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21"/>
  </p:notesMasterIdLst>
  <p:handoutMasterIdLst>
    <p:handoutMasterId r:id="rId22"/>
  </p:handoutMasterIdLst>
  <p:sldIdLst>
    <p:sldId id="259" r:id="rId2"/>
    <p:sldId id="260" r:id="rId3"/>
    <p:sldId id="262"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Lst>
  <p:sldSz cx="9144000" cy="6858000" type="screen4x3"/>
  <p:notesSz cx="7315200" cy="9601200"/>
  <p:custDataLst>
    <p:tags r:id="rId23"/>
  </p:custDataLst>
  <p:defaultTextStyle>
    <a:defPPr>
      <a:defRPr lang="en-US"/>
    </a:defPPr>
    <a:lvl1pPr algn="l" rtl="0" fontAlgn="base">
      <a:spcBef>
        <a:spcPct val="0"/>
      </a:spcBef>
      <a:spcAft>
        <a:spcPct val="0"/>
      </a:spcAft>
      <a:defRPr kern="1200">
        <a:solidFill>
          <a:schemeClr val="tx1"/>
        </a:solidFill>
        <a:latin typeface="Arial" charset="0"/>
        <a:ea typeface="ＭＳ Ｐゴシック" pitchFamily="-109"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109"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109"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109"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109" charset="-128"/>
        <a:cs typeface="+mn-cs"/>
      </a:defRPr>
    </a:lvl5pPr>
    <a:lvl6pPr marL="2286000" algn="l" defTabSz="914400" rtl="0" eaLnBrk="1" latinLnBrk="0" hangingPunct="1">
      <a:defRPr kern="1200">
        <a:solidFill>
          <a:schemeClr val="tx1"/>
        </a:solidFill>
        <a:latin typeface="Arial" charset="0"/>
        <a:ea typeface="ＭＳ Ｐゴシック" pitchFamily="-109" charset="-128"/>
        <a:cs typeface="+mn-cs"/>
      </a:defRPr>
    </a:lvl6pPr>
    <a:lvl7pPr marL="2743200" algn="l" defTabSz="914400" rtl="0" eaLnBrk="1" latinLnBrk="0" hangingPunct="1">
      <a:defRPr kern="1200">
        <a:solidFill>
          <a:schemeClr val="tx1"/>
        </a:solidFill>
        <a:latin typeface="Arial" charset="0"/>
        <a:ea typeface="ＭＳ Ｐゴシック" pitchFamily="-109" charset="-128"/>
        <a:cs typeface="+mn-cs"/>
      </a:defRPr>
    </a:lvl7pPr>
    <a:lvl8pPr marL="3200400" algn="l" defTabSz="914400" rtl="0" eaLnBrk="1" latinLnBrk="0" hangingPunct="1">
      <a:defRPr kern="1200">
        <a:solidFill>
          <a:schemeClr val="tx1"/>
        </a:solidFill>
        <a:latin typeface="Arial" charset="0"/>
        <a:ea typeface="ＭＳ Ｐゴシック" pitchFamily="-109" charset="-128"/>
        <a:cs typeface="+mn-cs"/>
      </a:defRPr>
    </a:lvl8pPr>
    <a:lvl9pPr marL="3657600" algn="l" defTabSz="914400" rtl="0" eaLnBrk="1" latinLnBrk="0" hangingPunct="1">
      <a:defRPr kern="1200">
        <a:solidFill>
          <a:schemeClr val="tx1"/>
        </a:solidFill>
        <a:latin typeface="Arial" charset="0"/>
        <a:ea typeface="ＭＳ Ｐゴシック" pitchFamily="-109"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6B0F"/>
    <a:srgbClr val="FFF7D5"/>
    <a:srgbClr val="07747F"/>
    <a:srgbClr val="0AA2B2"/>
    <a:srgbClr val="D9FEFF"/>
    <a:srgbClr val="0A99CC"/>
    <a:srgbClr val="077197"/>
    <a:srgbClr val="00969A"/>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144" autoAdjust="0"/>
  </p:normalViewPr>
  <p:slideViewPr>
    <p:cSldViewPr>
      <p:cViewPr>
        <p:scale>
          <a:sx n="60" d="100"/>
          <a:sy n="60" d="100"/>
        </p:scale>
        <p:origin x="-1350" y="-16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p:scale>
          <a:sx n="110" d="100"/>
          <a:sy n="110" d="100"/>
        </p:scale>
        <p:origin x="-2442" y="1608"/>
      </p:cViewPr>
      <p:guideLst>
        <p:guide orient="horz" pos="3024"/>
        <p:guide pos="230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a:defRPr sz="1200"/>
            </a:lvl1pPr>
          </a:lstStyle>
          <a:p>
            <a:fld id="{FC562E45-4F71-4209-A713-B9531F720FD6}" type="datetimeFigureOut">
              <a:rPr lang="en-US" smtClean="0"/>
              <a:pPr/>
              <a:t>10/8/2009</a:t>
            </a:fld>
            <a:endParaRPr lang="en-US" dirty="0"/>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1200"/>
            </a:lvl1pPr>
          </a:lstStyle>
          <a:p>
            <a:fld id="{B97B65D4-8638-4C20-B200-613018A3F705}"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wrap="square" lIns="96661" tIns="48331" rIns="96661" bIns="48331" numCol="1" anchor="t" anchorCtr="0" compatLnSpc="1">
            <a:prstTxWarp prst="textNoShape">
              <a:avLst/>
            </a:prstTxWarp>
          </a:bodyPr>
          <a:lstStyle>
            <a:lvl1pPr>
              <a:defRPr sz="1300">
                <a:latin typeface="Calibri" pitchFamily="-109" charset="0"/>
                <a:cs typeface="ＭＳ Ｐゴシック" pitchFamily="-109" charset="-128"/>
              </a:defRPr>
            </a:lvl1pPr>
          </a:lstStyle>
          <a:p>
            <a:pPr>
              <a:defRPr/>
            </a:pPr>
            <a:endParaRPr lang="en-US" dirty="0"/>
          </a:p>
        </p:txBody>
      </p:sp>
      <p:sp>
        <p:nvSpPr>
          <p:cNvPr id="3" name="Date Placeholder 2"/>
          <p:cNvSpPr>
            <a:spLocks noGrp="1"/>
          </p:cNvSpPr>
          <p:nvPr>
            <p:ph type="dt" idx="1"/>
          </p:nvPr>
        </p:nvSpPr>
        <p:spPr>
          <a:xfrm>
            <a:off x="4143375" y="0"/>
            <a:ext cx="3170238" cy="479425"/>
          </a:xfrm>
          <a:prstGeom prst="rect">
            <a:avLst/>
          </a:prstGeom>
        </p:spPr>
        <p:txBody>
          <a:bodyPr vert="horz" wrap="square" lIns="96661" tIns="48331" rIns="96661" bIns="48331" numCol="1" anchor="t" anchorCtr="0" compatLnSpc="1">
            <a:prstTxWarp prst="textNoShape">
              <a:avLst/>
            </a:prstTxWarp>
          </a:bodyPr>
          <a:lstStyle>
            <a:lvl1pPr algn="r">
              <a:defRPr sz="1300">
                <a:latin typeface="Calibri" pitchFamily="-109" charset="0"/>
              </a:defRPr>
            </a:lvl1pPr>
          </a:lstStyle>
          <a:p>
            <a:fld id="{985FAE3C-A88C-443F-B130-F510B7C92FEC}" type="datetime1">
              <a:rPr lang="en-US"/>
              <a:pPr/>
              <a:t>10/8/2009</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wrap="square" lIns="96661" tIns="48331" rIns="96661" bIns="48331" numCol="1" anchor="ctr" anchorCtr="0" compatLnSpc="1">
            <a:prstTxWarp prst="textNoShape">
              <a:avLst/>
            </a:prstTxWarp>
          </a:bodyPr>
          <a:lstStyle/>
          <a:p>
            <a:pPr lvl="0"/>
            <a:endParaRPr lang="en-US" noProof="0" dirty="0"/>
          </a:p>
        </p:txBody>
      </p:sp>
      <p:sp>
        <p:nvSpPr>
          <p:cNvPr id="5" name="Notes Placeholder 4"/>
          <p:cNvSpPr>
            <a:spLocks noGrp="1"/>
          </p:cNvSpPr>
          <p:nvPr>
            <p:ph type="body" sz="quarter" idx="3"/>
          </p:nvPr>
        </p:nvSpPr>
        <p:spPr>
          <a:xfrm>
            <a:off x="731838" y="4560888"/>
            <a:ext cx="5851525" cy="4319587"/>
          </a:xfrm>
          <a:prstGeom prst="rect">
            <a:avLst/>
          </a:prstGeom>
        </p:spPr>
        <p:txBody>
          <a:bodyPr vert="horz" wrap="square" lIns="96661" tIns="48331" rIns="96661" bIns="48331"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wrap="square" lIns="96661" tIns="48331" rIns="96661" bIns="48331" numCol="1" anchor="b" anchorCtr="0" compatLnSpc="1">
            <a:prstTxWarp prst="textNoShape">
              <a:avLst/>
            </a:prstTxWarp>
          </a:bodyPr>
          <a:lstStyle>
            <a:lvl1pPr>
              <a:defRPr sz="1300">
                <a:latin typeface="Calibri" pitchFamily="-109" charset="0"/>
                <a:cs typeface="ＭＳ Ｐゴシック" pitchFamily="-109" charset="-128"/>
              </a:defRPr>
            </a:lvl1pPr>
          </a:lstStyle>
          <a:p>
            <a:pPr>
              <a:defRPr/>
            </a:pPr>
            <a:endParaRPr lang="en-US" dirty="0"/>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wrap="square" lIns="96661" tIns="48331" rIns="96661" bIns="48331" numCol="1" anchor="b" anchorCtr="0" compatLnSpc="1">
            <a:prstTxWarp prst="textNoShape">
              <a:avLst/>
            </a:prstTxWarp>
          </a:bodyPr>
          <a:lstStyle>
            <a:lvl1pPr algn="r">
              <a:defRPr sz="1300">
                <a:latin typeface="Calibri" pitchFamily="-109" charset="0"/>
              </a:defRPr>
            </a:lvl1pPr>
          </a:lstStyle>
          <a:p>
            <a:fld id="{58601A58-16AA-4FBB-994E-995C37ABC062}" type="slidenum">
              <a:rPr lang="en-US"/>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a typeface="ＭＳ Ｐゴシック" pitchFamily="-109" charset="-128"/>
              <a:cs typeface="ＭＳ Ｐゴシック" pitchFamily="-109" charset="-128"/>
            </a:endParaRPr>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a typeface="ＭＳ Ｐゴシック" pitchFamily="-109" charset="-128"/>
              <a:cs typeface="ＭＳ Ｐゴシック" pitchFamily="-109" charset="-128"/>
            </a:endParaRPr>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a typeface="ＭＳ Ｐゴシック" pitchFamily="-109" charset="-128"/>
              <a:cs typeface="ＭＳ Ｐゴシック" pitchFamily="-109" charset="-128"/>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fld id="{51FCAEFF-9734-4351-B263-A7EBE3E309A3}" type="datetime1">
              <a:rPr lang="en-US"/>
              <a:pPr/>
              <a:t>10/8/2009</a:t>
            </a:fld>
            <a:endParaRPr lang="en-US" dirty="0"/>
          </a:p>
        </p:txBody>
      </p:sp>
      <p:sp>
        <p:nvSpPr>
          <p:cNvPr id="10" name="Footer Placeholder 16"/>
          <p:cNvSpPr>
            <a:spLocks noGrp="1"/>
          </p:cNvSpPr>
          <p:nvPr>
            <p:ph type="ftr" sz="quarter" idx="11"/>
          </p:nvPr>
        </p:nvSpPr>
        <p:spPr>
          <a:xfrm>
            <a:off x="2085975" y="236538"/>
            <a:ext cx="5867400" cy="365125"/>
          </a:xfrm>
        </p:spPr>
        <p:txBody>
          <a:bodyPr/>
          <a:lstStyle>
            <a:lvl1pPr>
              <a:defRPr/>
            </a:lvl1pPr>
          </a:lstStyle>
          <a:p>
            <a:pPr>
              <a:defRPr/>
            </a:pP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5484A2D2-1E4B-41E3-8CFD-8A77E5BB057C}" type="slidenum">
              <a:rPr lang="en-US"/>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a:lstStyle/>
          <a:p>
            <a:r>
              <a:rPr lang="en-US"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fld id="{934545DC-AC15-477E-B329-256587432913}" type="datetime1">
              <a:rPr lang="en-US"/>
              <a:pPr/>
              <a:t>10/8/2009</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dirty="0"/>
          </a:p>
        </p:txBody>
      </p:sp>
      <p:sp>
        <p:nvSpPr>
          <p:cNvPr id="6" name="Slide Number Placeholder 22"/>
          <p:cNvSpPr>
            <a:spLocks noGrp="1"/>
          </p:cNvSpPr>
          <p:nvPr>
            <p:ph type="sldNum" sz="quarter" idx="12"/>
          </p:nvPr>
        </p:nvSpPr>
        <p:spPr/>
        <p:txBody>
          <a:bodyPr/>
          <a:lstStyle>
            <a:lvl1pPr>
              <a:defRPr/>
            </a:lvl1pPr>
          </a:lstStyle>
          <a:p>
            <a:fld id="{8C7852FB-3082-4C51-84D9-94BF8A67EF5E}"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a typeface="ＭＳ Ｐゴシック" pitchFamily="-109" charset="-128"/>
              <a:cs typeface="ＭＳ Ｐゴシック" pitchFamily="-109" charset="-128"/>
            </a:endParaRPr>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a typeface="ＭＳ Ｐゴシック" pitchFamily="-109" charset="-128"/>
              <a:cs typeface="ＭＳ Ｐゴシック" pitchFamily="-109" charset="-128"/>
            </a:endParaRPr>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a typeface="ＭＳ Ｐゴシック" pitchFamily="-109" charset="-128"/>
              <a:cs typeface="ＭＳ Ｐゴシック" pitchFamily="-109" charset="-128"/>
            </a:endParaRPr>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7" name="Date Placeholder 11"/>
          <p:cNvSpPr>
            <a:spLocks noGrp="1"/>
          </p:cNvSpPr>
          <p:nvPr>
            <p:ph type="dt" sz="half" idx="10"/>
          </p:nvPr>
        </p:nvSpPr>
        <p:spPr/>
        <p:txBody>
          <a:bodyPr/>
          <a:lstStyle>
            <a:lvl1pPr>
              <a:defRPr/>
            </a:lvl1pPr>
          </a:lstStyle>
          <a:p>
            <a:fld id="{A05CB3A0-272A-4836-A8C4-CFA9447587B1}" type="datetime1">
              <a:rPr lang="en-US"/>
              <a:pPr/>
              <a:t>10/8/2009</a:t>
            </a:fld>
            <a:endParaRPr lang="en-US" dirty="0"/>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lvl1pPr>
          </a:lstStyle>
          <a:p>
            <a:fld id="{02DA862F-37B9-46E2-BDB1-2D681DA91243}" type="slidenum">
              <a:rPr lang="en-US"/>
              <a:pPr/>
              <a:t>‹#›</a:t>
            </a:fld>
            <a:endParaRPr lang="en-US" dirty="0"/>
          </a:p>
        </p:txBody>
      </p:sp>
      <p:sp>
        <p:nvSpPr>
          <p:cNvPr id="9" name="Footer Placeholder 13"/>
          <p:cNvSpPr>
            <a:spLocks noGrp="1"/>
          </p:cNvSpPr>
          <p:nvPr>
            <p:ph type="ftr" sz="quarter" idx="12"/>
          </p:nvPr>
        </p:nvSpPr>
        <p:spPr/>
        <p:txBody>
          <a:bodyPr/>
          <a:lstStyle>
            <a:lvl1pPr>
              <a:defRPr/>
            </a:lvl1pPr>
          </a:lstStyle>
          <a:p>
            <a:pPr>
              <a:defRPr/>
            </a:pP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fld id="{7D0C561D-1E20-40A4-A99C-54C1ACAEEA3B}" type="datetime1">
              <a:rPr lang="en-US"/>
              <a:pPr/>
              <a:t>10/8/2009</a:t>
            </a:fld>
            <a:endParaRPr lang="en-US" dirty="0"/>
          </a:p>
        </p:txBody>
      </p:sp>
      <p:sp>
        <p:nvSpPr>
          <p:cNvPr id="6" name="Footer Placeholder 2"/>
          <p:cNvSpPr>
            <a:spLocks noGrp="1"/>
          </p:cNvSpPr>
          <p:nvPr>
            <p:ph type="ftr" sz="quarter" idx="11"/>
          </p:nvPr>
        </p:nvSpPr>
        <p:spPr/>
        <p:txBody>
          <a:bodyPr/>
          <a:lstStyle>
            <a:lvl1pPr>
              <a:defRPr/>
            </a:lvl1pPr>
          </a:lstStyle>
          <a:p>
            <a:pPr>
              <a:defRPr/>
            </a:pPr>
            <a:endParaRPr lang="en-US" dirty="0"/>
          </a:p>
        </p:txBody>
      </p:sp>
      <p:sp>
        <p:nvSpPr>
          <p:cNvPr id="7" name="Slide Number Placeholder 22"/>
          <p:cNvSpPr>
            <a:spLocks noGrp="1"/>
          </p:cNvSpPr>
          <p:nvPr>
            <p:ph type="sldNum" sz="quarter" idx="12"/>
          </p:nvPr>
        </p:nvSpPr>
        <p:spPr/>
        <p:txBody>
          <a:bodyPr/>
          <a:lstStyle>
            <a:lvl1pPr>
              <a:defRPr/>
            </a:lvl1pPr>
          </a:lstStyle>
          <a:p>
            <a:fld id="{5FDF530E-EF45-44FB-A692-B2E8A82738CE}"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13"/>
          <p:cNvSpPr>
            <a:spLocks noGrp="1"/>
          </p:cNvSpPr>
          <p:nvPr>
            <p:ph type="dt" sz="half" idx="10"/>
          </p:nvPr>
        </p:nvSpPr>
        <p:spPr/>
        <p:txBody>
          <a:bodyPr/>
          <a:lstStyle>
            <a:lvl1pPr>
              <a:defRPr/>
            </a:lvl1pPr>
          </a:lstStyle>
          <a:p>
            <a:fld id="{2F5B44DB-93C8-40E1-8499-0495E049EB8C}" type="datetime1">
              <a:rPr lang="en-US"/>
              <a:pPr/>
              <a:t>10/8/2009</a:t>
            </a:fld>
            <a:endParaRPr lang="en-US" dirty="0"/>
          </a:p>
        </p:txBody>
      </p:sp>
      <p:sp>
        <p:nvSpPr>
          <p:cNvPr id="8" name="Footer Placeholder 2"/>
          <p:cNvSpPr>
            <a:spLocks noGrp="1"/>
          </p:cNvSpPr>
          <p:nvPr>
            <p:ph type="ftr" sz="quarter" idx="11"/>
          </p:nvPr>
        </p:nvSpPr>
        <p:spPr/>
        <p:txBody>
          <a:bodyPr/>
          <a:lstStyle>
            <a:lvl1pPr>
              <a:defRPr/>
            </a:lvl1pPr>
          </a:lstStyle>
          <a:p>
            <a:pPr>
              <a:defRPr/>
            </a:pPr>
            <a:endParaRPr lang="en-US" dirty="0"/>
          </a:p>
        </p:txBody>
      </p:sp>
      <p:sp>
        <p:nvSpPr>
          <p:cNvPr id="9" name="Slide Number Placeholder 22"/>
          <p:cNvSpPr>
            <a:spLocks noGrp="1"/>
          </p:cNvSpPr>
          <p:nvPr>
            <p:ph type="sldNum" sz="quarter" idx="12"/>
          </p:nvPr>
        </p:nvSpPr>
        <p:spPr/>
        <p:txBody>
          <a:bodyPr/>
          <a:lstStyle>
            <a:lvl1pPr>
              <a:defRPr/>
            </a:lvl1pPr>
          </a:lstStyle>
          <a:p>
            <a:fld id="{A3D8E810-6E1B-4501-8E83-059E6E35B666}"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fld id="{F931CDBC-3A0E-4E58-8E80-26CA58ABABA0}" type="datetime1">
              <a:rPr lang="en-US"/>
              <a:pPr/>
              <a:t>10/8/2009</a:t>
            </a:fld>
            <a:endParaRPr lang="en-US" dirty="0"/>
          </a:p>
        </p:txBody>
      </p:sp>
      <p:sp>
        <p:nvSpPr>
          <p:cNvPr id="4" name="Footer Placeholder 2"/>
          <p:cNvSpPr>
            <a:spLocks noGrp="1"/>
          </p:cNvSpPr>
          <p:nvPr>
            <p:ph type="ftr" sz="quarter" idx="11"/>
          </p:nvPr>
        </p:nvSpPr>
        <p:spPr/>
        <p:txBody>
          <a:bodyPr/>
          <a:lstStyle>
            <a:lvl1pPr>
              <a:defRPr/>
            </a:lvl1pPr>
          </a:lstStyle>
          <a:p>
            <a:pPr>
              <a:defRPr/>
            </a:pPr>
            <a:endParaRPr lang="en-US" dirty="0"/>
          </a:p>
        </p:txBody>
      </p:sp>
      <p:sp>
        <p:nvSpPr>
          <p:cNvPr id="5" name="Slide Number Placeholder 22"/>
          <p:cNvSpPr>
            <a:spLocks noGrp="1"/>
          </p:cNvSpPr>
          <p:nvPr>
            <p:ph type="sldNum" sz="quarter" idx="12"/>
          </p:nvPr>
        </p:nvSpPr>
        <p:spPr/>
        <p:txBody>
          <a:bodyPr/>
          <a:lstStyle>
            <a:lvl1pPr>
              <a:defRPr/>
            </a:lvl1pPr>
          </a:lstStyle>
          <a:p>
            <a:fld id="{6DA8AE6B-6112-4648-940C-B5343A833857}"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04BBCD75-3C23-4B75-8AED-648F03E1D7CB}" type="datetime1">
              <a:rPr lang="en-US"/>
              <a:pPr/>
              <a:t>10/8/2009</a:t>
            </a:fld>
            <a:endParaRPr lang="en-US" dirty="0"/>
          </a:p>
        </p:txBody>
      </p:sp>
      <p:sp>
        <p:nvSpPr>
          <p:cNvPr id="3" name="Footer Placeholder 2"/>
          <p:cNvSpPr>
            <a:spLocks noGrp="1"/>
          </p:cNvSpPr>
          <p:nvPr>
            <p:ph type="ftr" sz="quarter" idx="11"/>
          </p:nvPr>
        </p:nvSpPr>
        <p:spPr/>
        <p:txBody>
          <a:bodyPr/>
          <a:lstStyle>
            <a:lvl1pPr>
              <a:defRPr/>
            </a:lvl1pPr>
          </a:lstStyle>
          <a:p>
            <a:pPr>
              <a:defRPr/>
            </a:pP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086D139-AE64-4D5A-99DE-37CCA4F359DE}"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fld id="{A5A6AB48-3CCB-42D4-84FF-A748A86FD491}" type="datetime1">
              <a:rPr lang="en-US"/>
              <a:pPr/>
              <a:t>10/8/2009</a:t>
            </a:fld>
            <a:endParaRPr lang="en-US" dirty="0"/>
          </a:p>
        </p:txBody>
      </p:sp>
      <p:sp>
        <p:nvSpPr>
          <p:cNvPr id="6" name="Footer Placeholder 2"/>
          <p:cNvSpPr>
            <a:spLocks noGrp="1"/>
          </p:cNvSpPr>
          <p:nvPr>
            <p:ph type="ftr" sz="quarter" idx="11"/>
          </p:nvPr>
        </p:nvSpPr>
        <p:spPr/>
        <p:txBody>
          <a:bodyPr/>
          <a:lstStyle>
            <a:lvl1pPr>
              <a:defRPr/>
            </a:lvl1pPr>
          </a:lstStyle>
          <a:p>
            <a:pPr>
              <a:defRPr/>
            </a:pPr>
            <a:endParaRPr lang="en-US" dirty="0"/>
          </a:p>
        </p:txBody>
      </p:sp>
      <p:sp>
        <p:nvSpPr>
          <p:cNvPr id="7" name="Slide Number Placeholder 22"/>
          <p:cNvSpPr>
            <a:spLocks noGrp="1"/>
          </p:cNvSpPr>
          <p:nvPr>
            <p:ph type="sldNum" sz="quarter" idx="12"/>
          </p:nvPr>
        </p:nvSpPr>
        <p:spPr/>
        <p:txBody>
          <a:bodyPr/>
          <a:lstStyle>
            <a:lvl1pPr>
              <a:defRPr/>
            </a:lvl1pPr>
          </a:lstStyle>
          <a:p>
            <a:fld id="{31FD6CC9-FEF2-4377-8A9C-1369F64D3732}" type="slidenum">
              <a:rPr lang="en-US"/>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a typeface="ＭＳ Ｐゴシック" pitchFamily="-109" charset="-128"/>
              <a:cs typeface="ＭＳ Ｐゴシック" pitchFamily="-109" charset="-128"/>
            </a:endParaRPr>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a typeface="ＭＳ Ｐゴシック" pitchFamily="-109" charset="-128"/>
              <a:cs typeface="ＭＳ Ｐゴシック" pitchFamily="-109" charset="-128"/>
            </a:endParaRPr>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a typeface="ＭＳ Ｐゴシック" pitchFamily="-109" charset="-128"/>
              <a:cs typeface="ＭＳ Ｐゴシック" pitchFamily="-109" charset="-128"/>
            </a:endParaRPr>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a typeface="ＭＳ Ｐゴシック" pitchFamily="-109" charset="-128"/>
              <a:cs typeface="ＭＳ Ｐゴシック" pitchFamily="-109" charset="-128"/>
            </a:endParaRPr>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dirty="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a:lstStyle>
            <a:lvl1pPr>
              <a:defRPr/>
            </a:lvl1pPr>
          </a:lstStyle>
          <a:p>
            <a:fld id="{306E3D70-5B24-45B4-8AC9-58ABC80488FF}" type="datetime1">
              <a:rPr lang="en-US"/>
              <a:pPr/>
              <a:t>10/8/2009</a:t>
            </a:fld>
            <a:endParaRPr lang="en-US" dirty="0"/>
          </a:p>
        </p:txBody>
      </p:sp>
      <p:sp>
        <p:nvSpPr>
          <p:cNvPr id="10" name="Slide Number Placeholder 12"/>
          <p:cNvSpPr>
            <a:spLocks noGrp="1"/>
          </p:cNvSpPr>
          <p:nvPr>
            <p:ph type="sldNum" sz="quarter" idx="11"/>
          </p:nvPr>
        </p:nvSpPr>
        <p:spPr>
          <a:xfrm>
            <a:off x="0" y="4667250"/>
            <a:ext cx="1447800" cy="663575"/>
          </a:xfrm>
        </p:spPr>
        <p:txBody>
          <a:bodyPr/>
          <a:lstStyle>
            <a:lvl1pPr>
              <a:defRPr sz="2800"/>
            </a:lvl1pPr>
          </a:lstStyle>
          <a:p>
            <a:fld id="{B82BF894-996C-4B45-B856-D403EB0F213F}" type="slidenum">
              <a:rPr lang="en-US"/>
              <a:pPr/>
              <a:t>‹#›</a:t>
            </a:fld>
            <a:endParaRPr lang="en-US" dirty="0"/>
          </a:p>
        </p:txBody>
      </p:sp>
      <p:sp>
        <p:nvSpPr>
          <p:cNvPr id="11" name="Footer Placeholder 13"/>
          <p:cNvSpPr>
            <a:spLocks noGrp="1"/>
          </p:cNvSpPr>
          <p:nvPr>
            <p:ph type="ftr" sz="quarter" idx="12"/>
          </p:nvPr>
        </p:nvSpPr>
        <p:spPr>
          <a:xfrm>
            <a:off x="1600200" y="6248400"/>
            <a:ext cx="4572000" cy="365125"/>
          </a:xfrm>
        </p:spPr>
        <p:txBody>
          <a:bodyPr/>
          <a:lstStyle>
            <a:lvl1pPr>
              <a:defRPr/>
            </a:lvl1pPr>
          </a:lstStyle>
          <a:p>
            <a:pPr>
              <a:defRPr/>
            </a:pP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fld id="{87523C77-DE2B-4ABB-A639-1B877252E561}" type="datetime1">
              <a:rPr lang="en-US"/>
              <a:pPr/>
              <a:t>10/8/2009</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dirty="0"/>
          </a:p>
        </p:txBody>
      </p:sp>
      <p:sp>
        <p:nvSpPr>
          <p:cNvPr id="6" name="Slide Number Placeholder 22"/>
          <p:cNvSpPr>
            <a:spLocks noGrp="1"/>
          </p:cNvSpPr>
          <p:nvPr>
            <p:ph type="sldNum" sz="quarter" idx="12"/>
          </p:nvPr>
        </p:nvSpPr>
        <p:spPr/>
        <p:txBody>
          <a:bodyPr/>
          <a:lstStyle>
            <a:lvl1pPr>
              <a:defRPr/>
            </a:lvl1pPr>
          </a:lstStyle>
          <a:p>
            <a:fld id="{A45FC321-6682-4AE8-AAD8-C6327EE79506}"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a typeface="ＭＳ Ｐゴシック" pitchFamily="-109" charset="-128"/>
              <a:cs typeface="ＭＳ Ｐゴシック" pitchFamily="-109" charset="-128"/>
            </a:endParaRPr>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a typeface="ＭＳ Ｐゴシック" pitchFamily="-109" charset="-128"/>
              <a:cs typeface="ＭＳ Ｐゴシック" pitchFamily="-109" charset="-128"/>
            </a:endParaRPr>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a typeface="ＭＳ Ｐゴシック" pitchFamily="-109" charset="-128"/>
              <a:cs typeface="ＭＳ Ｐゴシック" pitchFamily="-109" charset="-128"/>
            </a:endParaRPr>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fld id="{EADB8744-2B04-40A9-AB25-C0008E548BE8}" type="datetime1">
              <a:rPr lang="en-US"/>
              <a:pPr/>
              <a:t>10/8/2009</a:t>
            </a:fld>
            <a:endParaRPr lang="en-US" dirty="0"/>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endParaRPr lang="en-US" dirty="0"/>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fld id="{BA8352A9-64C9-4F95-BF89-4FE34DC8D8C3}" type="slidenum">
              <a:rPr lang="en-US"/>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a:defRPr sz="1400">
                <a:solidFill>
                  <a:schemeClr val="tx2"/>
                </a:solidFill>
                <a:latin typeface="Calibri" pitchFamily="-109" charset="0"/>
              </a:defRPr>
            </a:lvl1pPr>
          </a:lstStyle>
          <a:p>
            <a:fld id="{75C170F1-346B-4E98-BFD9-36A926E78DAF}" type="datetime1">
              <a:rPr lang="en-US"/>
              <a:pPr/>
              <a:t>10/8/2009</a:t>
            </a:fld>
            <a:endParaRPr lang="en-US" dirty="0"/>
          </a:p>
        </p:txBody>
      </p:sp>
      <p:sp>
        <p:nvSpPr>
          <p:cNvPr id="3" name="Footer Placeholder 2"/>
          <p:cNvSpPr>
            <a:spLocks noGrp="1"/>
          </p:cNvSpPr>
          <p:nvPr>
            <p:ph type="ftr" sz="quarter" idx="3"/>
          </p:nvPr>
        </p:nvSpPr>
        <p:spPr>
          <a:xfrm>
            <a:off x="609600" y="6248400"/>
            <a:ext cx="5421313"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tx2"/>
                </a:solidFill>
                <a:latin typeface="Calibri" pitchFamily="-109" charset="0"/>
                <a:cs typeface="ＭＳ Ｐゴシック" pitchFamily="-109" charset="-128"/>
              </a:defRPr>
            </a:lvl1pPr>
          </a:lstStyle>
          <a:p>
            <a:pPr>
              <a:defRPr/>
            </a:pPr>
            <a:endParaRPr lang="en-US" dirty="0"/>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a typeface="ＭＳ Ｐゴシック" pitchFamily="-109" charset="-128"/>
              <a:cs typeface="ＭＳ Ｐゴシック" pitchFamily="-109" charset="-128"/>
            </a:endParaRPr>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a typeface="ＭＳ Ｐゴシック" pitchFamily="-109" charset="-128"/>
              <a:cs typeface="ＭＳ Ｐゴシック" pitchFamily="-109" charset="-128"/>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srgbClr val="FFFFFF"/>
              </a:solidFill>
              <a:ea typeface="ＭＳ Ｐゴシック" pitchFamily="-109" charset="-128"/>
              <a:cs typeface="ＭＳ Ｐゴシック" pitchFamily="-109" charset="-128"/>
            </a:endParaRPr>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latin typeface="Calibri" pitchFamily="-109" charset="0"/>
              </a:defRPr>
            </a:lvl1pPr>
          </a:lstStyle>
          <a:p>
            <a:fld id="{2FE6F5C1-9236-4E1E-BF43-D2A0170B65DC}"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881" r:id="rId1"/>
    <p:sldLayoutId id="2147483875" r:id="rId2"/>
    <p:sldLayoutId id="2147483882" r:id="rId3"/>
    <p:sldLayoutId id="2147483876" r:id="rId4"/>
    <p:sldLayoutId id="2147483877" r:id="rId5"/>
    <p:sldLayoutId id="2147483878" r:id="rId6"/>
    <p:sldLayoutId id="2147483883" r:id="rId7"/>
    <p:sldLayoutId id="2147483879" r:id="rId8"/>
    <p:sldLayoutId id="2147483884" r:id="rId9"/>
    <p:sldLayoutId id="2147483880" r:id="rId10"/>
    <p:sldLayoutId id="2147483885" r:id="rId11"/>
  </p:sldLayoutIdLst>
  <p:hf hdr="0" ftr="0" dt="0"/>
  <p:txStyles>
    <p:titleStyle>
      <a:lvl1pPr algn="l" rtl="0" eaLnBrk="1" fontAlgn="base" hangingPunct="1">
        <a:spcBef>
          <a:spcPct val="0"/>
        </a:spcBef>
        <a:spcAft>
          <a:spcPct val="0"/>
        </a:spcAft>
        <a:defRPr sz="4400" kern="1200">
          <a:solidFill>
            <a:schemeClr val="tx2"/>
          </a:solidFill>
          <a:latin typeface="+mj-lt"/>
          <a:ea typeface="ＭＳ Ｐゴシック" charset="-128"/>
          <a:cs typeface="ＭＳ Ｐゴシック" charset="-128"/>
        </a:defRPr>
      </a:lvl1pPr>
      <a:lvl2pPr algn="l" rtl="0" eaLnBrk="1" fontAlgn="base" hangingPunct="1">
        <a:spcBef>
          <a:spcPct val="0"/>
        </a:spcBef>
        <a:spcAft>
          <a:spcPct val="0"/>
        </a:spcAft>
        <a:defRPr sz="4400">
          <a:solidFill>
            <a:schemeClr val="tx2"/>
          </a:solidFill>
          <a:latin typeface="Calibri" charset="0"/>
          <a:ea typeface="ＭＳ Ｐゴシック" charset="-128"/>
          <a:cs typeface="ＭＳ Ｐゴシック" charset="-128"/>
        </a:defRPr>
      </a:lvl2pPr>
      <a:lvl3pPr algn="l" rtl="0" eaLnBrk="1" fontAlgn="base" hangingPunct="1">
        <a:spcBef>
          <a:spcPct val="0"/>
        </a:spcBef>
        <a:spcAft>
          <a:spcPct val="0"/>
        </a:spcAft>
        <a:defRPr sz="4400">
          <a:solidFill>
            <a:schemeClr val="tx2"/>
          </a:solidFill>
          <a:latin typeface="Calibri" charset="0"/>
          <a:ea typeface="ＭＳ Ｐゴシック" charset="-128"/>
          <a:cs typeface="ＭＳ Ｐゴシック" charset="-128"/>
        </a:defRPr>
      </a:lvl3pPr>
      <a:lvl4pPr algn="l" rtl="0" eaLnBrk="1" fontAlgn="base" hangingPunct="1">
        <a:spcBef>
          <a:spcPct val="0"/>
        </a:spcBef>
        <a:spcAft>
          <a:spcPct val="0"/>
        </a:spcAft>
        <a:defRPr sz="4400">
          <a:solidFill>
            <a:schemeClr val="tx2"/>
          </a:solidFill>
          <a:latin typeface="Calibri" charset="0"/>
          <a:ea typeface="ＭＳ Ｐゴシック" charset="-128"/>
          <a:cs typeface="ＭＳ Ｐゴシック" charset="-128"/>
        </a:defRPr>
      </a:lvl4pPr>
      <a:lvl5pPr algn="l" rtl="0" eaLnBrk="1" fontAlgn="base" hangingPunct="1">
        <a:spcBef>
          <a:spcPct val="0"/>
        </a:spcBef>
        <a:spcAft>
          <a:spcPct val="0"/>
        </a:spcAft>
        <a:defRPr sz="4400">
          <a:solidFill>
            <a:schemeClr val="tx2"/>
          </a:solidFill>
          <a:latin typeface="Calibri" charset="0"/>
          <a:ea typeface="ＭＳ Ｐゴシック" charset="-128"/>
          <a:cs typeface="ＭＳ Ｐゴシック" charset="-128"/>
        </a:defRPr>
      </a:lvl5pPr>
      <a:lvl6pPr marL="457200" algn="l" rtl="0" eaLnBrk="1" fontAlgn="base" hangingPunct="1">
        <a:spcBef>
          <a:spcPct val="0"/>
        </a:spcBef>
        <a:spcAft>
          <a:spcPct val="0"/>
        </a:spcAft>
        <a:defRPr sz="4400">
          <a:solidFill>
            <a:schemeClr val="tx2"/>
          </a:solidFill>
          <a:latin typeface="Calibri" charset="0"/>
          <a:ea typeface="ＭＳ Ｐゴシック" charset="-128"/>
          <a:cs typeface="ＭＳ Ｐゴシック" charset="-128"/>
        </a:defRPr>
      </a:lvl6pPr>
      <a:lvl7pPr marL="914400" algn="l" rtl="0" eaLnBrk="1" fontAlgn="base" hangingPunct="1">
        <a:spcBef>
          <a:spcPct val="0"/>
        </a:spcBef>
        <a:spcAft>
          <a:spcPct val="0"/>
        </a:spcAft>
        <a:defRPr sz="4400">
          <a:solidFill>
            <a:schemeClr val="tx2"/>
          </a:solidFill>
          <a:latin typeface="Calibri" charset="0"/>
          <a:ea typeface="ＭＳ Ｐゴシック" charset="-128"/>
          <a:cs typeface="ＭＳ Ｐゴシック" charset="-128"/>
        </a:defRPr>
      </a:lvl7pPr>
      <a:lvl8pPr marL="1371600" algn="l" rtl="0" eaLnBrk="1" fontAlgn="base" hangingPunct="1">
        <a:spcBef>
          <a:spcPct val="0"/>
        </a:spcBef>
        <a:spcAft>
          <a:spcPct val="0"/>
        </a:spcAft>
        <a:defRPr sz="4400">
          <a:solidFill>
            <a:schemeClr val="tx2"/>
          </a:solidFill>
          <a:latin typeface="Calibri" charset="0"/>
          <a:ea typeface="ＭＳ Ｐゴシック" charset="-128"/>
          <a:cs typeface="ＭＳ Ｐゴシック" charset="-128"/>
        </a:defRPr>
      </a:lvl8pPr>
      <a:lvl9pPr marL="1828800" algn="l" rtl="0" eaLnBrk="1" fontAlgn="base" hangingPunct="1">
        <a:spcBef>
          <a:spcPct val="0"/>
        </a:spcBef>
        <a:spcAft>
          <a:spcPct val="0"/>
        </a:spcAft>
        <a:defRPr sz="4400">
          <a:solidFill>
            <a:schemeClr val="tx2"/>
          </a:solidFill>
          <a:latin typeface="Calibri" charset="0"/>
          <a:ea typeface="ＭＳ Ｐゴシック" charset="-128"/>
          <a:cs typeface="ＭＳ Ｐゴシック" charset="-128"/>
        </a:defRPr>
      </a:lvl9pPr>
    </p:titleStyle>
    <p:bodyStyle>
      <a:lvl1pPr marL="319088" indent="-319088" algn="l" rtl="0" eaLnBrk="1" fontAlgn="base" hangingPunct="1">
        <a:spcBef>
          <a:spcPts val="700"/>
        </a:spcBef>
        <a:spcAft>
          <a:spcPct val="0"/>
        </a:spcAft>
        <a:buClr>
          <a:schemeClr val="accent2"/>
        </a:buClr>
        <a:buSzPct val="60000"/>
        <a:buFont typeface="Wingdings" pitchFamily="-109" charset="2"/>
        <a:buChar char=""/>
        <a:defRPr sz="2900" kern="1200">
          <a:solidFill>
            <a:schemeClr val="tx1"/>
          </a:solidFill>
          <a:latin typeface="+mn-lt"/>
          <a:ea typeface="ＭＳ Ｐゴシック" charset="-128"/>
          <a:cs typeface="ＭＳ Ｐゴシック" charset="-128"/>
        </a:defRPr>
      </a:lvl1pPr>
      <a:lvl2pPr marL="639763" indent="-273050" algn="l" rtl="0" eaLnBrk="1" fontAlgn="base" hangingPunct="1">
        <a:spcBef>
          <a:spcPts val="550"/>
        </a:spcBef>
        <a:spcAft>
          <a:spcPct val="0"/>
        </a:spcAft>
        <a:buClr>
          <a:schemeClr val="accent1"/>
        </a:buClr>
        <a:buSzPct val="70000"/>
        <a:buFont typeface="Wingdings 2" pitchFamily="-109" charset="2"/>
        <a:buChar char=""/>
        <a:defRPr sz="2600" kern="1200">
          <a:solidFill>
            <a:schemeClr val="tx1"/>
          </a:solidFill>
          <a:latin typeface="+mn-lt"/>
          <a:ea typeface="ＭＳ Ｐゴシック" charset="-128"/>
          <a:cs typeface="+mn-cs"/>
        </a:defRPr>
      </a:lvl2pPr>
      <a:lvl3pPr marL="914400" indent="-228600" algn="l" rtl="0" eaLnBrk="1" fontAlgn="base" hangingPunct="1">
        <a:spcBef>
          <a:spcPts val="500"/>
        </a:spcBef>
        <a:spcAft>
          <a:spcPct val="0"/>
        </a:spcAft>
        <a:buClr>
          <a:schemeClr val="accent2"/>
        </a:buClr>
        <a:buSzPct val="75000"/>
        <a:buFont typeface="Wingdings" pitchFamily="-109" charset="2"/>
        <a:buChar char=""/>
        <a:defRPr sz="2300" kern="1200">
          <a:solidFill>
            <a:schemeClr val="tx1"/>
          </a:solidFill>
          <a:latin typeface="+mn-lt"/>
          <a:ea typeface="ＭＳ Ｐゴシック" charset="-128"/>
          <a:cs typeface="+mn-cs"/>
        </a:defRPr>
      </a:lvl3pPr>
      <a:lvl4pPr marL="1371600" indent="-228600" algn="l" rtl="0" eaLnBrk="1" fontAlgn="base" hangingPunct="1">
        <a:spcBef>
          <a:spcPts val="400"/>
        </a:spcBef>
        <a:spcAft>
          <a:spcPct val="0"/>
        </a:spcAft>
        <a:buClr>
          <a:srgbClr val="127492"/>
        </a:buClr>
        <a:buSzPct val="75000"/>
        <a:buFont typeface="Wingdings" pitchFamily="-109" charset="2"/>
        <a:buChar char=""/>
        <a:defRPr sz="2000" kern="1200">
          <a:solidFill>
            <a:schemeClr val="tx1"/>
          </a:solidFill>
          <a:latin typeface="+mn-lt"/>
          <a:ea typeface="ＭＳ Ｐゴシック" charset="-128"/>
          <a:cs typeface="+mn-cs"/>
        </a:defRPr>
      </a:lvl4pPr>
      <a:lvl5pPr marL="1828800" indent="-228600" algn="l" rtl="0" eaLnBrk="1" fontAlgn="base" hangingPunct="1">
        <a:spcBef>
          <a:spcPts val="400"/>
        </a:spcBef>
        <a:spcAft>
          <a:spcPct val="0"/>
        </a:spcAft>
        <a:buClr>
          <a:srgbClr val="C3986D"/>
        </a:buClr>
        <a:buSzPct val="65000"/>
        <a:buFont typeface="Wingdings" pitchFamily="-109" charset="2"/>
        <a:buChar char=""/>
        <a:defRPr sz="2000" kern="1200">
          <a:solidFill>
            <a:schemeClr val="tx1"/>
          </a:solidFill>
          <a:latin typeface="+mn-lt"/>
          <a:ea typeface="ＭＳ Ｐゴシック" charset="-128"/>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371600" y="1981200"/>
            <a:ext cx="6477000" cy="1828800"/>
          </a:xfrm>
        </p:spPr>
        <p:txBody>
          <a:bodyPr/>
          <a:lstStyle/>
          <a:p>
            <a:pPr algn="ctr"/>
            <a:r>
              <a:rPr lang="en-US" dirty="0" smtClean="0"/>
              <a:t>Effective Program practices</a:t>
            </a:r>
            <a:endParaRPr lang="en-US" dirty="0"/>
          </a:p>
        </p:txBody>
      </p:sp>
      <p:sp>
        <p:nvSpPr>
          <p:cNvPr id="6" name="Subtitle 5"/>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Operating Principles	</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Provide a focus on retention </a:t>
            </a:r>
            <a:r>
              <a:rPr lang="en-US" u="sng" dirty="0" smtClean="0"/>
              <a:t>from day one</a:t>
            </a:r>
            <a:endParaRPr lang="en-US" dirty="0" smtClean="0"/>
          </a:p>
          <a:p>
            <a:r>
              <a:rPr lang="en-US" dirty="0" smtClean="0"/>
              <a:t>Create </a:t>
            </a:r>
            <a:r>
              <a:rPr lang="en-US" dirty="0" smtClean="0"/>
              <a:t>an atmosphere of employment</a:t>
            </a:r>
          </a:p>
          <a:p>
            <a:r>
              <a:rPr lang="en-US" dirty="0" smtClean="0"/>
              <a:t>Smooth transitions from core, intensive, and training services to placement to retention</a:t>
            </a:r>
          </a:p>
          <a:p>
            <a:r>
              <a:rPr lang="en-US" dirty="0" smtClean="0"/>
              <a:t>Set </a:t>
            </a:r>
            <a:r>
              <a:rPr lang="en-US" dirty="0" smtClean="0"/>
              <a:t>high expectations and offer lots of </a:t>
            </a:r>
            <a:r>
              <a:rPr lang="en-US" dirty="0" smtClean="0"/>
              <a:t>support</a:t>
            </a:r>
          </a:p>
          <a:p>
            <a:pPr lvl="1"/>
            <a:r>
              <a:rPr lang="en-US" dirty="0" smtClean="0"/>
              <a:t>Maintain a close relationship before and after placement</a:t>
            </a:r>
            <a:endParaRPr lang="en-US" dirty="0" smtClean="0"/>
          </a:p>
          <a:p>
            <a:r>
              <a:rPr lang="en-US" dirty="0" smtClean="0"/>
              <a:t>Adopt a “whole person” philosophy</a:t>
            </a:r>
          </a:p>
          <a:p>
            <a:r>
              <a:rPr lang="en-US" dirty="0" smtClean="0"/>
              <a:t>Include employer contact</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8C7852FB-3082-4C51-84D9-94BF8A67EF5E}"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Create an Environment of Employment</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Provide </a:t>
            </a:r>
            <a:r>
              <a:rPr lang="en-US" dirty="0" smtClean="0"/>
              <a:t>services that model work</a:t>
            </a:r>
            <a:r>
              <a:rPr lang="en-US" dirty="0" smtClean="0"/>
              <a:t>.</a:t>
            </a:r>
          </a:p>
          <a:p>
            <a:pPr lvl="1"/>
            <a:r>
              <a:rPr lang="en-US" dirty="0" smtClean="0"/>
              <a:t>Create </a:t>
            </a:r>
            <a:r>
              <a:rPr lang="en-US" dirty="0" smtClean="0"/>
              <a:t>a virtual workplace, maintain a culture of employment for participants during any and all interactions including training or orientation prior to job placement. For example, participants may be expected to:</a:t>
            </a:r>
          </a:p>
          <a:p>
            <a:pPr lvl="2"/>
            <a:r>
              <a:rPr lang="en-US" dirty="0" smtClean="0"/>
              <a:t>Attend classes/workshops 8 hrs a day 5 days a week</a:t>
            </a:r>
          </a:p>
          <a:p>
            <a:pPr lvl="2"/>
            <a:r>
              <a:rPr lang="en-US" dirty="0" smtClean="0"/>
              <a:t>Dress for work</a:t>
            </a:r>
          </a:p>
          <a:p>
            <a:pPr lvl="2"/>
            <a:r>
              <a:rPr lang="en-US" dirty="0" smtClean="0"/>
              <a:t>Punch a time clock/ Sign in and out</a:t>
            </a:r>
          </a:p>
          <a:p>
            <a:pPr lvl="2"/>
            <a:r>
              <a:rPr lang="en-US" dirty="0" smtClean="0"/>
              <a:t>Use only workplace vocabulary and manners</a:t>
            </a:r>
            <a:endParaRPr lang="en-US" dirty="0" smtClean="0"/>
          </a:p>
          <a:p>
            <a:r>
              <a:rPr lang="en-US" dirty="0" smtClean="0"/>
              <a:t>Maintain </a:t>
            </a:r>
            <a:r>
              <a:rPr lang="en-US" dirty="0" smtClean="0"/>
              <a:t>clean, well organized, professional looking </a:t>
            </a:r>
            <a:r>
              <a:rPr lang="en-US" dirty="0" smtClean="0"/>
              <a:t>facilities.</a:t>
            </a:r>
            <a:endParaRPr lang="en-US" dirty="0" smtClean="0"/>
          </a:p>
          <a:p>
            <a:r>
              <a:rPr lang="en-US" dirty="0" smtClean="0"/>
              <a:t>Promote </a:t>
            </a:r>
            <a:r>
              <a:rPr lang="en-US" dirty="0" smtClean="0"/>
              <a:t>staff understanding of retention as a </a:t>
            </a:r>
            <a:r>
              <a:rPr lang="en-US" u="sng" dirty="0" smtClean="0"/>
              <a:t>“bottom line” </a:t>
            </a:r>
            <a:r>
              <a:rPr lang="en-US" dirty="0" smtClean="0"/>
              <a:t>business </a:t>
            </a:r>
            <a:r>
              <a:rPr lang="en-US" dirty="0" smtClean="0"/>
              <a:t>concept.</a:t>
            </a:r>
            <a:endParaRPr lang="en-US" dirty="0" smtClean="0"/>
          </a:p>
          <a:p>
            <a:pPr lvl="1"/>
            <a:endParaRPr lang="en-US" dirty="0" smtClean="0"/>
          </a:p>
          <a:p>
            <a:pPr lvl="1"/>
            <a:endParaRPr lang="en-US" dirty="0" smtClean="0"/>
          </a:p>
          <a:p>
            <a:pPr lvl="1"/>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fld id="{8C7852FB-3082-4C51-84D9-94BF8A67EF5E}"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762000"/>
          </a:xfrm>
        </p:spPr>
        <p:txBody>
          <a:bodyPr>
            <a:noAutofit/>
          </a:bodyPr>
          <a:lstStyle/>
          <a:p>
            <a:r>
              <a:rPr lang="en-US" sz="3500" dirty="0" smtClean="0"/>
              <a:t>Smooth Transitions from Core, Intensive and Training Services to Placement to Retention</a:t>
            </a:r>
            <a:endParaRPr lang="en-US" sz="3500" dirty="0"/>
          </a:p>
        </p:txBody>
      </p:sp>
      <p:sp>
        <p:nvSpPr>
          <p:cNvPr id="3" name="Content Placeholder 2"/>
          <p:cNvSpPr>
            <a:spLocks noGrp="1"/>
          </p:cNvSpPr>
          <p:nvPr>
            <p:ph sz="quarter" idx="1"/>
          </p:nvPr>
        </p:nvSpPr>
        <p:spPr/>
        <p:txBody>
          <a:bodyPr>
            <a:normAutofit lnSpcReduction="10000"/>
          </a:bodyPr>
          <a:lstStyle/>
          <a:p>
            <a:r>
              <a:rPr lang="en-US" dirty="0" smtClean="0"/>
              <a:t>Use Labor </a:t>
            </a:r>
            <a:r>
              <a:rPr lang="en-US" dirty="0" smtClean="0"/>
              <a:t>Market Information to help clients</a:t>
            </a:r>
            <a:r>
              <a:rPr lang="en-US" dirty="0" smtClean="0"/>
              <a:t> succeed.</a:t>
            </a:r>
          </a:p>
          <a:p>
            <a:r>
              <a:rPr lang="en-US" dirty="0" smtClean="0"/>
              <a:t>Establish </a:t>
            </a:r>
            <a:r>
              <a:rPr lang="en-US" dirty="0" smtClean="0"/>
              <a:t>a strong personal bond between client and Career Center staff </a:t>
            </a:r>
            <a:r>
              <a:rPr lang="en-US" dirty="0" smtClean="0"/>
              <a:t>during program and this will help during follow-up.</a:t>
            </a:r>
            <a:endParaRPr lang="en-US" dirty="0" smtClean="0"/>
          </a:p>
          <a:p>
            <a:r>
              <a:rPr lang="en-US" dirty="0" smtClean="0"/>
              <a:t>Improve </a:t>
            </a:r>
            <a:r>
              <a:rPr lang="en-US" dirty="0" smtClean="0"/>
              <a:t>client to employer </a:t>
            </a:r>
            <a:r>
              <a:rPr lang="en-US" dirty="0" smtClean="0"/>
              <a:t>match.</a:t>
            </a:r>
          </a:p>
          <a:p>
            <a:r>
              <a:rPr lang="en-US" dirty="0" smtClean="0"/>
              <a:t>Keep in touch with </a:t>
            </a:r>
            <a:r>
              <a:rPr lang="en-US" dirty="0" smtClean="0"/>
              <a:t>employer </a:t>
            </a:r>
            <a:r>
              <a:rPr lang="en-US" dirty="0" smtClean="0"/>
              <a:t>to identify and solve early retention </a:t>
            </a:r>
            <a:r>
              <a:rPr lang="en-US" dirty="0" smtClean="0"/>
              <a:t>challenges.</a:t>
            </a:r>
          </a:p>
          <a:p>
            <a:r>
              <a:rPr lang="en-US" dirty="0" smtClean="0"/>
              <a:t>Strengthen </a:t>
            </a:r>
            <a:r>
              <a:rPr lang="en-US" dirty="0" smtClean="0"/>
              <a:t>the agency/employer relationship by offering supervisor training support.</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8C7852FB-3082-4C51-84D9-94BF8A67EF5E}"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Set High Expectations and Offer Lots and Lots of Support</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Develop and regularly update Individual Employment Plan to </a:t>
            </a:r>
            <a:r>
              <a:rPr lang="en-US" dirty="0" smtClean="0"/>
              <a:t>obtain the skills, education, and experience needed to </a:t>
            </a:r>
            <a:r>
              <a:rPr lang="en-US" dirty="0" smtClean="0"/>
              <a:t>obtain employment and advance in the workplace</a:t>
            </a:r>
          </a:p>
          <a:p>
            <a:r>
              <a:rPr lang="en-US" dirty="0" smtClean="0"/>
              <a:t>Maintain </a:t>
            </a:r>
            <a:r>
              <a:rPr lang="en-US" dirty="0" smtClean="0"/>
              <a:t>frequent, systematic contact after job </a:t>
            </a:r>
            <a:r>
              <a:rPr lang="en-US" dirty="0" smtClean="0"/>
              <a:t>placement.  For example:</a:t>
            </a:r>
          </a:p>
          <a:p>
            <a:pPr lvl="1"/>
            <a:r>
              <a:rPr lang="en-US" dirty="0" smtClean="0"/>
              <a:t>Contact </a:t>
            </a:r>
            <a:r>
              <a:rPr lang="en-US" dirty="0" smtClean="0"/>
              <a:t>each day via a phone call before or after work for the first 5 days of employment.  Talk over everything that happens at </a:t>
            </a:r>
            <a:r>
              <a:rPr lang="en-US" dirty="0" smtClean="0"/>
              <a:t>work.</a:t>
            </a:r>
          </a:p>
          <a:p>
            <a:pPr lvl="1"/>
            <a:r>
              <a:rPr lang="en-US" dirty="0" smtClean="0"/>
              <a:t>Contact </a:t>
            </a:r>
            <a:r>
              <a:rPr lang="en-US" dirty="0" smtClean="0"/>
              <a:t>once a week for the next 6 months of </a:t>
            </a:r>
            <a:r>
              <a:rPr lang="en-US" dirty="0" smtClean="0"/>
              <a:t>employment.</a:t>
            </a:r>
          </a:p>
          <a:p>
            <a:pPr lvl="1"/>
            <a:r>
              <a:rPr lang="en-US" dirty="0" smtClean="0"/>
              <a:t>Contact </a:t>
            </a:r>
            <a:r>
              <a:rPr lang="en-US" dirty="0" smtClean="0"/>
              <a:t>once a month after the first 6 months of employment unless a personal crisis requires more intensive contact.</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8C7852FB-3082-4C51-84D9-94BF8A67EF5E}"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Adopt a “Whole Person” Philosophy</a:t>
            </a:r>
            <a:endParaRPr lang="en-US" dirty="0"/>
          </a:p>
        </p:txBody>
      </p:sp>
      <p:sp>
        <p:nvSpPr>
          <p:cNvPr id="3" name="Content Placeholder 2"/>
          <p:cNvSpPr>
            <a:spLocks noGrp="1"/>
          </p:cNvSpPr>
          <p:nvPr>
            <p:ph sz="quarter" idx="1"/>
          </p:nvPr>
        </p:nvSpPr>
        <p:spPr/>
        <p:txBody>
          <a:bodyPr>
            <a:normAutofit fontScale="70000" lnSpcReduction="20000"/>
          </a:bodyPr>
          <a:lstStyle/>
          <a:p>
            <a:r>
              <a:rPr lang="en-US" dirty="0" smtClean="0"/>
              <a:t>Maintain </a:t>
            </a:r>
            <a:r>
              <a:rPr lang="en-US" dirty="0" smtClean="0"/>
              <a:t>a network of services that support the whole person- update/enhance local resource directories/engage community </a:t>
            </a:r>
            <a:r>
              <a:rPr lang="en-US" dirty="0" smtClean="0"/>
              <a:t>partners</a:t>
            </a:r>
          </a:p>
          <a:p>
            <a:r>
              <a:rPr lang="en-US" dirty="0" smtClean="0"/>
              <a:t>Identify emergency support services networks (transportation/childcare)</a:t>
            </a:r>
          </a:p>
          <a:p>
            <a:r>
              <a:rPr lang="en-US" dirty="0" smtClean="0"/>
              <a:t>Help </a:t>
            </a:r>
            <a:r>
              <a:rPr lang="en-US" dirty="0" smtClean="0"/>
              <a:t>clients plan efficient and inexpensive transportation </a:t>
            </a:r>
            <a:r>
              <a:rPr lang="en-US" dirty="0" smtClean="0"/>
              <a:t>routes</a:t>
            </a:r>
          </a:p>
          <a:p>
            <a:r>
              <a:rPr lang="en-US" dirty="0" smtClean="0"/>
              <a:t>Prove </a:t>
            </a:r>
            <a:r>
              <a:rPr lang="en-US" dirty="0" smtClean="0"/>
              <a:t>bus passes/tokens for commuting to work (for at least 3 months after starting a job</a:t>
            </a:r>
            <a:r>
              <a:rPr lang="en-US" dirty="0" smtClean="0"/>
              <a:t>).</a:t>
            </a:r>
          </a:p>
          <a:p>
            <a:r>
              <a:rPr lang="en-US" dirty="0" smtClean="0"/>
              <a:t>Pay </a:t>
            </a:r>
            <a:r>
              <a:rPr lang="en-US" dirty="0" smtClean="0"/>
              <a:t>initial employment expenses (clothing, tools, etc</a:t>
            </a:r>
            <a:r>
              <a:rPr lang="en-US" dirty="0" smtClean="0"/>
              <a:t>.).</a:t>
            </a:r>
          </a:p>
          <a:p>
            <a:r>
              <a:rPr lang="en-US" dirty="0" smtClean="0"/>
              <a:t>Provide </a:t>
            </a:r>
            <a:r>
              <a:rPr lang="en-US" dirty="0" smtClean="0"/>
              <a:t>support payments for one-time emergencies (such as initial rent deposits, car repairs or care insurance) interesting but financially </a:t>
            </a:r>
            <a:r>
              <a:rPr lang="en-US" dirty="0" smtClean="0"/>
              <a:t>challenging</a:t>
            </a:r>
          </a:p>
          <a:p>
            <a:r>
              <a:rPr lang="en-US" dirty="0" smtClean="0"/>
              <a:t>Establish </a:t>
            </a:r>
            <a:r>
              <a:rPr lang="en-US" dirty="0" smtClean="0"/>
              <a:t>non-traditional schedules for staff providing follow-up – very important!!!</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8C7852FB-3082-4C51-84D9-94BF8A67EF5E}"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by Outcome</a:t>
            </a:r>
            <a:endParaRPr lang="en-US" dirty="0"/>
          </a:p>
        </p:txBody>
      </p:sp>
      <p:sp>
        <p:nvSpPr>
          <p:cNvPr id="3" name="Content Placeholder 2"/>
          <p:cNvSpPr>
            <a:spLocks noGrp="1"/>
          </p:cNvSpPr>
          <p:nvPr>
            <p:ph sz="quarter" idx="1"/>
          </p:nvPr>
        </p:nvSpPr>
        <p:spPr/>
        <p:txBody>
          <a:bodyPr>
            <a:normAutofit/>
          </a:bodyPr>
          <a:lstStyle/>
          <a:p>
            <a:r>
              <a:rPr lang="en-US" dirty="0" smtClean="0"/>
              <a:t>Hold </a:t>
            </a:r>
            <a:r>
              <a:rPr lang="en-US" dirty="0" smtClean="0"/>
              <a:t>staff and managers accountable for </a:t>
            </a:r>
            <a:r>
              <a:rPr lang="en-US" dirty="0" smtClean="0"/>
              <a:t>results</a:t>
            </a:r>
          </a:p>
          <a:p>
            <a:pPr lvl="1"/>
            <a:r>
              <a:rPr lang="en-US" dirty="0" smtClean="0"/>
              <a:t>Set goals for each staff member’s caseload: tie goals to the local office staffing pattern, for example:</a:t>
            </a:r>
          </a:p>
          <a:p>
            <a:pPr lvl="2"/>
            <a:r>
              <a:rPr lang="en-US" dirty="0" smtClean="0"/>
              <a:t>Place 90% of participants in jobs and or education</a:t>
            </a:r>
          </a:p>
          <a:p>
            <a:pPr lvl="2"/>
            <a:r>
              <a:rPr lang="en-US" dirty="0" smtClean="0"/>
              <a:t>Retain 80% of the participants who were placed in jobs or education</a:t>
            </a:r>
            <a:endParaRPr lang="en-US" dirty="0" smtClean="0"/>
          </a:p>
          <a:p>
            <a:r>
              <a:rPr lang="en-US" dirty="0" smtClean="0"/>
              <a:t>Ensure </a:t>
            </a:r>
            <a:r>
              <a:rPr lang="en-US" dirty="0" smtClean="0"/>
              <a:t>that your MIS system tracks before and after placement.</a:t>
            </a:r>
            <a:endParaRPr lang="en-US" dirty="0" smtClean="0"/>
          </a:p>
          <a:p>
            <a:pPr lvl="1"/>
            <a:endParaRPr lang="en-US" dirty="0" smtClean="0"/>
          </a:p>
          <a:p>
            <a:pPr lvl="1"/>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fld id="{8C7852FB-3082-4C51-84D9-94BF8A67EF5E}"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Include Employer Contact</a:t>
            </a:r>
            <a:endParaRPr lang="en-US" dirty="0"/>
          </a:p>
        </p:txBody>
      </p:sp>
      <p:sp>
        <p:nvSpPr>
          <p:cNvPr id="3" name="Content Placeholder 2"/>
          <p:cNvSpPr>
            <a:spLocks noGrp="1"/>
          </p:cNvSpPr>
          <p:nvPr>
            <p:ph sz="quarter" idx="1"/>
          </p:nvPr>
        </p:nvSpPr>
        <p:spPr/>
        <p:txBody>
          <a:bodyPr>
            <a:normAutofit fontScale="92500" lnSpcReduction="10000"/>
          </a:bodyPr>
          <a:lstStyle/>
          <a:p>
            <a:r>
              <a:rPr lang="en-US" b="1" dirty="0" smtClean="0"/>
              <a:t>Practices:</a:t>
            </a:r>
            <a:endParaRPr lang="en-US" b="1" dirty="0" smtClean="0"/>
          </a:p>
          <a:p>
            <a:pPr lvl="1"/>
            <a:r>
              <a:rPr lang="en-US" dirty="0" smtClean="0"/>
              <a:t>Retention services are designed to incorporate job retention services into the rhythm of the workday and avoid disrupting the job. (Contact clients for business lunch or during scheduled break) Talk briefly with supervisor at time he/she has identified as convenient.</a:t>
            </a:r>
          </a:p>
          <a:p>
            <a:pPr lvl="1"/>
            <a:r>
              <a:rPr lang="en-US" dirty="0" smtClean="0"/>
              <a:t>Offer retention topics in employer friendly workshops on a regular basis- Use local champions: Employers, chambers, professional organizations</a:t>
            </a:r>
          </a:p>
          <a:p>
            <a:pPr lvl="1"/>
            <a:r>
              <a:rPr lang="en-US" dirty="0" smtClean="0"/>
              <a:t>Establish contact schedule for employer and employee from beginning of employment</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8C7852FB-3082-4C51-84D9-94BF8A67EF5E}"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Include Employer Contact (cont.)</a:t>
            </a:r>
            <a:endParaRPr lang="en-US" dirty="0"/>
          </a:p>
        </p:txBody>
      </p:sp>
      <p:sp>
        <p:nvSpPr>
          <p:cNvPr id="3" name="Content Placeholder 2"/>
          <p:cNvSpPr>
            <a:spLocks noGrp="1"/>
          </p:cNvSpPr>
          <p:nvPr>
            <p:ph sz="quarter" idx="1"/>
          </p:nvPr>
        </p:nvSpPr>
        <p:spPr/>
        <p:txBody>
          <a:bodyPr>
            <a:normAutofit fontScale="92500" lnSpcReduction="20000"/>
          </a:bodyPr>
          <a:lstStyle/>
          <a:p>
            <a:r>
              <a:rPr lang="en-US" b="1" dirty="0" smtClean="0"/>
              <a:t>Practices:</a:t>
            </a:r>
            <a:endParaRPr lang="en-US" b="1" dirty="0" smtClean="0"/>
          </a:p>
          <a:p>
            <a:pPr lvl="1"/>
            <a:r>
              <a:rPr lang="en-US" dirty="0" smtClean="0"/>
              <a:t>Job developers call employers 2 or 3 days after job starts to make appointment to meet the employer or supervisor. During the meeting, leave phone number and beeper number for use as needed. Demonstrate problem solving skills.</a:t>
            </a:r>
          </a:p>
          <a:p>
            <a:pPr lvl="1"/>
            <a:r>
              <a:rPr lang="en-US" dirty="0" smtClean="0"/>
              <a:t>Job developers call the employer at the end of the 4 to 6 weeks of employment for an update.  Contact periodically as needed thereafter. Establish this early on for any system placement.</a:t>
            </a:r>
          </a:p>
          <a:p>
            <a:pPr lvl="1"/>
            <a:r>
              <a:rPr lang="en-US" dirty="0" smtClean="0"/>
              <a:t>Negotiate this as appropriate if independent job match occurs. Make this customer friendly, not agency convenient!</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8C7852FB-3082-4C51-84D9-94BF8A67EF5E}"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Managing Staff Resources</a:t>
            </a:r>
            <a:endParaRPr lang="en-US" dirty="0"/>
          </a:p>
        </p:txBody>
      </p:sp>
      <p:sp>
        <p:nvSpPr>
          <p:cNvPr id="3" name="Content Placeholder 2"/>
          <p:cNvSpPr>
            <a:spLocks noGrp="1"/>
          </p:cNvSpPr>
          <p:nvPr>
            <p:ph sz="quarter" idx="1"/>
          </p:nvPr>
        </p:nvSpPr>
        <p:spPr/>
        <p:txBody>
          <a:bodyPr/>
          <a:lstStyle/>
          <a:p>
            <a:r>
              <a:rPr lang="en-US" dirty="0" smtClean="0"/>
              <a:t>Create a “Career Center Demand Curve” and assign staff to provide services when and where they are needed.</a:t>
            </a:r>
          </a:p>
          <a:p>
            <a:r>
              <a:rPr lang="en-US" dirty="0" smtClean="0"/>
              <a:t>Triage . . . Ask basic questions up front assign services “path,” individual/group functional teams.</a:t>
            </a:r>
          </a:p>
          <a:p>
            <a:r>
              <a:rPr lang="en-US" dirty="0" smtClean="0"/>
              <a:t>Create an </a:t>
            </a:r>
            <a:r>
              <a:rPr lang="en-US" b="1" dirty="0" smtClean="0"/>
              <a:t>Integrated Service Model </a:t>
            </a:r>
            <a:r>
              <a:rPr lang="en-US" dirty="0" smtClean="0"/>
              <a:t>with </a:t>
            </a:r>
            <a:r>
              <a:rPr lang="en-US" b="1" dirty="0" smtClean="0"/>
              <a:t>Functional Teams </a:t>
            </a:r>
            <a:r>
              <a:rPr lang="en-US" dirty="0" smtClean="0"/>
              <a:t>(Core A, Core B, Intensive Training, Placement, Job Development . . .)</a:t>
            </a:r>
          </a:p>
        </p:txBody>
      </p:sp>
      <p:sp>
        <p:nvSpPr>
          <p:cNvPr id="4" name="Slide Number Placeholder 3"/>
          <p:cNvSpPr>
            <a:spLocks noGrp="1"/>
          </p:cNvSpPr>
          <p:nvPr>
            <p:ph type="sldNum" sz="quarter" idx="12"/>
          </p:nvPr>
        </p:nvSpPr>
        <p:spPr/>
        <p:txBody>
          <a:bodyPr>
            <a:normAutofit fontScale="85000" lnSpcReduction="20000"/>
          </a:bodyPr>
          <a:lstStyle/>
          <a:p>
            <a:fld id="{8C7852FB-3082-4C51-84D9-94BF8A67EF5E}"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Managing Staff Resources (contd.)</a:t>
            </a:r>
            <a:endParaRPr lang="en-US" dirty="0"/>
          </a:p>
        </p:txBody>
      </p:sp>
      <p:sp>
        <p:nvSpPr>
          <p:cNvPr id="3" name="Content Placeholder 2"/>
          <p:cNvSpPr>
            <a:spLocks noGrp="1"/>
          </p:cNvSpPr>
          <p:nvPr>
            <p:ph sz="quarter" idx="1"/>
          </p:nvPr>
        </p:nvSpPr>
        <p:spPr/>
        <p:txBody>
          <a:bodyPr>
            <a:normAutofit fontScale="92500"/>
          </a:bodyPr>
          <a:lstStyle/>
          <a:p>
            <a:r>
              <a:rPr lang="en-US" dirty="0" smtClean="0"/>
              <a:t>Institute a regular “Case conferencing” . . . Be strategic about enrollment and exits</a:t>
            </a:r>
          </a:p>
          <a:p>
            <a:r>
              <a:rPr lang="en-US" dirty="0" smtClean="0"/>
              <a:t>Look at staff/client rations to manage Core, Intensive, and Training caseloads</a:t>
            </a:r>
          </a:p>
          <a:p>
            <a:r>
              <a:rPr lang="en-US" dirty="0" smtClean="0"/>
              <a:t>Develop sound and effective follow-up practices</a:t>
            </a:r>
          </a:p>
          <a:p>
            <a:pPr lvl="1"/>
            <a:r>
              <a:rPr lang="en-US" dirty="0" smtClean="0"/>
              <a:t>First 3-4 weeks, set an appointment to call or visit every week.</a:t>
            </a:r>
          </a:p>
          <a:p>
            <a:pPr lvl="1"/>
            <a:r>
              <a:rPr lang="en-US" dirty="0" smtClean="0"/>
              <a:t>Weeks 5-8, set an appointment to call or visit bi-weekly</a:t>
            </a:r>
          </a:p>
          <a:p>
            <a:pPr lvl="1"/>
            <a:r>
              <a:rPr lang="en-US" dirty="0" smtClean="0"/>
              <a:t>Always have 3-4 job referrals ready to offer</a:t>
            </a:r>
          </a:p>
        </p:txBody>
      </p:sp>
      <p:sp>
        <p:nvSpPr>
          <p:cNvPr id="4" name="Slide Number Placeholder 3"/>
          <p:cNvSpPr>
            <a:spLocks noGrp="1"/>
          </p:cNvSpPr>
          <p:nvPr>
            <p:ph type="sldNum" sz="quarter" idx="12"/>
          </p:nvPr>
        </p:nvSpPr>
        <p:spPr/>
        <p:txBody>
          <a:bodyPr>
            <a:normAutofit fontScale="85000" lnSpcReduction="20000"/>
          </a:bodyPr>
          <a:lstStyle/>
          <a:p>
            <a:fld id="{8C7852FB-3082-4C51-84D9-94BF8A67EF5E}"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Integrated Services Model</a:t>
            </a:r>
            <a:endParaRPr lang="en-US" dirty="0"/>
          </a:p>
        </p:txBody>
      </p:sp>
      <p:sp>
        <p:nvSpPr>
          <p:cNvPr id="3" name="Content Placeholder 2"/>
          <p:cNvSpPr>
            <a:spLocks noGrp="1"/>
          </p:cNvSpPr>
          <p:nvPr>
            <p:ph sz="quarter" idx="1"/>
          </p:nvPr>
        </p:nvSpPr>
        <p:spPr/>
        <p:txBody>
          <a:bodyPr/>
          <a:lstStyle/>
          <a:p>
            <a:r>
              <a:rPr lang="en-US" dirty="0" smtClean="0"/>
              <a:t>Provides a framework for organizing work and client flow, based on 3 levels of services (Core, Intensive, Training).</a:t>
            </a:r>
          </a:p>
          <a:p>
            <a:r>
              <a:rPr lang="en-US" dirty="0" smtClean="0"/>
              <a:t>Organizes WIA staff into “functional teams.”</a:t>
            </a:r>
          </a:p>
          <a:p>
            <a:r>
              <a:rPr lang="en-US" dirty="0" smtClean="0"/>
              <a:t>Teams are “fluid” and overlap.</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8C7852FB-3082-4C51-84D9-94BF8A67EF5E}"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Integrated Services Model (contd.)</a:t>
            </a:r>
            <a:endParaRPr lang="en-US" dirty="0"/>
          </a:p>
        </p:txBody>
      </p:sp>
      <p:sp>
        <p:nvSpPr>
          <p:cNvPr id="3" name="Content Placeholder 2"/>
          <p:cNvSpPr>
            <a:spLocks noGrp="1"/>
          </p:cNvSpPr>
          <p:nvPr>
            <p:ph sz="quarter" idx="1"/>
          </p:nvPr>
        </p:nvSpPr>
        <p:spPr/>
        <p:txBody>
          <a:bodyPr/>
          <a:lstStyle/>
          <a:p>
            <a:r>
              <a:rPr lang="en-US" dirty="0" smtClean="0"/>
              <a:t>Teams are designed to rotate among levels of service (i.e., Team “A” provides Core A/B services for 3 months, then rotates to provide Intensive then Training).</a:t>
            </a:r>
          </a:p>
          <a:p>
            <a:r>
              <a:rPr lang="en-US" dirty="0" smtClean="0"/>
              <a:t>Most staff engage clients in “initial assessment” and basic up-front stage</a:t>
            </a:r>
          </a:p>
          <a:p>
            <a:r>
              <a:rPr lang="en-US" dirty="0" smtClean="0"/>
              <a:t>All clients are shared</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8C7852FB-3082-4C51-84D9-94BF8A67EF5E}"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A: Career Exploration</a:t>
            </a:r>
            <a:endParaRPr lang="en-US" dirty="0"/>
          </a:p>
        </p:txBody>
      </p:sp>
      <p:sp>
        <p:nvSpPr>
          <p:cNvPr id="3" name="Content Placeholder 2"/>
          <p:cNvSpPr>
            <a:spLocks noGrp="1"/>
          </p:cNvSpPr>
          <p:nvPr>
            <p:ph sz="quarter" idx="1"/>
          </p:nvPr>
        </p:nvSpPr>
        <p:spPr>
          <a:xfrm>
            <a:off x="228600" y="2286000"/>
            <a:ext cx="2816352" cy="4495800"/>
          </a:xfrm>
        </p:spPr>
        <p:txBody>
          <a:bodyPr>
            <a:normAutofit/>
          </a:bodyPr>
          <a:lstStyle/>
          <a:p>
            <a:pPr>
              <a:buNone/>
            </a:pPr>
            <a:r>
              <a:rPr lang="en-US" sz="2000" b="1" dirty="0" smtClean="0"/>
              <a:t>Who:</a:t>
            </a:r>
          </a:p>
          <a:p>
            <a:pPr>
              <a:buNone/>
            </a:pPr>
            <a:r>
              <a:rPr lang="en-US" sz="2000" dirty="0" smtClean="0"/>
              <a:t>Youth</a:t>
            </a:r>
          </a:p>
          <a:p>
            <a:pPr>
              <a:buNone/>
            </a:pPr>
            <a:r>
              <a:rPr lang="en-US" sz="2000" dirty="0" smtClean="0"/>
              <a:t>Disabled</a:t>
            </a:r>
          </a:p>
          <a:p>
            <a:pPr>
              <a:buNone/>
            </a:pPr>
            <a:r>
              <a:rPr lang="en-US" sz="2000" dirty="0" smtClean="0"/>
              <a:t>Displaced homemakers</a:t>
            </a:r>
          </a:p>
          <a:p>
            <a:pPr>
              <a:buNone/>
            </a:pPr>
            <a:r>
              <a:rPr lang="en-US" sz="2000" dirty="0" smtClean="0"/>
              <a:t>Recently released from jail/prison</a:t>
            </a:r>
          </a:p>
          <a:p>
            <a:pPr>
              <a:buNone/>
            </a:pPr>
            <a:r>
              <a:rPr lang="en-US" sz="2000" dirty="0" smtClean="0"/>
              <a:t>Long term welfare recipients</a:t>
            </a:r>
            <a:endParaRPr lang="en-US" sz="2000" dirty="0"/>
          </a:p>
        </p:txBody>
      </p:sp>
      <p:sp>
        <p:nvSpPr>
          <p:cNvPr id="4" name="Slide Number Placeholder 3"/>
          <p:cNvSpPr>
            <a:spLocks noGrp="1"/>
          </p:cNvSpPr>
          <p:nvPr>
            <p:ph type="sldNum" sz="quarter" idx="12"/>
          </p:nvPr>
        </p:nvSpPr>
        <p:spPr/>
        <p:txBody>
          <a:bodyPr>
            <a:normAutofit fontScale="85000" lnSpcReduction="20000"/>
          </a:bodyPr>
          <a:lstStyle/>
          <a:p>
            <a:fld id="{8C7852FB-3082-4C51-84D9-94BF8A67EF5E}" type="slidenum">
              <a:rPr lang="en-US" smtClean="0"/>
              <a:pPr/>
              <a:t>14</a:t>
            </a:fld>
            <a:endParaRPr lang="en-US" dirty="0"/>
          </a:p>
        </p:txBody>
      </p:sp>
      <p:sp>
        <p:nvSpPr>
          <p:cNvPr id="5" name="Content Placeholder 2"/>
          <p:cNvSpPr txBox="1">
            <a:spLocks/>
          </p:cNvSpPr>
          <p:nvPr/>
        </p:nvSpPr>
        <p:spPr bwMode="auto">
          <a:xfrm>
            <a:off x="3048000" y="2286000"/>
            <a:ext cx="2816352"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2000" b="1"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What</a:t>
            </a:r>
            <a:r>
              <a:rPr kumimoji="0" lang="en-US" sz="2000" b="1" i="0" u="none" strike="noStrike" kern="1200" cap="none" spc="0" normalizeH="0" noProof="0" dirty="0" smtClean="0">
                <a:ln>
                  <a:noFill/>
                </a:ln>
                <a:solidFill>
                  <a:schemeClr val="tx1"/>
                </a:solidFill>
                <a:effectLst/>
                <a:uLnTx/>
                <a:uFillTx/>
                <a:latin typeface="+mn-lt"/>
                <a:ea typeface="ＭＳ Ｐゴシック" charset="-128"/>
                <a:cs typeface="ＭＳ Ｐゴシック" charset="-128"/>
              </a:rPr>
              <a:t> kind of services work:</a:t>
            </a:r>
            <a:endParaRPr kumimoji="0" lang="en-US" sz="2000" b="1"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endParaRP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2000" b="0"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OJT</a:t>
            </a: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lang="en-US" sz="2000" dirty="0" smtClean="0">
                <a:latin typeface="+mn-lt"/>
                <a:ea typeface="ＭＳ Ｐゴシック" charset="-128"/>
                <a:cs typeface="ＭＳ Ｐゴシック" charset="-128"/>
              </a:rPr>
              <a:t>Skills Training, but not stand alone</a:t>
            </a: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2000" b="0"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Work</a:t>
            </a:r>
            <a:r>
              <a:rPr kumimoji="0" lang="en-US" sz="2000" b="0" i="0" u="none" strike="noStrike" kern="1200" cap="none" spc="0" normalizeH="0" noProof="0" dirty="0" smtClean="0">
                <a:ln>
                  <a:noFill/>
                </a:ln>
                <a:solidFill>
                  <a:schemeClr val="tx1"/>
                </a:solidFill>
                <a:effectLst/>
                <a:uLnTx/>
                <a:uFillTx/>
                <a:latin typeface="+mn-lt"/>
                <a:ea typeface="ＭＳ Ｐゴシック" charset="-128"/>
                <a:cs typeface="ＭＳ Ｐゴシック" charset="-128"/>
              </a:rPr>
              <a:t> experience combined with skills training</a:t>
            </a: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lang="en-US" sz="2000" noProof="0" dirty="0" smtClean="0">
                <a:latin typeface="+mn-lt"/>
                <a:ea typeface="ＭＳ Ｐゴシック" charset="-128"/>
                <a:cs typeface="ＭＳ Ｐゴシック" charset="-128"/>
              </a:rPr>
              <a:t>Volunteer work combined with skills training</a:t>
            </a:r>
            <a:endParaRPr kumimoji="0" lang="en-US" sz="2000" b="0" i="0" u="none" strike="noStrike" kern="1200" cap="none" spc="0" normalizeH="0" baseline="0" noProof="0" dirty="0">
              <a:ln>
                <a:noFill/>
              </a:ln>
              <a:solidFill>
                <a:schemeClr val="tx1"/>
              </a:solidFill>
              <a:effectLst/>
              <a:uLnTx/>
              <a:uFillTx/>
              <a:latin typeface="+mn-lt"/>
              <a:ea typeface="ＭＳ Ｐゴシック" charset="-128"/>
              <a:cs typeface="ＭＳ Ｐゴシック" charset="-128"/>
            </a:endParaRPr>
          </a:p>
        </p:txBody>
      </p:sp>
      <p:sp>
        <p:nvSpPr>
          <p:cNvPr id="6" name="Content Placeholder 2"/>
          <p:cNvSpPr txBox="1">
            <a:spLocks/>
          </p:cNvSpPr>
          <p:nvPr/>
        </p:nvSpPr>
        <p:spPr bwMode="auto">
          <a:xfrm>
            <a:off x="6019800" y="2286000"/>
            <a:ext cx="2816352"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2000" b="1"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Program/Partner</a:t>
            </a:r>
            <a:r>
              <a:rPr kumimoji="0" lang="en-US" sz="2000" b="1" i="0" u="none" strike="noStrike" kern="1200" cap="none" spc="0" normalizeH="0" noProof="0" dirty="0" smtClean="0">
                <a:ln>
                  <a:noFill/>
                </a:ln>
                <a:solidFill>
                  <a:schemeClr val="tx1"/>
                </a:solidFill>
                <a:effectLst/>
                <a:uLnTx/>
                <a:uFillTx/>
                <a:latin typeface="+mn-lt"/>
                <a:ea typeface="ＭＳ Ｐゴシック" charset="-128"/>
                <a:cs typeface="ＭＳ Ｐゴシック" charset="-128"/>
              </a:rPr>
              <a:t> Resources:</a:t>
            </a:r>
            <a:endParaRPr kumimoji="0" lang="en-US" sz="2000" b="1"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endParaRP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2000" b="0"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WIA</a:t>
            </a:r>
            <a:r>
              <a:rPr kumimoji="0" lang="en-US" sz="2000" b="0" i="0" u="none" strike="noStrike" kern="1200" cap="none" spc="0" normalizeH="0" noProof="0" dirty="0" smtClean="0">
                <a:ln>
                  <a:noFill/>
                </a:ln>
                <a:solidFill>
                  <a:schemeClr val="tx1"/>
                </a:solidFill>
                <a:effectLst/>
                <a:uLnTx/>
                <a:uFillTx/>
                <a:latin typeface="+mn-lt"/>
                <a:ea typeface="ＭＳ Ｐゴシック" charset="-128"/>
                <a:cs typeface="ＭＳ Ｐゴシック" charset="-128"/>
              </a:rPr>
              <a:t> Plan Managers (Training Services)</a:t>
            </a: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lang="en-US" sz="2000" baseline="0" dirty="0" smtClean="0">
                <a:latin typeface="+mn-lt"/>
                <a:ea typeface="ＭＳ Ｐゴシック" charset="-128"/>
                <a:cs typeface="ＭＳ Ｐゴシック" charset="-128"/>
              </a:rPr>
              <a:t>Wagner</a:t>
            </a:r>
            <a:r>
              <a:rPr lang="en-US" sz="2000" dirty="0" smtClean="0">
                <a:latin typeface="+mn-lt"/>
                <a:ea typeface="ＭＳ Ｐゴシック" charset="-128"/>
                <a:cs typeface="ＭＳ Ｐゴシック" charset="-128"/>
              </a:rPr>
              <a:t>-Peyser Employment Counselors</a:t>
            </a: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2000" b="0"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TANF</a:t>
            </a: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lang="en-US" sz="2000" dirty="0" smtClean="0">
                <a:latin typeface="+mn-lt"/>
                <a:ea typeface="ＭＳ Ｐゴシック" charset="-128"/>
                <a:cs typeface="ＭＳ Ｐゴシック" charset="-128"/>
              </a:rPr>
              <a:t>Rehab Services</a:t>
            </a:r>
            <a:endParaRPr kumimoji="0" lang="en-US" sz="2000" b="0" i="0" u="none" strike="noStrike" kern="1200" cap="none" spc="0" normalizeH="0" baseline="0" noProof="0" dirty="0">
              <a:ln>
                <a:noFill/>
              </a:ln>
              <a:solidFill>
                <a:schemeClr val="tx1"/>
              </a:solidFill>
              <a:effectLst/>
              <a:uLnTx/>
              <a:uFillTx/>
              <a:latin typeface="+mn-lt"/>
              <a:ea typeface="ＭＳ Ｐゴシック" charset="-128"/>
              <a:cs typeface="ＭＳ Ｐゴシック" charset="-128"/>
            </a:endParaRPr>
          </a:p>
        </p:txBody>
      </p:sp>
      <p:sp>
        <p:nvSpPr>
          <p:cNvPr id="7" name="Content Placeholder 2"/>
          <p:cNvSpPr txBox="1">
            <a:spLocks/>
          </p:cNvSpPr>
          <p:nvPr/>
        </p:nvSpPr>
        <p:spPr bwMode="auto">
          <a:xfrm>
            <a:off x="381000" y="1524000"/>
            <a:ext cx="83820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lnSpcReduction="10000"/>
          </a:bodyPr>
          <a:lstStyle/>
          <a:p>
            <a:pPr marL="319088" marR="0" lvl="0" indent="-319088" algn="ctr"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lang="en-US" sz="2000" b="1" dirty="0" smtClean="0">
                <a:latin typeface="+mn-lt"/>
                <a:ea typeface="ＭＳ Ｐゴシック" charset="-128"/>
                <a:cs typeface="ＭＳ Ｐゴシック" charset="-128"/>
              </a:rPr>
              <a:t>No significant work history; work history with long absences from the labor market</a:t>
            </a:r>
            <a:endParaRPr kumimoji="0" lang="en-US" sz="2000" b="1" i="0" u="none" strike="noStrike" kern="1200" cap="none" spc="0" normalizeH="0" baseline="0" noProof="0" dirty="0">
              <a:ln>
                <a:noFill/>
              </a:ln>
              <a:solidFill>
                <a:schemeClr val="tx1"/>
              </a:solidFill>
              <a:effectLst/>
              <a:uLnTx/>
              <a:uFillTx/>
              <a:latin typeface="+mn-lt"/>
              <a:ea typeface="ＭＳ Ｐゴシック" charset="-128"/>
              <a:cs typeface="ＭＳ Ｐゴシック" charset="-12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B: Career Advancement</a:t>
            </a:r>
            <a:endParaRPr lang="en-US" dirty="0"/>
          </a:p>
        </p:txBody>
      </p:sp>
      <p:sp>
        <p:nvSpPr>
          <p:cNvPr id="3" name="Content Placeholder 2"/>
          <p:cNvSpPr>
            <a:spLocks noGrp="1"/>
          </p:cNvSpPr>
          <p:nvPr>
            <p:ph sz="quarter" idx="1"/>
          </p:nvPr>
        </p:nvSpPr>
        <p:spPr>
          <a:xfrm>
            <a:off x="228600" y="2743200"/>
            <a:ext cx="2816352" cy="4114800"/>
          </a:xfrm>
        </p:spPr>
        <p:txBody>
          <a:bodyPr>
            <a:normAutofit fontScale="92500" lnSpcReduction="20000"/>
          </a:bodyPr>
          <a:lstStyle/>
          <a:p>
            <a:pPr>
              <a:buNone/>
            </a:pPr>
            <a:r>
              <a:rPr lang="en-US" sz="2000" b="1" dirty="0" smtClean="0"/>
              <a:t>Who:</a:t>
            </a:r>
          </a:p>
          <a:p>
            <a:pPr>
              <a:buNone/>
            </a:pPr>
            <a:r>
              <a:rPr lang="en-US" sz="2000" dirty="0" smtClean="0"/>
              <a:t>Job seekers who do not consider themselves “job ready”</a:t>
            </a:r>
          </a:p>
          <a:p>
            <a:pPr>
              <a:buNone/>
            </a:pPr>
            <a:r>
              <a:rPr lang="en-US" sz="2000" dirty="0" smtClean="0"/>
              <a:t>Do not have a job/career goal</a:t>
            </a:r>
          </a:p>
          <a:p>
            <a:pPr>
              <a:buNone/>
            </a:pPr>
            <a:r>
              <a:rPr lang="en-US" sz="2000" dirty="0" smtClean="0"/>
              <a:t>Have limited ability to create/use job search tools</a:t>
            </a:r>
          </a:p>
          <a:p>
            <a:pPr>
              <a:buNone/>
            </a:pPr>
            <a:r>
              <a:rPr lang="en-US" sz="2000" dirty="0" smtClean="0"/>
              <a:t>Have poor/limited work history</a:t>
            </a:r>
          </a:p>
          <a:p>
            <a:pPr>
              <a:buNone/>
            </a:pPr>
            <a:r>
              <a:rPr lang="en-US" sz="2000" dirty="0" smtClean="0"/>
              <a:t>Lack basic skills</a:t>
            </a:r>
          </a:p>
          <a:p>
            <a:pPr>
              <a:buNone/>
            </a:pPr>
            <a:r>
              <a:rPr lang="en-US" sz="2000" dirty="0" smtClean="0"/>
              <a:t>Can’t define job match to skills</a:t>
            </a:r>
            <a:endParaRPr lang="en-US" sz="2000" dirty="0"/>
          </a:p>
        </p:txBody>
      </p:sp>
      <p:sp>
        <p:nvSpPr>
          <p:cNvPr id="4" name="Slide Number Placeholder 3"/>
          <p:cNvSpPr>
            <a:spLocks noGrp="1"/>
          </p:cNvSpPr>
          <p:nvPr>
            <p:ph type="sldNum" sz="quarter" idx="12"/>
          </p:nvPr>
        </p:nvSpPr>
        <p:spPr/>
        <p:txBody>
          <a:bodyPr>
            <a:normAutofit fontScale="85000" lnSpcReduction="20000"/>
          </a:bodyPr>
          <a:lstStyle/>
          <a:p>
            <a:fld id="{8C7852FB-3082-4C51-84D9-94BF8A67EF5E}" type="slidenum">
              <a:rPr lang="en-US" smtClean="0"/>
              <a:pPr/>
              <a:t>15</a:t>
            </a:fld>
            <a:endParaRPr lang="en-US" dirty="0"/>
          </a:p>
        </p:txBody>
      </p:sp>
      <p:sp>
        <p:nvSpPr>
          <p:cNvPr id="5" name="Content Placeholder 2"/>
          <p:cNvSpPr txBox="1">
            <a:spLocks/>
          </p:cNvSpPr>
          <p:nvPr/>
        </p:nvSpPr>
        <p:spPr bwMode="auto">
          <a:xfrm>
            <a:off x="3048000" y="2743200"/>
            <a:ext cx="34290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77500" lnSpcReduction="20000"/>
          </a:bodyPr>
          <a:lstStyle/>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2000" b="1"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What</a:t>
            </a:r>
            <a:r>
              <a:rPr kumimoji="0" lang="en-US" sz="2000" b="1" i="0" u="none" strike="noStrike" kern="1200" cap="none" spc="0" normalizeH="0" noProof="0" dirty="0" smtClean="0">
                <a:ln>
                  <a:noFill/>
                </a:ln>
                <a:solidFill>
                  <a:schemeClr val="tx1"/>
                </a:solidFill>
                <a:effectLst/>
                <a:uLnTx/>
                <a:uFillTx/>
                <a:latin typeface="+mn-lt"/>
                <a:ea typeface="ＭＳ Ｐゴシック" charset="-128"/>
                <a:cs typeface="ＭＳ Ｐゴシック" charset="-128"/>
              </a:rPr>
              <a:t> kind of services work:</a:t>
            </a:r>
            <a:endParaRPr kumimoji="0" lang="en-US" sz="2000" b="1"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endParaRP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2000" b="0"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These customers are sorted int</a:t>
            </a:r>
            <a:r>
              <a:rPr lang="en-US" sz="2000" dirty="0" smtClean="0">
                <a:latin typeface="+mn-lt"/>
                <a:ea typeface="ＭＳ Ｐゴシック" charset="-128"/>
                <a:cs typeface="ＭＳ Ｐゴシック" charset="-128"/>
              </a:rPr>
              <a:t>o two categories of services categories (Core Services) grouped by common barriers so that strategies are appropriate to the groups:</a:t>
            </a: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2000" b="0"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Not</a:t>
            </a:r>
            <a:r>
              <a:rPr kumimoji="0" lang="en-US" sz="2000" b="0" i="0" u="none" strike="noStrike" kern="1200" cap="none" spc="0" normalizeH="0" noProof="0" dirty="0" smtClean="0">
                <a:ln>
                  <a:noFill/>
                </a:ln>
                <a:solidFill>
                  <a:schemeClr val="tx1"/>
                </a:solidFill>
                <a:effectLst/>
                <a:uLnTx/>
                <a:uFillTx/>
                <a:latin typeface="+mn-lt"/>
                <a:ea typeface="ＭＳ Ｐゴシック" charset="-128"/>
                <a:cs typeface="ＭＳ Ｐゴシック" charset="-128"/>
              </a:rPr>
              <a:t> job ready (lack/mismatch of skills)</a:t>
            </a: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lang="en-US" sz="2000" baseline="0" dirty="0" smtClean="0">
                <a:latin typeface="+mn-lt"/>
                <a:ea typeface="ＭＳ Ｐゴシック" charset="-128"/>
                <a:cs typeface="ＭＳ Ｐゴシック" charset="-128"/>
              </a:rPr>
              <a:t>Not</a:t>
            </a:r>
            <a:r>
              <a:rPr lang="en-US" sz="2000" dirty="0" smtClean="0">
                <a:latin typeface="+mn-lt"/>
                <a:ea typeface="ＭＳ Ｐゴシック" charset="-128"/>
                <a:cs typeface="ＭＳ Ｐゴシック" charset="-128"/>
              </a:rPr>
              <a:t> job ready due to work history issues (none, poor, multiple jobs in short time, dead end, etc.)</a:t>
            </a: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2000" b="0"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Fast</a:t>
            </a:r>
            <a:r>
              <a:rPr kumimoji="0" lang="en-US" sz="2000" b="0" i="0" u="none" strike="noStrike" kern="1200" cap="none" spc="0" normalizeH="0" noProof="0" dirty="0" smtClean="0">
                <a:ln>
                  <a:noFill/>
                </a:ln>
                <a:solidFill>
                  <a:schemeClr val="tx1"/>
                </a:solidFill>
                <a:effectLst/>
                <a:uLnTx/>
                <a:uFillTx/>
                <a:latin typeface="+mn-lt"/>
                <a:ea typeface="ＭＳ Ｐゴシック" charset="-128"/>
                <a:cs typeface="ＭＳ Ｐゴシック" charset="-128"/>
              </a:rPr>
              <a:t> tract to training following initial assessment;</a:t>
            </a: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lang="en-US" sz="2000" baseline="0" dirty="0" smtClean="0">
                <a:latin typeface="+mn-lt"/>
                <a:ea typeface="ＭＳ Ｐゴシック" charset="-128"/>
                <a:cs typeface="ＭＳ Ｐゴシック" charset="-128"/>
              </a:rPr>
              <a:t>Need</a:t>
            </a:r>
            <a:r>
              <a:rPr lang="en-US" sz="2000" dirty="0" smtClean="0">
                <a:latin typeface="+mn-lt"/>
                <a:ea typeface="ＭＳ Ｐゴシック" charset="-128"/>
                <a:cs typeface="ＭＳ Ｐゴシック" charset="-128"/>
              </a:rPr>
              <a:t> “Retention” services</a:t>
            </a: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2000" b="0"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Training and</a:t>
            </a:r>
            <a:r>
              <a:rPr kumimoji="0" lang="en-US" sz="2000" b="0" i="0" u="none" strike="noStrike" kern="1200" cap="none" spc="0" normalizeH="0" noProof="0" dirty="0" smtClean="0">
                <a:ln>
                  <a:noFill/>
                </a:ln>
                <a:solidFill>
                  <a:schemeClr val="tx1"/>
                </a:solidFill>
                <a:effectLst/>
                <a:uLnTx/>
                <a:uFillTx/>
                <a:latin typeface="+mn-lt"/>
                <a:ea typeface="ＭＳ Ｐゴシック" charset="-128"/>
                <a:cs typeface="ＭＳ Ｐゴシック" charset="-128"/>
              </a:rPr>
              <a:t> part time work</a:t>
            </a:r>
            <a:endParaRPr kumimoji="0" lang="en-US" sz="2000" b="0" i="0" u="none" strike="noStrike" kern="1200" cap="none" spc="0" normalizeH="0" baseline="0" noProof="0" dirty="0">
              <a:ln>
                <a:noFill/>
              </a:ln>
              <a:solidFill>
                <a:schemeClr val="tx1"/>
              </a:solidFill>
              <a:effectLst/>
              <a:uLnTx/>
              <a:uFillTx/>
              <a:latin typeface="+mn-lt"/>
              <a:ea typeface="ＭＳ Ｐゴシック" charset="-128"/>
              <a:cs typeface="ＭＳ Ｐゴシック" charset="-128"/>
            </a:endParaRPr>
          </a:p>
        </p:txBody>
      </p:sp>
      <p:sp>
        <p:nvSpPr>
          <p:cNvPr id="6" name="Content Placeholder 2"/>
          <p:cNvSpPr txBox="1">
            <a:spLocks/>
          </p:cNvSpPr>
          <p:nvPr/>
        </p:nvSpPr>
        <p:spPr bwMode="auto">
          <a:xfrm>
            <a:off x="6705600" y="2743200"/>
            <a:ext cx="24384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2000" b="1"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Program/ Partner</a:t>
            </a:r>
            <a:r>
              <a:rPr kumimoji="0" lang="en-US" sz="2000" b="1" i="0" u="none" strike="noStrike" kern="1200" cap="none" spc="0" normalizeH="0" noProof="0" dirty="0" smtClean="0">
                <a:ln>
                  <a:noFill/>
                </a:ln>
                <a:solidFill>
                  <a:schemeClr val="tx1"/>
                </a:solidFill>
                <a:effectLst/>
                <a:uLnTx/>
                <a:uFillTx/>
                <a:latin typeface="+mn-lt"/>
                <a:ea typeface="ＭＳ Ｐゴシック" charset="-128"/>
                <a:cs typeface="ＭＳ Ｐゴシック" charset="-128"/>
              </a:rPr>
              <a:t> Resources:</a:t>
            </a:r>
            <a:endParaRPr kumimoji="0" lang="en-US" sz="2000" b="1"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endParaRP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2000" b="0"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WIA</a:t>
            </a:r>
            <a:r>
              <a:rPr kumimoji="0" lang="en-US" sz="2000" b="0" i="0" u="none" strike="noStrike" kern="1200" cap="none" spc="0" normalizeH="0" noProof="0" dirty="0" smtClean="0">
                <a:ln>
                  <a:noFill/>
                </a:ln>
                <a:solidFill>
                  <a:schemeClr val="tx1"/>
                </a:solidFill>
                <a:effectLst/>
                <a:uLnTx/>
                <a:uFillTx/>
                <a:latin typeface="+mn-lt"/>
                <a:ea typeface="ＭＳ Ｐゴシック" charset="-128"/>
                <a:cs typeface="ＭＳ Ｐゴシック" charset="-128"/>
              </a:rPr>
              <a:t> Plan Managers (Training Services)</a:t>
            </a: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lang="en-US" sz="2000" baseline="0" dirty="0" smtClean="0">
                <a:latin typeface="+mn-lt"/>
                <a:ea typeface="ＭＳ Ｐゴシック" charset="-128"/>
                <a:cs typeface="ＭＳ Ｐゴシック" charset="-128"/>
              </a:rPr>
              <a:t>Wagner</a:t>
            </a:r>
            <a:r>
              <a:rPr lang="en-US" sz="2000" dirty="0" smtClean="0">
                <a:latin typeface="+mn-lt"/>
                <a:ea typeface="ＭＳ Ｐゴシック" charset="-128"/>
                <a:cs typeface="ＭＳ Ｐゴシック" charset="-128"/>
              </a:rPr>
              <a:t>-</a:t>
            </a:r>
            <a:r>
              <a:rPr lang="en-US" sz="2000" dirty="0" smtClean="0">
                <a:latin typeface="+mn-lt"/>
                <a:ea typeface="ＭＳ Ｐゴシック" charset="-128"/>
                <a:cs typeface="ＭＳ Ｐゴシック" charset="-128"/>
              </a:rPr>
              <a:t>Peyser </a:t>
            </a:r>
            <a:r>
              <a:rPr lang="en-US" sz="2000" dirty="0" smtClean="0">
                <a:latin typeface="+mn-lt"/>
                <a:ea typeface="ＭＳ Ｐゴシック" charset="-128"/>
                <a:cs typeface="ＭＳ Ｐゴシック" charset="-128"/>
              </a:rPr>
              <a:t>Employment Counselors</a:t>
            </a: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2000" b="0"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TANF</a:t>
            </a: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lang="en-US" sz="2000" dirty="0" smtClean="0">
                <a:latin typeface="+mn-lt"/>
                <a:ea typeface="ＭＳ Ｐゴシック" charset="-128"/>
                <a:cs typeface="ＭＳ Ｐゴシック" charset="-128"/>
              </a:rPr>
              <a:t>Rehab Services</a:t>
            </a:r>
            <a:endParaRPr kumimoji="0" lang="en-US" sz="2000" b="0" i="0" u="none" strike="noStrike" kern="1200" cap="none" spc="0" normalizeH="0" baseline="0" noProof="0" dirty="0">
              <a:ln>
                <a:noFill/>
              </a:ln>
              <a:solidFill>
                <a:schemeClr val="tx1"/>
              </a:solidFill>
              <a:effectLst/>
              <a:uLnTx/>
              <a:uFillTx/>
              <a:latin typeface="+mn-lt"/>
              <a:ea typeface="ＭＳ Ｐゴシック" charset="-128"/>
              <a:cs typeface="ＭＳ Ｐゴシック" charset="-128"/>
            </a:endParaRPr>
          </a:p>
        </p:txBody>
      </p:sp>
      <p:sp>
        <p:nvSpPr>
          <p:cNvPr id="7" name="Content Placeholder 2"/>
          <p:cNvSpPr txBox="1">
            <a:spLocks/>
          </p:cNvSpPr>
          <p:nvPr/>
        </p:nvSpPr>
        <p:spPr bwMode="auto">
          <a:xfrm>
            <a:off x="381000" y="1524000"/>
            <a:ext cx="8534400" cy="99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lnSpcReduction="10000"/>
          </a:bodyPr>
          <a:lstStyle/>
          <a:p>
            <a:pPr marL="319088" marR="0" lvl="0" indent="-319088" algn="ctr"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lang="en-US" sz="2000" b="1" dirty="0" smtClean="0">
                <a:latin typeface="+mn-lt"/>
                <a:ea typeface="ＭＳ Ｐゴシック" charset="-128"/>
                <a:cs typeface="ＭＳ Ｐゴシック" charset="-128"/>
              </a:rPr>
              <a:t>Work history, but inconsistent, not showing advancement, not immediately career ready due to skills mismatch or skill level does not indicate ability for career growth</a:t>
            </a:r>
            <a:endParaRPr kumimoji="0" lang="en-US" sz="2000" b="1" i="0" u="none" strike="noStrike" kern="1200" cap="none" spc="0" normalizeH="0" baseline="0" noProof="0" dirty="0">
              <a:ln>
                <a:noFill/>
              </a:ln>
              <a:solidFill>
                <a:schemeClr val="tx1"/>
              </a:solidFill>
              <a:effectLst/>
              <a:uLnTx/>
              <a:uFillTx/>
              <a:latin typeface="+mn-lt"/>
              <a:ea typeface="ＭＳ Ｐゴシック" charset="-128"/>
              <a:cs typeface="ＭＳ Ｐゴシック"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C: Employment Express</a:t>
            </a:r>
            <a:endParaRPr lang="en-US" dirty="0"/>
          </a:p>
        </p:txBody>
      </p:sp>
      <p:sp>
        <p:nvSpPr>
          <p:cNvPr id="3" name="Content Placeholder 2"/>
          <p:cNvSpPr>
            <a:spLocks noGrp="1"/>
          </p:cNvSpPr>
          <p:nvPr>
            <p:ph sz="quarter" idx="1"/>
          </p:nvPr>
        </p:nvSpPr>
        <p:spPr>
          <a:xfrm>
            <a:off x="228600" y="2743200"/>
            <a:ext cx="2816352" cy="4114800"/>
          </a:xfrm>
        </p:spPr>
        <p:txBody>
          <a:bodyPr>
            <a:normAutofit fontScale="92500" lnSpcReduction="10000"/>
          </a:bodyPr>
          <a:lstStyle/>
          <a:p>
            <a:pPr>
              <a:buNone/>
            </a:pPr>
            <a:r>
              <a:rPr lang="en-US" sz="2000" b="1" dirty="0" smtClean="0"/>
              <a:t>Who:</a:t>
            </a:r>
          </a:p>
          <a:p>
            <a:pPr>
              <a:buNone/>
            </a:pPr>
            <a:r>
              <a:rPr lang="en-US" sz="2000" dirty="0" smtClean="0"/>
              <a:t>Consider themselves job ready</a:t>
            </a:r>
          </a:p>
          <a:p>
            <a:pPr>
              <a:buNone/>
            </a:pPr>
            <a:r>
              <a:rPr lang="en-US" sz="2000" dirty="0" smtClean="0"/>
              <a:t>Have a job goal</a:t>
            </a:r>
          </a:p>
          <a:p>
            <a:pPr>
              <a:buNone/>
            </a:pPr>
            <a:r>
              <a:rPr lang="en-US" sz="2000" dirty="0" smtClean="0"/>
              <a:t>Have or can easily gain job search skills/tools</a:t>
            </a:r>
          </a:p>
          <a:p>
            <a:pPr>
              <a:buNone/>
            </a:pPr>
            <a:r>
              <a:rPr lang="en-US" sz="2000" dirty="0" smtClean="0"/>
              <a:t>Only need “brush-up”, i.e., updated resume</a:t>
            </a:r>
          </a:p>
          <a:p>
            <a:pPr>
              <a:buNone/>
            </a:pPr>
            <a:r>
              <a:rPr lang="en-US" sz="2000" dirty="0" smtClean="0"/>
              <a:t>Only request information, i.e., job listings or application</a:t>
            </a:r>
          </a:p>
          <a:p>
            <a:pPr>
              <a:buNone/>
            </a:pPr>
            <a:r>
              <a:rPr lang="en-US" sz="2000" dirty="0" smtClean="0"/>
              <a:t>Recent academic achievement</a:t>
            </a:r>
            <a:endParaRPr lang="en-US" sz="2000" dirty="0"/>
          </a:p>
        </p:txBody>
      </p:sp>
      <p:sp>
        <p:nvSpPr>
          <p:cNvPr id="4" name="Slide Number Placeholder 3"/>
          <p:cNvSpPr>
            <a:spLocks noGrp="1"/>
          </p:cNvSpPr>
          <p:nvPr>
            <p:ph type="sldNum" sz="quarter" idx="12"/>
          </p:nvPr>
        </p:nvSpPr>
        <p:spPr/>
        <p:txBody>
          <a:bodyPr>
            <a:normAutofit fontScale="85000" lnSpcReduction="20000"/>
          </a:bodyPr>
          <a:lstStyle/>
          <a:p>
            <a:fld id="{8C7852FB-3082-4C51-84D9-94BF8A67EF5E}" type="slidenum">
              <a:rPr lang="en-US" smtClean="0"/>
              <a:pPr/>
              <a:t>16</a:t>
            </a:fld>
            <a:endParaRPr lang="en-US" dirty="0"/>
          </a:p>
        </p:txBody>
      </p:sp>
      <p:sp>
        <p:nvSpPr>
          <p:cNvPr id="5" name="Content Placeholder 2"/>
          <p:cNvSpPr txBox="1">
            <a:spLocks/>
          </p:cNvSpPr>
          <p:nvPr/>
        </p:nvSpPr>
        <p:spPr bwMode="auto">
          <a:xfrm>
            <a:off x="3048000" y="2743200"/>
            <a:ext cx="34290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2000" b="1"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What</a:t>
            </a:r>
            <a:r>
              <a:rPr kumimoji="0" lang="en-US" sz="2000" b="1" i="0" u="none" strike="noStrike" kern="1200" cap="none" spc="0" normalizeH="0" noProof="0" dirty="0" smtClean="0">
                <a:ln>
                  <a:noFill/>
                </a:ln>
                <a:solidFill>
                  <a:schemeClr val="tx1"/>
                </a:solidFill>
                <a:effectLst/>
                <a:uLnTx/>
                <a:uFillTx/>
                <a:latin typeface="+mn-lt"/>
                <a:ea typeface="ＭＳ Ｐゴシック" charset="-128"/>
                <a:cs typeface="ＭＳ Ｐゴシック" charset="-128"/>
              </a:rPr>
              <a:t> kind of services work:</a:t>
            </a:r>
            <a:endParaRPr kumimoji="0" lang="en-US" sz="2000" b="1"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endParaRP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2000" b="0"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Full-time job</a:t>
            </a: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lang="en-US" sz="2000" dirty="0" smtClean="0">
                <a:latin typeface="+mn-lt"/>
                <a:ea typeface="ＭＳ Ｐゴシック" charset="-128"/>
                <a:cs typeface="ＭＳ Ｐゴシック" charset="-128"/>
              </a:rPr>
              <a:t>Skills training, but not stand alone</a:t>
            </a: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2000" b="0"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Full-time</a:t>
            </a:r>
            <a:r>
              <a:rPr kumimoji="0" lang="en-US" sz="2000" b="0" i="0" u="none" strike="noStrike" kern="1200" cap="none" spc="0" normalizeH="0" noProof="0" dirty="0" smtClean="0">
                <a:ln>
                  <a:noFill/>
                </a:ln>
                <a:solidFill>
                  <a:schemeClr val="tx1"/>
                </a:solidFill>
                <a:effectLst/>
                <a:uLnTx/>
                <a:uFillTx/>
                <a:latin typeface="+mn-lt"/>
                <a:ea typeface="ＭＳ Ｐゴシック" charset="-128"/>
                <a:cs typeface="ＭＳ Ｐゴシック" charset="-128"/>
              </a:rPr>
              <a:t> job w/part-time training w/or without Career Center financial assistance</a:t>
            </a:r>
            <a:endParaRPr kumimoji="0" lang="en-US" sz="2000" b="0" i="0" u="none" strike="noStrike" kern="1200" cap="none" spc="0" normalizeH="0" baseline="0" noProof="0" dirty="0">
              <a:ln>
                <a:noFill/>
              </a:ln>
              <a:solidFill>
                <a:schemeClr val="tx1"/>
              </a:solidFill>
              <a:effectLst/>
              <a:uLnTx/>
              <a:uFillTx/>
              <a:latin typeface="+mn-lt"/>
              <a:ea typeface="ＭＳ Ｐゴシック" charset="-128"/>
              <a:cs typeface="ＭＳ Ｐゴシック" charset="-128"/>
            </a:endParaRPr>
          </a:p>
        </p:txBody>
      </p:sp>
      <p:sp>
        <p:nvSpPr>
          <p:cNvPr id="6" name="Content Placeholder 2"/>
          <p:cNvSpPr txBox="1">
            <a:spLocks/>
          </p:cNvSpPr>
          <p:nvPr/>
        </p:nvSpPr>
        <p:spPr bwMode="auto">
          <a:xfrm>
            <a:off x="6705600" y="2743200"/>
            <a:ext cx="24384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2000" b="1"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Program/ Partner</a:t>
            </a:r>
            <a:r>
              <a:rPr kumimoji="0" lang="en-US" sz="2000" b="1" i="0" u="none" strike="noStrike" kern="1200" cap="none" spc="0" normalizeH="0" noProof="0" dirty="0" smtClean="0">
                <a:ln>
                  <a:noFill/>
                </a:ln>
                <a:solidFill>
                  <a:schemeClr val="tx1"/>
                </a:solidFill>
                <a:effectLst/>
                <a:uLnTx/>
                <a:uFillTx/>
                <a:latin typeface="+mn-lt"/>
                <a:ea typeface="ＭＳ Ｐゴシック" charset="-128"/>
                <a:cs typeface="ＭＳ Ｐゴシック" charset="-128"/>
              </a:rPr>
              <a:t> Resources:</a:t>
            </a:r>
            <a:endParaRPr kumimoji="0" lang="en-US" sz="2000" b="1"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endParaRP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2000" b="0"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Wagner-Peyser</a:t>
            </a:r>
            <a:r>
              <a:rPr kumimoji="0" lang="en-US" sz="2000" b="0" i="0" u="none" strike="noStrike" kern="1200" cap="none" spc="0" normalizeH="0" noProof="0" dirty="0" smtClean="0">
                <a:ln>
                  <a:noFill/>
                </a:ln>
                <a:solidFill>
                  <a:schemeClr val="tx1"/>
                </a:solidFill>
                <a:effectLst/>
                <a:uLnTx/>
                <a:uFillTx/>
                <a:latin typeface="+mn-lt"/>
                <a:ea typeface="ＭＳ Ｐゴシック" charset="-128"/>
                <a:cs typeface="ＭＳ Ｐゴシック" charset="-128"/>
              </a:rPr>
              <a:t> Employment Counselors</a:t>
            </a: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lang="en-US" sz="2000" baseline="0" dirty="0" smtClean="0">
                <a:latin typeface="+mn-lt"/>
                <a:ea typeface="ＭＳ Ｐゴシック" charset="-128"/>
                <a:cs typeface="ＭＳ Ｐゴシック" charset="-128"/>
              </a:rPr>
              <a:t>Job</a:t>
            </a:r>
            <a:r>
              <a:rPr lang="en-US" sz="2000" dirty="0" smtClean="0">
                <a:latin typeface="+mn-lt"/>
                <a:ea typeface="ＭＳ Ｐゴシック" charset="-128"/>
                <a:cs typeface="ＭＳ Ｐゴシック" charset="-128"/>
              </a:rPr>
              <a:t> Developer (WIA/W-P)</a:t>
            </a:r>
          </a:p>
          <a:p>
            <a:pPr marL="319088" marR="0" lvl="0" indent="-319088" algn="l"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2000" b="0"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Instructors</a:t>
            </a:r>
            <a:r>
              <a:rPr kumimoji="0" lang="en-US" sz="2000" b="0" i="0" u="none" strike="noStrike" kern="1200" cap="none" spc="0" normalizeH="0" noProof="0" dirty="0" smtClean="0">
                <a:ln>
                  <a:noFill/>
                </a:ln>
                <a:solidFill>
                  <a:schemeClr val="tx1"/>
                </a:solidFill>
                <a:effectLst/>
                <a:uLnTx/>
                <a:uFillTx/>
                <a:latin typeface="+mn-lt"/>
                <a:ea typeface="ＭＳ Ｐゴシック" charset="-128"/>
                <a:cs typeface="ＭＳ Ｐゴシック" charset="-128"/>
              </a:rPr>
              <a:t> (WIA)</a:t>
            </a:r>
            <a:endParaRPr kumimoji="0" lang="en-US" sz="2000" b="0" i="0" u="none" strike="noStrike" kern="1200" cap="none" spc="0" normalizeH="0" baseline="0" noProof="0" dirty="0">
              <a:ln>
                <a:noFill/>
              </a:ln>
              <a:solidFill>
                <a:schemeClr val="tx1"/>
              </a:solidFill>
              <a:effectLst/>
              <a:uLnTx/>
              <a:uFillTx/>
              <a:latin typeface="+mn-lt"/>
              <a:ea typeface="ＭＳ Ｐゴシック" charset="-128"/>
              <a:cs typeface="ＭＳ Ｐゴシック" charset="-128"/>
            </a:endParaRPr>
          </a:p>
        </p:txBody>
      </p:sp>
      <p:sp>
        <p:nvSpPr>
          <p:cNvPr id="7" name="Content Placeholder 2"/>
          <p:cNvSpPr txBox="1">
            <a:spLocks/>
          </p:cNvSpPr>
          <p:nvPr/>
        </p:nvSpPr>
        <p:spPr bwMode="auto">
          <a:xfrm>
            <a:off x="381000" y="1524000"/>
            <a:ext cx="8534400" cy="99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19088" marR="0" lvl="0" indent="-319088" algn="ctr"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lang="en-US" sz="2000" b="1" dirty="0" smtClean="0">
                <a:latin typeface="+mn-lt"/>
                <a:ea typeface="ＭＳ Ｐゴシック" charset="-128"/>
                <a:cs typeface="ＭＳ Ｐゴシック" charset="-128"/>
              </a:rPr>
              <a:t>Working, or not working but job ready as indicated by only needing job search tools and/or information</a:t>
            </a:r>
            <a:endParaRPr kumimoji="0" lang="en-US" sz="2000" b="1" i="0" u="none" strike="noStrike" kern="1200" cap="none" spc="0" normalizeH="0" baseline="0" noProof="0" dirty="0">
              <a:ln>
                <a:noFill/>
              </a:ln>
              <a:solidFill>
                <a:schemeClr val="tx1"/>
              </a:solidFill>
              <a:effectLst/>
              <a:uLnTx/>
              <a:uFillTx/>
              <a:latin typeface="+mn-lt"/>
              <a:ea typeface="ＭＳ Ｐゴシック" charset="-128"/>
              <a:cs typeface="ＭＳ Ｐゴシック"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Straight Arrow Connector 32"/>
          <p:cNvCxnSpPr/>
          <p:nvPr/>
        </p:nvCxnSpPr>
        <p:spPr>
          <a:xfrm rot="5400000">
            <a:off x="4687094" y="5676106"/>
            <a:ext cx="8382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3390105" y="2552700"/>
            <a:ext cx="8382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4876800" y="1674812"/>
            <a:ext cx="18288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normAutofit/>
          </a:bodyPr>
          <a:lstStyle/>
          <a:p>
            <a:fld id="{8C7852FB-3082-4C51-84D9-94BF8A67EF5E}" type="slidenum">
              <a:rPr lang="en-US" smtClean="0"/>
              <a:pPr/>
              <a:t>17</a:t>
            </a:fld>
            <a:endParaRPr lang="en-US" dirty="0"/>
          </a:p>
        </p:txBody>
      </p:sp>
      <p:sp>
        <p:nvSpPr>
          <p:cNvPr id="5" name="Content Placeholder 2"/>
          <p:cNvSpPr txBox="1">
            <a:spLocks/>
          </p:cNvSpPr>
          <p:nvPr/>
        </p:nvSpPr>
        <p:spPr bwMode="auto">
          <a:xfrm>
            <a:off x="381000" y="914400"/>
            <a:ext cx="2362200" cy="152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lnSpcReduction="10000"/>
          </a:bodyPr>
          <a:lstStyle/>
          <a:p>
            <a:pPr marR="0" lvl="0"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lang="en-US" sz="2000" b="1" dirty="0" smtClean="0">
                <a:latin typeface="+mn-lt"/>
                <a:ea typeface="ＭＳ Ｐゴシック" charset="-128"/>
                <a:cs typeface="ＭＳ Ｐゴシック" charset="-128"/>
              </a:rPr>
              <a:t>Managing performance begins at the Core Services level</a:t>
            </a:r>
            <a:endParaRPr kumimoji="0" lang="en-US" sz="2000" b="1" i="0" u="none" strike="noStrike" kern="1200" cap="none" spc="0" normalizeH="0" baseline="0" noProof="0" dirty="0">
              <a:ln>
                <a:noFill/>
              </a:ln>
              <a:solidFill>
                <a:schemeClr val="tx1"/>
              </a:solidFill>
              <a:effectLst/>
              <a:uLnTx/>
              <a:uFillTx/>
              <a:latin typeface="+mn-lt"/>
              <a:ea typeface="ＭＳ Ｐゴシック" charset="-128"/>
              <a:cs typeface="ＭＳ Ｐゴシック" charset="-128"/>
            </a:endParaRPr>
          </a:p>
        </p:txBody>
      </p:sp>
      <p:sp>
        <p:nvSpPr>
          <p:cNvPr id="6" name="Content Placeholder 2"/>
          <p:cNvSpPr txBox="1">
            <a:spLocks/>
          </p:cNvSpPr>
          <p:nvPr/>
        </p:nvSpPr>
        <p:spPr bwMode="auto">
          <a:xfrm>
            <a:off x="533400" y="2971800"/>
            <a:ext cx="2362200" cy="152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R="0" lvl="0"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lang="en-US" sz="2000" b="1" dirty="0" smtClean="0">
                <a:latin typeface="+mn-lt"/>
                <a:ea typeface="ＭＳ Ｐゴシック" charset="-128"/>
                <a:cs typeface="ＭＳ Ｐゴシック" charset="-128"/>
              </a:rPr>
              <a:t>Sorting Customers by Service Needs</a:t>
            </a:r>
            <a:endParaRPr kumimoji="0" lang="en-US" sz="2000" b="1" i="0" u="none" strike="noStrike" kern="1200" cap="none" spc="0" normalizeH="0" baseline="0" noProof="0" dirty="0">
              <a:ln>
                <a:noFill/>
              </a:ln>
              <a:solidFill>
                <a:schemeClr val="tx1"/>
              </a:solidFill>
              <a:effectLst/>
              <a:uLnTx/>
              <a:uFillTx/>
              <a:latin typeface="+mn-lt"/>
              <a:ea typeface="ＭＳ Ｐゴシック" charset="-128"/>
              <a:cs typeface="ＭＳ Ｐゴシック" charset="-128"/>
            </a:endParaRPr>
          </a:p>
        </p:txBody>
      </p:sp>
      <p:sp>
        <p:nvSpPr>
          <p:cNvPr id="7" name="Content Placeholder 2"/>
          <p:cNvSpPr txBox="1">
            <a:spLocks/>
          </p:cNvSpPr>
          <p:nvPr/>
        </p:nvSpPr>
        <p:spPr bwMode="auto">
          <a:xfrm>
            <a:off x="4572000" y="0"/>
            <a:ext cx="3733800" cy="152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R="0" lvl="0" algn="ctr"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lang="en-US" sz="2000" b="1" dirty="0" smtClean="0">
                <a:latin typeface="+mn-lt"/>
                <a:ea typeface="ＭＳ Ｐゴシック" charset="-128"/>
                <a:cs typeface="ＭＳ Ｐゴシック" charset="-128"/>
              </a:rPr>
              <a:t>Triage Approach</a:t>
            </a:r>
          </a:p>
          <a:p>
            <a:pPr marR="0" lvl="0" algn="ctr"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2000" b="1"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Determining the Appropriate Mix of Service</a:t>
            </a:r>
            <a:r>
              <a:rPr kumimoji="0" lang="en-US" sz="2000" b="1" i="0" u="none" strike="noStrike" kern="1200" cap="none" spc="0" normalizeH="0" noProof="0" dirty="0" smtClean="0">
                <a:ln>
                  <a:noFill/>
                </a:ln>
                <a:solidFill>
                  <a:schemeClr val="tx1"/>
                </a:solidFill>
                <a:effectLst/>
                <a:uLnTx/>
                <a:uFillTx/>
                <a:latin typeface="+mn-lt"/>
                <a:ea typeface="ＭＳ Ｐゴシック" charset="-128"/>
                <a:cs typeface="ＭＳ Ｐゴシック" charset="-128"/>
              </a:rPr>
              <a:t> Levels and Activities</a:t>
            </a:r>
            <a:endParaRPr kumimoji="0" lang="en-US" sz="2000" b="1" i="0" u="none" strike="noStrike" kern="1200" cap="none" spc="0" normalizeH="0" baseline="0" noProof="0" dirty="0">
              <a:ln>
                <a:noFill/>
              </a:ln>
              <a:solidFill>
                <a:schemeClr val="tx1"/>
              </a:solidFill>
              <a:effectLst/>
              <a:uLnTx/>
              <a:uFillTx/>
              <a:latin typeface="+mn-lt"/>
              <a:ea typeface="ＭＳ Ｐゴシック" charset="-128"/>
              <a:cs typeface="ＭＳ Ｐゴシック" charset="-128"/>
            </a:endParaRPr>
          </a:p>
        </p:txBody>
      </p:sp>
      <p:sp>
        <p:nvSpPr>
          <p:cNvPr id="8" name="Content Placeholder 2"/>
          <p:cNvSpPr txBox="1">
            <a:spLocks/>
          </p:cNvSpPr>
          <p:nvPr/>
        </p:nvSpPr>
        <p:spPr bwMode="auto">
          <a:xfrm>
            <a:off x="2895600" y="1447800"/>
            <a:ext cx="2667000" cy="83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R="0" lvl="0"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1600"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1. Are you currently</a:t>
            </a:r>
            <a:r>
              <a:rPr kumimoji="0" lang="en-US" sz="1600" i="0" u="none" strike="noStrike" kern="1200" cap="none" spc="0" normalizeH="0" noProof="0" dirty="0" smtClean="0">
                <a:ln>
                  <a:noFill/>
                </a:ln>
                <a:solidFill>
                  <a:schemeClr val="tx1"/>
                </a:solidFill>
                <a:effectLst/>
                <a:uLnTx/>
                <a:uFillTx/>
                <a:latin typeface="+mn-lt"/>
                <a:ea typeface="ＭＳ Ｐゴシック" charset="-128"/>
                <a:cs typeface="ＭＳ Ｐゴシック" charset="-128"/>
              </a:rPr>
              <a:t> working?</a:t>
            </a:r>
            <a:endParaRPr kumimoji="0" lang="en-US" sz="1600" i="0" u="none" strike="noStrike" kern="1200" cap="none" spc="0" normalizeH="0" baseline="0" noProof="0" dirty="0">
              <a:ln>
                <a:noFill/>
              </a:ln>
              <a:solidFill>
                <a:schemeClr val="tx1"/>
              </a:solidFill>
              <a:effectLst/>
              <a:uLnTx/>
              <a:uFillTx/>
              <a:latin typeface="+mn-lt"/>
              <a:ea typeface="ＭＳ Ｐゴシック" charset="-128"/>
              <a:cs typeface="ＭＳ Ｐゴシック" charset="-128"/>
            </a:endParaRPr>
          </a:p>
        </p:txBody>
      </p:sp>
      <p:sp>
        <p:nvSpPr>
          <p:cNvPr id="10" name="Content Placeholder 2"/>
          <p:cNvSpPr txBox="1">
            <a:spLocks/>
          </p:cNvSpPr>
          <p:nvPr/>
        </p:nvSpPr>
        <p:spPr bwMode="auto">
          <a:xfrm>
            <a:off x="4724400" y="5638800"/>
            <a:ext cx="762000" cy="304800"/>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noAutofit/>
          </a:bodyPr>
          <a:lstStyle/>
          <a:p>
            <a:pPr marR="0" lvl="0" algn="ctr"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1600"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Yes</a:t>
            </a:r>
            <a:endParaRPr kumimoji="0" lang="en-US" sz="1600" i="0" u="none" strike="noStrike" kern="1200" cap="none" spc="0" normalizeH="0" baseline="0" noProof="0" dirty="0">
              <a:ln>
                <a:noFill/>
              </a:ln>
              <a:solidFill>
                <a:schemeClr val="tx1"/>
              </a:solidFill>
              <a:effectLst/>
              <a:uLnTx/>
              <a:uFillTx/>
              <a:latin typeface="+mn-lt"/>
              <a:ea typeface="ＭＳ Ｐゴシック" charset="-128"/>
              <a:cs typeface="ＭＳ Ｐゴシック" charset="-128"/>
            </a:endParaRPr>
          </a:p>
        </p:txBody>
      </p:sp>
      <p:sp>
        <p:nvSpPr>
          <p:cNvPr id="12" name="Content Placeholder 2"/>
          <p:cNvSpPr txBox="1">
            <a:spLocks/>
          </p:cNvSpPr>
          <p:nvPr/>
        </p:nvSpPr>
        <p:spPr bwMode="auto">
          <a:xfrm>
            <a:off x="5334000" y="1524000"/>
            <a:ext cx="762000" cy="304800"/>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noAutofit/>
          </a:bodyPr>
          <a:lstStyle/>
          <a:p>
            <a:pPr marR="0" lvl="0" algn="ctr"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1600"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No</a:t>
            </a:r>
            <a:endParaRPr kumimoji="0" lang="en-US" sz="1600" i="0" u="none" strike="noStrike" kern="1200" cap="none" spc="0" normalizeH="0" baseline="0" noProof="0" dirty="0">
              <a:ln>
                <a:noFill/>
              </a:ln>
              <a:solidFill>
                <a:schemeClr val="tx1"/>
              </a:solidFill>
              <a:effectLst/>
              <a:uLnTx/>
              <a:uFillTx/>
              <a:latin typeface="+mn-lt"/>
              <a:ea typeface="ＭＳ Ｐゴシック" charset="-128"/>
              <a:cs typeface="ＭＳ Ｐゴシック" charset="-128"/>
            </a:endParaRPr>
          </a:p>
        </p:txBody>
      </p:sp>
      <p:sp>
        <p:nvSpPr>
          <p:cNvPr id="13" name="Content Placeholder 2"/>
          <p:cNvSpPr txBox="1">
            <a:spLocks/>
          </p:cNvSpPr>
          <p:nvPr/>
        </p:nvSpPr>
        <p:spPr bwMode="auto">
          <a:xfrm>
            <a:off x="6781800" y="1447800"/>
            <a:ext cx="23622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R="0" lvl="0"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1600"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2. When did you last work? (timeframe</a:t>
            </a:r>
            <a:r>
              <a:rPr kumimoji="0" lang="en-US" sz="1600" i="0" u="none" strike="noStrike" kern="1200" cap="none" spc="0" normalizeH="0" noProof="0" dirty="0" smtClean="0">
                <a:ln>
                  <a:noFill/>
                </a:ln>
                <a:solidFill>
                  <a:schemeClr val="tx1"/>
                </a:solidFill>
                <a:effectLst/>
                <a:uLnTx/>
                <a:uFillTx/>
                <a:latin typeface="+mn-lt"/>
                <a:ea typeface="ＭＳ Ｐゴシック" charset="-128"/>
                <a:cs typeface="ＭＳ Ｐゴシック" charset="-128"/>
              </a:rPr>
              <a:t> will predict level/intensity of services provided)</a:t>
            </a:r>
            <a:endParaRPr kumimoji="0" lang="en-US" sz="1600" i="0" u="none" strike="noStrike" kern="1200" cap="none" spc="0" normalizeH="0" baseline="0" noProof="0" dirty="0">
              <a:ln>
                <a:noFill/>
              </a:ln>
              <a:solidFill>
                <a:schemeClr val="tx1"/>
              </a:solidFill>
              <a:effectLst/>
              <a:uLnTx/>
              <a:uFillTx/>
              <a:latin typeface="+mn-lt"/>
              <a:ea typeface="ＭＳ Ｐゴシック" charset="-128"/>
              <a:cs typeface="ＭＳ Ｐゴシック" charset="-128"/>
            </a:endParaRPr>
          </a:p>
        </p:txBody>
      </p:sp>
      <p:sp>
        <p:nvSpPr>
          <p:cNvPr id="14" name="Content Placeholder 2"/>
          <p:cNvSpPr txBox="1">
            <a:spLocks/>
          </p:cNvSpPr>
          <p:nvPr/>
        </p:nvSpPr>
        <p:spPr bwMode="auto">
          <a:xfrm>
            <a:off x="5257800" y="4191000"/>
            <a:ext cx="3657600" cy="60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R="0" lvl="0"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1600"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3. What type of work have you done?</a:t>
            </a:r>
            <a:endParaRPr kumimoji="0" lang="en-US" sz="1600" i="0" u="none" strike="noStrike" kern="1200" cap="none" spc="0" normalizeH="0" baseline="0" noProof="0" dirty="0">
              <a:ln>
                <a:noFill/>
              </a:ln>
              <a:solidFill>
                <a:schemeClr val="tx1"/>
              </a:solidFill>
              <a:effectLst/>
              <a:uLnTx/>
              <a:uFillTx/>
              <a:latin typeface="+mn-lt"/>
              <a:ea typeface="ＭＳ Ｐゴシック" charset="-128"/>
              <a:cs typeface="ＭＳ Ｐゴシック" charset="-128"/>
            </a:endParaRPr>
          </a:p>
        </p:txBody>
      </p:sp>
      <p:sp>
        <p:nvSpPr>
          <p:cNvPr id="15" name="Content Placeholder 2"/>
          <p:cNvSpPr txBox="1">
            <a:spLocks/>
          </p:cNvSpPr>
          <p:nvPr/>
        </p:nvSpPr>
        <p:spPr bwMode="auto">
          <a:xfrm>
            <a:off x="4038600" y="4724400"/>
            <a:ext cx="2362200" cy="60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R="0" lvl="0"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1600"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4. Do you want to go back to the same job?</a:t>
            </a:r>
            <a:endParaRPr kumimoji="0" lang="en-US" sz="1600" i="0" u="none" strike="noStrike" kern="1200" cap="none" spc="0" normalizeH="0" baseline="0" noProof="0" dirty="0">
              <a:ln>
                <a:noFill/>
              </a:ln>
              <a:solidFill>
                <a:schemeClr val="tx1"/>
              </a:solidFill>
              <a:effectLst/>
              <a:uLnTx/>
              <a:uFillTx/>
              <a:latin typeface="+mn-lt"/>
              <a:ea typeface="ＭＳ Ｐゴシック" charset="-128"/>
              <a:cs typeface="ＭＳ Ｐゴシック" charset="-128"/>
            </a:endParaRPr>
          </a:p>
        </p:txBody>
      </p:sp>
      <p:sp>
        <p:nvSpPr>
          <p:cNvPr id="16" name="Content Placeholder 2"/>
          <p:cNvSpPr txBox="1">
            <a:spLocks/>
          </p:cNvSpPr>
          <p:nvPr/>
        </p:nvSpPr>
        <p:spPr bwMode="auto">
          <a:xfrm>
            <a:off x="3429000" y="2438400"/>
            <a:ext cx="762000" cy="304800"/>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noAutofit/>
          </a:bodyPr>
          <a:lstStyle/>
          <a:p>
            <a:pPr marR="0" lvl="0" algn="ctr"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1600"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Yes</a:t>
            </a:r>
            <a:endParaRPr kumimoji="0" lang="en-US" sz="1600" i="0" u="none" strike="noStrike" kern="1200" cap="none" spc="0" normalizeH="0" baseline="0" noProof="0" dirty="0">
              <a:ln>
                <a:noFill/>
              </a:ln>
              <a:solidFill>
                <a:schemeClr val="tx1"/>
              </a:solidFill>
              <a:effectLst/>
              <a:uLnTx/>
              <a:uFillTx/>
              <a:latin typeface="+mn-lt"/>
              <a:ea typeface="ＭＳ Ｐゴシック" charset="-128"/>
              <a:cs typeface="ＭＳ Ｐゴシック" charset="-128"/>
            </a:endParaRPr>
          </a:p>
        </p:txBody>
      </p:sp>
      <p:sp>
        <p:nvSpPr>
          <p:cNvPr id="22" name="Diamond 21"/>
          <p:cNvSpPr/>
          <p:nvPr/>
        </p:nvSpPr>
        <p:spPr>
          <a:xfrm>
            <a:off x="5791200" y="2514600"/>
            <a:ext cx="1600200" cy="6858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12+ Months</a:t>
            </a:r>
            <a:endParaRPr lang="en-US" sz="1400" dirty="0">
              <a:solidFill>
                <a:schemeClr val="tx1"/>
              </a:solidFill>
            </a:endParaRPr>
          </a:p>
        </p:txBody>
      </p:sp>
      <p:sp>
        <p:nvSpPr>
          <p:cNvPr id="23" name="Diamond 22"/>
          <p:cNvSpPr/>
          <p:nvPr/>
        </p:nvSpPr>
        <p:spPr>
          <a:xfrm>
            <a:off x="5791200" y="3276600"/>
            <a:ext cx="1600200" cy="6858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2 weeks</a:t>
            </a:r>
            <a:endParaRPr lang="en-US" sz="1400" dirty="0">
              <a:solidFill>
                <a:schemeClr val="tx1"/>
              </a:solidFill>
            </a:endParaRPr>
          </a:p>
        </p:txBody>
      </p:sp>
      <p:sp>
        <p:nvSpPr>
          <p:cNvPr id="24" name="Rectangle 23"/>
          <p:cNvSpPr/>
          <p:nvPr/>
        </p:nvSpPr>
        <p:spPr>
          <a:xfrm>
            <a:off x="7543800" y="2667000"/>
            <a:ext cx="1143000" cy="3048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Group “A”</a:t>
            </a:r>
            <a:endParaRPr lang="en-US" sz="1600" dirty="0">
              <a:solidFill>
                <a:schemeClr val="tx1"/>
              </a:solidFill>
            </a:endParaRPr>
          </a:p>
        </p:txBody>
      </p:sp>
      <p:sp>
        <p:nvSpPr>
          <p:cNvPr id="25" name="Rectangle 24"/>
          <p:cNvSpPr/>
          <p:nvPr/>
        </p:nvSpPr>
        <p:spPr>
          <a:xfrm>
            <a:off x="7391400" y="3429000"/>
            <a:ext cx="1676400" cy="3810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Group “B” or “C”</a:t>
            </a:r>
            <a:endParaRPr lang="en-US" sz="1600" dirty="0">
              <a:solidFill>
                <a:schemeClr val="tx1"/>
              </a:solidFill>
            </a:endParaRPr>
          </a:p>
        </p:txBody>
      </p:sp>
      <p:sp>
        <p:nvSpPr>
          <p:cNvPr id="26" name="Rectangle 25"/>
          <p:cNvSpPr/>
          <p:nvPr/>
        </p:nvSpPr>
        <p:spPr>
          <a:xfrm>
            <a:off x="6705600" y="4572000"/>
            <a:ext cx="2209800" cy="3810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Group “A,” “B,” or “C”</a:t>
            </a:r>
            <a:endParaRPr lang="en-US" sz="1600" dirty="0">
              <a:solidFill>
                <a:schemeClr val="tx1"/>
              </a:solidFill>
            </a:endParaRPr>
          </a:p>
        </p:txBody>
      </p:sp>
      <p:sp>
        <p:nvSpPr>
          <p:cNvPr id="27" name="Rectangle 26"/>
          <p:cNvSpPr/>
          <p:nvPr/>
        </p:nvSpPr>
        <p:spPr>
          <a:xfrm>
            <a:off x="2971800" y="3124200"/>
            <a:ext cx="1676400" cy="6096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Group “B” or “C”</a:t>
            </a:r>
            <a:endParaRPr lang="en-US" sz="1600" dirty="0">
              <a:solidFill>
                <a:schemeClr val="tx1"/>
              </a:solidFill>
            </a:endParaRPr>
          </a:p>
        </p:txBody>
      </p:sp>
      <p:sp>
        <p:nvSpPr>
          <p:cNvPr id="28" name="Content Placeholder 2"/>
          <p:cNvSpPr txBox="1">
            <a:spLocks/>
          </p:cNvSpPr>
          <p:nvPr/>
        </p:nvSpPr>
        <p:spPr bwMode="auto">
          <a:xfrm>
            <a:off x="4800600" y="2286000"/>
            <a:ext cx="1143000" cy="53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R="0" lvl="0" algn="ctr"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lang="en-US" sz="1600" b="1" dirty="0" smtClean="0">
                <a:latin typeface="+mn-lt"/>
                <a:ea typeface="ＭＳ Ｐゴシック" charset="-128"/>
                <a:cs typeface="ＭＳ Ｐゴシック" charset="-128"/>
              </a:rPr>
              <a:t>Example</a:t>
            </a:r>
            <a:endParaRPr kumimoji="0" lang="en-US" sz="1600" b="1" i="0" u="none" strike="noStrike" kern="1200" cap="none" spc="0" normalizeH="0" baseline="0" noProof="0" dirty="0">
              <a:ln>
                <a:noFill/>
              </a:ln>
              <a:solidFill>
                <a:schemeClr val="tx1"/>
              </a:solidFill>
              <a:effectLst/>
              <a:uLnTx/>
              <a:uFillTx/>
              <a:latin typeface="+mn-lt"/>
              <a:ea typeface="ＭＳ Ｐゴシック" charset="-128"/>
              <a:cs typeface="ＭＳ Ｐゴシック" charset="-128"/>
            </a:endParaRPr>
          </a:p>
        </p:txBody>
      </p:sp>
      <p:sp>
        <p:nvSpPr>
          <p:cNvPr id="29" name="Rectangle 28"/>
          <p:cNvSpPr/>
          <p:nvPr/>
        </p:nvSpPr>
        <p:spPr>
          <a:xfrm>
            <a:off x="4495800" y="6172200"/>
            <a:ext cx="1295400" cy="3810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Group “C”</a:t>
            </a:r>
            <a:endParaRPr lang="en-US" sz="1600" dirty="0">
              <a:solidFill>
                <a:schemeClr val="tx1"/>
              </a:solidFill>
            </a:endParaRPr>
          </a:p>
        </p:txBody>
      </p:sp>
      <p:sp>
        <p:nvSpPr>
          <p:cNvPr id="30" name="Rectangle 29"/>
          <p:cNvSpPr/>
          <p:nvPr/>
        </p:nvSpPr>
        <p:spPr>
          <a:xfrm>
            <a:off x="7391400" y="5410200"/>
            <a:ext cx="1295400" cy="3810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Group “B”</a:t>
            </a:r>
            <a:endParaRPr lang="en-US" sz="1600" dirty="0">
              <a:solidFill>
                <a:schemeClr val="tx1"/>
              </a:solidFill>
            </a:endParaRPr>
          </a:p>
        </p:txBody>
      </p:sp>
      <p:cxnSp>
        <p:nvCxnSpPr>
          <p:cNvPr id="32" name="Shape 31"/>
          <p:cNvCxnSpPr>
            <a:stCxn id="23" idx="1"/>
          </p:cNvCxnSpPr>
          <p:nvPr/>
        </p:nvCxnSpPr>
        <p:spPr>
          <a:xfrm rot="10800000" flipV="1">
            <a:off x="5029200" y="3619500"/>
            <a:ext cx="762000" cy="1028700"/>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5106988" y="5637212"/>
            <a:ext cx="2132012"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Content Placeholder 2"/>
          <p:cNvSpPr txBox="1">
            <a:spLocks/>
          </p:cNvSpPr>
          <p:nvPr/>
        </p:nvSpPr>
        <p:spPr bwMode="auto">
          <a:xfrm>
            <a:off x="5867400" y="5486400"/>
            <a:ext cx="762000" cy="304800"/>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noAutofit/>
          </a:bodyPr>
          <a:lstStyle/>
          <a:p>
            <a:pPr marR="0" lvl="0" algn="ctr" defTabSz="914400" rtl="0" eaLnBrk="1" fontAlgn="base" latinLnBrk="0" hangingPunct="1">
              <a:lnSpc>
                <a:spcPct val="100000"/>
              </a:lnSpc>
              <a:spcBef>
                <a:spcPts val="700"/>
              </a:spcBef>
              <a:spcAft>
                <a:spcPct val="0"/>
              </a:spcAft>
              <a:buClr>
                <a:schemeClr val="accent2"/>
              </a:buClr>
              <a:buSzPct val="60000"/>
              <a:buFont typeface="Wingdings" pitchFamily="-109" charset="2"/>
              <a:buNone/>
              <a:tabLst/>
              <a:defRPr/>
            </a:pPr>
            <a:r>
              <a:rPr kumimoji="0" lang="en-US" sz="1600" i="0" u="none" strike="noStrike" kern="1200" cap="none" spc="0" normalizeH="0" baseline="0" noProof="0" dirty="0" smtClean="0">
                <a:ln>
                  <a:noFill/>
                </a:ln>
                <a:solidFill>
                  <a:schemeClr val="tx1"/>
                </a:solidFill>
                <a:effectLst/>
                <a:uLnTx/>
                <a:uFillTx/>
                <a:latin typeface="+mn-lt"/>
                <a:ea typeface="ＭＳ Ｐゴシック" charset="-128"/>
                <a:cs typeface="ＭＳ Ｐゴシック" charset="-128"/>
              </a:rPr>
              <a:t>No</a:t>
            </a:r>
            <a:endParaRPr kumimoji="0" lang="en-US" sz="1600" i="0" u="none" strike="noStrike" kern="1200" cap="none" spc="0" normalizeH="0" baseline="0" noProof="0" dirty="0">
              <a:ln>
                <a:noFill/>
              </a:ln>
              <a:solidFill>
                <a:schemeClr val="tx1"/>
              </a:solidFill>
              <a:effectLst/>
              <a:uLnTx/>
              <a:uFillTx/>
              <a:latin typeface="+mn-lt"/>
              <a:ea typeface="ＭＳ Ｐゴシック" charset="-128"/>
              <a:cs typeface="ＭＳ Ｐゴシック"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Summing it all up . . .</a:t>
            </a:r>
            <a:endParaRPr lang="en-US" dirty="0"/>
          </a:p>
        </p:txBody>
      </p:sp>
      <p:sp>
        <p:nvSpPr>
          <p:cNvPr id="5" name="Content Placeholder 4"/>
          <p:cNvSpPr>
            <a:spLocks noGrp="1"/>
          </p:cNvSpPr>
          <p:nvPr>
            <p:ph sz="quarter" idx="1"/>
          </p:nvPr>
        </p:nvSpPr>
        <p:spPr/>
        <p:txBody>
          <a:bodyPr/>
          <a:lstStyle/>
          <a:p>
            <a:r>
              <a:rPr lang="en-US" dirty="0" smtClean="0"/>
              <a:t>Ensure all staff understand that performance standards matter by continually emphasizing the importance of </a:t>
            </a:r>
            <a:r>
              <a:rPr lang="en-US" i="1" dirty="0" smtClean="0"/>
              <a:t>work</a:t>
            </a:r>
            <a:r>
              <a:rPr lang="en-US" dirty="0" smtClean="0"/>
              <a:t> before and </a:t>
            </a:r>
            <a:r>
              <a:rPr lang="en-US" i="1" dirty="0" smtClean="0"/>
              <a:t>after </a:t>
            </a:r>
            <a:r>
              <a:rPr lang="en-US" dirty="0" smtClean="0"/>
              <a:t>placement.</a:t>
            </a:r>
          </a:p>
          <a:p>
            <a:r>
              <a:rPr lang="en-US" dirty="0" smtClean="0"/>
              <a:t>Develop clean, efficient and easily accessible data that can tell the team what’s happening with the client.</a:t>
            </a:r>
          </a:p>
          <a:p>
            <a:r>
              <a:rPr lang="en-US" dirty="0" smtClean="0"/>
              <a:t>Create an environment that is highly focused on results.  </a:t>
            </a:r>
            <a:endParaRPr lang="en-US" dirty="0"/>
          </a:p>
        </p:txBody>
      </p:sp>
      <p:sp>
        <p:nvSpPr>
          <p:cNvPr id="2" name="Slide Number Placeholder 1"/>
          <p:cNvSpPr>
            <a:spLocks noGrp="1"/>
          </p:cNvSpPr>
          <p:nvPr>
            <p:ph type="sldNum" sz="quarter" idx="12"/>
          </p:nvPr>
        </p:nvSpPr>
        <p:spPr/>
        <p:txBody>
          <a:bodyPr>
            <a:normAutofit fontScale="85000" lnSpcReduction="20000"/>
          </a:bodyPr>
          <a:lstStyle/>
          <a:p>
            <a:fld id="{1086D139-AE64-4D5A-99DE-37CCA4F359DE}" type="slidenum">
              <a:rPr lang="en-US" smtClean="0"/>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 . Summing it all up</a:t>
            </a:r>
            <a:endParaRPr lang="en-US" dirty="0"/>
          </a:p>
        </p:txBody>
      </p:sp>
      <p:sp>
        <p:nvSpPr>
          <p:cNvPr id="3" name="Content Placeholder 2"/>
          <p:cNvSpPr>
            <a:spLocks noGrp="1"/>
          </p:cNvSpPr>
          <p:nvPr>
            <p:ph sz="quarter" idx="1"/>
          </p:nvPr>
        </p:nvSpPr>
        <p:spPr/>
        <p:txBody>
          <a:bodyPr/>
          <a:lstStyle/>
          <a:p>
            <a:r>
              <a:rPr lang="en-US" dirty="0" smtClean="0"/>
              <a:t>Develop partnerships and promote teams.</a:t>
            </a:r>
          </a:p>
          <a:p>
            <a:r>
              <a:rPr lang="en-US" dirty="0" smtClean="0"/>
              <a:t>Emphasize the “core mission” . . . WORK, WAGES, ADVANCEMENT.</a:t>
            </a:r>
          </a:p>
          <a:p>
            <a:r>
              <a:rPr lang="en-US" dirty="0" smtClean="0"/>
              <a:t>Get organized and offer lots of </a:t>
            </a:r>
            <a:r>
              <a:rPr lang="en-US" dirty="0" smtClean="0"/>
              <a:t>support.</a:t>
            </a:r>
            <a:endParaRPr lang="en-US" dirty="0" smtClean="0"/>
          </a:p>
          <a:p>
            <a:r>
              <a:rPr lang="en-US" dirty="0" smtClean="0"/>
              <a:t>Train and continually communicate service </a:t>
            </a:r>
            <a:r>
              <a:rPr lang="en-US" dirty="0" smtClean="0"/>
              <a:t>expectations.</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8C7852FB-3082-4C51-84D9-94BF8A67EF5E}" type="slidenum">
              <a:rPr lang="en-US" smtClean="0"/>
              <a:pPr/>
              <a:t>19</a:t>
            </a:fld>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19 - &amp;quot;. . . Summing it all up&amp;quot;&quot;/&gt;&lt;property id=&quot;20307&quot; value=&quot;278&quot;/&gt;&lt;/object&gt;&lt;object type=&quot;3&quot; unique_id=&quot;10007&quot;&gt;&lt;property id=&quot;20148&quot; value=&quot;5&quot;/&gt;&lt;property id=&quot;20300&quot; value=&quot;Slide 18 - &amp;quot;Summing it all up . . .&amp;quot;&quot;/&gt;&lt;property id=&quot;20307&quot; value=&quot;277&quot;/&gt;&lt;/object&gt;&lt;object type=&quot;3&quot; unique_id=&quot;10008&quot;&gt;&lt;property id=&quot;20148&quot; value=&quot;5&quot;/&gt;&lt;property id=&quot;20300&quot; value=&quot;Slide 6 - &amp;quot;Adopt a “Whole Person” Philosophy&amp;quot;&quot;/&gt;&lt;property id=&quot;20307&quot; value=&quot;265&quot;/&gt;&lt;/object&gt;&lt;object type=&quot;3&quot; unique_id=&quot;10009&quot;&gt;&lt;property id=&quot;20148&quot; value=&quot;5&quot;/&gt;&lt;property id=&quot;20300&quot; value=&quot;Slide 5 - &amp;quot;Set High Expectations and Offer Lots and Lots of Support&amp;quot;&quot;/&gt;&lt;property id=&quot;20307&quot; value=&quot;264&quot;/&gt;&lt;/object&gt;&lt;object type=&quot;3&quot; unique_id=&quot;10010&quot;&gt;&lt;property id=&quot;20148&quot; value=&quot;5&quot;/&gt;&lt;property id=&quot;20300&quot; value=&quot;Slide 7 - &amp;quot;Management by Outcome&amp;quot;&quot;/&gt;&lt;property id=&quot;20307&quot; value=&quot;266&quot;/&gt;&lt;/object&gt;&lt;object type=&quot;3&quot; unique_id=&quot;10011&quot;&gt;&lt;property id=&quot;20148&quot; value=&quot;5&quot;/&gt;&lt;property id=&quot;20300&quot; value=&quot;Slide 17&quot;/&gt;&lt;property id=&quot;20307&quot; value=&quot;276&quot;/&gt;&lt;/object&gt;&lt;object type=&quot;3&quot; unique_id=&quot;10012&quot;&gt;&lt;property id=&quot;20148&quot; value=&quot;5&quot;/&gt;&lt;property id=&quot;20300&quot; value=&quot;Slide 8 - &amp;quot;Include Employer Contact&amp;quot;&quot;/&gt;&lt;property id=&quot;20307&quot; value=&quot;267&quot;/&gt;&lt;/object&gt;&lt;object type=&quot;3&quot; unique_id=&quot;10013&quot;&gt;&lt;property id=&quot;20148&quot; value=&quot;5&quot;/&gt;&lt;property id=&quot;20300&quot; value=&quot;Slide 9 - &amp;quot;Include Employer Contact (cont.)&amp;quot;&quot;/&gt;&lt;property id=&quot;20307&quot; value=&quot;268&quot;/&gt;&lt;/object&gt;&lt;object type=&quot;3&quot; unique_id=&quot;10014&quot;&gt;&lt;property id=&quot;20148&quot; value=&quot;5&quot;/&gt;&lt;property id=&quot;20300&quot; value=&quot;Slide 10 - &amp;quot;Managing Staff Resources&amp;quot;&quot;/&gt;&lt;property id=&quot;20307&quot; value=&quot;269&quot;/&gt;&lt;/object&gt;&lt;object type=&quot;3&quot; unique_id=&quot;10015&quot;&gt;&lt;property id=&quot;20148&quot; value=&quot;5&quot;/&gt;&lt;property id=&quot;20300&quot; value=&quot;Slide 12 - &amp;quot;Integrated Services Model&amp;quot;&quot;/&gt;&lt;property id=&quot;20307&quot; value=&quot;271&quot;/&gt;&lt;/object&gt;&lt;object type=&quot;3&quot; unique_id=&quot;10016&quot;&gt;&lt;property id=&quot;20148&quot; value=&quot;5&quot;/&gt;&lt;property id=&quot;20300&quot; value=&quot;Slide 13 - &amp;quot;Integrated Services Model (contd.)&amp;quot;&quot;/&gt;&lt;property id=&quot;20307&quot; value=&quot;272&quot;/&gt;&lt;/object&gt;&lt;object type=&quot;3&quot; unique_id=&quot;10017&quot;&gt;&lt;property id=&quot;20148&quot; value=&quot;5&quot;/&gt;&lt;property id=&quot;20300&quot; value=&quot;Slide 14 - &amp;quot;Group A: Career Exploration&amp;quot;&quot;/&gt;&lt;property id=&quot;20307&quot; value=&quot;273&quot;/&gt;&lt;/object&gt;&lt;object type=&quot;3&quot; unique_id=&quot;10019&quot;&gt;&lt;property id=&quot;20148&quot; value=&quot;5&quot;/&gt;&lt;property id=&quot;20300&quot; value=&quot;Slide 16 - &amp;quot;Group C: Employment Express&amp;quot;&quot;/&gt;&lt;property id=&quot;20307&quot; value=&quot;275&quot;/&gt;&lt;/object&gt;&lt;object type=&quot;3&quot; unique_id=&quot;38525&quot;&gt;&lt;property id=&quot;20148&quot; value=&quot;5&quot;/&gt;&lt;property id=&quot;20300&quot; value=&quot;Slide 1 - &amp;quot;Effective Program practices&amp;quot;&quot;/&gt;&lt;property id=&quot;20307&quot; value=&quot;259&quot;/&gt;&lt;/object&gt;&lt;object type=&quot;3&quot; unique_id=&quot;38526&quot;&gt;&lt;property id=&quot;20148&quot; value=&quot;5&quot;/&gt;&lt;property id=&quot;20300&quot; value=&quot;Slide 2 - &amp;quot;Key Operating Principles&amp;amp;#x09;&amp;quot;&quot;/&gt;&lt;property id=&quot;20307&quot; value=&quot;260&quot;/&gt;&lt;/object&gt;&lt;object type=&quot;3&quot; unique_id=&quot;38528&quot;&gt;&lt;property id=&quot;20148&quot; value=&quot;5&quot;/&gt;&lt;property id=&quot;20300&quot; value=&quot;Slide 3 - &amp;quot;Create an Environment of Employment&amp;quot;&quot;/&gt;&lt;property id=&quot;20307&quot; value=&quot;262&quot;/&gt;&lt;/object&gt;&lt;object type=&quot;3&quot; unique_id=&quot;38529&quot;&gt;&lt;property id=&quot;20148&quot; value=&quot;5&quot;/&gt;&lt;property id=&quot;20300&quot; value=&quot;Slide 4 - &amp;quot;Smooth Transitions from Core, Intensive and Training Services to Placement to Retention&amp;quot;&quot;/&gt;&lt;property id=&quot;20307&quot; value=&quot;263&quot;/&gt;&lt;/object&gt;&lt;object type=&quot;3&quot; unique_id=&quot;38530&quot;&gt;&lt;property id=&quot;20148&quot; value=&quot;5&quot;/&gt;&lt;property id=&quot;20300&quot; value=&quot;Slide 11 - &amp;quot;Managing Staff Resources (contd.)&amp;quot;&quot;/&gt;&lt;property id=&quot;20307&quot; value=&quot;270&quot;/&gt;&lt;/object&gt;&lt;object type=&quot;3&quot; unique_id=&quot;38531&quot;&gt;&lt;property id=&quot;20148&quot; value=&quot;5&quot;/&gt;&lt;property id=&quot;20300&quot; value=&quot;Slide 15 - &amp;quot;Group B: Career Advancement&amp;quot;&quot;/&gt;&lt;property id=&quot;20307&quot; value=&quot;274&quot;/&gt;&lt;/object&gt;&lt;/object&gt;&lt;/object&gt;&lt;/database&gt;"/>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Understanding and Analyzing Data">
  <a:themeElements>
    <a:clrScheme name="Custom 6">
      <a:dk1>
        <a:sysClr val="windowText" lastClr="000000"/>
      </a:dk1>
      <a:lt1>
        <a:srgbClr val="FFFFFF"/>
      </a:lt1>
      <a:dk2>
        <a:srgbClr val="4E3B30"/>
      </a:dk2>
      <a:lt2>
        <a:srgbClr val="FEE69C"/>
      </a:lt2>
      <a:accent1>
        <a:srgbClr val="C17529"/>
      </a:accent1>
      <a:accent2>
        <a:srgbClr val="0C4C60"/>
      </a:accent2>
      <a:accent3>
        <a:srgbClr val="127492"/>
      </a:accent3>
      <a:accent4>
        <a:srgbClr val="C3986D"/>
      </a:accent4>
      <a:accent5>
        <a:srgbClr val="A19574"/>
      </a:accent5>
      <a:accent6>
        <a:srgbClr val="C17529"/>
      </a:accent6>
      <a:hlink>
        <a:srgbClr val="083948"/>
      </a:hlink>
      <a:folHlink>
        <a:srgbClr val="FFC42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6">
    <a:dk1>
      <a:sysClr val="windowText" lastClr="000000"/>
    </a:dk1>
    <a:lt1>
      <a:srgbClr val="FFFFFF"/>
    </a:lt1>
    <a:dk2>
      <a:srgbClr val="4E3B30"/>
    </a:dk2>
    <a:lt2>
      <a:srgbClr val="FEE69C"/>
    </a:lt2>
    <a:accent1>
      <a:srgbClr val="C17529"/>
    </a:accent1>
    <a:accent2>
      <a:srgbClr val="0C4C60"/>
    </a:accent2>
    <a:accent3>
      <a:srgbClr val="127492"/>
    </a:accent3>
    <a:accent4>
      <a:srgbClr val="C3986D"/>
    </a:accent4>
    <a:accent5>
      <a:srgbClr val="A19574"/>
    </a:accent5>
    <a:accent6>
      <a:srgbClr val="C17529"/>
    </a:accent6>
    <a:hlink>
      <a:srgbClr val="083948"/>
    </a:hlink>
    <a:folHlink>
      <a:srgbClr val="FFC42F"/>
    </a:folHlink>
  </a:clrScheme>
</a:themeOverride>
</file>

<file path=docProps/app.xml><?xml version="1.0" encoding="utf-8"?>
<Properties xmlns="http://schemas.openxmlformats.org/officeDocument/2006/extended-properties" xmlns:vt="http://schemas.openxmlformats.org/officeDocument/2006/docPropsVTypes">
  <Template>Understanding and Analyzing Data</Template>
  <TotalTime>214</TotalTime>
  <Words>1513</Words>
  <Application>Microsoft Office PowerPoint</Application>
  <PresentationFormat>On-screen Show (4:3)</PresentationFormat>
  <Paragraphs>178</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Understanding and Analyzing Data</vt:lpstr>
      <vt:lpstr>Effective Program practices</vt:lpstr>
      <vt:lpstr>Key Operating Principles </vt:lpstr>
      <vt:lpstr>Create an Environment of Employment</vt:lpstr>
      <vt:lpstr>Smooth Transitions from Core, Intensive and Training Services to Placement to Retention</vt:lpstr>
      <vt:lpstr>Set High Expectations and Offer Lots and Lots of Support</vt:lpstr>
      <vt:lpstr>Adopt a “Whole Person” Philosophy</vt:lpstr>
      <vt:lpstr>Management by Outcome</vt:lpstr>
      <vt:lpstr>Include Employer Contact</vt:lpstr>
      <vt:lpstr>Include Employer Contact (cont.)</vt:lpstr>
      <vt:lpstr>Managing Staff Resources</vt:lpstr>
      <vt:lpstr>Managing Staff Resources (contd.)</vt:lpstr>
      <vt:lpstr>Integrated Services Model</vt:lpstr>
      <vt:lpstr>Integrated Services Model (contd.)</vt:lpstr>
      <vt:lpstr>Group A: Career Exploration</vt:lpstr>
      <vt:lpstr>Group B: Career Advancement</vt:lpstr>
      <vt:lpstr>Group C: Employment Express</vt:lpstr>
      <vt:lpstr>Slide 17</vt:lpstr>
      <vt:lpstr>Summing it all up . . .</vt:lpstr>
      <vt:lpstr>. . . Summing it all up</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Effective practices in program</dc:title>
  <dc:creator>Anna Rubin</dc:creator>
  <cp:lastModifiedBy>elvis</cp:lastModifiedBy>
  <cp:revision>48</cp:revision>
  <dcterms:created xsi:type="dcterms:W3CDTF">2009-10-05T17:51:14Z</dcterms:created>
  <dcterms:modified xsi:type="dcterms:W3CDTF">2009-10-09T02:57:25Z</dcterms:modified>
</cp:coreProperties>
</file>