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65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Building the Powerful Organization</a:t>
            </a:r>
          </a:p>
          <a:p>
            <a:r>
              <a:rPr lang="en-US" dirty="0" smtClean="0"/>
              <a:t>Sylvia </a:t>
            </a:r>
            <a:r>
              <a:rPr lang="en-US" dirty="0" err="1" smtClean="0"/>
              <a:t>WynnLindeman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 smtClean="0"/>
              <a:t>NINAETC 2011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Contact Sylvia</a:t>
            </a:r>
          </a:p>
          <a:p>
            <a:r>
              <a:rPr lang="en-US" dirty="0" smtClean="0"/>
              <a:t>707-869-9402; sylvia@PracticalOD.com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3CCF6-5F0A-4E05-87F0-AFB8DAE9DFD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234386-2F7A-4B34-A6D9-FD4748BCCD5F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31DA9-A260-4283-BF9A-7F75F41604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31DA9-A260-4283-BF9A-7F75F41604D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FAB901A-848C-414A-AAED-40D3205B1400}" type="datetimeFigureOut">
              <a:rPr lang="en-US" smtClean="0"/>
              <a:pPr/>
              <a:t>4/20/2011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5E48300-F9E9-412B-85E8-1A71425B05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sylvia@PracticalOD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32194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Welcome to</a:t>
            </a:r>
            <a:b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Building the</a:t>
            </a:r>
            <a:b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Powerful Organization</a:t>
            </a:r>
            <a:endParaRPr lang="en-US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Sylvia </a:t>
            </a:r>
            <a:r>
              <a:rPr lang="en-US" dirty="0" err="1" smtClean="0">
                <a:solidFill>
                  <a:srgbClr val="002060"/>
                </a:solidFill>
              </a:rPr>
              <a:t>WynnLindeman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</a:rPr>
              <a:t>Practical Management Network</a:t>
            </a: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Objectives for Today: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200" dirty="0" smtClean="0"/>
              <a:t>Define the Concept of “Power”</a:t>
            </a:r>
          </a:p>
          <a:p>
            <a:r>
              <a:rPr lang="en-US" sz="2200" dirty="0" smtClean="0"/>
              <a:t>Explore the Seven Core Capabilities of Powerful Organizations</a:t>
            </a:r>
          </a:p>
          <a:p>
            <a:pPr lvl="1"/>
            <a:r>
              <a:rPr lang="en-US" sz="2000" dirty="0" smtClean="0"/>
              <a:t>Sense of Purpose</a:t>
            </a:r>
          </a:p>
          <a:p>
            <a:pPr lvl="1"/>
            <a:r>
              <a:rPr lang="en-US" sz="2000" dirty="0" smtClean="0"/>
              <a:t>Decision Making</a:t>
            </a:r>
          </a:p>
          <a:p>
            <a:pPr lvl="1"/>
            <a:r>
              <a:rPr lang="en-US" sz="2000" dirty="0" smtClean="0"/>
              <a:t>Communication</a:t>
            </a:r>
          </a:p>
          <a:p>
            <a:pPr lvl="1"/>
            <a:r>
              <a:rPr lang="en-US" sz="2000" dirty="0" smtClean="0"/>
              <a:t>Reliability and Follow Through</a:t>
            </a:r>
          </a:p>
          <a:p>
            <a:pPr lvl="1"/>
            <a:r>
              <a:rPr lang="en-US" sz="2000" dirty="0" smtClean="0"/>
              <a:t>Ethics</a:t>
            </a:r>
          </a:p>
          <a:p>
            <a:pPr lvl="1"/>
            <a:r>
              <a:rPr lang="en-US" sz="2000" dirty="0" smtClean="0"/>
              <a:t>Willingness to Learn</a:t>
            </a:r>
          </a:p>
          <a:p>
            <a:pPr lvl="1"/>
            <a:r>
              <a:rPr lang="en-US" sz="2000" dirty="0" smtClean="0"/>
              <a:t>Resilience </a:t>
            </a:r>
          </a:p>
          <a:p>
            <a:r>
              <a:rPr lang="en-US" sz="2200" dirty="0" smtClean="0"/>
              <a:t>Learn how to assess your organization’s  strength in each area</a:t>
            </a:r>
          </a:p>
          <a:p>
            <a:r>
              <a:rPr lang="en-US" sz="2200" dirty="0" smtClean="0"/>
              <a:t>Exchange strategies for developing each capability</a:t>
            </a:r>
          </a:p>
          <a:p>
            <a:r>
              <a:rPr lang="en-US" sz="2200" dirty="0" smtClean="0"/>
              <a:t>Consider the concepts of “Readiness” and “Resistance to Change”</a:t>
            </a:r>
          </a:p>
          <a:p>
            <a:endParaRPr lang="en-US" sz="2200" dirty="0" smtClean="0"/>
          </a:p>
          <a:p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Groundrules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Commit to your own development</a:t>
            </a:r>
          </a:p>
          <a:p>
            <a:r>
              <a:rPr lang="en-US" dirty="0" smtClean="0"/>
              <a:t>What Happens at NINAETC, Stays at NINAETC</a:t>
            </a:r>
          </a:p>
          <a:p>
            <a:r>
              <a:rPr lang="en-US" dirty="0" smtClean="0"/>
              <a:t>We constitute a Learning Organization</a:t>
            </a:r>
          </a:p>
          <a:p>
            <a:pPr lvl="1"/>
            <a:r>
              <a:rPr lang="en-US" dirty="0" smtClean="0"/>
              <a:t>No dumb questions</a:t>
            </a:r>
          </a:p>
          <a:p>
            <a:pPr lvl="1"/>
            <a:r>
              <a:rPr lang="en-US" dirty="0" smtClean="0"/>
              <a:t>No wrong answers</a:t>
            </a:r>
          </a:p>
          <a:p>
            <a:pPr lvl="1"/>
            <a:r>
              <a:rPr lang="en-US" dirty="0" smtClean="0"/>
              <a:t>Every Person Carries a Gift!</a:t>
            </a:r>
          </a:p>
          <a:p>
            <a:r>
              <a:rPr lang="en-US" dirty="0" smtClean="0"/>
              <a:t>Check for Meaning THEN Discuss, Disagree…</a:t>
            </a:r>
          </a:p>
          <a:p>
            <a:r>
              <a:rPr lang="en-US" dirty="0" smtClean="0"/>
              <a:t>“That’s An Option!” (</a:t>
            </a:r>
            <a:r>
              <a:rPr lang="en-US" dirty="0" err="1" smtClean="0"/>
              <a:t>vs</a:t>
            </a:r>
            <a:r>
              <a:rPr lang="en-US" dirty="0" smtClean="0"/>
              <a:t> “Yes, But…..”)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to Know You….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Please tell us your </a:t>
            </a:r>
          </a:p>
          <a:p>
            <a:pPr lvl="1"/>
            <a:r>
              <a:rPr lang="en-US" dirty="0" smtClean="0"/>
              <a:t>Name </a:t>
            </a:r>
            <a:endParaRPr lang="en-US" dirty="0" smtClean="0"/>
          </a:p>
          <a:p>
            <a:pPr lvl="1"/>
            <a:r>
              <a:rPr lang="en-US" dirty="0" smtClean="0"/>
              <a:t>Tribal </a:t>
            </a:r>
            <a:r>
              <a:rPr lang="en-US" dirty="0" smtClean="0"/>
              <a:t>Affiliation </a:t>
            </a:r>
            <a:endParaRPr lang="en-US" dirty="0" smtClean="0"/>
          </a:p>
          <a:p>
            <a:pPr lvl="1"/>
            <a:r>
              <a:rPr lang="en-US" dirty="0" smtClean="0"/>
              <a:t>the Organization you Represent and </a:t>
            </a:r>
          </a:p>
          <a:p>
            <a:pPr lvl="1"/>
            <a:r>
              <a:rPr lang="en-US" dirty="0" smtClean="0"/>
              <a:t>your Role </a:t>
            </a:r>
            <a:r>
              <a:rPr lang="en-US" dirty="0" smtClean="0"/>
              <a:t>there.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do you want to know/be able to do after this workshop?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Our Terms 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3600" dirty="0" smtClean="0"/>
              <a:t>   Power </a:t>
            </a:r>
            <a:r>
              <a:rPr lang="en-US" sz="3600" dirty="0" smtClean="0"/>
              <a:t>is…………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                  </a:t>
            </a:r>
            <a:r>
              <a:rPr lang="en-US" sz="3600" dirty="0" smtClean="0"/>
              <a:t>………….as Power Does!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Power, to be Powerful……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Possessing Foresight</a:t>
            </a:r>
          </a:p>
          <a:p>
            <a:r>
              <a:rPr lang="en-US" dirty="0" smtClean="0"/>
              <a:t>Capable  (and has the Track Record to prove it)</a:t>
            </a:r>
          </a:p>
          <a:p>
            <a:r>
              <a:rPr lang="en-US" dirty="0" smtClean="0"/>
              <a:t>Influential</a:t>
            </a:r>
          </a:p>
          <a:p>
            <a:r>
              <a:rPr lang="en-US" dirty="0" smtClean="0"/>
              <a:t>Commands Respect</a:t>
            </a:r>
          </a:p>
          <a:p>
            <a:r>
              <a:rPr lang="en-US" dirty="0" smtClean="0"/>
              <a:t>Respectful</a:t>
            </a:r>
          </a:p>
          <a:p>
            <a:r>
              <a:rPr lang="en-US" dirty="0" smtClean="0"/>
              <a:t>Pro-Active    (</a:t>
            </a:r>
            <a:r>
              <a:rPr lang="en-US" dirty="0" err="1" smtClean="0"/>
              <a:t>vs</a:t>
            </a:r>
            <a:r>
              <a:rPr lang="en-US" dirty="0" smtClean="0"/>
              <a:t> Reactive)</a:t>
            </a:r>
          </a:p>
          <a:p>
            <a:r>
              <a:rPr lang="en-US" dirty="0" smtClean="0"/>
              <a:t>Has Access to Resources  (God Bless the Child….)</a:t>
            </a:r>
          </a:p>
          <a:p>
            <a:r>
              <a:rPr lang="en-US" dirty="0" smtClean="0"/>
              <a:t>Nimble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Core Capability One – Sense of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Learned from a vivid Vision</a:t>
            </a:r>
            <a:r>
              <a:rPr lang="en-US" dirty="0" smtClean="0"/>
              <a:t>, Mission, Goals </a:t>
            </a:r>
          </a:p>
          <a:p>
            <a:r>
              <a:rPr lang="en-US" dirty="0" smtClean="0"/>
              <a:t>Day-Day Behaviors Reflect Stated Values </a:t>
            </a:r>
          </a:p>
          <a:p>
            <a:r>
              <a:rPr lang="en-US" dirty="0" smtClean="0"/>
              <a:t>Long Term, Strategically Driven</a:t>
            </a:r>
          </a:p>
          <a:p>
            <a:r>
              <a:rPr lang="en-US" dirty="0" smtClean="0"/>
              <a:t>Rooted in a Higher Purpose </a:t>
            </a:r>
          </a:p>
          <a:p>
            <a:r>
              <a:rPr lang="en-US" dirty="0" smtClean="0"/>
              <a:t>Informs day-day activity (tasks; best use of time?)</a:t>
            </a:r>
          </a:p>
          <a:p>
            <a:r>
              <a:rPr lang="en-US" dirty="0" smtClean="0"/>
              <a:t>Inspires </a:t>
            </a:r>
          </a:p>
          <a:p>
            <a:pPr lvl="1"/>
            <a:r>
              <a:rPr lang="en-US" dirty="0" smtClean="0"/>
              <a:t>Dedication/Commitment/Sense of Ownership </a:t>
            </a:r>
          </a:p>
          <a:p>
            <a:pPr lvl="1"/>
            <a:r>
              <a:rPr lang="en-US" dirty="0" smtClean="0"/>
              <a:t>Innovation</a:t>
            </a:r>
          </a:p>
          <a:p>
            <a:pPr lvl="1"/>
            <a:r>
              <a:rPr lang="en-US" dirty="0" smtClean="0"/>
              <a:t>Pride</a:t>
            </a:r>
          </a:p>
          <a:p>
            <a:r>
              <a:rPr lang="en-US" dirty="0" smtClean="0"/>
              <a:t>Heart Felt!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SENSE of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Embodied by all who carry the logos</a:t>
            </a:r>
          </a:p>
          <a:p>
            <a:pPr lvl="1"/>
            <a:r>
              <a:rPr lang="en-US" sz="2400" dirty="0" smtClean="0"/>
              <a:t>Clear, mutually meaningful</a:t>
            </a:r>
          </a:p>
          <a:p>
            <a:pPr lvl="1"/>
            <a:r>
              <a:rPr lang="en-US" sz="2400" dirty="0" smtClean="0"/>
              <a:t>Consistent (not necessarily </a:t>
            </a:r>
            <a:r>
              <a:rPr lang="en-US" sz="2400" dirty="0" err="1" smtClean="0"/>
              <a:t>ver</a:t>
            </a:r>
            <a:r>
              <a:rPr lang="en-US" sz="2400" dirty="0" smtClean="0"/>
              <a:t> </a:t>
            </a:r>
            <a:r>
              <a:rPr lang="en-US" sz="2400" dirty="0" err="1" smtClean="0"/>
              <a:t>batim</a:t>
            </a:r>
            <a:r>
              <a:rPr lang="en-US" sz="2400" dirty="0" smtClean="0"/>
              <a:t>)</a:t>
            </a:r>
          </a:p>
          <a:p>
            <a:r>
              <a:rPr lang="en-US" sz="2700" dirty="0" smtClean="0"/>
              <a:t>Litmus Test:  how consistently is the organization’s Purpose described among its members?</a:t>
            </a:r>
          </a:p>
          <a:p>
            <a:r>
              <a:rPr lang="en-US" sz="2400" dirty="0" smtClean="0"/>
              <a:t>Example:  We work with Native American Government and Business who are committed to becoming Self-Renewing Organizations  (15 words)</a:t>
            </a:r>
          </a:p>
          <a:p>
            <a:r>
              <a:rPr lang="en-US" sz="2400" dirty="0" smtClean="0"/>
              <a:t>Can you describe your Organization’s Purpose in 20 words or fewer?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Sense of 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Please use a number from 0 – 10 (10 is best) to describe the strength of this core capability’s components, considering to what extent</a:t>
            </a:r>
          </a:p>
          <a:p>
            <a:pPr lvl="1"/>
            <a:r>
              <a:rPr lang="en-US" dirty="0" smtClean="0"/>
              <a:t>Vision, Mission, Goals are clear, recent, accurate </a:t>
            </a:r>
          </a:p>
          <a:p>
            <a:pPr lvl="1"/>
            <a:r>
              <a:rPr lang="en-US" dirty="0" smtClean="0"/>
              <a:t>Members consistently describe (20 words or less)</a:t>
            </a:r>
          </a:p>
          <a:p>
            <a:pPr lvl="1"/>
            <a:r>
              <a:rPr lang="en-US" dirty="0" smtClean="0"/>
              <a:t>Stated Values  are demonstrated by Behavior</a:t>
            </a:r>
          </a:p>
          <a:p>
            <a:pPr lvl="1"/>
            <a:r>
              <a:rPr lang="en-US" dirty="0" smtClean="0"/>
              <a:t>Members derive emotional value from it</a:t>
            </a:r>
          </a:p>
          <a:p>
            <a:pPr lvl="1"/>
            <a:r>
              <a:rPr lang="en-US" dirty="0" smtClean="0"/>
              <a:t>Inspires Strategic Thinking at every level</a:t>
            </a:r>
          </a:p>
          <a:p>
            <a:r>
              <a:rPr lang="en-US" dirty="0" smtClean="0"/>
              <a:t>A “perfect” score = 5 times 10 = 50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Core Capability </a:t>
            </a:r>
            <a:r>
              <a:rPr lang="en-US" smtClean="0"/>
              <a:t>Two –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Decisions are </a:t>
            </a:r>
          </a:p>
          <a:p>
            <a:pPr lvl="1"/>
            <a:r>
              <a:rPr lang="en-US" dirty="0" smtClean="0"/>
              <a:t>Made at the appropriate organizational “level”</a:t>
            </a:r>
          </a:p>
          <a:p>
            <a:pPr lvl="1"/>
            <a:r>
              <a:rPr lang="en-US" dirty="0" smtClean="0"/>
              <a:t>Statistically of good quality</a:t>
            </a:r>
          </a:p>
          <a:p>
            <a:pPr lvl="1"/>
            <a:r>
              <a:rPr lang="en-US" dirty="0" smtClean="0"/>
              <a:t>Timely</a:t>
            </a:r>
          </a:p>
          <a:p>
            <a:pPr lvl="1"/>
            <a:r>
              <a:rPr lang="en-US" dirty="0" smtClean="0"/>
              <a:t>Reflective of input from all stakeholders</a:t>
            </a:r>
          </a:p>
          <a:p>
            <a:pPr lvl="1"/>
            <a:r>
              <a:rPr lang="en-US" dirty="0" smtClean="0"/>
              <a:t>Clearly supportive of the organization’s Mission, Goals and Objectives</a:t>
            </a:r>
          </a:p>
          <a:p>
            <a:pPr lvl="1"/>
            <a:r>
              <a:rPr lang="en-US" dirty="0" smtClean="0"/>
              <a:t>Transparent </a:t>
            </a:r>
          </a:p>
          <a:p>
            <a:pPr lvl="1"/>
            <a:r>
              <a:rPr lang="en-US" dirty="0" smtClean="0"/>
              <a:t>Trustworthy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Please use a number from 0 – 10 (10 is best) to describe the strength of this core capability’s components, considering to what extent your organization’s decision making </a:t>
            </a:r>
          </a:p>
          <a:p>
            <a:pPr lvl="1"/>
            <a:r>
              <a:rPr lang="en-US" dirty="0" smtClean="0"/>
              <a:t>Is timely</a:t>
            </a:r>
          </a:p>
          <a:p>
            <a:pPr lvl="1"/>
            <a:r>
              <a:rPr lang="en-US" dirty="0" smtClean="0"/>
              <a:t>Makes sense to those will implement/are affected</a:t>
            </a:r>
          </a:p>
          <a:p>
            <a:pPr lvl="1"/>
            <a:r>
              <a:rPr lang="en-US" dirty="0" smtClean="0"/>
              <a:t>Considers multiple perspectives/is collaborative</a:t>
            </a:r>
          </a:p>
          <a:p>
            <a:pPr lvl="1"/>
            <a:r>
              <a:rPr lang="en-US" dirty="0" smtClean="0"/>
              <a:t>Serves the purpose of the organization</a:t>
            </a:r>
          </a:p>
          <a:p>
            <a:pPr lvl="1"/>
            <a:r>
              <a:rPr lang="en-US" dirty="0" smtClean="0"/>
              <a:t>Happens as close to those implementing as possible</a:t>
            </a:r>
          </a:p>
          <a:p>
            <a:r>
              <a:rPr lang="en-US" dirty="0" smtClean="0"/>
              <a:t>A “Perfect” Score = 5 times 10 = 50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Core Capability Three -               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Leadership, Functional Teams and Individuals are skilled at reaching mutual understanding with</a:t>
            </a:r>
          </a:p>
          <a:p>
            <a:pPr lvl="1"/>
            <a:r>
              <a:rPr lang="en-US" dirty="0" smtClean="0"/>
              <a:t>Each other, internally </a:t>
            </a:r>
          </a:p>
          <a:p>
            <a:pPr lvl="1"/>
            <a:r>
              <a:rPr lang="en-US" dirty="0" smtClean="0"/>
              <a:t>Clients &amp; Partners  </a:t>
            </a:r>
          </a:p>
          <a:p>
            <a:pPr lvl="1"/>
            <a:r>
              <a:rPr lang="en-US" dirty="0" smtClean="0"/>
              <a:t>The Community </a:t>
            </a:r>
          </a:p>
          <a:p>
            <a:r>
              <a:rPr lang="en-US" dirty="0" smtClean="0"/>
              <a:t>Internal communication patterns and relationships are productive and healthy</a:t>
            </a:r>
          </a:p>
          <a:p>
            <a:r>
              <a:rPr lang="en-US" dirty="0" smtClean="0"/>
              <a:t>Information is shared in a timely, considerate way</a:t>
            </a:r>
          </a:p>
          <a:p>
            <a:r>
              <a:rPr lang="en-US" dirty="0" smtClean="0"/>
              <a:t>Feedback is expected and put to good use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Please use a number from 0 – 10 (10 is best) to describe the strength of this core capability’s components, considering to what extent your organization’s communication</a:t>
            </a:r>
          </a:p>
          <a:p>
            <a:pPr lvl="1"/>
            <a:r>
              <a:rPr lang="en-US" dirty="0" smtClean="0"/>
              <a:t>Travels in both directions</a:t>
            </a:r>
          </a:p>
          <a:p>
            <a:pPr lvl="1"/>
            <a:r>
              <a:rPr lang="en-US" dirty="0" smtClean="0"/>
              <a:t>Is timely </a:t>
            </a:r>
          </a:p>
          <a:p>
            <a:pPr lvl="1"/>
            <a:r>
              <a:rPr lang="en-US" dirty="0" smtClean="0"/>
              <a:t>Builds mutual understanding</a:t>
            </a:r>
          </a:p>
          <a:p>
            <a:pPr lvl="1"/>
            <a:r>
              <a:rPr lang="en-US" dirty="0" smtClean="0"/>
              <a:t>Is healthy:   direct, respectful, collaborative, &amp; builds trust</a:t>
            </a:r>
          </a:p>
          <a:p>
            <a:pPr lvl="1"/>
            <a:r>
              <a:rPr lang="en-US" dirty="0" smtClean="0"/>
              <a:t>Levers differences of perspective/opinion productively</a:t>
            </a:r>
          </a:p>
          <a:p>
            <a:r>
              <a:rPr lang="en-US" dirty="0" smtClean="0"/>
              <a:t>A “Perfect” score = 5 times 10 = 50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Core Capability Four – Reliability &amp; Follow 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Planning is done regularly and input is rewarded</a:t>
            </a:r>
          </a:p>
          <a:p>
            <a:r>
              <a:rPr lang="en-US" dirty="0" smtClean="0"/>
              <a:t>Accountabilities/interdependencies clear &amp; documented</a:t>
            </a:r>
          </a:p>
          <a:p>
            <a:r>
              <a:rPr lang="en-US" dirty="0" smtClean="0"/>
              <a:t>How/What teams &amp; individuals contribute to goals are understood &amp; frequently acknowledged/celebrated</a:t>
            </a:r>
          </a:p>
          <a:p>
            <a:r>
              <a:rPr lang="en-US" dirty="0" smtClean="0"/>
              <a:t>Leader-Contributor pairs talk often about individual contributors’ priorities, time allotments and challenges</a:t>
            </a:r>
          </a:p>
          <a:p>
            <a:r>
              <a:rPr lang="en-US" dirty="0" smtClean="0"/>
              <a:t>Most goals/obj. are achieved; others are revised in process because progress is monitored regularly</a:t>
            </a:r>
          </a:p>
          <a:p>
            <a:r>
              <a:rPr lang="en-US" dirty="0" smtClean="0"/>
              <a:t>Learning &amp; Innovation are embraced &amp; fuel enthusiasm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Assessing Reliability &amp; Follow Through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Please use a number from 0 – 10 (10 is best) to describe the strength of this core capability’s components, considering to what extent </a:t>
            </a:r>
          </a:p>
          <a:p>
            <a:pPr lvl="1"/>
            <a:r>
              <a:rPr lang="en-US" dirty="0" smtClean="0"/>
              <a:t>Planning &amp; tracking progress is a way of life</a:t>
            </a:r>
          </a:p>
          <a:p>
            <a:pPr lvl="1"/>
            <a:r>
              <a:rPr lang="en-US" dirty="0" smtClean="0"/>
              <a:t>People are unafraid to discuss conflicting priorities and/or ask for help</a:t>
            </a:r>
          </a:p>
          <a:p>
            <a:pPr lvl="1"/>
            <a:r>
              <a:rPr lang="en-US" dirty="0" smtClean="0"/>
              <a:t>People feel valued &amp; rewarded for contributions/ideas</a:t>
            </a:r>
          </a:p>
          <a:p>
            <a:pPr lvl="1"/>
            <a:r>
              <a:rPr lang="en-US" dirty="0" smtClean="0"/>
              <a:t>“Mistakes” are seen as learning opportunities</a:t>
            </a:r>
          </a:p>
          <a:p>
            <a:pPr lvl="1"/>
            <a:r>
              <a:rPr lang="en-US" dirty="0" smtClean="0"/>
              <a:t>Innovation/Improvement ideas expected/rewarded</a:t>
            </a:r>
          </a:p>
          <a:p>
            <a:r>
              <a:rPr lang="en-US" dirty="0" smtClean="0"/>
              <a:t>A “Perfect Score” = 5 times 10 = 50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Capability Five -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people in leadership roles model trust and trustworthiness by upholding a </a:t>
            </a:r>
            <a:r>
              <a:rPr lang="en-US" smtClean="0"/>
              <a:t>strong moral code</a:t>
            </a:r>
            <a:endParaRPr lang="en-US" dirty="0" smtClean="0"/>
          </a:p>
          <a:p>
            <a:r>
              <a:rPr lang="en-US" dirty="0" smtClean="0"/>
              <a:t>Decisions  and plans are undertaken in the interest of the higher good of tribal members/stakeholders </a:t>
            </a:r>
          </a:p>
          <a:p>
            <a:r>
              <a:rPr lang="en-US" dirty="0" smtClean="0"/>
              <a:t>Choices are made in the light of Integrity</a:t>
            </a:r>
          </a:p>
          <a:p>
            <a:r>
              <a:rPr lang="en-US" dirty="0" smtClean="0"/>
              <a:t>Values like honesty and equity are supported by policies, procedures; demonstrated in behavior </a:t>
            </a:r>
          </a:p>
          <a:p>
            <a:r>
              <a:rPr lang="en-US" dirty="0" smtClean="0"/>
              <a:t>Individuals’ needs are discussed regularly with their leaders in the interest of assuring “fit”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Please use a number from 0 – 10 (10 is best) to describe the strength of this core capability’s components, considering to what </a:t>
            </a:r>
            <a:r>
              <a:rPr lang="en-US" dirty="0" smtClean="0"/>
              <a:t>extent</a:t>
            </a:r>
          </a:p>
          <a:p>
            <a:pPr lvl="1"/>
            <a:r>
              <a:rPr lang="en-US" dirty="0" smtClean="0"/>
              <a:t>Your leaders are trusted/trustworthy</a:t>
            </a:r>
          </a:p>
          <a:p>
            <a:pPr lvl="1"/>
            <a:r>
              <a:rPr lang="en-US" dirty="0" smtClean="0"/>
              <a:t>Your leadership and stakeholders trust staff</a:t>
            </a:r>
          </a:p>
          <a:p>
            <a:pPr lvl="1"/>
            <a:r>
              <a:rPr lang="en-US" dirty="0" smtClean="0"/>
              <a:t>Decisions and Plans reflect the interest/long term good of the community</a:t>
            </a:r>
          </a:p>
          <a:p>
            <a:pPr lvl="1"/>
            <a:r>
              <a:rPr lang="en-US" dirty="0" smtClean="0"/>
              <a:t>Values are reflected in behavior</a:t>
            </a:r>
          </a:p>
          <a:p>
            <a:pPr lvl="1"/>
            <a:r>
              <a:rPr lang="en-US" dirty="0" smtClean="0"/>
              <a:t>Individual contributors’ professional/personal obj. align with the organization’s</a:t>
            </a:r>
          </a:p>
          <a:p>
            <a:r>
              <a:rPr lang="en-US" dirty="0" smtClean="0"/>
              <a:t>A “Perfect Score” = 5 times 10 = 50 points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Core Capability Six – Willingness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organization is strategically “aware” with external opportunities and threats the topic of regular, focused discussion</a:t>
            </a:r>
          </a:p>
          <a:p>
            <a:r>
              <a:rPr lang="en-US" dirty="0" smtClean="0"/>
              <a:t>The organization invests in everyone’s professional development – Council/Board through interns (included in performance objectives; active succession planning)</a:t>
            </a:r>
          </a:p>
          <a:p>
            <a:r>
              <a:rPr lang="en-US" dirty="0" smtClean="0"/>
              <a:t>Mentorship is the norm, not the exception</a:t>
            </a:r>
          </a:p>
          <a:p>
            <a:r>
              <a:rPr lang="en-US" dirty="0" smtClean="0"/>
              <a:t>Performance gaps are respectfully and immediately handled with ensuing improvements duly noted</a:t>
            </a:r>
          </a:p>
          <a:p>
            <a:r>
              <a:rPr lang="en-US" dirty="0" smtClean="0"/>
              <a:t>Ideas, input, innovation valued; mistakes = learn. </a:t>
            </a:r>
            <a:r>
              <a:rPr lang="en-US" dirty="0" smtClean="0"/>
              <a:t>o</a:t>
            </a:r>
            <a:r>
              <a:rPr lang="en-US" dirty="0" smtClean="0"/>
              <a:t>pp.</a:t>
            </a:r>
          </a:p>
          <a:p>
            <a:r>
              <a:rPr lang="en-US" dirty="0" smtClean="0"/>
              <a:t>Progress &amp; achievements are celebrated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the Willingness to 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11200" dirty="0" smtClean="0"/>
              <a:t>Please use a number from 0 – 10 (10 is best) to describe the strength of this core capability’s components, considering to what extent </a:t>
            </a:r>
            <a:endParaRPr lang="en-US" sz="11200" dirty="0" smtClean="0"/>
          </a:p>
          <a:p>
            <a:pPr lvl="1"/>
            <a:r>
              <a:rPr lang="en-US" sz="9600" dirty="0" smtClean="0"/>
              <a:t>Ideas/Innovation/Cont. Improvement sought, rewarded and strategically driven (ext. </a:t>
            </a:r>
            <a:r>
              <a:rPr lang="en-US" sz="9600" dirty="0" err="1" smtClean="0"/>
              <a:t>opp</a:t>
            </a:r>
            <a:r>
              <a:rPr lang="en-US" sz="9600" dirty="0" smtClean="0"/>
              <a:t>/threat)</a:t>
            </a:r>
          </a:p>
          <a:p>
            <a:pPr lvl="1"/>
            <a:r>
              <a:rPr lang="en-US" sz="9600" dirty="0" smtClean="0"/>
              <a:t>Prof. </a:t>
            </a:r>
            <a:r>
              <a:rPr lang="en-US" sz="9600" dirty="0" err="1" smtClean="0"/>
              <a:t>Devt</a:t>
            </a:r>
            <a:r>
              <a:rPr lang="en-US" sz="9600" dirty="0" smtClean="0"/>
              <a:t>. Planned, tracked and rewarded</a:t>
            </a:r>
          </a:p>
          <a:p>
            <a:pPr lvl="1"/>
            <a:r>
              <a:rPr lang="en-US" sz="9600" dirty="0" smtClean="0"/>
              <a:t>Conversations re: performance timely, direct, respectful and focused on empowered progress</a:t>
            </a:r>
          </a:p>
          <a:p>
            <a:pPr lvl="1"/>
            <a:r>
              <a:rPr lang="en-US" sz="9600" dirty="0" smtClean="0"/>
              <a:t>People feel safe asking for help</a:t>
            </a:r>
          </a:p>
          <a:p>
            <a:pPr lvl="1"/>
            <a:r>
              <a:rPr lang="en-US" sz="9600" dirty="0" smtClean="0"/>
              <a:t>Achievements are celebrated</a:t>
            </a:r>
          </a:p>
          <a:p>
            <a:r>
              <a:rPr lang="en-US" sz="11200" dirty="0" smtClean="0"/>
              <a:t>A Perfect Score = 5 times 10 = 50</a:t>
            </a:r>
          </a:p>
          <a:p>
            <a:endParaRPr lang="en-US" sz="11200" dirty="0" smtClean="0"/>
          </a:p>
          <a:p>
            <a:pPr lvl="1"/>
            <a:endParaRPr lang="en-US" sz="11200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Core Capability Seven - Resilience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resilient organization “self examines” in an appreciative, realistic manner </a:t>
            </a:r>
          </a:p>
          <a:p>
            <a:r>
              <a:rPr lang="en-US" dirty="0" smtClean="0"/>
              <a:t>Acknowledges History: Successes &amp; Failures Alike</a:t>
            </a:r>
          </a:p>
          <a:p>
            <a:r>
              <a:rPr lang="en-US" dirty="0" smtClean="0"/>
              <a:t>Plans to build on its internal strengths and overcome those patterns that represent potential limitations to its capacity to succeed</a:t>
            </a:r>
          </a:p>
          <a:p>
            <a:r>
              <a:rPr lang="en-US" dirty="0" smtClean="0"/>
              <a:t>Supports  process consciousness</a:t>
            </a:r>
          </a:p>
          <a:p>
            <a:r>
              <a:rPr lang="en-US" dirty="0" smtClean="0"/>
              <a:t>Expresses confidence in its people</a:t>
            </a:r>
          </a:p>
          <a:p>
            <a:r>
              <a:rPr lang="en-US" dirty="0" smtClean="0"/>
              <a:t>Regularly celebrates progress, achievement, success</a:t>
            </a:r>
          </a:p>
          <a:p>
            <a:r>
              <a:rPr lang="en-US" dirty="0" smtClean="0"/>
              <a:t>Demonstrates a healthy sense of </a:t>
            </a:r>
            <a:r>
              <a:rPr lang="en-US" dirty="0" err="1" smtClean="0"/>
              <a:t>humour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Assessing Resilience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Please use a number from 0 – 10 (10 is best) to describe the strength of this core capability’s components, considering to what extent </a:t>
            </a:r>
            <a:r>
              <a:rPr lang="en-US" dirty="0" smtClean="0"/>
              <a:t>your org.:</a:t>
            </a:r>
          </a:p>
          <a:p>
            <a:pPr lvl="1"/>
            <a:r>
              <a:rPr lang="en-US" dirty="0" smtClean="0"/>
              <a:t>Takes a positive, appreciative, forward moving stance when evaluating its performance and that of its people</a:t>
            </a:r>
          </a:p>
          <a:p>
            <a:pPr lvl="1"/>
            <a:r>
              <a:rPr lang="en-US" dirty="0" smtClean="0"/>
              <a:t>Has identified both strengths and potential limitations</a:t>
            </a:r>
          </a:p>
          <a:p>
            <a:pPr lvl="1"/>
            <a:r>
              <a:rPr lang="en-US" dirty="0" smtClean="0"/>
              <a:t>Builds on strengths; works to overcome limiting patterns</a:t>
            </a:r>
          </a:p>
          <a:p>
            <a:pPr lvl="1"/>
            <a:r>
              <a:rPr lang="en-US" dirty="0" smtClean="0"/>
              <a:t>Focuses on problem solving in moments of crisis</a:t>
            </a:r>
            <a:endParaRPr lang="en-US" dirty="0" smtClean="0"/>
          </a:p>
          <a:p>
            <a:pPr lvl="1"/>
            <a:r>
              <a:rPr lang="en-US" dirty="0" smtClean="0"/>
              <a:t>Consistently expresses confidence in its people</a:t>
            </a:r>
          </a:p>
          <a:p>
            <a:r>
              <a:rPr lang="en-US" dirty="0" smtClean="0"/>
              <a:t>A “Perfect Score” = 5 times 10 = 50 points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Numeric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are pretending these evaluative indicators are objective!</a:t>
            </a:r>
          </a:p>
          <a:p>
            <a:r>
              <a:rPr lang="en-US" dirty="0" smtClean="0"/>
              <a:t>Acknowledge the subjectivity </a:t>
            </a:r>
          </a:p>
          <a:p>
            <a:pPr lvl="1"/>
            <a:r>
              <a:rPr lang="en-US" dirty="0" smtClean="0"/>
              <a:t>Create your own indicators (3-5)</a:t>
            </a:r>
          </a:p>
          <a:p>
            <a:pPr lvl="1"/>
            <a:r>
              <a:rPr lang="en-US" dirty="0" smtClean="0"/>
              <a:t>Survey your people, anonymity guaranteed</a:t>
            </a:r>
          </a:p>
          <a:p>
            <a:pPr lvl="1"/>
            <a:r>
              <a:rPr lang="en-US" dirty="0" smtClean="0"/>
              <a:t>Develop a statistical snapshot based on how your people are experiencing their organizational life</a:t>
            </a:r>
          </a:p>
          <a:p>
            <a:r>
              <a:rPr lang="en-US" dirty="0" smtClean="0"/>
              <a:t>Celebrate your </a:t>
            </a:r>
            <a:r>
              <a:rPr lang="en-US" dirty="0" err="1" smtClean="0"/>
              <a:t>learnings</a:t>
            </a:r>
            <a:r>
              <a:rPr lang="en-US" dirty="0" smtClean="0"/>
              <a:t>; </a:t>
            </a:r>
            <a:r>
              <a:rPr lang="en-US" dirty="0" smtClean="0"/>
              <a:t>D</a:t>
            </a:r>
            <a:r>
              <a:rPr lang="en-US" dirty="0" smtClean="0"/>
              <a:t>iscuss, plan Next Steps</a:t>
            </a:r>
          </a:p>
          <a:p>
            <a:r>
              <a:rPr lang="en-US" dirty="0" smtClean="0"/>
              <a:t>Think “Organic System” – Champions =  Top Leaders;  Engage/acknowledge everyone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How’d Your Organization “Score”?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800" dirty="0" smtClean="0"/>
              <a:t>____ Sense </a:t>
            </a:r>
            <a:r>
              <a:rPr lang="en-US" sz="2800" dirty="0" smtClean="0"/>
              <a:t>of Purpose</a:t>
            </a:r>
          </a:p>
          <a:p>
            <a:pPr lvl="1"/>
            <a:r>
              <a:rPr lang="en-US" sz="2800" dirty="0" smtClean="0"/>
              <a:t>____ </a:t>
            </a:r>
            <a:r>
              <a:rPr lang="en-US" sz="2800" dirty="0" smtClean="0"/>
              <a:t>Decision </a:t>
            </a:r>
            <a:r>
              <a:rPr lang="en-US" sz="2800" dirty="0" smtClean="0"/>
              <a:t>Making</a:t>
            </a:r>
          </a:p>
          <a:p>
            <a:pPr lvl="1"/>
            <a:r>
              <a:rPr lang="en-US" sz="2800" dirty="0" smtClean="0"/>
              <a:t>____ </a:t>
            </a:r>
            <a:r>
              <a:rPr lang="en-US" sz="2800" dirty="0" smtClean="0"/>
              <a:t>Communication</a:t>
            </a:r>
            <a:endParaRPr lang="en-US" sz="2800" dirty="0" smtClean="0"/>
          </a:p>
          <a:p>
            <a:pPr lvl="1"/>
            <a:r>
              <a:rPr lang="en-US" sz="2800" dirty="0" smtClean="0"/>
              <a:t>____ </a:t>
            </a:r>
            <a:r>
              <a:rPr lang="en-US" sz="2800" dirty="0" smtClean="0"/>
              <a:t>Reliability </a:t>
            </a:r>
            <a:r>
              <a:rPr lang="en-US" sz="2800" dirty="0" smtClean="0"/>
              <a:t>and Follow Through</a:t>
            </a:r>
          </a:p>
          <a:p>
            <a:pPr lvl="1"/>
            <a:r>
              <a:rPr lang="en-US" sz="2800" dirty="0" smtClean="0"/>
              <a:t>____ </a:t>
            </a:r>
            <a:r>
              <a:rPr lang="en-US" sz="2800" dirty="0" smtClean="0"/>
              <a:t>Ethics</a:t>
            </a:r>
            <a:endParaRPr lang="en-US" sz="2800" dirty="0" smtClean="0"/>
          </a:p>
          <a:p>
            <a:pPr lvl="1"/>
            <a:r>
              <a:rPr lang="en-US" sz="2800" dirty="0" smtClean="0"/>
              <a:t>____ </a:t>
            </a:r>
            <a:r>
              <a:rPr lang="en-US" sz="2800" dirty="0" smtClean="0"/>
              <a:t>Willingness </a:t>
            </a:r>
            <a:r>
              <a:rPr lang="en-US" sz="2800" dirty="0" smtClean="0"/>
              <a:t>to Learn</a:t>
            </a:r>
          </a:p>
          <a:p>
            <a:pPr lvl="1"/>
            <a:r>
              <a:rPr lang="en-US" sz="2800" dirty="0" smtClean="0"/>
              <a:t>____ </a:t>
            </a:r>
            <a:r>
              <a:rPr lang="en-US" sz="2800" dirty="0" smtClean="0"/>
              <a:t>Resilience </a:t>
            </a:r>
          </a:p>
          <a:p>
            <a:pPr lvl="1"/>
            <a:endParaRPr lang="en-US" sz="2800" dirty="0" smtClean="0"/>
          </a:p>
          <a:p>
            <a:pPr lvl="1"/>
            <a:r>
              <a:rPr lang="en-US" sz="2800" dirty="0" smtClean="0"/>
              <a:t>____ Over All 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153400" cy="990600"/>
          </a:xfrm>
        </p:spPr>
        <p:txBody>
          <a:bodyPr/>
          <a:lstStyle/>
          <a:p>
            <a:r>
              <a:rPr lang="en-US" dirty="0" smtClean="0"/>
              <a:t>Time Flies…..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Thank you for participating in this workshop!</a:t>
            </a:r>
          </a:p>
          <a:p>
            <a:r>
              <a:rPr lang="en-US" dirty="0" smtClean="0"/>
              <a:t>Please complete the evaluation form and thanks in advance for contributing to my professional development…..</a:t>
            </a:r>
          </a:p>
          <a:p>
            <a:r>
              <a:rPr lang="en-US" dirty="0" smtClean="0"/>
              <a:t>I hope you will feel free to call or email me with whatever situations, thoughts and questions come up for you and your organization….I will be honored to support you!!</a:t>
            </a:r>
          </a:p>
          <a:p>
            <a:pPr lvl="1"/>
            <a:r>
              <a:rPr lang="en-US" dirty="0" smtClean="0"/>
              <a:t>Sylvia:  707-869-9402</a:t>
            </a:r>
          </a:p>
          <a:p>
            <a:pPr lvl="1"/>
            <a:r>
              <a:rPr lang="en-US" dirty="0" smtClean="0">
                <a:hlinkClick r:id="rId2"/>
              </a:rPr>
              <a:t>sylvia@PracticalOD.com</a:t>
            </a:r>
            <a:endParaRPr lang="en-US" dirty="0" smtClean="0"/>
          </a:p>
          <a:p>
            <a:r>
              <a:rPr lang="en-US" dirty="0" smtClean="0"/>
              <a:t>See you soon!!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372</TotalTime>
  <Words>1441</Words>
  <Application>Microsoft Office PowerPoint</Application>
  <PresentationFormat>On-screen Show (4:3)</PresentationFormat>
  <Paragraphs>222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Median</vt:lpstr>
      <vt:lpstr>Welcome to  Building the Powerful Organization</vt:lpstr>
      <vt:lpstr>Our Objectives for Today:</vt:lpstr>
      <vt:lpstr>Groundrules</vt:lpstr>
      <vt:lpstr>Getting to Know You….</vt:lpstr>
      <vt:lpstr>Defining Our Terms …….</vt:lpstr>
      <vt:lpstr>Power, to be Powerful……</vt:lpstr>
      <vt:lpstr>Core Capability One – Sense of Purpose</vt:lpstr>
      <vt:lpstr>A SENSE of Purpose</vt:lpstr>
      <vt:lpstr>Assessing Sense of Purpose</vt:lpstr>
      <vt:lpstr>Core Capability Two – Decision Making</vt:lpstr>
      <vt:lpstr>Assessing Decision Making</vt:lpstr>
      <vt:lpstr>Core Capability Three -                Communication</vt:lpstr>
      <vt:lpstr>Assessing Communication</vt:lpstr>
      <vt:lpstr>Core Capability Four – Reliability &amp; Follow Through</vt:lpstr>
      <vt:lpstr>Assessing Reliability &amp; Follow Through</vt:lpstr>
      <vt:lpstr>Core Capability Five - Ethics</vt:lpstr>
      <vt:lpstr>Assessing Ethics</vt:lpstr>
      <vt:lpstr>Core Capability Six – Willingness to Learn</vt:lpstr>
      <vt:lpstr>Assessing the Willingness to Learn</vt:lpstr>
      <vt:lpstr>Core Capability Seven - Resilience</vt:lpstr>
      <vt:lpstr>Assessing Resilience</vt:lpstr>
      <vt:lpstr>Using Numeric Assessments</vt:lpstr>
      <vt:lpstr>How’d Your Organization “Score”?</vt:lpstr>
      <vt:lpstr>Time Flies…..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Building the Powerful Organization</dc:title>
  <dc:creator>Sylvia</dc:creator>
  <cp:lastModifiedBy>Sylvia</cp:lastModifiedBy>
  <cp:revision>62</cp:revision>
  <dcterms:created xsi:type="dcterms:W3CDTF">2011-04-19T14:25:13Z</dcterms:created>
  <dcterms:modified xsi:type="dcterms:W3CDTF">2011-04-20T17:00:12Z</dcterms:modified>
</cp:coreProperties>
</file>