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8" r:id="rId1"/>
  </p:sldMasterIdLst>
  <p:handoutMasterIdLst>
    <p:handoutMasterId r:id="rId20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43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3" d="100"/>
          <a:sy n="53" d="100"/>
        </p:scale>
        <p:origin x="-1650" y="-90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en-US" dirty="0" smtClean="0"/>
              <a:t>OD in Indian Country</a:t>
            </a:r>
          </a:p>
          <a:p>
            <a:r>
              <a:rPr lang="en-US" dirty="0" smtClean="0"/>
              <a:t>Sylvia </a:t>
            </a:r>
            <a:r>
              <a:rPr lang="en-US" dirty="0" err="1" smtClean="0"/>
              <a:t>WynnLindeman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en-US" dirty="0" smtClean="0"/>
              <a:t>NINAETC 2011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 dirty="0" smtClean="0"/>
              <a:t>Contact  Sylvia</a:t>
            </a:r>
          </a:p>
          <a:p>
            <a:r>
              <a:rPr lang="en-US" dirty="0" smtClean="0"/>
              <a:t>707-869-9402;  sylvia@PracticalOD.com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en-US" dirty="0" smtClean="0"/>
              <a:t>1</a:t>
            </a:r>
            <a:fld id="{A1C71276-FE1F-48C3-BC6E-2CDC6DB8124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Title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8EB84D-BE50-49D1-8DB5-A99711190CC1}" type="datetimeFigureOut">
              <a:rPr lang="en-US" smtClean="0"/>
              <a:pPr/>
              <a:t>4/18/2011</a:t>
            </a:fld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B3AB9DB-F291-40BB-8176-36C16F62471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98EB84D-BE50-49D1-8DB5-A99711190CC1}" type="datetimeFigureOut">
              <a:rPr lang="en-US" smtClean="0"/>
              <a:pPr/>
              <a:t>4/18/2011</a:t>
            </a:fld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3B3AB9DB-F291-40BB-8176-36C16F62471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8EB84D-BE50-49D1-8DB5-A99711190CC1}" type="datetimeFigureOut">
              <a:rPr lang="en-US" smtClean="0"/>
              <a:pPr/>
              <a:t>4/18/2011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AB9DB-F291-40BB-8176-36C16F62471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8EB84D-BE50-49D1-8DB5-A99711190CC1}" type="datetimeFigureOut">
              <a:rPr lang="en-US" smtClean="0"/>
              <a:pPr/>
              <a:t>4/18/2011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AB9DB-F291-40BB-8176-36C16F62471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AB9DB-F291-40BB-8176-36C16F62471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8EB84D-BE50-49D1-8DB5-A99711190CC1}" type="datetimeFigureOut">
              <a:rPr lang="en-US" smtClean="0"/>
              <a:pPr/>
              <a:t>4/18/2011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2" name="Content Placeholder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4" name="Content Placeholder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8EB84D-BE50-49D1-8DB5-A99711190CC1}" type="datetimeFigureOut">
              <a:rPr lang="en-US" smtClean="0"/>
              <a:pPr/>
              <a:t>4/18/2011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AB9DB-F291-40BB-8176-36C16F62471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8EB84D-BE50-49D1-8DB5-A99711190CC1}" type="datetimeFigureOut">
              <a:rPr lang="en-US" smtClean="0"/>
              <a:pPr/>
              <a:t>4/18/2011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AB9DB-F291-40BB-8176-36C16F62471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Content Placeholder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1" name="Title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98EB84D-BE50-49D1-8DB5-A99711190CC1}" type="datetimeFigureOut">
              <a:rPr lang="en-US" smtClean="0"/>
              <a:pPr/>
              <a:t>4/18/2011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3B3AB9DB-F291-40BB-8176-36C16F62471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8EB84D-BE50-49D1-8DB5-A99711190CC1}" type="datetimeFigureOut">
              <a:rPr lang="en-US" smtClean="0"/>
              <a:pPr/>
              <a:t>4/18/2011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B3AB9DB-F291-40BB-8176-36C16F62471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8EB84D-BE50-49D1-8DB5-A99711190CC1}" type="datetimeFigureOut">
              <a:rPr lang="en-US" smtClean="0"/>
              <a:pPr/>
              <a:t>4/18/2011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AB9DB-F291-40BB-8176-36C16F62471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8EB84D-BE50-49D1-8DB5-A99711190CC1}" type="datetimeFigureOut">
              <a:rPr lang="en-US" smtClean="0"/>
              <a:pPr/>
              <a:t>4/18/2011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AB9DB-F291-40BB-8176-36C16F62471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B98EB84D-BE50-49D1-8DB5-A99711190CC1}" type="datetimeFigureOut">
              <a:rPr lang="en-US" smtClean="0"/>
              <a:pPr/>
              <a:t>4/18/2011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3B3AB9DB-F291-40BB-8176-36C16F62471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mailto:sylvia@PracticalOD.com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752600"/>
          </a:xfrm>
        </p:spPr>
        <p:txBody>
          <a:bodyPr/>
          <a:lstStyle/>
          <a:p>
            <a:r>
              <a:rPr lang="en-US" dirty="0" smtClean="0"/>
              <a:t>Sylvia </a:t>
            </a:r>
            <a:r>
              <a:rPr lang="en-US" dirty="0" err="1" smtClean="0"/>
              <a:t>WynnLindeman</a:t>
            </a:r>
            <a:endParaRPr lang="en-US" dirty="0" smtClean="0"/>
          </a:p>
          <a:p>
            <a:r>
              <a:rPr lang="en-US" dirty="0" smtClean="0"/>
              <a:t>Practical Management Network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24000"/>
            <a:ext cx="7772400" cy="23622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b="1" dirty="0" smtClean="0">
                <a:solidFill>
                  <a:srgbClr val="0070C0"/>
                </a:solidFill>
              </a:rPr>
              <a:t>Organization Development</a:t>
            </a:r>
            <a:br>
              <a:rPr lang="en-US" b="1" dirty="0" smtClean="0">
                <a:solidFill>
                  <a:srgbClr val="0070C0"/>
                </a:solidFill>
              </a:rPr>
            </a:br>
            <a:r>
              <a:rPr lang="en-US" b="1" dirty="0" smtClean="0">
                <a:solidFill>
                  <a:srgbClr val="0070C0"/>
                </a:solidFill>
              </a:rPr>
              <a:t>in</a:t>
            </a:r>
            <a:br>
              <a:rPr lang="en-US" b="1" dirty="0" smtClean="0">
                <a:solidFill>
                  <a:srgbClr val="0070C0"/>
                </a:solidFill>
              </a:rPr>
            </a:br>
            <a:r>
              <a:rPr lang="en-US" b="1" dirty="0" smtClean="0">
                <a:solidFill>
                  <a:srgbClr val="0070C0"/>
                </a:solidFill>
              </a:rPr>
              <a:t>Indian Country</a:t>
            </a:r>
            <a:endParaRPr lang="en-US" b="1" dirty="0">
              <a:solidFill>
                <a:srgbClr val="0070C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62000" y="685800"/>
            <a:ext cx="7772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Welcome To</a:t>
            </a:r>
            <a:endParaRPr lang="en-US" sz="40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Formally define “Organization Development”</a:t>
            </a:r>
          </a:p>
          <a:p>
            <a:r>
              <a:rPr lang="en-US" dirty="0" smtClean="0"/>
              <a:t>Explore what Organization Development is</a:t>
            </a:r>
          </a:p>
          <a:p>
            <a:pPr>
              <a:buNone/>
            </a:pPr>
            <a:r>
              <a:rPr lang="en-US" dirty="0"/>
              <a:t> </a:t>
            </a:r>
            <a:r>
              <a:rPr lang="en-US" dirty="0" smtClean="0"/>
              <a:t>      ………and isn’t</a:t>
            </a:r>
          </a:p>
          <a:p>
            <a:r>
              <a:rPr lang="en-US" dirty="0" smtClean="0"/>
              <a:t>Learn how OD is compatible with Native values</a:t>
            </a:r>
          </a:p>
          <a:p>
            <a:r>
              <a:rPr lang="en-US" dirty="0" smtClean="0"/>
              <a:t>Identify the conditions that must exist for an OD Initiative to succeed</a:t>
            </a:r>
          </a:p>
          <a:p>
            <a:r>
              <a:rPr lang="en-US" dirty="0" smtClean="0"/>
              <a:t>Discuss tips for finding the right OD Practitioner for your Organization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70C0"/>
                </a:solidFill>
              </a:rPr>
              <a:t>Our objectives are to:</a:t>
            </a:r>
            <a:endParaRPr lang="en-US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solidFill>
                  <a:srgbClr val="0070C0"/>
                </a:solidFill>
              </a:rPr>
              <a:t>Groundrules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5029200"/>
          </a:xfrm>
        </p:spPr>
        <p:txBody>
          <a:bodyPr>
            <a:noAutofit/>
          </a:bodyPr>
          <a:lstStyle/>
          <a:p>
            <a:r>
              <a:rPr lang="en-US" sz="3000" dirty="0" smtClean="0"/>
              <a:t>Work as  a  </a:t>
            </a:r>
            <a:r>
              <a:rPr lang="en-US" sz="3000" b="1" dirty="0" smtClean="0"/>
              <a:t>Learning Organization</a:t>
            </a:r>
            <a:r>
              <a:rPr lang="en-US" sz="3000" dirty="0" smtClean="0"/>
              <a:t> </a:t>
            </a:r>
          </a:p>
          <a:p>
            <a:pPr lvl="1"/>
            <a:r>
              <a:rPr lang="en-US" sz="2800" dirty="0" smtClean="0"/>
              <a:t>No wrong answers</a:t>
            </a:r>
          </a:p>
          <a:p>
            <a:pPr lvl="1"/>
            <a:r>
              <a:rPr lang="en-US" sz="2800" dirty="0" smtClean="0"/>
              <a:t>No dumb questions</a:t>
            </a:r>
          </a:p>
          <a:p>
            <a:pPr lvl="1"/>
            <a:r>
              <a:rPr lang="en-US" sz="2800" dirty="0" smtClean="0"/>
              <a:t>Everyone carries a Gift!!</a:t>
            </a:r>
          </a:p>
          <a:p>
            <a:pPr lvl="1"/>
            <a:r>
              <a:rPr lang="en-US" sz="2800" dirty="0" smtClean="0"/>
              <a:t>Value and respect each other, ourselves</a:t>
            </a:r>
          </a:p>
          <a:p>
            <a:pPr lvl="1"/>
            <a:endParaRPr lang="en-US" sz="2800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430213" indent="-323850">
              <a:buSzPct val="52000"/>
              <a:buNone/>
              <a:tabLst>
                <a:tab pos="430213" algn="l"/>
                <a:tab pos="542925" algn="l"/>
                <a:tab pos="1000125" algn="l"/>
                <a:tab pos="1457325" algn="l"/>
                <a:tab pos="1914525" algn="l"/>
                <a:tab pos="2371725" algn="l"/>
                <a:tab pos="2828925" algn="l"/>
                <a:tab pos="3286125" algn="l"/>
                <a:tab pos="3743325" algn="l"/>
                <a:tab pos="4200525" algn="l"/>
                <a:tab pos="4657725" algn="l"/>
                <a:tab pos="5114925" algn="l"/>
                <a:tab pos="5572125" algn="l"/>
                <a:tab pos="6029325" algn="l"/>
                <a:tab pos="6486525" algn="l"/>
                <a:tab pos="6943725" algn="l"/>
                <a:tab pos="7400925" algn="l"/>
                <a:tab pos="7858125" algn="l"/>
                <a:tab pos="8315325" algn="l"/>
                <a:tab pos="8772525" algn="l"/>
                <a:tab pos="9229725" algn="l"/>
              </a:tabLst>
            </a:pPr>
            <a:r>
              <a:rPr lang="en-US" sz="3200" b="1" dirty="0" smtClean="0"/>
              <a:t>Demonstrate Respect</a:t>
            </a:r>
          </a:p>
          <a:p>
            <a:pPr marL="430213" indent="-323850">
              <a:buSzPct val="52000"/>
              <a:buFont typeface="Wingdings" pitchFamily="2" charset="2"/>
              <a:buChar char="§"/>
              <a:tabLst>
                <a:tab pos="430213" algn="l"/>
                <a:tab pos="542925" algn="l"/>
                <a:tab pos="1000125" algn="l"/>
                <a:tab pos="1457325" algn="l"/>
                <a:tab pos="1914525" algn="l"/>
                <a:tab pos="2371725" algn="l"/>
                <a:tab pos="2828925" algn="l"/>
                <a:tab pos="3286125" algn="l"/>
                <a:tab pos="3743325" algn="l"/>
                <a:tab pos="4200525" algn="l"/>
                <a:tab pos="4657725" algn="l"/>
                <a:tab pos="5114925" algn="l"/>
                <a:tab pos="5572125" algn="l"/>
                <a:tab pos="6029325" algn="l"/>
                <a:tab pos="6486525" algn="l"/>
                <a:tab pos="6943725" algn="l"/>
                <a:tab pos="7400925" algn="l"/>
                <a:tab pos="7858125" algn="l"/>
                <a:tab pos="8315325" algn="l"/>
                <a:tab pos="8772525" algn="l"/>
                <a:tab pos="9229725" algn="l"/>
              </a:tabLst>
            </a:pPr>
            <a:r>
              <a:rPr lang="en-US" sz="2800" dirty="0" smtClean="0"/>
              <a:t>Listen Fully/Signal </a:t>
            </a:r>
          </a:p>
          <a:p>
            <a:pPr marL="430213" indent="-323850">
              <a:buSzPct val="52000"/>
              <a:buFont typeface="Wingdings" pitchFamily="2" charset="2"/>
              <a:buChar char="§"/>
              <a:tabLst>
                <a:tab pos="430213" algn="l"/>
                <a:tab pos="542925" algn="l"/>
                <a:tab pos="1000125" algn="l"/>
                <a:tab pos="1457325" algn="l"/>
                <a:tab pos="1914525" algn="l"/>
                <a:tab pos="2371725" algn="l"/>
                <a:tab pos="2828925" algn="l"/>
                <a:tab pos="3286125" algn="l"/>
                <a:tab pos="3743325" algn="l"/>
                <a:tab pos="4200525" algn="l"/>
                <a:tab pos="4657725" algn="l"/>
                <a:tab pos="5114925" algn="l"/>
                <a:tab pos="5572125" algn="l"/>
                <a:tab pos="6029325" algn="l"/>
                <a:tab pos="6486525" algn="l"/>
                <a:tab pos="6943725" algn="l"/>
                <a:tab pos="7400925" algn="l"/>
                <a:tab pos="7858125" algn="l"/>
                <a:tab pos="8315325" algn="l"/>
                <a:tab pos="8772525" algn="l"/>
                <a:tab pos="9229725" algn="l"/>
              </a:tabLst>
            </a:pPr>
            <a:r>
              <a:rPr lang="en-US" sz="2800" dirty="0" smtClean="0"/>
              <a:t>Check for Meaning Before Offering (your) Different Perspective</a:t>
            </a:r>
          </a:p>
          <a:p>
            <a:pPr marL="430213" indent="-323850">
              <a:buSzPct val="52000"/>
              <a:buFont typeface="Wingdings" pitchFamily="2" charset="2"/>
              <a:buChar char="§"/>
              <a:tabLst>
                <a:tab pos="430213" algn="l"/>
                <a:tab pos="542925" algn="l"/>
                <a:tab pos="1000125" algn="l"/>
                <a:tab pos="1457325" algn="l"/>
                <a:tab pos="1914525" algn="l"/>
                <a:tab pos="2371725" algn="l"/>
                <a:tab pos="2828925" algn="l"/>
                <a:tab pos="3286125" algn="l"/>
                <a:tab pos="3743325" algn="l"/>
                <a:tab pos="4200525" algn="l"/>
                <a:tab pos="4657725" algn="l"/>
                <a:tab pos="5114925" algn="l"/>
                <a:tab pos="5572125" algn="l"/>
                <a:tab pos="6029325" algn="l"/>
                <a:tab pos="6486525" algn="l"/>
                <a:tab pos="6943725" algn="l"/>
                <a:tab pos="7400925" algn="l"/>
                <a:tab pos="7858125" algn="l"/>
                <a:tab pos="8315325" algn="l"/>
                <a:tab pos="8772525" algn="l"/>
                <a:tab pos="9229725" algn="l"/>
              </a:tabLst>
            </a:pPr>
            <a:r>
              <a:rPr lang="en-US" sz="2800" dirty="0" smtClean="0"/>
              <a:t>Play Option Trade (“That's an Option!”)</a:t>
            </a:r>
          </a:p>
          <a:p>
            <a:pPr marL="430213" indent="-323850">
              <a:buSzPct val="52000"/>
              <a:buFont typeface="Wingdings" pitchFamily="2" charset="2"/>
              <a:buChar char="§"/>
              <a:tabLst>
                <a:tab pos="430213" algn="l"/>
                <a:tab pos="542925" algn="l"/>
                <a:tab pos="1000125" algn="l"/>
                <a:tab pos="1457325" algn="l"/>
                <a:tab pos="1914525" algn="l"/>
                <a:tab pos="2371725" algn="l"/>
                <a:tab pos="2828925" algn="l"/>
                <a:tab pos="3286125" algn="l"/>
                <a:tab pos="3743325" algn="l"/>
                <a:tab pos="4200525" algn="l"/>
                <a:tab pos="4657725" algn="l"/>
                <a:tab pos="5114925" algn="l"/>
                <a:tab pos="5572125" algn="l"/>
                <a:tab pos="6029325" algn="l"/>
                <a:tab pos="6486525" algn="l"/>
                <a:tab pos="6943725" algn="l"/>
                <a:tab pos="7400925" algn="l"/>
                <a:tab pos="7858125" algn="l"/>
                <a:tab pos="8315325" algn="l"/>
                <a:tab pos="8772525" algn="l"/>
                <a:tab pos="9229725" algn="l"/>
              </a:tabLst>
            </a:pPr>
            <a:r>
              <a:rPr lang="en-US" sz="2800" dirty="0" smtClean="0"/>
              <a:t>Speak from the “I”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Please tell us your</a:t>
            </a:r>
          </a:p>
          <a:p>
            <a:pPr lvl="1"/>
            <a:r>
              <a:rPr lang="en-US" dirty="0" smtClean="0"/>
              <a:t>Name</a:t>
            </a:r>
          </a:p>
          <a:p>
            <a:pPr lvl="1"/>
            <a:r>
              <a:rPr lang="en-US" dirty="0" smtClean="0"/>
              <a:t>Role</a:t>
            </a:r>
          </a:p>
          <a:p>
            <a:pPr lvl="1"/>
            <a:r>
              <a:rPr lang="en-US" dirty="0" smtClean="0"/>
              <a:t>Organization</a:t>
            </a:r>
          </a:p>
          <a:p>
            <a:pPr lvl="1"/>
            <a:r>
              <a:rPr lang="en-US" dirty="0" smtClean="0"/>
              <a:t>Tribal Affiliation or Heritage</a:t>
            </a:r>
          </a:p>
          <a:p>
            <a:pPr lvl="1">
              <a:buNone/>
            </a:pPr>
            <a:endParaRPr lang="en-US" dirty="0" smtClean="0"/>
          </a:p>
          <a:p>
            <a:r>
              <a:rPr lang="en-US" dirty="0" smtClean="0"/>
              <a:t>What do you want to know/be able to do at the end of this workshop?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70C0"/>
                </a:solidFill>
              </a:rPr>
              <a:t>Getting to Know You…</a:t>
            </a:r>
            <a:endParaRPr lang="en-US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Font typeface="Arial" charset="0"/>
              <a:buChar char="•"/>
            </a:pPr>
            <a:r>
              <a:rPr lang="en-US" dirty="0" smtClean="0"/>
              <a:t>Top Leader Championed </a:t>
            </a:r>
          </a:p>
          <a:p>
            <a:pPr>
              <a:buFont typeface="Arial" charset="0"/>
              <a:buChar char="•"/>
            </a:pPr>
            <a:r>
              <a:rPr lang="en-US" dirty="0" smtClean="0"/>
              <a:t>System-wide  </a:t>
            </a:r>
          </a:p>
          <a:p>
            <a:pPr>
              <a:buFont typeface="Arial" charset="0"/>
              <a:buChar char="•"/>
            </a:pPr>
            <a:r>
              <a:rPr lang="en-US" dirty="0" smtClean="0"/>
              <a:t>Strategically Driven</a:t>
            </a:r>
          </a:p>
          <a:p>
            <a:pPr>
              <a:buFont typeface="Arial" charset="0"/>
              <a:buChar char="•"/>
            </a:pPr>
            <a:r>
              <a:rPr lang="en-US" dirty="0" smtClean="0"/>
              <a:t>Focused on Culture</a:t>
            </a:r>
          </a:p>
          <a:p>
            <a:pPr lvl="1">
              <a:buFont typeface="Arial" charset="0"/>
              <a:buChar char="•"/>
            </a:pPr>
            <a:r>
              <a:rPr lang="en-US" dirty="0" smtClean="0"/>
              <a:t>Values    ……    Beliefs      ……..        Behavior</a:t>
            </a:r>
          </a:p>
          <a:p>
            <a:pPr>
              <a:buFont typeface="Arial" charset="0"/>
              <a:buChar char="•"/>
            </a:pPr>
            <a:r>
              <a:rPr lang="en-US" dirty="0" smtClean="0"/>
              <a:t>Acknowledges and Builds on Organizational Strengths</a:t>
            </a:r>
          </a:p>
          <a:p>
            <a:pPr>
              <a:buFont typeface="Arial" charset="0"/>
              <a:buChar char="•"/>
            </a:pPr>
            <a:r>
              <a:rPr lang="en-US" dirty="0" smtClean="0"/>
              <a:t>Utilizes internal insight to identify aspects of the culture that may limit the organization’s capacity</a:t>
            </a:r>
          </a:p>
          <a:p>
            <a:pPr>
              <a:buFont typeface="Arial" charset="0"/>
              <a:buChar char="•"/>
            </a:pPr>
            <a:r>
              <a:rPr lang="en-US" dirty="0" smtClean="0"/>
              <a:t>Produces Sustainable, Planned Change</a:t>
            </a:r>
          </a:p>
          <a:p>
            <a:pPr>
              <a:buFont typeface="Arial" charset="0"/>
              <a:buChar char="•"/>
            </a:pPr>
            <a:r>
              <a:rPr lang="en-US" dirty="0" smtClean="0"/>
              <a:t>Develops Process Consciousness</a:t>
            </a:r>
          </a:p>
          <a:p>
            <a:pPr>
              <a:buFont typeface="Arial" charset="0"/>
              <a:buChar char="•"/>
            </a:pPr>
            <a:r>
              <a:rPr lang="en-US" dirty="0" smtClean="0"/>
              <a:t>Yields a Self Renewing Organization</a:t>
            </a:r>
            <a:endParaRPr lang="en-US" dirty="0"/>
          </a:p>
          <a:p>
            <a:pPr>
              <a:buFont typeface="Arial" charset="0"/>
              <a:buChar char="•"/>
            </a:pP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70C0"/>
                </a:solidFill>
              </a:rPr>
              <a:t>Organization Development is…..</a:t>
            </a:r>
            <a:endParaRPr lang="en-US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Builds on what you do well </a:t>
            </a:r>
          </a:p>
          <a:p>
            <a:pPr lvl="1"/>
            <a:r>
              <a:rPr lang="en-US" dirty="0" smtClean="0"/>
              <a:t> Appreciative &amp; Respectful</a:t>
            </a:r>
          </a:p>
          <a:p>
            <a:r>
              <a:rPr lang="en-US" dirty="0" smtClean="0"/>
              <a:t>Engages everyone (connectivity)</a:t>
            </a:r>
          </a:p>
          <a:p>
            <a:r>
              <a:rPr lang="en-US" dirty="0" smtClean="0"/>
              <a:t>Improves Communication</a:t>
            </a:r>
          </a:p>
          <a:p>
            <a:r>
              <a:rPr lang="en-US" dirty="0" smtClean="0"/>
              <a:t>Quality and Quantity at every level</a:t>
            </a:r>
          </a:p>
          <a:p>
            <a:r>
              <a:rPr lang="en-US" dirty="0" smtClean="0"/>
              <a:t>Develops a positive, future-oriented mindset</a:t>
            </a:r>
          </a:p>
          <a:p>
            <a:pPr lvl="1"/>
            <a:r>
              <a:rPr lang="en-US" dirty="0" smtClean="0"/>
              <a:t>(Learning Organization </a:t>
            </a:r>
            <a:r>
              <a:rPr lang="en-US" dirty="0" err="1" smtClean="0"/>
              <a:t>vs</a:t>
            </a:r>
            <a:r>
              <a:rPr lang="en-US" dirty="0" smtClean="0"/>
              <a:t> fault finding; blame gaming)</a:t>
            </a:r>
          </a:p>
          <a:p>
            <a:r>
              <a:rPr lang="en-US" dirty="0" smtClean="0"/>
              <a:t>Re-Aligns day-day with Vision, Mission </a:t>
            </a:r>
          </a:p>
          <a:p>
            <a:r>
              <a:rPr lang="en-US" dirty="0" smtClean="0"/>
              <a:t>Goal-Seeking</a:t>
            </a:r>
          </a:p>
          <a:p>
            <a:r>
              <a:rPr lang="en-US" dirty="0" smtClean="0"/>
              <a:t>Improves Communication</a:t>
            </a:r>
          </a:p>
          <a:p>
            <a:r>
              <a:rPr lang="en-US" dirty="0" smtClean="0"/>
              <a:t>Acknowledges Contributions </a:t>
            </a:r>
          </a:p>
          <a:p>
            <a:r>
              <a:rPr lang="en-US" dirty="0" smtClean="0"/>
              <a:t>Empowering</a:t>
            </a:r>
          </a:p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70C0"/>
                </a:solidFill>
              </a:rPr>
              <a:t>Benefits of an O.D. Initiative</a:t>
            </a:r>
            <a:endParaRPr lang="en-US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Holistic …….. System-Oriented …… </a:t>
            </a:r>
          </a:p>
          <a:p>
            <a:r>
              <a:rPr lang="en-US" dirty="0" smtClean="0"/>
              <a:t>Long Range Orientation</a:t>
            </a:r>
          </a:p>
          <a:p>
            <a:r>
              <a:rPr lang="en-US" dirty="0" smtClean="0"/>
              <a:t>Demonstrates respect for Leadership</a:t>
            </a:r>
          </a:p>
          <a:p>
            <a:r>
              <a:rPr lang="en-US" dirty="0" smtClean="0"/>
              <a:t>Re-Presents the Best Interest of the People</a:t>
            </a:r>
          </a:p>
          <a:p>
            <a:r>
              <a:rPr lang="en-US" dirty="0" smtClean="0"/>
              <a:t>Listens, Observes</a:t>
            </a:r>
          </a:p>
          <a:p>
            <a:r>
              <a:rPr lang="en-US" dirty="0" smtClean="0"/>
              <a:t>Value-Driven </a:t>
            </a:r>
          </a:p>
          <a:p>
            <a:pPr lvl="1"/>
            <a:r>
              <a:rPr lang="en-US" dirty="0" smtClean="0"/>
              <a:t>Actual </a:t>
            </a:r>
            <a:r>
              <a:rPr lang="en-US" dirty="0" err="1" smtClean="0"/>
              <a:t>vs</a:t>
            </a:r>
            <a:r>
              <a:rPr lang="en-US" dirty="0" smtClean="0"/>
              <a:t> Espoused</a:t>
            </a:r>
          </a:p>
          <a:p>
            <a:r>
              <a:rPr lang="en-US" dirty="0" smtClean="0"/>
              <a:t>Culturally Vibrant </a:t>
            </a:r>
          </a:p>
          <a:p>
            <a:pPr lvl="1"/>
            <a:r>
              <a:rPr lang="en-US" dirty="0" smtClean="0"/>
              <a:t>Keep the Best, most Workable, Innovate</a:t>
            </a:r>
          </a:p>
          <a:p>
            <a:r>
              <a:rPr lang="en-US" dirty="0" smtClean="0"/>
              <a:t>Synergistic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70C0"/>
                </a:solidFill>
              </a:rPr>
              <a:t>Compatibility with N.A. Core Values</a:t>
            </a:r>
            <a:endParaRPr lang="en-US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“Culture”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Values and Beliefs……</a:t>
            </a:r>
          </a:p>
          <a:p>
            <a:endParaRPr lang="en-US" dirty="0" smtClean="0"/>
          </a:p>
          <a:p>
            <a:endParaRPr lang="en-US" dirty="0" smtClean="0"/>
          </a:p>
          <a:p>
            <a:pPr>
              <a:buNone/>
            </a:pPr>
            <a:r>
              <a:rPr lang="en-US" dirty="0" smtClean="0"/>
              <a:t> drive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Behaviors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 smtClean="0"/>
              <a:t>Intentional Changes to Actual Culture ……</a:t>
            </a:r>
          </a:p>
          <a:p>
            <a:endParaRPr lang="en-US" dirty="0" smtClean="0"/>
          </a:p>
          <a:p>
            <a:pPr>
              <a:buNone/>
            </a:pPr>
            <a:r>
              <a:rPr lang="en-US" dirty="0" smtClean="0"/>
              <a:t>lead to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Desired Culture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70C0"/>
                </a:solidFill>
              </a:rPr>
              <a:t>Organization Development</a:t>
            </a:r>
            <a:r>
              <a:rPr lang="en-US" dirty="0" smtClean="0"/>
              <a:t>	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en-US" dirty="0" smtClean="0"/>
              <a:t>“Change”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Changes in the Environment</a:t>
            </a:r>
          </a:p>
          <a:p>
            <a:r>
              <a:rPr lang="en-US" dirty="0" smtClean="0"/>
              <a:t>New Strategic Direction, Historic “Moment”</a:t>
            </a:r>
          </a:p>
          <a:p>
            <a:r>
              <a:rPr lang="en-US" dirty="0" err="1" smtClean="0"/>
              <a:t>Mis</a:t>
            </a:r>
            <a:r>
              <a:rPr lang="en-US" dirty="0" smtClean="0"/>
              <a:t>-fires between </a:t>
            </a:r>
          </a:p>
          <a:p>
            <a:pPr lvl="1"/>
            <a:r>
              <a:rPr lang="en-US" dirty="0" smtClean="0"/>
              <a:t>Vision/Mission/Goals – Actual Outcomes</a:t>
            </a:r>
          </a:p>
          <a:p>
            <a:pPr lvl="2"/>
            <a:r>
              <a:rPr lang="en-US" dirty="0" smtClean="0"/>
              <a:t>Performance Gaps</a:t>
            </a:r>
          </a:p>
          <a:p>
            <a:pPr lvl="1"/>
            <a:r>
              <a:rPr lang="en-US" dirty="0" smtClean="0"/>
              <a:t>Espoused Values and Behaviors</a:t>
            </a:r>
          </a:p>
          <a:p>
            <a:pPr lvl="2"/>
            <a:r>
              <a:rPr lang="en-US" dirty="0" smtClean="0"/>
              <a:t>Morale Issues, Turnover, Grievances</a:t>
            </a:r>
          </a:p>
          <a:p>
            <a:pPr lvl="2"/>
            <a:r>
              <a:rPr lang="en-US" dirty="0" smtClean="0"/>
              <a:t>Disengagement</a:t>
            </a:r>
          </a:p>
          <a:p>
            <a:pPr lvl="1"/>
            <a:r>
              <a:rPr lang="en-US" dirty="0" smtClean="0"/>
              <a:t>Roles, Responsibilities and Relationships</a:t>
            </a:r>
          </a:p>
          <a:p>
            <a:pPr lvl="2"/>
            <a:r>
              <a:rPr lang="en-US" dirty="0" smtClean="0"/>
              <a:t>Non-Productive Conflict</a:t>
            </a:r>
          </a:p>
          <a:p>
            <a:pPr lvl="2"/>
            <a:r>
              <a:rPr lang="en-US" dirty="0" smtClean="0"/>
              <a:t>Silos, Isolation, Dysfunctional “Power” Struggles</a:t>
            </a:r>
          </a:p>
          <a:p>
            <a:pPr lvl="1"/>
            <a:r>
              <a:rPr lang="en-US" dirty="0" smtClean="0"/>
              <a:t>Intention and Perception</a:t>
            </a:r>
          </a:p>
          <a:p>
            <a:pPr lvl="2"/>
            <a:r>
              <a:rPr lang="en-US" dirty="0" smtClean="0"/>
              <a:t>Communication Issues</a:t>
            </a:r>
          </a:p>
          <a:p>
            <a:pPr lvl="2"/>
            <a:r>
              <a:rPr lang="en-US" dirty="0" smtClean="0"/>
              <a:t>Hobbled Decision Making </a:t>
            </a:r>
          </a:p>
          <a:p>
            <a:pPr lvl="2"/>
            <a:r>
              <a:rPr lang="en-US" dirty="0" smtClean="0"/>
              <a:t>Poor Execution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70C0"/>
                </a:solidFill>
              </a:rPr>
              <a:t>Indicators</a:t>
            </a:r>
            <a:r>
              <a:rPr lang="en-US" dirty="0" smtClean="0"/>
              <a:t>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800600"/>
          </a:xfrm>
        </p:spPr>
        <p:txBody>
          <a:bodyPr>
            <a:normAutofit/>
          </a:bodyPr>
          <a:lstStyle/>
          <a:p>
            <a:r>
              <a:rPr lang="en-US" dirty="0" smtClean="0"/>
              <a:t>Championed by Top Leadership</a:t>
            </a:r>
          </a:p>
          <a:p>
            <a:r>
              <a:rPr lang="en-US" dirty="0" smtClean="0"/>
              <a:t>Business Case drives the Investment</a:t>
            </a:r>
          </a:p>
          <a:p>
            <a:r>
              <a:rPr lang="en-US" dirty="0" smtClean="0"/>
              <a:t>System Wide Diagnostic (Action Research)</a:t>
            </a:r>
          </a:p>
          <a:p>
            <a:pPr lvl="1"/>
            <a:r>
              <a:rPr lang="en-US" dirty="0" smtClean="0"/>
              <a:t>All (or significant sample) participate/engage</a:t>
            </a:r>
          </a:p>
          <a:p>
            <a:r>
              <a:rPr lang="en-US" dirty="0" smtClean="0"/>
              <a:t>Statistical snapshot of FELT</a:t>
            </a:r>
          </a:p>
          <a:p>
            <a:pPr lvl="1"/>
            <a:r>
              <a:rPr lang="en-US" dirty="0" smtClean="0"/>
              <a:t>Strengths </a:t>
            </a:r>
          </a:p>
          <a:p>
            <a:pPr lvl="1"/>
            <a:r>
              <a:rPr lang="en-US" dirty="0" smtClean="0"/>
              <a:t>Potentially limiting patterns</a:t>
            </a:r>
          </a:p>
          <a:p>
            <a:r>
              <a:rPr lang="en-US" dirty="0" smtClean="0"/>
              <a:t>System Wide Participation in Planned Change</a:t>
            </a:r>
          </a:p>
          <a:p>
            <a:pPr lvl="1"/>
            <a:r>
              <a:rPr lang="en-US" dirty="0" smtClean="0"/>
              <a:t>Data drives the “Next Steps” list,  prioritization</a:t>
            </a:r>
          </a:p>
          <a:p>
            <a:pPr lvl="1"/>
            <a:r>
              <a:rPr lang="en-US" dirty="0" smtClean="0"/>
              <a:t>Calendar,  Allocate Resources</a:t>
            </a:r>
          </a:p>
          <a:p>
            <a:pPr lvl="1"/>
            <a:r>
              <a:rPr lang="en-US" dirty="0" smtClean="0"/>
              <a:t>Accountabilities</a:t>
            </a:r>
          </a:p>
          <a:p>
            <a:pPr lvl="1"/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70C0"/>
                </a:solidFill>
              </a:rPr>
              <a:t>What Does OD ‘Look’ Like?</a:t>
            </a:r>
            <a:endParaRPr lang="en-US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ctr">
              <a:buNone/>
            </a:pPr>
            <a:r>
              <a:rPr lang="en-US" b="1" dirty="0" smtClean="0"/>
              <a:t>Planned Improvements Might Include</a:t>
            </a:r>
          </a:p>
          <a:p>
            <a:r>
              <a:rPr lang="en-US" dirty="0" smtClean="0"/>
              <a:t>Board, Leadership and Staff Development</a:t>
            </a:r>
          </a:p>
          <a:p>
            <a:pPr lvl="1"/>
            <a:r>
              <a:rPr lang="en-US" dirty="0" smtClean="0"/>
              <a:t>New Tools, Skills, Common Language for discussing process issues</a:t>
            </a:r>
          </a:p>
          <a:p>
            <a:r>
              <a:rPr lang="en-US" dirty="0" smtClean="0"/>
              <a:t>A Round of Visioning and Goal Setting</a:t>
            </a:r>
          </a:p>
          <a:p>
            <a:pPr lvl="1"/>
            <a:r>
              <a:rPr lang="en-US" dirty="0" smtClean="0"/>
              <a:t>Over-Arching Long Term Goals</a:t>
            </a:r>
          </a:p>
          <a:p>
            <a:pPr lvl="2"/>
            <a:r>
              <a:rPr lang="en-US" dirty="0" smtClean="0"/>
              <a:t>Team (Function) Goals and Objectives</a:t>
            </a:r>
          </a:p>
          <a:p>
            <a:pPr lvl="2"/>
            <a:r>
              <a:rPr lang="en-US" dirty="0" smtClean="0"/>
              <a:t>Individuals’ Objectives</a:t>
            </a:r>
          </a:p>
          <a:p>
            <a:r>
              <a:rPr lang="en-US" dirty="0" smtClean="0"/>
              <a:t>Review of the Infrastructure or Design</a:t>
            </a:r>
          </a:p>
          <a:p>
            <a:pPr lvl="1"/>
            <a:r>
              <a:rPr lang="en-US" dirty="0" smtClean="0"/>
              <a:t>Roles, Responsibilities, Reporting Relationships</a:t>
            </a:r>
          </a:p>
          <a:p>
            <a:pPr lvl="1"/>
            <a:r>
              <a:rPr lang="en-US" dirty="0" smtClean="0"/>
              <a:t>Work flow</a:t>
            </a:r>
          </a:p>
          <a:p>
            <a:pPr lvl="1"/>
            <a:r>
              <a:rPr lang="en-US" dirty="0" smtClean="0"/>
              <a:t>Job Descriptions and Performance Standards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70C0"/>
                </a:solidFill>
              </a:rPr>
              <a:t>What Does OD ‘Look’ Like?</a:t>
            </a:r>
            <a:endParaRPr lang="en-US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ctr">
              <a:buNone/>
            </a:pPr>
            <a:r>
              <a:rPr lang="en-US" b="1" dirty="0" smtClean="0"/>
              <a:t>Planned Improvements Might Include</a:t>
            </a:r>
          </a:p>
          <a:p>
            <a:r>
              <a:rPr lang="en-US" b="1" dirty="0" smtClean="0"/>
              <a:t>Process Improvements</a:t>
            </a:r>
          </a:p>
          <a:p>
            <a:pPr lvl="1"/>
            <a:r>
              <a:rPr lang="en-US" b="1" dirty="0" smtClean="0"/>
              <a:t>Interpersonal </a:t>
            </a:r>
          </a:p>
          <a:p>
            <a:pPr lvl="2"/>
            <a:r>
              <a:rPr lang="en-US" b="1" dirty="0" smtClean="0"/>
              <a:t>Resolve Conflicts</a:t>
            </a:r>
          </a:p>
          <a:p>
            <a:pPr lvl="2"/>
            <a:r>
              <a:rPr lang="en-US" b="1" dirty="0" smtClean="0"/>
              <a:t>Build Collaborative Relationships </a:t>
            </a:r>
          </a:p>
          <a:p>
            <a:pPr lvl="1"/>
            <a:r>
              <a:rPr lang="en-US" b="1" dirty="0" smtClean="0"/>
              <a:t>Inter-Team</a:t>
            </a:r>
          </a:p>
          <a:p>
            <a:pPr lvl="2"/>
            <a:r>
              <a:rPr lang="en-US" b="1" dirty="0" err="1" smtClean="0"/>
              <a:t>Matrixed</a:t>
            </a:r>
            <a:r>
              <a:rPr lang="en-US" b="1" dirty="0" smtClean="0"/>
              <a:t> Projects, Decisions</a:t>
            </a:r>
          </a:p>
          <a:p>
            <a:pPr lvl="1"/>
            <a:r>
              <a:rPr lang="en-US" b="1" dirty="0" smtClean="0"/>
              <a:t>Decisions</a:t>
            </a:r>
          </a:p>
          <a:p>
            <a:pPr lvl="2"/>
            <a:r>
              <a:rPr lang="en-US" b="1" dirty="0" smtClean="0"/>
              <a:t>Responsibility Charting, </a:t>
            </a:r>
          </a:p>
          <a:p>
            <a:pPr lvl="3"/>
            <a:r>
              <a:rPr lang="en-US" b="1" dirty="0" smtClean="0"/>
              <a:t>Accountability, Use of Authority, Leeway</a:t>
            </a:r>
          </a:p>
          <a:p>
            <a:pPr lvl="1"/>
            <a:r>
              <a:rPr lang="en-US" b="1" dirty="0" smtClean="0"/>
              <a:t>Meetings</a:t>
            </a:r>
          </a:p>
          <a:p>
            <a:pPr lvl="3"/>
            <a:r>
              <a:rPr lang="en-US" b="1" dirty="0" smtClean="0"/>
              <a:t>Frequency, length </a:t>
            </a:r>
          </a:p>
          <a:p>
            <a:pPr lvl="3"/>
            <a:r>
              <a:rPr lang="en-US" b="1" dirty="0" smtClean="0"/>
              <a:t>Tools (Accountability, Participation)</a:t>
            </a:r>
          </a:p>
          <a:p>
            <a:endParaRPr lang="en-US" b="1" dirty="0" smtClean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70C0"/>
                </a:solidFill>
              </a:rPr>
              <a:t>What Does OD ‘Look’ Like?</a:t>
            </a:r>
            <a:endParaRPr lang="en-US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ctr">
              <a:buNone/>
            </a:pPr>
            <a:r>
              <a:rPr lang="en-US" b="1" dirty="0" smtClean="0"/>
              <a:t>Planned Improvements Might Include</a:t>
            </a:r>
          </a:p>
          <a:p>
            <a:r>
              <a:rPr lang="en-US" dirty="0" smtClean="0"/>
              <a:t>Intra-Team “Team Building”</a:t>
            </a:r>
          </a:p>
          <a:p>
            <a:pPr lvl="1"/>
            <a:r>
              <a:rPr lang="en-US" dirty="0" smtClean="0"/>
              <a:t>Group Dynamics</a:t>
            </a:r>
          </a:p>
          <a:p>
            <a:pPr lvl="1"/>
            <a:r>
              <a:rPr lang="en-US" dirty="0" smtClean="0"/>
              <a:t>Revolving Facilitator, Recorder</a:t>
            </a:r>
          </a:p>
          <a:p>
            <a:r>
              <a:rPr lang="en-US" dirty="0" smtClean="0"/>
              <a:t>Procedures</a:t>
            </a:r>
          </a:p>
          <a:p>
            <a:pPr lvl="1"/>
            <a:r>
              <a:rPr lang="en-US" dirty="0" smtClean="0"/>
              <a:t>Work Flow Analysis</a:t>
            </a:r>
          </a:p>
          <a:p>
            <a:pPr lvl="1"/>
            <a:r>
              <a:rPr lang="en-US" dirty="0" smtClean="0"/>
              <a:t>Continuous Improvement</a:t>
            </a:r>
          </a:p>
          <a:p>
            <a:r>
              <a:rPr lang="en-US" dirty="0" smtClean="0"/>
              <a:t>Policies</a:t>
            </a:r>
          </a:p>
          <a:p>
            <a:pPr lvl="1"/>
            <a:r>
              <a:rPr lang="en-US" dirty="0" smtClean="0"/>
              <a:t>What Value/Behavior Chain does this support?</a:t>
            </a:r>
          </a:p>
          <a:p>
            <a:r>
              <a:rPr lang="en-US" dirty="0" smtClean="0"/>
              <a:t>Culture</a:t>
            </a:r>
          </a:p>
          <a:p>
            <a:r>
              <a:rPr lang="en-US" dirty="0" smtClean="0"/>
              <a:t>We value “Respect”…...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70C0"/>
                </a:solidFill>
              </a:rPr>
              <a:t>What Does OD ‘Look’ Like?</a:t>
            </a:r>
            <a:endParaRPr lang="en-US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US" dirty="0" smtClean="0"/>
              <a:t>IS NOT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An External Expert Telling You What to Do…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 smtClean="0"/>
              <a:t>Insights</a:t>
            </a:r>
          </a:p>
          <a:p>
            <a:r>
              <a:rPr lang="en-US" dirty="0" smtClean="0"/>
              <a:t>Successes and Victories</a:t>
            </a:r>
          </a:p>
          <a:p>
            <a:r>
              <a:rPr lang="en-US" dirty="0" smtClean="0"/>
              <a:t>Goals</a:t>
            </a:r>
          </a:p>
          <a:p>
            <a:r>
              <a:rPr lang="en-US" dirty="0" smtClean="0"/>
              <a:t>Values and Beliefs</a:t>
            </a:r>
          </a:p>
          <a:p>
            <a:r>
              <a:rPr lang="en-US" dirty="0" smtClean="0"/>
              <a:t>Commitment to Implement Certain Steps &amp; Measure How Well They Worked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70C0"/>
                </a:solidFill>
              </a:rPr>
              <a:t>Organization Development ….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pPr algn="ctr"/>
            <a:r>
              <a:rPr lang="en-US" dirty="0" smtClean="0"/>
              <a:t>IS BUILT FROM AN ORGANIZATION’S OWN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Values and Understands your Mission</a:t>
            </a:r>
          </a:p>
          <a:p>
            <a:r>
              <a:rPr lang="en-US" dirty="0" smtClean="0"/>
              <a:t>Respects and Admires your Achievements</a:t>
            </a:r>
          </a:p>
          <a:p>
            <a:r>
              <a:rPr lang="en-US" dirty="0" smtClean="0"/>
              <a:t>Fits in terms of “Chemistry” and Style</a:t>
            </a:r>
          </a:p>
          <a:p>
            <a:r>
              <a:rPr lang="en-US" dirty="0" smtClean="0"/>
              <a:t>Has the Announced Goal of working him or herself out of a contract (with you)</a:t>
            </a:r>
          </a:p>
          <a:p>
            <a:r>
              <a:rPr lang="en-US" dirty="0" smtClean="0"/>
              <a:t>Offers a mix of</a:t>
            </a:r>
          </a:p>
          <a:p>
            <a:pPr lvl="1"/>
            <a:r>
              <a:rPr lang="en-US" dirty="0" smtClean="0"/>
              <a:t>Wisdom from their experience and training</a:t>
            </a:r>
          </a:p>
          <a:p>
            <a:pPr lvl="1"/>
            <a:r>
              <a:rPr lang="en-US" dirty="0" smtClean="0"/>
              <a:t>Dedication to helping you realize your potential</a:t>
            </a:r>
          </a:p>
          <a:p>
            <a:r>
              <a:rPr lang="en-US" dirty="0" smtClean="0"/>
              <a:t>Believes in your organization &amp; its people</a:t>
            </a:r>
          </a:p>
          <a:p>
            <a:r>
              <a:rPr lang="en-US" dirty="0" smtClean="0"/>
              <a:t>Contracts clearly and charges appropriately</a:t>
            </a:r>
          </a:p>
          <a:p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70C0"/>
                </a:solidFill>
              </a:rPr>
              <a:t>An OD Consultant</a:t>
            </a:r>
            <a:endParaRPr lang="en-US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Top Leadership Embraces the Concept AND is ready, willing and able to participate in the process</a:t>
            </a:r>
          </a:p>
          <a:p>
            <a:pPr lvl="1"/>
            <a:r>
              <a:rPr lang="en-US" dirty="0" smtClean="0"/>
              <a:t>Feedback </a:t>
            </a:r>
          </a:p>
          <a:p>
            <a:pPr lvl="1"/>
            <a:r>
              <a:rPr lang="en-US" dirty="0" smtClean="0"/>
              <a:t>Leadership Development</a:t>
            </a:r>
          </a:p>
          <a:p>
            <a:pPr lvl="1"/>
            <a:r>
              <a:rPr lang="en-US" dirty="0" smtClean="0"/>
              <a:t>Full empowerment of staff w/in the parameters of roles </a:t>
            </a:r>
          </a:p>
          <a:p>
            <a:pPr lvl="1"/>
            <a:r>
              <a:rPr lang="en-US" dirty="0" smtClean="0"/>
              <a:t>Allow access of the consultant/partner to people and history</a:t>
            </a:r>
          </a:p>
          <a:p>
            <a:r>
              <a:rPr lang="en-US" dirty="0" smtClean="0"/>
              <a:t>We have tried other things with some success</a:t>
            </a:r>
          </a:p>
          <a:p>
            <a:r>
              <a:rPr lang="en-US" dirty="0" smtClean="0"/>
              <a:t>We want to do something different</a:t>
            </a:r>
          </a:p>
          <a:p>
            <a:r>
              <a:rPr lang="en-US" dirty="0" smtClean="0"/>
              <a:t>We have a felt need </a:t>
            </a:r>
          </a:p>
          <a:p>
            <a:r>
              <a:rPr lang="en-US" dirty="0" smtClean="0"/>
              <a:t>We can make the commitment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70C0"/>
                </a:solidFill>
              </a:rPr>
              <a:t>Readiness Indicators</a:t>
            </a:r>
            <a:endParaRPr lang="en-US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Egos</a:t>
            </a:r>
          </a:p>
          <a:p>
            <a:r>
              <a:rPr lang="en-US" dirty="0" smtClean="0"/>
              <a:t>Leadership at cross purposes</a:t>
            </a:r>
          </a:p>
          <a:p>
            <a:r>
              <a:rPr lang="en-US" dirty="0" smtClean="0"/>
              <a:t>Unable/unwilling to free up resources </a:t>
            </a:r>
          </a:p>
          <a:p>
            <a:r>
              <a:rPr lang="en-US" dirty="0" smtClean="0"/>
              <a:t>Too much to gain from the DYS-function</a:t>
            </a:r>
          </a:p>
          <a:p>
            <a:r>
              <a:rPr lang="en-US" dirty="0" smtClean="0"/>
              <a:t>Fear</a:t>
            </a:r>
          </a:p>
          <a:p>
            <a:r>
              <a:rPr lang="en-US" dirty="0" smtClean="0"/>
              <a:t>Too close to change in top leadership</a:t>
            </a:r>
          </a:p>
          <a:p>
            <a:r>
              <a:rPr lang="en-US" dirty="0" smtClean="0"/>
              <a:t>Top leadership too fully discredited</a:t>
            </a:r>
          </a:p>
          <a:p>
            <a:r>
              <a:rPr lang="en-US" dirty="0" smtClean="0"/>
              <a:t>Content with status quo</a:t>
            </a:r>
          </a:p>
          <a:p>
            <a:r>
              <a:rPr lang="en-US" dirty="0" smtClean="0"/>
              <a:t>No FELT need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70C0"/>
                </a:solidFill>
              </a:rPr>
              <a:t>Potential Barriers…..</a:t>
            </a:r>
            <a:endParaRPr lang="en-US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Thank you for participating in this workshop and</a:t>
            </a:r>
          </a:p>
          <a:p>
            <a:r>
              <a:rPr lang="en-US" dirty="0" smtClean="0"/>
              <a:t>Thank you in advance for completing my review and thereby participating in my professional development…</a:t>
            </a:r>
          </a:p>
          <a:p>
            <a:r>
              <a:rPr lang="en-US" dirty="0" smtClean="0"/>
              <a:t>I hope you will feel free to call or email me with whatever situations, thoughts and questions come up for you and your organization….I will be honored to support you!!</a:t>
            </a:r>
          </a:p>
          <a:p>
            <a:pPr lvl="1"/>
            <a:r>
              <a:rPr lang="en-US" dirty="0" smtClean="0"/>
              <a:t>Sylvia:  707-869-9402</a:t>
            </a:r>
          </a:p>
          <a:p>
            <a:pPr lvl="1"/>
            <a:r>
              <a:rPr lang="en-US" dirty="0" smtClean="0">
                <a:hlinkClick r:id="rId2"/>
              </a:rPr>
              <a:t>sylvia@PracticalOD.com</a:t>
            </a:r>
            <a:endParaRPr lang="en-US" dirty="0" smtClean="0"/>
          </a:p>
          <a:p>
            <a:r>
              <a:rPr lang="en-US" dirty="0" smtClean="0"/>
              <a:t>See you soon!!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70C0"/>
                </a:solidFill>
              </a:rPr>
              <a:t>Time Flies…..</a:t>
            </a:r>
            <a:endParaRPr lang="en-US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per">
  <a:themeElements>
    <a:clrScheme name="Paper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Paper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aper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412</TotalTime>
  <Words>874</Words>
  <Application>Microsoft Office PowerPoint</Application>
  <PresentationFormat>On-screen Show (4:3)</PresentationFormat>
  <Paragraphs>198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Paper</vt:lpstr>
      <vt:lpstr> Organization Development in Indian Country</vt:lpstr>
      <vt:lpstr>Our objectives are to:</vt:lpstr>
      <vt:lpstr>Groundrules</vt:lpstr>
      <vt:lpstr>Getting to Know You…</vt:lpstr>
      <vt:lpstr>Organization Development is…..</vt:lpstr>
      <vt:lpstr>Benefits of an O.D. Initiative</vt:lpstr>
      <vt:lpstr>Compatibility with N.A. Core Values</vt:lpstr>
      <vt:lpstr>Organization Development </vt:lpstr>
      <vt:lpstr>Indicators </vt:lpstr>
      <vt:lpstr>What Does OD ‘Look’ Like?</vt:lpstr>
      <vt:lpstr>What Does OD ‘Look’ Like?</vt:lpstr>
      <vt:lpstr>What Does OD ‘Look’ Like?</vt:lpstr>
      <vt:lpstr>What Does OD ‘Look’ Like?</vt:lpstr>
      <vt:lpstr>Organization Development ….</vt:lpstr>
      <vt:lpstr>An OD Consultant</vt:lpstr>
      <vt:lpstr>Readiness Indicators</vt:lpstr>
      <vt:lpstr>Potential Barriers…..</vt:lpstr>
      <vt:lpstr>Time Flies…..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Organization Development in Indian Country</dc:title>
  <dc:creator>Sylvia</dc:creator>
  <cp:lastModifiedBy>Sylvia</cp:lastModifiedBy>
  <cp:revision>46</cp:revision>
  <dcterms:created xsi:type="dcterms:W3CDTF">2011-04-08T20:45:23Z</dcterms:created>
  <dcterms:modified xsi:type="dcterms:W3CDTF">2011-04-18T19:10:41Z</dcterms:modified>
</cp:coreProperties>
</file>