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4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9.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handoutMasterIdLst>
    <p:handoutMasterId r:id="rId57"/>
  </p:handoutMasterIdLst>
  <p:sldIdLst>
    <p:sldId id="257" r:id="rId2"/>
    <p:sldId id="258" r:id="rId3"/>
    <p:sldId id="318" r:id="rId4"/>
    <p:sldId id="360" r:id="rId5"/>
    <p:sldId id="348" r:id="rId6"/>
    <p:sldId id="361" r:id="rId7"/>
    <p:sldId id="321" r:id="rId8"/>
    <p:sldId id="305" r:id="rId9"/>
    <p:sldId id="306" r:id="rId10"/>
    <p:sldId id="364" r:id="rId11"/>
    <p:sldId id="322" r:id="rId12"/>
    <p:sldId id="351" r:id="rId13"/>
    <p:sldId id="313" r:id="rId14"/>
    <p:sldId id="365" r:id="rId15"/>
    <p:sldId id="367" r:id="rId16"/>
    <p:sldId id="345" r:id="rId17"/>
    <p:sldId id="325" r:id="rId18"/>
    <p:sldId id="315" r:id="rId19"/>
    <p:sldId id="301" r:id="rId20"/>
    <p:sldId id="271" r:id="rId21"/>
    <p:sldId id="335" r:id="rId22"/>
    <p:sldId id="357" r:id="rId23"/>
    <p:sldId id="370" r:id="rId24"/>
    <p:sldId id="355" r:id="rId25"/>
    <p:sldId id="371" r:id="rId26"/>
    <p:sldId id="358" r:id="rId27"/>
    <p:sldId id="372" r:id="rId28"/>
    <p:sldId id="359" r:id="rId29"/>
    <p:sldId id="278" r:id="rId30"/>
    <p:sldId id="377" r:id="rId31"/>
    <p:sldId id="280" r:id="rId32"/>
    <p:sldId id="338" r:id="rId33"/>
    <p:sldId id="373" r:id="rId34"/>
    <p:sldId id="356" r:id="rId35"/>
    <p:sldId id="374" r:id="rId36"/>
    <p:sldId id="340" r:id="rId37"/>
    <p:sldId id="362" r:id="rId38"/>
    <p:sldId id="341" r:id="rId39"/>
    <p:sldId id="286" r:id="rId40"/>
    <p:sldId id="287" r:id="rId41"/>
    <p:sldId id="288" r:id="rId42"/>
    <p:sldId id="375" r:id="rId43"/>
    <p:sldId id="376" r:id="rId44"/>
    <p:sldId id="291" r:id="rId45"/>
    <p:sldId id="333" r:id="rId46"/>
    <p:sldId id="292" r:id="rId47"/>
    <p:sldId id="294" r:id="rId48"/>
    <p:sldId id="295" r:id="rId49"/>
    <p:sldId id="296" r:id="rId50"/>
    <p:sldId id="298" r:id="rId51"/>
    <p:sldId id="297" r:id="rId52"/>
    <p:sldId id="302" r:id="rId53"/>
    <p:sldId id="299" r:id="rId54"/>
    <p:sldId id="347" r:id="rId55"/>
  </p:sldIdLst>
  <p:sldSz cx="9144000" cy="6858000" type="screen4x3"/>
  <p:notesSz cx="7010400" cy="9296400"/>
  <p:custDataLst>
    <p:tags r:id="rId58"/>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9">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on D'Amico" initials="RD"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663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54" autoAdjust="0"/>
    <p:restoredTop sz="95109" autoAdjust="0"/>
  </p:normalViewPr>
  <p:slideViewPr>
    <p:cSldViewPr>
      <p:cViewPr varScale="1">
        <p:scale>
          <a:sx n="81" d="100"/>
          <a:sy n="81" d="100"/>
        </p:scale>
        <p:origin x="960" y="48"/>
      </p:cViewPr>
      <p:guideLst>
        <p:guide orient="horz" pos="2160"/>
        <p:guide pos="2880"/>
      </p:guideLst>
    </p:cSldViewPr>
  </p:slideViewPr>
  <p:outlineViewPr>
    <p:cViewPr>
      <p:scale>
        <a:sx n="33" d="100"/>
        <a:sy n="33" d="100"/>
      </p:scale>
      <p:origin x="0" y="-19363"/>
    </p:cViewPr>
  </p:outlineViewPr>
  <p:notesTextViewPr>
    <p:cViewPr>
      <p:scale>
        <a:sx n="3" d="2"/>
        <a:sy n="3" d="2"/>
      </p:scale>
      <p:origin x="0" y="0"/>
    </p:cViewPr>
  </p:notesTextViewPr>
  <p:sorterViewPr>
    <p:cViewPr>
      <p:scale>
        <a:sx n="150" d="100"/>
        <a:sy n="150" d="100"/>
      </p:scale>
      <p:origin x="0" y="29724"/>
    </p:cViewPr>
  </p:sorterViewPr>
  <p:notesViewPr>
    <p:cSldViewPr>
      <p:cViewPr>
        <p:scale>
          <a:sx n="100" d="100"/>
          <a:sy n="100" d="100"/>
        </p:scale>
        <p:origin x="1699" y="-979"/>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gs" Target="tags/tag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_rels/data13.xml.rels><?xml version="1.0" encoding="UTF-8" standalone="yes"?>
<Relationships xmlns="http://schemas.openxmlformats.org/package/2006/relationships"><Relationship Id="rId2" Type="http://schemas.openxmlformats.org/officeDocument/2006/relationships/hyperlink" Target="https://doleta.gov/performance/reporting/eta_default.cfm" TargetMode="External"/><Relationship Id="rId1" Type="http://schemas.openxmlformats.org/officeDocument/2006/relationships/hyperlink" Target="https://www.gpo.gov/fdsys/pkg/FR-2016-08-19/pdf/2016-15977.pdf" TargetMode="External"/></Relationships>
</file>

<file path=ppt/diagrams/_rels/drawing13.xml.rels><?xml version="1.0" encoding="UTF-8" standalone="yes"?>
<Relationships xmlns="http://schemas.openxmlformats.org/package/2006/relationships"><Relationship Id="rId2" Type="http://schemas.openxmlformats.org/officeDocument/2006/relationships/hyperlink" Target="https://doleta.gov/performance/reporting/eta_default.cfm" TargetMode="External"/><Relationship Id="rId1" Type="http://schemas.openxmlformats.org/officeDocument/2006/relationships/hyperlink" Target="https://www.gpo.gov/fdsys/pkg/FR-2016-08-19/pdf/2016-15977.pdf" TargetMode="Externa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1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609768-5A08-4D76-A935-0358D6EF76A0}" type="doc">
      <dgm:prSet loTypeId="urn:microsoft.com/office/officeart/2008/layout/VerticalCurvedList" loCatId="list" qsTypeId="urn:microsoft.com/office/officeart/2005/8/quickstyle/simple1" qsCatId="simple" csTypeId="urn:microsoft.com/office/officeart/2005/8/colors/colorful1#1" csCatId="colorful" phldr="1"/>
      <dgm:spPr/>
      <dgm:t>
        <a:bodyPr/>
        <a:lstStyle/>
        <a:p>
          <a:endParaRPr lang="en-US"/>
        </a:p>
      </dgm:t>
    </dgm:pt>
    <dgm:pt modelId="{3759BF77-CEE1-48ED-9CB2-F8CFC16833A8}">
      <dgm:prSet phldrT="[Text]"/>
      <dgm:spPr/>
      <dgm:t>
        <a:bodyPr/>
        <a:lstStyle/>
        <a:p>
          <a:r>
            <a:rPr lang="en-US" altLang="en-US" dirty="0"/>
            <a:t>Participant</a:t>
          </a:r>
          <a:endParaRPr lang="en-US" dirty="0"/>
        </a:p>
      </dgm:t>
    </dgm:pt>
    <dgm:pt modelId="{8689B048-0854-4AFE-AAA7-53ABC2E120FB}" type="parTrans" cxnId="{DE965BB5-2280-4B58-80A1-82D30185D65D}">
      <dgm:prSet/>
      <dgm:spPr/>
      <dgm:t>
        <a:bodyPr/>
        <a:lstStyle/>
        <a:p>
          <a:endParaRPr lang="en-US"/>
        </a:p>
      </dgm:t>
    </dgm:pt>
    <dgm:pt modelId="{D0AEBCC2-B1BC-41C3-8912-A274758FACD9}" type="sibTrans" cxnId="{DE965BB5-2280-4B58-80A1-82D30185D65D}">
      <dgm:prSet/>
      <dgm:spPr/>
      <dgm:t>
        <a:bodyPr/>
        <a:lstStyle/>
        <a:p>
          <a:endParaRPr lang="en-US"/>
        </a:p>
      </dgm:t>
    </dgm:pt>
    <dgm:pt modelId="{6FAAB1AB-669B-4204-B5F0-AEF4D8CE945D}">
      <dgm:prSet/>
      <dgm:spPr/>
      <dgm:t>
        <a:bodyPr/>
        <a:lstStyle/>
        <a:p>
          <a:r>
            <a:rPr lang="en-US" altLang="en-US" dirty="0"/>
            <a:t>Date of Participation</a:t>
          </a:r>
        </a:p>
      </dgm:t>
    </dgm:pt>
    <dgm:pt modelId="{9DC85BDF-B706-4271-9DD4-E7E9D4B52E45}" type="parTrans" cxnId="{1539786E-3134-4C2E-B0CF-97A523610A3C}">
      <dgm:prSet/>
      <dgm:spPr/>
      <dgm:t>
        <a:bodyPr/>
        <a:lstStyle/>
        <a:p>
          <a:endParaRPr lang="en-US"/>
        </a:p>
      </dgm:t>
    </dgm:pt>
    <dgm:pt modelId="{541F6AD2-6BD8-46D1-80F1-CE1D8BE1D4E1}" type="sibTrans" cxnId="{1539786E-3134-4C2E-B0CF-97A523610A3C}">
      <dgm:prSet/>
      <dgm:spPr/>
      <dgm:t>
        <a:bodyPr/>
        <a:lstStyle/>
        <a:p>
          <a:endParaRPr lang="en-US"/>
        </a:p>
      </dgm:t>
    </dgm:pt>
    <dgm:pt modelId="{D6BD126A-7706-4CDA-A1BD-1F79A617CF57}">
      <dgm:prSet/>
      <dgm:spPr/>
      <dgm:t>
        <a:bodyPr/>
        <a:lstStyle/>
        <a:p>
          <a:r>
            <a:rPr lang="en-US" altLang="en-US" dirty="0"/>
            <a:t> Qualifying Service</a:t>
          </a:r>
        </a:p>
      </dgm:t>
    </dgm:pt>
    <dgm:pt modelId="{9B2EC042-5B4E-4369-9C89-B8B366EA5FFC}" type="parTrans" cxnId="{DD82D024-221A-4221-BB0B-F836F9AEACF6}">
      <dgm:prSet/>
      <dgm:spPr/>
      <dgm:t>
        <a:bodyPr/>
        <a:lstStyle/>
        <a:p>
          <a:endParaRPr lang="en-US"/>
        </a:p>
      </dgm:t>
    </dgm:pt>
    <dgm:pt modelId="{F98BE2DC-9159-4C0A-A964-D4621D112920}" type="sibTrans" cxnId="{DD82D024-221A-4221-BB0B-F836F9AEACF6}">
      <dgm:prSet/>
      <dgm:spPr/>
      <dgm:t>
        <a:bodyPr/>
        <a:lstStyle/>
        <a:p>
          <a:endParaRPr lang="en-US"/>
        </a:p>
      </dgm:t>
    </dgm:pt>
    <dgm:pt modelId="{336E29EA-5B6B-419A-9842-292A10A780BF}">
      <dgm:prSet/>
      <dgm:spPr/>
      <dgm:t>
        <a:bodyPr/>
        <a:lstStyle/>
        <a:p>
          <a:r>
            <a:rPr lang="en-US" altLang="en-US" dirty="0"/>
            <a:t>Exit Date</a:t>
          </a:r>
        </a:p>
      </dgm:t>
    </dgm:pt>
    <dgm:pt modelId="{A7F8D3F3-DA56-457C-93AE-4B3C29EF5B63}" type="parTrans" cxnId="{C66D51F5-0F6E-4327-88A3-D54D744164D9}">
      <dgm:prSet/>
      <dgm:spPr/>
      <dgm:t>
        <a:bodyPr/>
        <a:lstStyle/>
        <a:p>
          <a:endParaRPr lang="en-US"/>
        </a:p>
      </dgm:t>
    </dgm:pt>
    <dgm:pt modelId="{A9917223-F749-4ACF-8705-3326A45CBA06}" type="sibTrans" cxnId="{C66D51F5-0F6E-4327-88A3-D54D744164D9}">
      <dgm:prSet/>
      <dgm:spPr/>
      <dgm:t>
        <a:bodyPr/>
        <a:lstStyle/>
        <a:p>
          <a:endParaRPr lang="en-US"/>
        </a:p>
      </dgm:t>
    </dgm:pt>
    <dgm:pt modelId="{6F019256-9F83-4060-991B-AB5DFC058C9B}">
      <dgm:prSet/>
      <dgm:spPr/>
      <dgm:t>
        <a:bodyPr/>
        <a:lstStyle/>
        <a:p>
          <a:r>
            <a:rPr lang="en-US" altLang="en-US" dirty="0"/>
            <a:t>Exit Quarter</a:t>
          </a:r>
        </a:p>
      </dgm:t>
    </dgm:pt>
    <dgm:pt modelId="{B77F44E3-F8AC-4FE2-BE99-1D002E384403}" type="parTrans" cxnId="{F8F8C7A0-9E39-4AC5-9C92-8F3C3794348B}">
      <dgm:prSet/>
      <dgm:spPr/>
      <dgm:t>
        <a:bodyPr/>
        <a:lstStyle/>
        <a:p>
          <a:endParaRPr lang="en-US"/>
        </a:p>
      </dgm:t>
    </dgm:pt>
    <dgm:pt modelId="{0C1AFB86-0BC2-4A28-8CBF-9A3CA65CE89A}" type="sibTrans" cxnId="{F8F8C7A0-9E39-4AC5-9C92-8F3C3794348B}">
      <dgm:prSet/>
      <dgm:spPr/>
      <dgm:t>
        <a:bodyPr/>
        <a:lstStyle/>
        <a:p>
          <a:endParaRPr lang="en-US"/>
        </a:p>
      </dgm:t>
    </dgm:pt>
    <dgm:pt modelId="{5671D31B-C1D6-4832-9644-B1EBA26F093D}" type="pres">
      <dgm:prSet presAssocID="{2D609768-5A08-4D76-A935-0358D6EF76A0}" presName="Name0" presStyleCnt="0">
        <dgm:presLayoutVars>
          <dgm:chMax val="7"/>
          <dgm:chPref val="7"/>
          <dgm:dir/>
        </dgm:presLayoutVars>
      </dgm:prSet>
      <dgm:spPr/>
    </dgm:pt>
    <dgm:pt modelId="{46291EC6-0408-45B8-B0F5-22FD73F1D461}" type="pres">
      <dgm:prSet presAssocID="{2D609768-5A08-4D76-A935-0358D6EF76A0}" presName="Name1" presStyleCnt="0"/>
      <dgm:spPr/>
    </dgm:pt>
    <dgm:pt modelId="{438F2D7F-013B-4D82-A151-A5DA11DCD680}" type="pres">
      <dgm:prSet presAssocID="{2D609768-5A08-4D76-A935-0358D6EF76A0}" presName="cycle" presStyleCnt="0"/>
      <dgm:spPr/>
    </dgm:pt>
    <dgm:pt modelId="{B7F31645-70B7-46F8-803A-18100DD9CF56}" type="pres">
      <dgm:prSet presAssocID="{2D609768-5A08-4D76-A935-0358D6EF76A0}" presName="srcNode" presStyleLbl="node1" presStyleIdx="0" presStyleCnt="5"/>
      <dgm:spPr/>
    </dgm:pt>
    <dgm:pt modelId="{BDD823CD-56C2-4875-A2DE-B83EE80E4CF0}" type="pres">
      <dgm:prSet presAssocID="{2D609768-5A08-4D76-A935-0358D6EF76A0}" presName="conn" presStyleLbl="parChTrans1D2" presStyleIdx="0" presStyleCnt="1"/>
      <dgm:spPr/>
    </dgm:pt>
    <dgm:pt modelId="{05D26A5C-76F3-4E8F-A27D-66941DB4EA86}" type="pres">
      <dgm:prSet presAssocID="{2D609768-5A08-4D76-A935-0358D6EF76A0}" presName="extraNode" presStyleLbl="node1" presStyleIdx="0" presStyleCnt="5"/>
      <dgm:spPr/>
    </dgm:pt>
    <dgm:pt modelId="{3A05F338-A748-4608-98C2-C8BD3C3B8E61}" type="pres">
      <dgm:prSet presAssocID="{2D609768-5A08-4D76-A935-0358D6EF76A0}" presName="dstNode" presStyleLbl="node1" presStyleIdx="0" presStyleCnt="5"/>
      <dgm:spPr/>
    </dgm:pt>
    <dgm:pt modelId="{9AD57C14-E5BC-4E46-A9FF-AE7862A4F59C}" type="pres">
      <dgm:prSet presAssocID="{3759BF77-CEE1-48ED-9CB2-F8CFC16833A8}" presName="text_1" presStyleLbl="node1" presStyleIdx="0" presStyleCnt="5" custScaleX="91976" custLinFactNeighborX="2123" custLinFactNeighborY="3891">
        <dgm:presLayoutVars>
          <dgm:bulletEnabled val="1"/>
        </dgm:presLayoutVars>
      </dgm:prSet>
      <dgm:spPr/>
    </dgm:pt>
    <dgm:pt modelId="{CD70230E-BFCA-4603-8CE3-FA0110259166}" type="pres">
      <dgm:prSet presAssocID="{3759BF77-CEE1-48ED-9CB2-F8CFC16833A8}" presName="accent_1" presStyleCnt="0"/>
      <dgm:spPr/>
    </dgm:pt>
    <dgm:pt modelId="{36E420FE-1BB4-4B32-B235-E93E46764702}" type="pres">
      <dgm:prSet presAssocID="{3759BF77-CEE1-48ED-9CB2-F8CFC16833A8}" presName="accentRepeatNode" presStyleLbl="solidFgAcc1" presStyleIdx="0" presStyleCnt="5"/>
      <dgm:spPr/>
    </dgm:pt>
    <dgm:pt modelId="{7E7E9E12-766F-4E6F-8EF1-DC8FAE5BCCC2}" type="pres">
      <dgm:prSet presAssocID="{6FAAB1AB-669B-4204-B5F0-AEF4D8CE945D}" presName="text_2" presStyleLbl="node1" presStyleIdx="1" presStyleCnt="5" custScaleX="95925" custLinFactNeighborX="486">
        <dgm:presLayoutVars>
          <dgm:bulletEnabled val="1"/>
        </dgm:presLayoutVars>
      </dgm:prSet>
      <dgm:spPr/>
    </dgm:pt>
    <dgm:pt modelId="{B67292B9-FC2D-4820-BCD8-925C98CE8191}" type="pres">
      <dgm:prSet presAssocID="{6FAAB1AB-669B-4204-B5F0-AEF4D8CE945D}" presName="accent_2" presStyleCnt="0"/>
      <dgm:spPr/>
    </dgm:pt>
    <dgm:pt modelId="{F68A7E07-3828-4221-9C6B-D633F26623FA}" type="pres">
      <dgm:prSet presAssocID="{6FAAB1AB-669B-4204-B5F0-AEF4D8CE945D}" presName="accentRepeatNode" presStyleLbl="solidFgAcc1" presStyleIdx="1" presStyleCnt="5"/>
      <dgm:spPr/>
    </dgm:pt>
    <dgm:pt modelId="{6BF94D1F-7047-453B-84FD-B39105CF0828}" type="pres">
      <dgm:prSet presAssocID="{D6BD126A-7706-4CDA-A1BD-1F79A617CF57}" presName="text_3" presStyleLbl="node1" presStyleIdx="2" presStyleCnt="5" custScaleX="105956" custLinFactNeighborX="2884">
        <dgm:presLayoutVars>
          <dgm:bulletEnabled val="1"/>
        </dgm:presLayoutVars>
      </dgm:prSet>
      <dgm:spPr/>
    </dgm:pt>
    <dgm:pt modelId="{A187CF11-438D-440E-B638-4E960ACA36E9}" type="pres">
      <dgm:prSet presAssocID="{D6BD126A-7706-4CDA-A1BD-1F79A617CF57}" presName="accent_3" presStyleCnt="0"/>
      <dgm:spPr/>
    </dgm:pt>
    <dgm:pt modelId="{6A725FE2-9110-47B0-8BA1-918319ABA459}" type="pres">
      <dgm:prSet presAssocID="{D6BD126A-7706-4CDA-A1BD-1F79A617CF57}" presName="accentRepeatNode" presStyleLbl="solidFgAcc1" presStyleIdx="2" presStyleCnt="5"/>
      <dgm:spPr/>
    </dgm:pt>
    <dgm:pt modelId="{168D861D-9B92-4863-AF88-7CD844F08CFF}" type="pres">
      <dgm:prSet presAssocID="{336E29EA-5B6B-419A-9842-292A10A780BF}" presName="text_4" presStyleLbl="node1" presStyleIdx="3" presStyleCnt="5" custScaleX="102192" custLinFactNeighborX="1227">
        <dgm:presLayoutVars>
          <dgm:bulletEnabled val="1"/>
        </dgm:presLayoutVars>
      </dgm:prSet>
      <dgm:spPr/>
    </dgm:pt>
    <dgm:pt modelId="{3209D029-839E-4288-9E99-710D37F74809}" type="pres">
      <dgm:prSet presAssocID="{336E29EA-5B6B-419A-9842-292A10A780BF}" presName="accent_4" presStyleCnt="0"/>
      <dgm:spPr/>
    </dgm:pt>
    <dgm:pt modelId="{D029EFC7-BE38-408B-A132-F91BF6A2CB49}" type="pres">
      <dgm:prSet presAssocID="{336E29EA-5B6B-419A-9842-292A10A780BF}" presName="accentRepeatNode" presStyleLbl="solidFgAcc1" presStyleIdx="3" presStyleCnt="5"/>
      <dgm:spPr/>
    </dgm:pt>
    <dgm:pt modelId="{9BFF5BC7-863C-4753-AF56-2E4DCAE512C7}" type="pres">
      <dgm:prSet presAssocID="{6F019256-9F83-4060-991B-AB5DFC058C9B}" presName="text_5" presStyleLbl="node1" presStyleIdx="4" presStyleCnt="5" custLinFactNeighborX="3538">
        <dgm:presLayoutVars>
          <dgm:bulletEnabled val="1"/>
        </dgm:presLayoutVars>
      </dgm:prSet>
      <dgm:spPr/>
    </dgm:pt>
    <dgm:pt modelId="{734AB5E4-A26A-42F7-91FB-625A55EC0960}" type="pres">
      <dgm:prSet presAssocID="{6F019256-9F83-4060-991B-AB5DFC058C9B}" presName="accent_5" presStyleCnt="0"/>
      <dgm:spPr/>
    </dgm:pt>
    <dgm:pt modelId="{EEFC42BA-7F2B-415A-8183-8FF6FD1407AB}" type="pres">
      <dgm:prSet presAssocID="{6F019256-9F83-4060-991B-AB5DFC058C9B}" presName="accentRepeatNode" presStyleLbl="solidFgAcc1" presStyleIdx="4" presStyleCnt="5"/>
      <dgm:spPr/>
    </dgm:pt>
  </dgm:ptLst>
  <dgm:cxnLst>
    <dgm:cxn modelId="{68A22F6A-8C10-4B48-A402-6238B4474ABB}" type="presOf" srcId="{D0AEBCC2-B1BC-41C3-8912-A274758FACD9}" destId="{BDD823CD-56C2-4875-A2DE-B83EE80E4CF0}" srcOrd="0" destOrd="0" presId="urn:microsoft.com/office/officeart/2008/layout/VerticalCurvedList"/>
    <dgm:cxn modelId="{E0E515EA-1CC4-4847-9ED6-F417F4662007}" type="presOf" srcId="{6F019256-9F83-4060-991B-AB5DFC058C9B}" destId="{9BFF5BC7-863C-4753-AF56-2E4DCAE512C7}" srcOrd="0" destOrd="0" presId="urn:microsoft.com/office/officeart/2008/layout/VerticalCurvedList"/>
    <dgm:cxn modelId="{DD82D024-221A-4221-BB0B-F836F9AEACF6}" srcId="{2D609768-5A08-4D76-A935-0358D6EF76A0}" destId="{D6BD126A-7706-4CDA-A1BD-1F79A617CF57}" srcOrd="2" destOrd="0" parTransId="{9B2EC042-5B4E-4369-9C89-B8B366EA5FFC}" sibTransId="{F98BE2DC-9159-4C0A-A964-D4621D112920}"/>
    <dgm:cxn modelId="{9C8930F5-C0D8-4CB4-B561-D2035B90000A}" type="presOf" srcId="{3759BF77-CEE1-48ED-9CB2-F8CFC16833A8}" destId="{9AD57C14-E5BC-4E46-A9FF-AE7862A4F59C}" srcOrd="0" destOrd="0" presId="urn:microsoft.com/office/officeart/2008/layout/VerticalCurvedList"/>
    <dgm:cxn modelId="{C66D51F5-0F6E-4327-88A3-D54D744164D9}" srcId="{2D609768-5A08-4D76-A935-0358D6EF76A0}" destId="{336E29EA-5B6B-419A-9842-292A10A780BF}" srcOrd="3" destOrd="0" parTransId="{A7F8D3F3-DA56-457C-93AE-4B3C29EF5B63}" sibTransId="{A9917223-F749-4ACF-8705-3326A45CBA06}"/>
    <dgm:cxn modelId="{1539786E-3134-4C2E-B0CF-97A523610A3C}" srcId="{2D609768-5A08-4D76-A935-0358D6EF76A0}" destId="{6FAAB1AB-669B-4204-B5F0-AEF4D8CE945D}" srcOrd="1" destOrd="0" parTransId="{9DC85BDF-B706-4271-9DD4-E7E9D4B52E45}" sibTransId="{541F6AD2-6BD8-46D1-80F1-CE1D8BE1D4E1}"/>
    <dgm:cxn modelId="{F8F8C7A0-9E39-4AC5-9C92-8F3C3794348B}" srcId="{2D609768-5A08-4D76-A935-0358D6EF76A0}" destId="{6F019256-9F83-4060-991B-AB5DFC058C9B}" srcOrd="4" destOrd="0" parTransId="{B77F44E3-F8AC-4FE2-BE99-1D002E384403}" sibTransId="{0C1AFB86-0BC2-4A28-8CBF-9A3CA65CE89A}"/>
    <dgm:cxn modelId="{3A080F06-BC84-4870-959B-66A2BADC309D}" type="presOf" srcId="{D6BD126A-7706-4CDA-A1BD-1F79A617CF57}" destId="{6BF94D1F-7047-453B-84FD-B39105CF0828}" srcOrd="0" destOrd="0" presId="urn:microsoft.com/office/officeart/2008/layout/VerticalCurvedList"/>
    <dgm:cxn modelId="{39E88BD9-9CE2-4169-96FC-6CE1EE32769F}" type="presOf" srcId="{6FAAB1AB-669B-4204-B5F0-AEF4D8CE945D}" destId="{7E7E9E12-766F-4E6F-8EF1-DC8FAE5BCCC2}" srcOrd="0" destOrd="0" presId="urn:microsoft.com/office/officeart/2008/layout/VerticalCurvedList"/>
    <dgm:cxn modelId="{DE965BB5-2280-4B58-80A1-82D30185D65D}" srcId="{2D609768-5A08-4D76-A935-0358D6EF76A0}" destId="{3759BF77-CEE1-48ED-9CB2-F8CFC16833A8}" srcOrd="0" destOrd="0" parTransId="{8689B048-0854-4AFE-AAA7-53ABC2E120FB}" sibTransId="{D0AEBCC2-B1BC-41C3-8912-A274758FACD9}"/>
    <dgm:cxn modelId="{3710D360-9772-4590-AE23-9781386D23B7}" type="presOf" srcId="{2D609768-5A08-4D76-A935-0358D6EF76A0}" destId="{5671D31B-C1D6-4832-9644-B1EBA26F093D}" srcOrd="0" destOrd="0" presId="urn:microsoft.com/office/officeart/2008/layout/VerticalCurvedList"/>
    <dgm:cxn modelId="{BAB7ED14-C42E-4FE4-95EC-0C5BB397A3B5}" type="presOf" srcId="{336E29EA-5B6B-419A-9842-292A10A780BF}" destId="{168D861D-9B92-4863-AF88-7CD844F08CFF}" srcOrd="0" destOrd="0" presId="urn:microsoft.com/office/officeart/2008/layout/VerticalCurvedList"/>
    <dgm:cxn modelId="{4145597E-19E5-403A-8AA8-2A3FB601AC6C}" type="presParOf" srcId="{5671D31B-C1D6-4832-9644-B1EBA26F093D}" destId="{46291EC6-0408-45B8-B0F5-22FD73F1D461}" srcOrd="0" destOrd="0" presId="urn:microsoft.com/office/officeart/2008/layout/VerticalCurvedList"/>
    <dgm:cxn modelId="{0412A0A7-2AE1-40F0-908F-23538607536F}" type="presParOf" srcId="{46291EC6-0408-45B8-B0F5-22FD73F1D461}" destId="{438F2D7F-013B-4D82-A151-A5DA11DCD680}" srcOrd="0" destOrd="0" presId="urn:microsoft.com/office/officeart/2008/layout/VerticalCurvedList"/>
    <dgm:cxn modelId="{C68FDFAC-D439-4233-A0FD-EC7D006DAC55}" type="presParOf" srcId="{438F2D7F-013B-4D82-A151-A5DA11DCD680}" destId="{B7F31645-70B7-46F8-803A-18100DD9CF56}" srcOrd="0" destOrd="0" presId="urn:microsoft.com/office/officeart/2008/layout/VerticalCurvedList"/>
    <dgm:cxn modelId="{171FA6AF-DF84-454C-B38A-2049F168C7A5}" type="presParOf" srcId="{438F2D7F-013B-4D82-A151-A5DA11DCD680}" destId="{BDD823CD-56C2-4875-A2DE-B83EE80E4CF0}" srcOrd="1" destOrd="0" presId="urn:microsoft.com/office/officeart/2008/layout/VerticalCurvedList"/>
    <dgm:cxn modelId="{B5CDB946-CA7B-4A52-9335-D96603E77DDA}" type="presParOf" srcId="{438F2D7F-013B-4D82-A151-A5DA11DCD680}" destId="{05D26A5C-76F3-4E8F-A27D-66941DB4EA86}" srcOrd="2" destOrd="0" presId="urn:microsoft.com/office/officeart/2008/layout/VerticalCurvedList"/>
    <dgm:cxn modelId="{4AA39837-DA72-401B-A41F-126F66A50A33}" type="presParOf" srcId="{438F2D7F-013B-4D82-A151-A5DA11DCD680}" destId="{3A05F338-A748-4608-98C2-C8BD3C3B8E61}" srcOrd="3" destOrd="0" presId="urn:microsoft.com/office/officeart/2008/layout/VerticalCurvedList"/>
    <dgm:cxn modelId="{07A7EC9B-2DB3-4318-84DE-655AECA560B3}" type="presParOf" srcId="{46291EC6-0408-45B8-B0F5-22FD73F1D461}" destId="{9AD57C14-E5BC-4E46-A9FF-AE7862A4F59C}" srcOrd="1" destOrd="0" presId="urn:microsoft.com/office/officeart/2008/layout/VerticalCurvedList"/>
    <dgm:cxn modelId="{17C05C84-EC04-4E01-A4A7-0CC21A6466EC}" type="presParOf" srcId="{46291EC6-0408-45B8-B0F5-22FD73F1D461}" destId="{CD70230E-BFCA-4603-8CE3-FA0110259166}" srcOrd="2" destOrd="0" presId="urn:microsoft.com/office/officeart/2008/layout/VerticalCurvedList"/>
    <dgm:cxn modelId="{8E898B14-DCE2-4C64-A60F-73C74DF4DAB5}" type="presParOf" srcId="{CD70230E-BFCA-4603-8CE3-FA0110259166}" destId="{36E420FE-1BB4-4B32-B235-E93E46764702}" srcOrd="0" destOrd="0" presId="urn:microsoft.com/office/officeart/2008/layout/VerticalCurvedList"/>
    <dgm:cxn modelId="{9CF5A557-338F-4266-B0FA-CE814182283C}" type="presParOf" srcId="{46291EC6-0408-45B8-B0F5-22FD73F1D461}" destId="{7E7E9E12-766F-4E6F-8EF1-DC8FAE5BCCC2}" srcOrd="3" destOrd="0" presId="urn:microsoft.com/office/officeart/2008/layout/VerticalCurvedList"/>
    <dgm:cxn modelId="{29D19DC2-7851-4EC1-8588-578B2B5B5545}" type="presParOf" srcId="{46291EC6-0408-45B8-B0F5-22FD73F1D461}" destId="{B67292B9-FC2D-4820-BCD8-925C98CE8191}" srcOrd="4" destOrd="0" presId="urn:microsoft.com/office/officeart/2008/layout/VerticalCurvedList"/>
    <dgm:cxn modelId="{B4F28F29-03DD-43FF-8D79-845688143816}" type="presParOf" srcId="{B67292B9-FC2D-4820-BCD8-925C98CE8191}" destId="{F68A7E07-3828-4221-9C6B-D633F26623FA}" srcOrd="0" destOrd="0" presId="urn:microsoft.com/office/officeart/2008/layout/VerticalCurvedList"/>
    <dgm:cxn modelId="{CF583918-436B-4225-9BEE-8D88A2F28133}" type="presParOf" srcId="{46291EC6-0408-45B8-B0F5-22FD73F1D461}" destId="{6BF94D1F-7047-453B-84FD-B39105CF0828}" srcOrd="5" destOrd="0" presId="urn:microsoft.com/office/officeart/2008/layout/VerticalCurvedList"/>
    <dgm:cxn modelId="{44DED417-A193-4AF9-A724-8262389FC565}" type="presParOf" srcId="{46291EC6-0408-45B8-B0F5-22FD73F1D461}" destId="{A187CF11-438D-440E-B638-4E960ACA36E9}" srcOrd="6" destOrd="0" presId="urn:microsoft.com/office/officeart/2008/layout/VerticalCurvedList"/>
    <dgm:cxn modelId="{DBA032F2-60C9-4E87-AAE6-DB18089A1282}" type="presParOf" srcId="{A187CF11-438D-440E-B638-4E960ACA36E9}" destId="{6A725FE2-9110-47B0-8BA1-918319ABA459}" srcOrd="0" destOrd="0" presId="urn:microsoft.com/office/officeart/2008/layout/VerticalCurvedList"/>
    <dgm:cxn modelId="{D9405411-80DD-45F3-AFE3-1884BCE309A0}" type="presParOf" srcId="{46291EC6-0408-45B8-B0F5-22FD73F1D461}" destId="{168D861D-9B92-4863-AF88-7CD844F08CFF}" srcOrd="7" destOrd="0" presId="urn:microsoft.com/office/officeart/2008/layout/VerticalCurvedList"/>
    <dgm:cxn modelId="{DF8AE7B6-9F65-461B-80B5-EB6AFE63069E}" type="presParOf" srcId="{46291EC6-0408-45B8-B0F5-22FD73F1D461}" destId="{3209D029-839E-4288-9E99-710D37F74809}" srcOrd="8" destOrd="0" presId="urn:microsoft.com/office/officeart/2008/layout/VerticalCurvedList"/>
    <dgm:cxn modelId="{003FB9FC-1876-4CB6-8588-E37CB11BB548}" type="presParOf" srcId="{3209D029-839E-4288-9E99-710D37F74809}" destId="{D029EFC7-BE38-408B-A132-F91BF6A2CB49}" srcOrd="0" destOrd="0" presId="urn:microsoft.com/office/officeart/2008/layout/VerticalCurvedList"/>
    <dgm:cxn modelId="{4E2DB57F-971D-449F-BB15-BD5EE04086AF}" type="presParOf" srcId="{46291EC6-0408-45B8-B0F5-22FD73F1D461}" destId="{9BFF5BC7-863C-4753-AF56-2E4DCAE512C7}" srcOrd="9" destOrd="0" presId="urn:microsoft.com/office/officeart/2008/layout/VerticalCurvedList"/>
    <dgm:cxn modelId="{8D5274D0-66E8-4B68-BA5F-DB9DA16BA4B5}" type="presParOf" srcId="{46291EC6-0408-45B8-B0F5-22FD73F1D461}" destId="{734AB5E4-A26A-42F7-91FB-625A55EC0960}" srcOrd="10" destOrd="0" presId="urn:microsoft.com/office/officeart/2008/layout/VerticalCurvedList"/>
    <dgm:cxn modelId="{800E790D-3385-4213-A9E6-6AB9556529D4}" type="presParOf" srcId="{734AB5E4-A26A-42F7-91FB-625A55EC0960}" destId="{EEFC42BA-7F2B-415A-8183-8FF6FD1407AB}"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BEC75B-4FEB-D941-8AE9-546FF70DA211}" type="doc">
      <dgm:prSet loTypeId="urn:microsoft.com/office/officeart/2005/8/layout/vList2" loCatId="" qsTypeId="urn:microsoft.com/office/officeart/2005/8/quickstyle/simple4" qsCatId="simple" csTypeId="urn:microsoft.com/office/officeart/2005/8/colors/accent1_2" csCatId="accent1" phldr="1"/>
      <dgm:spPr/>
      <dgm:t>
        <a:bodyPr/>
        <a:lstStyle/>
        <a:p>
          <a:endParaRPr lang="en-US"/>
        </a:p>
      </dgm:t>
    </dgm:pt>
    <dgm:pt modelId="{AA535AE5-4905-6141-9118-8EC64FA2EF10}">
      <dgm:prSet phldrT="[Text]" custT="1"/>
      <dgm:spPr/>
      <dgm:t>
        <a:bodyPr/>
        <a:lstStyle/>
        <a:p>
          <a:r>
            <a:rPr lang="en-US" sz="2800" b="1" dirty="0"/>
            <a:t>Qualifying services </a:t>
          </a:r>
          <a:r>
            <a:rPr lang="en-US" sz="2800" b="1" i="1" dirty="0"/>
            <a:t>include </a:t>
          </a:r>
          <a:r>
            <a:rPr lang="en-US" sz="2800" b="1" i="0" dirty="0"/>
            <a:t>(among other things)</a:t>
          </a:r>
          <a:endParaRPr lang="en-US" sz="2800" b="1" i="1" dirty="0"/>
        </a:p>
      </dgm:t>
    </dgm:pt>
    <dgm:pt modelId="{C05ECBBA-39D8-1A42-A7A4-D0617ACF40B4}" type="parTrans" cxnId="{A5C1639B-A0C5-964C-BAA5-F343ACC0F569}">
      <dgm:prSet/>
      <dgm:spPr/>
      <dgm:t>
        <a:bodyPr/>
        <a:lstStyle/>
        <a:p>
          <a:endParaRPr lang="en-US"/>
        </a:p>
      </dgm:t>
    </dgm:pt>
    <dgm:pt modelId="{5E2AF04C-2815-2D4B-A863-EFA49D3BDA22}" type="sibTrans" cxnId="{A5C1639B-A0C5-964C-BAA5-F343ACC0F569}">
      <dgm:prSet/>
      <dgm:spPr/>
      <dgm:t>
        <a:bodyPr/>
        <a:lstStyle/>
        <a:p>
          <a:endParaRPr lang="en-US"/>
        </a:p>
      </dgm:t>
    </dgm:pt>
    <dgm:pt modelId="{EB71CEBE-7F98-414C-BC5B-14A25512E2AC}">
      <dgm:prSet phldrT="[Text]" custT="1"/>
      <dgm:spPr/>
      <dgm:t>
        <a:bodyPr/>
        <a:lstStyle/>
        <a:p>
          <a:r>
            <a:rPr lang="en-US" sz="2000" dirty="0"/>
            <a:t>Initial and comprehensive assessments</a:t>
          </a:r>
        </a:p>
      </dgm:t>
    </dgm:pt>
    <dgm:pt modelId="{30E2CE87-B7F8-3B4D-B21D-408809FE12A7}" type="parTrans" cxnId="{309D231A-5A7B-304F-8BAE-14934C2BD4BB}">
      <dgm:prSet/>
      <dgm:spPr/>
      <dgm:t>
        <a:bodyPr/>
        <a:lstStyle/>
        <a:p>
          <a:endParaRPr lang="en-US"/>
        </a:p>
      </dgm:t>
    </dgm:pt>
    <dgm:pt modelId="{A8162961-A721-0E43-BB51-3517E674B5AD}" type="sibTrans" cxnId="{309D231A-5A7B-304F-8BAE-14934C2BD4BB}">
      <dgm:prSet/>
      <dgm:spPr/>
      <dgm:t>
        <a:bodyPr/>
        <a:lstStyle/>
        <a:p>
          <a:endParaRPr lang="en-US"/>
        </a:p>
      </dgm:t>
    </dgm:pt>
    <dgm:pt modelId="{CE6C2113-B404-994E-BB37-F2035F6E711C}">
      <dgm:prSet phldrT="[Text]" custT="1"/>
      <dgm:spPr/>
      <dgm:t>
        <a:bodyPr/>
        <a:lstStyle/>
        <a:p>
          <a:r>
            <a:rPr lang="en-US" sz="2800" b="1" dirty="0"/>
            <a:t>Does </a:t>
          </a:r>
          <a:r>
            <a:rPr lang="en-US" sz="2800" b="1" i="1" dirty="0"/>
            <a:t>not</a:t>
          </a:r>
          <a:r>
            <a:rPr lang="en-US" sz="2800" b="1" dirty="0"/>
            <a:t> include</a:t>
          </a:r>
        </a:p>
      </dgm:t>
    </dgm:pt>
    <dgm:pt modelId="{7502CD2F-7BAA-7C46-B3CC-DB5F82035EF7}" type="parTrans" cxnId="{6657360E-09B3-8E4D-AF23-7EBAD7076F07}">
      <dgm:prSet/>
      <dgm:spPr/>
      <dgm:t>
        <a:bodyPr/>
        <a:lstStyle/>
        <a:p>
          <a:endParaRPr lang="en-US"/>
        </a:p>
      </dgm:t>
    </dgm:pt>
    <dgm:pt modelId="{018C94BC-DD97-BF4D-892B-0C8126499B88}" type="sibTrans" cxnId="{6657360E-09B3-8E4D-AF23-7EBAD7076F07}">
      <dgm:prSet/>
      <dgm:spPr/>
      <dgm:t>
        <a:bodyPr/>
        <a:lstStyle/>
        <a:p>
          <a:endParaRPr lang="en-US"/>
        </a:p>
      </dgm:t>
    </dgm:pt>
    <dgm:pt modelId="{5AE6F041-4B93-0D48-8691-1C4A53FA50ED}">
      <dgm:prSet phldrT="[Text]" custT="1"/>
      <dgm:spPr/>
      <dgm:t>
        <a:bodyPr/>
        <a:lstStyle/>
        <a:p>
          <a:r>
            <a:rPr lang="en-US" sz="2000" dirty="0"/>
            <a:t>Eligibility determination</a:t>
          </a:r>
        </a:p>
      </dgm:t>
    </dgm:pt>
    <dgm:pt modelId="{89C2C312-228F-4D46-B435-F0E7F6E6420B}" type="parTrans" cxnId="{143961EA-1850-DE49-8DB7-3F1AFEF5EAB2}">
      <dgm:prSet/>
      <dgm:spPr/>
      <dgm:t>
        <a:bodyPr/>
        <a:lstStyle/>
        <a:p>
          <a:endParaRPr lang="en-US"/>
        </a:p>
      </dgm:t>
    </dgm:pt>
    <dgm:pt modelId="{E3582DD9-15D8-074F-9C18-D10298DFD284}" type="sibTrans" cxnId="{143961EA-1850-DE49-8DB7-3F1AFEF5EAB2}">
      <dgm:prSet/>
      <dgm:spPr/>
      <dgm:t>
        <a:bodyPr/>
        <a:lstStyle/>
        <a:p>
          <a:endParaRPr lang="en-US"/>
        </a:p>
      </dgm:t>
    </dgm:pt>
    <dgm:pt modelId="{329F7D7B-63D5-3948-BCD4-35AD64755FAC}">
      <dgm:prSet phldrT="[Text]" custT="1"/>
      <dgm:spPr/>
      <dgm:t>
        <a:bodyPr/>
        <a:lstStyle/>
        <a:p>
          <a:r>
            <a:rPr lang="en-US" sz="2000" dirty="0"/>
            <a:t>Career counseling</a:t>
          </a:r>
        </a:p>
      </dgm:t>
    </dgm:pt>
    <dgm:pt modelId="{85726C39-98EC-074B-894E-F7DE9F45249E}" type="parTrans" cxnId="{A6B66935-DB4F-A04F-B05D-20A03935FBAE}">
      <dgm:prSet/>
      <dgm:spPr/>
      <dgm:t>
        <a:bodyPr/>
        <a:lstStyle/>
        <a:p>
          <a:endParaRPr lang="en-US"/>
        </a:p>
      </dgm:t>
    </dgm:pt>
    <dgm:pt modelId="{4997EE62-C510-7547-B92C-C840B7472AC2}" type="sibTrans" cxnId="{A6B66935-DB4F-A04F-B05D-20A03935FBAE}">
      <dgm:prSet/>
      <dgm:spPr/>
      <dgm:t>
        <a:bodyPr/>
        <a:lstStyle/>
        <a:p>
          <a:endParaRPr lang="en-US"/>
        </a:p>
      </dgm:t>
    </dgm:pt>
    <dgm:pt modelId="{BE993D50-7A1C-8944-88C9-432EB6273264}">
      <dgm:prSet phldrT="[Text]" custT="1"/>
      <dgm:spPr/>
      <dgm:t>
        <a:bodyPr/>
        <a:lstStyle/>
        <a:p>
          <a:r>
            <a:rPr lang="en-US" sz="2000" dirty="0"/>
            <a:t>Development of employability plan</a:t>
          </a:r>
        </a:p>
      </dgm:t>
    </dgm:pt>
    <dgm:pt modelId="{810D9544-70E2-EE47-8ABB-1A9CAF1558BB}" type="parTrans" cxnId="{579A03E0-44F2-E24D-9B21-51B471D1A4A9}">
      <dgm:prSet/>
      <dgm:spPr/>
      <dgm:t>
        <a:bodyPr/>
        <a:lstStyle/>
        <a:p>
          <a:endParaRPr lang="en-US"/>
        </a:p>
      </dgm:t>
    </dgm:pt>
    <dgm:pt modelId="{D907383C-1050-9447-8178-0C7A2514FB42}" type="sibTrans" cxnId="{579A03E0-44F2-E24D-9B21-51B471D1A4A9}">
      <dgm:prSet/>
      <dgm:spPr/>
      <dgm:t>
        <a:bodyPr/>
        <a:lstStyle/>
        <a:p>
          <a:endParaRPr lang="en-US"/>
        </a:p>
      </dgm:t>
    </dgm:pt>
    <dgm:pt modelId="{8992071E-5C8F-684A-835A-D3B1D62F7418}">
      <dgm:prSet phldrT="[Text]" custT="1"/>
      <dgm:spPr/>
      <dgm:t>
        <a:bodyPr/>
        <a:lstStyle/>
        <a:p>
          <a:r>
            <a:rPr lang="en-US" sz="2000" dirty="0"/>
            <a:t>Individualized assistance with job search</a:t>
          </a:r>
        </a:p>
      </dgm:t>
    </dgm:pt>
    <dgm:pt modelId="{CDBE9962-8136-6A4D-AEB8-7A6550AA14FD}" type="parTrans" cxnId="{4BBB3D50-EE8C-1846-92E6-71C846969914}">
      <dgm:prSet/>
      <dgm:spPr/>
      <dgm:t>
        <a:bodyPr/>
        <a:lstStyle/>
        <a:p>
          <a:endParaRPr lang="en-US"/>
        </a:p>
      </dgm:t>
    </dgm:pt>
    <dgm:pt modelId="{F76042E8-A619-2540-ADD1-AE2EB100DE9B}" type="sibTrans" cxnId="{4BBB3D50-EE8C-1846-92E6-71C846969914}">
      <dgm:prSet/>
      <dgm:spPr/>
      <dgm:t>
        <a:bodyPr/>
        <a:lstStyle/>
        <a:p>
          <a:endParaRPr lang="en-US"/>
        </a:p>
      </dgm:t>
    </dgm:pt>
    <dgm:pt modelId="{B893C907-5F58-BF41-AF56-CAB8C7736D6D}">
      <dgm:prSet phldrT="[Text]" custT="1"/>
      <dgm:spPr/>
      <dgm:t>
        <a:bodyPr/>
        <a:lstStyle/>
        <a:p>
          <a:r>
            <a:rPr lang="en-US" sz="2000" dirty="0"/>
            <a:t>Training, prevocational services, &amp; work experience</a:t>
          </a:r>
        </a:p>
      </dgm:t>
    </dgm:pt>
    <dgm:pt modelId="{F4B5C5A2-A27B-E44C-B10A-60912645AE19}" type="parTrans" cxnId="{B30C5B39-AB55-B649-9BE7-1A6BAF7F6CE4}">
      <dgm:prSet/>
      <dgm:spPr/>
      <dgm:t>
        <a:bodyPr/>
        <a:lstStyle/>
        <a:p>
          <a:endParaRPr lang="en-US"/>
        </a:p>
      </dgm:t>
    </dgm:pt>
    <dgm:pt modelId="{0B29BAE2-2407-1E4A-8911-E605F6551DA5}" type="sibTrans" cxnId="{B30C5B39-AB55-B649-9BE7-1A6BAF7F6CE4}">
      <dgm:prSet/>
      <dgm:spPr/>
      <dgm:t>
        <a:bodyPr/>
        <a:lstStyle/>
        <a:p>
          <a:endParaRPr lang="en-US"/>
        </a:p>
      </dgm:t>
    </dgm:pt>
    <dgm:pt modelId="{4750406D-422B-CD4E-8A3F-B308197BBA75}">
      <dgm:prSet phldrT="[Text]" custT="1"/>
      <dgm:spPr/>
      <dgm:t>
        <a:bodyPr/>
        <a:lstStyle/>
        <a:p>
          <a:r>
            <a:rPr lang="en-US" sz="2000" dirty="0"/>
            <a:t>Self-services</a:t>
          </a:r>
        </a:p>
      </dgm:t>
    </dgm:pt>
    <dgm:pt modelId="{3E466CE5-7DD4-8F4F-92C0-2231D9EFCD2F}" type="parTrans" cxnId="{F0488E5A-1D52-B041-BE3A-174EA1FB2A82}">
      <dgm:prSet/>
      <dgm:spPr/>
      <dgm:t>
        <a:bodyPr/>
        <a:lstStyle/>
        <a:p>
          <a:endParaRPr lang="en-US"/>
        </a:p>
      </dgm:t>
    </dgm:pt>
    <dgm:pt modelId="{58F73290-7B1B-594C-B117-7AF0D96171F4}" type="sibTrans" cxnId="{F0488E5A-1D52-B041-BE3A-174EA1FB2A82}">
      <dgm:prSet/>
      <dgm:spPr/>
      <dgm:t>
        <a:bodyPr/>
        <a:lstStyle/>
        <a:p>
          <a:endParaRPr lang="en-US"/>
        </a:p>
      </dgm:t>
    </dgm:pt>
    <dgm:pt modelId="{80A82B37-1407-4244-88EC-3A4EE5A0BC96}">
      <dgm:prSet phldrT="[Text]" custT="1"/>
      <dgm:spPr/>
      <dgm:t>
        <a:bodyPr/>
        <a:lstStyle/>
        <a:p>
          <a:r>
            <a:rPr lang="en-US" sz="2000" dirty="0"/>
            <a:t>Providing general information</a:t>
          </a:r>
        </a:p>
      </dgm:t>
    </dgm:pt>
    <dgm:pt modelId="{A75C8A73-AB52-6B4A-9008-7BFD747645C7}" type="parTrans" cxnId="{07AB8024-9D75-B241-820F-2CC9A791644B}">
      <dgm:prSet/>
      <dgm:spPr/>
      <dgm:t>
        <a:bodyPr/>
        <a:lstStyle/>
        <a:p>
          <a:endParaRPr lang="en-US"/>
        </a:p>
      </dgm:t>
    </dgm:pt>
    <dgm:pt modelId="{CA64773A-419C-5745-AEF4-91B639EB8FE2}" type="sibTrans" cxnId="{07AB8024-9D75-B241-820F-2CC9A791644B}">
      <dgm:prSet/>
      <dgm:spPr/>
      <dgm:t>
        <a:bodyPr/>
        <a:lstStyle/>
        <a:p>
          <a:endParaRPr lang="en-US"/>
        </a:p>
      </dgm:t>
    </dgm:pt>
    <dgm:pt modelId="{D31CF0FC-51E3-FD46-8C49-3524D392F722}">
      <dgm:prSet phldrT="[Text]" custT="1"/>
      <dgm:spPr/>
      <dgm:t>
        <a:bodyPr/>
        <a:lstStyle/>
        <a:p>
          <a:r>
            <a:rPr lang="en-US" sz="2000" dirty="0"/>
            <a:t>Follow-up services after exit</a:t>
          </a:r>
        </a:p>
      </dgm:t>
    </dgm:pt>
    <dgm:pt modelId="{5B89EA94-FF69-3644-B2D4-AD4D4F86FA2F}" type="parTrans" cxnId="{5A8E0C6C-FD9F-164D-99E8-0982737C6F30}">
      <dgm:prSet/>
      <dgm:spPr/>
      <dgm:t>
        <a:bodyPr/>
        <a:lstStyle/>
        <a:p>
          <a:endParaRPr lang="en-US"/>
        </a:p>
      </dgm:t>
    </dgm:pt>
    <dgm:pt modelId="{2D8139D1-F474-814F-821F-C3FDBD3A82FD}" type="sibTrans" cxnId="{5A8E0C6C-FD9F-164D-99E8-0982737C6F30}">
      <dgm:prSet/>
      <dgm:spPr/>
      <dgm:t>
        <a:bodyPr/>
        <a:lstStyle/>
        <a:p>
          <a:endParaRPr lang="en-US"/>
        </a:p>
      </dgm:t>
    </dgm:pt>
    <dgm:pt modelId="{C49643FC-6A5C-454A-8842-ED862F186605}">
      <dgm:prSet phldrT="[Text]" custT="1"/>
      <dgm:spPr/>
      <dgm:t>
        <a:bodyPr/>
        <a:lstStyle/>
        <a:p>
          <a:endParaRPr lang="en-US" sz="2000" dirty="0"/>
        </a:p>
      </dgm:t>
    </dgm:pt>
    <dgm:pt modelId="{F772E847-F68B-CB4B-A31B-2B72EDE117EE}" type="parTrans" cxnId="{00C90833-9240-AB47-A376-7204EF6756CB}">
      <dgm:prSet/>
      <dgm:spPr/>
      <dgm:t>
        <a:bodyPr/>
        <a:lstStyle/>
        <a:p>
          <a:endParaRPr lang="en-US"/>
        </a:p>
      </dgm:t>
    </dgm:pt>
    <dgm:pt modelId="{85E3022E-9799-C947-8471-D6467BBC7B2E}" type="sibTrans" cxnId="{00C90833-9240-AB47-A376-7204EF6756CB}">
      <dgm:prSet/>
      <dgm:spPr/>
      <dgm:t>
        <a:bodyPr/>
        <a:lstStyle/>
        <a:p>
          <a:endParaRPr lang="en-US"/>
        </a:p>
      </dgm:t>
    </dgm:pt>
    <dgm:pt modelId="{BD0E08FD-0267-8443-A831-1CD9A79A639A}">
      <dgm:prSet phldrT="[Text]" custT="1"/>
      <dgm:spPr/>
      <dgm:t>
        <a:bodyPr/>
        <a:lstStyle/>
        <a:p>
          <a:endParaRPr lang="en-US" sz="2000" dirty="0"/>
        </a:p>
      </dgm:t>
    </dgm:pt>
    <dgm:pt modelId="{ED330EBD-CC49-234F-B3C3-A03601627A38}" type="parTrans" cxnId="{24F50A1C-10E7-4D43-B075-C0531BD27347}">
      <dgm:prSet/>
      <dgm:spPr/>
      <dgm:t>
        <a:bodyPr/>
        <a:lstStyle/>
        <a:p>
          <a:endParaRPr lang="en-US"/>
        </a:p>
      </dgm:t>
    </dgm:pt>
    <dgm:pt modelId="{9EC89BF5-33C5-744F-8E03-15DA597759C7}" type="sibTrans" cxnId="{24F50A1C-10E7-4D43-B075-C0531BD27347}">
      <dgm:prSet/>
      <dgm:spPr/>
      <dgm:t>
        <a:bodyPr/>
        <a:lstStyle/>
        <a:p>
          <a:endParaRPr lang="en-US"/>
        </a:p>
      </dgm:t>
    </dgm:pt>
    <dgm:pt modelId="{5D604FFD-7B18-024D-808C-BD3740264FE8}" type="pres">
      <dgm:prSet presAssocID="{BFBEC75B-4FEB-D941-8AE9-546FF70DA211}" presName="linear" presStyleCnt="0">
        <dgm:presLayoutVars>
          <dgm:animLvl val="lvl"/>
          <dgm:resizeHandles val="exact"/>
        </dgm:presLayoutVars>
      </dgm:prSet>
      <dgm:spPr/>
    </dgm:pt>
    <dgm:pt modelId="{42B95C92-B6BB-644B-A759-291AC5C14E9D}" type="pres">
      <dgm:prSet presAssocID="{AA535AE5-4905-6141-9118-8EC64FA2EF10}" presName="parentText" presStyleLbl="node1" presStyleIdx="0" presStyleCnt="2" custLinFactNeighborY="-4388">
        <dgm:presLayoutVars>
          <dgm:chMax val="0"/>
          <dgm:bulletEnabled val="1"/>
        </dgm:presLayoutVars>
      </dgm:prSet>
      <dgm:spPr/>
    </dgm:pt>
    <dgm:pt modelId="{D8097F69-8202-1443-A581-4EFC1E3E4A41}" type="pres">
      <dgm:prSet presAssocID="{AA535AE5-4905-6141-9118-8EC64FA2EF10}" presName="childText" presStyleLbl="revTx" presStyleIdx="0" presStyleCnt="2">
        <dgm:presLayoutVars>
          <dgm:bulletEnabled val="1"/>
        </dgm:presLayoutVars>
      </dgm:prSet>
      <dgm:spPr/>
    </dgm:pt>
    <dgm:pt modelId="{00C847D2-9E4B-E340-8BFB-E5D24EBB731C}" type="pres">
      <dgm:prSet presAssocID="{CE6C2113-B404-994E-BB37-F2035F6E711C}" presName="parentText" presStyleLbl="node1" presStyleIdx="1" presStyleCnt="2">
        <dgm:presLayoutVars>
          <dgm:chMax val="0"/>
          <dgm:bulletEnabled val="1"/>
        </dgm:presLayoutVars>
      </dgm:prSet>
      <dgm:spPr/>
    </dgm:pt>
    <dgm:pt modelId="{29D48090-101E-424E-823F-E323BEAF1267}" type="pres">
      <dgm:prSet presAssocID="{CE6C2113-B404-994E-BB37-F2035F6E711C}" presName="childText" presStyleLbl="revTx" presStyleIdx="1" presStyleCnt="2">
        <dgm:presLayoutVars>
          <dgm:bulletEnabled val="1"/>
        </dgm:presLayoutVars>
      </dgm:prSet>
      <dgm:spPr/>
    </dgm:pt>
  </dgm:ptLst>
  <dgm:cxnLst>
    <dgm:cxn modelId="{643E66C9-7A3E-964A-B136-AFE0E3CA9B47}" type="presOf" srcId="{CE6C2113-B404-994E-BB37-F2035F6E711C}" destId="{00C847D2-9E4B-E340-8BFB-E5D24EBB731C}" srcOrd="0" destOrd="0" presId="urn:microsoft.com/office/officeart/2005/8/layout/vList2"/>
    <dgm:cxn modelId="{4221ADE9-6214-8E4A-B602-1FEF80688C4A}" type="presOf" srcId="{D31CF0FC-51E3-FD46-8C49-3524D392F722}" destId="{29D48090-101E-424E-823F-E323BEAF1267}" srcOrd="0" destOrd="3" presId="urn:microsoft.com/office/officeart/2005/8/layout/vList2"/>
    <dgm:cxn modelId="{41950446-EAAA-544F-BBCF-533B1D7C89BD}" type="presOf" srcId="{C49643FC-6A5C-454A-8842-ED862F186605}" destId="{D8097F69-8202-1443-A581-4EFC1E3E4A41}" srcOrd="0" destOrd="5" presId="urn:microsoft.com/office/officeart/2005/8/layout/vList2"/>
    <dgm:cxn modelId="{579A03E0-44F2-E24D-9B21-51B471D1A4A9}" srcId="{AA535AE5-4905-6141-9118-8EC64FA2EF10}" destId="{BE993D50-7A1C-8944-88C9-432EB6273264}" srcOrd="2" destOrd="0" parTransId="{810D9544-70E2-EE47-8ABB-1A9CAF1558BB}" sibTransId="{D907383C-1050-9447-8178-0C7A2514FB42}"/>
    <dgm:cxn modelId="{171D6596-16F0-0045-B23A-63108CF78BB3}" type="presOf" srcId="{BD0E08FD-0267-8443-A831-1CD9A79A639A}" destId="{29D48090-101E-424E-823F-E323BEAF1267}" srcOrd="0" destOrd="4" presId="urn:microsoft.com/office/officeart/2005/8/layout/vList2"/>
    <dgm:cxn modelId="{A5C1639B-A0C5-964C-BAA5-F343ACC0F569}" srcId="{BFBEC75B-4FEB-D941-8AE9-546FF70DA211}" destId="{AA535AE5-4905-6141-9118-8EC64FA2EF10}" srcOrd="0" destOrd="0" parTransId="{C05ECBBA-39D8-1A42-A7A4-D0617ACF40B4}" sibTransId="{5E2AF04C-2815-2D4B-A863-EFA49D3BDA22}"/>
    <dgm:cxn modelId="{24F50A1C-10E7-4D43-B075-C0531BD27347}" srcId="{CE6C2113-B404-994E-BB37-F2035F6E711C}" destId="{BD0E08FD-0267-8443-A831-1CD9A79A639A}" srcOrd="4" destOrd="0" parTransId="{ED330EBD-CC49-234F-B3C3-A03601627A38}" sibTransId="{9EC89BF5-33C5-744F-8E03-15DA597759C7}"/>
    <dgm:cxn modelId="{AE6B780C-E488-6545-9FBE-B269FB545045}" type="presOf" srcId="{B893C907-5F58-BF41-AF56-CAB8C7736D6D}" destId="{D8097F69-8202-1443-A581-4EFC1E3E4A41}" srcOrd="0" destOrd="4" presId="urn:microsoft.com/office/officeart/2005/8/layout/vList2"/>
    <dgm:cxn modelId="{A6B66935-DB4F-A04F-B05D-20A03935FBAE}" srcId="{AA535AE5-4905-6141-9118-8EC64FA2EF10}" destId="{329F7D7B-63D5-3948-BCD4-35AD64755FAC}" srcOrd="1" destOrd="0" parTransId="{85726C39-98EC-074B-894E-F7DE9F45249E}" sibTransId="{4997EE62-C510-7547-B92C-C840B7472AC2}"/>
    <dgm:cxn modelId="{5A8E0C6C-FD9F-164D-99E8-0982737C6F30}" srcId="{CE6C2113-B404-994E-BB37-F2035F6E711C}" destId="{D31CF0FC-51E3-FD46-8C49-3524D392F722}" srcOrd="3" destOrd="0" parTransId="{5B89EA94-FF69-3644-B2D4-AD4D4F86FA2F}" sibTransId="{2D8139D1-F474-814F-821F-C3FDBD3A82FD}"/>
    <dgm:cxn modelId="{4BBB3D50-EE8C-1846-92E6-71C846969914}" srcId="{AA535AE5-4905-6141-9118-8EC64FA2EF10}" destId="{8992071E-5C8F-684A-835A-D3B1D62F7418}" srcOrd="3" destOrd="0" parTransId="{CDBE9962-8136-6A4D-AEB8-7A6550AA14FD}" sibTransId="{F76042E8-A619-2540-ADD1-AE2EB100DE9B}"/>
    <dgm:cxn modelId="{07AB8024-9D75-B241-820F-2CC9A791644B}" srcId="{CE6C2113-B404-994E-BB37-F2035F6E711C}" destId="{80A82B37-1407-4244-88EC-3A4EE5A0BC96}" srcOrd="2" destOrd="0" parTransId="{A75C8A73-AB52-6B4A-9008-7BFD747645C7}" sibTransId="{CA64773A-419C-5745-AEF4-91B639EB8FE2}"/>
    <dgm:cxn modelId="{143961EA-1850-DE49-8DB7-3F1AFEF5EAB2}" srcId="{CE6C2113-B404-994E-BB37-F2035F6E711C}" destId="{5AE6F041-4B93-0D48-8691-1C4A53FA50ED}" srcOrd="0" destOrd="0" parTransId="{89C2C312-228F-4D46-B435-F0E7F6E6420B}" sibTransId="{E3582DD9-15D8-074F-9C18-D10298DFD284}"/>
    <dgm:cxn modelId="{00C90833-9240-AB47-A376-7204EF6756CB}" srcId="{AA535AE5-4905-6141-9118-8EC64FA2EF10}" destId="{C49643FC-6A5C-454A-8842-ED862F186605}" srcOrd="5" destOrd="0" parTransId="{F772E847-F68B-CB4B-A31B-2B72EDE117EE}" sibTransId="{85E3022E-9799-C947-8471-D6467BBC7B2E}"/>
    <dgm:cxn modelId="{B263A709-8512-5844-B038-3B91F925A93E}" type="presOf" srcId="{EB71CEBE-7F98-414C-BC5B-14A25512E2AC}" destId="{D8097F69-8202-1443-A581-4EFC1E3E4A41}" srcOrd="0" destOrd="0" presId="urn:microsoft.com/office/officeart/2005/8/layout/vList2"/>
    <dgm:cxn modelId="{F0488E5A-1D52-B041-BE3A-174EA1FB2A82}" srcId="{CE6C2113-B404-994E-BB37-F2035F6E711C}" destId="{4750406D-422B-CD4E-8A3F-B308197BBA75}" srcOrd="1" destOrd="0" parTransId="{3E466CE5-7DD4-8F4F-92C0-2231D9EFCD2F}" sibTransId="{58F73290-7B1B-594C-B117-7AF0D96171F4}"/>
    <dgm:cxn modelId="{95905857-5E18-1C44-AB6C-CA7BF5FB8593}" type="presOf" srcId="{AA535AE5-4905-6141-9118-8EC64FA2EF10}" destId="{42B95C92-B6BB-644B-A759-291AC5C14E9D}" srcOrd="0" destOrd="0" presId="urn:microsoft.com/office/officeart/2005/8/layout/vList2"/>
    <dgm:cxn modelId="{309D231A-5A7B-304F-8BAE-14934C2BD4BB}" srcId="{AA535AE5-4905-6141-9118-8EC64FA2EF10}" destId="{EB71CEBE-7F98-414C-BC5B-14A25512E2AC}" srcOrd="0" destOrd="0" parTransId="{30E2CE87-B7F8-3B4D-B21D-408809FE12A7}" sibTransId="{A8162961-A721-0E43-BB51-3517E674B5AD}"/>
    <dgm:cxn modelId="{174A5B0D-0C4B-184D-B808-C2A50B1179B2}" type="presOf" srcId="{80A82B37-1407-4244-88EC-3A4EE5A0BC96}" destId="{29D48090-101E-424E-823F-E323BEAF1267}" srcOrd="0" destOrd="2" presId="urn:microsoft.com/office/officeart/2005/8/layout/vList2"/>
    <dgm:cxn modelId="{6596518F-ECAC-6440-ACD0-68D2FDEB3FAB}" type="presOf" srcId="{BE993D50-7A1C-8944-88C9-432EB6273264}" destId="{D8097F69-8202-1443-A581-4EFC1E3E4A41}" srcOrd="0" destOrd="2" presId="urn:microsoft.com/office/officeart/2005/8/layout/vList2"/>
    <dgm:cxn modelId="{D8BEE3FA-C1D3-4E43-90EA-6C02D5A43BAD}" type="presOf" srcId="{4750406D-422B-CD4E-8A3F-B308197BBA75}" destId="{29D48090-101E-424E-823F-E323BEAF1267}" srcOrd="0" destOrd="1" presId="urn:microsoft.com/office/officeart/2005/8/layout/vList2"/>
    <dgm:cxn modelId="{6C25E0A5-A365-0C45-884B-C150D5830E18}" type="presOf" srcId="{329F7D7B-63D5-3948-BCD4-35AD64755FAC}" destId="{D8097F69-8202-1443-A581-4EFC1E3E4A41}" srcOrd="0" destOrd="1" presId="urn:microsoft.com/office/officeart/2005/8/layout/vList2"/>
    <dgm:cxn modelId="{7A40C64B-7F12-414E-8923-3B9A1C0D6206}" type="presOf" srcId="{5AE6F041-4B93-0D48-8691-1C4A53FA50ED}" destId="{29D48090-101E-424E-823F-E323BEAF1267}" srcOrd="0" destOrd="0" presId="urn:microsoft.com/office/officeart/2005/8/layout/vList2"/>
    <dgm:cxn modelId="{A9140197-38FE-D245-8A14-D692BCCBDF39}" type="presOf" srcId="{8992071E-5C8F-684A-835A-D3B1D62F7418}" destId="{D8097F69-8202-1443-A581-4EFC1E3E4A41}" srcOrd="0" destOrd="3" presId="urn:microsoft.com/office/officeart/2005/8/layout/vList2"/>
    <dgm:cxn modelId="{A0E0587E-8000-B646-826F-E285A8B7FC89}" type="presOf" srcId="{BFBEC75B-4FEB-D941-8AE9-546FF70DA211}" destId="{5D604FFD-7B18-024D-808C-BD3740264FE8}" srcOrd="0" destOrd="0" presId="urn:microsoft.com/office/officeart/2005/8/layout/vList2"/>
    <dgm:cxn modelId="{B30C5B39-AB55-B649-9BE7-1A6BAF7F6CE4}" srcId="{AA535AE5-4905-6141-9118-8EC64FA2EF10}" destId="{B893C907-5F58-BF41-AF56-CAB8C7736D6D}" srcOrd="4" destOrd="0" parTransId="{F4B5C5A2-A27B-E44C-B10A-60912645AE19}" sibTransId="{0B29BAE2-2407-1E4A-8911-E605F6551DA5}"/>
    <dgm:cxn modelId="{6657360E-09B3-8E4D-AF23-7EBAD7076F07}" srcId="{BFBEC75B-4FEB-D941-8AE9-546FF70DA211}" destId="{CE6C2113-B404-994E-BB37-F2035F6E711C}" srcOrd="1" destOrd="0" parTransId="{7502CD2F-7BAA-7C46-B3CC-DB5F82035EF7}" sibTransId="{018C94BC-DD97-BF4D-892B-0C8126499B88}"/>
    <dgm:cxn modelId="{F89D2996-40F0-2244-9DB6-BD2267975E58}" type="presParOf" srcId="{5D604FFD-7B18-024D-808C-BD3740264FE8}" destId="{42B95C92-B6BB-644B-A759-291AC5C14E9D}" srcOrd="0" destOrd="0" presId="urn:microsoft.com/office/officeart/2005/8/layout/vList2"/>
    <dgm:cxn modelId="{33EA3566-7F12-9046-9848-AEDF835A9601}" type="presParOf" srcId="{5D604FFD-7B18-024D-808C-BD3740264FE8}" destId="{D8097F69-8202-1443-A581-4EFC1E3E4A41}" srcOrd="1" destOrd="0" presId="urn:microsoft.com/office/officeart/2005/8/layout/vList2"/>
    <dgm:cxn modelId="{E55B9E78-2730-674F-B579-D1E1C8307846}" type="presParOf" srcId="{5D604FFD-7B18-024D-808C-BD3740264FE8}" destId="{00C847D2-9E4B-E340-8BFB-E5D24EBB731C}" srcOrd="2" destOrd="0" presId="urn:microsoft.com/office/officeart/2005/8/layout/vList2"/>
    <dgm:cxn modelId="{CA912DFA-DB66-A348-9938-68E2373F3DDF}" type="presParOf" srcId="{5D604FFD-7B18-024D-808C-BD3740264FE8}" destId="{29D48090-101E-424E-823F-E323BEAF1267}"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B0A432A-6EE3-4494-B51C-FA57C057770F}" type="doc">
      <dgm:prSet loTypeId="urn:microsoft.com/office/officeart/2005/8/layout/equation2" loCatId="process" qsTypeId="urn:microsoft.com/office/officeart/2005/8/quickstyle/simple1" qsCatId="simple" csTypeId="urn:microsoft.com/office/officeart/2005/8/colors/accent1_2" csCatId="accent1" phldr="1"/>
      <dgm:spPr/>
    </dgm:pt>
    <dgm:pt modelId="{F9164DB6-D6B1-40EF-A087-D70665CABC63}">
      <dgm:prSet phldrT="[Text]" custT="1"/>
      <dgm:spPr>
        <a:solidFill>
          <a:schemeClr val="accent3">
            <a:lumMod val="50000"/>
          </a:schemeClr>
        </a:solidFill>
      </dgm:spPr>
      <dgm:t>
        <a:bodyPr/>
        <a:lstStyle/>
        <a:p>
          <a:r>
            <a:rPr lang="en-US" sz="2000" b="1" dirty="0"/>
            <a:t>WIA CORE</a:t>
          </a:r>
        </a:p>
      </dgm:t>
    </dgm:pt>
    <dgm:pt modelId="{B9033DFD-62F2-426D-BCD4-BBBEFEBB7044}" type="parTrans" cxnId="{F2972E6A-478E-4934-9183-FBCB29B2EF88}">
      <dgm:prSet/>
      <dgm:spPr/>
      <dgm:t>
        <a:bodyPr/>
        <a:lstStyle/>
        <a:p>
          <a:endParaRPr lang="en-US"/>
        </a:p>
      </dgm:t>
    </dgm:pt>
    <dgm:pt modelId="{77775EEE-90AB-4CB4-823B-973761D4288C}" type="sibTrans" cxnId="{F2972E6A-478E-4934-9183-FBCB29B2EF88}">
      <dgm:prSet/>
      <dgm:spPr>
        <a:solidFill>
          <a:schemeClr val="accent3">
            <a:lumMod val="50000"/>
          </a:schemeClr>
        </a:solidFill>
      </dgm:spPr>
      <dgm:t>
        <a:bodyPr/>
        <a:lstStyle/>
        <a:p>
          <a:endParaRPr lang="en-US" dirty="0"/>
        </a:p>
      </dgm:t>
    </dgm:pt>
    <dgm:pt modelId="{921E4658-784A-4384-8287-1CDA21BF0E5A}">
      <dgm:prSet phldrT="[Text]" custT="1"/>
      <dgm:spPr>
        <a:solidFill>
          <a:schemeClr val="accent3">
            <a:lumMod val="50000"/>
          </a:schemeClr>
        </a:solidFill>
      </dgm:spPr>
      <dgm:t>
        <a:bodyPr/>
        <a:lstStyle/>
        <a:p>
          <a:r>
            <a:rPr lang="en-US" sz="2400" b="1" dirty="0"/>
            <a:t>WIA Intensive</a:t>
          </a:r>
        </a:p>
      </dgm:t>
    </dgm:pt>
    <dgm:pt modelId="{9E6C85C0-AB1B-4803-83BE-2C706DD63DAA}" type="parTrans" cxnId="{3D71C7D2-A79C-4168-BA5A-1545A09D6E78}">
      <dgm:prSet/>
      <dgm:spPr/>
      <dgm:t>
        <a:bodyPr/>
        <a:lstStyle/>
        <a:p>
          <a:endParaRPr lang="en-US"/>
        </a:p>
      </dgm:t>
    </dgm:pt>
    <dgm:pt modelId="{959E8729-074D-4218-8ABC-A657FD2DF10A}" type="sibTrans" cxnId="{3D71C7D2-A79C-4168-BA5A-1545A09D6E78}">
      <dgm:prSet/>
      <dgm:spPr>
        <a:solidFill>
          <a:schemeClr val="tx1"/>
        </a:solidFill>
      </dgm:spPr>
      <dgm:t>
        <a:bodyPr/>
        <a:lstStyle/>
        <a:p>
          <a:endParaRPr lang="en-US" dirty="0"/>
        </a:p>
      </dgm:t>
    </dgm:pt>
    <dgm:pt modelId="{C4B79A15-2A06-498C-976A-4C348A6B0A90}">
      <dgm:prSet phldrT="[Text]" custT="1"/>
      <dgm:spPr>
        <a:solidFill>
          <a:srgbClr val="FF6600"/>
        </a:solidFill>
      </dgm:spPr>
      <dgm:t>
        <a:bodyPr/>
        <a:lstStyle/>
        <a:p>
          <a:r>
            <a:rPr lang="en-US" sz="2800" b="1" dirty="0"/>
            <a:t>WIOA </a:t>
          </a:r>
          <a:br>
            <a:rPr lang="en-US" sz="2800" b="1" dirty="0"/>
          </a:br>
          <a:r>
            <a:rPr lang="en-US" sz="2800" b="1" dirty="0"/>
            <a:t>Career</a:t>
          </a:r>
          <a:br>
            <a:rPr lang="en-US" sz="2800" b="1" dirty="0"/>
          </a:br>
          <a:r>
            <a:rPr lang="en-US" sz="2800" b="1" dirty="0"/>
            <a:t> Services</a:t>
          </a:r>
        </a:p>
      </dgm:t>
    </dgm:pt>
    <dgm:pt modelId="{988D6913-8BF6-4D2E-9F78-25031F4D9D8D}" type="parTrans" cxnId="{05DD72C3-71C6-43B2-B9C9-5D2D4CBDB0B0}">
      <dgm:prSet/>
      <dgm:spPr/>
      <dgm:t>
        <a:bodyPr/>
        <a:lstStyle/>
        <a:p>
          <a:endParaRPr lang="en-US"/>
        </a:p>
      </dgm:t>
    </dgm:pt>
    <dgm:pt modelId="{D0B0AABA-4B3B-439B-87F5-F24C10500170}" type="sibTrans" cxnId="{05DD72C3-71C6-43B2-B9C9-5D2D4CBDB0B0}">
      <dgm:prSet/>
      <dgm:spPr/>
      <dgm:t>
        <a:bodyPr/>
        <a:lstStyle/>
        <a:p>
          <a:endParaRPr lang="en-US"/>
        </a:p>
      </dgm:t>
    </dgm:pt>
    <dgm:pt modelId="{80C0255F-905F-4993-93C6-1ACCA954F813}" type="pres">
      <dgm:prSet presAssocID="{4B0A432A-6EE3-4494-B51C-FA57C057770F}" presName="Name0" presStyleCnt="0">
        <dgm:presLayoutVars>
          <dgm:dir/>
          <dgm:resizeHandles val="exact"/>
        </dgm:presLayoutVars>
      </dgm:prSet>
      <dgm:spPr/>
    </dgm:pt>
    <dgm:pt modelId="{3183272C-8284-4DF6-B1EE-F6B1E11DDB0E}" type="pres">
      <dgm:prSet presAssocID="{4B0A432A-6EE3-4494-B51C-FA57C057770F}" presName="vNodes" presStyleCnt="0"/>
      <dgm:spPr/>
    </dgm:pt>
    <dgm:pt modelId="{ABA81984-55FD-4B6D-8A95-8D4515853654}" type="pres">
      <dgm:prSet presAssocID="{F9164DB6-D6B1-40EF-A087-D70665CABC63}" presName="node" presStyleLbl="node1" presStyleIdx="0" presStyleCnt="3">
        <dgm:presLayoutVars>
          <dgm:bulletEnabled val="1"/>
        </dgm:presLayoutVars>
      </dgm:prSet>
      <dgm:spPr/>
    </dgm:pt>
    <dgm:pt modelId="{48901173-0F11-425C-872E-C9E89D37FBC8}" type="pres">
      <dgm:prSet presAssocID="{77775EEE-90AB-4CB4-823B-973761D4288C}" presName="spacerT" presStyleCnt="0"/>
      <dgm:spPr/>
    </dgm:pt>
    <dgm:pt modelId="{72EA5D88-1C02-4DA2-936F-8D3A99920498}" type="pres">
      <dgm:prSet presAssocID="{77775EEE-90AB-4CB4-823B-973761D4288C}" presName="sibTrans" presStyleLbl="sibTrans2D1" presStyleIdx="0" presStyleCnt="2"/>
      <dgm:spPr/>
    </dgm:pt>
    <dgm:pt modelId="{E6188B18-547B-4706-A5A6-475AF79441B6}" type="pres">
      <dgm:prSet presAssocID="{77775EEE-90AB-4CB4-823B-973761D4288C}" presName="spacerB" presStyleCnt="0"/>
      <dgm:spPr/>
    </dgm:pt>
    <dgm:pt modelId="{9EA1292D-127A-40A4-BB83-D4E66B0B83F5}" type="pres">
      <dgm:prSet presAssocID="{921E4658-784A-4384-8287-1CDA21BF0E5A}" presName="node" presStyleLbl="node1" presStyleIdx="1" presStyleCnt="3" custScaleX="121121" custLinFactNeighborX="2817" custLinFactNeighborY="-13725">
        <dgm:presLayoutVars>
          <dgm:bulletEnabled val="1"/>
        </dgm:presLayoutVars>
      </dgm:prSet>
      <dgm:spPr/>
    </dgm:pt>
    <dgm:pt modelId="{7F3958E3-09C2-4918-93B2-00A2B982A7CA}" type="pres">
      <dgm:prSet presAssocID="{4B0A432A-6EE3-4494-B51C-FA57C057770F}" presName="sibTransLast" presStyleLbl="sibTrans2D1" presStyleIdx="1" presStyleCnt="2"/>
      <dgm:spPr/>
    </dgm:pt>
    <dgm:pt modelId="{8D9FBBA0-C9CC-4201-9703-9D783019A86C}" type="pres">
      <dgm:prSet presAssocID="{4B0A432A-6EE3-4494-B51C-FA57C057770F}" presName="connectorText" presStyleLbl="sibTrans2D1" presStyleIdx="1" presStyleCnt="2"/>
      <dgm:spPr/>
    </dgm:pt>
    <dgm:pt modelId="{618776C9-E973-4E84-B32A-F5E9EEDC54C5}" type="pres">
      <dgm:prSet presAssocID="{4B0A432A-6EE3-4494-B51C-FA57C057770F}" presName="lastNode" presStyleLbl="node1" presStyleIdx="2" presStyleCnt="3">
        <dgm:presLayoutVars>
          <dgm:bulletEnabled val="1"/>
        </dgm:presLayoutVars>
      </dgm:prSet>
      <dgm:spPr/>
    </dgm:pt>
  </dgm:ptLst>
  <dgm:cxnLst>
    <dgm:cxn modelId="{3C66D9CF-B20A-4ED5-AA54-D2B08B450D16}" type="presOf" srcId="{959E8729-074D-4218-8ABC-A657FD2DF10A}" destId="{8D9FBBA0-C9CC-4201-9703-9D783019A86C}" srcOrd="1" destOrd="0" presId="urn:microsoft.com/office/officeart/2005/8/layout/equation2"/>
    <dgm:cxn modelId="{05DD72C3-71C6-43B2-B9C9-5D2D4CBDB0B0}" srcId="{4B0A432A-6EE3-4494-B51C-FA57C057770F}" destId="{C4B79A15-2A06-498C-976A-4C348A6B0A90}" srcOrd="2" destOrd="0" parTransId="{988D6913-8BF6-4D2E-9F78-25031F4D9D8D}" sibTransId="{D0B0AABA-4B3B-439B-87F5-F24C10500170}"/>
    <dgm:cxn modelId="{DC862CF3-DF65-497E-AB73-1C3364F4B852}" type="presOf" srcId="{C4B79A15-2A06-498C-976A-4C348A6B0A90}" destId="{618776C9-E973-4E84-B32A-F5E9EEDC54C5}" srcOrd="0" destOrd="0" presId="urn:microsoft.com/office/officeart/2005/8/layout/equation2"/>
    <dgm:cxn modelId="{11979B37-56FA-4987-80CB-5002D06DDCBC}" type="presOf" srcId="{921E4658-784A-4384-8287-1CDA21BF0E5A}" destId="{9EA1292D-127A-40A4-BB83-D4E66B0B83F5}" srcOrd="0" destOrd="0" presId="urn:microsoft.com/office/officeart/2005/8/layout/equation2"/>
    <dgm:cxn modelId="{4A3DBBE3-B8DD-4AC1-821B-4934C6D87175}" type="presOf" srcId="{959E8729-074D-4218-8ABC-A657FD2DF10A}" destId="{7F3958E3-09C2-4918-93B2-00A2B982A7CA}" srcOrd="0" destOrd="0" presId="urn:microsoft.com/office/officeart/2005/8/layout/equation2"/>
    <dgm:cxn modelId="{06422FF6-70DA-4DC6-83B1-4092BA351D4B}" type="presOf" srcId="{4B0A432A-6EE3-4494-B51C-FA57C057770F}" destId="{80C0255F-905F-4993-93C6-1ACCA954F813}" srcOrd="0" destOrd="0" presId="urn:microsoft.com/office/officeart/2005/8/layout/equation2"/>
    <dgm:cxn modelId="{CC92521D-FF43-4270-A38B-175EF562A049}" type="presOf" srcId="{77775EEE-90AB-4CB4-823B-973761D4288C}" destId="{72EA5D88-1C02-4DA2-936F-8D3A99920498}" srcOrd="0" destOrd="0" presId="urn:microsoft.com/office/officeart/2005/8/layout/equation2"/>
    <dgm:cxn modelId="{3D71C7D2-A79C-4168-BA5A-1545A09D6E78}" srcId="{4B0A432A-6EE3-4494-B51C-FA57C057770F}" destId="{921E4658-784A-4384-8287-1CDA21BF0E5A}" srcOrd="1" destOrd="0" parTransId="{9E6C85C0-AB1B-4803-83BE-2C706DD63DAA}" sibTransId="{959E8729-074D-4218-8ABC-A657FD2DF10A}"/>
    <dgm:cxn modelId="{158C476E-1052-4E56-B8CF-0FB4E24DE6A6}" type="presOf" srcId="{F9164DB6-D6B1-40EF-A087-D70665CABC63}" destId="{ABA81984-55FD-4B6D-8A95-8D4515853654}" srcOrd="0" destOrd="0" presId="urn:microsoft.com/office/officeart/2005/8/layout/equation2"/>
    <dgm:cxn modelId="{F2972E6A-478E-4934-9183-FBCB29B2EF88}" srcId="{4B0A432A-6EE3-4494-B51C-FA57C057770F}" destId="{F9164DB6-D6B1-40EF-A087-D70665CABC63}" srcOrd="0" destOrd="0" parTransId="{B9033DFD-62F2-426D-BCD4-BBBEFEBB7044}" sibTransId="{77775EEE-90AB-4CB4-823B-973761D4288C}"/>
    <dgm:cxn modelId="{5C6EA56C-06BB-460B-9460-DF0A7AC848EC}" type="presParOf" srcId="{80C0255F-905F-4993-93C6-1ACCA954F813}" destId="{3183272C-8284-4DF6-B1EE-F6B1E11DDB0E}" srcOrd="0" destOrd="0" presId="urn:microsoft.com/office/officeart/2005/8/layout/equation2"/>
    <dgm:cxn modelId="{6256945B-094D-4F41-921F-54C696D893E0}" type="presParOf" srcId="{3183272C-8284-4DF6-B1EE-F6B1E11DDB0E}" destId="{ABA81984-55FD-4B6D-8A95-8D4515853654}" srcOrd="0" destOrd="0" presId="urn:microsoft.com/office/officeart/2005/8/layout/equation2"/>
    <dgm:cxn modelId="{7C6DEDAB-F6A8-41BE-999B-C00D4CC9EA8C}" type="presParOf" srcId="{3183272C-8284-4DF6-B1EE-F6B1E11DDB0E}" destId="{48901173-0F11-425C-872E-C9E89D37FBC8}" srcOrd="1" destOrd="0" presId="urn:microsoft.com/office/officeart/2005/8/layout/equation2"/>
    <dgm:cxn modelId="{816310C3-6EEF-4D33-9857-968A9AF5E1F7}" type="presParOf" srcId="{3183272C-8284-4DF6-B1EE-F6B1E11DDB0E}" destId="{72EA5D88-1C02-4DA2-936F-8D3A99920498}" srcOrd="2" destOrd="0" presId="urn:microsoft.com/office/officeart/2005/8/layout/equation2"/>
    <dgm:cxn modelId="{83A96703-D789-464C-9190-374F25585CA1}" type="presParOf" srcId="{3183272C-8284-4DF6-B1EE-F6B1E11DDB0E}" destId="{E6188B18-547B-4706-A5A6-475AF79441B6}" srcOrd="3" destOrd="0" presId="urn:microsoft.com/office/officeart/2005/8/layout/equation2"/>
    <dgm:cxn modelId="{A8FF1396-C119-4033-8A51-1132B231D6D6}" type="presParOf" srcId="{3183272C-8284-4DF6-B1EE-F6B1E11DDB0E}" destId="{9EA1292D-127A-40A4-BB83-D4E66B0B83F5}" srcOrd="4" destOrd="0" presId="urn:microsoft.com/office/officeart/2005/8/layout/equation2"/>
    <dgm:cxn modelId="{703AB8B0-308F-493E-BF9E-19EC3CB0CC4F}" type="presParOf" srcId="{80C0255F-905F-4993-93C6-1ACCA954F813}" destId="{7F3958E3-09C2-4918-93B2-00A2B982A7CA}" srcOrd="1" destOrd="0" presId="urn:microsoft.com/office/officeart/2005/8/layout/equation2"/>
    <dgm:cxn modelId="{7E159855-32D2-4CE2-9A4C-BA607BE45122}" type="presParOf" srcId="{7F3958E3-09C2-4918-93B2-00A2B982A7CA}" destId="{8D9FBBA0-C9CC-4201-9703-9D783019A86C}" srcOrd="0" destOrd="0" presId="urn:microsoft.com/office/officeart/2005/8/layout/equation2"/>
    <dgm:cxn modelId="{F04F92AC-1022-47D7-893F-19E4830CCA82}" type="presParOf" srcId="{80C0255F-905F-4993-93C6-1ACCA954F813}" destId="{618776C9-E973-4E84-B32A-F5E9EEDC54C5}"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B453D26-BF97-41AE-B48B-8B1A75123F70}"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en-US"/>
        </a:p>
      </dgm:t>
    </dgm:pt>
    <dgm:pt modelId="{F4C9AC70-446D-455F-98F9-826FD98E33FA}">
      <dgm:prSet/>
      <dgm:spPr>
        <a:solidFill>
          <a:schemeClr val="accent5">
            <a:lumMod val="75000"/>
          </a:schemeClr>
        </a:solidFill>
        <a:ln>
          <a:noFill/>
        </a:ln>
      </dgm:spPr>
      <dgm:t>
        <a:bodyPr/>
        <a:lstStyle/>
        <a:p>
          <a:pPr algn="l" rtl="0"/>
          <a:r>
            <a:rPr lang="en-US" dirty="0"/>
            <a:t>Performance is measured using Unemployment Insurance (UI) wage records.</a:t>
          </a:r>
        </a:p>
      </dgm:t>
    </dgm:pt>
    <dgm:pt modelId="{541CD4C4-A8AA-4487-87C1-19A32DA3DD1E}" type="parTrans" cxnId="{0D9921EE-ED0D-4220-B40E-19D84B5C165D}">
      <dgm:prSet/>
      <dgm:spPr/>
      <dgm:t>
        <a:bodyPr/>
        <a:lstStyle/>
        <a:p>
          <a:endParaRPr lang="en-US"/>
        </a:p>
      </dgm:t>
    </dgm:pt>
    <dgm:pt modelId="{5B18301C-62CC-4713-ACF2-F7E39664DFFF}" type="sibTrans" cxnId="{0D9921EE-ED0D-4220-B40E-19D84B5C165D}">
      <dgm:prSet/>
      <dgm:spPr/>
      <dgm:t>
        <a:bodyPr/>
        <a:lstStyle/>
        <a:p>
          <a:endParaRPr lang="en-US"/>
        </a:p>
      </dgm:t>
    </dgm:pt>
    <dgm:pt modelId="{02E09C70-B6F8-4DE4-9F2A-C464F248BF07}">
      <dgm:prSet/>
      <dgm:spPr>
        <a:solidFill>
          <a:schemeClr val="accent5">
            <a:lumMod val="75000"/>
          </a:schemeClr>
        </a:solidFill>
        <a:ln>
          <a:noFill/>
        </a:ln>
      </dgm:spPr>
      <dgm:t>
        <a:bodyPr/>
        <a:lstStyle/>
        <a:p>
          <a:pPr algn="l" rtl="0"/>
          <a:r>
            <a:rPr lang="en-US" dirty="0"/>
            <a:t>UI records are reported quarterly, and include earnings for the quarter.  They usually cannot identify the date of employment, hours of employment, or hourly wages</a:t>
          </a:r>
        </a:p>
      </dgm:t>
    </dgm:pt>
    <dgm:pt modelId="{2B73157D-A58E-46C8-86CB-F26EE7C6717A}" type="parTrans" cxnId="{B84DA568-DF4F-4098-876B-F96476CE0F50}">
      <dgm:prSet/>
      <dgm:spPr/>
      <dgm:t>
        <a:bodyPr/>
        <a:lstStyle/>
        <a:p>
          <a:endParaRPr lang="en-US"/>
        </a:p>
      </dgm:t>
    </dgm:pt>
    <dgm:pt modelId="{6C83C0D4-EF70-446D-A6B6-3A43C43223EE}" type="sibTrans" cxnId="{B84DA568-DF4F-4098-876B-F96476CE0F50}">
      <dgm:prSet/>
      <dgm:spPr/>
      <dgm:t>
        <a:bodyPr/>
        <a:lstStyle/>
        <a:p>
          <a:endParaRPr lang="en-US"/>
        </a:p>
      </dgm:t>
    </dgm:pt>
    <dgm:pt modelId="{4F5F7FA8-116D-184F-B2D0-45450227581C}">
      <dgm:prSet/>
      <dgm:spPr>
        <a:solidFill>
          <a:schemeClr val="accent5">
            <a:lumMod val="75000"/>
          </a:schemeClr>
        </a:solidFill>
        <a:ln>
          <a:noFill/>
        </a:ln>
      </dgm:spPr>
      <dgm:t>
        <a:bodyPr/>
        <a:lstStyle/>
        <a:p>
          <a:pPr algn="l" rtl="0"/>
          <a:r>
            <a:rPr lang="en-US" dirty="0"/>
            <a:t>Use of UI data implies a lag of 2 quarters before data become available</a:t>
          </a:r>
        </a:p>
      </dgm:t>
    </dgm:pt>
    <dgm:pt modelId="{377010D3-82A9-CB4F-866D-08D526EEAD96}" type="parTrans" cxnId="{7616D0E6-4826-1A4F-90AB-08958594C09A}">
      <dgm:prSet/>
      <dgm:spPr/>
    </dgm:pt>
    <dgm:pt modelId="{A6145F62-E462-4941-8EC7-758AB3A1098A}" type="sibTrans" cxnId="{7616D0E6-4826-1A4F-90AB-08958594C09A}">
      <dgm:prSet/>
      <dgm:spPr/>
    </dgm:pt>
    <dgm:pt modelId="{277A21E2-B90B-4E42-8263-4F8E9074F138}" type="pres">
      <dgm:prSet presAssocID="{DB453D26-BF97-41AE-B48B-8B1A75123F70}" presName="diagram" presStyleCnt="0">
        <dgm:presLayoutVars>
          <dgm:dir/>
          <dgm:resizeHandles val="exact"/>
        </dgm:presLayoutVars>
      </dgm:prSet>
      <dgm:spPr/>
    </dgm:pt>
    <dgm:pt modelId="{4C857021-0682-4CBA-B7A7-314664349A03}" type="pres">
      <dgm:prSet presAssocID="{F4C9AC70-446D-455F-98F9-826FD98E33FA}" presName="node" presStyleLbl="node1" presStyleIdx="0" presStyleCnt="3" custScaleX="145057">
        <dgm:presLayoutVars>
          <dgm:bulletEnabled val="1"/>
        </dgm:presLayoutVars>
      </dgm:prSet>
      <dgm:spPr/>
    </dgm:pt>
    <dgm:pt modelId="{C50E0CB6-87B8-4A8D-9BC4-AD8A88F1AAB2}" type="pres">
      <dgm:prSet presAssocID="{5B18301C-62CC-4713-ACF2-F7E39664DFFF}" presName="sibTrans" presStyleCnt="0"/>
      <dgm:spPr/>
    </dgm:pt>
    <dgm:pt modelId="{5DCF5EAC-DC5A-4C13-B7F9-65A552B6C5F5}" type="pres">
      <dgm:prSet presAssocID="{02E09C70-B6F8-4DE4-9F2A-C464F248BF07}" presName="node" presStyleLbl="node1" presStyleIdx="1" presStyleCnt="3" custScaleX="145057">
        <dgm:presLayoutVars>
          <dgm:bulletEnabled val="1"/>
        </dgm:presLayoutVars>
      </dgm:prSet>
      <dgm:spPr/>
    </dgm:pt>
    <dgm:pt modelId="{AD4A8BD4-22B8-2942-A7A1-6FE538D5B8A4}" type="pres">
      <dgm:prSet presAssocID="{6C83C0D4-EF70-446D-A6B6-3A43C43223EE}" presName="sibTrans" presStyleCnt="0"/>
      <dgm:spPr/>
    </dgm:pt>
    <dgm:pt modelId="{306ED3D4-5872-C24C-BA28-C8B785D3D334}" type="pres">
      <dgm:prSet presAssocID="{4F5F7FA8-116D-184F-B2D0-45450227581C}" presName="node" presStyleLbl="node1" presStyleIdx="2" presStyleCnt="3">
        <dgm:presLayoutVars>
          <dgm:bulletEnabled val="1"/>
        </dgm:presLayoutVars>
      </dgm:prSet>
      <dgm:spPr/>
    </dgm:pt>
  </dgm:ptLst>
  <dgm:cxnLst>
    <dgm:cxn modelId="{BA6BB654-7F24-4835-B711-515715B640FE}" type="presOf" srcId="{DB453D26-BF97-41AE-B48B-8B1A75123F70}" destId="{277A21E2-B90B-4E42-8263-4F8E9074F138}" srcOrd="0" destOrd="0" presId="urn:microsoft.com/office/officeart/2005/8/layout/default#1"/>
    <dgm:cxn modelId="{194240EB-6E7F-414F-9FB0-4B4A50B58A9D}" type="presOf" srcId="{4F5F7FA8-116D-184F-B2D0-45450227581C}" destId="{306ED3D4-5872-C24C-BA28-C8B785D3D334}" srcOrd="0" destOrd="0" presId="urn:microsoft.com/office/officeart/2005/8/layout/default#1"/>
    <dgm:cxn modelId="{5D9653CD-EDA4-4CA1-B93D-DE229BAAA68D}" type="presOf" srcId="{F4C9AC70-446D-455F-98F9-826FD98E33FA}" destId="{4C857021-0682-4CBA-B7A7-314664349A03}" srcOrd="0" destOrd="0" presId="urn:microsoft.com/office/officeart/2005/8/layout/default#1"/>
    <dgm:cxn modelId="{0D9921EE-ED0D-4220-B40E-19D84B5C165D}" srcId="{DB453D26-BF97-41AE-B48B-8B1A75123F70}" destId="{F4C9AC70-446D-455F-98F9-826FD98E33FA}" srcOrd="0" destOrd="0" parTransId="{541CD4C4-A8AA-4487-87C1-19A32DA3DD1E}" sibTransId="{5B18301C-62CC-4713-ACF2-F7E39664DFFF}"/>
    <dgm:cxn modelId="{B84DA568-DF4F-4098-876B-F96476CE0F50}" srcId="{DB453D26-BF97-41AE-B48B-8B1A75123F70}" destId="{02E09C70-B6F8-4DE4-9F2A-C464F248BF07}" srcOrd="1" destOrd="0" parTransId="{2B73157D-A58E-46C8-86CB-F26EE7C6717A}" sibTransId="{6C83C0D4-EF70-446D-A6B6-3A43C43223EE}"/>
    <dgm:cxn modelId="{7616D0E6-4826-1A4F-90AB-08958594C09A}" srcId="{DB453D26-BF97-41AE-B48B-8B1A75123F70}" destId="{4F5F7FA8-116D-184F-B2D0-45450227581C}" srcOrd="2" destOrd="0" parTransId="{377010D3-82A9-CB4F-866D-08D526EEAD96}" sibTransId="{A6145F62-E462-4941-8EC7-758AB3A1098A}"/>
    <dgm:cxn modelId="{C5C4F624-4BB5-4A60-B49E-CD7D125CD6E6}" type="presOf" srcId="{02E09C70-B6F8-4DE4-9F2A-C464F248BF07}" destId="{5DCF5EAC-DC5A-4C13-B7F9-65A552B6C5F5}" srcOrd="0" destOrd="0" presId="urn:microsoft.com/office/officeart/2005/8/layout/default#1"/>
    <dgm:cxn modelId="{CFC861B4-5ED8-4941-A683-A364B2FF0A3F}" type="presParOf" srcId="{277A21E2-B90B-4E42-8263-4F8E9074F138}" destId="{4C857021-0682-4CBA-B7A7-314664349A03}" srcOrd="0" destOrd="0" presId="urn:microsoft.com/office/officeart/2005/8/layout/default#1"/>
    <dgm:cxn modelId="{6DD2A921-702E-40FA-ACAD-296ED4D28E3C}" type="presParOf" srcId="{277A21E2-B90B-4E42-8263-4F8E9074F138}" destId="{C50E0CB6-87B8-4A8D-9BC4-AD8A88F1AAB2}" srcOrd="1" destOrd="0" presId="urn:microsoft.com/office/officeart/2005/8/layout/default#1"/>
    <dgm:cxn modelId="{8985007B-2DDD-4396-A4BD-C68BBBA298D4}" type="presParOf" srcId="{277A21E2-B90B-4E42-8263-4F8E9074F138}" destId="{5DCF5EAC-DC5A-4C13-B7F9-65A552B6C5F5}" srcOrd="2" destOrd="0" presId="urn:microsoft.com/office/officeart/2005/8/layout/default#1"/>
    <dgm:cxn modelId="{80171CEF-985A-7145-8282-43BA5404A6FD}" type="presParOf" srcId="{277A21E2-B90B-4E42-8263-4F8E9074F138}" destId="{AD4A8BD4-22B8-2942-A7A1-6FE538D5B8A4}" srcOrd="3" destOrd="0" presId="urn:microsoft.com/office/officeart/2005/8/layout/default#1"/>
    <dgm:cxn modelId="{8F2A8E8A-0F4A-9543-84E3-B9559D41F1A1}" type="presParOf" srcId="{277A21E2-B90B-4E42-8263-4F8E9074F138}" destId="{306ED3D4-5872-C24C-BA28-C8B785D3D334}" srcOrd="4" destOrd="0" presId="urn:microsoft.com/office/officeart/2005/8/layout/defaul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FBEC75B-4FEB-D941-8AE9-546FF70DA211}" type="doc">
      <dgm:prSet loTypeId="urn:microsoft.com/office/officeart/2005/8/layout/vList2" loCatId="" qsTypeId="urn:microsoft.com/office/officeart/2005/8/quickstyle/simple4" qsCatId="simple" csTypeId="urn:microsoft.com/office/officeart/2005/8/colors/accent1_2" csCatId="accent1" phldr="1"/>
      <dgm:spPr/>
      <dgm:t>
        <a:bodyPr/>
        <a:lstStyle/>
        <a:p>
          <a:endParaRPr lang="en-US"/>
        </a:p>
      </dgm:t>
    </dgm:pt>
    <dgm:pt modelId="{AA535AE5-4905-6141-9118-8EC64FA2EF10}">
      <dgm:prSet phldrT="[Text]" custT="1"/>
      <dgm:spPr/>
      <dgm:t>
        <a:bodyPr/>
        <a:lstStyle/>
        <a:p>
          <a:r>
            <a:rPr lang="en-US" sz="2800" b="1" i="0" dirty="0"/>
            <a:t>Scenario</a:t>
          </a:r>
          <a:endParaRPr lang="en-US" sz="2800" b="1" i="1" dirty="0"/>
        </a:p>
      </dgm:t>
    </dgm:pt>
    <dgm:pt modelId="{C05ECBBA-39D8-1A42-A7A4-D0617ACF40B4}" type="parTrans" cxnId="{A5C1639B-A0C5-964C-BAA5-F343ACC0F569}">
      <dgm:prSet/>
      <dgm:spPr/>
      <dgm:t>
        <a:bodyPr/>
        <a:lstStyle/>
        <a:p>
          <a:endParaRPr lang="en-US"/>
        </a:p>
      </dgm:t>
    </dgm:pt>
    <dgm:pt modelId="{5E2AF04C-2815-2D4B-A863-EFA49D3BDA22}" type="sibTrans" cxnId="{A5C1639B-A0C5-964C-BAA5-F343ACC0F569}">
      <dgm:prSet/>
      <dgm:spPr/>
      <dgm:t>
        <a:bodyPr/>
        <a:lstStyle/>
        <a:p>
          <a:endParaRPr lang="en-US"/>
        </a:p>
      </dgm:t>
    </dgm:pt>
    <dgm:pt modelId="{EB71CEBE-7F98-414C-BC5B-14A25512E2AC}">
      <dgm:prSet phldrT="[Text]" custT="1"/>
      <dgm:spPr/>
      <dgm:t>
        <a:bodyPr/>
        <a:lstStyle/>
        <a:p>
          <a:r>
            <a:rPr lang="en-US" sz="2000" dirty="0"/>
            <a:t>First service is May 4</a:t>
          </a:r>
          <a:r>
            <a:rPr lang="en-US" sz="2000" baseline="30000" dirty="0"/>
            <a:t>th</a:t>
          </a:r>
          <a:r>
            <a:rPr lang="en-US" sz="2000" dirty="0"/>
            <a:t> </a:t>
          </a:r>
        </a:p>
      </dgm:t>
    </dgm:pt>
    <dgm:pt modelId="{30E2CE87-B7F8-3B4D-B21D-408809FE12A7}" type="parTrans" cxnId="{309D231A-5A7B-304F-8BAE-14934C2BD4BB}">
      <dgm:prSet/>
      <dgm:spPr/>
      <dgm:t>
        <a:bodyPr/>
        <a:lstStyle/>
        <a:p>
          <a:endParaRPr lang="en-US"/>
        </a:p>
      </dgm:t>
    </dgm:pt>
    <dgm:pt modelId="{A8162961-A721-0E43-BB51-3517E674B5AD}" type="sibTrans" cxnId="{309D231A-5A7B-304F-8BAE-14934C2BD4BB}">
      <dgm:prSet/>
      <dgm:spPr/>
      <dgm:t>
        <a:bodyPr/>
        <a:lstStyle/>
        <a:p>
          <a:endParaRPr lang="en-US"/>
        </a:p>
      </dgm:t>
    </dgm:pt>
    <dgm:pt modelId="{CE6C2113-B404-994E-BB37-F2035F6E711C}">
      <dgm:prSet phldrT="[Text]" custT="1"/>
      <dgm:spPr/>
      <dgm:t>
        <a:bodyPr/>
        <a:lstStyle/>
        <a:p>
          <a:r>
            <a:rPr lang="en-US" sz="2800" b="1" dirty="0"/>
            <a:t>What is</a:t>
          </a:r>
        </a:p>
      </dgm:t>
    </dgm:pt>
    <dgm:pt modelId="{7502CD2F-7BAA-7C46-B3CC-DB5F82035EF7}" type="parTrans" cxnId="{6657360E-09B3-8E4D-AF23-7EBAD7076F07}">
      <dgm:prSet/>
      <dgm:spPr/>
      <dgm:t>
        <a:bodyPr/>
        <a:lstStyle/>
        <a:p>
          <a:endParaRPr lang="en-US"/>
        </a:p>
      </dgm:t>
    </dgm:pt>
    <dgm:pt modelId="{018C94BC-DD97-BF4D-892B-0C8126499B88}" type="sibTrans" cxnId="{6657360E-09B3-8E4D-AF23-7EBAD7076F07}">
      <dgm:prSet/>
      <dgm:spPr/>
      <dgm:t>
        <a:bodyPr/>
        <a:lstStyle/>
        <a:p>
          <a:endParaRPr lang="en-US"/>
        </a:p>
      </dgm:t>
    </dgm:pt>
    <dgm:pt modelId="{5AE6F041-4B93-0D48-8691-1C4A53FA50ED}">
      <dgm:prSet phldrT="[Text]" custT="1"/>
      <dgm:spPr/>
      <dgm:t>
        <a:bodyPr/>
        <a:lstStyle/>
        <a:p>
          <a:r>
            <a:rPr lang="en-US" sz="2000" dirty="0"/>
            <a:t>The measurement quarter for the employment rate?</a:t>
          </a:r>
        </a:p>
      </dgm:t>
    </dgm:pt>
    <dgm:pt modelId="{89C2C312-228F-4D46-B435-F0E7F6E6420B}" type="parTrans" cxnId="{143961EA-1850-DE49-8DB7-3F1AFEF5EAB2}">
      <dgm:prSet/>
      <dgm:spPr/>
      <dgm:t>
        <a:bodyPr/>
        <a:lstStyle/>
        <a:p>
          <a:endParaRPr lang="en-US"/>
        </a:p>
      </dgm:t>
    </dgm:pt>
    <dgm:pt modelId="{E3582DD9-15D8-074F-9C18-D10298DFD284}" type="sibTrans" cxnId="{143961EA-1850-DE49-8DB7-3F1AFEF5EAB2}">
      <dgm:prSet/>
      <dgm:spPr/>
      <dgm:t>
        <a:bodyPr/>
        <a:lstStyle/>
        <a:p>
          <a:endParaRPr lang="en-US"/>
        </a:p>
      </dgm:t>
    </dgm:pt>
    <dgm:pt modelId="{329F7D7B-63D5-3948-BCD4-35AD64755FAC}">
      <dgm:prSet phldrT="[Text]" custT="1"/>
      <dgm:spPr/>
      <dgm:t>
        <a:bodyPr/>
        <a:lstStyle/>
        <a:p>
          <a:r>
            <a:rPr lang="en-US" sz="2000" dirty="0"/>
            <a:t>Last service (job referral) is August 18</a:t>
          </a:r>
          <a:r>
            <a:rPr lang="en-US" sz="2000" baseline="30000" dirty="0"/>
            <a:t>th</a:t>
          </a:r>
          <a:r>
            <a:rPr lang="en-US" sz="2000" dirty="0"/>
            <a:t> </a:t>
          </a:r>
        </a:p>
      </dgm:t>
    </dgm:pt>
    <dgm:pt modelId="{85726C39-98EC-074B-894E-F7DE9F45249E}" type="parTrans" cxnId="{A6B66935-DB4F-A04F-B05D-20A03935FBAE}">
      <dgm:prSet/>
      <dgm:spPr/>
      <dgm:t>
        <a:bodyPr/>
        <a:lstStyle/>
        <a:p>
          <a:endParaRPr lang="en-US"/>
        </a:p>
      </dgm:t>
    </dgm:pt>
    <dgm:pt modelId="{4997EE62-C510-7547-B92C-C840B7472AC2}" type="sibTrans" cxnId="{A6B66935-DB4F-A04F-B05D-20A03935FBAE}">
      <dgm:prSet/>
      <dgm:spPr/>
      <dgm:t>
        <a:bodyPr/>
        <a:lstStyle/>
        <a:p>
          <a:endParaRPr lang="en-US"/>
        </a:p>
      </dgm:t>
    </dgm:pt>
    <dgm:pt modelId="{BE993D50-7A1C-8944-88C9-432EB6273264}">
      <dgm:prSet phldrT="[Text]" custT="1"/>
      <dgm:spPr/>
      <dgm:t>
        <a:bodyPr/>
        <a:lstStyle/>
        <a:p>
          <a:r>
            <a:rPr lang="en-US" sz="2000" dirty="0"/>
            <a:t>Customer gets a job Sept 15</a:t>
          </a:r>
          <a:r>
            <a:rPr lang="en-US" sz="2000" baseline="30000" dirty="0"/>
            <a:t>th</a:t>
          </a:r>
          <a:r>
            <a:rPr lang="en-US" sz="2000" dirty="0"/>
            <a:t> </a:t>
          </a:r>
        </a:p>
      </dgm:t>
    </dgm:pt>
    <dgm:pt modelId="{810D9544-70E2-EE47-8ABB-1A9CAF1558BB}" type="parTrans" cxnId="{579A03E0-44F2-E24D-9B21-51B471D1A4A9}">
      <dgm:prSet/>
      <dgm:spPr/>
      <dgm:t>
        <a:bodyPr/>
        <a:lstStyle/>
        <a:p>
          <a:endParaRPr lang="en-US"/>
        </a:p>
      </dgm:t>
    </dgm:pt>
    <dgm:pt modelId="{D907383C-1050-9447-8178-0C7A2514FB42}" type="sibTrans" cxnId="{579A03E0-44F2-E24D-9B21-51B471D1A4A9}">
      <dgm:prSet/>
      <dgm:spPr/>
      <dgm:t>
        <a:bodyPr/>
        <a:lstStyle/>
        <a:p>
          <a:endParaRPr lang="en-US"/>
        </a:p>
      </dgm:t>
    </dgm:pt>
    <dgm:pt modelId="{8992071E-5C8F-684A-835A-D3B1D62F7418}">
      <dgm:prSet phldrT="[Text]" custT="1"/>
      <dgm:spPr/>
      <dgm:t>
        <a:bodyPr/>
        <a:lstStyle/>
        <a:p>
          <a:r>
            <a:rPr lang="en-US" sz="2000" dirty="0"/>
            <a:t>Customer loses job Dec 30</a:t>
          </a:r>
          <a:r>
            <a:rPr lang="en-US" sz="2000" baseline="30000" dirty="0"/>
            <a:t>th</a:t>
          </a:r>
          <a:r>
            <a:rPr lang="en-US" sz="2000" dirty="0"/>
            <a:t> </a:t>
          </a:r>
        </a:p>
      </dgm:t>
    </dgm:pt>
    <dgm:pt modelId="{CDBE9962-8136-6A4D-AEB8-7A6550AA14FD}" type="parTrans" cxnId="{4BBB3D50-EE8C-1846-92E6-71C846969914}">
      <dgm:prSet/>
      <dgm:spPr/>
      <dgm:t>
        <a:bodyPr/>
        <a:lstStyle/>
        <a:p>
          <a:endParaRPr lang="en-US"/>
        </a:p>
      </dgm:t>
    </dgm:pt>
    <dgm:pt modelId="{F76042E8-A619-2540-ADD1-AE2EB100DE9B}" type="sibTrans" cxnId="{4BBB3D50-EE8C-1846-92E6-71C846969914}">
      <dgm:prSet/>
      <dgm:spPr/>
      <dgm:t>
        <a:bodyPr/>
        <a:lstStyle/>
        <a:p>
          <a:endParaRPr lang="en-US"/>
        </a:p>
      </dgm:t>
    </dgm:pt>
    <dgm:pt modelId="{B893C907-5F58-BF41-AF56-CAB8C7736D6D}">
      <dgm:prSet phldrT="[Text]" custT="1"/>
      <dgm:spPr/>
      <dgm:t>
        <a:bodyPr/>
        <a:lstStyle/>
        <a:p>
          <a:r>
            <a:rPr lang="en-US" sz="2000" dirty="0"/>
            <a:t>Customer finds another job April 10</a:t>
          </a:r>
          <a:r>
            <a:rPr lang="en-US" sz="2000" baseline="30000" dirty="0"/>
            <a:t>th</a:t>
          </a:r>
          <a:r>
            <a:rPr lang="en-US" sz="2000" dirty="0"/>
            <a:t> </a:t>
          </a:r>
        </a:p>
      </dgm:t>
    </dgm:pt>
    <dgm:pt modelId="{F4B5C5A2-A27B-E44C-B10A-60912645AE19}" type="parTrans" cxnId="{B30C5B39-AB55-B649-9BE7-1A6BAF7F6CE4}">
      <dgm:prSet/>
      <dgm:spPr/>
      <dgm:t>
        <a:bodyPr/>
        <a:lstStyle/>
        <a:p>
          <a:endParaRPr lang="en-US"/>
        </a:p>
      </dgm:t>
    </dgm:pt>
    <dgm:pt modelId="{0B29BAE2-2407-1E4A-8911-E605F6551DA5}" type="sibTrans" cxnId="{B30C5B39-AB55-B649-9BE7-1A6BAF7F6CE4}">
      <dgm:prSet/>
      <dgm:spPr/>
      <dgm:t>
        <a:bodyPr/>
        <a:lstStyle/>
        <a:p>
          <a:endParaRPr lang="en-US"/>
        </a:p>
      </dgm:t>
    </dgm:pt>
    <dgm:pt modelId="{4750406D-422B-CD4E-8A3F-B308197BBA75}">
      <dgm:prSet phldrT="[Text]" custT="1"/>
      <dgm:spPr/>
      <dgm:t>
        <a:bodyPr/>
        <a:lstStyle/>
        <a:p>
          <a:r>
            <a:rPr lang="en-US" sz="2000" dirty="0"/>
            <a:t>Is the customer a positive on this outcome?</a:t>
          </a:r>
        </a:p>
      </dgm:t>
    </dgm:pt>
    <dgm:pt modelId="{3E466CE5-7DD4-8F4F-92C0-2231D9EFCD2F}" type="parTrans" cxnId="{F0488E5A-1D52-B041-BE3A-174EA1FB2A82}">
      <dgm:prSet/>
      <dgm:spPr/>
      <dgm:t>
        <a:bodyPr/>
        <a:lstStyle/>
        <a:p>
          <a:endParaRPr lang="en-US"/>
        </a:p>
      </dgm:t>
    </dgm:pt>
    <dgm:pt modelId="{58F73290-7B1B-594C-B117-7AF0D96171F4}" type="sibTrans" cxnId="{F0488E5A-1D52-B041-BE3A-174EA1FB2A82}">
      <dgm:prSet/>
      <dgm:spPr/>
      <dgm:t>
        <a:bodyPr/>
        <a:lstStyle/>
        <a:p>
          <a:endParaRPr lang="en-US"/>
        </a:p>
      </dgm:t>
    </dgm:pt>
    <dgm:pt modelId="{C49643FC-6A5C-454A-8842-ED862F186605}">
      <dgm:prSet phldrT="[Text]" custT="1"/>
      <dgm:spPr/>
      <dgm:t>
        <a:bodyPr/>
        <a:lstStyle/>
        <a:p>
          <a:endParaRPr lang="en-US" sz="2000" dirty="0"/>
        </a:p>
      </dgm:t>
    </dgm:pt>
    <dgm:pt modelId="{F772E847-F68B-CB4B-A31B-2B72EDE117EE}" type="parTrans" cxnId="{00C90833-9240-AB47-A376-7204EF6756CB}">
      <dgm:prSet/>
      <dgm:spPr/>
      <dgm:t>
        <a:bodyPr/>
        <a:lstStyle/>
        <a:p>
          <a:endParaRPr lang="en-US"/>
        </a:p>
      </dgm:t>
    </dgm:pt>
    <dgm:pt modelId="{85E3022E-9799-C947-8471-D6467BBC7B2E}" type="sibTrans" cxnId="{00C90833-9240-AB47-A376-7204EF6756CB}">
      <dgm:prSet/>
      <dgm:spPr/>
      <dgm:t>
        <a:bodyPr/>
        <a:lstStyle/>
        <a:p>
          <a:endParaRPr lang="en-US"/>
        </a:p>
      </dgm:t>
    </dgm:pt>
    <dgm:pt modelId="{BD0E08FD-0267-8443-A831-1CD9A79A639A}">
      <dgm:prSet phldrT="[Text]" custT="1"/>
      <dgm:spPr/>
      <dgm:t>
        <a:bodyPr/>
        <a:lstStyle/>
        <a:p>
          <a:endParaRPr lang="en-US" sz="2000" dirty="0"/>
        </a:p>
      </dgm:t>
    </dgm:pt>
    <dgm:pt modelId="{ED330EBD-CC49-234F-B3C3-A03601627A38}" type="parTrans" cxnId="{24F50A1C-10E7-4D43-B075-C0531BD27347}">
      <dgm:prSet/>
      <dgm:spPr/>
      <dgm:t>
        <a:bodyPr/>
        <a:lstStyle/>
        <a:p>
          <a:endParaRPr lang="en-US"/>
        </a:p>
      </dgm:t>
    </dgm:pt>
    <dgm:pt modelId="{9EC89BF5-33C5-744F-8E03-15DA597759C7}" type="sibTrans" cxnId="{24F50A1C-10E7-4D43-B075-C0531BD27347}">
      <dgm:prSet/>
      <dgm:spPr/>
      <dgm:t>
        <a:bodyPr/>
        <a:lstStyle/>
        <a:p>
          <a:endParaRPr lang="en-US"/>
        </a:p>
      </dgm:t>
    </dgm:pt>
    <dgm:pt modelId="{5D604FFD-7B18-024D-808C-BD3740264FE8}" type="pres">
      <dgm:prSet presAssocID="{BFBEC75B-4FEB-D941-8AE9-546FF70DA211}" presName="linear" presStyleCnt="0">
        <dgm:presLayoutVars>
          <dgm:animLvl val="lvl"/>
          <dgm:resizeHandles val="exact"/>
        </dgm:presLayoutVars>
      </dgm:prSet>
      <dgm:spPr/>
    </dgm:pt>
    <dgm:pt modelId="{42B95C92-B6BB-644B-A759-291AC5C14E9D}" type="pres">
      <dgm:prSet presAssocID="{AA535AE5-4905-6141-9118-8EC64FA2EF10}" presName="parentText" presStyleLbl="node1" presStyleIdx="0" presStyleCnt="2">
        <dgm:presLayoutVars>
          <dgm:chMax val="0"/>
          <dgm:bulletEnabled val="1"/>
        </dgm:presLayoutVars>
      </dgm:prSet>
      <dgm:spPr/>
    </dgm:pt>
    <dgm:pt modelId="{D8097F69-8202-1443-A581-4EFC1E3E4A41}" type="pres">
      <dgm:prSet presAssocID="{AA535AE5-4905-6141-9118-8EC64FA2EF10}" presName="childText" presStyleLbl="revTx" presStyleIdx="0" presStyleCnt="2">
        <dgm:presLayoutVars>
          <dgm:bulletEnabled val="1"/>
        </dgm:presLayoutVars>
      </dgm:prSet>
      <dgm:spPr/>
    </dgm:pt>
    <dgm:pt modelId="{00C847D2-9E4B-E340-8BFB-E5D24EBB731C}" type="pres">
      <dgm:prSet presAssocID="{CE6C2113-B404-994E-BB37-F2035F6E711C}" presName="parentText" presStyleLbl="node1" presStyleIdx="1" presStyleCnt="2" custLinFactNeighborY="-25000">
        <dgm:presLayoutVars>
          <dgm:chMax val="0"/>
          <dgm:bulletEnabled val="1"/>
        </dgm:presLayoutVars>
      </dgm:prSet>
      <dgm:spPr/>
    </dgm:pt>
    <dgm:pt modelId="{29D48090-101E-424E-823F-E323BEAF1267}" type="pres">
      <dgm:prSet presAssocID="{CE6C2113-B404-994E-BB37-F2035F6E711C}" presName="childText" presStyleLbl="revTx" presStyleIdx="1" presStyleCnt="2" custLinFactNeighborY="-34192">
        <dgm:presLayoutVars>
          <dgm:bulletEnabled val="1"/>
        </dgm:presLayoutVars>
      </dgm:prSet>
      <dgm:spPr/>
    </dgm:pt>
  </dgm:ptLst>
  <dgm:cxnLst>
    <dgm:cxn modelId="{579A03E0-44F2-E24D-9B21-51B471D1A4A9}" srcId="{AA535AE5-4905-6141-9118-8EC64FA2EF10}" destId="{BE993D50-7A1C-8944-88C9-432EB6273264}" srcOrd="2" destOrd="0" parTransId="{810D9544-70E2-EE47-8ABB-1A9CAF1558BB}" sibTransId="{D907383C-1050-9447-8178-0C7A2514FB42}"/>
    <dgm:cxn modelId="{CCE35582-A208-5344-B44C-8DB0FDF83847}" type="presOf" srcId="{EB71CEBE-7F98-414C-BC5B-14A25512E2AC}" destId="{D8097F69-8202-1443-A581-4EFC1E3E4A41}" srcOrd="0" destOrd="0" presId="urn:microsoft.com/office/officeart/2005/8/layout/vList2"/>
    <dgm:cxn modelId="{A5C1639B-A0C5-964C-BAA5-F343ACC0F569}" srcId="{BFBEC75B-4FEB-D941-8AE9-546FF70DA211}" destId="{AA535AE5-4905-6141-9118-8EC64FA2EF10}" srcOrd="0" destOrd="0" parTransId="{C05ECBBA-39D8-1A42-A7A4-D0617ACF40B4}" sibTransId="{5E2AF04C-2815-2D4B-A863-EFA49D3BDA22}"/>
    <dgm:cxn modelId="{BD69A02F-63C7-C144-B8CF-8DA31CA82D3F}" type="presOf" srcId="{BFBEC75B-4FEB-D941-8AE9-546FF70DA211}" destId="{5D604FFD-7B18-024D-808C-BD3740264FE8}" srcOrd="0" destOrd="0" presId="urn:microsoft.com/office/officeart/2005/8/layout/vList2"/>
    <dgm:cxn modelId="{6DFC3441-A853-F141-A270-9E16E150683A}" type="presOf" srcId="{329F7D7B-63D5-3948-BCD4-35AD64755FAC}" destId="{D8097F69-8202-1443-A581-4EFC1E3E4A41}" srcOrd="0" destOrd="1" presId="urn:microsoft.com/office/officeart/2005/8/layout/vList2"/>
    <dgm:cxn modelId="{24F50A1C-10E7-4D43-B075-C0531BD27347}" srcId="{CE6C2113-B404-994E-BB37-F2035F6E711C}" destId="{BD0E08FD-0267-8443-A831-1CD9A79A639A}" srcOrd="2" destOrd="0" parTransId="{ED330EBD-CC49-234F-B3C3-A03601627A38}" sibTransId="{9EC89BF5-33C5-744F-8E03-15DA597759C7}"/>
    <dgm:cxn modelId="{3C693E47-B278-554E-92AE-FC233A96917F}" type="presOf" srcId="{BD0E08FD-0267-8443-A831-1CD9A79A639A}" destId="{29D48090-101E-424E-823F-E323BEAF1267}" srcOrd="0" destOrd="2" presId="urn:microsoft.com/office/officeart/2005/8/layout/vList2"/>
    <dgm:cxn modelId="{A6B66935-DB4F-A04F-B05D-20A03935FBAE}" srcId="{AA535AE5-4905-6141-9118-8EC64FA2EF10}" destId="{329F7D7B-63D5-3948-BCD4-35AD64755FAC}" srcOrd="1" destOrd="0" parTransId="{85726C39-98EC-074B-894E-F7DE9F45249E}" sibTransId="{4997EE62-C510-7547-B92C-C840B7472AC2}"/>
    <dgm:cxn modelId="{8189F731-D3BC-6840-8161-C158A5FC7C9F}" type="presOf" srcId="{AA535AE5-4905-6141-9118-8EC64FA2EF10}" destId="{42B95C92-B6BB-644B-A759-291AC5C14E9D}" srcOrd="0" destOrd="0" presId="urn:microsoft.com/office/officeart/2005/8/layout/vList2"/>
    <dgm:cxn modelId="{2E9C39DE-69C0-8F40-90F2-F539132B572B}" type="presOf" srcId="{CE6C2113-B404-994E-BB37-F2035F6E711C}" destId="{00C847D2-9E4B-E340-8BFB-E5D24EBB731C}" srcOrd="0" destOrd="0" presId="urn:microsoft.com/office/officeart/2005/8/layout/vList2"/>
    <dgm:cxn modelId="{4BBB3D50-EE8C-1846-92E6-71C846969914}" srcId="{AA535AE5-4905-6141-9118-8EC64FA2EF10}" destId="{8992071E-5C8F-684A-835A-D3B1D62F7418}" srcOrd="3" destOrd="0" parTransId="{CDBE9962-8136-6A4D-AEB8-7A6550AA14FD}" sibTransId="{F76042E8-A619-2540-ADD1-AE2EB100DE9B}"/>
    <dgm:cxn modelId="{143961EA-1850-DE49-8DB7-3F1AFEF5EAB2}" srcId="{CE6C2113-B404-994E-BB37-F2035F6E711C}" destId="{5AE6F041-4B93-0D48-8691-1C4A53FA50ED}" srcOrd="0" destOrd="0" parTransId="{89C2C312-228F-4D46-B435-F0E7F6E6420B}" sibTransId="{E3582DD9-15D8-074F-9C18-D10298DFD284}"/>
    <dgm:cxn modelId="{00C90833-9240-AB47-A376-7204EF6756CB}" srcId="{AA535AE5-4905-6141-9118-8EC64FA2EF10}" destId="{C49643FC-6A5C-454A-8842-ED862F186605}" srcOrd="5" destOrd="0" parTransId="{F772E847-F68B-CB4B-A31B-2B72EDE117EE}" sibTransId="{85E3022E-9799-C947-8471-D6467BBC7B2E}"/>
    <dgm:cxn modelId="{F0488E5A-1D52-B041-BE3A-174EA1FB2A82}" srcId="{CE6C2113-B404-994E-BB37-F2035F6E711C}" destId="{4750406D-422B-CD4E-8A3F-B308197BBA75}" srcOrd="1" destOrd="0" parTransId="{3E466CE5-7DD4-8F4F-92C0-2231D9EFCD2F}" sibTransId="{58F73290-7B1B-594C-B117-7AF0D96171F4}"/>
    <dgm:cxn modelId="{73BF4C1F-746D-7A41-9910-C89D9E1609E0}" type="presOf" srcId="{C49643FC-6A5C-454A-8842-ED862F186605}" destId="{D8097F69-8202-1443-A581-4EFC1E3E4A41}" srcOrd="0" destOrd="5" presId="urn:microsoft.com/office/officeart/2005/8/layout/vList2"/>
    <dgm:cxn modelId="{D69E8ADC-04BF-604E-A6D4-536AE7FF3C06}" type="presOf" srcId="{B893C907-5F58-BF41-AF56-CAB8C7736D6D}" destId="{D8097F69-8202-1443-A581-4EFC1E3E4A41}" srcOrd="0" destOrd="4" presId="urn:microsoft.com/office/officeart/2005/8/layout/vList2"/>
    <dgm:cxn modelId="{309D231A-5A7B-304F-8BAE-14934C2BD4BB}" srcId="{AA535AE5-4905-6141-9118-8EC64FA2EF10}" destId="{EB71CEBE-7F98-414C-BC5B-14A25512E2AC}" srcOrd="0" destOrd="0" parTransId="{30E2CE87-B7F8-3B4D-B21D-408809FE12A7}" sibTransId="{A8162961-A721-0E43-BB51-3517E674B5AD}"/>
    <dgm:cxn modelId="{48BF17E8-D834-9D4C-B22F-A8A01F7B7276}" type="presOf" srcId="{5AE6F041-4B93-0D48-8691-1C4A53FA50ED}" destId="{29D48090-101E-424E-823F-E323BEAF1267}" srcOrd="0" destOrd="0" presId="urn:microsoft.com/office/officeart/2005/8/layout/vList2"/>
    <dgm:cxn modelId="{B54C3D63-8478-4A4B-989D-0211ACFDAFC2}" type="presOf" srcId="{8992071E-5C8F-684A-835A-D3B1D62F7418}" destId="{D8097F69-8202-1443-A581-4EFC1E3E4A41}" srcOrd="0" destOrd="3" presId="urn:microsoft.com/office/officeart/2005/8/layout/vList2"/>
    <dgm:cxn modelId="{B30C5B39-AB55-B649-9BE7-1A6BAF7F6CE4}" srcId="{AA535AE5-4905-6141-9118-8EC64FA2EF10}" destId="{B893C907-5F58-BF41-AF56-CAB8C7736D6D}" srcOrd="4" destOrd="0" parTransId="{F4B5C5A2-A27B-E44C-B10A-60912645AE19}" sibTransId="{0B29BAE2-2407-1E4A-8911-E605F6551DA5}"/>
    <dgm:cxn modelId="{6657360E-09B3-8E4D-AF23-7EBAD7076F07}" srcId="{BFBEC75B-4FEB-D941-8AE9-546FF70DA211}" destId="{CE6C2113-B404-994E-BB37-F2035F6E711C}" srcOrd="1" destOrd="0" parTransId="{7502CD2F-7BAA-7C46-B3CC-DB5F82035EF7}" sibTransId="{018C94BC-DD97-BF4D-892B-0C8126499B88}"/>
    <dgm:cxn modelId="{73D23664-F8BF-4E48-8340-2D4C3D69CD33}" type="presOf" srcId="{BE993D50-7A1C-8944-88C9-432EB6273264}" destId="{D8097F69-8202-1443-A581-4EFC1E3E4A41}" srcOrd="0" destOrd="2" presId="urn:microsoft.com/office/officeart/2005/8/layout/vList2"/>
    <dgm:cxn modelId="{93AD9C40-BAB1-F24F-B0EA-A52B34E5859D}" type="presOf" srcId="{4750406D-422B-CD4E-8A3F-B308197BBA75}" destId="{29D48090-101E-424E-823F-E323BEAF1267}" srcOrd="0" destOrd="1" presId="urn:microsoft.com/office/officeart/2005/8/layout/vList2"/>
    <dgm:cxn modelId="{419290A6-0270-244D-B59D-2B5ABB856BEE}" type="presParOf" srcId="{5D604FFD-7B18-024D-808C-BD3740264FE8}" destId="{42B95C92-B6BB-644B-A759-291AC5C14E9D}" srcOrd="0" destOrd="0" presId="urn:microsoft.com/office/officeart/2005/8/layout/vList2"/>
    <dgm:cxn modelId="{66F61C05-5C0B-DD42-8886-E300FE454EF3}" type="presParOf" srcId="{5D604FFD-7B18-024D-808C-BD3740264FE8}" destId="{D8097F69-8202-1443-A581-4EFC1E3E4A41}" srcOrd="1" destOrd="0" presId="urn:microsoft.com/office/officeart/2005/8/layout/vList2"/>
    <dgm:cxn modelId="{4EB332DA-F895-9844-801E-D3BC9FDAF3CF}" type="presParOf" srcId="{5D604FFD-7B18-024D-808C-BD3740264FE8}" destId="{00C847D2-9E4B-E340-8BFB-E5D24EBB731C}" srcOrd="2" destOrd="0" presId="urn:microsoft.com/office/officeart/2005/8/layout/vList2"/>
    <dgm:cxn modelId="{EAEDD24E-0BC4-CA47-8DFC-85A97CBA2C7C}" type="presParOf" srcId="{5D604FFD-7B18-024D-808C-BD3740264FE8}" destId="{29D48090-101E-424E-823F-E323BEAF1267}"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FBEC75B-4FEB-D941-8AE9-546FF70DA211}" type="doc">
      <dgm:prSet loTypeId="urn:microsoft.com/office/officeart/2005/8/layout/vList2" loCatId="" qsTypeId="urn:microsoft.com/office/officeart/2005/8/quickstyle/simple4" qsCatId="simple" csTypeId="urn:microsoft.com/office/officeart/2005/8/colors/accent1_2" csCatId="accent1" phldr="1"/>
      <dgm:spPr/>
      <dgm:t>
        <a:bodyPr/>
        <a:lstStyle/>
        <a:p>
          <a:endParaRPr lang="en-US"/>
        </a:p>
      </dgm:t>
    </dgm:pt>
    <dgm:pt modelId="{AA535AE5-4905-6141-9118-8EC64FA2EF10}">
      <dgm:prSet phldrT="[Text]" custT="1"/>
      <dgm:spPr/>
      <dgm:t>
        <a:bodyPr/>
        <a:lstStyle/>
        <a:p>
          <a:r>
            <a:rPr lang="en-US" sz="2800" b="1" i="0" dirty="0"/>
            <a:t>Who counts as a success?</a:t>
          </a:r>
          <a:endParaRPr lang="en-US" sz="2800" b="1" i="1" dirty="0"/>
        </a:p>
      </dgm:t>
    </dgm:pt>
    <dgm:pt modelId="{C05ECBBA-39D8-1A42-A7A4-D0617ACF40B4}" type="parTrans" cxnId="{A5C1639B-A0C5-964C-BAA5-F343ACC0F569}">
      <dgm:prSet/>
      <dgm:spPr/>
      <dgm:t>
        <a:bodyPr/>
        <a:lstStyle/>
        <a:p>
          <a:endParaRPr lang="en-US"/>
        </a:p>
      </dgm:t>
    </dgm:pt>
    <dgm:pt modelId="{5E2AF04C-2815-2D4B-A863-EFA49D3BDA22}" type="sibTrans" cxnId="{A5C1639B-A0C5-964C-BAA5-F343ACC0F569}">
      <dgm:prSet/>
      <dgm:spPr/>
      <dgm:t>
        <a:bodyPr/>
        <a:lstStyle/>
        <a:p>
          <a:endParaRPr lang="en-US"/>
        </a:p>
      </dgm:t>
    </dgm:pt>
    <dgm:pt modelId="{EB71CEBE-7F98-414C-BC5B-14A25512E2AC}">
      <dgm:prSet phldrT="[Text]" custT="1"/>
      <dgm:spPr/>
      <dgm:t>
        <a:bodyPr/>
        <a:lstStyle/>
        <a:p>
          <a:r>
            <a:rPr lang="en-US" sz="2000" dirty="0"/>
            <a:t>Those who obtain a postsecondary credential anytime during participation or within one year after exit, </a:t>
          </a:r>
          <a:r>
            <a:rPr lang="en-US" sz="2000" i="1" dirty="0"/>
            <a:t>plus </a:t>
          </a:r>
        </a:p>
      </dgm:t>
    </dgm:pt>
    <dgm:pt modelId="{30E2CE87-B7F8-3B4D-B21D-408809FE12A7}" type="parTrans" cxnId="{309D231A-5A7B-304F-8BAE-14934C2BD4BB}">
      <dgm:prSet/>
      <dgm:spPr/>
      <dgm:t>
        <a:bodyPr/>
        <a:lstStyle/>
        <a:p>
          <a:endParaRPr lang="en-US"/>
        </a:p>
      </dgm:t>
    </dgm:pt>
    <dgm:pt modelId="{A8162961-A721-0E43-BB51-3517E674B5AD}" type="sibTrans" cxnId="{309D231A-5A7B-304F-8BAE-14934C2BD4BB}">
      <dgm:prSet/>
      <dgm:spPr/>
      <dgm:t>
        <a:bodyPr/>
        <a:lstStyle/>
        <a:p>
          <a:endParaRPr lang="en-US"/>
        </a:p>
      </dgm:t>
    </dgm:pt>
    <dgm:pt modelId="{CE6C2113-B404-994E-BB37-F2035F6E711C}">
      <dgm:prSet phldrT="[Text]" custT="1"/>
      <dgm:spPr/>
      <dgm:t>
        <a:bodyPr/>
        <a:lstStyle/>
        <a:p>
          <a:r>
            <a:rPr lang="en-US" sz="2800" b="1" dirty="0"/>
            <a:t>Who is in the base?</a:t>
          </a:r>
        </a:p>
      </dgm:t>
    </dgm:pt>
    <dgm:pt modelId="{7502CD2F-7BAA-7C46-B3CC-DB5F82035EF7}" type="parTrans" cxnId="{6657360E-09B3-8E4D-AF23-7EBAD7076F07}">
      <dgm:prSet/>
      <dgm:spPr/>
      <dgm:t>
        <a:bodyPr/>
        <a:lstStyle/>
        <a:p>
          <a:endParaRPr lang="en-US"/>
        </a:p>
      </dgm:t>
    </dgm:pt>
    <dgm:pt modelId="{018C94BC-DD97-BF4D-892B-0C8126499B88}" type="sibTrans" cxnId="{6657360E-09B3-8E4D-AF23-7EBAD7076F07}">
      <dgm:prSet/>
      <dgm:spPr/>
      <dgm:t>
        <a:bodyPr/>
        <a:lstStyle/>
        <a:p>
          <a:endParaRPr lang="en-US"/>
        </a:p>
      </dgm:t>
    </dgm:pt>
    <dgm:pt modelId="{5AE6F041-4B93-0D48-8691-1C4A53FA50ED}">
      <dgm:prSet phldrT="[Text]" custT="1"/>
      <dgm:spPr/>
      <dgm:t>
        <a:bodyPr/>
        <a:lstStyle/>
        <a:p>
          <a:r>
            <a:rPr lang="en-US" sz="2000" dirty="0"/>
            <a:t>Exiters who were in postsecondary education or training (other than OJT or customized training), </a:t>
          </a:r>
          <a:r>
            <a:rPr lang="en-US" sz="2000" i="1" dirty="0"/>
            <a:t>plus</a:t>
          </a:r>
        </a:p>
      </dgm:t>
    </dgm:pt>
    <dgm:pt modelId="{89C2C312-228F-4D46-B435-F0E7F6E6420B}" type="parTrans" cxnId="{143961EA-1850-DE49-8DB7-3F1AFEF5EAB2}">
      <dgm:prSet/>
      <dgm:spPr/>
      <dgm:t>
        <a:bodyPr/>
        <a:lstStyle/>
        <a:p>
          <a:endParaRPr lang="en-US"/>
        </a:p>
      </dgm:t>
    </dgm:pt>
    <dgm:pt modelId="{E3582DD9-15D8-074F-9C18-D10298DFD284}" type="sibTrans" cxnId="{143961EA-1850-DE49-8DB7-3F1AFEF5EAB2}">
      <dgm:prSet/>
      <dgm:spPr/>
      <dgm:t>
        <a:bodyPr/>
        <a:lstStyle/>
        <a:p>
          <a:endParaRPr lang="en-US"/>
        </a:p>
      </dgm:t>
    </dgm:pt>
    <dgm:pt modelId="{329F7D7B-63D5-3948-BCD4-35AD64755FAC}">
      <dgm:prSet phldrT="[Text]" custT="1"/>
      <dgm:spPr/>
      <dgm:t>
        <a:bodyPr/>
        <a:lstStyle/>
        <a:p>
          <a:r>
            <a:rPr lang="en-US" sz="2000" dirty="0"/>
            <a:t>Those who obtain a secondary school diploma or equivalent during participation or within one year after exit, </a:t>
          </a:r>
          <a:r>
            <a:rPr lang="en-US" sz="2000" i="1" dirty="0"/>
            <a:t>but only </a:t>
          </a:r>
          <a:r>
            <a:rPr lang="en-US" sz="2000" dirty="0"/>
            <a:t>if they are also employed or enrolled in postsecondary education leading to a credential anytime within the year after exit</a:t>
          </a:r>
        </a:p>
      </dgm:t>
    </dgm:pt>
    <dgm:pt modelId="{85726C39-98EC-074B-894E-F7DE9F45249E}" type="parTrans" cxnId="{A6B66935-DB4F-A04F-B05D-20A03935FBAE}">
      <dgm:prSet/>
      <dgm:spPr/>
      <dgm:t>
        <a:bodyPr/>
        <a:lstStyle/>
        <a:p>
          <a:endParaRPr lang="en-US"/>
        </a:p>
      </dgm:t>
    </dgm:pt>
    <dgm:pt modelId="{4997EE62-C510-7547-B92C-C840B7472AC2}" type="sibTrans" cxnId="{A6B66935-DB4F-A04F-B05D-20A03935FBAE}">
      <dgm:prSet/>
      <dgm:spPr/>
      <dgm:t>
        <a:bodyPr/>
        <a:lstStyle/>
        <a:p>
          <a:endParaRPr lang="en-US"/>
        </a:p>
      </dgm:t>
    </dgm:pt>
    <dgm:pt modelId="{4750406D-422B-CD4E-8A3F-B308197BBA75}">
      <dgm:prSet phldrT="[Text]" custT="1"/>
      <dgm:spPr/>
      <dgm:t>
        <a:bodyPr/>
        <a:lstStyle/>
        <a:p>
          <a:r>
            <a:rPr lang="en-US" sz="2000" dirty="0"/>
            <a:t>Exiters who were in secondary school (at or above the 9</a:t>
          </a:r>
          <a:r>
            <a:rPr lang="en-US" sz="2000" baseline="30000" dirty="0"/>
            <a:t>th</a:t>
          </a:r>
          <a:r>
            <a:rPr lang="en-US" sz="2000" dirty="0"/>
            <a:t> grade level and without already having a high school diploma or equivalent)</a:t>
          </a:r>
        </a:p>
      </dgm:t>
    </dgm:pt>
    <dgm:pt modelId="{3E466CE5-7DD4-8F4F-92C0-2231D9EFCD2F}" type="parTrans" cxnId="{F0488E5A-1D52-B041-BE3A-174EA1FB2A82}">
      <dgm:prSet/>
      <dgm:spPr/>
      <dgm:t>
        <a:bodyPr/>
        <a:lstStyle/>
        <a:p>
          <a:endParaRPr lang="en-US"/>
        </a:p>
      </dgm:t>
    </dgm:pt>
    <dgm:pt modelId="{58F73290-7B1B-594C-B117-7AF0D96171F4}" type="sibTrans" cxnId="{F0488E5A-1D52-B041-BE3A-174EA1FB2A82}">
      <dgm:prSet/>
      <dgm:spPr/>
      <dgm:t>
        <a:bodyPr/>
        <a:lstStyle/>
        <a:p>
          <a:endParaRPr lang="en-US"/>
        </a:p>
      </dgm:t>
    </dgm:pt>
    <dgm:pt modelId="{C49643FC-6A5C-454A-8842-ED862F186605}">
      <dgm:prSet phldrT="[Text]" custT="1"/>
      <dgm:spPr/>
      <dgm:t>
        <a:bodyPr/>
        <a:lstStyle/>
        <a:p>
          <a:endParaRPr lang="en-US" sz="2000" dirty="0"/>
        </a:p>
      </dgm:t>
    </dgm:pt>
    <dgm:pt modelId="{F772E847-F68B-CB4B-A31B-2B72EDE117EE}" type="parTrans" cxnId="{00C90833-9240-AB47-A376-7204EF6756CB}">
      <dgm:prSet/>
      <dgm:spPr/>
      <dgm:t>
        <a:bodyPr/>
        <a:lstStyle/>
        <a:p>
          <a:endParaRPr lang="en-US"/>
        </a:p>
      </dgm:t>
    </dgm:pt>
    <dgm:pt modelId="{85E3022E-9799-C947-8471-D6467BBC7B2E}" type="sibTrans" cxnId="{00C90833-9240-AB47-A376-7204EF6756CB}">
      <dgm:prSet/>
      <dgm:spPr/>
      <dgm:t>
        <a:bodyPr/>
        <a:lstStyle/>
        <a:p>
          <a:endParaRPr lang="en-US"/>
        </a:p>
      </dgm:t>
    </dgm:pt>
    <dgm:pt modelId="{458DAC63-6A0A-3E4F-A051-5E240B842AF4}">
      <dgm:prSet phldrT="[Text]" custT="1"/>
      <dgm:spPr/>
      <dgm:t>
        <a:bodyPr/>
        <a:lstStyle/>
        <a:p>
          <a:endParaRPr lang="en-US" sz="2000" dirty="0"/>
        </a:p>
      </dgm:t>
    </dgm:pt>
    <dgm:pt modelId="{4FD53DFA-1C50-484B-9191-325DB0097F5C}" type="parTrans" cxnId="{8A77C603-D73A-974F-BAAD-9568B43EA268}">
      <dgm:prSet/>
      <dgm:spPr/>
      <dgm:t>
        <a:bodyPr/>
        <a:lstStyle/>
        <a:p>
          <a:endParaRPr lang="en-US"/>
        </a:p>
      </dgm:t>
    </dgm:pt>
    <dgm:pt modelId="{B4AA524E-E8C8-0F44-88B1-8ADB54AA5B80}" type="sibTrans" cxnId="{8A77C603-D73A-974F-BAAD-9568B43EA268}">
      <dgm:prSet/>
      <dgm:spPr/>
      <dgm:t>
        <a:bodyPr/>
        <a:lstStyle/>
        <a:p>
          <a:endParaRPr lang="en-US"/>
        </a:p>
      </dgm:t>
    </dgm:pt>
    <dgm:pt modelId="{5D604FFD-7B18-024D-808C-BD3740264FE8}" type="pres">
      <dgm:prSet presAssocID="{BFBEC75B-4FEB-D941-8AE9-546FF70DA211}" presName="linear" presStyleCnt="0">
        <dgm:presLayoutVars>
          <dgm:animLvl val="lvl"/>
          <dgm:resizeHandles val="exact"/>
        </dgm:presLayoutVars>
      </dgm:prSet>
      <dgm:spPr/>
    </dgm:pt>
    <dgm:pt modelId="{42B95C92-B6BB-644B-A759-291AC5C14E9D}" type="pres">
      <dgm:prSet presAssocID="{AA535AE5-4905-6141-9118-8EC64FA2EF10}" presName="parentText" presStyleLbl="node1" presStyleIdx="0" presStyleCnt="2" custLinFactNeighborX="515" custLinFactNeighborY="-3834">
        <dgm:presLayoutVars>
          <dgm:chMax val="0"/>
          <dgm:bulletEnabled val="1"/>
        </dgm:presLayoutVars>
      </dgm:prSet>
      <dgm:spPr/>
    </dgm:pt>
    <dgm:pt modelId="{D8097F69-8202-1443-A581-4EFC1E3E4A41}" type="pres">
      <dgm:prSet presAssocID="{AA535AE5-4905-6141-9118-8EC64FA2EF10}" presName="childText" presStyleLbl="revTx" presStyleIdx="0" presStyleCnt="2">
        <dgm:presLayoutVars>
          <dgm:bulletEnabled val="1"/>
        </dgm:presLayoutVars>
      </dgm:prSet>
      <dgm:spPr/>
    </dgm:pt>
    <dgm:pt modelId="{00C847D2-9E4B-E340-8BFB-E5D24EBB731C}" type="pres">
      <dgm:prSet presAssocID="{CE6C2113-B404-994E-BB37-F2035F6E711C}" presName="parentText" presStyleLbl="node1" presStyleIdx="1" presStyleCnt="2" custLinFactNeighborY="-25000">
        <dgm:presLayoutVars>
          <dgm:chMax val="0"/>
          <dgm:bulletEnabled val="1"/>
        </dgm:presLayoutVars>
      </dgm:prSet>
      <dgm:spPr/>
    </dgm:pt>
    <dgm:pt modelId="{29D48090-101E-424E-823F-E323BEAF1267}" type="pres">
      <dgm:prSet presAssocID="{CE6C2113-B404-994E-BB37-F2035F6E711C}" presName="childText" presStyleLbl="revTx" presStyleIdx="1" presStyleCnt="2" custScaleY="106033" custLinFactNeighborY="-34192">
        <dgm:presLayoutVars>
          <dgm:bulletEnabled val="1"/>
        </dgm:presLayoutVars>
      </dgm:prSet>
      <dgm:spPr/>
    </dgm:pt>
  </dgm:ptLst>
  <dgm:cxnLst>
    <dgm:cxn modelId="{28994BF7-EC07-974D-92C7-D5E9D170F816}" type="presOf" srcId="{458DAC63-6A0A-3E4F-A051-5E240B842AF4}" destId="{D8097F69-8202-1443-A581-4EFC1E3E4A41}" srcOrd="0" destOrd="2" presId="urn:microsoft.com/office/officeart/2005/8/layout/vList2"/>
    <dgm:cxn modelId="{C12EE463-9FC9-944A-814D-70B3CE255C4D}" type="presOf" srcId="{EB71CEBE-7F98-414C-BC5B-14A25512E2AC}" destId="{D8097F69-8202-1443-A581-4EFC1E3E4A41}" srcOrd="0" destOrd="0" presId="urn:microsoft.com/office/officeart/2005/8/layout/vList2"/>
    <dgm:cxn modelId="{47FE0802-DECF-0C45-96A1-EC52231E4FCE}" type="presOf" srcId="{BFBEC75B-4FEB-D941-8AE9-546FF70DA211}" destId="{5D604FFD-7B18-024D-808C-BD3740264FE8}" srcOrd="0" destOrd="0" presId="urn:microsoft.com/office/officeart/2005/8/layout/vList2"/>
    <dgm:cxn modelId="{78676AA4-9867-704E-973E-357FB145B9F3}" type="presOf" srcId="{329F7D7B-63D5-3948-BCD4-35AD64755FAC}" destId="{D8097F69-8202-1443-A581-4EFC1E3E4A41}" srcOrd="0" destOrd="1" presId="urn:microsoft.com/office/officeart/2005/8/layout/vList2"/>
    <dgm:cxn modelId="{A5C1639B-A0C5-964C-BAA5-F343ACC0F569}" srcId="{BFBEC75B-4FEB-D941-8AE9-546FF70DA211}" destId="{AA535AE5-4905-6141-9118-8EC64FA2EF10}" srcOrd="0" destOrd="0" parTransId="{C05ECBBA-39D8-1A42-A7A4-D0617ACF40B4}" sibTransId="{5E2AF04C-2815-2D4B-A863-EFA49D3BDA22}"/>
    <dgm:cxn modelId="{8A77C603-D73A-974F-BAAD-9568B43EA268}" srcId="{AA535AE5-4905-6141-9118-8EC64FA2EF10}" destId="{458DAC63-6A0A-3E4F-A051-5E240B842AF4}" srcOrd="2" destOrd="0" parTransId="{4FD53DFA-1C50-484B-9191-325DB0097F5C}" sibTransId="{B4AA524E-E8C8-0F44-88B1-8ADB54AA5B80}"/>
    <dgm:cxn modelId="{762630FE-6907-8C42-9727-407537E977A8}" type="presOf" srcId="{4750406D-422B-CD4E-8A3F-B308197BBA75}" destId="{29D48090-101E-424E-823F-E323BEAF1267}" srcOrd="0" destOrd="1" presId="urn:microsoft.com/office/officeart/2005/8/layout/vList2"/>
    <dgm:cxn modelId="{C8F126A8-DE97-3B4F-80C6-C8099BC4BF4D}" type="presOf" srcId="{C49643FC-6A5C-454A-8842-ED862F186605}" destId="{D8097F69-8202-1443-A581-4EFC1E3E4A41}" srcOrd="0" destOrd="3" presId="urn:microsoft.com/office/officeart/2005/8/layout/vList2"/>
    <dgm:cxn modelId="{CB588383-2DF0-644D-81AE-65703C7CA112}" type="presOf" srcId="{AA535AE5-4905-6141-9118-8EC64FA2EF10}" destId="{42B95C92-B6BB-644B-A759-291AC5C14E9D}" srcOrd="0" destOrd="0" presId="urn:microsoft.com/office/officeart/2005/8/layout/vList2"/>
    <dgm:cxn modelId="{A6B66935-DB4F-A04F-B05D-20A03935FBAE}" srcId="{AA535AE5-4905-6141-9118-8EC64FA2EF10}" destId="{329F7D7B-63D5-3948-BCD4-35AD64755FAC}" srcOrd="1" destOrd="0" parTransId="{85726C39-98EC-074B-894E-F7DE9F45249E}" sibTransId="{4997EE62-C510-7547-B92C-C840B7472AC2}"/>
    <dgm:cxn modelId="{143961EA-1850-DE49-8DB7-3F1AFEF5EAB2}" srcId="{CE6C2113-B404-994E-BB37-F2035F6E711C}" destId="{5AE6F041-4B93-0D48-8691-1C4A53FA50ED}" srcOrd="0" destOrd="0" parTransId="{89C2C312-228F-4D46-B435-F0E7F6E6420B}" sibTransId="{E3582DD9-15D8-074F-9C18-D10298DFD284}"/>
    <dgm:cxn modelId="{00C90833-9240-AB47-A376-7204EF6756CB}" srcId="{AA535AE5-4905-6141-9118-8EC64FA2EF10}" destId="{C49643FC-6A5C-454A-8842-ED862F186605}" srcOrd="3" destOrd="0" parTransId="{F772E847-F68B-CB4B-A31B-2B72EDE117EE}" sibTransId="{85E3022E-9799-C947-8471-D6467BBC7B2E}"/>
    <dgm:cxn modelId="{F0488E5A-1D52-B041-BE3A-174EA1FB2A82}" srcId="{CE6C2113-B404-994E-BB37-F2035F6E711C}" destId="{4750406D-422B-CD4E-8A3F-B308197BBA75}" srcOrd="1" destOrd="0" parTransId="{3E466CE5-7DD4-8F4F-92C0-2231D9EFCD2F}" sibTransId="{58F73290-7B1B-594C-B117-7AF0D96171F4}"/>
    <dgm:cxn modelId="{DA527B33-1896-B340-BF5C-8CC8A561AF43}" type="presOf" srcId="{5AE6F041-4B93-0D48-8691-1C4A53FA50ED}" destId="{29D48090-101E-424E-823F-E323BEAF1267}" srcOrd="0" destOrd="0" presId="urn:microsoft.com/office/officeart/2005/8/layout/vList2"/>
    <dgm:cxn modelId="{309D231A-5A7B-304F-8BAE-14934C2BD4BB}" srcId="{AA535AE5-4905-6141-9118-8EC64FA2EF10}" destId="{EB71CEBE-7F98-414C-BC5B-14A25512E2AC}" srcOrd="0" destOrd="0" parTransId="{30E2CE87-B7F8-3B4D-B21D-408809FE12A7}" sibTransId="{A8162961-A721-0E43-BB51-3517E674B5AD}"/>
    <dgm:cxn modelId="{99B8CABF-94BC-8647-9614-A9296132DF41}" type="presOf" srcId="{CE6C2113-B404-994E-BB37-F2035F6E711C}" destId="{00C847D2-9E4B-E340-8BFB-E5D24EBB731C}" srcOrd="0" destOrd="0" presId="urn:microsoft.com/office/officeart/2005/8/layout/vList2"/>
    <dgm:cxn modelId="{6657360E-09B3-8E4D-AF23-7EBAD7076F07}" srcId="{BFBEC75B-4FEB-D941-8AE9-546FF70DA211}" destId="{CE6C2113-B404-994E-BB37-F2035F6E711C}" srcOrd="1" destOrd="0" parTransId="{7502CD2F-7BAA-7C46-B3CC-DB5F82035EF7}" sibTransId="{018C94BC-DD97-BF4D-892B-0C8126499B88}"/>
    <dgm:cxn modelId="{386D4A2B-8008-6145-9AE5-0B9DDAFB68A9}" type="presParOf" srcId="{5D604FFD-7B18-024D-808C-BD3740264FE8}" destId="{42B95C92-B6BB-644B-A759-291AC5C14E9D}" srcOrd="0" destOrd="0" presId="urn:microsoft.com/office/officeart/2005/8/layout/vList2"/>
    <dgm:cxn modelId="{F4AA2523-EF6D-C244-B033-9749FADD0D1D}" type="presParOf" srcId="{5D604FFD-7B18-024D-808C-BD3740264FE8}" destId="{D8097F69-8202-1443-A581-4EFC1E3E4A41}" srcOrd="1" destOrd="0" presId="urn:microsoft.com/office/officeart/2005/8/layout/vList2"/>
    <dgm:cxn modelId="{8203ABF9-41E0-7342-9160-206D790BA84E}" type="presParOf" srcId="{5D604FFD-7B18-024D-808C-BD3740264FE8}" destId="{00C847D2-9E4B-E340-8BFB-E5D24EBB731C}" srcOrd="2" destOrd="0" presId="urn:microsoft.com/office/officeart/2005/8/layout/vList2"/>
    <dgm:cxn modelId="{7F62A568-F7E6-6741-8589-32F8E53EBF19}" type="presParOf" srcId="{5D604FFD-7B18-024D-808C-BD3740264FE8}" destId="{29D48090-101E-424E-823F-E323BEAF1267}"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08EBC1D-071A-4A3A-8788-685E2E37CF31}" type="doc">
      <dgm:prSet loTypeId="urn:microsoft.com/office/officeart/2005/8/layout/vList5" loCatId="list" qsTypeId="urn:microsoft.com/office/officeart/2005/8/quickstyle/simple1" qsCatId="simple" csTypeId="urn:microsoft.com/office/officeart/2005/8/colors/accent4_2" csCatId="accent4" phldr="1"/>
      <dgm:spPr/>
      <dgm:t>
        <a:bodyPr/>
        <a:lstStyle/>
        <a:p>
          <a:endParaRPr lang="en-US"/>
        </a:p>
      </dgm:t>
    </dgm:pt>
    <dgm:pt modelId="{053ECE4C-8570-4BF4-AEEF-DD3D3CD70358}">
      <dgm:prSet phldrT="[Text]"/>
      <dgm:spPr>
        <a:solidFill>
          <a:schemeClr val="accent5">
            <a:lumMod val="75000"/>
          </a:schemeClr>
        </a:solidFill>
      </dgm:spPr>
      <dgm:t>
        <a:bodyPr/>
        <a:lstStyle/>
        <a:p>
          <a:r>
            <a:rPr lang="en-US" dirty="0"/>
            <a:t>Indicators of Skill Gains</a:t>
          </a:r>
        </a:p>
      </dgm:t>
    </dgm:pt>
    <dgm:pt modelId="{67460252-E8BA-477B-B430-8353062CCC9E}" type="parTrans" cxnId="{19C05482-C134-4E48-8CE9-AD0D153D3E2D}">
      <dgm:prSet/>
      <dgm:spPr/>
      <dgm:t>
        <a:bodyPr/>
        <a:lstStyle/>
        <a:p>
          <a:endParaRPr lang="en-US"/>
        </a:p>
      </dgm:t>
    </dgm:pt>
    <dgm:pt modelId="{137C06FF-08F2-40A7-B63F-5B6E0B17E5C9}" type="sibTrans" cxnId="{19C05482-C134-4E48-8CE9-AD0D153D3E2D}">
      <dgm:prSet/>
      <dgm:spPr/>
      <dgm:t>
        <a:bodyPr/>
        <a:lstStyle/>
        <a:p>
          <a:endParaRPr lang="en-US"/>
        </a:p>
      </dgm:t>
    </dgm:pt>
    <dgm:pt modelId="{19B82AEE-3B91-42F0-9662-5B1CAEFAF2F5}">
      <dgm:prSet phldrT="[Text]" custT="1"/>
      <dgm:spPr>
        <a:solidFill>
          <a:schemeClr val="accent5">
            <a:lumMod val="20000"/>
            <a:lumOff val="80000"/>
            <a:alpha val="90000"/>
          </a:schemeClr>
        </a:solidFill>
        <a:ln>
          <a:noFill/>
        </a:ln>
      </dgm:spPr>
      <dgm:t>
        <a:bodyPr/>
        <a:lstStyle/>
        <a:p>
          <a:r>
            <a:rPr lang="en-US" sz="1800" dirty="0">
              <a:cs typeface="Arial Bold" pitchFamily="34" charset="0"/>
            </a:rPr>
            <a:t>Designed to measure interim progress of </a:t>
          </a:r>
          <a:r>
            <a:rPr lang="en-US" sz="1800" i="1" dirty="0">
              <a:cs typeface="Arial Bold" pitchFamily="34" charset="0"/>
            </a:rPr>
            <a:t>participants</a:t>
          </a:r>
          <a:br>
            <a:rPr lang="en-US" sz="1800" i="1" dirty="0">
              <a:cs typeface="Arial Bold" pitchFamily="34" charset="0"/>
            </a:rPr>
          </a:br>
          <a:endParaRPr lang="en-US" sz="1800" dirty="0"/>
        </a:p>
      </dgm:t>
    </dgm:pt>
    <dgm:pt modelId="{DA0197D3-4C43-41C5-8583-0A7708E3D41C}" type="parTrans" cxnId="{10960617-DCB4-4E3B-A3FD-374322E5805C}">
      <dgm:prSet/>
      <dgm:spPr/>
      <dgm:t>
        <a:bodyPr/>
        <a:lstStyle/>
        <a:p>
          <a:endParaRPr lang="en-US"/>
        </a:p>
      </dgm:t>
    </dgm:pt>
    <dgm:pt modelId="{76DB60D2-DB00-46EA-82CA-E776A03828AA}" type="sibTrans" cxnId="{10960617-DCB4-4E3B-A3FD-374322E5805C}">
      <dgm:prSet/>
      <dgm:spPr/>
      <dgm:t>
        <a:bodyPr/>
        <a:lstStyle/>
        <a:p>
          <a:endParaRPr lang="en-US"/>
        </a:p>
      </dgm:t>
    </dgm:pt>
    <dgm:pt modelId="{36C93F6C-10A5-4E6B-A92C-F17C2E3B8EA3}">
      <dgm:prSet custT="1"/>
      <dgm:spPr>
        <a:solidFill>
          <a:schemeClr val="accent5">
            <a:lumMod val="20000"/>
            <a:lumOff val="80000"/>
            <a:alpha val="90000"/>
          </a:schemeClr>
        </a:solidFill>
        <a:ln>
          <a:noFill/>
        </a:ln>
      </dgm:spPr>
      <dgm:t>
        <a:bodyPr/>
        <a:lstStyle/>
        <a:p>
          <a:r>
            <a:rPr lang="en-US" sz="1800" dirty="0">
              <a:cs typeface="Arial Bold" pitchFamily="34" charset="0"/>
            </a:rPr>
            <a:t>Documentation includes:</a:t>
          </a:r>
        </a:p>
      </dgm:t>
    </dgm:pt>
    <dgm:pt modelId="{F03D8C6C-1DEB-4110-88FB-2A934FAF5B62}" type="parTrans" cxnId="{34B0EC77-79E2-45CE-8087-82D49D8894D2}">
      <dgm:prSet/>
      <dgm:spPr/>
      <dgm:t>
        <a:bodyPr/>
        <a:lstStyle/>
        <a:p>
          <a:endParaRPr lang="en-US"/>
        </a:p>
      </dgm:t>
    </dgm:pt>
    <dgm:pt modelId="{65BE26B1-3037-423F-AC02-72AEC559C1E3}" type="sibTrans" cxnId="{34B0EC77-79E2-45CE-8087-82D49D8894D2}">
      <dgm:prSet/>
      <dgm:spPr/>
      <dgm:t>
        <a:bodyPr/>
        <a:lstStyle/>
        <a:p>
          <a:endParaRPr lang="en-US"/>
        </a:p>
      </dgm:t>
    </dgm:pt>
    <dgm:pt modelId="{6F04BAD4-9558-45F6-98FF-22C4568391A9}">
      <dgm:prSet custT="1"/>
      <dgm:spPr>
        <a:solidFill>
          <a:schemeClr val="accent5">
            <a:lumMod val="20000"/>
            <a:lumOff val="80000"/>
            <a:alpha val="90000"/>
          </a:schemeClr>
        </a:solidFill>
        <a:ln>
          <a:noFill/>
        </a:ln>
      </dgm:spPr>
      <dgm:t>
        <a:bodyPr/>
        <a:lstStyle/>
        <a:p>
          <a:r>
            <a:rPr lang="en-US" sz="1800" dirty="0">
              <a:cs typeface="Arial Bold" pitchFamily="34" charset="0"/>
            </a:rPr>
            <a:t>Increasing at least one educational functional level for those in programs below the postsecondary level</a:t>
          </a:r>
        </a:p>
      </dgm:t>
    </dgm:pt>
    <dgm:pt modelId="{24DA4B03-DBF9-4B7F-BD9D-78C86B492AEF}" type="parTrans" cxnId="{3D6A9E71-37C9-4FAD-9B3C-405F705B59EB}">
      <dgm:prSet/>
      <dgm:spPr/>
      <dgm:t>
        <a:bodyPr/>
        <a:lstStyle/>
        <a:p>
          <a:endParaRPr lang="en-US"/>
        </a:p>
      </dgm:t>
    </dgm:pt>
    <dgm:pt modelId="{23AA141A-6DB7-4FEF-A525-E4AD658AE132}" type="sibTrans" cxnId="{3D6A9E71-37C9-4FAD-9B3C-405F705B59EB}">
      <dgm:prSet/>
      <dgm:spPr/>
      <dgm:t>
        <a:bodyPr/>
        <a:lstStyle/>
        <a:p>
          <a:endParaRPr lang="en-US"/>
        </a:p>
      </dgm:t>
    </dgm:pt>
    <dgm:pt modelId="{2132EC9E-4E31-41EB-AAB6-C0D452708BF0}">
      <dgm:prSet custT="1"/>
      <dgm:spPr>
        <a:solidFill>
          <a:schemeClr val="accent5">
            <a:lumMod val="20000"/>
            <a:lumOff val="80000"/>
            <a:alpha val="90000"/>
          </a:schemeClr>
        </a:solidFill>
        <a:ln>
          <a:noFill/>
        </a:ln>
      </dgm:spPr>
      <dgm:t>
        <a:bodyPr/>
        <a:lstStyle/>
        <a:p>
          <a:r>
            <a:rPr lang="en-US" sz="1800" dirty="0">
              <a:cs typeface="Arial Bold" pitchFamily="34" charset="0"/>
            </a:rPr>
            <a:t>Attainment of high school diploma or GED</a:t>
          </a:r>
        </a:p>
      </dgm:t>
    </dgm:pt>
    <dgm:pt modelId="{2039BB4E-2B8D-4D7F-BCAC-D0D154B2ED04}" type="parTrans" cxnId="{CA41B482-041A-4011-9FFB-70DCB8AFC6A1}">
      <dgm:prSet/>
      <dgm:spPr/>
      <dgm:t>
        <a:bodyPr/>
        <a:lstStyle/>
        <a:p>
          <a:endParaRPr lang="en-US"/>
        </a:p>
      </dgm:t>
    </dgm:pt>
    <dgm:pt modelId="{76724F05-A0BE-4E39-85F7-25FA83F69C92}" type="sibTrans" cxnId="{CA41B482-041A-4011-9FFB-70DCB8AFC6A1}">
      <dgm:prSet/>
      <dgm:spPr/>
      <dgm:t>
        <a:bodyPr/>
        <a:lstStyle/>
        <a:p>
          <a:endParaRPr lang="en-US"/>
        </a:p>
      </dgm:t>
    </dgm:pt>
    <dgm:pt modelId="{6A36B541-E1AB-450C-AD53-125536C1912B}">
      <dgm:prSet custT="1"/>
      <dgm:spPr>
        <a:solidFill>
          <a:schemeClr val="accent5">
            <a:lumMod val="20000"/>
            <a:lumOff val="80000"/>
            <a:alpha val="90000"/>
          </a:schemeClr>
        </a:solidFill>
        <a:ln>
          <a:noFill/>
        </a:ln>
      </dgm:spPr>
      <dgm:t>
        <a:bodyPr/>
        <a:lstStyle/>
        <a:p>
          <a:r>
            <a:rPr lang="en-US" sz="1800" dirty="0">
              <a:cs typeface="Arial Bold" pitchFamily="34" charset="0"/>
            </a:rPr>
            <a:t>Making satisfactory progress in school (e.g., earning sufficient credit hours)</a:t>
          </a:r>
        </a:p>
      </dgm:t>
    </dgm:pt>
    <dgm:pt modelId="{14E30D8B-9D2D-4F5A-A298-09A520EB89BB}" type="parTrans" cxnId="{4C58C3D3-888D-48A9-A751-5752ED6C7F41}">
      <dgm:prSet/>
      <dgm:spPr/>
      <dgm:t>
        <a:bodyPr/>
        <a:lstStyle/>
        <a:p>
          <a:endParaRPr lang="en-US"/>
        </a:p>
      </dgm:t>
    </dgm:pt>
    <dgm:pt modelId="{17F4DAA1-E109-4A1B-B94A-00D0F1BBA80E}" type="sibTrans" cxnId="{4C58C3D3-888D-48A9-A751-5752ED6C7F41}">
      <dgm:prSet/>
      <dgm:spPr/>
      <dgm:t>
        <a:bodyPr/>
        <a:lstStyle/>
        <a:p>
          <a:endParaRPr lang="en-US"/>
        </a:p>
      </dgm:t>
    </dgm:pt>
    <dgm:pt modelId="{5AE372F0-29A9-4A5D-BEBA-AE6163CFBCBE}">
      <dgm:prSet custT="1"/>
      <dgm:spPr>
        <a:solidFill>
          <a:schemeClr val="accent5">
            <a:lumMod val="20000"/>
            <a:lumOff val="80000"/>
            <a:alpha val="90000"/>
          </a:schemeClr>
        </a:solidFill>
        <a:ln>
          <a:noFill/>
        </a:ln>
      </dgm:spPr>
      <dgm:t>
        <a:bodyPr/>
        <a:lstStyle/>
        <a:p>
          <a:r>
            <a:rPr lang="en-US" sz="1800" dirty="0">
              <a:cs typeface="Arial Bold" pitchFamily="34" charset="0"/>
            </a:rPr>
            <a:t>Making satisfactory progress towards measurable standards as attested by an employer or training provider</a:t>
          </a:r>
        </a:p>
      </dgm:t>
    </dgm:pt>
    <dgm:pt modelId="{1E831BD2-BCB2-4FA5-90FF-E1E2AC3B2D4C}" type="parTrans" cxnId="{49069649-056C-4429-873E-BE3771C2F1A6}">
      <dgm:prSet/>
      <dgm:spPr/>
      <dgm:t>
        <a:bodyPr/>
        <a:lstStyle/>
        <a:p>
          <a:endParaRPr lang="en-US"/>
        </a:p>
      </dgm:t>
    </dgm:pt>
    <dgm:pt modelId="{78216D9C-4FEF-4F28-9DA0-39C0887CF2BE}" type="sibTrans" cxnId="{49069649-056C-4429-873E-BE3771C2F1A6}">
      <dgm:prSet/>
      <dgm:spPr/>
      <dgm:t>
        <a:bodyPr/>
        <a:lstStyle/>
        <a:p>
          <a:endParaRPr lang="en-US"/>
        </a:p>
      </dgm:t>
    </dgm:pt>
    <dgm:pt modelId="{CE848399-9AF8-D448-81AE-BFE9E82E23D0}">
      <dgm:prSet custT="1"/>
      <dgm:spPr>
        <a:solidFill>
          <a:schemeClr val="accent5">
            <a:lumMod val="20000"/>
            <a:lumOff val="80000"/>
            <a:alpha val="90000"/>
          </a:schemeClr>
        </a:solidFill>
        <a:ln>
          <a:noFill/>
        </a:ln>
      </dgm:spPr>
      <dgm:t>
        <a:bodyPr/>
        <a:lstStyle/>
        <a:p>
          <a:r>
            <a:rPr lang="en-US" sz="1800" dirty="0">
              <a:cs typeface="Arial Bold" pitchFamily="34" charset="0"/>
            </a:rPr>
            <a:t>Passing an exam designed to measure occupational or technical skills</a:t>
          </a:r>
        </a:p>
      </dgm:t>
    </dgm:pt>
    <dgm:pt modelId="{0262AC6D-EF96-E04E-B765-B88DB7653F24}" type="parTrans" cxnId="{82EE6261-6644-6644-8344-06CDD9B85089}">
      <dgm:prSet/>
      <dgm:spPr/>
    </dgm:pt>
    <dgm:pt modelId="{F52A6E77-7D4D-874A-868C-B974E6F0F437}" type="sibTrans" cxnId="{82EE6261-6644-6644-8344-06CDD9B85089}">
      <dgm:prSet/>
      <dgm:spPr/>
    </dgm:pt>
    <dgm:pt modelId="{B5CF4735-8251-48C1-B9CD-00A5DE67DC21}" type="pres">
      <dgm:prSet presAssocID="{308EBC1D-071A-4A3A-8788-685E2E37CF31}" presName="Name0" presStyleCnt="0">
        <dgm:presLayoutVars>
          <dgm:dir/>
          <dgm:animLvl val="lvl"/>
          <dgm:resizeHandles val="exact"/>
        </dgm:presLayoutVars>
      </dgm:prSet>
      <dgm:spPr/>
    </dgm:pt>
    <dgm:pt modelId="{15A87C62-D288-4FD4-8008-6BEEF34BA474}" type="pres">
      <dgm:prSet presAssocID="{053ECE4C-8570-4BF4-AEEF-DD3D3CD70358}" presName="linNode" presStyleCnt="0"/>
      <dgm:spPr/>
    </dgm:pt>
    <dgm:pt modelId="{DE514CBE-B219-4C9C-86B1-1C30F905CB22}" type="pres">
      <dgm:prSet presAssocID="{053ECE4C-8570-4BF4-AEEF-DD3D3CD70358}" presName="parentText" presStyleLbl="node1" presStyleIdx="0" presStyleCnt="1" custScaleX="73680" custScaleY="76940">
        <dgm:presLayoutVars>
          <dgm:chMax val="1"/>
          <dgm:bulletEnabled val="1"/>
        </dgm:presLayoutVars>
      </dgm:prSet>
      <dgm:spPr/>
    </dgm:pt>
    <dgm:pt modelId="{C5AB4CE2-5A84-41D4-BAEF-5ACC200268EE}" type="pres">
      <dgm:prSet presAssocID="{053ECE4C-8570-4BF4-AEEF-DD3D3CD70358}" presName="descendantText" presStyleLbl="alignAccFollowNode1" presStyleIdx="0" presStyleCnt="1" custScaleX="111501">
        <dgm:presLayoutVars>
          <dgm:bulletEnabled val="1"/>
        </dgm:presLayoutVars>
      </dgm:prSet>
      <dgm:spPr/>
    </dgm:pt>
  </dgm:ptLst>
  <dgm:cxnLst>
    <dgm:cxn modelId="{34B0EC77-79E2-45CE-8087-82D49D8894D2}" srcId="{053ECE4C-8570-4BF4-AEEF-DD3D3CD70358}" destId="{36C93F6C-10A5-4E6B-A92C-F17C2E3B8EA3}" srcOrd="1" destOrd="0" parTransId="{F03D8C6C-1DEB-4110-88FB-2A934FAF5B62}" sibTransId="{65BE26B1-3037-423F-AC02-72AEC559C1E3}"/>
    <dgm:cxn modelId="{75880F16-74C9-F74E-9DAA-1189C5E63658}" type="presOf" srcId="{5AE372F0-29A9-4A5D-BEBA-AE6163CFBCBE}" destId="{C5AB4CE2-5A84-41D4-BAEF-5ACC200268EE}" srcOrd="0" destOrd="5" presId="urn:microsoft.com/office/officeart/2005/8/layout/vList5"/>
    <dgm:cxn modelId="{10960617-DCB4-4E3B-A3FD-374322E5805C}" srcId="{053ECE4C-8570-4BF4-AEEF-DD3D3CD70358}" destId="{19B82AEE-3B91-42F0-9662-5B1CAEFAF2F5}" srcOrd="0" destOrd="0" parTransId="{DA0197D3-4C43-41C5-8583-0A7708E3D41C}" sibTransId="{76DB60D2-DB00-46EA-82CA-E776A03828AA}"/>
    <dgm:cxn modelId="{3D6A9E71-37C9-4FAD-9B3C-405F705B59EB}" srcId="{36C93F6C-10A5-4E6B-A92C-F17C2E3B8EA3}" destId="{6F04BAD4-9558-45F6-98FF-22C4568391A9}" srcOrd="0" destOrd="0" parTransId="{24DA4B03-DBF9-4B7F-BD9D-78C86B492AEF}" sibTransId="{23AA141A-6DB7-4FEF-A525-E4AD658AE132}"/>
    <dgm:cxn modelId="{29985321-02C6-6F4D-999A-62FF37282D86}" type="presOf" srcId="{308EBC1D-071A-4A3A-8788-685E2E37CF31}" destId="{B5CF4735-8251-48C1-B9CD-00A5DE67DC21}" srcOrd="0" destOrd="0" presId="urn:microsoft.com/office/officeart/2005/8/layout/vList5"/>
    <dgm:cxn modelId="{49069649-056C-4429-873E-BE3771C2F1A6}" srcId="{36C93F6C-10A5-4E6B-A92C-F17C2E3B8EA3}" destId="{5AE372F0-29A9-4A5D-BEBA-AE6163CFBCBE}" srcOrd="3" destOrd="0" parTransId="{1E831BD2-BCB2-4FA5-90FF-E1E2AC3B2D4C}" sibTransId="{78216D9C-4FEF-4F28-9DA0-39C0887CF2BE}"/>
    <dgm:cxn modelId="{28CD2F90-84F1-1040-BF81-0594F00C1062}" type="presOf" srcId="{6A36B541-E1AB-450C-AD53-125536C1912B}" destId="{C5AB4CE2-5A84-41D4-BAEF-5ACC200268EE}" srcOrd="0" destOrd="4" presId="urn:microsoft.com/office/officeart/2005/8/layout/vList5"/>
    <dgm:cxn modelId="{4603158F-6710-4346-8D39-8EB7EE3A2011}" type="presOf" srcId="{CE848399-9AF8-D448-81AE-BFE9E82E23D0}" destId="{C5AB4CE2-5A84-41D4-BAEF-5ACC200268EE}" srcOrd="0" destOrd="6" presId="urn:microsoft.com/office/officeart/2005/8/layout/vList5"/>
    <dgm:cxn modelId="{82EE6261-6644-6644-8344-06CDD9B85089}" srcId="{36C93F6C-10A5-4E6B-A92C-F17C2E3B8EA3}" destId="{CE848399-9AF8-D448-81AE-BFE9E82E23D0}" srcOrd="4" destOrd="0" parTransId="{0262AC6D-EF96-E04E-B765-B88DB7653F24}" sibTransId="{F52A6E77-7D4D-874A-868C-B974E6F0F437}"/>
    <dgm:cxn modelId="{F1861A03-3041-9F47-A804-AED101C76CC7}" type="presOf" srcId="{19B82AEE-3B91-42F0-9662-5B1CAEFAF2F5}" destId="{C5AB4CE2-5A84-41D4-BAEF-5ACC200268EE}" srcOrd="0" destOrd="0" presId="urn:microsoft.com/office/officeart/2005/8/layout/vList5"/>
    <dgm:cxn modelId="{624DBCEB-6BB9-3C4F-BEF1-0A8E6040F80F}" type="presOf" srcId="{6F04BAD4-9558-45F6-98FF-22C4568391A9}" destId="{C5AB4CE2-5A84-41D4-BAEF-5ACC200268EE}" srcOrd="0" destOrd="2" presId="urn:microsoft.com/office/officeart/2005/8/layout/vList5"/>
    <dgm:cxn modelId="{E567CEBD-45C8-CE4E-8412-A785BDE35195}" type="presOf" srcId="{053ECE4C-8570-4BF4-AEEF-DD3D3CD70358}" destId="{DE514CBE-B219-4C9C-86B1-1C30F905CB22}" srcOrd="0" destOrd="0" presId="urn:microsoft.com/office/officeart/2005/8/layout/vList5"/>
    <dgm:cxn modelId="{19C05482-C134-4E48-8CE9-AD0D153D3E2D}" srcId="{308EBC1D-071A-4A3A-8788-685E2E37CF31}" destId="{053ECE4C-8570-4BF4-AEEF-DD3D3CD70358}" srcOrd="0" destOrd="0" parTransId="{67460252-E8BA-477B-B430-8353062CCC9E}" sibTransId="{137C06FF-08F2-40A7-B63F-5B6E0B17E5C9}"/>
    <dgm:cxn modelId="{B5601A87-39FC-664A-AAFA-685AF43517F1}" type="presOf" srcId="{2132EC9E-4E31-41EB-AAB6-C0D452708BF0}" destId="{C5AB4CE2-5A84-41D4-BAEF-5ACC200268EE}" srcOrd="0" destOrd="3" presId="urn:microsoft.com/office/officeart/2005/8/layout/vList5"/>
    <dgm:cxn modelId="{CA41B482-041A-4011-9FFB-70DCB8AFC6A1}" srcId="{36C93F6C-10A5-4E6B-A92C-F17C2E3B8EA3}" destId="{2132EC9E-4E31-41EB-AAB6-C0D452708BF0}" srcOrd="1" destOrd="0" parTransId="{2039BB4E-2B8D-4D7F-BCAC-D0D154B2ED04}" sibTransId="{76724F05-A0BE-4E39-85F7-25FA83F69C92}"/>
    <dgm:cxn modelId="{790AFF4F-F3C7-B440-A72A-749C1BA4104A}" type="presOf" srcId="{36C93F6C-10A5-4E6B-A92C-F17C2E3B8EA3}" destId="{C5AB4CE2-5A84-41D4-BAEF-5ACC200268EE}" srcOrd="0" destOrd="1" presId="urn:microsoft.com/office/officeart/2005/8/layout/vList5"/>
    <dgm:cxn modelId="{4C58C3D3-888D-48A9-A751-5752ED6C7F41}" srcId="{36C93F6C-10A5-4E6B-A92C-F17C2E3B8EA3}" destId="{6A36B541-E1AB-450C-AD53-125536C1912B}" srcOrd="2" destOrd="0" parTransId="{14E30D8B-9D2D-4F5A-A298-09A520EB89BB}" sibTransId="{17F4DAA1-E109-4A1B-B94A-00D0F1BBA80E}"/>
    <dgm:cxn modelId="{486D790C-D735-8541-BF80-1E55CEACD407}" type="presParOf" srcId="{B5CF4735-8251-48C1-B9CD-00A5DE67DC21}" destId="{15A87C62-D288-4FD4-8008-6BEEF34BA474}" srcOrd="0" destOrd="0" presId="urn:microsoft.com/office/officeart/2005/8/layout/vList5"/>
    <dgm:cxn modelId="{C41C0EB0-4550-8040-9FDB-8CDF8632BFCE}" type="presParOf" srcId="{15A87C62-D288-4FD4-8008-6BEEF34BA474}" destId="{DE514CBE-B219-4C9C-86B1-1C30F905CB22}" srcOrd="0" destOrd="0" presId="urn:microsoft.com/office/officeart/2005/8/layout/vList5"/>
    <dgm:cxn modelId="{318C6DE7-8099-5E48-B87F-B447EFFA8402}" type="presParOf" srcId="{15A87C62-D288-4FD4-8008-6BEEF34BA474}" destId="{C5AB4CE2-5A84-41D4-BAEF-5ACC200268E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08EBC1D-071A-4A3A-8788-685E2E37CF31}" type="doc">
      <dgm:prSet loTypeId="urn:microsoft.com/office/officeart/2005/8/layout/vList5" loCatId="list" qsTypeId="urn:microsoft.com/office/officeart/2005/8/quickstyle/simple1" qsCatId="simple" csTypeId="urn:microsoft.com/office/officeart/2005/8/colors/accent4_2" csCatId="accent4" phldr="1"/>
      <dgm:spPr/>
      <dgm:t>
        <a:bodyPr/>
        <a:lstStyle/>
        <a:p>
          <a:endParaRPr lang="en-US"/>
        </a:p>
      </dgm:t>
    </dgm:pt>
    <dgm:pt modelId="{053ECE4C-8570-4BF4-AEEF-DD3D3CD70358}">
      <dgm:prSet phldrT="[Text]"/>
      <dgm:spPr>
        <a:solidFill>
          <a:schemeClr val="accent5">
            <a:lumMod val="75000"/>
          </a:schemeClr>
        </a:solidFill>
      </dgm:spPr>
      <dgm:t>
        <a:bodyPr/>
        <a:lstStyle/>
        <a:p>
          <a:r>
            <a:rPr lang="en-US" dirty="0"/>
            <a:t>Three Approaches Being Considered </a:t>
          </a:r>
        </a:p>
      </dgm:t>
    </dgm:pt>
    <dgm:pt modelId="{67460252-E8BA-477B-B430-8353062CCC9E}" type="parTrans" cxnId="{19C05482-C134-4E48-8CE9-AD0D153D3E2D}">
      <dgm:prSet/>
      <dgm:spPr/>
      <dgm:t>
        <a:bodyPr/>
        <a:lstStyle/>
        <a:p>
          <a:endParaRPr lang="en-US"/>
        </a:p>
      </dgm:t>
    </dgm:pt>
    <dgm:pt modelId="{137C06FF-08F2-40A7-B63F-5B6E0B17E5C9}" type="sibTrans" cxnId="{19C05482-C134-4E48-8CE9-AD0D153D3E2D}">
      <dgm:prSet/>
      <dgm:spPr/>
      <dgm:t>
        <a:bodyPr/>
        <a:lstStyle/>
        <a:p>
          <a:endParaRPr lang="en-US"/>
        </a:p>
      </dgm:t>
    </dgm:pt>
    <dgm:pt modelId="{19B82AEE-3B91-42F0-9662-5B1CAEFAF2F5}">
      <dgm:prSet phldrT="[Text]" custT="1"/>
      <dgm:spPr>
        <a:solidFill>
          <a:schemeClr val="accent5">
            <a:lumMod val="20000"/>
            <a:lumOff val="80000"/>
            <a:alpha val="90000"/>
          </a:schemeClr>
        </a:solidFill>
        <a:ln>
          <a:noFill/>
        </a:ln>
      </dgm:spPr>
      <dgm:t>
        <a:bodyPr/>
        <a:lstStyle/>
        <a:p>
          <a:pPr marL="228600">
            <a:spcBef>
              <a:spcPct val="0"/>
            </a:spcBef>
          </a:pPr>
          <a:endParaRPr lang="en-US" sz="2000" dirty="0"/>
        </a:p>
      </dgm:t>
    </dgm:pt>
    <dgm:pt modelId="{DA0197D3-4C43-41C5-8583-0A7708E3D41C}" type="parTrans" cxnId="{10960617-DCB4-4E3B-A3FD-374322E5805C}">
      <dgm:prSet/>
      <dgm:spPr/>
      <dgm:t>
        <a:bodyPr/>
        <a:lstStyle/>
        <a:p>
          <a:endParaRPr lang="en-US"/>
        </a:p>
      </dgm:t>
    </dgm:pt>
    <dgm:pt modelId="{76DB60D2-DB00-46EA-82CA-E776A03828AA}" type="sibTrans" cxnId="{10960617-DCB4-4E3B-A3FD-374322E5805C}">
      <dgm:prSet/>
      <dgm:spPr/>
      <dgm:t>
        <a:bodyPr/>
        <a:lstStyle/>
        <a:p>
          <a:endParaRPr lang="en-US"/>
        </a:p>
      </dgm:t>
    </dgm:pt>
    <dgm:pt modelId="{9EE0898A-A36E-4655-AC7C-00135A4C3FAC}">
      <dgm:prSet custT="1"/>
      <dgm:spPr>
        <a:solidFill>
          <a:schemeClr val="accent5">
            <a:lumMod val="20000"/>
            <a:lumOff val="80000"/>
            <a:alpha val="90000"/>
          </a:schemeClr>
        </a:solidFill>
        <a:ln>
          <a:noFill/>
        </a:ln>
      </dgm:spPr>
      <dgm:t>
        <a:bodyPr/>
        <a:lstStyle/>
        <a:p>
          <a:pPr marL="228600">
            <a:spcBef>
              <a:spcPts val="1200"/>
            </a:spcBef>
          </a:pPr>
          <a:r>
            <a:rPr lang="en-US" sz="2000" i="1" dirty="0">
              <a:cs typeface="Arial Bold" pitchFamily="34" charset="0"/>
            </a:rPr>
            <a:t>Repeat Employer Customer</a:t>
          </a:r>
          <a:r>
            <a:rPr lang="en-US" sz="2000" dirty="0">
              <a:cs typeface="Arial Bold" pitchFamily="34" charset="0"/>
            </a:rPr>
            <a:t>: Percent of employers served during the year who were also served in any of the prior 2 years</a:t>
          </a:r>
        </a:p>
      </dgm:t>
    </dgm:pt>
    <dgm:pt modelId="{3FD0731D-3BB1-4C13-877F-72CC678F0E7E}" type="parTrans" cxnId="{50A13143-C24B-41CC-A863-48D8CF683262}">
      <dgm:prSet/>
      <dgm:spPr/>
      <dgm:t>
        <a:bodyPr/>
        <a:lstStyle/>
        <a:p>
          <a:endParaRPr lang="en-US"/>
        </a:p>
      </dgm:t>
    </dgm:pt>
    <dgm:pt modelId="{6B634BB0-467F-4EEF-92DB-F256CF2A2F5E}" type="sibTrans" cxnId="{50A13143-C24B-41CC-A863-48D8CF683262}">
      <dgm:prSet/>
      <dgm:spPr/>
      <dgm:t>
        <a:bodyPr/>
        <a:lstStyle/>
        <a:p>
          <a:endParaRPr lang="en-US"/>
        </a:p>
      </dgm:t>
    </dgm:pt>
    <dgm:pt modelId="{34DA9F69-4ABC-49B2-8A33-79E127E6485A}">
      <dgm:prSet custT="1"/>
      <dgm:spPr>
        <a:solidFill>
          <a:schemeClr val="accent5">
            <a:lumMod val="20000"/>
            <a:lumOff val="80000"/>
            <a:alpha val="90000"/>
          </a:schemeClr>
        </a:solidFill>
        <a:ln>
          <a:noFill/>
        </a:ln>
      </dgm:spPr>
      <dgm:t>
        <a:bodyPr/>
        <a:lstStyle/>
        <a:p>
          <a:pPr marL="228600">
            <a:spcBef>
              <a:spcPts val="1200"/>
            </a:spcBef>
          </a:pPr>
          <a:r>
            <a:rPr lang="en-US" sz="2000" i="1" dirty="0">
              <a:cs typeface="Arial Bold" pitchFamily="34" charset="0"/>
            </a:rPr>
            <a:t>Employer Penetration Rate</a:t>
          </a:r>
          <a:r>
            <a:rPr lang="en-US" sz="2000" dirty="0">
              <a:cs typeface="Arial Bold" pitchFamily="34" charset="0"/>
            </a:rPr>
            <a:t>: Percent of all employers in the service area who use WIOA services</a:t>
          </a:r>
          <a:br>
            <a:rPr lang="en-US" sz="2000" dirty="0">
              <a:cs typeface="Arial Bold" pitchFamily="34" charset="0"/>
            </a:rPr>
          </a:br>
          <a:endParaRPr lang="en-US" sz="2000" dirty="0">
            <a:cs typeface="Arial Bold" pitchFamily="34" charset="0"/>
          </a:endParaRPr>
        </a:p>
      </dgm:t>
    </dgm:pt>
    <dgm:pt modelId="{041BF612-E4E1-41D3-B69C-B47CA5C0942C}" type="parTrans" cxnId="{FD5D59C9-612B-4BA2-A803-7847DA1CDB4E}">
      <dgm:prSet/>
      <dgm:spPr/>
      <dgm:t>
        <a:bodyPr/>
        <a:lstStyle/>
        <a:p>
          <a:endParaRPr lang="en-US"/>
        </a:p>
      </dgm:t>
    </dgm:pt>
    <dgm:pt modelId="{3439999C-26C5-4AB3-8962-521E0CF3D97A}" type="sibTrans" cxnId="{FD5D59C9-612B-4BA2-A803-7847DA1CDB4E}">
      <dgm:prSet/>
      <dgm:spPr/>
      <dgm:t>
        <a:bodyPr/>
        <a:lstStyle/>
        <a:p>
          <a:endParaRPr lang="en-US"/>
        </a:p>
      </dgm:t>
    </dgm:pt>
    <dgm:pt modelId="{0960D5DF-12D4-4646-A481-E12AC195190A}">
      <dgm:prSet custT="1"/>
      <dgm:spPr>
        <a:solidFill>
          <a:schemeClr val="accent5">
            <a:lumMod val="20000"/>
            <a:lumOff val="80000"/>
            <a:alpha val="90000"/>
          </a:schemeClr>
        </a:solidFill>
        <a:ln>
          <a:noFill/>
        </a:ln>
      </dgm:spPr>
      <dgm:t>
        <a:bodyPr/>
        <a:lstStyle/>
        <a:p>
          <a:pPr marL="228600">
            <a:spcBef>
              <a:spcPct val="0"/>
            </a:spcBef>
          </a:pPr>
          <a:r>
            <a:rPr lang="en-US" sz="2000" i="1" dirty="0">
              <a:cs typeface="Arial Bold" pitchFamily="34" charset="0"/>
            </a:rPr>
            <a:t>Retention</a:t>
          </a:r>
          <a:r>
            <a:rPr lang="en-US" sz="2000" dirty="0">
              <a:cs typeface="Arial Bold" pitchFamily="34" charset="0"/>
            </a:rPr>
            <a:t>: Percent of exiters employed in the 2</a:t>
          </a:r>
          <a:r>
            <a:rPr lang="en-US" sz="2000" baseline="30000" dirty="0">
              <a:cs typeface="Arial Bold" pitchFamily="34" charset="0"/>
            </a:rPr>
            <a:t>nd</a:t>
          </a:r>
          <a:r>
            <a:rPr lang="en-US" sz="2000" dirty="0">
              <a:cs typeface="Arial Bold" pitchFamily="34" charset="0"/>
            </a:rPr>
            <a:t> quarter after exit who are employed with the same employer in the 4</a:t>
          </a:r>
          <a:r>
            <a:rPr lang="en-US" sz="2000" baseline="30000" dirty="0">
              <a:cs typeface="Arial Bold" pitchFamily="34" charset="0"/>
            </a:rPr>
            <a:t>th</a:t>
          </a:r>
          <a:r>
            <a:rPr lang="en-US" sz="2000" dirty="0">
              <a:cs typeface="Arial Bold" pitchFamily="34" charset="0"/>
            </a:rPr>
            <a:t> quarter after exit (calculated using UI wage records)</a:t>
          </a:r>
        </a:p>
      </dgm:t>
    </dgm:pt>
    <dgm:pt modelId="{092818CD-1C27-8E40-B1CC-0D0F8FDD5582}" type="parTrans" cxnId="{534BFACA-D77D-5141-B1AB-1AA3B2F4389D}">
      <dgm:prSet/>
      <dgm:spPr/>
      <dgm:t>
        <a:bodyPr/>
        <a:lstStyle/>
        <a:p>
          <a:endParaRPr lang="en-US"/>
        </a:p>
      </dgm:t>
    </dgm:pt>
    <dgm:pt modelId="{1C59DBD0-A692-8843-8C64-F2324E04AC21}" type="sibTrans" cxnId="{534BFACA-D77D-5141-B1AB-1AA3B2F4389D}">
      <dgm:prSet/>
      <dgm:spPr/>
      <dgm:t>
        <a:bodyPr/>
        <a:lstStyle/>
        <a:p>
          <a:endParaRPr lang="en-US"/>
        </a:p>
      </dgm:t>
    </dgm:pt>
    <dgm:pt modelId="{72F133E9-41EC-6C4C-9C38-BBE7430F03B2}">
      <dgm:prSet custT="1"/>
      <dgm:spPr>
        <a:solidFill>
          <a:schemeClr val="accent5">
            <a:lumMod val="20000"/>
            <a:lumOff val="80000"/>
            <a:alpha val="90000"/>
          </a:schemeClr>
        </a:solidFill>
        <a:ln>
          <a:noFill/>
        </a:ln>
      </dgm:spPr>
      <dgm:t>
        <a:bodyPr/>
        <a:lstStyle/>
        <a:p>
          <a:pPr marL="228600">
            <a:spcBef>
              <a:spcPct val="0"/>
            </a:spcBef>
          </a:pPr>
          <a:endParaRPr lang="en-US" sz="2000" dirty="0">
            <a:cs typeface="Arial Bold" pitchFamily="34" charset="0"/>
          </a:endParaRPr>
        </a:p>
      </dgm:t>
    </dgm:pt>
    <dgm:pt modelId="{DD833A9F-632C-264A-A59A-AE93C2370EE4}" type="parTrans" cxnId="{6C4B1CA4-4111-D042-8F0E-C23CF97A42EA}">
      <dgm:prSet/>
      <dgm:spPr/>
    </dgm:pt>
    <dgm:pt modelId="{AAEF6F92-4F2D-E34E-BDA1-B8153B634C33}" type="sibTrans" cxnId="{6C4B1CA4-4111-D042-8F0E-C23CF97A42EA}">
      <dgm:prSet/>
      <dgm:spPr/>
    </dgm:pt>
    <dgm:pt modelId="{73674FED-F895-B746-8012-989EEBF62B70}">
      <dgm:prSet custT="1"/>
      <dgm:spPr>
        <a:solidFill>
          <a:schemeClr val="accent5">
            <a:lumMod val="20000"/>
            <a:lumOff val="80000"/>
            <a:alpha val="90000"/>
          </a:schemeClr>
        </a:solidFill>
        <a:ln>
          <a:noFill/>
        </a:ln>
      </dgm:spPr>
      <dgm:t>
        <a:bodyPr/>
        <a:lstStyle/>
        <a:p>
          <a:pPr marL="228600">
            <a:spcBef>
              <a:spcPts val="1200"/>
            </a:spcBef>
          </a:pPr>
          <a:endParaRPr lang="en-US" sz="2000" dirty="0">
            <a:cs typeface="Arial Bold" pitchFamily="34" charset="0"/>
          </a:endParaRPr>
        </a:p>
      </dgm:t>
    </dgm:pt>
    <dgm:pt modelId="{AEC48185-E8CF-0C46-BACA-DC85EDD89B98}" type="parTrans" cxnId="{9157061B-6AC8-A149-8E01-862E01B8673F}">
      <dgm:prSet/>
      <dgm:spPr/>
    </dgm:pt>
    <dgm:pt modelId="{D25612C6-B3C6-4141-8111-D305679896C5}" type="sibTrans" cxnId="{9157061B-6AC8-A149-8E01-862E01B8673F}">
      <dgm:prSet/>
      <dgm:spPr/>
    </dgm:pt>
    <dgm:pt modelId="{B5CF4735-8251-48C1-B9CD-00A5DE67DC21}" type="pres">
      <dgm:prSet presAssocID="{308EBC1D-071A-4A3A-8788-685E2E37CF31}" presName="Name0" presStyleCnt="0">
        <dgm:presLayoutVars>
          <dgm:dir/>
          <dgm:animLvl val="lvl"/>
          <dgm:resizeHandles val="exact"/>
        </dgm:presLayoutVars>
      </dgm:prSet>
      <dgm:spPr/>
    </dgm:pt>
    <dgm:pt modelId="{15A87C62-D288-4FD4-8008-6BEEF34BA474}" type="pres">
      <dgm:prSet presAssocID="{053ECE4C-8570-4BF4-AEEF-DD3D3CD70358}" presName="linNode" presStyleCnt="0"/>
      <dgm:spPr/>
    </dgm:pt>
    <dgm:pt modelId="{DE514CBE-B219-4C9C-86B1-1C30F905CB22}" type="pres">
      <dgm:prSet presAssocID="{053ECE4C-8570-4BF4-AEEF-DD3D3CD70358}" presName="parentText" presStyleLbl="node1" presStyleIdx="0" presStyleCnt="1" custScaleX="73680" custScaleY="76940">
        <dgm:presLayoutVars>
          <dgm:chMax val="1"/>
          <dgm:bulletEnabled val="1"/>
        </dgm:presLayoutVars>
      </dgm:prSet>
      <dgm:spPr/>
    </dgm:pt>
    <dgm:pt modelId="{C5AB4CE2-5A84-41D4-BAEF-5ACC200268EE}" type="pres">
      <dgm:prSet presAssocID="{053ECE4C-8570-4BF4-AEEF-DD3D3CD70358}" presName="descendantText" presStyleLbl="alignAccFollowNode1" presStyleIdx="0" presStyleCnt="1" custScaleX="111501" custScaleY="125122">
        <dgm:presLayoutVars>
          <dgm:bulletEnabled val="1"/>
        </dgm:presLayoutVars>
      </dgm:prSet>
      <dgm:spPr/>
    </dgm:pt>
  </dgm:ptLst>
  <dgm:cxnLst>
    <dgm:cxn modelId="{FD5D59C9-612B-4BA2-A803-7847DA1CDB4E}" srcId="{72F133E9-41EC-6C4C-9C38-BBE7430F03B2}" destId="{34DA9F69-4ABC-49B2-8A33-79E127E6485A}" srcOrd="2" destOrd="0" parTransId="{041BF612-E4E1-41D3-B69C-B47CA5C0942C}" sibTransId="{3439999C-26C5-4AB3-8962-521E0CF3D97A}"/>
    <dgm:cxn modelId="{955A813F-1CDB-E540-B74E-3BAFDC3A79EF}" type="presOf" srcId="{0960D5DF-12D4-4646-A481-E12AC195190A}" destId="{C5AB4CE2-5A84-41D4-BAEF-5ACC200268EE}" srcOrd="0" destOrd="1" presId="urn:microsoft.com/office/officeart/2005/8/layout/vList5"/>
    <dgm:cxn modelId="{10960617-DCB4-4E3B-A3FD-374322E5805C}" srcId="{053ECE4C-8570-4BF4-AEEF-DD3D3CD70358}" destId="{19B82AEE-3B91-42F0-9662-5B1CAEFAF2F5}" srcOrd="0" destOrd="0" parTransId="{DA0197D3-4C43-41C5-8583-0A7708E3D41C}" sibTransId="{76DB60D2-DB00-46EA-82CA-E776A03828AA}"/>
    <dgm:cxn modelId="{19C05482-C134-4E48-8CE9-AD0D153D3E2D}" srcId="{308EBC1D-071A-4A3A-8788-685E2E37CF31}" destId="{053ECE4C-8570-4BF4-AEEF-DD3D3CD70358}" srcOrd="0" destOrd="0" parTransId="{67460252-E8BA-477B-B430-8353062CCC9E}" sibTransId="{137C06FF-08F2-40A7-B63F-5B6E0B17E5C9}"/>
    <dgm:cxn modelId="{34BA31AD-4ED2-4039-944F-5E6E572B2B17}" type="presOf" srcId="{9EE0898A-A36E-4655-AC7C-00135A4C3FAC}" destId="{C5AB4CE2-5A84-41D4-BAEF-5ACC200268EE}" srcOrd="0" destOrd="3" presId="urn:microsoft.com/office/officeart/2005/8/layout/vList5"/>
    <dgm:cxn modelId="{50A13143-C24B-41CC-A863-48D8CF683262}" srcId="{72F133E9-41EC-6C4C-9C38-BBE7430F03B2}" destId="{9EE0898A-A36E-4655-AC7C-00135A4C3FAC}" srcOrd="0" destOrd="0" parTransId="{3FD0731D-3BB1-4C13-877F-72CC678F0E7E}" sibTransId="{6B634BB0-467F-4EEF-92DB-F256CF2A2F5E}"/>
    <dgm:cxn modelId="{6C4B1CA4-4111-D042-8F0E-C23CF97A42EA}" srcId="{053ECE4C-8570-4BF4-AEEF-DD3D3CD70358}" destId="{72F133E9-41EC-6C4C-9C38-BBE7430F03B2}" srcOrd="2" destOrd="0" parTransId="{DD833A9F-632C-264A-A59A-AE93C2370EE4}" sibTransId="{AAEF6F92-4F2D-E34E-BDA1-B8153B634C33}"/>
    <dgm:cxn modelId="{9157061B-6AC8-A149-8E01-862E01B8673F}" srcId="{72F133E9-41EC-6C4C-9C38-BBE7430F03B2}" destId="{73674FED-F895-B746-8012-989EEBF62B70}" srcOrd="1" destOrd="0" parTransId="{AEC48185-E8CF-0C46-BACA-DC85EDD89B98}" sibTransId="{D25612C6-B3C6-4141-8111-D305679896C5}"/>
    <dgm:cxn modelId="{E792FA41-EF01-1645-B021-E3CA5E283114}" type="presOf" srcId="{73674FED-F895-B746-8012-989EEBF62B70}" destId="{C5AB4CE2-5A84-41D4-BAEF-5ACC200268EE}" srcOrd="0" destOrd="4" presId="urn:microsoft.com/office/officeart/2005/8/layout/vList5"/>
    <dgm:cxn modelId="{D13AB99C-5BE5-4C81-8436-1FE49BA90679}" type="presOf" srcId="{053ECE4C-8570-4BF4-AEEF-DD3D3CD70358}" destId="{DE514CBE-B219-4C9C-86B1-1C30F905CB22}" srcOrd="0" destOrd="0" presId="urn:microsoft.com/office/officeart/2005/8/layout/vList5"/>
    <dgm:cxn modelId="{54ED7519-CCA3-4AF4-82BA-C3E7133E4C9A}" type="presOf" srcId="{34DA9F69-4ABC-49B2-8A33-79E127E6485A}" destId="{C5AB4CE2-5A84-41D4-BAEF-5ACC200268EE}" srcOrd="0" destOrd="5" presId="urn:microsoft.com/office/officeart/2005/8/layout/vList5"/>
    <dgm:cxn modelId="{4BA62172-17B0-4AE0-9863-20206CFF83A0}" type="presOf" srcId="{19B82AEE-3B91-42F0-9662-5B1CAEFAF2F5}" destId="{C5AB4CE2-5A84-41D4-BAEF-5ACC200268EE}" srcOrd="0" destOrd="0" presId="urn:microsoft.com/office/officeart/2005/8/layout/vList5"/>
    <dgm:cxn modelId="{534BFACA-D77D-5141-B1AB-1AA3B2F4389D}" srcId="{053ECE4C-8570-4BF4-AEEF-DD3D3CD70358}" destId="{0960D5DF-12D4-4646-A481-E12AC195190A}" srcOrd="1" destOrd="0" parTransId="{092818CD-1C27-8E40-B1CC-0D0F8FDD5582}" sibTransId="{1C59DBD0-A692-8843-8C64-F2324E04AC21}"/>
    <dgm:cxn modelId="{D43FEC0E-55F4-AE49-9F7C-A03176065C9C}" type="presOf" srcId="{72F133E9-41EC-6C4C-9C38-BBE7430F03B2}" destId="{C5AB4CE2-5A84-41D4-BAEF-5ACC200268EE}" srcOrd="0" destOrd="2" presId="urn:microsoft.com/office/officeart/2005/8/layout/vList5"/>
    <dgm:cxn modelId="{5FE25CCB-1A52-4BB6-97D8-47C84E8917FD}" type="presOf" srcId="{308EBC1D-071A-4A3A-8788-685E2E37CF31}" destId="{B5CF4735-8251-48C1-B9CD-00A5DE67DC21}" srcOrd="0" destOrd="0" presId="urn:microsoft.com/office/officeart/2005/8/layout/vList5"/>
    <dgm:cxn modelId="{C778099B-11A8-4503-A25A-32F55A30E0F9}" type="presParOf" srcId="{B5CF4735-8251-48C1-B9CD-00A5DE67DC21}" destId="{15A87C62-D288-4FD4-8008-6BEEF34BA474}" srcOrd="0" destOrd="0" presId="urn:microsoft.com/office/officeart/2005/8/layout/vList5"/>
    <dgm:cxn modelId="{27682BEC-6DD7-441B-8BC1-0C5057C23F04}" type="presParOf" srcId="{15A87C62-D288-4FD4-8008-6BEEF34BA474}" destId="{DE514CBE-B219-4C9C-86B1-1C30F905CB22}" srcOrd="0" destOrd="0" presId="urn:microsoft.com/office/officeart/2005/8/layout/vList5"/>
    <dgm:cxn modelId="{4FF406B1-CE7B-4C6F-B186-6C05EAC7E0EF}" type="presParOf" srcId="{15A87C62-D288-4FD4-8008-6BEEF34BA474}" destId="{C5AB4CE2-5A84-41D4-BAEF-5ACC200268E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08EBC1D-071A-4A3A-8788-685E2E37CF31}" type="doc">
      <dgm:prSet loTypeId="urn:microsoft.com/office/officeart/2005/8/layout/vList5" loCatId="list" qsTypeId="urn:microsoft.com/office/officeart/2005/8/quickstyle/simple1" qsCatId="simple" csTypeId="urn:microsoft.com/office/officeart/2005/8/colors/colorful1#7" csCatId="colorful" phldr="1"/>
      <dgm:spPr/>
      <dgm:t>
        <a:bodyPr/>
        <a:lstStyle/>
        <a:p>
          <a:endParaRPr lang="en-US"/>
        </a:p>
      </dgm:t>
    </dgm:pt>
    <dgm:pt modelId="{5A902B46-92D4-4322-B14D-84075FF84BED}">
      <dgm:prSet phldrT="[Text]"/>
      <dgm:spPr>
        <a:solidFill>
          <a:schemeClr val="accent2">
            <a:lumMod val="75000"/>
          </a:schemeClr>
        </a:solidFill>
      </dgm:spPr>
      <dgm:t>
        <a:bodyPr/>
        <a:lstStyle/>
        <a:p>
          <a:r>
            <a:rPr lang="en-US" dirty="0"/>
            <a:t>WIA</a:t>
          </a:r>
        </a:p>
      </dgm:t>
    </dgm:pt>
    <dgm:pt modelId="{D9F497B8-F37B-498A-A894-FD33080CACE8}" type="parTrans" cxnId="{49ED7852-17D1-49CE-88BE-59A7FA5850BE}">
      <dgm:prSet/>
      <dgm:spPr/>
      <dgm:t>
        <a:bodyPr/>
        <a:lstStyle/>
        <a:p>
          <a:endParaRPr lang="en-US"/>
        </a:p>
      </dgm:t>
    </dgm:pt>
    <dgm:pt modelId="{68674E78-4B3B-438E-AE19-36DA2AAB1F24}" type="sibTrans" cxnId="{49ED7852-17D1-49CE-88BE-59A7FA5850BE}">
      <dgm:prSet/>
      <dgm:spPr/>
      <dgm:t>
        <a:bodyPr/>
        <a:lstStyle/>
        <a:p>
          <a:endParaRPr lang="en-US"/>
        </a:p>
      </dgm:t>
    </dgm:pt>
    <dgm:pt modelId="{5E1B5DCA-713D-4A4C-8372-077B13A60AA5}">
      <dgm:prSet phldrT="[Text]"/>
      <dgm:spPr/>
      <dgm:t>
        <a:bodyPr/>
        <a:lstStyle/>
        <a:p>
          <a:r>
            <a:rPr lang="en-US" dirty="0">
              <a:cs typeface="Arial Bold" pitchFamily="34" charset="0"/>
            </a:rPr>
            <a:t>No specific measure, but ability to effectively serve native peoples and communities has always been understood as a critical part of grant responsibility</a:t>
          </a:r>
          <a:endParaRPr lang="en-US" dirty="0"/>
        </a:p>
      </dgm:t>
    </dgm:pt>
    <dgm:pt modelId="{1DF5E50A-C677-4A57-B4B6-3961D67A384E}" type="parTrans" cxnId="{5F105E4F-0291-46F4-8548-17CC956C077C}">
      <dgm:prSet/>
      <dgm:spPr/>
      <dgm:t>
        <a:bodyPr/>
        <a:lstStyle/>
        <a:p>
          <a:endParaRPr lang="en-US"/>
        </a:p>
      </dgm:t>
    </dgm:pt>
    <dgm:pt modelId="{73AC3FB5-1D70-4B4F-A8AE-5BDB7B671D9E}" type="sibTrans" cxnId="{5F105E4F-0291-46F4-8548-17CC956C077C}">
      <dgm:prSet/>
      <dgm:spPr/>
      <dgm:t>
        <a:bodyPr/>
        <a:lstStyle/>
        <a:p>
          <a:endParaRPr lang="en-US"/>
        </a:p>
      </dgm:t>
    </dgm:pt>
    <dgm:pt modelId="{DAC65450-5168-4412-B78E-0B8E39D819E2}">
      <dgm:prSet phldrT="[Text]"/>
      <dgm:spPr>
        <a:solidFill>
          <a:schemeClr val="accent3">
            <a:lumMod val="75000"/>
          </a:schemeClr>
        </a:solidFill>
      </dgm:spPr>
      <dgm:t>
        <a:bodyPr/>
        <a:lstStyle/>
        <a:p>
          <a:r>
            <a:rPr lang="en-US" dirty="0"/>
            <a:t>WIOA</a:t>
          </a:r>
        </a:p>
      </dgm:t>
    </dgm:pt>
    <dgm:pt modelId="{A577434C-AAC3-4091-8835-D0314DF32EC9}" type="parTrans" cxnId="{EE12EC79-90B1-46F5-8196-7E0B67D383FD}">
      <dgm:prSet/>
      <dgm:spPr/>
      <dgm:t>
        <a:bodyPr/>
        <a:lstStyle/>
        <a:p>
          <a:endParaRPr lang="en-US"/>
        </a:p>
      </dgm:t>
    </dgm:pt>
    <dgm:pt modelId="{E09D8A1E-0F36-4706-A81A-90CBE0FAD97F}" type="sibTrans" cxnId="{EE12EC79-90B1-46F5-8196-7E0B67D383FD}">
      <dgm:prSet/>
      <dgm:spPr/>
      <dgm:t>
        <a:bodyPr/>
        <a:lstStyle/>
        <a:p>
          <a:endParaRPr lang="en-US"/>
        </a:p>
      </dgm:t>
    </dgm:pt>
    <dgm:pt modelId="{C089219A-1BE9-4C5F-9586-A095DD35B6D5}">
      <dgm:prSet phldrT="[Text]"/>
      <dgm:spPr/>
      <dgm:t>
        <a:bodyPr/>
        <a:lstStyle/>
        <a:p>
          <a:r>
            <a:rPr lang="en-US" dirty="0">
              <a:cs typeface="Arial Bold" pitchFamily="34" charset="0"/>
            </a:rPr>
            <a:t>In addition to the required measures, ETA, in consultation with the Advisory Council, “</a:t>
          </a:r>
          <a:r>
            <a:rPr lang="en-US" i="1" dirty="0">
              <a:cs typeface="Arial Bold" pitchFamily="34" charset="0"/>
            </a:rPr>
            <a:t>must develop a set of performance indicators and standards that are applicable to the INA program</a:t>
          </a:r>
          <a:r>
            <a:rPr lang="en-US" dirty="0">
              <a:cs typeface="Arial Bold" pitchFamily="34" charset="0"/>
            </a:rPr>
            <a:t>.”</a:t>
          </a:r>
          <a:endParaRPr lang="en-US" dirty="0"/>
        </a:p>
      </dgm:t>
    </dgm:pt>
    <dgm:pt modelId="{BA6F22C7-0A9A-4DEE-B4ED-44591FFC7157}" type="parTrans" cxnId="{64546F91-6A1D-4324-B062-FAD42E304C64}">
      <dgm:prSet/>
      <dgm:spPr/>
      <dgm:t>
        <a:bodyPr/>
        <a:lstStyle/>
        <a:p>
          <a:endParaRPr lang="en-US"/>
        </a:p>
      </dgm:t>
    </dgm:pt>
    <dgm:pt modelId="{36499410-A7B2-4B58-839F-E903F8AD6443}" type="sibTrans" cxnId="{64546F91-6A1D-4324-B062-FAD42E304C64}">
      <dgm:prSet/>
      <dgm:spPr/>
      <dgm:t>
        <a:bodyPr/>
        <a:lstStyle/>
        <a:p>
          <a:endParaRPr lang="en-US"/>
        </a:p>
      </dgm:t>
    </dgm:pt>
    <dgm:pt modelId="{053ECE4C-8570-4BF4-AEEF-DD3D3CD70358}">
      <dgm:prSet phldrT="[Text]"/>
      <dgm:spPr>
        <a:solidFill>
          <a:schemeClr val="accent5">
            <a:lumMod val="75000"/>
          </a:schemeClr>
        </a:solidFill>
      </dgm:spPr>
      <dgm:t>
        <a:bodyPr/>
        <a:lstStyle/>
        <a:p>
          <a:r>
            <a:rPr lang="en-US" dirty="0"/>
            <a:t>Discussion</a:t>
          </a:r>
        </a:p>
      </dgm:t>
    </dgm:pt>
    <dgm:pt modelId="{67460252-E8BA-477B-B430-8353062CCC9E}" type="parTrans" cxnId="{19C05482-C134-4E48-8CE9-AD0D153D3E2D}">
      <dgm:prSet/>
      <dgm:spPr/>
      <dgm:t>
        <a:bodyPr/>
        <a:lstStyle/>
        <a:p>
          <a:endParaRPr lang="en-US"/>
        </a:p>
      </dgm:t>
    </dgm:pt>
    <dgm:pt modelId="{137C06FF-08F2-40A7-B63F-5B6E0B17E5C9}" type="sibTrans" cxnId="{19C05482-C134-4E48-8CE9-AD0D153D3E2D}">
      <dgm:prSet/>
      <dgm:spPr/>
      <dgm:t>
        <a:bodyPr/>
        <a:lstStyle/>
        <a:p>
          <a:endParaRPr lang="en-US"/>
        </a:p>
      </dgm:t>
    </dgm:pt>
    <dgm:pt modelId="{19B82AEE-3B91-42F0-9662-5B1CAEFAF2F5}">
      <dgm:prSet phldrT="[Text]"/>
      <dgm:spPr>
        <a:solidFill>
          <a:schemeClr val="accent5">
            <a:lumMod val="20000"/>
            <a:lumOff val="80000"/>
            <a:alpha val="90000"/>
          </a:schemeClr>
        </a:solidFill>
        <a:ln>
          <a:noFill/>
        </a:ln>
      </dgm:spPr>
      <dgm:t>
        <a:bodyPr/>
        <a:lstStyle/>
        <a:p>
          <a:r>
            <a:rPr lang="en-US" dirty="0">
              <a:cs typeface="Arial Bold" pitchFamily="34" charset="0"/>
            </a:rPr>
            <a:t>ETA hasn’t made much progress on  these measures yet</a:t>
          </a:r>
          <a:endParaRPr lang="en-US" dirty="0"/>
        </a:p>
      </dgm:t>
    </dgm:pt>
    <dgm:pt modelId="{DA0197D3-4C43-41C5-8583-0A7708E3D41C}" type="parTrans" cxnId="{10960617-DCB4-4E3B-A3FD-374322E5805C}">
      <dgm:prSet/>
      <dgm:spPr/>
      <dgm:t>
        <a:bodyPr/>
        <a:lstStyle/>
        <a:p>
          <a:endParaRPr lang="en-US"/>
        </a:p>
      </dgm:t>
    </dgm:pt>
    <dgm:pt modelId="{76DB60D2-DB00-46EA-82CA-E776A03828AA}" type="sibTrans" cxnId="{10960617-DCB4-4E3B-A3FD-374322E5805C}">
      <dgm:prSet/>
      <dgm:spPr/>
      <dgm:t>
        <a:bodyPr/>
        <a:lstStyle/>
        <a:p>
          <a:endParaRPr lang="en-US"/>
        </a:p>
      </dgm:t>
    </dgm:pt>
    <dgm:pt modelId="{F907C15B-5EA7-4165-970C-EDC8A1B59AA5}">
      <dgm:prSet/>
      <dgm:spPr>
        <a:solidFill>
          <a:schemeClr val="accent5">
            <a:lumMod val="20000"/>
            <a:lumOff val="80000"/>
            <a:alpha val="90000"/>
          </a:schemeClr>
        </a:solidFill>
        <a:ln>
          <a:noFill/>
        </a:ln>
      </dgm:spPr>
      <dgm:t>
        <a:bodyPr/>
        <a:lstStyle/>
        <a:p>
          <a:r>
            <a:rPr lang="en-US" dirty="0">
              <a:cs typeface="Arial Bold" pitchFamily="34" charset="0"/>
            </a:rPr>
            <a:t>This is a statutory requirement, so work on this should start soon</a:t>
          </a:r>
        </a:p>
      </dgm:t>
    </dgm:pt>
    <dgm:pt modelId="{17708A9E-D2EB-499C-B1D2-FAF8198963D1}" type="parTrans" cxnId="{854D52C7-A593-40EA-B3DE-7DA13E6DA1B7}">
      <dgm:prSet/>
      <dgm:spPr/>
      <dgm:t>
        <a:bodyPr/>
        <a:lstStyle/>
        <a:p>
          <a:endParaRPr lang="en-US"/>
        </a:p>
      </dgm:t>
    </dgm:pt>
    <dgm:pt modelId="{3F9006B0-C6A0-4D68-A211-78E5353B3EE9}" type="sibTrans" cxnId="{854D52C7-A593-40EA-B3DE-7DA13E6DA1B7}">
      <dgm:prSet/>
      <dgm:spPr/>
      <dgm:t>
        <a:bodyPr/>
        <a:lstStyle/>
        <a:p>
          <a:endParaRPr lang="en-US"/>
        </a:p>
      </dgm:t>
    </dgm:pt>
    <dgm:pt modelId="{B5CF4735-8251-48C1-B9CD-00A5DE67DC21}" type="pres">
      <dgm:prSet presAssocID="{308EBC1D-071A-4A3A-8788-685E2E37CF31}" presName="Name0" presStyleCnt="0">
        <dgm:presLayoutVars>
          <dgm:dir/>
          <dgm:animLvl val="lvl"/>
          <dgm:resizeHandles val="exact"/>
        </dgm:presLayoutVars>
      </dgm:prSet>
      <dgm:spPr/>
    </dgm:pt>
    <dgm:pt modelId="{8E848165-4DB7-4F40-8DC4-12567AE2072D}" type="pres">
      <dgm:prSet presAssocID="{5A902B46-92D4-4322-B14D-84075FF84BED}" presName="linNode" presStyleCnt="0"/>
      <dgm:spPr/>
    </dgm:pt>
    <dgm:pt modelId="{AB0C9141-5C68-4851-BDFE-954EBDF52B3D}" type="pres">
      <dgm:prSet presAssocID="{5A902B46-92D4-4322-B14D-84075FF84BED}" presName="parentText" presStyleLbl="node1" presStyleIdx="0" presStyleCnt="3" custScaleX="73680" custScaleY="76940">
        <dgm:presLayoutVars>
          <dgm:chMax val="1"/>
          <dgm:bulletEnabled val="1"/>
        </dgm:presLayoutVars>
      </dgm:prSet>
      <dgm:spPr/>
    </dgm:pt>
    <dgm:pt modelId="{B3BCCAFB-D6ED-48FA-90CB-A985DE76A507}" type="pres">
      <dgm:prSet presAssocID="{5A902B46-92D4-4322-B14D-84075FF84BED}" presName="descendantText" presStyleLbl="alignAccFollowNode1" presStyleIdx="0" presStyleCnt="3" custScaleX="111501">
        <dgm:presLayoutVars>
          <dgm:bulletEnabled val="1"/>
        </dgm:presLayoutVars>
      </dgm:prSet>
      <dgm:spPr/>
    </dgm:pt>
    <dgm:pt modelId="{C7DB8B41-31AC-4C66-9930-0589BE586747}" type="pres">
      <dgm:prSet presAssocID="{68674E78-4B3B-438E-AE19-36DA2AAB1F24}" presName="sp" presStyleCnt="0"/>
      <dgm:spPr/>
    </dgm:pt>
    <dgm:pt modelId="{760907A1-C400-4781-9FED-94E40FE83A9D}" type="pres">
      <dgm:prSet presAssocID="{DAC65450-5168-4412-B78E-0B8E39D819E2}" presName="linNode" presStyleCnt="0"/>
      <dgm:spPr/>
    </dgm:pt>
    <dgm:pt modelId="{A6FE19B9-2C9A-4309-AC8C-60F983A49E2D}" type="pres">
      <dgm:prSet presAssocID="{DAC65450-5168-4412-B78E-0B8E39D819E2}" presName="parentText" presStyleLbl="node1" presStyleIdx="1" presStyleCnt="3" custScaleX="73680" custScaleY="76940">
        <dgm:presLayoutVars>
          <dgm:chMax val="1"/>
          <dgm:bulletEnabled val="1"/>
        </dgm:presLayoutVars>
      </dgm:prSet>
      <dgm:spPr/>
    </dgm:pt>
    <dgm:pt modelId="{0B107B9A-3BDE-4A93-8153-159B05FE5B31}" type="pres">
      <dgm:prSet presAssocID="{DAC65450-5168-4412-B78E-0B8E39D819E2}" presName="descendantText" presStyleLbl="alignAccFollowNode1" presStyleIdx="1" presStyleCnt="3" custScaleX="111501">
        <dgm:presLayoutVars>
          <dgm:bulletEnabled val="1"/>
        </dgm:presLayoutVars>
      </dgm:prSet>
      <dgm:spPr/>
    </dgm:pt>
    <dgm:pt modelId="{7D3B7C02-3A33-4518-B42B-9EEA2E18E0A3}" type="pres">
      <dgm:prSet presAssocID="{E09D8A1E-0F36-4706-A81A-90CBE0FAD97F}" presName="sp" presStyleCnt="0"/>
      <dgm:spPr/>
    </dgm:pt>
    <dgm:pt modelId="{15A87C62-D288-4FD4-8008-6BEEF34BA474}" type="pres">
      <dgm:prSet presAssocID="{053ECE4C-8570-4BF4-AEEF-DD3D3CD70358}" presName="linNode" presStyleCnt="0"/>
      <dgm:spPr/>
    </dgm:pt>
    <dgm:pt modelId="{DE514CBE-B219-4C9C-86B1-1C30F905CB22}" type="pres">
      <dgm:prSet presAssocID="{053ECE4C-8570-4BF4-AEEF-DD3D3CD70358}" presName="parentText" presStyleLbl="node1" presStyleIdx="2" presStyleCnt="3" custScaleX="73680" custScaleY="76940">
        <dgm:presLayoutVars>
          <dgm:chMax val="1"/>
          <dgm:bulletEnabled val="1"/>
        </dgm:presLayoutVars>
      </dgm:prSet>
      <dgm:spPr/>
    </dgm:pt>
    <dgm:pt modelId="{C5AB4CE2-5A84-41D4-BAEF-5ACC200268EE}" type="pres">
      <dgm:prSet presAssocID="{053ECE4C-8570-4BF4-AEEF-DD3D3CD70358}" presName="descendantText" presStyleLbl="alignAccFollowNode1" presStyleIdx="2" presStyleCnt="3" custScaleX="111501">
        <dgm:presLayoutVars>
          <dgm:bulletEnabled val="1"/>
        </dgm:presLayoutVars>
      </dgm:prSet>
      <dgm:spPr/>
    </dgm:pt>
  </dgm:ptLst>
  <dgm:cxnLst>
    <dgm:cxn modelId="{10960617-DCB4-4E3B-A3FD-374322E5805C}" srcId="{053ECE4C-8570-4BF4-AEEF-DD3D3CD70358}" destId="{19B82AEE-3B91-42F0-9662-5B1CAEFAF2F5}" srcOrd="0" destOrd="0" parTransId="{DA0197D3-4C43-41C5-8583-0A7708E3D41C}" sibTransId="{76DB60D2-DB00-46EA-82CA-E776A03828AA}"/>
    <dgm:cxn modelId="{854D52C7-A593-40EA-B3DE-7DA13E6DA1B7}" srcId="{053ECE4C-8570-4BF4-AEEF-DD3D3CD70358}" destId="{F907C15B-5EA7-4165-970C-EDC8A1B59AA5}" srcOrd="1" destOrd="0" parTransId="{17708A9E-D2EB-499C-B1D2-FAF8198963D1}" sibTransId="{3F9006B0-C6A0-4D68-A211-78E5353B3EE9}"/>
    <dgm:cxn modelId="{4CD12C2A-C47E-4EB6-8000-A139260947C2}" type="presOf" srcId="{F907C15B-5EA7-4165-970C-EDC8A1B59AA5}" destId="{C5AB4CE2-5A84-41D4-BAEF-5ACC200268EE}" srcOrd="0" destOrd="1" presId="urn:microsoft.com/office/officeart/2005/8/layout/vList5"/>
    <dgm:cxn modelId="{EE12EC79-90B1-46F5-8196-7E0B67D383FD}" srcId="{308EBC1D-071A-4A3A-8788-685E2E37CF31}" destId="{DAC65450-5168-4412-B78E-0B8E39D819E2}" srcOrd="1" destOrd="0" parTransId="{A577434C-AAC3-4091-8835-D0314DF32EC9}" sibTransId="{E09D8A1E-0F36-4706-A81A-90CBE0FAD97F}"/>
    <dgm:cxn modelId="{5F105E4F-0291-46F4-8548-17CC956C077C}" srcId="{5A902B46-92D4-4322-B14D-84075FF84BED}" destId="{5E1B5DCA-713D-4A4C-8372-077B13A60AA5}" srcOrd="0" destOrd="0" parTransId="{1DF5E50A-C677-4A57-B4B6-3961D67A384E}" sibTransId="{73AC3FB5-1D70-4B4F-A8AE-5BDB7B671D9E}"/>
    <dgm:cxn modelId="{266CE0F7-AD8C-4518-B4E2-1A48B5EA251D}" type="presOf" srcId="{5E1B5DCA-713D-4A4C-8372-077B13A60AA5}" destId="{B3BCCAFB-D6ED-48FA-90CB-A985DE76A507}" srcOrd="0" destOrd="0" presId="urn:microsoft.com/office/officeart/2005/8/layout/vList5"/>
    <dgm:cxn modelId="{19C05482-C134-4E48-8CE9-AD0D153D3E2D}" srcId="{308EBC1D-071A-4A3A-8788-685E2E37CF31}" destId="{053ECE4C-8570-4BF4-AEEF-DD3D3CD70358}" srcOrd="2" destOrd="0" parTransId="{67460252-E8BA-477B-B430-8353062CCC9E}" sibTransId="{137C06FF-08F2-40A7-B63F-5B6E0B17E5C9}"/>
    <dgm:cxn modelId="{F1F96D5A-6E26-41D4-A4BB-9E3F0D9AEC24}" type="presOf" srcId="{19B82AEE-3B91-42F0-9662-5B1CAEFAF2F5}" destId="{C5AB4CE2-5A84-41D4-BAEF-5ACC200268EE}" srcOrd="0" destOrd="0" presId="urn:microsoft.com/office/officeart/2005/8/layout/vList5"/>
    <dgm:cxn modelId="{64546F91-6A1D-4324-B062-FAD42E304C64}" srcId="{DAC65450-5168-4412-B78E-0B8E39D819E2}" destId="{C089219A-1BE9-4C5F-9586-A095DD35B6D5}" srcOrd="0" destOrd="0" parTransId="{BA6F22C7-0A9A-4DEE-B4ED-44591FFC7157}" sibTransId="{36499410-A7B2-4B58-839F-E903F8AD6443}"/>
    <dgm:cxn modelId="{1A2BAB35-0B5D-4A29-80B1-9D167593B1F8}" type="presOf" srcId="{053ECE4C-8570-4BF4-AEEF-DD3D3CD70358}" destId="{DE514CBE-B219-4C9C-86B1-1C30F905CB22}" srcOrd="0" destOrd="0" presId="urn:microsoft.com/office/officeart/2005/8/layout/vList5"/>
    <dgm:cxn modelId="{C8D18269-F737-48BE-9096-62CC4956AB6D}" type="presOf" srcId="{308EBC1D-071A-4A3A-8788-685E2E37CF31}" destId="{B5CF4735-8251-48C1-B9CD-00A5DE67DC21}" srcOrd="0" destOrd="0" presId="urn:microsoft.com/office/officeart/2005/8/layout/vList5"/>
    <dgm:cxn modelId="{17B69075-BE64-4FE1-86EC-3004E3A696EF}" type="presOf" srcId="{DAC65450-5168-4412-B78E-0B8E39D819E2}" destId="{A6FE19B9-2C9A-4309-AC8C-60F983A49E2D}" srcOrd="0" destOrd="0" presId="urn:microsoft.com/office/officeart/2005/8/layout/vList5"/>
    <dgm:cxn modelId="{32C2EB27-4F55-4F0C-9803-00521EA56DC8}" type="presOf" srcId="{5A902B46-92D4-4322-B14D-84075FF84BED}" destId="{AB0C9141-5C68-4851-BDFE-954EBDF52B3D}" srcOrd="0" destOrd="0" presId="urn:microsoft.com/office/officeart/2005/8/layout/vList5"/>
    <dgm:cxn modelId="{49ED7852-17D1-49CE-88BE-59A7FA5850BE}" srcId="{308EBC1D-071A-4A3A-8788-685E2E37CF31}" destId="{5A902B46-92D4-4322-B14D-84075FF84BED}" srcOrd="0" destOrd="0" parTransId="{D9F497B8-F37B-498A-A894-FD33080CACE8}" sibTransId="{68674E78-4B3B-438E-AE19-36DA2AAB1F24}"/>
    <dgm:cxn modelId="{61B4F747-F1DE-49E5-9895-12DF06C01BE2}" type="presOf" srcId="{C089219A-1BE9-4C5F-9586-A095DD35B6D5}" destId="{0B107B9A-3BDE-4A93-8153-159B05FE5B31}" srcOrd="0" destOrd="0" presId="urn:microsoft.com/office/officeart/2005/8/layout/vList5"/>
    <dgm:cxn modelId="{C495291F-B66B-4E83-BB7A-2F0F2248E0AC}" type="presParOf" srcId="{B5CF4735-8251-48C1-B9CD-00A5DE67DC21}" destId="{8E848165-4DB7-4F40-8DC4-12567AE2072D}" srcOrd="0" destOrd="0" presId="urn:microsoft.com/office/officeart/2005/8/layout/vList5"/>
    <dgm:cxn modelId="{FA5BCA25-5ADC-4C3B-ADE1-8D0F309D410B}" type="presParOf" srcId="{8E848165-4DB7-4F40-8DC4-12567AE2072D}" destId="{AB0C9141-5C68-4851-BDFE-954EBDF52B3D}" srcOrd="0" destOrd="0" presId="urn:microsoft.com/office/officeart/2005/8/layout/vList5"/>
    <dgm:cxn modelId="{B7C573D1-256F-4E41-B304-D245F33B02A2}" type="presParOf" srcId="{8E848165-4DB7-4F40-8DC4-12567AE2072D}" destId="{B3BCCAFB-D6ED-48FA-90CB-A985DE76A507}" srcOrd="1" destOrd="0" presId="urn:microsoft.com/office/officeart/2005/8/layout/vList5"/>
    <dgm:cxn modelId="{14D3C34A-E8DE-4444-8C1C-FDA01CE57122}" type="presParOf" srcId="{B5CF4735-8251-48C1-B9CD-00A5DE67DC21}" destId="{C7DB8B41-31AC-4C66-9930-0589BE586747}" srcOrd="1" destOrd="0" presId="urn:microsoft.com/office/officeart/2005/8/layout/vList5"/>
    <dgm:cxn modelId="{59E207F8-F1A3-46D1-B50E-6FEFD2C4E4B4}" type="presParOf" srcId="{B5CF4735-8251-48C1-B9CD-00A5DE67DC21}" destId="{760907A1-C400-4781-9FED-94E40FE83A9D}" srcOrd="2" destOrd="0" presId="urn:microsoft.com/office/officeart/2005/8/layout/vList5"/>
    <dgm:cxn modelId="{0494A5B5-101F-40F4-A4C9-56F3207A8696}" type="presParOf" srcId="{760907A1-C400-4781-9FED-94E40FE83A9D}" destId="{A6FE19B9-2C9A-4309-AC8C-60F983A49E2D}" srcOrd="0" destOrd="0" presId="urn:microsoft.com/office/officeart/2005/8/layout/vList5"/>
    <dgm:cxn modelId="{79AC9AC7-FCA5-4268-B463-FB292511E9C1}" type="presParOf" srcId="{760907A1-C400-4781-9FED-94E40FE83A9D}" destId="{0B107B9A-3BDE-4A93-8153-159B05FE5B31}" srcOrd="1" destOrd="0" presId="urn:microsoft.com/office/officeart/2005/8/layout/vList5"/>
    <dgm:cxn modelId="{E8BC0453-F44B-4106-ADE9-2C8EB4831192}" type="presParOf" srcId="{B5CF4735-8251-48C1-B9CD-00A5DE67DC21}" destId="{7D3B7C02-3A33-4518-B42B-9EEA2E18E0A3}" srcOrd="3" destOrd="0" presId="urn:microsoft.com/office/officeart/2005/8/layout/vList5"/>
    <dgm:cxn modelId="{BCAFEA6B-E230-404D-B343-BB52DC2C154A}" type="presParOf" srcId="{B5CF4735-8251-48C1-B9CD-00A5DE67DC21}" destId="{15A87C62-D288-4FD4-8008-6BEEF34BA474}" srcOrd="4" destOrd="0" presId="urn:microsoft.com/office/officeart/2005/8/layout/vList5"/>
    <dgm:cxn modelId="{90A850A8-C309-433D-A63A-314237F6BDC2}" type="presParOf" srcId="{15A87C62-D288-4FD4-8008-6BEEF34BA474}" destId="{DE514CBE-B219-4C9C-86B1-1C30F905CB22}" srcOrd="0" destOrd="0" presId="urn:microsoft.com/office/officeart/2005/8/layout/vList5"/>
    <dgm:cxn modelId="{2AFEA537-18E4-450A-A4AB-08DCD4324FBD}" type="presParOf" srcId="{15A87C62-D288-4FD4-8008-6BEEF34BA474}" destId="{C5AB4CE2-5A84-41D4-BAEF-5ACC200268E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B8E1182-ECF0-4614-B2C5-7EAF6AD57902}" type="doc">
      <dgm:prSet loTypeId="urn:microsoft.com/office/officeart/2005/8/layout/hList1" loCatId="list" qsTypeId="urn:microsoft.com/office/officeart/2005/8/quickstyle/simple1" qsCatId="simple" csTypeId="urn:microsoft.com/office/officeart/2005/8/colors/accent2_2" csCatId="accent2" phldr="1"/>
      <dgm:spPr/>
      <dgm:t>
        <a:bodyPr/>
        <a:lstStyle/>
        <a:p>
          <a:endParaRPr lang="en-US"/>
        </a:p>
      </dgm:t>
    </dgm:pt>
    <dgm:pt modelId="{54D5356D-7731-41D9-91DD-9D8E0FDB82B4}">
      <dgm:prSet phldrT="[Text]"/>
      <dgm:spPr>
        <a:solidFill>
          <a:schemeClr val="accent2">
            <a:lumMod val="75000"/>
          </a:schemeClr>
        </a:solidFill>
        <a:ln>
          <a:noFill/>
        </a:ln>
      </dgm:spPr>
      <dgm:t>
        <a:bodyPr/>
        <a:lstStyle/>
        <a:p>
          <a:r>
            <a:rPr lang="en-US" b="0" dirty="0">
              <a:latin typeface="+mn-lt"/>
            </a:rPr>
            <a:t>Implementation Not Until PY 2017</a:t>
          </a:r>
          <a:endParaRPr lang="en-US" dirty="0"/>
        </a:p>
      </dgm:t>
    </dgm:pt>
    <dgm:pt modelId="{4F5ECEB5-617C-4A47-A038-137DCB36A21B}" type="parTrans" cxnId="{0FC8665E-227A-49B0-8036-4E1316047612}">
      <dgm:prSet/>
      <dgm:spPr/>
      <dgm:t>
        <a:bodyPr/>
        <a:lstStyle/>
        <a:p>
          <a:endParaRPr lang="en-US"/>
        </a:p>
      </dgm:t>
    </dgm:pt>
    <dgm:pt modelId="{7C254697-78A7-4E4F-9214-3767B4212D64}" type="sibTrans" cxnId="{0FC8665E-227A-49B0-8036-4E1316047612}">
      <dgm:prSet/>
      <dgm:spPr/>
      <dgm:t>
        <a:bodyPr/>
        <a:lstStyle/>
        <a:p>
          <a:endParaRPr lang="en-US"/>
        </a:p>
      </dgm:t>
    </dgm:pt>
    <dgm:pt modelId="{88D370C8-E022-4DEE-8DBA-6E782BAB9314}">
      <dgm:prSet phldrT="[Text]"/>
      <dgm:spPr>
        <a:ln>
          <a:noFill/>
        </a:ln>
      </dgm:spPr>
      <dgm:t>
        <a:bodyPr/>
        <a:lstStyle/>
        <a:p>
          <a:r>
            <a:rPr lang="en-US" b="0" dirty="0">
              <a:latin typeface="+mn-lt"/>
            </a:rPr>
            <a:t>Have additional time to seek further guidance and provide input</a:t>
          </a:r>
          <a:endParaRPr lang="en-US" dirty="0"/>
        </a:p>
      </dgm:t>
    </dgm:pt>
    <dgm:pt modelId="{52FE6A60-4F1D-4C3B-8851-9152D4A4B1C3}" type="parTrans" cxnId="{7C175701-D6BA-43FF-B74B-E9A38DF024A3}">
      <dgm:prSet/>
      <dgm:spPr/>
      <dgm:t>
        <a:bodyPr/>
        <a:lstStyle/>
        <a:p>
          <a:endParaRPr lang="en-US"/>
        </a:p>
      </dgm:t>
    </dgm:pt>
    <dgm:pt modelId="{BFC1090A-FF5C-431A-AB1D-7D801FC393DD}" type="sibTrans" cxnId="{7C175701-D6BA-43FF-B74B-E9A38DF024A3}">
      <dgm:prSet/>
      <dgm:spPr/>
      <dgm:t>
        <a:bodyPr/>
        <a:lstStyle/>
        <a:p>
          <a:endParaRPr lang="en-US"/>
        </a:p>
      </dgm:t>
    </dgm:pt>
    <dgm:pt modelId="{BCDFDDDA-838B-4F28-B560-0EF6E2261031}">
      <dgm:prSet phldrT="[Text]"/>
      <dgm:spPr>
        <a:solidFill>
          <a:schemeClr val="accent6">
            <a:lumMod val="75000"/>
          </a:schemeClr>
        </a:solidFill>
        <a:ln>
          <a:noFill/>
        </a:ln>
      </dgm:spPr>
      <dgm:t>
        <a:bodyPr/>
        <a:lstStyle/>
        <a:p>
          <a:r>
            <a:rPr lang="en-US" b="0" dirty="0">
              <a:latin typeface="+mn-lt"/>
            </a:rPr>
            <a:t>Statutory Language Limits DINAP’s Options</a:t>
          </a:r>
          <a:endParaRPr lang="en-US" dirty="0"/>
        </a:p>
      </dgm:t>
    </dgm:pt>
    <dgm:pt modelId="{EDCD07DD-5399-41B7-A449-2D7947C7E829}" type="parTrans" cxnId="{CF147F0E-B16C-42C5-A10C-D75E3DCCC7B2}">
      <dgm:prSet/>
      <dgm:spPr/>
      <dgm:t>
        <a:bodyPr/>
        <a:lstStyle/>
        <a:p>
          <a:endParaRPr lang="en-US"/>
        </a:p>
      </dgm:t>
    </dgm:pt>
    <dgm:pt modelId="{38D5BD0C-460A-4BDE-BF12-7FDFD43CBBC6}" type="sibTrans" cxnId="{CF147F0E-B16C-42C5-A10C-D75E3DCCC7B2}">
      <dgm:prSet/>
      <dgm:spPr/>
      <dgm:t>
        <a:bodyPr/>
        <a:lstStyle/>
        <a:p>
          <a:endParaRPr lang="en-US"/>
        </a:p>
      </dgm:t>
    </dgm:pt>
    <dgm:pt modelId="{5871F948-1F99-4C8A-9574-4EF87E746A80}">
      <dgm:prSet phldrT="[Text]"/>
      <dgm:spPr>
        <a:solidFill>
          <a:schemeClr val="accent6">
            <a:lumMod val="60000"/>
            <a:lumOff val="40000"/>
            <a:alpha val="90000"/>
          </a:schemeClr>
        </a:solidFill>
        <a:ln>
          <a:noFill/>
        </a:ln>
      </dgm:spPr>
      <dgm:t>
        <a:bodyPr/>
        <a:lstStyle/>
        <a:p>
          <a:r>
            <a:rPr lang="en-US" b="0" dirty="0">
              <a:latin typeface="+mn-lt"/>
            </a:rPr>
            <a:t>Legislation requires use of common measures for program</a:t>
          </a:r>
          <a:endParaRPr lang="en-US" dirty="0"/>
        </a:p>
      </dgm:t>
    </dgm:pt>
    <dgm:pt modelId="{6CC7402A-CBBB-4709-A99A-8185738A8A99}" type="parTrans" cxnId="{1BD6B226-7B90-404F-86CE-4F44462661BA}">
      <dgm:prSet/>
      <dgm:spPr/>
      <dgm:t>
        <a:bodyPr/>
        <a:lstStyle/>
        <a:p>
          <a:endParaRPr lang="en-US"/>
        </a:p>
      </dgm:t>
    </dgm:pt>
    <dgm:pt modelId="{FEE76850-5B07-4485-AE1E-FD3CE81A6AD8}" type="sibTrans" cxnId="{1BD6B226-7B90-404F-86CE-4F44462661BA}">
      <dgm:prSet/>
      <dgm:spPr/>
      <dgm:t>
        <a:bodyPr/>
        <a:lstStyle/>
        <a:p>
          <a:endParaRPr lang="en-US"/>
        </a:p>
      </dgm:t>
    </dgm:pt>
    <dgm:pt modelId="{A45F75E4-EE65-4014-9234-BF9E38992F86}">
      <dgm:prSet phldrT="[Text]"/>
      <dgm:spPr>
        <a:solidFill>
          <a:schemeClr val="accent3">
            <a:lumMod val="75000"/>
          </a:schemeClr>
        </a:solidFill>
        <a:ln>
          <a:solidFill>
            <a:schemeClr val="accent3">
              <a:lumMod val="75000"/>
            </a:schemeClr>
          </a:solidFill>
        </a:ln>
      </dgm:spPr>
      <dgm:t>
        <a:bodyPr/>
        <a:lstStyle/>
        <a:p>
          <a:r>
            <a:rPr lang="en-US" b="0" dirty="0">
              <a:latin typeface="+mn-lt"/>
            </a:rPr>
            <a:t>Some Important Flexibility</a:t>
          </a:r>
          <a:endParaRPr lang="en-US" dirty="0"/>
        </a:p>
      </dgm:t>
    </dgm:pt>
    <dgm:pt modelId="{9BB21D44-61D4-4A80-A8E3-D434D5FD1610}" type="parTrans" cxnId="{7B867BED-2D9D-449E-A37A-D7B66F5E8067}">
      <dgm:prSet/>
      <dgm:spPr/>
      <dgm:t>
        <a:bodyPr/>
        <a:lstStyle/>
        <a:p>
          <a:endParaRPr lang="en-US"/>
        </a:p>
      </dgm:t>
    </dgm:pt>
    <dgm:pt modelId="{8A2AD627-37B6-4D4F-AD0C-9B58B9398C45}" type="sibTrans" cxnId="{7B867BED-2D9D-449E-A37A-D7B66F5E8067}">
      <dgm:prSet/>
      <dgm:spPr/>
      <dgm:t>
        <a:bodyPr/>
        <a:lstStyle/>
        <a:p>
          <a:endParaRPr lang="en-US"/>
        </a:p>
      </dgm:t>
    </dgm:pt>
    <dgm:pt modelId="{541268A5-9C85-4D63-8CC3-8584BE42EC07}">
      <dgm:prSet phldrT="[Text]"/>
      <dgm:spPr>
        <a:solidFill>
          <a:schemeClr val="accent3">
            <a:lumMod val="60000"/>
            <a:lumOff val="40000"/>
            <a:alpha val="90000"/>
          </a:schemeClr>
        </a:solidFill>
        <a:ln>
          <a:noFill/>
        </a:ln>
      </dgm:spPr>
      <dgm:t>
        <a:bodyPr/>
        <a:lstStyle/>
        <a:p>
          <a:r>
            <a:rPr lang="en-US" b="0" dirty="0">
              <a:latin typeface="+mn-lt"/>
            </a:rPr>
            <a:t>Grantees can seek waivers</a:t>
          </a:r>
          <a:endParaRPr lang="en-US" dirty="0"/>
        </a:p>
      </dgm:t>
    </dgm:pt>
    <dgm:pt modelId="{4531FF63-5D9A-4DB0-8909-488C2FFFDA76}" type="parTrans" cxnId="{C99A87B1-1482-4CF0-94CC-CCC81DA500FB}">
      <dgm:prSet/>
      <dgm:spPr/>
      <dgm:t>
        <a:bodyPr/>
        <a:lstStyle/>
        <a:p>
          <a:endParaRPr lang="en-US"/>
        </a:p>
      </dgm:t>
    </dgm:pt>
    <dgm:pt modelId="{6E7125DB-4CF4-4F56-BA49-9019D290A92D}" type="sibTrans" cxnId="{C99A87B1-1482-4CF0-94CC-CCC81DA500FB}">
      <dgm:prSet/>
      <dgm:spPr/>
      <dgm:t>
        <a:bodyPr/>
        <a:lstStyle/>
        <a:p>
          <a:endParaRPr lang="en-US"/>
        </a:p>
      </dgm:t>
    </dgm:pt>
    <dgm:pt modelId="{DF2BE094-F71F-44CF-A6A7-EB85D77A52F6}">
      <dgm:prSet phldrT="[Text]"/>
      <dgm:spPr>
        <a:solidFill>
          <a:schemeClr val="accent3">
            <a:lumMod val="60000"/>
            <a:lumOff val="40000"/>
            <a:alpha val="90000"/>
          </a:schemeClr>
        </a:solidFill>
        <a:ln>
          <a:noFill/>
        </a:ln>
      </dgm:spPr>
      <dgm:t>
        <a:bodyPr/>
        <a:lstStyle/>
        <a:p>
          <a:r>
            <a:rPr lang="en-US" b="0" dirty="0">
              <a:latin typeface="+mn-lt"/>
            </a:rPr>
            <a:t>Advisory Council can help develop INAP specific measures</a:t>
          </a:r>
          <a:endParaRPr lang="en-US" dirty="0"/>
        </a:p>
      </dgm:t>
    </dgm:pt>
    <dgm:pt modelId="{05C1BBA3-7DE6-40A4-B085-056EA1A64342}" type="parTrans" cxnId="{2C62BC40-E196-4181-80D8-AD631C3C5F28}">
      <dgm:prSet/>
      <dgm:spPr/>
      <dgm:t>
        <a:bodyPr/>
        <a:lstStyle/>
        <a:p>
          <a:endParaRPr lang="en-US"/>
        </a:p>
      </dgm:t>
    </dgm:pt>
    <dgm:pt modelId="{B4957A0F-9B4C-4230-947C-F204AD7FE9D4}" type="sibTrans" cxnId="{2C62BC40-E196-4181-80D8-AD631C3C5F28}">
      <dgm:prSet/>
      <dgm:spPr/>
      <dgm:t>
        <a:bodyPr/>
        <a:lstStyle/>
        <a:p>
          <a:endParaRPr lang="en-US"/>
        </a:p>
      </dgm:t>
    </dgm:pt>
    <dgm:pt modelId="{F662AB30-30CE-47CD-9EA5-705942959783}" type="pres">
      <dgm:prSet presAssocID="{DB8E1182-ECF0-4614-B2C5-7EAF6AD57902}" presName="Name0" presStyleCnt="0">
        <dgm:presLayoutVars>
          <dgm:dir/>
          <dgm:animLvl val="lvl"/>
          <dgm:resizeHandles val="exact"/>
        </dgm:presLayoutVars>
      </dgm:prSet>
      <dgm:spPr/>
    </dgm:pt>
    <dgm:pt modelId="{4C50FC74-B9CE-4BB1-82AC-E21C3F4BC3BE}" type="pres">
      <dgm:prSet presAssocID="{54D5356D-7731-41D9-91DD-9D8E0FDB82B4}" presName="composite" presStyleCnt="0"/>
      <dgm:spPr/>
    </dgm:pt>
    <dgm:pt modelId="{CAACADA6-644A-4535-9718-C39B158C8182}" type="pres">
      <dgm:prSet presAssocID="{54D5356D-7731-41D9-91DD-9D8E0FDB82B4}" presName="parTx" presStyleLbl="alignNode1" presStyleIdx="0" presStyleCnt="3">
        <dgm:presLayoutVars>
          <dgm:chMax val="0"/>
          <dgm:chPref val="0"/>
          <dgm:bulletEnabled val="1"/>
        </dgm:presLayoutVars>
      </dgm:prSet>
      <dgm:spPr/>
    </dgm:pt>
    <dgm:pt modelId="{97CF3BB6-B6FA-42E9-9C8E-270985442D38}" type="pres">
      <dgm:prSet presAssocID="{54D5356D-7731-41D9-91DD-9D8E0FDB82B4}" presName="desTx" presStyleLbl="alignAccFollowNode1" presStyleIdx="0" presStyleCnt="3">
        <dgm:presLayoutVars>
          <dgm:bulletEnabled val="1"/>
        </dgm:presLayoutVars>
      </dgm:prSet>
      <dgm:spPr/>
    </dgm:pt>
    <dgm:pt modelId="{BC556F20-4F6B-4894-A026-F53F5064F224}" type="pres">
      <dgm:prSet presAssocID="{7C254697-78A7-4E4F-9214-3767B4212D64}" presName="space" presStyleCnt="0"/>
      <dgm:spPr/>
    </dgm:pt>
    <dgm:pt modelId="{85FDF14D-FBDA-4F22-B397-5A6DE4982AC3}" type="pres">
      <dgm:prSet presAssocID="{BCDFDDDA-838B-4F28-B560-0EF6E2261031}" presName="composite" presStyleCnt="0"/>
      <dgm:spPr/>
    </dgm:pt>
    <dgm:pt modelId="{76DD5676-B4CD-4EF0-B026-25A74AC82E25}" type="pres">
      <dgm:prSet presAssocID="{BCDFDDDA-838B-4F28-B560-0EF6E2261031}" presName="parTx" presStyleLbl="alignNode1" presStyleIdx="1" presStyleCnt="3">
        <dgm:presLayoutVars>
          <dgm:chMax val="0"/>
          <dgm:chPref val="0"/>
          <dgm:bulletEnabled val="1"/>
        </dgm:presLayoutVars>
      </dgm:prSet>
      <dgm:spPr/>
    </dgm:pt>
    <dgm:pt modelId="{F9040785-3BD5-4978-96A1-01BE45F4686F}" type="pres">
      <dgm:prSet presAssocID="{BCDFDDDA-838B-4F28-B560-0EF6E2261031}" presName="desTx" presStyleLbl="alignAccFollowNode1" presStyleIdx="1" presStyleCnt="3">
        <dgm:presLayoutVars>
          <dgm:bulletEnabled val="1"/>
        </dgm:presLayoutVars>
      </dgm:prSet>
      <dgm:spPr/>
    </dgm:pt>
    <dgm:pt modelId="{09545DEB-615A-4B29-9DE3-678688A83009}" type="pres">
      <dgm:prSet presAssocID="{38D5BD0C-460A-4BDE-BF12-7FDFD43CBBC6}" presName="space" presStyleCnt="0"/>
      <dgm:spPr/>
    </dgm:pt>
    <dgm:pt modelId="{21CA14CC-AB71-45DB-87E1-CE197B10C75B}" type="pres">
      <dgm:prSet presAssocID="{A45F75E4-EE65-4014-9234-BF9E38992F86}" presName="composite" presStyleCnt="0"/>
      <dgm:spPr/>
    </dgm:pt>
    <dgm:pt modelId="{ED30E43A-1051-48D4-B7C6-3362CFE04EB0}" type="pres">
      <dgm:prSet presAssocID="{A45F75E4-EE65-4014-9234-BF9E38992F86}" presName="parTx" presStyleLbl="alignNode1" presStyleIdx="2" presStyleCnt="3">
        <dgm:presLayoutVars>
          <dgm:chMax val="0"/>
          <dgm:chPref val="0"/>
          <dgm:bulletEnabled val="1"/>
        </dgm:presLayoutVars>
      </dgm:prSet>
      <dgm:spPr/>
    </dgm:pt>
    <dgm:pt modelId="{C58B99B7-C0C1-4BC4-95A2-43594AD548D3}" type="pres">
      <dgm:prSet presAssocID="{A45F75E4-EE65-4014-9234-BF9E38992F86}" presName="desTx" presStyleLbl="alignAccFollowNode1" presStyleIdx="2" presStyleCnt="3">
        <dgm:presLayoutVars>
          <dgm:bulletEnabled val="1"/>
        </dgm:presLayoutVars>
      </dgm:prSet>
      <dgm:spPr/>
    </dgm:pt>
  </dgm:ptLst>
  <dgm:cxnLst>
    <dgm:cxn modelId="{7C175701-D6BA-43FF-B74B-E9A38DF024A3}" srcId="{54D5356D-7731-41D9-91DD-9D8E0FDB82B4}" destId="{88D370C8-E022-4DEE-8DBA-6E782BAB9314}" srcOrd="0" destOrd="0" parTransId="{52FE6A60-4F1D-4C3B-8851-9152D4A4B1C3}" sibTransId="{BFC1090A-FF5C-431A-AB1D-7D801FC393DD}"/>
    <dgm:cxn modelId="{28C3BE36-1767-4410-BE7D-DA2473B17125}" type="presOf" srcId="{DB8E1182-ECF0-4614-B2C5-7EAF6AD57902}" destId="{F662AB30-30CE-47CD-9EA5-705942959783}" srcOrd="0" destOrd="0" presId="urn:microsoft.com/office/officeart/2005/8/layout/hList1"/>
    <dgm:cxn modelId="{3C7DEE77-8821-4E14-969E-D01787DE94F7}" type="presOf" srcId="{5871F948-1F99-4C8A-9574-4EF87E746A80}" destId="{F9040785-3BD5-4978-96A1-01BE45F4686F}" srcOrd="0" destOrd="0" presId="urn:microsoft.com/office/officeart/2005/8/layout/hList1"/>
    <dgm:cxn modelId="{0FC8665E-227A-49B0-8036-4E1316047612}" srcId="{DB8E1182-ECF0-4614-B2C5-7EAF6AD57902}" destId="{54D5356D-7731-41D9-91DD-9D8E0FDB82B4}" srcOrd="0" destOrd="0" parTransId="{4F5ECEB5-617C-4A47-A038-137DCB36A21B}" sibTransId="{7C254697-78A7-4E4F-9214-3767B4212D64}"/>
    <dgm:cxn modelId="{3CE6C560-2623-43BB-B7E5-8AEF6BEA105A}" type="presOf" srcId="{88D370C8-E022-4DEE-8DBA-6E782BAB9314}" destId="{97CF3BB6-B6FA-42E9-9C8E-270985442D38}" srcOrd="0" destOrd="0" presId="urn:microsoft.com/office/officeart/2005/8/layout/hList1"/>
    <dgm:cxn modelId="{1B101A5A-F9B7-4B5E-921A-E0D1D2B60890}" type="presOf" srcId="{A45F75E4-EE65-4014-9234-BF9E38992F86}" destId="{ED30E43A-1051-48D4-B7C6-3362CFE04EB0}" srcOrd="0" destOrd="0" presId="urn:microsoft.com/office/officeart/2005/8/layout/hList1"/>
    <dgm:cxn modelId="{7B867BED-2D9D-449E-A37A-D7B66F5E8067}" srcId="{DB8E1182-ECF0-4614-B2C5-7EAF6AD57902}" destId="{A45F75E4-EE65-4014-9234-BF9E38992F86}" srcOrd="2" destOrd="0" parTransId="{9BB21D44-61D4-4A80-A8E3-D434D5FD1610}" sibTransId="{8A2AD627-37B6-4D4F-AD0C-9B58B9398C45}"/>
    <dgm:cxn modelId="{A2192785-FACC-4297-88C8-59216C005B3C}" type="presOf" srcId="{54D5356D-7731-41D9-91DD-9D8E0FDB82B4}" destId="{CAACADA6-644A-4535-9718-C39B158C8182}" srcOrd="0" destOrd="0" presId="urn:microsoft.com/office/officeart/2005/8/layout/hList1"/>
    <dgm:cxn modelId="{1BD6B226-7B90-404F-86CE-4F44462661BA}" srcId="{BCDFDDDA-838B-4F28-B560-0EF6E2261031}" destId="{5871F948-1F99-4C8A-9574-4EF87E746A80}" srcOrd="0" destOrd="0" parTransId="{6CC7402A-CBBB-4709-A99A-8185738A8A99}" sibTransId="{FEE76850-5B07-4485-AE1E-FD3CE81A6AD8}"/>
    <dgm:cxn modelId="{2C62BC40-E196-4181-80D8-AD631C3C5F28}" srcId="{A45F75E4-EE65-4014-9234-BF9E38992F86}" destId="{DF2BE094-F71F-44CF-A6A7-EB85D77A52F6}" srcOrd="1" destOrd="0" parTransId="{05C1BBA3-7DE6-40A4-B085-056EA1A64342}" sibTransId="{B4957A0F-9B4C-4230-947C-F204AD7FE9D4}"/>
    <dgm:cxn modelId="{C99A87B1-1482-4CF0-94CC-CCC81DA500FB}" srcId="{A45F75E4-EE65-4014-9234-BF9E38992F86}" destId="{541268A5-9C85-4D63-8CC3-8584BE42EC07}" srcOrd="0" destOrd="0" parTransId="{4531FF63-5D9A-4DB0-8909-488C2FFFDA76}" sibTransId="{6E7125DB-4CF4-4F56-BA49-9019D290A92D}"/>
    <dgm:cxn modelId="{CF147F0E-B16C-42C5-A10C-D75E3DCCC7B2}" srcId="{DB8E1182-ECF0-4614-B2C5-7EAF6AD57902}" destId="{BCDFDDDA-838B-4F28-B560-0EF6E2261031}" srcOrd="1" destOrd="0" parTransId="{EDCD07DD-5399-41B7-A449-2D7947C7E829}" sibTransId="{38D5BD0C-460A-4BDE-BF12-7FDFD43CBBC6}"/>
    <dgm:cxn modelId="{53583EA9-49BB-4D6F-82FB-B857EC35FF4B}" type="presOf" srcId="{541268A5-9C85-4D63-8CC3-8584BE42EC07}" destId="{C58B99B7-C0C1-4BC4-95A2-43594AD548D3}" srcOrd="0" destOrd="0" presId="urn:microsoft.com/office/officeart/2005/8/layout/hList1"/>
    <dgm:cxn modelId="{F772E987-E1D3-443E-9911-FB5580239D81}" type="presOf" srcId="{DF2BE094-F71F-44CF-A6A7-EB85D77A52F6}" destId="{C58B99B7-C0C1-4BC4-95A2-43594AD548D3}" srcOrd="0" destOrd="1" presId="urn:microsoft.com/office/officeart/2005/8/layout/hList1"/>
    <dgm:cxn modelId="{4867AEFD-733E-49A4-979B-EBECAE69DEB0}" type="presOf" srcId="{BCDFDDDA-838B-4F28-B560-0EF6E2261031}" destId="{76DD5676-B4CD-4EF0-B026-25A74AC82E25}" srcOrd="0" destOrd="0" presId="urn:microsoft.com/office/officeart/2005/8/layout/hList1"/>
    <dgm:cxn modelId="{09749FE1-1911-4B41-B581-7E40004796F7}" type="presParOf" srcId="{F662AB30-30CE-47CD-9EA5-705942959783}" destId="{4C50FC74-B9CE-4BB1-82AC-E21C3F4BC3BE}" srcOrd="0" destOrd="0" presId="urn:microsoft.com/office/officeart/2005/8/layout/hList1"/>
    <dgm:cxn modelId="{E8926339-F72D-4F58-883C-F6C9F723DFA2}" type="presParOf" srcId="{4C50FC74-B9CE-4BB1-82AC-E21C3F4BC3BE}" destId="{CAACADA6-644A-4535-9718-C39B158C8182}" srcOrd="0" destOrd="0" presId="urn:microsoft.com/office/officeart/2005/8/layout/hList1"/>
    <dgm:cxn modelId="{E8AFB6BD-6506-4024-AB49-D913D114AE7D}" type="presParOf" srcId="{4C50FC74-B9CE-4BB1-82AC-E21C3F4BC3BE}" destId="{97CF3BB6-B6FA-42E9-9C8E-270985442D38}" srcOrd="1" destOrd="0" presId="urn:microsoft.com/office/officeart/2005/8/layout/hList1"/>
    <dgm:cxn modelId="{54F49742-DDAF-4001-BC0C-445CDC9976E9}" type="presParOf" srcId="{F662AB30-30CE-47CD-9EA5-705942959783}" destId="{BC556F20-4F6B-4894-A026-F53F5064F224}" srcOrd="1" destOrd="0" presId="urn:microsoft.com/office/officeart/2005/8/layout/hList1"/>
    <dgm:cxn modelId="{ED92F7E9-DA7C-4EC5-B501-BC3B7A193AD0}" type="presParOf" srcId="{F662AB30-30CE-47CD-9EA5-705942959783}" destId="{85FDF14D-FBDA-4F22-B397-5A6DE4982AC3}" srcOrd="2" destOrd="0" presId="urn:microsoft.com/office/officeart/2005/8/layout/hList1"/>
    <dgm:cxn modelId="{9AD3DB35-7FBA-490B-B116-73C47B0CE0B9}" type="presParOf" srcId="{85FDF14D-FBDA-4F22-B397-5A6DE4982AC3}" destId="{76DD5676-B4CD-4EF0-B026-25A74AC82E25}" srcOrd="0" destOrd="0" presId="urn:microsoft.com/office/officeart/2005/8/layout/hList1"/>
    <dgm:cxn modelId="{B0D43226-E578-4A8E-B5FA-04FCE3DD2EBB}" type="presParOf" srcId="{85FDF14D-FBDA-4F22-B397-5A6DE4982AC3}" destId="{F9040785-3BD5-4978-96A1-01BE45F4686F}" srcOrd="1" destOrd="0" presId="urn:microsoft.com/office/officeart/2005/8/layout/hList1"/>
    <dgm:cxn modelId="{2F173FBB-B662-48D3-9221-403F32C62B25}" type="presParOf" srcId="{F662AB30-30CE-47CD-9EA5-705942959783}" destId="{09545DEB-615A-4B29-9DE3-678688A83009}" srcOrd="3" destOrd="0" presId="urn:microsoft.com/office/officeart/2005/8/layout/hList1"/>
    <dgm:cxn modelId="{17F4CCBF-085B-45E4-BF95-F97188FC3285}" type="presParOf" srcId="{F662AB30-30CE-47CD-9EA5-705942959783}" destId="{21CA14CC-AB71-45DB-87E1-CE197B10C75B}" srcOrd="4" destOrd="0" presId="urn:microsoft.com/office/officeart/2005/8/layout/hList1"/>
    <dgm:cxn modelId="{7A236DD3-75A8-43F9-B559-1A903F08EB9B}" type="presParOf" srcId="{21CA14CC-AB71-45DB-87E1-CE197B10C75B}" destId="{ED30E43A-1051-48D4-B7C6-3362CFE04EB0}" srcOrd="0" destOrd="0" presId="urn:microsoft.com/office/officeart/2005/8/layout/hList1"/>
    <dgm:cxn modelId="{9F7EDBB9-2456-40BA-8E02-47AF5178AD79}" type="presParOf" srcId="{21CA14CC-AB71-45DB-87E1-CE197B10C75B}" destId="{C58B99B7-C0C1-4BC4-95A2-43594AD548D3}" srcOrd="1" destOrd="0" presId="urn:microsoft.com/office/officeart/2005/8/layout/hList1"/>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9302915-F31F-4FEC-BD02-6739DD477E49}" type="doc">
      <dgm:prSet loTypeId="urn:microsoft.com/office/officeart/2005/8/layout/vList2" loCatId="list" qsTypeId="urn:microsoft.com/office/officeart/2005/8/quickstyle/simple1" qsCatId="simple" csTypeId="urn:microsoft.com/office/officeart/2005/8/colors/colorful1#10" csCatId="colorful" phldr="1"/>
      <dgm:spPr/>
      <dgm:t>
        <a:bodyPr/>
        <a:lstStyle/>
        <a:p>
          <a:endParaRPr lang="en-US"/>
        </a:p>
      </dgm:t>
    </dgm:pt>
    <dgm:pt modelId="{50EE4272-8602-4533-9507-5BA868A6173A}">
      <dgm:prSet phldrT="[Text]"/>
      <dgm:spPr/>
      <dgm:t>
        <a:bodyPr/>
        <a:lstStyle/>
        <a:p>
          <a:r>
            <a:rPr lang="en-US" altLang="en-US" b="1" dirty="0"/>
            <a:t>Follow-up services will be key for program and participant success</a:t>
          </a:r>
          <a:endParaRPr lang="en-US" b="1" dirty="0"/>
        </a:p>
      </dgm:t>
    </dgm:pt>
    <dgm:pt modelId="{1156D6B0-43C0-4115-A8A4-244540A3B049}" type="parTrans" cxnId="{40E05C15-4BB1-4697-958B-6A6849DD7090}">
      <dgm:prSet/>
      <dgm:spPr/>
      <dgm:t>
        <a:bodyPr/>
        <a:lstStyle/>
        <a:p>
          <a:endParaRPr lang="en-US"/>
        </a:p>
      </dgm:t>
    </dgm:pt>
    <dgm:pt modelId="{076F9075-A036-4170-9E15-4843676E477F}" type="sibTrans" cxnId="{40E05C15-4BB1-4697-958B-6A6849DD7090}">
      <dgm:prSet/>
      <dgm:spPr/>
      <dgm:t>
        <a:bodyPr/>
        <a:lstStyle/>
        <a:p>
          <a:endParaRPr lang="en-US"/>
        </a:p>
      </dgm:t>
    </dgm:pt>
    <dgm:pt modelId="{D43ACB92-004D-4C8C-B84D-D27E6583D87F}">
      <dgm:prSet phldrT="[Text]"/>
      <dgm:spPr/>
      <dgm:t>
        <a:bodyPr/>
        <a:lstStyle/>
        <a:p>
          <a:r>
            <a:rPr lang="en-US" altLang="en-US" b="1" dirty="0"/>
            <a:t>In some ways the WIOA measures are more straightforward</a:t>
          </a:r>
          <a:endParaRPr lang="en-US" b="1" dirty="0"/>
        </a:p>
      </dgm:t>
    </dgm:pt>
    <dgm:pt modelId="{BAD2A23D-A749-4376-9C92-7C8D578B158A}" type="sibTrans" cxnId="{2A8C02EB-CD1D-4F46-9D56-D999282459DC}">
      <dgm:prSet/>
      <dgm:spPr/>
      <dgm:t>
        <a:bodyPr/>
        <a:lstStyle/>
        <a:p>
          <a:endParaRPr lang="en-US"/>
        </a:p>
      </dgm:t>
    </dgm:pt>
    <dgm:pt modelId="{8E8E0301-1EF9-4D7E-A255-8766F3BC1109}" type="parTrans" cxnId="{2A8C02EB-CD1D-4F46-9D56-D999282459DC}">
      <dgm:prSet/>
      <dgm:spPr/>
      <dgm:t>
        <a:bodyPr/>
        <a:lstStyle/>
        <a:p>
          <a:endParaRPr lang="en-US"/>
        </a:p>
      </dgm:t>
    </dgm:pt>
    <dgm:pt modelId="{21DB8E9F-166D-43BE-8556-DAFD8458C84F}">
      <dgm:prSet/>
      <dgm:spPr/>
      <dgm:t>
        <a:bodyPr/>
        <a:lstStyle/>
        <a:p>
          <a:r>
            <a:rPr lang="en-US" altLang="en-US" dirty="0"/>
            <a:t>Most measures are calculated as a percent of all exiters/participants, rather than subsets</a:t>
          </a:r>
          <a:br>
            <a:rPr lang="en-US" altLang="en-US" dirty="0"/>
          </a:br>
          <a:endParaRPr lang="en-US" altLang="en-US" dirty="0"/>
        </a:p>
      </dgm:t>
    </dgm:pt>
    <dgm:pt modelId="{906B4614-57F8-4715-8F41-2EE4B399DF0C}" type="parTrans" cxnId="{4C44F07E-ADEE-4163-A9F1-BE3800B61713}">
      <dgm:prSet/>
      <dgm:spPr/>
      <dgm:t>
        <a:bodyPr/>
        <a:lstStyle/>
        <a:p>
          <a:endParaRPr lang="en-US"/>
        </a:p>
      </dgm:t>
    </dgm:pt>
    <dgm:pt modelId="{AFF81A4C-E7C1-4965-A9BA-C48ACBE3962E}" type="sibTrans" cxnId="{4C44F07E-ADEE-4163-A9F1-BE3800B61713}">
      <dgm:prSet/>
      <dgm:spPr/>
      <dgm:t>
        <a:bodyPr/>
        <a:lstStyle/>
        <a:p>
          <a:endParaRPr lang="en-US"/>
        </a:p>
      </dgm:t>
    </dgm:pt>
    <dgm:pt modelId="{234059AE-231F-4040-A57C-604696CF2C02}">
      <dgm:prSet/>
      <dgm:spPr/>
      <dgm:t>
        <a:bodyPr/>
        <a:lstStyle/>
        <a:p>
          <a:r>
            <a:rPr lang="en-US" altLang="en-US" dirty="0"/>
            <a:t>Think about budget allocation for follow-up services; beyond merely contacting people for employment and education status</a:t>
          </a:r>
        </a:p>
      </dgm:t>
    </dgm:pt>
    <dgm:pt modelId="{565A88A8-0F12-4C3B-B8DF-9304DEB0E6B5}" type="parTrans" cxnId="{BC716F02-F46F-4156-88FD-F3CBC73B82D8}">
      <dgm:prSet/>
      <dgm:spPr/>
      <dgm:t>
        <a:bodyPr/>
        <a:lstStyle/>
        <a:p>
          <a:endParaRPr lang="en-US"/>
        </a:p>
      </dgm:t>
    </dgm:pt>
    <dgm:pt modelId="{C3CB02D2-FC9D-47AB-8967-9091BC3A3466}" type="sibTrans" cxnId="{BC716F02-F46F-4156-88FD-F3CBC73B82D8}">
      <dgm:prSet/>
      <dgm:spPr/>
      <dgm:t>
        <a:bodyPr/>
        <a:lstStyle/>
        <a:p>
          <a:endParaRPr lang="en-US"/>
        </a:p>
      </dgm:t>
    </dgm:pt>
    <dgm:pt modelId="{EB95B73C-614D-40A8-BB0A-755C58C0F3B5}" type="pres">
      <dgm:prSet presAssocID="{F9302915-F31F-4FEC-BD02-6739DD477E49}" presName="linear" presStyleCnt="0">
        <dgm:presLayoutVars>
          <dgm:animLvl val="lvl"/>
          <dgm:resizeHandles val="exact"/>
        </dgm:presLayoutVars>
      </dgm:prSet>
      <dgm:spPr/>
    </dgm:pt>
    <dgm:pt modelId="{9F196E1D-DBF8-4888-A719-68342E3F85EF}" type="pres">
      <dgm:prSet presAssocID="{D43ACB92-004D-4C8C-B84D-D27E6583D87F}" presName="parentText" presStyleLbl="node1" presStyleIdx="0" presStyleCnt="2" custLinFactNeighborY="-4019">
        <dgm:presLayoutVars>
          <dgm:chMax val="0"/>
          <dgm:bulletEnabled val="1"/>
        </dgm:presLayoutVars>
      </dgm:prSet>
      <dgm:spPr/>
    </dgm:pt>
    <dgm:pt modelId="{B77A6A62-ED65-43D0-BD17-6E9B02D453D6}" type="pres">
      <dgm:prSet presAssocID="{D43ACB92-004D-4C8C-B84D-D27E6583D87F}" presName="childText" presStyleLbl="revTx" presStyleIdx="0" presStyleCnt="2">
        <dgm:presLayoutVars>
          <dgm:bulletEnabled val="1"/>
        </dgm:presLayoutVars>
      </dgm:prSet>
      <dgm:spPr/>
    </dgm:pt>
    <dgm:pt modelId="{EDB2ED63-42FD-4B02-997F-DBE3C2FE3548}" type="pres">
      <dgm:prSet presAssocID="{50EE4272-8602-4533-9507-5BA868A6173A}" presName="parentText" presStyleLbl="node1" presStyleIdx="1" presStyleCnt="2">
        <dgm:presLayoutVars>
          <dgm:chMax val="0"/>
          <dgm:bulletEnabled val="1"/>
        </dgm:presLayoutVars>
      </dgm:prSet>
      <dgm:spPr/>
    </dgm:pt>
    <dgm:pt modelId="{ED751C81-B7C2-463D-8965-01355684D15B}" type="pres">
      <dgm:prSet presAssocID="{50EE4272-8602-4533-9507-5BA868A6173A}" presName="childText" presStyleLbl="revTx" presStyleIdx="1" presStyleCnt="2">
        <dgm:presLayoutVars>
          <dgm:bulletEnabled val="1"/>
        </dgm:presLayoutVars>
      </dgm:prSet>
      <dgm:spPr/>
    </dgm:pt>
  </dgm:ptLst>
  <dgm:cxnLst>
    <dgm:cxn modelId="{4C44F07E-ADEE-4163-A9F1-BE3800B61713}" srcId="{D43ACB92-004D-4C8C-B84D-D27E6583D87F}" destId="{21DB8E9F-166D-43BE-8556-DAFD8458C84F}" srcOrd="0" destOrd="0" parTransId="{906B4614-57F8-4715-8F41-2EE4B399DF0C}" sibTransId="{AFF81A4C-E7C1-4965-A9BA-C48ACBE3962E}"/>
    <dgm:cxn modelId="{BC716F02-F46F-4156-88FD-F3CBC73B82D8}" srcId="{50EE4272-8602-4533-9507-5BA868A6173A}" destId="{234059AE-231F-4040-A57C-604696CF2C02}" srcOrd="0" destOrd="0" parTransId="{565A88A8-0F12-4C3B-B8DF-9304DEB0E6B5}" sibTransId="{C3CB02D2-FC9D-47AB-8967-9091BC3A3466}"/>
    <dgm:cxn modelId="{40E05C15-4BB1-4697-958B-6A6849DD7090}" srcId="{F9302915-F31F-4FEC-BD02-6739DD477E49}" destId="{50EE4272-8602-4533-9507-5BA868A6173A}" srcOrd="1" destOrd="0" parTransId="{1156D6B0-43C0-4115-A8A4-244540A3B049}" sibTransId="{076F9075-A036-4170-9E15-4843676E477F}"/>
    <dgm:cxn modelId="{742C3547-44F4-45CF-B60F-2BE9FA2CD561}" type="presOf" srcId="{234059AE-231F-4040-A57C-604696CF2C02}" destId="{ED751C81-B7C2-463D-8965-01355684D15B}" srcOrd="0" destOrd="0" presId="urn:microsoft.com/office/officeart/2005/8/layout/vList2"/>
    <dgm:cxn modelId="{9B023F2B-9F8C-4781-8BE1-E9729439593B}" type="presOf" srcId="{50EE4272-8602-4533-9507-5BA868A6173A}" destId="{EDB2ED63-42FD-4B02-997F-DBE3C2FE3548}" srcOrd="0" destOrd="0" presId="urn:microsoft.com/office/officeart/2005/8/layout/vList2"/>
    <dgm:cxn modelId="{2A8C02EB-CD1D-4F46-9D56-D999282459DC}" srcId="{F9302915-F31F-4FEC-BD02-6739DD477E49}" destId="{D43ACB92-004D-4C8C-B84D-D27E6583D87F}" srcOrd="0" destOrd="0" parTransId="{8E8E0301-1EF9-4D7E-A255-8766F3BC1109}" sibTransId="{BAD2A23D-A749-4376-9C92-7C8D578B158A}"/>
    <dgm:cxn modelId="{70A5A614-6EB6-46CD-B487-C6FD40F2770E}" type="presOf" srcId="{F9302915-F31F-4FEC-BD02-6739DD477E49}" destId="{EB95B73C-614D-40A8-BB0A-755C58C0F3B5}" srcOrd="0" destOrd="0" presId="urn:microsoft.com/office/officeart/2005/8/layout/vList2"/>
    <dgm:cxn modelId="{6EC8B7CA-C563-4960-ADD7-39FCE6263B7F}" type="presOf" srcId="{D43ACB92-004D-4C8C-B84D-D27E6583D87F}" destId="{9F196E1D-DBF8-4888-A719-68342E3F85EF}" srcOrd="0" destOrd="0" presId="urn:microsoft.com/office/officeart/2005/8/layout/vList2"/>
    <dgm:cxn modelId="{6FF0BE98-C525-4AEB-BD81-8A87FE8F5141}" type="presOf" srcId="{21DB8E9F-166D-43BE-8556-DAFD8458C84F}" destId="{B77A6A62-ED65-43D0-BD17-6E9B02D453D6}" srcOrd="0" destOrd="0" presId="urn:microsoft.com/office/officeart/2005/8/layout/vList2"/>
    <dgm:cxn modelId="{20C94020-3593-496D-9F62-426CB88E47B1}" type="presParOf" srcId="{EB95B73C-614D-40A8-BB0A-755C58C0F3B5}" destId="{9F196E1D-DBF8-4888-A719-68342E3F85EF}" srcOrd="0" destOrd="0" presId="urn:microsoft.com/office/officeart/2005/8/layout/vList2"/>
    <dgm:cxn modelId="{70410E4A-EA88-4A76-873F-1544D0CCFA8F}" type="presParOf" srcId="{EB95B73C-614D-40A8-BB0A-755C58C0F3B5}" destId="{B77A6A62-ED65-43D0-BD17-6E9B02D453D6}" srcOrd="1" destOrd="0" presId="urn:microsoft.com/office/officeart/2005/8/layout/vList2"/>
    <dgm:cxn modelId="{98F6271D-5B47-45E4-8D71-DD71A4D74FFC}" type="presParOf" srcId="{EB95B73C-614D-40A8-BB0A-755C58C0F3B5}" destId="{EDB2ED63-42FD-4B02-997F-DBE3C2FE3548}" srcOrd="2" destOrd="0" presId="urn:microsoft.com/office/officeart/2005/8/layout/vList2"/>
    <dgm:cxn modelId="{82CF7386-0D5A-4DB0-AB63-634CF63CFC39}" type="presParOf" srcId="{EB95B73C-614D-40A8-BB0A-755C58C0F3B5}" destId="{ED751C81-B7C2-463D-8965-01355684D15B}"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C43C09D-3F71-4146-BF40-3A4EB1954F9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6D726EF-FB9B-48D0-AED6-D0E37C00A1D9}">
      <dgm:prSet/>
      <dgm:spPr/>
      <dgm:t>
        <a:bodyPr/>
        <a:lstStyle/>
        <a:p>
          <a:r>
            <a:rPr lang="en-US" altLang="en-US" b="1" dirty="0"/>
            <a:t>However, there are significant challenges</a:t>
          </a:r>
          <a:endParaRPr lang="en-US" altLang="en-US" dirty="0"/>
        </a:p>
      </dgm:t>
    </dgm:pt>
    <dgm:pt modelId="{0F02368B-B4C0-4CD9-B188-C2640C435B31}" type="parTrans" cxnId="{12DD821C-220C-404B-9970-35A233BE3941}">
      <dgm:prSet/>
      <dgm:spPr/>
      <dgm:t>
        <a:bodyPr/>
        <a:lstStyle/>
        <a:p>
          <a:endParaRPr lang="en-US"/>
        </a:p>
      </dgm:t>
    </dgm:pt>
    <dgm:pt modelId="{8796BF82-2320-4251-84A7-89F7547E069D}" type="sibTrans" cxnId="{12DD821C-220C-404B-9970-35A233BE3941}">
      <dgm:prSet/>
      <dgm:spPr/>
      <dgm:t>
        <a:bodyPr/>
        <a:lstStyle/>
        <a:p>
          <a:endParaRPr lang="en-US"/>
        </a:p>
      </dgm:t>
    </dgm:pt>
    <dgm:pt modelId="{E3DF1220-BF79-4B0A-A865-5A32F7791BC0}">
      <dgm:prSet/>
      <dgm:spPr/>
      <dgm:t>
        <a:bodyPr/>
        <a:lstStyle/>
        <a:p>
          <a:r>
            <a:rPr lang="en-US" altLang="en-US" dirty="0"/>
            <a:t>For program management, it is harder to time exits to maximize success on Employment measure</a:t>
          </a:r>
        </a:p>
      </dgm:t>
    </dgm:pt>
    <dgm:pt modelId="{82AFD260-E178-4196-BADA-0B506256364C}" type="parTrans" cxnId="{DEE24C22-8938-43FC-BDB3-BD20D615BDE7}">
      <dgm:prSet/>
      <dgm:spPr/>
      <dgm:t>
        <a:bodyPr/>
        <a:lstStyle/>
        <a:p>
          <a:endParaRPr lang="en-US"/>
        </a:p>
      </dgm:t>
    </dgm:pt>
    <dgm:pt modelId="{1293A95A-4A6B-4BC4-AAE7-29A4E0DBC589}" type="sibTrans" cxnId="{DEE24C22-8938-43FC-BDB3-BD20D615BDE7}">
      <dgm:prSet/>
      <dgm:spPr/>
      <dgm:t>
        <a:bodyPr/>
        <a:lstStyle/>
        <a:p>
          <a:endParaRPr lang="en-US"/>
        </a:p>
      </dgm:t>
    </dgm:pt>
    <dgm:pt modelId="{91B0D378-EE50-42EA-937F-8E8A0BE347E5}">
      <dgm:prSet/>
      <dgm:spPr/>
      <dgm:t>
        <a:bodyPr/>
        <a:lstStyle/>
        <a:p>
          <a:r>
            <a:rPr lang="en-US" altLang="en-US" dirty="0"/>
            <a:t>Measuring as far out as 4 quarters after exit is more of a challenge</a:t>
          </a:r>
        </a:p>
      </dgm:t>
    </dgm:pt>
    <dgm:pt modelId="{38F83F0A-BB7C-43A2-9F67-59EE660EAA8D}" type="parTrans" cxnId="{7F23AEC6-6008-4AFA-BCC6-4FA8938994FF}">
      <dgm:prSet/>
      <dgm:spPr/>
      <dgm:t>
        <a:bodyPr/>
        <a:lstStyle/>
        <a:p>
          <a:endParaRPr lang="en-US"/>
        </a:p>
      </dgm:t>
    </dgm:pt>
    <dgm:pt modelId="{1CF694DE-8720-40BA-AF2C-1B9AC36A084A}" type="sibTrans" cxnId="{7F23AEC6-6008-4AFA-BCC6-4FA8938994FF}">
      <dgm:prSet/>
      <dgm:spPr/>
      <dgm:t>
        <a:bodyPr/>
        <a:lstStyle/>
        <a:p>
          <a:endParaRPr lang="en-US"/>
        </a:p>
      </dgm:t>
    </dgm:pt>
    <dgm:pt modelId="{46EC47F0-0B03-4440-836C-765661955503}">
      <dgm:prSet/>
      <dgm:spPr/>
      <dgm:t>
        <a:bodyPr/>
        <a:lstStyle/>
        <a:p>
          <a:r>
            <a:rPr lang="en-US" altLang="en-US" dirty="0"/>
            <a:t>Measuring skill gains and employer services could be difficult</a:t>
          </a:r>
        </a:p>
      </dgm:t>
    </dgm:pt>
    <dgm:pt modelId="{C8F44913-BDC3-4BD3-A471-E3ECB3BD132E}" type="parTrans" cxnId="{3F136A79-B2F2-4F23-80B8-3D044ADC3685}">
      <dgm:prSet/>
      <dgm:spPr/>
      <dgm:t>
        <a:bodyPr/>
        <a:lstStyle/>
        <a:p>
          <a:endParaRPr lang="en-US"/>
        </a:p>
      </dgm:t>
    </dgm:pt>
    <dgm:pt modelId="{471B818E-8F1E-42E4-82BA-7FFB712A95EF}" type="sibTrans" cxnId="{3F136A79-B2F2-4F23-80B8-3D044ADC3685}">
      <dgm:prSet/>
      <dgm:spPr/>
      <dgm:t>
        <a:bodyPr/>
        <a:lstStyle/>
        <a:p>
          <a:endParaRPr lang="en-US"/>
        </a:p>
      </dgm:t>
    </dgm:pt>
    <dgm:pt modelId="{CF054925-AAAB-497C-B8CE-5AB6A92DB749}">
      <dgm:prSet/>
      <dgm:spPr/>
      <dgm:t>
        <a:bodyPr/>
        <a:lstStyle/>
        <a:p>
          <a:r>
            <a:rPr lang="en-US" altLang="en-US" dirty="0"/>
            <a:t>Measures for the Supplemental Youth program are especially challenging, given the meager funding</a:t>
          </a:r>
        </a:p>
      </dgm:t>
    </dgm:pt>
    <dgm:pt modelId="{56BEFDD2-B5BB-448A-B048-CE90453D54C8}" type="parTrans" cxnId="{CFFF4CAF-ED8B-4EA5-B3FA-1A2172D45D30}">
      <dgm:prSet/>
      <dgm:spPr/>
      <dgm:t>
        <a:bodyPr/>
        <a:lstStyle/>
        <a:p>
          <a:endParaRPr lang="en-US"/>
        </a:p>
      </dgm:t>
    </dgm:pt>
    <dgm:pt modelId="{1136F9E5-5DE2-465A-A45B-2AF4414AD3F0}" type="sibTrans" cxnId="{CFFF4CAF-ED8B-4EA5-B3FA-1A2172D45D30}">
      <dgm:prSet/>
      <dgm:spPr/>
      <dgm:t>
        <a:bodyPr/>
        <a:lstStyle/>
        <a:p>
          <a:endParaRPr lang="en-US"/>
        </a:p>
      </dgm:t>
    </dgm:pt>
    <dgm:pt modelId="{9AF712A0-D982-4EFD-A291-9E322E697EF2}">
      <dgm:prSet/>
      <dgm:spPr/>
      <dgm:t>
        <a:bodyPr/>
        <a:lstStyle/>
        <a:p>
          <a:r>
            <a:rPr lang="en-US" altLang="en-US" dirty="0"/>
            <a:t>Lots of uncertainty remains (e.g., services to employers)</a:t>
          </a:r>
        </a:p>
      </dgm:t>
    </dgm:pt>
    <dgm:pt modelId="{F1BA6AA8-7E56-49ED-A6CC-E513C700A6B4}" type="parTrans" cxnId="{0FD634A4-BEF9-42D6-A4B5-F318E2757799}">
      <dgm:prSet/>
      <dgm:spPr/>
      <dgm:t>
        <a:bodyPr/>
        <a:lstStyle/>
        <a:p>
          <a:endParaRPr lang="en-US"/>
        </a:p>
      </dgm:t>
    </dgm:pt>
    <dgm:pt modelId="{FA447826-B6BD-4A26-801F-9F6E97CD13CB}" type="sibTrans" cxnId="{0FD634A4-BEF9-42D6-A4B5-F318E2757799}">
      <dgm:prSet/>
      <dgm:spPr/>
      <dgm:t>
        <a:bodyPr/>
        <a:lstStyle/>
        <a:p>
          <a:endParaRPr lang="en-US"/>
        </a:p>
      </dgm:t>
    </dgm:pt>
    <dgm:pt modelId="{2A6305DF-ACFB-DE4A-97EA-A14A9828BFFE}">
      <dgm:prSet/>
      <dgm:spPr/>
      <dgm:t>
        <a:bodyPr/>
        <a:lstStyle/>
        <a:p>
          <a:r>
            <a:rPr lang="en-US" altLang="en-US" dirty="0"/>
            <a:t>Significantly greater burden for grantees</a:t>
          </a:r>
        </a:p>
      </dgm:t>
    </dgm:pt>
    <dgm:pt modelId="{43DD9387-0FD5-544A-8F4C-DEBB49A0AAEF}" type="parTrans" cxnId="{0370E729-E356-8546-AEFA-32DFD24548B1}">
      <dgm:prSet/>
      <dgm:spPr/>
      <dgm:t>
        <a:bodyPr/>
        <a:lstStyle/>
        <a:p>
          <a:endParaRPr lang="en-US"/>
        </a:p>
      </dgm:t>
    </dgm:pt>
    <dgm:pt modelId="{46833236-D986-814E-993B-572723E27C98}" type="sibTrans" cxnId="{0370E729-E356-8546-AEFA-32DFD24548B1}">
      <dgm:prSet/>
      <dgm:spPr/>
      <dgm:t>
        <a:bodyPr/>
        <a:lstStyle/>
        <a:p>
          <a:endParaRPr lang="en-US"/>
        </a:p>
      </dgm:t>
    </dgm:pt>
    <dgm:pt modelId="{38EAA98D-F0BA-45DD-B773-ECAD7F6E4681}" type="pres">
      <dgm:prSet presAssocID="{8C43C09D-3F71-4146-BF40-3A4EB1954F9D}" presName="linear" presStyleCnt="0">
        <dgm:presLayoutVars>
          <dgm:animLvl val="lvl"/>
          <dgm:resizeHandles val="exact"/>
        </dgm:presLayoutVars>
      </dgm:prSet>
      <dgm:spPr/>
    </dgm:pt>
    <dgm:pt modelId="{B74737C7-3FEF-4119-BCF1-E39ACB5DB90F}" type="pres">
      <dgm:prSet presAssocID="{16D726EF-FB9B-48D0-AED6-D0E37C00A1D9}" presName="parentText" presStyleLbl="node1" presStyleIdx="0" presStyleCnt="1">
        <dgm:presLayoutVars>
          <dgm:chMax val="0"/>
          <dgm:bulletEnabled val="1"/>
        </dgm:presLayoutVars>
      </dgm:prSet>
      <dgm:spPr/>
    </dgm:pt>
    <dgm:pt modelId="{B58ACBF2-8AE3-4681-82A1-B28F1403288E}" type="pres">
      <dgm:prSet presAssocID="{16D726EF-FB9B-48D0-AED6-D0E37C00A1D9}" presName="childText" presStyleLbl="revTx" presStyleIdx="0" presStyleCnt="1" custScaleY="112409">
        <dgm:presLayoutVars>
          <dgm:bulletEnabled val="1"/>
        </dgm:presLayoutVars>
      </dgm:prSet>
      <dgm:spPr/>
    </dgm:pt>
  </dgm:ptLst>
  <dgm:cxnLst>
    <dgm:cxn modelId="{5CC8EE5C-AB7A-4329-8430-87598C050ED8}" type="presOf" srcId="{16D726EF-FB9B-48D0-AED6-D0E37C00A1D9}" destId="{B74737C7-3FEF-4119-BCF1-E39ACB5DB90F}" srcOrd="0" destOrd="0" presId="urn:microsoft.com/office/officeart/2005/8/layout/vList2"/>
    <dgm:cxn modelId="{DEE24C22-8938-43FC-BDB3-BD20D615BDE7}" srcId="{16D726EF-FB9B-48D0-AED6-D0E37C00A1D9}" destId="{E3DF1220-BF79-4B0A-A865-5A32F7791BC0}" srcOrd="0" destOrd="0" parTransId="{82AFD260-E178-4196-BADA-0B506256364C}" sibTransId="{1293A95A-4A6B-4BC4-AAE7-29A4E0DBC589}"/>
    <dgm:cxn modelId="{0370E729-E356-8546-AEFA-32DFD24548B1}" srcId="{16D726EF-FB9B-48D0-AED6-D0E37C00A1D9}" destId="{2A6305DF-ACFB-DE4A-97EA-A14A9828BFFE}" srcOrd="4" destOrd="0" parTransId="{43DD9387-0FD5-544A-8F4C-DEBB49A0AAEF}" sibTransId="{46833236-D986-814E-993B-572723E27C98}"/>
    <dgm:cxn modelId="{ECD372B5-4E72-4FC1-93CE-C64195CA8114}" type="presOf" srcId="{CF054925-AAAB-497C-B8CE-5AB6A92DB749}" destId="{B58ACBF2-8AE3-4681-82A1-B28F1403288E}" srcOrd="0" destOrd="3" presId="urn:microsoft.com/office/officeart/2005/8/layout/vList2"/>
    <dgm:cxn modelId="{1BF622F4-45FC-447B-B074-8F5E182BBC9D}" type="presOf" srcId="{E3DF1220-BF79-4B0A-A865-5A32F7791BC0}" destId="{B58ACBF2-8AE3-4681-82A1-B28F1403288E}" srcOrd="0" destOrd="0" presId="urn:microsoft.com/office/officeart/2005/8/layout/vList2"/>
    <dgm:cxn modelId="{DEECA629-476C-1249-9E99-9CAEEB68E165}" type="presOf" srcId="{2A6305DF-ACFB-DE4A-97EA-A14A9828BFFE}" destId="{B58ACBF2-8AE3-4681-82A1-B28F1403288E}" srcOrd="0" destOrd="4" presId="urn:microsoft.com/office/officeart/2005/8/layout/vList2"/>
    <dgm:cxn modelId="{8D3BE721-8F2C-4534-A27D-F71315AEDD57}" type="presOf" srcId="{8C43C09D-3F71-4146-BF40-3A4EB1954F9D}" destId="{38EAA98D-F0BA-45DD-B773-ECAD7F6E4681}" srcOrd="0" destOrd="0" presId="urn:microsoft.com/office/officeart/2005/8/layout/vList2"/>
    <dgm:cxn modelId="{FE977711-C675-46F9-9D85-B818DC91C82B}" type="presOf" srcId="{91B0D378-EE50-42EA-937F-8E8A0BE347E5}" destId="{B58ACBF2-8AE3-4681-82A1-B28F1403288E}" srcOrd="0" destOrd="1" presId="urn:microsoft.com/office/officeart/2005/8/layout/vList2"/>
    <dgm:cxn modelId="{12DD821C-220C-404B-9970-35A233BE3941}" srcId="{8C43C09D-3F71-4146-BF40-3A4EB1954F9D}" destId="{16D726EF-FB9B-48D0-AED6-D0E37C00A1D9}" srcOrd="0" destOrd="0" parTransId="{0F02368B-B4C0-4CD9-B188-C2640C435B31}" sibTransId="{8796BF82-2320-4251-84A7-89F7547E069D}"/>
    <dgm:cxn modelId="{0FD634A4-BEF9-42D6-A4B5-F318E2757799}" srcId="{16D726EF-FB9B-48D0-AED6-D0E37C00A1D9}" destId="{9AF712A0-D982-4EFD-A291-9E322E697EF2}" srcOrd="5" destOrd="0" parTransId="{F1BA6AA8-7E56-49ED-A6CC-E513C700A6B4}" sibTransId="{FA447826-B6BD-4A26-801F-9F6E97CD13CB}"/>
    <dgm:cxn modelId="{CFFF4CAF-ED8B-4EA5-B3FA-1A2172D45D30}" srcId="{16D726EF-FB9B-48D0-AED6-D0E37C00A1D9}" destId="{CF054925-AAAB-497C-B8CE-5AB6A92DB749}" srcOrd="3" destOrd="0" parTransId="{56BEFDD2-B5BB-448A-B048-CE90453D54C8}" sibTransId="{1136F9E5-5DE2-465A-A45B-2AF4414AD3F0}"/>
    <dgm:cxn modelId="{7F23AEC6-6008-4AFA-BCC6-4FA8938994FF}" srcId="{16D726EF-FB9B-48D0-AED6-D0E37C00A1D9}" destId="{91B0D378-EE50-42EA-937F-8E8A0BE347E5}" srcOrd="1" destOrd="0" parTransId="{38F83F0A-BB7C-43A2-9F67-59EE660EAA8D}" sibTransId="{1CF694DE-8720-40BA-AF2C-1B9AC36A084A}"/>
    <dgm:cxn modelId="{3F136A79-B2F2-4F23-80B8-3D044ADC3685}" srcId="{16D726EF-FB9B-48D0-AED6-D0E37C00A1D9}" destId="{46EC47F0-0B03-4440-836C-765661955503}" srcOrd="2" destOrd="0" parTransId="{C8F44913-BDC3-4BD3-A471-E3ECB3BD132E}" sibTransId="{471B818E-8F1E-42E4-82BA-7FFB712A95EF}"/>
    <dgm:cxn modelId="{61E12494-34B7-4B34-9F8C-8941D10AA592}" type="presOf" srcId="{46EC47F0-0B03-4440-836C-765661955503}" destId="{B58ACBF2-8AE3-4681-82A1-B28F1403288E}" srcOrd="0" destOrd="2" presId="urn:microsoft.com/office/officeart/2005/8/layout/vList2"/>
    <dgm:cxn modelId="{A412F395-ECCF-407C-9B39-2D1B446065A0}" type="presOf" srcId="{9AF712A0-D982-4EFD-A291-9E322E697EF2}" destId="{B58ACBF2-8AE3-4681-82A1-B28F1403288E}" srcOrd="0" destOrd="5" presId="urn:microsoft.com/office/officeart/2005/8/layout/vList2"/>
    <dgm:cxn modelId="{AA116FAB-FA58-418F-B07B-78C5FC2D4E9D}" type="presParOf" srcId="{38EAA98D-F0BA-45DD-B773-ECAD7F6E4681}" destId="{B74737C7-3FEF-4119-BCF1-E39ACB5DB90F}" srcOrd="0" destOrd="0" presId="urn:microsoft.com/office/officeart/2005/8/layout/vList2"/>
    <dgm:cxn modelId="{9A73027E-D856-459F-92C0-34062AAAAC96}" type="presParOf" srcId="{38EAA98D-F0BA-45DD-B773-ECAD7F6E4681}" destId="{B58ACBF2-8AE3-4681-82A1-B28F1403288E}"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EAC6B8B-7F33-4A73-859F-0377EE577B7D}" type="doc">
      <dgm:prSet loTypeId="urn:microsoft.com/office/officeart/2005/8/layout/list1" loCatId="list" qsTypeId="urn:microsoft.com/office/officeart/2005/8/quickstyle/simple1" qsCatId="simple" csTypeId="urn:microsoft.com/office/officeart/2005/8/colors/accent2_1" csCatId="accent2" phldr="1"/>
      <dgm:spPr/>
      <dgm:t>
        <a:bodyPr/>
        <a:lstStyle/>
        <a:p>
          <a:endParaRPr lang="en-US"/>
        </a:p>
      </dgm:t>
    </dgm:pt>
    <dgm:pt modelId="{DCA5BCE9-9B88-4E11-A11A-93E38ED5155B}">
      <dgm:prSet phldrT="[Text]"/>
      <dgm:spPr>
        <a:ln>
          <a:solidFill>
            <a:srgbClr val="FFC000"/>
          </a:solidFill>
        </a:ln>
      </dgm:spPr>
      <dgm:t>
        <a:bodyPr/>
        <a:lstStyle/>
        <a:p>
          <a:r>
            <a:rPr lang="en-US" dirty="0"/>
            <a:t>Final Rule for ETA (issued 8/19/16)</a:t>
          </a:r>
        </a:p>
      </dgm:t>
    </dgm:pt>
    <dgm:pt modelId="{F7C72237-41EC-4D75-90B4-F675CB673074}" type="parTrans" cxnId="{342F8CE5-2682-444E-A737-ADC2523D1712}">
      <dgm:prSet/>
      <dgm:spPr/>
      <dgm:t>
        <a:bodyPr/>
        <a:lstStyle/>
        <a:p>
          <a:endParaRPr lang="en-US"/>
        </a:p>
      </dgm:t>
    </dgm:pt>
    <dgm:pt modelId="{94104D99-1D6F-4358-9FED-45AEEA33FE51}" type="sibTrans" cxnId="{342F8CE5-2682-444E-A737-ADC2523D1712}">
      <dgm:prSet/>
      <dgm:spPr/>
      <dgm:t>
        <a:bodyPr/>
        <a:lstStyle/>
        <a:p>
          <a:endParaRPr lang="en-US"/>
        </a:p>
      </dgm:t>
    </dgm:pt>
    <dgm:pt modelId="{6F1BF017-FCB0-4090-9663-14357890D58D}">
      <dgm:prSet phldrT="[Text]"/>
      <dgm:spPr>
        <a:ln>
          <a:solidFill>
            <a:srgbClr val="FFC000"/>
          </a:solidFill>
        </a:ln>
      </dgm:spPr>
      <dgm:t>
        <a:bodyPr/>
        <a:lstStyle/>
        <a:p>
          <a:pPr rtl="0"/>
          <a:r>
            <a:rPr lang="en-US" noProof="0" dirty="0"/>
            <a:t>Final Joint Rule (issued 8/19/15)</a:t>
          </a:r>
          <a:endParaRPr lang="en-US" dirty="0"/>
        </a:p>
      </dgm:t>
    </dgm:pt>
    <dgm:pt modelId="{B323DBE8-524D-4DA2-926F-759AFC5A0158}" type="parTrans" cxnId="{0DFCFB8E-8D34-48C1-8B1A-86CD26B578C0}">
      <dgm:prSet/>
      <dgm:spPr/>
      <dgm:t>
        <a:bodyPr/>
        <a:lstStyle/>
        <a:p>
          <a:endParaRPr lang="en-US"/>
        </a:p>
      </dgm:t>
    </dgm:pt>
    <dgm:pt modelId="{003D767E-F66A-472C-96D9-51AC3A9D9801}" type="sibTrans" cxnId="{0DFCFB8E-8D34-48C1-8B1A-86CD26B578C0}">
      <dgm:prSet/>
      <dgm:spPr/>
      <dgm:t>
        <a:bodyPr/>
        <a:lstStyle/>
        <a:p>
          <a:endParaRPr lang="en-US"/>
        </a:p>
      </dgm:t>
    </dgm:pt>
    <dgm:pt modelId="{DCDA27A0-1545-4050-8F44-257B03B7B2E6}">
      <dgm:prSet phldrT="[Text]"/>
      <dgm:spPr>
        <a:ln>
          <a:solidFill>
            <a:srgbClr val="FFC000"/>
          </a:solidFill>
        </a:ln>
      </dgm:spPr>
      <dgm:t>
        <a:bodyPr/>
        <a:lstStyle/>
        <a:p>
          <a:pPr rtl="0"/>
          <a:r>
            <a:rPr lang="en-US" noProof="0" dirty="0"/>
            <a:t>Approved Information Collection Request</a:t>
          </a:r>
          <a:endParaRPr lang="en-US" dirty="0"/>
        </a:p>
      </dgm:t>
    </dgm:pt>
    <dgm:pt modelId="{B143B882-23AF-4050-8734-E08169BB3414}" type="parTrans" cxnId="{62890CEC-21C8-4B75-A769-8BF3AC7F4887}">
      <dgm:prSet/>
      <dgm:spPr/>
      <dgm:t>
        <a:bodyPr/>
        <a:lstStyle/>
        <a:p>
          <a:endParaRPr lang="en-US"/>
        </a:p>
      </dgm:t>
    </dgm:pt>
    <dgm:pt modelId="{50BF7D7C-794B-4C07-87E4-A8B48C1427C2}" type="sibTrans" cxnId="{62890CEC-21C8-4B75-A769-8BF3AC7F4887}">
      <dgm:prSet/>
      <dgm:spPr/>
      <dgm:t>
        <a:bodyPr/>
        <a:lstStyle/>
        <a:p>
          <a:endParaRPr lang="en-US"/>
        </a:p>
      </dgm:t>
    </dgm:pt>
    <dgm:pt modelId="{F426788E-53E1-42AE-A9D4-5248B4E66C7B}">
      <dgm:prSet/>
      <dgm:spPr>
        <a:solidFill>
          <a:schemeClr val="accent3">
            <a:lumMod val="20000"/>
            <a:lumOff val="80000"/>
            <a:alpha val="90000"/>
          </a:schemeClr>
        </a:solidFill>
        <a:ln>
          <a:solidFill>
            <a:schemeClr val="accent3"/>
          </a:solidFill>
        </a:ln>
      </dgm:spPr>
      <dgm:t>
        <a:bodyPr/>
        <a:lstStyle/>
        <a:p>
          <a:r>
            <a:rPr lang="en-US" dirty="0"/>
            <a:t>Provides regulations for ETA-only WIOA provisions</a:t>
          </a:r>
        </a:p>
      </dgm:t>
    </dgm:pt>
    <dgm:pt modelId="{9F323663-E24F-44E8-92F4-7CA09E9DAE7C}" type="parTrans" cxnId="{CA8EDA87-E94A-4528-9C94-862D653FD09F}">
      <dgm:prSet/>
      <dgm:spPr/>
      <dgm:t>
        <a:bodyPr/>
        <a:lstStyle/>
        <a:p>
          <a:endParaRPr lang="en-US"/>
        </a:p>
      </dgm:t>
    </dgm:pt>
    <dgm:pt modelId="{DD521751-94F3-4699-BA51-FD8A330C331F}" type="sibTrans" cxnId="{CA8EDA87-E94A-4528-9C94-862D653FD09F}">
      <dgm:prSet/>
      <dgm:spPr/>
      <dgm:t>
        <a:bodyPr/>
        <a:lstStyle/>
        <a:p>
          <a:endParaRPr lang="en-US"/>
        </a:p>
      </dgm:t>
    </dgm:pt>
    <dgm:pt modelId="{441C5405-2896-4A3F-9B04-6576AB93D0A6}">
      <dgm:prSet/>
      <dgm:spPr>
        <a:solidFill>
          <a:schemeClr val="accent3">
            <a:lumMod val="20000"/>
            <a:lumOff val="80000"/>
            <a:alpha val="90000"/>
          </a:schemeClr>
        </a:solidFill>
        <a:ln>
          <a:solidFill>
            <a:schemeClr val="accent3"/>
          </a:solidFill>
        </a:ln>
      </dgm:spPr>
      <dgm:t>
        <a:bodyPr/>
        <a:lstStyle/>
        <a:p>
          <a:r>
            <a:rPr lang="en-US" dirty="0"/>
            <a:t>Regulations for the INA program at Section 684</a:t>
          </a:r>
        </a:p>
      </dgm:t>
    </dgm:pt>
    <dgm:pt modelId="{3CC67A35-4398-47A2-B63D-14C3488AC137}" type="parTrans" cxnId="{E952A95D-7A41-4057-A6F1-2D22D2877B1C}">
      <dgm:prSet/>
      <dgm:spPr/>
      <dgm:t>
        <a:bodyPr/>
        <a:lstStyle/>
        <a:p>
          <a:endParaRPr lang="en-US"/>
        </a:p>
      </dgm:t>
    </dgm:pt>
    <dgm:pt modelId="{16912F81-36F8-418F-AB88-4DC1AF9936F8}" type="sibTrans" cxnId="{E952A95D-7A41-4057-A6F1-2D22D2877B1C}">
      <dgm:prSet/>
      <dgm:spPr/>
      <dgm:t>
        <a:bodyPr/>
        <a:lstStyle/>
        <a:p>
          <a:endParaRPr lang="en-US"/>
        </a:p>
      </dgm:t>
    </dgm:pt>
    <dgm:pt modelId="{96C1C4BA-F209-4353-A582-C1851810C577}">
      <dgm:prSet/>
      <dgm:spPr>
        <a:solidFill>
          <a:schemeClr val="accent3">
            <a:lumMod val="20000"/>
            <a:lumOff val="80000"/>
            <a:alpha val="90000"/>
          </a:schemeClr>
        </a:solidFill>
        <a:ln>
          <a:solidFill>
            <a:schemeClr val="accent3"/>
          </a:solidFill>
        </a:ln>
      </dgm:spPr>
      <dgm:t>
        <a:bodyPr/>
        <a:lstStyle/>
        <a:p>
          <a:r>
            <a:rPr lang="en-US" dirty="0"/>
            <a:t>Available from the Federal Register at</a:t>
          </a:r>
          <a:br>
            <a:rPr lang="en-US" dirty="0"/>
          </a:br>
          <a:r>
            <a:rPr lang="en-US" dirty="0"/>
            <a:t>https://www.gpo.gov/fdsys/pkg/FR-2016-08-19/pdf/2016-15975.pdf</a:t>
          </a:r>
          <a:endParaRPr lang="en-US" noProof="0" dirty="0"/>
        </a:p>
      </dgm:t>
    </dgm:pt>
    <dgm:pt modelId="{DBF16AE5-8EE7-4B2B-8D93-C94CF20D5848}" type="parTrans" cxnId="{55EFD0EF-05B9-4978-B5B5-E0A9001BA536}">
      <dgm:prSet/>
      <dgm:spPr/>
      <dgm:t>
        <a:bodyPr/>
        <a:lstStyle/>
        <a:p>
          <a:endParaRPr lang="en-US"/>
        </a:p>
      </dgm:t>
    </dgm:pt>
    <dgm:pt modelId="{284EB243-5EC6-414B-9D46-7C71282494D9}" type="sibTrans" cxnId="{55EFD0EF-05B9-4978-B5B5-E0A9001BA536}">
      <dgm:prSet/>
      <dgm:spPr/>
      <dgm:t>
        <a:bodyPr/>
        <a:lstStyle/>
        <a:p>
          <a:endParaRPr lang="en-US"/>
        </a:p>
      </dgm:t>
    </dgm:pt>
    <dgm:pt modelId="{1AE30F51-C760-4D14-9033-86B5E5894C8E}">
      <dgm:prSet/>
      <dgm:spPr>
        <a:solidFill>
          <a:schemeClr val="accent3">
            <a:lumMod val="20000"/>
            <a:lumOff val="80000"/>
            <a:alpha val="90000"/>
          </a:schemeClr>
        </a:solidFill>
        <a:ln>
          <a:solidFill>
            <a:schemeClr val="accent3"/>
          </a:solidFill>
        </a:ln>
      </dgm:spPr>
      <dgm:t>
        <a:bodyPr/>
        <a:lstStyle/>
        <a:p>
          <a:r>
            <a:rPr lang="en-US" dirty="0"/>
            <a:t>Describes performance standards requirements (see Section 677)</a:t>
          </a:r>
        </a:p>
      </dgm:t>
    </dgm:pt>
    <dgm:pt modelId="{1AD67D3E-1D1C-4CB4-953E-2CA7654B1B3F}" type="parTrans" cxnId="{67F4BA60-0A63-4C7F-963D-3801BE08D3E9}">
      <dgm:prSet/>
      <dgm:spPr/>
      <dgm:t>
        <a:bodyPr/>
        <a:lstStyle/>
        <a:p>
          <a:endParaRPr lang="en-US"/>
        </a:p>
      </dgm:t>
    </dgm:pt>
    <dgm:pt modelId="{30DC2CF6-2EC8-4052-89AD-515EA9E95082}" type="sibTrans" cxnId="{67F4BA60-0A63-4C7F-963D-3801BE08D3E9}">
      <dgm:prSet/>
      <dgm:spPr/>
      <dgm:t>
        <a:bodyPr/>
        <a:lstStyle/>
        <a:p>
          <a:endParaRPr lang="en-US"/>
        </a:p>
      </dgm:t>
    </dgm:pt>
    <dgm:pt modelId="{71D80207-E3D4-45B1-8950-74E8CD70F9E5}">
      <dgm:prSet/>
      <dgm:spPr>
        <a:solidFill>
          <a:schemeClr val="accent3">
            <a:lumMod val="20000"/>
            <a:lumOff val="80000"/>
            <a:alpha val="90000"/>
          </a:schemeClr>
        </a:solidFill>
        <a:ln>
          <a:solidFill>
            <a:schemeClr val="accent3"/>
          </a:solidFill>
        </a:ln>
      </dgm:spPr>
      <dgm:t>
        <a:bodyPr/>
        <a:lstStyle/>
        <a:p>
          <a:r>
            <a:rPr lang="en-US" dirty="0"/>
            <a:t>Available from the Federal Register at</a:t>
          </a:r>
          <a:br>
            <a:rPr lang="en-US" dirty="0"/>
          </a:br>
          <a:r>
            <a:rPr lang="en-US" dirty="0">
              <a:hlinkClick xmlns:r="http://schemas.openxmlformats.org/officeDocument/2006/relationships" r:id="rId1"/>
            </a:rPr>
            <a:t>https://www.gpo.gov/fdsys/pkg/FR-2016-08-19/pdf/2016-15977.pdf</a:t>
          </a:r>
          <a:r>
            <a:rPr lang="en-US" dirty="0"/>
            <a:t>	</a:t>
          </a:r>
          <a:endParaRPr lang="en-US" noProof="0" dirty="0"/>
        </a:p>
      </dgm:t>
    </dgm:pt>
    <dgm:pt modelId="{946CAC76-9F52-4DC5-87AD-CB3841E4EEA2}" type="parTrans" cxnId="{11AF85A0-6A6C-4733-B855-852EDD52A53D}">
      <dgm:prSet/>
      <dgm:spPr/>
      <dgm:t>
        <a:bodyPr/>
        <a:lstStyle/>
        <a:p>
          <a:endParaRPr lang="en-US"/>
        </a:p>
      </dgm:t>
    </dgm:pt>
    <dgm:pt modelId="{655E99DC-EF71-4924-865F-716F8F87D617}" type="sibTrans" cxnId="{11AF85A0-6A6C-4733-B855-852EDD52A53D}">
      <dgm:prSet/>
      <dgm:spPr/>
      <dgm:t>
        <a:bodyPr/>
        <a:lstStyle/>
        <a:p>
          <a:endParaRPr lang="en-US"/>
        </a:p>
      </dgm:t>
    </dgm:pt>
    <dgm:pt modelId="{1C4870EB-EA5E-4FBD-A758-B862FA189245}">
      <dgm:prSet/>
      <dgm:spPr>
        <a:solidFill>
          <a:schemeClr val="accent3">
            <a:lumMod val="20000"/>
            <a:lumOff val="80000"/>
            <a:alpha val="90000"/>
          </a:schemeClr>
        </a:solidFill>
        <a:ln>
          <a:solidFill>
            <a:schemeClr val="accent3"/>
          </a:solidFill>
        </a:ln>
      </dgm:spPr>
      <dgm:t>
        <a:bodyPr/>
        <a:lstStyle/>
        <a:p>
          <a:r>
            <a:rPr lang="en-US" dirty="0"/>
            <a:t>Describes proposed new individual-level record layout (to replace the SPIR) and new aggregate report</a:t>
          </a:r>
        </a:p>
      </dgm:t>
    </dgm:pt>
    <dgm:pt modelId="{BEE6EACA-B133-4C13-884C-AABED36313AB}" type="parTrans" cxnId="{B1740464-872D-46DE-A586-EA15799F6C00}">
      <dgm:prSet/>
      <dgm:spPr/>
      <dgm:t>
        <a:bodyPr/>
        <a:lstStyle/>
        <a:p>
          <a:endParaRPr lang="en-US"/>
        </a:p>
      </dgm:t>
    </dgm:pt>
    <dgm:pt modelId="{6F79C963-CEE6-4706-9136-864CA53809E2}" type="sibTrans" cxnId="{B1740464-872D-46DE-A586-EA15799F6C00}">
      <dgm:prSet/>
      <dgm:spPr/>
      <dgm:t>
        <a:bodyPr/>
        <a:lstStyle/>
        <a:p>
          <a:endParaRPr lang="en-US"/>
        </a:p>
      </dgm:t>
    </dgm:pt>
    <dgm:pt modelId="{7703D863-2FCE-49BB-820F-DB1256EA9B36}">
      <dgm:prSet/>
      <dgm:spPr>
        <a:solidFill>
          <a:schemeClr val="accent3">
            <a:lumMod val="20000"/>
            <a:lumOff val="80000"/>
            <a:alpha val="90000"/>
          </a:schemeClr>
        </a:solidFill>
        <a:ln>
          <a:solidFill>
            <a:schemeClr val="accent3"/>
          </a:solidFill>
        </a:ln>
      </dgm:spPr>
      <dgm:t>
        <a:bodyPr/>
        <a:lstStyle/>
        <a:p>
          <a:r>
            <a:rPr lang="en-US" dirty="0"/>
            <a:t>Available from Regulations.Gov at:</a:t>
          </a:r>
          <a:br>
            <a:rPr lang="en-US" dirty="0"/>
          </a:br>
          <a:r>
            <a:rPr lang="en-US" dirty="0">
              <a:hlinkClick xmlns:r="http://schemas.openxmlformats.org/officeDocument/2006/relationships" r:id="rId2"/>
            </a:rPr>
            <a:t>https://doleta.gov/performance/reporting/eta_default.cfm</a:t>
          </a:r>
          <a:endParaRPr lang="en-US" noProof="0" dirty="0"/>
        </a:p>
      </dgm:t>
    </dgm:pt>
    <dgm:pt modelId="{4E72F4A1-3561-4F35-A065-F9AE7C9E45ED}" type="parTrans" cxnId="{FD20D70F-3731-4A3E-A302-FD44FD9E1DD3}">
      <dgm:prSet/>
      <dgm:spPr/>
      <dgm:t>
        <a:bodyPr/>
        <a:lstStyle/>
        <a:p>
          <a:endParaRPr lang="en-US"/>
        </a:p>
      </dgm:t>
    </dgm:pt>
    <dgm:pt modelId="{447E1198-9ABC-432A-9AAF-F29AB13C7BEB}" type="sibTrans" cxnId="{FD20D70F-3731-4A3E-A302-FD44FD9E1DD3}">
      <dgm:prSet/>
      <dgm:spPr/>
      <dgm:t>
        <a:bodyPr/>
        <a:lstStyle/>
        <a:p>
          <a:endParaRPr lang="en-US"/>
        </a:p>
      </dgm:t>
    </dgm:pt>
    <dgm:pt modelId="{0AFF9841-3089-4750-82A6-381D183F1A1F}" type="pres">
      <dgm:prSet presAssocID="{5EAC6B8B-7F33-4A73-859F-0377EE577B7D}" presName="linear" presStyleCnt="0">
        <dgm:presLayoutVars>
          <dgm:dir/>
          <dgm:animLvl val="lvl"/>
          <dgm:resizeHandles val="exact"/>
        </dgm:presLayoutVars>
      </dgm:prSet>
      <dgm:spPr/>
    </dgm:pt>
    <dgm:pt modelId="{ADEF3EA7-5901-41B4-BBC9-CEC27800486A}" type="pres">
      <dgm:prSet presAssocID="{DCA5BCE9-9B88-4E11-A11A-93E38ED5155B}" presName="parentLin" presStyleCnt="0"/>
      <dgm:spPr/>
    </dgm:pt>
    <dgm:pt modelId="{88141DB2-4A28-4EE5-B7FB-009F5818B79A}" type="pres">
      <dgm:prSet presAssocID="{DCA5BCE9-9B88-4E11-A11A-93E38ED5155B}" presName="parentLeftMargin" presStyleLbl="node1" presStyleIdx="0" presStyleCnt="3"/>
      <dgm:spPr/>
    </dgm:pt>
    <dgm:pt modelId="{F7B021DF-07C2-4055-89E9-1C3AA6673E40}" type="pres">
      <dgm:prSet presAssocID="{DCA5BCE9-9B88-4E11-A11A-93E38ED5155B}" presName="parentText" presStyleLbl="node1" presStyleIdx="0" presStyleCnt="3">
        <dgm:presLayoutVars>
          <dgm:chMax val="0"/>
          <dgm:bulletEnabled val="1"/>
        </dgm:presLayoutVars>
      </dgm:prSet>
      <dgm:spPr/>
    </dgm:pt>
    <dgm:pt modelId="{DDCEB629-5978-4C49-BFD5-D323F1C8CC64}" type="pres">
      <dgm:prSet presAssocID="{DCA5BCE9-9B88-4E11-A11A-93E38ED5155B}" presName="negativeSpace" presStyleCnt="0"/>
      <dgm:spPr/>
    </dgm:pt>
    <dgm:pt modelId="{729ECDC5-D2E6-4081-B4FD-F8DFDC697C09}" type="pres">
      <dgm:prSet presAssocID="{DCA5BCE9-9B88-4E11-A11A-93E38ED5155B}" presName="childText" presStyleLbl="conFgAcc1" presStyleIdx="0" presStyleCnt="3">
        <dgm:presLayoutVars>
          <dgm:bulletEnabled val="1"/>
        </dgm:presLayoutVars>
      </dgm:prSet>
      <dgm:spPr/>
    </dgm:pt>
    <dgm:pt modelId="{D810C8AA-8F4A-4772-B3AB-225A8DEDA116}" type="pres">
      <dgm:prSet presAssocID="{94104D99-1D6F-4358-9FED-45AEEA33FE51}" presName="spaceBetweenRectangles" presStyleCnt="0"/>
      <dgm:spPr/>
    </dgm:pt>
    <dgm:pt modelId="{58BB8433-6FA3-4015-8AE1-AB234C0D5236}" type="pres">
      <dgm:prSet presAssocID="{6F1BF017-FCB0-4090-9663-14357890D58D}" presName="parentLin" presStyleCnt="0"/>
      <dgm:spPr/>
    </dgm:pt>
    <dgm:pt modelId="{C38CDB9D-7AAF-413C-8731-C60239E2EF8A}" type="pres">
      <dgm:prSet presAssocID="{6F1BF017-FCB0-4090-9663-14357890D58D}" presName="parentLeftMargin" presStyleLbl="node1" presStyleIdx="0" presStyleCnt="3"/>
      <dgm:spPr/>
    </dgm:pt>
    <dgm:pt modelId="{B5C6F750-20E5-41EE-A937-509373C62110}" type="pres">
      <dgm:prSet presAssocID="{6F1BF017-FCB0-4090-9663-14357890D58D}" presName="parentText" presStyleLbl="node1" presStyleIdx="1" presStyleCnt="3">
        <dgm:presLayoutVars>
          <dgm:chMax val="0"/>
          <dgm:bulletEnabled val="1"/>
        </dgm:presLayoutVars>
      </dgm:prSet>
      <dgm:spPr/>
    </dgm:pt>
    <dgm:pt modelId="{29F10880-6FBE-45B3-949C-71CA50248A08}" type="pres">
      <dgm:prSet presAssocID="{6F1BF017-FCB0-4090-9663-14357890D58D}" presName="negativeSpace" presStyleCnt="0"/>
      <dgm:spPr/>
    </dgm:pt>
    <dgm:pt modelId="{AB1D12C8-5020-47C2-9C42-07D33301591D}" type="pres">
      <dgm:prSet presAssocID="{6F1BF017-FCB0-4090-9663-14357890D58D}" presName="childText" presStyleLbl="conFgAcc1" presStyleIdx="1" presStyleCnt="3">
        <dgm:presLayoutVars>
          <dgm:bulletEnabled val="1"/>
        </dgm:presLayoutVars>
      </dgm:prSet>
      <dgm:spPr/>
    </dgm:pt>
    <dgm:pt modelId="{7B0DA334-3684-4D6B-A3DE-BAA47AFD4333}" type="pres">
      <dgm:prSet presAssocID="{003D767E-F66A-472C-96D9-51AC3A9D9801}" presName="spaceBetweenRectangles" presStyleCnt="0"/>
      <dgm:spPr/>
    </dgm:pt>
    <dgm:pt modelId="{E92E9D0C-F63E-465A-BA13-9CB3AFB83791}" type="pres">
      <dgm:prSet presAssocID="{DCDA27A0-1545-4050-8F44-257B03B7B2E6}" presName="parentLin" presStyleCnt="0"/>
      <dgm:spPr/>
    </dgm:pt>
    <dgm:pt modelId="{C26E7FBE-3071-4568-86A6-991EE9B4869B}" type="pres">
      <dgm:prSet presAssocID="{DCDA27A0-1545-4050-8F44-257B03B7B2E6}" presName="parentLeftMargin" presStyleLbl="node1" presStyleIdx="1" presStyleCnt="3"/>
      <dgm:spPr/>
    </dgm:pt>
    <dgm:pt modelId="{995E66C4-6773-4793-9DB8-DB65A0BFCFFE}" type="pres">
      <dgm:prSet presAssocID="{DCDA27A0-1545-4050-8F44-257B03B7B2E6}" presName="parentText" presStyleLbl="node1" presStyleIdx="2" presStyleCnt="3">
        <dgm:presLayoutVars>
          <dgm:chMax val="0"/>
          <dgm:bulletEnabled val="1"/>
        </dgm:presLayoutVars>
      </dgm:prSet>
      <dgm:spPr/>
    </dgm:pt>
    <dgm:pt modelId="{23E784EB-B71B-4CE0-8E21-A8EF006325F7}" type="pres">
      <dgm:prSet presAssocID="{DCDA27A0-1545-4050-8F44-257B03B7B2E6}" presName="negativeSpace" presStyleCnt="0"/>
      <dgm:spPr/>
    </dgm:pt>
    <dgm:pt modelId="{19641AA4-333B-46DE-A3D0-1A49E5678ECB}" type="pres">
      <dgm:prSet presAssocID="{DCDA27A0-1545-4050-8F44-257B03B7B2E6}" presName="childText" presStyleLbl="conFgAcc1" presStyleIdx="2" presStyleCnt="3" custLinFactNeighborY="23645">
        <dgm:presLayoutVars>
          <dgm:bulletEnabled val="1"/>
        </dgm:presLayoutVars>
      </dgm:prSet>
      <dgm:spPr/>
    </dgm:pt>
  </dgm:ptLst>
  <dgm:cxnLst>
    <dgm:cxn modelId="{B1740464-872D-46DE-A586-EA15799F6C00}" srcId="{DCDA27A0-1545-4050-8F44-257B03B7B2E6}" destId="{1C4870EB-EA5E-4FBD-A758-B862FA189245}" srcOrd="0" destOrd="0" parTransId="{BEE6EACA-B133-4C13-884C-AABED36313AB}" sibTransId="{6F79C963-CEE6-4706-9136-864CA53809E2}"/>
    <dgm:cxn modelId="{8099F7B3-CA69-4D0E-8679-D1B1F0700B35}" type="presOf" srcId="{7703D863-2FCE-49BB-820F-DB1256EA9B36}" destId="{19641AA4-333B-46DE-A3D0-1A49E5678ECB}" srcOrd="0" destOrd="1" presId="urn:microsoft.com/office/officeart/2005/8/layout/list1"/>
    <dgm:cxn modelId="{67F4BA60-0A63-4C7F-963D-3801BE08D3E9}" srcId="{6F1BF017-FCB0-4090-9663-14357890D58D}" destId="{1AE30F51-C760-4D14-9033-86B5E5894C8E}" srcOrd="0" destOrd="0" parTransId="{1AD67D3E-1D1C-4CB4-953E-2CA7654B1B3F}" sibTransId="{30DC2CF6-2EC8-4052-89AD-515EA9E95082}"/>
    <dgm:cxn modelId="{32E5DDEB-0A47-4592-933E-1ADA1473E602}" type="presOf" srcId="{6F1BF017-FCB0-4090-9663-14357890D58D}" destId="{C38CDB9D-7AAF-413C-8731-C60239E2EF8A}" srcOrd="0" destOrd="0" presId="urn:microsoft.com/office/officeart/2005/8/layout/list1"/>
    <dgm:cxn modelId="{FD20D70F-3731-4A3E-A302-FD44FD9E1DD3}" srcId="{DCDA27A0-1545-4050-8F44-257B03B7B2E6}" destId="{7703D863-2FCE-49BB-820F-DB1256EA9B36}" srcOrd="1" destOrd="0" parTransId="{4E72F4A1-3561-4F35-A065-F9AE7C9E45ED}" sibTransId="{447E1198-9ABC-432A-9AAF-F29AB13C7BEB}"/>
    <dgm:cxn modelId="{028B4F92-32A3-4461-B319-A3FB62A9D11A}" type="presOf" srcId="{F426788E-53E1-42AE-A9D4-5248B4E66C7B}" destId="{729ECDC5-D2E6-4081-B4FD-F8DFDC697C09}" srcOrd="0" destOrd="0" presId="urn:microsoft.com/office/officeart/2005/8/layout/list1"/>
    <dgm:cxn modelId="{55EFD0EF-05B9-4978-B5B5-E0A9001BA536}" srcId="{DCA5BCE9-9B88-4E11-A11A-93E38ED5155B}" destId="{96C1C4BA-F209-4353-A582-C1851810C577}" srcOrd="2" destOrd="0" parTransId="{DBF16AE5-8EE7-4B2B-8D93-C94CF20D5848}" sibTransId="{284EB243-5EC6-414B-9D46-7C71282494D9}"/>
    <dgm:cxn modelId="{B414E2C0-7EB2-4642-86CD-FF4173409F8A}" type="presOf" srcId="{441C5405-2896-4A3F-9B04-6576AB93D0A6}" destId="{729ECDC5-D2E6-4081-B4FD-F8DFDC697C09}" srcOrd="0" destOrd="1" presId="urn:microsoft.com/office/officeart/2005/8/layout/list1"/>
    <dgm:cxn modelId="{863078BD-AA6D-4036-B841-8BAEBDF7E67E}" type="presOf" srcId="{DCDA27A0-1545-4050-8F44-257B03B7B2E6}" destId="{995E66C4-6773-4793-9DB8-DB65A0BFCFFE}" srcOrd="1" destOrd="0" presId="urn:microsoft.com/office/officeart/2005/8/layout/list1"/>
    <dgm:cxn modelId="{62890CEC-21C8-4B75-A769-8BF3AC7F4887}" srcId="{5EAC6B8B-7F33-4A73-859F-0377EE577B7D}" destId="{DCDA27A0-1545-4050-8F44-257B03B7B2E6}" srcOrd="2" destOrd="0" parTransId="{B143B882-23AF-4050-8734-E08169BB3414}" sibTransId="{50BF7D7C-794B-4C07-87E4-A8B48C1427C2}"/>
    <dgm:cxn modelId="{45298242-1E2D-433D-91AD-3B0ADE2AA1DC}" type="presOf" srcId="{DCA5BCE9-9B88-4E11-A11A-93E38ED5155B}" destId="{F7B021DF-07C2-4055-89E9-1C3AA6673E40}" srcOrd="1" destOrd="0" presId="urn:microsoft.com/office/officeart/2005/8/layout/list1"/>
    <dgm:cxn modelId="{4F240A0C-BDA6-40B6-9CF0-F97F74B01BE6}" type="presOf" srcId="{5EAC6B8B-7F33-4A73-859F-0377EE577B7D}" destId="{0AFF9841-3089-4750-82A6-381D183F1A1F}" srcOrd="0" destOrd="0" presId="urn:microsoft.com/office/officeart/2005/8/layout/list1"/>
    <dgm:cxn modelId="{342F8CE5-2682-444E-A737-ADC2523D1712}" srcId="{5EAC6B8B-7F33-4A73-859F-0377EE577B7D}" destId="{DCA5BCE9-9B88-4E11-A11A-93E38ED5155B}" srcOrd="0" destOrd="0" parTransId="{F7C72237-41EC-4D75-90B4-F675CB673074}" sibTransId="{94104D99-1D6F-4358-9FED-45AEEA33FE51}"/>
    <dgm:cxn modelId="{04FA29AB-4FA2-428D-93E5-BB00E1D69BD5}" type="presOf" srcId="{DCA5BCE9-9B88-4E11-A11A-93E38ED5155B}" destId="{88141DB2-4A28-4EE5-B7FB-009F5818B79A}" srcOrd="0" destOrd="0" presId="urn:microsoft.com/office/officeart/2005/8/layout/list1"/>
    <dgm:cxn modelId="{E952A95D-7A41-4057-A6F1-2D22D2877B1C}" srcId="{DCA5BCE9-9B88-4E11-A11A-93E38ED5155B}" destId="{441C5405-2896-4A3F-9B04-6576AB93D0A6}" srcOrd="1" destOrd="0" parTransId="{3CC67A35-4398-47A2-B63D-14C3488AC137}" sibTransId="{16912F81-36F8-418F-AB88-4DC1AF9936F8}"/>
    <dgm:cxn modelId="{32F6CB14-5EC5-4248-97AE-214F1D2C5CF4}" type="presOf" srcId="{71D80207-E3D4-45B1-8950-74E8CD70F9E5}" destId="{AB1D12C8-5020-47C2-9C42-07D33301591D}" srcOrd="0" destOrd="1" presId="urn:microsoft.com/office/officeart/2005/8/layout/list1"/>
    <dgm:cxn modelId="{CA8EDA87-E94A-4528-9C94-862D653FD09F}" srcId="{DCA5BCE9-9B88-4E11-A11A-93E38ED5155B}" destId="{F426788E-53E1-42AE-A9D4-5248B4E66C7B}" srcOrd="0" destOrd="0" parTransId="{9F323663-E24F-44E8-92F4-7CA09E9DAE7C}" sibTransId="{DD521751-94F3-4699-BA51-FD8A330C331F}"/>
    <dgm:cxn modelId="{1FAE3778-030B-4770-A9D8-8424C5D22124}" type="presOf" srcId="{DCDA27A0-1545-4050-8F44-257B03B7B2E6}" destId="{C26E7FBE-3071-4568-86A6-991EE9B4869B}" srcOrd="0" destOrd="0" presId="urn:microsoft.com/office/officeart/2005/8/layout/list1"/>
    <dgm:cxn modelId="{6B3EF3DB-644D-427A-9627-4C4CFDA803BC}" type="presOf" srcId="{6F1BF017-FCB0-4090-9663-14357890D58D}" destId="{B5C6F750-20E5-41EE-A937-509373C62110}" srcOrd="1" destOrd="0" presId="urn:microsoft.com/office/officeart/2005/8/layout/list1"/>
    <dgm:cxn modelId="{0DFCFB8E-8D34-48C1-8B1A-86CD26B578C0}" srcId="{5EAC6B8B-7F33-4A73-859F-0377EE577B7D}" destId="{6F1BF017-FCB0-4090-9663-14357890D58D}" srcOrd="1" destOrd="0" parTransId="{B323DBE8-524D-4DA2-926F-759AFC5A0158}" sibTransId="{003D767E-F66A-472C-96D9-51AC3A9D9801}"/>
    <dgm:cxn modelId="{11AF85A0-6A6C-4733-B855-852EDD52A53D}" srcId="{6F1BF017-FCB0-4090-9663-14357890D58D}" destId="{71D80207-E3D4-45B1-8950-74E8CD70F9E5}" srcOrd="1" destOrd="0" parTransId="{946CAC76-9F52-4DC5-87AD-CB3841E4EEA2}" sibTransId="{655E99DC-EF71-4924-865F-716F8F87D617}"/>
    <dgm:cxn modelId="{540C35A3-197F-42C0-B202-62F22978729A}" type="presOf" srcId="{1AE30F51-C760-4D14-9033-86B5E5894C8E}" destId="{AB1D12C8-5020-47C2-9C42-07D33301591D}" srcOrd="0" destOrd="0" presId="urn:microsoft.com/office/officeart/2005/8/layout/list1"/>
    <dgm:cxn modelId="{DC7F664E-00AC-4F5A-B184-3FC32C18E346}" type="presOf" srcId="{96C1C4BA-F209-4353-A582-C1851810C577}" destId="{729ECDC5-D2E6-4081-B4FD-F8DFDC697C09}" srcOrd="0" destOrd="2" presId="urn:microsoft.com/office/officeart/2005/8/layout/list1"/>
    <dgm:cxn modelId="{05ED4CE7-D703-405E-BEF7-90A2EE408F8A}" type="presOf" srcId="{1C4870EB-EA5E-4FBD-A758-B862FA189245}" destId="{19641AA4-333B-46DE-A3D0-1A49E5678ECB}" srcOrd="0" destOrd="0" presId="urn:microsoft.com/office/officeart/2005/8/layout/list1"/>
    <dgm:cxn modelId="{1E671A21-9329-42B3-94CC-4CF10D42795A}" type="presParOf" srcId="{0AFF9841-3089-4750-82A6-381D183F1A1F}" destId="{ADEF3EA7-5901-41B4-BBC9-CEC27800486A}" srcOrd="0" destOrd="0" presId="urn:microsoft.com/office/officeart/2005/8/layout/list1"/>
    <dgm:cxn modelId="{4C1B7ACA-B493-4DE5-BC72-2481C16EC085}" type="presParOf" srcId="{ADEF3EA7-5901-41B4-BBC9-CEC27800486A}" destId="{88141DB2-4A28-4EE5-B7FB-009F5818B79A}" srcOrd="0" destOrd="0" presId="urn:microsoft.com/office/officeart/2005/8/layout/list1"/>
    <dgm:cxn modelId="{1FAC67EC-956E-45CF-A62A-653FB37FFF85}" type="presParOf" srcId="{ADEF3EA7-5901-41B4-BBC9-CEC27800486A}" destId="{F7B021DF-07C2-4055-89E9-1C3AA6673E40}" srcOrd="1" destOrd="0" presId="urn:microsoft.com/office/officeart/2005/8/layout/list1"/>
    <dgm:cxn modelId="{DD25FE75-04B3-462F-BBF4-1F77AD6C47D4}" type="presParOf" srcId="{0AFF9841-3089-4750-82A6-381D183F1A1F}" destId="{DDCEB629-5978-4C49-BFD5-D323F1C8CC64}" srcOrd="1" destOrd="0" presId="urn:microsoft.com/office/officeart/2005/8/layout/list1"/>
    <dgm:cxn modelId="{155C930E-F14A-47E3-B948-90038908E02A}" type="presParOf" srcId="{0AFF9841-3089-4750-82A6-381D183F1A1F}" destId="{729ECDC5-D2E6-4081-B4FD-F8DFDC697C09}" srcOrd="2" destOrd="0" presId="urn:microsoft.com/office/officeart/2005/8/layout/list1"/>
    <dgm:cxn modelId="{15C81609-A1F1-4C12-9031-BD1694380505}" type="presParOf" srcId="{0AFF9841-3089-4750-82A6-381D183F1A1F}" destId="{D810C8AA-8F4A-4772-B3AB-225A8DEDA116}" srcOrd="3" destOrd="0" presId="urn:microsoft.com/office/officeart/2005/8/layout/list1"/>
    <dgm:cxn modelId="{5B66E2B5-218C-4515-ADD4-7DF59CC0F124}" type="presParOf" srcId="{0AFF9841-3089-4750-82A6-381D183F1A1F}" destId="{58BB8433-6FA3-4015-8AE1-AB234C0D5236}" srcOrd="4" destOrd="0" presId="urn:microsoft.com/office/officeart/2005/8/layout/list1"/>
    <dgm:cxn modelId="{FFEA846E-9CE0-40AA-88BC-F2B3154E1C5B}" type="presParOf" srcId="{58BB8433-6FA3-4015-8AE1-AB234C0D5236}" destId="{C38CDB9D-7AAF-413C-8731-C60239E2EF8A}" srcOrd="0" destOrd="0" presId="urn:microsoft.com/office/officeart/2005/8/layout/list1"/>
    <dgm:cxn modelId="{369771BD-9273-4939-AB5A-C8EEFB4F8464}" type="presParOf" srcId="{58BB8433-6FA3-4015-8AE1-AB234C0D5236}" destId="{B5C6F750-20E5-41EE-A937-509373C62110}" srcOrd="1" destOrd="0" presId="urn:microsoft.com/office/officeart/2005/8/layout/list1"/>
    <dgm:cxn modelId="{AA0338F6-0F09-4A57-977D-0F6171F79AF8}" type="presParOf" srcId="{0AFF9841-3089-4750-82A6-381D183F1A1F}" destId="{29F10880-6FBE-45B3-949C-71CA50248A08}" srcOrd="5" destOrd="0" presId="urn:microsoft.com/office/officeart/2005/8/layout/list1"/>
    <dgm:cxn modelId="{31DC0A9D-FC5F-4168-83D1-31CBF0ADEE35}" type="presParOf" srcId="{0AFF9841-3089-4750-82A6-381D183F1A1F}" destId="{AB1D12C8-5020-47C2-9C42-07D33301591D}" srcOrd="6" destOrd="0" presId="urn:microsoft.com/office/officeart/2005/8/layout/list1"/>
    <dgm:cxn modelId="{2F4C8E88-CB2A-4E1C-96CB-03EFA08250F2}" type="presParOf" srcId="{0AFF9841-3089-4750-82A6-381D183F1A1F}" destId="{7B0DA334-3684-4D6B-A3DE-BAA47AFD4333}" srcOrd="7" destOrd="0" presId="urn:microsoft.com/office/officeart/2005/8/layout/list1"/>
    <dgm:cxn modelId="{984FFBCC-0E15-48C2-9BFC-A5B1788D58B3}" type="presParOf" srcId="{0AFF9841-3089-4750-82A6-381D183F1A1F}" destId="{E92E9D0C-F63E-465A-BA13-9CB3AFB83791}" srcOrd="8" destOrd="0" presId="urn:microsoft.com/office/officeart/2005/8/layout/list1"/>
    <dgm:cxn modelId="{FF26F87B-84CA-48D3-BFA3-068B48CA1808}" type="presParOf" srcId="{E92E9D0C-F63E-465A-BA13-9CB3AFB83791}" destId="{C26E7FBE-3071-4568-86A6-991EE9B4869B}" srcOrd="0" destOrd="0" presId="urn:microsoft.com/office/officeart/2005/8/layout/list1"/>
    <dgm:cxn modelId="{DA3A8814-E794-4FE2-87FA-5CE10E187D75}" type="presParOf" srcId="{E92E9D0C-F63E-465A-BA13-9CB3AFB83791}" destId="{995E66C4-6773-4793-9DB8-DB65A0BFCFFE}" srcOrd="1" destOrd="0" presId="urn:microsoft.com/office/officeart/2005/8/layout/list1"/>
    <dgm:cxn modelId="{7F2CA1BE-FF4E-4EF2-A6E1-F8BB04C78A6D}" type="presParOf" srcId="{0AFF9841-3089-4750-82A6-381D183F1A1F}" destId="{23E784EB-B71B-4CE0-8E21-A8EF006325F7}" srcOrd="9" destOrd="0" presId="urn:microsoft.com/office/officeart/2005/8/layout/list1"/>
    <dgm:cxn modelId="{C5AD6966-AB34-41AB-970F-850601C6CD6A}" type="presParOf" srcId="{0AFF9841-3089-4750-82A6-381D183F1A1F}" destId="{19641AA4-333B-46DE-A3D0-1A49E5678ECB}"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D823CD-56C2-4875-A2DE-B83EE80E4CF0}">
      <dsp:nvSpPr>
        <dsp:cNvPr id="0" name=""/>
        <dsp:cNvSpPr/>
      </dsp:nvSpPr>
      <dsp:spPr>
        <a:xfrm>
          <a:off x="-5181232" y="-783865"/>
          <a:ext cx="6093694" cy="6093694"/>
        </a:xfrm>
        <a:prstGeom prst="blockArc">
          <a:avLst>
            <a:gd name="adj1" fmla="val 18900000"/>
            <a:gd name="adj2" fmla="val 2700000"/>
            <a:gd name="adj3" fmla="val 354"/>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AD57C14-E5BC-4E46-A9FF-AE7862A4F59C}">
      <dsp:nvSpPr>
        <dsp:cNvPr id="0" name=""/>
        <dsp:cNvSpPr/>
      </dsp:nvSpPr>
      <dsp:spPr>
        <a:xfrm>
          <a:off x="660183" y="304802"/>
          <a:ext cx="4455584" cy="56592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9204" tIns="73660" rIns="73660" bIns="73660" numCol="1" spcCol="1270" anchor="ctr" anchorCtr="0">
          <a:noAutofit/>
        </a:bodyPr>
        <a:lstStyle/>
        <a:p>
          <a:pPr marL="0" lvl="0" indent="0" algn="l" defTabSz="1289050">
            <a:lnSpc>
              <a:spcPct val="90000"/>
            </a:lnSpc>
            <a:spcBef>
              <a:spcPct val="0"/>
            </a:spcBef>
            <a:spcAft>
              <a:spcPct val="35000"/>
            </a:spcAft>
            <a:buNone/>
          </a:pPr>
          <a:r>
            <a:rPr lang="en-US" altLang="en-US" sz="2900" kern="1200" dirty="0"/>
            <a:t>Participant</a:t>
          </a:r>
          <a:endParaRPr lang="en-US" sz="2900" kern="1200" dirty="0"/>
        </a:p>
      </dsp:txBody>
      <dsp:txXfrm>
        <a:off x="660183" y="304802"/>
        <a:ext cx="4455584" cy="565926"/>
      </dsp:txXfrm>
    </dsp:sp>
    <dsp:sp modelId="{36E420FE-1BB4-4B32-B235-E93E46764702}">
      <dsp:nvSpPr>
        <dsp:cNvPr id="0" name=""/>
        <dsp:cNvSpPr/>
      </dsp:nvSpPr>
      <dsp:spPr>
        <a:xfrm>
          <a:off x="9282" y="212041"/>
          <a:ext cx="707408" cy="707408"/>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E7E9E12-766F-4E6F-8EF1-DC8FAE5BCCC2}">
      <dsp:nvSpPr>
        <dsp:cNvPr id="0" name=""/>
        <dsp:cNvSpPr/>
      </dsp:nvSpPr>
      <dsp:spPr>
        <a:xfrm>
          <a:off x="880524" y="1131400"/>
          <a:ext cx="4257884" cy="565926"/>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9204" tIns="73660" rIns="73660" bIns="73660" numCol="1" spcCol="1270" anchor="ctr" anchorCtr="0">
          <a:noAutofit/>
        </a:bodyPr>
        <a:lstStyle/>
        <a:p>
          <a:pPr marL="0" lvl="0" indent="0" algn="l" defTabSz="1289050">
            <a:lnSpc>
              <a:spcPct val="90000"/>
            </a:lnSpc>
            <a:spcBef>
              <a:spcPct val="0"/>
            </a:spcBef>
            <a:spcAft>
              <a:spcPct val="35000"/>
            </a:spcAft>
            <a:buNone/>
          </a:pPr>
          <a:r>
            <a:rPr lang="en-US" altLang="en-US" sz="2900" kern="1200" dirty="0"/>
            <a:t>Date of Participation</a:t>
          </a:r>
        </a:p>
      </dsp:txBody>
      <dsp:txXfrm>
        <a:off x="880524" y="1131400"/>
        <a:ext cx="4257884" cy="565926"/>
      </dsp:txXfrm>
    </dsp:sp>
    <dsp:sp modelId="{F68A7E07-3828-4221-9C6B-D633F26623FA}">
      <dsp:nvSpPr>
        <dsp:cNvPr id="0" name=""/>
        <dsp:cNvSpPr/>
      </dsp:nvSpPr>
      <dsp:spPr>
        <a:xfrm>
          <a:off x="414808" y="1060659"/>
          <a:ext cx="707408" cy="707408"/>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BF94D1F-7047-453B-84FD-B39105CF0828}">
      <dsp:nvSpPr>
        <dsp:cNvPr id="0" name=""/>
        <dsp:cNvSpPr/>
      </dsp:nvSpPr>
      <dsp:spPr>
        <a:xfrm>
          <a:off x="764496" y="1980018"/>
          <a:ext cx="4571260" cy="565926"/>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9204" tIns="73660" rIns="73660" bIns="73660" numCol="1" spcCol="1270" anchor="ctr" anchorCtr="0">
          <a:noAutofit/>
        </a:bodyPr>
        <a:lstStyle/>
        <a:p>
          <a:pPr marL="0" lvl="0" indent="0" algn="l" defTabSz="1289050">
            <a:lnSpc>
              <a:spcPct val="90000"/>
            </a:lnSpc>
            <a:spcBef>
              <a:spcPct val="0"/>
            </a:spcBef>
            <a:spcAft>
              <a:spcPct val="35000"/>
            </a:spcAft>
            <a:buNone/>
          </a:pPr>
          <a:r>
            <a:rPr lang="en-US" altLang="en-US" sz="2900" kern="1200" dirty="0"/>
            <a:t> Qualifying Service</a:t>
          </a:r>
        </a:p>
      </dsp:txBody>
      <dsp:txXfrm>
        <a:off x="764496" y="1980018"/>
        <a:ext cx="4571260" cy="565926"/>
      </dsp:txXfrm>
    </dsp:sp>
    <dsp:sp modelId="{6A725FE2-9110-47B0-8BA1-918319ABA459}">
      <dsp:nvSpPr>
        <dsp:cNvPr id="0" name=""/>
        <dsp:cNvSpPr/>
      </dsp:nvSpPr>
      <dsp:spPr>
        <a:xfrm>
          <a:off x="539272" y="1909277"/>
          <a:ext cx="707408" cy="707408"/>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68D861D-9B92-4863-AF88-7CD844F08CFF}">
      <dsp:nvSpPr>
        <dsp:cNvPr id="0" name=""/>
        <dsp:cNvSpPr/>
      </dsp:nvSpPr>
      <dsp:spPr>
        <a:xfrm>
          <a:off x="774327" y="2828636"/>
          <a:ext cx="4536062" cy="565926"/>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9204" tIns="73660" rIns="73660" bIns="73660" numCol="1" spcCol="1270" anchor="ctr" anchorCtr="0">
          <a:noAutofit/>
        </a:bodyPr>
        <a:lstStyle/>
        <a:p>
          <a:pPr marL="0" lvl="0" indent="0" algn="l" defTabSz="1289050">
            <a:lnSpc>
              <a:spcPct val="90000"/>
            </a:lnSpc>
            <a:spcBef>
              <a:spcPct val="0"/>
            </a:spcBef>
            <a:spcAft>
              <a:spcPct val="35000"/>
            </a:spcAft>
            <a:buNone/>
          </a:pPr>
          <a:r>
            <a:rPr lang="en-US" altLang="en-US" sz="2900" kern="1200" dirty="0"/>
            <a:t>Exit Date</a:t>
          </a:r>
        </a:p>
      </dsp:txBody>
      <dsp:txXfrm>
        <a:off x="774327" y="2828636"/>
        <a:ext cx="4536062" cy="565926"/>
      </dsp:txXfrm>
    </dsp:sp>
    <dsp:sp modelId="{D029EFC7-BE38-408B-A132-F91BF6A2CB49}">
      <dsp:nvSpPr>
        <dsp:cNvPr id="0" name=""/>
        <dsp:cNvSpPr/>
      </dsp:nvSpPr>
      <dsp:spPr>
        <a:xfrm>
          <a:off x="414808" y="2757895"/>
          <a:ext cx="707408" cy="707408"/>
        </a:xfrm>
        <a:prstGeom prst="ellipse">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BFF5BC7-863C-4753-AF56-2E4DCAE512C7}">
      <dsp:nvSpPr>
        <dsp:cNvPr id="0" name=""/>
        <dsp:cNvSpPr/>
      </dsp:nvSpPr>
      <dsp:spPr>
        <a:xfrm>
          <a:off x="489709" y="3677254"/>
          <a:ext cx="4844290" cy="565926"/>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9204" tIns="73660" rIns="73660" bIns="73660" numCol="1" spcCol="1270" anchor="ctr" anchorCtr="0">
          <a:noAutofit/>
        </a:bodyPr>
        <a:lstStyle/>
        <a:p>
          <a:pPr marL="0" lvl="0" indent="0" algn="l" defTabSz="1289050">
            <a:lnSpc>
              <a:spcPct val="90000"/>
            </a:lnSpc>
            <a:spcBef>
              <a:spcPct val="0"/>
            </a:spcBef>
            <a:spcAft>
              <a:spcPct val="35000"/>
            </a:spcAft>
            <a:buNone/>
          </a:pPr>
          <a:r>
            <a:rPr lang="en-US" altLang="en-US" sz="2900" kern="1200" dirty="0"/>
            <a:t>Exit Quarter</a:t>
          </a:r>
        </a:p>
      </dsp:txBody>
      <dsp:txXfrm>
        <a:off x="489709" y="3677254"/>
        <a:ext cx="4844290" cy="565926"/>
      </dsp:txXfrm>
    </dsp:sp>
    <dsp:sp modelId="{EEFC42BA-7F2B-415A-8183-8FF6FD1407AB}">
      <dsp:nvSpPr>
        <dsp:cNvPr id="0" name=""/>
        <dsp:cNvSpPr/>
      </dsp:nvSpPr>
      <dsp:spPr>
        <a:xfrm>
          <a:off x="9282" y="3606513"/>
          <a:ext cx="707408" cy="707408"/>
        </a:xfrm>
        <a:prstGeom prst="ellipse">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B95C92-B6BB-644B-A759-291AC5C14E9D}">
      <dsp:nvSpPr>
        <dsp:cNvPr id="0" name=""/>
        <dsp:cNvSpPr/>
      </dsp:nvSpPr>
      <dsp:spPr>
        <a:xfrm>
          <a:off x="0" y="0"/>
          <a:ext cx="7391400" cy="573459"/>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t>Qualifying services </a:t>
          </a:r>
          <a:r>
            <a:rPr lang="en-US" sz="2800" b="1" i="1" kern="1200" dirty="0"/>
            <a:t>include </a:t>
          </a:r>
          <a:r>
            <a:rPr lang="en-US" sz="2800" b="1" i="0" kern="1200" dirty="0"/>
            <a:t>(among other things)</a:t>
          </a:r>
          <a:endParaRPr lang="en-US" sz="2800" b="1" i="1" kern="1200" dirty="0"/>
        </a:p>
      </dsp:txBody>
      <dsp:txXfrm>
        <a:off x="27994" y="27994"/>
        <a:ext cx="7335412" cy="517471"/>
      </dsp:txXfrm>
    </dsp:sp>
    <dsp:sp modelId="{D8097F69-8202-1443-A581-4EFC1E3E4A41}">
      <dsp:nvSpPr>
        <dsp:cNvPr id="0" name=""/>
        <dsp:cNvSpPr/>
      </dsp:nvSpPr>
      <dsp:spPr>
        <a:xfrm>
          <a:off x="0" y="575845"/>
          <a:ext cx="7391400" cy="17549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77"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Initial and comprehensive assessments</a:t>
          </a:r>
        </a:p>
        <a:p>
          <a:pPr marL="228600" lvl="1" indent="-228600" algn="l" defTabSz="889000">
            <a:lnSpc>
              <a:spcPct val="90000"/>
            </a:lnSpc>
            <a:spcBef>
              <a:spcPct val="0"/>
            </a:spcBef>
            <a:spcAft>
              <a:spcPct val="20000"/>
            </a:spcAft>
            <a:buChar char="•"/>
          </a:pPr>
          <a:r>
            <a:rPr lang="en-US" sz="2000" kern="1200" dirty="0"/>
            <a:t>Career counseling</a:t>
          </a:r>
        </a:p>
        <a:p>
          <a:pPr marL="228600" lvl="1" indent="-228600" algn="l" defTabSz="889000">
            <a:lnSpc>
              <a:spcPct val="90000"/>
            </a:lnSpc>
            <a:spcBef>
              <a:spcPct val="0"/>
            </a:spcBef>
            <a:spcAft>
              <a:spcPct val="20000"/>
            </a:spcAft>
            <a:buChar char="•"/>
          </a:pPr>
          <a:r>
            <a:rPr lang="en-US" sz="2000" kern="1200" dirty="0"/>
            <a:t>Development of employability plan</a:t>
          </a:r>
        </a:p>
        <a:p>
          <a:pPr marL="228600" lvl="1" indent="-228600" algn="l" defTabSz="889000">
            <a:lnSpc>
              <a:spcPct val="90000"/>
            </a:lnSpc>
            <a:spcBef>
              <a:spcPct val="0"/>
            </a:spcBef>
            <a:spcAft>
              <a:spcPct val="20000"/>
            </a:spcAft>
            <a:buChar char="•"/>
          </a:pPr>
          <a:r>
            <a:rPr lang="en-US" sz="2000" kern="1200" dirty="0"/>
            <a:t>Individualized assistance with job search</a:t>
          </a:r>
        </a:p>
        <a:p>
          <a:pPr marL="228600" lvl="1" indent="-228600" algn="l" defTabSz="889000">
            <a:lnSpc>
              <a:spcPct val="90000"/>
            </a:lnSpc>
            <a:spcBef>
              <a:spcPct val="0"/>
            </a:spcBef>
            <a:spcAft>
              <a:spcPct val="20000"/>
            </a:spcAft>
            <a:buChar char="•"/>
          </a:pPr>
          <a:r>
            <a:rPr lang="en-US" sz="2000" kern="1200" dirty="0"/>
            <a:t>Training, prevocational services, &amp; work experience</a:t>
          </a:r>
        </a:p>
        <a:p>
          <a:pPr marL="228600" lvl="1" indent="-228600" algn="l" defTabSz="889000">
            <a:lnSpc>
              <a:spcPct val="90000"/>
            </a:lnSpc>
            <a:spcBef>
              <a:spcPct val="0"/>
            </a:spcBef>
            <a:spcAft>
              <a:spcPct val="20000"/>
            </a:spcAft>
            <a:buChar char="•"/>
          </a:pPr>
          <a:endParaRPr lang="en-US" sz="2000" kern="1200" dirty="0"/>
        </a:p>
      </dsp:txBody>
      <dsp:txXfrm>
        <a:off x="0" y="575845"/>
        <a:ext cx="7391400" cy="1754954"/>
      </dsp:txXfrm>
    </dsp:sp>
    <dsp:sp modelId="{00C847D2-9E4B-E340-8BFB-E5D24EBB731C}">
      <dsp:nvSpPr>
        <dsp:cNvPr id="0" name=""/>
        <dsp:cNvSpPr/>
      </dsp:nvSpPr>
      <dsp:spPr>
        <a:xfrm>
          <a:off x="0" y="2330800"/>
          <a:ext cx="7391400" cy="573459"/>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t>Does </a:t>
          </a:r>
          <a:r>
            <a:rPr lang="en-US" sz="2800" b="1" i="1" kern="1200" dirty="0"/>
            <a:t>not</a:t>
          </a:r>
          <a:r>
            <a:rPr lang="en-US" sz="2800" b="1" kern="1200" dirty="0"/>
            <a:t> include</a:t>
          </a:r>
        </a:p>
      </dsp:txBody>
      <dsp:txXfrm>
        <a:off x="27994" y="2358794"/>
        <a:ext cx="7335412" cy="517471"/>
      </dsp:txXfrm>
    </dsp:sp>
    <dsp:sp modelId="{29D48090-101E-424E-823F-E323BEAF1267}">
      <dsp:nvSpPr>
        <dsp:cNvPr id="0" name=""/>
        <dsp:cNvSpPr/>
      </dsp:nvSpPr>
      <dsp:spPr>
        <a:xfrm>
          <a:off x="0" y="2904260"/>
          <a:ext cx="7391400" cy="1439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77"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Eligibility determination</a:t>
          </a:r>
        </a:p>
        <a:p>
          <a:pPr marL="228600" lvl="1" indent="-228600" algn="l" defTabSz="889000">
            <a:lnSpc>
              <a:spcPct val="90000"/>
            </a:lnSpc>
            <a:spcBef>
              <a:spcPct val="0"/>
            </a:spcBef>
            <a:spcAft>
              <a:spcPct val="20000"/>
            </a:spcAft>
            <a:buChar char="•"/>
          </a:pPr>
          <a:r>
            <a:rPr lang="en-US" sz="2000" kern="1200" dirty="0"/>
            <a:t>Self-services</a:t>
          </a:r>
        </a:p>
        <a:p>
          <a:pPr marL="228600" lvl="1" indent="-228600" algn="l" defTabSz="889000">
            <a:lnSpc>
              <a:spcPct val="90000"/>
            </a:lnSpc>
            <a:spcBef>
              <a:spcPct val="0"/>
            </a:spcBef>
            <a:spcAft>
              <a:spcPct val="20000"/>
            </a:spcAft>
            <a:buChar char="•"/>
          </a:pPr>
          <a:r>
            <a:rPr lang="en-US" sz="2000" kern="1200" dirty="0"/>
            <a:t>Providing general information</a:t>
          </a:r>
        </a:p>
        <a:p>
          <a:pPr marL="228600" lvl="1" indent="-228600" algn="l" defTabSz="889000">
            <a:lnSpc>
              <a:spcPct val="90000"/>
            </a:lnSpc>
            <a:spcBef>
              <a:spcPct val="0"/>
            </a:spcBef>
            <a:spcAft>
              <a:spcPct val="20000"/>
            </a:spcAft>
            <a:buChar char="•"/>
          </a:pPr>
          <a:r>
            <a:rPr lang="en-US" sz="2000" kern="1200" dirty="0"/>
            <a:t>Follow-up services after exit</a:t>
          </a:r>
        </a:p>
        <a:p>
          <a:pPr marL="228600" lvl="1" indent="-228600" algn="l" defTabSz="889000">
            <a:lnSpc>
              <a:spcPct val="90000"/>
            </a:lnSpc>
            <a:spcBef>
              <a:spcPct val="0"/>
            </a:spcBef>
            <a:spcAft>
              <a:spcPct val="20000"/>
            </a:spcAft>
            <a:buChar char="•"/>
          </a:pPr>
          <a:endParaRPr lang="en-US" sz="2000" kern="1200" dirty="0"/>
        </a:p>
      </dsp:txBody>
      <dsp:txXfrm>
        <a:off x="0" y="2904260"/>
        <a:ext cx="7391400" cy="14390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81984-55FD-4B6D-8A95-8D4515853654}">
      <dsp:nvSpPr>
        <dsp:cNvPr id="0" name=""/>
        <dsp:cNvSpPr/>
      </dsp:nvSpPr>
      <dsp:spPr>
        <a:xfrm>
          <a:off x="343316" y="656"/>
          <a:ext cx="1481435" cy="1481435"/>
        </a:xfrm>
        <a:prstGeom prst="ellipse">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t>WIA CORE</a:t>
          </a:r>
        </a:p>
      </dsp:txBody>
      <dsp:txXfrm>
        <a:off x="560267" y="217607"/>
        <a:ext cx="1047533" cy="1047533"/>
      </dsp:txXfrm>
    </dsp:sp>
    <dsp:sp modelId="{72EA5D88-1C02-4DA2-936F-8D3A99920498}">
      <dsp:nvSpPr>
        <dsp:cNvPr id="0" name=""/>
        <dsp:cNvSpPr/>
      </dsp:nvSpPr>
      <dsp:spPr>
        <a:xfrm>
          <a:off x="654418" y="1602383"/>
          <a:ext cx="859232" cy="859232"/>
        </a:xfrm>
        <a:prstGeom prst="mathPlus">
          <a:avLst/>
        </a:prstGeom>
        <a:solidFill>
          <a:schemeClr val="accent3">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a:off x="768309" y="1930953"/>
        <a:ext cx="631450" cy="202092"/>
      </dsp:txXfrm>
    </dsp:sp>
    <dsp:sp modelId="{9EA1292D-127A-40A4-BB83-D4E66B0B83F5}">
      <dsp:nvSpPr>
        <dsp:cNvPr id="0" name=""/>
        <dsp:cNvSpPr/>
      </dsp:nvSpPr>
      <dsp:spPr>
        <a:xfrm>
          <a:off x="228601" y="2565398"/>
          <a:ext cx="1794329" cy="1481435"/>
        </a:xfrm>
        <a:prstGeom prst="ellipse">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1" kern="1200" dirty="0"/>
            <a:t>WIA Intensive</a:t>
          </a:r>
        </a:p>
      </dsp:txBody>
      <dsp:txXfrm>
        <a:off x="491374" y="2782349"/>
        <a:ext cx="1268783" cy="1047533"/>
      </dsp:txXfrm>
    </dsp:sp>
    <dsp:sp modelId="{7F3958E3-09C2-4918-93B2-00A2B982A7CA}">
      <dsp:nvSpPr>
        <dsp:cNvPr id="0" name=""/>
        <dsp:cNvSpPr/>
      </dsp:nvSpPr>
      <dsp:spPr>
        <a:xfrm rot="8798">
          <a:off x="2234713" y="1751610"/>
          <a:ext cx="448982" cy="551093"/>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dirty="0"/>
        </a:p>
      </dsp:txBody>
      <dsp:txXfrm>
        <a:off x="2234713" y="1861657"/>
        <a:ext cx="314287" cy="330655"/>
      </dsp:txXfrm>
    </dsp:sp>
    <dsp:sp modelId="{618776C9-E973-4E84-B32A-F5E9EEDC54C5}">
      <dsp:nvSpPr>
        <dsp:cNvPr id="0" name=""/>
        <dsp:cNvSpPr/>
      </dsp:nvSpPr>
      <dsp:spPr>
        <a:xfrm>
          <a:off x="2870059" y="550564"/>
          <a:ext cx="2962870" cy="2962870"/>
        </a:xfrm>
        <a:prstGeom prst="ellipse">
          <a:avLst/>
        </a:prstGeom>
        <a:solidFill>
          <a:srgbClr val="FF66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dirty="0"/>
            <a:t>WIOA </a:t>
          </a:r>
          <a:br>
            <a:rPr lang="en-US" sz="2800" b="1" kern="1200" dirty="0"/>
          </a:br>
          <a:r>
            <a:rPr lang="en-US" sz="2800" b="1" kern="1200" dirty="0"/>
            <a:t>Career</a:t>
          </a:r>
          <a:br>
            <a:rPr lang="en-US" sz="2800" b="1" kern="1200" dirty="0"/>
          </a:br>
          <a:r>
            <a:rPr lang="en-US" sz="2800" b="1" kern="1200" dirty="0"/>
            <a:t> Services</a:t>
          </a:r>
        </a:p>
      </dsp:txBody>
      <dsp:txXfrm>
        <a:off x="3303961" y="984466"/>
        <a:ext cx="2095066" cy="20950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857021-0682-4CBA-B7A7-314664349A03}">
      <dsp:nvSpPr>
        <dsp:cNvPr id="0" name=""/>
        <dsp:cNvSpPr/>
      </dsp:nvSpPr>
      <dsp:spPr>
        <a:xfrm>
          <a:off x="1264972" y="759065"/>
          <a:ext cx="3327026" cy="1376159"/>
        </a:xfrm>
        <a:prstGeom prst="rect">
          <a:avLst/>
        </a:prstGeom>
        <a:solidFill>
          <a:schemeClr val="accent5">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kern="1200" dirty="0"/>
            <a:t>Performance is measured using Unemployment Insurance (UI) wage records.</a:t>
          </a:r>
        </a:p>
      </dsp:txBody>
      <dsp:txXfrm>
        <a:off x="1264972" y="759065"/>
        <a:ext cx="3327026" cy="1376159"/>
      </dsp:txXfrm>
    </dsp:sp>
    <dsp:sp modelId="{5DCF5EAC-DC5A-4C13-B7F9-65A552B6C5F5}">
      <dsp:nvSpPr>
        <dsp:cNvPr id="0" name=""/>
        <dsp:cNvSpPr/>
      </dsp:nvSpPr>
      <dsp:spPr>
        <a:xfrm>
          <a:off x="3493" y="2364585"/>
          <a:ext cx="3327026" cy="1376159"/>
        </a:xfrm>
        <a:prstGeom prst="rect">
          <a:avLst/>
        </a:prstGeom>
        <a:solidFill>
          <a:schemeClr val="accent5">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kern="1200" dirty="0"/>
            <a:t>UI records are reported quarterly, and include earnings for the quarter.  They usually cannot identify the date of employment, hours of employment, or hourly wages</a:t>
          </a:r>
        </a:p>
      </dsp:txBody>
      <dsp:txXfrm>
        <a:off x="3493" y="2364585"/>
        <a:ext cx="3327026" cy="1376159"/>
      </dsp:txXfrm>
    </dsp:sp>
    <dsp:sp modelId="{306ED3D4-5872-C24C-BA28-C8B785D3D334}">
      <dsp:nvSpPr>
        <dsp:cNvPr id="0" name=""/>
        <dsp:cNvSpPr/>
      </dsp:nvSpPr>
      <dsp:spPr>
        <a:xfrm>
          <a:off x="3559879" y="2364585"/>
          <a:ext cx="2293599" cy="1376159"/>
        </a:xfrm>
        <a:prstGeom prst="rect">
          <a:avLst/>
        </a:prstGeom>
        <a:solidFill>
          <a:schemeClr val="accent5">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kern="1200" dirty="0"/>
            <a:t>Use of UI data implies a lag of 2 quarters before data become available</a:t>
          </a:r>
        </a:p>
      </dsp:txBody>
      <dsp:txXfrm>
        <a:off x="3559879" y="2364585"/>
        <a:ext cx="2293599" cy="137615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B95C92-B6BB-644B-A759-291AC5C14E9D}">
      <dsp:nvSpPr>
        <dsp:cNvPr id="0" name=""/>
        <dsp:cNvSpPr/>
      </dsp:nvSpPr>
      <dsp:spPr>
        <a:xfrm>
          <a:off x="0" y="3880"/>
          <a:ext cx="7391400" cy="668952"/>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i="0" kern="1200" dirty="0"/>
            <a:t>Scenario</a:t>
          </a:r>
          <a:endParaRPr lang="en-US" sz="2800" b="1" i="1" kern="1200" dirty="0"/>
        </a:p>
      </dsp:txBody>
      <dsp:txXfrm>
        <a:off x="32656" y="36536"/>
        <a:ext cx="7326088" cy="603640"/>
      </dsp:txXfrm>
    </dsp:sp>
    <dsp:sp modelId="{D8097F69-8202-1443-A581-4EFC1E3E4A41}">
      <dsp:nvSpPr>
        <dsp:cNvPr id="0" name=""/>
        <dsp:cNvSpPr/>
      </dsp:nvSpPr>
      <dsp:spPr>
        <a:xfrm>
          <a:off x="0" y="672832"/>
          <a:ext cx="7391400" cy="20134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77"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First service is May 4</a:t>
          </a:r>
          <a:r>
            <a:rPr lang="en-US" sz="2000" kern="1200" baseline="30000" dirty="0"/>
            <a:t>th</a:t>
          </a:r>
          <a:r>
            <a:rPr lang="en-US" sz="2000" kern="1200" dirty="0"/>
            <a:t> </a:t>
          </a:r>
        </a:p>
        <a:p>
          <a:pPr marL="228600" lvl="1" indent="-228600" algn="l" defTabSz="889000">
            <a:lnSpc>
              <a:spcPct val="90000"/>
            </a:lnSpc>
            <a:spcBef>
              <a:spcPct val="0"/>
            </a:spcBef>
            <a:spcAft>
              <a:spcPct val="20000"/>
            </a:spcAft>
            <a:buChar char="•"/>
          </a:pPr>
          <a:r>
            <a:rPr lang="en-US" sz="2000" kern="1200" dirty="0"/>
            <a:t>Last service (job referral) is August 18</a:t>
          </a:r>
          <a:r>
            <a:rPr lang="en-US" sz="2000" kern="1200" baseline="30000" dirty="0"/>
            <a:t>th</a:t>
          </a:r>
          <a:r>
            <a:rPr lang="en-US" sz="2000" kern="1200" dirty="0"/>
            <a:t> </a:t>
          </a:r>
        </a:p>
        <a:p>
          <a:pPr marL="228600" lvl="1" indent="-228600" algn="l" defTabSz="889000">
            <a:lnSpc>
              <a:spcPct val="90000"/>
            </a:lnSpc>
            <a:spcBef>
              <a:spcPct val="0"/>
            </a:spcBef>
            <a:spcAft>
              <a:spcPct val="20000"/>
            </a:spcAft>
            <a:buChar char="•"/>
          </a:pPr>
          <a:r>
            <a:rPr lang="en-US" sz="2000" kern="1200" dirty="0"/>
            <a:t>Customer gets a job Sept 15</a:t>
          </a:r>
          <a:r>
            <a:rPr lang="en-US" sz="2000" kern="1200" baseline="30000" dirty="0"/>
            <a:t>th</a:t>
          </a:r>
          <a:r>
            <a:rPr lang="en-US" sz="2000" kern="1200" dirty="0"/>
            <a:t> </a:t>
          </a:r>
        </a:p>
        <a:p>
          <a:pPr marL="228600" lvl="1" indent="-228600" algn="l" defTabSz="889000">
            <a:lnSpc>
              <a:spcPct val="90000"/>
            </a:lnSpc>
            <a:spcBef>
              <a:spcPct val="0"/>
            </a:spcBef>
            <a:spcAft>
              <a:spcPct val="20000"/>
            </a:spcAft>
            <a:buChar char="•"/>
          </a:pPr>
          <a:r>
            <a:rPr lang="en-US" sz="2000" kern="1200" dirty="0"/>
            <a:t>Customer loses job Dec 30</a:t>
          </a:r>
          <a:r>
            <a:rPr lang="en-US" sz="2000" kern="1200" baseline="30000" dirty="0"/>
            <a:t>th</a:t>
          </a:r>
          <a:r>
            <a:rPr lang="en-US" sz="2000" kern="1200" dirty="0"/>
            <a:t> </a:t>
          </a:r>
        </a:p>
        <a:p>
          <a:pPr marL="228600" lvl="1" indent="-228600" algn="l" defTabSz="889000">
            <a:lnSpc>
              <a:spcPct val="90000"/>
            </a:lnSpc>
            <a:spcBef>
              <a:spcPct val="0"/>
            </a:spcBef>
            <a:spcAft>
              <a:spcPct val="20000"/>
            </a:spcAft>
            <a:buChar char="•"/>
          </a:pPr>
          <a:r>
            <a:rPr lang="en-US" sz="2000" kern="1200" dirty="0"/>
            <a:t>Customer finds another job April 10</a:t>
          </a:r>
          <a:r>
            <a:rPr lang="en-US" sz="2000" kern="1200" baseline="30000" dirty="0"/>
            <a:t>th</a:t>
          </a:r>
          <a:r>
            <a:rPr lang="en-US" sz="2000" kern="1200" dirty="0"/>
            <a:t> </a:t>
          </a:r>
        </a:p>
        <a:p>
          <a:pPr marL="228600" lvl="1" indent="-228600" algn="l" defTabSz="889000">
            <a:lnSpc>
              <a:spcPct val="90000"/>
            </a:lnSpc>
            <a:spcBef>
              <a:spcPct val="0"/>
            </a:spcBef>
            <a:spcAft>
              <a:spcPct val="20000"/>
            </a:spcAft>
            <a:buChar char="•"/>
          </a:pPr>
          <a:endParaRPr lang="en-US" sz="2000" kern="1200" dirty="0"/>
        </a:p>
      </dsp:txBody>
      <dsp:txXfrm>
        <a:off x="0" y="672832"/>
        <a:ext cx="7391400" cy="2013451"/>
      </dsp:txXfrm>
    </dsp:sp>
    <dsp:sp modelId="{00C847D2-9E4B-E340-8BFB-E5D24EBB731C}">
      <dsp:nvSpPr>
        <dsp:cNvPr id="0" name=""/>
        <dsp:cNvSpPr/>
      </dsp:nvSpPr>
      <dsp:spPr>
        <a:xfrm>
          <a:off x="0" y="2439636"/>
          <a:ext cx="7391400" cy="668952"/>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t>What is</a:t>
          </a:r>
        </a:p>
      </dsp:txBody>
      <dsp:txXfrm>
        <a:off x="32656" y="2472292"/>
        <a:ext cx="7326088" cy="603640"/>
      </dsp:txXfrm>
    </dsp:sp>
    <dsp:sp modelId="{29D48090-101E-424E-823F-E323BEAF1267}">
      <dsp:nvSpPr>
        <dsp:cNvPr id="0" name=""/>
        <dsp:cNvSpPr/>
      </dsp:nvSpPr>
      <dsp:spPr>
        <a:xfrm>
          <a:off x="0" y="3126509"/>
          <a:ext cx="7391400" cy="986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77"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The measurement quarter for the employment rate?</a:t>
          </a:r>
        </a:p>
        <a:p>
          <a:pPr marL="228600" lvl="1" indent="-228600" algn="l" defTabSz="889000">
            <a:lnSpc>
              <a:spcPct val="90000"/>
            </a:lnSpc>
            <a:spcBef>
              <a:spcPct val="0"/>
            </a:spcBef>
            <a:spcAft>
              <a:spcPct val="20000"/>
            </a:spcAft>
            <a:buChar char="•"/>
          </a:pPr>
          <a:r>
            <a:rPr lang="en-US" sz="2000" kern="1200" dirty="0"/>
            <a:t>Is the customer a positive on this outcome?</a:t>
          </a:r>
        </a:p>
        <a:p>
          <a:pPr marL="228600" lvl="1" indent="-228600" algn="l" defTabSz="889000">
            <a:lnSpc>
              <a:spcPct val="90000"/>
            </a:lnSpc>
            <a:spcBef>
              <a:spcPct val="0"/>
            </a:spcBef>
            <a:spcAft>
              <a:spcPct val="20000"/>
            </a:spcAft>
            <a:buChar char="•"/>
          </a:pPr>
          <a:endParaRPr lang="en-US" sz="2000" kern="1200" dirty="0"/>
        </a:p>
      </dsp:txBody>
      <dsp:txXfrm>
        <a:off x="0" y="3126509"/>
        <a:ext cx="7391400" cy="98659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B95C92-B6BB-644B-A759-291AC5C14E9D}">
      <dsp:nvSpPr>
        <dsp:cNvPr id="0" name=""/>
        <dsp:cNvSpPr/>
      </dsp:nvSpPr>
      <dsp:spPr>
        <a:xfrm>
          <a:off x="0" y="0"/>
          <a:ext cx="7391400" cy="574779"/>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i="0" kern="1200" dirty="0"/>
            <a:t>Who counts as a success?</a:t>
          </a:r>
          <a:endParaRPr lang="en-US" sz="2800" b="1" i="1" kern="1200" dirty="0"/>
        </a:p>
      </dsp:txBody>
      <dsp:txXfrm>
        <a:off x="28058" y="28058"/>
        <a:ext cx="7335284" cy="518663"/>
      </dsp:txXfrm>
    </dsp:sp>
    <dsp:sp modelId="{D8097F69-8202-1443-A581-4EFC1E3E4A41}">
      <dsp:nvSpPr>
        <dsp:cNvPr id="0" name=""/>
        <dsp:cNvSpPr/>
      </dsp:nvSpPr>
      <dsp:spPr>
        <a:xfrm>
          <a:off x="0" y="578611"/>
          <a:ext cx="7391400" cy="21107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77"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Those who obtain a postsecondary credential anytime during participation or within one year after exit, </a:t>
          </a:r>
          <a:r>
            <a:rPr lang="en-US" sz="2000" i="1" kern="1200" dirty="0"/>
            <a:t>plus </a:t>
          </a:r>
        </a:p>
        <a:p>
          <a:pPr marL="228600" lvl="1" indent="-228600" algn="l" defTabSz="889000">
            <a:lnSpc>
              <a:spcPct val="90000"/>
            </a:lnSpc>
            <a:spcBef>
              <a:spcPct val="0"/>
            </a:spcBef>
            <a:spcAft>
              <a:spcPct val="20000"/>
            </a:spcAft>
            <a:buChar char="•"/>
          </a:pPr>
          <a:r>
            <a:rPr lang="en-US" sz="2000" kern="1200" dirty="0"/>
            <a:t>Those who obtain a secondary school diploma or equivalent during participation or within one year after exit, </a:t>
          </a:r>
          <a:r>
            <a:rPr lang="en-US" sz="2000" i="1" kern="1200" dirty="0"/>
            <a:t>but only </a:t>
          </a:r>
          <a:r>
            <a:rPr lang="en-US" sz="2000" kern="1200" dirty="0"/>
            <a:t>if they are also employed or enrolled in postsecondary education leading to a credential anytime within the year after exit</a:t>
          </a:r>
        </a:p>
        <a:p>
          <a:pPr marL="228600" lvl="1" indent="-228600" algn="l" defTabSz="889000">
            <a:lnSpc>
              <a:spcPct val="90000"/>
            </a:lnSpc>
            <a:spcBef>
              <a:spcPct val="0"/>
            </a:spcBef>
            <a:spcAft>
              <a:spcPct val="20000"/>
            </a:spcAft>
            <a:buChar char="•"/>
          </a:pPr>
          <a:endParaRPr lang="en-US" sz="2000" kern="1200" dirty="0"/>
        </a:p>
        <a:p>
          <a:pPr marL="228600" lvl="1" indent="-228600" algn="l" defTabSz="889000">
            <a:lnSpc>
              <a:spcPct val="90000"/>
            </a:lnSpc>
            <a:spcBef>
              <a:spcPct val="0"/>
            </a:spcBef>
            <a:spcAft>
              <a:spcPct val="20000"/>
            </a:spcAft>
            <a:buChar char="•"/>
          </a:pPr>
          <a:endParaRPr lang="en-US" sz="2000" kern="1200" dirty="0"/>
        </a:p>
      </dsp:txBody>
      <dsp:txXfrm>
        <a:off x="0" y="578611"/>
        <a:ext cx="7391400" cy="2110792"/>
      </dsp:txXfrm>
    </dsp:sp>
    <dsp:sp modelId="{00C847D2-9E4B-E340-8BFB-E5D24EBB731C}">
      <dsp:nvSpPr>
        <dsp:cNvPr id="0" name=""/>
        <dsp:cNvSpPr/>
      </dsp:nvSpPr>
      <dsp:spPr>
        <a:xfrm>
          <a:off x="0" y="2363990"/>
          <a:ext cx="7391400" cy="574779"/>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t>Who is in the base?</a:t>
          </a:r>
        </a:p>
      </dsp:txBody>
      <dsp:txXfrm>
        <a:off x="28058" y="2392048"/>
        <a:ext cx="7335284" cy="518663"/>
      </dsp:txXfrm>
    </dsp:sp>
    <dsp:sp modelId="{29D48090-101E-424E-823F-E323BEAF1267}">
      <dsp:nvSpPr>
        <dsp:cNvPr id="0" name=""/>
        <dsp:cNvSpPr/>
      </dsp:nvSpPr>
      <dsp:spPr>
        <a:xfrm>
          <a:off x="0" y="3067655"/>
          <a:ext cx="7391400" cy="1380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77"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Exiters who were in postsecondary education or training (other than OJT or customized training), </a:t>
          </a:r>
          <a:r>
            <a:rPr lang="en-US" sz="2000" i="1" kern="1200" dirty="0"/>
            <a:t>plus</a:t>
          </a:r>
        </a:p>
        <a:p>
          <a:pPr marL="228600" lvl="1" indent="-228600" algn="l" defTabSz="889000">
            <a:lnSpc>
              <a:spcPct val="90000"/>
            </a:lnSpc>
            <a:spcBef>
              <a:spcPct val="0"/>
            </a:spcBef>
            <a:spcAft>
              <a:spcPct val="20000"/>
            </a:spcAft>
            <a:buChar char="•"/>
          </a:pPr>
          <a:r>
            <a:rPr lang="en-US" sz="2000" kern="1200" dirty="0"/>
            <a:t>Exiters who were in secondary school (at or above the 9</a:t>
          </a:r>
          <a:r>
            <a:rPr lang="en-US" sz="2000" kern="1200" baseline="30000" dirty="0"/>
            <a:t>th</a:t>
          </a:r>
          <a:r>
            <a:rPr lang="en-US" sz="2000" kern="1200" dirty="0"/>
            <a:t> grade level and without already having a high school diploma or equivalent)</a:t>
          </a:r>
        </a:p>
      </dsp:txBody>
      <dsp:txXfrm>
        <a:off x="0" y="3067655"/>
        <a:ext cx="7391400" cy="138018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AB4CE2-5A84-41D4-BAEF-5ACC200268EE}">
      <dsp:nvSpPr>
        <dsp:cNvPr id="0" name=""/>
        <dsp:cNvSpPr/>
      </dsp:nvSpPr>
      <dsp:spPr>
        <a:xfrm rot="5400000">
          <a:off x="3819776" y="-914347"/>
          <a:ext cx="3608833" cy="6344147"/>
        </a:xfrm>
        <a:prstGeom prst="round2SameRect">
          <a:avLst/>
        </a:prstGeom>
        <a:solidFill>
          <a:schemeClr val="accent5">
            <a:lumMod val="20000"/>
            <a:lumOff val="80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cs typeface="Arial Bold" pitchFamily="34" charset="0"/>
            </a:rPr>
            <a:t>Designed to measure interim progress of </a:t>
          </a:r>
          <a:r>
            <a:rPr lang="en-US" sz="1800" i="1" kern="1200" dirty="0">
              <a:cs typeface="Arial Bold" pitchFamily="34" charset="0"/>
            </a:rPr>
            <a:t>participants</a:t>
          </a:r>
          <a:br>
            <a:rPr lang="en-US" sz="1800" i="1" kern="1200" dirty="0">
              <a:cs typeface="Arial Bold" pitchFamily="34" charset="0"/>
            </a:rPr>
          </a:br>
          <a:endParaRPr lang="en-US" sz="1800" kern="1200" dirty="0"/>
        </a:p>
        <a:p>
          <a:pPr marL="171450" lvl="1" indent="-171450" algn="l" defTabSz="800100">
            <a:lnSpc>
              <a:spcPct val="90000"/>
            </a:lnSpc>
            <a:spcBef>
              <a:spcPct val="0"/>
            </a:spcBef>
            <a:spcAft>
              <a:spcPct val="15000"/>
            </a:spcAft>
            <a:buChar char="•"/>
          </a:pPr>
          <a:r>
            <a:rPr lang="en-US" sz="1800" kern="1200" dirty="0">
              <a:cs typeface="Arial Bold" pitchFamily="34" charset="0"/>
            </a:rPr>
            <a:t>Documentation includes:</a:t>
          </a:r>
        </a:p>
        <a:p>
          <a:pPr marL="342900" lvl="2" indent="-171450" algn="l" defTabSz="800100">
            <a:lnSpc>
              <a:spcPct val="90000"/>
            </a:lnSpc>
            <a:spcBef>
              <a:spcPct val="0"/>
            </a:spcBef>
            <a:spcAft>
              <a:spcPct val="15000"/>
            </a:spcAft>
            <a:buChar char="•"/>
          </a:pPr>
          <a:r>
            <a:rPr lang="en-US" sz="1800" kern="1200" dirty="0">
              <a:cs typeface="Arial Bold" pitchFamily="34" charset="0"/>
            </a:rPr>
            <a:t>Increasing at least one educational functional level for those in programs below the postsecondary level</a:t>
          </a:r>
        </a:p>
        <a:p>
          <a:pPr marL="342900" lvl="2" indent="-171450" algn="l" defTabSz="800100">
            <a:lnSpc>
              <a:spcPct val="90000"/>
            </a:lnSpc>
            <a:spcBef>
              <a:spcPct val="0"/>
            </a:spcBef>
            <a:spcAft>
              <a:spcPct val="15000"/>
            </a:spcAft>
            <a:buChar char="•"/>
          </a:pPr>
          <a:r>
            <a:rPr lang="en-US" sz="1800" kern="1200" dirty="0">
              <a:cs typeface="Arial Bold" pitchFamily="34" charset="0"/>
            </a:rPr>
            <a:t>Attainment of high school diploma or GED</a:t>
          </a:r>
        </a:p>
        <a:p>
          <a:pPr marL="342900" lvl="2" indent="-171450" algn="l" defTabSz="800100">
            <a:lnSpc>
              <a:spcPct val="90000"/>
            </a:lnSpc>
            <a:spcBef>
              <a:spcPct val="0"/>
            </a:spcBef>
            <a:spcAft>
              <a:spcPct val="15000"/>
            </a:spcAft>
            <a:buChar char="•"/>
          </a:pPr>
          <a:r>
            <a:rPr lang="en-US" sz="1800" kern="1200" dirty="0">
              <a:cs typeface="Arial Bold" pitchFamily="34" charset="0"/>
            </a:rPr>
            <a:t>Making satisfactory progress in school (e.g., earning sufficient credit hours)</a:t>
          </a:r>
        </a:p>
        <a:p>
          <a:pPr marL="342900" lvl="2" indent="-171450" algn="l" defTabSz="800100">
            <a:lnSpc>
              <a:spcPct val="90000"/>
            </a:lnSpc>
            <a:spcBef>
              <a:spcPct val="0"/>
            </a:spcBef>
            <a:spcAft>
              <a:spcPct val="15000"/>
            </a:spcAft>
            <a:buChar char="•"/>
          </a:pPr>
          <a:r>
            <a:rPr lang="en-US" sz="1800" kern="1200" dirty="0">
              <a:cs typeface="Arial Bold" pitchFamily="34" charset="0"/>
            </a:rPr>
            <a:t>Making satisfactory progress towards measurable standards as attested by an employer or training provider</a:t>
          </a:r>
        </a:p>
        <a:p>
          <a:pPr marL="342900" lvl="2" indent="-171450" algn="l" defTabSz="800100">
            <a:lnSpc>
              <a:spcPct val="90000"/>
            </a:lnSpc>
            <a:spcBef>
              <a:spcPct val="0"/>
            </a:spcBef>
            <a:spcAft>
              <a:spcPct val="15000"/>
            </a:spcAft>
            <a:buChar char="•"/>
          </a:pPr>
          <a:r>
            <a:rPr lang="en-US" sz="1800" kern="1200" dirty="0">
              <a:cs typeface="Arial Bold" pitchFamily="34" charset="0"/>
            </a:rPr>
            <a:t>Passing an exam designed to measure occupational or technical skills</a:t>
          </a:r>
        </a:p>
      </dsp:txBody>
      <dsp:txXfrm rot="-5400000">
        <a:off x="2452120" y="629478"/>
        <a:ext cx="6167978" cy="3256495"/>
      </dsp:txXfrm>
    </dsp:sp>
    <dsp:sp modelId="{DE514CBE-B219-4C9C-86B1-1C30F905CB22}">
      <dsp:nvSpPr>
        <dsp:cNvPr id="0" name=""/>
        <dsp:cNvSpPr/>
      </dsp:nvSpPr>
      <dsp:spPr>
        <a:xfrm>
          <a:off x="93994" y="522327"/>
          <a:ext cx="2358124" cy="3470796"/>
        </a:xfrm>
        <a:prstGeom prst="round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kern="1200" dirty="0"/>
            <a:t>Indicators of Skill Gains</a:t>
          </a:r>
        </a:p>
      </dsp:txBody>
      <dsp:txXfrm>
        <a:off x="209108" y="637441"/>
        <a:ext cx="2127896" cy="324056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AB4CE2-5A84-41D4-BAEF-5ACC200268EE}">
      <dsp:nvSpPr>
        <dsp:cNvPr id="0" name=""/>
        <dsp:cNvSpPr/>
      </dsp:nvSpPr>
      <dsp:spPr>
        <a:xfrm rot="5400000">
          <a:off x="3649932" y="-1125822"/>
          <a:ext cx="4267193" cy="6518844"/>
        </a:xfrm>
        <a:prstGeom prst="round2SameRect">
          <a:avLst/>
        </a:prstGeom>
        <a:solidFill>
          <a:schemeClr val="accent5">
            <a:lumMod val="20000"/>
            <a:lumOff val="80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endParaRPr lang="en-US" sz="2000" kern="1200" dirty="0"/>
        </a:p>
        <a:p>
          <a:pPr marL="228600" lvl="1" indent="-228600" algn="l" defTabSz="889000">
            <a:lnSpc>
              <a:spcPct val="90000"/>
            </a:lnSpc>
            <a:spcBef>
              <a:spcPct val="0"/>
            </a:spcBef>
            <a:spcAft>
              <a:spcPct val="15000"/>
            </a:spcAft>
            <a:buChar char="•"/>
          </a:pPr>
          <a:r>
            <a:rPr lang="en-US" sz="2000" i="1" kern="1200" dirty="0">
              <a:cs typeface="Arial Bold" pitchFamily="34" charset="0"/>
            </a:rPr>
            <a:t>Retention</a:t>
          </a:r>
          <a:r>
            <a:rPr lang="en-US" sz="2000" kern="1200" dirty="0">
              <a:cs typeface="Arial Bold" pitchFamily="34" charset="0"/>
            </a:rPr>
            <a:t>: Percent of exiters employed in the 2</a:t>
          </a:r>
          <a:r>
            <a:rPr lang="en-US" sz="2000" kern="1200" baseline="30000" dirty="0">
              <a:cs typeface="Arial Bold" pitchFamily="34" charset="0"/>
            </a:rPr>
            <a:t>nd</a:t>
          </a:r>
          <a:r>
            <a:rPr lang="en-US" sz="2000" kern="1200" dirty="0">
              <a:cs typeface="Arial Bold" pitchFamily="34" charset="0"/>
            </a:rPr>
            <a:t> quarter after exit who are employed with the same employer in the 4</a:t>
          </a:r>
          <a:r>
            <a:rPr lang="en-US" sz="2000" kern="1200" baseline="30000" dirty="0">
              <a:cs typeface="Arial Bold" pitchFamily="34" charset="0"/>
            </a:rPr>
            <a:t>th</a:t>
          </a:r>
          <a:r>
            <a:rPr lang="en-US" sz="2000" kern="1200" dirty="0">
              <a:cs typeface="Arial Bold" pitchFamily="34" charset="0"/>
            </a:rPr>
            <a:t> quarter after exit (calculated using UI wage records)</a:t>
          </a:r>
        </a:p>
        <a:p>
          <a:pPr marL="228600" lvl="1" indent="-228600" algn="l" defTabSz="889000">
            <a:lnSpc>
              <a:spcPct val="90000"/>
            </a:lnSpc>
            <a:spcBef>
              <a:spcPct val="0"/>
            </a:spcBef>
            <a:spcAft>
              <a:spcPct val="15000"/>
            </a:spcAft>
            <a:buChar char="•"/>
          </a:pPr>
          <a:endParaRPr lang="en-US" sz="2000" kern="1200" dirty="0">
            <a:cs typeface="Arial Bold" pitchFamily="34" charset="0"/>
          </a:endParaRPr>
        </a:p>
        <a:p>
          <a:pPr marL="228600" lvl="2" indent="-228600" algn="l" defTabSz="889000">
            <a:lnSpc>
              <a:spcPct val="90000"/>
            </a:lnSpc>
            <a:spcBef>
              <a:spcPct val="0"/>
            </a:spcBef>
            <a:spcAft>
              <a:spcPct val="15000"/>
            </a:spcAft>
            <a:buChar char="•"/>
          </a:pPr>
          <a:r>
            <a:rPr lang="en-US" sz="2000" i="1" kern="1200" dirty="0">
              <a:cs typeface="Arial Bold" pitchFamily="34" charset="0"/>
            </a:rPr>
            <a:t>Repeat Employer Customer</a:t>
          </a:r>
          <a:r>
            <a:rPr lang="en-US" sz="2000" kern="1200" dirty="0">
              <a:cs typeface="Arial Bold" pitchFamily="34" charset="0"/>
            </a:rPr>
            <a:t>: Percent of employers served during the year who were also served in any of the prior 2 years</a:t>
          </a:r>
        </a:p>
        <a:p>
          <a:pPr marL="228600" lvl="2" indent="-228600" algn="l" defTabSz="889000">
            <a:lnSpc>
              <a:spcPct val="90000"/>
            </a:lnSpc>
            <a:spcBef>
              <a:spcPct val="0"/>
            </a:spcBef>
            <a:spcAft>
              <a:spcPct val="15000"/>
            </a:spcAft>
            <a:buChar char="•"/>
          </a:pPr>
          <a:endParaRPr lang="en-US" sz="2000" kern="1200" dirty="0">
            <a:cs typeface="Arial Bold" pitchFamily="34" charset="0"/>
          </a:endParaRPr>
        </a:p>
        <a:p>
          <a:pPr marL="228600" lvl="2" indent="-228600" algn="l" defTabSz="889000">
            <a:lnSpc>
              <a:spcPct val="90000"/>
            </a:lnSpc>
            <a:spcBef>
              <a:spcPct val="0"/>
            </a:spcBef>
            <a:spcAft>
              <a:spcPct val="15000"/>
            </a:spcAft>
            <a:buChar char="•"/>
          </a:pPr>
          <a:r>
            <a:rPr lang="en-US" sz="2000" i="1" kern="1200" dirty="0">
              <a:cs typeface="Arial Bold" pitchFamily="34" charset="0"/>
            </a:rPr>
            <a:t>Employer Penetration Rate</a:t>
          </a:r>
          <a:r>
            <a:rPr lang="en-US" sz="2000" kern="1200" dirty="0">
              <a:cs typeface="Arial Bold" pitchFamily="34" charset="0"/>
            </a:rPr>
            <a:t>: Percent of all employers in the service area who use WIOA services</a:t>
          </a:r>
          <a:br>
            <a:rPr lang="en-US" sz="2000" kern="1200" dirty="0">
              <a:cs typeface="Arial Bold" pitchFamily="34" charset="0"/>
            </a:rPr>
          </a:br>
          <a:endParaRPr lang="en-US" sz="2000" kern="1200" dirty="0">
            <a:cs typeface="Arial Bold" pitchFamily="34" charset="0"/>
          </a:endParaRPr>
        </a:p>
      </dsp:txBody>
      <dsp:txXfrm rot="-5400000">
        <a:off x="2524107" y="208310"/>
        <a:ext cx="6310537" cy="3850579"/>
      </dsp:txXfrm>
    </dsp:sp>
    <dsp:sp modelId="{DE514CBE-B219-4C9C-86B1-1C30F905CB22}">
      <dsp:nvSpPr>
        <dsp:cNvPr id="0" name=""/>
        <dsp:cNvSpPr/>
      </dsp:nvSpPr>
      <dsp:spPr>
        <a:xfrm>
          <a:off x="101048" y="493611"/>
          <a:ext cx="2423059" cy="3279977"/>
        </a:xfrm>
        <a:prstGeom prst="round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Three Approaches Being Considered </a:t>
          </a:r>
        </a:p>
      </dsp:txBody>
      <dsp:txXfrm>
        <a:off x="219332" y="611895"/>
        <a:ext cx="2186491" cy="304340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CCAFB-D6ED-48FA-90CB-A985DE76A507}">
      <dsp:nvSpPr>
        <dsp:cNvPr id="0" name=""/>
        <dsp:cNvSpPr/>
      </dsp:nvSpPr>
      <dsp:spPr>
        <a:xfrm rot="5400000">
          <a:off x="4432727" y="-2183296"/>
          <a:ext cx="1450619" cy="5818319"/>
        </a:xfrm>
        <a:prstGeom prst="round2Same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cs typeface="Arial Bold" pitchFamily="34" charset="0"/>
            </a:rPr>
            <a:t>No specific measure, but ability to effectively serve native peoples and communities has always been understood as a critical part of grant responsibility</a:t>
          </a:r>
          <a:endParaRPr lang="en-US" sz="2000" kern="1200" dirty="0"/>
        </a:p>
      </dsp:txBody>
      <dsp:txXfrm rot="-5400000">
        <a:off x="2248878" y="71366"/>
        <a:ext cx="5747506" cy="1308993"/>
      </dsp:txXfrm>
    </dsp:sp>
    <dsp:sp modelId="{AB0C9141-5C68-4851-BDFE-954EBDF52B3D}">
      <dsp:nvSpPr>
        <dsp:cNvPr id="0" name=""/>
        <dsp:cNvSpPr/>
      </dsp:nvSpPr>
      <dsp:spPr>
        <a:xfrm>
          <a:off x="86204" y="28296"/>
          <a:ext cx="2162673" cy="1395133"/>
        </a:xfrm>
        <a:prstGeom prst="roundRect">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WIA</a:t>
          </a:r>
        </a:p>
      </dsp:txBody>
      <dsp:txXfrm>
        <a:off x="154309" y="96401"/>
        <a:ext cx="2026463" cy="1258923"/>
      </dsp:txXfrm>
    </dsp:sp>
    <dsp:sp modelId="{0B107B9A-3BDE-4A93-8153-159B05FE5B31}">
      <dsp:nvSpPr>
        <dsp:cNvPr id="0" name=""/>
        <dsp:cNvSpPr/>
      </dsp:nvSpPr>
      <dsp:spPr>
        <a:xfrm rot="5400000">
          <a:off x="4432727" y="-642013"/>
          <a:ext cx="1450619" cy="5818319"/>
        </a:xfrm>
        <a:prstGeom prst="round2Same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cs typeface="Arial Bold" pitchFamily="34" charset="0"/>
            </a:rPr>
            <a:t>In addition to the required measures, ETA, in consultation with the Advisory Council, “</a:t>
          </a:r>
          <a:r>
            <a:rPr lang="en-US" sz="2000" i="1" kern="1200" dirty="0">
              <a:cs typeface="Arial Bold" pitchFamily="34" charset="0"/>
            </a:rPr>
            <a:t>must develop a set of performance indicators and standards that are applicable to the INA program</a:t>
          </a:r>
          <a:r>
            <a:rPr lang="en-US" sz="2000" kern="1200" dirty="0">
              <a:cs typeface="Arial Bold" pitchFamily="34" charset="0"/>
            </a:rPr>
            <a:t>.”</a:t>
          </a:r>
          <a:endParaRPr lang="en-US" sz="2000" kern="1200" dirty="0"/>
        </a:p>
      </dsp:txBody>
      <dsp:txXfrm rot="-5400000">
        <a:off x="2248878" y="1612649"/>
        <a:ext cx="5747506" cy="1308993"/>
      </dsp:txXfrm>
    </dsp:sp>
    <dsp:sp modelId="{A6FE19B9-2C9A-4309-AC8C-60F983A49E2D}">
      <dsp:nvSpPr>
        <dsp:cNvPr id="0" name=""/>
        <dsp:cNvSpPr/>
      </dsp:nvSpPr>
      <dsp:spPr>
        <a:xfrm>
          <a:off x="86204" y="1569579"/>
          <a:ext cx="2162673" cy="1395133"/>
        </a:xfrm>
        <a:prstGeom prst="roundRect">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WIOA</a:t>
          </a:r>
        </a:p>
      </dsp:txBody>
      <dsp:txXfrm>
        <a:off x="154309" y="1637684"/>
        <a:ext cx="2026463" cy="1258923"/>
      </dsp:txXfrm>
    </dsp:sp>
    <dsp:sp modelId="{C5AB4CE2-5A84-41D4-BAEF-5ACC200268EE}">
      <dsp:nvSpPr>
        <dsp:cNvPr id="0" name=""/>
        <dsp:cNvSpPr/>
      </dsp:nvSpPr>
      <dsp:spPr>
        <a:xfrm rot="5400000">
          <a:off x="4432727" y="899269"/>
          <a:ext cx="1450619" cy="5818319"/>
        </a:xfrm>
        <a:prstGeom prst="round2SameRect">
          <a:avLst/>
        </a:prstGeom>
        <a:solidFill>
          <a:schemeClr val="accent5">
            <a:lumMod val="20000"/>
            <a:lumOff val="80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cs typeface="Arial Bold" pitchFamily="34" charset="0"/>
            </a:rPr>
            <a:t>ETA hasn’t made much progress on  these measures yet</a:t>
          </a:r>
          <a:endParaRPr lang="en-US" sz="2000" kern="1200" dirty="0"/>
        </a:p>
        <a:p>
          <a:pPr marL="228600" lvl="1" indent="-228600" algn="l" defTabSz="889000">
            <a:lnSpc>
              <a:spcPct val="90000"/>
            </a:lnSpc>
            <a:spcBef>
              <a:spcPct val="0"/>
            </a:spcBef>
            <a:spcAft>
              <a:spcPct val="15000"/>
            </a:spcAft>
            <a:buChar char="•"/>
          </a:pPr>
          <a:r>
            <a:rPr lang="en-US" sz="2000" kern="1200" dirty="0">
              <a:cs typeface="Arial Bold" pitchFamily="34" charset="0"/>
            </a:rPr>
            <a:t>This is a statutory requirement, so work on this should start soon</a:t>
          </a:r>
        </a:p>
      </dsp:txBody>
      <dsp:txXfrm rot="-5400000">
        <a:off x="2248878" y="3153932"/>
        <a:ext cx="5747506" cy="1308993"/>
      </dsp:txXfrm>
    </dsp:sp>
    <dsp:sp modelId="{DE514CBE-B219-4C9C-86B1-1C30F905CB22}">
      <dsp:nvSpPr>
        <dsp:cNvPr id="0" name=""/>
        <dsp:cNvSpPr/>
      </dsp:nvSpPr>
      <dsp:spPr>
        <a:xfrm>
          <a:off x="86204" y="3110862"/>
          <a:ext cx="2162673" cy="1395133"/>
        </a:xfrm>
        <a:prstGeom prst="round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Discussion</a:t>
          </a:r>
        </a:p>
      </dsp:txBody>
      <dsp:txXfrm>
        <a:off x="154309" y="3178967"/>
        <a:ext cx="2026463" cy="125892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ACADA6-644A-4535-9718-C39B158C8182}">
      <dsp:nvSpPr>
        <dsp:cNvPr id="0" name=""/>
        <dsp:cNvSpPr/>
      </dsp:nvSpPr>
      <dsp:spPr>
        <a:xfrm>
          <a:off x="2738" y="1076908"/>
          <a:ext cx="2669976" cy="1058491"/>
        </a:xfrm>
        <a:prstGeom prst="rect">
          <a:avLst/>
        </a:prstGeom>
        <a:solidFill>
          <a:schemeClr val="accent2">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b="0" kern="1200" dirty="0">
              <a:latin typeface="+mn-lt"/>
            </a:rPr>
            <a:t>Implementation Not Until PY 2017</a:t>
          </a:r>
          <a:endParaRPr lang="en-US" sz="2100" kern="1200" dirty="0"/>
        </a:p>
      </dsp:txBody>
      <dsp:txXfrm>
        <a:off x="2738" y="1076908"/>
        <a:ext cx="2669976" cy="1058491"/>
      </dsp:txXfrm>
    </dsp:sp>
    <dsp:sp modelId="{97CF3BB6-B6FA-42E9-9C8E-270985442D38}">
      <dsp:nvSpPr>
        <dsp:cNvPr id="0" name=""/>
        <dsp:cNvSpPr/>
      </dsp:nvSpPr>
      <dsp:spPr>
        <a:xfrm>
          <a:off x="2738" y="2135400"/>
          <a:ext cx="2669976" cy="2113049"/>
        </a:xfrm>
        <a:prstGeom prst="rect">
          <a:avLst/>
        </a:prstGeom>
        <a:solidFill>
          <a:schemeClr val="accent2">
            <a:alpha val="90000"/>
            <a:tint val="4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b="0" kern="1200" dirty="0">
              <a:latin typeface="+mn-lt"/>
            </a:rPr>
            <a:t>Have additional time to seek further guidance and provide input</a:t>
          </a:r>
          <a:endParaRPr lang="en-US" sz="2100" kern="1200" dirty="0"/>
        </a:p>
      </dsp:txBody>
      <dsp:txXfrm>
        <a:off x="2738" y="2135400"/>
        <a:ext cx="2669976" cy="2113049"/>
      </dsp:txXfrm>
    </dsp:sp>
    <dsp:sp modelId="{76DD5676-B4CD-4EF0-B026-25A74AC82E25}">
      <dsp:nvSpPr>
        <dsp:cNvPr id="0" name=""/>
        <dsp:cNvSpPr/>
      </dsp:nvSpPr>
      <dsp:spPr>
        <a:xfrm>
          <a:off x="3046511" y="1076908"/>
          <a:ext cx="2669976" cy="1058491"/>
        </a:xfrm>
        <a:prstGeom prst="rect">
          <a:avLst/>
        </a:prstGeom>
        <a:solidFill>
          <a:schemeClr val="accent6">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b="0" kern="1200" dirty="0">
              <a:latin typeface="+mn-lt"/>
            </a:rPr>
            <a:t>Statutory Language Limits DINAP’s Options</a:t>
          </a:r>
          <a:endParaRPr lang="en-US" sz="2100" kern="1200" dirty="0"/>
        </a:p>
      </dsp:txBody>
      <dsp:txXfrm>
        <a:off x="3046511" y="1076908"/>
        <a:ext cx="2669976" cy="1058491"/>
      </dsp:txXfrm>
    </dsp:sp>
    <dsp:sp modelId="{F9040785-3BD5-4978-96A1-01BE45F4686F}">
      <dsp:nvSpPr>
        <dsp:cNvPr id="0" name=""/>
        <dsp:cNvSpPr/>
      </dsp:nvSpPr>
      <dsp:spPr>
        <a:xfrm>
          <a:off x="3046511" y="2135400"/>
          <a:ext cx="2669976" cy="2113049"/>
        </a:xfrm>
        <a:prstGeom prst="rect">
          <a:avLst/>
        </a:prstGeom>
        <a:solidFill>
          <a:schemeClr val="accent6">
            <a:lumMod val="60000"/>
            <a:lumOff val="40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b="0" kern="1200" dirty="0">
              <a:latin typeface="+mn-lt"/>
            </a:rPr>
            <a:t>Legislation requires use of common measures for program</a:t>
          </a:r>
          <a:endParaRPr lang="en-US" sz="2100" kern="1200" dirty="0"/>
        </a:p>
      </dsp:txBody>
      <dsp:txXfrm>
        <a:off x="3046511" y="2135400"/>
        <a:ext cx="2669976" cy="2113049"/>
      </dsp:txXfrm>
    </dsp:sp>
    <dsp:sp modelId="{ED30E43A-1051-48D4-B7C6-3362CFE04EB0}">
      <dsp:nvSpPr>
        <dsp:cNvPr id="0" name=""/>
        <dsp:cNvSpPr/>
      </dsp:nvSpPr>
      <dsp:spPr>
        <a:xfrm>
          <a:off x="6090284" y="1076908"/>
          <a:ext cx="2669976" cy="1058491"/>
        </a:xfrm>
        <a:prstGeom prst="rect">
          <a:avLst/>
        </a:prstGeom>
        <a:solidFill>
          <a:schemeClr val="accent3">
            <a:lumMod val="75000"/>
          </a:schemeClr>
        </a:solidFill>
        <a:ln w="25400" cap="flat" cmpd="sng" algn="ctr">
          <a:solidFill>
            <a:schemeClr val="accent3">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b="0" kern="1200" dirty="0">
              <a:latin typeface="+mn-lt"/>
            </a:rPr>
            <a:t>Some Important Flexibility</a:t>
          </a:r>
          <a:endParaRPr lang="en-US" sz="2100" kern="1200" dirty="0"/>
        </a:p>
      </dsp:txBody>
      <dsp:txXfrm>
        <a:off x="6090284" y="1076908"/>
        <a:ext cx="2669976" cy="1058491"/>
      </dsp:txXfrm>
    </dsp:sp>
    <dsp:sp modelId="{C58B99B7-C0C1-4BC4-95A2-43594AD548D3}">
      <dsp:nvSpPr>
        <dsp:cNvPr id="0" name=""/>
        <dsp:cNvSpPr/>
      </dsp:nvSpPr>
      <dsp:spPr>
        <a:xfrm>
          <a:off x="6090284" y="2135400"/>
          <a:ext cx="2669976" cy="2113049"/>
        </a:xfrm>
        <a:prstGeom prst="rect">
          <a:avLst/>
        </a:prstGeom>
        <a:solidFill>
          <a:schemeClr val="accent3">
            <a:lumMod val="60000"/>
            <a:lumOff val="40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b="0" kern="1200" dirty="0">
              <a:latin typeface="+mn-lt"/>
            </a:rPr>
            <a:t>Grantees can seek waivers</a:t>
          </a:r>
          <a:endParaRPr lang="en-US" sz="2100" kern="1200" dirty="0"/>
        </a:p>
        <a:p>
          <a:pPr marL="228600" lvl="1" indent="-228600" algn="l" defTabSz="933450">
            <a:lnSpc>
              <a:spcPct val="90000"/>
            </a:lnSpc>
            <a:spcBef>
              <a:spcPct val="0"/>
            </a:spcBef>
            <a:spcAft>
              <a:spcPct val="15000"/>
            </a:spcAft>
            <a:buChar char="•"/>
          </a:pPr>
          <a:r>
            <a:rPr lang="en-US" sz="2100" b="0" kern="1200" dirty="0">
              <a:latin typeface="+mn-lt"/>
            </a:rPr>
            <a:t>Advisory Council can help develop INAP specific measures</a:t>
          </a:r>
          <a:endParaRPr lang="en-US" sz="2100" kern="1200" dirty="0"/>
        </a:p>
      </dsp:txBody>
      <dsp:txXfrm>
        <a:off x="6090284" y="2135400"/>
        <a:ext cx="2669976" cy="211304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196E1D-DBF8-4888-A719-68342E3F85EF}">
      <dsp:nvSpPr>
        <dsp:cNvPr id="0" name=""/>
        <dsp:cNvSpPr/>
      </dsp:nvSpPr>
      <dsp:spPr>
        <a:xfrm>
          <a:off x="0" y="0"/>
          <a:ext cx="6096000" cy="107406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altLang="en-US" sz="2700" b="1" kern="1200" dirty="0"/>
            <a:t>In some ways the WIOA measures are more straightforward</a:t>
          </a:r>
          <a:endParaRPr lang="en-US" sz="2700" b="1" kern="1200" dirty="0"/>
        </a:p>
      </dsp:txBody>
      <dsp:txXfrm>
        <a:off x="52431" y="52431"/>
        <a:ext cx="5991138" cy="969198"/>
      </dsp:txXfrm>
    </dsp:sp>
    <dsp:sp modelId="{B77A6A62-ED65-43D0-BD17-6E9B02D453D6}">
      <dsp:nvSpPr>
        <dsp:cNvPr id="0" name=""/>
        <dsp:cNvSpPr/>
      </dsp:nvSpPr>
      <dsp:spPr>
        <a:xfrm>
          <a:off x="0" y="1081870"/>
          <a:ext cx="6096000" cy="9501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altLang="en-US" sz="2100" kern="1200" dirty="0"/>
            <a:t>Most measures are calculated as a percent of all exiters/participants, rather than subsets</a:t>
          </a:r>
          <a:br>
            <a:rPr lang="en-US" altLang="en-US" sz="2100" kern="1200" dirty="0"/>
          </a:br>
          <a:endParaRPr lang="en-US" altLang="en-US" sz="2100" kern="1200" dirty="0"/>
        </a:p>
      </dsp:txBody>
      <dsp:txXfrm>
        <a:off x="0" y="1081870"/>
        <a:ext cx="6096000" cy="950130"/>
      </dsp:txXfrm>
    </dsp:sp>
    <dsp:sp modelId="{EDB2ED63-42FD-4B02-997F-DBE3C2FE3548}">
      <dsp:nvSpPr>
        <dsp:cNvPr id="0" name=""/>
        <dsp:cNvSpPr/>
      </dsp:nvSpPr>
      <dsp:spPr>
        <a:xfrm>
          <a:off x="0" y="2032000"/>
          <a:ext cx="6096000" cy="107406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altLang="en-US" sz="2700" b="1" kern="1200" dirty="0"/>
            <a:t>Follow-up services will be key for program and participant success</a:t>
          </a:r>
          <a:endParaRPr lang="en-US" sz="2700" b="1" kern="1200" dirty="0"/>
        </a:p>
      </dsp:txBody>
      <dsp:txXfrm>
        <a:off x="52431" y="2084431"/>
        <a:ext cx="5991138" cy="969198"/>
      </dsp:txXfrm>
    </dsp:sp>
    <dsp:sp modelId="{ED751C81-B7C2-463D-8965-01355684D15B}">
      <dsp:nvSpPr>
        <dsp:cNvPr id="0" name=""/>
        <dsp:cNvSpPr/>
      </dsp:nvSpPr>
      <dsp:spPr>
        <a:xfrm>
          <a:off x="0" y="3106059"/>
          <a:ext cx="6096000" cy="9501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altLang="en-US" sz="2100" kern="1200" dirty="0"/>
            <a:t>Think about budget allocation for follow-up services; beyond merely contacting people for employment and education status</a:t>
          </a:r>
        </a:p>
      </dsp:txBody>
      <dsp:txXfrm>
        <a:off x="0" y="3106059"/>
        <a:ext cx="6096000" cy="95013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4737C7-3FEF-4119-BCF1-E39ACB5DB90F}">
      <dsp:nvSpPr>
        <dsp:cNvPr id="0" name=""/>
        <dsp:cNvSpPr/>
      </dsp:nvSpPr>
      <dsp:spPr>
        <a:xfrm>
          <a:off x="0" y="102840"/>
          <a:ext cx="7239000" cy="6475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altLang="en-US" sz="2700" b="1" kern="1200" dirty="0"/>
            <a:t>However, there are significant challenges</a:t>
          </a:r>
          <a:endParaRPr lang="en-US" altLang="en-US" sz="2700" kern="1200" dirty="0"/>
        </a:p>
      </dsp:txBody>
      <dsp:txXfrm>
        <a:off x="31613" y="134453"/>
        <a:ext cx="7175774" cy="584369"/>
      </dsp:txXfrm>
    </dsp:sp>
    <dsp:sp modelId="{B58ACBF2-8AE3-4681-82A1-B28F1403288E}">
      <dsp:nvSpPr>
        <dsp:cNvPr id="0" name=""/>
        <dsp:cNvSpPr/>
      </dsp:nvSpPr>
      <dsp:spPr>
        <a:xfrm>
          <a:off x="0" y="750435"/>
          <a:ext cx="7239000" cy="37695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9838"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altLang="en-US" sz="2100" kern="1200" dirty="0"/>
            <a:t>For program management, it is harder to time exits to maximize success on Employment measure</a:t>
          </a:r>
        </a:p>
        <a:p>
          <a:pPr marL="228600" lvl="1" indent="-228600" algn="l" defTabSz="933450">
            <a:lnSpc>
              <a:spcPct val="90000"/>
            </a:lnSpc>
            <a:spcBef>
              <a:spcPct val="0"/>
            </a:spcBef>
            <a:spcAft>
              <a:spcPct val="20000"/>
            </a:spcAft>
            <a:buChar char="•"/>
          </a:pPr>
          <a:r>
            <a:rPr lang="en-US" altLang="en-US" sz="2100" kern="1200" dirty="0"/>
            <a:t>Measuring as far out as 4 quarters after exit is more of a challenge</a:t>
          </a:r>
        </a:p>
        <a:p>
          <a:pPr marL="228600" lvl="1" indent="-228600" algn="l" defTabSz="933450">
            <a:lnSpc>
              <a:spcPct val="90000"/>
            </a:lnSpc>
            <a:spcBef>
              <a:spcPct val="0"/>
            </a:spcBef>
            <a:spcAft>
              <a:spcPct val="20000"/>
            </a:spcAft>
            <a:buChar char="•"/>
          </a:pPr>
          <a:r>
            <a:rPr lang="en-US" altLang="en-US" sz="2100" kern="1200" dirty="0"/>
            <a:t>Measuring skill gains and employer services could be difficult</a:t>
          </a:r>
        </a:p>
        <a:p>
          <a:pPr marL="228600" lvl="1" indent="-228600" algn="l" defTabSz="933450">
            <a:lnSpc>
              <a:spcPct val="90000"/>
            </a:lnSpc>
            <a:spcBef>
              <a:spcPct val="0"/>
            </a:spcBef>
            <a:spcAft>
              <a:spcPct val="20000"/>
            </a:spcAft>
            <a:buChar char="•"/>
          </a:pPr>
          <a:r>
            <a:rPr lang="en-US" altLang="en-US" sz="2100" kern="1200" dirty="0"/>
            <a:t>Measures for the Supplemental Youth program are especially challenging, given the meager funding</a:t>
          </a:r>
        </a:p>
        <a:p>
          <a:pPr marL="228600" lvl="1" indent="-228600" algn="l" defTabSz="933450">
            <a:lnSpc>
              <a:spcPct val="90000"/>
            </a:lnSpc>
            <a:spcBef>
              <a:spcPct val="0"/>
            </a:spcBef>
            <a:spcAft>
              <a:spcPct val="20000"/>
            </a:spcAft>
            <a:buChar char="•"/>
          </a:pPr>
          <a:r>
            <a:rPr lang="en-US" altLang="en-US" sz="2100" kern="1200" dirty="0"/>
            <a:t>Significantly greater burden for grantees</a:t>
          </a:r>
        </a:p>
        <a:p>
          <a:pPr marL="228600" lvl="1" indent="-228600" algn="l" defTabSz="933450">
            <a:lnSpc>
              <a:spcPct val="90000"/>
            </a:lnSpc>
            <a:spcBef>
              <a:spcPct val="0"/>
            </a:spcBef>
            <a:spcAft>
              <a:spcPct val="20000"/>
            </a:spcAft>
            <a:buChar char="•"/>
          </a:pPr>
          <a:r>
            <a:rPr lang="en-US" altLang="en-US" sz="2100" kern="1200" dirty="0"/>
            <a:t>Lots of uncertainty remains (e.g., services to employers)</a:t>
          </a:r>
        </a:p>
      </dsp:txBody>
      <dsp:txXfrm>
        <a:off x="0" y="750435"/>
        <a:ext cx="7239000" cy="376952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9ECDC5-D2E6-4081-B4FD-F8DFDC697C09}">
      <dsp:nvSpPr>
        <dsp:cNvPr id="0" name=""/>
        <dsp:cNvSpPr/>
      </dsp:nvSpPr>
      <dsp:spPr>
        <a:xfrm>
          <a:off x="0" y="294721"/>
          <a:ext cx="8787353" cy="1615950"/>
        </a:xfrm>
        <a:prstGeom prst="rect">
          <a:avLst/>
        </a:prstGeom>
        <a:solidFill>
          <a:schemeClr val="accent3">
            <a:lumMod val="20000"/>
            <a:lumOff val="80000"/>
            <a:alpha val="90000"/>
          </a:schemeClr>
        </a:solidFill>
        <a:ln w="25400" cap="flat" cmpd="sng" algn="ctr">
          <a:solidFill>
            <a:schemeClr val="accent3"/>
          </a:solidFill>
          <a:prstDash val="solid"/>
        </a:ln>
        <a:effectLst/>
      </dsp:spPr>
      <dsp:style>
        <a:lnRef idx="2">
          <a:scrgbClr r="0" g="0" b="0"/>
        </a:lnRef>
        <a:fillRef idx="1">
          <a:scrgbClr r="0" g="0" b="0"/>
        </a:fillRef>
        <a:effectRef idx="0">
          <a:scrgbClr r="0" g="0" b="0"/>
        </a:effectRef>
        <a:fontRef idx="minor"/>
      </dsp:style>
      <dsp:txBody>
        <a:bodyPr spcFirstLastPara="0" vert="horz" wrap="square" lIns="681996" tIns="374904" rIns="681996"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Provides regulations for ETA-only WIOA provisions</a:t>
          </a:r>
        </a:p>
        <a:p>
          <a:pPr marL="171450" lvl="1" indent="-171450" algn="l" defTabSz="800100">
            <a:lnSpc>
              <a:spcPct val="90000"/>
            </a:lnSpc>
            <a:spcBef>
              <a:spcPct val="0"/>
            </a:spcBef>
            <a:spcAft>
              <a:spcPct val="15000"/>
            </a:spcAft>
            <a:buChar char="•"/>
          </a:pPr>
          <a:r>
            <a:rPr lang="en-US" sz="1800" kern="1200" dirty="0"/>
            <a:t>Regulations for the INA program at Section 684</a:t>
          </a:r>
        </a:p>
        <a:p>
          <a:pPr marL="171450" lvl="1" indent="-171450" algn="l" defTabSz="800100">
            <a:lnSpc>
              <a:spcPct val="90000"/>
            </a:lnSpc>
            <a:spcBef>
              <a:spcPct val="0"/>
            </a:spcBef>
            <a:spcAft>
              <a:spcPct val="15000"/>
            </a:spcAft>
            <a:buChar char="•"/>
          </a:pPr>
          <a:r>
            <a:rPr lang="en-US" sz="1800" kern="1200" dirty="0"/>
            <a:t>Available from the Federal Register at</a:t>
          </a:r>
          <a:br>
            <a:rPr lang="en-US" sz="1800" kern="1200" dirty="0"/>
          </a:br>
          <a:r>
            <a:rPr lang="en-US" sz="1800" kern="1200" dirty="0"/>
            <a:t>https://www.gpo.gov/fdsys/pkg/FR-2016-08-19/pdf/2016-15975.pdf</a:t>
          </a:r>
          <a:endParaRPr lang="en-US" sz="1800" kern="1200" noProof="0" dirty="0"/>
        </a:p>
      </dsp:txBody>
      <dsp:txXfrm>
        <a:off x="0" y="294721"/>
        <a:ext cx="8787353" cy="1615950"/>
      </dsp:txXfrm>
    </dsp:sp>
    <dsp:sp modelId="{F7B021DF-07C2-4055-89E9-1C3AA6673E40}">
      <dsp:nvSpPr>
        <dsp:cNvPr id="0" name=""/>
        <dsp:cNvSpPr/>
      </dsp:nvSpPr>
      <dsp:spPr>
        <a:xfrm>
          <a:off x="439367" y="29041"/>
          <a:ext cx="6151147" cy="531360"/>
        </a:xfrm>
        <a:prstGeom prst="roundRect">
          <a:avLst/>
        </a:prstGeom>
        <a:solidFill>
          <a:schemeClr val="lt1">
            <a:hueOff val="0"/>
            <a:satOff val="0"/>
            <a:lumOff val="0"/>
            <a:alphaOff val="0"/>
          </a:schemeClr>
        </a:solidFill>
        <a:ln w="25400" cap="flat" cmpd="sng" algn="ctr">
          <a:solidFill>
            <a:srgbClr val="FFC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2499" tIns="0" rIns="232499" bIns="0" numCol="1" spcCol="1270" anchor="ctr" anchorCtr="0">
          <a:noAutofit/>
        </a:bodyPr>
        <a:lstStyle/>
        <a:p>
          <a:pPr marL="0" lvl="0" indent="0" algn="l" defTabSz="800100">
            <a:lnSpc>
              <a:spcPct val="90000"/>
            </a:lnSpc>
            <a:spcBef>
              <a:spcPct val="0"/>
            </a:spcBef>
            <a:spcAft>
              <a:spcPct val="35000"/>
            </a:spcAft>
            <a:buNone/>
          </a:pPr>
          <a:r>
            <a:rPr lang="en-US" sz="1800" kern="1200" dirty="0"/>
            <a:t>Final Rule for ETA (issued 8/19/16)</a:t>
          </a:r>
        </a:p>
      </dsp:txBody>
      <dsp:txXfrm>
        <a:off x="465306" y="54980"/>
        <a:ext cx="6099269" cy="479482"/>
      </dsp:txXfrm>
    </dsp:sp>
    <dsp:sp modelId="{AB1D12C8-5020-47C2-9C42-07D33301591D}">
      <dsp:nvSpPr>
        <dsp:cNvPr id="0" name=""/>
        <dsp:cNvSpPr/>
      </dsp:nvSpPr>
      <dsp:spPr>
        <a:xfrm>
          <a:off x="0" y="2273551"/>
          <a:ext cx="8787353" cy="1304100"/>
        </a:xfrm>
        <a:prstGeom prst="rect">
          <a:avLst/>
        </a:prstGeom>
        <a:solidFill>
          <a:schemeClr val="accent3">
            <a:lumMod val="20000"/>
            <a:lumOff val="80000"/>
            <a:alpha val="90000"/>
          </a:schemeClr>
        </a:solidFill>
        <a:ln w="25400" cap="flat" cmpd="sng" algn="ctr">
          <a:solidFill>
            <a:schemeClr val="accent3"/>
          </a:solidFill>
          <a:prstDash val="solid"/>
        </a:ln>
        <a:effectLst/>
      </dsp:spPr>
      <dsp:style>
        <a:lnRef idx="2">
          <a:scrgbClr r="0" g="0" b="0"/>
        </a:lnRef>
        <a:fillRef idx="1">
          <a:scrgbClr r="0" g="0" b="0"/>
        </a:fillRef>
        <a:effectRef idx="0">
          <a:scrgbClr r="0" g="0" b="0"/>
        </a:effectRef>
        <a:fontRef idx="minor"/>
      </dsp:style>
      <dsp:txBody>
        <a:bodyPr spcFirstLastPara="0" vert="horz" wrap="square" lIns="681996" tIns="374904" rIns="681996"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Describes performance standards requirements (see Section 677)</a:t>
          </a:r>
        </a:p>
        <a:p>
          <a:pPr marL="171450" lvl="1" indent="-171450" algn="l" defTabSz="800100">
            <a:lnSpc>
              <a:spcPct val="90000"/>
            </a:lnSpc>
            <a:spcBef>
              <a:spcPct val="0"/>
            </a:spcBef>
            <a:spcAft>
              <a:spcPct val="15000"/>
            </a:spcAft>
            <a:buChar char="•"/>
          </a:pPr>
          <a:r>
            <a:rPr lang="en-US" sz="1800" kern="1200" dirty="0"/>
            <a:t>Available from the Federal Register at</a:t>
          </a:r>
          <a:br>
            <a:rPr lang="en-US" sz="1800" kern="1200" dirty="0"/>
          </a:br>
          <a:r>
            <a:rPr lang="en-US" sz="1800" kern="1200" dirty="0">
              <a:hlinkClick xmlns:r="http://schemas.openxmlformats.org/officeDocument/2006/relationships" r:id="rId1"/>
            </a:rPr>
            <a:t>https://www.gpo.gov/fdsys/pkg/FR-2016-08-19/pdf/2016-15977.pdf</a:t>
          </a:r>
          <a:r>
            <a:rPr lang="en-US" sz="1800" kern="1200" dirty="0"/>
            <a:t>	</a:t>
          </a:r>
          <a:endParaRPr lang="en-US" sz="1800" kern="1200" noProof="0" dirty="0"/>
        </a:p>
      </dsp:txBody>
      <dsp:txXfrm>
        <a:off x="0" y="2273551"/>
        <a:ext cx="8787353" cy="1304100"/>
      </dsp:txXfrm>
    </dsp:sp>
    <dsp:sp modelId="{B5C6F750-20E5-41EE-A937-509373C62110}">
      <dsp:nvSpPr>
        <dsp:cNvPr id="0" name=""/>
        <dsp:cNvSpPr/>
      </dsp:nvSpPr>
      <dsp:spPr>
        <a:xfrm>
          <a:off x="439367" y="2007871"/>
          <a:ext cx="6151147" cy="531360"/>
        </a:xfrm>
        <a:prstGeom prst="roundRect">
          <a:avLst/>
        </a:prstGeom>
        <a:solidFill>
          <a:schemeClr val="lt1">
            <a:hueOff val="0"/>
            <a:satOff val="0"/>
            <a:lumOff val="0"/>
            <a:alphaOff val="0"/>
          </a:schemeClr>
        </a:solidFill>
        <a:ln w="25400" cap="flat" cmpd="sng" algn="ctr">
          <a:solidFill>
            <a:srgbClr val="FFC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2499" tIns="0" rIns="232499" bIns="0" numCol="1" spcCol="1270" anchor="ctr" anchorCtr="0">
          <a:noAutofit/>
        </a:bodyPr>
        <a:lstStyle/>
        <a:p>
          <a:pPr marL="0" lvl="0" indent="0" algn="l" defTabSz="800100" rtl="0">
            <a:lnSpc>
              <a:spcPct val="90000"/>
            </a:lnSpc>
            <a:spcBef>
              <a:spcPct val="0"/>
            </a:spcBef>
            <a:spcAft>
              <a:spcPct val="35000"/>
            </a:spcAft>
            <a:buNone/>
          </a:pPr>
          <a:r>
            <a:rPr lang="en-US" sz="1800" kern="1200" noProof="0" dirty="0"/>
            <a:t>Final Joint Rule (issued 8/19/15)</a:t>
          </a:r>
          <a:endParaRPr lang="en-US" sz="1800" kern="1200" dirty="0"/>
        </a:p>
      </dsp:txBody>
      <dsp:txXfrm>
        <a:off x="465306" y="2033810"/>
        <a:ext cx="6099269" cy="479482"/>
      </dsp:txXfrm>
    </dsp:sp>
    <dsp:sp modelId="{19641AA4-333B-46DE-A3D0-1A49E5678ECB}">
      <dsp:nvSpPr>
        <dsp:cNvPr id="0" name=""/>
        <dsp:cNvSpPr/>
      </dsp:nvSpPr>
      <dsp:spPr>
        <a:xfrm>
          <a:off x="0" y="3969572"/>
          <a:ext cx="8787353" cy="1559250"/>
        </a:xfrm>
        <a:prstGeom prst="rect">
          <a:avLst/>
        </a:prstGeom>
        <a:solidFill>
          <a:schemeClr val="accent3">
            <a:lumMod val="20000"/>
            <a:lumOff val="80000"/>
            <a:alpha val="90000"/>
          </a:schemeClr>
        </a:solidFill>
        <a:ln w="25400" cap="flat" cmpd="sng" algn="ctr">
          <a:solidFill>
            <a:schemeClr val="accent3"/>
          </a:solidFill>
          <a:prstDash val="solid"/>
        </a:ln>
        <a:effectLst/>
      </dsp:spPr>
      <dsp:style>
        <a:lnRef idx="2">
          <a:scrgbClr r="0" g="0" b="0"/>
        </a:lnRef>
        <a:fillRef idx="1">
          <a:scrgbClr r="0" g="0" b="0"/>
        </a:fillRef>
        <a:effectRef idx="0">
          <a:scrgbClr r="0" g="0" b="0"/>
        </a:effectRef>
        <a:fontRef idx="minor"/>
      </dsp:style>
      <dsp:txBody>
        <a:bodyPr spcFirstLastPara="0" vert="horz" wrap="square" lIns="681996" tIns="374904" rIns="681996"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Describes proposed new individual-level record layout (to replace the SPIR) and new aggregate report</a:t>
          </a:r>
        </a:p>
        <a:p>
          <a:pPr marL="171450" lvl="1" indent="-171450" algn="l" defTabSz="800100">
            <a:lnSpc>
              <a:spcPct val="90000"/>
            </a:lnSpc>
            <a:spcBef>
              <a:spcPct val="0"/>
            </a:spcBef>
            <a:spcAft>
              <a:spcPct val="15000"/>
            </a:spcAft>
            <a:buChar char="•"/>
          </a:pPr>
          <a:r>
            <a:rPr lang="en-US" sz="1800" kern="1200" dirty="0"/>
            <a:t>Available from Regulations.Gov at:</a:t>
          </a:r>
          <a:br>
            <a:rPr lang="en-US" sz="1800" kern="1200" dirty="0"/>
          </a:br>
          <a:r>
            <a:rPr lang="en-US" sz="1800" kern="1200" dirty="0">
              <a:hlinkClick xmlns:r="http://schemas.openxmlformats.org/officeDocument/2006/relationships" r:id="rId2"/>
            </a:rPr>
            <a:t>https://doleta.gov/performance/reporting/eta_default.cfm</a:t>
          </a:r>
          <a:endParaRPr lang="en-US" sz="1800" kern="1200" noProof="0" dirty="0"/>
        </a:p>
      </dsp:txBody>
      <dsp:txXfrm>
        <a:off x="0" y="3969572"/>
        <a:ext cx="8787353" cy="1559250"/>
      </dsp:txXfrm>
    </dsp:sp>
    <dsp:sp modelId="{995E66C4-6773-4793-9DB8-DB65A0BFCFFE}">
      <dsp:nvSpPr>
        <dsp:cNvPr id="0" name=""/>
        <dsp:cNvSpPr/>
      </dsp:nvSpPr>
      <dsp:spPr>
        <a:xfrm>
          <a:off x="439367" y="3674851"/>
          <a:ext cx="6151147" cy="531360"/>
        </a:xfrm>
        <a:prstGeom prst="roundRect">
          <a:avLst/>
        </a:prstGeom>
        <a:solidFill>
          <a:schemeClr val="lt1">
            <a:hueOff val="0"/>
            <a:satOff val="0"/>
            <a:lumOff val="0"/>
            <a:alphaOff val="0"/>
          </a:schemeClr>
        </a:solidFill>
        <a:ln w="25400" cap="flat" cmpd="sng" algn="ctr">
          <a:solidFill>
            <a:srgbClr val="FFC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2499" tIns="0" rIns="232499" bIns="0" numCol="1" spcCol="1270" anchor="ctr" anchorCtr="0">
          <a:noAutofit/>
        </a:bodyPr>
        <a:lstStyle/>
        <a:p>
          <a:pPr marL="0" lvl="0" indent="0" algn="l" defTabSz="800100" rtl="0">
            <a:lnSpc>
              <a:spcPct val="90000"/>
            </a:lnSpc>
            <a:spcBef>
              <a:spcPct val="0"/>
            </a:spcBef>
            <a:spcAft>
              <a:spcPct val="35000"/>
            </a:spcAft>
            <a:buNone/>
          </a:pPr>
          <a:r>
            <a:rPr lang="en-US" sz="1800" kern="1200" noProof="0" dirty="0"/>
            <a:t>Approved Information Collection Request</a:t>
          </a:r>
          <a:endParaRPr lang="en-US" sz="1800" kern="1200" dirty="0"/>
        </a:p>
      </dsp:txBody>
      <dsp:txXfrm>
        <a:off x="465306" y="3700790"/>
        <a:ext cx="6099269" cy="479482"/>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4.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8145" cy="464205"/>
          </a:xfrm>
          <a:prstGeom prst="rect">
            <a:avLst/>
          </a:prstGeom>
        </p:spPr>
        <p:txBody>
          <a:bodyPr vert="horz" lIns="93173" tIns="46586" rIns="93173" bIns="46586" rtlCol="0"/>
          <a:lstStyle>
            <a:lvl1pPr algn="l">
              <a:defRPr sz="1300"/>
            </a:lvl1pPr>
          </a:lstStyle>
          <a:p>
            <a:pPr>
              <a:defRPr/>
            </a:pPr>
            <a:endParaRPr lang="en-US" dirty="0"/>
          </a:p>
        </p:txBody>
      </p:sp>
      <p:sp>
        <p:nvSpPr>
          <p:cNvPr id="3" name="Date Placeholder 2"/>
          <p:cNvSpPr>
            <a:spLocks noGrp="1"/>
          </p:cNvSpPr>
          <p:nvPr>
            <p:ph type="dt" sz="quarter" idx="1"/>
          </p:nvPr>
        </p:nvSpPr>
        <p:spPr>
          <a:xfrm>
            <a:off x="3970734" y="1"/>
            <a:ext cx="3038145" cy="464205"/>
          </a:xfrm>
          <a:prstGeom prst="rect">
            <a:avLst/>
          </a:prstGeom>
        </p:spPr>
        <p:txBody>
          <a:bodyPr vert="horz" lIns="93173" tIns="46586" rIns="93173" bIns="46586" rtlCol="0"/>
          <a:lstStyle>
            <a:lvl1pPr algn="r">
              <a:defRPr sz="1300"/>
            </a:lvl1pPr>
          </a:lstStyle>
          <a:p>
            <a:pPr>
              <a:defRPr/>
            </a:pPr>
            <a:r>
              <a:rPr lang="en-US" dirty="0"/>
              <a:t>WIOA Common Performance Measures</a:t>
            </a:r>
          </a:p>
          <a:p>
            <a:pPr>
              <a:defRPr/>
            </a:pPr>
            <a:r>
              <a:rPr lang="en-US" dirty="0"/>
              <a:t>August 2016</a:t>
            </a:r>
          </a:p>
        </p:txBody>
      </p:sp>
      <p:sp>
        <p:nvSpPr>
          <p:cNvPr id="5" name="Slide Number Placeholder 4"/>
          <p:cNvSpPr>
            <a:spLocks noGrp="1"/>
          </p:cNvSpPr>
          <p:nvPr>
            <p:ph type="sldNum" sz="quarter" idx="3"/>
          </p:nvPr>
        </p:nvSpPr>
        <p:spPr>
          <a:xfrm>
            <a:off x="3970734" y="8830659"/>
            <a:ext cx="3038145" cy="464205"/>
          </a:xfrm>
          <a:prstGeom prst="rect">
            <a:avLst/>
          </a:prstGeom>
        </p:spPr>
        <p:txBody>
          <a:bodyPr vert="horz" lIns="93173" tIns="46586" rIns="93173" bIns="46586" rtlCol="0" anchor="b"/>
          <a:lstStyle>
            <a:lvl1pPr algn="r">
              <a:defRPr sz="1300"/>
            </a:lvl1pPr>
          </a:lstStyle>
          <a:p>
            <a:pPr>
              <a:defRPr/>
            </a:pPr>
            <a:fld id="{02BF4D7F-4FFD-46DE-B429-012699A4D853}" type="slidenum">
              <a:rPr lang="en-US"/>
              <a:pPr>
                <a:defRPr/>
              </a:pPr>
              <a:t>‹#›</a:t>
            </a:fld>
            <a:endParaRPr lang="en-US" dirty="0"/>
          </a:p>
        </p:txBody>
      </p:sp>
      <p:pic>
        <p:nvPicPr>
          <p:cNvPr id="147461" name="Picture 5" descr="C:\Users\ron_damico\Desktop\SPRPicture1.jpg"/>
          <p:cNvPicPr>
            <a:picLocks noChangeAspect="1" noChangeArrowheads="1"/>
          </p:cNvPicPr>
          <p:nvPr/>
        </p:nvPicPr>
        <p:blipFill>
          <a:blip r:embed="rId2" cstate="print"/>
          <a:srcRect/>
          <a:stretch>
            <a:fillRect/>
          </a:stretch>
        </p:blipFill>
        <p:spPr bwMode="auto">
          <a:xfrm>
            <a:off x="292100" y="8853714"/>
            <a:ext cx="846709" cy="333490"/>
          </a:xfrm>
          <a:prstGeom prst="rect">
            <a:avLst/>
          </a:prstGeom>
          <a:noFill/>
        </p:spPr>
      </p:pic>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8145" cy="464205"/>
          </a:xfrm>
          <a:prstGeom prst="rect">
            <a:avLst/>
          </a:prstGeom>
        </p:spPr>
        <p:txBody>
          <a:bodyPr vert="horz" lIns="93173" tIns="46586" rIns="93173" bIns="46586" rtlCol="0"/>
          <a:lstStyle>
            <a:lvl1pPr algn="l" fontAlgn="auto">
              <a:spcBef>
                <a:spcPts val="0"/>
              </a:spcBef>
              <a:spcAft>
                <a:spcPts val="0"/>
              </a:spcAft>
              <a:defRPr sz="1300">
                <a:latin typeface="+mn-lt"/>
                <a:cs typeface="+mn-cs"/>
              </a:defRPr>
            </a:lvl1pPr>
          </a:lstStyle>
          <a:p>
            <a:pPr>
              <a:defRPr/>
            </a:pPr>
            <a:endParaRPr lang="en-US" dirty="0"/>
          </a:p>
        </p:txBody>
      </p:sp>
      <p:sp>
        <p:nvSpPr>
          <p:cNvPr id="3" name="Date Placeholder 2"/>
          <p:cNvSpPr>
            <a:spLocks noGrp="1"/>
          </p:cNvSpPr>
          <p:nvPr>
            <p:ph type="dt" idx="1"/>
          </p:nvPr>
        </p:nvSpPr>
        <p:spPr>
          <a:xfrm>
            <a:off x="3970734" y="1"/>
            <a:ext cx="3038145" cy="464205"/>
          </a:xfrm>
          <a:prstGeom prst="rect">
            <a:avLst/>
          </a:prstGeom>
        </p:spPr>
        <p:txBody>
          <a:bodyPr vert="horz" lIns="93173" tIns="46586" rIns="93173" bIns="46586" rtlCol="0"/>
          <a:lstStyle>
            <a:lvl1pPr algn="r" fontAlgn="auto">
              <a:spcBef>
                <a:spcPts val="0"/>
              </a:spcBef>
              <a:spcAft>
                <a:spcPts val="0"/>
              </a:spcAft>
              <a:defRPr sz="1300">
                <a:latin typeface="+mn-lt"/>
                <a:cs typeface="+mn-cs"/>
              </a:defRPr>
            </a:lvl1pPr>
          </a:lstStyle>
          <a:p>
            <a:pPr>
              <a:defRPr/>
            </a:pPr>
            <a:fld id="{36305949-F084-4177-B301-A0AB8FF76C2E}" type="datetimeFigureOut">
              <a:rPr lang="en-US"/>
              <a:pPr>
                <a:defRPr/>
              </a:pPr>
              <a:t>1/5/2017</a:t>
            </a:fld>
            <a:endParaRPr lang="en-US" dirty="0"/>
          </a:p>
        </p:txBody>
      </p:sp>
      <p:sp>
        <p:nvSpPr>
          <p:cNvPr id="4" name="Slide Image Placeholder 3"/>
          <p:cNvSpPr>
            <a:spLocks noGrp="1" noRot="1" noChangeAspect="1"/>
          </p:cNvSpPr>
          <p:nvPr>
            <p:ph type="sldImg" idx="2"/>
          </p:nvPr>
        </p:nvSpPr>
        <p:spPr>
          <a:xfrm>
            <a:off x="1663700" y="696913"/>
            <a:ext cx="3463925" cy="2598737"/>
          </a:xfrm>
          <a:prstGeom prst="rect">
            <a:avLst/>
          </a:prstGeom>
          <a:noFill/>
          <a:ln w="12700">
            <a:solidFill>
              <a:prstClr val="black"/>
            </a:solidFill>
          </a:ln>
        </p:spPr>
        <p:txBody>
          <a:bodyPr vert="horz" lIns="93173" tIns="46586" rIns="93173" bIns="46586" rtlCol="0" anchor="ctr"/>
          <a:lstStyle/>
          <a:p>
            <a:pPr lvl="0"/>
            <a:endParaRPr lang="en-US" noProof="0" dirty="0"/>
          </a:p>
        </p:txBody>
      </p:sp>
      <p:sp>
        <p:nvSpPr>
          <p:cNvPr id="5" name="Notes Placeholder 4"/>
          <p:cNvSpPr>
            <a:spLocks noGrp="1"/>
          </p:cNvSpPr>
          <p:nvPr>
            <p:ph type="body" sz="quarter" idx="3"/>
          </p:nvPr>
        </p:nvSpPr>
        <p:spPr>
          <a:xfrm>
            <a:off x="701345" y="3762829"/>
            <a:ext cx="5607711" cy="4835727"/>
          </a:xfrm>
          <a:prstGeom prst="rect">
            <a:avLst/>
          </a:prstGeom>
        </p:spPr>
        <p:txBody>
          <a:bodyPr vert="horz" lIns="93173" tIns="46586" rIns="93173" bIns="46586"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30659"/>
            <a:ext cx="3038145" cy="464205"/>
          </a:xfrm>
          <a:prstGeom prst="rect">
            <a:avLst/>
          </a:prstGeom>
        </p:spPr>
        <p:txBody>
          <a:bodyPr vert="horz" lIns="93173" tIns="46586" rIns="93173" bIns="46586" rtlCol="0" anchor="b"/>
          <a:lstStyle>
            <a:lvl1pPr algn="l" fontAlgn="auto">
              <a:spcBef>
                <a:spcPts val="0"/>
              </a:spcBef>
              <a:spcAft>
                <a:spcPts val="0"/>
              </a:spcAft>
              <a:defRPr sz="13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970734" y="8830659"/>
            <a:ext cx="3038145" cy="464205"/>
          </a:xfrm>
          <a:prstGeom prst="rect">
            <a:avLst/>
          </a:prstGeom>
        </p:spPr>
        <p:txBody>
          <a:bodyPr vert="horz" lIns="93173" tIns="46586" rIns="93173" bIns="46586" rtlCol="0" anchor="b"/>
          <a:lstStyle>
            <a:lvl1pPr algn="r" fontAlgn="auto">
              <a:spcBef>
                <a:spcPts val="0"/>
              </a:spcBef>
              <a:spcAft>
                <a:spcPts val="0"/>
              </a:spcAft>
              <a:defRPr sz="1300">
                <a:latin typeface="+mn-lt"/>
                <a:cs typeface="+mn-cs"/>
              </a:defRPr>
            </a:lvl1pPr>
          </a:lstStyle>
          <a:p>
            <a:pPr>
              <a:defRPr/>
            </a:pPr>
            <a:fld id="{6121CDB1-5F9E-4E4F-9C36-2A14255ABCBA}"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8089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ltLang="en-US" dirty="0"/>
              <a:t>Congress amended the Workforce Investment Act and the result?  The Workforce Innovation and Opportunity Act</a:t>
            </a:r>
          </a:p>
        </p:txBody>
      </p:sp>
      <p:sp>
        <p:nvSpPr>
          <p:cNvPr id="4" name="Slide Number Placeholder 3"/>
          <p:cNvSpPr>
            <a:spLocks noGrp="1"/>
          </p:cNvSpPr>
          <p:nvPr>
            <p:ph type="sldNum" sz="quarter" idx="5"/>
          </p:nvPr>
        </p:nvSpPr>
        <p:spPr/>
        <p:txBody>
          <a:bodyPr/>
          <a:lstStyle/>
          <a:p>
            <a:pPr>
              <a:defRPr/>
            </a:pPr>
            <a:fld id="{369361DD-3C18-4DD0-B25D-24627F1786C4}"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819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59396"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7EE3021-7B7C-41A3-934B-5E7D4C1EA8A5}" type="slidenum">
              <a:rPr lang="en-US" smtClean="0"/>
              <a:pPr fontAlgn="base">
                <a:spcBef>
                  <a:spcPct val="0"/>
                </a:spcBef>
                <a:spcAft>
                  <a:spcPct val="0"/>
                </a:spcAft>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829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5222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pitchFamily="34" charset="0"/>
                <a:ea typeface="ＭＳ Ｐゴシック" pitchFamily="34" charset="-128"/>
              </a:defRPr>
            </a:lvl1pPr>
            <a:lvl2pPr marL="716066" indent="-275410" eaLnBrk="0" hangingPunct="0">
              <a:defRPr sz="2300">
                <a:solidFill>
                  <a:schemeClr val="tx1"/>
                </a:solidFill>
                <a:latin typeface="Arial" pitchFamily="34" charset="0"/>
                <a:ea typeface="ＭＳ Ｐゴシック" pitchFamily="34" charset="-128"/>
              </a:defRPr>
            </a:lvl2pPr>
            <a:lvl3pPr marL="1101641" indent="-220329" eaLnBrk="0" hangingPunct="0">
              <a:defRPr sz="2300">
                <a:solidFill>
                  <a:schemeClr val="tx1"/>
                </a:solidFill>
                <a:latin typeface="Arial" pitchFamily="34" charset="0"/>
                <a:ea typeface="ＭＳ Ｐゴシック" pitchFamily="34" charset="-128"/>
              </a:defRPr>
            </a:lvl3pPr>
            <a:lvl4pPr marL="1542298" indent="-220329" eaLnBrk="0" hangingPunct="0">
              <a:defRPr sz="2300">
                <a:solidFill>
                  <a:schemeClr val="tx1"/>
                </a:solidFill>
                <a:latin typeface="Arial" pitchFamily="34" charset="0"/>
                <a:ea typeface="ＭＳ Ｐゴシック" pitchFamily="34" charset="-128"/>
              </a:defRPr>
            </a:lvl4pPr>
            <a:lvl5pPr marL="1982954" indent="-220329" eaLnBrk="0" hangingPunct="0">
              <a:defRPr sz="2300">
                <a:solidFill>
                  <a:schemeClr val="tx1"/>
                </a:solidFill>
                <a:latin typeface="Arial" pitchFamily="34" charset="0"/>
                <a:ea typeface="ＭＳ Ｐゴシック" pitchFamily="34" charset="-128"/>
              </a:defRPr>
            </a:lvl5pPr>
            <a:lvl6pPr marL="2423610" indent="-220329" eaLnBrk="0" fontAlgn="base" hangingPunct="0">
              <a:spcBef>
                <a:spcPct val="0"/>
              </a:spcBef>
              <a:spcAft>
                <a:spcPct val="0"/>
              </a:spcAft>
              <a:defRPr sz="2300">
                <a:solidFill>
                  <a:schemeClr val="tx1"/>
                </a:solidFill>
                <a:latin typeface="Arial" pitchFamily="34" charset="0"/>
                <a:ea typeface="ＭＳ Ｐゴシック" pitchFamily="34" charset="-128"/>
              </a:defRPr>
            </a:lvl6pPr>
            <a:lvl7pPr marL="2864267" indent="-220329" eaLnBrk="0" fontAlgn="base" hangingPunct="0">
              <a:spcBef>
                <a:spcPct val="0"/>
              </a:spcBef>
              <a:spcAft>
                <a:spcPct val="0"/>
              </a:spcAft>
              <a:defRPr sz="2300">
                <a:solidFill>
                  <a:schemeClr val="tx1"/>
                </a:solidFill>
                <a:latin typeface="Arial" pitchFamily="34" charset="0"/>
                <a:ea typeface="ＭＳ Ｐゴシック" pitchFamily="34" charset="-128"/>
              </a:defRPr>
            </a:lvl7pPr>
            <a:lvl8pPr marL="3304923" indent="-220329" eaLnBrk="0" fontAlgn="base" hangingPunct="0">
              <a:spcBef>
                <a:spcPct val="0"/>
              </a:spcBef>
              <a:spcAft>
                <a:spcPct val="0"/>
              </a:spcAft>
              <a:defRPr sz="2300">
                <a:solidFill>
                  <a:schemeClr val="tx1"/>
                </a:solidFill>
                <a:latin typeface="Arial" pitchFamily="34" charset="0"/>
                <a:ea typeface="ＭＳ Ｐゴシック" pitchFamily="34" charset="-128"/>
              </a:defRPr>
            </a:lvl8pPr>
            <a:lvl9pPr marL="3745581" indent="-220329" eaLnBrk="0" fontAlgn="base" hangingPunct="0">
              <a:spcBef>
                <a:spcPct val="0"/>
              </a:spcBef>
              <a:spcAft>
                <a:spcPct val="0"/>
              </a:spcAft>
              <a:defRPr sz="2300">
                <a:solidFill>
                  <a:schemeClr val="tx1"/>
                </a:solidFill>
                <a:latin typeface="Arial" pitchFamily="34" charset="0"/>
                <a:ea typeface="ＭＳ Ｐゴシック" pitchFamily="34" charset="-128"/>
              </a:defRPr>
            </a:lvl9pPr>
          </a:lstStyle>
          <a:p>
            <a:pPr eaLnBrk="1" hangingPunct="1">
              <a:defRPr/>
            </a:pPr>
            <a:fld id="{83F8A60E-90CB-48E5-ACED-D5279B064DB9}" type="slidenum">
              <a:rPr lang="en-US" altLang="en-US" sz="1300">
                <a:latin typeface="Calibri" pitchFamily="34" charset="0"/>
              </a:rPr>
              <a:pPr eaLnBrk="1" hangingPunct="1">
                <a:defRPr/>
              </a:pPr>
              <a:t>3</a:t>
            </a:fld>
            <a:endParaRPr lang="en-US" altLang="en-US" sz="1300" dirty="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829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ea typeface="ＭＳ Ｐゴシック" pitchFamily="34" charset="-128"/>
            </a:endParaRPr>
          </a:p>
        </p:txBody>
      </p:sp>
      <p:sp>
        <p:nvSpPr>
          <p:cNvPr id="5222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pitchFamily="34" charset="0"/>
                <a:ea typeface="ＭＳ Ｐゴシック" pitchFamily="34" charset="-128"/>
              </a:defRPr>
            </a:lvl1pPr>
            <a:lvl2pPr marL="716066" indent="-275410" eaLnBrk="0" hangingPunct="0">
              <a:defRPr sz="2300">
                <a:solidFill>
                  <a:schemeClr val="tx1"/>
                </a:solidFill>
                <a:latin typeface="Arial" pitchFamily="34" charset="0"/>
                <a:ea typeface="ＭＳ Ｐゴシック" pitchFamily="34" charset="-128"/>
              </a:defRPr>
            </a:lvl2pPr>
            <a:lvl3pPr marL="1101641" indent="-220329" eaLnBrk="0" hangingPunct="0">
              <a:defRPr sz="2300">
                <a:solidFill>
                  <a:schemeClr val="tx1"/>
                </a:solidFill>
                <a:latin typeface="Arial" pitchFamily="34" charset="0"/>
                <a:ea typeface="ＭＳ Ｐゴシック" pitchFamily="34" charset="-128"/>
              </a:defRPr>
            </a:lvl3pPr>
            <a:lvl4pPr marL="1542298" indent="-220329" eaLnBrk="0" hangingPunct="0">
              <a:defRPr sz="2300">
                <a:solidFill>
                  <a:schemeClr val="tx1"/>
                </a:solidFill>
                <a:latin typeface="Arial" pitchFamily="34" charset="0"/>
                <a:ea typeface="ＭＳ Ｐゴシック" pitchFamily="34" charset="-128"/>
              </a:defRPr>
            </a:lvl4pPr>
            <a:lvl5pPr marL="1982954" indent="-220329" eaLnBrk="0" hangingPunct="0">
              <a:defRPr sz="2300">
                <a:solidFill>
                  <a:schemeClr val="tx1"/>
                </a:solidFill>
                <a:latin typeface="Arial" pitchFamily="34" charset="0"/>
                <a:ea typeface="ＭＳ Ｐゴシック" pitchFamily="34" charset="-128"/>
              </a:defRPr>
            </a:lvl5pPr>
            <a:lvl6pPr marL="2423610" indent="-220329" eaLnBrk="0" fontAlgn="base" hangingPunct="0">
              <a:spcBef>
                <a:spcPct val="0"/>
              </a:spcBef>
              <a:spcAft>
                <a:spcPct val="0"/>
              </a:spcAft>
              <a:defRPr sz="2300">
                <a:solidFill>
                  <a:schemeClr val="tx1"/>
                </a:solidFill>
                <a:latin typeface="Arial" pitchFamily="34" charset="0"/>
                <a:ea typeface="ＭＳ Ｐゴシック" pitchFamily="34" charset="-128"/>
              </a:defRPr>
            </a:lvl6pPr>
            <a:lvl7pPr marL="2864267" indent="-220329" eaLnBrk="0" fontAlgn="base" hangingPunct="0">
              <a:spcBef>
                <a:spcPct val="0"/>
              </a:spcBef>
              <a:spcAft>
                <a:spcPct val="0"/>
              </a:spcAft>
              <a:defRPr sz="2300">
                <a:solidFill>
                  <a:schemeClr val="tx1"/>
                </a:solidFill>
                <a:latin typeface="Arial" pitchFamily="34" charset="0"/>
                <a:ea typeface="ＭＳ Ｐゴシック" pitchFamily="34" charset="-128"/>
              </a:defRPr>
            </a:lvl7pPr>
            <a:lvl8pPr marL="3304923" indent="-220329" eaLnBrk="0" fontAlgn="base" hangingPunct="0">
              <a:spcBef>
                <a:spcPct val="0"/>
              </a:spcBef>
              <a:spcAft>
                <a:spcPct val="0"/>
              </a:spcAft>
              <a:defRPr sz="2300">
                <a:solidFill>
                  <a:schemeClr val="tx1"/>
                </a:solidFill>
                <a:latin typeface="Arial" pitchFamily="34" charset="0"/>
                <a:ea typeface="ＭＳ Ｐゴシック" pitchFamily="34" charset="-128"/>
              </a:defRPr>
            </a:lvl8pPr>
            <a:lvl9pPr marL="3745581" indent="-220329" eaLnBrk="0" fontAlgn="base" hangingPunct="0">
              <a:spcBef>
                <a:spcPct val="0"/>
              </a:spcBef>
              <a:spcAft>
                <a:spcPct val="0"/>
              </a:spcAft>
              <a:defRPr sz="2300">
                <a:solidFill>
                  <a:schemeClr val="tx1"/>
                </a:solidFill>
                <a:latin typeface="Arial" pitchFamily="34" charset="0"/>
                <a:ea typeface="ＭＳ Ｐゴシック" pitchFamily="34" charset="-128"/>
              </a:defRPr>
            </a:lvl9pPr>
          </a:lstStyle>
          <a:p>
            <a:pPr eaLnBrk="1" hangingPunct="1">
              <a:defRPr/>
            </a:pPr>
            <a:fld id="{83F8A60E-90CB-48E5-ACED-D5279B064DB9}" type="slidenum">
              <a:rPr lang="en-US" altLang="en-US" sz="1300">
                <a:latin typeface="Calibri" pitchFamily="34" charset="0"/>
              </a:rPr>
              <a:pPr eaLnBrk="1" hangingPunct="1">
                <a:defRPr/>
              </a:pPr>
              <a:t>4</a:t>
            </a:fld>
            <a:endParaRPr lang="en-US" altLang="en-US" sz="1300" dirty="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829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5222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pitchFamily="34" charset="0"/>
                <a:ea typeface="ＭＳ Ｐゴシック" pitchFamily="34" charset="-128"/>
              </a:defRPr>
            </a:lvl1pPr>
            <a:lvl2pPr marL="716066" indent="-275410" eaLnBrk="0" hangingPunct="0">
              <a:defRPr sz="2300">
                <a:solidFill>
                  <a:schemeClr val="tx1"/>
                </a:solidFill>
                <a:latin typeface="Arial" pitchFamily="34" charset="0"/>
                <a:ea typeface="ＭＳ Ｐゴシック" pitchFamily="34" charset="-128"/>
              </a:defRPr>
            </a:lvl2pPr>
            <a:lvl3pPr marL="1101641" indent="-220329" eaLnBrk="0" hangingPunct="0">
              <a:defRPr sz="2300">
                <a:solidFill>
                  <a:schemeClr val="tx1"/>
                </a:solidFill>
                <a:latin typeface="Arial" pitchFamily="34" charset="0"/>
                <a:ea typeface="ＭＳ Ｐゴシック" pitchFamily="34" charset="-128"/>
              </a:defRPr>
            </a:lvl3pPr>
            <a:lvl4pPr marL="1542298" indent="-220329" eaLnBrk="0" hangingPunct="0">
              <a:defRPr sz="2300">
                <a:solidFill>
                  <a:schemeClr val="tx1"/>
                </a:solidFill>
                <a:latin typeface="Arial" pitchFamily="34" charset="0"/>
                <a:ea typeface="ＭＳ Ｐゴシック" pitchFamily="34" charset="-128"/>
              </a:defRPr>
            </a:lvl4pPr>
            <a:lvl5pPr marL="1982954" indent="-220329" eaLnBrk="0" hangingPunct="0">
              <a:defRPr sz="2300">
                <a:solidFill>
                  <a:schemeClr val="tx1"/>
                </a:solidFill>
                <a:latin typeface="Arial" pitchFamily="34" charset="0"/>
                <a:ea typeface="ＭＳ Ｐゴシック" pitchFamily="34" charset="-128"/>
              </a:defRPr>
            </a:lvl5pPr>
            <a:lvl6pPr marL="2423610" indent="-220329" eaLnBrk="0" fontAlgn="base" hangingPunct="0">
              <a:spcBef>
                <a:spcPct val="0"/>
              </a:spcBef>
              <a:spcAft>
                <a:spcPct val="0"/>
              </a:spcAft>
              <a:defRPr sz="2300">
                <a:solidFill>
                  <a:schemeClr val="tx1"/>
                </a:solidFill>
                <a:latin typeface="Arial" pitchFamily="34" charset="0"/>
                <a:ea typeface="ＭＳ Ｐゴシック" pitchFamily="34" charset="-128"/>
              </a:defRPr>
            </a:lvl6pPr>
            <a:lvl7pPr marL="2864267" indent="-220329" eaLnBrk="0" fontAlgn="base" hangingPunct="0">
              <a:spcBef>
                <a:spcPct val="0"/>
              </a:spcBef>
              <a:spcAft>
                <a:spcPct val="0"/>
              </a:spcAft>
              <a:defRPr sz="2300">
                <a:solidFill>
                  <a:schemeClr val="tx1"/>
                </a:solidFill>
                <a:latin typeface="Arial" pitchFamily="34" charset="0"/>
                <a:ea typeface="ＭＳ Ｐゴシック" pitchFamily="34" charset="-128"/>
              </a:defRPr>
            </a:lvl7pPr>
            <a:lvl8pPr marL="3304923" indent="-220329" eaLnBrk="0" fontAlgn="base" hangingPunct="0">
              <a:spcBef>
                <a:spcPct val="0"/>
              </a:spcBef>
              <a:spcAft>
                <a:spcPct val="0"/>
              </a:spcAft>
              <a:defRPr sz="2300">
                <a:solidFill>
                  <a:schemeClr val="tx1"/>
                </a:solidFill>
                <a:latin typeface="Arial" pitchFamily="34" charset="0"/>
                <a:ea typeface="ＭＳ Ｐゴシック" pitchFamily="34" charset="-128"/>
              </a:defRPr>
            </a:lvl8pPr>
            <a:lvl9pPr marL="3745581" indent="-220329" eaLnBrk="0" fontAlgn="base" hangingPunct="0">
              <a:spcBef>
                <a:spcPct val="0"/>
              </a:spcBef>
              <a:spcAft>
                <a:spcPct val="0"/>
              </a:spcAft>
              <a:defRPr sz="2300">
                <a:solidFill>
                  <a:schemeClr val="tx1"/>
                </a:solidFill>
                <a:latin typeface="Arial" pitchFamily="34" charset="0"/>
                <a:ea typeface="ＭＳ Ｐゴシック" pitchFamily="34" charset="-128"/>
              </a:defRPr>
            </a:lvl9pPr>
          </a:lstStyle>
          <a:p>
            <a:pPr eaLnBrk="1" hangingPunct="1">
              <a:defRPr/>
            </a:pPr>
            <a:fld id="{83F8A60E-90CB-48E5-ACED-D5279B064DB9}" type="slidenum">
              <a:rPr lang="en-US" altLang="en-US" sz="1300">
                <a:latin typeface="Calibri" pitchFamily="34" charset="0"/>
              </a:rPr>
              <a:pPr eaLnBrk="1" hangingPunct="1">
                <a:defRPr/>
              </a:pPr>
              <a:t>5</a:t>
            </a:fld>
            <a:endParaRPr lang="en-US" altLang="en-US" sz="1300" dirty="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829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a:p>
            <a:endParaRPr lang="en-US" altLang="en-US" dirty="0">
              <a:ea typeface="ＭＳ Ｐゴシック" pitchFamily="34" charset="-128"/>
            </a:endParaRPr>
          </a:p>
        </p:txBody>
      </p:sp>
      <p:sp>
        <p:nvSpPr>
          <p:cNvPr id="5222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pitchFamily="34" charset="0"/>
                <a:ea typeface="ＭＳ Ｐゴシック" pitchFamily="34" charset="-128"/>
              </a:defRPr>
            </a:lvl1pPr>
            <a:lvl2pPr marL="716066" indent="-275410" eaLnBrk="0" hangingPunct="0">
              <a:defRPr sz="2300">
                <a:solidFill>
                  <a:schemeClr val="tx1"/>
                </a:solidFill>
                <a:latin typeface="Arial" pitchFamily="34" charset="0"/>
                <a:ea typeface="ＭＳ Ｐゴシック" pitchFamily="34" charset="-128"/>
              </a:defRPr>
            </a:lvl2pPr>
            <a:lvl3pPr marL="1101641" indent="-220329" eaLnBrk="0" hangingPunct="0">
              <a:defRPr sz="2300">
                <a:solidFill>
                  <a:schemeClr val="tx1"/>
                </a:solidFill>
                <a:latin typeface="Arial" pitchFamily="34" charset="0"/>
                <a:ea typeface="ＭＳ Ｐゴシック" pitchFamily="34" charset="-128"/>
              </a:defRPr>
            </a:lvl3pPr>
            <a:lvl4pPr marL="1542298" indent="-220329" eaLnBrk="0" hangingPunct="0">
              <a:defRPr sz="2300">
                <a:solidFill>
                  <a:schemeClr val="tx1"/>
                </a:solidFill>
                <a:latin typeface="Arial" pitchFamily="34" charset="0"/>
                <a:ea typeface="ＭＳ Ｐゴシック" pitchFamily="34" charset="-128"/>
              </a:defRPr>
            </a:lvl4pPr>
            <a:lvl5pPr marL="1982954" indent="-220329" eaLnBrk="0" hangingPunct="0">
              <a:defRPr sz="2300">
                <a:solidFill>
                  <a:schemeClr val="tx1"/>
                </a:solidFill>
                <a:latin typeface="Arial" pitchFamily="34" charset="0"/>
                <a:ea typeface="ＭＳ Ｐゴシック" pitchFamily="34" charset="-128"/>
              </a:defRPr>
            </a:lvl5pPr>
            <a:lvl6pPr marL="2423610" indent="-220329" eaLnBrk="0" fontAlgn="base" hangingPunct="0">
              <a:spcBef>
                <a:spcPct val="0"/>
              </a:spcBef>
              <a:spcAft>
                <a:spcPct val="0"/>
              </a:spcAft>
              <a:defRPr sz="2300">
                <a:solidFill>
                  <a:schemeClr val="tx1"/>
                </a:solidFill>
                <a:latin typeface="Arial" pitchFamily="34" charset="0"/>
                <a:ea typeface="ＭＳ Ｐゴシック" pitchFamily="34" charset="-128"/>
              </a:defRPr>
            </a:lvl6pPr>
            <a:lvl7pPr marL="2864267" indent="-220329" eaLnBrk="0" fontAlgn="base" hangingPunct="0">
              <a:spcBef>
                <a:spcPct val="0"/>
              </a:spcBef>
              <a:spcAft>
                <a:spcPct val="0"/>
              </a:spcAft>
              <a:defRPr sz="2300">
                <a:solidFill>
                  <a:schemeClr val="tx1"/>
                </a:solidFill>
                <a:latin typeface="Arial" pitchFamily="34" charset="0"/>
                <a:ea typeface="ＭＳ Ｐゴシック" pitchFamily="34" charset="-128"/>
              </a:defRPr>
            </a:lvl7pPr>
            <a:lvl8pPr marL="3304923" indent="-220329" eaLnBrk="0" fontAlgn="base" hangingPunct="0">
              <a:spcBef>
                <a:spcPct val="0"/>
              </a:spcBef>
              <a:spcAft>
                <a:spcPct val="0"/>
              </a:spcAft>
              <a:defRPr sz="2300">
                <a:solidFill>
                  <a:schemeClr val="tx1"/>
                </a:solidFill>
                <a:latin typeface="Arial" pitchFamily="34" charset="0"/>
                <a:ea typeface="ＭＳ Ｐゴシック" pitchFamily="34" charset="-128"/>
              </a:defRPr>
            </a:lvl8pPr>
            <a:lvl9pPr marL="3745581" indent="-220329" eaLnBrk="0" fontAlgn="base" hangingPunct="0">
              <a:spcBef>
                <a:spcPct val="0"/>
              </a:spcBef>
              <a:spcAft>
                <a:spcPct val="0"/>
              </a:spcAft>
              <a:defRPr sz="2300">
                <a:solidFill>
                  <a:schemeClr val="tx1"/>
                </a:solidFill>
                <a:latin typeface="Arial" pitchFamily="34" charset="0"/>
                <a:ea typeface="ＭＳ Ｐゴシック" pitchFamily="34" charset="-128"/>
              </a:defRPr>
            </a:lvl9pPr>
          </a:lstStyle>
          <a:p>
            <a:pPr eaLnBrk="1" hangingPunct="1">
              <a:defRPr/>
            </a:pPr>
            <a:fld id="{83F8A60E-90CB-48E5-ACED-D5279B064DB9}" type="slidenum">
              <a:rPr lang="en-US" altLang="en-US" sz="1300">
                <a:latin typeface="Calibri" pitchFamily="34" charset="0"/>
              </a:rPr>
              <a:pPr eaLnBrk="1" hangingPunct="1">
                <a:defRPr/>
              </a:pPr>
              <a:t>6</a:t>
            </a:fld>
            <a:endParaRPr lang="en-US" altLang="en-US" sz="1300" dirty="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8499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4" name="Slide Number Placeholder 3"/>
          <p:cNvSpPr>
            <a:spLocks noGrp="1"/>
          </p:cNvSpPr>
          <p:nvPr>
            <p:ph type="sldNum" sz="quarter" idx="5"/>
          </p:nvPr>
        </p:nvSpPr>
        <p:spPr/>
        <p:txBody>
          <a:bodyPr/>
          <a:lstStyle/>
          <a:p>
            <a:pPr>
              <a:defRPr/>
            </a:pPr>
            <a:fld id="{77DC7FAB-AC27-4FB5-A36A-F80886256DB3}"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870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en-US" dirty="0">
                <a:ea typeface="ＭＳ Ｐゴシック" pitchFamily="34" charset="-128"/>
              </a:rPr>
              <a:t>Both criteria must be met to be counted as a participant.  If an individual has been determined eligible for WIOA Section 166 but never receives a WIOA service they are not counted in the performance measures because they are not a participant.</a:t>
            </a:r>
          </a:p>
          <a:p>
            <a:pPr eaLnBrk="1" hangingPunct="1"/>
            <a:endParaRPr lang="en-US" altLang="en-US" dirty="0">
              <a:ea typeface="ＭＳ Ｐゴシック" pitchFamily="34" charset="-128"/>
            </a:endParaRPr>
          </a:p>
          <a:p>
            <a:pPr eaLnBrk="1" hangingPunct="1"/>
            <a:r>
              <a:rPr lang="en-US" altLang="en-US" dirty="0">
                <a:ea typeface="ＭＳ Ｐゴシック" pitchFamily="34" charset="-128"/>
              </a:rPr>
              <a:t>This makes them “active.”</a:t>
            </a:r>
          </a:p>
          <a:p>
            <a:pPr eaLnBrk="1" hangingPunct="1"/>
            <a:endParaRPr lang="en-US" altLang="en-US" dirty="0">
              <a:ea typeface="ＭＳ Ｐゴシック" pitchFamily="34" charset="-128"/>
            </a:endParaRPr>
          </a:p>
        </p:txBody>
      </p:sp>
      <p:sp>
        <p:nvSpPr>
          <p:cNvPr id="75780" name="Slide Number Placeholder 3"/>
          <p:cNvSpPr>
            <a:spLocks noGrp="1"/>
          </p:cNvSpPr>
          <p:nvPr>
            <p:ph type="sldNum" sz="quarter" idx="5"/>
          </p:nvPr>
        </p:nvSpPr>
        <p:spPr bwMode="auto">
          <a:ln>
            <a:miter lim="800000"/>
            <a:headEnd/>
            <a:tailEnd/>
          </a:ln>
        </p:spPr>
        <p:txBody>
          <a:bodyPr/>
          <a:lstStyle/>
          <a:p>
            <a:pPr>
              <a:defRPr/>
            </a:pPr>
            <a:fld id="{C53AF212-8AA4-4CA0-B390-763C19C12BF9}" type="slidenum">
              <a:rPr lang="en-US" altLang="en-US" smtClean="0">
                <a:ea typeface="ＭＳ Ｐゴシック" pitchFamily="34" charset="-128"/>
              </a:rPr>
              <a:pPr>
                <a:defRPr/>
              </a:pPr>
              <a:t>8</a:t>
            </a:fld>
            <a:endParaRPr lang="en-US" altLang="en-US" dirty="0">
              <a:ea typeface="ＭＳ Ｐゴシック"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en-US" dirty="0">
                <a:ea typeface="ＭＳ Ｐゴシック" pitchFamily="34" charset="-128"/>
              </a:rPr>
              <a:t>It follows that the date of participation is the first day that an individual begins receiving a service funded by the program.  This is the start of program participation and will be key to understanding the timing of common measure calculations.</a:t>
            </a:r>
          </a:p>
          <a:p>
            <a:pPr eaLnBrk="1" hangingPunct="1"/>
            <a:endParaRPr lang="en-US" altLang="en-US" dirty="0">
              <a:ea typeface="ＭＳ Ｐゴシック" pitchFamily="34" charset="-128"/>
            </a:endParaRPr>
          </a:p>
          <a:p>
            <a:pPr eaLnBrk="1" hangingPunct="1"/>
            <a:r>
              <a:rPr lang="en-US" altLang="en-US" dirty="0">
                <a:ea typeface="ＭＳ Ｐゴシック" pitchFamily="34" charset="-128"/>
              </a:rPr>
              <a:t>Bear Tracks automatically makes someone “active” (a participant) as soon as they are determined eligible and assigned a Qualifying Service.</a:t>
            </a:r>
          </a:p>
          <a:p>
            <a:pPr eaLnBrk="1" hangingPunct="1"/>
            <a:endParaRPr lang="en-US" altLang="en-US" dirty="0">
              <a:ea typeface="ＭＳ Ｐゴシック" pitchFamily="34" charset="-128"/>
            </a:endParaRPr>
          </a:p>
        </p:txBody>
      </p:sp>
      <p:sp>
        <p:nvSpPr>
          <p:cNvPr id="76804" name="Slide Number Placeholder 3"/>
          <p:cNvSpPr>
            <a:spLocks noGrp="1"/>
          </p:cNvSpPr>
          <p:nvPr>
            <p:ph type="sldNum" sz="quarter" idx="5"/>
          </p:nvPr>
        </p:nvSpPr>
        <p:spPr bwMode="auto">
          <a:ln>
            <a:miter lim="800000"/>
            <a:headEnd/>
            <a:tailEnd/>
          </a:ln>
        </p:spPr>
        <p:txBody>
          <a:bodyPr/>
          <a:lstStyle/>
          <a:p>
            <a:pPr>
              <a:defRPr/>
            </a:pPr>
            <a:fld id="{651B17A9-2081-4A61-8DEE-AA10B4C2177A}" type="slidenum">
              <a:rPr lang="en-US" altLang="en-US" smtClean="0">
                <a:ea typeface="ＭＳ Ｐゴシック" pitchFamily="34" charset="-128"/>
              </a:rPr>
              <a:pPr>
                <a:defRPr/>
              </a:pPr>
              <a:t>9</a:t>
            </a:fld>
            <a:endParaRPr lang="en-US" altLang="en-US" dirty="0">
              <a:ea typeface="ＭＳ Ｐゴシック"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890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ltLang="en-US" dirty="0">
              <a:ea typeface="ＭＳ Ｐゴシック" pitchFamily="34" charset="-128"/>
            </a:endParaRPr>
          </a:p>
          <a:p>
            <a:pPr eaLnBrk="1" hangingPunct="1"/>
            <a:endParaRPr lang="en-US" altLang="en-US" dirty="0">
              <a:ea typeface="ＭＳ Ｐゴシック" pitchFamily="34" charset="-128"/>
            </a:endParaRPr>
          </a:p>
        </p:txBody>
      </p:sp>
      <p:sp>
        <p:nvSpPr>
          <p:cNvPr id="77828" name="Slide Number Placeholder 3"/>
          <p:cNvSpPr>
            <a:spLocks noGrp="1"/>
          </p:cNvSpPr>
          <p:nvPr>
            <p:ph type="sldNum" sz="quarter" idx="5"/>
          </p:nvPr>
        </p:nvSpPr>
        <p:spPr bwMode="auto">
          <a:ln>
            <a:miter lim="800000"/>
            <a:headEnd/>
            <a:tailEnd/>
          </a:ln>
        </p:spPr>
        <p:txBody>
          <a:bodyPr/>
          <a:lstStyle/>
          <a:p>
            <a:pPr>
              <a:defRPr/>
            </a:pPr>
            <a:fld id="{9A0288F3-CF9C-498A-A33F-571D591BEE1F}" type="slidenum">
              <a:rPr lang="en-US" altLang="en-US" smtClean="0">
                <a:ea typeface="ＭＳ Ｐゴシック" pitchFamily="34" charset="-128"/>
              </a:rPr>
              <a:pPr>
                <a:defRPr/>
              </a:pPr>
              <a:t>10</a:t>
            </a:fld>
            <a:endParaRPr lang="en-US" altLang="en-US" dirty="0">
              <a:ea typeface="ＭＳ Ｐゴシック" pitchFamily="34" charset="-128"/>
            </a:endParaRPr>
          </a:p>
        </p:txBody>
      </p:sp>
    </p:spTree>
    <p:extLst>
      <p:ext uri="{BB962C8B-B14F-4D97-AF65-F5344CB8AC3E}">
        <p14:creationId xmlns:p14="http://schemas.microsoft.com/office/powerpoint/2010/main" val="1081326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860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4" name="Slide Number Placeholder 3"/>
          <p:cNvSpPr>
            <a:spLocks noGrp="1"/>
          </p:cNvSpPr>
          <p:nvPr>
            <p:ph type="sldNum" sz="quarter" idx="5"/>
          </p:nvPr>
        </p:nvSpPr>
        <p:spPr/>
        <p:txBody>
          <a:bodyPr/>
          <a:lstStyle/>
          <a:p>
            <a:pPr>
              <a:defRPr/>
            </a:pPr>
            <a:fld id="{5D7E95D7-73BE-40C7-87B4-51002D85456F}"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890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ltLang="en-US" dirty="0">
              <a:ea typeface="ＭＳ Ｐゴシック" pitchFamily="34" charset="-128"/>
            </a:endParaRPr>
          </a:p>
        </p:txBody>
      </p:sp>
      <p:sp>
        <p:nvSpPr>
          <p:cNvPr id="77828" name="Slide Number Placeholder 3"/>
          <p:cNvSpPr>
            <a:spLocks noGrp="1"/>
          </p:cNvSpPr>
          <p:nvPr>
            <p:ph type="sldNum" sz="quarter" idx="5"/>
          </p:nvPr>
        </p:nvSpPr>
        <p:spPr bwMode="auto">
          <a:ln>
            <a:miter lim="800000"/>
            <a:headEnd/>
            <a:tailEnd/>
          </a:ln>
        </p:spPr>
        <p:txBody>
          <a:bodyPr/>
          <a:lstStyle/>
          <a:p>
            <a:pPr>
              <a:defRPr/>
            </a:pPr>
            <a:fld id="{9A0288F3-CF9C-498A-A33F-571D591BEE1F}" type="slidenum">
              <a:rPr lang="en-US" altLang="en-US" smtClean="0">
                <a:ea typeface="ＭＳ Ｐゴシック" pitchFamily="34" charset="-128"/>
              </a:rPr>
              <a:pPr>
                <a:defRPr/>
              </a:pPr>
              <a:t>12</a:t>
            </a:fld>
            <a:endParaRPr lang="en-US" altLang="en-US" dirty="0">
              <a:ea typeface="ＭＳ Ｐゴシック"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4"/>
          <p:cNvSpPr>
            <a:spLocks noGrp="1" noChangeArrowheads="1"/>
          </p:cNvSpPr>
          <p:nvPr>
            <p:ph type="sldNum" sz="quarter" idx="5"/>
          </p:nvPr>
        </p:nvSpPr>
        <p:spPr bwMode="auto">
          <a:ln>
            <a:miter lim="800000"/>
            <a:headEnd/>
            <a:tailEnd/>
          </a:ln>
        </p:spPr>
        <p:txBody>
          <a:bodyPr/>
          <a:lstStyle/>
          <a:p>
            <a:pPr>
              <a:defRPr/>
            </a:pPr>
            <a:fld id="{1A55C475-D1A6-481D-9B64-4D4B0487DCD1}" type="slidenum">
              <a:rPr lang="en-US" altLang="en-US" smtClean="0">
                <a:ea typeface="ＭＳ Ｐゴシック" pitchFamily="34" charset="-128"/>
              </a:rPr>
              <a:pPr>
                <a:defRPr/>
              </a:pPr>
              <a:t>13</a:t>
            </a:fld>
            <a:endParaRPr lang="en-US" altLang="en-US" dirty="0">
              <a:ea typeface="ＭＳ Ｐゴシック" pitchFamily="34" charset="-128"/>
            </a:endParaRPr>
          </a:p>
        </p:txBody>
      </p:sp>
      <p:sp>
        <p:nvSpPr>
          <p:cNvPr id="94211" name="Rectangle 2"/>
          <p:cNvSpPr>
            <a:spLocks noGrp="1" noRot="1" noChangeAspect="1" noChangeArrowheads="1" noTextEdit="1"/>
          </p:cNvSpPr>
          <p:nvPr>
            <p:ph type="sldImg"/>
          </p:nvPr>
        </p:nvSpPr>
        <p:spPr bwMode="auto">
          <a:xfrm>
            <a:off x="1663700" y="696913"/>
            <a:ext cx="3463925" cy="2598737"/>
          </a:xfrm>
          <a:noFill/>
          <a:ln>
            <a:solidFill>
              <a:srgbClr val="000000"/>
            </a:solidFill>
            <a:miter lim="800000"/>
            <a:headEnd/>
            <a:tailEnd/>
          </a:ln>
        </p:spPr>
      </p:sp>
      <p:sp>
        <p:nvSpPr>
          <p:cNvPr id="9421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altLang="en-US" dirty="0">
              <a:ea typeface="ＭＳ Ｐゴシック"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121CDB1-5F9E-4E4F-9C36-2A14255ABCBA}" type="slidenum">
              <a:rPr lang="en-US" smtClean="0"/>
              <a:pPr>
                <a:defRPr/>
              </a:pPr>
              <a:t>14</a:t>
            </a:fld>
            <a:endParaRPr lang="en-US" dirty="0"/>
          </a:p>
        </p:txBody>
      </p:sp>
    </p:spTree>
    <p:extLst>
      <p:ext uri="{BB962C8B-B14F-4D97-AF65-F5344CB8AC3E}">
        <p14:creationId xmlns:p14="http://schemas.microsoft.com/office/powerpoint/2010/main" val="35380148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860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4" name="Slide Number Placeholder 3"/>
          <p:cNvSpPr>
            <a:spLocks noGrp="1"/>
          </p:cNvSpPr>
          <p:nvPr>
            <p:ph type="sldNum" sz="quarter" idx="5"/>
          </p:nvPr>
        </p:nvSpPr>
        <p:spPr/>
        <p:txBody>
          <a:bodyPr/>
          <a:lstStyle/>
          <a:p>
            <a:pPr>
              <a:defRPr/>
            </a:pPr>
            <a:fld id="{5D7E95D7-73BE-40C7-87B4-51002D85456F}" type="slidenum">
              <a:rPr lang="en-US" smtClean="0"/>
              <a:pPr>
                <a:defRPr/>
              </a:pPr>
              <a:t>15</a:t>
            </a:fld>
            <a:endParaRPr lang="en-US" dirty="0"/>
          </a:p>
        </p:txBody>
      </p:sp>
    </p:spTree>
    <p:extLst>
      <p:ext uri="{BB962C8B-B14F-4D97-AF65-F5344CB8AC3E}">
        <p14:creationId xmlns:p14="http://schemas.microsoft.com/office/powerpoint/2010/main" val="11106201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4"/>
          <p:cNvSpPr>
            <a:spLocks noGrp="1" noChangeArrowheads="1"/>
          </p:cNvSpPr>
          <p:nvPr>
            <p:ph type="sldNum" sz="quarter" idx="5"/>
          </p:nvPr>
        </p:nvSpPr>
        <p:spPr bwMode="auto">
          <a:ln>
            <a:miter lim="800000"/>
            <a:headEnd/>
            <a:tailEnd/>
          </a:ln>
        </p:spPr>
        <p:txBody>
          <a:bodyPr/>
          <a:lstStyle/>
          <a:p>
            <a:pPr>
              <a:defRPr/>
            </a:pPr>
            <a:fld id="{A28E4C98-56FF-40A7-93AF-B8B073A177FC}" type="slidenum">
              <a:rPr lang="en-US" altLang="en-US">
                <a:solidFill>
                  <a:prstClr val="black"/>
                </a:solidFill>
                <a:ea typeface="ＭＳ Ｐゴシック" pitchFamily="34" charset="-128"/>
              </a:rPr>
              <a:pPr>
                <a:defRPr/>
              </a:pPr>
              <a:t>16</a:t>
            </a:fld>
            <a:endParaRPr lang="en-US" altLang="en-US" dirty="0">
              <a:solidFill>
                <a:prstClr val="black"/>
              </a:solidFill>
              <a:ea typeface="ＭＳ Ｐゴシック" pitchFamily="34" charset="-128"/>
            </a:endParaRPr>
          </a:p>
        </p:txBody>
      </p:sp>
      <p:sp>
        <p:nvSpPr>
          <p:cNvPr id="93187" name="Rectangle 2"/>
          <p:cNvSpPr>
            <a:spLocks noGrp="1" noRot="1" noChangeAspect="1" noChangeArrowheads="1" noTextEdit="1"/>
          </p:cNvSpPr>
          <p:nvPr>
            <p:ph type="sldImg"/>
          </p:nvPr>
        </p:nvSpPr>
        <p:spPr bwMode="auto">
          <a:xfrm>
            <a:off x="1663700" y="696913"/>
            <a:ext cx="3463925" cy="2598737"/>
          </a:xfrm>
          <a:noFill/>
          <a:ln>
            <a:solidFill>
              <a:srgbClr val="000000"/>
            </a:solidFill>
            <a:miter lim="800000"/>
            <a:headEnd/>
            <a:tailEnd/>
          </a:ln>
        </p:spPr>
      </p:sp>
      <p:sp>
        <p:nvSpPr>
          <p:cNvPr id="931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altLang="en-US" dirty="0">
              <a:ea typeface="ＭＳ Ｐゴシック" pitchFamily="34" charset="-128"/>
            </a:endParaRPr>
          </a:p>
          <a:p>
            <a:pPr eaLnBrk="1" hangingPunct="1"/>
            <a:endParaRPr lang="en-US" altLang="en-US" dirty="0">
              <a:ea typeface="ＭＳ Ｐゴシック"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962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dirty="0"/>
              <a:t>We also use calendar quarters because performance is measured using Unemployment Insurance (UI) wage records.  UI records are reported quarterly, and include earnings for the quarter.  They usually cannot identify the date of employment, hours of employment, or hourly wages.  More on this later in the presentation…</a:t>
            </a:r>
          </a:p>
          <a:p>
            <a:pPr eaLnBrk="1" hangingPunct="1">
              <a:spcBef>
                <a:spcPct val="0"/>
              </a:spcBef>
            </a:pPr>
            <a:endParaRPr lang="en-US" altLang="en-US" dirty="0"/>
          </a:p>
          <a:p>
            <a:pPr eaLnBrk="1" hangingPunct="1">
              <a:spcBef>
                <a:spcPct val="0"/>
              </a:spcBef>
            </a:pPr>
            <a:endParaRPr lang="en-US" altLang="en-US" dirty="0"/>
          </a:p>
        </p:txBody>
      </p:sp>
      <p:sp>
        <p:nvSpPr>
          <p:cNvPr id="69636"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12272D-872D-4083-B5BB-88F1D116333E}" type="slidenum">
              <a:rPr lang="en-US">
                <a:solidFill>
                  <a:prstClr val="black"/>
                </a:solidFill>
              </a:rPr>
              <a:pPr>
                <a:defRPr/>
              </a:pPr>
              <a:t>17</a:t>
            </a:fld>
            <a:endParaRPr lang="en-U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972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ltLang="en-US" dirty="0">
              <a:ea typeface="ＭＳ Ｐゴシック" pitchFamily="34" charset="-128"/>
            </a:endParaRPr>
          </a:p>
        </p:txBody>
      </p:sp>
      <p:sp>
        <p:nvSpPr>
          <p:cNvPr id="86020" name="Slide Number Placeholder 3"/>
          <p:cNvSpPr>
            <a:spLocks noGrp="1"/>
          </p:cNvSpPr>
          <p:nvPr>
            <p:ph type="sldNum" sz="quarter" idx="5"/>
          </p:nvPr>
        </p:nvSpPr>
        <p:spPr bwMode="auto">
          <a:ln>
            <a:miter lim="800000"/>
            <a:headEnd/>
            <a:tailEnd/>
          </a:ln>
        </p:spPr>
        <p:txBody>
          <a:bodyPr/>
          <a:lstStyle/>
          <a:p>
            <a:pPr>
              <a:defRPr/>
            </a:pPr>
            <a:fld id="{96D8DF43-848D-45F3-A4FD-607417DB7474}" type="slidenum">
              <a:rPr lang="en-US" altLang="en-US" smtClean="0">
                <a:ea typeface="ＭＳ Ｐゴシック" pitchFamily="34" charset="-128"/>
              </a:rPr>
              <a:pPr>
                <a:defRPr/>
              </a:pPr>
              <a:t>18</a:t>
            </a:fld>
            <a:endParaRPr lang="en-US" altLang="en-US" dirty="0">
              <a:ea typeface="ＭＳ Ｐゴシック"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003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71684"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997F47-A61A-4D5D-A469-63ED97BE56C9}" type="slidenum">
              <a:rPr lang="en-US" smtClean="0"/>
              <a:pPr fontAlgn="base">
                <a:spcBef>
                  <a:spcPct val="0"/>
                </a:spcBef>
                <a:spcAft>
                  <a:spcPct val="0"/>
                </a:spcAft>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013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72708"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B751932-94F9-4A92-8D68-7E1D0DF9353E}" type="slidenum">
              <a:rPr lang="en-US" smtClean="0"/>
              <a:pPr fontAlgn="base">
                <a:spcBef>
                  <a:spcPct val="0"/>
                </a:spcBef>
                <a:spcAft>
                  <a:spcPct val="0"/>
                </a:spcAft>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034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4" name="Slide Number Placeholder 3"/>
          <p:cNvSpPr>
            <a:spLocks noGrp="1"/>
          </p:cNvSpPr>
          <p:nvPr>
            <p:ph type="sldNum" sz="quarter" idx="5"/>
          </p:nvPr>
        </p:nvSpPr>
        <p:spPr/>
        <p:txBody>
          <a:bodyPr/>
          <a:lstStyle/>
          <a:p>
            <a:pPr>
              <a:defRPr/>
            </a:pPr>
            <a:fld id="{9231A942-7758-49A2-8C1E-42B23A3759AD}"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064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ea typeface="ＭＳ Ｐゴシック" pitchFamily="34" charset="-128"/>
            </a:endParaRPr>
          </a:p>
        </p:txBody>
      </p:sp>
      <p:sp>
        <p:nvSpPr>
          <p:cNvPr id="9011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57021" indent="-291162" eaLnBrk="0" hangingPunct="0">
              <a:defRPr sz="2400">
                <a:solidFill>
                  <a:schemeClr val="tx1"/>
                </a:solidFill>
                <a:latin typeface="Arial" pitchFamily="34" charset="0"/>
                <a:ea typeface="ＭＳ Ｐゴシック" pitchFamily="34" charset="-128"/>
              </a:defRPr>
            </a:lvl2pPr>
            <a:lvl3pPr marL="1164649" indent="-232930" eaLnBrk="0" hangingPunct="0">
              <a:defRPr sz="2400">
                <a:solidFill>
                  <a:schemeClr val="tx1"/>
                </a:solidFill>
                <a:latin typeface="Arial" pitchFamily="34" charset="0"/>
                <a:ea typeface="ＭＳ Ｐゴシック" pitchFamily="34" charset="-128"/>
              </a:defRPr>
            </a:lvl3pPr>
            <a:lvl4pPr marL="1630508" indent="-232930" eaLnBrk="0" hangingPunct="0">
              <a:defRPr sz="2400">
                <a:solidFill>
                  <a:schemeClr val="tx1"/>
                </a:solidFill>
                <a:latin typeface="Arial" pitchFamily="34" charset="0"/>
                <a:ea typeface="ＭＳ Ｐゴシック" pitchFamily="34" charset="-128"/>
              </a:defRPr>
            </a:lvl4pPr>
            <a:lvl5pPr marL="2096367" indent="-232930" eaLnBrk="0" hangingPunct="0">
              <a:defRPr sz="2400">
                <a:solidFill>
                  <a:schemeClr val="tx1"/>
                </a:solidFill>
                <a:latin typeface="Arial" pitchFamily="34" charset="0"/>
                <a:ea typeface="ＭＳ Ｐゴシック" pitchFamily="34" charset="-128"/>
              </a:defRPr>
            </a:lvl5pPr>
            <a:lvl6pPr marL="2562227" indent="-23293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3028087" indent="-23293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93946" indent="-23293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959805" indent="-23293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fld id="{3553F44F-A268-40AE-9613-6ED508E1B585}" type="slidenum">
              <a:rPr lang="en-US" altLang="en-US" sz="1300">
                <a:solidFill>
                  <a:prstClr val="black"/>
                </a:solidFill>
                <a:latin typeface="Calibri" pitchFamily="34" charset="0"/>
              </a:rPr>
              <a:pPr eaLnBrk="1" hangingPunct="1">
                <a:defRPr/>
              </a:pPr>
              <a:t>22</a:t>
            </a:fld>
            <a:endParaRPr lang="en-US" altLang="en-US" sz="1300" dirty="0">
              <a:solidFill>
                <a:prstClr val="black"/>
              </a:solidFill>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890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ltLang="en-US" dirty="0">
              <a:ea typeface="ＭＳ Ｐゴシック" pitchFamily="34" charset="-128"/>
            </a:endParaRPr>
          </a:p>
          <a:p>
            <a:pPr eaLnBrk="1" hangingPunct="1"/>
            <a:endParaRPr lang="en-US" altLang="en-US" dirty="0">
              <a:ea typeface="ＭＳ Ｐゴシック" pitchFamily="34" charset="-128"/>
            </a:endParaRPr>
          </a:p>
        </p:txBody>
      </p:sp>
      <p:sp>
        <p:nvSpPr>
          <p:cNvPr id="77828" name="Slide Number Placeholder 3"/>
          <p:cNvSpPr>
            <a:spLocks noGrp="1"/>
          </p:cNvSpPr>
          <p:nvPr>
            <p:ph type="sldNum" sz="quarter" idx="5"/>
          </p:nvPr>
        </p:nvSpPr>
        <p:spPr bwMode="auto">
          <a:ln>
            <a:miter lim="800000"/>
            <a:headEnd/>
            <a:tailEnd/>
          </a:ln>
        </p:spPr>
        <p:txBody>
          <a:bodyPr/>
          <a:lstStyle/>
          <a:p>
            <a:pPr>
              <a:defRPr/>
            </a:pPr>
            <a:fld id="{9A0288F3-CF9C-498A-A33F-571D591BEE1F}" type="slidenum">
              <a:rPr lang="en-US" altLang="en-US" smtClean="0">
                <a:ea typeface="ＭＳ Ｐゴシック" pitchFamily="34" charset="-128"/>
              </a:rPr>
              <a:pPr>
                <a:defRPr/>
              </a:pPr>
              <a:t>23</a:t>
            </a:fld>
            <a:endParaRPr lang="en-US" altLang="en-US" dirty="0">
              <a:ea typeface="ＭＳ Ｐゴシック" pitchFamily="34" charset="-128"/>
            </a:endParaRPr>
          </a:p>
        </p:txBody>
      </p:sp>
    </p:spTree>
    <p:extLst>
      <p:ext uri="{BB962C8B-B14F-4D97-AF65-F5344CB8AC3E}">
        <p14:creationId xmlns:p14="http://schemas.microsoft.com/office/powerpoint/2010/main" val="2269886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054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ea typeface="ＭＳ Ｐゴシック" pitchFamily="34" charset="-128"/>
            </a:endParaRPr>
          </a:p>
        </p:txBody>
      </p:sp>
      <p:sp>
        <p:nvSpPr>
          <p:cNvPr id="9011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57021" indent="-291162" eaLnBrk="0" hangingPunct="0">
              <a:defRPr sz="2400">
                <a:solidFill>
                  <a:schemeClr val="tx1"/>
                </a:solidFill>
                <a:latin typeface="Arial" pitchFamily="34" charset="0"/>
                <a:ea typeface="ＭＳ Ｐゴシック" pitchFamily="34" charset="-128"/>
              </a:defRPr>
            </a:lvl2pPr>
            <a:lvl3pPr marL="1164649" indent="-232930" eaLnBrk="0" hangingPunct="0">
              <a:defRPr sz="2400">
                <a:solidFill>
                  <a:schemeClr val="tx1"/>
                </a:solidFill>
                <a:latin typeface="Arial" pitchFamily="34" charset="0"/>
                <a:ea typeface="ＭＳ Ｐゴシック" pitchFamily="34" charset="-128"/>
              </a:defRPr>
            </a:lvl3pPr>
            <a:lvl4pPr marL="1630508" indent="-232930" eaLnBrk="0" hangingPunct="0">
              <a:defRPr sz="2400">
                <a:solidFill>
                  <a:schemeClr val="tx1"/>
                </a:solidFill>
                <a:latin typeface="Arial" pitchFamily="34" charset="0"/>
                <a:ea typeface="ＭＳ Ｐゴシック" pitchFamily="34" charset="-128"/>
              </a:defRPr>
            </a:lvl4pPr>
            <a:lvl5pPr marL="2096367" indent="-232930" eaLnBrk="0" hangingPunct="0">
              <a:defRPr sz="2400">
                <a:solidFill>
                  <a:schemeClr val="tx1"/>
                </a:solidFill>
                <a:latin typeface="Arial" pitchFamily="34" charset="0"/>
                <a:ea typeface="ＭＳ Ｐゴシック" pitchFamily="34" charset="-128"/>
              </a:defRPr>
            </a:lvl5pPr>
            <a:lvl6pPr marL="2562227" indent="-23293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3028087" indent="-23293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93946" indent="-23293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959805" indent="-23293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fld id="{DE189D42-03EB-4482-A6B6-8132797A61E9}" type="slidenum">
              <a:rPr lang="en-US" altLang="en-US" sz="1300">
                <a:latin typeface="Calibri" pitchFamily="34" charset="0"/>
              </a:rPr>
              <a:pPr eaLnBrk="1" hangingPunct="1">
                <a:defRPr/>
              </a:pPr>
              <a:t>24</a:t>
            </a:fld>
            <a:endParaRPr lang="en-US" altLang="en-US" sz="1300" dirty="0">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034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4" name="Slide Number Placeholder 3"/>
          <p:cNvSpPr>
            <a:spLocks noGrp="1"/>
          </p:cNvSpPr>
          <p:nvPr>
            <p:ph type="sldNum" sz="quarter" idx="5"/>
          </p:nvPr>
        </p:nvSpPr>
        <p:spPr/>
        <p:txBody>
          <a:bodyPr/>
          <a:lstStyle/>
          <a:p>
            <a:pPr>
              <a:defRPr/>
            </a:pPr>
            <a:fld id="{9231A942-7758-49A2-8C1E-42B23A3759AD}" type="slidenum">
              <a:rPr lang="en-US" smtClean="0"/>
              <a:pPr>
                <a:defRPr/>
              </a:pPr>
              <a:t>25</a:t>
            </a:fld>
            <a:endParaRPr lang="en-US" dirty="0"/>
          </a:p>
        </p:txBody>
      </p:sp>
    </p:spTree>
    <p:extLst>
      <p:ext uri="{BB962C8B-B14F-4D97-AF65-F5344CB8AC3E}">
        <p14:creationId xmlns:p14="http://schemas.microsoft.com/office/powerpoint/2010/main" val="10638589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064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ea typeface="ＭＳ Ｐゴシック" pitchFamily="34" charset="-128"/>
            </a:endParaRPr>
          </a:p>
          <a:p>
            <a:endParaRPr lang="en-US" altLang="en-US" dirty="0">
              <a:ea typeface="ＭＳ Ｐゴシック" pitchFamily="34" charset="-128"/>
            </a:endParaRPr>
          </a:p>
        </p:txBody>
      </p:sp>
      <p:sp>
        <p:nvSpPr>
          <p:cNvPr id="9011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57021" indent="-291162" eaLnBrk="0" hangingPunct="0">
              <a:defRPr sz="2400">
                <a:solidFill>
                  <a:schemeClr val="tx1"/>
                </a:solidFill>
                <a:latin typeface="Arial" pitchFamily="34" charset="0"/>
                <a:ea typeface="ＭＳ Ｐゴシック" pitchFamily="34" charset="-128"/>
              </a:defRPr>
            </a:lvl2pPr>
            <a:lvl3pPr marL="1164649" indent="-232930" eaLnBrk="0" hangingPunct="0">
              <a:defRPr sz="2400">
                <a:solidFill>
                  <a:schemeClr val="tx1"/>
                </a:solidFill>
                <a:latin typeface="Arial" pitchFamily="34" charset="0"/>
                <a:ea typeface="ＭＳ Ｐゴシック" pitchFamily="34" charset="-128"/>
              </a:defRPr>
            </a:lvl3pPr>
            <a:lvl4pPr marL="1630508" indent="-232930" eaLnBrk="0" hangingPunct="0">
              <a:defRPr sz="2400">
                <a:solidFill>
                  <a:schemeClr val="tx1"/>
                </a:solidFill>
                <a:latin typeface="Arial" pitchFamily="34" charset="0"/>
                <a:ea typeface="ＭＳ Ｐゴシック" pitchFamily="34" charset="-128"/>
              </a:defRPr>
            </a:lvl4pPr>
            <a:lvl5pPr marL="2096367" indent="-232930" eaLnBrk="0" hangingPunct="0">
              <a:defRPr sz="2400">
                <a:solidFill>
                  <a:schemeClr val="tx1"/>
                </a:solidFill>
                <a:latin typeface="Arial" pitchFamily="34" charset="0"/>
                <a:ea typeface="ＭＳ Ｐゴシック" pitchFamily="34" charset="-128"/>
              </a:defRPr>
            </a:lvl5pPr>
            <a:lvl6pPr marL="2562227" indent="-23293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3028087" indent="-23293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93946" indent="-23293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959805" indent="-23293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fld id="{3553F44F-A268-40AE-9613-6ED508E1B585}" type="slidenum">
              <a:rPr lang="en-US" altLang="en-US" sz="1300">
                <a:solidFill>
                  <a:prstClr val="black"/>
                </a:solidFill>
                <a:latin typeface="Calibri" pitchFamily="34" charset="0"/>
              </a:rPr>
              <a:pPr eaLnBrk="1" hangingPunct="1">
                <a:defRPr/>
              </a:pPr>
              <a:t>26</a:t>
            </a:fld>
            <a:endParaRPr lang="en-US" altLang="en-US" sz="1300" dirty="0">
              <a:solidFill>
                <a:prstClr val="black"/>
              </a:solidFill>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034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4" name="Slide Number Placeholder 3"/>
          <p:cNvSpPr>
            <a:spLocks noGrp="1"/>
          </p:cNvSpPr>
          <p:nvPr>
            <p:ph type="sldNum" sz="quarter" idx="5"/>
          </p:nvPr>
        </p:nvSpPr>
        <p:spPr/>
        <p:txBody>
          <a:bodyPr/>
          <a:lstStyle/>
          <a:p>
            <a:pPr>
              <a:defRPr/>
            </a:pPr>
            <a:fld id="{9231A942-7758-49A2-8C1E-42B23A3759AD}" type="slidenum">
              <a:rPr lang="en-US" smtClean="0"/>
              <a:pPr>
                <a:defRPr/>
              </a:pPr>
              <a:t>27</a:t>
            </a:fld>
            <a:endParaRPr lang="en-US" dirty="0"/>
          </a:p>
        </p:txBody>
      </p:sp>
    </p:spTree>
    <p:extLst>
      <p:ext uri="{BB962C8B-B14F-4D97-AF65-F5344CB8AC3E}">
        <p14:creationId xmlns:p14="http://schemas.microsoft.com/office/powerpoint/2010/main" val="2871990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064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ea typeface="ＭＳ Ｐゴシック" pitchFamily="34" charset="-128"/>
            </a:endParaRPr>
          </a:p>
        </p:txBody>
      </p:sp>
      <p:sp>
        <p:nvSpPr>
          <p:cNvPr id="9011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57021" indent="-291162" eaLnBrk="0" hangingPunct="0">
              <a:defRPr sz="2400">
                <a:solidFill>
                  <a:schemeClr val="tx1"/>
                </a:solidFill>
                <a:latin typeface="Arial" pitchFamily="34" charset="0"/>
                <a:ea typeface="ＭＳ Ｐゴシック" pitchFamily="34" charset="-128"/>
              </a:defRPr>
            </a:lvl2pPr>
            <a:lvl3pPr marL="1164649" indent="-232930" eaLnBrk="0" hangingPunct="0">
              <a:defRPr sz="2400">
                <a:solidFill>
                  <a:schemeClr val="tx1"/>
                </a:solidFill>
                <a:latin typeface="Arial" pitchFamily="34" charset="0"/>
                <a:ea typeface="ＭＳ Ｐゴシック" pitchFamily="34" charset="-128"/>
              </a:defRPr>
            </a:lvl3pPr>
            <a:lvl4pPr marL="1630508" indent="-232930" eaLnBrk="0" hangingPunct="0">
              <a:defRPr sz="2400">
                <a:solidFill>
                  <a:schemeClr val="tx1"/>
                </a:solidFill>
                <a:latin typeface="Arial" pitchFamily="34" charset="0"/>
                <a:ea typeface="ＭＳ Ｐゴシック" pitchFamily="34" charset="-128"/>
              </a:defRPr>
            </a:lvl4pPr>
            <a:lvl5pPr marL="2096367" indent="-232930" eaLnBrk="0" hangingPunct="0">
              <a:defRPr sz="2400">
                <a:solidFill>
                  <a:schemeClr val="tx1"/>
                </a:solidFill>
                <a:latin typeface="Arial" pitchFamily="34" charset="0"/>
                <a:ea typeface="ＭＳ Ｐゴシック" pitchFamily="34" charset="-128"/>
              </a:defRPr>
            </a:lvl5pPr>
            <a:lvl6pPr marL="2562227" indent="-23293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3028087" indent="-23293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93946" indent="-23293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959805" indent="-23293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fld id="{3553F44F-A268-40AE-9613-6ED508E1B585}" type="slidenum">
              <a:rPr lang="en-US" altLang="en-US" sz="1300">
                <a:solidFill>
                  <a:prstClr val="black"/>
                </a:solidFill>
                <a:latin typeface="Calibri" pitchFamily="34" charset="0"/>
              </a:rPr>
              <a:pPr eaLnBrk="1" hangingPunct="1">
                <a:defRPr/>
              </a:pPr>
              <a:t>28</a:t>
            </a:fld>
            <a:endParaRPr lang="en-US" altLang="en-US" sz="1300" dirty="0">
              <a:solidFill>
                <a:prstClr val="black"/>
              </a:solidFill>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146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79876"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7DB8FE8-E964-4FDC-A7A9-961D438AD3B3}" type="slidenum">
              <a:rPr lang="en-US" smtClean="0"/>
              <a:pPr fontAlgn="base">
                <a:spcBef>
                  <a:spcPct val="0"/>
                </a:spcBef>
                <a:spcAft>
                  <a:spcPct val="0"/>
                </a:spcAft>
                <a:defRPr/>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146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79876"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7DB8FE8-E964-4FDC-A7A9-961D438AD3B3}" type="slidenum">
              <a:rPr lang="en-US" smtClean="0"/>
              <a:pPr fontAlgn="base">
                <a:spcBef>
                  <a:spcPct val="0"/>
                </a:spcBef>
                <a:spcAft>
                  <a:spcPct val="0"/>
                </a:spcAft>
                <a:defRPr/>
              </a:pPr>
              <a:t>30</a:t>
            </a:fld>
            <a:endParaRPr lang="en-US" dirty="0"/>
          </a:p>
        </p:txBody>
      </p:sp>
    </p:spTree>
    <p:extLst>
      <p:ext uri="{BB962C8B-B14F-4D97-AF65-F5344CB8AC3E}">
        <p14:creationId xmlns:p14="http://schemas.microsoft.com/office/powerpoint/2010/main" val="10396434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167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81924"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C1500CC-DEC8-4571-B6DD-D92288667052}" type="slidenum">
              <a:rPr lang="en-US" smtClean="0"/>
              <a:pPr fontAlgn="base">
                <a:spcBef>
                  <a:spcPct val="0"/>
                </a:spcBef>
                <a:spcAft>
                  <a:spcPct val="0"/>
                </a:spcAft>
                <a:defRPr/>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177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4" name="Slide Number Placeholder 3"/>
          <p:cNvSpPr>
            <a:spLocks noGrp="1"/>
          </p:cNvSpPr>
          <p:nvPr>
            <p:ph type="sldNum" sz="quarter" idx="5"/>
          </p:nvPr>
        </p:nvSpPr>
        <p:spPr/>
        <p:txBody>
          <a:bodyPr/>
          <a:lstStyle/>
          <a:p>
            <a:pPr>
              <a:defRPr/>
            </a:pPr>
            <a:fld id="{757BAF40-D792-4B7C-B974-F0BA34832363}" type="slidenum">
              <a:rPr lang="en-US">
                <a:solidFill>
                  <a:prstClr val="black"/>
                </a:solidFill>
              </a:rPr>
              <a:pPr>
                <a:defRPr/>
              </a:pPr>
              <a:t>32</a:t>
            </a:fld>
            <a:endParaRPr lang="en-U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890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ltLang="en-US" dirty="0">
              <a:ea typeface="ＭＳ Ｐゴシック" pitchFamily="34" charset="-128"/>
            </a:endParaRPr>
          </a:p>
          <a:p>
            <a:pPr eaLnBrk="1" hangingPunct="1"/>
            <a:endParaRPr lang="en-US" altLang="en-US" dirty="0">
              <a:ea typeface="ＭＳ Ｐゴシック" pitchFamily="34" charset="-128"/>
            </a:endParaRPr>
          </a:p>
        </p:txBody>
      </p:sp>
      <p:sp>
        <p:nvSpPr>
          <p:cNvPr id="77828" name="Slide Number Placeholder 3"/>
          <p:cNvSpPr>
            <a:spLocks noGrp="1"/>
          </p:cNvSpPr>
          <p:nvPr>
            <p:ph type="sldNum" sz="quarter" idx="5"/>
          </p:nvPr>
        </p:nvSpPr>
        <p:spPr bwMode="auto">
          <a:ln>
            <a:miter lim="800000"/>
            <a:headEnd/>
            <a:tailEnd/>
          </a:ln>
        </p:spPr>
        <p:txBody>
          <a:bodyPr/>
          <a:lstStyle/>
          <a:p>
            <a:pPr>
              <a:defRPr/>
            </a:pPr>
            <a:fld id="{9A0288F3-CF9C-498A-A33F-571D591BEE1F}" type="slidenum">
              <a:rPr lang="en-US" altLang="en-US" smtClean="0">
                <a:ea typeface="ＭＳ Ｐゴシック" pitchFamily="34" charset="-128"/>
              </a:rPr>
              <a:pPr>
                <a:defRPr/>
              </a:pPr>
              <a:t>33</a:t>
            </a:fld>
            <a:endParaRPr lang="en-US" altLang="en-US" dirty="0">
              <a:ea typeface="ＭＳ Ｐゴシック" pitchFamily="34" charset="-128"/>
            </a:endParaRPr>
          </a:p>
        </p:txBody>
      </p:sp>
    </p:spTree>
    <p:extLst>
      <p:ext uri="{BB962C8B-B14F-4D97-AF65-F5344CB8AC3E}">
        <p14:creationId xmlns:p14="http://schemas.microsoft.com/office/powerpoint/2010/main" val="1210308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198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ea typeface="ＭＳ Ｐゴシック" pitchFamily="34" charset="-128"/>
            </a:endParaRPr>
          </a:p>
        </p:txBody>
      </p:sp>
      <p:sp>
        <p:nvSpPr>
          <p:cNvPr id="5530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ＭＳ Ｐゴシック" pitchFamily="34" charset="-128"/>
              </a:defRPr>
            </a:lvl1pPr>
            <a:lvl2pPr marL="749728" indent="-287651" eaLnBrk="0" hangingPunct="0">
              <a:spcBef>
                <a:spcPct val="30000"/>
              </a:spcBef>
              <a:defRPr sz="1200">
                <a:solidFill>
                  <a:schemeClr val="tx1"/>
                </a:solidFill>
                <a:latin typeface="Calibri" pitchFamily="34" charset="0"/>
                <a:ea typeface="ＭＳ Ｐゴシック" pitchFamily="34" charset="-128"/>
              </a:defRPr>
            </a:lvl2pPr>
            <a:lvl3pPr marL="1152134" indent="-229508" eaLnBrk="0" hangingPunct="0">
              <a:spcBef>
                <a:spcPct val="30000"/>
              </a:spcBef>
              <a:defRPr sz="1200">
                <a:solidFill>
                  <a:schemeClr val="tx1"/>
                </a:solidFill>
                <a:latin typeface="Calibri" pitchFamily="34" charset="0"/>
                <a:ea typeface="ＭＳ Ｐゴシック" pitchFamily="34" charset="-128"/>
              </a:defRPr>
            </a:lvl3pPr>
            <a:lvl4pPr marL="1614211" indent="-229508" eaLnBrk="0" hangingPunct="0">
              <a:spcBef>
                <a:spcPct val="30000"/>
              </a:spcBef>
              <a:defRPr sz="1200">
                <a:solidFill>
                  <a:schemeClr val="tx1"/>
                </a:solidFill>
                <a:latin typeface="Calibri" pitchFamily="34" charset="0"/>
                <a:ea typeface="ＭＳ Ｐゴシック" pitchFamily="34" charset="-128"/>
              </a:defRPr>
            </a:lvl4pPr>
            <a:lvl5pPr marL="2076289" indent="-229508" eaLnBrk="0" hangingPunct="0">
              <a:spcBef>
                <a:spcPct val="30000"/>
              </a:spcBef>
              <a:defRPr sz="1200">
                <a:solidFill>
                  <a:schemeClr val="tx1"/>
                </a:solidFill>
                <a:latin typeface="Calibri" pitchFamily="34" charset="0"/>
                <a:ea typeface="ＭＳ Ｐゴシック" pitchFamily="34" charset="-128"/>
              </a:defRPr>
            </a:lvl5pPr>
            <a:lvl6pPr marL="2516944" indent="-229508"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57602" indent="-229508"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398257" indent="-229508"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38914" indent="-229508"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spcBef>
                <a:spcPct val="0"/>
              </a:spcBef>
              <a:defRPr/>
            </a:pPr>
            <a:fld id="{61C2CDD5-4E67-44DE-9CE2-B221AEDC539B}" type="slidenum">
              <a:rPr lang="en-US" altLang="en-US" sz="1300"/>
              <a:pPr eaLnBrk="1" hangingPunct="1">
                <a:spcBef>
                  <a:spcPct val="0"/>
                </a:spcBef>
                <a:defRPr/>
              </a:pPr>
              <a:t>34</a:t>
            </a:fld>
            <a:endParaRPr lang="en-US" altLang="en-US" sz="1300"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121CDB1-5F9E-4E4F-9C36-2A14255ABCBA}" type="slidenum">
              <a:rPr lang="en-US" smtClean="0"/>
              <a:pPr>
                <a:defRPr/>
              </a:pPr>
              <a:t>35</a:t>
            </a:fld>
            <a:endParaRPr lang="en-US" dirty="0"/>
          </a:p>
        </p:txBody>
      </p:sp>
    </p:spTree>
    <p:extLst>
      <p:ext uri="{BB962C8B-B14F-4D97-AF65-F5344CB8AC3E}">
        <p14:creationId xmlns:p14="http://schemas.microsoft.com/office/powerpoint/2010/main" val="39305942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2083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4" name="Slide Number Placeholder 3"/>
          <p:cNvSpPr>
            <a:spLocks noGrp="1"/>
          </p:cNvSpPr>
          <p:nvPr>
            <p:ph type="sldNum" sz="quarter" idx="5"/>
          </p:nvPr>
        </p:nvSpPr>
        <p:spPr/>
        <p:txBody>
          <a:bodyPr/>
          <a:lstStyle/>
          <a:p>
            <a:pPr>
              <a:defRPr/>
            </a:pPr>
            <a:fld id="{53C028FA-13F3-4828-9C78-BF03AF2F930D}" type="slidenum">
              <a:rPr lang="en-US">
                <a:solidFill>
                  <a:prstClr val="black"/>
                </a:solidFill>
              </a:rPr>
              <a:pPr>
                <a:defRPr/>
              </a:pPr>
              <a:t>36</a:t>
            </a:fld>
            <a:endParaRPr lang="en-U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0445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4697" indent="-174697" eaLnBrk="1" hangingPunct="1">
              <a:spcBef>
                <a:spcPct val="0"/>
              </a:spcBef>
              <a:buFont typeface="Arial" panose="020B0604020202020204" pitchFamily="34" charset="0"/>
              <a:buChar char="•"/>
              <a:defRPr/>
            </a:pPr>
            <a:endParaRPr lang="en-US" altLang="en-US" dirty="0">
              <a:latin typeface="+mj-lt"/>
            </a:endParaRPr>
          </a:p>
        </p:txBody>
      </p:sp>
      <p:sp>
        <p:nvSpPr>
          <p:cNvPr id="86020"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BDD51F3-3EDE-49CC-B9A3-A345C27BC861}" type="slidenum">
              <a:rPr lang="en-US" smtClean="0"/>
              <a:pPr fontAlgn="base">
                <a:spcBef>
                  <a:spcPct val="0"/>
                </a:spcBef>
                <a:spcAft>
                  <a:spcPct val="0"/>
                </a:spcAft>
                <a:defRPr/>
              </a:pPr>
              <a:t>37</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239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4" name="Slide Number Placeholder 3"/>
          <p:cNvSpPr>
            <a:spLocks noGrp="1"/>
          </p:cNvSpPr>
          <p:nvPr>
            <p:ph type="sldNum" sz="quarter" idx="5"/>
          </p:nvPr>
        </p:nvSpPr>
        <p:spPr/>
        <p:txBody>
          <a:bodyPr/>
          <a:lstStyle/>
          <a:p>
            <a:pPr>
              <a:defRPr/>
            </a:pPr>
            <a:fld id="{8C3F4C95-1CFC-473F-8EBD-D42DD7E84AD0}" type="slidenum">
              <a:rPr lang="en-US">
                <a:solidFill>
                  <a:prstClr val="black"/>
                </a:solidFill>
              </a:rPr>
              <a:pPr>
                <a:defRPr/>
              </a:pPr>
              <a:t>38</a:t>
            </a:fld>
            <a:endParaRPr lang="en-U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25955" name="Notes Placeholder 2"/>
          <p:cNvSpPr>
            <a:spLocks noGrp="1"/>
          </p:cNvSpPr>
          <p:nvPr>
            <p:ph type="body" idx="1"/>
          </p:nvPr>
        </p:nvSpPr>
        <p:spPr bwMode="auto">
          <a:noFill/>
        </p:spPr>
        <p:txBody>
          <a:bodyPr wrap="square" numCol="1" anchor="t" anchorCtr="0" compatLnSpc="1">
            <a:prstTxWarp prst="textNoShape">
              <a:avLst/>
            </a:prstTxWarp>
          </a:bodyPr>
          <a:lstStyle/>
          <a:p>
            <a:pPr marL="348884" indent="-348884">
              <a:buFontTx/>
              <a:buChar char="•"/>
            </a:pPr>
            <a:endParaRPr lang="en-US" altLang="en-US" i="1" dirty="0">
              <a:latin typeface="Arial Bold" pitchFamily="34" charset="0"/>
              <a:cs typeface="Arial Bold" pitchFamily="34" charset="0"/>
            </a:endParaRPr>
          </a:p>
        </p:txBody>
      </p:sp>
      <p:sp>
        <p:nvSpPr>
          <p:cNvPr id="88068"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3225F2-E0EE-47AF-829B-B2395CAE5F2F}" type="slidenum">
              <a:rPr lang="en-US" smtClean="0"/>
              <a:pPr fontAlgn="base">
                <a:spcBef>
                  <a:spcPct val="0"/>
                </a:spcBef>
                <a:spcAft>
                  <a:spcPct val="0"/>
                </a:spcAft>
                <a:defRPr/>
              </a:pPr>
              <a:t>39</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26979" name="Notes Placeholder 2"/>
          <p:cNvSpPr>
            <a:spLocks noGrp="1"/>
          </p:cNvSpPr>
          <p:nvPr>
            <p:ph type="body" idx="1"/>
          </p:nvPr>
        </p:nvSpPr>
        <p:spPr bwMode="auto">
          <a:noFill/>
        </p:spPr>
        <p:txBody>
          <a:bodyPr wrap="square" numCol="1" anchor="t" anchorCtr="0" compatLnSpc="1">
            <a:prstTxWarp prst="textNoShape">
              <a:avLst/>
            </a:prstTxWarp>
          </a:bodyPr>
          <a:lstStyle/>
          <a:p>
            <a:pPr marL="174442" indent="-174442" eaLnBrk="1" hangingPunct="1">
              <a:spcBef>
                <a:spcPct val="0"/>
              </a:spcBef>
              <a:buFontTx/>
              <a:buChar char="•"/>
            </a:pPr>
            <a:endParaRPr lang="en-US" altLang="en-US" dirty="0"/>
          </a:p>
        </p:txBody>
      </p:sp>
      <p:sp>
        <p:nvSpPr>
          <p:cNvPr id="89092"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299D5DE-7F49-4AEF-8D74-EEDAC633B2F3}" type="slidenum">
              <a:rPr lang="en-US" smtClean="0"/>
              <a:pPr fontAlgn="base">
                <a:spcBef>
                  <a:spcPct val="0"/>
                </a:spcBef>
                <a:spcAft>
                  <a:spcPct val="0"/>
                </a:spcAft>
                <a:defRPr/>
              </a:pPr>
              <a:t>40</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cap="small" dirty="0"/>
              <a:t>(apply to those enrolled in the Supplemental </a:t>
            </a:r>
            <a:br>
              <a:rPr lang="en-US" cap="small" dirty="0"/>
            </a:br>
            <a:r>
              <a:rPr lang="en-US" cap="small" dirty="0"/>
              <a:t>Youth Services Program)</a:t>
            </a:r>
          </a:p>
          <a:p>
            <a:pPr eaLnBrk="1" fontAlgn="auto" hangingPunct="1">
              <a:spcBef>
                <a:spcPts val="0"/>
              </a:spcBef>
              <a:spcAft>
                <a:spcPts val="0"/>
              </a:spcAft>
              <a:defRPr/>
            </a:pPr>
            <a:endParaRPr lang="en-US" dirty="0"/>
          </a:p>
        </p:txBody>
      </p:sp>
      <p:sp>
        <p:nvSpPr>
          <p:cNvPr id="90116"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01D443-1A01-4600-96D6-AD46C3683A97}" type="slidenum">
              <a:rPr lang="en-US" smtClean="0"/>
              <a:pPr fontAlgn="base">
                <a:spcBef>
                  <a:spcPct val="0"/>
                </a:spcBef>
                <a:spcAft>
                  <a:spcPct val="0"/>
                </a:spcAft>
                <a:defRPr/>
              </a:pPr>
              <a:t>41</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034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4" name="Slide Number Placeholder 3"/>
          <p:cNvSpPr>
            <a:spLocks noGrp="1"/>
          </p:cNvSpPr>
          <p:nvPr>
            <p:ph type="sldNum" sz="quarter" idx="5"/>
          </p:nvPr>
        </p:nvSpPr>
        <p:spPr/>
        <p:txBody>
          <a:bodyPr/>
          <a:lstStyle/>
          <a:p>
            <a:pPr>
              <a:defRPr/>
            </a:pPr>
            <a:fld id="{9231A942-7758-49A2-8C1E-42B23A3759AD}" type="slidenum">
              <a:rPr lang="en-US" smtClean="0"/>
              <a:pPr>
                <a:defRPr/>
              </a:pPr>
              <a:t>42</a:t>
            </a:fld>
            <a:endParaRPr lang="en-US" dirty="0"/>
          </a:p>
        </p:txBody>
      </p:sp>
    </p:spTree>
    <p:extLst>
      <p:ext uri="{BB962C8B-B14F-4D97-AF65-F5344CB8AC3E}">
        <p14:creationId xmlns:p14="http://schemas.microsoft.com/office/powerpoint/2010/main" val="1376168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034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4" name="Slide Number Placeholder 3"/>
          <p:cNvSpPr>
            <a:spLocks noGrp="1"/>
          </p:cNvSpPr>
          <p:nvPr>
            <p:ph type="sldNum" sz="quarter" idx="5"/>
          </p:nvPr>
        </p:nvSpPr>
        <p:spPr/>
        <p:txBody>
          <a:bodyPr/>
          <a:lstStyle/>
          <a:p>
            <a:pPr>
              <a:defRPr/>
            </a:pPr>
            <a:fld id="{9231A942-7758-49A2-8C1E-42B23A3759AD}" type="slidenum">
              <a:rPr lang="en-US" smtClean="0"/>
              <a:pPr>
                <a:defRPr/>
              </a:pPr>
              <a:t>43</a:t>
            </a:fld>
            <a:endParaRPr lang="en-US" dirty="0"/>
          </a:p>
        </p:txBody>
      </p:sp>
    </p:spTree>
    <p:extLst>
      <p:ext uri="{BB962C8B-B14F-4D97-AF65-F5344CB8AC3E}">
        <p14:creationId xmlns:p14="http://schemas.microsoft.com/office/powerpoint/2010/main" val="20402013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331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93188"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36B3E1-DB11-495B-A001-52C0B4129CE5}" type="slidenum">
              <a:rPr lang="en-US" smtClean="0"/>
              <a:pPr fontAlgn="base">
                <a:spcBef>
                  <a:spcPct val="0"/>
                </a:spcBef>
                <a:spcAft>
                  <a:spcPct val="0"/>
                </a:spcAft>
                <a:defRPr/>
              </a:pPr>
              <a:t>44</a:t>
            </a:fld>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34147" name="Notes Placeholder 2"/>
          <p:cNvSpPr>
            <a:spLocks noGrp="1"/>
          </p:cNvSpPr>
          <p:nvPr>
            <p:ph type="body" idx="1"/>
          </p:nvPr>
        </p:nvSpPr>
        <p:spPr bwMode="auto">
          <a:xfrm>
            <a:off x="762000" y="3733800"/>
            <a:ext cx="5607711" cy="4835727"/>
          </a:xfrm>
          <a:noFill/>
        </p:spPr>
        <p:txBody>
          <a:bodyPr wrap="square" numCol="1" anchor="t" anchorCtr="0" compatLnSpc="1">
            <a:prstTxWarp prst="textNoShape">
              <a:avLst/>
            </a:prstTxWarp>
          </a:bodyPr>
          <a:lstStyle/>
          <a:p>
            <a:endParaRPr lang="en-US" altLang="en-US" dirty="0">
              <a:ea typeface="ＭＳ Ｐゴシック" pitchFamily="34" charset="-128"/>
            </a:endParaRPr>
          </a:p>
        </p:txBody>
      </p:sp>
      <p:sp>
        <p:nvSpPr>
          <p:cNvPr id="10138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57021" indent="-291162" eaLnBrk="0" hangingPunct="0">
              <a:defRPr sz="2400">
                <a:solidFill>
                  <a:schemeClr val="tx1"/>
                </a:solidFill>
                <a:latin typeface="Arial" pitchFamily="34" charset="0"/>
                <a:ea typeface="ＭＳ Ｐゴシック" pitchFamily="34" charset="-128"/>
              </a:defRPr>
            </a:lvl2pPr>
            <a:lvl3pPr marL="1164649" indent="-232930" eaLnBrk="0" hangingPunct="0">
              <a:defRPr sz="2400">
                <a:solidFill>
                  <a:schemeClr val="tx1"/>
                </a:solidFill>
                <a:latin typeface="Arial" pitchFamily="34" charset="0"/>
                <a:ea typeface="ＭＳ Ｐゴシック" pitchFamily="34" charset="-128"/>
              </a:defRPr>
            </a:lvl3pPr>
            <a:lvl4pPr marL="1630508" indent="-232930" eaLnBrk="0" hangingPunct="0">
              <a:defRPr sz="2400">
                <a:solidFill>
                  <a:schemeClr val="tx1"/>
                </a:solidFill>
                <a:latin typeface="Arial" pitchFamily="34" charset="0"/>
                <a:ea typeface="ＭＳ Ｐゴシック" pitchFamily="34" charset="-128"/>
              </a:defRPr>
            </a:lvl4pPr>
            <a:lvl5pPr marL="2096367" indent="-232930" eaLnBrk="0" hangingPunct="0">
              <a:defRPr sz="2400">
                <a:solidFill>
                  <a:schemeClr val="tx1"/>
                </a:solidFill>
                <a:latin typeface="Arial" pitchFamily="34" charset="0"/>
                <a:ea typeface="ＭＳ Ｐゴシック" pitchFamily="34" charset="-128"/>
              </a:defRPr>
            </a:lvl5pPr>
            <a:lvl6pPr marL="2562227" indent="-23293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3028087" indent="-23293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93946" indent="-23293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959805" indent="-23293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fld id="{9C811FFA-DD30-4B49-BF93-6389B33BBEA7}" type="slidenum">
              <a:rPr lang="en-US" altLang="en-US" sz="1300">
                <a:latin typeface="Calibri" pitchFamily="34" charset="0"/>
              </a:rPr>
              <a:pPr eaLnBrk="1" hangingPunct="1">
                <a:defRPr/>
              </a:pPr>
              <a:t>45</a:t>
            </a:fld>
            <a:endParaRPr lang="en-US" altLang="en-US" sz="1300" dirty="0">
              <a:latin typeface="Calibri"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1469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endParaRPr lang="en-US" altLang="en-US" dirty="0"/>
          </a:p>
        </p:txBody>
      </p:sp>
      <p:sp>
        <p:nvSpPr>
          <p:cNvPr id="94212"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C840646-9F7B-4788-BBD0-D17E7A78D216}" type="slidenum">
              <a:rPr lang="en-US" smtClean="0"/>
              <a:pPr fontAlgn="base">
                <a:spcBef>
                  <a:spcPct val="0"/>
                </a:spcBef>
                <a:spcAft>
                  <a:spcPct val="0"/>
                </a:spcAft>
                <a:defRPr/>
              </a:pPr>
              <a:t>46</a:t>
            </a:fld>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372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dirty="0"/>
              <a:t>Observations and speculation:</a:t>
            </a:r>
          </a:p>
          <a:p>
            <a:pPr eaLnBrk="1" hangingPunct="1">
              <a:spcBef>
                <a:spcPct val="0"/>
              </a:spcBef>
            </a:pPr>
            <a:endParaRPr lang="en-US" altLang="en-US" dirty="0"/>
          </a:p>
          <a:p>
            <a:pPr eaLnBrk="1" hangingPunct="1">
              <a:spcBef>
                <a:spcPct val="0"/>
              </a:spcBef>
            </a:pPr>
            <a:r>
              <a:rPr lang="en-US" altLang="en-US" dirty="0"/>
              <a:t>Statutory Language Limits DINAP’s Options:  Legislation requires use of common measures for program</a:t>
            </a:r>
          </a:p>
          <a:p>
            <a:pPr eaLnBrk="1" hangingPunct="1">
              <a:spcBef>
                <a:spcPct val="0"/>
              </a:spcBef>
            </a:pPr>
            <a:endParaRPr lang="en-US" altLang="en-US" dirty="0"/>
          </a:p>
          <a:p>
            <a:r>
              <a:rPr lang="en-US" altLang="en-US" dirty="0"/>
              <a:t>Some Important Flexibility:  1) Grantees can seek waivers.  2) Advisory Council can help develop INAP specific measures</a:t>
            </a:r>
          </a:p>
          <a:p>
            <a:pPr eaLnBrk="1" hangingPunct="1">
              <a:spcBef>
                <a:spcPct val="0"/>
              </a:spcBef>
            </a:pPr>
            <a:endParaRPr lang="en-US" altLang="en-US" dirty="0"/>
          </a:p>
          <a:p>
            <a:pPr eaLnBrk="1" hangingPunct="1">
              <a:spcBef>
                <a:spcPct val="0"/>
              </a:spcBef>
            </a:pPr>
            <a:endParaRPr lang="en-US" altLang="en-US" dirty="0"/>
          </a:p>
          <a:p>
            <a:pPr eaLnBrk="1" hangingPunct="1">
              <a:spcBef>
                <a:spcPct val="0"/>
              </a:spcBef>
            </a:pPr>
            <a:endParaRPr lang="en-US" altLang="en-US" dirty="0"/>
          </a:p>
          <a:p>
            <a:pPr eaLnBrk="1" hangingPunct="1">
              <a:spcBef>
                <a:spcPct val="0"/>
              </a:spcBef>
            </a:pPr>
            <a:endParaRPr lang="en-US" altLang="en-US" dirty="0"/>
          </a:p>
          <a:p>
            <a:pPr eaLnBrk="1" hangingPunct="1">
              <a:spcBef>
                <a:spcPct val="0"/>
              </a:spcBef>
            </a:pPr>
            <a:endParaRPr lang="en-US" altLang="en-US" dirty="0"/>
          </a:p>
          <a:p>
            <a:pPr eaLnBrk="1" hangingPunct="1">
              <a:spcBef>
                <a:spcPct val="0"/>
              </a:spcBef>
            </a:pPr>
            <a:endParaRPr lang="en-US" altLang="en-US" dirty="0"/>
          </a:p>
        </p:txBody>
      </p:sp>
      <p:sp>
        <p:nvSpPr>
          <p:cNvPr id="96260"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8A18056-DF1F-4FC1-8814-5D462779CC26}" type="slidenum">
              <a:rPr lang="en-US" smtClean="0"/>
              <a:pPr fontAlgn="base">
                <a:spcBef>
                  <a:spcPct val="0"/>
                </a:spcBef>
                <a:spcAft>
                  <a:spcPct val="0"/>
                </a:spcAft>
                <a:defRPr/>
              </a:pPr>
              <a:t>47</a:t>
            </a:fld>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36195"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endParaRPr lang="en-US" altLang="en-US" dirty="0"/>
          </a:p>
        </p:txBody>
      </p:sp>
      <p:sp>
        <p:nvSpPr>
          <p:cNvPr id="97284"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CBE97D8-79E0-4468-979D-F5067AF7FE28}" type="slidenum">
              <a:rPr lang="en-US" smtClean="0"/>
              <a:pPr fontAlgn="base">
                <a:spcBef>
                  <a:spcPct val="0"/>
                </a:spcBef>
                <a:spcAft>
                  <a:spcPct val="0"/>
                </a:spcAft>
                <a:defRPr/>
              </a:pPr>
              <a:t>48</a:t>
            </a:fld>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3721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65261" indent="-165261" eaLnBrk="1" hangingPunct="1">
              <a:spcBef>
                <a:spcPct val="0"/>
              </a:spcBef>
              <a:buFont typeface="Arial" panose="020B0604020202020204" pitchFamily="34" charset="0"/>
              <a:buChar char="•"/>
              <a:defRPr/>
            </a:pPr>
            <a:endParaRPr lang="en-US" altLang="en-US" dirty="0"/>
          </a:p>
        </p:txBody>
      </p:sp>
      <p:sp>
        <p:nvSpPr>
          <p:cNvPr id="98308"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4907DF5-3631-4867-B1A1-39406F33AAD6}" type="slidenum">
              <a:rPr lang="en-US" smtClean="0"/>
              <a:pPr fontAlgn="base">
                <a:spcBef>
                  <a:spcPct val="0"/>
                </a:spcBef>
                <a:spcAft>
                  <a:spcPct val="0"/>
                </a:spcAft>
                <a:defRPr/>
              </a:pPr>
              <a:t>49</a:t>
            </a:fld>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3926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endParaRPr lang="en-US" altLang="en-US" dirty="0"/>
          </a:p>
        </p:txBody>
      </p:sp>
      <p:sp>
        <p:nvSpPr>
          <p:cNvPr id="100356"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5234D6A-A9DE-49C6-AD64-3E469D88F324}" type="slidenum">
              <a:rPr lang="en-US" smtClean="0"/>
              <a:pPr fontAlgn="base">
                <a:spcBef>
                  <a:spcPct val="0"/>
                </a:spcBef>
                <a:spcAft>
                  <a:spcPct val="0"/>
                </a:spcAft>
                <a:defRPr/>
              </a:pPr>
              <a:t>50</a:t>
            </a:fld>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402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99332"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6D1AD83-F4E5-4552-818A-71F9D8C2F600}" type="slidenum">
              <a:rPr lang="en-US" smtClean="0"/>
              <a:pPr fontAlgn="base">
                <a:spcBef>
                  <a:spcPct val="0"/>
                </a:spcBef>
                <a:spcAft>
                  <a:spcPct val="0"/>
                </a:spcAft>
                <a:defRPr/>
              </a:pPr>
              <a:t>51</a:t>
            </a:fld>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443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4" name="Slide Number Placeholder 3"/>
          <p:cNvSpPr>
            <a:spLocks noGrp="1"/>
          </p:cNvSpPr>
          <p:nvPr>
            <p:ph type="sldNum" sz="quarter" idx="5"/>
          </p:nvPr>
        </p:nvSpPr>
        <p:spPr/>
        <p:txBody>
          <a:bodyPr/>
          <a:lstStyle/>
          <a:p>
            <a:pPr>
              <a:defRPr/>
            </a:pPr>
            <a:fld id="{E2A97B58-16F6-4E95-879A-3B69BA70DA8E}" type="slidenum">
              <a:rPr lang="en-US" smtClean="0"/>
              <a:pPr>
                <a:defRPr/>
              </a:pPr>
              <a:t>52</a:t>
            </a:fld>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3" name="Notes Placeholder 2"/>
          <p:cNvSpPr>
            <a:spLocks noGrp="1"/>
          </p:cNvSpPr>
          <p:nvPr>
            <p:ph type="body" idx="1"/>
          </p:nvPr>
        </p:nvSpPr>
        <p:spPr/>
        <p:txBody>
          <a:bodyPr/>
          <a:lstStyle/>
          <a:p>
            <a:pPr marL="406010" indent="-406010" eaLnBrk="1" fontAlgn="auto" hangingPunct="1">
              <a:spcBef>
                <a:spcPts val="0"/>
              </a:spcBef>
              <a:spcAft>
                <a:spcPts val="1222"/>
              </a:spcAft>
              <a:buFont typeface="Wingdings" pitchFamily="2" charset="2"/>
              <a:buChar char="q"/>
              <a:defRPr/>
            </a:pPr>
            <a:r>
              <a:rPr lang="en-US" cap="small" dirty="0"/>
              <a:t>What challenges do you see?</a:t>
            </a:r>
          </a:p>
          <a:p>
            <a:pPr marL="406010" indent="-406010" eaLnBrk="1" fontAlgn="auto" hangingPunct="1">
              <a:spcBef>
                <a:spcPts val="0"/>
              </a:spcBef>
              <a:spcAft>
                <a:spcPts val="1222"/>
              </a:spcAft>
              <a:buFont typeface="Wingdings" pitchFamily="2" charset="2"/>
              <a:buChar char="q"/>
              <a:defRPr/>
            </a:pPr>
            <a:r>
              <a:rPr lang="en-US" cap="small" dirty="0"/>
              <a:t>Questions?</a:t>
            </a:r>
          </a:p>
          <a:p>
            <a:pPr eaLnBrk="1" fontAlgn="auto" hangingPunct="1">
              <a:spcBef>
                <a:spcPts val="0"/>
              </a:spcBef>
              <a:spcAft>
                <a:spcPts val="0"/>
              </a:spcAft>
              <a:defRPr/>
            </a:pPr>
            <a:endParaRPr lang="en-US" dirty="0"/>
          </a:p>
        </p:txBody>
      </p:sp>
      <p:sp>
        <p:nvSpPr>
          <p:cNvPr id="101380"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951A2E7-44A4-49A0-850D-D678B60FFDFC}" type="slidenum">
              <a:rPr lang="en-US" smtClean="0"/>
              <a:pPr fontAlgn="base">
                <a:spcBef>
                  <a:spcPct val="0"/>
                </a:spcBef>
                <a:spcAft>
                  <a:spcPct val="0"/>
                </a:spcAft>
                <a:defRPr/>
              </a:pPr>
              <a:t>53</a:t>
            </a:fld>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xfrm>
            <a:off x="1663700" y="696913"/>
            <a:ext cx="3463925" cy="2598737"/>
          </a:xfrm>
          <a:noFill/>
          <a:ln>
            <a:solidFill>
              <a:srgbClr val="000000"/>
            </a:solidFill>
            <a:miter lim="800000"/>
            <a:headEnd/>
            <a:tailEnd/>
          </a:ln>
        </p:spPr>
      </p:sp>
      <p:sp>
        <p:nvSpPr>
          <p:cNvPr id="1464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ltLang="en-US" dirty="0">
              <a:ea typeface="ＭＳ Ｐゴシック" pitchFamily="34" charset="-128"/>
            </a:endParaRPr>
          </a:p>
        </p:txBody>
      </p:sp>
      <p:sp>
        <p:nvSpPr>
          <p:cNvPr id="798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Arial" pitchFamily="34" charset="0"/>
                <a:ea typeface="ＭＳ Ｐゴシック" pitchFamily="34" charset="-128"/>
              </a:defRPr>
            </a:lvl1pPr>
            <a:lvl2pPr marL="716066" indent="-275410" eaLnBrk="0" hangingPunct="0">
              <a:defRPr sz="2300">
                <a:solidFill>
                  <a:schemeClr val="tx1"/>
                </a:solidFill>
                <a:latin typeface="Arial" pitchFamily="34" charset="0"/>
                <a:ea typeface="ＭＳ Ｐゴシック" pitchFamily="34" charset="-128"/>
              </a:defRPr>
            </a:lvl2pPr>
            <a:lvl3pPr marL="1101641" indent="-220329" eaLnBrk="0" hangingPunct="0">
              <a:defRPr sz="2300">
                <a:solidFill>
                  <a:schemeClr val="tx1"/>
                </a:solidFill>
                <a:latin typeface="Arial" pitchFamily="34" charset="0"/>
                <a:ea typeface="ＭＳ Ｐゴシック" pitchFamily="34" charset="-128"/>
              </a:defRPr>
            </a:lvl3pPr>
            <a:lvl4pPr marL="1542298" indent="-220329" eaLnBrk="0" hangingPunct="0">
              <a:defRPr sz="2300">
                <a:solidFill>
                  <a:schemeClr val="tx1"/>
                </a:solidFill>
                <a:latin typeface="Arial" pitchFamily="34" charset="0"/>
                <a:ea typeface="ＭＳ Ｐゴシック" pitchFamily="34" charset="-128"/>
              </a:defRPr>
            </a:lvl4pPr>
            <a:lvl5pPr marL="1982954" indent="-220329" eaLnBrk="0" hangingPunct="0">
              <a:defRPr sz="2300">
                <a:solidFill>
                  <a:schemeClr val="tx1"/>
                </a:solidFill>
                <a:latin typeface="Arial" pitchFamily="34" charset="0"/>
                <a:ea typeface="ＭＳ Ｐゴシック" pitchFamily="34" charset="-128"/>
              </a:defRPr>
            </a:lvl5pPr>
            <a:lvl6pPr marL="2423610" indent="-220329" eaLnBrk="0" fontAlgn="base" hangingPunct="0">
              <a:spcBef>
                <a:spcPct val="0"/>
              </a:spcBef>
              <a:spcAft>
                <a:spcPct val="0"/>
              </a:spcAft>
              <a:defRPr sz="2300">
                <a:solidFill>
                  <a:schemeClr val="tx1"/>
                </a:solidFill>
                <a:latin typeface="Arial" pitchFamily="34" charset="0"/>
                <a:ea typeface="ＭＳ Ｐゴシック" pitchFamily="34" charset="-128"/>
              </a:defRPr>
            </a:lvl6pPr>
            <a:lvl7pPr marL="2864267" indent="-220329" eaLnBrk="0" fontAlgn="base" hangingPunct="0">
              <a:spcBef>
                <a:spcPct val="0"/>
              </a:spcBef>
              <a:spcAft>
                <a:spcPct val="0"/>
              </a:spcAft>
              <a:defRPr sz="2300">
                <a:solidFill>
                  <a:schemeClr val="tx1"/>
                </a:solidFill>
                <a:latin typeface="Arial" pitchFamily="34" charset="0"/>
                <a:ea typeface="ＭＳ Ｐゴシック" pitchFamily="34" charset="-128"/>
              </a:defRPr>
            </a:lvl7pPr>
            <a:lvl8pPr marL="3304923" indent="-220329" eaLnBrk="0" fontAlgn="base" hangingPunct="0">
              <a:spcBef>
                <a:spcPct val="0"/>
              </a:spcBef>
              <a:spcAft>
                <a:spcPct val="0"/>
              </a:spcAft>
              <a:defRPr sz="2300">
                <a:solidFill>
                  <a:schemeClr val="tx1"/>
                </a:solidFill>
                <a:latin typeface="Arial" pitchFamily="34" charset="0"/>
                <a:ea typeface="ＭＳ Ｐゴシック" pitchFamily="34" charset="-128"/>
              </a:defRPr>
            </a:lvl8pPr>
            <a:lvl9pPr marL="3745581" indent="-220329" eaLnBrk="0" fontAlgn="base" hangingPunct="0">
              <a:spcBef>
                <a:spcPct val="0"/>
              </a:spcBef>
              <a:spcAft>
                <a:spcPct val="0"/>
              </a:spcAft>
              <a:defRPr sz="2300">
                <a:solidFill>
                  <a:schemeClr val="tx1"/>
                </a:solidFill>
                <a:latin typeface="Arial" pitchFamily="34" charset="0"/>
                <a:ea typeface="ＭＳ Ｐゴシック" pitchFamily="34" charset="-128"/>
              </a:defRPr>
            </a:lvl9pPr>
          </a:lstStyle>
          <a:p>
            <a:pPr eaLnBrk="1" hangingPunct="1">
              <a:defRPr/>
            </a:pPr>
            <a:fld id="{3E1BEDED-B7E8-4531-A932-A6C2D53439FD}" type="slidenum">
              <a:rPr lang="en-US" altLang="en-US" sz="1300">
                <a:latin typeface="Calibri" pitchFamily="34" charset="0"/>
              </a:rPr>
              <a:pPr eaLnBrk="1" hangingPunct="1">
                <a:defRPr/>
              </a:pPr>
              <a:t>54</a:t>
            </a:fld>
            <a:endParaRPr lang="en-US" altLang="en-US" sz="1300" dirty="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Slide Number Placeholder 5"/>
          <p:cNvSpPr>
            <a:spLocks noGrp="1"/>
          </p:cNvSpPr>
          <p:nvPr>
            <p:ph type="sldNum" sz="quarter" idx="10"/>
          </p:nvPr>
        </p:nvSpPr>
        <p:spPr/>
        <p:txBody>
          <a:bodyPr/>
          <a:lstStyle>
            <a:lvl1pPr>
              <a:defRPr/>
            </a:lvl1pPr>
          </a:lstStyle>
          <a:p>
            <a:pPr>
              <a:defRPr/>
            </a:pPr>
            <a:fld id="{E1CB6680-DEDB-4FFC-948C-944F47864A1E}"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590550" y="1279525"/>
            <a:ext cx="8553450" cy="228600"/>
          </a:xfrm>
          <a:prstGeom prst="rect">
            <a:avLst/>
          </a:prstGeom>
          <a:solidFill>
            <a:srgbClr val="C17529"/>
          </a:solidFill>
          <a:ln>
            <a:noFill/>
          </a:ln>
          <a:extLst>
            <a:ext uri="{91240B29-F687-4F45-9708-019B960494DF}">
              <a14:hiddenLine xmlns:a14="http://schemas.microsoft.com/office/drawing/2010/main" w="50800" cap="rnd" cmpd="dbl" algn="ctr">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endParaRPr lang="en-US" altLang="en-US" dirty="0">
              <a:solidFill>
                <a:srgbClr val="FFFFFF"/>
              </a:solidFill>
              <a:ea typeface="ＭＳ Ｐゴシック" pitchFamily="34" charset="-128"/>
            </a:endParaRPr>
          </a:p>
        </p:txBody>
      </p:sp>
      <p:sp>
        <p:nvSpPr>
          <p:cNvPr id="5" name="Slide Number Placeholder 22"/>
          <p:cNvSpPr txBox="1">
            <a:spLocks/>
          </p:cNvSpPr>
          <p:nvPr userDrawn="1"/>
        </p:nvSpPr>
        <p:spPr>
          <a:xfrm>
            <a:off x="0" y="1271588"/>
            <a:ext cx="533400" cy="244475"/>
          </a:xfrm>
          <a:prstGeom prst="rect">
            <a:avLst/>
          </a:prstGeom>
          <a:solidFill>
            <a:schemeClr val="accent5">
              <a:lumMod val="50000"/>
            </a:schemeClr>
          </a:solidFill>
        </p:spPr>
        <p:txBody>
          <a:bodyPr anchor="ctr">
            <a:normAutofit fontScale="85000" lnSpcReduction="20000"/>
          </a:bodyPr>
          <a:lstStyle>
            <a:lvl1pPr algn="ctr">
              <a:defRPr sz="1400" b="1">
                <a:solidFill>
                  <a:srgbClr val="FFFFFF"/>
                </a:solidFill>
                <a:latin typeface="Calibri" pitchFamily="-105" charset="0"/>
                <a:ea typeface="ＭＳ Ｐゴシック" pitchFamily="-105" charset="-128"/>
                <a:cs typeface="+mn-cs"/>
              </a:defRPr>
            </a:lvl1pPr>
          </a:lstStyle>
          <a:p>
            <a:pPr fontAlgn="auto">
              <a:spcBef>
                <a:spcPts val="0"/>
              </a:spcBef>
              <a:spcAft>
                <a:spcPts val="0"/>
              </a:spcAft>
              <a:defRPr/>
            </a:pPr>
            <a:fld id="{5BB097E9-3770-4D08-BEA4-3EB4FB1CB70A}" type="slidenum">
              <a:rPr lang="en-US" smtClean="0"/>
              <a:pPr fontAlgn="auto">
                <a:spcBef>
                  <a:spcPts val="0"/>
                </a:spcBef>
                <a:spcAft>
                  <a:spcPts val="0"/>
                </a:spcAft>
                <a:defRPr/>
              </a:pPr>
              <a:t>‹#›</a:t>
            </a:fld>
            <a:endParaRPr lang="en-US" dirty="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663D6A7-BEFF-4E8B-9C20-01001DAEA14B}" type="datetimeFigureOut">
              <a:rPr lang="en-US"/>
              <a:pPr>
                <a:defRPr/>
              </a:pPr>
              <a:t>1/5/2017</a:t>
            </a:fld>
            <a:endParaRPr lang="en-US" dirty="0"/>
          </a:p>
        </p:txBody>
      </p:sp>
      <p:sp>
        <p:nvSpPr>
          <p:cNvPr id="7"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8" name="Slide Number Placeholder 5"/>
          <p:cNvSpPr>
            <a:spLocks noGrp="1"/>
          </p:cNvSpPr>
          <p:nvPr>
            <p:ph type="sldNum" sz="quarter" idx="12"/>
          </p:nvPr>
        </p:nvSpPr>
        <p:spPr/>
        <p:txBody>
          <a:bodyPr/>
          <a:lstStyle>
            <a:lvl1pPr>
              <a:defRPr/>
            </a:lvl1pPr>
          </a:lstStyle>
          <a:p>
            <a:pPr>
              <a:defRPr/>
            </a:pPr>
            <a:fld id="{6EE0122D-6103-40B1-8915-A762A952629D}"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019C962-F5B6-4964-8082-43FA4D022B1D}" type="datetimeFigureOut">
              <a:rPr lang="en-US"/>
              <a:pPr>
                <a:defRPr/>
              </a:pPr>
              <a:t>1/5/2017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6C87264-40B6-4F82-BCD5-9A9B81961440}"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920CBA7-0FB7-4F7C-8D8A-3A484E920A2A}" type="datetimeFigureOut">
              <a:rPr lang="en-US"/>
              <a:pPr>
                <a:defRPr/>
              </a:pPr>
              <a:t>1/5/2017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5240B434-9614-42A3-817C-127A2E9AA2E7}"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212379EA-380B-40A2-B808-A458FEE50F73}" type="datetimeFigureOut">
              <a:rPr lang="en-US"/>
              <a:pPr>
                <a:defRPr/>
              </a:pPr>
              <a:t>1/5/2017</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p:txBody>
          <a:bodyPr/>
          <a:lstStyle>
            <a:lvl1pPr>
              <a:defRPr/>
            </a:lvl1pPr>
          </a:lstStyle>
          <a:p>
            <a:pPr>
              <a:defRPr/>
            </a:pPr>
            <a:fld id="{D04B5FF4-0F43-4593-8554-4012AE0C8773}"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D84FB6F-E9A5-4604-8541-50D5CBDB8320}" type="datetimeFigureOut">
              <a:rPr lang="en-US"/>
              <a:pPr>
                <a:defRPr/>
              </a:pPr>
              <a:t>1/5/2017</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p:txBody>
          <a:bodyPr/>
          <a:lstStyle>
            <a:lvl1pPr>
              <a:defRPr/>
            </a:lvl1pPr>
          </a:lstStyle>
          <a:p>
            <a:pPr>
              <a:defRPr/>
            </a:pPr>
            <a:fld id="{5B224D13-43B3-486A-BBF8-A5D4C5E13F4B}"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508EA40-4679-4E09-AFD4-2C07DD0D3CC5}" type="datetimeFigureOut">
              <a:rPr lang="en-US"/>
              <a:pPr>
                <a:defRPr/>
              </a:pPr>
              <a:t>1/5/2017</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p:txBody>
          <a:bodyPr/>
          <a:lstStyle>
            <a:lvl1pPr>
              <a:defRPr/>
            </a:lvl1pPr>
          </a:lstStyle>
          <a:p>
            <a:pPr>
              <a:defRPr/>
            </a:pPr>
            <a:fld id="{0BB5CE03-1207-4041-9CD6-48B297D2BAFE}"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154A8978-21E8-4F6C-8F7C-D91A1CBFB027}" type="datetimeFigureOut">
              <a:rPr lang="en-US"/>
              <a:pPr>
                <a:defRPr/>
              </a:pPr>
              <a:t>1/5/2017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8661DCA9-6DF0-49E8-AECB-C62BF22E3229}"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60A180D-FA5F-4379-9B24-48FBF456471A}" type="datetimeFigureOut">
              <a:rPr lang="en-US"/>
              <a:pPr>
                <a:defRPr/>
              </a:pPr>
              <a:t>1/5/2017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C17DA03F-FD1E-4D3F-BB5E-F481B3D9FAAA}"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34BD2F3-AEE9-43B2-9841-D54A922EB5B5}" type="datetimeFigureOut">
              <a:rPr lang="en-US"/>
              <a:pPr>
                <a:defRPr/>
              </a:pPr>
              <a:t>1/5/2017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F4D037B-943E-49AA-9AA0-7CEE68CEB4B7}"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11CB1D7-BF52-43F0-B96B-6E5FDA649D76}" type="datetimeFigureOut">
              <a:rPr lang="en-US"/>
              <a:pPr>
                <a:defRPr/>
              </a:pPr>
              <a:t>1/5/2017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A3AFC5A-4CE2-4CA7-AB60-82B4CF67E473}"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nsert Text--One-Column">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8555038" y="6615113"/>
            <a:ext cx="9144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20000"/>
              </a:spcBef>
              <a:defRPr/>
            </a:pPr>
            <a:fld id="{D39997DB-EBDE-4C11-BC80-3E627DBCB98F}" type="slidenum">
              <a:rPr lang="en-US" altLang="en-US" sz="1200" smtClean="0">
                <a:latin typeface="Calibri" pitchFamily="34" charset="0"/>
              </a:rPr>
              <a:pPr algn="ctr" eaLnBrk="1" hangingPunct="1">
                <a:spcBef>
                  <a:spcPct val="20000"/>
                </a:spcBef>
                <a:defRPr/>
              </a:pPr>
              <a:t>‹#›</a:t>
            </a:fld>
            <a:endParaRPr lang="en-US" altLang="en-US" sz="1200" dirty="0">
              <a:latin typeface="Calibri" pitchFamily="34" charset="0"/>
            </a:endParaRPr>
          </a:p>
        </p:txBody>
      </p:sp>
      <p:pic>
        <p:nvPicPr>
          <p:cNvPr id="5" name="Picture 6" descr="SPRPicture1.jpg"/>
          <p:cNvPicPr>
            <a:picLocks noChangeAspect="1"/>
          </p:cNvPicPr>
          <p:nvPr userDrawn="1"/>
        </p:nvPicPr>
        <p:blipFill>
          <a:blip r:embed="rId2" cstate="print"/>
          <a:srcRect/>
          <a:stretch>
            <a:fillRect/>
          </a:stretch>
        </p:blipFill>
        <p:spPr bwMode="auto">
          <a:xfrm>
            <a:off x="-1752600" y="5638800"/>
            <a:ext cx="1079500" cy="420688"/>
          </a:xfrm>
          <a:prstGeom prst="rect">
            <a:avLst/>
          </a:prstGeom>
          <a:noFill/>
          <a:ln w="9525">
            <a:noFill/>
            <a:miter lim="800000"/>
            <a:headEnd/>
            <a:tailEnd/>
          </a:ln>
        </p:spPr>
      </p:pic>
      <p:sp>
        <p:nvSpPr>
          <p:cNvPr id="2" name="Title 1"/>
          <p:cNvSpPr>
            <a:spLocks noGrp="1"/>
          </p:cNvSpPr>
          <p:nvPr>
            <p:ph type="title"/>
          </p:nvPr>
        </p:nvSpPr>
        <p:spPr>
          <a:xfrm>
            <a:off x="457200" y="-76200"/>
            <a:ext cx="8229600" cy="1143000"/>
          </a:xfrm>
        </p:spPr>
        <p:txBody>
          <a:bodyPr>
            <a:normAutofit/>
          </a:bodyPr>
          <a:lstStyle>
            <a:lvl1pPr algn="r">
              <a:defRPr sz="3200"/>
            </a:lvl1pPr>
          </a:lstStyle>
          <a:p>
            <a:r>
              <a:rPr lang="en-US" dirty="0"/>
              <a:t>Click to edit Master title style</a:t>
            </a:r>
          </a:p>
        </p:txBody>
      </p:sp>
      <p:sp>
        <p:nvSpPr>
          <p:cNvPr id="12" name="Text Placeholder 11"/>
          <p:cNvSpPr>
            <a:spLocks noGrp="1"/>
          </p:cNvSpPr>
          <p:nvPr>
            <p:ph type="body" sz="quarter" idx="11"/>
          </p:nvPr>
        </p:nvSpPr>
        <p:spPr>
          <a:xfrm>
            <a:off x="457200" y="1434728"/>
            <a:ext cx="8229599" cy="4846320"/>
          </a:xfrm>
        </p:spPr>
        <p:txBody>
          <a:bodyPr/>
          <a:lstStyle>
            <a:lvl1pPr marL="228600" indent="-228600">
              <a:spcBef>
                <a:spcPts val="1000"/>
              </a:spcBef>
              <a:spcAft>
                <a:spcPts val="600"/>
              </a:spcAft>
              <a:buClr>
                <a:schemeClr val="tx1"/>
              </a:buClr>
              <a:buSzPct val="115000"/>
              <a:defRPr sz="2800" b="0">
                <a:latin typeface="+mn-lt"/>
                <a:cs typeface="Arial Bold" pitchFamily="34" charset="0"/>
              </a:defRPr>
            </a:lvl1pPr>
            <a:lvl2pPr marL="457200" indent="-228600">
              <a:spcBef>
                <a:spcPts val="300"/>
              </a:spcBef>
              <a:spcAft>
                <a:spcPts val="300"/>
              </a:spcAft>
              <a:buClr>
                <a:schemeClr val="tx1"/>
              </a:buClr>
              <a:defRPr sz="2600" b="1">
                <a:latin typeface="+mn-lt"/>
                <a:cs typeface="Arial Bold" pitchFamily="34" charset="0"/>
              </a:defRPr>
            </a:lvl2pPr>
            <a:lvl3pPr marL="685800" indent="-228600">
              <a:spcBef>
                <a:spcPts val="300"/>
              </a:spcBef>
              <a:buClr>
                <a:schemeClr val="tx1"/>
              </a:buClr>
              <a:defRPr sz="2400"/>
            </a:lvl3pPr>
            <a:lvl4pPr marL="1316038" indent="-346075">
              <a:spcBef>
                <a:spcPts val="300"/>
              </a:spcBef>
              <a:defRPr sz="1400"/>
            </a:lvl4pPr>
            <a:lvl5pPr marL="1660525" indent="-344488">
              <a:spcBef>
                <a:spcPts val="300"/>
              </a:spcBef>
              <a:defRPr sz="1400"/>
            </a:lvl5pPr>
          </a:lstStyle>
          <a:p>
            <a:pPr lvl="0"/>
            <a:r>
              <a:rPr lang="en-US" dirty="0"/>
              <a:t>Click to edit Master text styles</a:t>
            </a:r>
          </a:p>
          <a:p>
            <a:pPr lvl="1"/>
            <a:r>
              <a:rPr lang="en-US" dirty="0"/>
              <a:t>Second level</a:t>
            </a:r>
          </a:p>
          <a:p>
            <a:pPr lvl="2"/>
            <a:r>
              <a:rPr lang="en-US" dirty="0"/>
              <a:t>Third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p:cNvSpPr>
            <a:spLocks noGrp="1"/>
          </p:cNvSpPr>
          <p:nvPr>
            <p:ph type="sldNum" sz="quarter" idx="4"/>
          </p:nvPr>
        </p:nvSpPr>
        <p:spPr>
          <a:xfrm>
            <a:off x="7037388" y="655320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40171C61-8A69-47A6-92A6-4304876D2281}" type="slidenum">
              <a:rPr lang="en-US"/>
              <a:pPr>
                <a:defRPr/>
              </a:pPr>
              <a:t>‹#›</a:t>
            </a:fld>
            <a:endParaRPr lang="en-US" dirty="0"/>
          </a:p>
        </p:txBody>
      </p:sp>
      <p:sp>
        <p:nvSpPr>
          <p:cNvPr id="5" name="Slide Number Placeholder 22"/>
          <p:cNvSpPr txBox="1">
            <a:spLocks/>
          </p:cNvSpPr>
          <p:nvPr/>
        </p:nvSpPr>
        <p:spPr>
          <a:xfrm>
            <a:off x="0" y="1271588"/>
            <a:ext cx="533400" cy="244475"/>
          </a:xfrm>
          <a:prstGeom prst="rect">
            <a:avLst/>
          </a:prstGeom>
        </p:spPr>
        <p:txBody>
          <a:bodyPr anchor="ctr">
            <a:normAutofit fontScale="85000" lnSpcReduction="20000"/>
          </a:bodyPr>
          <a:lstStyle>
            <a:lvl1pPr algn="ctr">
              <a:defRPr sz="1400" b="1">
                <a:solidFill>
                  <a:srgbClr val="FFFFFF"/>
                </a:solidFill>
                <a:latin typeface="Calibri" pitchFamily="-105" charset="0"/>
                <a:ea typeface="ＭＳ Ｐゴシック" pitchFamily="-105" charset="-128"/>
                <a:cs typeface="+mn-cs"/>
              </a:defRPr>
            </a:lvl1pPr>
          </a:lstStyle>
          <a:p>
            <a:pPr>
              <a:defRPr/>
            </a:pPr>
            <a:fld id="{A57B3C32-0E6B-4BC7-B233-6F8301606462}" type="slidenum">
              <a:rPr lang="en-US" smtClean="0"/>
              <a:pPr>
                <a:defRPr/>
              </a:pPr>
              <a:t>‹#›</a:t>
            </a:fld>
            <a:endParaRPr lang="en-US" dirty="0"/>
          </a:p>
        </p:txBody>
      </p:sp>
      <p:sp>
        <p:nvSpPr>
          <p:cNvPr id="7" name="Slide Number Placeholder 22"/>
          <p:cNvSpPr txBox="1">
            <a:spLocks/>
          </p:cNvSpPr>
          <p:nvPr/>
        </p:nvSpPr>
        <p:spPr>
          <a:xfrm>
            <a:off x="0" y="1279525"/>
            <a:ext cx="533400" cy="244475"/>
          </a:xfrm>
          <a:prstGeom prst="rect">
            <a:avLst/>
          </a:prstGeom>
          <a:solidFill>
            <a:schemeClr val="accent5">
              <a:lumMod val="50000"/>
            </a:schemeClr>
          </a:solidFill>
        </p:spPr>
        <p:txBody>
          <a:bodyPr anchor="ctr">
            <a:normAutofit fontScale="85000" lnSpcReduction="20000"/>
          </a:bodyPr>
          <a:lstStyle>
            <a:lvl1pPr algn="ctr">
              <a:defRPr sz="1400" b="1">
                <a:solidFill>
                  <a:srgbClr val="FFFFFF"/>
                </a:solidFill>
                <a:latin typeface="Calibri" pitchFamily="-105" charset="0"/>
                <a:ea typeface="ＭＳ Ｐゴシック" pitchFamily="-105" charset="-128"/>
                <a:cs typeface="+mn-cs"/>
              </a:defRPr>
            </a:lvl1pPr>
          </a:lstStyle>
          <a:p>
            <a:pPr fontAlgn="auto">
              <a:spcBef>
                <a:spcPts val="0"/>
              </a:spcBef>
              <a:spcAft>
                <a:spcPts val="0"/>
              </a:spcAft>
              <a:defRPr/>
            </a:pPr>
            <a:fld id="{76D1B312-3617-4777-A74A-46332DC3A189}" type="slidenum">
              <a:rPr lang="en-US" smtClean="0"/>
              <a:pPr fontAlgn="auto">
                <a:spcBef>
                  <a:spcPts val="0"/>
                </a:spcBef>
                <a:spcAft>
                  <a:spcPts val="0"/>
                </a:spcAft>
                <a:defRPr/>
              </a:pPr>
              <a:t>‹#›</a:t>
            </a:fld>
            <a:endParaRPr lang="en-US" dirty="0"/>
          </a:p>
        </p:txBody>
      </p:sp>
      <p:sp>
        <p:nvSpPr>
          <p:cNvPr id="1031" name="Rectangle 7"/>
          <p:cNvSpPr>
            <a:spLocks noChangeArrowheads="1"/>
          </p:cNvSpPr>
          <p:nvPr/>
        </p:nvSpPr>
        <p:spPr bwMode="auto">
          <a:xfrm>
            <a:off x="590550" y="1279525"/>
            <a:ext cx="8553450" cy="228600"/>
          </a:xfrm>
          <a:prstGeom prst="rect">
            <a:avLst/>
          </a:prstGeom>
          <a:solidFill>
            <a:srgbClr val="C17529"/>
          </a:solidFill>
          <a:ln>
            <a:noFill/>
          </a:ln>
          <a:extLst>
            <a:ext uri="{91240B29-F687-4F45-9708-019B960494DF}">
              <a14:hiddenLine xmlns:a14="http://schemas.microsoft.com/office/drawing/2010/main" w="50800" cap="rnd" cmpd="dbl" algn="ctr">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endParaRPr lang="en-US" altLang="en-US" dirty="0">
              <a:solidFill>
                <a:srgbClr val="FFFFFF"/>
              </a:solidFill>
              <a:ea typeface="ＭＳ Ｐゴシック" pitchFamily="34" charset="-128"/>
            </a:endParaRPr>
          </a:p>
        </p:txBody>
      </p:sp>
      <p:pic>
        <p:nvPicPr>
          <p:cNvPr id="1032" name="Picture 8" descr="SPRPicture1.jpg"/>
          <p:cNvPicPr>
            <a:picLocks noChangeAspect="1"/>
          </p:cNvPicPr>
          <p:nvPr userDrawn="1"/>
        </p:nvPicPr>
        <p:blipFill>
          <a:blip r:embed="rId14" cstate="print"/>
          <a:srcRect/>
          <a:stretch>
            <a:fillRect/>
          </a:stretch>
        </p:blipFill>
        <p:spPr bwMode="auto">
          <a:xfrm>
            <a:off x="228600" y="6280150"/>
            <a:ext cx="1079500" cy="42068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Lst>
  <p:txStyles>
    <p:titleStyle>
      <a:lvl1pPr algn="r" rtl="0" eaLnBrk="0" fontAlgn="base" hangingPunct="0">
        <a:spcBef>
          <a:spcPct val="0"/>
        </a:spcBef>
        <a:spcAft>
          <a:spcPct val="0"/>
        </a:spcAft>
        <a:defRPr sz="3200" kern="1200">
          <a:solidFill>
            <a:srgbClr val="E46C0A"/>
          </a:solidFill>
          <a:latin typeface="+mj-lt"/>
          <a:ea typeface="+mj-ea"/>
          <a:cs typeface="+mj-cs"/>
        </a:defRPr>
      </a:lvl1pPr>
      <a:lvl2pPr algn="r" rtl="0" eaLnBrk="0" fontAlgn="base" hangingPunct="0">
        <a:spcBef>
          <a:spcPct val="0"/>
        </a:spcBef>
        <a:spcAft>
          <a:spcPct val="0"/>
        </a:spcAft>
        <a:defRPr sz="3200">
          <a:solidFill>
            <a:srgbClr val="E46C0A"/>
          </a:solidFill>
          <a:latin typeface="Calibri" pitchFamily="34" charset="0"/>
        </a:defRPr>
      </a:lvl2pPr>
      <a:lvl3pPr algn="r" rtl="0" eaLnBrk="0" fontAlgn="base" hangingPunct="0">
        <a:spcBef>
          <a:spcPct val="0"/>
        </a:spcBef>
        <a:spcAft>
          <a:spcPct val="0"/>
        </a:spcAft>
        <a:defRPr sz="3200">
          <a:solidFill>
            <a:srgbClr val="E46C0A"/>
          </a:solidFill>
          <a:latin typeface="Calibri" pitchFamily="34" charset="0"/>
        </a:defRPr>
      </a:lvl3pPr>
      <a:lvl4pPr algn="r" rtl="0" eaLnBrk="0" fontAlgn="base" hangingPunct="0">
        <a:spcBef>
          <a:spcPct val="0"/>
        </a:spcBef>
        <a:spcAft>
          <a:spcPct val="0"/>
        </a:spcAft>
        <a:defRPr sz="3200">
          <a:solidFill>
            <a:srgbClr val="E46C0A"/>
          </a:solidFill>
          <a:latin typeface="Calibri" pitchFamily="34" charset="0"/>
        </a:defRPr>
      </a:lvl4pPr>
      <a:lvl5pPr algn="r" rtl="0" eaLnBrk="0" fontAlgn="base" hangingPunct="0">
        <a:spcBef>
          <a:spcPct val="0"/>
        </a:spcBef>
        <a:spcAft>
          <a:spcPct val="0"/>
        </a:spcAft>
        <a:defRPr sz="3200">
          <a:solidFill>
            <a:srgbClr val="E46C0A"/>
          </a:solidFill>
          <a:latin typeface="Calibri" pitchFamily="34" charset="0"/>
        </a:defRPr>
      </a:lvl5pPr>
      <a:lvl6pPr marL="457200" algn="r" rtl="0" fontAlgn="base">
        <a:spcBef>
          <a:spcPct val="0"/>
        </a:spcBef>
        <a:spcAft>
          <a:spcPct val="0"/>
        </a:spcAft>
        <a:defRPr sz="3200">
          <a:solidFill>
            <a:srgbClr val="E46C0A"/>
          </a:solidFill>
          <a:latin typeface="Calibri" pitchFamily="34" charset="0"/>
        </a:defRPr>
      </a:lvl6pPr>
      <a:lvl7pPr marL="914400" algn="r" rtl="0" fontAlgn="base">
        <a:spcBef>
          <a:spcPct val="0"/>
        </a:spcBef>
        <a:spcAft>
          <a:spcPct val="0"/>
        </a:spcAft>
        <a:defRPr sz="3200">
          <a:solidFill>
            <a:srgbClr val="E46C0A"/>
          </a:solidFill>
          <a:latin typeface="Calibri" pitchFamily="34" charset="0"/>
        </a:defRPr>
      </a:lvl7pPr>
      <a:lvl8pPr marL="1371600" algn="r" rtl="0" fontAlgn="base">
        <a:spcBef>
          <a:spcPct val="0"/>
        </a:spcBef>
        <a:spcAft>
          <a:spcPct val="0"/>
        </a:spcAft>
        <a:defRPr sz="3200">
          <a:solidFill>
            <a:srgbClr val="E46C0A"/>
          </a:solidFill>
          <a:latin typeface="Calibri" pitchFamily="34" charset="0"/>
        </a:defRPr>
      </a:lvl8pPr>
      <a:lvl9pPr marL="1828800" algn="r" rtl="0" fontAlgn="base">
        <a:spcBef>
          <a:spcPct val="0"/>
        </a:spcBef>
        <a:spcAft>
          <a:spcPct val="0"/>
        </a:spcAft>
        <a:defRPr sz="3200">
          <a:solidFill>
            <a:srgbClr val="E46C0A"/>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6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2.jpeg"/><Relationship Id="rId7" Type="http://schemas.openxmlformats.org/officeDocument/2006/relationships/diagramColors" Target="../diagrams/colors4.xml"/><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7.xml"/><Relationship Id="rId1" Type="http://schemas.openxmlformats.org/officeDocument/2006/relationships/slideLayout" Target="../slideLayouts/slideLayout1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9.xml"/><Relationship Id="rId1" Type="http://schemas.openxmlformats.org/officeDocument/2006/relationships/slideLayout" Target="../slideLayouts/slideLayout1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40.xml"/><Relationship Id="rId1" Type="http://schemas.openxmlformats.org/officeDocument/2006/relationships/slideLayout" Target="../slideLayouts/slideLayout1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47.xml"/><Relationship Id="rId1" Type="http://schemas.openxmlformats.org/officeDocument/2006/relationships/slideLayout" Target="../slideLayouts/slideLayout1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48.xml"/><Relationship Id="rId1" Type="http://schemas.openxmlformats.org/officeDocument/2006/relationships/slideLayout" Target="../slideLayouts/slideLayout1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49.xml"/><Relationship Id="rId1" Type="http://schemas.openxmlformats.org/officeDocument/2006/relationships/slideLayout" Target="../slideLayouts/slideLayout1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hyperlink" Target="mailto:Laura@spra.com" TargetMode="External"/><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114799" y="1828800"/>
            <a:ext cx="4800601" cy="1371600"/>
          </a:xfrm>
          <a:solidFill>
            <a:srgbClr val="FFFFFF">
              <a:alpha val="78039"/>
            </a:srgbClr>
          </a:solidFill>
        </p:spPr>
        <p:txBody>
          <a:bodyPr rtlCol="0">
            <a:noAutofit/>
          </a:bodyPr>
          <a:lstStyle/>
          <a:p>
            <a:pPr algn="ctr" eaLnBrk="1" fontAlgn="auto" hangingPunct="1">
              <a:spcAft>
                <a:spcPts val="0"/>
              </a:spcAft>
              <a:defRPr/>
            </a:pPr>
            <a:br>
              <a:rPr lang="en-US" sz="3200" b="1" dirty="0">
                <a:solidFill>
                  <a:schemeClr val="accent6">
                    <a:lumMod val="75000"/>
                  </a:schemeClr>
                </a:solidFill>
              </a:rPr>
            </a:br>
            <a:r>
              <a:rPr lang="en-US" altLang="en-US" sz="2400" b="1" dirty="0">
                <a:solidFill>
                  <a:schemeClr val="accent4">
                    <a:lumMod val="75000"/>
                  </a:schemeClr>
                </a:solidFill>
                <a:ea typeface="ＭＳ Ｐゴシック" pitchFamily="34" charset="-128"/>
              </a:rPr>
              <a:t>INTRODUCTION TO WIOA COMMON PERFORMANCE MEASURES: Measurement and Data Collection</a:t>
            </a:r>
            <a:br>
              <a:rPr lang="en-US" sz="3200" b="1" dirty="0">
                <a:solidFill>
                  <a:schemeClr val="accent6">
                    <a:lumMod val="75000"/>
                  </a:schemeClr>
                </a:solidFill>
              </a:rPr>
            </a:br>
            <a:endParaRPr lang="en-US" sz="3200" b="1" dirty="0">
              <a:solidFill>
                <a:schemeClr val="accent6">
                  <a:lumMod val="75000"/>
                </a:schemeClr>
              </a:solidFill>
            </a:endParaRPr>
          </a:p>
        </p:txBody>
      </p:sp>
      <p:sp>
        <p:nvSpPr>
          <p:cNvPr id="7" name="Subtitle 6"/>
          <p:cNvSpPr>
            <a:spLocks noGrp="1"/>
          </p:cNvSpPr>
          <p:nvPr>
            <p:ph type="subTitle" idx="1"/>
          </p:nvPr>
        </p:nvSpPr>
        <p:spPr>
          <a:xfrm>
            <a:off x="3810000" y="3429000"/>
            <a:ext cx="5334000" cy="1524000"/>
          </a:xfrm>
          <a:ln>
            <a:solidFill>
              <a:schemeClr val="accent1">
                <a:lumMod val="75000"/>
              </a:schemeClr>
            </a:solidFill>
          </a:ln>
        </p:spPr>
        <p:txBody>
          <a:bodyPr rtlCol="0">
            <a:normAutofit/>
          </a:bodyPr>
          <a:lstStyle/>
          <a:p>
            <a:pPr lvl="0" algn="l">
              <a:spcBef>
                <a:spcPts val="0"/>
              </a:spcBef>
            </a:pPr>
            <a:r>
              <a:rPr lang="en-US" sz="2000" dirty="0">
                <a:solidFill>
                  <a:srgbClr val="10335A"/>
                </a:solidFill>
                <a:latin typeface="Arial Bold" panose="020B0704020202020204" pitchFamily="34" charset="0"/>
                <a:cs typeface="Arial Bold" panose="020B0704020202020204" pitchFamily="34" charset="0"/>
              </a:rPr>
              <a:t>Presented at:</a:t>
            </a:r>
            <a:br>
              <a:rPr lang="en-US" sz="2000" dirty="0">
                <a:solidFill>
                  <a:srgbClr val="10335A"/>
                </a:solidFill>
                <a:latin typeface="Arial Bold" panose="020B0704020202020204" pitchFamily="34" charset="0"/>
                <a:cs typeface="Arial Bold" panose="020B0704020202020204" pitchFamily="34" charset="0"/>
              </a:rPr>
            </a:br>
            <a:r>
              <a:rPr lang="en-US" sz="2000" dirty="0">
                <a:solidFill>
                  <a:srgbClr val="10335A"/>
                </a:solidFill>
                <a:latin typeface="Arial Bold" panose="020B0704020202020204" pitchFamily="34" charset="0"/>
                <a:cs typeface="Arial Bold" panose="020B0704020202020204" pitchFamily="34" charset="0"/>
              </a:rPr>
              <a:t> 	</a:t>
            </a:r>
            <a:r>
              <a:rPr lang="en-US" sz="2000" dirty="0">
                <a:solidFill>
                  <a:srgbClr val="10335A"/>
                </a:solidFill>
                <a:latin typeface="Arial" pitchFamily="34" charset="0"/>
                <a:cs typeface="Arial" pitchFamily="34" charset="0"/>
              </a:rPr>
              <a:t>INA Multi-Regional Conference</a:t>
            </a:r>
          </a:p>
          <a:p>
            <a:pPr lvl="0" algn="l">
              <a:spcBef>
                <a:spcPts val="0"/>
              </a:spcBef>
            </a:pPr>
            <a:r>
              <a:rPr lang="en-US" sz="2000" dirty="0">
                <a:solidFill>
                  <a:srgbClr val="10335A"/>
                </a:solidFill>
                <a:latin typeface="Arial Bold" panose="020B0704020202020204" pitchFamily="34" charset="0"/>
                <a:cs typeface="Arial Bold" panose="020B0704020202020204" pitchFamily="34" charset="0"/>
              </a:rPr>
              <a:t>	</a:t>
            </a:r>
            <a:r>
              <a:rPr lang="en-US" sz="2100" dirty="0">
                <a:solidFill>
                  <a:srgbClr val="10335A"/>
                </a:solidFill>
                <a:latin typeface="Arial" pitchFamily="34" charset="0"/>
                <a:cs typeface="Arial" pitchFamily="34" charset="0"/>
              </a:rPr>
              <a:t>Miami, FL</a:t>
            </a:r>
          </a:p>
          <a:p>
            <a:pPr lvl="0" algn="l">
              <a:spcBef>
                <a:spcPts val="0"/>
              </a:spcBef>
            </a:pPr>
            <a:r>
              <a:rPr lang="en-US" sz="2100" dirty="0">
                <a:solidFill>
                  <a:srgbClr val="10335A"/>
                </a:solidFill>
                <a:latin typeface="Arial" pitchFamily="34" charset="0"/>
                <a:cs typeface="Arial" pitchFamily="34" charset="0"/>
              </a:rPr>
              <a:t>	January 2017</a:t>
            </a:r>
          </a:p>
          <a:p>
            <a:pPr marL="342900" lvl="0" indent="-342900" defTabSz="457200" eaLnBrk="1" fontAlgn="auto" hangingPunct="1">
              <a:spcAft>
                <a:spcPts val="0"/>
              </a:spcAft>
              <a:defRPr/>
            </a:pPr>
            <a:endParaRPr lang="en-US" sz="2000" b="1" dirty="0">
              <a:solidFill>
                <a:srgbClr val="10335A"/>
              </a:solidFill>
              <a:latin typeface="Arial" pitchFamily="34" charset="0"/>
              <a:cs typeface="Arial" pitchFamily="34" charset="0"/>
            </a:endParaRPr>
          </a:p>
          <a:p>
            <a:pPr marL="342900" lvl="0" indent="-342900" defTabSz="457200" eaLnBrk="1" fontAlgn="auto" hangingPunct="1">
              <a:spcAft>
                <a:spcPts val="0"/>
              </a:spcAft>
              <a:defRPr/>
            </a:pPr>
            <a:endParaRPr lang="en-US" sz="2000" dirty="0">
              <a:latin typeface="Arial" pitchFamily="34" charset="0"/>
              <a:cs typeface="Arial" pitchFamily="34" charset="0"/>
            </a:endParaRPr>
          </a:p>
        </p:txBody>
      </p:sp>
      <p:pic>
        <p:nvPicPr>
          <p:cNvPr id="5" name="Picture 2" descr="U:\My Pictures\ClipArt\Performance\performance-measurement.jpg"/>
          <p:cNvPicPr>
            <a:picLocks noChangeAspect="1" noChangeArrowheads="1"/>
          </p:cNvPicPr>
          <p:nvPr/>
        </p:nvPicPr>
        <p:blipFill>
          <a:blip r:embed="rId3" cstate="print"/>
          <a:srcRect/>
          <a:stretch>
            <a:fillRect/>
          </a:stretch>
        </p:blipFill>
        <p:spPr bwMode="auto">
          <a:xfrm>
            <a:off x="296768" y="1955274"/>
            <a:ext cx="3557544" cy="3267271"/>
          </a:xfrm>
          <a:prstGeom prst="rect">
            <a:avLst/>
          </a:prstGeom>
          <a:noFill/>
        </p:spPr>
      </p:pic>
      <p:pic>
        <p:nvPicPr>
          <p:cNvPr id="6" name="Picture 5" descr="Picture 004.jpg"/>
          <p:cNvPicPr>
            <a:picLocks noChangeAspect="1"/>
          </p:cNvPicPr>
          <p:nvPr/>
        </p:nvPicPr>
        <p:blipFill>
          <a:blip r:embed="rId4" cstate="print"/>
          <a:stretch>
            <a:fillRect/>
          </a:stretch>
        </p:blipFill>
        <p:spPr>
          <a:xfrm>
            <a:off x="296767" y="187265"/>
            <a:ext cx="5037233" cy="824199"/>
          </a:xfrm>
          <a:prstGeom prst="rect">
            <a:avLst/>
          </a:prstGeom>
        </p:spPr>
      </p:pic>
      <p:sp>
        <p:nvSpPr>
          <p:cNvPr id="8" name="Subtitle 6"/>
          <p:cNvSpPr txBox="1">
            <a:spLocks/>
          </p:cNvSpPr>
          <p:nvPr/>
        </p:nvSpPr>
        <p:spPr bwMode="auto">
          <a:xfrm>
            <a:off x="3276600" y="5334000"/>
            <a:ext cx="5181600" cy="1295400"/>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a:bodyPr>
          <a:lstStyle/>
          <a:p>
            <a:pPr marL="342900" marR="0" lvl="0" indent="-342900" algn="ctr" defTabSz="457200" rtl="0" eaLnBrk="1" fontAlgn="auto" latinLnBrk="0" hangingPunct="1">
              <a:lnSpc>
                <a:spcPct val="100000"/>
              </a:lnSpc>
              <a:spcBef>
                <a:spcPct val="20000"/>
              </a:spcBef>
              <a:spcAft>
                <a:spcPts val="0"/>
              </a:spcAft>
              <a:buClrTx/>
              <a:buSzTx/>
              <a:buFont typeface="Arial" pitchFamily="34" charset="0"/>
              <a:buNone/>
              <a:tabLst/>
              <a:defRPr/>
            </a:pPr>
            <a:r>
              <a:rPr kumimoji="0" lang="en-US" sz="2000" b="1" i="0" u="none" strike="noStrike" kern="1200" cap="none" spc="0" normalizeH="0" baseline="0" noProof="0" dirty="0">
                <a:ln>
                  <a:noFill/>
                </a:ln>
                <a:solidFill>
                  <a:srgbClr val="10335A"/>
                </a:solidFill>
                <a:effectLst/>
                <a:uLnTx/>
                <a:uFillTx/>
                <a:latin typeface="Arial" pitchFamily="34" charset="0"/>
                <a:ea typeface="+mn-ea"/>
                <a:cs typeface="Arial" pitchFamily="34" charset="0"/>
              </a:rPr>
              <a:t>Ron D’Amico</a:t>
            </a:r>
          </a:p>
          <a:p>
            <a:pPr marL="342900" marR="0" lvl="0" indent="-342900" algn="ctr" defTabSz="457200" rtl="0" eaLnBrk="1" fontAlgn="auto" latinLnBrk="0" hangingPunct="1">
              <a:lnSpc>
                <a:spcPct val="100000"/>
              </a:lnSpc>
              <a:spcBef>
                <a:spcPts val="0"/>
              </a:spcBef>
              <a:spcAft>
                <a:spcPts val="0"/>
              </a:spcAft>
              <a:buClrTx/>
              <a:buSzTx/>
              <a:buFont typeface="Arial" pitchFamily="34" charset="0"/>
              <a:buNone/>
              <a:tabLst/>
              <a:defRPr/>
            </a:pPr>
            <a:r>
              <a:rPr kumimoji="0" lang="en-US" sz="2000" b="0" i="0" u="none" strike="noStrike" kern="1200" cap="none" spc="0" normalizeH="0" baseline="0" noProof="0" dirty="0">
                <a:ln>
                  <a:noFill/>
                </a:ln>
                <a:solidFill>
                  <a:srgbClr val="10335A"/>
                </a:solidFill>
                <a:effectLst/>
                <a:uLnTx/>
                <a:uFillTx/>
                <a:latin typeface="Arial" pitchFamily="34" charset="0"/>
                <a:ea typeface="+mn-ea"/>
                <a:cs typeface="Arial" pitchFamily="34" charset="0"/>
              </a:rPr>
              <a:t>Social Policy Research Associates</a:t>
            </a:r>
          </a:p>
          <a:p>
            <a:pPr marL="342900" marR="0" lvl="0" indent="-342900" algn="ctr" defTabSz="457200" rtl="0" eaLnBrk="1" fontAlgn="auto" latinLnBrk="0" hangingPunct="1">
              <a:lnSpc>
                <a:spcPct val="100000"/>
              </a:lnSpc>
              <a:spcBef>
                <a:spcPts val="0"/>
              </a:spcBef>
              <a:spcAft>
                <a:spcPts val="0"/>
              </a:spcAft>
              <a:buClrTx/>
              <a:buSzTx/>
              <a:buFont typeface="Arial" pitchFamily="34" charset="0"/>
              <a:buNone/>
              <a:tabLst/>
              <a:defRPr/>
            </a:pPr>
            <a:r>
              <a:rPr kumimoji="0" lang="en-US" sz="2000" b="0" i="0" u="none" strike="noStrike" kern="1200" cap="none" spc="0" normalizeH="0" baseline="0" noProof="0" dirty="0">
                <a:ln>
                  <a:noFill/>
                </a:ln>
                <a:solidFill>
                  <a:srgbClr val="10335A"/>
                </a:solidFill>
                <a:effectLst/>
                <a:uLnTx/>
                <a:uFillTx/>
                <a:latin typeface="Arial" pitchFamily="34" charset="0"/>
                <a:ea typeface="+mn-ea"/>
                <a:cs typeface="Arial" pitchFamily="34" charset="0"/>
              </a:rPr>
              <a:t>Oakland, CA</a:t>
            </a:r>
            <a:endParaRPr kumimoji="0" lang="en-US" sz="2000" b="0" i="0" u="none" strike="noStrike" kern="1200" cap="none" spc="0" normalizeH="0" baseline="0" noProof="0" dirty="0">
              <a:ln>
                <a:noFill/>
              </a:ln>
              <a:solidFill>
                <a:schemeClr val="tx1">
                  <a:tint val="75000"/>
                </a:schemeClr>
              </a:solidFill>
              <a:effectLst/>
              <a:uLnTx/>
              <a:uFillTx/>
              <a:latin typeface="Arial" pitchFamily="34" charset="0"/>
              <a:ea typeface="+mn-ea"/>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algn="ctr" eaLnBrk="1" hangingPunct="1"/>
            <a:r>
              <a:rPr lang="en-US" altLang="en-US" dirty="0"/>
              <a:t>WORKSHOP GOALS</a:t>
            </a:r>
          </a:p>
        </p:txBody>
      </p:sp>
      <p:sp>
        <p:nvSpPr>
          <p:cNvPr id="5" name="Text Placeholder 2"/>
          <p:cNvSpPr>
            <a:spLocks noGrp="1"/>
          </p:cNvSpPr>
          <p:nvPr>
            <p:ph type="body" sz="quarter" idx="11"/>
          </p:nvPr>
        </p:nvSpPr>
        <p:spPr>
          <a:xfrm>
            <a:off x="3733800" y="1524000"/>
            <a:ext cx="5142689" cy="4619625"/>
          </a:xfrm>
          <a:noFill/>
        </p:spPr>
        <p:txBody>
          <a:bodyPr>
            <a:normAutofit/>
          </a:bodyPr>
          <a:lstStyle/>
          <a:p>
            <a:pPr>
              <a:buFont typeface="Wingdings" panose="05000000000000000000" pitchFamily="2" charset="2"/>
              <a:buChar char="ü"/>
              <a:defRPr/>
            </a:pPr>
            <a:r>
              <a:rPr lang="en-US" sz="2400" b="0" dirty="0">
                <a:latin typeface="+mn-lt"/>
              </a:rPr>
              <a:t>Explain the WIOA measures and how they differ from WIA</a:t>
            </a:r>
          </a:p>
          <a:p>
            <a:pPr>
              <a:buFont typeface="Wingdings" panose="05000000000000000000" pitchFamily="2" charset="2"/>
              <a:buChar char="ü"/>
              <a:defRPr/>
            </a:pPr>
            <a:r>
              <a:rPr lang="en-US" sz="2400" b="0" dirty="0">
                <a:latin typeface="+mn-lt"/>
              </a:rPr>
              <a:t>Legislative authority</a:t>
            </a:r>
          </a:p>
          <a:p>
            <a:pPr>
              <a:buFont typeface="Wingdings" panose="05000000000000000000" pitchFamily="2" charset="2"/>
              <a:buChar char="ü"/>
              <a:defRPr/>
            </a:pPr>
            <a:r>
              <a:rPr lang="en-US" sz="2400" b="0" dirty="0">
                <a:latin typeface="+mn-lt"/>
              </a:rPr>
              <a:t>Timeline</a:t>
            </a:r>
          </a:p>
          <a:p>
            <a:pPr>
              <a:buFont typeface="Wingdings" panose="05000000000000000000" pitchFamily="2" charset="2"/>
              <a:buChar char="ü"/>
              <a:defRPr/>
            </a:pPr>
            <a:r>
              <a:rPr lang="en-US" sz="2400" b="0" dirty="0">
                <a:latin typeface="+mn-lt"/>
              </a:rPr>
              <a:t>Key terms and how different from WIA</a:t>
            </a:r>
          </a:p>
          <a:p>
            <a:pPr>
              <a:buFont typeface="Wingdings" panose="05000000000000000000" pitchFamily="2" charset="2"/>
              <a:buChar char="ü"/>
              <a:defRPr/>
            </a:pPr>
            <a:r>
              <a:rPr lang="en-US" sz="2400" b="0" dirty="0">
                <a:latin typeface="+mn-lt"/>
              </a:rPr>
              <a:t>How standards are to be set</a:t>
            </a:r>
          </a:p>
          <a:p>
            <a:pPr>
              <a:buFont typeface="Wingdings" panose="05000000000000000000" pitchFamily="2" charset="2"/>
              <a:buChar char="ü"/>
              <a:defRPr/>
            </a:pPr>
            <a:r>
              <a:rPr lang="en-US" sz="2400" b="0" dirty="0">
                <a:latin typeface="+mn-lt"/>
              </a:rPr>
              <a:t>Observations and implications for reporting</a:t>
            </a:r>
          </a:p>
          <a:p>
            <a:pPr lvl="1">
              <a:defRPr/>
            </a:pPr>
            <a:endParaRPr lang="en-US" sz="2400" b="0" dirty="0"/>
          </a:p>
          <a:p>
            <a:pPr lvl="1">
              <a:defRPr/>
            </a:pPr>
            <a:endParaRPr lang="en-US" sz="2400" b="0" dirty="0"/>
          </a:p>
          <a:p>
            <a:pPr marL="228600" lvl="1" indent="0">
              <a:buNone/>
              <a:defRPr/>
            </a:pPr>
            <a:endParaRPr lang="en-US" b="0" dirty="0"/>
          </a:p>
        </p:txBody>
      </p:sp>
      <p:pic>
        <p:nvPicPr>
          <p:cNvPr id="6" name="Picture 1" descr="U:\My Pictures\ClipArt\Objectives\objectives.jpg"/>
          <p:cNvPicPr>
            <a:picLocks noChangeAspect="1" noChangeArrowheads="1"/>
          </p:cNvPicPr>
          <p:nvPr/>
        </p:nvPicPr>
        <p:blipFill>
          <a:blip r:embed="rId3"/>
          <a:srcRect/>
          <a:stretch>
            <a:fillRect/>
          </a:stretch>
        </p:blipFill>
        <p:spPr bwMode="auto">
          <a:xfrm rot="347207">
            <a:off x="452875" y="1935804"/>
            <a:ext cx="2805467" cy="2875604"/>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228600" y="180975"/>
            <a:ext cx="9144000" cy="990600"/>
          </a:xfrm>
        </p:spPr>
        <p:txBody>
          <a:bodyPr/>
          <a:lstStyle/>
          <a:p>
            <a:pPr algn="ctr"/>
            <a:r>
              <a:rPr lang="en-US" altLang="en-US" dirty="0">
                <a:ea typeface="ＭＳ Ｐゴシック" pitchFamily="34" charset="-128"/>
              </a:rPr>
              <a:t>WHERE TO START?</a:t>
            </a:r>
          </a:p>
        </p:txBody>
      </p:sp>
      <p:sp>
        <p:nvSpPr>
          <p:cNvPr id="4" name="Slide Number Placeholder 3"/>
          <p:cNvSpPr>
            <a:spLocks noGrp="1"/>
          </p:cNvSpPr>
          <p:nvPr>
            <p:ph type="sldNum" sz="quarter" idx="12"/>
          </p:nvPr>
        </p:nvSpPr>
        <p:spPr/>
        <p:txBody>
          <a:bodyPr>
            <a:normAutofit/>
          </a:bodyPr>
          <a:lstStyle/>
          <a:p>
            <a:pPr>
              <a:defRPr/>
            </a:pPr>
            <a:fld id="{44389A0B-9692-4756-BFEB-896E0B6BBB46}" type="slidenum">
              <a:rPr lang="en-US" smtClean="0"/>
              <a:pPr>
                <a:defRPr/>
              </a:pPr>
              <a:t>3</a:t>
            </a:fld>
            <a:endParaRPr lang="en-US" dirty="0"/>
          </a:p>
        </p:txBody>
      </p:sp>
      <p:pic>
        <p:nvPicPr>
          <p:cNvPr id="6" name="Picture 5" descr="U:\My Pictures\ClipArt\Outcomes\thHRK2G2V0.jpg"/>
          <p:cNvPicPr>
            <a:picLocks noChangeAspect="1" noChangeArrowheads="1"/>
          </p:cNvPicPr>
          <p:nvPr/>
        </p:nvPicPr>
        <p:blipFill>
          <a:blip r:embed="rId3" cstate="print"/>
          <a:srcRect/>
          <a:stretch>
            <a:fillRect/>
          </a:stretch>
        </p:blipFill>
        <p:spPr bwMode="auto">
          <a:xfrm rot="455953">
            <a:off x="3143250" y="2209800"/>
            <a:ext cx="2857500" cy="24384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228600" y="180975"/>
            <a:ext cx="9144000" cy="990600"/>
          </a:xfrm>
        </p:spPr>
        <p:txBody>
          <a:bodyPr/>
          <a:lstStyle/>
          <a:p>
            <a:pPr algn="ctr"/>
            <a:br>
              <a:rPr lang="en-US" altLang="en-US" dirty="0">
                <a:ea typeface="ＭＳ Ｐゴシック" pitchFamily="34" charset="-128"/>
              </a:rPr>
            </a:br>
            <a:r>
              <a:rPr lang="en-US" altLang="en-US" dirty="0">
                <a:ea typeface="ＭＳ Ｐゴシック" pitchFamily="34" charset="-128"/>
              </a:rPr>
              <a:t>Who says so?</a:t>
            </a:r>
            <a:br>
              <a:rPr lang="en-US" altLang="en-US" dirty="0">
                <a:ea typeface="ＭＳ Ｐゴシック" pitchFamily="34" charset="-128"/>
              </a:rPr>
            </a:br>
            <a:endParaRPr lang="en-US" altLang="en-US" dirty="0">
              <a:ea typeface="ＭＳ Ｐゴシック" pitchFamily="34" charset="-128"/>
            </a:endParaRPr>
          </a:p>
        </p:txBody>
      </p:sp>
      <p:sp>
        <p:nvSpPr>
          <p:cNvPr id="15363" name="Content Placeholder 2"/>
          <p:cNvSpPr>
            <a:spLocks noGrp="1"/>
          </p:cNvSpPr>
          <p:nvPr>
            <p:ph sz="quarter" idx="1"/>
          </p:nvPr>
        </p:nvSpPr>
        <p:spPr>
          <a:xfrm>
            <a:off x="304800" y="2438400"/>
            <a:ext cx="8366125" cy="2184718"/>
          </a:xfrm>
        </p:spPr>
        <p:txBody>
          <a:bodyPr/>
          <a:lstStyle/>
          <a:p>
            <a:pPr marL="398463" lvl="0" indent="-398463" defTabSz="457200" eaLnBrk="1" fontAlgn="auto" hangingPunct="1">
              <a:spcBef>
                <a:spcPts val="1000"/>
              </a:spcBef>
              <a:spcAft>
                <a:spcPts val="600"/>
              </a:spcAft>
              <a:buClr>
                <a:schemeClr val="tx1"/>
              </a:buClr>
              <a:buSzPct val="115000"/>
              <a:defRPr/>
            </a:pPr>
            <a:r>
              <a:rPr lang="en-US" sz="2200" dirty="0">
                <a:cs typeface="Arial Bold" pitchFamily="34" charset="0"/>
              </a:rPr>
              <a:t>Section 116(b) defines the common measures</a:t>
            </a:r>
          </a:p>
          <a:p>
            <a:pPr marL="398463" lvl="0" indent="-398463">
              <a:spcBef>
                <a:spcPts val="600"/>
              </a:spcBef>
              <a:spcAft>
                <a:spcPts val="600"/>
              </a:spcAft>
              <a:buClr>
                <a:schemeClr val="tx1"/>
              </a:buClr>
              <a:buSzPct val="115000"/>
              <a:defRPr/>
            </a:pPr>
            <a:r>
              <a:rPr lang="en-US" sz="2200" dirty="0">
                <a:cs typeface="Arial Bold" pitchFamily="34" charset="0"/>
              </a:rPr>
              <a:t>The INA program is subject to the common measures [WIOA Sections 166(e) and 166(h)] </a:t>
            </a:r>
          </a:p>
          <a:p>
            <a:pPr marL="398463" indent="-398463">
              <a:spcBef>
                <a:spcPts val="600"/>
              </a:spcBef>
              <a:spcAft>
                <a:spcPts val="600"/>
              </a:spcAft>
              <a:buClr>
                <a:schemeClr val="tx1"/>
              </a:buClr>
              <a:buSzPct val="115000"/>
              <a:defRPr/>
            </a:pPr>
            <a:r>
              <a:rPr lang="en-US" sz="2200" i="1" dirty="0">
                <a:cs typeface="Arial Bold" pitchFamily="34" charset="0"/>
              </a:rPr>
              <a:t>WIOA Section 166(i) allows INA grantees to request waivers from most statutory requirements</a:t>
            </a:r>
          </a:p>
        </p:txBody>
      </p:sp>
      <p:sp>
        <p:nvSpPr>
          <p:cNvPr id="4" name="Slide Number Placeholder 3"/>
          <p:cNvSpPr>
            <a:spLocks noGrp="1"/>
          </p:cNvSpPr>
          <p:nvPr>
            <p:ph type="sldNum" sz="quarter" idx="12"/>
          </p:nvPr>
        </p:nvSpPr>
        <p:spPr/>
        <p:txBody>
          <a:bodyPr>
            <a:normAutofit/>
          </a:bodyPr>
          <a:lstStyle/>
          <a:p>
            <a:pPr>
              <a:defRPr/>
            </a:pPr>
            <a:fld id="{44389A0B-9692-4756-BFEB-896E0B6BBB46}" type="slidenum">
              <a:rPr lang="en-US" smtClean="0"/>
              <a:pPr>
                <a:defRPr/>
              </a:pPr>
              <a:t>4</a:t>
            </a:fld>
            <a:endParaRPr lang="en-US" dirty="0"/>
          </a:p>
        </p:txBody>
      </p:sp>
      <p:grpSp>
        <p:nvGrpSpPr>
          <p:cNvPr id="6" name="Group 5"/>
          <p:cNvGrpSpPr/>
          <p:nvPr/>
        </p:nvGrpSpPr>
        <p:grpSpPr>
          <a:xfrm>
            <a:off x="226476" y="1696889"/>
            <a:ext cx="8765124" cy="626893"/>
            <a:chOff x="0" y="121186"/>
            <a:chExt cx="8765124" cy="626893"/>
          </a:xfrm>
          <a:solidFill>
            <a:schemeClr val="accent3">
              <a:lumMod val="75000"/>
            </a:schemeClr>
          </a:solidFill>
        </p:grpSpPr>
        <p:sp>
          <p:nvSpPr>
            <p:cNvPr id="7" name="Rounded Rectangle 6"/>
            <p:cNvSpPr/>
            <p:nvPr/>
          </p:nvSpPr>
          <p:spPr>
            <a:xfrm>
              <a:off x="0" y="121186"/>
              <a:ext cx="8765124" cy="626893"/>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 name="Rounded Rectangle 4"/>
            <p:cNvSpPr txBox="1"/>
            <p:nvPr/>
          </p:nvSpPr>
          <p:spPr>
            <a:xfrm>
              <a:off x="30602" y="151788"/>
              <a:ext cx="8703920" cy="56568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b="1" dirty="0">
                  <a:latin typeface="Calibri" panose="020F0502020204030204" pitchFamily="34" charset="0"/>
                </a:rPr>
                <a:t>Authority in the WIOA law</a:t>
              </a:r>
              <a:endParaRPr lang="en-US" sz="2600" b="1" kern="1200" dirty="0">
                <a:latin typeface="Calibri" panose="020F0502020204030204" pitchFamily="34" charset="0"/>
              </a:endParaRPr>
            </a:p>
          </p:txBody>
        </p:sp>
      </p:grpSp>
      <p:sp>
        <p:nvSpPr>
          <p:cNvPr id="9" name="Rounded Rectangle 4"/>
          <p:cNvSpPr txBox="1"/>
          <p:nvPr/>
        </p:nvSpPr>
        <p:spPr>
          <a:xfrm>
            <a:off x="304800" y="4623118"/>
            <a:ext cx="8703920" cy="565689"/>
          </a:xfrm>
          <a:prstGeom prst="rect">
            <a:avLst/>
          </a:prstGeom>
          <a:solidFill>
            <a:schemeClr val="accent3">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b="1" dirty="0">
                <a:latin typeface="Calibri" panose="020F0502020204030204" pitchFamily="34" charset="0"/>
              </a:rPr>
              <a:t>Guidance in the Final Rule and TEGLs</a:t>
            </a:r>
            <a:endParaRPr lang="en-US" sz="2600" b="1" kern="1200" dirty="0">
              <a:latin typeface="Calibri" panose="020F0502020204030204" pitchFamily="34" charset="0"/>
            </a:endParaRPr>
          </a:p>
        </p:txBody>
      </p:sp>
      <p:sp>
        <p:nvSpPr>
          <p:cNvPr id="10" name="Content Placeholder 2"/>
          <p:cNvSpPr txBox="1">
            <a:spLocks/>
          </p:cNvSpPr>
          <p:nvPr/>
        </p:nvSpPr>
        <p:spPr bwMode="auto">
          <a:xfrm>
            <a:off x="304800" y="5188807"/>
            <a:ext cx="8366125" cy="7547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6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98463" indent="-398463">
              <a:spcBef>
                <a:spcPts val="1000"/>
              </a:spcBef>
              <a:spcAft>
                <a:spcPts val="600"/>
              </a:spcAft>
              <a:buClr>
                <a:schemeClr val="tx1"/>
              </a:buClr>
              <a:buSzPct val="115000"/>
              <a:defRPr/>
            </a:pPr>
            <a:r>
              <a:rPr lang="en-US" sz="2200" dirty="0">
                <a:cs typeface="Arial Bold" pitchFamily="34" charset="0"/>
              </a:rPr>
              <a:t>Additional guidance on the measures is provided in the regulations</a:t>
            </a:r>
          </a:p>
          <a:p>
            <a:pPr marL="398463" indent="-398463">
              <a:spcBef>
                <a:spcPts val="1000"/>
              </a:spcBef>
              <a:spcAft>
                <a:spcPts val="600"/>
              </a:spcAft>
              <a:buClr>
                <a:schemeClr val="tx1"/>
              </a:buClr>
              <a:buSzPct val="115000"/>
              <a:defRPr/>
            </a:pPr>
            <a:r>
              <a:rPr lang="en-US" sz="2200" dirty="0">
                <a:cs typeface="Arial Bold" pitchFamily="34" charset="0"/>
              </a:rPr>
              <a:t>ETA issued several TEGLs providing clarification</a:t>
            </a:r>
          </a:p>
          <a:p>
            <a:pPr marL="398463" indent="-398463">
              <a:spcBef>
                <a:spcPts val="1000"/>
              </a:spcBef>
              <a:spcAft>
                <a:spcPts val="600"/>
              </a:spcAft>
              <a:buClr>
                <a:schemeClr val="tx1"/>
              </a:buClr>
              <a:buSzPct val="115000"/>
              <a:defRPr/>
            </a:pPr>
            <a:endParaRPr lang="en-US" sz="2200" dirty="0">
              <a:cs typeface="Arial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entagon 20"/>
          <p:cNvSpPr/>
          <p:nvPr/>
        </p:nvSpPr>
        <p:spPr>
          <a:xfrm>
            <a:off x="609600" y="1678021"/>
            <a:ext cx="8171234" cy="836579"/>
          </a:xfrm>
          <a:prstGeom prst="homePlate">
            <a:avLst/>
          </a:prstGeom>
          <a:solidFill>
            <a:schemeClr val="accent4">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362" name="Title 1"/>
          <p:cNvSpPr>
            <a:spLocks noGrp="1"/>
          </p:cNvSpPr>
          <p:nvPr>
            <p:ph type="title"/>
          </p:nvPr>
        </p:nvSpPr>
        <p:spPr>
          <a:xfrm>
            <a:off x="-228600" y="180975"/>
            <a:ext cx="9144000" cy="990600"/>
          </a:xfrm>
        </p:spPr>
        <p:txBody>
          <a:bodyPr/>
          <a:lstStyle/>
          <a:p>
            <a:pPr algn="ctr"/>
            <a:r>
              <a:rPr lang="en-US" altLang="en-US" dirty="0">
                <a:ea typeface="ＭＳ Ｐゴシック" pitchFamily="34" charset="-128"/>
              </a:rPr>
              <a:t>WIOA IMPLEMENTATION TIMELINE</a:t>
            </a:r>
          </a:p>
        </p:txBody>
      </p:sp>
      <p:sp>
        <p:nvSpPr>
          <p:cNvPr id="4" name="Slide Number Placeholder 3"/>
          <p:cNvSpPr>
            <a:spLocks noGrp="1"/>
          </p:cNvSpPr>
          <p:nvPr>
            <p:ph type="sldNum" sz="quarter" idx="12"/>
          </p:nvPr>
        </p:nvSpPr>
        <p:spPr/>
        <p:txBody>
          <a:bodyPr>
            <a:normAutofit/>
          </a:bodyPr>
          <a:lstStyle/>
          <a:p>
            <a:pPr>
              <a:defRPr/>
            </a:pPr>
            <a:fld id="{44389A0B-9692-4756-BFEB-896E0B6BBB46}" type="slidenum">
              <a:rPr lang="en-US" smtClean="0"/>
              <a:pPr>
                <a:defRPr/>
              </a:pPr>
              <a:t>5</a:t>
            </a:fld>
            <a:endParaRPr lang="en-US" dirty="0"/>
          </a:p>
        </p:txBody>
      </p:sp>
      <p:sp>
        <p:nvSpPr>
          <p:cNvPr id="6" name="TextBox 5"/>
          <p:cNvSpPr txBox="1"/>
          <p:nvPr/>
        </p:nvSpPr>
        <p:spPr>
          <a:xfrm>
            <a:off x="0" y="5677182"/>
            <a:ext cx="2052536" cy="554476"/>
          </a:xfrm>
          <a:prstGeom prst="rect">
            <a:avLst/>
          </a:prstGeom>
        </p:spPr>
        <p:txBody>
          <a:bodyPr vert="horz" wrap="square" lIns="91440" tIns="45720" rIns="91440" bIns="45720" rtlCol="0" anchor="t">
            <a:noAutofit/>
          </a:bodyPr>
          <a:lstStyle/>
          <a:p>
            <a:pPr algn="ctr">
              <a:spcBef>
                <a:spcPct val="20000"/>
              </a:spcBef>
            </a:pPr>
            <a:r>
              <a:rPr lang="en-US" sz="1300" b="1" dirty="0">
                <a:solidFill>
                  <a:schemeClr val="accent3">
                    <a:lumMod val="50000"/>
                  </a:schemeClr>
                </a:solidFill>
                <a:latin typeface="Arial Black"/>
                <a:cs typeface="Arial Black"/>
              </a:rPr>
              <a:t>WIOA signed into law 7/22/14</a:t>
            </a:r>
          </a:p>
        </p:txBody>
      </p:sp>
      <p:cxnSp>
        <p:nvCxnSpPr>
          <p:cNvPr id="7" name="Straight Arrow Connector 6"/>
          <p:cNvCxnSpPr/>
          <p:nvPr/>
        </p:nvCxnSpPr>
        <p:spPr>
          <a:xfrm flipV="1">
            <a:off x="685800" y="2524327"/>
            <a:ext cx="0" cy="319067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8" name="Table 7"/>
          <p:cNvGraphicFramePr>
            <a:graphicFrameLocks noGrp="1"/>
          </p:cNvGraphicFramePr>
          <p:nvPr>
            <p:extLst>
              <p:ext uri="{D42A27DB-BD31-4B8C-83A1-F6EECF244321}">
                <p14:modId xmlns:p14="http://schemas.microsoft.com/office/powerpoint/2010/main" val="3359786518"/>
              </p:ext>
            </p:extLst>
          </p:nvPr>
        </p:nvGraphicFramePr>
        <p:xfrm>
          <a:off x="594360" y="1920240"/>
          <a:ext cx="7406640" cy="365760"/>
        </p:xfrm>
        <a:graphic>
          <a:graphicData uri="http://schemas.openxmlformats.org/drawingml/2006/table">
            <a:tbl>
              <a:tblPr firstRow="1" bandRow="1">
                <a:tableStyleId>{5C22544A-7EE6-4342-B048-85BDC9FD1C3A}</a:tableStyleId>
              </a:tblPr>
              <a:tblGrid>
                <a:gridCol w="1851660">
                  <a:extLst>
                    <a:ext uri="{9D8B030D-6E8A-4147-A177-3AD203B41FA5}">
                      <a16:colId xmlns:a16="http://schemas.microsoft.com/office/drawing/2014/main" val="20000"/>
                    </a:ext>
                  </a:extLst>
                </a:gridCol>
                <a:gridCol w="1851660">
                  <a:extLst>
                    <a:ext uri="{9D8B030D-6E8A-4147-A177-3AD203B41FA5}">
                      <a16:colId xmlns:a16="http://schemas.microsoft.com/office/drawing/2014/main" val="20001"/>
                    </a:ext>
                  </a:extLst>
                </a:gridCol>
                <a:gridCol w="1851660">
                  <a:extLst>
                    <a:ext uri="{9D8B030D-6E8A-4147-A177-3AD203B41FA5}">
                      <a16:colId xmlns:a16="http://schemas.microsoft.com/office/drawing/2014/main" val="20002"/>
                    </a:ext>
                  </a:extLst>
                </a:gridCol>
                <a:gridCol w="1851660">
                  <a:extLst>
                    <a:ext uri="{9D8B030D-6E8A-4147-A177-3AD203B41FA5}">
                      <a16:colId xmlns:a16="http://schemas.microsoft.com/office/drawing/2014/main" val="2678798524"/>
                    </a:ext>
                  </a:extLst>
                </a:gridCol>
              </a:tblGrid>
              <a:tr h="0">
                <a:tc>
                  <a:txBody>
                    <a:bodyPr/>
                    <a:lstStyle/>
                    <a:p>
                      <a:pPr algn="ctr"/>
                      <a:r>
                        <a:rPr lang="en-US" dirty="0">
                          <a:solidFill>
                            <a:schemeClr val="tx1"/>
                          </a:solidFill>
                        </a:rPr>
                        <a:t>PY 2014</a:t>
                      </a:r>
                    </a:p>
                  </a:txBody>
                  <a:tcPr>
                    <a:solidFill>
                      <a:schemeClr val="accent3">
                        <a:lumMod val="60000"/>
                        <a:lumOff val="40000"/>
                      </a:schemeClr>
                    </a:solidFill>
                  </a:tcPr>
                </a:tc>
                <a:tc>
                  <a:txBody>
                    <a:bodyPr/>
                    <a:lstStyle/>
                    <a:p>
                      <a:pPr algn="ctr"/>
                      <a:r>
                        <a:rPr lang="en-US" dirty="0">
                          <a:solidFill>
                            <a:schemeClr val="tx1"/>
                          </a:solidFill>
                        </a:rPr>
                        <a:t>PY 2015</a:t>
                      </a:r>
                    </a:p>
                  </a:txBody>
                  <a:tcPr>
                    <a:solidFill>
                      <a:schemeClr val="accent3">
                        <a:lumMod val="60000"/>
                        <a:lumOff val="40000"/>
                      </a:schemeClr>
                    </a:solidFill>
                  </a:tcPr>
                </a:tc>
                <a:tc>
                  <a:txBody>
                    <a:bodyPr/>
                    <a:lstStyle/>
                    <a:p>
                      <a:pPr algn="ctr"/>
                      <a:r>
                        <a:rPr lang="en-US" dirty="0">
                          <a:solidFill>
                            <a:schemeClr val="tx1"/>
                          </a:solidFill>
                        </a:rPr>
                        <a:t>PY 2016</a:t>
                      </a:r>
                    </a:p>
                  </a:txBody>
                  <a:tcPr>
                    <a:solidFill>
                      <a:schemeClr val="accent3">
                        <a:lumMod val="60000"/>
                        <a:lumOff val="40000"/>
                      </a:schemeClr>
                    </a:solidFill>
                  </a:tcPr>
                </a:tc>
                <a:tc>
                  <a:txBody>
                    <a:bodyPr/>
                    <a:lstStyle/>
                    <a:p>
                      <a:pPr algn="ctr"/>
                      <a:r>
                        <a:rPr lang="en-US" dirty="0">
                          <a:solidFill>
                            <a:schemeClr val="tx1"/>
                          </a:solidFill>
                        </a:rPr>
                        <a:t>PY 2017</a:t>
                      </a:r>
                    </a:p>
                  </a:txBody>
                  <a:tcPr>
                    <a:solidFill>
                      <a:schemeClr val="accent3">
                        <a:lumMod val="60000"/>
                        <a:lumOff val="40000"/>
                      </a:schemeClr>
                    </a:solidFill>
                  </a:tcPr>
                </a:tc>
                <a:extLst>
                  <a:ext uri="{0D108BD9-81ED-4DB2-BD59-A6C34878D82A}">
                    <a16:rowId xmlns:a16="http://schemas.microsoft.com/office/drawing/2014/main" val="10000"/>
                  </a:ext>
                </a:extLst>
              </a:tr>
            </a:tbl>
          </a:graphicData>
        </a:graphic>
      </p:graphicFrame>
      <p:sp>
        <p:nvSpPr>
          <p:cNvPr id="13" name="TextBox 12"/>
          <p:cNvSpPr txBox="1"/>
          <p:nvPr/>
        </p:nvSpPr>
        <p:spPr>
          <a:xfrm>
            <a:off x="762000" y="3962400"/>
            <a:ext cx="2362200" cy="945754"/>
          </a:xfrm>
          <a:prstGeom prst="rect">
            <a:avLst/>
          </a:prstGeom>
        </p:spPr>
        <p:txBody>
          <a:bodyPr vert="horz" wrap="square" lIns="91440" tIns="45720" rIns="91440" bIns="45720" rtlCol="0" anchor="t">
            <a:normAutofit/>
          </a:bodyPr>
          <a:lstStyle/>
          <a:p>
            <a:pPr algn="ctr">
              <a:spcBef>
                <a:spcPct val="20000"/>
              </a:spcBef>
            </a:pPr>
            <a:r>
              <a:rPr lang="en-US" sz="1300" b="1" dirty="0">
                <a:solidFill>
                  <a:schemeClr val="accent3">
                    <a:lumMod val="50000"/>
                  </a:schemeClr>
                </a:solidFill>
                <a:latin typeface="Arial Black"/>
                <a:cs typeface="Arial Black"/>
              </a:rPr>
              <a:t>Most provisions take effect (except performance)</a:t>
            </a:r>
            <a:br>
              <a:rPr lang="en-US" sz="1300" b="1" dirty="0">
                <a:solidFill>
                  <a:schemeClr val="accent3">
                    <a:lumMod val="50000"/>
                  </a:schemeClr>
                </a:solidFill>
                <a:latin typeface="Arial Black"/>
                <a:cs typeface="Arial Black"/>
              </a:rPr>
            </a:br>
            <a:r>
              <a:rPr lang="en-US" sz="1300" b="1" dirty="0">
                <a:solidFill>
                  <a:schemeClr val="accent3">
                    <a:lumMod val="50000"/>
                  </a:schemeClr>
                </a:solidFill>
                <a:latin typeface="Arial Black"/>
                <a:cs typeface="Arial Black"/>
              </a:rPr>
              <a:t>7/1/15</a:t>
            </a:r>
          </a:p>
        </p:txBody>
      </p:sp>
      <p:cxnSp>
        <p:nvCxnSpPr>
          <p:cNvPr id="14" name="Straight Arrow Connector 13"/>
          <p:cNvCxnSpPr/>
          <p:nvPr/>
        </p:nvCxnSpPr>
        <p:spPr>
          <a:xfrm flipV="1">
            <a:off x="2438400" y="2525956"/>
            <a:ext cx="0" cy="14348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4486075" y="4800600"/>
            <a:ext cx="2052536" cy="685800"/>
          </a:xfrm>
          <a:prstGeom prst="rect">
            <a:avLst/>
          </a:prstGeom>
        </p:spPr>
        <p:txBody>
          <a:bodyPr vert="horz" wrap="square" lIns="91440" tIns="45720" rIns="91440" bIns="45720" rtlCol="0" anchor="t">
            <a:normAutofit/>
          </a:bodyPr>
          <a:lstStyle/>
          <a:p>
            <a:pPr algn="ctr">
              <a:spcBef>
                <a:spcPct val="20000"/>
              </a:spcBef>
            </a:pPr>
            <a:r>
              <a:rPr lang="en-US" sz="1300" b="1" dirty="0">
                <a:solidFill>
                  <a:schemeClr val="accent3">
                    <a:lumMod val="50000"/>
                  </a:schemeClr>
                </a:solidFill>
                <a:latin typeface="Arial Black"/>
                <a:cs typeface="Arial Black"/>
              </a:rPr>
              <a:t>Final Rule	issued </a:t>
            </a:r>
            <a:br>
              <a:rPr lang="en-US" sz="1300" b="1" dirty="0">
                <a:solidFill>
                  <a:schemeClr val="accent3">
                    <a:lumMod val="50000"/>
                  </a:schemeClr>
                </a:solidFill>
                <a:latin typeface="Arial Black"/>
                <a:cs typeface="Arial Black"/>
              </a:rPr>
            </a:br>
            <a:r>
              <a:rPr lang="en-US" sz="1300" b="1" dirty="0">
                <a:solidFill>
                  <a:schemeClr val="accent3">
                    <a:lumMod val="50000"/>
                  </a:schemeClr>
                </a:solidFill>
                <a:latin typeface="Arial Black"/>
                <a:cs typeface="Arial Black"/>
              </a:rPr>
              <a:t>(8/19/16)</a:t>
            </a:r>
          </a:p>
        </p:txBody>
      </p:sp>
      <p:cxnSp>
        <p:nvCxnSpPr>
          <p:cNvPr id="16" name="Straight Arrow Connector 15"/>
          <p:cNvCxnSpPr/>
          <p:nvPr/>
        </p:nvCxnSpPr>
        <p:spPr>
          <a:xfrm flipV="1">
            <a:off x="4695217" y="2590800"/>
            <a:ext cx="0" cy="231735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6019800" y="2762686"/>
            <a:ext cx="2584347" cy="742514"/>
          </a:xfrm>
          <a:prstGeom prst="rect">
            <a:avLst/>
          </a:prstGeom>
        </p:spPr>
        <p:txBody>
          <a:bodyPr vert="horz" wrap="square" lIns="91440" tIns="45720" rIns="91440" bIns="45720" rtlCol="0" anchor="t">
            <a:normAutofit fontScale="85000" lnSpcReduction="20000"/>
          </a:bodyPr>
          <a:lstStyle/>
          <a:p>
            <a:pPr algn="ctr">
              <a:spcBef>
                <a:spcPct val="20000"/>
              </a:spcBef>
            </a:pPr>
            <a:r>
              <a:rPr lang="en-US" sz="1400" b="1" dirty="0">
                <a:solidFill>
                  <a:srgbClr val="FF0000"/>
                </a:solidFill>
                <a:latin typeface="Arial Black"/>
                <a:cs typeface="Arial Black"/>
              </a:rPr>
              <a:t>INA performance &amp; reporting requirements </a:t>
            </a:r>
            <a:br>
              <a:rPr lang="en-US" sz="1400" b="1" dirty="0">
                <a:solidFill>
                  <a:srgbClr val="FF0000"/>
                </a:solidFill>
                <a:latin typeface="Arial Black"/>
                <a:cs typeface="Arial Black"/>
              </a:rPr>
            </a:br>
            <a:r>
              <a:rPr lang="en-US" sz="1400" b="1" dirty="0">
                <a:solidFill>
                  <a:srgbClr val="FF0000"/>
                </a:solidFill>
                <a:latin typeface="Arial Black"/>
                <a:cs typeface="Arial Black"/>
              </a:rPr>
              <a:t>may go into effect </a:t>
            </a:r>
            <a:br>
              <a:rPr lang="en-US" sz="1400" b="1" dirty="0">
                <a:solidFill>
                  <a:srgbClr val="FF0000"/>
                </a:solidFill>
                <a:latin typeface="Arial Black"/>
                <a:cs typeface="Arial Black"/>
              </a:rPr>
            </a:br>
            <a:r>
              <a:rPr lang="en-US" sz="1400" b="1" dirty="0">
                <a:solidFill>
                  <a:srgbClr val="FF0000"/>
                </a:solidFill>
                <a:latin typeface="Arial Black"/>
                <a:cs typeface="Arial Black"/>
              </a:rPr>
              <a:t>(TEGL 24-15 &amp; TEN 8-16</a:t>
            </a:r>
            <a:r>
              <a:rPr lang="en-US" sz="1400" b="1" dirty="0">
                <a:solidFill>
                  <a:schemeClr val="accent3">
                    <a:lumMod val="50000"/>
                  </a:schemeClr>
                </a:solidFill>
                <a:latin typeface="Arial Black"/>
                <a:cs typeface="Arial Black"/>
              </a:rPr>
              <a:t>)</a:t>
            </a:r>
          </a:p>
        </p:txBody>
      </p:sp>
      <p:cxnSp>
        <p:nvCxnSpPr>
          <p:cNvPr id="20" name="Straight Arrow Connector 19"/>
          <p:cNvCxnSpPr/>
          <p:nvPr/>
        </p:nvCxnSpPr>
        <p:spPr>
          <a:xfrm flipH="1" flipV="1">
            <a:off x="6162471" y="2629719"/>
            <a:ext cx="9729" cy="41828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4340158" y="2587562"/>
            <a:ext cx="0" cy="305070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2057400" y="5029200"/>
            <a:ext cx="2438400" cy="914400"/>
          </a:xfrm>
          <a:prstGeom prst="rect">
            <a:avLst/>
          </a:prstGeom>
        </p:spPr>
        <p:txBody>
          <a:bodyPr vert="horz" wrap="square" lIns="91440" tIns="45720" rIns="91440" bIns="45720" rtlCol="0" anchor="t">
            <a:normAutofit/>
          </a:bodyPr>
          <a:lstStyle/>
          <a:p>
            <a:pPr algn="ctr">
              <a:spcBef>
                <a:spcPct val="20000"/>
              </a:spcBef>
            </a:pPr>
            <a:r>
              <a:rPr lang="en-US" sz="1300" b="1" dirty="0">
                <a:solidFill>
                  <a:schemeClr val="accent3">
                    <a:lumMod val="50000"/>
                  </a:schemeClr>
                </a:solidFill>
                <a:latin typeface="Arial Black"/>
                <a:cs typeface="Arial Black"/>
              </a:rPr>
              <a:t>New reporting requirements are approved</a:t>
            </a:r>
            <a:br>
              <a:rPr lang="en-US" sz="1300" b="1" dirty="0">
                <a:solidFill>
                  <a:schemeClr val="accent3">
                    <a:lumMod val="50000"/>
                  </a:schemeClr>
                </a:solidFill>
                <a:latin typeface="Arial Black"/>
                <a:cs typeface="Arial Black"/>
              </a:rPr>
            </a:br>
            <a:r>
              <a:rPr lang="en-US" sz="1300" b="1" dirty="0">
                <a:solidFill>
                  <a:schemeClr val="accent3">
                    <a:lumMod val="50000"/>
                  </a:schemeClr>
                </a:solidFill>
                <a:latin typeface="Arial Black"/>
                <a:cs typeface="Arial Black"/>
              </a:rPr>
              <a:t>(6/29/16)</a:t>
            </a:r>
          </a:p>
        </p:txBody>
      </p:sp>
      <p:cxnSp>
        <p:nvCxnSpPr>
          <p:cNvPr id="25" name="Straight Arrow Connector 24"/>
          <p:cNvCxnSpPr/>
          <p:nvPr/>
        </p:nvCxnSpPr>
        <p:spPr>
          <a:xfrm flipH="1" flipV="1">
            <a:off x="4191000" y="2590800"/>
            <a:ext cx="3242" cy="274643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3657600" y="5638800"/>
            <a:ext cx="2438400" cy="914400"/>
          </a:xfrm>
          <a:prstGeom prst="rect">
            <a:avLst/>
          </a:prstGeom>
        </p:spPr>
        <p:txBody>
          <a:bodyPr vert="horz" wrap="square" lIns="91440" tIns="45720" rIns="91440" bIns="45720" rtlCol="0" anchor="t">
            <a:normAutofit/>
          </a:bodyPr>
          <a:lstStyle/>
          <a:p>
            <a:pPr algn="ctr">
              <a:spcBef>
                <a:spcPct val="20000"/>
              </a:spcBef>
            </a:pPr>
            <a:r>
              <a:rPr lang="en-US" sz="1300" b="1" dirty="0">
                <a:solidFill>
                  <a:schemeClr val="accent3">
                    <a:lumMod val="50000"/>
                  </a:schemeClr>
                </a:solidFill>
                <a:latin typeface="Arial Black"/>
                <a:cs typeface="Arial Black"/>
              </a:rPr>
              <a:t>Performance requirements go into effect (except INA)</a:t>
            </a:r>
            <a:br>
              <a:rPr lang="en-US" sz="1300" b="1" dirty="0">
                <a:solidFill>
                  <a:schemeClr val="accent3">
                    <a:lumMod val="50000"/>
                  </a:schemeClr>
                </a:solidFill>
                <a:latin typeface="Arial Black"/>
                <a:cs typeface="Arial Black"/>
              </a:rPr>
            </a:br>
            <a:r>
              <a:rPr lang="en-US" sz="1300" b="1" dirty="0">
                <a:solidFill>
                  <a:schemeClr val="accent3">
                    <a:lumMod val="50000"/>
                  </a:schemeClr>
                </a:solidFill>
                <a:latin typeface="Arial Black"/>
                <a:cs typeface="Arial Black"/>
              </a:rPr>
              <a:t>(7/1/16)</a:t>
            </a:r>
          </a:p>
        </p:txBody>
      </p:sp>
      <p:cxnSp>
        <p:nvCxnSpPr>
          <p:cNvPr id="28" name="Straight Arrow Connector 27"/>
          <p:cNvCxnSpPr/>
          <p:nvPr/>
        </p:nvCxnSpPr>
        <p:spPr>
          <a:xfrm flipV="1">
            <a:off x="5334000" y="2590800"/>
            <a:ext cx="0" cy="152211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5215648" y="3896885"/>
            <a:ext cx="2251952" cy="685800"/>
          </a:xfrm>
          <a:prstGeom prst="rect">
            <a:avLst/>
          </a:prstGeom>
        </p:spPr>
        <p:txBody>
          <a:bodyPr vert="horz" wrap="square" lIns="91440" tIns="45720" rIns="91440" bIns="45720" rtlCol="0" anchor="t">
            <a:normAutofit fontScale="77500" lnSpcReduction="20000"/>
          </a:bodyPr>
          <a:lstStyle/>
          <a:p>
            <a:pPr algn="ctr">
              <a:spcBef>
                <a:spcPct val="20000"/>
              </a:spcBef>
            </a:pPr>
            <a:r>
              <a:rPr lang="en-US" sz="1400" b="1" dirty="0">
                <a:solidFill>
                  <a:schemeClr val="accent3">
                    <a:lumMod val="50000"/>
                  </a:schemeClr>
                </a:solidFill>
                <a:latin typeface="Arial Black"/>
                <a:cs typeface="Arial Black"/>
              </a:rPr>
              <a:t>TEGL 10-16 clarifies the common measures</a:t>
            </a:r>
          </a:p>
          <a:p>
            <a:pPr algn="ctr">
              <a:spcBef>
                <a:spcPct val="20000"/>
              </a:spcBef>
            </a:pPr>
            <a:r>
              <a:rPr lang="en-US" sz="1400" b="1" dirty="0">
                <a:solidFill>
                  <a:schemeClr val="accent3">
                    <a:lumMod val="50000"/>
                  </a:schemeClr>
                </a:solidFill>
                <a:latin typeface="Arial Black"/>
                <a:cs typeface="Arial Black"/>
              </a:rPr>
              <a:t>(12/19/16)</a:t>
            </a:r>
            <a:br>
              <a:rPr lang="en-US" sz="1400" b="1" dirty="0">
                <a:solidFill>
                  <a:schemeClr val="accent3">
                    <a:lumMod val="50000"/>
                  </a:schemeClr>
                </a:solidFill>
                <a:latin typeface="Arial Black"/>
                <a:cs typeface="Arial Black"/>
              </a:rPr>
            </a:br>
            <a:endParaRPr lang="en-US" sz="1400" b="1" dirty="0">
              <a:solidFill>
                <a:schemeClr val="accent3">
                  <a:lumMod val="50000"/>
                </a:schemeClr>
              </a:solidFill>
              <a:latin typeface="Arial Black"/>
              <a:cs typeface="Arial Black"/>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228600" y="180975"/>
            <a:ext cx="9144000" cy="990600"/>
          </a:xfrm>
        </p:spPr>
        <p:txBody>
          <a:bodyPr/>
          <a:lstStyle/>
          <a:p>
            <a:pPr algn="ctr"/>
            <a:r>
              <a:rPr lang="en-US" altLang="en-US" dirty="0">
                <a:ea typeface="ＭＳ Ｐゴシック" pitchFamily="34" charset="-128"/>
              </a:rPr>
              <a:t>IMPORTANT NOTE</a:t>
            </a:r>
          </a:p>
        </p:txBody>
      </p:sp>
      <p:sp>
        <p:nvSpPr>
          <p:cNvPr id="15363" name="Content Placeholder 2"/>
          <p:cNvSpPr>
            <a:spLocks noGrp="1"/>
          </p:cNvSpPr>
          <p:nvPr>
            <p:ph sz="quarter" idx="1"/>
          </p:nvPr>
        </p:nvSpPr>
        <p:spPr>
          <a:xfrm>
            <a:off x="2895600" y="1828800"/>
            <a:ext cx="5775325" cy="4038600"/>
          </a:xfrm>
        </p:spPr>
        <p:txBody>
          <a:bodyPr/>
          <a:lstStyle/>
          <a:p>
            <a:pPr>
              <a:spcBef>
                <a:spcPts val="1200"/>
              </a:spcBef>
              <a:buFont typeface="Wingdings" panose="05000000000000000000" pitchFamily="2" charset="2"/>
              <a:buChar char="Ø"/>
            </a:pPr>
            <a:endParaRPr lang="en-US" altLang="en-US" dirty="0">
              <a:solidFill>
                <a:srgbClr val="000000"/>
              </a:solidFill>
              <a:ea typeface="ＭＳ Ｐゴシック" pitchFamily="34" charset="-128"/>
            </a:endParaRPr>
          </a:p>
          <a:p>
            <a:pPr>
              <a:spcBef>
                <a:spcPts val="1200"/>
              </a:spcBef>
              <a:buFont typeface="Wingdings" panose="05000000000000000000" pitchFamily="2" charset="2"/>
              <a:buChar char="Ø"/>
            </a:pPr>
            <a:r>
              <a:rPr lang="en-US" altLang="en-US" dirty="0">
                <a:solidFill>
                  <a:srgbClr val="000000"/>
                </a:solidFill>
                <a:ea typeface="ＭＳ Ｐゴシック" pitchFamily="34" charset="-128"/>
              </a:rPr>
              <a:t>There may be further guidance specific to the INA program that is yet to come</a:t>
            </a:r>
          </a:p>
          <a:p>
            <a:pPr>
              <a:spcBef>
                <a:spcPts val="1200"/>
              </a:spcBef>
              <a:buFont typeface="Wingdings" panose="05000000000000000000" pitchFamily="2" charset="2"/>
              <a:buChar char="Ø"/>
            </a:pPr>
            <a:endParaRPr lang="en-US" altLang="en-US" dirty="0">
              <a:solidFill>
                <a:srgbClr val="000000"/>
              </a:solidFill>
              <a:ea typeface="ＭＳ Ｐゴシック" pitchFamily="34" charset="-128"/>
            </a:endParaRPr>
          </a:p>
          <a:p>
            <a:pPr>
              <a:spcBef>
                <a:spcPts val="1200"/>
              </a:spcBef>
              <a:buFont typeface="Wingdings" panose="05000000000000000000" pitchFamily="2" charset="2"/>
              <a:buChar char="Ø"/>
            </a:pPr>
            <a:r>
              <a:rPr lang="en-US" altLang="en-US" dirty="0">
                <a:solidFill>
                  <a:srgbClr val="000000"/>
                </a:solidFill>
                <a:ea typeface="ＭＳ Ｐゴシック" pitchFamily="34" charset="-128"/>
              </a:rPr>
              <a:t>WIOA common measures and reporting for the INA program take effect no sooner than PY 2017</a:t>
            </a:r>
          </a:p>
        </p:txBody>
      </p:sp>
      <p:sp>
        <p:nvSpPr>
          <p:cNvPr id="4" name="Slide Number Placeholder 3"/>
          <p:cNvSpPr>
            <a:spLocks noGrp="1"/>
          </p:cNvSpPr>
          <p:nvPr>
            <p:ph type="sldNum" sz="quarter" idx="12"/>
          </p:nvPr>
        </p:nvSpPr>
        <p:spPr/>
        <p:txBody>
          <a:bodyPr>
            <a:normAutofit/>
          </a:bodyPr>
          <a:lstStyle/>
          <a:p>
            <a:pPr>
              <a:defRPr/>
            </a:pPr>
            <a:fld id="{44389A0B-9692-4756-BFEB-896E0B6BBB46}" type="slidenum">
              <a:rPr lang="en-US" smtClean="0"/>
              <a:pPr>
                <a:defRPr/>
              </a:pPr>
              <a:t>6</a:t>
            </a:fld>
            <a:endParaRPr lang="en-US" dirty="0"/>
          </a:p>
        </p:txBody>
      </p:sp>
      <p:pic>
        <p:nvPicPr>
          <p:cNvPr id="6" name="Picture 2" descr="\\HAL\RedirectedFolders\TElms\My Documents\My Pictures\Images\People\Native Looking Woman Thinking XSmall.jpg"/>
          <p:cNvPicPr>
            <a:picLocks noChangeAspect="1" noChangeArrowheads="1"/>
          </p:cNvPicPr>
          <p:nvPr/>
        </p:nvPicPr>
        <p:blipFill>
          <a:blip r:embed="rId3" cstate="print"/>
          <a:srcRect/>
          <a:stretch>
            <a:fillRect/>
          </a:stretch>
        </p:blipFill>
        <p:spPr bwMode="auto">
          <a:xfrm>
            <a:off x="304800" y="1905000"/>
            <a:ext cx="2590800" cy="3773487"/>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a:t>KEY DEFINITIONS</a:t>
            </a:r>
          </a:p>
        </p:txBody>
      </p:sp>
      <p:graphicFrame>
        <p:nvGraphicFramePr>
          <p:cNvPr id="2" name="Content Placeholder 1"/>
          <p:cNvGraphicFramePr>
            <a:graphicFrameLocks noGrp="1"/>
          </p:cNvGraphicFramePr>
          <p:nvPr>
            <p:ph idx="1"/>
          </p:nvPr>
        </p:nvGraphicFramePr>
        <p:xfrm>
          <a:off x="609600" y="1600200"/>
          <a:ext cx="53340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p:cNvPicPr>
            <a:picLocks noChangeAspect="1" noChangeArrowheads="1"/>
          </p:cNvPicPr>
          <p:nvPr/>
        </p:nvPicPr>
        <p:blipFill>
          <a:blip r:embed="rId8" cstate="print"/>
          <a:srcRect/>
          <a:stretch>
            <a:fillRect/>
          </a:stretch>
        </p:blipFill>
        <p:spPr bwMode="auto">
          <a:xfrm rot="602391">
            <a:off x="6543543" y="2172802"/>
            <a:ext cx="1618034" cy="3348141"/>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76200"/>
            <a:ext cx="8229600" cy="1143000"/>
          </a:xfrm>
        </p:spPr>
        <p:txBody>
          <a:bodyPr/>
          <a:lstStyle/>
          <a:p>
            <a:pPr eaLnBrk="1" hangingPunct="1"/>
            <a:r>
              <a:rPr lang="en-US" altLang="en-US" dirty="0">
                <a:ea typeface="ＭＳ Ｐゴシック" pitchFamily="34" charset="-128"/>
              </a:rPr>
              <a:t>PARTICIPANT</a:t>
            </a:r>
          </a:p>
        </p:txBody>
      </p:sp>
      <p:sp>
        <p:nvSpPr>
          <p:cNvPr id="4" name="Slide Number Placeholder 3"/>
          <p:cNvSpPr>
            <a:spLocks noGrp="1"/>
          </p:cNvSpPr>
          <p:nvPr>
            <p:ph type="sldNum" sz="quarter" idx="12"/>
          </p:nvPr>
        </p:nvSpPr>
        <p:spPr/>
        <p:txBody>
          <a:bodyPr>
            <a:normAutofit/>
          </a:bodyPr>
          <a:lstStyle/>
          <a:p>
            <a:pPr>
              <a:defRPr/>
            </a:pPr>
            <a:fld id="{C1688CD1-3B31-4B57-AF28-2980F9057EA8}" type="slidenum">
              <a:rPr lang="en-US" smtClean="0"/>
              <a:pPr>
                <a:defRPr/>
              </a:pPr>
              <a:t>8</a:t>
            </a:fld>
            <a:endParaRPr lang="en-US" dirty="0"/>
          </a:p>
        </p:txBody>
      </p:sp>
      <p:sp>
        <p:nvSpPr>
          <p:cNvPr id="6" name="Rectangle 5"/>
          <p:cNvSpPr/>
          <p:nvPr/>
        </p:nvSpPr>
        <p:spPr>
          <a:xfrm>
            <a:off x="838200" y="2209800"/>
            <a:ext cx="2743200" cy="1524000"/>
          </a:xfrm>
          <a:prstGeom prst="rect">
            <a:avLst/>
          </a:prstGeom>
          <a:solidFill>
            <a:schemeClr val="accent5">
              <a:lumMod val="5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t>Eligible for INA Program</a:t>
            </a:r>
          </a:p>
        </p:txBody>
      </p:sp>
      <p:sp>
        <p:nvSpPr>
          <p:cNvPr id="7" name="Rectangle 6"/>
          <p:cNvSpPr/>
          <p:nvPr/>
        </p:nvSpPr>
        <p:spPr>
          <a:xfrm>
            <a:off x="5410200" y="2286000"/>
            <a:ext cx="2743200" cy="1447800"/>
          </a:xfrm>
          <a:prstGeom prst="rect">
            <a:avLst/>
          </a:prstGeom>
          <a:solidFill>
            <a:schemeClr val="accent3">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t>Receives a Qualifying Service</a:t>
            </a:r>
          </a:p>
        </p:txBody>
      </p:sp>
      <p:sp>
        <p:nvSpPr>
          <p:cNvPr id="9" name="Plus 8"/>
          <p:cNvSpPr/>
          <p:nvPr/>
        </p:nvSpPr>
        <p:spPr>
          <a:xfrm>
            <a:off x="4114800" y="2819400"/>
            <a:ext cx="762000" cy="762000"/>
          </a:xfrm>
          <a:prstGeom prst="mathPlus">
            <a:avLst/>
          </a:prstGeom>
          <a:solidFill>
            <a:srgbClr val="FFC00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Content Placeholder 7"/>
          <p:cNvSpPr>
            <a:spLocks noGrp="1"/>
          </p:cNvSpPr>
          <p:nvPr>
            <p:ph idx="1"/>
          </p:nvPr>
        </p:nvSpPr>
        <p:spPr>
          <a:xfrm>
            <a:off x="457200" y="4114800"/>
            <a:ext cx="8229600" cy="1630363"/>
          </a:xfrm>
        </p:spPr>
        <p:txBody>
          <a:bodyPr/>
          <a:lstStyle/>
          <a:p>
            <a:pPr marL="0" indent="0" algn="ctr">
              <a:buNone/>
            </a:pPr>
            <a:endParaRPr lang="en-US" i="1" dirty="0"/>
          </a:p>
          <a:p>
            <a:pPr marL="0" indent="0" algn="ctr">
              <a:buNone/>
            </a:pPr>
            <a:r>
              <a:rPr lang="en-US" i="1" dirty="0"/>
              <a:t>No change from WIA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76200"/>
            <a:ext cx="8229600" cy="1143000"/>
          </a:xfrm>
        </p:spPr>
        <p:txBody>
          <a:bodyPr/>
          <a:lstStyle/>
          <a:p>
            <a:pPr eaLnBrk="1" hangingPunct="1"/>
            <a:r>
              <a:rPr lang="en-US" altLang="en-US" dirty="0">
                <a:ea typeface="ＭＳ Ｐゴシック" pitchFamily="34" charset="-128"/>
              </a:rPr>
              <a:t>DATE OF PARTICIPATION </a:t>
            </a:r>
            <a:endParaRPr lang="en-US" altLang="en-US" i="1" dirty="0">
              <a:ea typeface="ＭＳ Ｐゴシック" pitchFamily="34" charset="-128"/>
            </a:endParaRPr>
          </a:p>
        </p:txBody>
      </p:sp>
      <p:sp>
        <p:nvSpPr>
          <p:cNvPr id="3" name="Content Placeholder 2"/>
          <p:cNvSpPr>
            <a:spLocks noGrp="1"/>
          </p:cNvSpPr>
          <p:nvPr>
            <p:ph sz="quarter" idx="1"/>
          </p:nvPr>
        </p:nvSpPr>
        <p:spPr>
          <a:xfrm>
            <a:off x="609600" y="1676400"/>
            <a:ext cx="8153400" cy="4495800"/>
          </a:xfrm>
        </p:spPr>
        <p:txBody>
          <a:bodyPr/>
          <a:lstStyle/>
          <a:p>
            <a:pPr eaLnBrk="1" hangingPunct="1">
              <a:defRPr/>
            </a:pPr>
            <a:r>
              <a:rPr lang="en-US" dirty="0"/>
              <a:t>Eligible</a:t>
            </a:r>
          </a:p>
          <a:p>
            <a:pPr eaLnBrk="1" hangingPunct="1">
              <a:defRPr/>
            </a:pPr>
            <a:r>
              <a:rPr lang="en-US" dirty="0"/>
              <a:t>Received a qualifying service</a:t>
            </a:r>
          </a:p>
          <a:p>
            <a:pPr marL="0" indent="0" eaLnBrk="1" hangingPunct="1">
              <a:buFont typeface="Wingdings" pitchFamily="2" charset="2"/>
              <a:buNone/>
              <a:defRPr/>
            </a:pPr>
            <a:r>
              <a:rPr lang="en-US" dirty="0"/>
              <a:t>Date of participation is the date the participant got the first qualifying service</a:t>
            </a:r>
          </a:p>
          <a:p>
            <a:pPr marL="0" indent="0" eaLnBrk="1" hangingPunct="1">
              <a:buFont typeface="Wingdings" pitchFamily="2" charset="2"/>
              <a:buNone/>
              <a:defRPr/>
            </a:pPr>
            <a:endParaRPr lang="en-US" dirty="0"/>
          </a:p>
          <a:p>
            <a:pPr marL="0" indent="-274320" eaLnBrk="1" hangingPunct="1">
              <a:buFont typeface="Wingdings" pitchFamily="2" charset="2"/>
              <a:buNone/>
              <a:defRPr/>
            </a:pPr>
            <a:r>
              <a:rPr lang="en-US" i="1" dirty="0"/>
              <a:t>No change from WIA</a:t>
            </a:r>
          </a:p>
        </p:txBody>
      </p:sp>
      <p:sp>
        <p:nvSpPr>
          <p:cNvPr id="4" name="Slide Number Placeholder 3"/>
          <p:cNvSpPr>
            <a:spLocks noGrp="1"/>
          </p:cNvSpPr>
          <p:nvPr>
            <p:ph type="sldNum" sz="quarter" idx="12"/>
          </p:nvPr>
        </p:nvSpPr>
        <p:spPr/>
        <p:txBody>
          <a:bodyPr>
            <a:normAutofit/>
          </a:bodyPr>
          <a:lstStyle/>
          <a:p>
            <a:pPr>
              <a:defRPr/>
            </a:pPr>
            <a:fld id="{51E4F23D-A65A-4E58-A4B3-BB383A8C97C8}" type="slidenum">
              <a:rPr lang="en-US" smtClean="0"/>
              <a:pPr>
                <a:defRPr/>
              </a:pPr>
              <a:t>9</a:t>
            </a:fld>
            <a:endParaRPr lang="en-US" dirty="0"/>
          </a:p>
        </p:txBody>
      </p:sp>
      <p:pic>
        <p:nvPicPr>
          <p:cNvPr id="96259" name="Picture 3" descr="C:\Program Files (x86)\Microsoft Office\MEDIA\OFFICE14\Bullets\BD21301_.gif"/>
          <p:cNvPicPr>
            <a:picLocks noChangeAspect="1" noChangeArrowheads="1"/>
          </p:cNvPicPr>
          <p:nvPr/>
        </p:nvPicPr>
        <p:blipFill>
          <a:blip r:embed="rId3" cstate="print">
            <a:duotone>
              <a:prstClr val="black"/>
              <a:schemeClr val="accent1">
                <a:tint val="45000"/>
                <a:satMod val="400000"/>
              </a:schemeClr>
            </a:duotone>
            <a:extLst/>
          </a:blip>
          <a:srcRect/>
          <a:stretch>
            <a:fillRect/>
          </a:stretch>
        </p:blipFill>
        <p:spPr bwMode="auto">
          <a:xfrm>
            <a:off x="609600" y="1676400"/>
            <a:ext cx="371475" cy="371475"/>
          </a:xfrm>
          <a:prstGeom prst="rect">
            <a:avLst/>
          </a:prstGeom>
          <a:noFill/>
          <a:ln>
            <a:noFill/>
          </a:ln>
          <a:extLst/>
        </p:spPr>
      </p:pic>
      <p:pic>
        <p:nvPicPr>
          <p:cNvPr id="7" name="Picture 3" descr="C:\Program Files (x86)\Microsoft Office\MEDIA\OFFICE14\Bullets\BD21301_.gif"/>
          <p:cNvPicPr>
            <a:picLocks noChangeAspect="1" noChangeArrowheads="1"/>
          </p:cNvPicPr>
          <p:nvPr/>
        </p:nvPicPr>
        <p:blipFill>
          <a:blip r:embed="rId3" cstate="print">
            <a:duotone>
              <a:prstClr val="black"/>
              <a:schemeClr val="accent1">
                <a:tint val="45000"/>
                <a:satMod val="400000"/>
              </a:schemeClr>
            </a:duotone>
            <a:extLst/>
          </a:blip>
          <a:srcRect/>
          <a:stretch>
            <a:fillRect/>
          </a:stretch>
        </p:blipFill>
        <p:spPr bwMode="auto">
          <a:xfrm>
            <a:off x="609600" y="2219325"/>
            <a:ext cx="371475" cy="371475"/>
          </a:xfrm>
          <a:prstGeom prst="rect">
            <a:avLst/>
          </a:prstGeom>
          <a:noFill/>
          <a:ln>
            <a:noFill/>
          </a:ln>
          <a:extLst/>
        </p:spPr>
      </p:pic>
      <p:pic>
        <p:nvPicPr>
          <p:cNvPr id="20487" name="Picture 8" descr="http://www.stockphotopro.com/photo-thumbs-2/stockphotopro_343538QHY_no_title.jpg"/>
          <p:cNvPicPr>
            <a:picLocks noChangeAspect="1" noChangeArrowheads="1"/>
          </p:cNvPicPr>
          <p:nvPr/>
        </p:nvPicPr>
        <p:blipFill>
          <a:blip r:embed="rId4" cstate="print"/>
          <a:srcRect/>
          <a:stretch>
            <a:fillRect/>
          </a:stretch>
        </p:blipFill>
        <p:spPr bwMode="auto">
          <a:xfrm rot="455463">
            <a:off x="3810000" y="3581400"/>
            <a:ext cx="5740400" cy="43053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1000"/>
                                  </p:stCondLst>
                                  <p:childTnLst>
                                    <p:set>
                                      <p:cBhvr>
                                        <p:cTn id="6" dur="1" fill="hold">
                                          <p:stCondLst>
                                            <p:cond delay="499"/>
                                          </p:stCondLst>
                                        </p:cTn>
                                        <p:tgtEl>
                                          <p:spTgt spid="96259"/>
                                        </p:tgtEl>
                                        <p:attrNameLst>
                                          <p:attrName>style.visibility</p:attrName>
                                        </p:attrNameLst>
                                      </p:cBhvr>
                                      <p:to>
                                        <p:strVal val="visible"/>
                                      </p:to>
                                    </p:set>
                                  </p:childTnLst>
                                </p:cTn>
                              </p:par>
                            </p:childTnLst>
                          </p:cTn>
                        </p:par>
                        <p:par>
                          <p:cTn id="7" fill="hold" nodeType="afterGroup">
                            <p:stCondLst>
                              <p:cond delay="1500"/>
                            </p:stCondLst>
                            <p:childTnLst>
                              <p:par>
                                <p:cTn id="8" presetID="1" presetClass="entr" presetSubtype="0" fill="hold" nodeType="afterEffect">
                                  <p:stCondLst>
                                    <p:cond delay="0"/>
                                  </p:stCondLst>
                                  <p:childTnLst>
                                    <p:set>
                                      <p:cBhvr>
                                        <p:cTn id="9"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76200"/>
            <a:ext cx="8229600" cy="1143000"/>
          </a:xfrm>
        </p:spPr>
        <p:txBody>
          <a:bodyPr/>
          <a:lstStyle/>
          <a:p>
            <a:pPr eaLnBrk="1" hangingPunct="1"/>
            <a:r>
              <a:rPr lang="en-US" altLang="en-US" dirty="0">
                <a:ea typeface="ＭＳ Ｐゴシック" pitchFamily="34" charset="-128"/>
              </a:rPr>
              <a:t>QUALIFYING SERVICE</a:t>
            </a:r>
            <a:endParaRPr lang="en-US" altLang="en-US" i="1" dirty="0">
              <a:ea typeface="ＭＳ Ｐゴシック" pitchFamily="34" charset="-128"/>
            </a:endParaRPr>
          </a:p>
        </p:txBody>
      </p:sp>
      <p:sp>
        <p:nvSpPr>
          <p:cNvPr id="4" name="Slide Number Placeholder 3"/>
          <p:cNvSpPr>
            <a:spLocks noGrp="1"/>
          </p:cNvSpPr>
          <p:nvPr>
            <p:ph type="sldNum" sz="quarter" idx="12"/>
          </p:nvPr>
        </p:nvSpPr>
        <p:spPr/>
        <p:txBody>
          <a:bodyPr>
            <a:normAutofit/>
          </a:bodyPr>
          <a:lstStyle/>
          <a:p>
            <a:pPr>
              <a:defRPr/>
            </a:pPr>
            <a:fld id="{0A47597A-F6F0-4BB8-B3C5-3C405867D5A0}" type="slidenum">
              <a:rPr lang="en-US" smtClean="0"/>
              <a:pPr>
                <a:defRPr/>
              </a:pPr>
              <a:t>10</a:t>
            </a:fld>
            <a:endParaRPr lang="en-US" dirty="0"/>
          </a:p>
        </p:txBody>
      </p:sp>
      <p:graphicFrame>
        <p:nvGraphicFramePr>
          <p:cNvPr id="3" name="Diagram 2"/>
          <p:cNvGraphicFramePr/>
          <p:nvPr>
            <p:extLst>
              <p:ext uri="{D42A27DB-BD31-4B8C-83A1-F6EECF244321}">
                <p14:modId xmlns:p14="http://schemas.microsoft.com/office/powerpoint/2010/main" val="991593582"/>
              </p:ext>
            </p:extLst>
          </p:nvPr>
        </p:nvGraphicFramePr>
        <p:xfrm>
          <a:off x="838200" y="1600200"/>
          <a:ext cx="7391400" cy="43457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2514600" y="6019800"/>
            <a:ext cx="5181600" cy="400110"/>
          </a:xfrm>
          <a:prstGeom prst="rect">
            <a:avLst/>
          </a:prstGeom>
          <a:noFill/>
        </p:spPr>
        <p:txBody>
          <a:bodyPr wrap="square" rtlCol="0">
            <a:spAutoFit/>
          </a:bodyPr>
          <a:lstStyle/>
          <a:p>
            <a:r>
              <a:rPr lang="en-US" sz="2000" i="1" dirty="0"/>
              <a:t>For the INA program, no change from WIA</a:t>
            </a:r>
          </a:p>
        </p:txBody>
      </p:sp>
    </p:spTree>
    <p:extLst>
      <p:ext uri="{BB962C8B-B14F-4D97-AF65-F5344CB8AC3E}">
        <p14:creationId xmlns:p14="http://schemas.microsoft.com/office/powerpoint/2010/main" val="10458877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a:t>NEW NAMES FOR SOME SERVICES</a:t>
            </a:r>
          </a:p>
        </p:txBody>
      </p:sp>
      <p:graphicFrame>
        <p:nvGraphicFramePr>
          <p:cNvPr id="6" name="Diagram 5"/>
          <p:cNvGraphicFramePr/>
          <p:nvPr>
            <p:extLst>
              <p:ext uri="{D42A27DB-BD31-4B8C-83A1-F6EECF244321}">
                <p14:modId xmlns:p14="http://schemas.microsoft.com/office/powerpoint/2010/main" val="1845714666"/>
              </p:ext>
            </p:extLst>
          </p:nvPr>
        </p:nvGraphicFramePr>
        <p:xfrm>
          <a:off x="152400" y="1676400"/>
          <a:ext cx="60198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ontent Placeholder 6"/>
          <p:cNvSpPr>
            <a:spLocks noGrp="1"/>
          </p:cNvSpPr>
          <p:nvPr>
            <p:ph idx="1"/>
          </p:nvPr>
        </p:nvSpPr>
        <p:spPr>
          <a:xfrm>
            <a:off x="5791200" y="2514600"/>
            <a:ext cx="3124200" cy="3581400"/>
          </a:xfrm>
        </p:spPr>
        <p:txBody>
          <a:bodyPr/>
          <a:lstStyle/>
          <a:p>
            <a:pPr marL="365760" indent="0">
              <a:buNone/>
            </a:pPr>
            <a:r>
              <a:rPr lang="en-US" dirty="0"/>
              <a:t>WIA core &amp; intensive services combined  into WIOA career services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76200"/>
            <a:ext cx="8229600" cy="1143000"/>
          </a:xfrm>
        </p:spPr>
        <p:txBody>
          <a:bodyPr/>
          <a:lstStyle/>
          <a:p>
            <a:pPr eaLnBrk="1" hangingPunct="1"/>
            <a:r>
              <a:rPr lang="en-US" altLang="en-US" dirty="0">
                <a:ea typeface="ＭＳ Ｐゴシック" pitchFamily="34" charset="-128"/>
              </a:rPr>
              <a:t>DATE OF EXIT</a:t>
            </a:r>
            <a:endParaRPr lang="en-US" altLang="en-US" i="1" dirty="0">
              <a:ea typeface="ＭＳ Ｐゴシック" pitchFamily="34" charset="-128"/>
            </a:endParaRPr>
          </a:p>
        </p:txBody>
      </p:sp>
      <p:sp>
        <p:nvSpPr>
          <p:cNvPr id="21507" name="Content Placeholder 2"/>
          <p:cNvSpPr>
            <a:spLocks noGrp="1"/>
          </p:cNvSpPr>
          <p:nvPr>
            <p:ph sz="quarter" idx="1"/>
          </p:nvPr>
        </p:nvSpPr>
        <p:spPr>
          <a:xfrm>
            <a:off x="457200" y="1828800"/>
            <a:ext cx="8305800" cy="5257800"/>
          </a:xfrm>
        </p:spPr>
        <p:txBody>
          <a:bodyPr/>
          <a:lstStyle/>
          <a:p>
            <a:pPr marL="398463" lvl="0" indent="-398463" defTabSz="457200" eaLnBrk="1" fontAlgn="auto" hangingPunct="1">
              <a:spcBef>
                <a:spcPts val="1000"/>
              </a:spcBef>
              <a:spcAft>
                <a:spcPts val="600"/>
              </a:spcAft>
              <a:buClr>
                <a:schemeClr val="tx1"/>
              </a:buClr>
              <a:buSzPct val="115000"/>
              <a:defRPr/>
            </a:pPr>
            <a:r>
              <a:rPr lang="en-US" sz="2400" dirty="0">
                <a:cs typeface="Arial Bold" pitchFamily="34" charset="0"/>
              </a:rPr>
              <a:t>The exit date is the </a:t>
            </a:r>
            <a:r>
              <a:rPr lang="en-US" sz="2400" i="1" dirty="0">
                <a:cs typeface="Arial Bold" pitchFamily="34" charset="0"/>
              </a:rPr>
              <a:t>last</a:t>
            </a:r>
            <a:r>
              <a:rPr lang="en-US" sz="2400" dirty="0">
                <a:cs typeface="Arial Bold" pitchFamily="34" charset="0"/>
              </a:rPr>
              <a:t> date the individual received a Qualifying Service. </a:t>
            </a:r>
          </a:p>
          <a:p>
            <a:pPr marL="398463" indent="-398463">
              <a:spcBef>
                <a:spcPts val="600"/>
              </a:spcBef>
              <a:spcAft>
                <a:spcPts val="600"/>
              </a:spcAft>
              <a:buClr>
                <a:schemeClr val="tx1"/>
              </a:buClr>
              <a:buSzPct val="115000"/>
              <a:defRPr/>
            </a:pPr>
            <a:r>
              <a:rPr lang="en-US" sz="2400" dirty="0">
                <a:cs typeface="Arial Bold" pitchFamily="34" charset="0"/>
              </a:rPr>
              <a:t>Exit </a:t>
            </a:r>
            <a:r>
              <a:rPr lang="en-US" sz="2400" i="1" dirty="0">
                <a:cs typeface="Arial Bold" pitchFamily="34" charset="0"/>
              </a:rPr>
              <a:t>must</a:t>
            </a:r>
            <a:r>
              <a:rPr lang="en-US" sz="2400" dirty="0">
                <a:cs typeface="Arial Bold" pitchFamily="34" charset="0"/>
              </a:rPr>
              <a:t> occur when:</a:t>
            </a:r>
          </a:p>
          <a:p>
            <a:pPr marL="855663" lvl="1" indent="-398463">
              <a:spcBef>
                <a:spcPts val="600"/>
              </a:spcBef>
              <a:spcAft>
                <a:spcPts val="600"/>
              </a:spcAft>
              <a:buClr>
                <a:schemeClr val="tx1"/>
              </a:buClr>
              <a:buSzPct val="115000"/>
              <a:buFont typeface="Arial" pitchFamily="34" charset="0"/>
              <a:buChar char="-"/>
              <a:defRPr/>
            </a:pPr>
            <a:r>
              <a:rPr lang="en-US" sz="2000" dirty="0">
                <a:cs typeface="Arial Bold" pitchFamily="34" charset="0"/>
              </a:rPr>
              <a:t>The participant has not received a Qualifying Service for 90 days, and</a:t>
            </a:r>
          </a:p>
          <a:p>
            <a:pPr marL="855663" lvl="1" indent="-398463">
              <a:spcBef>
                <a:spcPts val="600"/>
              </a:spcBef>
              <a:spcAft>
                <a:spcPts val="600"/>
              </a:spcAft>
              <a:buClr>
                <a:schemeClr val="tx1"/>
              </a:buClr>
              <a:buSzPct val="115000"/>
              <a:buFont typeface="Arial" pitchFamily="34" charset="0"/>
              <a:buChar char="-"/>
              <a:defRPr/>
            </a:pPr>
            <a:r>
              <a:rPr lang="en-US" sz="2000" dirty="0">
                <a:cs typeface="Arial Bold" pitchFamily="34" charset="0"/>
              </a:rPr>
              <a:t>No further Qualifying Services are planned (i.e., there is no planned gap)</a:t>
            </a:r>
          </a:p>
          <a:p>
            <a:pPr marL="855663" lvl="1" indent="-398463">
              <a:spcBef>
                <a:spcPts val="600"/>
              </a:spcBef>
              <a:spcAft>
                <a:spcPts val="600"/>
              </a:spcAft>
              <a:buClr>
                <a:schemeClr val="tx1"/>
              </a:buClr>
              <a:buSzPct val="115000"/>
              <a:buNone/>
              <a:defRPr/>
            </a:pPr>
            <a:r>
              <a:rPr lang="en-US" sz="2000" i="1" dirty="0">
                <a:cs typeface="Arial Bold" pitchFamily="34" charset="0"/>
              </a:rPr>
              <a:t>BearTracks will automatically exit someone with no service after 90 days, unless there is a planned gap</a:t>
            </a:r>
          </a:p>
          <a:p>
            <a:pPr marL="398463" lvl="0" indent="-398463" defTabSz="457200" eaLnBrk="1" fontAlgn="auto" hangingPunct="1">
              <a:spcBef>
                <a:spcPts val="1000"/>
              </a:spcBef>
              <a:spcAft>
                <a:spcPts val="600"/>
              </a:spcAft>
              <a:buClr>
                <a:schemeClr val="tx1"/>
              </a:buClr>
              <a:buSzPct val="115000"/>
              <a:defRPr/>
            </a:pPr>
            <a:r>
              <a:rPr lang="en-US" sz="2200" dirty="0">
                <a:cs typeface="Arial Bold" pitchFamily="34" charset="0"/>
              </a:rPr>
              <a:t>Exit date is the date of last service, </a:t>
            </a:r>
            <a:r>
              <a:rPr lang="en-US" sz="2200" i="1" dirty="0">
                <a:cs typeface="Arial Bold" pitchFamily="34" charset="0"/>
              </a:rPr>
              <a:t>not</a:t>
            </a:r>
            <a:r>
              <a:rPr lang="en-US" sz="2200" dirty="0">
                <a:cs typeface="Arial Bold" pitchFamily="34" charset="0"/>
              </a:rPr>
              <a:t> the end of the 90-day period</a:t>
            </a:r>
          </a:p>
          <a:p>
            <a:pPr marL="0" lvl="0" indent="0" algn="ctr" defTabSz="457200" eaLnBrk="1" fontAlgn="auto" hangingPunct="1">
              <a:spcBef>
                <a:spcPts val="1000"/>
              </a:spcBef>
              <a:spcAft>
                <a:spcPts val="600"/>
              </a:spcAft>
              <a:buClr>
                <a:schemeClr val="tx1"/>
              </a:buClr>
              <a:buSzPct val="115000"/>
              <a:buNone/>
              <a:defRPr/>
            </a:pPr>
            <a:r>
              <a:rPr lang="en-US" sz="2200" i="1" dirty="0">
                <a:cs typeface="Arial Bold" pitchFamily="34" charset="0"/>
              </a:rPr>
              <a:t>No change from WIA</a:t>
            </a:r>
          </a:p>
          <a:p>
            <a:pPr eaLnBrk="1" hangingPunct="1">
              <a:buNone/>
            </a:pPr>
            <a:endParaRPr lang="en-US" altLang="en-US" dirty="0">
              <a:ea typeface="ＭＳ Ｐゴシック" pitchFamily="34" charset="-128"/>
            </a:endParaRPr>
          </a:p>
        </p:txBody>
      </p:sp>
      <p:sp>
        <p:nvSpPr>
          <p:cNvPr id="4" name="Slide Number Placeholder 3"/>
          <p:cNvSpPr>
            <a:spLocks noGrp="1"/>
          </p:cNvSpPr>
          <p:nvPr>
            <p:ph type="sldNum" sz="quarter" idx="12"/>
          </p:nvPr>
        </p:nvSpPr>
        <p:spPr/>
        <p:txBody>
          <a:bodyPr>
            <a:normAutofit/>
          </a:bodyPr>
          <a:lstStyle/>
          <a:p>
            <a:pPr>
              <a:defRPr/>
            </a:pPr>
            <a:fld id="{0A47597A-F6F0-4BB8-B3C5-3C405867D5A0}" type="slidenum">
              <a:rPr lang="en-US" smtClean="0"/>
              <a:pPr>
                <a:defRPr/>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5"/>
          <p:cNvSpPr>
            <a:spLocks noGrp="1" noChangeArrowheads="1"/>
          </p:cNvSpPr>
          <p:nvPr>
            <p:ph type="title"/>
          </p:nvPr>
        </p:nvSpPr>
        <p:spPr>
          <a:xfrm>
            <a:off x="457200" y="76200"/>
            <a:ext cx="8229600" cy="1143000"/>
          </a:xfrm>
        </p:spPr>
        <p:txBody>
          <a:bodyPr/>
          <a:lstStyle/>
          <a:p>
            <a:pPr eaLnBrk="1" hangingPunct="1"/>
            <a:r>
              <a:rPr lang="en-US" altLang="en-US" dirty="0">
                <a:ea typeface="ＭＳ Ｐゴシック" pitchFamily="34" charset="-128"/>
              </a:rPr>
              <a:t>CALENDAR QUARTERS</a:t>
            </a:r>
            <a:endParaRPr lang="en-US" altLang="en-US" i="1" dirty="0">
              <a:ea typeface="ＭＳ Ｐゴシック" pitchFamily="34" charset="-128"/>
            </a:endParaRPr>
          </a:p>
        </p:txBody>
      </p:sp>
      <p:sp>
        <p:nvSpPr>
          <p:cNvPr id="44035" name="Rectangle 6"/>
          <p:cNvSpPr>
            <a:spLocks noGrp="1" noChangeArrowheads="1"/>
          </p:cNvSpPr>
          <p:nvPr>
            <p:ph sz="quarter" idx="1"/>
          </p:nvPr>
        </p:nvSpPr>
        <p:spPr>
          <a:xfrm>
            <a:off x="612775" y="1600200"/>
            <a:ext cx="8153400" cy="4495800"/>
          </a:xfrm>
        </p:spPr>
        <p:txBody>
          <a:bodyPr/>
          <a:lstStyle/>
          <a:p>
            <a:pPr marL="365760" indent="-365760" eaLnBrk="1" hangingPunct="1">
              <a:buFont typeface="Wingdings" pitchFamily="2" charset="2"/>
              <a:buChar char="ü"/>
              <a:defRPr/>
            </a:pPr>
            <a:r>
              <a:rPr lang="en-US" altLang="en-US" dirty="0">
                <a:ea typeface="ＭＳ Ｐゴシック" pitchFamily="34" charset="-128"/>
              </a:rPr>
              <a:t>Exits and outcomes are measured in </a:t>
            </a:r>
            <a:r>
              <a:rPr lang="en-US" altLang="en-US" i="1" dirty="0">
                <a:solidFill>
                  <a:schemeClr val="accent4">
                    <a:lumMod val="75000"/>
                  </a:schemeClr>
                </a:solidFill>
                <a:ea typeface="ＭＳ Ｐゴシック" pitchFamily="34" charset="-128"/>
                <a:cs typeface="+mj-cs"/>
              </a:rPr>
              <a:t>calendar quarters</a:t>
            </a:r>
            <a:br>
              <a:rPr lang="en-US" altLang="en-US" dirty="0">
                <a:solidFill>
                  <a:srgbClr val="E46C0A"/>
                </a:solidFill>
                <a:ea typeface="ＭＳ Ｐゴシック" pitchFamily="34" charset="-128"/>
                <a:cs typeface="+mj-cs"/>
              </a:rPr>
            </a:br>
            <a:endParaRPr lang="en-US" altLang="en-US" dirty="0">
              <a:ea typeface="ＭＳ Ｐゴシック" pitchFamily="34" charset="-128"/>
            </a:endParaRPr>
          </a:p>
          <a:p>
            <a:pPr marL="400050" lvl="1" indent="0" eaLnBrk="1" hangingPunct="1">
              <a:buFont typeface="Arial" pitchFamily="34" charset="0"/>
              <a:buChar char="•"/>
              <a:defRPr/>
            </a:pPr>
            <a:r>
              <a:rPr lang="en-US" altLang="en-US" dirty="0">
                <a:ea typeface="ＭＳ Ｐゴシック" pitchFamily="34" charset="-128"/>
              </a:rPr>
              <a:t> Jan-Mar</a:t>
            </a:r>
          </a:p>
          <a:p>
            <a:pPr marL="400050" lvl="1" indent="0" eaLnBrk="1" hangingPunct="1">
              <a:buFont typeface="Arial" pitchFamily="34" charset="0"/>
              <a:buChar char="•"/>
              <a:defRPr/>
            </a:pPr>
            <a:r>
              <a:rPr lang="en-US" altLang="en-US" dirty="0">
                <a:ea typeface="ＭＳ Ｐゴシック" pitchFamily="34" charset="-128"/>
              </a:rPr>
              <a:t> Jul-Sept</a:t>
            </a:r>
            <a:br>
              <a:rPr lang="en-US" altLang="en-US" dirty="0">
                <a:ea typeface="ＭＳ Ｐゴシック" pitchFamily="34" charset="-128"/>
              </a:rPr>
            </a:br>
            <a:r>
              <a:rPr lang="en-US" altLang="en-US" dirty="0">
                <a:ea typeface="ＭＳ Ｐゴシック" pitchFamily="34" charset="-128"/>
              </a:rPr>
              <a:t> </a:t>
            </a:r>
          </a:p>
          <a:p>
            <a:pPr eaLnBrk="1" hangingPunct="1">
              <a:spcBef>
                <a:spcPts val="0"/>
              </a:spcBef>
              <a:buFont typeface="Wingdings" charset="2"/>
              <a:buChar char="ü"/>
              <a:defRPr/>
            </a:pPr>
            <a:r>
              <a:rPr lang="en-US" altLang="en-US" dirty="0">
                <a:ea typeface="ＭＳ Ｐゴシック" pitchFamily="34" charset="-128"/>
              </a:rPr>
              <a:t>The </a:t>
            </a:r>
            <a:r>
              <a:rPr lang="en-US" altLang="en-US" i="1" dirty="0">
                <a:solidFill>
                  <a:schemeClr val="accent4">
                    <a:lumMod val="50000"/>
                  </a:schemeClr>
                </a:solidFill>
                <a:ea typeface="ＭＳ Ｐゴシック" pitchFamily="34" charset="-128"/>
              </a:rPr>
              <a:t>exit quarter </a:t>
            </a:r>
            <a:r>
              <a:rPr lang="en-US" altLang="en-US" dirty="0">
                <a:ea typeface="ＭＳ Ｐゴシック" pitchFamily="34" charset="-128"/>
              </a:rPr>
              <a:t>is the </a:t>
            </a:r>
            <a:br>
              <a:rPr lang="en-US" altLang="en-US" dirty="0">
                <a:ea typeface="ＭＳ Ｐゴシック" pitchFamily="34" charset="-128"/>
              </a:rPr>
            </a:br>
            <a:r>
              <a:rPr lang="en-US" altLang="en-US" dirty="0">
                <a:ea typeface="ＭＳ Ｐゴシック" pitchFamily="34" charset="-128"/>
              </a:rPr>
              <a:t>calendar quarter in which </a:t>
            </a:r>
            <a:br>
              <a:rPr lang="en-US" altLang="en-US" dirty="0">
                <a:ea typeface="ＭＳ Ｐゴシック" pitchFamily="34" charset="-128"/>
              </a:rPr>
            </a:br>
            <a:r>
              <a:rPr lang="en-US" altLang="en-US" dirty="0">
                <a:ea typeface="ＭＳ Ｐゴシック" pitchFamily="34" charset="-128"/>
              </a:rPr>
              <a:t>the exit date falls</a:t>
            </a:r>
          </a:p>
          <a:p>
            <a:pPr marL="0" indent="0" algn="ctr" eaLnBrk="1" hangingPunct="1">
              <a:spcBef>
                <a:spcPts val="1224"/>
              </a:spcBef>
              <a:buNone/>
              <a:defRPr/>
            </a:pPr>
            <a:r>
              <a:rPr lang="en-US" altLang="en-US" i="1" dirty="0">
                <a:ea typeface="ＭＳ Ｐゴシック" pitchFamily="34" charset="-128"/>
              </a:rPr>
              <a:t>No change from WIA</a:t>
            </a:r>
          </a:p>
          <a:p>
            <a:pPr eaLnBrk="1" hangingPunct="1">
              <a:buFont typeface="Wingdings" charset="2"/>
              <a:buChar char="ü"/>
              <a:defRPr/>
            </a:pPr>
            <a:endParaRPr lang="en-US" altLang="en-US" dirty="0">
              <a:ea typeface="ＭＳ Ｐゴシック" pitchFamily="34" charset="-128"/>
            </a:endParaRPr>
          </a:p>
        </p:txBody>
      </p:sp>
      <p:sp>
        <p:nvSpPr>
          <p:cNvPr id="6" name="Slide Number Placeholder 3"/>
          <p:cNvSpPr>
            <a:spLocks noGrp="1"/>
          </p:cNvSpPr>
          <p:nvPr>
            <p:ph type="sldNum" sz="quarter" idx="12"/>
          </p:nvPr>
        </p:nvSpPr>
        <p:spPr/>
        <p:txBody>
          <a:bodyPr>
            <a:normAutofit/>
          </a:bodyPr>
          <a:lstStyle/>
          <a:p>
            <a:pPr>
              <a:defRPr/>
            </a:pPr>
            <a:fld id="{41032484-4A62-4A7F-801C-5629B7891E93}" type="slidenum">
              <a:rPr lang="en-US"/>
              <a:pPr>
                <a:defRPr/>
              </a:pPr>
              <a:t>13</a:t>
            </a:fld>
            <a:endParaRPr lang="en-US" dirty="0"/>
          </a:p>
        </p:txBody>
      </p:sp>
      <p:sp>
        <p:nvSpPr>
          <p:cNvPr id="26629" name="Rectangle 8"/>
          <p:cNvSpPr>
            <a:spLocks noChangeArrowheads="1"/>
          </p:cNvSpPr>
          <p:nvPr/>
        </p:nvSpPr>
        <p:spPr bwMode="auto">
          <a:xfrm>
            <a:off x="381000" y="152400"/>
            <a:ext cx="6934200" cy="1066800"/>
          </a:xfrm>
          <a:prstGeom prst="rect">
            <a:avLst/>
          </a:prstGeom>
          <a:noFill/>
          <a:ln w="9525">
            <a:noFill/>
            <a:miter lim="800000"/>
            <a:headEnd/>
            <a:tailEnd/>
          </a:ln>
        </p:spPr>
        <p:txBody>
          <a:bodyPr anchor="ctr"/>
          <a:lstStyle/>
          <a:p>
            <a:r>
              <a:rPr lang="en-US" altLang="en-US" sz="4000" dirty="0">
                <a:solidFill>
                  <a:srgbClr val="FFFFFF"/>
                </a:solidFill>
                <a:latin typeface="Century Gothic" pitchFamily="34" charset="0"/>
              </a:rPr>
              <a:t>Quarters</a:t>
            </a:r>
          </a:p>
        </p:txBody>
      </p:sp>
      <p:pic>
        <p:nvPicPr>
          <p:cNvPr id="26631" name="Picture 8"/>
          <p:cNvPicPr>
            <a:picLocks noChangeAspect="1" noChangeArrowheads="1"/>
          </p:cNvPicPr>
          <p:nvPr/>
        </p:nvPicPr>
        <p:blipFill>
          <a:blip r:embed="rId3" cstate="print"/>
          <a:srcRect/>
          <a:stretch>
            <a:fillRect/>
          </a:stretch>
        </p:blipFill>
        <p:spPr bwMode="auto">
          <a:xfrm rot="603557">
            <a:off x="5445943" y="2659637"/>
            <a:ext cx="3681412" cy="3132138"/>
          </a:xfrm>
          <a:prstGeom prst="rect">
            <a:avLst/>
          </a:prstGeom>
          <a:noFill/>
          <a:ln w="9525">
            <a:noFill/>
            <a:miter lim="800000"/>
            <a:headEnd/>
            <a:tailEnd/>
          </a:ln>
          <a:effectLst/>
        </p:spPr>
      </p:pic>
      <p:sp>
        <p:nvSpPr>
          <p:cNvPr id="8" name="Rectangle 6"/>
          <p:cNvSpPr txBox="1">
            <a:spLocks noChangeArrowheads="1"/>
          </p:cNvSpPr>
          <p:nvPr/>
        </p:nvSpPr>
        <p:spPr bwMode="auto">
          <a:xfrm>
            <a:off x="2209800" y="2514600"/>
            <a:ext cx="2362200"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Char char="ü"/>
              <a:tabLst/>
              <a:defRPr/>
            </a:pPr>
            <a:endParaRPr kumimoji="0" lang="en-US" altLang="en-US" sz="2600" b="0" i="0" u="none" strike="noStrike" kern="1200" cap="none" spc="0" normalizeH="0" baseline="0" noProof="0" dirty="0">
              <a:ln>
                <a:noFill/>
              </a:ln>
              <a:solidFill>
                <a:schemeClr val="tx1"/>
              </a:solidFill>
              <a:effectLst/>
              <a:uLnTx/>
              <a:uFillTx/>
              <a:latin typeface="+mn-lt"/>
              <a:ea typeface="ＭＳ Ｐゴシック" pitchFamily="34" charset="-128"/>
              <a:cs typeface="+mn-cs"/>
            </a:endParaRPr>
          </a:p>
          <a:p>
            <a:pPr marL="400050" marR="0" lvl="1" indent="0"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US" altLang="en-US" sz="2600" b="0" i="0" u="none" strike="noStrike" kern="1200" cap="none" spc="0" normalizeH="0" baseline="0" noProof="0" dirty="0">
                <a:ln>
                  <a:noFill/>
                </a:ln>
                <a:solidFill>
                  <a:schemeClr val="tx1"/>
                </a:solidFill>
                <a:effectLst/>
                <a:uLnTx/>
                <a:uFillTx/>
                <a:latin typeface="+mn-lt"/>
                <a:ea typeface="ＭＳ Ｐゴシック" pitchFamily="34" charset="-128"/>
                <a:cs typeface="+mn-cs"/>
              </a:rPr>
              <a:t> Apr-June</a:t>
            </a:r>
          </a:p>
          <a:p>
            <a:pPr marL="400050" marR="0" lvl="1" indent="0"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US" altLang="en-US" sz="2600" b="0" i="0" u="none" strike="noStrike" kern="1200" cap="none" spc="0" normalizeH="0" baseline="0" noProof="0" dirty="0">
                <a:ln>
                  <a:noFill/>
                </a:ln>
                <a:solidFill>
                  <a:schemeClr val="tx1"/>
                </a:solidFill>
                <a:effectLst/>
                <a:uLnTx/>
                <a:uFillTx/>
                <a:latin typeface="+mn-lt"/>
                <a:ea typeface="ＭＳ Ｐゴシック" pitchFamily="34" charset="-128"/>
                <a:cs typeface="+mn-cs"/>
              </a:rPr>
              <a:t> Oct-Dec		</a:t>
            </a:r>
            <a:br>
              <a:rPr kumimoji="0" lang="en-US" altLang="en-US" sz="2600" b="0" i="0" u="none" strike="noStrike" kern="1200" cap="none" spc="0" normalizeH="0" baseline="0" noProof="0" dirty="0">
                <a:ln>
                  <a:noFill/>
                </a:ln>
                <a:solidFill>
                  <a:schemeClr val="tx1"/>
                </a:solidFill>
                <a:effectLst/>
                <a:uLnTx/>
                <a:uFillTx/>
                <a:latin typeface="+mn-lt"/>
                <a:ea typeface="ＭＳ Ｐゴシック" pitchFamily="34" charset="-128"/>
                <a:cs typeface="+mn-cs"/>
              </a:rPr>
            </a:br>
            <a:endParaRPr kumimoji="0" lang="en-US" altLang="en-US" sz="2600" b="0" i="0" u="none" strike="noStrike" kern="1200" cap="none" spc="0" normalizeH="0" baseline="0" noProof="0" dirty="0">
              <a:ln>
                <a:noFill/>
              </a:ln>
              <a:solidFill>
                <a:schemeClr val="tx1"/>
              </a:solidFill>
              <a:effectLst/>
              <a:uLnTx/>
              <a:uFillTx/>
              <a:latin typeface="+mn-lt"/>
              <a:ea typeface="ＭＳ Ｐゴシック" pitchFamily="34" charset="-128"/>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title"/>
          </p:nvPr>
        </p:nvSpPr>
        <p:spPr>
          <a:xfrm>
            <a:off x="838200" y="3276600"/>
            <a:ext cx="7620000" cy="1066800"/>
          </a:xfrm>
        </p:spPr>
        <p:txBody>
          <a:bodyPr/>
          <a:lstStyle/>
          <a:p>
            <a:pPr algn="l" eaLnBrk="1" hangingPunct="1"/>
            <a:r>
              <a:rPr lang="en-US" sz="2800" b="1" dirty="0">
                <a:solidFill>
                  <a:schemeClr val="accent4">
                    <a:lumMod val="50000"/>
                  </a:schemeClr>
                </a:solidFill>
              </a:rPr>
              <a:t>The Scenario</a:t>
            </a:r>
          </a:p>
          <a:p>
            <a:pPr marL="342900" lvl="1" indent="-342900" algn="l" eaLnBrk="1" hangingPunct="1">
              <a:buFont typeface="Arial" charset="0"/>
              <a:buChar char="•"/>
            </a:pPr>
            <a:r>
              <a:rPr lang="en-US" sz="2400" b="0" dirty="0">
                <a:solidFill>
                  <a:schemeClr val="accent4">
                    <a:lumMod val="50000"/>
                  </a:schemeClr>
                </a:solidFill>
              </a:rPr>
              <a:t>Eligibility determination is April 21</a:t>
            </a:r>
            <a:r>
              <a:rPr lang="en-US" sz="2400" b="0" baseline="30000" dirty="0">
                <a:solidFill>
                  <a:schemeClr val="accent4">
                    <a:lumMod val="50000"/>
                  </a:schemeClr>
                </a:solidFill>
              </a:rPr>
              <a:t>st</a:t>
            </a:r>
            <a:r>
              <a:rPr lang="en-US" sz="2400" b="0" dirty="0">
                <a:solidFill>
                  <a:schemeClr val="accent4">
                    <a:lumMod val="50000"/>
                  </a:schemeClr>
                </a:solidFill>
              </a:rPr>
              <a:t> </a:t>
            </a:r>
          </a:p>
          <a:p>
            <a:pPr marL="342900" lvl="1" indent="-342900" algn="l" eaLnBrk="1" hangingPunct="1">
              <a:buFont typeface="Arial" charset="0"/>
              <a:buChar char="•"/>
            </a:pPr>
            <a:r>
              <a:rPr lang="en-US" sz="2400" b="0" dirty="0">
                <a:solidFill>
                  <a:schemeClr val="accent4">
                    <a:lumMod val="50000"/>
                  </a:schemeClr>
                </a:solidFill>
              </a:rPr>
              <a:t>First service (assessment) is provided May 4</a:t>
            </a:r>
            <a:r>
              <a:rPr lang="en-US" sz="2400" b="0" baseline="30000" dirty="0">
                <a:solidFill>
                  <a:schemeClr val="accent4">
                    <a:lumMod val="50000"/>
                  </a:schemeClr>
                </a:solidFill>
              </a:rPr>
              <a:t>th</a:t>
            </a:r>
          </a:p>
          <a:p>
            <a:pPr marL="342900" lvl="1" indent="-342900" algn="l" eaLnBrk="1" hangingPunct="1">
              <a:buFont typeface="Arial" charset="0"/>
              <a:buChar char="•"/>
            </a:pPr>
            <a:r>
              <a:rPr lang="en-US" sz="2400" b="0" dirty="0">
                <a:solidFill>
                  <a:schemeClr val="accent4">
                    <a:lumMod val="50000"/>
                  </a:schemeClr>
                </a:solidFill>
              </a:rPr>
              <a:t>Customer receives career counseling and job placement assistance</a:t>
            </a:r>
            <a:endParaRPr lang="en-US" sz="2400" b="0" baseline="30000" dirty="0">
              <a:solidFill>
                <a:schemeClr val="accent4">
                  <a:lumMod val="50000"/>
                </a:schemeClr>
              </a:solidFill>
            </a:endParaRPr>
          </a:p>
          <a:p>
            <a:pPr marL="342900" lvl="1" indent="-342900" algn="l" eaLnBrk="1" hangingPunct="1">
              <a:buFont typeface="Arial" charset="0"/>
              <a:buChar char="•"/>
            </a:pPr>
            <a:r>
              <a:rPr lang="en-US" sz="2400" b="0" dirty="0">
                <a:solidFill>
                  <a:schemeClr val="accent4">
                    <a:lumMod val="50000"/>
                  </a:schemeClr>
                </a:solidFill>
              </a:rPr>
              <a:t>Last service (job referral) is provided August 18</a:t>
            </a:r>
            <a:r>
              <a:rPr lang="en-US" sz="2400" b="0" baseline="30000" dirty="0">
                <a:solidFill>
                  <a:schemeClr val="accent4">
                    <a:lumMod val="50000"/>
                  </a:schemeClr>
                </a:solidFill>
              </a:rPr>
              <a:t>th</a:t>
            </a:r>
          </a:p>
          <a:p>
            <a:pPr marL="342900" lvl="1" indent="-342900" algn="l" eaLnBrk="1" hangingPunct="1">
              <a:buFont typeface="Arial" charset="0"/>
              <a:buChar char="•"/>
            </a:pPr>
            <a:r>
              <a:rPr lang="en-US" sz="2400" b="0" dirty="0">
                <a:solidFill>
                  <a:schemeClr val="accent4">
                    <a:lumMod val="50000"/>
                  </a:schemeClr>
                </a:solidFill>
              </a:rPr>
              <a:t>No further services are provided for the next 90 days</a:t>
            </a:r>
          </a:p>
          <a:p>
            <a:pPr marL="342900" lvl="1" indent="-342900" algn="l" eaLnBrk="1" hangingPunct="1">
              <a:buFont typeface="Arial" charset="0"/>
              <a:buChar char="•"/>
            </a:pPr>
            <a:r>
              <a:rPr lang="en-US" sz="2400" b="0" dirty="0">
                <a:solidFill>
                  <a:schemeClr val="accent4">
                    <a:lumMod val="50000"/>
                  </a:schemeClr>
                </a:solidFill>
              </a:rPr>
              <a:t>Customer gets a job September 15</a:t>
            </a:r>
            <a:r>
              <a:rPr lang="en-US" sz="2400" b="0" baseline="30000" dirty="0">
                <a:solidFill>
                  <a:schemeClr val="accent4">
                    <a:lumMod val="50000"/>
                  </a:schemeClr>
                </a:solidFill>
              </a:rPr>
              <a:t>th</a:t>
            </a:r>
            <a:r>
              <a:rPr lang="en-US" sz="2400" b="0" dirty="0">
                <a:solidFill>
                  <a:schemeClr val="accent4">
                    <a:lumMod val="50000"/>
                  </a:schemeClr>
                </a:solidFill>
              </a:rPr>
              <a:t> </a:t>
            </a:r>
          </a:p>
          <a:p>
            <a:pPr algn="l" eaLnBrk="1" hangingPunct="1"/>
            <a:br>
              <a:rPr lang="en-US" sz="2800" b="1" dirty="0">
                <a:solidFill>
                  <a:schemeClr val="accent4">
                    <a:lumMod val="50000"/>
                  </a:schemeClr>
                </a:solidFill>
              </a:rPr>
            </a:br>
            <a:r>
              <a:rPr lang="en-US" sz="2800" b="1" dirty="0">
                <a:solidFill>
                  <a:schemeClr val="accent4">
                    <a:lumMod val="50000"/>
                  </a:schemeClr>
                </a:solidFill>
              </a:rPr>
              <a:t>What Is</a:t>
            </a:r>
          </a:p>
          <a:p>
            <a:pPr marL="342900" lvl="1" indent="-342900" algn="l" eaLnBrk="1" hangingPunct="1">
              <a:buFont typeface="Arial" charset="0"/>
              <a:buChar char="•"/>
            </a:pPr>
            <a:r>
              <a:rPr lang="en-US" sz="2400" b="0" dirty="0">
                <a:solidFill>
                  <a:schemeClr val="accent4">
                    <a:lumMod val="50000"/>
                  </a:schemeClr>
                </a:solidFill>
              </a:rPr>
              <a:t>The date of participation? </a:t>
            </a:r>
          </a:p>
          <a:p>
            <a:pPr marL="342900" lvl="1" indent="-342900" algn="l" eaLnBrk="1" hangingPunct="1">
              <a:buFont typeface="Arial" charset="0"/>
              <a:buChar char="•"/>
            </a:pPr>
            <a:r>
              <a:rPr lang="en-US" sz="2400" b="0" dirty="0">
                <a:solidFill>
                  <a:schemeClr val="accent4">
                    <a:lumMod val="50000"/>
                  </a:schemeClr>
                </a:solidFill>
              </a:rPr>
              <a:t>The date of exit? the exit quarter?</a:t>
            </a:r>
          </a:p>
        </p:txBody>
      </p:sp>
      <p:sp>
        <p:nvSpPr>
          <p:cNvPr id="5" name="Title 1"/>
          <p:cNvSpPr txBox="1">
            <a:spLocks/>
          </p:cNvSpPr>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200" kern="1200">
                <a:solidFill>
                  <a:srgbClr val="E46C0A"/>
                </a:solidFill>
                <a:latin typeface="+mj-lt"/>
                <a:ea typeface="+mj-ea"/>
                <a:cs typeface="+mj-cs"/>
              </a:defRPr>
            </a:lvl1pPr>
            <a:lvl2pPr algn="r" rtl="0" eaLnBrk="0" fontAlgn="base" hangingPunct="0">
              <a:spcBef>
                <a:spcPct val="0"/>
              </a:spcBef>
              <a:spcAft>
                <a:spcPct val="0"/>
              </a:spcAft>
              <a:defRPr sz="3200">
                <a:solidFill>
                  <a:srgbClr val="E46C0A"/>
                </a:solidFill>
                <a:latin typeface="Calibri" pitchFamily="34" charset="0"/>
              </a:defRPr>
            </a:lvl2pPr>
            <a:lvl3pPr algn="r" rtl="0" eaLnBrk="0" fontAlgn="base" hangingPunct="0">
              <a:spcBef>
                <a:spcPct val="0"/>
              </a:spcBef>
              <a:spcAft>
                <a:spcPct val="0"/>
              </a:spcAft>
              <a:defRPr sz="3200">
                <a:solidFill>
                  <a:srgbClr val="E46C0A"/>
                </a:solidFill>
                <a:latin typeface="Calibri" pitchFamily="34" charset="0"/>
              </a:defRPr>
            </a:lvl3pPr>
            <a:lvl4pPr algn="r" rtl="0" eaLnBrk="0" fontAlgn="base" hangingPunct="0">
              <a:spcBef>
                <a:spcPct val="0"/>
              </a:spcBef>
              <a:spcAft>
                <a:spcPct val="0"/>
              </a:spcAft>
              <a:defRPr sz="3200">
                <a:solidFill>
                  <a:srgbClr val="E46C0A"/>
                </a:solidFill>
                <a:latin typeface="Calibri" pitchFamily="34" charset="0"/>
              </a:defRPr>
            </a:lvl4pPr>
            <a:lvl5pPr algn="r" rtl="0" eaLnBrk="0" fontAlgn="base" hangingPunct="0">
              <a:spcBef>
                <a:spcPct val="0"/>
              </a:spcBef>
              <a:spcAft>
                <a:spcPct val="0"/>
              </a:spcAft>
              <a:defRPr sz="3200">
                <a:solidFill>
                  <a:srgbClr val="E46C0A"/>
                </a:solidFill>
                <a:latin typeface="Calibri" pitchFamily="34" charset="0"/>
              </a:defRPr>
            </a:lvl5pPr>
            <a:lvl6pPr marL="457200" algn="r" rtl="0" fontAlgn="base">
              <a:spcBef>
                <a:spcPct val="0"/>
              </a:spcBef>
              <a:spcAft>
                <a:spcPct val="0"/>
              </a:spcAft>
              <a:defRPr sz="3200">
                <a:solidFill>
                  <a:srgbClr val="E46C0A"/>
                </a:solidFill>
                <a:latin typeface="Calibri" pitchFamily="34" charset="0"/>
              </a:defRPr>
            </a:lvl6pPr>
            <a:lvl7pPr marL="914400" algn="r" rtl="0" fontAlgn="base">
              <a:spcBef>
                <a:spcPct val="0"/>
              </a:spcBef>
              <a:spcAft>
                <a:spcPct val="0"/>
              </a:spcAft>
              <a:defRPr sz="3200">
                <a:solidFill>
                  <a:srgbClr val="E46C0A"/>
                </a:solidFill>
                <a:latin typeface="Calibri" pitchFamily="34" charset="0"/>
              </a:defRPr>
            </a:lvl7pPr>
            <a:lvl8pPr marL="1371600" algn="r" rtl="0" fontAlgn="base">
              <a:spcBef>
                <a:spcPct val="0"/>
              </a:spcBef>
              <a:spcAft>
                <a:spcPct val="0"/>
              </a:spcAft>
              <a:defRPr sz="3200">
                <a:solidFill>
                  <a:srgbClr val="E46C0A"/>
                </a:solidFill>
                <a:latin typeface="Calibri" pitchFamily="34" charset="0"/>
              </a:defRPr>
            </a:lvl8pPr>
            <a:lvl9pPr marL="1828800" algn="r" rtl="0" fontAlgn="base">
              <a:spcBef>
                <a:spcPct val="0"/>
              </a:spcBef>
              <a:spcAft>
                <a:spcPct val="0"/>
              </a:spcAft>
              <a:defRPr sz="3200">
                <a:solidFill>
                  <a:srgbClr val="E46C0A"/>
                </a:solidFill>
                <a:latin typeface="Calibri" pitchFamily="34" charset="0"/>
              </a:defRPr>
            </a:lvl9pPr>
          </a:lstStyle>
          <a:p>
            <a:r>
              <a:rPr lang="en-US" altLang="en-US" dirty="0"/>
              <a:t>EXAMPLE</a:t>
            </a:r>
          </a:p>
        </p:txBody>
      </p:sp>
    </p:spTree>
    <p:extLst>
      <p:ext uri="{BB962C8B-B14F-4D97-AF65-F5344CB8AC3E}">
        <p14:creationId xmlns:p14="http://schemas.microsoft.com/office/powerpoint/2010/main" val="1175658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xEl>
                                              <p:pRg st="8" end="8"/>
                                            </p:txEl>
                                          </p:spTgt>
                                        </p:tgtEl>
                                        <p:attrNameLst>
                                          <p:attrName>style.visibility</p:attrName>
                                        </p:attrNameLst>
                                      </p:cBhvr>
                                      <p:to>
                                        <p:strVal val="visible"/>
                                      </p:to>
                                    </p:set>
                                    <p:animEffect transition="in" filter="blinds(horizontal)">
                                      <p:cBhvr>
                                        <p:cTn id="7" dur="500"/>
                                        <p:tgtEl>
                                          <p:spTgt spid="4">
                                            <p:txEl>
                                              <p:pRg st="8" end="8"/>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
                                            <p:txEl>
                                              <p:pRg st="9" end="9"/>
                                            </p:txEl>
                                          </p:spTgt>
                                        </p:tgtEl>
                                        <p:attrNameLst>
                                          <p:attrName>style.visibility</p:attrName>
                                        </p:attrNameLst>
                                      </p:cBhvr>
                                      <p:to>
                                        <p:strVal val="visible"/>
                                      </p:to>
                                    </p:set>
                                    <p:animEffect transition="in" filter="blinds(horizontal)">
                                      <p:cBhvr>
                                        <p:cTn id="10"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a:t>EXAMPLE</a:t>
            </a:r>
          </a:p>
        </p:txBody>
      </p:sp>
      <p:sp>
        <p:nvSpPr>
          <p:cNvPr id="18435" name="Content Placeholder 2"/>
          <p:cNvSpPr>
            <a:spLocks noGrp="1"/>
          </p:cNvSpPr>
          <p:nvPr>
            <p:ph idx="1"/>
          </p:nvPr>
        </p:nvSpPr>
        <p:spPr>
          <a:xfrm>
            <a:off x="457200" y="1722437"/>
            <a:ext cx="8229600" cy="4525963"/>
          </a:xfrm>
        </p:spPr>
        <p:txBody>
          <a:bodyPr/>
          <a:lstStyle/>
          <a:p>
            <a:pPr algn="ctr">
              <a:buNone/>
            </a:pPr>
            <a:r>
              <a:rPr lang="en-US" altLang="en-US" sz="2400" dirty="0"/>
              <a:t>The </a:t>
            </a:r>
            <a:r>
              <a:rPr lang="en-US" altLang="en-US" sz="2400" dirty="0">
                <a:solidFill>
                  <a:srgbClr val="E46C0A"/>
                </a:solidFill>
                <a:ea typeface="ＭＳ Ｐゴシック" pitchFamily="34" charset="-128"/>
                <a:cs typeface="+mj-cs"/>
              </a:rPr>
              <a:t>exit quarter </a:t>
            </a:r>
            <a:r>
              <a:rPr lang="en-US" altLang="en-US" sz="2400" dirty="0"/>
              <a:t>is the quarter in which the date of exit occurs</a:t>
            </a:r>
          </a:p>
          <a:p>
            <a:pPr algn="ctr">
              <a:buNone/>
            </a:pPr>
            <a:endParaRPr lang="en-US" altLang="en-US" dirty="0"/>
          </a:p>
        </p:txBody>
      </p:sp>
      <p:graphicFrame>
        <p:nvGraphicFramePr>
          <p:cNvPr id="5" name="Table 4"/>
          <p:cNvGraphicFramePr>
            <a:graphicFrameLocks noGrp="1"/>
          </p:cNvGraphicFramePr>
          <p:nvPr>
            <p:extLst>
              <p:ext uri="{D42A27DB-BD31-4B8C-83A1-F6EECF244321}">
                <p14:modId xmlns:p14="http://schemas.microsoft.com/office/powerpoint/2010/main" val="2066221430"/>
              </p:ext>
            </p:extLst>
          </p:nvPr>
        </p:nvGraphicFramePr>
        <p:xfrm>
          <a:off x="535025" y="2524760"/>
          <a:ext cx="7966953" cy="370840"/>
        </p:xfrm>
        <a:graphic>
          <a:graphicData uri="http://schemas.openxmlformats.org/drawingml/2006/table">
            <a:tbl>
              <a:tblPr firstRow="1" bandRow="1">
                <a:tableStyleId>{5C22544A-7EE6-4342-B048-85BDC9FD1C3A}</a:tableStyleId>
              </a:tblPr>
              <a:tblGrid>
                <a:gridCol w="885217">
                  <a:extLst>
                    <a:ext uri="{9D8B030D-6E8A-4147-A177-3AD203B41FA5}">
                      <a16:colId xmlns:a16="http://schemas.microsoft.com/office/drawing/2014/main" val="20000"/>
                    </a:ext>
                  </a:extLst>
                </a:gridCol>
                <a:gridCol w="885217">
                  <a:extLst>
                    <a:ext uri="{9D8B030D-6E8A-4147-A177-3AD203B41FA5}">
                      <a16:colId xmlns:a16="http://schemas.microsoft.com/office/drawing/2014/main" val="20001"/>
                    </a:ext>
                  </a:extLst>
                </a:gridCol>
                <a:gridCol w="885217">
                  <a:extLst>
                    <a:ext uri="{9D8B030D-6E8A-4147-A177-3AD203B41FA5}">
                      <a16:colId xmlns:a16="http://schemas.microsoft.com/office/drawing/2014/main" val="20002"/>
                    </a:ext>
                  </a:extLst>
                </a:gridCol>
                <a:gridCol w="885217">
                  <a:extLst>
                    <a:ext uri="{9D8B030D-6E8A-4147-A177-3AD203B41FA5}">
                      <a16:colId xmlns:a16="http://schemas.microsoft.com/office/drawing/2014/main" val="20003"/>
                    </a:ext>
                  </a:extLst>
                </a:gridCol>
                <a:gridCol w="885217">
                  <a:extLst>
                    <a:ext uri="{9D8B030D-6E8A-4147-A177-3AD203B41FA5}">
                      <a16:colId xmlns:a16="http://schemas.microsoft.com/office/drawing/2014/main" val="20004"/>
                    </a:ext>
                  </a:extLst>
                </a:gridCol>
                <a:gridCol w="885217">
                  <a:extLst>
                    <a:ext uri="{9D8B030D-6E8A-4147-A177-3AD203B41FA5}">
                      <a16:colId xmlns:a16="http://schemas.microsoft.com/office/drawing/2014/main" val="20005"/>
                    </a:ext>
                  </a:extLst>
                </a:gridCol>
                <a:gridCol w="885217">
                  <a:extLst>
                    <a:ext uri="{9D8B030D-6E8A-4147-A177-3AD203B41FA5}">
                      <a16:colId xmlns:a16="http://schemas.microsoft.com/office/drawing/2014/main" val="20006"/>
                    </a:ext>
                  </a:extLst>
                </a:gridCol>
                <a:gridCol w="885217">
                  <a:extLst>
                    <a:ext uri="{9D8B030D-6E8A-4147-A177-3AD203B41FA5}">
                      <a16:colId xmlns:a16="http://schemas.microsoft.com/office/drawing/2014/main" val="20007"/>
                    </a:ext>
                  </a:extLst>
                </a:gridCol>
                <a:gridCol w="885217">
                  <a:extLst>
                    <a:ext uri="{9D8B030D-6E8A-4147-A177-3AD203B41FA5}">
                      <a16:colId xmlns:a16="http://schemas.microsoft.com/office/drawing/2014/main" val="20008"/>
                    </a:ext>
                  </a:extLst>
                </a:gridCol>
              </a:tblGrid>
              <a:tr h="370840">
                <a:tc>
                  <a:txBody>
                    <a:bodyPr/>
                    <a:lstStyle/>
                    <a:p>
                      <a:pPr algn="ctr"/>
                      <a:r>
                        <a:rPr lang="en-US" dirty="0"/>
                        <a:t>Apr</a:t>
                      </a:r>
                    </a:p>
                  </a:txBody>
                  <a:tcPr>
                    <a:solidFill>
                      <a:schemeClr val="accent4">
                        <a:lumMod val="75000"/>
                      </a:schemeClr>
                    </a:solidFill>
                  </a:tcPr>
                </a:tc>
                <a:tc>
                  <a:txBody>
                    <a:bodyPr/>
                    <a:lstStyle/>
                    <a:p>
                      <a:pPr algn="ctr"/>
                      <a:r>
                        <a:rPr lang="en-US" dirty="0"/>
                        <a:t>May</a:t>
                      </a:r>
                    </a:p>
                  </a:txBody>
                  <a:tcPr>
                    <a:solidFill>
                      <a:schemeClr val="accent4">
                        <a:lumMod val="75000"/>
                      </a:schemeClr>
                    </a:solidFill>
                  </a:tcPr>
                </a:tc>
                <a:tc>
                  <a:txBody>
                    <a:bodyPr/>
                    <a:lstStyle/>
                    <a:p>
                      <a:pPr algn="ctr"/>
                      <a:r>
                        <a:rPr lang="en-US" dirty="0"/>
                        <a:t>June</a:t>
                      </a:r>
                    </a:p>
                  </a:txBody>
                  <a:tcPr>
                    <a:solidFill>
                      <a:schemeClr val="accent4">
                        <a:lumMod val="75000"/>
                      </a:schemeClr>
                    </a:solidFill>
                  </a:tcPr>
                </a:tc>
                <a:tc>
                  <a:txBody>
                    <a:bodyPr/>
                    <a:lstStyle/>
                    <a:p>
                      <a:pPr algn="ctr"/>
                      <a:r>
                        <a:rPr lang="en-US" dirty="0"/>
                        <a:t>July</a:t>
                      </a:r>
                    </a:p>
                  </a:txBody>
                  <a:tcPr>
                    <a:solidFill>
                      <a:schemeClr val="accent1">
                        <a:lumMod val="75000"/>
                      </a:schemeClr>
                    </a:solidFill>
                  </a:tcPr>
                </a:tc>
                <a:tc>
                  <a:txBody>
                    <a:bodyPr/>
                    <a:lstStyle/>
                    <a:p>
                      <a:pPr algn="ctr"/>
                      <a:r>
                        <a:rPr lang="en-US" dirty="0"/>
                        <a:t>Aug</a:t>
                      </a:r>
                    </a:p>
                  </a:txBody>
                  <a:tcPr>
                    <a:solidFill>
                      <a:schemeClr val="accent1">
                        <a:lumMod val="75000"/>
                      </a:schemeClr>
                    </a:solidFill>
                  </a:tcPr>
                </a:tc>
                <a:tc>
                  <a:txBody>
                    <a:bodyPr/>
                    <a:lstStyle/>
                    <a:p>
                      <a:pPr algn="ctr"/>
                      <a:r>
                        <a:rPr lang="en-US" dirty="0"/>
                        <a:t>Sept</a:t>
                      </a:r>
                    </a:p>
                  </a:txBody>
                  <a:tcPr>
                    <a:solidFill>
                      <a:schemeClr val="accent1">
                        <a:lumMod val="75000"/>
                      </a:schemeClr>
                    </a:solidFill>
                  </a:tcPr>
                </a:tc>
                <a:tc>
                  <a:txBody>
                    <a:bodyPr/>
                    <a:lstStyle/>
                    <a:p>
                      <a:pPr algn="ctr"/>
                      <a:r>
                        <a:rPr lang="en-US" dirty="0"/>
                        <a:t>Oct</a:t>
                      </a:r>
                    </a:p>
                  </a:txBody>
                  <a:tcPr>
                    <a:solidFill>
                      <a:schemeClr val="accent4">
                        <a:lumMod val="75000"/>
                      </a:schemeClr>
                    </a:solidFill>
                  </a:tcPr>
                </a:tc>
                <a:tc>
                  <a:txBody>
                    <a:bodyPr/>
                    <a:lstStyle/>
                    <a:p>
                      <a:pPr algn="ctr"/>
                      <a:r>
                        <a:rPr lang="en-US" dirty="0"/>
                        <a:t>Nov</a:t>
                      </a:r>
                    </a:p>
                  </a:txBody>
                  <a:tcPr>
                    <a:solidFill>
                      <a:schemeClr val="accent4">
                        <a:lumMod val="75000"/>
                      </a:schemeClr>
                    </a:solidFill>
                  </a:tcPr>
                </a:tc>
                <a:tc>
                  <a:txBody>
                    <a:bodyPr/>
                    <a:lstStyle/>
                    <a:p>
                      <a:pPr algn="ctr"/>
                      <a:r>
                        <a:rPr lang="en-US" dirty="0"/>
                        <a:t>Dec</a:t>
                      </a:r>
                    </a:p>
                  </a:txBody>
                  <a:tcPr>
                    <a:solidFill>
                      <a:schemeClr val="accent4">
                        <a:lumMod val="75000"/>
                      </a:schemeClr>
                    </a:solidFill>
                  </a:tcPr>
                </a:tc>
                <a:extLst>
                  <a:ext uri="{0D108BD9-81ED-4DB2-BD59-A6C34878D82A}">
                    <a16:rowId xmlns:a16="http://schemas.microsoft.com/office/drawing/2014/main" val="10000"/>
                  </a:ext>
                </a:extLst>
              </a:tr>
            </a:tbl>
          </a:graphicData>
        </a:graphic>
      </p:graphicFrame>
      <p:cxnSp>
        <p:nvCxnSpPr>
          <p:cNvPr id="6" name="Straight Arrow Connector 5"/>
          <p:cNvCxnSpPr/>
          <p:nvPr/>
        </p:nvCxnSpPr>
        <p:spPr>
          <a:xfrm flipV="1">
            <a:off x="1605064" y="2895600"/>
            <a:ext cx="0" cy="17633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3188238" y="6019800"/>
            <a:ext cx="2660510" cy="612843"/>
          </a:xfrm>
          <a:prstGeom prst="rect">
            <a:avLst/>
          </a:prstGeom>
          <a:solidFill>
            <a:schemeClr val="accent4">
              <a:lumMod val="60000"/>
              <a:lumOff val="40000"/>
            </a:schemeClr>
          </a:solidFill>
        </p:spPr>
        <p:style>
          <a:lnRef idx="2">
            <a:schemeClr val="dk1"/>
          </a:lnRef>
          <a:fillRef idx="1">
            <a:schemeClr val="lt1"/>
          </a:fillRef>
          <a:effectRef idx="0">
            <a:schemeClr val="dk1"/>
          </a:effectRef>
          <a:fontRef idx="minor">
            <a:schemeClr val="dk1"/>
          </a:fontRef>
        </p:style>
        <p:txBody>
          <a:bodyPr vert="horz" wrap="square" lIns="91440" tIns="45720" rIns="91440" bIns="45720" rtlCol="0" anchor="t">
            <a:normAutofit/>
          </a:bodyPr>
          <a:lstStyle/>
          <a:p>
            <a:pPr algn="ctr">
              <a:spcBef>
                <a:spcPts val="600"/>
              </a:spcBef>
            </a:pPr>
            <a:r>
              <a:rPr lang="en-US" sz="1600" b="1" dirty="0">
                <a:solidFill>
                  <a:schemeClr val="accent4">
                    <a:lumMod val="50000"/>
                  </a:schemeClr>
                </a:solidFill>
                <a:latin typeface="Arial Black"/>
                <a:cs typeface="Arial Black"/>
              </a:rPr>
              <a:t>Exit Quarter</a:t>
            </a:r>
            <a:br>
              <a:rPr lang="en-US" sz="1600" b="1" dirty="0">
                <a:solidFill>
                  <a:schemeClr val="accent4">
                    <a:lumMod val="50000"/>
                  </a:schemeClr>
                </a:solidFill>
                <a:latin typeface="Arial Black"/>
                <a:cs typeface="Arial Black"/>
              </a:rPr>
            </a:br>
            <a:r>
              <a:rPr lang="en-US" sz="1600" b="1" dirty="0">
                <a:solidFill>
                  <a:schemeClr val="accent4">
                    <a:lumMod val="50000"/>
                  </a:schemeClr>
                </a:solidFill>
                <a:latin typeface="Arial Black"/>
                <a:cs typeface="Arial Black"/>
              </a:rPr>
              <a:t>7/1 to 9/30</a:t>
            </a:r>
          </a:p>
        </p:txBody>
      </p:sp>
      <p:cxnSp>
        <p:nvCxnSpPr>
          <p:cNvPr id="8" name="Straight Arrow Connector 7"/>
          <p:cNvCxnSpPr/>
          <p:nvPr/>
        </p:nvCxnSpPr>
        <p:spPr>
          <a:xfrm flipV="1">
            <a:off x="4649821" y="2895600"/>
            <a:ext cx="0" cy="187649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3302540" y="4956235"/>
            <a:ext cx="2563239" cy="904672"/>
          </a:xfrm>
          <a:prstGeom prst="rect">
            <a:avLst/>
          </a:prstGeom>
        </p:spPr>
        <p:txBody>
          <a:bodyPr vert="horz" wrap="square" lIns="91440" tIns="45720" rIns="91440" bIns="45720" rtlCol="0" anchor="t">
            <a:normAutofit/>
          </a:bodyPr>
          <a:lstStyle/>
          <a:p>
            <a:pPr algn="ctr">
              <a:spcBef>
                <a:spcPct val="20000"/>
              </a:spcBef>
            </a:pPr>
            <a:r>
              <a:rPr lang="en-US" sz="1600" b="1" dirty="0">
                <a:solidFill>
                  <a:srgbClr val="00A0AF"/>
                </a:solidFill>
                <a:latin typeface="Arial Black"/>
                <a:cs typeface="Arial Black"/>
              </a:rPr>
              <a:t>Date of last service</a:t>
            </a:r>
            <a:br>
              <a:rPr lang="en-US" sz="1600" b="1" dirty="0">
                <a:solidFill>
                  <a:srgbClr val="00A0AF"/>
                </a:solidFill>
                <a:latin typeface="Arial Black"/>
                <a:cs typeface="Arial Black"/>
              </a:rPr>
            </a:br>
            <a:r>
              <a:rPr lang="en-US" sz="1600" b="1" dirty="0">
                <a:solidFill>
                  <a:srgbClr val="00A0AF"/>
                </a:solidFill>
                <a:latin typeface="Arial Black"/>
                <a:cs typeface="Arial Black"/>
              </a:rPr>
              <a:t>(Exit date)</a:t>
            </a:r>
            <a:br>
              <a:rPr lang="en-US" sz="1600" b="1" dirty="0">
                <a:solidFill>
                  <a:srgbClr val="00A0AF"/>
                </a:solidFill>
                <a:latin typeface="Arial Black"/>
                <a:cs typeface="Arial Black"/>
              </a:rPr>
            </a:br>
            <a:r>
              <a:rPr lang="en-US" sz="1600" b="1" dirty="0">
                <a:solidFill>
                  <a:srgbClr val="00A0AF"/>
                </a:solidFill>
                <a:latin typeface="Arial Black"/>
                <a:cs typeface="Arial Black"/>
              </a:rPr>
              <a:t> 8/18/16</a:t>
            </a:r>
          </a:p>
        </p:txBody>
      </p:sp>
      <p:cxnSp>
        <p:nvCxnSpPr>
          <p:cNvPr id="10" name="Straight Connector 9"/>
          <p:cNvCxnSpPr/>
          <p:nvPr/>
        </p:nvCxnSpPr>
        <p:spPr>
          <a:xfrm>
            <a:off x="3188237" y="2819400"/>
            <a:ext cx="0" cy="3840156"/>
          </a:xfrm>
          <a:prstGeom prst="line">
            <a:avLst/>
          </a:prstGeom>
          <a:ln>
            <a:prstDash val="sysDot"/>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1605064" y="3219865"/>
            <a:ext cx="3044757" cy="496111"/>
          </a:xfrm>
          <a:prstGeom prst="rect">
            <a:avLst/>
          </a:prstGeom>
          <a:solidFill>
            <a:schemeClr val="accent3">
              <a:lumMod val="40000"/>
              <a:lumOff val="60000"/>
            </a:schemeClr>
          </a:solidFill>
        </p:spPr>
        <p:style>
          <a:lnRef idx="2">
            <a:schemeClr val="dk1"/>
          </a:lnRef>
          <a:fillRef idx="1">
            <a:schemeClr val="lt1"/>
          </a:fillRef>
          <a:effectRef idx="0">
            <a:schemeClr val="dk1"/>
          </a:effectRef>
          <a:fontRef idx="minor">
            <a:schemeClr val="dk1"/>
          </a:fontRef>
        </p:style>
        <p:txBody>
          <a:bodyPr vert="horz" wrap="square" lIns="91440" tIns="45720" rIns="91440" bIns="45720" rtlCol="0" anchor="ctr" anchorCtr="0">
            <a:normAutofit/>
          </a:bodyPr>
          <a:lstStyle/>
          <a:p>
            <a:pPr algn="ctr"/>
            <a:r>
              <a:rPr lang="en-US" sz="1600" b="1" dirty="0">
                <a:solidFill>
                  <a:schemeClr val="tx1"/>
                </a:solidFill>
                <a:latin typeface="Arial Black"/>
                <a:cs typeface="Arial Black"/>
              </a:rPr>
              <a:t>Period of participation</a:t>
            </a:r>
          </a:p>
        </p:txBody>
      </p:sp>
      <p:sp>
        <p:nvSpPr>
          <p:cNvPr id="12" name="TextBox 11"/>
          <p:cNvSpPr txBox="1"/>
          <p:nvPr/>
        </p:nvSpPr>
        <p:spPr>
          <a:xfrm>
            <a:off x="396401" y="4839518"/>
            <a:ext cx="2694562" cy="554477"/>
          </a:xfrm>
          <a:prstGeom prst="rect">
            <a:avLst/>
          </a:prstGeom>
        </p:spPr>
        <p:txBody>
          <a:bodyPr vert="horz" wrap="square" lIns="91440" tIns="45720" rIns="91440" bIns="45720" rtlCol="0" anchor="t">
            <a:normAutofit lnSpcReduction="10000"/>
          </a:bodyPr>
          <a:lstStyle/>
          <a:p>
            <a:pPr algn="ctr">
              <a:spcBef>
                <a:spcPct val="20000"/>
              </a:spcBef>
            </a:pPr>
            <a:r>
              <a:rPr lang="en-US" sz="1600" b="1" dirty="0">
                <a:solidFill>
                  <a:srgbClr val="00A0AF"/>
                </a:solidFill>
                <a:latin typeface="Arial Black"/>
                <a:cs typeface="Arial Black"/>
              </a:rPr>
              <a:t>Date of first service 5/4/16</a:t>
            </a:r>
          </a:p>
        </p:txBody>
      </p:sp>
      <p:cxnSp>
        <p:nvCxnSpPr>
          <p:cNvPr id="13" name="Straight Connector 12"/>
          <p:cNvCxnSpPr/>
          <p:nvPr/>
        </p:nvCxnSpPr>
        <p:spPr>
          <a:xfrm>
            <a:off x="5848748" y="2819400"/>
            <a:ext cx="0" cy="3840156"/>
          </a:xfrm>
          <a:prstGeom prst="line">
            <a:avLst/>
          </a:prstGeom>
          <a:ln>
            <a:prstDash val="sysDot"/>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258937" y="5098926"/>
            <a:ext cx="2694562" cy="554477"/>
          </a:xfrm>
          <a:prstGeom prst="rect">
            <a:avLst/>
          </a:prstGeom>
        </p:spPr>
        <p:txBody>
          <a:bodyPr vert="horz" wrap="square" lIns="91440" tIns="45720" rIns="91440" bIns="45720" rtlCol="0" anchor="t">
            <a:normAutofit lnSpcReduction="10000"/>
          </a:bodyPr>
          <a:lstStyle/>
          <a:p>
            <a:pPr algn="ctr">
              <a:spcBef>
                <a:spcPct val="20000"/>
              </a:spcBef>
            </a:pPr>
            <a:r>
              <a:rPr lang="en-US" sz="1600" b="1" dirty="0">
                <a:solidFill>
                  <a:srgbClr val="00A0AF"/>
                </a:solidFill>
                <a:latin typeface="Arial Black"/>
                <a:cs typeface="Arial Black"/>
              </a:rPr>
              <a:t>End of 90-day period</a:t>
            </a:r>
            <a:br>
              <a:rPr lang="en-US" sz="1600" b="1" dirty="0">
                <a:solidFill>
                  <a:srgbClr val="00A0AF"/>
                </a:solidFill>
                <a:latin typeface="Arial Black"/>
                <a:cs typeface="Arial Black"/>
              </a:rPr>
            </a:br>
            <a:r>
              <a:rPr lang="en-US" sz="1600" b="1" dirty="0">
                <a:solidFill>
                  <a:srgbClr val="00A0AF"/>
                </a:solidFill>
                <a:latin typeface="Arial Black"/>
                <a:cs typeface="Arial Black"/>
              </a:rPr>
              <a:t>11/16/16</a:t>
            </a:r>
          </a:p>
        </p:txBody>
      </p:sp>
      <p:cxnSp>
        <p:nvCxnSpPr>
          <p:cNvPr id="15" name="Straight Arrow Connector 14"/>
          <p:cNvCxnSpPr/>
          <p:nvPr/>
        </p:nvCxnSpPr>
        <p:spPr>
          <a:xfrm flipV="1">
            <a:off x="7383294" y="2819400"/>
            <a:ext cx="0" cy="202241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4649821" y="3219865"/>
            <a:ext cx="2733473" cy="496111"/>
          </a:xfrm>
          <a:prstGeom prst="rect">
            <a:avLst/>
          </a:prstGeom>
          <a:solidFill>
            <a:schemeClr val="bg1">
              <a:lumMod val="75000"/>
            </a:schemeClr>
          </a:solidFill>
        </p:spPr>
        <p:style>
          <a:lnRef idx="2">
            <a:schemeClr val="dk1"/>
          </a:lnRef>
          <a:fillRef idx="1">
            <a:schemeClr val="lt1"/>
          </a:fillRef>
          <a:effectRef idx="0">
            <a:schemeClr val="dk1"/>
          </a:effectRef>
          <a:fontRef idx="minor">
            <a:schemeClr val="dk1"/>
          </a:fontRef>
        </p:style>
        <p:txBody>
          <a:bodyPr vert="horz" wrap="square" lIns="91440" tIns="45720" rIns="91440" bIns="45720" rtlCol="0" anchor="ctr" anchorCtr="0">
            <a:normAutofit fontScale="92500"/>
          </a:bodyPr>
          <a:lstStyle/>
          <a:p>
            <a:pPr algn="ctr">
              <a:spcBef>
                <a:spcPts val="600"/>
              </a:spcBef>
            </a:pPr>
            <a:r>
              <a:rPr lang="en-US" sz="1600" b="1" dirty="0">
                <a:solidFill>
                  <a:schemeClr val="tx1"/>
                </a:solidFill>
                <a:latin typeface="Arial Black"/>
                <a:cs typeface="Arial Black"/>
              </a:rPr>
              <a:t>90 days with no service</a:t>
            </a:r>
          </a:p>
        </p:txBody>
      </p:sp>
    </p:spTree>
    <p:extLst>
      <p:ext uri="{BB962C8B-B14F-4D97-AF65-F5344CB8AC3E}">
        <p14:creationId xmlns:p14="http://schemas.microsoft.com/office/powerpoint/2010/main" val="13783552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54"/>
          <p:cNvSpPr>
            <a:spLocks noGrp="1" noChangeArrowheads="1"/>
          </p:cNvSpPr>
          <p:nvPr>
            <p:ph type="title"/>
          </p:nvPr>
        </p:nvSpPr>
        <p:spPr>
          <a:xfrm>
            <a:off x="457200" y="76200"/>
            <a:ext cx="8229600" cy="1143000"/>
          </a:xfrm>
        </p:spPr>
        <p:txBody>
          <a:bodyPr/>
          <a:lstStyle/>
          <a:p>
            <a:pPr eaLnBrk="1" hangingPunct="1"/>
            <a:r>
              <a:rPr lang="en-US" altLang="en-US" dirty="0">
                <a:ea typeface="ＭＳ Ｐゴシック" pitchFamily="34" charset="-128"/>
              </a:rPr>
              <a:t>MEASUREMENT QUARTERS</a:t>
            </a:r>
          </a:p>
        </p:txBody>
      </p:sp>
      <p:sp>
        <p:nvSpPr>
          <p:cNvPr id="52" name="Slide Number Placeholder 3"/>
          <p:cNvSpPr>
            <a:spLocks noGrp="1"/>
          </p:cNvSpPr>
          <p:nvPr>
            <p:ph type="sldNum" sz="quarter" idx="12"/>
          </p:nvPr>
        </p:nvSpPr>
        <p:spPr/>
        <p:txBody>
          <a:bodyPr>
            <a:normAutofit/>
          </a:bodyPr>
          <a:lstStyle/>
          <a:p>
            <a:pPr>
              <a:defRPr/>
            </a:pPr>
            <a:fld id="{F05D927A-B5FD-4464-9D60-C8610DD173D0}" type="slidenum">
              <a:rPr lang="en-US">
                <a:solidFill>
                  <a:prstClr val="black">
                    <a:tint val="75000"/>
                  </a:prstClr>
                </a:solidFill>
              </a:rPr>
              <a:pPr>
                <a:defRPr/>
              </a:pPr>
              <a:t>16</a:t>
            </a:fld>
            <a:endParaRPr lang="en-US" dirty="0">
              <a:solidFill>
                <a:prstClr val="black">
                  <a:tint val="75000"/>
                </a:prstClr>
              </a:solidFill>
            </a:endParaRPr>
          </a:p>
        </p:txBody>
      </p:sp>
      <p:sp>
        <p:nvSpPr>
          <p:cNvPr id="25636" name="Rectangle 57"/>
          <p:cNvSpPr>
            <a:spLocks noChangeArrowheads="1"/>
          </p:cNvSpPr>
          <p:nvPr/>
        </p:nvSpPr>
        <p:spPr bwMode="auto">
          <a:xfrm>
            <a:off x="381000" y="152400"/>
            <a:ext cx="6934200" cy="1066800"/>
          </a:xfrm>
          <a:prstGeom prst="rect">
            <a:avLst/>
          </a:prstGeom>
          <a:noFill/>
          <a:ln w="9525">
            <a:noFill/>
            <a:miter lim="800000"/>
            <a:headEnd/>
            <a:tailEnd/>
          </a:ln>
        </p:spPr>
        <p:txBody>
          <a:bodyPr anchor="ctr"/>
          <a:lstStyle/>
          <a:p>
            <a:endParaRPr lang="en-US" altLang="en-US" sz="4000" dirty="0">
              <a:solidFill>
                <a:srgbClr val="FFFFFF"/>
              </a:solidFill>
              <a:latin typeface="Century Gothic" pitchFamily="34" charset="0"/>
            </a:endParaRPr>
          </a:p>
        </p:txBody>
      </p:sp>
      <p:pic>
        <p:nvPicPr>
          <p:cNvPr id="25637" name="Picture 37"/>
          <p:cNvPicPr>
            <a:picLocks noGrp="1" noChangeAspect="1" noChangeArrowheads="1"/>
          </p:cNvPicPr>
          <p:nvPr>
            <p:ph idx="1"/>
          </p:nvPr>
        </p:nvPicPr>
        <p:blipFill>
          <a:blip r:embed="rId3" cstate="print"/>
          <a:srcRect/>
          <a:stretch>
            <a:fillRect/>
          </a:stretch>
        </p:blipFill>
        <p:spPr bwMode="auto">
          <a:xfrm>
            <a:off x="457200" y="3031435"/>
            <a:ext cx="8229600" cy="1663492"/>
          </a:xfrm>
          <a:prstGeom prst="rect">
            <a:avLst/>
          </a:prstGeom>
          <a:noFill/>
          <a:ln w="9525">
            <a:noFill/>
            <a:miter lim="800000"/>
            <a:headEnd/>
            <a:tailEnd/>
          </a:ln>
          <a:effectLst/>
        </p:spPr>
      </p:pic>
      <p:sp>
        <p:nvSpPr>
          <p:cNvPr id="16" name="Rectangle 36"/>
          <p:cNvSpPr>
            <a:spLocks noChangeArrowheads="1"/>
          </p:cNvSpPr>
          <p:nvPr/>
        </p:nvSpPr>
        <p:spPr bwMode="auto">
          <a:xfrm>
            <a:off x="554480" y="4584992"/>
            <a:ext cx="1468865" cy="520408"/>
          </a:xfrm>
          <a:prstGeom prst="rect">
            <a:avLst/>
          </a:prstGeom>
          <a:solidFill>
            <a:schemeClr val="accent4">
              <a:lumMod val="75000"/>
              <a:alpha val="76000"/>
            </a:schemeClr>
          </a:solidFill>
          <a:ln w="9525">
            <a:solidFill>
              <a:schemeClr val="accent1"/>
            </a:solidFill>
            <a:miter lim="800000"/>
            <a:headEnd/>
            <a:tailEnd/>
          </a:ln>
        </p:spPr>
        <p:txBody>
          <a:bodyPr wrap="none" lIns="92075" tIns="46038" rIns="92075" bIns="46038" anchor="ctr"/>
          <a:lstStyle/>
          <a:p>
            <a:pPr eaLnBrk="0" hangingPunct="0">
              <a:buClr>
                <a:schemeClr val="tx2"/>
              </a:buClr>
              <a:buFont typeface="Monotype Sorts" pitchFamily="2" charset="2"/>
              <a:buNone/>
            </a:pPr>
            <a:endParaRPr lang="en-US" sz="2000" dirty="0">
              <a:solidFill>
                <a:schemeClr val="tx1"/>
              </a:solidFill>
            </a:endParaRPr>
          </a:p>
          <a:p>
            <a:pPr algn="ctr" eaLnBrk="0" hangingPunct="0">
              <a:buClr>
                <a:schemeClr val="tx2"/>
              </a:buClr>
              <a:buFont typeface="Monotype Sorts" pitchFamily="2" charset="2"/>
              <a:buNone/>
            </a:pPr>
            <a:r>
              <a:rPr lang="en-US" sz="2000" dirty="0">
                <a:solidFill>
                  <a:schemeClr val="bg1"/>
                </a:solidFill>
              </a:rPr>
              <a:t>Exit Quarter </a:t>
            </a:r>
            <a:br>
              <a:rPr lang="en-US" sz="2000" dirty="0">
                <a:solidFill>
                  <a:schemeClr val="tx1"/>
                </a:solidFill>
              </a:rPr>
            </a:br>
            <a:endParaRPr lang="en-US" sz="2000" dirty="0">
              <a:solidFill>
                <a:schemeClr val="tx1"/>
              </a:solidFill>
            </a:endParaRPr>
          </a:p>
        </p:txBody>
      </p:sp>
      <p:sp>
        <p:nvSpPr>
          <p:cNvPr id="17" name="Rectangle 39"/>
          <p:cNvSpPr>
            <a:spLocks noChangeArrowheads="1"/>
          </p:cNvSpPr>
          <p:nvPr/>
        </p:nvSpPr>
        <p:spPr bwMode="auto">
          <a:xfrm>
            <a:off x="2170872" y="2855038"/>
            <a:ext cx="1545095" cy="304800"/>
          </a:xfrm>
          <a:prstGeom prst="rect">
            <a:avLst/>
          </a:prstGeom>
          <a:solidFill>
            <a:schemeClr val="accent4">
              <a:lumMod val="75000"/>
              <a:alpha val="76000"/>
            </a:schemeClr>
          </a:solidFill>
          <a:ln w="9525">
            <a:solidFill>
              <a:schemeClr val="accent1"/>
            </a:solidFill>
            <a:miter lim="800000"/>
            <a:headEnd/>
            <a:tailEnd/>
          </a:ln>
        </p:spPr>
        <p:txBody>
          <a:bodyPr wrap="none" lIns="92075" tIns="46038" rIns="92075" bIns="46038" anchor="ctr"/>
          <a:lstStyle/>
          <a:p>
            <a:pPr algn="ctr" eaLnBrk="0" hangingPunct="0">
              <a:buClr>
                <a:schemeClr val="tx2"/>
              </a:buClr>
              <a:buFont typeface="Monotype Sorts" pitchFamily="2" charset="2"/>
              <a:buNone/>
            </a:pPr>
            <a:r>
              <a:rPr lang="en-US" sz="2000" dirty="0">
                <a:solidFill>
                  <a:schemeClr val="bg1"/>
                </a:solidFill>
              </a:rPr>
              <a:t>CY 2016</a:t>
            </a:r>
          </a:p>
        </p:txBody>
      </p:sp>
      <p:sp>
        <p:nvSpPr>
          <p:cNvPr id="18" name="TextBox 17"/>
          <p:cNvSpPr txBox="1"/>
          <p:nvPr/>
        </p:nvSpPr>
        <p:spPr>
          <a:xfrm>
            <a:off x="165360" y="2514600"/>
            <a:ext cx="1789889" cy="573910"/>
          </a:xfrm>
          <a:prstGeom prst="rect">
            <a:avLst/>
          </a:prstGeom>
        </p:spPr>
        <p:txBody>
          <a:bodyPr vert="horz" wrap="square" lIns="91440" tIns="45720" rIns="91440" bIns="45720" rtlCol="0" anchor="t">
            <a:normAutofit fontScale="92500" lnSpcReduction="10000"/>
          </a:bodyPr>
          <a:lstStyle/>
          <a:p>
            <a:pPr>
              <a:spcBef>
                <a:spcPct val="20000"/>
              </a:spcBef>
            </a:pPr>
            <a:r>
              <a:rPr lang="en-US" sz="1600" b="1" dirty="0">
                <a:solidFill>
                  <a:srgbClr val="00A0AF"/>
                </a:solidFill>
                <a:latin typeface="Arial Black"/>
                <a:cs typeface="Arial Black"/>
              </a:rPr>
              <a:t>Exit date</a:t>
            </a:r>
          </a:p>
          <a:p>
            <a:pPr>
              <a:spcBef>
                <a:spcPct val="20000"/>
              </a:spcBef>
            </a:pPr>
            <a:r>
              <a:rPr lang="en-US" sz="1600" b="1" dirty="0">
                <a:solidFill>
                  <a:srgbClr val="00A0AF"/>
                </a:solidFill>
                <a:latin typeface="Arial Black"/>
                <a:cs typeface="Arial Black"/>
              </a:rPr>
              <a:t>  8/18/16</a:t>
            </a:r>
          </a:p>
        </p:txBody>
      </p:sp>
      <p:cxnSp>
        <p:nvCxnSpPr>
          <p:cNvPr id="19" name="Straight Arrow Connector 18"/>
          <p:cNvCxnSpPr/>
          <p:nvPr/>
        </p:nvCxnSpPr>
        <p:spPr>
          <a:xfrm>
            <a:off x="1313227" y="2679970"/>
            <a:ext cx="0" cy="40854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Rectangle 36"/>
          <p:cNvSpPr>
            <a:spLocks noChangeArrowheads="1"/>
          </p:cNvSpPr>
          <p:nvPr/>
        </p:nvSpPr>
        <p:spPr bwMode="auto">
          <a:xfrm>
            <a:off x="7086600" y="4584992"/>
            <a:ext cx="1468865" cy="520408"/>
          </a:xfrm>
          <a:prstGeom prst="rect">
            <a:avLst/>
          </a:prstGeom>
          <a:solidFill>
            <a:schemeClr val="accent4">
              <a:lumMod val="75000"/>
              <a:alpha val="76000"/>
            </a:schemeClr>
          </a:solidFill>
          <a:ln w="9525">
            <a:solidFill>
              <a:schemeClr val="accent1"/>
            </a:solidFill>
            <a:miter lim="800000"/>
            <a:headEnd/>
            <a:tailEnd/>
          </a:ln>
        </p:spPr>
        <p:txBody>
          <a:bodyPr wrap="none" lIns="92075" tIns="46038" rIns="92075" bIns="46038" anchor="ctr"/>
          <a:lstStyle/>
          <a:p>
            <a:pPr eaLnBrk="0" hangingPunct="0">
              <a:buClr>
                <a:schemeClr val="tx2"/>
              </a:buClr>
              <a:buFont typeface="Monotype Sorts" pitchFamily="2" charset="2"/>
              <a:buNone/>
            </a:pPr>
            <a:endParaRPr lang="en-US" sz="2000" dirty="0">
              <a:solidFill>
                <a:schemeClr val="tx1"/>
              </a:solidFill>
            </a:endParaRPr>
          </a:p>
          <a:p>
            <a:pPr algn="ctr" eaLnBrk="0" hangingPunct="0">
              <a:buClr>
                <a:schemeClr val="tx2"/>
              </a:buClr>
              <a:buFont typeface="Monotype Sorts" pitchFamily="2" charset="2"/>
              <a:buNone/>
            </a:pPr>
            <a:r>
              <a:rPr lang="en-US" sz="2000" dirty="0">
                <a:solidFill>
                  <a:schemeClr val="bg1"/>
                </a:solidFill>
              </a:rPr>
              <a:t>4</a:t>
            </a:r>
            <a:r>
              <a:rPr lang="en-US" sz="2000" baseline="30000" dirty="0">
                <a:solidFill>
                  <a:schemeClr val="bg1"/>
                </a:solidFill>
              </a:rPr>
              <a:t>th</a:t>
            </a:r>
            <a:r>
              <a:rPr lang="en-US" sz="2000" dirty="0">
                <a:solidFill>
                  <a:schemeClr val="bg1"/>
                </a:solidFill>
              </a:rPr>
              <a:t> Qtr After</a:t>
            </a:r>
            <a:br>
              <a:rPr lang="en-US" sz="2000" dirty="0">
                <a:solidFill>
                  <a:schemeClr val="tx1"/>
                </a:solidFill>
              </a:rPr>
            </a:br>
            <a:endParaRPr lang="en-US" sz="2000" dirty="0">
              <a:solidFill>
                <a:schemeClr val="tx1"/>
              </a:solidFill>
            </a:endParaRPr>
          </a:p>
        </p:txBody>
      </p:sp>
      <p:sp>
        <p:nvSpPr>
          <p:cNvPr id="21" name="Rectangle 36"/>
          <p:cNvSpPr>
            <a:spLocks noChangeArrowheads="1"/>
          </p:cNvSpPr>
          <p:nvPr/>
        </p:nvSpPr>
        <p:spPr bwMode="auto">
          <a:xfrm>
            <a:off x="5465335" y="4584992"/>
            <a:ext cx="1468865" cy="520408"/>
          </a:xfrm>
          <a:prstGeom prst="rect">
            <a:avLst/>
          </a:prstGeom>
          <a:solidFill>
            <a:schemeClr val="accent4">
              <a:lumMod val="75000"/>
              <a:alpha val="76000"/>
            </a:schemeClr>
          </a:solidFill>
          <a:ln w="9525">
            <a:solidFill>
              <a:schemeClr val="accent1"/>
            </a:solidFill>
            <a:miter lim="800000"/>
            <a:headEnd/>
            <a:tailEnd/>
          </a:ln>
        </p:spPr>
        <p:txBody>
          <a:bodyPr wrap="none" lIns="92075" tIns="46038" rIns="92075" bIns="46038" anchor="ctr"/>
          <a:lstStyle/>
          <a:p>
            <a:pPr eaLnBrk="0" hangingPunct="0">
              <a:buClr>
                <a:schemeClr val="tx2"/>
              </a:buClr>
              <a:buFont typeface="Monotype Sorts" pitchFamily="2" charset="2"/>
              <a:buNone/>
            </a:pPr>
            <a:endParaRPr lang="en-US" sz="2000" dirty="0">
              <a:solidFill>
                <a:schemeClr val="tx1"/>
              </a:solidFill>
            </a:endParaRPr>
          </a:p>
          <a:p>
            <a:pPr algn="ctr" eaLnBrk="0" hangingPunct="0">
              <a:buClr>
                <a:schemeClr val="tx2"/>
              </a:buClr>
              <a:buFont typeface="Monotype Sorts" pitchFamily="2" charset="2"/>
              <a:buNone/>
            </a:pPr>
            <a:r>
              <a:rPr lang="en-US" sz="2000" dirty="0">
                <a:solidFill>
                  <a:schemeClr val="bg1"/>
                </a:solidFill>
              </a:rPr>
              <a:t>3</a:t>
            </a:r>
            <a:r>
              <a:rPr lang="en-US" sz="2000" baseline="30000" dirty="0">
                <a:solidFill>
                  <a:schemeClr val="bg1"/>
                </a:solidFill>
              </a:rPr>
              <a:t>rd</a:t>
            </a:r>
            <a:r>
              <a:rPr lang="en-US" sz="2000" dirty="0">
                <a:solidFill>
                  <a:schemeClr val="bg1"/>
                </a:solidFill>
              </a:rPr>
              <a:t> Qtr After</a:t>
            </a:r>
            <a:br>
              <a:rPr lang="en-US" sz="2000" dirty="0">
                <a:solidFill>
                  <a:schemeClr val="tx1"/>
                </a:solidFill>
              </a:rPr>
            </a:br>
            <a:endParaRPr lang="en-US" sz="2000" dirty="0">
              <a:solidFill>
                <a:schemeClr val="tx1"/>
              </a:solidFill>
            </a:endParaRPr>
          </a:p>
        </p:txBody>
      </p:sp>
      <p:sp>
        <p:nvSpPr>
          <p:cNvPr id="22" name="Rectangle 36"/>
          <p:cNvSpPr>
            <a:spLocks noChangeArrowheads="1"/>
          </p:cNvSpPr>
          <p:nvPr/>
        </p:nvSpPr>
        <p:spPr bwMode="auto">
          <a:xfrm>
            <a:off x="3810000" y="4572000"/>
            <a:ext cx="1468865" cy="520408"/>
          </a:xfrm>
          <a:prstGeom prst="rect">
            <a:avLst/>
          </a:prstGeom>
          <a:solidFill>
            <a:schemeClr val="accent4">
              <a:lumMod val="75000"/>
              <a:alpha val="76000"/>
            </a:schemeClr>
          </a:solidFill>
          <a:ln w="9525">
            <a:solidFill>
              <a:schemeClr val="accent1"/>
            </a:solidFill>
            <a:miter lim="800000"/>
            <a:headEnd/>
            <a:tailEnd/>
          </a:ln>
        </p:spPr>
        <p:txBody>
          <a:bodyPr wrap="none" lIns="92075" tIns="46038" rIns="92075" bIns="46038" anchor="ctr"/>
          <a:lstStyle/>
          <a:p>
            <a:pPr eaLnBrk="0" hangingPunct="0">
              <a:buClr>
                <a:schemeClr val="tx2"/>
              </a:buClr>
              <a:buFont typeface="Monotype Sorts" pitchFamily="2" charset="2"/>
              <a:buNone/>
            </a:pPr>
            <a:endParaRPr lang="en-US" sz="2000" dirty="0">
              <a:solidFill>
                <a:schemeClr val="tx1"/>
              </a:solidFill>
            </a:endParaRPr>
          </a:p>
          <a:p>
            <a:pPr algn="ctr" eaLnBrk="0" hangingPunct="0">
              <a:buClr>
                <a:schemeClr val="tx2"/>
              </a:buClr>
              <a:buFont typeface="Monotype Sorts" pitchFamily="2" charset="2"/>
              <a:buNone/>
            </a:pPr>
            <a:r>
              <a:rPr lang="en-US" sz="2000" dirty="0">
                <a:solidFill>
                  <a:schemeClr val="bg1"/>
                </a:solidFill>
              </a:rPr>
              <a:t>2</a:t>
            </a:r>
            <a:r>
              <a:rPr lang="en-US" sz="2000" baseline="30000" dirty="0">
                <a:solidFill>
                  <a:schemeClr val="bg1"/>
                </a:solidFill>
              </a:rPr>
              <a:t>nd</a:t>
            </a:r>
            <a:r>
              <a:rPr lang="en-US" sz="2000" dirty="0">
                <a:solidFill>
                  <a:schemeClr val="bg1"/>
                </a:solidFill>
              </a:rPr>
              <a:t> Qtr After</a:t>
            </a:r>
            <a:br>
              <a:rPr lang="en-US" sz="2000" dirty="0">
                <a:solidFill>
                  <a:schemeClr val="tx1"/>
                </a:solidFill>
              </a:rPr>
            </a:br>
            <a:endParaRPr lang="en-US" sz="2000" dirty="0">
              <a:solidFill>
                <a:schemeClr val="tx1"/>
              </a:solidFill>
            </a:endParaRPr>
          </a:p>
        </p:txBody>
      </p:sp>
      <p:sp>
        <p:nvSpPr>
          <p:cNvPr id="23" name="Rectangle 36"/>
          <p:cNvSpPr>
            <a:spLocks noChangeArrowheads="1"/>
          </p:cNvSpPr>
          <p:nvPr/>
        </p:nvSpPr>
        <p:spPr bwMode="auto">
          <a:xfrm>
            <a:off x="2198462" y="4584992"/>
            <a:ext cx="1468865" cy="520408"/>
          </a:xfrm>
          <a:prstGeom prst="rect">
            <a:avLst/>
          </a:prstGeom>
          <a:solidFill>
            <a:schemeClr val="accent4">
              <a:lumMod val="75000"/>
              <a:alpha val="76000"/>
            </a:schemeClr>
          </a:solidFill>
          <a:ln w="9525">
            <a:solidFill>
              <a:schemeClr val="accent1"/>
            </a:solidFill>
            <a:miter lim="800000"/>
            <a:headEnd/>
            <a:tailEnd/>
          </a:ln>
        </p:spPr>
        <p:txBody>
          <a:bodyPr wrap="none" lIns="92075" tIns="46038" rIns="92075" bIns="46038" anchor="ctr"/>
          <a:lstStyle/>
          <a:p>
            <a:pPr eaLnBrk="0" hangingPunct="0">
              <a:buClr>
                <a:schemeClr val="tx2"/>
              </a:buClr>
              <a:buFont typeface="Monotype Sorts" pitchFamily="2" charset="2"/>
              <a:buNone/>
            </a:pPr>
            <a:endParaRPr lang="en-US" sz="2000" dirty="0">
              <a:solidFill>
                <a:schemeClr val="tx1"/>
              </a:solidFill>
            </a:endParaRPr>
          </a:p>
          <a:p>
            <a:pPr algn="ctr" eaLnBrk="0" hangingPunct="0">
              <a:buClr>
                <a:schemeClr val="tx2"/>
              </a:buClr>
              <a:buFont typeface="Monotype Sorts" pitchFamily="2" charset="2"/>
              <a:buNone/>
            </a:pPr>
            <a:r>
              <a:rPr lang="en-US" sz="2000" dirty="0">
                <a:solidFill>
                  <a:schemeClr val="bg1"/>
                </a:solidFill>
              </a:rPr>
              <a:t>1</a:t>
            </a:r>
            <a:r>
              <a:rPr lang="en-US" sz="2000" baseline="30000" dirty="0">
                <a:solidFill>
                  <a:schemeClr val="bg1"/>
                </a:solidFill>
              </a:rPr>
              <a:t>ST</a:t>
            </a:r>
            <a:r>
              <a:rPr lang="en-US" sz="2000" dirty="0">
                <a:solidFill>
                  <a:schemeClr val="bg1"/>
                </a:solidFill>
              </a:rPr>
              <a:t> Qtr After</a:t>
            </a:r>
            <a:br>
              <a:rPr lang="en-US" sz="2000" dirty="0">
                <a:solidFill>
                  <a:schemeClr val="tx1"/>
                </a:solidFill>
              </a:rPr>
            </a:br>
            <a:endParaRPr lang="en-US" sz="2000" dirty="0">
              <a:solidFill>
                <a:schemeClr val="tx1"/>
              </a:solidFill>
            </a:endParaRPr>
          </a:p>
        </p:txBody>
      </p:sp>
      <p:sp>
        <p:nvSpPr>
          <p:cNvPr id="24" name="Rectangle 39"/>
          <p:cNvSpPr>
            <a:spLocks noChangeArrowheads="1"/>
          </p:cNvSpPr>
          <p:nvPr/>
        </p:nvSpPr>
        <p:spPr bwMode="auto">
          <a:xfrm>
            <a:off x="3699734" y="2855038"/>
            <a:ext cx="4910866" cy="304800"/>
          </a:xfrm>
          <a:prstGeom prst="rect">
            <a:avLst/>
          </a:prstGeom>
          <a:solidFill>
            <a:schemeClr val="accent1">
              <a:lumMod val="75000"/>
              <a:alpha val="76000"/>
            </a:schemeClr>
          </a:solidFill>
          <a:ln w="9525">
            <a:solidFill>
              <a:schemeClr val="accent1"/>
            </a:solidFill>
            <a:miter lim="800000"/>
            <a:headEnd/>
            <a:tailEnd/>
          </a:ln>
        </p:spPr>
        <p:txBody>
          <a:bodyPr wrap="none" lIns="92075" tIns="46038" rIns="92075" bIns="46038" anchor="ctr"/>
          <a:lstStyle/>
          <a:p>
            <a:pPr algn="ctr" eaLnBrk="0" hangingPunct="0">
              <a:buClr>
                <a:schemeClr val="tx2"/>
              </a:buClr>
              <a:buFont typeface="Monotype Sorts" pitchFamily="2" charset="2"/>
              <a:buNone/>
            </a:pPr>
            <a:r>
              <a:rPr lang="en-US" sz="2000" dirty="0">
                <a:solidFill>
                  <a:schemeClr val="bg1"/>
                </a:solidFill>
              </a:rPr>
              <a:t>CY 2017</a:t>
            </a:r>
          </a:p>
        </p:txBody>
      </p:sp>
      <p:sp>
        <p:nvSpPr>
          <p:cNvPr id="25" name="Content Placeholder 2"/>
          <p:cNvSpPr txBox="1">
            <a:spLocks/>
          </p:cNvSpPr>
          <p:nvPr/>
        </p:nvSpPr>
        <p:spPr bwMode="auto">
          <a:xfrm>
            <a:off x="457200" y="1722437"/>
            <a:ext cx="8229600" cy="86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0" fontAlgn="base" latinLnBrk="0" hangingPunct="0">
              <a:lnSpc>
                <a:spcPct val="100000"/>
              </a:lnSpc>
              <a:spcBef>
                <a:spcPct val="20000"/>
              </a:spcBef>
              <a:spcAft>
                <a:spcPct val="0"/>
              </a:spcAft>
              <a:buClrTx/>
              <a:buSzTx/>
              <a:buFont typeface="Arial" pitchFamily="34" charset="0"/>
              <a:buNone/>
              <a:tabLst/>
              <a:defRPr/>
            </a:pPr>
            <a:r>
              <a:rPr kumimoji="0" lang="en-US" altLang="en-US" sz="2400" b="0" i="0" u="none" strike="noStrike" kern="1200" cap="none" spc="0" normalizeH="0" baseline="0" noProof="0" dirty="0">
                <a:ln>
                  <a:noFill/>
                </a:ln>
                <a:solidFill>
                  <a:schemeClr val="tx1"/>
                </a:solidFill>
                <a:effectLst/>
                <a:uLnTx/>
                <a:uFillTx/>
                <a:latin typeface="+mn-lt"/>
                <a:ea typeface="+mn-ea"/>
                <a:cs typeface="+mn-cs"/>
              </a:rPr>
              <a:t>Outcomes are measured</a:t>
            </a:r>
            <a:r>
              <a:rPr kumimoji="0" lang="en-US" altLang="en-US" sz="2400" b="0" i="0" u="none" strike="noStrike" kern="1200" cap="none" spc="0" normalizeH="0" noProof="0" dirty="0">
                <a:ln>
                  <a:noFill/>
                </a:ln>
                <a:solidFill>
                  <a:schemeClr val="tx1"/>
                </a:solidFill>
                <a:effectLst/>
                <a:uLnTx/>
                <a:uFillTx/>
                <a:latin typeface="+mn-lt"/>
                <a:ea typeface="+mn-ea"/>
                <a:cs typeface="+mn-cs"/>
              </a:rPr>
              <a:t> in the four quarters after</a:t>
            </a:r>
            <a:br>
              <a:rPr kumimoji="0" lang="en-US" altLang="en-US" sz="2400" b="0" i="0" u="none" strike="noStrike" kern="1200" cap="none" spc="0" normalizeH="0" noProof="0" dirty="0">
                <a:ln>
                  <a:noFill/>
                </a:ln>
                <a:solidFill>
                  <a:schemeClr val="tx1"/>
                </a:solidFill>
                <a:effectLst/>
                <a:uLnTx/>
                <a:uFillTx/>
                <a:latin typeface="+mn-lt"/>
                <a:ea typeface="+mn-ea"/>
                <a:cs typeface="+mn-cs"/>
              </a:rPr>
            </a:br>
            <a:r>
              <a:rPr kumimoji="0" lang="en-US" altLang="en-US" sz="2400" b="0" i="0" u="none" strike="noStrike" kern="1200" cap="none" spc="0" normalizeH="0" noProof="0" dirty="0">
                <a:ln>
                  <a:noFill/>
                </a:ln>
                <a:solidFill>
                  <a:schemeClr val="tx1"/>
                </a:solidFill>
                <a:effectLst/>
                <a:uLnTx/>
                <a:uFillTx/>
                <a:latin typeface="+mn-lt"/>
                <a:ea typeface="+mn-ea"/>
                <a:cs typeface="+mn-cs"/>
              </a:rPr>
              <a:t> the exit quarter</a:t>
            </a:r>
            <a:endParaRPr kumimoji="0" lang="en-US" altLang="en-US" sz="24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ctr" defTabSz="914400" rtl="0" eaLnBrk="0" fontAlgn="base" latinLnBrk="0" hangingPunct="0">
              <a:lnSpc>
                <a:spcPct val="100000"/>
              </a:lnSpc>
              <a:spcBef>
                <a:spcPct val="20000"/>
              </a:spcBef>
              <a:spcAft>
                <a:spcPct val="0"/>
              </a:spcAft>
              <a:buClrTx/>
              <a:buSzTx/>
              <a:buFont typeface="Arial" pitchFamily="34" charset="0"/>
              <a:buNone/>
              <a:tabLst/>
              <a:defRPr/>
            </a:pPr>
            <a:endParaRPr kumimoji="0" lang="en-US" altLang="en-US"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0" grpId="0" animBg="1"/>
      <p:bldP spid="21" grpId="0" animBg="1"/>
      <p:bldP spid="22" grpId="0" animBg="1"/>
      <p:bldP spid="23" grpId="0" animBg="1"/>
      <p:bldP spid="2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AL\RedirectedFolders\TElms\My Documents\My Pictures\Images\Business and Forms\calendar.JPG"/>
          <p:cNvPicPr>
            <a:picLocks noChangeAspect="1" noChangeArrowheads="1"/>
          </p:cNvPicPr>
          <p:nvPr/>
        </p:nvPicPr>
        <p:blipFill>
          <a:blip r:embed="rId3" cstate="print"/>
          <a:srcRect/>
          <a:stretch>
            <a:fillRect/>
          </a:stretch>
        </p:blipFill>
        <p:spPr bwMode="auto">
          <a:xfrm>
            <a:off x="0" y="0"/>
            <a:ext cx="9144000" cy="7780338"/>
          </a:xfrm>
          <a:prstGeom prst="rect">
            <a:avLst/>
          </a:prstGeom>
          <a:noFill/>
          <a:ln w="9525">
            <a:noFill/>
            <a:miter lim="800000"/>
            <a:headEnd/>
            <a:tailEnd/>
          </a:ln>
        </p:spPr>
      </p:pic>
      <p:sp>
        <p:nvSpPr>
          <p:cNvPr id="28675" name="Title 1"/>
          <p:cNvSpPr>
            <a:spLocks noGrp="1"/>
          </p:cNvSpPr>
          <p:nvPr>
            <p:ph type="title"/>
          </p:nvPr>
        </p:nvSpPr>
        <p:spPr>
          <a:xfrm>
            <a:off x="457200" y="306805"/>
            <a:ext cx="8229600" cy="1143000"/>
          </a:xfrm>
          <a:solidFill>
            <a:srgbClr val="FFFFFF">
              <a:alpha val="70979"/>
            </a:srgbClr>
          </a:solidFill>
        </p:spPr>
        <p:txBody>
          <a:bodyPr/>
          <a:lstStyle/>
          <a:p>
            <a:pPr eaLnBrk="1" hangingPunct="1"/>
            <a:r>
              <a:rPr lang="en-US" altLang="en-US" b="1" dirty="0"/>
              <a:t>WHY USE CALENDAR QUARTERS?</a:t>
            </a:r>
          </a:p>
        </p:txBody>
      </p:sp>
      <p:graphicFrame>
        <p:nvGraphicFramePr>
          <p:cNvPr id="8" name="Diagram 7"/>
          <p:cNvGraphicFramePr/>
          <p:nvPr>
            <p:extLst>
              <p:ext uri="{D42A27DB-BD31-4B8C-83A1-F6EECF244321}">
                <p14:modId xmlns:p14="http://schemas.microsoft.com/office/powerpoint/2010/main" val="333975993"/>
              </p:ext>
            </p:extLst>
          </p:nvPr>
        </p:nvGraphicFramePr>
        <p:xfrm>
          <a:off x="3287028" y="1756610"/>
          <a:ext cx="5856972" cy="449981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57200" y="76200"/>
            <a:ext cx="8229600" cy="1143000"/>
          </a:xfrm>
        </p:spPr>
        <p:txBody>
          <a:bodyPr/>
          <a:lstStyle/>
          <a:p>
            <a:pPr eaLnBrk="1" hangingPunct="1"/>
            <a:r>
              <a:rPr lang="en-US" altLang="en-US" dirty="0">
                <a:ea typeface="ＭＳ Ｐゴシック" pitchFamily="34" charset="-128"/>
              </a:rPr>
              <a:t>GLOBAL EXCLUSIONS</a:t>
            </a:r>
          </a:p>
        </p:txBody>
      </p:sp>
      <p:sp>
        <p:nvSpPr>
          <p:cNvPr id="3" name="Content Placeholder 2"/>
          <p:cNvSpPr>
            <a:spLocks noGrp="1"/>
          </p:cNvSpPr>
          <p:nvPr>
            <p:ph sz="quarter" idx="1"/>
          </p:nvPr>
        </p:nvSpPr>
        <p:spPr>
          <a:xfrm>
            <a:off x="612775" y="1600200"/>
            <a:ext cx="8153400" cy="4495800"/>
          </a:xfrm>
        </p:spPr>
        <p:txBody>
          <a:bodyPr/>
          <a:lstStyle/>
          <a:p>
            <a:pPr marL="0" indent="0" eaLnBrk="1" hangingPunct="1">
              <a:buFont typeface="Wingdings" pitchFamily="2" charset="2"/>
              <a:buNone/>
              <a:defRPr/>
            </a:pPr>
            <a:r>
              <a:rPr lang="en-US" dirty="0"/>
              <a:t>Participants are </a:t>
            </a:r>
            <a:r>
              <a:rPr lang="en-US" i="1" dirty="0"/>
              <a:t>excluded</a:t>
            </a:r>
            <a:r>
              <a:rPr lang="en-US" dirty="0"/>
              <a:t> from the common measures for the following reasons:</a:t>
            </a:r>
          </a:p>
          <a:p>
            <a:pPr lvl="1" eaLnBrk="1" hangingPunct="1">
              <a:defRPr/>
            </a:pPr>
            <a:r>
              <a:rPr lang="en-US" dirty="0"/>
              <a:t>Medical condition expected to last more than 90 days causes the person to exit the program </a:t>
            </a:r>
            <a:br>
              <a:rPr lang="en-US" dirty="0"/>
            </a:br>
            <a:r>
              <a:rPr lang="en-US" dirty="0"/>
              <a:t> and precludes employment</a:t>
            </a:r>
          </a:p>
          <a:p>
            <a:pPr lvl="1" eaLnBrk="1" hangingPunct="1">
              <a:defRPr/>
            </a:pPr>
            <a:r>
              <a:rPr lang="en-US" dirty="0"/>
              <a:t>Incarcerated</a:t>
            </a:r>
          </a:p>
          <a:p>
            <a:pPr lvl="1" eaLnBrk="1" hangingPunct="1">
              <a:defRPr/>
            </a:pPr>
            <a:r>
              <a:rPr lang="en-US" dirty="0"/>
              <a:t>Hospitalized or in other treatment</a:t>
            </a:r>
            <a:br>
              <a:rPr lang="en-US" dirty="0"/>
            </a:br>
            <a:r>
              <a:rPr lang="en-US" dirty="0"/>
              <a:t>facility</a:t>
            </a:r>
          </a:p>
          <a:p>
            <a:pPr lvl="1" eaLnBrk="1" hangingPunct="1">
              <a:defRPr/>
            </a:pPr>
            <a:r>
              <a:rPr lang="en-US" dirty="0"/>
              <a:t>Deceased</a:t>
            </a:r>
          </a:p>
          <a:p>
            <a:pPr lvl="1" eaLnBrk="1" hangingPunct="1">
              <a:defRPr/>
            </a:pPr>
            <a:r>
              <a:rPr lang="en-US" dirty="0"/>
              <a:t>Reservists called to active duty</a:t>
            </a:r>
          </a:p>
          <a:p>
            <a:pPr eaLnBrk="1" hangingPunct="1">
              <a:defRPr/>
            </a:pPr>
            <a:endParaRPr lang="en-US" dirty="0"/>
          </a:p>
          <a:p>
            <a:pPr eaLnBrk="1" hangingPunct="1">
              <a:defRPr/>
            </a:pPr>
            <a:endParaRPr lang="en-US" dirty="0"/>
          </a:p>
        </p:txBody>
      </p:sp>
      <p:sp>
        <p:nvSpPr>
          <p:cNvPr id="4" name="Slide Number Placeholder 3"/>
          <p:cNvSpPr>
            <a:spLocks noGrp="1"/>
          </p:cNvSpPr>
          <p:nvPr>
            <p:ph type="sldNum" sz="quarter" idx="12"/>
          </p:nvPr>
        </p:nvSpPr>
        <p:spPr/>
        <p:txBody>
          <a:bodyPr>
            <a:normAutofit/>
          </a:bodyPr>
          <a:lstStyle/>
          <a:p>
            <a:pPr>
              <a:defRPr/>
            </a:pPr>
            <a:fld id="{97063E12-49D9-4A1F-BC0E-D9260F6157F5}" type="slidenum">
              <a:rPr lang="en-US" smtClean="0"/>
              <a:pPr>
                <a:defRPr/>
              </a:pPr>
              <a:t>18</a:t>
            </a:fld>
            <a:endParaRPr lang="en-US" dirty="0"/>
          </a:p>
        </p:txBody>
      </p:sp>
      <p:pic>
        <p:nvPicPr>
          <p:cNvPr id="29701" name="Picture 5" descr="C:\Documents and Settings\telms\Desktop\Images\Signs Arrows Chalkboads\Checklist Green Ink XSmall.jpg"/>
          <p:cNvPicPr>
            <a:picLocks noChangeAspect="1" noChangeArrowheads="1"/>
          </p:cNvPicPr>
          <p:nvPr/>
        </p:nvPicPr>
        <p:blipFill>
          <a:blip r:embed="rId3" cstate="print"/>
          <a:srcRect l="19600"/>
          <a:stretch>
            <a:fillRect/>
          </a:stretch>
        </p:blipFill>
        <p:spPr bwMode="auto">
          <a:xfrm>
            <a:off x="6545263" y="3048000"/>
            <a:ext cx="3589337" cy="38100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normAutofit/>
          </a:bodyPr>
          <a:lstStyle/>
          <a:p>
            <a:pPr eaLnBrk="1" fontAlgn="auto" hangingPunct="1">
              <a:spcAft>
                <a:spcPts val="0"/>
              </a:spcAft>
              <a:defRPr/>
            </a:pPr>
            <a:r>
              <a:rPr lang="en-US" sz="3600" dirty="0">
                <a:solidFill>
                  <a:schemeClr val="accent6">
                    <a:lumMod val="75000"/>
                  </a:schemeClr>
                </a:solidFill>
              </a:rPr>
              <a:t>THE MEASURES</a:t>
            </a:r>
            <a:br>
              <a:rPr lang="en-US" dirty="0">
                <a:solidFill>
                  <a:schemeClr val="accent6">
                    <a:lumMod val="75000"/>
                  </a:schemeClr>
                </a:solidFill>
              </a:rPr>
            </a:br>
            <a:endParaRPr lang="en-US" dirty="0">
              <a:solidFill>
                <a:schemeClr val="accent6">
                  <a:lumMod val="75000"/>
                </a:schemeClr>
              </a:solidFill>
            </a:endParaRPr>
          </a:p>
        </p:txBody>
      </p:sp>
      <p:pic>
        <p:nvPicPr>
          <p:cNvPr id="5" name="Picture 4" descr="j0197672"/>
          <p:cNvPicPr>
            <a:picLocks noChangeAspect="1" noChangeArrowheads="1"/>
          </p:cNvPicPr>
          <p:nvPr/>
        </p:nvPicPr>
        <p:blipFill>
          <a:blip r:embed="rId3" cstate="print"/>
          <a:stretch>
            <a:fillRect/>
          </a:stretch>
        </p:blipFill>
        <p:spPr>
          <a:xfrm rot="465578">
            <a:off x="4038600" y="2133600"/>
            <a:ext cx="3734295" cy="253460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itle 1"/>
          <p:cNvSpPr>
            <a:spLocks noGrp="1"/>
          </p:cNvSpPr>
          <p:nvPr>
            <p:ph type="title"/>
          </p:nvPr>
        </p:nvSpPr>
        <p:spPr>
          <a:xfrm>
            <a:off x="457200" y="76200"/>
            <a:ext cx="8229600" cy="1143000"/>
          </a:xfrm>
        </p:spPr>
        <p:txBody>
          <a:bodyPr/>
          <a:lstStyle/>
          <a:p>
            <a:pPr eaLnBrk="1" hangingPunct="1"/>
            <a:r>
              <a:rPr lang="en-US" altLang="en-US" dirty="0"/>
              <a:t>WIOA MEASURES</a:t>
            </a:r>
          </a:p>
        </p:txBody>
      </p:sp>
      <p:sp>
        <p:nvSpPr>
          <p:cNvPr id="4" name="Text Placeholder 2"/>
          <p:cNvSpPr txBox="1">
            <a:spLocks/>
          </p:cNvSpPr>
          <p:nvPr/>
        </p:nvSpPr>
        <p:spPr>
          <a:xfrm>
            <a:off x="593725" y="1492250"/>
            <a:ext cx="3686175" cy="5057775"/>
          </a:xfrm>
          <a:prstGeom prst="rect">
            <a:avLst/>
          </a:prstGeom>
          <a:noFill/>
        </p:spPr>
        <p:txBody>
          <a:bodyPr>
            <a:normAutofit fontScale="92500" lnSpcReduction="10000"/>
          </a:bodyPr>
          <a:lstStyle/>
          <a:p>
            <a:pPr marL="282575" indent="-282575" algn="ctr" defTabSz="457200" fontAlgn="auto">
              <a:spcBef>
                <a:spcPts val="1000"/>
              </a:spcBef>
              <a:spcAft>
                <a:spcPts val="600"/>
              </a:spcAft>
              <a:buClr>
                <a:schemeClr val="tx1"/>
              </a:buClr>
              <a:buSzPct val="115000"/>
              <a:buFont typeface="Arial"/>
              <a:buNone/>
              <a:defRPr/>
            </a:pPr>
            <a:r>
              <a:rPr lang="en-US" sz="2600" b="1" u="sng" dirty="0">
                <a:latin typeface="+mn-lt"/>
                <a:cs typeface="Arial Bold" pitchFamily="34" charset="0"/>
              </a:rPr>
              <a:t>Adult Measures</a:t>
            </a:r>
          </a:p>
          <a:p>
            <a:pPr marL="398463" indent="-398463" defTabSz="457200" fontAlgn="auto">
              <a:spcBef>
                <a:spcPts val="1000"/>
              </a:spcBef>
              <a:spcAft>
                <a:spcPts val="1200"/>
              </a:spcAft>
              <a:buClr>
                <a:schemeClr val="tx1"/>
              </a:buClr>
              <a:buSzPct val="115000"/>
              <a:buFont typeface="+mj-lt"/>
              <a:buAutoNum type="arabicPeriod"/>
              <a:defRPr/>
            </a:pPr>
            <a:r>
              <a:rPr lang="en-US" sz="2200" dirty="0"/>
              <a:t>Employed in the 2</a:t>
            </a:r>
            <a:r>
              <a:rPr lang="en-US" sz="2200" baseline="30000" dirty="0"/>
              <a:t>nd</a:t>
            </a:r>
            <a:r>
              <a:rPr lang="en-US" sz="2200" dirty="0"/>
              <a:t> quarter after exit</a:t>
            </a:r>
          </a:p>
          <a:p>
            <a:pPr marL="398463" indent="-398463" defTabSz="457200" fontAlgn="auto">
              <a:spcBef>
                <a:spcPts val="1000"/>
              </a:spcBef>
              <a:spcAft>
                <a:spcPts val="600"/>
              </a:spcAft>
              <a:buClr>
                <a:schemeClr val="tx1"/>
              </a:buClr>
              <a:buSzPct val="115000"/>
              <a:buFont typeface="+mj-lt"/>
              <a:buAutoNum type="arabicPeriod"/>
              <a:defRPr/>
            </a:pPr>
            <a:r>
              <a:rPr lang="en-US" sz="2200" dirty="0"/>
              <a:t>Employed in the 4</a:t>
            </a:r>
            <a:r>
              <a:rPr lang="en-US" sz="2200" baseline="30000" dirty="0"/>
              <a:t>th</a:t>
            </a:r>
            <a:r>
              <a:rPr lang="en-US" sz="2200" dirty="0"/>
              <a:t> quarter after exit</a:t>
            </a:r>
          </a:p>
          <a:p>
            <a:pPr marL="398463" indent="-398463" defTabSz="457200" fontAlgn="auto">
              <a:spcBef>
                <a:spcPts val="1000"/>
              </a:spcBef>
              <a:spcAft>
                <a:spcPts val="600"/>
              </a:spcAft>
              <a:buClr>
                <a:schemeClr val="tx1"/>
              </a:buClr>
              <a:buSzPct val="115000"/>
              <a:buFont typeface="+mj-lt"/>
              <a:buAutoNum type="arabicPeriod"/>
              <a:defRPr/>
            </a:pPr>
            <a:r>
              <a:rPr lang="en-US" sz="2200" dirty="0"/>
              <a:t>Median earnings in the 2</a:t>
            </a:r>
            <a:r>
              <a:rPr lang="en-US" sz="2200" baseline="30000" dirty="0"/>
              <a:t>nd</a:t>
            </a:r>
            <a:r>
              <a:rPr lang="en-US" sz="2200" dirty="0"/>
              <a:t> quarter after exit</a:t>
            </a:r>
          </a:p>
          <a:p>
            <a:pPr marL="398463" indent="-398463" defTabSz="457200" fontAlgn="auto">
              <a:spcBef>
                <a:spcPts val="1000"/>
              </a:spcBef>
              <a:spcAft>
                <a:spcPts val="600"/>
              </a:spcAft>
              <a:buClr>
                <a:schemeClr val="tx1"/>
              </a:buClr>
              <a:buSzPct val="115000"/>
              <a:buFont typeface="+mj-lt"/>
              <a:buAutoNum type="arabicPeriod"/>
              <a:defRPr/>
            </a:pPr>
            <a:r>
              <a:rPr lang="en-US" sz="2200" dirty="0"/>
              <a:t>Credential attainment</a:t>
            </a:r>
          </a:p>
          <a:p>
            <a:pPr marL="398463" indent="-398463" defTabSz="457200" fontAlgn="auto">
              <a:spcBef>
                <a:spcPts val="1000"/>
              </a:spcBef>
              <a:spcAft>
                <a:spcPts val="600"/>
              </a:spcAft>
              <a:buClr>
                <a:schemeClr val="tx1"/>
              </a:buClr>
              <a:buSzPct val="115000"/>
              <a:buFont typeface="+mj-lt"/>
              <a:buAutoNum type="arabicPeriod"/>
              <a:defRPr/>
            </a:pPr>
            <a:r>
              <a:rPr lang="en-US" sz="2200" dirty="0"/>
              <a:t>Skill gains</a:t>
            </a:r>
          </a:p>
          <a:p>
            <a:pPr marL="398463" indent="-398463" defTabSz="457200" fontAlgn="auto">
              <a:spcBef>
                <a:spcPts val="1000"/>
              </a:spcBef>
              <a:spcAft>
                <a:spcPts val="600"/>
              </a:spcAft>
              <a:buClr>
                <a:schemeClr val="tx1"/>
              </a:buClr>
              <a:buSzPct val="115000"/>
              <a:buFont typeface="+mj-lt"/>
              <a:buAutoNum type="arabicPeriod"/>
              <a:defRPr/>
            </a:pPr>
            <a:r>
              <a:rPr lang="en-US" sz="2200" dirty="0"/>
              <a:t>Service to employers</a:t>
            </a:r>
          </a:p>
          <a:p>
            <a:pPr marL="398463" indent="-398463" defTabSz="457200" fontAlgn="auto">
              <a:spcBef>
                <a:spcPts val="1000"/>
              </a:spcBef>
              <a:spcAft>
                <a:spcPts val="600"/>
              </a:spcAft>
              <a:buClr>
                <a:schemeClr val="tx1"/>
              </a:buClr>
              <a:buSzPct val="115000"/>
              <a:buFont typeface="+mj-lt"/>
              <a:buAutoNum type="arabicPeriod"/>
              <a:defRPr/>
            </a:pPr>
            <a:r>
              <a:rPr lang="en-US" sz="2200" dirty="0"/>
              <a:t>Other measures as determined</a:t>
            </a:r>
          </a:p>
          <a:p>
            <a:pPr marL="228600" lvl="1" defTabSz="457200" fontAlgn="auto">
              <a:spcBef>
                <a:spcPts val="300"/>
              </a:spcBef>
              <a:spcAft>
                <a:spcPts val="300"/>
              </a:spcAft>
              <a:buClr>
                <a:schemeClr val="tx1"/>
              </a:buClr>
              <a:buFont typeface="Arial"/>
              <a:buNone/>
              <a:defRPr/>
            </a:pPr>
            <a:endParaRPr lang="en-US" sz="1600" dirty="0">
              <a:latin typeface="Arial Bold" pitchFamily="34" charset="0"/>
              <a:cs typeface="Arial Bold" pitchFamily="34" charset="0"/>
            </a:endParaRPr>
          </a:p>
        </p:txBody>
      </p:sp>
      <p:sp>
        <p:nvSpPr>
          <p:cNvPr id="6" name="Text Placeholder 2"/>
          <p:cNvSpPr txBox="1">
            <a:spLocks/>
          </p:cNvSpPr>
          <p:nvPr/>
        </p:nvSpPr>
        <p:spPr>
          <a:xfrm>
            <a:off x="4648200" y="1492250"/>
            <a:ext cx="4600575" cy="5156200"/>
          </a:xfrm>
          <a:prstGeom prst="rect">
            <a:avLst/>
          </a:prstGeom>
          <a:noFill/>
        </p:spPr>
        <p:txBody>
          <a:bodyPr>
            <a:normAutofit/>
          </a:bodyPr>
          <a:lstStyle/>
          <a:p>
            <a:pPr marL="282575" indent="-282575" algn="ctr" defTabSz="457200" fontAlgn="auto">
              <a:lnSpc>
                <a:spcPct val="90000"/>
              </a:lnSpc>
              <a:spcBef>
                <a:spcPts val="1000"/>
              </a:spcBef>
              <a:spcAft>
                <a:spcPts val="600"/>
              </a:spcAft>
              <a:buClr>
                <a:schemeClr val="tx1"/>
              </a:buClr>
              <a:buSzPct val="115000"/>
              <a:buFont typeface="Arial"/>
              <a:buNone/>
              <a:defRPr/>
            </a:pPr>
            <a:r>
              <a:rPr lang="en-US" sz="2400" b="1" u="sng" dirty="0">
                <a:latin typeface="+mn-lt"/>
                <a:cs typeface="Arial Bold" pitchFamily="34" charset="0"/>
              </a:rPr>
              <a:t>Youth Measures</a:t>
            </a:r>
          </a:p>
          <a:p>
            <a:pPr marL="398463" indent="-398463" defTabSz="457200" fontAlgn="auto">
              <a:lnSpc>
                <a:spcPct val="90000"/>
              </a:lnSpc>
              <a:spcBef>
                <a:spcPts val="1000"/>
              </a:spcBef>
              <a:spcAft>
                <a:spcPts val="600"/>
              </a:spcAft>
              <a:buClr>
                <a:schemeClr val="tx1"/>
              </a:buClr>
              <a:buSzPct val="115000"/>
              <a:buFont typeface="+mj-lt"/>
              <a:buAutoNum type="arabicPeriod"/>
              <a:defRPr/>
            </a:pPr>
            <a:r>
              <a:rPr lang="en-US" sz="2000" dirty="0"/>
              <a:t>Employed or in education or training in the 2</a:t>
            </a:r>
            <a:r>
              <a:rPr lang="en-US" sz="2000" baseline="30000" dirty="0"/>
              <a:t>nd</a:t>
            </a:r>
            <a:r>
              <a:rPr lang="en-US" sz="2000" dirty="0"/>
              <a:t> quarter after exit</a:t>
            </a:r>
          </a:p>
          <a:p>
            <a:pPr marL="398463" indent="-398463" fontAlgn="auto">
              <a:lnSpc>
                <a:spcPct val="90000"/>
              </a:lnSpc>
              <a:spcBef>
                <a:spcPts val="1000"/>
              </a:spcBef>
              <a:spcAft>
                <a:spcPts val="600"/>
              </a:spcAft>
              <a:buClr>
                <a:schemeClr val="tx1"/>
              </a:buClr>
              <a:buSzPct val="115000"/>
              <a:buFont typeface="+mj-lt"/>
              <a:buAutoNum type="arabicPeriod"/>
              <a:defRPr/>
            </a:pPr>
            <a:r>
              <a:rPr lang="en-US" sz="2000" dirty="0"/>
              <a:t>Employed or in education or training in the 4</a:t>
            </a:r>
            <a:r>
              <a:rPr lang="en-US" sz="2000" baseline="30000" dirty="0"/>
              <a:t>th</a:t>
            </a:r>
            <a:r>
              <a:rPr lang="en-US" sz="2000" dirty="0"/>
              <a:t> quarter after exit</a:t>
            </a:r>
          </a:p>
          <a:p>
            <a:pPr marL="398463" indent="-398463" defTabSz="457200" fontAlgn="auto">
              <a:lnSpc>
                <a:spcPct val="90000"/>
              </a:lnSpc>
              <a:spcBef>
                <a:spcPts val="1000"/>
              </a:spcBef>
              <a:spcAft>
                <a:spcPts val="600"/>
              </a:spcAft>
              <a:buClr>
                <a:schemeClr val="tx1"/>
              </a:buClr>
              <a:buSzPct val="115000"/>
              <a:buFont typeface="+mj-lt"/>
              <a:buAutoNum type="arabicPeriod"/>
              <a:defRPr/>
            </a:pPr>
            <a:r>
              <a:rPr lang="en-US" sz="2000" dirty="0"/>
              <a:t>Median earnings in the 2</a:t>
            </a:r>
            <a:r>
              <a:rPr lang="en-US" sz="2000" baseline="30000" dirty="0"/>
              <a:t>nd</a:t>
            </a:r>
            <a:r>
              <a:rPr lang="en-US" sz="2000" dirty="0"/>
              <a:t> quarter after exit</a:t>
            </a:r>
          </a:p>
          <a:p>
            <a:pPr marL="398463" indent="-398463" defTabSz="457200" fontAlgn="auto">
              <a:lnSpc>
                <a:spcPct val="90000"/>
              </a:lnSpc>
              <a:spcBef>
                <a:spcPts val="1000"/>
              </a:spcBef>
              <a:spcAft>
                <a:spcPts val="600"/>
              </a:spcAft>
              <a:buClr>
                <a:schemeClr val="tx1"/>
              </a:buClr>
              <a:buSzPct val="115000"/>
              <a:buFont typeface="+mj-lt"/>
              <a:buAutoNum type="arabicPeriod"/>
              <a:defRPr/>
            </a:pPr>
            <a:r>
              <a:rPr lang="en-US" sz="2000" dirty="0"/>
              <a:t>Credential attainment</a:t>
            </a:r>
          </a:p>
          <a:p>
            <a:pPr marL="398463" indent="-398463" defTabSz="457200" fontAlgn="auto">
              <a:lnSpc>
                <a:spcPct val="90000"/>
              </a:lnSpc>
              <a:spcBef>
                <a:spcPts val="1000"/>
              </a:spcBef>
              <a:spcAft>
                <a:spcPts val="600"/>
              </a:spcAft>
              <a:buClr>
                <a:schemeClr val="tx1"/>
              </a:buClr>
              <a:buSzPct val="115000"/>
              <a:buFont typeface="+mj-lt"/>
              <a:buAutoNum type="arabicPeriod"/>
              <a:defRPr/>
            </a:pPr>
            <a:r>
              <a:rPr lang="en-US" sz="2000" dirty="0"/>
              <a:t>Skill gains</a:t>
            </a:r>
          </a:p>
          <a:p>
            <a:pPr marL="398463" indent="-398463" defTabSz="457200" fontAlgn="auto">
              <a:lnSpc>
                <a:spcPct val="90000"/>
              </a:lnSpc>
              <a:spcBef>
                <a:spcPts val="1000"/>
              </a:spcBef>
              <a:spcAft>
                <a:spcPts val="600"/>
              </a:spcAft>
              <a:buClr>
                <a:schemeClr val="tx1"/>
              </a:buClr>
              <a:buSzPct val="115000"/>
              <a:buFont typeface="+mj-lt"/>
              <a:buAutoNum type="arabicPeriod"/>
              <a:defRPr/>
            </a:pPr>
            <a:r>
              <a:rPr lang="en-US" sz="2000" dirty="0"/>
              <a:t>Service to employers</a:t>
            </a:r>
          </a:p>
          <a:p>
            <a:pPr marL="228600" lvl="1" defTabSz="457200" fontAlgn="auto">
              <a:spcBef>
                <a:spcPts val="300"/>
              </a:spcBef>
              <a:spcAft>
                <a:spcPts val="300"/>
              </a:spcAft>
              <a:buClr>
                <a:schemeClr val="tx1"/>
              </a:buClr>
              <a:buFont typeface="Arial"/>
              <a:buNone/>
              <a:defRPr/>
            </a:pPr>
            <a:endParaRPr lang="en-US" sz="1600" dirty="0">
              <a:latin typeface="+mn-lt"/>
              <a:cs typeface="Arial Bol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dirty="0"/>
              <a:t>Measure 1: 2</a:t>
            </a:r>
            <a:r>
              <a:rPr lang="en-US" altLang="en-US" baseline="30000" dirty="0"/>
              <a:t>ND</a:t>
            </a:r>
            <a:r>
              <a:rPr lang="en-US" altLang="en-US" dirty="0"/>
              <a:t> QUARTER EMPLOYMENT RATE</a:t>
            </a:r>
          </a:p>
        </p:txBody>
      </p:sp>
      <p:sp>
        <p:nvSpPr>
          <p:cNvPr id="4" name="Rounded Rectangle 3"/>
          <p:cNvSpPr/>
          <p:nvPr/>
        </p:nvSpPr>
        <p:spPr>
          <a:xfrm>
            <a:off x="685800" y="1600200"/>
            <a:ext cx="7696200" cy="1295400"/>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indent="-274320">
              <a:defRPr/>
            </a:pPr>
            <a:r>
              <a:rPr lang="en-US" sz="2400" b="1" i="1" dirty="0"/>
              <a:t>DEFINITION</a:t>
            </a:r>
            <a:r>
              <a:rPr lang="en-US" sz="2400" b="1" dirty="0"/>
              <a:t>: The percent of exiters who were employed anytime in the </a:t>
            </a:r>
            <a:r>
              <a:rPr lang="en-US" sz="2400" b="1" i="1" dirty="0"/>
              <a:t>second quarter </a:t>
            </a:r>
            <a:r>
              <a:rPr lang="en-US" sz="2400" b="1" dirty="0"/>
              <a:t>after the exit quarter</a:t>
            </a:r>
          </a:p>
        </p:txBody>
      </p:sp>
      <p:sp>
        <p:nvSpPr>
          <p:cNvPr id="5" name="Text Box 21"/>
          <p:cNvSpPr txBox="1">
            <a:spLocks noChangeArrowheads="1"/>
          </p:cNvSpPr>
          <p:nvPr/>
        </p:nvSpPr>
        <p:spPr bwMode="auto">
          <a:xfrm>
            <a:off x="381000" y="3048000"/>
            <a:ext cx="8077200" cy="584775"/>
          </a:xfrm>
          <a:prstGeom prst="rect">
            <a:avLst/>
          </a:prstGeom>
          <a:noFill/>
          <a:ln w="9525" algn="ctr">
            <a:noFill/>
            <a:miter lim="800000"/>
            <a:headEnd/>
            <a:tailEnd/>
          </a:ln>
        </p:spPr>
        <p:txBody>
          <a:bodyPr>
            <a:spAutoFit/>
          </a:bodyPr>
          <a:lstStyle/>
          <a:p>
            <a:pPr marL="342900" indent="-342900" algn="l">
              <a:buClr>
                <a:schemeClr val="tx1"/>
              </a:buClr>
              <a:buFont typeface="Wingdings" pitchFamily="2" charset="2"/>
              <a:buNone/>
            </a:pPr>
            <a:r>
              <a:rPr lang="en-US" sz="1600" dirty="0">
                <a:solidFill>
                  <a:srgbClr val="FF9900"/>
                </a:solidFill>
              </a:rPr>
              <a:t>                             </a:t>
            </a:r>
            <a:r>
              <a:rPr lang="en-US" sz="1600" dirty="0">
                <a:solidFill>
                  <a:schemeClr val="accent4">
                    <a:lumMod val="50000"/>
                  </a:schemeClr>
                </a:solidFill>
              </a:rPr>
              <a:t>Number employed in second quarter after exit quarter                     </a:t>
            </a:r>
          </a:p>
          <a:p>
            <a:pPr marL="342900" indent="-342900" algn="l">
              <a:buClr>
                <a:schemeClr val="tx1"/>
              </a:buClr>
              <a:buFont typeface="Wingdings" pitchFamily="2" charset="2"/>
              <a:buNone/>
            </a:pPr>
            <a:r>
              <a:rPr lang="en-US" sz="1600" dirty="0">
                <a:solidFill>
                  <a:schemeClr val="accent4">
                    <a:lumMod val="50000"/>
                  </a:schemeClr>
                </a:solidFill>
              </a:rPr>
              <a:t>                                           All exiters (except global exclusions) </a:t>
            </a:r>
          </a:p>
        </p:txBody>
      </p:sp>
      <p:sp>
        <p:nvSpPr>
          <p:cNvPr id="6" name="Rectangle 20"/>
          <p:cNvSpPr>
            <a:spLocks noChangeArrowheads="1"/>
          </p:cNvSpPr>
          <p:nvPr/>
        </p:nvSpPr>
        <p:spPr bwMode="auto">
          <a:xfrm>
            <a:off x="304800" y="2971800"/>
            <a:ext cx="8305800" cy="838200"/>
          </a:xfrm>
          <a:prstGeom prst="rect">
            <a:avLst/>
          </a:prstGeom>
          <a:noFill/>
          <a:ln w="25400" algn="ctr">
            <a:solidFill>
              <a:schemeClr val="accent4">
                <a:lumMod val="50000"/>
              </a:schemeClr>
            </a:solidFill>
            <a:miter lim="800000"/>
            <a:headEnd/>
            <a:tailEnd/>
          </a:ln>
        </p:spPr>
        <p:txBody>
          <a:bodyPr wrap="none" anchor="ctr"/>
          <a:lstStyle/>
          <a:p>
            <a:endParaRPr lang="en-US" dirty="0"/>
          </a:p>
        </p:txBody>
      </p:sp>
      <p:cxnSp>
        <p:nvCxnSpPr>
          <p:cNvPr id="3" name="Straight Connector 2"/>
          <p:cNvCxnSpPr/>
          <p:nvPr/>
        </p:nvCxnSpPr>
        <p:spPr>
          <a:xfrm>
            <a:off x="2057400" y="3505200"/>
            <a:ext cx="0" cy="0"/>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057400" y="3359150"/>
            <a:ext cx="493776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Text Box 13"/>
          <p:cNvSpPr txBox="1">
            <a:spLocks noChangeArrowheads="1"/>
          </p:cNvSpPr>
          <p:nvPr/>
        </p:nvSpPr>
        <p:spPr bwMode="auto">
          <a:xfrm>
            <a:off x="0" y="3886200"/>
            <a:ext cx="9144000" cy="2794611"/>
          </a:xfrm>
          <a:prstGeom prst="rect">
            <a:avLst/>
          </a:prstGeom>
          <a:noFill/>
          <a:ln w="9525" algn="ctr">
            <a:noFill/>
            <a:miter lim="800000"/>
            <a:headEnd/>
            <a:tailEnd/>
          </a:ln>
        </p:spPr>
        <p:txBody>
          <a:bodyPr>
            <a:spAutoFit/>
          </a:bodyPr>
          <a:lstStyle/>
          <a:p>
            <a:pPr marL="1079500" indent="-336550" algn="l" defTabSz="1371600">
              <a:lnSpc>
                <a:spcPct val="90000"/>
              </a:lnSpc>
              <a:buClr>
                <a:schemeClr val="tx2"/>
              </a:buClr>
              <a:buFontTx/>
              <a:buNone/>
            </a:pPr>
            <a:r>
              <a:rPr lang="en-US" sz="2400" dirty="0"/>
              <a:t>Notes</a:t>
            </a:r>
          </a:p>
          <a:p>
            <a:pPr marL="1079500" indent="-336550" algn="l" defTabSz="1371600">
              <a:lnSpc>
                <a:spcPct val="90000"/>
              </a:lnSpc>
              <a:buClr>
                <a:schemeClr val="tx2"/>
              </a:buClr>
              <a:buFontTx/>
              <a:buChar char="•"/>
            </a:pPr>
            <a:r>
              <a:rPr lang="en-US" sz="2000" b="0" dirty="0"/>
              <a:t>Unsubsidized employment </a:t>
            </a:r>
            <a:r>
              <a:rPr lang="en-US" sz="2000" b="0" i="1" dirty="0"/>
              <a:t>anytime</a:t>
            </a:r>
            <a:r>
              <a:rPr lang="en-US" sz="2000" b="0" dirty="0"/>
              <a:t> in the </a:t>
            </a:r>
            <a:r>
              <a:rPr lang="en-US" sz="2000" dirty="0"/>
              <a:t>second </a:t>
            </a:r>
            <a:r>
              <a:rPr lang="en-US" sz="2000" b="0" dirty="0"/>
              <a:t>quarter after </a:t>
            </a:r>
            <a:br>
              <a:rPr lang="en-US" sz="2000" b="0" dirty="0"/>
            </a:br>
            <a:r>
              <a:rPr lang="en-US" sz="2000" b="0" dirty="0"/>
              <a:t>the exit quarter counts as a positive outcome</a:t>
            </a:r>
          </a:p>
          <a:p>
            <a:pPr marL="1079500" indent="-336550" algn="l" defTabSz="1371600">
              <a:lnSpc>
                <a:spcPct val="90000"/>
              </a:lnSpc>
              <a:spcBef>
                <a:spcPts val="600"/>
              </a:spcBef>
              <a:buClr>
                <a:schemeClr val="tx2"/>
              </a:buClr>
              <a:buFontTx/>
              <a:buChar char="•"/>
            </a:pPr>
            <a:r>
              <a:rPr lang="en-US" sz="2000" b="0" dirty="0"/>
              <a:t>Evidence can come from UI wages, federal employment, or supplemental data</a:t>
            </a:r>
          </a:p>
          <a:p>
            <a:pPr marL="1079500" indent="-336550" algn="l" defTabSz="1371600">
              <a:lnSpc>
                <a:spcPct val="90000"/>
              </a:lnSpc>
              <a:spcBef>
                <a:spcPts val="600"/>
              </a:spcBef>
              <a:buClr>
                <a:schemeClr val="tx2"/>
              </a:buClr>
              <a:buFontTx/>
              <a:buChar char="•"/>
            </a:pPr>
            <a:r>
              <a:rPr lang="en-US" sz="2000" b="0" dirty="0"/>
              <a:t>Differs from WIA </a:t>
            </a:r>
            <a:r>
              <a:rPr lang="en-US" sz="2000" b="0" i="1" dirty="0"/>
              <a:t>Entered Employment Rate</a:t>
            </a:r>
          </a:p>
          <a:p>
            <a:pPr marL="1543050" lvl="1" indent="-342900" defTabSz="1371600">
              <a:lnSpc>
                <a:spcPct val="90000"/>
              </a:lnSpc>
              <a:spcBef>
                <a:spcPts val="0"/>
              </a:spcBef>
              <a:buClr>
                <a:schemeClr val="tx2"/>
              </a:buClr>
              <a:buFont typeface="Courier New" charset="0"/>
              <a:buChar char="o"/>
            </a:pPr>
            <a:r>
              <a:rPr lang="en-US" sz="2000" dirty="0"/>
              <a:t>Outcome is measured in the </a:t>
            </a:r>
            <a:r>
              <a:rPr lang="en-US" sz="2000" i="1" dirty="0"/>
              <a:t>2</a:t>
            </a:r>
            <a:r>
              <a:rPr lang="en-US" sz="2000" i="1" baseline="30000" dirty="0"/>
              <a:t>nd</a:t>
            </a:r>
            <a:r>
              <a:rPr lang="en-US" sz="2000" i="1" dirty="0"/>
              <a:t> quarter</a:t>
            </a:r>
            <a:r>
              <a:rPr lang="en-US" sz="2000" dirty="0"/>
              <a:t>, not the 1</a:t>
            </a:r>
            <a:r>
              <a:rPr lang="en-US" sz="2000" baseline="30000" dirty="0"/>
              <a:t>st</a:t>
            </a:r>
            <a:r>
              <a:rPr lang="en-US" sz="2000" dirty="0"/>
              <a:t> quarter</a:t>
            </a:r>
          </a:p>
          <a:p>
            <a:pPr marL="1543050" lvl="1" indent="-342900" defTabSz="1371600">
              <a:lnSpc>
                <a:spcPct val="90000"/>
              </a:lnSpc>
              <a:spcBef>
                <a:spcPts val="0"/>
              </a:spcBef>
              <a:buClr>
                <a:schemeClr val="tx2"/>
              </a:buClr>
              <a:buFont typeface="Courier New" charset="0"/>
              <a:buChar char="o"/>
            </a:pPr>
            <a:r>
              <a:rPr lang="en-US" sz="2000" b="0" dirty="0"/>
              <a:t>WIA</a:t>
            </a:r>
            <a:r>
              <a:rPr lang="en-US" sz="2000" b="0" i="1" dirty="0"/>
              <a:t> excludes </a:t>
            </a:r>
            <a:r>
              <a:rPr lang="en-US" sz="2000" b="0" dirty="0"/>
              <a:t>those employed at participation, WIOA does not</a:t>
            </a:r>
          </a:p>
          <a:p>
            <a:pPr marL="1079500" indent="-336550" algn="l" defTabSz="1371600">
              <a:lnSpc>
                <a:spcPct val="90000"/>
              </a:lnSpc>
              <a:buClr>
                <a:schemeClr val="tx2"/>
              </a:buClr>
              <a:buFontTx/>
              <a:buChar char="•"/>
            </a:pPr>
            <a:endParaRPr lang="en-US" sz="2000" b="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dirty="0">
                <a:ea typeface="ＭＳ Ｐゴシック" pitchFamily="34" charset="-128"/>
              </a:rPr>
              <a:t>2</a:t>
            </a:r>
            <a:r>
              <a:rPr lang="en-US" altLang="en-US" baseline="30000" dirty="0">
                <a:ea typeface="ＭＳ Ｐゴシック" pitchFamily="34" charset="-128"/>
              </a:rPr>
              <a:t>ND</a:t>
            </a:r>
            <a:r>
              <a:rPr lang="en-US" altLang="en-US" dirty="0">
                <a:ea typeface="ＭＳ Ｐゴシック" pitchFamily="34" charset="-128"/>
              </a:rPr>
              <a:t> QUARTER EMPLOYMENT RATE – EXAMPLE</a:t>
            </a:r>
          </a:p>
        </p:txBody>
      </p:sp>
      <p:sp>
        <p:nvSpPr>
          <p:cNvPr id="4" name="Slide Number Placeholder 3"/>
          <p:cNvSpPr>
            <a:spLocks noGrp="1"/>
          </p:cNvSpPr>
          <p:nvPr>
            <p:ph type="sldNum" sz="quarter" idx="12"/>
          </p:nvPr>
        </p:nvSpPr>
        <p:spPr/>
        <p:txBody>
          <a:bodyPr>
            <a:normAutofit/>
          </a:bodyPr>
          <a:lstStyle/>
          <a:p>
            <a:pPr>
              <a:defRPr/>
            </a:pPr>
            <a:fld id="{AE1B9036-C1F2-4F94-9399-83A6EA561909}" type="slidenum">
              <a:rPr lang="en-US" smtClean="0">
                <a:solidFill>
                  <a:prstClr val="black">
                    <a:tint val="75000"/>
                  </a:prstClr>
                </a:solidFill>
              </a:rPr>
              <a:pPr>
                <a:defRPr/>
              </a:pPr>
              <a:t>22</a:t>
            </a:fld>
            <a:endParaRPr lang="en-US" dirty="0">
              <a:solidFill>
                <a:prstClr val="black">
                  <a:tint val="75000"/>
                </a:prstClr>
              </a:solidFill>
            </a:endParaRPr>
          </a:p>
        </p:txBody>
      </p:sp>
      <p:graphicFrame>
        <p:nvGraphicFramePr>
          <p:cNvPr id="14" name="Group 3"/>
          <p:cNvGraphicFramePr>
            <a:graphicFrameLocks/>
          </p:cNvGraphicFramePr>
          <p:nvPr>
            <p:extLst>
              <p:ext uri="{D42A27DB-BD31-4B8C-83A1-F6EECF244321}">
                <p14:modId xmlns:p14="http://schemas.microsoft.com/office/powerpoint/2010/main" val="1774927897"/>
              </p:ext>
            </p:extLst>
          </p:nvPr>
        </p:nvGraphicFramePr>
        <p:xfrm>
          <a:off x="533400" y="3581400"/>
          <a:ext cx="8382007" cy="2286000"/>
        </p:xfrm>
        <a:graphic>
          <a:graphicData uri="http://schemas.openxmlformats.org/drawingml/2006/table">
            <a:tbl>
              <a:tblPr/>
              <a:tblGrid>
                <a:gridCol w="555518">
                  <a:extLst>
                    <a:ext uri="{9D8B030D-6E8A-4147-A177-3AD203B41FA5}">
                      <a16:colId xmlns:a16="http://schemas.microsoft.com/office/drawing/2014/main" val="20000"/>
                    </a:ext>
                  </a:extLst>
                </a:gridCol>
                <a:gridCol w="555518">
                  <a:extLst>
                    <a:ext uri="{9D8B030D-6E8A-4147-A177-3AD203B41FA5}">
                      <a16:colId xmlns:a16="http://schemas.microsoft.com/office/drawing/2014/main" val="20001"/>
                    </a:ext>
                  </a:extLst>
                </a:gridCol>
                <a:gridCol w="555518">
                  <a:extLst>
                    <a:ext uri="{9D8B030D-6E8A-4147-A177-3AD203B41FA5}">
                      <a16:colId xmlns:a16="http://schemas.microsoft.com/office/drawing/2014/main" val="20002"/>
                    </a:ext>
                  </a:extLst>
                </a:gridCol>
                <a:gridCol w="555518">
                  <a:extLst>
                    <a:ext uri="{9D8B030D-6E8A-4147-A177-3AD203B41FA5}">
                      <a16:colId xmlns:a16="http://schemas.microsoft.com/office/drawing/2014/main" val="20003"/>
                    </a:ext>
                  </a:extLst>
                </a:gridCol>
                <a:gridCol w="555518">
                  <a:extLst>
                    <a:ext uri="{9D8B030D-6E8A-4147-A177-3AD203B41FA5}">
                      <a16:colId xmlns:a16="http://schemas.microsoft.com/office/drawing/2014/main" val="20004"/>
                    </a:ext>
                  </a:extLst>
                </a:gridCol>
                <a:gridCol w="523954">
                  <a:extLst>
                    <a:ext uri="{9D8B030D-6E8A-4147-A177-3AD203B41FA5}">
                      <a16:colId xmlns:a16="http://schemas.microsoft.com/office/drawing/2014/main" val="20005"/>
                    </a:ext>
                  </a:extLst>
                </a:gridCol>
                <a:gridCol w="571931">
                  <a:extLst>
                    <a:ext uri="{9D8B030D-6E8A-4147-A177-3AD203B41FA5}">
                      <a16:colId xmlns:a16="http://schemas.microsoft.com/office/drawing/2014/main" val="20006"/>
                    </a:ext>
                  </a:extLst>
                </a:gridCol>
                <a:gridCol w="571931">
                  <a:extLst>
                    <a:ext uri="{9D8B030D-6E8A-4147-A177-3AD203B41FA5}">
                      <a16:colId xmlns:a16="http://schemas.microsoft.com/office/drawing/2014/main" val="20007"/>
                    </a:ext>
                  </a:extLst>
                </a:gridCol>
                <a:gridCol w="571931">
                  <a:extLst>
                    <a:ext uri="{9D8B030D-6E8A-4147-A177-3AD203B41FA5}">
                      <a16:colId xmlns:a16="http://schemas.microsoft.com/office/drawing/2014/main" val="20008"/>
                    </a:ext>
                  </a:extLst>
                </a:gridCol>
                <a:gridCol w="571931">
                  <a:extLst>
                    <a:ext uri="{9D8B030D-6E8A-4147-A177-3AD203B41FA5}">
                      <a16:colId xmlns:a16="http://schemas.microsoft.com/office/drawing/2014/main" val="20009"/>
                    </a:ext>
                  </a:extLst>
                </a:gridCol>
                <a:gridCol w="570668">
                  <a:extLst>
                    <a:ext uri="{9D8B030D-6E8A-4147-A177-3AD203B41FA5}">
                      <a16:colId xmlns:a16="http://schemas.microsoft.com/office/drawing/2014/main" val="20010"/>
                    </a:ext>
                  </a:extLst>
                </a:gridCol>
                <a:gridCol w="570668">
                  <a:extLst>
                    <a:ext uri="{9D8B030D-6E8A-4147-A177-3AD203B41FA5}">
                      <a16:colId xmlns:a16="http://schemas.microsoft.com/office/drawing/2014/main" val="20011"/>
                    </a:ext>
                  </a:extLst>
                </a:gridCol>
                <a:gridCol w="540367">
                  <a:extLst>
                    <a:ext uri="{9D8B030D-6E8A-4147-A177-3AD203B41FA5}">
                      <a16:colId xmlns:a16="http://schemas.microsoft.com/office/drawing/2014/main" val="20012"/>
                    </a:ext>
                  </a:extLst>
                </a:gridCol>
                <a:gridCol w="555518">
                  <a:extLst>
                    <a:ext uri="{9D8B030D-6E8A-4147-A177-3AD203B41FA5}">
                      <a16:colId xmlns:a16="http://schemas.microsoft.com/office/drawing/2014/main" val="20013"/>
                    </a:ext>
                  </a:extLst>
                </a:gridCol>
                <a:gridCol w="555518">
                  <a:extLst>
                    <a:ext uri="{9D8B030D-6E8A-4147-A177-3AD203B41FA5}">
                      <a16:colId xmlns:a16="http://schemas.microsoft.com/office/drawing/2014/main" val="20014"/>
                    </a:ext>
                  </a:extLst>
                </a:gridCol>
              </a:tblGrid>
              <a:tr h="2286000">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JUL</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33A1CD"/>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AUG</a:t>
                      </a:r>
                    </a:p>
                  </a:txBody>
                  <a:tcPr marL="92075" marR="92075" marT="46038" marB="46038" anchor="ctr" horzOverflow="overflow">
                    <a:lnL w="12700" cap="flat" cmpd="sng" algn="ctr">
                      <a:solidFill>
                        <a:srgbClr val="33A1CD"/>
                      </a:solidFill>
                      <a:prstDash val="solid"/>
                      <a:round/>
                      <a:headEnd type="none" w="med" len="med"/>
                      <a:tailEnd type="none" w="med" len="med"/>
                    </a:lnL>
                    <a:lnR w="12700" cap="flat" cmpd="sng" algn="ctr">
                      <a:solidFill>
                        <a:srgbClr val="33A1CD"/>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FF6600"/>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SEP</a:t>
                      </a:r>
                    </a:p>
                  </a:txBody>
                  <a:tcPr marL="92075" marR="92075" marT="46038" marB="46038" anchor="ctr" horzOverflow="overflow">
                    <a:lnL w="12700" cap="flat" cmpd="sng" algn="ctr">
                      <a:solidFill>
                        <a:srgbClr val="33A1CD"/>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chemeClr val="bg1"/>
                          </a:solidFill>
                          <a:effectLst/>
                          <a:latin typeface="Arial" pitchFamily="34" charset="0"/>
                        </a:rPr>
                        <a:t>OCT</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0C85C8"/>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chemeClr val="bg1"/>
                          </a:solidFill>
                          <a:effectLst/>
                          <a:latin typeface="Arial" pitchFamily="34" charset="0"/>
                        </a:rPr>
                        <a:t>NOV</a:t>
                      </a:r>
                    </a:p>
                  </a:txBody>
                  <a:tcPr marL="92075" marR="92075" marT="46038" marB="46038"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0C85C8"/>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chemeClr val="bg1"/>
                          </a:solidFill>
                          <a:effectLst/>
                          <a:latin typeface="Arial" pitchFamily="34" charset="0"/>
                        </a:rPr>
                        <a:t>DEC</a:t>
                      </a:r>
                    </a:p>
                  </a:txBody>
                  <a:tcPr marL="92075" marR="92075" marT="46038" marB="46038" anchor="ctr" horzOverflow="overflow">
                    <a:lnL w="12700" cap="flat" cmpd="sng" algn="ctr">
                      <a:solidFill>
                        <a:srgbClr val="FFFFFF"/>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0C85C8"/>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JAN</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CDF7FF"/>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FEB</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CDF7FF"/>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MAR</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CDF7FF"/>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APR</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MAY</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JUN</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FFFFFF"/>
                          </a:solidFill>
                          <a:effectLst/>
                          <a:latin typeface="Arial" pitchFamily="34" charset="0"/>
                        </a:rPr>
                        <a:t>JUL</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7D93FF"/>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FFFFFF"/>
                          </a:solidFill>
                          <a:effectLst/>
                          <a:latin typeface="Arial" pitchFamily="34" charset="0"/>
                        </a:rPr>
                        <a:t>AUG</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7D93FF"/>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FFFFFF"/>
                          </a:solidFill>
                          <a:effectLst/>
                          <a:latin typeface="Arial" pitchFamily="34" charset="0"/>
                        </a:rPr>
                        <a:t>SEP</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7D93FF"/>
                    </a:solidFill>
                  </a:tcPr>
                </a:tc>
                <a:extLst>
                  <a:ext uri="{0D108BD9-81ED-4DB2-BD59-A6C34878D82A}">
                    <a16:rowId xmlns:a16="http://schemas.microsoft.com/office/drawing/2014/main" val="10000"/>
                  </a:ext>
                </a:extLst>
              </a:tr>
            </a:tbl>
          </a:graphicData>
        </a:graphic>
      </p:graphicFrame>
      <p:sp>
        <p:nvSpPr>
          <p:cNvPr id="15" name="Rectangle 39"/>
          <p:cNvSpPr>
            <a:spLocks noChangeArrowheads="1"/>
          </p:cNvSpPr>
          <p:nvPr/>
        </p:nvSpPr>
        <p:spPr bwMode="auto">
          <a:xfrm>
            <a:off x="2237632" y="3210086"/>
            <a:ext cx="1545095" cy="304800"/>
          </a:xfrm>
          <a:prstGeom prst="rect">
            <a:avLst/>
          </a:prstGeom>
          <a:solidFill>
            <a:srgbClr val="00B0F0">
              <a:alpha val="76077"/>
            </a:srgbClr>
          </a:solidFill>
          <a:ln w="9525">
            <a:solidFill>
              <a:schemeClr val="accent1"/>
            </a:solidFill>
            <a:miter lim="800000"/>
            <a:headEnd/>
            <a:tailEnd/>
          </a:ln>
        </p:spPr>
        <p:txBody>
          <a:bodyPr wrap="none" lIns="92075" tIns="46038" rIns="92075" bIns="46038" anchor="ctr"/>
          <a:lstStyle/>
          <a:p>
            <a:pPr algn="ctr" eaLnBrk="0" hangingPunct="0">
              <a:buClr>
                <a:schemeClr val="tx2"/>
              </a:buClr>
              <a:buFont typeface="Monotype Sorts" pitchFamily="2" charset="2"/>
              <a:buNone/>
            </a:pPr>
            <a:r>
              <a:rPr lang="en-US" sz="2000" dirty="0">
                <a:solidFill>
                  <a:schemeClr val="bg1"/>
                </a:solidFill>
              </a:rPr>
              <a:t>CY 2016</a:t>
            </a:r>
          </a:p>
        </p:txBody>
      </p:sp>
      <p:sp>
        <p:nvSpPr>
          <p:cNvPr id="16" name="TextBox 15"/>
          <p:cNvSpPr txBox="1"/>
          <p:nvPr/>
        </p:nvSpPr>
        <p:spPr>
          <a:xfrm>
            <a:off x="685800" y="2895600"/>
            <a:ext cx="1444280" cy="573910"/>
          </a:xfrm>
          <a:prstGeom prst="rect">
            <a:avLst/>
          </a:prstGeom>
        </p:spPr>
        <p:txBody>
          <a:bodyPr vert="horz" wrap="square" lIns="91440" tIns="45720" rIns="91440" bIns="45720" rtlCol="0" anchor="t">
            <a:normAutofit fontScale="92500" lnSpcReduction="10000"/>
          </a:bodyPr>
          <a:lstStyle/>
          <a:p>
            <a:pPr>
              <a:spcBef>
                <a:spcPct val="20000"/>
              </a:spcBef>
            </a:pPr>
            <a:r>
              <a:rPr lang="en-US" sz="1600" b="1" dirty="0">
                <a:solidFill>
                  <a:srgbClr val="00A0AF"/>
                </a:solidFill>
                <a:latin typeface="Arial Black"/>
                <a:cs typeface="Arial Black"/>
              </a:rPr>
              <a:t>Exit date</a:t>
            </a:r>
          </a:p>
          <a:p>
            <a:pPr>
              <a:spcBef>
                <a:spcPct val="20000"/>
              </a:spcBef>
            </a:pPr>
            <a:r>
              <a:rPr lang="en-US" sz="1600" b="1" dirty="0">
                <a:solidFill>
                  <a:srgbClr val="00A0AF"/>
                </a:solidFill>
                <a:latin typeface="Arial Black"/>
                <a:cs typeface="Arial Black"/>
              </a:rPr>
              <a:t>  8/18/16</a:t>
            </a:r>
          </a:p>
        </p:txBody>
      </p:sp>
      <p:sp>
        <p:nvSpPr>
          <p:cNvPr id="18" name="Rectangle 36"/>
          <p:cNvSpPr>
            <a:spLocks noChangeArrowheads="1"/>
          </p:cNvSpPr>
          <p:nvPr/>
        </p:nvSpPr>
        <p:spPr bwMode="auto">
          <a:xfrm>
            <a:off x="3938380" y="5575592"/>
            <a:ext cx="1468865" cy="520408"/>
          </a:xfrm>
          <a:prstGeom prst="rect">
            <a:avLst/>
          </a:prstGeom>
          <a:solidFill>
            <a:srgbClr val="00B0F0">
              <a:alpha val="76077"/>
            </a:srgbClr>
          </a:solidFill>
          <a:ln w="9525">
            <a:solidFill>
              <a:schemeClr val="accent1"/>
            </a:solidFill>
            <a:miter lim="800000"/>
            <a:headEnd/>
            <a:tailEnd/>
          </a:ln>
        </p:spPr>
        <p:txBody>
          <a:bodyPr wrap="none" lIns="92075" tIns="46038" rIns="92075" bIns="46038" anchor="ctr"/>
          <a:lstStyle/>
          <a:p>
            <a:pPr eaLnBrk="0" hangingPunct="0">
              <a:buClr>
                <a:schemeClr val="tx2"/>
              </a:buClr>
              <a:buFont typeface="Monotype Sorts" pitchFamily="2" charset="2"/>
              <a:buNone/>
            </a:pPr>
            <a:endParaRPr lang="en-US" sz="2000" dirty="0">
              <a:solidFill>
                <a:schemeClr val="tx1"/>
              </a:solidFill>
            </a:endParaRPr>
          </a:p>
          <a:p>
            <a:pPr algn="ctr" eaLnBrk="0" hangingPunct="0">
              <a:buClr>
                <a:schemeClr val="tx2"/>
              </a:buClr>
              <a:buFont typeface="Monotype Sorts" pitchFamily="2" charset="2"/>
              <a:buNone/>
            </a:pPr>
            <a:r>
              <a:rPr lang="en-US" sz="2000" dirty="0">
                <a:solidFill>
                  <a:schemeClr val="bg1"/>
                </a:solidFill>
              </a:rPr>
              <a:t>2</a:t>
            </a:r>
            <a:r>
              <a:rPr lang="en-US" sz="2000" baseline="30000" dirty="0">
                <a:solidFill>
                  <a:schemeClr val="bg1"/>
                </a:solidFill>
              </a:rPr>
              <a:t>nd</a:t>
            </a:r>
            <a:r>
              <a:rPr lang="en-US" sz="2000" dirty="0">
                <a:solidFill>
                  <a:schemeClr val="bg1"/>
                </a:solidFill>
              </a:rPr>
              <a:t> Qtr After</a:t>
            </a:r>
            <a:br>
              <a:rPr lang="en-US" sz="2000" dirty="0">
                <a:solidFill>
                  <a:schemeClr val="tx1"/>
                </a:solidFill>
              </a:rPr>
            </a:br>
            <a:endParaRPr lang="en-US" sz="2000" dirty="0">
              <a:solidFill>
                <a:schemeClr val="tx1"/>
              </a:solidFill>
            </a:endParaRPr>
          </a:p>
        </p:txBody>
      </p:sp>
      <p:sp>
        <p:nvSpPr>
          <p:cNvPr id="19" name="Rectangle 39"/>
          <p:cNvSpPr>
            <a:spLocks noChangeArrowheads="1"/>
          </p:cNvSpPr>
          <p:nvPr/>
        </p:nvSpPr>
        <p:spPr bwMode="auto">
          <a:xfrm>
            <a:off x="3775934" y="3210086"/>
            <a:ext cx="4910866" cy="304800"/>
          </a:xfrm>
          <a:prstGeom prst="rect">
            <a:avLst/>
          </a:prstGeom>
          <a:solidFill>
            <a:schemeClr val="accent1">
              <a:lumMod val="50000"/>
              <a:alpha val="76077"/>
            </a:schemeClr>
          </a:solidFill>
          <a:ln w="9525">
            <a:solidFill>
              <a:schemeClr val="accent1"/>
            </a:solidFill>
            <a:miter lim="800000"/>
            <a:headEnd/>
            <a:tailEnd/>
          </a:ln>
        </p:spPr>
        <p:txBody>
          <a:bodyPr wrap="none" lIns="92075" tIns="46038" rIns="92075" bIns="46038" anchor="ctr"/>
          <a:lstStyle/>
          <a:p>
            <a:pPr algn="ctr" eaLnBrk="0" hangingPunct="0">
              <a:buClr>
                <a:schemeClr val="tx2"/>
              </a:buClr>
              <a:buFont typeface="Monotype Sorts" pitchFamily="2" charset="2"/>
              <a:buNone/>
            </a:pPr>
            <a:r>
              <a:rPr lang="en-US" sz="2000" dirty="0">
                <a:solidFill>
                  <a:schemeClr val="bg1"/>
                </a:solidFill>
              </a:rPr>
              <a:t>CY 2017</a:t>
            </a:r>
          </a:p>
        </p:txBody>
      </p:sp>
      <p:sp>
        <p:nvSpPr>
          <p:cNvPr id="22" name="Rectangle 36"/>
          <p:cNvSpPr>
            <a:spLocks noGrp="1" noChangeArrowheads="1"/>
          </p:cNvSpPr>
          <p:nvPr>
            <p:ph sz="quarter" idx="1"/>
          </p:nvPr>
        </p:nvSpPr>
        <p:spPr bwMode="auto">
          <a:xfrm>
            <a:off x="685800" y="5562600"/>
            <a:ext cx="1447800" cy="533400"/>
          </a:xfrm>
          <a:prstGeom prst="rect">
            <a:avLst/>
          </a:prstGeom>
          <a:solidFill>
            <a:schemeClr val="accent4">
              <a:lumMod val="75000"/>
              <a:alpha val="76000"/>
            </a:schemeClr>
          </a:solidFill>
          <a:ln w="9525">
            <a:solidFill>
              <a:schemeClr val="accent1"/>
            </a:solidFill>
            <a:miter lim="800000"/>
            <a:headEnd/>
            <a:tailEnd/>
          </a:ln>
        </p:spPr>
        <p:txBody>
          <a:bodyPr wrap="none" lIns="92075" tIns="46038" rIns="92075" bIns="46038" anchor="ctr"/>
          <a:lstStyle/>
          <a:p>
            <a:pPr eaLnBrk="0" hangingPunct="0">
              <a:buClr>
                <a:schemeClr val="tx2"/>
              </a:buClr>
              <a:buFont typeface="Monotype Sorts" pitchFamily="2" charset="2"/>
              <a:buNone/>
            </a:pPr>
            <a:endParaRPr lang="en-US" sz="2000" dirty="0">
              <a:solidFill>
                <a:schemeClr val="tx1"/>
              </a:solidFill>
            </a:endParaRPr>
          </a:p>
          <a:p>
            <a:pPr algn="ctr" eaLnBrk="0" hangingPunct="0">
              <a:buClr>
                <a:schemeClr val="tx2"/>
              </a:buClr>
              <a:buFont typeface="Monotype Sorts" pitchFamily="2" charset="2"/>
              <a:buNone/>
            </a:pPr>
            <a:r>
              <a:rPr lang="en-US" sz="2000" dirty="0">
                <a:solidFill>
                  <a:schemeClr val="bg1"/>
                </a:solidFill>
              </a:rPr>
              <a:t>Exit Quarter </a:t>
            </a:r>
            <a:br>
              <a:rPr lang="en-US" sz="2000" dirty="0">
                <a:solidFill>
                  <a:schemeClr val="tx1"/>
                </a:solidFill>
              </a:rPr>
            </a:br>
            <a:endParaRPr lang="en-US" sz="2000" dirty="0">
              <a:solidFill>
                <a:schemeClr val="tx1"/>
              </a:solidFill>
            </a:endParaRPr>
          </a:p>
        </p:txBody>
      </p:sp>
      <p:sp>
        <p:nvSpPr>
          <p:cNvPr id="10" name="Rectangle 3"/>
          <p:cNvSpPr txBox="1">
            <a:spLocks noChangeArrowheads="1"/>
          </p:cNvSpPr>
          <p:nvPr/>
        </p:nvSpPr>
        <p:spPr bwMode="gray">
          <a:xfrm>
            <a:off x="792163" y="1447800"/>
            <a:ext cx="7945437" cy="1452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6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lnSpc>
                <a:spcPct val="80000"/>
              </a:lnSpc>
              <a:buClr>
                <a:srgbClr val="990033"/>
              </a:buClr>
              <a:buFontTx/>
              <a:buNone/>
            </a:pPr>
            <a:r>
              <a:rPr lang="en-US" sz="2400" dirty="0"/>
              <a:t>Based on our example:</a:t>
            </a:r>
          </a:p>
          <a:p>
            <a:pPr eaLnBrk="1" hangingPunct="1">
              <a:lnSpc>
                <a:spcPct val="80000"/>
              </a:lnSpc>
              <a:buClr>
                <a:srgbClr val="990033"/>
              </a:buClr>
              <a:buFontTx/>
              <a:buChar char="•"/>
            </a:pPr>
            <a:r>
              <a:rPr lang="en-US" sz="2000" i="1" dirty="0"/>
              <a:t>Date of Exit</a:t>
            </a:r>
            <a:r>
              <a:rPr lang="en-US" sz="2000" dirty="0"/>
              <a:t>		= August 18, 2016</a:t>
            </a:r>
          </a:p>
          <a:p>
            <a:pPr eaLnBrk="1" hangingPunct="1">
              <a:lnSpc>
                <a:spcPct val="80000"/>
              </a:lnSpc>
              <a:buClr>
                <a:srgbClr val="990033"/>
              </a:buClr>
              <a:buFontTx/>
              <a:buChar char="•"/>
            </a:pPr>
            <a:r>
              <a:rPr lang="en-US" sz="2000" i="1" dirty="0"/>
              <a:t>Exit Quarter</a:t>
            </a:r>
            <a:r>
              <a:rPr lang="en-US" sz="2000" dirty="0"/>
              <a:t>		= July to September 2016</a:t>
            </a:r>
          </a:p>
          <a:p>
            <a:pPr eaLnBrk="1" hangingPunct="1">
              <a:lnSpc>
                <a:spcPct val="80000"/>
              </a:lnSpc>
              <a:buClr>
                <a:srgbClr val="990033"/>
              </a:buClr>
              <a:buFontTx/>
              <a:buChar char="•"/>
            </a:pPr>
            <a:r>
              <a:rPr lang="en-US" sz="2000" i="1" dirty="0"/>
              <a:t>Measurement Quarter	= </a:t>
            </a:r>
            <a:r>
              <a:rPr lang="en-US" sz="2000" dirty="0"/>
              <a:t>January to March 2017</a:t>
            </a:r>
            <a:br>
              <a:rPr lang="en-US" sz="2000" dirty="0"/>
            </a:br>
            <a:endParaRPr lang="en-US" sz="2000" dirty="0"/>
          </a:p>
        </p:txBody>
      </p:sp>
      <p:cxnSp>
        <p:nvCxnSpPr>
          <p:cNvPr id="3" name="Straight Arrow Connector 2"/>
          <p:cNvCxnSpPr/>
          <p:nvPr/>
        </p:nvCxnSpPr>
        <p:spPr>
          <a:xfrm>
            <a:off x="1371600" y="3352800"/>
            <a:ext cx="0" cy="22860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76200"/>
            <a:ext cx="8229600" cy="1143000"/>
          </a:xfrm>
        </p:spPr>
        <p:txBody>
          <a:bodyPr/>
          <a:lstStyle/>
          <a:p>
            <a:pPr eaLnBrk="1" hangingPunct="1"/>
            <a:r>
              <a:rPr lang="en-US" altLang="en-US" dirty="0"/>
              <a:t>2</a:t>
            </a:r>
            <a:r>
              <a:rPr lang="en-US" altLang="en-US" baseline="30000" dirty="0"/>
              <a:t>ND</a:t>
            </a:r>
            <a:r>
              <a:rPr lang="en-US" altLang="en-US" dirty="0"/>
              <a:t> QUARTER EMPLOYMENT RATE </a:t>
            </a:r>
            <a:r>
              <a:rPr lang="en-US" altLang="en-US" dirty="0">
                <a:ea typeface="ＭＳ Ｐゴシック" pitchFamily="34" charset="-128"/>
              </a:rPr>
              <a:t>QUIZ</a:t>
            </a:r>
            <a:endParaRPr lang="en-US" altLang="en-US" i="1" dirty="0">
              <a:ea typeface="ＭＳ Ｐゴシック" pitchFamily="34" charset="-128"/>
            </a:endParaRPr>
          </a:p>
        </p:txBody>
      </p:sp>
      <p:sp>
        <p:nvSpPr>
          <p:cNvPr id="4" name="Slide Number Placeholder 3"/>
          <p:cNvSpPr>
            <a:spLocks noGrp="1"/>
          </p:cNvSpPr>
          <p:nvPr>
            <p:ph type="sldNum" sz="quarter" idx="12"/>
          </p:nvPr>
        </p:nvSpPr>
        <p:spPr/>
        <p:txBody>
          <a:bodyPr>
            <a:normAutofit/>
          </a:bodyPr>
          <a:lstStyle/>
          <a:p>
            <a:pPr>
              <a:defRPr/>
            </a:pPr>
            <a:fld id="{0A47597A-F6F0-4BB8-B3C5-3C405867D5A0}" type="slidenum">
              <a:rPr lang="en-US" smtClean="0"/>
              <a:pPr>
                <a:defRPr/>
              </a:pPr>
              <a:t>23</a:t>
            </a:fld>
            <a:endParaRPr lang="en-US" dirty="0"/>
          </a:p>
        </p:txBody>
      </p:sp>
      <p:graphicFrame>
        <p:nvGraphicFramePr>
          <p:cNvPr id="3" name="Diagram 2"/>
          <p:cNvGraphicFramePr/>
          <p:nvPr>
            <p:extLst>
              <p:ext uri="{D42A27DB-BD31-4B8C-83A1-F6EECF244321}">
                <p14:modId xmlns:p14="http://schemas.microsoft.com/office/powerpoint/2010/main" val="1964138286"/>
              </p:ext>
            </p:extLst>
          </p:nvPr>
        </p:nvGraphicFramePr>
        <p:xfrm>
          <a:off x="838200" y="1750290"/>
          <a:ext cx="7391400" cy="43457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526666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dirty="0">
                <a:ea typeface="ＭＳ Ｐゴシック" pitchFamily="34" charset="-128"/>
              </a:rPr>
              <a:t>2</a:t>
            </a:r>
            <a:r>
              <a:rPr lang="en-US" altLang="en-US" baseline="30000" dirty="0">
                <a:ea typeface="ＭＳ Ｐゴシック" pitchFamily="34" charset="-128"/>
              </a:rPr>
              <a:t>ND</a:t>
            </a:r>
            <a:r>
              <a:rPr lang="en-US" altLang="en-US" dirty="0">
                <a:ea typeface="ＭＳ Ｐゴシック" pitchFamily="34" charset="-128"/>
              </a:rPr>
              <a:t> QUARTER EMPLOYMENT RATE – QUIZ </a:t>
            </a:r>
          </a:p>
        </p:txBody>
      </p:sp>
      <p:sp>
        <p:nvSpPr>
          <p:cNvPr id="4" name="Slide Number Placeholder 3"/>
          <p:cNvSpPr>
            <a:spLocks noGrp="1"/>
          </p:cNvSpPr>
          <p:nvPr>
            <p:ph type="sldNum" sz="quarter" idx="12"/>
          </p:nvPr>
        </p:nvSpPr>
        <p:spPr/>
        <p:txBody>
          <a:bodyPr>
            <a:normAutofit/>
          </a:bodyPr>
          <a:lstStyle/>
          <a:p>
            <a:pPr>
              <a:defRPr/>
            </a:pPr>
            <a:fld id="{8A3BBCA7-3527-4D1F-ADDC-42970B9941A7}" type="slidenum">
              <a:rPr lang="en-US" smtClean="0"/>
              <a:pPr>
                <a:defRPr/>
              </a:pPr>
              <a:t>24</a:t>
            </a:fld>
            <a:endParaRPr lang="en-US" dirty="0"/>
          </a:p>
        </p:txBody>
      </p:sp>
      <p:graphicFrame>
        <p:nvGraphicFramePr>
          <p:cNvPr id="5" name="Group 327"/>
          <p:cNvGraphicFramePr>
            <a:graphicFrameLocks/>
          </p:cNvGraphicFramePr>
          <p:nvPr>
            <p:extLst>
              <p:ext uri="{D42A27DB-BD31-4B8C-83A1-F6EECF244321}">
                <p14:modId xmlns:p14="http://schemas.microsoft.com/office/powerpoint/2010/main" val="822710502"/>
              </p:ext>
            </p:extLst>
          </p:nvPr>
        </p:nvGraphicFramePr>
        <p:xfrm>
          <a:off x="457200" y="2209800"/>
          <a:ext cx="8229600" cy="3883025"/>
        </p:xfrm>
        <a:graphic>
          <a:graphicData uri="http://schemas.openxmlformats.org/drawingml/2006/table">
            <a:tbl>
              <a:tblPr/>
              <a:tblGrid>
                <a:gridCol w="6858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gridCol w="685800">
                  <a:extLst>
                    <a:ext uri="{9D8B030D-6E8A-4147-A177-3AD203B41FA5}">
                      <a16:colId xmlns:a16="http://schemas.microsoft.com/office/drawing/2014/main" val="20003"/>
                    </a:ext>
                  </a:extLst>
                </a:gridCol>
                <a:gridCol w="685800">
                  <a:extLst>
                    <a:ext uri="{9D8B030D-6E8A-4147-A177-3AD203B41FA5}">
                      <a16:colId xmlns:a16="http://schemas.microsoft.com/office/drawing/2014/main" val="20004"/>
                    </a:ext>
                  </a:extLst>
                </a:gridCol>
                <a:gridCol w="685800">
                  <a:extLst>
                    <a:ext uri="{9D8B030D-6E8A-4147-A177-3AD203B41FA5}">
                      <a16:colId xmlns:a16="http://schemas.microsoft.com/office/drawing/2014/main" val="20005"/>
                    </a:ext>
                  </a:extLst>
                </a:gridCol>
                <a:gridCol w="666750">
                  <a:extLst>
                    <a:ext uri="{9D8B030D-6E8A-4147-A177-3AD203B41FA5}">
                      <a16:colId xmlns:a16="http://schemas.microsoft.com/office/drawing/2014/main" val="20006"/>
                    </a:ext>
                  </a:extLst>
                </a:gridCol>
                <a:gridCol w="704850">
                  <a:extLst>
                    <a:ext uri="{9D8B030D-6E8A-4147-A177-3AD203B41FA5}">
                      <a16:colId xmlns:a16="http://schemas.microsoft.com/office/drawing/2014/main" val="20007"/>
                    </a:ext>
                  </a:extLst>
                </a:gridCol>
                <a:gridCol w="627063">
                  <a:extLst>
                    <a:ext uri="{9D8B030D-6E8A-4147-A177-3AD203B41FA5}">
                      <a16:colId xmlns:a16="http://schemas.microsoft.com/office/drawing/2014/main" val="20008"/>
                    </a:ext>
                  </a:extLst>
                </a:gridCol>
                <a:gridCol w="744537">
                  <a:extLst>
                    <a:ext uri="{9D8B030D-6E8A-4147-A177-3AD203B41FA5}">
                      <a16:colId xmlns:a16="http://schemas.microsoft.com/office/drawing/2014/main" val="20009"/>
                    </a:ext>
                  </a:extLst>
                </a:gridCol>
                <a:gridCol w="685800">
                  <a:extLst>
                    <a:ext uri="{9D8B030D-6E8A-4147-A177-3AD203B41FA5}">
                      <a16:colId xmlns:a16="http://schemas.microsoft.com/office/drawing/2014/main" val="20010"/>
                    </a:ext>
                  </a:extLst>
                </a:gridCol>
                <a:gridCol w="685800">
                  <a:extLst>
                    <a:ext uri="{9D8B030D-6E8A-4147-A177-3AD203B41FA5}">
                      <a16:colId xmlns:a16="http://schemas.microsoft.com/office/drawing/2014/main" val="20011"/>
                    </a:ext>
                  </a:extLst>
                </a:gridCol>
              </a:tblGrid>
              <a:tr h="381000">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endParaRPr kumimoji="0" lang="en-US" sz="1600" b="0" i="0" u="none" strike="noStrike" cap="none" normalizeH="0" baseline="0" dirty="0">
                        <a:ln>
                          <a:noFill/>
                        </a:ln>
                        <a:solidFill>
                          <a:srgbClr val="0C85C8"/>
                        </a:solidFill>
                        <a:effectLst/>
                        <a:latin typeface="Century Gothic" pitchFamily="34" charset="0"/>
                      </a:endParaRPr>
                    </a:p>
                  </a:txBody>
                  <a:tcPr marL="92075" marR="92075" marT="46038" marB="46038" anchor="ctr" horzOverflow="overflow">
                    <a:lnL cap="flat">
                      <a:noFill/>
                    </a:lnL>
                    <a:lnR>
                      <a:noFill/>
                    </a:lnR>
                    <a:lnT cap="flat">
                      <a:noFill/>
                    </a:lnT>
                    <a:lnB w="12700" cap="flat" cmpd="sng" algn="ctr">
                      <a:solidFill>
                        <a:srgbClr val="0C85C8"/>
                      </a:solidFill>
                      <a:prstDash val="solid"/>
                      <a:round/>
                      <a:headEnd type="none" w="med" len="med"/>
                      <a:tailEnd type="none" w="med" len="med"/>
                    </a:lnB>
                    <a:lnTlToBr>
                      <a:noFill/>
                    </a:lnTlToBr>
                    <a:lnBlToTr>
                      <a:noFill/>
                    </a:lnBlToTr>
                    <a:solidFill>
                      <a:schemeClr val="tx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endParaRPr kumimoji="0" lang="en-US" sz="1600" b="0" i="0" u="none" strike="noStrike" cap="none" normalizeH="0" baseline="0" dirty="0">
                        <a:ln>
                          <a:noFill/>
                        </a:ln>
                        <a:solidFill>
                          <a:srgbClr val="0C85C8"/>
                        </a:solidFill>
                        <a:effectLst/>
                        <a:latin typeface="Century Gothic" pitchFamily="34" charset="0"/>
                      </a:endParaRPr>
                    </a:p>
                  </a:txBody>
                  <a:tcPr marL="92075" marR="92075" marT="46038" marB="46038" anchor="ctr" horzOverflow="overflow">
                    <a:lnL>
                      <a:noFill/>
                    </a:lnL>
                    <a:lnR>
                      <a:noFill/>
                    </a:lnR>
                    <a:lnT cap="flat">
                      <a:noFill/>
                    </a:lnT>
                    <a:lnB w="12700" cap="flat" cmpd="sng" algn="ctr">
                      <a:solidFill>
                        <a:srgbClr val="0C85C8"/>
                      </a:solidFill>
                      <a:prstDash val="solid"/>
                      <a:round/>
                      <a:headEnd type="none" w="med" len="med"/>
                      <a:tailEnd type="none" w="med" len="med"/>
                    </a:lnB>
                    <a:lnTlToBr>
                      <a:noFill/>
                    </a:lnTlToBr>
                    <a:lnBlToTr>
                      <a:noFill/>
                    </a:lnBlToTr>
                    <a:solidFill>
                      <a:schemeClr val="tx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endParaRPr kumimoji="0" lang="en-US" sz="1600" b="0" i="0" u="none" strike="noStrike" cap="none" normalizeH="0" baseline="0" dirty="0">
                        <a:ln>
                          <a:noFill/>
                        </a:ln>
                        <a:solidFill>
                          <a:srgbClr val="0C85C8"/>
                        </a:solidFill>
                        <a:effectLst/>
                        <a:latin typeface="Century Gothic" pitchFamily="34" charset="0"/>
                      </a:endParaRPr>
                    </a:p>
                  </a:txBody>
                  <a:tcPr marL="92075" marR="92075" marT="46038" marB="46038" anchor="ctr" horzOverflow="overflow">
                    <a:lnL>
                      <a:noFill/>
                    </a:lnL>
                    <a:lnR>
                      <a:noFill/>
                    </a:lnR>
                    <a:lnT cap="flat">
                      <a:noFill/>
                    </a:lnT>
                    <a:lnB w="12700" cap="flat" cmpd="sng" algn="ctr">
                      <a:solidFill>
                        <a:srgbClr val="0C85C8"/>
                      </a:solidFill>
                      <a:prstDash val="solid"/>
                      <a:round/>
                      <a:headEnd type="none" w="med" len="med"/>
                      <a:tailEnd type="none" w="med" len="med"/>
                    </a:lnB>
                    <a:lnTlToBr>
                      <a:noFill/>
                    </a:lnTlToBr>
                    <a:lnBlToTr>
                      <a:noFill/>
                    </a:lnBlToTr>
                    <a:solidFill>
                      <a:schemeClr val="tx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endParaRPr kumimoji="0" lang="en-US" sz="1600" b="0" i="0" u="none" strike="noStrike" cap="none" normalizeH="0" baseline="0" dirty="0">
                        <a:ln>
                          <a:noFill/>
                        </a:ln>
                        <a:solidFill>
                          <a:srgbClr val="CDF7FF"/>
                        </a:solidFill>
                        <a:effectLst/>
                        <a:latin typeface="Century Gothic" pitchFamily="34" charset="0"/>
                      </a:endParaRPr>
                    </a:p>
                  </a:txBody>
                  <a:tcPr marL="92075" marR="92075" marT="46038" marB="46038" anchor="ctr" horzOverflow="overflow">
                    <a:lnL>
                      <a:noFill/>
                    </a:lnL>
                    <a:lnR>
                      <a:noFill/>
                    </a:lnR>
                    <a:lnT cap="flat">
                      <a:noFill/>
                    </a:lnT>
                    <a:lnB w="12700" cap="flat" cmpd="sng" algn="ctr">
                      <a:solidFill>
                        <a:srgbClr val="0C85C8"/>
                      </a:solidFill>
                      <a:prstDash val="solid"/>
                      <a:round/>
                      <a:headEnd type="none" w="med" len="med"/>
                      <a:tailEnd type="none" w="med" len="med"/>
                    </a:lnB>
                    <a:lnTlToBr>
                      <a:noFill/>
                    </a:lnTlToBr>
                    <a:lnBlToTr>
                      <a:noFill/>
                    </a:lnBlToTr>
                    <a:solidFill>
                      <a:schemeClr val="tx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endParaRPr kumimoji="0" lang="en-US" sz="1600" b="0" i="0" u="none" strike="noStrike" cap="none" normalizeH="0" baseline="0" dirty="0">
                        <a:ln>
                          <a:noFill/>
                        </a:ln>
                        <a:solidFill>
                          <a:srgbClr val="CDF7FF"/>
                        </a:solidFill>
                        <a:effectLst/>
                        <a:latin typeface="Century Gothic" pitchFamily="34" charset="0"/>
                      </a:endParaRPr>
                    </a:p>
                  </a:txBody>
                  <a:tcPr marL="92075" marR="92075" marT="46038" marB="46038" anchor="ctr" horzOverflow="overflow">
                    <a:lnL>
                      <a:noFill/>
                    </a:lnL>
                    <a:lnR>
                      <a:noFill/>
                    </a:lnR>
                    <a:lnT cap="flat">
                      <a:noFill/>
                    </a:lnT>
                    <a:lnB w="12700" cap="flat" cmpd="sng" algn="ctr">
                      <a:solidFill>
                        <a:srgbClr val="0C85C8"/>
                      </a:solidFill>
                      <a:prstDash val="solid"/>
                      <a:round/>
                      <a:headEnd type="none" w="med" len="med"/>
                      <a:tailEnd type="none" w="med" len="med"/>
                    </a:lnB>
                    <a:lnTlToBr>
                      <a:noFill/>
                    </a:lnTlToBr>
                    <a:lnBlToTr>
                      <a:noFill/>
                    </a:lnBlToTr>
                    <a:solidFill>
                      <a:schemeClr val="tx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endParaRPr kumimoji="0" lang="en-US" sz="1600" b="0" i="0" u="none" strike="noStrike" cap="none" normalizeH="0" baseline="0" dirty="0">
                        <a:ln>
                          <a:noFill/>
                        </a:ln>
                        <a:solidFill>
                          <a:srgbClr val="CDF7FF"/>
                        </a:solidFill>
                        <a:effectLst/>
                        <a:latin typeface="Century Gothic" pitchFamily="34" charset="0"/>
                      </a:endParaRPr>
                    </a:p>
                  </a:txBody>
                  <a:tcPr marL="92075" marR="92075" marT="46038" marB="46038" anchor="ctr" horzOverflow="overflow">
                    <a:lnL>
                      <a:noFill/>
                    </a:lnL>
                    <a:lnR>
                      <a:noFill/>
                    </a:lnR>
                    <a:lnT cap="flat">
                      <a:noFill/>
                    </a:lnT>
                    <a:lnB w="12700" cap="flat" cmpd="sng" algn="ctr">
                      <a:solidFill>
                        <a:srgbClr val="0C85C8"/>
                      </a:solidFill>
                      <a:prstDash val="solid"/>
                      <a:round/>
                      <a:headEnd type="none" w="med" len="med"/>
                      <a:tailEnd type="none" w="med" len="med"/>
                    </a:lnB>
                    <a:lnTlToBr>
                      <a:noFill/>
                    </a:lnTlToBr>
                    <a:lnBlToTr>
                      <a:noFill/>
                    </a:lnBlToTr>
                    <a:solidFill>
                      <a:schemeClr val="tx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endParaRPr kumimoji="0" lang="en-US" sz="1600" b="0" i="0" u="none" strike="noStrike" cap="none" normalizeH="0" baseline="0" dirty="0">
                        <a:ln>
                          <a:noFill/>
                        </a:ln>
                        <a:solidFill>
                          <a:srgbClr val="0C85C8"/>
                        </a:solidFill>
                        <a:effectLst/>
                        <a:latin typeface="Century Gothic" pitchFamily="34" charset="0"/>
                      </a:endParaRPr>
                    </a:p>
                  </a:txBody>
                  <a:tcPr marL="92075" marR="92075" marT="46038" marB="46038" anchor="ctr" horzOverflow="overflow">
                    <a:lnL>
                      <a:noFill/>
                    </a:lnL>
                    <a:lnR>
                      <a:noFill/>
                    </a:lnR>
                    <a:lnT cap="flat">
                      <a:noFill/>
                    </a:lnT>
                    <a:lnB w="12700" cap="flat" cmpd="sng" algn="ctr">
                      <a:solidFill>
                        <a:srgbClr val="0C85C8"/>
                      </a:solidFill>
                      <a:prstDash val="solid"/>
                      <a:round/>
                      <a:headEnd type="none" w="med" len="med"/>
                      <a:tailEnd type="none" w="med" len="med"/>
                    </a:lnB>
                    <a:lnTlToBr>
                      <a:noFill/>
                    </a:lnTlToBr>
                    <a:lnBlToTr>
                      <a:noFill/>
                    </a:lnBlToTr>
                    <a:solidFill>
                      <a:schemeClr val="tx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endParaRPr kumimoji="0" lang="en-US" sz="1600" b="0" i="0" u="none" strike="noStrike" cap="none" normalizeH="0" baseline="0" dirty="0">
                        <a:ln>
                          <a:noFill/>
                        </a:ln>
                        <a:solidFill>
                          <a:srgbClr val="0C85C8"/>
                        </a:solidFill>
                        <a:effectLst/>
                        <a:latin typeface="Century Gothic" pitchFamily="34" charset="0"/>
                      </a:endParaRPr>
                    </a:p>
                  </a:txBody>
                  <a:tcPr marL="92075" marR="92075" marT="46038" marB="46038" anchor="ctr" horzOverflow="overflow">
                    <a:lnL>
                      <a:noFill/>
                    </a:lnL>
                    <a:lnR>
                      <a:noFill/>
                    </a:lnR>
                    <a:lnT cap="flat">
                      <a:noFill/>
                    </a:lnT>
                    <a:lnB w="12700" cap="flat" cmpd="sng" algn="ctr">
                      <a:solidFill>
                        <a:srgbClr val="0C85C8"/>
                      </a:solidFill>
                      <a:prstDash val="solid"/>
                      <a:round/>
                      <a:headEnd type="none" w="med" len="med"/>
                      <a:tailEnd type="none" w="med" len="med"/>
                    </a:lnB>
                    <a:lnTlToBr>
                      <a:noFill/>
                    </a:lnTlToBr>
                    <a:lnBlToTr>
                      <a:noFill/>
                    </a:lnBlToTr>
                    <a:solidFill>
                      <a:schemeClr val="tx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endParaRPr kumimoji="0" lang="en-US" sz="1600" b="0" i="0" u="none" strike="noStrike" cap="none" normalizeH="0" baseline="0" dirty="0">
                        <a:ln>
                          <a:noFill/>
                        </a:ln>
                        <a:solidFill>
                          <a:srgbClr val="0C85C8"/>
                        </a:solidFill>
                        <a:effectLst/>
                        <a:latin typeface="Century Gothic" pitchFamily="34" charset="0"/>
                      </a:endParaRPr>
                    </a:p>
                  </a:txBody>
                  <a:tcPr marL="92075" marR="92075" marT="46038" marB="46038" anchor="ctr" horzOverflow="overflow">
                    <a:lnL>
                      <a:noFill/>
                    </a:lnL>
                    <a:lnR>
                      <a:noFill/>
                    </a:lnR>
                    <a:lnT cap="flat">
                      <a:noFill/>
                    </a:lnT>
                    <a:lnB w="12700" cap="flat" cmpd="sng" algn="ctr">
                      <a:solidFill>
                        <a:srgbClr val="0C85C8"/>
                      </a:solidFill>
                      <a:prstDash val="solid"/>
                      <a:round/>
                      <a:headEnd type="none" w="med" len="med"/>
                      <a:tailEnd type="none" w="med" len="med"/>
                    </a:lnB>
                    <a:lnTlToBr>
                      <a:noFill/>
                    </a:lnTlToBr>
                    <a:lnBlToTr>
                      <a:noFill/>
                    </a:lnBlToTr>
                    <a:solidFill>
                      <a:schemeClr val="tx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endParaRPr kumimoji="0" lang="en-US" sz="1600" b="0" i="0" u="none" strike="noStrike" cap="none" normalizeH="0" baseline="0" dirty="0">
                        <a:ln>
                          <a:noFill/>
                        </a:ln>
                        <a:solidFill>
                          <a:srgbClr val="FFFFFF"/>
                        </a:solidFill>
                        <a:effectLst/>
                        <a:latin typeface="Century Gothic" pitchFamily="34" charset="0"/>
                      </a:endParaRPr>
                    </a:p>
                  </a:txBody>
                  <a:tcPr marL="92075" marR="92075" marT="46038" marB="46038" anchor="ctr" horzOverflow="overflow">
                    <a:lnL>
                      <a:noFill/>
                    </a:lnL>
                    <a:lnR>
                      <a:noFill/>
                    </a:lnR>
                    <a:lnT cap="flat">
                      <a:noFill/>
                    </a:lnT>
                    <a:lnB w="12700" cap="flat" cmpd="sng" algn="ctr">
                      <a:solidFill>
                        <a:srgbClr val="0C85C8"/>
                      </a:solidFill>
                      <a:prstDash val="solid"/>
                      <a:round/>
                      <a:headEnd type="none" w="med" len="med"/>
                      <a:tailEnd type="none" w="med" len="med"/>
                    </a:lnB>
                    <a:lnTlToBr>
                      <a:noFill/>
                    </a:lnTlToBr>
                    <a:lnBlToTr>
                      <a:noFill/>
                    </a:lnBlToTr>
                    <a:solidFill>
                      <a:schemeClr val="tx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endParaRPr kumimoji="0" lang="en-US" sz="1600" b="0" i="0" u="none" strike="noStrike" cap="none" normalizeH="0" baseline="0" dirty="0">
                        <a:ln>
                          <a:noFill/>
                        </a:ln>
                        <a:solidFill>
                          <a:srgbClr val="FFFFFF"/>
                        </a:solidFill>
                        <a:effectLst/>
                        <a:latin typeface="Century Gothic" pitchFamily="34" charset="0"/>
                      </a:endParaRPr>
                    </a:p>
                  </a:txBody>
                  <a:tcPr marL="92075" marR="92075" marT="46038" marB="46038" anchor="ctr" horzOverflow="overflow">
                    <a:lnL>
                      <a:noFill/>
                    </a:lnL>
                    <a:lnR>
                      <a:noFill/>
                    </a:lnR>
                    <a:lnT cap="flat">
                      <a:noFill/>
                    </a:lnT>
                    <a:lnB w="12700" cap="flat" cmpd="sng" algn="ctr">
                      <a:solidFill>
                        <a:srgbClr val="0C85C8"/>
                      </a:solidFill>
                      <a:prstDash val="solid"/>
                      <a:round/>
                      <a:headEnd type="none" w="med" len="med"/>
                      <a:tailEnd type="none" w="med" len="med"/>
                    </a:lnB>
                    <a:lnTlToBr>
                      <a:noFill/>
                    </a:lnTlToBr>
                    <a:lnBlToTr>
                      <a:noFill/>
                    </a:lnBlToTr>
                    <a:solidFill>
                      <a:schemeClr val="tx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endParaRPr kumimoji="0" lang="en-US" sz="1600" b="0" i="0" u="none" strike="noStrike" cap="none" normalizeH="0" baseline="0" dirty="0">
                        <a:ln>
                          <a:noFill/>
                        </a:ln>
                        <a:solidFill>
                          <a:srgbClr val="FFFFFF"/>
                        </a:solidFill>
                        <a:effectLst/>
                        <a:latin typeface="Century Gothic" pitchFamily="34" charset="0"/>
                      </a:endParaRPr>
                    </a:p>
                  </a:txBody>
                  <a:tcPr marL="92075" marR="92075" marT="46038" marB="46038" anchor="ctr" horzOverflow="overflow">
                    <a:lnL>
                      <a:noFill/>
                    </a:lnL>
                    <a:lnR cap="flat">
                      <a:noFill/>
                    </a:lnR>
                    <a:lnT cap="flat">
                      <a:noFill/>
                    </a:lnT>
                    <a:lnB w="12700" cap="flat" cmpd="sng" algn="ctr">
                      <a:solidFill>
                        <a:srgbClr val="0C85C8"/>
                      </a:solidFill>
                      <a:prstDash val="solid"/>
                      <a:round/>
                      <a:headEnd type="none" w="med" len="med"/>
                      <a:tailEnd type="none" w="med" len="med"/>
                    </a:lnB>
                    <a:lnTlToBr>
                      <a:noFill/>
                    </a:lnTlToBr>
                    <a:lnBlToTr>
                      <a:noFill/>
                    </a:lnBlToTr>
                    <a:solidFill>
                      <a:schemeClr val="tx2">
                        <a:alpha val="50000"/>
                      </a:schemeClr>
                    </a:solidFill>
                  </a:tcPr>
                </a:tc>
                <a:extLst>
                  <a:ext uri="{0D108BD9-81ED-4DB2-BD59-A6C34878D82A}">
                    <a16:rowId xmlns:a16="http://schemas.microsoft.com/office/drawing/2014/main" val="10000"/>
                  </a:ext>
                </a:extLst>
              </a:tr>
              <a:tr h="3238500">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r>
                        <a:rPr kumimoji="0" lang="en-US" sz="1600" b="0" i="0" u="none" strike="noStrike" cap="none" normalizeH="0" baseline="0" dirty="0">
                          <a:ln>
                            <a:noFill/>
                          </a:ln>
                          <a:solidFill>
                            <a:srgbClr val="0C85C8"/>
                          </a:solidFill>
                          <a:effectLst/>
                          <a:latin typeface="Century Gothic" pitchFamily="34" charset="0"/>
                        </a:rPr>
                        <a:t>JUL</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33A1CD"/>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C85C8"/>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r>
                        <a:rPr kumimoji="0" lang="en-US" sz="1600" b="0" i="0" u="none" strike="noStrike" cap="none" normalizeH="0" baseline="0" dirty="0">
                          <a:ln>
                            <a:noFill/>
                          </a:ln>
                          <a:solidFill>
                            <a:srgbClr val="0C85C8"/>
                          </a:solidFill>
                          <a:effectLst/>
                          <a:latin typeface="Century Gothic" pitchFamily="34" charset="0"/>
                        </a:rPr>
                        <a:t>AUG</a:t>
                      </a:r>
                    </a:p>
                  </a:txBody>
                  <a:tcPr marL="92075" marR="92075" marT="46038" marB="46038" anchor="ctr" horzOverflow="overflow">
                    <a:lnL w="12700" cap="flat" cmpd="sng" algn="ctr">
                      <a:solidFill>
                        <a:srgbClr val="33A1CD"/>
                      </a:solidFill>
                      <a:prstDash val="solid"/>
                      <a:round/>
                      <a:headEnd type="none" w="med" len="med"/>
                      <a:tailEnd type="none" w="med" len="med"/>
                    </a:lnL>
                    <a:lnR w="12700" cap="flat" cmpd="sng" algn="ctr">
                      <a:solidFill>
                        <a:srgbClr val="33A1CD"/>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C85C8"/>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r>
                        <a:rPr kumimoji="0" lang="en-US" sz="1600" b="0" i="0" u="none" strike="noStrike" cap="none" normalizeH="0" baseline="0" dirty="0">
                          <a:ln>
                            <a:noFill/>
                          </a:ln>
                          <a:solidFill>
                            <a:srgbClr val="0C85C8"/>
                          </a:solidFill>
                          <a:effectLst/>
                          <a:latin typeface="Century Gothic" pitchFamily="34" charset="0"/>
                        </a:rPr>
                        <a:t>SEP</a:t>
                      </a:r>
                    </a:p>
                  </a:txBody>
                  <a:tcPr marL="92075" marR="92075" marT="46038" marB="46038" anchor="ctr" horzOverflow="overflow">
                    <a:lnL w="12700" cap="flat" cmpd="sng" algn="ctr">
                      <a:solidFill>
                        <a:srgbClr val="33A1CD"/>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C85C8"/>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r>
                        <a:rPr kumimoji="0" lang="en-US" sz="1600" b="0" i="0" u="none" strike="noStrike" cap="none" normalizeH="0" baseline="0" dirty="0">
                          <a:ln>
                            <a:noFill/>
                          </a:ln>
                          <a:solidFill>
                            <a:schemeClr val="accent4">
                              <a:lumMod val="50000"/>
                            </a:schemeClr>
                          </a:solidFill>
                          <a:effectLst/>
                          <a:latin typeface="Century Gothic" pitchFamily="34" charset="0"/>
                        </a:rPr>
                        <a:t>OCT</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C85C8"/>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r>
                        <a:rPr kumimoji="0" lang="en-US" sz="1600" b="0" i="0" u="none" strike="noStrike" cap="none" normalizeH="0" baseline="0" dirty="0">
                          <a:ln>
                            <a:noFill/>
                          </a:ln>
                          <a:solidFill>
                            <a:schemeClr val="accent4">
                              <a:lumMod val="50000"/>
                            </a:schemeClr>
                          </a:solidFill>
                          <a:effectLst/>
                          <a:latin typeface="Century Gothic" pitchFamily="34" charset="0"/>
                        </a:rPr>
                        <a:t>NOV</a:t>
                      </a:r>
                    </a:p>
                  </a:txBody>
                  <a:tcPr marL="92075" marR="92075" marT="46038" marB="4603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C85C8"/>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r>
                        <a:rPr kumimoji="0" lang="en-US" sz="1600" b="0" i="0" u="none" strike="noStrike" cap="none" normalizeH="0" baseline="0" dirty="0">
                          <a:ln>
                            <a:noFill/>
                          </a:ln>
                          <a:solidFill>
                            <a:schemeClr val="accent4">
                              <a:lumMod val="50000"/>
                            </a:schemeClr>
                          </a:solidFill>
                          <a:effectLst/>
                          <a:latin typeface="Century Gothic" pitchFamily="34" charset="0"/>
                        </a:rPr>
                        <a:t>DEC</a:t>
                      </a:r>
                    </a:p>
                  </a:txBody>
                  <a:tcPr marL="92075" marR="92075" marT="46038" marB="46038" anchor="ctr" horzOverflow="overflow">
                    <a:lnL w="12700" cap="flat" cmpd="sng" algn="ctr">
                      <a:solidFill>
                        <a:schemeClr val="tx1"/>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C85C8"/>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r>
                        <a:rPr kumimoji="0" lang="en-US" sz="1600" b="0" i="0" u="none" strike="noStrike" cap="none" normalizeH="0" baseline="0" dirty="0">
                          <a:ln>
                            <a:noFill/>
                          </a:ln>
                          <a:solidFill>
                            <a:schemeClr val="accent4">
                              <a:lumMod val="50000"/>
                            </a:schemeClr>
                          </a:solidFill>
                          <a:effectLst/>
                          <a:latin typeface="Century Gothic" pitchFamily="34" charset="0"/>
                        </a:rPr>
                        <a:t>JAN</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C85C8"/>
                      </a:solidFill>
                      <a:prstDash val="solid"/>
                      <a:round/>
                      <a:headEnd type="none" w="med" len="med"/>
                      <a:tailEnd type="none" w="med" len="med"/>
                    </a:lnB>
                    <a:lnTlToBr>
                      <a:noFill/>
                    </a:lnTlToBr>
                    <a:lnBlToTr>
                      <a:noFill/>
                    </a:lnBlToTr>
                    <a:solidFill>
                      <a:srgbClr val="CDF7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r>
                        <a:rPr kumimoji="0" lang="en-US" sz="1600" b="0" i="0" u="none" strike="noStrike" cap="none" normalizeH="0" baseline="0" dirty="0">
                          <a:ln>
                            <a:noFill/>
                          </a:ln>
                          <a:solidFill>
                            <a:schemeClr val="accent4">
                              <a:lumMod val="50000"/>
                            </a:schemeClr>
                          </a:solidFill>
                          <a:effectLst/>
                          <a:latin typeface="Century Gothic" pitchFamily="34" charset="0"/>
                        </a:rPr>
                        <a:t>FEB</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C85C8"/>
                      </a:solidFill>
                      <a:prstDash val="solid"/>
                      <a:round/>
                      <a:headEnd type="none" w="med" len="med"/>
                      <a:tailEnd type="none" w="med" len="med"/>
                    </a:lnB>
                    <a:lnTlToBr>
                      <a:noFill/>
                    </a:lnTlToBr>
                    <a:lnBlToTr>
                      <a:noFill/>
                    </a:lnBlToTr>
                    <a:solidFill>
                      <a:srgbClr val="CDF7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r>
                        <a:rPr kumimoji="0" lang="en-US" sz="1400" b="0" i="0" u="none" strike="noStrike" cap="none" normalizeH="0" baseline="0" dirty="0">
                          <a:ln>
                            <a:noFill/>
                          </a:ln>
                          <a:solidFill>
                            <a:schemeClr val="accent4">
                              <a:lumMod val="50000"/>
                            </a:schemeClr>
                          </a:solidFill>
                          <a:effectLst/>
                          <a:latin typeface="Century Gothic" pitchFamily="34" charset="0"/>
                        </a:rPr>
                        <a:t>MAR</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C85C8"/>
                      </a:solidFill>
                      <a:prstDash val="solid"/>
                      <a:round/>
                      <a:headEnd type="none" w="med" len="med"/>
                      <a:tailEnd type="none" w="med" len="med"/>
                    </a:lnB>
                    <a:lnTlToBr>
                      <a:noFill/>
                    </a:lnTlToBr>
                    <a:lnBlToTr>
                      <a:noFill/>
                    </a:lnBlToTr>
                    <a:solidFill>
                      <a:srgbClr val="CDF7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r>
                        <a:rPr kumimoji="0" lang="en-US" sz="1600" b="0" i="0" u="none" strike="noStrike" cap="none" normalizeH="0" baseline="0" dirty="0">
                          <a:ln>
                            <a:noFill/>
                          </a:ln>
                          <a:solidFill>
                            <a:schemeClr val="accent4">
                              <a:lumMod val="50000"/>
                            </a:schemeClr>
                          </a:solidFill>
                          <a:effectLst/>
                          <a:latin typeface="Century Gothic" pitchFamily="34" charset="0"/>
                        </a:rPr>
                        <a:t>APR</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C85C8"/>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r>
                        <a:rPr kumimoji="0" lang="en-US" sz="1600" b="0" i="0" u="none" strike="noStrike" cap="none" normalizeH="0" baseline="0" dirty="0">
                          <a:ln>
                            <a:noFill/>
                          </a:ln>
                          <a:solidFill>
                            <a:schemeClr val="accent4">
                              <a:lumMod val="50000"/>
                            </a:schemeClr>
                          </a:solidFill>
                          <a:effectLst/>
                          <a:latin typeface="Century Gothic" pitchFamily="34" charset="0"/>
                        </a:rPr>
                        <a:t>MAY</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C85C8"/>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r>
                        <a:rPr kumimoji="0" lang="en-US" sz="1600" b="0" i="0" u="none" strike="noStrike" cap="none" normalizeH="0" baseline="0" dirty="0">
                          <a:ln>
                            <a:noFill/>
                          </a:ln>
                          <a:solidFill>
                            <a:schemeClr val="accent4">
                              <a:lumMod val="50000"/>
                            </a:schemeClr>
                          </a:solidFill>
                          <a:effectLst/>
                          <a:latin typeface="Century Gothic" pitchFamily="34" charset="0"/>
                        </a:rPr>
                        <a:t>JUN</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C85C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3525">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endParaRPr kumimoji="0" lang="en-US" sz="800" b="0" i="0" u="none" strike="noStrike" cap="none" normalizeH="0" baseline="0" dirty="0">
                        <a:ln>
                          <a:noFill/>
                        </a:ln>
                        <a:solidFill>
                          <a:srgbClr val="0C85C8"/>
                        </a:solidFill>
                        <a:effectLst/>
                        <a:latin typeface="Century Gothic" pitchFamily="34" charset="0"/>
                      </a:endParaRPr>
                    </a:p>
                  </a:txBody>
                  <a:tcPr marL="92075" marR="92075" marT="46038" marB="46038" anchor="ctr" horzOverflow="overflow">
                    <a:lnL cap="flat">
                      <a:noFill/>
                    </a:lnL>
                    <a:lnR>
                      <a:noFill/>
                    </a:lnR>
                    <a:lnT w="12700" cap="flat" cmpd="sng" algn="ctr">
                      <a:solidFill>
                        <a:srgbClr val="0C85C8"/>
                      </a:solidFill>
                      <a:prstDash val="solid"/>
                      <a:round/>
                      <a:headEnd type="none" w="med" len="med"/>
                      <a:tailEnd type="none" w="med" len="med"/>
                    </a:lnT>
                    <a:lnB cap="flat">
                      <a:noFill/>
                    </a:lnB>
                    <a:lnTlToBr>
                      <a:noFill/>
                    </a:lnTlToBr>
                    <a:lnBlToTr>
                      <a:noFill/>
                    </a:lnBlToTr>
                    <a:solidFill>
                      <a:schemeClr val="tx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endParaRPr kumimoji="0" lang="en-US" sz="800" b="0" i="0" u="none" strike="noStrike" cap="none" normalizeH="0" baseline="0" dirty="0">
                        <a:ln>
                          <a:noFill/>
                        </a:ln>
                        <a:solidFill>
                          <a:srgbClr val="0C85C8"/>
                        </a:solidFill>
                        <a:effectLst/>
                        <a:latin typeface="Century Gothic" pitchFamily="34" charset="0"/>
                      </a:endParaRPr>
                    </a:p>
                  </a:txBody>
                  <a:tcPr marL="92075" marR="92075" marT="46038" marB="46038" anchor="ctr" horzOverflow="overflow">
                    <a:lnL>
                      <a:noFill/>
                    </a:lnL>
                    <a:lnR>
                      <a:noFill/>
                    </a:lnR>
                    <a:lnT w="12700" cap="flat" cmpd="sng" algn="ctr">
                      <a:solidFill>
                        <a:srgbClr val="0C85C8"/>
                      </a:solidFill>
                      <a:prstDash val="solid"/>
                      <a:round/>
                      <a:headEnd type="none" w="med" len="med"/>
                      <a:tailEnd type="none" w="med" len="med"/>
                    </a:lnT>
                    <a:lnB cap="flat">
                      <a:noFill/>
                    </a:lnB>
                    <a:lnTlToBr>
                      <a:noFill/>
                    </a:lnTlToBr>
                    <a:lnBlToTr>
                      <a:noFill/>
                    </a:lnBlToTr>
                    <a:solidFill>
                      <a:schemeClr val="tx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endParaRPr kumimoji="0" lang="en-US" sz="800" b="0" i="0" u="none" strike="noStrike" cap="none" normalizeH="0" baseline="0" dirty="0">
                        <a:ln>
                          <a:noFill/>
                        </a:ln>
                        <a:solidFill>
                          <a:srgbClr val="0C85C8"/>
                        </a:solidFill>
                        <a:effectLst/>
                        <a:latin typeface="Century Gothic" pitchFamily="34" charset="0"/>
                      </a:endParaRPr>
                    </a:p>
                  </a:txBody>
                  <a:tcPr marL="92075" marR="92075" marT="46038" marB="46038" anchor="ctr" horzOverflow="overflow">
                    <a:lnL>
                      <a:noFill/>
                    </a:lnL>
                    <a:lnR>
                      <a:noFill/>
                    </a:lnR>
                    <a:lnT w="12700" cap="flat" cmpd="sng" algn="ctr">
                      <a:solidFill>
                        <a:srgbClr val="0C85C8"/>
                      </a:solidFill>
                      <a:prstDash val="solid"/>
                      <a:round/>
                      <a:headEnd type="none" w="med" len="med"/>
                      <a:tailEnd type="none" w="med" len="med"/>
                    </a:lnT>
                    <a:lnB cap="flat">
                      <a:noFill/>
                    </a:lnB>
                    <a:lnTlToBr>
                      <a:noFill/>
                    </a:lnTlToBr>
                    <a:lnBlToTr>
                      <a:noFill/>
                    </a:lnBlToTr>
                    <a:solidFill>
                      <a:schemeClr val="tx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endParaRPr kumimoji="0" lang="en-US" sz="800" b="0" i="0" u="none" strike="noStrike" cap="none" normalizeH="0" baseline="0" dirty="0">
                        <a:ln>
                          <a:noFill/>
                        </a:ln>
                        <a:solidFill>
                          <a:srgbClr val="CDF7FF"/>
                        </a:solidFill>
                        <a:effectLst/>
                        <a:latin typeface="Century Gothic" pitchFamily="34" charset="0"/>
                      </a:endParaRPr>
                    </a:p>
                  </a:txBody>
                  <a:tcPr marL="92075" marR="92075" marT="46038" marB="46038" anchor="ctr" horzOverflow="overflow">
                    <a:lnL>
                      <a:noFill/>
                    </a:lnL>
                    <a:lnR>
                      <a:noFill/>
                    </a:lnR>
                    <a:lnT w="12700" cap="flat" cmpd="sng" algn="ctr">
                      <a:solidFill>
                        <a:srgbClr val="0C85C8"/>
                      </a:solidFill>
                      <a:prstDash val="solid"/>
                      <a:round/>
                      <a:headEnd type="none" w="med" len="med"/>
                      <a:tailEnd type="none" w="med" len="med"/>
                    </a:lnT>
                    <a:lnB cap="flat">
                      <a:noFill/>
                    </a:lnB>
                    <a:lnTlToBr>
                      <a:noFill/>
                    </a:lnTlToBr>
                    <a:lnBlToTr>
                      <a:noFill/>
                    </a:lnBlToTr>
                    <a:solidFill>
                      <a:schemeClr val="tx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endParaRPr kumimoji="0" lang="en-US" sz="800" b="0" i="0" u="none" strike="noStrike" cap="none" normalizeH="0" baseline="0" dirty="0">
                        <a:ln>
                          <a:noFill/>
                        </a:ln>
                        <a:solidFill>
                          <a:srgbClr val="CDF7FF"/>
                        </a:solidFill>
                        <a:effectLst/>
                        <a:latin typeface="Century Gothic" pitchFamily="34" charset="0"/>
                      </a:endParaRPr>
                    </a:p>
                  </a:txBody>
                  <a:tcPr marL="92075" marR="92075" marT="46038" marB="46038" anchor="ctr" horzOverflow="overflow">
                    <a:lnL>
                      <a:noFill/>
                    </a:lnL>
                    <a:lnR>
                      <a:noFill/>
                    </a:lnR>
                    <a:lnT w="12700" cap="flat" cmpd="sng" algn="ctr">
                      <a:solidFill>
                        <a:srgbClr val="0C85C8"/>
                      </a:solidFill>
                      <a:prstDash val="solid"/>
                      <a:round/>
                      <a:headEnd type="none" w="med" len="med"/>
                      <a:tailEnd type="none" w="med" len="med"/>
                    </a:lnT>
                    <a:lnB cap="flat">
                      <a:noFill/>
                    </a:lnB>
                    <a:lnTlToBr>
                      <a:noFill/>
                    </a:lnTlToBr>
                    <a:lnBlToTr>
                      <a:noFill/>
                    </a:lnBlToTr>
                    <a:solidFill>
                      <a:schemeClr val="tx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endParaRPr kumimoji="0" lang="en-US" sz="800" b="0" i="0" u="none" strike="noStrike" cap="none" normalizeH="0" baseline="0" dirty="0">
                        <a:ln>
                          <a:noFill/>
                        </a:ln>
                        <a:solidFill>
                          <a:srgbClr val="CDF7FF"/>
                        </a:solidFill>
                        <a:effectLst/>
                        <a:latin typeface="Century Gothic" pitchFamily="34" charset="0"/>
                      </a:endParaRPr>
                    </a:p>
                  </a:txBody>
                  <a:tcPr marL="92075" marR="92075" marT="46038" marB="46038" anchor="ctr" horzOverflow="overflow">
                    <a:lnL>
                      <a:noFill/>
                    </a:lnL>
                    <a:lnR>
                      <a:noFill/>
                    </a:lnR>
                    <a:lnT w="12700" cap="flat" cmpd="sng" algn="ctr">
                      <a:solidFill>
                        <a:srgbClr val="0C85C8"/>
                      </a:solidFill>
                      <a:prstDash val="solid"/>
                      <a:round/>
                      <a:headEnd type="none" w="med" len="med"/>
                      <a:tailEnd type="none" w="med" len="med"/>
                    </a:lnT>
                    <a:lnB cap="flat">
                      <a:noFill/>
                    </a:lnB>
                    <a:lnTlToBr>
                      <a:noFill/>
                    </a:lnTlToBr>
                    <a:lnBlToTr>
                      <a:noFill/>
                    </a:lnBlToTr>
                    <a:solidFill>
                      <a:schemeClr val="tx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endParaRPr kumimoji="0" lang="en-US" sz="800" b="0" i="0" u="none" strike="noStrike" cap="none" normalizeH="0" baseline="0" dirty="0">
                        <a:ln>
                          <a:noFill/>
                        </a:ln>
                        <a:solidFill>
                          <a:srgbClr val="0C85C8"/>
                        </a:solidFill>
                        <a:effectLst/>
                        <a:latin typeface="Century Gothic" pitchFamily="34" charset="0"/>
                      </a:endParaRPr>
                    </a:p>
                  </a:txBody>
                  <a:tcPr marL="92075" marR="92075" marT="46038" marB="46038" anchor="ctr" horzOverflow="overflow">
                    <a:lnL>
                      <a:noFill/>
                    </a:lnL>
                    <a:lnR>
                      <a:noFill/>
                    </a:lnR>
                    <a:lnT w="12700" cap="flat" cmpd="sng" algn="ctr">
                      <a:solidFill>
                        <a:srgbClr val="0C85C8"/>
                      </a:solidFill>
                      <a:prstDash val="solid"/>
                      <a:round/>
                      <a:headEnd type="none" w="med" len="med"/>
                      <a:tailEnd type="none" w="med" len="med"/>
                    </a:lnT>
                    <a:lnB cap="flat">
                      <a:noFill/>
                    </a:lnB>
                    <a:lnTlToBr>
                      <a:noFill/>
                    </a:lnTlToBr>
                    <a:lnBlToTr>
                      <a:noFill/>
                    </a:lnBlToTr>
                    <a:solidFill>
                      <a:schemeClr val="tx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endParaRPr kumimoji="0" lang="en-US" sz="800" b="0" i="0" u="none" strike="noStrike" cap="none" normalizeH="0" baseline="0" dirty="0">
                        <a:ln>
                          <a:noFill/>
                        </a:ln>
                        <a:solidFill>
                          <a:srgbClr val="0C85C8"/>
                        </a:solidFill>
                        <a:effectLst/>
                        <a:latin typeface="Century Gothic" pitchFamily="34" charset="0"/>
                      </a:endParaRPr>
                    </a:p>
                  </a:txBody>
                  <a:tcPr marL="92075" marR="92075" marT="46038" marB="46038" anchor="ctr" horzOverflow="overflow">
                    <a:lnL>
                      <a:noFill/>
                    </a:lnL>
                    <a:lnR>
                      <a:noFill/>
                    </a:lnR>
                    <a:lnT w="12700" cap="flat" cmpd="sng" algn="ctr">
                      <a:solidFill>
                        <a:srgbClr val="0C85C8"/>
                      </a:solidFill>
                      <a:prstDash val="solid"/>
                      <a:round/>
                      <a:headEnd type="none" w="med" len="med"/>
                      <a:tailEnd type="none" w="med" len="med"/>
                    </a:lnT>
                    <a:lnB cap="flat">
                      <a:noFill/>
                    </a:lnB>
                    <a:lnTlToBr>
                      <a:noFill/>
                    </a:lnTlToBr>
                    <a:lnBlToTr>
                      <a:noFill/>
                    </a:lnBlToTr>
                    <a:solidFill>
                      <a:schemeClr val="tx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endParaRPr kumimoji="0" lang="en-US" sz="800" b="0" i="0" u="none" strike="noStrike" cap="none" normalizeH="0" baseline="0" dirty="0">
                        <a:ln>
                          <a:noFill/>
                        </a:ln>
                        <a:solidFill>
                          <a:srgbClr val="0C85C8"/>
                        </a:solidFill>
                        <a:effectLst/>
                        <a:latin typeface="Century Gothic" pitchFamily="34" charset="0"/>
                      </a:endParaRPr>
                    </a:p>
                  </a:txBody>
                  <a:tcPr marL="92075" marR="92075" marT="46038" marB="46038" anchor="ctr" horzOverflow="overflow">
                    <a:lnL>
                      <a:noFill/>
                    </a:lnL>
                    <a:lnR>
                      <a:noFill/>
                    </a:lnR>
                    <a:lnT w="12700" cap="flat" cmpd="sng" algn="ctr">
                      <a:solidFill>
                        <a:srgbClr val="0C85C8"/>
                      </a:solidFill>
                      <a:prstDash val="solid"/>
                      <a:round/>
                      <a:headEnd type="none" w="med" len="med"/>
                      <a:tailEnd type="none" w="med" len="med"/>
                    </a:lnT>
                    <a:lnB cap="flat">
                      <a:noFill/>
                    </a:lnB>
                    <a:lnTlToBr>
                      <a:noFill/>
                    </a:lnTlToBr>
                    <a:lnBlToTr>
                      <a:noFill/>
                    </a:lnBlToTr>
                    <a:solidFill>
                      <a:schemeClr val="tx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endParaRPr kumimoji="0" lang="en-US" sz="800" b="0" i="0" u="none" strike="noStrike" cap="none" normalizeH="0" baseline="0" dirty="0">
                        <a:ln>
                          <a:noFill/>
                        </a:ln>
                        <a:solidFill>
                          <a:srgbClr val="FFFFFF"/>
                        </a:solidFill>
                        <a:effectLst/>
                        <a:latin typeface="Century Gothic" pitchFamily="34" charset="0"/>
                      </a:endParaRPr>
                    </a:p>
                  </a:txBody>
                  <a:tcPr marL="92075" marR="92075" marT="46038" marB="46038" anchor="ctr" horzOverflow="overflow">
                    <a:lnL>
                      <a:noFill/>
                    </a:lnL>
                    <a:lnR>
                      <a:noFill/>
                    </a:lnR>
                    <a:lnT w="12700" cap="flat" cmpd="sng" algn="ctr">
                      <a:solidFill>
                        <a:srgbClr val="0C85C8"/>
                      </a:solidFill>
                      <a:prstDash val="solid"/>
                      <a:round/>
                      <a:headEnd type="none" w="med" len="med"/>
                      <a:tailEnd type="none" w="med" len="med"/>
                    </a:lnT>
                    <a:lnB cap="flat">
                      <a:noFill/>
                    </a:lnB>
                    <a:lnTlToBr>
                      <a:noFill/>
                    </a:lnTlToBr>
                    <a:lnBlToTr>
                      <a:noFill/>
                    </a:lnBlToTr>
                    <a:solidFill>
                      <a:schemeClr val="tx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endParaRPr kumimoji="0" lang="en-US" sz="800" b="0" i="0" u="none" strike="noStrike" cap="none" normalizeH="0" baseline="0" dirty="0">
                        <a:ln>
                          <a:noFill/>
                        </a:ln>
                        <a:solidFill>
                          <a:srgbClr val="FFFFFF"/>
                        </a:solidFill>
                        <a:effectLst/>
                        <a:latin typeface="Century Gothic" pitchFamily="34" charset="0"/>
                      </a:endParaRPr>
                    </a:p>
                  </a:txBody>
                  <a:tcPr marL="92075" marR="92075" marT="46038" marB="46038" anchor="ctr" horzOverflow="overflow">
                    <a:lnL>
                      <a:noFill/>
                    </a:lnL>
                    <a:lnR>
                      <a:noFill/>
                    </a:lnR>
                    <a:lnT w="12700" cap="flat" cmpd="sng" algn="ctr">
                      <a:solidFill>
                        <a:srgbClr val="0C85C8"/>
                      </a:solidFill>
                      <a:prstDash val="solid"/>
                      <a:round/>
                      <a:headEnd type="none" w="med" len="med"/>
                      <a:tailEnd type="none" w="med" len="med"/>
                    </a:lnT>
                    <a:lnB cap="flat">
                      <a:noFill/>
                    </a:lnB>
                    <a:lnTlToBr>
                      <a:noFill/>
                    </a:lnTlToBr>
                    <a:lnBlToTr>
                      <a:noFill/>
                    </a:lnBlToTr>
                    <a:solidFill>
                      <a:schemeClr val="tx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Symbol" pitchFamily="18" charset="2"/>
                        <a:buNone/>
                        <a:tabLst/>
                      </a:pPr>
                      <a:endParaRPr kumimoji="0" lang="en-US" sz="800" b="0" i="0" u="none" strike="noStrike" cap="none" normalizeH="0" baseline="0" dirty="0">
                        <a:ln>
                          <a:noFill/>
                        </a:ln>
                        <a:solidFill>
                          <a:srgbClr val="FFFFFF"/>
                        </a:solidFill>
                        <a:effectLst/>
                        <a:latin typeface="Century Gothic" pitchFamily="34" charset="0"/>
                      </a:endParaRPr>
                    </a:p>
                  </a:txBody>
                  <a:tcPr marL="92075" marR="92075" marT="46038" marB="46038" anchor="ctr" horzOverflow="overflow">
                    <a:lnL>
                      <a:noFill/>
                    </a:lnL>
                    <a:lnR cap="flat">
                      <a:noFill/>
                    </a:lnR>
                    <a:lnT w="12700" cap="flat" cmpd="sng" algn="ctr">
                      <a:solidFill>
                        <a:srgbClr val="0C85C8"/>
                      </a:solidFill>
                      <a:prstDash val="solid"/>
                      <a:round/>
                      <a:headEnd type="none" w="med" len="med"/>
                      <a:tailEnd type="none" w="med" len="med"/>
                    </a:lnT>
                    <a:lnB cap="flat">
                      <a:noFill/>
                    </a:lnB>
                    <a:lnTlToBr>
                      <a:noFill/>
                    </a:lnTlToBr>
                    <a:lnBlToTr>
                      <a:noFill/>
                    </a:lnBlToTr>
                    <a:solidFill>
                      <a:schemeClr val="tx2">
                        <a:alpha val="50000"/>
                      </a:schemeClr>
                    </a:solidFill>
                  </a:tcPr>
                </a:tc>
                <a:extLst>
                  <a:ext uri="{0D108BD9-81ED-4DB2-BD59-A6C34878D82A}">
                    <a16:rowId xmlns:a16="http://schemas.microsoft.com/office/drawing/2014/main" val="10002"/>
                  </a:ext>
                </a:extLst>
              </a:tr>
            </a:tbl>
          </a:graphicData>
        </a:graphic>
      </p:graphicFrame>
      <p:sp>
        <p:nvSpPr>
          <p:cNvPr id="10" name="Rectangle 98"/>
          <p:cNvSpPr>
            <a:spLocks noChangeArrowheads="1"/>
          </p:cNvSpPr>
          <p:nvPr/>
        </p:nvSpPr>
        <p:spPr bwMode="auto">
          <a:xfrm>
            <a:off x="3886200" y="2629333"/>
            <a:ext cx="685800" cy="1028267"/>
          </a:xfrm>
          <a:prstGeom prst="rect">
            <a:avLst/>
          </a:prstGeom>
          <a:solidFill>
            <a:schemeClr val="accent3">
              <a:lumMod val="75000"/>
            </a:schemeClr>
          </a:solidFill>
          <a:ln w="9525">
            <a:solidFill>
              <a:srgbClr val="CFE3A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lstStyle/>
          <a:p>
            <a:pPr algn="ctr" eaLnBrk="0" fontAlgn="auto" hangingPunct="0">
              <a:spcBef>
                <a:spcPct val="20000"/>
              </a:spcBef>
              <a:spcAft>
                <a:spcPts val="0"/>
              </a:spcAft>
              <a:buClr>
                <a:srgbClr val="FFFFFF"/>
              </a:buClr>
              <a:buFont typeface="Monotype Sorts" pitchFamily="2" charset="2"/>
              <a:buNone/>
              <a:defRPr/>
            </a:pPr>
            <a:endParaRPr lang="en-US" sz="1600" b="1" kern="0" dirty="0">
              <a:solidFill>
                <a:srgbClr val="000000"/>
              </a:solidFill>
              <a:latin typeface="Century Gothic" pitchFamily="34" charset="0"/>
            </a:endParaRPr>
          </a:p>
          <a:p>
            <a:pPr algn="ctr" eaLnBrk="0" fontAlgn="auto" hangingPunct="0">
              <a:spcBef>
                <a:spcPct val="20000"/>
              </a:spcBef>
              <a:spcAft>
                <a:spcPts val="0"/>
              </a:spcAft>
              <a:buClr>
                <a:srgbClr val="FFFFFF"/>
              </a:buClr>
              <a:buFont typeface="Monotype Sorts" pitchFamily="2" charset="2"/>
              <a:buNone/>
              <a:defRPr/>
            </a:pPr>
            <a:r>
              <a:rPr lang="en-US" sz="1600" b="1" kern="0" dirty="0">
                <a:solidFill>
                  <a:schemeClr val="accent4">
                    <a:lumMod val="50000"/>
                  </a:schemeClr>
                </a:solidFill>
                <a:latin typeface="Century Gothic" pitchFamily="34" charset="0"/>
              </a:rPr>
              <a:t>Loses </a:t>
            </a:r>
            <a:br>
              <a:rPr lang="en-US" sz="1600" b="1" kern="0" dirty="0">
                <a:solidFill>
                  <a:schemeClr val="accent4">
                    <a:lumMod val="50000"/>
                  </a:schemeClr>
                </a:solidFill>
                <a:latin typeface="Century Gothic" pitchFamily="34" charset="0"/>
              </a:rPr>
            </a:br>
            <a:r>
              <a:rPr lang="en-US" sz="1600" b="1" kern="0" dirty="0">
                <a:solidFill>
                  <a:schemeClr val="accent4">
                    <a:lumMod val="50000"/>
                  </a:schemeClr>
                </a:solidFill>
                <a:latin typeface="Century Gothic" pitchFamily="34" charset="0"/>
              </a:rPr>
              <a:t>Job</a:t>
            </a:r>
          </a:p>
          <a:p>
            <a:pPr algn="ctr" eaLnBrk="0" fontAlgn="auto" hangingPunct="0">
              <a:spcBef>
                <a:spcPct val="20000"/>
              </a:spcBef>
              <a:spcAft>
                <a:spcPts val="0"/>
              </a:spcAft>
              <a:buClr>
                <a:srgbClr val="FFFFFF"/>
              </a:buClr>
              <a:buFont typeface="Monotype Sorts" pitchFamily="2" charset="2"/>
              <a:buNone/>
              <a:defRPr/>
            </a:pPr>
            <a:endParaRPr lang="en-US" sz="1600" b="1" kern="0" dirty="0">
              <a:solidFill>
                <a:srgbClr val="000000"/>
              </a:solidFill>
              <a:latin typeface="Century Gothic" pitchFamily="34" charset="0"/>
            </a:endParaRPr>
          </a:p>
          <a:p>
            <a:pPr algn="ctr" eaLnBrk="0" fontAlgn="auto" hangingPunct="0">
              <a:spcBef>
                <a:spcPct val="20000"/>
              </a:spcBef>
              <a:spcAft>
                <a:spcPts val="0"/>
              </a:spcAft>
              <a:buClr>
                <a:srgbClr val="FFFFFF"/>
              </a:buClr>
              <a:buFont typeface="Monotype Sorts" pitchFamily="2" charset="2"/>
              <a:buNone/>
              <a:defRPr/>
            </a:pPr>
            <a:endParaRPr lang="en-US" sz="1600" b="1" kern="0" dirty="0">
              <a:solidFill>
                <a:srgbClr val="000000"/>
              </a:solidFill>
              <a:latin typeface="Century Gothic" pitchFamily="34" charset="0"/>
            </a:endParaRPr>
          </a:p>
        </p:txBody>
      </p:sp>
      <p:sp>
        <p:nvSpPr>
          <p:cNvPr id="11" name="Rectangle 99"/>
          <p:cNvSpPr>
            <a:spLocks noChangeArrowheads="1"/>
          </p:cNvSpPr>
          <p:nvPr/>
        </p:nvSpPr>
        <p:spPr bwMode="auto">
          <a:xfrm>
            <a:off x="6572250" y="2619375"/>
            <a:ext cx="733425" cy="962025"/>
          </a:xfrm>
          <a:prstGeom prst="rect">
            <a:avLst/>
          </a:prstGeom>
          <a:solidFill>
            <a:schemeClr val="accent3"/>
          </a:solidFill>
          <a:ln w="9525">
            <a:solidFill>
              <a:srgbClr val="CFE3A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lstStyle/>
          <a:p>
            <a:pPr algn="ctr" eaLnBrk="0" fontAlgn="auto" hangingPunct="0">
              <a:spcBef>
                <a:spcPct val="20000"/>
              </a:spcBef>
              <a:spcAft>
                <a:spcPts val="0"/>
              </a:spcAft>
              <a:buClr>
                <a:srgbClr val="FFFFFF"/>
              </a:buClr>
              <a:buFont typeface="Monotype Sorts" pitchFamily="2" charset="2"/>
              <a:buNone/>
              <a:defRPr/>
            </a:pPr>
            <a:endParaRPr lang="en-US" sz="1600" b="1" kern="0" dirty="0">
              <a:solidFill>
                <a:srgbClr val="000000"/>
              </a:solidFill>
              <a:latin typeface="Century Gothic" pitchFamily="34" charset="0"/>
            </a:endParaRPr>
          </a:p>
          <a:p>
            <a:pPr algn="ctr" eaLnBrk="0" fontAlgn="auto" hangingPunct="0">
              <a:spcBef>
                <a:spcPct val="20000"/>
              </a:spcBef>
              <a:spcAft>
                <a:spcPts val="0"/>
              </a:spcAft>
              <a:buClr>
                <a:srgbClr val="FFFFFF"/>
              </a:buClr>
              <a:buFont typeface="Monotype Sorts" pitchFamily="2" charset="2"/>
              <a:buNone/>
              <a:defRPr/>
            </a:pPr>
            <a:r>
              <a:rPr lang="en-US" sz="1600" b="1" kern="0" dirty="0">
                <a:solidFill>
                  <a:schemeClr val="accent4">
                    <a:lumMod val="50000"/>
                  </a:schemeClr>
                </a:solidFill>
                <a:latin typeface="Century Gothic" pitchFamily="34" charset="0"/>
              </a:rPr>
              <a:t>Gets </a:t>
            </a:r>
            <a:br>
              <a:rPr lang="en-US" sz="1600" b="1" kern="0" dirty="0">
                <a:solidFill>
                  <a:schemeClr val="accent4">
                    <a:lumMod val="50000"/>
                  </a:schemeClr>
                </a:solidFill>
                <a:latin typeface="Century Gothic" pitchFamily="34" charset="0"/>
              </a:rPr>
            </a:br>
            <a:r>
              <a:rPr lang="en-US" sz="1600" b="1" kern="0" dirty="0">
                <a:solidFill>
                  <a:schemeClr val="accent4">
                    <a:lumMod val="50000"/>
                  </a:schemeClr>
                </a:solidFill>
                <a:latin typeface="Century Gothic" pitchFamily="34" charset="0"/>
              </a:rPr>
              <a:t>Job</a:t>
            </a:r>
          </a:p>
          <a:p>
            <a:pPr algn="ctr" eaLnBrk="0" fontAlgn="auto" hangingPunct="0">
              <a:spcBef>
                <a:spcPct val="20000"/>
              </a:spcBef>
              <a:spcAft>
                <a:spcPts val="0"/>
              </a:spcAft>
              <a:buClr>
                <a:srgbClr val="FFFFFF"/>
              </a:buClr>
              <a:buFont typeface="Monotype Sorts" pitchFamily="2" charset="2"/>
              <a:buNone/>
              <a:defRPr/>
            </a:pPr>
            <a:endParaRPr lang="en-US" sz="1600" b="1" kern="0" dirty="0">
              <a:solidFill>
                <a:srgbClr val="000000"/>
              </a:solidFill>
              <a:latin typeface="Century Gothic" pitchFamily="34" charset="0"/>
            </a:endParaRPr>
          </a:p>
          <a:p>
            <a:pPr algn="ctr" eaLnBrk="0" fontAlgn="auto" hangingPunct="0">
              <a:spcBef>
                <a:spcPct val="20000"/>
              </a:spcBef>
              <a:spcAft>
                <a:spcPts val="0"/>
              </a:spcAft>
              <a:buClr>
                <a:srgbClr val="FFFFFF"/>
              </a:buClr>
              <a:buFont typeface="Monotype Sorts" pitchFamily="2" charset="2"/>
              <a:buNone/>
              <a:defRPr/>
            </a:pPr>
            <a:endParaRPr lang="en-US" sz="1600" b="1" kern="0" dirty="0">
              <a:solidFill>
                <a:srgbClr val="000000"/>
              </a:solidFill>
              <a:latin typeface="Century Gothic" pitchFamily="34" charset="0"/>
            </a:endParaRPr>
          </a:p>
        </p:txBody>
      </p:sp>
      <p:sp>
        <p:nvSpPr>
          <p:cNvPr id="12" name="Rectangle 36"/>
          <p:cNvSpPr>
            <a:spLocks noChangeArrowheads="1"/>
          </p:cNvSpPr>
          <p:nvPr/>
        </p:nvSpPr>
        <p:spPr bwMode="auto">
          <a:xfrm>
            <a:off x="685800" y="5410200"/>
            <a:ext cx="1676400" cy="520408"/>
          </a:xfrm>
          <a:prstGeom prst="rect">
            <a:avLst/>
          </a:prstGeom>
          <a:solidFill>
            <a:schemeClr val="accent4">
              <a:lumMod val="75000"/>
              <a:alpha val="76000"/>
            </a:schemeClr>
          </a:solidFill>
          <a:ln w="9525">
            <a:solidFill>
              <a:schemeClr val="accent1"/>
            </a:solidFill>
            <a:miter lim="800000"/>
            <a:headEnd/>
            <a:tailEnd/>
          </a:ln>
        </p:spPr>
        <p:txBody>
          <a:bodyPr wrap="none" lIns="92075" tIns="46038" rIns="92075" bIns="46038" anchor="ctr"/>
          <a:lstStyle/>
          <a:p>
            <a:pPr eaLnBrk="0" hangingPunct="0">
              <a:buClr>
                <a:schemeClr val="tx2"/>
              </a:buClr>
              <a:buFont typeface="Monotype Sorts" pitchFamily="2" charset="2"/>
              <a:buNone/>
            </a:pPr>
            <a:endParaRPr lang="en-US" sz="2000" dirty="0">
              <a:solidFill>
                <a:schemeClr val="tx1"/>
              </a:solidFill>
            </a:endParaRPr>
          </a:p>
          <a:p>
            <a:pPr algn="ctr" eaLnBrk="0" hangingPunct="0">
              <a:buClr>
                <a:schemeClr val="tx2"/>
              </a:buClr>
              <a:buFont typeface="Monotype Sorts" pitchFamily="2" charset="2"/>
              <a:buNone/>
            </a:pPr>
            <a:r>
              <a:rPr lang="en-US" sz="2000" dirty="0">
                <a:solidFill>
                  <a:schemeClr val="bg1"/>
                </a:solidFill>
              </a:rPr>
              <a:t>Exit Quarter </a:t>
            </a:r>
            <a:br>
              <a:rPr lang="en-US" sz="2000" dirty="0">
                <a:solidFill>
                  <a:schemeClr val="tx1"/>
                </a:solidFill>
              </a:rPr>
            </a:br>
            <a:endParaRPr lang="en-US" sz="2000" dirty="0">
              <a:solidFill>
                <a:schemeClr val="tx1"/>
              </a:solidFill>
            </a:endParaRPr>
          </a:p>
        </p:txBody>
      </p:sp>
      <p:sp>
        <p:nvSpPr>
          <p:cNvPr id="13" name="Rectangle 36"/>
          <p:cNvSpPr>
            <a:spLocks noChangeArrowheads="1"/>
          </p:cNvSpPr>
          <p:nvPr/>
        </p:nvSpPr>
        <p:spPr bwMode="auto">
          <a:xfrm>
            <a:off x="4572000" y="5257800"/>
            <a:ext cx="1981200" cy="609600"/>
          </a:xfrm>
          <a:prstGeom prst="rect">
            <a:avLst/>
          </a:prstGeom>
          <a:solidFill>
            <a:schemeClr val="accent4">
              <a:lumMod val="75000"/>
              <a:alpha val="76000"/>
            </a:schemeClr>
          </a:solidFill>
          <a:ln w="9525">
            <a:solidFill>
              <a:schemeClr val="accent1"/>
            </a:solidFill>
            <a:miter lim="800000"/>
            <a:headEnd/>
            <a:tailEnd/>
          </a:ln>
        </p:spPr>
        <p:txBody>
          <a:bodyPr wrap="none" lIns="92075" tIns="46038" rIns="92075" bIns="46038" anchor="ctr"/>
          <a:lstStyle/>
          <a:p>
            <a:pPr algn="ctr" eaLnBrk="0" hangingPunct="0">
              <a:buClr>
                <a:schemeClr val="tx2"/>
              </a:buClr>
              <a:buFont typeface="Monotype Sorts" pitchFamily="2" charset="2"/>
              <a:buNone/>
            </a:pPr>
            <a:r>
              <a:rPr lang="en-US" sz="2000" dirty="0">
                <a:solidFill>
                  <a:schemeClr val="bg1"/>
                </a:solidFill>
              </a:rPr>
              <a:t>2</a:t>
            </a:r>
            <a:r>
              <a:rPr lang="en-US" sz="2000" baseline="30000" dirty="0">
                <a:solidFill>
                  <a:schemeClr val="bg1"/>
                </a:solidFill>
              </a:rPr>
              <a:t>nd</a:t>
            </a:r>
            <a:r>
              <a:rPr lang="en-US" sz="2000" dirty="0">
                <a:solidFill>
                  <a:schemeClr val="bg1"/>
                </a:solidFill>
              </a:rPr>
              <a:t> Qtr After Exit</a:t>
            </a:r>
            <a:endParaRPr lang="en-US" sz="2000" dirty="0">
              <a:solidFill>
                <a:schemeClr val="tx1"/>
              </a:solidFill>
            </a:endParaRPr>
          </a:p>
        </p:txBody>
      </p:sp>
      <p:sp>
        <p:nvSpPr>
          <p:cNvPr id="14" name="Rectangle 98"/>
          <p:cNvSpPr>
            <a:spLocks noChangeArrowheads="1"/>
          </p:cNvSpPr>
          <p:nvPr/>
        </p:nvSpPr>
        <p:spPr bwMode="auto">
          <a:xfrm>
            <a:off x="1143000" y="2586253"/>
            <a:ext cx="685800" cy="1028267"/>
          </a:xfrm>
          <a:prstGeom prst="rect">
            <a:avLst/>
          </a:prstGeom>
          <a:solidFill>
            <a:schemeClr val="accent3">
              <a:lumMod val="75000"/>
            </a:schemeClr>
          </a:solidFill>
          <a:ln w="9525">
            <a:solidFill>
              <a:srgbClr val="CFE3A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lstStyle/>
          <a:p>
            <a:pPr algn="ctr" eaLnBrk="0" fontAlgn="auto" hangingPunct="0">
              <a:spcBef>
                <a:spcPct val="20000"/>
              </a:spcBef>
              <a:spcAft>
                <a:spcPts val="0"/>
              </a:spcAft>
              <a:buClr>
                <a:srgbClr val="FFFFFF"/>
              </a:buClr>
              <a:buFont typeface="Monotype Sorts" pitchFamily="2" charset="2"/>
              <a:buNone/>
              <a:defRPr/>
            </a:pPr>
            <a:endParaRPr lang="en-US" sz="1600" b="1" kern="0" dirty="0">
              <a:solidFill>
                <a:srgbClr val="000000"/>
              </a:solidFill>
              <a:latin typeface="Century Gothic" pitchFamily="34" charset="0"/>
            </a:endParaRPr>
          </a:p>
          <a:p>
            <a:pPr algn="ctr" eaLnBrk="0" fontAlgn="auto" hangingPunct="0">
              <a:spcBef>
                <a:spcPct val="20000"/>
              </a:spcBef>
              <a:spcAft>
                <a:spcPts val="0"/>
              </a:spcAft>
              <a:buClr>
                <a:srgbClr val="FFFFFF"/>
              </a:buClr>
              <a:buFont typeface="Monotype Sorts" pitchFamily="2" charset="2"/>
              <a:buNone/>
              <a:defRPr/>
            </a:pPr>
            <a:r>
              <a:rPr lang="en-US" sz="1600" b="1" kern="0" dirty="0">
                <a:solidFill>
                  <a:schemeClr val="accent4">
                    <a:lumMod val="50000"/>
                  </a:schemeClr>
                </a:solidFill>
                <a:latin typeface="Century Gothic" pitchFamily="34" charset="0"/>
              </a:rPr>
              <a:t>Exits </a:t>
            </a:r>
            <a:br>
              <a:rPr lang="en-US" sz="1600" b="1" kern="0" dirty="0">
                <a:solidFill>
                  <a:schemeClr val="accent4">
                    <a:lumMod val="50000"/>
                  </a:schemeClr>
                </a:solidFill>
                <a:latin typeface="Century Gothic" pitchFamily="34" charset="0"/>
              </a:rPr>
            </a:br>
            <a:r>
              <a:rPr lang="en-US" sz="1600" b="1" kern="0" dirty="0">
                <a:solidFill>
                  <a:schemeClr val="accent4">
                    <a:lumMod val="50000"/>
                  </a:schemeClr>
                </a:solidFill>
                <a:latin typeface="Century Gothic" pitchFamily="34" charset="0"/>
              </a:rPr>
              <a:t>8/18</a:t>
            </a:r>
          </a:p>
          <a:p>
            <a:pPr algn="ctr" eaLnBrk="0" fontAlgn="auto" hangingPunct="0">
              <a:spcBef>
                <a:spcPct val="20000"/>
              </a:spcBef>
              <a:spcAft>
                <a:spcPts val="0"/>
              </a:spcAft>
              <a:buClr>
                <a:srgbClr val="FFFFFF"/>
              </a:buClr>
              <a:buFont typeface="Monotype Sorts" pitchFamily="2" charset="2"/>
              <a:buNone/>
              <a:defRPr/>
            </a:pPr>
            <a:endParaRPr lang="en-US" sz="1600" b="1" kern="0" dirty="0">
              <a:solidFill>
                <a:srgbClr val="000000"/>
              </a:solidFill>
              <a:latin typeface="Century Gothic" pitchFamily="34" charset="0"/>
            </a:endParaRPr>
          </a:p>
          <a:p>
            <a:pPr algn="ctr" eaLnBrk="0" fontAlgn="auto" hangingPunct="0">
              <a:spcBef>
                <a:spcPct val="20000"/>
              </a:spcBef>
              <a:spcAft>
                <a:spcPts val="0"/>
              </a:spcAft>
              <a:buClr>
                <a:srgbClr val="FFFFFF"/>
              </a:buClr>
              <a:buFont typeface="Monotype Sorts" pitchFamily="2" charset="2"/>
              <a:buNone/>
              <a:defRPr/>
            </a:pPr>
            <a:endParaRPr lang="en-US" sz="1600" b="1" kern="0" dirty="0">
              <a:solidFill>
                <a:srgbClr val="000000"/>
              </a:solidFill>
              <a:latin typeface="Century Gothic" pitchFamily="34" charset="0"/>
            </a:endParaRPr>
          </a:p>
        </p:txBody>
      </p:sp>
      <p:sp>
        <p:nvSpPr>
          <p:cNvPr id="15" name="Rectangle 98"/>
          <p:cNvSpPr>
            <a:spLocks noChangeArrowheads="1"/>
          </p:cNvSpPr>
          <p:nvPr/>
        </p:nvSpPr>
        <p:spPr bwMode="auto">
          <a:xfrm>
            <a:off x="1842655" y="2586252"/>
            <a:ext cx="685800" cy="1028267"/>
          </a:xfrm>
          <a:prstGeom prst="rect">
            <a:avLst/>
          </a:prstGeom>
          <a:solidFill>
            <a:schemeClr val="accent3">
              <a:lumMod val="75000"/>
            </a:schemeClr>
          </a:solidFill>
          <a:ln w="9525">
            <a:solidFill>
              <a:srgbClr val="CFE3A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lstStyle/>
          <a:p>
            <a:pPr algn="ctr" eaLnBrk="0" fontAlgn="auto" hangingPunct="0">
              <a:spcBef>
                <a:spcPct val="20000"/>
              </a:spcBef>
              <a:spcAft>
                <a:spcPts val="0"/>
              </a:spcAft>
              <a:buClr>
                <a:srgbClr val="FFFFFF"/>
              </a:buClr>
              <a:buFont typeface="Monotype Sorts" pitchFamily="2" charset="2"/>
              <a:buNone/>
              <a:defRPr/>
            </a:pPr>
            <a:endParaRPr lang="en-US" sz="1600" b="1" kern="0" dirty="0">
              <a:solidFill>
                <a:srgbClr val="000000"/>
              </a:solidFill>
              <a:latin typeface="Century Gothic" pitchFamily="34" charset="0"/>
            </a:endParaRPr>
          </a:p>
          <a:p>
            <a:pPr algn="ctr" eaLnBrk="0" fontAlgn="auto" hangingPunct="0">
              <a:spcBef>
                <a:spcPct val="20000"/>
              </a:spcBef>
              <a:spcAft>
                <a:spcPts val="0"/>
              </a:spcAft>
              <a:buClr>
                <a:srgbClr val="FFFFFF"/>
              </a:buClr>
              <a:buFont typeface="Monotype Sorts" pitchFamily="2" charset="2"/>
              <a:buNone/>
              <a:defRPr/>
            </a:pPr>
            <a:r>
              <a:rPr lang="en-US" sz="1600" b="1" kern="0" dirty="0">
                <a:solidFill>
                  <a:schemeClr val="accent4">
                    <a:lumMod val="50000"/>
                  </a:schemeClr>
                </a:solidFill>
                <a:latin typeface="Century Gothic" pitchFamily="34" charset="0"/>
              </a:rPr>
              <a:t>Gets </a:t>
            </a:r>
            <a:br>
              <a:rPr lang="en-US" sz="1600" b="1" kern="0" dirty="0">
                <a:solidFill>
                  <a:schemeClr val="accent4">
                    <a:lumMod val="50000"/>
                  </a:schemeClr>
                </a:solidFill>
                <a:latin typeface="Century Gothic" pitchFamily="34" charset="0"/>
              </a:rPr>
            </a:br>
            <a:r>
              <a:rPr lang="en-US" sz="1600" b="1" kern="0" dirty="0">
                <a:solidFill>
                  <a:schemeClr val="accent4">
                    <a:lumMod val="50000"/>
                  </a:schemeClr>
                </a:solidFill>
                <a:latin typeface="Century Gothic" pitchFamily="34" charset="0"/>
              </a:rPr>
              <a:t>Job</a:t>
            </a:r>
          </a:p>
          <a:p>
            <a:pPr algn="ctr" eaLnBrk="0" fontAlgn="auto" hangingPunct="0">
              <a:spcBef>
                <a:spcPct val="20000"/>
              </a:spcBef>
              <a:spcAft>
                <a:spcPts val="0"/>
              </a:spcAft>
              <a:buClr>
                <a:srgbClr val="FFFFFF"/>
              </a:buClr>
              <a:buFont typeface="Monotype Sorts" pitchFamily="2" charset="2"/>
              <a:buNone/>
              <a:defRPr/>
            </a:pPr>
            <a:endParaRPr lang="en-US" sz="1600" b="1" kern="0" dirty="0">
              <a:solidFill>
                <a:srgbClr val="000000"/>
              </a:solidFill>
              <a:latin typeface="Century Gothic" pitchFamily="34" charset="0"/>
            </a:endParaRPr>
          </a:p>
          <a:p>
            <a:pPr algn="ctr" eaLnBrk="0" fontAlgn="auto" hangingPunct="0">
              <a:spcBef>
                <a:spcPct val="20000"/>
              </a:spcBef>
              <a:spcAft>
                <a:spcPts val="0"/>
              </a:spcAft>
              <a:buClr>
                <a:srgbClr val="FFFFFF"/>
              </a:buClr>
              <a:buFont typeface="Monotype Sorts" pitchFamily="2" charset="2"/>
              <a:buNone/>
              <a:defRPr/>
            </a:pPr>
            <a:endParaRPr lang="en-US" sz="1600" b="1" kern="0" dirty="0">
              <a:solidFill>
                <a:srgbClr val="000000"/>
              </a:solidFill>
              <a:latin typeface="Century Gothic"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dirty="0"/>
              <a:t>Measure 2: 4</a:t>
            </a:r>
            <a:r>
              <a:rPr lang="en-US" altLang="en-US" baseline="30000" dirty="0"/>
              <a:t>th</a:t>
            </a:r>
            <a:r>
              <a:rPr lang="en-US" altLang="en-US" dirty="0"/>
              <a:t> QUARTER EMPLOYMENT RATE</a:t>
            </a:r>
          </a:p>
        </p:txBody>
      </p:sp>
      <p:sp>
        <p:nvSpPr>
          <p:cNvPr id="4" name="Rounded Rectangle 3"/>
          <p:cNvSpPr/>
          <p:nvPr/>
        </p:nvSpPr>
        <p:spPr>
          <a:xfrm>
            <a:off x="685800" y="1600200"/>
            <a:ext cx="7696200" cy="1295400"/>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indent="-274320">
              <a:defRPr/>
            </a:pPr>
            <a:r>
              <a:rPr lang="en-US" sz="2400" b="1" i="1" dirty="0"/>
              <a:t>DEFINITION</a:t>
            </a:r>
            <a:r>
              <a:rPr lang="en-US" sz="2400" b="1" dirty="0"/>
              <a:t>: The percent of exiters who were employed anytime in the </a:t>
            </a:r>
            <a:r>
              <a:rPr lang="en-US" sz="2400" b="1" i="1" dirty="0"/>
              <a:t>fourth quarter </a:t>
            </a:r>
            <a:r>
              <a:rPr lang="en-US" sz="2400" b="1" dirty="0"/>
              <a:t>after the exit quarter</a:t>
            </a:r>
            <a:endParaRPr lang="en-US" sz="2400" dirty="0"/>
          </a:p>
        </p:txBody>
      </p:sp>
      <p:sp>
        <p:nvSpPr>
          <p:cNvPr id="5" name="Text Box 21"/>
          <p:cNvSpPr txBox="1">
            <a:spLocks noChangeArrowheads="1"/>
          </p:cNvSpPr>
          <p:nvPr/>
        </p:nvSpPr>
        <p:spPr bwMode="auto">
          <a:xfrm>
            <a:off x="381000" y="3194050"/>
            <a:ext cx="8077200" cy="584775"/>
          </a:xfrm>
          <a:prstGeom prst="rect">
            <a:avLst/>
          </a:prstGeom>
          <a:noFill/>
          <a:ln w="9525" algn="ctr">
            <a:noFill/>
            <a:miter lim="800000"/>
            <a:headEnd/>
            <a:tailEnd/>
          </a:ln>
        </p:spPr>
        <p:txBody>
          <a:bodyPr>
            <a:spAutoFit/>
          </a:bodyPr>
          <a:lstStyle/>
          <a:p>
            <a:pPr marL="342900" indent="-342900" algn="l">
              <a:buClr>
                <a:schemeClr val="tx1"/>
              </a:buClr>
              <a:buFont typeface="Wingdings" pitchFamily="2" charset="2"/>
              <a:buNone/>
            </a:pPr>
            <a:r>
              <a:rPr lang="en-US" sz="1600" dirty="0">
                <a:solidFill>
                  <a:srgbClr val="FF9900"/>
                </a:solidFill>
              </a:rPr>
              <a:t>                             </a:t>
            </a:r>
            <a:r>
              <a:rPr lang="en-US" sz="1600" dirty="0">
                <a:solidFill>
                  <a:schemeClr val="accent4">
                    <a:lumMod val="50000"/>
                  </a:schemeClr>
                </a:solidFill>
              </a:rPr>
              <a:t>Number employed in fourth quarter after exit quarter                     </a:t>
            </a:r>
          </a:p>
          <a:p>
            <a:pPr marL="342900" indent="-342900" algn="l">
              <a:buClr>
                <a:schemeClr val="tx1"/>
              </a:buClr>
              <a:buFont typeface="Wingdings" pitchFamily="2" charset="2"/>
              <a:buNone/>
            </a:pPr>
            <a:r>
              <a:rPr lang="en-US" sz="1600" dirty="0">
                <a:solidFill>
                  <a:schemeClr val="accent4">
                    <a:lumMod val="50000"/>
                  </a:schemeClr>
                </a:solidFill>
              </a:rPr>
              <a:t>                                        All exiters (except global exclusions) </a:t>
            </a:r>
          </a:p>
        </p:txBody>
      </p:sp>
      <p:sp>
        <p:nvSpPr>
          <p:cNvPr id="6" name="Rectangle 20"/>
          <p:cNvSpPr>
            <a:spLocks noChangeArrowheads="1"/>
          </p:cNvSpPr>
          <p:nvPr/>
        </p:nvSpPr>
        <p:spPr bwMode="auto">
          <a:xfrm>
            <a:off x="304800" y="2971800"/>
            <a:ext cx="8305800" cy="1066800"/>
          </a:xfrm>
          <a:prstGeom prst="rect">
            <a:avLst/>
          </a:prstGeom>
          <a:noFill/>
          <a:ln w="25400" algn="ctr">
            <a:solidFill>
              <a:schemeClr val="accent4">
                <a:lumMod val="50000"/>
              </a:schemeClr>
            </a:solidFill>
            <a:miter lim="800000"/>
            <a:headEnd/>
            <a:tailEnd/>
          </a:ln>
        </p:spPr>
        <p:txBody>
          <a:bodyPr wrap="none" anchor="ctr"/>
          <a:lstStyle/>
          <a:p>
            <a:endParaRPr lang="en-US" dirty="0"/>
          </a:p>
        </p:txBody>
      </p:sp>
      <p:cxnSp>
        <p:nvCxnSpPr>
          <p:cNvPr id="3" name="Straight Connector 2"/>
          <p:cNvCxnSpPr/>
          <p:nvPr/>
        </p:nvCxnSpPr>
        <p:spPr>
          <a:xfrm>
            <a:off x="2057400" y="3505200"/>
            <a:ext cx="0" cy="0"/>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057400" y="3505200"/>
            <a:ext cx="493776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Text Box 13"/>
          <p:cNvSpPr txBox="1">
            <a:spLocks noChangeArrowheads="1"/>
          </p:cNvSpPr>
          <p:nvPr/>
        </p:nvSpPr>
        <p:spPr bwMode="auto">
          <a:xfrm>
            <a:off x="0" y="4383072"/>
            <a:ext cx="9144000" cy="2671501"/>
          </a:xfrm>
          <a:prstGeom prst="rect">
            <a:avLst/>
          </a:prstGeom>
          <a:noFill/>
          <a:ln w="9525" algn="ctr">
            <a:noFill/>
            <a:miter lim="800000"/>
            <a:headEnd/>
            <a:tailEnd/>
          </a:ln>
        </p:spPr>
        <p:txBody>
          <a:bodyPr>
            <a:spAutoFit/>
          </a:bodyPr>
          <a:lstStyle/>
          <a:p>
            <a:pPr marL="1079500" indent="-336550" algn="l" defTabSz="1371600">
              <a:lnSpc>
                <a:spcPct val="90000"/>
              </a:lnSpc>
              <a:buClr>
                <a:schemeClr val="tx2"/>
              </a:buClr>
              <a:buFontTx/>
              <a:buNone/>
            </a:pPr>
            <a:r>
              <a:rPr lang="en-US" sz="2400" dirty="0"/>
              <a:t>Notes</a:t>
            </a:r>
          </a:p>
          <a:p>
            <a:pPr marL="1079500" indent="-336550" algn="l" defTabSz="1371600">
              <a:lnSpc>
                <a:spcPct val="90000"/>
              </a:lnSpc>
              <a:buClr>
                <a:schemeClr val="tx2"/>
              </a:buClr>
              <a:buFontTx/>
              <a:buChar char="•"/>
            </a:pPr>
            <a:r>
              <a:rPr lang="en-US" sz="2000" b="0" dirty="0"/>
              <a:t>Unsubsidized employment </a:t>
            </a:r>
            <a:r>
              <a:rPr lang="en-US" sz="2000" b="0" i="1" dirty="0"/>
              <a:t>anytime</a:t>
            </a:r>
            <a:r>
              <a:rPr lang="en-US" sz="2000" b="0" dirty="0"/>
              <a:t> in the </a:t>
            </a:r>
            <a:r>
              <a:rPr lang="en-US" sz="2000" dirty="0"/>
              <a:t>fourth </a:t>
            </a:r>
            <a:r>
              <a:rPr lang="en-US" sz="2000" b="0" dirty="0"/>
              <a:t>quarter after </a:t>
            </a:r>
            <a:br>
              <a:rPr lang="en-US" sz="2000" b="0" dirty="0"/>
            </a:br>
            <a:r>
              <a:rPr lang="en-US" sz="2000" b="0" dirty="0"/>
              <a:t>the exit quarter counts as a positive outcome</a:t>
            </a:r>
          </a:p>
          <a:p>
            <a:pPr marL="1079500" indent="-336550" defTabSz="1371600">
              <a:lnSpc>
                <a:spcPct val="90000"/>
              </a:lnSpc>
              <a:spcBef>
                <a:spcPts val="1200"/>
              </a:spcBef>
              <a:buClr>
                <a:schemeClr val="tx2"/>
              </a:buClr>
              <a:buFontTx/>
              <a:buChar char="•"/>
            </a:pPr>
            <a:r>
              <a:rPr lang="en-US" sz="2000" dirty="0"/>
              <a:t>Evidence can come from UI wages, federal employment, or supplemental data</a:t>
            </a:r>
          </a:p>
          <a:p>
            <a:pPr marL="1079500" indent="-336550" algn="l" defTabSz="1371600">
              <a:lnSpc>
                <a:spcPct val="90000"/>
              </a:lnSpc>
              <a:buClr>
                <a:schemeClr val="tx2"/>
              </a:buClr>
              <a:buFontTx/>
              <a:buChar char="•"/>
            </a:pPr>
            <a:endParaRPr lang="en-US" sz="2000" b="0" dirty="0"/>
          </a:p>
          <a:p>
            <a:pPr marL="1079500" indent="-336550" algn="l" defTabSz="1371600">
              <a:lnSpc>
                <a:spcPct val="90000"/>
              </a:lnSpc>
              <a:spcBef>
                <a:spcPts val="1200"/>
              </a:spcBef>
              <a:buClr>
                <a:schemeClr val="tx2"/>
              </a:buClr>
              <a:buFontTx/>
              <a:buChar char="•"/>
            </a:pPr>
            <a:endParaRPr lang="en-US" sz="2000" b="0" dirty="0"/>
          </a:p>
          <a:p>
            <a:pPr marL="1079500" indent="-336550" algn="l" defTabSz="1371600">
              <a:lnSpc>
                <a:spcPct val="90000"/>
              </a:lnSpc>
              <a:buClr>
                <a:schemeClr val="tx2"/>
              </a:buClr>
              <a:buFontTx/>
              <a:buChar char="•"/>
            </a:pPr>
            <a:endParaRPr lang="en-US" sz="2000" b="0" dirty="0"/>
          </a:p>
        </p:txBody>
      </p:sp>
    </p:spTree>
    <p:extLst>
      <p:ext uri="{BB962C8B-B14F-4D97-AF65-F5344CB8AC3E}">
        <p14:creationId xmlns:p14="http://schemas.microsoft.com/office/powerpoint/2010/main" val="7977511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dirty="0">
                <a:ea typeface="ＭＳ Ｐゴシック" pitchFamily="34" charset="-128"/>
              </a:rPr>
              <a:t>4</a:t>
            </a:r>
            <a:r>
              <a:rPr lang="en-US" altLang="en-US" baseline="30000" dirty="0">
                <a:ea typeface="ＭＳ Ｐゴシック" pitchFamily="34" charset="-128"/>
              </a:rPr>
              <a:t>th</a:t>
            </a:r>
            <a:r>
              <a:rPr lang="en-US" altLang="en-US" dirty="0">
                <a:ea typeface="ＭＳ Ｐゴシック" pitchFamily="34" charset="-128"/>
              </a:rPr>
              <a:t> QUARTER EMPLOYMENT RATE – EXAMPLE</a:t>
            </a:r>
          </a:p>
        </p:txBody>
      </p:sp>
      <p:sp>
        <p:nvSpPr>
          <p:cNvPr id="4" name="Slide Number Placeholder 3"/>
          <p:cNvSpPr>
            <a:spLocks noGrp="1"/>
          </p:cNvSpPr>
          <p:nvPr>
            <p:ph type="sldNum" sz="quarter" idx="12"/>
          </p:nvPr>
        </p:nvSpPr>
        <p:spPr/>
        <p:txBody>
          <a:bodyPr>
            <a:normAutofit/>
          </a:bodyPr>
          <a:lstStyle/>
          <a:p>
            <a:pPr>
              <a:defRPr/>
            </a:pPr>
            <a:fld id="{AE1B9036-C1F2-4F94-9399-83A6EA561909}" type="slidenum">
              <a:rPr lang="en-US" smtClean="0">
                <a:solidFill>
                  <a:prstClr val="black">
                    <a:tint val="75000"/>
                  </a:prstClr>
                </a:solidFill>
              </a:rPr>
              <a:pPr>
                <a:defRPr/>
              </a:pPr>
              <a:t>26</a:t>
            </a:fld>
            <a:endParaRPr lang="en-US" dirty="0">
              <a:solidFill>
                <a:prstClr val="black">
                  <a:tint val="75000"/>
                </a:prstClr>
              </a:solidFill>
            </a:endParaRPr>
          </a:p>
        </p:txBody>
      </p:sp>
      <p:graphicFrame>
        <p:nvGraphicFramePr>
          <p:cNvPr id="14" name="Group 3"/>
          <p:cNvGraphicFramePr>
            <a:graphicFrameLocks/>
          </p:cNvGraphicFramePr>
          <p:nvPr/>
        </p:nvGraphicFramePr>
        <p:xfrm>
          <a:off x="533400" y="3124200"/>
          <a:ext cx="8382007" cy="2286000"/>
        </p:xfrm>
        <a:graphic>
          <a:graphicData uri="http://schemas.openxmlformats.org/drawingml/2006/table">
            <a:tbl>
              <a:tblPr/>
              <a:tblGrid>
                <a:gridCol w="555518">
                  <a:extLst>
                    <a:ext uri="{9D8B030D-6E8A-4147-A177-3AD203B41FA5}">
                      <a16:colId xmlns:a16="http://schemas.microsoft.com/office/drawing/2014/main" val="20000"/>
                    </a:ext>
                  </a:extLst>
                </a:gridCol>
                <a:gridCol w="555518">
                  <a:extLst>
                    <a:ext uri="{9D8B030D-6E8A-4147-A177-3AD203B41FA5}">
                      <a16:colId xmlns:a16="http://schemas.microsoft.com/office/drawing/2014/main" val="20001"/>
                    </a:ext>
                  </a:extLst>
                </a:gridCol>
                <a:gridCol w="555518">
                  <a:extLst>
                    <a:ext uri="{9D8B030D-6E8A-4147-A177-3AD203B41FA5}">
                      <a16:colId xmlns:a16="http://schemas.microsoft.com/office/drawing/2014/main" val="20002"/>
                    </a:ext>
                  </a:extLst>
                </a:gridCol>
                <a:gridCol w="555518">
                  <a:extLst>
                    <a:ext uri="{9D8B030D-6E8A-4147-A177-3AD203B41FA5}">
                      <a16:colId xmlns:a16="http://schemas.microsoft.com/office/drawing/2014/main" val="20003"/>
                    </a:ext>
                  </a:extLst>
                </a:gridCol>
                <a:gridCol w="555518">
                  <a:extLst>
                    <a:ext uri="{9D8B030D-6E8A-4147-A177-3AD203B41FA5}">
                      <a16:colId xmlns:a16="http://schemas.microsoft.com/office/drawing/2014/main" val="20004"/>
                    </a:ext>
                  </a:extLst>
                </a:gridCol>
                <a:gridCol w="523954">
                  <a:extLst>
                    <a:ext uri="{9D8B030D-6E8A-4147-A177-3AD203B41FA5}">
                      <a16:colId xmlns:a16="http://schemas.microsoft.com/office/drawing/2014/main" val="20005"/>
                    </a:ext>
                  </a:extLst>
                </a:gridCol>
                <a:gridCol w="571931">
                  <a:extLst>
                    <a:ext uri="{9D8B030D-6E8A-4147-A177-3AD203B41FA5}">
                      <a16:colId xmlns:a16="http://schemas.microsoft.com/office/drawing/2014/main" val="20006"/>
                    </a:ext>
                  </a:extLst>
                </a:gridCol>
                <a:gridCol w="571931">
                  <a:extLst>
                    <a:ext uri="{9D8B030D-6E8A-4147-A177-3AD203B41FA5}">
                      <a16:colId xmlns:a16="http://schemas.microsoft.com/office/drawing/2014/main" val="20007"/>
                    </a:ext>
                  </a:extLst>
                </a:gridCol>
                <a:gridCol w="571931">
                  <a:extLst>
                    <a:ext uri="{9D8B030D-6E8A-4147-A177-3AD203B41FA5}">
                      <a16:colId xmlns:a16="http://schemas.microsoft.com/office/drawing/2014/main" val="20008"/>
                    </a:ext>
                  </a:extLst>
                </a:gridCol>
                <a:gridCol w="571931">
                  <a:extLst>
                    <a:ext uri="{9D8B030D-6E8A-4147-A177-3AD203B41FA5}">
                      <a16:colId xmlns:a16="http://schemas.microsoft.com/office/drawing/2014/main" val="20009"/>
                    </a:ext>
                  </a:extLst>
                </a:gridCol>
                <a:gridCol w="570668">
                  <a:extLst>
                    <a:ext uri="{9D8B030D-6E8A-4147-A177-3AD203B41FA5}">
                      <a16:colId xmlns:a16="http://schemas.microsoft.com/office/drawing/2014/main" val="20010"/>
                    </a:ext>
                  </a:extLst>
                </a:gridCol>
                <a:gridCol w="570668">
                  <a:extLst>
                    <a:ext uri="{9D8B030D-6E8A-4147-A177-3AD203B41FA5}">
                      <a16:colId xmlns:a16="http://schemas.microsoft.com/office/drawing/2014/main" val="20011"/>
                    </a:ext>
                  </a:extLst>
                </a:gridCol>
                <a:gridCol w="540367">
                  <a:extLst>
                    <a:ext uri="{9D8B030D-6E8A-4147-A177-3AD203B41FA5}">
                      <a16:colId xmlns:a16="http://schemas.microsoft.com/office/drawing/2014/main" val="20012"/>
                    </a:ext>
                  </a:extLst>
                </a:gridCol>
                <a:gridCol w="555518">
                  <a:extLst>
                    <a:ext uri="{9D8B030D-6E8A-4147-A177-3AD203B41FA5}">
                      <a16:colId xmlns:a16="http://schemas.microsoft.com/office/drawing/2014/main" val="20013"/>
                    </a:ext>
                  </a:extLst>
                </a:gridCol>
                <a:gridCol w="555518">
                  <a:extLst>
                    <a:ext uri="{9D8B030D-6E8A-4147-A177-3AD203B41FA5}">
                      <a16:colId xmlns:a16="http://schemas.microsoft.com/office/drawing/2014/main" val="20014"/>
                    </a:ext>
                  </a:extLst>
                </a:gridCol>
              </a:tblGrid>
              <a:tr h="2286000">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JUL</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33A1CD"/>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AUG</a:t>
                      </a:r>
                    </a:p>
                  </a:txBody>
                  <a:tcPr marL="92075" marR="92075" marT="46038" marB="46038" anchor="ctr" horzOverflow="overflow">
                    <a:lnL w="12700" cap="flat" cmpd="sng" algn="ctr">
                      <a:solidFill>
                        <a:srgbClr val="33A1CD"/>
                      </a:solidFill>
                      <a:prstDash val="solid"/>
                      <a:round/>
                      <a:headEnd type="none" w="med" len="med"/>
                      <a:tailEnd type="none" w="med" len="med"/>
                    </a:lnL>
                    <a:lnR w="12700" cap="flat" cmpd="sng" algn="ctr">
                      <a:solidFill>
                        <a:srgbClr val="33A1CD"/>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FF6600"/>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SEP</a:t>
                      </a:r>
                    </a:p>
                  </a:txBody>
                  <a:tcPr marL="92075" marR="92075" marT="46038" marB="46038" anchor="ctr" horzOverflow="overflow">
                    <a:lnL w="12700" cap="flat" cmpd="sng" algn="ctr">
                      <a:solidFill>
                        <a:srgbClr val="33A1CD"/>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chemeClr val="bg1"/>
                          </a:solidFill>
                          <a:effectLst/>
                          <a:latin typeface="Arial" pitchFamily="34" charset="0"/>
                        </a:rPr>
                        <a:t>OCT</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0C85C8"/>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chemeClr val="bg1"/>
                          </a:solidFill>
                          <a:effectLst/>
                          <a:latin typeface="Arial" pitchFamily="34" charset="0"/>
                        </a:rPr>
                        <a:t>NOV</a:t>
                      </a:r>
                    </a:p>
                  </a:txBody>
                  <a:tcPr marL="92075" marR="92075" marT="46038" marB="46038"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0C85C8"/>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chemeClr val="bg1"/>
                          </a:solidFill>
                          <a:effectLst/>
                          <a:latin typeface="Arial" pitchFamily="34" charset="0"/>
                        </a:rPr>
                        <a:t>DEC</a:t>
                      </a:r>
                    </a:p>
                  </a:txBody>
                  <a:tcPr marL="92075" marR="92075" marT="46038" marB="46038" anchor="ctr" horzOverflow="overflow">
                    <a:lnL w="12700" cap="flat" cmpd="sng" algn="ctr">
                      <a:solidFill>
                        <a:srgbClr val="FFFFFF"/>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0C85C8"/>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JAN</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CDF7FF"/>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FEB</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CDF7FF"/>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MAR</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CDF7FF"/>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APR</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MAY</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JUN</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FFFFFF"/>
                          </a:solidFill>
                          <a:effectLst/>
                          <a:latin typeface="Arial" pitchFamily="34" charset="0"/>
                        </a:rPr>
                        <a:t>JUL</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7D93FF"/>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FFFFFF"/>
                          </a:solidFill>
                          <a:effectLst/>
                          <a:latin typeface="Arial" pitchFamily="34" charset="0"/>
                        </a:rPr>
                        <a:t>AUG</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7D93FF"/>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FFFFFF"/>
                          </a:solidFill>
                          <a:effectLst/>
                          <a:latin typeface="Arial" pitchFamily="34" charset="0"/>
                        </a:rPr>
                        <a:t>SEP</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7D93FF"/>
                    </a:solidFill>
                  </a:tcPr>
                </a:tc>
                <a:extLst>
                  <a:ext uri="{0D108BD9-81ED-4DB2-BD59-A6C34878D82A}">
                    <a16:rowId xmlns:a16="http://schemas.microsoft.com/office/drawing/2014/main" val="10000"/>
                  </a:ext>
                </a:extLst>
              </a:tr>
            </a:tbl>
          </a:graphicData>
        </a:graphic>
      </p:graphicFrame>
      <p:sp>
        <p:nvSpPr>
          <p:cNvPr id="15" name="Rectangle 39"/>
          <p:cNvSpPr>
            <a:spLocks noChangeArrowheads="1"/>
          </p:cNvSpPr>
          <p:nvPr/>
        </p:nvSpPr>
        <p:spPr bwMode="auto">
          <a:xfrm>
            <a:off x="2237632" y="2752886"/>
            <a:ext cx="1545095" cy="304800"/>
          </a:xfrm>
          <a:prstGeom prst="rect">
            <a:avLst/>
          </a:prstGeom>
          <a:solidFill>
            <a:srgbClr val="00B0F0">
              <a:alpha val="76077"/>
            </a:srgbClr>
          </a:solidFill>
          <a:ln w="9525">
            <a:solidFill>
              <a:schemeClr val="accent1"/>
            </a:solidFill>
            <a:miter lim="800000"/>
            <a:headEnd/>
            <a:tailEnd/>
          </a:ln>
        </p:spPr>
        <p:txBody>
          <a:bodyPr wrap="none" lIns="92075" tIns="46038" rIns="92075" bIns="46038" anchor="ctr"/>
          <a:lstStyle/>
          <a:p>
            <a:pPr algn="ctr" eaLnBrk="0" hangingPunct="0">
              <a:buClr>
                <a:schemeClr val="tx2"/>
              </a:buClr>
              <a:buFont typeface="Monotype Sorts" pitchFamily="2" charset="2"/>
              <a:buNone/>
            </a:pPr>
            <a:r>
              <a:rPr lang="en-US" sz="2000" dirty="0">
                <a:solidFill>
                  <a:schemeClr val="bg1"/>
                </a:solidFill>
              </a:rPr>
              <a:t>2016</a:t>
            </a:r>
          </a:p>
        </p:txBody>
      </p:sp>
      <p:sp>
        <p:nvSpPr>
          <p:cNvPr id="16" name="TextBox 15"/>
          <p:cNvSpPr txBox="1"/>
          <p:nvPr/>
        </p:nvSpPr>
        <p:spPr>
          <a:xfrm>
            <a:off x="685800" y="2438400"/>
            <a:ext cx="1444280" cy="573910"/>
          </a:xfrm>
          <a:prstGeom prst="rect">
            <a:avLst/>
          </a:prstGeom>
        </p:spPr>
        <p:txBody>
          <a:bodyPr vert="horz" wrap="square" lIns="91440" tIns="45720" rIns="91440" bIns="45720" rtlCol="0" anchor="t">
            <a:normAutofit fontScale="92500" lnSpcReduction="10000"/>
          </a:bodyPr>
          <a:lstStyle/>
          <a:p>
            <a:pPr>
              <a:spcBef>
                <a:spcPct val="20000"/>
              </a:spcBef>
            </a:pPr>
            <a:r>
              <a:rPr lang="en-US" sz="1600" b="1" dirty="0">
                <a:solidFill>
                  <a:srgbClr val="00A0AF"/>
                </a:solidFill>
                <a:latin typeface="Arial Black"/>
                <a:cs typeface="Arial Black"/>
              </a:rPr>
              <a:t>Exit date</a:t>
            </a:r>
          </a:p>
          <a:p>
            <a:pPr>
              <a:spcBef>
                <a:spcPct val="20000"/>
              </a:spcBef>
            </a:pPr>
            <a:r>
              <a:rPr lang="en-US" sz="1600" b="1" dirty="0">
                <a:solidFill>
                  <a:srgbClr val="00A0AF"/>
                </a:solidFill>
                <a:latin typeface="Arial Black"/>
                <a:cs typeface="Arial Black"/>
              </a:rPr>
              <a:t>  8/18/16</a:t>
            </a:r>
          </a:p>
        </p:txBody>
      </p:sp>
      <p:sp>
        <p:nvSpPr>
          <p:cNvPr id="18" name="Rectangle 36"/>
          <p:cNvSpPr>
            <a:spLocks noChangeArrowheads="1"/>
          </p:cNvSpPr>
          <p:nvPr/>
        </p:nvSpPr>
        <p:spPr bwMode="auto">
          <a:xfrm>
            <a:off x="7391400" y="5029200"/>
            <a:ext cx="1468865" cy="520408"/>
          </a:xfrm>
          <a:prstGeom prst="rect">
            <a:avLst/>
          </a:prstGeom>
          <a:solidFill>
            <a:srgbClr val="00B0F0">
              <a:alpha val="76077"/>
            </a:srgbClr>
          </a:solidFill>
          <a:ln w="9525">
            <a:solidFill>
              <a:schemeClr val="accent1"/>
            </a:solidFill>
            <a:miter lim="800000"/>
            <a:headEnd/>
            <a:tailEnd/>
          </a:ln>
        </p:spPr>
        <p:txBody>
          <a:bodyPr wrap="none" lIns="92075" tIns="46038" rIns="92075" bIns="46038" anchor="ctr"/>
          <a:lstStyle/>
          <a:p>
            <a:pPr eaLnBrk="0" hangingPunct="0">
              <a:buClr>
                <a:schemeClr val="tx2"/>
              </a:buClr>
              <a:buFont typeface="Monotype Sorts" pitchFamily="2" charset="2"/>
              <a:buNone/>
            </a:pPr>
            <a:endParaRPr lang="en-US" sz="2000" dirty="0">
              <a:solidFill>
                <a:schemeClr val="tx1"/>
              </a:solidFill>
            </a:endParaRPr>
          </a:p>
          <a:p>
            <a:pPr algn="ctr" eaLnBrk="0" hangingPunct="0">
              <a:buClr>
                <a:schemeClr val="tx2"/>
              </a:buClr>
              <a:buFont typeface="Monotype Sorts" pitchFamily="2" charset="2"/>
              <a:buNone/>
            </a:pPr>
            <a:r>
              <a:rPr lang="en-US" sz="2000" dirty="0">
                <a:solidFill>
                  <a:schemeClr val="bg1"/>
                </a:solidFill>
              </a:rPr>
              <a:t>4</a:t>
            </a:r>
            <a:r>
              <a:rPr lang="en-US" sz="2000" baseline="30000" dirty="0">
                <a:solidFill>
                  <a:schemeClr val="bg1"/>
                </a:solidFill>
              </a:rPr>
              <a:t>th</a:t>
            </a:r>
            <a:r>
              <a:rPr lang="en-US" sz="2000" dirty="0">
                <a:solidFill>
                  <a:schemeClr val="bg1"/>
                </a:solidFill>
              </a:rPr>
              <a:t> Qtr After</a:t>
            </a:r>
            <a:br>
              <a:rPr lang="en-US" sz="2000" dirty="0">
                <a:solidFill>
                  <a:schemeClr val="tx1"/>
                </a:solidFill>
              </a:rPr>
            </a:br>
            <a:endParaRPr lang="en-US" sz="2000" dirty="0">
              <a:solidFill>
                <a:schemeClr val="tx1"/>
              </a:solidFill>
            </a:endParaRPr>
          </a:p>
        </p:txBody>
      </p:sp>
      <p:sp>
        <p:nvSpPr>
          <p:cNvPr id="19" name="Rectangle 39"/>
          <p:cNvSpPr>
            <a:spLocks noChangeArrowheads="1"/>
          </p:cNvSpPr>
          <p:nvPr/>
        </p:nvSpPr>
        <p:spPr bwMode="auto">
          <a:xfrm>
            <a:off x="3775934" y="2752886"/>
            <a:ext cx="4910866" cy="304800"/>
          </a:xfrm>
          <a:prstGeom prst="rect">
            <a:avLst/>
          </a:prstGeom>
          <a:solidFill>
            <a:srgbClr val="00B0F0">
              <a:alpha val="76077"/>
            </a:srgbClr>
          </a:solidFill>
          <a:ln w="9525">
            <a:solidFill>
              <a:schemeClr val="accent1"/>
            </a:solidFill>
            <a:miter lim="800000"/>
            <a:headEnd/>
            <a:tailEnd/>
          </a:ln>
        </p:spPr>
        <p:txBody>
          <a:bodyPr wrap="none" lIns="92075" tIns="46038" rIns="92075" bIns="46038" anchor="ctr"/>
          <a:lstStyle/>
          <a:p>
            <a:pPr algn="ctr" eaLnBrk="0" hangingPunct="0">
              <a:buClr>
                <a:schemeClr val="tx2"/>
              </a:buClr>
              <a:buFont typeface="Monotype Sorts" pitchFamily="2" charset="2"/>
              <a:buNone/>
            </a:pPr>
            <a:r>
              <a:rPr lang="en-US" sz="2000" dirty="0">
                <a:solidFill>
                  <a:schemeClr val="bg1"/>
                </a:solidFill>
              </a:rPr>
              <a:t>2017</a:t>
            </a:r>
          </a:p>
        </p:txBody>
      </p:sp>
      <p:sp>
        <p:nvSpPr>
          <p:cNvPr id="22" name="Rectangle 36"/>
          <p:cNvSpPr>
            <a:spLocks noGrp="1" noChangeArrowheads="1"/>
          </p:cNvSpPr>
          <p:nvPr>
            <p:ph sz="quarter" idx="1"/>
          </p:nvPr>
        </p:nvSpPr>
        <p:spPr bwMode="auto">
          <a:xfrm>
            <a:off x="685800" y="5105400"/>
            <a:ext cx="1447800" cy="533400"/>
          </a:xfrm>
          <a:prstGeom prst="rect">
            <a:avLst/>
          </a:prstGeom>
          <a:solidFill>
            <a:schemeClr val="accent4">
              <a:lumMod val="75000"/>
              <a:alpha val="76000"/>
            </a:schemeClr>
          </a:solidFill>
          <a:ln w="9525">
            <a:solidFill>
              <a:schemeClr val="accent1"/>
            </a:solidFill>
            <a:miter lim="800000"/>
            <a:headEnd/>
            <a:tailEnd/>
          </a:ln>
        </p:spPr>
        <p:txBody>
          <a:bodyPr wrap="none" lIns="92075" tIns="46038" rIns="92075" bIns="46038" anchor="ctr"/>
          <a:lstStyle/>
          <a:p>
            <a:pPr eaLnBrk="0" hangingPunct="0">
              <a:buClr>
                <a:schemeClr val="tx2"/>
              </a:buClr>
              <a:buFont typeface="Monotype Sorts" pitchFamily="2" charset="2"/>
              <a:buNone/>
            </a:pPr>
            <a:endParaRPr lang="en-US" sz="2000" dirty="0">
              <a:solidFill>
                <a:schemeClr val="tx1"/>
              </a:solidFill>
            </a:endParaRPr>
          </a:p>
          <a:p>
            <a:pPr algn="ctr" eaLnBrk="0" hangingPunct="0">
              <a:buClr>
                <a:schemeClr val="tx2"/>
              </a:buClr>
              <a:buFont typeface="Monotype Sorts" pitchFamily="2" charset="2"/>
              <a:buNone/>
            </a:pPr>
            <a:r>
              <a:rPr lang="en-US" sz="2000" dirty="0">
                <a:solidFill>
                  <a:schemeClr val="bg1"/>
                </a:solidFill>
              </a:rPr>
              <a:t>Exit Quarter </a:t>
            </a:r>
            <a:br>
              <a:rPr lang="en-US" sz="2000" dirty="0">
                <a:solidFill>
                  <a:schemeClr val="tx1"/>
                </a:solidFill>
              </a:rPr>
            </a:br>
            <a:endParaRPr lang="en-US" sz="2000" dirty="0">
              <a:solidFill>
                <a:schemeClr val="tx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dirty="0"/>
              <a:t>Measure 3: MEDIAN EARNINGS</a:t>
            </a:r>
          </a:p>
        </p:txBody>
      </p:sp>
      <p:sp>
        <p:nvSpPr>
          <p:cNvPr id="4" name="Rounded Rectangle 3"/>
          <p:cNvSpPr/>
          <p:nvPr/>
        </p:nvSpPr>
        <p:spPr>
          <a:xfrm>
            <a:off x="685800" y="1600200"/>
            <a:ext cx="7696200" cy="1295400"/>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indent="-274320">
              <a:defRPr/>
            </a:pPr>
            <a:r>
              <a:rPr lang="en-US" sz="2400" b="1" i="1" dirty="0"/>
              <a:t>DEFINITION</a:t>
            </a:r>
            <a:r>
              <a:rPr lang="en-US" sz="2400" b="1" dirty="0"/>
              <a:t>: </a:t>
            </a:r>
            <a:r>
              <a:rPr lang="en-US" sz="2400" b="1" dirty="0">
                <a:solidFill>
                  <a:prstClr val="white"/>
                </a:solidFill>
              </a:rPr>
              <a:t>The median quarterly earnings of those employed in the second quarter after the exit quarter</a:t>
            </a:r>
            <a:endParaRPr lang="en-US" sz="2400" b="1" dirty="0"/>
          </a:p>
        </p:txBody>
      </p:sp>
      <p:cxnSp>
        <p:nvCxnSpPr>
          <p:cNvPr id="3" name="Straight Connector 2"/>
          <p:cNvCxnSpPr/>
          <p:nvPr/>
        </p:nvCxnSpPr>
        <p:spPr>
          <a:xfrm>
            <a:off x="2057400" y="3505200"/>
            <a:ext cx="0" cy="0"/>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Text Box 13"/>
          <p:cNvSpPr txBox="1">
            <a:spLocks noChangeArrowheads="1"/>
          </p:cNvSpPr>
          <p:nvPr/>
        </p:nvSpPr>
        <p:spPr bwMode="auto">
          <a:xfrm>
            <a:off x="0" y="2895600"/>
            <a:ext cx="9144000" cy="3533275"/>
          </a:xfrm>
          <a:prstGeom prst="rect">
            <a:avLst/>
          </a:prstGeom>
          <a:noFill/>
          <a:ln w="9525" algn="ctr">
            <a:noFill/>
            <a:miter lim="800000"/>
            <a:headEnd/>
            <a:tailEnd/>
          </a:ln>
        </p:spPr>
        <p:txBody>
          <a:bodyPr>
            <a:spAutoFit/>
          </a:bodyPr>
          <a:lstStyle/>
          <a:p>
            <a:pPr marL="1079500" indent="-336550" algn="l" defTabSz="1371600">
              <a:lnSpc>
                <a:spcPct val="90000"/>
              </a:lnSpc>
              <a:buClr>
                <a:schemeClr val="tx2"/>
              </a:buClr>
              <a:buFontTx/>
              <a:buNone/>
            </a:pPr>
            <a:r>
              <a:rPr lang="en-US" sz="2400" dirty="0"/>
              <a:t>Notes</a:t>
            </a:r>
          </a:p>
          <a:p>
            <a:pPr marL="1079500" indent="-336550" defTabSz="1371600">
              <a:lnSpc>
                <a:spcPct val="90000"/>
              </a:lnSpc>
              <a:spcBef>
                <a:spcPts val="600"/>
              </a:spcBef>
              <a:buClr>
                <a:schemeClr val="tx2"/>
              </a:buClr>
              <a:buFontTx/>
              <a:buChar char="•"/>
            </a:pPr>
            <a:r>
              <a:rPr lang="en-US" sz="2000" dirty="0"/>
              <a:t>Measured only for those employed anytime in the 2</a:t>
            </a:r>
            <a:r>
              <a:rPr lang="en-US" sz="2000" baseline="30000" dirty="0"/>
              <a:t>nd</a:t>
            </a:r>
            <a:r>
              <a:rPr lang="en-US" sz="2000" dirty="0"/>
              <a:t> quarter</a:t>
            </a:r>
          </a:p>
          <a:p>
            <a:pPr marL="1079500" lvl="1" indent="-336550" defTabSz="1371600">
              <a:lnSpc>
                <a:spcPct val="90000"/>
              </a:lnSpc>
              <a:spcBef>
                <a:spcPts val="1200"/>
              </a:spcBef>
              <a:buClr>
                <a:schemeClr val="tx2"/>
              </a:buClr>
              <a:buFontTx/>
              <a:buChar char="•"/>
            </a:pPr>
            <a:r>
              <a:rPr lang="en-US" sz="2000" dirty="0"/>
              <a:t>Evidence can come from UI wages, federal employment, or supplemental data; you must measure earnings if you measure 2nd quarter employment using supplemental data</a:t>
            </a:r>
          </a:p>
          <a:p>
            <a:pPr marL="1079500" indent="-336550" algn="l" defTabSz="1371600">
              <a:lnSpc>
                <a:spcPct val="90000"/>
              </a:lnSpc>
              <a:spcBef>
                <a:spcPts val="1200"/>
              </a:spcBef>
              <a:buClr>
                <a:schemeClr val="tx2"/>
              </a:buClr>
              <a:buFontTx/>
              <a:buChar char="•"/>
            </a:pPr>
            <a:r>
              <a:rPr lang="en-US" sz="2000" b="0" dirty="0"/>
              <a:t>Differs from WIA </a:t>
            </a:r>
            <a:r>
              <a:rPr lang="en-US" sz="2000" b="0" i="1" dirty="0"/>
              <a:t>Average Earnings</a:t>
            </a:r>
          </a:p>
          <a:p>
            <a:pPr marL="1536700" lvl="1" indent="-336550" defTabSz="1371600">
              <a:lnSpc>
                <a:spcPct val="90000"/>
              </a:lnSpc>
              <a:spcBef>
                <a:spcPts val="600"/>
              </a:spcBef>
              <a:buClr>
                <a:schemeClr val="tx2"/>
              </a:buClr>
              <a:buFontTx/>
              <a:buChar char="•"/>
            </a:pPr>
            <a:r>
              <a:rPr lang="en-US" sz="2000" dirty="0"/>
              <a:t>Measurement quarter is different</a:t>
            </a:r>
          </a:p>
          <a:p>
            <a:pPr marL="1536700" lvl="1" indent="-336550" defTabSz="1371600">
              <a:lnSpc>
                <a:spcPct val="90000"/>
              </a:lnSpc>
              <a:spcBef>
                <a:spcPts val="600"/>
              </a:spcBef>
              <a:buClr>
                <a:schemeClr val="tx2"/>
              </a:buClr>
              <a:buFontTx/>
              <a:buChar char="•"/>
            </a:pPr>
            <a:r>
              <a:rPr lang="en-US" sz="2000" dirty="0"/>
              <a:t>WIOA measures </a:t>
            </a:r>
            <a:r>
              <a:rPr lang="en-US" sz="2000" i="1" dirty="0"/>
              <a:t>median</a:t>
            </a:r>
            <a:r>
              <a:rPr lang="en-US" sz="2000" dirty="0"/>
              <a:t> earnings, WIA measured </a:t>
            </a:r>
            <a:r>
              <a:rPr lang="en-US" sz="2000" i="1" dirty="0"/>
              <a:t>average</a:t>
            </a:r>
            <a:r>
              <a:rPr lang="en-US" sz="2000" dirty="0"/>
              <a:t> earnings</a:t>
            </a:r>
          </a:p>
          <a:p>
            <a:pPr marL="1536700" lvl="1" indent="-336550" defTabSz="1371600">
              <a:lnSpc>
                <a:spcPct val="90000"/>
              </a:lnSpc>
              <a:spcBef>
                <a:spcPts val="600"/>
              </a:spcBef>
              <a:buClr>
                <a:schemeClr val="tx2"/>
              </a:buClr>
              <a:buFontTx/>
              <a:buChar char="•"/>
            </a:pPr>
            <a:r>
              <a:rPr lang="en-US" sz="2000" b="0" dirty="0"/>
              <a:t>WIOA includes earnings measured from supplemental data</a:t>
            </a:r>
          </a:p>
        </p:txBody>
      </p:sp>
    </p:spTree>
    <p:extLst>
      <p:ext uri="{BB962C8B-B14F-4D97-AF65-F5344CB8AC3E}">
        <p14:creationId xmlns:p14="http://schemas.microsoft.com/office/powerpoint/2010/main" val="8798631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dirty="0">
                <a:ea typeface="ＭＳ Ｐゴシック" pitchFamily="34" charset="-128"/>
              </a:rPr>
              <a:t>MEDIAN EARNINGS – EXAMPLE</a:t>
            </a:r>
          </a:p>
        </p:txBody>
      </p:sp>
      <p:sp>
        <p:nvSpPr>
          <p:cNvPr id="4" name="Slide Number Placeholder 3"/>
          <p:cNvSpPr>
            <a:spLocks noGrp="1"/>
          </p:cNvSpPr>
          <p:nvPr>
            <p:ph type="sldNum" sz="quarter" idx="12"/>
          </p:nvPr>
        </p:nvSpPr>
        <p:spPr/>
        <p:txBody>
          <a:bodyPr>
            <a:normAutofit/>
          </a:bodyPr>
          <a:lstStyle/>
          <a:p>
            <a:pPr>
              <a:defRPr/>
            </a:pPr>
            <a:fld id="{AE1B9036-C1F2-4F94-9399-83A6EA561909}" type="slidenum">
              <a:rPr lang="en-US" smtClean="0">
                <a:solidFill>
                  <a:prstClr val="black">
                    <a:tint val="75000"/>
                  </a:prstClr>
                </a:solidFill>
              </a:rPr>
              <a:pPr>
                <a:defRPr/>
              </a:pPr>
              <a:t>28</a:t>
            </a:fld>
            <a:endParaRPr lang="en-US" dirty="0">
              <a:solidFill>
                <a:prstClr val="black">
                  <a:tint val="75000"/>
                </a:prstClr>
              </a:solidFill>
            </a:endParaRPr>
          </a:p>
        </p:txBody>
      </p:sp>
      <p:graphicFrame>
        <p:nvGraphicFramePr>
          <p:cNvPr id="14" name="Group 3"/>
          <p:cNvGraphicFramePr>
            <a:graphicFrameLocks/>
          </p:cNvGraphicFramePr>
          <p:nvPr/>
        </p:nvGraphicFramePr>
        <p:xfrm>
          <a:off x="533400" y="3124200"/>
          <a:ext cx="8382007" cy="2286000"/>
        </p:xfrm>
        <a:graphic>
          <a:graphicData uri="http://schemas.openxmlformats.org/drawingml/2006/table">
            <a:tbl>
              <a:tblPr/>
              <a:tblGrid>
                <a:gridCol w="555518">
                  <a:extLst>
                    <a:ext uri="{9D8B030D-6E8A-4147-A177-3AD203B41FA5}">
                      <a16:colId xmlns:a16="http://schemas.microsoft.com/office/drawing/2014/main" val="20000"/>
                    </a:ext>
                  </a:extLst>
                </a:gridCol>
                <a:gridCol w="555518">
                  <a:extLst>
                    <a:ext uri="{9D8B030D-6E8A-4147-A177-3AD203B41FA5}">
                      <a16:colId xmlns:a16="http://schemas.microsoft.com/office/drawing/2014/main" val="20001"/>
                    </a:ext>
                  </a:extLst>
                </a:gridCol>
                <a:gridCol w="555518">
                  <a:extLst>
                    <a:ext uri="{9D8B030D-6E8A-4147-A177-3AD203B41FA5}">
                      <a16:colId xmlns:a16="http://schemas.microsoft.com/office/drawing/2014/main" val="20002"/>
                    </a:ext>
                  </a:extLst>
                </a:gridCol>
                <a:gridCol w="555518">
                  <a:extLst>
                    <a:ext uri="{9D8B030D-6E8A-4147-A177-3AD203B41FA5}">
                      <a16:colId xmlns:a16="http://schemas.microsoft.com/office/drawing/2014/main" val="20003"/>
                    </a:ext>
                  </a:extLst>
                </a:gridCol>
                <a:gridCol w="555518">
                  <a:extLst>
                    <a:ext uri="{9D8B030D-6E8A-4147-A177-3AD203B41FA5}">
                      <a16:colId xmlns:a16="http://schemas.microsoft.com/office/drawing/2014/main" val="20004"/>
                    </a:ext>
                  </a:extLst>
                </a:gridCol>
                <a:gridCol w="523954">
                  <a:extLst>
                    <a:ext uri="{9D8B030D-6E8A-4147-A177-3AD203B41FA5}">
                      <a16:colId xmlns:a16="http://schemas.microsoft.com/office/drawing/2014/main" val="20005"/>
                    </a:ext>
                  </a:extLst>
                </a:gridCol>
                <a:gridCol w="571931">
                  <a:extLst>
                    <a:ext uri="{9D8B030D-6E8A-4147-A177-3AD203B41FA5}">
                      <a16:colId xmlns:a16="http://schemas.microsoft.com/office/drawing/2014/main" val="20006"/>
                    </a:ext>
                  </a:extLst>
                </a:gridCol>
                <a:gridCol w="571931">
                  <a:extLst>
                    <a:ext uri="{9D8B030D-6E8A-4147-A177-3AD203B41FA5}">
                      <a16:colId xmlns:a16="http://schemas.microsoft.com/office/drawing/2014/main" val="20007"/>
                    </a:ext>
                  </a:extLst>
                </a:gridCol>
                <a:gridCol w="571931">
                  <a:extLst>
                    <a:ext uri="{9D8B030D-6E8A-4147-A177-3AD203B41FA5}">
                      <a16:colId xmlns:a16="http://schemas.microsoft.com/office/drawing/2014/main" val="20008"/>
                    </a:ext>
                  </a:extLst>
                </a:gridCol>
                <a:gridCol w="571931">
                  <a:extLst>
                    <a:ext uri="{9D8B030D-6E8A-4147-A177-3AD203B41FA5}">
                      <a16:colId xmlns:a16="http://schemas.microsoft.com/office/drawing/2014/main" val="20009"/>
                    </a:ext>
                  </a:extLst>
                </a:gridCol>
                <a:gridCol w="570668">
                  <a:extLst>
                    <a:ext uri="{9D8B030D-6E8A-4147-A177-3AD203B41FA5}">
                      <a16:colId xmlns:a16="http://schemas.microsoft.com/office/drawing/2014/main" val="20010"/>
                    </a:ext>
                  </a:extLst>
                </a:gridCol>
                <a:gridCol w="570668">
                  <a:extLst>
                    <a:ext uri="{9D8B030D-6E8A-4147-A177-3AD203B41FA5}">
                      <a16:colId xmlns:a16="http://schemas.microsoft.com/office/drawing/2014/main" val="20011"/>
                    </a:ext>
                  </a:extLst>
                </a:gridCol>
                <a:gridCol w="540367">
                  <a:extLst>
                    <a:ext uri="{9D8B030D-6E8A-4147-A177-3AD203B41FA5}">
                      <a16:colId xmlns:a16="http://schemas.microsoft.com/office/drawing/2014/main" val="20012"/>
                    </a:ext>
                  </a:extLst>
                </a:gridCol>
                <a:gridCol w="555518">
                  <a:extLst>
                    <a:ext uri="{9D8B030D-6E8A-4147-A177-3AD203B41FA5}">
                      <a16:colId xmlns:a16="http://schemas.microsoft.com/office/drawing/2014/main" val="20013"/>
                    </a:ext>
                  </a:extLst>
                </a:gridCol>
                <a:gridCol w="555518">
                  <a:extLst>
                    <a:ext uri="{9D8B030D-6E8A-4147-A177-3AD203B41FA5}">
                      <a16:colId xmlns:a16="http://schemas.microsoft.com/office/drawing/2014/main" val="20014"/>
                    </a:ext>
                  </a:extLst>
                </a:gridCol>
              </a:tblGrid>
              <a:tr h="2286000">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JUL</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33A1CD"/>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AUG</a:t>
                      </a:r>
                    </a:p>
                  </a:txBody>
                  <a:tcPr marL="92075" marR="92075" marT="46038" marB="46038" anchor="ctr" horzOverflow="overflow">
                    <a:lnL w="12700" cap="flat" cmpd="sng" algn="ctr">
                      <a:solidFill>
                        <a:srgbClr val="33A1CD"/>
                      </a:solidFill>
                      <a:prstDash val="solid"/>
                      <a:round/>
                      <a:headEnd type="none" w="med" len="med"/>
                      <a:tailEnd type="none" w="med" len="med"/>
                    </a:lnL>
                    <a:lnR w="12700" cap="flat" cmpd="sng" algn="ctr">
                      <a:solidFill>
                        <a:srgbClr val="33A1CD"/>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FF6600"/>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SEP</a:t>
                      </a:r>
                    </a:p>
                  </a:txBody>
                  <a:tcPr marL="92075" marR="92075" marT="46038" marB="46038" anchor="ctr" horzOverflow="overflow">
                    <a:lnL w="12700" cap="flat" cmpd="sng" algn="ctr">
                      <a:solidFill>
                        <a:srgbClr val="33A1CD"/>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chemeClr val="bg1"/>
                          </a:solidFill>
                          <a:effectLst/>
                          <a:latin typeface="Arial" pitchFamily="34" charset="0"/>
                        </a:rPr>
                        <a:t>OCT</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0C85C8"/>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chemeClr val="bg1"/>
                          </a:solidFill>
                          <a:effectLst/>
                          <a:latin typeface="Arial" pitchFamily="34" charset="0"/>
                        </a:rPr>
                        <a:t>NOV</a:t>
                      </a:r>
                    </a:p>
                  </a:txBody>
                  <a:tcPr marL="92075" marR="92075" marT="46038" marB="46038"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0C85C8"/>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chemeClr val="bg1"/>
                          </a:solidFill>
                          <a:effectLst/>
                          <a:latin typeface="Arial" pitchFamily="34" charset="0"/>
                        </a:rPr>
                        <a:t>DEC</a:t>
                      </a:r>
                    </a:p>
                  </a:txBody>
                  <a:tcPr marL="92075" marR="92075" marT="46038" marB="46038" anchor="ctr" horzOverflow="overflow">
                    <a:lnL w="12700" cap="flat" cmpd="sng" algn="ctr">
                      <a:solidFill>
                        <a:srgbClr val="FFFFFF"/>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0C85C8"/>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JAN</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CDF7FF"/>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FEB</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CDF7FF"/>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MAR</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CDF7FF"/>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APR</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MAY</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JUN</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FFFFFF"/>
                          </a:solidFill>
                          <a:effectLst/>
                          <a:latin typeface="Arial" pitchFamily="34" charset="0"/>
                        </a:rPr>
                        <a:t>JUL</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7D93FF"/>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FFFFFF"/>
                          </a:solidFill>
                          <a:effectLst/>
                          <a:latin typeface="Arial" pitchFamily="34" charset="0"/>
                        </a:rPr>
                        <a:t>AUG</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7D93FF"/>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FFFFFF"/>
                          </a:solidFill>
                          <a:effectLst/>
                          <a:latin typeface="Arial" pitchFamily="34" charset="0"/>
                        </a:rPr>
                        <a:t>SEP</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7D93FF"/>
                    </a:solidFill>
                  </a:tcPr>
                </a:tc>
                <a:extLst>
                  <a:ext uri="{0D108BD9-81ED-4DB2-BD59-A6C34878D82A}">
                    <a16:rowId xmlns:a16="http://schemas.microsoft.com/office/drawing/2014/main" val="10000"/>
                  </a:ext>
                </a:extLst>
              </a:tr>
            </a:tbl>
          </a:graphicData>
        </a:graphic>
      </p:graphicFrame>
      <p:sp>
        <p:nvSpPr>
          <p:cNvPr id="15" name="Rectangle 39"/>
          <p:cNvSpPr>
            <a:spLocks noChangeArrowheads="1"/>
          </p:cNvSpPr>
          <p:nvPr/>
        </p:nvSpPr>
        <p:spPr bwMode="auto">
          <a:xfrm>
            <a:off x="2313832" y="2819400"/>
            <a:ext cx="1593044" cy="304800"/>
          </a:xfrm>
          <a:prstGeom prst="rect">
            <a:avLst/>
          </a:prstGeom>
          <a:solidFill>
            <a:srgbClr val="00B0F0">
              <a:alpha val="76077"/>
            </a:srgbClr>
          </a:solidFill>
          <a:ln w="9525">
            <a:solidFill>
              <a:schemeClr val="accent1"/>
            </a:solidFill>
            <a:miter lim="800000"/>
            <a:headEnd/>
            <a:tailEnd/>
          </a:ln>
        </p:spPr>
        <p:txBody>
          <a:bodyPr wrap="none" lIns="92075" tIns="46038" rIns="92075" bIns="46038" anchor="ctr"/>
          <a:lstStyle/>
          <a:p>
            <a:pPr algn="ctr" eaLnBrk="0" hangingPunct="0">
              <a:buClr>
                <a:schemeClr val="tx2"/>
              </a:buClr>
              <a:buFont typeface="Monotype Sorts" pitchFamily="2" charset="2"/>
              <a:buNone/>
            </a:pPr>
            <a:r>
              <a:rPr lang="en-US" sz="2000" dirty="0">
                <a:solidFill>
                  <a:schemeClr val="bg1"/>
                </a:solidFill>
              </a:rPr>
              <a:t>2016</a:t>
            </a:r>
          </a:p>
        </p:txBody>
      </p:sp>
      <p:sp>
        <p:nvSpPr>
          <p:cNvPr id="16" name="TextBox 15"/>
          <p:cNvSpPr txBox="1"/>
          <p:nvPr/>
        </p:nvSpPr>
        <p:spPr>
          <a:xfrm>
            <a:off x="685800" y="2438400"/>
            <a:ext cx="1444280" cy="573910"/>
          </a:xfrm>
          <a:prstGeom prst="rect">
            <a:avLst/>
          </a:prstGeom>
        </p:spPr>
        <p:txBody>
          <a:bodyPr vert="horz" wrap="square" lIns="91440" tIns="45720" rIns="91440" bIns="45720" rtlCol="0" anchor="t">
            <a:normAutofit fontScale="92500" lnSpcReduction="10000"/>
          </a:bodyPr>
          <a:lstStyle/>
          <a:p>
            <a:pPr>
              <a:spcBef>
                <a:spcPct val="20000"/>
              </a:spcBef>
            </a:pPr>
            <a:r>
              <a:rPr lang="en-US" sz="1600" b="1" dirty="0">
                <a:solidFill>
                  <a:srgbClr val="00A0AF"/>
                </a:solidFill>
                <a:latin typeface="Arial Black"/>
                <a:cs typeface="Arial Black"/>
              </a:rPr>
              <a:t>Exit date</a:t>
            </a:r>
          </a:p>
          <a:p>
            <a:pPr>
              <a:spcBef>
                <a:spcPct val="20000"/>
              </a:spcBef>
            </a:pPr>
            <a:r>
              <a:rPr lang="en-US" sz="1600" b="1" dirty="0">
                <a:solidFill>
                  <a:srgbClr val="00A0AF"/>
                </a:solidFill>
                <a:latin typeface="Arial Black"/>
                <a:cs typeface="Arial Black"/>
              </a:rPr>
              <a:t>  8/18/16</a:t>
            </a:r>
          </a:p>
        </p:txBody>
      </p:sp>
      <p:sp>
        <p:nvSpPr>
          <p:cNvPr id="18" name="Rectangle 36"/>
          <p:cNvSpPr>
            <a:spLocks noChangeArrowheads="1"/>
          </p:cNvSpPr>
          <p:nvPr/>
        </p:nvSpPr>
        <p:spPr bwMode="auto">
          <a:xfrm>
            <a:off x="3938380" y="5118392"/>
            <a:ext cx="1468865" cy="520408"/>
          </a:xfrm>
          <a:prstGeom prst="rect">
            <a:avLst/>
          </a:prstGeom>
          <a:solidFill>
            <a:srgbClr val="00B0F0">
              <a:alpha val="76077"/>
            </a:srgbClr>
          </a:solidFill>
          <a:ln w="9525">
            <a:solidFill>
              <a:schemeClr val="accent1"/>
            </a:solidFill>
            <a:miter lim="800000"/>
            <a:headEnd/>
            <a:tailEnd/>
          </a:ln>
        </p:spPr>
        <p:txBody>
          <a:bodyPr wrap="none" lIns="92075" tIns="46038" rIns="92075" bIns="46038" anchor="ctr"/>
          <a:lstStyle/>
          <a:p>
            <a:pPr eaLnBrk="0" hangingPunct="0">
              <a:buClr>
                <a:schemeClr val="tx2"/>
              </a:buClr>
              <a:buFont typeface="Monotype Sorts" pitchFamily="2" charset="2"/>
              <a:buNone/>
            </a:pPr>
            <a:endParaRPr lang="en-US" sz="2000" dirty="0">
              <a:solidFill>
                <a:schemeClr val="tx1"/>
              </a:solidFill>
            </a:endParaRPr>
          </a:p>
          <a:p>
            <a:pPr algn="ctr" eaLnBrk="0" hangingPunct="0">
              <a:buClr>
                <a:schemeClr val="tx2"/>
              </a:buClr>
              <a:buFont typeface="Monotype Sorts" pitchFamily="2" charset="2"/>
              <a:buNone/>
            </a:pPr>
            <a:r>
              <a:rPr lang="en-US" sz="2000" dirty="0">
                <a:solidFill>
                  <a:schemeClr val="bg1"/>
                </a:solidFill>
              </a:rPr>
              <a:t>2</a:t>
            </a:r>
            <a:r>
              <a:rPr lang="en-US" sz="2000" baseline="30000" dirty="0">
                <a:solidFill>
                  <a:schemeClr val="bg1"/>
                </a:solidFill>
              </a:rPr>
              <a:t>nd</a:t>
            </a:r>
            <a:r>
              <a:rPr lang="en-US" sz="2000" dirty="0">
                <a:solidFill>
                  <a:schemeClr val="bg1"/>
                </a:solidFill>
              </a:rPr>
              <a:t> Qtr After</a:t>
            </a:r>
            <a:br>
              <a:rPr lang="en-US" sz="2000" dirty="0">
                <a:solidFill>
                  <a:schemeClr val="tx1"/>
                </a:solidFill>
              </a:rPr>
            </a:br>
            <a:endParaRPr lang="en-US" sz="2000" dirty="0">
              <a:solidFill>
                <a:schemeClr val="tx1"/>
              </a:solidFill>
            </a:endParaRPr>
          </a:p>
        </p:txBody>
      </p:sp>
      <p:sp>
        <p:nvSpPr>
          <p:cNvPr id="19" name="Rectangle 39"/>
          <p:cNvSpPr>
            <a:spLocks noChangeArrowheads="1"/>
          </p:cNvSpPr>
          <p:nvPr/>
        </p:nvSpPr>
        <p:spPr bwMode="auto">
          <a:xfrm>
            <a:off x="3852134" y="2819400"/>
            <a:ext cx="5063266" cy="304800"/>
          </a:xfrm>
          <a:prstGeom prst="rect">
            <a:avLst/>
          </a:prstGeom>
          <a:solidFill>
            <a:srgbClr val="00B0F0">
              <a:alpha val="76077"/>
            </a:srgbClr>
          </a:solidFill>
          <a:ln w="9525">
            <a:solidFill>
              <a:schemeClr val="accent1"/>
            </a:solidFill>
            <a:miter lim="800000"/>
            <a:headEnd/>
            <a:tailEnd/>
          </a:ln>
        </p:spPr>
        <p:txBody>
          <a:bodyPr wrap="none" lIns="92075" tIns="46038" rIns="92075" bIns="46038" anchor="ctr"/>
          <a:lstStyle/>
          <a:p>
            <a:pPr algn="ctr" eaLnBrk="0" hangingPunct="0">
              <a:buClr>
                <a:schemeClr val="tx2"/>
              </a:buClr>
              <a:buFont typeface="Monotype Sorts" pitchFamily="2" charset="2"/>
              <a:buNone/>
            </a:pPr>
            <a:r>
              <a:rPr lang="en-US" sz="2000" dirty="0">
                <a:solidFill>
                  <a:schemeClr val="bg1"/>
                </a:solidFill>
              </a:rPr>
              <a:t>2017</a:t>
            </a:r>
          </a:p>
        </p:txBody>
      </p:sp>
      <p:sp>
        <p:nvSpPr>
          <p:cNvPr id="22" name="Rectangle 36"/>
          <p:cNvSpPr>
            <a:spLocks noGrp="1" noChangeArrowheads="1"/>
          </p:cNvSpPr>
          <p:nvPr>
            <p:ph sz="quarter" idx="1"/>
          </p:nvPr>
        </p:nvSpPr>
        <p:spPr bwMode="auto">
          <a:xfrm>
            <a:off x="685800" y="5105400"/>
            <a:ext cx="1447800" cy="533400"/>
          </a:xfrm>
          <a:prstGeom prst="rect">
            <a:avLst/>
          </a:prstGeom>
          <a:solidFill>
            <a:schemeClr val="accent4">
              <a:lumMod val="75000"/>
              <a:alpha val="76000"/>
            </a:schemeClr>
          </a:solidFill>
          <a:ln w="9525">
            <a:solidFill>
              <a:schemeClr val="accent1"/>
            </a:solidFill>
            <a:miter lim="800000"/>
            <a:headEnd/>
            <a:tailEnd/>
          </a:ln>
        </p:spPr>
        <p:txBody>
          <a:bodyPr wrap="none" lIns="92075" tIns="46038" rIns="92075" bIns="46038" anchor="ctr"/>
          <a:lstStyle/>
          <a:p>
            <a:pPr eaLnBrk="0" hangingPunct="0">
              <a:buClr>
                <a:schemeClr val="tx2"/>
              </a:buClr>
              <a:buFont typeface="Monotype Sorts" pitchFamily="2" charset="2"/>
              <a:buNone/>
            </a:pPr>
            <a:endParaRPr lang="en-US" sz="2000" dirty="0">
              <a:solidFill>
                <a:schemeClr val="tx1"/>
              </a:solidFill>
            </a:endParaRPr>
          </a:p>
          <a:p>
            <a:pPr algn="ctr" eaLnBrk="0" hangingPunct="0">
              <a:buClr>
                <a:schemeClr val="tx2"/>
              </a:buClr>
              <a:buFont typeface="Monotype Sorts" pitchFamily="2" charset="2"/>
              <a:buNone/>
            </a:pPr>
            <a:r>
              <a:rPr lang="en-US" sz="2000" dirty="0">
                <a:solidFill>
                  <a:schemeClr val="bg1"/>
                </a:solidFill>
              </a:rPr>
              <a:t>Exit Quarter </a:t>
            </a:r>
            <a:br>
              <a:rPr lang="en-US" sz="2000" dirty="0">
                <a:solidFill>
                  <a:schemeClr val="tx1"/>
                </a:solidFill>
              </a:rPr>
            </a:br>
            <a:endParaRPr lang="en-US" sz="20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19" grpId="0" animBg="1"/>
      <p:bldP spid="2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231775" y="381000"/>
            <a:ext cx="8455025" cy="593725"/>
          </a:xfrm>
        </p:spPr>
        <p:txBody>
          <a:bodyPr/>
          <a:lstStyle/>
          <a:p>
            <a:pPr eaLnBrk="1" hangingPunct="1"/>
            <a:r>
              <a:rPr lang="en-US" altLang="en-US" dirty="0"/>
              <a:t>CALCULATING A MEDIAN</a:t>
            </a:r>
          </a:p>
        </p:txBody>
      </p:sp>
      <p:graphicFrame>
        <p:nvGraphicFramePr>
          <p:cNvPr id="4" name="Table 3"/>
          <p:cNvGraphicFramePr>
            <a:graphicFrameLocks noGrp="1"/>
          </p:cNvGraphicFramePr>
          <p:nvPr>
            <p:extLst>
              <p:ext uri="{D42A27DB-BD31-4B8C-83A1-F6EECF244321}">
                <p14:modId xmlns:p14="http://schemas.microsoft.com/office/powerpoint/2010/main" val="2099098414"/>
              </p:ext>
            </p:extLst>
          </p:nvPr>
        </p:nvGraphicFramePr>
        <p:xfrm>
          <a:off x="911225" y="1727200"/>
          <a:ext cx="3087688" cy="4083780"/>
        </p:xfrm>
        <a:graphic>
          <a:graphicData uri="http://schemas.openxmlformats.org/drawingml/2006/table">
            <a:tbl>
              <a:tblPr firstRow="1" bandRow="1">
                <a:tableStyleId>{5C22544A-7EE6-4342-B048-85BDC9FD1C3A}</a:tableStyleId>
              </a:tblPr>
              <a:tblGrid>
                <a:gridCol w="1543844">
                  <a:extLst>
                    <a:ext uri="{9D8B030D-6E8A-4147-A177-3AD203B41FA5}">
                      <a16:colId xmlns:a16="http://schemas.microsoft.com/office/drawing/2014/main" val="20000"/>
                    </a:ext>
                  </a:extLst>
                </a:gridCol>
                <a:gridCol w="1543844">
                  <a:extLst>
                    <a:ext uri="{9D8B030D-6E8A-4147-A177-3AD203B41FA5}">
                      <a16:colId xmlns:a16="http://schemas.microsoft.com/office/drawing/2014/main" val="20001"/>
                    </a:ext>
                  </a:extLst>
                </a:gridCol>
              </a:tblGrid>
              <a:tr h="640009">
                <a:tc>
                  <a:txBody>
                    <a:bodyPr/>
                    <a:lstStyle/>
                    <a:p>
                      <a:endParaRPr lang="en-US" sz="1800" dirty="0"/>
                    </a:p>
                  </a:txBody>
                  <a:tcPr marL="91462" marR="91462" marT="45693" marB="45693">
                    <a:noFill/>
                  </a:tcPr>
                </a:tc>
                <a:tc>
                  <a:txBody>
                    <a:bodyPr/>
                    <a:lstStyle/>
                    <a:p>
                      <a:pPr algn="ctr"/>
                      <a:r>
                        <a:rPr lang="en-US" sz="2000" dirty="0"/>
                        <a:t>Earnings in 2</a:t>
                      </a:r>
                      <a:r>
                        <a:rPr lang="en-US" sz="2000" baseline="30000" dirty="0"/>
                        <a:t>nd</a:t>
                      </a:r>
                      <a:r>
                        <a:rPr lang="en-US" sz="2000" baseline="0" dirty="0"/>
                        <a:t> Quarter</a:t>
                      </a:r>
                      <a:endParaRPr lang="en-US" sz="2000" dirty="0"/>
                    </a:p>
                  </a:txBody>
                  <a:tcPr marL="91462" marR="91462" marT="45693" marB="45693"/>
                </a:tc>
                <a:extLst>
                  <a:ext uri="{0D108BD9-81ED-4DB2-BD59-A6C34878D82A}">
                    <a16:rowId xmlns:a16="http://schemas.microsoft.com/office/drawing/2014/main" val="10000"/>
                  </a:ext>
                </a:extLst>
              </a:tr>
              <a:tr h="396177">
                <a:tc>
                  <a:txBody>
                    <a:bodyPr/>
                    <a:lstStyle/>
                    <a:p>
                      <a:r>
                        <a:rPr lang="en-US" sz="2000" dirty="0"/>
                        <a:t>Person 1</a:t>
                      </a:r>
                    </a:p>
                  </a:txBody>
                  <a:tcPr marL="91462" marR="91462" marT="45693" marB="45693"/>
                </a:tc>
                <a:tc>
                  <a:txBody>
                    <a:bodyPr/>
                    <a:lstStyle/>
                    <a:p>
                      <a:pPr marL="0" algn="ctr"/>
                      <a:r>
                        <a:rPr lang="en-US" sz="2000" dirty="0"/>
                        <a:t>$1,500</a:t>
                      </a:r>
                    </a:p>
                  </a:txBody>
                  <a:tcPr marL="91462" marR="91462" marT="45693" marB="45693"/>
                </a:tc>
                <a:extLst>
                  <a:ext uri="{0D108BD9-81ED-4DB2-BD59-A6C34878D82A}">
                    <a16:rowId xmlns:a16="http://schemas.microsoft.com/office/drawing/2014/main" val="10001"/>
                  </a:ext>
                </a:extLst>
              </a:tr>
              <a:tr h="396177">
                <a:tc>
                  <a:txBody>
                    <a:bodyPr/>
                    <a:lstStyle/>
                    <a:p>
                      <a:r>
                        <a:rPr lang="en-US" sz="2000" dirty="0"/>
                        <a:t>Person 2</a:t>
                      </a:r>
                    </a:p>
                  </a:txBody>
                  <a:tcPr marL="91462" marR="91462" marT="45693" marB="45693"/>
                </a:tc>
                <a:tc>
                  <a:txBody>
                    <a:bodyPr/>
                    <a:lstStyle/>
                    <a:p>
                      <a:pPr marL="0" algn="ctr"/>
                      <a:r>
                        <a:rPr lang="en-US" sz="2000" dirty="0"/>
                        <a:t>$2,200</a:t>
                      </a:r>
                    </a:p>
                  </a:txBody>
                  <a:tcPr marL="91462" marR="91462" marT="45693" marB="45693"/>
                </a:tc>
                <a:extLst>
                  <a:ext uri="{0D108BD9-81ED-4DB2-BD59-A6C34878D82A}">
                    <a16:rowId xmlns:a16="http://schemas.microsoft.com/office/drawing/2014/main" val="10002"/>
                  </a:ext>
                </a:extLst>
              </a:tr>
              <a:tr h="396177">
                <a:tc>
                  <a:txBody>
                    <a:bodyPr/>
                    <a:lstStyle/>
                    <a:p>
                      <a:r>
                        <a:rPr lang="en-US" sz="2000" dirty="0"/>
                        <a:t>Person 3</a:t>
                      </a:r>
                    </a:p>
                  </a:txBody>
                  <a:tcPr marL="91462" marR="91462" marT="45693" marB="45693"/>
                </a:tc>
                <a:tc>
                  <a:txBody>
                    <a:bodyPr/>
                    <a:lstStyle/>
                    <a:p>
                      <a:pPr marL="0" algn="ctr"/>
                      <a:r>
                        <a:rPr lang="en-US" sz="2000" dirty="0"/>
                        <a:t>$2,700</a:t>
                      </a:r>
                    </a:p>
                  </a:txBody>
                  <a:tcPr marL="91462" marR="91462" marT="45693" marB="45693"/>
                </a:tc>
                <a:extLst>
                  <a:ext uri="{0D108BD9-81ED-4DB2-BD59-A6C34878D82A}">
                    <a16:rowId xmlns:a16="http://schemas.microsoft.com/office/drawing/2014/main" val="10003"/>
                  </a:ext>
                </a:extLst>
              </a:tr>
              <a:tr h="396177">
                <a:tc>
                  <a:txBody>
                    <a:bodyPr/>
                    <a:lstStyle/>
                    <a:p>
                      <a:r>
                        <a:rPr lang="en-US" sz="2000" dirty="0"/>
                        <a:t>Person 4</a:t>
                      </a:r>
                    </a:p>
                  </a:txBody>
                  <a:tcPr marL="91462" marR="91462" marT="45693" marB="45693"/>
                </a:tc>
                <a:tc>
                  <a:txBody>
                    <a:bodyPr/>
                    <a:lstStyle/>
                    <a:p>
                      <a:pPr marL="0" algn="ctr"/>
                      <a:r>
                        <a:rPr lang="en-US" sz="2000" dirty="0"/>
                        <a:t>$3,000</a:t>
                      </a:r>
                    </a:p>
                  </a:txBody>
                  <a:tcPr marL="91462" marR="91462" marT="45693" marB="45693"/>
                </a:tc>
                <a:extLst>
                  <a:ext uri="{0D108BD9-81ED-4DB2-BD59-A6C34878D82A}">
                    <a16:rowId xmlns:a16="http://schemas.microsoft.com/office/drawing/2014/main" val="10004"/>
                  </a:ext>
                </a:extLst>
              </a:tr>
              <a:tr h="396177">
                <a:tc>
                  <a:txBody>
                    <a:bodyPr/>
                    <a:lstStyle/>
                    <a:p>
                      <a:r>
                        <a:rPr lang="en-US" sz="2000" dirty="0"/>
                        <a:t>Person 5</a:t>
                      </a:r>
                    </a:p>
                  </a:txBody>
                  <a:tcPr marL="91462" marR="91462" marT="45693" marB="45693"/>
                </a:tc>
                <a:tc>
                  <a:txBody>
                    <a:bodyPr/>
                    <a:lstStyle/>
                    <a:p>
                      <a:pPr marL="0" algn="ctr"/>
                      <a:r>
                        <a:rPr lang="en-US" sz="2000" dirty="0"/>
                        <a:t>$3,500</a:t>
                      </a:r>
                    </a:p>
                  </a:txBody>
                  <a:tcPr marL="91462" marR="91462" marT="45693" marB="45693"/>
                </a:tc>
                <a:extLst>
                  <a:ext uri="{0D108BD9-81ED-4DB2-BD59-A6C34878D82A}">
                    <a16:rowId xmlns:a16="http://schemas.microsoft.com/office/drawing/2014/main" val="10005"/>
                  </a:ext>
                </a:extLst>
              </a:tr>
              <a:tr h="396177">
                <a:tc>
                  <a:txBody>
                    <a:bodyPr/>
                    <a:lstStyle/>
                    <a:p>
                      <a:r>
                        <a:rPr lang="en-US" sz="2000" dirty="0"/>
                        <a:t>Person 6</a:t>
                      </a:r>
                    </a:p>
                  </a:txBody>
                  <a:tcPr marL="91462" marR="91462" marT="45693" marB="45693"/>
                </a:tc>
                <a:tc>
                  <a:txBody>
                    <a:bodyPr/>
                    <a:lstStyle/>
                    <a:p>
                      <a:pPr marL="0" algn="ctr"/>
                      <a:r>
                        <a:rPr lang="en-US" sz="2000" dirty="0"/>
                        <a:t>$6,200</a:t>
                      </a:r>
                    </a:p>
                  </a:txBody>
                  <a:tcPr marL="91462" marR="91462" marT="45693" marB="45693"/>
                </a:tc>
                <a:extLst>
                  <a:ext uri="{0D108BD9-81ED-4DB2-BD59-A6C34878D82A}">
                    <a16:rowId xmlns:a16="http://schemas.microsoft.com/office/drawing/2014/main" val="10006"/>
                  </a:ext>
                </a:extLst>
              </a:tr>
              <a:tr h="396177">
                <a:tc>
                  <a:txBody>
                    <a:bodyPr/>
                    <a:lstStyle/>
                    <a:p>
                      <a:r>
                        <a:rPr lang="en-US" sz="2000" dirty="0"/>
                        <a:t>Person 7</a:t>
                      </a:r>
                    </a:p>
                  </a:txBody>
                  <a:tcPr marL="91462" marR="91462" marT="45693" marB="45693"/>
                </a:tc>
                <a:tc>
                  <a:txBody>
                    <a:bodyPr/>
                    <a:lstStyle/>
                    <a:p>
                      <a:pPr marL="0" algn="ctr"/>
                      <a:r>
                        <a:rPr lang="en-US" sz="2000" u="sng" dirty="0"/>
                        <a:t>$8,200</a:t>
                      </a:r>
                    </a:p>
                  </a:txBody>
                  <a:tcPr marL="91462" marR="91462" marT="45693" marB="45693"/>
                </a:tc>
                <a:extLst>
                  <a:ext uri="{0D108BD9-81ED-4DB2-BD59-A6C34878D82A}">
                    <a16:rowId xmlns:a16="http://schemas.microsoft.com/office/drawing/2014/main" val="10007"/>
                  </a:ext>
                </a:extLst>
              </a:tr>
              <a:tr h="213303">
                <a:tc>
                  <a:txBody>
                    <a:bodyPr/>
                    <a:lstStyle/>
                    <a:p>
                      <a:endParaRPr lang="en-US" sz="800" dirty="0"/>
                    </a:p>
                  </a:txBody>
                  <a:tcPr marL="91462" marR="91462" marT="45693" marB="45693">
                    <a:noFill/>
                  </a:tcPr>
                </a:tc>
                <a:tc>
                  <a:txBody>
                    <a:bodyPr/>
                    <a:lstStyle/>
                    <a:p>
                      <a:pPr marL="0" algn="ctr"/>
                      <a:endParaRPr lang="en-US" sz="800" dirty="0"/>
                    </a:p>
                  </a:txBody>
                  <a:tcPr marL="91462" marR="91462" marT="45693" marB="45693">
                    <a:noFill/>
                  </a:tcPr>
                </a:tc>
                <a:extLst>
                  <a:ext uri="{0D108BD9-81ED-4DB2-BD59-A6C34878D82A}">
                    <a16:rowId xmlns:a16="http://schemas.microsoft.com/office/drawing/2014/main" val="10008"/>
                  </a:ext>
                </a:extLst>
              </a:tr>
              <a:tr h="396177">
                <a:tc>
                  <a:txBody>
                    <a:bodyPr/>
                    <a:lstStyle/>
                    <a:p>
                      <a:r>
                        <a:rPr lang="en-US" sz="2000" dirty="0"/>
                        <a:t>Sum</a:t>
                      </a:r>
                    </a:p>
                  </a:txBody>
                  <a:tcPr marL="91462" marR="91462" marT="45693" marB="45693"/>
                </a:tc>
                <a:tc>
                  <a:txBody>
                    <a:bodyPr/>
                    <a:lstStyle/>
                    <a:p>
                      <a:pPr marL="0" algn="ctr"/>
                      <a:r>
                        <a:rPr lang="en-US" sz="2000" dirty="0"/>
                        <a:t>$27,300</a:t>
                      </a:r>
                    </a:p>
                  </a:txBody>
                  <a:tcPr marL="91462" marR="91462" marT="45693" marB="45693"/>
                </a:tc>
                <a:extLst>
                  <a:ext uri="{0D108BD9-81ED-4DB2-BD59-A6C34878D82A}">
                    <a16:rowId xmlns:a16="http://schemas.microsoft.com/office/drawing/2014/main" val="10009"/>
                  </a:ext>
                </a:extLst>
              </a:tr>
            </a:tbl>
          </a:graphicData>
        </a:graphic>
      </p:graphicFrame>
      <p:sp>
        <p:nvSpPr>
          <p:cNvPr id="47142" name="TextBox 5"/>
          <p:cNvSpPr txBox="1">
            <a:spLocks noChangeArrowheads="1"/>
          </p:cNvSpPr>
          <p:nvPr/>
        </p:nvSpPr>
        <p:spPr bwMode="auto">
          <a:xfrm>
            <a:off x="4970463" y="5584537"/>
            <a:ext cx="3249612" cy="942975"/>
          </a:xfrm>
          <a:prstGeom prst="rect">
            <a:avLst/>
          </a:prstGeom>
          <a:noFill/>
          <a:ln w="9525">
            <a:noFill/>
            <a:miter lim="800000"/>
            <a:headEnd/>
            <a:tailEnd/>
          </a:ln>
        </p:spPr>
        <p:txBody>
          <a:bodyPr/>
          <a:lstStyle/>
          <a:p>
            <a:pPr>
              <a:spcBef>
                <a:spcPct val="20000"/>
              </a:spcBef>
            </a:pPr>
            <a:r>
              <a:rPr lang="en-US" altLang="en-US" sz="2800" b="1" baseline="-25000" dirty="0">
                <a:latin typeface="Calibri" pitchFamily="34" charset="0"/>
              </a:rPr>
              <a:t>Average = </a:t>
            </a:r>
            <a:r>
              <a:rPr lang="en-US" altLang="en-US" sz="2000" u="sng" dirty="0">
                <a:latin typeface="Calibri" pitchFamily="34" charset="0"/>
              </a:rPr>
              <a:t>27300</a:t>
            </a:r>
            <a:r>
              <a:rPr lang="en-US" altLang="en-US" sz="2000" baseline="-25000" dirty="0">
                <a:latin typeface="Calibri" pitchFamily="34" charset="0"/>
              </a:rPr>
              <a:t> </a:t>
            </a:r>
            <a:r>
              <a:rPr lang="en-US" altLang="en-US" sz="2800" baseline="-25000" dirty="0">
                <a:latin typeface="Calibri" pitchFamily="34" charset="0"/>
              </a:rPr>
              <a:t>= $3,900</a:t>
            </a:r>
            <a:endParaRPr lang="en-US" altLang="en-US" sz="2800" u="sng" dirty="0">
              <a:latin typeface="Calibri" pitchFamily="34" charset="0"/>
            </a:endParaRPr>
          </a:p>
          <a:p>
            <a:pPr lvl="1">
              <a:spcBef>
                <a:spcPct val="20000"/>
              </a:spcBef>
            </a:pPr>
            <a:r>
              <a:rPr lang="en-US" altLang="en-US" sz="2000" dirty="0">
                <a:latin typeface="Calibri" pitchFamily="34" charset="0"/>
              </a:rPr>
              <a:t>              7 </a:t>
            </a:r>
          </a:p>
          <a:p>
            <a:pPr lvl="1">
              <a:spcBef>
                <a:spcPct val="20000"/>
              </a:spcBef>
              <a:buFont typeface="Arial Black" pitchFamily="34" charset="0"/>
              <a:buChar char="­"/>
            </a:pPr>
            <a:endParaRPr lang="en-US" altLang="en-US" sz="1600" b="1" dirty="0">
              <a:solidFill>
                <a:srgbClr val="00A0AF"/>
              </a:solidFill>
              <a:latin typeface="Arial Black" pitchFamily="34" charset="0"/>
            </a:endParaRPr>
          </a:p>
          <a:p>
            <a:pPr>
              <a:spcBef>
                <a:spcPct val="20000"/>
              </a:spcBef>
              <a:buFont typeface="Arial" pitchFamily="34" charset="0"/>
              <a:buChar char="•"/>
            </a:pPr>
            <a:endParaRPr lang="en-US" altLang="en-US" sz="1600" b="1" dirty="0">
              <a:solidFill>
                <a:srgbClr val="00A0AF"/>
              </a:solidFill>
              <a:latin typeface="Arial Black" pitchFamily="34" charset="0"/>
            </a:endParaRPr>
          </a:p>
        </p:txBody>
      </p:sp>
      <p:sp>
        <p:nvSpPr>
          <p:cNvPr id="7" name="TextBox 6"/>
          <p:cNvSpPr txBox="1"/>
          <p:nvPr/>
        </p:nvSpPr>
        <p:spPr>
          <a:xfrm>
            <a:off x="4970463" y="4987925"/>
            <a:ext cx="3911600" cy="747713"/>
          </a:xfrm>
          <a:prstGeom prst="rect">
            <a:avLst/>
          </a:prstGeom>
          <a:ln>
            <a:noFill/>
          </a:ln>
        </p:spPr>
        <p:txBody>
          <a:bodyPr>
            <a:normAutofit/>
          </a:bodyPr>
          <a:lstStyle/>
          <a:p>
            <a:pPr marL="0" lvl="2" fontAlgn="auto">
              <a:spcBef>
                <a:spcPts val="0"/>
              </a:spcBef>
              <a:spcAft>
                <a:spcPts val="0"/>
              </a:spcAft>
              <a:defRPr/>
            </a:pPr>
            <a:r>
              <a:rPr lang="en-US" sz="2000" b="1" dirty="0">
                <a:latin typeface="+mn-lt"/>
                <a:cs typeface="Arial Black"/>
              </a:rPr>
              <a:t>Median</a:t>
            </a:r>
            <a:r>
              <a:rPr lang="en-US" sz="2000" dirty="0">
                <a:latin typeface="+mn-lt"/>
                <a:cs typeface="Arial Black"/>
              </a:rPr>
              <a:t>= $3,000 (the earnings of the person at the midpoint)</a:t>
            </a:r>
          </a:p>
        </p:txBody>
      </p:sp>
      <p:cxnSp>
        <p:nvCxnSpPr>
          <p:cNvPr id="9" name="Straight Arrow Connector 8"/>
          <p:cNvCxnSpPr/>
          <p:nvPr/>
        </p:nvCxnSpPr>
        <p:spPr>
          <a:xfrm flipH="1">
            <a:off x="4017963" y="3733800"/>
            <a:ext cx="1306512" cy="0"/>
          </a:xfrm>
          <a:prstGeom prst="straightConnector1">
            <a:avLst/>
          </a:prstGeom>
          <a:ln>
            <a:solidFill>
              <a:schemeClr val="accent3">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380038" y="3460750"/>
            <a:ext cx="3095625" cy="501650"/>
          </a:xfrm>
          <a:prstGeom prst="rect">
            <a:avLst/>
          </a:prstGeom>
          <a:ln>
            <a:noFill/>
          </a:ln>
        </p:spPr>
        <p:txBody>
          <a:bodyPr>
            <a:normAutofit/>
          </a:bodyPr>
          <a:lstStyle/>
          <a:p>
            <a:pPr marL="0" lvl="2" fontAlgn="auto">
              <a:spcBef>
                <a:spcPts val="0"/>
              </a:spcBef>
              <a:spcAft>
                <a:spcPts val="0"/>
              </a:spcAft>
              <a:defRPr/>
            </a:pPr>
            <a:r>
              <a:rPr lang="en-US" sz="2000" dirty="0">
                <a:solidFill>
                  <a:schemeClr val="accent3">
                    <a:lumMod val="50000"/>
                  </a:schemeClr>
                </a:solidFill>
                <a:latin typeface="+mn-lt"/>
                <a:cs typeface="Arial Black"/>
              </a:rPr>
              <a:t>Midpoint</a:t>
            </a:r>
          </a:p>
        </p:txBody>
      </p:sp>
      <p:sp>
        <p:nvSpPr>
          <p:cNvPr id="13" name="TextBox 12"/>
          <p:cNvSpPr txBox="1"/>
          <p:nvPr/>
        </p:nvSpPr>
        <p:spPr>
          <a:xfrm>
            <a:off x="4221163" y="2400300"/>
            <a:ext cx="4660900" cy="1181100"/>
          </a:xfrm>
          <a:prstGeom prst="rect">
            <a:avLst/>
          </a:prstGeom>
          <a:ln w="6350">
            <a:noFill/>
          </a:ln>
        </p:spPr>
        <p:txBody>
          <a:bodyPr>
            <a:normAutofit/>
          </a:bodyPr>
          <a:lstStyle/>
          <a:p>
            <a:pPr marL="0" lvl="2" fontAlgn="auto">
              <a:spcBef>
                <a:spcPts val="0"/>
              </a:spcBef>
              <a:spcAft>
                <a:spcPts val="1200"/>
              </a:spcAft>
              <a:buFont typeface="Arial" pitchFamily="34" charset="0"/>
              <a:buChar char="}"/>
              <a:defRPr/>
            </a:pPr>
            <a:r>
              <a:rPr lang="en-US" sz="6600" dirty="0">
                <a:solidFill>
                  <a:schemeClr val="accent3">
                    <a:lumMod val="50000"/>
                  </a:schemeClr>
                </a:solidFill>
                <a:latin typeface="+mn-lt"/>
                <a:cs typeface="Arial Black"/>
              </a:rPr>
              <a:t> </a:t>
            </a:r>
            <a:r>
              <a:rPr lang="en-US" sz="2400" dirty="0">
                <a:solidFill>
                  <a:schemeClr val="accent3">
                    <a:lumMod val="50000"/>
                  </a:schemeClr>
                </a:solidFill>
                <a:latin typeface="+mn-lt"/>
                <a:cs typeface="Arial Black"/>
              </a:rPr>
              <a:t>Half of people below midpoint</a:t>
            </a:r>
          </a:p>
        </p:txBody>
      </p:sp>
      <p:sp>
        <p:nvSpPr>
          <p:cNvPr id="14" name="TextBox 13"/>
          <p:cNvSpPr txBox="1"/>
          <p:nvPr/>
        </p:nvSpPr>
        <p:spPr>
          <a:xfrm>
            <a:off x="4217988" y="3849688"/>
            <a:ext cx="4664075" cy="1179512"/>
          </a:xfrm>
          <a:prstGeom prst="rect">
            <a:avLst/>
          </a:prstGeom>
          <a:ln w="6350">
            <a:noFill/>
          </a:ln>
        </p:spPr>
        <p:txBody>
          <a:bodyPr>
            <a:normAutofit/>
          </a:bodyPr>
          <a:lstStyle/>
          <a:p>
            <a:pPr marL="0" lvl="2" fontAlgn="auto">
              <a:spcBef>
                <a:spcPts val="0"/>
              </a:spcBef>
              <a:spcAft>
                <a:spcPts val="1200"/>
              </a:spcAft>
              <a:buFont typeface="Arial" pitchFamily="34" charset="0"/>
              <a:buChar char="}"/>
              <a:defRPr/>
            </a:pPr>
            <a:r>
              <a:rPr lang="en-US" sz="6600" dirty="0">
                <a:solidFill>
                  <a:schemeClr val="accent3">
                    <a:lumMod val="50000"/>
                  </a:schemeClr>
                </a:solidFill>
                <a:latin typeface="+mn-lt"/>
                <a:cs typeface="Arial Black"/>
              </a:rPr>
              <a:t> </a:t>
            </a:r>
            <a:r>
              <a:rPr lang="en-US" sz="2400" dirty="0">
                <a:solidFill>
                  <a:schemeClr val="accent3">
                    <a:lumMod val="50000"/>
                  </a:schemeClr>
                </a:solidFill>
                <a:latin typeface="+mn-lt"/>
                <a:cs typeface="Arial Black"/>
              </a:rPr>
              <a:t>Half of people above m</a:t>
            </a:r>
            <a:r>
              <a:rPr lang="en-US" sz="2000" dirty="0">
                <a:solidFill>
                  <a:schemeClr val="accent3">
                    <a:lumMod val="50000"/>
                  </a:schemeClr>
                </a:solidFill>
                <a:latin typeface="+mn-lt"/>
                <a:cs typeface="Arial Black"/>
              </a:rPr>
              <a:t>i</a:t>
            </a:r>
            <a:r>
              <a:rPr lang="en-US" sz="2400" dirty="0">
                <a:solidFill>
                  <a:schemeClr val="accent3">
                    <a:lumMod val="50000"/>
                  </a:schemeClr>
                </a:solidFill>
                <a:latin typeface="+mn-lt"/>
                <a:cs typeface="Arial Black"/>
              </a:rPr>
              <a:t>dpoint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231775" y="381000"/>
            <a:ext cx="8455025" cy="593725"/>
          </a:xfrm>
        </p:spPr>
        <p:txBody>
          <a:bodyPr>
            <a:normAutofit fontScale="90000"/>
          </a:bodyPr>
          <a:lstStyle/>
          <a:p>
            <a:pPr eaLnBrk="1" hangingPunct="1"/>
            <a:r>
              <a:rPr lang="en-US" altLang="en-US" dirty="0"/>
              <a:t>MEDIAN MINIMIZES THE EFFECT OF </a:t>
            </a:r>
            <a:br>
              <a:rPr lang="en-US" altLang="en-US" dirty="0"/>
            </a:br>
            <a:r>
              <a:rPr lang="en-US" altLang="en-US" dirty="0"/>
              <a:t>EXTREME VALUES</a:t>
            </a:r>
          </a:p>
        </p:txBody>
      </p:sp>
      <p:graphicFrame>
        <p:nvGraphicFramePr>
          <p:cNvPr id="4" name="Table 3"/>
          <p:cNvGraphicFramePr>
            <a:graphicFrameLocks noGrp="1"/>
          </p:cNvGraphicFramePr>
          <p:nvPr>
            <p:extLst>
              <p:ext uri="{D42A27DB-BD31-4B8C-83A1-F6EECF244321}">
                <p14:modId xmlns:p14="http://schemas.microsoft.com/office/powerpoint/2010/main" val="1854417438"/>
              </p:ext>
            </p:extLst>
          </p:nvPr>
        </p:nvGraphicFramePr>
        <p:xfrm>
          <a:off x="911225" y="1524000"/>
          <a:ext cx="3087688" cy="3776472"/>
        </p:xfrm>
        <a:graphic>
          <a:graphicData uri="http://schemas.openxmlformats.org/drawingml/2006/table">
            <a:tbl>
              <a:tblPr firstRow="1" bandRow="1">
                <a:tableStyleId>{5C22544A-7EE6-4342-B048-85BDC9FD1C3A}</a:tableStyleId>
              </a:tblPr>
              <a:tblGrid>
                <a:gridCol w="1543844">
                  <a:extLst>
                    <a:ext uri="{9D8B030D-6E8A-4147-A177-3AD203B41FA5}">
                      <a16:colId xmlns:a16="http://schemas.microsoft.com/office/drawing/2014/main" val="20000"/>
                    </a:ext>
                  </a:extLst>
                </a:gridCol>
                <a:gridCol w="1543844">
                  <a:extLst>
                    <a:ext uri="{9D8B030D-6E8A-4147-A177-3AD203B41FA5}">
                      <a16:colId xmlns:a16="http://schemas.microsoft.com/office/drawing/2014/main" val="20001"/>
                    </a:ext>
                  </a:extLst>
                </a:gridCol>
              </a:tblGrid>
              <a:tr h="393635">
                <a:tc gridSpan="2">
                  <a:txBody>
                    <a:bodyPr/>
                    <a:lstStyle/>
                    <a:p>
                      <a:pPr algn="ctr"/>
                      <a:r>
                        <a:rPr lang="en-US" sz="1800" dirty="0"/>
                        <a:t>Scenario 1</a:t>
                      </a:r>
                    </a:p>
                  </a:txBody>
                  <a:tcPr marL="91462" marR="91462" marT="45693" marB="45693">
                    <a:solidFill>
                      <a:schemeClr val="accent4">
                        <a:lumMod val="50000"/>
                      </a:schemeClr>
                    </a:solidFill>
                  </a:tcPr>
                </a:tc>
                <a:tc hMerge="1">
                  <a:txBody>
                    <a:bodyPr/>
                    <a:lstStyle/>
                    <a:p>
                      <a:pPr algn="ctr"/>
                      <a:endParaRPr lang="en-US" sz="1800" dirty="0"/>
                    </a:p>
                  </a:txBody>
                  <a:tcPr marL="91462" marR="91462" marT="45693" marB="45693"/>
                </a:tc>
                <a:extLst>
                  <a:ext uri="{0D108BD9-81ED-4DB2-BD59-A6C34878D82A}">
                    <a16:rowId xmlns:a16="http://schemas.microsoft.com/office/drawing/2014/main" val="10000"/>
                  </a:ext>
                </a:extLst>
              </a:tr>
              <a:tr h="396191">
                <a:tc>
                  <a:txBody>
                    <a:bodyPr/>
                    <a:lstStyle/>
                    <a:p>
                      <a:r>
                        <a:rPr lang="en-US" sz="2000" dirty="0"/>
                        <a:t>Person 1</a:t>
                      </a:r>
                    </a:p>
                  </a:txBody>
                  <a:tcPr marL="91462" marR="91462" marT="45693" marB="45693"/>
                </a:tc>
                <a:tc>
                  <a:txBody>
                    <a:bodyPr/>
                    <a:lstStyle/>
                    <a:p>
                      <a:pPr marL="0" algn="ctr"/>
                      <a:r>
                        <a:rPr lang="en-US" sz="2000" dirty="0"/>
                        <a:t>$1,500</a:t>
                      </a:r>
                    </a:p>
                  </a:txBody>
                  <a:tcPr marL="91462" marR="91462" marT="45693" marB="45693"/>
                </a:tc>
                <a:extLst>
                  <a:ext uri="{0D108BD9-81ED-4DB2-BD59-A6C34878D82A}">
                    <a16:rowId xmlns:a16="http://schemas.microsoft.com/office/drawing/2014/main" val="10001"/>
                  </a:ext>
                </a:extLst>
              </a:tr>
              <a:tr h="396191">
                <a:tc>
                  <a:txBody>
                    <a:bodyPr/>
                    <a:lstStyle/>
                    <a:p>
                      <a:r>
                        <a:rPr lang="en-US" sz="2000" dirty="0"/>
                        <a:t>Person 2</a:t>
                      </a:r>
                    </a:p>
                  </a:txBody>
                  <a:tcPr marL="91462" marR="91462" marT="45693" marB="45693"/>
                </a:tc>
                <a:tc>
                  <a:txBody>
                    <a:bodyPr/>
                    <a:lstStyle/>
                    <a:p>
                      <a:pPr marL="0" algn="ctr"/>
                      <a:r>
                        <a:rPr lang="en-US" sz="2000" dirty="0"/>
                        <a:t>$2,200</a:t>
                      </a:r>
                    </a:p>
                  </a:txBody>
                  <a:tcPr marL="91462" marR="91462" marT="45693" marB="45693"/>
                </a:tc>
                <a:extLst>
                  <a:ext uri="{0D108BD9-81ED-4DB2-BD59-A6C34878D82A}">
                    <a16:rowId xmlns:a16="http://schemas.microsoft.com/office/drawing/2014/main" val="10002"/>
                  </a:ext>
                </a:extLst>
              </a:tr>
              <a:tr h="396191">
                <a:tc>
                  <a:txBody>
                    <a:bodyPr/>
                    <a:lstStyle/>
                    <a:p>
                      <a:r>
                        <a:rPr lang="en-US" sz="2000" dirty="0"/>
                        <a:t>Person 3</a:t>
                      </a:r>
                    </a:p>
                  </a:txBody>
                  <a:tcPr marL="91462" marR="91462" marT="45693" marB="45693"/>
                </a:tc>
                <a:tc>
                  <a:txBody>
                    <a:bodyPr/>
                    <a:lstStyle/>
                    <a:p>
                      <a:pPr marL="0" algn="ctr"/>
                      <a:r>
                        <a:rPr lang="en-US" sz="2000" dirty="0"/>
                        <a:t>$2,700</a:t>
                      </a:r>
                    </a:p>
                  </a:txBody>
                  <a:tcPr marL="91462" marR="91462" marT="45693" marB="45693"/>
                </a:tc>
                <a:extLst>
                  <a:ext uri="{0D108BD9-81ED-4DB2-BD59-A6C34878D82A}">
                    <a16:rowId xmlns:a16="http://schemas.microsoft.com/office/drawing/2014/main" val="10003"/>
                  </a:ext>
                </a:extLst>
              </a:tr>
              <a:tr h="396191">
                <a:tc>
                  <a:txBody>
                    <a:bodyPr/>
                    <a:lstStyle/>
                    <a:p>
                      <a:r>
                        <a:rPr lang="en-US" sz="2000" dirty="0"/>
                        <a:t>Person 4</a:t>
                      </a:r>
                    </a:p>
                  </a:txBody>
                  <a:tcPr marL="91462" marR="91462" marT="45693" marB="45693"/>
                </a:tc>
                <a:tc>
                  <a:txBody>
                    <a:bodyPr/>
                    <a:lstStyle/>
                    <a:p>
                      <a:pPr marL="0" algn="ctr"/>
                      <a:r>
                        <a:rPr lang="en-US" sz="2000" dirty="0"/>
                        <a:t>$3,000</a:t>
                      </a:r>
                    </a:p>
                  </a:txBody>
                  <a:tcPr marL="91462" marR="91462" marT="45693" marB="45693"/>
                </a:tc>
                <a:extLst>
                  <a:ext uri="{0D108BD9-81ED-4DB2-BD59-A6C34878D82A}">
                    <a16:rowId xmlns:a16="http://schemas.microsoft.com/office/drawing/2014/main" val="10004"/>
                  </a:ext>
                </a:extLst>
              </a:tr>
              <a:tr h="396191">
                <a:tc>
                  <a:txBody>
                    <a:bodyPr/>
                    <a:lstStyle/>
                    <a:p>
                      <a:r>
                        <a:rPr lang="en-US" sz="2000" dirty="0"/>
                        <a:t>Person 5</a:t>
                      </a:r>
                    </a:p>
                  </a:txBody>
                  <a:tcPr marL="91462" marR="91462" marT="45693" marB="45693"/>
                </a:tc>
                <a:tc>
                  <a:txBody>
                    <a:bodyPr/>
                    <a:lstStyle/>
                    <a:p>
                      <a:pPr marL="0" algn="ctr"/>
                      <a:r>
                        <a:rPr lang="en-US" sz="2000" dirty="0"/>
                        <a:t>$3,500</a:t>
                      </a:r>
                    </a:p>
                  </a:txBody>
                  <a:tcPr marL="91462" marR="91462" marT="45693" marB="45693"/>
                </a:tc>
                <a:extLst>
                  <a:ext uri="{0D108BD9-81ED-4DB2-BD59-A6C34878D82A}">
                    <a16:rowId xmlns:a16="http://schemas.microsoft.com/office/drawing/2014/main" val="10005"/>
                  </a:ext>
                </a:extLst>
              </a:tr>
              <a:tr h="396191">
                <a:tc>
                  <a:txBody>
                    <a:bodyPr/>
                    <a:lstStyle/>
                    <a:p>
                      <a:r>
                        <a:rPr lang="en-US" sz="2000" dirty="0"/>
                        <a:t>Person 6</a:t>
                      </a:r>
                    </a:p>
                  </a:txBody>
                  <a:tcPr marL="91462" marR="91462" marT="45693" marB="45693"/>
                </a:tc>
                <a:tc>
                  <a:txBody>
                    <a:bodyPr/>
                    <a:lstStyle/>
                    <a:p>
                      <a:pPr marL="0" algn="ctr"/>
                      <a:r>
                        <a:rPr lang="en-US" sz="2000" dirty="0"/>
                        <a:t>$6,200</a:t>
                      </a:r>
                    </a:p>
                  </a:txBody>
                  <a:tcPr marL="91462" marR="91462" marT="45693" marB="45693"/>
                </a:tc>
                <a:extLst>
                  <a:ext uri="{0D108BD9-81ED-4DB2-BD59-A6C34878D82A}">
                    <a16:rowId xmlns:a16="http://schemas.microsoft.com/office/drawing/2014/main" val="10006"/>
                  </a:ext>
                </a:extLst>
              </a:tr>
              <a:tr h="396191">
                <a:tc>
                  <a:txBody>
                    <a:bodyPr/>
                    <a:lstStyle/>
                    <a:p>
                      <a:r>
                        <a:rPr lang="en-US" sz="2000" dirty="0"/>
                        <a:t>Person 7</a:t>
                      </a:r>
                    </a:p>
                  </a:txBody>
                  <a:tcPr marL="91462" marR="91462" marT="45693" marB="45693"/>
                </a:tc>
                <a:tc>
                  <a:txBody>
                    <a:bodyPr/>
                    <a:lstStyle/>
                    <a:p>
                      <a:pPr marL="0" algn="ctr"/>
                      <a:r>
                        <a:rPr lang="en-US" sz="2000" u="sng" dirty="0"/>
                        <a:t>$8,200</a:t>
                      </a:r>
                    </a:p>
                  </a:txBody>
                  <a:tcPr marL="91462" marR="91462" marT="45693" marB="45693"/>
                </a:tc>
                <a:extLst>
                  <a:ext uri="{0D108BD9-81ED-4DB2-BD59-A6C34878D82A}">
                    <a16:rowId xmlns:a16="http://schemas.microsoft.com/office/drawing/2014/main" val="10007"/>
                  </a:ext>
                </a:extLst>
              </a:tr>
              <a:tr h="213309">
                <a:tc>
                  <a:txBody>
                    <a:bodyPr/>
                    <a:lstStyle/>
                    <a:p>
                      <a:endParaRPr lang="en-US" sz="800" dirty="0"/>
                    </a:p>
                  </a:txBody>
                  <a:tcPr marL="91462" marR="91462" marT="45693" marB="45693">
                    <a:noFill/>
                  </a:tcPr>
                </a:tc>
                <a:tc>
                  <a:txBody>
                    <a:bodyPr/>
                    <a:lstStyle/>
                    <a:p>
                      <a:pPr marL="0" algn="ctr"/>
                      <a:endParaRPr lang="en-US" sz="800" dirty="0"/>
                    </a:p>
                  </a:txBody>
                  <a:tcPr marL="91462" marR="91462" marT="45693" marB="45693">
                    <a:noFill/>
                  </a:tcPr>
                </a:tc>
                <a:extLst>
                  <a:ext uri="{0D108BD9-81ED-4DB2-BD59-A6C34878D82A}">
                    <a16:rowId xmlns:a16="http://schemas.microsoft.com/office/drawing/2014/main" val="10008"/>
                  </a:ext>
                </a:extLst>
              </a:tr>
              <a:tr h="396191">
                <a:tc>
                  <a:txBody>
                    <a:bodyPr/>
                    <a:lstStyle/>
                    <a:p>
                      <a:r>
                        <a:rPr lang="en-US" sz="2000" dirty="0"/>
                        <a:t>Sum</a:t>
                      </a:r>
                    </a:p>
                  </a:txBody>
                  <a:tcPr marL="91462" marR="91462" marT="45693" marB="45693"/>
                </a:tc>
                <a:tc>
                  <a:txBody>
                    <a:bodyPr/>
                    <a:lstStyle/>
                    <a:p>
                      <a:pPr marL="0" algn="ctr"/>
                      <a:r>
                        <a:rPr lang="en-US" sz="2000" dirty="0"/>
                        <a:t>$27,300</a:t>
                      </a:r>
                    </a:p>
                  </a:txBody>
                  <a:tcPr marL="91462" marR="91462" marT="45693" marB="45693"/>
                </a:tc>
                <a:extLst>
                  <a:ext uri="{0D108BD9-81ED-4DB2-BD59-A6C34878D82A}">
                    <a16:rowId xmlns:a16="http://schemas.microsoft.com/office/drawing/2014/main" val="10009"/>
                  </a:ext>
                </a:extLst>
              </a:tr>
            </a:tbl>
          </a:graphicData>
        </a:graphic>
      </p:graphicFrame>
      <p:sp>
        <p:nvSpPr>
          <p:cNvPr id="47142" name="TextBox 5"/>
          <p:cNvSpPr txBox="1">
            <a:spLocks noChangeArrowheads="1"/>
          </p:cNvSpPr>
          <p:nvPr/>
        </p:nvSpPr>
        <p:spPr bwMode="auto">
          <a:xfrm>
            <a:off x="1066800" y="5715000"/>
            <a:ext cx="3249612" cy="942975"/>
          </a:xfrm>
          <a:prstGeom prst="rect">
            <a:avLst/>
          </a:prstGeom>
          <a:noFill/>
          <a:ln w="9525">
            <a:noFill/>
            <a:miter lim="800000"/>
            <a:headEnd/>
            <a:tailEnd/>
          </a:ln>
        </p:spPr>
        <p:txBody>
          <a:bodyPr/>
          <a:lstStyle/>
          <a:p>
            <a:pPr>
              <a:spcBef>
                <a:spcPct val="20000"/>
              </a:spcBef>
            </a:pPr>
            <a:r>
              <a:rPr lang="en-US" altLang="en-US" sz="2800" b="1" baseline="-25000" dirty="0">
                <a:latin typeface="Calibri" pitchFamily="34" charset="0"/>
              </a:rPr>
              <a:t>Average = </a:t>
            </a:r>
            <a:r>
              <a:rPr lang="en-US" altLang="en-US" sz="2000" u="sng" dirty="0">
                <a:latin typeface="Calibri" pitchFamily="34" charset="0"/>
              </a:rPr>
              <a:t>27300</a:t>
            </a:r>
            <a:r>
              <a:rPr lang="en-US" altLang="en-US" sz="2000" baseline="-25000" dirty="0">
                <a:latin typeface="Calibri" pitchFamily="34" charset="0"/>
              </a:rPr>
              <a:t> </a:t>
            </a:r>
            <a:r>
              <a:rPr lang="en-US" altLang="en-US" sz="2800" baseline="-25000" dirty="0">
                <a:latin typeface="Calibri" pitchFamily="34" charset="0"/>
              </a:rPr>
              <a:t>= $3,900 </a:t>
            </a:r>
            <a:endParaRPr lang="en-US" altLang="en-US" sz="2800" u="sng" dirty="0">
              <a:latin typeface="Calibri" pitchFamily="34" charset="0"/>
            </a:endParaRPr>
          </a:p>
          <a:p>
            <a:pPr lvl="1">
              <a:spcBef>
                <a:spcPct val="20000"/>
              </a:spcBef>
            </a:pPr>
            <a:r>
              <a:rPr lang="en-US" altLang="en-US" sz="2000" dirty="0">
                <a:latin typeface="Calibri" pitchFamily="34" charset="0"/>
              </a:rPr>
              <a:t>              7 </a:t>
            </a:r>
          </a:p>
          <a:p>
            <a:pPr lvl="1">
              <a:spcBef>
                <a:spcPct val="20000"/>
              </a:spcBef>
              <a:buFont typeface="Arial Black" pitchFamily="34" charset="0"/>
              <a:buChar char="­"/>
            </a:pPr>
            <a:endParaRPr lang="en-US" altLang="en-US" sz="1600" b="1" dirty="0">
              <a:solidFill>
                <a:srgbClr val="00A0AF"/>
              </a:solidFill>
              <a:latin typeface="Arial Black" pitchFamily="34" charset="0"/>
            </a:endParaRPr>
          </a:p>
          <a:p>
            <a:pPr>
              <a:spcBef>
                <a:spcPct val="20000"/>
              </a:spcBef>
              <a:buFont typeface="Arial" pitchFamily="34" charset="0"/>
              <a:buChar char="•"/>
            </a:pPr>
            <a:endParaRPr lang="en-US" altLang="en-US" sz="1600" b="1" dirty="0">
              <a:solidFill>
                <a:srgbClr val="00A0AF"/>
              </a:solidFill>
              <a:latin typeface="Arial Black" pitchFamily="34" charset="0"/>
            </a:endParaRPr>
          </a:p>
        </p:txBody>
      </p:sp>
      <p:sp>
        <p:nvSpPr>
          <p:cNvPr id="7" name="TextBox 6"/>
          <p:cNvSpPr txBox="1"/>
          <p:nvPr/>
        </p:nvSpPr>
        <p:spPr>
          <a:xfrm>
            <a:off x="791128" y="5397906"/>
            <a:ext cx="3911600" cy="451841"/>
          </a:xfrm>
          <a:prstGeom prst="rect">
            <a:avLst/>
          </a:prstGeom>
          <a:ln>
            <a:noFill/>
          </a:ln>
        </p:spPr>
        <p:txBody>
          <a:bodyPr>
            <a:normAutofit/>
          </a:bodyPr>
          <a:lstStyle/>
          <a:p>
            <a:pPr marL="0" lvl="2" fontAlgn="auto">
              <a:spcBef>
                <a:spcPts val="0"/>
              </a:spcBef>
              <a:spcAft>
                <a:spcPts val="0"/>
              </a:spcAft>
              <a:defRPr/>
            </a:pPr>
            <a:r>
              <a:rPr lang="en-US" sz="2000" b="1" dirty="0">
                <a:latin typeface="+mn-lt"/>
                <a:cs typeface="Arial Black"/>
              </a:rPr>
              <a:t>Median</a:t>
            </a:r>
            <a:r>
              <a:rPr lang="en-US" sz="2000" dirty="0">
                <a:latin typeface="+mn-lt"/>
                <a:cs typeface="Arial Black"/>
              </a:rPr>
              <a:t>= $3,000 (the midpoint)</a:t>
            </a:r>
          </a:p>
        </p:txBody>
      </p:sp>
      <p:graphicFrame>
        <p:nvGraphicFramePr>
          <p:cNvPr id="11" name="Table 10"/>
          <p:cNvGraphicFramePr>
            <a:graphicFrameLocks noGrp="1"/>
          </p:cNvGraphicFramePr>
          <p:nvPr>
            <p:extLst>
              <p:ext uri="{D42A27DB-BD31-4B8C-83A1-F6EECF244321}">
                <p14:modId xmlns:p14="http://schemas.microsoft.com/office/powerpoint/2010/main" val="267618872"/>
              </p:ext>
            </p:extLst>
          </p:nvPr>
        </p:nvGraphicFramePr>
        <p:xfrm>
          <a:off x="5257800" y="1524000"/>
          <a:ext cx="2971800" cy="3776472"/>
        </p:xfrm>
        <a:graphic>
          <a:graphicData uri="http://schemas.openxmlformats.org/drawingml/2006/table">
            <a:tbl>
              <a:tblPr firstRow="1" bandRow="1">
                <a:tableStyleId>{5C22544A-7EE6-4342-B048-85BDC9FD1C3A}</a:tableStyleId>
              </a:tblPr>
              <a:tblGrid>
                <a:gridCol w="1485900">
                  <a:extLst>
                    <a:ext uri="{9D8B030D-6E8A-4147-A177-3AD203B41FA5}">
                      <a16:colId xmlns:a16="http://schemas.microsoft.com/office/drawing/2014/main" val="20000"/>
                    </a:ext>
                  </a:extLst>
                </a:gridCol>
                <a:gridCol w="1485900">
                  <a:extLst>
                    <a:ext uri="{9D8B030D-6E8A-4147-A177-3AD203B41FA5}">
                      <a16:colId xmlns:a16="http://schemas.microsoft.com/office/drawing/2014/main" val="20001"/>
                    </a:ext>
                  </a:extLst>
                </a:gridCol>
              </a:tblGrid>
              <a:tr h="393635">
                <a:tc gridSpan="2">
                  <a:txBody>
                    <a:bodyPr/>
                    <a:lstStyle/>
                    <a:p>
                      <a:pPr algn="ctr"/>
                      <a:r>
                        <a:rPr lang="en-US" sz="1800" dirty="0"/>
                        <a:t>Scenario 2</a:t>
                      </a:r>
                    </a:p>
                  </a:txBody>
                  <a:tcPr marL="91462" marR="91462" marT="45693" marB="45693">
                    <a:solidFill>
                      <a:schemeClr val="accent4">
                        <a:lumMod val="50000"/>
                      </a:schemeClr>
                    </a:solidFill>
                  </a:tcPr>
                </a:tc>
                <a:tc hMerge="1">
                  <a:txBody>
                    <a:bodyPr/>
                    <a:lstStyle/>
                    <a:p>
                      <a:pPr algn="ctr"/>
                      <a:endParaRPr lang="en-US" sz="1800" dirty="0"/>
                    </a:p>
                  </a:txBody>
                  <a:tcPr marL="91462" marR="91462" marT="45693" marB="45693"/>
                </a:tc>
                <a:extLst>
                  <a:ext uri="{0D108BD9-81ED-4DB2-BD59-A6C34878D82A}">
                    <a16:rowId xmlns:a16="http://schemas.microsoft.com/office/drawing/2014/main" val="10000"/>
                  </a:ext>
                </a:extLst>
              </a:tr>
              <a:tr h="396191">
                <a:tc>
                  <a:txBody>
                    <a:bodyPr/>
                    <a:lstStyle/>
                    <a:p>
                      <a:r>
                        <a:rPr lang="en-US" sz="2000" dirty="0"/>
                        <a:t>Person 1</a:t>
                      </a:r>
                    </a:p>
                  </a:txBody>
                  <a:tcPr marL="91462" marR="91462" marT="45693" marB="45693"/>
                </a:tc>
                <a:tc>
                  <a:txBody>
                    <a:bodyPr/>
                    <a:lstStyle/>
                    <a:p>
                      <a:pPr marL="365760" algn="r"/>
                      <a:r>
                        <a:rPr lang="en-US" sz="2000" dirty="0"/>
                        <a:t>$1,500</a:t>
                      </a:r>
                    </a:p>
                  </a:txBody>
                  <a:tcPr marL="91462" marR="91462" marT="45693" marB="45693"/>
                </a:tc>
                <a:extLst>
                  <a:ext uri="{0D108BD9-81ED-4DB2-BD59-A6C34878D82A}">
                    <a16:rowId xmlns:a16="http://schemas.microsoft.com/office/drawing/2014/main" val="10001"/>
                  </a:ext>
                </a:extLst>
              </a:tr>
              <a:tr h="396191">
                <a:tc>
                  <a:txBody>
                    <a:bodyPr/>
                    <a:lstStyle/>
                    <a:p>
                      <a:r>
                        <a:rPr lang="en-US" sz="2000" dirty="0"/>
                        <a:t>Person 2</a:t>
                      </a:r>
                    </a:p>
                  </a:txBody>
                  <a:tcPr marL="91462" marR="91462" marT="45693" marB="45693"/>
                </a:tc>
                <a:tc>
                  <a:txBody>
                    <a:bodyPr/>
                    <a:lstStyle/>
                    <a:p>
                      <a:pPr marL="365760" algn="r"/>
                      <a:r>
                        <a:rPr lang="en-US" sz="2000" dirty="0"/>
                        <a:t>$2,200</a:t>
                      </a:r>
                    </a:p>
                  </a:txBody>
                  <a:tcPr marL="91462" marR="91462" marT="45693" marB="45693"/>
                </a:tc>
                <a:extLst>
                  <a:ext uri="{0D108BD9-81ED-4DB2-BD59-A6C34878D82A}">
                    <a16:rowId xmlns:a16="http://schemas.microsoft.com/office/drawing/2014/main" val="10002"/>
                  </a:ext>
                </a:extLst>
              </a:tr>
              <a:tr h="396191">
                <a:tc>
                  <a:txBody>
                    <a:bodyPr/>
                    <a:lstStyle/>
                    <a:p>
                      <a:r>
                        <a:rPr lang="en-US" sz="2000" dirty="0"/>
                        <a:t>Person 3</a:t>
                      </a:r>
                    </a:p>
                  </a:txBody>
                  <a:tcPr marL="91462" marR="91462" marT="45693" marB="45693"/>
                </a:tc>
                <a:tc>
                  <a:txBody>
                    <a:bodyPr/>
                    <a:lstStyle/>
                    <a:p>
                      <a:pPr marL="365760" algn="r"/>
                      <a:r>
                        <a:rPr lang="en-US" sz="2000" dirty="0"/>
                        <a:t>$2,700</a:t>
                      </a:r>
                    </a:p>
                  </a:txBody>
                  <a:tcPr marL="91462" marR="91462" marT="45693" marB="45693"/>
                </a:tc>
                <a:extLst>
                  <a:ext uri="{0D108BD9-81ED-4DB2-BD59-A6C34878D82A}">
                    <a16:rowId xmlns:a16="http://schemas.microsoft.com/office/drawing/2014/main" val="10003"/>
                  </a:ext>
                </a:extLst>
              </a:tr>
              <a:tr h="396191">
                <a:tc>
                  <a:txBody>
                    <a:bodyPr/>
                    <a:lstStyle/>
                    <a:p>
                      <a:r>
                        <a:rPr lang="en-US" sz="2000" dirty="0"/>
                        <a:t>Person 4</a:t>
                      </a:r>
                    </a:p>
                  </a:txBody>
                  <a:tcPr marL="91462" marR="91462" marT="45693" marB="45693"/>
                </a:tc>
                <a:tc>
                  <a:txBody>
                    <a:bodyPr/>
                    <a:lstStyle/>
                    <a:p>
                      <a:pPr marL="365760" algn="r"/>
                      <a:r>
                        <a:rPr lang="en-US" sz="2000" dirty="0"/>
                        <a:t>$3,000</a:t>
                      </a:r>
                    </a:p>
                  </a:txBody>
                  <a:tcPr marL="91462" marR="91462" marT="45693" marB="45693"/>
                </a:tc>
                <a:extLst>
                  <a:ext uri="{0D108BD9-81ED-4DB2-BD59-A6C34878D82A}">
                    <a16:rowId xmlns:a16="http://schemas.microsoft.com/office/drawing/2014/main" val="10004"/>
                  </a:ext>
                </a:extLst>
              </a:tr>
              <a:tr h="396191">
                <a:tc>
                  <a:txBody>
                    <a:bodyPr/>
                    <a:lstStyle/>
                    <a:p>
                      <a:r>
                        <a:rPr lang="en-US" sz="2000" dirty="0"/>
                        <a:t>Person 5</a:t>
                      </a:r>
                    </a:p>
                  </a:txBody>
                  <a:tcPr marL="91462" marR="91462" marT="45693" marB="45693"/>
                </a:tc>
                <a:tc>
                  <a:txBody>
                    <a:bodyPr/>
                    <a:lstStyle/>
                    <a:p>
                      <a:pPr marL="365760" algn="r"/>
                      <a:r>
                        <a:rPr lang="en-US" sz="2000" dirty="0"/>
                        <a:t>$3,500</a:t>
                      </a:r>
                    </a:p>
                  </a:txBody>
                  <a:tcPr marL="91462" marR="91462" marT="45693" marB="45693"/>
                </a:tc>
                <a:extLst>
                  <a:ext uri="{0D108BD9-81ED-4DB2-BD59-A6C34878D82A}">
                    <a16:rowId xmlns:a16="http://schemas.microsoft.com/office/drawing/2014/main" val="10005"/>
                  </a:ext>
                </a:extLst>
              </a:tr>
              <a:tr h="396191">
                <a:tc>
                  <a:txBody>
                    <a:bodyPr/>
                    <a:lstStyle/>
                    <a:p>
                      <a:r>
                        <a:rPr lang="en-US" sz="2000" dirty="0"/>
                        <a:t>Person 6</a:t>
                      </a:r>
                    </a:p>
                  </a:txBody>
                  <a:tcPr marL="91462" marR="91462" marT="45693" marB="45693"/>
                </a:tc>
                <a:tc>
                  <a:txBody>
                    <a:bodyPr/>
                    <a:lstStyle/>
                    <a:p>
                      <a:pPr marL="365760" algn="r"/>
                      <a:r>
                        <a:rPr lang="en-US" sz="2000" dirty="0"/>
                        <a:t>$6,200</a:t>
                      </a:r>
                    </a:p>
                  </a:txBody>
                  <a:tcPr marL="91462" marR="91462" marT="45693" marB="45693"/>
                </a:tc>
                <a:extLst>
                  <a:ext uri="{0D108BD9-81ED-4DB2-BD59-A6C34878D82A}">
                    <a16:rowId xmlns:a16="http://schemas.microsoft.com/office/drawing/2014/main" val="10006"/>
                  </a:ext>
                </a:extLst>
              </a:tr>
              <a:tr h="396191">
                <a:tc>
                  <a:txBody>
                    <a:bodyPr/>
                    <a:lstStyle/>
                    <a:p>
                      <a:r>
                        <a:rPr lang="en-US" sz="2000" dirty="0"/>
                        <a:t>Person 7</a:t>
                      </a:r>
                    </a:p>
                  </a:txBody>
                  <a:tcPr marL="91462" marR="91462" marT="45693" marB="45693"/>
                </a:tc>
                <a:tc>
                  <a:txBody>
                    <a:bodyPr/>
                    <a:lstStyle/>
                    <a:p>
                      <a:pPr marL="365760" algn="r"/>
                      <a:r>
                        <a:rPr lang="en-US" sz="2000" u="sng" dirty="0"/>
                        <a:t>$14,000</a:t>
                      </a:r>
                    </a:p>
                  </a:txBody>
                  <a:tcPr marL="91462" marR="91462" marT="45693" marB="45693"/>
                </a:tc>
                <a:extLst>
                  <a:ext uri="{0D108BD9-81ED-4DB2-BD59-A6C34878D82A}">
                    <a16:rowId xmlns:a16="http://schemas.microsoft.com/office/drawing/2014/main" val="10007"/>
                  </a:ext>
                </a:extLst>
              </a:tr>
              <a:tr h="213309">
                <a:tc>
                  <a:txBody>
                    <a:bodyPr/>
                    <a:lstStyle/>
                    <a:p>
                      <a:endParaRPr lang="en-US" sz="800" dirty="0"/>
                    </a:p>
                  </a:txBody>
                  <a:tcPr marL="91462" marR="91462" marT="45693" marB="45693">
                    <a:noFill/>
                  </a:tcPr>
                </a:tc>
                <a:tc>
                  <a:txBody>
                    <a:bodyPr/>
                    <a:lstStyle/>
                    <a:p>
                      <a:pPr marL="0" algn="ctr"/>
                      <a:endParaRPr lang="en-US" sz="800" dirty="0"/>
                    </a:p>
                  </a:txBody>
                  <a:tcPr marL="91462" marR="91462" marT="45693" marB="45693">
                    <a:noFill/>
                  </a:tcPr>
                </a:tc>
                <a:extLst>
                  <a:ext uri="{0D108BD9-81ED-4DB2-BD59-A6C34878D82A}">
                    <a16:rowId xmlns:a16="http://schemas.microsoft.com/office/drawing/2014/main" val="10008"/>
                  </a:ext>
                </a:extLst>
              </a:tr>
              <a:tr h="396191">
                <a:tc>
                  <a:txBody>
                    <a:bodyPr/>
                    <a:lstStyle/>
                    <a:p>
                      <a:r>
                        <a:rPr lang="en-US" sz="2000" dirty="0"/>
                        <a:t>Sum</a:t>
                      </a:r>
                    </a:p>
                  </a:txBody>
                  <a:tcPr marL="91462" marR="91462" marT="45693" marB="45693"/>
                </a:tc>
                <a:tc>
                  <a:txBody>
                    <a:bodyPr/>
                    <a:lstStyle/>
                    <a:p>
                      <a:pPr marL="0" algn="ctr"/>
                      <a:r>
                        <a:rPr lang="en-US" sz="2000" dirty="0"/>
                        <a:t>        $33,100</a:t>
                      </a:r>
                    </a:p>
                  </a:txBody>
                  <a:tcPr marL="91462" marR="91462" marT="45693" marB="45693"/>
                </a:tc>
                <a:extLst>
                  <a:ext uri="{0D108BD9-81ED-4DB2-BD59-A6C34878D82A}">
                    <a16:rowId xmlns:a16="http://schemas.microsoft.com/office/drawing/2014/main" val="10009"/>
                  </a:ext>
                </a:extLst>
              </a:tr>
            </a:tbl>
          </a:graphicData>
        </a:graphic>
      </p:graphicFrame>
      <p:sp>
        <p:nvSpPr>
          <p:cNvPr id="15" name="TextBox 14"/>
          <p:cNvSpPr txBox="1"/>
          <p:nvPr/>
        </p:nvSpPr>
        <p:spPr>
          <a:xfrm>
            <a:off x="5080000" y="5410200"/>
            <a:ext cx="3911600" cy="451841"/>
          </a:xfrm>
          <a:prstGeom prst="rect">
            <a:avLst/>
          </a:prstGeom>
          <a:ln>
            <a:noFill/>
          </a:ln>
        </p:spPr>
        <p:txBody>
          <a:bodyPr>
            <a:normAutofit/>
          </a:bodyPr>
          <a:lstStyle/>
          <a:p>
            <a:pPr marL="0" lvl="2" fontAlgn="auto">
              <a:spcBef>
                <a:spcPts val="0"/>
              </a:spcBef>
              <a:spcAft>
                <a:spcPts val="0"/>
              </a:spcAft>
              <a:defRPr/>
            </a:pPr>
            <a:r>
              <a:rPr lang="en-US" sz="2000" b="1" dirty="0">
                <a:latin typeface="+mn-lt"/>
                <a:cs typeface="Arial Black"/>
              </a:rPr>
              <a:t>Median</a:t>
            </a:r>
            <a:r>
              <a:rPr lang="en-US" sz="2000" dirty="0">
                <a:latin typeface="+mn-lt"/>
                <a:cs typeface="Arial Black"/>
              </a:rPr>
              <a:t>= $3,000 (the midpoint)</a:t>
            </a:r>
          </a:p>
        </p:txBody>
      </p:sp>
      <p:sp>
        <p:nvSpPr>
          <p:cNvPr id="16" name="TextBox 5"/>
          <p:cNvSpPr txBox="1">
            <a:spLocks noChangeArrowheads="1"/>
          </p:cNvSpPr>
          <p:nvPr/>
        </p:nvSpPr>
        <p:spPr bwMode="auto">
          <a:xfrm>
            <a:off x="5283200" y="5715000"/>
            <a:ext cx="3249612" cy="942975"/>
          </a:xfrm>
          <a:prstGeom prst="rect">
            <a:avLst/>
          </a:prstGeom>
          <a:noFill/>
          <a:ln w="9525">
            <a:noFill/>
            <a:miter lim="800000"/>
            <a:headEnd/>
            <a:tailEnd/>
          </a:ln>
        </p:spPr>
        <p:txBody>
          <a:bodyPr/>
          <a:lstStyle/>
          <a:p>
            <a:pPr>
              <a:spcBef>
                <a:spcPct val="20000"/>
              </a:spcBef>
            </a:pPr>
            <a:r>
              <a:rPr lang="en-US" altLang="en-US" sz="2800" b="1" baseline="-25000" dirty="0">
                <a:latin typeface="Calibri" pitchFamily="34" charset="0"/>
              </a:rPr>
              <a:t>Average = </a:t>
            </a:r>
            <a:r>
              <a:rPr lang="en-US" altLang="en-US" sz="2000" u="sng" dirty="0">
                <a:latin typeface="Calibri" pitchFamily="34" charset="0"/>
              </a:rPr>
              <a:t>33100</a:t>
            </a:r>
            <a:r>
              <a:rPr lang="en-US" altLang="en-US" sz="2000" baseline="-25000" dirty="0">
                <a:latin typeface="Calibri" pitchFamily="34" charset="0"/>
              </a:rPr>
              <a:t> </a:t>
            </a:r>
            <a:r>
              <a:rPr lang="en-US" altLang="en-US" sz="2800" baseline="-25000" dirty="0">
                <a:latin typeface="Calibri" pitchFamily="34" charset="0"/>
              </a:rPr>
              <a:t>= $4,729</a:t>
            </a:r>
            <a:endParaRPr lang="en-US" altLang="en-US" sz="2800" u="sng" dirty="0">
              <a:latin typeface="Calibri" pitchFamily="34" charset="0"/>
            </a:endParaRPr>
          </a:p>
          <a:p>
            <a:pPr lvl="1">
              <a:spcBef>
                <a:spcPct val="20000"/>
              </a:spcBef>
            </a:pPr>
            <a:r>
              <a:rPr lang="en-US" altLang="en-US" sz="2000" dirty="0">
                <a:latin typeface="Calibri" pitchFamily="34" charset="0"/>
              </a:rPr>
              <a:t>              7 </a:t>
            </a:r>
          </a:p>
          <a:p>
            <a:pPr lvl="1">
              <a:spcBef>
                <a:spcPct val="20000"/>
              </a:spcBef>
              <a:buFont typeface="Arial Black" pitchFamily="34" charset="0"/>
              <a:buChar char="­"/>
            </a:pPr>
            <a:endParaRPr lang="en-US" altLang="en-US" sz="1600" b="1" dirty="0">
              <a:solidFill>
                <a:srgbClr val="00A0AF"/>
              </a:solidFill>
              <a:latin typeface="Arial Black" pitchFamily="34" charset="0"/>
            </a:endParaRPr>
          </a:p>
          <a:p>
            <a:pPr>
              <a:spcBef>
                <a:spcPct val="20000"/>
              </a:spcBef>
              <a:buFont typeface="Arial" pitchFamily="34" charset="0"/>
              <a:buChar char="•"/>
            </a:pPr>
            <a:endParaRPr lang="en-US" altLang="en-US" sz="1600" b="1" dirty="0">
              <a:solidFill>
                <a:srgbClr val="00A0AF"/>
              </a:solidFill>
              <a:latin typeface="Arial Black" pitchFamily="34" charset="0"/>
            </a:endParaRPr>
          </a:p>
        </p:txBody>
      </p:sp>
      <p:sp>
        <p:nvSpPr>
          <p:cNvPr id="17" name="TextBox 16"/>
          <p:cNvSpPr txBox="1"/>
          <p:nvPr/>
        </p:nvSpPr>
        <p:spPr>
          <a:xfrm>
            <a:off x="4084638" y="3124200"/>
            <a:ext cx="1173162" cy="501650"/>
          </a:xfrm>
          <a:prstGeom prst="rect">
            <a:avLst/>
          </a:prstGeom>
          <a:ln>
            <a:noFill/>
          </a:ln>
        </p:spPr>
        <p:txBody>
          <a:bodyPr>
            <a:normAutofit/>
          </a:bodyPr>
          <a:lstStyle/>
          <a:p>
            <a:pPr marL="0" lvl="2" fontAlgn="auto">
              <a:spcBef>
                <a:spcPts val="0"/>
              </a:spcBef>
              <a:spcAft>
                <a:spcPts val="0"/>
              </a:spcAft>
              <a:defRPr/>
            </a:pPr>
            <a:r>
              <a:rPr lang="en-US" sz="2000" dirty="0">
                <a:solidFill>
                  <a:schemeClr val="accent3">
                    <a:lumMod val="50000"/>
                  </a:schemeClr>
                </a:solidFill>
                <a:latin typeface="+mn-lt"/>
                <a:cs typeface="Arial Black"/>
              </a:rPr>
              <a:t>Midpoint</a:t>
            </a:r>
          </a:p>
        </p:txBody>
      </p:sp>
      <p:cxnSp>
        <p:nvCxnSpPr>
          <p:cNvPr id="18" name="Straight Arrow Connector 17"/>
          <p:cNvCxnSpPr/>
          <p:nvPr/>
        </p:nvCxnSpPr>
        <p:spPr>
          <a:xfrm flipH="1">
            <a:off x="3941763" y="3352800"/>
            <a:ext cx="173037" cy="0"/>
          </a:xfrm>
          <a:prstGeom prst="straightConnector1">
            <a:avLst/>
          </a:prstGeom>
          <a:ln>
            <a:solidFill>
              <a:schemeClr val="accent3">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5172741" y="3342167"/>
            <a:ext cx="152399" cy="0"/>
          </a:xfrm>
          <a:prstGeom prst="straightConnector1">
            <a:avLst/>
          </a:prstGeom>
          <a:ln>
            <a:solidFill>
              <a:schemeClr val="accent3">
                <a:lumMod val="50000"/>
              </a:schemeClr>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23049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419719851"/>
              </p:ext>
            </p:extLst>
          </p:nvPr>
        </p:nvGraphicFramePr>
        <p:xfrm>
          <a:off x="911225" y="1752600"/>
          <a:ext cx="3087688" cy="3870960"/>
        </p:xfrm>
        <a:graphic>
          <a:graphicData uri="http://schemas.openxmlformats.org/drawingml/2006/table">
            <a:tbl>
              <a:tblPr firstRow="1" bandRow="1">
                <a:tableStyleId>{5C22544A-7EE6-4342-B048-85BDC9FD1C3A}</a:tableStyleId>
              </a:tblPr>
              <a:tblGrid>
                <a:gridCol w="1543844">
                  <a:extLst>
                    <a:ext uri="{9D8B030D-6E8A-4147-A177-3AD203B41FA5}">
                      <a16:colId xmlns:a16="http://schemas.microsoft.com/office/drawing/2014/main" val="20000"/>
                    </a:ext>
                  </a:extLst>
                </a:gridCol>
                <a:gridCol w="1543844">
                  <a:extLst>
                    <a:ext uri="{9D8B030D-6E8A-4147-A177-3AD203B41FA5}">
                      <a16:colId xmlns:a16="http://schemas.microsoft.com/office/drawing/2014/main" val="20001"/>
                    </a:ext>
                  </a:extLst>
                </a:gridCol>
              </a:tblGrid>
              <a:tr h="370840">
                <a:tc>
                  <a:txBody>
                    <a:bodyPr/>
                    <a:lstStyle/>
                    <a:p>
                      <a:endParaRPr lang="en-US" dirty="0"/>
                    </a:p>
                  </a:txBody>
                  <a:tcPr marL="91462" marR="91462">
                    <a:noFill/>
                  </a:tcPr>
                </a:tc>
                <a:tc>
                  <a:txBody>
                    <a:bodyPr/>
                    <a:lstStyle/>
                    <a:p>
                      <a:pPr algn="ctr"/>
                      <a:r>
                        <a:rPr lang="en-US" sz="2000" dirty="0"/>
                        <a:t>Earnings in 2</a:t>
                      </a:r>
                      <a:r>
                        <a:rPr lang="en-US" sz="2000" baseline="30000" dirty="0"/>
                        <a:t>nd</a:t>
                      </a:r>
                      <a:r>
                        <a:rPr lang="en-US" sz="2000" baseline="0" dirty="0"/>
                        <a:t> Quarter</a:t>
                      </a:r>
                      <a:endParaRPr lang="en-US" sz="2000" dirty="0"/>
                    </a:p>
                  </a:txBody>
                  <a:tcPr marL="91462" marR="91462"/>
                </a:tc>
                <a:extLst>
                  <a:ext uri="{0D108BD9-81ED-4DB2-BD59-A6C34878D82A}">
                    <a16:rowId xmlns:a16="http://schemas.microsoft.com/office/drawing/2014/main" val="10000"/>
                  </a:ext>
                </a:extLst>
              </a:tr>
              <a:tr h="370840">
                <a:tc>
                  <a:txBody>
                    <a:bodyPr/>
                    <a:lstStyle/>
                    <a:p>
                      <a:r>
                        <a:rPr lang="en-US" sz="2000" dirty="0"/>
                        <a:t>Person 1</a:t>
                      </a:r>
                    </a:p>
                  </a:txBody>
                  <a:tcPr marL="91462" marR="91462"/>
                </a:tc>
                <a:tc>
                  <a:txBody>
                    <a:bodyPr/>
                    <a:lstStyle/>
                    <a:p>
                      <a:pPr marL="0" algn="ctr"/>
                      <a:r>
                        <a:rPr lang="en-US" sz="2000" dirty="0"/>
                        <a:t>$1,500</a:t>
                      </a:r>
                    </a:p>
                  </a:txBody>
                  <a:tcPr marL="91462" marR="91462"/>
                </a:tc>
                <a:extLst>
                  <a:ext uri="{0D108BD9-81ED-4DB2-BD59-A6C34878D82A}">
                    <a16:rowId xmlns:a16="http://schemas.microsoft.com/office/drawing/2014/main" val="10001"/>
                  </a:ext>
                </a:extLst>
              </a:tr>
              <a:tr h="370840">
                <a:tc>
                  <a:txBody>
                    <a:bodyPr/>
                    <a:lstStyle/>
                    <a:p>
                      <a:r>
                        <a:rPr lang="en-US" sz="2000" dirty="0"/>
                        <a:t>Person 2</a:t>
                      </a:r>
                    </a:p>
                  </a:txBody>
                  <a:tcPr marL="91462" marR="91462"/>
                </a:tc>
                <a:tc>
                  <a:txBody>
                    <a:bodyPr/>
                    <a:lstStyle/>
                    <a:p>
                      <a:pPr marL="0" algn="ctr"/>
                      <a:r>
                        <a:rPr lang="en-US" sz="2000" dirty="0"/>
                        <a:t>$2,200</a:t>
                      </a:r>
                    </a:p>
                  </a:txBody>
                  <a:tcPr marL="91462" marR="91462"/>
                </a:tc>
                <a:extLst>
                  <a:ext uri="{0D108BD9-81ED-4DB2-BD59-A6C34878D82A}">
                    <a16:rowId xmlns:a16="http://schemas.microsoft.com/office/drawing/2014/main" val="10002"/>
                  </a:ext>
                </a:extLst>
              </a:tr>
              <a:tr h="370840">
                <a:tc>
                  <a:txBody>
                    <a:bodyPr/>
                    <a:lstStyle/>
                    <a:p>
                      <a:r>
                        <a:rPr lang="en-US" sz="2000" dirty="0"/>
                        <a:t>Person 3</a:t>
                      </a:r>
                    </a:p>
                  </a:txBody>
                  <a:tcPr marL="91462" marR="91462"/>
                </a:tc>
                <a:tc>
                  <a:txBody>
                    <a:bodyPr/>
                    <a:lstStyle/>
                    <a:p>
                      <a:pPr marL="0" algn="ctr"/>
                      <a:r>
                        <a:rPr lang="en-US" sz="2000" dirty="0"/>
                        <a:t>$2,700</a:t>
                      </a:r>
                    </a:p>
                  </a:txBody>
                  <a:tcPr marL="91462" marR="91462"/>
                </a:tc>
                <a:extLst>
                  <a:ext uri="{0D108BD9-81ED-4DB2-BD59-A6C34878D82A}">
                    <a16:rowId xmlns:a16="http://schemas.microsoft.com/office/drawing/2014/main" val="10003"/>
                  </a:ext>
                </a:extLst>
              </a:tr>
              <a:tr h="370840">
                <a:tc>
                  <a:txBody>
                    <a:bodyPr/>
                    <a:lstStyle/>
                    <a:p>
                      <a:r>
                        <a:rPr lang="en-US" sz="2000" dirty="0"/>
                        <a:t>Person 4</a:t>
                      </a:r>
                    </a:p>
                  </a:txBody>
                  <a:tcPr marL="91462" marR="91462"/>
                </a:tc>
                <a:tc>
                  <a:txBody>
                    <a:bodyPr/>
                    <a:lstStyle/>
                    <a:p>
                      <a:pPr marL="0" algn="ctr"/>
                      <a:r>
                        <a:rPr lang="en-US" sz="2000" dirty="0"/>
                        <a:t>$3,000</a:t>
                      </a:r>
                    </a:p>
                  </a:txBody>
                  <a:tcPr marL="91462" marR="91462"/>
                </a:tc>
                <a:extLst>
                  <a:ext uri="{0D108BD9-81ED-4DB2-BD59-A6C34878D82A}">
                    <a16:rowId xmlns:a16="http://schemas.microsoft.com/office/drawing/2014/main" val="10004"/>
                  </a:ext>
                </a:extLst>
              </a:tr>
              <a:tr h="370840">
                <a:tc>
                  <a:txBody>
                    <a:bodyPr/>
                    <a:lstStyle/>
                    <a:p>
                      <a:r>
                        <a:rPr lang="en-US" sz="2000" dirty="0"/>
                        <a:t>Person 5</a:t>
                      </a:r>
                    </a:p>
                  </a:txBody>
                  <a:tcPr marL="91462" marR="91462"/>
                </a:tc>
                <a:tc>
                  <a:txBody>
                    <a:bodyPr/>
                    <a:lstStyle/>
                    <a:p>
                      <a:pPr marL="0" algn="ctr"/>
                      <a:r>
                        <a:rPr lang="en-US" sz="2000" dirty="0"/>
                        <a:t>$3,200</a:t>
                      </a:r>
                    </a:p>
                  </a:txBody>
                  <a:tcPr marL="91462" marR="91462"/>
                </a:tc>
                <a:extLst>
                  <a:ext uri="{0D108BD9-81ED-4DB2-BD59-A6C34878D82A}">
                    <a16:rowId xmlns:a16="http://schemas.microsoft.com/office/drawing/2014/main" val="10005"/>
                  </a:ext>
                </a:extLst>
              </a:tr>
              <a:tr h="370840">
                <a:tc>
                  <a:txBody>
                    <a:bodyPr/>
                    <a:lstStyle/>
                    <a:p>
                      <a:r>
                        <a:rPr lang="en-US" sz="2000" dirty="0"/>
                        <a:t>Person 6</a:t>
                      </a:r>
                    </a:p>
                  </a:txBody>
                  <a:tcPr marL="91462" marR="91462"/>
                </a:tc>
                <a:tc>
                  <a:txBody>
                    <a:bodyPr/>
                    <a:lstStyle/>
                    <a:p>
                      <a:pPr marL="0" algn="ctr"/>
                      <a:r>
                        <a:rPr lang="en-US" sz="2000" dirty="0"/>
                        <a:t>$3,500</a:t>
                      </a:r>
                    </a:p>
                  </a:txBody>
                  <a:tcPr marL="91462" marR="91462"/>
                </a:tc>
                <a:extLst>
                  <a:ext uri="{0D108BD9-81ED-4DB2-BD59-A6C34878D82A}">
                    <a16:rowId xmlns:a16="http://schemas.microsoft.com/office/drawing/2014/main" val="10006"/>
                  </a:ext>
                </a:extLst>
              </a:tr>
              <a:tr h="370840">
                <a:tc>
                  <a:txBody>
                    <a:bodyPr/>
                    <a:lstStyle/>
                    <a:p>
                      <a:r>
                        <a:rPr lang="en-US" sz="2000" dirty="0"/>
                        <a:t>Person 7</a:t>
                      </a:r>
                    </a:p>
                  </a:txBody>
                  <a:tcPr marL="91462" marR="91462"/>
                </a:tc>
                <a:tc>
                  <a:txBody>
                    <a:bodyPr/>
                    <a:lstStyle/>
                    <a:p>
                      <a:pPr marL="0" algn="ctr"/>
                      <a:r>
                        <a:rPr lang="en-US" sz="2000" u="none" dirty="0"/>
                        <a:t>$6,200</a:t>
                      </a:r>
                    </a:p>
                  </a:txBody>
                  <a:tcPr marL="91462" marR="91462"/>
                </a:tc>
                <a:extLst>
                  <a:ext uri="{0D108BD9-81ED-4DB2-BD59-A6C34878D82A}">
                    <a16:rowId xmlns:a16="http://schemas.microsoft.com/office/drawing/2014/main" val="10007"/>
                  </a:ext>
                </a:extLst>
              </a:tr>
              <a:tr h="370840">
                <a:tc>
                  <a:txBody>
                    <a:bodyPr/>
                    <a:lstStyle/>
                    <a:p>
                      <a:r>
                        <a:rPr lang="en-US" sz="2000" dirty="0"/>
                        <a:t>Person 8</a:t>
                      </a:r>
                    </a:p>
                  </a:txBody>
                  <a:tcPr marL="91462" marR="91462"/>
                </a:tc>
                <a:tc>
                  <a:txBody>
                    <a:bodyPr/>
                    <a:lstStyle/>
                    <a:p>
                      <a:pPr marL="0" algn="ctr"/>
                      <a:r>
                        <a:rPr lang="en-US" sz="2000" dirty="0"/>
                        <a:t>$8,200</a:t>
                      </a:r>
                    </a:p>
                  </a:txBody>
                  <a:tcPr marL="91462" marR="91462"/>
                </a:tc>
                <a:extLst>
                  <a:ext uri="{0D108BD9-81ED-4DB2-BD59-A6C34878D82A}">
                    <a16:rowId xmlns:a16="http://schemas.microsoft.com/office/drawing/2014/main" val="10008"/>
                  </a:ext>
                </a:extLst>
              </a:tr>
            </a:tbl>
          </a:graphicData>
        </a:graphic>
      </p:graphicFrame>
      <p:sp>
        <p:nvSpPr>
          <p:cNvPr id="7" name="TextBox 6"/>
          <p:cNvSpPr txBox="1"/>
          <p:nvPr/>
        </p:nvSpPr>
        <p:spPr>
          <a:xfrm>
            <a:off x="4619625" y="4267200"/>
            <a:ext cx="4524375" cy="1166813"/>
          </a:xfrm>
          <a:prstGeom prst="rect">
            <a:avLst/>
          </a:prstGeom>
          <a:ln>
            <a:noFill/>
          </a:ln>
        </p:spPr>
        <p:txBody>
          <a:bodyPr>
            <a:normAutofit/>
          </a:bodyPr>
          <a:lstStyle/>
          <a:p>
            <a:pPr marL="0" lvl="2" fontAlgn="auto">
              <a:spcBef>
                <a:spcPts val="0"/>
              </a:spcBef>
              <a:spcAft>
                <a:spcPts val="0"/>
              </a:spcAft>
              <a:defRPr/>
            </a:pPr>
            <a:r>
              <a:rPr lang="en-US" sz="3200" b="1" baseline="-50000" dirty="0">
                <a:latin typeface="+mn-lt"/>
                <a:cs typeface="Arial Black"/>
              </a:rPr>
              <a:t>Median</a:t>
            </a:r>
            <a:r>
              <a:rPr lang="en-US" sz="3200" baseline="-50000" dirty="0">
                <a:latin typeface="+mn-lt"/>
                <a:cs typeface="Arial Black"/>
              </a:rPr>
              <a:t>= </a:t>
            </a:r>
            <a:r>
              <a:rPr lang="en-US" sz="3200" baseline="-40000" dirty="0">
                <a:latin typeface="+mn-lt"/>
                <a:cs typeface="Arial Black"/>
              </a:rPr>
              <a:t>(</a:t>
            </a:r>
            <a:r>
              <a:rPr lang="en-US" sz="3200" u="sng" baseline="-40000" dirty="0">
                <a:latin typeface="+mn-lt"/>
                <a:cs typeface="Arial Black"/>
              </a:rPr>
              <a:t>3000 + 3200)</a:t>
            </a:r>
            <a:r>
              <a:rPr lang="en-US" sz="3200" baseline="-40000" dirty="0">
                <a:latin typeface="+mn-lt"/>
                <a:cs typeface="Arial Black"/>
              </a:rPr>
              <a:t> </a:t>
            </a:r>
            <a:r>
              <a:rPr lang="en-US" sz="3200" baseline="-50000" dirty="0">
                <a:latin typeface="+mn-lt"/>
                <a:cs typeface="Arial Black"/>
              </a:rPr>
              <a:t>=$3,100</a:t>
            </a:r>
            <a:r>
              <a:rPr lang="en-US" sz="3200" dirty="0">
                <a:latin typeface="+mn-lt"/>
                <a:cs typeface="Arial Black"/>
              </a:rPr>
              <a:t> </a:t>
            </a:r>
            <a:endParaRPr lang="en-US" sz="3200" baseline="-40000" dirty="0">
              <a:latin typeface="+mn-lt"/>
              <a:cs typeface="Arial Black"/>
            </a:endParaRPr>
          </a:p>
          <a:p>
            <a:pPr marL="0" lvl="2" fontAlgn="auto">
              <a:spcBef>
                <a:spcPts val="0"/>
              </a:spcBef>
              <a:spcAft>
                <a:spcPts val="0"/>
              </a:spcAft>
              <a:defRPr/>
            </a:pPr>
            <a:r>
              <a:rPr lang="en-US" sz="2000" dirty="0">
                <a:latin typeface="+mn-lt"/>
                <a:cs typeface="Arial Black"/>
              </a:rPr>
              <a:t>               		</a:t>
            </a:r>
            <a:r>
              <a:rPr lang="en-US" sz="3600" baseline="-25000" dirty="0">
                <a:latin typeface="+mn-lt"/>
                <a:cs typeface="Arial Black"/>
              </a:rPr>
              <a:t> 2</a:t>
            </a:r>
          </a:p>
          <a:p>
            <a:pPr marL="0" lvl="2" fontAlgn="auto">
              <a:spcBef>
                <a:spcPts val="0"/>
              </a:spcBef>
              <a:spcAft>
                <a:spcPts val="0"/>
              </a:spcAft>
              <a:defRPr/>
            </a:pPr>
            <a:endParaRPr lang="en-US" sz="2000" dirty="0">
              <a:solidFill>
                <a:schemeClr val="accent3">
                  <a:lumMod val="50000"/>
                </a:schemeClr>
              </a:solidFill>
              <a:latin typeface="+mn-lt"/>
              <a:cs typeface="Arial Black"/>
            </a:endParaRPr>
          </a:p>
        </p:txBody>
      </p:sp>
      <p:sp>
        <p:nvSpPr>
          <p:cNvPr id="13" name="TextBox 12"/>
          <p:cNvSpPr txBox="1"/>
          <p:nvPr/>
        </p:nvSpPr>
        <p:spPr>
          <a:xfrm>
            <a:off x="4221163" y="3390900"/>
            <a:ext cx="4260850" cy="1181100"/>
          </a:xfrm>
          <a:prstGeom prst="rect">
            <a:avLst/>
          </a:prstGeom>
          <a:ln w="6350">
            <a:noFill/>
          </a:ln>
        </p:spPr>
        <p:txBody>
          <a:bodyPr>
            <a:normAutofit/>
          </a:bodyPr>
          <a:lstStyle/>
          <a:p>
            <a:pPr marL="0" lvl="2" fontAlgn="auto">
              <a:spcBef>
                <a:spcPts val="0"/>
              </a:spcBef>
              <a:spcAft>
                <a:spcPts val="1200"/>
              </a:spcAft>
              <a:buFont typeface="Arial" pitchFamily="34" charset="0"/>
              <a:buChar char="}"/>
              <a:defRPr/>
            </a:pPr>
            <a:r>
              <a:rPr lang="en-US" sz="6600" dirty="0">
                <a:solidFill>
                  <a:schemeClr val="accent3">
                    <a:lumMod val="50000"/>
                  </a:schemeClr>
                </a:solidFill>
                <a:latin typeface="+mn-lt"/>
                <a:cs typeface="Arial Black"/>
              </a:rPr>
              <a:t> </a:t>
            </a:r>
            <a:r>
              <a:rPr lang="en-US" sz="3600" baseline="42000" dirty="0">
                <a:solidFill>
                  <a:schemeClr val="accent3">
                    <a:lumMod val="50000"/>
                  </a:schemeClr>
                </a:solidFill>
                <a:latin typeface="+mn-lt"/>
                <a:cs typeface="Arial Black"/>
              </a:rPr>
              <a:t>Middle two people</a:t>
            </a:r>
          </a:p>
        </p:txBody>
      </p:sp>
      <p:sp>
        <p:nvSpPr>
          <p:cNvPr id="49188" name="Title 1"/>
          <p:cNvSpPr txBox="1">
            <a:spLocks/>
          </p:cNvSpPr>
          <p:nvPr/>
        </p:nvSpPr>
        <p:spPr bwMode="auto">
          <a:xfrm>
            <a:off x="231775" y="381000"/>
            <a:ext cx="8455025" cy="593725"/>
          </a:xfrm>
          <a:prstGeom prst="rect">
            <a:avLst/>
          </a:prstGeom>
          <a:noFill/>
          <a:ln w="9525">
            <a:noFill/>
            <a:miter lim="800000"/>
            <a:headEnd/>
            <a:tailEnd/>
          </a:ln>
        </p:spPr>
        <p:txBody>
          <a:bodyPr anchor="ctr"/>
          <a:lstStyle/>
          <a:p>
            <a:pPr algn="r"/>
            <a:r>
              <a:rPr lang="en-US" altLang="en-US" sz="3200" dirty="0">
                <a:solidFill>
                  <a:srgbClr val="E46C0A"/>
                </a:solidFill>
                <a:latin typeface="Calibri" pitchFamily="34" charset="0"/>
              </a:rPr>
              <a:t>CALCULATING A MEDIAN WITH AN EVEN </a:t>
            </a:r>
          </a:p>
          <a:p>
            <a:pPr algn="r"/>
            <a:r>
              <a:rPr lang="en-US" altLang="en-US" sz="3200" dirty="0">
                <a:solidFill>
                  <a:srgbClr val="E46C0A"/>
                </a:solidFill>
                <a:latin typeface="Calibri" pitchFamily="34" charset="0"/>
              </a:rPr>
              <a:t>NUMBER OF PARTICIPANTS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altLang="en-US" dirty="0"/>
              <a:t>Measure 4: CREDENTIAL RATE</a:t>
            </a:r>
          </a:p>
        </p:txBody>
      </p:sp>
      <p:sp>
        <p:nvSpPr>
          <p:cNvPr id="50179" name="Text Placeholder 2"/>
          <p:cNvSpPr>
            <a:spLocks noGrp="1"/>
          </p:cNvSpPr>
          <p:nvPr>
            <p:ph type="body" sz="quarter" idx="11"/>
          </p:nvPr>
        </p:nvSpPr>
        <p:spPr>
          <a:xfrm>
            <a:off x="457200" y="1435100"/>
            <a:ext cx="8229600" cy="4846638"/>
          </a:xfrm>
        </p:spPr>
        <p:txBody>
          <a:bodyPr/>
          <a:lstStyle/>
          <a:p>
            <a:endParaRPr lang="en-US" altLang="en-US" dirty="0"/>
          </a:p>
        </p:txBody>
      </p:sp>
      <p:sp>
        <p:nvSpPr>
          <p:cNvPr id="4" name="Rounded Rectangle 3"/>
          <p:cNvSpPr/>
          <p:nvPr/>
        </p:nvSpPr>
        <p:spPr>
          <a:xfrm>
            <a:off x="685800" y="2362200"/>
            <a:ext cx="7696200" cy="3581400"/>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b="1" i="1" dirty="0">
                <a:solidFill>
                  <a:prstClr val="white"/>
                </a:solidFill>
              </a:rPr>
              <a:t>DEFINITION</a:t>
            </a:r>
            <a:r>
              <a:rPr lang="en-US" sz="2400" b="1" dirty="0">
                <a:solidFill>
                  <a:prstClr val="white"/>
                </a:solidFill>
              </a:rPr>
              <a:t>: Percent of those </a:t>
            </a:r>
            <a:r>
              <a:rPr lang="en-US" sz="2400" b="1" i="1" dirty="0">
                <a:solidFill>
                  <a:prstClr val="white"/>
                </a:solidFill>
              </a:rPr>
              <a:t>enrolled in education or training  </a:t>
            </a:r>
            <a:r>
              <a:rPr lang="en-US" sz="2400" b="1" dirty="0">
                <a:solidFill>
                  <a:prstClr val="white"/>
                </a:solidFill>
              </a:rPr>
              <a:t>(excluding OJT &amp; customized training) who obtain a postsecondary </a:t>
            </a:r>
            <a:r>
              <a:rPr lang="en-US" sz="2400" b="1" dirty="0"/>
              <a:t>credential</a:t>
            </a:r>
            <a:r>
              <a:rPr lang="en-US" sz="2400" b="1" dirty="0">
                <a:solidFill>
                  <a:prstClr val="white"/>
                </a:solidFill>
              </a:rPr>
              <a:t> or high school diploma or equivalent by the 4th quarter after exit.  Those obtaining a high school diploma or equivalent count as a success only if they are employed or in education or training leading to a recognized post-secondary credential within the year.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76200"/>
            <a:ext cx="8229600" cy="1143000"/>
          </a:xfrm>
        </p:spPr>
        <p:txBody>
          <a:bodyPr/>
          <a:lstStyle/>
          <a:p>
            <a:pPr eaLnBrk="1" hangingPunct="1"/>
            <a:r>
              <a:rPr lang="en-US" altLang="en-US" dirty="0">
                <a:ea typeface="ＭＳ Ｐゴシック" pitchFamily="34" charset="-128"/>
              </a:rPr>
              <a:t>CREDENTIAL RATE</a:t>
            </a:r>
            <a:endParaRPr lang="en-US" altLang="en-US" i="1" dirty="0">
              <a:ea typeface="ＭＳ Ｐゴシック" pitchFamily="34" charset="-128"/>
            </a:endParaRPr>
          </a:p>
        </p:txBody>
      </p:sp>
      <p:sp>
        <p:nvSpPr>
          <p:cNvPr id="4" name="Slide Number Placeholder 3"/>
          <p:cNvSpPr>
            <a:spLocks noGrp="1"/>
          </p:cNvSpPr>
          <p:nvPr>
            <p:ph type="sldNum" sz="quarter" idx="12"/>
          </p:nvPr>
        </p:nvSpPr>
        <p:spPr/>
        <p:txBody>
          <a:bodyPr>
            <a:normAutofit/>
          </a:bodyPr>
          <a:lstStyle/>
          <a:p>
            <a:pPr>
              <a:defRPr/>
            </a:pPr>
            <a:fld id="{0A47597A-F6F0-4BB8-B3C5-3C405867D5A0}" type="slidenum">
              <a:rPr lang="en-US" smtClean="0"/>
              <a:pPr>
                <a:defRPr/>
              </a:pPr>
              <a:t>33</a:t>
            </a:fld>
            <a:endParaRPr lang="en-US" dirty="0"/>
          </a:p>
        </p:txBody>
      </p:sp>
      <p:graphicFrame>
        <p:nvGraphicFramePr>
          <p:cNvPr id="3" name="Diagram 2"/>
          <p:cNvGraphicFramePr/>
          <p:nvPr>
            <p:extLst>
              <p:ext uri="{D42A27DB-BD31-4B8C-83A1-F6EECF244321}">
                <p14:modId xmlns:p14="http://schemas.microsoft.com/office/powerpoint/2010/main" val="3569922916"/>
              </p:ext>
            </p:extLst>
          </p:nvPr>
        </p:nvGraphicFramePr>
        <p:xfrm>
          <a:off x="838200" y="1600200"/>
          <a:ext cx="73914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723602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228600" y="180975"/>
            <a:ext cx="9144000" cy="990600"/>
          </a:xfrm>
        </p:spPr>
        <p:txBody>
          <a:bodyPr/>
          <a:lstStyle/>
          <a:p>
            <a:r>
              <a:rPr lang="en-US" altLang="en-US" dirty="0">
                <a:ea typeface="ＭＳ Ｐゴシック" pitchFamily="34" charset="-128"/>
              </a:rPr>
              <a:t>CREDENTIAL RATE – EXAMPLE</a:t>
            </a:r>
          </a:p>
        </p:txBody>
      </p:sp>
      <p:sp>
        <p:nvSpPr>
          <p:cNvPr id="4" name="Slide Number Placeholder 3"/>
          <p:cNvSpPr>
            <a:spLocks noGrp="1"/>
          </p:cNvSpPr>
          <p:nvPr>
            <p:ph type="sldNum" sz="quarter" idx="12"/>
          </p:nvPr>
        </p:nvSpPr>
        <p:spPr/>
        <p:txBody>
          <a:bodyPr>
            <a:normAutofit/>
          </a:bodyPr>
          <a:lstStyle/>
          <a:p>
            <a:pPr>
              <a:defRPr/>
            </a:pPr>
            <a:fld id="{B3A4CB02-D604-4B09-84E2-D3F90475B287}" type="slidenum">
              <a:rPr lang="en-US" smtClean="0"/>
              <a:pPr>
                <a:defRPr/>
              </a:pPr>
              <a:t>34</a:t>
            </a:fld>
            <a:endParaRPr lang="en-US" dirty="0"/>
          </a:p>
        </p:txBody>
      </p:sp>
      <p:graphicFrame>
        <p:nvGraphicFramePr>
          <p:cNvPr id="16" name="Group 3"/>
          <p:cNvGraphicFramePr>
            <a:graphicFrameLocks/>
          </p:cNvGraphicFramePr>
          <p:nvPr/>
        </p:nvGraphicFramePr>
        <p:xfrm>
          <a:off x="523960" y="2986358"/>
          <a:ext cx="8382007" cy="1546698"/>
        </p:xfrm>
        <a:graphic>
          <a:graphicData uri="http://schemas.openxmlformats.org/drawingml/2006/table">
            <a:tbl>
              <a:tblPr/>
              <a:tblGrid>
                <a:gridCol w="555518">
                  <a:extLst>
                    <a:ext uri="{9D8B030D-6E8A-4147-A177-3AD203B41FA5}">
                      <a16:colId xmlns:a16="http://schemas.microsoft.com/office/drawing/2014/main" val="20000"/>
                    </a:ext>
                  </a:extLst>
                </a:gridCol>
                <a:gridCol w="555518">
                  <a:extLst>
                    <a:ext uri="{9D8B030D-6E8A-4147-A177-3AD203B41FA5}">
                      <a16:colId xmlns:a16="http://schemas.microsoft.com/office/drawing/2014/main" val="20001"/>
                    </a:ext>
                  </a:extLst>
                </a:gridCol>
                <a:gridCol w="555518">
                  <a:extLst>
                    <a:ext uri="{9D8B030D-6E8A-4147-A177-3AD203B41FA5}">
                      <a16:colId xmlns:a16="http://schemas.microsoft.com/office/drawing/2014/main" val="20002"/>
                    </a:ext>
                  </a:extLst>
                </a:gridCol>
                <a:gridCol w="555518">
                  <a:extLst>
                    <a:ext uri="{9D8B030D-6E8A-4147-A177-3AD203B41FA5}">
                      <a16:colId xmlns:a16="http://schemas.microsoft.com/office/drawing/2014/main" val="20003"/>
                    </a:ext>
                  </a:extLst>
                </a:gridCol>
                <a:gridCol w="555518">
                  <a:extLst>
                    <a:ext uri="{9D8B030D-6E8A-4147-A177-3AD203B41FA5}">
                      <a16:colId xmlns:a16="http://schemas.microsoft.com/office/drawing/2014/main" val="20004"/>
                    </a:ext>
                  </a:extLst>
                </a:gridCol>
                <a:gridCol w="523954">
                  <a:extLst>
                    <a:ext uri="{9D8B030D-6E8A-4147-A177-3AD203B41FA5}">
                      <a16:colId xmlns:a16="http://schemas.microsoft.com/office/drawing/2014/main" val="20005"/>
                    </a:ext>
                  </a:extLst>
                </a:gridCol>
                <a:gridCol w="571931">
                  <a:extLst>
                    <a:ext uri="{9D8B030D-6E8A-4147-A177-3AD203B41FA5}">
                      <a16:colId xmlns:a16="http://schemas.microsoft.com/office/drawing/2014/main" val="20006"/>
                    </a:ext>
                  </a:extLst>
                </a:gridCol>
                <a:gridCol w="571931">
                  <a:extLst>
                    <a:ext uri="{9D8B030D-6E8A-4147-A177-3AD203B41FA5}">
                      <a16:colId xmlns:a16="http://schemas.microsoft.com/office/drawing/2014/main" val="20007"/>
                    </a:ext>
                  </a:extLst>
                </a:gridCol>
                <a:gridCol w="571931">
                  <a:extLst>
                    <a:ext uri="{9D8B030D-6E8A-4147-A177-3AD203B41FA5}">
                      <a16:colId xmlns:a16="http://schemas.microsoft.com/office/drawing/2014/main" val="20008"/>
                    </a:ext>
                  </a:extLst>
                </a:gridCol>
                <a:gridCol w="571931">
                  <a:extLst>
                    <a:ext uri="{9D8B030D-6E8A-4147-A177-3AD203B41FA5}">
                      <a16:colId xmlns:a16="http://schemas.microsoft.com/office/drawing/2014/main" val="20009"/>
                    </a:ext>
                  </a:extLst>
                </a:gridCol>
                <a:gridCol w="570668">
                  <a:extLst>
                    <a:ext uri="{9D8B030D-6E8A-4147-A177-3AD203B41FA5}">
                      <a16:colId xmlns:a16="http://schemas.microsoft.com/office/drawing/2014/main" val="20010"/>
                    </a:ext>
                  </a:extLst>
                </a:gridCol>
                <a:gridCol w="570668">
                  <a:extLst>
                    <a:ext uri="{9D8B030D-6E8A-4147-A177-3AD203B41FA5}">
                      <a16:colId xmlns:a16="http://schemas.microsoft.com/office/drawing/2014/main" val="20011"/>
                    </a:ext>
                  </a:extLst>
                </a:gridCol>
                <a:gridCol w="540367">
                  <a:extLst>
                    <a:ext uri="{9D8B030D-6E8A-4147-A177-3AD203B41FA5}">
                      <a16:colId xmlns:a16="http://schemas.microsoft.com/office/drawing/2014/main" val="20012"/>
                    </a:ext>
                  </a:extLst>
                </a:gridCol>
                <a:gridCol w="555518">
                  <a:extLst>
                    <a:ext uri="{9D8B030D-6E8A-4147-A177-3AD203B41FA5}">
                      <a16:colId xmlns:a16="http://schemas.microsoft.com/office/drawing/2014/main" val="20013"/>
                    </a:ext>
                  </a:extLst>
                </a:gridCol>
                <a:gridCol w="555518">
                  <a:extLst>
                    <a:ext uri="{9D8B030D-6E8A-4147-A177-3AD203B41FA5}">
                      <a16:colId xmlns:a16="http://schemas.microsoft.com/office/drawing/2014/main" val="20014"/>
                    </a:ext>
                  </a:extLst>
                </a:gridCol>
              </a:tblGrid>
              <a:tr h="1546698">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JUL</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33A1CD"/>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AUG</a:t>
                      </a:r>
                    </a:p>
                  </a:txBody>
                  <a:tcPr marL="92075" marR="92075" marT="46038" marB="46038" anchor="ctr" horzOverflow="overflow">
                    <a:lnL w="12700" cap="flat" cmpd="sng" algn="ctr">
                      <a:solidFill>
                        <a:srgbClr val="33A1CD"/>
                      </a:solidFill>
                      <a:prstDash val="solid"/>
                      <a:round/>
                      <a:headEnd type="none" w="med" len="med"/>
                      <a:tailEnd type="none" w="med" len="med"/>
                    </a:lnL>
                    <a:lnR w="12700" cap="flat" cmpd="sng" algn="ctr">
                      <a:solidFill>
                        <a:srgbClr val="33A1CD"/>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FF6600"/>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SEP</a:t>
                      </a:r>
                    </a:p>
                  </a:txBody>
                  <a:tcPr marL="92075" marR="92075" marT="46038" marB="46038" anchor="ctr" horzOverflow="overflow">
                    <a:lnL w="12700" cap="flat" cmpd="sng" algn="ctr">
                      <a:solidFill>
                        <a:srgbClr val="33A1CD"/>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chemeClr val="bg1"/>
                          </a:solidFill>
                          <a:effectLst/>
                          <a:latin typeface="Arial" pitchFamily="34" charset="0"/>
                        </a:rPr>
                        <a:t>OCT</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0C85C8"/>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chemeClr val="bg1"/>
                          </a:solidFill>
                          <a:effectLst/>
                          <a:latin typeface="Arial" pitchFamily="34" charset="0"/>
                        </a:rPr>
                        <a:t>NOV</a:t>
                      </a:r>
                    </a:p>
                  </a:txBody>
                  <a:tcPr marL="92075" marR="92075" marT="46038" marB="46038"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0C85C8"/>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chemeClr val="bg1"/>
                          </a:solidFill>
                          <a:effectLst/>
                          <a:latin typeface="Arial" pitchFamily="34" charset="0"/>
                        </a:rPr>
                        <a:t>DEC</a:t>
                      </a:r>
                    </a:p>
                  </a:txBody>
                  <a:tcPr marL="92075" marR="92075" marT="46038" marB="46038" anchor="ctr" horzOverflow="overflow">
                    <a:lnL w="12700" cap="flat" cmpd="sng" algn="ctr">
                      <a:solidFill>
                        <a:srgbClr val="FFFFFF"/>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0C85C8"/>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JAN</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CDF7FF"/>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FEB</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CDF7FF"/>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MAR</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CDF7FF"/>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APR</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MAY</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0C85C8"/>
                          </a:solidFill>
                          <a:effectLst/>
                          <a:latin typeface="Arial" pitchFamily="34" charset="0"/>
                        </a:rPr>
                        <a:t>JUN</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FFFFFF"/>
                          </a:solidFill>
                          <a:effectLst/>
                          <a:latin typeface="Arial" pitchFamily="34" charset="0"/>
                        </a:rPr>
                        <a:t>JUL</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7D93FF"/>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FFFFFF"/>
                          </a:solidFill>
                          <a:effectLst/>
                          <a:latin typeface="Arial" pitchFamily="34" charset="0"/>
                        </a:rPr>
                        <a:t>AUG</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7D93FF"/>
                    </a:solid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Tx/>
                        <a:buNone/>
                        <a:tabLst/>
                      </a:pPr>
                      <a:r>
                        <a:rPr kumimoji="0" lang="en-US" sz="1200" b="1" i="0" u="none" strike="noStrike" cap="none" normalizeH="0" baseline="0" dirty="0">
                          <a:ln>
                            <a:noFill/>
                          </a:ln>
                          <a:solidFill>
                            <a:srgbClr val="FFFFFF"/>
                          </a:solidFill>
                          <a:effectLst/>
                          <a:latin typeface="Arial" pitchFamily="34" charset="0"/>
                        </a:rPr>
                        <a:t>SEP</a:t>
                      </a:r>
                    </a:p>
                  </a:txBody>
                  <a:tcPr marL="92075" marR="92075" marT="46038" marB="46038"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solidFill>
                      <a:srgbClr val="7D93FF"/>
                    </a:solidFill>
                  </a:tcPr>
                </a:tc>
                <a:extLst>
                  <a:ext uri="{0D108BD9-81ED-4DB2-BD59-A6C34878D82A}">
                    <a16:rowId xmlns:a16="http://schemas.microsoft.com/office/drawing/2014/main" val="10000"/>
                  </a:ext>
                </a:extLst>
              </a:tr>
            </a:tbl>
          </a:graphicData>
        </a:graphic>
      </p:graphicFrame>
      <p:sp>
        <p:nvSpPr>
          <p:cNvPr id="20" name="Rectangle 36"/>
          <p:cNvSpPr>
            <a:spLocks noChangeArrowheads="1"/>
          </p:cNvSpPr>
          <p:nvPr/>
        </p:nvSpPr>
        <p:spPr bwMode="auto">
          <a:xfrm>
            <a:off x="621240" y="4372584"/>
            <a:ext cx="1468865" cy="520408"/>
          </a:xfrm>
          <a:prstGeom prst="rect">
            <a:avLst/>
          </a:prstGeom>
          <a:solidFill>
            <a:srgbClr val="00B0F0">
              <a:alpha val="76077"/>
            </a:srgbClr>
          </a:solidFill>
          <a:ln w="9525">
            <a:solidFill>
              <a:schemeClr val="accent1"/>
            </a:solidFill>
            <a:miter lim="800000"/>
            <a:headEnd/>
            <a:tailEnd/>
          </a:ln>
        </p:spPr>
        <p:txBody>
          <a:bodyPr wrap="none" lIns="92075" tIns="46038" rIns="92075" bIns="46038" anchor="ctr"/>
          <a:lstStyle/>
          <a:p>
            <a:pPr eaLnBrk="0" hangingPunct="0">
              <a:buClr>
                <a:schemeClr val="tx2"/>
              </a:buClr>
              <a:buFont typeface="Monotype Sorts" pitchFamily="2" charset="2"/>
              <a:buNone/>
            </a:pPr>
            <a:endParaRPr lang="en-US" sz="2000" dirty="0">
              <a:solidFill>
                <a:schemeClr val="tx1"/>
              </a:solidFill>
            </a:endParaRPr>
          </a:p>
          <a:p>
            <a:pPr algn="ctr" eaLnBrk="0" hangingPunct="0">
              <a:buClr>
                <a:schemeClr val="tx2"/>
              </a:buClr>
              <a:buFont typeface="Monotype Sorts" pitchFamily="2" charset="2"/>
              <a:buNone/>
            </a:pPr>
            <a:r>
              <a:rPr lang="en-US" sz="2000" dirty="0">
                <a:solidFill>
                  <a:schemeClr val="bg1"/>
                </a:solidFill>
              </a:rPr>
              <a:t>Exit Quarter </a:t>
            </a:r>
            <a:br>
              <a:rPr lang="en-US" sz="2000" dirty="0">
                <a:solidFill>
                  <a:schemeClr val="tx1"/>
                </a:solidFill>
              </a:rPr>
            </a:br>
            <a:endParaRPr lang="en-US" sz="2000" dirty="0">
              <a:solidFill>
                <a:schemeClr val="tx1"/>
              </a:solidFill>
            </a:endParaRPr>
          </a:p>
        </p:txBody>
      </p:sp>
      <p:sp>
        <p:nvSpPr>
          <p:cNvPr id="21" name="Rectangle 39"/>
          <p:cNvSpPr>
            <a:spLocks noChangeArrowheads="1"/>
          </p:cNvSpPr>
          <p:nvPr/>
        </p:nvSpPr>
        <p:spPr bwMode="auto">
          <a:xfrm>
            <a:off x="2237632" y="2752886"/>
            <a:ext cx="1545095" cy="304800"/>
          </a:xfrm>
          <a:prstGeom prst="rect">
            <a:avLst/>
          </a:prstGeom>
          <a:solidFill>
            <a:srgbClr val="00B0F0">
              <a:alpha val="76077"/>
            </a:srgbClr>
          </a:solidFill>
          <a:ln w="9525">
            <a:solidFill>
              <a:schemeClr val="accent1"/>
            </a:solidFill>
            <a:miter lim="800000"/>
            <a:headEnd/>
            <a:tailEnd/>
          </a:ln>
        </p:spPr>
        <p:txBody>
          <a:bodyPr wrap="none" lIns="92075" tIns="46038" rIns="92075" bIns="46038" anchor="ctr"/>
          <a:lstStyle/>
          <a:p>
            <a:pPr algn="ctr" eaLnBrk="0" hangingPunct="0">
              <a:buClr>
                <a:schemeClr val="tx2"/>
              </a:buClr>
              <a:buFont typeface="Monotype Sorts" pitchFamily="2" charset="2"/>
              <a:buNone/>
            </a:pPr>
            <a:r>
              <a:rPr lang="en-US" sz="2000" dirty="0">
                <a:solidFill>
                  <a:schemeClr val="bg1"/>
                </a:solidFill>
              </a:rPr>
              <a:t>2016</a:t>
            </a:r>
          </a:p>
        </p:txBody>
      </p:sp>
      <p:sp>
        <p:nvSpPr>
          <p:cNvPr id="22" name="TextBox 21"/>
          <p:cNvSpPr txBox="1"/>
          <p:nvPr/>
        </p:nvSpPr>
        <p:spPr>
          <a:xfrm>
            <a:off x="232120" y="2412448"/>
            <a:ext cx="1789889" cy="573910"/>
          </a:xfrm>
          <a:prstGeom prst="rect">
            <a:avLst/>
          </a:prstGeom>
        </p:spPr>
        <p:txBody>
          <a:bodyPr vert="horz" wrap="square" lIns="91440" tIns="45720" rIns="91440" bIns="45720" rtlCol="0" anchor="t">
            <a:normAutofit fontScale="92500" lnSpcReduction="10000"/>
          </a:bodyPr>
          <a:lstStyle/>
          <a:p>
            <a:pPr>
              <a:spcBef>
                <a:spcPct val="20000"/>
              </a:spcBef>
            </a:pPr>
            <a:r>
              <a:rPr lang="en-US" sz="1600" b="1" dirty="0">
                <a:solidFill>
                  <a:srgbClr val="00A0AF"/>
                </a:solidFill>
                <a:latin typeface="Arial Black"/>
                <a:cs typeface="Arial Black"/>
              </a:rPr>
              <a:t>Exit date</a:t>
            </a:r>
          </a:p>
          <a:p>
            <a:pPr>
              <a:spcBef>
                <a:spcPct val="20000"/>
              </a:spcBef>
            </a:pPr>
            <a:r>
              <a:rPr lang="en-US" sz="1600" b="1" dirty="0">
                <a:solidFill>
                  <a:srgbClr val="00A0AF"/>
                </a:solidFill>
                <a:latin typeface="Arial Black"/>
                <a:cs typeface="Arial Black"/>
              </a:rPr>
              <a:t>  8/18/16</a:t>
            </a:r>
          </a:p>
        </p:txBody>
      </p:sp>
      <p:sp>
        <p:nvSpPr>
          <p:cNvPr id="23" name="Rectangle 36"/>
          <p:cNvSpPr>
            <a:spLocks noChangeArrowheads="1"/>
          </p:cNvSpPr>
          <p:nvPr/>
        </p:nvSpPr>
        <p:spPr bwMode="auto">
          <a:xfrm>
            <a:off x="5606385" y="4372584"/>
            <a:ext cx="1468865" cy="520408"/>
          </a:xfrm>
          <a:prstGeom prst="rect">
            <a:avLst/>
          </a:prstGeom>
          <a:solidFill>
            <a:srgbClr val="00B0F0">
              <a:alpha val="76077"/>
            </a:srgbClr>
          </a:solidFill>
          <a:ln w="9525">
            <a:solidFill>
              <a:schemeClr val="accent1"/>
            </a:solidFill>
            <a:miter lim="800000"/>
            <a:headEnd/>
            <a:tailEnd/>
          </a:ln>
        </p:spPr>
        <p:txBody>
          <a:bodyPr wrap="none" lIns="92075" tIns="46038" rIns="92075" bIns="46038" anchor="ctr"/>
          <a:lstStyle/>
          <a:p>
            <a:pPr eaLnBrk="0" hangingPunct="0">
              <a:buClr>
                <a:schemeClr val="tx2"/>
              </a:buClr>
              <a:buFont typeface="Monotype Sorts" pitchFamily="2" charset="2"/>
              <a:buNone/>
            </a:pPr>
            <a:endParaRPr lang="en-US" sz="2000" dirty="0">
              <a:solidFill>
                <a:schemeClr val="tx1"/>
              </a:solidFill>
            </a:endParaRPr>
          </a:p>
          <a:p>
            <a:pPr algn="ctr" eaLnBrk="0" hangingPunct="0">
              <a:buClr>
                <a:schemeClr val="tx2"/>
              </a:buClr>
              <a:buFont typeface="Monotype Sorts" pitchFamily="2" charset="2"/>
              <a:buNone/>
            </a:pPr>
            <a:r>
              <a:rPr lang="en-US" sz="2000" dirty="0">
                <a:solidFill>
                  <a:schemeClr val="bg1"/>
                </a:solidFill>
              </a:rPr>
              <a:t>3</a:t>
            </a:r>
            <a:r>
              <a:rPr lang="en-US" sz="2000" baseline="30000" dirty="0">
                <a:solidFill>
                  <a:schemeClr val="bg1"/>
                </a:solidFill>
              </a:rPr>
              <a:t>rd</a:t>
            </a:r>
            <a:r>
              <a:rPr lang="en-US" sz="2000" dirty="0">
                <a:solidFill>
                  <a:schemeClr val="bg1"/>
                </a:solidFill>
              </a:rPr>
              <a:t> Qtr After</a:t>
            </a:r>
            <a:br>
              <a:rPr lang="en-US" sz="2000" dirty="0">
                <a:solidFill>
                  <a:schemeClr val="tx1"/>
                </a:solidFill>
              </a:rPr>
            </a:br>
            <a:endParaRPr lang="en-US" sz="2000" dirty="0">
              <a:solidFill>
                <a:schemeClr val="tx1"/>
              </a:solidFill>
            </a:endParaRPr>
          </a:p>
        </p:txBody>
      </p:sp>
      <p:sp>
        <p:nvSpPr>
          <p:cNvPr id="24" name="Rectangle 36"/>
          <p:cNvSpPr>
            <a:spLocks noChangeArrowheads="1"/>
          </p:cNvSpPr>
          <p:nvPr/>
        </p:nvSpPr>
        <p:spPr bwMode="auto">
          <a:xfrm>
            <a:off x="3938380" y="4372584"/>
            <a:ext cx="1468865" cy="520408"/>
          </a:xfrm>
          <a:prstGeom prst="rect">
            <a:avLst/>
          </a:prstGeom>
          <a:solidFill>
            <a:srgbClr val="00B0F0">
              <a:alpha val="76077"/>
            </a:srgbClr>
          </a:solidFill>
          <a:ln w="9525">
            <a:solidFill>
              <a:schemeClr val="accent1"/>
            </a:solidFill>
            <a:miter lim="800000"/>
            <a:headEnd/>
            <a:tailEnd/>
          </a:ln>
        </p:spPr>
        <p:txBody>
          <a:bodyPr wrap="none" lIns="92075" tIns="46038" rIns="92075" bIns="46038" anchor="ctr"/>
          <a:lstStyle/>
          <a:p>
            <a:pPr eaLnBrk="0" hangingPunct="0">
              <a:buClr>
                <a:schemeClr val="tx2"/>
              </a:buClr>
              <a:buFont typeface="Monotype Sorts" pitchFamily="2" charset="2"/>
              <a:buNone/>
            </a:pPr>
            <a:endParaRPr lang="en-US" sz="2000" dirty="0">
              <a:solidFill>
                <a:schemeClr val="tx1"/>
              </a:solidFill>
            </a:endParaRPr>
          </a:p>
          <a:p>
            <a:pPr algn="ctr" eaLnBrk="0" hangingPunct="0">
              <a:buClr>
                <a:schemeClr val="tx2"/>
              </a:buClr>
              <a:buFont typeface="Monotype Sorts" pitchFamily="2" charset="2"/>
              <a:buNone/>
            </a:pPr>
            <a:r>
              <a:rPr lang="en-US" sz="2000" dirty="0">
                <a:solidFill>
                  <a:schemeClr val="bg1"/>
                </a:solidFill>
              </a:rPr>
              <a:t>2</a:t>
            </a:r>
            <a:r>
              <a:rPr lang="en-US" sz="2000" baseline="30000" dirty="0">
                <a:solidFill>
                  <a:schemeClr val="bg1"/>
                </a:solidFill>
              </a:rPr>
              <a:t>nd</a:t>
            </a:r>
            <a:r>
              <a:rPr lang="en-US" sz="2000" dirty="0">
                <a:solidFill>
                  <a:schemeClr val="bg1"/>
                </a:solidFill>
              </a:rPr>
              <a:t> Qtr After</a:t>
            </a:r>
            <a:br>
              <a:rPr lang="en-US" sz="2000" dirty="0">
                <a:solidFill>
                  <a:schemeClr val="tx1"/>
                </a:solidFill>
              </a:rPr>
            </a:br>
            <a:endParaRPr lang="en-US" sz="2000" dirty="0">
              <a:solidFill>
                <a:schemeClr val="tx1"/>
              </a:solidFill>
            </a:endParaRPr>
          </a:p>
        </p:txBody>
      </p:sp>
      <p:sp>
        <p:nvSpPr>
          <p:cNvPr id="25" name="Rectangle 39"/>
          <p:cNvSpPr>
            <a:spLocks noChangeArrowheads="1"/>
          </p:cNvSpPr>
          <p:nvPr/>
        </p:nvSpPr>
        <p:spPr bwMode="auto">
          <a:xfrm>
            <a:off x="3775934" y="2752886"/>
            <a:ext cx="4910866" cy="304800"/>
          </a:xfrm>
          <a:prstGeom prst="rect">
            <a:avLst/>
          </a:prstGeom>
          <a:solidFill>
            <a:srgbClr val="00B0F0">
              <a:alpha val="76077"/>
            </a:srgbClr>
          </a:solidFill>
          <a:ln w="9525">
            <a:solidFill>
              <a:schemeClr val="accent1"/>
            </a:solidFill>
            <a:miter lim="800000"/>
            <a:headEnd/>
            <a:tailEnd/>
          </a:ln>
        </p:spPr>
        <p:txBody>
          <a:bodyPr wrap="none" lIns="92075" tIns="46038" rIns="92075" bIns="46038" anchor="ctr"/>
          <a:lstStyle/>
          <a:p>
            <a:pPr algn="ctr" eaLnBrk="0" hangingPunct="0">
              <a:buClr>
                <a:schemeClr val="tx2"/>
              </a:buClr>
              <a:buFont typeface="Monotype Sorts" pitchFamily="2" charset="2"/>
              <a:buNone/>
            </a:pPr>
            <a:r>
              <a:rPr lang="en-US" sz="2000" dirty="0">
                <a:solidFill>
                  <a:schemeClr val="bg1"/>
                </a:solidFill>
              </a:rPr>
              <a:t>2017</a:t>
            </a:r>
          </a:p>
        </p:txBody>
      </p:sp>
      <p:sp>
        <p:nvSpPr>
          <p:cNvPr id="26" name="Rectangle 36"/>
          <p:cNvSpPr>
            <a:spLocks noChangeArrowheads="1"/>
          </p:cNvSpPr>
          <p:nvPr/>
        </p:nvSpPr>
        <p:spPr bwMode="auto">
          <a:xfrm>
            <a:off x="2276544" y="4372584"/>
            <a:ext cx="1468865" cy="520408"/>
          </a:xfrm>
          <a:prstGeom prst="rect">
            <a:avLst/>
          </a:prstGeom>
          <a:solidFill>
            <a:srgbClr val="00B0F0">
              <a:alpha val="76077"/>
            </a:srgbClr>
          </a:solidFill>
          <a:ln w="9525">
            <a:solidFill>
              <a:schemeClr val="accent1"/>
            </a:solidFill>
            <a:miter lim="800000"/>
            <a:headEnd/>
            <a:tailEnd/>
          </a:ln>
        </p:spPr>
        <p:txBody>
          <a:bodyPr wrap="none" lIns="92075" tIns="46038" rIns="92075" bIns="46038" anchor="ctr"/>
          <a:lstStyle/>
          <a:p>
            <a:pPr eaLnBrk="0" hangingPunct="0">
              <a:buClr>
                <a:schemeClr val="tx2"/>
              </a:buClr>
              <a:buFont typeface="Monotype Sorts" pitchFamily="2" charset="2"/>
              <a:buNone/>
            </a:pPr>
            <a:endParaRPr lang="en-US" sz="2000" dirty="0">
              <a:solidFill>
                <a:schemeClr val="tx1"/>
              </a:solidFill>
            </a:endParaRPr>
          </a:p>
          <a:p>
            <a:pPr algn="ctr" eaLnBrk="0" hangingPunct="0">
              <a:buClr>
                <a:schemeClr val="tx2"/>
              </a:buClr>
              <a:buFont typeface="Monotype Sorts" pitchFamily="2" charset="2"/>
              <a:buNone/>
            </a:pPr>
            <a:r>
              <a:rPr lang="en-US" sz="2000" dirty="0">
                <a:solidFill>
                  <a:schemeClr val="bg1"/>
                </a:solidFill>
              </a:rPr>
              <a:t>1</a:t>
            </a:r>
            <a:r>
              <a:rPr lang="en-US" sz="2000" baseline="30000" dirty="0">
                <a:solidFill>
                  <a:schemeClr val="bg1"/>
                </a:solidFill>
              </a:rPr>
              <a:t>st</a:t>
            </a:r>
            <a:r>
              <a:rPr lang="en-US" sz="2000" dirty="0">
                <a:solidFill>
                  <a:schemeClr val="bg1"/>
                </a:solidFill>
              </a:rPr>
              <a:t>  Qtr After</a:t>
            </a:r>
            <a:br>
              <a:rPr lang="en-US" sz="2000" dirty="0">
                <a:solidFill>
                  <a:schemeClr val="tx1"/>
                </a:solidFill>
              </a:rPr>
            </a:br>
            <a:endParaRPr lang="en-US" sz="2000" dirty="0">
              <a:solidFill>
                <a:schemeClr val="tx1"/>
              </a:solidFill>
            </a:endParaRPr>
          </a:p>
        </p:txBody>
      </p:sp>
      <p:sp>
        <p:nvSpPr>
          <p:cNvPr id="27" name="Rectangle 36"/>
          <p:cNvSpPr>
            <a:spLocks noChangeArrowheads="1"/>
          </p:cNvSpPr>
          <p:nvPr/>
        </p:nvSpPr>
        <p:spPr bwMode="auto">
          <a:xfrm>
            <a:off x="241554" y="5045392"/>
            <a:ext cx="8673846" cy="593408"/>
          </a:xfrm>
          <a:prstGeom prst="rect">
            <a:avLst/>
          </a:prstGeom>
          <a:solidFill>
            <a:schemeClr val="accent4">
              <a:lumMod val="75000"/>
              <a:alpha val="76000"/>
            </a:schemeClr>
          </a:solidFill>
          <a:ln w="9525">
            <a:solidFill>
              <a:schemeClr val="accent1"/>
            </a:solidFill>
            <a:miter lim="800000"/>
            <a:headEnd/>
            <a:tailEnd/>
          </a:ln>
        </p:spPr>
        <p:txBody>
          <a:bodyPr wrap="none" lIns="92075" tIns="46038" rIns="92075" bIns="46038" anchor="ctr" anchorCtr="0"/>
          <a:lstStyle/>
          <a:p>
            <a:pPr algn="ctr" eaLnBrk="0" hangingPunct="0">
              <a:buClr>
                <a:schemeClr val="tx2"/>
              </a:buClr>
              <a:buFont typeface="Monotype Sorts" pitchFamily="2" charset="2"/>
              <a:buNone/>
            </a:pPr>
            <a:r>
              <a:rPr lang="en-US" sz="2000" dirty="0">
                <a:solidFill>
                  <a:schemeClr val="bg1"/>
                </a:solidFill>
              </a:rPr>
              <a:t>Measurement Period</a:t>
            </a:r>
            <a:endParaRPr lang="en-US" sz="2000" dirty="0">
              <a:solidFill>
                <a:schemeClr val="tx1"/>
              </a:solidFill>
            </a:endParaRPr>
          </a:p>
        </p:txBody>
      </p:sp>
      <p:sp>
        <p:nvSpPr>
          <p:cNvPr id="28" name="Rectangle 36"/>
          <p:cNvSpPr>
            <a:spLocks noChangeArrowheads="1"/>
          </p:cNvSpPr>
          <p:nvPr/>
        </p:nvSpPr>
        <p:spPr bwMode="auto">
          <a:xfrm>
            <a:off x="7315200" y="4343400"/>
            <a:ext cx="1468865" cy="520408"/>
          </a:xfrm>
          <a:prstGeom prst="rect">
            <a:avLst/>
          </a:prstGeom>
          <a:solidFill>
            <a:srgbClr val="00B0F0">
              <a:alpha val="76077"/>
            </a:srgbClr>
          </a:solidFill>
          <a:ln w="9525">
            <a:solidFill>
              <a:schemeClr val="accent1"/>
            </a:solidFill>
            <a:miter lim="800000"/>
            <a:headEnd/>
            <a:tailEnd/>
          </a:ln>
        </p:spPr>
        <p:txBody>
          <a:bodyPr wrap="none" lIns="92075" tIns="46038" rIns="92075" bIns="46038" anchor="ctr"/>
          <a:lstStyle/>
          <a:p>
            <a:pPr eaLnBrk="0" hangingPunct="0">
              <a:buClr>
                <a:schemeClr val="tx2"/>
              </a:buClr>
              <a:buFont typeface="Monotype Sorts" pitchFamily="2" charset="2"/>
              <a:buNone/>
            </a:pPr>
            <a:endParaRPr lang="en-US" sz="2000" dirty="0">
              <a:solidFill>
                <a:schemeClr val="tx1"/>
              </a:solidFill>
            </a:endParaRPr>
          </a:p>
          <a:p>
            <a:pPr algn="ctr" eaLnBrk="0" hangingPunct="0">
              <a:buClr>
                <a:schemeClr val="tx2"/>
              </a:buClr>
              <a:buFont typeface="Monotype Sorts" pitchFamily="2" charset="2"/>
              <a:buNone/>
            </a:pPr>
            <a:r>
              <a:rPr lang="en-US" sz="2000" dirty="0">
                <a:solidFill>
                  <a:schemeClr val="bg1"/>
                </a:solidFill>
              </a:rPr>
              <a:t>4th Qtr After</a:t>
            </a:r>
            <a:br>
              <a:rPr lang="en-US" sz="2000" dirty="0">
                <a:solidFill>
                  <a:schemeClr val="tx1"/>
                </a:solidFill>
              </a:rPr>
            </a:br>
            <a:endParaRPr lang="en-US" sz="20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3" grpId="0" animBg="1"/>
      <p:bldP spid="24" grpId="0" animBg="1"/>
      <p:bldP spid="25" grpId="0" animBg="1"/>
      <p:bldP spid="26" grpId="0" animBg="1"/>
      <p:bldP spid="27" grpId="0" animBg="1"/>
      <p:bldP spid="2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CREDENTIAL RATE</a:t>
            </a:r>
            <a:endParaRPr lang="en-US" dirty="0"/>
          </a:p>
        </p:txBody>
      </p:sp>
      <p:sp>
        <p:nvSpPr>
          <p:cNvPr id="3" name="Text Placeholder 2"/>
          <p:cNvSpPr>
            <a:spLocks noGrp="1"/>
          </p:cNvSpPr>
          <p:nvPr>
            <p:ph type="body" sz="quarter" idx="11"/>
          </p:nvPr>
        </p:nvSpPr>
        <p:spPr>
          <a:xfrm>
            <a:off x="533400" y="1434728"/>
            <a:ext cx="8153399" cy="4846320"/>
          </a:xfrm>
        </p:spPr>
        <p:txBody>
          <a:bodyPr/>
          <a:lstStyle/>
          <a:p>
            <a:pPr marL="0" indent="0">
              <a:buNone/>
            </a:pPr>
            <a:r>
              <a:rPr lang="en-US" dirty="0"/>
              <a:t>What counts as a credential?</a:t>
            </a:r>
          </a:p>
          <a:p>
            <a:pPr marL="690563" lvl="0" indent="-458788">
              <a:buFont typeface="Wingdings" charset="2"/>
              <a:buChar char="Ø"/>
            </a:pPr>
            <a:r>
              <a:rPr lang="en-US" sz="2400" dirty="0"/>
              <a:t>High school diploma or equivalent (but only if employed or in other training within the year after exit)</a:t>
            </a:r>
          </a:p>
          <a:p>
            <a:pPr marL="690563" lvl="0" indent="-458788">
              <a:buFont typeface="Wingdings" charset="2"/>
              <a:buChar char="Ø"/>
            </a:pPr>
            <a:r>
              <a:rPr lang="en-US" sz="2400" dirty="0"/>
              <a:t>Recognized postsecondary credential, which include</a:t>
            </a:r>
            <a:r>
              <a:rPr lang="en-US" dirty="0"/>
              <a:t>s:</a:t>
            </a:r>
          </a:p>
          <a:p>
            <a:pPr marL="919163" lvl="1" indent="-190500"/>
            <a:r>
              <a:rPr lang="en-US" sz="2000" b="0" dirty="0"/>
              <a:t>an industry-recognized certificate awarded in recognition of attainment of technical/occupational skills, </a:t>
            </a:r>
          </a:p>
          <a:p>
            <a:pPr marL="919163" lvl="1" indent="-190500"/>
            <a:r>
              <a:rPr lang="en-US" sz="2000" b="0" dirty="0"/>
              <a:t>a certificate of completion of an apprenticeship, </a:t>
            </a:r>
          </a:p>
          <a:p>
            <a:pPr marL="919163" lvl="1" indent="-190500"/>
            <a:r>
              <a:rPr lang="en-US" sz="2000" b="0" dirty="0"/>
              <a:t>a license recognized by State or Federal government, or </a:t>
            </a:r>
          </a:p>
          <a:p>
            <a:pPr marL="919163" lvl="1" indent="-190500"/>
            <a:r>
              <a:rPr lang="en-US" sz="2000" b="0" dirty="0"/>
              <a:t>an associate, baccalaureate, or graduate degree</a:t>
            </a:r>
          </a:p>
          <a:p>
            <a:pPr marL="401638" indent="0">
              <a:buNone/>
            </a:pPr>
            <a:r>
              <a:rPr lang="en-US" sz="2000" i="1" dirty="0"/>
              <a:t>Work-readiness certificates do not count</a:t>
            </a:r>
            <a:endParaRPr lang="en-US" sz="2000" b="0" i="1" dirty="0"/>
          </a:p>
          <a:p>
            <a:endParaRPr lang="en-US" dirty="0"/>
          </a:p>
          <a:p>
            <a:endParaRPr lang="en-US" dirty="0"/>
          </a:p>
        </p:txBody>
      </p:sp>
    </p:spTree>
    <p:extLst>
      <p:ext uri="{BB962C8B-B14F-4D97-AF65-F5344CB8AC3E}">
        <p14:creationId xmlns:p14="http://schemas.microsoft.com/office/powerpoint/2010/main" val="8063119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altLang="en-US" dirty="0"/>
              <a:t>Measure 5: SKILL GAIN</a:t>
            </a:r>
          </a:p>
        </p:txBody>
      </p:sp>
      <p:sp>
        <p:nvSpPr>
          <p:cNvPr id="4" name="Rounded Rectangle 3"/>
          <p:cNvSpPr/>
          <p:nvPr/>
        </p:nvSpPr>
        <p:spPr>
          <a:xfrm>
            <a:off x="685800" y="1676400"/>
            <a:ext cx="7696200" cy="4267200"/>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b="1" i="1" dirty="0">
                <a:solidFill>
                  <a:prstClr val="white"/>
                </a:solidFill>
              </a:rPr>
              <a:t>DEFINITION</a:t>
            </a:r>
            <a:r>
              <a:rPr lang="en-US" sz="2400" b="1" dirty="0">
                <a:solidFill>
                  <a:prstClr val="white"/>
                </a:solidFill>
              </a:rPr>
              <a:t>: Percent of </a:t>
            </a:r>
            <a:r>
              <a:rPr lang="en-US" sz="2400" b="1" i="1" dirty="0">
                <a:solidFill>
                  <a:prstClr val="white"/>
                </a:solidFill>
              </a:rPr>
              <a:t>participants</a:t>
            </a:r>
            <a:r>
              <a:rPr lang="en-US" sz="2400" b="1" dirty="0">
                <a:solidFill>
                  <a:prstClr val="white"/>
                </a:solidFill>
              </a:rPr>
              <a:t> who, during the course of the program year, are in education or training programs </a:t>
            </a:r>
            <a:r>
              <a:rPr lang="en-US" sz="2400" b="1" dirty="0"/>
              <a:t>that lead to a recognized postsecondary credential or employment and who are achieving measurable skill gains, defined as documented academic, technical, occupational, or other forms of progress, towards such a credential or employment</a:t>
            </a:r>
            <a:endParaRPr lang="en-US" sz="2800" b="1" dirty="0">
              <a:solidFill>
                <a:prstClr val="white"/>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457200" y="76200"/>
            <a:ext cx="8229600" cy="1143000"/>
          </a:xfrm>
        </p:spPr>
        <p:txBody>
          <a:bodyPr/>
          <a:lstStyle/>
          <a:p>
            <a:pPr eaLnBrk="1" hangingPunct="1"/>
            <a:r>
              <a:rPr lang="en-US" altLang="en-US" dirty="0"/>
              <a:t>SKILL GAIN </a:t>
            </a:r>
            <a:r>
              <a:rPr lang="en-US" altLang="en-US" sz="2000" dirty="0"/>
              <a:t>continued</a:t>
            </a:r>
          </a:p>
        </p:txBody>
      </p:sp>
      <p:graphicFrame>
        <p:nvGraphicFramePr>
          <p:cNvPr id="13" name="Diagram 12"/>
          <p:cNvGraphicFramePr/>
          <p:nvPr>
            <p:extLst>
              <p:ext uri="{D42A27DB-BD31-4B8C-83A1-F6EECF244321}">
                <p14:modId xmlns:p14="http://schemas.microsoft.com/office/powerpoint/2010/main" val="346256836"/>
              </p:ext>
            </p:extLst>
          </p:nvPr>
        </p:nvGraphicFramePr>
        <p:xfrm>
          <a:off x="177538" y="1656748"/>
          <a:ext cx="8890262" cy="45154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altLang="en-US" dirty="0"/>
              <a:t>Measure 6: SERVING EMPLOYERS</a:t>
            </a:r>
          </a:p>
        </p:txBody>
      </p:sp>
      <p:sp>
        <p:nvSpPr>
          <p:cNvPr id="56323" name="Text Placeholder 2"/>
          <p:cNvSpPr>
            <a:spLocks noGrp="1"/>
          </p:cNvSpPr>
          <p:nvPr>
            <p:ph type="body" sz="quarter" idx="11"/>
          </p:nvPr>
        </p:nvSpPr>
        <p:spPr>
          <a:xfrm>
            <a:off x="457200" y="1435100"/>
            <a:ext cx="8229600" cy="4846638"/>
          </a:xfrm>
        </p:spPr>
        <p:txBody>
          <a:bodyPr/>
          <a:lstStyle/>
          <a:p>
            <a:endParaRPr lang="en-US" altLang="en-US" dirty="0"/>
          </a:p>
        </p:txBody>
      </p:sp>
      <p:sp>
        <p:nvSpPr>
          <p:cNvPr id="4" name="Rounded Rectangle 3"/>
          <p:cNvSpPr/>
          <p:nvPr/>
        </p:nvSpPr>
        <p:spPr>
          <a:xfrm>
            <a:off x="685800" y="2362200"/>
            <a:ext cx="7696200" cy="1600200"/>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a:solidFill>
                  <a:prstClr val="white"/>
                </a:solidFill>
              </a:rPr>
              <a:t>Effectiveness in serving employers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457200" y="76200"/>
            <a:ext cx="8229600" cy="1143000"/>
          </a:xfrm>
        </p:spPr>
        <p:txBody>
          <a:bodyPr/>
          <a:lstStyle/>
          <a:p>
            <a:pPr eaLnBrk="1" hangingPunct="1"/>
            <a:r>
              <a:rPr lang="en-US" altLang="en-US" dirty="0"/>
              <a:t>SERVING EMPLOYERS </a:t>
            </a:r>
            <a:r>
              <a:rPr lang="en-US" altLang="en-US" sz="2000" dirty="0"/>
              <a:t>continued</a:t>
            </a:r>
          </a:p>
        </p:txBody>
      </p:sp>
      <p:graphicFrame>
        <p:nvGraphicFramePr>
          <p:cNvPr id="13" name="Diagram 12"/>
          <p:cNvGraphicFramePr/>
          <p:nvPr>
            <p:extLst>
              <p:ext uri="{D42A27DB-BD31-4B8C-83A1-F6EECF244321}">
                <p14:modId xmlns:p14="http://schemas.microsoft.com/office/powerpoint/2010/main" val="1938360135"/>
              </p:ext>
            </p:extLst>
          </p:nvPr>
        </p:nvGraphicFramePr>
        <p:xfrm>
          <a:off x="0" y="1600200"/>
          <a:ext cx="9144000" cy="426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457200" y="76200"/>
            <a:ext cx="8229600" cy="1143000"/>
          </a:xfrm>
        </p:spPr>
        <p:txBody>
          <a:bodyPr/>
          <a:lstStyle/>
          <a:p>
            <a:pPr eaLnBrk="1" hangingPunct="1"/>
            <a:r>
              <a:rPr lang="en-US" altLang="en-US" dirty="0"/>
              <a:t>Measure 7. INA SPECIFIC MEASURE</a:t>
            </a:r>
          </a:p>
        </p:txBody>
      </p:sp>
      <p:graphicFrame>
        <p:nvGraphicFramePr>
          <p:cNvPr id="13" name="Diagram 12"/>
          <p:cNvGraphicFramePr/>
          <p:nvPr/>
        </p:nvGraphicFramePr>
        <p:xfrm>
          <a:off x="609599" y="1696826"/>
          <a:ext cx="8153401" cy="45342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rtlCol="0">
            <a:normAutofit/>
          </a:bodyPr>
          <a:lstStyle/>
          <a:p>
            <a:pPr eaLnBrk="1" fontAlgn="auto" hangingPunct="1">
              <a:spcAft>
                <a:spcPts val="0"/>
              </a:spcAft>
              <a:defRPr/>
            </a:pPr>
            <a:r>
              <a:rPr lang="en-US" cap="small" dirty="0">
                <a:solidFill>
                  <a:schemeClr val="accent6">
                    <a:lumMod val="75000"/>
                  </a:schemeClr>
                </a:solidFill>
              </a:rPr>
              <a:t>The Youth Measures</a:t>
            </a:r>
            <a:endParaRPr lang="en-US" dirty="0">
              <a:solidFill>
                <a:schemeClr val="accent6">
                  <a:lumMod val="75000"/>
                </a:schemeClr>
              </a:solidFill>
            </a:endParaRPr>
          </a:p>
        </p:txBody>
      </p:sp>
      <p:sp>
        <p:nvSpPr>
          <p:cNvPr id="5" name="Text Placeholder 2"/>
          <p:cNvSpPr>
            <a:spLocks noGrp="1"/>
          </p:cNvSpPr>
          <p:nvPr>
            <p:ph type="body" idx="1"/>
          </p:nvPr>
        </p:nvSpPr>
        <p:spPr/>
        <p:txBody>
          <a:bodyPr rtlCol="0">
            <a:normAutofit/>
          </a:bodyPr>
          <a:lstStyle/>
          <a:p>
            <a:pPr algn="ctr" eaLnBrk="1" fontAlgn="auto" hangingPunct="1">
              <a:spcAft>
                <a:spcPts val="1200"/>
              </a:spcAft>
              <a:defRPr/>
            </a:pPr>
            <a:endParaRPr lang="en-US" cap="small" dirty="0"/>
          </a:p>
        </p:txBody>
      </p:sp>
      <p:pic>
        <p:nvPicPr>
          <p:cNvPr id="60420" name="Picture 6"/>
          <p:cNvPicPr>
            <a:picLocks noChangeAspect="1" noChangeArrowheads="1"/>
          </p:cNvPicPr>
          <p:nvPr/>
        </p:nvPicPr>
        <p:blipFill>
          <a:blip r:embed="rId3" cstate="print"/>
          <a:srcRect/>
          <a:stretch>
            <a:fillRect/>
          </a:stretch>
        </p:blipFill>
        <p:spPr bwMode="auto">
          <a:xfrm>
            <a:off x="5105400" y="2514600"/>
            <a:ext cx="4686300" cy="3124200"/>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dirty="0"/>
              <a:t>Measure 1: 2</a:t>
            </a:r>
            <a:r>
              <a:rPr lang="en-US" altLang="en-US" baseline="30000" dirty="0"/>
              <a:t>ND</a:t>
            </a:r>
            <a:r>
              <a:rPr lang="en-US" altLang="en-US" dirty="0"/>
              <a:t> QUARTER EDUCATION or EMPLOYMENT RATE</a:t>
            </a:r>
          </a:p>
        </p:txBody>
      </p:sp>
      <p:sp>
        <p:nvSpPr>
          <p:cNvPr id="4" name="Rounded Rectangle 3"/>
          <p:cNvSpPr/>
          <p:nvPr/>
        </p:nvSpPr>
        <p:spPr>
          <a:xfrm>
            <a:off x="685800" y="1524000"/>
            <a:ext cx="7696200" cy="1295400"/>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indent="-274320">
              <a:defRPr/>
            </a:pPr>
            <a:r>
              <a:rPr lang="en-US" sz="2400" b="1" i="1" dirty="0"/>
              <a:t>DEFINITION</a:t>
            </a:r>
            <a:r>
              <a:rPr lang="en-US" sz="2400" b="1" dirty="0"/>
              <a:t>: The percent of exiters who were employed </a:t>
            </a:r>
            <a:r>
              <a:rPr lang="en-US" sz="2400" b="1" i="1" dirty="0"/>
              <a:t>or in education or training</a:t>
            </a:r>
            <a:r>
              <a:rPr lang="en-US" sz="2400" b="1" dirty="0"/>
              <a:t> anytime in the second quarter after the exit quarter</a:t>
            </a:r>
          </a:p>
        </p:txBody>
      </p:sp>
      <p:sp>
        <p:nvSpPr>
          <p:cNvPr id="5" name="Text Box 21"/>
          <p:cNvSpPr txBox="1">
            <a:spLocks noChangeArrowheads="1"/>
          </p:cNvSpPr>
          <p:nvPr/>
        </p:nvSpPr>
        <p:spPr bwMode="auto">
          <a:xfrm>
            <a:off x="381000" y="3048000"/>
            <a:ext cx="8077200" cy="584775"/>
          </a:xfrm>
          <a:prstGeom prst="rect">
            <a:avLst/>
          </a:prstGeom>
          <a:noFill/>
          <a:ln w="9525" algn="ctr">
            <a:noFill/>
            <a:miter lim="800000"/>
            <a:headEnd/>
            <a:tailEnd/>
          </a:ln>
        </p:spPr>
        <p:txBody>
          <a:bodyPr>
            <a:spAutoFit/>
          </a:bodyPr>
          <a:lstStyle/>
          <a:p>
            <a:pPr marL="342900" indent="-342900" algn="l">
              <a:buClr>
                <a:schemeClr val="tx1"/>
              </a:buClr>
              <a:buFont typeface="Wingdings" pitchFamily="2" charset="2"/>
              <a:buNone/>
            </a:pPr>
            <a:r>
              <a:rPr lang="en-US" sz="1600" dirty="0">
                <a:solidFill>
                  <a:srgbClr val="FF9900"/>
                </a:solidFill>
              </a:rPr>
              <a:t>  </a:t>
            </a:r>
            <a:r>
              <a:rPr lang="en-US" sz="1600" dirty="0">
                <a:solidFill>
                  <a:schemeClr val="accent4">
                    <a:lumMod val="50000"/>
                  </a:schemeClr>
                </a:solidFill>
              </a:rPr>
              <a:t>Number employed or in education/training anytime in second quarter after exit quarter                     </a:t>
            </a:r>
          </a:p>
          <a:p>
            <a:pPr marL="342900" indent="-342900" algn="l">
              <a:buClr>
                <a:schemeClr val="tx1"/>
              </a:buClr>
              <a:buFont typeface="Wingdings" pitchFamily="2" charset="2"/>
              <a:buNone/>
            </a:pPr>
            <a:r>
              <a:rPr lang="en-US" sz="1600" dirty="0">
                <a:solidFill>
                  <a:schemeClr val="accent4">
                    <a:lumMod val="50000"/>
                  </a:schemeClr>
                </a:solidFill>
              </a:rPr>
              <a:t>                                           All exiters (except global exclusions) </a:t>
            </a:r>
          </a:p>
        </p:txBody>
      </p:sp>
      <p:sp>
        <p:nvSpPr>
          <p:cNvPr id="6" name="Rectangle 20"/>
          <p:cNvSpPr>
            <a:spLocks noChangeArrowheads="1"/>
          </p:cNvSpPr>
          <p:nvPr/>
        </p:nvSpPr>
        <p:spPr bwMode="auto">
          <a:xfrm>
            <a:off x="304800" y="2971800"/>
            <a:ext cx="8305800" cy="838200"/>
          </a:xfrm>
          <a:prstGeom prst="rect">
            <a:avLst/>
          </a:prstGeom>
          <a:noFill/>
          <a:ln w="25400" algn="ctr">
            <a:solidFill>
              <a:schemeClr val="accent4">
                <a:lumMod val="50000"/>
              </a:schemeClr>
            </a:solidFill>
            <a:miter lim="800000"/>
            <a:headEnd/>
            <a:tailEnd/>
          </a:ln>
        </p:spPr>
        <p:txBody>
          <a:bodyPr wrap="none" anchor="ctr"/>
          <a:lstStyle/>
          <a:p>
            <a:endParaRPr lang="en-US" dirty="0"/>
          </a:p>
        </p:txBody>
      </p:sp>
      <p:cxnSp>
        <p:nvCxnSpPr>
          <p:cNvPr id="3" name="Straight Connector 2"/>
          <p:cNvCxnSpPr/>
          <p:nvPr/>
        </p:nvCxnSpPr>
        <p:spPr>
          <a:xfrm>
            <a:off x="2057400" y="3505200"/>
            <a:ext cx="0" cy="0"/>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609600" y="3359150"/>
            <a:ext cx="7620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Text Box 13"/>
          <p:cNvSpPr txBox="1">
            <a:spLocks noChangeArrowheads="1"/>
          </p:cNvSpPr>
          <p:nvPr/>
        </p:nvSpPr>
        <p:spPr bwMode="auto">
          <a:xfrm>
            <a:off x="0" y="3886200"/>
            <a:ext cx="9144000" cy="2163669"/>
          </a:xfrm>
          <a:prstGeom prst="rect">
            <a:avLst/>
          </a:prstGeom>
          <a:noFill/>
          <a:ln w="9525" algn="ctr">
            <a:noFill/>
            <a:miter lim="800000"/>
            <a:headEnd/>
            <a:tailEnd/>
          </a:ln>
        </p:spPr>
        <p:txBody>
          <a:bodyPr>
            <a:spAutoFit/>
          </a:bodyPr>
          <a:lstStyle/>
          <a:p>
            <a:pPr marL="1079500" indent="-336550" algn="l" defTabSz="1371600">
              <a:lnSpc>
                <a:spcPct val="90000"/>
              </a:lnSpc>
              <a:buClr>
                <a:schemeClr val="tx2"/>
              </a:buClr>
              <a:buFontTx/>
              <a:buNone/>
            </a:pPr>
            <a:r>
              <a:rPr lang="en-US" sz="2400" dirty="0"/>
              <a:t>Notes</a:t>
            </a:r>
          </a:p>
          <a:p>
            <a:pPr marL="1079500" indent="-336550" algn="l" defTabSz="1371600">
              <a:lnSpc>
                <a:spcPct val="90000"/>
              </a:lnSpc>
              <a:buClr>
                <a:schemeClr val="tx2"/>
              </a:buClr>
              <a:buFontTx/>
              <a:buChar char="•"/>
            </a:pPr>
            <a:r>
              <a:rPr lang="en-US" sz="2000" b="0" dirty="0"/>
              <a:t>Unsubsidized employment or participation in secondary or postsecondary education or occupational training </a:t>
            </a:r>
            <a:r>
              <a:rPr lang="en-US" sz="2000" b="0" i="1" dirty="0"/>
              <a:t>anytime</a:t>
            </a:r>
            <a:r>
              <a:rPr lang="en-US" sz="2000" b="0" dirty="0"/>
              <a:t> in the </a:t>
            </a:r>
            <a:r>
              <a:rPr lang="en-US" sz="2000" dirty="0"/>
              <a:t>second </a:t>
            </a:r>
            <a:r>
              <a:rPr lang="en-US" sz="2000" b="0" dirty="0"/>
              <a:t>quarter counts as a positive outcome</a:t>
            </a:r>
          </a:p>
          <a:p>
            <a:pPr marL="1079500" indent="-336550" algn="l" defTabSz="1371600">
              <a:lnSpc>
                <a:spcPct val="90000"/>
              </a:lnSpc>
              <a:spcBef>
                <a:spcPts val="600"/>
              </a:spcBef>
              <a:buClr>
                <a:schemeClr val="tx2"/>
              </a:buClr>
              <a:buFontTx/>
              <a:buChar char="•"/>
            </a:pPr>
            <a:r>
              <a:rPr lang="en-US" sz="2000" b="0" dirty="0"/>
              <a:t>Evidence of employment can come from UI wages, federal employment, or supplemental data</a:t>
            </a:r>
          </a:p>
          <a:p>
            <a:pPr marL="1079500" indent="-336550" algn="l" defTabSz="1371600">
              <a:lnSpc>
                <a:spcPct val="90000"/>
              </a:lnSpc>
              <a:buClr>
                <a:schemeClr val="tx2"/>
              </a:buClr>
              <a:buFontTx/>
              <a:buChar char="•"/>
            </a:pPr>
            <a:endParaRPr lang="en-US" sz="2000" b="0" dirty="0"/>
          </a:p>
        </p:txBody>
      </p:sp>
    </p:spTree>
    <p:extLst>
      <p:ext uri="{BB962C8B-B14F-4D97-AF65-F5344CB8AC3E}">
        <p14:creationId xmlns:p14="http://schemas.microsoft.com/office/powerpoint/2010/main" val="9820727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dirty="0"/>
              <a:t>Measure 2: 4</a:t>
            </a:r>
            <a:r>
              <a:rPr lang="en-US" altLang="en-US" baseline="30000" dirty="0"/>
              <a:t>th</a:t>
            </a:r>
            <a:r>
              <a:rPr lang="en-US" altLang="en-US" dirty="0"/>
              <a:t> QUARTER EDUCATION or EMPLOYMENT RATE</a:t>
            </a:r>
          </a:p>
        </p:txBody>
      </p:sp>
      <p:sp>
        <p:nvSpPr>
          <p:cNvPr id="4" name="Rounded Rectangle 3"/>
          <p:cNvSpPr/>
          <p:nvPr/>
        </p:nvSpPr>
        <p:spPr>
          <a:xfrm>
            <a:off x="685800" y="1524000"/>
            <a:ext cx="7696200" cy="1295400"/>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indent="-274320">
              <a:defRPr/>
            </a:pPr>
            <a:r>
              <a:rPr lang="en-US" sz="2400" b="1" i="1" dirty="0"/>
              <a:t>DEFINITION</a:t>
            </a:r>
            <a:r>
              <a:rPr lang="en-US" sz="2400" b="1" dirty="0"/>
              <a:t>: The percent of exiters who were </a:t>
            </a:r>
            <a:r>
              <a:rPr lang="en-US" sz="2400" b="1" i="1" dirty="0"/>
              <a:t>employed</a:t>
            </a:r>
            <a:r>
              <a:rPr lang="en-US" sz="2400" b="1" dirty="0"/>
              <a:t> </a:t>
            </a:r>
            <a:r>
              <a:rPr lang="en-US" sz="2400" b="1" i="1" dirty="0"/>
              <a:t>or in education or training</a:t>
            </a:r>
            <a:r>
              <a:rPr lang="en-US" sz="2400" b="1" dirty="0"/>
              <a:t> anytime in the fourth quarter after the exit quarter</a:t>
            </a:r>
          </a:p>
        </p:txBody>
      </p:sp>
      <p:sp>
        <p:nvSpPr>
          <p:cNvPr id="5" name="Text Box 21"/>
          <p:cNvSpPr txBox="1">
            <a:spLocks noChangeArrowheads="1"/>
          </p:cNvSpPr>
          <p:nvPr/>
        </p:nvSpPr>
        <p:spPr bwMode="auto">
          <a:xfrm>
            <a:off x="381000" y="3048000"/>
            <a:ext cx="8077200" cy="584775"/>
          </a:xfrm>
          <a:prstGeom prst="rect">
            <a:avLst/>
          </a:prstGeom>
          <a:noFill/>
          <a:ln w="9525" algn="ctr">
            <a:noFill/>
            <a:miter lim="800000"/>
            <a:headEnd/>
            <a:tailEnd/>
          </a:ln>
        </p:spPr>
        <p:txBody>
          <a:bodyPr>
            <a:spAutoFit/>
          </a:bodyPr>
          <a:lstStyle/>
          <a:p>
            <a:pPr marL="342900" indent="-342900" algn="l">
              <a:buClr>
                <a:schemeClr val="tx1"/>
              </a:buClr>
              <a:buFont typeface="Wingdings" pitchFamily="2" charset="2"/>
              <a:buNone/>
            </a:pPr>
            <a:r>
              <a:rPr lang="en-US" sz="1600" dirty="0">
                <a:solidFill>
                  <a:srgbClr val="FF9900"/>
                </a:solidFill>
              </a:rPr>
              <a:t>  </a:t>
            </a:r>
            <a:r>
              <a:rPr lang="en-US" sz="1600" dirty="0">
                <a:solidFill>
                  <a:schemeClr val="accent4">
                    <a:lumMod val="50000"/>
                  </a:schemeClr>
                </a:solidFill>
              </a:rPr>
              <a:t>Number employed or in education/training anytime in fourth quarter after exit quarter                     </a:t>
            </a:r>
          </a:p>
          <a:p>
            <a:pPr marL="342900" indent="-342900" algn="l">
              <a:buClr>
                <a:schemeClr val="tx1"/>
              </a:buClr>
              <a:buFont typeface="Wingdings" pitchFamily="2" charset="2"/>
              <a:buNone/>
            </a:pPr>
            <a:r>
              <a:rPr lang="en-US" sz="1600" dirty="0">
                <a:solidFill>
                  <a:schemeClr val="accent4">
                    <a:lumMod val="50000"/>
                  </a:schemeClr>
                </a:solidFill>
              </a:rPr>
              <a:t>                                           All exiters (except global exclusions) </a:t>
            </a:r>
          </a:p>
        </p:txBody>
      </p:sp>
      <p:sp>
        <p:nvSpPr>
          <p:cNvPr id="6" name="Rectangle 20"/>
          <p:cNvSpPr>
            <a:spLocks noChangeArrowheads="1"/>
          </p:cNvSpPr>
          <p:nvPr/>
        </p:nvSpPr>
        <p:spPr bwMode="auto">
          <a:xfrm>
            <a:off x="304800" y="2971800"/>
            <a:ext cx="8305800" cy="838200"/>
          </a:xfrm>
          <a:prstGeom prst="rect">
            <a:avLst/>
          </a:prstGeom>
          <a:noFill/>
          <a:ln w="25400" algn="ctr">
            <a:solidFill>
              <a:schemeClr val="accent4">
                <a:lumMod val="50000"/>
              </a:schemeClr>
            </a:solidFill>
            <a:miter lim="800000"/>
            <a:headEnd/>
            <a:tailEnd/>
          </a:ln>
        </p:spPr>
        <p:txBody>
          <a:bodyPr wrap="none" anchor="ctr"/>
          <a:lstStyle/>
          <a:p>
            <a:endParaRPr lang="en-US" dirty="0"/>
          </a:p>
        </p:txBody>
      </p:sp>
      <p:cxnSp>
        <p:nvCxnSpPr>
          <p:cNvPr id="3" name="Straight Connector 2"/>
          <p:cNvCxnSpPr/>
          <p:nvPr/>
        </p:nvCxnSpPr>
        <p:spPr>
          <a:xfrm>
            <a:off x="2057400" y="3505200"/>
            <a:ext cx="0" cy="0"/>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609600" y="3359150"/>
            <a:ext cx="7620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Text Box 13"/>
          <p:cNvSpPr txBox="1">
            <a:spLocks noChangeArrowheads="1"/>
          </p:cNvSpPr>
          <p:nvPr/>
        </p:nvSpPr>
        <p:spPr bwMode="auto">
          <a:xfrm>
            <a:off x="0" y="3886200"/>
            <a:ext cx="9144000" cy="2163669"/>
          </a:xfrm>
          <a:prstGeom prst="rect">
            <a:avLst/>
          </a:prstGeom>
          <a:noFill/>
          <a:ln w="9525" algn="ctr">
            <a:noFill/>
            <a:miter lim="800000"/>
            <a:headEnd/>
            <a:tailEnd/>
          </a:ln>
        </p:spPr>
        <p:txBody>
          <a:bodyPr>
            <a:spAutoFit/>
          </a:bodyPr>
          <a:lstStyle/>
          <a:p>
            <a:pPr marL="1079500" indent="-336550" algn="l" defTabSz="1371600">
              <a:lnSpc>
                <a:spcPct val="90000"/>
              </a:lnSpc>
              <a:buClr>
                <a:schemeClr val="tx2"/>
              </a:buClr>
              <a:buFontTx/>
              <a:buNone/>
            </a:pPr>
            <a:r>
              <a:rPr lang="en-US" sz="2400" dirty="0"/>
              <a:t>Notes</a:t>
            </a:r>
          </a:p>
          <a:p>
            <a:pPr marL="1079500" indent="-336550" algn="l" defTabSz="1371600">
              <a:lnSpc>
                <a:spcPct val="90000"/>
              </a:lnSpc>
              <a:buClr>
                <a:schemeClr val="tx2"/>
              </a:buClr>
              <a:buFontTx/>
              <a:buChar char="•"/>
            </a:pPr>
            <a:r>
              <a:rPr lang="en-US" sz="2000" b="0" dirty="0"/>
              <a:t>Unsubsidized employment or participation in secondary or postsecondary education or occupational training anytime in the </a:t>
            </a:r>
            <a:r>
              <a:rPr lang="en-US" sz="2000" dirty="0"/>
              <a:t>fourth </a:t>
            </a:r>
            <a:r>
              <a:rPr lang="en-US" sz="2000" b="0" dirty="0"/>
              <a:t>quarter counts as a positive outcome</a:t>
            </a:r>
          </a:p>
          <a:p>
            <a:pPr marL="1079500" indent="-336550" algn="l" defTabSz="1371600">
              <a:lnSpc>
                <a:spcPct val="90000"/>
              </a:lnSpc>
              <a:spcBef>
                <a:spcPts val="600"/>
              </a:spcBef>
              <a:buClr>
                <a:schemeClr val="tx2"/>
              </a:buClr>
              <a:buFontTx/>
              <a:buChar char="•"/>
            </a:pPr>
            <a:r>
              <a:rPr lang="en-US" sz="2000" b="0" dirty="0"/>
              <a:t>Evidence of employment can come from UI wages, federal employment, or supplemental data</a:t>
            </a:r>
          </a:p>
          <a:p>
            <a:pPr marL="1079500" indent="-336550" algn="l" defTabSz="1371600">
              <a:lnSpc>
                <a:spcPct val="90000"/>
              </a:lnSpc>
              <a:buClr>
                <a:schemeClr val="tx2"/>
              </a:buClr>
              <a:buFontTx/>
              <a:buChar char="•"/>
            </a:pPr>
            <a:endParaRPr lang="en-US" sz="2000" b="0" dirty="0"/>
          </a:p>
        </p:txBody>
      </p:sp>
    </p:spTree>
    <p:extLst>
      <p:ext uri="{BB962C8B-B14F-4D97-AF65-F5344CB8AC3E}">
        <p14:creationId xmlns:p14="http://schemas.microsoft.com/office/powerpoint/2010/main" val="16970768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Title 1"/>
          <p:cNvSpPr>
            <a:spLocks noGrp="1"/>
          </p:cNvSpPr>
          <p:nvPr>
            <p:ph type="title"/>
          </p:nvPr>
        </p:nvSpPr>
        <p:spPr>
          <a:xfrm>
            <a:off x="457200" y="76200"/>
            <a:ext cx="8229600" cy="1143000"/>
          </a:xfrm>
        </p:spPr>
        <p:txBody>
          <a:bodyPr/>
          <a:lstStyle/>
          <a:p>
            <a:pPr eaLnBrk="1" hangingPunct="1"/>
            <a:r>
              <a:rPr lang="en-US" altLang="en-US" dirty="0"/>
              <a:t>OTHER WIOA YOUTH MEASURES</a:t>
            </a:r>
          </a:p>
        </p:txBody>
      </p:sp>
      <p:sp>
        <p:nvSpPr>
          <p:cNvPr id="9" name="Text Placeholder 11"/>
          <p:cNvSpPr>
            <a:spLocks noGrp="1"/>
          </p:cNvSpPr>
          <p:nvPr>
            <p:ph type="body" sz="quarter" idx="11"/>
          </p:nvPr>
        </p:nvSpPr>
        <p:spPr>
          <a:xfrm>
            <a:off x="608013" y="1503363"/>
            <a:ext cx="8229600" cy="4846637"/>
          </a:xfrm>
        </p:spPr>
        <p:txBody>
          <a:bodyPr rtlCol="0">
            <a:normAutofit/>
          </a:bodyPr>
          <a:lstStyle/>
          <a:p>
            <a:pPr marL="0" indent="0" eaLnBrk="1" fontAlgn="auto" hangingPunct="1">
              <a:buFont typeface="Arial" pitchFamily="34" charset="0"/>
              <a:buNone/>
              <a:defRPr/>
            </a:pPr>
            <a:r>
              <a:rPr lang="en-US" dirty="0"/>
              <a:t>The remaining youth measures are identical to adult program measures just discussed:</a:t>
            </a:r>
          </a:p>
          <a:p>
            <a:pPr marL="342900" indent="-342900" eaLnBrk="1" fontAlgn="auto" hangingPunct="1">
              <a:buSzPct val="80000"/>
              <a:buFont typeface="+mj-lt"/>
              <a:buAutoNum type="arabicPeriod" startAt="3"/>
              <a:defRPr/>
            </a:pPr>
            <a:r>
              <a:rPr lang="en-US" dirty="0"/>
              <a:t>Median Earnings</a:t>
            </a:r>
          </a:p>
          <a:p>
            <a:pPr marL="342900" indent="-342900" eaLnBrk="1" fontAlgn="auto" hangingPunct="1">
              <a:buSzPct val="80000"/>
              <a:buFont typeface="+mj-lt"/>
              <a:buAutoNum type="arabicPeriod" startAt="3"/>
              <a:defRPr/>
            </a:pPr>
            <a:r>
              <a:rPr lang="en-US" dirty="0"/>
              <a:t>Credential Attainment Rate  </a:t>
            </a:r>
          </a:p>
          <a:p>
            <a:pPr marL="342900" indent="-342900" eaLnBrk="1" fontAlgn="auto" hangingPunct="1">
              <a:buSzPct val="80000"/>
              <a:buFont typeface="+mj-lt"/>
              <a:buAutoNum type="arabicPeriod" startAt="3"/>
              <a:defRPr/>
            </a:pPr>
            <a:r>
              <a:rPr lang="en-US" dirty="0"/>
              <a:t>Skill Gain</a:t>
            </a:r>
          </a:p>
          <a:p>
            <a:pPr marL="342900" indent="-342900" eaLnBrk="1" fontAlgn="auto" hangingPunct="1">
              <a:buSzPct val="80000"/>
              <a:buFont typeface="+mj-lt"/>
              <a:buAutoNum type="arabicPeriod" startAt="3"/>
              <a:defRPr/>
            </a:pPr>
            <a:r>
              <a:rPr lang="en-US" dirty="0"/>
              <a:t>Service to Employers</a:t>
            </a:r>
          </a:p>
        </p:txBody>
      </p:sp>
      <p:pic>
        <p:nvPicPr>
          <p:cNvPr id="6" name="Picture 5" descr="\\HAL\RedirectedFolders\TElms\My Documents\My Pictures\Images\Conceptual\Tape Measure XSmall.jpg"/>
          <p:cNvPicPr>
            <a:picLocks noChangeAspect="1" noChangeArrowheads="1"/>
          </p:cNvPicPr>
          <p:nvPr/>
        </p:nvPicPr>
        <p:blipFill>
          <a:blip r:embed="rId3" cstate="print"/>
          <a:srcRect/>
          <a:stretch>
            <a:fillRect/>
          </a:stretch>
        </p:blipFill>
        <p:spPr bwMode="auto">
          <a:xfrm>
            <a:off x="5029200" y="3124200"/>
            <a:ext cx="5318125" cy="3421062"/>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r>
              <a:rPr lang="en-US" altLang="en-US" dirty="0">
                <a:ea typeface="ＭＳ Ｐゴシック" pitchFamily="34" charset="-128"/>
              </a:rPr>
              <a:t>HOW OUTCOMES ARE MEASURED</a:t>
            </a:r>
          </a:p>
        </p:txBody>
      </p:sp>
      <p:sp>
        <p:nvSpPr>
          <p:cNvPr id="66563" name="Content Placeholder 2"/>
          <p:cNvSpPr>
            <a:spLocks noGrp="1"/>
          </p:cNvSpPr>
          <p:nvPr>
            <p:ph sz="quarter" idx="1"/>
          </p:nvPr>
        </p:nvSpPr>
        <p:spPr>
          <a:xfrm>
            <a:off x="612775" y="1600200"/>
            <a:ext cx="8153400" cy="4495800"/>
          </a:xfrm>
        </p:spPr>
        <p:txBody>
          <a:bodyPr/>
          <a:lstStyle/>
          <a:p>
            <a:pPr marL="0" indent="0" eaLnBrk="1" hangingPunct="1">
              <a:buNone/>
            </a:pPr>
            <a:r>
              <a:rPr lang="en-US" altLang="en-US" b="1" i="1" dirty="0">
                <a:ea typeface="ＭＳ Ｐゴシック" pitchFamily="34" charset="-128"/>
              </a:rPr>
              <a:t>Both</a:t>
            </a:r>
            <a:r>
              <a:rPr lang="en-US" altLang="en-US" dirty="0">
                <a:ea typeface="ＭＳ Ｐゴシック" pitchFamily="34" charset="-128"/>
              </a:rPr>
              <a:t> UI Wage Matching </a:t>
            </a:r>
            <a:r>
              <a:rPr lang="en-US" altLang="en-US" i="1" dirty="0">
                <a:ea typeface="ＭＳ Ｐゴシック" pitchFamily="34" charset="-128"/>
              </a:rPr>
              <a:t>and</a:t>
            </a:r>
            <a:r>
              <a:rPr lang="en-US" altLang="en-US" dirty="0">
                <a:ea typeface="ＭＳ Ｐゴシック" pitchFamily="34" charset="-128"/>
              </a:rPr>
              <a:t> Grantee Data Can be Used</a:t>
            </a:r>
          </a:p>
          <a:p>
            <a:pPr marL="990600" lvl="1" indent="-533400" eaLnBrk="1" hangingPunct="1"/>
            <a:r>
              <a:rPr lang="en-US" altLang="en-US" dirty="0">
                <a:ea typeface="ＭＳ Ｐゴシック" pitchFamily="34" charset="-128"/>
              </a:rPr>
              <a:t>UI Wage Matching</a:t>
            </a:r>
          </a:p>
          <a:p>
            <a:pPr marL="1371600" lvl="2" indent="-457200" eaLnBrk="1" hangingPunct="1"/>
            <a:r>
              <a:rPr lang="en-US" altLang="en-US" dirty="0">
                <a:ea typeface="ＭＳ Ｐゴシック" pitchFamily="34" charset="-128"/>
              </a:rPr>
              <a:t>Grantees submit SSNs of participants in the SPIR each quarter</a:t>
            </a:r>
          </a:p>
          <a:p>
            <a:pPr marL="1371600" lvl="2" indent="-457200" eaLnBrk="1" hangingPunct="1"/>
            <a:r>
              <a:rPr lang="en-US" altLang="en-US" dirty="0">
                <a:ea typeface="ＭＳ Ｐゴシック" pitchFamily="34" charset="-128"/>
              </a:rPr>
              <a:t>DOL matches against Unemployment Insurance (UI) wage files, containing a record of (nearly) everyone employed in the U.S.</a:t>
            </a:r>
          </a:p>
          <a:p>
            <a:pPr marL="990600" lvl="1" indent="-533400" eaLnBrk="1" hangingPunct="1"/>
            <a:r>
              <a:rPr lang="en-US" altLang="en-US" dirty="0">
                <a:ea typeface="ＭＳ Ｐゴシック" pitchFamily="34" charset="-128"/>
              </a:rPr>
              <a:t>Supplemental Data Provided by Grantees</a:t>
            </a:r>
          </a:p>
          <a:p>
            <a:pPr marL="1371600" lvl="2" indent="-457200" eaLnBrk="1" hangingPunct="1"/>
            <a:r>
              <a:rPr lang="en-US" altLang="en-US" dirty="0">
                <a:ea typeface="ＭＳ Ｐゴシック" pitchFamily="34" charset="-128"/>
              </a:rPr>
              <a:t>Also as part of the SPIR, grantees indicate which participants are employed according to the grantee's own records</a:t>
            </a:r>
          </a:p>
          <a:p>
            <a:endParaRPr lang="en-US" altLang="en-US" dirty="0">
              <a:ea typeface="ＭＳ Ｐゴシック" pitchFamily="34" charset="-128"/>
            </a:endParaRPr>
          </a:p>
        </p:txBody>
      </p:sp>
      <p:sp>
        <p:nvSpPr>
          <p:cNvPr id="4" name="Slide Number Placeholder 3"/>
          <p:cNvSpPr>
            <a:spLocks noGrp="1"/>
          </p:cNvSpPr>
          <p:nvPr>
            <p:ph type="sldNum" sz="quarter" idx="12"/>
          </p:nvPr>
        </p:nvSpPr>
        <p:spPr/>
        <p:txBody>
          <a:bodyPr>
            <a:normAutofit/>
          </a:bodyPr>
          <a:lstStyle/>
          <a:p>
            <a:pPr>
              <a:defRPr/>
            </a:pPr>
            <a:fld id="{04F1AF82-A0C3-47D0-A736-A5F722DD0A5A}" type="slidenum">
              <a:rPr lang="en-US" smtClean="0"/>
              <a:pPr>
                <a:defRPr/>
              </a:pPr>
              <a:t>45</a:t>
            </a:fld>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457200" y="76200"/>
            <a:ext cx="8229600" cy="1143000"/>
          </a:xfrm>
        </p:spPr>
        <p:txBody>
          <a:bodyPr/>
          <a:lstStyle/>
          <a:p>
            <a:pPr eaLnBrk="1" hangingPunct="1"/>
            <a:r>
              <a:rPr lang="en-US" altLang="en-US" dirty="0"/>
              <a:t>SETTING STANDARDS</a:t>
            </a:r>
          </a:p>
        </p:txBody>
      </p:sp>
      <p:sp>
        <p:nvSpPr>
          <p:cNvPr id="17" name="Content Placeholder 13"/>
          <p:cNvSpPr txBox="1">
            <a:spLocks/>
          </p:cNvSpPr>
          <p:nvPr/>
        </p:nvSpPr>
        <p:spPr>
          <a:xfrm>
            <a:off x="612775" y="1600200"/>
            <a:ext cx="8153400" cy="4495800"/>
          </a:xfrm>
          <a:prstGeom prst="rect">
            <a:avLst/>
          </a:prstGeom>
        </p:spPr>
        <p:txBody>
          <a:bodyPr/>
          <a:lstStyle/>
          <a:p>
            <a:pPr marL="320040" indent="-320040" fontAlgn="auto">
              <a:spcBef>
                <a:spcPts val="700"/>
              </a:spcBef>
              <a:spcAft>
                <a:spcPts val="0"/>
              </a:spcAft>
              <a:buClr>
                <a:schemeClr val="accent2"/>
              </a:buClr>
              <a:buSzPct val="60000"/>
              <a:buFont typeface="Wingdings"/>
              <a:buNone/>
              <a:defRPr/>
            </a:pPr>
            <a:r>
              <a:rPr lang="en-US" sz="2800" b="1" dirty="0">
                <a:latin typeface="+mn-lt"/>
                <a:cs typeface="+mn-cs"/>
              </a:rPr>
              <a:t>Using an Adjustment Model</a:t>
            </a:r>
          </a:p>
          <a:p>
            <a:pPr marL="342900" lvl="1" indent="-342900">
              <a:buSzPct val="100000"/>
              <a:buFont typeface="Arial" charset="0"/>
              <a:buChar char="•"/>
              <a:defRPr/>
            </a:pPr>
            <a:r>
              <a:rPr lang="en-US" sz="2400" dirty="0">
                <a:latin typeface="Calibri" pitchFamily="34" charset="0"/>
              </a:rPr>
              <a:t>For the State programs, standards should be set using a statistical model that takes into account:</a:t>
            </a:r>
          </a:p>
          <a:p>
            <a:pPr marL="1337310" lvl="2" indent="-514350" fontAlgn="auto">
              <a:spcBef>
                <a:spcPts val="550"/>
              </a:spcBef>
              <a:spcAft>
                <a:spcPts val="0"/>
              </a:spcAft>
              <a:buSzPct val="70000"/>
              <a:buFont typeface="Courier New" panose="02070309020205020404" pitchFamily="49" charset="0"/>
              <a:buChar char="o"/>
              <a:defRPr/>
            </a:pPr>
            <a:r>
              <a:rPr lang="en-US" sz="2600" dirty="0">
                <a:latin typeface="+mn-lt"/>
                <a:cs typeface="+mn-cs"/>
              </a:rPr>
              <a:t>Economic conditions</a:t>
            </a:r>
          </a:p>
          <a:p>
            <a:pPr marL="1337310" lvl="2" indent="-514350" fontAlgn="auto">
              <a:spcBef>
                <a:spcPts val="550"/>
              </a:spcBef>
              <a:spcAft>
                <a:spcPts val="0"/>
              </a:spcAft>
              <a:buSzPct val="70000"/>
              <a:buFont typeface="Courier New" panose="02070309020205020404" pitchFamily="49" charset="0"/>
              <a:buChar char="o"/>
              <a:defRPr/>
            </a:pPr>
            <a:r>
              <a:rPr lang="en-US" sz="2600" dirty="0">
                <a:latin typeface="+mn-lt"/>
                <a:cs typeface="+mn-cs"/>
              </a:rPr>
              <a:t>Characteristics of participants</a:t>
            </a:r>
          </a:p>
          <a:p>
            <a:pPr marL="320040" indent="-320040" fontAlgn="auto">
              <a:spcBef>
                <a:spcPts val="700"/>
              </a:spcBef>
              <a:spcAft>
                <a:spcPts val="0"/>
              </a:spcAft>
              <a:buSzPct val="98000"/>
              <a:buFont typeface="Arial" pitchFamily="34" charset="0"/>
              <a:buChar char="•"/>
              <a:defRPr/>
            </a:pPr>
            <a:r>
              <a:rPr lang="en-US" sz="2800" dirty="0">
                <a:latin typeface="+mn-lt"/>
                <a:cs typeface="+mn-cs"/>
              </a:rPr>
              <a:t>Performance standards for the Section 166 program should use “</a:t>
            </a:r>
            <a:r>
              <a:rPr lang="en-US" sz="2800" i="1" dirty="0">
                <a:latin typeface="+mn-lt"/>
                <a:cs typeface="+mn-cs"/>
              </a:rPr>
              <a:t>to the extent practicable, the statistical adjustment model” used for states </a:t>
            </a:r>
            <a:r>
              <a:rPr lang="en-US" sz="2800" dirty="0">
                <a:latin typeface="+mn-lt"/>
                <a:cs typeface="+mn-cs"/>
              </a:rPr>
              <a:t>[WIA Section 166(h)]</a:t>
            </a:r>
          </a:p>
          <a:p>
            <a:pPr marL="320040" indent="-320040" fontAlgn="auto">
              <a:spcBef>
                <a:spcPts val="700"/>
              </a:spcBef>
              <a:spcAft>
                <a:spcPts val="0"/>
              </a:spcAft>
              <a:buClr>
                <a:schemeClr val="accent2"/>
              </a:buClr>
              <a:buSzPct val="60000"/>
              <a:buFont typeface="Wingdings"/>
              <a:buChar char=""/>
              <a:defRPr/>
            </a:pPr>
            <a:endParaRPr lang="en-US" sz="2900" dirty="0">
              <a:latin typeface="+mn-lt"/>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457200" y="76200"/>
            <a:ext cx="8229600" cy="1143000"/>
          </a:xfrm>
        </p:spPr>
        <p:txBody>
          <a:bodyPr/>
          <a:lstStyle/>
          <a:p>
            <a:pPr eaLnBrk="1" hangingPunct="1"/>
            <a:r>
              <a:rPr lang="en-US" altLang="en-US" dirty="0"/>
              <a:t>OBSERVATIONS</a:t>
            </a:r>
          </a:p>
        </p:txBody>
      </p:sp>
      <p:graphicFrame>
        <p:nvGraphicFramePr>
          <p:cNvPr id="5" name="Diagram 4"/>
          <p:cNvGraphicFramePr/>
          <p:nvPr/>
        </p:nvGraphicFramePr>
        <p:xfrm>
          <a:off x="194096" y="990600"/>
          <a:ext cx="8763000" cy="53253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457200" y="76200"/>
            <a:ext cx="8229600" cy="1143000"/>
          </a:xfrm>
        </p:spPr>
        <p:txBody>
          <a:bodyPr/>
          <a:lstStyle/>
          <a:p>
            <a:pPr eaLnBrk="1" hangingPunct="1"/>
            <a:r>
              <a:rPr lang="en-US" altLang="en-US" dirty="0"/>
              <a:t>MORE OBSERVATIONS</a:t>
            </a:r>
          </a:p>
        </p:txBody>
      </p:sp>
      <p:sp>
        <p:nvSpPr>
          <p:cNvPr id="70659" name="Content Placeholder 14"/>
          <p:cNvSpPr txBox="1">
            <a:spLocks/>
          </p:cNvSpPr>
          <p:nvPr/>
        </p:nvSpPr>
        <p:spPr bwMode="auto">
          <a:xfrm>
            <a:off x="612775" y="1600200"/>
            <a:ext cx="8153400" cy="4495800"/>
          </a:xfrm>
          <a:prstGeom prst="rect">
            <a:avLst/>
          </a:prstGeom>
          <a:noFill/>
          <a:ln w="9525">
            <a:noFill/>
            <a:miter lim="800000"/>
            <a:headEnd/>
            <a:tailEnd/>
          </a:ln>
        </p:spPr>
        <p:txBody>
          <a:bodyPr/>
          <a:lstStyle/>
          <a:p>
            <a:pPr marL="319088" indent="-319088">
              <a:spcBef>
                <a:spcPts val="700"/>
              </a:spcBef>
              <a:buClr>
                <a:schemeClr val="accent2"/>
              </a:buClr>
              <a:buSzPct val="60000"/>
            </a:pPr>
            <a:endParaRPr lang="en-US" altLang="en-US" sz="2900" dirty="0">
              <a:latin typeface="Calibri" pitchFamily="34" charset="0"/>
            </a:endParaRPr>
          </a:p>
        </p:txBody>
      </p:sp>
      <p:graphicFrame>
        <p:nvGraphicFramePr>
          <p:cNvPr id="2" name="Diagram 1"/>
          <p:cNvGraphicFramePr/>
          <p:nvPr>
            <p:extLst>
              <p:ext uri="{D42A27DB-BD31-4B8C-83A1-F6EECF244321}">
                <p14:modId xmlns:p14="http://schemas.microsoft.com/office/powerpoint/2010/main" val="1448638285"/>
              </p:ext>
            </p:extLst>
          </p:nvPr>
        </p:nvGraphicFramePr>
        <p:xfrm>
          <a:off x="1524000" y="1651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457200" y="76200"/>
            <a:ext cx="8229600" cy="1143000"/>
          </a:xfrm>
        </p:spPr>
        <p:txBody>
          <a:bodyPr/>
          <a:lstStyle/>
          <a:p>
            <a:pPr eaLnBrk="1" hangingPunct="1"/>
            <a:r>
              <a:rPr lang="en-US" altLang="en-US" dirty="0"/>
              <a:t>MORE OBSERVATIONS</a:t>
            </a:r>
            <a:endParaRPr lang="en-US" altLang="en-US" sz="2000" dirty="0"/>
          </a:p>
        </p:txBody>
      </p:sp>
      <p:sp>
        <p:nvSpPr>
          <p:cNvPr id="71683" name="Text Placeholder 2"/>
          <p:cNvSpPr txBox="1">
            <a:spLocks/>
          </p:cNvSpPr>
          <p:nvPr/>
        </p:nvSpPr>
        <p:spPr bwMode="auto">
          <a:xfrm>
            <a:off x="612775" y="1600200"/>
            <a:ext cx="8153400" cy="4495800"/>
          </a:xfrm>
          <a:prstGeom prst="rect">
            <a:avLst/>
          </a:prstGeom>
          <a:noFill/>
          <a:ln w="9525">
            <a:noFill/>
            <a:miter lim="800000"/>
            <a:headEnd/>
            <a:tailEnd/>
          </a:ln>
        </p:spPr>
        <p:txBody>
          <a:bodyPr/>
          <a:lstStyle/>
          <a:p>
            <a:pPr marL="319088" indent="-319088">
              <a:spcBef>
                <a:spcPts val="700"/>
              </a:spcBef>
              <a:buClr>
                <a:schemeClr val="accent2"/>
              </a:buClr>
              <a:buSzPct val="60000"/>
            </a:pPr>
            <a:endParaRPr lang="en-US" altLang="en-US" sz="2800" dirty="0">
              <a:latin typeface="Calibri" pitchFamily="34" charset="0"/>
            </a:endParaRPr>
          </a:p>
        </p:txBody>
      </p:sp>
      <p:graphicFrame>
        <p:nvGraphicFramePr>
          <p:cNvPr id="3" name="Diagram 2"/>
          <p:cNvGraphicFramePr/>
          <p:nvPr>
            <p:extLst>
              <p:ext uri="{D42A27DB-BD31-4B8C-83A1-F6EECF244321}">
                <p14:modId xmlns:p14="http://schemas.microsoft.com/office/powerpoint/2010/main" val="3134665931"/>
              </p:ext>
            </p:extLst>
          </p:nvPr>
        </p:nvGraphicFramePr>
        <p:xfrm>
          <a:off x="1371600" y="1476342"/>
          <a:ext cx="7239000" cy="462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5"/>
          <p:cNvPicPr>
            <a:picLocks noChangeAspect="1" noChangeArrowheads="1"/>
          </p:cNvPicPr>
          <p:nvPr/>
        </p:nvPicPr>
        <p:blipFill>
          <a:blip r:embed="rId3" cstate="print"/>
          <a:srcRect r="10870"/>
          <a:stretch>
            <a:fillRect/>
          </a:stretch>
        </p:blipFill>
        <p:spPr bwMode="auto">
          <a:xfrm rot="-1013188">
            <a:off x="2486025" y="3770313"/>
            <a:ext cx="6164263" cy="4500562"/>
          </a:xfrm>
          <a:prstGeom prst="rect">
            <a:avLst/>
          </a:prstGeom>
          <a:noFill/>
          <a:ln w="9525">
            <a:noFill/>
            <a:miter lim="800000"/>
            <a:headEnd/>
            <a:tailEnd/>
          </a:ln>
        </p:spPr>
      </p:pic>
      <p:sp>
        <p:nvSpPr>
          <p:cNvPr id="73731" name="Title 1"/>
          <p:cNvSpPr>
            <a:spLocks noGrp="1"/>
          </p:cNvSpPr>
          <p:nvPr>
            <p:ph type="title"/>
          </p:nvPr>
        </p:nvSpPr>
        <p:spPr>
          <a:xfrm>
            <a:off x="457200" y="0"/>
            <a:ext cx="8229600" cy="1143000"/>
          </a:xfrm>
        </p:spPr>
        <p:txBody>
          <a:bodyPr/>
          <a:lstStyle/>
          <a:p>
            <a:r>
              <a:rPr lang="en-US" altLang="en-US" dirty="0"/>
              <a:t>IMPLICATIONS FOR DATA COLLECTION &amp; REPORTING </a:t>
            </a:r>
            <a:r>
              <a:rPr lang="en-US" altLang="en-US" sz="2000" dirty="0"/>
              <a:t>continued</a:t>
            </a:r>
          </a:p>
        </p:txBody>
      </p:sp>
      <p:pic>
        <p:nvPicPr>
          <p:cNvPr id="73732" name="Picture 4"/>
          <p:cNvPicPr>
            <a:picLocks noChangeAspect="1" noChangeArrowheads="1"/>
          </p:cNvPicPr>
          <p:nvPr/>
        </p:nvPicPr>
        <p:blipFill>
          <a:blip r:embed="rId4" cstate="print"/>
          <a:srcRect l="5511" t="6934" r="16701"/>
          <a:stretch>
            <a:fillRect/>
          </a:stretch>
        </p:blipFill>
        <p:spPr bwMode="auto">
          <a:xfrm rot="-1013000">
            <a:off x="3290888" y="4891088"/>
            <a:ext cx="5622925" cy="5434012"/>
          </a:xfrm>
          <a:prstGeom prst="rect">
            <a:avLst/>
          </a:prstGeom>
          <a:noFill/>
          <a:ln w="9525">
            <a:noFill/>
            <a:miter lim="800000"/>
            <a:headEnd/>
            <a:tailEnd/>
          </a:ln>
        </p:spPr>
      </p:pic>
      <p:sp>
        <p:nvSpPr>
          <p:cNvPr id="5" name="Text Placeholder 4"/>
          <p:cNvSpPr>
            <a:spLocks noGrp="1"/>
          </p:cNvSpPr>
          <p:nvPr>
            <p:ph idx="1"/>
          </p:nvPr>
        </p:nvSpPr>
        <p:spPr/>
        <p:txBody>
          <a:bodyPr/>
          <a:lstStyle/>
          <a:p>
            <a:pPr marL="0" indent="0">
              <a:buFont typeface="Arial" pitchFamily="34" charset="0"/>
              <a:buNone/>
              <a:defRPr/>
            </a:pPr>
            <a:r>
              <a:rPr lang="en-US" dirty="0"/>
              <a:t>Changed reporting forms: </a:t>
            </a:r>
          </a:p>
          <a:p>
            <a:pPr>
              <a:defRPr/>
            </a:pPr>
            <a:r>
              <a:rPr lang="en-US" dirty="0"/>
              <a:t>9084 &amp; 9085 will be replaced</a:t>
            </a:r>
          </a:p>
          <a:p>
            <a:pPr>
              <a:defRPr/>
            </a:pPr>
            <a:r>
              <a:rPr lang="en-US" dirty="0"/>
              <a:t>PIRL replaces the SPIR</a:t>
            </a:r>
          </a:p>
          <a:p>
            <a:pPr>
              <a:defRPr/>
            </a:pP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a:xfrm>
            <a:off x="457200" y="0"/>
            <a:ext cx="8229600" cy="1143000"/>
          </a:xfrm>
        </p:spPr>
        <p:txBody>
          <a:bodyPr/>
          <a:lstStyle/>
          <a:p>
            <a:pPr eaLnBrk="1" hangingPunct="1"/>
            <a:r>
              <a:rPr lang="en-US" altLang="en-US" dirty="0"/>
              <a:t>IMPLICATIONS FOR DATA COLLECTION &amp; REPORTING</a:t>
            </a:r>
          </a:p>
        </p:txBody>
      </p:sp>
      <p:sp>
        <p:nvSpPr>
          <p:cNvPr id="10" name="Text Placeholder 2"/>
          <p:cNvSpPr txBox="1">
            <a:spLocks/>
          </p:cNvSpPr>
          <p:nvPr/>
        </p:nvSpPr>
        <p:spPr>
          <a:xfrm>
            <a:off x="612775" y="1600200"/>
            <a:ext cx="8153400" cy="4495800"/>
          </a:xfrm>
          <a:prstGeom prst="rect">
            <a:avLst/>
          </a:prstGeom>
        </p:spPr>
        <p:txBody>
          <a:bodyPr>
            <a:normAutofit/>
          </a:bodyPr>
          <a:lstStyle/>
          <a:p>
            <a:pPr fontAlgn="auto">
              <a:spcBef>
                <a:spcPts val="700"/>
              </a:spcBef>
              <a:spcAft>
                <a:spcPts val="0"/>
              </a:spcAft>
              <a:buClr>
                <a:schemeClr val="accent2"/>
              </a:buClr>
              <a:buSzPct val="60000"/>
              <a:defRPr/>
            </a:pPr>
            <a:r>
              <a:rPr lang="en-US" sz="2800" dirty="0">
                <a:latin typeface="+mn-lt"/>
                <a:cs typeface="+mn-cs"/>
              </a:rPr>
              <a:t>Bear Tracks will need to be modified or replaced</a:t>
            </a:r>
          </a:p>
          <a:p>
            <a:pPr marL="640080" lvl="1" indent="-274320" fontAlgn="auto">
              <a:spcBef>
                <a:spcPts val="550"/>
              </a:spcBef>
              <a:spcAft>
                <a:spcPts val="0"/>
              </a:spcAft>
              <a:buClr>
                <a:schemeClr val="accent1"/>
              </a:buClr>
              <a:buSzPct val="70000"/>
              <a:buFont typeface="Courier New" pitchFamily="49" charset="0"/>
              <a:buChar char="o"/>
              <a:defRPr/>
            </a:pPr>
            <a:r>
              <a:rPr lang="en-US" sz="2600" dirty="0">
                <a:latin typeface="+mn-lt"/>
                <a:cs typeface="+mn-cs"/>
              </a:rPr>
              <a:t>Concepts of core and intensive services no longer apply</a:t>
            </a:r>
          </a:p>
          <a:p>
            <a:pPr marL="640080" lvl="1" indent="-274320" fontAlgn="auto">
              <a:spcBef>
                <a:spcPts val="550"/>
              </a:spcBef>
              <a:spcAft>
                <a:spcPts val="0"/>
              </a:spcAft>
              <a:buClr>
                <a:schemeClr val="accent1"/>
              </a:buClr>
              <a:buSzPct val="70000"/>
              <a:buFont typeface="Courier New" pitchFamily="49" charset="0"/>
              <a:buChar char="o"/>
              <a:defRPr/>
            </a:pPr>
            <a:r>
              <a:rPr lang="en-US" sz="2600" dirty="0">
                <a:latin typeface="+mn-lt"/>
                <a:cs typeface="+mn-cs"/>
              </a:rPr>
              <a:t>New outcomes need to be reported</a:t>
            </a:r>
          </a:p>
          <a:p>
            <a:pPr marL="640080" lvl="1" indent="-274320" fontAlgn="auto">
              <a:spcBef>
                <a:spcPts val="550"/>
              </a:spcBef>
              <a:spcAft>
                <a:spcPts val="0"/>
              </a:spcAft>
              <a:buClr>
                <a:schemeClr val="accent1"/>
              </a:buClr>
              <a:buSzPct val="70000"/>
              <a:buFont typeface="Courier New" pitchFamily="49" charset="0"/>
              <a:buChar char="o"/>
              <a:defRPr/>
            </a:pPr>
            <a:r>
              <a:rPr lang="en-US" sz="2600" dirty="0">
                <a:latin typeface="+mn-lt"/>
                <a:cs typeface="+mn-cs"/>
              </a:rPr>
              <a:t>Some changes to info on participant characteristics is required (but not many)</a:t>
            </a:r>
          </a:p>
          <a:p>
            <a:pPr marL="640080" lvl="1" indent="-274320" fontAlgn="auto">
              <a:spcBef>
                <a:spcPts val="550"/>
              </a:spcBef>
              <a:spcAft>
                <a:spcPts val="0"/>
              </a:spcAft>
              <a:buClr>
                <a:schemeClr val="accent1"/>
              </a:buClr>
              <a:buSzPct val="70000"/>
              <a:buFont typeface="Courier New" pitchFamily="49" charset="0"/>
              <a:buChar char="o"/>
              <a:defRPr/>
            </a:pPr>
            <a:r>
              <a:rPr lang="en-US" sz="2600" dirty="0">
                <a:latin typeface="+mn-lt"/>
                <a:cs typeface="+mn-cs"/>
              </a:rPr>
              <a:t>May need to provide data on participants, not just exiters</a:t>
            </a:r>
          </a:p>
        </p:txBody>
      </p:sp>
      <p:pic>
        <p:nvPicPr>
          <p:cNvPr id="72708" name="Picture 4"/>
          <p:cNvPicPr>
            <a:picLocks noChangeAspect="1" noChangeArrowheads="1"/>
          </p:cNvPicPr>
          <p:nvPr/>
        </p:nvPicPr>
        <p:blipFill>
          <a:blip r:embed="rId3" cstate="print"/>
          <a:srcRect l="35954" t="34796" r="37006" b="32088"/>
          <a:stretch>
            <a:fillRect/>
          </a:stretch>
        </p:blipFill>
        <p:spPr bwMode="auto">
          <a:xfrm>
            <a:off x="5943600" y="4876800"/>
            <a:ext cx="2128838" cy="1816100"/>
          </a:xfrm>
          <a:prstGeom prst="rect">
            <a:avLst/>
          </a:prstGeom>
          <a:noFill/>
          <a:ln w="9525">
            <a:noFill/>
            <a:miter lim="800000"/>
            <a:headEnd/>
            <a:tailEnd/>
          </a:ln>
          <a:effec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Content Placeholder 4"/>
          <p:cNvSpPr>
            <a:spLocks noGrp="1"/>
          </p:cNvSpPr>
          <p:nvPr>
            <p:ph idx="1"/>
          </p:nvPr>
        </p:nvSpPr>
        <p:spPr/>
        <p:txBody>
          <a:bodyPr/>
          <a:lstStyle/>
          <a:p>
            <a:pPr eaLnBrk="1" hangingPunct="1"/>
            <a:endParaRPr lang="en-US" altLang="en-US" dirty="0"/>
          </a:p>
        </p:txBody>
      </p:sp>
      <p:sp>
        <p:nvSpPr>
          <p:cNvPr id="7" name="Title 1"/>
          <p:cNvSpPr txBox="1">
            <a:spLocks/>
          </p:cNvSpPr>
          <p:nvPr/>
        </p:nvSpPr>
        <p:spPr>
          <a:xfrm>
            <a:off x="457200" y="76200"/>
            <a:ext cx="8229600" cy="1143000"/>
          </a:xfrm>
          <a:prstGeom prst="rect">
            <a:avLst/>
          </a:prstGeom>
        </p:spPr>
        <p:txBody>
          <a:bodyPr anchor="ctr">
            <a:normAutofit/>
          </a:bodyPr>
          <a:lstStyle/>
          <a:p>
            <a:pPr algn="r" fontAlgn="auto">
              <a:spcAft>
                <a:spcPts val="0"/>
              </a:spcAft>
              <a:defRPr/>
            </a:pPr>
            <a:r>
              <a:rPr lang="en-US" altLang="en-US" sz="3200" dirty="0">
                <a:solidFill>
                  <a:srgbClr val="E46C0A"/>
                </a:solidFill>
                <a:latin typeface="Calibri"/>
                <a:ea typeface="+mj-ea"/>
                <a:cs typeface="+mj-cs"/>
              </a:rPr>
              <a:t>RESOURCES</a:t>
            </a:r>
            <a:endParaRPr lang="en-US" sz="3200" dirty="0">
              <a:solidFill>
                <a:schemeClr val="accent6">
                  <a:lumMod val="75000"/>
                </a:schemeClr>
              </a:solidFill>
              <a:latin typeface="+mj-lt"/>
              <a:ea typeface="+mj-ea"/>
              <a:cs typeface="+mj-cs"/>
            </a:endParaRPr>
          </a:p>
        </p:txBody>
      </p:sp>
      <p:graphicFrame>
        <p:nvGraphicFramePr>
          <p:cNvPr id="8" name="Diagram 7"/>
          <p:cNvGraphicFramePr/>
          <p:nvPr>
            <p:extLst>
              <p:ext uri="{D42A27DB-BD31-4B8C-83A1-F6EECF244321}">
                <p14:modId xmlns:p14="http://schemas.microsoft.com/office/powerpoint/2010/main" val="1717045482"/>
              </p:ext>
            </p:extLst>
          </p:nvPr>
        </p:nvGraphicFramePr>
        <p:xfrm>
          <a:off x="169652" y="1252977"/>
          <a:ext cx="8787353" cy="55288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AL\RedirectedFolders\TElms\My Documents\My Pictures\Images\Objects\QuestionMark.jpg"/>
          <p:cNvPicPr>
            <a:picLocks noChangeAspect="1" noChangeArrowheads="1"/>
          </p:cNvPicPr>
          <p:nvPr/>
        </p:nvPicPr>
        <p:blipFill>
          <a:blip r:embed="rId3" cstate="print"/>
          <a:srcRect/>
          <a:stretch>
            <a:fillRect/>
          </a:stretch>
        </p:blipFill>
        <p:spPr bwMode="auto">
          <a:xfrm>
            <a:off x="-217488" y="0"/>
            <a:ext cx="9575801" cy="6858000"/>
          </a:xfrm>
          <a:prstGeom prst="rect">
            <a:avLst/>
          </a:prstGeom>
          <a:solidFill>
            <a:srgbClr val="FFFFFF">
              <a:alpha val="54117"/>
            </a:srgbClr>
          </a:solidFill>
          <a:ln w="9525">
            <a:noFill/>
            <a:miter lim="800000"/>
            <a:headEnd/>
            <a:tailEnd/>
          </a:ln>
        </p:spPr>
      </p:pic>
      <p:sp>
        <p:nvSpPr>
          <p:cNvPr id="5" name="Text Placeholder 2"/>
          <p:cNvSpPr>
            <a:spLocks noGrp="1"/>
          </p:cNvSpPr>
          <p:nvPr>
            <p:ph type="body" idx="1"/>
          </p:nvPr>
        </p:nvSpPr>
        <p:spPr/>
        <p:txBody>
          <a:bodyPr rtlCol="0">
            <a:normAutofit/>
          </a:bodyPr>
          <a:lstStyle/>
          <a:p>
            <a:pPr eaLnBrk="1" fontAlgn="auto" hangingPunct="1">
              <a:spcBef>
                <a:spcPts val="600"/>
              </a:spcBef>
              <a:spcAft>
                <a:spcPts val="0"/>
              </a:spcAft>
              <a:defRPr/>
            </a:pPr>
            <a:endParaRPr lang="en-US" sz="2400" i="1" dirty="0"/>
          </a:p>
        </p:txBody>
      </p:sp>
      <p:sp>
        <p:nvSpPr>
          <p:cNvPr id="6" name="Title 5"/>
          <p:cNvSpPr>
            <a:spLocks noGrp="1"/>
          </p:cNvSpPr>
          <p:nvPr>
            <p:ph type="title"/>
          </p:nvPr>
        </p:nvSpPr>
        <p:spPr/>
        <p:txBody>
          <a:bodyPr rtlCol="0">
            <a:normAutofit/>
          </a:bodyPr>
          <a:lstStyle/>
          <a:p>
            <a:pPr eaLnBrk="1" fontAlgn="auto" hangingPunct="1">
              <a:spcAft>
                <a:spcPts val="0"/>
              </a:spcAft>
              <a:defRPr/>
            </a:pPr>
            <a:endParaRPr lang="en-US" dirty="0">
              <a:solidFill>
                <a:schemeClr val="accent6">
                  <a:lumMod val="75000"/>
                </a:schemeClr>
              </a:solidFill>
            </a:endParaRPr>
          </a:p>
        </p:txBody>
      </p:sp>
      <p:sp>
        <p:nvSpPr>
          <p:cNvPr id="8" name="Title 1"/>
          <p:cNvSpPr txBox="1">
            <a:spLocks/>
          </p:cNvSpPr>
          <p:nvPr/>
        </p:nvSpPr>
        <p:spPr>
          <a:xfrm>
            <a:off x="6400800" y="152400"/>
            <a:ext cx="2286000" cy="609600"/>
          </a:xfrm>
          <a:prstGeom prst="rect">
            <a:avLst/>
          </a:prstGeom>
          <a:solidFill>
            <a:srgbClr val="FFFFFF">
              <a:alpha val="50980"/>
            </a:srgbClr>
          </a:solidFill>
        </p:spPr>
        <p:txBody>
          <a:bodyPr>
            <a:normAutofit/>
          </a:bodyPr>
          <a:lstStyle/>
          <a:p>
            <a:pPr algn="r" fontAlgn="auto">
              <a:spcAft>
                <a:spcPts val="0"/>
              </a:spcAft>
              <a:defRPr/>
            </a:pPr>
            <a:r>
              <a:rPr lang="en-US" sz="3200" cap="all" dirty="0">
                <a:solidFill>
                  <a:schemeClr val="accent6">
                    <a:lumMod val="75000"/>
                  </a:schemeClr>
                </a:solidFill>
                <a:latin typeface="+mj-lt"/>
                <a:ea typeface="+mj-ea"/>
                <a:cs typeface="+mj-cs"/>
              </a:rPr>
              <a:t>QUESTIONS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a:xfrm>
            <a:off x="-228600" y="180975"/>
            <a:ext cx="9144000" cy="990600"/>
          </a:xfrm>
        </p:spPr>
        <p:txBody>
          <a:bodyPr/>
          <a:lstStyle/>
          <a:p>
            <a:r>
              <a:rPr lang="en-US" altLang="en-US" dirty="0">
                <a:ea typeface="ＭＳ Ｐゴシック" pitchFamily="34" charset="-128"/>
              </a:rPr>
              <a:t>CONTACT INFORMATION</a:t>
            </a:r>
          </a:p>
        </p:txBody>
      </p:sp>
      <p:sp>
        <p:nvSpPr>
          <p:cNvPr id="4" name="Content Placeholder 5"/>
          <p:cNvSpPr txBox="1">
            <a:spLocks noChangeAspect="1"/>
          </p:cNvSpPr>
          <p:nvPr/>
        </p:nvSpPr>
        <p:spPr>
          <a:xfrm>
            <a:off x="1295400" y="2057400"/>
            <a:ext cx="6523038" cy="3597275"/>
          </a:xfrm>
          <a:prstGeom prst="roundRect">
            <a:avLst/>
          </a:prstGeom>
          <a:ln w="25400" cap="flat" algn="ctr">
            <a:solidFill>
              <a:srgbClr val="0AA2B2"/>
            </a:solidFill>
          </a:ln>
        </p:spPr>
        <p:txBody>
          <a:bodyPr anchor="ct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t">
              <a:spcBef>
                <a:spcPts val="1200"/>
              </a:spcBef>
              <a:buFontTx/>
              <a:buNone/>
              <a:defRPr/>
            </a:pPr>
            <a:endParaRPr lang="en-US" sz="2200" b="1" i="1" kern="0" dirty="0">
              <a:solidFill>
                <a:srgbClr val="10335A"/>
              </a:solidFill>
              <a:latin typeface="Arial  "/>
              <a:cs typeface="Arial" charset="0"/>
            </a:endParaRPr>
          </a:p>
          <a:p>
            <a:pPr marL="0" indent="0" algn="ctr" fontAlgn="t">
              <a:spcBef>
                <a:spcPts val="1200"/>
              </a:spcBef>
              <a:buFontTx/>
              <a:buNone/>
              <a:defRPr/>
            </a:pPr>
            <a:endParaRPr lang="en-US" sz="2200" b="1" i="1" kern="0" dirty="0">
              <a:solidFill>
                <a:srgbClr val="10335A"/>
              </a:solidFill>
              <a:latin typeface="Arial  "/>
              <a:cs typeface="Arial" charset="0"/>
            </a:endParaRPr>
          </a:p>
          <a:p>
            <a:pPr marL="0" indent="0" algn="ctr" fontAlgn="t">
              <a:spcBef>
                <a:spcPts val="600"/>
              </a:spcBef>
              <a:buFontTx/>
              <a:buNone/>
              <a:defRPr/>
            </a:pPr>
            <a:endParaRPr lang="en-US" sz="2200" b="1" kern="0" dirty="0">
              <a:solidFill>
                <a:srgbClr val="10335A"/>
              </a:solidFill>
              <a:latin typeface="Arial  "/>
              <a:ea typeface="ＭＳ Ｐゴシック" charset="-128"/>
              <a:cs typeface="Arial" charset="0"/>
            </a:endParaRPr>
          </a:p>
          <a:p>
            <a:pPr marL="0" indent="0" algn="ctr" fontAlgn="t">
              <a:spcBef>
                <a:spcPts val="600"/>
              </a:spcBef>
              <a:buFontTx/>
              <a:buNone/>
              <a:defRPr/>
            </a:pPr>
            <a:r>
              <a:rPr lang="en-US" sz="2400" b="1" dirty="0">
                <a:solidFill>
                  <a:srgbClr val="10335A"/>
                </a:solidFill>
              </a:rPr>
              <a:t>Ron D’Amico</a:t>
            </a:r>
          </a:p>
          <a:p>
            <a:pPr marL="0" indent="0" algn="ctr" fontAlgn="t">
              <a:spcBef>
                <a:spcPts val="600"/>
              </a:spcBef>
              <a:buFontTx/>
              <a:buNone/>
              <a:defRPr/>
            </a:pPr>
            <a:r>
              <a:rPr lang="en-US" sz="2200" kern="0" dirty="0">
                <a:solidFill>
                  <a:srgbClr val="10335A"/>
                </a:solidFill>
                <a:latin typeface="Arial  "/>
                <a:cs typeface="Arial" charset="0"/>
              </a:rPr>
              <a:t>Principal</a:t>
            </a:r>
          </a:p>
          <a:p>
            <a:pPr marL="0" indent="0" algn="ctr" fontAlgn="t">
              <a:spcBef>
                <a:spcPts val="0"/>
              </a:spcBef>
              <a:buFont typeface="Wingdings" pitchFamily="2" charset="2"/>
              <a:buNone/>
              <a:defRPr/>
            </a:pPr>
            <a:r>
              <a:rPr lang="en-US" sz="2200" kern="0" dirty="0">
                <a:solidFill>
                  <a:srgbClr val="10335A"/>
                </a:solidFill>
                <a:latin typeface="Arial  "/>
                <a:ea typeface="ＭＳ Ｐゴシック" charset="-128"/>
                <a:cs typeface="Arial" charset="0"/>
              </a:rPr>
              <a:t>Social Policy Research Associates</a:t>
            </a:r>
          </a:p>
          <a:p>
            <a:pPr marL="0" indent="0" algn="ctr" fontAlgn="t">
              <a:spcBef>
                <a:spcPts val="0"/>
              </a:spcBef>
              <a:buFontTx/>
              <a:buNone/>
              <a:defRPr/>
            </a:pPr>
            <a:r>
              <a:rPr lang="en-US" sz="2200" kern="0" dirty="0">
                <a:solidFill>
                  <a:srgbClr val="10335A"/>
                </a:solidFill>
                <a:latin typeface="Arial  "/>
                <a:ea typeface="ＭＳ Ｐゴシック" charset="-128"/>
                <a:cs typeface="Arial" charset="0"/>
              </a:rPr>
              <a:t>510-788-2484</a:t>
            </a:r>
          </a:p>
          <a:p>
            <a:pPr marL="0" indent="0" algn="ctr" fontAlgn="t">
              <a:spcBef>
                <a:spcPts val="0"/>
              </a:spcBef>
              <a:buFontTx/>
              <a:buNone/>
              <a:defRPr/>
            </a:pPr>
            <a:r>
              <a:rPr lang="en-US" sz="2200" kern="0" dirty="0">
                <a:solidFill>
                  <a:srgbClr val="10335A"/>
                </a:solidFill>
                <a:latin typeface="Arial  "/>
                <a:ea typeface="ＭＳ Ｐゴシック" charset="-128"/>
                <a:cs typeface="Arial" charset="0"/>
                <a:hlinkClick r:id="rId3"/>
              </a:rPr>
              <a:t>Ron_damico@spra.com</a:t>
            </a:r>
            <a:r>
              <a:rPr lang="en-US" sz="2200" kern="0">
                <a:solidFill>
                  <a:srgbClr val="10335A"/>
                </a:solidFill>
                <a:latin typeface="Arial  "/>
                <a:ea typeface="ＭＳ Ｐゴシック" charset="-128"/>
                <a:cs typeface="Arial" charset="0"/>
              </a:rPr>
              <a:t> </a:t>
            </a:r>
          </a:p>
          <a:p>
            <a:pPr marL="0" indent="0" algn="ctr" fontAlgn="t">
              <a:spcBef>
                <a:spcPts val="0"/>
              </a:spcBef>
              <a:buFontTx/>
              <a:buNone/>
              <a:defRPr/>
            </a:pPr>
            <a:endParaRPr lang="en-US" sz="2200" kern="0" dirty="0">
              <a:solidFill>
                <a:srgbClr val="10335A"/>
              </a:solidFill>
              <a:latin typeface="Arial  "/>
              <a:ea typeface="ＭＳ Ｐゴシック" charset="-128"/>
              <a:cs typeface="Arial" charset="0"/>
            </a:endParaRPr>
          </a:p>
          <a:p>
            <a:pPr marL="0" indent="0" algn="ctr" fontAlgn="t">
              <a:spcBef>
                <a:spcPts val="0"/>
              </a:spcBef>
              <a:buFontTx/>
              <a:buNone/>
              <a:defRPr/>
            </a:pPr>
            <a:r>
              <a:rPr lang="en-US" sz="2200" kern="0" dirty="0">
                <a:solidFill>
                  <a:srgbClr val="10335A"/>
                </a:solidFill>
                <a:latin typeface="Arial  "/>
                <a:cs typeface="Arial" charset="0"/>
              </a:rPr>
              <a:t> </a:t>
            </a:r>
          </a:p>
          <a:p>
            <a:pPr marL="0" indent="0" algn="ctr" fontAlgn="t">
              <a:spcBef>
                <a:spcPts val="0"/>
              </a:spcBef>
              <a:buFontTx/>
              <a:buNone/>
              <a:defRPr/>
            </a:pPr>
            <a:endParaRPr lang="en-US" sz="2200" kern="0" dirty="0">
              <a:solidFill>
                <a:srgbClr val="10335A"/>
              </a:solidFill>
              <a:latin typeface="Arial  "/>
              <a:cs typeface="Arial" charset="0"/>
            </a:endParaRPr>
          </a:p>
          <a:p>
            <a:pPr marL="0" indent="0" algn="ctr" fontAlgn="t">
              <a:spcBef>
                <a:spcPts val="0"/>
              </a:spcBef>
              <a:buFontTx/>
              <a:buNone/>
              <a:defRPr/>
            </a:pPr>
            <a:r>
              <a:rPr lang="en-US" sz="2200" kern="0" dirty="0">
                <a:solidFill>
                  <a:srgbClr val="10335A"/>
                </a:solidFill>
                <a:latin typeface="Arial  "/>
                <a:cs typeface="Arial" charset="0"/>
              </a:rPr>
              <a:t> </a:t>
            </a:r>
          </a:p>
          <a:p>
            <a:pPr marL="0" indent="0" algn="ctr" fontAlgn="t">
              <a:spcBef>
                <a:spcPts val="0"/>
              </a:spcBef>
              <a:buFontTx/>
              <a:buNone/>
              <a:defRPr/>
            </a:pPr>
            <a:endParaRPr lang="en-US" sz="2200" i="1" kern="0" dirty="0">
              <a:solidFill>
                <a:srgbClr val="10335A"/>
              </a:solidFill>
              <a:latin typeface="Arial  "/>
              <a:cs typeface="Arial" charset="0"/>
            </a:endParaRPr>
          </a:p>
        </p:txBody>
      </p:sp>
      <p:sp>
        <p:nvSpPr>
          <p:cNvPr id="78852" name="Slide Number Placeholder 3"/>
          <p:cNvSpPr txBox="1">
            <a:spLocks/>
          </p:cNvSpPr>
          <p:nvPr/>
        </p:nvSpPr>
        <p:spPr bwMode="auto">
          <a:xfrm>
            <a:off x="0" y="1271588"/>
            <a:ext cx="533400" cy="244475"/>
          </a:xfrm>
          <a:prstGeom prst="rect">
            <a:avLst/>
          </a:prstGeom>
          <a:noFill/>
          <a:ln w="9525">
            <a:noFill/>
            <a:miter lim="800000"/>
            <a:headEnd/>
            <a:tailEnd/>
          </a:ln>
        </p:spPr>
        <p:txBody>
          <a:bodyPr/>
          <a:lstStyle/>
          <a:p>
            <a:pPr algn="ctr"/>
            <a:fld id="{2A2DD178-0682-4DEF-B686-282873B43D6C}" type="slidenum">
              <a:rPr lang="en-US" altLang="en-US" sz="1200" b="1">
                <a:solidFill>
                  <a:schemeClr val="bg1"/>
                </a:solidFill>
                <a:latin typeface="Calibri" pitchFamily="34" charset="0"/>
                <a:ea typeface="ＭＳ Ｐゴシック" pitchFamily="34" charset="-128"/>
              </a:rPr>
              <a:pPr algn="ctr"/>
              <a:t>54</a:t>
            </a:fld>
            <a:endParaRPr lang="en-US" altLang="en-US" sz="1200" b="1" dirty="0">
              <a:solidFill>
                <a:schemeClr val="bg1"/>
              </a:solidFill>
              <a:latin typeface="Calibri" pitchFamily="34" charset="0"/>
              <a:ea typeface="ＭＳ Ｐゴシック" pitchFamily="34" charset="-128"/>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11.0&quot;&gt;&lt;object type=&quot;1&quot; unique_id=&quot;10001&quot;&gt;&lt;object type=&quot;2&quot; unique_id=&quot;10815&quot;&gt;&lt;object type=&quot;3&quot; unique_id=&quot;11125&quot;&gt;&lt;property id=&quot;20148&quot; value=&quot;5&quot;/&gt;&lt;property id=&quot;20300&quot; value=&quot;Slide 1 - &amp;quot; INTRODUCTION TO WIOA COMMON PERFORMANCE MEASURES &amp;quot;&quot;/&gt;&lt;property id=&quot;20307&quot; value=&quot;257&quot;/&gt;&lt;/object&gt;&lt;object type=&quot;3&quot; unique_id=&quot;11126&quot;&gt;&lt;property id=&quot;20148&quot; value=&quot;5&quot;/&gt;&lt;property id=&quot;20300&quot; value=&quot;Slide 2 - &amp;quot;WORKSHOP GOALS&amp;quot;&quot;/&gt;&lt;property id=&quot;20307&quot; value=&quot;258&quot;/&gt;&lt;/object&gt;&lt;object type=&quot;3&quot; unique_id=&quot;11139&quot;&gt;&lt;property id=&quot;20148&quot; value=&quot;5&quot;/&gt;&lt;property id=&quot;20300&quot; value=&quot;Slide 21 - &amp;quot;WIOA MEASURES&amp;quot;&quot;/&gt;&lt;property id=&quot;20307&quot; value=&quot;271&quot;/&gt;&lt;/object&gt;&lt;object type=&quot;3&quot; unique_id=&quot;11140&quot;&gt;&lt;property id=&quot;20148&quot; value=&quot;5&quot;/&gt;&lt;property id=&quot;20300&quot; value=&quot;Slide 24 - &amp;quot;EMPLOYMENT RATE COMPARISON&amp;quot;&quot;/&gt;&lt;property id=&quot;20307&quot; value=&quot;272&quot;/&gt;&lt;/object&gt;&lt;object type=&quot;3&quot; unique_id=&quot;11142&quot;&gt;&lt;property id=&quot;20148&quot; value=&quot;5&quot;/&gt;&lt;property id=&quot;20300&quot; value=&quot;Slide 29 - &amp;quot;SUBSEQUENT EMPLOYMENT RATE COMPARISON&amp;quot;&quot;/&gt;&lt;property id=&quot;20307&quot; value=&quot;274&quot;/&gt;&lt;/object&gt;&lt;object type=&quot;3&quot; unique_id=&quot;11144&quot;&gt;&lt;property id=&quot;20148&quot; value=&quot;5&quot;/&gt;&lt;property id=&quot;20300&quot; value=&quot;Slide 32 - &amp;quot;EARNINGS COMPARISON&amp;quot;&quot;/&gt;&lt;property id=&quot;20307&quot; value=&quot;276&quot;/&gt;&lt;/object&gt;&lt;object type=&quot;3&quot; unique_id=&quot;11146&quot;&gt;&lt;property id=&quot;20148&quot; value=&quot;5&quot;/&gt;&lt;property id=&quot;20300&quot; value=&quot;Slide 34 - &amp;quot;CALCULATING A MEDIAN&amp;quot;&quot;/&gt;&lt;property id=&quot;20307&quot; value=&quot;278&quot;/&gt;&lt;/object&gt;&lt;object type=&quot;3&quot; unique_id=&quot;11147&quot;&gt;&lt;property id=&quot;20148&quot; value=&quot;5&quot;/&gt;&lt;property id=&quot;20300&quot; value=&quot;Slide 35 - &amp;quot;MEDIAN MINIMIZES THE EFFECT OF  EXTREME VALUES&amp;quot;&quot;/&gt;&lt;property id=&quot;20307&quot; value=&quot;279&quot;/&gt;&lt;/object&gt;&lt;object type=&quot;3&quot; unique_id=&quot;11148&quot;&gt;&lt;property id=&quot;20148&quot; value=&quot;5&quot;/&gt;&lt;property id=&quot;20300&quot; value=&quot;Slide 36&quot;/&gt;&lt;property id=&quot;20307&quot; value=&quot;280&quot;/&gt;&lt;/object&gt;&lt;object type=&quot;3&quot; unique_id=&quot;11149&quot;&gt;&lt;property id=&quot;20148&quot; value=&quot;5&quot;/&gt;&lt;property id=&quot;20300&quot; value=&quot;Slide 38 - &amp;quot;CREDENTIAL RATE COMPARISON&amp;quot;&quot;/&gt;&lt;property id=&quot;20307&quot; value=&quot;281&quot;/&gt;&lt;/object&gt;&lt;object type=&quot;3&quot; unique_id=&quot;11151&quot;&gt;&lt;property id=&quot;20148&quot; value=&quot;5&quot;/&gt;&lt;property id=&quot;20300&quot; value=&quot;Slide 41 - &amp;quot;SKILL GAIN COMPARISON&amp;quot;&quot;/&gt;&lt;property id=&quot;20307&quot; value=&quot;283&quot;/&gt;&lt;/object&gt;&lt;object type=&quot;3&quot; unique_id=&quot;11152&quot;&gt;&lt;property id=&quot;20148&quot; value=&quot;5&quot;/&gt;&lt;property id=&quot;20300&quot; value=&quot;Slide 42 - &amp;quot;SKILL GAIN continued&amp;quot;&quot;/&gt;&lt;property id=&quot;20307&quot; value=&quot;284&quot;/&gt;&lt;/object&gt;&lt;object type=&quot;3&quot; unique_id=&quot;11153&quot;&gt;&lt;property id=&quot;20148&quot; value=&quot;5&quot;/&gt;&lt;property id=&quot;20300&quot; value=&quot;Slide 44 - &amp;quot;6. SERVING EMPLOYERS&amp;quot;&quot;/&gt;&lt;property id=&quot;20307&quot; value=&quot;285&quot;/&gt;&lt;/object&gt;&lt;object type=&quot;3&quot; unique_id=&quot;11154&quot;&gt;&lt;property id=&quot;20148&quot; value=&quot;5&quot;/&gt;&lt;property id=&quot;20300&quot; value=&quot;Slide 45 - &amp;quot;6. SERVING EMPLOYERS continued&amp;quot;&quot;/&gt;&lt;property id=&quot;20307&quot; value=&quot;286&quot;/&gt;&lt;/object&gt;&lt;object type=&quot;3&quot; unique_id=&quot;11155&quot;&gt;&lt;property id=&quot;20148&quot; value=&quot;5&quot;/&gt;&lt;property id=&quot;20300&quot; value=&quot;Slide 46 - &amp;quot;7. INDIAN PROGRAMS SPECIFIC MEASURE(S)&amp;quot;&quot;/&gt;&lt;property id=&quot;20307&quot; value=&quot;287&quot;/&gt;&lt;/object&gt;&lt;object type=&quot;3&quot; unique_id=&quot;11156&quot;&gt;&lt;property id=&quot;20148&quot; value=&quot;5&quot;/&gt;&lt;property id=&quot;20300&quot; value=&quot;Slide 47 - &amp;quot;The Youth Measures&amp;quot;&quot;/&gt;&lt;property id=&quot;20307&quot; value=&quot;288&quot;/&gt;&lt;/object&gt;&lt;object type=&quot;3&quot; unique_id=&quot;11157&quot;&gt;&lt;property id=&quot;20148&quot; value=&quot;5&quot;/&gt;&lt;property id=&quot;20300&quot; value=&quot;Slide 49 - &amp;quot;EMPLOYED/PLACED AFTER EXIT COMPARISON&amp;quot;&quot;/&gt;&lt;property id=&quot;20307&quot; value=&quot;289&quot;/&gt;&lt;/object&gt;&lt;object type=&quot;3&quot; unique_id=&quot;11158&quot;&gt;&lt;property id=&quot;20148&quot; value=&quot;5&quot;/&gt;&lt;property id=&quot;20300&quot; value=&quot;Slide 51 - &amp;quot;2. SUBSEQUENT EMPLOYMENT/ PLACEMENT COMPARISON&amp;quot;&quot;/&gt;&lt;property id=&quot;20307&quot; value=&quot;290&quot;/&gt;&lt;/object&gt;&lt;object type=&quot;3&quot; unique_id=&quot;11159&quot;&gt;&lt;property id=&quot;20148&quot; value=&quot;5&quot;/&gt;&lt;property id=&quot;20300&quot; value=&quot;Slide 52 - &amp;quot;OTHER WIOA YOUTH MEASURES&amp;quot;&quot;/&gt;&lt;property id=&quot;20307&quot; value=&quot;291&quot;/&gt;&lt;/object&gt;&lt;object type=&quot;3&quot; unique_id=&quot;11160&quot;&gt;&lt;property id=&quot;20148&quot; value=&quot;5&quot;/&gt;&lt;property id=&quot;20300&quot; value=&quot;Slide 55 - &amp;quot;SETTING STANDARDS&amp;quot;&quot;/&gt;&lt;property id=&quot;20307&quot; value=&quot;292&quot;/&gt;&lt;/object&gt;&lt;object type=&quot;3&quot; unique_id=&quot;11162&quot;&gt;&lt;property id=&quot;20148&quot; value=&quot;5&quot;/&gt;&lt;property id=&quot;20300&quot; value=&quot;Slide 56 - &amp;quot;OBSERVATIONS&amp;quot;&quot;/&gt;&lt;property id=&quot;20307&quot; value=&quot;294&quot;/&gt;&lt;/object&gt;&lt;object type=&quot;3&quot; unique_id=&quot;11163&quot;&gt;&lt;property id=&quot;20148&quot; value=&quot;5&quot;/&gt;&lt;property id=&quot;20300&quot; value=&quot;Slide 57 - &amp;quot;MORE OBSERVATIONS&amp;quot;&quot;/&gt;&lt;property id=&quot;20307&quot; value=&quot;295&quot;/&gt;&lt;/object&gt;&lt;object type=&quot;3&quot; unique_id=&quot;11164&quot;&gt;&lt;property id=&quot;20148&quot; value=&quot;5&quot;/&gt;&lt;property id=&quot;20300&quot; value=&quot;Slide 58 - &amp;quot;MORE OBSERVATIONS&amp;quot;&quot;/&gt;&lt;property id=&quot;20307&quot; value=&quot;296&quot;/&gt;&lt;/object&gt;&lt;object type=&quot;3&quot; unique_id=&quot;11165&quot;&gt;&lt;property id=&quot;20148&quot; value=&quot;5&quot;/&gt;&lt;property id=&quot;20300&quot; value=&quot;Slide 59 - &amp;quot;IMPLICATIONS FOR DATA COLLECTION &amp;amp; REPORTING&amp;quot;&quot;/&gt;&lt;property id=&quot;20307&quot; value=&quot;297&quot;/&gt;&lt;/object&gt;&lt;object type=&quot;3&quot; unique_id=&quot;11166&quot;&gt;&lt;property id=&quot;20148&quot; value=&quot;5&quot;/&gt;&lt;property id=&quot;20300&quot; value=&quot;Slide 60 - &amp;quot;IMPLICATIONS FOR DATA COLLECTION &amp;amp; REPORTING continued&amp;quot;&quot;/&gt;&lt;property id=&quot;20307&quot; value=&quot;298&quot;/&gt;&lt;/object&gt;&lt;object type=&quot;3&quot; unique_id=&quot;11167&quot;&gt;&lt;property id=&quot;20148&quot; value=&quot;5&quot;/&gt;&lt;property id=&quot;20300&quot; value=&quot;Slide 62&quot;/&gt;&lt;property id=&quot;20307&quot; value=&quot;299&quot;/&gt;&lt;/object&gt;&lt;object type=&quot;3&quot; unique_id=&quot;41816&quot;&gt;&lt;property id=&quot;20148&quot; value=&quot;5&quot;/&gt;&lt;property id=&quot;20300&quot; value=&quot;Slide 20 - &amp;quot;THE MEASURES &amp;quot;&quot;/&gt;&lt;property id=&quot;20307&quot; value=&quot;301&quot;/&gt;&lt;/object&gt;&lt;object type=&quot;3&quot; unique_id=&quot;41817&quot;&gt;&lt;property id=&quot;20148&quot; value=&quot;5&quot;/&gt;&lt;property id=&quot;20300&quot; value=&quot;Slide 63&quot;/&gt;&lt;property id=&quot;20307&quot; value=&quot;302&quot;/&gt;&lt;/object&gt;&lt;object type=&quot;3&quot; unique_id=&quot;79486&quot;&gt;&lt;property id=&quot;20148&quot; value=&quot;5&quot;/&gt;&lt;property id=&quot;20300&quot; value=&quot;Slide 4 - &amp;quot;KEY DEFINITIONS&amp;quot;&quot;/&gt;&lt;property id=&quot;20307&quot; value=&quot;304&quot;/&gt;&lt;/object&gt;&lt;object type=&quot;3&quot; unique_id=&quot;79487&quot;&gt;&lt;property id=&quot;20148&quot; value=&quot;5&quot;/&gt;&lt;property id=&quot;20300&quot; value=&quot;Slide 7 - &amp;quot;PARTICIPANT&amp;quot;&quot;/&gt;&lt;property id=&quot;20307&quot; value=&quot;305&quot;/&gt;&lt;/object&gt;&lt;object type=&quot;3&quot; unique_id=&quot;79488&quot;&gt;&lt;property id=&quot;20148&quot; value=&quot;5&quot;/&gt;&lt;property id=&quot;20300&quot; value=&quot;Slide 8 - &amp;quot;DATE OF PARTICIPATION&amp;quot;&quot;/&gt;&lt;property id=&quot;20307&quot; value=&quot;306&quot;/&gt;&lt;/object&gt;&lt;object type=&quot;3&quot; unique_id=&quot;79489&quot;&gt;&lt;property id=&quot;20148&quot; value=&quot;5&quot;/&gt;&lt;property id=&quot;20300&quot; value=&quot;Slide 9 - &amp;quot;SERVICE&amp;quot;&quot;/&gt;&lt;property id=&quot;20307&quot; value=&quot;307&quot;/&gt;&lt;/object&gt;&lt;object type=&quot;3&quot; unique_id=&quot;79490&quot;&gt;&lt;property id=&quot;20148&quot; value=&quot;5&quot;/&gt;&lt;property id=&quot;20300&quot; value=&quot;Slide 10 - &amp;quot;SERVICE IS NOT&amp;quot;&quot;/&gt;&lt;property id=&quot;20307&quot; value=&quot;308&quot;/&gt;&lt;/object&gt;&lt;object type=&quot;3&quot; unique_id=&quot;79491&quot;&gt;&lt;property id=&quot;20148&quot; value=&quot;5&quot;/&gt;&lt;property id=&quot;20300&quot; value=&quot;Slide 11 - &amp;quot;DATE OF EXIT&amp;quot;&quot;/&gt;&lt;property id=&quot;20307&quot; value=&quot;309&quot;/&gt;&lt;/object&gt;&lt;object type=&quot;3&quot; unique_id=&quot;79492&quot;&gt;&lt;property id=&quot;20148&quot; value=&quot;5&quot;/&gt;&lt;property id=&quot;20300&quot; value=&quot;Slide 12 - &amp;quot;EXIT&amp;quot;&quot;/&gt;&lt;property id=&quot;20307&quot; value=&quot;310&quot;/&gt;&lt;/object&gt;&lt;object type=&quot;3&quot; unique_id=&quot;79495&quot;&gt;&lt;property id=&quot;20148&quot; value=&quot;5&quot;/&gt;&lt;property id=&quot;20300&quot; value=&quot;Slide 14 - &amp;quot;QUARTERS&amp;quot;&quot;/&gt;&lt;property id=&quot;20307&quot; value=&quot;313&quot;/&gt;&lt;/object&gt;&lt;object type=&quot;3&quot; unique_id=&quot;79497&quot;&gt;&lt;property id=&quot;20148&quot; value=&quot;5&quot;/&gt;&lt;property id=&quot;20300&quot; value=&quot;Slide 17 - &amp;quot;GLOBAL EXCLUSIONS*&amp;quot;&quot;/&gt;&lt;property id=&quot;20307&quot; value=&quot;315&quot;/&gt;&lt;/object&gt;&lt;object type=&quot;3&quot; unique_id=&quot;79498&quot;&gt;&lt;property id=&quot;20148&quot; value=&quot;5&quot;/&gt;&lt;property id=&quot;20300&quot; value=&quot;Slide 18 - &amp;quot;GLOBAL EXCLUSIONS*&amp;quot;&quot;/&gt;&lt;property id=&quot;20307&quot; value=&quot;316&quot;/&gt;&lt;/object&gt;&lt;object type=&quot;3&quot; unique_id=&quot;79499&quot;&gt;&lt;property id=&quot;20148&quot; value=&quot;5&quot;/&gt;&lt;property id=&quot;20300&quot; value=&quot;Slide 19 - &amp;quot;PLANNED GAP*&amp;quot;&quot;/&gt;&lt;property id=&quot;20307&quot; value=&quot;317&quot;/&gt;&lt;/object&gt;&lt;object type=&quot;3&quot; unique_id=&quot;80604&quot;&gt;&lt;property id=&quot;20148&quot; value=&quot;5&quot;/&gt;&lt;property id=&quot;20300&quot; value=&quot;Slide 3 - &amp;quot;FINAL WIOA REGULATIONS COMING SOON&amp;quot;&quot;/&gt;&lt;property id=&quot;20307&quot; value=&quot;318&quot;/&gt;&lt;/object&gt;&lt;object type=&quot;3&quot; unique_id=&quot;80605&quot;&gt;&lt;property id=&quot;20148&quot; value=&quot;5&quot;/&gt;&lt;property id=&quot;20300&quot; value=&quot;Slide 5 - &amp;quot;SAME DEFINITIONS – WIA AND WIOA&amp;quot;&quot;/&gt;&lt;property id=&quot;20307&quot; value=&quot;321&quot;/&gt;&lt;/object&gt;&lt;object type=&quot;3&quot; unique_id=&quot;80606&quot;&gt;&lt;property id=&quot;20148&quot; value=&quot;5&quot;/&gt;&lt;property id=&quot;20300&quot; value=&quot;Slide 6 - &amp;quot;NOT YET DEFINED UNDER WIOA&amp;quot;&quot;/&gt;&lt;property id=&quot;20307&quot; value=&quot;322&quot;/&gt;&lt;/object&gt;&lt;object type=&quot;3&quot; unique_id=&quot;80609&quot;&gt;&lt;property id=&quot;20148&quot; value=&quot;5&quot;/&gt;&lt;property id=&quot;20300&quot; value=&quot;Slide 16 - &amp;quot;WHY USE CALENDAR QUARTERS?&amp;quot;&quot;/&gt;&lt;property id=&quot;20307&quot; value=&quot;325&quot;/&gt;&lt;/object&gt;&lt;object type=&quot;3&quot; unique_id=&quot;80610&quot;&gt;&lt;property id=&quot;20148&quot; value=&quot;5&quot;/&gt;&lt;property id=&quot;20300&quot; value=&quot;Slide 64 - &amp;quot;LEGISLATIVE AUTHORITY&amp;quot;&quot;/&gt;&lt;property id=&quot;20307&quot; value=&quot;319&quot;/&gt;&lt;/object&gt;&lt;object type=&quot;3&quot; unique_id=&quot;80666&quot;&gt;&lt;property id=&quot;20148&quot; value=&quot;5&quot;/&gt;&lt;property id=&quot;20300&quot; value=&quot;Slide 22 - &amp;quot;WHY ARE THEY “COMMON?”&amp;quot;&quot;/&gt;&lt;property id=&quot;20307&quot; value=&quot;326&quot;/&gt;&lt;/object&gt;&lt;object type=&quot;3&quot; unique_id=&quot;80993&quot;&gt;&lt;property id=&quot;20148&quot; value=&quot;5&quot;/&gt;&lt;property id=&quot;20300&quot; value=&quot;Slide 25 - &amp;quot;2ND QUARTER EMPLOYMENT RATE – EXAMPLE&amp;quot;&quot;/&gt;&lt;property id=&quot;20307&quot; value=&quot;327&quot;/&gt;&lt;/object&gt;&lt;object type=&quot;3&quot; unique_id=&quot;80994&quot;&gt;&lt;property id=&quot;20148&quot; value=&quot;5&quot;/&gt;&lt;property id=&quot;20300&quot; value=&quot;Slide 26 - &amp;quot;2ND QUARTER EMPLOYMENT RATE – EXAMPLE&amp;quot;&quot;/&gt;&lt;property id=&quot;20307&quot; value=&quot;330&quot;/&gt;&lt;/object&gt;&lt;object type=&quot;3&quot; unique_id=&quot;80995&quot;&gt;&lt;property id=&quot;20148&quot; value=&quot;5&quot;/&gt;&lt;property id=&quot;20300&quot; value=&quot;Slide 27 - &amp;quot;2ND QUARTER EMPLOYMENT RATE – EXAMPLE&amp;quot;&quot;/&gt;&lt;property id=&quot;20307&quot; value=&quot;329&quot;/&gt;&lt;/object&gt;&lt;object type=&quot;3&quot; unique_id=&quot;80996&quot;&gt;&lt;property id=&quot;20148&quot; value=&quot;5&quot;/&gt;&lt;property id=&quot;20300&quot; value=&quot;Slide 30 - &amp;quot;4TH QUARTER EMPLOYMENT RATE – EXAMPLE&amp;quot;&quot;/&gt;&lt;property id=&quot;20307&quot; value=&quot;331&quot;/&gt;&lt;/object&gt;&lt;object type=&quot;3&quot; unique_id=&quot;80997&quot;&gt;&lt;property id=&quot;20148&quot; value=&quot;5&quot;/&gt;&lt;property id=&quot;20300&quot; value=&quot;Slide 33 - &amp;quot;MEDIAN EARNINGS – EXAMPLE &amp;quot;&quot;/&gt;&lt;property id=&quot;20307&quot; value=&quot;332&quot;/&gt;&lt;/object&gt;&lt;object type=&quot;3&quot; unique_id=&quot;80999&quot;&gt;&lt;property id=&quot;20148&quot; value=&quot;5&quot;/&gt;&lt;property id=&quot;20300&quot; value=&quot;Slide 53 - &amp;quot;HOW OUTCOMES ARE MEASURED&amp;quot;&quot;/&gt;&lt;property id=&quot;20307&quot; value=&quot;333&quot;/&gt;&lt;/object&gt;&lt;object type=&quot;3&quot; unique_id=&quot;81000&quot;&gt;&lt;property id=&quot;20148&quot; value=&quot;5&quot;/&gt;&lt;property id=&quot;20300&quot; value=&quot;Slide 54 - &amp;quot;HOW OUTCOMES ARE MEASURED&amp;quot;&quot;/&gt;&lt;property id=&quot;20307&quot; value=&quot;334&quot;/&gt;&lt;/object&gt;&lt;object type=&quot;3&quot; unique_id=&quot;81598&quot;&gt;&lt;property id=&quot;20148&quot; value=&quot;5&quot;/&gt;&lt;property id=&quot;20300&quot; value=&quot;Slide 23 - &amp;quot;1. 2ND QUARTER EMPLOYMENT RATE&amp;quot;&quot;/&gt;&lt;property id=&quot;20307&quot; value=&quot;335&quot;/&gt;&lt;/object&gt;&lt;object type=&quot;3&quot; unique_id=&quot;81599&quot;&gt;&lt;property id=&quot;20148&quot; value=&quot;5&quot;/&gt;&lt;property id=&quot;20300&quot; value=&quot;Slide 28 - &amp;quot;2. 4TH QUARTER EMPLOYMENT RATE&amp;quot;&quot;/&gt;&lt;property id=&quot;20307&quot; value=&quot;336&quot;/&gt;&lt;/object&gt;&lt;object type=&quot;3&quot; unique_id=&quot;81600&quot;&gt;&lt;property id=&quot;20148&quot; value=&quot;5&quot;/&gt;&lt;property id=&quot;20300&quot; value=&quot;Slide 31 - &amp;quot;3. MEDIAN EARNINGS&amp;quot;&quot;/&gt;&lt;property id=&quot;20307&quot; value=&quot;337&quot;/&gt;&lt;/object&gt;&lt;object type=&quot;3&quot; unique_id=&quot;81601&quot;&gt;&lt;property id=&quot;20148&quot; value=&quot;5&quot;/&gt;&lt;property id=&quot;20300&quot; value=&quot;Slide 37 - &amp;quot;4. CREDENTIAL RATE&amp;quot;&quot;/&gt;&lt;property id=&quot;20307&quot; value=&quot;338&quot;/&gt;&lt;/object&gt;&lt;object type=&quot;3&quot; unique_id=&quot;81602&quot;&gt;&lt;property id=&quot;20148&quot; value=&quot;5&quot;/&gt;&lt;property id=&quot;20300&quot; value=&quot;Slide 39 - &amp;quot;CREDENTIAL RATE – EXAMPLE&amp;quot;&quot;/&gt;&lt;property id=&quot;20307&quot; value=&quot;339&quot;/&gt;&lt;/object&gt;&lt;object type=&quot;3&quot; unique_id=&quot;81603&quot;&gt;&lt;property id=&quot;20148&quot; value=&quot;5&quot;/&gt;&lt;property id=&quot;20300&quot; value=&quot;Slide 40 - &amp;quot;5. SKILL GAIN&amp;quot;&quot;/&gt;&lt;property id=&quot;20307&quot; value=&quot;340&quot;/&gt;&lt;/object&gt;&lt;object type=&quot;3&quot; unique_id=&quot;81604&quot;&gt;&lt;property id=&quot;20148&quot; value=&quot;5&quot;/&gt;&lt;property id=&quot;20300&quot; value=&quot;Slide 43 - &amp;quot;6. SERVING EMPLOYERS&amp;quot;&quot;/&gt;&lt;property id=&quot;20307&quot; value=&quot;341&quot;/&gt;&lt;/object&gt;&lt;object type=&quot;3&quot; unique_id=&quot;81605&quot;&gt;&lt;property id=&quot;20148&quot; value=&quot;5&quot;/&gt;&lt;property id=&quot;20300&quot; value=&quot;Slide 48 - &amp;quot;1. EMPLOYED/ PLACED AFTER EXIT &amp;quot;&quot;/&gt;&lt;property id=&quot;20307&quot; value=&quot;342&quot;/&gt;&lt;/object&gt;&lt;object type=&quot;3&quot; unique_id=&quot;81606&quot;&gt;&lt;property id=&quot;20148&quot; value=&quot;5&quot;/&gt;&lt;property id=&quot;20300&quot; value=&quot;Slide 50 - &amp;quot;2. SUBSEQUENT EMPLOYMENT/ PLACEMENT&amp;quot;&quot;/&gt;&lt;property id=&quot;20307&quot; value=&quot;343&quot;/&gt;&lt;/object&gt;&lt;object type=&quot;3&quot; unique_id=&quot;82422&quot;&gt;&lt;property id=&quot;20148&quot; value=&quot;5&quot;/&gt;&lt;property id=&quot;20300&quot; value=&quot;Slide 15 - &amp;quot;EXAMPLE – QUARTERS&amp;quot;&quot;/&gt;&lt;property id=&quot;20307&quot; value=&quot;344&quot;/&gt;&lt;/object&gt;&lt;object type=&quot;3&quot; unique_id=&quot;82708&quot;&gt;&lt;property id=&quot;20148&quot; value=&quot;5&quot;/&gt;&lt;property id=&quot;20300&quot; value=&quot;Slide 13 - &amp;quot;QUARTERS&amp;quot;&quot;/&gt;&lt;property id=&quot;20307&quot; value=&quot;345&quot;/&gt;&lt;/object&gt;&lt;object type=&quot;3&quot; unique_id=&quot;83274&quot;&gt;&lt;property id=&quot;20148&quot; value=&quot;5&quot;/&gt;&lt;property id=&quot;20300&quot; value=&quot;Slide 61 - &amp;quot;IMPLICATIONS FOR DATA COLLECTION &amp;amp; REPORTING continued&amp;quot;&quot;/&gt;&lt;property id=&quot;20307&quot; value=&quot;346&quot;/&gt;&lt;/object&gt;&lt;object type=&quot;3&quot; unique_id=&quot;83276&quot;&gt;&lt;property id=&quot;20148&quot; value=&quot;5&quot;/&gt;&lt;property id=&quot;20300&quot; value=&quot;Slide 65 - &amp;quot;CONTACT INFORMATION&amp;quot;&quot;/&gt;&lt;property id=&quot;20307&quot; value=&quot;347&quot;/&gt;&lt;/object&gt;&lt;/object&gt;&lt;object type=&quot;8&quot; unique_id=&quot;10819&quot;&gt;&lt;/object&gt;&lt;/object&gt;&lt;/database&gt;"/>
  <p:tag name="SECTOMILLISECCONVERTED" val="1"/>
</p:tagLst>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2286</TotalTime>
  <Words>2963</Words>
  <Application>Microsoft Office PowerPoint</Application>
  <PresentationFormat>On-screen Show (4:3)</PresentationFormat>
  <Paragraphs>651</Paragraphs>
  <Slides>54</Slides>
  <Notes>54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54</vt:i4>
      </vt:variant>
    </vt:vector>
  </HeadingPairs>
  <TitlesOfParts>
    <vt:vector size="66" baseType="lpstr">
      <vt:lpstr>ＭＳ Ｐゴシック</vt:lpstr>
      <vt:lpstr>Arial</vt:lpstr>
      <vt:lpstr>Arial  </vt:lpstr>
      <vt:lpstr>Arial Black</vt:lpstr>
      <vt:lpstr>Arial Bold</vt:lpstr>
      <vt:lpstr>Calibri</vt:lpstr>
      <vt:lpstr>Century Gothic</vt:lpstr>
      <vt:lpstr>Courier New</vt:lpstr>
      <vt:lpstr>Monotype Sorts</vt:lpstr>
      <vt:lpstr>Symbol</vt:lpstr>
      <vt:lpstr>Wingdings</vt:lpstr>
      <vt:lpstr>Office Theme</vt:lpstr>
      <vt:lpstr> INTRODUCTION TO WIOA COMMON PERFORMANCE MEASURES: Measurement and Data Collection </vt:lpstr>
      <vt:lpstr>WORKSHOP GOALS</vt:lpstr>
      <vt:lpstr>WHERE TO START?</vt:lpstr>
      <vt:lpstr> Who says so? </vt:lpstr>
      <vt:lpstr>WIOA IMPLEMENTATION TIMELINE</vt:lpstr>
      <vt:lpstr>IMPORTANT NOTE</vt:lpstr>
      <vt:lpstr>KEY DEFINITIONS</vt:lpstr>
      <vt:lpstr>PARTICIPANT</vt:lpstr>
      <vt:lpstr>DATE OF PARTICIPATION </vt:lpstr>
      <vt:lpstr>QUALIFYING SERVICE</vt:lpstr>
      <vt:lpstr>NEW NAMES FOR SOME SERVICES</vt:lpstr>
      <vt:lpstr>DATE OF EXIT</vt:lpstr>
      <vt:lpstr>CALENDAR QUARTERS</vt:lpstr>
      <vt:lpstr>The Scenario Eligibility determination is April 21st  First service (assessment) is provided May 4th Customer receives career counseling and job placement assistance Last service (job referral) is provided August 18th No further services are provided for the next 90 days Customer gets a job September 15th   What Is The date of participation?  The date of exit? the exit quarter?</vt:lpstr>
      <vt:lpstr>EXAMPLE</vt:lpstr>
      <vt:lpstr>MEASUREMENT QUARTERS</vt:lpstr>
      <vt:lpstr>WHY USE CALENDAR QUARTERS?</vt:lpstr>
      <vt:lpstr>GLOBAL EXCLUSIONS</vt:lpstr>
      <vt:lpstr>THE MEASURES </vt:lpstr>
      <vt:lpstr>WIOA MEASURES</vt:lpstr>
      <vt:lpstr>Measure 1: 2ND QUARTER EMPLOYMENT RATE</vt:lpstr>
      <vt:lpstr>2ND QUARTER EMPLOYMENT RATE – EXAMPLE</vt:lpstr>
      <vt:lpstr>2ND QUARTER EMPLOYMENT RATE QUIZ</vt:lpstr>
      <vt:lpstr>2ND QUARTER EMPLOYMENT RATE – QUIZ </vt:lpstr>
      <vt:lpstr>Measure 2: 4th QUARTER EMPLOYMENT RATE</vt:lpstr>
      <vt:lpstr>4th QUARTER EMPLOYMENT RATE – EXAMPLE</vt:lpstr>
      <vt:lpstr>Measure 3: MEDIAN EARNINGS</vt:lpstr>
      <vt:lpstr>MEDIAN EARNINGS – EXAMPLE</vt:lpstr>
      <vt:lpstr>CALCULATING A MEDIAN</vt:lpstr>
      <vt:lpstr>MEDIAN MINIMIZES THE EFFECT OF  EXTREME VALUES</vt:lpstr>
      <vt:lpstr>PowerPoint Presentation</vt:lpstr>
      <vt:lpstr>Measure 4: CREDENTIAL RATE</vt:lpstr>
      <vt:lpstr>CREDENTIAL RATE</vt:lpstr>
      <vt:lpstr>CREDENTIAL RATE – EXAMPLE</vt:lpstr>
      <vt:lpstr>CREDENTIAL RATE</vt:lpstr>
      <vt:lpstr>Measure 5: SKILL GAIN</vt:lpstr>
      <vt:lpstr>SKILL GAIN continued</vt:lpstr>
      <vt:lpstr>Measure 6: SERVING EMPLOYERS</vt:lpstr>
      <vt:lpstr>SERVING EMPLOYERS continued</vt:lpstr>
      <vt:lpstr>Measure 7. INA SPECIFIC MEASURE</vt:lpstr>
      <vt:lpstr>The Youth Measures</vt:lpstr>
      <vt:lpstr>Measure 1: 2ND QUARTER EDUCATION or EMPLOYMENT RATE</vt:lpstr>
      <vt:lpstr>Measure 2: 4th QUARTER EDUCATION or EMPLOYMENT RATE</vt:lpstr>
      <vt:lpstr>OTHER WIOA YOUTH MEASURES</vt:lpstr>
      <vt:lpstr>HOW OUTCOMES ARE MEASURED</vt:lpstr>
      <vt:lpstr>SETTING STANDARDS</vt:lpstr>
      <vt:lpstr>OBSERVATIONS</vt:lpstr>
      <vt:lpstr>MORE OBSERVATIONS</vt:lpstr>
      <vt:lpstr>MORE OBSERVATIONS</vt:lpstr>
      <vt:lpstr>IMPLICATIONS FOR DATA COLLECTION &amp; REPORTING continued</vt:lpstr>
      <vt:lpstr>IMPLICATIONS FOR DATA COLLECTION &amp; REPORTING</vt:lpstr>
      <vt:lpstr>PowerPoint Presentation</vt:lpstr>
      <vt:lpstr>PowerPoint Presentation</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Trac Elms</dc:creator>
  <cp:lastModifiedBy>Ron Damico</cp:lastModifiedBy>
  <cp:revision>258</cp:revision>
  <cp:lastPrinted>2017-01-05T22:47:06Z</cp:lastPrinted>
  <dcterms:created xsi:type="dcterms:W3CDTF">2016-08-24T17:45:04Z</dcterms:created>
  <dcterms:modified xsi:type="dcterms:W3CDTF">2017-01-05T23:08:37Z</dcterms:modified>
</cp:coreProperties>
</file>