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4535" r:id="rId2"/>
  </p:sldMasterIdLst>
  <p:notesMasterIdLst>
    <p:notesMasterId r:id="rId28"/>
  </p:notesMasterIdLst>
  <p:sldIdLst>
    <p:sldId id="394" r:id="rId3"/>
    <p:sldId id="329" r:id="rId4"/>
    <p:sldId id="395" r:id="rId5"/>
    <p:sldId id="396" r:id="rId6"/>
    <p:sldId id="392" r:id="rId7"/>
    <p:sldId id="391" r:id="rId8"/>
    <p:sldId id="369" r:id="rId9"/>
    <p:sldId id="384" r:id="rId10"/>
    <p:sldId id="360" r:id="rId11"/>
    <p:sldId id="356" r:id="rId12"/>
    <p:sldId id="374" r:id="rId13"/>
    <p:sldId id="370" r:id="rId14"/>
    <p:sldId id="368" r:id="rId15"/>
    <p:sldId id="397" r:id="rId16"/>
    <p:sldId id="371" r:id="rId17"/>
    <p:sldId id="398" r:id="rId18"/>
    <p:sldId id="399" r:id="rId19"/>
    <p:sldId id="400" r:id="rId20"/>
    <p:sldId id="387" r:id="rId21"/>
    <p:sldId id="348" r:id="rId22"/>
    <p:sldId id="401" r:id="rId23"/>
    <p:sldId id="402" r:id="rId24"/>
    <p:sldId id="388" r:id="rId25"/>
    <p:sldId id="350" r:id="rId26"/>
    <p:sldId id="358" r:id="rId27"/>
  </p:sldIdLst>
  <p:sldSz cx="9144000" cy="6858000" type="screen4x3"/>
  <p:notesSz cx="6858000" cy="92964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B84F"/>
    <a:srgbClr val="996633"/>
    <a:srgbClr val="B45A00"/>
    <a:srgbClr val="DA8246"/>
    <a:srgbClr val="CC6600"/>
    <a:srgbClr val="000000"/>
    <a:srgbClr val="FC9500"/>
    <a:srgbClr val="FF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8919" autoAdjust="0"/>
  </p:normalViewPr>
  <p:slideViewPr>
    <p:cSldViewPr>
      <p:cViewPr varScale="1">
        <p:scale>
          <a:sx n="55" d="100"/>
          <a:sy n="55" d="100"/>
        </p:scale>
        <p:origin x="-32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2A3994-1F9E-4A0C-8BEA-96CF623CE4D5}" type="doc">
      <dgm:prSet loTypeId="urn:microsoft.com/office/officeart/2005/8/layout/cycle2" loCatId="cycle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927AF5C-8732-4ACD-8A86-83A830F4C2CD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Case Managers</a:t>
          </a:r>
          <a:endParaRPr lang="en-US" sz="1600" b="1" dirty="0">
            <a:solidFill>
              <a:schemeClr val="tx1"/>
            </a:solidFill>
          </a:endParaRPr>
        </a:p>
      </dgm:t>
    </dgm:pt>
    <dgm:pt modelId="{ECAE25A4-2F1D-48B0-B485-36CDD78672FF}" type="parTrans" cxnId="{6780DDF6-835D-40D0-B0DC-B3D80E392682}">
      <dgm:prSet/>
      <dgm:spPr/>
      <dgm:t>
        <a:bodyPr/>
        <a:lstStyle/>
        <a:p>
          <a:endParaRPr lang="en-US"/>
        </a:p>
      </dgm:t>
    </dgm:pt>
    <dgm:pt modelId="{92137347-860D-4793-96E1-0B4A9553E078}" type="sibTrans" cxnId="{6780DDF6-835D-40D0-B0DC-B3D80E392682}">
      <dgm:prSet custT="1"/>
      <dgm:spPr/>
      <dgm:t>
        <a:bodyPr/>
        <a:lstStyle/>
        <a:p>
          <a:endParaRPr lang="en-US" sz="1600" b="1">
            <a:solidFill>
              <a:schemeClr val="tx1"/>
            </a:solidFill>
          </a:endParaRPr>
        </a:p>
      </dgm:t>
    </dgm:pt>
    <dgm:pt modelId="{254117F1-C397-4AE8-A8B3-C977A23F908A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Employers</a:t>
          </a:r>
          <a:endParaRPr lang="en-US" sz="1600" b="1" dirty="0">
            <a:solidFill>
              <a:schemeClr val="tx1"/>
            </a:solidFill>
          </a:endParaRPr>
        </a:p>
      </dgm:t>
    </dgm:pt>
    <dgm:pt modelId="{F0D77C91-3E7B-45AC-9421-474E5A0A3C1F}" type="parTrans" cxnId="{D1E78B50-DD3F-4D6E-B56F-C82F00263113}">
      <dgm:prSet/>
      <dgm:spPr/>
      <dgm:t>
        <a:bodyPr/>
        <a:lstStyle/>
        <a:p>
          <a:endParaRPr lang="en-US"/>
        </a:p>
      </dgm:t>
    </dgm:pt>
    <dgm:pt modelId="{DCF68717-D1A5-40B5-8C42-39E7D6749438}" type="sibTrans" cxnId="{D1E78B50-DD3F-4D6E-B56F-C82F00263113}">
      <dgm:prSet custT="1"/>
      <dgm:spPr/>
      <dgm:t>
        <a:bodyPr/>
        <a:lstStyle/>
        <a:p>
          <a:endParaRPr lang="en-US" sz="1600" b="1">
            <a:solidFill>
              <a:schemeClr val="tx1"/>
            </a:solidFill>
          </a:endParaRPr>
        </a:p>
      </dgm:t>
    </dgm:pt>
    <dgm:pt modelId="{D801C4C0-1DAB-4315-B479-245B89E0B06C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Customers</a:t>
          </a:r>
          <a:endParaRPr lang="en-US" sz="1600" b="1" dirty="0">
            <a:solidFill>
              <a:schemeClr val="tx1"/>
            </a:solidFill>
          </a:endParaRPr>
        </a:p>
      </dgm:t>
    </dgm:pt>
    <dgm:pt modelId="{8EDEA92C-189A-4BE5-9AA7-BFBDFC4D02AA}" type="parTrans" cxnId="{CBCA5B7A-0143-438F-90C7-62C7F0758C51}">
      <dgm:prSet/>
      <dgm:spPr/>
      <dgm:t>
        <a:bodyPr/>
        <a:lstStyle/>
        <a:p>
          <a:endParaRPr lang="en-US"/>
        </a:p>
      </dgm:t>
    </dgm:pt>
    <dgm:pt modelId="{F859A94D-7FA0-446A-B698-BE8203A14F81}" type="sibTrans" cxnId="{CBCA5B7A-0143-438F-90C7-62C7F0758C51}">
      <dgm:prSet custT="1"/>
      <dgm:spPr/>
      <dgm:t>
        <a:bodyPr/>
        <a:lstStyle/>
        <a:p>
          <a:endParaRPr lang="en-US" sz="1600" b="1">
            <a:solidFill>
              <a:schemeClr val="tx1"/>
            </a:solidFill>
          </a:endParaRPr>
        </a:p>
      </dgm:t>
    </dgm:pt>
    <dgm:pt modelId="{9D9620F2-715E-4C8C-A09A-81AD2DE2C6F3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Supervisors</a:t>
          </a:r>
        </a:p>
        <a:p>
          <a:endParaRPr lang="en-US" sz="1600" b="1" dirty="0">
            <a:solidFill>
              <a:schemeClr val="tx1"/>
            </a:solidFill>
          </a:endParaRPr>
        </a:p>
      </dgm:t>
    </dgm:pt>
    <dgm:pt modelId="{700418E4-DE21-4751-B846-EF827D5AA703}" type="parTrans" cxnId="{05CD1A5C-8B36-40A7-BB31-1C50C8CBD3A0}">
      <dgm:prSet/>
      <dgm:spPr/>
      <dgm:t>
        <a:bodyPr/>
        <a:lstStyle/>
        <a:p>
          <a:endParaRPr lang="en-US"/>
        </a:p>
      </dgm:t>
    </dgm:pt>
    <dgm:pt modelId="{8728B85A-45E5-4422-A699-CCC4BC91984F}" type="sibTrans" cxnId="{05CD1A5C-8B36-40A7-BB31-1C50C8CBD3A0}">
      <dgm:prSet custT="1"/>
      <dgm:spPr/>
      <dgm:t>
        <a:bodyPr/>
        <a:lstStyle/>
        <a:p>
          <a:endParaRPr lang="en-US" sz="1600" b="1">
            <a:solidFill>
              <a:schemeClr val="tx1"/>
            </a:solidFill>
          </a:endParaRPr>
        </a:p>
      </dgm:t>
    </dgm:pt>
    <dgm:pt modelId="{BD2F4CBD-296B-42A1-BB4A-5FBBC82BF6A5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1"/>
              </a:solidFill>
            </a:rPr>
            <a:t>Managers</a:t>
          </a:r>
          <a:endParaRPr lang="en-US" sz="1600" b="1" dirty="0">
            <a:solidFill>
              <a:schemeClr val="tx1"/>
            </a:solidFill>
          </a:endParaRPr>
        </a:p>
      </dgm:t>
    </dgm:pt>
    <dgm:pt modelId="{94417489-279A-431E-A4F3-5B093DA5A4D5}" type="parTrans" cxnId="{12C35D32-43B3-427D-A17A-0F1AEB4C1959}">
      <dgm:prSet/>
      <dgm:spPr/>
      <dgm:t>
        <a:bodyPr/>
        <a:lstStyle/>
        <a:p>
          <a:endParaRPr lang="en-US"/>
        </a:p>
      </dgm:t>
    </dgm:pt>
    <dgm:pt modelId="{AE63EB91-50EA-432F-A656-7409B9FF28C6}" type="sibTrans" cxnId="{12C35D32-43B3-427D-A17A-0F1AEB4C1959}">
      <dgm:prSet custT="1"/>
      <dgm:spPr/>
      <dgm:t>
        <a:bodyPr/>
        <a:lstStyle/>
        <a:p>
          <a:endParaRPr lang="en-US" sz="1600" b="1">
            <a:solidFill>
              <a:schemeClr val="tx1"/>
            </a:solidFill>
          </a:endParaRPr>
        </a:p>
      </dgm:t>
    </dgm:pt>
    <dgm:pt modelId="{5B482517-A008-4988-A32A-A073767ABBE1}" type="pres">
      <dgm:prSet presAssocID="{D92A3994-1F9E-4A0C-8BEA-96CF623CE4D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D37F2-E8FF-4EED-A167-1D294C0602F8}" type="pres">
      <dgm:prSet presAssocID="{D927AF5C-8732-4ACD-8A86-83A830F4C2CD}" presName="node" presStyleLbl="node1" presStyleIdx="0" presStyleCnt="5" custRadScaleRad="101646" custRadScaleInc="3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583FD2-717B-404D-BCE2-D02D8DB0AE79}" type="pres">
      <dgm:prSet presAssocID="{92137347-860D-4793-96E1-0B4A9553E078}" presName="sibTrans" presStyleLbl="sibTrans2D1" presStyleIdx="0" presStyleCnt="5"/>
      <dgm:spPr/>
      <dgm:t>
        <a:bodyPr/>
        <a:lstStyle/>
        <a:p>
          <a:endParaRPr lang="en-US"/>
        </a:p>
      </dgm:t>
    </dgm:pt>
    <dgm:pt modelId="{276FEEDA-212E-4F98-BF5D-05356D6A1D41}" type="pres">
      <dgm:prSet presAssocID="{92137347-860D-4793-96E1-0B4A9553E07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D099F701-DE73-4A65-BD31-7A08DD7449A6}" type="pres">
      <dgm:prSet presAssocID="{254117F1-C397-4AE8-A8B3-C977A23F908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64C68-8F2F-4D94-8D5A-F71DE62FA141}" type="pres">
      <dgm:prSet presAssocID="{DCF68717-D1A5-40B5-8C42-39E7D674943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AE0BEADE-75EB-4089-84CF-01735CF0EECE}" type="pres">
      <dgm:prSet presAssocID="{DCF68717-D1A5-40B5-8C42-39E7D6749438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5DFB1721-6DFA-4983-BEE9-4A1AAF3786DB}" type="pres">
      <dgm:prSet presAssocID="{D801C4C0-1DAB-4315-B479-245B89E0B06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5608C-595A-4326-87C2-D63BA9945F10}" type="pres">
      <dgm:prSet presAssocID="{F859A94D-7FA0-446A-B698-BE8203A14F81}" presName="sibTrans" presStyleLbl="sibTrans2D1" presStyleIdx="2" presStyleCnt="5"/>
      <dgm:spPr/>
      <dgm:t>
        <a:bodyPr/>
        <a:lstStyle/>
        <a:p>
          <a:endParaRPr lang="en-US"/>
        </a:p>
      </dgm:t>
    </dgm:pt>
    <dgm:pt modelId="{BFBC3062-3E5C-43B2-A549-2DC134E581DA}" type="pres">
      <dgm:prSet presAssocID="{F859A94D-7FA0-446A-B698-BE8203A14F81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11C4B9E-3D7E-4BB7-8957-D822E735FD3F}" type="pres">
      <dgm:prSet presAssocID="{9D9620F2-715E-4C8C-A09A-81AD2DE2C6F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C23196-0CC9-4162-A722-EB67D30062A8}" type="pres">
      <dgm:prSet presAssocID="{8728B85A-45E5-4422-A699-CCC4BC91984F}" presName="sibTrans" presStyleLbl="sibTrans2D1" presStyleIdx="3" presStyleCnt="5"/>
      <dgm:spPr/>
      <dgm:t>
        <a:bodyPr/>
        <a:lstStyle/>
        <a:p>
          <a:endParaRPr lang="en-US"/>
        </a:p>
      </dgm:t>
    </dgm:pt>
    <dgm:pt modelId="{E4816B2B-7EC3-4C74-8F8E-99F362AEC072}" type="pres">
      <dgm:prSet presAssocID="{8728B85A-45E5-4422-A699-CCC4BC91984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C83AF16F-086B-4E8B-897B-712B2BA3693A}" type="pres">
      <dgm:prSet presAssocID="{BD2F4CBD-296B-42A1-BB4A-5FBBC82BF6A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16C52-73E0-468C-8EC0-C487C97DDC31}" type="pres">
      <dgm:prSet presAssocID="{AE63EB91-50EA-432F-A656-7409B9FF28C6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375687A-3E80-4AC6-9D14-DF9523CB1ACC}" type="pres">
      <dgm:prSet presAssocID="{AE63EB91-50EA-432F-A656-7409B9FF28C6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62A8B125-29F5-3146-9E7F-6A0BA360C15B}" type="presOf" srcId="{DCF68717-D1A5-40B5-8C42-39E7D6749438}" destId="{88564C68-8F2F-4D94-8D5A-F71DE62FA141}" srcOrd="0" destOrd="0" presId="urn:microsoft.com/office/officeart/2005/8/layout/cycle2"/>
    <dgm:cxn modelId="{CBCA5B7A-0143-438F-90C7-62C7F0758C51}" srcId="{D92A3994-1F9E-4A0C-8BEA-96CF623CE4D5}" destId="{D801C4C0-1DAB-4315-B479-245B89E0B06C}" srcOrd="2" destOrd="0" parTransId="{8EDEA92C-189A-4BE5-9AA7-BFBDFC4D02AA}" sibTransId="{F859A94D-7FA0-446A-B698-BE8203A14F81}"/>
    <dgm:cxn modelId="{AFA90042-0044-B643-899E-29DECAC05E0F}" type="presOf" srcId="{8728B85A-45E5-4422-A699-CCC4BC91984F}" destId="{FFC23196-0CC9-4162-A722-EB67D30062A8}" srcOrd="0" destOrd="0" presId="urn:microsoft.com/office/officeart/2005/8/layout/cycle2"/>
    <dgm:cxn modelId="{14525CF1-56CB-D44A-9088-0B1BB00F2318}" type="presOf" srcId="{D801C4C0-1DAB-4315-B479-245B89E0B06C}" destId="{5DFB1721-6DFA-4983-BEE9-4A1AAF3786DB}" srcOrd="0" destOrd="0" presId="urn:microsoft.com/office/officeart/2005/8/layout/cycle2"/>
    <dgm:cxn modelId="{AD6FC4D3-60FB-E64B-9FD0-2DE3AFA45F2F}" type="presOf" srcId="{92137347-860D-4793-96E1-0B4A9553E078}" destId="{276FEEDA-212E-4F98-BF5D-05356D6A1D41}" srcOrd="1" destOrd="0" presId="urn:microsoft.com/office/officeart/2005/8/layout/cycle2"/>
    <dgm:cxn modelId="{847E40C5-8DC3-894C-95F6-6D8ADAE5E38E}" type="presOf" srcId="{AE63EB91-50EA-432F-A656-7409B9FF28C6}" destId="{A375687A-3E80-4AC6-9D14-DF9523CB1ACC}" srcOrd="1" destOrd="0" presId="urn:microsoft.com/office/officeart/2005/8/layout/cycle2"/>
    <dgm:cxn modelId="{6780DDF6-835D-40D0-B0DC-B3D80E392682}" srcId="{D92A3994-1F9E-4A0C-8BEA-96CF623CE4D5}" destId="{D927AF5C-8732-4ACD-8A86-83A830F4C2CD}" srcOrd="0" destOrd="0" parTransId="{ECAE25A4-2F1D-48B0-B485-36CDD78672FF}" sibTransId="{92137347-860D-4793-96E1-0B4A9553E078}"/>
    <dgm:cxn modelId="{3629D1D8-2F37-BD4F-AEBF-4B68245C11CC}" type="presOf" srcId="{D927AF5C-8732-4ACD-8A86-83A830F4C2CD}" destId="{470D37F2-E8FF-4EED-A167-1D294C0602F8}" srcOrd="0" destOrd="0" presId="urn:microsoft.com/office/officeart/2005/8/layout/cycle2"/>
    <dgm:cxn modelId="{55B86B37-480D-9E47-98AA-D39067E8DE68}" type="presOf" srcId="{9D9620F2-715E-4C8C-A09A-81AD2DE2C6F3}" destId="{A11C4B9E-3D7E-4BB7-8957-D822E735FD3F}" srcOrd="0" destOrd="0" presId="urn:microsoft.com/office/officeart/2005/8/layout/cycle2"/>
    <dgm:cxn modelId="{3BCD7ABE-F848-4846-8A1F-EE099B82363F}" type="presOf" srcId="{F859A94D-7FA0-446A-B698-BE8203A14F81}" destId="{F695608C-595A-4326-87C2-D63BA9945F10}" srcOrd="0" destOrd="0" presId="urn:microsoft.com/office/officeart/2005/8/layout/cycle2"/>
    <dgm:cxn modelId="{1ED647E3-00FE-794E-86C0-1AC9762E3826}" type="presOf" srcId="{DCF68717-D1A5-40B5-8C42-39E7D6749438}" destId="{AE0BEADE-75EB-4089-84CF-01735CF0EECE}" srcOrd="1" destOrd="0" presId="urn:microsoft.com/office/officeart/2005/8/layout/cycle2"/>
    <dgm:cxn modelId="{05CD1A5C-8B36-40A7-BB31-1C50C8CBD3A0}" srcId="{D92A3994-1F9E-4A0C-8BEA-96CF623CE4D5}" destId="{9D9620F2-715E-4C8C-A09A-81AD2DE2C6F3}" srcOrd="3" destOrd="0" parTransId="{700418E4-DE21-4751-B846-EF827D5AA703}" sibTransId="{8728B85A-45E5-4422-A699-CCC4BC91984F}"/>
    <dgm:cxn modelId="{12C35D32-43B3-427D-A17A-0F1AEB4C1959}" srcId="{D92A3994-1F9E-4A0C-8BEA-96CF623CE4D5}" destId="{BD2F4CBD-296B-42A1-BB4A-5FBBC82BF6A5}" srcOrd="4" destOrd="0" parTransId="{94417489-279A-431E-A4F3-5B093DA5A4D5}" sibTransId="{AE63EB91-50EA-432F-A656-7409B9FF28C6}"/>
    <dgm:cxn modelId="{C2DA5FCF-8838-0144-A15B-96D737DFD76C}" type="presOf" srcId="{F859A94D-7FA0-446A-B698-BE8203A14F81}" destId="{BFBC3062-3E5C-43B2-A549-2DC134E581DA}" srcOrd="1" destOrd="0" presId="urn:microsoft.com/office/officeart/2005/8/layout/cycle2"/>
    <dgm:cxn modelId="{AE24D500-B3FC-4442-9693-7B8FF4B53064}" type="presOf" srcId="{92137347-860D-4793-96E1-0B4A9553E078}" destId="{F6583FD2-717B-404D-BCE2-D02D8DB0AE79}" srcOrd="0" destOrd="0" presId="urn:microsoft.com/office/officeart/2005/8/layout/cycle2"/>
    <dgm:cxn modelId="{032A8780-E8E1-3548-AF6D-464776746434}" type="presOf" srcId="{D92A3994-1F9E-4A0C-8BEA-96CF623CE4D5}" destId="{5B482517-A008-4988-A32A-A073767ABBE1}" srcOrd="0" destOrd="0" presId="urn:microsoft.com/office/officeart/2005/8/layout/cycle2"/>
    <dgm:cxn modelId="{624D83EC-BFF1-4C4B-AB68-7F1B49D3FE43}" type="presOf" srcId="{BD2F4CBD-296B-42A1-BB4A-5FBBC82BF6A5}" destId="{C83AF16F-086B-4E8B-897B-712B2BA3693A}" srcOrd="0" destOrd="0" presId="urn:microsoft.com/office/officeart/2005/8/layout/cycle2"/>
    <dgm:cxn modelId="{D1E78B50-DD3F-4D6E-B56F-C82F00263113}" srcId="{D92A3994-1F9E-4A0C-8BEA-96CF623CE4D5}" destId="{254117F1-C397-4AE8-A8B3-C977A23F908A}" srcOrd="1" destOrd="0" parTransId="{F0D77C91-3E7B-45AC-9421-474E5A0A3C1F}" sibTransId="{DCF68717-D1A5-40B5-8C42-39E7D6749438}"/>
    <dgm:cxn modelId="{1E00A26C-CDA8-3A46-953D-BFFE1CFDFDC9}" type="presOf" srcId="{8728B85A-45E5-4422-A699-CCC4BC91984F}" destId="{E4816B2B-7EC3-4C74-8F8E-99F362AEC072}" srcOrd="1" destOrd="0" presId="urn:microsoft.com/office/officeart/2005/8/layout/cycle2"/>
    <dgm:cxn modelId="{354B64A0-3BC2-6A44-996F-693F56AA5160}" type="presOf" srcId="{AE63EB91-50EA-432F-A656-7409B9FF28C6}" destId="{E9C16C52-73E0-468C-8EC0-C487C97DDC31}" srcOrd="0" destOrd="0" presId="urn:microsoft.com/office/officeart/2005/8/layout/cycle2"/>
    <dgm:cxn modelId="{460F15F3-DF89-AC47-BCDD-57B09DA5D853}" type="presOf" srcId="{254117F1-C397-4AE8-A8B3-C977A23F908A}" destId="{D099F701-DE73-4A65-BD31-7A08DD7449A6}" srcOrd="0" destOrd="0" presId="urn:microsoft.com/office/officeart/2005/8/layout/cycle2"/>
    <dgm:cxn modelId="{E06A7C20-671E-1F4A-B5DE-655FCA87F507}" type="presParOf" srcId="{5B482517-A008-4988-A32A-A073767ABBE1}" destId="{470D37F2-E8FF-4EED-A167-1D294C0602F8}" srcOrd="0" destOrd="0" presId="urn:microsoft.com/office/officeart/2005/8/layout/cycle2"/>
    <dgm:cxn modelId="{8830EC40-94F6-7443-AE3D-69431764EB0A}" type="presParOf" srcId="{5B482517-A008-4988-A32A-A073767ABBE1}" destId="{F6583FD2-717B-404D-BCE2-D02D8DB0AE79}" srcOrd="1" destOrd="0" presId="urn:microsoft.com/office/officeart/2005/8/layout/cycle2"/>
    <dgm:cxn modelId="{1CB09AFF-1225-F344-A494-DF0E86CA1DB9}" type="presParOf" srcId="{F6583FD2-717B-404D-BCE2-D02D8DB0AE79}" destId="{276FEEDA-212E-4F98-BF5D-05356D6A1D41}" srcOrd="0" destOrd="0" presId="urn:microsoft.com/office/officeart/2005/8/layout/cycle2"/>
    <dgm:cxn modelId="{B06B1357-969F-104F-83E0-00BE1F6AFC6F}" type="presParOf" srcId="{5B482517-A008-4988-A32A-A073767ABBE1}" destId="{D099F701-DE73-4A65-BD31-7A08DD7449A6}" srcOrd="2" destOrd="0" presId="urn:microsoft.com/office/officeart/2005/8/layout/cycle2"/>
    <dgm:cxn modelId="{14D426CC-D704-5D47-86C4-B4643985AD80}" type="presParOf" srcId="{5B482517-A008-4988-A32A-A073767ABBE1}" destId="{88564C68-8F2F-4D94-8D5A-F71DE62FA141}" srcOrd="3" destOrd="0" presId="urn:microsoft.com/office/officeart/2005/8/layout/cycle2"/>
    <dgm:cxn modelId="{7B15C3D9-804C-EE43-A2DA-47132B29DFE3}" type="presParOf" srcId="{88564C68-8F2F-4D94-8D5A-F71DE62FA141}" destId="{AE0BEADE-75EB-4089-84CF-01735CF0EECE}" srcOrd="0" destOrd="0" presId="urn:microsoft.com/office/officeart/2005/8/layout/cycle2"/>
    <dgm:cxn modelId="{C2D2BA60-47E6-D74A-B836-1099AECF4797}" type="presParOf" srcId="{5B482517-A008-4988-A32A-A073767ABBE1}" destId="{5DFB1721-6DFA-4983-BEE9-4A1AAF3786DB}" srcOrd="4" destOrd="0" presId="urn:microsoft.com/office/officeart/2005/8/layout/cycle2"/>
    <dgm:cxn modelId="{36F6575B-41DE-F848-AE65-85315BA1B239}" type="presParOf" srcId="{5B482517-A008-4988-A32A-A073767ABBE1}" destId="{F695608C-595A-4326-87C2-D63BA9945F10}" srcOrd="5" destOrd="0" presId="urn:microsoft.com/office/officeart/2005/8/layout/cycle2"/>
    <dgm:cxn modelId="{B3B16394-D1F5-934D-A3A1-225234377713}" type="presParOf" srcId="{F695608C-595A-4326-87C2-D63BA9945F10}" destId="{BFBC3062-3E5C-43B2-A549-2DC134E581DA}" srcOrd="0" destOrd="0" presId="urn:microsoft.com/office/officeart/2005/8/layout/cycle2"/>
    <dgm:cxn modelId="{5F39BBE7-F9CD-3B4B-9B9F-5656AE485869}" type="presParOf" srcId="{5B482517-A008-4988-A32A-A073767ABBE1}" destId="{A11C4B9E-3D7E-4BB7-8957-D822E735FD3F}" srcOrd="6" destOrd="0" presId="urn:microsoft.com/office/officeart/2005/8/layout/cycle2"/>
    <dgm:cxn modelId="{57838DCA-8E82-CA43-9275-3B333134D529}" type="presParOf" srcId="{5B482517-A008-4988-A32A-A073767ABBE1}" destId="{FFC23196-0CC9-4162-A722-EB67D30062A8}" srcOrd="7" destOrd="0" presId="urn:microsoft.com/office/officeart/2005/8/layout/cycle2"/>
    <dgm:cxn modelId="{BBA6A501-9E59-4543-9014-D1102C39FE23}" type="presParOf" srcId="{FFC23196-0CC9-4162-A722-EB67D30062A8}" destId="{E4816B2B-7EC3-4C74-8F8E-99F362AEC072}" srcOrd="0" destOrd="0" presId="urn:microsoft.com/office/officeart/2005/8/layout/cycle2"/>
    <dgm:cxn modelId="{7FAC25D5-146B-8246-97F0-EA5E259F73F5}" type="presParOf" srcId="{5B482517-A008-4988-A32A-A073767ABBE1}" destId="{C83AF16F-086B-4E8B-897B-712B2BA3693A}" srcOrd="8" destOrd="0" presId="urn:microsoft.com/office/officeart/2005/8/layout/cycle2"/>
    <dgm:cxn modelId="{6CD03AE3-8AC3-6544-B0D0-BE48656E9CCC}" type="presParOf" srcId="{5B482517-A008-4988-A32A-A073767ABBE1}" destId="{E9C16C52-73E0-468C-8EC0-C487C97DDC31}" srcOrd="9" destOrd="0" presId="urn:microsoft.com/office/officeart/2005/8/layout/cycle2"/>
    <dgm:cxn modelId="{297B41CB-3F62-C849-BDBF-62F7CAAEAF81}" type="presParOf" srcId="{E9C16C52-73E0-468C-8EC0-C487C97DDC31}" destId="{A375687A-3E80-4AC6-9D14-DF9523CB1AC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0D37F2-E8FF-4EED-A167-1D294C0602F8}">
      <dsp:nvSpPr>
        <dsp:cNvPr id="0" name=""/>
        <dsp:cNvSpPr/>
      </dsp:nvSpPr>
      <dsp:spPr>
        <a:xfrm>
          <a:off x="3104631" y="0"/>
          <a:ext cx="1495648" cy="14956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Case Managers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3104631" y="0"/>
        <a:ext cx="1495648" cy="1495648"/>
      </dsp:txXfrm>
    </dsp:sp>
    <dsp:sp modelId="{F6583FD2-717B-404D-BCE2-D02D8DB0AE79}">
      <dsp:nvSpPr>
        <dsp:cNvPr id="0" name=""/>
        <dsp:cNvSpPr/>
      </dsp:nvSpPr>
      <dsp:spPr>
        <a:xfrm rot="2164942">
          <a:off x="4551662" y="1149226"/>
          <a:ext cx="395893" cy="504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>
            <a:solidFill>
              <a:schemeClr val="tx1"/>
            </a:solidFill>
          </a:endParaRPr>
        </a:p>
      </dsp:txBody>
      <dsp:txXfrm rot="2164942">
        <a:off x="4551662" y="1149226"/>
        <a:ext cx="395893" cy="504781"/>
      </dsp:txXfrm>
    </dsp:sp>
    <dsp:sp modelId="{D099F701-DE73-4A65-BD31-7A08DD7449A6}">
      <dsp:nvSpPr>
        <dsp:cNvPr id="0" name=""/>
        <dsp:cNvSpPr/>
      </dsp:nvSpPr>
      <dsp:spPr>
        <a:xfrm>
          <a:off x="4917050" y="1320784"/>
          <a:ext cx="1495648" cy="14956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Employers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17050" y="1320784"/>
        <a:ext cx="1495648" cy="1495648"/>
      </dsp:txXfrm>
    </dsp:sp>
    <dsp:sp modelId="{88564C68-8F2F-4D94-8D5A-F71DE62FA141}">
      <dsp:nvSpPr>
        <dsp:cNvPr id="0" name=""/>
        <dsp:cNvSpPr/>
      </dsp:nvSpPr>
      <dsp:spPr>
        <a:xfrm rot="6480000">
          <a:off x="5122625" y="2873391"/>
          <a:ext cx="397504" cy="504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>
            <a:solidFill>
              <a:schemeClr val="tx1"/>
            </a:solidFill>
          </a:endParaRPr>
        </a:p>
      </dsp:txBody>
      <dsp:txXfrm rot="6480000">
        <a:off x="5122625" y="2873391"/>
        <a:ext cx="397504" cy="504781"/>
      </dsp:txXfrm>
    </dsp:sp>
    <dsp:sp modelId="{5DFB1721-6DFA-4983-BEE9-4A1AAF3786DB}">
      <dsp:nvSpPr>
        <dsp:cNvPr id="0" name=""/>
        <dsp:cNvSpPr/>
      </dsp:nvSpPr>
      <dsp:spPr>
        <a:xfrm>
          <a:off x="4223104" y="3456531"/>
          <a:ext cx="1495648" cy="14956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Customers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223104" y="3456531"/>
        <a:ext cx="1495648" cy="1495648"/>
      </dsp:txXfrm>
    </dsp:sp>
    <dsp:sp modelId="{F695608C-595A-4326-87C2-D63BA9945F10}">
      <dsp:nvSpPr>
        <dsp:cNvPr id="0" name=""/>
        <dsp:cNvSpPr/>
      </dsp:nvSpPr>
      <dsp:spPr>
        <a:xfrm rot="10800000">
          <a:off x="3660597" y="3951964"/>
          <a:ext cx="397504" cy="504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>
            <a:solidFill>
              <a:schemeClr val="tx1"/>
            </a:solidFill>
          </a:endParaRPr>
        </a:p>
      </dsp:txBody>
      <dsp:txXfrm rot="10800000">
        <a:off x="3660597" y="3951964"/>
        <a:ext cx="397504" cy="504781"/>
      </dsp:txXfrm>
    </dsp:sp>
    <dsp:sp modelId="{A11C4B9E-3D7E-4BB7-8957-D822E735FD3F}">
      <dsp:nvSpPr>
        <dsp:cNvPr id="0" name=""/>
        <dsp:cNvSpPr/>
      </dsp:nvSpPr>
      <dsp:spPr>
        <a:xfrm>
          <a:off x="1977447" y="3456531"/>
          <a:ext cx="1495648" cy="14956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Supervisors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solidFill>
              <a:schemeClr val="tx1"/>
            </a:solidFill>
          </a:endParaRPr>
        </a:p>
      </dsp:txBody>
      <dsp:txXfrm>
        <a:off x="1977447" y="3456531"/>
        <a:ext cx="1495648" cy="1495648"/>
      </dsp:txXfrm>
    </dsp:sp>
    <dsp:sp modelId="{FFC23196-0CC9-4162-A722-EB67D30062A8}">
      <dsp:nvSpPr>
        <dsp:cNvPr id="0" name=""/>
        <dsp:cNvSpPr/>
      </dsp:nvSpPr>
      <dsp:spPr>
        <a:xfrm rot="15120000">
          <a:off x="2183022" y="2894790"/>
          <a:ext cx="397504" cy="504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>
            <a:solidFill>
              <a:schemeClr val="tx1"/>
            </a:solidFill>
          </a:endParaRPr>
        </a:p>
      </dsp:txBody>
      <dsp:txXfrm rot="15120000">
        <a:off x="2183022" y="2894790"/>
        <a:ext cx="397504" cy="504781"/>
      </dsp:txXfrm>
    </dsp:sp>
    <dsp:sp modelId="{C83AF16F-086B-4E8B-897B-712B2BA3693A}">
      <dsp:nvSpPr>
        <dsp:cNvPr id="0" name=""/>
        <dsp:cNvSpPr/>
      </dsp:nvSpPr>
      <dsp:spPr>
        <a:xfrm>
          <a:off x="1283501" y="1320784"/>
          <a:ext cx="1495648" cy="14956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Managers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1283501" y="1320784"/>
        <a:ext cx="1495648" cy="1495648"/>
      </dsp:txXfrm>
    </dsp:sp>
    <dsp:sp modelId="{E9C16C52-73E0-468C-8EC0-C487C97DDC31}">
      <dsp:nvSpPr>
        <dsp:cNvPr id="0" name=""/>
        <dsp:cNvSpPr/>
      </dsp:nvSpPr>
      <dsp:spPr>
        <a:xfrm rot="19442897">
          <a:off x="2732920" y="1162466"/>
          <a:ext cx="399628" cy="5047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>
            <a:solidFill>
              <a:schemeClr val="tx1"/>
            </a:solidFill>
          </a:endParaRPr>
        </a:p>
      </dsp:txBody>
      <dsp:txXfrm rot="19442897">
        <a:off x="2732920" y="1162466"/>
        <a:ext cx="399628" cy="504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679E443-316A-473A-96A5-E9992A92D091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22325" y="465138"/>
            <a:ext cx="2089150" cy="1568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2014538"/>
            <a:ext cx="6096000" cy="6584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18E53FF9-C0C4-4FC1-AB98-1BFEB76A4DB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CE37CE0-CFF8-4092-8D3B-FC99A794F57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63E5E5-E1E0-4F78-A9C9-EFAB53FF7716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696F2AB-922C-4F31-AE5D-3AB3DAC09382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254BB6-8D62-4FB4-8F17-7918A608F7A0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DE1510-B9C3-46BF-BD8A-15ECEF57E84F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400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5BCCF2-2808-4411-9795-881B8FDEE371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7D7E07E-5B3C-46E9-94FB-E881EF5607A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BB7C46-4573-42E2-AB4E-536D0707FC52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808A9B-8243-4825-B314-A397C8034A8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/>
            <a:endParaRPr 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CF0FE2-2B11-40F4-8189-E296AC42B3BA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A6E989-653E-443F-8B6F-8247361A1846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1415F8C-B2D9-491E-A609-A2DE4EC0F7C1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US" dirty="0" smtClean="0"/>
          </a:p>
          <a:p>
            <a:pPr marL="1141413" lvl="2" indent="-228600">
              <a:buFont typeface="Calibri" charset="0"/>
              <a:buAutoNum type="arabicPeriod"/>
            </a:pPr>
            <a:endParaRPr lang="en-US" dirty="0" smtClean="0"/>
          </a:p>
          <a:p>
            <a:pPr marL="228600" indent="-228600"/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2AF8D1-673A-4791-81FB-43C723995B52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/>
            <a:endParaRPr lang="en-US" sz="1100" dirty="0" smtClean="0">
              <a:latin typeface="Arial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48628E-CE9E-4142-B600-53904129D945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1505C6-5308-4427-AD54-FE3E34D6ED68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D0353D-6F9A-4BEB-B12C-4EEA021F3581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94B3F0-A0C2-4A59-803B-2326887BA7C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E1F6FB-BA5C-440C-A503-102EF0C74B54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36650" y="698500"/>
            <a:ext cx="1801813" cy="13525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2371725"/>
            <a:ext cx="5486400" cy="655637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</a:rPr>
              <a:t>This slide was developed by Elizabeth Carver, Utah Department of Workforce Services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36650" y="698500"/>
            <a:ext cx="1801813" cy="13525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416425"/>
            <a:ext cx="5486400" cy="41830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Arial" charset="0"/>
              </a:rPr>
              <a:t>This slide was developed by Elizabeth Carver, Utah Department of Workforce Services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b="1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355216-8374-4213-87A5-F4345981D926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2FC021F-014B-46C1-B58B-88E9ADF080F3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545659E-2B8B-4D30-8113-DE4CD9EA69D6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alpha val="6117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5486400"/>
            <a:ext cx="3133725" cy="127952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5486400"/>
            <a:ext cx="5867400" cy="12715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pic>
        <p:nvPicPr>
          <p:cNvPr id="7" name="Picture 2" descr="P:\sprfiles\PROJECTS\1204 - Integrated Intake &amp; Effective Case Mgmt\Graphics\Logo\ICM_Logo_4x1.125_lo-res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48006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" y="2286000"/>
            <a:ext cx="8610600" cy="2209800"/>
          </a:xfrm>
        </p:spPr>
        <p:txBody>
          <a:bodyPr anchor="b"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="1" cap="all" baseline="0">
                <a:solidFill>
                  <a:srgbClr val="DA8246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276600" y="5486400"/>
            <a:ext cx="5791200" cy="1249437"/>
          </a:xfrm>
        </p:spPr>
        <p:txBody>
          <a:bodyPr anchor="ctr">
            <a:normAutofit/>
          </a:bodyPr>
          <a:lstStyle>
            <a:lvl1pPr marL="0" indent="0" algn="r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5486400"/>
            <a:ext cx="3048000" cy="1268413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B695E6-98C1-4D18-A837-FEC7DE2FC8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1196F-0A3D-407E-A554-A5F238BA08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762000" y="304800"/>
            <a:ext cx="807720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01000" cy="7620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048" cy="4495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6248400"/>
            <a:ext cx="5192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053B45DD-3A2F-45F8-8262-175423FC22C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D64069-7216-4C9E-BDF6-68C80CD316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F2079A0B-0CF5-4896-B105-4917C277C2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B39D6F8B-9FDE-48C9-9D0D-5F75125F84D2}" type="slidenum">
              <a:rPr lang="en-US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EF69CF-CD3D-4664-90E4-A1C5088FC8F3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96DD4-748F-4795-A568-D7ACB78465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BC5405-2C93-4EDC-ABFF-0E281D651D29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1B435-E1F3-4DE3-8536-3DDB4B2FD0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1CDAB2-A7AF-47B1-9AEB-0746CAB97F90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5B66A-3E10-405F-BECD-CA2905CB8D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2B8E81-E8B9-4252-AB61-D9B9D793A22A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A949D-C12A-4BE3-87DA-E9DCB45CEE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22C386-B80B-434D-B735-74F886AD5B13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5FA9B-2914-4330-81D2-6A2A91122E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75626A-F9D6-4779-8B09-CC1CFD1725ED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4540A-54B7-4EA1-A61A-3FC88B2AA1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B5BBAA-C2CA-4D65-9C26-B1041A4F438B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0C2BA-9A70-4681-838F-9B7AD9EE42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59A008-17C6-4482-AD6E-08756DBF8939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A02E8A-0790-4A48-B8D7-0401EDC8BE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8B7F57-5F6D-4672-AEEF-518391EF0797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2D460-13D8-49C4-9888-527963390C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18BDDD-38E0-45D6-B0A3-32E141684E3E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C9DE8-77F2-4EA9-926C-F5C5AC760D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98F113-9317-4DD7-A2E2-9C16AD0AF078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C08A9-4B43-46DF-A7FF-00A6059233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>
          <a:xfrm>
            <a:off x="762000" y="304800"/>
            <a:ext cx="8001000" cy="762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027" name="Title Placeholder 21"/>
          <p:cNvSpPr>
            <a:spLocks noGrp="1"/>
          </p:cNvSpPr>
          <p:nvPr>
            <p:ph type="title"/>
          </p:nvPr>
        </p:nvSpPr>
        <p:spPr bwMode="auto">
          <a:xfrm>
            <a:off x="762000" y="304800"/>
            <a:ext cx="8001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762000" y="1600200"/>
            <a:ext cx="80041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81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12.13.10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62000" y="6248400"/>
            <a:ext cx="5268913" cy="381000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Social Policy Research Associates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6858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29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6200" y="1279525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64FAB6C0-184E-4910-A45F-1D9F0C788CA9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5" name="Picture 11" descr="ICM_Logo_1.25x2_NoWords_hi-res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100" y="209550"/>
            <a:ext cx="685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44" r:id="rId1"/>
    <p:sldLayoutId id="2147484832" r:id="rId2"/>
    <p:sldLayoutId id="2147484845" r:id="rId3"/>
    <p:sldLayoutId id="2147484846" r:id="rId4"/>
    <p:sldLayoutId id="2147484847" r:id="rId5"/>
    <p:sldLayoutId id="2147484848" r:id="rId6"/>
    <p:sldLayoutId id="2147484849" r:id="rId7"/>
    <p:sldLayoutId id="2147484850" r:id="rId8"/>
    <p:sldLayoutId id="2147484851" r:id="rId9"/>
    <p:sldLayoutId id="2147484852" r:id="rId10"/>
    <p:sldLayoutId id="2147484853" r:id="rId11"/>
    <p:sldLayoutId id="2147484854" r:id="rId12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"/>
        <a:defRPr sz="29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2"/>
        <a:buChar char=""/>
        <a:defRPr sz="26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2"/>
        <a:buChar char="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00B0F0"/>
        </a:buClr>
        <a:buSzPct val="65000"/>
        <a:buFont typeface="Wingdings" charset="2"/>
        <a:buChar char="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135E7B2A-52F1-4747-ACDE-FB2E8B698850}" type="datetime1">
              <a:rPr lang="en-US"/>
              <a:pPr/>
              <a:t>5/26/2011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84F718F-3472-433E-BB76-B67BCB7492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3" r:id="rId1"/>
    <p:sldLayoutId id="2147484834" r:id="rId2"/>
    <p:sldLayoutId id="2147484835" r:id="rId3"/>
    <p:sldLayoutId id="2147484836" r:id="rId4"/>
    <p:sldLayoutId id="2147484837" r:id="rId5"/>
    <p:sldLayoutId id="2147484838" r:id="rId6"/>
    <p:sldLayoutId id="2147484839" r:id="rId7"/>
    <p:sldLayoutId id="2147484840" r:id="rId8"/>
    <p:sldLayoutId id="2147484841" r:id="rId9"/>
    <p:sldLayoutId id="2147484842" r:id="rId10"/>
    <p:sldLayoutId id="21474848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elissa_Mack@spra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hyperlink" Target="mailto:Vinz_Koller@spr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8229600" cy="2362200"/>
          </a:xfrm>
        </p:spPr>
        <p:txBody>
          <a:bodyPr/>
          <a:lstStyle/>
          <a:p>
            <a:pPr eaLnBrk="1" hangingPunct="1"/>
            <a:r>
              <a:rPr lang="en-US" sz="2300" cap="none" smtClean="0"/>
              <a:t/>
            </a:r>
            <a:br>
              <a:rPr lang="en-US" sz="2300" cap="none" smtClean="0"/>
            </a:br>
            <a:r>
              <a:rPr lang="en-US" cap="none" smtClean="0">
                <a:solidFill>
                  <a:srgbClr val="000000"/>
                </a:solidFill>
              </a:rPr>
              <a:t/>
            </a:r>
            <a:br>
              <a:rPr lang="en-US" cap="none" smtClean="0">
                <a:solidFill>
                  <a:srgbClr val="000000"/>
                </a:solidFill>
              </a:rPr>
            </a:br>
            <a:r>
              <a:rPr lang="en-US" cap="none" smtClean="0">
                <a:solidFill>
                  <a:srgbClr val="B45A00"/>
                </a:solidFill>
              </a:rPr>
              <a:t>Case Management Practices and Tools to</a:t>
            </a:r>
            <a:br>
              <a:rPr lang="en-US" cap="none" smtClean="0">
                <a:solidFill>
                  <a:srgbClr val="B45A00"/>
                </a:solidFill>
              </a:rPr>
            </a:br>
            <a:r>
              <a:rPr lang="en-US" cap="none" smtClean="0">
                <a:solidFill>
                  <a:srgbClr val="B45A00"/>
                </a:solidFill>
              </a:rPr>
              <a:t>Help You Go from Reactive to Proactive</a:t>
            </a:r>
            <a:r>
              <a:rPr lang="en-US" i="1" cap="none" smtClean="0">
                <a:solidFill>
                  <a:srgbClr val="B45A00"/>
                </a:solidFill>
              </a:rPr>
              <a:t> </a:t>
            </a:r>
            <a:r>
              <a:rPr lang="en-US" sz="2300" cap="none" smtClean="0"/>
              <a:t/>
            </a:r>
            <a:br>
              <a:rPr lang="en-US" sz="2300" cap="none" smtClean="0"/>
            </a:br>
            <a:endParaRPr lang="en-US" sz="2300" cap="none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28600"/>
            <a:ext cx="17907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B45A00"/>
                </a:solidFill>
              </a:rPr>
              <a:t>Presenters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76350" y="2743200"/>
            <a:ext cx="6629400" cy="2743200"/>
          </a:xfrm>
          <a:prstGeom prst="roundRect">
            <a:avLst/>
          </a:prstGeom>
          <a:solidFill>
            <a:srgbClr val="A8B84F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808D39"/>
              </a:buClr>
              <a:buSzPct val="75000"/>
              <a:defRPr/>
            </a:pPr>
            <a:endParaRPr lang="en-US" sz="2800" b="1">
              <a:solidFill>
                <a:schemeClr val="tx1"/>
              </a:solidFill>
              <a:ea typeface="ＭＳ Ｐゴシック" charset="-128"/>
              <a:cs typeface="ＭＳ Ｐゴシック" charset="-128"/>
            </a:endParaRPr>
          </a:p>
          <a:p>
            <a:pPr algn="ctr">
              <a:buClr>
                <a:srgbClr val="808D39"/>
              </a:buClr>
              <a:buSzPct val="75000"/>
              <a:defRPr/>
            </a:pPr>
            <a:r>
              <a:rPr lang="en-US" sz="2800" b="1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Melissa Mack</a:t>
            </a:r>
          </a:p>
          <a:p>
            <a:pPr algn="ctr">
              <a:buClr>
                <a:srgbClr val="808D39"/>
              </a:buClr>
              <a:buSzPct val="75000"/>
              <a:defRPr/>
            </a:pPr>
            <a:r>
              <a:rPr lang="en-US" sz="2800" b="1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Vinz Koller</a:t>
            </a:r>
          </a:p>
          <a:p>
            <a:pPr algn="ctr">
              <a:buClr>
                <a:srgbClr val="808D39"/>
              </a:buClr>
              <a:buSzPct val="75000"/>
              <a:defRPr/>
            </a:pPr>
            <a:endParaRPr lang="en-US" sz="2800" b="1">
              <a:solidFill>
                <a:schemeClr val="tx1"/>
              </a:solidFill>
              <a:ea typeface="ＭＳ Ｐゴシック" charset="-128"/>
              <a:cs typeface="ＭＳ Ｐゴシック" charset="-128"/>
            </a:endParaRPr>
          </a:p>
          <a:p>
            <a:pPr algn="ctr">
              <a:buClr>
                <a:srgbClr val="808D39"/>
              </a:buClr>
              <a:buSzPct val="75000"/>
              <a:defRPr/>
            </a:pPr>
            <a:r>
              <a:rPr lang="en-US" sz="2800" b="1">
                <a:solidFill>
                  <a:schemeClr val="tx1"/>
                </a:solidFill>
                <a:ea typeface="ＭＳ Ｐゴシック" charset="-128"/>
                <a:cs typeface="ＭＳ Ｐゴシック" charset="-128"/>
              </a:rPr>
              <a:t>Social Policy Research Associates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Let’s Get to Work: Your Help is Needed</a:t>
            </a:r>
          </a:p>
        </p:txBody>
      </p:sp>
      <p:sp>
        <p:nvSpPr>
          <p:cNvPr id="31747" name="Content Placeholder 8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175" cy="4495800"/>
          </a:xfrm>
        </p:spPr>
        <p:txBody>
          <a:bodyPr/>
          <a:lstStyle/>
          <a:p>
            <a:pPr lvl="1"/>
            <a:r>
              <a:rPr lang="en-US" sz="3200" smtClean="0"/>
              <a:t>You are the One-Stop Center Manager</a:t>
            </a:r>
          </a:p>
          <a:p>
            <a:pPr lvl="1"/>
            <a:r>
              <a:rPr lang="en-US" sz="3200" smtClean="0"/>
              <a:t>12 Case Managers have informed you they are ready to walk off the job.  Their complaints are:</a:t>
            </a:r>
          </a:p>
          <a:p>
            <a:pPr lvl="2"/>
            <a:r>
              <a:rPr lang="en-US" sz="2900" smtClean="0"/>
              <a:t>Overworked, large case loads</a:t>
            </a:r>
          </a:p>
          <a:p>
            <a:pPr lvl="2"/>
            <a:r>
              <a:rPr lang="en-US" sz="2900" smtClean="0"/>
              <a:t>Confused about their roles</a:t>
            </a:r>
          </a:p>
          <a:p>
            <a:pPr lvl="2"/>
            <a:r>
              <a:rPr lang="en-US" sz="2900" smtClean="0"/>
              <a:t>Claim that partner agency that moved into One-Stop Center is out to get their jobs</a:t>
            </a:r>
          </a:p>
          <a:p>
            <a:pPr lvl="2"/>
            <a:r>
              <a:rPr lang="en-US" sz="2900" smtClean="0"/>
              <a:t>Claim that data entry is too cumbersome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1279525"/>
            <a:ext cx="533400" cy="244475"/>
          </a:xfrm>
        </p:spPr>
        <p:txBody>
          <a:bodyPr/>
          <a:lstStyle/>
          <a:p>
            <a:pPr>
              <a:lnSpc>
                <a:spcPct val="80000"/>
              </a:lnSpc>
            </a:pPr>
            <a:fld id="{273AA2D3-62FF-4FF2-863F-C282ABB4861F}" type="slidenum">
              <a:rPr lang="en-US" sz="1200"/>
              <a:pPr>
                <a:lnSpc>
                  <a:spcPct val="80000"/>
                </a:lnSpc>
              </a:pPr>
              <a:t>3</a:t>
            </a:fld>
            <a:endParaRPr lang="en-US" sz="12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Your  Challenge For Today</a:t>
            </a:r>
          </a:p>
        </p:txBody>
      </p:sp>
      <p:sp>
        <p:nvSpPr>
          <p:cNvPr id="33795" name="Content Placeholder 8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175" cy="5029200"/>
          </a:xfrm>
        </p:spPr>
        <p:txBody>
          <a:bodyPr/>
          <a:lstStyle/>
          <a:p>
            <a:pPr lvl="1"/>
            <a:r>
              <a:rPr lang="en-US" sz="3200" smtClean="0"/>
              <a:t>The Workforce Division Director and her advisory team expect a crisis response plan by noon.  Questions for you to address are:</a:t>
            </a:r>
            <a:endParaRPr lang="en-US" sz="2900" smtClean="0"/>
          </a:p>
          <a:p>
            <a:pPr lvl="2"/>
            <a:r>
              <a:rPr lang="en-US" sz="2900" smtClean="0"/>
              <a:t>What short-term steps are you proposing?</a:t>
            </a:r>
          </a:p>
          <a:p>
            <a:pPr lvl="2"/>
            <a:r>
              <a:rPr lang="en-US" sz="2900" smtClean="0"/>
              <a:t>What long-term operational changes are you prepared to make?</a:t>
            </a:r>
          </a:p>
          <a:p>
            <a:pPr lvl="2"/>
            <a:r>
              <a:rPr lang="en-US" sz="2900" smtClean="0"/>
              <a:t>How do you plan to make your decisions and  communicate with your staff?</a:t>
            </a:r>
          </a:p>
          <a:p>
            <a:pPr lvl="2"/>
            <a:r>
              <a:rPr lang="en-US" sz="2900" smtClean="0"/>
              <a:t>Will partner agencies co-housed at the Center be involved, and if so how?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1279525"/>
            <a:ext cx="533400" cy="244475"/>
          </a:xfrm>
        </p:spPr>
        <p:txBody>
          <a:bodyPr/>
          <a:lstStyle/>
          <a:p>
            <a:pPr>
              <a:lnSpc>
                <a:spcPct val="80000"/>
              </a:lnSpc>
            </a:pPr>
            <a:fld id="{637A4B73-B205-477D-86FC-356FCD1315BE}" type="slidenum">
              <a:rPr lang="en-US" sz="1200"/>
              <a:pPr>
                <a:lnSpc>
                  <a:spcPct val="80000"/>
                </a:lnSpc>
              </a:pPr>
              <a:t>4</a:t>
            </a:fld>
            <a:endParaRPr lang="en-US" sz="120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004175" cy="4495800"/>
          </a:xfrm>
        </p:spPr>
        <p:txBody>
          <a:bodyPr/>
          <a:lstStyle/>
          <a:p>
            <a:pPr algn="ctr">
              <a:buFont typeface="Wingdings" charset="2"/>
              <a:buNone/>
            </a:pPr>
            <a:r>
              <a:rPr lang="en-US" b="1" smtClean="0"/>
              <a:t>    Supporting Integrated Intake and Effective Case Management is a Technical Assistance </a:t>
            </a:r>
          </a:p>
          <a:p>
            <a:pPr algn="ctr">
              <a:buFont typeface="Wingdings" charset="2"/>
              <a:buNone/>
            </a:pPr>
            <a:r>
              <a:rPr lang="en-US" b="1" smtClean="0"/>
              <a:t>Project of the </a:t>
            </a:r>
          </a:p>
          <a:p>
            <a:pPr algn="ctr">
              <a:buFont typeface="Wingdings" charset="2"/>
              <a:buNone/>
            </a:pPr>
            <a:r>
              <a:rPr lang="en-US" b="1" smtClean="0"/>
              <a:t>Employment Training Administration of the US Department of Labor</a:t>
            </a:r>
          </a:p>
        </p:txBody>
      </p:sp>
      <p:pic>
        <p:nvPicPr>
          <p:cNvPr id="35844" name="Picture 4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0300" y="5105400"/>
            <a:ext cx="21605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275" y="4937125"/>
            <a:ext cx="2255838" cy="98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0013" y="466725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Workgroup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135063"/>
            <a:ext cx="8229600" cy="5313362"/>
          </a:xfrm>
        </p:spPr>
        <p:txBody>
          <a:bodyPr/>
          <a:lstStyle/>
          <a:p>
            <a:endParaRPr lang="en-US" sz="2800" smtClean="0"/>
          </a:p>
          <a:p>
            <a:pPr>
              <a:buFont typeface="Wingdings" charset="2"/>
              <a:buNone/>
            </a:pPr>
            <a:r>
              <a:rPr lang="en-US" sz="2800" smtClean="0"/>
              <a:t>Elizabeth Waiters 	Carrie Snidar	Cheryl Martin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Elizabeth Laird	Haydee Cuza	Helen Thatcher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Jane Cho		Jerry Yeoward	Kajuana Donahue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Lauren Wright	Linda Avila		Lisa Rosendale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Michelle Derr	Michelle Paczynski		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Myrna Andres	Nestor Leon		Pamela Holcomb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Patricia Drummond	Charlotte Schifferes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Stephanie Carlo 	Susan Worden	Terri Lonowski</a:t>
            </a:r>
          </a:p>
          <a:p>
            <a:pPr>
              <a:buFont typeface="Wingdings" charset="2"/>
              <a:buNone/>
            </a:pPr>
            <a:r>
              <a:rPr lang="en-US" sz="2800" smtClean="0"/>
              <a:t>Vinz Koller		Winston Tompoe	 Brittany Tate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F61B05-2897-47D3-9D90-04E39627844E}" type="slidenum">
              <a:rPr lang="en-US"/>
              <a:pPr/>
              <a:t>7</a:t>
            </a:fld>
            <a:endParaRPr lang="en-US"/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0BECD3-23AA-4665-86E6-E7B6220C1B2D}" type="slidenum">
              <a:rPr lang="en-US"/>
              <a:pPr/>
              <a:t>8</a:t>
            </a:fld>
            <a:endParaRPr lang="en-US"/>
          </a:p>
        </p:txBody>
      </p:sp>
      <p:pic>
        <p:nvPicPr>
          <p:cNvPr id="41987" name="Picture 2" descr="final office sce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938" y="0"/>
            <a:ext cx="887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pic>
        <p:nvPicPr>
          <p:cNvPr id="44035" name="Picture 3" descr="C:\Documents and Settings\jane_cho\Local Settings\Temporary Internet Files\Content.IE5\0HQHO5IR\MP90028905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143000"/>
            <a:ext cx="7010400" cy="461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7" descr="hire strategically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700" y="0"/>
            <a:ext cx="8851900" cy="683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P:\sprfiles\PROJECTS\1204 - Integrated Intake &amp; Effective Case Mgmt\5_Dissemination\Conferences\Region 4_March 2011\graphics\puzzle pi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371725"/>
            <a:ext cx="45720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B45A00"/>
                </a:solidFill>
              </a:rPr>
              <a:t>Hire Strategically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216826-226D-402A-BB5E-DD8593381C01}" type="slidenum">
              <a:rPr lang="en-US"/>
              <a:pPr/>
              <a:t>12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238" y="962025"/>
            <a:ext cx="818197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B45A00"/>
                </a:solidFill>
              </a:rPr>
              <a:t>Provide On-Going Training</a:t>
            </a:r>
          </a:p>
        </p:txBody>
      </p:sp>
      <p:pic>
        <p:nvPicPr>
          <p:cNvPr id="9" name="Picture 8" descr="Trees in sea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33600"/>
            <a:ext cx="9144000" cy="2341832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CC6600"/>
                </a:solidFill>
              </a:rPr>
              <a:t>Pennsylvania: Electronic Training Library</a:t>
            </a:r>
          </a:p>
        </p:txBody>
      </p:sp>
      <p:pic>
        <p:nvPicPr>
          <p:cNvPr id="54275" name="Picture 5"/>
          <p:cNvPicPr>
            <a:picLocks noChangeAspect="1" noChangeArrowheads="1"/>
          </p:cNvPicPr>
          <p:nvPr/>
        </p:nvPicPr>
        <p:blipFill>
          <a:blip r:embed="rId2" cstate="print"/>
          <a:srcRect t="10245" r="32413" b="24010"/>
          <a:stretch>
            <a:fillRect/>
          </a:stretch>
        </p:blipFill>
        <p:spPr bwMode="auto">
          <a:xfrm>
            <a:off x="0" y="1135063"/>
            <a:ext cx="9144000" cy="579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9C4296-BF91-4750-AD6C-19E68B64A3CA}" type="slidenum">
              <a:rPr lang="en-US"/>
              <a:pPr/>
              <a:t>15</a:t>
            </a:fld>
            <a:endParaRPr lang="en-US"/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8763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CC6600"/>
                </a:solidFill>
              </a:rPr>
              <a:t>Organize Staff to Support Your Vision </a:t>
            </a:r>
            <a:endParaRPr lang="en-US" smtClean="0">
              <a:solidFill>
                <a:srgbClr val="CC6600"/>
              </a:solidFill>
            </a:endParaRPr>
          </a:p>
        </p:txBody>
      </p:sp>
      <p:pic>
        <p:nvPicPr>
          <p:cNvPr id="57347" name="Content Placeholder 3" descr="Lego pieces 2_ATTRIBUTE comedy_nose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62000" y="1600200"/>
            <a:ext cx="7772400" cy="517683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3DEAE23-6165-469E-BC30-670F8FE23600}" type="slidenum">
              <a:rPr lang="en-US"/>
              <a:pPr/>
              <a:t>17</a:t>
            </a:fld>
            <a:endParaRPr lang="en-US"/>
          </a:p>
        </p:txBody>
      </p:sp>
      <p:pic>
        <p:nvPicPr>
          <p:cNvPr id="59395" name="Picture 2" descr="Lego truck_ATTRIBUTE bucklav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4" descr="Lego ship 2_ATTRIBUTE Andrey Belenk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99F3582-734A-48B2-9E65-5379BF19B99D}" type="slidenum">
              <a:rPr lang="en-US"/>
              <a:pPr/>
              <a:t>19</a:t>
            </a:fld>
            <a:endParaRPr lang="en-US"/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8600"/>
            <a:ext cx="8001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DA8246"/>
                </a:solidFill>
              </a:rPr>
              <a:t>Conduct 360 Review Process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1600200"/>
          <a:ext cx="7696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ecarver\AppData\Local\Microsoft\Windows\Temporary Internet Files\Content.IE5\XQL0G3NE\MP90044346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7675" y="3200400"/>
            <a:ext cx="4886325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81000" y="1635125"/>
            <a:ext cx="6032500" cy="522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Clr>
                <a:srgbClr val="CC0000"/>
              </a:buClr>
              <a:buFont typeface="Wingdings" charset="2"/>
              <a:buNone/>
            </a:pPr>
            <a:r>
              <a:rPr lang="en-US" sz="3600" b="1">
                <a:solidFill>
                  <a:srgbClr val="C20000"/>
                </a:solidFill>
                <a:latin typeface="Tahoma" charset="0"/>
              </a:rPr>
              <a:t>Improvement Process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Clr>
                <a:srgbClr val="CC0000"/>
              </a:buClr>
              <a:buFont typeface="Wingdings" charset="2"/>
              <a:buNone/>
            </a:pPr>
            <a:r>
              <a:rPr lang="en-US" sz="3200" b="1">
                <a:latin typeface="Tahoma" charset="0"/>
              </a:rPr>
              <a:t>Gathering Feedback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2500"/>
              </a:spcAft>
              <a:buClr>
                <a:srgbClr val="C20000"/>
              </a:buClr>
              <a:buFont typeface="Wingdings" charset="2"/>
              <a:buChar char="§"/>
            </a:pPr>
            <a:r>
              <a:rPr lang="en-US" sz="2800">
                <a:latin typeface="Tahoma" charset="0"/>
              </a:rPr>
              <a:t>Office Visits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2500"/>
              </a:spcAft>
              <a:buClr>
                <a:srgbClr val="C20000"/>
              </a:buClr>
              <a:buFont typeface="Wingdings" charset="2"/>
              <a:buChar char="§"/>
            </a:pPr>
            <a:r>
              <a:rPr lang="en-US" sz="2800">
                <a:latin typeface="Tahoma" charset="0"/>
              </a:rPr>
              <a:t>Usability Studies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Clr>
                <a:srgbClr val="C20000"/>
              </a:buClr>
              <a:buFont typeface="Wingdings" charset="2"/>
              <a:buChar char="§"/>
            </a:pPr>
            <a:r>
              <a:rPr lang="en-US" sz="2800">
                <a:latin typeface="Tahoma" charset="0"/>
              </a:rPr>
              <a:t>User Steering Group</a:t>
            </a:r>
            <a:endParaRPr lang="en-US">
              <a:latin typeface="Tahoma" charset="0"/>
            </a:endParaRPr>
          </a:p>
        </p:txBody>
      </p:sp>
      <p:sp>
        <p:nvSpPr>
          <p:cNvPr id="6758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CC6600"/>
                </a:solidFill>
              </a:rPr>
              <a:t>UTAH: 360 Review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6" descr="Picture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6800"/>
            <a:ext cx="9144000" cy="592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CC6600"/>
                </a:solidFill>
              </a:rPr>
              <a:t>UTAH: 360 Review Process</a:t>
            </a:r>
            <a:endParaRPr lang="en-US" sz="3600" b="1" smtClean="0"/>
          </a:p>
        </p:txBody>
      </p:sp>
      <p:sp>
        <p:nvSpPr>
          <p:cNvPr id="69636" name="Rectangle 3"/>
          <p:cNvSpPr>
            <a:spLocks noChangeArrowheads="1"/>
          </p:cNvSpPr>
          <p:nvPr/>
        </p:nvSpPr>
        <p:spPr bwMode="auto">
          <a:xfrm>
            <a:off x="609600" y="1390650"/>
            <a:ext cx="59309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Clr>
                <a:srgbClr val="CC0000"/>
              </a:buClr>
              <a:buFont typeface="Wingdings" charset="2"/>
              <a:buNone/>
            </a:pPr>
            <a:endParaRPr lang="en-US" sz="2000">
              <a:latin typeface="Tahoma" charset="0"/>
            </a:endParaRPr>
          </a:p>
        </p:txBody>
      </p:sp>
      <p:pic>
        <p:nvPicPr>
          <p:cNvPr id="69637" name="Picture 2" descr="C:\Users\ecarver\AppData\Local\Microsoft\Windows\Temporary Internet Files\Content.IE5\XQL0G3NE\MP90044236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7738" y="4864100"/>
            <a:ext cx="2752725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A1DEA3-B3E5-4D75-A746-425D15310194}" type="slidenum">
              <a:rPr lang="en-US"/>
              <a:pPr/>
              <a:t>23</a:t>
            </a:fld>
            <a:endParaRPr lang="en-US"/>
          </a:p>
        </p:txBody>
      </p:sp>
      <p:pic>
        <p:nvPicPr>
          <p:cNvPr id="71683" name="Picture 2" descr="final office sce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938" y="0"/>
            <a:ext cx="8874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B45A00"/>
                </a:solidFill>
              </a:rPr>
              <a:t>For More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004175" cy="4495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smtClean="0"/>
          </a:p>
          <a:p>
            <a:pPr algn="ctr">
              <a:buFont typeface="Wingdings" charset="2"/>
              <a:buNone/>
            </a:pPr>
            <a:endParaRPr lang="en-US" smtClean="0"/>
          </a:p>
          <a:p>
            <a:pPr algn="ctr">
              <a:spcBef>
                <a:spcPct val="0"/>
              </a:spcBef>
              <a:buFont typeface="Wingdings" charset="2"/>
              <a:buNone/>
            </a:pPr>
            <a:r>
              <a:rPr lang="en-US" sz="5400" b="1" smtClean="0">
                <a:solidFill>
                  <a:srgbClr val="B45A00"/>
                </a:solidFill>
              </a:rPr>
              <a:t>VISIT</a:t>
            </a:r>
          </a:p>
          <a:p>
            <a:pPr algn="ctr">
              <a:spcBef>
                <a:spcPct val="0"/>
              </a:spcBef>
              <a:buFont typeface="Wingdings" charset="2"/>
              <a:buNone/>
            </a:pPr>
            <a:r>
              <a:rPr lang="en-US" sz="5400" b="1" smtClean="0">
                <a:solidFill>
                  <a:srgbClr val="B45A00"/>
                </a:solidFill>
              </a:rPr>
              <a:t> www.workforce3one.org</a:t>
            </a:r>
          </a:p>
          <a:p>
            <a:pPr algn="ctr">
              <a:spcBef>
                <a:spcPct val="0"/>
              </a:spcBef>
              <a:buFont typeface="Wingdings" charset="2"/>
              <a:buNone/>
            </a:pPr>
            <a:r>
              <a:rPr lang="en-US" sz="4000" b="1" smtClean="0">
                <a:solidFill>
                  <a:schemeClr val="accent2"/>
                </a:solidFill>
              </a:rPr>
              <a:t>Keyword Search: Case Management</a:t>
            </a:r>
          </a:p>
        </p:txBody>
      </p:sp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0013" y="51816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B45A00"/>
                </a:solidFill>
              </a:rPr>
              <a:t>Contact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00200" y="2057400"/>
            <a:ext cx="5872163" cy="4419600"/>
          </a:xfrm>
          <a:prstGeom prst="roundRect">
            <a:avLst/>
          </a:prstGeom>
          <a:solidFill>
            <a:srgbClr val="A8B84F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ea typeface="ＭＳ Ｐゴシック" charset="-128"/>
              </a:rPr>
              <a:t>Melissa Mack</a:t>
            </a:r>
          </a:p>
          <a:p>
            <a:pPr algn="ctr"/>
            <a:r>
              <a:rPr lang="en-US" sz="2800" b="1">
                <a:solidFill>
                  <a:schemeClr val="tx1"/>
                </a:solidFill>
                <a:ea typeface="ＭＳ Ｐゴシック" charset="-128"/>
              </a:rPr>
              <a:t>Project Manager</a:t>
            </a:r>
          </a:p>
          <a:p>
            <a:pPr algn="ctr"/>
            <a:r>
              <a:rPr lang="en-US" sz="2800">
                <a:solidFill>
                  <a:schemeClr val="tx1"/>
                </a:solidFill>
                <a:ea typeface="ＭＳ Ｐゴシック" charset="-128"/>
              </a:rPr>
              <a:t>(510) 763-1499 ext 670</a:t>
            </a:r>
          </a:p>
          <a:p>
            <a:pPr algn="ctr"/>
            <a:r>
              <a:rPr lang="en-US" sz="2800">
                <a:solidFill>
                  <a:schemeClr val="tx1"/>
                </a:solidFill>
                <a:ea typeface="ＭＳ Ｐゴシック" charset="-128"/>
                <a:hlinkClick r:id="rId3"/>
              </a:rPr>
              <a:t>Melissa_Mack@spra.com</a:t>
            </a:r>
            <a:r>
              <a:rPr lang="en-US" sz="2800">
                <a:solidFill>
                  <a:schemeClr val="tx1"/>
                </a:solidFill>
                <a:ea typeface="ＭＳ Ｐゴシック" charset="-128"/>
              </a:rPr>
              <a:t/>
            </a:r>
            <a:br>
              <a:rPr lang="en-US" sz="2800">
                <a:solidFill>
                  <a:schemeClr val="tx1"/>
                </a:solidFill>
                <a:ea typeface="ＭＳ Ｐゴシック" charset="-128"/>
              </a:rPr>
            </a:br>
            <a:endParaRPr lang="en-US" sz="2800">
              <a:solidFill>
                <a:schemeClr val="tx1"/>
              </a:solidFill>
              <a:ea typeface="ＭＳ Ｐゴシック" charset="-128"/>
            </a:endParaRPr>
          </a:p>
          <a:p>
            <a:pPr algn="ctr"/>
            <a:r>
              <a:rPr lang="en-US" sz="2800" b="1">
                <a:solidFill>
                  <a:schemeClr val="tx1"/>
                </a:solidFill>
                <a:ea typeface="ＭＳ Ｐゴシック" charset="-128"/>
              </a:rPr>
              <a:t>Vinz Koller</a:t>
            </a:r>
          </a:p>
          <a:p>
            <a:pPr algn="ctr"/>
            <a:r>
              <a:rPr lang="en-US" sz="2800" b="1">
                <a:solidFill>
                  <a:schemeClr val="tx1"/>
                </a:solidFill>
                <a:ea typeface="ＭＳ Ｐゴシック" charset="-128"/>
              </a:rPr>
              <a:t>Project Director</a:t>
            </a:r>
          </a:p>
          <a:p>
            <a:pPr algn="ctr"/>
            <a:r>
              <a:rPr lang="en-US" sz="2800">
                <a:solidFill>
                  <a:schemeClr val="tx1"/>
                </a:solidFill>
                <a:ea typeface="ＭＳ Ｐゴシック" charset="-128"/>
              </a:rPr>
              <a:t>(831) 622-0749</a:t>
            </a:r>
          </a:p>
          <a:p>
            <a:pPr algn="ctr"/>
            <a:r>
              <a:rPr lang="en-US" sz="2800">
                <a:solidFill>
                  <a:schemeClr val="tx1"/>
                </a:solidFill>
                <a:ea typeface="ＭＳ Ｐゴシック" charset="-128"/>
                <a:hlinkClick r:id="rId4"/>
              </a:rPr>
              <a:t>Vinz_Koller@spra.com</a:t>
            </a:r>
            <a:endParaRPr lang="en-US" sz="2800">
              <a:solidFill>
                <a:schemeClr val="tx1"/>
              </a:solidFill>
              <a:ea typeface="ＭＳ Ｐゴシック" charset="-128"/>
            </a:endParaRPr>
          </a:p>
        </p:txBody>
      </p:sp>
      <p:pic>
        <p:nvPicPr>
          <p:cNvPr id="75780" name="Picture 5" descr="SPR_logo_Clr _3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142875"/>
            <a:ext cx="2286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&amp;#x0D;&amp;#x0A;&amp;#x0D;&amp;#x0A;Case Management Practices and Tools to&amp;#x0D;&amp;#x0A;Help You Go from Reactive to Proactive &amp;#x0D;&amp;#x0A;&amp;quot;&quot;/&gt;&lt;property id=&quot;20307&quot; value=&quot;256&quot;/&gt;&lt;/object&gt;&lt;object type=&quot;3&quot; unique_id=&quot;27975&quot;&gt;&lt;property id=&quot;20148&quot; value=&quot;5&quot;/&gt;&lt;property id=&quot;20300&quot; value=&quot;Slide 2 - &amp;quot;Presenters&amp;quot;&quot;/&gt;&lt;property id=&quot;20307&quot; value=&quot;329&quot;/&gt;&lt;/object&gt;&lt;object type=&quot;3&quot; unique_id=&quot;27976&quot;&gt;&lt;property id=&quot;20148&quot; value=&quot;5&quot;/&gt;&lt;property id=&quot;20300&quot; value=&quot;Slide 3 - &amp;quot;One-Word&amp;quot;&quot;/&gt;&lt;property id=&quot;20307&quot; value=&quot;352&quot;/&gt;&lt;/object&gt;&lt;object type=&quot;3&quot; unique_id=&quot;27977&quot;&gt;&lt;property id=&quot;20148&quot; value=&quot;5&quot;/&gt;&lt;property id=&quot;20300&quot; value=&quot;Slide 4 - &amp;quot;Introductions&amp;quot;&quot;/&gt;&lt;property id=&quot;20307&quot; value=&quot;353&quot;/&gt;&lt;/object&gt;&lt;object type=&quot;3&quot; unique_id=&quot;27978&quot;&gt;&lt;property id=&quot;20148&quot; value=&quot;5&quot;/&gt;&lt;property id=&quot;20300&quot; value=&quot;Slide 5 - &amp;quot;Integrated Intake and &amp;#x0D;&amp;#x0A;Effective Case Management Overview&amp;quot;&quot;/&gt;&lt;property id=&quot;20307&quot; value=&quot;354&quot;/&gt;&lt;/object&gt;&lt;object type=&quot;3&quot; unique_id=&quot;27979&quot;&gt;&lt;property id=&quot;20148&quot; value=&quot;5&quot;/&gt;&lt;property id=&quot;20300&quot; value=&quot;Slide 6&quot;/&gt;&lt;property id=&quot;20307&quot; value=&quot;369&quot;/&gt;&lt;/object&gt;&lt;object type=&quot;3&quot; unique_id=&quot;27980&quot;&gt;&lt;property id=&quot;20148&quot; value=&quot;5&quot;/&gt;&lt;property id=&quot;20300&quot; value=&quot;Slide 7 - &amp;quot;System Support&amp;quot;&quot;/&gt;&lt;property id=&quot;20307&quot; value=&quot;355&quot;/&gt;&lt;/object&gt;&lt;object type=&quot;3&quot; unique_id=&quot;27981&quot;&gt;&lt;property id=&quot;20148&quot; value=&quot;5&quot;/&gt;&lt;property id=&quot;20300&quot; value=&quot;Slide 8&quot;/&gt;&lt;property id=&quot;20307&quot; value=&quot;360&quot;/&gt;&lt;/object&gt;&lt;object type=&quot;3&quot; unique_id=&quot;27982&quot;&gt;&lt;property id=&quot;20148&quot; value=&quot;5&quot;/&gt;&lt;property id=&quot;20300&quot; value=&quot;Slide 9&quot;/&gt;&lt;property id=&quot;20307&quot; value=&quot;356&quot;/&gt;&lt;/object&gt;&lt;object type=&quot;3&quot; unique_id=&quot;27983&quot;&gt;&lt;property id=&quot;20148&quot; value=&quot;5&quot;/&gt;&lt;property id=&quot;20300&quot; value=&quot;Slide 10 - &amp;quot;Hire Strategically&amp;quot;&quot;/&gt;&lt;property id=&quot;20307&quot; value=&quot;374&quot;/&gt;&lt;/object&gt;&lt;object type=&quot;3&quot; unique_id=&quot;27984&quot;&gt;&lt;property id=&quot;20148&quot; value=&quot;5&quot;/&gt;&lt;property id=&quot;20300&quot; value=&quot;Slide 11&quot;/&gt;&lt;property id=&quot;20307&quot; value=&quot;342&quot;/&gt;&lt;/object&gt;&lt;object type=&quot;3&quot; unique_id=&quot;27985&quot;&gt;&lt;property id=&quot;20148&quot; value=&quot;5&quot;/&gt;&lt;property id=&quot;20300&quot; value=&quot;Slide 12 - &amp;quot;What has worked for you?&amp;quot;&quot;/&gt;&lt;property id=&quot;20307&quot; value=&quot;345&quot;/&gt;&lt;/object&gt;&lt;object type=&quot;3&quot; unique_id=&quot;27986&quot;&gt;&lt;property id=&quot;20148&quot; value=&quot;5&quot;/&gt;&lt;property id=&quot;20300&quot; value=&quot;Slide 13&quot;/&gt;&lt;property id=&quot;20307&quot; value=&quot;370&quot;/&gt;&lt;/object&gt;&lt;object type=&quot;3&quot; unique_id=&quot;27987&quot;&gt;&lt;property id=&quot;20148&quot; value=&quot;5&quot;/&gt;&lt;property id=&quot;20300&quot; value=&quot;Slide 14 - &amp;quot;Provide On-Going Training&amp;quot;&quot;/&gt;&lt;property id=&quot;20307&quot; value=&quot;368&quot;/&gt;&lt;/object&gt;&lt;object type=&quot;3&quot; unique_id=&quot;27988&quot;&gt;&lt;property id=&quot;20148&quot; value=&quot;5&quot;/&gt;&lt;property id=&quot;20300&quot; value=&quot;Slide 15&quot;/&gt;&lt;property id=&quot;20307&quot; value=&quot;378&quot;/&gt;&lt;/object&gt;&lt;object type=&quot;3&quot; unique_id=&quot;27989&quot;&gt;&lt;property id=&quot;20148&quot; value=&quot;5&quot;/&gt;&lt;property id=&quot;20300&quot; value=&quot;Slide 16 - &amp;quot;What has worked for you?&amp;quot;&quot;/&gt;&lt;property id=&quot;20307&quot; value=&quot;375&quot;/&gt;&lt;/object&gt;&lt;object type=&quot;3&quot; unique_id=&quot;27990&quot;&gt;&lt;property id=&quot;20148&quot; value=&quot;5&quot;/&gt;&lt;property id=&quot;20300&quot; value=&quot;Slide 17&quot;/&gt;&lt;property id=&quot;20307&quot; value=&quot;371&quot;/&gt;&lt;/object&gt;&lt;object type=&quot;3&quot; unique_id=&quot;27991&quot;&gt;&lt;property id=&quot;20148&quot; value=&quot;5&quot;/&gt;&lt;property id=&quot;20300&quot; value=&quot;Slide 18 - &amp;quot;Organize Staff&amp;quot;&quot;/&gt;&lt;property id=&quot;20307&quot; value=&quot;347&quot;/&gt;&lt;/object&gt;&lt;object type=&quot;3&quot; unique_id=&quot;27992&quot;&gt;&lt;property id=&quot;20148&quot; value=&quot;5&quot;/&gt;&lt;property id=&quot;20300&quot; value=&quot;Slide 19&quot;/&gt;&lt;property id=&quot;20307&quot; value=&quot;382&quot;/&gt;&lt;/object&gt;&lt;object type=&quot;3&quot; unique_id=&quot;27993&quot;&gt;&lt;property id=&quot;20148&quot; value=&quot;5&quot;/&gt;&lt;property id=&quot;20300&quot; value=&quot;Slide 20&quot;/&gt;&lt;property id=&quot;20307&quot; value=&quot;381&quot;/&gt;&lt;/object&gt;&lt;object type=&quot;3&quot; unique_id=&quot;27994&quot;&gt;&lt;property id=&quot;20148&quot; value=&quot;5&quot;/&gt;&lt;property id=&quot;20300&quot; value=&quot;Slide 21&quot;/&gt;&lt;property id=&quot;20307&quot; value=&quot;379&quot;/&gt;&lt;/object&gt;&lt;object type=&quot;3&quot; unique_id=&quot;27995&quot;&gt;&lt;property id=&quot;20148&quot; value=&quot;5&quot;/&gt;&lt;property id=&quot;20300&quot; value=&quot;Slide 22 - &amp;quot;What has worked for you?&amp;quot;&quot;/&gt;&lt;property id=&quot;20307&quot; value=&quot;376&quot;/&gt;&lt;/object&gt;&lt;object type=&quot;3&quot; unique_id=&quot;27996&quot;&gt;&lt;property id=&quot;20148&quot; value=&quot;5&quot;/&gt;&lt;property id=&quot;20300&quot; value=&quot;Slide 23&quot;/&gt;&lt;property id=&quot;20307&quot; value=&quot;372&quot;/&gt;&lt;/object&gt;&lt;object type=&quot;3&quot; unique_id=&quot;27997&quot;&gt;&lt;property id=&quot;20148&quot; value=&quot;5&quot;/&gt;&lt;property id=&quot;20300&quot; value=&quot;Slide 24 - &amp;quot;Conduct 360 Review Process&amp;quot;&quot;/&gt;&lt;property id=&quot;20307&quot; value=&quot;348&quot;/&gt;&lt;/object&gt;&lt;object type=&quot;3&quot; unique_id=&quot;27998&quot;&gt;&lt;property id=&quot;20148&quot; value=&quot;5&quot;/&gt;&lt;property id=&quot;20300&quot; value=&quot;Slide 25&quot;/&gt;&lt;property id=&quot;20307&quot; value=&quot;380&quot;/&gt;&lt;/object&gt;&lt;object type=&quot;3&quot; unique_id=&quot;27999&quot;&gt;&lt;property id=&quot;20148&quot; value=&quot;5&quot;/&gt;&lt;property id=&quot;20300&quot; value=&quot;Slide 26 - &amp;quot;What has worked for you?&amp;quot;&quot;/&gt;&lt;property id=&quot;20307&quot; value=&quot;377&quot;/&gt;&lt;/object&gt;&lt;object type=&quot;3&quot; unique_id=&quot;28000&quot;&gt;&lt;property id=&quot;20148&quot; value=&quot;5&quot;/&gt;&lt;property id=&quot;20300&quot; value=&quot;Slide 27&quot;/&gt;&lt;property id=&quot;20307&quot; value=&quot;373&quot;/&gt;&lt;/object&gt;&lt;object type=&quot;3&quot; unique_id=&quot;28001&quot;&gt;&lt;property id=&quot;20148&quot; value=&quot;5&quot;/&gt;&lt;property id=&quot;20300&quot; value=&quot;Slide 28 - &amp;quot;For More Information&amp;quot;&quot;/&gt;&lt;property id=&quot;20307&quot; value=&quot;350&quot;/&gt;&lt;/object&gt;&lt;object type=&quot;3&quot; unique_id=&quot;28002&quot;&gt;&lt;property id=&quot;20148&quot; value=&quot;5&quot;/&gt;&lt;property id=&quot;20300&quot; value=&quot;Slide 29 - &amp;quot;Contact&amp;quot;&quot;/&gt;&lt;property id=&quot;20307&quot; value=&quot;358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10">
      <a:dk1>
        <a:sysClr val="windowText" lastClr="000000"/>
      </a:dk1>
      <a:lt1>
        <a:sysClr val="window" lastClr="FFFFFF"/>
      </a:lt1>
      <a:dk2>
        <a:srgbClr val="477EAB"/>
      </a:dk2>
      <a:lt2>
        <a:srgbClr val="477EAB"/>
      </a:lt2>
      <a:accent1>
        <a:srgbClr val="91BBFF"/>
      </a:accent1>
      <a:accent2>
        <a:srgbClr val="A8B84F"/>
      </a:accent2>
      <a:accent3>
        <a:srgbClr val="A5AB81"/>
      </a:accent3>
      <a:accent4>
        <a:srgbClr val="00B0F0"/>
      </a:accent4>
      <a:accent5>
        <a:srgbClr val="7BA79D"/>
      </a:accent5>
      <a:accent6>
        <a:srgbClr val="968C8C"/>
      </a:accent6>
      <a:hlink>
        <a:srgbClr val="477EAB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14788</TotalTime>
  <Words>300</Words>
  <Application>Microsoft Office PowerPoint</Application>
  <PresentationFormat>On-screen Show (4:3)</PresentationFormat>
  <Paragraphs>102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Median</vt:lpstr>
      <vt:lpstr>Office Theme</vt:lpstr>
      <vt:lpstr>  Case Management Practices and Tools to Help You Go from Reactive to Proactive  </vt:lpstr>
      <vt:lpstr>Presenters</vt:lpstr>
      <vt:lpstr>Let’s Get to Work: Your Help is Needed</vt:lpstr>
      <vt:lpstr>Your  Challenge For Today</vt:lpstr>
      <vt:lpstr>Slide 5</vt:lpstr>
      <vt:lpstr>Workgroup</vt:lpstr>
      <vt:lpstr>Slide 7</vt:lpstr>
      <vt:lpstr>Slide 8</vt:lpstr>
      <vt:lpstr>Slide 9</vt:lpstr>
      <vt:lpstr>Slide 10</vt:lpstr>
      <vt:lpstr>Hire Strategically</vt:lpstr>
      <vt:lpstr>Slide 12</vt:lpstr>
      <vt:lpstr>Provide On-Going Training</vt:lpstr>
      <vt:lpstr>Pennsylvania: Electronic Training Library</vt:lpstr>
      <vt:lpstr>Slide 15</vt:lpstr>
      <vt:lpstr>Organize Staff to Support Your Vision </vt:lpstr>
      <vt:lpstr>Slide 17</vt:lpstr>
      <vt:lpstr>Slide 18</vt:lpstr>
      <vt:lpstr>Slide 19</vt:lpstr>
      <vt:lpstr>Conduct 360 Review Process</vt:lpstr>
      <vt:lpstr>UTAH: 360 Review Process</vt:lpstr>
      <vt:lpstr>UTAH: 360 Review Process</vt:lpstr>
      <vt:lpstr>Slide 23</vt:lpstr>
      <vt:lpstr>For More Information</vt:lpstr>
      <vt:lpstr>Contact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Haydee Cuza</dc:creator>
  <cp:lastModifiedBy>Melissa Mack</cp:lastModifiedBy>
  <cp:revision>1272</cp:revision>
  <dcterms:created xsi:type="dcterms:W3CDTF">2011-05-19T09:47:29Z</dcterms:created>
  <dcterms:modified xsi:type="dcterms:W3CDTF">2011-05-26T17:50:46Z</dcterms:modified>
</cp:coreProperties>
</file>