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7" r:id="rId1"/>
  </p:sldMasterIdLst>
  <p:notesMasterIdLst>
    <p:notesMasterId r:id="rId12"/>
  </p:notesMasterIdLst>
  <p:sldIdLst>
    <p:sldId id="263" r:id="rId2"/>
    <p:sldId id="292" r:id="rId3"/>
    <p:sldId id="293" r:id="rId4"/>
    <p:sldId id="289" r:id="rId5"/>
    <p:sldId id="265" r:id="rId6"/>
    <p:sldId id="295" r:id="rId7"/>
    <p:sldId id="267" r:id="rId8"/>
    <p:sldId id="275" r:id="rId9"/>
    <p:sldId id="276" r:id="rId10"/>
    <p:sldId id="28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86"/>
    <a:srgbClr val="000000"/>
    <a:srgbClr val="D8D1C7"/>
    <a:srgbClr val="0A1C4F"/>
    <a:srgbClr val="A003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94692" autoAdjust="0"/>
  </p:normalViewPr>
  <p:slideViewPr>
    <p:cSldViewPr snapToGrid="0" snapToObjects="1">
      <p:cViewPr varScale="1">
        <p:scale>
          <a:sx n="70" d="100"/>
          <a:sy n="70" d="100"/>
        </p:scale>
        <p:origin x="-510" y="-90"/>
      </p:cViewPr>
      <p:guideLst>
        <p:guide orient="horz" pos="10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C6EFA-86B6-471F-9BBE-DAD9C4AA2E1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95B43-A53F-47FD-9EFD-EA4251B1F0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6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04753-555F-844E-94E6-C0459ACEDB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61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95B43-A53F-47FD-9EFD-EA4251B1F0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91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3927097"/>
            <a:ext cx="7772400" cy="1455099"/>
          </a:xfrm>
        </p:spPr>
        <p:txBody>
          <a:bodyPr anchor="b" anchorCtr="0"/>
          <a:lstStyle>
            <a:lvl1pPr>
              <a:lnSpc>
                <a:spcPts val="5400"/>
              </a:lnSpc>
              <a:defRPr sz="5400" kern="1300" spc="-5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143000" y="5521292"/>
            <a:ext cx="7772400" cy="454392"/>
          </a:xfrm>
        </p:spPr>
        <p:txBody>
          <a:bodyPr/>
          <a:lstStyle>
            <a:lvl1pPr marL="0" indent="0" algn="l">
              <a:buNone/>
              <a:defRPr b="0" i="0" cap="all">
                <a:solidFill>
                  <a:schemeClr val="accent1"/>
                </a:solidFill>
                <a:latin typeface="Calibri" pitchFamily="34" charset="0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72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462726"/>
            <a:ext cx="7772400" cy="1408078"/>
          </a:xfrm>
        </p:spPr>
        <p:txBody>
          <a:bodyPr anchor="b" anchorCtr="0"/>
          <a:lstStyle>
            <a:lvl1pPr>
              <a:lnSpc>
                <a:spcPts val="5400"/>
              </a:lnSpc>
              <a:defRPr sz="5400" kern="1300" spc="-5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9900"/>
            <a:ext cx="7772400" cy="1752600"/>
          </a:xfrm>
        </p:spPr>
        <p:txBody>
          <a:bodyPr/>
          <a:lstStyle>
            <a:lvl1pPr marL="0" indent="0" algn="l">
              <a:buNone/>
              <a:defRPr sz="2800" b="0" i="0" cap="all">
                <a:solidFill>
                  <a:schemeClr val="tx1"/>
                </a:solidFill>
                <a:latin typeface="Calibri" pitchFamily="34" charset="0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199"/>
            <a:ext cx="7649918" cy="40470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9FE5-CD39-614C-BF41-ADCD1E6B0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36562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3474" y="1600200"/>
            <a:ext cx="365944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9FE5-CD39-614C-BF41-ADCD1E6B0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999" y="1600200"/>
            <a:ext cx="365626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999" y="2239962"/>
            <a:ext cx="36562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33474" y="1600200"/>
            <a:ext cx="365944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33474" y="2239962"/>
            <a:ext cx="365944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9FE5-CD39-614C-BF41-ADCD1E6B0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9FE5-CD39-614C-BF41-ADCD1E6B0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59561"/>
            <a:ext cx="5486400" cy="307777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A9FE5-CD39-614C-BF41-ADCD1E6B0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Text _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B77E7-8D76-A248-9E9F-68FC055C9F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713430" y="625981"/>
            <a:ext cx="75338" cy="4514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713431" y="1456152"/>
            <a:ext cx="7868553" cy="4091319"/>
          </a:xfrm>
        </p:spPr>
        <p:txBody>
          <a:bodyPr lIns="0" tIns="182880" bIns="182880">
            <a:noAutofit/>
          </a:bodyPr>
          <a:lstStyle>
            <a:lvl1pPr>
              <a:defRPr sz="1400">
                <a:latin typeface="Calibri" charset="0"/>
                <a:ea typeface="Calibri" charset="0"/>
                <a:cs typeface="Calibri" charset="0"/>
              </a:defRPr>
            </a:lvl1pPr>
            <a:lvl2pPr>
              <a:defRPr sz="1400">
                <a:latin typeface="Calibri" charset="0"/>
                <a:ea typeface="Calibri" charset="0"/>
                <a:cs typeface="Calibri" charset="0"/>
              </a:defRPr>
            </a:lvl2pPr>
            <a:lvl3pPr>
              <a:defRPr sz="1400">
                <a:latin typeface="Calibri" charset="0"/>
                <a:ea typeface="Calibri" charset="0"/>
                <a:cs typeface="Calibri" charset="0"/>
              </a:defRPr>
            </a:lvl3pPr>
            <a:lvl4pPr>
              <a:defRPr sz="1400">
                <a:latin typeface="Calibri" charset="0"/>
                <a:ea typeface="Calibri" charset="0"/>
                <a:cs typeface="Calibri" charset="0"/>
              </a:defRPr>
            </a:lvl4pPr>
            <a:lvl5pPr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713430" y="626073"/>
            <a:ext cx="75338" cy="4514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89752" y="626289"/>
            <a:ext cx="7692232" cy="450850"/>
          </a:xfrm>
        </p:spPr>
        <p:txBody>
          <a:bodyPr>
            <a:noAutofit/>
          </a:bodyPr>
          <a:lstStyle>
            <a:lvl1pPr>
              <a:defRPr sz="2475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89794" y="1077119"/>
            <a:ext cx="7692231" cy="369094"/>
          </a:xfrm>
        </p:spPr>
        <p:txBody>
          <a:bodyPr tIns="91440" bIns="182880">
            <a:noAutofit/>
          </a:bodyPr>
          <a:lstStyle>
            <a:lvl1pPr>
              <a:defRPr sz="1800"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108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7649918" cy="6155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199"/>
            <a:ext cx="7649918" cy="40470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A9FE5-CD39-614C-BF41-ADCD1E6B0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18" r:id="rId2"/>
    <p:sldLayoutId id="2147484019" r:id="rId3"/>
    <p:sldLayoutId id="2147484021" r:id="rId4"/>
    <p:sldLayoutId id="2147484022" r:id="rId5"/>
    <p:sldLayoutId id="2147484023" r:id="rId6"/>
    <p:sldLayoutId id="2147484026" r:id="rId7"/>
    <p:sldLayoutId id="2147484030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40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Font typeface="Wingdings" charset="2"/>
        <a:buChar char="§"/>
        <a:defRPr sz="2800" kern="1200">
          <a:solidFill>
            <a:schemeClr val="tx1"/>
          </a:solidFill>
          <a:latin typeface="Calibri" pitchFamily="34" charset="0"/>
          <a:ea typeface="+mn-ea"/>
          <a:cs typeface="Arial"/>
        </a:defRPr>
      </a:lvl1pPr>
      <a:lvl2pPr marL="457200" indent="-228600" algn="l" defTabSz="457200" rtl="0" eaLnBrk="1" latinLnBrk="0" hangingPunct="1">
        <a:spcBef>
          <a:spcPct val="20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tx1"/>
          </a:solidFill>
          <a:latin typeface="Calibri" pitchFamily="34" charset="0"/>
          <a:ea typeface="+mn-ea"/>
          <a:cs typeface="Arial"/>
        </a:defRPr>
      </a:lvl2pPr>
      <a:lvl3pPr marL="685800" indent="-228600" algn="l" defTabSz="457200" rtl="0" eaLnBrk="1" latinLnBrk="0" hangingPunct="1">
        <a:spcBef>
          <a:spcPct val="20000"/>
        </a:spcBef>
        <a:buClr>
          <a:srgbClr val="000000"/>
        </a:buClr>
        <a:buFont typeface="Wingdings" pitchFamily="2" charset="2"/>
        <a:buChar char="§"/>
        <a:defRPr sz="2800" kern="1200">
          <a:solidFill>
            <a:schemeClr val="tx1"/>
          </a:solidFill>
          <a:latin typeface="Calibri" pitchFamily="34" charset="0"/>
          <a:ea typeface="+mn-ea"/>
          <a:cs typeface="Arial"/>
        </a:defRPr>
      </a:lvl3pPr>
      <a:lvl4pPr marL="914400" indent="-228600" algn="l" defTabSz="457200" rtl="0" eaLnBrk="1" latinLnBrk="0" hangingPunct="1">
        <a:spcBef>
          <a:spcPct val="20000"/>
        </a:spcBef>
        <a:buClr>
          <a:schemeClr val="tx1"/>
        </a:buClr>
        <a:buFont typeface="Lucida Grande"/>
        <a:buChar char="–"/>
        <a:defRPr sz="2800" kern="1200">
          <a:solidFill>
            <a:schemeClr val="tx1"/>
          </a:solidFill>
          <a:latin typeface="Calibri" pitchFamily="34" charset="0"/>
          <a:ea typeface="+mn-ea"/>
          <a:cs typeface="Arial"/>
        </a:defRPr>
      </a:lvl4pPr>
      <a:lvl5pPr marL="1143000" indent="-228600" algn="l" defTabSz="457200" rtl="0" eaLnBrk="1" latinLnBrk="0" hangingPunct="1">
        <a:spcBef>
          <a:spcPts val="600"/>
        </a:spcBef>
        <a:buClr>
          <a:schemeClr val="accent1"/>
        </a:buClr>
        <a:buFont typeface="Lucida Grande"/>
        <a:buChar char="–"/>
        <a:defRPr sz="2800" kern="1200">
          <a:solidFill>
            <a:schemeClr val="tx1"/>
          </a:solidFill>
          <a:latin typeface="Calibri" pitchFamily="34" charset="0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acgfm.org/tools" TargetMode="External"/><Relationship Id="rId2" Type="http://schemas.openxmlformats.org/officeDocument/2006/relationships/hyperlink" Target="mailto:hsims@agacgfm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00126" y="1919709"/>
            <a:ext cx="8158162" cy="3766715"/>
          </a:xfrm>
        </p:spPr>
        <p:txBody>
          <a:bodyPr/>
          <a:lstStyle/>
          <a:p>
            <a:r>
              <a:rPr lang="en-US" b="1" dirty="0" smtClean="0"/>
              <a:t>AGA’s Blended and Braided Funding Guide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14425" y="4657725"/>
            <a:ext cx="8158162" cy="1317959"/>
          </a:xfrm>
        </p:spPr>
        <p:txBody>
          <a:bodyPr/>
          <a:lstStyle/>
          <a:p>
            <a:r>
              <a:rPr lang="en-US" dirty="0" smtClean="0"/>
              <a:t>Helena Sims</a:t>
            </a:r>
          </a:p>
          <a:p>
            <a:r>
              <a:rPr lang="en-US" dirty="0" smtClean="0"/>
              <a:t>Director of Intergovernmental Relations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8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AGA’S Intergovernmental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Intergovernmental Partnership</a:t>
            </a:r>
          </a:p>
          <a:p>
            <a:r>
              <a:rPr lang="en-US" sz="3200" dirty="0" smtClean="0"/>
              <a:t>Established in Cooperation with OMB</a:t>
            </a:r>
          </a:p>
          <a:p>
            <a:r>
              <a:rPr lang="en-US" sz="3200" dirty="0" smtClean="0"/>
              <a:t>High Ranking Federal, State and Local Officials</a:t>
            </a:r>
          </a:p>
          <a:p>
            <a:r>
              <a:rPr lang="en-US" sz="3200" dirty="0" smtClean="0"/>
              <a:t>Open Lines of Communication Among Governments</a:t>
            </a:r>
          </a:p>
          <a:p>
            <a:r>
              <a:rPr lang="en-US" sz="3200" dirty="0" smtClean="0"/>
              <a:t>Free, Online Tools and Guides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85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6921122" y="2001121"/>
            <a:ext cx="735308" cy="73530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5" name="Oval 24"/>
          <p:cNvSpPr/>
          <p:nvPr/>
        </p:nvSpPr>
        <p:spPr>
          <a:xfrm>
            <a:off x="1492898" y="3800155"/>
            <a:ext cx="735308" cy="73530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Oval 25"/>
          <p:cNvSpPr/>
          <p:nvPr/>
        </p:nvSpPr>
        <p:spPr>
          <a:xfrm>
            <a:off x="3394952" y="3800155"/>
            <a:ext cx="735308" cy="73530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Oval 26"/>
          <p:cNvSpPr/>
          <p:nvPr/>
        </p:nvSpPr>
        <p:spPr>
          <a:xfrm>
            <a:off x="5137162" y="3800155"/>
            <a:ext cx="735308" cy="73530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8" name="Oval 27"/>
          <p:cNvSpPr/>
          <p:nvPr/>
        </p:nvSpPr>
        <p:spPr>
          <a:xfrm>
            <a:off x="6921122" y="3800155"/>
            <a:ext cx="735308" cy="7353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Oval 22"/>
          <p:cNvSpPr/>
          <p:nvPr/>
        </p:nvSpPr>
        <p:spPr>
          <a:xfrm>
            <a:off x="5137162" y="1993840"/>
            <a:ext cx="735308" cy="7353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Oval 21"/>
          <p:cNvSpPr/>
          <p:nvPr/>
        </p:nvSpPr>
        <p:spPr>
          <a:xfrm>
            <a:off x="3394952" y="1993840"/>
            <a:ext cx="735308" cy="7353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Oval 20"/>
          <p:cNvSpPr/>
          <p:nvPr/>
        </p:nvSpPr>
        <p:spPr>
          <a:xfrm>
            <a:off x="1468981" y="1993840"/>
            <a:ext cx="735308" cy="73530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29781" y="2833023"/>
            <a:ext cx="17537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Blended and Braided Funding: A Guide for Policy Makers and Practitioners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683566" y="2833023"/>
            <a:ext cx="2123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Making Better Decisions: Leveraging Government Resources in Challenging Financial Times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740734" y="2833023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Risk Assessment Monitoring Toolkit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505942" y="2840304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Subrecipient</a:t>
            </a:r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 vs. Contractor Checklist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83366" y="4639337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Cooperative Audit Resolution and Oversight Initiative (CAROI) Guide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966666" y="463933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Fraud Prevention Toolkit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740734" y="4639337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Candidate Assessment Toolkit for Grants Managers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31189" y="4639337"/>
            <a:ext cx="21578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Partnerships Matter: How</a:t>
            </a:r>
            <a:b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14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 a Federal, State and Non-Profit Collaboration Improved Efficiencies in Delinquent Debt Collection</a:t>
            </a:r>
          </a:p>
        </p:txBody>
      </p:sp>
      <p:sp>
        <p:nvSpPr>
          <p:cNvPr id="104" name="Freeform 102"/>
          <p:cNvSpPr>
            <a:spLocks noChangeArrowheads="1"/>
          </p:cNvSpPr>
          <p:nvPr/>
        </p:nvSpPr>
        <p:spPr bwMode="auto">
          <a:xfrm>
            <a:off x="3565595" y="3992217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Freeform 102"/>
          <p:cNvSpPr>
            <a:spLocks noChangeArrowheads="1"/>
          </p:cNvSpPr>
          <p:nvPr/>
        </p:nvSpPr>
        <p:spPr bwMode="auto">
          <a:xfrm>
            <a:off x="3565595" y="2214474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Freeform 102"/>
          <p:cNvSpPr>
            <a:spLocks noChangeArrowheads="1"/>
          </p:cNvSpPr>
          <p:nvPr/>
        </p:nvSpPr>
        <p:spPr bwMode="auto">
          <a:xfrm>
            <a:off x="5318947" y="2214474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Freeform 102"/>
          <p:cNvSpPr>
            <a:spLocks noChangeArrowheads="1"/>
          </p:cNvSpPr>
          <p:nvPr/>
        </p:nvSpPr>
        <p:spPr bwMode="auto">
          <a:xfrm>
            <a:off x="7091766" y="2215602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Freeform 102"/>
          <p:cNvSpPr>
            <a:spLocks noChangeArrowheads="1"/>
          </p:cNvSpPr>
          <p:nvPr/>
        </p:nvSpPr>
        <p:spPr bwMode="auto">
          <a:xfrm>
            <a:off x="1630119" y="3992217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Freeform 102"/>
          <p:cNvSpPr>
            <a:spLocks noChangeArrowheads="1"/>
          </p:cNvSpPr>
          <p:nvPr/>
        </p:nvSpPr>
        <p:spPr bwMode="auto">
          <a:xfrm>
            <a:off x="1630119" y="2214474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Freeform 102"/>
          <p:cNvSpPr>
            <a:spLocks noChangeArrowheads="1"/>
          </p:cNvSpPr>
          <p:nvPr/>
        </p:nvSpPr>
        <p:spPr bwMode="auto">
          <a:xfrm>
            <a:off x="5318947" y="3992217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Freeform 102"/>
          <p:cNvSpPr>
            <a:spLocks noChangeArrowheads="1"/>
          </p:cNvSpPr>
          <p:nvPr/>
        </p:nvSpPr>
        <p:spPr bwMode="auto">
          <a:xfrm>
            <a:off x="7102907" y="3999498"/>
            <a:ext cx="395913" cy="353867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accent1"/>
                </a:solidFill>
                <a:latin typeface="Palatino Linotype" panose="02040502050505030304" pitchFamily="18" charset="0"/>
              </a:rPr>
              <a:t>AGA’S Free Online Tools</a:t>
            </a:r>
            <a:endParaRPr lang="en-US" sz="4000" dirty="0">
              <a:solidFill>
                <a:schemeClr val="accent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394952" y="6100763"/>
            <a:ext cx="442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25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2" t="11470" r="24101" b="4266"/>
          <a:stretch>
            <a:fillRect/>
          </a:stretch>
        </p:blipFill>
        <p:spPr bwMode="auto">
          <a:xfrm>
            <a:off x="2157413" y="314325"/>
            <a:ext cx="4643437" cy="6415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151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43000" y="685800"/>
            <a:ext cx="7649918" cy="615553"/>
          </a:xfrm>
        </p:spPr>
        <p:txBody>
          <a:bodyPr/>
          <a:lstStyle/>
          <a:p>
            <a:r>
              <a:rPr lang="en-US" dirty="0" smtClean="0"/>
              <a:t>The Blending &amp; Braiding Guide: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1143000" y="1600200"/>
            <a:ext cx="7317954" cy="3742981"/>
          </a:xfrm>
        </p:spPr>
        <p:txBody>
          <a:bodyPr/>
          <a:lstStyle/>
          <a:p>
            <a:r>
              <a:rPr lang="en-US" altLang="en-US" sz="3200" dirty="0"/>
              <a:t>Serves as a conversation starter </a:t>
            </a:r>
          </a:p>
          <a:p>
            <a:r>
              <a:rPr lang="en-US" altLang="en-US" sz="3200" dirty="0"/>
              <a:t>Explains advantages and challenges </a:t>
            </a:r>
          </a:p>
          <a:p>
            <a:r>
              <a:rPr lang="en-US" altLang="en-US" sz="3200" dirty="0"/>
              <a:t>Provides practical, experience-based examples</a:t>
            </a:r>
          </a:p>
          <a:p>
            <a:r>
              <a:rPr lang="en-US" altLang="en-US" sz="3200" dirty="0"/>
              <a:t>Answers fundamental questions</a:t>
            </a:r>
          </a:p>
          <a:p>
            <a:r>
              <a:rPr lang="en-US" altLang="en-US" sz="3200" dirty="0"/>
              <a:t>Provides suggested statutory language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4234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1462"/>
            <a:ext cx="7649918" cy="615553"/>
          </a:xfrm>
        </p:spPr>
        <p:txBody>
          <a:bodyPr/>
          <a:lstStyle/>
          <a:p>
            <a:r>
              <a:rPr lang="en-US" dirty="0" smtClean="0"/>
              <a:t>B&amp;B Process - Oversimplified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525" y="1215628"/>
            <a:ext cx="7649918" cy="4345913"/>
          </a:xfrm>
        </p:spPr>
        <p:txBody>
          <a:bodyPr/>
          <a:lstStyle/>
          <a:p>
            <a:r>
              <a:rPr lang="en-US" sz="3200" dirty="0" smtClean="0"/>
              <a:t>Convene Stakeholders</a:t>
            </a:r>
          </a:p>
          <a:p>
            <a:r>
              <a:rPr lang="en-US" sz="3200" dirty="0" smtClean="0"/>
              <a:t>Conduct Needs Assessment</a:t>
            </a:r>
          </a:p>
          <a:p>
            <a:r>
              <a:rPr lang="en-US" sz="3200" dirty="0" smtClean="0"/>
              <a:t>Develop a Consolidated Plan </a:t>
            </a:r>
          </a:p>
          <a:p>
            <a:r>
              <a:rPr lang="en-US" sz="3200" dirty="0" smtClean="0"/>
              <a:t>Develop a Consolidated Budget</a:t>
            </a:r>
          </a:p>
          <a:p>
            <a:r>
              <a:rPr lang="en-US" sz="3200" dirty="0" smtClean="0"/>
              <a:t>Collaborate in Implementing the Plan</a:t>
            </a:r>
          </a:p>
          <a:p>
            <a:r>
              <a:rPr lang="en-US" sz="3200" dirty="0" smtClean="0"/>
              <a:t>Audit Against the Plan</a:t>
            </a:r>
          </a:p>
          <a:p>
            <a:r>
              <a:rPr lang="en-US" sz="3200" dirty="0" smtClean="0"/>
              <a:t>Cooperatively Resolve Any Findings</a:t>
            </a:r>
          </a:p>
          <a:p>
            <a:r>
              <a:rPr lang="en-US" sz="3200" dirty="0" smtClean="0"/>
              <a:t>Provide Feedback on Lessons Learned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192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071563" y="7089"/>
            <a:ext cx="6239010" cy="1231106"/>
          </a:xfrm>
        </p:spPr>
        <p:txBody>
          <a:bodyPr/>
          <a:lstStyle/>
          <a:p>
            <a:r>
              <a:rPr lang="en-US" altLang="en-US" sz="4000" dirty="0" smtClean="0"/>
              <a:t>Dept. of Education</a:t>
            </a:r>
            <a:br>
              <a:rPr lang="en-US" altLang="en-US" sz="4000" dirty="0" smtClean="0"/>
            </a:br>
            <a:r>
              <a:rPr lang="en-US" altLang="en-US" sz="4000" dirty="0" smtClean="0"/>
              <a:t>Schoolwide Programs</a:t>
            </a:r>
            <a:endParaRPr lang="en-US" sz="40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1071563" y="1428750"/>
            <a:ext cx="7872412" cy="4752057"/>
          </a:xfrm>
        </p:spPr>
        <p:txBody>
          <a:bodyPr/>
          <a:lstStyle/>
          <a:p>
            <a:r>
              <a:rPr lang="en-US" altLang="en-US" sz="3200" b="1" dirty="0" smtClean="0">
                <a:solidFill>
                  <a:srgbClr val="003186"/>
                </a:solidFill>
              </a:rPr>
              <a:t>Title </a:t>
            </a:r>
            <a:r>
              <a:rPr lang="en-US" altLang="en-US" sz="3200" b="1" dirty="0">
                <a:solidFill>
                  <a:srgbClr val="003186"/>
                </a:solidFill>
              </a:rPr>
              <a:t>I of the No Child Left Behind Act </a:t>
            </a:r>
            <a:endParaRPr lang="en-US" altLang="en-US" sz="3200" dirty="0">
              <a:solidFill>
                <a:srgbClr val="00318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3186"/>
                </a:solidFill>
              </a:rPr>
              <a:t>E</a:t>
            </a:r>
            <a:r>
              <a:rPr lang="en-US" altLang="en-US" sz="3200" dirty="0" smtClean="0">
                <a:solidFill>
                  <a:srgbClr val="003186"/>
                </a:solidFill>
              </a:rPr>
              <a:t>ncouraged </a:t>
            </a:r>
            <a:r>
              <a:rPr lang="en-US" altLang="en-US" sz="3200" dirty="0">
                <a:solidFill>
                  <a:srgbClr val="003186"/>
                </a:solidFill>
              </a:rPr>
              <a:t>schools to </a:t>
            </a:r>
            <a:r>
              <a:rPr lang="en-US" altLang="en-US" sz="3200" i="1" u="sng" dirty="0">
                <a:solidFill>
                  <a:srgbClr val="003186"/>
                </a:solidFill>
              </a:rPr>
              <a:t>consolidate</a:t>
            </a:r>
            <a:r>
              <a:rPr lang="en-US" altLang="en-US" sz="3200" dirty="0">
                <a:solidFill>
                  <a:srgbClr val="003186"/>
                </a:solidFill>
              </a:rPr>
              <a:t> funds from other Federal, State, and local sources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rgbClr val="003186"/>
                </a:solidFill>
              </a:rPr>
              <a:t>Required state </a:t>
            </a:r>
            <a:r>
              <a:rPr lang="en-US" altLang="en-US" sz="3200" dirty="0">
                <a:solidFill>
                  <a:srgbClr val="003186"/>
                </a:solidFill>
              </a:rPr>
              <a:t>educational agency </a:t>
            </a:r>
            <a:r>
              <a:rPr lang="en-US" altLang="en-US" sz="3200" dirty="0" err="1" smtClean="0">
                <a:solidFill>
                  <a:srgbClr val="003186"/>
                </a:solidFill>
              </a:rPr>
              <a:t>to</a:t>
            </a:r>
            <a:r>
              <a:rPr lang="en-US" altLang="en-US" sz="3200" i="1" u="sng" dirty="0" err="1" smtClean="0">
                <a:solidFill>
                  <a:srgbClr val="003186"/>
                </a:solidFill>
              </a:rPr>
              <a:t>modify</a:t>
            </a:r>
            <a:r>
              <a:rPr lang="en-US" altLang="en-US" sz="3200" i="1" u="sng" dirty="0" smtClean="0">
                <a:solidFill>
                  <a:srgbClr val="003186"/>
                </a:solidFill>
              </a:rPr>
              <a:t> </a:t>
            </a:r>
            <a:r>
              <a:rPr lang="en-US" altLang="en-US" sz="3200" i="1" u="sng" dirty="0">
                <a:solidFill>
                  <a:srgbClr val="003186"/>
                </a:solidFill>
              </a:rPr>
              <a:t>or eliminate</a:t>
            </a:r>
            <a:r>
              <a:rPr lang="en-US" altLang="en-US" sz="3200" i="1" dirty="0">
                <a:solidFill>
                  <a:srgbClr val="003186"/>
                </a:solidFill>
              </a:rPr>
              <a:t> </a:t>
            </a:r>
            <a:r>
              <a:rPr lang="en-US" altLang="en-US" sz="3200" dirty="0">
                <a:solidFill>
                  <a:srgbClr val="003186"/>
                </a:solidFill>
              </a:rPr>
              <a:t>State fiscal and accounting barriers </a:t>
            </a:r>
            <a:endParaRPr lang="en-US" altLang="en-US" sz="3200" dirty="0" smtClean="0">
              <a:solidFill>
                <a:srgbClr val="00318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rgbClr val="003186"/>
                </a:solidFill>
              </a:rPr>
              <a:t>Act reauthorized in December 2015 as the Every Student Succeeds Act – the Department is sorting through 1,000 pages</a:t>
            </a:r>
            <a:endParaRPr lang="en-US" sz="3200" dirty="0">
              <a:solidFill>
                <a:srgbClr val="0031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90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9055"/>
            <a:ext cx="7649918" cy="1231106"/>
          </a:xfrm>
        </p:spPr>
        <p:txBody>
          <a:bodyPr/>
          <a:lstStyle/>
          <a:p>
            <a:r>
              <a:rPr lang="en-US" altLang="en-US" dirty="0" smtClean="0"/>
              <a:t>EPA’S Performance </a:t>
            </a:r>
            <a:r>
              <a:rPr lang="en-US" altLang="en-US" dirty="0"/>
              <a:t>Partnership Grants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4082" y="1343021"/>
            <a:ext cx="7649918" cy="4047067"/>
          </a:xfrm>
        </p:spPr>
        <p:txBody>
          <a:bodyPr/>
          <a:lstStyle/>
          <a:p>
            <a:r>
              <a:rPr lang="en-US" altLang="en-US" sz="3200" dirty="0"/>
              <a:t>Concept piloted in 1993 </a:t>
            </a:r>
          </a:p>
          <a:p>
            <a:r>
              <a:rPr lang="en-US" altLang="en-US" sz="3200" dirty="0"/>
              <a:t>Authorized in Appropriations Act of 1996 and codified at 40 CFR 35 in 2001</a:t>
            </a:r>
          </a:p>
          <a:p>
            <a:r>
              <a:rPr lang="en-US" altLang="en-US" sz="3200" dirty="0"/>
              <a:t>Allows states to combine up to 19 separate environmental program grants into a single </a:t>
            </a:r>
            <a:r>
              <a:rPr lang="en-US" altLang="en-US" sz="3200" dirty="0" smtClean="0"/>
              <a:t>grant</a:t>
            </a:r>
          </a:p>
          <a:p>
            <a:r>
              <a:rPr lang="en-US" sz="3200" dirty="0" smtClean="0"/>
              <a:t>46 </a:t>
            </a:r>
            <a:r>
              <a:rPr lang="en-US" sz="3200" dirty="0"/>
              <a:t>states, 2 territories, and DC </a:t>
            </a:r>
            <a:r>
              <a:rPr lang="en-US" sz="3200" dirty="0" smtClean="0"/>
              <a:t>participate</a:t>
            </a:r>
          </a:p>
          <a:p>
            <a:r>
              <a:rPr lang="en-US" sz="3200" dirty="0" smtClean="0"/>
              <a:t>Administrative </a:t>
            </a:r>
            <a:r>
              <a:rPr lang="en-US" sz="3200" dirty="0"/>
              <a:t>efficiencies are valued as much as programmatic flexibility</a:t>
            </a:r>
          </a:p>
          <a:p>
            <a:endParaRPr lang="en-US" alt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746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Key features &amp; how they </a:t>
            </a:r>
            <a:r>
              <a:rPr lang="en-US" altLang="en-US" dirty="0" smtClean="0"/>
              <a:t>work: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Flexibility!  </a:t>
            </a:r>
          </a:p>
          <a:p>
            <a:pPr lvl="1">
              <a:defRPr/>
            </a:pPr>
            <a:r>
              <a:rPr lang="en-US" sz="2400" dirty="0"/>
              <a:t>States have the ability to direct resources across programs based on their unique environmental priorities and needs</a:t>
            </a:r>
          </a:p>
          <a:p>
            <a:pPr>
              <a:defRPr/>
            </a:pPr>
            <a:r>
              <a:rPr lang="en-US" dirty="0"/>
              <a:t> </a:t>
            </a:r>
            <a:r>
              <a:rPr lang="en-US" b="1" dirty="0"/>
              <a:t>Administrative Efficiency!  </a:t>
            </a:r>
          </a:p>
          <a:p>
            <a:pPr lvl="1">
              <a:defRPr/>
            </a:pPr>
            <a:r>
              <a:rPr lang="en-US" sz="2400" dirty="0"/>
              <a:t>One grant </a:t>
            </a:r>
            <a:r>
              <a:rPr lang="en-US" sz="2400" dirty="0" smtClean="0"/>
              <a:t>work plan</a:t>
            </a:r>
            <a:r>
              <a:rPr lang="en-US" sz="2400" dirty="0"/>
              <a:t>, budget, performance/progress report, and financial status report for up to 19 grants</a:t>
            </a:r>
          </a:p>
          <a:p>
            <a:pPr lvl="1">
              <a:defRPr/>
            </a:pPr>
            <a:r>
              <a:rPr lang="en-US" sz="2400" dirty="0"/>
              <a:t>Funds are not required to be tracked by individual grant program (see Flexibility!)</a:t>
            </a:r>
          </a:p>
          <a:p>
            <a:pPr lvl="1">
              <a:defRPr/>
            </a:pPr>
            <a:r>
              <a:rPr lang="en-US" sz="2400" dirty="0"/>
              <a:t>Offers help for states in meeting cost-share requirements.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29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00236"/>
            <a:ext cx="7649918" cy="4047067"/>
          </a:xfrm>
        </p:spPr>
        <p:txBody>
          <a:bodyPr/>
          <a:lstStyle/>
          <a:p>
            <a:r>
              <a:rPr lang="en-US" sz="3200" dirty="0" smtClean="0"/>
              <a:t>Helena Sims:</a:t>
            </a:r>
          </a:p>
          <a:p>
            <a:pPr lvl="1"/>
            <a:r>
              <a:rPr lang="en-US" sz="3200" dirty="0" smtClean="0">
                <a:hlinkClick r:id="rId2"/>
              </a:rPr>
              <a:t>hsims@agacgfm.org</a:t>
            </a:r>
            <a:endParaRPr lang="en-US" sz="3200" dirty="0" smtClean="0"/>
          </a:p>
          <a:p>
            <a:pPr lvl="1"/>
            <a:endParaRPr lang="en-US" sz="3200" dirty="0"/>
          </a:p>
          <a:p>
            <a:pPr lvl="1"/>
            <a:r>
              <a:rPr lang="en-US" sz="3200" dirty="0" smtClean="0"/>
              <a:t>Tools:</a:t>
            </a:r>
          </a:p>
          <a:p>
            <a:pPr lvl="2"/>
            <a:r>
              <a:rPr lang="en-US" sz="3200"/>
              <a:t>: </a:t>
            </a:r>
            <a:r>
              <a:rPr lang="en-US" sz="3200" u="sng">
                <a:hlinkClick r:id="rId3"/>
              </a:rPr>
              <a:t>https://www.agacgfm.org/tools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636966"/>
      </p:ext>
    </p:extLst>
  </p:cSld>
  <p:clrMapOvr>
    <a:masterClrMapping/>
  </p:clrMapOvr>
</p:sld>
</file>

<file path=ppt/theme/theme1.xml><?xml version="1.0" encoding="utf-8"?>
<a:theme xmlns:a="http://schemas.openxmlformats.org/drawingml/2006/main" name="AGA PPT template_MM">
  <a:themeElements>
    <a:clrScheme name="AGA colorbar 1">
      <a:dk1>
        <a:srgbClr val="003188"/>
      </a:dk1>
      <a:lt1>
        <a:sysClr val="window" lastClr="FFFFFF"/>
      </a:lt1>
      <a:dk2>
        <a:srgbClr val="0E357A"/>
      </a:dk2>
      <a:lt2>
        <a:srgbClr val="EEECE1"/>
      </a:lt2>
      <a:accent1>
        <a:srgbClr val="9C811E"/>
      </a:accent1>
      <a:accent2>
        <a:srgbClr val="0966B2"/>
      </a:accent2>
      <a:accent3>
        <a:srgbClr val="688B00"/>
      </a:accent3>
      <a:accent4>
        <a:srgbClr val="5C0D68"/>
      </a:accent4>
      <a:accent5>
        <a:srgbClr val="911027"/>
      </a:accent5>
      <a:accent6>
        <a:srgbClr val="DB9500"/>
      </a:accent6>
      <a:hlink>
        <a:srgbClr val="0966B2"/>
      </a:hlink>
      <a:folHlink>
        <a:srgbClr val="1E4B84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AGA PPT template_MM</Template>
  <TotalTime>190</TotalTime>
  <Words>360</Words>
  <Application>Microsoft Office PowerPoint</Application>
  <PresentationFormat>On-screen Show (4:3)</PresentationFormat>
  <Paragraphs>59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AGA PPT template_MM</vt:lpstr>
      <vt:lpstr>AGA’s Blended and Braided Funding Guide   </vt:lpstr>
      <vt:lpstr>AGA’S Intergovernmental Focus</vt:lpstr>
      <vt:lpstr>PowerPoint Presentation</vt:lpstr>
      <vt:lpstr>PowerPoint Presentation</vt:lpstr>
      <vt:lpstr>The Blending &amp; Braiding Guide:</vt:lpstr>
      <vt:lpstr>B&amp;B Process - Oversimplified</vt:lpstr>
      <vt:lpstr>Dept. of Education Schoolwide Programs</vt:lpstr>
      <vt:lpstr>EPA’S Performance Partnership Grants </vt:lpstr>
      <vt:lpstr>Key features &amp; how they work: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Maryann Malesardi</dc:creator>
  <cp:lastModifiedBy>Windows User</cp:lastModifiedBy>
  <cp:revision>25</cp:revision>
  <dcterms:created xsi:type="dcterms:W3CDTF">2013-06-13T20:59:51Z</dcterms:created>
  <dcterms:modified xsi:type="dcterms:W3CDTF">2016-01-19T15:05:32Z</dcterms:modified>
</cp:coreProperties>
</file>