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9" r:id="rId2"/>
    <p:sldId id="276" r:id="rId3"/>
    <p:sldId id="258" r:id="rId4"/>
    <p:sldId id="280" r:id="rId5"/>
    <p:sldId id="261" r:id="rId6"/>
    <p:sldId id="259" r:id="rId7"/>
    <p:sldId id="262" r:id="rId8"/>
    <p:sldId id="264" r:id="rId9"/>
    <p:sldId id="263" r:id="rId10"/>
    <p:sldId id="266" r:id="rId11"/>
    <p:sldId id="267" r:id="rId12"/>
    <p:sldId id="271" r:id="rId13"/>
    <p:sldId id="270" r:id="rId14"/>
    <p:sldId id="272" r:id="rId15"/>
    <p:sldId id="273" r:id="rId16"/>
    <p:sldId id="274" r:id="rId17"/>
    <p:sldId id="282" r:id="rId18"/>
    <p:sldId id="281" r:id="rId19"/>
    <p:sldId id="28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F3B-A037-46D0-B02C-1428F07E9383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1/27/2016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Ideate   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023" y="1846263"/>
            <a:ext cx="8050279" cy="4022725"/>
          </a:xfrm>
        </p:spPr>
      </p:pic>
    </p:spTree>
    <p:extLst>
      <p:ext uri="{BB962C8B-B14F-4D97-AF65-F5344CB8AC3E}">
        <p14:creationId xmlns:p14="http://schemas.microsoft.com/office/powerpoint/2010/main" val="85255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Centered Design Approach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290" y="2283022"/>
            <a:ext cx="7631746" cy="3149206"/>
          </a:xfrm>
        </p:spPr>
      </p:pic>
    </p:spTree>
    <p:extLst>
      <p:ext uri="{BB962C8B-B14F-4D97-AF65-F5344CB8AC3E}">
        <p14:creationId xmlns:p14="http://schemas.microsoft.com/office/powerpoint/2010/main" val="3110000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Centered Design Approach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298" y="1968563"/>
            <a:ext cx="5622878" cy="395456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en-US" sz="7200" b="1" dirty="0" smtClean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</a:rPr>
              <a:t>Discover</a:t>
            </a:r>
          </a:p>
          <a:p>
            <a:pPr algn="ctr"/>
            <a:endParaRPr lang="en-US" sz="1500" dirty="0" smtClean="0">
              <a:solidFill>
                <a:schemeClr val="accent4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7200" b="1" dirty="0" smtClean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</a:rPr>
              <a:t>Ideate</a:t>
            </a:r>
          </a:p>
          <a:p>
            <a:pPr algn="ctr"/>
            <a:endParaRPr lang="en-US" sz="1400" dirty="0" smtClean="0">
              <a:solidFill>
                <a:schemeClr val="accent4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7200" b="1" dirty="0" smtClean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</a:rPr>
              <a:t>Prototype</a:t>
            </a:r>
            <a:endParaRPr lang="en-US" sz="7200" b="1" dirty="0">
              <a:solidFill>
                <a:schemeClr val="accent4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52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Centered Design Approach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8298" y="1968563"/>
            <a:ext cx="5622878" cy="395456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en-US" sz="7200" b="1" dirty="0" smtClean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</a:rPr>
              <a:t>Discover</a:t>
            </a:r>
          </a:p>
          <a:p>
            <a:pPr algn="ctr"/>
            <a:endParaRPr lang="en-US" sz="1500" dirty="0" smtClean="0">
              <a:solidFill>
                <a:schemeClr val="accent4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7200" b="1" dirty="0" smtClean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</a:rPr>
              <a:t>Ideate</a:t>
            </a:r>
          </a:p>
          <a:p>
            <a:pPr algn="ctr"/>
            <a:endParaRPr lang="en-US" sz="1400" dirty="0" smtClean="0">
              <a:solidFill>
                <a:schemeClr val="accent4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7200" b="1" dirty="0" smtClean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</a:rPr>
              <a:t>Prototype</a:t>
            </a:r>
            <a:endParaRPr lang="en-US" sz="7200" b="1" dirty="0">
              <a:solidFill>
                <a:schemeClr val="accent4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42244" y="1968563"/>
            <a:ext cx="4449171" cy="39395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   “Ah-ha” Data </a:t>
            </a:r>
          </a:p>
          <a:p>
            <a:pPr algn="ctr"/>
            <a:endParaRPr lang="en-US" b="1" dirty="0" smtClean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ctr"/>
            <a:endParaRPr lang="en-US" b="1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ctr"/>
            <a:endParaRPr lang="en-US" b="1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Guessing</a:t>
            </a:r>
          </a:p>
          <a:p>
            <a:pPr algn="ctr"/>
            <a:endParaRPr lang="en-US" sz="1200" b="1" dirty="0" smtClean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ctr"/>
            <a:endParaRPr lang="en-US" sz="1200" b="1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12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 </a:t>
            </a:r>
            <a:endParaRPr lang="en-US" sz="1200" b="1" dirty="0">
              <a:solidFill>
                <a:schemeClr val="accent2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Cambria" panose="02040503050406030204" pitchFamily="18" charset="0"/>
              </a:rPr>
              <a:t>Testing &amp; Tweaking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143765" y="2388358"/>
            <a:ext cx="188339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032310" y="3769056"/>
            <a:ext cx="188339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457664" y="5256662"/>
            <a:ext cx="1458037" cy="1137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4432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New and Old Sources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Facilitated exercises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Interviewing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Focus Groups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Data Combing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Combination of Sources </a:t>
            </a:r>
          </a:p>
          <a:p>
            <a:pPr marL="0" indent="0">
              <a:buNone/>
            </a:pPr>
            <a:r>
              <a:rPr lang="en-US" dirty="0" smtClean="0"/>
              <a:t>	Example: An interview/group focus group to provide context to data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675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325896" cy="1450757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Discover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(Youth) </a:t>
            </a:r>
            <a:endParaRPr lang="en-US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963" y="1973744"/>
            <a:ext cx="6750961" cy="376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573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2963" y="2002896"/>
            <a:ext cx="3843338" cy="35120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Pacific Gateway – Last Week’s Focus Group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1 ½ hours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Internally developed and led </a:t>
            </a:r>
            <a:r>
              <a:rPr lang="en-US" sz="1000" dirty="0" smtClean="0"/>
              <a:t>(by staff member they did not previously know)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Key questions for insight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375" y="2002896"/>
            <a:ext cx="4857749" cy="364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82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 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6322" y="2046367"/>
            <a:ext cx="4065271" cy="402272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20148" y="2025094"/>
            <a:ext cx="4065271" cy="4065271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40388" y="2025094"/>
            <a:ext cx="4022725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070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 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0461721"/>
              </p:ext>
            </p:extLst>
          </p:nvPr>
        </p:nvGraphicFramePr>
        <p:xfrm>
          <a:off x="1096963" y="1846263"/>
          <a:ext cx="10290175" cy="322087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50348"/>
                <a:gridCol w="1275549"/>
                <a:gridCol w="1521480"/>
                <a:gridCol w="1674518"/>
                <a:gridCol w="1439866"/>
                <a:gridCol w="2028414"/>
              </a:tblGrid>
              <a:tr h="79930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Xuxan</a:t>
                      </a:r>
                      <a:r>
                        <a:rPr lang="en-US" dirty="0" smtClean="0"/>
                        <a:t> (</a:t>
                      </a:r>
                      <a:r>
                        <a:rPr lang="en-US" baseline="0" dirty="0" smtClean="0"/>
                        <a:t>26)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Kameron  (18)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Octavio (24)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Edgar (20)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Cynthia (18)</a:t>
                      </a:r>
                      <a:endParaRPr lang="en-US" dirty="0"/>
                    </a:p>
                  </a:txBody>
                  <a:tcPr/>
                </a:tc>
              </a:tr>
              <a:tr h="79930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Sam’s </a:t>
                      </a:r>
                    </a:p>
                    <a:p>
                      <a:pPr algn="ctr"/>
                      <a:r>
                        <a:rPr lang="en-US" sz="2400" dirty="0" smtClean="0"/>
                        <a:t>Life Change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 months*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 years</a:t>
                      </a:r>
                      <a:endParaRPr lang="en-US" dirty="0"/>
                    </a:p>
                  </a:txBody>
                  <a:tcPr/>
                </a:tc>
              </a:tr>
              <a:tr h="79930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60 Pounds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 months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 months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r>
                        <a:rPr lang="en-US" baseline="0" dirty="0" smtClean="0"/>
                        <a:t> years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months</a:t>
                      </a:r>
                      <a:endParaRPr lang="en-US" dirty="0"/>
                    </a:p>
                  </a:txBody>
                  <a:tcPr/>
                </a:tc>
              </a:tr>
              <a:tr h="79930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$500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Laptop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Stuff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Mac Laptop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Car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Art Supplies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2998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Ideate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169994"/>
            <a:ext cx="9684451" cy="323068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endParaRPr lang="en-US" sz="1400" dirty="0" smtClean="0"/>
          </a:p>
          <a:p>
            <a:r>
              <a:rPr lang="en-US" sz="3200" dirty="0" smtClean="0"/>
              <a:t>What are we aiming at?  What are we shining light on?</a:t>
            </a:r>
          </a:p>
          <a:p>
            <a:endParaRPr lang="en-US" sz="1400" dirty="0" smtClean="0"/>
          </a:p>
          <a:p>
            <a:r>
              <a:rPr lang="en-US" sz="3200" dirty="0" smtClean="0"/>
              <a:t>Is there pain in a system or process?</a:t>
            </a:r>
          </a:p>
          <a:p>
            <a:endParaRPr lang="en-US" sz="1400" dirty="0" smtClean="0"/>
          </a:p>
          <a:p>
            <a:r>
              <a:rPr lang="en-US" sz="3200" dirty="0" smtClean="0"/>
              <a:t>Is there a product module we are trying to create?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63007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Ideate – Embedding the Concept  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7262" y="2349103"/>
            <a:ext cx="4022725" cy="3017043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50222" y="2349101"/>
            <a:ext cx="4022726" cy="301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91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  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931" y="2362695"/>
            <a:ext cx="3870640" cy="276126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0" y="2041323"/>
            <a:ext cx="3736539" cy="280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46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 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00150" y="2045759"/>
            <a:ext cx="5872163" cy="31120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Prototyping the </a:t>
            </a:r>
            <a:r>
              <a:rPr lang="en-US" sz="2800" strike="sngStrike" dirty="0" smtClean="0"/>
              <a:t>right</a:t>
            </a:r>
            <a:r>
              <a:rPr lang="en-US" sz="2800" dirty="0" smtClean="0"/>
              <a:t> </a:t>
            </a:r>
            <a:r>
              <a:rPr lang="en-US" sz="2800" i="1" dirty="0" smtClean="0"/>
              <a:t>effective</a:t>
            </a:r>
            <a:r>
              <a:rPr lang="en-US" sz="2800" dirty="0" smtClean="0"/>
              <a:t> way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/>
              <a:t>Building to Think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/>
              <a:t>Learning by Failing Early 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/>
              <a:t>Freedom to Explore New Behaviors </a:t>
            </a:r>
            <a:endParaRPr lang="en-US" sz="2800" dirty="0"/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313" y="1874839"/>
            <a:ext cx="4353598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500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 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86100" y="1845734"/>
            <a:ext cx="5872163" cy="31120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Prototyping the </a:t>
            </a:r>
            <a:r>
              <a:rPr lang="en-US" sz="2800" strike="sngStrike" dirty="0" smtClean="0"/>
              <a:t>right</a:t>
            </a:r>
            <a:r>
              <a:rPr lang="en-US" sz="2800" dirty="0" smtClean="0"/>
              <a:t> </a:t>
            </a:r>
            <a:r>
              <a:rPr lang="en-US" sz="2800" i="1" dirty="0" smtClean="0"/>
              <a:t>effective</a:t>
            </a:r>
            <a:r>
              <a:rPr lang="en-US" sz="2800" dirty="0" smtClean="0"/>
              <a:t> way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5400" dirty="0" smtClean="0"/>
              <a:t>Building to Think  </a:t>
            </a:r>
          </a:p>
        </p:txBody>
      </p:sp>
    </p:spTree>
    <p:extLst>
      <p:ext uri="{BB962C8B-B14F-4D97-AF65-F5344CB8AC3E}">
        <p14:creationId xmlns:p14="http://schemas.microsoft.com/office/powerpoint/2010/main" val="1202306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 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86100" y="1845734"/>
            <a:ext cx="7518210" cy="31120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Prototyping the </a:t>
            </a:r>
            <a:r>
              <a:rPr lang="en-US" sz="2800" strike="sngStrike" dirty="0" smtClean="0"/>
              <a:t>right</a:t>
            </a:r>
            <a:r>
              <a:rPr lang="en-US" sz="2800" dirty="0" smtClean="0"/>
              <a:t> </a:t>
            </a:r>
            <a:r>
              <a:rPr lang="en-US" sz="2800" i="1" dirty="0" smtClean="0"/>
              <a:t>effective</a:t>
            </a:r>
            <a:r>
              <a:rPr lang="en-US" sz="2800" dirty="0" smtClean="0"/>
              <a:t> way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5400" dirty="0" smtClean="0"/>
              <a:t>Learning by Failing Early   </a:t>
            </a:r>
          </a:p>
        </p:txBody>
      </p:sp>
    </p:spTree>
    <p:extLst>
      <p:ext uri="{BB962C8B-B14F-4D97-AF65-F5344CB8AC3E}">
        <p14:creationId xmlns:p14="http://schemas.microsoft.com/office/powerpoint/2010/main" val="4247245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 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86100" y="1845734"/>
            <a:ext cx="7286199" cy="31120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Prototyping the </a:t>
            </a:r>
            <a:r>
              <a:rPr lang="en-US" sz="2800" strike="sngStrike" dirty="0" smtClean="0"/>
              <a:t>right</a:t>
            </a:r>
            <a:r>
              <a:rPr lang="en-US" sz="2800" dirty="0" smtClean="0"/>
              <a:t> </a:t>
            </a:r>
            <a:r>
              <a:rPr lang="en-US" sz="2800" i="1" dirty="0" smtClean="0"/>
              <a:t>effective</a:t>
            </a:r>
            <a:r>
              <a:rPr lang="en-US" sz="2800" dirty="0" smtClean="0"/>
              <a:t> way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5400" dirty="0" smtClean="0"/>
              <a:t>Freedom to Explore New Behaviors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685279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 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69492" y="2309758"/>
            <a:ext cx="8215951" cy="31120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000" dirty="0" smtClean="0"/>
              <a:t>Freedom and Parameters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 smtClean="0"/>
              <a:t>Report-back dates and processes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 smtClean="0"/>
              <a:t>Inclusion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76295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HCD Outputs  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3216877"/>
            <a:ext cx="10244010" cy="2983202"/>
          </a:xfrm>
          <a:prstGeom prst="rect">
            <a:avLst/>
          </a:prstGeom>
        </p:spPr>
      </p:pic>
      <p:pic>
        <p:nvPicPr>
          <p:cNvPr id="6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425" y="789438"/>
            <a:ext cx="4079922" cy="2294956"/>
          </a:xfrm>
        </p:spPr>
      </p:pic>
    </p:spTree>
    <p:extLst>
      <p:ext uri="{BB962C8B-B14F-4D97-AF65-F5344CB8AC3E}">
        <p14:creationId xmlns:p14="http://schemas.microsoft.com/office/powerpoint/2010/main" val="3496476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Thoughts</a:t>
            </a: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69492" y="2309758"/>
            <a:ext cx="8215951" cy="31120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Big Stuff and Little Stuff</a:t>
            </a:r>
            <a:endParaRPr lang="en-US" sz="4000" dirty="0" smtClean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 smtClean="0"/>
              <a:t>Embed for Organizational Shift</a:t>
            </a:r>
          </a:p>
          <a:p>
            <a:pPr marL="0" indent="0">
              <a:buNone/>
            </a:pPr>
            <a:endParaRPr lang="en-US" sz="4000"/>
          </a:p>
          <a:p>
            <a:pPr marL="0" indent="0">
              <a:buNone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396473402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265</TotalTime>
  <Words>245</Words>
  <Application>Microsoft Office PowerPoint</Application>
  <PresentationFormat>Widescreen</PresentationFormat>
  <Paragraphs>101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Calibri Light</vt:lpstr>
      <vt:lpstr>Cambria</vt:lpstr>
      <vt:lpstr>Wingdings</vt:lpstr>
      <vt:lpstr>Retrospect</vt:lpstr>
      <vt:lpstr>Ideate   </vt:lpstr>
      <vt:lpstr>Human Centered Design Approach </vt:lpstr>
      <vt:lpstr>Human Centered Design Approach </vt:lpstr>
      <vt:lpstr>Human Centered Design Approach </vt:lpstr>
      <vt:lpstr>Discover  </vt:lpstr>
      <vt:lpstr>Discover (Youth) </vt:lpstr>
      <vt:lpstr>Discover  </vt:lpstr>
      <vt:lpstr>Discover  </vt:lpstr>
      <vt:lpstr>Discover </vt:lpstr>
      <vt:lpstr>Ideate   </vt:lpstr>
      <vt:lpstr>Ideate – Embedding the Concept   </vt:lpstr>
      <vt:lpstr>Prototype   </vt:lpstr>
      <vt:lpstr>Prototype   </vt:lpstr>
      <vt:lpstr>Prototype   </vt:lpstr>
      <vt:lpstr>Prototype   </vt:lpstr>
      <vt:lpstr>Prototype   </vt:lpstr>
      <vt:lpstr>Prototype   </vt:lpstr>
      <vt:lpstr>HCD Outputs   </vt:lpstr>
      <vt:lpstr>Key Thoughts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Centered Design: Principles in Action</dc:title>
  <dc:creator>Erick Serrato</dc:creator>
  <cp:lastModifiedBy>Erick Serrato</cp:lastModifiedBy>
  <cp:revision>21</cp:revision>
  <dcterms:created xsi:type="dcterms:W3CDTF">2016-01-13T12:57:10Z</dcterms:created>
  <dcterms:modified xsi:type="dcterms:W3CDTF">2016-01-27T14:14:06Z</dcterms:modified>
</cp:coreProperties>
</file>