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70" r:id="rId2"/>
    <p:sldId id="271" r:id="rId3"/>
    <p:sldId id="283" r:id="rId4"/>
    <p:sldId id="272" r:id="rId5"/>
    <p:sldId id="273" r:id="rId6"/>
    <p:sldId id="284" r:id="rId7"/>
    <p:sldId id="285" r:id="rId8"/>
    <p:sldId id="286" r:id="rId9"/>
    <p:sldId id="274" r:id="rId10"/>
    <p:sldId id="275" r:id="rId11"/>
    <p:sldId id="276" r:id="rId12"/>
    <p:sldId id="282" r:id="rId13"/>
    <p:sldId id="277" r:id="rId14"/>
    <p:sldId id="278" r:id="rId15"/>
    <p:sldId id="279" r:id="rId16"/>
    <p:sldId id="280" r:id="rId17"/>
    <p:sldId id="281" r:id="rId18"/>
  </p:sldIdLst>
  <p:sldSz cx="9144000" cy="6858000" type="screen4x3"/>
  <p:notesSz cx="12039600" cy="6858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54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66" d="100"/>
          <a:sy n="66" d="100"/>
        </p:scale>
        <p:origin x="600"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52181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7826" tIns="53913" rIns="107826" bIns="53913" numCol="1" anchor="t" anchorCtr="0" compatLnSpc="1">
            <a:prstTxWarp prst="textNoShape">
              <a:avLst/>
            </a:prstTxWarp>
          </a:bodyPr>
          <a:lstStyle>
            <a:lvl1pPr defTabSz="1077913">
              <a:defRPr sz="1400"/>
            </a:lvl1pPr>
          </a:lstStyle>
          <a:p>
            <a:endParaRPr lang="en-US" altLang="en-US" dirty="0"/>
          </a:p>
        </p:txBody>
      </p:sp>
      <p:sp>
        <p:nvSpPr>
          <p:cNvPr id="10243" name="Rectangle 3"/>
          <p:cNvSpPr>
            <a:spLocks noGrp="1" noChangeArrowheads="1"/>
          </p:cNvSpPr>
          <p:nvPr>
            <p:ph type="dt" sz="quarter" idx="1"/>
          </p:nvPr>
        </p:nvSpPr>
        <p:spPr bwMode="auto">
          <a:xfrm>
            <a:off x="6819900" y="0"/>
            <a:ext cx="52181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7826" tIns="53913" rIns="107826" bIns="53913" numCol="1" anchor="t" anchorCtr="0" compatLnSpc="1">
            <a:prstTxWarp prst="textNoShape">
              <a:avLst/>
            </a:prstTxWarp>
          </a:bodyPr>
          <a:lstStyle>
            <a:lvl1pPr algn="r" defTabSz="1077913">
              <a:defRPr sz="1400"/>
            </a:lvl1pPr>
          </a:lstStyle>
          <a:p>
            <a:endParaRPr lang="en-US" altLang="en-US" dirty="0"/>
          </a:p>
        </p:txBody>
      </p:sp>
      <p:sp>
        <p:nvSpPr>
          <p:cNvPr id="10244" name="Rectangle 4"/>
          <p:cNvSpPr>
            <a:spLocks noGrp="1" noChangeArrowheads="1"/>
          </p:cNvSpPr>
          <p:nvPr>
            <p:ph type="ftr" sz="quarter" idx="2"/>
          </p:nvPr>
        </p:nvSpPr>
        <p:spPr bwMode="auto">
          <a:xfrm>
            <a:off x="0" y="6513513"/>
            <a:ext cx="52181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7826" tIns="53913" rIns="107826" bIns="53913" numCol="1" anchor="b" anchorCtr="0" compatLnSpc="1">
            <a:prstTxWarp prst="textNoShape">
              <a:avLst/>
            </a:prstTxWarp>
          </a:bodyPr>
          <a:lstStyle>
            <a:lvl1pPr defTabSz="1077913">
              <a:defRPr sz="1400"/>
            </a:lvl1pPr>
          </a:lstStyle>
          <a:p>
            <a:endParaRPr lang="en-US" altLang="en-US" dirty="0"/>
          </a:p>
        </p:txBody>
      </p:sp>
      <p:sp>
        <p:nvSpPr>
          <p:cNvPr id="10245" name="Rectangle 5"/>
          <p:cNvSpPr>
            <a:spLocks noGrp="1" noChangeArrowheads="1"/>
          </p:cNvSpPr>
          <p:nvPr>
            <p:ph type="sldNum" sz="quarter" idx="3"/>
          </p:nvPr>
        </p:nvSpPr>
        <p:spPr bwMode="auto">
          <a:xfrm>
            <a:off x="6819900" y="6513513"/>
            <a:ext cx="52181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7826" tIns="53913" rIns="107826" bIns="53913" numCol="1" anchor="b" anchorCtr="0" compatLnSpc="1">
            <a:prstTxWarp prst="textNoShape">
              <a:avLst/>
            </a:prstTxWarp>
          </a:bodyPr>
          <a:lstStyle>
            <a:lvl1pPr algn="r" defTabSz="1077913">
              <a:defRPr sz="1400"/>
            </a:lvl1pPr>
          </a:lstStyle>
          <a:p>
            <a:fld id="{7E73160A-13C1-46E4-838B-1BCCCE2CAB43}" type="slidenum">
              <a:rPr lang="en-US" altLang="en-US"/>
              <a:pPr/>
              <a:t>‹#›</a:t>
            </a:fld>
            <a:endParaRPr lang="en-US" altLang="en-US" dirty="0"/>
          </a:p>
        </p:txBody>
      </p:sp>
    </p:spTree>
    <p:extLst>
      <p:ext uri="{BB962C8B-B14F-4D97-AF65-F5344CB8AC3E}">
        <p14:creationId xmlns:p14="http://schemas.microsoft.com/office/powerpoint/2010/main" val="13672941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16525"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819900" y="0"/>
            <a:ext cx="5216525" cy="344488"/>
          </a:xfrm>
          <a:prstGeom prst="rect">
            <a:avLst/>
          </a:prstGeom>
        </p:spPr>
        <p:txBody>
          <a:bodyPr vert="horz" lIns="91440" tIns="45720" rIns="91440" bIns="45720" rtlCol="0"/>
          <a:lstStyle>
            <a:lvl1pPr algn="r">
              <a:defRPr sz="1200"/>
            </a:lvl1pPr>
          </a:lstStyle>
          <a:p>
            <a:fld id="{F6DA5DF4-5C79-4E02-BC39-837313DBFF24}" type="datetimeFigureOut">
              <a:rPr lang="en-US" smtClean="0"/>
              <a:t>1/20/2016</a:t>
            </a:fld>
            <a:endParaRPr lang="en-US"/>
          </a:p>
        </p:txBody>
      </p:sp>
      <p:sp>
        <p:nvSpPr>
          <p:cNvPr id="4" name="Slide Image Placeholder 3"/>
          <p:cNvSpPr>
            <a:spLocks noGrp="1" noRot="1" noChangeAspect="1"/>
          </p:cNvSpPr>
          <p:nvPr>
            <p:ph type="sldImg" idx="2"/>
          </p:nvPr>
        </p:nvSpPr>
        <p:spPr>
          <a:xfrm>
            <a:off x="44767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03325" y="3300413"/>
            <a:ext cx="963295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5216525"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819900" y="6513513"/>
            <a:ext cx="5216525" cy="344487"/>
          </a:xfrm>
          <a:prstGeom prst="rect">
            <a:avLst/>
          </a:prstGeom>
        </p:spPr>
        <p:txBody>
          <a:bodyPr vert="horz" lIns="91440" tIns="45720" rIns="91440" bIns="45720" rtlCol="0" anchor="b"/>
          <a:lstStyle>
            <a:lvl1pPr algn="r">
              <a:defRPr sz="1200"/>
            </a:lvl1pPr>
          </a:lstStyle>
          <a:p>
            <a:fld id="{5572365F-6091-484A-93B2-E2C907A02014}" type="slidenum">
              <a:rPr lang="en-US" smtClean="0"/>
              <a:t>‹#›</a:t>
            </a:fld>
            <a:endParaRPr lang="en-US"/>
          </a:p>
        </p:txBody>
      </p:sp>
    </p:spTree>
    <p:extLst>
      <p:ext uri="{BB962C8B-B14F-4D97-AF65-F5344CB8AC3E}">
        <p14:creationId xmlns:p14="http://schemas.microsoft.com/office/powerpoint/2010/main" val="1186710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report Metro</a:t>
            </a:r>
            <a:r>
              <a:rPr lang="en-US" baseline="0" dirty="0" smtClean="0"/>
              <a:t> Denver EDC requests from us every year because they talk to so many site selectors regarding call centers</a:t>
            </a:r>
            <a:endParaRPr lang="en-US" dirty="0"/>
          </a:p>
        </p:txBody>
      </p:sp>
      <p:sp>
        <p:nvSpPr>
          <p:cNvPr id="4" name="Slide Number Placeholder 3"/>
          <p:cNvSpPr>
            <a:spLocks noGrp="1"/>
          </p:cNvSpPr>
          <p:nvPr>
            <p:ph type="sldNum" sz="quarter" idx="10"/>
          </p:nvPr>
        </p:nvSpPr>
        <p:spPr/>
        <p:txBody>
          <a:bodyPr/>
          <a:lstStyle/>
          <a:p>
            <a:fld id="{5572365F-6091-484A-93B2-E2C907A02014}" type="slidenum">
              <a:rPr lang="en-US" smtClean="0"/>
              <a:t>6</a:t>
            </a:fld>
            <a:endParaRPr lang="en-US"/>
          </a:p>
        </p:txBody>
      </p:sp>
    </p:spTree>
    <p:extLst>
      <p:ext uri="{BB962C8B-B14F-4D97-AF65-F5344CB8AC3E}">
        <p14:creationId xmlns:p14="http://schemas.microsoft.com/office/powerpoint/2010/main" val="148009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Metro Denver Economic Development Corporation’s 2014 Metropolitan Cooperation Award winners from Arapahoe/Douglas Works! and Adams County Workforce Center</a:t>
            </a:r>
          </a:p>
          <a:p>
            <a:endParaRPr lang="en-US" dirty="0"/>
          </a:p>
        </p:txBody>
      </p:sp>
      <p:sp>
        <p:nvSpPr>
          <p:cNvPr id="4" name="Slide Number Placeholder 3"/>
          <p:cNvSpPr>
            <a:spLocks noGrp="1"/>
          </p:cNvSpPr>
          <p:nvPr>
            <p:ph type="sldNum" sz="quarter" idx="10"/>
          </p:nvPr>
        </p:nvSpPr>
        <p:spPr/>
        <p:txBody>
          <a:bodyPr/>
          <a:lstStyle/>
          <a:p>
            <a:fld id="{5572365F-6091-484A-93B2-E2C907A02014}" type="slidenum">
              <a:rPr lang="en-US" smtClean="0"/>
              <a:t>9</a:t>
            </a:fld>
            <a:endParaRPr lang="en-US"/>
          </a:p>
        </p:txBody>
      </p:sp>
    </p:spTree>
    <p:extLst>
      <p:ext uri="{BB962C8B-B14F-4D97-AF65-F5344CB8AC3E}">
        <p14:creationId xmlns:p14="http://schemas.microsoft.com/office/powerpoint/2010/main" val="3687297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strong sector partnerships driving relevant training: </a:t>
            </a:r>
          </a:p>
          <a:p>
            <a:pPr marL="228600" indent="-228600">
              <a:buAutoNum type="arabicPeriod"/>
            </a:pPr>
            <a:r>
              <a:rPr lang="en-US" dirty="0" smtClean="0"/>
              <a:t>TEC-P</a:t>
            </a:r>
            <a:r>
              <a:rPr lang="en-US" baseline="0" dirty="0" smtClean="0"/>
              <a:t> grant, IT leaders identified software development engineer as their most difficult to fill job and drove the creation of a boot camp approach aided by workforce development, postsecondary educators and the industry association</a:t>
            </a:r>
          </a:p>
          <a:p>
            <a:pPr marL="228600" indent="-228600">
              <a:buAutoNum type="arabicPeriod"/>
            </a:pPr>
            <a:r>
              <a:rPr lang="en-US" baseline="0" dirty="0" smtClean="0"/>
              <a:t>The Greater Metro Denver Healthcare Partnership’s sector leaders identified six occupations as being critical and worked with education and workforce development to recruit and train people to meet sector business need</a:t>
            </a:r>
          </a:p>
          <a:p>
            <a:pPr marL="228600" indent="-228600">
              <a:buAutoNum type="arabicPeriod"/>
            </a:pPr>
            <a:r>
              <a:rPr lang="en-US" baseline="0" dirty="0" smtClean="0"/>
              <a:t>Arapahoe/Douglas WDB supplied Greater Metro Denver Healthcare Partnership with custom data including exhaustive look at regional training pipeline</a:t>
            </a:r>
            <a:endParaRPr lang="en-US" dirty="0"/>
          </a:p>
        </p:txBody>
      </p:sp>
      <p:sp>
        <p:nvSpPr>
          <p:cNvPr id="4" name="Slide Number Placeholder 3"/>
          <p:cNvSpPr>
            <a:spLocks noGrp="1"/>
          </p:cNvSpPr>
          <p:nvPr>
            <p:ph type="sldNum" sz="quarter" idx="10"/>
          </p:nvPr>
        </p:nvSpPr>
        <p:spPr/>
        <p:txBody>
          <a:bodyPr/>
          <a:lstStyle/>
          <a:p>
            <a:fld id="{5572365F-6091-484A-93B2-E2C907A02014}" type="slidenum">
              <a:rPr lang="en-US" smtClean="0"/>
              <a:t>13</a:t>
            </a:fld>
            <a:endParaRPr lang="en-US"/>
          </a:p>
        </p:txBody>
      </p:sp>
    </p:spTree>
    <p:extLst>
      <p:ext uri="{BB962C8B-B14F-4D97-AF65-F5344CB8AC3E}">
        <p14:creationId xmlns:p14="http://schemas.microsoft.com/office/powerpoint/2010/main" val="1662155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statewide</a:t>
            </a:r>
            <a:r>
              <a:rPr lang="en-US" baseline="0" dirty="0" smtClean="0"/>
              <a:t> BDR group will be conducting a LEAN training process which will include mandatory partners so that systematic outreach to businesses can be made more effective and efficient. This will include developing common measurements for tracking and outcomes.</a:t>
            </a:r>
            <a:endParaRPr lang="en-US" dirty="0"/>
          </a:p>
        </p:txBody>
      </p:sp>
      <p:sp>
        <p:nvSpPr>
          <p:cNvPr id="4" name="Slide Number Placeholder 3"/>
          <p:cNvSpPr>
            <a:spLocks noGrp="1"/>
          </p:cNvSpPr>
          <p:nvPr>
            <p:ph type="sldNum" sz="quarter" idx="10"/>
          </p:nvPr>
        </p:nvSpPr>
        <p:spPr/>
        <p:txBody>
          <a:bodyPr/>
          <a:lstStyle/>
          <a:p>
            <a:fld id="{5572365F-6091-484A-93B2-E2C907A02014}" type="slidenum">
              <a:rPr lang="en-US" smtClean="0"/>
              <a:t>14</a:t>
            </a:fld>
            <a:endParaRPr lang="en-US"/>
          </a:p>
        </p:txBody>
      </p:sp>
    </p:spTree>
    <p:extLst>
      <p:ext uri="{BB962C8B-B14F-4D97-AF65-F5344CB8AC3E}">
        <p14:creationId xmlns:p14="http://schemas.microsoft.com/office/powerpoint/2010/main" val="842991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C060C437-5535-4E7E-A975-32F3E6536F27}" type="slidenum">
              <a:rPr lang="en-US" altLang="en-US"/>
              <a:pPr/>
              <a:t>‹#›</a:t>
            </a:fld>
            <a:endParaRPr lang="en-US" altLang="en-US" dirty="0"/>
          </a:p>
        </p:txBody>
      </p:sp>
    </p:spTree>
    <p:extLst>
      <p:ext uri="{BB962C8B-B14F-4D97-AF65-F5344CB8AC3E}">
        <p14:creationId xmlns:p14="http://schemas.microsoft.com/office/powerpoint/2010/main" val="182093575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ACCB1056-66A0-4B54-A74F-0A7F5005C71A}" type="slidenum">
              <a:rPr lang="en-US" altLang="en-US"/>
              <a:pPr/>
              <a:t>‹#›</a:t>
            </a:fld>
            <a:endParaRPr lang="en-US" altLang="en-US" dirty="0"/>
          </a:p>
        </p:txBody>
      </p:sp>
    </p:spTree>
    <p:extLst>
      <p:ext uri="{BB962C8B-B14F-4D97-AF65-F5344CB8AC3E}">
        <p14:creationId xmlns:p14="http://schemas.microsoft.com/office/powerpoint/2010/main" val="2032663371"/>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75C5BF62-0555-400F-B884-F661579391A3}" type="slidenum">
              <a:rPr lang="en-US" altLang="en-US"/>
              <a:pPr/>
              <a:t>‹#›</a:t>
            </a:fld>
            <a:endParaRPr lang="en-US" altLang="en-US" dirty="0"/>
          </a:p>
        </p:txBody>
      </p:sp>
    </p:spTree>
    <p:extLst>
      <p:ext uri="{BB962C8B-B14F-4D97-AF65-F5344CB8AC3E}">
        <p14:creationId xmlns:p14="http://schemas.microsoft.com/office/powerpoint/2010/main" val="401381003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7AEC2D32-5757-4D35-8548-671904510B7A}" type="slidenum">
              <a:rPr lang="en-US" altLang="en-US"/>
              <a:pPr/>
              <a:t>‹#›</a:t>
            </a:fld>
            <a:endParaRPr lang="en-US" altLang="en-US" dirty="0"/>
          </a:p>
        </p:txBody>
      </p:sp>
    </p:spTree>
    <p:extLst>
      <p:ext uri="{BB962C8B-B14F-4D97-AF65-F5344CB8AC3E}">
        <p14:creationId xmlns:p14="http://schemas.microsoft.com/office/powerpoint/2010/main" val="224520025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ECC20C5D-CADD-4572-9711-9098D2FB5D59}" type="slidenum">
              <a:rPr lang="en-US" altLang="en-US"/>
              <a:pPr/>
              <a:t>‹#›</a:t>
            </a:fld>
            <a:endParaRPr lang="en-US" altLang="en-US" dirty="0"/>
          </a:p>
        </p:txBody>
      </p:sp>
    </p:spTree>
    <p:extLst>
      <p:ext uri="{BB962C8B-B14F-4D97-AF65-F5344CB8AC3E}">
        <p14:creationId xmlns:p14="http://schemas.microsoft.com/office/powerpoint/2010/main" val="3990133040"/>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050B1727-8684-41EB-81ED-C822CA65F10E}" type="slidenum">
              <a:rPr lang="en-US" altLang="en-US"/>
              <a:pPr/>
              <a:t>‹#›</a:t>
            </a:fld>
            <a:endParaRPr lang="en-US" altLang="en-US" dirty="0"/>
          </a:p>
        </p:txBody>
      </p:sp>
    </p:spTree>
    <p:extLst>
      <p:ext uri="{BB962C8B-B14F-4D97-AF65-F5344CB8AC3E}">
        <p14:creationId xmlns:p14="http://schemas.microsoft.com/office/powerpoint/2010/main" val="4108913059"/>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D1F37073-EE78-4518-B956-57310106438E}" type="slidenum">
              <a:rPr lang="en-US" altLang="en-US"/>
              <a:pPr/>
              <a:t>‹#›</a:t>
            </a:fld>
            <a:endParaRPr lang="en-US" altLang="en-US" dirty="0"/>
          </a:p>
        </p:txBody>
      </p:sp>
    </p:spTree>
    <p:extLst>
      <p:ext uri="{BB962C8B-B14F-4D97-AF65-F5344CB8AC3E}">
        <p14:creationId xmlns:p14="http://schemas.microsoft.com/office/powerpoint/2010/main" val="1843548874"/>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6B6A1214-80BE-4EE8-80E6-0E7C37BBEF38}" type="slidenum">
              <a:rPr lang="en-US" altLang="en-US"/>
              <a:pPr/>
              <a:t>‹#›</a:t>
            </a:fld>
            <a:endParaRPr lang="en-US" altLang="en-US" dirty="0"/>
          </a:p>
        </p:txBody>
      </p:sp>
    </p:spTree>
    <p:extLst>
      <p:ext uri="{BB962C8B-B14F-4D97-AF65-F5344CB8AC3E}">
        <p14:creationId xmlns:p14="http://schemas.microsoft.com/office/powerpoint/2010/main" val="45052447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CD11B85D-A055-460D-889C-09DB769C0137}" type="slidenum">
              <a:rPr lang="en-US" altLang="en-US"/>
              <a:pPr/>
              <a:t>‹#›</a:t>
            </a:fld>
            <a:endParaRPr lang="en-US" altLang="en-US" dirty="0"/>
          </a:p>
        </p:txBody>
      </p:sp>
    </p:spTree>
    <p:extLst>
      <p:ext uri="{BB962C8B-B14F-4D97-AF65-F5344CB8AC3E}">
        <p14:creationId xmlns:p14="http://schemas.microsoft.com/office/powerpoint/2010/main" val="11794043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1706EE6A-A0B3-4348-B085-BC998F394839}" type="slidenum">
              <a:rPr lang="en-US" altLang="en-US"/>
              <a:pPr/>
              <a:t>‹#›</a:t>
            </a:fld>
            <a:endParaRPr lang="en-US" altLang="en-US" dirty="0"/>
          </a:p>
        </p:txBody>
      </p:sp>
    </p:spTree>
    <p:extLst>
      <p:ext uri="{BB962C8B-B14F-4D97-AF65-F5344CB8AC3E}">
        <p14:creationId xmlns:p14="http://schemas.microsoft.com/office/powerpoint/2010/main" val="132280093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29A00756-A986-4B9B-912A-AA9E0755070D}" type="slidenum">
              <a:rPr lang="en-US" altLang="en-US"/>
              <a:pPr/>
              <a:t>‹#›</a:t>
            </a:fld>
            <a:endParaRPr lang="en-US" altLang="en-US" dirty="0"/>
          </a:p>
        </p:txBody>
      </p:sp>
    </p:spTree>
    <p:extLst>
      <p:ext uri="{BB962C8B-B14F-4D97-AF65-F5344CB8AC3E}">
        <p14:creationId xmlns:p14="http://schemas.microsoft.com/office/powerpoint/2010/main" val="78474243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8645270-D91A-49D1-BAEE-ED3671D8A290}" type="slidenum">
              <a:rPr lang="en-US" altLang="en-US"/>
              <a:pPr/>
              <a:t>‹#›</a:t>
            </a:fld>
            <a:endParaRPr lang="en-US" altLang="en-US" dirty="0"/>
          </a:p>
        </p:txBody>
      </p:sp>
      <p:pic>
        <p:nvPicPr>
          <p:cNvPr id="2" name="Picture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xStyles>
    <p:titleStyle>
      <a:lvl1pPr algn="ctr" rtl="0" fontAlgn="base">
        <a:spcBef>
          <a:spcPct val="0"/>
        </a:spcBef>
        <a:spcAft>
          <a:spcPct val="0"/>
        </a:spcAft>
        <a:defRPr sz="4000" b="1" kern="1200">
          <a:solidFill>
            <a:srgbClr val="0054A4"/>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2pPr>
      <a:lvl3pPr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3pPr>
      <a:lvl4pPr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4pPr>
      <a:lvl5pPr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5pPr>
      <a:lvl6pPr marL="457200"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6pPr>
      <a:lvl7pPr marL="914400"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7pPr>
      <a:lvl8pPr marL="1371600"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8pPr>
      <a:lvl9pPr marL="1828800" algn="ctr" rtl="0" fontAlgn="base">
        <a:spcBef>
          <a:spcPct val="0"/>
        </a:spcBef>
        <a:spcAft>
          <a:spcPct val="0"/>
        </a:spcAft>
        <a:defRPr sz="4000" b="1">
          <a:solidFill>
            <a:srgbClr val="0054A4"/>
          </a:solidFill>
          <a:effectLst>
            <a:outerShdw blurRad="38100" dist="38100" dir="2700000" algn="tl">
              <a:srgbClr val="C0C0C0"/>
            </a:outerShdw>
          </a:effectLst>
          <a:latin typeface="Century Gothic" panose="020B0502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hyperlink" Target="http://www.adworks.org/index.php/about-us/workforce-reports/local-industry-reports/"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www.adworks.org/index.php/business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dworks.org/pdf/Report%20on%20Call%20Centers.pdf" TargetMode="Externa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metrodenver.org/industries/it-softwar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539" name="Picture 339" descr="Blue IntroSl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540" name="Picture 340" descr="ADW WIB"/>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495800" y="2022475"/>
            <a:ext cx="2362200" cy="720725"/>
          </a:xfrm>
          <a:prstGeom prst="rect">
            <a:avLst/>
          </a:prstGeom>
          <a:noFill/>
          <a:extLst>
            <a:ext uri="{909E8E84-426E-40DD-AFC4-6F175D3DCCD1}">
              <a14:hiddenFill xmlns:a14="http://schemas.microsoft.com/office/drawing/2010/main">
                <a:solidFill>
                  <a:srgbClr val="FFFFFF"/>
                </a:solidFill>
              </a14:hiddenFill>
            </a:ext>
          </a:extLst>
        </p:spPr>
      </p:pic>
      <p:sp>
        <p:nvSpPr>
          <p:cNvPr id="51541" name="Text Box 341"/>
          <p:cNvSpPr txBox="1">
            <a:spLocks noChangeArrowheads="1"/>
          </p:cNvSpPr>
          <p:nvPr/>
        </p:nvSpPr>
        <p:spPr bwMode="auto">
          <a:xfrm>
            <a:off x="685800" y="4953000"/>
            <a:ext cx="80010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70000"/>
              </a:lnSpc>
              <a:spcBef>
                <a:spcPct val="50000"/>
              </a:spcBef>
            </a:pPr>
            <a:r>
              <a:rPr lang="en-US" altLang="en-US" sz="4400" dirty="0" smtClean="0">
                <a:solidFill>
                  <a:schemeClr val="bg1"/>
                </a:solidFill>
                <a:latin typeface="Century Gothic" panose="020B0502020202020204" pitchFamily="34" charset="0"/>
              </a:rPr>
              <a:t>Partnering with Economic Development</a:t>
            </a:r>
            <a:endParaRPr lang="en-US" altLang="en-US" sz="4400" dirty="0">
              <a:solidFill>
                <a:schemeClr val="bg1"/>
              </a:solidFill>
              <a:latin typeface="Century Gothic" panose="020B0502020202020204" pitchFamily="34" charset="0"/>
            </a:endParaRPr>
          </a:p>
          <a:p>
            <a:pPr eaLnBrk="0" hangingPunct="0">
              <a:lnSpc>
                <a:spcPct val="70000"/>
              </a:lnSpc>
              <a:spcBef>
                <a:spcPct val="50000"/>
              </a:spcBef>
            </a:pPr>
            <a:r>
              <a:rPr lang="en-US" altLang="en-US" sz="3200" dirty="0" smtClean="0">
                <a:solidFill>
                  <a:schemeClr val="bg1"/>
                </a:solidFill>
                <a:latin typeface="Century Gothic" panose="020B0502020202020204" pitchFamily="34" charset="0"/>
              </a:rPr>
              <a:t>January 2016</a:t>
            </a:r>
            <a:endParaRPr lang="en-US" altLang="en-US" sz="3200" dirty="0">
              <a:solidFill>
                <a:schemeClr val="bg1"/>
              </a:solidFill>
              <a:latin typeface="Century Gothic" panose="020B0502020202020204" pitchFamily="34" charset="0"/>
            </a:endParaRPr>
          </a:p>
        </p:txBody>
      </p:sp>
      <p:pic>
        <p:nvPicPr>
          <p:cNvPr id="3" name="Picture 2"/>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48200" y="2727960"/>
            <a:ext cx="2103120" cy="260001"/>
          </a:xfrm>
          <a:prstGeom prst="rect">
            <a:avLst/>
          </a:prstGeom>
        </p:spPr>
      </p:pic>
      <p:pic>
        <p:nvPicPr>
          <p:cNvPr id="6" name="Picture 5"/>
          <p:cNvPicPr>
            <a:picLocks noChangeAspect="1"/>
          </p:cNvPicPr>
          <p:nvPr/>
        </p:nvPicPr>
        <p:blipFill rotWithShape="1">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b="26806"/>
          <a:stretch/>
        </p:blipFill>
        <p:spPr>
          <a:xfrm>
            <a:off x="609600" y="4103400"/>
            <a:ext cx="2865120" cy="712708"/>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5367" y="4093685"/>
            <a:ext cx="2887986" cy="722423"/>
          </a:xfrm>
          <a:prstGeom prst="rect">
            <a:avLst/>
          </a:prstGeom>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236220"/>
            <a:ext cx="8229600" cy="1143000"/>
          </a:xfrm>
        </p:spPr>
        <p:txBody>
          <a:bodyPr/>
          <a:lstStyle/>
          <a:p>
            <a:pPr algn="l"/>
            <a:r>
              <a:rPr lang="en-US" altLang="en-US" dirty="0" smtClean="0"/>
              <a:t>Key to a Vibrant &amp; Growing Economy</a:t>
            </a:r>
            <a:endParaRPr lang="en-US" altLang="en-US" dirty="0"/>
          </a:p>
        </p:txBody>
      </p:sp>
      <p:pic>
        <p:nvPicPr>
          <p:cNvPr id="2" name="Picture 1"/>
          <p:cNvPicPr>
            <a:picLocks noChangeAspect="1"/>
          </p:cNvPicPr>
          <p:nvPr/>
        </p:nvPicPr>
        <p:blipFill>
          <a:blip r:embed="rId2"/>
          <a:stretch>
            <a:fillRect/>
          </a:stretch>
        </p:blipFill>
        <p:spPr>
          <a:xfrm>
            <a:off x="0" y="1371600"/>
            <a:ext cx="6404225" cy="4796432"/>
          </a:xfrm>
          <a:prstGeom prst="rect">
            <a:avLst/>
          </a:prstGeom>
        </p:spPr>
      </p:pic>
      <p:sp>
        <p:nvSpPr>
          <p:cNvPr id="3" name="TextBox 2"/>
          <p:cNvSpPr txBox="1"/>
          <p:nvPr/>
        </p:nvSpPr>
        <p:spPr>
          <a:xfrm>
            <a:off x="6172200" y="1371600"/>
            <a:ext cx="2819400" cy="2585323"/>
          </a:xfrm>
          <a:prstGeom prst="rect">
            <a:avLst/>
          </a:prstGeom>
          <a:noFill/>
        </p:spPr>
        <p:txBody>
          <a:bodyPr wrap="square" rtlCol="0">
            <a:spAutoFit/>
          </a:bodyPr>
          <a:lstStyle/>
          <a:p>
            <a:r>
              <a:rPr lang="en-US" dirty="0"/>
              <a:t>These partners </a:t>
            </a:r>
            <a:r>
              <a:rPr lang="en-US" dirty="0" smtClean="0"/>
              <a:t>are part of a ‘service infrastructure’ that must work </a:t>
            </a:r>
            <a:r>
              <a:rPr lang="en-US" dirty="0"/>
              <a:t>in tandem to ensure a business friendly environment that keeps existing business, attracts new business and grows </a:t>
            </a:r>
            <a:r>
              <a:rPr lang="en-US" dirty="0" smtClean="0"/>
              <a:t>jobs.</a:t>
            </a:r>
            <a:endParaRPr lang="en-US" dirty="0"/>
          </a:p>
        </p:txBody>
      </p:sp>
      <p:sp>
        <p:nvSpPr>
          <p:cNvPr id="8" name="Text Box 12"/>
          <p:cNvSpPr txBox="1"/>
          <p:nvPr/>
        </p:nvSpPr>
        <p:spPr>
          <a:xfrm>
            <a:off x="6219825" y="4648200"/>
            <a:ext cx="2724149" cy="1228886"/>
          </a:xfrm>
          <a:prstGeom prst="rect">
            <a:avLst/>
          </a:prstGeom>
          <a:solidFill>
            <a:srgbClr val="FFCC0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100" dirty="0">
                <a:effectLst/>
                <a:ea typeface="Calibri" panose="020F0502020204030204" pitchFamily="34" charset="0"/>
                <a:cs typeface="Times New Roman" panose="02020603050405020304" pitchFamily="18" charset="0"/>
              </a:rPr>
              <a:t>“The most professional and seamless partnership we’ve ever dealt with.”</a:t>
            </a:r>
          </a:p>
          <a:p>
            <a:pPr marL="0" marR="0">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000" b="1" dirty="0">
                <a:effectLst/>
                <a:ea typeface="Calibri" panose="020F0502020204030204" pitchFamily="34" charset="0"/>
                <a:cs typeface="Times New Roman" panose="02020603050405020304" pitchFamily="18" charset="0"/>
              </a:rPr>
              <a:t>Tim Messner, Vice President &amp; General Counsel</a:t>
            </a:r>
            <a:endParaRPr lang="en-US" sz="1000" dirty="0">
              <a:effectLst/>
              <a:ea typeface="Calibri" panose="020F0502020204030204" pitchFamily="34" charset="0"/>
              <a:cs typeface="Times New Roman" panose="02020603050405020304" pitchFamily="18" charset="0"/>
            </a:endParaRPr>
          </a:p>
          <a:p>
            <a:pPr marL="0" marR="0" algn="ctr">
              <a:spcBef>
                <a:spcPts val="0"/>
              </a:spcBef>
              <a:spcAft>
                <a:spcPts val="0"/>
              </a:spcAft>
            </a:pPr>
            <a:r>
              <a:rPr lang="en-US" sz="1000" b="1" dirty="0">
                <a:effectLst/>
                <a:ea typeface="Calibri" panose="020F0502020204030204" pitchFamily="34" charset="0"/>
                <a:cs typeface="Times New Roman" panose="02020603050405020304" pitchFamily="18" charset="0"/>
              </a:rPr>
              <a:t>Dish Network </a:t>
            </a:r>
            <a:endParaRPr lang="en-US" sz="1000" dirty="0">
              <a:effectLst/>
              <a:ea typeface="Calibri" panose="020F0502020204030204" pitchFamily="34" charset="0"/>
              <a:cs typeface="Times New Roman" panose="02020603050405020304"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5"/>
          <p:cNvPicPr>
            <a:picLocks noChangeAspect="1"/>
          </p:cNvPicPr>
          <p:nvPr/>
        </p:nvPicPr>
        <p:blipFill rotWithShape="1">
          <a:blip r:embed="rId2">
            <a:extLst>
              <a:ext uri="{28A0092B-C50C-407E-A947-70E740481C1C}">
                <a14:useLocalDpi xmlns:a14="http://schemas.microsoft.com/office/drawing/2010/main" val="0"/>
              </a:ext>
            </a:extLst>
          </a:blip>
          <a:srcRect r="68519"/>
          <a:stretch/>
        </p:blipFill>
        <p:spPr bwMode="auto">
          <a:xfrm>
            <a:off x="6248400" y="198964"/>
            <a:ext cx="2590800" cy="1294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pPr algn="l"/>
            <a:r>
              <a:rPr lang="en-US" dirty="0" smtClean="0"/>
              <a:t>State Level Partnership</a:t>
            </a:r>
            <a:endParaRPr lang="en-US" dirty="0"/>
          </a:p>
        </p:txBody>
      </p:sp>
      <p:sp>
        <p:nvSpPr>
          <p:cNvPr id="10" name="Content Placeholder 7"/>
          <p:cNvSpPr>
            <a:spLocks noGrp="1"/>
          </p:cNvSpPr>
          <p:nvPr>
            <p:ph idx="1"/>
          </p:nvPr>
        </p:nvSpPr>
        <p:spPr>
          <a:xfrm>
            <a:off x="457200" y="1600200"/>
            <a:ext cx="8229600" cy="4343400"/>
          </a:xfrm>
        </p:spPr>
        <p:txBody>
          <a:bodyPr/>
          <a:lstStyle/>
          <a:p>
            <a:r>
              <a:rPr lang="en-US" sz="2400" dirty="0" smtClean="0"/>
              <a:t>We </a:t>
            </a:r>
            <a:r>
              <a:rPr lang="en-US" sz="2400" dirty="0"/>
              <a:t>operate with the mindset that </a:t>
            </a:r>
            <a:r>
              <a:rPr lang="en-US" sz="2400" b="1" dirty="0" smtClean="0"/>
              <a:t>Workforce Development </a:t>
            </a:r>
            <a:r>
              <a:rPr lang="en-US" sz="2400" dirty="0"/>
              <a:t>IS </a:t>
            </a:r>
            <a:r>
              <a:rPr lang="en-US" sz="2400" b="1" dirty="0" smtClean="0"/>
              <a:t>Economic Development</a:t>
            </a:r>
            <a:r>
              <a:rPr lang="en-US" sz="2400" dirty="0"/>
              <a:t>, the two cannot operate </a:t>
            </a:r>
            <a:r>
              <a:rPr lang="en-US" sz="2400" dirty="0" smtClean="0"/>
              <a:t>independently</a:t>
            </a:r>
          </a:p>
          <a:p>
            <a:pPr lvl="1"/>
            <a:r>
              <a:rPr lang="en-US" sz="1800" dirty="0" smtClean="0"/>
              <a:t>To </a:t>
            </a:r>
            <a:r>
              <a:rPr lang="en-US" sz="1800" dirty="0"/>
              <a:t>demonstrate that, the director of the state ED agency is a voting member of the state </a:t>
            </a:r>
            <a:r>
              <a:rPr lang="en-US" sz="1800" dirty="0" smtClean="0"/>
              <a:t>board</a:t>
            </a:r>
          </a:p>
          <a:p>
            <a:pPr lvl="0"/>
            <a:r>
              <a:rPr lang="en-US" sz="2400" dirty="0"/>
              <a:t>To facilitate partnership, there is one point person within OEDIT who is the connection to activities and initiatives of the CWDC</a:t>
            </a:r>
          </a:p>
          <a:p>
            <a:pPr lvl="0"/>
            <a:r>
              <a:rPr lang="en-US" sz="2400" dirty="0"/>
              <a:t>Our sectors strategy is integrated with </a:t>
            </a:r>
            <a:r>
              <a:rPr lang="en-US" sz="2400" dirty="0" smtClean="0"/>
              <a:t>economic </a:t>
            </a:r>
            <a:r>
              <a:rPr lang="en-US" sz="2400" dirty="0"/>
              <a:t>development by focusing on the key industries identified through a bottom up process</a:t>
            </a:r>
          </a:p>
          <a:p>
            <a:endParaRPr lang="en-US" sz="2000" dirty="0"/>
          </a:p>
          <a:p>
            <a:pPr lvl="0"/>
            <a:endParaRPr lang="en-US" sz="2000" dirty="0" smtClean="0"/>
          </a:p>
          <a:p>
            <a:pPr lvl="0"/>
            <a:endParaRPr lang="en-US" sz="2000" dirty="0" smtClean="0"/>
          </a:p>
          <a:p>
            <a:pPr lvl="0"/>
            <a:endParaRPr lang="en-US" sz="2000" dirty="0"/>
          </a:p>
          <a:p>
            <a:endParaRPr lang="en-US" dirty="0"/>
          </a:p>
        </p:txBody>
      </p:sp>
    </p:spTree>
    <p:extLst>
      <p:ext uri="{BB962C8B-B14F-4D97-AF65-F5344CB8AC3E}">
        <p14:creationId xmlns:p14="http://schemas.microsoft.com/office/powerpoint/2010/main" val="4202779243"/>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smtClean="0"/>
              <a:t>Successful Collaboration</a:t>
            </a:r>
            <a:endParaRPr lang="en-US" dirty="0"/>
          </a:p>
        </p:txBody>
      </p:sp>
      <p:sp>
        <p:nvSpPr>
          <p:cNvPr id="3" name="Content Placeholder 2"/>
          <p:cNvSpPr>
            <a:spLocks noGrp="1"/>
          </p:cNvSpPr>
          <p:nvPr>
            <p:ph idx="1"/>
          </p:nvPr>
        </p:nvSpPr>
        <p:spPr>
          <a:xfrm>
            <a:off x="457200" y="1143000"/>
            <a:ext cx="8229600" cy="4525963"/>
          </a:xfrm>
        </p:spPr>
        <p:txBody>
          <a:bodyPr/>
          <a:lstStyle/>
          <a:p>
            <a:r>
              <a:rPr lang="en-US" dirty="0" smtClean="0"/>
              <a:t>Economic developers and site selectors need </a:t>
            </a:r>
            <a:r>
              <a:rPr lang="en-US" b="1" dirty="0" smtClean="0">
                <a:solidFill>
                  <a:schemeClr val="accent6"/>
                </a:solidFill>
              </a:rPr>
              <a:t>TWO</a:t>
            </a:r>
            <a:r>
              <a:rPr lang="en-US" dirty="0" smtClean="0"/>
              <a:t> CRITICAL things from Workforce Development Boards:</a:t>
            </a:r>
          </a:p>
          <a:p>
            <a:pPr marL="971550" lvl="1" indent="-514350">
              <a:buFont typeface="+mj-lt"/>
              <a:buAutoNum type="arabicPeriod"/>
            </a:pPr>
            <a:r>
              <a:rPr lang="en-US" dirty="0" smtClean="0"/>
              <a:t>Timely delivery of accurate data on the local labor force </a:t>
            </a:r>
          </a:p>
          <a:p>
            <a:pPr marL="971550" lvl="1" indent="-514350">
              <a:buFont typeface="+mj-lt"/>
              <a:buAutoNum type="arabicPeriod"/>
            </a:pPr>
            <a:r>
              <a:rPr lang="en-US" dirty="0" smtClean="0"/>
              <a:t>Professional help in staffing up, including outreach, screening, assessment, space to interview, and targeted hiring events</a:t>
            </a:r>
            <a:endParaRPr lang="en-US" dirty="0"/>
          </a:p>
        </p:txBody>
      </p:sp>
      <p:pic>
        <p:nvPicPr>
          <p:cNvPr id="4" name="Picture 3">
            <a:hlinkClick r:id="rId2"/>
          </p:cNvPr>
          <p:cNvPicPr>
            <a:picLocks noChangeAspect="1"/>
          </p:cNvPicPr>
          <p:nvPr/>
        </p:nvPicPr>
        <p:blipFill>
          <a:blip r:embed="rId3"/>
          <a:stretch>
            <a:fillRect/>
          </a:stretch>
        </p:blipFill>
        <p:spPr>
          <a:xfrm>
            <a:off x="2534545" y="736452"/>
            <a:ext cx="4074909" cy="5260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hlinkClick r:id="rId4"/>
          </p:cNvPr>
          <p:cNvPicPr>
            <a:picLocks noChangeAspect="1"/>
          </p:cNvPicPr>
          <p:nvPr/>
        </p:nvPicPr>
        <p:blipFill rotWithShape="1">
          <a:blip r:embed="rId5"/>
          <a:srcRect l="9527" t="9091" r="10473" b="3896"/>
          <a:stretch/>
        </p:blipFill>
        <p:spPr>
          <a:xfrm>
            <a:off x="1143000" y="457200"/>
            <a:ext cx="6477001" cy="5635831"/>
          </a:xfrm>
          <a:prstGeom prst="rect">
            <a:avLst/>
          </a:prstGeom>
        </p:spPr>
      </p:pic>
    </p:spTree>
    <p:extLst>
      <p:ext uri="{BB962C8B-B14F-4D97-AF65-F5344CB8AC3E}">
        <p14:creationId xmlns:p14="http://schemas.microsoft.com/office/powerpoint/2010/main" val="543308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smtClean="0"/>
              <a:t>Workforce Development at the Speed of Business</a:t>
            </a:r>
            <a:endParaRPr lang="en-US" dirty="0"/>
          </a:p>
        </p:txBody>
      </p:sp>
      <p:sp>
        <p:nvSpPr>
          <p:cNvPr id="3" name="Content Placeholder 2"/>
          <p:cNvSpPr>
            <a:spLocks noGrp="1"/>
          </p:cNvSpPr>
          <p:nvPr>
            <p:ph idx="1"/>
          </p:nvPr>
        </p:nvSpPr>
        <p:spPr>
          <a:xfrm>
            <a:off x="457200" y="1447800"/>
            <a:ext cx="8229600" cy="4525963"/>
          </a:xfrm>
        </p:spPr>
        <p:txBody>
          <a:bodyPr/>
          <a:lstStyle/>
          <a:p>
            <a:r>
              <a:rPr lang="en-US" sz="2800" dirty="0" smtClean="0"/>
              <a:t>WDB service delivered through local governments in larger urban areas and by the state in rural areas</a:t>
            </a:r>
          </a:p>
          <a:p>
            <a:r>
              <a:rPr lang="en-US" sz="2800" dirty="0" smtClean="0"/>
              <a:t>Shared statewide job seeker and employer database accessible by local workforce development areas</a:t>
            </a:r>
          </a:p>
          <a:p>
            <a:r>
              <a:rPr lang="en-US" sz="2800" dirty="0" smtClean="0"/>
              <a:t>Statewide collaboration on business services and shared data allows regional approach – we can have resumes from qualified candidates coming in within minutes</a:t>
            </a:r>
          </a:p>
          <a:p>
            <a:endParaRPr lang="en-US" sz="2800" dirty="0"/>
          </a:p>
        </p:txBody>
      </p:sp>
    </p:spTree>
    <p:extLst>
      <p:ext uri="{BB962C8B-B14F-4D97-AF65-F5344CB8AC3E}">
        <p14:creationId xmlns:p14="http://schemas.microsoft.com/office/powerpoint/2010/main" val="584323511"/>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sz="3200" dirty="0" smtClean="0"/>
              <a:t>How Site Selection Requests are Made</a:t>
            </a:r>
            <a:endParaRPr lang="en-US" sz="3200" dirty="0"/>
          </a:p>
        </p:txBody>
      </p:sp>
      <p:pic>
        <p:nvPicPr>
          <p:cNvPr id="5" name="Picture 4"/>
          <p:cNvPicPr>
            <a:picLocks noChangeAspect="1"/>
          </p:cNvPicPr>
          <p:nvPr/>
        </p:nvPicPr>
        <p:blipFill>
          <a:blip r:embed="rId3"/>
          <a:stretch>
            <a:fillRect/>
          </a:stretch>
        </p:blipFill>
        <p:spPr>
          <a:xfrm>
            <a:off x="110662" y="990600"/>
            <a:ext cx="3873399" cy="5005237"/>
          </a:xfrm>
          <a:prstGeom prst="rect">
            <a:avLst/>
          </a:prstGeom>
        </p:spPr>
      </p:pic>
      <p:sp>
        <p:nvSpPr>
          <p:cNvPr id="6" name="TextBox 5"/>
          <p:cNvSpPr txBox="1"/>
          <p:nvPr/>
        </p:nvSpPr>
        <p:spPr>
          <a:xfrm>
            <a:off x="4156538" y="946619"/>
            <a:ext cx="4876800" cy="5078313"/>
          </a:xfrm>
          <a:prstGeom prst="rect">
            <a:avLst/>
          </a:prstGeom>
          <a:noFill/>
        </p:spPr>
        <p:txBody>
          <a:bodyPr wrap="square" rtlCol="0">
            <a:spAutoFit/>
          </a:bodyPr>
          <a:lstStyle/>
          <a:p>
            <a:r>
              <a:rPr lang="en-US" dirty="0" smtClean="0"/>
              <a:t>Requests come in from economic developers who may be working with a site selection firm representing a business client on a short timeframe.</a:t>
            </a:r>
          </a:p>
          <a:p>
            <a:endParaRPr lang="en-US" dirty="0"/>
          </a:p>
          <a:p>
            <a:r>
              <a:rPr lang="en-US" dirty="0" smtClean="0"/>
              <a:t>A conversation with the economic developer drives the scope and data sources used in the report. This is a sample report.</a:t>
            </a:r>
          </a:p>
          <a:p>
            <a:endParaRPr lang="en-US" dirty="0"/>
          </a:p>
          <a:p>
            <a:r>
              <a:rPr lang="en-US" dirty="0" smtClean="0"/>
              <a:t>Some of the data tools/sources used:</a:t>
            </a:r>
          </a:p>
          <a:p>
            <a:pPr marL="285750" indent="-285750">
              <a:buFont typeface="Arial" panose="020B0604020202020204" pitchFamily="34" charset="0"/>
              <a:buChar char="•"/>
            </a:pPr>
            <a:r>
              <a:rPr lang="en-US" dirty="0" smtClean="0"/>
              <a:t>EMSI Developer</a:t>
            </a:r>
          </a:p>
          <a:p>
            <a:pPr marL="285750" indent="-285750">
              <a:buFont typeface="Arial" panose="020B0604020202020204" pitchFamily="34" charset="0"/>
              <a:buChar char="•"/>
            </a:pPr>
            <a:r>
              <a:rPr lang="en-US" dirty="0" smtClean="0"/>
              <a:t>Wanted Analytics</a:t>
            </a:r>
          </a:p>
          <a:p>
            <a:pPr marL="285750" indent="-285750">
              <a:buFont typeface="Arial" panose="020B0604020202020204" pitchFamily="34" charset="0"/>
              <a:buChar char="•"/>
            </a:pPr>
            <a:r>
              <a:rPr lang="en-US" dirty="0" smtClean="0"/>
              <a:t>US Census Bureau</a:t>
            </a:r>
          </a:p>
          <a:p>
            <a:pPr marL="285750" indent="-285750">
              <a:buFont typeface="Arial" panose="020B0604020202020204" pitchFamily="34" charset="0"/>
              <a:buChar char="•"/>
            </a:pPr>
            <a:r>
              <a:rPr lang="en-US" dirty="0" smtClean="0"/>
              <a:t>Bureau of Labor Statistics</a:t>
            </a:r>
          </a:p>
          <a:p>
            <a:pPr marL="285750" indent="-285750">
              <a:buFont typeface="Arial" panose="020B0604020202020204" pitchFamily="34" charset="0"/>
              <a:buChar char="•"/>
            </a:pPr>
            <a:r>
              <a:rPr lang="en-US" dirty="0" smtClean="0"/>
              <a:t>Bureau of Economic Analysis</a:t>
            </a:r>
          </a:p>
          <a:p>
            <a:pPr marL="285750" indent="-285750">
              <a:buFont typeface="Arial" panose="020B0604020202020204" pitchFamily="34" charset="0"/>
              <a:buChar char="•"/>
            </a:pPr>
            <a:r>
              <a:rPr lang="en-US" dirty="0" smtClean="0"/>
              <a:t>State demography office</a:t>
            </a:r>
          </a:p>
          <a:p>
            <a:pPr marL="285750" indent="-285750">
              <a:buFont typeface="Arial" panose="020B0604020202020204" pitchFamily="34" charset="0"/>
              <a:buChar char="•"/>
            </a:pPr>
            <a:r>
              <a:rPr lang="en-US" dirty="0" smtClean="0"/>
              <a:t>State department of labor and employment</a:t>
            </a:r>
          </a:p>
          <a:p>
            <a:pPr marL="285750" indent="-285750">
              <a:buFont typeface="Arial" panose="020B0604020202020204" pitchFamily="34" charset="0"/>
              <a:buChar char="•"/>
            </a:pPr>
            <a:r>
              <a:rPr lang="en-US" dirty="0" smtClean="0"/>
              <a:t>Local demographers</a:t>
            </a:r>
            <a:endParaRPr lang="en-US" dirty="0"/>
          </a:p>
        </p:txBody>
      </p:sp>
    </p:spTree>
    <p:extLst>
      <p:ext uri="{BB962C8B-B14F-4D97-AF65-F5344CB8AC3E}">
        <p14:creationId xmlns:p14="http://schemas.microsoft.com/office/powerpoint/2010/main" val="3415021747"/>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2400" y="1066800"/>
            <a:ext cx="3859102" cy="5005250"/>
          </a:xfrm>
          <a:prstGeom prst="rect">
            <a:avLst/>
          </a:prstGeom>
        </p:spPr>
      </p:pic>
      <p:sp>
        <p:nvSpPr>
          <p:cNvPr id="6" name="Title 1"/>
          <p:cNvSpPr>
            <a:spLocks noGrp="1"/>
          </p:cNvSpPr>
          <p:nvPr>
            <p:ph type="title"/>
          </p:nvPr>
        </p:nvSpPr>
        <p:spPr>
          <a:xfrm>
            <a:off x="457200" y="0"/>
            <a:ext cx="8229600" cy="1143000"/>
          </a:xfrm>
        </p:spPr>
        <p:txBody>
          <a:bodyPr/>
          <a:lstStyle/>
          <a:p>
            <a:pPr algn="l"/>
            <a:r>
              <a:rPr lang="en-US" sz="3200" dirty="0" smtClean="0"/>
              <a:t>Sample Report (cont.)</a:t>
            </a:r>
            <a:endParaRPr lang="en-US" sz="3200" dirty="0"/>
          </a:p>
        </p:txBody>
      </p:sp>
      <p:sp>
        <p:nvSpPr>
          <p:cNvPr id="7" name="TextBox 6"/>
          <p:cNvSpPr txBox="1"/>
          <p:nvPr/>
        </p:nvSpPr>
        <p:spPr>
          <a:xfrm>
            <a:off x="4011502" y="1143000"/>
            <a:ext cx="4980098" cy="2308324"/>
          </a:xfrm>
          <a:prstGeom prst="rect">
            <a:avLst/>
          </a:prstGeom>
          <a:noFill/>
        </p:spPr>
        <p:txBody>
          <a:bodyPr wrap="square" rtlCol="0">
            <a:spAutoFit/>
          </a:bodyPr>
          <a:lstStyle/>
          <a:p>
            <a:r>
              <a:rPr lang="en-US" sz="1600" dirty="0" smtClean="0"/>
              <a:t>Once a workforce development board has established itself as a reliable and accurate data source, requests from economic developers, local governments, chambers of commerce, individual businesses and postsecondary educators come often. The Arapahoe/Douglas Workforce Board fielded over 30 requests per month during PY14.</a:t>
            </a:r>
          </a:p>
          <a:p>
            <a:endParaRPr lang="en-US" sz="1600" dirty="0"/>
          </a:p>
          <a:p>
            <a:endParaRPr lang="en-US" sz="1600" dirty="0"/>
          </a:p>
        </p:txBody>
      </p:sp>
      <p:pic>
        <p:nvPicPr>
          <p:cNvPr id="2" name="Picture 1">
            <a:hlinkClick r:id="rId3"/>
          </p:cNvPr>
          <p:cNvPicPr>
            <a:picLocks noChangeAspect="1"/>
          </p:cNvPicPr>
          <p:nvPr/>
        </p:nvPicPr>
        <p:blipFill>
          <a:blip r:embed="rId4"/>
          <a:stretch>
            <a:fillRect/>
          </a:stretch>
        </p:blipFill>
        <p:spPr>
          <a:xfrm>
            <a:off x="2667000" y="591279"/>
            <a:ext cx="4441161" cy="57200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54659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lstStyle/>
          <a:p>
            <a:pPr algn="l"/>
            <a:r>
              <a:rPr lang="en-US" sz="3600" dirty="0" smtClean="0"/>
              <a:t>Example of ECODEVO Collaboration</a:t>
            </a:r>
            <a:endParaRPr lang="en-US" sz="3600" dirty="0"/>
          </a:p>
        </p:txBody>
      </p:sp>
      <p:sp>
        <p:nvSpPr>
          <p:cNvPr id="3" name="Content Placeholder 2"/>
          <p:cNvSpPr>
            <a:spLocks noGrp="1"/>
          </p:cNvSpPr>
          <p:nvPr>
            <p:ph idx="1"/>
          </p:nvPr>
        </p:nvSpPr>
        <p:spPr/>
        <p:txBody>
          <a:bodyPr/>
          <a:lstStyle/>
          <a:p>
            <a:pPr marL="0" indent="0">
              <a:buNone/>
            </a:pPr>
            <a:r>
              <a:rPr lang="en-US" sz="2800" dirty="0"/>
              <a:t>For the past three years, the Arapahoe/Douglas WDB’s staff economist has provided workforce data for Metro Denver Economic Development Corporation’s yearly career cluster reports, which contain both regional and statewide information. Here is a link to the most recent IT/Software cluster report:</a:t>
            </a:r>
          </a:p>
          <a:p>
            <a:endParaRPr lang="en-US" dirty="0"/>
          </a:p>
        </p:txBody>
      </p:sp>
      <p:pic>
        <p:nvPicPr>
          <p:cNvPr id="4" name="Picture 3">
            <a:hlinkClick r:id="rId2"/>
          </p:cNvPr>
          <p:cNvPicPr>
            <a:picLocks noChangeAspect="1"/>
          </p:cNvPicPr>
          <p:nvPr/>
        </p:nvPicPr>
        <p:blipFill rotWithShape="1">
          <a:blip r:embed="rId3"/>
          <a:srcRect t="8333" r="1112" b="30556"/>
          <a:stretch/>
        </p:blipFill>
        <p:spPr>
          <a:xfrm>
            <a:off x="495300" y="1817670"/>
            <a:ext cx="8191500" cy="4049730"/>
          </a:xfrm>
          <a:prstGeom prst="rect">
            <a:avLst/>
          </a:prstGeom>
        </p:spPr>
      </p:pic>
    </p:spTree>
    <p:extLst>
      <p:ext uri="{BB962C8B-B14F-4D97-AF65-F5344CB8AC3E}">
        <p14:creationId xmlns:p14="http://schemas.microsoft.com/office/powerpoint/2010/main" val="1873412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 do Economic Developers Say About Us?</a:t>
            </a:r>
            <a:endParaRPr lang="en-US" dirty="0"/>
          </a:p>
        </p:txBody>
      </p:sp>
      <p:sp>
        <p:nvSpPr>
          <p:cNvPr id="3" name="Content Placeholder 2"/>
          <p:cNvSpPr>
            <a:spLocks noGrp="1"/>
          </p:cNvSpPr>
          <p:nvPr>
            <p:ph idx="1"/>
          </p:nvPr>
        </p:nvSpPr>
        <p:spPr>
          <a:xfrm>
            <a:off x="228600" y="1676400"/>
            <a:ext cx="3352800" cy="4267200"/>
          </a:xfrm>
        </p:spPr>
        <p:txBody>
          <a:bodyPr/>
          <a:lstStyle/>
          <a:p>
            <a:r>
              <a:rPr lang="en-US" sz="2000" dirty="0" smtClean="0"/>
              <a:t>Economic developers will ask you to build the case for the local labor force ONCE and if you are successful with this, then…</a:t>
            </a:r>
          </a:p>
          <a:p>
            <a:r>
              <a:rPr lang="en-US" sz="2000" dirty="0" smtClean="0"/>
              <a:t>They will ask you for help with business clients and may want you to help them actually work with site selectors or existing business clients</a:t>
            </a:r>
            <a:endParaRPr lang="en-US" sz="2000" dirty="0"/>
          </a:p>
        </p:txBody>
      </p:sp>
      <p:sp>
        <p:nvSpPr>
          <p:cNvPr id="5" name="TextBox 4"/>
          <p:cNvSpPr txBox="1"/>
          <p:nvPr/>
        </p:nvSpPr>
        <p:spPr>
          <a:xfrm>
            <a:off x="4191000" y="1730038"/>
            <a:ext cx="4648200" cy="3908762"/>
          </a:xfrm>
          <a:prstGeom prst="rect">
            <a:avLst/>
          </a:prstGeom>
          <a:solidFill>
            <a:srgbClr val="FFC000"/>
          </a:solidFill>
          <a:effectLst>
            <a:glow rad="228600">
              <a:schemeClr val="accent4">
                <a:satMod val="175000"/>
                <a:alpha val="40000"/>
              </a:schemeClr>
            </a:glow>
          </a:effectLst>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“Arapahoe/Douglas Works! is the best in the metro area. They have been able to meet the needs of new employers better than most private employment agencies. They are a great asset to economic developers like Metro Denver Economic Development Corporation.”</a:t>
            </a:r>
          </a:p>
          <a:p>
            <a:endParaRPr lang="en-US" sz="24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Tom Clark, CEO, Metro Denver Economic Development Corporation</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7804110"/>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92162"/>
          </a:xfrm>
        </p:spPr>
        <p:txBody>
          <a:bodyPr/>
          <a:lstStyle/>
          <a:p>
            <a:pPr algn="l" eaLnBrk="1" hangingPunct="1"/>
            <a:r>
              <a:rPr lang="en-US" altLang="en-US" sz="3600" dirty="0" smtClean="0"/>
              <a:t>Successful partnerships bring in new jobs!</a:t>
            </a:r>
          </a:p>
        </p:txBody>
      </p:sp>
      <p:sp>
        <p:nvSpPr>
          <p:cNvPr id="18435" name="TextBox 7"/>
          <p:cNvSpPr txBox="1">
            <a:spLocks noChangeArrowheads="1"/>
          </p:cNvSpPr>
          <p:nvPr/>
        </p:nvSpPr>
        <p:spPr bwMode="auto">
          <a:xfrm>
            <a:off x="304800" y="1371600"/>
            <a:ext cx="29718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entury Gothic" panose="020B0502020202020204" pitchFamily="34" charset="0"/>
              </a:defRPr>
            </a:lvl1pPr>
            <a:lvl2pPr marL="742950" indent="-285750">
              <a:defRPr sz="2000">
                <a:solidFill>
                  <a:schemeClr val="tx1"/>
                </a:solidFill>
                <a:latin typeface="Century Gothic" panose="020B0502020202020204" pitchFamily="34" charset="0"/>
              </a:defRPr>
            </a:lvl2pPr>
            <a:lvl3pPr marL="1143000" indent="-228600">
              <a:defRPr sz="2000">
                <a:solidFill>
                  <a:schemeClr val="tx1"/>
                </a:solidFill>
                <a:latin typeface="Century Gothic" panose="020B0502020202020204" pitchFamily="34" charset="0"/>
              </a:defRPr>
            </a:lvl3pPr>
            <a:lvl4pPr marL="1600200" indent="-228600">
              <a:defRPr sz="2000">
                <a:solidFill>
                  <a:schemeClr val="tx1"/>
                </a:solidFill>
                <a:latin typeface="Century Gothic" panose="020B0502020202020204" pitchFamily="34" charset="0"/>
              </a:defRPr>
            </a:lvl4pPr>
            <a:lvl5pPr marL="2057400" indent="-228600">
              <a:defRPr sz="2000">
                <a:solidFill>
                  <a:schemeClr val="tx1"/>
                </a:solidFill>
                <a:latin typeface="Century Gothic" panose="020B0502020202020204" pitchFamily="34" charset="0"/>
              </a:defRPr>
            </a:lvl5pPr>
            <a:lvl6pPr marL="2514600" indent="-228600" eaLnBrk="0" fontAlgn="base" hangingPunct="0">
              <a:spcBef>
                <a:spcPct val="0"/>
              </a:spcBef>
              <a:spcAft>
                <a:spcPct val="0"/>
              </a:spcAft>
              <a:defRPr sz="2000">
                <a:solidFill>
                  <a:schemeClr val="tx1"/>
                </a:solidFill>
                <a:latin typeface="Century Gothic" panose="020B0502020202020204" pitchFamily="34" charset="0"/>
              </a:defRPr>
            </a:lvl6pPr>
            <a:lvl7pPr marL="2971800" indent="-228600" eaLnBrk="0" fontAlgn="base" hangingPunct="0">
              <a:spcBef>
                <a:spcPct val="0"/>
              </a:spcBef>
              <a:spcAft>
                <a:spcPct val="0"/>
              </a:spcAft>
              <a:defRPr sz="2000">
                <a:solidFill>
                  <a:schemeClr val="tx1"/>
                </a:solidFill>
                <a:latin typeface="Century Gothic" panose="020B0502020202020204" pitchFamily="34" charset="0"/>
              </a:defRPr>
            </a:lvl7pPr>
            <a:lvl8pPr marL="3429000" indent="-228600" eaLnBrk="0" fontAlgn="base" hangingPunct="0">
              <a:spcBef>
                <a:spcPct val="0"/>
              </a:spcBef>
              <a:spcAft>
                <a:spcPct val="0"/>
              </a:spcAft>
              <a:defRPr sz="2000">
                <a:solidFill>
                  <a:schemeClr val="tx1"/>
                </a:solidFill>
                <a:latin typeface="Century Gothic" panose="020B0502020202020204" pitchFamily="34" charset="0"/>
              </a:defRPr>
            </a:lvl8pPr>
            <a:lvl9pPr marL="3886200" indent="-228600" eaLnBrk="0" fontAlgn="base" hangingPunct="0">
              <a:spcBef>
                <a:spcPct val="0"/>
              </a:spcBef>
              <a:spcAft>
                <a:spcPct val="0"/>
              </a:spcAft>
              <a:defRPr sz="2000">
                <a:solidFill>
                  <a:schemeClr val="tx1"/>
                </a:solidFill>
                <a:latin typeface="Century Gothic" panose="020B0502020202020204" pitchFamily="34" charset="0"/>
              </a:defRPr>
            </a:lvl9pPr>
          </a:lstStyle>
          <a:p>
            <a:pPr eaLnBrk="1" hangingPunct="1">
              <a:buFont typeface="Arial" panose="020B0604020202020204" pitchFamily="34" charset="0"/>
              <a:buChar char="•"/>
            </a:pPr>
            <a:r>
              <a:rPr lang="en-US" altLang="en-US" sz="1600" dirty="0" smtClean="0"/>
              <a:t>Denver South Economic Development Partnership </a:t>
            </a:r>
            <a:r>
              <a:rPr lang="en-US" altLang="en-US" sz="1600" dirty="0"/>
              <a:t>was lead organization</a:t>
            </a:r>
          </a:p>
          <a:p>
            <a:pPr eaLnBrk="1" hangingPunct="1">
              <a:buFont typeface="Arial" panose="020B0604020202020204" pitchFamily="34" charset="0"/>
              <a:buChar char="•"/>
            </a:pPr>
            <a:endParaRPr lang="en-US" altLang="en-US" sz="1600" dirty="0"/>
          </a:p>
          <a:p>
            <a:pPr eaLnBrk="1" hangingPunct="1">
              <a:buFont typeface="Arial" panose="020B0604020202020204" pitchFamily="34" charset="0"/>
              <a:buChar char="•"/>
            </a:pPr>
            <a:r>
              <a:rPr lang="en-US" altLang="en-US" sz="1600" dirty="0" err="1"/>
              <a:t>Arledge</a:t>
            </a:r>
            <a:r>
              <a:rPr lang="en-US" altLang="en-US" sz="1600" dirty="0"/>
              <a:t> Partners was Site Selector</a:t>
            </a:r>
          </a:p>
          <a:p>
            <a:pPr eaLnBrk="1" hangingPunct="1">
              <a:buFont typeface="Arial" panose="020B0604020202020204" pitchFamily="34" charset="0"/>
              <a:buChar char="•"/>
            </a:pPr>
            <a:endParaRPr lang="en-US" altLang="en-US" sz="1600" dirty="0"/>
          </a:p>
          <a:p>
            <a:pPr eaLnBrk="1" hangingPunct="1">
              <a:buFont typeface="Arial" panose="020B0604020202020204" pitchFamily="34" charset="0"/>
              <a:buChar char="•"/>
            </a:pPr>
            <a:r>
              <a:rPr lang="en-US" altLang="en-US" sz="1600" dirty="0"/>
              <a:t>Expansion of San Francisco based </a:t>
            </a:r>
            <a:r>
              <a:rPr lang="en-US" altLang="en-US" sz="1600" dirty="0" smtClean="0"/>
              <a:t>company</a:t>
            </a:r>
          </a:p>
          <a:p>
            <a:pPr eaLnBrk="1" hangingPunct="1">
              <a:buFont typeface="Arial" panose="020B0604020202020204" pitchFamily="34" charset="0"/>
              <a:buChar char="•"/>
            </a:pPr>
            <a:endParaRPr lang="en-US" altLang="en-US" sz="1600" dirty="0"/>
          </a:p>
          <a:p>
            <a:pPr eaLnBrk="1" hangingPunct="1">
              <a:buFont typeface="Arial" panose="020B0604020202020204" pitchFamily="34" charset="0"/>
              <a:buChar char="•"/>
            </a:pPr>
            <a:r>
              <a:rPr lang="en-US" altLang="en-US" sz="1600" dirty="0" smtClean="0"/>
              <a:t>The Arapahoe/Douglas Workforce Development Board provided data making the case for the region’s labor force and help with staffing</a:t>
            </a:r>
            <a:endParaRPr lang="en-US" altLang="en-US" sz="1600" dirty="0"/>
          </a:p>
          <a:p>
            <a:pPr eaLnBrk="1" hangingPunct="1">
              <a:buFont typeface="Arial" panose="020B0604020202020204" pitchFamily="34" charset="0"/>
              <a:buChar char="•"/>
            </a:pPr>
            <a:endParaRPr lang="en-US" altLang="en-US" sz="1600" dirty="0"/>
          </a:p>
          <a:p>
            <a:pPr eaLnBrk="1" hangingPunct="1">
              <a:buFont typeface="Arial" panose="020B0604020202020204" pitchFamily="34" charset="0"/>
              <a:buChar char="•"/>
            </a:pPr>
            <a:r>
              <a:rPr lang="en-US" altLang="en-US" sz="1600" dirty="0"/>
              <a:t>160 jobs </a:t>
            </a:r>
            <a:r>
              <a:rPr lang="en-US" altLang="en-US" sz="1600" dirty="0" smtClean="0"/>
              <a:t>brought in to greater metro Denver region</a:t>
            </a:r>
            <a:endParaRPr lang="en-US" altLang="en-US" sz="1600" dirty="0"/>
          </a:p>
          <a:p>
            <a:pPr eaLnBrk="1" hangingPunct="1"/>
            <a:endParaRPr lang="en-US" altLang="en-US" sz="1400" dirty="0"/>
          </a:p>
        </p:txBody>
      </p:sp>
      <p:pic>
        <p:nvPicPr>
          <p:cNvPr id="18436" name="Content Placeholder 3" descr="DSC0048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7263" y="1449388"/>
            <a:ext cx="5113337" cy="297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81400" y="4711700"/>
            <a:ext cx="4953000" cy="850900"/>
          </a:xfrm>
          <a:prstGeom prst="rect">
            <a:avLst/>
          </a:prstGeom>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defRPr/>
            </a:pPr>
            <a:r>
              <a:rPr lang="en-US" sz="1600" dirty="0" smtClean="0">
                <a:solidFill>
                  <a:srgbClr val="000000"/>
                </a:solidFill>
                <a:latin typeface="Century Gothic" pitchFamily="34" charset="0"/>
              </a:rPr>
              <a:t>Gov. Hickenlooper Joins Area Elected Officials and Trulia Executives at the Grand Opening of the New Trulia Centennial Office</a:t>
            </a:r>
          </a:p>
        </p:txBody>
      </p:sp>
    </p:spTree>
    <p:extLst>
      <p:ext uri="{BB962C8B-B14F-4D97-AF65-F5344CB8AC3E}">
        <p14:creationId xmlns:p14="http://schemas.microsoft.com/office/powerpoint/2010/main" val="402106303"/>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76200"/>
            <a:ext cx="8229600" cy="563563"/>
          </a:xfrm>
        </p:spPr>
        <p:txBody>
          <a:bodyPr/>
          <a:lstStyle/>
          <a:p>
            <a:pPr algn="l" eaLnBrk="1" hangingPunct="1"/>
            <a:r>
              <a:rPr lang="en-US" altLang="en-US" sz="3600" dirty="0" smtClean="0"/>
              <a:t>Gordon Composite/</a:t>
            </a:r>
            <a:r>
              <a:rPr lang="en-US" altLang="en-US" sz="3600" dirty="0" err="1" smtClean="0"/>
              <a:t>Polystrand</a:t>
            </a:r>
            <a:endParaRPr lang="en-US" altLang="en-US" sz="3600" dirty="0" smtClean="0"/>
          </a:p>
        </p:txBody>
      </p:sp>
      <p:sp>
        <p:nvSpPr>
          <p:cNvPr id="19459" name="TextBox 5"/>
          <p:cNvSpPr txBox="1">
            <a:spLocks noChangeArrowheads="1"/>
          </p:cNvSpPr>
          <p:nvPr/>
        </p:nvSpPr>
        <p:spPr bwMode="auto">
          <a:xfrm>
            <a:off x="228600" y="1161187"/>
            <a:ext cx="5105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entury Gothic" panose="020B0502020202020204" pitchFamily="34" charset="0"/>
              </a:defRPr>
            </a:lvl1pPr>
            <a:lvl2pPr marL="742950" indent="-285750">
              <a:defRPr sz="2000">
                <a:solidFill>
                  <a:schemeClr val="tx1"/>
                </a:solidFill>
                <a:latin typeface="Century Gothic" panose="020B0502020202020204" pitchFamily="34" charset="0"/>
              </a:defRPr>
            </a:lvl2pPr>
            <a:lvl3pPr marL="1143000" indent="-228600">
              <a:defRPr sz="2000">
                <a:solidFill>
                  <a:schemeClr val="tx1"/>
                </a:solidFill>
                <a:latin typeface="Century Gothic" panose="020B0502020202020204" pitchFamily="34" charset="0"/>
              </a:defRPr>
            </a:lvl3pPr>
            <a:lvl4pPr marL="1600200" indent="-228600">
              <a:defRPr sz="2000">
                <a:solidFill>
                  <a:schemeClr val="tx1"/>
                </a:solidFill>
                <a:latin typeface="Century Gothic" panose="020B0502020202020204" pitchFamily="34" charset="0"/>
              </a:defRPr>
            </a:lvl4pPr>
            <a:lvl5pPr marL="2057400" indent="-228600">
              <a:defRPr sz="2000">
                <a:solidFill>
                  <a:schemeClr val="tx1"/>
                </a:solidFill>
                <a:latin typeface="Century Gothic" panose="020B0502020202020204" pitchFamily="34" charset="0"/>
              </a:defRPr>
            </a:lvl5pPr>
            <a:lvl6pPr marL="2514600" indent="-228600" eaLnBrk="0" fontAlgn="base" hangingPunct="0">
              <a:spcBef>
                <a:spcPct val="0"/>
              </a:spcBef>
              <a:spcAft>
                <a:spcPct val="0"/>
              </a:spcAft>
              <a:defRPr sz="2000">
                <a:solidFill>
                  <a:schemeClr val="tx1"/>
                </a:solidFill>
                <a:latin typeface="Century Gothic" panose="020B0502020202020204" pitchFamily="34" charset="0"/>
              </a:defRPr>
            </a:lvl6pPr>
            <a:lvl7pPr marL="2971800" indent="-228600" eaLnBrk="0" fontAlgn="base" hangingPunct="0">
              <a:spcBef>
                <a:spcPct val="0"/>
              </a:spcBef>
              <a:spcAft>
                <a:spcPct val="0"/>
              </a:spcAft>
              <a:defRPr sz="2000">
                <a:solidFill>
                  <a:schemeClr val="tx1"/>
                </a:solidFill>
                <a:latin typeface="Century Gothic" panose="020B0502020202020204" pitchFamily="34" charset="0"/>
              </a:defRPr>
            </a:lvl7pPr>
            <a:lvl8pPr marL="3429000" indent="-228600" eaLnBrk="0" fontAlgn="base" hangingPunct="0">
              <a:spcBef>
                <a:spcPct val="0"/>
              </a:spcBef>
              <a:spcAft>
                <a:spcPct val="0"/>
              </a:spcAft>
              <a:defRPr sz="2000">
                <a:solidFill>
                  <a:schemeClr val="tx1"/>
                </a:solidFill>
                <a:latin typeface="Century Gothic" panose="020B0502020202020204" pitchFamily="34" charset="0"/>
              </a:defRPr>
            </a:lvl8pPr>
            <a:lvl9pPr marL="3886200" indent="-228600" eaLnBrk="0" fontAlgn="base" hangingPunct="0">
              <a:spcBef>
                <a:spcPct val="0"/>
              </a:spcBef>
              <a:spcAft>
                <a:spcPct val="0"/>
              </a:spcAft>
              <a:defRPr sz="2000">
                <a:solidFill>
                  <a:schemeClr val="tx1"/>
                </a:solidFill>
                <a:latin typeface="Century Gothic" panose="020B0502020202020204" pitchFamily="34" charset="0"/>
              </a:defRPr>
            </a:lvl9pPr>
          </a:lstStyle>
          <a:p>
            <a:pPr eaLnBrk="1" hangingPunct="1">
              <a:buFont typeface="Arial" panose="020B0604020202020204" pitchFamily="34" charset="0"/>
              <a:buChar char="•"/>
            </a:pPr>
            <a:r>
              <a:rPr lang="en-US" altLang="en-US" sz="1800" dirty="0"/>
              <a:t>Denver South Economic Development Partnership (DSEDP) was </a:t>
            </a:r>
            <a:r>
              <a:rPr lang="en-US" altLang="en-US" sz="1800" dirty="0" smtClean="0"/>
              <a:t>lead economic developer</a:t>
            </a:r>
            <a:endParaRPr lang="en-US" altLang="en-US" sz="1800" dirty="0"/>
          </a:p>
          <a:p>
            <a:pPr eaLnBrk="1" hangingPunct="1">
              <a:buFont typeface="Arial" panose="020B0604020202020204" pitchFamily="34" charset="0"/>
              <a:buChar char="•"/>
            </a:pPr>
            <a:endParaRPr lang="en-US" altLang="en-US" sz="1800" dirty="0"/>
          </a:p>
          <a:p>
            <a:pPr eaLnBrk="1" hangingPunct="1">
              <a:buFont typeface="Arial" panose="020B0604020202020204" pitchFamily="34" charset="0"/>
              <a:buChar char="•"/>
            </a:pPr>
            <a:r>
              <a:rPr lang="en-US" altLang="en-US" sz="1800" dirty="0"/>
              <a:t>Gordon Composites Inc. (GCI) moving </a:t>
            </a:r>
            <a:r>
              <a:rPr lang="en-US" altLang="en-US" sz="1800" dirty="0" smtClean="0"/>
              <a:t>HQ to Centennial, CO </a:t>
            </a:r>
            <a:r>
              <a:rPr lang="en-US" altLang="en-US" sz="1800" dirty="0"/>
              <a:t>from Montrose, CO</a:t>
            </a:r>
          </a:p>
          <a:p>
            <a:pPr eaLnBrk="1" hangingPunct="1">
              <a:buFont typeface="Arial" panose="020B0604020202020204" pitchFamily="34" charset="0"/>
              <a:buChar char="•"/>
            </a:pPr>
            <a:endParaRPr lang="en-US" altLang="en-US" sz="1800" dirty="0"/>
          </a:p>
          <a:p>
            <a:pPr eaLnBrk="1" hangingPunct="1">
              <a:buFont typeface="Arial" panose="020B0604020202020204" pitchFamily="34" charset="0"/>
              <a:buChar char="•"/>
            </a:pPr>
            <a:r>
              <a:rPr lang="en-US" altLang="en-US" sz="1800" dirty="0"/>
              <a:t>DSEDP Partnership</a:t>
            </a:r>
          </a:p>
          <a:p>
            <a:pPr lvl="1" eaLnBrk="1" hangingPunct="1">
              <a:buFont typeface="Arial" panose="020B0604020202020204" pitchFamily="34" charset="0"/>
              <a:buChar char="•"/>
            </a:pPr>
            <a:r>
              <a:rPr lang="en-US" altLang="en-US" sz="1800" dirty="0"/>
              <a:t>Xcel Energy</a:t>
            </a:r>
          </a:p>
          <a:p>
            <a:pPr lvl="1" eaLnBrk="1" hangingPunct="1">
              <a:buFont typeface="Arial" panose="020B0604020202020204" pitchFamily="34" charset="0"/>
              <a:buChar char="•"/>
            </a:pPr>
            <a:r>
              <a:rPr lang="en-US" altLang="en-US" sz="1800" dirty="0"/>
              <a:t>Douglas County</a:t>
            </a:r>
          </a:p>
          <a:p>
            <a:pPr lvl="1" eaLnBrk="1" hangingPunct="1">
              <a:buFont typeface="Arial" panose="020B0604020202020204" pitchFamily="34" charset="0"/>
              <a:buChar char="•"/>
            </a:pPr>
            <a:r>
              <a:rPr lang="en-US" altLang="en-US" sz="1800" dirty="0"/>
              <a:t>Arapahoe/ Douglas </a:t>
            </a:r>
            <a:r>
              <a:rPr lang="en-US" altLang="en-US" sz="1800" dirty="0" smtClean="0"/>
              <a:t>Workforce Development Board</a:t>
            </a:r>
            <a:endParaRPr lang="en-US" altLang="en-US" sz="1800" dirty="0"/>
          </a:p>
          <a:p>
            <a:pPr lvl="1" eaLnBrk="1" hangingPunct="1">
              <a:buFont typeface="Arial" panose="020B0604020202020204" pitchFamily="34" charset="0"/>
              <a:buChar char="•"/>
            </a:pPr>
            <a:endParaRPr lang="en-US" altLang="en-US" sz="1800" dirty="0"/>
          </a:p>
          <a:p>
            <a:pPr eaLnBrk="1" hangingPunct="1">
              <a:buFont typeface="Arial" panose="020B0604020202020204" pitchFamily="34" charset="0"/>
              <a:buChar char="•"/>
            </a:pPr>
            <a:r>
              <a:rPr lang="en-US" altLang="en-US" sz="1800" dirty="0"/>
              <a:t>Arapahoe/Douglas Works! </a:t>
            </a:r>
            <a:r>
              <a:rPr lang="en-US" altLang="en-US" sz="1800" dirty="0" smtClean="0"/>
              <a:t>was </a:t>
            </a:r>
            <a:r>
              <a:rPr lang="en-US" altLang="en-US" sz="1800" dirty="0"/>
              <a:t>AT the </a:t>
            </a:r>
            <a:r>
              <a:rPr lang="en-US" altLang="en-US" sz="1800" dirty="0" smtClean="0"/>
              <a:t>table with data on local labor force and hiring needs</a:t>
            </a:r>
            <a:endParaRPr lang="en-US" altLang="en-US" sz="1800" dirty="0"/>
          </a:p>
        </p:txBody>
      </p:sp>
      <p:pic>
        <p:nvPicPr>
          <p:cNvPr id="1946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870645"/>
            <a:ext cx="33909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045536"/>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dirty="0" smtClean="0"/>
              <a:t>Arrow Electronics Expansion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295400"/>
            <a:ext cx="6400800" cy="4256782"/>
          </a:xfrm>
          <a:prstGeom prst="rect">
            <a:avLst/>
          </a:prstGeom>
        </p:spPr>
      </p:pic>
      <p:sp>
        <p:nvSpPr>
          <p:cNvPr id="5" name="TextBox 4"/>
          <p:cNvSpPr txBox="1"/>
          <p:nvPr/>
        </p:nvSpPr>
        <p:spPr>
          <a:xfrm>
            <a:off x="1371600" y="5638800"/>
            <a:ext cx="6400800" cy="461665"/>
          </a:xfrm>
          <a:prstGeom prst="rect">
            <a:avLst/>
          </a:prstGeom>
          <a:noFill/>
        </p:spPr>
        <p:txBody>
          <a:bodyPr wrap="square" rtlCol="0">
            <a:spAutoFit/>
          </a:bodyPr>
          <a:lstStyle/>
          <a:p>
            <a:r>
              <a:rPr lang="en-US" sz="1200" dirty="0" smtClean="0"/>
              <a:t>Chief Elected Official in Arapahoe/Douglas Area, WDB members, Governor Hickenlooper and Mike Long from Arrow Electronics</a:t>
            </a:r>
            <a:endParaRPr lang="en-US" sz="1200" dirty="0"/>
          </a:p>
        </p:txBody>
      </p:sp>
    </p:spTree>
    <p:extLst>
      <p:ext uri="{BB962C8B-B14F-4D97-AF65-F5344CB8AC3E}">
        <p14:creationId xmlns:p14="http://schemas.microsoft.com/office/powerpoint/2010/main" val="3863532376"/>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pPr algn="l"/>
            <a:r>
              <a:rPr lang="en-US" dirty="0" smtClean="0"/>
              <a:t>Challenges &amp; Opportunities</a:t>
            </a:r>
            <a:endParaRPr lang="en-US" dirty="0"/>
          </a:p>
        </p:txBody>
      </p:sp>
      <p:sp>
        <p:nvSpPr>
          <p:cNvPr id="3" name="Content Placeholder 2"/>
          <p:cNvSpPr>
            <a:spLocks noGrp="1"/>
          </p:cNvSpPr>
          <p:nvPr>
            <p:ph idx="1"/>
          </p:nvPr>
        </p:nvSpPr>
        <p:spPr>
          <a:xfrm>
            <a:off x="228600" y="1600200"/>
            <a:ext cx="3810000" cy="4267200"/>
          </a:xfrm>
        </p:spPr>
        <p:txBody>
          <a:bodyPr/>
          <a:lstStyle/>
          <a:p>
            <a:pPr marL="0" indent="0" algn="ctr">
              <a:buNone/>
            </a:pPr>
            <a:r>
              <a:rPr lang="en-US" sz="2400" b="1" dirty="0" smtClean="0"/>
              <a:t>Key Challenges</a:t>
            </a:r>
          </a:p>
          <a:p>
            <a:r>
              <a:rPr lang="en-US" sz="2400" dirty="0" smtClean="0"/>
              <a:t>Full employment (unemployment rate &lt;4.9%)</a:t>
            </a:r>
          </a:p>
          <a:p>
            <a:r>
              <a:rPr lang="en-US" sz="2400" dirty="0" smtClean="0"/>
              <a:t>Reaching deeper to bring underutilized people into the labor force</a:t>
            </a:r>
          </a:p>
          <a:p>
            <a:r>
              <a:rPr lang="en-US" sz="2400" dirty="0" smtClean="0"/>
              <a:t>Some training pipeline issues</a:t>
            </a:r>
            <a:endParaRPr lang="en-US" sz="2400" dirty="0"/>
          </a:p>
        </p:txBody>
      </p:sp>
      <p:sp>
        <p:nvSpPr>
          <p:cNvPr id="4" name="Content Placeholder 2"/>
          <p:cNvSpPr txBox="1">
            <a:spLocks/>
          </p:cNvSpPr>
          <p:nvPr/>
        </p:nvSpPr>
        <p:spPr bwMode="auto">
          <a:xfrm>
            <a:off x="4419600" y="1600200"/>
            <a:ext cx="45720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US" sz="2400" b="1" dirty="0" smtClean="0"/>
              <a:t>Opportunities</a:t>
            </a:r>
          </a:p>
          <a:p>
            <a:r>
              <a:rPr lang="en-US" sz="2400" dirty="0" smtClean="0"/>
              <a:t>Strong sector partnerships driving more relevant training</a:t>
            </a:r>
          </a:p>
          <a:p>
            <a:r>
              <a:rPr lang="en-US" sz="2400" dirty="0" smtClean="0"/>
              <a:t>Work with industry to develop work based learning opportunities</a:t>
            </a:r>
          </a:p>
          <a:p>
            <a:r>
              <a:rPr lang="en-US" sz="2400" dirty="0" smtClean="0"/>
              <a:t>Industry leaders using data supplied by workforce development to review existing training pipeline</a:t>
            </a:r>
          </a:p>
        </p:txBody>
      </p:sp>
    </p:spTree>
    <p:extLst>
      <p:ext uri="{BB962C8B-B14F-4D97-AF65-F5344CB8AC3E}">
        <p14:creationId xmlns:p14="http://schemas.microsoft.com/office/powerpoint/2010/main" val="2946969511"/>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t> Strategy for Statewide Business Engagement</a:t>
            </a:r>
            <a:endParaRPr lang="en-US" sz="3600" dirty="0"/>
          </a:p>
        </p:txBody>
      </p:sp>
      <p:sp>
        <p:nvSpPr>
          <p:cNvPr id="3" name="Content Placeholder 2"/>
          <p:cNvSpPr>
            <a:spLocks noGrp="1"/>
          </p:cNvSpPr>
          <p:nvPr>
            <p:ph idx="1"/>
          </p:nvPr>
        </p:nvSpPr>
        <p:spPr>
          <a:xfrm>
            <a:off x="457200" y="1752600"/>
            <a:ext cx="8229600" cy="4343400"/>
          </a:xfrm>
        </p:spPr>
        <p:txBody>
          <a:bodyPr/>
          <a:lstStyle/>
          <a:p>
            <a:r>
              <a:rPr lang="en-US" dirty="0" smtClean="0"/>
              <a:t>Colorado Blueprint identified eleven key industry sectors</a:t>
            </a:r>
          </a:p>
          <a:p>
            <a:r>
              <a:rPr lang="en-US" dirty="0" smtClean="0"/>
              <a:t>Local workforce boards build on this in their areas</a:t>
            </a:r>
            <a:r>
              <a:rPr lang="en-US" dirty="0"/>
              <a:t> </a:t>
            </a:r>
            <a:r>
              <a:rPr lang="en-US" dirty="0" smtClean="0"/>
              <a:t>and planning region</a:t>
            </a:r>
          </a:p>
          <a:p>
            <a:r>
              <a:rPr lang="en-US" dirty="0" smtClean="0"/>
              <a:t>Statewide business development strategies – data training, LEAN training, partner alignment, and streamlining processes</a:t>
            </a:r>
          </a:p>
        </p:txBody>
      </p:sp>
    </p:spTree>
    <p:extLst>
      <p:ext uri="{BB962C8B-B14F-4D97-AF65-F5344CB8AC3E}">
        <p14:creationId xmlns:p14="http://schemas.microsoft.com/office/powerpoint/2010/main" val="1414464495"/>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Tracking Outcomes</a:t>
            </a:r>
            <a:endParaRPr lang="en-US" dirty="0"/>
          </a:p>
        </p:txBody>
      </p:sp>
      <p:sp>
        <p:nvSpPr>
          <p:cNvPr id="3" name="Content Placeholder 2"/>
          <p:cNvSpPr>
            <a:spLocks noGrp="1"/>
          </p:cNvSpPr>
          <p:nvPr>
            <p:ph idx="1"/>
          </p:nvPr>
        </p:nvSpPr>
        <p:spPr>
          <a:xfrm>
            <a:off x="457200" y="1600201"/>
            <a:ext cx="8229600" cy="3581400"/>
          </a:xfrm>
        </p:spPr>
        <p:txBody>
          <a:bodyPr/>
          <a:lstStyle/>
          <a:p>
            <a:r>
              <a:rPr lang="en-US" dirty="0" smtClean="0"/>
              <a:t>Colorado’s workforce development boards are beginning to track the economic impact of workforce development operations</a:t>
            </a:r>
          </a:p>
          <a:p>
            <a:r>
              <a:rPr lang="en-US" dirty="0" smtClean="0"/>
              <a:t>Arapahoe/Douglas WDB provides an example…</a:t>
            </a:r>
            <a:endParaRPr lang="en-US" dirty="0"/>
          </a:p>
        </p:txBody>
      </p:sp>
    </p:spTree>
    <p:extLst>
      <p:ext uri="{BB962C8B-B14F-4D97-AF65-F5344CB8AC3E}">
        <p14:creationId xmlns:p14="http://schemas.microsoft.com/office/powerpoint/2010/main" val="3074825915"/>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Tracking the Value of Workforce Development in Dollars &amp; Cents</a:t>
            </a:r>
            <a:endParaRPr lang="en-US" dirty="0"/>
          </a:p>
        </p:txBody>
      </p:sp>
      <p:pic>
        <p:nvPicPr>
          <p:cNvPr id="4" name="Picture 3"/>
          <p:cNvPicPr>
            <a:picLocks noChangeAspect="1"/>
          </p:cNvPicPr>
          <p:nvPr/>
        </p:nvPicPr>
        <p:blipFill>
          <a:blip r:embed="rId2"/>
          <a:stretch>
            <a:fillRect/>
          </a:stretch>
        </p:blipFill>
        <p:spPr>
          <a:xfrm>
            <a:off x="457200" y="1600200"/>
            <a:ext cx="4462501" cy="4545140"/>
          </a:xfrm>
          <a:prstGeom prst="rect">
            <a:avLst/>
          </a:prstGeom>
        </p:spPr>
      </p:pic>
      <p:sp>
        <p:nvSpPr>
          <p:cNvPr id="5" name="TextBox 4"/>
          <p:cNvSpPr txBox="1"/>
          <p:nvPr/>
        </p:nvSpPr>
        <p:spPr>
          <a:xfrm>
            <a:off x="5257800" y="1981200"/>
            <a:ext cx="3429000" cy="3477875"/>
          </a:xfrm>
          <a:prstGeom prst="rect">
            <a:avLst/>
          </a:prstGeom>
          <a:noFill/>
        </p:spPr>
        <p:txBody>
          <a:bodyPr wrap="square" rtlCol="0">
            <a:spAutoFit/>
          </a:bodyPr>
          <a:lstStyle/>
          <a:p>
            <a:r>
              <a:rPr lang="en-US" sz="2000" dirty="0" smtClean="0">
                <a:latin typeface="+mn-lt"/>
              </a:rPr>
              <a:t>With the assistance of the Colorado Department of Labor and Employment (CDLE), workforce development boards throughout Colorado can now tell a very compelling story about the tremendous value of focused, business-driven workforce development</a:t>
            </a:r>
            <a:endParaRPr lang="en-US" sz="2000" dirty="0">
              <a:latin typeface="+mn-lt"/>
            </a:endParaRPr>
          </a:p>
        </p:txBody>
      </p:sp>
    </p:spTree>
    <p:extLst>
      <p:ext uri="{BB962C8B-B14F-4D97-AF65-F5344CB8AC3E}">
        <p14:creationId xmlns:p14="http://schemas.microsoft.com/office/powerpoint/2010/main" val="2678184556"/>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14400" y="33541"/>
            <a:ext cx="7198180" cy="6824459"/>
          </a:xfrm>
          <a:prstGeom prst="rect">
            <a:avLst/>
          </a:prstGeom>
        </p:spPr>
      </p:pic>
    </p:spTree>
    <p:extLst>
      <p:ext uri="{BB962C8B-B14F-4D97-AF65-F5344CB8AC3E}">
        <p14:creationId xmlns:p14="http://schemas.microsoft.com/office/powerpoint/2010/main" val="1987925687"/>
      </p:ext>
    </p:extLst>
  </p:cSld>
  <p:clrMapOvr>
    <a:masterClrMapping/>
  </p:clrMapOvr>
  <p:transition spd="slow">
    <p:fad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738</TotalTime>
  <Words>1052</Words>
  <Application>Microsoft Office PowerPoint</Application>
  <PresentationFormat>On-screen Show (4:3)</PresentationFormat>
  <Paragraphs>101</Paragraphs>
  <Slides>17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Gothic</vt:lpstr>
      <vt:lpstr>Times New Roman</vt:lpstr>
      <vt:lpstr>Default Design</vt:lpstr>
      <vt:lpstr>PowerPoint Presentation</vt:lpstr>
      <vt:lpstr>Key to a Vibrant &amp; Growing Economy</vt:lpstr>
      <vt:lpstr>State Level Partnership</vt:lpstr>
      <vt:lpstr>Successful Collaboration</vt:lpstr>
      <vt:lpstr>Workforce Development at the Speed of Business</vt:lpstr>
      <vt:lpstr>How Site Selection Requests are Made</vt:lpstr>
      <vt:lpstr>Sample Report (cont.)</vt:lpstr>
      <vt:lpstr>Example of ECODEVO Collaboration</vt:lpstr>
      <vt:lpstr>What do Economic Developers Say About Us?</vt:lpstr>
      <vt:lpstr>Successful partnerships bring in new jobs!</vt:lpstr>
      <vt:lpstr>Gordon Composite/Polystrand</vt:lpstr>
      <vt:lpstr>Arrow Electronics Expansion</vt:lpstr>
      <vt:lpstr>Challenges &amp; Opportunities</vt:lpstr>
      <vt:lpstr> Strategy for Statewide Business Engagement</vt:lpstr>
      <vt:lpstr>Tracking Outcomes</vt:lpstr>
      <vt:lpstr>Tracking the Value of Workforce Development in Dollars &amp; Cents</vt:lpstr>
      <vt:lpstr>PowerPoint Presentation</vt:lpstr>
    </vt:vector>
  </TitlesOfParts>
  <Company>Arapahoe County Government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lm</dc:creator>
  <cp:lastModifiedBy>Joe Barela</cp:lastModifiedBy>
  <cp:revision>53</cp:revision>
  <dcterms:created xsi:type="dcterms:W3CDTF">2010-05-04T14:18:38Z</dcterms:created>
  <dcterms:modified xsi:type="dcterms:W3CDTF">2016-01-20T22:36:25Z</dcterms:modified>
</cp:coreProperties>
</file>