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96" r:id="rId1"/>
    <p:sldMasterId id="2147484301" r:id="rId2"/>
  </p:sldMasterIdLst>
  <p:notesMasterIdLst>
    <p:notesMasterId r:id="rId13"/>
  </p:notesMasterIdLst>
  <p:handoutMasterIdLst>
    <p:handoutMasterId r:id="rId14"/>
  </p:handoutMasterIdLst>
  <p:sldIdLst>
    <p:sldId id="540" r:id="rId3"/>
    <p:sldId id="508" r:id="rId4"/>
    <p:sldId id="510" r:id="rId5"/>
    <p:sldId id="514" r:id="rId6"/>
    <p:sldId id="509" r:id="rId7"/>
    <p:sldId id="512" r:id="rId8"/>
    <p:sldId id="542" r:id="rId9"/>
    <p:sldId id="541" r:id="rId10"/>
    <p:sldId id="513" r:id="rId11"/>
    <p:sldId id="507" r:id="rId12"/>
  </p:sldIdLst>
  <p:sldSz cx="9144000" cy="6858000" type="screen4x3"/>
  <p:notesSz cx="7102475" cy="9369425"/>
  <p:custDataLst>
    <p:tags r:id="rId15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1200" b="1" u="sng" kern="1200">
        <a:solidFill>
          <a:schemeClr val="accent2"/>
        </a:solidFill>
        <a:latin typeface="Tahoma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200" b="1" u="sng" kern="1200">
        <a:solidFill>
          <a:schemeClr val="accent2"/>
        </a:solidFill>
        <a:latin typeface="Tahoma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200" b="1" u="sng" kern="1200">
        <a:solidFill>
          <a:schemeClr val="accent2"/>
        </a:solidFill>
        <a:latin typeface="Tahoma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200" b="1" u="sng" kern="1200">
        <a:solidFill>
          <a:schemeClr val="accent2"/>
        </a:solidFill>
        <a:latin typeface="Tahoma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200" b="1" u="sng" kern="1200">
        <a:solidFill>
          <a:schemeClr val="accent2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b="1" u="sng" kern="1200">
        <a:solidFill>
          <a:schemeClr val="accent2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1200" b="1" u="sng" kern="1200">
        <a:solidFill>
          <a:schemeClr val="accent2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1200" b="1" u="sng" kern="1200">
        <a:solidFill>
          <a:schemeClr val="accent2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1200" b="1" u="sng" kern="1200">
        <a:solidFill>
          <a:schemeClr val="accent2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1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003399"/>
    <a:srgbClr val="CCAA00"/>
    <a:srgbClr val="CCAF00"/>
    <a:srgbClr val="FFD635"/>
    <a:srgbClr val="6600FF"/>
    <a:srgbClr val="009999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52" autoAdjust="0"/>
    <p:restoredTop sz="94622" autoAdjust="0"/>
  </p:normalViewPr>
  <p:slideViewPr>
    <p:cSldViewPr>
      <p:cViewPr varScale="1">
        <p:scale>
          <a:sx n="77" d="100"/>
          <a:sy n="77" d="100"/>
        </p:scale>
        <p:origin x="14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90" y="-72"/>
      </p:cViewPr>
      <p:guideLst>
        <p:guide orient="horz" pos="2951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9384" cy="46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08" tIns="47053" rIns="94108" bIns="47053" numCol="1" anchor="t" anchorCtr="0" compatLnSpc="1">
            <a:prstTxWarp prst="textNoShape">
              <a:avLst/>
            </a:prstTxWarp>
          </a:bodyPr>
          <a:lstStyle>
            <a:lvl1pPr algn="l" defTabSz="941482">
              <a:defRPr kumimoji="1" b="0" u="none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448" y="0"/>
            <a:ext cx="3079384" cy="46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08" tIns="47053" rIns="94108" bIns="47053" numCol="1" anchor="t" anchorCtr="0" compatLnSpc="1">
            <a:prstTxWarp prst="textNoShape">
              <a:avLst/>
            </a:prstTxWarp>
          </a:bodyPr>
          <a:lstStyle>
            <a:lvl1pPr algn="r" defTabSz="941482">
              <a:defRPr kumimoji="1" b="0" u="none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99481"/>
            <a:ext cx="3079384" cy="46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08" tIns="47053" rIns="94108" bIns="47053" numCol="1" anchor="b" anchorCtr="0" compatLnSpc="1">
            <a:prstTxWarp prst="textNoShape">
              <a:avLst/>
            </a:prstTxWarp>
          </a:bodyPr>
          <a:lstStyle>
            <a:lvl1pPr algn="l" defTabSz="941482">
              <a:defRPr kumimoji="1" b="0" u="none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448" y="8899481"/>
            <a:ext cx="3079384" cy="46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08" tIns="47053" rIns="94108" bIns="47053" numCol="1" anchor="b" anchorCtr="0" compatLnSpc="1">
            <a:prstTxWarp prst="textNoShape">
              <a:avLst/>
            </a:prstTxWarp>
          </a:bodyPr>
          <a:lstStyle>
            <a:lvl1pPr algn="r" defTabSz="941482">
              <a:defRPr kumimoji="1" b="0" u="none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9E1DD6E7-B327-45DB-9EE9-548A5FA312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60997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9384" cy="46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08" tIns="47053" rIns="94108" bIns="47053" numCol="1" anchor="ctr" anchorCtr="0" compatLnSpc="1">
            <a:prstTxWarp prst="textNoShape">
              <a:avLst/>
            </a:prstTxWarp>
          </a:bodyPr>
          <a:lstStyle>
            <a:lvl1pPr algn="l" defTabSz="941482" eaLnBrk="0" hangingPunct="0">
              <a:defRPr b="0" u="none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3093" y="0"/>
            <a:ext cx="3079383" cy="46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4108" tIns="47053" rIns="94108" bIns="47053" numCol="1" anchor="ctr" anchorCtr="0" compatLnSpc="1">
            <a:prstTxWarp prst="textNoShape">
              <a:avLst/>
            </a:prstTxWarp>
          </a:bodyPr>
          <a:lstStyle>
            <a:lvl1pPr algn="r" defTabSz="941482" eaLnBrk="0" hangingPunct="0">
              <a:defRPr b="0" u="none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8088" y="701675"/>
            <a:ext cx="4686300" cy="3514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8642" y="4450559"/>
            <a:ext cx="5205193" cy="4216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08" tIns="47053" rIns="94108" bIns="470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01118"/>
            <a:ext cx="3079384" cy="46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08" tIns="47053" rIns="94108" bIns="47053" numCol="1" anchor="b" anchorCtr="0" compatLnSpc="1">
            <a:prstTxWarp prst="textNoShape">
              <a:avLst/>
            </a:prstTxWarp>
          </a:bodyPr>
          <a:lstStyle>
            <a:lvl1pPr algn="l" defTabSz="941482" eaLnBrk="0" hangingPunct="0">
              <a:defRPr b="0" u="none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3093" y="8901118"/>
            <a:ext cx="3079383" cy="46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4108" tIns="47053" rIns="94108" bIns="47053" numCol="1" anchor="b" anchorCtr="0" compatLnSpc="1">
            <a:prstTxWarp prst="textNoShape">
              <a:avLst/>
            </a:prstTxWarp>
          </a:bodyPr>
          <a:lstStyle>
            <a:lvl1pPr algn="r" defTabSz="941482" eaLnBrk="0" hangingPunct="0">
              <a:defRPr b="0" u="none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2A0E357E-EDCF-4236-B0F7-5A5751FEC4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829916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 txBox="1">
            <a:spLocks/>
          </p:cNvSpPr>
          <p:nvPr userDrawn="1"/>
        </p:nvSpPr>
        <p:spPr bwMode="auto">
          <a:xfrm>
            <a:off x="533400" y="1673225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CCAA00"/>
                </a:solidFill>
                <a:latin typeface="Arial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CCAA00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CCAA00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CCAA00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CCAA00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AA00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AA00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AA00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AA00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r>
              <a:rPr lang="en-US" smtClean="0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457200"/>
            <a:ext cx="9144000" cy="274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40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793750"/>
            <a:ext cx="9144000" cy="20574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56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93787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40367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Tx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65863"/>
            <a:ext cx="2133600" cy="47625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smtClean="0"/>
              <a:t>  </a:t>
            </a:r>
            <a:fld id="{785565C6-FDE0-4D21-B012-CCFB3C82171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1433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BB3A3-CC15-445C-9583-215EFA057659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BC3AF-4774-4694-A41A-848D5AE84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715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BB3A3-CC15-445C-9583-215EFA057659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BC3AF-4774-4694-A41A-848D5AE84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575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BB3A3-CC15-445C-9583-215EFA057659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BC3AF-4774-4694-A41A-848D5AE84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480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BB3A3-CC15-445C-9583-215EFA057659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BC3AF-4774-4694-A41A-848D5AE84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057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BB3A3-CC15-445C-9583-215EFA057659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BC3AF-4774-4694-A41A-848D5AE84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762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BB3A3-CC15-445C-9583-215EFA057659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BC3AF-4774-4694-A41A-848D5AE84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773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BB3A3-CC15-445C-9583-215EFA057659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BC3AF-4774-4694-A41A-848D5AE84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171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BB3A3-CC15-445C-9583-215EFA057659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BC3AF-4774-4694-A41A-848D5AE84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248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BB3A3-CC15-445C-9583-215EFA057659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BC3AF-4774-4694-A41A-848D5AE84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699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BB3A3-CC15-445C-9583-215EFA057659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BC3AF-4774-4694-A41A-848D5AE84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014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BB3A3-CC15-445C-9583-215EFA057659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BC3AF-4774-4694-A41A-848D5AE84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984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w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04813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30" name="Picture 23" descr="Aspen-logoblu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493" y="6076724"/>
            <a:ext cx="1923322" cy="54864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32756"/>
            <a:ext cx="2194560" cy="29260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94" r:id="rId1"/>
    <p:sldLayoutId id="2147484295" r:id="rId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CCAA00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CCAA00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CCAA00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CCAA00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CCAA00"/>
          </a:solidFill>
          <a:latin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CCAA00"/>
          </a:solidFill>
          <a:latin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CCAA00"/>
          </a:solidFill>
          <a:latin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CCAA00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6"/>
        </a:buBlip>
        <a:defRPr sz="3200">
          <a:solidFill>
            <a:srgbClr val="003399"/>
          </a:solidFill>
          <a:latin typeface="Arial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003399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3399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03399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399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399"/>
          </a:solidFill>
          <a:latin typeface="+mj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399"/>
          </a:solidFill>
          <a:latin typeface="+mj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399"/>
          </a:solidFill>
          <a:latin typeface="+mj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399"/>
          </a:solidFill>
          <a:latin typeface="+mj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BB3A3-CC15-445C-9583-215EFA057659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BC3AF-4774-4694-A41A-848D5AE84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30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2" r:id="rId1"/>
    <p:sldLayoutId id="2147484303" r:id="rId2"/>
    <p:sldLayoutId id="2147484304" r:id="rId3"/>
    <p:sldLayoutId id="2147484305" r:id="rId4"/>
    <p:sldLayoutId id="2147484306" r:id="rId5"/>
    <p:sldLayoutId id="2147484307" r:id="rId6"/>
    <p:sldLayoutId id="2147484308" r:id="rId7"/>
    <p:sldLayoutId id="2147484309" r:id="rId8"/>
    <p:sldLayoutId id="2147484310" r:id="rId9"/>
    <p:sldLayoutId id="2147484311" r:id="rId10"/>
    <p:sldLayoutId id="21474843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16" y="2667000"/>
            <a:ext cx="8604368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4126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812"/>
            <a:ext cx="8229600" cy="1042987"/>
          </a:xfrm>
        </p:spPr>
        <p:txBody>
          <a:bodyPr/>
          <a:lstStyle/>
          <a:p>
            <a:r>
              <a:rPr lang="en-US" dirty="0" err="1" smtClean="0"/>
              <a:t>UpSkill</a:t>
            </a:r>
            <a:r>
              <a:rPr lang="en-US" dirty="0" smtClean="0"/>
              <a:t> America</a:t>
            </a:r>
            <a:br>
              <a:rPr lang="en-US" dirty="0" smtClean="0"/>
            </a:br>
            <a:r>
              <a:rPr lang="en-US" dirty="0" smtClean="0"/>
              <a:t>Leadership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8" y="1752600"/>
            <a:ext cx="8229600" cy="4092576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 </a:t>
            </a:r>
            <a:fld id="{785565C6-FDE0-4D21-B012-CCFB3C82171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96839"/>
            <a:ext cx="7791367" cy="2782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083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UpSkill</a:t>
            </a:r>
            <a:r>
              <a:rPr lang="en-US" dirty="0"/>
              <a:t> America's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Three-Part 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3000" u="sng" dirty="0"/>
              <a:t>Recognize</a:t>
            </a:r>
            <a:r>
              <a:rPr lang="en-US" sz="3000" dirty="0"/>
              <a:t> employers that provide expanded career opportunities for their workers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000" u="sng" dirty="0" smtClean="0"/>
              <a:t>Promote</a:t>
            </a:r>
            <a:r>
              <a:rPr lang="en-US" sz="3000" dirty="0" smtClean="0"/>
              <a:t> </a:t>
            </a:r>
            <a:r>
              <a:rPr lang="en-US" sz="3000" dirty="0"/>
              <a:t>the </a:t>
            </a:r>
            <a:r>
              <a:rPr lang="en-US" sz="3000" dirty="0" smtClean="0"/>
              <a:t>widespread adoption </a:t>
            </a:r>
            <a:r>
              <a:rPr lang="en-US" sz="3000" dirty="0"/>
              <a:t>of </a:t>
            </a:r>
            <a:r>
              <a:rPr lang="en-US" sz="3000" dirty="0" smtClean="0"/>
              <a:t>business policies </a:t>
            </a:r>
            <a:r>
              <a:rPr lang="en-US" sz="3000" dirty="0"/>
              <a:t>and </a:t>
            </a:r>
            <a:r>
              <a:rPr lang="en-US" sz="3000" dirty="0" smtClean="0"/>
              <a:t>practices that </a:t>
            </a:r>
            <a:r>
              <a:rPr lang="en-US" sz="3000" dirty="0"/>
              <a:t>increase </a:t>
            </a:r>
            <a:r>
              <a:rPr lang="en-US" sz="3000" dirty="0" smtClean="0"/>
              <a:t>economic opportunity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000" u="sng" dirty="0" smtClean="0"/>
              <a:t>Cultivate</a:t>
            </a:r>
            <a:r>
              <a:rPr lang="en-US" sz="3000" dirty="0" smtClean="0"/>
              <a:t> </a:t>
            </a:r>
            <a:r>
              <a:rPr lang="en-US" sz="3000" dirty="0"/>
              <a:t>public-private education and workforce development efforts that support and advance these initiatives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 </a:t>
            </a:r>
            <a:fld id="{785565C6-FDE0-4D21-B012-CCFB3C82171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Upskilling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9214"/>
            <a:ext cx="8229600" cy="4806950"/>
          </a:xfrm>
        </p:spPr>
        <p:txBody>
          <a:bodyPr/>
          <a:lstStyle/>
          <a:p>
            <a:pPr marL="0" indent="0">
              <a:buNone/>
            </a:pPr>
            <a:r>
              <a:rPr lang="en-US" sz="2600" dirty="0" smtClean="0"/>
              <a:t>Skill </a:t>
            </a:r>
            <a:r>
              <a:rPr lang="en-US" sz="2600" dirty="0"/>
              <a:t>development and training </a:t>
            </a:r>
            <a:r>
              <a:rPr lang="en-US" sz="2600" dirty="0" smtClean="0"/>
              <a:t>of workers to:</a:t>
            </a:r>
          </a:p>
          <a:p>
            <a:r>
              <a:rPr lang="en-US" sz="2600" dirty="0" smtClean="0"/>
              <a:t>Enhance </a:t>
            </a:r>
            <a:r>
              <a:rPr lang="en-US" sz="2600" dirty="0"/>
              <a:t>skill sets of employees to provide better performance in their current </a:t>
            </a:r>
            <a:r>
              <a:rPr lang="en-US" sz="2600" dirty="0" smtClean="0"/>
              <a:t>jobs</a:t>
            </a:r>
          </a:p>
          <a:p>
            <a:r>
              <a:rPr lang="en-US" sz="2600" dirty="0" smtClean="0"/>
              <a:t>Equip </a:t>
            </a:r>
            <a:r>
              <a:rPr lang="en-US" sz="2600" dirty="0"/>
              <a:t>employees with the skills and opportunities required to advance to higher paying </a:t>
            </a:r>
            <a:r>
              <a:rPr lang="en-US" sz="2600" dirty="0" smtClean="0"/>
              <a:t>positions</a:t>
            </a:r>
          </a:p>
          <a:p>
            <a:r>
              <a:rPr lang="en-US" sz="2600" dirty="0" smtClean="0"/>
              <a:t>Meet </a:t>
            </a:r>
            <a:r>
              <a:rPr lang="en-US" sz="2600" dirty="0"/>
              <a:t>the increasing need for higher level skills to support higher value-added activities in the </a:t>
            </a:r>
            <a:r>
              <a:rPr lang="en-US" sz="2600" dirty="0" smtClean="0"/>
              <a:t>economy</a:t>
            </a:r>
          </a:p>
          <a:p>
            <a:r>
              <a:rPr lang="en-US" sz="2600" dirty="0" smtClean="0"/>
              <a:t>Provide </a:t>
            </a:r>
            <a:r>
              <a:rPr lang="en-US" sz="2600" dirty="0"/>
              <a:t>opportunities to “backfill” vacant slots with other employees positioned to move up the organization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 </a:t>
            </a:r>
            <a:fld id="{785565C6-FDE0-4D21-B012-CCFB3C82171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874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UpSkilling</a:t>
            </a:r>
            <a:r>
              <a:rPr lang="en-US" dirty="0" smtClean="0"/>
              <a:t>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en-US" dirty="0"/>
              <a:t>On-the-job training</a:t>
            </a:r>
          </a:p>
          <a:p>
            <a:r>
              <a:rPr lang="en-US" dirty="0"/>
              <a:t>Employer-provided educational benefits</a:t>
            </a:r>
          </a:p>
          <a:p>
            <a:r>
              <a:rPr lang="en-US" dirty="0"/>
              <a:t>Transparent pathways for career growth and advancement</a:t>
            </a:r>
          </a:p>
          <a:p>
            <a:r>
              <a:rPr lang="en-US" dirty="0"/>
              <a:t>Supported credentials linked to growth in pay and responsibility</a:t>
            </a:r>
          </a:p>
          <a:p>
            <a:r>
              <a:rPr lang="en-US" dirty="0"/>
              <a:t>Apprenticeship</a:t>
            </a:r>
          </a:p>
          <a:p>
            <a:r>
              <a:rPr lang="en-US" dirty="0"/>
              <a:t>Scheduling and </a:t>
            </a:r>
            <a:r>
              <a:rPr lang="en-US" dirty="0" smtClean="0"/>
              <a:t>support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 </a:t>
            </a:r>
            <a:fld id="{785565C6-FDE0-4D21-B012-CCFB3C82171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79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308099"/>
          </a:xfrm>
        </p:spPr>
        <p:txBody>
          <a:bodyPr/>
          <a:lstStyle/>
          <a:p>
            <a:r>
              <a:rPr lang="en-US" sz="4000" dirty="0" smtClean="0"/>
              <a:t>Since the </a:t>
            </a:r>
            <a:br>
              <a:rPr lang="en-US" sz="4000" dirty="0" smtClean="0"/>
            </a:br>
            <a:r>
              <a:rPr lang="en-US" sz="4000" dirty="0" smtClean="0"/>
              <a:t>White House Summit…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60500"/>
            <a:ext cx="8229600" cy="4805364"/>
          </a:xfrm>
        </p:spPr>
        <p:txBody>
          <a:bodyPr/>
          <a:lstStyle/>
          <a:p>
            <a:r>
              <a:rPr lang="en-US" dirty="0" smtClean="0"/>
              <a:t>Companies have been…</a:t>
            </a:r>
          </a:p>
          <a:p>
            <a:pPr lvl="1"/>
            <a:r>
              <a:rPr lang="en-US" dirty="0" smtClean="0"/>
              <a:t>Fulfilling </a:t>
            </a:r>
            <a:r>
              <a:rPr lang="en-US" dirty="0" err="1" smtClean="0"/>
              <a:t>upskilling</a:t>
            </a:r>
            <a:r>
              <a:rPr lang="en-US" dirty="0" smtClean="0"/>
              <a:t> commitments made at the summit</a:t>
            </a:r>
          </a:p>
          <a:p>
            <a:pPr lvl="1"/>
            <a:r>
              <a:rPr lang="en-US" dirty="0" smtClean="0"/>
              <a:t>Investing in </a:t>
            </a:r>
            <a:r>
              <a:rPr lang="en-US" dirty="0" err="1" smtClean="0"/>
              <a:t>upskilling</a:t>
            </a:r>
            <a:r>
              <a:rPr lang="en-US" dirty="0" smtClean="0"/>
              <a:t> programs and practices</a:t>
            </a:r>
          </a:p>
          <a:p>
            <a:pPr lvl="1"/>
            <a:r>
              <a:rPr lang="en-US" dirty="0" smtClean="0"/>
              <a:t>Sharing best practices</a:t>
            </a:r>
          </a:p>
          <a:p>
            <a:r>
              <a:rPr lang="en-US" dirty="0" smtClean="0"/>
              <a:t>Education &amp; training providers have…</a:t>
            </a:r>
          </a:p>
          <a:p>
            <a:pPr lvl="1"/>
            <a:r>
              <a:rPr lang="en-US" dirty="0" smtClean="0"/>
              <a:t>Worked to expand employer partnerships</a:t>
            </a:r>
          </a:p>
          <a:p>
            <a:pPr lvl="1"/>
            <a:r>
              <a:rPr lang="en-US" dirty="0" smtClean="0"/>
              <a:t>Helped companies tell their </a:t>
            </a:r>
            <a:r>
              <a:rPr lang="en-US" dirty="0" err="1" smtClean="0"/>
              <a:t>upskilling</a:t>
            </a:r>
            <a:r>
              <a:rPr lang="en-US" dirty="0" smtClean="0"/>
              <a:t> stories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 </a:t>
            </a:r>
            <a:fld id="{785565C6-FDE0-4D21-B012-CCFB3C82171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3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308099"/>
          </a:xfrm>
        </p:spPr>
        <p:txBody>
          <a:bodyPr/>
          <a:lstStyle/>
          <a:p>
            <a:r>
              <a:rPr lang="en-US" sz="4000" dirty="0" smtClean="0"/>
              <a:t>Since the </a:t>
            </a:r>
            <a:br>
              <a:rPr lang="en-US" sz="4000" dirty="0" smtClean="0"/>
            </a:br>
            <a:r>
              <a:rPr lang="en-US" sz="4000" dirty="0" smtClean="0"/>
              <a:t>White House Summit…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60500"/>
            <a:ext cx="8229600" cy="4711700"/>
          </a:xfrm>
        </p:spPr>
        <p:txBody>
          <a:bodyPr/>
          <a:lstStyle/>
          <a:p>
            <a:r>
              <a:rPr lang="en-US" dirty="0" smtClean="0"/>
              <a:t>Department of Labor has…</a:t>
            </a:r>
          </a:p>
          <a:p>
            <a:pPr lvl="1"/>
            <a:r>
              <a:rPr lang="en-US" dirty="0" smtClean="0"/>
              <a:t>Released $175m in Apprenticeship funding</a:t>
            </a:r>
          </a:p>
          <a:p>
            <a:pPr lvl="1"/>
            <a:r>
              <a:rPr lang="en-US" dirty="0" smtClean="0"/>
              <a:t>Expanded apprenticeship to new industries</a:t>
            </a:r>
          </a:p>
          <a:p>
            <a:r>
              <a:rPr lang="en-US" dirty="0" smtClean="0"/>
              <a:t>Department of Education has launched…</a:t>
            </a:r>
            <a:endParaRPr lang="en-US" dirty="0"/>
          </a:p>
          <a:p>
            <a:pPr lvl="1"/>
            <a:r>
              <a:rPr lang="en-US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LINCS </a:t>
            </a:r>
            <a:r>
              <a:rPr lang="en-US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Learner </a:t>
            </a:r>
            <a:r>
              <a:rPr lang="en-US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Portal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Reach </a:t>
            </a:r>
            <a:r>
              <a:rPr lang="en-US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Higher Career App </a:t>
            </a:r>
            <a:r>
              <a:rPr lang="en-US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Challenge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EQUIP Experiment</a:t>
            </a:r>
          </a:p>
          <a:p>
            <a:pPr lvl="1"/>
            <a:r>
              <a:rPr lang="en-US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E</a:t>
            </a:r>
            <a:r>
              <a:rPr lang="en-US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xperiment on </a:t>
            </a:r>
            <a:r>
              <a:rPr lang="en-US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Pell Grants for Short Term Training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 </a:t>
            </a:r>
            <a:fld id="{785565C6-FDE0-4D21-B012-CCFB3C82171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7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308099"/>
          </a:xfrm>
        </p:spPr>
        <p:txBody>
          <a:bodyPr/>
          <a:lstStyle/>
          <a:p>
            <a:r>
              <a:rPr lang="en-US" sz="4000" dirty="0" smtClean="0"/>
              <a:t>Since the </a:t>
            </a:r>
            <a:br>
              <a:rPr lang="en-US" sz="4000" dirty="0" smtClean="0"/>
            </a:br>
            <a:r>
              <a:rPr lang="en-US" sz="4000" dirty="0" smtClean="0"/>
              <a:t>White House Summit…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60500"/>
            <a:ext cx="8229600" cy="4805364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UpSkillAmerica</a:t>
            </a:r>
            <a:r>
              <a:rPr lang="en-US" dirty="0" smtClean="0"/>
              <a:t> has…</a:t>
            </a:r>
          </a:p>
          <a:p>
            <a:r>
              <a:rPr lang="en-US" dirty="0" smtClean="0"/>
              <a:t>Established a communications framework to recognize employers, promote best practices &amp; cultivate partnerships</a:t>
            </a:r>
          </a:p>
          <a:p>
            <a:r>
              <a:rPr lang="en-US" dirty="0" smtClean="0"/>
              <a:t>Created groups around Apprenticeship, OJT and Credentials</a:t>
            </a:r>
          </a:p>
          <a:p>
            <a:r>
              <a:rPr lang="en-US" dirty="0" smtClean="0"/>
              <a:t>Worked with i4cp on an </a:t>
            </a:r>
            <a:r>
              <a:rPr lang="en-US" dirty="0" err="1" smtClean="0"/>
              <a:t>upskilling</a:t>
            </a:r>
            <a:r>
              <a:rPr lang="en-US" dirty="0" smtClean="0"/>
              <a:t> study</a:t>
            </a:r>
          </a:p>
          <a:p>
            <a:r>
              <a:rPr lang="en-US" dirty="0" smtClean="0"/>
              <a:t>Added tools, news and information to UpSkillAmerica.org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 </a:t>
            </a:r>
            <a:fld id="{785565C6-FDE0-4D21-B012-CCFB3C82171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47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Can We Help You?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9213"/>
            <a:ext cx="8229600" cy="4806950"/>
          </a:xfrm>
        </p:spPr>
        <p:txBody>
          <a:bodyPr/>
          <a:lstStyle/>
          <a:p>
            <a:pPr lvl="0"/>
            <a:r>
              <a:rPr lang="en-US" sz="3000" dirty="0"/>
              <a:t>Share information about </a:t>
            </a:r>
            <a:r>
              <a:rPr lang="en-US" sz="3000" dirty="0" smtClean="0"/>
              <a:t>best practices?</a:t>
            </a:r>
            <a:endParaRPr lang="en-US" sz="3000" dirty="0"/>
          </a:p>
          <a:p>
            <a:pPr lvl="0"/>
            <a:r>
              <a:rPr lang="en-US" sz="3000" dirty="0"/>
              <a:t>Share research </a:t>
            </a:r>
            <a:r>
              <a:rPr lang="en-US" sz="3000" dirty="0" smtClean="0"/>
              <a:t>&amp; </a:t>
            </a:r>
            <a:r>
              <a:rPr lang="en-US" sz="3000" dirty="0"/>
              <a:t>information on </a:t>
            </a:r>
            <a:r>
              <a:rPr lang="en-US" sz="3000" dirty="0" err="1"/>
              <a:t>upskilling</a:t>
            </a:r>
            <a:r>
              <a:rPr lang="en-US" sz="3000" dirty="0"/>
              <a:t>? </a:t>
            </a:r>
          </a:p>
          <a:p>
            <a:pPr lvl="0"/>
            <a:r>
              <a:rPr lang="en-US" sz="3000" dirty="0"/>
              <a:t>Make the case for investing in </a:t>
            </a:r>
            <a:r>
              <a:rPr lang="en-US" sz="3000" dirty="0" err="1" smtClean="0"/>
              <a:t>upskilling</a:t>
            </a:r>
            <a:r>
              <a:rPr lang="en-US" sz="3000" dirty="0" smtClean="0"/>
              <a:t>?</a:t>
            </a:r>
            <a:endParaRPr lang="en-US" sz="3000" dirty="0"/>
          </a:p>
          <a:p>
            <a:pPr lvl="0"/>
            <a:r>
              <a:rPr lang="en-US" sz="3000" dirty="0"/>
              <a:t>Identify </a:t>
            </a:r>
            <a:r>
              <a:rPr lang="en-US" sz="3000" dirty="0" smtClean="0"/>
              <a:t>available tools </a:t>
            </a:r>
            <a:r>
              <a:rPr lang="en-US" sz="3000" dirty="0"/>
              <a:t>and </a:t>
            </a:r>
            <a:r>
              <a:rPr lang="en-US" sz="3000" dirty="0" smtClean="0"/>
              <a:t>resources? </a:t>
            </a:r>
            <a:endParaRPr lang="en-US" sz="3000" dirty="0"/>
          </a:p>
          <a:p>
            <a:pPr lvl="0"/>
            <a:r>
              <a:rPr lang="en-US" sz="3000" dirty="0"/>
              <a:t>Help connect partners, including community colleges and the public workforce system?</a:t>
            </a:r>
          </a:p>
          <a:p>
            <a:pPr lvl="0"/>
            <a:r>
              <a:rPr lang="en-US" sz="3000" dirty="0"/>
              <a:t>What else would be </a:t>
            </a:r>
            <a:r>
              <a:rPr lang="en-US" sz="3000" dirty="0" smtClean="0"/>
              <a:t>helpful? </a:t>
            </a: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  </a:t>
            </a:r>
            <a:fld id="{785565C6-FDE0-4D21-B012-CCFB3C82171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85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-3672" y="76200"/>
            <a:ext cx="9144000" cy="3810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endParaRPr lang="en-US" sz="3200" dirty="0">
              <a:latin typeface="Verdana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44" y="1600200"/>
            <a:ext cx="8604368" cy="1143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681961" y="3276600"/>
            <a:ext cx="5772734" cy="14219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80000"/>
              </a:lnSpc>
            </a:pPr>
            <a:r>
              <a:rPr lang="en-US" sz="3600" dirty="0">
                <a:solidFill>
                  <a:srgbClr val="333399"/>
                </a:solidFill>
                <a:latin typeface="Verdana" pitchFamily="34" charset="0"/>
              </a:rPr>
              <a:t>Join the </a:t>
            </a:r>
            <a:r>
              <a:rPr lang="en-US" sz="3600" dirty="0" smtClean="0">
                <a:solidFill>
                  <a:srgbClr val="333399"/>
                </a:solidFill>
                <a:latin typeface="Verdana" pitchFamily="34" charset="0"/>
              </a:rPr>
              <a:t>Movement at</a:t>
            </a:r>
          </a:p>
          <a:p>
            <a:pPr lvl="0">
              <a:lnSpc>
                <a:spcPct val="80000"/>
              </a:lnSpc>
            </a:pPr>
            <a:r>
              <a:rPr lang="en-US" sz="3600" u="none" dirty="0" smtClean="0">
                <a:solidFill>
                  <a:srgbClr val="333399"/>
                </a:solidFill>
                <a:latin typeface="Verdana" pitchFamily="34" charset="0"/>
              </a:rPr>
              <a:t> </a:t>
            </a:r>
          </a:p>
          <a:p>
            <a:pPr lvl="0">
              <a:lnSpc>
                <a:spcPct val="80000"/>
              </a:lnSpc>
            </a:pPr>
            <a:r>
              <a:rPr lang="en-US" sz="3600" dirty="0" smtClean="0">
                <a:solidFill>
                  <a:srgbClr val="333399"/>
                </a:solidFill>
                <a:latin typeface="Verdana" pitchFamily="34" charset="0"/>
              </a:rPr>
              <a:t>UpSkillAmerica.org</a:t>
            </a:r>
            <a:endParaRPr lang="en-US" sz="3600" dirty="0">
              <a:solidFill>
                <a:srgbClr val="33339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8132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heme/theme1.xml><?xml version="1.0" encoding="utf-8"?>
<a:theme xmlns:a="http://schemas.openxmlformats.org/drawingml/2006/main" name="UpSkillAmerica-template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Custom Design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1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sng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1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sng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UpSkillAmerica-template</Template>
  <TotalTime>3104</TotalTime>
  <Words>336</Words>
  <Application>Microsoft Office PowerPoint</Application>
  <PresentationFormat>On-screen Show (4:3)</PresentationFormat>
  <Paragraphs>60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 Unicode MS</vt:lpstr>
      <vt:lpstr>Arial</vt:lpstr>
      <vt:lpstr>Calibri</vt:lpstr>
      <vt:lpstr>Calibri Light</vt:lpstr>
      <vt:lpstr>Tahoma</vt:lpstr>
      <vt:lpstr>Times New Roman</vt:lpstr>
      <vt:lpstr>Verdana</vt:lpstr>
      <vt:lpstr>UpSkillAmerica-template</vt:lpstr>
      <vt:lpstr>Custom Design</vt:lpstr>
      <vt:lpstr>PowerPoint Presentation</vt:lpstr>
      <vt:lpstr>UpSkill America Leadership Team</vt:lpstr>
      <vt:lpstr>UpSkill America's  Three-Part Mission</vt:lpstr>
      <vt:lpstr>What Is Upskilling?</vt:lpstr>
      <vt:lpstr>UpSkilling Strategies</vt:lpstr>
      <vt:lpstr>Since the  White House Summit…</vt:lpstr>
      <vt:lpstr>Since the  White House Summit…</vt:lpstr>
      <vt:lpstr>Since the  White House Summit…</vt:lpstr>
      <vt:lpstr>How Can We Help You?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[Title]</dc:title>
  <dc:creator>Colborn, John</dc:creator>
  <cp:lastModifiedBy>Fall, Jaime</cp:lastModifiedBy>
  <cp:revision>139</cp:revision>
  <cp:lastPrinted>2015-10-27T15:24:02Z</cp:lastPrinted>
  <dcterms:created xsi:type="dcterms:W3CDTF">2015-07-14T13:48:52Z</dcterms:created>
  <dcterms:modified xsi:type="dcterms:W3CDTF">2016-01-15T17:20:40Z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2</vt:i4>
  </property>
  <property fmtid="{D5CDD505-2E9C-101B-9397-08002B2CF9AE}" pid="3" name="LCID">
    <vt:i4>1033</vt:i4>
  </property>
</Properties>
</file>