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12.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charts/chart7.xml" ContentType="application/vnd.openxmlformats-officedocument.drawingml.chart+xml"/>
  <Override PartName="/ppt/notesSlides/notesSlide15.xml" ContentType="application/vnd.openxmlformats-officedocument.presentationml.notesSlide+xml"/>
  <Override PartName="/ppt/charts/chart8.xml" ContentType="application/vnd.openxmlformats-officedocument.drawingml.chart+xml"/>
  <Override PartName="/ppt/drawings/drawing2.xml" ContentType="application/vnd.openxmlformats-officedocument.drawingml.chartshapes+xml"/>
  <Override PartName="/ppt/notesSlides/notesSlide16.xml" ContentType="application/vnd.openxmlformats-officedocument.presentationml.notesSlide+xml"/>
  <Override PartName="/ppt/charts/chart9.xml" ContentType="application/vnd.openxmlformats-officedocument.drawingml.chart+xml"/>
  <Override PartName="/ppt/notesSlides/notesSlide17.xml" ContentType="application/vnd.openxmlformats-officedocument.presentationml.notesSlid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8.xml" ContentType="application/vnd.openxmlformats-officedocument.presentationml.notesSlide+xml"/>
  <Override PartName="/ppt/charts/chart11.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charts/chart12.xml" ContentType="application/vnd.openxmlformats-officedocument.drawingml.chart+xml"/>
  <Override PartName="/ppt/charts/style6.xml" ContentType="application/vnd.ms-office.chartstyle+xml"/>
  <Override PartName="/ppt/charts/colors6.xml" ContentType="application/vnd.ms-office.chartcolorstyle+xml"/>
  <Override PartName="/ppt/charts/chart13.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ppt/charts/chart14.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5.xml" ContentType="application/vnd.openxmlformats-officedocument.drawingml.chart+xml"/>
  <Override PartName="/ppt/notesSlides/notesSlide23.xml" ContentType="application/vnd.openxmlformats-officedocument.presentationml.notesSlide+xml"/>
  <Override PartName="/ppt/charts/chart16.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4.xml" ContentType="application/vnd.openxmlformats-officedocument.presentationml.notesSlide+xml"/>
  <Override PartName="/ppt/charts/chart17.xml" ContentType="application/vnd.openxmlformats-officedocument.drawingml.chart+xml"/>
  <Override PartName="/ppt/notesSlides/notesSlide25.xml" ContentType="application/vnd.openxmlformats-officedocument.presentationml.notesSlide+xml"/>
  <Override PartName="/ppt/charts/chart18.xml" ContentType="application/vnd.openxmlformats-officedocument.drawingml.chart+xml"/>
  <Override PartName="/ppt/notesSlides/notesSlide26.xml" ContentType="application/vnd.openxmlformats-officedocument.presentationml.notesSlide+xml"/>
  <Override PartName="/ppt/charts/chart1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3.xml" ContentType="application/vnd.openxmlformats-officedocument.drawingml.chartshapes+xml"/>
  <Override PartName="/ppt/notesSlides/notesSlide27.xml" ContentType="application/vnd.openxmlformats-officedocument.presentationml.notesSlide+xml"/>
  <Override PartName="/ppt/charts/chart20.xml" ContentType="application/vnd.openxmlformats-officedocument.drawingml.chart+xml"/>
  <Override PartName="/ppt/notesSlides/notesSlide28.xml" ContentType="application/vnd.openxmlformats-officedocument.presentationml.notesSlide+xml"/>
  <Override PartName="/ppt/charts/chart21.xml" ContentType="application/vnd.openxmlformats-officedocument.drawingml.chart+xml"/>
  <Override PartName="/ppt/notesSlides/notesSlide29.xml" ContentType="application/vnd.openxmlformats-officedocument.presentationml.notesSlide+xml"/>
  <Override PartName="/ppt/charts/chart22.xml" ContentType="application/vnd.openxmlformats-officedocument.drawingml.chart+xml"/>
  <Override PartName="/ppt/notesSlides/notesSlide30.xml" ContentType="application/vnd.openxmlformats-officedocument.presentationml.notesSlide+xml"/>
  <Override PartName="/ppt/charts/chart23.xml" ContentType="application/vnd.openxmlformats-officedocument.drawingml.chart+xml"/>
  <Override PartName="/ppt/notesSlides/notesSlide31.xml" ContentType="application/vnd.openxmlformats-officedocument.presentationml.notesSlide+xml"/>
  <Override PartName="/ppt/charts/chart24.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5.xml" ContentType="application/vnd.openxmlformats-officedocument.drawingml.chart+xml"/>
  <Override PartName="/ppt/notesSlides/notesSlide34.xml" ContentType="application/vnd.openxmlformats-officedocument.presentationml.notesSlide+xml"/>
  <Override PartName="/ppt/charts/chart26.xml" ContentType="application/vnd.openxmlformats-officedocument.drawingml.chart+xml"/>
  <Override PartName="/ppt/notesSlides/notesSlide35.xml" ContentType="application/vnd.openxmlformats-officedocument.presentationml.notesSlide+xml"/>
  <Override PartName="/ppt/charts/chart27.xml" ContentType="application/vnd.openxmlformats-officedocument.drawingml.chart+xml"/>
  <Override PartName="/ppt/drawings/drawing4.xml" ContentType="application/vnd.openxmlformats-officedocument.drawingml.chartshapes+xml"/>
  <Override PartName="/ppt/notesSlides/notesSlide36.xml" ContentType="application/vnd.openxmlformats-officedocument.presentationml.notesSlide+xml"/>
  <Override PartName="/ppt/charts/chart28.xml" ContentType="application/vnd.openxmlformats-officedocument.drawingml.chart+xml"/>
  <Override PartName="/ppt/notesSlides/notesSlide37.xml" ContentType="application/vnd.openxmlformats-officedocument.presentationml.notesSlide+xml"/>
  <Override PartName="/ppt/charts/chart29.xml" ContentType="application/vnd.openxmlformats-officedocument.drawingml.chart+xml"/>
  <Override PartName="/ppt/notesSlides/notesSlide38.xml" ContentType="application/vnd.openxmlformats-officedocument.presentationml.notesSlide+xml"/>
  <Override PartName="/ppt/charts/chart3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31.xml" ContentType="application/vnd.openxmlformats-officedocument.drawingml.chart+xml"/>
  <Override PartName="/ppt/notesSlides/notesSlide39.xml" ContentType="application/vnd.openxmlformats-officedocument.presentationml.notesSlide+xml"/>
  <Override PartName="/ppt/charts/chart32.xml" ContentType="application/vnd.openxmlformats-officedocument.drawingml.chart+xml"/>
  <Override PartName="/ppt/notesSlides/notesSlide40.xml" ContentType="application/vnd.openxmlformats-officedocument.presentationml.notesSlide+xml"/>
  <Override PartName="/ppt/charts/chart33.xml" ContentType="application/vnd.openxmlformats-officedocument.drawingml.chart+xml"/>
  <Override PartName="/ppt/notesSlides/notesSlide41.xml" ContentType="application/vnd.openxmlformats-officedocument.presentationml.notesSlide+xml"/>
  <Override PartName="/ppt/charts/chart34.xml" ContentType="application/vnd.openxmlformats-officedocument.drawingml.chart+xml"/>
  <Override PartName="/ppt/notesSlides/notesSlide42.xml" ContentType="application/vnd.openxmlformats-officedocument.presentationml.notesSlide+xml"/>
  <Override PartName="/ppt/charts/chart35.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36.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37.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5.xml" ContentType="application/vnd.openxmlformats-officedocument.presentationml.notesSlide+xml"/>
  <Override PartName="/ppt/charts/chart38.xml" ContentType="application/vnd.openxmlformats-officedocument.drawingml.chart+xml"/>
  <Override PartName="/ppt/notesSlides/notesSlide46.xml" ContentType="application/vnd.openxmlformats-officedocument.presentationml.notesSlide+xml"/>
  <Override PartName="/ppt/charts/chart39.xml" ContentType="application/vnd.openxmlformats-officedocument.drawingml.chart+xml"/>
  <Override PartName="/ppt/notesSlides/notesSlide47.xml" ContentType="application/vnd.openxmlformats-officedocument.presentationml.notesSlide+xml"/>
  <Override PartName="/ppt/charts/chart40.xml" ContentType="application/vnd.openxmlformats-officedocument.drawingml.chart+xml"/>
  <Override PartName="/ppt/notesSlides/notesSlide48.xml" ContentType="application/vnd.openxmlformats-officedocument.presentationml.notesSlide+xml"/>
  <Override PartName="/ppt/charts/chart41.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5.xml" ContentType="application/vnd.openxmlformats-officedocument.drawingml.chartshapes+xml"/>
  <Override PartName="/ppt/notesSlides/notesSlide49.xml" ContentType="application/vnd.openxmlformats-officedocument.presentationml.notesSlide+xml"/>
  <Override PartName="/ppt/charts/chart42.xml" ContentType="application/vnd.openxmlformats-officedocument.drawingml.chart+xml"/>
  <Override PartName="/ppt/notesSlides/notesSlide50.xml" ContentType="application/vnd.openxmlformats-officedocument.presentationml.notesSlide+xml"/>
  <Override PartName="/ppt/charts/chart43.xml" ContentType="application/vnd.openxmlformats-officedocument.drawingml.chart+xml"/>
  <Override PartName="/ppt/notesSlides/notesSlide51.xml" ContentType="application/vnd.openxmlformats-officedocument.presentationml.notesSlide+xml"/>
  <Override PartName="/ppt/charts/chart44.xml" ContentType="application/vnd.openxmlformats-officedocument.drawingml.chart+xml"/>
  <Override PartName="/ppt/notesSlides/notesSlide52.xml" ContentType="application/vnd.openxmlformats-officedocument.presentationml.notesSlide+xml"/>
  <Override PartName="/ppt/charts/chart45.xml" ContentType="application/vnd.openxmlformats-officedocument.drawingml.chart+xml"/>
  <Override PartName="/ppt/charts/chart4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53.xml" ContentType="application/vnd.openxmlformats-officedocument.presentationml.notesSlide+xml"/>
  <Override PartName="/ppt/charts/chart47.xml" ContentType="application/vnd.openxmlformats-officedocument.drawingml.chart+xml"/>
  <Override PartName="/ppt/charts/chart48.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54.xml" ContentType="application/vnd.openxmlformats-officedocument.presentationml.notesSlide+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notesSlides/notesSlide55.xml" ContentType="application/vnd.openxmlformats-officedocument.presentationml.notesSlide+xml"/>
  <Override PartName="/ppt/charts/chart52.xml" ContentType="application/vnd.openxmlformats-officedocument.drawingml.chart+xml"/>
  <Override PartName="/ppt/notesSlides/notesSlide56.xml" ContentType="application/vnd.openxmlformats-officedocument.presentationml.notesSlide+xml"/>
  <Override PartName="/ppt/charts/chart53.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6.xml" ContentType="application/vnd.openxmlformats-officedocument.drawingml.chartshapes+xml"/>
  <Override PartName="/ppt/notesSlides/notesSlide57.xml" ContentType="application/vnd.openxmlformats-officedocument.presentationml.notesSlide+xml"/>
  <Override PartName="/ppt/charts/chart54.xml" ContentType="application/vnd.openxmlformats-officedocument.drawingml.chart+xml"/>
  <Override PartName="/ppt/notesSlides/notesSlide58.xml" ContentType="application/vnd.openxmlformats-officedocument.presentationml.notesSlide+xml"/>
  <Override PartName="/ppt/charts/chart55.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59.xml" ContentType="application/vnd.openxmlformats-officedocument.presentationml.notesSlide+xml"/>
  <Override PartName="/ppt/charts/chart56.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57.xml" ContentType="application/vnd.openxmlformats-officedocument.drawingml.chart+xml"/>
  <Override PartName="/ppt/notesSlides/notesSlide63.xml" ContentType="application/vnd.openxmlformats-officedocument.presentationml.notesSlide+xml"/>
  <Override PartName="/ppt/charts/chart58.xml" ContentType="application/vnd.openxmlformats-officedocument.drawingml.chart+xml"/>
  <Override PartName="/ppt/notesSlides/notesSlide64.xml" ContentType="application/vnd.openxmlformats-officedocument.presentationml.notesSlide+xml"/>
  <Override PartName="/ppt/charts/chart59.xml" ContentType="application/vnd.openxmlformats-officedocument.drawingml.chart+xml"/>
  <Override PartName="/ppt/notesSlides/notesSlide65.xml" ContentType="application/vnd.openxmlformats-officedocument.presentationml.notesSlide+xml"/>
  <Override PartName="/ppt/charts/chart60.xml" ContentType="application/vnd.openxmlformats-officedocument.drawingml.chart+xml"/>
  <Override PartName="/ppt/notesSlides/notesSlide66.xml" ContentType="application/vnd.openxmlformats-officedocument.presentationml.notesSlide+xml"/>
  <Override PartName="/ppt/charts/chart61.xml" ContentType="application/vnd.openxmlformats-officedocument.drawingml.chart+xml"/>
  <Override PartName="/ppt/notesSlides/notesSlide67.xml" ContentType="application/vnd.openxmlformats-officedocument.presentationml.notesSlide+xml"/>
  <Override PartName="/ppt/charts/chart62.xml" ContentType="application/vnd.openxmlformats-officedocument.drawingml.chart+xml"/>
  <Override PartName="/ppt/notesSlides/notesSlide68.xml" ContentType="application/vnd.openxmlformats-officedocument.presentationml.notesSlide+xml"/>
  <Override PartName="/ppt/charts/chart63.xml" ContentType="application/vnd.openxmlformats-officedocument.drawingml.chart+xml"/>
  <Override PartName="/ppt/notesSlides/notesSlide69.xml" ContentType="application/vnd.openxmlformats-officedocument.presentationml.notesSlide+xml"/>
  <Override PartName="/ppt/charts/chart64.xml" ContentType="application/vnd.openxmlformats-officedocument.drawingml.chart+xml"/>
  <Override PartName="/ppt/notesSlides/notesSlide70.xml" ContentType="application/vnd.openxmlformats-officedocument.presentationml.notesSlide+xml"/>
  <Override PartName="/ppt/charts/chart65.xml" ContentType="application/vnd.openxmlformats-officedocument.drawingml.chart+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4"/>
    <p:sldMasterId id="2147483670" r:id="rId5"/>
    <p:sldMasterId id="2147483672" r:id="rId6"/>
  </p:sldMasterIdLst>
  <p:notesMasterIdLst>
    <p:notesMasterId r:id="rId86"/>
  </p:notesMasterIdLst>
  <p:handoutMasterIdLst>
    <p:handoutMasterId r:id="rId87"/>
  </p:handoutMasterIdLst>
  <p:sldIdLst>
    <p:sldId id="260" r:id="rId7"/>
    <p:sldId id="261" r:id="rId8"/>
    <p:sldId id="262" r:id="rId9"/>
    <p:sldId id="264" r:id="rId10"/>
    <p:sldId id="375" r:id="rId11"/>
    <p:sldId id="292" r:id="rId12"/>
    <p:sldId id="293" r:id="rId13"/>
    <p:sldId id="447" r:id="rId14"/>
    <p:sldId id="446" r:id="rId15"/>
    <p:sldId id="378" r:id="rId16"/>
    <p:sldId id="379" r:id="rId17"/>
    <p:sldId id="434" r:id="rId18"/>
    <p:sldId id="381" r:id="rId19"/>
    <p:sldId id="380" r:id="rId20"/>
    <p:sldId id="382" r:id="rId21"/>
    <p:sldId id="383" r:id="rId22"/>
    <p:sldId id="385" r:id="rId23"/>
    <p:sldId id="384" r:id="rId24"/>
    <p:sldId id="449" r:id="rId25"/>
    <p:sldId id="388" r:id="rId26"/>
    <p:sldId id="389" r:id="rId27"/>
    <p:sldId id="390" r:id="rId28"/>
    <p:sldId id="391" r:id="rId29"/>
    <p:sldId id="392" r:id="rId30"/>
    <p:sldId id="394" r:id="rId31"/>
    <p:sldId id="393" r:id="rId32"/>
    <p:sldId id="395" r:id="rId33"/>
    <p:sldId id="396" r:id="rId34"/>
    <p:sldId id="397" r:id="rId35"/>
    <p:sldId id="398" r:id="rId36"/>
    <p:sldId id="461" r:id="rId37"/>
    <p:sldId id="399" r:id="rId38"/>
    <p:sldId id="400" r:id="rId39"/>
    <p:sldId id="401" r:id="rId40"/>
    <p:sldId id="405" r:id="rId41"/>
    <p:sldId id="465" r:id="rId42"/>
    <p:sldId id="402" r:id="rId43"/>
    <p:sldId id="448" r:id="rId44"/>
    <p:sldId id="443" r:id="rId45"/>
    <p:sldId id="408" r:id="rId46"/>
    <p:sldId id="459" r:id="rId47"/>
    <p:sldId id="464" r:id="rId48"/>
    <p:sldId id="329" r:id="rId49"/>
    <p:sldId id="437" r:id="rId50"/>
    <p:sldId id="410" r:id="rId51"/>
    <p:sldId id="411" r:id="rId52"/>
    <p:sldId id="412" r:id="rId53"/>
    <p:sldId id="467" r:id="rId54"/>
    <p:sldId id="460" r:id="rId55"/>
    <p:sldId id="414" r:id="rId56"/>
    <p:sldId id="456" r:id="rId57"/>
    <p:sldId id="438" r:id="rId58"/>
    <p:sldId id="420" r:id="rId59"/>
    <p:sldId id="469" r:id="rId60"/>
    <p:sldId id="470" r:id="rId61"/>
    <p:sldId id="439" r:id="rId62"/>
    <p:sldId id="440" r:id="rId63"/>
    <p:sldId id="441" r:id="rId64"/>
    <p:sldId id="463" r:id="rId65"/>
    <p:sldId id="345" r:id="rId66"/>
    <p:sldId id="346" r:id="rId67"/>
    <p:sldId id="424" r:id="rId68"/>
    <p:sldId id="425" r:id="rId69"/>
    <p:sldId id="454" r:id="rId70"/>
    <p:sldId id="427" r:id="rId71"/>
    <p:sldId id="455" r:id="rId72"/>
    <p:sldId id="429" r:id="rId73"/>
    <p:sldId id="430" r:id="rId74"/>
    <p:sldId id="431" r:id="rId75"/>
    <p:sldId id="432" r:id="rId76"/>
    <p:sldId id="356" r:id="rId77"/>
    <p:sldId id="357" r:id="rId78"/>
    <p:sldId id="358" r:id="rId79"/>
    <p:sldId id="359" r:id="rId80"/>
    <p:sldId id="360" r:id="rId81"/>
    <p:sldId id="361" r:id="rId82"/>
    <p:sldId id="362" r:id="rId83"/>
    <p:sldId id="363" r:id="rId84"/>
    <p:sldId id="259" r:id="rId8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Sean - BLS" initials="MS-B" lastIdx="2" clrIdx="0">
    <p:extLst>
      <p:ext uri="{19B8F6BF-5375-455C-9EA6-DF929625EA0E}">
        <p15:presenceInfo xmlns:p15="http://schemas.microsoft.com/office/powerpoint/2012/main" userId="S-1-5-21-18574106-98394105-1388058041-43920" providerId="AD"/>
      </p:ext>
    </p:extLst>
  </p:cmAuthor>
  <p:cmAuthor id="2" name="Ilic-Godfrey, Stanislava - BLS" initials="IS-B" lastIdx="7" clrIdx="1">
    <p:extLst>
      <p:ext uri="{19B8F6BF-5375-455C-9EA6-DF929625EA0E}">
        <p15:presenceInfo xmlns:p15="http://schemas.microsoft.com/office/powerpoint/2012/main" userId="S-1-5-21-18574106-98394105-1388058041-376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0000"/>
    <a:srgbClr val="FFFFFF"/>
    <a:srgbClr val="EEB500"/>
    <a:srgbClr val="646464"/>
    <a:srgbClr val="FFD3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76" autoAdjust="0"/>
    <p:restoredTop sz="76000" autoAdjust="0"/>
  </p:normalViewPr>
  <p:slideViewPr>
    <p:cSldViewPr snapToGrid="0" showGuides="1">
      <p:cViewPr varScale="1">
        <p:scale>
          <a:sx n="56" d="100"/>
          <a:sy n="56" d="100"/>
        </p:scale>
        <p:origin x="864" y="58"/>
      </p:cViewPr>
      <p:guideLst>
        <p:guide orient="horz" pos="2160"/>
        <p:guide pos="3840"/>
      </p:guideLst>
    </p:cSldViewPr>
  </p:slideViewPr>
  <p:outlineViewPr>
    <p:cViewPr>
      <p:scale>
        <a:sx n="33" d="100"/>
        <a:sy n="33" d="100"/>
      </p:scale>
      <p:origin x="0" y="-14587"/>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9" d="100"/>
          <a:sy n="79" d="100"/>
        </p:scale>
        <p:origin x="287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presProps" Target="pres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viewProps" Target="viewProps.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handoutMaster" Target="handoutMasters/handoutMaster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5.xml"/><Relationship Id="rId1" Type="http://schemas.microsoft.com/office/2011/relationships/chartStyle" Target="style5.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6.xml"/><Relationship Id="rId1" Type="http://schemas.microsoft.com/office/2011/relationships/chartStyle" Target="style6.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7.xml"/><Relationship Id="rId1" Type="http://schemas.microsoft.com/office/2011/relationships/chartStyle" Target="style7.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8.xml"/><Relationship Id="rId1" Type="http://schemas.microsoft.com/office/2011/relationships/chartStyle" Target="style8.xm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3.xm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10.xml"/><Relationship Id="rId1" Type="http://schemas.microsoft.com/office/2011/relationships/chartStyle" Target="style10.xml"/></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11.xml"/><Relationship Id="rId1" Type="http://schemas.microsoft.com/office/2011/relationships/chartStyle" Target="style11.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12.xml"/><Relationship Id="rId1" Type="http://schemas.microsoft.com/office/2011/relationships/chartStyle" Target="style12.xml"/></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5.xml"/></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14.xml"/><Relationship Id="rId1" Type="http://schemas.microsoft.com/office/2011/relationships/chartStyle" Target="style14.xml"/></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15.xml"/><Relationship Id="rId1" Type="http://schemas.microsoft.com/office/2011/relationships/chartStyle" Target="style15.xml"/></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6.xml"/></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17.xml"/><Relationship Id="rId1" Type="http://schemas.microsoft.com/office/2011/relationships/chartStyle" Target="style17.xml"/></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7.xlsx"/></Relationships>
</file>

<file path=ppt/charts/_rels/chart58.xml.rels><?xml version="1.0" encoding="UTF-8" standalone="yes"?>
<Relationships xmlns="http://schemas.openxmlformats.org/package/2006/relationships"><Relationship Id="rId1" Type="http://schemas.openxmlformats.org/officeDocument/2006/relationships/package" Target="../embeddings/Microsoft_Excel_Worksheet58.xlsx"/></Relationships>
</file>

<file path=ppt/charts/_rels/chart59.xml.rels><?xml version="1.0" encoding="UTF-8" standalone="yes"?>
<Relationships xmlns="http://schemas.openxmlformats.org/package/2006/relationships"><Relationship Id="rId1" Type="http://schemas.openxmlformats.org/officeDocument/2006/relationships/package" Target="../embeddings/Microsoft_Excel_Worksheet59.xlsx"/></Relationships>
</file>

<file path=ppt/charts/_rels/chart60.xml.rels><?xml version="1.0" encoding="UTF-8" standalone="yes"?>
<Relationships xmlns="http://schemas.openxmlformats.org/package/2006/relationships"><Relationship Id="rId1" Type="http://schemas.openxmlformats.org/officeDocument/2006/relationships/package" Target="../embeddings/Microsoft_Excel_Worksheet60.xlsx"/></Relationships>
</file>

<file path=ppt/charts/_rels/chart61.xml.rels><?xml version="1.0" encoding="UTF-8" standalone="yes"?>
<Relationships xmlns="http://schemas.openxmlformats.org/package/2006/relationships"><Relationship Id="rId1" Type="http://schemas.openxmlformats.org/officeDocument/2006/relationships/package" Target="../embeddings/Microsoft_Excel_Worksheet61.xlsx"/></Relationships>
</file>

<file path=ppt/charts/_rels/chart62.xml.rels><?xml version="1.0" encoding="UTF-8" standalone="yes"?>
<Relationships xmlns="http://schemas.openxmlformats.org/package/2006/relationships"><Relationship Id="rId1" Type="http://schemas.openxmlformats.org/officeDocument/2006/relationships/package" Target="../embeddings/Microsoft_Excel_Worksheet62.xlsx"/></Relationships>
</file>

<file path=ppt/charts/_rels/chart63.xml.rels><?xml version="1.0" encoding="UTF-8" standalone="yes"?>
<Relationships xmlns="http://schemas.openxmlformats.org/package/2006/relationships"><Relationship Id="rId1" Type="http://schemas.openxmlformats.org/officeDocument/2006/relationships/package" Target="../embeddings/Microsoft_Excel_Worksheet63.xlsx"/></Relationships>
</file>

<file path=ppt/charts/_rels/chart64.xml.rels><?xml version="1.0" encoding="UTF-8" standalone="yes"?>
<Relationships xmlns="http://schemas.openxmlformats.org/package/2006/relationships"><Relationship Id="rId1" Type="http://schemas.openxmlformats.org/officeDocument/2006/relationships/package" Target="../embeddings/Microsoft_Excel_Worksheet64.xlsx"/></Relationships>
</file>

<file path=ppt/charts/_rels/chart65.xml.rels><?xml version="1.0" encoding="UTF-8" standalone="yes"?>
<Relationships xmlns="http://schemas.openxmlformats.org/package/2006/relationships"><Relationship Id="rId1" Type="http://schemas.openxmlformats.org/officeDocument/2006/relationships/package" Target="../embeddings/Microsoft_Excel_Worksheet6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578375619714203E-2"/>
          <c:y val="0.32412883210495164"/>
          <c:w val="0.90766853796053282"/>
          <c:h val="0.54833991105381352"/>
        </c:manualLayout>
      </c:layout>
      <c:barChart>
        <c:barDir val="col"/>
        <c:grouping val="clustered"/>
        <c:varyColors val="0"/>
        <c:ser>
          <c:idx val="0"/>
          <c:order val="0"/>
          <c:tx>
            <c:strRef>
              <c:f>Sheet1!$B$1</c:f>
              <c:strCache>
                <c:ptCount val="1"/>
                <c:pt idx="0">
                  <c:v>Civilian non-institutional population aged 16 and over</c:v>
                </c:pt>
              </c:strCache>
            </c:strRef>
          </c:tx>
          <c:spPr>
            <a:solidFill>
              <a:schemeClr val="accent1"/>
            </a:solidFill>
            <a:scene3d>
              <a:camera prst="orthographicFront"/>
              <a:lightRig rig="threePt" dir="t"/>
            </a:scene3d>
            <a:sp3d/>
          </c:spPr>
          <c:invertIfNegative val="0"/>
          <c:dLbls>
            <c:numFmt formatCode="#,##0.0" sourceLinked="0"/>
            <c:spPr>
              <a:noFill/>
              <a:ln>
                <a:noFill/>
              </a:ln>
              <a:effectLst/>
            </c:spPr>
            <c:txPr>
              <a:bodyPr/>
              <a:lstStyle/>
              <a:p>
                <a:pPr>
                  <a:defRPr sz="16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2008</c:v>
                </c:pt>
                <c:pt idx="1">
                  <c:v>2018</c:v>
                </c:pt>
                <c:pt idx="2">
                  <c:v>2028 (projected)</c:v>
                </c:pt>
              </c:strCache>
            </c:strRef>
          </c:cat>
          <c:val>
            <c:numRef>
              <c:f>Sheet1!$B$2:$B$4</c:f>
              <c:numCache>
                <c:formatCode>0.0</c:formatCode>
                <c:ptCount val="3"/>
                <c:pt idx="0">
                  <c:v>233.8</c:v>
                </c:pt>
                <c:pt idx="1">
                  <c:v>257.8</c:v>
                </c:pt>
                <c:pt idx="2">
                  <c:v>279.5</c:v>
                </c:pt>
              </c:numCache>
            </c:numRef>
          </c:val>
        </c:ser>
        <c:ser>
          <c:idx val="1"/>
          <c:order val="1"/>
          <c:tx>
            <c:strRef>
              <c:f>Sheet1!$C$1</c:f>
              <c:strCache>
                <c:ptCount val="1"/>
                <c:pt idx="0">
                  <c:v>Labor Force</c:v>
                </c:pt>
              </c:strCache>
            </c:strRef>
          </c:tx>
          <c:spPr>
            <a:solidFill>
              <a:srgbClr val="FFC000"/>
            </a:solidFill>
            <a:scene3d>
              <a:camera prst="orthographicFront"/>
              <a:lightRig rig="threePt" dir="t"/>
            </a:scene3d>
            <a:sp3d/>
          </c:spPr>
          <c:invertIfNegative val="0"/>
          <c:dLbls>
            <c:numFmt formatCode="#,##0.0" sourceLinked="0"/>
            <c:spPr>
              <a:noFill/>
              <a:ln>
                <a:noFill/>
              </a:ln>
              <a:effectLst/>
            </c:spPr>
            <c:txPr>
              <a:bodyPr/>
              <a:lstStyle/>
              <a:p>
                <a:pPr>
                  <a:defRPr sz="16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2008</c:v>
                </c:pt>
                <c:pt idx="1">
                  <c:v>2018</c:v>
                </c:pt>
                <c:pt idx="2">
                  <c:v>2028 (projected)</c:v>
                </c:pt>
              </c:strCache>
            </c:strRef>
          </c:cat>
          <c:val>
            <c:numRef>
              <c:f>Sheet1!$C$2:$C$4</c:f>
              <c:numCache>
                <c:formatCode>0.0</c:formatCode>
                <c:ptCount val="3"/>
                <c:pt idx="0">
                  <c:v>154.30000000000001</c:v>
                </c:pt>
                <c:pt idx="1">
                  <c:v>162.1</c:v>
                </c:pt>
                <c:pt idx="2">
                  <c:v>171</c:v>
                </c:pt>
              </c:numCache>
            </c:numRef>
          </c:val>
        </c:ser>
        <c:dLbls>
          <c:showLegendKey val="0"/>
          <c:showVal val="1"/>
          <c:showCatName val="0"/>
          <c:showSerName val="0"/>
          <c:showPercent val="0"/>
          <c:showBubbleSize val="0"/>
        </c:dLbls>
        <c:gapWidth val="60"/>
        <c:axId val="-1965913472"/>
        <c:axId val="-1965909664"/>
      </c:barChart>
      <c:catAx>
        <c:axId val="-1965913472"/>
        <c:scaling>
          <c:orientation val="minMax"/>
        </c:scaling>
        <c:delete val="0"/>
        <c:axPos val="b"/>
        <c:numFmt formatCode="General" sourceLinked="1"/>
        <c:majorTickMark val="none"/>
        <c:minorTickMark val="none"/>
        <c:tickLblPos val="nextTo"/>
        <c:txPr>
          <a:bodyPr rot="0" vert="horz"/>
          <a:lstStyle/>
          <a:p>
            <a:pPr>
              <a:defRPr sz="1400"/>
            </a:pPr>
            <a:endParaRPr lang="en-US"/>
          </a:p>
        </c:txPr>
        <c:crossAx val="-1965909664"/>
        <c:crosses val="autoZero"/>
        <c:auto val="1"/>
        <c:lblAlgn val="ctr"/>
        <c:lblOffset val="100"/>
        <c:tickLblSkip val="1"/>
        <c:tickMarkSkip val="1"/>
        <c:noMultiLvlLbl val="0"/>
      </c:catAx>
      <c:valAx>
        <c:axId val="-1965909664"/>
        <c:scaling>
          <c:orientation val="minMax"/>
          <c:min val="0"/>
        </c:scaling>
        <c:delete val="1"/>
        <c:axPos val="l"/>
        <c:numFmt formatCode="0.0" sourceLinked="1"/>
        <c:majorTickMark val="out"/>
        <c:minorTickMark val="none"/>
        <c:tickLblPos val="none"/>
        <c:crossAx val="-1965913472"/>
        <c:crosses val="autoZero"/>
        <c:crossBetween val="between"/>
      </c:valAx>
    </c:plotArea>
    <c:legend>
      <c:legendPos val="tr"/>
      <c:layout>
        <c:manualLayout>
          <c:xMode val="edge"/>
          <c:yMode val="edge"/>
          <c:x val="0.49113686229345377"/>
          <c:y val="6.7576196151881485E-2"/>
          <c:w val="0.5055435259145501"/>
          <c:h val="0.12967256330422514"/>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1.2820512820512821E-3"/>
          <c:y val="0.21633885487540808"/>
          <c:w val="0.9987179487179213"/>
          <c:h val="0.59882717609945368"/>
        </c:manualLayout>
      </c:layout>
      <c:barChart>
        <c:barDir val="col"/>
        <c:grouping val="clustered"/>
        <c:varyColors val="0"/>
        <c:ser>
          <c:idx val="0"/>
          <c:order val="0"/>
          <c:tx>
            <c:strRef>
              <c:f>Sheet1!$A$2</c:f>
              <c:strCache>
                <c:ptCount val="1"/>
                <c:pt idx="0">
                  <c:v>Civilian non-institutional population aged 16 and over</c:v>
                </c:pt>
              </c:strCache>
            </c:strRef>
          </c:tx>
          <c:spPr>
            <a:effectLst>
              <a:outerShdw blurRad="40000" dist="23000" dir="5400000" rotWithShape="0">
                <a:srgbClr val="000000">
                  <a:alpha val="35000"/>
                </a:srgbClr>
              </a:outerShdw>
            </a:effectLst>
            <a:scene3d>
              <a:camera prst="orthographicFront"/>
              <a:lightRig rig="threePt" dir="t"/>
            </a:scene3d>
            <a:sp3d>
              <a:bevelT w="0" h="0"/>
            </a:sp3d>
          </c:spPr>
          <c:invertIfNegative val="0"/>
          <c:dLbls>
            <c:numFmt formatCode="0.0%" sourceLinked="0"/>
            <c:spPr>
              <a:noFill/>
              <a:ln>
                <a:noFill/>
              </a:ln>
              <a:effectLst/>
            </c:spPr>
            <c:txPr>
              <a:bodyPr/>
              <a:lstStyle/>
              <a:p>
                <a:pPr>
                  <a:defRPr sz="1600">
                    <a:solidFill>
                      <a:srgbClr val="00206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1978-88</c:v>
                </c:pt>
                <c:pt idx="1">
                  <c:v>1988-98</c:v>
                </c:pt>
                <c:pt idx="2">
                  <c:v>1998-2008</c:v>
                </c:pt>
                <c:pt idx="3">
                  <c:v>2008-18</c:v>
                </c:pt>
                <c:pt idx="4">
                  <c:v>Projected 2018-28</c:v>
                </c:pt>
              </c:strCache>
            </c:strRef>
          </c:cat>
          <c:val>
            <c:numRef>
              <c:f>Sheet1!$B$2:$F$2</c:f>
              <c:numCache>
                <c:formatCode>General</c:formatCode>
                <c:ptCount val="5"/>
                <c:pt idx="0">
                  <c:v>1.32E-2</c:v>
                </c:pt>
                <c:pt idx="1">
                  <c:v>1.06E-2</c:v>
                </c:pt>
                <c:pt idx="2">
                  <c:v>1.2999999999999999E-2</c:v>
                </c:pt>
                <c:pt idx="3">
                  <c:v>0.01</c:v>
                </c:pt>
                <c:pt idx="4">
                  <c:v>8.0000000000000002E-3</c:v>
                </c:pt>
              </c:numCache>
            </c:numRef>
          </c:val>
        </c:ser>
        <c:ser>
          <c:idx val="1"/>
          <c:order val="1"/>
          <c:tx>
            <c:strRef>
              <c:f>Sheet1!$A$3</c:f>
              <c:strCache>
                <c:ptCount val="1"/>
                <c:pt idx="0">
                  <c:v>Labor force</c:v>
                </c:pt>
              </c:strCache>
            </c:strRef>
          </c:tx>
          <c:spPr>
            <a:solidFill>
              <a:schemeClr val="accent2"/>
            </a:solidFill>
            <a:ln>
              <a:noFill/>
            </a:ln>
            <a:scene3d>
              <a:camera prst="orthographicFront"/>
              <a:lightRig rig="threePt" dir="t"/>
            </a:scene3d>
            <a:sp3d/>
          </c:spPr>
          <c:invertIfNegative val="0"/>
          <c:dLbls>
            <c:numFmt formatCode="0.0%" sourceLinked="0"/>
            <c:spPr>
              <a:noFill/>
              <a:ln>
                <a:noFill/>
              </a:ln>
              <a:effectLst/>
            </c:spPr>
            <c:txPr>
              <a:bodyPr/>
              <a:lstStyle/>
              <a:p>
                <a:pPr>
                  <a:defRPr sz="1600">
                    <a:solidFill>
                      <a:srgbClr val="00206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1978-88</c:v>
                </c:pt>
                <c:pt idx="1">
                  <c:v>1988-98</c:v>
                </c:pt>
                <c:pt idx="2">
                  <c:v>1998-2008</c:v>
                </c:pt>
                <c:pt idx="3">
                  <c:v>2008-18</c:v>
                </c:pt>
                <c:pt idx="4">
                  <c:v>Projected 2018-28</c:v>
                </c:pt>
              </c:strCache>
            </c:strRef>
          </c:cat>
          <c:val>
            <c:numRef>
              <c:f>Sheet1!$B$3:$F$3</c:f>
              <c:numCache>
                <c:formatCode>General</c:formatCode>
                <c:ptCount val="5"/>
                <c:pt idx="0">
                  <c:v>1.7500000000000002E-2</c:v>
                </c:pt>
                <c:pt idx="1">
                  <c:v>1.24E-2</c:v>
                </c:pt>
                <c:pt idx="2">
                  <c:v>1.0999999999999999E-2</c:v>
                </c:pt>
                <c:pt idx="3">
                  <c:v>5.0000000000000001E-3</c:v>
                </c:pt>
                <c:pt idx="4">
                  <c:v>5.0000000000000001E-3</c:v>
                </c:pt>
              </c:numCache>
            </c:numRef>
          </c:val>
        </c:ser>
        <c:ser>
          <c:idx val="2"/>
          <c:order val="2"/>
          <c:tx>
            <c:strRef>
              <c:f>Sheet1!$A$4</c:f>
              <c:strCache>
                <c:ptCount val="1"/>
                <c:pt idx="0">
                  <c:v>Employment</c:v>
                </c:pt>
              </c:strCache>
            </c:strRef>
          </c:tx>
          <c:spPr>
            <a:solidFill>
              <a:schemeClr val="accent5"/>
            </a:solidFill>
            <a:scene3d>
              <a:camera prst="orthographicFront"/>
              <a:lightRig rig="threePt" dir="t"/>
            </a:scene3d>
            <a:sp3d/>
          </c:spPr>
          <c:invertIfNegative val="0"/>
          <c:dLbls>
            <c:spPr>
              <a:noFill/>
              <a:ln>
                <a:noFill/>
              </a:ln>
              <a:effectLst/>
            </c:spPr>
            <c:txPr>
              <a:bodyPr wrap="square" lIns="38100" tIns="19050" rIns="38100" bIns="19050" anchor="ctr">
                <a:spAutoFit/>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Sheet1!$B$1:$F$1</c:f>
              <c:strCache>
                <c:ptCount val="5"/>
                <c:pt idx="0">
                  <c:v>1978-88</c:v>
                </c:pt>
                <c:pt idx="1">
                  <c:v>1988-98</c:v>
                </c:pt>
                <c:pt idx="2">
                  <c:v>1998-2008</c:v>
                </c:pt>
                <c:pt idx="3">
                  <c:v>2008-18</c:v>
                </c:pt>
                <c:pt idx="4">
                  <c:v>Projected 2018-28</c:v>
                </c:pt>
              </c:strCache>
            </c:strRef>
          </c:cat>
          <c:val>
            <c:numRef>
              <c:f>Sheet1!$B$4:$F$4</c:f>
              <c:numCache>
                <c:formatCode>0.0%</c:formatCode>
                <c:ptCount val="5"/>
                <c:pt idx="0">
                  <c:v>1.9599999999999999E-2</c:v>
                </c:pt>
                <c:pt idx="1">
                  <c:v>1.7999999999999999E-2</c:v>
                </c:pt>
                <c:pt idx="2">
                  <c:v>8.0000000000000002E-3</c:v>
                </c:pt>
                <c:pt idx="3">
                  <c:v>8.0000000000000002E-3</c:v>
                </c:pt>
                <c:pt idx="4">
                  <c:v>5.0000000000000001E-3</c:v>
                </c:pt>
              </c:numCache>
            </c:numRef>
          </c:val>
        </c:ser>
        <c:dLbls>
          <c:showLegendKey val="0"/>
          <c:showVal val="1"/>
          <c:showCatName val="0"/>
          <c:showSerName val="0"/>
          <c:showPercent val="0"/>
          <c:showBubbleSize val="0"/>
        </c:dLbls>
        <c:gapWidth val="60"/>
        <c:axId val="-1965908032"/>
        <c:axId val="-1965912928"/>
      </c:barChart>
      <c:catAx>
        <c:axId val="-1965908032"/>
        <c:scaling>
          <c:orientation val="minMax"/>
        </c:scaling>
        <c:delete val="0"/>
        <c:axPos val="b"/>
        <c:numFmt formatCode="General" sourceLinked="1"/>
        <c:majorTickMark val="none"/>
        <c:minorTickMark val="none"/>
        <c:tickLblPos val="nextTo"/>
        <c:txPr>
          <a:bodyPr rot="0" vert="horz"/>
          <a:lstStyle/>
          <a:p>
            <a:pPr>
              <a:defRPr sz="1400"/>
            </a:pPr>
            <a:endParaRPr lang="en-US"/>
          </a:p>
        </c:txPr>
        <c:crossAx val="-1965912928"/>
        <c:crosses val="autoZero"/>
        <c:auto val="1"/>
        <c:lblAlgn val="ctr"/>
        <c:lblOffset val="100"/>
        <c:tickLblSkip val="1"/>
        <c:tickMarkSkip val="1"/>
        <c:noMultiLvlLbl val="0"/>
      </c:catAx>
      <c:valAx>
        <c:axId val="-1965912928"/>
        <c:scaling>
          <c:orientation val="minMax"/>
          <c:min val="0"/>
        </c:scaling>
        <c:delete val="1"/>
        <c:axPos val="l"/>
        <c:numFmt formatCode="General" sourceLinked="1"/>
        <c:majorTickMark val="out"/>
        <c:minorTickMark val="none"/>
        <c:tickLblPos val="none"/>
        <c:crossAx val="-1965908032"/>
        <c:crosses val="autoZero"/>
        <c:crossBetween val="between"/>
      </c:valAx>
      <c:spPr>
        <a:effectLst>
          <a:softEdge rad="76200"/>
        </a:effectLst>
      </c:spPr>
    </c:plotArea>
    <c:legend>
      <c:legendPos val="r"/>
      <c:layout>
        <c:manualLayout>
          <c:xMode val="edge"/>
          <c:yMode val="edge"/>
          <c:x val="0.44975017369152387"/>
          <c:y val="0"/>
          <c:w val="0.50694563455303376"/>
          <c:h val="0.18810996185849171"/>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429616561060629E-2"/>
          <c:y val="7.2381854852644423E-2"/>
          <c:w val="0.89933000797304663"/>
          <c:h val="0.92761814514735552"/>
        </c:manualLayout>
      </c:layout>
      <c:barChart>
        <c:barDir val="bar"/>
        <c:grouping val="clustered"/>
        <c:varyColors val="0"/>
        <c:ser>
          <c:idx val="0"/>
          <c:order val="0"/>
          <c:tx>
            <c:strRef>
              <c:f>Sheet1!$B$1</c:f>
              <c:strCache>
                <c:ptCount val="1"/>
                <c:pt idx="0">
                  <c:v>Column1</c:v>
                </c:pt>
              </c:strCache>
            </c:strRef>
          </c:tx>
          <c:spPr>
            <a:solidFill>
              <a:schemeClr val="accent1"/>
            </a:solidFill>
            <a:ln w="0">
              <a:noFill/>
            </a:ln>
            <a:effectLst/>
          </c:spPr>
          <c:invertIfNegative val="0"/>
          <c:dPt>
            <c:idx val="3"/>
            <c:invertIfNegative val="0"/>
            <c:bubble3D val="0"/>
            <c:spPr>
              <a:solidFill>
                <a:schemeClr val="accent3"/>
              </a:solidFill>
              <a:ln w="0">
                <a:noFill/>
              </a:ln>
              <a:effectLst/>
            </c:spPr>
          </c:dPt>
          <c:dPt>
            <c:idx val="4"/>
            <c:invertIfNegative val="0"/>
            <c:bubble3D val="0"/>
            <c:spPr>
              <a:solidFill>
                <a:schemeClr val="accent3"/>
              </a:solidFill>
              <a:ln w="0">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16-24</c:v>
                </c:pt>
                <c:pt idx="1">
                  <c:v>25-34</c:v>
                </c:pt>
                <c:pt idx="2">
                  <c:v>35-44</c:v>
                </c:pt>
                <c:pt idx="3">
                  <c:v>45-54</c:v>
                </c:pt>
                <c:pt idx="4">
                  <c:v>55-64</c:v>
                </c:pt>
                <c:pt idx="5">
                  <c:v>65+</c:v>
                </c:pt>
              </c:strCache>
            </c:strRef>
          </c:cat>
          <c:val>
            <c:numRef>
              <c:f>Sheet1!$B$2:$B$7</c:f>
              <c:numCache>
                <c:formatCode>General</c:formatCode>
                <c:ptCount val="6"/>
                <c:pt idx="0">
                  <c:v>104</c:v>
                </c:pt>
                <c:pt idx="1">
                  <c:v>676</c:v>
                </c:pt>
                <c:pt idx="2">
                  <c:v>5947</c:v>
                </c:pt>
                <c:pt idx="3">
                  <c:v>-540</c:v>
                </c:pt>
                <c:pt idx="4">
                  <c:v>-2355</c:v>
                </c:pt>
                <c:pt idx="5">
                  <c:v>17831</c:v>
                </c:pt>
              </c:numCache>
            </c:numRef>
          </c:val>
        </c:ser>
        <c:dLbls>
          <c:dLblPos val="inEnd"/>
          <c:showLegendKey val="0"/>
          <c:showVal val="1"/>
          <c:showCatName val="0"/>
          <c:showSerName val="0"/>
          <c:showPercent val="0"/>
          <c:showBubbleSize val="0"/>
        </c:dLbls>
        <c:gapWidth val="45"/>
        <c:overlap val="100"/>
        <c:axId val="-1965905312"/>
        <c:axId val="-1965912384"/>
      </c:barChart>
      <c:catAx>
        <c:axId val="-1965905312"/>
        <c:scaling>
          <c:orientation val="maxMin"/>
        </c:scaling>
        <c:delete val="0"/>
        <c:axPos val="l"/>
        <c:numFmt formatCode="General" sourceLinked="1"/>
        <c:majorTickMark val="none"/>
        <c:minorTickMark val="none"/>
        <c:tickLblPos val="low"/>
        <c:spPr>
          <a:noFill/>
          <a:ln w="9525" cap="flat" cmpd="sng" algn="ctr">
            <a:solidFill>
              <a:schemeClr val="accent1"/>
            </a:solidFill>
            <a:round/>
          </a:ln>
          <a:effectLst/>
        </c:spPr>
        <c:txPr>
          <a:bodyPr rot="-600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crossAx val="-1965912384"/>
        <c:crosses val="autoZero"/>
        <c:auto val="1"/>
        <c:lblAlgn val="ctr"/>
        <c:lblOffset val="100"/>
        <c:noMultiLvlLbl val="0"/>
      </c:catAx>
      <c:valAx>
        <c:axId val="-1965912384"/>
        <c:scaling>
          <c:orientation val="minMax"/>
        </c:scaling>
        <c:delete val="1"/>
        <c:axPos val="t"/>
        <c:numFmt formatCode="General" sourceLinked="1"/>
        <c:majorTickMark val="none"/>
        <c:minorTickMark val="none"/>
        <c:tickLblPos val="nextTo"/>
        <c:crossAx val="-1965905312"/>
        <c:crosses val="autoZero"/>
        <c:crossBetween val="between"/>
      </c:valAx>
      <c:spPr>
        <a:noFill/>
        <a:ln>
          <a:noFill/>
        </a:ln>
        <a:effectLst>
          <a:softEdge rad="38100"/>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17316909834800062"/>
          <c:y val="0"/>
          <c:w val="0.82683088820274353"/>
          <c:h val="1"/>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Pt>
            <c:idx val="0"/>
            <c:invertIfNegative val="0"/>
            <c:bubble3D val="0"/>
          </c:dPt>
          <c:dPt>
            <c:idx val="3"/>
            <c:invertIfNegative val="0"/>
            <c:bubble3D val="0"/>
            <c:spPr>
              <a:solidFill>
                <a:schemeClr val="accent3"/>
              </a:solidFill>
              <a:effectLst/>
              <a:scene3d>
                <a:camera prst="orthographicFront"/>
                <a:lightRig rig="threePt" dir="t"/>
              </a:scene3d>
              <a:sp3d/>
            </c:spPr>
          </c:dPt>
          <c:dPt>
            <c:idx val="4"/>
            <c:invertIfNegative val="0"/>
            <c:bubble3D val="0"/>
            <c:spPr>
              <a:solidFill>
                <a:schemeClr val="accent3"/>
              </a:solidFill>
              <a:effectLst/>
              <a:scene3d>
                <a:camera prst="orthographicFront"/>
                <a:lightRig rig="threePt" dir="t"/>
              </a:scene3d>
              <a:sp3d/>
            </c:spPr>
          </c:dPt>
          <c:dLbls>
            <c:dLbl>
              <c:idx val="1"/>
              <c:layout>
                <c:manualLayout>
                  <c:x val="1.3636362009501017E-2"/>
                  <c:y val="2.8381518223504938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425118892915345E-2"/>
                  <c:y val="-5.625797950854388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5151513343890101E-3"/>
                  <c:y val="2.2347652144492088E-7"/>
                </c:manualLayout>
              </c:layout>
              <c:spPr/>
              <c:txPr>
                <a:bodyPr/>
                <a:lstStyle/>
                <a:p>
                  <a:pPr>
                    <a:defRPr sz="1600" b="0">
                      <a:solidFill>
                        <a:schemeClr val="tx1"/>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Sheet1!$A$1:$A$6</c:f>
              <c:strCache>
                <c:ptCount val="6"/>
                <c:pt idx="0">
                  <c:v>16-24</c:v>
                </c:pt>
                <c:pt idx="1">
                  <c:v>25-34</c:v>
                </c:pt>
                <c:pt idx="2">
                  <c:v>35-44</c:v>
                </c:pt>
                <c:pt idx="3">
                  <c:v>45-54</c:v>
                </c:pt>
                <c:pt idx="4">
                  <c:v>55-64</c:v>
                </c:pt>
                <c:pt idx="5">
                  <c:v>65+</c:v>
                </c:pt>
              </c:strCache>
            </c:strRef>
          </c:cat>
          <c:val>
            <c:numRef>
              <c:f>Sheet1!$B$1:$B$6</c:f>
              <c:numCache>
                <c:formatCode>0.0%</c:formatCode>
                <c:ptCount val="6"/>
                <c:pt idx="0">
                  <c:v>3.0000000000000001E-3</c:v>
                </c:pt>
                <c:pt idx="1">
                  <c:v>1.4999999999999999E-2</c:v>
                </c:pt>
                <c:pt idx="2">
                  <c:v>0.14699999999999999</c:v>
                </c:pt>
                <c:pt idx="3">
                  <c:v>-1.3000000000000001E-2</c:v>
                </c:pt>
                <c:pt idx="4">
                  <c:v>-5.5999999999999994E-2</c:v>
                </c:pt>
                <c:pt idx="5">
                  <c:v>0.34799999999999998</c:v>
                </c:pt>
              </c:numCache>
            </c:numRef>
          </c:val>
        </c:ser>
        <c:dLbls>
          <c:showLegendKey val="0"/>
          <c:showVal val="0"/>
          <c:showCatName val="0"/>
          <c:showSerName val="0"/>
          <c:showPercent val="0"/>
          <c:showBubbleSize val="0"/>
        </c:dLbls>
        <c:gapWidth val="50"/>
        <c:axId val="-1965911840"/>
        <c:axId val="-1965918912"/>
      </c:barChart>
      <c:catAx>
        <c:axId val="-1965911840"/>
        <c:scaling>
          <c:orientation val="maxMin"/>
        </c:scaling>
        <c:delete val="0"/>
        <c:axPos val="l"/>
        <c:numFmt formatCode="General" sourceLinked="1"/>
        <c:majorTickMark val="none"/>
        <c:minorTickMark val="none"/>
        <c:tickLblPos val="low"/>
        <c:txPr>
          <a:bodyPr rot="0" vert="horz"/>
          <a:lstStyle/>
          <a:p>
            <a:pPr>
              <a:defRPr sz="1600" b="1"/>
            </a:pPr>
            <a:endParaRPr lang="en-US"/>
          </a:p>
        </c:txPr>
        <c:crossAx val="-1965918912"/>
        <c:crossesAt val="0"/>
        <c:auto val="0"/>
        <c:lblAlgn val="ctr"/>
        <c:lblOffset val="1000"/>
        <c:tickLblSkip val="1"/>
        <c:tickMarkSkip val="1"/>
        <c:noMultiLvlLbl val="0"/>
      </c:catAx>
      <c:valAx>
        <c:axId val="-1965918912"/>
        <c:scaling>
          <c:orientation val="minMax"/>
          <c:max val="0.5"/>
          <c:min val="-0.1"/>
        </c:scaling>
        <c:delete val="1"/>
        <c:axPos val="t"/>
        <c:numFmt formatCode="0.0%" sourceLinked="1"/>
        <c:majorTickMark val="out"/>
        <c:minorTickMark val="none"/>
        <c:tickLblPos val="nextTo"/>
        <c:crossAx val="-1965911840"/>
        <c:crosses val="autoZero"/>
        <c:crossBetween val="between"/>
        <c:majorUnit val="5"/>
        <c:minorUnit val="1"/>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600" dirty="0" smtClean="0"/>
              <a:t>Labor force participation rate</a:t>
            </a:r>
            <a:endParaRPr lang="en-US" sz="1600" dirty="0"/>
          </a:p>
        </c:rich>
      </c:tx>
      <c:layout>
        <c:manualLayout>
          <c:xMode val="edge"/>
          <c:yMode val="edge"/>
          <c:x val="2.6559770606916167E-2"/>
          <c:y val="6.9422276107363623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1.448848642401857E-2"/>
          <c:y val="0.20693357470647608"/>
          <c:w val="0.97102302715196287"/>
          <c:h val="0.67582840206085437"/>
        </c:manualLayout>
      </c:layout>
      <c:barChart>
        <c:barDir val="col"/>
        <c:grouping val="clustered"/>
        <c:varyColors val="0"/>
        <c:ser>
          <c:idx val="0"/>
          <c:order val="0"/>
          <c:tx>
            <c:strRef>
              <c:f>Sheet1!$B$1</c:f>
              <c:strCache>
                <c:ptCount val="1"/>
                <c:pt idx="0">
                  <c:v>16 to 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1998</c:v>
                </c:pt>
                <c:pt idx="1">
                  <c:v>2008</c:v>
                </c:pt>
                <c:pt idx="2">
                  <c:v>2018</c:v>
                </c:pt>
                <c:pt idx="3">
                  <c:v>Projected 2028</c:v>
                </c:pt>
              </c:strCache>
            </c:strRef>
          </c:cat>
          <c:val>
            <c:numRef>
              <c:f>Sheet1!$B$2:$B$5</c:f>
              <c:numCache>
                <c:formatCode>General</c:formatCode>
                <c:ptCount val="4"/>
                <c:pt idx="0">
                  <c:v>65.900000000000006</c:v>
                </c:pt>
                <c:pt idx="1">
                  <c:v>58.8</c:v>
                </c:pt>
                <c:pt idx="2">
                  <c:v>55.2</c:v>
                </c:pt>
                <c:pt idx="3">
                  <c:v>51.7</c:v>
                </c:pt>
              </c:numCache>
            </c:numRef>
          </c:val>
        </c:ser>
        <c:ser>
          <c:idx val="1"/>
          <c:order val="1"/>
          <c:tx>
            <c:strRef>
              <c:f>Sheet1!$C$1</c:f>
              <c:strCache>
                <c:ptCount val="1"/>
                <c:pt idx="0">
                  <c:v>25 to 54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1998</c:v>
                </c:pt>
                <c:pt idx="1">
                  <c:v>2008</c:v>
                </c:pt>
                <c:pt idx="2">
                  <c:v>2018</c:v>
                </c:pt>
                <c:pt idx="3">
                  <c:v>Projected 2028</c:v>
                </c:pt>
              </c:strCache>
            </c:strRef>
          </c:cat>
          <c:val>
            <c:numRef>
              <c:f>Sheet1!$C$2:$C$5</c:f>
              <c:numCache>
                <c:formatCode>General</c:formatCode>
                <c:ptCount val="4"/>
                <c:pt idx="0">
                  <c:v>84.1</c:v>
                </c:pt>
                <c:pt idx="1">
                  <c:v>83.1</c:v>
                </c:pt>
                <c:pt idx="2">
                  <c:v>82.1</c:v>
                </c:pt>
                <c:pt idx="3">
                  <c:v>81.7</c:v>
                </c:pt>
              </c:numCache>
            </c:numRef>
          </c:val>
        </c:ser>
        <c:ser>
          <c:idx val="2"/>
          <c:order val="2"/>
          <c:tx>
            <c:strRef>
              <c:f>Sheet1!$D$1</c:f>
              <c:strCache>
                <c:ptCount val="1"/>
                <c:pt idx="0">
                  <c:v>55 and older</c:v>
                </c:pt>
              </c:strCache>
            </c:strRef>
          </c:tx>
          <c:spPr>
            <a:solidFill>
              <a:srgbClr val="92D050"/>
            </a:solidFill>
            <a:ln>
              <a:noFill/>
            </a:ln>
            <a:effectLst/>
          </c:spPr>
          <c:invertIfNegative val="0"/>
          <c:dLbls>
            <c:dLbl>
              <c:idx val="2"/>
              <c:numFmt formatCode="#,##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1998</c:v>
                </c:pt>
                <c:pt idx="1">
                  <c:v>2008</c:v>
                </c:pt>
                <c:pt idx="2">
                  <c:v>2018</c:v>
                </c:pt>
                <c:pt idx="3">
                  <c:v>Projected 2028</c:v>
                </c:pt>
              </c:strCache>
            </c:strRef>
          </c:cat>
          <c:val>
            <c:numRef>
              <c:f>Sheet1!$D$2:$D$5</c:f>
              <c:numCache>
                <c:formatCode>General</c:formatCode>
                <c:ptCount val="4"/>
                <c:pt idx="0">
                  <c:v>31.3</c:v>
                </c:pt>
                <c:pt idx="1">
                  <c:v>39.4</c:v>
                </c:pt>
                <c:pt idx="2">
                  <c:v>40</c:v>
                </c:pt>
                <c:pt idx="3">
                  <c:v>39.6</c:v>
                </c:pt>
              </c:numCache>
            </c:numRef>
          </c:val>
        </c:ser>
        <c:dLbls>
          <c:showLegendKey val="0"/>
          <c:showVal val="1"/>
          <c:showCatName val="0"/>
          <c:showSerName val="0"/>
          <c:showPercent val="0"/>
          <c:showBubbleSize val="0"/>
        </c:dLbls>
        <c:gapWidth val="70"/>
        <c:overlap val="-5"/>
        <c:axId val="-1965906944"/>
        <c:axId val="-1965906400"/>
      </c:barChart>
      <c:catAx>
        <c:axId val="-1965906944"/>
        <c:scaling>
          <c:orientation val="minMax"/>
        </c:scaling>
        <c:delete val="0"/>
        <c:axPos val="b"/>
        <c:numFmt formatCode="General" sourceLinked="1"/>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965906400"/>
        <c:crosses val="autoZero"/>
        <c:auto val="1"/>
        <c:lblAlgn val="ctr"/>
        <c:lblOffset val="100"/>
        <c:noMultiLvlLbl val="0"/>
      </c:catAx>
      <c:valAx>
        <c:axId val="-1965906400"/>
        <c:scaling>
          <c:orientation val="minMax"/>
        </c:scaling>
        <c:delete val="1"/>
        <c:axPos val="l"/>
        <c:numFmt formatCode="General" sourceLinked="1"/>
        <c:majorTickMark val="out"/>
        <c:minorTickMark val="none"/>
        <c:tickLblPos val="nextTo"/>
        <c:crossAx val="-1965906944"/>
        <c:crosses val="autoZero"/>
        <c:crossBetween val="between"/>
      </c:valAx>
      <c:spPr>
        <a:noFill/>
        <a:ln>
          <a:noFill/>
        </a:ln>
        <a:effectLst/>
      </c:spPr>
    </c:plotArea>
    <c:legend>
      <c:legendPos val="t"/>
      <c:layout>
        <c:manualLayout>
          <c:xMode val="edge"/>
          <c:yMode val="edge"/>
          <c:x val="0.4552473263453265"/>
          <c:y val="7.4193987013580001E-2"/>
          <c:w val="0.5097011983822306"/>
          <c:h val="5.9917386072926793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16 to 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1998</c:v>
                </c:pt>
                <c:pt idx="1">
                  <c:v>2008</c:v>
                </c:pt>
                <c:pt idx="2">
                  <c:v>2018</c:v>
                </c:pt>
                <c:pt idx="3">
                  <c:v>Projected 2028</c:v>
                </c:pt>
              </c:strCache>
            </c:strRef>
          </c:cat>
          <c:val>
            <c:numRef>
              <c:f>Sheet1!$B$2:$B$5</c:f>
              <c:numCache>
                <c:formatCode>0.0_)</c:formatCode>
                <c:ptCount val="4"/>
                <c:pt idx="0">
                  <c:v>15.9</c:v>
                </c:pt>
                <c:pt idx="1">
                  <c:v>14.3</c:v>
                </c:pt>
                <c:pt idx="2">
                  <c:v>12.9</c:v>
                </c:pt>
                <c:pt idx="3">
                  <c:v>11.5</c:v>
                </c:pt>
              </c:numCache>
            </c:numRef>
          </c:val>
        </c:ser>
        <c:ser>
          <c:idx val="1"/>
          <c:order val="1"/>
          <c:tx>
            <c:strRef>
              <c:f>Sheet1!$C$1</c:f>
              <c:strCache>
                <c:ptCount val="1"/>
                <c:pt idx="0">
                  <c:v>25 to 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1998</c:v>
                </c:pt>
                <c:pt idx="1">
                  <c:v>2008</c:v>
                </c:pt>
                <c:pt idx="2">
                  <c:v>2018</c:v>
                </c:pt>
                <c:pt idx="3">
                  <c:v>Projected 2028</c:v>
                </c:pt>
              </c:strCache>
            </c:strRef>
          </c:cat>
          <c:val>
            <c:numRef>
              <c:f>Sheet1!$C$2:$C$5</c:f>
              <c:numCache>
                <c:formatCode>0.0_)</c:formatCode>
                <c:ptCount val="4"/>
                <c:pt idx="0">
                  <c:v>23.8</c:v>
                </c:pt>
                <c:pt idx="1">
                  <c:v>21.6</c:v>
                </c:pt>
                <c:pt idx="2">
                  <c:v>22.7</c:v>
                </c:pt>
                <c:pt idx="3">
                  <c:v>21.6</c:v>
                </c:pt>
              </c:numCache>
            </c:numRef>
          </c:val>
        </c:ser>
        <c:ser>
          <c:idx val="2"/>
          <c:order val="2"/>
          <c:tx>
            <c:strRef>
              <c:f>Sheet1!$D$1</c:f>
              <c:strCache>
                <c:ptCount val="1"/>
                <c:pt idx="0">
                  <c:v>35 to 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1998</c:v>
                </c:pt>
                <c:pt idx="1">
                  <c:v>2008</c:v>
                </c:pt>
                <c:pt idx="2">
                  <c:v>2018</c:v>
                </c:pt>
                <c:pt idx="3">
                  <c:v>Projected 2028</c:v>
                </c:pt>
              </c:strCache>
            </c:strRef>
          </c:cat>
          <c:val>
            <c:numRef>
              <c:f>Sheet1!$D$2:$D$5</c:f>
              <c:numCache>
                <c:formatCode>0.0_)</c:formatCode>
                <c:ptCount val="4"/>
                <c:pt idx="0">
                  <c:v>27.3</c:v>
                </c:pt>
                <c:pt idx="1">
                  <c:v>22.7</c:v>
                </c:pt>
                <c:pt idx="2">
                  <c:v>20.7</c:v>
                </c:pt>
                <c:pt idx="3">
                  <c:v>22.4</c:v>
                </c:pt>
              </c:numCache>
            </c:numRef>
          </c:val>
        </c:ser>
        <c:ser>
          <c:idx val="3"/>
          <c:order val="3"/>
          <c:tx>
            <c:strRef>
              <c:f>Sheet1!$E$1</c:f>
              <c:strCache>
                <c:ptCount val="1"/>
                <c:pt idx="0">
                  <c:v>45 to 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1998</c:v>
                </c:pt>
                <c:pt idx="1">
                  <c:v>2008</c:v>
                </c:pt>
                <c:pt idx="2">
                  <c:v>2018</c:v>
                </c:pt>
                <c:pt idx="3">
                  <c:v>Projected 2028</c:v>
                </c:pt>
              </c:strCache>
            </c:strRef>
          </c:cat>
          <c:val>
            <c:numRef>
              <c:f>Sheet1!$E$2:$E$5</c:f>
              <c:numCache>
                <c:formatCode>0.0_)</c:formatCode>
                <c:ptCount val="4"/>
                <c:pt idx="0">
                  <c:v>20.6</c:v>
                </c:pt>
                <c:pt idx="1">
                  <c:v>23.3</c:v>
                </c:pt>
                <c:pt idx="2">
                  <c:v>20.6</c:v>
                </c:pt>
                <c:pt idx="3">
                  <c:v>19.3</c:v>
                </c:pt>
              </c:numCache>
            </c:numRef>
          </c:val>
        </c:ser>
        <c:ser>
          <c:idx val="4"/>
          <c:order val="4"/>
          <c:tx>
            <c:strRef>
              <c:f>Sheet1!$F$1</c:f>
              <c:strCache>
                <c:ptCount val="1"/>
                <c:pt idx="0">
                  <c:v>55 and older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1998</c:v>
                </c:pt>
                <c:pt idx="1">
                  <c:v>2008</c:v>
                </c:pt>
                <c:pt idx="2">
                  <c:v>2018</c:v>
                </c:pt>
                <c:pt idx="3">
                  <c:v>Projected 2028</c:v>
                </c:pt>
              </c:strCache>
            </c:strRef>
          </c:cat>
          <c:val>
            <c:numRef>
              <c:f>Sheet1!$F$2:$F$5</c:f>
              <c:numCache>
                <c:formatCode>0.0_)</c:formatCode>
                <c:ptCount val="4"/>
                <c:pt idx="0">
                  <c:v>12.4</c:v>
                </c:pt>
                <c:pt idx="1">
                  <c:v>18.100000000000001</c:v>
                </c:pt>
                <c:pt idx="2">
                  <c:v>23.1</c:v>
                </c:pt>
                <c:pt idx="3">
                  <c:v>25.2</c:v>
                </c:pt>
              </c:numCache>
            </c:numRef>
          </c:val>
        </c:ser>
        <c:dLbls>
          <c:showLegendKey val="0"/>
          <c:showVal val="0"/>
          <c:showCatName val="0"/>
          <c:showSerName val="0"/>
          <c:showPercent val="0"/>
          <c:showBubbleSize val="0"/>
        </c:dLbls>
        <c:gapWidth val="8"/>
        <c:overlap val="100"/>
        <c:axId val="-1965905856"/>
        <c:axId val="-1965917824"/>
      </c:barChart>
      <c:catAx>
        <c:axId val="-196590585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1965917824"/>
        <c:crosses val="autoZero"/>
        <c:auto val="1"/>
        <c:lblAlgn val="ctr"/>
        <c:lblOffset val="100"/>
        <c:noMultiLvlLbl val="0"/>
      </c:catAx>
      <c:valAx>
        <c:axId val="-196591782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1965905856"/>
        <c:crosses val="autoZero"/>
        <c:crossBetween val="between"/>
        <c:majorUnit val="0.2"/>
      </c:valAx>
      <c:spPr>
        <a:noFill/>
        <a:ln>
          <a:noFill/>
        </a:ln>
        <a:effectLst/>
      </c:spPr>
    </c:plotArea>
    <c:legend>
      <c:legendPos val="r"/>
      <c:layout>
        <c:manualLayout>
          <c:xMode val="edge"/>
          <c:yMode val="edge"/>
          <c:x val="0.83965905763731319"/>
          <c:y val="6.3952961383764467E-2"/>
          <c:w val="0.13874504885604783"/>
          <c:h val="0.3682330945817146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6.6558109464258136E-2"/>
          <c:y val="0.15432801250038297"/>
          <c:w val="0.93308923836367696"/>
          <c:h val="0.74748172431753424"/>
        </c:manualLayout>
      </c:layout>
      <c:lineChart>
        <c:grouping val="standard"/>
        <c:varyColors val="0"/>
        <c:ser>
          <c:idx val="0"/>
          <c:order val="0"/>
          <c:tx>
            <c:strRef>
              <c:f>Sheet1!$A$2</c:f>
              <c:strCache>
                <c:ptCount val="1"/>
                <c:pt idx="0">
                  <c:v>Men</c:v>
                </c:pt>
              </c:strCache>
            </c:strRef>
          </c:tx>
          <c:spPr>
            <a:ln w="25400"/>
            <a:effectLst/>
          </c:spPr>
          <c:marker>
            <c:symbol val="diamond"/>
            <c:size val="10"/>
            <c:spPr>
              <a:effectLst/>
            </c:spPr>
          </c:marker>
          <c:dPt>
            <c:idx val="5"/>
            <c:bubble3D val="0"/>
            <c:spPr>
              <a:ln w="25400">
                <a:prstDash val="sysDash"/>
              </a:ln>
              <a:effectLst/>
            </c:spPr>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spPr>
              <a:noFill/>
              <a:ln>
                <a:noFill/>
              </a:ln>
              <a:effectLst/>
            </c:spPr>
            <c:txPr>
              <a:bodyPr/>
              <a:lstStyle/>
              <a:p>
                <a:pPr>
                  <a:defRPr sz="18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1978</c:v>
                </c:pt>
                <c:pt idx="1">
                  <c:v>1988</c:v>
                </c:pt>
                <c:pt idx="2">
                  <c:v>1998</c:v>
                </c:pt>
                <c:pt idx="3">
                  <c:v>2008</c:v>
                </c:pt>
                <c:pt idx="4">
                  <c:v>2018</c:v>
                </c:pt>
                <c:pt idx="5">
                  <c:v>Projected 2028</c:v>
                </c:pt>
              </c:strCache>
            </c:strRef>
          </c:cat>
          <c:val>
            <c:numRef>
              <c:f>Sheet1!$B$2:$G$2</c:f>
              <c:numCache>
                <c:formatCode>0.0</c:formatCode>
                <c:ptCount val="6"/>
                <c:pt idx="0">
                  <c:v>77.900000000000006</c:v>
                </c:pt>
                <c:pt idx="1">
                  <c:v>76.2</c:v>
                </c:pt>
                <c:pt idx="2">
                  <c:v>74.900000000000006</c:v>
                </c:pt>
                <c:pt idx="3">
                  <c:v>73</c:v>
                </c:pt>
                <c:pt idx="4">
                  <c:v>69.099999999999994</c:v>
                </c:pt>
                <c:pt idx="5">
                  <c:v>66.099999999999994</c:v>
                </c:pt>
              </c:numCache>
            </c:numRef>
          </c:val>
          <c:smooth val="1"/>
        </c:ser>
        <c:ser>
          <c:idx val="1"/>
          <c:order val="1"/>
          <c:tx>
            <c:strRef>
              <c:f>Sheet1!$A$3</c:f>
              <c:strCache>
                <c:ptCount val="1"/>
                <c:pt idx="0">
                  <c:v>Total</c:v>
                </c:pt>
              </c:strCache>
            </c:strRef>
          </c:tx>
          <c:spPr>
            <a:ln w="25400"/>
            <a:effectLst/>
          </c:spPr>
          <c:marker>
            <c:symbol val="square"/>
            <c:size val="10"/>
            <c:spPr>
              <a:effectLst/>
              <a:scene3d>
                <a:camera prst="orthographicFront"/>
                <a:lightRig rig="threePt" dir="t">
                  <a:rot lat="0" lon="0" rev="1200000"/>
                </a:lightRig>
              </a:scene3d>
              <a:sp3d/>
            </c:spPr>
          </c:marker>
          <c:dPt>
            <c:idx val="5"/>
            <c:bubble3D val="0"/>
            <c:spPr>
              <a:ln w="25400">
                <a:prstDash val="sysDash"/>
              </a:ln>
              <a:effectLst/>
            </c:spPr>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layout>
                <c:manualLayout>
                  <c:x val="1.2871506870464722E-3"/>
                  <c:y val="1.018045896013971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3.9089129060912872E-2"/>
                  <c:y val="5.0891674154073176E-2"/>
                </c:manualLayout>
              </c:layout>
              <c:tx>
                <c:rich>
                  <a:bodyPr/>
                  <a:lstStyle/>
                  <a:p>
                    <a:r>
                      <a:rPr lang="en-US" dirty="0" smtClean="0"/>
                      <a:t>61.2</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800">
                    <a:effectLst>
                      <a:glow rad="190500">
                        <a:schemeClr val="bg1"/>
                      </a:glow>
                    </a:effectLst>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1978</c:v>
                </c:pt>
                <c:pt idx="1">
                  <c:v>1988</c:v>
                </c:pt>
                <c:pt idx="2">
                  <c:v>1998</c:v>
                </c:pt>
                <c:pt idx="3">
                  <c:v>2008</c:v>
                </c:pt>
                <c:pt idx="4">
                  <c:v>2018</c:v>
                </c:pt>
                <c:pt idx="5">
                  <c:v>Projected 2028</c:v>
                </c:pt>
              </c:strCache>
            </c:strRef>
          </c:cat>
          <c:val>
            <c:numRef>
              <c:f>Sheet1!$B$3:$G$3</c:f>
              <c:numCache>
                <c:formatCode>0.0</c:formatCode>
                <c:ptCount val="6"/>
                <c:pt idx="0">
                  <c:v>63.2</c:v>
                </c:pt>
                <c:pt idx="1">
                  <c:v>65.900000000000006</c:v>
                </c:pt>
                <c:pt idx="2">
                  <c:v>67.099999999999994</c:v>
                </c:pt>
                <c:pt idx="3">
                  <c:v>66</c:v>
                </c:pt>
                <c:pt idx="4">
                  <c:v>62.9</c:v>
                </c:pt>
                <c:pt idx="5">
                  <c:v>61.2</c:v>
                </c:pt>
              </c:numCache>
            </c:numRef>
          </c:val>
          <c:smooth val="1"/>
        </c:ser>
        <c:ser>
          <c:idx val="2"/>
          <c:order val="2"/>
          <c:tx>
            <c:strRef>
              <c:f>Sheet1!$A$4</c:f>
              <c:strCache>
                <c:ptCount val="1"/>
                <c:pt idx="0">
                  <c:v>Women</c:v>
                </c:pt>
              </c:strCache>
            </c:strRef>
          </c:tx>
          <c:spPr>
            <a:ln w="25400"/>
            <a:effectLst/>
          </c:spPr>
          <c:marker>
            <c:symbol val="triangle"/>
            <c:size val="10"/>
            <c:spPr>
              <a:effectLst/>
            </c:spPr>
          </c:marker>
          <c:dPt>
            <c:idx val="5"/>
            <c:bubble3D val="0"/>
            <c:spPr>
              <a:ln w="25400">
                <a:prstDash val="sysDash"/>
              </a:ln>
              <a:effectLst/>
            </c:spPr>
          </c:dPt>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layout>
                <c:manualLayout>
                  <c:x val="-3.8830459941572845E-2"/>
                  <c:y val="6.5318149533173817E-2"/>
                </c:manualLayout>
              </c:layout>
              <c:tx>
                <c:rich>
                  <a:bodyPr/>
                  <a:lstStyle/>
                  <a:p>
                    <a:fld id="{F4423A05-937D-48C2-935A-404D65D1D8B1}" type="VALUE">
                      <a:rPr lang="en-US" smtClean="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5"/>
              <c:layout>
                <c:manualLayout>
                  <c:x val="-3.7347534543112543E-2"/>
                  <c:y val="8.3393052408867213E-2"/>
                </c:manualLayout>
              </c:layout>
              <c:tx>
                <c:rich>
                  <a:bodyPr/>
                  <a:lstStyle/>
                  <a:p>
                    <a:fld id="{39F42BE2-9B27-42F7-B214-DEE7F23F1809}" type="VALUE">
                      <a:rPr lang="en-US" smtClean="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a:lstStyle/>
              <a:p>
                <a:pPr>
                  <a:defRPr sz="18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1978</c:v>
                </c:pt>
                <c:pt idx="1">
                  <c:v>1988</c:v>
                </c:pt>
                <c:pt idx="2">
                  <c:v>1998</c:v>
                </c:pt>
                <c:pt idx="3">
                  <c:v>2008</c:v>
                </c:pt>
                <c:pt idx="4">
                  <c:v>2018</c:v>
                </c:pt>
                <c:pt idx="5">
                  <c:v>Projected 2028</c:v>
                </c:pt>
              </c:strCache>
            </c:strRef>
          </c:cat>
          <c:val>
            <c:numRef>
              <c:f>Sheet1!$B$4:$G$4</c:f>
              <c:numCache>
                <c:formatCode>0.0</c:formatCode>
                <c:ptCount val="6"/>
                <c:pt idx="0">
                  <c:v>50</c:v>
                </c:pt>
                <c:pt idx="1">
                  <c:v>56.6</c:v>
                </c:pt>
                <c:pt idx="2">
                  <c:v>59.8</c:v>
                </c:pt>
                <c:pt idx="3">
                  <c:v>59.5</c:v>
                </c:pt>
                <c:pt idx="4">
                  <c:v>57.1</c:v>
                </c:pt>
                <c:pt idx="5">
                  <c:v>56.6</c:v>
                </c:pt>
              </c:numCache>
            </c:numRef>
          </c:val>
          <c:smooth val="1"/>
        </c:ser>
        <c:dLbls>
          <c:showLegendKey val="0"/>
          <c:showVal val="1"/>
          <c:showCatName val="0"/>
          <c:showSerName val="0"/>
          <c:showPercent val="0"/>
          <c:showBubbleSize val="0"/>
        </c:dLbls>
        <c:marker val="1"/>
        <c:smooth val="0"/>
        <c:axId val="-1965904768"/>
        <c:axId val="-1965904224"/>
      </c:lineChart>
      <c:catAx>
        <c:axId val="-1965904768"/>
        <c:scaling>
          <c:orientation val="minMax"/>
        </c:scaling>
        <c:delete val="0"/>
        <c:axPos val="b"/>
        <c:numFmt formatCode="#,##0.0" sourceLinked="0"/>
        <c:majorTickMark val="none"/>
        <c:minorTickMark val="none"/>
        <c:tickLblPos val="low"/>
        <c:txPr>
          <a:bodyPr rot="0" vert="horz"/>
          <a:lstStyle/>
          <a:p>
            <a:pPr>
              <a:defRPr sz="1400" b="1"/>
            </a:pPr>
            <a:endParaRPr lang="en-US"/>
          </a:p>
        </c:txPr>
        <c:crossAx val="-1965904224"/>
        <c:crosses val="autoZero"/>
        <c:auto val="1"/>
        <c:lblAlgn val="ctr"/>
        <c:lblOffset val="100"/>
        <c:tickLblSkip val="1"/>
        <c:tickMarkSkip val="1"/>
        <c:noMultiLvlLbl val="0"/>
      </c:catAx>
      <c:valAx>
        <c:axId val="-1965904224"/>
        <c:scaling>
          <c:orientation val="minMax"/>
        </c:scaling>
        <c:delete val="0"/>
        <c:axPos val="l"/>
        <c:numFmt formatCode="0.0" sourceLinked="1"/>
        <c:majorTickMark val="none"/>
        <c:minorTickMark val="none"/>
        <c:tickLblPos val="nextTo"/>
        <c:txPr>
          <a:bodyPr rot="0" vert="horz"/>
          <a:lstStyle/>
          <a:p>
            <a:pPr>
              <a:defRPr sz="1400" b="1"/>
            </a:pPr>
            <a:endParaRPr lang="en-US"/>
          </a:p>
        </c:txPr>
        <c:crossAx val="-1965904768"/>
        <c:crosses val="autoZero"/>
        <c:crossBetween val="between"/>
        <c:majorUnit val="20"/>
      </c:valAx>
    </c:plotArea>
    <c:legend>
      <c:legendPos val="tr"/>
      <c:layout>
        <c:manualLayout>
          <c:xMode val="edge"/>
          <c:yMode val="edge"/>
          <c:x val="0.66928294349235751"/>
          <c:y val="2.4902723735408562E-2"/>
          <c:w val="0.28047195846842671"/>
          <c:h val="0.25684242777045868"/>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6.6885416279218943E-2"/>
          <c:y val="0"/>
          <c:w val="0.93311458372078104"/>
          <c:h val="1"/>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Pt>
            <c:idx val="0"/>
            <c:invertIfNegative val="0"/>
            <c:bubble3D val="0"/>
            <c:spPr>
              <a:solidFill>
                <a:srgbClr val="C00000"/>
              </a:solidFill>
              <a:effectLst/>
              <a:scene3d>
                <a:camera prst="orthographicFront"/>
                <a:lightRig rig="threePt" dir="t"/>
              </a:scene3d>
              <a:sp3d/>
            </c:spPr>
          </c:dPt>
          <c:dPt>
            <c:idx val="3"/>
            <c:invertIfNegative val="0"/>
            <c:bubble3D val="0"/>
            <c:spPr>
              <a:solidFill>
                <a:srgbClr val="C00000"/>
              </a:solidFill>
              <a:effectLst/>
              <a:scene3d>
                <a:camera prst="orthographicFront"/>
                <a:lightRig rig="threePt" dir="t"/>
              </a:scene3d>
              <a:sp3d/>
            </c:spPr>
          </c:dPt>
          <c:dPt>
            <c:idx val="4"/>
            <c:invertIfNegative val="0"/>
            <c:bubble3D val="0"/>
            <c:spPr>
              <a:solidFill>
                <a:schemeClr val="accent3"/>
              </a:solidFill>
              <a:effectLst/>
              <a:scene3d>
                <a:camera prst="orthographicFront"/>
                <a:lightRig rig="threePt" dir="t"/>
              </a:scene3d>
              <a:sp3d/>
            </c:spPr>
          </c:dPt>
          <c:dLbls>
            <c:dLbl>
              <c:idx val="0"/>
              <c:layout>
                <c:manualLayout>
                  <c:x val="-0.20376283833282394"/>
                  <c:y val="2.8937161064983606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9269873305244891E-5"/>
                  <c:y val="2.675572168264959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numFmt formatCode="#,##0" sourceLinked="0"/>
            <c:spPr>
              <a:noFill/>
              <a:ln>
                <a:noFill/>
              </a:ln>
              <a:effectLst/>
            </c:spPr>
            <c:txPr>
              <a:bodyPr/>
              <a:lstStyle/>
              <a:p>
                <a:pPr>
                  <a:defRPr sz="16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Sheet1!$A$1:$A$6</c:f>
              <c:strCache>
                <c:ptCount val="6"/>
                <c:pt idx="0">
                  <c:v>16-24</c:v>
                </c:pt>
                <c:pt idx="1">
                  <c:v>25-34</c:v>
                </c:pt>
                <c:pt idx="2">
                  <c:v>35-44</c:v>
                </c:pt>
                <c:pt idx="3">
                  <c:v>45-54</c:v>
                </c:pt>
                <c:pt idx="4">
                  <c:v>55-64</c:v>
                </c:pt>
                <c:pt idx="5">
                  <c:v>65+</c:v>
                </c:pt>
              </c:strCache>
            </c:strRef>
          </c:cat>
          <c:val>
            <c:numRef>
              <c:f>Sheet1!$B$1:$B$6</c:f>
              <c:numCache>
                <c:formatCode>0</c:formatCode>
                <c:ptCount val="6"/>
                <c:pt idx="0">
                  <c:v>-1286</c:v>
                </c:pt>
                <c:pt idx="1">
                  <c:v>176</c:v>
                </c:pt>
                <c:pt idx="2">
                  <c:v>4666</c:v>
                </c:pt>
                <c:pt idx="3">
                  <c:v>-363</c:v>
                </c:pt>
                <c:pt idx="4">
                  <c:v>-355</c:v>
                </c:pt>
                <c:pt idx="5">
                  <c:v>6084</c:v>
                </c:pt>
              </c:numCache>
            </c:numRef>
          </c:val>
        </c:ser>
        <c:dLbls>
          <c:showLegendKey val="0"/>
          <c:showVal val="1"/>
          <c:showCatName val="0"/>
          <c:showSerName val="0"/>
          <c:showPercent val="0"/>
          <c:showBubbleSize val="0"/>
        </c:dLbls>
        <c:gapWidth val="50"/>
        <c:axId val="-1965919456"/>
        <c:axId val="-1858524368"/>
      </c:barChart>
      <c:catAx>
        <c:axId val="-1965919456"/>
        <c:scaling>
          <c:orientation val="maxMin"/>
        </c:scaling>
        <c:delete val="0"/>
        <c:axPos val="l"/>
        <c:numFmt formatCode="General" sourceLinked="1"/>
        <c:majorTickMark val="none"/>
        <c:minorTickMark val="none"/>
        <c:tickLblPos val="low"/>
        <c:txPr>
          <a:bodyPr rot="0" vert="horz" anchor="ctr" anchorCtr="0"/>
          <a:lstStyle/>
          <a:p>
            <a:pPr>
              <a:defRPr sz="1600"/>
            </a:pPr>
            <a:endParaRPr lang="en-US"/>
          </a:p>
        </c:txPr>
        <c:crossAx val="-1858524368"/>
        <c:crosses val="autoZero"/>
        <c:auto val="0"/>
        <c:lblAlgn val="ctr"/>
        <c:lblOffset val="1"/>
        <c:tickLblSkip val="1"/>
        <c:tickMarkSkip val="2"/>
        <c:noMultiLvlLbl val="0"/>
      </c:catAx>
      <c:valAx>
        <c:axId val="-1858524368"/>
        <c:scaling>
          <c:orientation val="minMax"/>
          <c:max val="8000"/>
        </c:scaling>
        <c:delete val="1"/>
        <c:axPos val="t"/>
        <c:numFmt formatCode="0" sourceLinked="1"/>
        <c:majorTickMark val="out"/>
        <c:minorTickMark val="none"/>
        <c:tickLblPos val="none"/>
        <c:crossAx val="-1965919456"/>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17316909834800062"/>
          <c:y val="0"/>
          <c:w val="0.82683088820274353"/>
          <c:h val="1"/>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Pt>
            <c:idx val="0"/>
            <c:invertIfNegative val="0"/>
            <c:bubble3D val="0"/>
            <c:spPr>
              <a:solidFill>
                <a:srgbClr val="C00000"/>
              </a:solidFill>
              <a:effectLst/>
              <a:scene3d>
                <a:camera prst="orthographicFront"/>
                <a:lightRig rig="threePt" dir="t"/>
              </a:scene3d>
              <a:sp3d/>
            </c:spPr>
          </c:dPt>
          <c:dPt>
            <c:idx val="3"/>
            <c:invertIfNegative val="0"/>
            <c:bubble3D val="0"/>
            <c:spPr>
              <a:solidFill>
                <a:srgbClr val="C00000"/>
              </a:solidFill>
              <a:effectLst/>
              <a:scene3d>
                <a:camera prst="orthographicFront"/>
                <a:lightRig rig="threePt" dir="t"/>
              </a:scene3d>
              <a:sp3d/>
            </c:spPr>
          </c:dPt>
          <c:dPt>
            <c:idx val="4"/>
            <c:invertIfNegative val="0"/>
            <c:bubble3D val="0"/>
            <c:spPr>
              <a:solidFill>
                <a:schemeClr val="accent3"/>
              </a:solidFill>
              <a:effectLst/>
              <a:scene3d>
                <a:camera prst="orthographicFront"/>
                <a:lightRig rig="threePt" dir="t"/>
              </a:scene3d>
              <a:sp3d/>
            </c:spPr>
          </c:dPt>
          <c:dLbls>
            <c:dLbl>
              <c:idx val="0"/>
              <c:layout/>
              <c:tx>
                <c:rich>
                  <a:bodyPr/>
                  <a:lstStyle/>
                  <a:p>
                    <a:fld id="{79951F5E-9EA9-41DD-A89A-C86F40D89FA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1"/>
              <c:layout>
                <c:manualLayout>
                  <c:x val="1.3056777829241484E-3"/>
                  <c:y val="3.1992666225282361E-3"/>
                </c:manualLayout>
              </c:layout>
              <c:tx>
                <c:rich>
                  <a:bodyPr/>
                  <a:lstStyle/>
                  <a:p>
                    <a:fld id="{CA289161-2420-4CB3-8690-70D833F0A88D}" type="CELLRANGE">
                      <a:rPr lang="en-US" dirty="0"/>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2"/>
              <c:layout>
                <c:manualLayout>
                  <c:x val="2.6211980855334258E-3"/>
                  <c:y val="-8.7203104085455431E-3"/>
                </c:manualLayout>
              </c:layout>
              <c:tx>
                <c:rich>
                  <a:bodyPr/>
                  <a:lstStyle/>
                  <a:p>
                    <a:fld id="{C40AE93E-D965-4539-BD62-B7521EB99416}" type="CELLRANGE">
                      <a:rPr lang="en-US" dirty="0"/>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3"/>
              <c:layout/>
              <c:tx>
                <c:rich>
                  <a:bodyPr/>
                  <a:lstStyle/>
                  <a:p>
                    <a:fld id="{5826B612-C151-48E1-9D75-DC309F578D2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4"/>
              <c:layout>
                <c:manualLayout>
                  <c:x val="1.8440250115794798E-3"/>
                  <c:y val="9.3882355980001719E-3"/>
                </c:manualLayout>
              </c:layout>
              <c:tx>
                <c:rich>
                  <a:bodyPr/>
                  <a:lstStyle/>
                  <a:p>
                    <a:fld id="{004215B4-02BE-400B-9DDD-208FAEA6803B}" type="CELLRANGE">
                      <a:rPr lang="en-US" dirty="0"/>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dLbl>
              <c:idx val="5"/>
              <c:layout>
                <c:manualLayout>
                  <c:x val="-1.666666885389355E-3"/>
                  <c:y val="-2.8372579162646884E-3"/>
                </c:manualLayout>
              </c:layout>
              <c:tx>
                <c:rich>
                  <a:bodyPr/>
                  <a:lstStyle/>
                  <a:p>
                    <a:pPr>
                      <a:defRPr sz="1800" b="0">
                        <a:solidFill>
                          <a:schemeClr val="tx1"/>
                        </a:solidFill>
                      </a:defRPr>
                    </a:pPr>
                    <a:fld id="{7035E680-B8F3-4BC0-8549-7754CADFB1E0}" type="CELLRANGE">
                      <a:rPr lang="en-US" dirty="0"/>
                      <a:pPr>
                        <a:defRPr sz="1800" b="0">
                          <a:solidFill>
                            <a:schemeClr val="tx1"/>
                          </a:solidFill>
                        </a:defRPr>
                      </a:pPr>
                      <a:t>[CELLRANGE]</a:t>
                    </a:fld>
                    <a:endParaRPr lang="en-US"/>
                  </a:p>
                </c:rich>
              </c:tx>
              <c:spPr/>
              <c:dLblPos val="outEnd"/>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spPr>
              <a:noFill/>
              <a:ln>
                <a:noFill/>
              </a:ln>
              <a:effectLst/>
            </c:spPr>
            <c:txPr>
              <a:bodyPr/>
              <a:lstStyle/>
              <a:p>
                <a:pPr>
                  <a:defRPr sz="1800">
                    <a:solidFill>
                      <a:srgbClr val="002060"/>
                    </a:solidFill>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cat>
            <c:strRef>
              <c:f>Sheet1!$A$1:$A$6</c:f>
              <c:strCache>
                <c:ptCount val="6"/>
                <c:pt idx="0">
                  <c:v>16-24</c:v>
                </c:pt>
                <c:pt idx="1">
                  <c:v>25-34</c:v>
                </c:pt>
                <c:pt idx="2">
                  <c:v>35-44</c:v>
                </c:pt>
                <c:pt idx="3">
                  <c:v>45-54</c:v>
                </c:pt>
                <c:pt idx="4">
                  <c:v>55-64</c:v>
                </c:pt>
                <c:pt idx="5">
                  <c:v>65+</c:v>
                </c:pt>
              </c:strCache>
            </c:strRef>
          </c:cat>
          <c:val>
            <c:numRef>
              <c:f>Sheet1!$B$1:$B$6</c:f>
              <c:numCache>
                <c:formatCode>0.0%</c:formatCode>
                <c:ptCount val="6"/>
                <c:pt idx="0">
                  <c:v>-6.0999999999999999E-2</c:v>
                </c:pt>
                <c:pt idx="1">
                  <c:v>5.0000000000000001E-3</c:v>
                </c:pt>
                <c:pt idx="2">
                  <c:v>0.13900000000000001</c:v>
                </c:pt>
                <c:pt idx="3">
                  <c:v>-1.0999999999999999E-2</c:v>
                </c:pt>
                <c:pt idx="4">
                  <c:v>-1.2999999999999999E-2</c:v>
                </c:pt>
                <c:pt idx="5">
                  <c:v>0.60599999999999998</c:v>
                </c:pt>
              </c:numCache>
            </c:numRef>
          </c:val>
          <c:extLst>
            <c:ext xmlns:c15="http://schemas.microsoft.com/office/drawing/2012/chart" uri="{02D57815-91ED-43cb-92C2-25804820EDAC}">
              <c15:datalabelsRange>
                <c15:f>Sheet1!$B$1:$B$6</c15:f>
                <c15:dlblRangeCache>
                  <c:ptCount val="6"/>
                  <c:pt idx="0">
                    <c:v>-6.1%</c:v>
                  </c:pt>
                  <c:pt idx="1">
                    <c:v>0.5%</c:v>
                  </c:pt>
                  <c:pt idx="2">
                    <c:v>13.9%</c:v>
                  </c:pt>
                  <c:pt idx="3">
                    <c:v>-1.1%</c:v>
                  </c:pt>
                  <c:pt idx="4">
                    <c:v>-1.3%</c:v>
                  </c:pt>
                  <c:pt idx="5">
                    <c:v>60.6%</c:v>
                  </c:pt>
                </c15:dlblRangeCache>
              </c15:datalabelsRange>
            </c:ext>
          </c:extLst>
        </c:ser>
        <c:dLbls>
          <c:showLegendKey val="0"/>
          <c:showVal val="0"/>
          <c:showCatName val="0"/>
          <c:showSerName val="0"/>
          <c:showPercent val="0"/>
          <c:showBubbleSize val="0"/>
        </c:dLbls>
        <c:gapWidth val="50"/>
        <c:axId val="-1858527632"/>
        <c:axId val="-1858523824"/>
      </c:barChart>
      <c:catAx>
        <c:axId val="-1858527632"/>
        <c:scaling>
          <c:orientation val="maxMin"/>
        </c:scaling>
        <c:delete val="0"/>
        <c:axPos val="l"/>
        <c:numFmt formatCode="General" sourceLinked="1"/>
        <c:majorTickMark val="none"/>
        <c:minorTickMark val="none"/>
        <c:tickLblPos val="low"/>
        <c:txPr>
          <a:bodyPr rot="0" vert="horz"/>
          <a:lstStyle/>
          <a:p>
            <a:pPr>
              <a:defRPr sz="1600"/>
            </a:pPr>
            <a:endParaRPr lang="en-US"/>
          </a:p>
        </c:txPr>
        <c:crossAx val="-1858523824"/>
        <c:crossesAt val="0"/>
        <c:auto val="0"/>
        <c:lblAlgn val="ctr"/>
        <c:lblOffset val="1"/>
        <c:tickLblSkip val="1"/>
        <c:tickMarkSkip val="1"/>
        <c:noMultiLvlLbl val="0"/>
      </c:catAx>
      <c:valAx>
        <c:axId val="-1858523824"/>
        <c:scaling>
          <c:orientation val="minMax"/>
          <c:max val="0.70000000000000007"/>
          <c:min val="-0.2"/>
        </c:scaling>
        <c:delete val="1"/>
        <c:axPos val="t"/>
        <c:numFmt formatCode="0.0%" sourceLinked="1"/>
        <c:majorTickMark val="out"/>
        <c:minorTickMark val="none"/>
        <c:tickLblPos val="nextTo"/>
        <c:crossAx val="-1858527632"/>
        <c:crosses val="autoZero"/>
        <c:crossBetween val="between"/>
        <c:majorUnit val="5"/>
        <c:minorUnit val="1"/>
      </c:valAx>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Hispanic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1998</c:v>
                </c:pt>
                <c:pt idx="1">
                  <c:v>2008</c:v>
                </c:pt>
                <c:pt idx="2">
                  <c:v>2018</c:v>
                </c:pt>
                <c:pt idx="3">
                  <c:v>Projected 2028</c:v>
                </c:pt>
              </c:strCache>
            </c:strRef>
          </c:cat>
          <c:val>
            <c:numRef>
              <c:f>Sheet1!$B$2:$B$5</c:f>
              <c:numCache>
                <c:formatCode>0.0_)</c:formatCode>
                <c:ptCount val="4"/>
                <c:pt idx="0">
                  <c:v>10.4</c:v>
                </c:pt>
                <c:pt idx="1">
                  <c:v>14.3</c:v>
                </c:pt>
                <c:pt idx="2">
                  <c:v>17.5</c:v>
                </c:pt>
                <c:pt idx="3">
                  <c:v>20.9</c:v>
                </c:pt>
              </c:numCache>
            </c:numRef>
          </c:val>
        </c:ser>
        <c:ser>
          <c:idx val="1"/>
          <c:order val="1"/>
          <c:tx>
            <c:strRef>
              <c:f>Sheet1!$C$1</c:f>
              <c:strCache>
                <c:ptCount val="1"/>
                <c:pt idx="0">
                  <c:v>Non-Hispanic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1998</c:v>
                </c:pt>
                <c:pt idx="1">
                  <c:v>2008</c:v>
                </c:pt>
                <c:pt idx="2">
                  <c:v>2018</c:v>
                </c:pt>
                <c:pt idx="3">
                  <c:v>Projected 2028</c:v>
                </c:pt>
              </c:strCache>
            </c:strRef>
          </c:cat>
          <c:val>
            <c:numRef>
              <c:f>Sheet1!$C$2:$C$5</c:f>
              <c:numCache>
                <c:formatCode>0.0_)</c:formatCode>
                <c:ptCount val="4"/>
                <c:pt idx="0">
                  <c:v>89.6</c:v>
                </c:pt>
                <c:pt idx="1">
                  <c:v>85.7</c:v>
                </c:pt>
                <c:pt idx="2">
                  <c:v>82.5</c:v>
                </c:pt>
                <c:pt idx="3">
                  <c:v>79.099999999999994</c:v>
                </c:pt>
              </c:numCache>
            </c:numRef>
          </c:val>
        </c:ser>
        <c:dLbls>
          <c:dLblPos val="inBase"/>
          <c:showLegendKey val="0"/>
          <c:showVal val="1"/>
          <c:showCatName val="0"/>
          <c:showSerName val="0"/>
          <c:showPercent val="0"/>
          <c:showBubbleSize val="0"/>
        </c:dLbls>
        <c:gapWidth val="25"/>
        <c:overlap val="100"/>
        <c:axId val="-1858520016"/>
        <c:axId val="-1858522736"/>
      </c:barChart>
      <c:catAx>
        <c:axId val="-1858520016"/>
        <c:scaling>
          <c:orientation val="minMax"/>
        </c:scaling>
        <c:delete val="0"/>
        <c:axPos val="b"/>
        <c:numFmt formatCode="General" sourceLinked="1"/>
        <c:majorTickMark val="none"/>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58522736"/>
        <c:crosses val="autoZero"/>
        <c:auto val="1"/>
        <c:lblAlgn val="ctr"/>
        <c:lblOffset val="100"/>
        <c:noMultiLvlLbl val="0"/>
      </c:catAx>
      <c:valAx>
        <c:axId val="-18585227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58520016"/>
        <c:crosses val="autoZero"/>
        <c:crossBetween val="between"/>
        <c:majorUnit val="0.2"/>
      </c:valAx>
      <c:spPr>
        <a:noFill/>
        <a:ln>
          <a:noFill/>
        </a:ln>
        <a:effectLst/>
      </c:spPr>
    </c:plotArea>
    <c:legend>
      <c:legendPos val="r"/>
      <c:layout>
        <c:manualLayout>
          <c:xMode val="edge"/>
          <c:yMode val="edge"/>
          <c:x val="0.81216632151814017"/>
          <c:y val="0.35832923228346458"/>
          <c:w val="0.17368273333367173"/>
          <c:h val="0.617716535433070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2018</c:v>
                </c:pt>
                <c:pt idx="1">
                  <c:v>Projected 2028</c:v>
                </c:pt>
              </c:strCache>
            </c:strRef>
          </c:cat>
          <c:val>
            <c:numRef>
              <c:f>Sheet1!$B$2:$B$3</c:f>
              <c:numCache>
                <c:formatCode>0.0_)</c:formatCode>
                <c:ptCount val="2"/>
                <c:pt idx="0">
                  <c:v>77.599999999999994</c:v>
                </c:pt>
                <c:pt idx="1">
                  <c:v>75.400000000000006</c:v>
                </c:pt>
              </c:numCache>
            </c:numRef>
          </c:val>
        </c:ser>
        <c:ser>
          <c:idx val="1"/>
          <c:order val="1"/>
          <c:tx>
            <c:strRef>
              <c:f>Sheet1!$C$1</c:f>
              <c:strCache>
                <c:ptCount val="1"/>
                <c:pt idx="0">
                  <c:v>Black</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2018</c:v>
                </c:pt>
                <c:pt idx="1">
                  <c:v>Projected 2028</c:v>
                </c:pt>
              </c:strCache>
            </c:strRef>
          </c:cat>
          <c:val>
            <c:numRef>
              <c:f>Sheet1!$C$2:$C$3</c:f>
              <c:numCache>
                <c:formatCode>0.0_)</c:formatCode>
                <c:ptCount val="2"/>
                <c:pt idx="0">
                  <c:v>12.6</c:v>
                </c:pt>
                <c:pt idx="1">
                  <c:v>13</c:v>
                </c:pt>
              </c:numCache>
            </c:numRef>
          </c:val>
        </c:ser>
        <c:ser>
          <c:idx val="2"/>
          <c:order val="2"/>
          <c:tx>
            <c:strRef>
              <c:f>Sheet1!$D$1</c:f>
              <c:strCache>
                <c:ptCount val="1"/>
                <c:pt idx="0">
                  <c:v>Asian</c:v>
                </c:pt>
              </c:strCache>
            </c:strRef>
          </c:tx>
          <c:spPr>
            <a:solidFill>
              <a:schemeClr val="accent3"/>
            </a:solidFill>
            <a:ln>
              <a:noFill/>
            </a:ln>
            <a:effectLst/>
          </c:spPr>
          <c:invertIfNegative val="0"/>
          <c:dLbls>
            <c:dLbl>
              <c:idx val="0"/>
              <c:layout>
                <c:manualLayout>
                  <c:x val="0.13917525773195877"/>
                  <c:y val="5.3275590551181091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402061855670103"/>
                  <c:y val="4.4781496062992129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2018</c:v>
                </c:pt>
                <c:pt idx="1">
                  <c:v>Projected 2028</c:v>
                </c:pt>
              </c:strCache>
            </c:strRef>
          </c:cat>
          <c:val>
            <c:numRef>
              <c:f>Sheet1!$D$2:$D$3</c:f>
              <c:numCache>
                <c:formatCode>0.0_)</c:formatCode>
                <c:ptCount val="2"/>
                <c:pt idx="0">
                  <c:v>6.3</c:v>
                </c:pt>
                <c:pt idx="1">
                  <c:v>7.3</c:v>
                </c:pt>
              </c:numCache>
            </c:numRef>
          </c:val>
        </c:ser>
        <c:ser>
          <c:idx val="3"/>
          <c:order val="3"/>
          <c:tx>
            <c:strRef>
              <c:f>Sheet1!$E$1</c:f>
              <c:strCache>
                <c:ptCount val="1"/>
                <c:pt idx="0">
                  <c:v>All other groups</c:v>
                </c:pt>
              </c:strCache>
            </c:strRef>
          </c:tx>
          <c:spPr>
            <a:solidFill>
              <a:schemeClr val="accent4"/>
            </a:solidFill>
            <a:ln>
              <a:noFill/>
            </a:ln>
            <a:effectLst/>
          </c:spPr>
          <c:invertIfNegative val="0"/>
          <c:dLbls>
            <c:dLbl>
              <c:idx val="0"/>
              <c:layout>
                <c:manualLayout>
                  <c:x val="0.13917525773195877"/>
                  <c:y val="3.2193159448818898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230240549828165"/>
                  <c:y val="3.0047244094488189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2018</c:v>
                </c:pt>
                <c:pt idx="1">
                  <c:v>Projected 2028</c:v>
                </c:pt>
              </c:strCache>
            </c:strRef>
          </c:cat>
          <c:val>
            <c:numRef>
              <c:f>Sheet1!$E$2:$E$3</c:f>
              <c:numCache>
                <c:formatCode>0.0_)</c:formatCode>
                <c:ptCount val="2"/>
                <c:pt idx="0">
                  <c:v>3.5</c:v>
                </c:pt>
                <c:pt idx="1">
                  <c:v>4.3</c:v>
                </c:pt>
              </c:numCache>
            </c:numRef>
          </c:val>
        </c:ser>
        <c:dLbls>
          <c:dLblPos val="inBase"/>
          <c:showLegendKey val="0"/>
          <c:showVal val="1"/>
          <c:showCatName val="0"/>
          <c:showSerName val="0"/>
          <c:showPercent val="0"/>
          <c:showBubbleSize val="0"/>
        </c:dLbls>
        <c:gapWidth val="100"/>
        <c:overlap val="100"/>
        <c:axId val="-1858529808"/>
        <c:axId val="-1858529264"/>
      </c:barChart>
      <c:catAx>
        <c:axId val="-185852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58529264"/>
        <c:crosses val="autoZero"/>
        <c:auto val="1"/>
        <c:lblAlgn val="ctr"/>
        <c:lblOffset val="100"/>
        <c:noMultiLvlLbl val="0"/>
      </c:catAx>
      <c:valAx>
        <c:axId val="-185852926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58529808"/>
        <c:crosses val="autoZero"/>
        <c:crossBetween val="between"/>
        <c:majorUnit val="0.2"/>
      </c:valAx>
      <c:spPr>
        <a:noFill/>
        <a:ln>
          <a:noFill/>
        </a:ln>
        <a:effectLst/>
      </c:spPr>
    </c:plotArea>
    <c:legend>
      <c:legendPos val="r"/>
      <c:layout>
        <c:manualLayout>
          <c:xMode val="edge"/>
          <c:yMode val="edge"/>
          <c:x val="0.79664037250724185"/>
          <c:y val="0"/>
          <c:w val="0.19423846687893515"/>
          <c:h val="0.6616870551373769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85965296004666"/>
          <c:y val="0.24752309485775278"/>
          <c:w val="0.57594050743657044"/>
          <c:h val="0.69032568475808931"/>
        </c:manualLayout>
      </c:layout>
      <c:barChart>
        <c:barDir val="bar"/>
        <c:grouping val="clustered"/>
        <c:varyColors val="0"/>
        <c:ser>
          <c:idx val="0"/>
          <c:order val="0"/>
          <c:tx>
            <c:strRef>
              <c:f>Sheet1!$C$1</c:f>
              <c:strCache>
                <c:ptCount val="1"/>
                <c:pt idx="0">
                  <c:v>Change in millions, projected 2018-28</c:v>
                </c:pt>
              </c:strCache>
            </c:strRef>
          </c:tx>
          <c:spPr>
            <a:solidFill>
              <a:schemeClr val="accent1"/>
            </a:solidFill>
            <a:ln>
              <a:noFill/>
            </a:ln>
            <a:effectLst/>
          </c:spPr>
          <c:invertIfNegative val="0"/>
          <c:dLbls>
            <c:dLbl>
              <c:idx val="6"/>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Non-Hispanic</c:v>
                </c:pt>
                <c:pt idx="1">
                  <c:v>Hispanic</c:v>
                </c:pt>
                <c:pt idx="3">
                  <c:v>Other</c:v>
                </c:pt>
                <c:pt idx="4">
                  <c:v>White</c:v>
                </c:pt>
                <c:pt idx="5">
                  <c:v>Black</c:v>
                </c:pt>
                <c:pt idx="6">
                  <c:v>Asian</c:v>
                </c:pt>
              </c:strCache>
            </c:strRef>
          </c:cat>
          <c:val>
            <c:numRef>
              <c:f>Sheet1!$C$2:$C$8</c:f>
              <c:numCache>
                <c:formatCode>General</c:formatCode>
                <c:ptCount val="7"/>
                <c:pt idx="0">
                  <c:v>1.5</c:v>
                </c:pt>
                <c:pt idx="1">
                  <c:v>7.4</c:v>
                </c:pt>
                <c:pt idx="3">
                  <c:v>1.6</c:v>
                </c:pt>
                <c:pt idx="4">
                  <c:v>3.1</c:v>
                </c:pt>
                <c:pt idx="5">
                  <c:v>1.8</c:v>
                </c:pt>
                <c:pt idx="6">
                  <c:v>2.4</c:v>
                </c:pt>
              </c:numCache>
            </c:numRef>
          </c:val>
        </c:ser>
        <c:dLbls>
          <c:showLegendKey val="0"/>
          <c:showVal val="1"/>
          <c:showCatName val="0"/>
          <c:showSerName val="0"/>
          <c:showPercent val="0"/>
          <c:showBubbleSize val="0"/>
        </c:dLbls>
        <c:gapWidth val="25"/>
        <c:axId val="-1858526544"/>
        <c:axId val="-1858519472"/>
      </c:barChart>
      <c:catAx>
        <c:axId val="-1858526544"/>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crossAx val="-1858519472"/>
        <c:crosses val="autoZero"/>
        <c:auto val="1"/>
        <c:lblAlgn val="ctr"/>
        <c:lblOffset val="100"/>
        <c:noMultiLvlLbl val="0"/>
      </c:catAx>
      <c:valAx>
        <c:axId val="-1858519472"/>
        <c:scaling>
          <c:orientation val="minMax"/>
        </c:scaling>
        <c:delete val="1"/>
        <c:axPos val="b"/>
        <c:numFmt formatCode="General" sourceLinked="1"/>
        <c:majorTickMark val="none"/>
        <c:minorTickMark val="none"/>
        <c:tickLblPos val="nextTo"/>
        <c:crossAx val="-1858526544"/>
        <c:crosses val="autoZero"/>
        <c:crossBetween val="between"/>
      </c:valAx>
      <c:spPr>
        <a:noFill/>
        <a:ln w="25400">
          <a:noFill/>
        </a:ln>
        <a:effectLst/>
      </c:spPr>
    </c:plotArea>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190471280376586E-2"/>
          <c:y val="0.23965570480160567"/>
          <c:w val="0.94761905743924679"/>
          <c:h val="0.70152076578662959"/>
        </c:manualLayout>
      </c:layout>
      <c:barChart>
        <c:barDir val="bar"/>
        <c:grouping val="clustered"/>
        <c:varyColors val="0"/>
        <c:ser>
          <c:idx val="0"/>
          <c:order val="0"/>
          <c:tx>
            <c:strRef>
              <c:f>Sheet1!$B$1</c:f>
              <c:strCache>
                <c:ptCount val="1"/>
                <c:pt idx="0">
                  <c:v>Percent change, projected 2018-28</c:v>
                </c:pt>
              </c:strCache>
            </c:strRef>
          </c:tx>
          <c:spPr>
            <a:solidFill>
              <a:schemeClr val="accent2"/>
            </a:solidFill>
            <a:ln>
              <a:noFill/>
            </a:ln>
            <a:effectLst/>
          </c:spPr>
          <c:invertIfNegative val="0"/>
          <c:dLbls>
            <c:dLbl>
              <c:idx val="0"/>
              <c:layout>
                <c:manualLayout>
                  <c:x val="-1.190475967289845E-2"/>
                  <c:y val="-1.501610423571992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fld id="{A5EB3C78-CDB1-40AC-A236-078790733153}" type="VALUE">
                      <a:rPr lang="en-US" sz="1500" dirty="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numFmt formatCode="#.#%" sourceLinked="0"/>
            <c:spPr>
              <a:noFill/>
              <a:ln>
                <a:noFill/>
              </a:ln>
              <a:effectLst/>
            </c:spPr>
            <c:txPr>
              <a:bodyPr rot="0" spcFirstLastPara="1" vertOverflow="ellipsis" vert="horz" wrap="square" anchor="ctr" anchorCtr="1"/>
              <a:lstStyle/>
              <a:p>
                <a:pPr>
                  <a:defRPr sz="15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Sheet1!$B$2:$B$8</c:f>
              <c:numCache>
                <c:formatCode>0.00%</c:formatCode>
                <c:ptCount val="7"/>
                <c:pt idx="0">
                  <c:v>1.0999999999999999E-2</c:v>
                </c:pt>
                <c:pt idx="1">
                  <c:v>0.26100000000000001</c:v>
                </c:pt>
                <c:pt idx="3">
                  <c:v>0.28399999999999997</c:v>
                </c:pt>
                <c:pt idx="4">
                  <c:v>2.5000000000000001E-2</c:v>
                </c:pt>
                <c:pt idx="5">
                  <c:v>8.7999999999999995E-2</c:v>
                </c:pt>
                <c:pt idx="6">
                  <c:v>0.23699999999999999</c:v>
                </c:pt>
              </c:numCache>
            </c:numRef>
          </c:val>
        </c:ser>
        <c:dLbls>
          <c:showLegendKey val="0"/>
          <c:showVal val="1"/>
          <c:showCatName val="0"/>
          <c:showSerName val="0"/>
          <c:showPercent val="0"/>
          <c:showBubbleSize val="0"/>
        </c:dLbls>
        <c:gapWidth val="25"/>
        <c:axId val="-1858524912"/>
        <c:axId val="-1858530352"/>
      </c:barChart>
      <c:catAx>
        <c:axId val="-1858524912"/>
        <c:scaling>
          <c:orientation val="minMax"/>
        </c:scaling>
        <c:delete val="1"/>
        <c:axPos val="l"/>
        <c:majorTickMark val="none"/>
        <c:minorTickMark val="none"/>
        <c:tickLblPos val="nextTo"/>
        <c:crossAx val="-1858530352"/>
        <c:crosses val="autoZero"/>
        <c:auto val="1"/>
        <c:lblAlgn val="ctr"/>
        <c:lblOffset val="100"/>
        <c:noMultiLvlLbl val="0"/>
      </c:catAx>
      <c:valAx>
        <c:axId val="-1858530352"/>
        <c:scaling>
          <c:orientation val="minMax"/>
        </c:scaling>
        <c:delete val="1"/>
        <c:axPos val="b"/>
        <c:numFmt formatCode="0.00%" sourceLinked="1"/>
        <c:majorTickMark val="none"/>
        <c:minorTickMark val="none"/>
        <c:tickLblPos val="nextTo"/>
        <c:crossAx val="-1858524912"/>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manualLayout>
          <c:layoutTarget val="inner"/>
          <c:xMode val="edge"/>
          <c:yMode val="edge"/>
          <c:x val="0"/>
          <c:y val="0"/>
          <c:w val="1"/>
          <c:h val="0.91966528422125438"/>
        </c:manualLayout>
      </c:layout>
      <c:barChart>
        <c:barDir val="col"/>
        <c:grouping val="clustered"/>
        <c:varyColors val="0"/>
        <c:ser>
          <c:idx val="0"/>
          <c:order val="0"/>
          <c:spPr>
            <a:solidFill>
              <a:schemeClr val="accent2"/>
            </a:solidFill>
            <a:ln>
              <a:noFill/>
            </a:ln>
            <a:effectLst/>
            <a:scene3d>
              <a:camera prst="orthographicFront"/>
              <a:lightRig rig="threePt" dir="t"/>
            </a:scene3d>
            <a:sp3d/>
          </c:spPr>
          <c:invertIfNegative val="0"/>
          <c:dPt>
            <c:idx val="2"/>
            <c:invertIfNegative val="0"/>
            <c:bubble3D val="0"/>
            <c:spPr>
              <a:solidFill>
                <a:schemeClr val="accent1"/>
              </a:solidFill>
              <a:ln>
                <a:noFill/>
              </a:ln>
              <a:effectLst/>
              <a:scene3d>
                <a:camera prst="orthographicFront"/>
                <a:lightRig rig="threePt" dir="t"/>
              </a:scene3d>
              <a:sp3d/>
            </c:spPr>
          </c:dPt>
          <c:dLbls>
            <c:dLbl>
              <c:idx val="1"/>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a:solidFill>
                      <a:schemeClr val="tx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Sheet1!$A$1:$A$3</c:f>
              <c:strCache>
                <c:ptCount val="3"/>
                <c:pt idx="0">
                  <c:v>Hispanic</c:v>
                </c:pt>
                <c:pt idx="1">
                  <c:v>Non-Hispanic</c:v>
                </c:pt>
                <c:pt idx="2">
                  <c:v>White non-Hispanic</c:v>
                </c:pt>
              </c:strCache>
            </c:strRef>
          </c:cat>
          <c:val>
            <c:numRef>
              <c:f>Sheet1!$B$1:$B$3</c:f>
              <c:numCache>
                <c:formatCode>0.0</c:formatCode>
                <c:ptCount val="3"/>
                <c:pt idx="0">
                  <c:v>7.4</c:v>
                </c:pt>
                <c:pt idx="1">
                  <c:v>1.5</c:v>
                </c:pt>
                <c:pt idx="2">
                  <c:v>-3.3</c:v>
                </c:pt>
              </c:numCache>
            </c:numRef>
          </c:val>
        </c:ser>
        <c:dLbls>
          <c:dLblPos val="outEnd"/>
          <c:showLegendKey val="0"/>
          <c:showVal val="1"/>
          <c:showCatName val="0"/>
          <c:showSerName val="0"/>
          <c:showPercent val="0"/>
          <c:showBubbleSize val="0"/>
        </c:dLbls>
        <c:gapWidth val="90"/>
        <c:axId val="-1858522192"/>
        <c:axId val="-1858518928"/>
      </c:barChart>
      <c:valAx>
        <c:axId val="-1858518928"/>
        <c:scaling>
          <c:orientation val="minMax"/>
          <c:max val="8"/>
        </c:scaling>
        <c:delete val="0"/>
        <c:axPos val="l"/>
        <c:numFmt formatCode="0.0" sourceLinked="1"/>
        <c:majorTickMark val="none"/>
        <c:minorTickMark val="none"/>
        <c:tickLblPos val="none"/>
        <c:crossAx val="-1858522192"/>
        <c:crosses val="autoZero"/>
        <c:crossBetween val="between"/>
      </c:valAx>
      <c:catAx>
        <c:axId val="-1858522192"/>
        <c:scaling>
          <c:orientation val="minMax"/>
        </c:scaling>
        <c:delete val="0"/>
        <c:axPos val="b"/>
        <c:numFmt formatCode="General" sourceLinked="0"/>
        <c:majorTickMark val="none"/>
        <c:minorTickMark val="none"/>
        <c:tickLblPos val="low"/>
        <c:txPr>
          <a:bodyPr/>
          <a:lstStyle/>
          <a:p>
            <a:pPr>
              <a:defRPr sz="1600"/>
            </a:pPr>
            <a:endParaRPr lang="en-US"/>
          </a:p>
        </c:txPr>
        <c:crossAx val="-1858518928"/>
        <c:crosses val="autoZero"/>
        <c:auto val="0"/>
        <c:lblAlgn val="ctr"/>
        <c:lblOffset val="0"/>
        <c:noMultiLvlLbl val="0"/>
      </c:catAx>
      <c:spPr>
        <a:ln>
          <a:noFill/>
        </a:ln>
      </c:spPr>
    </c:plotArea>
    <c:plotVisOnly val="1"/>
    <c:dispBlanksAs val="zero"/>
    <c:showDLblsOverMax val="0"/>
  </c:chart>
  <c:spPr>
    <a:noFill/>
    <a:ln>
      <a:noFill/>
    </a:ln>
  </c:spPr>
  <c:txPr>
    <a:bodyPr/>
    <a:lstStyle/>
    <a:p>
      <a:pPr>
        <a:defRPr sz="16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1.278772378516656E-3"/>
          <c:y val="2.3696682464454992E-2"/>
          <c:w val="0.99872122762150151"/>
          <c:h val="0.84834123222751534"/>
        </c:manualLayout>
      </c:layout>
      <c:barChart>
        <c:barDir val="col"/>
        <c:grouping val="clustered"/>
        <c:varyColors val="0"/>
        <c:ser>
          <c:idx val="0"/>
          <c:order val="0"/>
          <c:spPr>
            <a:solidFill>
              <a:schemeClr val="accent2"/>
            </a:solidFill>
            <a:effectLst/>
            <a:scene3d>
              <a:camera prst="orthographicFront"/>
              <a:lightRig rig="threePt" dir="t"/>
            </a:scene3d>
            <a:sp3d/>
          </c:spPr>
          <c:invertIfNegative val="0"/>
          <c:dPt>
            <c:idx val="5"/>
            <c:invertIfNegative val="0"/>
            <c:bubble3D val="0"/>
            <c:spPr>
              <a:solidFill>
                <a:schemeClr val="accent1"/>
              </a:solidFill>
              <a:effectLst/>
              <a:scene3d>
                <a:camera prst="orthographicFront"/>
                <a:lightRig rig="threePt" dir="t"/>
              </a:scene3d>
              <a:sp3d/>
            </c:spPr>
          </c:dPt>
          <c:dLbls>
            <c:numFmt formatCode="0.0" sourceLinked="0"/>
            <c:spPr>
              <a:noFill/>
              <a:ln>
                <a:noFill/>
              </a:ln>
              <a:effectLst/>
            </c:spPr>
            <c:txPr>
              <a:bodyPr/>
              <a:lstStyle/>
              <a:p>
                <a:pPr>
                  <a:defRPr>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Sheet1!$A$1:$F$1</c:f>
              <c:strCache>
                <c:ptCount val="6"/>
                <c:pt idx="0">
                  <c:v>1968-78</c:v>
                </c:pt>
                <c:pt idx="1">
                  <c:v>1978-88</c:v>
                </c:pt>
                <c:pt idx="2">
                  <c:v>1988-98</c:v>
                </c:pt>
                <c:pt idx="3">
                  <c:v>1998-2008</c:v>
                </c:pt>
                <c:pt idx="4">
                  <c:v>2008-18</c:v>
                </c:pt>
                <c:pt idx="5">
                  <c:v>Projected 2018-28</c:v>
                </c:pt>
              </c:strCache>
            </c:strRef>
          </c:cat>
          <c:val>
            <c:numRef>
              <c:f>Sheet1!$A$2:$F$2</c:f>
              <c:numCache>
                <c:formatCode>General</c:formatCode>
                <c:ptCount val="6"/>
                <c:pt idx="0">
                  <c:v>3.2031330570000001</c:v>
                </c:pt>
                <c:pt idx="1">
                  <c:v>3.0452409999999999</c:v>
                </c:pt>
                <c:pt idx="2">
                  <c:v>3.105372</c:v>
                </c:pt>
                <c:pt idx="3">
                  <c:v>2.6287470000000002</c:v>
                </c:pt>
                <c:pt idx="4">
                  <c:v>1.753001</c:v>
                </c:pt>
                <c:pt idx="5">
                  <c:v>1.7961210000000001</c:v>
                </c:pt>
              </c:numCache>
            </c:numRef>
          </c:val>
        </c:ser>
        <c:dLbls>
          <c:showLegendKey val="0"/>
          <c:showVal val="0"/>
          <c:showCatName val="0"/>
          <c:showSerName val="0"/>
          <c:showPercent val="0"/>
          <c:showBubbleSize val="0"/>
        </c:dLbls>
        <c:gapWidth val="60"/>
        <c:axId val="-1858518384"/>
        <c:axId val="-1858523280"/>
      </c:barChart>
      <c:catAx>
        <c:axId val="-1858518384"/>
        <c:scaling>
          <c:orientation val="minMax"/>
        </c:scaling>
        <c:delete val="0"/>
        <c:axPos val="b"/>
        <c:numFmt formatCode="General" sourceLinked="1"/>
        <c:majorTickMark val="none"/>
        <c:minorTickMark val="none"/>
        <c:tickLblPos val="nextTo"/>
        <c:txPr>
          <a:bodyPr rot="0" vert="horz"/>
          <a:lstStyle/>
          <a:p>
            <a:pPr>
              <a:defRPr sz="1400"/>
            </a:pPr>
            <a:endParaRPr lang="en-US"/>
          </a:p>
        </c:txPr>
        <c:crossAx val="-1858523280"/>
        <c:crosses val="autoZero"/>
        <c:auto val="1"/>
        <c:lblAlgn val="ctr"/>
        <c:lblOffset val="100"/>
        <c:tickLblSkip val="1"/>
        <c:tickMarkSkip val="1"/>
        <c:noMultiLvlLbl val="0"/>
      </c:catAx>
      <c:valAx>
        <c:axId val="-1858523280"/>
        <c:scaling>
          <c:orientation val="minMax"/>
          <c:max val="5"/>
          <c:min val="0"/>
        </c:scaling>
        <c:delete val="1"/>
        <c:axPos val="l"/>
        <c:numFmt formatCode="General" sourceLinked="1"/>
        <c:majorTickMark val="out"/>
        <c:minorTickMark val="none"/>
        <c:tickLblPos val="none"/>
        <c:crossAx val="-1858518384"/>
        <c:crosses val="autoZero"/>
        <c:crossBetween val="between"/>
        <c:majorUnit val="1"/>
        <c:minorUnit val="0.5"/>
      </c:valAx>
    </c:plotArea>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0122521679308788E-2"/>
          <c:y val="4.1709150762934293E-2"/>
          <c:w val="0.87677971595438176"/>
          <c:h val="0.86572934739089813"/>
        </c:manualLayout>
      </c:layout>
      <c:lineChart>
        <c:grouping val="standard"/>
        <c:varyColors val="0"/>
        <c:ser>
          <c:idx val="0"/>
          <c:order val="0"/>
          <c:tx>
            <c:strRef>
              <c:f>Sheet1!$B$1</c:f>
              <c:strCache>
                <c:ptCount val="1"/>
                <c:pt idx="0">
                  <c:v>GDP, 10-year CAGR</c:v>
                </c:pt>
              </c:strCache>
            </c:strRef>
          </c:tx>
          <c:spPr>
            <a:ln w="44450" cap="rnd">
              <a:solidFill>
                <a:schemeClr val="accent1"/>
              </a:solidFill>
              <a:round/>
            </a:ln>
            <a:effectLst/>
          </c:spPr>
          <c:marker>
            <c:symbol val="none"/>
          </c:marker>
          <c:cat>
            <c:strRef>
              <c:f>Sheet1!$A$2:$A$62</c:f>
              <c:strCache>
                <c:ptCount val="61"/>
                <c:pt idx="0">
                  <c:v>1958-68</c:v>
                </c:pt>
                <c:pt idx="1">
                  <c:v>1959-69</c:v>
                </c:pt>
                <c:pt idx="2">
                  <c:v>1960-70</c:v>
                </c:pt>
                <c:pt idx="3">
                  <c:v>1961-71</c:v>
                </c:pt>
                <c:pt idx="4">
                  <c:v>1962-72</c:v>
                </c:pt>
                <c:pt idx="5">
                  <c:v>1963-73</c:v>
                </c:pt>
                <c:pt idx="6">
                  <c:v>1964-74</c:v>
                </c:pt>
                <c:pt idx="7">
                  <c:v>1965-75</c:v>
                </c:pt>
                <c:pt idx="8">
                  <c:v>1966-76</c:v>
                </c:pt>
                <c:pt idx="9">
                  <c:v>1967-77</c:v>
                </c:pt>
                <c:pt idx="10">
                  <c:v>1968-78</c:v>
                </c:pt>
                <c:pt idx="11">
                  <c:v>1969-79</c:v>
                </c:pt>
                <c:pt idx="12">
                  <c:v>1970-80</c:v>
                </c:pt>
                <c:pt idx="13">
                  <c:v>1971-81</c:v>
                </c:pt>
                <c:pt idx="14">
                  <c:v>1972-82</c:v>
                </c:pt>
                <c:pt idx="15">
                  <c:v>1973-83</c:v>
                </c:pt>
                <c:pt idx="16">
                  <c:v>1974-84</c:v>
                </c:pt>
                <c:pt idx="17">
                  <c:v>1975-85</c:v>
                </c:pt>
                <c:pt idx="18">
                  <c:v>1976-86</c:v>
                </c:pt>
                <c:pt idx="19">
                  <c:v>1977-87</c:v>
                </c:pt>
                <c:pt idx="20">
                  <c:v>1978-88</c:v>
                </c:pt>
                <c:pt idx="21">
                  <c:v>1979-89</c:v>
                </c:pt>
                <c:pt idx="22">
                  <c:v>1980-90</c:v>
                </c:pt>
                <c:pt idx="23">
                  <c:v>1981-91</c:v>
                </c:pt>
                <c:pt idx="24">
                  <c:v>1982-92</c:v>
                </c:pt>
                <c:pt idx="25">
                  <c:v>1983-93</c:v>
                </c:pt>
                <c:pt idx="26">
                  <c:v>1984-94</c:v>
                </c:pt>
                <c:pt idx="27">
                  <c:v>1985-95</c:v>
                </c:pt>
                <c:pt idx="28">
                  <c:v>1986-96</c:v>
                </c:pt>
                <c:pt idx="29">
                  <c:v>1987-97</c:v>
                </c:pt>
                <c:pt idx="30">
                  <c:v>1988-98</c:v>
                </c:pt>
                <c:pt idx="31">
                  <c:v>1989-99</c:v>
                </c:pt>
                <c:pt idx="32">
                  <c:v>1990-00</c:v>
                </c:pt>
                <c:pt idx="33">
                  <c:v>1991-01</c:v>
                </c:pt>
                <c:pt idx="34">
                  <c:v>1992-02</c:v>
                </c:pt>
                <c:pt idx="35">
                  <c:v>1993-03</c:v>
                </c:pt>
                <c:pt idx="36">
                  <c:v>1994-04</c:v>
                </c:pt>
                <c:pt idx="37">
                  <c:v>1995-05</c:v>
                </c:pt>
                <c:pt idx="38">
                  <c:v>1996-06</c:v>
                </c:pt>
                <c:pt idx="39">
                  <c:v>1997-07</c:v>
                </c:pt>
                <c:pt idx="40">
                  <c:v>1998-08</c:v>
                </c:pt>
                <c:pt idx="41">
                  <c:v>1999-09</c:v>
                </c:pt>
                <c:pt idx="42">
                  <c:v>2000-10</c:v>
                </c:pt>
                <c:pt idx="43">
                  <c:v>2001-11</c:v>
                </c:pt>
                <c:pt idx="44">
                  <c:v>2002-12</c:v>
                </c:pt>
                <c:pt idx="45">
                  <c:v>2003-13</c:v>
                </c:pt>
                <c:pt idx="46">
                  <c:v>2004-14</c:v>
                </c:pt>
                <c:pt idx="47">
                  <c:v>2005-15</c:v>
                </c:pt>
                <c:pt idx="48">
                  <c:v>2006-16</c:v>
                </c:pt>
                <c:pt idx="49">
                  <c:v>2007-17</c:v>
                </c:pt>
                <c:pt idx="50">
                  <c:v>2008-18</c:v>
                </c:pt>
                <c:pt idx="51">
                  <c:v>2009-19</c:v>
                </c:pt>
                <c:pt idx="52">
                  <c:v>2010-20</c:v>
                </c:pt>
                <c:pt idx="53">
                  <c:v>2011-21</c:v>
                </c:pt>
                <c:pt idx="54">
                  <c:v>2012-22</c:v>
                </c:pt>
                <c:pt idx="55">
                  <c:v>2013-23</c:v>
                </c:pt>
                <c:pt idx="56">
                  <c:v>2014-24</c:v>
                </c:pt>
                <c:pt idx="57">
                  <c:v>2015-25</c:v>
                </c:pt>
                <c:pt idx="58">
                  <c:v>2016-26</c:v>
                </c:pt>
                <c:pt idx="59">
                  <c:v>2017-27</c:v>
                </c:pt>
                <c:pt idx="60">
                  <c:v>Projected 2018-28</c:v>
                </c:pt>
              </c:strCache>
            </c:strRef>
          </c:cat>
          <c:val>
            <c:numRef>
              <c:f>Sheet1!$B$2:$B$62</c:f>
              <c:numCache>
                <c:formatCode>General</c:formatCode>
                <c:ptCount val="61"/>
                <c:pt idx="0">
                  <c:v>4.8937276101800116</c:v>
                </c:pt>
                <c:pt idx="1">
                  <c:v>4.5136537032091137</c:v>
                </c:pt>
                <c:pt idx="2">
                  <c:v>4.267788924397875</c:v>
                </c:pt>
                <c:pt idx="3">
                  <c:v>4.3418391033455448</c:v>
                </c:pt>
                <c:pt idx="4">
                  <c:v>4.2561303352173381</c:v>
                </c:pt>
                <c:pt idx="5">
                  <c:v>4.3844126212972254</c:v>
                </c:pt>
                <c:pt idx="6">
                  <c:v>3.7450021160143674</c:v>
                </c:pt>
                <c:pt idx="7">
                  <c:v>3.072525996848861</c:v>
                </c:pt>
                <c:pt idx="8">
                  <c:v>2.9552334952787143</c:v>
                </c:pt>
                <c:pt idx="9">
                  <c:v>3.1423324207339065</c:v>
                </c:pt>
                <c:pt idx="10">
                  <c:v>3.2031330571535168</c:v>
                </c:pt>
                <c:pt idx="11">
                  <c:v>3.207208653784551</c:v>
                </c:pt>
                <c:pt idx="12">
                  <c:v>3.1614898603183832</c:v>
                </c:pt>
                <c:pt idx="13">
                  <c:v>3.0858580234844215</c:v>
                </c:pt>
                <c:pt idx="14">
                  <c:v>2.3724412603981353</c:v>
                </c:pt>
                <c:pt idx="15">
                  <c:v>2.2690255310628777</c:v>
                </c:pt>
                <c:pt idx="16">
                  <c:v>3.0418409331442988</c:v>
                </c:pt>
                <c:pt idx="17">
                  <c:v>3.4851100015510181</c:v>
                </c:pt>
                <c:pt idx="18">
                  <c:v>3.294354348080176</c:v>
                </c:pt>
                <c:pt idx="19">
                  <c:v>3.1787834388999494</c:v>
                </c:pt>
                <c:pt idx="20">
                  <c:v>3.0452412246229734</c:v>
                </c:pt>
                <c:pt idx="21">
                  <c:v>3.0956376005583857</c:v>
                </c:pt>
                <c:pt idx="22">
                  <c:v>3.3150445042231613</c:v>
                </c:pt>
                <c:pt idx="23">
                  <c:v>3.0453802176090825</c:v>
                </c:pt>
                <c:pt idx="24">
                  <c:v>3.5908975172902777</c:v>
                </c:pt>
                <c:pt idx="25">
                  <c:v>3.4081781589435796</c:v>
                </c:pt>
                <c:pt idx="26">
                  <c:v>3.0945520933953823</c:v>
                </c:pt>
                <c:pt idx="27">
                  <c:v>2.9465579782391695</c:v>
                </c:pt>
                <c:pt idx="28">
                  <c:v>2.9774375861605979</c:v>
                </c:pt>
                <c:pt idx="29">
                  <c:v>3.0752391516182889</c:v>
                </c:pt>
                <c:pt idx="30">
                  <c:v>3.1053722025919606</c:v>
                </c:pt>
                <c:pt idx="31">
                  <c:v>3.2123714302888096</c:v>
                </c:pt>
                <c:pt idx="32">
                  <c:v>3.4371827193082405</c:v>
                </c:pt>
                <c:pt idx="33">
                  <c:v>3.5511660627072326</c:v>
                </c:pt>
                <c:pt idx="34">
                  <c:v>3.3717003077188892</c:v>
                </c:pt>
                <c:pt idx="35">
                  <c:v>3.3825584809688904</c:v>
                </c:pt>
                <c:pt idx="36">
                  <c:v>3.3597481630546837</c:v>
                </c:pt>
                <c:pt idx="37">
                  <c:v>3.4428538320887672</c:v>
                </c:pt>
                <c:pt idx="38">
                  <c:v>3.3509943893433922</c:v>
                </c:pt>
                <c:pt idx="39">
                  <c:v>3.093758216007291</c:v>
                </c:pt>
                <c:pt idx="40">
                  <c:v>2.6287468988071949</c:v>
                </c:pt>
                <c:pt idx="41">
                  <c:v>1.8911031430496086</c:v>
                </c:pt>
                <c:pt idx="42">
                  <c:v>1.7370964558759545</c:v>
                </c:pt>
                <c:pt idx="43">
                  <c:v>1.7925999463438362</c:v>
                </c:pt>
                <c:pt idx="44">
                  <c:v>1.8432580524429512</c:v>
                </c:pt>
                <c:pt idx="45">
                  <c:v>1.7419728453878081</c:v>
                </c:pt>
                <c:pt idx="46">
                  <c:v>1.6091011634627332</c:v>
                </c:pt>
                <c:pt idx="47">
                  <c:v>1.5469001149466166</c:v>
                </c:pt>
                <c:pt idx="48">
                  <c:v>1.4190130039499493</c:v>
                </c:pt>
                <c:pt idx="49">
                  <c:v>1.4529367032616485</c:v>
                </c:pt>
                <c:pt idx="50">
                  <c:v>1.7530012747608485</c:v>
                </c:pt>
              </c:numCache>
            </c:numRef>
          </c:val>
          <c:smooth val="0"/>
        </c:ser>
        <c:ser>
          <c:idx val="1"/>
          <c:order val="1"/>
          <c:tx>
            <c:strRef>
              <c:f>Sheet1!$C$1</c:f>
              <c:strCache>
                <c:ptCount val="1"/>
                <c:pt idx="0">
                  <c:v>Projected CAGR</c:v>
                </c:pt>
              </c:strCache>
            </c:strRef>
          </c:tx>
          <c:spPr>
            <a:ln w="44450" cap="rnd">
              <a:solidFill>
                <a:schemeClr val="accent2"/>
              </a:solidFill>
              <a:prstDash val="sysDash"/>
              <a:round/>
            </a:ln>
            <a:effectLst/>
          </c:spPr>
          <c:marker>
            <c:symbol val="none"/>
          </c:marker>
          <c:cat>
            <c:strRef>
              <c:f>Sheet1!$A$2:$A$62</c:f>
              <c:strCache>
                <c:ptCount val="61"/>
                <c:pt idx="0">
                  <c:v>1958-68</c:v>
                </c:pt>
                <c:pt idx="1">
                  <c:v>1959-69</c:v>
                </c:pt>
                <c:pt idx="2">
                  <c:v>1960-70</c:v>
                </c:pt>
                <c:pt idx="3">
                  <c:v>1961-71</c:v>
                </c:pt>
                <c:pt idx="4">
                  <c:v>1962-72</c:v>
                </c:pt>
                <c:pt idx="5">
                  <c:v>1963-73</c:v>
                </c:pt>
                <c:pt idx="6">
                  <c:v>1964-74</c:v>
                </c:pt>
                <c:pt idx="7">
                  <c:v>1965-75</c:v>
                </c:pt>
                <c:pt idx="8">
                  <c:v>1966-76</c:v>
                </c:pt>
                <c:pt idx="9">
                  <c:v>1967-77</c:v>
                </c:pt>
                <c:pt idx="10">
                  <c:v>1968-78</c:v>
                </c:pt>
                <c:pt idx="11">
                  <c:v>1969-79</c:v>
                </c:pt>
                <c:pt idx="12">
                  <c:v>1970-80</c:v>
                </c:pt>
                <c:pt idx="13">
                  <c:v>1971-81</c:v>
                </c:pt>
                <c:pt idx="14">
                  <c:v>1972-82</c:v>
                </c:pt>
                <c:pt idx="15">
                  <c:v>1973-83</c:v>
                </c:pt>
                <c:pt idx="16">
                  <c:v>1974-84</c:v>
                </c:pt>
                <c:pt idx="17">
                  <c:v>1975-85</c:v>
                </c:pt>
                <c:pt idx="18">
                  <c:v>1976-86</c:v>
                </c:pt>
                <c:pt idx="19">
                  <c:v>1977-87</c:v>
                </c:pt>
                <c:pt idx="20">
                  <c:v>1978-88</c:v>
                </c:pt>
                <c:pt idx="21">
                  <c:v>1979-89</c:v>
                </c:pt>
                <c:pt idx="22">
                  <c:v>1980-90</c:v>
                </c:pt>
                <c:pt idx="23">
                  <c:v>1981-91</c:v>
                </c:pt>
                <c:pt idx="24">
                  <c:v>1982-92</c:v>
                </c:pt>
                <c:pt idx="25">
                  <c:v>1983-93</c:v>
                </c:pt>
                <c:pt idx="26">
                  <c:v>1984-94</c:v>
                </c:pt>
                <c:pt idx="27">
                  <c:v>1985-95</c:v>
                </c:pt>
                <c:pt idx="28">
                  <c:v>1986-96</c:v>
                </c:pt>
                <c:pt idx="29">
                  <c:v>1987-97</c:v>
                </c:pt>
                <c:pt idx="30">
                  <c:v>1988-98</c:v>
                </c:pt>
                <c:pt idx="31">
                  <c:v>1989-99</c:v>
                </c:pt>
                <c:pt idx="32">
                  <c:v>1990-00</c:v>
                </c:pt>
                <c:pt idx="33">
                  <c:v>1991-01</c:v>
                </c:pt>
                <c:pt idx="34">
                  <c:v>1992-02</c:v>
                </c:pt>
                <c:pt idx="35">
                  <c:v>1993-03</c:v>
                </c:pt>
                <c:pt idx="36">
                  <c:v>1994-04</c:v>
                </c:pt>
                <c:pt idx="37">
                  <c:v>1995-05</c:v>
                </c:pt>
                <c:pt idx="38">
                  <c:v>1996-06</c:v>
                </c:pt>
                <c:pt idx="39">
                  <c:v>1997-07</c:v>
                </c:pt>
                <c:pt idx="40">
                  <c:v>1998-08</c:v>
                </c:pt>
                <c:pt idx="41">
                  <c:v>1999-09</c:v>
                </c:pt>
                <c:pt idx="42">
                  <c:v>2000-10</c:v>
                </c:pt>
                <c:pt idx="43">
                  <c:v>2001-11</c:v>
                </c:pt>
                <c:pt idx="44">
                  <c:v>2002-12</c:v>
                </c:pt>
                <c:pt idx="45">
                  <c:v>2003-13</c:v>
                </c:pt>
                <c:pt idx="46">
                  <c:v>2004-14</c:v>
                </c:pt>
                <c:pt idx="47">
                  <c:v>2005-15</c:v>
                </c:pt>
                <c:pt idx="48">
                  <c:v>2006-16</c:v>
                </c:pt>
                <c:pt idx="49">
                  <c:v>2007-17</c:v>
                </c:pt>
                <c:pt idx="50">
                  <c:v>2008-18</c:v>
                </c:pt>
                <c:pt idx="51">
                  <c:v>2009-19</c:v>
                </c:pt>
                <c:pt idx="52">
                  <c:v>2010-20</c:v>
                </c:pt>
                <c:pt idx="53">
                  <c:v>2011-21</c:v>
                </c:pt>
                <c:pt idx="54">
                  <c:v>2012-22</c:v>
                </c:pt>
                <c:pt idx="55">
                  <c:v>2013-23</c:v>
                </c:pt>
                <c:pt idx="56">
                  <c:v>2014-24</c:v>
                </c:pt>
                <c:pt idx="57">
                  <c:v>2015-25</c:v>
                </c:pt>
                <c:pt idx="58">
                  <c:v>2016-26</c:v>
                </c:pt>
                <c:pt idx="59">
                  <c:v>2017-27</c:v>
                </c:pt>
                <c:pt idx="60">
                  <c:v>Projected 2018-28</c:v>
                </c:pt>
              </c:strCache>
            </c:strRef>
          </c:cat>
          <c:val>
            <c:numRef>
              <c:f>Sheet1!$C$2:$C$62</c:f>
              <c:numCache>
                <c:formatCode>General</c:formatCode>
                <c:ptCount val="61"/>
                <c:pt idx="0">
                  <c:v>1.8</c:v>
                </c:pt>
                <c:pt idx="1">
                  <c:v>1.8</c:v>
                </c:pt>
                <c:pt idx="2">
                  <c:v>1.8</c:v>
                </c:pt>
                <c:pt idx="3">
                  <c:v>1.8</c:v>
                </c:pt>
                <c:pt idx="4">
                  <c:v>1.8</c:v>
                </c:pt>
                <c:pt idx="5">
                  <c:v>1.8</c:v>
                </c:pt>
                <c:pt idx="6">
                  <c:v>1.8</c:v>
                </c:pt>
                <c:pt idx="7">
                  <c:v>1.8</c:v>
                </c:pt>
                <c:pt idx="8">
                  <c:v>1.8</c:v>
                </c:pt>
                <c:pt idx="9">
                  <c:v>1.8</c:v>
                </c:pt>
                <c:pt idx="10">
                  <c:v>1.8</c:v>
                </c:pt>
                <c:pt idx="11">
                  <c:v>1.8</c:v>
                </c:pt>
                <c:pt idx="12">
                  <c:v>1.8</c:v>
                </c:pt>
                <c:pt idx="13">
                  <c:v>1.8</c:v>
                </c:pt>
                <c:pt idx="14">
                  <c:v>1.8</c:v>
                </c:pt>
                <c:pt idx="15">
                  <c:v>1.8</c:v>
                </c:pt>
                <c:pt idx="16">
                  <c:v>1.8</c:v>
                </c:pt>
                <c:pt idx="17">
                  <c:v>1.8</c:v>
                </c:pt>
                <c:pt idx="18">
                  <c:v>1.8</c:v>
                </c:pt>
                <c:pt idx="19">
                  <c:v>1.8</c:v>
                </c:pt>
                <c:pt idx="20">
                  <c:v>1.8</c:v>
                </c:pt>
                <c:pt idx="21">
                  <c:v>1.8</c:v>
                </c:pt>
                <c:pt idx="22">
                  <c:v>1.8</c:v>
                </c:pt>
                <c:pt idx="23">
                  <c:v>1.8</c:v>
                </c:pt>
                <c:pt idx="24">
                  <c:v>1.8</c:v>
                </c:pt>
                <c:pt idx="25">
                  <c:v>1.8</c:v>
                </c:pt>
                <c:pt idx="26">
                  <c:v>1.8</c:v>
                </c:pt>
                <c:pt idx="27">
                  <c:v>1.8</c:v>
                </c:pt>
                <c:pt idx="28">
                  <c:v>1.8</c:v>
                </c:pt>
                <c:pt idx="29">
                  <c:v>1.8</c:v>
                </c:pt>
                <c:pt idx="30">
                  <c:v>1.8</c:v>
                </c:pt>
                <c:pt idx="31">
                  <c:v>1.8</c:v>
                </c:pt>
                <c:pt idx="32">
                  <c:v>1.8</c:v>
                </c:pt>
                <c:pt idx="33">
                  <c:v>1.8</c:v>
                </c:pt>
                <c:pt idx="34">
                  <c:v>1.8</c:v>
                </c:pt>
                <c:pt idx="35">
                  <c:v>1.8</c:v>
                </c:pt>
                <c:pt idx="36">
                  <c:v>1.8</c:v>
                </c:pt>
                <c:pt idx="37">
                  <c:v>1.8</c:v>
                </c:pt>
                <c:pt idx="38">
                  <c:v>1.8</c:v>
                </c:pt>
                <c:pt idx="39">
                  <c:v>1.8</c:v>
                </c:pt>
                <c:pt idx="40">
                  <c:v>1.8</c:v>
                </c:pt>
                <c:pt idx="41">
                  <c:v>1.8</c:v>
                </c:pt>
                <c:pt idx="42">
                  <c:v>1.8</c:v>
                </c:pt>
                <c:pt idx="43">
                  <c:v>1.8</c:v>
                </c:pt>
                <c:pt idx="44">
                  <c:v>1.8</c:v>
                </c:pt>
                <c:pt idx="45">
                  <c:v>1.8</c:v>
                </c:pt>
                <c:pt idx="46">
                  <c:v>1.8</c:v>
                </c:pt>
                <c:pt idx="47">
                  <c:v>1.8</c:v>
                </c:pt>
                <c:pt idx="48">
                  <c:v>1.8</c:v>
                </c:pt>
                <c:pt idx="49">
                  <c:v>1.8</c:v>
                </c:pt>
                <c:pt idx="50">
                  <c:v>1.8</c:v>
                </c:pt>
                <c:pt idx="51">
                  <c:v>1.8</c:v>
                </c:pt>
                <c:pt idx="52">
                  <c:v>1.8</c:v>
                </c:pt>
                <c:pt idx="53">
                  <c:v>1.8</c:v>
                </c:pt>
                <c:pt idx="54">
                  <c:v>1.8</c:v>
                </c:pt>
                <c:pt idx="55">
                  <c:v>1.8</c:v>
                </c:pt>
                <c:pt idx="56">
                  <c:v>1.8</c:v>
                </c:pt>
                <c:pt idx="57">
                  <c:v>1.8</c:v>
                </c:pt>
                <c:pt idx="58">
                  <c:v>1.8</c:v>
                </c:pt>
                <c:pt idx="59">
                  <c:v>1.8</c:v>
                </c:pt>
                <c:pt idx="60">
                  <c:v>1.8</c:v>
                </c:pt>
              </c:numCache>
            </c:numRef>
          </c:val>
          <c:smooth val="0"/>
        </c:ser>
        <c:dLbls>
          <c:showLegendKey val="0"/>
          <c:showVal val="0"/>
          <c:showCatName val="0"/>
          <c:showSerName val="0"/>
          <c:showPercent val="0"/>
          <c:showBubbleSize val="0"/>
        </c:dLbls>
        <c:smooth val="0"/>
        <c:axId val="-1858526000"/>
        <c:axId val="-1858517840"/>
      </c:lineChart>
      <c:catAx>
        <c:axId val="-1858526000"/>
        <c:scaling>
          <c:orientation val="minMax"/>
        </c:scaling>
        <c:delete val="0"/>
        <c:axPos val="b"/>
        <c:numFmt formatCode="General" sourceLinked="1"/>
        <c:majorTickMark val="in"/>
        <c:minorTickMark val="none"/>
        <c:tickLblPos val="nextTo"/>
        <c:spPr>
          <a:noFill/>
          <a:ln w="9525" cap="flat" cmpd="sng" algn="ctr">
            <a:solidFill>
              <a:schemeClr val="dk1">
                <a:shade val="95000"/>
                <a:satMod val="10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58517840"/>
        <c:crosses val="autoZero"/>
        <c:auto val="1"/>
        <c:lblAlgn val="ctr"/>
        <c:lblOffset val="100"/>
        <c:tickLblSkip val="10"/>
        <c:tickMarkSkip val="10"/>
        <c:noMultiLvlLbl val="0"/>
      </c:catAx>
      <c:valAx>
        <c:axId val="-1858517840"/>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solidFill>
              <a:schemeClr val="dk1">
                <a:shade val="95000"/>
                <a:satMod val="105000"/>
              </a:schemeClr>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58526000"/>
        <c:crosses val="autoZero"/>
        <c:crossBetween val="between"/>
        <c:majorUnit val="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1.9625433346448173E-3"/>
          <c:y val="0.14102245779588835"/>
          <c:w val="1"/>
          <c:h val="0.62741652624161282"/>
        </c:manualLayout>
      </c:layout>
      <c:barChart>
        <c:barDir val="col"/>
        <c:grouping val="clustered"/>
        <c:varyColors val="0"/>
        <c:ser>
          <c:idx val="0"/>
          <c:order val="0"/>
          <c:tx>
            <c:strRef>
              <c:f>Sheet1!$A$2</c:f>
              <c:strCache>
                <c:ptCount val="1"/>
                <c:pt idx="0">
                  <c:v>1998</c:v>
                </c:pt>
              </c:strCache>
            </c:strRef>
          </c:tx>
          <c:spPr>
            <a:solidFill>
              <a:schemeClr val="accent1"/>
            </a:solidFill>
            <a:effectLst/>
            <a:scene3d>
              <a:camera prst="orthographicFront"/>
              <a:lightRig rig="threePt" dir="t"/>
            </a:scene3d>
            <a:sp3d/>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Personal Consumption Expenditures</c:v>
                </c:pt>
                <c:pt idx="1">
                  <c:v>
Investment</c:v>
                </c:pt>
                <c:pt idx="2">
                  <c:v>
Exports</c:v>
                </c:pt>
                <c:pt idx="3">
                  <c:v>
Imports</c:v>
                </c:pt>
                <c:pt idx="4">
                  <c:v>
Government</c:v>
                </c:pt>
              </c:strCache>
            </c:strRef>
          </c:cat>
          <c:val>
            <c:numRef>
              <c:f>Sheet1!$B$2:$F$2</c:f>
              <c:numCache>
                <c:formatCode>0</c:formatCode>
                <c:ptCount val="5"/>
                <c:pt idx="0">
                  <c:v>65</c:v>
                </c:pt>
                <c:pt idx="1">
                  <c:v>19</c:v>
                </c:pt>
                <c:pt idx="2">
                  <c:v>11</c:v>
                </c:pt>
                <c:pt idx="3">
                  <c:v>-12</c:v>
                </c:pt>
                <c:pt idx="4">
                  <c:v>18</c:v>
                </c:pt>
              </c:numCache>
            </c:numRef>
          </c:val>
        </c:ser>
        <c:ser>
          <c:idx val="1"/>
          <c:order val="1"/>
          <c:tx>
            <c:strRef>
              <c:f>Sheet1!$A$3</c:f>
              <c:strCache>
                <c:ptCount val="1"/>
                <c:pt idx="0">
                  <c:v>2008</c:v>
                </c:pt>
              </c:strCache>
            </c:strRef>
          </c:tx>
          <c:spPr>
            <a:solidFill>
              <a:srgbClr val="FFC000"/>
            </a:solidFill>
            <a:effectLst/>
            <a:scene3d>
              <a:camera prst="orthographicFront"/>
              <a:lightRig rig="threePt" dir="t"/>
            </a:scene3d>
            <a:sp3d/>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Personal Consumption Expenditures</c:v>
                </c:pt>
                <c:pt idx="1">
                  <c:v>
Investment</c:v>
                </c:pt>
                <c:pt idx="2">
                  <c:v>
Exports</c:v>
                </c:pt>
                <c:pt idx="3">
                  <c:v>
Imports</c:v>
                </c:pt>
                <c:pt idx="4">
                  <c:v>
Government</c:v>
                </c:pt>
              </c:strCache>
            </c:strRef>
          </c:cat>
          <c:val>
            <c:numRef>
              <c:f>Sheet1!$B$3:$F$3</c:f>
              <c:numCache>
                <c:formatCode>0</c:formatCode>
                <c:ptCount val="5"/>
                <c:pt idx="0">
                  <c:v>68</c:v>
                </c:pt>
                <c:pt idx="1">
                  <c:v>17</c:v>
                </c:pt>
                <c:pt idx="2">
                  <c:v>13</c:v>
                </c:pt>
                <c:pt idx="3">
                  <c:v>-17</c:v>
                </c:pt>
                <c:pt idx="4">
                  <c:v>20</c:v>
                </c:pt>
              </c:numCache>
            </c:numRef>
          </c:val>
        </c:ser>
        <c:ser>
          <c:idx val="2"/>
          <c:order val="2"/>
          <c:tx>
            <c:strRef>
              <c:f>Sheet1!$A$4</c:f>
              <c:strCache>
                <c:ptCount val="1"/>
                <c:pt idx="0">
                  <c:v>2018</c:v>
                </c:pt>
              </c:strCache>
            </c:strRef>
          </c:tx>
          <c:spPr>
            <a:solidFill>
              <a:schemeClr val="accent3"/>
            </a:solidFill>
            <a:effectLst/>
            <a:scene3d>
              <a:camera prst="orthographicFront"/>
              <a:lightRig rig="threePt" dir="t"/>
            </a:scene3d>
            <a:sp3d/>
          </c:spPr>
          <c:invertIfNegative val="0"/>
          <c:dLbls>
            <c:dLbl>
              <c:idx val="0"/>
              <c:layout/>
              <c:tx>
                <c:rich>
                  <a:bodyPr/>
                  <a:lstStyle/>
                  <a:p>
                    <a:r>
                      <a:rPr lang="en-US" dirty="0" smtClean="0"/>
                      <a:t>68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Personal Consumption Expenditures</c:v>
                </c:pt>
                <c:pt idx="1">
                  <c:v>
Investment</c:v>
                </c:pt>
                <c:pt idx="2">
                  <c:v>
Exports</c:v>
                </c:pt>
                <c:pt idx="3">
                  <c:v>
Imports</c:v>
                </c:pt>
                <c:pt idx="4">
                  <c:v>
Government</c:v>
                </c:pt>
              </c:strCache>
            </c:strRef>
          </c:cat>
          <c:val>
            <c:numRef>
              <c:f>Sheet1!$B$4:$F$4</c:f>
              <c:numCache>
                <c:formatCode>0</c:formatCode>
                <c:ptCount val="5"/>
                <c:pt idx="0">
                  <c:v>68</c:v>
                </c:pt>
                <c:pt idx="1">
                  <c:v>18</c:v>
                </c:pt>
                <c:pt idx="2">
                  <c:v>12</c:v>
                </c:pt>
                <c:pt idx="3">
                  <c:v>-15</c:v>
                </c:pt>
                <c:pt idx="4">
                  <c:v>17</c:v>
                </c:pt>
              </c:numCache>
            </c:numRef>
          </c:val>
        </c:ser>
        <c:ser>
          <c:idx val="3"/>
          <c:order val="3"/>
          <c:tx>
            <c:strRef>
              <c:f>Sheet1!$A$5</c:f>
              <c:strCache>
                <c:ptCount val="1"/>
                <c:pt idx="0">
                  <c:v>Projected 2028</c:v>
                </c:pt>
              </c:strCache>
            </c:strRef>
          </c:tx>
          <c:spPr>
            <a:solidFill>
              <a:schemeClr val="accent4"/>
            </a:solidFill>
            <a:effectLst/>
            <a:scene3d>
              <a:camera prst="orthographicFront"/>
              <a:lightRig rig="threePt" dir="t"/>
            </a:scene3d>
            <a:sp3d/>
          </c:spPr>
          <c:invertIfNegative val="0"/>
          <c:dLbls>
            <c:dLbl>
              <c:idx val="1"/>
              <c:layout/>
              <c:tx>
                <c:rich>
                  <a:bodyPr/>
                  <a:lstStyle/>
                  <a:p>
                    <a:r>
                      <a:rPr lang="en-US" dirty="0" smtClean="0"/>
                      <a:t>19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Personal Consumption Expenditures</c:v>
                </c:pt>
                <c:pt idx="1">
                  <c:v>
Investment</c:v>
                </c:pt>
                <c:pt idx="2">
                  <c:v>
Exports</c:v>
                </c:pt>
                <c:pt idx="3">
                  <c:v>
Imports</c:v>
                </c:pt>
                <c:pt idx="4">
                  <c:v>
Government</c:v>
                </c:pt>
              </c:strCache>
            </c:strRef>
          </c:cat>
          <c:val>
            <c:numRef>
              <c:f>Sheet1!$B$5:$F$5</c:f>
              <c:numCache>
                <c:formatCode>0</c:formatCode>
                <c:ptCount val="5"/>
                <c:pt idx="0">
                  <c:v>68</c:v>
                </c:pt>
                <c:pt idx="1">
                  <c:v>19</c:v>
                </c:pt>
                <c:pt idx="2">
                  <c:v>13</c:v>
                </c:pt>
                <c:pt idx="3">
                  <c:v>-16</c:v>
                </c:pt>
                <c:pt idx="4">
                  <c:v>16</c:v>
                </c:pt>
              </c:numCache>
            </c:numRef>
          </c:val>
        </c:ser>
        <c:dLbls>
          <c:showLegendKey val="0"/>
          <c:showVal val="1"/>
          <c:showCatName val="0"/>
          <c:showSerName val="0"/>
          <c:showPercent val="0"/>
          <c:showBubbleSize val="0"/>
        </c:dLbls>
        <c:gapWidth val="70"/>
        <c:axId val="-1858516752"/>
        <c:axId val="-1858517296"/>
      </c:barChart>
      <c:catAx>
        <c:axId val="-1858516752"/>
        <c:scaling>
          <c:orientation val="minMax"/>
        </c:scaling>
        <c:delete val="0"/>
        <c:axPos val="b"/>
        <c:numFmt formatCode="General" sourceLinked="1"/>
        <c:majorTickMark val="none"/>
        <c:minorTickMark val="none"/>
        <c:tickLblPos val="nextTo"/>
        <c:txPr>
          <a:bodyPr rot="0" vert="horz"/>
          <a:lstStyle/>
          <a:p>
            <a:pPr>
              <a:defRPr b="1"/>
            </a:pPr>
            <a:endParaRPr lang="en-US"/>
          </a:p>
        </c:txPr>
        <c:crossAx val="-1858517296"/>
        <c:crosses val="autoZero"/>
        <c:auto val="1"/>
        <c:lblAlgn val="ctr"/>
        <c:lblOffset val="1000"/>
        <c:tickLblSkip val="1"/>
        <c:tickMarkSkip val="1"/>
        <c:noMultiLvlLbl val="0"/>
      </c:catAx>
      <c:valAx>
        <c:axId val="-1858517296"/>
        <c:scaling>
          <c:orientation val="minMax"/>
          <c:min val="-22"/>
        </c:scaling>
        <c:delete val="1"/>
        <c:axPos val="l"/>
        <c:numFmt formatCode="0" sourceLinked="1"/>
        <c:majorTickMark val="out"/>
        <c:minorTickMark val="none"/>
        <c:tickLblPos val="none"/>
        <c:crossAx val="-1858516752"/>
        <c:crosses val="autoZero"/>
        <c:crossBetween val="between"/>
      </c:valAx>
      <c:spPr>
        <a:effectLst/>
      </c:spPr>
    </c:plotArea>
    <c:legend>
      <c:legendPos val="t"/>
      <c:layout>
        <c:manualLayout>
          <c:xMode val="edge"/>
          <c:yMode val="edge"/>
          <c:x val="0.68093455689362359"/>
          <c:y val="0"/>
          <c:w val="0.29700661957696461"/>
          <c:h val="0.19502176383440023"/>
        </c:manualLayout>
      </c:layout>
      <c:overlay val="0"/>
    </c:legend>
    <c:plotVisOnly val="1"/>
    <c:dispBlanksAs val="gap"/>
    <c:showDLblsOverMax val="0"/>
  </c:chart>
  <c:txPr>
    <a:bodyPr/>
    <a:lstStyle/>
    <a:p>
      <a:pPr>
        <a:defRPr sz="16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
          <c:y val="8.6931306000543038E-2"/>
          <c:w val="0.9593489979626485"/>
          <c:h val="0.74040597339125713"/>
        </c:manualLayout>
      </c:layout>
      <c:barChart>
        <c:barDir val="col"/>
        <c:grouping val="clustered"/>
        <c:varyColors val="0"/>
        <c:ser>
          <c:idx val="0"/>
          <c:order val="0"/>
          <c:tx>
            <c:strRef>
              <c:f>Sheet1!$A$2</c:f>
              <c:strCache>
                <c:ptCount val="1"/>
                <c:pt idx="0">
                  <c:v>1998-2008</c:v>
                </c:pt>
              </c:strCache>
            </c:strRef>
          </c:tx>
          <c:spPr>
            <a:solidFill>
              <a:schemeClr val="accent1"/>
            </a:solidFill>
            <a:effectLst/>
            <a:scene3d>
              <a:camera prst="orthographicFront"/>
              <a:lightRig rig="threePt" dir="t"/>
            </a:scene3d>
            <a:sp3d/>
          </c:spPr>
          <c:invertIfNegative val="0"/>
          <c:dLbls>
            <c:numFmt formatCode="0.0%" sourceLinked="0"/>
            <c:spPr>
              <a:noFill/>
              <a:ln>
                <a:noFill/>
              </a:ln>
              <a:effectLst/>
            </c:spPr>
            <c:txPr>
              <a:bodyPr/>
              <a:lstStyle/>
              <a:p>
                <a:pPr>
                  <a:defRPr sz="16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Personal Consumption Exenditures</c:v>
                </c:pt>
                <c:pt idx="1">
                  <c:v>
Investment</c:v>
                </c:pt>
                <c:pt idx="2">
                  <c:v>
Exports</c:v>
                </c:pt>
                <c:pt idx="3">
                  <c:v>
Imports</c:v>
                </c:pt>
                <c:pt idx="4">
                  <c:v>
Government</c:v>
                </c:pt>
              </c:strCache>
            </c:strRef>
          </c:cat>
          <c:val>
            <c:numRef>
              <c:f>Sheet1!$B$2:$F$2</c:f>
              <c:numCache>
                <c:formatCode>0.0%</c:formatCode>
                <c:ptCount val="5"/>
                <c:pt idx="0">
                  <c:v>3.1E-2</c:v>
                </c:pt>
                <c:pt idx="1">
                  <c:v>0.02</c:v>
                </c:pt>
                <c:pt idx="2">
                  <c:v>4.7E-2</c:v>
                </c:pt>
                <c:pt idx="3">
                  <c:v>5.2999999999999999E-2</c:v>
                </c:pt>
                <c:pt idx="4">
                  <c:v>2.4E-2</c:v>
                </c:pt>
              </c:numCache>
            </c:numRef>
          </c:val>
        </c:ser>
        <c:ser>
          <c:idx val="1"/>
          <c:order val="1"/>
          <c:tx>
            <c:strRef>
              <c:f>Sheet1!$A$3</c:f>
              <c:strCache>
                <c:ptCount val="1"/>
                <c:pt idx="0">
                  <c:v>2008-18</c:v>
                </c:pt>
              </c:strCache>
            </c:strRef>
          </c:tx>
          <c:spPr>
            <a:solidFill>
              <a:srgbClr val="FFC000"/>
            </a:solidFill>
            <a:effectLst/>
            <a:scene3d>
              <a:camera prst="orthographicFront"/>
              <a:lightRig rig="threePt" dir="t"/>
            </a:scene3d>
            <a:sp3d/>
          </c:spPr>
          <c:invertIfNegative val="0"/>
          <c:dLbls>
            <c:numFmt formatCode="0.0%" sourceLinked="0"/>
            <c:spPr>
              <a:noFill/>
              <a:ln>
                <a:noFill/>
              </a:ln>
              <a:effectLst/>
            </c:spPr>
            <c:txPr>
              <a:bodyPr/>
              <a:lstStyle/>
              <a:p>
                <a:pPr>
                  <a:defRPr sz="16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Personal Consumption Exenditures</c:v>
                </c:pt>
                <c:pt idx="1">
                  <c:v>
Investment</c:v>
                </c:pt>
                <c:pt idx="2">
                  <c:v>
Exports</c:v>
                </c:pt>
                <c:pt idx="3">
                  <c:v>
Imports</c:v>
                </c:pt>
                <c:pt idx="4">
                  <c:v>
Government</c:v>
                </c:pt>
              </c:strCache>
            </c:strRef>
          </c:cat>
          <c:val>
            <c:numRef>
              <c:f>Sheet1!$B$3:$F$3</c:f>
              <c:numCache>
                <c:formatCode>0.0%</c:formatCode>
                <c:ptCount val="5"/>
                <c:pt idx="0">
                  <c:v>0.02</c:v>
                </c:pt>
                <c:pt idx="1">
                  <c:v>3.2000000000000001E-2</c:v>
                </c:pt>
                <c:pt idx="2">
                  <c:v>2.8000000000000001E-2</c:v>
                </c:pt>
                <c:pt idx="3">
                  <c:v>0.03</c:v>
                </c:pt>
                <c:pt idx="4">
                  <c:v>-1E-3</c:v>
                </c:pt>
              </c:numCache>
            </c:numRef>
          </c:val>
        </c:ser>
        <c:ser>
          <c:idx val="2"/>
          <c:order val="2"/>
          <c:tx>
            <c:strRef>
              <c:f>Sheet1!$A$4</c:f>
              <c:strCache>
                <c:ptCount val="1"/>
                <c:pt idx="0">
                  <c:v>Projected 2018-28</c:v>
                </c:pt>
              </c:strCache>
            </c:strRef>
          </c:tx>
          <c:spPr>
            <a:solidFill>
              <a:srgbClr val="C00000"/>
            </a:solidFill>
            <a:effectLst/>
            <a:scene3d>
              <a:camera prst="orthographicFront"/>
              <a:lightRig rig="threePt" dir="t"/>
            </a:scene3d>
            <a:sp3d/>
          </c:spPr>
          <c:invertIfNegative val="0"/>
          <c:dLbls>
            <c:numFmt formatCode="0.0%" sourceLinked="0"/>
            <c:spPr>
              <a:noFill/>
              <a:ln>
                <a:noFill/>
              </a:ln>
              <a:effectLst/>
            </c:spPr>
            <c:txPr>
              <a:bodyPr/>
              <a:lstStyle/>
              <a:p>
                <a:pPr>
                  <a:defRPr sz="16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Sheet1!$B$1:$F$1</c:f>
              <c:strCache>
                <c:ptCount val="5"/>
                <c:pt idx="0">
                  <c:v>Personal Consumption Exenditures</c:v>
                </c:pt>
                <c:pt idx="1">
                  <c:v>
Investment</c:v>
                </c:pt>
                <c:pt idx="2">
                  <c:v>
Exports</c:v>
                </c:pt>
                <c:pt idx="3">
                  <c:v>
Imports</c:v>
                </c:pt>
                <c:pt idx="4">
                  <c:v>
Government</c:v>
                </c:pt>
              </c:strCache>
            </c:strRef>
          </c:cat>
          <c:val>
            <c:numRef>
              <c:f>Sheet1!$B$4:$F$4</c:f>
              <c:numCache>
                <c:formatCode>0.0%</c:formatCode>
                <c:ptCount val="5"/>
                <c:pt idx="0">
                  <c:v>0.02</c:v>
                </c:pt>
                <c:pt idx="1">
                  <c:v>2.7E-2</c:v>
                </c:pt>
                <c:pt idx="2">
                  <c:v>0.03</c:v>
                </c:pt>
                <c:pt idx="3">
                  <c:v>2.8000000000000001E-2</c:v>
                </c:pt>
                <c:pt idx="4">
                  <c:v>3.0000000000000001E-3</c:v>
                </c:pt>
              </c:numCache>
            </c:numRef>
          </c:val>
        </c:ser>
        <c:dLbls>
          <c:showLegendKey val="0"/>
          <c:showVal val="1"/>
          <c:showCatName val="0"/>
          <c:showSerName val="0"/>
          <c:showPercent val="0"/>
          <c:showBubbleSize val="0"/>
        </c:dLbls>
        <c:gapWidth val="45"/>
        <c:axId val="-1858528720"/>
        <c:axId val="-1858521648"/>
      </c:barChart>
      <c:catAx>
        <c:axId val="-1858528720"/>
        <c:scaling>
          <c:orientation val="minMax"/>
        </c:scaling>
        <c:delete val="0"/>
        <c:axPos val="b"/>
        <c:numFmt formatCode="General" sourceLinked="1"/>
        <c:majorTickMark val="none"/>
        <c:minorTickMark val="none"/>
        <c:tickLblPos val="nextTo"/>
        <c:txPr>
          <a:bodyPr rot="0" vert="horz" anchor="b" anchorCtr="1"/>
          <a:lstStyle/>
          <a:p>
            <a:pPr>
              <a:defRPr sz="1400"/>
            </a:pPr>
            <a:endParaRPr lang="en-US"/>
          </a:p>
        </c:txPr>
        <c:crossAx val="-1858521648"/>
        <c:crosses val="autoZero"/>
        <c:auto val="1"/>
        <c:lblAlgn val="ctr"/>
        <c:lblOffset val="295"/>
        <c:tickLblSkip val="1"/>
        <c:tickMarkSkip val="1"/>
        <c:noMultiLvlLbl val="0"/>
      </c:catAx>
      <c:valAx>
        <c:axId val="-1858521648"/>
        <c:scaling>
          <c:orientation val="minMax"/>
        </c:scaling>
        <c:delete val="1"/>
        <c:axPos val="l"/>
        <c:numFmt formatCode="0.0%" sourceLinked="1"/>
        <c:majorTickMark val="out"/>
        <c:minorTickMark val="none"/>
        <c:tickLblPos val="none"/>
        <c:crossAx val="-1858528720"/>
        <c:crosses val="autoZero"/>
        <c:crossBetween val="between"/>
      </c:valAx>
    </c:plotArea>
    <c:legend>
      <c:legendPos val="t"/>
      <c:layout>
        <c:manualLayout>
          <c:xMode val="edge"/>
          <c:yMode val="edge"/>
          <c:x val="0.70017239127241948"/>
          <c:y val="2.017226894792969E-2"/>
          <c:w val="0.29982760872758057"/>
          <c:h val="0.24249234646797641"/>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641808800597962E-2"/>
          <c:y val="2.914626273219607E-2"/>
          <c:w val="0.91112112960996017"/>
          <c:h val="0.87776863025555896"/>
        </c:manualLayout>
      </c:layout>
      <c:lineChart>
        <c:grouping val="standard"/>
        <c:varyColors val="0"/>
        <c:ser>
          <c:idx val="1"/>
          <c:order val="0"/>
          <c:tx>
            <c:strRef>
              <c:f>Sheet1!$C$1</c:f>
              <c:strCache>
                <c:ptCount val="1"/>
                <c:pt idx="0">
                  <c:v>Exports</c:v>
                </c:pt>
              </c:strCache>
            </c:strRef>
          </c:tx>
          <c:spPr>
            <a:ln w="44450" cap="rnd">
              <a:solidFill>
                <a:schemeClr val="accent1"/>
              </a:solidFill>
              <a:round/>
            </a:ln>
            <a:effectLst/>
          </c:spPr>
          <c:marker>
            <c:symbol val="none"/>
          </c:marker>
          <c:cat>
            <c:strRef>
              <c:f>Sheet1!$A$2:$A$64</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51">
                  <c:v>2019</c:v>
                </c:pt>
                <c:pt idx="52">
                  <c:v>2020</c:v>
                </c:pt>
                <c:pt idx="53">
                  <c:v>2021</c:v>
                </c:pt>
                <c:pt idx="54">
                  <c:v>2022</c:v>
                </c:pt>
                <c:pt idx="55">
                  <c:v>2023</c:v>
                </c:pt>
                <c:pt idx="56">
                  <c:v>2024</c:v>
                </c:pt>
                <c:pt idx="57">
                  <c:v>2025</c:v>
                </c:pt>
                <c:pt idx="58">
                  <c:v>2026</c:v>
                </c:pt>
                <c:pt idx="59">
                  <c:v>2027</c:v>
                </c:pt>
                <c:pt idx="60">
                  <c:v>Projected 2028</c:v>
                </c:pt>
              </c:strCache>
            </c:strRef>
          </c:cat>
          <c:val>
            <c:numRef>
              <c:f>Sheet1!$C$2:$C$64</c:f>
              <c:numCache>
                <c:formatCode>General</c:formatCode>
                <c:ptCount val="63"/>
                <c:pt idx="0">
                  <c:v>173.16630000000001</c:v>
                </c:pt>
                <c:pt idx="1">
                  <c:v>181.61920000000001</c:v>
                </c:pt>
                <c:pt idx="2">
                  <c:v>200.9683</c:v>
                </c:pt>
                <c:pt idx="3">
                  <c:v>204.45240000000001</c:v>
                </c:pt>
                <c:pt idx="4">
                  <c:v>220.38849999999999</c:v>
                </c:pt>
                <c:pt idx="5">
                  <c:v>261.85860000000002</c:v>
                </c:pt>
                <c:pt idx="6">
                  <c:v>282.65940000000001</c:v>
                </c:pt>
                <c:pt idx="7">
                  <c:v>280.84609999999998</c:v>
                </c:pt>
                <c:pt idx="8">
                  <c:v>293.11180000000002</c:v>
                </c:pt>
                <c:pt idx="9">
                  <c:v>300.15679999999998</c:v>
                </c:pt>
                <c:pt idx="10">
                  <c:v>331.84280000000001</c:v>
                </c:pt>
                <c:pt idx="11">
                  <c:v>364.70659999999998</c:v>
                </c:pt>
                <c:pt idx="12">
                  <c:v>403.9744</c:v>
                </c:pt>
                <c:pt idx="13">
                  <c:v>408.89389999999997</c:v>
                </c:pt>
                <c:pt idx="14">
                  <c:v>377.58589999999998</c:v>
                </c:pt>
                <c:pt idx="15">
                  <c:v>367.80180000000001</c:v>
                </c:pt>
                <c:pt idx="16">
                  <c:v>397.78410000000002</c:v>
                </c:pt>
                <c:pt idx="17">
                  <c:v>411.11799999999999</c:v>
                </c:pt>
                <c:pt idx="18">
                  <c:v>442.6123</c:v>
                </c:pt>
                <c:pt idx="19">
                  <c:v>490.99040000000002</c:v>
                </c:pt>
                <c:pt idx="20">
                  <c:v>570.58889999999997</c:v>
                </c:pt>
                <c:pt idx="21">
                  <c:v>636.64509999999996</c:v>
                </c:pt>
                <c:pt idx="22">
                  <c:v>692.81320000000005</c:v>
                </c:pt>
                <c:pt idx="23">
                  <c:v>738.63850000000002</c:v>
                </c:pt>
                <c:pt idx="24">
                  <c:v>789.81050000000005</c:v>
                </c:pt>
                <c:pt idx="25">
                  <c:v>815.67859999999996</c:v>
                </c:pt>
                <c:pt idx="26">
                  <c:v>887.73910000000001</c:v>
                </c:pt>
                <c:pt idx="27">
                  <c:v>978.99509999999998</c:v>
                </c:pt>
                <c:pt idx="28">
                  <c:v>1059.0319999999999</c:v>
                </c:pt>
                <c:pt idx="29">
                  <c:v>1185.1679999999999</c:v>
                </c:pt>
                <c:pt idx="30">
                  <c:v>1212.855</c:v>
                </c:pt>
                <c:pt idx="31">
                  <c:v>1273.268</c:v>
                </c:pt>
                <c:pt idx="32">
                  <c:v>1379.5129999999999</c:v>
                </c:pt>
                <c:pt idx="33">
                  <c:v>1299.712</c:v>
                </c:pt>
                <c:pt idx="34">
                  <c:v>1277.1420000000001</c:v>
                </c:pt>
                <c:pt idx="35">
                  <c:v>1305.0150000000001</c:v>
                </c:pt>
                <c:pt idx="36">
                  <c:v>1431.1890000000001</c:v>
                </c:pt>
                <c:pt idx="37">
                  <c:v>1533.204</c:v>
                </c:pt>
                <c:pt idx="38">
                  <c:v>1676.4380000000001</c:v>
                </c:pt>
                <c:pt idx="39">
                  <c:v>1822.3219999999999</c:v>
                </c:pt>
                <c:pt idx="40">
                  <c:v>1925.444</c:v>
                </c:pt>
                <c:pt idx="41">
                  <c:v>1763.7660000000001</c:v>
                </c:pt>
                <c:pt idx="42">
                  <c:v>1977.86</c:v>
                </c:pt>
                <c:pt idx="43">
                  <c:v>2119.0549999999998</c:v>
                </c:pt>
                <c:pt idx="44">
                  <c:v>2191.2800000000002</c:v>
                </c:pt>
                <c:pt idx="45">
                  <c:v>2269.6289999999999</c:v>
                </c:pt>
                <c:pt idx="46">
                  <c:v>2367.0210000000002</c:v>
                </c:pt>
                <c:pt idx="47">
                  <c:v>2380.607</c:v>
                </c:pt>
                <c:pt idx="48">
                  <c:v>2378.1419999999998</c:v>
                </c:pt>
                <c:pt idx="49">
                  <c:v>2450.06</c:v>
                </c:pt>
                <c:pt idx="50">
                  <c:v>2546.5749999999998</c:v>
                </c:pt>
              </c:numCache>
            </c:numRef>
          </c:val>
          <c:smooth val="0"/>
        </c:ser>
        <c:ser>
          <c:idx val="2"/>
          <c:order val="1"/>
          <c:tx>
            <c:strRef>
              <c:f>Sheet1!$D$1</c:f>
              <c:strCache>
                <c:ptCount val="1"/>
                <c:pt idx="0">
                  <c:v>Imports</c:v>
                </c:pt>
              </c:strCache>
            </c:strRef>
          </c:tx>
          <c:spPr>
            <a:ln w="44450" cap="rnd">
              <a:solidFill>
                <a:srgbClr val="C00000"/>
              </a:solidFill>
              <a:round/>
            </a:ln>
            <a:effectLst/>
          </c:spPr>
          <c:marker>
            <c:symbol val="none"/>
          </c:marker>
          <c:cat>
            <c:strRef>
              <c:f>Sheet1!$A$2:$A$64</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51">
                  <c:v>2019</c:v>
                </c:pt>
                <c:pt idx="52">
                  <c:v>2020</c:v>
                </c:pt>
                <c:pt idx="53">
                  <c:v>2021</c:v>
                </c:pt>
                <c:pt idx="54">
                  <c:v>2022</c:v>
                </c:pt>
                <c:pt idx="55">
                  <c:v>2023</c:v>
                </c:pt>
                <c:pt idx="56">
                  <c:v>2024</c:v>
                </c:pt>
                <c:pt idx="57">
                  <c:v>2025</c:v>
                </c:pt>
                <c:pt idx="58">
                  <c:v>2026</c:v>
                </c:pt>
                <c:pt idx="59">
                  <c:v>2027</c:v>
                </c:pt>
                <c:pt idx="60">
                  <c:v>Projected 2028</c:v>
                </c:pt>
              </c:strCache>
            </c:strRef>
          </c:cat>
          <c:val>
            <c:numRef>
              <c:f>Sheet1!$D$2:$D$64</c:f>
              <c:numCache>
                <c:formatCode>General</c:formatCode>
                <c:ptCount val="63"/>
                <c:pt idx="0">
                  <c:v>-253.5676</c:v>
                </c:pt>
                <c:pt idx="1">
                  <c:v>-268.0154</c:v>
                </c:pt>
                <c:pt idx="2">
                  <c:v>-279.44799999999998</c:v>
                </c:pt>
                <c:pt idx="3">
                  <c:v>-294.37189999999998</c:v>
                </c:pt>
                <c:pt idx="4">
                  <c:v>-327.49</c:v>
                </c:pt>
                <c:pt idx="5">
                  <c:v>-342.68290000000002</c:v>
                </c:pt>
                <c:pt idx="6">
                  <c:v>-334.92090000000002</c:v>
                </c:pt>
                <c:pt idx="7">
                  <c:v>-297.69060000000002</c:v>
                </c:pt>
                <c:pt idx="8">
                  <c:v>-355.91640000000001</c:v>
                </c:pt>
                <c:pt idx="9">
                  <c:v>-394.81639999999999</c:v>
                </c:pt>
                <c:pt idx="10">
                  <c:v>-429.0385</c:v>
                </c:pt>
                <c:pt idx="11">
                  <c:v>-436.16579999999999</c:v>
                </c:pt>
                <c:pt idx="12">
                  <c:v>-407.13909999999998</c:v>
                </c:pt>
                <c:pt idx="13">
                  <c:v>-417.7645</c:v>
                </c:pt>
                <c:pt idx="14">
                  <c:v>-412.45179999999999</c:v>
                </c:pt>
                <c:pt idx="15">
                  <c:v>-464.49560000000002</c:v>
                </c:pt>
                <c:pt idx="16">
                  <c:v>-577.56629999999996</c:v>
                </c:pt>
                <c:pt idx="17">
                  <c:v>-615.05880000000002</c:v>
                </c:pt>
                <c:pt idx="18">
                  <c:v>-667.50959999999998</c:v>
                </c:pt>
                <c:pt idx="19">
                  <c:v>-707.1893</c:v>
                </c:pt>
                <c:pt idx="20">
                  <c:v>-734.96029999999996</c:v>
                </c:pt>
                <c:pt idx="21">
                  <c:v>-767.33330000000001</c:v>
                </c:pt>
                <c:pt idx="22">
                  <c:v>-794.77300000000002</c:v>
                </c:pt>
                <c:pt idx="23">
                  <c:v>-793.58630000000005</c:v>
                </c:pt>
                <c:pt idx="24">
                  <c:v>-849.21780000000001</c:v>
                </c:pt>
                <c:pt idx="25">
                  <c:v>-922.65039999999999</c:v>
                </c:pt>
                <c:pt idx="26">
                  <c:v>-1032.6990000000001</c:v>
                </c:pt>
                <c:pt idx="27">
                  <c:v>-1115.329</c:v>
                </c:pt>
                <c:pt idx="28">
                  <c:v>-1212.3240000000001</c:v>
                </c:pt>
                <c:pt idx="29">
                  <c:v>-1375.5889999999999</c:v>
                </c:pt>
                <c:pt idx="30">
                  <c:v>-1536.385</c:v>
                </c:pt>
                <c:pt idx="31">
                  <c:v>-1709.9649999999999</c:v>
                </c:pt>
                <c:pt idx="32">
                  <c:v>-1930.29</c:v>
                </c:pt>
                <c:pt idx="33">
                  <c:v>-1876.1969999999999</c:v>
                </c:pt>
                <c:pt idx="34">
                  <c:v>-1944.4280000000001</c:v>
                </c:pt>
                <c:pt idx="35">
                  <c:v>-2040.049</c:v>
                </c:pt>
                <c:pt idx="36">
                  <c:v>-2272.58</c:v>
                </c:pt>
                <c:pt idx="37">
                  <c:v>-2420.9560000000001</c:v>
                </c:pt>
                <c:pt idx="38">
                  <c:v>-2581.482</c:v>
                </c:pt>
                <c:pt idx="39">
                  <c:v>-2645.9589999999998</c:v>
                </c:pt>
                <c:pt idx="40">
                  <c:v>-2587.0500000000002</c:v>
                </c:pt>
                <c:pt idx="41">
                  <c:v>-2248.569</c:v>
                </c:pt>
                <c:pt idx="42">
                  <c:v>-2543.7550000000001</c:v>
                </c:pt>
                <c:pt idx="43">
                  <c:v>-2687.116</c:v>
                </c:pt>
                <c:pt idx="44">
                  <c:v>-2759.8510000000001</c:v>
                </c:pt>
                <c:pt idx="45">
                  <c:v>-2802.4360000000001</c:v>
                </c:pt>
                <c:pt idx="46">
                  <c:v>-2944.74</c:v>
                </c:pt>
                <c:pt idx="47">
                  <c:v>-3105.4459999999999</c:v>
                </c:pt>
                <c:pt idx="48">
                  <c:v>-3164.3609999999999</c:v>
                </c:pt>
                <c:pt idx="49">
                  <c:v>-3308.7289999999998</c:v>
                </c:pt>
                <c:pt idx="50">
                  <c:v>-3460.61</c:v>
                </c:pt>
              </c:numCache>
            </c:numRef>
          </c:val>
          <c:smooth val="0"/>
        </c:ser>
        <c:ser>
          <c:idx val="4"/>
          <c:order val="2"/>
          <c:tx>
            <c:strRef>
              <c:f>Sheet1!$F$1</c:f>
              <c:strCache>
                <c:ptCount val="1"/>
                <c:pt idx="0">
                  <c:v>Projected exports</c:v>
                </c:pt>
              </c:strCache>
            </c:strRef>
          </c:tx>
          <c:spPr>
            <a:ln w="44450" cap="rnd">
              <a:solidFill>
                <a:schemeClr val="accent1"/>
              </a:solidFill>
              <a:prstDash val="dash"/>
              <a:round/>
            </a:ln>
            <a:effectLst/>
          </c:spPr>
          <c:marker>
            <c:symbol val="none"/>
          </c:marker>
          <c:dPt>
            <c:idx val="57"/>
            <c:marker>
              <c:symbol val="circle"/>
              <c:size val="5"/>
              <c:spPr>
                <a:solidFill>
                  <a:schemeClr val="accent5"/>
                </a:solidFill>
                <a:ln w="9525">
                  <a:solidFill>
                    <a:schemeClr val="accent5"/>
                  </a:solidFill>
                </a:ln>
                <a:effectLst/>
              </c:spPr>
            </c:marker>
            <c:bubble3D val="0"/>
          </c:dPt>
          <c:dPt>
            <c:idx val="60"/>
            <c:marker>
              <c:symbol val="circle"/>
              <c:size val="6"/>
              <c:spPr>
                <a:solidFill>
                  <a:schemeClr val="accent1"/>
                </a:solidFill>
                <a:ln w="9525">
                  <a:noFill/>
                </a:ln>
                <a:effectLst/>
              </c:spPr>
            </c:marker>
            <c:bubble3D val="0"/>
            <c:spPr>
              <a:ln w="44450" cap="rnd">
                <a:noFill/>
                <a:prstDash val="dash"/>
                <a:round/>
              </a:ln>
              <a:effectLst/>
            </c:spPr>
          </c:dPt>
          <c:cat>
            <c:strRef>
              <c:f>Sheet1!$A$2:$A$64</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51">
                  <c:v>2019</c:v>
                </c:pt>
                <c:pt idx="52">
                  <c:v>2020</c:v>
                </c:pt>
                <c:pt idx="53">
                  <c:v>2021</c:v>
                </c:pt>
                <c:pt idx="54">
                  <c:v>2022</c:v>
                </c:pt>
                <c:pt idx="55">
                  <c:v>2023</c:v>
                </c:pt>
                <c:pt idx="56">
                  <c:v>2024</c:v>
                </c:pt>
                <c:pt idx="57">
                  <c:v>2025</c:v>
                </c:pt>
                <c:pt idx="58">
                  <c:v>2026</c:v>
                </c:pt>
                <c:pt idx="59">
                  <c:v>2027</c:v>
                </c:pt>
                <c:pt idx="60">
                  <c:v>Projected 2028</c:v>
                </c:pt>
              </c:strCache>
            </c:strRef>
          </c:cat>
          <c:val>
            <c:numRef>
              <c:f>Sheet1!$F$2:$F$64</c:f>
              <c:numCache>
                <c:formatCode>General</c:formatCode>
                <c:ptCount val="63"/>
                <c:pt idx="50">
                  <c:v>2546.5749999999998</c:v>
                </c:pt>
                <c:pt idx="60">
                  <c:v>3421.2905000000001</c:v>
                </c:pt>
              </c:numCache>
            </c:numRef>
          </c:val>
          <c:smooth val="0"/>
        </c:ser>
        <c:ser>
          <c:idx val="5"/>
          <c:order val="3"/>
          <c:tx>
            <c:strRef>
              <c:f>Sheet1!$G$1</c:f>
              <c:strCache>
                <c:ptCount val="1"/>
                <c:pt idx="0">
                  <c:v>Projected imports</c:v>
                </c:pt>
              </c:strCache>
            </c:strRef>
          </c:tx>
          <c:spPr>
            <a:ln w="44450" cap="rnd">
              <a:solidFill>
                <a:srgbClr val="C00000"/>
              </a:solidFill>
              <a:prstDash val="dash"/>
              <a:round/>
            </a:ln>
            <a:effectLst/>
          </c:spPr>
          <c:marker>
            <c:symbol val="none"/>
          </c:marker>
          <c:dPt>
            <c:idx val="57"/>
            <c:marker>
              <c:symbol val="circle"/>
              <c:size val="5"/>
              <c:spPr>
                <a:solidFill>
                  <a:schemeClr val="accent6"/>
                </a:solidFill>
                <a:ln w="9525">
                  <a:solidFill>
                    <a:schemeClr val="accent6"/>
                  </a:solidFill>
                </a:ln>
                <a:effectLst/>
              </c:spPr>
            </c:marker>
            <c:bubble3D val="0"/>
          </c:dPt>
          <c:dPt>
            <c:idx val="60"/>
            <c:marker>
              <c:symbol val="circle"/>
              <c:size val="6"/>
              <c:spPr>
                <a:solidFill>
                  <a:srgbClr val="C00000"/>
                </a:solidFill>
                <a:ln w="9525">
                  <a:noFill/>
                </a:ln>
                <a:effectLst/>
              </c:spPr>
            </c:marker>
            <c:bubble3D val="0"/>
            <c:spPr>
              <a:ln w="44450" cap="rnd">
                <a:noFill/>
                <a:prstDash val="dash"/>
                <a:round/>
              </a:ln>
              <a:effectLst/>
            </c:spPr>
          </c:dPt>
          <c:cat>
            <c:strRef>
              <c:f>Sheet1!$A$2:$A$64</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51">
                  <c:v>2019</c:v>
                </c:pt>
                <c:pt idx="52">
                  <c:v>2020</c:v>
                </c:pt>
                <c:pt idx="53">
                  <c:v>2021</c:v>
                </c:pt>
                <c:pt idx="54">
                  <c:v>2022</c:v>
                </c:pt>
                <c:pt idx="55">
                  <c:v>2023</c:v>
                </c:pt>
                <c:pt idx="56">
                  <c:v>2024</c:v>
                </c:pt>
                <c:pt idx="57">
                  <c:v>2025</c:v>
                </c:pt>
                <c:pt idx="58">
                  <c:v>2026</c:v>
                </c:pt>
                <c:pt idx="59">
                  <c:v>2027</c:v>
                </c:pt>
                <c:pt idx="60">
                  <c:v>Projected 2028</c:v>
                </c:pt>
              </c:strCache>
            </c:strRef>
          </c:cat>
          <c:val>
            <c:numRef>
              <c:f>Sheet1!$G$2:$G$64</c:f>
              <c:numCache>
                <c:formatCode>General</c:formatCode>
                <c:ptCount val="63"/>
                <c:pt idx="50">
                  <c:v>-3460.61</c:v>
                </c:pt>
                <c:pt idx="60">
                  <c:v>-4558.3227999999999</c:v>
                </c:pt>
              </c:numCache>
            </c:numRef>
          </c:val>
          <c:smooth val="0"/>
        </c:ser>
        <c:ser>
          <c:idx val="0"/>
          <c:order val="4"/>
          <c:tx>
            <c:strRef>
              <c:f>Sheet1!$B$1</c:f>
              <c:strCache>
                <c:ptCount val="1"/>
                <c:pt idx="0">
                  <c:v>Net exports</c:v>
                </c:pt>
              </c:strCache>
            </c:strRef>
          </c:tx>
          <c:spPr>
            <a:ln w="44450" cap="rnd">
              <a:solidFill>
                <a:schemeClr val="bg1">
                  <a:lumMod val="50000"/>
                </a:schemeClr>
              </a:solidFill>
              <a:round/>
            </a:ln>
            <a:effectLst/>
          </c:spPr>
          <c:marker>
            <c:symbol val="none"/>
          </c:marker>
          <c:val>
            <c:numRef>
              <c:f>Sheet1!$B$2:$B$64</c:f>
              <c:numCache>
                <c:formatCode>General</c:formatCode>
                <c:ptCount val="63"/>
                <c:pt idx="0">
                  <c:v>-80.401200000000003</c:v>
                </c:pt>
                <c:pt idx="1">
                  <c:v>-86.396100000000004</c:v>
                </c:pt>
                <c:pt idx="2">
                  <c:v>-78.479699999999994</c:v>
                </c:pt>
                <c:pt idx="3">
                  <c:v>-89.919399999999996</c:v>
                </c:pt>
                <c:pt idx="4">
                  <c:v>-107.102</c:v>
                </c:pt>
                <c:pt idx="5">
                  <c:v>-80.824299999999994</c:v>
                </c:pt>
                <c:pt idx="6">
                  <c:v>-52.261499999999998</c:v>
                </c:pt>
                <c:pt idx="7">
                  <c:v>-16.8445</c:v>
                </c:pt>
                <c:pt idx="8">
                  <c:v>-62.804600000000001</c:v>
                </c:pt>
                <c:pt idx="9">
                  <c:v>-94.659599999999998</c:v>
                </c:pt>
                <c:pt idx="10">
                  <c:v>-97.195700000000002</c:v>
                </c:pt>
                <c:pt idx="11">
                  <c:v>-71.459199999999996</c:v>
                </c:pt>
                <c:pt idx="12">
                  <c:v>-3.1646000000000001</c:v>
                </c:pt>
                <c:pt idx="13">
                  <c:v>-8.8705999999999996</c:v>
                </c:pt>
                <c:pt idx="14">
                  <c:v>-34.865900000000003</c:v>
                </c:pt>
                <c:pt idx="15">
                  <c:v>-96.693799999999996</c:v>
                </c:pt>
                <c:pt idx="16">
                  <c:v>-179.78200000000001</c:v>
                </c:pt>
                <c:pt idx="17">
                  <c:v>-203.941</c:v>
                </c:pt>
                <c:pt idx="18">
                  <c:v>-224.89699999999999</c:v>
                </c:pt>
                <c:pt idx="19">
                  <c:v>-216.19900000000001</c:v>
                </c:pt>
                <c:pt idx="20">
                  <c:v>-164.37100000000001</c:v>
                </c:pt>
                <c:pt idx="21">
                  <c:v>-130.68799999999999</c:v>
                </c:pt>
                <c:pt idx="22">
                  <c:v>-101.96</c:v>
                </c:pt>
                <c:pt idx="23">
                  <c:v>-54.947800000000001</c:v>
                </c:pt>
                <c:pt idx="24">
                  <c:v>-59.407299999999999</c:v>
                </c:pt>
                <c:pt idx="25">
                  <c:v>-106.97199999999999</c:v>
                </c:pt>
                <c:pt idx="26">
                  <c:v>-144.96</c:v>
                </c:pt>
                <c:pt idx="27">
                  <c:v>-136.334</c:v>
                </c:pt>
                <c:pt idx="28">
                  <c:v>-153.292</c:v>
                </c:pt>
                <c:pt idx="29">
                  <c:v>-190.42099999999999</c:v>
                </c:pt>
                <c:pt idx="30">
                  <c:v>-323.52999999999997</c:v>
                </c:pt>
                <c:pt idx="31">
                  <c:v>-436.697</c:v>
                </c:pt>
                <c:pt idx="32">
                  <c:v>-550.77700000000004</c:v>
                </c:pt>
                <c:pt idx="33">
                  <c:v>-576.48599999999999</c:v>
                </c:pt>
                <c:pt idx="34">
                  <c:v>-667.28599999999994</c:v>
                </c:pt>
                <c:pt idx="35">
                  <c:v>-735.03499999999997</c:v>
                </c:pt>
                <c:pt idx="36">
                  <c:v>-841.39099999999996</c:v>
                </c:pt>
                <c:pt idx="37">
                  <c:v>-887.75199999999995</c:v>
                </c:pt>
                <c:pt idx="38">
                  <c:v>-905.04499999999996</c:v>
                </c:pt>
                <c:pt idx="39">
                  <c:v>-823.63699999999994</c:v>
                </c:pt>
                <c:pt idx="40">
                  <c:v>-661.60599999999999</c:v>
                </c:pt>
                <c:pt idx="41">
                  <c:v>-484.80399999999997</c:v>
                </c:pt>
                <c:pt idx="42">
                  <c:v>-565.89599999999996</c:v>
                </c:pt>
                <c:pt idx="43">
                  <c:v>-568.05999999999995</c:v>
                </c:pt>
                <c:pt idx="44">
                  <c:v>-568.57100000000003</c:v>
                </c:pt>
                <c:pt idx="45">
                  <c:v>-532.80600000000004</c:v>
                </c:pt>
                <c:pt idx="46">
                  <c:v>-577.71900000000005</c:v>
                </c:pt>
                <c:pt idx="47">
                  <c:v>-724.83900000000006</c:v>
                </c:pt>
                <c:pt idx="48">
                  <c:v>-786.22</c:v>
                </c:pt>
                <c:pt idx="49">
                  <c:v>-858.66899999999998</c:v>
                </c:pt>
                <c:pt idx="50">
                  <c:v>-914.03499999999997</c:v>
                </c:pt>
              </c:numCache>
            </c:numRef>
          </c:val>
          <c:smooth val="0"/>
        </c:ser>
        <c:ser>
          <c:idx val="3"/>
          <c:order val="5"/>
          <c:tx>
            <c:strRef>
              <c:f>Sheet1!$E$1</c:f>
              <c:strCache>
                <c:ptCount val="1"/>
                <c:pt idx="0">
                  <c:v>Projected net exports</c:v>
                </c:pt>
              </c:strCache>
            </c:strRef>
          </c:tx>
          <c:spPr>
            <a:ln w="44450" cap="rnd">
              <a:solidFill>
                <a:schemeClr val="bg1">
                  <a:lumMod val="50000"/>
                </a:schemeClr>
              </a:solidFill>
              <a:prstDash val="dash"/>
              <a:round/>
            </a:ln>
            <a:effectLst/>
          </c:spPr>
          <c:marker>
            <c:symbol val="none"/>
          </c:marker>
          <c:dPt>
            <c:idx val="57"/>
            <c:marker>
              <c:symbol val="circle"/>
              <c:size val="5"/>
              <c:spPr>
                <a:solidFill>
                  <a:srgbClr val="000000"/>
                </a:solidFill>
                <a:ln w="9525">
                  <a:solidFill>
                    <a:schemeClr val="accent4"/>
                  </a:solidFill>
                </a:ln>
                <a:effectLst/>
              </c:spPr>
            </c:marker>
            <c:bubble3D val="0"/>
          </c:dPt>
          <c:dPt>
            <c:idx val="60"/>
            <c:marker>
              <c:symbol val="circle"/>
              <c:size val="6"/>
              <c:spPr>
                <a:solidFill>
                  <a:schemeClr val="bg1">
                    <a:lumMod val="50000"/>
                  </a:schemeClr>
                </a:solidFill>
                <a:ln w="9525">
                  <a:noFill/>
                </a:ln>
                <a:effectLst/>
              </c:spPr>
            </c:marker>
            <c:bubble3D val="0"/>
            <c:spPr>
              <a:ln w="44450" cap="rnd">
                <a:noFill/>
                <a:prstDash val="dash"/>
                <a:round/>
              </a:ln>
              <a:effectLst/>
            </c:spPr>
          </c:dPt>
          <c:val>
            <c:numRef>
              <c:f>Sheet1!$E$2:$E$64</c:f>
              <c:numCache>
                <c:formatCode>General</c:formatCode>
                <c:ptCount val="63"/>
                <c:pt idx="50">
                  <c:v>-914.03499999999997</c:v>
                </c:pt>
                <c:pt idx="60">
                  <c:v>-1137.0325</c:v>
                </c:pt>
              </c:numCache>
            </c:numRef>
          </c:val>
          <c:smooth val="0"/>
        </c:ser>
        <c:dLbls>
          <c:showLegendKey val="0"/>
          <c:showVal val="0"/>
          <c:showCatName val="0"/>
          <c:showSerName val="0"/>
          <c:showPercent val="0"/>
          <c:showBubbleSize val="0"/>
        </c:dLbls>
        <c:smooth val="0"/>
        <c:axId val="-1858516208"/>
        <c:axId val="-1858521104"/>
      </c:lineChart>
      <c:dateAx>
        <c:axId val="-1858516208"/>
        <c:scaling>
          <c:orientation val="minMax"/>
        </c:scaling>
        <c:delete val="0"/>
        <c:axPos val="b"/>
        <c:numFmt formatCode="General" sourceLinked="1"/>
        <c:majorTickMark val="none"/>
        <c:minorTickMark val="none"/>
        <c:tickLblPos val="low"/>
        <c:spPr>
          <a:noFill/>
          <a:ln w="15875" cap="flat" cmpd="sng" algn="ctr">
            <a:solidFill>
              <a:schemeClr val="bg1">
                <a:lumMod val="65000"/>
              </a:schemeClr>
            </a:solidFill>
            <a:round/>
          </a:ln>
          <a:effectLst/>
        </c:spPr>
        <c:txPr>
          <a:bodyPr rot="-600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crossAx val="-1858521104"/>
        <c:crossesAt val="0"/>
        <c:auto val="0"/>
        <c:lblOffset val="100"/>
        <c:baseTimeUnit val="days"/>
        <c:majorUnit val="10"/>
      </c:dateAx>
      <c:valAx>
        <c:axId val="-1858521104"/>
        <c:scaling>
          <c:orientation val="minMax"/>
          <c:max val="5000"/>
          <c:min val="-50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crossAx val="-1858516208"/>
        <c:crosses val="autoZero"/>
        <c:crossBetween val="between"/>
      </c:valAx>
      <c:spPr>
        <a:noFill/>
        <a:ln>
          <a:noFill/>
        </a:ln>
        <a:effectLst/>
      </c:spPr>
    </c:plotArea>
    <c:plotVisOnly val="1"/>
    <c:dispBlanksAs val="gap"/>
    <c:showDLblsOverMax val="0"/>
  </c:chart>
  <c:spPr>
    <a:noFill/>
    <a:ln>
      <a:noFill/>
    </a:ln>
    <a:effectLst/>
  </c:spPr>
  <c:txPr>
    <a:bodyPr/>
    <a:lstStyle/>
    <a:p>
      <a:pPr>
        <a:defRPr sz="1600">
          <a:solidFill>
            <a:schemeClr val="tx2"/>
          </a:solidFill>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Sheet1!$C$1</c:f>
              <c:strCache>
                <c:ptCount val="1"/>
                <c:pt idx="0">
                  <c:v>Recession</c:v>
                </c:pt>
              </c:strCache>
            </c:strRef>
          </c:tx>
          <c:spPr>
            <a:solidFill>
              <a:schemeClr val="tx2">
                <a:lumMod val="10000"/>
                <a:lumOff val="90000"/>
              </a:schemeClr>
            </a:solidFill>
          </c:spPr>
          <c:invertIfNegative val="0"/>
          <c:cat>
            <c:strRef>
              <c:f>Sheet1!$A$2:$A$63</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60">
                  <c:v>Assumption
2028</c:v>
                </c:pt>
              </c:strCache>
            </c:strRef>
          </c:cat>
          <c:val>
            <c:numRef>
              <c:f>Sheet1!$C$2:$C$63</c:f>
              <c:numCache>
                <c:formatCode>General</c:formatCode>
                <c:ptCount val="62"/>
                <c:pt idx="2">
                  <c:v>1</c:v>
                </c:pt>
                <c:pt idx="6">
                  <c:v>1</c:v>
                </c:pt>
                <c:pt idx="7">
                  <c:v>1</c:v>
                </c:pt>
                <c:pt idx="12">
                  <c:v>1</c:v>
                </c:pt>
                <c:pt idx="13">
                  <c:v>1</c:v>
                </c:pt>
                <c:pt idx="14">
                  <c:v>1</c:v>
                </c:pt>
                <c:pt idx="22">
                  <c:v>1</c:v>
                </c:pt>
                <c:pt idx="23">
                  <c:v>1</c:v>
                </c:pt>
                <c:pt idx="33">
                  <c:v>1</c:v>
                </c:pt>
                <c:pt idx="40">
                  <c:v>1</c:v>
                </c:pt>
                <c:pt idx="41">
                  <c:v>1</c:v>
                </c:pt>
              </c:numCache>
            </c:numRef>
          </c:val>
        </c:ser>
        <c:dLbls>
          <c:showLegendKey val="0"/>
          <c:showVal val="0"/>
          <c:showCatName val="0"/>
          <c:showSerName val="0"/>
          <c:showPercent val="0"/>
          <c:showBubbleSize val="0"/>
        </c:dLbls>
        <c:gapWidth val="0"/>
        <c:axId val="-1858528176"/>
        <c:axId val="-1858525456"/>
      </c:barChart>
      <c:lineChart>
        <c:grouping val="standard"/>
        <c:varyColors val="0"/>
        <c:ser>
          <c:idx val="0"/>
          <c:order val="0"/>
          <c:tx>
            <c:strRef>
              <c:f>Sheet1!$B$1</c:f>
              <c:strCache>
                <c:ptCount val="1"/>
                <c:pt idx="0">
                  <c:v>Unemployment rate</c:v>
                </c:pt>
              </c:strCache>
            </c:strRef>
          </c:tx>
          <c:spPr>
            <a:effectLst/>
          </c:spPr>
          <c:marker>
            <c:symbol val="none"/>
          </c:marker>
          <c:dPt>
            <c:idx val="58"/>
            <c:marker>
              <c:symbol val="circle"/>
              <c:size val="5"/>
            </c:marker>
            <c:bubble3D val="0"/>
          </c:dPt>
          <c:dPt>
            <c:idx val="60"/>
            <c:marker>
              <c:symbol val="circle"/>
              <c:size val="7"/>
            </c:marker>
            <c:bubble3D val="0"/>
          </c:dPt>
          <c:dLbls>
            <c:dLbl>
              <c:idx val="58"/>
              <c:layout>
                <c:manualLayout>
                  <c:x val="9.2614031025700389E-3"/>
                  <c:y val="-1.9900497512437811E-2"/>
                </c:manualLayout>
              </c:layout>
              <c:showLegendKey val="0"/>
              <c:showVal val="1"/>
              <c:showCatName val="0"/>
              <c:showSerName val="0"/>
              <c:showPercent val="0"/>
              <c:showBubbleSize val="0"/>
              <c:extLst>
                <c:ext xmlns:c15="http://schemas.microsoft.com/office/drawing/2012/chart" uri="{CE6537A1-D6FC-4f65-9D91-7224C49458BB}"/>
              </c:extLst>
            </c:dLbl>
            <c:dLbl>
              <c:idx val="60"/>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Sheet1!$A$2:$A$63</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60">
                  <c:v>Assumption
2028</c:v>
                </c:pt>
              </c:strCache>
            </c:strRef>
          </c:cat>
          <c:val>
            <c:numRef>
              <c:f>Sheet1!$B$2:$B$63</c:f>
              <c:numCache>
                <c:formatCode>0.0%</c:formatCode>
                <c:ptCount val="62"/>
                <c:pt idx="0">
                  <c:v>3.5547000000000002E-2</c:v>
                </c:pt>
                <c:pt idx="1">
                  <c:v>3.5000000000000003E-2</c:v>
                </c:pt>
                <c:pt idx="2">
                  <c:v>0.05</c:v>
                </c:pt>
                <c:pt idx="3">
                  <c:v>0.06</c:v>
                </c:pt>
                <c:pt idx="4">
                  <c:v>5.6000000000000001E-2</c:v>
                </c:pt>
                <c:pt idx="5">
                  <c:v>4.9000000000000002E-2</c:v>
                </c:pt>
                <c:pt idx="6">
                  <c:v>5.6000000000000001E-2</c:v>
                </c:pt>
                <c:pt idx="7">
                  <c:v>8.5000000000000006E-2</c:v>
                </c:pt>
                <c:pt idx="8">
                  <c:v>7.6999999999999999E-2</c:v>
                </c:pt>
                <c:pt idx="9">
                  <c:v>7.0000000000000007E-2</c:v>
                </c:pt>
                <c:pt idx="10">
                  <c:v>6.0999999999999999E-2</c:v>
                </c:pt>
                <c:pt idx="11">
                  <c:v>5.8000000000000003E-2</c:v>
                </c:pt>
                <c:pt idx="12">
                  <c:v>7.1999999999999995E-2</c:v>
                </c:pt>
                <c:pt idx="13">
                  <c:v>7.5999999999999998E-2</c:v>
                </c:pt>
                <c:pt idx="14">
                  <c:v>9.7000000000000003E-2</c:v>
                </c:pt>
                <c:pt idx="15">
                  <c:v>9.6000000000000002E-2</c:v>
                </c:pt>
                <c:pt idx="16">
                  <c:v>7.4999999999999997E-2</c:v>
                </c:pt>
                <c:pt idx="17">
                  <c:v>7.1999999999999995E-2</c:v>
                </c:pt>
                <c:pt idx="18">
                  <c:v>7.0000000000000007E-2</c:v>
                </c:pt>
                <c:pt idx="19">
                  <c:v>6.2E-2</c:v>
                </c:pt>
                <c:pt idx="20">
                  <c:v>5.5E-2</c:v>
                </c:pt>
                <c:pt idx="21">
                  <c:v>5.2999999999999999E-2</c:v>
                </c:pt>
                <c:pt idx="22">
                  <c:v>5.6000000000000001E-2</c:v>
                </c:pt>
                <c:pt idx="23">
                  <c:v>6.8000000000000005E-2</c:v>
                </c:pt>
                <c:pt idx="24">
                  <c:v>7.4999999999999997E-2</c:v>
                </c:pt>
                <c:pt idx="25">
                  <c:v>6.9000000000000006E-2</c:v>
                </c:pt>
                <c:pt idx="26">
                  <c:v>6.0999999999999999E-2</c:v>
                </c:pt>
                <c:pt idx="27">
                  <c:v>5.6000000000000001E-2</c:v>
                </c:pt>
                <c:pt idx="28">
                  <c:v>5.3999999999999999E-2</c:v>
                </c:pt>
                <c:pt idx="29">
                  <c:v>4.9000000000000002E-2</c:v>
                </c:pt>
                <c:pt idx="30">
                  <c:v>4.4999999999999998E-2</c:v>
                </c:pt>
                <c:pt idx="31">
                  <c:v>4.2000000000000003E-2</c:v>
                </c:pt>
                <c:pt idx="32">
                  <c:v>0.04</c:v>
                </c:pt>
                <c:pt idx="33">
                  <c:v>4.7E-2</c:v>
                </c:pt>
                <c:pt idx="34">
                  <c:v>5.8000000000000003E-2</c:v>
                </c:pt>
                <c:pt idx="35">
                  <c:v>0.06</c:v>
                </c:pt>
                <c:pt idx="36">
                  <c:v>5.5E-2</c:v>
                </c:pt>
                <c:pt idx="37">
                  <c:v>5.0999999999999997E-2</c:v>
                </c:pt>
                <c:pt idx="38">
                  <c:v>4.5999999999999999E-2</c:v>
                </c:pt>
                <c:pt idx="39">
                  <c:v>4.5999999999999999E-2</c:v>
                </c:pt>
                <c:pt idx="40">
                  <c:v>5.8000000000000003E-2</c:v>
                </c:pt>
                <c:pt idx="41">
                  <c:v>9.2999999999999999E-2</c:v>
                </c:pt>
                <c:pt idx="42">
                  <c:v>9.6000000000000002E-2</c:v>
                </c:pt>
                <c:pt idx="43">
                  <c:v>8.8999999999999996E-2</c:v>
                </c:pt>
                <c:pt idx="44">
                  <c:v>8.1000000000000003E-2</c:v>
                </c:pt>
                <c:pt idx="45">
                  <c:v>7.3999999999999996E-2</c:v>
                </c:pt>
                <c:pt idx="46">
                  <c:v>6.2E-2</c:v>
                </c:pt>
                <c:pt idx="47">
                  <c:v>5.2999999999999999E-2</c:v>
                </c:pt>
                <c:pt idx="48">
                  <c:v>4.9000000000000002E-2</c:v>
                </c:pt>
                <c:pt idx="49">
                  <c:v>4.3999999999999997E-2</c:v>
                </c:pt>
                <c:pt idx="50">
                  <c:v>3.9E-2</c:v>
                </c:pt>
                <c:pt idx="60">
                  <c:v>4.5766000000000001E-2</c:v>
                </c:pt>
              </c:numCache>
            </c:numRef>
          </c:val>
          <c:smooth val="0"/>
        </c:ser>
        <c:dLbls>
          <c:showLegendKey val="0"/>
          <c:showVal val="0"/>
          <c:showCatName val="0"/>
          <c:showSerName val="0"/>
          <c:showPercent val="0"/>
          <c:showBubbleSize val="0"/>
        </c:dLbls>
        <c:marker val="1"/>
        <c:smooth val="0"/>
        <c:axId val="-1858527088"/>
        <c:axId val="-1858520560"/>
      </c:lineChart>
      <c:catAx>
        <c:axId val="-1858527088"/>
        <c:scaling>
          <c:orientation val="minMax"/>
        </c:scaling>
        <c:delete val="0"/>
        <c:axPos val="b"/>
        <c:numFmt formatCode="General" sourceLinked="1"/>
        <c:majorTickMark val="none"/>
        <c:minorTickMark val="none"/>
        <c:tickLblPos val="nextTo"/>
        <c:txPr>
          <a:bodyPr rot="0" vert="horz"/>
          <a:lstStyle/>
          <a:p>
            <a:pPr>
              <a:defRPr sz="1400"/>
            </a:pPr>
            <a:endParaRPr lang="en-US"/>
          </a:p>
        </c:txPr>
        <c:crossAx val="-1858520560"/>
        <c:crosses val="autoZero"/>
        <c:auto val="1"/>
        <c:lblAlgn val="ctr"/>
        <c:lblOffset val="100"/>
        <c:noMultiLvlLbl val="0"/>
      </c:catAx>
      <c:valAx>
        <c:axId val="-1858520560"/>
        <c:scaling>
          <c:orientation val="minMax"/>
        </c:scaling>
        <c:delete val="0"/>
        <c:axPos val="l"/>
        <c:numFmt formatCode="0%" sourceLinked="0"/>
        <c:majorTickMark val="none"/>
        <c:minorTickMark val="none"/>
        <c:tickLblPos val="nextTo"/>
        <c:txPr>
          <a:bodyPr/>
          <a:lstStyle/>
          <a:p>
            <a:pPr>
              <a:defRPr sz="1600"/>
            </a:pPr>
            <a:endParaRPr lang="en-US"/>
          </a:p>
        </c:txPr>
        <c:crossAx val="-1858527088"/>
        <c:crossesAt val="1"/>
        <c:crossBetween val="between"/>
      </c:valAx>
      <c:valAx>
        <c:axId val="-1858525456"/>
        <c:scaling>
          <c:orientation val="minMax"/>
          <c:max val="1"/>
        </c:scaling>
        <c:delete val="0"/>
        <c:axPos val="r"/>
        <c:numFmt formatCode="General" sourceLinked="1"/>
        <c:majorTickMark val="none"/>
        <c:minorTickMark val="none"/>
        <c:tickLblPos val="none"/>
        <c:spPr>
          <a:ln>
            <a:noFill/>
          </a:ln>
        </c:spPr>
        <c:crossAx val="-1858528176"/>
        <c:crosses val="max"/>
        <c:crossBetween val="between"/>
      </c:valAx>
      <c:catAx>
        <c:axId val="-1858528176"/>
        <c:scaling>
          <c:orientation val="minMax"/>
        </c:scaling>
        <c:delete val="1"/>
        <c:axPos val="b"/>
        <c:numFmt formatCode="General" sourceLinked="1"/>
        <c:majorTickMark val="out"/>
        <c:minorTickMark val="none"/>
        <c:tickLblPos val="nextTo"/>
        <c:crossAx val="-1858525456"/>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
          <c:y val="2.0278624084830608E-3"/>
          <c:w val="1"/>
          <c:h val="0.90427670802383286"/>
        </c:manualLayout>
      </c:layout>
      <c:barChart>
        <c:barDir val="col"/>
        <c:grouping val="clustered"/>
        <c:varyColors val="0"/>
        <c:ser>
          <c:idx val="0"/>
          <c:order val="0"/>
          <c:tx>
            <c:strRef>
              <c:f>Sheet1!$B$1</c:f>
              <c:strCache>
                <c:ptCount val="1"/>
              </c:strCache>
            </c:strRef>
          </c:tx>
          <c:spPr>
            <a:solidFill>
              <a:schemeClr val="accent1"/>
            </a:solidFill>
            <a:scene3d>
              <a:camera prst="orthographicFront"/>
              <a:lightRig rig="threePt" dir="t"/>
            </a:scene3d>
            <a:sp3d/>
          </c:spPr>
          <c:invertIfNegative val="0"/>
          <c:dLbls>
            <c:numFmt formatCode="0.0%" sourceLinked="0"/>
            <c:spPr>
              <a:noFill/>
              <a:ln>
                <a:noFill/>
              </a:ln>
              <a:effectLst/>
            </c:spPr>
            <c:txPr>
              <a:bodyPr/>
              <a:lstStyle/>
              <a:p>
                <a:pPr>
                  <a:defRPr sz="16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1968-78</c:v>
                </c:pt>
                <c:pt idx="1">
                  <c:v>1978-88</c:v>
                </c:pt>
                <c:pt idx="2">
                  <c:v>1988-98</c:v>
                </c:pt>
                <c:pt idx="3">
                  <c:v>1998-2008</c:v>
                </c:pt>
                <c:pt idx="4">
                  <c:v>2008-18</c:v>
                </c:pt>
                <c:pt idx="5">
                  <c:v>Projected 2018-28</c:v>
                </c:pt>
              </c:strCache>
            </c:strRef>
          </c:cat>
          <c:val>
            <c:numRef>
              <c:f>Sheet1!$B$2:$B$7</c:f>
              <c:numCache>
                <c:formatCode>0.0%</c:formatCode>
                <c:ptCount val="6"/>
                <c:pt idx="0">
                  <c:v>6.1940000000000002E-2</c:v>
                </c:pt>
                <c:pt idx="1">
                  <c:v>5.1330000000000001E-2</c:v>
                </c:pt>
                <c:pt idx="2">
                  <c:v>2.4549999999999999E-2</c:v>
                </c:pt>
                <c:pt idx="3">
                  <c:v>2.2759999999999999E-2</c:v>
                </c:pt>
                <c:pt idx="4">
                  <c:v>1.5869999999999999E-2</c:v>
                </c:pt>
                <c:pt idx="5">
                  <c:v>2.094E-2</c:v>
                </c:pt>
              </c:numCache>
            </c:numRef>
          </c:val>
        </c:ser>
        <c:dLbls>
          <c:showLegendKey val="0"/>
          <c:showVal val="1"/>
          <c:showCatName val="0"/>
          <c:showSerName val="0"/>
          <c:showPercent val="0"/>
          <c:showBubbleSize val="0"/>
        </c:dLbls>
        <c:gapWidth val="70"/>
        <c:axId val="-1858531440"/>
        <c:axId val="-1858530896"/>
      </c:barChart>
      <c:catAx>
        <c:axId val="-1858531440"/>
        <c:scaling>
          <c:orientation val="minMax"/>
        </c:scaling>
        <c:delete val="0"/>
        <c:axPos val="b"/>
        <c:numFmt formatCode="General" sourceLinked="1"/>
        <c:majorTickMark val="none"/>
        <c:minorTickMark val="none"/>
        <c:tickLblPos val="nextTo"/>
        <c:txPr>
          <a:bodyPr rot="0" vert="horz"/>
          <a:lstStyle/>
          <a:p>
            <a:pPr>
              <a:defRPr sz="1400"/>
            </a:pPr>
            <a:endParaRPr lang="en-US"/>
          </a:p>
        </c:txPr>
        <c:crossAx val="-1858530896"/>
        <c:crosses val="autoZero"/>
        <c:auto val="1"/>
        <c:lblAlgn val="ctr"/>
        <c:lblOffset val="100"/>
        <c:tickLblSkip val="1"/>
        <c:tickMarkSkip val="1"/>
        <c:noMultiLvlLbl val="0"/>
      </c:catAx>
      <c:valAx>
        <c:axId val="-1858530896"/>
        <c:scaling>
          <c:orientation val="minMax"/>
        </c:scaling>
        <c:delete val="1"/>
        <c:axPos val="l"/>
        <c:numFmt formatCode="0.0%" sourceLinked="1"/>
        <c:majorTickMark val="out"/>
        <c:minorTickMark val="none"/>
        <c:tickLblPos val="none"/>
        <c:crossAx val="-185853144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
          <c:y val="0.17731388733786335"/>
          <c:w val="1"/>
          <c:h val="0.66705942796591267"/>
        </c:manualLayout>
      </c:layout>
      <c:barChart>
        <c:barDir val="col"/>
        <c:grouping val="clustered"/>
        <c:varyColors val="0"/>
        <c:ser>
          <c:idx val="0"/>
          <c:order val="0"/>
          <c:tx>
            <c:strRef>
              <c:f>Sheet1!$B$1</c:f>
              <c:strCache>
                <c:ptCount val="1"/>
              </c:strCache>
            </c:strRef>
          </c:tx>
          <c:spPr>
            <a:solidFill>
              <a:schemeClr val="accent1"/>
            </a:solidFill>
            <a:scene3d>
              <a:camera prst="orthographicFront"/>
              <a:lightRig rig="threePt" dir="t"/>
            </a:scene3d>
            <a:sp3d/>
          </c:spPr>
          <c:invertIfNegative val="0"/>
          <c:dLbls>
            <c:numFmt formatCode="0.0%" sourceLinked="0"/>
            <c:spPr>
              <a:noFill/>
              <a:ln>
                <a:noFill/>
              </a:ln>
              <a:effectLst/>
            </c:spPr>
            <c:txPr>
              <a:bodyPr/>
              <a:lstStyle/>
              <a:p>
                <a:pPr>
                  <a:defRPr sz="16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1968-78</c:v>
                </c:pt>
                <c:pt idx="1">
                  <c:v>1978-88</c:v>
                </c:pt>
                <c:pt idx="2">
                  <c:v>1988-98</c:v>
                </c:pt>
                <c:pt idx="3">
                  <c:v>1998-2008</c:v>
                </c:pt>
                <c:pt idx="4">
                  <c:v>2008-18</c:v>
                </c:pt>
                <c:pt idx="5">
                  <c:v>Projected 2018-28</c:v>
                </c:pt>
              </c:strCache>
            </c:strRef>
          </c:cat>
          <c:val>
            <c:numRef>
              <c:f>Sheet1!$B$2:$B$7</c:f>
              <c:numCache>
                <c:formatCode>0.00%</c:formatCode>
                <c:ptCount val="6"/>
                <c:pt idx="0">
                  <c:v>1.9640000000000001E-2</c:v>
                </c:pt>
                <c:pt idx="1">
                  <c:v>1.3679999999999999E-2</c:v>
                </c:pt>
                <c:pt idx="2">
                  <c:v>1.7649999999999999E-2</c:v>
                </c:pt>
                <c:pt idx="3">
                  <c:v>2.6929999999999999E-2</c:v>
                </c:pt>
                <c:pt idx="4">
                  <c:v>1.289E-2</c:v>
                </c:pt>
                <c:pt idx="5">
                  <c:v>1.5559999999999999E-2</c:v>
                </c:pt>
              </c:numCache>
            </c:numRef>
          </c:val>
        </c:ser>
        <c:dLbls>
          <c:showLegendKey val="0"/>
          <c:showVal val="0"/>
          <c:showCatName val="0"/>
          <c:showSerName val="0"/>
          <c:showPercent val="0"/>
          <c:showBubbleSize val="0"/>
        </c:dLbls>
        <c:gapWidth val="70"/>
        <c:axId val="-1855908912"/>
        <c:axId val="-1855917072"/>
      </c:barChart>
      <c:catAx>
        <c:axId val="-1855908912"/>
        <c:scaling>
          <c:orientation val="minMax"/>
        </c:scaling>
        <c:delete val="0"/>
        <c:axPos val="b"/>
        <c:numFmt formatCode="General" sourceLinked="1"/>
        <c:majorTickMark val="none"/>
        <c:minorTickMark val="none"/>
        <c:tickLblPos val="nextTo"/>
        <c:txPr>
          <a:bodyPr rot="0" vert="horz"/>
          <a:lstStyle/>
          <a:p>
            <a:pPr>
              <a:defRPr sz="1400"/>
            </a:pPr>
            <a:endParaRPr lang="en-US"/>
          </a:p>
        </c:txPr>
        <c:crossAx val="-1855917072"/>
        <c:crosses val="autoZero"/>
        <c:auto val="1"/>
        <c:lblAlgn val="ctr"/>
        <c:lblOffset val="100"/>
        <c:tickLblSkip val="1"/>
        <c:tickMarkSkip val="1"/>
        <c:noMultiLvlLbl val="0"/>
      </c:catAx>
      <c:valAx>
        <c:axId val="-1855917072"/>
        <c:scaling>
          <c:orientation val="minMax"/>
        </c:scaling>
        <c:delete val="1"/>
        <c:axPos val="l"/>
        <c:numFmt formatCode="0.00%" sourceLinked="1"/>
        <c:majorTickMark val="out"/>
        <c:minorTickMark val="none"/>
        <c:tickLblPos val="none"/>
        <c:crossAx val="-185590891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041557315752459E-2"/>
          <c:y val="3.3949148000009852E-2"/>
          <c:w val="0.85398924894003636"/>
          <c:h val="0.80269113743628306"/>
        </c:manualLayout>
      </c:layout>
      <c:barChart>
        <c:barDir val="col"/>
        <c:grouping val="clustered"/>
        <c:varyColors val="0"/>
        <c:ser>
          <c:idx val="2"/>
          <c:order val="2"/>
          <c:tx>
            <c:strRef>
              <c:f>Sheet1!$C$1</c:f>
              <c:strCache>
                <c:ptCount val="1"/>
                <c:pt idx="0">
                  <c:v>Recession</c:v>
                </c:pt>
              </c:strCache>
            </c:strRef>
          </c:tx>
          <c:spPr>
            <a:solidFill>
              <a:schemeClr val="tx1">
                <a:lumMod val="10000"/>
                <a:lumOff val="90000"/>
              </a:schemeClr>
            </a:solidFill>
          </c:spPr>
          <c:invertIfNegative val="0"/>
          <c:val>
            <c:numRef>
              <c:f>Sheet1!$C$2:$C$62</c:f>
              <c:numCache>
                <c:formatCode>General</c:formatCode>
                <c:ptCount val="61"/>
                <c:pt idx="2">
                  <c:v>1</c:v>
                </c:pt>
                <c:pt idx="6">
                  <c:v>1</c:v>
                </c:pt>
                <c:pt idx="7">
                  <c:v>1</c:v>
                </c:pt>
                <c:pt idx="12">
                  <c:v>1</c:v>
                </c:pt>
                <c:pt idx="13">
                  <c:v>1</c:v>
                </c:pt>
                <c:pt idx="14">
                  <c:v>1</c:v>
                </c:pt>
                <c:pt idx="22">
                  <c:v>1</c:v>
                </c:pt>
                <c:pt idx="23">
                  <c:v>1</c:v>
                </c:pt>
                <c:pt idx="33">
                  <c:v>1</c:v>
                </c:pt>
                <c:pt idx="40">
                  <c:v>1</c:v>
                </c:pt>
                <c:pt idx="41">
                  <c:v>1</c:v>
                </c:pt>
              </c:numCache>
            </c:numRef>
          </c:val>
        </c:ser>
        <c:dLbls>
          <c:showLegendKey val="0"/>
          <c:showVal val="0"/>
          <c:showCatName val="0"/>
          <c:showSerName val="0"/>
          <c:showPercent val="0"/>
          <c:showBubbleSize val="0"/>
        </c:dLbls>
        <c:gapWidth val="0"/>
        <c:axId val="-1855915984"/>
        <c:axId val="-1855915440"/>
      </c:barChart>
      <c:lineChart>
        <c:grouping val="standard"/>
        <c:varyColors val="0"/>
        <c:ser>
          <c:idx val="0"/>
          <c:order val="0"/>
          <c:tx>
            <c:strRef>
              <c:f>Sheet1!$B$1</c:f>
              <c:strCache>
                <c:ptCount val="1"/>
                <c:pt idx="0">
                  <c:v>Private housing starts (thous. Units, single and multi)</c:v>
                </c:pt>
              </c:strCache>
            </c:strRef>
          </c:tx>
          <c:marker>
            <c:symbol val="none"/>
          </c:marker>
          <c:dPt>
            <c:idx val="4"/>
            <c:bubble3D val="0"/>
          </c:dPt>
          <c:dPt>
            <c:idx val="8"/>
            <c:bubble3D val="0"/>
          </c:dPt>
          <c:dPt>
            <c:idx val="9"/>
            <c:bubble3D val="0"/>
          </c:dPt>
          <c:dPt>
            <c:idx val="12"/>
            <c:bubble3D val="0"/>
          </c:dPt>
          <c:dPt>
            <c:idx val="13"/>
            <c:bubble3D val="0"/>
          </c:dPt>
          <c:dPt>
            <c:idx val="14"/>
            <c:bubble3D val="0"/>
          </c:dPt>
          <c:dPt>
            <c:idx val="15"/>
            <c:bubble3D val="0"/>
          </c:dPt>
          <c:dPt>
            <c:idx val="16"/>
            <c:bubble3D val="0"/>
          </c:dPt>
          <c:dPt>
            <c:idx val="18"/>
            <c:bubble3D val="0"/>
          </c:dPt>
          <c:dPt>
            <c:idx val="19"/>
            <c:bubble3D val="0"/>
          </c:dPt>
          <c:dPt>
            <c:idx val="20"/>
            <c:bubble3D val="0"/>
          </c:dPt>
          <c:dPt>
            <c:idx val="24"/>
            <c:bubble3D val="0"/>
          </c:dPt>
          <c:dPt>
            <c:idx val="25"/>
            <c:bubble3D val="0"/>
          </c:dPt>
          <c:dPt>
            <c:idx val="28"/>
            <c:bubble3D val="0"/>
          </c:dPt>
          <c:dPt>
            <c:idx val="29"/>
            <c:bubble3D val="0"/>
          </c:dPt>
          <c:dPt>
            <c:idx val="35"/>
            <c:bubble3D val="0"/>
          </c:dPt>
          <c:dPt>
            <c:idx val="39"/>
            <c:bubble3D val="0"/>
          </c:dPt>
          <c:dPt>
            <c:idx val="42"/>
            <c:bubble3D val="0"/>
          </c:dPt>
          <c:dPt>
            <c:idx val="43"/>
            <c:bubble3D val="0"/>
          </c:dPt>
          <c:dPt>
            <c:idx val="45"/>
            <c:bubble3D val="0"/>
          </c:dPt>
          <c:dPt>
            <c:idx val="46"/>
            <c:bubble3D val="0"/>
          </c:dPt>
          <c:cat>
            <c:strRef>
              <c:f>Sheet1!$A$2:$A$62</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60">
                  <c:v>Projected
2028</c:v>
                </c:pt>
              </c:strCache>
            </c:strRef>
          </c:cat>
          <c:val>
            <c:numRef>
              <c:f>Sheet1!$B$2:$B$62</c:f>
              <c:numCache>
                <c:formatCode>#,##0.0</c:formatCode>
                <c:ptCount val="61"/>
                <c:pt idx="0">
                  <c:v>1504</c:v>
                </c:pt>
                <c:pt idx="1">
                  <c:v>1487</c:v>
                </c:pt>
                <c:pt idx="2">
                  <c:v>1435</c:v>
                </c:pt>
                <c:pt idx="3">
                  <c:v>2036</c:v>
                </c:pt>
                <c:pt idx="4">
                  <c:v>2361</c:v>
                </c:pt>
                <c:pt idx="5">
                  <c:v>2044</c:v>
                </c:pt>
                <c:pt idx="6">
                  <c:v>1332</c:v>
                </c:pt>
                <c:pt idx="7">
                  <c:v>1160</c:v>
                </c:pt>
                <c:pt idx="8">
                  <c:v>1535</c:v>
                </c:pt>
                <c:pt idx="9">
                  <c:v>1962</c:v>
                </c:pt>
                <c:pt idx="10">
                  <c:v>2001</c:v>
                </c:pt>
                <c:pt idx="11">
                  <c:v>1717</c:v>
                </c:pt>
                <c:pt idx="12">
                  <c:v>1300</c:v>
                </c:pt>
                <c:pt idx="13">
                  <c:v>1096</c:v>
                </c:pt>
                <c:pt idx="14">
                  <c:v>1057</c:v>
                </c:pt>
                <c:pt idx="15">
                  <c:v>1705</c:v>
                </c:pt>
                <c:pt idx="16">
                  <c:v>1766</c:v>
                </c:pt>
                <c:pt idx="17">
                  <c:v>1741</c:v>
                </c:pt>
                <c:pt idx="18">
                  <c:v>1812</c:v>
                </c:pt>
                <c:pt idx="19">
                  <c:v>1631</c:v>
                </c:pt>
                <c:pt idx="20">
                  <c:v>1488</c:v>
                </c:pt>
                <c:pt idx="21">
                  <c:v>1382</c:v>
                </c:pt>
                <c:pt idx="22">
                  <c:v>1203</c:v>
                </c:pt>
                <c:pt idx="23">
                  <c:v>1009</c:v>
                </c:pt>
                <c:pt idx="24">
                  <c:v>1201</c:v>
                </c:pt>
                <c:pt idx="25">
                  <c:v>1292</c:v>
                </c:pt>
                <c:pt idx="26">
                  <c:v>1446</c:v>
                </c:pt>
                <c:pt idx="27">
                  <c:v>1361</c:v>
                </c:pt>
                <c:pt idx="28">
                  <c:v>1469</c:v>
                </c:pt>
                <c:pt idx="29">
                  <c:v>1475</c:v>
                </c:pt>
                <c:pt idx="30">
                  <c:v>1621</c:v>
                </c:pt>
                <c:pt idx="31">
                  <c:v>1647</c:v>
                </c:pt>
                <c:pt idx="32">
                  <c:v>1573</c:v>
                </c:pt>
                <c:pt idx="33">
                  <c:v>1601</c:v>
                </c:pt>
                <c:pt idx="34">
                  <c:v>1710</c:v>
                </c:pt>
                <c:pt idx="35">
                  <c:v>1854</c:v>
                </c:pt>
                <c:pt idx="36">
                  <c:v>1950</c:v>
                </c:pt>
                <c:pt idx="37">
                  <c:v>2073</c:v>
                </c:pt>
                <c:pt idx="38">
                  <c:v>1812</c:v>
                </c:pt>
                <c:pt idx="39">
                  <c:v>1342</c:v>
                </c:pt>
                <c:pt idx="40">
                  <c:v>900</c:v>
                </c:pt>
                <c:pt idx="41">
                  <c:v>554</c:v>
                </c:pt>
                <c:pt idx="42">
                  <c:v>586</c:v>
                </c:pt>
                <c:pt idx="43">
                  <c:v>612</c:v>
                </c:pt>
                <c:pt idx="44">
                  <c:v>784</c:v>
                </c:pt>
                <c:pt idx="45">
                  <c:v>928</c:v>
                </c:pt>
                <c:pt idx="46">
                  <c:v>1000</c:v>
                </c:pt>
                <c:pt idx="47">
                  <c:v>1107</c:v>
                </c:pt>
                <c:pt idx="48">
                  <c:v>1178</c:v>
                </c:pt>
                <c:pt idx="49">
                  <c:v>1209</c:v>
                </c:pt>
                <c:pt idx="50">
                  <c:v>1250</c:v>
                </c:pt>
              </c:numCache>
            </c:numRef>
          </c:val>
          <c:smooth val="0"/>
        </c:ser>
        <c:ser>
          <c:idx val="1"/>
          <c:order val="1"/>
          <c:tx>
            <c:v>column 2</c:v>
          </c:tx>
          <c:marker>
            <c:symbol val="none"/>
          </c:marker>
          <c:cat>
            <c:numRef>
              <c:f>Sheet1!$A$50:$A$60</c:f>
              <c:numCache>
                <c:formatCode>General</c:formatCode>
                <c:ptCount val="11"/>
                <c:pt idx="0">
                  <c:v>2016</c:v>
                </c:pt>
                <c:pt idx="1">
                  <c:v>2017</c:v>
                </c:pt>
                <c:pt idx="2">
                  <c:v>2018</c:v>
                </c:pt>
              </c:numCache>
            </c:numRef>
          </c:cat>
          <c:val>
            <c:numRef>
              <c:f>Sheet1!$C$50:$C$60</c:f>
              <c:numCache>
                <c:formatCode>General</c:formatCode>
                <c:ptCount val="11"/>
              </c:numCache>
            </c:numRef>
          </c:val>
          <c:smooth val="0"/>
        </c:ser>
        <c:dLbls>
          <c:showLegendKey val="0"/>
          <c:showVal val="0"/>
          <c:showCatName val="0"/>
          <c:showSerName val="0"/>
          <c:showPercent val="0"/>
          <c:showBubbleSize val="0"/>
        </c:dLbls>
        <c:marker val="1"/>
        <c:smooth val="0"/>
        <c:axId val="-1855921424"/>
        <c:axId val="-1855910544"/>
      </c:lineChart>
      <c:scatterChart>
        <c:scatterStyle val="lineMarker"/>
        <c:varyColors val="0"/>
        <c:ser>
          <c:idx val="3"/>
          <c:order val="3"/>
          <c:tx>
            <c:strRef>
              <c:f>Sheet1!$D$1</c:f>
              <c:strCache>
                <c:ptCount val="1"/>
                <c:pt idx="0">
                  <c:v>Projection</c:v>
                </c:pt>
              </c:strCache>
            </c:strRef>
          </c:tx>
          <c:spPr>
            <a:ln w="28575">
              <a:noFill/>
            </a:ln>
          </c:spPr>
          <c:marker>
            <c:symbol val="circle"/>
            <c:size val="7"/>
            <c:spPr>
              <a:ln>
                <a:noFill/>
              </a:ln>
            </c:spPr>
          </c:marker>
          <c:dPt>
            <c:idx val="58"/>
            <c:marker>
              <c:spPr>
                <a:solidFill>
                  <a:schemeClr val="tx2"/>
                </a:solidFill>
                <a:ln>
                  <a:noFill/>
                </a:ln>
              </c:spPr>
            </c:marker>
            <c:bubble3D val="0"/>
          </c:dPt>
          <c:dPt>
            <c:idx val="60"/>
            <c:marker>
              <c:spPr>
                <a:solidFill>
                  <a:schemeClr val="accent1"/>
                </a:solidFill>
                <a:ln>
                  <a:noFill/>
                </a:ln>
              </c:spPr>
            </c:marker>
            <c:bubble3D val="0"/>
          </c:dPt>
          <c:dLbls>
            <c:dLbl>
              <c:idx val="58"/>
              <c:layout>
                <c:manualLayout>
                  <c:x val="-8.1807083036000858E-2"/>
                  <c:y val="0.1112512397368404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a:prstDash val="sysDot"/>
                    </a:ln>
                  </c:spPr>
                </c15:leaderLines>
              </c:ext>
            </c:extLst>
          </c:dLbls>
          <c:yVal>
            <c:numRef>
              <c:f>Sheet1!$D$2:$D$62</c:f>
              <c:numCache>
                <c:formatCode>General</c:formatCode>
                <c:ptCount val="61"/>
                <c:pt idx="60" formatCode="#,##0.0">
                  <c:v>1382</c:v>
                </c:pt>
              </c:numCache>
            </c:numRef>
          </c:yVal>
          <c:smooth val="0"/>
        </c:ser>
        <c:dLbls>
          <c:showLegendKey val="0"/>
          <c:showVal val="0"/>
          <c:showCatName val="0"/>
          <c:showSerName val="0"/>
          <c:showPercent val="0"/>
          <c:showBubbleSize val="0"/>
        </c:dLbls>
        <c:axId val="-1855921424"/>
        <c:axId val="-1855910544"/>
      </c:scatterChart>
      <c:catAx>
        <c:axId val="-1855921424"/>
        <c:scaling>
          <c:orientation val="minMax"/>
        </c:scaling>
        <c:delete val="0"/>
        <c:axPos val="b"/>
        <c:numFmt formatCode="General" sourceLinked="1"/>
        <c:majorTickMark val="none"/>
        <c:minorTickMark val="none"/>
        <c:tickLblPos val="nextTo"/>
        <c:txPr>
          <a:bodyPr rot="0" vert="horz"/>
          <a:lstStyle/>
          <a:p>
            <a:pPr>
              <a:defRPr/>
            </a:pPr>
            <a:endParaRPr lang="en-US"/>
          </a:p>
        </c:txPr>
        <c:crossAx val="-1855910544"/>
        <c:crosses val="autoZero"/>
        <c:auto val="1"/>
        <c:lblAlgn val="ctr"/>
        <c:lblOffset val="100"/>
        <c:noMultiLvlLbl val="0"/>
      </c:catAx>
      <c:valAx>
        <c:axId val="-1855910544"/>
        <c:scaling>
          <c:orientation val="minMax"/>
        </c:scaling>
        <c:delete val="0"/>
        <c:axPos val="l"/>
        <c:numFmt formatCode="#,##0" sourceLinked="0"/>
        <c:majorTickMark val="none"/>
        <c:minorTickMark val="none"/>
        <c:tickLblPos val="nextTo"/>
        <c:crossAx val="-1855921424"/>
        <c:crossesAt val="1"/>
        <c:crossBetween val="between"/>
      </c:valAx>
      <c:valAx>
        <c:axId val="-1855915440"/>
        <c:scaling>
          <c:orientation val="minMax"/>
          <c:max val="1"/>
        </c:scaling>
        <c:delete val="0"/>
        <c:axPos val="r"/>
        <c:numFmt formatCode="General" sourceLinked="1"/>
        <c:majorTickMark val="out"/>
        <c:minorTickMark val="none"/>
        <c:tickLblPos val="none"/>
        <c:spPr>
          <a:ln>
            <a:noFill/>
          </a:ln>
        </c:spPr>
        <c:crossAx val="-1855915984"/>
        <c:crosses val="max"/>
        <c:crossBetween val="between"/>
      </c:valAx>
      <c:catAx>
        <c:axId val="-1855915984"/>
        <c:scaling>
          <c:orientation val="minMax"/>
        </c:scaling>
        <c:delete val="1"/>
        <c:axPos val="b"/>
        <c:majorTickMark val="out"/>
        <c:minorTickMark val="none"/>
        <c:tickLblPos val="nextTo"/>
        <c:crossAx val="-1855915440"/>
        <c:crosses val="autoZero"/>
        <c:auto val="1"/>
        <c:lblAlgn val="ctr"/>
        <c:lblOffset val="100"/>
        <c:noMultiLvlLbl val="0"/>
      </c:catAx>
      <c:spPr>
        <a:noFill/>
      </c:spPr>
    </c:plotArea>
    <c:plotVisOnly val="1"/>
    <c:dispBlanksAs val="gap"/>
    <c:showDLblsOverMax val="0"/>
  </c:chart>
  <c:txPr>
    <a:bodyPr/>
    <a:lstStyle/>
    <a:p>
      <a:pPr>
        <a:defRPr sz="140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876302013875395E-2"/>
          <c:y val="3.047254675823359E-2"/>
          <c:w val="0.85398924894003636"/>
          <c:h val="0.80269113743628306"/>
        </c:manualLayout>
      </c:layout>
      <c:barChart>
        <c:barDir val="col"/>
        <c:grouping val="clustered"/>
        <c:varyColors val="0"/>
        <c:ser>
          <c:idx val="1"/>
          <c:order val="3"/>
          <c:tx>
            <c:v>Recession</c:v>
          </c:tx>
          <c:spPr>
            <a:solidFill>
              <a:schemeClr val="tx2">
                <a:lumMod val="10000"/>
                <a:lumOff val="90000"/>
              </a:schemeClr>
            </a:solidFill>
          </c:spPr>
          <c:invertIfNegative val="0"/>
          <c:val>
            <c:numRef>
              <c:f>Sheet1!$E$2:$E$32</c:f>
              <c:numCache>
                <c:formatCode>General</c:formatCode>
                <c:ptCount val="31"/>
                <c:pt idx="5">
                  <c:v>14</c:v>
                </c:pt>
                <c:pt idx="9">
                  <c:v>14</c:v>
                </c:pt>
                <c:pt idx="10">
                  <c:v>14</c:v>
                </c:pt>
              </c:numCache>
            </c:numRef>
          </c:val>
        </c:ser>
        <c:dLbls>
          <c:showLegendKey val="0"/>
          <c:showVal val="0"/>
          <c:showCatName val="0"/>
          <c:showSerName val="0"/>
          <c:showPercent val="0"/>
          <c:showBubbleSize val="0"/>
        </c:dLbls>
        <c:gapWidth val="0"/>
        <c:axId val="-1855910000"/>
        <c:axId val="-1855922512"/>
      </c:barChart>
      <c:lineChart>
        <c:grouping val="standard"/>
        <c:varyColors val="0"/>
        <c:ser>
          <c:idx val="0"/>
          <c:order val="0"/>
          <c:tx>
            <c:strRef>
              <c:f>Sheet1!$B$1</c:f>
              <c:strCache>
                <c:ptCount val="1"/>
                <c:pt idx="0">
                  <c:v>WTI crude oil</c:v>
                </c:pt>
              </c:strCache>
            </c:strRef>
          </c:tx>
          <c:spPr>
            <a:ln w="31750"/>
          </c:spPr>
          <c:marker>
            <c:symbol val="none"/>
          </c:marker>
          <c:dPt>
            <c:idx val="0"/>
            <c:bubble3D val="0"/>
          </c:dPt>
          <c:dPt>
            <c:idx val="6"/>
            <c:bubble3D val="0"/>
          </c:dPt>
          <c:dPt>
            <c:idx val="10"/>
            <c:bubble3D val="0"/>
          </c:dPt>
          <c:dPt>
            <c:idx val="11"/>
            <c:bubble3D val="0"/>
          </c:dPt>
          <c:dPt>
            <c:idx val="14"/>
            <c:bubble3D val="0"/>
          </c:dPt>
          <c:dPt>
            <c:idx val="15"/>
            <c:bubble3D val="0"/>
          </c:dPt>
          <c:dPt>
            <c:idx val="16"/>
            <c:bubble3D val="0"/>
          </c:dPt>
          <c:dPt>
            <c:idx val="17"/>
            <c:bubble3D val="0"/>
          </c:dPt>
          <c:dPt>
            <c:idx val="18"/>
            <c:bubble3D val="0"/>
          </c:dPt>
          <c:dPt>
            <c:idx val="20"/>
            <c:bubble3D val="0"/>
          </c:dPt>
          <c:dPt>
            <c:idx val="21"/>
            <c:bubble3D val="0"/>
            <c:spPr>
              <a:ln w="31750">
                <a:prstDash val="sysDot"/>
              </a:ln>
            </c:spPr>
          </c:dPt>
          <c:dPt>
            <c:idx val="22"/>
            <c:bubble3D val="0"/>
            <c:spPr>
              <a:ln w="31750">
                <a:prstDash val="sysDot"/>
              </a:ln>
            </c:spPr>
          </c:dPt>
          <c:dPt>
            <c:idx val="23"/>
            <c:bubble3D val="0"/>
            <c:spPr>
              <a:ln w="31750">
                <a:prstDash val="sysDot"/>
              </a:ln>
            </c:spPr>
          </c:dPt>
          <c:dPt>
            <c:idx val="24"/>
            <c:bubble3D val="0"/>
            <c:spPr>
              <a:ln w="31750">
                <a:prstDash val="sysDot"/>
              </a:ln>
            </c:spPr>
          </c:dPt>
          <c:dPt>
            <c:idx val="25"/>
            <c:bubble3D val="0"/>
            <c:spPr>
              <a:ln w="31750">
                <a:prstDash val="sysDot"/>
              </a:ln>
            </c:spPr>
          </c:dPt>
          <c:dPt>
            <c:idx val="26"/>
            <c:bubble3D val="0"/>
            <c:spPr>
              <a:ln w="31750">
                <a:prstDash val="sysDot"/>
              </a:ln>
            </c:spPr>
          </c:dPt>
          <c:dPt>
            <c:idx val="27"/>
            <c:bubble3D val="0"/>
            <c:spPr>
              <a:ln w="31750">
                <a:prstDash val="sysDot"/>
              </a:ln>
            </c:spPr>
          </c:dPt>
          <c:dPt>
            <c:idx val="28"/>
            <c:bubble3D val="0"/>
            <c:spPr>
              <a:ln w="31750">
                <a:prstDash val="sysDot"/>
              </a:ln>
            </c:spPr>
          </c:dPt>
          <c:dPt>
            <c:idx val="29"/>
            <c:bubble3D val="0"/>
            <c:spPr>
              <a:ln w="31750">
                <a:prstDash val="sysDot"/>
              </a:ln>
            </c:spPr>
          </c:dPt>
          <c:dPt>
            <c:idx val="30"/>
            <c:bubble3D val="0"/>
            <c:spPr>
              <a:ln w="31750">
                <a:prstDash val="sysDot"/>
              </a:ln>
            </c:spPr>
          </c:dPt>
          <c:dLbls>
            <c:dLbl>
              <c:idx val="20"/>
              <c:layout>
                <c:manualLayout>
                  <c:x val="-8.0528847363563444E-2"/>
                  <c:y val="-3.931674514106688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0"/>
              <c:layout>
                <c:manualLayout>
                  <c:x val="7.6694140346250895E-3"/>
                  <c:y val="-4.2593140569489124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Sheet1!$A$2:$A$32</c:f>
              <c:strCache>
                <c:ptCount val="31"/>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pt idx="22">
                  <c:v>2020</c:v>
                </c:pt>
                <c:pt idx="23">
                  <c:v>2021</c:v>
                </c:pt>
                <c:pt idx="24">
                  <c:v>2022</c:v>
                </c:pt>
                <c:pt idx="25">
                  <c:v>2023</c:v>
                </c:pt>
                <c:pt idx="26">
                  <c:v>2024</c:v>
                </c:pt>
                <c:pt idx="27">
                  <c:v>2025</c:v>
                </c:pt>
                <c:pt idx="28">
                  <c:v>2026</c:v>
                </c:pt>
                <c:pt idx="29">
                  <c:v>2027</c:v>
                </c:pt>
                <c:pt idx="30">
                  <c:v>Projected
2028</c:v>
                </c:pt>
              </c:strCache>
            </c:strRef>
          </c:cat>
          <c:val>
            <c:numRef>
              <c:f>Sheet1!$B$2:$B$32</c:f>
              <c:numCache>
                <c:formatCode>0.00</c:formatCode>
                <c:ptCount val="31"/>
                <c:pt idx="0">
                  <c:v>14.47</c:v>
                </c:pt>
                <c:pt idx="1">
                  <c:v>19.170000000000002</c:v>
                </c:pt>
                <c:pt idx="2">
                  <c:v>30.14</c:v>
                </c:pt>
                <c:pt idx="3">
                  <c:v>25.83</c:v>
                </c:pt>
                <c:pt idx="4">
                  <c:v>26.1</c:v>
                </c:pt>
                <c:pt idx="5">
                  <c:v>31.14</c:v>
                </c:pt>
                <c:pt idx="6">
                  <c:v>41.42</c:v>
                </c:pt>
                <c:pt idx="7">
                  <c:v>56.46</c:v>
                </c:pt>
                <c:pt idx="8">
                  <c:v>66.099999999999994</c:v>
                </c:pt>
                <c:pt idx="9">
                  <c:v>72.290000000000006</c:v>
                </c:pt>
                <c:pt idx="10">
                  <c:v>99.56</c:v>
                </c:pt>
                <c:pt idx="11">
                  <c:v>61.69</c:v>
                </c:pt>
                <c:pt idx="12">
                  <c:v>79.44</c:v>
                </c:pt>
                <c:pt idx="13">
                  <c:v>95.08</c:v>
                </c:pt>
                <c:pt idx="14">
                  <c:v>94.2</c:v>
                </c:pt>
                <c:pt idx="15">
                  <c:v>97.94</c:v>
                </c:pt>
                <c:pt idx="16">
                  <c:v>93.26</c:v>
                </c:pt>
                <c:pt idx="17">
                  <c:v>48.69</c:v>
                </c:pt>
                <c:pt idx="18">
                  <c:v>43.21</c:v>
                </c:pt>
                <c:pt idx="19">
                  <c:v>50.96</c:v>
                </c:pt>
                <c:pt idx="20">
                  <c:v>64.89</c:v>
                </c:pt>
                <c:pt idx="21">
                  <c:v>67.88</c:v>
                </c:pt>
                <c:pt idx="22">
                  <c:v>69.72</c:v>
                </c:pt>
                <c:pt idx="23">
                  <c:v>71.23</c:v>
                </c:pt>
                <c:pt idx="24">
                  <c:v>70.52</c:v>
                </c:pt>
                <c:pt idx="25">
                  <c:v>72.09</c:v>
                </c:pt>
                <c:pt idx="26">
                  <c:v>75.2</c:v>
                </c:pt>
                <c:pt idx="27">
                  <c:v>77.91</c:v>
                </c:pt>
                <c:pt idx="28">
                  <c:v>80.03</c:v>
                </c:pt>
                <c:pt idx="29">
                  <c:v>82.33</c:v>
                </c:pt>
                <c:pt idx="30">
                  <c:v>84.05</c:v>
                </c:pt>
              </c:numCache>
            </c:numRef>
          </c:val>
          <c:smooth val="0"/>
        </c:ser>
        <c:ser>
          <c:idx val="2"/>
          <c:order val="1"/>
          <c:tx>
            <c:strRef>
              <c:f>Sheet1!$C$1</c:f>
              <c:strCache>
                <c:ptCount val="1"/>
                <c:pt idx="0">
                  <c:v>Brent crude oil</c:v>
                </c:pt>
              </c:strCache>
            </c:strRef>
          </c:tx>
          <c:spPr>
            <a:ln w="31750"/>
          </c:spPr>
          <c:marker>
            <c:symbol val="none"/>
          </c:marker>
          <c:dPt>
            <c:idx val="21"/>
            <c:bubble3D val="0"/>
            <c:spPr>
              <a:ln w="31750">
                <a:prstDash val="sysDot"/>
              </a:ln>
            </c:spPr>
          </c:dPt>
          <c:dPt>
            <c:idx val="22"/>
            <c:bubble3D val="0"/>
            <c:spPr>
              <a:ln w="31750">
                <a:prstDash val="sysDot"/>
              </a:ln>
            </c:spPr>
          </c:dPt>
          <c:dPt>
            <c:idx val="23"/>
            <c:bubble3D val="0"/>
            <c:spPr>
              <a:ln w="31750">
                <a:prstDash val="sysDot"/>
              </a:ln>
            </c:spPr>
          </c:dPt>
          <c:dPt>
            <c:idx val="24"/>
            <c:bubble3D val="0"/>
            <c:spPr>
              <a:ln w="31750">
                <a:prstDash val="sysDot"/>
              </a:ln>
            </c:spPr>
          </c:dPt>
          <c:dPt>
            <c:idx val="25"/>
            <c:bubble3D val="0"/>
            <c:spPr>
              <a:ln w="31750">
                <a:prstDash val="sysDot"/>
              </a:ln>
            </c:spPr>
          </c:dPt>
          <c:dPt>
            <c:idx val="26"/>
            <c:bubble3D val="0"/>
            <c:spPr>
              <a:ln w="31750">
                <a:prstDash val="sysDot"/>
              </a:ln>
            </c:spPr>
          </c:dPt>
          <c:dPt>
            <c:idx val="27"/>
            <c:bubble3D val="0"/>
            <c:spPr>
              <a:ln w="31750">
                <a:prstDash val="sysDot"/>
              </a:ln>
            </c:spPr>
          </c:dPt>
          <c:dPt>
            <c:idx val="28"/>
            <c:bubble3D val="0"/>
            <c:spPr>
              <a:ln w="31750">
                <a:prstDash val="sysDot"/>
              </a:ln>
            </c:spPr>
          </c:dPt>
          <c:dPt>
            <c:idx val="29"/>
            <c:bubble3D val="0"/>
            <c:spPr>
              <a:ln w="31750">
                <a:prstDash val="sysDot"/>
              </a:ln>
            </c:spPr>
          </c:dPt>
          <c:dPt>
            <c:idx val="30"/>
            <c:bubble3D val="0"/>
            <c:spPr>
              <a:ln w="31750">
                <a:prstDash val="sysDot"/>
              </a:ln>
            </c:spPr>
          </c:dPt>
          <c:dLbls>
            <c:dLbl>
              <c:idx val="20"/>
              <c:layout>
                <c:manualLayout>
                  <c:x val="-7.6694140346250897E-2"/>
                  <c:y val="-0.1277794217084673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0"/>
              <c:layout>
                <c:manualLayout>
                  <c:x val="1.0225885379500119E-2"/>
                  <c:y val="-0.13105568814494362"/>
                </c:manualLayout>
              </c:layout>
              <c:spPr>
                <a:noFill/>
                <a:ln>
                  <a:noFill/>
                </a:ln>
                <a:effectLst/>
              </c:spPr>
              <c:txPr>
                <a:bodyPr wrap="square" lIns="38100" tIns="19050" rIns="38100" bIns="19050" anchor="ctr">
                  <a:noAutofit/>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8464255196229308E-2"/>
                      <c:h val="5.9269993300158315E-2"/>
                    </c:manualLayout>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Sheet1!$A$2:$A$32</c:f>
              <c:strCache>
                <c:ptCount val="31"/>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pt idx="22">
                  <c:v>2020</c:v>
                </c:pt>
                <c:pt idx="23">
                  <c:v>2021</c:v>
                </c:pt>
                <c:pt idx="24">
                  <c:v>2022</c:v>
                </c:pt>
                <c:pt idx="25">
                  <c:v>2023</c:v>
                </c:pt>
                <c:pt idx="26">
                  <c:v>2024</c:v>
                </c:pt>
                <c:pt idx="27">
                  <c:v>2025</c:v>
                </c:pt>
                <c:pt idx="28">
                  <c:v>2026</c:v>
                </c:pt>
                <c:pt idx="29">
                  <c:v>2027</c:v>
                </c:pt>
                <c:pt idx="30">
                  <c:v>Projected
2028</c:v>
                </c:pt>
              </c:strCache>
            </c:strRef>
          </c:cat>
          <c:val>
            <c:numRef>
              <c:f>Sheet1!$C$2:$C$32</c:f>
              <c:numCache>
                <c:formatCode>0.00</c:formatCode>
                <c:ptCount val="31"/>
                <c:pt idx="0">
                  <c:v>12.82</c:v>
                </c:pt>
                <c:pt idx="1">
                  <c:v>17.809999999999999</c:v>
                </c:pt>
                <c:pt idx="2">
                  <c:v>28.41</c:v>
                </c:pt>
                <c:pt idx="3">
                  <c:v>24.44</c:v>
                </c:pt>
                <c:pt idx="4">
                  <c:v>24.89</c:v>
                </c:pt>
                <c:pt idx="5">
                  <c:v>28.81</c:v>
                </c:pt>
                <c:pt idx="6">
                  <c:v>38.200000000000003</c:v>
                </c:pt>
                <c:pt idx="7">
                  <c:v>54.54</c:v>
                </c:pt>
                <c:pt idx="8">
                  <c:v>65.25</c:v>
                </c:pt>
                <c:pt idx="9">
                  <c:v>72.7</c:v>
                </c:pt>
                <c:pt idx="10">
                  <c:v>98.08</c:v>
                </c:pt>
                <c:pt idx="11">
                  <c:v>61.72</c:v>
                </c:pt>
                <c:pt idx="12">
                  <c:v>79.91</c:v>
                </c:pt>
                <c:pt idx="13">
                  <c:v>110.96</c:v>
                </c:pt>
                <c:pt idx="14">
                  <c:v>111.77</c:v>
                </c:pt>
                <c:pt idx="15">
                  <c:v>108.74</c:v>
                </c:pt>
                <c:pt idx="16">
                  <c:v>99.83</c:v>
                </c:pt>
                <c:pt idx="17">
                  <c:v>52.68</c:v>
                </c:pt>
                <c:pt idx="18">
                  <c:v>44.24</c:v>
                </c:pt>
                <c:pt idx="19">
                  <c:v>54.83</c:v>
                </c:pt>
                <c:pt idx="20">
                  <c:v>70.959999999999994</c:v>
                </c:pt>
                <c:pt idx="21">
                  <c:v>73.260000000000005</c:v>
                </c:pt>
                <c:pt idx="22">
                  <c:v>73.260000000000005</c:v>
                </c:pt>
                <c:pt idx="23">
                  <c:v>74.430000000000007</c:v>
                </c:pt>
                <c:pt idx="24">
                  <c:v>74.400000000000006</c:v>
                </c:pt>
                <c:pt idx="25">
                  <c:v>76.2</c:v>
                </c:pt>
                <c:pt idx="26">
                  <c:v>79.319999999999993</c:v>
                </c:pt>
                <c:pt idx="27">
                  <c:v>81.73</c:v>
                </c:pt>
                <c:pt idx="28">
                  <c:v>84.86</c:v>
                </c:pt>
                <c:pt idx="29">
                  <c:v>87.49</c:v>
                </c:pt>
                <c:pt idx="30">
                  <c:v>89.42</c:v>
                </c:pt>
              </c:numCache>
            </c:numRef>
          </c:val>
          <c:smooth val="0"/>
        </c:ser>
        <c:dLbls>
          <c:showLegendKey val="0"/>
          <c:showVal val="0"/>
          <c:showCatName val="0"/>
          <c:showSerName val="0"/>
          <c:showPercent val="0"/>
          <c:showBubbleSize val="0"/>
        </c:dLbls>
        <c:marker val="1"/>
        <c:smooth val="0"/>
        <c:axId val="-1855911632"/>
        <c:axId val="-1855907280"/>
      </c:lineChart>
      <c:lineChart>
        <c:grouping val="standard"/>
        <c:varyColors val="0"/>
        <c:ser>
          <c:idx val="3"/>
          <c:order val="2"/>
          <c:tx>
            <c:strRef>
              <c:f>Sheet1!$D$1</c:f>
              <c:strCache>
                <c:ptCount val="1"/>
                <c:pt idx="0">
                  <c:v>Nat. gas (2005 Henry Hub)</c:v>
                </c:pt>
              </c:strCache>
            </c:strRef>
          </c:tx>
          <c:spPr>
            <a:ln w="31750">
              <a:solidFill>
                <a:srgbClr val="FFC000"/>
              </a:solidFill>
            </a:ln>
          </c:spPr>
          <c:marker>
            <c:symbol val="none"/>
          </c:marker>
          <c:dPt>
            <c:idx val="21"/>
            <c:bubble3D val="0"/>
            <c:spPr>
              <a:ln w="31750">
                <a:solidFill>
                  <a:srgbClr val="FFC000"/>
                </a:solidFill>
                <a:prstDash val="sysDot"/>
              </a:ln>
            </c:spPr>
          </c:dPt>
          <c:dPt>
            <c:idx val="22"/>
            <c:bubble3D val="0"/>
            <c:spPr>
              <a:ln w="31750">
                <a:solidFill>
                  <a:srgbClr val="FFC000"/>
                </a:solidFill>
                <a:prstDash val="sysDot"/>
              </a:ln>
            </c:spPr>
          </c:dPt>
          <c:dPt>
            <c:idx val="23"/>
            <c:bubble3D val="0"/>
            <c:spPr>
              <a:ln w="31750">
                <a:solidFill>
                  <a:srgbClr val="FFC000"/>
                </a:solidFill>
                <a:prstDash val="sysDot"/>
              </a:ln>
            </c:spPr>
          </c:dPt>
          <c:dPt>
            <c:idx val="24"/>
            <c:bubble3D val="0"/>
            <c:spPr>
              <a:ln w="31750">
                <a:solidFill>
                  <a:srgbClr val="FFC000"/>
                </a:solidFill>
                <a:prstDash val="sysDot"/>
              </a:ln>
            </c:spPr>
          </c:dPt>
          <c:dPt>
            <c:idx val="25"/>
            <c:bubble3D val="0"/>
            <c:spPr>
              <a:ln w="31750">
                <a:solidFill>
                  <a:srgbClr val="FFC000"/>
                </a:solidFill>
                <a:prstDash val="sysDot"/>
              </a:ln>
            </c:spPr>
          </c:dPt>
          <c:dPt>
            <c:idx val="26"/>
            <c:bubble3D val="0"/>
            <c:spPr>
              <a:ln w="31750">
                <a:solidFill>
                  <a:srgbClr val="FFC000"/>
                </a:solidFill>
                <a:prstDash val="sysDot"/>
              </a:ln>
            </c:spPr>
          </c:dPt>
          <c:dPt>
            <c:idx val="27"/>
            <c:bubble3D val="0"/>
            <c:spPr>
              <a:ln w="31750">
                <a:solidFill>
                  <a:srgbClr val="FFC000"/>
                </a:solidFill>
                <a:prstDash val="sysDot"/>
              </a:ln>
            </c:spPr>
          </c:dPt>
          <c:dPt>
            <c:idx val="28"/>
            <c:bubble3D val="0"/>
            <c:spPr>
              <a:ln w="31750">
                <a:solidFill>
                  <a:srgbClr val="FFC000"/>
                </a:solidFill>
                <a:prstDash val="sysDot"/>
              </a:ln>
            </c:spPr>
          </c:dPt>
          <c:dPt>
            <c:idx val="29"/>
            <c:bubble3D val="0"/>
            <c:spPr>
              <a:ln w="31750">
                <a:solidFill>
                  <a:srgbClr val="FFC000"/>
                </a:solidFill>
                <a:prstDash val="sysDot"/>
              </a:ln>
            </c:spPr>
          </c:dPt>
          <c:dPt>
            <c:idx val="30"/>
            <c:bubble3D val="0"/>
            <c:spPr>
              <a:ln w="31750">
                <a:solidFill>
                  <a:srgbClr val="FFC000"/>
                </a:solidFill>
                <a:prstDash val="sysDot"/>
              </a:ln>
            </c:spPr>
          </c:dPt>
          <c:dLbls>
            <c:dLbl>
              <c:idx val="20"/>
              <c:layout>
                <c:manualLayout>
                  <c:x val="-6.1355312277000716E-2"/>
                  <c:y val="-7.863349028213376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0"/>
              <c:layout>
                <c:manualLayout>
                  <c:x val="3.8347070173127321E-3"/>
                  <c:y val="-6.552790856844487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Sheet1!$A$2:$A$32</c:f>
              <c:strCache>
                <c:ptCount val="31"/>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pt idx="22">
                  <c:v>2020</c:v>
                </c:pt>
                <c:pt idx="23">
                  <c:v>2021</c:v>
                </c:pt>
                <c:pt idx="24">
                  <c:v>2022</c:v>
                </c:pt>
                <c:pt idx="25">
                  <c:v>2023</c:v>
                </c:pt>
                <c:pt idx="26">
                  <c:v>2024</c:v>
                </c:pt>
                <c:pt idx="27">
                  <c:v>2025</c:v>
                </c:pt>
                <c:pt idx="28">
                  <c:v>2026</c:v>
                </c:pt>
                <c:pt idx="29">
                  <c:v>2027</c:v>
                </c:pt>
                <c:pt idx="30">
                  <c:v>Projected
2028</c:v>
                </c:pt>
              </c:strCache>
            </c:strRef>
          </c:cat>
          <c:val>
            <c:numRef>
              <c:f>Sheet1!$D$2:$D$32</c:f>
              <c:numCache>
                <c:formatCode>0.00</c:formatCode>
                <c:ptCount val="31"/>
                <c:pt idx="0">
                  <c:v>1.8</c:v>
                </c:pt>
                <c:pt idx="1">
                  <c:v>2</c:v>
                </c:pt>
                <c:pt idx="2">
                  <c:v>3.4</c:v>
                </c:pt>
                <c:pt idx="3">
                  <c:v>3.7</c:v>
                </c:pt>
                <c:pt idx="4">
                  <c:v>2.7</c:v>
                </c:pt>
                <c:pt idx="5">
                  <c:v>4.7</c:v>
                </c:pt>
                <c:pt idx="6">
                  <c:v>5.4</c:v>
                </c:pt>
                <c:pt idx="7">
                  <c:v>7.3</c:v>
                </c:pt>
                <c:pt idx="8">
                  <c:v>6.1</c:v>
                </c:pt>
                <c:pt idx="9">
                  <c:v>6</c:v>
                </c:pt>
                <c:pt idx="10">
                  <c:v>7.5</c:v>
                </c:pt>
                <c:pt idx="11">
                  <c:v>3.5</c:v>
                </c:pt>
                <c:pt idx="12">
                  <c:v>4.0999999999999996</c:v>
                </c:pt>
                <c:pt idx="13">
                  <c:v>3.7</c:v>
                </c:pt>
                <c:pt idx="14">
                  <c:v>2.6</c:v>
                </c:pt>
                <c:pt idx="15">
                  <c:v>3.4</c:v>
                </c:pt>
                <c:pt idx="16">
                  <c:v>4</c:v>
                </c:pt>
                <c:pt idx="17">
                  <c:v>2.2999999999999998</c:v>
                </c:pt>
                <c:pt idx="18">
                  <c:v>2.1</c:v>
                </c:pt>
                <c:pt idx="19">
                  <c:v>2.6</c:v>
                </c:pt>
                <c:pt idx="20">
                  <c:v>2.5</c:v>
                </c:pt>
                <c:pt idx="21">
                  <c:v>3</c:v>
                </c:pt>
                <c:pt idx="22">
                  <c:v>3.1</c:v>
                </c:pt>
                <c:pt idx="23">
                  <c:v>3</c:v>
                </c:pt>
                <c:pt idx="24">
                  <c:v>3</c:v>
                </c:pt>
                <c:pt idx="25">
                  <c:v>3.1</c:v>
                </c:pt>
                <c:pt idx="26">
                  <c:v>3.3</c:v>
                </c:pt>
                <c:pt idx="27">
                  <c:v>3.5</c:v>
                </c:pt>
                <c:pt idx="28">
                  <c:v>3.6</c:v>
                </c:pt>
                <c:pt idx="29">
                  <c:v>3.6</c:v>
                </c:pt>
                <c:pt idx="30">
                  <c:v>3.7</c:v>
                </c:pt>
              </c:numCache>
            </c:numRef>
          </c:val>
          <c:smooth val="0"/>
        </c:ser>
        <c:dLbls>
          <c:showLegendKey val="0"/>
          <c:showVal val="0"/>
          <c:showCatName val="0"/>
          <c:showSerName val="0"/>
          <c:showPercent val="0"/>
          <c:showBubbleSize val="0"/>
        </c:dLbls>
        <c:marker val="1"/>
        <c:smooth val="0"/>
        <c:axId val="-1855910000"/>
        <c:axId val="-1855922512"/>
      </c:lineChart>
      <c:catAx>
        <c:axId val="-1855911632"/>
        <c:scaling>
          <c:orientation val="minMax"/>
        </c:scaling>
        <c:delete val="0"/>
        <c:axPos val="b"/>
        <c:numFmt formatCode="General" sourceLinked="1"/>
        <c:majorTickMark val="none"/>
        <c:minorTickMark val="none"/>
        <c:tickLblPos val="nextTo"/>
        <c:txPr>
          <a:bodyPr rot="0" vert="horz"/>
          <a:lstStyle/>
          <a:p>
            <a:pPr>
              <a:defRPr/>
            </a:pPr>
            <a:endParaRPr lang="en-US"/>
          </a:p>
        </c:txPr>
        <c:crossAx val="-1855907280"/>
        <c:crosses val="autoZero"/>
        <c:auto val="1"/>
        <c:lblAlgn val="ctr"/>
        <c:lblOffset val="100"/>
        <c:tickLblSkip val="10"/>
        <c:noMultiLvlLbl val="0"/>
      </c:catAx>
      <c:valAx>
        <c:axId val="-1855907280"/>
        <c:scaling>
          <c:orientation val="minMax"/>
        </c:scaling>
        <c:delete val="0"/>
        <c:axPos val="l"/>
        <c:numFmt formatCode="#,##0" sourceLinked="0"/>
        <c:majorTickMark val="none"/>
        <c:minorTickMark val="none"/>
        <c:tickLblPos val="nextTo"/>
        <c:crossAx val="-1855911632"/>
        <c:crossesAt val="1"/>
        <c:crossBetween val="between"/>
      </c:valAx>
      <c:valAx>
        <c:axId val="-1855922512"/>
        <c:scaling>
          <c:orientation val="minMax"/>
          <c:max val="12"/>
        </c:scaling>
        <c:delete val="0"/>
        <c:axPos val="r"/>
        <c:numFmt formatCode="General" sourceLinked="1"/>
        <c:majorTickMark val="none"/>
        <c:minorTickMark val="none"/>
        <c:tickLblPos val="none"/>
        <c:spPr>
          <a:noFill/>
          <a:ln>
            <a:noFill/>
          </a:ln>
        </c:spPr>
        <c:crossAx val="-1855910000"/>
        <c:crosses val="max"/>
        <c:crossBetween val="between"/>
        <c:majorUnit val="3"/>
        <c:minorUnit val="0.30000000000000004"/>
      </c:valAx>
      <c:catAx>
        <c:axId val="-1855910000"/>
        <c:scaling>
          <c:orientation val="minMax"/>
        </c:scaling>
        <c:delete val="1"/>
        <c:axPos val="b"/>
        <c:numFmt formatCode="General" sourceLinked="1"/>
        <c:majorTickMark val="out"/>
        <c:minorTickMark val="none"/>
        <c:tickLblPos val="nextTo"/>
        <c:crossAx val="-1855922512"/>
        <c:crosses val="autoZero"/>
        <c:auto val="1"/>
        <c:lblAlgn val="ctr"/>
        <c:lblOffset val="100"/>
        <c:noMultiLvlLbl val="0"/>
      </c:catAx>
      <c:spPr>
        <a:noFill/>
      </c:spPr>
    </c:plotArea>
    <c:legend>
      <c:legendPos val="b"/>
      <c:legendEntry>
        <c:idx val="0"/>
        <c:delete val="1"/>
      </c:legendEntry>
      <c:layout>
        <c:manualLayout>
          <c:xMode val="edge"/>
          <c:yMode val="edge"/>
          <c:x val="0.20824522397809084"/>
          <c:y val="0.93473755685642512"/>
          <c:w val="0.58862239408509021"/>
          <c:h val="6.5262443143575002E-2"/>
        </c:manualLayout>
      </c:layout>
      <c:overlay val="1"/>
    </c:legend>
    <c:plotVisOnly val="1"/>
    <c:dispBlanksAs val="gap"/>
    <c:showDLblsOverMax val="0"/>
  </c:chart>
  <c:txPr>
    <a:bodyPr/>
    <a:lstStyle/>
    <a:p>
      <a:pPr>
        <a:defRPr sz="1400"/>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489935541145592"/>
          <c:y val="0.26211832470357554"/>
          <c:w val="0.8038161276553234"/>
          <c:h val="0.71229671601193956"/>
        </c:manualLayout>
      </c:layout>
      <c:barChart>
        <c:barDir val="col"/>
        <c:grouping val="stacked"/>
        <c:varyColors val="0"/>
        <c:ser>
          <c:idx val="0"/>
          <c:order val="0"/>
          <c:tx>
            <c:strRef>
              <c:f>Sheet1!$B$1</c:f>
              <c:strCache>
                <c:ptCount val="1"/>
                <c:pt idx="0">
                  <c:v>Nonagricultural wage and salary employment</c:v>
                </c:pt>
              </c:strCache>
            </c:strRef>
          </c:tx>
          <c:spPr>
            <a:effectLst/>
            <a:scene3d>
              <a:camera prst="orthographicFront"/>
              <a:lightRig rig="threePt" dir="t"/>
            </a:scene3d>
          </c:spPr>
          <c:invertIfNegative val="0"/>
          <c:cat>
            <c:strRef>
              <c:f>Sheet1!$A$2:$A$4</c:f>
              <c:strCache>
                <c:ptCount val="3"/>
                <c:pt idx="0">
                  <c:v>2008</c:v>
                </c:pt>
                <c:pt idx="1">
                  <c:v>2018</c:v>
                </c:pt>
                <c:pt idx="2">
                  <c:v>                     Projected 2028                      </c:v>
                </c:pt>
              </c:strCache>
            </c:strRef>
          </c:cat>
          <c:val>
            <c:numRef>
              <c:f>Sheet1!$B$2:$B$4</c:f>
              <c:numCache>
                <c:formatCode>0.0</c:formatCode>
                <c:ptCount val="3"/>
                <c:pt idx="0">
                  <c:v>138</c:v>
                </c:pt>
                <c:pt idx="1">
                  <c:v>149.80000000000001</c:v>
                </c:pt>
                <c:pt idx="2">
                  <c:v>157.69999999999999</c:v>
                </c:pt>
              </c:numCache>
            </c:numRef>
          </c:val>
        </c:ser>
        <c:ser>
          <c:idx val="1"/>
          <c:order val="1"/>
          <c:tx>
            <c:strRef>
              <c:f>Sheet1!$C$1</c:f>
              <c:strCache>
                <c:ptCount val="1"/>
                <c:pt idx="0">
                  <c:v>All other employment</c:v>
                </c:pt>
              </c:strCache>
            </c:strRef>
          </c:tx>
          <c:spPr>
            <a:scene3d>
              <a:camera prst="orthographicFront"/>
              <a:lightRig rig="threePt" dir="t"/>
            </a:scene3d>
          </c:spPr>
          <c:invertIfNegative val="0"/>
          <c:cat>
            <c:strRef>
              <c:f>Sheet1!$A$2:$A$4</c:f>
              <c:strCache>
                <c:ptCount val="3"/>
                <c:pt idx="0">
                  <c:v>2008</c:v>
                </c:pt>
                <c:pt idx="1">
                  <c:v>2018</c:v>
                </c:pt>
                <c:pt idx="2">
                  <c:v>                     Projected 2028                      </c:v>
                </c:pt>
              </c:strCache>
            </c:strRef>
          </c:cat>
          <c:val>
            <c:numRef>
              <c:f>Sheet1!$C$2:$C$4</c:f>
              <c:numCache>
                <c:formatCode>0.0</c:formatCode>
                <c:ptCount val="3"/>
                <c:pt idx="0">
                  <c:v>11.300000000000011</c:v>
                </c:pt>
                <c:pt idx="1">
                  <c:v>11.199999999999989</c:v>
                </c:pt>
                <c:pt idx="2">
                  <c:v>11.8</c:v>
                </c:pt>
              </c:numCache>
            </c:numRef>
          </c:val>
        </c:ser>
        <c:ser>
          <c:idx val="2"/>
          <c:order val="2"/>
          <c:tx>
            <c:strRef>
              <c:f>Sheet1!$D$1</c:f>
              <c:strCache>
                <c:ptCount val="1"/>
                <c:pt idx="0">
                  <c:v>Total</c:v>
                </c:pt>
              </c:strCache>
            </c:strRef>
          </c:tx>
          <c:spPr>
            <a:noFill/>
            <a:ln>
              <a:noFill/>
            </a:ln>
            <a:scene3d>
              <a:camera prst="orthographicFront"/>
              <a:lightRig rig="threePt" dir="t">
                <a:rot lat="0" lon="0" rev="1200000"/>
              </a:lightRig>
            </a:scene3d>
            <a:sp3d>
              <a:bevelT w="63500" h="25400"/>
            </a:sp3d>
          </c:spPr>
          <c:invertIfNegative val="0"/>
          <c:dLbls>
            <c:spPr>
              <a:noFill/>
              <a:ln>
                <a:noFill/>
              </a:ln>
              <a:effectLst/>
            </c:spPr>
            <c:txPr>
              <a:bodyPr/>
              <a:lstStyle/>
              <a:p>
                <a:pPr>
                  <a:defRPr sz="1600" b="0">
                    <a:latin typeface="Tahoma" panose="020B0604030504040204" pitchFamily="34" charset="0"/>
                    <a:ea typeface="Tahoma" panose="020B0604030504040204" pitchFamily="34" charset="0"/>
                    <a:cs typeface="Tahoma" panose="020B060403050404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2008</c:v>
                </c:pt>
                <c:pt idx="1">
                  <c:v>2018</c:v>
                </c:pt>
                <c:pt idx="2">
                  <c:v>                     Projected 2028                      </c:v>
                </c:pt>
              </c:strCache>
            </c:strRef>
          </c:cat>
          <c:val>
            <c:numRef>
              <c:f>Sheet1!$D$2:$D$4</c:f>
              <c:numCache>
                <c:formatCode>0.0</c:formatCode>
                <c:ptCount val="3"/>
                <c:pt idx="0">
                  <c:v>149.30000000000001</c:v>
                </c:pt>
                <c:pt idx="1">
                  <c:v>161</c:v>
                </c:pt>
                <c:pt idx="2">
                  <c:v>169.4</c:v>
                </c:pt>
              </c:numCache>
            </c:numRef>
          </c:val>
        </c:ser>
        <c:dLbls>
          <c:showLegendKey val="0"/>
          <c:showVal val="0"/>
          <c:showCatName val="0"/>
          <c:showSerName val="0"/>
          <c:showPercent val="0"/>
          <c:showBubbleSize val="0"/>
        </c:dLbls>
        <c:gapWidth val="90"/>
        <c:overlap val="100"/>
        <c:axId val="-1855920880"/>
        <c:axId val="-1855914896"/>
      </c:barChart>
      <c:catAx>
        <c:axId val="-1855920880"/>
        <c:scaling>
          <c:orientation val="minMax"/>
        </c:scaling>
        <c:delete val="0"/>
        <c:axPos val="b"/>
        <c:numFmt formatCode="General" sourceLinked="0"/>
        <c:majorTickMark val="none"/>
        <c:minorTickMark val="none"/>
        <c:tickLblPos val="nextTo"/>
        <c:txPr>
          <a:bodyPr/>
          <a:lstStyle/>
          <a:p>
            <a:pPr>
              <a:defRPr sz="1400">
                <a:latin typeface="Tahoma" panose="020B0604030504040204" pitchFamily="34" charset="0"/>
                <a:ea typeface="Tahoma" panose="020B0604030504040204" pitchFamily="34" charset="0"/>
                <a:cs typeface="Tahoma" panose="020B0604030504040204" pitchFamily="34" charset="0"/>
              </a:defRPr>
            </a:pPr>
            <a:endParaRPr lang="en-US"/>
          </a:p>
        </c:txPr>
        <c:crossAx val="-1855914896"/>
        <c:crosses val="autoZero"/>
        <c:auto val="0"/>
        <c:lblAlgn val="ctr"/>
        <c:lblOffset val="100"/>
        <c:noMultiLvlLbl val="0"/>
      </c:catAx>
      <c:valAx>
        <c:axId val="-1855914896"/>
        <c:scaling>
          <c:orientation val="minMax"/>
          <c:max val="220"/>
        </c:scaling>
        <c:delete val="1"/>
        <c:axPos val="l"/>
        <c:numFmt formatCode="0.0" sourceLinked="1"/>
        <c:majorTickMark val="none"/>
        <c:minorTickMark val="none"/>
        <c:tickLblPos val="none"/>
        <c:crossAx val="-1855920880"/>
        <c:crosses val="autoZero"/>
        <c:crossBetween val="between"/>
      </c:valAx>
    </c:plotArea>
    <c:legend>
      <c:legendPos val="r"/>
      <c:legendEntry>
        <c:idx val="0"/>
        <c:delete val="1"/>
      </c:legendEntry>
      <c:layout>
        <c:manualLayout>
          <c:xMode val="edge"/>
          <c:yMode val="edge"/>
          <c:x val="0.61295534424978881"/>
          <c:y val="7.5500862006205205E-2"/>
          <c:w val="0.3858689117147554"/>
          <c:h val="0.21640092659858393"/>
        </c:manualLayout>
      </c:layout>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6916483325613708"/>
          <c:y val="0"/>
          <c:w val="0.57693060457959999"/>
          <c:h val="1"/>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Pt>
            <c:idx val="0"/>
            <c:invertIfNegative val="0"/>
            <c:bubble3D val="0"/>
            <c:spPr>
              <a:solidFill>
                <a:srgbClr val="C00000"/>
              </a:solidFill>
              <a:effectLst/>
              <a:scene3d>
                <a:camera prst="orthographicFront"/>
                <a:lightRig rig="threePt" dir="t"/>
              </a:scene3d>
              <a:sp3d/>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spPr>
              <a:solidFill>
                <a:srgbClr val="C00000"/>
              </a:solidFill>
              <a:effectLst/>
              <a:scene3d>
                <a:camera prst="orthographicFront"/>
                <a:lightRig rig="threePt" dir="t"/>
              </a:scene3d>
              <a:sp3d/>
            </c:spPr>
          </c:dPt>
          <c:dPt>
            <c:idx val="9"/>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solidFill>
                <a:srgbClr val="C00000"/>
              </a:solidFill>
              <a:effectLst/>
              <a:scene3d>
                <a:camera prst="orthographicFront"/>
                <a:lightRig rig="threePt" dir="t"/>
              </a:scene3d>
              <a:sp3d/>
            </c:spPr>
          </c:dPt>
          <c:dPt>
            <c:idx val="14"/>
            <c:invertIfNegative val="0"/>
            <c:bubble3D val="0"/>
          </c:dPt>
          <c:dPt>
            <c:idx val="15"/>
            <c:invertIfNegative val="0"/>
            <c:bubble3D val="0"/>
          </c:dPt>
          <c:dLbls>
            <c:numFmt formatCode="&quot;$&quot;#,##0" sourceLinked="0"/>
            <c:spPr>
              <a:noFill/>
              <a:ln>
                <a:noFill/>
              </a:ln>
              <a:effectLst/>
            </c:spPr>
            <c:txPr>
              <a:bodyPr/>
              <a:lstStyle/>
              <a:p>
                <a:pPr>
                  <a:defRPr sz="14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Sheet1!$A$1:$A$16</c:f>
              <c:strCache>
                <c:ptCount val="16"/>
                <c:pt idx="0">
                  <c:v>Manufacturing </c:v>
                </c:pt>
                <c:pt idx="1">
                  <c:v>Financial activities </c:v>
                </c:pt>
                <c:pt idx="2">
                  <c:v>Professional and business services </c:v>
                </c:pt>
                <c:pt idx="3">
                  <c:v>State and local government </c:v>
                </c:pt>
                <c:pt idx="4">
                  <c:v>Health care and social assistance </c:v>
                </c:pt>
                <c:pt idx="5">
                  <c:v>Wholesale trade </c:v>
                </c:pt>
                <c:pt idx="6">
                  <c:v>Retail trade </c:v>
                </c:pt>
                <c:pt idx="7">
                  <c:v>Information </c:v>
                </c:pt>
                <c:pt idx="8">
                  <c:v>Construction </c:v>
                </c:pt>
                <c:pt idx="9">
                  <c:v>Leisure and hospitality </c:v>
                </c:pt>
                <c:pt idx="10">
                  <c:v>Federal government </c:v>
                </c:pt>
                <c:pt idx="11">
                  <c:v>Transportation and warehousing </c:v>
                </c:pt>
                <c:pt idx="12">
                  <c:v>Other services </c:v>
                </c:pt>
                <c:pt idx="13">
                  <c:v>Mining </c:v>
                </c:pt>
                <c:pt idx="14">
                  <c:v>Utilities </c:v>
                </c:pt>
                <c:pt idx="15">
                  <c:v>Educational services; private </c:v>
                </c:pt>
              </c:strCache>
            </c:strRef>
          </c:cat>
          <c:val>
            <c:numRef>
              <c:f>Sheet1!$B$1:$B$16</c:f>
              <c:numCache>
                <c:formatCode>#,##0.0</c:formatCode>
                <c:ptCount val="16"/>
                <c:pt idx="0">
                  <c:v>6155.4</c:v>
                </c:pt>
                <c:pt idx="1">
                  <c:v>5138.6000000000004</c:v>
                </c:pt>
                <c:pt idx="2">
                  <c:v>4012.9</c:v>
                </c:pt>
                <c:pt idx="3">
                  <c:v>2736.7</c:v>
                </c:pt>
                <c:pt idx="4">
                  <c:v>2537</c:v>
                </c:pt>
                <c:pt idx="5">
                  <c:v>1980.3</c:v>
                </c:pt>
                <c:pt idx="6">
                  <c:v>1869.8</c:v>
                </c:pt>
                <c:pt idx="7">
                  <c:v>1832.1</c:v>
                </c:pt>
                <c:pt idx="8">
                  <c:v>1635.8</c:v>
                </c:pt>
                <c:pt idx="9">
                  <c:v>1473.2</c:v>
                </c:pt>
                <c:pt idx="10">
                  <c:v>1210.2</c:v>
                </c:pt>
                <c:pt idx="11">
                  <c:v>1186.4000000000001</c:v>
                </c:pt>
                <c:pt idx="12">
                  <c:v>726.3</c:v>
                </c:pt>
                <c:pt idx="13">
                  <c:v>512</c:v>
                </c:pt>
                <c:pt idx="14">
                  <c:v>498.4</c:v>
                </c:pt>
                <c:pt idx="15">
                  <c:v>365.7</c:v>
                </c:pt>
              </c:numCache>
            </c:numRef>
          </c:val>
        </c:ser>
        <c:dLbls>
          <c:showLegendKey val="0"/>
          <c:showVal val="1"/>
          <c:showCatName val="0"/>
          <c:showSerName val="0"/>
          <c:showPercent val="0"/>
          <c:showBubbleSize val="0"/>
        </c:dLbls>
        <c:gapWidth val="50"/>
        <c:axId val="-1855916528"/>
        <c:axId val="-1855909456"/>
      </c:barChart>
      <c:catAx>
        <c:axId val="-1855916528"/>
        <c:scaling>
          <c:orientation val="maxMin"/>
        </c:scaling>
        <c:delete val="0"/>
        <c:axPos val="l"/>
        <c:numFmt formatCode="General" sourceLinked="1"/>
        <c:majorTickMark val="none"/>
        <c:minorTickMark val="none"/>
        <c:tickLblPos val="nextTo"/>
        <c:txPr>
          <a:bodyPr rot="0" vert="horz"/>
          <a:lstStyle/>
          <a:p>
            <a:pPr>
              <a:defRPr sz="1600"/>
            </a:pPr>
            <a:endParaRPr lang="en-US"/>
          </a:p>
        </c:txPr>
        <c:crossAx val="-1855909456"/>
        <c:crosses val="autoZero"/>
        <c:auto val="0"/>
        <c:lblAlgn val="ctr"/>
        <c:lblOffset val="100"/>
        <c:tickLblSkip val="1"/>
        <c:tickMarkSkip val="1"/>
        <c:noMultiLvlLbl val="0"/>
      </c:catAx>
      <c:valAx>
        <c:axId val="-1855909456"/>
        <c:scaling>
          <c:orientation val="minMax"/>
          <c:min val="0"/>
        </c:scaling>
        <c:delete val="1"/>
        <c:axPos val="t"/>
        <c:majorGridlines>
          <c:spPr>
            <a:ln>
              <a:noFill/>
            </a:ln>
          </c:spPr>
        </c:majorGridlines>
        <c:numFmt formatCode="#,##0.0" sourceLinked="1"/>
        <c:majorTickMark val="out"/>
        <c:minorTickMark val="none"/>
        <c:tickLblPos val="nextTo"/>
        <c:crossAx val="-1855916528"/>
        <c:crosses val="autoZero"/>
        <c:crossBetween val="between"/>
        <c:majorUnit val="1000"/>
        <c:minorUnit val="500"/>
      </c:valAx>
    </c:plotArea>
    <c:plotVisOnly val="1"/>
    <c:dispBlanksAs val="gap"/>
    <c:showDLblsOverMax val="0"/>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13367299675775823"/>
          <c:y val="0"/>
          <c:w val="0.9235040491733405"/>
          <c:h val="1"/>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Pt>
            <c:idx val="0"/>
            <c:invertIfNegative val="0"/>
            <c:bubble3D val="0"/>
            <c:spPr>
              <a:solidFill>
                <a:schemeClr val="accent3"/>
              </a:solidFill>
              <a:effectLst/>
              <a:scene3d>
                <a:camera prst="orthographicFront"/>
                <a:lightRig rig="threePt" dir="t"/>
              </a:scene3d>
              <a:sp3d/>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spPr>
              <a:solidFill>
                <a:schemeClr val="accent3"/>
              </a:solidFill>
              <a:effectLst/>
              <a:scene3d>
                <a:camera prst="orthographicFront"/>
                <a:lightRig rig="threePt" dir="t"/>
              </a:scene3d>
              <a:sp3d/>
            </c:spPr>
          </c:dPt>
          <c:dPt>
            <c:idx val="9"/>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solidFill>
                <a:schemeClr val="accent3"/>
              </a:solidFill>
              <a:effectLst/>
              <a:scene3d>
                <a:camera prst="orthographicFront"/>
                <a:lightRig rig="threePt" dir="t"/>
              </a:scene3d>
              <a:sp3d/>
            </c:spPr>
          </c:dPt>
          <c:dPt>
            <c:idx val="14"/>
            <c:invertIfNegative val="0"/>
            <c:bubble3D val="0"/>
          </c:dPt>
          <c:dPt>
            <c:idx val="15"/>
            <c:invertIfNegative val="0"/>
            <c:bubble3D val="0"/>
          </c:dPt>
          <c:dLbls>
            <c:spPr>
              <a:noFill/>
              <a:ln>
                <a:noFill/>
              </a:ln>
              <a:effectLst/>
            </c:spPr>
            <c:txPr>
              <a:bodyPr wrap="square" lIns="38100" tIns="19050" rIns="38100" bIns="19050" anchor="ctr">
                <a:spAutoFit/>
              </a:bodyPr>
              <a:lstStyle/>
              <a:p>
                <a:pPr>
                  <a:defRPr sz="1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Sheet1!$A$1:$A$16</c:f>
              <c:strCache>
                <c:ptCount val="16"/>
                <c:pt idx="0">
                  <c:v>Manufacturing </c:v>
                </c:pt>
                <c:pt idx="1">
                  <c:v>Financial activities </c:v>
                </c:pt>
                <c:pt idx="2">
                  <c:v>Professional and business services </c:v>
                </c:pt>
                <c:pt idx="3">
                  <c:v>State and local government </c:v>
                </c:pt>
                <c:pt idx="4">
                  <c:v>Health care and social assistance </c:v>
                </c:pt>
                <c:pt idx="5">
                  <c:v>Wholesale trade </c:v>
                </c:pt>
                <c:pt idx="6">
                  <c:v>Retail trade </c:v>
                </c:pt>
                <c:pt idx="7">
                  <c:v>Information </c:v>
                </c:pt>
                <c:pt idx="8">
                  <c:v>Construction </c:v>
                </c:pt>
                <c:pt idx="9">
                  <c:v>Leisure and hospitality </c:v>
                </c:pt>
                <c:pt idx="10">
                  <c:v>Federal government </c:v>
                </c:pt>
                <c:pt idx="11">
                  <c:v>Transportation and warehousing </c:v>
                </c:pt>
                <c:pt idx="12">
                  <c:v>Other services </c:v>
                </c:pt>
                <c:pt idx="13">
                  <c:v>Mining </c:v>
                </c:pt>
                <c:pt idx="14">
                  <c:v>Utilities </c:v>
                </c:pt>
                <c:pt idx="15">
                  <c:v>Educational services; private </c:v>
                </c:pt>
              </c:strCache>
            </c:strRef>
          </c:cat>
          <c:val>
            <c:numRef>
              <c:f>Sheet1!$B$1:$B$16</c:f>
              <c:numCache>
                <c:formatCode>0.0</c:formatCode>
                <c:ptCount val="16"/>
                <c:pt idx="0">
                  <c:v>1.6</c:v>
                </c:pt>
                <c:pt idx="1">
                  <c:v>2.2999999999999998</c:v>
                </c:pt>
                <c:pt idx="2">
                  <c:v>2.1</c:v>
                </c:pt>
                <c:pt idx="3">
                  <c:v>0.9</c:v>
                </c:pt>
                <c:pt idx="4">
                  <c:v>2.9</c:v>
                </c:pt>
                <c:pt idx="5">
                  <c:v>2.7</c:v>
                </c:pt>
                <c:pt idx="6">
                  <c:v>2.1</c:v>
                </c:pt>
                <c:pt idx="7">
                  <c:v>2.8</c:v>
                </c:pt>
                <c:pt idx="8">
                  <c:v>1</c:v>
                </c:pt>
                <c:pt idx="9">
                  <c:v>1.9</c:v>
                </c:pt>
                <c:pt idx="10">
                  <c:v>-0.1</c:v>
                </c:pt>
                <c:pt idx="11">
                  <c:v>1.8</c:v>
                </c:pt>
                <c:pt idx="12">
                  <c:v>1.6</c:v>
                </c:pt>
                <c:pt idx="13">
                  <c:v>3.4</c:v>
                </c:pt>
                <c:pt idx="14">
                  <c:v>1.2</c:v>
                </c:pt>
                <c:pt idx="15">
                  <c:v>1.3</c:v>
                </c:pt>
              </c:numCache>
            </c:numRef>
          </c:val>
        </c:ser>
        <c:dLbls>
          <c:showLegendKey val="0"/>
          <c:showVal val="0"/>
          <c:showCatName val="0"/>
          <c:showSerName val="0"/>
          <c:showPercent val="0"/>
          <c:showBubbleSize val="0"/>
        </c:dLbls>
        <c:gapWidth val="50"/>
        <c:axId val="-1855912720"/>
        <c:axId val="-1855912176"/>
      </c:barChart>
      <c:catAx>
        <c:axId val="-1855912720"/>
        <c:scaling>
          <c:orientation val="maxMin"/>
        </c:scaling>
        <c:delete val="0"/>
        <c:axPos val="l"/>
        <c:numFmt formatCode="General" sourceLinked="1"/>
        <c:majorTickMark val="none"/>
        <c:minorTickMark val="none"/>
        <c:tickLblPos val="nextTo"/>
        <c:spPr>
          <a:noFill/>
        </c:spPr>
        <c:txPr>
          <a:bodyPr rot="0" vert="horz"/>
          <a:lstStyle/>
          <a:p>
            <a:pPr>
              <a:defRPr sz="1400"/>
            </a:pPr>
            <a:endParaRPr lang="en-US"/>
          </a:p>
        </c:txPr>
        <c:crossAx val="-1855912176"/>
        <c:crossesAt val="0"/>
        <c:auto val="0"/>
        <c:lblAlgn val="ctr"/>
        <c:lblOffset val="1000"/>
        <c:tickMarkSkip val="1"/>
        <c:noMultiLvlLbl val="0"/>
      </c:catAx>
      <c:valAx>
        <c:axId val="-1855912176"/>
        <c:scaling>
          <c:orientation val="minMax"/>
          <c:max val="6"/>
          <c:min val="-1.5"/>
        </c:scaling>
        <c:delete val="1"/>
        <c:axPos val="t"/>
        <c:numFmt formatCode="0.0" sourceLinked="1"/>
        <c:majorTickMark val="out"/>
        <c:minorTickMark val="none"/>
        <c:tickLblPos val="none"/>
        <c:crossAx val="-1855912720"/>
        <c:crosses val="autoZero"/>
        <c:crossBetween val="between"/>
        <c:majorUnit val="6"/>
        <c:minorUnit val="1"/>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86491892827604E-2"/>
          <c:y val="6.900876025002145E-2"/>
          <c:w val="0.88011761651054987"/>
          <c:h val="0.7420189755942489"/>
        </c:manualLayout>
      </c:layout>
      <c:barChart>
        <c:barDir val="col"/>
        <c:grouping val="clustered"/>
        <c:varyColors val="0"/>
        <c:ser>
          <c:idx val="1"/>
          <c:order val="1"/>
          <c:tx>
            <c:strRef>
              <c:f>Sheet1!$C$2:$C$32</c:f>
              <c:strCache>
                <c:ptCount val="31"/>
                <c:pt idx="0">
                  <c:v>126.9</c:v>
                </c:pt>
                <c:pt idx="1">
                  <c:v>129.9</c:v>
                </c:pt>
                <c:pt idx="2">
                  <c:v>132.7</c:v>
                </c:pt>
                <c:pt idx="3">
                  <c:v>1</c:v>
                </c:pt>
                <c:pt idx="4">
                  <c:v>131.3</c:v>
                </c:pt>
                <c:pt idx="5">
                  <c:v>131.0</c:v>
                </c:pt>
                <c:pt idx="6">
                  <c:v>132.5</c:v>
                </c:pt>
                <c:pt idx="7">
                  <c:v>134.8</c:v>
                </c:pt>
                <c:pt idx="8">
                  <c:v>137.2</c:v>
                </c:pt>
                <c:pt idx="9">
                  <c:v>138.8</c:v>
                </c:pt>
                <c:pt idx="10">
                  <c:v>1</c:v>
                </c:pt>
                <c:pt idx="11">
                  <c:v>1</c:v>
                </c:pt>
                <c:pt idx="12">
                  <c:v>131.0</c:v>
                </c:pt>
                <c:pt idx="13">
                  <c:v>132.6</c:v>
                </c:pt>
                <c:pt idx="14">
                  <c:v>134.9</c:v>
                </c:pt>
                <c:pt idx="15">
                  <c:v>137.1</c:v>
                </c:pt>
                <c:pt idx="16">
                  <c:v>139.7</c:v>
                </c:pt>
                <c:pt idx="17">
                  <c:v>142.6</c:v>
                </c:pt>
                <c:pt idx="18">
                  <c:v>145.0</c:v>
                </c:pt>
                <c:pt idx="19">
                  <c:v>147.2</c:v>
                </c:pt>
                <c:pt idx="20">
                  <c:v>149.8</c:v>
                </c:pt>
                <c:pt idx="30">
                  <c:v>157.7</c:v>
                </c:pt>
              </c:strCache>
            </c:strRef>
          </c:tx>
          <c:spPr>
            <a:solidFill>
              <a:schemeClr val="tx1">
                <a:lumMod val="10000"/>
                <a:lumOff val="90000"/>
              </a:schemeClr>
            </a:solidFill>
          </c:spPr>
          <c:invertIfNegative val="0"/>
          <c:cat>
            <c:strRef>
              <c:f>Sheet1!$A$2:$A$32</c:f>
              <c:strCache>
                <c:ptCount val="31"/>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30">
                  <c:v>Projected   
2028</c:v>
                </c:pt>
              </c:strCache>
            </c:strRef>
          </c:cat>
          <c:val>
            <c:numRef>
              <c:f>Sheet1!$C$2:$C$32</c:f>
              <c:numCache>
                <c:formatCode>General</c:formatCode>
                <c:ptCount val="31"/>
                <c:pt idx="3">
                  <c:v>1</c:v>
                </c:pt>
                <c:pt idx="10">
                  <c:v>1</c:v>
                </c:pt>
                <c:pt idx="11">
                  <c:v>1</c:v>
                </c:pt>
              </c:numCache>
            </c:numRef>
          </c:val>
        </c:ser>
        <c:dLbls>
          <c:showLegendKey val="0"/>
          <c:showVal val="0"/>
          <c:showCatName val="0"/>
          <c:showSerName val="0"/>
          <c:showPercent val="0"/>
          <c:showBubbleSize val="0"/>
        </c:dLbls>
        <c:gapWidth val="0"/>
        <c:axId val="-1855913808"/>
        <c:axId val="-1855908368"/>
      </c:barChart>
      <c:lineChart>
        <c:grouping val="standard"/>
        <c:varyColors val="0"/>
        <c:ser>
          <c:idx val="0"/>
          <c:order val="0"/>
          <c:tx>
            <c:strRef>
              <c:f>Sheet1!$B$1</c:f>
              <c:strCache>
                <c:ptCount val="1"/>
                <c:pt idx="0">
                  <c:v>Column1</c:v>
                </c:pt>
              </c:strCache>
            </c:strRef>
          </c:tx>
          <c:marker>
            <c:symbol val="none"/>
          </c:marker>
          <c:dPt>
            <c:idx val="28"/>
            <c:bubble3D val="0"/>
          </c:dPt>
          <c:dPt>
            <c:idx val="30"/>
            <c:marker>
              <c:symbol val="circle"/>
              <c:size val="5"/>
            </c:marker>
            <c:bubble3D val="0"/>
            <c:spPr>
              <a:ln>
                <a:solidFill>
                  <a:schemeClr val="tx2"/>
                </a:solidFill>
                <a:prstDash val="sysDot"/>
              </a:ln>
            </c:spPr>
          </c:dPt>
          <c:dLbls>
            <c:dLbl>
              <c:idx val="20"/>
              <c:layout>
                <c:manualLayout>
                  <c:x val="-7.8167375122617469E-2"/>
                  <c:y val="-0.12338076242402719"/>
                </c:manualLayout>
              </c:layout>
              <c:showLegendKey val="0"/>
              <c:showVal val="1"/>
              <c:showCatName val="0"/>
              <c:showSerName val="0"/>
              <c:showPercent val="0"/>
              <c:showBubbleSize val="0"/>
              <c:extLst>
                <c:ext xmlns:c15="http://schemas.microsoft.com/office/drawing/2012/chart" uri="{CE6537A1-D6FC-4f65-9D91-7224C49458BB}">
                  <c15:layout/>
                </c:ext>
              </c:extLst>
            </c:dLbl>
            <c:dLbl>
              <c:idx val="30"/>
              <c:layout>
                <c:manualLayout>
                  <c:x val="7.3281914177453786E-3"/>
                  <c:y val="-6.4136137664001697E-2"/>
                </c:manualLayout>
              </c:layout>
              <c:numFmt formatCode="##.#" sourceLinked="0"/>
              <c:spPr>
                <a:noFill/>
                <a:ln>
                  <a:noFill/>
                </a:ln>
                <a:effectLst/>
              </c:spPr>
              <c:txPr>
                <a:bodyPr wrap="square" lIns="38100" tIns="19050" rIns="38100" bIns="19050" anchor="ctr">
                  <a:spAutoFit/>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Sheet1!$A$2:$A$32</c:f>
              <c:strCache>
                <c:ptCount val="31"/>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30">
                  <c:v>Projected   
2028</c:v>
                </c:pt>
              </c:strCache>
            </c:strRef>
          </c:cat>
          <c:val>
            <c:numRef>
              <c:f>Sheet1!$B$2:$B$32</c:f>
              <c:numCache>
                <c:formatCode>0.0</c:formatCode>
                <c:ptCount val="31"/>
                <c:pt idx="0">
                  <c:v>126.9</c:v>
                </c:pt>
                <c:pt idx="1">
                  <c:v>129.9</c:v>
                </c:pt>
                <c:pt idx="2">
                  <c:v>132.69999999999999</c:v>
                </c:pt>
                <c:pt idx="3">
                  <c:v>132.69999999999999</c:v>
                </c:pt>
                <c:pt idx="4">
                  <c:v>131.30000000000001</c:v>
                </c:pt>
                <c:pt idx="5">
                  <c:v>131</c:v>
                </c:pt>
                <c:pt idx="6">
                  <c:v>132.5</c:v>
                </c:pt>
                <c:pt idx="7">
                  <c:v>134.80000000000001</c:v>
                </c:pt>
                <c:pt idx="8">
                  <c:v>137.19999999999999</c:v>
                </c:pt>
                <c:pt idx="9">
                  <c:v>138.80000000000001</c:v>
                </c:pt>
                <c:pt idx="10">
                  <c:v>138</c:v>
                </c:pt>
                <c:pt idx="11">
                  <c:v>132</c:v>
                </c:pt>
                <c:pt idx="12">
                  <c:v>131</c:v>
                </c:pt>
                <c:pt idx="13">
                  <c:v>132.6</c:v>
                </c:pt>
                <c:pt idx="14">
                  <c:v>134.9</c:v>
                </c:pt>
                <c:pt idx="15">
                  <c:v>137.1</c:v>
                </c:pt>
                <c:pt idx="16">
                  <c:v>139.69999999999999</c:v>
                </c:pt>
                <c:pt idx="17">
                  <c:v>142.6</c:v>
                </c:pt>
                <c:pt idx="18">
                  <c:v>145</c:v>
                </c:pt>
                <c:pt idx="19">
                  <c:v>147.19999999999999</c:v>
                </c:pt>
                <c:pt idx="20">
                  <c:v>149.80000000000001</c:v>
                </c:pt>
                <c:pt idx="30">
                  <c:v>157.69999999999999</c:v>
                </c:pt>
              </c:numCache>
            </c:numRef>
          </c:val>
          <c:smooth val="0"/>
        </c:ser>
        <c:dLbls>
          <c:showLegendKey val="0"/>
          <c:showVal val="0"/>
          <c:showCatName val="0"/>
          <c:showSerName val="0"/>
          <c:showPercent val="0"/>
          <c:showBubbleSize val="0"/>
        </c:dLbls>
        <c:marker val="1"/>
        <c:smooth val="0"/>
        <c:axId val="-1855920336"/>
        <c:axId val="-1855914352"/>
      </c:lineChart>
      <c:catAx>
        <c:axId val="-1855920336"/>
        <c:scaling>
          <c:orientation val="minMax"/>
        </c:scaling>
        <c:delete val="0"/>
        <c:axPos val="b"/>
        <c:numFmt formatCode="General" sourceLinked="1"/>
        <c:majorTickMark val="none"/>
        <c:minorTickMark val="none"/>
        <c:tickLblPos val="nextTo"/>
        <c:txPr>
          <a:bodyPr/>
          <a:lstStyle/>
          <a:p>
            <a:pPr>
              <a:defRPr sz="1600"/>
            </a:pPr>
            <a:endParaRPr lang="en-US"/>
          </a:p>
        </c:txPr>
        <c:crossAx val="-1855914352"/>
        <c:crosses val="autoZero"/>
        <c:auto val="1"/>
        <c:lblAlgn val="ctr"/>
        <c:lblOffset val="100"/>
        <c:tickLblSkip val="10"/>
        <c:noMultiLvlLbl val="0"/>
      </c:catAx>
      <c:valAx>
        <c:axId val="-1855914352"/>
        <c:scaling>
          <c:orientation val="minMax"/>
          <c:max val="160"/>
          <c:min val="115"/>
        </c:scaling>
        <c:delete val="0"/>
        <c:axPos val="l"/>
        <c:numFmt formatCode="0" sourceLinked="0"/>
        <c:majorTickMark val="none"/>
        <c:minorTickMark val="none"/>
        <c:tickLblPos val="nextTo"/>
        <c:txPr>
          <a:bodyPr/>
          <a:lstStyle/>
          <a:p>
            <a:pPr>
              <a:defRPr sz="1600"/>
            </a:pPr>
            <a:endParaRPr lang="en-US"/>
          </a:p>
        </c:txPr>
        <c:crossAx val="-1855920336"/>
        <c:crosses val="autoZero"/>
        <c:crossBetween val="between"/>
        <c:majorUnit val="5"/>
        <c:minorUnit val="1"/>
      </c:valAx>
      <c:valAx>
        <c:axId val="-1855908368"/>
        <c:scaling>
          <c:orientation val="minMax"/>
          <c:max val="1"/>
        </c:scaling>
        <c:delete val="0"/>
        <c:axPos val="r"/>
        <c:numFmt formatCode="General" sourceLinked="1"/>
        <c:majorTickMark val="out"/>
        <c:minorTickMark val="none"/>
        <c:tickLblPos val="none"/>
        <c:spPr>
          <a:ln>
            <a:noFill/>
          </a:ln>
        </c:spPr>
        <c:crossAx val="-1855913808"/>
        <c:crosses val="max"/>
        <c:crossBetween val="between"/>
      </c:valAx>
      <c:catAx>
        <c:axId val="-1855913808"/>
        <c:scaling>
          <c:orientation val="minMax"/>
        </c:scaling>
        <c:delete val="1"/>
        <c:axPos val="b"/>
        <c:numFmt formatCode="General" sourceLinked="1"/>
        <c:majorTickMark val="out"/>
        <c:minorTickMark val="none"/>
        <c:tickLblPos val="nextTo"/>
        <c:crossAx val="-1855908368"/>
        <c:crosses val="autoZero"/>
        <c:auto val="1"/>
        <c:lblAlgn val="ctr"/>
        <c:lblOffset val="100"/>
        <c:noMultiLvlLbl val="0"/>
      </c:catAx>
    </c:plotArea>
    <c:plotVisOnly val="1"/>
    <c:dispBlanksAs val="span"/>
    <c:showDLblsOverMax val="0"/>
  </c:chart>
  <c:txPr>
    <a:bodyPr/>
    <a:lstStyle/>
    <a:p>
      <a:pPr>
        <a:defRPr sz="180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6828302406255181"/>
          <c:y val="0"/>
          <c:w val="0.51703163017031661"/>
          <c:h val="1"/>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spPr>
              <a:solidFill>
                <a:srgbClr val="C00000"/>
              </a:solidFill>
              <a:effectLst/>
              <a:scene3d>
                <a:camera prst="orthographicFront"/>
                <a:lightRig rig="threePt" dir="t"/>
              </a:scene3d>
              <a:sp3d/>
            </c:spPr>
          </c:dPt>
          <c:dPt>
            <c:idx val="6"/>
            <c:invertIfNegative val="0"/>
            <c:bubble3D val="0"/>
          </c:dPt>
          <c:dPt>
            <c:idx val="7"/>
            <c:invertIfNegative val="0"/>
            <c:bubble3D val="0"/>
            <c:spPr>
              <a:solidFill>
                <a:srgbClr val="C00000"/>
              </a:solidFill>
              <a:effectLst/>
              <a:scene3d>
                <a:camera prst="orthographicFront"/>
                <a:lightRig rig="threePt" dir="t"/>
              </a:scene3d>
              <a:sp3d/>
            </c:spPr>
          </c:dPt>
          <c:dPt>
            <c:idx val="8"/>
            <c:invertIfNegative val="0"/>
            <c:bubble3D val="0"/>
          </c:dPt>
          <c:dPt>
            <c:idx val="9"/>
            <c:invertIfNegative val="0"/>
            <c:bubble3D val="0"/>
          </c:dPt>
          <c:dPt>
            <c:idx val="10"/>
            <c:invertIfNegative val="0"/>
            <c:bubble3D val="0"/>
          </c:dPt>
          <c:dPt>
            <c:idx val="11"/>
            <c:invertIfNegative val="0"/>
            <c:bubble3D val="0"/>
          </c:dPt>
          <c:dPt>
            <c:idx val="12"/>
            <c:invertIfNegative val="0"/>
            <c:bubble3D val="0"/>
          </c:dPt>
          <c:dPt>
            <c:idx val="13"/>
            <c:invertIfNegative val="0"/>
            <c:bubble3D val="0"/>
          </c:dPt>
          <c:dPt>
            <c:idx val="14"/>
            <c:invertIfNegative val="0"/>
            <c:bubble3D val="0"/>
            <c:spPr>
              <a:solidFill>
                <a:srgbClr val="C00000"/>
              </a:solidFill>
              <a:effectLst/>
              <a:scene3d>
                <a:camera prst="orthographicFront"/>
                <a:lightRig rig="threePt" dir="t"/>
              </a:scene3d>
              <a:sp3d/>
            </c:spPr>
          </c:dPt>
          <c:dPt>
            <c:idx val="15"/>
            <c:invertIfNegative val="0"/>
            <c:bubble3D val="0"/>
          </c:dPt>
          <c:dLbls>
            <c:numFmt formatCode="#,##0" sourceLinked="0"/>
            <c:spPr>
              <a:noFill/>
              <a:ln>
                <a:noFill/>
              </a:ln>
              <a:effectLst/>
            </c:spPr>
            <c:txPr>
              <a:bodyPr/>
              <a:lstStyle/>
              <a:p>
                <a:pPr>
                  <a:defRPr sz="16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Sheet1!$A$1:$A$16</c:f>
              <c:strCache>
                <c:ptCount val="16"/>
                <c:pt idx="0">
                  <c:v>Professional and business services </c:v>
                </c:pt>
                <c:pt idx="1">
                  <c:v>Health care and social assistance </c:v>
                </c:pt>
                <c:pt idx="2">
                  <c:v>State and local government </c:v>
                </c:pt>
                <c:pt idx="3">
                  <c:v>Leisure and hospitality </c:v>
                </c:pt>
                <c:pt idx="4">
                  <c:v>Retail trade</c:v>
                </c:pt>
                <c:pt idx="5">
                  <c:v>Manufacturing </c:v>
                </c:pt>
                <c:pt idx="6">
                  <c:v>Financial activities </c:v>
                </c:pt>
                <c:pt idx="7">
                  <c:v>Construction </c:v>
                </c:pt>
                <c:pt idx="8">
                  <c:v>Other services </c:v>
                </c:pt>
                <c:pt idx="9">
                  <c:v>Wholesale trade </c:v>
                </c:pt>
                <c:pt idx="10">
                  <c:v>Transportation and warehousing </c:v>
                </c:pt>
                <c:pt idx="11">
                  <c:v>Educational services; private </c:v>
                </c:pt>
                <c:pt idx="12">
                  <c:v>Information </c:v>
                </c:pt>
                <c:pt idx="13">
                  <c:v>Federal government </c:v>
                </c:pt>
                <c:pt idx="14">
                  <c:v>Mining </c:v>
                </c:pt>
                <c:pt idx="15">
                  <c:v>Utilities </c:v>
                </c:pt>
              </c:strCache>
            </c:strRef>
          </c:cat>
          <c:val>
            <c:numRef>
              <c:f>Sheet1!$B$1:$B$16</c:f>
              <c:numCache>
                <c:formatCode>#,##0.0</c:formatCode>
                <c:ptCount val="16"/>
                <c:pt idx="0">
                  <c:v>20999.5</c:v>
                </c:pt>
                <c:pt idx="1">
                  <c:v>19939.3</c:v>
                </c:pt>
                <c:pt idx="2">
                  <c:v>19653</c:v>
                </c:pt>
                <c:pt idx="3">
                  <c:v>16348.5</c:v>
                </c:pt>
                <c:pt idx="4">
                  <c:v>15833.1</c:v>
                </c:pt>
                <c:pt idx="5">
                  <c:v>12688.7</c:v>
                </c:pt>
                <c:pt idx="6">
                  <c:v>8568.7999999999993</c:v>
                </c:pt>
                <c:pt idx="7">
                  <c:v>7289.3</c:v>
                </c:pt>
                <c:pt idx="8">
                  <c:v>6622.4</c:v>
                </c:pt>
                <c:pt idx="9">
                  <c:v>5852.5</c:v>
                </c:pt>
                <c:pt idx="10">
                  <c:v>5419.1</c:v>
                </c:pt>
                <c:pt idx="11">
                  <c:v>3727.5</c:v>
                </c:pt>
                <c:pt idx="12">
                  <c:v>2828.1</c:v>
                </c:pt>
                <c:pt idx="13">
                  <c:v>2796</c:v>
                </c:pt>
                <c:pt idx="14">
                  <c:v>683.3</c:v>
                </c:pt>
                <c:pt idx="15">
                  <c:v>554.6</c:v>
                </c:pt>
              </c:numCache>
            </c:numRef>
          </c:val>
        </c:ser>
        <c:dLbls>
          <c:showLegendKey val="0"/>
          <c:showVal val="1"/>
          <c:showCatName val="0"/>
          <c:showSerName val="0"/>
          <c:showPercent val="0"/>
          <c:showBubbleSize val="0"/>
        </c:dLbls>
        <c:gapWidth val="50"/>
        <c:axId val="-1855911088"/>
        <c:axId val="-1855907824"/>
      </c:barChart>
      <c:catAx>
        <c:axId val="-1855911088"/>
        <c:scaling>
          <c:orientation val="maxMin"/>
        </c:scaling>
        <c:delete val="0"/>
        <c:axPos val="l"/>
        <c:numFmt formatCode="General" sourceLinked="1"/>
        <c:majorTickMark val="none"/>
        <c:minorTickMark val="none"/>
        <c:tickLblPos val="nextTo"/>
        <c:txPr>
          <a:bodyPr rot="0" vert="horz"/>
          <a:lstStyle/>
          <a:p>
            <a:pPr>
              <a:defRPr sz="1400"/>
            </a:pPr>
            <a:endParaRPr lang="en-US"/>
          </a:p>
        </c:txPr>
        <c:crossAx val="-1855907824"/>
        <c:crosses val="autoZero"/>
        <c:auto val="1"/>
        <c:lblAlgn val="ctr"/>
        <c:lblOffset val="100"/>
        <c:tickLblSkip val="1"/>
        <c:tickMarkSkip val="1"/>
        <c:noMultiLvlLbl val="0"/>
      </c:catAx>
      <c:valAx>
        <c:axId val="-1855907824"/>
        <c:scaling>
          <c:orientation val="minMax"/>
          <c:max val="25000"/>
          <c:min val="0"/>
        </c:scaling>
        <c:delete val="1"/>
        <c:axPos val="t"/>
        <c:numFmt formatCode="#,##0.0" sourceLinked="1"/>
        <c:majorTickMark val="out"/>
        <c:minorTickMark val="none"/>
        <c:tickLblPos val="none"/>
        <c:crossAx val="-1855911088"/>
        <c:crosses val="autoZero"/>
        <c:crossBetween val="between"/>
        <c:majorUnit val="5000"/>
        <c:minorUnit val="5000"/>
      </c:valAx>
    </c:plotArea>
    <c:plotVisOnly val="1"/>
    <c:dispBlanksAs val="gap"/>
    <c:showDLblsOverMax val="0"/>
  </c:chart>
  <c:txPr>
    <a:bodyPr/>
    <a:lstStyle/>
    <a:p>
      <a:pPr>
        <a:defRPr sz="1800"/>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0065045521534921E-2"/>
          <c:y val="5.5002880072066766E-2"/>
          <c:w val="0.87973981791386036"/>
          <c:h val="0.86380239220250132"/>
        </c:manualLayout>
      </c:layout>
      <c:barChart>
        <c:barDir val="bar"/>
        <c:grouping val="clustered"/>
        <c:varyColors val="0"/>
        <c:ser>
          <c:idx val="0"/>
          <c:order val="0"/>
          <c:tx>
            <c:strRef>
              <c:f>Sheet1!$B$1</c:f>
              <c:strCache>
                <c:ptCount val="1"/>
                <c:pt idx="0">
                  <c:v>  </c:v>
                </c:pt>
              </c:strCache>
            </c:strRef>
          </c:tx>
          <c:spPr>
            <a:solidFill>
              <a:schemeClr val="accent1"/>
            </a:solidFill>
            <a:ln>
              <a:noFill/>
            </a:ln>
            <a:effectLst/>
          </c:spPr>
          <c:invertIfNegative val="0"/>
          <c:dPt>
            <c:idx val="0"/>
            <c:invertIfNegative val="0"/>
            <c:bubble3D val="0"/>
            <c:spPr>
              <a:solidFill>
                <a:srgbClr val="C00000"/>
              </a:solidFill>
              <a:ln>
                <a:noFill/>
              </a:ln>
              <a:effectLst/>
            </c:spPr>
          </c:dPt>
          <c:dPt>
            <c:idx val="10"/>
            <c:invertIfNegative val="0"/>
            <c:bubble3D val="0"/>
            <c:spPr>
              <a:solidFill>
                <a:srgbClr val="C00000"/>
              </a:solidFill>
              <a:ln>
                <a:noFill/>
              </a:ln>
              <a:effectLst/>
            </c:spPr>
          </c:dPt>
          <c:dPt>
            <c:idx val="12"/>
            <c:invertIfNegative val="0"/>
            <c:bubble3D val="0"/>
            <c:spPr>
              <a:solidFill>
                <a:schemeClr val="accent1"/>
              </a:solidFill>
              <a:ln>
                <a:noFill/>
              </a:ln>
              <a:effectLst/>
            </c:spPr>
          </c:dPt>
          <c:dPt>
            <c:idx val="13"/>
            <c:invertIfNegative val="0"/>
            <c:bubble3D val="0"/>
            <c:spPr>
              <a:solidFill>
                <a:schemeClr val="accent3"/>
              </a:solidFill>
              <a:ln>
                <a:noFill/>
              </a:ln>
              <a:effectLst/>
            </c:spPr>
          </c:dPt>
          <c:dPt>
            <c:idx val="14"/>
            <c:invertIfNegative val="0"/>
            <c:bubble3D val="0"/>
            <c:spPr>
              <a:solidFill>
                <a:schemeClr val="accent1"/>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Manufacturing </c:v>
                </c:pt>
                <c:pt idx="1">
                  <c:v>Federal government </c:v>
                </c:pt>
                <c:pt idx="2">
                  <c:v>Utilities </c:v>
                </c:pt>
                <c:pt idx="3">
                  <c:v>Wholesale trade </c:v>
                </c:pt>
                <c:pt idx="4">
                  <c:v>Retail trade </c:v>
                </c:pt>
                <c:pt idx="5">
                  <c:v>Information </c:v>
                </c:pt>
                <c:pt idx="6">
                  <c:v>State and local government </c:v>
                </c:pt>
                <c:pt idx="7">
                  <c:v>Other services </c:v>
                </c:pt>
                <c:pt idx="8">
                  <c:v>Financial activities </c:v>
                </c:pt>
                <c:pt idx="9">
                  <c:v>Transportation and warehousing </c:v>
                </c:pt>
                <c:pt idx="10">
                  <c:v>Mining </c:v>
                </c:pt>
                <c:pt idx="11">
                  <c:v>Professional and business services </c:v>
                </c:pt>
                <c:pt idx="12">
                  <c:v>Leisure and hospitality </c:v>
                </c:pt>
                <c:pt idx="13">
                  <c:v>Construction </c:v>
                </c:pt>
                <c:pt idx="14">
                  <c:v>Educational services </c:v>
                </c:pt>
                <c:pt idx="15">
                  <c:v>Health care and social assistance </c:v>
                </c:pt>
              </c:strCache>
            </c:strRef>
          </c:cat>
          <c:val>
            <c:numRef>
              <c:f>Sheet1!$B$2:$B$17</c:f>
              <c:numCache>
                <c:formatCode>General</c:formatCode>
                <c:ptCount val="16"/>
                <c:pt idx="0">
                  <c:v>-640.70000000000005</c:v>
                </c:pt>
                <c:pt idx="1">
                  <c:v>-125.8</c:v>
                </c:pt>
                <c:pt idx="2">
                  <c:v>-17.399999999999999</c:v>
                </c:pt>
                <c:pt idx="3">
                  <c:v>-98.5</c:v>
                </c:pt>
                <c:pt idx="4">
                  <c:v>-153.69999999999999</c:v>
                </c:pt>
                <c:pt idx="5">
                  <c:v>5.6</c:v>
                </c:pt>
                <c:pt idx="6" formatCode="0.0">
                  <c:v>251</c:v>
                </c:pt>
                <c:pt idx="7">
                  <c:v>94.3</c:v>
                </c:pt>
                <c:pt idx="8">
                  <c:v>280.60000000000002</c:v>
                </c:pt>
                <c:pt idx="9">
                  <c:v>322.3</c:v>
                </c:pt>
                <c:pt idx="10">
                  <c:v>44.6</c:v>
                </c:pt>
                <c:pt idx="11">
                  <c:v>1662.4</c:v>
                </c:pt>
                <c:pt idx="12">
                  <c:v>1556.4</c:v>
                </c:pt>
                <c:pt idx="13">
                  <c:v>807.5</c:v>
                </c:pt>
                <c:pt idx="14">
                  <c:v>473.5</c:v>
                </c:pt>
                <c:pt idx="15">
                  <c:v>3396.1</c:v>
                </c:pt>
              </c:numCache>
            </c:numRef>
          </c:val>
        </c:ser>
        <c:dLbls>
          <c:dLblPos val="outEnd"/>
          <c:showLegendKey val="0"/>
          <c:showVal val="1"/>
          <c:showCatName val="0"/>
          <c:showSerName val="0"/>
          <c:showPercent val="0"/>
          <c:showBubbleSize val="0"/>
        </c:dLbls>
        <c:gapWidth val="53"/>
        <c:overlap val="88"/>
        <c:axId val="-1855913264"/>
        <c:axId val="-1855919792"/>
      </c:barChart>
      <c:catAx>
        <c:axId val="-1855913264"/>
        <c:scaling>
          <c:orientation val="minMax"/>
        </c:scaling>
        <c:delete val="0"/>
        <c:axPos val="l"/>
        <c:numFmt formatCode="General" sourceLinked="1"/>
        <c:majorTickMark val="none"/>
        <c:minorTickMark val="none"/>
        <c:tickLblPos val="none"/>
        <c:spPr>
          <a:noFill/>
          <a:ln w="9525" cap="flat" cmpd="sng" algn="ctr">
            <a:solidFill>
              <a:schemeClr val="accent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5919792"/>
        <c:crosses val="autoZero"/>
        <c:auto val="0"/>
        <c:lblAlgn val="ctr"/>
        <c:lblOffset val="100"/>
        <c:noMultiLvlLbl val="0"/>
      </c:catAx>
      <c:valAx>
        <c:axId val="-1855919792"/>
        <c:scaling>
          <c:orientation val="minMax"/>
        </c:scaling>
        <c:delete val="1"/>
        <c:axPos val="b"/>
        <c:numFmt formatCode="General" sourceLinked="1"/>
        <c:majorTickMark val="none"/>
        <c:minorTickMark val="none"/>
        <c:tickLblPos val="nextTo"/>
        <c:crossAx val="-1855913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5781785548865208"/>
          <c:y val="0"/>
          <c:w val="0.56497626215840657"/>
          <c:h val="1"/>
        </c:manualLayout>
      </c:layout>
      <c:barChart>
        <c:barDir val="bar"/>
        <c:grouping val="clustered"/>
        <c:varyColors val="0"/>
        <c:ser>
          <c:idx val="0"/>
          <c:order val="0"/>
          <c:spPr>
            <a:solidFill>
              <a:schemeClr val="accent1"/>
            </a:solidFill>
            <a:ln>
              <a:noFill/>
            </a:ln>
            <a:effectLst/>
            <a:scene3d>
              <a:camera prst="orthographicFront"/>
              <a:lightRig rig="threePt" dir="t"/>
            </a:scene3d>
            <a:sp3d/>
          </c:spPr>
          <c:invertIfNegative val="0"/>
          <c:dPt>
            <c:idx val="1"/>
            <c:invertIfNegative val="0"/>
            <c:bubble3D val="0"/>
          </c:dPt>
          <c:dPt>
            <c:idx val="2"/>
            <c:invertIfNegative val="0"/>
            <c:bubble3D val="0"/>
            <c:spPr>
              <a:solidFill>
                <a:schemeClr val="accent3"/>
              </a:solidFill>
              <a:ln>
                <a:noFill/>
              </a:ln>
              <a:effectLst/>
              <a:scene3d>
                <a:camera prst="orthographicFront"/>
                <a:lightRig rig="threePt" dir="t"/>
              </a:scene3d>
              <a:sp3d/>
            </c:spPr>
          </c:dPt>
          <c:dPt>
            <c:idx val="3"/>
            <c:invertIfNegative val="0"/>
            <c:bubble3D val="0"/>
          </c:dPt>
          <c:dPt>
            <c:idx val="5"/>
            <c:invertIfNegative val="0"/>
            <c:bubble3D val="0"/>
            <c:spPr>
              <a:solidFill>
                <a:schemeClr val="accent3"/>
              </a:solidFill>
              <a:ln>
                <a:noFill/>
              </a:ln>
              <a:effectLst/>
              <a:scene3d>
                <a:camera prst="orthographicFront"/>
                <a:lightRig rig="threePt" dir="t"/>
              </a:scene3d>
              <a:sp3d/>
            </c:spPr>
          </c:dPt>
          <c:dPt>
            <c:idx val="9"/>
            <c:invertIfNegative val="0"/>
            <c:bubble3D val="0"/>
          </c:dPt>
          <c:dPt>
            <c:idx val="10"/>
            <c:invertIfNegative val="0"/>
            <c:bubble3D val="0"/>
          </c:dPt>
          <c:dPt>
            <c:idx val="12"/>
            <c:invertIfNegative val="0"/>
            <c:bubble3D val="0"/>
          </c:dPt>
          <c:dPt>
            <c:idx val="13"/>
            <c:invertIfNegative val="0"/>
            <c:bubble3D val="0"/>
          </c:dPt>
          <c:dPt>
            <c:idx val="14"/>
            <c:invertIfNegative val="0"/>
            <c:bubble3D val="0"/>
          </c:dPt>
          <c:dPt>
            <c:idx val="15"/>
            <c:invertIfNegative val="0"/>
            <c:bubble3D val="0"/>
            <c:spPr>
              <a:solidFill>
                <a:schemeClr val="accent3"/>
              </a:solidFill>
              <a:ln>
                <a:noFill/>
              </a:ln>
              <a:effectLst/>
              <a:scene3d>
                <a:camera prst="orthographicFront"/>
                <a:lightRig rig="threePt" dir="t"/>
              </a:scene3d>
              <a:sp3d/>
            </c:spPr>
          </c:dPt>
          <c:dLbls>
            <c:numFmt formatCode="0.0%" sourceLinked="0"/>
            <c:spPr>
              <a:noFill/>
              <a:ln>
                <a:noFill/>
              </a:ln>
              <a:effectLst/>
            </c:spPr>
            <c:txPr>
              <a:bodyPr/>
              <a:lstStyle/>
              <a:p>
                <a:pPr>
                  <a:defRPr sz="14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Sheet1!$A$1:$A$16</c:f>
              <c:strCache>
                <c:ptCount val="16"/>
                <c:pt idx="0">
                  <c:v>Health care and social assistance </c:v>
                </c:pt>
                <c:pt idx="1">
                  <c:v>Educational services, private </c:v>
                </c:pt>
                <c:pt idx="2">
                  <c:v>Construction </c:v>
                </c:pt>
                <c:pt idx="3">
                  <c:v>Leisure and hospitality </c:v>
                </c:pt>
                <c:pt idx="4">
                  <c:v>Professional and business services </c:v>
                </c:pt>
                <c:pt idx="5">
                  <c:v>Mining</c:v>
                </c:pt>
                <c:pt idx="6">
                  <c:v>Transportation and warehousing </c:v>
                </c:pt>
                <c:pt idx="7">
                  <c:v>Financial activities </c:v>
                </c:pt>
                <c:pt idx="8">
                  <c:v>Other services </c:v>
                </c:pt>
                <c:pt idx="9">
                  <c:v>State and local government </c:v>
                </c:pt>
                <c:pt idx="10">
                  <c:v>Information </c:v>
                </c:pt>
                <c:pt idx="11">
                  <c:v>Retail trade</c:v>
                </c:pt>
                <c:pt idx="12">
                  <c:v>Wholesale trade </c:v>
                </c:pt>
                <c:pt idx="13">
                  <c:v>Utilities </c:v>
                </c:pt>
                <c:pt idx="14">
                  <c:v>Federal government </c:v>
                </c:pt>
                <c:pt idx="15">
                  <c:v>Manufacturing </c:v>
                </c:pt>
              </c:strCache>
            </c:strRef>
          </c:cat>
          <c:val>
            <c:numRef>
              <c:f>Sheet1!$B$1:$B$16</c:f>
              <c:numCache>
                <c:formatCode>0.0%</c:formatCode>
                <c:ptCount val="16"/>
                <c:pt idx="0">
                  <c:v>1.6E-2</c:v>
                </c:pt>
                <c:pt idx="1">
                  <c:v>1.2E-2</c:v>
                </c:pt>
                <c:pt idx="2">
                  <c:v>1.0999999999999999E-2</c:v>
                </c:pt>
                <c:pt idx="3">
                  <c:v>8.9999999999999993E-3</c:v>
                </c:pt>
                <c:pt idx="4">
                  <c:v>8.0000000000000002E-3</c:v>
                </c:pt>
                <c:pt idx="5">
                  <c:v>6.0000000000000001E-3</c:v>
                </c:pt>
                <c:pt idx="6">
                  <c:v>6.0000000000000001E-3</c:v>
                </c:pt>
                <c:pt idx="7">
                  <c:v>3.0000000000000001E-3</c:v>
                </c:pt>
                <c:pt idx="8">
                  <c:v>1E-3</c:v>
                </c:pt>
                <c:pt idx="9">
                  <c:v>1E-3</c:v>
                </c:pt>
                <c:pt idx="10">
                  <c:v>0</c:v>
                </c:pt>
                <c:pt idx="11">
                  <c:v>-1E-3</c:v>
                </c:pt>
                <c:pt idx="12">
                  <c:v>-2E-3</c:v>
                </c:pt>
                <c:pt idx="13">
                  <c:v>-3.0000000000000001E-3</c:v>
                </c:pt>
                <c:pt idx="14">
                  <c:v>-5.0000000000000001E-3</c:v>
                </c:pt>
                <c:pt idx="15">
                  <c:v>-5.0000000000000001E-3</c:v>
                </c:pt>
              </c:numCache>
            </c:numRef>
          </c:val>
          <c:extLst>
            <c:ext xmlns:c15="http://schemas.microsoft.com/office/drawing/2012/chart" uri="{02D57815-91ED-43cb-92C2-25804820EDAC}">
              <c15:filteredSeriesTitle>
                <c15:tx>
                  <c:strRef>
                    <c:extLst>
                      <c:ext uri="{02D57815-91ED-43cb-92C2-25804820EDAC}">
                        <c15:formulaRef>
                          <c15:sqref>Sheet1!#REF!</c15:sqref>
                        </c15:formulaRef>
                      </c:ext>
                    </c:extLst>
                    <c:strCache>
                      <c:ptCount val="1"/>
                      <c:pt idx="0">
                        <c:v>#REF!</c:v>
                      </c:pt>
                    </c:strCache>
                  </c:strRef>
                </c15:tx>
              </c15:filteredSeriesTitle>
            </c:ext>
          </c:extLst>
        </c:ser>
        <c:dLbls>
          <c:showLegendKey val="0"/>
          <c:showVal val="0"/>
          <c:showCatName val="0"/>
          <c:showSerName val="0"/>
          <c:showPercent val="0"/>
          <c:showBubbleSize val="0"/>
        </c:dLbls>
        <c:gapWidth val="53"/>
        <c:overlap val="21"/>
        <c:axId val="-1855918160"/>
        <c:axId val="-1855919248"/>
      </c:barChart>
      <c:catAx>
        <c:axId val="-1855918160"/>
        <c:scaling>
          <c:orientation val="maxMin"/>
        </c:scaling>
        <c:delete val="0"/>
        <c:axPos val="l"/>
        <c:numFmt formatCode="General" sourceLinked="1"/>
        <c:majorTickMark val="none"/>
        <c:minorTickMark val="none"/>
        <c:tickLblPos val="low"/>
        <c:spPr>
          <a:ln>
            <a:solidFill>
              <a:schemeClr val="accent1"/>
            </a:solidFill>
          </a:ln>
        </c:spPr>
        <c:txPr>
          <a:bodyPr rot="0" vert="horz"/>
          <a:lstStyle/>
          <a:p>
            <a:pPr>
              <a:defRPr sz="1200"/>
            </a:pPr>
            <a:endParaRPr lang="en-US"/>
          </a:p>
        </c:txPr>
        <c:crossAx val="-1855919248"/>
        <c:crossesAt val="0"/>
        <c:auto val="0"/>
        <c:lblAlgn val="ctr"/>
        <c:lblOffset val="100"/>
        <c:tickLblSkip val="1"/>
        <c:tickMarkSkip val="1"/>
        <c:noMultiLvlLbl val="0"/>
      </c:catAx>
      <c:valAx>
        <c:axId val="-1855919248"/>
        <c:scaling>
          <c:orientation val="minMax"/>
          <c:max val="3.4000000000000002E-2"/>
        </c:scaling>
        <c:delete val="1"/>
        <c:axPos val="t"/>
        <c:numFmt formatCode="0.0%" sourceLinked="1"/>
        <c:majorTickMark val="out"/>
        <c:minorTickMark val="none"/>
        <c:tickLblPos val="none"/>
        <c:crossAx val="-18559181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345645158560398E-2"/>
          <c:y val="4.3591375122418154E-2"/>
          <c:w val="0.92364697218510294"/>
          <c:h val="0.83114184037375116"/>
        </c:manualLayout>
      </c:layout>
      <c:barChart>
        <c:barDir val="col"/>
        <c:grouping val="clustered"/>
        <c:varyColors val="0"/>
        <c:ser>
          <c:idx val="1"/>
          <c:order val="1"/>
          <c:tx>
            <c:strRef>
              <c:f>Sheet1!$C$1</c:f>
              <c:strCache>
                <c:ptCount val="1"/>
                <c:pt idx="0">
                  <c:v>Recession</c:v>
                </c:pt>
              </c:strCache>
            </c:strRef>
          </c:tx>
          <c:spPr>
            <a:solidFill>
              <a:schemeClr val="tx1">
                <a:lumMod val="10000"/>
                <a:lumOff val="90000"/>
              </a:schemeClr>
            </a:solidFill>
          </c:spPr>
          <c:invertIfNegative val="0"/>
          <c:cat>
            <c:strRef>
              <c:f>Sheet1!$A$2:$A$62</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51">
                  <c:v>2019</c:v>
                </c:pt>
                <c:pt idx="52">
                  <c:v>2020</c:v>
                </c:pt>
                <c:pt idx="53">
                  <c:v>2021</c:v>
                </c:pt>
                <c:pt idx="54">
                  <c:v>2022</c:v>
                </c:pt>
                <c:pt idx="55">
                  <c:v>2023</c:v>
                </c:pt>
                <c:pt idx="56">
                  <c:v>2024</c:v>
                </c:pt>
                <c:pt idx="57">
                  <c:v>2025</c:v>
                </c:pt>
                <c:pt idx="58">
                  <c:v>2026</c:v>
                </c:pt>
                <c:pt idx="59">
                  <c:v>2027</c:v>
                </c:pt>
                <c:pt idx="60">
                  <c:v>Projected 
2028</c:v>
                </c:pt>
              </c:strCache>
            </c:strRef>
          </c:cat>
          <c:val>
            <c:numRef>
              <c:f>Sheet1!$C$2:$C$62</c:f>
              <c:numCache>
                <c:formatCode>General</c:formatCode>
                <c:ptCount val="61"/>
                <c:pt idx="2">
                  <c:v>1</c:v>
                </c:pt>
                <c:pt idx="6">
                  <c:v>1</c:v>
                </c:pt>
                <c:pt idx="7">
                  <c:v>1</c:v>
                </c:pt>
                <c:pt idx="12">
                  <c:v>1</c:v>
                </c:pt>
                <c:pt idx="13">
                  <c:v>1</c:v>
                </c:pt>
                <c:pt idx="14">
                  <c:v>1</c:v>
                </c:pt>
                <c:pt idx="22">
                  <c:v>1</c:v>
                </c:pt>
                <c:pt idx="23">
                  <c:v>1</c:v>
                </c:pt>
                <c:pt idx="33">
                  <c:v>1</c:v>
                </c:pt>
                <c:pt idx="40">
                  <c:v>1</c:v>
                </c:pt>
                <c:pt idx="41">
                  <c:v>1</c:v>
                </c:pt>
              </c:numCache>
            </c:numRef>
          </c:val>
        </c:ser>
        <c:dLbls>
          <c:showLegendKey val="0"/>
          <c:showVal val="0"/>
          <c:showCatName val="0"/>
          <c:showSerName val="0"/>
          <c:showPercent val="0"/>
          <c:showBubbleSize val="0"/>
        </c:dLbls>
        <c:gapWidth val="0"/>
        <c:axId val="-1965910208"/>
        <c:axId val="-1965911296"/>
      </c:barChart>
      <c:lineChart>
        <c:grouping val="standard"/>
        <c:varyColors val="0"/>
        <c:ser>
          <c:idx val="0"/>
          <c:order val="0"/>
          <c:tx>
            <c:strRef>
              <c:f>Sheet1!$B$1</c:f>
              <c:strCache>
                <c:ptCount val="1"/>
                <c:pt idx="0">
                  <c:v>Construction Wage and Salary Employment (Millions)</c:v>
                </c:pt>
              </c:strCache>
            </c:strRef>
          </c:tx>
          <c:spPr>
            <a:effectLst/>
          </c:spPr>
          <c:marker>
            <c:symbol val="none"/>
          </c:marker>
          <c:dPt>
            <c:idx val="16"/>
            <c:bubble3D val="0"/>
          </c:dPt>
          <c:dPt>
            <c:idx val="60"/>
            <c:marker>
              <c:symbol val="circle"/>
              <c:size val="5"/>
            </c:marker>
            <c:bubble3D val="0"/>
            <c:spPr>
              <a:ln>
                <a:solidFill>
                  <a:schemeClr val="tx2"/>
                </a:solidFill>
                <a:prstDash val="sysDot"/>
              </a:ln>
              <a:effectLst/>
            </c:spPr>
          </c:dPt>
          <c:dLbls>
            <c:dLbl>
              <c:idx val="50"/>
              <c:layout>
                <c:manualLayout>
                  <c:x val="-6.5199905734600244E-2"/>
                  <c:y val="-8.612707264461236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0"/>
              <c:layout>
                <c:manualLayout>
                  <c:x val="-3.4895179277692971E-2"/>
                  <c:y val="9.8377164103954445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Sheet1!$A$2:$A$62</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51">
                  <c:v>2019</c:v>
                </c:pt>
                <c:pt idx="52">
                  <c:v>2020</c:v>
                </c:pt>
                <c:pt idx="53">
                  <c:v>2021</c:v>
                </c:pt>
                <c:pt idx="54">
                  <c:v>2022</c:v>
                </c:pt>
                <c:pt idx="55">
                  <c:v>2023</c:v>
                </c:pt>
                <c:pt idx="56">
                  <c:v>2024</c:v>
                </c:pt>
                <c:pt idx="57">
                  <c:v>2025</c:v>
                </c:pt>
                <c:pt idx="58">
                  <c:v>2026</c:v>
                </c:pt>
                <c:pt idx="59">
                  <c:v>2027</c:v>
                </c:pt>
                <c:pt idx="60">
                  <c:v>Projected 
2028</c:v>
                </c:pt>
              </c:strCache>
            </c:strRef>
          </c:cat>
          <c:val>
            <c:numRef>
              <c:f>Sheet1!$B$2:$B$62</c:f>
              <c:numCache>
                <c:formatCode>General</c:formatCode>
                <c:ptCount val="61"/>
                <c:pt idx="0">
                  <c:v>3.41</c:v>
                </c:pt>
                <c:pt idx="1">
                  <c:v>3.637</c:v>
                </c:pt>
                <c:pt idx="2">
                  <c:v>3.6539999999999999</c:v>
                </c:pt>
                <c:pt idx="3">
                  <c:v>3.77</c:v>
                </c:pt>
                <c:pt idx="4">
                  <c:v>3.9569999999999999</c:v>
                </c:pt>
                <c:pt idx="5">
                  <c:v>4.1669999999999998</c:v>
                </c:pt>
                <c:pt idx="6">
                  <c:v>4.0949999999999998</c:v>
                </c:pt>
                <c:pt idx="7">
                  <c:v>3.6080000000000001</c:v>
                </c:pt>
                <c:pt idx="8">
                  <c:v>3.6619999999999999</c:v>
                </c:pt>
                <c:pt idx="9">
                  <c:v>3.94</c:v>
                </c:pt>
                <c:pt idx="10">
                  <c:v>4.3220000000000001</c:v>
                </c:pt>
                <c:pt idx="11">
                  <c:v>4.5620000000000003</c:v>
                </c:pt>
                <c:pt idx="12">
                  <c:v>4.4539999999999997</c:v>
                </c:pt>
                <c:pt idx="13">
                  <c:v>4.3040000000000003</c:v>
                </c:pt>
                <c:pt idx="14">
                  <c:v>4.024</c:v>
                </c:pt>
                <c:pt idx="15">
                  <c:v>4.0650000000000004</c:v>
                </c:pt>
                <c:pt idx="16">
                  <c:v>4.5010000000000003</c:v>
                </c:pt>
                <c:pt idx="17">
                  <c:v>4.7930000000000001</c:v>
                </c:pt>
                <c:pt idx="18">
                  <c:v>4.9370000000000003</c:v>
                </c:pt>
                <c:pt idx="19">
                  <c:v>5.09</c:v>
                </c:pt>
                <c:pt idx="20">
                  <c:v>5.2329999999999997</c:v>
                </c:pt>
                <c:pt idx="21">
                  <c:v>5.3090000000000002</c:v>
                </c:pt>
                <c:pt idx="22">
                  <c:v>5.2629999999999999</c:v>
                </c:pt>
                <c:pt idx="23">
                  <c:v>4.78</c:v>
                </c:pt>
                <c:pt idx="24">
                  <c:v>4.6079999999999997</c:v>
                </c:pt>
                <c:pt idx="25">
                  <c:v>4.7789999999999999</c:v>
                </c:pt>
                <c:pt idx="26">
                  <c:v>5.0949999999999998</c:v>
                </c:pt>
                <c:pt idx="27">
                  <c:v>5.274</c:v>
                </c:pt>
                <c:pt idx="28">
                  <c:v>5.5359999999999996</c:v>
                </c:pt>
                <c:pt idx="29">
                  <c:v>5.8129999999999997</c:v>
                </c:pt>
                <c:pt idx="30">
                  <c:v>6.149</c:v>
                </c:pt>
                <c:pt idx="31">
                  <c:v>6.5449999999999999</c:v>
                </c:pt>
                <c:pt idx="32">
                  <c:v>6.7869999999999999</c:v>
                </c:pt>
                <c:pt idx="33">
                  <c:v>6.8259999999999996</c:v>
                </c:pt>
                <c:pt idx="34">
                  <c:v>6.7160000000000002</c:v>
                </c:pt>
                <c:pt idx="35">
                  <c:v>6.7350000000000003</c:v>
                </c:pt>
                <c:pt idx="36">
                  <c:v>6.976</c:v>
                </c:pt>
                <c:pt idx="37">
                  <c:v>7.3360000000000003</c:v>
                </c:pt>
                <c:pt idx="38">
                  <c:v>7.6909999999999998</c:v>
                </c:pt>
                <c:pt idx="39">
                  <c:v>7.63</c:v>
                </c:pt>
                <c:pt idx="40">
                  <c:v>7.1619999999999999</c:v>
                </c:pt>
                <c:pt idx="41">
                  <c:v>6.016</c:v>
                </c:pt>
                <c:pt idx="42">
                  <c:v>5.5179999999999998</c:v>
                </c:pt>
                <c:pt idx="43">
                  <c:v>5.5330000000000004</c:v>
                </c:pt>
                <c:pt idx="44">
                  <c:v>5.6459999999999999</c:v>
                </c:pt>
                <c:pt idx="45">
                  <c:v>5.8559999999999999</c:v>
                </c:pt>
                <c:pt idx="46">
                  <c:v>6.1509999999999998</c:v>
                </c:pt>
                <c:pt idx="47">
                  <c:v>6.4610000000000003</c:v>
                </c:pt>
                <c:pt idx="48">
                  <c:v>6.7110000000000003</c:v>
                </c:pt>
                <c:pt idx="49">
                  <c:v>7</c:v>
                </c:pt>
                <c:pt idx="50">
                  <c:v>7.3</c:v>
                </c:pt>
                <c:pt idx="60">
                  <c:v>8.1</c:v>
                </c:pt>
              </c:numCache>
            </c:numRef>
          </c:val>
          <c:smooth val="0"/>
        </c:ser>
        <c:dLbls>
          <c:showLegendKey val="0"/>
          <c:showVal val="0"/>
          <c:showCatName val="0"/>
          <c:showSerName val="0"/>
          <c:showPercent val="0"/>
          <c:showBubbleSize val="0"/>
        </c:dLbls>
        <c:marker val="1"/>
        <c:smooth val="0"/>
        <c:axId val="-1965915104"/>
        <c:axId val="-1965909120"/>
      </c:lineChart>
      <c:catAx>
        <c:axId val="-1965915104"/>
        <c:scaling>
          <c:orientation val="minMax"/>
        </c:scaling>
        <c:delete val="0"/>
        <c:axPos val="b"/>
        <c:numFmt formatCode="General" sourceLinked="1"/>
        <c:majorTickMark val="none"/>
        <c:minorTickMark val="none"/>
        <c:tickLblPos val="nextTo"/>
        <c:txPr>
          <a:bodyPr/>
          <a:lstStyle/>
          <a:p>
            <a:pPr>
              <a:defRPr sz="1600"/>
            </a:pPr>
            <a:endParaRPr lang="en-US"/>
          </a:p>
        </c:txPr>
        <c:crossAx val="-1965909120"/>
        <c:crosses val="autoZero"/>
        <c:auto val="1"/>
        <c:lblAlgn val="ctr"/>
        <c:lblOffset val="100"/>
        <c:tickLblSkip val="10"/>
        <c:noMultiLvlLbl val="0"/>
      </c:catAx>
      <c:valAx>
        <c:axId val="-1965909120"/>
        <c:scaling>
          <c:orientation val="minMax"/>
        </c:scaling>
        <c:delete val="0"/>
        <c:axPos val="l"/>
        <c:numFmt formatCode="General" sourceLinked="1"/>
        <c:majorTickMark val="none"/>
        <c:minorTickMark val="none"/>
        <c:tickLblPos val="nextTo"/>
        <c:txPr>
          <a:bodyPr/>
          <a:lstStyle/>
          <a:p>
            <a:pPr>
              <a:defRPr sz="1600"/>
            </a:pPr>
            <a:endParaRPr lang="en-US"/>
          </a:p>
        </c:txPr>
        <c:crossAx val="-1965915104"/>
        <c:crosses val="autoZero"/>
        <c:crossBetween val="between"/>
        <c:majorUnit val="1"/>
      </c:valAx>
      <c:valAx>
        <c:axId val="-1965911296"/>
        <c:scaling>
          <c:orientation val="minMax"/>
          <c:max val="1"/>
        </c:scaling>
        <c:delete val="0"/>
        <c:axPos val="r"/>
        <c:numFmt formatCode="General" sourceLinked="1"/>
        <c:majorTickMark val="out"/>
        <c:minorTickMark val="none"/>
        <c:tickLblPos val="none"/>
        <c:spPr>
          <a:ln>
            <a:noFill/>
          </a:ln>
        </c:spPr>
        <c:crossAx val="-1965910208"/>
        <c:crosses val="max"/>
        <c:crossBetween val="between"/>
      </c:valAx>
      <c:catAx>
        <c:axId val="-1965910208"/>
        <c:scaling>
          <c:orientation val="minMax"/>
        </c:scaling>
        <c:delete val="1"/>
        <c:axPos val="b"/>
        <c:numFmt formatCode="General" sourceLinked="1"/>
        <c:majorTickMark val="out"/>
        <c:minorTickMark val="none"/>
        <c:tickLblPos val="nextTo"/>
        <c:crossAx val="-1965911296"/>
        <c:crosses val="autoZero"/>
        <c:auto val="1"/>
        <c:lblAlgn val="ctr"/>
        <c:lblOffset val="100"/>
        <c:noMultiLvlLbl val="0"/>
      </c:catAx>
    </c:plotArea>
    <c:plotVisOnly val="1"/>
    <c:dispBlanksAs val="span"/>
    <c:showDLblsOverMax val="0"/>
  </c:chart>
  <c:txPr>
    <a:bodyPr/>
    <a:lstStyle/>
    <a:p>
      <a:pPr>
        <a:defRPr sz="1800"/>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86491892827604E-2"/>
          <c:y val="5.5299733447715917E-2"/>
          <c:w val="0.90210222444795884"/>
          <c:h val="0.75063631166121392"/>
        </c:manualLayout>
      </c:layout>
      <c:barChart>
        <c:barDir val="col"/>
        <c:grouping val="clustered"/>
        <c:varyColors val="0"/>
        <c:ser>
          <c:idx val="1"/>
          <c:order val="1"/>
          <c:tx>
            <c:strRef>
              <c:f>Sheet1!$C$1</c:f>
              <c:strCache>
                <c:ptCount val="1"/>
                <c:pt idx="0">
                  <c:v>Recession</c:v>
                </c:pt>
              </c:strCache>
            </c:strRef>
          </c:tx>
          <c:spPr>
            <a:solidFill>
              <a:schemeClr val="tx1">
                <a:lumMod val="10000"/>
                <a:lumOff val="90000"/>
              </a:schemeClr>
            </a:solidFill>
          </c:spPr>
          <c:invertIfNegative val="0"/>
          <c:cat>
            <c:strRef>
              <c:f>Sheet1!$A$2:$A$62</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60">
                  <c:v>Projected   
2028</c:v>
                </c:pt>
              </c:strCache>
            </c:strRef>
          </c:cat>
          <c:val>
            <c:numRef>
              <c:f>Sheet1!$C$2:$C$62</c:f>
              <c:numCache>
                <c:formatCode>General</c:formatCode>
                <c:ptCount val="61"/>
                <c:pt idx="2">
                  <c:v>1</c:v>
                </c:pt>
                <c:pt idx="6">
                  <c:v>1</c:v>
                </c:pt>
                <c:pt idx="7">
                  <c:v>1</c:v>
                </c:pt>
                <c:pt idx="12">
                  <c:v>1</c:v>
                </c:pt>
                <c:pt idx="13">
                  <c:v>1</c:v>
                </c:pt>
                <c:pt idx="14">
                  <c:v>1</c:v>
                </c:pt>
                <c:pt idx="22">
                  <c:v>1</c:v>
                </c:pt>
                <c:pt idx="23">
                  <c:v>1</c:v>
                </c:pt>
                <c:pt idx="33">
                  <c:v>1</c:v>
                </c:pt>
                <c:pt idx="40">
                  <c:v>1</c:v>
                </c:pt>
                <c:pt idx="41">
                  <c:v>1</c:v>
                </c:pt>
              </c:numCache>
            </c:numRef>
          </c:val>
        </c:ser>
        <c:dLbls>
          <c:showLegendKey val="0"/>
          <c:showVal val="0"/>
          <c:showCatName val="0"/>
          <c:showSerName val="0"/>
          <c:showPercent val="0"/>
          <c:showBubbleSize val="0"/>
        </c:dLbls>
        <c:gapWidth val="0"/>
        <c:axId val="-1768773984"/>
        <c:axId val="-1768768000"/>
      </c:barChart>
      <c:lineChart>
        <c:grouping val="standard"/>
        <c:varyColors val="0"/>
        <c:ser>
          <c:idx val="0"/>
          <c:order val="0"/>
          <c:tx>
            <c:strRef>
              <c:f>Sheet1!$B$1</c:f>
              <c:strCache>
                <c:ptCount val="1"/>
                <c:pt idx="0">
                  <c:v>Construction Wage and Salary Employment (Millions)</c:v>
                </c:pt>
              </c:strCache>
            </c:strRef>
          </c:tx>
          <c:marker>
            <c:symbol val="none"/>
          </c:marker>
          <c:dPt>
            <c:idx val="16"/>
            <c:bubble3D val="0"/>
          </c:dPt>
          <c:dPt>
            <c:idx val="58"/>
            <c:bubble3D val="0"/>
          </c:dPt>
          <c:dPt>
            <c:idx val="60"/>
            <c:marker>
              <c:symbol val="circle"/>
              <c:size val="5"/>
            </c:marker>
            <c:bubble3D val="0"/>
            <c:spPr>
              <a:ln>
                <a:solidFill>
                  <a:schemeClr val="tx2"/>
                </a:solidFill>
                <a:prstDash val="sysDot"/>
              </a:ln>
            </c:spPr>
          </c:dPt>
          <c:dLbls>
            <c:dLbl>
              <c:idx val="50"/>
              <c:layout>
                <c:manualLayout>
                  <c:x val="-5.2446038093127728E-2"/>
                  <c:y val="-0.16645021827841838"/>
                </c:manualLayout>
              </c:layout>
              <c:showLegendKey val="0"/>
              <c:showVal val="1"/>
              <c:showCatName val="0"/>
              <c:showSerName val="0"/>
              <c:showPercent val="0"/>
              <c:showBubbleSize val="0"/>
              <c:extLst>
                <c:ext xmlns:c15="http://schemas.microsoft.com/office/drawing/2012/chart" uri="{CE6537A1-D6FC-4f65-9D91-7224C49458BB}">
                  <c15:layout/>
                </c:ext>
              </c:extLst>
            </c:dLbl>
            <c:dLbl>
              <c:idx val="60"/>
              <c:layout>
                <c:manualLayout>
                  <c:x val="-3.3677971052446229E-2"/>
                  <c:y val="0.10876669853928647"/>
                </c:manualLayout>
              </c:layout>
              <c:numFmt formatCode="0.0" sourceLinked="0"/>
              <c:spPr>
                <a:noFill/>
                <a:ln>
                  <a:noFill/>
                </a:ln>
                <a:effectLst/>
              </c:spPr>
              <c:txPr>
                <a:bodyPr wrap="square" lIns="38100" tIns="19050" rIns="38100" bIns="19050" anchor="ctr">
                  <a:spAutoFit/>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Sheet1!$A$2:$A$62</c:f>
              <c:strCache>
                <c:ptCount val="61"/>
                <c:pt idx="0">
                  <c:v>1968</c:v>
                </c:pt>
                <c:pt idx="1">
                  <c:v>1969</c:v>
                </c:pt>
                <c:pt idx="2">
                  <c:v>1970</c:v>
                </c:pt>
                <c:pt idx="3">
                  <c:v>1971</c:v>
                </c:pt>
                <c:pt idx="4">
                  <c:v>1972</c:v>
                </c:pt>
                <c:pt idx="5">
                  <c:v>1973</c:v>
                </c:pt>
                <c:pt idx="6">
                  <c:v>1974</c:v>
                </c:pt>
                <c:pt idx="7">
                  <c:v>1975</c:v>
                </c:pt>
                <c:pt idx="8">
                  <c:v>1976</c:v>
                </c:pt>
                <c:pt idx="9">
                  <c:v>1977</c:v>
                </c:pt>
                <c:pt idx="10">
                  <c:v>1978</c:v>
                </c:pt>
                <c:pt idx="11">
                  <c:v>1979</c:v>
                </c:pt>
                <c:pt idx="12">
                  <c:v>1980</c:v>
                </c:pt>
                <c:pt idx="13">
                  <c:v>1981</c:v>
                </c:pt>
                <c:pt idx="14">
                  <c:v>1982</c:v>
                </c:pt>
                <c:pt idx="15">
                  <c:v>1983</c:v>
                </c:pt>
                <c:pt idx="16">
                  <c:v>1984</c:v>
                </c:pt>
                <c:pt idx="17">
                  <c:v>1985</c:v>
                </c:pt>
                <c:pt idx="18">
                  <c:v>1986</c:v>
                </c:pt>
                <c:pt idx="19">
                  <c:v>1987</c:v>
                </c:pt>
                <c:pt idx="20">
                  <c:v>1988</c:v>
                </c:pt>
                <c:pt idx="21">
                  <c:v>1989</c:v>
                </c:pt>
                <c:pt idx="22">
                  <c:v>1990</c:v>
                </c:pt>
                <c:pt idx="23">
                  <c:v>1991</c:v>
                </c:pt>
                <c:pt idx="24">
                  <c:v>1992</c:v>
                </c:pt>
                <c:pt idx="25">
                  <c:v>1993</c:v>
                </c:pt>
                <c:pt idx="26">
                  <c:v>1994</c:v>
                </c:pt>
                <c:pt idx="27">
                  <c:v>1995</c:v>
                </c:pt>
                <c:pt idx="28">
                  <c:v>1996</c:v>
                </c:pt>
                <c:pt idx="29">
                  <c:v>1997</c:v>
                </c:pt>
                <c:pt idx="30">
                  <c:v>1998</c:v>
                </c:pt>
                <c:pt idx="31">
                  <c:v>1999</c:v>
                </c:pt>
                <c:pt idx="32">
                  <c:v>2000</c:v>
                </c:pt>
                <c:pt idx="33">
                  <c:v>2001</c:v>
                </c:pt>
                <c:pt idx="34">
                  <c:v>2002</c:v>
                </c:pt>
                <c:pt idx="35">
                  <c:v>2003</c:v>
                </c:pt>
                <c:pt idx="36">
                  <c:v>2004</c:v>
                </c:pt>
                <c:pt idx="37">
                  <c:v>2005</c:v>
                </c:pt>
                <c:pt idx="38">
                  <c:v>2006</c:v>
                </c:pt>
                <c:pt idx="39">
                  <c:v>2007</c:v>
                </c:pt>
                <c:pt idx="40">
                  <c:v>2008</c:v>
                </c:pt>
                <c:pt idx="41">
                  <c:v>2009</c:v>
                </c:pt>
                <c:pt idx="42">
                  <c:v>2010</c:v>
                </c:pt>
                <c:pt idx="43">
                  <c:v>2011</c:v>
                </c:pt>
                <c:pt idx="44">
                  <c:v>2012</c:v>
                </c:pt>
                <c:pt idx="45">
                  <c:v>2013</c:v>
                </c:pt>
                <c:pt idx="46">
                  <c:v>2014</c:v>
                </c:pt>
                <c:pt idx="47">
                  <c:v>2015</c:v>
                </c:pt>
                <c:pt idx="48">
                  <c:v>2016</c:v>
                </c:pt>
                <c:pt idx="49">
                  <c:v>2017</c:v>
                </c:pt>
                <c:pt idx="50">
                  <c:v>2018</c:v>
                </c:pt>
                <c:pt idx="60">
                  <c:v>Projected   
2028</c:v>
                </c:pt>
              </c:strCache>
            </c:strRef>
          </c:cat>
          <c:val>
            <c:numRef>
              <c:f>Sheet1!$B$2:$B$62</c:f>
              <c:numCache>
                <c:formatCode>0.000</c:formatCode>
                <c:ptCount val="61"/>
                <c:pt idx="0">
                  <c:v>18.210999999999999</c:v>
                </c:pt>
                <c:pt idx="1">
                  <c:v>18.573</c:v>
                </c:pt>
                <c:pt idx="2">
                  <c:v>17.847999999999999</c:v>
                </c:pt>
                <c:pt idx="3">
                  <c:v>17.173999999999999</c:v>
                </c:pt>
                <c:pt idx="4">
                  <c:v>17.669</c:v>
                </c:pt>
                <c:pt idx="5">
                  <c:v>18.588999999999999</c:v>
                </c:pt>
                <c:pt idx="6">
                  <c:v>18.513999999999999</c:v>
                </c:pt>
                <c:pt idx="7">
                  <c:v>16.908999999999999</c:v>
                </c:pt>
                <c:pt idx="8">
                  <c:v>17.530999999999999</c:v>
                </c:pt>
                <c:pt idx="9">
                  <c:v>18.167000000000002</c:v>
                </c:pt>
                <c:pt idx="10">
                  <c:v>18.931999999999999</c:v>
                </c:pt>
                <c:pt idx="11">
                  <c:v>19.425999999999998</c:v>
                </c:pt>
                <c:pt idx="12">
                  <c:v>18.733000000000001</c:v>
                </c:pt>
                <c:pt idx="13">
                  <c:v>18.634</c:v>
                </c:pt>
                <c:pt idx="14">
                  <c:v>17.363</c:v>
                </c:pt>
                <c:pt idx="15">
                  <c:v>17.047999999999998</c:v>
                </c:pt>
                <c:pt idx="16">
                  <c:v>17.920000000000002</c:v>
                </c:pt>
                <c:pt idx="17">
                  <c:v>17.818999999999999</c:v>
                </c:pt>
                <c:pt idx="18">
                  <c:v>17.552</c:v>
                </c:pt>
                <c:pt idx="19">
                  <c:v>17.609000000000002</c:v>
                </c:pt>
                <c:pt idx="20">
                  <c:v>17.905999999999999</c:v>
                </c:pt>
                <c:pt idx="21">
                  <c:v>17.984999999999999</c:v>
                </c:pt>
                <c:pt idx="22">
                  <c:v>17.695</c:v>
                </c:pt>
                <c:pt idx="23">
                  <c:v>17.068000000000001</c:v>
                </c:pt>
                <c:pt idx="24">
                  <c:v>16.798999999999999</c:v>
                </c:pt>
                <c:pt idx="25">
                  <c:v>16.774000000000001</c:v>
                </c:pt>
                <c:pt idx="26">
                  <c:v>17.02</c:v>
                </c:pt>
                <c:pt idx="27">
                  <c:v>17.241</c:v>
                </c:pt>
                <c:pt idx="28">
                  <c:v>17.236999999999998</c:v>
                </c:pt>
                <c:pt idx="29">
                  <c:v>17.419</c:v>
                </c:pt>
                <c:pt idx="30">
                  <c:v>17.559999999999999</c:v>
                </c:pt>
                <c:pt idx="31">
                  <c:v>17.321999999999999</c:v>
                </c:pt>
                <c:pt idx="32">
                  <c:v>17.263000000000002</c:v>
                </c:pt>
                <c:pt idx="33">
                  <c:v>16.440999999999999</c:v>
                </c:pt>
                <c:pt idx="34">
                  <c:v>15.259</c:v>
                </c:pt>
                <c:pt idx="35">
                  <c:v>14.51</c:v>
                </c:pt>
                <c:pt idx="36">
                  <c:v>14.315</c:v>
                </c:pt>
                <c:pt idx="37">
                  <c:v>14.227</c:v>
                </c:pt>
                <c:pt idx="38">
                  <c:v>14.154999999999999</c:v>
                </c:pt>
                <c:pt idx="39">
                  <c:v>13.879</c:v>
                </c:pt>
                <c:pt idx="40">
                  <c:v>13.406000000000001</c:v>
                </c:pt>
                <c:pt idx="41">
                  <c:v>11.847</c:v>
                </c:pt>
                <c:pt idx="42">
                  <c:v>11.528</c:v>
                </c:pt>
                <c:pt idx="43">
                  <c:v>11.726000000000001</c:v>
                </c:pt>
                <c:pt idx="44">
                  <c:v>11.927</c:v>
                </c:pt>
                <c:pt idx="45">
                  <c:v>12.02</c:v>
                </c:pt>
                <c:pt idx="46">
                  <c:v>12.185</c:v>
                </c:pt>
                <c:pt idx="47">
                  <c:v>12.336</c:v>
                </c:pt>
                <c:pt idx="48">
                  <c:v>12.353999999999999</c:v>
                </c:pt>
                <c:pt idx="49" formatCode="General">
                  <c:v>12.439</c:v>
                </c:pt>
                <c:pt idx="50" formatCode="General">
                  <c:v>12.7</c:v>
                </c:pt>
                <c:pt idx="60">
                  <c:v>12</c:v>
                </c:pt>
              </c:numCache>
            </c:numRef>
          </c:val>
          <c:smooth val="0"/>
        </c:ser>
        <c:dLbls>
          <c:showLegendKey val="0"/>
          <c:showVal val="0"/>
          <c:showCatName val="0"/>
          <c:showSerName val="0"/>
          <c:showPercent val="0"/>
          <c:showBubbleSize val="0"/>
        </c:dLbls>
        <c:marker val="1"/>
        <c:smooth val="0"/>
        <c:axId val="-1855918704"/>
        <c:axId val="-1855917616"/>
      </c:lineChart>
      <c:catAx>
        <c:axId val="-1855918704"/>
        <c:scaling>
          <c:orientation val="minMax"/>
        </c:scaling>
        <c:delete val="0"/>
        <c:axPos val="b"/>
        <c:numFmt formatCode="General" sourceLinked="1"/>
        <c:majorTickMark val="none"/>
        <c:minorTickMark val="none"/>
        <c:tickLblPos val="nextTo"/>
        <c:txPr>
          <a:bodyPr/>
          <a:lstStyle/>
          <a:p>
            <a:pPr>
              <a:defRPr sz="1600"/>
            </a:pPr>
            <a:endParaRPr lang="en-US"/>
          </a:p>
        </c:txPr>
        <c:crossAx val="-1855917616"/>
        <c:crosses val="autoZero"/>
        <c:auto val="1"/>
        <c:lblAlgn val="ctr"/>
        <c:lblOffset val="100"/>
        <c:tickLblSkip val="10"/>
        <c:noMultiLvlLbl val="0"/>
      </c:catAx>
      <c:valAx>
        <c:axId val="-1855917616"/>
        <c:scaling>
          <c:orientation val="minMax"/>
          <c:min val="5"/>
        </c:scaling>
        <c:delete val="0"/>
        <c:axPos val="l"/>
        <c:numFmt formatCode="0" sourceLinked="0"/>
        <c:majorTickMark val="none"/>
        <c:minorTickMark val="none"/>
        <c:tickLblPos val="nextTo"/>
        <c:txPr>
          <a:bodyPr/>
          <a:lstStyle/>
          <a:p>
            <a:pPr>
              <a:defRPr sz="1600"/>
            </a:pPr>
            <a:endParaRPr lang="en-US"/>
          </a:p>
        </c:txPr>
        <c:crossAx val="-1855918704"/>
        <c:crosses val="autoZero"/>
        <c:crossBetween val="between"/>
      </c:valAx>
      <c:valAx>
        <c:axId val="-1768768000"/>
        <c:scaling>
          <c:orientation val="minMax"/>
          <c:max val="1"/>
        </c:scaling>
        <c:delete val="0"/>
        <c:axPos val="r"/>
        <c:numFmt formatCode="General" sourceLinked="1"/>
        <c:majorTickMark val="out"/>
        <c:minorTickMark val="none"/>
        <c:tickLblPos val="none"/>
        <c:spPr>
          <a:ln>
            <a:noFill/>
          </a:ln>
        </c:spPr>
        <c:crossAx val="-1768773984"/>
        <c:crosses val="max"/>
        <c:crossBetween val="between"/>
      </c:valAx>
      <c:catAx>
        <c:axId val="-1768773984"/>
        <c:scaling>
          <c:orientation val="minMax"/>
        </c:scaling>
        <c:delete val="1"/>
        <c:axPos val="b"/>
        <c:numFmt formatCode="General" sourceLinked="1"/>
        <c:majorTickMark val="out"/>
        <c:minorTickMark val="none"/>
        <c:tickLblPos val="nextTo"/>
        <c:crossAx val="-1768768000"/>
        <c:crosses val="autoZero"/>
        <c:auto val="1"/>
        <c:lblAlgn val="ctr"/>
        <c:lblOffset val="100"/>
        <c:noMultiLvlLbl val="0"/>
      </c:catAx>
    </c:plotArea>
    <c:plotVisOnly val="1"/>
    <c:dispBlanksAs val="span"/>
    <c:showDLblsOverMax val="0"/>
  </c:chart>
  <c:txPr>
    <a:bodyPr/>
    <a:lstStyle/>
    <a:p>
      <a:pPr>
        <a:defRPr sz="1800"/>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401030947664023E-2"/>
          <c:y val="5.5299786647351766E-2"/>
          <c:w val="0.90210222444795884"/>
          <c:h val="0.75572805539385401"/>
        </c:manualLayout>
      </c:layout>
      <c:barChart>
        <c:barDir val="col"/>
        <c:grouping val="clustered"/>
        <c:varyColors val="0"/>
        <c:ser>
          <c:idx val="1"/>
          <c:order val="1"/>
          <c:tx>
            <c:strRef>
              <c:f>Sheet1!$C$1</c:f>
              <c:strCache>
                <c:ptCount val="1"/>
                <c:pt idx="0">
                  <c:v>Recession</c:v>
                </c:pt>
              </c:strCache>
            </c:strRef>
          </c:tx>
          <c:spPr>
            <a:solidFill>
              <a:schemeClr val="tx1">
                <a:lumMod val="10000"/>
                <a:lumOff val="90000"/>
              </a:schemeClr>
            </a:solidFill>
          </c:spPr>
          <c:invertIfNegative val="0"/>
          <c:cat>
            <c:strRef>
              <c:f>Sheet1!$A$2:$A$32</c:f>
              <c:strCache>
                <c:ptCount val="31"/>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30">
                  <c:v>Projected   
2028</c:v>
                </c:pt>
              </c:strCache>
            </c:strRef>
          </c:cat>
          <c:val>
            <c:numRef>
              <c:f>Sheet1!$C$2:$C$32</c:f>
              <c:numCache>
                <c:formatCode>General</c:formatCode>
                <c:ptCount val="31"/>
                <c:pt idx="3">
                  <c:v>1</c:v>
                </c:pt>
                <c:pt idx="10">
                  <c:v>1</c:v>
                </c:pt>
                <c:pt idx="11">
                  <c:v>1</c:v>
                </c:pt>
              </c:numCache>
            </c:numRef>
          </c:val>
        </c:ser>
        <c:dLbls>
          <c:showLegendKey val="0"/>
          <c:showVal val="0"/>
          <c:showCatName val="0"/>
          <c:showSerName val="0"/>
          <c:showPercent val="0"/>
          <c:showBubbleSize val="0"/>
        </c:dLbls>
        <c:gapWidth val="0"/>
        <c:axId val="-1768772896"/>
        <c:axId val="-1768771264"/>
      </c:barChart>
      <c:lineChart>
        <c:grouping val="standard"/>
        <c:varyColors val="0"/>
        <c:ser>
          <c:idx val="0"/>
          <c:order val="0"/>
          <c:tx>
            <c:strRef>
              <c:f>Sheet1!$B$1</c:f>
              <c:strCache>
                <c:ptCount val="1"/>
                <c:pt idx="0">
                  <c:v>Health Care and Social Assistance</c:v>
                </c:pt>
              </c:strCache>
            </c:strRef>
          </c:tx>
          <c:marker>
            <c:symbol val="none"/>
          </c:marker>
          <c:dPt>
            <c:idx val="28"/>
            <c:bubble3D val="0"/>
          </c:dPt>
          <c:dPt>
            <c:idx val="30"/>
            <c:marker>
              <c:symbol val="circle"/>
              <c:size val="5"/>
            </c:marker>
            <c:bubble3D val="0"/>
            <c:spPr>
              <a:ln>
                <a:solidFill>
                  <a:schemeClr val="tx2"/>
                </a:solidFill>
                <a:prstDash val="sysDot"/>
              </a:ln>
            </c:spPr>
          </c:dPt>
          <c:dLbls>
            <c:dLbl>
              <c:idx val="20"/>
              <c:layout>
                <c:manualLayout>
                  <c:x val="-9.648785366698083E-2"/>
                  <c:y val="-0.10967178882135752"/>
                </c:manualLayout>
              </c:layout>
              <c:showLegendKey val="0"/>
              <c:showVal val="1"/>
              <c:showCatName val="0"/>
              <c:showSerName val="0"/>
              <c:showPercent val="0"/>
              <c:showBubbleSize val="0"/>
              <c:extLst>
                <c:ext xmlns:c15="http://schemas.microsoft.com/office/drawing/2012/chart" uri="{CE6537A1-D6FC-4f65-9D91-7224C49458BB}">
                  <c15:layout>
                    <c:manualLayout>
                      <c:w val="6.8604085322459651E-2"/>
                      <c:h val="8.5595538862511408E-2"/>
                    </c:manualLayout>
                  </c15:layout>
                </c:ext>
              </c:extLst>
            </c:dLbl>
            <c:dLbl>
              <c:idx val="30"/>
              <c:layout>
                <c:manualLayout>
                  <c:x val="-4.5190513742763172E-2"/>
                  <c:y val="9.027237354085603E-2"/>
                </c:manualLayout>
              </c:layout>
              <c:numFmt formatCode="#,##0.0" sourceLinked="0"/>
              <c:spPr>
                <a:noFill/>
                <a:ln>
                  <a:noFill/>
                </a:ln>
                <a:effectLst/>
              </c:spPr>
              <c:txPr>
                <a:bodyPr wrap="square" lIns="38100" tIns="19050" rIns="38100" bIns="19050" anchor="ctr">
                  <a:spAutoFit/>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Sheet1!$A$2:$A$32</c:f>
              <c:strCache>
                <c:ptCount val="31"/>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30">
                  <c:v>Projected   
2028</c:v>
                </c:pt>
              </c:strCache>
            </c:strRef>
          </c:cat>
          <c:val>
            <c:numRef>
              <c:f>Sheet1!$B$2:$B$32</c:f>
              <c:numCache>
                <c:formatCode>0.000</c:formatCode>
                <c:ptCount val="31"/>
                <c:pt idx="0">
                  <c:v>12.3369</c:v>
                </c:pt>
                <c:pt idx="1">
                  <c:v>12.6183</c:v>
                </c:pt>
                <c:pt idx="2">
                  <c:v>12.8611</c:v>
                </c:pt>
                <c:pt idx="3">
                  <c:v>13.302899999999999</c:v>
                </c:pt>
                <c:pt idx="4">
                  <c:v>13.7552</c:v>
                </c:pt>
                <c:pt idx="5">
                  <c:v>14.1396</c:v>
                </c:pt>
                <c:pt idx="6">
                  <c:v>14.467799999999999</c:v>
                </c:pt>
                <c:pt idx="7">
                  <c:v>14.840399999999999</c:v>
                </c:pt>
                <c:pt idx="8">
                  <c:v>15.253200000000001</c:v>
                </c:pt>
                <c:pt idx="9">
                  <c:v>15.734500000000001</c:v>
                </c:pt>
                <c:pt idx="10">
                  <c:v>16.188200000000002</c:v>
                </c:pt>
                <c:pt idx="11">
                  <c:v>16.539900000000003</c:v>
                </c:pt>
                <c:pt idx="12">
                  <c:v>16.82</c:v>
                </c:pt>
                <c:pt idx="13">
                  <c:v>17.0686</c:v>
                </c:pt>
                <c:pt idx="14">
                  <c:v>17.428099999999997</c:v>
                </c:pt>
                <c:pt idx="15">
                  <c:v>17.731099999999998</c:v>
                </c:pt>
                <c:pt idx="16">
                  <c:v>18.022200000000002</c:v>
                </c:pt>
                <c:pt idx="17">
                  <c:v>18.557400000000001</c:v>
                </c:pt>
                <c:pt idx="18">
                  <c:v>19.0688</c:v>
                </c:pt>
                <c:pt idx="19">
                  <c:v>19.519600000000001</c:v>
                </c:pt>
                <c:pt idx="20">
                  <c:v>19.9392</c:v>
                </c:pt>
                <c:pt idx="30">
                  <c:v>23.3354</c:v>
                </c:pt>
              </c:numCache>
            </c:numRef>
          </c:val>
          <c:smooth val="0"/>
        </c:ser>
        <c:dLbls>
          <c:showLegendKey val="0"/>
          <c:showVal val="0"/>
          <c:showCatName val="0"/>
          <c:showSerName val="0"/>
          <c:showPercent val="0"/>
          <c:showBubbleSize val="0"/>
        </c:dLbls>
        <c:marker val="1"/>
        <c:smooth val="0"/>
        <c:axId val="-1768767456"/>
        <c:axId val="-1768773440"/>
      </c:lineChart>
      <c:catAx>
        <c:axId val="-1768767456"/>
        <c:scaling>
          <c:orientation val="minMax"/>
        </c:scaling>
        <c:delete val="0"/>
        <c:axPos val="b"/>
        <c:numFmt formatCode="General" sourceLinked="1"/>
        <c:majorTickMark val="none"/>
        <c:minorTickMark val="none"/>
        <c:tickLblPos val="nextTo"/>
        <c:txPr>
          <a:bodyPr/>
          <a:lstStyle/>
          <a:p>
            <a:pPr>
              <a:defRPr sz="1600"/>
            </a:pPr>
            <a:endParaRPr lang="en-US"/>
          </a:p>
        </c:txPr>
        <c:crossAx val="-1768773440"/>
        <c:crosses val="autoZero"/>
        <c:auto val="1"/>
        <c:lblAlgn val="ctr"/>
        <c:lblOffset val="100"/>
        <c:tickLblSkip val="10"/>
        <c:noMultiLvlLbl val="0"/>
      </c:catAx>
      <c:valAx>
        <c:axId val="-1768773440"/>
        <c:scaling>
          <c:orientation val="minMax"/>
          <c:min val="5"/>
        </c:scaling>
        <c:delete val="0"/>
        <c:axPos val="l"/>
        <c:numFmt formatCode="0" sourceLinked="0"/>
        <c:majorTickMark val="none"/>
        <c:minorTickMark val="none"/>
        <c:tickLblPos val="nextTo"/>
        <c:txPr>
          <a:bodyPr/>
          <a:lstStyle/>
          <a:p>
            <a:pPr>
              <a:defRPr sz="1600"/>
            </a:pPr>
            <a:endParaRPr lang="en-US"/>
          </a:p>
        </c:txPr>
        <c:crossAx val="-1768767456"/>
        <c:crosses val="autoZero"/>
        <c:crossBetween val="between"/>
        <c:majorUnit val="5"/>
      </c:valAx>
      <c:valAx>
        <c:axId val="-1768771264"/>
        <c:scaling>
          <c:orientation val="minMax"/>
          <c:max val="1"/>
        </c:scaling>
        <c:delete val="0"/>
        <c:axPos val="r"/>
        <c:numFmt formatCode="General" sourceLinked="1"/>
        <c:majorTickMark val="out"/>
        <c:minorTickMark val="none"/>
        <c:tickLblPos val="none"/>
        <c:spPr>
          <a:ln>
            <a:noFill/>
          </a:ln>
        </c:spPr>
        <c:crossAx val="-1768772896"/>
        <c:crosses val="max"/>
        <c:crossBetween val="between"/>
      </c:valAx>
      <c:catAx>
        <c:axId val="-1768772896"/>
        <c:scaling>
          <c:orientation val="minMax"/>
        </c:scaling>
        <c:delete val="1"/>
        <c:axPos val="b"/>
        <c:numFmt formatCode="General" sourceLinked="1"/>
        <c:majorTickMark val="out"/>
        <c:minorTickMark val="none"/>
        <c:tickLblPos val="nextTo"/>
        <c:crossAx val="-1768771264"/>
        <c:crosses val="autoZero"/>
        <c:auto val="1"/>
        <c:lblAlgn val="ctr"/>
        <c:lblOffset val="100"/>
        <c:noMultiLvlLbl val="0"/>
      </c:catAx>
    </c:plotArea>
    <c:plotVisOnly val="1"/>
    <c:dispBlanksAs val="span"/>
    <c:showDLblsOverMax val="0"/>
  </c:chart>
  <c:txPr>
    <a:bodyPr/>
    <a:lstStyle/>
    <a:p>
      <a:pPr>
        <a:defRPr sz="1800"/>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065126656536705E-2"/>
          <c:y val="6.5581516849354038E-2"/>
          <c:w val="0.88011761651054987"/>
          <c:h val="0.75572805539385401"/>
        </c:manualLayout>
      </c:layout>
      <c:barChart>
        <c:barDir val="col"/>
        <c:grouping val="clustered"/>
        <c:varyColors val="0"/>
        <c:ser>
          <c:idx val="1"/>
          <c:order val="1"/>
          <c:tx>
            <c:strRef>
              <c:f>Sheet1!$C$10:$C$40</c:f>
              <c:strCache>
                <c:ptCount val="31"/>
                <c:pt idx="0">
                  <c:v>14.613</c:v>
                </c:pt>
                <c:pt idx="1">
                  <c:v>14.974</c:v>
                </c:pt>
                <c:pt idx="2">
                  <c:v>15.284</c:v>
                </c:pt>
                <c:pt idx="3">
                  <c:v>1</c:v>
                </c:pt>
                <c:pt idx="4">
                  <c:v>15.029</c:v>
                </c:pt>
                <c:pt idx="5">
                  <c:v>14.922</c:v>
                </c:pt>
                <c:pt idx="6">
                  <c:v>15.063</c:v>
                </c:pt>
                <c:pt idx="7">
                  <c:v>15.285</c:v>
                </c:pt>
                <c:pt idx="8">
                  <c:v>15.359</c:v>
                </c:pt>
                <c:pt idx="9">
                  <c:v>15.526</c:v>
                </c:pt>
                <c:pt idx="10">
                  <c:v>1</c:v>
                </c:pt>
                <c:pt idx="11">
                  <c:v>1</c:v>
                </c:pt>
                <c:pt idx="12">
                  <c:v>14.446</c:v>
                </c:pt>
                <c:pt idx="13">
                  <c:v>14.674</c:v>
                </c:pt>
                <c:pt idx="14">
                  <c:v>14.847</c:v>
                </c:pt>
                <c:pt idx="15">
                  <c:v>15.085</c:v>
                </c:pt>
                <c:pt idx="16">
                  <c:v>15.363</c:v>
                </c:pt>
                <c:pt idx="17">
                  <c:v>15.611</c:v>
                </c:pt>
                <c:pt idx="18">
                  <c:v>15.832</c:v>
                </c:pt>
                <c:pt idx="19">
                  <c:v>15.846</c:v>
                </c:pt>
                <c:pt idx="20">
                  <c:v>15.833</c:v>
                </c:pt>
                <c:pt idx="30">
                  <c:v>15.679</c:v>
                </c:pt>
              </c:strCache>
            </c:strRef>
          </c:tx>
          <c:spPr>
            <a:solidFill>
              <a:schemeClr val="tx1">
                <a:lumMod val="10000"/>
                <a:lumOff val="90000"/>
              </a:schemeClr>
            </a:solidFill>
          </c:spPr>
          <c:invertIfNegative val="0"/>
          <c:cat>
            <c:strRef>
              <c:f>Sheet1!$A$8:$A$40</c:f>
              <c:strCache>
                <c:ptCount val="3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32">
                  <c:v>Projected   
2028</c:v>
                </c:pt>
              </c:strCache>
            </c:strRef>
          </c:cat>
          <c:val>
            <c:numRef>
              <c:f>Sheet1!$C$8:$C$40</c:f>
              <c:numCache>
                <c:formatCode>General</c:formatCode>
                <c:ptCount val="33"/>
                <c:pt idx="5">
                  <c:v>1</c:v>
                </c:pt>
                <c:pt idx="12">
                  <c:v>1</c:v>
                </c:pt>
                <c:pt idx="13">
                  <c:v>1</c:v>
                </c:pt>
              </c:numCache>
            </c:numRef>
          </c:val>
        </c:ser>
        <c:dLbls>
          <c:showLegendKey val="0"/>
          <c:showVal val="0"/>
          <c:showCatName val="0"/>
          <c:showSerName val="0"/>
          <c:showPercent val="0"/>
          <c:showBubbleSize val="0"/>
        </c:dLbls>
        <c:gapWidth val="0"/>
        <c:axId val="-1768769632"/>
        <c:axId val="-1768769088"/>
      </c:barChart>
      <c:lineChart>
        <c:grouping val="standard"/>
        <c:varyColors val="0"/>
        <c:ser>
          <c:idx val="0"/>
          <c:order val="0"/>
          <c:tx>
            <c:strRef>
              <c:f>Sheet1!$B$1</c:f>
              <c:strCache>
                <c:ptCount val="1"/>
                <c:pt idx="0">
                  <c:v>Retail Trade</c:v>
                </c:pt>
              </c:strCache>
            </c:strRef>
          </c:tx>
          <c:marker>
            <c:symbol val="none"/>
          </c:marker>
          <c:dPt>
            <c:idx val="28"/>
            <c:bubble3D val="0"/>
            <c:spPr>
              <a:ln>
                <a:solidFill>
                  <a:schemeClr val="tx2"/>
                </a:solidFill>
                <a:prstDash val="sysDash"/>
              </a:ln>
            </c:spPr>
          </c:dPt>
          <c:dPt>
            <c:idx val="30"/>
            <c:marker>
              <c:symbol val="circle"/>
              <c:size val="5"/>
            </c:marker>
            <c:bubble3D val="0"/>
            <c:spPr>
              <a:ln>
                <a:solidFill>
                  <a:schemeClr val="tx2"/>
                </a:solidFill>
                <a:prstDash val="sysDot"/>
              </a:ln>
            </c:spPr>
          </c:dPt>
          <c:dLbls>
            <c:dLbl>
              <c:idx val="20"/>
              <c:layout>
                <c:manualLayout>
                  <c:x val="-7.8167375122617372E-2"/>
                  <c:y val="-0.1233807624240272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8"/>
              <c:layout>
                <c:manualLayout>
                  <c:x val="1.2213652362907173E-3"/>
                  <c:y val="9.2535571818020426E-2"/>
                </c:manualLayout>
              </c:layout>
              <c:showLegendKey val="0"/>
              <c:showVal val="1"/>
              <c:showCatName val="0"/>
              <c:showSerName val="0"/>
              <c:showPercent val="0"/>
              <c:showBubbleSize val="0"/>
              <c:extLst>
                <c:ext xmlns:c15="http://schemas.microsoft.com/office/drawing/2012/chart" uri="{CE6537A1-D6FC-4f65-9D91-7224C49458BB}"/>
              </c:extLst>
            </c:dLbl>
            <c:dLbl>
              <c:idx val="30"/>
              <c:layout>
                <c:manualLayout>
                  <c:x val="-2.1984574253236137E-2"/>
                  <c:y val="0.13139916267316348"/>
                </c:manualLayout>
              </c:layout>
              <c:numFmt formatCode="#,##0.0" sourceLinked="0"/>
              <c:spPr>
                <a:noFill/>
                <a:ln>
                  <a:noFill/>
                </a:ln>
                <a:effectLst/>
              </c:spPr>
              <c:txPr>
                <a:bodyPr wrap="square" lIns="38100" tIns="19050" rIns="38100" bIns="19050" anchor="ctr">
                  <a:spAutoFit/>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Sheet1!$A$10:$A$40</c:f>
              <c:strCache>
                <c:ptCount val="31"/>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30">
                  <c:v>Projected   
2028</c:v>
                </c:pt>
              </c:strCache>
            </c:strRef>
          </c:cat>
          <c:val>
            <c:numRef>
              <c:f>Sheet1!$B$10:$B$40</c:f>
              <c:numCache>
                <c:formatCode>0.000</c:formatCode>
                <c:ptCount val="31"/>
                <c:pt idx="0">
                  <c:v>14.613100000000001</c:v>
                </c:pt>
                <c:pt idx="1">
                  <c:v>14.9739</c:v>
                </c:pt>
                <c:pt idx="2">
                  <c:v>15.2836</c:v>
                </c:pt>
                <c:pt idx="3">
                  <c:v>15.2424</c:v>
                </c:pt>
                <c:pt idx="4">
                  <c:v>15.029</c:v>
                </c:pt>
                <c:pt idx="5">
                  <c:v>14.921700000000001</c:v>
                </c:pt>
                <c:pt idx="6">
                  <c:v>15.062700000000001</c:v>
                </c:pt>
                <c:pt idx="7">
                  <c:v>15.2845</c:v>
                </c:pt>
                <c:pt idx="8">
                  <c:v>15.358499999999999</c:v>
                </c:pt>
                <c:pt idx="9">
                  <c:v>15.525499999999999</c:v>
                </c:pt>
                <c:pt idx="10">
                  <c:v>15.288799999999998</c:v>
                </c:pt>
                <c:pt idx="11">
                  <c:v>14.527899999999999</c:v>
                </c:pt>
                <c:pt idx="12">
                  <c:v>14.446</c:v>
                </c:pt>
                <c:pt idx="13">
                  <c:v>14.6737</c:v>
                </c:pt>
                <c:pt idx="14">
                  <c:v>14.8468</c:v>
                </c:pt>
                <c:pt idx="15">
                  <c:v>15.084700000000002</c:v>
                </c:pt>
                <c:pt idx="16">
                  <c:v>15.3634</c:v>
                </c:pt>
                <c:pt idx="17">
                  <c:v>15.610899999999999</c:v>
                </c:pt>
                <c:pt idx="18">
                  <c:v>15.8316</c:v>
                </c:pt>
                <c:pt idx="19">
                  <c:v>15.845700000000001</c:v>
                </c:pt>
                <c:pt idx="20">
                  <c:v>15.8331</c:v>
                </c:pt>
                <c:pt idx="30">
                  <c:v>15.679399999999999</c:v>
                </c:pt>
              </c:numCache>
            </c:numRef>
          </c:val>
          <c:smooth val="0"/>
        </c:ser>
        <c:dLbls>
          <c:showLegendKey val="0"/>
          <c:showVal val="0"/>
          <c:showCatName val="0"/>
          <c:showSerName val="0"/>
          <c:showPercent val="0"/>
          <c:showBubbleSize val="0"/>
        </c:dLbls>
        <c:marker val="1"/>
        <c:smooth val="0"/>
        <c:axId val="-1768768544"/>
        <c:axId val="-1768766912"/>
      </c:lineChart>
      <c:catAx>
        <c:axId val="-1768768544"/>
        <c:scaling>
          <c:orientation val="minMax"/>
        </c:scaling>
        <c:delete val="0"/>
        <c:axPos val="b"/>
        <c:numFmt formatCode="General" sourceLinked="1"/>
        <c:majorTickMark val="none"/>
        <c:minorTickMark val="none"/>
        <c:tickLblPos val="nextTo"/>
        <c:txPr>
          <a:bodyPr/>
          <a:lstStyle/>
          <a:p>
            <a:pPr>
              <a:defRPr sz="1600"/>
            </a:pPr>
            <a:endParaRPr lang="en-US"/>
          </a:p>
        </c:txPr>
        <c:crossAx val="-1768766912"/>
        <c:crosses val="autoZero"/>
        <c:auto val="1"/>
        <c:lblAlgn val="ctr"/>
        <c:lblOffset val="100"/>
        <c:tickLblSkip val="10"/>
        <c:noMultiLvlLbl val="0"/>
      </c:catAx>
      <c:valAx>
        <c:axId val="-1768766912"/>
        <c:scaling>
          <c:orientation val="minMax"/>
          <c:max val="17"/>
          <c:min val="11"/>
        </c:scaling>
        <c:delete val="0"/>
        <c:axPos val="l"/>
        <c:numFmt formatCode="0" sourceLinked="0"/>
        <c:majorTickMark val="none"/>
        <c:minorTickMark val="none"/>
        <c:tickLblPos val="nextTo"/>
        <c:txPr>
          <a:bodyPr/>
          <a:lstStyle/>
          <a:p>
            <a:pPr>
              <a:defRPr sz="1600"/>
            </a:pPr>
            <a:endParaRPr lang="en-US"/>
          </a:p>
        </c:txPr>
        <c:crossAx val="-1768768544"/>
        <c:crosses val="autoZero"/>
        <c:crossBetween val="between"/>
        <c:majorUnit val="3"/>
        <c:minorUnit val="2"/>
      </c:valAx>
      <c:valAx>
        <c:axId val="-1768769088"/>
        <c:scaling>
          <c:orientation val="minMax"/>
          <c:max val="1"/>
        </c:scaling>
        <c:delete val="0"/>
        <c:axPos val="r"/>
        <c:numFmt formatCode="General" sourceLinked="1"/>
        <c:majorTickMark val="out"/>
        <c:minorTickMark val="none"/>
        <c:tickLblPos val="none"/>
        <c:spPr>
          <a:ln>
            <a:noFill/>
          </a:ln>
        </c:spPr>
        <c:crossAx val="-1768769632"/>
        <c:crosses val="max"/>
        <c:crossBetween val="between"/>
      </c:valAx>
      <c:catAx>
        <c:axId val="-1768769632"/>
        <c:scaling>
          <c:orientation val="minMax"/>
        </c:scaling>
        <c:delete val="1"/>
        <c:axPos val="b"/>
        <c:numFmt formatCode="General" sourceLinked="1"/>
        <c:majorTickMark val="out"/>
        <c:minorTickMark val="none"/>
        <c:tickLblPos val="nextTo"/>
        <c:crossAx val="-1768769088"/>
        <c:crosses val="autoZero"/>
        <c:auto val="1"/>
        <c:lblAlgn val="ctr"/>
        <c:lblOffset val="100"/>
        <c:noMultiLvlLbl val="0"/>
      </c:catAx>
    </c:plotArea>
    <c:plotVisOnly val="1"/>
    <c:dispBlanksAs val="span"/>
    <c:showDLblsOverMax val="0"/>
  </c:chart>
  <c:txPr>
    <a:bodyPr/>
    <a:lstStyle/>
    <a:p>
      <a:pPr>
        <a:defRPr sz="1800"/>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85965296004666"/>
          <c:y val="0.24752309485775278"/>
          <c:w val="0.57594050743657044"/>
          <c:h val="0.69032568475808931"/>
        </c:manualLayout>
      </c:layout>
      <c:barChart>
        <c:barDir val="bar"/>
        <c:grouping val="clustered"/>
        <c:varyColors val="0"/>
        <c:ser>
          <c:idx val="0"/>
          <c:order val="0"/>
          <c:tx>
            <c:strRef>
              <c:f>Sheet1!$C$1</c:f>
              <c:strCache>
                <c:ptCount val="1"/>
                <c:pt idx="0">
                  <c:v>Employment change, projected 2018-28 (in thousands)</c:v>
                </c:pt>
              </c:strCache>
            </c:strRef>
          </c:tx>
          <c:spPr>
            <a:solidFill>
              <a:schemeClr val="accent5"/>
            </a:solidFill>
            <a:ln>
              <a:noFill/>
            </a:ln>
            <a:effectLst/>
          </c:spPr>
          <c:invertIfNegative val="0"/>
          <c:dLbls>
            <c:dLbl>
              <c:idx val="2"/>
              <c:layout>
                <c:manualLayout>
                  <c:x val="0"/>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Wind turbine service technicians</c:v>
                </c:pt>
                <c:pt idx="1">
                  <c:v>Waiters and waitresses</c:v>
                </c:pt>
                <c:pt idx="2">
                  <c:v>Home health aides</c:v>
                </c:pt>
              </c:strCache>
            </c:strRef>
          </c:cat>
          <c:val>
            <c:numRef>
              <c:f>Sheet1!$C$2:$C$4</c:f>
              <c:numCache>
                <c:formatCode>General</c:formatCode>
                <c:ptCount val="3"/>
                <c:pt idx="0">
                  <c:v>3.8</c:v>
                </c:pt>
                <c:pt idx="1">
                  <c:v>170.2</c:v>
                </c:pt>
                <c:pt idx="2">
                  <c:v>304.8</c:v>
                </c:pt>
              </c:numCache>
            </c:numRef>
          </c:val>
        </c:ser>
        <c:dLbls>
          <c:showLegendKey val="0"/>
          <c:showVal val="1"/>
          <c:showCatName val="0"/>
          <c:showSerName val="0"/>
          <c:showPercent val="0"/>
          <c:showBubbleSize val="0"/>
        </c:dLbls>
        <c:gapWidth val="50"/>
        <c:overlap val="-25"/>
        <c:axId val="-1768766368"/>
        <c:axId val="-1768778336"/>
      </c:barChart>
      <c:catAx>
        <c:axId val="-1768766368"/>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768778336"/>
        <c:crosses val="autoZero"/>
        <c:auto val="1"/>
        <c:lblAlgn val="ctr"/>
        <c:lblOffset val="100"/>
        <c:noMultiLvlLbl val="0"/>
      </c:catAx>
      <c:valAx>
        <c:axId val="-1768778336"/>
        <c:scaling>
          <c:orientation val="minMax"/>
        </c:scaling>
        <c:delete val="1"/>
        <c:axPos val="b"/>
        <c:numFmt formatCode="General" sourceLinked="1"/>
        <c:majorTickMark val="none"/>
        <c:minorTickMark val="none"/>
        <c:tickLblPos val="nextTo"/>
        <c:crossAx val="-1768766368"/>
        <c:crosses val="autoZero"/>
        <c:crossBetween val="between"/>
      </c:valAx>
      <c:spPr>
        <a:noFill/>
        <a:ln w="25400">
          <a:noFill/>
        </a:ln>
        <a:effectLst/>
      </c:spPr>
    </c:plotArea>
    <c:legend>
      <c:legendPos val="t"/>
      <c:layout>
        <c:manualLayout>
          <c:xMode val="edge"/>
          <c:yMode val="edge"/>
          <c:x val="0.34345253718285212"/>
          <c:y val="7.6231120175339839E-2"/>
          <c:w val="0.55571467629046367"/>
          <c:h val="0.1789192745023394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035206269425202E-2"/>
          <c:y val="0.23965570480160567"/>
          <c:w val="0.86472769953792294"/>
          <c:h val="0.70152076578662959"/>
        </c:manualLayout>
      </c:layout>
      <c:barChart>
        <c:barDir val="bar"/>
        <c:grouping val="clustered"/>
        <c:varyColors val="0"/>
        <c:ser>
          <c:idx val="0"/>
          <c:order val="0"/>
          <c:tx>
            <c:strRef>
              <c:f>Sheet1!$B$1</c:f>
              <c:strCache>
                <c:ptCount val="1"/>
                <c:pt idx="0">
                  <c:v>Percent employment growth, projected 2018-2028</c:v>
                </c:pt>
              </c:strCache>
            </c:strRef>
          </c:tx>
          <c:spPr>
            <a:solidFill>
              <a:schemeClr val="accent1"/>
            </a:solidFill>
            <a:ln>
              <a:noFill/>
            </a:ln>
            <a:effectLst/>
          </c:spPr>
          <c:invertIfNegative val="0"/>
          <c:dLbls>
            <c:dLbl>
              <c:idx val="0"/>
              <c:layout>
                <c:manualLayout>
                  <c:x val="-7.738970739680711E-4"/>
                  <c:y val="-1.1515782591990934E-2"/>
                </c:manualLayout>
              </c:layout>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Sheet1!$B$2:$B$4</c:f>
              <c:numCache>
                <c:formatCode>0.0%</c:formatCode>
                <c:ptCount val="3"/>
                <c:pt idx="0">
                  <c:v>0.56899999999999995</c:v>
                </c:pt>
                <c:pt idx="1">
                  <c:v>6.5000000000000002E-2</c:v>
                </c:pt>
                <c:pt idx="2">
                  <c:v>0.36599999999999999</c:v>
                </c:pt>
              </c:numCache>
            </c:numRef>
          </c:val>
        </c:ser>
        <c:dLbls>
          <c:showLegendKey val="0"/>
          <c:showVal val="1"/>
          <c:showCatName val="0"/>
          <c:showSerName val="0"/>
          <c:showPercent val="0"/>
          <c:showBubbleSize val="0"/>
        </c:dLbls>
        <c:gapWidth val="50"/>
        <c:overlap val="-25"/>
        <c:axId val="-1768772352"/>
        <c:axId val="-1768763648"/>
      </c:barChart>
      <c:catAx>
        <c:axId val="-1768772352"/>
        <c:scaling>
          <c:orientation val="minMax"/>
        </c:scaling>
        <c:delete val="1"/>
        <c:axPos val="l"/>
        <c:majorTickMark val="none"/>
        <c:minorTickMark val="none"/>
        <c:tickLblPos val="nextTo"/>
        <c:crossAx val="-1768763648"/>
        <c:crosses val="autoZero"/>
        <c:auto val="1"/>
        <c:lblAlgn val="ctr"/>
        <c:lblOffset val="100"/>
        <c:noMultiLvlLbl val="0"/>
      </c:catAx>
      <c:valAx>
        <c:axId val="-1768763648"/>
        <c:scaling>
          <c:orientation val="minMax"/>
        </c:scaling>
        <c:delete val="1"/>
        <c:axPos val="b"/>
        <c:numFmt formatCode="0.0%" sourceLinked="1"/>
        <c:majorTickMark val="none"/>
        <c:minorTickMark val="none"/>
        <c:tickLblPos val="nextTo"/>
        <c:crossAx val="-1768772352"/>
        <c:crosses val="autoZero"/>
        <c:crossBetween val="between"/>
      </c:valAx>
      <c:spPr>
        <a:noFill/>
        <a:ln>
          <a:noFill/>
        </a:ln>
        <a:effectLst/>
      </c:spPr>
    </c:plotArea>
    <c:legend>
      <c:legendPos val="t"/>
      <c:layout>
        <c:manualLayout>
          <c:xMode val="edge"/>
          <c:yMode val="edge"/>
          <c:x val="3.1166228709285169E-2"/>
          <c:y val="8.752319996648511E-2"/>
          <c:w val="0.64941743867939328"/>
          <c:h val="0.1533940610364881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3996741505277617"/>
          <c:y val="0"/>
          <c:w val="0.65669557517258004"/>
          <c:h val="1"/>
        </c:manualLayout>
      </c:layout>
      <c:barChart>
        <c:barDir val="bar"/>
        <c:grouping val="clustered"/>
        <c:varyColors val="0"/>
        <c:ser>
          <c:idx val="0"/>
          <c:order val="0"/>
          <c:spPr>
            <a:solidFill>
              <a:schemeClr val="accent2"/>
            </a:solidFill>
            <a:effectLst/>
            <a:scene3d>
              <a:camera prst="orthographicFront"/>
              <a:lightRig rig="threePt" dir="t"/>
            </a:scene3d>
            <a:sp3d/>
          </c:spPr>
          <c:invertIfNegative val="0"/>
          <c:dLbls>
            <c:numFmt formatCode="#,##0.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Sheet1!$A$1:$A$11</c:f>
              <c:strCache>
                <c:ptCount val="11"/>
                <c:pt idx="0">
                  <c:v>Office and administrative support</c:v>
                </c:pt>
                <c:pt idx="1">
                  <c:v>Sales and related</c:v>
                </c:pt>
                <c:pt idx="2">
                  <c:v>Food preparation and serving related</c:v>
                </c:pt>
                <c:pt idx="3">
                  <c:v>Transportation and material moving</c:v>
                </c:pt>
                <c:pt idx="4">
                  <c:v>Management</c:v>
                </c:pt>
                <c:pt idx="5">
                  <c:v>Education, training, and library </c:v>
                </c:pt>
                <c:pt idx="6">
                  <c:v>Production occupations</c:v>
                </c:pt>
                <c:pt idx="7">
                  <c:v>Healthcare practitioners and technical</c:v>
                </c:pt>
                <c:pt idx="8">
                  <c:v>Business and financial operations</c:v>
                </c:pt>
                <c:pt idx="9">
                  <c:v>Construction and extraction</c:v>
                </c:pt>
                <c:pt idx="10">
                  <c:v>Personal care and service</c:v>
                </c:pt>
              </c:strCache>
            </c:strRef>
          </c:cat>
          <c:val>
            <c:numRef>
              <c:f>Sheet1!$B$1:$B$11</c:f>
              <c:numCache>
                <c:formatCode>#,##0.0</c:formatCode>
                <c:ptCount val="11"/>
                <c:pt idx="0">
                  <c:v>22973.599999999999</c:v>
                </c:pt>
                <c:pt idx="1">
                  <c:v>15728.6</c:v>
                </c:pt>
                <c:pt idx="2">
                  <c:v>13664</c:v>
                </c:pt>
                <c:pt idx="3">
                  <c:v>10841</c:v>
                </c:pt>
                <c:pt idx="4">
                  <c:v>10193.299999999999</c:v>
                </c:pt>
                <c:pt idx="5">
                  <c:v>9647.4</c:v>
                </c:pt>
                <c:pt idx="6">
                  <c:v>9452.4</c:v>
                </c:pt>
                <c:pt idx="7">
                  <c:v>9107.7999999999993</c:v>
                </c:pt>
                <c:pt idx="8">
                  <c:v>8589.5</c:v>
                </c:pt>
                <c:pt idx="9">
                  <c:v>7212.5</c:v>
                </c:pt>
                <c:pt idx="10">
                  <c:v>7117.2</c:v>
                </c:pt>
              </c:numCache>
            </c:numRef>
          </c:val>
        </c:ser>
        <c:dLbls>
          <c:showLegendKey val="0"/>
          <c:showVal val="1"/>
          <c:showCatName val="0"/>
          <c:showSerName val="0"/>
          <c:showPercent val="0"/>
          <c:showBubbleSize val="0"/>
        </c:dLbls>
        <c:gapWidth val="50"/>
        <c:axId val="-1768778880"/>
        <c:axId val="-1768776160"/>
      </c:barChart>
      <c:catAx>
        <c:axId val="-1768778880"/>
        <c:scaling>
          <c:orientation val="maxMin"/>
        </c:scaling>
        <c:delete val="0"/>
        <c:axPos val="l"/>
        <c:numFmt formatCode="General" sourceLinked="1"/>
        <c:majorTickMark val="none"/>
        <c:minorTickMark val="none"/>
        <c:tickLblPos val="nextTo"/>
        <c:spPr>
          <a:ln>
            <a:noFill/>
          </a:ln>
        </c:spPr>
        <c:txPr>
          <a:bodyPr rot="0" vert="horz"/>
          <a:lstStyle/>
          <a:p>
            <a:pPr>
              <a:defRPr/>
            </a:pPr>
            <a:endParaRPr lang="en-US"/>
          </a:p>
        </c:txPr>
        <c:crossAx val="-1768776160"/>
        <c:crosses val="autoZero"/>
        <c:auto val="1"/>
        <c:lblAlgn val="ctr"/>
        <c:lblOffset val="100"/>
        <c:tickLblSkip val="1"/>
        <c:tickMarkSkip val="1"/>
        <c:noMultiLvlLbl val="0"/>
      </c:catAx>
      <c:valAx>
        <c:axId val="-1768776160"/>
        <c:scaling>
          <c:orientation val="minMax"/>
          <c:max val="28000"/>
        </c:scaling>
        <c:delete val="1"/>
        <c:axPos val="t"/>
        <c:numFmt formatCode="#,##0.0" sourceLinked="1"/>
        <c:majorTickMark val="out"/>
        <c:minorTickMark val="none"/>
        <c:tickLblPos val="none"/>
        <c:crossAx val="-1768778880"/>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44486084656938008"/>
          <c:y val="0"/>
          <c:w val="0.55496460357933852"/>
          <c:h val="1"/>
        </c:manualLayout>
      </c:layout>
      <c:barChart>
        <c:barDir val="bar"/>
        <c:grouping val="clustered"/>
        <c:varyColors val="0"/>
        <c:ser>
          <c:idx val="0"/>
          <c:order val="0"/>
          <c:spPr>
            <a:solidFill>
              <a:schemeClr val="accent2"/>
            </a:solidFill>
            <a:effectLst/>
            <a:scene3d>
              <a:camera prst="orthographicFront"/>
              <a:lightRig rig="threePt" dir="t"/>
            </a:scene3d>
            <a:sp3d/>
          </c:spPr>
          <c:invertIfNegative val="0"/>
          <c:dLbls>
            <c:numFmt formatCode="#,##0.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Sheet1!$A$12:$A$22</c:f>
              <c:strCache>
                <c:ptCount val="11"/>
                <c:pt idx="0">
                  <c:v>Installation, maintenance, and repair</c:v>
                </c:pt>
                <c:pt idx="1">
                  <c:v>Building and grounds cleaning and maintenance </c:v>
                </c:pt>
                <c:pt idx="2">
                  <c:v>Computer and mathematical</c:v>
                </c:pt>
                <c:pt idx="3">
                  <c:v>Healthcare support</c:v>
                </c:pt>
                <c:pt idx="4">
                  <c:v>Protective service</c:v>
                </c:pt>
                <c:pt idx="5">
                  <c:v>Arts, design, entertainment, sports, and media</c:v>
                </c:pt>
                <c:pt idx="6">
                  <c:v>Community and social service</c:v>
                </c:pt>
                <c:pt idx="7">
                  <c:v>Architecture and engineering</c:v>
                </c:pt>
                <c:pt idx="8">
                  <c:v>Legal </c:v>
                </c:pt>
                <c:pt idx="9">
                  <c:v>Life, physical, and social science</c:v>
                </c:pt>
                <c:pt idx="10">
                  <c:v>Farming, fishing, and forestry</c:v>
                </c:pt>
              </c:strCache>
            </c:strRef>
          </c:cat>
          <c:val>
            <c:numRef>
              <c:f>Sheet1!$B$12:$B$22</c:f>
              <c:numCache>
                <c:formatCode>#,##0.0</c:formatCode>
                <c:ptCount val="11"/>
                <c:pt idx="0">
                  <c:v>6108.1</c:v>
                </c:pt>
                <c:pt idx="1">
                  <c:v>5756.9</c:v>
                </c:pt>
                <c:pt idx="2">
                  <c:v>4674.3999999999996</c:v>
                </c:pt>
                <c:pt idx="3">
                  <c:v>4315.6000000000004</c:v>
                </c:pt>
                <c:pt idx="4">
                  <c:v>3560.9</c:v>
                </c:pt>
                <c:pt idx="5">
                  <c:v>2899.8</c:v>
                </c:pt>
                <c:pt idx="6">
                  <c:v>2730.1</c:v>
                </c:pt>
                <c:pt idx="7">
                  <c:v>2699.1</c:v>
                </c:pt>
                <c:pt idx="8">
                  <c:v>1346</c:v>
                </c:pt>
                <c:pt idx="9">
                  <c:v>1322.7</c:v>
                </c:pt>
                <c:pt idx="10">
                  <c:v>1096.9000000000001</c:v>
                </c:pt>
              </c:numCache>
            </c:numRef>
          </c:val>
        </c:ser>
        <c:dLbls>
          <c:showLegendKey val="0"/>
          <c:showVal val="1"/>
          <c:showCatName val="0"/>
          <c:showSerName val="0"/>
          <c:showPercent val="0"/>
          <c:showBubbleSize val="0"/>
        </c:dLbls>
        <c:gapWidth val="50"/>
        <c:axId val="-1768765824"/>
        <c:axId val="-1768770720"/>
      </c:barChart>
      <c:catAx>
        <c:axId val="-1768765824"/>
        <c:scaling>
          <c:orientation val="maxMin"/>
        </c:scaling>
        <c:delete val="0"/>
        <c:axPos val="l"/>
        <c:numFmt formatCode="General" sourceLinked="1"/>
        <c:majorTickMark val="none"/>
        <c:minorTickMark val="none"/>
        <c:tickLblPos val="nextTo"/>
        <c:spPr>
          <a:ln>
            <a:noFill/>
          </a:ln>
        </c:spPr>
        <c:txPr>
          <a:bodyPr rot="0" vert="horz"/>
          <a:lstStyle/>
          <a:p>
            <a:pPr>
              <a:defRPr/>
            </a:pPr>
            <a:endParaRPr lang="en-US"/>
          </a:p>
        </c:txPr>
        <c:crossAx val="-1768770720"/>
        <c:crosses val="autoZero"/>
        <c:auto val="1"/>
        <c:lblAlgn val="ctr"/>
        <c:lblOffset val="100"/>
        <c:tickLblSkip val="1"/>
        <c:tickMarkSkip val="1"/>
        <c:noMultiLvlLbl val="0"/>
      </c:catAx>
      <c:valAx>
        <c:axId val="-1768770720"/>
        <c:scaling>
          <c:orientation val="minMax"/>
          <c:max val="28000"/>
        </c:scaling>
        <c:delete val="1"/>
        <c:axPos val="t"/>
        <c:numFmt formatCode="#,##0.0" sourceLinked="1"/>
        <c:majorTickMark val="out"/>
        <c:minorTickMark val="none"/>
        <c:tickLblPos val="none"/>
        <c:crossAx val="-1768765824"/>
        <c:crosses val="autoZero"/>
        <c:crossBetween val="between"/>
      </c:valAx>
    </c:plotArea>
    <c:plotVisOnly val="1"/>
    <c:dispBlanksAs val="gap"/>
    <c:showDLblsOverMax val="0"/>
  </c:chart>
  <c:txPr>
    <a:bodyPr/>
    <a:lstStyle/>
    <a:p>
      <a:pPr>
        <a:defRPr sz="1400"/>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2515582372043556"/>
          <c:y val="0"/>
          <c:w val="0.67484417627956439"/>
          <c:h val="1"/>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Lbls>
            <c:numFmt formatCode="0.0%" sourceLinked="0"/>
            <c:spPr>
              <a:noFill/>
              <a:ln>
                <a:noFill/>
              </a:ln>
              <a:effectLst/>
            </c:spPr>
            <c:txPr>
              <a:bodyPr/>
              <a:lstStyle/>
              <a:p>
                <a:pPr>
                  <a:defRPr sz="12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Sheet1!$A$1:$A$11</c:f>
              <c:strCache>
                <c:ptCount val="11"/>
                <c:pt idx="0">
                  <c:v>Healthcare support </c:v>
                </c:pt>
                <c:pt idx="1">
                  <c:v>Personal care and service occupations</c:v>
                </c:pt>
                <c:pt idx="2">
                  <c:v>Computer and mathematical </c:v>
                </c:pt>
                <c:pt idx="3">
                  <c:v>Healthcare practitioners and technical </c:v>
                </c:pt>
                <c:pt idx="4">
                  <c:v>Community and social service occupations</c:v>
                </c:pt>
                <c:pt idx="5">
                  <c:v>Food preparation and serving related </c:v>
                </c:pt>
                <c:pt idx="6">
                  <c:v>Construction and extraction </c:v>
                </c:pt>
                <c:pt idx="7">
                  <c:v>Life, physical, and social science </c:v>
                </c:pt>
                <c:pt idx="8">
                  <c:v>Business and financial operations </c:v>
                </c:pt>
                <c:pt idx="9">
                  <c:v>Legal </c:v>
                </c:pt>
                <c:pt idx="10">
                  <c:v>Management </c:v>
                </c:pt>
              </c:strCache>
            </c:strRef>
          </c:cat>
          <c:val>
            <c:numRef>
              <c:f>Sheet1!$B$1:$B$11</c:f>
              <c:numCache>
                <c:formatCode>0.0000</c:formatCode>
                <c:ptCount val="11"/>
                <c:pt idx="0">
                  <c:v>0.182</c:v>
                </c:pt>
                <c:pt idx="1">
                  <c:v>0.17399999999999999</c:v>
                </c:pt>
                <c:pt idx="2">
                  <c:v>0.127</c:v>
                </c:pt>
                <c:pt idx="3">
                  <c:v>0.11899999999999999</c:v>
                </c:pt>
                <c:pt idx="4">
                  <c:v>0.112</c:v>
                </c:pt>
                <c:pt idx="5">
                  <c:v>0.109</c:v>
                </c:pt>
                <c:pt idx="6">
                  <c:v>9.8000000000000004E-2</c:v>
                </c:pt>
                <c:pt idx="7">
                  <c:v>7.3999999999999996E-2</c:v>
                </c:pt>
                <c:pt idx="8">
                  <c:v>6.9000000000000006E-2</c:v>
                </c:pt>
                <c:pt idx="9">
                  <c:v>6.9000000000000006E-2</c:v>
                </c:pt>
                <c:pt idx="10">
                  <c:v>6.9000000000000006E-2</c:v>
                </c:pt>
              </c:numCache>
            </c:numRef>
          </c:val>
        </c:ser>
        <c:dLbls>
          <c:showLegendKey val="0"/>
          <c:showVal val="1"/>
          <c:showCatName val="0"/>
          <c:showSerName val="0"/>
          <c:showPercent val="0"/>
          <c:showBubbleSize val="0"/>
        </c:dLbls>
        <c:gapWidth val="50"/>
        <c:axId val="-1768777792"/>
        <c:axId val="-1768777248"/>
      </c:barChart>
      <c:catAx>
        <c:axId val="-1768777792"/>
        <c:scaling>
          <c:orientation val="maxMin"/>
        </c:scaling>
        <c:delete val="0"/>
        <c:axPos val="l"/>
        <c:numFmt formatCode="General" sourceLinked="1"/>
        <c:majorTickMark val="none"/>
        <c:minorTickMark val="none"/>
        <c:tickLblPos val="low"/>
        <c:spPr>
          <a:ln>
            <a:noFill/>
          </a:ln>
        </c:spPr>
        <c:txPr>
          <a:bodyPr rot="0" vert="horz"/>
          <a:lstStyle/>
          <a:p>
            <a:pPr>
              <a:defRPr sz="1400"/>
            </a:pPr>
            <a:endParaRPr lang="en-US"/>
          </a:p>
        </c:txPr>
        <c:crossAx val="-1768777248"/>
        <c:crosses val="autoZero"/>
        <c:auto val="0"/>
        <c:lblAlgn val="ctr"/>
        <c:lblOffset val="0"/>
        <c:tickLblSkip val="1"/>
        <c:tickMarkSkip val="1"/>
        <c:noMultiLvlLbl val="0"/>
      </c:catAx>
      <c:valAx>
        <c:axId val="-1768777248"/>
        <c:scaling>
          <c:orientation val="minMax"/>
          <c:max val="0.42000000000000032"/>
          <c:min val="-2.5000000000000012E-2"/>
        </c:scaling>
        <c:delete val="1"/>
        <c:axPos val="t"/>
        <c:numFmt formatCode="0.0000" sourceLinked="1"/>
        <c:majorTickMark val="out"/>
        <c:minorTickMark val="none"/>
        <c:tickLblPos val="none"/>
        <c:crossAx val="-1768777792"/>
        <c:crosses val="autoZero"/>
        <c:crossBetween val="between"/>
        <c:majorUnit val="0.05"/>
        <c:minorUnit val="1.0000000000000005E-2"/>
      </c:valAx>
    </c:plotArea>
    <c:plotVisOnly val="1"/>
    <c:dispBlanksAs val="gap"/>
    <c:showDLblsOverMax val="0"/>
  </c:chart>
  <c:txPr>
    <a:bodyPr/>
    <a:lstStyle/>
    <a:p>
      <a:pPr>
        <a:defRPr sz="1800"/>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651391790311926"/>
          <c:y val="9.1313798007394739E-2"/>
          <c:w val="0.50582739657542808"/>
          <c:h val="0.8736961379685525"/>
        </c:manualLayout>
      </c:layout>
      <c:barChart>
        <c:barDir val="bar"/>
        <c:grouping val="clustered"/>
        <c:varyColors val="0"/>
        <c:ser>
          <c:idx val="0"/>
          <c:order val="0"/>
          <c:tx>
            <c:strRef>
              <c:f>Sheet1!$B$1</c:f>
              <c:strCache>
                <c:ptCount val="1"/>
                <c:pt idx="0">
                  <c:v>Column2</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Sheet1!$A$13:$A$23</c:f>
              <c:strCache>
                <c:ptCount val="11"/>
                <c:pt idx="0">
                  <c:v>Education, training, and library </c:v>
                </c:pt>
                <c:pt idx="1">
                  <c:v>Building and grounds cleaning and maintenance </c:v>
                </c:pt>
                <c:pt idx="2">
                  <c:v>Transportation and material moving </c:v>
                </c:pt>
                <c:pt idx="3">
                  <c:v>Architecture and engineering </c:v>
                </c:pt>
                <c:pt idx="4">
                  <c:v>Installation, maintenance, and repair </c:v>
                </c:pt>
                <c:pt idx="5">
                  <c:v>Arts, design, entertainment, sports, and media </c:v>
                </c:pt>
                <c:pt idx="6">
                  <c:v>Protective service </c:v>
                </c:pt>
                <c:pt idx="7">
                  <c:v>Farming, fishing, and forestry </c:v>
                </c:pt>
                <c:pt idx="8">
                  <c:v>Sales and related </c:v>
                </c:pt>
                <c:pt idx="9">
                  <c:v>Office and administrative support </c:v>
                </c:pt>
                <c:pt idx="10">
                  <c:v>Production </c:v>
                </c:pt>
              </c:strCache>
            </c:strRef>
          </c:cat>
          <c:val>
            <c:numRef>
              <c:f>Sheet1!$B$13:$B$23</c:f>
              <c:numCache>
                <c:formatCode>0.0000</c:formatCode>
                <c:ptCount val="11"/>
                <c:pt idx="0">
                  <c:v>5.2999999999999999E-2</c:v>
                </c:pt>
                <c:pt idx="1">
                  <c:v>5.0999999999999997E-2</c:v>
                </c:pt>
                <c:pt idx="2">
                  <c:v>4.4999999999999998E-2</c:v>
                </c:pt>
                <c:pt idx="3">
                  <c:v>4.2000000000000003E-2</c:v>
                </c:pt>
                <c:pt idx="4">
                  <c:v>3.7999999999999999E-2</c:v>
                </c:pt>
                <c:pt idx="5">
                  <c:v>3.3000000000000002E-2</c:v>
                </c:pt>
                <c:pt idx="6">
                  <c:v>2.7E-2</c:v>
                </c:pt>
                <c:pt idx="7">
                  <c:v>3.0000000000000001E-3</c:v>
                </c:pt>
                <c:pt idx="8">
                  <c:v>-5.0000000000000001E-3</c:v>
                </c:pt>
                <c:pt idx="9">
                  <c:v>-2.5999999999999999E-2</c:v>
                </c:pt>
                <c:pt idx="10">
                  <c:v>-4.4999999999999998E-2</c:v>
                </c:pt>
              </c:numCache>
            </c:numRef>
          </c:val>
        </c:ser>
        <c:dLbls>
          <c:showLegendKey val="0"/>
          <c:showVal val="0"/>
          <c:showCatName val="0"/>
          <c:showSerName val="0"/>
          <c:showPercent val="0"/>
          <c:showBubbleSize val="0"/>
        </c:dLbls>
        <c:gapWidth val="50"/>
        <c:axId val="-1768765280"/>
        <c:axId val="-1768764736"/>
      </c:barChart>
      <c:catAx>
        <c:axId val="-1768765280"/>
        <c:scaling>
          <c:orientation val="maxMin"/>
        </c:scaling>
        <c:delete val="0"/>
        <c:axPos val="l"/>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768764736"/>
        <c:crosses val="autoZero"/>
        <c:auto val="1"/>
        <c:lblAlgn val="ctr"/>
        <c:lblOffset val="1000"/>
        <c:tickLblSkip val="1"/>
        <c:noMultiLvlLbl val="0"/>
      </c:catAx>
      <c:valAx>
        <c:axId val="-1768764736"/>
        <c:scaling>
          <c:orientation val="minMax"/>
          <c:min val="-4.6000000000000013E-2"/>
        </c:scaling>
        <c:delete val="1"/>
        <c:axPos val="t"/>
        <c:numFmt formatCode="0.0" sourceLinked="0"/>
        <c:majorTickMark val="none"/>
        <c:minorTickMark val="none"/>
        <c:tickLblPos val="nextTo"/>
        <c:crossAx val="-1768765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40255145219983479"/>
          <c:y val="0"/>
          <c:w val="0.59744854780016521"/>
          <c:h val="1"/>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Lbls>
            <c:numFmt formatCode="0.0%" sourceLinked="0"/>
            <c:spPr>
              <a:noFill/>
              <a:ln>
                <a:noFill/>
              </a:ln>
              <a:effectLst/>
            </c:spPr>
            <c:txPr>
              <a:bodyPr/>
              <a:lstStyle/>
              <a:p>
                <a:pPr>
                  <a:defRPr sz="16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Sheet1!$A$1:$A$6</c:f>
              <c:strCache>
                <c:ptCount val="6"/>
                <c:pt idx="0">
                  <c:v>Information security analysts</c:v>
                </c:pt>
                <c:pt idx="1">
                  <c:v>Statisticians</c:v>
                </c:pt>
                <c:pt idx="2">
                  <c:v>Mathematicians</c:v>
                </c:pt>
                <c:pt idx="3">
                  <c:v>Operations research analysts</c:v>
                </c:pt>
                <c:pt idx="4">
                  <c:v>Software developers, applications</c:v>
                </c:pt>
                <c:pt idx="5">
                  <c:v>Actuaries</c:v>
                </c:pt>
              </c:strCache>
            </c:strRef>
          </c:cat>
          <c:val>
            <c:numRef>
              <c:f>Sheet1!$B$1:$B$6</c:f>
              <c:numCache>
                <c:formatCode>0.0</c:formatCode>
                <c:ptCount val="6"/>
                <c:pt idx="0">
                  <c:v>0.316</c:v>
                </c:pt>
                <c:pt idx="1">
                  <c:v>0.307</c:v>
                </c:pt>
                <c:pt idx="2">
                  <c:v>0.26</c:v>
                </c:pt>
                <c:pt idx="3">
                  <c:v>0.25600000000000001</c:v>
                </c:pt>
                <c:pt idx="4">
                  <c:v>0.25600000000000001</c:v>
                </c:pt>
                <c:pt idx="5">
                  <c:v>0.20100000000000001</c:v>
                </c:pt>
              </c:numCache>
            </c:numRef>
          </c:val>
        </c:ser>
        <c:dLbls>
          <c:showLegendKey val="0"/>
          <c:showVal val="1"/>
          <c:showCatName val="0"/>
          <c:showSerName val="0"/>
          <c:showPercent val="0"/>
          <c:showBubbleSize val="0"/>
        </c:dLbls>
        <c:gapWidth val="50"/>
        <c:axId val="-1768775616"/>
        <c:axId val="-1768775072"/>
      </c:barChart>
      <c:catAx>
        <c:axId val="-1768775616"/>
        <c:scaling>
          <c:orientation val="maxMin"/>
        </c:scaling>
        <c:delete val="0"/>
        <c:axPos val="l"/>
        <c:numFmt formatCode="General" sourceLinked="1"/>
        <c:majorTickMark val="none"/>
        <c:minorTickMark val="none"/>
        <c:tickLblPos val="low"/>
        <c:spPr>
          <a:noFill/>
          <a:ln>
            <a:noFill/>
          </a:ln>
        </c:spPr>
        <c:txPr>
          <a:bodyPr rot="0" vert="horz"/>
          <a:lstStyle/>
          <a:p>
            <a:pPr>
              <a:defRPr sz="1600" baseline="0"/>
            </a:pPr>
            <a:endParaRPr lang="en-US"/>
          </a:p>
        </c:txPr>
        <c:crossAx val="-1768775072"/>
        <c:crosses val="autoZero"/>
        <c:auto val="0"/>
        <c:lblAlgn val="ctr"/>
        <c:lblOffset val="0"/>
        <c:tickLblSkip val="1"/>
        <c:tickMarkSkip val="1"/>
        <c:noMultiLvlLbl val="0"/>
      </c:catAx>
      <c:valAx>
        <c:axId val="-1768775072"/>
        <c:scaling>
          <c:orientation val="minMax"/>
          <c:max val="0.42000000000000032"/>
          <c:min val="-2.5000000000000012E-2"/>
        </c:scaling>
        <c:delete val="1"/>
        <c:axPos val="t"/>
        <c:numFmt formatCode="0.0" sourceLinked="1"/>
        <c:majorTickMark val="out"/>
        <c:minorTickMark val="none"/>
        <c:tickLblPos val="none"/>
        <c:crossAx val="-1768775616"/>
        <c:crosses val="autoZero"/>
        <c:crossBetween val="between"/>
        <c:majorUnit val="0.05"/>
        <c:minorUnit val="1.0000000000000005E-2"/>
      </c:valAx>
    </c:plotArea>
    <c:plotVisOnly val="1"/>
    <c:dispBlanksAs val="gap"/>
    <c:showDLblsOverMax val="0"/>
  </c:chart>
  <c:txPr>
    <a:bodyPr/>
    <a:lstStyle/>
    <a:p>
      <a:pPr>
        <a:defRPr sz="1800" baseline="0"/>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41912758460405802"/>
          <c:y val="0"/>
          <c:w val="0.54079389147164192"/>
          <c:h val="1"/>
        </c:manualLayout>
      </c:layout>
      <c:barChart>
        <c:barDir val="bar"/>
        <c:grouping val="clustered"/>
        <c:varyColors val="0"/>
        <c:ser>
          <c:idx val="0"/>
          <c:order val="0"/>
          <c:spPr>
            <a:solidFill>
              <a:schemeClr val="accent2"/>
            </a:solidFill>
            <a:effectLst/>
            <a:scene3d>
              <a:camera prst="orthographicFront"/>
              <a:lightRig rig="threePt" dir="t"/>
            </a:scene3d>
            <a:sp3d/>
          </c:spPr>
          <c:invertIfNegative val="0"/>
          <c:dLbls>
            <c:numFmt formatCode="#,##0.0" sourceLinked="0"/>
            <c:spPr>
              <a:noFill/>
              <a:ln>
                <a:noFill/>
              </a:ln>
              <a:effectLst/>
            </c:spPr>
            <c:txPr>
              <a:bodyPr wrap="square" lIns="38100" tIns="19050" rIns="38100" bIns="19050" anchor="ctr">
                <a:spAutoFit/>
              </a:bodyPr>
              <a:lstStyle/>
              <a:p>
                <a:pPr>
                  <a:defRPr>
                    <a:solidFill>
                      <a:schemeClr val="accent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Sheet1!$A$1:$A$11</c:f>
              <c:strCache>
                <c:ptCount val="11"/>
                <c:pt idx="0">
                  <c:v>Food preparation and serving related occupations</c:v>
                </c:pt>
                <c:pt idx="1">
                  <c:v>Personal care and service occupations</c:v>
                </c:pt>
                <c:pt idx="2">
                  <c:v>Healthcare practitioners and technical occupations</c:v>
                </c:pt>
                <c:pt idx="3">
                  <c:v>Healthcare support occupations</c:v>
                </c:pt>
                <c:pt idx="4">
                  <c:v>Management occupations</c:v>
                </c:pt>
                <c:pt idx="5">
                  <c:v>Construction and extraction occupations</c:v>
                </c:pt>
                <c:pt idx="6">
                  <c:v>Computer and mathematical occupations</c:v>
                </c:pt>
                <c:pt idx="7">
                  <c:v>Business and financial operations occupations</c:v>
                </c:pt>
                <c:pt idx="8">
                  <c:v>Education, training, and library occupations</c:v>
                </c:pt>
                <c:pt idx="9">
                  <c:v>Transportation and material moving occupations</c:v>
                </c:pt>
                <c:pt idx="10">
                  <c:v>Community and social service occupations</c:v>
                </c:pt>
              </c:strCache>
            </c:strRef>
          </c:cat>
          <c:val>
            <c:numRef>
              <c:f>Sheet1!$B$1:$B$11</c:f>
              <c:numCache>
                <c:formatCode>#,##0.0</c:formatCode>
                <c:ptCount val="11"/>
                <c:pt idx="0">
                  <c:v>1488.3</c:v>
                </c:pt>
                <c:pt idx="1">
                  <c:v>1237.5999999999999</c:v>
                </c:pt>
                <c:pt idx="2">
                  <c:v>1082.5999999999999</c:v>
                </c:pt>
                <c:pt idx="3">
                  <c:v>785.2</c:v>
                </c:pt>
                <c:pt idx="4">
                  <c:v>706.9</c:v>
                </c:pt>
                <c:pt idx="5">
                  <c:v>704</c:v>
                </c:pt>
                <c:pt idx="6">
                  <c:v>593.9</c:v>
                </c:pt>
                <c:pt idx="7">
                  <c:v>591.79999999999995</c:v>
                </c:pt>
                <c:pt idx="8">
                  <c:v>512.9</c:v>
                </c:pt>
                <c:pt idx="9">
                  <c:v>483.1</c:v>
                </c:pt>
                <c:pt idx="10" formatCode="0.0">
                  <c:v>306.2</c:v>
                </c:pt>
              </c:numCache>
            </c:numRef>
          </c:val>
        </c:ser>
        <c:dLbls>
          <c:showLegendKey val="0"/>
          <c:showVal val="1"/>
          <c:showCatName val="0"/>
          <c:showSerName val="0"/>
          <c:showPercent val="0"/>
          <c:showBubbleSize val="0"/>
        </c:dLbls>
        <c:gapWidth val="50"/>
        <c:axId val="-1768774528"/>
        <c:axId val="-1919645216"/>
      </c:barChart>
      <c:catAx>
        <c:axId val="-1768774528"/>
        <c:scaling>
          <c:orientation val="maxMin"/>
        </c:scaling>
        <c:delete val="0"/>
        <c:axPos val="l"/>
        <c:numFmt formatCode="General" sourceLinked="1"/>
        <c:majorTickMark val="none"/>
        <c:minorTickMark val="none"/>
        <c:tickLblPos val="low"/>
        <c:spPr>
          <a:ln>
            <a:noFill/>
          </a:ln>
        </c:spPr>
        <c:txPr>
          <a:bodyPr rot="0" vert="horz"/>
          <a:lstStyle/>
          <a:p>
            <a:pPr>
              <a:defRPr/>
            </a:pPr>
            <a:endParaRPr lang="en-US"/>
          </a:p>
        </c:txPr>
        <c:crossAx val="-1919645216"/>
        <c:crosses val="autoZero"/>
        <c:auto val="1"/>
        <c:lblAlgn val="ctr"/>
        <c:lblOffset val="100"/>
        <c:tickLblSkip val="1"/>
        <c:tickMarkSkip val="1"/>
        <c:noMultiLvlLbl val="0"/>
      </c:catAx>
      <c:valAx>
        <c:axId val="-1919645216"/>
        <c:scaling>
          <c:orientation val="minMax"/>
          <c:max val="2800"/>
          <c:min val="-20"/>
        </c:scaling>
        <c:delete val="1"/>
        <c:axPos val="t"/>
        <c:numFmt formatCode="#,##0.0" sourceLinked="1"/>
        <c:majorTickMark val="out"/>
        <c:minorTickMark val="none"/>
        <c:tickLblPos val="none"/>
        <c:crossAx val="-1768774528"/>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41912758607379957"/>
          <c:y val="0"/>
          <c:w val="0.54079389147164192"/>
          <c:h val="1"/>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Lbls>
            <c:numFmt formatCode="#,##0.0" sourceLinked="0"/>
            <c:spPr>
              <a:noFill/>
              <a:ln>
                <a:noFill/>
              </a:ln>
              <a:effectLst/>
            </c:spPr>
            <c:txPr>
              <a:bodyPr wrap="square" lIns="38100" tIns="19050" rIns="38100" bIns="19050" anchor="ctr">
                <a:spAutoFit/>
              </a:bodyPr>
              <a:lstStyle/>
              <a:p>
                <a:pPr>
                  <a:defRPr>
                    <a:solidFill>
                      <a:schemeClr val="accent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Sheet1!$A$12:$A$22</c:f>
              <c:strCache>
                <c:ptCount val="11"/>
                <c:pt idx="0">
                  <c:v>Building and grounds cleaning and maintenance occupations</c:v>
                </c:pt>
                <c:pt idx="1">
                  <c:v>Installation, maintenance, and repair occupations</c:v>
                </c:pt>
                <c:pt idx="2">
                  <c:v>Architecture and engineering occupations</c:v>
                </c:pt>
                <c:pt idx="3">
                  <c:v>Life, physical, and social science occupations</c:v>
                </c:pt>
                <c:pt idx="4">
                  <c:v>Arts, design, entertainment, sports, and media occupations</c:v>
                </c:pt>
                <c:pt idx="5">
                  <c:v>Protective service occupations</c:v>
                </c:pt>
                <c:pt idx="6">
                  <c:v>Legal occupations</c:v>
                </c:pt>
                <c:pt idx="7">
                  <c:v>Farming, fishing, and forestry occupations</c:v>
                </c:pt>
                <c:pt idx="8">
                  <c:v>Sales and related occupations</c:v>
                </c:pt>
                <c:pt idx="9">
                  <c:v>Production occupations</c:v>
                </c:pt>
                <c:pt idx="10">
                  <c:v>Office and administrative support occupations</c:v>
                </c:pt>
              </c:strCache>
            </c:strRef>
          </c:cat>
          <c:val>
            <c:numRef>
              <c:f>Sheet1!$B$12:$B$22</c:f>
              <c:numCache>
                <c:formatCode>#,##0.0</c:formatCode>
                <c:ptCount val="11"/>
                <c:pt idx="0">
                  <c:v>290.8</c:v>
                </c:pt>
                <c:pt idx="1">
                  <c:v>233.2</c:v>
                </c:pt>
                <c:pt idx="2">
                  <c:v>113.3</c:v>
                </c:pt>
                <c:pt idx="3">
                  <c:v>97.4</c:v>
                </c:pt>
                <c:pt idx="4">
                  <c:v>96.8</c:v>
                </c:pt>
                <c:pt idx="5">
                  <c:v>95.2</c:v>
                </c:pt>
                <c:pt idx="6">
                  <c:v>93.3</c:v>
                </c:pt>
                <c:pt idx="7">
                  <c:v>3.2</c:v>
                </c:pt>
                <c:pt idx="8">
                  <c:v>-79.8</c:v>
                </c:pt>
                <c:pt idx="9">
                  <c:v>-429.5</c:v>
                </c:pt>
                <c:pt idx="10">
                  <c:v>-608.1</c:v>
                </c:pt>
              </c:numCache>
            </c:numRef>
          </c:val>
        </c:ser>
        <c:dLbls>
          <c:showLegendKey val="0"/>
          <c:showVal val="1"/>
          <c:showCatName val="0"/>
          <c:showSerName val="0"/>
          <c:showPercent val="0"/>
          <c:showBubbleSize val="0"/>
        </c:dLbls>
        <c:gapWidth val="50"/>
        <c:axId val="-1919641952"/>
        <c:axId val="-1919645760"/>
      </c:barChart>
      <c:catAx>
        <c:axId val="-1919641952"/>
        <c:scaling>
          <c:orientation val="maxMin"/>
        </c:scaling>
        <c:delete val="0"/>
        <c:axPos val="l"/>
        <c:numFmt formatCode="#,##0.0" sourceLinked="0"/>
        <c:majorTickMark val="none"/>
        <c:minorTickMark val="none"/>
        <c:tickLblPos val="low"/>
        <c:spPr>
          <a:ln>
            <a:noFill/>
          </a:ln>
        </c:spPr>
        <c:txPr>
          <a:bodyPr rot="0" vert="horz"/>
          <a:lstStyle/>
          <a:p>
            <a:pPr>
              <a:defRPr/>
            </a:pPr>
            <a:endParaRPr lang="en-US"/>
          </a:p>
        </c:txPr>
        <c:crossAx val="-1919645760"/>
        <c:crosses val="autoZero"/>
        <c:auto val="1"/>
        <c:lblAlgn val="ctr"/>
        <c:lblOffset val="100"/>
        <c:tickMarkSkip val="1"/>
        <c:noMultiLvlLbl val="0"/>
      </c:catAx>
      <c:valAx>
        <c:axId val="-1919645760"/>
        <c:scaling>
          <c:orientation val="minMax"/>
          <c:max val="550"/>
          <c:min val="-850"/>
        </c:scaling>
        <c:delete val="1"/>
        <c:axPos val="t"/>
        <c:numFmt formatCode="#,##0.0" sourceLinked="1"/>
        <c:majorTickMark val="none"/>
        <c:minorTickMark val="none"/>
        <c:tickLblPos val="none"/>
        <c:crossAx val="-1919641952"/>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48034294048023995"/>
          <c:y val="1.1744297309854391E-2"/>
          <c:w val="0.39465775465998837"/>
          <c:h val="0.95813224153116328"/>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Lbls>
            <c:numFmt formatCode="0.0%" sourceLinked="0"/>
            <c:spPr>
              <a:noFill/>
              <a:ln>
                <a:noFill/>
              </a:ln>
              <a:effectLst/>
            </c:spPr>
            <c:txPr>
              <a:bodyPr/>
              <a:lstStyle/>
              <a:p>
                <a:pPr>
                  <a:defRPr sz="14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Solar photovoltaic installers</c:v>
                </c:pt>
                <c:pt idx="1">
                  <c:v>Wind turbine service technicians</c:v>
                </c:pt>
                <c:pt idx="2">
                  <c:v>Home health aides</c:v>
                </c:pt>
                <c:pt idx="3">
                  <c:v>Personal care aides</c:v>
                </c:pt>
                <c:pt idx="4">
                  <c:v>Occupational therapy assistants</c:v>
                </c:pt>
                <c:pt idx="5">
                  <c:v>Information security analysts</c:v>
                </c:pt>
                <c:pt idx="6">
                  <c:v>Physician assistants</c:v>
                </c:pt>
                <c:pt idx="7">
                  <c:v>Statisticians</c:v>
                </c:pt>
                <c:pt idx="8">
                  <c:v>Nurse practitioners</c:v>
                </c:pt>
                <c:pt idx="9">
                  <c:v>Speech-language pathologists</c:v>
                </c:pt>
              </c:strCache>
            </c:strRef>
          </c:cat>
          <c:val>
            <c:numRef>
              <c:f>Sheet1!$B$1:$B$10</c:f>
              <c:numCache>
                <c:formatCode>0%</c:formatCode>
                <c:ptCount val="10"/>
                <c:pt idx="0">
                  <c:v>0.63300000000000001</c:v>
                </c:pt>
                <c:pt idx="1">
                  <c:v>0.56899999999999995</c:v>
                </c:pt>
                <c:pt idx="2">
                  <c:v>0.36599999999999999</c:v>
                </c:pt>
                <c:pt idx="3">
                  <c:v>0.36399999999999999</c:v>
                </c:pt>
                <c:pt idx="4">
                  <c:v>0.33100000000000002</c:v>
                </c:pt>
                <c:pt idx="5">
                  <c:v>0.316</c:v>
                </c:pt>
                <c:pt idx="6">
                  <c:v>0.311</c:v>
                </c:pt>
                <c:pt idx="7">
                  <c:v>0.307</c:v>
                </c:pt>
                <c:pt idx="8">
                  <c:v>0.28199999999999997</c:v>
                </c:pt>
                <c:pt idx="9">
                  <c:v>0.27300000000000002</c:v>
                </c:pt>
              </c:numCache>
            </c:numRef>
          </c:val>
        </c:ser>
        <c:dLbls>
          <c:showLegendKey val="0"/>
          <c:showVal val="1"/>
          <c:showCatName val="0"/>
          <c:showSerName val="0"/>
          <c:showPercent val="0"/>
          <c:showBubbleSize val="0"/>
        </c:dLbls>
        <c:gapWidth val="50"/>
        <c:axId val="-1919647936"/>
        <c:axId val="-1919643584"/>
      </c:barChart>
      <c:catAx>
        <c:axId val="-1919647936"/>
        <c:scaling>
          <c:orientation val="maxMin"/>
        </c:scaling>
        <c:delete val="0"/>
        <c:axPos val="l"/>
        <c:numFmt formatCode="General" sourceLinked="0"/>
        <c:majorTickMark val="none"/>
        <c:minorTickMark val="none"/>
        <c:tickLblPos val="nextTo"/>
        <c:spPr>
          <a:ln>
            <a:noFill/>
          </a:ln>
        </c:spPr>
        <c:txPr>
          <a:bodyPr rot="0" vert="horz"/>
          <a:lstStyle/>
          <a:p>
            <a:pPr algn="just">
              <a:defRPr sz="1200"/>
            </a:pPr>
            <a:endParaRPr lang="en-US"/>
          </a:p>
        </c:txPr>
        <c:crossAx val="-1919643584"/>
        <c:crosses val="autoZero"/>
        <c:auto val="0"/>
        <c:lblAlgn val="ctr"/>
        <c:lblOffset val="100"/>
        <c:tickLblSkip val="1"/>
        <c:tickMarkSkip val="1"/>
        <c:noMultiLvlLbl val="0"/>
      </c:catAx>
      <c:valAx>
        <c:axId val="-1919643584"/>
        <c:scaling>
          <c:orientation val="minMax"/>
          <c:max val="1.2"/>
          <c:min val="0"/>
        </c:scaling>
        <c:delete val="1"/>
        <c:axPos val="t"/>
        <c:numFmt formatCode="0%" sourceLinked="1"/>
        <c:majorTickMark val="out"/>
        <c:minorTickMark val="none"/>
        <c:tickLblPos val="nextTo"/>
        <c:crossAx val="-1919647936"/>
        <c:crosses val="autoZero"/>
        <c:crossBetween val="between"/>
      </c:valAx>
    </c:plotArea>
    <c:plotVisOnly val="1"/>
    <c:dispBlanksAs val="gap"/>
    <c:showDLblsOverMax val="0"/>
  </c:chart>
  <c:txPr>
    <a:bodyPr/>
    <a:lstStyle/>
    <a:p>
      <a:pPr algn="r">
        <a:defRPr sz="1800"/>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211580671478768E-2"/>
          <c:y val="2.9335495382441835E-2"/>
          <c:w val="0.59333672688788763"/>
          <c:h val="0.94132900923511631"/>
        </c:manualLayout>
      </c:layout>
      <c:barChart>
        <c:barDir val="bar"/>
        <c:grouping val="clustered"/>
        <c:varyColors val="0"/>
        <c:ser>
          <c:idx val="0"/>
          <c:order val="0"/>
          <c:tx>
            <c:strRef>
              <c:f>Sheet1!$B$1</c:f>
              <c:strCache>
                <c:ptCount val="1"/>
                <c:pt idx="0">
                  <c:v>Series 1</c:v>
                </c:pt>
              </c:strCache>
            </c:strRef>
          </c:tx>
          <c:spPr>
            <a:solidFill>
              <a:schemeClr val="accent5"/>
            </a:solidFill>
            <a:ln>
              <a:noFill/>
            </a:ln>
            <a:effectLst/>
          </c:spPr>
          <c:invertIfNegative val="0"/>
          <c:dLbls>
            <c:dLbl>
              <c:idx val="3"/>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1F3B73"/>
                      </a:solidFill>
                      <a:latin typeface="+mn-lt"/>
                      <a:ea typeface="+mn-ea"/>
                      <a:cs typeface="+mn-cs"/>
                    </a:defRPr>
                  </a:pPr>
                  <a:endParaRPr lang="en-US"/>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1F3B73"/>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Speech-language pathologists</c:v>
                </c:pt>
                <c:pt idx="1">
                  <c:v>Nurse practitioners</c:v>
                </c:pt>
                <c:pt idx="2">
                  <c:v>Statisticians</c:v>
                </c:pt>
                <c:pt idx="3">
                  <c:v>Physician assistants</c:v>
                </c:pt>
                <c:pt idx="4">
                  <c:v>Information security analysts</c:v>
                </c:pt>
                <c:pt idx="5">
                  <c:v>Occupational therapy assistants</c:v>
                </c:pt>
                <c:pt idx="6">
                  <c:v>Personal care aides</c:v>
                </c:pt>
                <c:pt idx="7">
                  <c:v>Home health aides</c:v>
                </c:pt>
                <c:pt idx="8">
                  <c:v>Wind turbine service technicians</c:v>
                </c:pt>
                <c:pt idx="9">
                  <c:v>Solar photovoltaic installers</c:v>
                </c:pt>
              </c:strCache>
            </c:strRef>
          </c:cat>
          <c:val>
            <c:numRef>
              <c:f>Sheet1!$B$2:$B$11</c:f>
              <c:numCache>
                <c:formatCode>General</c:formatCode>
                <c:ptCount val="10"/>
                <c:pt idx="0">
                  <c:v>41.9</c:v>
                </c:pt>
                <c:pt idx="1">
                  <c:v>53.3</c:v>
                </c:pt>
                <c:pt idx="2">
                  <c:v>13.6</c:v>
                </c:pt>
                <c:pt idx="3">
                  <c:v>37</c:v>
                </c:pt>
                <c:pt idx="4">
                  <c:v>35.5</c:v>
                </c:pt>
                <c:pt idx="5">
                  <c:v>14.5</c:v>
                </c:pt>
                <c:pt idx="6" formatCode="0.0">
                  <c:v>881</c:v>
                </c:pt>
                <c:pt idx="7">
                  <c:v>304.8</c:v>
                </c:pt>
                <c:pt idx="8">
                  <c:v>3.8</c:v>
                </c:pt>
                <c:pt idx="9">
                  <c:v>6.1</c:v>
                </c:pt>
              </c:numCache>
            </c:numRef>
          </c:val>
        </c:ser>
        <c:dLbls>
          <c:dLblPos val="outEnd"/>
          <c:showLegendKey val="0"/>
          <c:showVal val="1"/>
          <c:showCatName val="0"/>
          <c:showSerName val="0"/>
          <c:showPercent val="0"/>
          <c:showBubbleSize val="0"/>
        </c:dLbls>
        <c:gapWidth val="50"/>
        <c:axId val="-1919647392"/>
        <c:axId val="-1919643040"/>
      </c:barChart>
      <c:catAx>
        <c:axId val="-1919647392"/>
        <c:scaling>
          <c:orientation val="minMax"/>
        </c:scaling>
        <c:delete val="0"/>
        <c:axPos val="l"/>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9643040"/>
        <c:crosses val="autoZero"/>
        <c:auto val="1"/>
        <c:lblAlgn val="ctr"/>
        <c:lblOffset val="100"/>
        <c:noMultiLvlLbl val="0"/>
      </c:catAx>
      <c:valAx>
        <c:axId val="-1919643040"/>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19196473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49957307838799586"/>
          <c:y val="4.6850475119840494E-2"/>
          <c:w val="0.3787561383048953"/>
          <c:h val="0.9034329042202931"/>
        </c:manualLayout>
      </c:layout>
      <c:barChart>
        <c:barDir val="bar"/>
        <c:grouping val="clustered"/>
        <c:varyColors val="0"/>
        <c:ser>
          <c:idx val="0"/>
          <c:order val="0"/>
          <c:spPr>
            <a:solidFill>
              <a:schemeClr val="accent5"/>
            </a:solidFill>
            <a:effectLst/>
            <a:scene3d>
              <a:camera prst="orthographicFront"/>
              <a:lightRig rig="threePt" dir="t"/>
            </a:scene3d>
            <a:sp3d/>
          </c:spPr>
          <c:invertIfNegative val="0"/>
          <c:dLbls>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Personal care aides</c:v>
                </c:pt>
                <c:pt idx="1">
                  <c:v>Combined food preparation and serving workers, including fast food</c:v>
                </c:pt>
                <c:pt idx="2">
                  <c:v>Registered nurses</c:v>
                </c:pt>
                <c:pt idx="3">
                  <c:v>Home health aides</c:v>
                </c:pt>
                <c:pt idx="4">
                  <c:v>Cooks, restaurant</c:v>
                </c:pt>
                <c:pt idx="5">
                  <c:v>Software developers, applications</c:v>
                </c:pt>
                <c:pt idx="6">
                  <c:v>Waiters and waitresses</c:v>
                </c:pt>
                <c:pt idx="7">
                  <c:v>General and operations managers</c:v>
                </c:pt>
                <c:pt idx="8">
                  <c:v>Janitors and cleaners, except maids and housekeeping cleaners</c:v>
                </c:pt>
                <c:pt idx="9">
                  <c:v>Medical assistants</c:v>
                </c:pt>
              </c:strCache>
            </c:strRef>
          </c:cat>
          <c:val>
            <c:numRef>
              <c:f>Sheet1!$B$1:$B$10</c:f>
              <c:numCache>
                <c:formatCode>#,##0.0</c:formatCode>
                <c:ptCount val="10"/>
                <c:pt idx="0">
                  <c:v>881</c:v>
                </c:pt>
                <c:pt idx="1">
                  <c:v>640.1</c:v>
                </c:pt>
                <c:pt idx="2">
                  <c:v>371.5</c:v>
                </c:pt>
                <c:pt idx="3">
                  <c:v>304.8</c:v>
                </c:pt>
                <c:pt idx="4">
                  <c:v>299</c:v>
                </c:pt>
                <c:pt idx="5">
                  <c:v>241.5</c:v>
                </c:pt>
                <c:pt idx="6">
                  <c:v>170.2</c:v>
                </c:pt>
                <c:pt idx="7">
                  <c:v>165</c:v>
                </c:pt>
                <c:pt idx="8">
                  <c:v>159.80000000000001</c:v>
                </c:pt>
                <c:pt idx="9">
                  <c:v>154.9</c:v>
                </c:pt>
              </c:numCache>
            </c:numRef>
          </c:val>
        </c:ser>
        <c:dLbls>
          <c:showLegendKey val="0"/>
          <c:showVal val="1"/>
          <c:showCatName val="0"/>
          <c:showSerName val="0"/>
          <c:showPercent val="0"/>
          <c:showBubbleSize val="0"/>
        </c:dLbls>
        <c:gapWidth val="65"/>
        <c:axId val="-1919641408"/>
        <c:axId val="-1919644672"/>
      </c:barChart>
      <c:catAx>
        <c:axId val="-1919641408"/>
        <c:scaling>
          <c:orientation val="maxMin"/>
        </c:scaling>
        <c:delete val="0"/>
        <c:axPos val="l"/>
        <c:numFmt formatCode="General" sourceLinked="0"/>
        <c:majorTickMark val="none"/>
        <c:minorTickMark val="none"/>
        <c:tickLblPos val="nextTo"/>
        <c:spPr>
          <a:ln>
            <a:noFill/>
          </a:ln>
        </c:spPr>
        <c:txPr>
          <a:bodyPr rot="0" vert="horz" anchor="ctr" anchorCtr="1"/>
          <a:lstStyle/>
          <a:p>
            <a:pPr algn="r">
              <a:defRPr sz="1200" baseline="0"/>
            </a:pPr>
            <a:endParaRPr lang="en-US"/>
          </a:p>
        </c:txPr>
        <c:crossAx val="-1919644672"/>
        <c:crosses val="autoZero"/>
        <c:auto val="0"/>
        <c:lblAlgn val="ctr"/>
        <c:lblOffset val="100"/>
        <c:tickLblSkip val="1"/>
        <c:tickMarkSkip val="1"/>
        <c:noMultiLvlLbl val="0"/>
      </c:catAx>
      <c:valAx>
        <c:axId val="-1919644672"/>
        <c:scaling>
          <c:orientation val="minMax"/>
          <c:max val="1100"/>
          <c:min val="0"/>
        </c:scaling>
        <c:delete val="1"/>
        <c:axPos val="t"/>
        <c:numFmt formatCode="#,##0.0" sourceLinked="1"/>
        <c:majorTickMark val="out"/>
        <c:minorTickMark val="none"/>
        <c:tickLblPos val="none"/>
        <c:crossAx val="-1919641408"/>
        <c:crosses val="autoZero"/>
        <c:crossBetween val="between"/>
      </c:valAx>
    </c:plotArea>
    <c:plotVisOnly val="1"/>
    <c:dispBlanksAs val="gap"/>
    <c:showDLblsOverMax val="0"/>
  </c:chart>
  <c:spPr>
    <a:noFill/>
  </c:spPr>
  <c:txPr>
    <a:bodyPr/>
    <a:lstStyle/>
    <a:p>
      <a:pPr>
        <a:defRPr sz="1300"/>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211580671478768E-2"/>
          <c:y val="2.9335495382441835E-2"/>
          <c:w val="0.59333672688788763"/>
          <c:h val="0.94132900923511631"/>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1F3B73"/>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Personal care aides</c:v>
                </c:pt>
                <c:pt idx="1">
                  <c:v>Combined food preparation and serving workers, including fast food</c:v>
                </c:pt>
                <c:pt idx="2">
                  <c:v>Registered nurses</c:v>
                </c:pt>
                <c:pt idx="3">
                  <c:v>Home health aides</c:v>
                </c:pt>
                <c:pt idx="4">
                  <c:v>Cooks, restaurant</c:v>
                </c:pt>
                <c:pt idx="5">
                  <c:v>Software developers, applications</c:v>
                </c:pt>
                <c:pt idx="6">
                  <c:v>Waiters and waitresses</c:v>
                </c:pt>
                <c:pt idx="7">
                  <c:v>General and operations managers</c:v>
                </c:pt>
                <c:pt idx="8">
                  <c:v>Janitors and cleaners, except maids and housekeeping cleaners</c:v>
                </c:pt>
                <c:pt idx="9">
                  <c:v>Medical assistants</c:v>
                </c:pt>
              </c:strCache>
            </c:strRef>
          </c:cat>
          <c:val>
            <c:numRef>
              <c:f>Sheet1!$B$2:$B$11</c:f>
              <c:numCache>
                <c:formatCode>0.0%</c:formatCode>
                <c:ptCount val="10"/>
                <c:pt idx="0">
                  <c:v>0.36399999999999999</c:v>
                </c:pt>
                <c:pt idx="1">
                  <c:v>0.17299999999999999</c:v>
                </c:pt>
                <c:pt idx="2">
                  <c:v>0.121</c:v>
                </c:pt>
                <c:pt idx="3">
                  <c:v>0.36599999999999999</c:v>
                </c:pt>
                <c:pt idx="4">
                  <c:v>0.219</c:v>
                </c:pt>
                <c:pt idx="5">
                  <c:v>0.25600000000000001</c:v>
                </c:pt>
                <c:pt idx="6">
                  <c:v>6.5000000000000002E-2</c:v>
                </c:pt>
                <c:pt idx="7">
                  <c:v>6.9000000000000006E-2</c:v>
                </c:pt>
                <c:pt idx="8">
                  <c:v>6.6000000000000003E-2</c:v>
                </c:pt>
                <c:pt idx="9">
                  <c:v>0.22600000000000001</c:v>
                </c:pt>
              </c:numCache>
            </c:numRef>
          </c:val>
        </c:ser>
        <c:dLbls>
          <c:dLblPos val="outEnd"/>
          <c:showLegendKey val="0"/>
          <c:showVal val="1"/>
          <c:showCatName val="0"/>
          <c:showSerName val="0"/>
          <c:showPercent val="0"/>
          <c:showBubbleSize val="0"/>
        </c:dLbls>
        <c:gapWidth val="50"/>
        <c:axId val="-1919642496"/>
        <c:axId val="-1919644128"/>
      </c:barChart>
      <c:catAx>
        <c:axId val="-1919642496"/>
        <c:scaling>
          <c:orientation val="maxMin"/>
        </c:scaling>
        <c:delete val="0"/>
        <c:axPos val="l"/>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9644128"/>
        <c:crosses val="autoZero"/>
        <c:auto val="1"/>
        <c:lblAlgn val="ctr"/>
        <c:lblOffset val="100"/>
        <c:noMultiLvlLbl val="0"/>
      </c:catAx>
      <c:valAx>
        <c:axId val="-1919644128"/>
        <c:scaling>
          <c:orientation val="minMax"/>
        </c:scaling>
        <c:delete val="1"/>
        <c:axPos val="t"/>
        <c:majorGridlines>
          <c:spPr>
            <a:ln w="9525" cap="flat" cmpd="sng" algn="ctr">
              <a:noFill/>
              <a:round/>
            </a:ln>
            <a:effectLst/>
          </c:spPr>
        </c:majorGridlines>
        <c:numFmt formatCode="0.0%" sourceLinked="1"/>
        <c:majorTickMark val="none"/>
        <c:minorTickMark val="none"/>
        <c:tickLblPos val="nextTo"/>
        <c:crossAx val="-1919642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25259253912183932"/>
          <c:y val="0.10055710062491308"/>
          <c:w val="0.33704970031316184"/>
          <c:h val="0.79780018869373082"/>
        </c:manualLayout>
      </c:layout>
      <c:barChart>
        <c:barDir val="bar"/>
        <c:grouping val="clustered"/>
        <c:varyColors val="0"/>
        <c:ser>
          <c:idx val="0"/>
          <c:order val="0"/>
          <c:spPr>
            <a:solidFill>
              <a:srgbClr val="92D050"/>
            </a:solidFill>
            <a:ln>
              <a:noFill/>
            </a:ln>
            <a:effectLst/>
            <a:scene3d>
              <a:camera prst="orthographicFront"/>
              <a:lightRig rig="threePt" dir="t">
                <a:rot lat="0" lon="0" rev="1200000"/>
              </a:lightRig>
            </a:scene3d>
            <a:sp3d/>
          </c:spPr>
          <c:invertIfNegative val="0"/>
          <c:dLbls>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Word processors and typists</c:v>
                </c:pt>
                <c:pt idx="1">
                  <c:v>Respiratory therapy technicians</c:v>
                </c:pt>
                <c:pt idx="2">
                  <c:v>Postmasters and mail superintendents</c:v>
                </c:pt>
                <c:pt idx="3">
                  <c:v>Parking enforcement workers</c:v>
                </c:pt>
                <c:pt idx="4">
                  <c:v>Electronic equipment installers and repairers, motor vehicles</c:v>
                </c:pt>
                <c:pt idx="5">
                  <c:v>Cutters and trimmers, hand</c:v>
                </c:pt>
                <c:pt idx="6">
                  <c:v>Telephone operators</c:v>
                </c:pt>
                <c:pt idx="7">
                  <c:v>Watch repairers</c:v>
                </c:pt>
                <c:pt idx="8">
                  <c:v>Locomotive firers</c:v>
                </c:pt>
                <c:pt idx="9">
                  <c:v>Mine shuttle car operators</c:v>
                </c:pt>
              </c:strCache>
            </c:strRef>
          </c:cat>
          <c:val>
            <c:numRef>
              <c:f>Sheet1!$B$1:$B$10</c:f>
              <c:numCache>
                <c:formatCode>#,##0.0</c:formatCode>
                <c:ptCount val="10"/>
                <c:pt idx="0">
                  <c:v>-20.399999999999999</c:v>
                </c:pt>
                <c:pt idx="1">
                  <c:v>-5.3</c:v>
                </c:pt>
                <c:pt idx="2">
                  <c:v>-3.7</c:v>
                </c:pt>
                <c:pt idx="3">
                  <c:v>-3.1</c:v>
                </c:pt>
                <c:pt idx="4">
                  <c:v>-3.1</c:v>
                </c:pt>
                <c:pt idx="5">
                  <c:v>-3</c:v>
                </c:pt>
                <c:pt idx="6">
                  <c:v>-1.6</c:v>
                </c:pt>
                <c:pt idx="7">
                  <c:v>-0.9</c:v>
                </c:pt>
                <c:pt idx="8">
                  <c:v>-0.4</c:v>
                </c:pt>
                <c:pt idx="9">
                  <c:v>-0.4</c:v>
                </c:pt>
              </c:numCache>
            </c:numRef>
          </c:val>
        </c:ser>
        <c:dLbls>
          <c:showLegendKey val="0"/>
          <c:showVal val="1"/>
          <c:showCatName val="0"/>
          <c:showSerName val="0"/>
          <c:showPercent val="0"/>
          <c:showBubbleSize val="0"/>
        </c:dLbls>
        <c:gapWidth val="50"/>
        <c:axId val="-1768771808"/>
        <c:axId val="-1768770176"/>
      </c:barChart>
      <c:catAx>
        <c:axId val="-1768771808"/>
        <c:scaling>
          <c:orientation val="maxMin"/>
        </c:scaling>
        <c:delete val="0"/>
        <c:axPos val="l"/>
        <c:numFmt formatCode="#,##0.0" sourceLinked="0"/>
        <c:majorTickMark val="none"/>
        <c:minorTickMark val="none"/>
        <c:tickLblPos val="none"/>
        <c:spPr>
          <a:ln>
            <a:noFill/>
          </a:ln>
        </c:spPr>
        <c:txPr>
          <a:bodyPr rot="0" vert="horz"/>
          <a:lstStyle/>
          <a:p>
            <a:pPr algn="l">
              <a:defRPr sz="1350" baseline="0"/>
            </a:pPr>
            <a:endParaRPr lang="en-US"/>
          </a:p>
        </c:txPr>
        <c:crossAx val="-1768770176"/>
        <c:crosses val="autoZero"/>
        <c:auto val="1"/>
        <c:lblAlgn val="ctr"/>
        <c:lblOffset val="100"/>
        <c:tickMarkSkip val="1"/>
        <c:noMultiLvlLbl val="0"/>
      </c:catAx>
      <c:valAx>
        <c:axId val="-1768770176"/>
        <c:scaling>
          <c:orientation val="minMax"/>
          <c:max val="0"/>
          <c:min val="-30"/>
        </c:scaling>
        <c:delete val="1"/>
        <c:axPos val="t"/>
        <c:numFmt formatCode="#,##0.0" sourceLinked="1"/>
        <c:majorTickMark val="out"/>
        <c:minorTickMark val="none"/>
        <c:tickLblPos val="nextTo"/>
        <c:crossAx val="-1768771808"/>
        <c:crosses val="autoZero"/>
        <c:crossBetween val="between"/>
        <c:majorUnit val="10"/>
      </c:valAx>
    </c:plotArea>
    <c:plotVisOnly val="1"/>
    <c:dispBlanksAs val="gap"/>
    <c:showDLblsOverMax val="0"/>
  </c:chart>
  <c:txPr>
    <a:bodyPr/>
    <a:lstStyle/>
    <a:p>
      <a:pPr marL="0" marR="0" indent="0" algn="l" defTabSz="914400" rtl="0" eaLnBrk="1" fontAlgn="auto" latinLnBrk="0" hangingPunct="1">
        <a:lnSpc>
          <a:spcPct val="120000"/>
        </a:lnSpc>
        <a:spcBef>
          <a:spcPct val="0"/>
        </a:spcBef>
        <a:spcAft>
          <a:spcPts val="0"/>
        </a:spcAft>
        <a:buClrTx/>
        <a:buSzTx/>
        <a:buFontTx/>
        <a:buNone/>
        <a:tabLst/>
        <a:defRPr kumimoji="0" lang="en-US" sz="1600" b="0" i="0" u="none" strike="noStrike" kern="1200" cap="none" spc="0" normalizeH="0" baseline="0">
          <a:ln>
            <a:noFill/>
          </a:ln>
          <a:solidFill>
            <a:srgbClr val="002060"/>
          </a:solidFill>
          <a:effectLst/>
          <a:uLnTx/>
          <a:uFillTx/>
          <a:latin typeface="Calibri" panose="020F0502020204030204" pitchFamily="34" charset="0"/>
          <a:ea typeface="+mj-ea"/>
          <a:cs typeface="Calibri" panose="020F0502020204030204" pitchFamily="34" charset="0"/>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
          <c:y val="3.7049573078807782E-2"/>
          <c:w val="0.50669313635453195"/>
          <c:h val="0.90976774887495748"/>
        </c:manualLayout>
      </c:layout>
      <c:barChart>
        <c:barDir val="bar"/>
        <c:grouping val="clustered"/>
        <c:varyColors val="0"/>
        <c:ser>
          <c:idx val="0"/>
          <c:order val="0"/>
          <c:spPr>
            <a:solidFill>
              <a:schemeClr val="accent1"/>
            </a:solidFill>
            <a:ln>
              <a:noFill/>
            </a:ln>
            <a:effectLst/>
            <a:scene3d>
              <a:camera prst="orthographicFront"/>
              <a:lightRig rig="threePt" dir="t">
                <a:rot lat="0" lon="0" rev="1200000"/>
              </a:lightRig>
            </a:scene3d>
            <a:sp3d/>
          </c:spPr>
          <c:invertIfNegative val="0"/>
          <c:dLbls>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Word processors and typists</c:v>
                </c:pt>
                <c:pt idx="1">
                  <c:v>Respiratory therapy technicians</c:v>
                </c:pt>
                <c:pt idx="2">
                  <c:v>Postmasters and mail superintendents</c:v>
                </c:pt>
                <c:pt idx="3">
                  <c:v>Parking enforcement workers</c:v>
                </c:pt>
                <c:pt idx="4">
                  <c:v>Electronic equipment installers and repairers, motor vehicles</c:v>
                </c:pt>
                <c:pt idx="5">
                  <c:v>Cutters and trimmers, hand</c:v>
                </c:pt>
                <c:pt idx="6">
                  <c:v>Telephone operators</c:v>
                </c:pt>
                <c:pt idx="7">
                  <c:v>Watch repairers</c:v>
                </c:pt>
                <c:pt idx="8">
                  <c:v>Locomotive firers</c:v>
                </c:pt>
                <c:pt idx="9">
                  <c:v>Mine shuttle car operators</c:v>
                </c:pt>
              </c:strCache>
            </c:strRef>
          </c:cat>
          <c:val>
            <c:numRef>
              <c:f>Sheet1!$B$1:$B$10</c:f>
              <c:numCache>
                <c:formatCode>0.0%</c:formatCode>
                <c:ptCount val="10"/>
                <c:pt idx="0">
                  <c:v>-0.33800000000000002</c:v>
                </c:pt>
                <c:pt idx="1">
                  <c:v>-0.57499999999999996</c:v>
                </c:pt>
                <c:pt idx="2">
                  <c:v>-0.27500000000000002</c:v>
                </c:pt>
                <c:pt idx="3">
                  <c:v>-0.36699999999999999</c:v>
                </c:pt>
                <c:pt idx="4">
                  <c:v>-0.28599999999999998</c:v>
                </c:pt>
                <c:pt idx="5">
                  <c:v>-0.28399999999999997</c:v>
                </c:pt>
                <c:pt idx="6">
                  <c:v>-0.28399999999999997</c:v>
                </c:pt>
                <c:pt idx="7">
                  <c:v>-0.29599999999999999</c:v>
                </c:pt>
                <c:pt idx="8">
                  <c:v>-0.68300000000000005</c:v>
                </c:pt>
                <c:pt idx="9">
                  <c:v>-0.253</c:v>
                </c:pt>
              </c:numCache>
            </c:numRef>
          </c:val>
        </c:ser>
        <c:dLbls>
          <c:showLegendKey val="0"/>
          <c:showVal val="1"/>
          <c:showCatName val="0"/>
          <c:showSerName val="0"/>
          <c:showPercent val="0"/>
          <c:showBubbleSize val="0"/>
        </c:dLbls>
        <c:gapWidth val="50"/>
        <c:axId val="-1768764192"/>
        <c:axId val="-1763938928"/>
      </c:barChart>
      <c:catAx>
        <c:axId val="-1768764192"/>
        <c:scaling>
          <c:orientation val="maxMin"/>
        </c:scaling>
        <c:delete val="0"/>
        <c:axPos val="l"/>
        <c:numFmt formatCode="General" sourceLinked="1"/>
        <c:majorTickMark val="none"/>
        <c:minorTickMark val="none"/>
        <c:tickLblPos val="none"/>
        <c:spPr>
          <a:ln>
            <a:noFill/>
          </a:ln>
        </c:spPr>
        <c:txPr>
          <a:bodyPr rot="0" vert="horz"/>
          <a:lstStyle/>
          <a:p>
            <a:pPr algn="l">
              <a:defRPr sz="1200" baseline="0"/>
            </a:pPr>
            <a:endParaRPr lang="en-US"/>
          </a:p>
        </c:txPr>
        <c:crossAx val="-1763938928"/>
        <c:crosses val="autoZero"/>
        <c:auto val="1"/>
        <c:lblAlgn val="ctr"/>
        <c:lblOffset val="100"/>
        <c:tickMarkSkip val="1"/>
        <c:noMultiLvlLbl val="0"/>
      </c:catAx>
      <c:valAx>
        <c:axId val="-1763938928"/>
        <c:scaling>
          <c:orientation val="minMax"/>
          <c:max val="0"/>
        </c:scaling>
        <c:delete val="1"/>
        <c:axPos val="t"/>
        <c:numFmt formatCode="0.0%" sourceLinked="1"/>
        <c:majorTickMark val="out"/>
        <c:minorTickMark val="none"/>
        <c:tickLblPos val="nextTo"/>
        <c:crossAx val="-1768764192"/>
        <c:crosses val="autoZero"/>
        <c:crossBetween val="between"/>
      </c:valAx>
    </c:plotArea>
    <c:plotVisOnly val="1"/>
    <c:dispBlanksAs val="gap"/>
    <c:showDLblsOverMax val="0"/>
  </c:chart>
  <c:txPr>
    <a:bodyPr/>
    <a:lstStyle/>
    <a:p>
      <a:pPr marL="0" marR="0" indent="0" algn="l" defTabSz="914400" rtl="0" eaLnBrk="1" fontAlgn="auto" latinLnBrk="0" hangingPunct="1">
        <a:lnSpc>
          <a:spcPct val="120000"/>
        </a:lnSpc>
        <a:spcBef>
          <a:spcPct val="0"/>
        </a:spcBef>
        <a:spcAft>
          <a:spcPts val="0"/>
        </a:spcAft>
        <a:buClrTx/>
        <a:buSzTx/>
        <a:buFontTx/>
        <a:buNone/>
        <a:tabLst/>
        <a:defRPr kumimoji="0" lang="en-US" sz="1600" b="0" i="0" u="none" strike="noStrike" kern="1200" cap="none" spc="0" normalizeH="0" baseline="0">
          <a:ln>
            <a:noFill/>
          </a:ln>
          <a:solidFill>
            <a:srgbClr val="002060"/>
          </a:solidFill>
          <a:effectLst/>
          <a:uLnTx/>
          <a:uFillTx/>
          <a:latin typeface="Calibri" panose="020F0502020204030204" pitchFamily="34" charset="0"/>
          <a:ea typeface="+mj-ea"/>
          <a:cs typeface="Calibri" panose="020F0502020204030204" pitchFamily="34" charset="0"/>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49957307838799586"/>
          <c:y val="4.6850475119840494E-2"/>
          <c:w val="0.3787561383048953"/>
          <c:h val="0.9034329042202931"/>
        </c:manualLayout>
      </c:layout>
      <c:barChart>
        <c:barDir val="bar"/>
        <c:grouping val="clustered"/>
        <c:varyColors val="0"/>
        <c:ser>
          <c:idx val="0"/>
          <c:order val="0"/>
          <c:spPr>
            <a:solidFill>
              <a:schemeClr val="accent5"/>
            </a:solidFill>
            <a:effectLst/>
            <a:scene3d>
              <a:camera prst="orthographicFront"/>
              <a:lightRig rig="threePt" dir="t"/>
            </a:scene3d>
            <a:sp3d/>
          </c:spPr>
          <c:invertIfNegative val="0"/>
          <c:dLbls>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Word processors and typists</c:v>
                </c:pt>
                <c:pt idx="1">
                  <c:v>Respiratory therapy technicians</c:v>
                </c:pt>
                <c:pt idx="2">
                  <c:v>Postmasters and mail superintendents</c:v>
                </c:pt>
                <c:pt idx="3">
                  <c:v>Parking enforcement workers</c:v>
                </c:pt>
                <c:pt idx="4">
                  <c:v>Electronic equipment installers and repairers, motor vehicles</c:v>
                </c:pt>
                <c:pt idx="5">
                  <c:v>Cutters and trimmers, hand</c:v>
                </c:pt>
                <c:pt idx="6">
                  <c:v>Telephone operators</c:v>
                </c:pt>
                <c:pt idx="7">
                  <c:v>Watch repairers</c:v>
                </c:pt>
                <c:pt idx="8">
                  <c:v>Locomotive firers</c:v>
                </c:pt>
                <c:pt idx="9">
                  <c:v>Mine shuttle car operators</c:v>
                </c:pt>
              </c:strCache>
            </c:strRef>
          </c:cat>
          <c:val>
            <c:numRef>
              <c:f>Sheet1!$B$1:$B$10</c:f>
              <c:numCache>
                <c:formatCode>General</c:formatCode>
                <c:ptCount val="10"/>
              </c:numCache>
            </c:numRef>
          </c:val>
        </c:ser>
        <c:dLbls>
          <c:showLegendKey val="0"/>
          <c:showVal val="1"/>
          <c:showCatName val="0"/>
          <c:showSerName val="0"/>
          <c:showPercent val="0"/>
          <c:showBubbleSize val="0"/>
        </c:dLbls>
        <c:gapWidth val="65"/>
        <c:axId val="-1763932944"/>
        <c:axId val="-1763938384"/>
      </c:barChart>
      <c:catAx>
        <c:axId val="-1763932944"/>
        <c:scaling>
          <c:orientation val="maxMin"/>
        </c:scaling>
        <c:delete val="0"/>
        <c:axPos val="l"/>
        <c:numFmt formatCode="General" sourceLinked="0"/>
        <c:majorTickMark val="none"/>
        <c:minorTickMark val="none"/>
        <c:tickLblPos val="nextTo"/>
        <c:spPr>
          <a:ln>
            <a:noFill/>
          </a:ln>
        </c:spPr>
        <c:txPr>
          <a:bodyPr rot="0" vert="horz" anchor="ctr" anchorCtr="1"/>
          <a:lstStyle/>
          <a:p>
            <a:pPr algn="r">
              <a:defRPr sz="1200" baseline="0"/>
            </a:pPr>
            <a:endParaRPr lang="en-US"/>
          </a:p>
        </c:txPr>
        <c:crossAx val="-1763938384"/>
        <c:crosses val="autoZero"/>
        <c:auto val="0"/>
        <c:lblAlgn val="ctr"/>
        <c:lblOffset val="100"/>
        <c:tickLblSkip val="1"/>
        <c:tickMarkSkip val="1"/>
        <c:noMultiLvlLbl val="0"/>
      </c:catAx>
      <c:valAx>
        <c:axId val="-1763938384"/>
        <c:scaling>
          <c:orientation val="minMax"/>
          <c:max val="1100"/>
          <c:min val="0"/>
        </c:scaling>
        <c:delete val="1"/>
        <c:axPos val="t"/>
        <c:numFmt formatCode="General" sourceLinked="1"/>
        <c:majorTickMark val="out"/>
        <c:minorTickMark val="none"/>
        <c:tickLblPos val="none"/>
        <c:crossAx val="-1763932944"/>
        <c:crosses val="autoZero"/>
        <c:crossBetween val="between"/>
      </c:valAx>
    </c:plotArea>
    <c:plotVisOnly val="1"/>
    <c:dispBlanksAs val="gap"/>
    <c:showDLblsOverMax val="0"/>
  </c:chart>
  <c:spPr>
    <a:noFill/>
  </c:spPr>
  <c:txPr>
    <a:bodyPr/>
    <a:lstStyle/>
    <a:p>
      <a:pPr>
        <a:defRPr sz="1300"/>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
          <c:y val="0.13811102672927295"/>
          <c:w val="0.49984768040898686"/>
          <c:h val="0.61920800762396477"/>
        </c:manualLayout>
      </c:layout>
      <c:barChart>
        <c:barDir val="bar"/>
        <c:grouping val="clustered"/>
        <c:varyColors val="0"/>
        <c:ser>
          <c:idx val="0"/>
          <c:order val="0"/>
          <c:spPr>
            <a:solidFill>
              <a:srgbClr val="92D050"/>
            </a:solidFill>
            <a:ln>
              <a:noFill/>
            </a:ln>
            <a:effectLst/>
            <a:scene3d>
              <a:camera prst="orthographicFront"/>
              <a:lightRig rig="threePt" dir="t">
                <a:rot lat="0" lon="0" rev="1200000"/>
              </a:lightRig>
            </a:scene3d>
            <a:sp3d/>
          </c:spPr>
          <c:invertIfNegative val="0"/>
          <c:dLbls>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Secretaries and administrative assistants, except legal, medical, and executive</c:v>
                </c:pt>
                <c:pt idx="1">
                  <c:v>Assemblers and fabricators, all other, including team assemblers</c:v>
                </c:pt>
                <c:pt idx="2">
                  <c:v>Cashiers</c:v>
                </c:pt>
                <c:pt idx="3">
                  <c:v>Executive secretaries and executive administrative assistants</c:v>
                </c:pt>
                <c:pt idx="4">
                  <c:v>Office clerks, general</c:v>
                </c:pt>
                <c:pt idx="5">
                  <c:v>Retail salespersons</c:v>
                </c:pt>
                <c:pt idx="6">
                  <c:v>Inspectors, testers, sorters, samplers, and weighers</c:v>
                </c:pt>
                <c:pt idx="7">
                  <c:v>Bookkeeping, accounting, and auditing clerks</c:v>
                </c:pt>
                <c:pt idx="8">
                  <c:v>Postal service mail carriers</c:v>
                </c:pt>
                <c:pt idx="9">
                  <c:v>Tellers</c:v>
                </c:pt>
              </c:strCache>
            </c:strRef>
          </c:cat>
          <c:val>
            <c:numRef>
              <c:f>Sheet1!$B$1:$B$10</c:f>
              <c:numCache>
                <c:formatCode>#,##0.0</c:formatCode>
                <c:ptCount val="10"/>
                <c:pt idx="0">
                  <c:v>-212.5</c:v>
                </c:pt>
                <c:pt idx="1">
                  <c:v>-162.4</c:v>
                </c:pt>
                <c:pt idx="2">
                  <c:v>-138.69999999999999</c:v>
                </c:pt>
                <c:pt idx="3">
                  <c:v>-123</c:v>
                </c:pt>
                <c:pt idx="4">
                  <c:v>-110.6</c:v>
                </c:pt>
                <c:pt idx="5">
                  <c:v>-101.9</c:v>
                </c:pt>
                <c:pt idx="6">
                  <c:v>-100.9</c:v>
                </c:pt>
                <c:pt idx="7">
                  <c:v>-65.8</c:v>
                </c:pt>
                <c:pt idx="8">
                  <c:v>-65.099999999999994</c:v>
                </c:pt>
                <c:pt idx="9">
                  <c:v>-57.8</c:v>
                </c:pt>
              </c:numCache>
            </c:numRef>
          </c:val>
        </c:ser>
        <c:dLbls>
          <c:showLegendKey val="0"/>
          <c:showVal val="1"/>
          <c:showCatName val="0"/>
          <c:showSerName val="0"/>
          <c:showPercent val="0"/>
          <c:showBubbleSize val="0"/>
        </c:dLbls>
        <c:gapWidth val="50"/>
        <c:axId val="-1763936208"/>
        <c:axId val="-1763932400"/>
      </c:barChart>
      <c:catAx>
        <c:axId val="-1763936208"/>
        <c:scaling>
          <c:orientation val="maxMin"/>
        </c:scaling>
        <c:delete val="0"/>
        <c:axPos val="l"/>
        <c:numFmt formatCode="General" sourceLinked="1"/>
        <c:majorTickMark val="none"/>
        <c:minorTickMark val="none"/>
        <c:tickLblPos val="high"/>
        <c:spPr>
          <a:ln>
            <a:noFill/>
          </a:ln>
        </c:spPr>
        <c:txPr>
          <a:bodyPr rot="0" vert="horz"/>
          <a:lstStyle/>
          <a:p>
            <a:pPr algn="l">
              <a:defRPr sz="1350" baseline="0"/>
            </a:pPr>
            <a:endParaRPr lang="en-US"/>
          </a:p>
        </c:txPr>
        <c:crossAx val="-1763932400"/>
        <c:crosses val="autoZero"/>
        <c:auto val="1"/>
        <c:lblAlgn val="ctr"/>
        <c:lblOffset val="100"/>
        <c:tickMarkSkip val="1"/>
        <c:noMultiLvlLbl val="0"/>
      </c:catAx>
      <c:valAx>
        <c:axId val="-1763932400"/>
        <c:scaling>
          <c:orientation val="minMax"/>
          <c:max val="0"/>
          <c:min val="-280"/>
        </c:scaling>
        <c:delete val="1"/>
        <c:axPos val="t"/>
        <c:numFmt formatCode="#,##0.0" sourceLinked="1"/>
        <c:majorTickMark val="out"/>
        <c:minorTickMark val="none"/>
        <c:tickLblPos val="none"/>
        <c:crossAx val="-1763936208"/>
        <c:crosses val="autoZero"/>
        <c:crossBetween val="between"/>
      </c:valAx>
    </c:plotArea>
    <c:plotVisOnly val="1"/>
    <c:dispBlanksAs val="gap"/>
    <c:showDLblsOverMax val="0"/>
  </c:chart>
  <c:txPr>
    <a:bodyPr/>
    <a:lstStyle/>
    <a:p>
      <a:pPr marL="0" marR="0" indent="0" algn="l" defTabSz="914400" rtl="0" eaLnBrk="1" fontAlgn="auto" latinLnBrk="0" hangingPunct="1">
        <a:lnSpc>
          <a:spcPct val="120000"/>
        </a:lnSpc>
        <a:spcBef>
          <a:spcPct val="0"/>
        </a:spcBef>
        <a:spcAft>
          <a:spcPts val="0"/>
        </a:spcAft>
        <a:buClrTx/>
        <a:buSzTx/>
        <a:buFontTx/>
        <a:buNone/>
        <a:tabLst/>
        <a:defRPr kumimoji="0" lang="en-US" sz="1600" b="0" i="0" u="none" strike="noStrike" kern="1200" cap="none" spc="0" normalizeH="0" baseline="0">
          <a:ln>
            <a:noFill/>
          </a:ln>
          <a:solidFill>
            <a:srgbClr val="002060"/>
          </a:solidFill>
          <a:effectLst/>
          <a:uLnTx/>
          <a:uFillTx/>
          <a:latin typeface="Calibri" panose="020F0502020204030204" pitchFamily="34" charset="0"/>
          <a:ea typeface="+mj-ea"/>
          <a:cs typeface="Calibri" panose="020F0502020204030204" pitchFamily="34" charset="0"/>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Employment</c:v>
                </c:pt>
              </c:strCache>
            </c:strRef>
          </c:tx>
          <c:spPr>
            <a:solidFill>
              <a:schemeClr val="accent1"/>
            </a:solidFill>
            <a:ln>
              <a:noFill/>
            </a:ln>
            <a:effectLst/>
          </c:spPr>
          <c:invertIfNegative val="0"/>
          <c:dPt>
            <c:idx val="0"/>
            <c:invertIfNegative val="0"/>
            <c:bubble3D val="0"/>
            <c:spPr>
              <a:solidFill>
                <a:schemeClr val="accent1"/>
              </a:solidFill>
              <a:ln>
                <a:solidFill>
                  <a:srgbClr val="646464"/>
                </a:solidFill>
              </a:ln>
              <a:effectLst/>
            </c:spPr>
          </c:dPt>
          <c:cat>
            <c:strRef>
              <c:f>Sheet1!$A$2:$A$3</c:f>
              <c:strCache>
                <c:ptCount val="2"/>
                <c:pt idx="0">
                  <c:v>Current</c:v>
                </c:pt>
                <c:pt idx="1">
                  <c:v>Projected</c:v>
                </c:pt>
              </c:strCache>
            </c:strRef>
          </c:cat>
          <c:val>
            <c:numRef>
              <c:f>Sheet1!$B$2:$B$3</c:f>
              <c:numCache>
                <c:formatCode>General</c:formatCode>
                <c:ptCount val="2"/>
                <c:pt idx="0" formatCode="_(* #,##0_);_(* \(#,##0\);_(* &quot;-&quot;??_);_(@_)">
                  <c:v>161038</c:v>
                </c:pt>
              </c:numCache>
            </c:numRef>
          </c:val>
        </c:ser>
        <c:ser>
          <c:idx val="1"/>
          <c:order val="1"/>
          <c:tx>
            <c:strRef>
              <c:f>Sheet1!$C$1</c:f>
              <c:strCache>
                <c:ptCount val="1"/>
                <c:pt idx="0">
                  <c:v>Stayed in the occupation</c:v>
                </c:pt>
              </c:strCache>
            </c:strRef>
          </c:tx>
          <c:spPr>
            <a:solidFill>
              <a:schemeClr val="accent1"/>
            </a:solidFill>
            <a:ln>
              <a:solidFill>
                <a:schemeClr val="bg1"/>
              </a:solidFill>
            </a:ln>
            <a:effectLst/>
          </c:spPr>
          <c:invertIfNegative val="0"/>
          <c:cat>
            <c:strRef>
              <c:f>Sheet1!$A$2:$A$3</c:f>
              <c:strCache>
                <c:ptCount val="2"/>
                <c:pt idx="0">
                  <c:v>Current</c:v>
                </c:pt>
                <c:pt idx="1">
                  <c:v>Projected</c:v>
                </c:pt>
              </c:strCache>
            </c:strRef>
          </c:cat>
          <c:val>
            <c:numRef>
              <c:f>Sheet1!$C$2:$C$3</c:f>
              <c:numCache>
                <c:formatCode>_(* #,##0_);_(* \(#,##0\);_(* "-"??_);_(@_)</c:formatCode>
                <c:ptCount val="2"/>
                <c:pt idx="1">
                  <c:v>88945</c:v>
                </c:pt>
              </c:numCache>
            </c:numRef>
          </c:val>
        </c:ser>
        <c:ser>
          <c:idx val="2"/>
          <c:order val="2"/>
          <c:tx>
            <c:strRef>
              <c:f>Sheet1!$D$1</c:f>
              <c:strCache>
                <c:ptCount val="1"/>
                <c:pt idx="0">
                  <c:v>Occupational separations</c:v>
                </c:pt>
              </c:strCache>
            </c:strRef>
          </c:tx>
          <c:spPr>
            <a:solidFill>
              <a:schemeClr val="accent2"/>
            </a:solidFill>
            <a:ln>
              <a:solidFill>
                <a:schemeClr val="bg1"/>
              </a:solidFill>
            </a:ln>
            <a:effectLst/>
          </c:spPr>
          <c:invertIfNegative val="0"/>
          <c:cat>
            <c:strRef>
              <c:f>Sheet1!$A$2:$A$3</c:f>
              <c:strCache>
                <c:ptCount val="2"/>
                <c:pt idx="0">
                  <c:v>Current</c:v>
                </c:pt>
                <c:pt idx="1">
                  <c:v>Projected</c:v>
                </c:pt>
              </c:strCache>
            </c:strRef>
          </c:cat>
          <c:val>
            <c:numRef>
              <c:f>Sheet1!$D$2:$D$3</c:f>
              <c:numCache>
                <c:formatCode>_(* #,##0_);_(* \(#,##0\);_(* "-"??_);_(@_)</c:formatCode>
                <c:ptCount val="2"/>
                <c:pt idx="1">
                  <c:v>72093</c:v>
                </c:pt>
              </c:numCache>
            </c:numRef>
          </c:val>
        </c:ser>
        <c:ser>
          <c:idx val="3"/>
          <c:order val="3"/>
          <c:tx>
            <c:strRef>
              <c:f>Sheet1!$E$1</c:f>
              <c:strCache>
                <c:ptCount val="1"/>
                <c:pt idx="0">
                  <c:v>Growth</c:v>
                </c:pt>
              </c:strCache>
            </c:strRef>
          </c:tx>
          <c:spPr>
            <a:solidFill>
              <a:schemeClr val="accent5"/>
            </a:solidFill>
            <a:ln>
              <a:solidFill>
                <a:schemeClr val="bg1"/>
              </a:solidFill>
            </a:ln>
            <a:effectLst/>
          </c:spPr>
          <c:invertIfNegative val="0"/>
          <c:cat>
            <c:strRef>
              <c:f>Sheet1!$A$2:$A$3</c:f>
              <c:strCache>
                <c:ptCount val="2"/>
                <c:pt idx="0">
                  <c:v>Current</c:v>
                </c:pt>
                <c:pt idx="1">
                  <c:v>Projected</c:v>
                </c:pt>
              </c:strCache>
            </c:strRef>
          </c:cat>
          <c:val>
            <c:numRef>
              <c:f>Sheet1!$E$2:$E$3</c:f>
              <c:numCache>
                <c:formatCode>_(* #,##0_);_(* \(#,##0\);_(* "-"??_);_(@_)</c:formatCode>
                <c:ptCount val="2"/>
                <c:pt idx="1">
                  <c:v>8398</c:v>
                </c:pt>
              </c:numCache>
            </c:numRef>
          </c:val>
        </c:ser>
        <c:dLbls>
          <c:showLegendKey val="0"/>
          <c:showVal val="0"/>
          <c:showCatName val="0"/>
          <c:showSerName val="0"/>
          <c:showPercent val="0"/>
          <c:showBubbleSize val="0"/>
        </c:dLbls>
        <c:gapWidth val="25"/>
        <c:overlap val="100"/>
        <c:axId val="-1763930224"/>
        <c:axId val="-1763937296"/>
      </c:barChart>
      <c:catAx>
        <c:axId val="-1763930224"/>
        <c:scaling>
          <c:orientation val="minMax"/>
        </c:scaling>
        <c:delete val="0"/>
        <c:axPos val="b"/>
        <c:numFmt formatCode="General" sourceLinked="1"/>
        <c:majorTickMark val="none"/>
        <c:minorTickMark val="none"/>
        <c:tickLblPos val="nextTo"/>
        <c:spPr>
          <a:noFill/>
          <a:ln w="9525" cap="flat" cmpd="sng" algn="ctr">
            <a:solidFill>
              <a:srgbClr val="192168"/>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763937296"/>
        <c:crosses val="autoZero"/>
        <c:auto val="1"/>
        <c:lblAlgn val="ctr"/>
        <c:lblOffset val="100"/>
        <c:noMultiLvlLbl val="0"/>
      </c:catAx>
      <c:valAx>
        <c:axId val="-1763937296"/>
        <c:scaling>
          <c:orientation val="minMax"/>
        </c:scaling>
        <c:delete val="1"/>
        <c:axPos val="l"/>
        <c:numFmt formatCode="_(* #,##0_);_(* \(#,##0\);_(* &quot;-&quot;??_);_(@_)" sourceLinked="1"/>
        <c:majorTickMark val="out"/>
        <c:minorTickMark val="none"/>
        <c:tickLblPos val="nextTo"/>
        <c:crossAx val="-1763930224"/>
        <c:crosses val="autoZero"/>
        <c:crossBetween val="between"/>
        <c:majorUnit val="30000"/>
      </c:valAx>
      <c:spPr>
        <a:noFill/>
        <a:ln>
          <a:solidFill>
            <a:schemeClr val="bg1"/>
          </a:solid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userShapes r:id="rId4"/>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17899258916164892"/>
          <c:y val="0"/>
          <c:w val="0.72216641577890994"/>
          <c:h val="1"/>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Pt>
            <c:idx val="0"/>
            <c:invertIfNegative val="0"/>
            <c:bubble3D val="0"/>
            <c:spPr>
              <a:solidFill>
                <a:schemeClr val="accent5"/>
              </a:solidFill>
              <a:effectLst/>
              <a:scene3d>
                <a:camera prst="orthographicFront"/>
                <a:lightRig rig="threePt" dir="t"/>
              </a:scene3d>
              <a:sp3d/>
            </c:spPr>
          </c:dPt>
          <c:dPt>
            <c:idx val="1"/>
            <c:invertIfNegative val="0"/>
            <c:bubble3D val="0"/>
            <c:spPr>
              <a:solidFill>
                <a:schemeClr val="accent2"/>
              </a:solidFill>
              <a:effectLst/>
              <a:scene3d>
                <a:camera prst="orthographicFront"/>
                <a:lightRig rig="threePt" dir="t"/>
              </a:scene3d>
              <a:sp3d/>
            </c:spPr>
          </c:dPt>
          <c:dPt>
            <c:idx val="2"/>
            <c:invertIfNegative val="0"/>
            <c:bubble3D val="0"/>
            <c:spPr>
              <a:solidFill>
                <a:schemeClr val="accent2"/>
              </a:solidFill>
              <a:effectLst/>
              <a:scene3d>
                <a:camera prst="orthographicFront"/>
                <a:lightRig rig="threePt" dir="t"/>
              </a:scene3d>
              <a:sp3d/>
            </c:spPr>
          </c:dPt>
          <c:dLbls>
            <c:numFmt formatCode="#,##0.0" sourceLinked="0"/>
            <c:spPr>
              <a:noFill/>
              <a:ln>
                <a:noFill/>
              </a:ln>
              <a:effectLst/>
            </c:spPr>
            <c:txPr>
              <a:bodyPr wrap="square" lIns="38100" tIns="19050" rIns="38100" bIns="19050" anchor="ctr">
                <a:spAutoFit/>
              </a:bodyPr>
              <a:lstStyle/>
              <a:p>
                <a:pPr>
                  <a:defRPr sz="16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Growth</c:v>
                </c:pt>
                <c:pt idx="1">
                  <c:v>Labor Force Exits</c:v>
                </c:pt>
                <c:pt idx="2">
                  <c:v>Occupational Transfers</c:v>
                </c:pt>
              </c:strCache>
            </c:strRef>
          </c:cat>
          <c:val>
            <c:numRef>
              <c:f>Sheet1!$B$2:$B$4</c:f>
              <c:numCache>
                <c:formatCode>#,##0.000</c:formatCode>
                <c:ptCount val="3"/>
                <c:pt idx="0">
                  <c:v>37.15</c:v>
                </c:pt>
                <c:pt idx="1">
                  <c:v>90.1</c:v>
                </c:pt>
                <c:pt idx="2">
                  <c:v>83.2</c:v>
                </c:pt>
              </c:numCache>
            </c:numRef>
          </c:val>
        </c:ser>
        <c:dLbls>
          <c:showLegendKey val="0"/>
          <c:showVal val="1"/>
          <c:showCatName val="0"/>
          <c:showSerName val="0"/>
          <c:showPercent val="0"/>
          <c:showBubbleSize val="0"/>
        </c:dLbls>
        <c:gapWidth val="55"/>
        <c:axId val="-1763930768"/>
        <c:axId val="-1763935664"/>
      </c:barChart>
      <c:catAx>
        <c:axId val="-1763930768"/>
        <c:scaling>
          <c:orientation val="minMax"/>
        </c:scaling>
        <c:delete val="0"/>
        <c:axPos val="l"/>
        <c:numFmt formatCode="General" sourceLinked="1"/>
        <c:majorTickMark val="out"/>
        <c:minorTickMark val="none"/>
        <c:tickLblPos val="nextTo"/>
        <c:txPr>
          <a:bodyPr rot="0" vert="horz"/>
          <a:lstStyle/>
          <a:p>
            <a:pPr>
              <a:defRPr sz="1600"/>
            </a:pPr>
            <a:endParaRPr lang="en-US"/>
          </a:p>
        </c:txPr>
        <c:crossAx val="-1763935664"/>
        <c:crosses val="autoZero"/>
        <c:auto val="1"/>
        <c:lblAlgn val="ctr"/>
        <c:lblOffset val="100"/>
        <c:tickLblSkip val="1"/>
        <c:tickMarkSkip val="1"/>
        <c:noMultiLvlLbl val="0"/>
      </c:catAx>
      <c:valAx>
        <c:axId val="-1763935664"/>
        <c:scaling>
          <c:orientation val="minMax"/>
        </c:scaling>
        <c:delete val="0"/>
        <c:axPos val="b"/>
        <c:numFmt formatCode="#,##0" sourceLinked="0"/>
        <c:majorTickMark val="out"/>
        <c:minorTickMark val="none"/>
        <c:tickLblPos val="nextTo"/>
        <c:txPr>
          <a:bodyPr/>
          <a:lstStyle/>
          <a:p>
            <a:pPr>
              <a:defRPr sz="1600"/>
            </a:pPr>
            <a:endParaRPr lang="en-US"/>
          </a:p>
        </c:txPr>
        <c:crossAx val="-1763930768"/>
        <c:crosses val="autoZero"/>
        <c:crossBetween val="between"/>
        <c:majorUnit val="20"/>
      </c:valAx>
      <c:spPr>
        <a:noFill/>
        <a:ln>
          <a:noFill/>
        </a:ln>
      </c:spPr>
    </c:plotArea>
    <c:plotVisOnly val="1"/>
    <c:dispBlanksAs val="gap"/>
    <c:showDLblsOverMax val="0"/>
  </c:chart>
  <c:spPr>
    <a:ln>
      <a:noFill/>
    </a:ln>
  </c:spPr>
  <c:txPr>
    <a:bodyPr/>
    <a:lstStyle/>
    <a:p>
      <a:pPr>
        <a:defRPr sz="1200"/>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504231363602917"/>
          <c:y val="8.9143707421875745E-2"/>
          <c:w val="0.63827188657492595"/>
          <c:h val="0.74028434217539174"/>
        </c:manualLayout>
      </c:layout>
      <c:barChart>
        <c:barDir val="bar"/>
        <c:grouping val="percentStacked"/>
        <c:varyColors val="0"/>
        <c:ser>
          <c:idx val="0"/>
          <c:order val="0"/>
          <c:tx>
            <c:strRef>
              <c:f>Sheet1!$B$1</c:f>
              <c:strCache>
                <c:ptCount val="1"/>
                <c:pt idx="0">
                  <c:v>Occupational Transfers</c:v>
                </c:pt>
              </c:strCache>
            </c:strRef>
          </c:tx>
          <c:spPr>
            <a:solidFill>
              <a:schemeClr val="accent2"/>
            </a:solidFill>
            <a:ln>
              <a:solidFill>
                <a:schemeClr val="bg1"/>
              </a:solidFill>
            </a:ln>
            <a:effectLst/>
          </c:spPr>
          <c:invertIfNegative val="0"/>
          <c:cat>
            <c:strRef>
              <c:f>Sheet1!$A$2</c:f>
              <c:strCache>
                <c:ptCount val="1"/>
                <c:pt idx="0">
                  <c:v>Total occupational openings for Registered Nurses</c:v>
                </c:pt>
              </c:strCache>
            </c:strRef>
          </c:cat>
          <c:val>
            <c:numRef>
              <c:f>Sheet1!$B$2</c:f>
              <c:numCache>
                <c:formatCode>_(* #,##0_);_(* \(#,##0\);_(* "-"??_);_(@_)</c:formatCode>
                <c:ptCount val="1"/>
                <c:pt idx="0">
                  <c:v>83200</c:v>
                </c:pt>
              </c:numCache>
            </c:numRef>
          </c:val>
        </c:ser>
        <c:ser>
          <c:idx val="1"/>
          <c:order val="1"/>
          <c:tx>
            <c:strRef>
              <c:f>Sheet1!$C$1</c:f>
              <c:strCache>
                <c:ptCount val="1"/>
                <c:pt idx="0">
                  <c:v>Labor Force Exits</c:v>
                </c:pt>
              </c:strCache>
            </c:strRef>
          </c:tx>
          <c:spPr>
            <a:pattFill prst="dkUpDiag">
              <a:fgClr>
                <a:schemeClr val="accent2"/>
              </a:fgClr>
              <a:bgClr>
                <a:schemeClr val="bg1"/>
              </a:bgClr>
            </a:pattFill>
            <a:ln>
              <a:noFill/>
            </a:ln>
            <a:effectLst/>
          </c:spPr>
          <c:invertIfNegative val="0"/>
          <c:dPt>
            <c:idx val="0"/>
            <c:invertIfNegative val="0"/>
            <c:bubble3D val="0"/>
            <c:spPr>
              <a:solidFill>
                <a:schemeClr val="accent2"/>
              </a:solidFill>
              <a:ln>
                <a:solidFill>
                  <a:schemeClr val="bg1"/>
                </a:solidFill>
              </a:ln>
              <a:effectLst/>
            </c:spPr>
          </c:dPt>
          <c:cat>
            <c:strRef>
              <c:f>Sheet1!$A$2</c:f>
              <c:strCache>
                <c:ptCount val="1"/>
                <c:pt idx="0">
                  <c:v>Total occupational openings for Registered Nurses</c:v>
                </c:pt>
              </c:strCache>
            </c:strRef>
          </c:cat>
          <c:val>
            <c:numRef>
              <c:f>Sheet1!$C$2</c:f>
              <c:numCache>
                <c:formatCode>_(* #,##0_);_(* \(#,##0\);_(* "-"??_);_(@_)</c:formatCode>
                <c:ptCount val="1"/>
                <c:pt idx="0">
                  <c:v>90100</c:v>
                </c:pt>
              </c:numCache>
            </c:numRef>
          </c:val>
        </c:ser>
        <c:ser>
          <c:idx val="2"/>
          <c:order val="2"/>
          <c:tx>
            <c:strRef>
              <c:f>Sheet1!$D$1</c:f>
              <c:strCache>
                <c:ptCount val="1"/>
                <c:pt idx="0">
                  <c:v>Growth</c:v>
                </c:pt>
              </c:strCache>
            </c:strRef>
          </c:tx>
          <c:spPr>
            <a:solidFill>
              <a:schemeClr val="accent5"/>
            </a:solidFill>
            <a:ln>
              <a:solidFill>
                <a:schemeClr val="bg1"/>
              </a:solidFill>
            </a:ln>
            <a:effectLst/>
          </c:spPr>
          <c:invertIfNegative val="0"/>
          <c:cat>
            <c:strRef>
              <c:f>Sheet1!$A$2</c:f>
              <c:strCache>
                <c:ptCount val="1"/>
                <c:pt idx="0">
                  <c:v>Total occupational openings for Registered Nurses</c:v>
                </c:pt>
              </c:strCache>
            </c:strRef>
          </c:cat>
          <c:val>
            <c:numRef>
              <c:f>Sheet1!$D$2</c:f>
              <c:numCache>
                <c:formatCode>_(* #,##0_);_(* \(#,##0\);_(* "-"??_);_(@_)</c:formatCode>
                <c:ptCount val="1"/>
                <c:pt idx="0">
                  <c:v>37150</c:v>
                </c:pt>
              </c:numCache>
            </c:numRef>
          </c:val>
        </c:ser>
        <c:dLbls>
          <c:showLegendKey val="0"/>
          <c:showVal val="0"/>
          <c:showCatName val="0"/>
          <c:showSerName val="0"/>
          <c:showPercent val="0"/>
          <c:showBubbleSize val="0"/>
        </c:dLbls>
        <c:gapWidth val="50"/>
        <c:overlap val="100"/>
        <c:axId val="-1763934576"/>
        <c:axId val="-1763927504"/>
      </c:barChart>
      <c:catAx>
        <c:axId val="-1763934576"/>
        <c:scaling>
          <c:orientation val="minMax"/>
        </c:scaling>
        <c:delete val="0"/>
        <c:axPos val="l"/>
        <c:numFmt formatCode="General" sourceLinked="1"/>
        <c:majorTickMark val="none"/>
        <c:minorTickMark val="none"/>
        <c:tickLblPos val="nextTo"/>
        <c:spPr>
          <a:noFill/>
          <a:ln w="9525" cap="flat" cmpd="sng" algn="ctr">
            <a:solidFill>
              <a:srgbClr val="192168"/>
            </a:solidFill>
            <a:round/>
          </a:ln>
          <a:effectLst/>
        </c:spPr>
        <c:txPr>
          <a:bodyPr rot="-60000000" spcFirstLastPara="1" vertOverflow="ellipsis" vert="horz" wrap="square" anchor="ctr" anchorCtr="1"/>
          <a:lstStyle/>
          <a:p>
            <a:pPr>
              <a:defRPr sz="1600" b="0" i="0" u="none" strike="noStrike" kern="1200" baseline="0">
                <a:solidFill>
                  <a:srgbClr val="192168"/>
                </a:solidFill>
                <a:latin typeface="+mn-lt"/>
                <a:ea typeface="+mn-ea"/>
                <a:cs typeface="+mn-cs"/>
              </a:defRPr>
            </a:pPr>
            <a:endParaRPr lang="en-US"/>
          </a:p>
        </c:txPr>
        <c:crossAx val="-1763927504"/>
        <c:crosses val="autoZero"/>
        <c:auto val="1"/>
        <c:lblAlgn val="ctr"/>
        <c:lblOffset val="100"/>
        <c:noMultiLvlLbl val="0"/>
      </c:catAx>
      <c:valAx>
        <c:axId val="-1763927504"/>
        <c:scaling>
          <c:orientation val="minMax"/>
        </c:scaling>
        <c:delete val="1"/>
        <c:axPos val="b"/>
        <c:numFmt formatCode="0%" sourceLinked="1"/>
        <c:majorTickMark val="none"/>
        <c:minorTickMark val="none"/>
        <c:tickLblPos val="nextTo"/>
        <c:crossAx val="-17639345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7883878330575244"/>
          <c:y val="2.9973966983902769E-2"/>
          <c:w val="0.39561895513279421"/>
          <c:h val="0.87181224192882112"/>
        </c:manualLayout>
      </c:layout>
      <c:barChart>
        <c:barDir val="bar"/>
        <c:grouping val="clustered"/>
        <c:varyColors val="0"/>
        <c:ser>
          <c:idx val="0"/>
          <c:order val="0"/>
          <c:spPr>
            <a:solidFill>
              <a:schemeClr val="accent1"/>
            </a:solidFill>
            <a:ln>
              <a:solidFill>
                <a:schemeClr val="accent1"/>
              </a:solidFill>
            </a:ln>
            <a:effectLst/>
            <a:scene3d>
              <a:camera prst="orthographicFront"/>
              <a:lightRig rig="threePt" dir="t"/>
            </a:scene3d>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Combined food preparation and serving workers, including fast food</c:v>
                </c:pt>
                <c:pt idx="1">
                  <c:v>Cashiers</c:v>
                </c:pt>
                <c:pt idx="2">
                  <c:v>Retail salespersons</c:v>
                </c:pt>
                <c:pt idx="3">
                  <c:v>Waiters and waitresses</c:v>
                </c:pt>
                <c:pt idx="4">
                  <c:v>Personal care aides</c:v>
                </c:pt>
                <c:pt idx="5">
                  <c:v>Laborers and freight, stock, and material movers, hand</c:v>
                </c:pt>
                <c:pt idx="6">
                  <c:v>Customer service representatives</c:v>
                </c:pt>
                <c:pt idx="7">
                  <c:v>Office clerks, general</c:v>
                </c:pt>
                <c:pt idx="8">
                  <c:v>Janitors and cleaners, except maids and housekeeping cleaners</c:v>
                </c:pt>
                <c:pt idx="9">
                  <c:v>Stock clerks and order fillers</c:v>
                </c:pt>
              </c:strCache>
            </c:strRef>
          </c:cat>
          <c:val>
            <c:numRef>
              <c:f>Sheet1!$B$1:$B$10</c:f>
              <c:numCache>
                <c:formatCode>General</c:formatCode>
                <c:ptCount val="10"/>
                <c:pt idx="0">
                  <c:v>780.6</c:v>
                </c:pt>
                <c:pt idx="1">
                  <c:v>661.3</c:v>
                </c:pt>
                <c:pt idx="2">
                  <c:v>641.29999999999995</c:v>
                </c:pt>
                <c:pt idx="3" formatCode="0.0">
                  <c:v>539</c:v>
                </c:pt>
                <c:pt idx="4">
                  <c:v>486.9</c:v>
                </c:pt>
                <c:pt idx="5">
                  <c:v>434.7</c:v>
                </c:pt>
                <c:pt idx="6">
                  <c:v>387.6</c:v>
                </c:pt>
                <c:pt idx="7">
                  <c:v>360.4</c:v>
                </c:pt>
                <c:pt idx="8">
                  <c:v>343.1</c:v>
                </c:pt>
                <c:pt idx="9">
                  <c:v>279.5</c:v>
                </c:pt>
              </c:numCache>
            </c:numRef>
          </c:val>
        </c:ser>
        <c:dLbls>
          <c:showLegendKey val="0"/>
          <c:showVal val="1"/>
          <c:showCatName val="0"/>
          <c:showSerName val="0"/>
          <c:showPercent val="0"/>
          <c:showBubbleSize val="0"/>
        </c:dLbls>
        <c:gapWidth val="50"/>
        <c:axId val="-1763940016"/>
        <c:axId val="-1763937840"/>
      </c:barChart>
      <c:catAx>
        <c:axId val="-1763940016"/>
        <c:scaling>
          <c:orientation val="maxMin"/>
        </c:scaling>
        <c:delete val="0"/>
        <c:axPos val="l"/>
        <c:numFmt formatCode="General" sourceLinked="0"/>
        <c:majorTickMark val="none"/>
        <c:minorTickMark val="none"/>
        <c:tickLblPos val="nextTo"/>
        <c:spPr>
          <a:noFill/>
          <a:ln>
            <a:noFill/>
          </a:ln>
        </c:spPr>
        <c:txPr>
          <a:bodyPr rot="0" vert="horz"/>
          <a:lstStyle/>
          <a:p>
            <a:pPr algn="r">
              <a:defRPr sz="1200"/>
            </a:pPr>
            <a:endParaRPr lang="en-US"/>
          </a:p>
        </c:txPr>
        <c:crossAx val="-1763937840"/>
        <c:crosses val="autoZero"/>
        <c:auto val="0"/>
        <c:lblAlgn val="ctr"/>
        <c:lblOffset val="100"/>
        <c:tickLblSkip val="1"/>
        <c:tickMarkSkip val="1"/>
        <c:noMultiLvlLbl val="0"/>
      </c:catAx>
      <c:valAx>
        <c:axId val="-1763937840"/>
        <c:scaling>
          <c:orientation val="minMax"/>
          <c:max val="1100"/>
          <c:min val="0"/>
        </c:scaling>
        <c:delete val="1"/>
        <c:axPos val="t"/>
        <c:numFmt formatCode="General" sourceLinked="1"/>
        <c:majorTickMark val="out"/>
        <c:minorTickMark val="none"/>
        <c:tickLblPos val="none"/>
        <c:crossAx val="-1763940016"/>
        <c:crosses val="autoZero"/>
        <c:crossBetween val="between"/>
      </c:valAx>
      <c:spPr>
        <a:noFill/>
      </c:spPr>
    </c:plotArea>
    <c:plotVisOnly val="1"/>
    <c:dispBlanksAs val="gap"/>
    <c:showDLblsOverMax val="0"/>
  </c:chart>
  <c:txPr>
    <a:bodyPr/>
    <a:lstStyle/>
    <a:p>
      <a:pPr>
        <a:defRPr sz="1300"/>
      </a:pPr>
      <a:endParaRPr lang="en-U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46188253983096356"/>
          <c:y val="4.069548608185164E-2"/>
          <c:w val="0.53811752177994709"/>
          <c:h val="0.851078718638554"/>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Lbls>
            <c:numFmt formatCode="#,##0.0" sourceLinked="0"/>
            <c:spPr>
              <a:noFill/>
              <a:ln>
                <a:noFill/>
              </a:ln>
              <a:effectLst/>
            </c:spPr>
            <c:txPr>
              <a:bodyPr/>
              <a:lstStyle/>
              <a:p>
                <a:pPr>
                  <a:defRPr sz="1400">
                    <a:solidFill>
                      <a:srgbClr val="00206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Sheet1!$A$1:$A$8</c:f>
              <c:strCache>
                <c:ptCount val="8"/>
                <c:pt idx="0">
                  <c:v>Doctoral or professional degree</c:v>
                </c:pt>
                <c:pt idx="1">
                  <c:v>Master's degree</c:v>
                </c:pt>
                <c:pt idx="2">
                  <c:v>Bachelor's degree</c:v>
                </c:pt>
                <c:pt idx="3">
                  <c:v>Associate's degree</c:v>
                </c:pt>
                <c:pt idx="4">
                  <c:v>Postsecondary nondegree award</c:v>
                </c:pt>
                <c:pt idx="5">
                  <c:v>Some college, no degree</c:v>
                </c:pt>
                <c:pt idx="6">
                  <c:v>High school diploma or equivalent</c:v>
                </c:pt>
                <c:pt idx="7">
                  <c:v>No formal educational credential</c:v>
                </c:pt>
              </c:strCache>
            </c:strRef>
          </c:cat>
          <c:val>
            <c:numRef>
              <c:f>Sheet1!$B$1:$B$8</c:f>
              <c:numCache>
                <c:formatCode>#,##0.0</c:formatCode>
                <c:ptCount val="8"/>
                <c:pt idx="0">
                  <c:v>4382.8999999999996</c:v>
                </c:pt>
                <c:pt idx="1">
                  <c:v>2685.1</c:v>
                </c:pt>
                <c:pt idx="2">
                  <c:v>35479.199999999997</c:v>
                </c:pt>
                <c:pt idx="3">
                  <c:v>3572.6</c:v>
                </c:pt>
                <c:pt idx="4">
                  <c:v>9993.1</c:v>
                </c:pt>
                <c:pt idx="5">
                  <c:v>4105.6000000000004</c:v>
                </c:pt>
                <c:pt idx="6">
                  <c:v>62426.8</c:v>
                </c:pt>
                <c:pt idx="7">
                  <c:v>38392.300000000003</c:v>
                </c:pt>
              </c:numCache>
            </c:numRef>
          </c:val>
        </c:ser>
        <c:dLbls>
          <c:showLegendKey val="0"/>
          <c:showVal val="0"/>
          <c:showCatName val="0"/>
          <c:showSerName val="0"/>
          <c:showPercent val="0"/>
          <c:showBubbleSize val="0"/>
        </c:dLbls>
        <c:gapWidth val="45"/>
        <c:axId val="-1763931312"/>
        <c:axId val="-1763928592"/>
      </c:barChart>
      <c:valAx>
        <c:axId val="-1763928592"/>
        <c:scaling>
          <c:orientation val="minMax"/>
          <c:max val="110000"/>
        </c:scaling>
        <c:delete val="1"/>
        <c:axPos val="t"/>
        <c:numFmt formatCode="#,##0.0" sourceLinked="1"/>
        <c:majorTickMark val="out"/>
        <c:minorTickMark val="none"/>
        <c:tickLblPos val="none"/>
        <c:crossAx val="-1763931312"/>
        <c:crosses val="autoZero"/>
        <c:crossBetween val="between"/>
      </c:valAx>
      <c:catAx>
        <c:axId val="-1763931312"/>
        <c:scaling>
          <c:orientation val="maxMin"/>
        </c:scaling>
        <c:delete val="0"/>
        <c:axPos val="l"/>
        <c:numFmt formatCode="General" sourceLinked="0"/>
        <c:majorTickMark val="none"/>
        <c:minorTickMark val="none"/>
        <c:tickLblPos val="nextTo"/>
        <c:spPr>
          <a:ln>
            <a:noFill/>
          </a:ln>
        </c:spPr>
        <c:txPr>
          <a:bodyPr/>
          <a:lstStyle/>
          <a:p>
            <a:pPr>
              <a:defRPr sz="1200"/>
            </a:pPr>
            <a:endParaRPr lang="en-US"/>
          </a:p>
        </c:txPr>
        <c:crossAx val="-1763928592"/>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3346361286231507"/>
          <c:y val="2.1978071778099892E-2"/>
          <c:w val="0.66653625664066762"/>
          <c:h val="0.97802197802197965"/>
        </c:manualLayout>
      </c:layout>
      <c:barChart>
        <c:barDir val="bar"/>
        <c:grouping val="clustered"/>
        <c:varyColors val="0"/>
        <c:ser>
          <c:idx val="0"/>
          <c:order val="0"/>
          <c:spPr>
            <a:solidFill>
              <a:schemeClr val="accent1"/>
            </a:solidFill>
            <a:effectLst/>
            <a:scene3d>
              <a:camera prst="orthographicFront"/>
              <a:lightRig rig="threePt" dir="t"/>
            </a:scene3d>
            <a:sp3d/>
          </c:spPr>
          <c:invertIfNegative val="0"/>
          <c:dLbls>
            <c:dLbl>
              <c:idx val="0"/>
              <c:tx>
                <c:rich>
                  <a:bodyPr/>
                  <a:lstStyle/>
                  <a:p>
                    <a:fld id="{9EDFDBD3-A351-4EFC-B33C-C909D39BEEC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
              <c:tx>
                <c:rich>
                  <a:bodyPr/>
                  <a:lstStyle/>
                  <a:p>
                    <a:pPr>
                      <a:defRPr b="1">
                        <a:solidFill>
                          <a:schemeClr val="bg1"/>
                        </a:solidFill>
                      </a:defRPr>
                    </a:pPr>
                    <a:fld id="{6C748819-84B7-46C1-BDB1-E771EBF4A978}" type="CELLRANGE">
                      <a:rPr lang="en-US" b="0">
                        <a:solidFill>
                          <a:schemeClr val="tx1"/>
                        </a:solidFill>
                      </a:rPr>
                      <a:pPr>
                        <a:defRPr b="1">
                          <a:solidFill>
                            <a:schemeClr val="bg1"/>
                          </a:solidFill>
                        </a:defRPr>
                      </a:pPr>
                      <a:t>[CELLRANGE]</a:t>
                    </a:fld>
                    <a:endParaRPr lang="en-US"/>
                  </a:p>
                </c:rich>
              </c:tx>
              <c:numFmt formatCode="0.0%" sourceLinked="0"/>
              <c:spPr/>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Lst>
            </c:dLbl>
            <c:dLbl>
              <c:idx val="2"/>
              <c:tx>
                <c:rich>
                  <a:bodyPr/>
                  <a:lstStyle/>
                  <a:p>
                    <a:fld id="{988322B4-AA6D-4D50-98D6-61C1FA55F97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
              <c:tx>
                <c:rich>
                  <a:bodyPr/>
                  <a:lstStyle/>
                  <a:p>
                    <a:fld id="{8CA2EB91-D0EC-479F-8C59-DB836D781E6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
              <c:tx>
                <c:rich>
                  <a:bodyPr/>
                  <a:lstStyle/>
                  <a:p>
                    <a:fld id="{21BBEF51-D1CB-4F81-A76C-04D9A2C969F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5"/>
              <c:tx>
                <c:rich>
                  <a:bodyPr/>
                  <a:lstStyle/>
                  <a:p>
                    <a:fld id="{FBD5CEB4-0BE7-4084-BC40-EB32D7BF4B5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6"/>
              <c:tx>
                <c:rich>
                  <a:bodyPr/>
                  <a:lstStyle/>
                  <a:p>
                    <a:fld id="{62A29B39-84B9-4ECF-99F8-60A94D2DCCD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7"/>
              <c:tx>
                <c:rich>
                  <a:bodyPr/>
                  <a:lstStyle/>
                  <a:p>
                    <a:fld id="{F8005992-ABFD-4921-9339-7E8F7AF674C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numFmt formatCode="0.0%" sourceLinked="0"/>
            <c:spPr>
              <a:noFill/>
              <a:ln>
                <a:noFill/>
              </a:ln>
              <a:effectLst/>
            </c:spPr>
            <c:txPr>
              <a:bodyPr/>
              <a:lstStyle/>
              <a:p>
                <a:pPr>
                  <a:defRPr>
                    <a:solidFill>
                      <a:srgbClr val="002060"/>
                    </a:solidFill>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Sheet1!$A$1:$A$8</c:f>
              <c:strCache>
                <c:ptCount val="8"/>
                <c:pt idx="0">
                  <c:v>Doctoral or professional degree</c:v>
                </c:pt>
                <c:pt idx="1">
                  <c:v>Master's degree</c:v>
                </c:pt>
                <c:pt idx="2">
                  <c:v>Bachelor's degree</c:v>
                </c:pt>
                <c:pt idx="3">
                  <c:v>Associate's degree</c:v>
                </c:pt>
                <c:pt idx="4">
                  <c:v>Postsecondary nondegree award</c:v>
                </c:pt>
                <c:pt idx="5">
                  <c:v>Some college, no degree</c:v>
                </c:pt>
                <c:pt idx="6">
                  <c:v>High school diploma or equivalent</c:v>
                </c:pt>
                <c:pt idx="7">
                  <c:v>No formal educational credential</c:v>
                </c:pt>
              </c:strCache>
            </c:strRef>
          </c:cat>
          <c:val>
            <c:numRef>
              <c:f>Sheet1!$B$1:$B$8</c:f>
              <c:numCache>
                <c:formatCode>0.0%</c:formatCode>
                <c:ptCount val="8"/>
                <c:pt idx="0">
                  <c:v>0.09</c:v>
                </c:pt>
                <c:pt idx="1">
                  <c:v>0.13700000000000001</c:v>
                </c:pt>
                <c:pt idx="2">
                  <c:v>7.6999999999999999E-2</c:v>
                </c:pt>
                <c:pt idx="3">
                  <c:v>7.9000000000000001E-2</c:v>
                </c:pt>
                <c:pt idx="4">
                  <c:v>8.2000000000000003E-2</c:v>
                </c:pt>
                <c:pt idx="5">
                  <c:v>1.4E-2</c:v>
                </c:pt>
                <c:pt idx="6">
                  <c:v>2.9000000000000001E-2</c:v>
                </c:pt>
                <c:pt idx="7">
                  <c:v>0.05</c:v>
                </c:pt>
              </c:numCache>
            </c:numRef>
          </c:val>
          <c:extLst>
            <c:ext xmlns:c15="http://schemas.microsoft.com/office/drawing/2012/chart" uri="{02D57815-91ED-43cb-92C2-25804820EDAC}">
              <c15:datalabelsRange>
                <c15:f>Sheet1!$B$1:$B$8</c15:f>
                <c15:dlblRangeCache>
                  <c:ptCount val="8"/>
                  <c:pt idx="0">
                    <c:v>9.0%</c:v>
                  </c:pt>
                  <c:pt idx="1">
                    <c:v>13.7%</c:v>
                  </c:pt>
                  <c:pt idx="2">
                    <c:v>7.7%</c:v>
                  </c:pt>
                  <c:pt idx="3">
                    <c:v>7.9%</c:v>
                  </c:pt>
                  <c:pt idx="4">
                    <c:v>8.2%</c:v>
                  </c:pt>
                  <c:pt idx="5">
                    <c:v>1.4%</c:v>
                  </c:pt>
                  <c:pt idx="6">
                    <c:v>2.9%</c:v>
                  </c:pt>
                  <c:pt idx="7">
                    <c:v>5.0%</c:v>
                  </c:pt>
                </c15:dlblRangeCache>
              </c15:datalabelsRange>
            </c:ext>
          </c:extLst>
        </c:ser>
        <c:dLbls>
          <c:showLegendKey val="0"/>
          <c:showVal val="1"/>
          <c:showCatName val="0"/>
          <c:showSerName val="0"/>
          <c:showPercent val="0"/>
          <c:showBubbleSize val="0"/>
        </c:dLbls>
        <c:gapWidth val="50"/>
        <c:axId val="-1763939472"/>
        <c:axId val="-1763929136"/>
      </c:barChart>
      <c:catAx>
        <c:axId val="-1763939472"/>
        <c:scaling>
          <c:orientation val="maxMin"/>
        </c:scaling>
        <c:delete val="0"/>
        <c:axPos val="l"/>
        <c:numFmt formatCode="General" sourceLinked="1"/>
        <c:majorTickMark val="none"/>
        <c:minorTickMark val="none"/>
        <c:tickLblPos val="nextTo"/>
        <c:spPr>
          <a:ln>
            <a:noFill/>
          </a:ln>
        </c:spPr>
        <c:txPr>
          <a:bodyPr rot="0" vert="horz"/>
          <a:lstStyle/>
          <a:p>
            <a:pPr>
              <a:defRPr sz="1400" b="0"/>
            </a:pPr>
            <a:endParaRPr lang="en-US"/>
          </a:p>
        </c:txPr>
        <c:crossAx val="-1763929136"/>
        <c:crosses val="autoZero"/>
        <c:auto val="1"/>
        <c:lblAlgn val="ctr"/>
        <c:lblOffset val="100"/>
        <c:tickLblSkip val="1"/>
        <c:tickMarkSkip val="1"/>
        <c:noMultiLvlLbl val="0"/>
      </c:catAx>
      <c:valAx>
        <c:axId val="-1763929136"/>
        <c:scaling>
          <c:orientation val="minMax"/>
          <c:max val="0.25"/>
        </c:scaling>
        <c:delete val="1"/>
        <c:axPos val="t"/>
        <c:numFmt formatCode="0.0%" sourceLinked="1"/>
        <c:majorTickMark val="out"/>
        <c:minorTickMark val="none"/>
        <c:tickLblPos val="none"/>
        <c:crossAx val="-1763939472"/>
        <c:crosses val="autoZero"/>
        <c:crossBetween val="between"/>
        <c:minorUnit val="1.0000000000000005E-2"/>
      </c:valAx>
    </c:plotArea>
    <c:plotVisOnly val="1"/>
    <c:dispBlanksAs val="gap"/>
    <c:showDLblsOverMax val="0"/>
  </c:chart>
  <c:txPr>
    <a:bodyPr/>
    <a:lstStyle/>
    <a:p>
      <a:pPr>
        <a:defRPr sz="1400"/>
      </a:pPr>
      <a:endParaRPr lang="en-U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664201141478981"/>
          <c:y val="3.6371851300323485E-2"/>
          <c:w val="0.62206741563863865"/>
          <c:h val="0.92569530007018375"/>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Health specialties teachers, postsecondary</c:v>
                </c:pt>
                <c:pt idx="1">
                  <c:v>Physical therapists</c:v>
                </c:pt>
                <c:pt idx="2">
                  <c:v>Nurse practitioners</c:v>
                </c:pt>
                <c:pt idx="3">
                  <c:v>Lawyers</c:v>
                </c:pt>
                <c:pt idx="4">
                  <c:v>Speech-language pathologists</c:v>
                </c:pt>
                <c:pt idx="5">
                  <c:v>Physician assistants</c:v>
                </c:pt>
                <c:pt idx="6">
                  <c:v>Physicians and surgeons, all other</c:v>
                </c:pt>
                <c:pt idx="7">
                  <c:v>Healthcare social workers</c:v>
                </c:pt>
                <c:pt idx="8">
                  <c:v>Educational, guidance, school, and vocational counselors</c:v>
                </c:pt>
                <c:pt idx="9">
                  <c:v>Clinical, counseling, and school psychologists</c:v>
                </c:pt>
              </c:strCache>
            </c:strRef>
          </c:cat>
          <c:val>
            <c:numRef>
              <c:f>Sheet1!$B$1:$B$10</c:f>
              <c:numCache>
                <c:formatCode>#,##0.0</c:formatCode>
                <c:ptCount val="10"/>
                <c:pt idx="0">
                  <c:v>59.1</c:v>
                </c:pt>
                <c:pt idx="1">
                  <c:v>54.2</c:v>
                </c:pt>
                <c:pt idx="2">
                  <c:v>53.3</c:v>
                </c:pt>
                <c:pt idx="3">
                  <c:v>50.1</c:v>
                </c:pt>
                <c:pt idx="4">
                  <c:v>41.9</c:v>
                </c:pt>
                <c:pt idx="5">
                  <c:v>37</c:v>
                </c:pt>
                <c:pt idx="6">
                  <c:v>33.700000000000003</c:v>
                </c:pt>
                <c:pt idx="7">
                  <c:v>30.6</c:v>
                </c:pt>
                <c:pt idx="8">
                  <c:v>27.2</c:v>
                </c:pt>
                <c:pt idx="9">
                  <c:v>23.8</c:v>
                </c:pt>
              </c:numCache>
            </c:numRef>
          </c:val>
        </c:ser>
        <c:dLbls>
          <c:showLegendKey val="0"/>
          <c:showVal val="1"/>
          <c:showCatName val="0"/>
          <c:showSerName val="0"/>
          <c:showPercent val="0"/>
          <c:showBubbleSize val="0"/>
        </c:dLbls>
        <c:gapWidth val="50"/>
        <c:axId val="-1763935120"/>
        <c:axId val="-1763933488"/>
      </c:barChart>
      <c:catAx>
        <c:axId val="-1763935120"/>
        <c:scaling>
          <c:orientation val="maxMin"/>
        </c:scaling>
        <c:delete val="0"/>
        <c:axPos val="l"/>
        <c:numFmt formatCode="General" sourceLinked="0"/>
        <c:majorTickMark val="none"/>
        <c:minorTickMark val="none"/>
        <c:tickLblPos val="nextTo"/>
        <c:spPr>
          <a:ln>
            <a:noFill/>
          </a:ln>
        </c:spPr>
        <c:txPr>
          <a:bodyPr rot="0" vert="horz"/>
          <a:lstStyle/>
          <a:p>
            <a:pPr algn="r">
              <a:defRPr/>
            </a:pPr>
            <a:endParaRPr lang="en-US"/>
          </a:p>
        </c:txPr>
        <c:crossAx val="-1763933488"/>
        <c:crosses val="autoZero"/>
        <c:auto val="0"/>
        <c:lblAlgn val="ctr"/>
        <c:lblOffset val="100"/>
        <c:tickLblSkip val="1"/>
        <c:tickMarkSkip val="1"/>
        <c:noMultiLvlLbl val="0"/>
      </c:catAx>
      <c:valAx>
        <c:axId val="-1763933488"/>
        <c:scaling>
          <c:orientation val="minMax"/>
          <c:max val="200"/>
          <c:min val="0"/>
        </c:scaling>
        <c:delete val="1"/>
        <c:axPos val="b"/>
        <c:numFmt formatCode="#,##0.0" sourceLinked="1"/>
        <c:majorTickMark val="none"/>
        <c:minorTickMark val="none"/>
        <c:tickLblPos val="none"/>
        <c:crossAx val="-1763935120"/>
        <c:crosses val="max"/>
        <c:crossBetween val="between"/>
      </c:valAx>
    </c:plotArea>
    <c:plotVisOnly val="1"/>
    <c:dispBlanksAs val="gap"/>
    <c:showDLblsOverMax val="0"/>
  </c:chart>
  <c:txPr>
    <a:bodyPr/>
    <a:lstStyle/>
    <a:p>
      <a:pPr>
        <a:defRPr sz="1300"/>
      </a:pPr>
      <a:endParaRPr lang="en-U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7793253961416751"/>
          <c:y val="2.3210771488113738E-2"/>
          <c:w val="0.62206741563863865"/>
          <c:h val="0.88026127466681803"/>
        </c:manualLayout>
      </c:layout>
      <c:barChart>
        <c:barDir val="bar"/>
        <c:grouping val="clustered"/>
        <c:varyColors val="0"/>
        <c:ser>
          <c:idx val="0"/>
          <c:order val="0"/>
          <c:spPr>
            <a:solidFill>
              <a:schemeClr val="accent2"/>
            </a:solidFill>
            <a:effectLst/>
            <a:scene3d>
              <a:camera prst="orthographicFront"/>
              <a:lightRig rig="threePt" dir="t"/>
            </a:scene3d>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Sheet1!$A$1:$A$10</c:f>
              <c:strCache>
                <c:ptCount val="10"/>
                <c:pt idx="0">
                  <c:v>Health specialties teachers, postsecondary</c:v>
                </c:pt>
                <c:pt idx="1">
                  <c:v>Physical therapists</c:v>
                </c:pt>
                <c:pt idx="2">
                  <c:v>Lawyers</c:v>
                </c:pt>
                <c:pt idx="3">
                  <c:v>Physicians and surgeons, all other</c:v>
                </c:pt>
                <c:pt idx="4">
                  <c:v>Clinical, counseling, and school psychologists</c:v>
                </c:pt>
                <c:pt idx="5">
                  <c:v>Business teachers, postsecondary</c:v>
                </c:pt>
                <c:pt idx="6">
                  <c:v>Veterinarians</c:v>
                </c:pt>
                <c:pt idx="7">
                  <c:v>Nursing instructors and teachers, postsecondary</c:v>
                </c:pt>
                <c:pt idx="8">
                  <c:v>Family and general practitioners</c:v>
                </c:pt>
                <c:pt idx="9">
                  <c:v>Medical scientists, except epidemiologists</c:v>
                </c:pt>
              </c:strCache>
            </c:strRef>
          </c:cat>
          <c:val>
            <c:numRef>
              <c:f>Sheet1!$B$1:$B$10</c:f>
              <c:numCache>
                <c:formatCode>0.0</c:formatCode>
                <c:ptCount val="10"/>
                <c:pt idx="0">
                  <c:v>59.1</c:v>
                </c:pt>
                <c:pt idx="1">
                  <c:v>54.2</c:v>
                </c:pt>
                <c:pt idx="2">
                  <c:v>50.1</c:v>
                </c:pt>
                <c:pt idx="3">
                  <c:v>33.700000000000003</c:v>
                </c:pt>
                <c:pt idx="4">
                  <c:v>23.8</c:v>
                </c:pt>
                <c:pt idx="5">
                  <c:v>15.9</c:v>
                </c:pt>
                <c:pt idx="6">
                  <c:v>15.6</c:v>
                </c:pt>
                <c:pt idx="7">
                  <c:v>13.8</c:v>
                </c:pt>
                <c:pt idx="8">
                  <c:v>12.4</c:v>
                </c:pt>
                <c:pt idx="9">
                  <c:v>10.6</c:v>
                </c:pt>
              </c:numCache>
            </c:numRef>
          </c:val>
        </c:ser>
        <c:dLbls>
          <c:showLegendKey val="0"/>
          <c:showVal val="0"/>
          <c:showCatName val="0"/>
          <c:showSerName val="0"/>
          <c:showPercent val="0"/>
          <c:showBubbleSize val="0"/>
        </c:dLbls>
        <c:gapWidth val="50"/>
        <c:axId val="-1763928048"/>
        <c:axId val="-1763926416"/>
      </c:barChart>
      <c:catAx>
        <c:axId val="-1763928048"/>
        <c:scaling>
          <c:orientation val="maxMin"/>
        </c:scaling>
        <c:delete val="0"/>
        <c:axPos val="l"/>
        <c:numFmt formatCode="General" sourceLinked="0"/>
        <c:majorTickMark val="none"/>
        <c:minorTickMark val="none"/>
        <c:tickLblPos val="nextTo"/>
        <c:spPr>
          <a:ln>
            <a:noFill/>
          </a:ln>
        </c:spPr>
        <c:txPr>
          <a:bodyPr rot="0" vert="horz"/>
          <a:lstStyle/>
          <a:p>
            <a:pPr algn="r">
              <a:defRPr/>
            </a:pPr>
            <a:endParaRPr lang="en-US"/>
          </a:p>
        </c:txPr>
        <c:crossAx val="-1763926416"/>
        <c:crosses val="autoZero"/>
        <c:auto val="0"/>
        <c:lblAlgn val="ctr"/>
        <c:lblOffset val="100"/>
        <c:tickLblSkip val="1"/>
        <c:tickMarkSkip val="1"/>
        <c:noMultiLvlLbl val="0"/>
      </c:catAx>
      <c:valAx>
        <c:axId val="-1763926416"/>
        <c:scaling>
          <c:orientation val="minMax"/>
          <c:max val="200"/>
          <c:min val="0"/>
        </c:scaling>
        <c:delete val="1"/>
        <c:axPos val="t"/>
        <c:numFmt formatCode="0.0" sourceLinked="1"/>
        <c:majorTickMark val="out"/>
        <c:minorTickMark val="none"/>
        <c:tickLblPos val="none"/>
        <c:crossAx val="-1763928048"/>
        <c:crosses val="autoZero"/>
        <c:crossBetween val="between"/>
      </c:valAx>
    </c:plotArea>
    <c:plotVisOnly val="1"/>
    <c:dispBlanksAs val="gap"/>
    <c:showDLblsOverMax val="0"/>
  </c:chart>
  <c:txPr>
    <a:bodyPr/>
    <a:lstStyle/>
    <a:p>
      <a:pPr>
        <a:defRPr sz="1300"/>
      </a:pPr>
      <a:endParaRPr lang="en-U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7793265343702775"/>
          <c:y val="2.2006145534187935E-2"/>
          <c:w val="0.32753480050138162"/>
          <c:h val="0.90343290422029277"/>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Nurse practitioners</c:v>
                </c:pt>
                <c:pt idx="1">
                  <c:v>Speech-language pathologists</c:v>
                </c:pt>
                <c:pt idx="2">
                  <c:v>Physician assistants</c:v>
                </c:pt>
                <c:pt idx="3">
                  <c:v>Healthcare social workers</c:v>
                </c:pt>
                <c:pt idx="4">
                  <c:v>Educational, guidance, school, and vocational counselors</c:v>
                </c:pt>
                <c:pt idx="5">
                  <c:v>Occupational therapists</c:v>
                </c:pt>
                <c:pt idx="6">
                  <c:v>Mental health and substance abuse social workers*</c:v>
                </c:pt>
                <c:pt idx="7">
                  <c:v>Statisticians</c:v>
                </c:pt>
                <c:pt idx="8">
                  <c:v>Education administrators, postsecondary</c:v>
                </c:pt>
                <c:pt idx="9">
                  <c:v>Marriage and family therapists</c:v>
                </c:pt>
              </c:strCache>
            </c:strRef>
          </c:cat>
          <c:val>
            <c:numRef>
              <c:f>Sheet1!$B$1:$B$10</c:f>
              <c:numCache>
                <c:formatCode>0.0</c:formatCode>
                <c:ptCount val="10"/>
                <c:pt idx="0">
                  <c:v>53.3</c:v>
                </c:pt>
                <c:pt idx="1">
                  <c:v>41.9</c:v>
                </c:pt>
                <c:pt idx="2">
                  <c:v>37</c:v>
                </c:pt>
                <c:pt idx="3">
                  <c:v>30.6</c:v>
                </c:pt>
                <c:pt idx="4">
                  <c:v>27.2</c:v>
                </c:pt>
                <c:pt idx="5">
                  <c:v>23.7</c:v>
                </c:pt>
                <c:pt idx="6">
                  <c:v>22.3</c:v>
                </c:pt>
                <c:pt idx="7">
                  <c:v>13.6</c:v>
                </c:pt>
                <c:pt idx="8">
                  <c:v>13.5</c:v>
                </c:pt>
                <c:pt idx="9">
                  <c:v>12.3</c:v>
                </c:pt>
              </c:numCache>
            </c:numRef>
          </c:val>
        </c:ser>
        <c:dLbls>
          <c:showLegendKey val="0"/>
          <c:showVal val="1"/>
          <c:showCatName val="0"/>
          <c:showSerName val="0"/>
          <c:showPercent val="0"/>
          <c:showBubbleSize val="0"/>
        </c:dLbls>
        <c:gapWidth val="50"/>
        <c:axId val="-1763925328"/>
        <c:axId val="-1763940560"/>
      </c:barChart>
      <c:catAx>
        <c:axId val="-1763925328"/>
        <c:scaling>
          <c:orientation val="maxMin"/>
        </c:scaling>
        <c:delete val="0"/>
        <c:axPos val="l"/>
        <c:numFmt formatCode="General" sourceLinked="0"/>
        <c:majorTickMark val="none"/>
        <c:minorTickMark val="none"/>
        <c:tickLblPos val="nextTo"/>
        <c:spPr>
          <a:ln>
            <a:noFill/>
          </a:ln>
        </c:spPr>
        <c:txPr>
          <a:bodyPr rot="0" vert="horz"/>
          <a:lstStyle/>
          <a:p>
            <a:pPr algn="r">
              <a:defRPr/>
            </a:pPr>
            <a:endParaRPr lang="en-US"/>
          </a:p>
        </c:txPr>
        <c:crossAx val="-1763940560"/>
        <c:crosses val="autoZero"/>
        <c:auto val="0"/>
        <c:lblAlgn val="ctr"/>
        <c:lblOffset val="100"/>
        <c:tickLblSkip val="1"/>
        <c:tickMarkSkip val="1"/>
        <c:noMultiLvlLbl val="0"/>
      </c:catAx>
      <c:valAx>
        <c:axId val="-1763940560"/>
        <c:scaling>
          <c:orientation val="minMax"/>
          <c:max val="115"/>
          <c:min val="0"/>
        </c:scaling>
        <c:delete val="1"/>
        <c:axPos val="t"/>
        <c:numFmt formatCode="0.0" sourceLinked="1"/>
        <c:majorTickMark val="out"/>
        <c:minorTickMark val="none"/>
        <c:tickLblPos val="none"/>
        <c:crossAx val="-1763925328"/>
        <c:crosses val="autoZero"/>
        <c:crossBetween val="between"/>
      </c:valAx>
    </c:plotArea>
    <c:plotVisOnly val="1"/>
    <c:dispBlanksAs val="gap"/>
    <c:showDLblsOverMax val="0"/>
  </c:chart>
  <c:txPr>
    <a:bodyPr/>
    <a:lstStyle/>
    <a:p>
      <a:pPr>
        <a:defRPr sz="1300"/>
      </a:pPr>
      <a:endParaRPr lang="en-US"/>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9728619261760767"/>
          <c:y val="2.2062227781115249E-2"/>
          <c:w val="0.6027138021816536"/>
          <c:h val="0.90343290422029288"/>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Lbls>
            <c:spPr>
              <a:noFill/>
              <a:ln>
                <a:noFill/>
              </a:ln>
              <a:effectLst/>
            </c:spPr>
            <c:txPr>
              <a:bodyPr wrap="square" lIns="38100" tIns="19050" rIns="38100" bIns="19050" anchor="ctr">
                <a:spAutoFit/>
              </a:bodyPr>
              <a:lstStyle/>
              <a:p>
                <a:pPr>
                  <a:defRPr>
                    <a:solidFill>
                      <a:srgbClr val="00206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Registered nurses</c:v>
                </c:pt>
                <c:pt idx="1">
                  <c:v>Software developers, applications</c:v>
                </c:pt>
                <c:pt idx="2">
                  <c:v>General and operations managers</c:v>
                </c:pt>
                <c:pt idx="3">
                  <c:v>Market research analysts and marketing specialists</c:v>
                </c:pt>
                <c:pt idx="4">
                  <c:v>Management analysts</c:v>
                </c:pt>
                <c:pt idx="5">
                  <c:v>Financial managers</c:v>
                </c:pt>
                <c:pt idx="6">
                  <c:v>Accountants and auditors</c:v>
                </c:pt>
                <c:pt idx="7">
                  <c:v>Medical and health services managers</c:v>
                </c:pt>
                <c:pt idx="8">
                  <c:v>Business operations specialists, all other</c:v>
                </c:pt>
                <c:pt idx="9">
                  <c:v>Managers, all other</c:v>
                </c:pt>
              </c:strCache>
            </c:strRef>
          </c:cat>
          <c:val>
            <c:numRef>
              <c:f>Sheet1!$B$1:$B$10</c:f>
              <c:numCache>
                <c:formatCode>0.0</c:formatCode>
                <c:ptCount val="10"/>
                <c:pt idx="0">
                  <c:v>371.5</c:v>
                </c:pt>
                <c:pt idx="1">
                  <c:v>241.5</c:v>
                </c:pt>
                <c:pt idx="2">
                  <c:v>165</c:v>
                </c:pt>
                <c:pt idx="3">
                  <c:v>139.19999999999999</c:v>
                </c:pt>
                <c:pt idx="4">
                  <c:v>118.3</c:v>
                </c:pt>
                <c:pt idx="5">
                  <c:v>104.7</c:v>
                </c:pt>
                <c:pt idx="6">
                  <c:v>90.7</c:v>
                </c:pt>
                <c:pt idx="7">
                  <c:v>71.599999999999994</c:v>
                </c:pt>
                <c:pt idx="8">
                  <c:v>71.3</c:v>
                </c:pt>
                <c:pt idx="9">
                  <c:v>68.5</c:v>
                </c:pt>
              </c:numCache>
            </c:numRef>
          </c:val>
        </c:ser>
        <c:dLbls>
          <c:showLegendKey val="0"/>
          <c:showVal val="1"/>
          <c:showCatName val="0"/>
          <c:showSerName val="0"/>
          <c:showPercent val="0"/>
          <c:showBubbleSize val="0"/>
        </c:dLbls>
        <c:gapWidth val="50"/>
        <c:axId val="-1919646848"/>
        <c:axId val="-1919640864"/>
      </c:barChart>
      <c:catAx>
        <c:axId val="-1919646848"/>
        <c:scaling>
          <c:orientation val="maxMin"/>
        </c:scaling>
        <c:delete val="0"/>
        <c:axPos val="l"/>
        <c:numFmt formatCode="General" sourceLinked="0"/>
        <c:majorTickMark val="none"/>
        <c:minorTickMark val="none"/>
        <c:tickLblPos val="nextTo"/>
        <c:spPr>
          <a:ln>
            <a:noFill/>
          </a:ln>
        </c:spPr>
        <c:txPr>
          <a:bodyPr rot="0" vert="horz"/>
          <a:lstStyle/>
          <a:p>
            <a:pPr algn="r">
              <a:defRPr/>
            </a:pPr>
            <a:endParaRPr lang="en-US"/>
          </a:p>
        </c:txPr>
        <c:crossAx val="-1919640864"/>
        <c:crosses val="autoZero"/>
        <c:auto val="0"/>
        <c:lblAlgn val="ctr"/>
        <c:lblOffset val="100"/>
        <c:tickLblSkip val="1"/>
        <c:tickMarkSkip val="1"/>
        <c:noMultiLvlLbl val="0"/>
      </c:catAx>
      <c:valAx>
        <c:axId val="-1919640864"/>
        <c:scaling>
          <c:orientation val="minMax"/>
          <c:max val="800"/>
          <c:min val="0"/>
        </c:scaling>
        <c:delete val="1"/>
        <c:axPos val="t"/>
        <c:numFmt formatCode="0.0" sourceLinked="1"/>
        <c:majorTickMark val="out"/>
        <c:minorTickMark val="none"/>
        <c:tickLblPos val="nextTo"/>
        <c:crossAx val="-1919646848"/>
        <c:crosses val="autoZero"/>
        <c:crossBetween val="between"/>
      </c:valAx>
    </c:plotArea>
    <c:plotVisOnly val="1"/>
    <c:dispBlanksAs val="gap"/>
    <c:showDLblsOverMax val="0"/>
  </c:chart>
  <c:txPr>
    <a:bodyPr/>
    <a:lstStyle/>
    <a:p>
      <a:pPr>
        <a:defRPr sz="1300"/>
      </a:pPr>
      <a:endParaRPr lang="en-US"/>
    </a:p>
  </c:tx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9728619261760767"/>
          <c:y val="2.2062227781115249E-2"/>
          <c:w val="0.6027138021816536"/>
          <c:h val="0.90343290422029288"/>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Lbls>
            <c:spPr>
              <a:noFill/>
              <a:ln>
                <a:noFill/>
              </a:ln>
              <a:effectLst/>
            </c:spPr>
            <c:txPr>
              <a:bodyPr wrap="square" lIns="38100" tIns="19050" rIns="38100" bIns="19050" anchor="ctr">
                <a:spAutoFit/>
              </a:bodyPr>
              <a:lstStyle/>
              <a:p>
                <a:pPr>
                  <a:defRPr>
                    <a:solidFill>
                      <a:srgbClr val="00206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Paralegals and legal assistants</c:v>
                </c:pt>
                <c:pt idx="1">
                  <c:v>Preschool teachers, except special education</c:v>
                </c:pt>
                <c:pt idx="2">
                  <c:v>Respiratory therapists</c:v>
                </c:pt>
                <c:pt idx="3">
                  <c:v>Physical therapist assistants</c:v>
                </c:pt>
                <c:pt idx="4">
                  <c:v>Dental hygienists</c:v>
                </c:pt>
                <c:pt idx="5">
                  <c:v>Veterinary technologists and technicians</c:v>
                </c:pt>
                <c:pt idx="6">
                  <c:v>Web developers</c:v>
                </c:pt>
                <c:pt idx="7">
                  <c:v>Radiologic technologists</c:v>
                </c:pt>
                <c:pt idx="8">
                  <c:v>Occupational therapy assistants</c:v>
                </c:pt>
                <c:pt idx="9">
                  <c:v>Diagnostic medical sonographers</c:v>
                </c:pt>
              </c:strCache>
            </c:strRef>
          </c:cat>
          <c:val>
            <c:numRef>
              <c:f>Sheet1!$B$1:$B$10</c:f>
              <c:numCache>
                <c:formatCode>0.0</c:formatCode>
                <c:ptCount val="10"/>
                <c:pt idx="0">
                  <c:v>39</c:v>
                </c:pt>
                <c:pt idx="1">
                  <c:v>36.9</c:v>
                </c:pt>
                <c:pt idx="2">
                  <c:v>27.9</c:v>
                </c:pt>
                <c:pt idx="3">
                  <c:v>26.7</c:v>
                </c:pt>
                <c:pt idx="4">
                  <c:v>23.7</c:v>
                </c:pt>
                <c:pt idx="5">
                  <c:v>21.1</c:v>
                </c:pt>
                <c:pt idx="6">
                  <c:v>20.9</c:v>
                </c:pt>
                <c:pt idx="7">
                  <c:v>19</c:v>
                </c:pt>
                <c:pt idx="8">
                  <c:v>14.5</c:v>
                </c:pt>
                <c:pt idx="9">
                  <c:v>14.2</c:v>
                </c:pt>
              </c:numCache>
            </c:numRef>
          </c:val>
        </c:ser>
        <c:dLbls>
          <c:showLegendKey val="0"/>
          <c:showVal val="1"/>
          <c:showCatName val="0"/>
          <c:showSerName val="0"/>
          <c:showPercent val="0"/>
          <c:showBubbleSize val="0"/>
        </c:dLbls>
        <c:gapWidth val="50"/>
        <c:axId val="-1763936752"/>
        <c:axId val="-1763929680"/>
      </c:barChart>
      <c:catAx>
        <c:axId val="-1763936752"/>
        <c:scaling>
          <c:orientation val="maxMin"/>
        </c:scaling>
        <c:delete val="0"/>
        <c:axPos val="l"/>
        <c:numFmt formatCode="General" sourceLinked="0"/>
        <c:majorTickMark val="none"/>
        <c:minorTickMark val="none"/>
        <c:tickLblPos val="nextTo"/>
        <c:spPr>
          <a:ln>
            <a:noFill/>
          </a:ln>
        </c:spPr>
        <c:txPr>
          <a:bodyPr rot="0" vert="horz"/>
          <a:lstStyle/>
          <a:p>
            <a:pPr algn="r">
              <a:defRPr/>
            </a:pPr>
            <a:endParaRPr lang="en-US"/>
          </a:p>
        </c:txPr>
        <c:crossAx val="-1763929680"/>
        <c:crosses val="autoZero"/>
        <c:auto val="0"/>
        <c:lblAlgn val="ctr"/>
        <c:lblOffset val="100"/>
        <c:tickLblSkip val="1"/>
        <c:tickMarkSkip val="1"/>
        <c:noMultiLvlLbl val="0"/>
      </c:catAx>
      <c:valAx>
        <c:axId val="-1763929680"/>
        <c:scaling>
          <c:orientation val="minMax"/>
          <c:max val="150"/>
          <c:min val="0"/>
        </c:scaling>
        <c:delete val="1"/>
        <c:axPos val="t"/>
        <c:numFmt formatCode="0.0" sourceLinked="1"/>
        <c:majorTickMark val="out"/>
        <c:minorTickMark val="none"/>
        <c:tickLblPos val="nextTo"/>
        <c:crossAx val="-1763936752"/>
        <c:crosses val="autoZero"/>
        <c:crossBetween val="between"/>
      </c:valAx>
    </c:plotArea>
    <c:plotVisOnly val="1"/>
    <c:dispBlanksAs val="gap"/>
    <c:showDLblsOverMax val="0"/>
  </c:chart>
  <c:txPr>
    <a:bodyPr/>
    <a:lstStyle/>
    <a:p>
      <a:pPr>
        <a:defRPr sz="1300"/>
      </a:pPr>
      <a:endParaRPr lang="en-U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8707466818288849"/>
          <c:y val="2.2062232574625921E-2"/>
          <c:w val="0.6027138021816536"/>
          <c:h val="0.90343290422029288"/>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Lbls>
            <c:spPr>
              <a:noFill/>
              <a:ln>
                <a:noFill/>
              </a:ln>
              <a:effectLst/>
            </c:spPr>
            <c:txPr>
              <a:bodyPr wrap="square" lIns="38100" tIns="19050" rIns="38100" bIns="19050" anchor="ctr">
                <a:spAutoFit/>
              </a:bodyPr>
              <a:lstStyle/>
              <a:p>
                <a:pPr>
                  <a:defRPr>
                    <a:solidFill>
                      <a:srgbClr val="00206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Personal care aides</c:v>
                </c:pt>
                <c:pt idx="1">
                  <c:v>Home health aides</c:v>
                </c:pt>
                <c:pt idx="2">
                  <c:v>First-line supervisors of food preparation and serving workers</c:v>
                </c:pt>
                <c:pt idx="3">
                  <c:v>Medical secretaries</c:v>
                </c:pt>
                <c:pt idx="4">
                  <c:v>Maintenance and repair workers, general</c:v>
                </c:pt>
                <c:pt idx="5">
                  <c:v>Carpenters</c:v>
                </c:pt>
                <c:pt idx="6">
                  <c:v>Sales representatives, services, all other</c:v>
                </c:pt>
                <c:pt idx="7">
                  <c:v>Electricians</c:v>
                </c:pt>
                <c:pt idx="8">
                  <c:v>First-line supervisors of construction trades and extraction workers</c:v>
                </c:pt>
                <c:pt idx="9">
                  <c:v>Plumbers, pipefitters, and steamfitters</c:v>
                </c:pt>
              </c:strCache>
            </c:strRef>
          </c:cat>
          <c:val>
            <c:numRef>
              <c:f>Sheet1!$B$1:$B$10</c:f>
              <c:numCache>
                <c:formatCode>0.0</c:formatCode>
                <c:ptCount val="10"/>
                <c:pt idx="0">
                  <c:v>881</c:v>
                </c:pt>
                <c:pt idx="1">
                  <c:v>304.8</c:v>
                </c:pt>
                <c:pt idx="2">
                  <c:v>107.2</c:v>
                </c:pt>
                <c:pt idx="3">
                  <c:v>96.4</c:v>
                </c:pt>
                <c:pt idx="4">
                  <c:v>85.4</c:v>
                </c:pt>
                <c:pt idx="5">
                  <c:v>80.099999999999994</c:v>
                </c:pt>
                <c:pt idx="6">
                  <c:v>76.400000000000006</c:v>
                </c:pt>
                <c:pt idx="7">
                  <c:v>74.099999999999994</c:v>
                </c:pt>
                <c:pt idx="8">
                  <c:v>69.099999999999994</c:v>
                </c:pt>
                <c:pt idx="9">
                  <c:v>68.2</c:v>
                </c:pt>
              </c:numCache>
            </c:numRef>
          </c:val>
        </c:ser>
        <c:dLbls>
          <c:showLegendKey val="0"/>
          <c:showVal val="1"/>
          <c:showCatName val="0"/>
          <c:showSerName val="0"/>
          <c:showPercent val="0"/>
          <c:showBubbleSize val="0"/>
        </c:dLbls>
        <c:gapWidth val="50"/>
        <c:axId val="-1764238544"/>
        <c:axId val="-1764243440"/>
      </c:barChart>
      <c:catAx>
        <c:axId val="-1764238544"/>
        <c:scaling>
          <c:orientation val="maxMin"/>
        </c:scaling>
        <c:delete val="0"/>
        <c:axPos val="l"/>
        <c:numFmt formatCode="General" sourceLinked="0"/>
        <c:majorTickMark val="none"/>
        <c:minorTickMark val="none"/>
        <c:tickLblPos val="nextTo"/>
        <c:spPr>
          <a:ln>
            <a:noFill/>
          </a:ln>
        </c:spPr>
        <c:txPr>
          <a:bodyPr rot="0" vert="horz"/>
          <a:lstStyle/>
          <a:p>
            <a:pPr algn="r">
              <a:defRPr/>
            </a:pPr>
            <a:endParaRPr lang="en-US"/>
          </a:p>
        </c:txPr>
        <c:crossAx val="-1764243440"/>
        <c:crosses val="autoZero"/>
        <c:auto val="0"/>
        <c:lblAlgn val="ctr"/>
        <c:lblOffset val="100"/>
        <c:tickLblSkip val="1"/>
        <c:tickMarkSkip val="1"/>
        <c:noMultiLvlLbl val="0"/>
      </c:catAx>
      <c:valAx>
        <c:axId val="-1764243440"/>
        <c:scaling>
          <c:orientation val="minMax"/>
          <c:max val="1000"/>
          <c:min val="0"/>
        </c:scaling>
        <c:delete val="1"/>
        <c:axPos val="t"/>
        <c:numFmt formatCode="0.0" sourceLinked="1"/>
        <c:majorTickMark val="out"/>
        <c:minorTickMark val="none"/>
        <c:tickLblPos val="nextTo"/>
        <c:crossAx val="-1764238544"/>
        <c:crosses val="autoZero"/>
        <c:crossBetween val="between"/>
      </c:valAx>
    </c:plotArea>
    <c:plotVisOnly val="1"/>
    <c:dispBlanksAs val="gap"/>
    <c:showDLblsOverMax val="0"/>
  </c:chart>
  <c:txPr>
    <a:bodyPr/>
    <a:lstStyle/>
    <a:p>
      <a:pPr>
        <a:defRPr sz="1300"/>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0.38131383355495602"/>
          <c:y val="2.9973961588134816E-2"/>
          <c:w val="0.61713355469836073"/>
          <c:h val="0.90343290422029288"/>
        </c:manualLayout>
      </c:layout>
      <c:barChart>
        <c:barDir val="bar"/>
        <c:grouping val="clustered"/>
        <c:varyColors val="0"/>
        <c:ser>
          <c:idx val="0"/>
          <c:order val="0"/>
          <c:spPr>
            <a:solidFill>
              <a:srgbClr val="FFC000"/>
            </a:solidFill>
            <a:effectLst/>
            <a:scene3d>
              <a:camera prst="orthographicFront"/>
              <a:lightRig rig="threePt" dir="t"/>
            </a:scene3d>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Sheet1!$A$1:$A$10</c:f>
              <c:strCache>
                <c:ptCount val="10"/>
                <c:pt idx="0">
                  <c:v>Combined food preparation and serving workers, including fast food</c:v>
                </c:pt>
                <c:pt idx="1">
                  <c:v>Cooks, restaurant</c:v>
                </c:pt>
                <c:pt idx="2">
                  <c:v>Waiters and waitresses</c:v>
                </c:pt>
                <c:pt idx="3">
                  <c:v>Janitors and cleaners, except maids and housekeeping cleaners</c:v>
                </c:pt>
                <c:pt idx="4">
                  <c:v>Construction laborers</c:v>
                </c:pt>
                <c:pt idx="5">
                  <c:v>Laborers and freight, stock, and material movers, hand</c:v>
                </c:pt>
                <c:pt idx="6">
                  <c:v>Landscaping and groundskeeping workers</c:v>
                </c:pt>
                <c:pt idx="7">
                  <c:v>Taxi drivers and chauffeurs</c:v>
                </c:pt>
                <c:pt idx="8">
                  <c:v>Food preparation workers</c:v>
                </c:pt>
                <c:pt idx="9">
                  <c:v>Bartenders</c:v>
                </c:pt>
              </c:strCache>
            </c:strRef>
          </c:cat>
          <c:val>
            <c:numRef>
              <c:f>Sheet1!$B$1:$B$10</c:f>
              <c:numCache>
                <c:formatCode>0.0</c:formatCode>
                <c:ptCount val="10"/>
                <c:pt idx="0">
                  <c:v>640.1</c:v>
                </c:pt>
                <c:pt idx="1">
                  <c:v>299</c:v>
                </c:pt>
                <c:pt idx="2">
                  <c:v>170.2</c:v>
                </c:pt>
                <c:pt idx="3">
                  <c:v>159.80000000000001</c:v>
                </c:pt>
                <c:pt idx="4">
                  <c:v>148.1</c:v>
                </c:pt>
                <c:pt idx="5">
                  <c:v>144</c:v>
                </c:pt>
                <c:pt idx="6">
                  <c:v>106.4</c:v>
                </c:pt>
                <c:pt idx="7">
                  <c:v>72.400000000000006</c:v>
                </c:pt>
                <c:pt idx="8">
                  <c:v>69.099999999999994</c:v>
                </c:pt>
                <c:pt idx="9">
                  <c:v>52.2</c:v>
                </c:pt>
              </c:numCache>
            </c:numRef>
          </c:val>
        </c:ser>
        <c:dLbls>
          <c:showLegendKey val="0"/>
          <c:showVal val="1"/>
          <c:showCatName val="0"/>
          <c:showSerName val="0"/>
          <c:showPercent val="0"/>
          <c:showBubbleSize val="0"/>
        </c:dLbls>
        <c:gapWidth val="50"/>
        <c:axId val="-1764246704"/>
        <c:axId val="-1764240720"/>
      </c:barChart>
      <c:catAx>
        <c:axId val="-1764246704"/>
        <c:scaling>
          <c:orientation val="maxMin"/>
        </c:scaling>
        <c:delete val="0"/>
        <c:axPos val="l"/>
        <c:numFmt formatCode="General" sourceLinked="0"/>
        <c:majorTickMark val="none"/>
        <c:minorTickMark val="none"/>
        <c:tickLblPos val="nextTo"/>
        <c:spPr>
          <a:ln>
            <a:noFill/>
          </a:ln>
        </c:spPr>
        <c:txPr>
          <a:bodyPr rot="0" vert="horz"/>
          <a:lstStyle/>
          <a:p>
            <a:pPr algn="r">
              <a:defRPr sz="1200"/>
            </a:pPr>
            <a:endParaRPr lang="en-US"/>
          </a:p>
        </c:txPr>
        <c:crossAx val="-1764240720"/>
        <c:crosses val="autoZero"/>
        <c:auto val="0"/>
        <c:lblAlgn val="ctr"/>
        <c:lblOffset val="100"/>
        <c:tickLblSkip val="1"/>
        <c:tickMarkSkip val="1"/>
        <c:noMultiLvlLbl val="0"/>
      </c:catAx>
      <c:valAx>
        <c:axId val="-1764240720"/>
        <c:scaling>
          <c:orientation val="minMax"/>
          <c:max val="1100"/>
          <c:min val="0"/>
        </c:scaling>
        <c:delete val="1"/>
        <c:axPos val="t"/>
        <c:numFmt formatCode="0.0" sourceLinked="1"/>
        <c:majorTickMark val="out"/>
        <c:minorTickMark val="none"/>
        <c:tickLblPos val="none"/>
        <c:crossAx val="-1764246704"/>
        <c:crosses val="autoZero"/>
        <c:crossBetween val="between"/>
      </c:valAx>
    </c:plotArea>
    <c:plotVisOnly val="1"/>
    <c:dispBlanksAs val="gap"/>
    <c:showDLblsOverMax val="0"/>
  </c:chart>
  <c:txPr>
    <a:bodyPr/>
    <a:lstStyle/>
    <a:p>
      <a:pPr>
        <a:defRPr sz="13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0.44413</cdr:x>
      <cdr:y>0.07568</cdr:y>
    </cdr:from>
    <cdr:to>
      <cdr:x>0.53581</cdr:x>
      <cdr:y>0.07568</cdr:y>
    </cdr:to>
    <cdr:cxnSp macro="">
      <cdr:nvCxnSpPr>
        <cdr:cNvPr id="3" name="Straight Arrow Connector 2"/>
        <cdr:cNvCxnSpPr/>
      </cdr:nvCxnSpPr>
      <cdr:spPr>
        <a:xfrm xmlns:a="http://schemas.openxmlformats.org/drawingml/2006/main" flipH="1">
          <a:off x="4602614" y="308766"/>
          <a:ext cx="950098" cy="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0.05647</cdr:x>
      <cdr:y>0.36621</cdr:y>
    </cdr:from>
    <cdr:to>
      <cdr:x>0.17768</cdr:x>
      <cdr:y>0.45594</cdr:y>
    </cdr:to>
    <cdr:sp macro="" textlink="">
      <cdr:nvSpPr>
        <cdr:cNvPr id="4" name="TextBox 1"/>
        <cdr:cNvSpPr txBox="1"/>
      </cdr:nvSpPr>
      <cdr:spPr>
        <a:xfrm xmlns:a="http://schemas.openxmlformats.org/drawingml/2006/main">
          <a:off x="435934" y="1605517"/>
          <a:ext cx="935665" cy="393405"/>
        </a:xfrm>
        <a:prstGeom xmlns:a="http://schemas.openxmlformats.org/drawingml/2006/main" prst="rect">
          <a:avLst/>
        </a:prstGeom>
      </cdr:spPr>
      <cdr:txBody>
        <a:bodyPr xmlns:a="http://schemas.openxmlformats.org/drawingml/2006/main" vert="horz" wrap="square" lIns="91440" tIns="45720" rIns="91440" bIns="45720" rtlCol="0" anchor="ctr">
          <a:noAutofit/>
        </a:bodyPr>
        <a:lstStyle xmlns:a="http://schemas.openxmlformats.org/drawingml/2006/main">
          <a:lvl1pPr marL="0" indent="0">
            <a:defRPr sz="1100">
              <a:latin typeface="Tahoma"/>
            </a:defRPr>
          </a:lvl1pPr>
          <a:lvl2pPr marL="457200" indent="0">
            <a:defRPr sz="1100">
              <a:latin typeface="Tahoma"/>
            </a:defRPr>
          </a:lvl2pPr>
          <a:lvl3pPr marL="914400" indent="0">
            <a:defRPr sz="1100">
              <a:latin typeface="Tahoma"/>
            </a:defRPr>
          </a:lvl3pPr>
          <a:lvl4pPr marL="1371600" indent="0">
            <a:defRPr sz="1100">
              <a:latin typeface="Tahoma"/>
            </a:defRPr>
          </a:lvl4pPr>
          <a:lvl5pPr marL="1828800" indent="0">
            <a:defRPr sz="1100">
              <a:latin typeface="Tahoma"/>
            </a:defRPr>
          </a:lvl5pPr>
          <a:lvl6pPr marL="2286000" indent="0">
            <a:defRPr sz="1100">
              <a:latin typeface="Tahoma"/>
            </a:defRPr>
          </a:lvl6pPr>
          <a:lvl7pPr marL="2743200" indent="0">
            <a:defRPr sz="1100">
              <a:latin typeface="Tahoma"/>
            </a:defRPr>
          </a:lvl7pPr>
          <a:lvl8pPr marL="3200400" indent="0">
            <a:defRPr sz="1100">
              <a:latin typeface="Tahoma"/>
            </a:defRPr>
          </a:lvl8pPr>
          <a:lvl9pPr marL="3657600" indent="0">
            <a:defRPr sz="1100">
              <a:latin typeface="Tahoma"/>
            </a:defRPr>
          </a:lvl9pPr>
        </a:lstStyle>
        <a:p xmlns:a="http://schemas.openxmlformats.org/drawingml/2006/main">
          <a:pPr marL="0" marR="0" indent="0" algn="ctr" defTabSz="914400" rtl="0" eaLnBrk="1" fontAlgn="auto" latinLnBrk="0" hangingPunct="1">
            <a:lnSpc>
              <a:spcPct val="100000"/>
            </a:lnSpc>
            <a:spcBef>
              <a:spcPct val="0"/>
            </a:spcBef>
            <a:spcAft>
              <a:spcPts val="0"/>
            </a:spcAft>
            <a:buClrTx/>
            <a:buSzTx/>
            <a:buFontTx/>
            <a:buNone/>
            <a:tabLst/>
          </a:pPr>
          <a:endParaRPr kumimoji="0" lang="en-US" sz="2000" b="0" i="0" u="none" strike="noStrike" kern="1200" cap="none" spc="0" normalizeH="0" baseline="0" noProof="0" dirty="0" smtClean="0">
            <a:ln>
              <a:noFill/>
            </a:ln>
            <a:solidFill>
              <a:srgbClr val="002060"/>
            </a:solidFill>
            <a:effectLst/>
            <a:uLnTx/>
            <a:uFillTx/>
            <a:latin typeface="Tahoma" pitchFamily="34" charset="0"/>
            <a:cs typeface="Tahoma"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0.54902</cdr:x>
      <cdr:y>0.61277</cdr:y>
    </cdr:from>
    <cdr:to>
      <cdr:x>0.66667</cdr:x>
      <cdr:y>0.8148</cdr:y>
    </cdr:to>
    <cdr:sp macro="" textlink="">
      <cdr:nvSpPr>
        <cdr:cNvPr id="2" name="TextBox 1"/>
        <cdr:cNvSpPr txBox="1"/>
      </cdr:nvSpPr>
      <cdr:spPr>
        <a:xfrm xmlns:a="http://schemas.openxmlformats.org/drawingml/2006/main">
          <a:off x="4267200" y="2773362"/>
          <a:ext cx="914400" cy="914400"/>
        </a:xfrm>
        <a:prstGeom xmlns:a="http://schemas.openxmlformats.org/drawingml/2006/main" prst="rect">
          <a:avLst/>
        </a:prstGeom>
      </cdr:spPr>
      <cdr:txBody>
        <a:bodyPr xmlns:a="http://schemas.openxmlformats.org/drawingml/2006/main" vertOverflow="clip" vert="horz" wrap="none" lIns="91440" tIns="45720" rIns="91440" bIns="45720" rtlCol="0" anchor="ctr">
          <a:normAutofit/>
        </a:bodyPr>
        <a:lstStyle xmlns:a="http://schemas.openxmlformats.org/drawingml/2006/main"/>
        <a:p xmlns:a="http://schemas.openxmlformats.org/drawingml/2006/main">
          <a:pPr marL="0" marR="0" indent="0" algn="ctr" defTabSz="914400" rtl="0" eaLnBrk="1" fontAlgn="auto" latinLnBrk="0" hangingPunct="1">
            <a:lnSpc>
              <a:spcPct val="100000"/>
            </a:lnSpc>
            <a:spcBef>
              <a:spcPct val="0"/>
            </a:spcBef>
            <a:spcAft>
              <a:spcPts val="0"/>
            </a:spcAft>
            <a:buClrTx/>
            <a:buSzTx/>
            <a:buFontTx/>
            <a:buNone/>
            <a:tabLst/>
          </a:pPr>
          <a:r>
            <a:rPr kumimoji="0" lang="en-US" sz="1800" b="0" i="0" u="none" strike="noStrike" kern="1200" cap="none" spc="0" normalizeH="0" baseline="0" noProof="0" dirty="0" smtClean="0">
              <a:ln>
                <a:noFill/>
              </a:ln>
              <a:solidFill>
                <a:schemeClr val="tx1"/>
              </a:solidFill>
              <a:effectLst/>
              <a:uLnTx/>
              <a:uFillTx/>
              <a:ea typeface="+mj-ea"/>
              <a:cs typeface="Tahoma" pitchFamily="34" charset="0"/>
            </a:rPr>
            <a:t>Imports</a:t>
          </a:r>
        </a:p>
      </cdr:txBody>
    </cdr:sp>
  </cdr:relSizeAnchor>
</c:userShapes>
</file>

<file path=ppt/drawings/drawing4.xml><?xml version="1.0" encoding="utf-8"?>
<c:userShapes xmlns:c="http://schemas.openxmlformats.org/drawingml/2006/chart">
  <cdr:relSizeAnchor xmlns:cdr="http://schemas.openxmlformats.org/drawingml/2006/chartDrawing">
    <cdr:from>
      <cdr:x>0.46364</cdr:x>
      <cdr:y>0.93333</cdr:y>
    </cdr:from>
    <cdr:to>
      <cdr:x>0.57273</cdr:x>
      <cdr:y>1</cdr:y>
    </cdr:to>
    <cdr:sp macro="" textlink="">
      <cdr:nvSpPr>
        <cdr:cNvPr id="2" name="TextBox 1"/>
        <cdr:cNvSpPr txBox="1"/>
      </cdr:nvSpPr>
      <cdr:spPr>
        <a:xfrm xmlns:a="http://schemas.openxmlformats.org/drawingml/2006/main">
          <a:off x="3886200" y="4267200"/>
          <a:ext cx="914392" cy="304800"/>
        </a:xfrm>
        <a:prstGeom xmlns:a="http://schemas.openxmlformats.org/drawingml/2006/main" prst="rect">
          <a:avLst/>
        </a:prstGeom>
      </cdr:spPr>
      <cdr:txBody>
        <a:bodyPr xmlns:a="http://schemas.openxmlformats.org/drawingml/2006/main" vertOverflow="clip" vert="horz" wrap="none" lIns="91440" tIns="45720" rIns="91440" bIns="45720" rtlCol="0" anchor="ctr">
          <a:normAutofit/>
        </a:bodyPr>
        <a:lstStyle xmlns:a="http://schemas.openxmlformats.org/drawingml/2006/main"/>
        <a:p xmlns:a="http://schemas.openxmlformats.org/drawingml/2006/main">
          <a:pPr marL="0" marR="0" indent="0" algn="ctr" defTabSz="914400" rtl="0" eaLnBrk="1" fontAlgn="auto" latinLnBrk="0" hangingPunct="1">
            <a:lnSpc>
              <a:spcPct val="100000"/>
            </a:lnSpc>
            <a:spcBef>
              <a:spcPct val="0"/>
            </a:spcBef>
            <a:spcAft>
              <a:spcPts val="0"/>
            </a:spcAft>
            <a:buClrTx/>
            <a:buSzTx/>
            <a:buFontTx/>
            <a:buNone/>
            <a:tabLst/>
          </a:pPr>
          <a:endParaRPr kumimoji="0" lang="en-US" sz="3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cdr:txBody>
    </cdr:sp>
  </cdr:relSizeAnchor>
  <cdr:relSizeAnchor xmlns:cdr="http://schemas.openxmlformats.org/drawingml/2006/chartDrawing">
    <cdr:from>
      <cdr:x>0.04545</cdr:x>
      <cdr:y>0.93939</cdr:y>
    </cdr:from>
    <cdr:to>
      <cdr:x>0.14545</cdr:x>
      <cdr:y>0.9697</cdr:y>
    </cdr:to>
    <cdr:sp macro="" textlink="">
      <cdr:nvSpPr>
        <cdr:cNvPr id="3" name="TextBox 2"/>
        <cdr:cNvSpPr txBox="1"/>
      </cdr:nvSpPr>
      <cdr:spPr>
        <a:xfrm xmlns:a="http://schemas.openxmlformats.org/drawingml/2006/main">
          <a:off x="381000" y="4724400"/>
          <a:ext cx="838200" cy="152400"/>
        </a:xfrm>
        <a:prstGeom xmlns:a="http://schemas.openxmlformats.org/drawingml/2006/main" prst="rect">
          <a:avLst/>
        </a:prstGeom>
      </cdr:spPr>
      <cdr:txBody>
        <a:bodyPr xmlns:a="http://schemas.openxmlformats.org/drawingml/2006/main" vertOverflow="clip" vert="horz" wrap="square" lIns="91440" tIns="45720" rIns="91440" bIns="45720" rtlCol="0" anchor="ctr">
          <a:normAutofit/>
        </a:bodyPr>
        <a:lstStyle xmlns:a="http://schemas.openxmlformats.org/drawingml/2006/main"/>
        <a:p xmlns:a="http://schemas.openxmlformats.org/drawingml/2006/main">
          <a:pPr marL="0" marR="0" indent="0" algn="ctr" defTabSz="914400" rtl="0" eaLnBrk="1" fontAlgn="auto" latinLnBrk="0" hangingPunct="1">
            <a:lnSpc>
              <a:spcPct val="100000"/>
            </a:lnSpc>
            <a:spcBef>
              <a:spcPct val="0"/>
            </a:spcBef>
            <a:spcAft>
              <a:spcPts val="0"/>
            </a:spcAft>
            <a:buClrTx/>
            <a:buSzTx/>
            <a:buFontTx/>
            <a:buNone/>
            <a:tabLst/>
          </a:pPr>
          <a:endParaRPr kumimoji="0" lang="en-US" sz="3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0.89084</cdr:x>
      <cdr:y>0</cdr:y>
    </cdr:from>
    <cdr:to>
      <cdr:x>0.89247</cdr:x>
      <cdr:y>1</cdr:y>
    </cdr:to>
    <cdr:sp macro="" textlink="">
      <cdr:nvSpPr>
        <cdr:cNvPr id="4" name="Straight Connector 3"/>
        <cdr:cNvSpPr/>
      </cdr:nvSpPr>
      <cdr:spPr>
        <a:xfrm xmlns:a="http://schemas.openxmlformats.org/drawingml/2006/main" rot="5400000" flipV="1">
          <a:off x="7991468" y="1987146"/>
          <a:ext cx="3992562" cy="18270"/>
        </a:xfrm>
        <a:prstGeom xmlns:a="http://schemas.openxmlformats.org/drawingml/2006/main" prst="line">
          <a:avLst/>
        </a:prstGeom>
        <a:ln xmlns:a="http://schemas.openxmlformats.org/drawingml/2006/main" w="19050">
          <a:solidFill>
            <a:srgbClr val="FFC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dirty="0"/>
        </a:p>
      </cdr:txBody>
    </cdr:sp>
  </cdr:relSizeAnchor>
  <cdr:relSizeAnchor xmlns:cdr="http://schemas.openxmlformats.org/drawingml/2006/chartDrawing">
    <cdr:from>
      <cdr:x>0.8502</cdr:x>
      <cdr:y>0.91999</cdr:y>
    </cdr:from>
    <cdr:to>
      <cdr:x>0.88491</cdr:x>
      <cdr:y>0.989</cdr:y>
    </cdr:to>
    <cdr:cxnSp macro="">
      <cdr:nvCxnSpPr>
        <cdr:cNvPr id="5" name="Straight Arrow Connector 4"/>
        <cdr:cNvCxnSpPr/>
      </cdr:nvCxnSpPr>
      <cdr:spPr>
        <a:xfrm xmlns:a="http://schemas.openxmlformats.org/drawingml/2006/main" flipH="1">
          <a:off x="9523453" y="3673104"/>
          <a:ext cx="388811" cy="275524"/>
        </a:xfrm>
        <a:prstGeom xmlns:a="http://schemas.openxmlformats.org/drawingml/2006/main" prst="straightConnector1">
          <a:avLst/>
        </a:prstGeom>
        <a:ln xmlns:a="http://schemas.openxmlformats.org/drawingml/2006/main" w="12700">
          <a:tailEnd type="arrow"/>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0.09518</cdr:x>
      <cdr:y>0.54637</cdr:y>
    </cdr:from>
    <cdr:to>
      <cdr:x>0.43103</cdr:x>
      <cdr:y>0.81651</cdr:y>
    </cdr:to>
    <cdr:sp macro="" textlink="">
      <cdr:nvSpPr>
        <cdr:cNvPr id="2" name="TextBox 1"/>
        <cdr:cNvSpPr txBox="1"/>
      </cdr:nvSpPr>
      <cdr:spPr>
        <a:xfrm xmlns:a="http://schemas.openxmlformats.org/drawingml/2006/main">
          <a:off x="359910" y="2260376"/>
          <a:ext cx="1269992" cy="1117584"/>
        </a:xfrm>
        <a:prstGeom xmlns:a="http://schemas.openxmlformats.org/drawingml/2006/main" prst="rect">
          <a:avLst/>
        </a:prstGeom>
      </cdr:spPr>
      <cdr:txBody>
        <a:bodyPr xmlns:a="http://schemas.openxmlformats.org/drawingml/2006/main" vertOverflow="clip" vert="horz" wrap="none" lIns="91440" tIns="45720" rIns="91440" bIns="45720" rtlCol="0" anchor="ctr">
          <a:normAutofit/>
        </a:bodyPr>
        <a:lstStyle xmlns:a="http://schemas.openxmlformats.org/drawingml/2006/main"/>
        <a:p xmlns:a="http://schemas.openxmlformats.org/drawingml/2006/main">
          <a:pPr marL="0" marR="0" indent="0" algn="l"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rPr>
            <a:t>Incumbent</a:t>
          </a:r>
          <a:r>
            <a:rPr kumimoji="0" lang="en-US" sz="1600" b="0" i="0" u="none" strike="noStrike" kern="1200" cap="none" spc="0" normalizeH="0" noProof="0" dirty="0" smtClean="0">
              <a:ln>
                <a:noFill/>
              </a:ln>
              <a:solidFill>
                <a:schemeClr val="bg1"/>
              </a:solidFill>
              <a:effectLst/>
              <a:uLnTx/>
              <a:uFillTx/>
              <a:latin typeface="Tahoma" pitchFamily="34" charset="0"/>
              <a:ea typeface="+mj-ea"/>
              <a:cs typeface="Tahoma" pitchFamily="34" charset="0"/>
            </a:rPr>
            <a:t> </a:t>
          </a:r>
        </a:p>
        <a:p xmlns:a="http://schemas.openxmlformats.org/drawingml/2006/main">
          <a:pPr marL="0" marR="0" indent="0" algn="l"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noProof="0" dirty="0" smtClean="0">
              <a:ln>
                <a:noFill/>
              </a:ln>
              <a:solidFill>
                <a:schemeClr val="bg1"/>
              </a:solidFill>
              <a:effectLst/>
              <a:uLnTx/>
              <a:uFillTx/>
              <a:latin typeface="Tahoma" pitchFamily="34" charset="0"/>
              <a:ea typeface="+mj-ea"/>
              <a:cs typeface="Tahoma" pitchFamily="34" charset="0"/>
            </a:rPr>
            <a:t>workers</a:t>
          </a:r>
          <a:endParaRPr kumimoji="0" lang="en-US" sz="1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353D39A-FB07-40D8-B455-E5E7D563DE76}" type="datetimeFigureOut">
              <a:rPr lang="en-US" smtClean="0"/>
              <a:t>8/29/2019</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A58EA67-873D-465F-B78C-7C9FBF3A957E}" type="slidenum">
              <a:rPr lang="en-US" smtClean="0"/>
              <a:t>‹#›</a:t>
            </a:fld>
            <a:endParaRPr lang="en-US" dirty="0"/>
          </a:p>
        </p:txBody>
      </p:sp>
    </p:spTree>
    <p:extLst>
      <p:ext uri="{BB962C8B-B14F-4D97-AF65-F5344CB8AC3E}">
        <p14:creationId xmlns:p14="http://schemas.microsoft.com/office/powerpoint/2010/main" val="36100043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50B352A-5A39-4F9F-8615-B4AAF3BEEFDF}" type="datetimeFigureOut">
              <a:rPr lang="en-US" smtClean="0"/>
              <a:t>8/29/2019</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3E8E904-06E9-447C-8954-E2D02D182355}" type="slidenum">
              <a:rPr lang="en-US" smtClean="0"/>
              <a:t>‹#›</a:t>
            </a:fld>
            <a:endParaRPr lang="en-US" dirty="0"/>
          </a:p>
        </p:txBody>
      </p:sp>
    </p:spTree>
    <p:extLst>
      <p:ext uri="{BB962C8B-B14F-4D97-AF65-F5344CB8AC3E}">
        <p14:creationId xmlns:p14="http://schemas.microsoft.com/office/powerpoint/2010/main" val="862615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eia.gov/outlooks/aeo/"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E8E904-06E9-447C-8954-E2D02D182355}" type="slidenum">
              <a:rPr lang="en-US" smtClean="0"/>
              <a:t>1</a:t>
            </a:fld>
            <a:endParaRPr lang="en-US" dirty="0"/>
          </a:p>
        </p:txBody>
      </p:sp>
    </p:spTree>
    <p:extLst>
      <p:ext uri="{BB962C8B-B14F-4D97-AF65-F5344CB8AC3E}">
        <p14:creationId xmlns:p14="http://schemas.microsoft.com/office/powerpoint/2010/main" val="1713384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includes:</a:t>
            </a:r>
          </a:p>
          <a:p>
            <a:pPr>
              <a:buFont typeface="Arial" pitchFamily="34" charset="0"/>
              <a:buChar char="•"/>
            </a:pPr>
            <a:r>
              <a:rPr lang="en-US" dirty="0" smtClean="0"/>
              <a:t>Background</a:t>
            </a:r>
            <a:r>
              <a:rPr lang="en-US" baseline="0" dirty="0" smtClean="0"/>
              <a:t> information on the Employment Projections Program, its products, and the overarching process used to develop the projections.</a:t>
            </a:r>
          </a:p>
          <a:p>
            <a:pPr>
              <a:buFont typeface="Arial" pitchFamily="34" charset="0"/>
              <a:buChar char="•"/>
            </a:pPr>
            <a:r>
              <a:rPr lang="en-US" baseline="0" dirty="0" smtClean="0"/>
              <a:t>Results of the 2018-28 projections, grouped into four major categories</a:t>
            </a:r>
          </a:p>
          <a:p>
            <a:pPr lvl="1">
              <a:buFont typeface="Arial" pitchFamily="34" charset="0"/>
              <a:buChar char="•"/>
            </a:pPr>
            <a:r>
              <a:rPr lang="en-US" baseline="0" dirty="0" smtClean="0"/>
              <a:t>Changes in the population and labor force</a:t>
            </a:r>
          </a:p>
          <a:p>
            <a:pPr lvl="1">
              <a:buFont typeface="Arial" pitchFamily="34" charset="0"/>
              <a:buChar char="•"/>
            </a:pPr>
            <a:r>
              <a:rPr lang="en-US" baseline="0" dirty="0" smtClean="0"/>
              <a:t>Economic growth</a:t>
            </a:r>
          </a:p>
          <a:p>
            <a:pPr lvl="1">
              <a:buFont typeface="Arial" pitchFamily="34" charset="0"/>
              <a:buChar char="•"/>
            </a:pPr>
            <a:r>
              <a:rPr lang="en-US" baseline="0" dirty="0" smtClean="0"/>
              <a:t>Industry output and employment </a:t>
            </a:r>
          </a:p>
          <a:p>
            <a:pPr lvl="1">
              <a:buFont typeface="Arial" pitchFamily="34" charset="0"/>
              <a:buChar char="•"/>
            </a:pPr>
            <a:r>
              <a:rPr lang="en-US" baseline="0" dirty="0" smtClean="0"/>
              <a:t>Occupational employment</a:t>
            </a:r>
          </a:p>
          <a:p>
            <a:pPr>
              <a:buFont typeface="Arial" pitchFamily="34" charset="0"/>
              <a:buChar char="•"/>
            </a:pPr>
            <a:r>
              <a:rPr lang="en-US" dirty="0" smtClean="0"/>
              <a:t>Resources to find more information</a:t>
            </a:r>
            <a:r>
              <a:rPr lang="en-US" baseline="0" dirty="0" smtClean="0"/>
              <a:t> about the BLS projections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3E8E904-06E9-447C-8954-E2D02D182355}" type="slidenum">
              <a:rPr lang="en-US" smtClean="0"/>
              <a:t>2</a:t>
            </a:fld>
            <a:endParaRPr lang="en-US" dirty="0"/>
          </a:p>
        </p:txBody>
      </p:sp>
    </p:spTree>
    <p:extLst>
      <p:ext uri="{BB962C8B-B14F-4D97-AF65-F5344CB8AC3E}">
        <p14:creationId xmlns:p14="http://schemas.microsoft.com/office/powerpoint/2010/main" val="3231365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buFont typeface="Arial" pitchFamily="34" charset="0"/>
              <a:buChar char="•"/>
              <a:defRPr/>
            </a:pPr>
            <a:r>
              <a:rPr lang="en-US" dirty="0"/>
              <a:t> The BLS Employment Projections Program produces a new set of 10-year projections every </a:t>
            </a:r>
            <a:r>
              <a:rPr lang="en-US" dirty="0" smtClean="0"/>
              <a:t>year. BLS does not project interim years (except for labor force projections which provides interim</a:t>
            </a:r>
            <a:r>
              <a:rPr lang="en-US" baseline="0" dirty="0" smtClean="0"/>
              <a:t> projections for all years)</a:t>
            </a:r>
            <a:r>
              <a:rPr lang="en-US" dirty="0" smtClean="0"/>
              <a:t>.</a:t>
            </a:r>
          </a:p>
          <a:p>
            <a:pPr lvl="0">
              <a:buFont typeface="Arial" pitchFamily="34" charset="0"/>
              <a:buNone/>
            </a:pPr>
            <a:endParaRPr lang="en-US" dirty="0"/>
          </a:p>
          <a:p>
            <a:pPr lvl="0">
              <a:buFont typeface="Arial" pitchFamily="34" charset="0"/>
              <a:buChar char="•"/>
            </a:pPr>
            <a:r>
              <a:rPr lang="en-US" dirty="0"/>
              <a:t>  The </a:t>
            </a:r>
            <a:r>
              <a:rPr lang="en-US" dirty="0" smtClean="0"/>
              <a:t>2018-28</a:t>
            </a:r>
            <a:r>
              <a:rPr lang="en-US" dirty="0"/>
              <a:t> projections cover over 800 detailed occupations and </a:t>
            </a:r>
            <a:r>
              <a:rPr lang="en-US" dirty="0" smtClean="0"/>
              <a:t>290 </a:t>
            </a:r>
            <a:r>
              <a:rPr lang="en-US" dirty="0"/>
              <a:t>detailed industries.  (Exact numbers </a:t>
            </a:r>
            <a:r>
              <a:rPr lang="en-US" dirty="0" smtClean="0"/>
              <a:t>are 809 and 295 industries.)</a:t>
            </a:r>
          </a:p>
          <a:p>
            <a:pPr lvl="0">
              <a:buFont typeface="Arial" pitchFamily="34" charset="0"/>
              <a:buChar char="•"/>
            </a:pPr>
            <a:endParaRPr lang="en-US" dirty="0"/>
          </a:p>
          <a:p>
            <a:pPr lvl="0">
              <a:buFont typeface="Arial" pitchFamily="34" charset="0"/>
              <a:buChar char="•"/>
            </a:pPr>
            <a:r>
              <a:rPr lang="en-US" dirty="0"/>
              <a:t>  The projections form the basis for data and outlook information in the </a:t>
            </a:r>
            <a:r>
              <a:rPr lang="en-US" i="1" dirty="0"/>
              <a:t>Occupational Outlook </a:t>
            </a:r>
            <a:r>
              <a:rPr lang="en-US" i="1" dirty="0" smtClean="0"/>
              <a:t>Handbook</a:t>
            </a:r>
            <a:r>
              <a:rPr lang="en-US" i="0" dirty="0" smtClean="0"/>
              <a:t>.</a:t>
            </a:r>
            <a:endParaRPr lang="en-US" dirty="0" smtClean="0"/>
          </a:p>
          <a:p>
            <a:pPr lvl="0">
              <a:buFont typeface="Arial" pitchFamily="34" charset="0"/>
              <a:buChar char="•"/>
            </a:pPr>
            <a:endParaRPr lang="en-US" dirty="0"/>
          </a:p>
          <a:p>
            <a:pPr lvl="0">
              <a:buFont typeface="Arial" pitchFamily="34" charset="0"/>
              <a:buChar char="•"/>
            </a:pPr>
            <a:r>
              <a:rPr lang="en-US" dirty="0"/>
              <a:t>  The states produce state and area projections, which are funded by the U.S. Department of Labor’s Employment and Training Administration and are used to determine jobs in demand. </a:t>
            </a:r>
          </a:p>
        </p:txBody>
      </p:sp>
      <p:sp>
        <p:nvSpPr>
          <p:cNvPr id="4" name="Slide Number Placeholder 3"/>
          <p:cNvSpPr>
            <a:spLocks noGrp="1"/>
          </p:cNvSpPr>
          <p:nvPr>
            <p:ph type="sldNum" sz="quarter" idx="10"/>
          </p:nvPr>
        </p:nvSpPr>
        <p:spPr/>
        <p:txBody>
          <a:bodyPr/>
          <a:lstStyle/>
          <a:p>
            <a:fld id="{63E8E904-06E9-447C-8954-E2D02D182355}" type="slidenum">
              <a:rPr lang="en-US" smtClean="0"/>
              <a:t>3</a:t>
            </a:fld>
            <a:endParaRPr lang="en-US" dirty="0"/>
          </a:p>
        </p:txBody>
      </p:sp>
    </p:spTree>
    <p:extLst>
      <p:ext uri="{BB962C8B-B14F-4D97-AF65-F5344CB8AC3E}">
        <p14:creationId xmlns:p14="http://schemas.microsoft.com/office/powerpoint/2010/main" val="660271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Char char="•"/>
            </a:pPr>
            <a:r>
              <a:rPr lang="en-US" i="0" baseline="0" dirty="0" smtClean="0"/>
              <a:t>A wide variety of people use employment projections data.  This includes but is not limited to:</a:t>
            </a:r>
          </a:p>
          <a:p>
            <a:pPr lvl="1">
              <a:buFont typeface="Arial" pitchFamily="34" charset="0"/>
              <a:buChar char="•"/>
            </a:pPr>
            <a:r>
              <a:rPr lang="en-US" dirty="0" smtClean="0"/>
              <a:t>Career counselors and students making career choice decisions</a:t>
            </a:r>
          </a:p>
          <a:p>
            <a:pPr lvl="1">
              <a:buFont typeface="Arial" pitchFamily="34" charset="0"/>
              <a:buChar char="•"/>
            </a:pPr>
            <a:r>
              <a:rPr lang="en-US" dirty="0" smtClean="0"/>
              <a:t>Jobseekers looking to find work or switch occupations</a:t>
            </a:r>
          </a:p>
          <a:p>
            <a:pPr lvl="1">
              <a:buFont typeface="Arial" pitchFamily="34" charset="0"/>
              <a:buChar char="•"/>
            </a:pPr>
            <a:r>
              <a:rPr lang="en-US" dirty="0" smtClean="0"/>
              <a:t>State educational program planners reviewing curriculum</a:t>
            </a:r>
          </a:p>
          <a:p>
            <a:pPr lvl="1">
              <a:buFont typeface="Arial" pitchFamily="34" charset="0"/>
              <a:buChar char="•"/>
            </a:pPr>
            <a:r>
              <a:rPr lang="en-US" dirty="0" smtClean="0"/>
              <a:t>Researchers</a:t>
            </a:r>
            <a:r>
              <a:rPr lang="en-US" baseline="0" dirty="0" smtClean="0"/>
              <a:t> interested in how the economy is changing</a:t>
            </a:r>
            <a:endParaRPr lang="en-US" dirty="0" smtClean="0"/>
          </a:p>
        </p:txBody>
      </p:sp>
      <p:sp>
        <p:nvSpPr>
          <p:cNvPr id="4" name="Slide Number Placeholder 3"/>
          <p:cNvSpPr>
            <a:spLocks noGrp="1"/>
          </p:cNvSpPr>
          <p:nvPr>
            <p:ph type="sldNum" sz="quarter" idx="10"/>
          </p:nvPr>
        </p:nvSpPr>
        <p:spPr/>
        <p:txBody>
          <a:bodyPr/>
          <a:lstStyle/>
          <a:p>
            <a:fld id="{63E8E904-06E9-447C-8954-E2D02D182355}" type="slidenum">
              <a:rPr lang="en-US" smtClean="0"/>
              <a:t>4</a:t>
            </a:fld>
            <a:endParaRPr lang="en-US" dirty="0"/>
          </a:p>
        </p:txBody>
      </p:sp>
    </p:spTree>
    <p:extLst>
      <p:ext uri="{BB962C8B-B14F-4D97-AF65-F5344CB8AC3E}">
        <p14:creationId xmlns:p14="http://schemas.microsoft.com/office/powerpoint/2010/main" val="775207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5BF01EE9-D2F2-4BF6-996E-43AA92370D12}" type="slidenum">
              <a:rPr lang="en-US"/>
              <a:pPr/>
              <a:t>5</a:t>
            </a:fld>
            <a:endParaRPr lang="en-US" dirty="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lvl="1">
              <a:buFont typeface="Arial" pitchFamily="34" charset="0"/>
              <a:buNone/>
            </a:pPr>
            <a:r>
              <a:rPr lang="en-US" u="sng" dirty="0"/>
              <a:t>Products of the BLS Employment Projections Program include: </a:t>
            </a:r>
          </a:p>
          <a:p>
            <a:pPr lvl="1">
              <a:buFont typeface="Arial" pitchFamily="34" charset="0"/>
              <a:buChar char="•"/>
            </a:pPr>
            <a:r>
              <a:rPr lang="en-US" dirty="0"/>
              <a:t>  The </a:t>
            </a:r>
            <a:r>
              <a:rPr lang="en-US" i="1" dirty="0"/>
              <a:t>Occupational Outlook Handbook </a:t>
            </a:r>
            <a:r>
              <a:rPr lang="en-US" dirty="0"/>
              <a:t>- a career information resource used by counselors and students to make career decisions.  The </a:t>
            </a:r>
            <a:r>
              <a:rPr lang="en-US" i="1" dirty="0"/>
              <a:t>OOH</a:t>
            </a:r>
            <a:r>
              <a:rPr lang="en-US" dirty="0"/>
              <a:t> includes job outlook information, job descriptions, education and training information, and wage data. The </a:t>
            </a:r>
            <a:r>
              <a:rPr lang="en-US" i="1" dirty="0"/>
              <a:t>OOH</a:t>
            </a:r>
            <a:r>
              <a:rPr lang="en-US" dirty="0"/>
              <a:t> </a:t>
            </a:r>
            <a:r>
              <a:rPr lang="en-US" dirty="0" smtClean="0"/>
              <a:t>will be updated in “real-time,” rather than yearly.</a:t>
            </a:r>
            <a:endParaRPr lang="en-US" dirty="0"/>
          </a:p>
          <a:p>
            <a:pPr lvl="1">
              <a:buFont typeface="Arial" pitchFamily="34" charset="0"/>
              <a:buNone/>
            </a:pPr>
            <a:endParaRPr lang="en-US" dirty="0"/>
          </a:p>
          <a:p>
            <a:pPr lvl="1">
              <a:buFont typeface="Arial" pitchFamily="34" charset="0"/>
              <a:buChar char="•"/>
            </a:pPr>
            <a:r>
              <a:rPr lang="en-US" dirty="0"/>
              <a:t>  The </a:t>
            </a:r>
            <a:r>
              <a:rPr lang="en-US" i="1" dirty="0"/>
              <a:t>Career Outlook</a:t>
            </a:r>
            <a:r>
              <a:rPr lang="en-US" dirty="0"/>
              <a:t> is published throughout the year, and includes </a:t>
            </a:r>
            <a:r>
              <a:rPr lang="en-US" dirty="0" smtClean="0"/>
              <a:t>practical information on jobs and careers.</a:t>
            </a:r>
          </a:p>
          <a:p>
            <a:pPr lvl="1">
              <a:buFont typeface="Arial" pitchFamily="34" charset="0"/>
              <a:buChar char="•"/>
            </a:pPr>
            <a:endParaRPr lang="en-US" dirty="0"/>
          </a:p>
          <a:p>
            <a:pPr lvl="1">
              <a:buFont typeface="Arial" pitchFamily="34" charset="0"/>
              <a:buChar char="•"/>
            </a:pPr>
            <a:r>
              <a:rPr lang="en-US" dirty="0"/>
              <a:t>  Tables and databases of detailed projections by industry and occupation are useful to researchers and those looking for more detailed projections. </a:t>
            </a:r>
          </a:p>
          <a:p>
            <a:pPr lvl="1">
              <a:buFont typeface="Arial" pitchFamily="34" charset="0"/>
              <a:buNone/>
            </a:pPr>
            <a:endParaRPr lang="en-US" dirty="0"/>
          </a:p>
          <a:p>
            <a:pPr lvl="1">
              <a:buFont typeface="Arial" pitchFamily="34" charset="0"/>
              <a:buChar char="•"/>
            </a:pPr>
            <a:r>
              <a:rPr lang="en-US" dirty="0"/>
              <a:t>  BLS also produces technical materials, including occupational </a:t>
            </a:r>
            <a:r>
              <a:rPr lang="en-US" dirty="0" smtClean="0"/>
              <a:t>openings, education </a:t>
            </a:r>
            <a:r>
              <a:rPr lang="en-US" dirty="0"/>
              <a:t>and training assignments, and descriptions of the methods used to develop the projections. </a:t>
            </a:r>
          </a:p>
          <a:p>
            <a:pPr lvl="1">
              <a:buFont typeface="Arial" pitchFamily="34" charset="0"/>
              <a:buNone/>
            </a:pPr>
            <a:endParaRPr lang="en-US" dirty="0"/>
          </a:p>
          <a:p>
            <a:pPr lvl="1">
              <a:spcBef>
                <a:spcPts val="1237"/>
              </a:spcBef>
              <a:buFont typeface="Arial" pitchFamily="34" charset="0"/>
              <a:buChar char="•"/>
            </a:pPr>
            <a:r>
              <a:rPr lang="en-US" dirty="0" smtClean="0"/>
              <a:t>  All products</a:t>
            </a:r>
            <a:r>
              <a:rPr lang="en-US" baseline="0" dirty="0" smtClean="0"/>
              <a:t> are a</a:t>
            </a:r>
            <a:r>
              <a:rPr lang="en-US" dirty="0" smtClean="0"/>
              <a:t>vailable on the BLS website. </a:t>
            </a:r>
          </a:p>
          <a:p>
            <a:pPr>
              <a:spcBef>
                <a:spcPts val="1237"/>
              </a:spcBef>
            </a:pPr>
            <a:endParaRPr lang="en-US" dirty="0" smtClean="0"/>
          </a:p>
          <a:p>
            <a:pPr>
              <a:spcBef>
                <a:spcPts val="1237"/>
              </a:spcBef>
              <a:buFontTx/>
              <a:buChar char="•"/>
            </a:pPr>
            <a:endParaRPr lang="en-US" dirty="0" smtClean="0"/>
          </a:p>
        </p:txBody>
      </p:sp>
    </p:spTree>
    <p:extLst>
      <p:ext uri="{BB962C8B-B14F-4D97-AF65-F5344CB8AC3E}">
        <p14:creationId xmlns:p14="http://schemas.microsoft.com/office/powerpoint/2010/main" val="3563923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4059470" y="8976552"/>
            <a:ext cx="3105136" cy="473203"/>
          </a:xfrm>
          <a:prstGeom prst="rect">
            <a:avLst/>
          </a:prstGeom>
          <a:noFill/>
          <a:ln w="9525">
            <a:noFill/>
            <a:miter lim="800000"/>
            <a:headEnd/>
            <a:tailEnd/>
          </a:ln>
        </p:spPr>
        <p:txBody>
          <a:bodyPr lIns="93975" tIns="46986" rIns="93975" bIns="46986" anchor="b"/>
          <a:lstStyle/>
          <a:p>
            <a:pPr algn="r" defTabSz="938984"/>
            <a:fld id="{BCE78317-5E5A-49BE-A1A0-C3AAEE8F91A8}" type="slidenum">
              <a:rPr lang="en-US" sz="1200"/>
              <a:pPr algn="r" defTabSz="938984"/>
              <a:t>6</a:t>
            </a:fld>
            <a:endParaRPr lang="en-US" sz="1200" dirty="0"/>
          </a:p>
        </p:txBody>
      </p:sp>
      <p:sp>
        <p:nvSpPr>
          <p:cNvPr id="41987" name="Rectangle 2"/>
          <p:cNvSpPr>
            <a:spLocks noGrp="1" noRot="1" noChangeAspect="1" noChangeArrowheads="1" noTextEdit="1"/>
          </p:cNvSpPr>
          <p:nvPr>
            <p:ph type="sldImg"/>
          </p:nvPr>
        </p:nvSpPr>
        <p:spPr bwMode="auto">
          <a:xfrm>
            <a:off x="395288" y="852488"/>
            <a:ext cx="6300787" cy="3544887"/>
          </a:xfrm>
          <a:noFill/>
          <a:ln>
            <a:solidFill>
              <a:srgbClr val="000000"/>
            </a:solidFill>
            <a:miter lim="800000"/>
            <a:headEnd/>
            <a:tailEnd/>
          </a:ln>
        </p:spPr>
      </p:sp>
      <p:sp>
        <p:nvSpPr>
          <p:cNvPr id="41988" name="Rectangle 3"/>
          <p:cNvSpPr>
            <a:spLocks noGrp="1" noChangeArrowheads="1"/>
          </p:cNvSpPr>
          <p:nvPr>
            <p:ph type="body" idx="1"/>
          </p:nvPr>
        </p:nvSpPr>
        <p:spPr bwMode="auto">
          <a:xfrm>
            <a:off x="955915" y="4727261"/>
            <a:ext cx="5254359" cy="4254056"/>
          </a:xfrm>
          <a:noFill/>
        </p:spPr>
        <p:txBody>
          <a:bodyPr lIns="93975" tIns="46986" rIns="93975" bIns="46986">
            <a:normAutofit fontScale="92500"/>
          </a:bodyPr>
          <a:lstStyle/>
          <a:p>
            <a:pPr marL="235485" indent="-235485">
              <a:lnSpc>
                <a:spcPct val="90000"/>
              </a:lnSpc>
              <a:defRPr/>
            </a:pPr>
            <a:r>
              <a:rPr lang="en-US" sz="1000" u="sng" dirty="0"/>
              <a:t>The BLS projections are developed in a series of six steps</a:t>
            </a:r>
          </a:p>
          <a:p>
            <a:pPr marL="235485" indent="-235485">
              <a:lnSpc>
                <a:spcPct val="90000"/>
              </a:lnSpc>
              <a:buFont typeface="+mj-lt"/>
              <a:buAutoNum type="arabicPeriod"/>
              <a:defRPr/>
            </a:pPr>
            <a:r>
              <a:rPr lang="en-US" sz="1000" dirty="0"/>
              <a:t>Size and demographic composition of the labor force</a:t>
            </a:r>
          </a:p>
          <a:p>
            <a:pPr marL="706452" lvl="1" indent="-235485" defTabSz="941936">
              <a:lnSpc>
                <a:spcPct val="90000"/>
              </a:lnSpc>
              <a:buFont typeface="Arial" pitchFamily="34" charset="0"/>
              <a:buChar char="•"/>
              <a:defRPr/>
            </a:pPr>
            <a:r>
              <a:rPr lang="en-US" sz="1000" dirty="0"/>
              <a:t>The labor force is the number of people available to fill job openings.  The projected labor force is based on estimates from the Census Bureau of the future population by age, sex, race, and ethnicity.  BLS projects the percent of the population who will participate in the labor force in the coming decade.</a:t>
            </a:r>
          </a:p>
          <a:p>
            <a:pPr marL="235485" indent="-235485">
              <a:lnSpc>
                <a:spcPct val="90000"/>
              </a:lnSpc>
              <a:buFont typeface="+mj-lt"/>
              <a:buAutoNum type="arabicPeriod"/>
              <a:defRPr/>
            </a:pPr>
            <a:r>
              <a:rPr lang="en-US" sz="1000" dirty="0"/>
              <a:t>The growth of the aggregate economy</a:t>
            </a:r>
          </a:p>
          <a:p>
            <a:pPr marL="706452" lvl="1" indent="-235485" defTabSz="941936">
              <a:lnSpc>
                <a:spcPct val="90000"/>
              </a:lnSpc>
              <a:buFont typeface="Arial" pitchFamily="34" charset="0"/>
              <a:buChar char="•"/>
              <a:defRPr/>
            </a:pPr>
            <a:r>
              <a:rPr lang="en-US" sz="1000" dirty="0"/>
              <a:t>A macroeconomic model is used to project Gross Domestic Product, consumer spending, investment, government spending, imports and exports, and other major economic measures.  </a:t>
            </a:r>
          </a:p>
          <a:p>
            <a:pPr marL="235485" indent="-235485">
              <a:lnSpc>
                <a:spcPct val="90000"/>
              </a:lnSpc>
              <a:buFont typeface="+mj-lt"/>
              <a:buAutoNum type="arabicPeriod"/>
              <a:defRPr/>
            </a:pPr>
            <a:r>
              <a:rPr lang="en-US" sz="1000" dirty="0"/>
              <a:t>Final demand by industry sector</a:t>
            </a:r>
          </a:p>
          <a:p>
            <a:pPr marL="688513" lvl="1" indent="-235485">
              <a:lnSpc>
                <a:spcPct val="90000"/>
              </a:lnSpc>
              <a:buFont typeface="Arial" pitchFamily="34" charset="0"/>
              <a:buChar char="•"/>
              <a:defRPr/>
            </a:pPr>
            <a:r>
              <a:rPr lang="en-US" sz="1000" dirty="0"/>
              <a:t>The projected final demand categories are disaggregated to project the final demand, in sales to consumers, for each industry sector.</a:t>
            </a:r>
          </a:p>
          <a:p>
            <a:pPr marL="235485" indent="-235485">
              <a:lnSpc>
                <a:spcPct val="90000"/>
              </a:lnSpc>
              <a:buFont typeface="+mj-lt"/>
              <a:buAutoNum type="arabicPeriod"/>
              <a:defRPr/>
            </a:pPr>
            <a:r>
              <a:rPr lang="en-US" sz="1000" dirty="0"/>
              <a:t>Industry output</a:t>
            </a:r>
          </a:p>
          <a:p>
            <a:pPr marL="688513" lvl="1" indent="-235485" defTabSz="906057">
              <a:lnSpc>
                <a:spcPct val="90000"/>
              </a:lnSpc>
              <a:buFont typeface="Arial" pitchFamily="34" charset="0"/>
              <a:buChar char="•"/>
              <a:defRPr/>
            </a:pPr>
            <a:r>
              <a:rPr lang="en-US" sz="1000" dirty="0"/>
              <a:t>Input-Output tables from the Bureau of Economic Analysis are used to determine the relationships between industries and project the output that will be needed from each industry to satisfy the final demand from the previous step.  This includes outputs which are used by other industry sectors as an input towards satisfying their final demand.</a:t>
            </a:r>
          </a:p>
          <a:p>
            <a:pPr marL="235485" indent="-235485">
              <a:lnSpc>
                <a:spcPct val="90000"/>
              </a:lnSpc>
              <a:buFont typeface="+mj-lt"/>
              <a:buAutoNum type="arabicPeriod"/>
              <a:defRPr/>
            </a:pPr>
            <a:r>
              <a:rPr lang="en-US" sz="1000" dirty="0"/>
              <a:t>Industry employment</a:t>
            </a:r>
          </a:p>
          <a:p>
            <a:pPr marL="706452" lvl="1" indent="-235485" defTabSz="906057">
              <a:lnSpc>
                <a:spcPct val="90000"/>
              </a:lnSpc>
              <a:buFont typeface="Arial" pitchFamily="34" charset="0"/>
              <a:buChar char="•"/>
              <a:defRPr/>
            </a:pPr>
            <a:r>
              <a:rPr lang="en-US" sz="1000" dirty="0" smtClean="0"/>
              <a:t>BLS </a:t>
            </a:r>
            <a:r>
              <a:rPr lang="en-US" sz="1000" dirty="0"/>
              <a:t>models industry employment as a function of industry output, wages, prices, and time. Together with the industry output projections, employment results provide a measure of labor productivity. BLS analysts examine the implied growth rates in projected productivity for consistency with historical trends. At the same time, analysts attempt to identify industries that may deviate from past behavior because of changes in technology or other factors. Where appropriate, changes to the employment estimates are made by modifying either the employment demand itself or the results from earlier steps in the projections process.</a:t>
            </a:r>
          </a:p>
          <a:p>
            <a:pPr marL="235485" indent="-235485">
              <a:lnSpc>
                <a:spcPct val="90000"/>
              </a:lnSpc>
              <a:buFont typeface="+mj-lt"/>
              <a:buAutoNum type="arabicPeriod"/>
              <a:defRPr/>
            </a:pPr>
            <a:r>
              <a:rPr lang="en-US" sz="1000" dirty="0"/>
              <a:t>Occupational employment </a:t>
            </a:r>
          </a:p>
          <a:p>
            <a:pPr marL="640594" lvl="1" indent="-174708">
              <a:lnSpc>
                <a:spcPct val="90000"/>
              </a:lnSpc>
              <a:spcAft>
                <a:spcPct val="20000"/>
              </a:spcAft>
              <a:buFont typeface="Arial" pitchFamily="34" charset="0"/>
              <a:buChar char="•"/>
              <a:defRPr/>
            </a:pPr>
            <a:r>
              <a:rPr lang="en-US" sz="1000" dirty="0"/>
              <a:t>Occupational demand is projected by applying each industry’s unique staffing pattern to industry employment projections. BLS analysts consider changes in technology, business practices, and other factors to determine how staffing patterns may change over the projection decade.  Occupational </a:t>
            </a:r>
            <a:r>
              <a:rPr lang="en-US" sz="1000" dirty="0" smtClean="0"/>
              <a:t>separations are </a:t>
            </a:r>
            <a:r>
              <a:rPr lang="en-US" sz="1000" dirty="0"/>
              <a:t>also projected to help determine the total number of job openings expected to be available in each occupation.</a:t>
            </a:r>
          </a:p>
        </p:txBody>
      </p:sp>
    </p:spTree>
    <p:extLst>
      <p:ext uri="{BB962C8B-B14F-4D97-AF65-F5344CB8AC3E}">
        <p14:creationId xmlns:p14="http://schemas.microsoft.com/office/powerpoint/2010/main" val="876011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A78DF13-60C6-4438-9B72-A7177E431A54}" type="slidenum">
              <a:rPr lang="en-US"/>
              <a:pPr/>
              <a:t>7</a:t>
            </a:fld>
            <a:endParaRPr lang="en-US" dirty="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dirty="0" smtClean="0"/>
              <a:t>The</a:t>
            </a:r>
            <a:r>
              <a:rPr lang="en-US" baseline="0" dirty="0" smtClean="0"/>
              <a:t> first step in the process is projecting the population and labor force.  The next few slides highlight some results of the 2018-28 projections.</a:t>
            </a:r>
            <a:endParaRPr lang="en-US" dirty="0" smtClean="0"/>
          </a:p>
        </p:txBody>
      </p:sp>
    </p:spTree>
    <p:extLst>
      <p:ext uri="{BB962C8B-B14F-4D97-AF65-F5344CB8AC3E}">
        <p14:creationId xmlns:p14="http://schemas.microsoft.com/office/powerpoint/2010/main" val="2159888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34F9AF2-07BC-49A0-9C3E-37309BFC8E96}" type="slidenum">
              <a:rPr lang="en-US"/>
              <a:pPr/>
              <a:t>8</a:t>
            </a:fld>
            <a:endParaRPr lang="en-US" dirty="0"/>
          </a:p>
        </p:txBody>
      </p:sp>
      <p:sp>
        <p:nvSpPr>
          <p:cNvPr id="58371" name="Rectangle 2"/>
          <p:cNvSpPr>
            <a:spLocks noGrp="1" noRot="1" noChangeAspect="1" noChangeArrowheads="1" noTextEdit="1"/>
          </p:cNvSpPr>
          <p:nvPr>
            <p:ph type="sldImg"/>
          </p:nvPr>
        </p:nvSpPr>
        <p:spPr>
          <a:xfrm>
            <a:off x="376238" y="468313"/>
            <a:ext cx="6307137" cy="3548062"/>
          </a:xfrm>
          <a:ln/>
        </p:spPr>
      </p:sp>
      <p:sp>
        <p:nvSpPr>
          <p:cNvPr id="58372" name="Rectangle 3"/>
          <p:cNvSpPr>
            <a:spLocks noGrp="1" noChangeArrowheads="1"/>
          </p:cNvSpPr>
          <p:nvPr>
            <p:ph type="body" idx="1"/>
          </p:nvPr>
        </p:nvSpPr>
        <p:spPr>
          <a:xfrm>
            <a:off x="765250" y="4387077"/>
            <a:ext cx="5871829" cy="4276988"/>
          </a:xfrm>
          <a:noFill/>
          <a:ln/>
        </p:spPr>
        <p:txBody>
          <a:bodyPr>
            <a:normAutofit lnSpcReduction="10000"/>
          </a:bodyPr>
          <a:lstStyle/>
          <a:p>
            <a:pPr lvl="0">
              <a:buFont typeface="Arial" pitchFamily="34" charset="0"/>
              <a:buChar char="•"/>
            </a:pPr>
            <a:r>
              <a:rPr lang="en-US" baseline="0" dirty="0" smtClean="0"/>
              <a:t> The population and labor force projections largely determine expectations for employment growth. Growth is expected to be slower for the population in the 2018-2028 decade than in earlier decades. Growth is expected to be the same for the labor force in the 2018-2028 decade compared to the prior decade. </a:t>
            </a:r>
            <a:r>
              <a:rPr lang="en-US" dirty="0" smtClean="0"/>
              <a:t>  </a:t>
            </a:r>
          </a:p>
          <a:p>
            <a:pPr lvl="0">
              <a:buFont typeface="Arial" pitchFamily="34" charset="0"/>
              <a:buNone/>
            </a:pPr>
            <a:endParaRPr lang="en-US" dirty="0"/>
          </a:p>
          <a:p>
            <a:pPr lvl="0">
              <a:buFont typeface="Arial" pitchFamily="34" charset="0"/>
              <a:buChar char="•"/>
            </a:pPr>
            <a:r>
              <a:rPr lang="en-US" dirty="0"/>
              <a:t> To be in the labor force, one must be either working or actively seeking employment.</a:t>
            </a:r>
          </a:p>
          <a:p>
            <a:pPr lvl="0">
              <a:buFont typeface="Arial" pitchFamily="34" charset="0"/>
              <a:buChar char="•"/>
            </a:pPr>
            <a:endParaRPr lang="en-US" dirty="0"/>
          </a:p>
          <a:p>
            <a:pPr lvl="0">
              <a:buFont typeface="Arial" pitchFamily="34" charset="0"/>
              <a:buChar char="•"/>
            </a:pPr>
            <a:r>
              <a:rPr lang="en-US" dirty="0"/>
              <a:t>  Population projections are based on Census Bureau’s data.  BLS adjusts the Census’ projections of resident population to the civilian non-institutional population aged 16 and over (as shown here), which excludes members of the Armed Forces and the institutional population (correctional facilities, nursing homes).  </a:t>
            </a:r>
          </a:p>
          <a:p>
            <a:pPr lvl="0">
              <a:buFont typeface="Arial" pitchFamily="34" charset="0"/>
              <a:buNone/>
            </a:pPr>
            <a:endParaRPr lang="en-US" dirty="0"/>
          </a:p>
          <a:p>
            <a:pPr lvl="0">
              <a:buFont typeface="Arial" pitchFamily="34" charset="0"/>
              <a:buChar char="•"/>
            </a:pPr>
            <a:r>
              <a:rPr lang="en-US" dirty="0"/>
              <a:t>  Fertility, mortality and most importantly, immigration are the main drivers of population growth.  Immigrants have high labor force participation rates that, in addition to their increasing numbers, impacts the growth of the labor force.</a:t>
            </a:r>
          </a:p>
          <a:p>
            <a:pPr lvl="0">
              <a:buFont typeface="Arial" pitchFamily="34" charset="0"/>
              <a:buChar char="•"/>
            </a:pPr>
            <a:endParaRPr lang="en-US" dirty="0"/>
          </a:p>
          <a:p>
            <a:pPr lvl="0">
              <a:buFont typeface="Arial" pitchFamily="34" charset="0"/>
              <a:buChar char="•"/>
            </a:pPr>
            <a:r>
              <a:rPr lang="en-US" dirty="0"/>
              <a:t>  Population growth and changes in labor force participation rates are the main factors of labor force growth.  </a:t>
            </a:r>
          </a:p>
          <a:p>
            <a:pPr lvl="0">
              <a:buFont typeface="Arial" pitchFamily="34" charset="0"/>
              <a:buNone/>
            </a:pPr>
            <a:endParaRPr lang="en-US" dirty="0"/>
          </a:p>
          <a:p>
            <a:pPr lvl="0">
              <a:buFont typeface="Arial" pitchFamily="34" charset="0"/>
              <a:buChar char="•"/>
            </a:pPr>
            <a:r>
              <a:rPr lang="en-US" dirty="0"/>
              <a:t>  The labor force is projected to increase by </a:t>
            </a:r>
            <a:r>
              <a:rPr lang="en-US" dirty="0" smtClean="0"/>
              <a:t>8.9 </a:t>
            </a:r>
            <a:r>
              <a:rPr lang="en-US" dirty="0"/>
              <a:t>million over the </a:t>
            </a:r>
            <a:r>
              <a:rPr lang="en-US" dirty="0" smtClean="0"/>
              <a:t>2018-28 </a:t>
            </a:r>
            <a:r>
              <a:rPr lang="en-US" dirty="0"/>
              <a:t>period, compared to </a:t>
            </a:r>
            <a:r>
              <a:rPr lang="en-US" dirty="0" smtClean="0"/>
              <a:t>7.8 </a:t>
            </a:r>
            <a:r>
              <a:rPr lang="en-US" dirty="0"/>
              <a:t>million from </a:t>
            </a:r>
            <a:r>
              <a:rPr lang="en-US" dirty="0" smtClean="0"/>
              <a:t>2008-2018 </a:t>
            </a:r>
            <a:r>
              <a:rPr lang="en-US" dirty="0"/>
              <a:t>and </a:t>
            </a:r>
            <a:r>
              <a:rPr lang="en-US" dirty="0" smtClean="0"/>
              <a:t>16.6 </a:t>
            </a:r>
            <a:r>
              <a:rPr lang="en-US" dirty="0"/>
              <a:t>million from </a:t>
            </a:r>
            <a:r>
              <a:rPr lang="en-US" dirty="0" smtClean="0"/>
              <a:t>1998-2008. </a:t>
            </a:r>
            <a:endParaRPr lang="en-US" dirty="0"/>
          </a:p>
          <a:p>
            <a:pPr lvl="0">
              <a:buFont typeface="Arial" pitchFamily="34" charset="0"/>
              <a:buNone/>
            </a:pPr>
            <a:endParaRPr lang="en-US" dirty="0"/>
          </a:p>
          <a:p>
            <a:pPr>
              <a:buFont typeface="Arial" pitchFamily="34" charset="0"/>
              <a:buChar char="•"/>
            </a:pPr>
            <a:r>
              <a:rPr lang="en-US" dirty="0"/>
              <a:t>  BLS labor force projections are made for </a:t>
            </a:r>
            <a:r>
              <a:rPr lang="en-US" dirty="0" smtClean="0"/>
              <a:t>more than 136 age, race, sex,</a:t>
            </a:r>
            <a:r>
              <a:rPr lang="en-US" baseline="0" dirty="0" smtClean="0"/>
              <a:t> and Hispanic origin groups</a:t>
            </a:r>
            <a:r>
              <a:rPr lang="en-US" dirty="0" smtClean="0"/>
              <a:t>. (Age Group [17] times Race [4] times Sex [2] equals</a:t>
            </a:r>
            <a:r>
              <a:rPr lang="en-US" baseline="0" dirty="0" smtClean="0"/>
              <a:t> 136). The Hispanic origin group is calculated from the other information.</a:t>
            </a:r>
            <a:endParaRPr lang="en-US" dirty="0" smtClean="0"/>
          </a:p>
        </p:txBody>
      </p:sp>
    </p:spTree>
    <p:extLst>
      <p:ext uri="{BB962C8B-B14F-4D97-AF65-F5344CB8AC3E}">
        <p14:creationId xmlns:p14="http://schemas.microsoft.com/office/powerpoint/2010/main" val="2441576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BCF91E2D-B13A-4592-93EE-AE44E330124F}" type="slidenum">
              <a:rPr lang="en-US"/>
              <a:pPr/>
              <a:t>9</a:t>
            </a:fld>
            <a:endParaRPr lang="en-US" dirty="0"/>
          </a:p>
        </p:txBody>
      </p:sp>
      <p:sp>
        <p:nvSpPr>
          <p:cNvPr id="59395" name="Rectangle 2"/>
          <p:cNvSpPr>
            <a:spLocks noGrp="1" noRot="1" noChangeAspect="1" noChangeArrowheads="1" noTextEdit="1"/>
          </p:cNvSpPr>
          <p:nvPr>
            <p:ph type="sldImg"/>
          </p:nvPr>
        </p:nvSpPr>
        <p:spPr>
          <a:xfrm>
            <a:off x="469900" y="709613"/>
            <a:ext cx="6307138" cy="3548062"/>
          </a:xfrm>
          <a:ln/>
        </p:spPr>
      </p:sp>
      <p:sp>
        <p:nvSpPr>
          <p:cNvPr id="59396" name="Rectangle 3"/>
          <p:cNvSpPr>
            <a:spLocks noGrp="1" noChangeArrowheads="1"/>
          </p:cNvSpPr>
          <p:nvPr>
            <p:ph type="body" idx="1"/>
          </p:nvPr>
        </p:nvSpPr>
        <p:spPr>
          <a:xfrm>
            <a:off x="965634" y="4495522"/>
            <a:ext cx="5310968" cy="4258913"/>
          </a:xfrm>
          <a:noFill/>
          <a:ln/>
        </p:spPr>
        <p:txBody>
          <a:bodyPr lIns="92959" tIns="46477" rIns="92959" bIns="46477">
            <a:normAutofit fontScale="92500" lnSpcReduction="10000"/>
          </a:bodyPr>
          <a:lstStyle/>
          <a:p>
            <a:pPr marL="235485" indent="-235485">
              <a:buFontTx/>
              <a:buChar char="•"/>
            </a:pPr>
            <a:r>
              <a:rPr lang="en-US" dirty="0" smtClean="0"/>
              <a:t>The growth of the civilian non-institutional population, 16 and over is</a:t>
            </a:r>
            <a:r>
              <a:rPr lang="en-US" baseline="0" dirty="0" smtClean="0"/>
              <a:t> projected to slow over the 2018-28 period.</a:t>
            </a:r>
          </a:p>
          <a:p>
            <a:pPr marL="235485" indent="-235485">
              <a:buFontTx/>
              <a:buChar char="•"/>
            </a:pPr>
            <a:endParaRPr lang="en-US" baseline="0" dirty="0" smtClean="0"/>
          </a:p>
          <a:p>
            <a:pPr marL="235485" indent="-235485">
              <a:buFontTx/>
              <a:buChar char="•"/>
            </a:pPr>
            <a:r>
              <a:rPr lang="en-US" dirty="0" smtClean="0"/>
              <a:t>Since 2000, the labor force</a:t>
            </a:r>
            <a:r>
              <a:rPr lang="en-US" baseline="0" dirty="0" smtClean="0"/>
              <a:t> has experienced a significant slow down replacing the higher rates of growth experienced from 1978-1988.</a:t>
            </a:r>
            <a:endParaRPr lang="en-US" dirty="0" smtClean="0"/>
          </a:p>
          <a:p>
            <a:pPr marL="235485" indent="-235485">
              <a:buFontTx/>
              <a:buChar char="•"/>
            </a:pPr>
            <a:endParaRPr lang="en-US" dirty="0" smtClean="0"/>
          </a:p>
          <a:p>
            <a:pPr marL="235485" indent="-235485">
              <a:buFontTx/>
              <a:buChar char="•"/>
            </a:pPr>
            <a:r>
              <a:rPr lang="en-US" dirty="0" smtClean="0"/>
              <a:t>Labor force growth rates have been and will continue to be greatly impacted by the baby-boom generation (persons born</a:t>
            </a:r>
            <a:r>
              <a:rPr lang="en-US" baseline="0" dirty="0" smtClean="0"/>
              <a:t> between 1946 and 1964)</a:t>
            </a:r>
            <a:r>
              <a:rPr lang="en-US" dirty="0" smtClean="0"/>
              <a:t>.  </a:t>
            </a:r>
          </a:p>
          <a:p>
            <a:pPr marL="688513" lvl="1" indent="-235485">
              <a:buFontTx/>
              <a:buChar char="•"/>
            </a:pPr>
            <a:r>
              <a:rPr lang="en-US" dirty="0" smtClean="0"/>
              <a:t>The labor force growth over the 1978-88 period mainly reflected the entry of the baby boomers into the labor force. </a:t>
            </a:r>
          </a:p>
          <a:p>
            <a:pPr marL="1141541" lvl="2" indent="-235485">
              <a:buFontTx/>
              <a:buChar char="•"/>
            </a:pPr>
            <a:r>
              <a:rPr lang="en-US" dirty="0" smtClean="0"/>
              <a:t>This period also coincided with an increase in the labor force participation of women.</a:t>
            </a:r>
          </a:p>
          <a:p>
            <a:pPr marL="1141541" lvl="2" indent="-235485">
              <a:buFontTx/>
              <a:buChar char="•"/>
            </a:pPr>
            <a:r>
              <a:rPr lang="en-US" dirty="0"/>
              <a:t>The projected slowing of the labor force is mainly attributable to the aging of the baby boomers.  By </a:t>
            </a:r>
            <a:r>
              <a:rPr lang="en-US" dirty="0" smtClean="0"/>
              <a:t>2028, </a:t>
            </a:r>
            <a:r>
              <a:rPr lang="en-US" dirty="0"/>
              <a:t>all baby boomers will be in the 55+ age group, which typically has lower labor force participation rates than younger age groups.  As baby boomers age, the overall labor force growth rates are expected to decline more rapidly. </a:t>
            </a:r>
          </a:p>
          <a:p>
            <a:pPr marL="1154400" lvl="2" indent="-235485">
              <a:buFontTx/>
              <a:buChar char="•"/>
            </a:pPr>
            <a:r>
              <a:rPr lang="en-US" dirty="0" smtClean="0"/>
              <a:t>By</a:t>
            </a:r>
            <a:r>
              <a:rPr lang="en-US" baseline="0" dirty="0" smtClean="0"/>
              <a:t> 2028, all baby boomers will be between 64 and 82 years old. </a:t>
            </a:r>
          </a:p>
          <a:p>
            <a:pPr marL="918915" lvl="2" indent="0">
              <a:buFontTx/>
              <a:buNone/>
            </a:pPr>
            <a:endParaRPr lang="en-US" dirty="0"/>
          </a:p>
          <a:p>
            <a:pPr marL="222626" indent="-235485" defTabSz="931774" fontAlgn="base">
              <a:spcBef>
                <a:spcPct val="30000"/>
              </a:spcBef>
              <a:spcAft>
                <a:spcPct val="0"/>
              </a:spcAft>
              <a:buFontTx/>
              <a:buChar char="•"/>
              <a:defRPr/>
            </a:pPr>
            <a:r>
              <a:rPr lang="en-US" dirty="0"/>
              <a:t>Population projections are based on Census Bureau’s data.  BLS adjusts the Census’ projections of resident population to the civilian non-institutional population aged 16 and over (as shown here), which excludes members of the Armed Forces and the institutional population (correctional facilities, nursing homes).  </a:t>
            </a:r>
            <a:endParaRPr lang="en-US" dirty="0" smtClean="0"/>
          </a:p>
          <a:p>
            <a:pPr marL="222626" indent="-235485" defTabSz="931774" fontAlgn="base">
              <a:spcBef>
                <a:spcPct val="30000"/>
              </a:spcBef>
              <a:spcAft>
                <a:spcPct val="0"/>
              </a:spcAft>
              <a:buFontTx/>
              <a:buChar char="•"/>
              <a:defRPr/>
            </a:pPr>
            <a:endParaRPr lang="en-US" dirty="0" smtClean="0"/>
          </a:p>
          <a:p>
            <a:pPr marL="0" indent="0" defTabSz="931774" fontAlgn="base">
              <a:spcBef>
                <a:spcPct val="30000"/>
              </a:spcBef>
              <a:spcAft>
                <a:spcPct val="0"/>
              </a:spcAft>
              <a:buFontTx/>
              <a:buNone/>
              <a:defRPr/>
            </a:pPr>
            <a:r>
              <a:rPr lang="en-US" dirty="0" smtClean="0"/>
              <a:t>Note:</a:t>
            </a:r>
            <a:r>
              <a:rPr lang="en-US" baseline="0" dirty="0" smtClean="0"/>
              <a:t> Historical employment is from nonfarm payroll employment data. </a:t>
            </a:r>
            <a:endParaRPr lang="en-US" dirty="0" smtClean="0"/>
          </a:p>
          <a:p>
            <a:pPr marL="235485" indent="-235485"/>
            <a:endParaRPr lang="en-US" dirty="0" smtClean="0"/>
          </a:p>
        </p:txBody>
      </p:sp>
    </p:spTree>
    <p:extLst>
      <p:ext uri="{BB962C8B-B14F-4D97-AF65-F5344CB8AC3E}">
        <p14:creationId xmlns:p14="http://schemas.microsoft.com/office/powerpoint/2010/main" val="3467336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A965C5E2-3AE5-40F6-8A1A-F4D56B7A9A02}" type="slidenum">
              <a:rPr lang="en-US"/>
              <a:pPr/>
              <a:t>10</a:t>
            </a:fld>
            <a:endParaRPr lang="en-US" dirty="0"/>
          </a:p>
        </p:txBody>
      </p:sp>
      <p:sp>
        <p:nvSpPr>
          <p:cNvPr id="63491" name="Rectangle 2"/>
          <p:cNvSpPr>
            <a:spLocks noGrp="1" noRot="1" noChangeAspect="1" noChangeArrowheads="1" noTextEdit="1"/>
          </p:cNvSpPr>
          <p:nvPr>
            <p:ph type="sldImg"/>
          </p:nvPr>
        </p:nvSpPr>
        <p:spPr>
          <a:xfrm>
            <a:off x="374650" y="468313"/>
            <a:ext cx="6307138" cy="3548062"/>
          </a:xfrm>
          <a:ln/>
        </p:spPr>
      </p:sp>
      <p:sp>
        <p:nvSpPr>
          <p:cNvPr id="63492" name="Rectangle 3"/>
          <p:cNvSpPr>
            <a:spLocks noGrp="1" noChangeArrowheads="1"/>
          </p:cNvSpPr>
          <p:nvPr>
            <p:ph type="body" idx="1"/>
          </p:nvPr>
        </p:nvSpPr>
        <p:spPr>
          <a:xfrm>
            <a:off x="765250" y="4387077"/>
            <a:ext cx="5871829" cy="4276988"/>
          </a:xfrm>
          <a:noFill/>
          <a:ln/>
        </p:spPr>
        <p:txBody>
          <a:bodyPr/>
          <a:lstStyle/>
          <a:p>
            <a:pPr eaLnBrk="1" hangingPunct="1">
              <a:buFontTx/>
              <a:buChar char="•"/>
            </a:pPr>
            <a:r>
              <a:rPr lang="en-US" dirty="0" smtClean="0"/>
              <a:t>Baby boomers enter 65+ age</a:t>
            </a:r>
            <a:r>
              <a:rPr lang="en-US" baseline="0" dirty="0" smtClean="0"/>
              <a:t> group. </a:t>
            </a:r>
            <a:r>
              <a:rPr lang="en-US" dirty="0" smtClean="0"/>
              <a:t>As baby boomers age, the population will also get older. The </a:t>
            </a:r>
            <a:r>
              <a:rPr lang="en-US" baseline="0" dirty="0" smtClean="0"/>
              <a:t>65 year old and older population will have by far the largest growth. By 2028, all baby boomers will be between 64 and 82 years old. </a:t>
            </a:r>
          </a:p>
          <a:p>
            <a:pPr eaLnBrk="1" hangingPunct="1">
              <a:buFontTx/>
              <a:buChar char="•"/>
            </a:pPr>
            <a:endParaRPr lang="en-US" dirty="0" smtClean="0"/>
          </a:p>
          <a:p>
            <a:pPr eaLnBrk="1" hangingPunct="1">
              <a:buFontTx/>
              <a:buChar char="•"/>
            </a:pPr>
            <a:r>
              <a:rPr lang="en-US" dirty="0" smtClean="0"/>
              <a:t>The largest drop is in the 55-64 year old group, as baby boomers age out of this group.  The generation, which followed the baby boomers, is</a:t>
            </a:r>
            <a:r>
              <a:rPr lang="en-US" baseline="0" dirty="0" smtClean="0"/>
              <a:t> sometimes known as the ‘baby bust’.</a:t>
            </a:r>
          </a:p>
          <a:p>
            <a:pPr eaLnBrk="1" hangingPunct="1">
              <a:buFontTx/>
              <a:buNone/>
            </a:pPr>
            <a:endParaRPr lang="en-US" baseline="0" dirty="0" smtClean="0"/>
          </a:p>
          <a:p>
            <a:pPr eaLnBrk="1" hangingPunct="1">
              <a:buFontTx/>
              <a:buChar char="•"/>
            </a:pPr>
            <a:r>
              <a:rPr lang="en-US" baseline="0" dirty="0" smtClean="0"/>
              <a:t>Due to flat fertility rates, growth of population of 16-24 year olds is expected to be flat.</a:t>
            </a:r>
          </a:p>
          <a:p>
            <a:pPr eaLnBrk="1" hangingPunct="1">
              <a:buFontTx/>
              <a:buChar char="•"/>
            </a:pPr>
            <a:endParaRPr lang="en-US" dirty="0"/>
          </a:p>
          <a:p>
            <a:pPr eaLnBrk="1" hangingPunct="1">
              <a:buFontTx/>
              <a:buChar char="•"/>
            </a:pPr>
            <a:r>
              <a:rPr lang="en-US" dirty="0"/>
              <a:t>Population projections are based on Census Bureau’s data.  BLS adjusts the Census’ projections of resident population to the civilian non-institutional population aged 16 and over (as shown here), which excludes members of the Armed Forces and the institutional population (correctional facilities, nursing homes).  </a:t>
            </a:r>
          </a:p>
          <a:p>
            <a:pPr eaLnBrk="1" hangingPunct="1"/>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3589710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5067FB58-DEF1-4C56-B621-DF02079FD8A5}" type="slidenum">
              <a:rPr lang="en-US"/>
              <a:pPr/>
              <a:t>11</a:t>
            </a:fld>
            <a:endParaRPr lang="en-US" dirty="0"/>
          </a:p>
        </p:txBody>
      </p:sp>
      <p:sp>
        <p:nvSpPr>
          <p:cNvPr id="64515" name="Rectangle 2"/>
          <p:cNvSpPr>
            <a:spLocks noGrp="1" noRot="1" noChangeAspect="1" noChangeArrowheads="1" noTextEdit="1"/>
          </p:cNvSpPr>
          <p:nvPr>
            <p:ph type="sldImg"/>
          </p:nvPr>
        </p:nvSpPr>
        <p:spPr>
          <a:xfrm>
            <a:off x="376238" y="468313"/>
            <a:ext cx="6307137" cy="3548062"/>
          </a:xfrm>
          <a:ln/>
        </p:spPr>
      </p:sp>
      <p:sp>
        <p:nvSpPr>
          <p:cNvPr id="64516" name="Rectangle 3"/>
          <p:cNvSpPr>
            <a:spLocks noGrp="1" noChangeArrowheads="1"/>
          </p:cNvSpPr>
          <p:nvPr>
            <p:ph type="body" idx="1"/>
          </p:nvPr>
        </p:nvSpPr>
        <p:spPr>
          <a:xfrm>
            <a:off x="765250" y="4387077"/>
            <a:ext cx="5873474" cy="4276988"/>
          </a:xfrm>
          <a:noFill/>
          <a:ln/>
        </p:spPr>
        <p:txBody>
          <a:bodyPr/>
          <a:lstStyle/>
          <a:p>
            <a:pPr eaLnBrk="1" hangingPunct="1"/>
            <a:endParaRPr lang="en-US" dirty="0" smtClean="0"/>
          </a:p>
          <a:p>
            <a:pPr eaLnBrk="1" hangingPunct="1">
              <a:buFontTx/>
              <a:buChar char="•"/>
            </a:pPr>
            <a:r>
              <a:rPr lang="en-US" dirty="0" smtClean="0"/>
              <a:t>Declines in 55-64 year olds as baby boomers exit this group. </a:t>
            </a:r>
          </a:p>
          <a:p>
            <a:pPr eaLnBrk="1" hangingPunct="1">
              <a:buFontTx/>
              <a:buChar char="•"/>
            </a:pPr>
            <a:endParaRPr lang="en-US" dirty="0" smtClean="0"/>
          </a:p>
          <a:p>
            <a:pPr eaLnBrk="1" hangingPunct="1">
              <a:buFontTx/>
              <a:buChar char="•"/>
            </a:pPr>
            <a:r>
              <a:rPr lang="en-US" dirty="0" smtClean="0"/>
              <a:t>The largest growth in the population belongs to the  65 and older age group. This is a result of the</a:t>
            </a:r>
            <a:r>
              <a:rPr lang="en-US" baseline="0" dirty="0" smtClean="0"/>
              <a:t> baby boomers aging into this cohort.</a:t>
            </a:r>
            <a:endParaRPr lang="en-US" dirty="0" smtClean="0"/>
          </a:p>
          <a:p>
            <a:pPr eaLnBrk="1" hangingPunct="1">
              <a:buFontTx/>
              <a:buNone/>
            </a:pPr>
            <a:endParaRPr lang="en-US" dirty="0" smtClean="0"/>
          </a:p>
          <a:p>
            <a:pPr eaLnBrk="1" hangingPunct="1">
              <a:buFontTx/>
              <a:buChar char="•"/>
            </a:pPr>
            <a:r>
              <a:rPr lang="en-US" dirty="0" smtClean="0"/>
              <a:t>The nearly flat percent</a:t>
            </a:r>
            <a:r>
              <a:rPr lang="en-US" baseline="0" dirty="0" smtClean="0"/>
              <a:t> change</a:t>
            </a:r>
            <a:r>
              <a:rPr lang="en-US" dirty="0" smtClean="0"/>
              <a:t> for</a:t>
            </a:r>
            <a:r>
              <a:rPr lang="en-US" baseline="0" dirty="0" smtClean="0"/>
              <a:t> the 16-24 year old age group reflect flat birth rates</a:t>
            </a:r>
            <a:r>
              <a:rPr lang="en-US" dirty="0" smtClean="0"/>
              <a:t>.</a:t>
            </a:r>
          </a:p>
          <a:p>
            <a:pPr eaLnBrk="1" hangingPunct="1">
              <a:buFontTx/>
              <a:buChar char="•"/>
            </a:pPr>
            <a:endParaRPr lang="en-US" dirty="0" smtClean="0"/>
          </a:p>
          <a:p>
            <a:pPr defTabSz="931774" fontAlgn="base">
              <a:spcBef>
                <a:spcPct val="30000"/>
              </a:spcBef>
              <a:spcAft>
                <a:spcPct val="0"/>
              </a:spcAft>
              <a:buFontTx/>
              <a:buChar char="•"/>
              <a:defRPr/>
            </a:pPr>
            <a:r>
              <a:rPr lang="en-US" dirty="0"/>
              <a:t>Population projections are based on Census Bureau’s data.  BLS adjusts the Census’ projections of resident population to the civilian non-institutional population aged 16 and over (as shown here), which excludes members of the Armed Forces and the institutional population (correctional facilities, nursing homes).  </a:t>
            </a:r>
          </a:p>
          <a:p>
            <a:pPr eaLnBrk="1" hangingPunct="1">
              <a:buFontTx/>
              <a:buChar char="•"/>
            </a:pPr>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2236752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55+ age group has historically</a:t>
            </a:r>
            <a:r>
              <a:rPr lang="en-US" sz="1200" kern="1200" baseline="0" dirty="0" smtClean="0">
                <a:solidFill>
                  <a:schemeClr val="tx1"/>
                </a:solidFill>
                <a:effectLst/>
                <a:latin typeface="+mn-lt"/>
                <a:ea typeface="+mn-ea"/>
                <a:cs typeface="+mn-cs"/>
              </a:rPr>
              <a:t> and continues to have lower labor force participation rates. </a:t>
            </a:r>
            <a:r>
              <a:rPr lang="en-US" sz="1200" kern="1200" dirty="0" smtClean="0">
                <a:solidFill>
                  <a:schemeClr val="tx1"/>
                </a:solidFill>
                <a:effectLst/>
                <a:latin typeface="+mn-lt"/>
                <a:ea typeface="+mn-ea"/>
                <a:cs typeface="+mn-cs"/>
              </a:rPr>
              <a:t>The expected shift of the population into older age groups will have long-lasting effects on labor force participation rates and the labor market.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2000, the entirety of the baby boom generation was in the prime age group of 25- to 54-year-olds, with a high participation rate (above 80 percent)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overall labor force participation rate is projected to decline in the next decade as a result of the labor force moving into higher age groups with lower participation rates.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Although the group of 25- to 54-year-olds exhibits the strongest attachment to the labor market, its participation rate has generally been declining since 2000</a:t>
            </a:r>
          </a:p>
          <a:p>
            <a:endParaRPr lang="en-US" dirty="0" smtClean="0"/>
          </a:p>
          <a:p>
            <a:r>
              <a:rPr lang="en-US" sz="1200" kern="1200" dirty="0" smtClean="0">
                <a:solidFill>
                  <a:schemeClr val="tx1"/>
                </a:solidFill>
                <a:effectLst/>
                <a:latin typeface="+mn-lt"/>
                <a:ea typeface="+mn-ea"/>
                <a:cs typeface="+mn-cs"/>
              </a:rPr>
              <a:t>With increased school enrollment at all levels, especially the secondary and college levels, more young people than ever are continuing their education in hopes of getting better paying jobs in the future. </a:t>
            </a:r>
            <a:endParaRPr lang="en-US" dirty="0"/>
          </a:p>
        </p:txBody>
      </p:sp>
      <p:sp>
        <p:nvSpPr>
          <p:cNvPr id="4" name="Slide Number Placeholder 3"/>
          <p:cNvSpPr>
            <a:spLocks noGrp="1"/>
          </p:cNvSpPr>
          <p:nvPr>
            <p:ph type="sldNum" sz="quarter" idx="10"/>
          </p:nvPr>
        </p:nvSpPr>
        <p:spPr/>
        <p:txBody>
          <a:bodyPr/>
          <a:lstStyle/>
          <a:p>
            <a:fld id="{63E8E904-06E9-447C-8954-E2D02D182355}" type="slidenum">
              <a:rPr lang="en-US" smtClean="0"/>
              <a:t>12</a:t>
            </a:fld>
            <a:endParaRPr lang="en-US" dirty="0"/>
          </a:p>
        </p:txBody>
      </p:sp>
    </p:spTree>
    <p:extLst>
      <p:ext uri="{BB962C8B-B14F-4D97-AF65-F5344CB8AC3E}">
        <p14:creationId xmlns:p14="http://schemas.microsoft.com/office/powerpoint/2010/main" val="3758840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CF84CA9-A5E2-4A7B-9170-46D2DDF263D4}" type="slidenum">
              <a:rPr lang="en-US"/>
              <a:pPr/>
              <a:t>13</a:t>
            </a:fld>
            <a:endParaRPr lang="en-US" dirty="0"/>
          </a:p>
        </p:txBody>
      </p:sp>
      <p:sp>
        <p:nvSpPr>
          <p:cNvPr id="62467" name="Rectangle 2"/>
          <p:cNvSpPr>
            <a:spLocks noGrp="1" noRot="1" noChangeAspect="1" noChangeArrowheads="1" noTextEdit="1"/>
          </p:cNvSpPr>
          <p:nvPr>
            <p:ph type="sldImg"/>
          </p:nvPr>
        </p:nvSpPr>
        <p:spPr>
          <a:xfrm>
            <a:off x="441325" y="468313"/>
            <a:ext cx="6307138" cy="3548062"/>
          </a:xfrm>
          <a:ln/>
        </p:spPr>
      </p:sp>
      <p:sp>
        <p:nvSpPr>
          <p:cNvPr id="62468" name="Rectangle 3"/>
          <p:cNvSpPr>
            <a:spLocks noGrp="1" noChangeArrowheads="1"/>
          </p:cNvSpPr>
          <p:nvPr>
            <p:ph type="body" idx="1"/>
          </p:nvPr>
        </p:nvSpPr>
        <p:spPr>
          <a:xfrm>
            <a:off x="779548" y="4387077"/>
            <a:ext cx="5981545" cy="4276988"/>
          </a:xfrm>
          <a:noFill/>
          <a:ln/>
        </p:spPr>
        <p:txBody>
          <a:bodyPr lIns="92378" tIns="46189" rIns="92378" bIns="46189"/>
          <a:lstStyle/>
          <a:p>
            <a:pPr eaLnBrk="1" hangingPunct="1">
              <a:buFontTx/>
              <a:buChar char="•"/>
            </a:pPr>
            <a:r>
              <a:rPr lang="en-US" dirty="0" smtClean="0"/>
              <a:t>The share of the youngest age cohort of the labor force is</a:t>
            </a:r>
            <a:r>
              <a:rPr lang="en-US" baseline="0" dirty="0" smtClean="0"/>
              <a:t> expected to continue decreasing during the projections period, falling to</a:t>
            </a:r>
            <a:r>
              <a:rPr lang="en-US" dirty="0" smtClean="0"/>
              <a:t> 11.5 percent by 2028.  </a:t>
            </a:r>
            <a:endParaRPr lang="en-US" baseline="0" dirty="0" smtClean="0"/>
          </a:p>
          <a:p>
            <a:pPr eaLnBrk="1" hangingPunct="1">
              <a:buFontTx/>
              <a:buChar char="•"/>
            </a:pPr>
            <a:endParaRPr lang="en-US" dirty="0"/>
          </a:p>
          <a:p>
            <a:pPr eaLnBrk="1" hangingPunct="1">
              <a:buFontTx/>
              <a:buChar char="•"/>
            </a:pPr>
            <a:r>
              <a:rPr lang="en-US" dirty="0"/>
              <a:t>The share of the 25 to 54 year olds has also declined in the past two decades from </a:t>
            </a:r>
            <a:r>
              <a:rPr lang="en-US" dirty="0" smtClean="0"/>
              <a:t>71.7% </a:t>
            </a:r>
            <a:r>
              <a:rPr lang="en-US" dirty="0"/>
              <a:t>in </a:t>
            </a:r>
            <a:r>
              <a:rPr lang="en-US" dirty="0" smtClean="0"/>
              <a:t>1998 </a:t>
            </a:r>
            <a:r>
              <a:rPr lang="en-US" dirty="0"/>
              <a:t>to </a:t>
            </a:r>
            <a:r>
              <a:rPr lang="en-US" dirty="0" smtClean="0"/>
              <a:t>64.0% in 2018, </a:t>
            </a:r>
            <a:r>
              <a:rPr lang="en-US" dirty="0"/>
              <a:t>with further projected declines to </a:t>
            </a:r>
            <a:r>
              <a:rPr lang="en-US" dirty="0" smtClean="0"/>
              <a:t>63.3% </a:t>
            </a:r>
            <a:r>
              <a:rPr lang="en-US" dirty="0"/>
              <a:t>in </a:t>
            </a:r>
            <a:r>
              <a:rPr lang="en-US" dirty="0" smtClean="0"/>
              <a:t>2028.</a:t>
            </a:r>
            <a:endParaRPr lang="en-US" dirty="0"/>
          </a:p>
          <a:p>
            <a:pPr eaLnBrk="1" hangingPunct="1">
              <a:buFontTx/>
              <a:buChar char="•"/>
            </a:pPr>
            <a:endParaRPr lang="en-US" dirty="0"/>
          </a:p>
          <a:p>
            <a:pPr eaLnBrk="1" hangingPunct="1">
              <a:buFontTx/>
              <a:buChar char="•"/>
            </a:pPr>
            <a:r>
              <a:rPr lang="en-US" dirty="0"/>
              <a:t>The share of the 55-years-and-older labor force will become larger, with the aging of the baby boomer generation. This older age group will make up </a:t>
            </a:r>
            <a:r>
              <a:rPr lang="en-US" dirty="0" smtClean="0"/>
              <a:t>over</a:t>
            </a:r>
            <a:r>
              <a:rPr lang="en-US" baseline="0" dirty="0" smtClean="0"/>
              <a:t> twenty-five</a:t>
            </a:r>
            <a:r>
              <a:rPr lang="en-US" dirty="0" smtClean="0"/>
              <a:t> percent </a:t>
            </a:r>
            <a:r>
              <a:rPr lang="en-US" dirty="0"/>
              <a:t>of the labor force in </a:t>
            </a:r>
            <a:r>
              <a:rPr lang="en-US" dirty="0" smtClean="0"/>
              <a:t>2028.  </a:t>
            </a:r>
            <a:r>
              <a:rPr lang="en-US" dirty="0"/>
              <a:t>This increase will continue until the bulk of baby boomers retire and leave the labor force.</a:t>
            </a:r>
          </a:p>
          <a:p>
            <a:pPr eaLnBrk="1" hangingPunct="1">
              <a:buFontTx/>
              <a:buChar char="•"/>
            </a:pPr>
            <a:endParaRPr lang="en-US" b="1" dirty="0" smtClean="0"/>
          </a:p>
        </p:txBody>
      </p:sp>
    </p:spTree>
    <p:extLst>
      <p:ext uri="{BB962C8B-B14F-4D97-AF65-F5344CB8AC3E}">
        <p14:creationId xmlns:p14="http://schemas.microsoft.com/office/powerpoint/2010/main" val="949366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51D3C13B-601D-4C2A-9D92-9E7F8FFD024D}" type="slidenum">
              <a:rPr lang="en-US"/>
              <a:pPr/>
              <a:t>14</a:t>
            </a:fld>
            <a:endParaRPr lang="en-US" dirty="0"/>
          </a:p>
        </p:txBody>
      </p:sp>
      <p:sp>
        <p:nvSpPr>
          <p:cNvPr id="61443" name="Rectangle 2"/>
          <p:cNvSpPr>
            <a:spLocks noGrp="1" noRot="1" noChangeAspect="1" noChangeArrowheads="1" noTextEdit="1"/>
          </p:cNvSpPr>
          <p:nvPr>
            <p:ph type="sldImg"/>
          </p:nvPr>
        </p:nvSpPr>
        <p:spPr>
          <a:xfrm>
            <a:off x="441325" y="468313"/>
            <a:ext cx="6307138" cy="3548062"/>
          </a:xfrm>
          <a:ln/>
        </p:spPr>
      </p:sp>
      <p:sp>
        <p:nvSpPr>
          <p:cNvPr id="61444" name="Rectangle 3"/>
          <p:cNvSpPr>
            <a:spLocks noGrp="1" noChangeArrowheads="1"/>
          </p:cNvSpPr>
          <p:nvPr>
            <p:ph type="body" idx="1"/>
          </p:nvPr>
        </p:nvSpPr>
        <p:spPr>
          <a:xfrm>
            <a:off x="779548" y="4387077"/>
            <a:ext cx="5981545" cy="4276988"/>
          </a:xfrm>
          <a:noFill/>
          <a:ln/>
        </p:spPr>
        <p:txBody>
          <a:bodyPr/>
          <a:lstStyle/>
          <a:p>
            <a:pPr eaLnBrk="1" hangingPunct="1"/>
            <a:r>
              <a:rPr lang="en-US" dirty="0" smtClean="0"/>
              <a:t>So, as shown in the previous slides because the 55+ age group have historically</a:t>
            </a:r>
            <a:r>
              <a:rPr lang="en-US" baseline="0" dirty="0" smtClean="0"/>
              <a:t> had</a:t>
            </a:r>
            <a:r>
              <a:rPr lang="en-US" dirty="0" smtClean="0"/>
              <a:t> lower participation rates than other </a:t>
            </a:r>
            <a:r>
              <a:rPr lang="en-US" baseline="0" dirty="0" smtClean="0"/>
              <a:t>groups</a:t>
            </a:r>
            <a:r>
              <a:rPr lang="en-US" dirty="0" smtClean="0"/>
              <a:t>, and more</a:t>
            </a:r>
            <a:r>
              <a:rPr lang="en-US" baseline="0" dirty="0" smtClean="0"/>
              <a:t> of the </a:t>
            </a:r>
            <a:r>
              <a:rPr lang="en-US" dirty="0" smtClean="0"/>
              <a:t>labor force is entering that group, labor force participation rate is projected</a:t>
            </a:r>
            <a:r>
              <a:rPr lang="en-US" baseline="0" dirty="0" smtClean="0"/>
              <a:t> to decline. </a:t>
            </a:r>
          </a:p>
          <a:p>
            <a:pPr eaLnBrk="1" hangingPunct="1"/>
            <a:endParaRPr lang="en-US" baseline="0" dirty="0" smtClean="0"/>
          </a:p>
          <a:p>
            <a:pPr eaLnBrk="1" hangingPunct="1"/>
            <a:r>
              <a:rPr lang="en-US" dirty="0" smtClean="0"/>
              <a:t>This chart also shows the convergence of men’s and women’s labor force participation rates throughout the decades.  </a:t>
            </a:r>
          </a:p>
          <a:p>
            <a:pPr eaLnBrk="1" hangingPunct="1"/>
            <a:endParaRPr lang="en-US" dirty="0" smtClean="0"/>
          </a:p>
          <a:p>
            <a:pPr eaLnBrk="1" hangingPunct="1">
              <a:buFontTx/>
              <a:buChar char="•"/>
            </a:pPr>
            <a:r>
              <a:rPr lang="en-US" dirty="0" smtClean="0"/>
              <a:t>From the 1960s until early</a:t>
            </a:r>
            <a:r>
              <a:rPr lang="en-US" baseline="0" dirty="0" smtClean="0"/>
              <a:t> </a:t>
            </a:r>
            <a:r>
              <a:rPr lang="en-US" dirty="0" smtClean="0"/>
              <a:t>2000s, men and women’s labor force participation rates were converging with declines in men’s participation rate and increases in women’s.  Since 2000, men’s labor force participation rate has continued to decline.  Women’s labor force participation rate has also declined, but more</a:t>
            </a:r>
            <a:r>
              <a:rPr lang="en-US" baseline="0" dirty="0" smtClean="0"/>
              <a:t> slowly.</a:t>
            </a:r>
            <a:endParaRPr lang="en-US" dirty="0" smtClean="0"/>
          </a:p>
          <a:p>
            <a:pPr eaLnBrk="1" hangingPunct="1">
              <a:buFontTx/>
              <a:buChar char="•"/>
            </a:pPr>
            <a:endParaRPr lang="en-US" dirty="0" smtClean="0"/>
          </a:p>
          <a:p>
            <a:pPr eaLnBrk="1" hangingPunct="1">
              <a:buFontTx/>
              <a:buChar char="•"/>
            </a:pPr>
            <a:r>
              <a:rPr lang="en-US" dirty="0" smtClean="0"/>
              <a:t>Men’s participation</a:t>
            </a:r>
            <a:r>
              <a:rPr lang="en-US" baseline="0" dirty="0" smtClean="0"/>
              <a:t> rates have declined since the late 1940s.  The decline is due in part to the increased availability of disability and Social Security benefits.</a:t>
            </a:r>
            <a:endParaRPr lang="en-US" dirty="0" smtClean="0"/>
          </a:p>
          <a:p>
            <a:pPr eaLnBrk="1" hangingPunct="1">
              <a:buFontTx/>
              <a:buChar char="•"/>
            </a:pPr>
            <a:endParaRPr lang="en-US" dirty="0" smtClean="0"/>
          </a:p>
          <a:p>
            <a:pPr eaLnBrk="1" hangingPunct="1">
              <a:buFontTx/>
              <a:buChar char="•"/>
            </a:pPr>
            <a:r>
              <a:rPr lang="en-US" dirty="0" smtClean="0"/>
              <a:t>Women’s participation rate peaked in 1999 at 60 percent</a:t>
            </a:r>
            <a:r>
              <a:rPr lang="en-US" baseline="0" dirty="0" smtClean="0"/>
              <a:t> and has been declining since then.  The BLS is projecting a slight decline in women’s participation rates.</a:t>
            </a:r>
            <a:endParaRPr lang="en-US" dirty="0" smtClean="0"/>
          </a:p>
          <a:p>
            <a:pPr eaLnBrk="1" hangingPunct="1">
              <a:buFontTx/>
              <a:buChar char="•"/>
            </a:pPr>
            <a:endParaRPr lang="en-US" dirty="0" smtClean="0"/>
          </a:p>
          <a:p>
            <a:pPr eaLnBrk="1" hangingPunct="1">
              <a:buFontTx/>
              <a:buChar char="•"/>
            </a:pPr>
            <a:r>
              <a:rPr lang="en-US" dirty="0" smtClean="0"/>
              <a:t>BLS </a:t>
            </a:r>
            <a:r>
              <a:rPr lang="en-US" baseline="0" dirty="0" smtClean="0"/>
              <a:t>is projecting </a:t>
            </a:r>
            <a:r>
              <a:rPr lang="en-US" dirty="0" smtClean="0"/>
              <a:t>a decline in overall participation rates for 2028.  The decline is</a:t>
            </a:r>
            <a:r>
              <a:rPr lang="en-US" baseline="0" dirty="0" smtClean="0"/>
              <a:t> due in large part to baby boomers leaving the labor force.</a:t>
            </a:r>
          </a:p>
          <a:p>
            <a:pPr eaLnBrk="1" hangingPunct="1">
              <a:buFontTx/>
              <a:buNone/>
            </a:pPr>
            <a:endParaRPr lang="en-US" baseline="0" dirty="0" smtClean="0"/>
          </a:p>
          <a:p>
            <a:pPr eaLnBrk="1" hangingPunct="1">
              <a:buFontTx/>
              <a:buChar char="•"/>
            </a:pPr>
            <a:r>
              <a:rPr lang="en-US" baseline="0" dirty="0" smtClean="0"/>
              <a:t>Source: U.S. Bureau of Labor Statistics Current Population Survey (historical data) and Employment Projections Program (2028 data).</a:t>
            </a:r>
          </a:p>
          <a:p>
            <a:pPr eaLnBrk="1" hangingPunct="1">
              <a:buFontTx/>
              <a:buChar char="•"/>
            </a:pPr>
            <a:endParaRPr lang="en-US" dirty="0" smtClean="0"/>
          </a:p>
        </p:txBody>
      </p:sp>
    </p:spTree>
    <p:extLst>
      <p:ext uri="{BB962C8B-B14F-4D97-AF65-F5344CB8AC3E}">
        <p14:creationId xmlns:p14="http://schemas.microsoft.com/office/powerpoint/2010/main" val="2942649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A965C5E2-3AE5-40F6-8A1A-F4D56B7A9A02}" type="slidenum">
              <a:rPr lang="en-US"/>
              <a:pPr/>
              <a:t>15</a:t>
            </a:fld>
            <a:endParaRPr lang="en-US" dirty="0"/>
          </a:p>
        </p:txBody>
      </p:sp>
      <p:sp>
        <p:nvSpPr>
          <p:cNvPr id="63491" name="Rectangle 2"/>
          <p:cNvSpPr>
            <a:spLocks noGrp="1" noRot="1" noChangeAspect="1" noChangeArrowheads="1" noTextEdit="1"/>
          </p:cNvSpPr>
          <p:nvPr>
            <p:ph type="sldImg"/>
          </p:nvPr>
        </p:nvSpPr>
        <p:spPr>
          <a:xfrm>
            <a:off x="374650" y="468313"/>
            <a:ext cx="6307138" cy="3548062"/>
          </a:xfrm>
          <a:ln/>
        </p:spPr>
      </p:sp>
      <p:sp>
        <p:nvSpPr>
          <p:cNvPr id="63492" name="Rectangle 3"/>
          <p:cNvSpPr>
            <a:spLocks noGrp="1" noChangeArrowheads="1"/>
          </p:cNvSpPr>
          <p:nvPr>
            <p:ph type="body" idx="1"/>
          </p:nvPr>
        </p:nvSpPr>
        <p:spPr>
          <a:xfrm>
            <a:off x="765250" y="4387077"/>
            <a:ext cx="5871829" cy="4276988"/>
          </a:xfrm>
          <a:noFill/>
          <a:ln/>
        </p:spPr>
        <p:txBody>
          <a:bodyPr/>
          <a:lstStyle/>
          <a:p>
            <a:pPr eaLnBrk="1" hangingPunct="1">
              <a:buFontTx/>
              <a:buChar char="•"/>
            </a:pPr>
            <a:r>
              <a:rPr lang="en-US" b="0" dirty="0" smtClean="0"/>
              <a:t>The decline in the 16 to 24 year old (Youth) labor force is the result of the decreases in this age group’s share of the population coupled with the significant drop in their labor force participation rates</a:t>
            </a:r>
          </a:p>
          <a:p>
            <a:pPr eaLnBrk="1" hangingPunct="1">
              <a:buFontTx/>
              <a:buChar char="•"/>
            </a:pPr>
            <a:endParaRPr lang="en-US" b="0" dirty="0" smtClean="0"/>
          </a:p>
          <a:p>
            <a:pPr defTabSz="931774" fontAlgn="base">
              <a:spcBef>
                <a:spcPct val="30000"/>
              </a:spcBef>
              <a:spcAft>
                <a:spcPct val="0"/>
              </a:spcAft>
              <a:buFontTx/>
              <a:buChar char="•"/>
              <a:defRPr/>
            </a:pPr>
            <a:r>
              <a:rPr lang="en-US" b="0" dirty="0" smtClean="0"/>
              <a:t>Part of the increase in the 35 to 44 year old labor force is due to the millennial generation cohort, all those born between 1980</a:t>
            </a:r>
            <a:r>
              <a:rPr lang="en-US" b="0" baseline="0" dirty="0" smtClean="0"/>
              <a:t> to 2000,</a:t>
            </a:r>
            <a:r>
              <a:rPr lang="en-US" b="0" dirty="0" smtClean="0"/>
              <a:t> entering</a:t>
            </a:r>
            <a:r>
              <a:rPr lang="en-US" b="0" baseline="0" dirty="0" smtClean="0"/>
              <a:t> this age group.</a:t>
            </a:r>
            <a:endParaRPr lang="en-US" b="0" dirty="0" smtClean="0"/>
          </a:p>
          <a:p>
            <a:pPr eaLnBrk="1" hangingPunct="1">
              <a:buFontTx/>
              <a:buChar char="•"/>
            </a:pPr>
            <a:endParaRPr lang="en-US" b="1" dirty="0" smtClean="0"/>
          </a:p>
          <a:p>
            <a:pPr eaLnBrk="1" hangingPunct="1">
              <a:buFontTx/>
              <a:buChar char="•"/>
            </a:pPr>
            <a:r>
              <a:rPr lang="en-US" b="0" dirty="0" smtClean="0"/>
              <a:t>The 55-64 year old labor force is also projected to decline, as part of the baby bust group, all those born between 1965 to 1975 are in this age group.</a:t>
            </a:r>
          </a:p>
          <a:p>
            <a:pPr eaLnBrk="1" hangingPunct="1">
              <a:buFontTx/>
              <a:buChar char="•"/>
            </a:pPr>
            <a:endParaRPr lang="en-US" dirty="0" smtClean="0"/>
          </a:p>
          <a:p>
            <a:pPr defTabSz="931774" fontAlgn="base">
              <a:spcBef>
                <a:spcPct val="30000"/>
              </a:spcBef>
              <a:spcAft>
                <a:spcPct val="0"/>
              </a:spcAft>
              <a:buFontTx/>
              <a:buChar char="•"/>
              <a:defRPr/>
            </a:pPr>
            <a:r>
              <a:rPr lang="en-US" dirty="0" smtClean="0"/>
              <a:t>As baby boomers age, the labor force will also get older. </a:t>
            </a:r>
            <a:r>
              <a:rPr lang="en-US" baseline="0" dirty="0" smtClean="0"/>
              <a:t>By 2028, all baby boomers will be between 64 and 82 years old. </a:t>
            </a:r>
            <a:endParaRPr lang="en-US" dirty="0" smtClean="0"/>
          </a:p>
          <a:p>
            <a:pPr eaLnBrk="1" hangingPunct="1">
              <a:buFontTx/>
              <a:buChar char="•"/>
            </a:pPr>
            <a:endParaRPr lang="en-US" dirty="0" smtClean="0"/>
          </a:p>
          <a:p>
            <a:pPr eaLnBrk="1" hangingPunct="1">
              <a:buFontTx/>
              <a:buChar char="•"/>
            </a:pPr>
            <a:r>
              <a:rPr lang="en-US" dirty="0" smtClean="0"/>
              <a:t>T</a:t>
            </a:r>
            <a:r>
              <a:rPr lang="en-US" baseline="0" dirty="0" smtClean="0"/>
              <a:t>he 65 and older, will have the largest growth as more baby boomers enter this age group. </a:t>
            </a:r>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4247535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5067FB58-DEF1-4C56-B621-DF02079FD8A5}" type="slidenum">
              <a:rPr lang="en-US"/>
              <a:pPr/>
              <a:t>16</a:t>
            </a:fld>
            <a:endParaRPr lang="en-US" dirty="0"/>
          </a:p>
        </p:txBody>
      </p:sp>
      <p:sp>
        <p:nvSpPr>
          <p:cNvPr id="64515" name="Rectangle 2"/>
          <p:cNvSpPr>
            <a:spLocks noGrp="1" noRot="1" noChangeAspect="1" noChangeArrowheads="1" noTextEdit="1"/>
          </p:cNvSpPr>
          <p:nvPr>
            <p:ph type="sldImg"/>
          </p:nvPr>
        </p:nvSpPr>
        <p:spPr>
          <a:xfrm>
            <a:off x="442913" y="468313"/>
            <a:ext cx="6307137" cy="3548062"/>
          </a:xfrm>
          <a:ln/>
        </p:spPr>
      </p:sp>
      <p:sp>
        <p:nvSpPr>
          <p:cNvPr id="64516" name="Rectangle 3"/>
          <p:cNvSpPr>
            <a:spLocks noGrp="1" noChangeArrowheads="1"/>
          </p:cNvSpPr>
          <p:nvPr>
            <p:ph type="body" idx="1"/>
          </p:nvPr>
        </p:nvSpPr>
        <p:spPr>
          <a:xfrm>
            <a:off x="779548" y="4387077"/>
            <a:ext cx="5983220" cy="4276988"/>
          </a:xfrm>
          <a:noFill/>
          <a:ln/>
        </p:spPr>
        <p:txBody>
          <a:bodyPr/>
          <a:lstStyle/>
          <a:p>
            <a:pPr eaLnBrk="1" hangingPunct="1">
              <a:buFontTx/>
              <a:buChar char="•"/>
            </a:pPr>
            <a:r>
              <a:rPr lang="en-US" dirty="0"/>
              <a:t>The decline in the 16 to 24 year old labor force is the result of the decreases in this age group’s share of the population coupled with the significant drop in their labor force participation rates</a:t>
            </a:r>
          </a:p>
          <a:p>
            <a:pPr eaLnBrk="1" hangingPunct="1">
              <a:buFontTx/>
              <a:buChar char="•"/>
            </a:pPr>
            <a:endParaRPr lang="en-US" dirty="0"/>
          </a:p>
          <a:p>
            <a:pPr defTabSz="931774" fontAlgn="base">
              <a:spcBef>
                <a:spcPct val="30000"/>
              </a:spcBef>
              <a:spcAft>
                <a:spcPct val="0"/>
              </a:spcAft>
              <a:buFontTx/>
              <a:buChar char="•"/>
              <a:defRPr/>
            </a:pPr>
            <a:r>
              <a:rPr lang="en-US" b="0" dirty="0" smtClean="0"/>
              <a:t>Part of the increase in the 35 to 44 year old labor force is due to the millennial generation cohort, all those born between 1980</a:t>
            </a:r>
            <a:r>
              <a:rPr lang="en-US" b="0" baseline="0" dirty="0" smtClean="0"/>
              <a:t> to 2000,</a:t>
            </a:r>
            <a:r>
              <a:rPr lang="en-US" b="0" dirty="0" smtClean="0"/>
              <a:t> entering</a:t>
            </a:r>
            <a:r>
              <a:rPr lang="en-US" b="0" baseline="0" dirty="0" smtClean="0"/>
              <a:t> this age group.</a:t>
            </a:r>
            <a:endParaRPr lang="en-US" b="0" dirty="0" smtClean="0"/>
          </a:p>
          <a:p>
            <a:pPr eaLnBrk="1" hangingPunct="1"/>
            <a:endParaRPr lang="en-US" dirty="0" smtClean="0"/>
          </a:p>
          <a:p>
            <a:pPr defTabSz="931774" fontAlgn="base">
              <a:spcBef>
                <a:spcPct val="30000"/>
              </a:spcBef>
              <a:spcAft>
                <a:spcPct val="0"/>
              </a:spcAft>
              <a:buFontTx/>
              <a:buChar char="•"/>
              <a:defRPr/>
            </a:pPr>
            <a:r>
              <a:rPr lang="en-US" dirty="0" smtClean="0"/>
              <a:t>As baby boomers age, the labor force will also get older. </a:t>
            </a:r>
            <a:r>
              <a:rPr lang="en-US" baseline="0" dirty="0" smtClean="0"/>
              <a:t>By 2028, all baby boomers will be between 64 and 82 years old. </a:t>
            </a:r>
            <a:endParaRPr lang="en-US" dirty="0" smtClean="0"/>
          </a:p>
          <a:p>
            <a:pPr eaLnBrk="1" hangingPunct="1">
              <a:buFontTx/>
              <a:buChar char="•"/>
            </a:pPr>
            <a:endParaRPr lang="en-US" dirty="0" smtClean="0"/>
          </a:p>
          <a:p>
            <a:pPr eaLnBrk="1" hangingPunct="1">
              <a:buFontTx/>
              <a:buChar char="•"/>
            </a:pPr>
            <a:r>
              <a:rPr lang="en-US" dirty="0" smtClean="0"/>
              <a:t>T</a:t>
            </a:r>
            <a:r>
              <a:rPr lang="en-US" baseline="0" dirty="0" smtClean="0"/>
              <a:t>he 65 and older, will have the fastest growth as more baby boomers enter this age group. </a:t>
            </a:r>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3069953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CF84CA9-A5E2-4A7B-9170-46D2DDF263D4}" type="slidenum">
              <a:rPr lang="en-US"/>
              <a:pPr/>
              <a:t>17</a:t>
            </a:fld>
            <a:endParaRPr lang="en-US" dirty="0"/>
          </a:p>
        </p:txBody>
      </p:sp>
      <p:sp>
        <p:nvSpPr>
          <p:cNvPr id="62467" name="Rectangle 2"/>
          <p:cNvSpPr>
            <a:spLocks noGrp="1" noRot="1" noChangeAspect="1" noChangeArrowheads="1" noTextEdit="1"/>
          </p:cNvSpPr>
          <p:nvPr>
            <p:ph type="sldImg"/>
          </p:nvPr>
        </p:nvSpPr>
        <p:spPr>
          <a:xfrm>
            <a:off x="374650" y="468313"/>
            <a:ext cx="6307138" cy="3548062"/>
          </a:xfrm>
          <a:ln/>
        </p:spPr>
      </p:sp>
      <p:sp>
        <p:nvSpPr>
          <p:cNvPr id="62468" name="Rectangle 3"/>
          <p:cNvSpPr>
            <a:spLocks noGrp="1" noChangeArrowheads="1"/>
          </p:cNvSpPr>
          <p:nvPr>
            <p:ph type="body" idx="1"/>
          </p:nvPr>
        </p:nvSpPr>
        <p:spPr>
          <a:xfrm>
            <a:off x="765250" y="4387077"/>
            <a:ext cx="5871829" cy="4276988"/>
          </a:xfrm>
          <a:noFill/>
          <a:ln/>
        </p:spPr>
        <p:txBody>
          <a:bodyPr lIns="92378" tIns="46189" rIns="92378" bIns="46189"/>
          <a:lstStyle/>
          <a:p>
            <a:pPr eaLnBrk="1" hangingPunct="1">
              <a:buFontTx/>
              <a:buChar char="•"/>
            </a:pPr>
            <a:r>
              <a:rPr lang="en-US" dirty="0" smtClean="0"/>
              <a:t>Hispanics (who can be of any race) are projected to increase their share of the labor force,</a:t>
            </a:r>
            <a:r>
              <a:rPr lang="en-US" baseline="0" dirty="0" smtClean="0"/>
              <a:t> due to higher birth rates, immigration rates, and labor force participation rates.  This has been a consistent long term trend.</a:t>
            </a:r>
            <a:endParaRPr lang="en-US" dirty="0" smtClean="0"/>
          </a:p>
        </p:txBody>
      </p:sp>
    </p:spTree>
    <p:extLst>
      <p:ext uri="{BB962C8B-B14F-4D97-AF65-F5344CB8AC3E}">
        <p14:creationId xmlns:p14="http://schemas.microsoft.com/office/powerpoint/2010/main" val="3169781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CF84CA9-A5E2-4A7B-9170-46D2DDF263D4}" type="slidenum">
              <a:rPr lang="en-US"/>
              <a:pPr/>
              <a:t>18</a:t>
            </a:fld>
            <a:endParaRPr lang="en-US" dirty="0"/>
          </a:p>
        </p:txBody>
      </p:sp>
      <p:sp>
        <p:nvSpPr>
          <p:cNvPr id="62467" name="Rectangle 2"/>
          <p:cNvSpPr>
            <a:spLocks noGrp="1" noRot="1" noChangeAspect="1" noChangeArrowheads="1" noTextEdit="1"/>
          </p:cNvSpPr>
          <p:nvPr>
            <p:ph type="sldImg"/>
          </p:nvPr>
        </p:nvSpPr>
        <p:spPr>
          <a:xfrm>
            <a:off x="374650" y="468313"/>
            <a:ext cx="6307138" cy="3548062"/>
          </a:xfrm>
          <a:ln/>
        </p:spPr>
      </p:sp>
      <p:sp>
        <p:nvSpPr>
          <p:cNvPr id="62468" name="Rectangle 3"/>
          <p:cNvSpPr>
            <a:spLocks noGrp="1" noChangeArrowheads="1"/>
          </p:cNvSpPr>
          <p:nvPr>
            <p:ph type="body" idx="1"/>
          </p:nvPr>
        </p:nvSpPr>
        <p:spPr>
          <a:xfrm>
            <a:off x="765250" y="4387077"/>
            <a:ext cx="5871829" cy="4276988"/>
          </a:xfrm>
          <a:noFill/>
          <a:ln/>
        </p:spPr>
        <p:txBody>
          <a:bodyPr lIns="92378" tIns="46189" rIns="92378" bIns="46189"/>
          <a:lstStyle/>
          <a:p>
            <a:pPr defTabSz="931774" eaLnBrk="0" fontAlgn="base" hangingPunct="0">
              <a:spcBef>
                <a:spcPct val="30000"/>
              </a:spcBef>
              <a:spcAft>
                <a:spcPct val="0"/>
              </a:spcAft>
              <a:buFont typeface="Arial" pitchFamily="34" charset="0"/>
              <a:buChar char="•"/>
              <a:defRPr/>
            </a:pPr>
            <a:r>
              <a:rPr lang="en-US" dirty="0"/>
              <a:t>The share of Whites in the total labor force has been on a declining trend for the past couple of decades. The declining trend is expected to continue through </a:t>
            </a:r>
            <a:r>
              <a:rPr lang="en-US" dirty="0" smtClean="0"/>
              <a:t>2028.  </a:t>
            </a:r>
            <a:r>
              <a:rPr lang="en-US" dirty="0"/>
              <a:t>However, they remain the largest group, accounting for </a:t>
            </a:r>
            <a:r>
              <a:rPr lang="en-US" dirty="0" smtClean="0"/>
              <a:t>77.6 </a:t>
            </a:r>
            <a:r>
              <a:rPr lang="en-US" dirty="0"/>
              <a:t>percent of the labor force in </a:t>
            </a:r>
            <a:r>
              <a:rPr lang="en-US" dirty="0" smtClean="0"/>
              <a:t>2018</a:t>
            </a:r>
            <a:r>
              <a:rPr lang="en-US" baseline="0" dirty="0" smtClean="0"/>
              <a:t> </a:t>
            </a:r>
            <a:r>
              <a:rPr lang="en-US" dirty="0" smtClean="0"/>
              <a:t>and 75.4 </a:t>
            </a:r>
            <a:r>
              <a:rPr lang="en-US" dirty="0"/>
              <a:t>percent in </a:t>
            </a:r>
            <a:r>
              <a:rPr lang="en-US" dirty="0" smtClean="0"/>
              <a:t>2028. </a:t>
            </a:r>
            <a:endParaRPr lang="en-US" dirty="0"/>
          </a:p>
          <a:p>
            <a:pPr defTabSz="931774" eaLnBrk="0" fontAlgn="base" hangingPunct="0">
              <a:spcBef>
                <a:spcPct val="30000"/>
              </a:spcBef>
              <a:spcAft>
                <a:spcPct val="0"/>
              </a:spcAft>
              <a:buFont typeface="Arial" pitchFamily="34" charset="0"/>
              <a:buChar char="•"/>
              <a:defRPr/>
            </a:pPr>
            <a:endParaRPr lang="en-US" dirty="0"/>
          </a:p>
          <a:p>
            <a:pPr lvl="0">
              <a:buFont typeface="Arial" pitchFamily="34" charset="0"/>
              <a:buChar char="•"/>
            </a:pPr>
            <a:r>
              <a:rPr lang="en-US" dirty="0"/>
              <a:t>The share of Blacks in the total labor force is expected to increase from </a:t>
            </a:r>
            <a:r>
              <a:rPr lang="en-US" dirty="0" smtClean="0"/>
              <a:t>12.6 </a:t>
            </a:r>
            <a:r>
              <a:rPr lang="en-US" dirty="0"/>
              <a:t>percent in </a:t>
            </a:r>
            <a:r>
              <a:rPr lang="en-US" dirty="0" smtClean="0"/>
              <a:t>2018 </a:t>
            </a:r>
            <a:r>
              <a:rPr lang="en-US" dirty="0"/>
              <a:t>to </a:t>
            </a:r>
            <a:r>
              <a:rPr lang="en-US" dirty="0" smtClean="0"/>
              <a:t>13.0 </a:t>
            </a:r>
            <a:r>
              <a:rPr lang="en-US" dirty="0"/>
              <a:t>percent in </a:t>
            </a:r>
            <a:r>
              <a:rPr lang="en-US" dirty="0" smtClean="0"/>
              <a:t>2028.</a:t>
            </a:r>
            <a:endParaRPr lang="en-US" dirty="0"/>
          </a:p>
          <a:p>
            <a:pPr lvl="0">
              <a:buFont typeface="Arial" pitchFamily="34" charset="0"/>
              <a:buNone/>
            </a:pPr>
            <a:endParaRPr lang="en-US" dirty="0"/>
          </a:p>
          <a:p>
            <a:pPr lvl="0">
              <a:buFont typeface="Arial" pitchFamily="34" charset="0"/>
              <a:buChar char="•"/>
            </a:pPr>
            <a:r>
              <a:rPr lang="en-US" dirty="0"/>
              <a:t>The Asian labor force is projected increase its share in the total labor force as a result of continued immigration coupled with the group’s high participation rates.</a:t>
            </a:r>
          </a:p>
          <a:p>
            <a:pPr lvl="0">
              <a:buFont typeface="Arial" pitchFamily="34" charset="0"/>
              <a:buNone/>
            </a:pPr>
            <a:endParaRPr lang="en-US" dirty="0"/>
          </a:p>
          <a:p>
            <a:pPr lvl="0">
              <a:buFont typeface="Arial" pitchFamily="34" charset="0"/>
              <a:buChar char="•"/>
            </a:pPr>
            <a:r>
              <a:rPr lang="en-US" dirty="0"/>
              <a:t>The share of all other groups—which include 1) those of multiple racial origin 2) American Indians and Alaskan Natives 3) Native Hawaiian and other Pacific Islanders—is also projected to increase to </a:t>
            </a:r>
            <a:r>
              <a:rPr lang="en-US" dirty="0" smtClean="0"/>
              <a:t>4.3</a:t>
            </a:r>
            <a:r>
              <a:rPr lang="en-US" baseline="0" dirty="0" smtClean="0"/>
              <a:t> </a:t>
            </a:r>
            <a:r>
              <a:rPr lang="en-US" dirty="0" smtClean="0"/>
              <a:t>percent </a:t>
            </a:r>
            <a:r>
              <a:rPr lang="en-US" dirty="0"/>
              <a:t>by </a:t>
            </a:r>
            <a:r>
              <a:rPr lang="en-US" dirty="0" smtClean="0"/>
              <a:t>2028. </a:t>
            </a:r>
            <a:endParaRPr lang="en-US" dirty="0"/>
          </a:p>
        </p:txBody>
      </p:sp>
    </p:spTree>
    <p:extLst>
      <p:ext uri="{BB962C8B-B14F-4D97-AF65-F5344CB8AC3E}">
        <p14:creationId xmlns:p14="http://schemas.microsoft.com/office/powerpoint/2010/main" val="1715793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FontTx/>
              <a:buChar char="•"/>
            </a:pPr>
            <a:r>
              <a:rPr lang="en-US" dirty="0" smtClean="0"/>
              <a:t>The bars</a:t>
            </a:r>
            <a:r>
              <a:rPr lang="en-US" baseline="0" dirty="0" smtClean="0"/>
              <a:t> above the horizontal like represent all race groups and the bars below the horizontal line represent all ethnicity groups.  </a:t>
            </a:r>
          </a:p>
          <a:p>
            <a:pPr eaLnBrk="1" hangingPunct="1">
              <a:buFontTx/>
              <a:buNone/>
            </a:pPr>
            <a:endParaRPr lang="en-US" dirty="0" smtClean="0"/>
          </a:p>
          <a:p>
            <a:pPr eaLnBrk="1" hangingPunct="1">
              <a:buFontTx/>
              <a:buChar char="•"/>
            </a:pPr>
            <a:r>
              <a:rPr lang="en-US" dirty="0" smtClean="0"/>
              <a:t>The “Other” category includes 1) those of multiple racial origin 2) American Indians and Alaskan Natives 3) Native Hawaiian and other Pacific Islanders.</a:t>
            </a:r>
          </a:p>
          <a:p>
            <a:pPr eaLnBrk="1" hangingPunct="1">
              <a:buFontTx/>
              <a:buChar char="•"/>
            </a:pPr>
            <a:endParaRPr lang="en-US" dirty="0" smtClean="0">
              <a:latin typeface="Arial" charset="0"/>
            </a:endParaRPr>
          </a:p>
          <a:p>
            <a:pPr eaLnBrk="1" hangingPunct="1">
              <a:buFontTx/>
              <a:buChar char="•"/>
            </a:pPr>
            <a:r>
              <a:rPr lang="en-US" dirty="0" smtClean="0">
                <a:latin typeface="+mn-lt"/>
              </a:rPr>
              <a:t>The Asian labor force is expected to grow rapidly as a result of higher births, increased immigration, and high labor force participation rates.</a:t>
            </a:r>
          </a:p>
          <a:p>
            <a:pPr eaLnBrk="1" hangingPunct="1">
              <a:buFont typeface="Arial" pitchFamily="34" charset="0"/>
              <a:buNone/>
            </a:pPr>
            <a:endParaRPr lang="en-US" dirty="0" smtClean="0"/>
          </a:p>
          <a:p>
            <a:pPr lvl="0">
              <a:buFont typeface="Arial" pitchFamily="34" charset="0"/>
              <a:buChar char="•"/>
            </a:pPr>
            <a:r>
              <a:rPr lang="en-US" dirty="0" smtClean="0"/>
              <a:t>Although Whites are projected to have the lowest rate of growth (projected annual growth rate of 0.2 percent) , they are still adding more workers to the labor force than any other race group. This is mainly because of the size of this group. </a:t>
            </a:r>
          </a:p>
          <a:p>
            <a:pPr lvl="0">
              <a:buFont typeface="Arial" pitchFamily="34" charset="0"/>
              <a:buChar char="•"/>
            </a:pPr>
            <a:endParaRPr lang="en-US" dirty="0" smtClean="0"/>
          </a:p>
          <a:p>
            <a:pPr defTabSz="941936">
              <a:buFontTx/>
              <a:buChar char="•"/>
              <a:defRPr/>
            </a:pPr>
            <a:r>
              <a:rPr lang="en-US" dirty="0" smtClean="0">
                <a:latin typeface="+mn-lt"/>
              </a:rPr>
              <a:t>Growth of the Hispanic labor force is expected to be much faster than the growth of the non-Hispanic labor force.  This is the result of higher births,  increased immigration, and high labor force participation rates by Hispanics.</a:t>
            </a:r>
          </a:p>
          <a:p>
            <a:pPr defTabSz="941936">
              <a:buFontTx/>
              <a:buChar char="•"/>
              <a:defRPr/>
            </a:pPr>
            <a:endParaRPr lang="en-US" dirty="0" smtClean="0">
              <a:latin typeface="+mn-lt"/>
            </a:endParaRPr>
          </a:p>
          <a:p>
            <a:pPr defTabSz="941936">
              <a:buFontTx/>
              <a:buChar char="•"/>
              <a:defRPr/>
            </a:pPr>
            <a:r>
              <a:rPr lang="en-US" dirty="0" smtClean="0">
                <a:latin typeface="+mn-lt"/>
              </a:rPr>
              <a:t>The</a:t>
            </a:r>
            <a:r>
              <a:rPr lang="en-US" baseline="0" dirty="0" smtClean="0">
                <a:latin typeface="+mn-lt"/>
              </a:rPr>
              <a:t> classification of Hispanic ethnicity applies to people of every race.</a:t>
            </a:r>
          </a:p>
          <a:p>
            <a:pPr defTabSz="941936">
              <a:buFontTx/>
              <a:buChar char="•"/>
              <a:defRPr/>
            </a:pPr>
            <a:endParaRPr lang="en-US" baseline="0" dirty="0" smtClean="0">
              <a:latin typeface="+mn-lt"/>
            </a:endParaRPr>
          </a:p>
          <a:p>
            <a:pPr defTabSz="941936">
              <a:buFontTx/>
              <a:buChar char="•"/>
              <a:defRPr/>
            </a:pPr>
            <a:endParaRPr lang="en-US" dirty="0" smtClean="0">
              <a:latin typeface="+mn-lt"/>
            </a:endParaRPr>
          </a:p>
          <a:p>
            <a:pPr marL="706452" lvl="1" indent="-235485"/>
            <a:endParaRPr lang="en-US" baseline="0" dirty="0" smtClean="0"/>
          </a:p>
        </p:txBody>
      </p:sp>
      <p:sp>
        <p:nvSpPr>
          <p:cNvPr id="4" name="Slide Number Placeholder 3"/>
          <p:cNvSpPr>
            <a:spLocks noGrp="1"/>
          </p:cNvSpPr>
          <p:nvPr>
            <p:ph type="sldNum" sz="quarter" idx="10"/>
          </p:nvPr>
        </p:nvSpPr>
        <p:spPr/>
        <p:txBody>
          <a:bodyPr/>
          <a:lstStyle/>
          <a:p>
            <a:pPr>
              <a:defRPr/>
            </a:pPr>
            <a:fld id="{7C27C0A9-4E94-48D4-BD5E-81D2DDCCF95A}" type="slidenum">
              <a:rPr lang="en-US" smtClean="0"/>
              <a:pPr>
                <a:defRPr/>
              </a:pPr>
              <a:t>19</a:t>
            </a:fld>
            <a:endParaRPr lang="en-US" dirty="0"/>
          </a:p>
        </p:txBody>
      </p:sp>
    </p:spTree>
    <p:extLst>
      <p:ext uri="{BB962C8B-B14F-4D97-AF65-F5344CB8AC3E}">
        <p14:creationId xmlns:p14="http://schemas.microsoft.com/office/powerpoint/2010/main" val="3368470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FA7A1570-0378-4E86-B002-51412A2E4C5F}" type="slidenum">
              <a:rPr lang="en-US"/>
              <a:pPr/>
              <a:t>20</a:t>
            </a:fld>
            <a:endParaRPr lang="en-US" dirty="0"/>
          </a:p>
        </p:txBody>
      </p:sp>
      <p:sp>
        <p:nvSpPr>
          <p:cNvPr id="65539" name="Rectangle 2"/>
          <p:cNvSpPr>
            <a:spLocks noGrp="1" noRot="1" noChangeAspect="1" noChangeArrowheads="1" noTextEdit="1"/>
          </p:cNvSpPr>
          <p:nvPr>
            <p:ph type="sldImg"/>
          </p:nvPr>
        </p:nvSpPr>
        <p:spPr>
          <a:xfrm>
            <a:off x="376238" y="468313"/>
            <a:ext cx="6307137" cy="3548062"/>
          </a:xfrm>
          <a:ln/>
        </p:spPr>
      </p:sp>
      <p:sp>
        <p:nvSpPr>
          <p:cNvPr id="65540" name="Rectangle 3"/>
          <p:cNvSpPr>
            <a:spLocks noGrp="1" noChangeArrowheads="1"/>
          </p:cNvSpPr>
          <p:nvPr>
            <p:ph type="body" idx="1"/>
          </p:nvPr>
        </p:nvSpPr>
        <p:spPr>
          <a:xfrm>
            <a:off x="765250" y="4387077"/>
            <a:ext cx="5871829" cy="4276988"/>
          </a:xfrm>
          <a:noFill/>
          <a:ln/>
        </p:spPr>
        <p:txBody>
          <a:bodyPr/>
          <a:lstStyle/>
          <a:p>
            <a:pPr defTabSz="941936">
              <a:buFontTx/>
              <a:buChar char="•"/>
              <a:defRPr/>
            </a:pPr>
            <a:r>
              <a:rPr lang="en-US" dirty="0" smtClean="0"/>
              <a:t>The </a:t>
            </a:r>
            <a:r>
              <a:rPr lang="en-US" baseline="0" dirty="0" smtClean="0"/>
              <a:t>2 yellow bars and 1 blue bar represent all races, the yellow bars sum to the total projected labor force growth of ~8.9 million between 2018 and 2028.</a:t>
            </a:r>
          </a:p>
          <a:p>
            <a:pPr defTabSz="941936">
              <a:defRPr/>
            </a:pPr>
            <a:r>
              <a:rPr lang="en-US" baseline="0" dirty="0" smtClean="0"/>
              <a:t> </a:t>
            </a:r>
          </a:p>
          <a:p>
            <a:pPr defTabSz="941936">
              <a:buFontTx/>
              <a:buChar char="•"/>
              <a:defRPr/>
            </a:pPr>
            <a:r>
              <a:rPr lang="en-US" baseline="0" dirty="0" smtClean="0"/>
              <a:t>The blue bar represents growth in Whites of non-Hispanic origin, a component of the non-Hispanic labor force growth, presented on the left in yellow. </a:t>
            </a:r>
            <a:endParaRPr lang="en-US" dirty="0" smtClean="0"/>
          </a:p>
          <a:p>
            <a:pPr eaLnBrk="1" hangingPunct="1">
              <a:buFontTx/>
              <a:buNone/>
            </a:pPr>
            <a:endParaRPr lang="en-US" dirty="0" smtClean="0"/>
          </a:p>
          <a:p>
            <a:pPr eaLnBrk="1" hangingPunct="1">
              <a:buFontTx/>
              <a:buChar char="•"/>
            </a:pPr>
            <a:r>
              <a:rPr lang="en-US" dirty="0" smtClean="0"/>
              <a:t>Unlike</a:t>
            </a:r>
            <a:r>
              <a:rPr lang="en-US" baseline="0" dirty="0" smtClean="0"/>
              <a:t> the changes in race where the white population is projected to add more workers to the labor force than other races despite slow growth, the increase in the number of Hispanic workers is expected to exceed that of non-Hispanic workers. </a:t>
            </a:r>
          </a:p>
          <a:p>
            <a:pPr defTabSz="941936">
              <a:buFontTx/>
              <a:buChar char="•"/>
              <a:defRPr/>
            </a:pPr>
            <a:endParaRPr lang="en-US" dirty="0" smtClean="0">
              <a:latin typeface="Arial" charset="0"/>
            </a:endParaRPr>
          </a:p>
          <a:p>
            <a:pPr defTabSz="941936">
              <a:buFontTx/>
              <a:buChar char="•"/>
              <a:defRPr/>
            </a:pPr>
            <a:r>
              <a:rPr lang="en-US" dirty="0" smtClean="0">
                <a:latin typeface="+mn-lt"/>
              </a:rPr>
              <a:t>The</a:t>
            </a:r>
            <a:r>
              <a:rPr lang="en-US" baseline="0" dirty="0" smtClean="0">
                <a:latin typeface="+mn-lt"/>
              </a:rPr>
              <a:t> classification of Hispanic ethnicity applies to people of every race.</a:t>
            </a:r>
            <a:endParaRPr lang="en-US" dirty="0" smtClean="0">
              <a:latin typeface="+mn-lt"/>
            </a:endParaRPr>
          </a:p>
          <a:p>
            <a:pPr eaLnBrk="1" hangingPunct="1">
              <a:buFontTx/>
              <a:buChar char="•"/>
            </a:pPr>
            <a:endParaRPr lang="en-US" dirty="0" smtClean="0"/>
          </a:p>
          <a:p>
            <a:pPr eaLnBrk="1" hangingPunct="1">
              <a:buFontTx/>
              <a:buChar char="•"/>
            </a:pPr>
            <a:endParaRPr lang="en-US" dirty="0" smtClean="0"/>
          </a:p>
        </p:txBody>
      </p:sp>
    </p:spTree>
    <p:extLst>
      <p:ext uri="{BB962C8B-B14F-4D97-AF65-F5344CB8AC3E}">
        <p14:creationId xmlns:p14="http://schemas.microsoft.com/office/powerpoint/2010/main" val="1101287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F81BE50D-6EF7-4F67-8BFA-064604FA05B4}" type="slidenum">
              <a:rPr lang="en-US"/>
              <a:pPr/>
              <a:t>21</a:t>
            </a:fld>
            <a:endParaRPr lang="en-US" dirty="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r>
              <a:rPr lang="en-US" dirty="0"/>
              <a:t>The second step of the projections process is to project the overall growth of the economy.  Population and labor force are critical inputs to the economic outlook. </a:t>
            </a:r>
          </a:p>
        </p:txBody>
      </p:sp>
    </p:spTree>
    <p:extLst>
      <p:ext uri="{BB962C8B-B14F-4D97-AF65-F5344CB8AC3E}">
        <p14:creationId xmlns:p14="http://schemas.microsoft.com/office/powerpoint/2010/main" val="1306607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FDC8BE1B-1978-47B9-8E16-DC865AB666D4}" type="slidenum">
              <a:rPr lang="en-US"/>
              <a:pPr/>
              <a:t>22</a:t>
            </a:fld>
            <a:endParaRPr lang="en-US" dirty="0"/>
          </a:p>
        </p:txBody>
      </p:sp>
      <p:sp>
        <p:nvSpPr>
          <p:cNvPr id="72707" name="Rectangle 2"/>
          <p:cNvSpPr>
            <a:spLocks noGrp="1" noRot="1" noChangeAspect="1" noChangeArrowheads="1" noTextEdit="1"/>
          </p:cNvSpPr>
          <p:nvPr>
            <p:ph type="sldImg"/>
          </p:nvPr>
        </p:nvSpPr>
        <p:spPr>
          <a:xfrm>
            <a:off x="469900" y="709613"/>
            <a:ext cx="6307138" cy="3548062"/>
          </a:xfrm>
          <a:ln/>
        </p:spPr>
      </p:sp>
      <p:sp>
        <p:nvSpPr>
          <p:cNvPr id="72708" name="Rectangle 3"/>
          <p:cNvSpPr>
            <a:spLocks noGrp="1" noChangeArrowheads="1"/>
          </p:cNvSpPr>
          <p:nvPr>
            <p:ph type="body" idx="1"/>
          </p:nvPr>
        </p:nvSpPr>
        <p:spPr>
          <a:xfrm>
            <a:off x="1116513" y="4543173"/>
            <a:ext cx="4630332" cy="4180044"/>
          </a:xfrm>
          <a:noFill/>
          <a:ln/>
        </p:spPr>
        <p:txBody>
          <a:bodyPr lIns="91459" tIns="45728" rIns="91459" bIns="45728"/>
          <a:lstStyle/>
          <a:p>
            <a:pPr eaLnBrk="1" hangingPunct="1">
              <a:buFont typeface="Calibri" pitchFamily="34" charset="0"/>
              <a:buChar char="•"/>
            </a:pPr>
            <a:r>
              <a:rPr lang="en-US" b="0" dirty="0" smtClean="0"/>
              <a:t>  Gross domestic product (GDP) </a:t>
            </a:r>
            <a:r>
              <a:rPr lang="en-US" dirty="0" smtClean="0"/>
              <a:t>is a basic measure of a country's overall economic performance. It is the market value of all final goods and services made within the borders of a country in a year. </a:t>
            </a:r>
          </a:p>
          <a:p>
            <a:pPr eaLnBrk="1" hangingPunct="1">
              <a:buFont typeface="Calibri" pitchFamily="34" charset="0"/>
              <a:buChar char="•"/>
            </a:pPr>
            <a:endParaRPr lang="en-US" dirty="0" smtClean="0"/>
          </a:p>
          <a:p>
            <a:pPr defTabSz="931774" fontAlgn="base">
              <a:spcBef>
                <a:spcPct val="30000"/>
              </a:spcBef>
              <a:spcAft>
                <a:spcPct val="0"/>
              </a:spcAft>
              <a:buFont typeface="Calibri" pitchFamily="34" charset="0"/>
              <a:buChar char="•"/>
              <a:defRPr/>
            </a:pPr>
            <a:r>
              <a:rPr lang="en-US" dirty="0"/>
              <a:t>  </a:t>
            </a:r>
            <a:r>
              <a:rPr lang="en-US" dirty="0" smtClean="0"/>
              <a:t>A full employment economy is associated with an unemployment rate at NAIRU, </a:t>
            </a:r>
            <a:r>
              <a:rPr lang="en-US" dirty="0"/>
              <a:t>which combined with projections of the labor force growth and an assumption about productivity growth, determines GDP growth. (NAIRU = non-accelerating inflation rate of unemployment).</a:t>
            </a:r>
          </a:p>
          <a:p>
            <a:pPr defTabSz="931774" fontAlgn="base">
              <a:spcBef>
                <a:spcPct val="30000"/>
              </a:spcBef>
              <a:spcAft>
                <a:spcPct val="0"/>
              </a:spcAft>
              <a:buFont typeface="Calibri" pitchFamily="34" charset="0"/>
              <a:buChar char="•"/>
              <a:defRPr/>
            </a:pPr>
            <a:endParaRPr lang="en-US" dirty="0"/>
          </a:p>
          <a:p>
            <a:pPr defTabSz="931774" fontAlgn="base">
              <a:spcBef>
                <a:spcPct val="30000"/>
              </a:spcBef>
              <a:spcAft>
                <a:spcPct val="0"/>
              </a:spcAft>
              <a:buFont typeface="Calibri" pitchFamily="34" charset="0"/>
              <a:buChar char="•"/>
              <a:defRPr/>
            </a:pPr>
            <a:r>
              <a:rPr lang="en-US" dirty="0"/>
              <a:t>The </a:t>
            </a:r>
            <a:r>
              <a:rPr lang="en-US" dirty="0" smtClean="0"/>
              <a:t>2018-28 </a:t>
            </a:r>
            <a:r>
              <a:rPr lang="en-US" dirty="0"/>
              <a:t>projections assume an unemployment rate of </a:t>
            </a:r>
            <a:r>
              <a:rPr lang="en-US" dirty="0" smtClean="0"/>
              <a:t>4.6 percent in the terminal year.</a:t>
            </a:r>
            <a:endParaRPr lang="en-US" dirty="0"/>
          </a:p>
          <a:p>
            <a:pPr eaLnBrk="1" hangingPunct="1">
              <a:buFont typeface="Calibri" pitchFamily="34" charset="0"/>
              <a:buChar char="•"/>
            </a:pPr>
            <a:endParaRPr lang="en-US" dirty="0" smtClean="0"/>
          </a:p>
          <a:p>
            <a:pPr eaLnBrk="1" hangingPunct="1">
              <a:buFont typeface="Calibri" pitchFamily="34" charset="0"/>
              <a:buChar char="•"/>
            </a:pPr>
            <a:r>
              <a:rPr lang="en-US" dirty="0" smtClean="0"/>
              <a:t> The projected growth rate of 1.8</a:t>
            </a:r>
            <a:r>
              <a:rPr lang="en-US" baseline="0" dirty="0" smtClean="0"/>
              <a:t> </a:t>
            </a:r>
            <a:r>
              <a:rPr lang="en-US" dirty="0" smtClean="0"/>
              <a:t>percent over the 2018-28 period is lower than the rate exhibited during four of the last five decades.</a:t>
            </a:r>
          </a:p>
          <a:p>
            <a:pPr eaLnBrk="1" hangingPunct="1">
              <a:buFont typeface="Calibri" pitchFamily="34" charset="0"/>
              <a:buNone/>
            </a:pPr>
            <a:endParaRPr lang="en-US" dirty="0" smtClean="0"/>
          </a:p>
        </p:txBody>
      </p:sp>
    </p:spTree>
    <p:extLst>
      <p:ext uri="{BB962C8B-B14F-4D97-AF65-F5344CB8AC3E}">
        <p14:creationId xmlns:p14="http://schemas.microsoft.com/office/powerpoint/2010/main" val="2773140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buFont typeface="Arial" pitchFamily="34" charset="0"/>
              <a:buChar char="•"/>
            </a:pPr>
            <a:r>
              <a:rPr lang="en-US" dirty="0" smtClean="0"/>
              <a:t>Gross </a:t>
            </a:r>
            <a:r>
              <a:rPr lang="en-US" dirty="0"/>
              <a:t>domestic product (GDP) is a basic measure of a country's overall economic performance. It is the market value of all final goods and services made within the borders of a country in a year. </a:t>
            </a:r>
          </a:p>
          <a:p>
            <a:pPr>
              <a:buFont typeface="Arial" pitchFamily="34" charset="0"/>
              <a:buNone/>
            </a:pPr>
            <a:endParaRPr lang="en-US" dirty="0"/>
          </a:p>
          <a:p>
            <a:pPr>
              <a:buFont typeface="Arial" pitchFamily="34" charset="0"/>
              <a:buChar char="•"/>
            </a:pPr>
            <a:r>
              <a:rPr lang="en-US" dirty="0"/>
              <a:t>BLS assumes a full employment economy in the projections year. A full employment economy is associated with an unemployment rate at or about the non-accelerating inflation rate of unemployment (NAIRU), which combined with projections of the labor force growth and an assumption about productivity growth, determines GDP growth.</a:t>
            </a:r>
          </a:p>
          <a:p>
            <a:pPr>
              <a:buFont typeface="Arial" pitchFamily="34" charset="0"/>
              <a:buChar char="•"/>
            </a:pPr>
            <a:endParaRPr lang="en-US" dirty="0"/>
          </a:p>
          <a:p>
            <a:pPr defTabSz="931774" eaLnBrk="0" fontAlgn="base" hangingPunct="0">
              <a:spcBef>
                <a:spcPct val="30000"/>
              </a:spcBef>
              <a:spcAft>
                <a:spcPct val="0"/>
              </a:spcAft>
              <a:buFont typeface="Arial" pitchFamily="34" charset="0"/>
              <a:buChar char="•"/>
              <a:defRPr/>
            </a:pPr>
            <a:r>
              <a:rPr lang="en-US" dirty="0"/>
              <a:t>The </a:t>
            </a:r>
            <a:r>
              <a:rPr lang="en-US" dirty="0" smtClean="0"/>
              <a:t>2018-28 </a:t>
            </a:r>
            <a:r>
              <a:rPr lang="en-US" dirty="0"/>
              <a:t>projections assume an unemployment rate of </a:t>
            </a:r>
            <a:r>
              <a:rPr lang="en-US" dirty="0" smtClean="0"/>
              <a:t>4.6 </a:t>
            </a:r>
            <a:r>
              <a:rPr lang="en-US" dirty="0"/>
              <a:t>percent.</a:t>
            </a:r>
          </a:p>
          <a:p>
            <a:pPr>
              <a:buFont typeface="Arial" pitchFamily="34" charset="0"/>
              <a:buNone/>
            </a:pPr>
            <a:endParaRPr lang="en-US" dirty="0"/>
          </a:p>
          <a:p>
            <a:pPr>
              <a:buFont typeface="Arial" pitchFamily="34" charset="0"/>
              <a:buChar char="•"/>
            </a:pPr>
            <a:r>
              <a:rPr lang="en-US" dirty="0"/>
              <a:t>This chart shows the history of the 10-year compound annual rate of change in the GDP. </a:t>
            </a:r>
          </a:p>
          <a:p>
            <a:pPr>
              <a:buFont typeface="Arial" pitchFamily="34" charset="0"/>
              <a:buNone/>
            </a:pPr>
            <a:endParaRPr lang="en-US" dirty="0"/>
          </a:p>
          <a:p>
            <a:pPr>
              <a:buFont typeface="Arial" pitchFamily="34" charset="0"/>
              <a:buChar char="•"/>
            </a:pPr>
            <a:r>
              <a:rPr lang="en-US" dirty="0"/>
              <a:t>The latest recession had considerable impacts on the last few data points.  </a:t>
            </a:r>
          </a:p>
          <a:p>
            <a:pPr>
              <a:buFont typeface="Arial" pitchFamily="34" charset="0"/>
              <a:buNone/>
            </a:pPr>
            <a:endParaRPr lang="en-US" dirty="0"/>
          </a:p>
          <a:p>
            <a:pPr>
              <a:buFont typeface="Arial" pitchFamily="34" charset="0"/>
              <a:buChar char="•"/>
            </a:pPr>
            <a:r>
              <a:rPr lang="en-US" dirty="0"/>
              <a:t>Projections are for a lower 10 year annual growth rate than has been posted in nearly all of the historical data points prior to the onset of the last recession.</a:t>
            </a:r>
          </a:p>
          <a:p>
            <a:pPr>
              <a:buFont typeface="Arial" pitchFamily="34" charset="0"/>
              <a:buNone/>
            </a:pPr>
            <a:r>
              <a:rPr lang="en-US" dirty="0"/>
              <a:t>        </a:t>
            </a:r>
          </a:p>
          <a:p>
            <a:pPr>
              <a:buFont typeface="Arial" pitchFamily="34" charset="0"/>
              <a:buChar char="•"/>
            </a:pPr>
            <a:r>
              <a:rPr lang="en-US" dirty="0"/>
              <a:t>BLS’ projected labor force is an important component/input of the economic outlook.  The projected slowdown in labor force growth slows the projected GDP growth rate.</a:t>
            </a:r>
          </a:p>
          <a:p>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23</a:t>
            </a:fld>
            <a:endParaRPr lang="en-US" dirty="0"/>
          </a:p>
        </p:txBody>
      </p:sp>
    </p:spTree>
    <p:extLst>
      <p:ext uri="{BB962C8B-B14F-4D97-AF65-F5344CB8AC3E}">
        <p14:creationId xmlns:p14="http://schemas.microsoft.com/office/powerpoint/2010/main" val="2013688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D738F36-EF1D-407B-8DB5-EBD56FD6A93B}" type="slidenum">
              <a:rPr lang="en-US"/>
              <a:pPr/>
              <a:t>24</a:t>
            </a:fld>
            <a:endParaRPr lang="en-US" dirty="0"/>
          </a:p>
        </p:txBody>
      </p:sp>
      <p:sp>
        <p:nvSpPr>
          <p:cNvPr id="74755" name="Rectangle 2"/>
          <p:cNvSpPr>
            <a:spLocks noGrp="1" noRot="1" noChangeAspect="1" noChangeArrowheads="1" noTextEdit="1"/>
          </p:cNvSpPr>
          <p:nvPr>
            <p:ph type="sldImg"/>
          </p:nvPr>
        </p:nvSpPr>
        <p:spPr>
          <a:xfrm>
            <a:off x="371475" y="465138"/>
            <a:ext cx="6308725" cy="3548062"/>
          </a:xfrm>
          <a:ln/>
        </p:spPr>
      </p:sp>
      <p:sp>
        <p:nvSpPr>
          <p:cNvPr id="74756" name="Rectangle 3"/>
          <p:cNvSpPr>
            <a:spLocks noGrp="1" noChangeArrowheads="1"/>
          </p:cNvSpPr>
          <p:nvPr>
            <p:ph type="body" idx="1"/>
          </p:nvPr>
        </p:nvSpPr>
        <p:spPr>
          <a:xfrm>
            <a:off x="153053" y="4355860"/>
            <a:ext cx="6827976" cy="4280273"/>
          </a:xfrm>
          <a:noFill/>
          <a:ln/>
        </p:spPr>
        <p:txBody>
          <a:bodyPr lIns="93782" tIns="46890" rIns="93782" bIns="46890"/>
          <a:lstStyle/>
          <a:p>
            <a:pPr eaLnBrk="1" hangingPunct="1">
              <a:buFontTx/>
              <a:buChar char="•"/>
            </a:pPr>
            <a:r>
              <a:rPr lang="en-US" dirty="0" smtClean="0"/>
              <a:t>Among the 4 demand components, personal consumption expenditures (PCE) is</a:t>
            </a:r>
            <a:r>
              <a:rPr lang="en-US" baseline="0" dirty="0" smtClean="0"/>
              <a:t> expected to</a:t>
            </a:r>
            <a:r>
              <a:rPr lang="en-US" dirty="0" smtClean="0"/>
              <a:t> continue to comprise the largest</a:t>
            </a:r>
            <a:r>
              <a:rPr lang="en-US" baseline="0" dirty="0" smtClean="0"/>
              <a:t> </a:t>
            </a:r>
            <a:r>
              <a:rPr lang="en-US" dirty="0" smtClean="0"/>
              <a:t>component of GDP.</a:t>
            </a:r>
          </a:p>
          <a:p>
            <a:pPr eaLnBrk="1" hangingPunct="1">
              <a:buFontTx/>
              <a:buChar char="•"/>
            </a:pPr>
            <a:endParaRPr lang="en-US" dirty="0" smtClean="0"/>
          </a:p>
          <a:p>
            <a:pPr eaLnBrk="1" hangingPunct="1">
              <a:buFontTx/>
              <a:buChar char="•"/>
            </a:pPr>
            <a:r>
              <a:rPr lang="en-US" dirty="0" smtClean="0"/>
              <a:t>As the world becomes more open to trade and as the U.S. maintains its ability to compete effectively in world markets, the share of GDP accounted for by both imports and exports is expected to increase.</a:t>
            </a:r>
          </a:p>
          <a:p>
            <a:pPr eaLnBrk="1" hangingPunct="1">
              <a:buFontTx/>
              <a:buChar char="•"/>
            </a:pPr>
            <a:endParaRPr lang="en-US" dirty="0" smtClean="0"/>
          </a:p>
          <a:p>
            <a:pPr eaLnBrk="1" hangingPunct="1">
              <a:buFontTx/>
              <a:buChar char="•"/>
            </a:pPr>
            <a:r>
              <a:rPr lang="en-US" dirty="0" smtClean="0"/>
              <a:t>Imports are shown as negative because they are not produced in the U.S. and are subtracted from the GDP.</a:t>
            </a:r>
          </a:p>
          <a:p>
            <a:pPr eaLnBrk="1" hangingPunct="1">
              <a:buFontTx/>
              <a:buChar char="•"/>
            </a:pPr>
            <a:endParaRPr lang="en-US" dirty="0" smtClean="0"/>
          </a:p>
          <a:p>
            <a:pPr eaLnBrk="1" hangingPunct="1">
              <a:buFontTx/>
              <a:buChar char="•"/>
            </a:pPr>
            <a:r>
              <a:rPr lang="en-US" dirty="0"/>
              <a:t>The components of GDP may not add up to 100 percent due to rounding. </a:t>
            </a:r>
            <a:r>
              <a:rPr lang="en-US" baseline="0" dirty="0" smtClean="0"/>
              <a:t> </a:t>
            </a:r>
          </a:p>
          <a:p>
            <a:pPr eaLnBrk="1" hangingPunct="1">
              <a:buFontTx/>
              <a:buChar char="•"/>
            </a:pPr>
            <a:endParaRPr lang="en-US" baseline="0" dirty="0" smtClean="0"/>
          </a:p>
          <a:p>
            <a:pPr eaLnBrk="1" hangingPunct="1">
              <a:buFontTx/>
              <a:buNone/>
            </a:pPr>
            <a:endParaRPr lang="en-US" dirty="0" smtClean="0"/>
          </a:p>
          <a:p>
            <a:pPr eaLnBrk="1" hangingPunct="1">
              <a:buFontTx/>
              <a:buNone/>
            </a:pPr>
            <a:endParaRPr lang="en-US" dirty="0" smtClean="0"/>
          </a:p>
        </p:txBody>
      </p:sp>
    </p:spTree>
    <p:extLst>
      <p:ext uri="{BB962C8B-B14F-4D97-AF65-F5344CB8AC3E}">
        <p14:creationId xmlns:p14="http://schemas.microsoft.com/office/powerpoint/2010/main" val="1760793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037B6D0-4D7C-4057-85C3-9C180D493ADE}" type="slidenum">
              <a:rPr lang="en-US"/>
              <a:pPr/>
              <a:t>25</a:t>
            </a:fld>
            <a:endParaRPr lang="en-US" dirty="0"/>
          </a:p>
        </p:txBody>
      </p:sp>
      <p:sp>
        <p:nvSpPr>
          <p:cNvPr id="73731" name="Rectangle 2"/>
          <p:cNvSpPr>
            <a:spLocks noGrp="1" noRot="1" noChangeAspect="1" noChangeArrowheads="1" noTextEdit="1"/>
          </p:cNvSpPr>
          <p:nvPr>
            <p:ph type="sldImg"/>
          </p:nvPr>
        </p:nvSpPr>
        <p:spPr>
          <a:xfrm>
            <a:off x="371475" y="465138"/>
            <a:ext cx="6308725" cy="3548062"/>
          </a:xfrm>
          <a:ln/>
        </p:spPr>
      </p:sp>
      <p:sp>
        <p:nvSpPr>
          <p:cNvPr id="73732" name="Rectangle 3"/>
          <p:cNvSpPr>
            <a:spLocks noGrp="1" noChangeArrowheads="1"/>
          </p:cNvSpPr>
          <p:nvPr>
            <p:ph type="body" idx="1"/>
          </p:nvPr>
        </p:nvSpPr>
        <p:spPr>
          <a:xfrm>
            <a:off x="153053" y="4355860"/>
            <a:ext cx="6827976" cy="4280273"/>
          </a:xfrm>
          <a:noFill/>
          <a:ln/>
        </p:spPr>
        <p:txBody>
          <a:bodyPr lIns="93782" tIns="46890" rIns="93782" bIns="46890">
            <a:normAutofit/>
          </a:bodyPr>
          <a:lstStyle/>
          <a:p>
            <a:pPr eaLnBrk="1" hangingPunct="1">
              <a:lnSpc>
                <a:spcPct val="120000"/>
              </a:lnSpc>
              <a:buFontTx/>
              <a:buChar char="•"/>
            </a:pPr>
            <a:r>
              <a:rPr lang="en-US" dirty="0" smtClean="0">
                <a:latin typeface="+mn-lt"/>
              </a:rPr>
              <a:t>  Although the growth rate of</a:t>
            </a:r>
            <a:r>
              <a:rPr lang="en-US" baseline="0" dirty="0" smtClean="0">
                <a:latin typeface="+mn-lt"/>
              </a:rPr>
              <a:t> imports is positive, in the accounting of GDP they are subtracted from total purchases.</a:t>
            </a:r>
            <a:endParaRPr lang="en-US" dirty="0" smtClean="0">
              <a:latin typeface="+mn-lt"/>
            </a:endParaRPr>
          </a:p>
          <a:p>
            <a:pPr eaLnBrk="1" hangingPunct="1">
              <a:lnSpc>
                <a:spcPct val="120000"/>
              </a:lnSpc>
              <a:buFontTx/>
              <a:buNone/>
            </a:pPr>
            <a:endParaRPr lang="en-US" dirty="0" smtClean="0">
              <a:latin typeface="+mn-lt"/>
            </a:endParaRPr>
          </a:p>
          <a:p>
            <a:pPr eaLnBrk="1" hangingPunct="1">
              <a:lnSpc>
                <a:spcPct val="120000"/>
              </a:lnSpc>
              <a:buFontTx/>
              <a:buChar char="•"/>
            </a:pPr>
            <a:r>
              <a:rPr lang="en-US" dirty="0" smtClean="0">
                <a:latin typeface="+mn-lt"/>
              </a:rPr>
              <a:t>  BLS expects the growth of trade (both imports and exports) to continue to outpace GDP growth (and therefore grow as a share of the economy) </a:t>
            </a:r>
            <a:r>
              <a:rPr lang="en-US" baseline="0" dirty="0" smtClean="0">
                <a:latin typeface="+mn-lt"/>
              </a:rPr>
              <a:t>as the world continues along a path of increased international trade.</a:t>
            </a:r>
          </a:p>
          <a:p>
            <a:pPr eaLnBrk="1" hangingPunct="1">
              <a:lnSpc>
                <a:spcPct val="120000"/>
              </a:lnSpc>
              <a:buFontTx/>
              <a:buNone/>
            </a:pPr>
            <a:endParaRPr lang="en-US" dirty="0" smtClean="0">
              <a:latin typeface="+mn-lt"/>
            </a:endParaRPr>
          </a:p>
          <a:p>
            <a:pPr defTabSz="941936">
              <a:lnSpc>
                <a:spcPct val="120000"/>
              </a:lnSpc>
              <a:buFontTx/>
              <a:buChar char="•"/>
              <a:defRPr/>
            </a:pPr>
            <a:r>
              <a:rPr lang="en-US" dirty="0" smtClean="0">
                <a:latin typeface="+mn-lt"/>
              </a:rPr>
              <a:t>  Investment is</a:t>
            </a:r>
            <a:r>
              <a:rPr lang="en-US" baseline="0" dirty="0" smtClean="0">
                <a:latin typeface="+mn-lt"/>
              </a:rPr>
              <a:t> among the fastest growing components</a:t>
            </a:r>
            <a:r>
              <a:rPr lang="en-US" dirty="0" smtClean="0">
                <a:latin typeface="+mn-lt"/>
              </a:rPr>
              <a:t> of GDP.  This includes business investment in equipment, software, buildings, and inventories and residential</a:t>
            </a:r>
            <a:r>
              <a:rPr lang="en-US" baseline="0" dirty="0" smtClean="0">
                <a:latin typeface="+mn-lt"/>
              </a:rPr>
              <a:t> investment, which is expected to return to the long-term trend.</a:t>
            </a:r>
            <a:r>
              <a:rPr lang="en-US" dirty="0" smtClean="0">
                <a:latin typeface="+mn-lt"/>
              </a:rPr>
              <a:t> </a:t>
            </a:r>
            <a:endParaRPr lang="en-US" baseline="0" dirty="0" smtClean="0">
              <a:latin typeface="+mn-lt"/>
            </a:endParaRPr>
          </a:p>
          <a:p>
            <a:pPr eaLnBrk="1" hangingPunct="1">
              <a:lnSpc>
                <a:spcPct val="120000"/>
              </a:lnSpc>
              <a:buFontTx/>
              <a:buNone/>
            </a:pPr>
            <a:endParaRPr lang="en-US" dirty="0" smtClean="0">
              <a:latin typeface="+mn-lt"/>
            </a:endParaRPr>
          </a:p>
          <a:p>
            <a:pPr eaLnBrk="1" hangingPunct="1">
              <a:lnSpc>
                <a:spcPct val="120000"/>
              </a:lnSpc>
            </a:pPr>
            <a:endParaRPr lang="en-US" dirty="0" smtClean="0">
              <a:latin typeface="+mn-lt"/>
            </a:endParaRPr>
          </a:p>
        </p:txBody>
      </p:sp>
    </p:spTree>
    <p:extLst>
      <p:ext uri="{BB962C8B-B14F-4D97-AF65-F5344CB8AC3E}">
        <p14:creationId xmlns:p14="http://schemas.microsoft.com/office/powerpoint/2010/main" val="4130026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dirty="0" smtClean="0"/>
              <a:t>Trade has expanded significantly in the past 50 years, with imports typically exceeding exports. This trend is expected to continue. </a:t>
            </a:r>
          </a:p>
          <a:p>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26</a:t>
            </a:fld>
            <a:endParaRPr lang="en-US" dirty="0"/>
          </a:p>
        </p:txBody>
      </p:sp>
    </p:spTree>
    <p:extLst>
      <p:ext uri="{BB962C8B-B14F-4D97-AF65-F5344CB8AC3E}">
        <p14:creationId xmlns:p14="http://schemas.microsoft.com/office/powerpoint/2010/main" val="2497310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F440DB5-24AB-43D6-9AF6-77735D14789F}" type="slidenum">
              <a:rPr lang="en-US"/>
              <a:pPr/>
              <a:t>27</a:t>
            </a:fld>
            <a:endParaRPr lang="en-US" dirty="0"/>
          </a:p>
        </p:txBody>
      </p:sp>
      <p:sp>
        <p:nvSpPr>
          <p:cNvPr id="75779" name="Rectangle 2"/>
          <p:cNvSpPr>
            <a:spLocks noGrp="1" noRot="1" noChangeAspect="1" noChangeArrowheads="1" noTextEdit="1"/>
          </p:cNvSpPr>
          <p:nvPr>
            <p:ph type="sldImg"/>
          </p:nvPr>
        </p:nvSpPr>
        <p:spPr>
          <a:xfrm>
            <a:off x="469900" y="709613"/>
            <a:ext cx="6307138" cy="3548062"/>
          </a:xfrm>
          <a:ln/>
        </p:spPr>
      </p:sp>
      <p:sp>
        <p:nvSpPr>
          <p:cNvPr id="75780" name="Rectangle 3"/>
          <p:cNvSpPr>
            <a:spLocks noGrp="1" noChangeArrowheads="1"/>
          </p:cNvSpPr>
          <p:nvPr>
            <p:ph type="body" idx="1"/>
          </p:nvPr>
        </p:nvSpPr>
        <p:spPr>
          <a:xfrm>
            <a:off x="1116513" y="4543173"/>
            <a:ext cx="4630332" cy="4180044"/>
          </a:xfrm>
          <a:noFill/>
          <a:ln/>
        </p:spPr>
        <p:txBody>
          <a:bodyPr lIns="91459" tIns="45728" rIns="91459" bIns="45728">
            <a:normAutofit lnSpcReduction="10000"/>
          </a:bodyPr>
          <a:lstStyle/>
          <a:p>
            <a:pPr>
              <a:buFont typeface="Arial" pitchFamily="34" charset="0"/>
              <a:buChar char="•"/>
            </a:pPr>
            <a:r>
              <a:rPr lang="en-US" dirty="0"/>
              <a:t>BLS assumes a full-employment economy in the projections year. Based on literature reviews and forecasts by other agencies and firms, BLS set the unemployment rate </a:t>
            </a:r>
            <a:r>
              <a:rPr lang="en-US" dirty="0" smtClean="0"/>
              <a:t>(4.6 </a:t>
            </a:r>
            <a:r>
              <a:rPr lang="en-US" dirty="0"/>
              <a:t>percent) associated with a full-employment economy.</a:t>
            </a:r>
          </a:p>
          <a:p>
            <a:pPr>
              <a:buFont typeface="Arial" pitchFamily="34" charset="0"/>
              <a:buNone/>
            </a:pPr>
            <a:endParaRPr lang="en-US" dirty="0"/>
          </a:p>
          <a:p>
            <a:pPr>
              <a:buFont typeface="Arial" pitchFamily="34" charset="0"/>
              <a:buChar char="•"/>
            </a:pPr>
            <a:r>
              <a:rPr lang="en-US" dirty="0"/>
              <a:t>The business cycle is unpredictable at a 10-year horizon. BLS does not know if the economy will be in a boom or </a:t>
            </a:r>
            <a:r>
              <a:rPr lang="en-US" dirty="0" smtClean="0"/>
              <a:t>bust, </a:t>
            </a:r>
            <a:r>
              <a:rPr lang="en-US" dirty="0"/>
              <a:t>but BLS can model a full employment economy.</a:t>
            </a:r>
          </a:p>
          <a:p>
            <a:pPr>
              <a:buFont typeface="Arial" pitchFamily="34" charset="0"/>
              <a:buNone/>
            </a:pPr>
            <a:endParaRPr lang="en-US" dirty="0"/>
          </a:p>
          <a:p>
            <a:pPr>
              <a:buFont typeface="Arial" pitchFamily="34" charset="0"/>
              <a:buChar char="•"/>
            </a:pPr>
            <a:r>
              <a:rPr lang="en-US" dirty="0"/>
              <a:t>In a full employment economy, all unemployment is frictional </a:t>
            </a:r>
            <a:r>
              <a:rPr lang="en-US" dirty="0" smtClean="0"/>
              <a:t>(unemployment</a:t>
            </a:r>
            <a:r>
              <a:rPr lang="en-US" baseline="0" dirty="0" smtClean="0"/>
              <a:t> from workers who are in between jobs) </a:t>
            </a:r>
            <a:r>
              <a:rPr lang="en-US" dirty="0" smtClean="0"/>
              <a:t>and </a:t>
            </a:r>
            <a:r>
              <a:rPr lang="en-US" dirty="0"/>
              <a:t>not due to cyclical factors.  The unemployment rate is at or very near the non-accelerating inflation rate of unemployment (NAIRU). </a:t>
            </a:r>
          </a:p>
          <a:p>
            <a:pPr defTabSz="906057">
              <a:defRPr/>
            </a:pPr>
            <a:endParaRPr lang="en-US" dirty="0" smtClean="0"/>
          </a:p>
          <a:p>
            <a:pPr defTabSz="906057" fontAlgn="base">
              <a:spcBef>
                <a:spcPct val="30000"/>
              </a:spcBef>
              <a:spcAft>
                <a:spcPct val="0"/>
              </a:spcAft>
              <a:buFontTx/>
              <a:buChar char="•"/>
              <a:defRPr/>
            </a:pPr>
            <a:r>
              <a:rPr lang="en-US" dirty="0"/>
              <a:t>Source: U.S . Bureau of Labor Statistics Current Population Survey (historical data) and Employment Projections Programs (projected </a:t>
            </a:r>
            <a:r>
              <a:rPr lang="en-US" dirty="0" smtClean="0"/>
              <a:t>2028</a:t>
            </a:r>
            <a:r>
              <a:rPr lang="en-US" dirty="0" smtClean="0"/>
              <a:t>)</a:t>
            </a:r>
          </a:p>
          <a:p>
            <a:pPr defTabSz="906057" fontAlgn="base">
              <a:spcBef>
                <a:spcPct val="30000"/>
              </a:spcBef>
              <a:spcAft>
                <a:spcPct val="0"/>
              </a:spcAft>
              <a:buFontTx/>
              <a:buChar char="•"/>
              <a:defRPr/>
            </a:pPr>
            <a:r>
              <a:rPr lang="en-US" dirty="0" smtClean="0"/>
              <a:t>Note: </a:t>
            </a:r>
            <a:r>
              <a:rPr lang="en-US" sz="1200" kern="1200" dirty="0" smtClean="0">
                <a:solidFill>
                  <a:schemeClr val="tx1"/>
                </a:solidFill>
                <a:latin typeface="Tahoma" pitchFamily="34" charset="0"/>
                <a:ea typeface="+mn-ea"/>
                <a:cs typeface="Tahoma" pitchFamily="34" charset="0"/>
              </a:rPr>
              <a:t>Shaded areas represent recessions as determined by the National Bureau of Economic Research </a:t>
            </a:r>
            <a:r>
              <a:rPr lang="en-US" dirty="0"/>
              <a:t>													</a:t>
            </a:r>
          </a:p>
          <a:p>
            <a:pPr defTabSz="906057">
              <a:defRPr/>
            </a:pPr>
            <a:endParaRPr lang="en-US" dirty="0" smtClean="0"/>
          </a:p>
          <a:p>
            <a:pPr eaLnBrk="1" hangingPunct="1">
              <a:buFontTx/>
              <a:buNone/>
            </a:pPr>
            <a:endParaRPr lang="en-US" dirty="0" smtClean="0"/>
          </a:p>
        </p:txBody>
      </p:sp>
    </p:spTree>
    <p:extLst>
      <p:ext uri="{BB962C8B-B14F-4D97-AF65-F5344CB8AC3E}">
        <p14:creationId xmlns:p14="http://schemas.microsoft.com/office/powerpoint/2010/main" val="3073877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06341F3-3432-4A1D-A21E-71E1BF7ABA5B}" type="slidenum">
              <a:rPr lang="en-US"/>
              <a:pPr/>
              <a:t>28</a:t>
            </a:fld>
            <a:endParaRPr lang="en-US" dirty="0"/>
          </a:p>
        </p:txBody>
      </p:sp>
      <p:sp>
        <p:nvSpPr>
          <p:cNvPr id="76803" name="Rectangle 2"/>
          <p:cNvSpPr>
            <a:spLocks noGrp="1" noRot="1" noChangeAspect="1" noChangeArrowheads="1" noTextEdit="1"/>
          </p:cNvSpPr>
          <p:nvPr>
            <p:ph type="sldImg"/>
          </p:nvPr>
        </p:nvSpPr>
        <p:spPr>
          <a:xfrm>
            <a:off x="441325" y="465138"/>
            <a:ext cx="6307138" cy="3548062"/>
          </a:xfrm>
          <a:ln/>
        </p:spPr>
      </p:sp>
      <p:sp>
        <p:nvSpPr>
          <p:cNvPr id="76804" name="Rectangle 3"/>
          <p:cNvSpPr>
            <a:spLocks noGrp="1" noChangeArrowheads="1"/>
          </p:cNvSpPr>
          <p:nvPr>
            <p:ph type="body" idx="1"/>
          </p:nvPr>
        </p:nvSpPr>
        <p:spPr>
          <a:xfrm>
            <a:off x="777872" y="4387077"/>
            <a:ext cx="5983221" cy="4276988"/>
          </a:xfrm>
          <a:noFill/>
          <a:ln/>
        </p:spPr>
        <p:txBody>
          <a:bodyPr/>
          <a:lstStyle/>
          <a:p>
            <a:pPr>
              <a:buFont typeface="Arial" pitchFamily="34" charset="0"/>
              <a:buChar char="•"/>
            </a:pPr>
            <a:r>
              <a:rPr lang="en-US" dirty="0" smtClean="0"/>
              <a:t>The inflation rate represented here is measured by GDP price index (chained 2012 dollars).  Inflation is driven by Fed policy assumptions within the model.  </a:t>
            </a:r>
          </a:p>
          <a:p>
            <a:endParaRPr lang="en-US" dirty="0" smtClean="0"/>
          </a:p>
          <a:p>
            <a:pPr>
              <a:buFont typeface="Arial" pitchFamily="34" charset="0"/>
              <a:buChar char="•"/>
            </a:pPr>
            <a:r>
              <a:rPr lang="en-US" dirty="0" smtClean="0"/>
              <a:t>Along with the 2.1 percent GDP price index, the BLS assumes the Federal Funds rate </a:t>
            </a:r>
            <a:r>
              <a:rPr lang="en-US" b="0" dirty="0" smtClean="0"/>
              <a:t>will be 2.6 percent in 2028 and the 10-year Treasury note will reach 3.5 percent in 2028. </a:t>
            </a:r>
          </a:p>
          <a:p>
            <a:pPr>
              <a:buFont typeface="Arial" pitchFamily="34" charset="0"/>
              <a:buNone/>
            </a:pPr>
            <a:endParaRPr lang="en-US" dirty="0" smtClean="0"/>
          </a:p>
          <a:p>
            <a:r>
              <a:rPr lang="en-US" dirty="0" smtClean="0"/>
              <a:t>(Technical Note:  If questions asked) The macroeconomic model solves for the Federal Funds rate based on the Fed’s stated target for the core PCE inflation and the unemployment gap (the difference between NAIRU and actual unemployment rate).  Since PCE makes up roughly 2/3 of GDP, the GDP price index is heavily influenced by this structure within the model.</a:t>
            </a:r>
          </a:p>
          <a:p>
            <a:pPr eaLnBrk="1" hangingPunct="1">
              <a:buFontTx/>
              <a:buNone/>
            </a:pPr>
            <a:endParaRPr lang="en-US" dirty="0" smtClean="0"/>
          </a:p>
        </p:txBody>
      </p:sp>
    </p:spTree>
    <p:extLst>
      <p:ext uri="{BB962C8B-B14F-4D97-AF65-F5344CB8AC3E}">
        <p14:creationId xmlns:p14="http://schemas.microsoft.com/office/powerpoint/2010/main" val="3679794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831A146A-2529-461E-ACA9-D53810709F60}" type="slidenum">
              <a:rPr lang="en-US"/>
              <a:pPr/>
              <a:t>29</a:t>
            </a:fld>
            <a:endParaRPr lang="en-US" dirty="0"/>
          </a:p>
        </p:txBody>
      </p:sp>
      <p:sp>
        <p:nvSpPr>
          <p:cNvPr id="77827" name="Rectangle 2"/>
          <p:cNvSpPr>
            <a:spLocks noGrp="1" noRot="1" noChangeAspect="1" noChangeArrowheads="1" noTextEdit="1"/>
          </p:cNvSpPr>
          <p:nvPr>
            <p:ph type="sldImg"/>
          </p:nvPr>
        </p:nvSpPr>
        <p:spPr>
          <a:xfrm>
            <a:off x="441325" y="465138"/>
            <a:ext cx="6307138" cy="3548062"/>
          </a:xfrm>
          <a:ln/>
        </p:spPr>
      </p:sp>
      <p:sp>
        <p:nvSpPr>
          <p:cNvPr id="77828" name="Rectangle 3"/>
          <p:cNvSpPr>
            <a:spLocks noGrp="1" noChangeArrowheads="1"/>
          </p:cNvSpPr>
          <p:nvPr>
            <p:ph type="body" idx="1"/>
          </p:nvPr>
        </p:nvSpPr>
        <p:spPr>
          <a:xfrm>
            <a:off x="777872" y="4387077"/>
            <a:ext cx="5983221" cy="4276988"/>
          </a:xfrm>
          <a:noFill/>
          <a:ln/>
        </p:spPr>
        <p:txBody>
          <a:bodyPr/>
          <a:lstStyle/>
          <a:p>
            <a:pPr eaLnBrk="1" hangingPunct="1">
              <a:buFont typeface="Arial" pitchFamily="34" charset="0"/>
              <a:buChar char="•"/>
            </a:pPr>
            <a:r>
              <a:rPr lang="en-US" dirty="0" smtClean="0"/>
              <a:t>The productivity measure shown here is private nonfarm business output per hour, using chained</a:t>
            </a:r>
            <a:r>
              <a:rPr lang="en-US" baseline="0" dirty="0" smtClean="0"/>
              <a:t> 2012 dollars.</a:t>
            </a:r>
          </a:p>
          <a:p>
            <a:pPr eaLnBrk="1" hangingPunct="1">
              <a:buFont typeface="Arial" pitchFamily="34" charset="0"/>
              <a:buChar char="•"/>
            </a:pPr>
            <a:endParaRPr lang="en-US" dirty="0" smtClean="0"/>
          </a:p>
          <a:p>
            <a:pPr eaLnBrk="1" hangingPunct="1">
              <a:buFont typeface="Arial" pitchFamily="34" charset="0"/>
              <a:buChar char="•"/>
            </a:pPr>
            <a:r>
              <a:rPr lang="en-US" dirty="0" smtClean="0"/>
              <a:t>During the 1968-1978 and 1998-2008 periods,</a:t>
            </a:r>
            <a:r>
              <a:rPr lang="en-US" baseline="0" dirty="0" smtClean="0"/>
              <a:t> the U.S. experienced a strong labor productivity rate of growth of 2.0 percent and 2.7 percent respectively</a:t>
            </a:r>
            <a:r>
              <a:rPr lang="en-US" dirty="0" smtClean="0"/>
              <a:t>.</a:t>
            </a:r>
          </a:p>
          <a:p>
            <a:pPr eaLnBrk="1" hangingPunct="1">
              <a:buFontTx/>
              <a:buNone/>
            </a:pPr>
            <a:endParaRPr lang="en-US" dirty="0" smtClean="0"/>
          </a:p>
          <a:p>
            <a:pPr>
              <a:buFont typeface="Arial" pitchFamily="34" charset="0"/>
              <a:buChar char="•"/>
            </a:pPr>
            <a:r>
              <a:rPr lang="en-US" dirty="0" smtClean="0"/>
              <a:t>The projected 1.6 percent annual growth is </a:t>
            </a:r>
            <a:r>
              <a:rPr lang="en-US" baseline="0" dirty="0" smtClean="0"/>
              <a:t>slower </a:t>
            </a:r>
            <a:r>
              <a:rPr lang="en-US" dirty="0" smtClean="0"/>
              <a:t>than the growth over the mid 1990s to mid 2000s, but similar to its long run trend behavior.</a:t>
            </a:r>
          </a:p>
        </p:txBody>
      </p:sp>
    </p:spTree>
    <p:extLst>
      <p:ext uri="{BB962C8B-B14F-4D97-AF65-F5344CB8AC3E}">
        <p14:creationId xmlns:p14="http://schemas.microsoft.com/office/powerpoint/2010/main" val="3990145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Housing starts are projected to return</a:t>
            </a:r>
            <a:r>
              <a:rPr lang="en-US" baseline="0" dirty="0" smtClean="0"/>
              <a:t> to the 2007 pre-recession levels for the first time since the Great recession.</a:t>
            </a:r>
            <a:r>
              <a:rPr lang="en-US" dirty="0" smtClean="0"/>
              <a:t>  </a:t>
            </a:r>
          </a:p>
          <a:p>
            <a:pPr>
              <a:buFont typeface="Arial" pitchFamily="34" charset="0"/>
              <a:buNone/>
            </a:pPr>
            <a:endParaRPr lang="en-US" dirty="0"/>
          </a:p>
          <a:p>
            <a:pPr>
              <a:buFont typeface="Arial" pitchFamily="34" charset="0"/>
              <a:buChar char="•"/>
            </a:pPr>
            <a:r>
              <a:rPr lang="en-US" dirty="0"/>
              <a:t>In the long run, housing starts are driven primarily by demographics.  </a:t>
            </a:r>
          </a:p>
          <a:p>
            <a:pPr>
              <a:buFont typeface="Arial" pitchFamily="34" charset="0"/>
              <a:buNone/>
            </a:pPr>
            <a:endParaRPr lang="en-US" dirty="0"/>
          </a:p>
          <a:p>
            <a:pPr>
              <a:buFont typeface="Arial" pitchFamily="34" charset="0"/>
              <a:buChar char="•"/>
            </a:pPr>
            <a:r>
              <a:rPr lang="en-US" dirty="0" smtClean="0"/>
              <a:t>Housing </a:t>
            </a:r>
            <a:r>
              <a:rPr lang="en-US" dirty="0"/>
              <a:t>starts are projected to reach </a:t>
            </a:r>
            <a:r>
              <a:rPr lang="en-US" dirty="0" smtClean="0"/>
              <a:t>1.4 </a:t>
            </a:r>
            <a:r>
              <a:rPr lang="en-US" dirty="0"/>
              <a:t>million in </a:t>
            </a:r>
            <a:r>
              <a:rPr lang="en-US" dirty="0" smtClean="0"/>
              <a:t>2028, </a:t>
            </a:r>
            <a:r>
              <a:rPr lang="en-US" dirty="0"/>
              <a:t>in line with the long run average for housing starts</a:t>
            </a:r>
            <a:r>
              <a:rPr lang="en-US" dirty="0" smtClean="0"/>
              <a:t>.</a:t>
            </a:r>
          </a:p>
          <a:p>
            <a:pPr>
              <a:buFont typeface="Arial" pitchFamily="34" charset="0"/>
              <a:buChar char="•"/>
            </a:pPr>
            <a:endParaRPr lang="en-US" dirty="0" smtClean="0"/>
          </a:p>
          <a:p>
            <a:pPr>
              <a:buFont typeface="Arial" pitchFamily="34" charset="0"/>
              <a:buChar char="•"/>
            </a:pPr>
            <a:r>
              <a:rPr lang="en-US" dirty="0" smtClean="0"/>
              <a:t>Housing starts are projected to return</a:t>
            </a:r>
            <a:r>
              <a:rPr lang="en-US" baseline="0" dirty="0" smtClean="0"/>
              <a:t> to pre-recession levels first time since the Great recession. </a:t>
            </a:r>
            <a:endParaRPr lang="en-US" baseline="0" dirty="0" smtClean="0"/>
          </a:p>
          <a:p>
            <a:pPr>
              <a:buFont typeface="Arial" pitchFamily="34" charset="0"/>
              <a:buChar cha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Source: </a:t>
            </a:r>
            <a:r>
              <a:rPr lang="en-US" sz="1200" kern="1200" dirty="0" smtClean="0">
                <a:solidFill>
                  <a:schemeClr val="tx1"/>
                </a:solidFill>
                <a:latin typeface="Tahoma" pitchFamily="34" charset="0"/>
                <a:ea typeface="+mn-ea"/>
                <a:cs typeface="Tahoma" pitchFamily="34" charset="0"/>
              </a:rPr>
              <a:t>U.S. Census Bureau and Bureau of Labor Statistics</a:t>
            </a:r>
            <a:endParaRPr lang="en-US" baseline="0" dirty="0" smtClean="0"/>
          </a:p>
          <a:p>
            <a:pPr>
              <a:buFont typeface="Arial" pitchFamily="34" charset="0"/>
              <a:buChar char="•"/>
            </a:pPr>
            <a:r>
              <a:rPr lang="en-US" baseline="0" dirty="0" smtClean="0"/>
              <a:t>Note: </a:t>
            </a:r>
            <a:r>
              <a:rPr lang="en-US" sz="1200" kern="1200" dirty="0" smtClean="0">
                <a:solidFill>
                  <a:schemeClr val="tx1"/>
                </a:solidFill>
                <a:latin typeface="Tahoma" pitchFamily="34" charset="0"/>
                <a:ea typeface="+mn-ea"/>
                <a:cs typeface="Tahoma" pitchFamily="34" charset="0"/>
              </a:rPr>
              <a:t>Shaded areas represent recessions as determined by the National Bureau of Economic Research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30</a:t>
            </a:fld>
            <a:endParaRPr lang="en-US" dirty="0"/>
          </a:p>
        </p:txBody>
      </p:sp>
    </p:spTree>
    <p:extLst>
      <p:ext uri="{BB962C8B-B14F-4D97-AF65-F5344CB8AC3E}">
        <p14:creationId xmlns:p14="http://schemas.microsoft.com/office/powerpoint/2010/main" val="94972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 typeface="Arial" pitchFamily="34" charset="0"/>
              <a:buChar char="•"/>
            </a:pPr>
            <a:r>
              <a:rPr lang="en-US" dirty="0" smtClean="0"/>
              <a:t>Nominal energy prices are projected to increase over the projected period.</a:t>
            </a:r>
          </a:p>
          <a:p>
            <a:pPr>
              <a:buFont typeface="Arial" pitchFamily="34" charset="0"/>
              <a:buChar char="•"/>
            </a:pPr>
            <a:endParaRPr lang="en-US" sz="1200" kern="1200" dirty="0" smtClean="0">
              <a:solidFill>
                <a:schemeClr val="tx1"/>
              </a:solidFill>
              <a:effectLst/>
              <a:latin typeface="+mn-lt"/>
              <a:ea typeface="+mn-ea"/>
              <a:cs typeface="+mn-cs"/>
            </a:endParaRPr>
          </a:p>
          <a:p>
            <a:pPr>
              <a:buFont typeface="Arial" pitchFamily="34" charset="0"/>
              <a:buChar char="•"/>
            </a:pPr>
            <a:r>
              <a:rPr lang="en-US" sz="1200" kern="1200" dirty="0" smtClean="0">
                <a:solidFill>
                  <a:schemeClr val="tx1"/>
                </a:solidFill>
                <a:effectLst/>
                <a:latin typeface="+mn-lt"/>
                <a:ea typeface="+mn-ea"/>
                <a:cs typeface="+mn-cs"/>
              </a:rPr>
              <a:t>Generally, increases in energy prices are associated with less economic growth, particularly in the PCE component of GDP. </a:t>
            </a:r>
          </a:p>
          <a:p>
            <a:pPr>
              <a:buFont typeface="Arial" pitchFamily="34" charset="0"/>
              <a:buChar char="•"/>
            </a:pPr>
            <a:endParaRPr lang="en-US" sz="1200" kern="1200" dirty="0" smtClean="0">
              <a:solidFill>
                <a:schemeClr val="tx1"/>
              </a:solidFill>
              <a:effectLst/>
              <a:latin typeface="+mn-lt"/>
              <a:ea typeface="+mn-ea"/>
              <a:cs typeface="+mn-cs"/>
            </a:endParaRPr>
          </a:p>
          <a:p>
            <a:pPr>
              <a:buFont typeface="Arial" pitchFamily="34" charset="0"/>
              <a:buChar char="•"/>
            </a:pPr>
            <a:r>
              <a:rPr lang="en-US" sz="1200" kern="1200" dirty="0" smtClean="0">
                <a:solidFill>
                  <a:schemeClr val="tx1"/>
                </a:solidFill>
                <a:effectLst/>
                <a:latin typeface="+mn-lt"/>
                <a:ea typeface="+mn-ea"/>
                <a:cs typeface="+mn-cs"/>
              </a:rPr>
              <a:t>There was a surge in oil prices in 2011 when oil topped 100 dollars per barrel (Brent crude). It stayed above 100 dollars through 2014 before dramatically falling to under 50 dollars per barrel in 2016. It has since risen modestly to 71 dollars per barrel in 2018. Brent oil is projected to rise modestly, to </a:t>
            </a:r>
            <a:r>
              <a:rPr lang="en-US" sz="1200" u="sng" kern="1200" dirty="0" smtClean="0">
                <a:solidFill>
                  <a:schemeClr val="tx1"/>
                </a:solidFill>
                <a:effectLst/>
                <a:latin typeface="+mn-lt"/>
                <a:ea typeface="+mn-ea"/>
                <a:cs typeface="+mn-cs"/>
              </a:rPr>
              <a:t>89</a:t>
            </a:r>
            <a:r>
              <a:rPr lang="en-US" sz="1200" kern="1200" dirty="0" smtClean="0">
                <a:solidFill>
                  <a:schemeClr val="tx1"/>
                </a:solidFill>
                <a:effectLst/>
                <a:latin typeface="+mn-lt"/>
                <a:ea typeface="+mn-ea"/>
                <a:cs typeface="+mn-cs"/>
              </a:rPr>
              <a:t> dollars per barrel in 2028.</a:t>
            </a:r>
          </a:p>
          <a:p>
            <a:pPr>
              <a:buFont typeface="Arial" pitchFamily="34" charset="0"/>
              <a:buChar char="•"/>
            </a:pPr>
            <a:endParaRPr lang="en-US" sz="1200" kern="1200" dirty="0" smtClean="0">
              <a:solidFill>
                <a:schemeClr val="tx1"/>
              </a:solidFill>
              <a:effectLst/>
              <a:latin typeface="+mn-lt"/>
              <a:ea typeface="+mn-ea"/>
              <a:cs typeface="+mn-cs"/>
            </a:endParaRPr>
          </a:p>
          <a:p>
            <a:pPr>
              <a:buFont typeface="Arial" pitchFamily="34" charset="0"/>
              <a:buChar char="•"/>
            </a:pPr>
            <a:r>
              <a:rPr lang="en-US" sz="1200" kern="1200" dirty="0" smtClean="0">
                <a:solidFill>
                  <a:schemeClr val="tx1"/>
                </a:solidFill>
                <a:effectLst/>
                <a:latin typeface="+mn-lt"/>
                <a:ea typeface="+mn-ea"/>
                <a:cs typeface="+mn-cs"/>
              </a:rPr>
              <a:t>Energy projections come from the </a:t>
            </a:r>
            <a:r>
              <a:rPr lang="en-US" sz="1200" i="1" kern="1200" dirty="0" smtClean="0">
                <a:solidFill>
                  <a:schemeClr val="tx1"/>
                </a:solidFill>
                <a:effectLst/>
                <a:latin typeface="+mn-lt"/>
                <a:ea typeface="+mn-ea"/>
                <a:cs typeface="+mn-cs"/>
              </a:rPr>
              <a:t>Energy Information Administration (EIA)’s long term energy projections</a:t>
            </a:r>
            <a:r>
              <a:rPr lang="en-US" sz="1200" kern="1200" dirty="0" smtClean="0">
                <a:solidFill>
                  <a:schemeClr val="tx1"/>
                </a:solidFill>
                <a:effectLst/>
                <a:latin typeface="+mn-lt"/>
                <a:ea typeface="+mn-ea"/>
                <a:cs typeface="+mn-cs"/>
              </a:rPr>
              <a:t> and are overwritten into the MA/US model. </a:t>
            </a:r>
            <a:r>
              <a:rPr lang="en-US" sz="1200" kern="1200" baseline="0" dirty="0" smtClean="0">
                <a:solidFill>
                  <a:schemeClr val="tx1"/>
                </a:solidFill>
                <a:effectLst/>
                <a:latin typeface="+mn-lt"/>
                <a:ea typeface="+mn-ea"/>
                <a:cs typeface="+mn-cs"/>
              </a:rPr>
              <a:t> </a:t>
            </a:r>
          </a:p>
          <a:p>
            <a:pPr>
              <a:buFont typeface="Arial" pitchFamily="34" charset="0"/>
              <a:buNone/>
            </a:pPr>
            <a:endParaRPr lang="en-US" sz="1200" u="none" kern="1200" dirty="0" smtClean="0">
              <a:solidFill>
                <a:schemeClr val="tx1"/>
              </a:solidFill>
              <a:effectLst/>
              <a:latin typeface="+mn-lt"/>
              <a:ea typeface="+mn-ea"/>
              <a:cs typeface="+mn-cs"/>
            </a:endParaRPr>
          </a:p>
          <a:p>
            <a:pPr>
              <a:buFont typeface="Arial" pitchFamily="34" charset="0"/>
              <a:buChar char="•"/>
            </a:pPr>
            <a:r>
              <a:rPr lang="en-US" sz="1200" kern="1200" dirty="0" smtClean="0">
                <a:solidFill>
                  <a:schemeClr val="tx1"/>
                </a:solidFill>
                <a:effectLst/>
                <a:latin typeface="+mn-lt"/>
                <a:ea typeface="+mn-ea"/>
                <a:cs typeface="+mn-cs"/>
              </a:rPr>
              <a:t>EIA estimates include prices for West Texas Intermediate (WTI) crude oil, Brent crude oil, and natural gas and assume current energy regulations will remain unchanged. For more information see </a:t>
            </a:r>
            <a:r>
              <a:rPr lang="en-US" sz="1200" i="1" kern="1200" dirty="0" smtClean="0">
                <a:solidFill>
                  <a:schemeClr val="tx1"/>
                </a:solidFill>
                <a:effectLst/>
                <a:latin typeface="+mn-lt"/>
                <a:ea typeface="+mn-ea"/>
                <a:cs typeface="+mn-cs"/>
              </a:rPr>
              <a:t>Annual energy outlook 2019 </a:t>
            </a:r>
            <a:r>
              <a:rPr lang="en-US" sz="1200" kern="1200" dirty="0" smtClean="0">
                <a:solidFill>
                  <a:schemeClr val="tx1"/>
                </a:solidFill>
                <a:effectLst/>
                <a:latin typeface="+mn-lt"/>
                <a:ea typeface="+mn-ea"/>
                <a:cs typeface="+mn-cs"/>
              </a:rPr>
              <a:t>(U.S. Energy Information Administration, January 24, 2019), </a:t>
            </a:r>
            <a:r>
              <a:rPr lang="en-US" sz="1200" u="sng" kern="1200" dirty="0" smtClean="0">
                <a:solidFill>
                  <a:schemeClr val="tx1"/>
                </a:solidFill>
                <a:effectLst/>
                <a:latin typeface="+mn-lt"/>
                <a:ea typeface="+mn-ea"/>
                <a:cs typeface="+mn-cs"/>
                <a:hlinkClick r:id="rId3"/>
              </a:rPr>
              <a:t>https://www.eia.gov/outlooks/aeo</a:t>
            </a:r>
            <a:r>
              <a:rPr lang="en-US" sz="1200" u="sng" kern="1200" dirty="0" smtClean="0">
                <a:solidFill>
                  <a:schemeClr val="tx1"/>
                </a:solidFill>
                <a:effectLst/>
                <a:latin typeface="+mn-lt"/>
                <a:ea typeface="+mn-ea"/>
                <a:cs typeface="+mn-cs"/>
                <a:hlinkClick r:id="rId3"/>
              </a:rPr>
              <a:t>/</a:t>
            </a:r>
            <a:r>
              <a:rPr lang="en-US" sz="1200" kern="1200" dirty="0" smtClean="0">
                <a:solidFill>
                  <a:schemeClr val="tx1"/>
                </a:solidFill>
                <a:effectLst/>
                <a:latin typeface="+mn-lt"/>
                <a:ea typeface="+mn-ea"/>
                <a:cs typeface="+mn-cs"/>
              </a:rPr>
              <a:t>.</a:t>
            </a:r>
          </a:p>
          <a:p>
            <a:pPr>
              <a:buFont typeface="Arial"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latin typeface="Tahoma" panose="020B0604030504040204" pitchFamily="34" charset="0"/>
                <a:ea typeface="Tahoma" panose="020B0604030504040204" pitchFamily="34" charset="0"/>
                <a:cs typeface="Tahoma" panose="020B0604030504040204" pitchFamily="34" charset="0"/>
              </a:rPr>
              <a:t>Source: U.S. Energy Information Administration</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dirty="0" smtClean="0">
              <a:latin typeface="Tahoma" panose="020B0604030504040204" pitchFamily="34" charset="0"/>
              <a:ea typeface="Tahoma" panose="020B0604030504040204" pitchFamily="34" charset="0"/>
              <a:cs typeface="Tahoma" panose="020B0604030504040204" pitchFamily="34" charset="0"/>
            </a:endParaRPr>
          </a:p>
          <a:p>
            <a:pPr>
              <a:buFont typeface="Arial" pitchFamily="34" charset="0"/>
              <a:buChar char="•"/>
            </a:pPr>
            <a:r>
              <a:rPr lang="en-US" sz="1200" kern="1200" dirty="0" smtClean="0">
                <a:solidFill>
                  <a:schemeClr val="tx1"/>
                </a:solidFill>
                <a:latin typeface="Tahoma" pitchFamily="34" charset="0"/>
                <a:ea typeface="+mn-ea"/>
                <a:cs typeface="Tahoma" pitchFamily="34" charset="0"/>
              </a:rPr>
              <a:t>Note: Shaded areas represent recessions as determined by the National Bureau of Economic Research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31</a:t>
            </a:fld>
            <a:endParaRPr lang="en-US" dirty="0"/>
          </a:p>
        </p:txBody>
      </p:sp>
    </p:spTree>
    <p:extLst>
      <p:ext uri="{BB962C8B-B14F-4D97-AF65-F5344CB8AC3E}">
        <p14:creationId xmlns:p14="http://schemas.microsoft.com/office/powerpoint/2010/main" val="591929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E9A45AC3-A199-4E05-BD62-BEC43FBCC165}" type="slidenum">
              <a:rPr lang="en-US"/>
              <a:pPr/>
              <a:t>32</a:t>
            </a:fld>
            <a:endParaRPr lang="en-US" dirty="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en-US" dirty="0" smtClean="0"/>
              <a:t>Steps 3, 4, and 5 of the projections process deal with industry demand, output</a:t>
            </a:r>
            <a:r>
              <a:rPr lang="en-US" baseline="0" dirty="0" smtClean="0"/>
              <a:t> by industry, and employment by industry. The next few slides highlight some results of the 2018-28 projections.</a:t>
            </a:r>
            <a:endParaRPr lang="en-US" dirty="0" smtClean="0"/>
          </a:p>
        </p:txBody>
      </p:sp>
    </p:spTree>
    <p:extLst>
      <p:ext uri="{BB962C8B-B14F-4D97-AF65-F5344CB8AC3E}">
        <p14:creationId xmlns:p14="http://schemas.microsoft.com/office/powerpoint/2010/main" val="13956518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The rest of this section on industry employment focuses on nonagricultural wage and salary employment, which excludes agricultural, self-employed and unpaid family workers.  This is equivalent to the nonfarm payroll employment measured by the Current Employment Statistics (CES) program, but does include private household workers, who are not covered by CES. Private</a:t>
            </a:r>
            <a:r>
              <a:rPr lang="en-US" sz="1200" kern="1200" baseline="0" dirty="0" smtClean="0">
                <a:solidFill>
                  <a:schemeClr val="tx1"/>
                </a:solidFill>
                <a:effectLst/>
                <a:latin typeface="+mn-lt"/>
                <a:ea typeface="+mn-ea"/>
                <a:cs typeface="+mn-cs"/>
              </a:rPr>
              <a:t> household </a:t>
            </a:r>
            <a:r>
              <a:rPr lang="en-US" dirty="0" smtClean="0"/>
              <a:t>employment data is from the Current Population Survey (CPS). Logging workers (covered by</a:t>
            </a:r>
            <a:r>
              <a:rPr lang="en-US" baseline="0" dirty="0" smtClean="0"/>
              <a:t> CES)</a:t>
            </a:r>
            <a:r>
              <a:rPr lang="en-US" dirty="0" smtClean="0"/>
              <a:t> are excluded. </a:t>
            </a:r>
            <a:endParaRPr lang="en-US" sz="1200" kern="1200" dirty="0" smtClean="0">
              <a:solidFill>
                <a:schemeClr val="tx1"/>
              </a:solidFill>
              <a:effectLst/>
              <a:latin typeface="+mn-lt"/>
              <a:ea typeface="+mn-ea"/>
              <a:cs typeface="+mn-cs"/>
            </a:endParaRPr>
          </a:p>
          <a:p>
            <a:pPr lvl="0">
              <a:buFont typeface="Arial" pitchFamily="34" charset="0"/>
              <a:buChar char="•"/>
            </a:pPr>
            <a:endParaRPr lang="en-US" dirty="0" smtClean="0"/>
          </a:p>
          <a:p>
            <a:pPr lvl="0">
              <a:buFont typeface="Arial" pitchFamily="34" charset="0"/>
              <a:buChar char="•"/>
            </a:pPr>
            <a:r>
              <a:rPr lang="en-US" dirty="0" smtClean="0"/>
              <a:t>  </a:t>
            </a:r>
            <a:r>
              <a:rPr lang="en-US" dirty="0"/>
              <a:t>The main component of “all other employment” is the self-employed.  Agriculture, fishing, forestry, and hunting workers are also included. </a:t>
            </a:r>
          </a:p>
          <a:p>
            <a:pPr lvl="0">
              <a:buFont typeface="Arial" pitchFamily="34" charset="0"/>
              <a:buNone/>
            </a:pPr>
            <a:endParaRPr lang="en-US" dirty="0"/>
          </a:p>
          <a:p>
            <a:pPr lvl="0">
              <a:buFont typeface="Arial" pitchFamily="34" charset="0"/>
              <a:buChar char="•"/>
            </a:pPr>
            <a:r>
              <a:rPr lang="en-US" dirty="0"/>
              <a:t>  Historical data are from the Current Employment Statistics program (an establishment survey), which counts jobs, whereas data for self-employed, unpaid family workers, private households, and agriculture, forestry, fishing, and hunting are from the Current Population Survey (a household survey), which counts workers. Projected data are from BLS Employment Projections Program. </a:t>
            </a:r>
            <a:endParaRPr lang="en-US" dirty="0" smtClean="0"/>
          </a:p>
          <a:p>
            <a:pPr lvl="0">
              <a:buFont typeface="Arial" pitchFamily="34" charset="0"/>
              <a:buChar char="•"/>
            </a:pPr>
            <a:endParaRPr lang="en-US" dirty="0" smtClean="0"/>
          </a:p>
          <a:p>
            <a:pPr lvl="0">
              <a:buFont typeface="Arial" pitchFamily="34" charset="0"/>
              <a:buChar char="•"/>
            </a:pPr>
            <a:r>
              <a:rPr lang="en-US" baseline="0" dirty="0" smtClean="0"/>
              <a:t>  </a:t>
            </a:r>
            <a:r>
              <a:rPr lang="en-US" dirty="0" smtClean="0"/>
              <a:t>Nonagricultural wage and salary employment is expected to grow at a rate of 0.5 percent annually compounded, which is a bit slower than the 0.8 percent compound annual rate that occurred during the 2008-18 time period.</a:t>
            </a:r>
          </a:p>
          <a:p>
            <a:pPr lvl="0">
              <a:buFont typeface="Arial" pitchFamily="34" charset="0"/>
              <a:buChar char="•"/>
            </a:pPr>
            <a:endParaRPr lang="en-US" dirty="0" smtClean="0"/>
          </a:p>
          <a:p>
            <a:pPr lvl="0">
              <a:buFont typeface="Arial" pitchFamily="34" charset="0"/>
              <a:buChar char="•"/>
            </a:pPr>
            <a:r>
              <a:rPr lang="en-US" dirty="0" smtClean="0"/>
              <a:t> Non agriculture</a:t>
            </a:r>
            <a:r>
              <a:rPr lang="en-US" baseline="0" dirty="0" smtClean="0"/>
              <a:t> wage and salary </a:t>
            </a:r>
            <a:r>
              <a:rPr lang="en-US" dirty="0" smtClean="0"/>
              <a:t>employment is expected to add over 7.8 million jobs and is projected to reach 157.7 million in 2028. </a:t>
            </a:r>
          </a:p>
          <a:p>
            <a:pPr lvl="0">
              <a:buFont typeface="Arial" pitchFamily="34" charset="0"/>
              <a:buChar char="•"/>
            </a:pPr>
            <a:endParaRPr lang="en-US" dirty="0" smtClean="0"/>
          </a:p>
          <a:p>
            <a:pPr lvl="0">
              <a:buFont typeface="Arial" pitchFamily="34" charset="0"/>
              <a:buChar char="•"/>
            </a:pPr>
            <a:r>
              <a:rPr lang="en-US" dirty="0" smtClean="0"/>
              <a:t> All</a:t>
            </a:r>
            <a:r>
              <a:rPr lang="en-US" baseline="0" dirty="0" smtClean="0"/>
              <a:t> other employment is expected to add over 540 thousand jobs and is projected to reach about 11.8 million in 2028.</a:t>
            </a:r>
            <a:endParaRPr lang="en-US" dirty="0" smtClean="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33</a:t>
            </a:fld>
            <a:endParaRPr lang="en-US" dirty="0"/>
          </a:p>
        </p:txBody>
      </p:sp>
    </p:spTree>
    <p:extLst>
      <p:ext uri="{BB962C8B-B14F-4D97-AF65-F5344CB8AC3E}">
        <p14:creationId xmlns:p14="http://schemas.microsoft.com/office/powerpoint/2010/main" val="41955663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091D009E-F954-4E15-AB22-8EAC97999A45}" type="slidenum">
              <a:rPr lang="en-US"/>
              <a:pPr/>
              <a:t>34</a:t>
            </a:fld>
            <a:endParaRPr lang="en-US" dirty="0"/>
          </a:p>
        </p:txBody>
      </p:sp>
      <p:sp>
        <p:nvSpPr>
          <p:cNvPr id="81923" name="Rectangle 2"/>
          <p:cNvSpPr>
            <a:spLocks noGrp="1" noRot="1" noChangeAspect="1" noChangeArrowheads="1" noTextEdit="1"/>
          </p:cNvSpPr>
          <p:nvPr>
            <p:ph type="sldImg"/>
          </p:nvPr>
        </p:nvSpPr>
        <p:spPr>
          <a:xfrm>
            <a:off x="438150" y="465138"/>
            <a:ext cx="6308725" cy="3548062"/>
          </a:xfrm>
          <a:ln/>
        </p:spPr>
      </p:sp>
      <p:sp>
        <p:nvSpPr>
          <p:cNvPr id="81924" name="Rectangle 3"/>
          <p:cNvSpPr>
            <a:spLocks noGrp="1" noChangeArrowheads="1"/>
          </p:cNvSpPr>
          <p:nvPr>
            <p:ph type="body" idx="1"/>
          </p:nvPr>
        </p:nvSpPr>
        <p:spPr>
          <a:xfrm>
            <a:off x="159264" y="4495522"/>
            <a:ext cx="6923705" cy="4258913"/>
          </a:xfrm>
          <a:noFill/>
          <a:ln/>
        </p:spPr>
        <p:txBody>
          <a:bodyPr lIns="92699" tIns="46350" rIns="92699" bIns="46350"/>
          <a:lstStyle/>
          <a:p>
            <a:pPr eaLnBrk="1" hangingPunct="1">
              <a:buFontTx/>
              <a:buChar char="•"/>
            </a:pPr>
            <a:r>
              <a:rPr lang="en-US" dirty="0" smtClean="0"/>
              <a:t>Manufacturing is the largest of the major industry sectors as measured in output.</a:t>
            </a:r>
          </a:p>
          <a:p>
            <a:pPr eaLnBrk="1" hangingPunct="1">
              <a:buFontTx/>
              <a:buNone/>
            </a:pPr>
            <a:endParaRPr lang="en-US" dirty="0" smtClean="0"/>
          </a:p>
          <a:p>
            <a:pPr eaLnBrk="1" hangingPunct="1">
              <a:buFontTx/>
              <a:buChar char="•"/>
            </a:pPr>
            <a:r>
              <a:rPr lang="en-US" dirty="0"/>
              <a:t>State and local government includes public education and public hospitals, meaning that the educational services and health care and social assistance industries are made up of private establishments.</a:t>
            </a:r>
          </a:p>
          <a:p>
            <a:pPr eaLnBrk="1" hangingPunct="1">
              <a:buFontTx/>
              <a:buNone/>
            </a:pPr>
            <a:endParaRPr lang="en-US" baseline="0" dirty="0" smtClean="0"/>
          </a:p>
          <a:p>
            <a:pPr eaLnBrk="1" hangingPunct="1">
              <a:buFontTx/>
              <a:buChar char="•"/>
            </a:pPr>
            <a:r>
              <a:rPr lang="en-US" baseline="0" dirty="0" smtClean="0"/>
              <a:t>This is nominal output (not chained dollars). </a:t>
            </a:r>
            <a:endParaRPr lang="en-US" baseline="0" dirty="0" smtClean="0"/>
          </a:p>
          <a:p>
            <a:pPr eaLnBrk="1" hangingPunct="1">
              <a:buFontTx/>
              <a:buChar char="•"/>
            </a:pPr>
            <a:endParaRPr lang="en-US" baseline="0" dirty="0" smtClean="0"/>
          </a:p>
          <a:p>
            <a:pPr eaLnBrk="1" hangingPunct="1">
              <a:buFontTx/>
              <a:buChar char="•"/>
            </a:pPr>
            <a:r>
              <a:rPr lang="en-US" baseline="0" dirty="0" smtClean="0"/>
              <a:t>Source: U.S. Bureau of Labor Statistics </a:t>
            </a:r>
          </a:p>
          <a:p>
            <a:pPr eaLnBrk="1" hangingPunct="1">
              <a:buFontTx/>
              <a:buChar char="•"/>
            </a:pPr>
            <a:endParaRPr lang="en-US" baseline="0" dirty="0" smtClean="0"/>
          </a:p>
          <a:p>
            <a:pPr eaLnBrk="1" hangingPunct="1">
              <a:buFontTx/>
              <a:buChar char="•"/>
            </a:pPr>
            <a:endParaRPr lang="en-US" dirty="0" smtClean="0"/>
          </a:p>
          <a:p>
            <a:pPr eaLnBrk="1" hangingPunct="1">
              <a:buFontTx/>
              <a:buNone/>
            </a:pPr>
            <a:endParaRPr lang="en-US" dirty="0" smtClean="0"/>
          </a:p>
        </p:txBody>
      </p:sp>
    </p:spTree>
    <p:extLst>
      <p:ext uri="{BB962C8B-B14F-4D97-AF65-F5344CB8AC3E}">
        <p14:creationId xmlns:p14="http://schemas.microsoft.com/office/powerpoint/2010/main" val="153456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4522BBA6-8311-4F4E-88D6-9905ACEE41FD}" type="slidenum">
              <a:rPr lang="en-US"/>
              <a:pPr/>
              <a:t>35</a:t>
            </a:fld>
            <a:endParaRPr lang="en-US" dirty="0"/>
          </a:p>
        </p:txBody>
      </p:sp>
      <p:sp>
        <p:nvSpPr>
          <p:cNvPr id="82947" name="Rectangle 2"/>
          <p:cNvSpPr>
            <a:spLocks noGrp="1" noRot="1" noChangeAspect="1" noChangeArrowheads="1" noTextEdit="1"/>
          </p:cNvSpPr>
          <p:nvPr>
            <p:ph type="sldImg"/>
          </p:nvPr>
        </p:nvSpPr>
        <p:spPr>
          <a:xfrm>
            <a:off x="438150" y="465138"/>
            <a:ext cx="6308725" cy="3548062"/>
          </a:xfrm>
          <a:ln/>
        </p:spPr>
      </p:sp>
      <p:sp>
        <p:nvSpPr>
          <p:cNvPr id="82948" name="Rectangle 3"/>
          <p:cNvSpPr>
            <a:spLocks noGrp="1" noChangeArrowheads="1"/>
          </p:cNvSpPr>
          <p:nvPr>
            <p:ph type="body" idx="1"/>
          </p:nvPr>
        </p:nvSpPr>
        <p:spPr>
          <a:xfrm>
            <a:off x="159264" y="4495522"/>
            <a:ext cx="6923705" cy="4258913"/>
          </a:xfrm>
          <a:noFill/>
          <a:ln/>
        </p:spPr>
        <p:txBody>
          <a:bodyPr lIns="92699" tIns="46350" rIns="92699" bIns="46350">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This shows the Projected</a:t>
            </a:r>
            <a:r>
              <a:rPr lang="en-US" baseline="0" dirty="0" smtClean="0"/>
              <a:t> Real Output Growth from largest 2018 sector (Manufacturing) to smallest (Educational services; private)</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Service-providing industries dominate the ranking of projected real output growth, with exception of federal government.</a:t>
            </a:r>
            <a:r>
              <a:rPr lang="en-US" baseline="0" dirty="0" smtClean="0"/>
              <a:t> </a:t>
            </a:r>
            <a:r>
              <a:rPr lang="en-US" dirty="0" smtClean="0"/>
              <a:t>Health care and social assistance is expected to grow among</a:t>
            </a:r>
            <a:r>
              <a:rPr lang="en-US" baseline="0" dirty="0" smtClean="0"/>
              <a:t> the </a:t>
            </a:r>
            <a:r>
              <a:rPr lang="en-US" dirty="0" smtClean="0"/>
              <a:t>fastest, driven by aging baby boomers. Additionally,</a:t>
            </a:r>
            <a:r>
              <a:rPr lang="en-US" baseline="0" dirty="0" smtClean="0"/>
              <a:t> the information sector is the third fastest growing sector, thanks to the fastest growing real output industry within this sector—the software publishers industry. The increased needs of Internet of Things devices, network security, cloud computing and Web publishing drives the rise in this sector. </a:t>
            </a: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Mining is</a:t>
            </a:r>
            <a:r>
              <a:rPr lang="en-US" dirty="0" smtClean="0"/>
              <a:t> expected to have the fastest</a:t>
            </a:r>
            <a:r>
              <a:rPr lang="en-US" baseline="0" dirty="0" smtClean="0"/>
              <a:t> projected growth in real output</a:t>
            </a:r>
            <a:r>
              <a:rPr lang="en-US" dirty="0" smtClean="0"/>
              <a:t>. </a:t>
            </a:r>
          </a:p>
          <a:p>
            <a:pPr lvl="0">
              <a:buFont typeface="Arial" pitchFamily="34" charset="0"/>
              <a:buNone/>
            </a:pPr>
            <a:endParaRPr lang="en-US" dirty="0" smtClean="0"/>
          </a:p>
          <a:p>
            <a:pPr lvl="0">
              <a:buFont typeface="Arial" pitchFamily="34" charset="0"/>
              <a:buChar char="•"/>
            </a:pPr>
            <a:r>
              <a:rPr lang="en-US" dirty="0" smtClean="0"/>
              <a:t>In addition to aging</a:t>
            </a:r>
            <a:r>
              <a:rPr lang="en-US" baseline="0" dirty="0" smtClean="0"/>
              <a:t> baby boomers, an expected rise in chronic conditions will keep </a:t>
            </a:r>
            <a:r>
              <a:rPr lang="en-US" dirty="0" smtClean="0"/>
              <a:t>Health </a:t>
            </a:r>
            <a:r>
              <a:rPr lang="en-US" dirty="0"/>
              <a:t>care and social assistance </a:t>
            </a:r>
            <a:r>
              <a:rPr lang="en-US" dirty="0" smtClean="0"/>
              <a:t>among</a:t>
            </a:r>
            <a:r>
              <a:rPr lang="en-US" baseline="0" dirty="0" smtClean="0"/>
              <a:t> the </a:t>
            </a:r>
            <a:r>
              <a:rPr lang="en-US" dirty="0" smtClean="0"/>
              <a:t>fastest.</a:t>
            </a:r>
            <a:endParaRPr lang="en-US" dirty="0"/>
          </a:p>
          <a:p>
            <a:pPr lvl="0">
              <a:buFont typeface="Arial" pitchFamily="34" charset="0"/>
              <a:buNone/>
            </a:pPr>
            <a:endParaRPr lang="en-US" dirty="0"/>
          </a:p>
          <a:p>
            <a:pPr>
              <a:buFont typeface="Arial" pitchFamily="34" charset="0"/>
              <a:buChar char="•"/>
            </a:pPr>
            <a:r>
              <a:rPr lang="en-US" dirty="0"/>
              <a:t>Government sectors </a:t>
            </a:r>
            <a:r>
              <a:rPr lang="en-US" dirty="0" smtClean="0"/>
              <a:t>have</a:t>
            </a:r>
            <a:r>
              <a:rPr lang="en-US" baseline="0" dirty="0" smtClean="0"/>
              <a:t> the least growth</a:t>
            </a:r>
            <a:r>
              <a:rPr lang="en-US" dirty="0" smtClean="0"/>
              <a:t>. </a:t>
            </a:r>
            <a:r>
              <a:rPr lang="en-US" dirty="0"/>
              <a:t>The Federal government is expected to be the only sector to have a decrease in real output over the </a:t>
            </a:r>
            <a:r>
              <a:rPr lang="en-US" dirty="0" smtClean="0"/>
              <a:t>2018-28</a:t>
            </a:r>
            <a:r>
              <a:rPr lang="en-US" baseline="0" dirty="0" smtClean="0"/>
              <a:t> </a:t>
            </a:r>
            <a:r>
              <a:rPr lang="en-US" dirty="0" smtClean="0"/>
              <a:t>period</a:t>
            </a:r>
            <a:r>
              <a:rPr lang="en-US" dirty="0"/>
              <a:t>.  The increased pressure to reduce the government budget deficit will be one of the major contributors to the declining output.</a:t>
            </a:r>
          </a:p>
        </p:txBody>
      </p:sp>
    </p:spTree>
    <p:extLst>
      <p:ext uri="{BB962C8B-B14F-4D97-AF65-F5344CB8AC3E}">
        <p14:creationId xmlns:p14="http://schemas.microsoft.com/office/powerpoint/2010/main" val="42570599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Total nonagricultural wage and salary employment includes wage and salary data from the Current Employment Statistics (CES) survey, except private households, which is from the Current Populations Survey (CPS). Logging workers are excluded.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Job count is projected to rise from 149.8 million in 2018 to about 157.7 million in 2028, an increase of about 7.9 million jobs. </a:t>
            </a:r>
          </a:p>
          <a:p>
            <a:pPr marL="17145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This increase is less than the 11.8 million jobs that were added from 2008 to</a:t>
            </a:r>
            <a:r>
              <a:rPr lang="en-US" sz="1200" kern="1200" baseline="0" dirty="0" smtClean="0">
                <a:solidFill>
                  <a:schemeClr val="tx1"/>
                </a:solidFill>
                <a:effectLst/>
                <a:latin typeface="+mn-lt"/>
                <a:ea typeface="+mn-ea"/>
                <a:cs typeface="+mn-cs"/>
              </a:rPr>
              <a:t> 2018</a:t>
            </a:r>
            <a:r>
              <a:rPr lang="en-US" sz="1200" kern="1200" baseline="0" dirty="0" smtClean="0">
                <a:solidFill>
                  <a:schemeClr val="tx1"/>
                </a:solidFill>
                <a:effectLst/>
                <a:latin typeface="+mn-lt"/>
                <a:ea typeface="+mn-ea"/>
                <a:cs typeface="+mn-cs"/>
              </a:rPr>
              <a:t>.</a:t>
            </a:r>
          </a:p>
          <a:p>
            <a:pPr marL="171450" indent="-171450">
              <a:buFont typeface="Arial" panose="020B0604020202020204" pitchFamily="34" charset="0"/>
              <a:buChar char="•"/>
            </a:pPr>
            <a:endParaRPr lang="en-US" sz="120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Source: U.S. Bureau of Labor Statistics Current Employment Statistics (historical data) and Employment Projections (Projected 2028).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latin typeface="Tahoma" pitchFamily="34" charset="0"/>
                <a:ea typeface="+mn-ea"/>
                <a:cs typeface="Tahoma" pitchFamily="34" charset="0"/>
              </a:rPr>
              <a:t>Note: Shaded areas represent recessions as determined by the National Bureau of Economic Research.  </a:t>
            </a:r>
          </a:p>
          <a:p>
            <a:pPr marL="0" indent="0">
              <a:buFont typeface="Arial" panose="020B0604020202020204" pitchFamily="34" charset="0"/>
              <a:buNone/>
            </a:pPr>
            <a:endParaRPr lang="en-US" sz="1200" kern="1200" baseline="0" dirty="0" smtClean="0">
              <a:solidFill>
                <a:schemeClr val="tx1"/>
              </a:solidFill>
              <a:effectLst/>
              <a:latin typeface="+mn-lt"/>
              <a:ea typeface="+mn-ea"/>
              <a:cs typeface="+mn-cs"/>
            </a:endParaRPr>
          </a:p>
          <a:p>
            <a:pPr marL="0" indent="0">
              <a:buFont typeface="Arial" panose="020B0604020202020204" pitchFamily="34" charset="0"/>
              <a:buNone/>
            </a:pPr>
            <a:endParaRPr lang="en-US" sz="1200" strike="noStrike" kern="1200" dirty="0" smtClean="0">
              <a:solidFill>
                <a:schemeClr val="tx1"/>
              </a:solidFill>
              <a:effectLst/>
              <a:latin typeface="+mn-lt"/>
              <a:ea typeface="+mn-ea"/>
              <a:cs typeface="+mn-cs"/>
            </a:endParaRP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36</a:t>
            </a:fld>
            <a:endParaRPr lang="en-US" dirty="0"/>
          </a:p>
        </p:txBody>
      </p:sp>
    </p:spTree>
    <p:extLst>
      <p:ext uri="{BB962C8B-B14F-4D97-AF65-F5344CB8AC3E}">
        <p14:creationId xmlns:p14="http://schemas.microsoft.com/office/powerpoint/2010/main" val="4602764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982D1E2A-E5E3-4E37-A83B-73941E54F441}" type="slidenum">
              <a:rPr lang="en-US"/>
              <a:pPr/>
              <a:t>37</a:t>
            </a:fld>
            <a:endParaRPr lang="en-US" dirty="0"/>
          </a:p>
        </p:txBody>
      </p:sp>
      <p:sp>
        <p:nvSpPr>
          <p:cNvPr id="83971" name="Rectangle 2"/>
          <p:cNvSpPr>
            <a:spLocks noGrp="1" noRot="1" noChangeAspect="1" noChangeArrowheads="1" noTextEdit="1"/>
          </p:cNvSpPr>
          <p:nvPr>
            <p:ph type="sldImg"/>
          </p:nvPr>
        </p:nvSpPr>
        <p:spPr>
          <a:xfrm>
            <a:off x="441325" y="465138"/>
            <a:ext cx="6307138" cy="3548062"/>
          </a:xfrm>
          <a:ln/>
        </p:spPr>
      </p:sp>
      <p:sp>
        <p:nvSpPr>
          <p:cNvPr id="83972" name="Rectangle 3"/>
          <p:cNvSpPr>
            <a:spLocks noGrp="1" noChangeArrowheads="1"/>
          </p:cNvSpPr>
          <p:nvPr>
            <p:ph type="body" idx="1"/>
          </p:nvPr>
        </p:nvSpPr>
        <p:spPr>
          <a:xfrm>
            <a:off x="159264" y="4493878"/>
            <a:ext cx="6923705" cy="4260556"/>
          </a:xfrm>
          <a:noFill/>
          <a:ln/>
        </p:spPr>
        <p:txBody>
          <a:bodyPr lIns="92701" tIns="46351" rIns="92701" bIns="46351"/>
          <a:lstStyle/>
          <a:p>
            <a:pPr eaLnBrk="1" hangingPunct="1">
              <a:buFontTx/>
              <a:buChar char="•"/>
            </a:pPr>
            <a:r>
              <a:rPr lang="en-US" dirty="0" smtClean="0"/>
              <a:t>Professional and</a:t>
            </a:r>
            <a:r>
              <a:rPr lang="en-US" baseline="0" dirty="0" smtClean="0"/>
              <a:t> business services is the largest industry sector in terms of jobs.</a:t>
            </a:r>
          </a:p>
          <a:p>
            <a:pPr eaLnBrk="1" hangingPunct="1">
              <a:buFontTx/>
              <a:buNone/>
            </a:pPr>
            <a:endParaRPr lang="en-US" baseline="0" dirty="0" smtClean="0"/>
          </a:p>
          <a:p>
            <a:pPr eaLnBrk="1" hangingPunct="1">
              <a:buFontTx/>
              <a:buChar char="•"/>
            </a:pPr>
            <a:r>
              <a:rPr lang="en-US" dirty="0" smtClean="0"/>
              <a:t>Health care and social assistance is the second largest industry sector in terms of jobs.</a:t>
            </a:r>
          </a:p>
          <a:p>
            <a:pPr eaLnBrk="1" hangingPunct="1">
              <a:buFontTx/>
              <a:buChar char="•"/>
            </a:pPr>
            <a:endParaRPr lang="en-US" dirty="0" smtClean="0"/>
          </a:p>
          <a:p>
            <a:pPr eaLnBrk="1" hangingPunct="1">
              <a:buFontTx/>
              <a:buChar char="•"/>
            </a:pPr>
            <a:r>
              <a:rPr lang="en-US" dirty="0" smtClean="0"/>
              <a:t>Manufacturing is sixth in terms of jobs, despite being first by a large margin in terms of nominal output, because the</a:t>
            </a:r>
            <a:r>
              <a:rPr lang="en-US" baseline="0" dirty="0" smtClean="0"/>
              <a:t> sector has very high productivity</a:t>
            </a:r>
            <a:r>
              <a:rPr lang="en-US" dirty="0" smtClean="0"/>
              <a:t>.</a:t>
            </a:r>
          </a:p>
          <a:p>
            <a:pPr eaLnBrk="1" hangingPunct="1">
              <a:buFontTx/>
              <a:buChar char="•"/>
            </a:pPr>
            <a:endParaRPr lang="en-US" dirty="0" smtClean="0"/>
          </a:p>
          <a:p>
            <a:pPr eaLnBrk="1" hangingPunct="1">
              <a:buFontTx/>
              <a:buChar char="•"/>
            </a:pPr>
            <a:r>
              <a:rPr lang="en-US" dirty="0"/>
              <a:t>Educational services and health care and social assistance include only private establishments.</a:t>
            </a:r>
            <a:endParaRPr lang="en-US" dirty="0" smtClean="0"/>
          </a:p>
        </p:txBody>
      </p:sp>
    </p:spTree>
    <p:extLst>
      <p:ext uri="{BB962C8B-B14F-4D97-AF65-F5344CB8AC3E}">
        <p14:creationId xmlns:p14="http://schemas.microsoft.com/office/powerpoint/2010/main" val="2944316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DDDEAE0-0761-4A58-B347-94084F5B63C2}" type="slidenum">
              <a:rPr lang="en-US"/>
              <a:pPr/>
              <a:t>38</a:t>
            </a:fld>
            <a:endParaRPr lang="en-US" dirty="0"/>
          </a:p>
        </p:txBody>
      </p:sp>
      <p:sp>
        <p:nvSpPr>
          <p:cNvPr id="86019" name="Rectangle 2"/>
          <p:cNvSpPr>
            <a:spLocks noGrp="1" noRot="1" noChangeAspect="1" noChangeArrowheads="1" noTextEdit="1"/>
          </p:cNvSpPr>
          <p:nvPr>
            <p:ph type="sldImg"/>
          </p:nvPr>
        </p:nvSpPr>
        <p:spPr>
          <a:xfrm>
            <a:off x="438150" y="465138"/>
            <a:ext cx="6308725" cy="3548062"/>
          </a:xfrm>
          <a:ln/>
        </p:spPr>
      </p:sp>
      <p:sp>
        <p:nvSpPr>
          <p:cNvPr id="86020" name="Rectangle 3"/>
          <p:cNvSpPr>
            <a:spLocks noGrp="1" noChangeArrowheads="1"/>
          </p:cNvSpPr>
          <p:nvPr>
            <p:ph type="body" idx="1"/>
          </p:nvPr>
        </p:nvSpPr>
        <p:spPr>
          <a:xfrm>
            <a:off x="159264" y="4495522"/>
            <a:ext cx="6923705" cy="4258913"/>
          </a:xfrm>
          <a:noFill/>
          <a:ln/>
        </p:spPr>
        <p:txBody>
          <a:bodyPr lIns="92699" tIns="46350" rIns="92699" bIns="46350"/>
          <a:lstStyle/>
          <a:p>
            <a:pPr marL="0" marR="0" lvl="0" indent="0" algn="l" defTabSz="914400" rtl="0" eaLnBrk="1" fontAlgn="auto" latinLnBrk="0" hangingPunct="1">
              <a:lnSpc>
                <a:spcPct val="100000"/>
              </a:lnSpc>
              <a:spcBef>
                <a:spcPts val="0"/>
              </a:spcBef>
              <a:spcAft>
                <a:spcPts val="0"/>
              </a:spcAft>
              <a:buClrTx/>
              <a:buSzTx/>
              <a:buFontTx/>
              <a:buChar char="•"/>
              <a:tabLst/>
              <a:defRPr/>
            </a:pPr>
            <a:r>
              <a:rPr lang="en-US" dirty="0" smtClean="0"/>
              <a:t>This shows the projected</a:t>
            </a:r>
            <a:r>
              <a:rPr lang="en-US" baseline="0" dirty="0" smtClean="0"/>
              <a:t> employment growth from the fastest growing 2018 sector (Health care and social assistance) to the slowest (Manufacturing), based on projected annual rate of change for wage and salary industry employment. </a:t>
            </a:r>
            <a:endParaRPr lang="en-US" dirty="0" smtClean="0"/>
          </a:p>
          <a:p>
            <a:pPr eaLnBrk="1" hangingPunct="1">
              <a:buFontTx/>
              <a:buNone/>
            </a:pPr>
            <a:endParaRPr lang="en-US" b="1" baseline="0" dirty="0" smtClean="0"/>
          </a:p>
          <a:p>
            <a:pPr eaLnBrk="1" hangingPunct="1">
              <a:buFontTx/>
              <a:buChar char="•"/>
            </a:pPr>
            <a:r>
              <a:rPr lang="en-US" baseline="0" dirty="0" smtClean="0"/>
              <a:t>Health care and social assistance, which is made of private institutions, is the fastest growing industry</a:t>
            </a:r>
            <a:r>
              <a:rPr lang="en-US" dirty="0" smtClean="0"/>
              <a:t> in addition to being the largest in terms of projected employment gains.</a:t>
            </a:r>
          </a:p>
          <a:p>
            <a:pPr eaLnBrk="1" hangingPunct="1">
              <a:buFontTx/>
              <a:buNone/>
            </a:pPr>
            <a:endParaRPr lang="en-US" dirty="0" smtClean="0"/>
          </a:p>
          <a:p>
            <a:pPr defTabSz="906057">
              <a:buFontTx/>
              <a:buChar char="•"/>
              <a:defRPr/>
            </a:pPr>
            <a:r>
              <a:rPr lang="en-US" dirty="0" smtClean="0"/>
              <a:t>Educational services, which is made of private educational institutions,</a:t>
            </a:r>
            <a:r>
              <a:rPr lang="en-US" baseline="0" dirty="0" smtClean="0"/>
              <a:t> </a:t>
            </a:r>
            <a:r>
              <a:rPr lang="en-US" dirty="0" smtClean="0"/>
              <a:t>is the second fastest growing sector in terms of employment.  However,</a:t>
            </a:r>
            <a:r>
              <a:rPr lang="en-US" baseline="0" dirty="0" smtClean="0"/>
              <a:t> it is ranked 5</a:t>
            </a:r>
            <a:r>
              <a:rPr lang="en-US" baseline="30000" dirty="0" smtClean="0"/>
              <a:t>th</a:t>
            </a:r>
            <a:r>
              <a:rPr lang="en-US" baseline="0" dirty="0" smtClean="0"/>
              <a:t> in terms of the number of jobs added.  </a:t>
            </a:r>
          </a:p>
          <a:p>
            <a:pPr defTabSz="906057">
              <a:buFontTx/>
              <a:buChar char="•"/>
              <a:defRPr/>
            </a:pPr>
            <a:endParaRPr lang="en-US" baseline="0" dirty="0" smtClean="0"/>
          </a:p>
          <a:p>
            <a:pPr marL="0" marR="0" lvl="0" indent="0" algn="l" defTabSz="906057" rtl="0" eaLnBrk="1" fontAlgn="auto" latinLnBrk="0" hangingPunct="1">
              <a:lnSpc>
                <a:spcPct val="100000"/>
              </a:lnSpc>
              <a:spcBef>
                <a:spcPts val="0"/>
              </a:spcBef>
              <a:spcAft>
                <a:spcPts val="0"/>
              </a:spcAft>
              <a:buClrTx/>
              <a:buSzTx/>
              <a:buFontTx/>
              <a:buChar char="•"/>
              <a:tabLst/>
              <a:defRPr/>
            </a:pPr>
            <a:r>
              <a:rPr lang="en-US" dirty="0" smtClean="0"/>
              <a:t>Construction employment is projected to have the third</a:t>
            </a:r>
            <a:r>
              <a:rPr lang="en-US" baseline="0" dirty="0" smtClean="0"/>
              <a:t> fastest growth rate, growing at 1.1%.</a:t>
            </a:r>
          </a:p>
          <a:p>
            <a:pPr defTabSz="906057">
              <a:buFontTx/>
              <a:buChar char="•"/>
              <a:defRPr/>
            </a:pPr>
            <a:endParaRPr lang="en-US" baseline="0" dirty="0" smtClean="0"/>
          </a:p>
          <a:p>
            <a:pPr eaLnBrk="1" hangingPunct="1">
              <a:buFontTx/>
              <a:buChar char="•"/>
            </a:pPr>
            <a:endParaRPr lang="en-US" dirty="0" smtClean="0"/>
          </a:p>
          <a:p>
            <a:pPr defTabSz="906057">
              <a:buFontTx/>
              <a:buChar char="•"/>
              <a:defRPr/>
            </a:pPr>
            <a:r>
              <a:rPr lang="en-US" dirty="0" smtClean="0"/>
              <a:t>Manufacturing is the sector projected to see the</a:t>
            </a:r>
            <a:r>
              <a:rPr lang="en-US" baseline="0" dirty="0" smtClean="0"/>
              <a:t> largest percent decline. Some factors contributing to the loss of jobs in the manufacturing sector are international competition and the adoption of new productivity-enhancing technologies, such as robots. </a:t>
            </a:r>
            <a:endParaRPr lang="en-US" dirty="0" smtClean="0"/>
          </a:p>
          <a:p>
            <a:pPr eaLnBrk="1" hangingPunct="1">
              <a:buFontTx/>
              <a:buNone/>
            </a:pPr>
            <a:endParaRPr lang="en-US" dirty="0" smtClean="0"/>
          </a:p>
          <a:p>
            <a:pPr eaLnBrk="1" hangingPunct="1">
              <a:buFontTx/>
              <a:buChar char="•"/>
            </a:pPr>
            <a:r>
              <a:rPr lang="en-US" dirty="0" smtClean="0"/>
              <a:t>Note: State and local government also includes public education and hospitals.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Tree>
    <p:extLst>
      <p:ext uri="{BB962C8B-B14F-4D97-AF65-F5344CB8AC3E}">
        <p14:creationId xmlns:p14="http://schemas.microsoft.com/office/powerpoint/2010/main" val="42208157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6057">
              <a:defRPr/>
            </a:pPr>
            <a:r>
              <a:rPr lang="en-US" dirty="0" smtClean="0"/>
              <a:t>Construction is projected</a:t>
            </a:r>
            <a:r>
              <a:rPr lang="en-US" baseline="0" dirty="0" smtClean="0"/>
              <a:t> to be the third fastest growing industry sector and add the fourth most new jobs.  However, this projected growth reflects recovery from the housing bubble bust and the December 2007-June 2009 recession.  The construction sector is projected to reach the level above the number of jobs it had in 2006 (8.1 million in 2028 instead of 7.7 million in 2006) during this projection period.  </a:t>
            </a:r>
          </a:p>
          <a:p>
            <a:pPr defTabSz="906057">
              <a:defRPr/>
            </a:pPr>
            <a:endParaRPr lang="en-US" baseline="0" dirty="0" smtClean="0"/>
          </a:p>
          <a:p>
            <a:pPr marL="171450" indent="-171450" defTabSz="906057">
              <a:buFont typeface="Arial" panose="020B0604020202020204" pitchFamily="34" charset="0"/>
              <a:buChar char="•"/>
              <a:defRPr/>
            </a:pPr>
            <a:r>
              <a:rPr lang="en-US" dirty="0"/>
              <a:t>Source: U.S. Bureau of Labor Statistics Current Employment Statistics (historical data) and Employment Projections Program (</a:t>
            </a:r>
            <a:r>
              <a:rPr lang="en-US" dirty="0" smtClean="0"/>
              <a:t>2028 </a:t>
            </a:r>
            <a:r>
              <a:rPr lang="en-US" dirty="0"/>
              <a:t>data).</a:t>
            </a:r>
            <a:r>
              <a:rPr lang="en-US" dirty="0" smtClean="0"/>
              <a:t> </a:t>
            </a:r>
            <a:endParaRPr lang="en-US" dirty="0" smtClean="0"/>
          </a:p>
          <a:p>
            <a:pPr marL="171450" indent="-171450" defTabSz="906057">
              <a:buFont typeface="Arial" panose="020B0604020202020204" pitchFamily="34" charset="0"/>
              <a:buChar char="•"/>
              <a:defRPr/>
            </a:pPr>
            <a:r>
              <a:rPr lang="en-US" sz="1200" kern="1200" dirty="0" smtClean="0">
                <a:solidFill>
                  <a:schemeClr val="tx1"/>
                </a:solidFill>
                <a:latin typeface="Tahoma" pitchFamily="34" charset="0"/>
                <a:ea typeface="+mn-ea"/>
                <a:cs typeface="Tahoma" pitchFamily="34" charset="0"/>
              </a:rPr>
              <a:t>Note:</a:t>
            </a:r>
            <a:r>
              <a:rPr lang="en-US" sz="1200" kern="1200" baseline="0" dirty="0" smtClean="0">
                <a:solidFill>
                  <a:schemeClr val="tx1"/>
                </a:solidFill>
                <a:latin typeface="Tahoma" pitchFamily="34" charset="0"/>
                <a:ea typeface="+mn-ea"/>
                <a:cs typeface="Tahoma" pitchFamily="34" charset="0"/>
              </a:rPr>
              <a:t> </a:t>
            </a:r>
            <a:r>
              <a:rPr lang="en-US" sz="1200" kern="1200" dirty="0" smtClean="0">
                <a:solidFill>
                  <a:schemeClr val="tx1"/>
                </a:solidFill>
                <a:latin typeface="Tahoma" pitchFamily="34" charset="0"/>
                <a:ea typeface="+mn-ea"/>
                <a:cs typeface="Tahoma" pitchFamily="34" charset="0"/>
              </a:rPr>
              <a:t>Shaded areas represent recessions as determined by the National Bureau of Economic Research. </a:t>
            </a:r>
            <a:endParaRPr lang="en-US" dirty="0" smtClean="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39</a:t>
            </a:fld>
            <a:endParaRPr lang="en-US" dirty="0"/>
          </a:p>
        </p:txBody>
      </p:sp>
    </p:spTree>
    <p:extLst>
      <p:ext uri="{BB962C8B-B14F-4D97-AF65-F5344CB8AC3E}">
        <p14:creationId xmlns:p14="http://schemas.microsoft.com/office/powerpoint/2010/main" val="34884708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6057">
              <a:defRPr/>
            </a:pPr>
            <a:r>
              <a:rPr lang="en-US" dirty="0" smtClean="0"/>
              <a:t>Employment</a:t>
            </a:r>
            <a:r>
              <a:rPr lang="en-US" baseline="0" dirty="0" smtClean="0"/>
              <a:t> in the manufacturing sector dropped significantly from 2000-10, including losing 18.6 percent of its employment from 2006-10.  Some continued job loss is projected, </a:t>
            </a:r>
            <a:r>
              <a:rPr lang="en-US" dirty="0" smtClean="0"/>
              <a:t>due to the increase in the volume of manufactured goods that are imported as well as the increased productivity gains experienced in manufacturing industries. </a:t>
            </a:r>
            <a:r>
              <a:rPr lang="en-US" sz="1200" kern="1200" dirty="0" smtClean="0">
                <a:solidFill>
                  <a:schemeClr val="tx1"/>
                </a:solidFill>
                <a:effectLst/>
                <a:latin typeface="+mn-lt"/>
                <a:ea typeface="+mn-ea"/>
                <a:cs typeface="+mn-cs"/>
              </a:rPr>
              <a:t>Some factors contributing to the loss of jobs in the manufacturing sector are international competition and the adoption of new productivity-enhancing technologies, such as robots.</a:t>
            </a:r>
            <a:endParaRPr lang="en-US" dirty="0" smtClean="0"/>
          </a:p>
          <a:p>
            <a:pPr defTabSz="906057">
              <a:defRPr/>
            </a:pPr>
            <a:endParaRPr lang="en-US" dirty="0" smtClean="0"/>
          </a:p>
          <a:p>
            <a:pPr marL="0" marR="0" lvl="0" indent="0" algn="l" defTabSz="906057"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Although manufacturing has increased in the past few years, it is still projected to decline in the next 10 years. This is due to the long term trends. However, manufacturing is expected to decline slower in the </a:t>
            </a:r>
            <a:r>
              <a:rPr lang="en-US" sz="1200" strike="noStrike" kern="1200" dirty="0" smtClean="0">
                <a:solidFill>
                  <a:schemeClr val="tx1"/>
                </a:solidFill>
                <a:effectLst/>
                <a:latin typeface="+mn-lt"/>
                <a:ea typeface="+mn-ea"/>
                <a:cs typeface="+mn-cs"/>
              </a:rPr>
              <a:t>2018-28 cycle (</a:t>
            </a:r>
            <a:r>
              <a:rPr lang="en-US" sz="1200" strike="noStrike" kern="1200" baseline="0" dirty="0" smtClean="0">
                <a:solidFill>
                  <a:schemeClr val="tx1"/>
                </a:solidFill>
                <a:effectLst/>
                <a:latin typeface="+mn-lt"/>
                <a:ea typeface="+mn-ea"/>
                <a:cs typeface="+mn-cs"/>
              </a:rPr>
              <a:t>declining by 640,700 jobs) </a:t>
            </a:r>
            <a:r>
              <a:rPr lang="en-US" sz="1200" strike="noStrike" kern="1200" dirty="0" smtClean="0">
                <a:solidFill>
                  <a:schemeClr val="tx1"/>
                </a:solidFill>
                <a:effectLst/>
                <a:latin typeface="+mn-lt"/>
                <a:ea typeface="+mn-ea"/>
                <a:cs typeface="+mn-cs"/>
              </a:rPr>
              <a:t>than it was projected to decline in the 2016-26 cycle (decrease</a:t>
            </a:r>
            <a:r>
              <a:rPr lang="en-US" sz="1200" strike="noStrike" kern="1200" baseline="0" dirty="0" smtClean="0">
                <a:solidFill>
                  <a:schemeClr val="tx1"/>
                </a:solidFill>
                <a:effectLst/>
                <a:latin typeface="+mn-lt"/>
                <a:ea typeface="+mn-ea"/>
                <a:cs typeface="+mn-cs"/>
              </a:rPr>
              <a:t> of 736,400 jobs</a:t>
            </a:r>
            <a:r>
              <a:rPr lang="en-US" sz="1200" strike="noStrike"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This is because</a:t>
            </a:r>
            <a:r>
              <a:rPr lang="en-US" sz="1200" kern="1200" dirty="0" smtClean="0">
                <a:solidFill>
                  <a:schemeClr val="tx1"/>
                </a:solidFill>
                <a:effectLst/>
                <a:latin typeface="+mn-lt"/>
                <a:ea typeface="+mn-ea"/>
                <a:cs typeface="+mn-cs"/>
              </a:rPr>
              <a:t> of the recent increases.  </a:t>
            </a:r>
          </a:p>
          <a:p>
            <a:pPr defTabSz="906057">
              <a:defRPr/>
            </a:pPr>
            <a:endParaRPr lang="en-US" dirty="0" smtClean="0"/>
          </a:p>
          <a:p>
            <a:pPr defTabSz="906057">
              <a:defRPr/>
            </a:pPr>
            <a:endParaRPr lang="en-US" dirty="0" smtClean="0"/>
          </a:p>
          <a:p>
            <a:pPr defTabSz="906057">
              <a:defRPr/>
            </a:pPr>
            <a:r>
              <a:rPr lang="en-US" dirty="0"/>
              <a:t>Source: U.S. Bureau of Labor Statistics Current Employment Statistics (historical data) and Employment Projections Program (</a:t>
            </a:r>
            <a:r>
              <a:rPr lang="en-US" dirty="0" smtClean="0"/>
              <a:t>2028 </a:t>
            </a:r>
            <a:r>
              <a:rPr lang="en-US" dirty="0"/>
              <a:t>data).</a:t>
            </a:r>
            <a:r>
              <a:rPr lang="en-US" dirty="0" smtClean="0"/>
              <a:t> </a:t>
            </a:r>
            <a:endParaRPr lang="en-US" dirty="0" smtClean="0"/>
          </a:p>
          <a:p>
            <a:pPr defTabSz="906057">
              <a:defRPr/>
            </a:pPr>
            <a:r>
              <a:rPr lang="en-US" dirty="0" smtClean="0"/>
              <a:t>Note: </a:t>
            </a:r>
            <a:r>
              <a:rPr lang="en-US" sz="1200" kern="1200" dirty="0" smtClean="0">
                <a:solidFill>
                  <a:schemeClr val="tx1"/>
                </a:solidFill>
                <a:latin typeface="Tahoma" pitchFamily="34" charset="0"/>
                <a:ea typeface="+mn-ea"/>
                <a:cs typeface="Tahoma" pitchFamily="34" charset="0"/>
              </a:rPr>
              <a:t>Shaded areas represent recessions as determined by the National Bureau of Economic Research.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40</a:t>
            </a:fld>
            <a:endParaRPr lang="en-US" dirty="0"/>
          </a:p>
        </p:txBody>
      </p:sp>
    </p:spTree>
    <p:extLst>
      <p:ext uri="{BB962C8B-B14F-4D97-AF65-F5344CB8AC3E}">
        <p14:creationId xmlns:p14="http://schemas.microsoft.com/office/powerpoint/2010/main" val="32635072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6057">
              <a:defRPr/>
            </a:pPr>
            <a:r>
              <a:rPr lang="en-US" dirty="0" smtClean="0"/>
              <a:t>Employment</a:t>
            </a:r>
            <a:r>
              <a:rPr lang="en-US" baseline="0" dirty="0" smtClean="0"/>
              <a:t> in the Health Care and Social Assistance sector is expected to continue to increase the fastest among all sectors in the next 10 years. The aging of the population, longer life expectancy, and an expected rise in chronic conditions will lead to higher demand of all types of health care services. </a:t>
            </a:r>
          </a:p>
          <a:p>
            <a:pPr defTabSz="906057">
              <a:defRPr/>
            </a:pPr>
            <a:endParaRPr lang="en-US" dirty="0" smtClean="0"/>
          </a:p>
          <a:p>
            <a:pPr defTabSz="906057">
              <a:defRPr/>
            </a:pPr>
            <a:r>
              <a:rPr lang="en-US" dirty="0"/>
              <a:t>Source: U.S. Bureau of Labor Statistics Current Employment Statistics (historical data) and Employment Projections Program (</a:t>
            </a:r>
            <a:r>
              <a:rPr lang="en-US" dirty="0" smtClean="0"/>
              <a:t>2028 </a:t>
            </a:r>
            <a:r>
              <a:rPr lang="en-US" dirty="0"/>
              <a:t>data).</a:t>
            </a:r>
            <a:r>
              <a:rPr lang="en-US" dirty="0" smtClean="0"/>
              <a:t> </a:t>
            </a:r>
            <a:endParaRPr lang="en-US" dirty="0" smtClean="0"/>
          </a:p>
          <a:p>
            <a:pPr defTabSz="906057">
              <a:defRPr/>
            </a:pPr>
            <a:r>
              <a:rPr lang="en-US" dirty="0" smtClean="0"/>
              <a:t>Note: </a:t>
            </a:r>
            <a:r>
              <a:rPr lang="en-US" sz="1200" kern="1200" dirty="0" smtClean="0">
                <a:solidFill>
                  <a:schemeClr val="tx1"/>
                </a:solidFill>
                <a:latin typeface="Tahoma" pitchFamily="34" charset="0"/>
                <a:ea typeface="+mn-ea"/>
                <a:cs typeface="Tahoma" pitchFamily="34" charset="0"/>
              </a:rPr>
              <a:t>Shaded areas represent recessions as determined by the National Bureau of Economic Research.</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41</a:t>
            </a:fld>
            <a:endParaRPr lang="en-US" dirty="0"/>
          </a:p>
        </p:txBody>
      </p:sp>
    </p:spTree>
    <p:extLst>
      <p:ext uri="{BB962C8B-B14F-4D97-AF65-F5344CB8AC3E}">
        <p14:creationId xmlns:p14="http://schemas.microsoft.com/office/powerpoint/2010/main" val="28186043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6057">
              <a:defRPr/>
            </a:pPr>
            <a:r>
              <a:rPr lang="en-US" dirty="0" smtClean="0"/>
              <a:t>Employment</a:t>
            </a:r>
            <a:r>
              <a:rPr lang="en-US" baseline="0" dirty="0" smtClean="0"/>
              <a:t> in the Retail Trade sector is expected to have the greatest decline of the service sectors in the next 10 years. Employment loss of 153,7000 jobs over the 2018-28 </a:t>
            </a:r>
            <a:r>
              <a:rPr lang="en-US" strike="noStrike" baseline="0" dirty="0" smtClean="0"/>
              <a:t>contrasts with the increase of 544,000 jobs over the previous decade. </a:t>
            </a:r>
          </a:p>
          <a:p>
            <a:pPr defTabSz="906057">
              <a:defRPr/>
            </a:pPr>
            <a:endParaRPr lang="en-US" strike="noStrike" baseline="0" dirty="0" smtClean="0"/>
          </a:p>
          <a:p>
            <a:pPr defTabSz="906057">
              <a:defRPr/>
            </a:pPr>
            <a:r>
              <a:rPr lang="en-US" strike="noStrike" baseline="0" dirty="0" smtClean="0"/>
              <a:t>A shift in retail to ecommerce, which is driving up employment in the transportation and warehousing sector, is one factor that contributes to the employment drop in retail trade.</a:t>
            </a:r>
          </a:p>
          <a:p>
            <a:pPr defTabSz="906057">
              <a:defRPr/>
            </a:pPr>
            <a:endParaRPr lang="en-US" dirty="0" smtClean="0"/>
          </a:p>
          <a:p>
            <a:pPr defTabSz="906057">
              <a:defRPr/>
            </a:pPr>
            <a:r>
              <a:rPr lang="en-US" dirty="0"/>
              <a:t>Source: U.S. Bureau of Labor Statistics Current Employment Statistics (historical data) and Employment Projections Program (</a:t>
            </a:r>
            <a:r>
              <a:rPr lang="en-US" dirty="0" smtClean="0"/>
              <a:t>2028 </a:t>
            </a:r>
            <a:r>
              <a:rPr lang="en-US" dirty="0"/>
              <a:t>data).</a:t>
            </a:r>
            <a:r>
              <a:rPr lang="en-US" dirty="0" smtClean="0"/>
              <a:t> </a:t>
            </a:r>
            <a:endParaRPr lang="en-US" dirty="0" smtClean="0"/>
          </a:p>
          <a:p>
            <a:pPr defTabSz="906057">
              <a:defRPr/>
            </a:pPr>
            <a:r>
              <a:rPr lang="en-US" dirty="0" smtClean="0"/>
              <a:t>Note: </a:t>
            </a:r>
            <a:r>
              <a:rPr lang="en-US" sz="1200" kern="1200" dirty="0" smtClean="0">
                <a:solidFill>
                  <a:schemeClr val="tx1"/>
                </a:solidFill>
                <a:latin typeface="Tahoma" pitchFamily="34" charset="0"/>
                <a:ea typeface="+mn-ea"/>
                <a:cs typeface="Tahoma" pitchFamily="34" charset="0"/>
              </a:rPr>
              <a:t>Shaded areas represent recessions as determined by the National Bureau of Economic Research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42</a:t>
            </a:fld>
            <a:endParaRPr lang="en-US" dirty="0"/>
          </a:p>
        </p:txBody>
      </p:sp>
    </p:spTree>
    <p:extLst>
      <p:ext uri="{BB962C8B-B14F-4D97-AF65-F5344CB8AC3E}">
        <p14:creationId xmlns:p14="http://schemas.microsoft.com/office/powerpoint/2010/main" val="3955629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2965F33-FF37-467A-8241-DCFF22D30835}" type="slidenum">
              <a:rPr lang="en-US"/>
              <a:pPr/>
              <a:t>43</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defTabSz="906057">
              <a:defRPr/>
            </a:pPr>
            <a:r>
              <a:rPr lang="en-US" dirty="0" smtClean="0"/>
              <a:t>The final step in the projections process is distributing projected industry employment to occupations, giving projected occupational growth. </a:t>
            </a:r>
            <a:r>
              <a:rPr lang="en-US" baseline="0" dirty="0" smtClean="0"/>
              <a:t>The next few slides highlight some results of the 2018-28 projections.</a:t>
            </a:r>
          </a:p>
          <a:p>
            <a:pPr defTabSz="906057">
              <a:defRPr/>
            </a:pPr>
            <a:endParaRPr lang="en-US" baseline="0" dirty="0" smtClean="0"/>
          </a:p>
          <a:p>
            <a:pPr eaLnBrk="1" hangingPunct="1"/>
            <a:endParaRPr lang="en-US" dirty="0" smtClean="0"/>
          </a:p>
        </p:txBody>
      </p:sp>
    </p:spTree>
    <p:extLst>
      <p:ext uri="{BB962C8B-B14F-4D97-AF65-F5344CB8AC3E}">
        <p14:creationId xmlns:p14="http://schemas.microsoft.com/office/powerpoint/2010/main" val="37993326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Occupational</a:t>
            </a:r>
            <a:r>
              <a:rPr lang="en-US" baseline="0" dirty="0" smtClean="0"/>
              <a:t> growth can be viewed two ways:</a:t>
            </a:r>
          </a:p>
          <a:p>
            <a:endParaRPr lang="en-US" baseline="0" dirty="0" smtClean="0"/>
          </a:p>
          <a:p>
            <a:pPr marL="0" indent="0">
              <a:buFont typeface="Arial" pitchFamily="34" charset="0"/>
              <a:buNone/>
            </a:pPr>
            <a:r>
              <a:rPr lang="en-US" baseline="0" dirty="0" smtClean="0"/>
              <a:t>1.     Numeric employment change- the number of jobs an occupation is projected to add</a:t>
            </a:r>
          </a:p>
          <a:p>
            <a:pPr marL="706452" lvl="1" indent="-235485">
              <a:buFont typeface="Arial" pitchFamily="34" charset="0"/>
              <a:buChar char="•"/>
            </a:pPr>
            <a:r>
              <a:rPr lang="en-US" baseline="0" dirty="0" smtClean="0"/>
              <a:t>In this example, Home Health Aides are adding over 304,800 jobs, compared to the 3,800 jobs being added to Wind Turbine Service Technicians. </a:t>
            </a:r>
          </a:p>
          <a:p>
            <a:pPr marL="0" indent="0">
              <a:buFont typeface="+mj-lt"/>
              <a:buNone/>
            </a:pPr>
            <a:endParaRPr lang="en-US" baseline="0" dirty="0" smtClean="0"/>
          </a:p>
          <a:p>
            <a:pPr marL="0" indent="0">
              <a:buFont typeface="+mj-lt"/>
              <a:buNone/>
            </a:pPr>
            <a:r>
              <a:rPr lang="en-US" baseline="0" dirty="0" smtClean="0"/>
              <a:t>2.     Percent employment growth- the rate at which an occupation is projected to grow</a:t>
            </a:r>
          </a:p>
          <a:p>
            <a:pPr marL="706452" lvl="1" indent="-235485">
              <a:buFont typeface="Arial" pitchFamily="34" charset="0"/>
              <a:buChar char="•"/>
            </a:pPr>
            <a:r>
              <a:rPr lang="en-US" baseline="0" dirty="0" smtClean="0"/>
              <a:t>Although Home Health Aides are adding many more jobs than Wind Turbine Service Technicians, they are only growing at 36.6 percent. Whereas Wind Turbine Service Technicians are growing much faster at 56.9 percent. </a:t>
            </a:r>
          </a:p>
          <a:p>
            <a:pPr marL="706452" marR="0" lvl="1" indent="-235485"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Home Health Aides are the much larger occupation, therefore there will be many more new jobs created in this occupation despite the slower growth. </a:t>
            </a:r>
          </a:p>
          <a:p>
            <a:pPr marL="706452" lvl="1" indent="-235485">
              <a:buFont typeface="Arial" pitchFamily="34" charset="0"/>
              <a:buChar char="•"/>
            </a:pPr>
            <a:endParaRPr lang="en-US" baseline="0" dirty="0" smtClean="0"/>
          </a:p>
          <a:p>
            <a:pPr marL="706452" lvl="1" indent="-235485"/>
            <a:endParaRPr lang="en-US" baseline="0" dirty="0" smtClean="0"/>
          </a:p>
        </p:txBody>
      </p:sp>
      <p:sp>
        <p:nvSpPr>
          <p:cNvPr id="4" name="Slide Number Placeholder 3"/>
          <p:cNvSpPr>
            <a:spLocks noGrp="1"/>
          </p:cNvSpPr>
          <p:nvPr>
            <p:ph type="sldNum" sz="quarter" idx="10"/>
          </p:nvPr>
        </p:nvSpPr>
        <p:spPr/>
        <p:txBody>
          <a:bodyPr/>
          <a:lstStyle/>
          <a:p>
            <a:pPr>
              <a:defRPr/>
            </a:pPr>
            <a:fld id="{7C27C0A9-4E94-48D4-BD5E-81D2DDCCF95A}" type="slidenum">
              <a:rPr lang="en-US" smtClean="0"/>
              <a:pPr>
                <a:defRPr/>
              </a:pPr>
              <a:t>44</a:t>
            </a:fld>
            <a:endParaRPr lang="en-US" dirty="0"/>
          </a:p>
        </p:txBody>
      </p:sp>
    </p:spTree>
    <p:extLst>
      <p:ext uri="{BB962C8B-B14F-4D97-AF65-F5344CB8AC3E}">
        <p14:creationId xmlns:p14="http://schemas.microsoft.com/office/powerpoint/2010/main" val="35303103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6F8B35AD-313C-4792-B43D-00F0A1DE70CC}" type="slidenum">
              <a:rPr lang="en-US"/>
              <a:pPr/>
              <a:t>45</a:t>
            </a:fld>
            <a:endParaRPr lang="en-US" dirty="0"/>
          </a:p>
        </p:txBody>
      </p:sp>
      <p:sp>
        <p:nvSpPr>
          <p:cNvPr id="88067" name="Rectangle 2"/>
          <p:cNvSpPr>
            <a:spLocks noGrp="1" noRot="1" noChangeAspect="1" noChangeArrowheads="1" noTextEdit="1"/>
          </p:cNvSpPr>
          <p:nvPr>
            <p:ph type="sldImg"/>
          </p:nvPr>
        </p:nvSpPr>
        <p:spPr>
          <a:xfrm>
            <a:off x="371475" y="463550"/>
            <a:ext cx="6308725" cy="3548063"/>
          </a:xfrm>
          <a:ln/>
        </p:spPr>
      </p:sp>
      <p:sp>
        <p:nvSpPr>
          <p:cNvPr id="88068" name="Rectangle 3"/>
          <p:cNvSpPr>
            <a:spLocks noGrp="1" noChangeArrowheads="1"/>
          </p:cNvSpPr>
          <p:nvPr>
            <p:ph type="body" idx="1"/>
          </p:nvPr>
        </p:nvSpPr>
        <p:spPr>
          <a:xfrm>
            <a:off x="765248" y="4388722"/>
            <a:ext cx="5870184" cy="4275344"/>
          </a:xfrm>
          <a:noFill/>
          <a:ln/>
        </p:spPr>
        <p:txBody>
          <a:bodyPr lIns="94915" tIns="47457" rIns="94915" bIns="47457"/>
          <a:lstStyle/>
          <a:p>
            <a:pPr lvl="0">
              <a:buFont typeface="Arial" pitchFamily="34" charset="0"/>
              <a:buChar char="•"/>
            </a:pPr>
            <a:r>
              <a:rPr lang="en-US" dirty="0" smtClean="0"/>
              <a:t>  </a:t>
            </a:r>
            <a:r>
              <a:rPr lang="en-US" dirty="0"/>
              <a:t>This chart shows </a:t>
            </a:r>
            <a:r>
              <a:rPr lang="en-US" dirty="0" smtClean="0"/>
              <a:t>2018 </a:t>
            </a:r>
            <a:r>
              <a:rPr lang="en-US" dirty="0"/>
              <a:t>employment by major occupational groupings, ranked in order of size, to provide an idea of the relative size of each group.</a:t>
            </a:r>
          </a:p>
          <a:p>
            <a:pPr lvl="0">
              <a:buFont typeface="Arial" pitchFamily="34" charset="0"/>
              <a:buNone/>
            </a:pPr>
            <a:endParaRPr lang="en-US" dirty="0"/>
          </a:p>
          <a:p>
            <a:pPr lvl="0">
              <a:buFont typeface="Arial" pitchFamily="34" charset="0"/>
              <a:buChar char="•"/>
            </a:pPr>
            <a:r>
              <a:rPr lang="en-US" dirty="0"/>
              <a:t>  The 22 occupational groupings are based on the 2010 Standard Occupational Classification System. </a:t>
            </a:r>
            <a:r>
              <a:rPr lang="en-US" dirty="0" smtClean="0"/>
              <a:t> </a:t>
            </a:r>
            <a:endParaRPr lang="en-US" dirty="0"/>
          </a:p>
          <a:p>
            <a:pPr lvl="0">
              <a:buFont typeface="Arial" pitchFamily="34" charset="0"/>
              <a:buNone/>
            </a:pPr>
            <a:r>
              <a:rPr lang="en-US" dirty="0"/>
              <a:t> </a:t>
            </a:r>
          </a:p>
          <a:p>
            <a:pPr lvl="0">
              <a:buFont typeface="Arial" pitchFamily="34" charset="0"/>
              <a:buChar char="•"/>
            </a:pPr>
            <a:r>
              <a:rPr lang="en-US" dirty="0"/>
              <a:t>  Of the major groups, the office and administrative support occupations had the most employment in </a:t>
            </a:r>
            <a:r>
              <a:rPr lang="en-US" dirty="0" smtClean="0"/>
              <a:t>2018.</a:t>
            </a:r>
            <a:endParaRPr lang="en-US" dirty="0"/>
          </a:p>
          <a:p>
            <a:pPr eaLnBrk="1" hangingPunct="1">
              <a:buFontTx/>
              <a:buNone/>
            </a:pPr>
            <a:endParaRPr lang="en-US" dirty="0" smtClean="0"/>
          </a:p>
          <a:p>
            <a:pPr eaLnBrk="1" hangingPunct="1">
              <a:buFontTx/>
              <a:buNone/>
            </a:pPr>
            <a:r>
              <a:rPr lang="en-US" dirty="0" smtClean="0"/>
              <a:t>(Continued on next slide.)</a:t>
            </a:r>
          </a:p>
          <a:p>
            <a:pPr eaLnBrk="1" hangingPunct="1"/>
            <a:endParaRPr lang="en-US" dirty="0" smtClean="0"/>
          </a:p>
        </p:txBody>
      </p:sp>
    </p:spTree>
    <p:extLst>
      <p:ext uri="{BB962C8B-B14F-4D97-AF65-F5344CB8AC3E}">
        <p14:creationId xmlns:p14="http://schemas.microsoft.com/office/powerpoint/2010/main" val="29206251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6F8B35AD-313C-4792-B43D-00F0A1DE70CC}" type="slidenum">
              <a:rPr lang="en-US"/>
              <a:pPr/>
              <a:t>46</a:t>
            </a:fld>
            <a:endParaRPr lang="en-US" dirty="0"/>
          </a:p>
        </p:txBody>
      </p:sp>
      <p:sp>
        <p:nvSpPr>
          <p:cNvPr id="88067" name="Rectangle 2"/>
          <p:cNvSpPr>
            <a:spLocks noGrp="1" noRot="1" noChangeAspect="1" noChangeArrowheads="1" noTextEdit="1"/>
          </p:cNvSpPr>
          <p:nvPr>
            <p:ph type="sldImg"/>
          </p:nvPr>
        </p:nvSpPr>
        <p:spPr>
          <a:xfrm>
            <a:off x="371475" y="463550"/>
            <a:ext cx="6308725" cy="3548063"/>
          </a:xfrm>
          <a:ln/>
        </p:spPr>
      </p:sp>
      <p:sp>
        <p:nvSpPr>
          <p:cNvPr id="88068" name="Rectangle 3"/>
          <p:cNvSpPr>
            <a:spLocks noGrp="1" noChangeArrowheads="1"/>
          </p:cNvSpPr>
          <p:nvPr>
            <p:ph type="body" idx="1"/>
          </p:nvPr>
        </p:nvSpPr>
        <p:spPr>
          <a:xfrm>
            <a:off x="765248" y="4388722"/>
            <a:ext cx="5870184" cy="4275344"/>
          </a:xfrm>
          <a:noFill/>
          <a:ln/>
        </p:spPr>
        <p:txBody>
          <a:bodyPr lIns="94915" tIns="47457" rIns="94915" bIns="47457"/>
          <a:lstStyle/>
          <a:p>
            <a:pPr eaLnBrk="1" hangingPunct="1"/>
            <a:r>
              <a:rPr lang="en-US" dirty="0" smtClean="0"/>
              <a:t>(Continued from previous slide.)</a:t>
            </a:r>
          </a:p>
          <a:p>
            <a:pPr eaLnBrk="1" hangingPunct="1"/>
            <a:endParaRPr lang="en-US" dirty="0" smtClean="0"/>
          </a:p>
          <a:p>
            <a:pPr eaLnBrk="1" hangingPunct="1">
              <a:buFontTx/>
              <a:buChar char="•"/>
            </a:pPr>
            <a:r>
              <a:rPr lang="en-US" dirty="0" smtClean="0"/>
              <a:t>Here are the rest of the major</a:t>
            </a:r>
            <a:r>
              <a:rPr lang="en-US" baseline="0" dirty="0" smtClean="0"/>
              <a:t> occupational groups.  Farming, fishing, and forestry occupations had the fewest jobs in 2018.</a:t>
            </a:r>
            <a:endParaRPr lang="en-US" dirty="0" smtClean="0"/>
          </a:p>
        </p:txBody>
      </p:sp>
    </p:spTree>
    <p:extLst>
      <p:ext uri="{BB962C8B-B14F-4D97-AF65-F5344CB8AC3E}">
        <p14:creationId xmlns:p14="http://schemas.microsoft.com/office/powerpoint/2010/main" val="1761537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70F4F921-6A05-4FA6-BE4C-71A605A93A0A}" type="slidenum">
              <a:rPr lang="en-US"/>
              <a:pPr/>
              <a:t>47</a:t>
            </a:fld>
            <a:endParaRPr lang="en-US" dirty="0"/>
          </a:p>
        </p:txBody>
      </p:sp>
      <p:sp>
        <p:nvSpPr>
          <p:cNvPr id="89091" name="Rectangle 2"/>
          <p:cNvSpPr>
            <a:spLocks noGrp="1" noRot="1" noChangeAspect="1" noChangeArrowheads="1" noTextEdit="1"/>
          </p:cNvSpPr>
          <p:nvPr>
            <p:ph type="sldImg"/>
          </p:nvPr>
        </p:nvSpPr>
        <p:spPr>
          <a:xfrm>
            <a:off x="411163" y="455613"/>
            <a:ext cx="6205537" cy="3490912"/>
          </a:xfrm>
          <a:ln/>
        </p:spPr>
      </p:sp>
      <p:sp>
        <p:nvSpPr>
          <p:cNvPr id="89092" name="Rectangle 3"/>
          <p:cNvSpPr>
            <a:spLocks noGrp="1" noChangeArrowheads="1"/>
          </p:cNvSpPr>
          <p:nvPr>
            <p:ph type="body" idx="1"/>
          </p:nvPr>
        </p:nvSpPr>
        <p:spPr>
          <a:xfrm>
            <a:off x="762601" y="4316776"/>
            <a:ext cx="5849871" cy="4205256"/>
          </a:xfrm>
          <a:noFill/>
          <a:ln/>
        </p:spPr>
        <p:txBody>
          <a:bodyPr lIns="93135" tIns="46568" rIns="93135" bIns="46568">
            <a:normAutofit lnSpcReduction="10000"/>
          </a:bodyPr>
          <a:lstStyle/>
          <a:p>
            <a:pPr lvl="0">
              <a:buSzPct val="120000"/>
              <a:buFont typeface="Arial" pitchFamily="34" charset="0"/>
              <a:buChar char="•"/>
            </a:pPr>
            <a:r>
              <a:rPr lang="en-US" sz="1200" kern="1200" dirty="0" smtClean="0">
                <a:solidFill>
                  <a:schemeClr val="tx1"/>
                </a:solidFill>
                <a:latin typeface="+mn-lt"/>
                <a:ea typeface="+mn-ea"/>
                <a:cs typeface="+mn-cs"/>
              </a:rPr>
              <a:t> Healthcare support occupations are projected to have the fastest employment growth of the major groups. </a:t>
            </a:r>
          </a:p>
          <a:p>
            <a:pPr lvl="0">
              <a:buSzPct val="120000"/>
              <a:buFont typeface="Arial" pitchFamily="34" charset="0"/>
              <a:buChar char="•"/>
            </a:pPr>
            <a:endParaRPr lang="en-US" sz="1200" kern="1200" dirty="0" smtClean="0">
              <a:solidFill>
                <a:schemeClr val="tx1"/>
              </a:solidFill>
              <a:latin typeface="+mn-lt"/>
              <a:ea typeface="+mn-ea"/>
              <a:cs typeface="+mn-cs"/>
            </a:endParaRPr>
          </a:p>
          <a:p>
            <a:pPr lvl="0">
              <a:buSzPct val="120000"/>
              <a:buFont typeface="Arial" pitchFamily="34" charset="0"/>
              <a:buChar char="•"/>
            </a:pPr>
            <a:r>
              <a:rPr lang="en-US" sz="1200" kern="1200" dirty="0" smtClean="0">
                <a:solidFill>
                  <a:schemeClr val="tx1"/>
                </a:solidFill>
                <a:latin typeface="+mn-lt"/>
                <a:ea typeface="+mn-ea"/>
                <a:cs typeface="+mn-cs"/>
              </a:rPr>
              <a:t> Additionally,</a:t>
            </a:r>
            <a:r>
              <a:rPr lang="en-US" sz="1200" kern="1200" baseline="0" dirty="0" smtClean="0">
                <a:solidFill>
                  <a:schemeClr val="tx1"/>
                </a:solidFill>
                <a:latin typeface="+mn-lt"/>
                <a:ea typeface="+mn-ea"/>
                <a:cs typeface="+mn-cs"/>
              </a:rPr>
              <a:t> e</a:t>
            </a:r>
            <a:r>
              <a:rPr lang="en-US" sz="1200" kern="1200" dirty="0" smtClean="0">
                <a:solidFill>
                  <a:schemeClr val="tx1"/>
                </a:solidFill>
                <a:latin typeface="+mn-lt"/>
                <a:ea typeface="+mn-ea"/>
                <a:cs typeface="+mn-cs"/>
              </a:rPr>
              <a:t>mployment of healthcare practitioners and technical occupations are projected to grow fourth fastest of any major occupational group. </a:t>
            </a:r>
          </a:p>
          <a:p>
            <a:pPr lvl="0">
              <a:buSzPct val="120000"/>
              <a:buFont typeface="Arial" pitchFamily="34" charset="0"/>
              <a:buChar char="•"/>
            </a:pPr>
            <a:endParaRPr lang="en-US" sz="1200" kern="1200" dirty="0" smtClean="0">
              <a:solidFill>
                <a:schemeClr val="tx1"/>
              </a:solidFill>
              <a:latin typeface="+mn-lt"/>
              <a:ea typeface="+mn-ea"/>
              <a:cs typeface="+mn-cs"/>
            </a:endParaRPr>
          </a:p>
          <a:p>
            <a:pPr lvl="0">
              <a:buSzPct val="120000"/>
              <a:buFont typeface="Arial" pitchFamily="34" charset="0"/>
              <a:buChar char="•"/>
            </a:pPr>
            <a:r>
              <a:rPr lang="en-US" sz="1200" kern="1200" dirty="0" smtClean="0">
                <a:solidFill>
                  <a:schemeClr val="tx1"/>
                </a:solidFill>
                <a:latin typeface="+mn-lt"/>
                <a:ea typeface="+mn-ea"/>
                <a:cs typeface="+mn-cs"/>
              </a:rPr>
              <a:t> Growth in both of these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occupational groups is driven by expectations of increased spending on healthcare services, in part because of the aging population, which generally consumes more healthcare services.  </a:t>
            </a:r>
          </a:p>
          <a:p>
            <a:pPr lvl="0">
              <a:buSzPct val="120000"/>
              <a:buFont typeface="Arial" pitchFamily="34" charset="0"/>
              <a:buNone/>
            </a:pPr>
            <a:endParaRPr lang="en-US" sz="1200" kern="1200" dirty="0" smtClean="0">
              <a:solidFill>
                <a:schemeClr val="tx1"/>
              </a:solidFill>
              <a:latin typeface="+mn-lt"/>
              <a:ea typeface="+mn-ea"/>
              <a:cs typeface="+mn-cs"/>
            </a:endParaRPr>
          </a:p>
          <a:p>
            <a:pPr lvl="0">
              <a:buSzPct val="120000"/>
              <a:buFont typeface="Arial" pitchFamily="34" charset="0"/>
              <a:buChar char="•"/>
            </a:pPr>
            <a:r>
              <a:rPr lang="en-US" sz="1200" kern="1200" dirty="0" smtClean="0">
                <a:solidFill>
                  <a:schemeClr val="tx1"/>
                </a:solidFill>
                <a:latin typeface="+mn-lt"/>
                <a:ea typeface="+mn-ea"/>
                <a:cs typeface="+mn-cs"/>
              </a:rPr>
              <a:t>  Also seeing fast growth are personal care and service occupations. This group includes a wide variety of occupations, but driving the growth is personal care aides, the largest occupation in the group, which is projected to</a:t>
            </a:r>
            <a:r>
              <a:rPr lang="en-US" sz="1200" kern="1200" baseline="0" dirty="0" smtClean="0">
                <a:solidFill>
                  <a:schemeClr val="tx1"/>
                </a:solidFill>
                <a:latin typeface="+mn-lt"/>
                <a:ea typeface="+mn-ea"/>
                <a:cs typeface="+mn-cs"/>
              </a:rPr>
              <a:t> grow by 36.4 percent</a:t>
            </a:r>
            <a:r>
              <a:rPr lang="en-US" sz="1200" kern="1200" dirty="0" smtClean="0">
                <a:solidFill>
                  <a:schemeClr val="tx1"/>
                </a:solidFill>
                <a:latin typeface="+mn-lt"/>
                <a:ea typeface="+mn-ea"/>
                <a:cs typeface="+mn-cs"/>
              </a:rPr>
              <a:t>. The fast growth of the elderly population and their increasing desire to live in their own homes are the primary causes of these gains.</a:t>
            </a:r>
          </a:p>
          <a:p>
            <a:pPr lvl="0">
              <a:buSzPct val="120000"/>
              <a:buFont typeface="Arial" pitchFamily="34" charset="0"/>
              <a:buNone/>
            </a:pP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120000"/>
              <a:buFont typeface="Arial" pitchFamily="34" charset="0"/>
              <a:buChar char="•"/>
              <a:tabLst/>
              <a:defRPr/>
            </a:pPr>
            <a:r>
              <a:rPr lang="en-US" sz="1200" kern="1200" dirty="0" smtClean="0">
                <a:solidFill>
                  <a:schemeClr val="tx1"/>
                </a:solidFill>
                <a:latin typeface="+mn-lt"/>
                <a:ea typeface="+mn-ea"/>
                <a:cs typeface="+mn-cs"/>
              </a:rPr>
              <a:t>  Community and social service occupations include workers such as counselors, social workers, and religious workers.  </a:t>
            </a:r>
          </a:p>
          <a:p>
            <a:pPr lvl="0">
              <a:buSzPct val="120000"/>
              <a:buFont typeface="Arial" pitchFamily="34" charset="0"/>
              <a:buChar char="•"/>
            </a:pPr>
            <a:endParaRPr lang="en-US" sz="1200" kern="1200" dirty="0" smtClean="0">
              <a:solidFill>
                <a:schemeClr val="tx1"/>
              </a:solidFill>
              <a:latin typeface="+mn-lt"/>
              <a:ea typeface="+mn-ea"/>
              <a:cs typeface="+mn-cs"/>
            </a:endParaRPr>
          </a:p>
          <a:p>
            <a:pPr lvl="0">
              <a:buSzPct val="120000"/>
              <a:buFont typeface="Arial" pitchFamily="34" charset="0"/>
              <a:buChar char="•"/>
            </a:pPr>
            <a:r>
              <a:rPr lang="en-US" sz="1200" kern="1200" dirty="0" smtClean="0">
                <a:solidFill>
                  <a:schemeClr val="tx1"/>
                </a:solidFill>
                <a:latin typeface="+mn-lt"/>
                <a:ea typeface="+mn-ea"/>
                <a:cs typeface="+mn-cs"/>
              </a:rPr>
              <a:t>  Construction and extraction occupations are also projected to have fast</a:t>
            </a:r>
            <a:r>
              <a:rPr lang="en-US" sz="1200" kern="1200" baseline="0" dirty="0" smtClean="0">
                <a:solidFill>
                  <a:schemeClr val="tx1"/>
                </a:solidFill>
                <a:latin typeface="+mn-lt"/>
                <a:ea typeface="+mn-ea"/>
                <a:cs typeface="+mn-cs"/>
              </a:rPr>
              <a:t> growth rates</a:t>
            </a:r>
            <a:r>
              <a:rPr lang="en-US" sz="1200" kern="1200" dirty="0" smtClean="0">
                <a:solidFill>
                  <a:schemeClr val="tx1"/>
                </a:solidFill>
                <a:latin typeface="+mn-lt"/>
                <a:ea typeface="+mn-ea"/>
                <a:cs typeface="+mn-cs"/>
              </a:rPr>
              <a:t>. This growth</a:t>
            </a:r>
            <a:r>
              <a:rPr lang="en-US" sz="1200" kern="1200" baseline="0" dirty="0" smtClean="0">
                <a:solidFill>
                  <a:schemeClr val="tx1"/>
                </a:solidFill>
                <a:latin typeface="+mn-lt"/>
                <a:ea typeface="+mn-ea"/>
                <a:cs typeface="+mn-cs"/>
              </a:rPr>
              <a:t> in construction will</a:t>
            </a: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reach pre-recession levels during this projection period.</a:t>
            </a:r>
            <a:endParaRPr lang="en-US" sz="1200" kern="1200" dirty="0" smtClean="0">
              <a:solidFill>
                <a:schemeClr val="tx1"/>
              </a:solidFill>
              <a:latin typeface="+mn-lt"/>
              <a:ea typeface="+mn-ea"/>
              <a:cs typeface="+mn-cs"/>
            </a:endParaRPr>
          </a:p>
          <a:p>
            <a:pPr lvl="0">
              <a:buSzPct val="120000"/>
              <a:buFont typeface="Arial" pitchFamily="34" charset="0"/>
              <a:buNone/>
            </a:pPr>
            <a:r>
              <a:rPr lang="en-US" sz="1200" kern="1200" dirty="0" smtClean="0">
                <a:solidFill>
                  <a:schemeClr val="tx1"/>
                </a:solidFill>
                <a:latin typeface="+mn-lt"/>
                <a:ea typeface="+mn-ea"/>
                <a:cs typeface="+mn-cs"/>
              </a:rPr>
              <a:t> </a:t>
            </a:r>
            <a:endParaRPr lang="en-US" dirty="0" smtClean="0"/>
          </a:p>
          <a:p>
            <a:pPr eaLnBrk="1" hangingPunct="1">
              <a:buFontTx/>
              <a:buNone/>
            </a:pPr>
            <a:r>
              <a:rPr lang="en-US" dirty="0" smtClean="0"/>
              <a:t>(Continued on next slide.)</a:t>
            </a:r>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7914446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None/>
            </a:pPr>
            <a:r>
              <a:rPr lang="en-US" dirty="0" smtClean="0"/>
              <a:t>(Continued from previous slide.)  </a:t>
            </a:r>
          </a:p>
          <a:p>
            <a:pPr lvl="0">
              <a:buFont typeface="Arial" pitchFamily="34" charset="0"/>
              <a:buChar char="•"/>
            </a:pPr>
            <a:r>
              <a:rPr lang="en-US" dirty="0" smtClean="0"/>
              <a:t> Farming, fishing and forestry  and Sales and Related occupations are projected to show</a:t>
            </a:r>
            <a:r>
              <a:rPr lang="en-US" baseline="0" dirty="0" smtClean="0"/>
              <a:t> little or no change</a:t>
            </a:r>
            <a:r>
              <a:rPr lang="en-US" dirty="0" smtClean="0"/>
              <a:t>.  </a:t>
            </a:r>
          </a:p>
          <a:p>
            <a:pPr lvl="0">
              <a:buFont typeface="Arial" pitchFamily="34" charset="0"/>
              <a:buChar char="•"/>
            </a:pPr>
            <a:endParaRPr lang="en-US" dirty="0" smtClean="0"/>
          </a:p>
          <a:p>
            <a:pPr lvl="0">
              <a:buFont typeface="Arial" pitchFamily="34" charset="0"/>
              <a:buChar char="•"/>
            </a:pPr>
            <a:r>
              <a:rPr lang="en-US" dirty="0" smtClean="0"/>
              <a:t> Productivity increases from technology (automation) are projected to cause employment declines for production workers, who are mostly employed in manufacturing.</a:t>
            </a:r>
          </a:p>
          <a:p>
            <a:pPr lvl="0">
              <a:buFont typeface="Arial" pitchFamily="34" charset="0"/>
              <a:buNone/>
            </a:pPr>
            <a:endParaRPr lang="en-US" dirty="0" smtClean="0"/>
          </a:p>
        </p:txBody>
      </p:sp>
      <p:sp>
        <p:nvSpPr>
          <p:cNvPr id="4" name="Slide Number Placeholder 3"/>
          <p:cNvSpPr>
            <a:spLocks noGrp="1"/>
          </p:cNvSpPr>
          <p:nvPr>
            <p:ph type="sldNum" sz="quarter" idx="10"/>
          </p:nvPr>
        </p:nvSpPr>
        <p:spPr/>
        <p:txBody>
          <a:bodyPr/>
          <a:lstStyle/>
          <a:p>
            <a:fld id="{63E8E904-06E9-447C-8954-E2D02D182355}" type="slidenum">
              <a:rPr lang="en-US" smtClean="0"/>
              <a:t>48</a:t>
            </a:fld>
            <a:endParaRPr lang="en-US" dirty="0"/>
          </a:p>
        </p:txBody>
      </p:sp>
    </p:spTree>
    <p:extLst>
      <p:ext uri="{BB962C8B-B14F-4D97-AF65-F5344CB8AC3E}">
        <p14:creationId xmlns:p14="http://schemas.microsoft.com/office/powerpoint/2010/main" val="16465118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70F4F921-6A05-4FA6-BE4C-71A605A93A0A}" type="slidenum">
              <a:rPr lang="en-US"/>
              <a:pPr/>
              <a:t>49</a:t>
            </a:fld>
            <a:endParaRPr lang="en-US" dirty="0"/>
          </a:p>
        </p:txBody>
      </p:sp>
      <p:sp>
        <p:nvSpPr>
          <p:cNvPr id="89091" name="Rectangle 2"/>
          <p:cNvSpPr>
            <a:spLocks noGrp="1" noRot="1" noChangeAspect="1" noChangeArrowheads="1" noTextEdit="1"/>
          </p:cNvSpPr>
          <p:nvPr>
            <p:ph type="sldImg"/>
          </p:nvPr>
        </p:nvSpPr>
        <p:spPr>
          <a:xfrm>
            <a:off x="411163" y="455613"/>
            <a:ext cx="6205537" cy="3490912"/>
          </a:xfrm>
          <a:ln/>
        </p:spPr>
      </p:sp>
      <p:sp>
        <p:nvSpPr>
          <p:cNvPr id="89092" name="Rectangle 3"/>
          <p:cNvSpPr>
            <a:spLocks noGrp="1" noChangeArrowheads="1"/>
          </p:cNvSpPr>
          <p:nvPr>
            <p:ph type="body" idx="1"/>
          </p:nvPr>
        </p:nvSpPr>
        <p:spPr>
          <a:xfrm>
            <a:off x="762601" y="4316776"/>
            <a:ext cx="5849871" cy="4205256"/>
          </a:xfrm>
          <a:noFill/>
          <a:ln/>
        </p:spPr>
        <p:txBody>
          <a:bodyPr lIns="93135" tIns="46568" rIns="93135" bIns="46568">
            <a:normAutofit/>
          </a:bodyPr>
          <a:lstStyle/>
          <a:p>
            <a:pPr lvl="0">
              <a:buSzPct val="120000"/>
              <a:buFont typeface="Arial" pitchFamily="34" charset="0"/>
              <a:buChar char="•"/>
            </a:pPr>
            <a:r>
              <a:rPr lang="en-US" sz="1200" kern="1200" dirty="0" smtClean="0">
                <a:solidFill>
                  <a:schemeClr val="tx1"/>
                </a:solidFill>
                <a:latin typeface="+mn-lt"/>
                <a:ea typeface="+mn-ea"/>
                <a:cs typeface="+mn-cs"/>
              </a:rPr>
              <a:t> Six Computer</a:t>
            </a:r>
            <a:r>
              <a:rPr lang="en-US" sz="1200" kern="1200" baseline="0" dirty="0" smtClean="0">
                <a:solidFill>
                  <a:schemeClr val="tx1"/>
                </a:solidFill>
                <a:latin typeface="+mn-lt"/>
                <a:ea typeface="+mn-ea"/>
                <a:cs typeface="+mn-cs"/>
              </a:rPr>
              <a:t> and Mathematical </a:t>
            </a:r>
            <a:r>
              <a:rPr lang="en-US" sz="1200" kern="1200" dirty="0" smtClean="0">
                <a:solidFill>
                  <a:schemeClr val="tx1"/>
                </a:solidFill>
                <a:latin typeface="+mn-lt"/>
                <a:ea typeface="+mn-ea"/>
                <a:cs typeface="+mn-cs"/>
              </a:rPr>
              <a:t>occupations are projected to be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among the top 30 occupations with fastest employment growth of the major groups. </a:t>
            </a:r>
          </a:p>
          <a:p>
            <a:pPr lvl="0">
              <a:buSzPct val="120000"/>
              <a:buFont typeface="Arial" pitchFamily="34" charset="0"/>
              <a:buChar char="•"/>
            </a:pPr>
            <a:endParaRPr lang="en-US" sz="1200" kern="1200" dirty="0" smtClean="0">
              <a:solidFill>
                <a:schemeClr val="tx1"/>
              </a:solidFill>
              <a:latin typeface="+mn-lt"/>
              <a:ea typeface="+mn-ea"/>
              <a:cs typeface="+mn-cs"/>
            </a:endParaRPr>
          </a:p>
          <a:p>
            <a:pPr lvl="0">
              <a:buSzPct val="120000"/>
              <a:buFont typeface="Arial" pitchFamily="34" charset="0"/>
              <a:buChar char="•"/>
            </a:pPr>
            <a:r>
              <a:rPr lang="en-US" sz="1200" kern="1200" dirty="0" smtClean="0">
                <a:solidFill>
                  <a:schemeClr val="tx1"/>
                </a:solidFill>
                <a:effectLst/>
                <a:latin typeface="+mn-lt"/>
                <a:ea typeface="+mn-ea"/>
                <a:cs typeface="+mn-cs"/>
              </a:rPr>
              <a:t>Growth in information and related computer industries is expected to drive employment growth for several occupations in the computer and mathematical group. </a:t>
            </a:r>
          </a:p>
          <a:p>
            <a:pPr lvl="0">
              <a:buSzPct val="120000"/>
              <a:buFont typeface="Arial" pitchFamily="34" charset="0"/>
              <a:buChar char="•"/>
            </a:pPr>
            <a:endParaRPr lang="en-US" sz="1200" kern="1200" dirty="0" smtClean="0">
              <a:solidFill>
                <a:schemeClr val="tx1"/>
              </a:solidFill>
              <a:effectLst/>
              <a:latin typeface="+mn-lt"/>
              <a:ea typeface="+mn-ea"/>
              <a:cs typeface="+mn-cs"/>
            </a:endParaRPr>
          </a:p>
          <a:p>
            <a:pPr lvl="0">
              <a:buSzPct val="120000"/>
              <a:buFont typeface="Arial" pitchFamily="34" charset="0"/>
              <a:buChar char="•"/>
            </a:pPr>
            <a:r>
              <a:rPr lang="en-US" sz="1200" kern="1200" dirty="0" smtClean="0">
                <a:solidFill>
                  <a:schemeClr val="tx1"/>
                </a:solidFill>
                <a:effectLst/>
                <a:latin typeface="+mn-lt"/>
                <a:ea typeface="+mn-ea"/>
                <a:cs typeface="+mn-cs"/>
              </a:rPr>
              <a:t> Employment of information</a:t>
            </a:r>
            <a:r>
              <a:rPr lang="en-US" sz="1200" kern="1200" baseline="0" dirty="0" smtClean="0">
                <a:solidFill>
                  <a:schemeClr val="tx1"/>
                </a:solidFill>
                <a:effectLst/>
                <a:latin typeface="+mn-lt"/>
                <a:ea typeface="+mn-ea"/>
                <a:cs typeface="+mn-cs"/>
              </a:rPr>
              <a:t> security analysts </a:t>
            </a:r>
            <a:r>
              <a:rPr lang="en-US" sz="1200" kern="1200" dirty="0" smtClean="0">
                <a:solidFill>
                  <a:schemeClr val="tx1"/>
                </a:solidFill>
                <a:effectLst/>
                <a:latin typeface="+mn-lt"/>
                <a:ea typeface="+mn-ea"/>
                <a:cs typeface="+mn-cs"/>
              </a:rPr>
              <a:t>is projected to increase 31.6 percent from 2018 to 2028, the fastest among</a:t>
            </a:r>
            <a:r>
              <a:rPr lang="en-US" sz="1200" kern="1200" baseline="0" dirty="0" smtClean="0">
                <a:solidFill>
                  <a:schemeClr val="tx1"/>
                </a:solidFill>
                <a:effectLst/>
                <a:latin typeface="+mn-lt"/>
                <a:ea typeface="+mn-ea"/>
                <a:cs typeface="+mn-cs"/>
              </a:rPr>
              <a:t> this group</a:t>
            </a:r>
            <a:r>
              <a:rPr lang="en-US" sz="1200" kern="1200" dirty="0" smtClean="0">
                <a:solidFill>
                  <a:schemeClr val="tx1"/>
                </a:solidFill>
                <a:effectLst/>
                <a:latin typeface="+mn-lt"/>
                <a:ea typeface="+mn-ea"/>
                <a:cs typeface="+mn-cs"/>
              </a:rPr>
              <a:t>. As more devices are connected to the Internet, the need to combat cybersecurity threats will increase. This is expected to create demand for information security analysts, who will be needed to prevent the theft of critical information and service attacks on computer networks. </a:t>
            </a:r>
          </a:p>
          <a:p>
            <a:pPr lvl="0">
              <a:buSzPct val="120000"/>
              <a:buFont typeface="Arial" pitchFamily="34" charset="0"/>
              <a:buChar char="•"/>
            </a:pPr>
            <a:endParaRPr lang="en-US" sz="1200" kern="1200" dirty="0" smtClean="0">
              <a:solidFill>
                <a:schemeClr val="tx1"/>
              </a:solidFill>
              <a:effectLst/>
              <a:latin typeface="+mn-lt"/>
              <a:ea typeface="+mn-ea"/>
              <a:cs typeface="+mn-cs"/>
            </a:endParaRPr>
          </a:p>
          <a:p>
            <a:pPr lvl="0">
              <a:buSzPct val="120000"/>
              <a:buFont typeface="Arial" pitchFamily="34" charset="0"/>
              <a:buChar char="•"/>
            </a:pPr>
            <a:r>
              <a:rPr lang="en-US" sz="1200" kern="1200" dirty="0" smtClean="0">
                <a:solidFill>
                  <a:schemeClr val="tx1"/>
                </a:solidFill>
                <a:effectLst/>
                <a:latin typeface="+mn-lt"/>
                <a:ea typeface="+mn-ea"/>
                <a:cs typeface="+mn-cs"/>
              </a:rPr>
              <a:t>The expected increased use of mobile devices and software to operate or manage everything from home appliances to medical devices will create demand for application software developers. Employment of this occupation is projected to grow 25.6 percent over the decade.</a:t>
            </a:r>
          </a:p>
          <a:p>
            <a:pPr lvl="0">
              <a:buSzPct val="120000"/>
              <a:buFont typeface="Arial" pitchFamily="34" charset="0"/>
              <a:buChar char="•"/>
            </a:pPr>
            <a:endParaRPr lang="en-US" sz="1200" kern="1200" dirty="0" smtClean="0">
              <a:solidFill>
                <a:schemeClr val="tx1"/>
              </a:solidFill>
              <a:effectLst/>
              <a:latin typeface="+mn-lt"/>
              <a:ea typeface="+mn-ea"/>
              <a:cs typeface="+mn-cs"/>
            </a:endParaRPr>
          </a:p>
          <a:p>
            <a:pPr lvl="0">
              <a:buSzPct val="120000"/>
              <a:buFont typeface="Arial" pitchFamily="34" charset="0"/>
              <a:buChar char="•"/>
            </a:pPr>
            <a:r>
              <a:rPr lang="en-US" sz="1200" kern="1200" dirty="0" smtClean="0">
                <a:solidFill>
                  <a:schemeClr val="tx1"/>
                </a:solidFill>
                <a:effectLst/>
                <a:latin typeface="+mn-lt"/>
                <a:ea typeface="+mn-ea"/>
                <a:cs typeface="+mn-cs"/>
              </a:rPr>
              <a:t>Employment is projected to grow for statisticians, mathematicians, operations research analysts, and actuaries as a result of the increasing widespread use of statistical analysis to make informed business, healthcare, and policy decisions.</a:t>
            </a:r>
            <a:endParaRPr lang="en-US" sz="1200" kern="1200" dirty="0" smtClean="0">
              <a:solidFill>
                <a:schemeClr val="tx1"/>
              </a:solidFill>
              <a:latin typeface="+mn-lt"/>
              <a:ea typeface="+mn-ea"/>
              <a:cs typeface="+mn-cs"/>
            </a:endParaRPr>
          </a:p>
          <a:p>
            <a:pPr lvl="0">
              <a:buSzPct val="120000"/>
              <a:buFont typeface="Arial" pitchFamily="34" charset="0"/>
              <a:buChar char="•"/>
            </a:pPr>
            <a:endParaRPr lang="en-US" sz="1200" kern="1200" dirty="0" smtClean="0">
              <a:solidFill>
                <a:schemeClr val="tx1"/>
              </a:solidFill>
              <a:latin typeface="+mn-lt"/>
              <a:ea typeface="+mn-ea"/>
              <a:cs typeface="+mn-cs"/>
            </a:endParaRPr>
          </a:p>
          <a:p>
            <a:pPr lvl="0">
              <a:buSzPct val="120000"/>
              <a:buFont typeface="Arial" pitchFamily="34" charset="0"/>
              <a:buNone/>
            </a:pPr>
            <a:endParaRPr lang="en-US" sz="1200" kern="1200" dirty="0" smtClean="0">
              <a:solidFill>
                <a:schemeClr val="tx1"/>
              </a:solidFill>
              <a:latin typeface="+mn-lt"/>
              <a:ea typeface="+mn-ea"/>
              <a:cs typeface="+mn-cs"/>
            </a:endParaRPr>
          </a:p>
          <a:p>
            <a:pPr lvl="0">
              <a:buSzPct val="120000"/>
              <a:buFont typeface="Arial" pitchFamily="34" charset="0"/>
              <a:buChar char="•"/>
            </a:pPr>
            <a:endParaRPr lang="en-US" dirty="0" smtClean="0"/>
          </a:p>
          <a:p>
            <a:pPr eaLnBrk="1" hangingPunct="1"/>
            <a:endParaRPr lang="en-US" dirty="0" smtClean="0"/>
          </a:p>
        </p:txBody>
      </p:sp>
    </p:spTree>
    <p:extLst>
      <p:ext uri="{BB962C8B-B14F-4D97-AF65-F5344CB8AC3E}">
        <p14:creationId xmlns:p14="http://schemas.microsoft.com/office/powerpoint/2010/main" val="42023365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6F8B35AD-313C-4792-B43D-00F0A1DE70CC}" type="slidenum">
              <a:rPr lang="en-US"/>
              <a:pPr/>
              <a:t>50</a:t>
            </a:fld>
            <a:endParaRPr lang="en-US" dirty="0"/>
          </a:p>
        </p:txBody>
      </p:sp>
      <p:sp>
        <p:nvSpPr>
          <p:cNvPr id="88067" name="Rectangle 2"/>
          <p:cNvSpPr>
            <a:spLocks noGrp="1" noRot="1" noChangeAspect="1" noChangeArrowheads="1" noTextEdit="1"/>
          </p:cNvSpPr>
          <p:nvPr>
            <p:ph type="sldImg"/>
          </p:nvPr>
        </p:nvSpPr>
        <p:spPr>
          <a:xfrm>
            <a:off x="371475" y="463550"/>
            <a:ext cx="6308725" cy="3548063"/>
          </a:xfrm>
          <a:ln/>
        </p:spPr>
      </p:sp>
      <p:sp>
        <p:nvSpPr>
          <p:cNvPr id="88068" name="Rectangle 3"/>
          <p:cNvSpPr>
            <a:spLocks noGrp="1" noChangeArrowheads="1"/>
          </p:cNvSpPr>
          <p:nvPr>
            <p:ph type="body" idx="1"/>
          </p:nvPr>
        </p:nvSpPr>
        <p:spPr>
          <a:xfrm>
            <a:off x="765248" y="4388722"/>
            <a:ext cx="5870184" cy="4275344"/>
          </a:xfrm>
          <a:noFill/>
          <a:ln/>
        </p:spPr>
        <p:txBody>
          <a:bodyPr lIns="94915" tIns="47457" rIns="94915" bIns="47457"/>
          <a:lstStyle/>
          <a:p>
            <a:pPr lvl="0">
              <a:buFont typeface="Arial" pitchFamily="34" charset="0"/>
              <a:buChar char="•"/>
            </a:pPr>
            <a:r>
              <a:rPr lang="en-US" dirty="0" smtClean="0"/>
              <a:t>  </a:t>
            </a:r>
            <a:r>
              <a:rPr lang="en-US" dirty="0"/>
              <a:t>Because of its fast projected percent growth and its relatively large employment size in </a:t>
            </a:r>
            <a:r>
              <a:rPr lang="en-US" dirty="0" smtClean="0"/>
              <a:t>2018, </a:t>
            </a:r>
            <a:r>
              <a:rPr lang="en-US" dirty="0"/>
              <a:t>healthcare practitioners and technical occupations are projected to </a:t>
            </a:r>
            <a:r>
              <a:rPr lang="en-US" dirty="0" smtClean="0"/>
              <a:t>add nearly 1.1 </a:t>
            </a:r>
            <a:r>
              <a:rPr lang="en-US" dirty="0"/>
              <a:t>million new jobs from </a:t>
            </a:r>
            <a:r>
              <a:rPr lang="en-US" dirty="0" smtClean="0"/>
              <a:t>2018 </a:t>
            </a:r>
            <a:r>
              <a:rPr lang="en-US" dirty="0"/>
              <a:t>to </a:t>
            </a:r>
            <a:r>
              <a:rPr lang="en-US" dirty="0" smtClean="0"/>
              <a:t>2028, the third in</a:t>
            </a:r>
            <a:r>
              <a:rPr lang="en-US" baseline="0" dirty="0" smtClean="0"/>
              <a:t> a group to add the </a:t>
            </a:r>
            <a:r>
              <a:rPr lang="en-US" dirty="0" smtClean="0"/>
              <a:t>most new</a:t>
            </a:r>
            <a:r>
              <a:rPr lang="en-US" baseline="0" dirty="0" smtClean="0"/>
              <a:t> jobs</a:t>
            </a:r>
            <a:r>
              <a:rPr lang="en-US" dirty="0" smtClean="0"/>
              <a:t>. </a:t>
            </a:r>
            <a:endParaRPr lang="en-US" dirty="0"/>
          </a:p>
          <a:p>
            <a:pPr lvl="0">
              <a:buFont typeface="Arial" pitchFamily="34" charset="0"/>
              <a:buNone/>
            </a:pPr>
            <a:endParaRPr lang="en-US" dirty="0"/>
          </a:p>
          <a:p>
            <a:pPr eaLnBrk="1" hangingPunct="1">
              <a:buFont typeface="Arial" pitchFamily="34" charset="0"/>
              <a:buNone/>
            </a:pPr>
            <a:r>
              <a:rPr lang="en-US" dirty="0" smtClean="0"/>
              <a:t>(Continued on next slide.)</a:t>
            </a:r>
          </a:p>
          <a:p>
            <a:pPr eaLnBrk="1" hangingPunct="1">
              <a:buFont typeface="Arial" pitchFamily="34" charset="0"/>
              <a:buNone/>
            </a:pPr>
            <a:endParaRPr lang="en-US" dirty="0" smtClean="0"/>
          </a:p>
        </p:txBody>
      </p:sp>
    </p:spTree>
    <p:extLst>
      <p:ext uri="{BB962C8B-B14F-4D97-AF65-F5344CB8AC3E}">
        <p14:creationId xmlns:p14="http://schemas.microsoft.com/office/powerpoint/2010/main" val="1586933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6F8B35AD-313C-4792-B43D-00F0A1DE70CC}" type="slidenum">
              <a:rPr lang="en-US">
                <a:solidFill>
                  <a:prstClr val="black"/>
                </a:solidFill>
              </a:rPr>
              <a:pPr/>
              <a:t>51</a:t>
            </a:fld>
            <a:endParaRPr lang="en-US" dirty="0">
              <a:solidFill>
                <a:prstClr val="black"/>
              </a:solidFill>
            </a:endParaRPr>
          </a:p>
        </p:txBody>
      </p:sp>
      <p:sp>
        <p:nvSpPr>
          <p:cNvPr id="88067" name="Rectangle 2"/>
          <p:cNvSpPr>
            <a:spLocks noGrp="1" noRot="1" noChangeAspect="1" noChangeArrowheads="1" noTextEdit="1"/>
          </p:cNvSpPr>
          <p:nvPr>
            <p:ph type="sldImg"/>
          </p:nvPr>
        </p:nvSpPr>
        <p:spPr>
          <a:xfrm>
            <a:off x="371475" y="463550"/>
            <a:ext cx="6308725" cy="3548063"/>
          </a:xfrm>
          <a:ln/>
        </p:spPr>
      </p:sp>
      <p:sp>
        <p:nvSpPr>
          <p:cNvPr id="88068" name="Rectangle 3"/>
          <p:cNvSpPr>
            <a:spLocks noGrp="1" noChangeArrowheads="1"/>
          </p:cNvSpPr>
          <p:nvPr>
            <p:ph type="body" idx="1"/>
          </p:nvPr>
        </p:nvSpPr>
        <p:spPr>
          <a:xfrm>
            <a:off x="765248" y="4388722"/>
            <a:ext cx="5870184" cy="4275344"/>
          </a:xfrm>
          <a:noFill/>
          <a:ln/>
        </p:spPr>
        <p:txBody>
          <a:bodyPr lIns="94915" tIns="47457" rIns="94915" bIns="47457"/>
          <a:lstStyle/>
          <a:p>
            <a:pPr lvl="0">
              <a:buFont typeface="Arial" pitchFamily="34" charset="0"/>
              <a:buChar char="•"/>
            </a:pPr>
            <a:r>
              <a:rPr lang="en-US" dirty="0" smtClean="0"/>
              <a:t>(Continued from previous slide.)</a:t>
            </a:r>
          </a:p>
          <a:p>
            <a:pPr lvl="0">
              <a:buFont typeface="Arial" pitchFamily="34" charset="0"/>
              <a:buChar char="•"/>
            </a:pPr>
            <a:endParaRPr lang="en-US" dirty="0" smtClean="0"/>
          </a:p>
          <a:p>
            <a:pPr lvl="0">
              <a:buFont typeface="Arial" pitchFamily="34" charset="0"/>
              <a:buChar char="•"/>
            </a:pPr>
            <a:r>
              <a:rPr lang="en-US" dirty="0" smtClean="0"/>
              <a:t>Advancements in technology that enhance productivity (such as automation) of production workers in manufacturing industries should reduce the demand for production occupations during the projections period. </a:t>
            </a:r>
          </a:p>
          <a:p>
            <a:pPr lvl="0">
              <a:buFont typeface="Arial" pitchFamily="34" charset="0"/>
              <a:buChar char="•"/>
            </a:pPr>
            <a:endParaRPr lang="en-US" dirty="0" smtClean="0"/>
          </a:p>
          <a:p>
            <a:pPr lvl="0">
              <a:buFont typeface="Arial" pitchFamily="34" charset="0"/>
              <a:buChar char="•"/>
            </a:pPr>
            <a:r>
              <a:rPr lang="en-US" dirty="0" smtClean="0"/>
              <a:t>Farming, fishing and forestry occupations are showing little change, primarily due to increases in productivity. </a:t>
            </a:r>
          </a:p>
          <a:p>
            <a:pPr lvl="0">
              <a:buFont typeface="Arial" pitchFamily="34" charset="0"/>
              <a:buNone/>
            </a:pPr>
            <a:endParaRPr lang="en-US" dirty="0" smtClean="0"/>
          </a:p>
          <a:p>
            <a:pPr lvl="0">
              <a:buFont typeface="Arial" pitchFamily="34" charset="0"/>
              <a:buChar char="•"/>
            </a:pPr>
            <a:r>
              <a:rPr lang="en-US" dirty="0" smtClean="0"/>
              <a:t>Note: Farmers, a large occupation, are included in the management occupation group, not the farming, fishing, and forestry group.</a:t>
            </a:r>
          </a:p>
          <a:p>
            <a:pPr lvl="0">
              <a:buFont typeface="Arial" pitchFamily="34" charset="0"/>
              <a:buNone/>
            </a:pPr>
            <a:endParaRPr lang="en-US" dirty="0" smtClean="0"/>
          </a:p>
        </p:txBody>
      </p:sp>
    </p:spTree>
    <p:extLst>
      <p:ext uri="{BB962C8B-B14F-4D97-AF65-F5344CB8AC3E}">
        <p14:creationId xmlns:p14="http://schemas.microsoft.com/office/powerpoint/2010/main" val="27784986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Arial" pitchFamily="34" charset="0"/>
              <a:buChar char="•"/>
            </a:pPr>
            <a:r>
              <a:rPr lang="en-US" dirty="0" smtClean="0"/>
              <a:t>This slide shows the ten detailed occupations with the fastest projected employment growth, 2018-28, along with their May 2018 median annual wages.  </a:t>
            </a:r>
          </a:p>
          <a:p>
            <a:pPr lvl="0">
              <a:buFont typeface="Arial" pitchFamily="34" charset="0"/>
              <a:buNone/>
            </a:pPr>
            <a:endParaRPr lang="en-US" dirty="0" smtClean="0"/>
          </a:p>
          <a:p>
            <a:pPr lvl="0">
              <a:buFont typeface="Arial" pitchFamily="34" charset="0"/>
              <a:buChar char="•"/>
            </a:pPr>
            <a:r>
              <a:rPr lang="en-US" dirty="0" smtClean="0"/>
              <a:t>  Solar photovoltaic installers is projected to have the fastest employment growth, but will add relatively few jobs—about 6,100 over 2018-28—because of its small employment size in 2018. The same is true of wind turbine</a:t>
            </a:r>
            <a:r>
              <a:rPr lang="en-US" baseline="0" dirty="0" smtClean="0"/>
              <a:t> service technicians</a:t>
            </a:r>
            <a:r>
              <a:rPr lang="en-US" dirty="0" smtClean="0"/>
              <a:t>, another occupation projected to be among the 10 fastest growing.  Both of these occupations are energy related – wind power generation has grown tenfold over the past ten years, and as this generating capacity ages, it will require technicians to conduct maintenance.  </a:t>
            </a:r>
          </a:p>
          <a:p>
            <a:pPr lvl="0">
              <a:buFont typeface="Arial" pitchFamily="34" charset="0"/>
              <a:buChar char="•"/>
            </a:pPr>
            <a:endParaRPr lang="en-US" dirty="0" smtClean="0"/>
          </a:p>
          <a:p>
            <a:pPr marL="171450" lvl="0" indent="-171450">
              <a:buFont typeface="Arial" pitchFamily="34" charset="0"/>
              <a:buChar char="•"/>
            </a:pPr>
            <a:r>
              <a:rPr lang="en-US" dirty="0" smtClean="0"/>
              <a:t>Six</a:t>
            </a:r>
            <a:r>
              <a:rPr lang="en-US" baseline="0" dirty="0" smtClean="0"/>
              <a:t> </a:t>
            </a:r>
            <a:r>
              <a:rPr lang="en-US" dirty="0" smtClean="0"/>
              <a:t>of the occupations on this list are in healthcare.  </a:t>
            </a:r>
          </a:p>
          <a:p>
            <a:pPr>
              <a:buFont typeface="Arial" pitchFamily="34" charset="0"/>
              <a:buNone/>
            </a:pPr>
            <a:r>
              <a:rPr lang="en-US" dirty="0" smtClean="0"/>
              <a:t>Note: The six occupations employed in healthcare are: home health</a:t>
            </a:r>
            <a:r>
              <a:rPr lang="en-US" baseline="0" dirty="0" smtClean="0"/>
              <a:t> aids, </a:t>
            </a:r>
            <a:r>
              <a:rPr lang="en-US" dirty="0" smtClean="0"/>
              <a:t>personal care aides, occupational therapy assistants, physician</a:t>
            </a:r>
            <a:r>
              <a:rPr lang="en-US" baseline="0" dirty="0" smtClean="0"/>
              <a:t> assistants,</a:t>
            </a:r>
            <a:r>
              <a:rPr lang="en-US" dirty="0" smtClean="0"/>
              <a:t> nurse practitioners, s</a:t>
            </a:r>
            <a:r>
              <a:rPr lang="en-US" baseline="0" dirty="0" smtClean="0"/>
              <a:t>peech-language pathologists</a:t>
            </a:r>
            <a:r>
              <a:rPr lang="en-US" dirty="0" smtClean="0"/>
              <a:t>. </a:t>
            </a:r>
          </a:p>
          <a:p>
            <a:pPr>
              <a:buFont typeface="Arial" pitchFamily="34" charset="0"/>
              <a:buNone/>
            </a:pPr>
            <a:endParaRPr lang="en-US" dirty="0" smtClean="0"/>
          </a:p>
          <a:p>
            <a:pPr lvl="0">
              <a:buFont typeface="Arial" pitchFamily="34" charset="0"/>
              <a:buChar char="•"/>
            </a:pPr>
            <a:r>
              <a:rPr lang="en-US" dirty="0" smtClean="0"/>
              <a:t>  Demographic changes explain the projected fast employment growth of healthcare occupations.  As the population ages demand for healthcare is projected to increase.</a:t>
            </a:r>
          </a:p>
          <a:p>
            <a:pPr lvl="0">
              <a:buFont typeface="Arial" pitchFamily="34" charset="0"/>
              <a:buNone/>
            </a:pPr>
            <a:endParaRPr lang="en-US" dirty="0" smtClean="0"/>
          </a:p>
          <a:p>
            <a:pPr lvl="0">
              <a:buFont typeface="Arial" pitchFamily="34" charset="0"/>
              <a:buChar char="•"/>
            </a:pPr>
            <a:r>
              <a:rPr lang="en-US" dirty="0" smtClean="0"/>
              <a:t>  Eight of these occupations made more than the median annual wage—$38,640—for all occupations.</a:t>
            </a:r>
          </a:p>
        </p:txBody>
      </p:sp>
      <p:sp>
        <p:nvSpPr>
          <p:cNvPr id="4" name="Slide Number Placeholder 3"/>
          <p:cNvSpPr>
            <a:spLocks noGrp="1"/>
          </p:cNvSpPr>
          <p:nvPr>
            <p:ph type="sldNum" sz="quarter" idx="10"/>
          </p:nvPr>
        </p:nvSpPr>
        <p:spPr/>
        <p:txBody>
          <a:bodyPr/>
          <a:lstStyle/>
          <a:p>
            <a:fld id="{63E8E904-06E9-447C-8954-E2D02D182355}" type="slidenum">
              <a:rPr lang="en-US" smtClean="0"/>
              <a:t>52</a:t>
            </a:fld>
            <a:endParaRPr lang="en-US" dirty="0"/>
          </a:p>
        </p:txBody>
      </p:sp>
    </p:spTree>
    <p:extLst>
      <p:ext uri="{BB962C8B-B14F-4D97-AF65-F5344CB8AC3E}">
        <p14:creationId xmlns:p14="http://schemas.microsoft.com/office/powerpoint/2010/main" val="21999855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solidFill>
                  <a:prstClr val="black"/>
                </a:solidFill>
              </a:rPr>
              <a:pPr/>
              <a:t>53</a:t>
            </a:fld>
            <a:endParaRPr lang="en-US" dirty="0">
              <a:solidFill>
                <a:prstClr val="black"/>
              </a:solidFill>
            </a:endParaRPr>
          </a:p>
        </p:txBody>
      </p:sp>
      <p:sp>
        <p:nvSpPr>
          <p:cNvPr id="93187" name="Rectangle 2"/>
          <p:cNvSpPr>
            <a:spLocks noGrp="1" noRot="1" noChangeAspect="1" noChangeArrowheads="1" noTextEdit="1"/>
          </p:cNvSpPr>
          <p:nvPr>
            <p:ph type="sldImg"/>
          </p:nvPr>
        </p:nvSpPr>
        <p:spPr>
          <a:xfrm>
            <a:off x="438150" y="468313"/>
            <a:ext cx="6308725" cy="3548062"/>
          </a:xfrm>
          <a:ln/>
        </p:spPr>
      </p:sp>
      <p:sp>
        <p:nvSpPr>
          <p:cNvPr id="93188" name="Rectangle 3"/>
          <p:cNvSpPr>
            <a:spLocks noGrp="1" noChangeArrowheads="1"/>
          </p:cNvSpPr>
          <p:nvPr>
            <p:ph type="body" idx="1"/>
          </p:nvPr>
        </p:nvSpPr>
        <p:spPr>
          <a:xfrm>
            <a:off x="779548" y="4387076"/>
            <a:ext cx="5981545" cy="4278630"/>
          </a:xfrm>
          <a:noFill/>
          <a:ln/>
        </p:spPr>
        <p:txBody>
          <a:bodyPr>
            <a:normAutofit/>
          </a:bodyPr>
          <a:lstStyle/>
          <a:p>
            <a:pPr lvl="0">
              <a:buFont typeface="Calibri" pitchFamily="34" charset="0"/>
              <a:buChar char="•"/>
            </a:pPr>
            <a:r>
              <a:rPr lang="en-US" dirty="0" smtClean="0"/>
              <a:t>This </a:t>
            </a:r>
            <a:r>
              <a:rPr lang="en-US" dirty="0"/>
              <a:t>slide shows the ten occupations projected to add the most new jobs between </a:t>
            </a:r>
            <a:r>
              <a:rPr lang="en-US" dirty="0" smtClean="0"/>
              <a:t>2018 </a:t>
            </a:r>
            <a:r>
              <a:rPr lang="en-US" dirty="0"/>
              <a:t>and </a:t>
            </a:r>
            <a:r>
              <a:rPr lang="en-US" dirty="0" smtClean="0"/>
              <a:t>2028, </a:t>
            </a:r>
            <a:r>
              <a:rPr lang="en-US" dirty="0"/>
              <a:t>along with their median annual wages </a:t>
            </a:r>
            <a:r>
              <a:rPr lang="en-US" dirty="0" smtClean="0"/>
              <a:t>in May 2018.</a:t>
            </a:r>
            <a:endParaRPr lang="en-US" dirty="0"/>
          </a:p>
          <a:p>
            <a:pPr lvl="0">
              <a:buFont typeface="Calibri" pitchFamily="34" charset="0"/>
              <a:buNone/>
            </a:pPr>
            <a:endParaRPr lang="en-US" dirty="0"/>
          </a:p>
          <a:p>
            <a:pPr lvl="0">
              <a:buFont typeface="Calibri" pitchFamily="34" charset="0"/>
              <a:buChar char="•"/>
            </a:pPr>
            <a:r>
              <a:rPr lang="en-US" dirty="0"/>
              <a:t>  Aging population and demand for </a:t>
            </a:r>
            <a:r>
              <a:rPr lang="en-US" dirty="0" smtClean="0"/>
              <a:t>healthcare </a:t>
            </a:r>
            <a:r>
              <a:rPr lang="en-US" dirty="0"/>
              <a:t>are expected to drive the growth of personal care aides, registered nurses, and home health aides which are projected to add </a:t>
            </a:r>
            <a:r>
              <a:rPr lang="en-US" dirty="0" smtClean="0"/>
              <a:t>among the </a:t>
            </a:r>
            <a:r>
              <a:rPr lang="en-US" dirty="0"/>
              <a:t>most new jobs.</a:t>
            </a:r>
          </a:p>
          <a:p>
            <a:pPr lvl="0">
              <a:buFont typeface="Calibri" pitchFamily="34" charset="0"/>
              <a:buNone/>
            </a:pPr>
            <a:endParaRPr lang="en-US" dirty="0" smtClean="0"/>
          </a:p>
          <a:p>
            <a:pPr lvl="0">
              <a:buFont typeface="Calibri" pitchFamily="34" charset="0"/>
              <a:buChar char="•"/>
            </a:pPr>
            <a:r>
              <a:rPr lang="en-US" dirty="0" smtClean="0"/>
              <a:t>  Population growth leading to demand for more food made outside the home will lead to increased employment with the combined food preparation and serving workers, including fast food.</a:t>
            </a:r>
          </a:p>
          <a:p>
            <a:pPr lvl="0">
              <a:buFont typeface="Calibri" pitchFamily="34" charset="0"/>
              <a:buNone/>
            </a:pPr>
            <a:endParaRPr lang="en-US" dirty="0" smtClean="0"/>
          </a:p>
          <a:p>
            <a:pPr lvl="0">
              <a:buFont typeface="Calibri" pitchFamily="34" charset="0"/>
              <a:buChar char="•"/>
            </a:pPr>
            <a:r>
              <a:rPr lang="en-US" dirty="0" smtClean="0"/>
              <a:t> Registered nurses, software developers, applications, </a:t>
            </a:r>
            <a:r>
              <a:rPr lang="en-US" dirty="0"/>
              <a:t>and general and operations managers made more than median annual wage of $</a:t>
            </a:r>
            <a:r>
              <a:rPr lang="en-US" dirty="0" smtClean="0"/>
              <a:t>38,640 </a:t>
            </a:r>
            <a:r>
              <a:rPr lang="en-US" dirty="0"/>
              <a:t>for all occupations. </a:t>
            </a:r>
            <a:endParaRPr lang="en-US" dirty="0" smtClean="0"/>
          </a:p>
        </p:txBody>
      </p:sp>
    </p:spTree>
    <p:extLst>
      <p:ext uri="{BB962C8B-B14F-4D97-AF65-F5344CB8AC3E}">
        <p14:creationId xmlns:p14="http://schemas.microsoft.com/office/powerpoint/2010/main" val="23969298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6CBD7477-579B-4830-8AC8-BD665C44AC57}" type="slidenum">
              <a:rPr lang="en-US">
                <a:solidFill>
                  <a:prstClr val="black"/>
                </a:solidFill>
              </a:rPr>
              <a:pPr/>
              <a:t>54</a:t>
            </a:fld>
            <a:endParaRPr lang="en-US" dirty="0">
              <a:solidFill>
                <a:prstClr val="black"/>
              </a:solidFill>
            </a:endParaRPr>
          </a:p>
        </p:txBody>
      </p:sp>
      <p:sp>
        <p:nvSpPr>
          <p:cNvPr id="95235" name="Rectangle 2"/>
          <p:cNvSpPr>
            <a:spLocks noGrp="1" noRot="1" noChangeAspect="1" noChangeArrowheads="1" noTextEdit="1"/>
          </p:cNvSpPr>
          <p:nvPr>
            <p:ph type="sldImg"/>
          </p:nvPr>
        </p:nvSpPr>
        <p:spPr>
          <a:xfrm>
            <a:off x="371475" y="463550"/>
            <a:ext cx="6308725" cy="3548063"/>
          </a:xfrm>
          <a:ln/>
        </p:spPr>
      </p:sp>
      <p:sp>
        <p:nvSpPr>
          <p:cNvPr id="95236" name="Rectangle 3"/>
          <p:cNvSpPr>
            <a:spLocks noGrp="1" noChangeArrowheads="1"/>
          </p:cNvSpPr>
          <p:nvPr>
            <p:ph type="body" idx="1"/>
          </p:nvPr>
        </p:nvSpPr>
        <p:spPr>
          <a:xfrm>
            <a:off x="765248" y="4388722"/>
            <a:ext cx="5870184" cy="4275344"/>
          </a:xfrm>
          <a:noFill/>
          <a:ln/>
        </p:spPr>
        <p:txBody>
          <a:bodyPr lIns="94925" tIns="47462" rIns="94925" bIns="47462">
            <a:normAutofit/>
          </a:bodyPr>
          <a:lstStyle/>
          <a:p>
            <a:pPr lvl="0">
              <a:buFont typeface="Calibri" pitchFamily="34" charset="0"/>
              <a:buChar char="•"/>
            </a:pPr>
            <a:r>
              <a:rPr lang="en-US" dirty="0" smtClean="0"/>
              <a:t>This </a:t>
            </a:r>
            <a:r>
              <a:rPr lang="en-US" dirty="0"/>
              <a:t>slide shows the ten detailed occupations projected to decline in employment most rapidly.  </a:t>
            </a:r>
          </a:p>
          <a:p>
            <a:pPr lvl="0">
              <a:buFont typeface="Calibri" pitchFamily="34" charset="0"/>
              <a:buChar char="•"/>
            </a:pPr>
            <a:endParaRPr lang="en-US" dirty="0"/>
          </a:p>
          <a:p>
            <a:pPr lvl="0">
              <a:buFont typeface="Calibri" pitchFamily="34" charset="0"/>
              <a:buChar char="•"/>
            </a:pPr>
            <a:r>
              <a:rPr lang="en-US" dirty="0"/>
              <a:t>  Occupational employment declines generally stem from changes in technology (such as automation), business practices, or declines in industries in which the occupation is concentrated.</a:t>
            </a:r>
          </a:p>
          <a:p>
            <a:pPr lvl="0">
              <a:buFont typeface="Calibri" pitchFamily="34" charset="0"/>
              <a:buChar char="•"/>
            </a:pPr>
            <a:endParaRPr lang="en-US" dirty="0"/>
          </a:p>
          <a:p>
            <a:pPr lvl="0">
              <a:buFont typeface="Calibri" pitchFamily="34" charset="0"/>
              <a:buChar char="•"/>
            </a:pPr>
            <a:r>
              <a:rPr lang="en-US" dirty="0"/>
              <a:t>  The occupation with the fastest projected employment decline, at </a:t>
            </a:r>
            <a:r>
              <a:rPr lang="en-US" dirty="0" smtClean="0"/>
              <a:t>68.3 </a:t>
            </a:r>
            <a:r>
              <a:rPr lang="en-US" dirty="0"/>
              <a:t>percent, is locomotive firers.  However, this decline will only cause the loss of </a:t>
            </a:r>
            <a:r>
              <a:rPr lang="en-US" dirty="0" smtClean="0"/>
              <a:t>400 jobs </a:t>
            </a:r>
            <a:r>
              <a:rPr lang="en-US" dirty="0"/>
              <a:t>over the 10-year period because of the occupation’s small size.</a:t>
            </a:r>
          </a:p>
          <a:p>
            <a:pPr lvl="0">
              <a:buFont typeface="Calibri" pitchFamily="34" charset="0"/>
              <a:buNone/>
            </a:pPr>
            <a:endParaRPr lang="en-US" dirty="0"/>
          </a:p>
          <a:p>
            <a:pPr lvl="0">
              <a:buFont typeface="Calibri" pitchFamily="34" charset="0"/>
              <a:buChar char="•"/>
            </a:pPr>
            <a:r>
              <a:rPr lang="en-US" dirty="0"/>
              <a:t>  However, even in occupations with projected employment declines, replacement needs are expected to create some openings.   </a:t>
            </a:r>
            <a:endParaRPr lang="en-US" dirty="0" smtClean="0"/>
          </a:p>
          <a:p>
            <a:pPr lvl="0">
              <a:buFont typeface="Calibri" pitchFamily="34" charset="0"/>
              <a:buNone/>
            </a:pPr>
            <a:endParaRPr lang="en-US" dirty="0" smtClean="0"/>
          </a:p>
        </p:txBody>
      </p:sp>
    </p:spTree>
    <p:extLst>
      <p:ext uri="{BB962C8B-B14F-4D97-AF65-F5344CB8AC3E}">
        <p14:creationId xmlns:p14="http://schemas.microsoft.com/office/powerpoint/2010/main" val="9386604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6CBD7477-579B-4830-8AC8-BD665C44AC57}" type="slidenum">
              <a:rPr lang="en-US">
                <a:solidFill>
                  <a:prstClr val="black"/>
                </a:solidFill>
              </a:rPr>
              <a:pPr/>
              <a:t>55</a:t>
            </a:fld>
            <a:endParaRPr lang="en-US" dirty="0">
              <a:solidFill>
                <a:prstClr val="black"/>
              </a:solidFill>
            </a:endParaRPr>
          </a:p>
        </p:txBody>
      </p:sp>
      <p:sp>
        <p:nvSpPr>
          <p:cNvPr id="95235" name="Rectangle 2"/>
          <p:cNvSpPr>
            <a:spLocks noGrp="1" noRot="1" noChangeAspect="1" noChangeArrowheads="1" noTextEdit="1"/>
          </p:cNvSpPr>
          <p:nvPr>
            <p:ph type="sldImg"/>
          </p:nvPr>
        </p:nvSpPr>
        <p:spPr>
          <a:xfrm>
            <a:off x="369888" y="461963"/>
            <a:ext cx="6310312" cy="3549650"/>
          </a:xfrm>
          <a:ln/>
        </p:spPr>
      </p:sp>
      <p:sp>
        <p:nvSpPr>
          <p:cNvPr id="95236" name="Rectangle 3"/>
          <p:cNvSpPr>
            <a:spLocks noGrp="1" noChangeArrowheads="1"/>
          </p:cNvSpPr>
          <p:nvPr>
            <p:ph type="body" idx="1"/>
          </p:nvPr>
        </p:nvSpPr>
        <p:spPr>
          <a:xfrm>
            <a:off x="765249" y="4388722"/>
            <a:ext cx="5870184" cy="4275344"/>
          </a:xfrm>
          <a:noFill/>
          <a:ln/>
        </p:spPr>
        <p:txBody>
          <a:bodyPr lIns="94919" tIns="47459" rIns="94919" bIns="47459"/>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  </a:t>
            </a:r>
          </a:p>
          <a:p>
            <a:pPr lvl="0">
              <a:buFont typeface="Arial" pitchFamily="34" charset="0"/>
              <a:buChar char="•"/>
            </a:pPr>
            <a:r>
              <a:rPr lang="en-US" dirty="0" smtClean="0"/>
              <a:t>This </a:t>
            </a:r>
            <a:r>
              <a:rPr lang="en-US" dirty="0"/>
              <a:t>slide shows the ten detailed occupations projected to lose the most jobs from </a:t>
            </a:r>
            <a:r>
              <a:rPr lang="en-US" dirty="0" smtClean="0"/>
              <a:t>2018 </a:t>
            </a:r>
            <a:r>
              <a:rPr lang="en-US" dirty="0"/>
              <a:t>to </a:t>
            </a:r>
            <a:r>
              <a:rPr lang="en-US" dirty="0" smtClean="0"/>
              <a:t>2028.  </a:t>
            </a:r>
          </a:p>
          <a:p>
            <a:pPr lvl="0">
              <a:buFont typeface="Arial" pitchFamily="34" charset="0"/>
              <a:buNone/>
            </a:pPr>
            <a:endParaRPr lang="en-US" dirty="0"/>
          </a:p>
          <a:p>
            <a:pPr>
              <a:buFont typeface="Arial" pitchFamily="34" charset="0"/>
              <a:buChar char="•"/>
            </a:pPr>
            <a:r>
              <a:rPr lang="en-US" dirty="0"/>
              <a:t>  Occupational employment declines generally stem from changes in technology (automation), business practices, or declines in industries in which the occupation is concentrated.</a:t>
            </a:r>
          </a:p>
          <a:p>
            <a:pPr>
              <a:buFont typeface="Arial" pitchFamily="34" charset="0"/>
              <a:buNone/>
            </a:pPr>
            <a:endParaRPr lang="en-US" dirty="0"/>
          </a:p>
          <a:p>
            <a:pPr lvl="0">
              <a:buFont typeface="Arial" pitchFamily="34" charset="0"/>
              <a:buChar char="•"/>
            </a:pPr>
            <a:r>
              <a:rPr lang="en-US" dirty="0"/>
              <a:t>  </a:t>
            </a:r>
            <a:r>
              <a:rPr lang="en-US" dirty="0" smtClean="0"/>
              <a:t>Two types of secretaries make the top 10 list. Two</a:t>
            </a:r>
            <a:r>
              <a:rPr lang="en-US" baseline="0" dirty="0" smtClean="0"/>
              <a:t> production occupations make the list</a:t>
            </a:r>
            <a:r>
              <a:rPr lang="en-US" dirty="0" smtClean="0"/>
              <a:t>. They are affected</a:t>
            </a:r>
            <a:r>
              <a:rPr lang="en-US" baseline="0" dirty="0" smtClean="0"/>
              <a:t> by technology, including the increasing use of robotics. Inspectors, testers, etc. make the list. </a:t>
            </a:r>
            <a:r>
              <a:rPr lang="en-US" dirty="0"/>
              <a:t>Many manufacturers have invested in automated inspection equipment to improve quality and productivity. In addition, three-dimensional (3D) scanners are reducing the amount of time it takes to inspect parts and finished goods for the correct measurement specifications. </a:t>
            </a:r>
            <a:r>
              <a:rPr lang="en-US" dirty="0" smtClean="0"/>
              <a:t>However</a:t>
            </a:r>
            <a:r>
              <a:rPr lang="en-US" dirty="0"/>
              <a:t>, even in occupations with projected employment declines, </a:t>
            </a:r>
            <a:r>
              <a:rPr lang="en-US" dirty="0" smtClean="0"/>
              <a:t>the need to replace workers is </a:t>
            </a:r>
            <a:r>
              <a:rPr lang="en-US" dirty="0"/>
              <a:t>expected to create some openings.   </a:t>
            </a:r>
            <a:r>
              <a:rPr lang="en-US" dirty="0" smtClean="0"/>
              <a:t> </a:t>
            </a:r>
          </a:p>
          <a:p>
            <a:pPr lvl="0">
              <a:buFont typeface="Arial" pitchFamily="34" charset="0"/>
              <a:buNone/>
            </a:pPr>
            <a:endParaRPr lang="en-US" dirty="0" smtClean="0"/>
          </a:p>
        </p:txBody>
      </p:sp>
    </p:spTree>
    <p:extLst>
      <p:ext uri="{BB962C8B-B14F-4D97-AF65-F5344CB8AC3E}">
        <p14:creationId xmlns:p14="http://schemas.microsoft.com/office/powerpoint/2010/main" val="25728520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This slide shows</a:t>
            </a:r>
            <a:r>
              <a:rPr lang="en-US" baseline="0" dirty="0" smtClean="0"/>
              <a:t> occupational openings as a function of incumbent workers.</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Over the projection period, some incumbent workers remain in the occupation and others will leave the occupation. Incumbent workers who leave create an occupational opening for others to fill over the projection period.</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An additional source of occupational openings are positions that didn’t exist in the current year which are instead occupational openings that are due to growth</a:t>
            </a:r>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63E8E904-06E9-447C-8954-E2D02D182355}" type="slidenum">
              <a:rPr lang="en-US" smtClean="0"/>
              <a:t>56</a:t>
            </a:fld>
            <a:endParaRPr lang="en-US" dirty="0"/>
          </a:p>
        </p:txBody>
      </p:sp>
    </p:spTree>
    <p:extLst>
      <p:ext uri="{BB962C8B-B14F-4D97-AF65-F5344CB8AC3E}">
        <p14:creationId xmlns:p14="http://schemas.microsoft.com/office/powerpoint/2010/main" val="8940909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In this slide, occupational openings due to separations is broken out into its 2 components: w</a:t>
            </a:r>
            <a:r>
              <a:rPr lang="en-US" dirty="0" smtClean="0"/>
              <a:t>orkers who separated due</a:t>
            </a:r>
            <a:r>
              <a:rPr lang="en-US" baseline="0" dirty="0" smtClean="0"/>
              <a:t> to permanently transferring from an occupation or leaving the labor force. </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Occupational openings due to separations outnumber openings due to growth because most occupations can expect to have higher rates of labor force exits and occupations transfers than growth over the projection period.</a:t>
            </a:r>
          </a:p>
        </p:txBody>
      </p:sp>
      <p:sp>
        <p:nvSpPr>
          <p:cNvPr id="4" name="Slide Number Placeholder 3"/>
          <p:cNvSpPr>
            <a:spLocks noGrp="1"/>
          </p:cNvSpPr>
          <p:nvPr>
            <p:ph type="sldNum" sz="quarter" idx="10"/>
          </p:nvPr>
        </p:nvSpPr>
        <p:spPr/>
        <p:txBody>
          <a:bodyPr/>
          <a:lstStyle/>
          <a:p>
            <a:fld id="{63E8E904-06E9-447C-8954-E2D02D182355}" type="slidenum">
              <a:rPr lang="en-US" smtClean="0"/>
              <a:t>57</a:t>
            </a:fld>
            <a:endParaRPr lang="en-US" dirty="0"/>
          </a:p>
        </p:txBody>
      </p:sp>
    </p:spTree>
    <p:extLst>
      <p:ext uri="{BB962C8B-B14F-4D97-AF65-F5344CB8AC3E}">
        <p14:creationId xmlns:p14="http://schemas.microsoft.com/office/powerpoint/2010/main" val="17352146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Summing</a:t>
            </a:r>
            <a:r>
              <a:rPr lang="en-US" baseline="0" dirty="0" smtClean="0"/>
              <a:t> these three components gives us the total job openings. </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aseline="0" dirty="0" smtClean="0"/>
              <a:t>Total job openings gives us a measure of opportunities for job seekers in a given occupation. </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63E8E904-06E9-447C-8954-E2D02D182355}" type="slidenum">
              <a:rPr lang="en-US" smtClean="0"/>
              <a:t>58</a:t>
            </a:fld>
            <a:endParaRPr lang="en-US" dirty="0"/>
          </a:p>
        </p:txBody>
      </p:sp>
    </p:spTree>
    <p:extLst>
      <p:ext uri="{BB962C8B-B14F-4D97-AF65-F5344CB8AC3E}">
        <p14:creationId xmlns:p14="http://schemas.microsoft.com/office/powerpoint/2010/main" val="11178703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pPr/>
              <a:t>59</a:t>
            </a:fld>
            <a:endParaRPr lang="en-US" dirty="0"/>
          </a:p>
        </p:txBody>
      </p:sp>
      <p:sp>
        <p:nvSpPr>
          <p:cNvPr id="93187" name="Rectangle 2"/>
          <p:cNvSpPr>
            <a:spLocks noGrp="1" noRot="1" noChangeAspect="1" noChangeArrowheads="1" noTextEdit="1"/>
          </p:cNvSpPr>
          <p:nvPr>
            <p:ph type="sldImg"/>
          </p:nvPr>
        </p:nvSpPr>
        <p:spPr>
          <a:xfrm>
            <a:off x="371475" y="468313"/>
            <a:ext cx="6308725" cy="3548062"/>
          </a:xfrm>
          <a:ln/>
        </p:spPr>
      </p:sp>
      <p:sp>
        <p:nvSpPr>
          <p:cNvPr id="93188" name="Rectangle 3"/>
          <p:cNvSpPr>
            <a:spLocks noGrp="1" noChangeArrowheads="1"/>
          </p:cNvSpPr>
          <p:nvPr>
            <p:ph type="body" idx="1"/>
          </p:nvPr>
        </p:nvSpPr>
        <p:spPr>
          <a:xfrm>
            <a:off x="765250" y="4387076"/>
            <a:ext cx="5871829" cy="4278630"/>
          </a:xfrm>
          <a:noFill/>
          <a:ln/>
        </p:spPr>
        <p:txBody>
          <a:bodyPr/>
          <a:lstStyle/>
          <a:p>
            <a:pPr lvl="0">
              <a:buFont typeface="Calibri" pitchFamily="34" charset="0"/>
              <a:buChar char="•"/>
            </a:pPr>
            <a:r>
              <a:rPr lang="en-US" dirty="0" smtClean="0"/>
              <a:t>   This slide shows the ten occupations expected to have the most total occupational openings due to both employment growth and separations.  </a:t>
            </a:r>
          </a:p>
          <a:p>
            <a:pPr lvl="0">
              <a:buFont typeface="Calibri" pitchFamily="34" charset="0"/>
              <a:buChar char="•"/>
            </a:pPr>
            <a:endParaRPr lang="en-US" dirty="0" smtClean="0"/>
          </a:p>
          <a:p>
            <a:pPr lvl="0">
              <a:buFont typeface="Calibri" pitchFamily="34" charset="0"/>
              <a:buChar char="•"/>
            </a:pPr>
            <a:r>
              <a:rPr lang="en-US" dirty="0" smtClean="0"/>
              <a:t>  All of these occupations are expected to add more jobs from occupational separations than due to employment growth . </a:t>
            </a:r>
          </a:p>
          <a:p>
            <a:pPr lvl="0">
              <a:buFont typeface="Calibri" pitchFamily="34" charset="0"/>
              <a:buNone/>
            </a:pPr>
            <a:endParaRPr lang="en-US" dirty="0" smtClean="0"/>
          </a:p>
          <a:p>
            <a:pPr lvl="0">
              <a:buFont typeface="Calibri" pitchFamily="34" charset="0"/>
              <a:buChar char="•"/>
            </a:pPr>
            <a:r>
              <a:rPr lang="en-US" dirty="0" smtClean="0"/>
              <a:t>  Of these occupations, none make more than the median annual wage for May 2018 of $38,640.</a:t>
            </a:r>
          </a:p>
          <a:p>
            <a:pPr lvl="0">
              <a:buFont typeface="Calibri" pitchFamily="34" charset="0"/>
              <a:buChar char="•"/>
            </a:pPr>
            <a:endParaRPr lang="en-US" dirty="0" smtClean="0"/>
          </a:p>
          <a:p>
            <a:pPr lvl="0">
              <a:buFont typeface="Calibri" pitchFamily="34" charset="0"/>
              <a:buChar char="•"/>
            </a:pPr>
            <a:r>
              <a:rPr lang="en-US" dirty="0" smtClean="0"/>
              <a:t>   For some of the occupations, such as retail salespersons and cashiers, many occupational separations will result from the large number of young workers that leave this occupation permanently.  For other occupations, such as personal care aides (53% are due to labor force exits), occupational</a:t>
            </a:r>
            <a:r>
              <a:rPr lang="en-US" baseline="0" dirty="0" smtClean="0"/>
              <a:t> openings </a:t>
            </a:r>
            <a:r>
              <a:rPr lang="en-US" dirty="0" smtClean="0"/>
              <a:t>may result from retirements.</a:t>
            </a:r>
          </a:p>
        </p:txBody>
      </p:sp>
    </p:spTree>
    <p:extLst>
      <p:ext uri="{BB962C8B-B14F-4D97-AF65-F5344CB8AC3E}">
        <p14:creationId xmlns:p14="http://schemas.microsoft.com/office/powerpoint/2010/main" val="18062714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lvl="0">
              <a:buFont typeface="Arial" pitchFamily="34" charset="0"/>
              <a:buChar char="•"/>
            </a:pPr>
            <a:r>
              <a:rPr lang="en-US" dirty="0" smtClean="0"/>
              <a:t> </a:t>
            </a:r>
            <a:r>
              <a:rPr lang="en-US" dirty="0"/>
              <a:t>The BLS education and training classification system consists of three categories that have been assigned to each detailed occupation:</a:t>
            </a:r>
          </a:p>
          <a:p>
            <a:pPr lvl="0">
              <a:buFont typeface="Arial" pitchFamily="34" charset="0"/>
              <a:buChar char="•"/>
            </a:pPr>
            <a:endParaRPr lang="en-US" dirty="0"/>
          </a:p>
          <a:p>
            <a:pPr lvl="1">
              <a:buFont typeface="Arial" pitchFamily="34" charset="0"/>
              <a:buChar char="•"/>
            </a:pPr>
            <a:r>
              <a:rPr lang="en-US" dirty="0"/>
              <a:t> Typical education needed for entry – eight levels</a:t>
            </a:r>
          </a:p>
          <a:p>
            <a:pPr lvl="2">
              <a:buFont typeface="Arial" pitchFamily="34" charset="0"/>
              <a:buChar char="•"/>
            </a:pPr>
            <a:r>
              <a:rPr lang="en-US" dirty="0"/>
              <a:t>Doctoral or professional degree</a:t>
            </a:r>
          </a:p>
          <a:p>
            <a:pPr lvl="2">
              <a:buFont typeface="Arial" pitchFamily="34" charset="0"/>
              <a:buChar char="•"/>
            </a:pPr>
            <a:r>
              <a:rPr lang="en-US" dirty="0"/>
              <a:t>Master’s degree</a:t>
            </a:r>
          </a:p>
          <a:p>
            <a:pPr lvl="2">
              <a:buFont typeface="Arial" pitchFamily="34" charset="0"/>
              <a:buChar char="•"/>
            </a:pPr>
            <a:r>
              <a:rPr lang="en-US" dirty="0"/>
              <a:t>Bachelor’s degree</a:t>
            </a:r>
          </a:p>
          <a:p>
            <a:pPr lvl="2">
              <a:buFont typeface="Arial" pitchFamily="34" charset="0"/>
              <a:buChar char="•"/>
            </a:pPr>
            <a:r>
              <a:rPr lang="en-US" dirty="0"/>
              <a:t>Associate’s degree</a:t>
            </a:r>
          </a:p>
          <a:p>
            <a:pPr lvl="2">
              <a:buFont typeface="Arial" pitchFamily="34" charset="0"/>
              <a:buChar char="•"/>
            </a:pPr>
            <a:r>
              <a:rPr lang="en-US" dirty="0"/>
              <a:t>Postsecondary non-degree award</a:t>
            </a:r>
          </a:p>
          <a:p>
            <a:pPr lvl="2">
              <a:buFont typeface="Arial" pitchFamily="34" charset="0"/>
              <a:buChar char="•"/>
            </a:pPr>
            <a:r>
              <a:rPr lang="en-US" dirty="0"/>
              <a:t>Some college, no degree</a:t>
            </a:r>
          </a:p>
          <a:p>
            <a:pPr lvl="2">
              <a:buFont typeface="Arial" pitchFamily="34" charset="0"/>
              <a:buChar char="•"/>
            </a:pPr>
            <a:r>
              <a:rPr lang="en-US" dirty="0"/>
              <a:t>High school diploma or equivalent</a:t>
            </a:r>
          </a:p>
          <a:p>
            <a:pPr lvl="2">
              <a:buFont typeface="Arial" pitchFamily="34" charset="0"/>
              <a:buChar char="•"/>
            </a:pPr>
            <a:r>
              <a:rPr lang="en-US" dirty="0"/>
              <a:t>No formal educational credential</a:t>
            </a:r>
          </a:p>
          <a:p>
            <a:pPr lvl="2">
              <a:buFont typeface="Arial" pitchFamily="34" charset="0"/>
              <a:buNone/>
            </a:pPr>
            <a:endParaRPr lang="en-US" dirty="0"/>
          </a:p>
          <a:p>
            <a:pPr lvl="1">
              <a:buFont typeface="Arial" pitchFamily="34" charset="0"/>
              <a:buChar char="•"/>
            </a:pPr>
            <a:r>
              <a:rPr lang="en-US" dirty="0"/>
              <a:t> Work experience in a related occupation – three periods of time</a:t>
            </a:r>
          </a:p>
          <a:p>
            <a:pPr lvl="2">
              <a:buFont typeface="Arial" pitchFamily="34" charset="0"/>
              <a:buChar char="•"/>
            </a:pPr>
            <a:r>
              <a:rPr lang="en-US" dirty="0"/>
              <a:t>5 years or more</a:t>
            </a:r>
          </a:p>
          <a:p>
            <a:pPr lvl="2">
              <a:buFont typeface="Arial" pitchFamily="34" charset="0"/>
              <a:buChar char="•"/>
            </a:pPr>
            <a:r>
              <a:rPr lang="en-US" dirty="0"/>
              <a:t>Less than 5 years</a:t>
            </a:r>
          </a:p>
          <a:p>
            <a:pPr lvl="2">
              <a:buFont typeface="Arial" pitchFamily="34" charset="0"/>
              <a:buChar char="•"/>
            </a:pPr>
            <a:r>
              <a:rPr lang="en-US" dirty="0"/>
              <a:t>None</a:t>
            </a:r>
          </a:p>
          <a:p>
            <a:pPr lvl="2">
              <a:buFont typeface="Arial" pitchFamily="34" charset="0"/>
              <a:buNone/>
            </a:pPr>
            <a:endParaRPr lang="en-US" dirty="0"/>
          </a:p>
          <a:p>
            <a:pPr lvl="1">
              <a:buFont typeface="Arial" pitchFamily="34" charset="0"/>
              <a:buChar char="•"/>
            </a:pPr>
            <a:r>
              <a:rPr lang="en-US" dirty="0"/>
              <a:t> Typical on-the-job training needed to attain competency in the occupation – six possible assignments</a:t>
            </a:r>
          </a:p>
          <a:p>
            <a:pPr lvl="2">
              <a:buFont typeface="Arial" pitchFamily="34" charset="0"/>
              <a:buChar char="•"/>
            </a:pPr>
            <a:r>
              <a:rPr lang="en-US" dirty="0"/>
              <a:t>Internship/Residency</a:t>
            </a:r>
          </a:p>
          <a:p>
            <a:pPr lvl="2">
              <a:buFont typeface="Arial" pitchFamily="34" charset="0"/>
              <a:buChar char="•"/>
            </a:pPr>
            <a:r>
              <a:rPr lang="en-US" dirty="0"/>
              <a:t>Apprenticeship</a:t>
            </a:r>
          </a:p>
          <a:p>
            <a:pPr lvl="2">
              <a:buFont typeface="Arial" pitchFamily="34" charset="0"/>
              <a:buChar char="•"/>
            </a:pPr>
            <a:r>
              <a:rPr lang="en-US" dirty="0"/>
              <a:t>Long-term on-the-job training</a:t>
            </a:r>
          </a:p>
          <a:p>
            <a:pPr lvl="2">
              <a:buFont typeface="Arial" pitchFamily="34" charset="0"/>
              <a:buChar char="•"/>
            </a:pPr>
            <a:r>
              <a:rPr lang="en-US" dirty="0"/>
              <a:t>Moderate-term on-the-job training</a:t>
            </a:r>
          </a:p>
          <a:p>
            <a:pPr lvl="2">
              <a:buFont typeface="Arial" pitchFamily="34" charset="0"/>
              <a:buChar char="•"/>
            </a:pPr>
            <a:r>
              <a:rPr lang="en-US" dirty="0"/>
              <a:t>Short-term on-the-job training</a:t>
            </a:r>
          </a:p>
          <a:p>
            <a:pPr lvl="2">
              <a:buFont typeface="Arial" pitchFamily="34" charset="0"/>
              <a:buChar char="•"/>
            </a:pPr>
            <a:r>
              <a:rPr lang="en-US" dirty="0"/>
              <a:t>None</a:t>
            </a:r>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60</a:t>
            </a:fld>
            <a:endParaRPr lang="en-US" dirty="0"/>
          </a:p>
        </p:txBody>
      </p:sp>
    </p:spTree>
    <p:extLst>
      <p:ext uri="{BB962C8B-B14F-4D97-AF65-F5344CB8AC3E}">
        <p14:creationId xmlns:p14="http://schemas.microsoft.com/office/powerpoint/2010/main" val="25058571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itchFamily="34" charset="0"/>
              <a:buChar char="•"/>
            </a:pPr>
            <a:r>
              <a:rPr lang="en-US" dirty="0"/>
              <a:t>BLS makes an assignment for each detailed occupation in each category, based on</a:t>
            </a:r>
          </a:p>
          <a:p>
            <a:pPr lvl="1">
              <a:buFont typeface="Arial" pitchFamily="34" charset="0"/>
              <a:buChar char="•"/>
            </a:pPr>
            <a:r>
              <a:rPr lang="en-US" dirty="0"/>
              <a:t>Quantitative analysis</a:t>
            </a:r>
          </a:p>
          <a:p>
            <a:pPr lvl="2">
              <a:buFont typeface="Arial" pitchFamily="34" charset="0"/>
              <a:buChar char="•"/>
            </a:pPr>
            <a:r>
              <a:rPr lang="en-US" dirty="0"/>
              <a:t>American Community Survey (ACS) data on educational attainment by occupation</a:t>
            </a:r>
          </a:p>
          <a:p>
            <a:pPr lvl="2">
              <a:buFont typeface="Arial" pitchFamily="34" charset="0"/>
              <a:buChar char="•"/>
            </a:pPr>
            <a:r>
              <a:rPr lang="en-US" dirty="0"/>
              <a:t>O*NET data on education and training by occupation</a:t>
            </a:r>
          </a:p>
          <a:p>
            <a:pPr lvl="2">
              <a:buFont typeface="Arial" pitchFamily="34" charset="0"/>
              <a:buChar char="•"/>
            </a:pPr>
            <a:r>
              <a:rPr lang="en-US" dirty="0"/>
              <a:t>National Center for Education Statistics data on degree completions from U.S. postsecondary institutions by program area </a:t>
            </a:r>
          </a:p>
          <a:p>
            <a:pPr lvl="1">
              <a:buFont typeface="Arial" pitchFamily="34" charset="0"/>
              <a:buChar char="•"/>
            </a:pPr>
            <a:r>
              <a:rPr lang="en-US" dirty="0"/>
              <a:t>Qualitative analysis, including interviews with occupational experts, such as:</a:t>
            </a:r>
          </a:p>
          <a:p>
            <a:pPr lvl="2">
              <a:buFont typeface="Arial" pitchFamily="34" charset="0"/>
              <a:buChar char="•"/>
            </a:pPr>
            <a:r>
              <a:rPr lang="en-US" dirty="0"/>
              <a:t>educators,</a:t>
            </a:r>
          </a:p>
          <a:p>
            <a:pPr lvl="2">
              <a:buFont typeface="Arial" pitchFamily="34" charset="0"/>
              <a:buChar char="•"/>
            </a:pPr>
            <a:r>
              <a:rPr lang="en-US" dirty="0"/>
              <a:t>employers,</a:t>
            </a:r>
          </a:p>
          <a:p>
            <a:pPr lvl="2">
              <a:buFont typeface="Arial" pitchFamily="34" charset="0"/>
              <a:buChar char="•"/>
            </a:pPr>
            <a:r>
              <a:rPr lang="en-US" dirty="0"/>
              <a:t>workers in the occupation,</a:t>
            </a:r>
          </a:p>
          <a:p>
            <a:pPr lvl="2">
              <a:buFont typeface="Arial" pitchFamily="34" charset="0"/>
              <a:buChar char="•"/>
            </a:pPr>
            <a:r>
              <a:rPr lang="en-US" dirty="0"/>
              <a:t>training experts, and</a:t>
            </a:r>
          </a:p>
          <a:p>
            <a:pPr lvl="2">
              <a:buFont typeface="Arial" pitchFamily="34" charset="0"/>
              <a:buChar char="•"/>
            </a:pPr>
            <a:r>
              <a:rPr lang="en-US" dirty="0"/>
              <a:t>representatives of professional and trade associations and unions</a:t>
            </a:r>
          </a:p>
          <a:p>
            <a:pPr>
              <a:buFont typeface="Arial" pitchFamily="34" charset="0"/>
              <a:buNone/>
            </a:pPr>
            <a:endParaRPr lang="en-US" dirty="0" smtClean="0"/>
          </a:p>
        </p:txBody>
      </p:sp>
      <p:sp>
        <p:nvSpPr>
          <p:cNvPr id="4" name="Slide Number Placeholder 3"/>
          <p:cNvSpPr>
            <a:spLocks noGrp="1"/>
          </p:cNvSpPr>
          <p:nvPr>
            <p:ph type="sldNum" sz="quarter" idx="10"/>
          </p:nvPr>
        </p:nvSpPr>
        <p:spPr/>
        <p:txBody>
          <a:bodyPr/>
          <a:lstStyle/>
          <a:p>
            <a:pPr>
              <a:defRPr/>
            </a:pPr>
            <a:fld id="{50C6223D-39D7-40D9-A3CF-CA4FE755EF6F}" type="slidenum">
              <a:rPr lang="en-US" smtClean="0"/>
              <a:pPr>
                <a:defRPr/>
              </a:pPr>
              <a:t>61</a:t>
            </a:fld>
            <a:endParaRPr lang="en-US" dirty="0"/>
          </a:p>
        </p:txBody>
      </p:sp>
    </p:spTree>
    <p:extLst>
      <p:ext uri="{BB962C8B-B14F-4D97-AF65-F5344CB8AC3E}">
        <p14:creationId xmlns:p14="http://schemas.microsoft.com/office/powerpoint/2010/main" val="24743354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974F97B3-B74F-44FD-80AA-4FD32B569816}" type="slidenum">
              <a:rPr lang="en-US"/>
              <a:pPr/>
              <a:t>62</a:t>
            </a:fld>
            <a:endParaRPr lang="en-US" dirty="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normAutofit fontScale="92500" lnSpcReduction="20000"/>
          </a:bodyPr>
          <a:lstStyle/>
          <a:p>
            <a:pPr eaLnBrk="1" hangingPunct="1">
              <a:buFont typeface="Arial" pitchFamily="34" charset="0"/>
              <a:buChar char="•"/>
            </a:pPr>
            <a:r>
              <a:rPr lang="en-US" dirty="0" smtClean="0"/>
              <a:t>  Education </a:t>
            </a:r>
            <a:r>
              <a:rPr lang="en-US" dirty="0"/>
              <a:t>assignments are based on the typical level of education most workers need to enter the occupation.</a:t>
            </a:r>
          </a:p>
          <a:p>
            <a:pPr lvl="0">
              <a:buFont typeface="Arial" pitchFamily="34" charset="0"/>
              <a:buChar char="•"/>
            </a:pPr>
            <a:r>
              <a:rPr lang="en-US" dirty="0"/>
              <a:t>  In </a:t>
            </a:r>
            <a:r>
              <a:rPr lang="en-US" dirty="0" smtClean="0"/>
              <a:t>2018, </a:t>
            </a:r>
            <a:r>
              <a:rPr lang="en-US" dirty="0"/>
              <a:t>a majority of employment was in occupations that typically required a high school diploma or less.  </a:t>
            </a:r>
          </a:p>
          <a:p>
            <a:pPr lvl="0">
              <a:buFont typeface="Arial" pitchFamily="34" charset="0"/>
              <a:buChar char="•"/>
            </a:pPr>
            <a:r>
              <a:rPr lang="en-US" dirty="0"/>
              <a:t>  About one-third of jobs in </a:t>
            </a:r>
            <a:r>
              <a:rPr lang="en-US" dirty="0" smtClean="0"/>
              <a:t>2018 </a:t>
            </a:r>
            <a:r>
              <a:rPr lang="en-US" dirty="0"/>
              <a:t>were in occupations that workers typically need some postsecondary education to enter.</a:t>
            </a:r>
          </a:p>
          <a:p>
            <a:pPr lvl="0">
              <a:buFont typeface="Arial" pitchFamily="34" charset="0"/>
              <a:buNone/>
            </a:pPr>
            <a:endParaRPr lang="en-US" dirty="0"/>
          </a:p>
          <a:p>
            <a:r>
              <a:rPr lang="en-US" dirty="0"/>
              <a:t>(Note: These data reflect the sum of </a:t>
            </a:r>
            <a:r>
              <a:rPr lang="en-US" dirty="0" smtClean="0"/>
              <a:t>2018 </a:t>
            </a:r>
            <a:r>
              <a:rPr lang="en-US" dirty="0"/>
              <a:t>employment for occupations assigned to each category.  This is not the same as a count of the number of workers with each of these education levels.  Workers may have educational attainment that is either higher or lower than that typically needed for entry into the occupation in which they are employed.) </a:t>
            </a:r>
          </a:p>
          <a:p>
            <a:endParaRPr lang="en-US" dirty="0"/>
          </a:p>
          <a:p>
            <a:pPr lvl="0">
              <a:buFont typeface="Arial" pitchFamily="34" charset="0"/>
              <a:buChar char="•"/>
            </a:pPr>
            <a:r>
              <a:rPr lang="en-US" dirty="0"/>
              <a:t> Wages are much higher in the bachelor’s and higher degree categories, with median annual wages above </a:t>
            </a:r>
            <a:r>
              <a:rPr lang="en-US" dirty="0" smtClean="0"/>
              <a:t>$69,000 </a:t>
            </a:r>
            <a:r>
              <a:rPr lang="en-US" dirty="0"/>
              <a:t>in all three categories.</a:t>
            </a:r>
          </a:p>
          <a:p>
            <a:pPr lvl="0">
              <a:buFont typeface="Arial" pitchFamily="34" charset="0"/>
              <a:buChar char="•"/>
            </a:pPr>
            <a:r>
              <a:rPr lang="en-US" dirty="0"/>
              <a:t> Occupations in the associate’s degree category were paid about </a:t>
            </a:r>
            <a:r>
              <a:rPr lang="en-US" dirty="0" smtClean="0"/>
              <a:t>$53,700</a:t>
            </a:r>
            <a:r>
              <a:rPr lang="en-US" dirty="0"/>
              <a:t>, and wages fall off considerably after that.</a:t>
            </a:r>
          </a:p>
          <a:p>
            <a:pPr lvl="0">
              <a:buFont typeface="Arial" pitchFamily="34" charset="0"/>
              <a:buChar char="•"/>
            </a:pPr>
            <a:r>
              <a:rPr lang="en-US" dirty="0"/>
              <a:t> The median annual wage for occupations that need a high </a:t>
            </a:r>
            <a:r>
              <a:rPr lang="en-US" dirty="0" smtClean="0"/>
              <a:t>school diploma </a:t>
            </a:r>
            <a:r>
              <a:rPr lang="en-US" dirty="0"/>
              <a:t>for entry was </a:t>
            </a:r>
            <a:r>
              <a:rPr lang="en-US" dirty="0" smtClean="0"/>
              <a:t>about $37,020. </a:t>
            </a:r>
            <a:r>
              <a:rPr lang="en-US" dirty="0"/>
              <a:t>However, there are high-paying occupations in this category; </a:t>
            </a:r>
            <a:r>
              <a:rPr lang="en-US" b="1" i="1" dirty="0" smtClean="0">
                <a:solidFill>
                  <a:srgbClr val="FF0000"/>
                </a:solidFill>
              </a:rPr>
              <a:t>thirty-four</a:t>
            </a:r>
            <a:r>
              <a:rPr lang="en-US" dirty="0" smtClean="0"/>
              <a:t> </a:t>
            </a:r>
            <a:r>
              <a:rPr lang="en-US" dirty="0"/>
              <a:t>had median annual wages of more than $60,000. All of these higher-paying high school occupations require additional preparation in the form of work experience, OJT, or both.</a:t>
            </a:r>
          </a:p>
          <a:p>
            <a:pPr lvl="0"/>
            <a:endParaRPr lang="en-US" dirty="0"/>
          </a:p>
          <a:p>
            <a:r>
              <a:rPr lang="en-US" dirty="0"/>
              <a:t>  (Note: These data reflect the median May </a:t>
            </a:r>
            <a:r>
              <a:rPr lang="en-US" dirty="0" smtClean="0"/>
              <a:t>2018 </a:t>
            </a:r>
            <a:r>
              <a:rPr lang="en-US" dirty="0"/>
              <a:t>wage for workers in all occupations assigned to each category.  The median annual wage for some detailed occupations in the category may be much higher or lower than the median for the category as a whole.) </a:t>
            </a:r>
            <a:endParaRPr lang="en-US" dirty="0" smtClean="0"/>
          </a:p>
        </p:txBody>
      </p:sp>
    </p:spTree>
    <p:extLst>
      <p:ext uri="{BB962C8B-B14F-4D97-AF65-F5344CB8AC3E}">
        <p14:creationId xmlns:p14="http://schemas.microsoft.com/office/powerpoint/2010/main" val="18389052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F290C803-1696-4024-AF99-C93133670309}" type="slidenum">
              <a:rPr lang="en-US">
                <a:solidFill>
                  <a:prstClr val="black"/>
                </a:solidFill>
              </a:rPr>
              <a:pPr/>
              <a:t>63</a:t>
            </a:fld>
            <a:endParaRPr lang="en-US" dirty="0">
              <a:solidFill>
                <a:prstClr val="black"/>
              </a:solidFill>
            </a:endParaRPr>
          </a:p>
        </p:txBody>
      </p:sp>
      <p:sp>
        <p:nvSpPr>
          <p:cNvPr id="96259" name="Rectangle 2"/>
          <p:cNvSpPr>
            <a:spLocks noGrp="1" noRot="1" noChangeAspect="1" noChangeArrowheads="1" noTextEdit="1"/>
          </p:cNvSpPr>
          <p:nvPr>
            <p:ph type="sldImg"/>
          </p:nvPr>
        </p:nvSpPr>
        <p:spPr>
          <a:xfrm>
            <a:off x="438150" y="465138"/>
            <a:ext cx="6307138" cy="3548062"/>
          </a:xfrm>
          <a:ln/>
        </p:spPr>
      </p:sp>
      <p:sp>
        <p:nvSpPr>
          <p:cNvPr id="96260" name="Rectangle 3"/>
          <p:cNvSpPr>
            <a:spLocks noGrp="1" noChangeArrowheads="1"/>
          </p:cNvSpPr>
          <p:nvPr>
            <p:ph type="body" idx="1"/>
          </p:nvPr>
        </p:nvSpPr>
        <p:spPr>
          <a:xfrm>
            <a:off x="779547" y="4387078"/>
            <a:ext cx="5981545" cy="4276988"/>
          </a:xfrm>
          <a:noFill/>
          <a:ln/>
        </p:spPr>
        <p:txBody>
          <a:bodyPr/>
          <a:lstStyle/>
          <a:p>
            <a:pPr lvl="0">
              <a:buFont typeface="Arial" pitchFamily="34" charset="0"/>
              <a:buChar char="•"/>
            </a:pPr>
            <a:r>
              <a:rPr lang="en-US" dirty="0" smtClean="0"/>
              <a:t>Occupations </a:t>
            </a:r>
            <a:r>
              <a:rPr lang="en-US" dirty="0"/>
              <a:t>that typically require a master’s degree for entry are projected to grow the fastest during the </a:t>
            </a:r>
            <a:r>
              <a:rPr lang="en-US" dirty="0" smtClean="0"/>
              <a:t>2018–28 </a:t>
            </a:r>
            <a:r>
              <a:rPr lang="en-US" dirty="0"/>
              <a:t>decade, followed by doctoral or professional </a:t>
            </a:r>
            <a:r>
              <a:rPr lang="en-US" dirty="0" smtClean="0"/>
              <a:t>degree, postsecondary nondegree award, </a:t>
            </a:r>
            <a:r>
              <a:rPr lang="en-US" dirty="0"/>
              <a:t>and </a:t>
            </a:r>
            <a:r>
              <a:rPr lang="en-US" dirty="0" smtClean="0"/>
              <a:t>associate’s degree occupations</a:t>
            </a:r>
            <a:r>
              <a:rPr lang="en-US" dirty="0"/>
              <a:t>. </a:t>
            </a:r>
          </a:p>
          <a:p>
            <a:pPr lvl="0">
              <a:buFont typeface="Arial" pitchFamily="34" charset="0"/>
              <a:buNone/>
            </a:pPr>
            <a:endParaRPr lang="en-US" dirty="0"/>
          </a:p>
          <a:p>
            <a:pPr lvl="0">
              <a:buFont typeface="Arial" pitchFamily="34" charset="0"/>
              <a:buChar char="•"/>
            </a:pPr>
            <a:r>
              <a:rPr lang="en-US" dirty="0" smtClean="0"/>
              <a:t>Occupational</a:t>
            </a:r>
            <a:r>
              <a:rPr lang="en-US" baseline="0" dirty="0" smtClean="0"/>
              <a:t> employment </a:t>
            </a:r>
            <a:r>
              <a:rPr lang="en-US" dirty="0" smtClean="0"/>
              <a:t>that </a:t>
            </a:r>
            <a:r>
              <a:rPr lang="en-US" dirty="0"/>
              <a:t>require a postsecondary degree or </a:t>
            </a:r>
            <a:r>
              <a:rPr lang="en-US" dirty="0" smtClean="0"/>
              <a:t>award or higher education level </a:t>
            </a:r>
            <a:r>
              <a:rPr lang="en-US" dirty="0"/>
              <a:t>are projected to grow faster than the average of </a:t>
            </a:r>
            <a:r>
              <a:rPr lang="en-US" dirty="0" smtClean="0"/>
              <a:t>5.2 </a:t>
            </a:r>
            <a:r>
              <a:rPr lang="en-US" dirty="0"/>
              <a:t>percent. </a:t>
            </a:r>
          </a:p>
          <a:p>
            <a:pPr lvl="0">
              <a:buFont typeface="Arial" pitchFamily="34" charset="0"/>
              <a:buNone/>
            </a:pPr>
            <a:endParaRPr lang="en-US" dirty="0"/>
          </a:p>
          <a:p>
            <a:pPr lvl="0">
              <a:buFont typeface="Arial" pitchFamily="34" charset="0"/>
              <a:buChar char="•"/>
            </a:pPr>
            <a:r>
              <a:rPr lang="en-US" dirty="0"/>
              <a:t>The slowest growth is projected to be in occupations with typical entry-level education of some college, no degree.</a:t>
            </a:r>
            <a:r>
              <a:rPr lang="en-US" i="1" dirty="0"/>
              <a:t> </a:t>
            </a:r>
          </a:p>
          <a:p>
            <a:pPr lvl="0">
              <a:buFont typeface="Arial" pitchFamily="34" charset="0"/>
              <a:buNone/>
            </a:pPr>
            <a:endParaRPr lang="en-US" dirty="0"/>
          </a:p>
          <a:p>
            <a:r>
              <a:rPr lang="en-US" dirty="0"/>
              <a:t>(Note:  These data reflect the sum of base-year and projected year employment for occupations assigned to each category.  Some detailed occupations which typically require postsecondary degrees are projected to grow slower than average, and some detailed occupations which typically require a high school diploma are projected to grow faster than average</a:t>
            </a:r>
            <a:r>
              <a:rPr lang="en-US" dirty="0" smtClean="0"/>
              <a:t>.)</a:t>
            </a:r>
          </a:p>
          <a:p>
            <a:pPr eaLnBrk="1" hangingPunct="1"/>
            <a:endParaRPr lang="en-US" dirty="0" smtClean="0"/>
          </a:p>
        </p:txBody>
      </p:sp>
    </p:spTree>
    <p:extLst>
      <p:ext uri="{BB962C8B-B14F-4D97-AF65-F5344CB8AC3E}">
        <p14:creationId xmlns:p14="http://schemas.microsoft.com/office/powerpoint/2010/main" val="30420271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pPr/>
              <a:t>64</a:t>
            </a:fld>
            <a:endParaRPr lang="en-US" dirty="0"/>
          </a:p>
        </p:txBody>
      </p:sp>
      <p:sp>
        <p:nvSpPr>
          <p:cNvPr id="93187" name="Rectangle 2"/>
          <p:cNvSpPr>
            <a:spLocks noGrp="1" noRot="1" noChangeAspect="1" noChangeArrowheads="1" noTextEdit="1"/>
          </p:cNvSpPr>
          <p:nvPr>
            <p:ph type="sldImg"/>
          </p:nvPr>
        </p:nvSpPr>
        <p:spPr>
          <a:xfrm>
            <a:off x="346075" y="460375"/>
            <a:ext cx="6205538" cy="3490913"/>
          </a:xfrm>
          <a:ln/>
        </p:spPr>
      </p:sp>
      <p:sp>
        <p:nvSpPr>
          <p:cNvPr id="93188" name="Rectangle 3"/>
          <p:cNvSpPr>
            <a:spLocks noGrp="1" noChangeArrowheads="1"/>
          </p:cNvSpPr>
          <p:nvPr>
            <p:ph type="body" idx="1"/>
          </p:nvPr>
        </p:nvSpPr>
        <p:spPr>
          <a:xfrm>
            <a:off x="748612" y="4315156"/>
            <a:ext cx="5744181" cy="4208489"/>
          </a:xfrm>
          <a:noFill/>
          <a:ln/>
        </p:spPr>
        <p:txBody>
          <a:bodyPr/>
          <a:lstStyle/>
          <a:p>
            <a:pPr eaLnBrk="1" hangingPunct="1">
              <a:buFont typeface="Arial" pitchFamily="34" charset="0"/>
              <a:buChar char="•"/>
            </a:pPr>
            <a:r>
              <a:rPr lang="en-US" dirty="0" smtClean="0"/>
              <a:t>  These are the ten occupations</a:t>
            </a:r>
            <a:r>
              <a:rPr lang="en-US" baseline="0" dirty="0" smtClean="0"/>
              <a:t> that have the largest projected job growth and typically need a graduate degree (Master’s, Doctoral, or Professional degree) to enter the occupation.</a:t>
            </a:r>
          </a:p>
          <a:p>
            <a:pPr eaLnBrk="1" hangingPunct="1">
              <a:buFont typeface="Arial" pitchFamily="34" charset="0"/>
              <a:buChar char="•"/>
            </a:pPr>
            <a:endParaRPr lang="en-US" baseline="0" dirty="0" smtClean="0"/>
          </a:p>
          <a:p>
            <a:pPr eaLnBrk="1" hangingPunct="1">
              <a:buFont typeface="Arial" pitchFamily="34" charset="0"/>
              <a:buChar char="•"/>
            </a:pPr>
            <a:r>
              <a:rPr lang="en-US" dirty="0" smtClean="0"/>
              <a:t>  Most high-growth occupations in these educational categories are related to healthcare. </a:t>
            </a:r>
          </a:p>
        </p:txBody>
      </p:sp>
    </p:spTree>
    <p:extLst>
      <p:ext uri="{BB962C8B-B14F-4D97-AF65-F5344CB8AC3E}">
        <p14:creationId xmlns:p14="http://schemas.microsoft.com/office/powerpoint/2010/main" val="15417762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pPr/>
              <a:t>65</a:t>
            </a:fld>
            <a:endParaRPr lang="en-US" dirty="0"/>
          </a:p>
        </p:txBody>
      </p:sp>
      <p:sp>
        <p:nvSpPr>
          <p:cNvPr id="93187" name="Rectangle 2"/>
          <p:cNvSpPr>
            <a:spLocks noGrp="1" noRot="1" noChangeAspect="1" noChangeArrowheads="1" noTextEdit="1"/>
          </p:cNvSpPr>
          <p:nvPr>
            <p:ph type="sldImg"/>
          </p:nvPr>
        </p:nvSpPr>
        <p:spPr>
          <a:xfrm>
            <a:off x="346075" y="460375"/>
            <a:ext cx="6205538" cy="3490913"/>
          </a:xfrm>
          <a:ln/>
        </p:spPr>
      </p:sp>
      <p:sp>
        <p:nvSpPr>
          <p:cNvPr id="93188" name="Rectangle 3"/>
          <p:cNvSpPr>
            <a:spLocks noGrp="1" noChangeArrowheads="1"/>
          </p:cNvSpPr>
          <p:nvPr>
            <p:ph type="body" idx="1"/>
          </p:nvPr>
        </p:nvSpPr>
        <p:spPr>
          <a:xfrm>
            <a:off x="748612" y="4315156"/>
            <a:ext cx="5744181" cy="4208489"/>
          </a:xfrm>
          <a:noFill/>
          <a:ln/>
        </p:spPr>
        <p:txBody>
          <a:bodyPr/>
          <a:lstStyle/>
          <a:p>
            <a:pPr eaLnBrk="1" hangingPunct="1">
              <a:buFont typeface="Arial" pitchFamily="34" charset="0"/>
              <a:buChar char="•"/>
            </a:pPr>
            <a:r>
              <a:rPr lang="en-US" dirty="0" smtClean="0"/>
              <a:t> These are the ten occupations</a:t>
            </a:r>
            <a:r>
              <a:rPr lang="en-US" baseline="0" dirty="0" smtClean="0"/>
              <a:t> that have the largest projected job growth and typically need a Doctoral or Professional degree to enter the occupation.</a:t>
            </a:r>
          </a:p>
          <a:p>
            <a:pPr eaLnBrk="1" hangingPunct="1">
              <a:buFont typeface="Arial" pitchFamily="34" charset="0"/>
              <a:buChar char="•"/>
            </a:pPr>
            <a:endParaRPr lang="en-US" baseline="0" dirty="0" smtClean="0"/>
          </a:p>
          <a:p>
            <a:pPr eaLnBrk="1" hangingPunct="1">
              <a:buFont typeface="Arial" pitchFamily="34" charset="0"/>
              <a:buChar char="•"/>
            </a:pPr>
            <a:r>
              <a:rPr lang="en-US" dirty="0" smtClean="0"/>
              <a:t>  Seven of these ten occupations are healthcare occupations.</a:t>
            </a:r>
          </a:p>
          <a:p>
            <a:pPr eaLnBrk="1" hangingPunct="1">
              <a:buFont typeface="Arial" pitchFamily="34" charset="0"/>
              <a:buChar char="•"/>
            </a:pPr>
            <a:endParaRPr lang="en-US" dirty="0" smtClean="0"/>
          </a:p>
          <a:p>
            <a:pPr eaLnBrk="1" hangingPunct="1">
              <a:buFont typeface="Arial" pitchFamily="34" charset="0"/>
              <a:buChar char="•"/>
            </a:pPr>
            <a:r>
              <a:rPr lang="en-US" dirty="0" smtClean="0"/>
              <a:t>  The projected increase in the number of postsecondary teachers reflects expanding college enrollments.</a:t>
            </a:r>
            <a:r>
              <a:rPr lang="en-US" baseline="0" dirty="0" smtClean="0"/>
              <a:t> Three postsecondary teaching occupations appear in the table.</a:t>
            </a:r>
          </a:p>
        </p:txBody>
      </p:sp>
    </p:spTree>
    <p:extLst>
      <p:ext uri="{BB962C8B-B14F-4D97-AF65-F5344CB8AC3E}">
        <p14:creationId xmlns:p14="http://schemas.microsoft.com/office/powerpoint/2010/main" val="33372205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pPr/>
              <a:t>66</a:t>
            </a:fld>
            <a:endParaRPr lang="en-US" dirty="0"/>
          </a:p>
        </p:txBody>
      </p:sp>
      <p:sp>
        <p:nvSpPr>
          <p:cNvPr id="93187" name="Rectangle 2"/>
          <p:cNvSpPr>
            <a:spLocks noGrp="1" noRot="1" noChangeAspect="1" noChangeArrowheads="1" noTextEdit="1"/>
          </p:cNvSpPr>
          <p:nvPr>
            <p:ph type="sldImg"/>
          </p:nvPr>
        </p:nvSpPr>
        <p:spPr>
          <a:xfrm>
            <a:off x="371475" y="468313"/>
            <a:ext cx="6308725" cy="3548062"/>
          </a:xfrm>
          <a:ln/>
        </p:spPr>
      </p:sp>
      <p:sp>
        <p:nvSpPr>
          <p:cNvPr id="93188" name="Rectangle 3"/>
          <p:cNvSpPr>
            <a:spLocks noGrp="1" noChangeArrowheads="1"/>
          </p:cNvSpPr>
          <p:nvPr>
            <p:ph type="body" idx="1"/>
          </p:nvPr>
        </p:nvSpPr>
        <p:spPr>
          <a:xfrm>
            <a:off x="765250" y="4387076"/>
            <a:ext cx="5871829" cy="4278630"/>
          </a:xfrm>
          <a:noFill/>
          <a:ln/>
        </p:spPr>
        <p:txBody>
          <a:bodyPr/>
          <a:lstStyle/>
          <a:p>
            <a:pPr eaLnBrk="1" hangingPunct="1">
              <a:buFont typeface="Arial" pitchFamily="34" charset="0"/>
              <a:buChar char="•"/>
            </a:pPr>
            <a:r>
              <a:rPr lang="en-US" dirty="0" smtClean="0"/>
              <a:t>  These are the ten occupations</a:t>
            </a:r>
            <a:r>
              <a:rPr lang="en-US" baseline="0" dirty="0" smtClean="0"/>
              <a:t> that have the largest projected job growth and typically need a Master’s degree to enter the occupation.</a:t>
            </a:r>
          </a:p>
          <a:p>
            <a:pPr eaLnBrk="1" hangingPunct="1">
              <a:buFont typeface="Arial" pitchFamily="34" charset="0"/>
              <a:buChar char="•"/>
            </a:pPr>
            <a:endParaRPr lang="en-US" baseline="0" dirty="0" smtClean="0"/>
          </a:p>
          <a:p>
            <a:pPr eaLnBrk="1" hangingPunct="1">
              <a:buFont typeface="Arial" pitchFamily="34" charset="0"/>
              <a:buChar char="•"/>
            </a:pPr>
            <a:r>
              <a:rPr lang="en-US" dirty="0" smtClean="0"/>
              <a:t>  All of the high-growth occupations in this educational category are related to healthcare, education, and social services except for Statisticians.</a:t>
            </a:r>
          </a:p>
        </p:txBody>
      </p:sp>
    </p:spTree>
    <p:extLst>
      <p:ext uri="{BB962C8B-B14F-4D97-AF65-F5344CB8AC3E}">
        <p14:creationId xmlns:p14="http://schemas.microsoft.com/office/powerpoint/2010/main" val="27654321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pPr/>
              <a:t>67</a:t>
            </a:fld>
            <a:endParaRPr lang="en-US" dirty="0"/>
          </a:p>
        </p:txBody>
      </p:sp>
      <p:sp>
        <p:nvSpPr>
          <p:cNvPr id="93187" name="Rectangle 2"/>
          <p:cNvSpPr>
            <a:spLocks noGrp="1" noRot="1" noChangeAspect="1" noChangeArrowheads="1" noTextEdit="1"/>
          </p:cNvSpPr>
          <p:nvPr>
            <p:ph type="sldImg"/>
          </p:nvPr>
        </p:nvSpPr>
        <p:spPr>
          <a:xfrm>
            <a:off x="371475" y="468313"/>
            <a:ext cx="6308725" cy="3548062"/>
          </a:xfrm>
          <a:ln/>
        </p:spPr>
      </p:sp>
      <p:sp>
        <p:nvSpPr>
          <p:cNvPr id="93188" name="Rectangle 3"/>
          <p:cNvSpPr>
            <a:spLocks noGrp="1" noChangeArrowheads="1"/>
          </p:cNvSpPr>
          <p:nvPr>
            <p:ph type="body" idx="1"/>
          </p:nvPr>
        </p:nvSpPr>
        <p:spPr>
          <a:xfrm>
            <a:off x="765250" y="4387076"/>
            <a:ext cx="5871829" cy="4278630"/>
          </a:xfrm>
          <a:noFill/>
          <a:ln/>
        </p:spPr>
        <p:txBody>
          <a:bodyPr/>
          <a:lstStyle/>
          <a:p>
            <a:pPr eaLnBrk="1" hangingPunct="1">
              <a:buFont typeface="Arial" pitchFamily="34" charset="0"/>
              <a:buChar char="•"/>
            </a:pPr>
            <a:r>
              <a:rPr lang="en-US" dirty="0" smtClean="0"/>
              <a:t>These are the ten occupations</a:t>
            </a:r>
            <a:r>
              <a:rPr lang="en-US" baseline="0" dirty="0" smtClean="0"/>
              <a:t> that have the largest projected job growth and typically need a Bachelor’s degree to enter the occupation.</a:t>
            </a:r>
          </a:p>
          <a:p>
            <a:pPr eaLnBrk="1" hangingPunct="1">
              <a:buFont typeface="Arial" pitchFamily="34" charset="0"/>
              <a:buChar char="•"/>
            </a:pPr>
            <a:endParaRPr lang="en-US" baseline="0" dirty="0" smtClean="0"/>
          </a:p>
          <a:p>
            <a:pPr defTabSz="931774" fontAlgn="base">
              <a:spcBef>
                <a:spcPct val="30000"/>
              </a:spcBef>
              <a:spcAft>
                <a:spcPct val="0"/>
              </a:spcAft>
              <a:buFont typeface="Arial" pitchFamily="34" charset="0"/>
              <a:buChar char="•"/>
              <a:defRPr/>
            </a:pPr>
            <a:r>
              <a:rPr lang="en-US" baseline="0" dirty="0" smtClean="0"/>
              <a:t>Of these occupations, registered nurses are projected to see the largest growth, </a:t>
            </a:r>
            <a:r>
              <a:rPr lang="en-US" dirty="0" smtClean="0"/>
              <a:t>reflecting the growing medical needs of an aging population.  </a:t>
            </a:r>
          </a:p>
        </p:txBody>
      </p:sp>
    </p:spTree>
    <p:extLst>
      <p:ext uri="{BB962C8B-B14F-4D97-AF65-F5344CB8AC3E}">
        <p14:creationId xmlns:p14="http://schemas.microsoft.com/office/powerpoint/2010/main" val="10620887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pPr/>
              <a:t>68</a:t>
            </a:fld>
            <a:endParaRPr lang="en-US" dirty="0"/>
          </a:p>
        </p:txBody>
      </p:sp>
      <p:sp>
        <p:nvSpPr>
          <p:cNvPr id="93187" name="Rectangle 2"/>
          <p:cNvSpPr>
            <a:spLocks noGrp="1" noRot="1" noChangeAspect="1" noChangeArrowheads="1" noTextEdit="1"/>
          </p:cNvSpPr>
          <p:nvPr>
            <p:ph type="sldImg"/>
          </p:nvPr>
        </p:nvSpPr>
        <p:spPr>
          <a:xfrm>
            <a:off x="371475" y="468313"/>
            <a:ext cx="6308725" cy="3548062"/>
          </a:xfrm>
          <a:ln/>
        </p:spPr>
      </p:sp>
      <p:sp>
        <p:nvSpPr>
          <p:cNvPr id="93188" name="Rectangle 3"/>
          <p:cNvSpPr>
            <a:spLocks noGrp="1" noChangeArrowheads="1"/>
          </p:cNvSpPr>
          <p:nvPr>
            <p:ph type="body" idx="1"/>
          </p:nvPr>
        </p:nvSpPr>
        <p:spPr>
          <a:xfrm>
            <a:off x="765250" y="4387076"/>
            <a:ext cx="5871829" cy="4278630"/>
          </a:xfrm>
          <a:noFill/>
          <a:ln/>
        </p:spPr>
        <p:txBody>
          <a:bodyPr/>
          <a:lstStyle/>
          <a:p>
            <a:pPr defTabSz="906057">
              <a:buFont typeface="Arial" pitchFamily="34" charset="0"/>
              <a:buChar char="•"/>
              <a:defRPr/>
            </a:pPr>
            <a:r>
              <a:rPr lang="en-US" dirty="0" smtClean="0"/>
              <a:t> These are the ten occupations</a:t>
            </a:r>
            <a:r>
              <a:rPr lang="en-US" baseline="0" dirty="0" smtClean="0"/>
              <a:t> that have the largest projected job growth and typically need an Associate’s degree to enter the occupation.</a:t>
            </a:r>
          </a:p>
          <a:p>
            <a:pPr defTabSz="906057">
              <a:buFont typeface="Arial" pitchFamily="34" charset="0"/>
              <a:buChar char="•"/>
              <a:defRPr/>
            </a:pPr>
            <a:endParaRPr lang="en-US" baseline="0" dirty="0" smtClean="0"/>
          </a:p>
          <a:p>
            <a:pPr eaLnBrk="1" hangingPunct="1">
              <a:buFont typeface="Arial" pitchFamily="34" charset="0"/>
              <a:buChar char="•"/>
            </a:pPr>
            <a:r>
              <a:rPr lang="en-US" dirty="0" smtClean="0"/>
              <a:t> Six of these ten</a:t>
            </a:r>
            <a:r>
              <a:rPr lang="en-US" baseline="0" dirty="0" smtClean="0"/>
              <a:t> occupations</a:t>
            </a:r>
            <a:r>
              <a:rPr lang="en-US" dirty="0" smtClean="0"/>
              <a:t> are related to healthcare, reflecting the growing medical needs of an aging population.  </a:t>
            </a:r>
          </a:p>
        </p:txBody>
      </p:sp>
    </p:spTree>
    <p:extLst>
      <p:ext uri="{BB962C8B-B14F-4D97-AF65-F5344CB8AC3E}">
        <p14:creationId xmlns:p14="http://schemas.microsoft.com/office/powerpoint/2010/main" val="25848640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pPr/>
              <a:t>69</a:t>
            </a:fld>
            <a:endParaRPr lang="en-US" dirty="0"/>
          </a:p>
        </p:txBody>
      </p:sp>
      <p:sp>
        <p:nvSpPr>
          <p:cNvPr id="93187" name="Rectangle 2"/>
          <p:cNvSpPr>
            <a:spLocks noGrp="1" noRot="1" noChangeAspect="1" noChangeArrowheads="1" noTextEdit="1"/>
          </p:cNvSpPr>
          <p:nvPr>
            <p:ph type="sldImg"/>
          </p:nvPr>
        </p:nvSpPr>
        <p:spPr>
          <a:xfrm>
            <a:off x="346075" y="460375"/>
            <a:ext cx="6205538" cy="3490913"/>
          </a:xfrm>
          <a:ln/>
        </p:spPr>
      </p:sp>
      <p:sp>
        <p:nvSpPr>
          <p:cNvPr id="93188" name="Rectangle 3"/>
          <p:cNvSpPr>
            <a:spLocks noGrp="1" noChangeArrowheads="1"/>
          </p:cNvSpPr>
          <p:nvPr>
            <p:ph type="body" idx="1"/>
          </p:nvPr>
        </p:nvSpPr>
        <p:spPr>
          <a:xfrm>
            <a:off x="748612" y="4315156"/>
            <a:ext cx="5744181" cy="4208489"/>
          </a:xfrm>
          <a:noFill/>
          <a:ln/>
        </p:spPr>
        <p:txBody>
          <a:bodyPr/>
          <a:lstStyle/>
          <a:p>
            <a:pPr lvl="0">
              <a:buFont typeface="Arial" pitchFamily="34" charset="0"/>
              <a:buChar char="•"/>
            </a:pPr>
            <a:r>
              <a:rPr lang="en-US" sz="1200" kern="1200" dirty="0" smtClean="0">
                <a:solidFill>
                  <a:schemeClr val="tx1"/>
                </a:solidFill>
                <a:latin typeface="+mn-lt"/>
                <a:ea typeface="+mn-ea"/>
                <a:cs typeface="+mn-cs"/>
              </a:rPr>
              <a:t> These are the ten occupations that have the largest projected job growth and typically need a high school diploma or equivalent to enter the occupation. </a:t>
            </a:r>
          </a:p>
          <a:p>
            <a:pPr lvl="0">
              <a:buFont typeface="Arial" pitchFamily="34" charset="0"/>
              <a:buNone/>
            </a:pPr>
            <a:endParaRPr lang="en-US" sz="1200" kern="1200" dirty="0" smtClean="0">
              <a:solidFill>
                <a:schemeClr val="tx1"/>
              </a:solidFill>
              <a:latin typeface="+mn-lt"/>
              <a:ea typeface="+mn-ea"/>
              <a:cs typeface="+mn-cs"/>
            </a:endParaRPr>
          </a:p>
          <a:p>
            <a:pPr lvl="0">
              <a:buFont typeface="Arial" pitchFamily="34" charset="0"/>
              <a:buChar char="•"/>
            </a:pPr>
            <a:r>
              <a:rPr lang="en-US" sz="1200" kern="1200" dirty="0" smtClean="0">
                <a:solidFill>
                  <a:schemeClr val="tx1"/>
                </a:solidFill>
                <a:latin typeface="+mn-lt"/>
                <a:ea typeface="+mn-ea"/>
                <a:cs typeface="+mn-cs"/>
              </a:rPr>
              <a:t>  Occupations with the largest job growth at this education level need different types of training, ranging from short-term on-the-job training to apprenticeships.  Work experience is needed for</a:t>
            </a:r>
            <a:r>
              <a:rPr lang="en-US" sz="1200" kern="1200" baseline="0" dirty="0" smtClean="0">
                <a:solidFill>
                  <a:schemeClr val="tx1"/>
                </a:solidFill>
                <a:latin typeface="+mn-lt"/>
                <a:ea typeface="+mn-ea"/>
                <a:cs typeface="+mn-cs"/>
              </a:rPr>
              <a:t> first-line supervisors of food preparations and serving workers but </a:t>
            </a:r>
            <a:r>
              <a:rPr lang="en-US" sz="1200" kern="1200" dirty="0" smtClean="0">
                <a:solidFill>
                  <a:schemeClr val="tx1"/>
                </a:solidFill>
                <a:latin typeface="+mn-lt"/>
                <a:ea typeface="+mn-ea"/>
                <a:cs typeface="+mn-cs"/>
              </a:rPr>
              <a:t>does not have any</a:t>
            </a:r>
            <a:r>
              <a:rPr lang="en-US" sz="1200" kern="1200" baseline="0" dirty="0" smtClean="0">
                <a:solidFill>
                  <a:schemeClr val="tx1"/>
                </a:solidFill>
                <a:latin typeface="+mn-lt"/>
                <a:ea typeface="+mn-ea"/>
                <a:cs typeface="+mn-cs"/>
              </a:rPr>
              <a:t> typical on-the-job-training.</a:t>
            </a:r>
            <a:endParaRPr lang="en-US" sz="1200" kern="1200" dirty="0" smtClean="0">
              <a:solidFill>
                <a:schemeClr val="tx1"/>
              </a:solidFill>
              <a:latin typeface="+mn-lt"/>
              <a:ea typeface="+mn-ea"/>
              <a:cs typeface="+mn-cs"/>
            </a:endParaRPr>
          </a:p>
          <a:p>
            <a:pPr lvl="0">
              <a:buFont typeface="Arial" pitchFamily="34" charset="0"/>
              <a:buNone/>
            </a:pPr>
            <a:endParaRPr lang="en-US" sz="1200" kern="1200" dirty="0" smtClean="0">
              <a:solidFill>
                <a:schemeClr val="tx1"/>
              </a:solidFill>
              <a:latin typeface="+mn-lt"/>
              <a:ea typeface="+mn-ea"/>
              <a:cs typeface="+mn-cs"/>
            </a:endParaRPr>
          </a:p>
        </p:txBody>
      </p:sp>
    </p:spTree>
    <p:extLst>
      <p:ext uri="{BB962C8B-B14F-4D97-AF65-F5344CB8AC3E}">
        <p14:creationId xmlns:p14="http://schemas.microsoft.com/office/powerpoint/2010/main" val="8762854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A6D2C07-0EA7-4944-971A-B1819609EA5A}" type="slidenum">
              <a:rPr lang="en-US"/>
              <a:pPr/>
              <a:t>70</a:t>
            </a:fld>
            <a:endParaRPr lang="en-US" dirty="0"/>
          </a:p>
        </p:txBody>
      </p:sp>
      <p:sp>
        <p:nvSpPr>
          <p:cNvPr id="93187" name="Rectangle 2"/>
          <p:cNvSpPr>
            <a:spLocks noGrp="1" noRot="1" noChangeAspect="1" noChangeArrowheads="1" noTextEdit="1"/>
          </p:cNvSpPr>
          <p:nvPr>
            <p:ph type="sldImg"/>
          </p:nvPr>
        </p:nvSpPr>
        <p:spPr>
          <a:xfrm>
            <a:off x="371475" y="468313"/>
            <a:ext cx="6308725" cy="3548062"/>
          </a:xfrm>
          <a:ln/>
        </p:spPr>
      </p:sp>
      <p:sp>
        <p:nvSpPr>
          <p:cNvPr id="93188" name="Rectangle 3"/>
          <p:cNvSpPr>
            <a:spLocks noGrp="1" noChangeArrowheads="1"/>
          </p:cNvSpPr>
          <p:nvPr>
            <p:ph type="body" idx="1"/>
          </p:nvPr>
        </p:nvSpPr>
        <p:spPr>
          <a:xfrm>
            <a:off x="765250" y="4387076"/>
            <a:ext cx="5871829" cy="4278630"/>
          </a:xfrm>
          <a:noFill/>
          <a:ln/>
        </p:spPr>
        <p:txBody>
          <a:bodyPr/>
          <a:lstStyle/>
          <a:p>
            <a:pPr eaLnBrk="1" hangingPunct="1">
              <a:buFont typeface="Arial" pitchFamily="34" charset="0"/>
              <a:buChar char="•"/>
            </a:pPr>
            <a:r>
              <a:rPr lang="en-US" dirty="0" smtClean="0"/>
              <a:t>  These are the ten occupations</a:t>
            </a:r>
            <a:r>
              <a:rPr lang="en-US" baseline="0" dirty="0" smtClean="0"/>
              <a:t> that have the largest projected job growth and typically do not need a formal educational credential to enter the occupation.</a:t>
            </a:r>
            <a:r>
              <a:rPr lang="en-US" dirty="0" smtClean="0"/>
              <a:t> </a:t>
            </a:r>
          </a:p>
          <a:p>
            <a:pPr eaLnBrk="1" hangingPunct="1">
              <a:buFont typeface="Arial" pitchFamily="34" charset="0"/>
              <a:buChar char="•"/>
            </a:pPr>
            <a:endParaRPr lang="en-US" dirty="0" smtClean="0"/>
          </a:p>
          <a:p>
            <a:pPr eaLnBrk="1" hangingPunct="1">
              <a:buFont typeface="Arial" pitchFamily="34" charset="0"/>
              <a:buChar char="•"/>
            </a:pPr>
            <a:r>
              <a:rPr lang="en-US" dirty="0" smtClean="0"/>
              <a:t>  While workers might not need formal education to enter these occupations, they typically need on-the-job training to attain competency. </a:t>
            </a:r>
          </a:p>
          <a:p>
            <a:pPr eaLnBrk="1" hangingPunct="1">
              <a:buFont typeface="Arial" pitchFamily="34" charset="0"/>
              <a:buNone/>
            </a:pPr>
            <a:endParaRPr lang="en-US" dirty="0" smtClean="0"/>
          </a:p>
        </p:txBody>
      </p:sp>
    </p:spTree>
    <p:extLst>
      <p:ext uri="{BB962C8B-B14F-4D97-AF65-F5344CB8AC3E}">
        <p14:creationId xmlns:p14="http://schemas.microsoft.com/office/powerpoint/2010/main" val="36972004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2965F33-FF37-467A-8241-DCFF22D30835}" type="slidenum">
              <a:rPr lang="en-US"/>
              <a:pPr/>
              <a:t>71</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dirty="0" smtClean="0"/>
              <a:t>The next few slides present some resources for additional</a:t>
            </a:r>
            <a:r>
              <a:rPr lang="en-US" baseline="0" dirty="0" smtClean="0"/>
              <a:t> information about the BLS projections.</a:t>
            </a:r>
          </a:p>
          <a:p>
            <a:pPr eaLnBrk="1" hangingPunct="1"/>
            <a:endParaRPr lang="en-US" baseline="0" dirty="0" smtClean="0"/>
          </a:p>
          <a:p>
            <a:pPr eaLnBrk="1" hangingPunct="1"/>
            <a:endParaRPr lang="en-US" dirty="0" smtClean="0"/>
          </a:p>
        </p:txBody>
      </p:sp>
    </p:spTree>
    <p:extLst>
      <p:ext uri="{BB962C8B-B14F-4D97-AF65-F5344CB8AC3E}">
        <p14:creationId xmlns:p14="http://schemas.microsoft.com/office/powerpoint/2010/main" val="9751917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2965F33-FF37-467A-8241-DCFF22D30835}" type="slidenum">
              <a:rPr lang="en-US"/>
              <a:pPr/>
              <a:t>72</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dirty="0" smtClean="0"/>
              <a:t>The</a:t>
            </a:r>
            <a:r>
              <a:rPr lang="en-US" baseline="0" dirty="0" smtClean="0"/>
              <a:t> </a:t>
            </a:r>
            <a:r>
              <a:rPr lang="en-US" i="1" baseline="0" dirty="0" smtClean="0"/>
              <a:t>Occupational Outlook Handbook</a:t>
            </a:r>
            <a:r>
              <a:rPr lang="en-US" i="0" baseline="0" dirty="0" smtClean="0"/>
              <a:t> includes job descriptions, education and training requirements, wage data and job outlook information.  The Occupational Outlook Handbook was updated online on September 4, 2018, and includes over 300 occupational profiles covering more than 500 detailed occupations.  (Many profiles cover multiple similar occupations.)</a:t>
            </a:r>
          </a:p>
          <a:p>
            <a:pPr eaLnBrk="1" hangingPunct="1"/>
            <a:endParaRPr lang="en-US" i="0" baseline="0" dirty="0" smtClean="0"/>
          </a:p>
          <a:p>
            <a:pPr eaLnBrk="1" hangingPunct="1"/>
            <a:r>
              <a:rPr lang="en-US" i="0" baseline="0" dirty="0" smtClean="0"/>
              <a:t>Information about an occupation can be found by:</a:t>
            </a:r>
          </a:p>
          <a:p>
            <a:pPr lvl="1" eaLnBrk="1" hangingPunct="1">
              <a:buFont typeface="Arial" pitchFamily="34" charset="0"/>
              <a:buChar char="•"/>
            </a:pPr>
            <a:r>
              <a:rPr lang="en-US" i="0" baseline="0" dirty="0" smtClean="0"/>
              <a:t>Using the A to Z index on the homepage, which is in the blue bar near the top of the screenshot</a:t>
            </a:r>
          </a:p>
          <a:p>
            <a:pPr lvl="1" eaLnBrk="1" hangingPunct="1">
              <a:buFont typeface="Arial" pitchFamily="34" charset="0"/>
              <a:buChar char="•"/>
            </a:pPr>
            <a:r>
              <a:rPr lang="en-US" i="0" baseline="0" dirty="0" smtClean="0"/>
              <a:t>Using the “Search Handbook” function on the right-hand side</a:t>
            </a:r>
          </a:p>
          <a:p>
            <a:pPr lvl="1" eaLnBrk="1" hangingPunct="1">
              <a:buFont typeface="Arial" pitchFamily="34" charset="0"/>
              <a:buChar char="•"/>
            </a:pPr>
            <a:r>
              <a:rPr lang="en-US" i="0" baseline="0" dirty="0" smtClean="0"/>
              <a:t>Navigating major occupational categories on the left hand side</a:t>
            </a:r>
          </a:p>
          <a:p>
            <a:pPr lvl="1" eaLnBrk="1" hangingPunct="1">
              <a:buFont typeface="Arial" pitchFamily="34" charset="0"/>
              <a:buChar char="•"/>
            </a:pPr>
            <a:endParaRPr lang="en-US" i="0" baseline="0" dirty="0" smtClean="0"/>
          </a:p>
          <a:p>
            <a:pPr lvl="1" eaLnBrk="1" hangingPunct="1">
              <a:buFont typeface="Arial" pitchFamily="34" charset="0"/>
              <a:buChar char="•"/>
            </a:pPr>
            <a:endParaRPr lang="en-US" i="0" baseline="0" dirty="0" smtClean="0"/>
          </a:p>
          <a:p>
            <a:pPr lvl="1" eaLnBrk="1" hangingPunct="1">
              <a:buFont typeface="Arial" pitchFamily="34" charset="0"/>
              <a:buChar char="•"/>
            </a:pPr>
            <a:endParaRPr lang="en-US" i="0" baseline="0" dirty="0" smtClean="0"/>
          </a:p>
          <a:p>
            <a:pPr lvl="0" eaLnBrk="1" hangingPunct="1">
              <a:buFont typeface="Arial" pitchFamily="34" charset="0"/>
              <a:buNone/>
            </a:pPr>
            <a:endParaRPr lang="en-US" dirty="0" smtClean="0"/>
          </a:p>
        </p:txBody>
      </p:sp>
    </p:spTree>
    <p:extLst>
      <p:ext uri="{BB962C8B-B14F-4D97-AF65-F5344CB8AC3E}">
        <p14:creationId xmlns:p14="http://schemas.microsoft.com/office/powerpoint/2010/main" val="40131961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2965F33-FF37-467A-8241-DCFF22D30835}" type="slidenum">
              <a:rPr lang="en-US"/>
              <a:pPr/>
              <a:t>73</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dirty="0" smtClean="0"/>
              <a:t>The “Career Outlook” includes</a:t>
            </a:r>
            <a:r>
              <a:rPr lang="en-US" baseline="0" dirty="0" smtClean="0"/>
              <a:t> articles about education, careers, and BLS data.  Career Outlook articles are released throughout the year. </a:t>
            </a:r>
          </a:p>
          <a:p>
            <a:pPr eaLnBrk="1" hangingPunct="1"/>
            <a:endParaRPr lang="en-US" strike="noStrike" baseline="0" dirty="0" smtClean="0"/>
          </a:p>
          <a:p>
            <a:pPr eaLnBrk="1" hangingPunct="1"/>
            <a:r>
              <a:rPr lang="en-US" baseline="0" dirty="0" smtClean="0"/>
              <a:t>Examples of past articles:</a:t>
            </a:r>
          </a:p>
          <a:p>
            <a:pPr marL="453028" lvl="1" defTabSz="906057">
              <a:buFont typeface="Wingdings" pitchFamily="2" charset="2"/>
              <a:buChar char="§"/>
              <a:defRPr/>
            </a:pPr>
            <a:r>
              <a:rPr lang="en-US" baseline="0" dirty="0" smtClean="0">
                <a:solidFill>
                  <a:srgbClr val="000000"/>
                </a:solidFill>
              </a:rPr>
              <a:t>“</a:t>
            </a:r>
            <a:r>
              <a:rPr lang="en-US" sz="1200" b="0" i="0" u="sng" kern="1200" dirty="0" smtClean="0">
                <a:solidFill>
                  <a:srgbClr val="000000"/>
                </a:solidFill>
                <a:effectLst/>
                <a:latin typeface="+mn-lt"/>
                <a:ea typeface="+mn-ea"/>
                <a:cs typeface="+mn-cs"/>
              </a:rPr>
              <a:t>Finding hot jobs: Using data to locate career opportunities ”</a:t>
            </a:r>
          </a:p>
          <a:p>
            <a:pPr marL="453028" lvl="1" defTabSz="906057">
              <a:buFont typeface="Wingdings" pitchFamily="2" charset="2"/>
              <a:buChar char="§"/>
              <a:defRPr/>
            </a:pPr>
            <a:r>
              <a:rPr lang="en-US" sz="1200" b="0" i="0" u="sng" kern="1200" dirty="0" smtClean="0">
                <a:solidFill>
                  <a:srgbClr val="000000"/>
                </a:solidFill>
                <a:effectLst/>
                <a:latin typeface="+mn-lt"/>
                <a:ea typeface="+mn-ea"/>
                <a:cs typeface="+mn-cs"/>
              </a:rPr>
              <a:t>“Working vacation: Summer jobs for youth in projected growth industries”</a:t>
            </a:r>
          </a:p>
          <a:p>
            <a:pPr marL="453028" lvl="1" defTabSz="906057">
              <a:buFont typeface="Wingdings" pitchFamily="2" charset="2"/>
              <a:buChar char="§"/>
              <a:defRPr/>
            </a:pPr>
            <a:r>
              <a:rPr lang="en-US" sz="1200" b="0" i="0" u="sng" kern="1200" dirty="0" smtClean="0">
                <a:solidFill>
                  <a:srgbClr val="000000"/>
                </a:solidFill>
                <a:effectLst/>
                <a:latin typeface="+mn-lt"/>
                <a:ea typeface="+mn-ea"/>
                <a:cs typeface="+mn-cs"/>
              </a:rPr>
              <a:t>“Projected job growth in occupations with large shares of older workers” </a:t>
            </a:r>
          </a:p>
          <a:p>
            <a:pPr marL="453028" lvl="1" defTabSz="906057">
              <a:buFont typeface="Wingdings" pitchFamily="2" charset="2"/>
              <a:buChar char="§"/>
              <a:defRPr/>
            </a:pPr>
            <a:r>
              <a:rPr lang="en-US" sz="1200" b="0" i="0" u="sng" kern="1200" dirty="0" smtClean="0">
                <a:solidFill>
                  <a:srgbClr val="000000"/>
                </a:solidFill>
                <a:effectLst/>
                <a:latin typeface="+mn-lt"/>
                <a:ea typeface="+mn-ea"/>
                <a:cs typeface="+mn-cs"/>
              </a:rPr>
              <a:t>“CAD designer” </a:t>
            </a:r>
          </a:p>
          <a:p>
            <a:pPr marL="453028" lvl="1" defTabSz="906057">
              <a:buFont typeface="Wingdings" pitchFamily="2" charset="2"/>
              <a:buChar char="§"/>
              <a:defRPr/>
            </a:pPr>
            <a:r>
              <a:rPr lang="en-US" sz="1200" b="0" i="0" u="sng" kern="1200" dirty="0" smtClean="0">
                <a:solidFill>
                  <a:srgbClr val="000000"/>
                </a:solidFill>
                <a:effectLst/>
                <a:latin typeface="+mn-lt"/>
                <a:ea typeface="+mn-ea"/>
                <a:cs typeface="+mn-cs"/>
              </a:rPr>
              <a:t>“Landscape architect” </a:t>
            </a:r>
          </a:p>
          <a:p>
            <a:pPr marL="453028" lvl="1" defTabSz="906057">
              <a:buFont typeface="Wingdings" pitchFamily="2" charset="2"/>
              <a:buChar char="§"/>
              <a:defRPr/>
            </a:pPr>
            <a:r>
              <a:rPr lang="en-US" sz="1200" b="0" i="0" u="sng" kern="1200" dirty="0" smtClean="0">
                <a:solidFill>
                  <a:srgbClr val="000000"/>
                </a:solidFill>
                <a:effectLst/>
                <a:latin typeface="+mn-lt"/>
                <a:ea typeface="+mn-ea"/>
                <a:cs typeface="+mn-cs"/>
              </a:rPr>
              <a:t>“Earning green by working green: Wages and outlook in careers protecting the planet” </a:t>
            </a:r>
          </a:p>
          <a:p>
            <a:pPr marL="453028" lvl="1" defTabSz="906057">
              <a:buFont typeface="Wingdings" pitchFamily="2" charset="2"/>
              <a:buChar char="§"/>
              <a:defRPr/>
            </a:pPr>
            <a:r>
              <a:rPr lang="en-US" sz="1200" b="0" i="0" u="sng" kern="1200" dirty="0" smtClean="0">
                <a:solidFill>
                  <a:srgbClr val="000000"/>
                </a:solidFill>
                <a:effectLst/>
                <a:latin typeface="+mn-lt"/>
                <a:ea typeface="+mn-ea"/>
                <a:cs typeface="+mn-cs"/>
              </a:rPr>
              <a:t>“Top-paying occupations for women: Which have the fastest employment growth?” </a:t>
            </a:r>
          </a:p>
          <a:p>
            <a:pPr marL="453028" lvl="1" defTabSz="906057">
              <a:buFont typeface="Wingdings" pitchFamily="2" charset="2"/>
              <a:buChar char="§"/>
              <a:defRPr/>
            </a:pPr>
            <a:r>
              <a:rPr lang="en-US" sz="1200" b="0" i="0" u="sng" kern="1200" dirty="0" smtClean="0">
                <a:solidFill>
                  <a:srgbClr val="000000"/>
                </a:solidFill>
                <a:effectLst/>
                <a:latin typeface="+mn-lt"/>
                <a:ea typeface="+mn-ea"/>
                <a:cs typeface="+mn-cs"/>
              </a:rPr>
              <a:t>“Education pays” </a:t>
            </a:r>
          </a:p>
        </p:txBody>
      </p:sp>
    </p:spTree>
    <p:extLst>
      <p:ext uri="{BB962C8B-B14F-4D97-AF65-F5344CB8AC3E}">
        <p14:creationId xmlns:p14="http://schemas.microsoft.com/office/powerpoint/2010/main" val="37936337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2965F33-FF37-467A-8241-DCFF22D30835}" type="slidenum">
              <a:rPr lang="en-US"/>
              <a:pPr/>
              <a:t>74</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dirty="0" smtClean="0"/>
              <a:t>The Employment Projections homepage provides access to the detailed projections</a:t>
            </a:r>
            <a:r>
              <a:rPr lang="en-US" baseline="0" dirty="0" smtClean="0"/>
              <a:t> data and information about separations rates and education and training categories.</a:t>
            </a:r>
          </a:p>
          <a:p>
            <a:pPr eaLnBrk="1" hangingPunct="1"/>
            <a:endParaRPr lang="en-US" baseline="0" dirty="0" smtClean="0"/>
          </a:p>
          <a:p>
            <a:pPr eaLnBrk="1" hangingPunct="1"/>
            <a:endParaRPr lang="en-US" dirty="0" smtClean="0"/>
          </a:p>
        </p:txBody>
      </p:sp>
    </p:spTree>
    <p:extLst>
      <p:ext uri="{BB962C8B-B14F-4D97-AF65-F5344CB8AC3E}">
        <p14:creationId xmlns:p14="http://schemas.microsoft.com/office/powerpoint/2010/main" val="32116078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i="1" dirty="0" smtClean="0"/>
              <a:t>Monthly</a:t>
            </a:r>
            <a:r>
              <a:rPr lang="en-US" i="1" baseline="0" dirty="0" smtClean="0"/>
              <a:t> Labor Review </a:t>
            </a:r>
            <a:r>
              <a:rPr lang="en-US" i="0" baseline="0" dirty="0" smtClean="0"/>
              <a:t>(</a:t>
            </a:r>
            <a:r>
              <a:rPr lang="en-US" i="1" baseline="0" dirty="0" smtClean="0"/>
              <a:t>MLR</a:t>
            </a:r>
            <a:r>
              <a:rPr lang="en-US" i="0" baseline="0" dirty="0" smtClean="0"/>
              <a:t>) is the </a:t>
            </a:r>
            <a:r>
              <a:rPr lang="en-US" dirty="0" smtClean="0"/>
              <a:t>principal journal of fact, analysis, and research from the U.S. Bureau</a:t>
            </a:r>
            <a:r>
              <a:rPr lang="en-US" baseline="0" dirty="0" smtClean="0"/>
              <a:t> of Labor Statistics.  With release of new employment projections, the </a:t>
            </a:r>
            <a:r>
              <a:rPr lang="en-US" i="1" baseline="0" dirty="0" smtClean="0"/>
              <a:t>MLR </a:t>
            </a:r>
            <a:r>
              <a:rPr lang="en-US" i="0" baseline="0" dirty="0" smtClean="0"/>
              <a:t>includes article(s) that summarize the projections.  </a:t>
            </a:r>
          </a:p>
          <a:p>
            <a:endParaRPr lang="en-US" i="0" baseline="0" dirty="0" smtClean="0"/>
          </a:p>
          <a:p>
            <a:r>
              <a:rPr lang="en-US" i="0" baseline="0" dirty="0" smtClean="0"/>
              <a:t>The "Projections Overview and Highlights, 2018–28," Monthly Labor Review article,  forthcoming 2019.</a:t>
            </a:r>
            <a:endParaRPr lang="en-US" b="0" i="0" strike="sngStrike" baseline="0" dirty="0" smtClean="0"/>
          </a:p>
          <a:p>
            <a:r>
              <a:rPr lang="en-US" b="0" i="0" baseline="0" dirty="0" smtClean="0"/>
              <a:t>Contributing Authors:</a:t>
            </a:r>
          </a:p>
          <a:p>
            <a:pPr marL="171450" indent="-171450">
              <a:buFont typeface="Arial" panose="020B0604020202020204" pitchFamily="34" charset="0"/>
              <a:buChar char="•"/>
            </a:pPr>
            <a:r>
              <a:rPr lang="en-US" b="0" i="0" baseline="0" dirty="0" smtClean="0"/>
              <a:t>Kevin Dubina, Population and Labor Force</a:t>
            </a:r>
          </a:p>
          <a:p>
            <a:pPr marL="171450" indent="-171450">
              <a:buFont typeface="Arial" panose="020B0604020202020204" pitchFamily="34" charset="0"/>
              <a:buChar char="•"/>
            </a:pPr>
            <a:r>
              <a:rPr lang="en-US" b="0" i="0" baseline="0" dirty="0" smtClean="0"/>
              <a:t>Kevin Dubina, Aggregate Economy</a:t>
            </a:r>
          </a:p>
          <a:p>
            <a:pPr marL="171450" indent="-171450">
              <a:buFont typeface="Arial" panose="020B0604020202020204" pitchFamily="34" charset="0"/>
              <a:buChar char="•"/>
            </a:pPr>
            <a:r>
              <a:rPr lang="en-US" b="0" i="0" baseline="0" dirty="0" smtClean="0"/>
              <a:t>Andrea Gensler, Industry Employment And Output</a:t>
            </a:r>
          </a:p>
          <a:p>
            <a:pPr marL="171450" indent="-171450">
              <a:buFont typeface="Arial" panose="020B0604020202020204" pitchFamily="34" charset="0"/>
              <a:buChar char="•"/>
            </a:pPr>
            <a:r>
              <a:rPr lang="en-US" b="0" i="0" baseline="0" dirty="0" smtClean="0"/>
              <a:t>Michael Rieley, Occupational Employment </a:t>
            </a:r>
          </a:p>
          <a:p>
            <a:pPr marL="171450" indent="-171450">
              <a:buFont typeface="Arial" panose="020B0604020202020204" pitchFamily="34" charset="0"/>
              <a:buChar char="•"/>
            </a:pPr>
            <a:r>
              <a:rPr lang="en-US" b="0" i="0" baseline="0" dirty="0" smtClean="0"/>
              <a:t>Teri Morisi, Lead Author</a:t>
            </a:r>
            <a:endParaRPr lang="en-US" b="1" i="1" baseline="0" dirty="0" smtClean="0"/>
          </a:p>
        </p:txBody>
      </p:sp>
      <p:sp>
        <p:nvSpPr>
          <p:cNvPr id="4" name="Slide Number Placeholder 3"/>
          <p:cNvSpPr>
            <a:spLocks noGrp="1"/>
          </p:cNvSpPr>
          <p:nvPr>
            <p:ph type="sldNum" sz="quarter" idx="10"/>
          </p:nvPr>
        </p:nvSpPr>
        <p:spPr/>
        <p:txBody>
          <a:bodyPr/>
          <a:lstStyle/>
          <a:p>
            <a:pPr>
              <a:defRPr/>
            </a:pPr>
            <a:fld id="{7C27C0A9-4E94-48D4-BD5E-81D2DDCCF95A}" type="slidenum">
              <a:rPr lang="en-US" smtClean="0"/>
              <a:pPr>
                <a:defRPr/>
              </a:pPr>
              <a:t>75</a:t>
            </a:fld>
            <a:endParaRPr lang="en-US" dirty="0"/>
          </a:p>
        </p:txBody>
      </p:sp>
    </p:spTree>
    <p:extLst>
      <p:ext uri="{BB962C8B-B14F-4D97-AF65-F5344CB8AC3E}">
        <p14:creationId xmlns:p14="http://schemas.microsoft.com/office/powerpoint/2010/main" val="41585601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few pages</a:t>
            </a:r>
            <a:r>
              <a:rPr lang="en-US" baseline="0" dirty="0" smtClean="0"/>
              <a:t> on the Employment Projections site may be particularly useful.</a:t>
            </a:r>
          </a:p>
          <a:p>
            <a:endParaRPr lang="en-US" baseline="0" dirty="0" smtClean="0"/>
          </a:p>
          <a:p>
            <a:pPr lvl="1">
              <a:buFont typeface="Arial" pitchFamily="34" charset="0"/>
              <a:buChar char="•"/>
            </a:pPr>
            <a:r>
              <a:rPr lang="en-US" baseline="0" dirty="0" smtClean="0"/>
              <a:t>  The technical documentation presents projections methodology used in the Employment Projections program.</a:t>
            </a:r>
          </a:p>
          <a:p>
            <a:pPr lvl="1">
              <a:buFont typeface="Arial" pitchFamily="34" charset="0"/>
              <a:buChar char="•"/>
            </a:pPr>
            <a:endParaRPr lang="en-US" baseline="0" dirty="0" smtClean="0"/>
          </a:p>
          <a:p>
            <a:pPr lvl="1">
              <a:buFont typeface="Arial" pitchFamily="34" charset="0"/>
              <a:buChar char="•"/>
            </a:pPr>
            <a:r>
              <a:rPr lang="en-US" baseline="0" dirty="0" smtClean="0"/>
              <a:t>  The publications page lists publications (in addition to the </a:t>
            </a:r>
            <a:r>
              <a:rPr lang="en-US" i="1" baseline="0" dirty="0" smtClean="0"/>
              <a:t>Occupational Outlook Handbook</a:t>
            </a:r>
            <a:r>
              <a:rPr lang="en-US" i="0" baseline="0" dirty="0" smtClean="0"/>
              <a:t> and </a:t>
            </a:r>
            <a:r>
              <a:rPr lang="en-US" i="1" baseline="0" dirty="0" smtClean="0"/>
              <a:t>Career Outlook</a:t>
            </a:r>
            <a:r>
              <a:rPr lang="en-US" i="0" baseline="0" dirty="0" smtClean="0"/>
              <a:t>), including links to the </a:t>
            </a:r>
            <a:r>
              <a:rPr lang="en-US" i="1" baseline="0" dirty="0" smtClean="0"/>
              <a:t>Monthly Labor Review </a:t>
            </a:r>
            <a:r>
              <a:rPr lang="en-US" i="0" baseline="0" dirty="0" smtClean="0"/>
              <a:t>article referenced on the previous slide.</a:t>
            </a:r>
          </a:p>
          <a:p>
            <a:pPr lvl="1">
              <a:buFont typeface="Arial" pitchFamily="34" charset="0"/>
              <a:buChar char="•"/>
            </a:pPr>
            <a:endParaRPr lang="en-US" i="0" baseline="0" dirty="0" smtClean="0"/>
          </a:p>
          <a:p>
            <a:pPr lvl="1">
              <a:buFont typeface="Arial" pitchFamily="34" charset="0"/>
              <a:buChar char="•"/>
            </a:pPr>
            <a:r>
              <a:rPr lang="en-US" i="0" baseline="0" dirty="0" smtClean="0"/>
              <a:t>  A Frequently Asked Questions page presents answers to some of the most common projections-related questions.</a:t>
            </a:r>
            <a:endParaRPr lang="en-US" dirty="0"/>
          </a:p>
        </p:txBody>
      </p:sp>
      <p:sp>
        <p:nvSpPr>
          <p:cNvPr id="4" name="Slide Number Placeholder 3"/>
          <p:cNvSpPr>
            <a:spLocks noGrp="1"/>
          </p:cNvSpPr>
          <p:nvPr>
            <p:ph type="sldNum" sz="quarter" idx="10"/>
          </p:nvPr>
        </p:nvSpPr>
        <p:spPr/>
        <p:txBody>
          <a:bodyPr/>
          <a:lstStyle/>
          <a:p>
            <a:pPr>
              <a:defRPr/>
            </a:pPr>
            <a:fld id="{7C27C0A9-4E94-48D4-BD5E-81D2DDCCF95A}" type="slidenum">
              <a:rPr lang="en-US" smtClean="0"/>
              <a:pPr>
                <a:defRPr/>
              </a:pPr>
              <a:t>76</a:t>
            </a:fld>
            <a:endParaRPr lang="en-US" dirty="0"/>
          </a:p>
        </p:txBody>
      </p:sp>
    </p:spTree>
    <p:extLst>
      <p:ext uri="{BB962C8B-B14F-4D97-AF65-F5344CB8AC3E}">
        <p14:creationId xmlns:p14="http://schemas.microsoft.com/office/powerpoint/2010/main" val="11857243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While the BLS projections are only for the nation</a:t>
            </a:r>
            <a:r>
              <a:rPr lang="en-US" baseline="0" dirty="0" smtClean="0"/>
              <a:t> as a whole, each state government makes projections for their state.</a:t>
            </a:r>
          </a:p>
          <a:p>
            <a:pPr>
              <a:buFont typeface="Arial" pitchFamily="34" charset="0"/>
              <a:buChar char="•"/>
            </a:pPr>
            <a:endParaRPr lang="en-US" baseline="0" dirty="0" smtClean="0"/>
          </a:p>
          <a:p>
            <a:pPr>
              <a:buFont typeface="Arial" pitchFamily="34" charset="0"/>
              <a:buChar char="•"/>
            </a:pPr>
            <a:r>
              <a:rPr lang="en-US" baseline="0" dirty="0" smtClean="0"/>
              <a:t>  State projections data are available at www.projectionscentral.com.</a:t>
            </a:r>
          </a:p>
          <a:p>
            <a:pPr>
              <a:buFont typeface="Arial" pitchFamily="34" charset="0"/>
              <a:buChar char="•"/>
            </a:pPr>
            <a:endParaRPr lang="en-US" baseline="0" dirty="0" smtClean="0"/>
          </a:p>
          <a:p>
            <a:pPr>
              <a:buFont typeface="Arial" pitchFamily="34" charset="0"/>
              <a:buChar char="•"/>
            </a:pPr>
            <a:r>
              <a:rPr lang="en-US" baseline="0" dirty="0" smtClean="0"/>
              <a:t>  Because the BLS national projections are an input to state projections, publication of the state projections lags behind publication of the BLS national projections.</a:t>
            </a:r>
            <a:endParaRPr lang="en-US" dirty="0"/>
          </a:p>
        </p:txBody>
      </p:sp>
      <p:sp>
        <p:nvSpPr>
          <p:cNvPr id="4" name="Slide Number Placeholder 3"/>
          <p:cNvSpPr>
            <a:spLocks noGrp="1"/>
          </p:cNvSpPr>
          <p:nvPr>
            <p:ph type="sldNum" sz="quarter" idx="10"/>
          </p:nvPr>
        </p:nvSpPr>
        <p:spPr/>
        <p:txBody>
          <a:bodyPr/>
          <a:lstStyle/>
          <a:p>
            <a:pPr>
              <a:defRPr/>
            </a:pPr>
            <a:fld id="{7C27C0A9-4E94-48D4-BD5E-81D2DDCCF95A}" type="slidenum">
              <a:rPr lang="en-US" smtClean="0"/>
              <a:pPr>
                <a:defRPr/>
              </a:pPr>
              <a:t>77</a:t>
            </a:fld>
            <a:endParaRPr lang="en-US" dirty="0"/>
          </a:p>
        </p:txBody>
      </p:sp>
    </p:spTree>
    <p:extLst>
      <p:ext uri="{BB962C8B-B14F-4D97-AF65-F5344CB8AC3E}">
        <p14:creationId xmlns:p14="http://schemas.microsoft.com/office/powerpoint/2010/main" val="26981225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lvl="0">
              <a:buFont typeface="Arial" pitchFamily="34" charset="0"/>
              <a:buChar char="•"/>
            </a:pPr>
            <a:r>
              <a:rPr lang="en-US" baseline="0" dirty="0" smtClean="0"/>
              <a:t> </a:t>
            </a:r>
            <a:r>
              <a:rPr lang="en-US" dirty="0"/>
              <a:t>The last evaluation of BLS projections was performed for the </a:t>
            </a:r>
            <a:r>
              <a:rPr lang="en-US" dirty="0" smtClean="0"/>
              <a:t>2006-2016 </a:t>
            </a:r>
            <a:r>
              <a:rPr lang="en-US" dirty="0"/>
              <a:t>projections, which were evaluated together with the </a:t>
            </a:r>
            <a:r>
              <a:rPr lang="en-US" dirty="0" smtClean="0"/>
              <a:t>2002-2012 </a:t>
            </a:r>
            <a:r>
              <a:rPr lang="en-US" dirty="0"/>
              <a:t>and </a:t>
            </a:r>
            <a:r>
              <a:rPr lang="en-US" dirty="0" smtClean="0"/>
              <a:t>2004-2014 </a:t>
            </a:r>
            <a:r>
              <a:rPr lang="en-US" dirty="0"/>
              <a:t>projections. The three sets of projections were evaluated together to compare </a:t>
            </a:r>
            <a:r>
              <a:rPr lang="en-US" dirty="0" smtClean="0"/>
              <a:t>performance before, during, and after the Great Recession of 2007–09.</a:t>
            </a:r>
            <a:endParaRPr lang="en-US" dirty="0"/>
          </a:p>
          <a:p>
            <a:pPr lvl="0">
              <a:buFont typeface="Arial" pitchFamily="34" charset="0"/>
              <a:buNone/>
            </a:pPr>
            <a:endParaRPr lang="en-US" dirty="0"/>
          </a:p>
          <a:p>
            <a:pPr defTabSz="931774" eaLnBrk="0" fontAlgn="base" hangingPunct="0">
              <a:spcBef>
                <a:spcPct val="30000"/>
              </a:spcBef>
              <a:spcAft>
                <a:spcPct val="0"/>
              </a:spcAft>
              <a:buFont typeface="Arial" pitchFamily="34" charset="0"/>
              <a:buChar char="•"/>
              <a:defRPr/>
            </a:pPr>
            <a:r>
              <a:rPr lang="en-US" dirty="0"/>
              <a:t> Classification changes </a:t>
            </a:r>
            <a:r>
              <a:rPr lang="en-US" dirty="0" smtClean="0"/>
              <a:t>limited </a:t>
            </a:r>
            <a:r>
              <a:rPr lang="en-US" dirty="0"/>
              <a:t>evaluation of employment by industry and precluded evaluation of employment by occupation. </a:t>
            </a:r>
            <a:r>
              <a:rPr lang="en-US" dirty="0" smtClean="0"/>
              <a:t>In 2002, the BLS changed from using the Standard Industrial Classification (SIC) system to the North American Industrial Classification System (NAICS). Substantial</a:t>
            </a:r>
            <a:r>
              <a:rPr lang="en-US" baseline="0" dirty="0" smtClean="0"/>
              <a:t> changes to the Standard Occupational Classification (SOC) system precluded evaluation of employment by occupation. Data compared were affected by the introduction of the 2010 Standard Occupation Classification (SOC) system which resulted in 81 out of 840 occupations not being comparable between 2006 and 2016. Definitional changes associated with the new classification system may also have had a limited impact on occupations that were deemed comparable.</a:t>
            </a:r>
          </a:p>
          <a:p>
            <a:pPr defTabSz="931774" eaLnBrk="0" fontAlgn="base" hangingPunct="0">
              <a:spcBef>
                <a:spcPct val="30000"/>
              </a:spcBef>
              <a:spcAft>
                <a:spcPct val="0"/>
              </a:spcAft>
              <a:buFont typeface="Arial" pitchFamily="34" charset="0"/>
              <a:buChar char="•"/>
              <a:defRPr/>
            </a:pPr>
            <a:endParaRPr lang="en-US" baseline="0" dirty="0" smtClean="0"/>
          </a:p>
          <a:p>
            <a:pPr defTabSz="931774" eaLnBrk="0" fontAlgn="base" hangingPunct="0">
              <a:spcBef>
                <a:spcPct val="30000"/>
              </a:spcBef>
              <a:spcAft>
                <a:spcPct val="0"/>
              </a:spcAft>
              <a:buFont typeface="Arial" pitchFamily="34" charset="0"/>
              <a:buChar char="•"/>
              <a:defRPr/>
            </a:pPr>
            <a:r>
              <a:rPr lang="en-US" baseline="0" dirty="0" smtClean="0"/>
              <a:t>Coverage of employment changed in 2008 when Employment Projections stopped producing estimates for secondary employment and again in 2014 when unpaid family workers were dropped.</a:t>
            </a:r>
            <a:endParaRPr lang="en-US" dirty="0" smtClean="0"/>
          </a:p>
          <a:p>
            <a:pPr lvl="0">
              <a:buFont typeface="Arial" pitchFamily="34" charset="0"/>
              <a:buNone/>
            </a:pPr>
            <a:endParaRPr lang="en-US" dirty="0" smtClean="0"/>
          </a:p>
          <a:p>
            <a:pPr lvl="0">
              <a:buFont typeface="Arial" pitchFamily="34" charset="0"/>
              <a:buChar char="•"/>
            </a:pPr>
            <a:r>
              <a:rPr lang="en-US" dirty="0" smtClean="0"/>
              <a:t>BLS </a:t>
            </a:r>
            <a:r>
              <a:rPr lang="en-US" dirty="0"/>
              <a:t>projections were compared to naïve models and to projections from other agencies.  (Naïve models—based entirely on extrapolation of historical data, with no qualitative input—were used where third-party projections were unavailable for comparison.)  On the whole, BLS projections outperformed the naïve models. However, some unexpected events—such as the Great Recession—occurred during the 2000-2010 time frame, which impacted the accuracy of the BLS projections</a:t>
            </a:r>
            <a:r>
              <a:rPr lang="en-US" dirty="0" smtClean="0"/>
              <a:t>.</a:t>
            </a:r>
          </a:p>
          <a:p>
            <a:pPr lvl="0">
              <a:buFont typeface="Arial" pitchFamily="34" charset="0"/>
              <a:buChar cha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t>Previous performed for 1996-2006, 1998-2008, and 2000-2010 projections</a:t>
            </a:r>
            <a:endParaRPr lang="en-US" dirty="0"/>
          </a:p>
          <a:p>
            <a:pPr lvl="0">
              <a:buFont typeface="Arial" pitchFamily="34" charset="0"/>
              <a:buChar char="•"/>
            </a:pPr>
            <a:endParaRPr lang="en-US" dirty="0"/>
          </a:p>
          <a:p>
            <a:pPr lvl="0">
              <a:buFont typeface="Arial" pitchFamily="34" charset="0"/>
              <a:buChar char="•"/>
            </a:pPr>
            <a:r>
              <a:rPr lang="en-US" dirty="0"/>
              <a:t> More information can be </a:t>
            </a:r>
            <a:r>
              <a:rPr lang="en-US" dirty="0" smtClean="0"/>
              <a:t>found on Projections Evaluation</a:t>
            </a:r>
            <a:r>
              <a:rPr lang="en-US" baseline="0" dirty="0" smtClean="0"/>
              <a:t>s Homepage (https://www.bls.gov/emp/evaluations/projections-evaluations.htm) </a:t>
            </a:r>
            <a:endParaRPr lang="en-US" dirty="0"/>
          </a:p>
        </p:txBody>
      </p:sp>
      <p:sp>
        <p:nvSpPr>
          <p:cNvPr id="4" name="Slide Number Placeholder 3"/>
          <p:cNvSpPr>
            <a:spLocks noGrp="1"/>
          </p:cNvSpPr>
          <p:nvPr>
            <p:ph type="sldNum" sz="quarter" idx="10"/>
          </p:nvPr>
        </p:nvSpPr>
        <p:spPr/>
        <p:txBody>
          <a:bodyPr/>
          <a:lstStyle/>
          <a:p>
            <a:pPr>
              <a:defRPr/>
            </a:pPr>
            <a:fld id="{7C27C0A9-4E94-48D4-BD5E-81D2DDCCF95A}" type="slidenum">
              <a:rPr lang="en-US" smtClean="0"/>
              <a:pPr>
                <a:defRPr/>
              </a:pPr>
              <a:t>78</a:t>
            </a:fld>
            <a:endParaRPr lang="en-US" dirty="0"/>
          </a:p>
        </p:txBody>
      </p:sp>
    </p:spTree>
    <p:extLst>
      <p:ext uri="{BB962C8B-B14F-4D97-AF65-F5344CB8AC3E}">
        <p14:creationId xmlns:p14="http://schemas.microsoft.com/office/powerpoint/2010/main" val="10839884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E8E904-06E9-447C-8954-E2D02D182355}" type="slidenum">
              <a:rPr lang="en-US" smtClean="0"/>
              <a:t>79</a:t>
            </a:fld>
            <a:endParaRPr lang="en-US" dirty="0"/>
          </a:p>
        </p:txBody>
      </p:sp>
    </p:spTree>
    <p:extLst>
      <p:ext uri="{BB962C8B-B14F-4D97-AF65-F5344CB8AC3E}">
        <p14:creationId xmlns:p14="http://schemas.microsoft.com/office/powerpoint/2010/main" val="890111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Subtitle 2"/>
          <p:cNvSpPr>
            <a:spLocks noGrp="1"/>
          </p:cNvSpPr>
          <p:nvPr>
            <p:ph type="subTitle" idx="4294967295"/>
          </p:nvPr>
        </p:nvSpPr>
        <p:spPr>
          <a:xfrm>
            <a:off x="495300" y="1970532"/>
            <a:ext cx="11201400" cy="1175005"/>
          </a:xfrm>
          <a:prstGeom prst="rect">
            <a:avLst/>
          </a:prstGeom>
        </p:spPr>
        <p:txBody>
          <a:bodyPr/>
          <a:lstStyle>
            <a:lvl1pPr>
              <a:lnSpc>
                <a:spcPts val="4500"/>
              </a:lnSpc>
              <a:spcBef>
                <a:spcPts val="600"/>
              </a:spcBef>
              <a:defRPr/>
            </a:lvl1pPr>
          </a:lstStyle>
          <a:p>
            <a:r>
              <a:rPr lang="en-US" smtClean="0"/>
              <a:t>Click to edit Master subtitle style</a:t>
            </a:r>
            <a:endParaRPr lang="en-US" dirty="0"/>
          </a:p>
        </p:txBody>
      </p:sp>
      <p:sp>
        <p:nvSpPr>
          <p:cNvPr id="3" name="Title 1"/>
          <p:cNvSpPr>
            <a:spLocks noGrp="1"/>
          </p:cNvSpPr>
          <p:nvPr>
            <p:ph type="title" hasCustomPrompt="1"/>
          </p:nvPr>
        </p:nvSpPr>
        <p:spPr>
          <a:xfrm>
            <a:off x="495300" y="443483"/>
            <a:ext cx="11201400" cy="1527048"/>
          </a:xfrm>
          <a:prstGeom prst="rect">
            <a:avLst/>
          </a:prstGeom>
        </p:spPr>
        <p:txBody>
          <a:bodyPr/>
          <a:lstStyle>
            <a:lvl1pPr>
              <a:lnSpc>
                <a:spcPts val="5700"/>
              </a:lnSpc>
              <a:spcBef>
                <a:spcPts val="600"/>
              </a:spcBef>
              <a:defRPr>
                <a:solidFill>
                  <a:schemeClr val="bg1"/>
                </a:solidFill>
                <a:latin typeface="Calibri" panose="020F0502020204030204" pitchFamily="34" charset="0"/>
                <a:cs typeface="Calibri" panose="020F0502020204030204" pitchFamily="34" charset="0"/>
              </a:defRPr>
            </a:lvl1pPr>
          </a:lstStyle>
          <a:p>
            <a:r>
              <a:rPr lang="en-US" dirty="0" smtClean="0"/>
              <a:t>Click, add Presentation title</a:t>
            </a:r>
            <a:endParaRPr lang="en-US" dirty="0"/>
          </a:p>
        </p:txBody>
      </p:sp>
    </p:spTree>
    <p:extLst>
      <p:ext uri="{BB962C8B-B14F-4D97-AF65-F5344CB8AC3E}">
        <p14:creationId xmlns:p14="http://schemas.microsoft.com/office/powerpoint/2010/main" val="604162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91757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11201400" cy="804672"/>
          </a:xfrm>
        </p:spPr>
        <p:txBody>
          <a:bodyPr/>
          <a:lstStyle>
            <a:lvl1pPr>
              <a:defRPr>
                <a:solidFill>
                  <a:srgbClr val="192168"/>
                </a:solidFill>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95300" y="1722438"/>
            <a:ext cx="11201400" cy="3992563"/>
          </a:xfrm>
        </p:spPr>
        <p:txBody>
          <a:bodyPr/>
          <a:lstStyle>
            <a:lvl1pPr>
              <a:defRPr baseline="0">
                <a:solidFill>
                  <a:srgbClr val="192168"/>
                </a:solidFill>
                <a:latin typeface="Calibri" panose="020F0502020204030204" pitchFamily="34" charset="0"/>
                <a:cs typeface="Calibri" panose="020F0502020204030204" pitchFamily="34" charset="0"/>
              </a:defRPr>
            </a:lvl1pPr>
            <a:lvl2pPr>
              <a:defRPr>
                <a:solidFill>
                  <a:srgbClr val="192168"/>
                </a:solidFill>
                <a:latin typeface="Calibri" panose="020F0502020204030204" pitchFamily="34" charset="0"/>
                <a:cs typeface="Calibri" panose="020F0502020204030204" pitchFamily="34" charset="0"/>
              </a:defRPr>
            </a:lvl2pPr>
            <a:lvl3pPr>
              <a:defRPr>
                <a:solidFill>
                  <a:srgbClr val="192168"/>
                </a:solidFill>
                <a:latin typeface="Calibri" panose="020F0502020204030204" pitchFamily="34" charset="0"/>
                <a:cs typeface="Calibri" panose="020F0502020204030204" pitchFamily="34" charset="0"/>
              </a:defRPr>
            </a:lvl3pPr>
            <a:lvl4pPr>
              <a:defRPr>
                <a:solidFill>
                  <a:srgbClr val="192168"/>
                </a:solidFill>
                <a:latin typeface="Calibri" panose="020F0502020204030204" pitchFamily="34" charset="0"/>
                <a:cs typeface="Calibri" panose="020F0502020204030204" pitchFamily="34" charset="0"/>
              </a:defRPr>
            </a:lvl4pPr>
            <a:lvl5pPr marL="1828800" indent="0">
              <a:buClr>
                <a:srgbClr val="CE1126"/>
              </a:buClr>
              <a:buNone/>
              <a:defRPr>
                <a:solidFill>
                  <a:srgbClr val="000000"/>
                </a:solidFill>
              </a:defRPr>
            </a:lvl5pPr>
            <a:lvl9pPr marL="3657600" indent="0">
              <a:buNone/>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 (not recommended)</a:t>
            </a:r>
          </a:p>
        </p:txBody>
      </p:sp>
    </p:spTree>
    <p:extLst>
      <p:ext uri="{BB962C8B-B14F-4D97-AF65-F5344CB8AC3E}">
        <p14:creationId xmlns:p14="http://schemas.microsoft.com/office/powerpoint/2010/main" val="450941745"/>
      </p:ext>
    </p:extLst>
  </p:cSld>
  <p:clrMapOvr>
    <a:masterClrMapping/>
  </p:clrMapOvr>
  <p:extLst mod="1">
    <p:ext uri="{DCECCB84-F9BA-43D5-87BE-67443E8EF086}">
      <p15:sldGuideLst xmlns:p15="http://schemas.microsoft.com/office/powerpoint/2012/main">
        <p15:guide id="3" orient="horz"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489635" y="1641021"/>
            <a:ext cx="5314950" cy="4401004"/>
          </a:xfrm>
        </p:spPr>
        <p:txBody>
          <a:bodyPr/>
          <a:lstStyle>
            <a:lvl1pPr>
              <a:buSzPct val="90000"/>
              <a:defRPr/>
            </a:lvl1pPr>
            <a:lvl2pPr>
              <a:buSzPct val="90000"/>
              <a:defRPr/>
            </a:lvl2pPr>
            <a:lvl3pPr>
              <a:buSzPct val="90000"/>
              <a:defRPr/>
            </a:lvl3pPr>
            <a:lvl4pPr>
              <a:buSzPct val="90000"/>
              <a:defRPr/>
            </a:lvl4pPr>
            <a:lvl5pPr>
              <a:buSzPct val="9000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Content Placeholder 3"/>
          <p:cNvSpPr>
            <a:spLocks noGrp="1"/>
          </p:cNvSpPr>
          <p:nvPr>
            <p:ph sz="quarter" idx="11"/>
          </p:nvPr>
        </p:nvSpPr>
        <p:spPr>
          <a:xfrm>
            <a:off x="6381750" y="1641021"/>
            <a:ext cx="5314950" cy="4401004"/>
          </a:xfrm>
        </p:spPr>
        <p:txBody>
          <a:bodyPr/>
          <a:lstStyle>
            <a:lvl1pPr>
              <a:buSzPct val="90000"/>
              <a:defRPr/>
            </a:lvl1pPr>
            <a:lvl2pPr>
              <a:buSzPct val="90000"/>
              <a:defRPr/>
            </a:lvl2pPr>
            <a:lvl3pPr>
              <a:buSzPct val="90000"/>
              <a:defRPr/>
            </a:lvl3pPr>
            <a:lvl4pPr>
              <a:buSzPct val="90000"/>
              <a:defRPr/>
            </a:lvl4pPr>
            <a:lvl5pPr>
              <a:buSzPct val="9000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44825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505962" y="1958975"/>
            <a:ext cx="5314950" cy="4083050"/>
          </a:xfrm>
        </p:spPr>
        <p:txBody>
          <a:bodyPr/>
          <a:lstStyle>
            <a:lvl1pPr>
              <a:buSzPct val="90000"/>
              <a:defRPr/>
            </a:lvl1pPr>
            <a:lvl2pPr>
              <a:buSzPct val="90000"/>
              <a:defRPr/>
            </a:lvl2pPr>
            <a:lvl3pPr>
              <a:buSzPct val="90000"/>
              <a:defRPr/>
            </a:lvl3pPr>
            <a:lvl4pPr>
              <a:buSzPct val="90000"/>
              <a:defRPr/>
            </a:lvl4pPr>
            <a:lvl5pPr>
              <a:buSzPct val="9000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Content Placeholder 3"/>
          <p:cNvSpPr>
            <a:spLocks noGrp="1"/>
          </p:cNvSpPr>
          <p:nvPr>
            <p:ph sz="quarter" idx="11"/>
          </p:nvPr>
        </p:nvSpPr>
        <p:spPr>
          <a:xfrm>
            <a:off x="6381750" y="1958975"/>
            <a:ext cx="5314950" cy="4083050"/>
          </a:xfrm>
        </p:spPr>
        <p:txBody>
          <a:bodyPr/>
          <a:lstStyle>
            <a:lvl1pPr>
              <a:buSzPct val="90000"/>
              <a:defRPr/>
            </a:lvl1pPr>
            <a:lvl2pPr>
              <a:buSzPct val="90000"/>
              <a:defRPr/>
            </a:lvl2pPr>
            <a:lvl3pPr>
              <a:buSzPct val="90000"/>
              <a:defRPr/>
            </a:lvl3pPr>
            <a:lvl4pPr>
              <a:buSzPct val="90000"/>
              <a:defRPr/>
            </a:lvl4pPr>
            <a:lvl5pPr>
              <a:buSzPct val="9000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Text Placeholder 5"/>
          <p:cNvSpPr>
            <a:spLocks noGrp="1"/>
          </p:cNvSpPr>
          <p:nvPr>
            <p:ph type="body" sz="quarter" idx="12"/>
          </p:nvPr>
        </p:nvSpPr>
        <p:spPr>
          <a:xfrm>
            <a:off x="505967" y="1493838"/>
            <a:ext cx="5314950" cy="358775"/>
          </a:xfrm>
        </p:spPr>
        <p:txBody>
          <a:bodyPr/>
          <a:lstStyle>
            <a:lvl1pPr marL="0" indent="0">
              <a:buNone/>
              <a:defRPr sz="2400">
                <a:solidFill>
                  <a:schemeClr val="tx1"/>
                </a:solidFill>
              </a:defRPr>
            </a:lvl1pPr>
          </a:lstStyle>
          <a:p>
            <a:pPr lvl="0"/>
            <a:endParaRPr lang="en-US" dirty="0"/>
          </a:p>
        </p:txBody>
      </p:sp>
      <p:sp>
        <p:nvSpPr>
          <p:cNvPr id="7" name="Text Placeholder 5"/>
          <p:cNvSpPr>
            <a:spLocks noGrp="1"/>
          </p:cNvSpPr>
          <p:nvPr>
            <p:ph type="body" sz="quarter" idx="13"/>
          </p:nvPr>
        </p:nvSpPr>
        <p:spPr>
          <a:xfrm>
            <a:off x="6381750" y="1493837"/>
            <a:ext cx="5314950" cy="358775"/>
          </a:xfrm>
        </p:spPr>
        <p:txBody>
          <a:bodyPr/>
          <a:lstStyle>
            <a:lvl1pPr marL="0" indent="0">
              <a:buNone/>
              <a:defRPr sz="2400">
                <a:solidFill>
                  <a:schemeClr val="tx1"/>
                </a:solidFill>
              </a:defRPr>
            </a:lvl1pPr>
          </a:lstStyle>
          <a:p>
            <a:pPr lvl="0"/>
            <a:endParaRPr lang="en-US" dirty="0"/>
          </a:p>
        </p:txBody>
      </p:sp>
    </p:spTree>
    <p:extLst>
      <p:ext uri="{BB962C8B-B14F-4D97-AF65-F5344CB8AC3E}">
        <p14:creationId xmlns:p14="http://schemas.microsoft.com/office/powerpoint/2010/main" val="899304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300" y="2552471"/>
            <a:ext cx="11201400" cy="1823585"/>
          </a:xfrm>
        </p:spPr>
        <p:txBody>
          <a:bodyPr/>
          <a:lstStyle>
            <a:lvl1pPr>
              <a:defRPr/>
            </a:lvl1pPr>
          </a:lstStyle>
          <a:p>
            <a:r>
              <a:rPr lang="en-US" dirty="0" smtClean="0"/>
              <a:t>Click to edit Master section style</a:t>
            </a:r>
            <a:endParaRPr lang="en-US" dirty="0"/>
          </a:p>
        </p:txBody>
      </p:sp>
    </p:spTree>
    <p:extLst>
      <p:ext uri="{BB962C8B-B14F-4D97-AF65-F5344CB8AC3E}">
        <p14:creationId xmlns:p14="http://schemas.microsoft.com/office/powerpoint/2010/main" val="3028821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7582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955721" y="555625"/>
            <a:ext cx="6702879" cy="5421313"/>
          </a:xfrm>
        </p:spPr>
        <p:txBody>
          <a:bodyPr/>
          <a:lstStyle>
            <a:lvl1pPr marL="0" indent="0">
              <a:buNone/>
              <a:defRPr/>
            </a:lvl1pPr>
          </a:lstStyle>
          <a:p>
            <a:pPr lvl="0"/>
            <a:endParaRPr lang="en-US" dirty="0"/>
          </a:p>
        </p:txBody>
      </p:sp>
      <p:sp>
        <p:nvSpPr>
          <p:cNvPr id="6" name="Text Placeholder 5"/>
          <p:cNvSpPr>
            <a:spLocks noGrp="1"/>
          </p:cNvSpPr>
          <p:nvPr>
            <p:ph type="body" sz="quarter" idx="11"/>
          </p:nvPr>
        </p:nvSpPr>
        <p:spPr>
          <a:xfrm>
            <a:off x="415925" y="555172"/>
            <a:ext cx="4522788" cy="800100"/>
          </a:xfrm>
        </p:spPr>
        <p:txBody>
          <a:bodyPr/>
          <a:lstStyle>
            <a:lvl1pPr marL="0" indent="0">
              <a:buNone/>
              <a:defRPr/>
            </a:lvl1pPr>
            <a:lvl2pPr marL="457200" indent="0" algn="l">
              <a:buNone/>
              <a:defRPr sz="2400">
                <a:solidFill>
                  <a:schemeClr val="tx1"/>
                </a:solidFill>
              </a:defRPr>
            </a:lvl2pPr>
          </a:lstStyle>
          <a:p>
            <a:pPr lvl="0"/>
            <a:endParaRPr lang="en-US" dirty="0"/>
          </a:p>
        </p:txBody>
      </p:sp>
      <p:sp>
        <p:nvSpPr>
          <p:cNvPr id="8" name="Text Placeholder 7"/>
          <p:cNvSpPr>
            <a:spLocks noGrp="1"/>
          </p:cNvSpPr>
          <p:nvPr>
            <p:ph type="body" sz="quarter" idx="12"/>
          </p:nvPr>
        </p:nvSpPr>
        <p:spPr>
          <a:xfrm>
            <a:off x="415925" y="1355725"/>
            <a:ext cx="4522788" cy="4621213"/>
          </a:xfrm>
        </p:spPr>
        <p:txBody>
          <a:bodyPr/>
          <a:lstStyle>
            <a:lvl1pPr>
              <a:buSzPct val="90000"/>
              <a:defRPr/>
            </a:lvl1pPr>
            <a:lvl2pPr>
              <a:buSzPct val="90000"/>
              <a:defRPr/>
            </a:lvl2pPr>
            <a:lvl3pPr>
              <a:buSzPct val="90000"/>
              <a:defRPr/>
            </a:lvl3pPr>
            <a:lvl4pPr>
              <a:buSzPct val="90000"/>
              <a:defRPr/>
            </a:lvl4pPr>
            <a:lvl5pPr marL="1828800" indent="0">
              <a:buSzPct val="90000"/>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418054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34739" y="285307"/>
            <a:ext cx="9550400" cy="1066800"/>
          </a:xfrm>
          <a:prstGeom prst="rect">
            <a:avLst/>
          </a:prstGeom>
        </p:spPr>
        <p:txBody>
          <a:bodyPr anchor="ctr"/>
          <a:lstStyle>
            <a:lvl1pPr>
              <a:defRPr sz="4000"/>
            </a:lvl1pPr>
          </a:lstStyle>
          <a:p>
            <a:r>
              <a:rPr lang="en-US" dirty="0" smtClean="0"/>
              <a:t>Click to edit Master title style</a:t>
            </a:r>
            <a:endParaRPr lang="en-US" dirty="0"/>
          </a:p>
        </p:txBody>
      </p:sp>
      <p:sp>
        <p:nvSpPr>
          <p:cNvPr id="3" name="Chart Placeholder 2"/>
          <p:cNvSpPr>
            <a:spLocks noGrp="1"/>
          </p:cNvSpPr>
          <p:nvPr>
            <p:ph type="chart" idx="1"/>
          </p:nvPr>
        </p:nvSpPr>
        <p:spPr>
          <a:xfrm>
            <a:off x="828339" y="1649659"/>
            <a:ext cx="10363200" cy="4079837"/>
          </a:xfrm>
          <a:prstGeom prst="rect">
            <a:avLst/>
          </a:prstGeom>
        </p:spPr>
        <p:txBody>
          <a:bodyPr/>
          <a:lstStyle/>
          <a:p>
            <a:pPr lvl="0"/>
            <a:endParaRPr lang="en-US" noProof="0" dirty="0" smtClean="0"/>
          </a:p>
        </p:txBody>
      </p:sp>
      <p:sp>
        <p:nvSpPr>
          <p:cNvPr id="6" name="TextBox 5"/>
          <p:cNvSpPr txBox="1"/>
          <p:nvPr userDrawn="1"/>
        </p:nvSpPr>
        <p:spPr>
          <a:xfrm>
            <a:off x="1557468" y="1142999"/>
            <a:ext cx="3980329" cy="50666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1600" b="1" i="0" u="none" strike="noStrike" kern="1200" cap="none" spc="0" normalizeH="0" baseline="0" noProof="0" dirty="0" smtClean="0">
              <a:ln>
                <a:noFill/>
              </a:ln>
              <a:solidFill>
                <a:schemeClr val="tx1"/>
              </a:solidFill>
              <a:effectLst/>
              <a:uLnTx/>
              <a:uFillTx/>
              <a:latin typeface="Tahoma" pitchFamily="34" charset="0"/>
              <a:ea typeface="+mj-ea"/>
              <a:cs typeface="Tahoma" pitchFamily="34" charset="0"/>
            </a:endParaRPr>
          </a:p>
        </p:txBody>
      </p:sp>
    </p:spTree>
    <p:extLst>
      <p:ext uri="{BB962C8B-B14F-4D97-AF65-F5344CB8AC3E}">
        <p14:creationId xmlns:p14="http://schemas.microsoft.com/office/powerpoint/2010/main" val="424255646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34739" y="285307"/>
            <a:ext cx="9550400" cy="1066800"/>
          </a:xfrm>
          <a:prstGeom prst="rect">
            <a:avLst/>
          </a:prstGeom>
        </p:spPr>
        <p:txBody>
          <a:bodyPr anchor="ctr"/>
          <a:lstStyle>
            <a:lvl1pPr>
              <a:defRPr sz="2800"/>
            </a:lvl1pPr>
          </a:lstStyle>
          <a:p>
            <a:r>
              <a:rPr lang="en-US" dirty="0" smtClean="0"/>
              <a:t>Click to edit Master title style</a:t>
            </a:r>
            <a:endParaRPr lang="en-US" dirty="0"/>
          </a:p>
        </p:txBody>
      </p:sp>
      <p:sp>
        <p:nvSpPr>
          <p:cNvPr id="4" name="Rectangle 5"/>
          <p:cNvSpPr>
            <a:spLocks noGrp="1" noChangeArrowheads="1"/>
          </p:cNvSpPr>
          <p:nvPr>
            <p:ph type="sldNum" sz="quarter" idx="10"/>
          </p:nvPr>
        </p:nvSpPr>
        <p:spPr>
          <a:xfrm>
            <a:off x="10668000" y="6324601"/>
            <a:ext cx="914400" cy="365125"/>
          </a:xfrm>
          <a:prstGeom prst="rect">
            <a:avLst/>
          </a:prstGeom>
          <a:ln/>
        </p:spPr>
        <p:txBody>
          <a:bodyPr/>
          <a:lstStyle>
            <a:lvl1pPr>
              <a:defRPr/>
            </a:lvl1pPr>
          </a:lstStyle>
          <a:p>
            <a:pPr>
              <a:defRPr/>
            </a:pPr>
            <a:fld id="{10E78DD8-046B-4AF7-B1CE-07451FD8054F}" type="slidenum">
              <a:rPr lang="en-US"/>
              <a:pPr>
                <a:defRPr/>
              </a:pPr>
              <a:t>‹#›</a:t>
            </a:fld>
            <a:endParaRPr lang="en-US" dirty="0"/>
          </a:p>
        </p:txBody>
      </p:sp>
      <p:sp>
        <p:nvSpPr>
          <p:cNvPr id="6" name="TextBox 5"/>
          <p:cNvSpPr txBox="1"/>
          <p:nvPr userDrawn="1"/>
        </p:nvSpPr>
        <p:spPr>
          <a:xfrm>
            <a:off x="1557468" y="1142999"/>
            <a:ext cx="3980329" cy="50666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1600" b="1" i="0" u="none" strike="noStrike" kern="1200" cap="none" spc="0" normalizeH="0" baseline="0" noProof="0" dirty="0" smtClean="0">
              <a:ln>
                <a:noFill/>
              </a:ln>
              <a:solidFill>
                <a:schemeClr val="tx1"/>
              </a:solidFill>
              <a:effectLst/>
              <a:uLnTx/>
              <a:uFillTx/>
              <a:latin typeface="Tahoma" pitchFamily="34" charset="0"/>
              <a:ea typeface="+mj-ea"/>
              <a:cs typeface="Tahoma" pitchFamily="34" charset="0"/>
            </a:endParaRPr>
          </a:p>
        </p:txBody>
      </p:sp>
      <p:sp>
        <p:nvSpPr>
          <p:cNvPr id="7" name="Table Placeholder 6"/>
          <p:cNvSpPr>
            <a:spLocks noGrp="1"/>
          </p:cNvSpPr>
          <p:nvPr>
            <p:ph type="tbl" sz="quarter" idx="11"/>
          </p:nvPr>
        </p:nvSpPr>
        <p:spPr>
          <a:xfrm>
            <a:off x="1234739" y="1421904"/>
            <a:ext cx="9550400" cy="4095750"/>
          </a:xfrm>
        </p:spPr>
        <p:txBody>
          <a:bodyPr/>
          <a:lstStyle/>
          <a:p>
            <a:endParaRPr lang="en-US" dirty="0"/>
          </a:p>
        </p:txBody>
      </p:sp>
      <p:sp>
        <p:nvSpPr>
          <p:cNvPr id="3" name="Chart Placeholder 2"/>
          <p:cNvSpPr>
            <a:spLocks noGrp="1"/>
          </p:cNvSpPr>
          <p:nvPr>
            <p:ph type="chart" idx="1"/>
          </p:nvPr>
        </p:nvSpPr>
        <p:spPr>
          <a:xfrm>
            <a:off x="2199190" y="1352107"/>
            <a:ext cx="8705371" cy="4937760"/>
          </a:xfrm>
          <a:prstGeom prst="rect">
            <a:avLst/>
          </a:prstGeom>
        </p:spPr>
        <p:txBody>
          <a:bodyPr/>
          <a:lstStyle/>
          <a:p>
            <a:pPr lvl="0"/>
            <a:endParaRPr lang="en-US" noProof="0" dirty="0" smtClean="0"/>
          </a:p>
        </p:txBody>
      </p:sp>
    </p:spTree>
    <p:extLst>
      <p:ext uri="{BB962C8B-B14F-4D97-AF65-F5344CB8AC3E}">
        <p14:creationId xmlns:p14="http://schemas.microsoft.com/office/powerpoint/2010/main" val="345082344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userDrawn="1">
            <p:ph type="dt" sz="half" idx="10"/>
          </p:nvPr>
        </p:nvSpPr>
        <p:spPr>
          <a:xfrm>
            <a:off x="9144000" y="6324601"/>
            <a:ext cx="1524000" cy="365125"/>
          </a:xfrm>
          <a:prstGeom prst="rect">
            <a:avLst/>
          </a:prstGeom>
        </p:spPr>
        <p:txBody>
          <a:bodyPr/>
          <a:lstStyle>
            <a:lvl1pPr>
              <a:defRPr/>
            </a:lvl1pPr>
          </a:lstStyle>
          <a:p>
            <a:pPr>
              <a:defRPr/>
            </a:pPr>
            <a:fld id="{8F6C0BF2-0128-48C3-B3B9-39D5F24ADCC9}" type="datetime1">
              <a:rPr lang="en-US"/>
              <a:pPr>
                <a:defRPr/>
              </a:pPr>
              <a:t>8/29/2019</a:t>
            </a:fld>
            <a:endParaRPr lang="en-US" dirty="0"/>
          </a:p>
        </p:txBody>
      </p:sp>
      <p:sp>
        <p:nvSpPr>
          <p:cNvPr id="4" name="Footer Placeholder 4"/>
          <p:cNvSpPr>
            <a:spLocks noGrp="1"/>
          </p:cNvSpPr>
          <p:nvPr userDrawn="1">
            <p:ph type="ftr" sz="quarter" idx="11"/>
          </p:nvPr>
        </p:nvSpPr>
        <p:spPr>
          <a:xfrm>
            <a:off x="1219200" y="6324601"/>
            <a:ext cx="7924800" cy="365125"/>
          </a:xfrm>
          <a:prstGeom prst="rect">
            <a:avLst/>
          </a:prstGeom>
        </p:spPr>
        <p:txBody>
          <a:bodyPr/>
          <a:lstStyle>
            <a:lvl1pPr>
              <a:defRPr/>
            </a:lvl1pPr>
          </a:lstStyle>
          <a:p>
            <a:pPr>
              <a:defRPr/>
            </a:pPr>
            <a:endParaRPr lang="en-US" dirty="0"/>
          </a:p>
        </p:txBody>
      </p:sp>
      <p:sp>
        <p:nvSpPr>
          <p:cNvPr id="5" name="Slide Number Placeholder 5"/>
          <p:cNvSpPr>
            <a:spLocks noGrp="1"/>
          </p:cNvSpPr>
          <p:nvPr userDrawn="1">
            <p:ph type="sldNum" sz="quarter" idx="12"/>
          </p:nvPr>
        </p:nvSpPr>
        <p:spPr>
          <a:xfrm>
            <a:off x="10668000" y="6324601"/>
            <a:ext cx="914400" cy="365125"/>
          </a:xfrm>
          <a:prstGeom prst="rect">
            <a:avLst/>
          </a:prstGeom>
        </p:spPr>
        <p:txBody>
          <a:bodyPr/>
          <a:lstStyle>
            <a:lvl1pPr>
              <a:defRPr/>
            </a:lvl1pPr>
          </a:lstStyle>
          <a:p>
            <a:pPr>
              <a:defRPr/>
            </a:pPr>
            <a:fld id="{0F007E64-D858-4686-BEC9-9DE3BFFDA9CB}" type="slidenum">
              <a:rPr lang="en-US"/>
              <a:pPr>
                <a:defRPr/>
              </a:pPr>
              <a:t>‹#›</a:t>
            </a:fld>
            <a:endParaRPr lang="en-US" dirty="0"/>
          </a:p>
        </p:txBody>
      </p:sp>
    </p:spTree>
    <p:extLst>
      <p:ext uri="{BB962C8B-B14F-4D97-AF65-F5344CB8AC3E}">
        <p14:creationId xmlns:p14="http://schemas.microsoft.com/office/powerpoint/2010/main" val="954292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8614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5.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733" r="4623"/>
          <a:stretch/>
        </p:blipFill>
        <p:spPr>
          <a:xfrm>
            <a:off x="-233988" y="0"/>
            <a:ext cx="12425988" cy="6858000"/>
          </a:xfrm>
          <a:prstGeom prst="rect">
            <a:avLst/>
          </a:prstGeom>
        </p:spPr>
      </p:pic>
      <p:sp>
        <p:nvSpPr>
          <p:cNvPr id="2" name="Title Placeholder 1"/>
          <p:cNvSpPr>
            <a:spLocks noGrp="1"/>
          </p:cNvSpPr>
          <p:nvPr>
            <p:ph type="title"/>
          </p:nvPr>
        </p:nvSpPr>
        <p:spPr>
          <a:xfrm>
            <a:off x="495300" y="457200"/>
            <a:ext cx="11201400" cy="1368425"/>
          </a:xfrm>
          <a:prstGeom prst="rect">
            <a:avLst/>
          </a:prstGeom>
        </p:spPr>
        <p:txBody>
          <a:bodyPr vert="horz" lIns="91440" tIns="45720" rIns="91440" bIns="45720" rtlCol="0" anchor="t">
            <a:normAutofit/>
          </a:bodyPr>
          <a:lstStyle/>
          <a:p>
            <a:r>
              <a:rPr lang="en-US" dirty="0" smtClean="0"/>
              <a:t>Click to edit title</a:t>
            </a:r>
            <a:endParaRPr lang="en-US" dirty="0"/>
          </a:p>
        </p:txBody>
      </p:sp>
      <p:sp>
        <p:nvSpPr>
          <p:cNvPr id="3" name="Text Placeholder 2"/>
          <p:cNvSpPr>
            <a:spLocks noGrp="1"/>
          </p:cNvSpPr>
          <p:nvPr>
            <p:ph type="body" idx="1"/>
          </p:nvPr>
        </p:nvSpPr>
        <p:spPr>
          <a:xfrm>
            <a:off x="495300" y="1825625"/>
            <a:ext cx="11201400" cy="1056120"/>
          </a:xfrm>
          <a:prstGeom prst="rect">
            <a:avLst/>
          </a:prstGeom>
        </p:spPr>
        <p:txBody>
          <a:bodyPr vert="horz" lIns="91440" tIns="45720" rIns="91440" bIns="45720" rtlCol="0">
            <a:normAutofit/>
          </a:bodyPr>
          <a:lstStyle/>
          <a:p>
            <a:pPr lvl="0"/>
            <a:r>
              <a:rPr lang="en-US" dirty="0" smtClean="0"/>
              <a:t>Click to add subtitle</a:t>
            </a:r>
          </a:p>
        </p:txBody>
      </p:sp>
      <p:sp>
        <p:nvSpPr>
          <p:cNvPr id="10" name="Footer Placeholder 4"/>
          <p:cNvSpPr txBox="1">
            <a:spLocks/>
          </p:cNvSpPr>
          <p:nvPr userDrawn="1"/>
        </p:nvSpPr>
        <p:spPr>
          <a:xfrm>
            <a:off x="495300" y="6335377"/>
            <a:ext cx="7754833"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chemeClr val="bg1"/>
                </a:solidFill>
                <a:latin typeface="Century Gothic" panose="020B0502020202020204" pitchFamily="34" charset="0"/>
                <a:ea typeface="+mn-ea"/>
                <a:cs typeface="Tahoma" pitchFamily="34" charset="0"/>
              </a:rPr>
              <a:pPr/>
              <a:t>‹#›</a:t>
            </a:fld>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a:t>
            </a:r>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U.S. Bureau of Labor Statistics</a:t>
            </a:r>
            <a:r>
              <a:rPr lang="en-US" sz="1050" spc="45" dirty="0" smtClean="0">
                <a:solidFill>
                  <a:schemeClr val="bg1"/>
                </a:solidFill>
                <a:latin typeface="Century Gothic" panose="020B0502020202020204" pitchFamily="34" charset="0"/>
              </a:rPr>
              <a:t> • </a:t>
            </a:r>
            <a:r>
              <a:rPr lang="en-US" sz="1050" b="1" spc="45" dirty="0" smtClean="0">
                <a:solidFill>
                  <a:schemeClr val="bg1"/>
                </a:solidFill>
                <a:latin typeface="Century Gothic" panose="020B0502020202020204" pitchFamily="34" charset="0"/>
              </a:rPr>
              <a:t>bls.gov</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87569" y="6176385"/>
            <a:ext cx="1065034" cy="637436"/>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22626" y="5828258"/>
            <a:ext cx="11178308" cy="1019776"/>
          </a:xfrm>
          <a:prstGeom prst="rect">
            <a:avLst/>
          </a:prstGeom>
        </p:spPr>
      </p:pic>
    </p:spTree>
    <p:extLst>
      <p:ext uri="{BB962C8B-B14F-4D97-AF65-F5344CB8AC3E}">
        <p14:creationId xmlns:p14="http://schemas.microsoft.com/office/powerpoint/2010/main" val="1807257929"/>
      </p:ext>
    </p:extLst>
  </p:cSld>
  <p:clrMap bg1="lt1" tx1="dk1" bg2="lt2" tx2="dk2" accent1="accent1" accent2="accent2" accent3="accent3" accent4="accent4" accent5="accent5" accent6="accent6" hlink="hlink" folHlink="folHlink"/>
  <p:sldLayoutIdLst>
    <p:sldLayoutId id="2147483689" r:id="rId1"/>
  </p:sldLayoutIdLst>
  <p:txStyles>
    <p:titleStyle>
      <a:lvl1pPr algn="ctr" defTabSz="914400" rtl="0" eaLnBrk="1" latinLnBrk="0" hangingPunct="1">
        <a:lnSpc>
          <a:spcPct val="90000"/>
        </a:lnSpc>
        <a:spcBef>
          <a:spcPct val="0"/>
        </a:spcBef>
        <a:buNone/>
        <a:defRPr sz="5400" b="1" kern="1200">
          <a:solidFill>
            <a:schemeClr val="bg1"/>
          </a:solidFill>
          <a:latin typeface="+mn-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4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12" userDrawn="1">
          <p15:clr>
            <a:srgbClr val="F26B43"/>
          </p15:clr>
        </p15:guide>
        <p15:guide id="2" pos="7368" userDrawn="1">
          <p15:clr>
            <a:srgbClr val="F26B43"/>
          </p15:clr>
        </p15:guide>
        <p15:guide id="3" orient="horz" pos="2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userDrawn="1">
            <p:ph type="title"/>
          </p:nvPr>
        </p:nvSpPr>
        <p:spPr bwMode="auto">
          <a:xfrm>
            <a:off x="495300" y="274638"/>
            <a:ext cx="11201400" cy="1096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title</a:t>
            </a:r>
          </a:p>
        </p:txBody>
      </p:sp>
      <p:sp>
        <p:nvSpPr>
          <p:cNvPr id="1027" name="Text Placeholder 2"/>
          <p:cNvSpPr>
            <a:spLocks noGrp="1"/>
          </p:cNvSpPr>
          <p:nvPr userDrawn="1">
            <p:ph type="body" idx="1"/>
          </p:nvPr>
        </p:nvSpPr>
        <p:spPr bwMode="auto">
          <a:xfrm>
            <a:off x="495300" y="1752601"/>
            <a:ext cx="11201400" cy="39605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 (not recommended)</a:t>
            </a:r>
          </a:p>
          <a:p>
            <a:pPr lvl="4"/>
            <a:endParaRPr lang="en-US" dirty="0" smtClean="0"/>
          </a:p>
          <a:p>
            <a:pPr lvl="3"/>
            <a:endParaRPr lang="en-US" dirty="0" smtClean="0"/>
          </a:p>
        </p:txBody>
      </p:sp>
      <p:sp>
        <p:nvSpPr>
          <p:cNvPr id="8" name="Footer Placeholder 4"/>
          <p:cNvSpPr txBox="1">
            <a:spLocks/>
          </p:cNvSpPr>
          <p:nvPr userDrawn="1"/>
        </p:nvSpPr>
        <p:spPr>
          <a:xfrm>
            <a:off x="488043" y="6335377"/>
            <a:ext cx="7749390"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rgbClr val="002060"/>
                </a:solidFill>
                <a:latin typeface="Century Gothic" panose="020B0502020202020204" pitchFamily="34" charset="0"/>
                <a:ea typeface="+mn-ea"/>
                <a:cs typeface="Tahoma" pitchFamily="34" charset="0"/>
              </a:rPr>
              <a:pPr/>
              <a:t>‹#›</a:t>
            </a:fld>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a:t>
            </a:r>
            <a:r>
              <a:rPr lang="en-US" sz="1600" spc="45" dirty="0" smtClean="0">
                <a:solidFill>
                  <a:srgbClr val="002060"/>
                </a:solidFill>
                <a:latin typeface="Century Gothic" panose="020B0502020202020204" pitchFamily="34" charset="0"/>
              </a:rPr>
              <a:t> </a:t>
            </a:r>
            <a:r>
              <a:rPr lang="en-US" sz="1500" cap="small" spc="30" dirty="0" smtClean="0">
                <a:solidFill>
                  <a:srgbClr val="002060"/>
                </a:solidFill>
                <a:latin typeface="Century Gothic" panose="020B0502020202020204" pitchFamily="34" charset="0"/>
              </a:rPr>
              <a:t>U.S. Bureau of Labor Statistics</a:t>
            </a:r>
            <a:r>
              <a:rPr lang="en-US" sz="1050" spc="45" dirty="0" smtClean="0">
                <a:solidFill>
                  <a:srgbClr val="002060"/>
                </a:solidFill>
                <a:latin typeface="Century Gothic" panose="020B0502020202020204" pitchFamily="34" charset="0"/>
              </a:rPr>
              <a:t> • </a:t>
            </a:r>
            <a:r>
              <a:rPr lang="en-US" sz="1050" b="1" spc="45" dirty="0" smtClean="0">
                <a:solidFill>
                  <a:srgbClr val="002060"/>
                </a:solidFill>
                <a:latin typeface="Century Gothic" panose="020B0502020202020204" pitchFamily="34" charset="0"/>
              </a:rPr>
              <a:t>bls.gov</a:t>
            </a:r>
          </a:p>
        </p:txBody>
      </p:sp>
      <p:pic>
        <p:nvPicPr>
          <p:cNvPr id="9" name="Picture 8"/>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586550" y="6172200"/>
            <a:ext cx="1098497" cy="657464"/>
          </a:xfrm>
          <a:prstGeom prst="rect">
            <a:avLst/>
          </a:prstGeom>
        </p:spPr>
      </p:pic>
      <p:pic>
        <p:nvPicPr>
          <p:cNvPr id="2" name="Picture 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85141" y="5829624"/>
            <a:ext cx="11212286" cy="1022876"/>
          </a:xfrm>
          <a:prstGeom prst="rect">
            <a:avLst/>
          </a:prstGeom>
        </p:spPr>
      </p:pic>
    </p:spTree>
    <p:extLst>
      <p:ext uri="{BB962C8B-B14F-4D97-AF65-F5344CB8AC3E}">
        <p14:creationId xmlns:p14="http://schemas.microsoft.com/office/powerpoint/2010/main" val="1686485968"/>
      </p:ext>
    </p:extLst>
  </p:cSld>
  <p:clrMap bg1="lt1" tx1="dk1" bg2="lt2" tx2="dk2" accent1="accent1" accent2="accent2" accent3="accent3" accent4="accent4" accent5="accent5" accent6="accent6" hlink="hlink" folHlink="folHlink"/>
  <p:sldLayoutIdLst>
    <p:sldLayoutId id="2147483691" r:id="rId1"/>
    <p:sldLayoutId id="2147483671" r:id="rId2"/>
    <p:sldLayoutId id="2147483690" r:id="rId3"/>
    <p:sldLayoutId id="2147483692" r:id="rId4"/>
    <p:sldLayoutId id="2147483693" r:id="rId5"/>
    <p:sldLayoutId id="2147483694" r:id="rId6"/>
    <p:sldLayoutId id="2147483695" r:id="rId7"/>
    <p:sldLayoutId id="2147483696" r:id="rId8"/>
    <p:sldLayoutId id="2147483698" r:id="rId9"/>
    <p:sldLayoutId id="2147483697" r:id="rId10"/>
  </p:sldLayoutIdLst>
  <p:hf hdr="0" dt="0"/>
  <p:txStyles>
    <p:titleStyle>
      <a:lvl1pPr algn="ctr" rtl="0" eaLnBrk="0" fontAlgn="base" hangingPunct="0">
        <a:spcBef>
          <a:spcPct val="0"/>
        </a:spcBef>
        <a:spcAft>
          <a:spcPct val="0"/>
        </a:spcAft>
        <a:defRPr sz="4400" b="1" kern="1200">
          <a:solidFill>
            <a:srgbClr val="192168"/>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b="1">
          <a:solidFill>
            <a:srgbClr val="192168"/>
          </a:solidFill>
          <a:latin typeface="Tahoma" pitchFamily="34" charset="0"/>
          <a:cs typeface="Tahoma" pitchFamily="34" charset="0"/>
        </a:defRPr>
      </a:lvl2pPr>
      <a:lvl3pPr algn="ctr" rtl="0" eaLnBrk="0" fontAlgn="base" hangingPunct="0">
        <a:spcBef>
          <a:spcPct val="0"/>
        </a:spcBef>
        <a:spcAft>
          <a:spcPct val="0"/>
        </a:spcAft>
        <a:defRPr sz="4400" b="1">
          <a:solidFill>
            <a:srgbClr val="192168"/>
          </a:solidFill>
          <a:latin typeface="Tahoma" pitchFamily="34" charset="0"/>
          <a:cs typeface="Tahoma" pitchFamily="34" charset="0"/>
        </a:defRPr>
      </a:lvl3pPr>
      <a:lvl4pPr algn="ctr" rtl="0" eaLnBrk="0" fontAlgn="base" hangingPunct="0">
        <a:spcBef>
          <a:spcPct val="0"/>
        </a:spcBef>
        <a:spcAft>
          <a:spcPct val="0"/>
        </a:spcAft>
        <a:defRPr sz="4400" b="1">
          <a:solidFill>
            <a:srgbClr val="192168"/>
          </a:solidFill>
          <a:latin typeface="Tahoma" pitchFamily="34" charset="0"/>
          <a:cs typeface="Tahoma" pitchFamily="34" charset="0"/>
        </a:defRPr>
      </a:lvl4pPr>
      <a:lvl5pPr algn="ctr" rtl="0" eaLnBrk="0" fontAlgn="base" hangingPunct="0">
        <a:spcBef>
          <a:spcPct val="0"/>
        </a:spcBef>
        <a:spcAft>
          <a:spcPct val="0"/>
        </a:spcAft>
        <a:defRPr sz="4400" b="1">
          <a:solidFill>
            <a:srgbClr val="192168"/>
          </a:solidFill>
          <a:latin typeface="Tahoma" pitchFamily="34" charset="0"/>
          <a:cs typeface="Tahoma" pitchFamily="34" charset="0"/>
        </a:defRPr>
      </a:lvl5pPr>
      <a:lvl6pPr marL="457200" algn="ctr" rtl="0" fontAlgn="base">
        <a:spcBef>
          <a:spcPct val="0"/>
        </a:spcBef>
        <a:spcAft>
          <a:spcPct val="0"/>
        </a:spcAft>
        <a:defRPr sz="4400" b="1">
          <a:solidFill>
            <a:schemeClr val="bg1"/>
          </a:solidFill>
          <a:latin typeface="Tahoma" pitchFamily="34" charset="0"/>
          <a:cs typeface="Tahoma" pitchFamily="34" charset="0"/>
        </a:defRPr>
      </a:lvl6pPr>
      <a:lvl7pPr marL="914400" algn="ctr" rtl="0" fontAlgn="base">
        <a:spcBef>
          <a:spcPct val="0"/>
        </a:spcBef>
        <a:spcAft>
          <a:spcPct val="0"/>
        </a:spcAft>
        <a:defRPr sz="4400" b="1">
          <a:solidFill>
            <a:schemeClr val="bg1"/>
          </a:solidFill>
          <a:latin typeface="Tahoma" pitchFamily="34" charset="0"/>
          <a:cs typeface="Tahoma" pitchFamily="34" charset="0"/>
        </a:defRPr>
      </a:lvl7pPr>
      <a:lvl8pPr marL="1371600" algn="ctr" rtl="0" fontAlgn="base">
        <a:spcBef>
          <a:spcPct val="0"/>
        </a:spcBef>
        <a:spcAft>
          <a:spcPct val="0"/>
        </a:spcAft>
        <a:defRPr sz="4400" b="1">
          <a:solidFill>
            <a:schemeClr val="bg1"/>
          </a:solidFill>
          <a:latin typeface="Tahoma" pitchFamily="34" charset="0"/>
          <a:cs typeface="Tahoma" pitchFamily="34" charset="0"/>
        </a:defRPr>
      </a:lvl8pPr>
      <a:lvl9pPr marL="1828800" algn="ctr" rtl="0" fontAlgn="base">
        <a:spcBef>
          <a:spcPct val="0"/>
        </a:spcBef>
        <a:spcAft>
          <a:spcPct val="0"/>
        </a:spcAft>
        <a:defRPr sz="4400" b="1">
          <a:solidFill>
            <a:schemeClr val="bg1"/>
          </a:solidFill>
          <a:latin typeface="Tahoma" pitchFamily="34" charset="0"/>
          <a:cs typeface="Tahoma" pitchFamily="34" charset="0"/>
        </a:defRPr>
      </a:lvl9pPr>
    </p:titleStyle>
    <p:bodyStyle>
      <a:lvl1pPr marL="342900" indent="-342900" algn="l" rtl="0" eaLnBrk="0" fontAlgn="base" hangingPunct="0">
        <a:spcBef>
          <a:spcPct val="20000"/>
        </a:spcBef>
        <a:spcAft>
          <a:spcPct val="0"/>
        </a:spcAft>
        <a:buClr>
          <a:srgbClr val="CE1126"/>
        </a:buClr>
        <a:buSzPct val="90000"/>
        <a:buFont typeface="Wingdings" pitchFamily="2" charset="2"/>
        <a:buChar char=""/>
        <a:defRPr sz="3200" kern="1200">
          <a:solidFill>
            <a:srgbClr val="192168"/>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lr>
          <a:srgbClr val="CE1126"/>
        </a:buClr>
        <a:buSzPct val="90000"/>
        <a:buFont typeface="Wingdings 3" pitchFamily="18" charset="2"/>
        <a:buChar char=""/>
        <a:defRPr sz="2800" kern="1200">
          <a:solidFill>
            <a:srgbClr val="192168"/>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lr>
          <a:srgbClr val="CE1126"/>
        </a:buClr>
        <a:buSzPct val="90000"/>
        <a:buFont typeface="Calibri" pitchFamily="34" charset="0"/>
        <a:buChar char="–"/>
        <a:defRPr sz="2400" kern="1200">
          <a:solidFill>
            <a:srgbClr val="192168"/>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lr>
          <a:srgbClr val="CE1126"/>
        </a:buClr>
        <a:buSzPct val="90000"/>
        <a:buFont typeface="Arial" charset="0"/>
        <a:buChar char="•"/>
        <a:defRPr sz="2000" kern="1200">
          <a:solidFill>
            <a:srgbClr val="192168"/>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12">
          <p15:clr>
            <a:srgbClr val="F26B43"/>
          </p15:clr>
        </p15:guide>
        <p15:guide id="2" pos="7368">
          <p15:clr>
            <a:srgbClr val="F26B43"/>
          </p15:clr>
        </p15:guide>
        <p15:guide id="3" orient="horz" pos="2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084" r="9955"/>
          <a:stretch/>
        </p:blipFill>
        <p:spPr>
          <a:xfrm>
            <a:off x="0" y="1"/>
            <a:ext cx="12192000" cy="6858000"/>
          </a:xfrm>
          <a:prstGeom prst="rect">
            <a:avLst/>
          </a:prstGeom>
        </p:spPr>
      </p:pic>
      <p:sp>
        <p:nvSpPr>
          <p:cNvPr id="8" name="TextBox 7"/>
          <p:cNvSpPr txBox="1"/>
          <p:nvPr userDrawn="1"/>
        </p:nvSpPr>
        <p:spPr>
          <a:xfrm>
            <a:off x="495300" y="466344"/>
            <a:ext cx="11201400" cy="923330"/>
          </a:xfrm>
          <a:prstGeom prst="rect">
            <a:avLst/>
          </a:prstGeom>
          <a:noFill/>
        </p:spPr>
        <p:txBody>
          <a:bodyPr wrap="square" rtlCol="0">
            <a:spAutoFit/>
          </a:bodyPr>
          <a:lstStyle/>
          <a:p>
            <a:pPr algn="ctr"/>
            <a:r>
              <a:rPr lang="en-US" sz="5400" b="1" dirty="0" smtClean="0">
                <a:solidFill>
                  <a:schemeClr val="bg1"/>
                </a:solidFill>
              </a:rPr>
              <a:t>Contact Information</a:t>
            </a:r>
            <a:endParaRPr lang="en-US" sz="5400" b="1" dirty="0">
              <a:solidFill>
                <a:schemeClr val="bg1"/>
              </a:solidFill>
            </a:endParaRPr>
          </a:p>
        </p:txBody>
      </p:sp>
      <p:sp>
        <p:nvSpPr>
          <p:cNvPr id="11" name="Footer Placeholder 4"/>
          <p:cNvSpPr txBox="1">
            <a:spLocks/>
          </p:cNvSpPr>
          <p:nvPr userDrawn="1"/>
        </p:nvSpPr>
        <p:spPr>
          <a:xfrm>
            <a:off x="495300" y="6335377"/>
            <a:ext cx="7754833" cy="365125"/>
          </a:xfrm>
          <a:prstGeom prst="rect">
            <a:avLst/>
          </a:prstGeom>
        </p:spPr>
        <p:txBody>
          <a:bodyPr vert="horz" wrap="square" lIns="68580" tIns="34290" rIns="68580" bIns="34290" numCol="1" anchor="ctr" anchorCtr="0" compatLnSpc="1">
            <a:prstTxWarp prst="textNoShape">
              <a:avLst/>
            </a:prstTxWarp>
            <a:noAutofit/>
          </a:bodyPr>
          <a:lstStyle>
            <a:defPPr>
              <a:defRPr lang="en-US"/>
            </a:defPPr>
            <a:lvl1pPr algn="l" rtl="0" fontAlgn="base">
              <a:spcBef>
                <a:spcPct val="0"/>
              </a:spcBef>
              <a:spcAft>
                <a:spcPct val="0"/>
              </a:spcAft>
              <a:defRPr sz="2000" kern="1200">
                <a:solidFill>
                  <a:srgbClr val="192168"/>
                </a:solidFill>
                <a:latin typeface="Verdana" pitchFamily="34" charset="0"/>
                <a:ea typeface="+mn-ea"/>
                <a:cs typeface="Tahoma" pitchFamily="34"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111A96E3-A9FF-4894-9186-F52C729C3EF4}" type="slidenum">
              <a:rPr lang="en-US" sz="1050" b="0" kern="1200" spc="45" smtClean="0">
                <a:solidFill>
                  <a:schemeClr val="bg1"/>
                </a:solidFill>
                <a:latin typeface="Century Gothic" panose="020B0502020202020204" pitchFamily="34" charset="0"/>
                <a:ea typeface="+mn-ea"/>
                <a:cs typeface="Tahoma" pitchFamily="34" charset="0"/>
              </a:rPr>
              <a:pPr/>
              <a:t>‹#›</a:t>
            </a:fld>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a:t>
            </a:r>
            <a:r>
              <a:rPr lang="en-US" sz="1600" spc="45" dirty="0" smtClean="0">
                <a:solidFill>
                  <a:schemeClr val="bg1"/>
                </a:solidFill>
                <a:latin typeface="Century Gothic" panose="020B0502020202020204" pitchFamily="34" charset="0"/>
              </a:rPr>
              <a:t> </a:t>
            </a:r>
            <a:r>
              <a:rPr lang="en-US" sz="1500" cap="small" spc="30" dirty="0" smtClean="0">
                <a:solidFill>
                  <a:schemeClr val="bg1"/>
                </a:solidFill>
                <a:latin typeface="Century Gothic" panose="020B0502020202020204" pitchFamily="34" charset="0"/>
              </a:rPr>
              <a:t>U.S. Bureau of Labor Statistics</a:t>
            </a:r>
            <a:r>
              <a:rPr lang="en-US" sz="1050" spc="45" dirty="0" smtClean="0">
                <a:solidFill>
                  <a:schemeClr val="bg1"/>
                </a:solidFill>
                <a:latin typeface="Century Gothic" panose="020B0502020202020204" pitchFamily="34" charset="0"/>
              </a:rPr>
              <a:t> • </a:t>
            </a:r>
            <a:r>
              <a:rPr lang="en-US" sz="1050" b="1" spc="45" dirty="0" smtClean="0">
                <a:solidFill>
                  <a:schemeClr val="bg1"/>
                </a:solidFill>
                <a:latin typeface="Century Gothic" panose="020B0502020202020204" pitchFamily="34" charset="0"/>
              </a:rPr>
              <a:t>bls.gov</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2626" y="5828258"/>
            <a:ext cx="11178308" cy="1019776"/>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87569" y="6176385"/>
            <a:ext cx="1065034" cy="637436"/>
          </a:xfrm>
          <a:prstGeom prst="rect">
            <a:avLst/>
          </a:prstGeom>
        </p:spPr>
      </p:pic>
    </p:spTree>
    <p:extLst>
      <p:ext uri="{BB962C8B-B14F-4D97-AF65-F5344CB8AC3E}">
        <p14:creationId xmlns:p14="http://schemas.microsoft.com/office/powerpoint/2010/main" val="844186518"/>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12" userDrawn="1">
          <p15:clr>
            <a:srgbClr val="F26B43"/>
          </p15:clr>
        </p15:guide>
        <p15:guide id="2" pos="7368" userDrawn="1">
          <p15:clr>
            <a:srgbClr val="F26B43"/>
          </p15:clr>
        </p15:guide>
        <p15:guide id="3"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chart" Target="../charts/char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chart" Target="../charts/chart31.xml"/></Relationships>
</file>

<file path=ppt/slides/_rels/slide39.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44.xml"/><Relationship Id="rId1" Type="http://schemas.openxmlformats.org/officeDocument/2006/relationships/slideLayout" Target="../slideLayouts/slideLayout9.xml"/><Relationship Id="rId4" Type="http://schemas.openxmlformats.org/officeDocument/2006/relationships/chart" Target="../charts/chart37.xml"/></Relationships>
</file>

<file path=ppt/slides/_rels/slide45.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52.xml"/><Relationship Id="rId1" Type="http://schemas.openxmlformats.org/officeDocument/2006/relationships/slideLayout" Target="../slideLayouts/slideLayout9.xml"/><Relationship Id="rId4" Type="http://schemas.openxmlformats.org/officeDocument/2006/relationships/chart" Target="../charts/chart46.xml"/></Relationships>
</file>

<file path=ppt/slides/_rels/slide53.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53.xml"/><Relationship Id="rId1" Type="http://schemas.openxmlformats.org/officeDocument/2006/relationships/slideLayout" Target="../slideLayouts/slideLayout9.xml"/><Relationship Id="rId4" Type="http://schemas.openxmlformats.org/officeDocument/2006/relationships/chart" Target="../charts/chart48.xml"/></Relationships>
</file>

<file path=ppt/slides/_rels/slide54.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54.xml"/><Relationship Id="rId1" Type="http://schemas.openxmlformats.org/officeDocument/2006/relationships/slideLayout" Target="../slideLayouts/slideLayout9.xml"/><Relationship Id="rId5" Type="http://schemas.openxmlformats.org/officeDocument/2006/relationships/chart" Target="../charts/chart51.xml"/><Relationship Id="rId4" Type="http://schemas.openxmlformats.org/officeDocument/2006/relationships/chart" Target="../charts/chart50.xml"/></Relationships>
</file>

<file path=ppt/slides/_rels/slide55.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4.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5300" y="443483"/>
            <a:ext cx="11201400" cy="1527048"/>
          </a:xfrm>
        </p:spPr>
        <p:txBody>
          <a:bodyPr/>
          <a:lstStyle/>
          <a:p>
            <a:r>
              <a:rPr lang="en-US" dirty="0"/>
              <a:t>Employment Outlook: </a:t>
            </a:r>
            <a:r>
              <a:rPr lang="en-US" dirty="0" smtClean="0"/>
              <a:t>2018-28</a:t>
            </a:r>
            <a:endParaRPr lang="en-US" dirty="0"/>
          </a:p>
        </p:txBody>
      </p:sp>
      <p:sp>
        <p:nvSpPr>
          <p:cNvPr id="4" name="Subtitle 2"/>
          <p:cNvSpPr txBox="1">
            <a:spLocks/>
          </p:cNvSpPr>
          <p:nvPr/>
        </p:nvSpPr>
        <p:spPr>
          <a:xfrm>
            <a:off x="1981200" y="3145536"/>
            <a:ext cx="8229600" cy="2569465"/>
          </a:xfrm>
          <a:prstGeom prst="rect">
            <a:avLst/>
          </a:prstGeom>
        </p:spPr>
        <p:txBody>
          <a:bodyPr/>
          <a:lstStyle>
            <a:lvl1pPr marL="0" indent="0" algn="ctr" defTabSz="914400" rtl="0" eaLnBrk="1" latinLnBrk="0" hangingPunct="1">
              <a:lnSpc>
                <a:spcPts val="3400"/>
              </a:lnSpc>
              <a:spcBef>
                <a:spcPts val="600"/>
              </a:spcBef>
              <a:buFont typeface="Arial" panose="020B0604020202020204" pitchFamily="34" charset="0"/>
              <a:buNone/>
              <a:defRPr sz="32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3300"/>
              </a:lnSpc>
            </a:pPr>
            <a:r>
              <a:rPr lang="en-US" dirty="0" smtClean="0"/>
              <a:t>Presenter’s </a:t>
            </a:r>
            <a:r>
              <a:rPr lang="en-US" dirty="0"/>
              <a:t>name</a:t>
            </a:r>
          </a:p>
          <a:p>
            <a:pPr>
              <a:lnSpc>
                <a:spcPts val="3300"/>
              </a:lnSpc>
            </a:pPr>
            <a:r>
              <a:rPr lang="en-US" b="0" dirty="0"/>
              <a:t>Title (optional)</a:t>
            </a:r>
          </a:p>
          <a:p>
            <a:pPr>
              <a:lnSpc>
                <a:spcPts val="3300"/>
              </a:lnSpc>
            </a:pPr>
            <a:r>
              <a:rPr lang="en-US" b="0" dirty="0"/>
              <a:t>Division/Office name (optional)</a:t>
            </a:r>
          </a:p>
          <a:p>
            <a:pPr>
              <a:lnSpc>
                <a:spcPts val="3300"/>
              </a:lnSpc>
            </a:pPr>
            <a:r>
              <a:rPr lang="en-US" b="0" dirty="0"/>
              <a:t>Event (optional)</a:t>
            </a:r>
          </a:p>
          <a:p>
            <a:pPr>
              <a:lnSpc>
                <a:spcPts val="3300"/>
              </a:lnSpc>
            </a:pPr>
            <a:r>
              <a:rPr lang="en-US" b="0" dirty="0"/>
              <a:t>Date</a:t>
            </a:r>
          </a:p>
        </p:txBody>
      </p:sp>
    </p:spTree>
    <p:extLst>
      <p:ext uri="{BB962C8B-B14F-4D97-AF65-F5344CB8AC3E}">
        <p14:creationId xmlns:p14="http://schemas.microsoft.com/office/powerpoint/2010/main" val="3996251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Overview</a:t>
            </a:r>
          </a:p>
        </p:txBody>
      </p:sp>
      <p:sp>
        <p:nvSpPr>
          <p:cNvPr id="4" name="Content Placeholder 3"/>
          <p:cNvSpPr>
            <a:spLocks noGrp="1"/>
          </p:cNvSpPr>
          <p:nvPr>
            <p:ph idx="1"/>
          </p:nvPr>
        </p:nvSpPr>
        <p:spPr/>
        <p:txBody>
          <a:bodyPr/>
          <a:lstStyle/>
          <a:p>
            <a:pPr>
              <a:spcBef>
                <a:spcPts val="1200"/>
              </a:spcBef>
            </a:pPr>
            <a:r>
              <a:rPr lang="en-US" dirty="0"/>
              <a:t>Background information</a:t>
            </a:r>
            <a:endParaRPr lang="en-US" sz="2800" dirty="0"/>
          </a:p>
          <a:p>
            <a:pPr>
              <a:spcBef>
                <a:spcPts val="1200"/>
              </a:spcBef>
            </a:pPr>
            <a:r>
              <a:rPr lang="en-US" dirty="0"/>
              <a:t>Population and labor </a:t>
            </a:r>
            <a:r>
              <a:rPr lang="en-US" dirty="0" smtClean="0"/>
              <a:t>force growth</a:t>
            </a:r>
            <a:endParaRPr lang="en-US" dirty="0"/>
          </a:p>
          <a:p>
            <a:pPr>
              <a:spcBef>
                <a:spcPts val="1200"/>
              </a:spcBef>
            </a:pPr>
            <a:r>
              <a:rPr lang="en-US" dirty="0"/>
              <a:t>Economic growth</a:t>
            </a:r>
          </a:p>
          <a:p>
            <a:pPr>
              <a:spcBef>
                <a:spcPts val="1200"/>
              </a:spcBef>
            </a:pPr>
            <a:r>
              <a:rPr lang="en-US" dirty="0"/>
              <a:t>Industry employment</a:t>
            </a:r>
          </a:p>
          <a:p>
            <a:pPr>
              <a:spcBef>
                <a:spcPts val="1200"/>
              </a:spcBef>
            </a:pPr>
            <a:r>
              <a:rPr lang="en-US" dirty="0"/>
              <a:t>Occupational employment</a:t>
            </a:r>
          </a:p>
          <a:p>
            <a:pPr>
              <a:spcBef>
                <a:spcPts val="1200"/>
              </a:spcBef>
            </a:pPr>
            <a:r>
              <a:rPr lang="en-US" dirty="0"/>
              <a:t>Resources for additional information</a:t>
            </a:r>
          </a:p>
        </p:txBody>
      </p:sp>
    </p:spTree>
    <p:extLst>
      <p:ext uri="{BB962C8B-B14F-4D97-AF65-F5344CB8AC3E}">
        <p14:creationId xmlns:p14="http://schemas.microsoft.com/office/powerpoint/2010/main" val="42024687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3870" y="320040"/>
            <a:ext cx="11201400" cy="804672"/>
          </a:xfrm>
        </p:spPr>
        <p:txBody>
          <a:bodyPr/>
          <a:lstStyle/>
          <a:p>
            <a:r>
              <a:rPr lang="en-US" dirty="0"/>
              <a:t>Employment Projections Background</a:t>
            </a:r>
          </a:p>
        </p:txBody>
      </p:sp>
      <p:sp>
        <p:nvSpPr>
          <p:cNvPr id="4" name="Content Placeholder 3"/>
          <p:cNvSpPr>
            <a:spLocks noGrp="1"/>
          </p:cNvSpPr>
          <p:nvPr>
            <p:ph idx="1"/>
          </p:nvPr>
        </p:nvSpPr>
        <p:spPr>
          <a:xfrm>
            <a:off x="483870" y="1433322"/>
            <a:ext cx="11723370" cy="4841748"/>
          </a:xfrm>
        </p:spPr>
        <p:txBody>
          <a:bodyPr/>
          <a:lstStyle/>
          <a:p>
            <a:pPr eaLnBrk="1" hangingPunct="1">
              <a:spcAft>
                <a:spcPct val="40000"/>
              </a:spcAft>
            </a:pPr>
            <a:r>
              <a:rPr lang="en-US" sz="2800" dirty="0" smtClean="0"/>
              <a:t>2018-28 projections are the last set released on a biennial basis</a:t>
            </a:r>
          </a:p>
          <a:p>
            <a:pPr eaLnBrk="1" hangingPunct="1">
              <a:spcAft>
                <a:spcPct val="40000"/>
              </a:spcAft>
            </a:pPr>
            <a:r>
              <a:rPr lang="en-US" sz="2800" dirty="0" smtClean="0"/>
              <a:t>Projections will be released annually </a:t>
            </a:r>
            <a:r>
              <a:rPr lang="en-US" sz="2800" dirty="0"/>
              <a:t>beginning with the 2019-29 </a:t>
            </a:r>
            <a:r>
              <a:rPr lang="en-US" sz="2800" dirty="0" smtClean="0"/>
              <a:t>projections (scheduled to be released in 2020)</a:t>
            </a:r>
          </a:p>
          <a:p>
            <a:pPr eaLnBrk="1" hangingPunct="1">
              <a:spcAft>
                <a:spcPct val="40000"/>
              </a:spcAft>
            </a:pPr>
            <a:r>
              <a:rPr lang="en-US" sz="2800" dirty="0" smtClean="0"/>
              <a:t>2018-28 </a:t>
            </a:r>
            <a:r>
              <a:rPr lang="en-US" sz="2800" dirty="0"/>
              <a:t>projections cover </a:t>
            </a:r>
            <a:r>
              <a:rPr lang="en-US" sz="2800" dirty="0" smtClean="0"/>
              <a:t>more than </a:t>
            </a:r>
            <a:r>
              <a:rPr lang="en-US" sz="2800" dirty="0"/>
              <a:t>800 occupations and </a:t>
            </a:r>
            <a:r>
              <a:rPr lang="en-US" sz="2800" dirty="0" smtClean="0"/>
              <a:t>290 </a:t>
            </a:r>
            <a:r>
              <a:rPr lang="en-US" sz="2800" dirty="0"/>
              <a:t>industries</a:t>
            </a:r>
          </a:p>
          <a:p>
            <a:pPr eaLnBrk="1" hangingPunct="1">
              <a:spcAft>
                <a:spcPct val="40000"/>
              </a:spcAft>
            </a:pPr>
            <a:r>
              <a:rPr lang="en-US" sz="2800" dirty="0"/>
              <a:t>BLS projections prepared at the national level only</a:t>
            </a:r>
          </a:p>
          <a:p>
            <a:pPr lvl="1">
              <a:spcAft>
                <a:spcPct val="40000"/>
              </a:spcAft>
            </a:pPr>
            <a:r>
              <a:rPr lang="en-US" sz="2400" dirty="0"/>
              <a:t>BLS projections serve as an input for state and local employment projections</a:t>
            </a:r>
          </a:p>
          <a:p>
            <a:pPr marL="0" indent="0">
              <a:spcBef>
                <a:spcPts val="1200"/>
              </a:spcBef>
              <a:buNone/>
            </a:pPr>
            <a:endParaRPr lang="en-US" dirty="0"/>
          </a:p>
        </p:txBody>
      </p:sp>
    </p:spTree>
    <p:extLst>
      <p:ext uri="{BB962C8B-B14F-4D97-AF65-F5344CB8AC3E}">
        <p14:creationId xmlns:p14="http://schemas.microsoft.com/office/powerpoint/2010/main" val="3268023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Projections </a:t>
            </a:r>
            <a:r>
              <a:rPr lang="en-US" dirty="0" smtClean="0"/>
              <a:t>Users and </a:t>
            </a:r>
            <a:r>
              <a:rPr lang="en-US" dirty="0"/>
              <a:t>T</a:t>
            </a:r>
            <a:r>
              <a:rPr lang="en-US" dirty="0" smtClean="0"/>
              <a:t>heir Uses</a:t>
            </a:r>
            <a:endParaRPr lang="en-US" dirty="0"/>
          </a:p>
        </p:txBody>
      </p:sp>
      <p:sp>
        <p:nvSpPr>
          <p:cNvPr id="4" name="Content Placeholder 3"/>
          <p:cNvSpPr>
            <a:spLocks noGrp="1"/>
          </p:cNvSpPr>
          <p:nvPr>
            <p:ph idx="1"/>
          </p:nvPr>
        </p:nvSpPr>
        <p:spPr/>
        <p:txBody>
          <a:bodyPr/>
          <a:lstStyle/>
          <a:p>
            <a:pPr eaLnBrk="1" hangingPunct="1">
              <a:spcAft>
                <a:spcPct val="40000"/>
              </a:spcAft>
            </a:pPr>
            <a:r>
              <a:rPr lang="en-US" dirty="0"/>
              <a:t>Career counselors and students making career choice decisions</a:t>
            </a:r>
          </a:p>
          <a:p>
            <a:pPr eaLnBrk="1" hangingPunct="1">
              <a:spcAft>
                <a:spcPct val="40000"/>
              </a:spcAft>
            </a:pPr>
            <a:r>
              <a:rPr lang="en-US" dirty="0"/>
              <a:t>Jobseekers looking to find work or switch occupations</a:t>
            </a:r>
          </a:p>
          <a:p>
            <a:pPr eaLnBrk="1" hangingPunct="1">
              <a:spcAft>
                <a:spcPct val="40000"/>
              </a:spcAft>
            </a:pPr>
            <a:r>
              <a:rPr lang="en-US" dirty="0"/>
              <a:t>Education and training officials making decisions on policy, funding, and program offerings based on demand for occupations</a:t>
            </a:r>
          </a:p>
          <a:p>
            <a:pPr eaLnBrk="1" hangingPunct="1">
              <a:spcAft>
                <a:spcPct val="40000"/>
              </a:spcAft>
            </a:pPr>
            <a:r>
              <a:rPr lang="en-US" dirty="0"/>
              <a:t>Researchers interested in how the economy is changing</a:t>
            </a:r>
          </a:p>
          <a:p>
            <a:pPr>
              <a:spcBef>
                <a:spcPts val="1200"/>
              </a:spcBef>
            </a:pPr>
            <a:endParaRPr lang="en-US" dirty="0"/>
          </a:p>
        </p:txBody>
      </p:sp>
    </p:spTree>
    <p:extLst>
      <p:ext uri="{BB962C8B-B14F-4D97-AF65-F5344CB8AC3E}">
        <p14:creationId xmlns:p14="http://schemas.microsoft.com/office/powerpoint/2010/main" val="37296229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2267712" y="0"/>
            <a:ext cx="7943088" cy="1463040"/>
          </a:xfrm>
        </p:spPr>
        <p:txBody>
          <a:bodyPr anchor="ctr"/>
          <a:lstStyle/>
          <a:p>
            <a:pPr eaLnBrk="1" hangingPunct="1"/>
            <a:r>
              <a:rPr lang="en-US" dirty="0" smtClean="0"/>
              <a:t>Employment Projections Products</a:t>
            </a:r>
          </a:p>
        </p:txBody>
      </p:sp>
      <p:sp>
        <p:nvSpPr>
          <p:cNvPr id="41988" name="Rectangle 3"/>
          <p:cNvSpPr>
            <a:spLocks noGrp="1" noChangeArrowheads="1"/>
          </p:cNvSpPr>
          <p:nvPr>
            <p:ph sz="half" idx="4294967295"/>
          </p:nvPr>
        </p:nvSpPr>
        <p:spPr>
          <a:xfrm>
            <a:off x="1099186" y="1896735"/>
            <a:ext cx="4158206" cy="5181600"/>
          </a:xfrm>
          <a:prstGeom prst="rect">
            <a:avLst/>
          </a:prstGeom>
        </p:spPr>
        <p:txBody>
          <a:bodyPr>
            <a:normAutofit/>
          </a:bodyPr>
          <a:lstStyle/>
          <a:p>
            <a:pPr>
              <a:spcAft>
                <a:spcPct val="30000"/>
              </a:spcAft>
            </a:pPr>
            <a:r>
              <a:rPr lang="en-US" sz="2200" i="1" dirty="0"/>
              <a:t>Occupational Outlook Handbook</a:t>
            </a:r>
          </a:p>
          <a:p>
            <a:pPr>
              <a:spcAft>
                <a:spcPct val="30000"/>
              </a:spcAft>
            </a:pPr>
            <a:r>
              <a:rPr lang="en-US" sz="2200" i="1" dirty="0"/>
              <a:t>Career Outlook</a:t>
            </a:r>
            <a:endParaRPr lang="en-US" sz="2200" dirty="0"/>
          </a:p>
          <a:p>
            <a:pPr eaLnBrk="1" hangingPunct="1">
              <a:spcAft>
                <a:spcPct val="30000"/>
              </a:spcAft>
            </a:pPr>
            <a:r>
              <a:rPr lang="en-US" sz="2200" dirty="0"/>
              <a:t>Long-term employment projections by industry and occupation</a:t>
            </a:r>
          </a:p>
          <a:p>
            <a:pPr eaLnBrk="1" hangingPunct="1">
              <a:spcAft>
                <a:spcPct val="30000"/>
              </a:spcAft>
            </a:pPr>
            <a:r>
              <a:rPr lang="en-US" sz="2200" dirty="0"/>
              <a:t>Technical </a:t>
            </a:r>
            <a:r>
              <a:rPr lang="en-US" sz="2200" dirty="0" smtClean="0"/>
              <a:t>materials—occupational openings, </a:t>
            </a:r>
            <a:r>
              <a:rPr lang="en-US" sz="2200" dirty="0"/>
              <a:t>education and training categories, and more</a:t>
            </a:r>
          </a:p>
        </p:txBody>
      </p:sp>
      <p:pic>
        <p:nvPicPr>
          <p:cNvPr id="6" name="Picture 5"/>
          <p:cNvPicPr>
            <a:picLocks noChangeAspect="1"/>
          </p:cNvPicPr>
          <p:nvPr/>
        </p:nvPicPr>
        <p:blipFill>
          <a:blip r:embed="rId3"/>
          <a:stretch>
            <a:fillRect/>
          </a:stretch>
        </p:blipFill>
        <p:spPr>
          <a:xfrm>
            <a:off x="4754880" y="1625400"/>
            <a:ext cx="4655820" cy="3438090"/>
          </a:xfrm>
          <a:prstGeom prst="rect">
            <a:avLst/>
          </a:prstGeom>
        </p:spPr>
      </p:pic>
      <p:pic>
        <p:nvPicPr>
          <p:cNvPr id="9" name="Picture 8"/>
          <p:cNvPicPr>
            <a:picLocks noChangeAspect="1"/>
          </p:cNvPicPr>
          <p:nvPr/>
        </p:nvPicPr>
        <p:blipFill>
          <a:blip r:embed="rId4"/>
          <a:stretch>
            <a:fillRect/>
          </a:stretch>
        </p:blipFill>
        <p:spPr>
          <a:xfrm>
            <a:off x="7532371" y="2503170"/>
            <a:ext cx="4069080" cy="3268980"/>
          </a:xfrm>
          <a:prstGeom prst="rect">
            <a:avLst/>
          </a:prstGeom>
        </p:spPr>
      </p:pic>
    </p:spTree>
    <p:extLst>
      <p:ext uri="{BB962C8B-B14F-4D97-AF65-F5344CB8AC3E}">
        <p14:creationId xmlns:p14="http://schemas.microsoft.com/office/powerpoint/2010/main" val="163418154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3"/>
          <p:cNvSpPr>
            <a:spLocks noGrp="1" noChangeArrowheads="1"/>
          </p:cNvSpPr>
          <p:nvPr>
            <p:ph type="title" idx="4294967295"/>
          </p:nvPr>
        </p:nvSpPr>
        <p:spPr>
          <a:xfrm>
            <a:off x="2269319" y="1"/>
            <a:ext cx="7975600" cy="1476375"/>
          </a:xfrm>
        </p:spPr>
        <p:txBody>
          <a:bodyPr anchor="ctr"/>
          <a:lstStyle/>
          <a:p>
            <a:pPr eaLnBrk="1" hangingPunct="1"/>
            <a:r>
              <a:rPr lang="en-US" dirty="0" smtClean="0"/>
              <a:t>Employment Projections Process</a:t>
            </a:r>
          </a:p>
        </p:txBody>
      </p:sp>
      <p:sp>
        <p:nvSpPr>
          <p:cNvPr id="12" name="Rectangle 11"/>
          <p:cNvSpPr/>
          <p:nvPr/>
        </p:nvSpPr>
        <p:spPr>
          <a:xfrm>
            <a:off x="8699500" y="1721500"/>
            <a:ext cx="2051050" cy="1600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spcBef>
                <a:spcPts val="600"/>
              </a:spcBef>
            </a:pPr>
            <a:r>
              <a:rPr lang="en-US" sz="1600" b="1" dirty="0">
                <a:solidFill>
                  <a:srgbClr val="000000"/>
                </a:solidFill>
              </a:rPr>
              <a:t>Industry Final Demand</a:t>
            </a:r>
          </a:p>
          <a:p>
            <a:pPr algn="ctr" eaLnBrk="0" hangingPunct="0">
              <a:spcBef>
                <a:spcPts val="600"/>
              </a:spcBef>
            </a:pPr>
            <a:r>
              <a:rPr lang="en-US" sz="1400" dirty="0">
                <a:solidFill>
                  <a:srgbClr val="000000"/>
                </a:solidFill>
              </a:rPr>
              <a:t>Sales to consumers, businesses, government, and foreigners</a:t>
            </a:r>
          </a:p>
        </p:txBody>
      </p:sp>
      <p:sp>
        <p:nvSpPr>
          <p:cNvPr id="17" name="Rectangle 16"/>
          <p:cNvSpPr/>
          <p:nvPr/>
        </p:nvSpPr>
        <p:spPr>
          <a:xfrm>
            <a:off x="8699499" y="4304073"/>
            <a:ext cx="2051050" cy="1600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spcBef>
                <a:spcPts val="600"/>
              </a:spcBef>
            </a:pPr>
            <a:r>
              <a:rPr lang="en-US" sz="1600" b="1" dirty="0">
                <a:solidFill>
                  <a:srgbClr val="000000"/>
                </a:solidFill>
              </a:rPr>
              <a:t>Industry Output</a:t>
            </a:r>
            <a:endParaRPr lang="en-US" sz="2800" dirty="0">
              <a:solidFill>
                <a:srgbClr val="000000"/>
              </a:solidFill>
            </a:endParaRPr>
          </a:p>
          <a:p>
            <a:pPr algn="ctr" eaLnBrk="0" hangingPunct="0">
              <a:spcBef>
                <a:spcPts val="600"/>
              </a:spcBef>
            </a:pPr>
            <a:r>
              <a:rPr lang="en-US" sz="1400" dirty="0">
                <a:solidFill>
                  <a:srgbClr val="000000"/>
                </a:solidFill>
              </a:rPr>
              <a:t>Use and Make Relationships, </a:t>
            </a:r>
            <a:br>
              <a:rPr lang="en-US" sz="1400" dirty="0">
                <a:solidFill>
                  <a:srgbClr val="000000"/>
                </a:solidFill>
              </a:rPr>
            </a:br>
            <a:r>
              <a:rPr lang="en-US" sz="1400" dirty="0">
                <a:solidFill>
                  <a:srgbClr val="000000"/>
                </a:solidFill>
              </a:rPr>
              <a:t>Total Requirements Tables</a:t>
            </a:r>
          </a:p>
        </p:txBody>
      </p:sp>
      <p:sp>
        <p:nvSpPr>
          <p:cNvPr id="18" name="Rectangle 17"/>
          <p:cNvSpPr/>
          <p:nvPr/>
        </p:nvSpPr>
        <p:spPr>
          <a:xfrm>
            <a:off x="4971647" y="4304072"/>
            <a:ext cx="2051050" cy="1600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80000"/>
              </a:lnSpc>
              <a:spcBef>
                <a:spcPct val="50000"/>
              </a:spcBef>
            </a:pPr>
            <a:r>
              <a:rPr lang="en-US" sz="1600" b="1" dirty="0">
                <a:solidFill>
                  <a:srgbClr val="000000"/>
                </a:solidFill>
              </a:rPr>
              <a:t>Industry Employment</a:t>
            </a:r>
            <a:endParaRPr lang="en-US" sz="2800" dirty="0">
              <a:solidFill>
                <a:srgbClr val="000000"/>
              </a:solidFill>
            </a:endParaRPr>
          </a:p>
          <a:p>
            <a:pPr algn="ctr" eaLnBrk="0" hangingPunct="0">
              <a:spcBef>
                <a:spcPct val="50000"/>
              </a:spcBef>
            </a:pPr>
            <a:r>
              <a:rPr lang="en-US" sz="1400" dirty="0">
                <a:solidFill>
                  <a:srgbClr val="000000"/>
                </a:solidFill>
              </a:rPr>
              <a:t>Labor productivity, average weekly hours, wage &amp; salary employment</a:t>
            </a:r>
          </a:p>
        </p:txBody>
      </p:sp>
      <p:sp>
        <p:nvSpPr>
          <p:cNvPr id="19" name="Rectangle 18"/>
          <p:cNvSpPr/>
          <p:nvPr/>
        </p:nvSpPr>
        <p:spPr>
          <a:xfrm>
            <a:off x="1243794" y="4304072"/>
            <a:ext cx="2051050" cy="1600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90000"/>
              </a:lnSpc>
              <a:spcBef>
                <a:spcPts val="600"/>
              </a:spcBef>
            </a:pPr>
            <a:r>
              <a:rPr lang="en-US" sz="1600" b="1" dirty="0">
                <a:solidFill>
                  <a:srgbClr val="000000"/>
                </a:solidFill>
              </a:rPr>
              <a:t>Occupational Employment</a:t>
            </a:r>
            <a:endParaRPr lang="en-US" sz="2800" dirty="0">
              <a:solidFill>
                <a:srgbClr val="000000"/>
              </a:solidFill>
            </a:endParaRPr>
          </a:p>
          <a:p>
            <a:pPr algn="ctr" eaLnBrk="0" hangingPunct="0">
              <a:spcBef>
                <a:spcPts val="600"/>
              </a:spcBef>
            </a:pPr>
            <a:r>
              <a:rPr lang="en-US" sz="1400" dirty="0">
                <a:solidFill>
                  <a:srgbClr val="000000"/>
                </a:solidFill>
              </a:rPr>
              <a:t>Job openings due to growth &amp; </a:t>
            </a:r>
            <a:r>
              <a:rPr lang="en-US" sz="1400" dirty="0" smtClean="0">
                <a:solidFill>
                  <a:srgbClr val="000000"/>
                </a:solidFill>
              </a:rPr>
              <a:t>separations</a:t>
            </a:r>
            <a:endParaRPr lang="en-US" sz="1400" dirty="0">
              <a:solidFill>
                <a:srgbClr val="000000"/>
              </a:solidFill>
            </a:endParaRPr>
          </a:p>
        </p:txBody>
      </p:sp>
      <p:sp>
        <p:nvSpPr>
          <p:cNvPr id="20" name="Rectangle 19"/>
          <p:cNvSpPr/>
          <p:nvPr/>
        </p:nvSpPr>
        <p:spPr>
          <a:xfrm>
            <a:off x="4971647" y="1714066"/>
            <a:ext cx="2051050" cy="1600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spcBef>
                <a:spcPts val="600"/>
              </a:spcBef>
            </a:pPr>
            <a:r>
              <a:rPr lang="en-US" sz="1600" b="1" dirty="0">
                <a:solidFill>
                  <a:srgbClr val="000000"/>
                </a:solidFill>
              </a:rPr>
              <a:t>Aggregate Economy</a:t>
            </a:r>
            <a:endParaRPr lang="en-US" sz="2800" dirty="0">
              <a:solidFill>
                <a:srgbClr val="000000"/>
              </a:solidFill>
            </a:endParaRPr>
          </a:p>
          <a:p>
            <a:pPr algn="ctr" eaLnBrk="0" hangingPunct="0">
              <a:spcBef>
                <a:spcPts val="600"/>
              </a:spcBef>
            </a:pPr>
            <a:r>
              <a:rPr lang="en-US" sz="1400" dirty="0">
                <a:solidFill>
                  <a:srgbClr val="000000"/>
                </a:solidFill>
              </a:rPr>
              <a:t>GDP, total employment, and major demand categories</a:t>
            </a:r>
          </a:p>
        </p:txBody>
      </p:sp>
      <p:sp>
        <p:nvSpPr>
          <p:cNvPr id="21" name="Rectangle 20"/>
          <p:cNvSpPr/>
          <p:nvPr/>
        </p:nvSpPr>
        <p:spPr>
          <a:xfrm>
            <a:off x="1243794" y="1719841"/>
            <a:ext cx="2051050" cy="1600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spcBef>
                <a:spcPts val="600"/>
              </a:spcBef>
            </a:pPr>
            <a:r>
              <a:rPr lang="en-US" sz="1600" b="1" dirty="0">
                <a:solidFill>
                  <a:srgbClr val="000000"/>
                </a:solidFill>
              </a:rPr>
              <a:t>Labor Force</a:t>
            </a:r>
          </a:p>
          <a:p>
            <a:pPr algn="ctr" eaLnBrk="0" hangingPunct="0">
              <a:spcBef>
                <a:spcPts val="600"/>
              </a:spcBef>
            </a:pPr>
            <a:r>
              <a:rPr lang="en-US" sz="1400" dirty="0">
                <a:solidFill>
                  <a:srgbClr val="000000"/>
                </a:solidFill>
              </a:rPr>
              <a:t>Total and by age, sex, race and ethnicity</a:t>
            </a:r>
          </a:p>
        </p:txBody>
      </p:sp>
      <p:sp>
        <p:nvSpPr>
          <p:cNvPr id="8" name="Right Arrow 7"/>
          <p:cNvSpPr/>
          <p:nvPr/>
        </p:nvSpPr>
        <p:spPr>
          <a:xfrm>
            <a:off x="3899234" y="2376197"/>
            <a:ext cx="468024" cy="27593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Left-Right Arrow 8"/>
          <p:cNvSpPr/>
          <p:nvPr/>
        </p:nvSpPr>
        <p:spPr>
          <a:xfrm rot="5400000">
            <a:off x="9478962" y="3680692"/>
            <a:ext cx="492124" cy="264391"/>
          </a:xfrm>
          <a:prstGeom prst="lef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Left-Right Arrow 28"/>
          <p:cNvSpPr/>
          <p:nvPr/>
        </p:nvSpPr>
        <p:spPr>
          <a:xfrm>
            <a:off x="7615036" y="4971976"/>
            <a:ext cx="492124" cy="264391"/>
          </a:xfrm>
          <a:prstGeom prst="lef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Left-Right Arrow 29"/>
          <p:cNvSpPr/>
          <p:nvPr/>
        </p:nvSpPr>
        <p:spPr>
          <a:xfrm>
            <a:off x="3887184" y="4971975"/>
            <a:ext cx="492124" cy="264391"/>
          </a:xfrm>
          <a:prstGeom prst="lef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Left-Right Arrow 31"/>
          <p:cNvSpPr/>
          <p:nvPr/>
        </p:nvSpPr>
        <p:spPr>
          <a:xfrm>
            <a:off x="7615036" y="2389404"/>
            <a:ext cx="492124" cy="264391"/>
          </a:xfrm>
          <a:prstGeom prst="lef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6314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2264735" y="191004"/>
            <a:ext cx="7921256" cy="1096962"/>
          </a:xfrm>
        </p:spPr>
        <p:txBody>
          <a:bodyPr/>
          <a:lstStyle/>
          <a:p>
            <a:pPr eaLnBrk="1" hangingPunct="1"/>
            <a:r>
              <a:rPr lang="en-US" dirty="0" smtClean="0"/>
              <a:t>Employment Outlook: 2018-28</a:t>
            </a:r>
          </a:p>
        </p:txBody>
      </p:sp>
      <p:sp>
        <p:nvSpPr>
          <p:cNvPr id="46084" name="Rectangle 3"/>
          <p:cNvSpPr>
            <a:spLocks noGrp="1" noChangeArrowheads="1"/>
          </p:cNvSpPr>
          <p:nvPr>
            <p:ph idx="1"/>
          </p:nvPr>
        </p:nvSpPr>
        <p:spPr>
          <a:xfrm>
            <a:off x="2264735" y="1287966"/>
            <a:ext cx="7924800" cy="4953000"/>
          </a:xfrm>
        </p:spPr>
        <p:txBody>
          <a:bodyPr anchor="ctr"/>
          <a:lstStyle/>
          <a:p>
            <a:pPr algn="ctr" eaLnBrk="1" hangingPunct="1">
              <a:buFont typeface="Wingdings" pitchFamily="2" charset="2"/>
              <a:buNone/>
            </a:pPr>
            <a:r>
              <a:rPr lang="en-US" sz="4000" dirty="0"/>
              <a:t>Population and </a:t>
            </a:r>
          </a:p>
          <a:p>
            <a:pPr algn="ctr" eaLnBrk="1" hangingPunct="1">
              <a:buFont typeface="Wingdings" pitchFamily="2" charset="2"/>
              <a:buNone/>
            </a:pPr>
            <a:r>
              <a:rPr lang="en-US" sz="4000" dirty="0"/>
              <a:t>Labor Force</a:t>
            </a:r>
          </a:p>
          <a:p>
            <a:pPr algn="ctr" eaLnBrk="1" hangingPunct="1">
              <a:buFont typeface="Wingdings" pitchFamily="2" charset="2"/>
              <a:buNone/>
            </a:pPr>
            <a:r>
              <a:rPr lang="en-US" sz="4000" dirty="0"/>
              <a:t>Growth</a:t>
            </a:r>
          </a:p>
          <a:p>
            <a:pPr eaLnBrk="1" hangingPunct="1"/>
            <a:endParaRPr lang="en-US" dirty="0" smtClean="0"/>
          </a:p>
        </p:txBody>
      </p:sp>
    </p:spTree>
    <p:extLst>
      <p:ext uri="{BB962C8B-B14F-4D97-AF65-F5344CB8AC3E}">
        <p14:creationId xmlns:p14="http://schemas.microsoft.com/office/powerpoint/2010/main" val="411578381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nchor="ctr">
            <a:noAutofit/>
          </a:bodyPr>
          <a:lstStyle/>
          <a:p>
            <a:pPr eaLnBrk="1" hangingPunct="1"/>
            <a:r>
              <a:rPr lang="en-US" sz="3600" dirty="0"/>
              <a:t>Population and Labor Force are Constraints on Employment</a:t>
            </a:r>
          </a:p>
        </p:txBody>
      </p:sp>
      <p:graphicFrame>
        <p:nvGraphicFramePr>
          <p:cNvPr id="11" name="Object 4"/>
          <p:cNvGraphicFramePr>
            <a:graphicFrameLocks noGrp="1" noChangeAspect="1"/>
          </p:cNvGraphicFramePr>
          <p:nvPr>
            <p:ph type="chart" idx="1"/>
            <p:extLst>
              <p:ext uri="{D42A27DB-BD31-4B8C-83A1-F6EECF244321}">
                <p14:modId xmlns:p14="http://schemas.microsoft.com/office/powerpoint/2010/main" val="203748393"/>
              </p:ext>
            </p:extLst>
          </p:nvPr>
        </p:nvGraphicFramePr>
        <p:xfrm>
          <a:off x="1895138" y="1759352"/>
          <a:ext cx="8902547" cy="3946656"/>
        </p:xfrm>
        <a:graphic>
          <a:graphicData uri="http://schemas.openxmlformats.org/drawingml/2006/chart">
            <c:chart xmlns:c="http://schemas.openxmlformats.org/drawingml/2006/chart" xmlns:r="http://schemas.openxmlformats.org/officeDocument/2006/relationships" r:id="rId3"/>
          </a:graphicData>
        </a:graphic>
      </p:graphicFrame>
      <p:sp>
        <p:nvSpPr>
          <p:cNvPr id="1029" name="Text Box 3"/>
          <p:cNvSpPr txBox="1">
            <a:spLocks noChangeArrowheads="1"/>
          </p:cNvSpPr>
          <p:nvPr/>
        </p:nvSpPr>
        <p:spPr bwMode="auto">
          <a:xfrm>
            <a:off x="2078019" y="1938284"/>
            <a:ext cx="4200426"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Millions of persons, projected </a:t>
            </a:r>
            <a:r>
              <a:rPr lang="en-US" sz="1600" b="1" dirty="0" smtClean="0"/>
              <a:t>2018-2028</a:t>
            </a:r>
            <a:endParaRPr lang="en-US" sz="1600" b="1" dirty="0"/>
          </a:p>
        </p:txBody>
      </p:sp>
      <p:sp>
        <p:nvSpPr>
          <p:cNvPr id="13" name="TextBox 12"/>
          <p:cNvSpPr txBox="1"/>
          <p:nvPr/>
        </p:nvSpPr>
        <p:spPr>
          <a:xfrm>
            <a:off x="6165457" y="6292186"/>
            <a:ext cx="4898882" cy="380999"/>
          </a:xfrm>
          <a:prstGeom prst="rect">
            <a:avLst/>
          </a:prstGeom>
        </p:spPr>
        <p:txBody>
          <a:bodyPr vert="horz" wrap="square" lIns="91440" tIns="45720" rIns="91440" bIns="45720" rtlCol="0" anchor="b">
            <a:noAutofit/>
          </a:bodyPr>
          <a:lstStyle/>
          <a:p>
            <a:r>
              <a:rPr lang="en-US" sz="1200" dirty="0">
                <a:latin typeface="Tahoma" pitchFamily="34" charset="0"/>
                <a:cs typeface="Tahoma" pitchFamily="34" charset="0"/>
              </a:rPr>
              <a:t>Source: U.S. Census Bureau and Bureau of Labor Statistics</a:t>
            </a:r>
          </a:p>
        </p:txBody>
      </p:sp>
    </p:spTree>
    <p:extLst>
      <p:ext uri="{BB962C8B-B14F-4D97-AF65-F5344CB8AC3E}">
        <p14:creationId xmlns:p14="http://schemas.microsoft.com/office/powerpoint/2010/main" val="416994105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3"/>
          <p:cNvSpPr>
            <a:spLocks noGrp="1" noChangeArrowheads="1"/>
          </p:cNvSpPr>
          <p:nvPr>
            <p:ph type="title"/>
          </p:nvPr>
        </p:nvSpPr>
        <p:spPr/>
        <p:txBody>
          <a:bodyPr anchor="ctr" anchorCtr="0"/>
          <a:lstStyle/>
          <a:p>
            <a:pPr eaLnBrk="1" hangingPunct="1">
              <a:lnSpc>
                <a:spcPts val="4000"/>
              </a:lnSpc>
            </a:pPr>
            <a:r>
              <a:rPr lang="en-US" sz="3600" dirty="0"/>
              <a:t>Moderate Growth in Population and Labor Force</a:t>
            </a:r>
            <a:endParaRPr lang="en-US" sz="3600" dirty="0" smtClean="0"/>
          </a:p>
        </p:txBody>
      </p:sp>
      <p:graphicFrame>
        <p:nvGraphicFramePr>
          <p:cNvPr id="7" name="Object 2"/>
          <p:cNvGraphicFramePr>
            <a:graphicFrameLocks noGrp="1" noChangeAspect="1"/>
          </p:cNvGraphicFramePr>
          <p:nvPr>
            <p:ph type="chart" idx="1"/>
            <p:extLst>
              <p:ext uri="{D42A27DB-BD31-4B8C-83A1-F6EECF244321}">
                <p14:modId xmlns:p14="http://schemas.microsoft.com/office/powerpoint/2010/main" val="2171595337"/>
              </p:ext>
            </p:extLst>
          </p:nvPr>
        </p:nvGraphicFramePr>
        <p:xfrm>
          <a:off x="867214" y="1585732"/>
          <a:ext cx="10363200" cy="4548850"/>
        </p:xfrm>
        <a:graphic>
          <a:graphicData uri="http://schemas.openxmlformats.org/drawingml/2006/chart">
            <c:chart xmlns:c="http://schemas.openxmlformats.org/drawingml/2006/chart" xmlns:r="http://schemas.openxmlformats.org/officeDocument/2006/relationships" r:id="rId3"/>
          </a:graphicData>
        </a:graphic>
      </p:graphicFrame>
      <p:sp>
        <p:nvSpPr>
          <p:cNvPr id="2053" name="Text Box 4"/>
          <p:cNvSpPr txBox="1">
            <a:spLocks noChangeArrowheads="1"/>
          </p:cNvSpPr>
          <p:nvPr/>
        </p:nvSpPr>
        <p:spPr bwMode="auto">
          <a:xfrm>
            <a:off x="867214" y="1585732"/>
            <a:ext cx="2627263" cy="338554"/>
          </a:xfrm>
          <a:prstGeom prst="rect">
            <a:avLst/>
          </a:prstGeom>
          <a:noFill/>
          <a:ln w="12700">
            <a:noFill/>
            <a:miter lim="800000"/>
            <a:headEnd/>
            <a:tailEnd/>
          </a:ln>
        </p:spPr>
        <p:txBody>
          <a:bodyPr wrap="square">
            <a:spAutoFit/>
          </a:bodyPr>
          <a:lstStyle/>
          <a:p>
            <a:pPr eaLnBrk="0" hangingPunct="0"/>
            <a:r>
              <a:rPr lang="en-US" sz="1600" b="1" dirty="0"/>
              <a:t>Annual rates of change</a:t>
            </a:r>
            <a:endParaRPr lang="en-US" sz="1600" dirty="0"/>
          </a:p>
        </p:txBody>
      </p:sp>
      <p:sp>
        <p:nvSpPr>
          <p:cNvPr id="6" name="TextBox 5"/>
          <p:cNvSpPr txBox="1"/>
          <p:nvPr/>
        </p:nvSpPr>
        <p:spPr>
          <a:xfrm>
            <a:off x="6244856" y="6397041"/>
            <a:ext cx="4985558" cy="307306"/>
          </a:xfrm>
          <a:prstGeom prst="rect">
            <a:avLst/>
          </a:prstGeom>
        </p:spPr>
        <p:txBody>
          <a:bodyPr vert="horz" wrap="square" lIns="91440" tIns="45720" rIns="91440" bIns="45720" rtlCol="0" anchor="b">
            <a:noAutofit/>
          </a:bodyPr>
          <a:lstStyle/>
          <a:p>
            <a:pPr>
              <a:spcBef>
                <a:spcPct val="0"/>
              </a:spcBef>
            </a:pPr>
            <a:r>
              <a:rPr lang="en-US" sz="1200" dirty="0">
                <a:latin typeface="Tahoma" pitchFamily="34" charset="0"/>
                <a:ea typeface="+mj-ea"/>
                <a:cs typeface="Tahoma" pitchFamily="34" charset="0"/>
              </a:rPr>
              <a:t>Source: U.S. Census Bureau and Bureau of Labor Statistics </a:t>
            </a:r>
          </a:p>
        </p:txBody>
      </p:sp>
    </p:spTree>
    <p:extLst>
      <p:ext uri="{BB962C8B-B14F-4D97-AF65-F5344CB8AC3E}">
        <p14:creationId xmlns:p14="http://schemas.microsoft.com/office/powerpoint/2010/main" val="308614229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1234739" y="309357"/>
            <a:ext cx="9550400" cy="1066800"/>
          </a:xfrm>
        </p:spPr>
        <p:txBody>
          <a:bodyPr anchor="ctr" anchorCtr="0"/>
          <a:lstStyle/>
          <a:p>
            <a:pPr eaLnBrk="1" hangingPunct="1"/>
            <a:r>
              <a:rPr lang="en-US" sz="3600" dirty="0" smtClean="0"/>
              <a:t>Baby Boomers Enter 65+ Age Group</a:t>
            </a:r>
          </a:p>
        </p:txBody>
      </p:sp>
      <p:sp>
        <p:nvSpPr>
          <p:cNvPr id="6149" name="Text Box 3"/>
          <p:cNvSpPr txBox="1">
            <a:spLocks noChangeArrowheads="1"/>
          </p:cNvSpPr>
          <p:nvPr/>
        </p:nvSpPr>
        <p:spPr bwMode="auto">
          <a:xfrm>
            <a:off x="3933461" y="1286274"/>
            <a:ext cx="6370379"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N</a:t>
            </a:r>
            <a:r>
              <a:rPr lang="en-US" sz="1600" b="1" dirty="0" smtClean="0"/>
              <a:t>on-institutional population change, </a:t>
            </a:r>
            <a:r>
              <a:rPr lang="en-US" sz="1600" b="1" dirty="0"/>
              <a:t>projected </a:t>
            </a:r>
            <a:r>
              <a:rPr lang="en-US" sz="1600" b="1" dirty="0" smtClean="0"/>
              <a:t>2018-28, in thousands</a:t>
            </a:r>
            <a:endParaRPr lang="en-US" sz="1600" b="1" dirty="0"/>
          </a:p>
        </p:txBody>
      </p:sp>
      <p:graphicFrame>
        <p:nvGraphicFramePr>
          <p:cNvPr id="19" name="Chart 18"/>
          <p:cNvGraphicFramePr/>
          <p:nvPr>
            <p:extLst>
              <p:ext uri="{D42A27DB-BD31-4B8C-83A1-F6EECF244321}">
                <p14:modId xmlns:p14="http://schemas.microsoft.com/office/powerpoint/2010/main" val="2123783197"/>
              </p:ext>
            </p:extLst>
          </p:nvPr>
        </p:nvGraphicFramePr>
        <p:xfrm>
          <a:off x="1234739" y="1562583"/>
          <a:ext cx="10386243" cy="3993266"/>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Box 3"/>
          <p:cNvSpPr txBox="1">
            <a:spLocks noChangeArrowheads="1"/>
          </p:cNvSpPr>
          <p:nvPr/>
        </p:nvSpPr>
        <p:spPr bwMode="auto">
          <a:xfrm>
            <a:off x="1234739" y="1286274"/>
            <a:ext cx="1381581"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smtClean="0"/>
              <a:t>Age</a:t>
            </a:r>
            <a:r>
              <a:rPr lang="en-US" sz="1400" b="1" dirty="0" smtClean="0"/>
              <a:t> </a:t>
            </a:r>
            <a:r>
              <a:rPr lang="en-US" sz="1600" b="1" dirty="0" smtClean="0"/>
              <a:t>group</a:t>
            </a:r>
            <a:endParaRPr lang="en-US" sz="1600" b="1" dirty="0"/>
          </a:p>
        </p:txBody>
      </p:sp>
    </p:spTree>
    <p:extLst>
      <p:ext uri="{BB962C8B-B14F-4D97-AF65-F5344CB8AC3E}">
        <p14:creationId xmlns:p14="http://schemas.microsoft.com/office/powerpoint/2010/main" val="381417319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raight Connector 7"/>
          <p:cNvSpPr/>
          <p:nvPr/>
        </p:nvSpPr>
        <p:spPr>
          <a:xfrm flipH="1">
            <a:off x="5318196" y="1690670"/>
            <a:ext cx="1" cy="4343732"/>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sp>
        <p:nvSpPr>
          <p:cNvPr id="7172" name="Rectangle 2"/>
          <p:cNvSpPr>
            <a:spLocks noGrp="1" noChangeArrowheads="1"/>
          </p:cNvSpPr>
          <p:nvPr>
            <p:ph type="title"/>
          </p:nvPr>
        </p:nvSpPr>
        <p:spPr>
          <a:xfrm>
            <a:off x="792965" y="277499"/>
            <a:ext cx="10434619" cy="1066800"/>
          </a:xfrm>
        </p:spPr>
        <p:txBody>
          <a:bodyPr anchor="ctr"/>
          <a:lstStyle/>
          <a:p>
            <a:pPr eaLnBrk="1" hangingPunct="1"/>
            <a:r>
              <a:rPr lang="en-US" sz="3200" dirty="0"/>
              <a:t>Declines in </a:t>
            </a:r>
            <a:r>
              <a:rPr lang="en-US" sz="3200" dirty="0" smtClean="0"/>
              <a:t>55-64 </a:t>
            </a:r>
            <a:r>
              <a:rPr lang="en-US" sz="3200" dirty="0"/>
              <a:t>Year Olds As Baby Boomers Exit this Group</a:t>
            </a:r>
          </a:p>
        </p:txBody>
      </p:sp>
      <p:graphicFrame>
        <p:nvGraphicFramePr>
          <p:cNvPr id="13" name="Object 11"/>
          <p:cNvGraphicFramePr>
            <a:graphicFrameLocks noGrp="1" noChangeAspect="1"/>
          </p:cNvGraphicFramePr>
          <p:nvPr>
            <p:ph type="chart" idx="1"/>
            <p:extLst>
              <p:ext uri="{D42A27DB-BD31-4B8C-83A1-F6EECF244321}">
                <p14:modId xmlns:p14="http://schemas.microsoft.com/office/powerpoint/2010/main" val="1044214891"/>
              </p:ext>
            </p:extLst>
          </p:nvPr>
        </p:nvGraphicFramePr>
        <p:xfrm>
          <a:off x="828675" y="1649413"/>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1"/>
          <p:cNvSpPr txBox="1"/>
          <p:nvPr/>
        </p:nvSpPr>
        <p:spPr>
          <a:xfrm>
            <a:off x="6373847" y="1626058"/>
            <a:ext cx="4408453" cy="656938"/>
          </a:xfrm>
          <a:prstGeom prst="rect">
            <a:avLst/>
          </a:prstGeom>
          <a:noFill/>
          <a:ln>
            <a:noFill/>
          </a:ln>
          <a:scene3d>
            <a:camera prst="orthographicFront"/>
            <a:lightRig rig="threePt" dir="t"/>
          </a:scene3d>
          <a:sp3d prstMaterial="matte">
            <a:bevelT/>
          </a:sp3d>
        </p:spPr>
        <p:txBody>
          <a:bodyPr vert="horz" wrap="square" lIns="91440" tIns="45720" rIns="91440" bIns="4572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Bef>
                <a:spcPct val="0"/>
              </a:spcBef>
            </a:pPr>
            <a:r>
              <a:rPr lang="en-US" sz="1600" dirty="0">
                <a:ea typeface="Tahoma" panose="020B0604030504040204" pitchFamily="34" charset="0"/>
                <a:cs typeface="Tahoma" panose="020B0604030504040204" pitchFamily="34" charset="0"/>
              </a:rPr>
              <a:t>Total noninstitutional population growth = </a:t>
            </a:r>
            <a:r>
              <a:rPr lang="en-US" sz="1600" dirty="0" smtClean="0">
                <a:ea typeface="Tahoma" panose="020B0604030504040204" pitchFamily="34" charset="0"/>
                <a:cs typeface="Tahoma" panose="020B0604030504040204" pitchFamily="34" charset="0"/>
              </a:rPr>
              <a:t>8.4%</a:t>
            </a:r>
            <a:endParaRPr lang="en-US" sz="1600" dirty="0">
              <a:ea typeface="Tahoma" panose="020B0604030504040204" pitchFamily="34" charset="0"/>
              <a:cs typeface="Tahoma" panose="020B0604030504040204" pitchFamily="34" charset="0"/>
            </a:endParaRPr>
          </a:p>
        </p:txBody>
      </p:sp>
      <p:sp>
        <p:nvSpPr>
          <p:cNvPr id="11" name="Text Box 3"/>
          <p:cNvSpPr txBox="1">
            <a:spLocks noChangeArrowheads="1"/>
          </p:cNvSpPr>
          <p:nvPr/>
        </p:nvSpPr>
        <p:spPr bwMode="auto">
          <a:xfrm>
            <a:off x="3902119" y="1327579"/>
            <a:ext cx="6019800"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smtClean="0"/>
              <a:t>Percent change in non-institutional </a:t>
            </a:r>
            <a:r>
              <a:rPr lang="en-US" sz="1600" b="1" dirty="0"/>
              <a:t>population, projected </a:t>
            </a:r>
            <a:r>
              <a:rPr lang="en-US" sz="1600" b="1" dirty="0" smtClean="0"/>
              <a:t>2018-28</a:t>
            </a:r>
            <a:endParaRPr lang="en-US" sz="1600" b="1" dirty="0"/>
          </a:p>
        </p:txBody>
      </p:sp>
      <p:sp>
        <p:nvSpPr>
          <p:cNvPr id="7" name="Text Box 3"/>
          <p:cNvSpPr txBox="1">
            <a:spLocks noChangeArrowheads="1"/>
          </p:cNvSpPr>
          <p:nvPr/>
        </p:nvSpPr>
        <p:spPr bwMode="auto">
          <a:xfrm>
            <a:off x="1214874" y="1287504"/>
            <a:ext cx="1381581"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smtClean="0"/>
              <a:t>Age</a:t>
            </a:r>
            <a:r>
              <a:rPr lang="en-US" sz="1400" b="1" dirty="0" smtClean="0"/>
              <a:t> </a:t>
            </a:r>
            <a:r>
              <a:rPr lang="en-US" sz="1600" b="1" dirty="0" smtClean="0"/>
              <a:t>group</a:t>
            </a:r>
            <a:endParaRPr lang="en-US" sz="1600" b="1" dirty="0"/>
          </a:p>
        </p:txBody>
      </p:sp>
    </p:spTree>
    <p:extLst>
      <p:ext uri="{BB962C8B-B14F-4D97-AF65-F5344CB8AC3E}">
        <p14:creationId xmlns:p14="http://schemas.microsoft.com/office/powerpoint/2010/main" val="201562714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55+ Have Lower Participation Rate</a:t>
            </a:r>
            <a:endParaRPr lang="en-US" dirty="0"/>
          </a:p>
        </p:txBody>
      </p:sp>
      <p:graphicFrame>
        <p:nvGraphicFramePr>
          <p:cNvPr id="3" name="Object 1"/>
          <p:cNvGraphicFramePr>
            <a:graphicFrameLocks noChangeAspect="1"/>
          </p:cNvGraphicFramePr>
          <p:nvPr>
            <p:extLst>
              <p:ext uri="{D42A27DB-BD31-4B8C-83A1-F6EECF244321}">
                <p14:modId xmlns:p14="http://schemas.microsoft.com/office/powerpoint/2010/main" val="3736052983"/>
              </p:ext>
            </p:extLst>
          </p:nvPr>
        </p:nvGraphicFramePr>
        <p:xfrm>
          <a:off x="1188869" y="1605378"/>
          <a:ext cx="9642139" cy="39639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933192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2"/>
          <p:cNvSpPr>
            <a:spLocks noGrp="1" noChangeArrowheads="1"/>
          </p:cNvSpPr>
          <p:nvPr>
            <p:ph type="title"/>
          </p:nvPr>
        </p:nvSpPr>
        <p:spPr/>
        <p:txBody>
          <a:bodyPr anchor="ctr"/>
          <a:lstStyle/>
          <a:p>
            <a:pPr eaLnBrk="1" hangingPunct="1"/>
            <a:r>
              <a:rPr lang="en-US" sz="3600" dirty="0" smtClean="0"/>
              <a:t>The Labor Force is Aging</a:t>
            </a:r>
          </a:p>
        </p:txBody>
      </p:sp>
      <p:sp>
        <p:nvSpPr>
          <p:cNvPr id="5133" name="Text Box 21"/>
          <p:cNvSpPr txBox="1">
            <a:spLocks noChangeArrowheads="1"/>
          </p:cNvSpPr>
          <p:nvPr/>
        </p:nvSpPr>
        <p:spPr bwMode="auto">
          <a:xfrm>
            <a:off x="8720470" y="4354034"/>
            <a:ext cx="1447800" cy="366713"/>
          </a:xfrm>
          <a:prstGeom prst="rect">
            <a:avLst/>
          </a:prstGeom>
          <a:noFill/>
          <a:ln w="9525">
            <a:noFill/>
            <a:miter lim="800000"/>
            <a:headEnd/>
            <a:tailEnd/>
          </a:ln>
        </p:spPr>
        <p:txBody>
          <a:bodyPr>
            <a:spAutoFit/>
          </a:bodyPr>
          <a:lstStyle/>
          <a:p>
            <a:endParaRPr lang="en-US" dirty="0"/>
          </a:p>
        </p:txBody>
      </p:sp>
      <p:graphicFrame>
        <p:nvGraphicFramePr>
          <p:cNvPr id="9" name="Chart 8"/>
          <p:cNvGraphicFramePr/>
          <p:nvPr>
            <p:extLst>
              <p:ext uri="{D42A27DB-BD31-4B8C-83A1-F6EECF244321}">
                <p14:modId xmlns:p14="http://schemas.microsoft.com/office/powerpoint/2010/main" val="1876725623"/>
              </p:ext>
            </p:extLst>
          </p:nvPr>
        </p:nvGraphicFramePr>
        <p:xfrm>
          <a:off x="1234739" y="1687834"/>
          <a:ext cx="9662161" cy="436883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4"/>
          <p:cNvSpPr txBox="1">
            <a:spLocks noChangeArrowheads="1"/>
          </p:cNvSpPr>
          <p:nvPr/>
        </p:nvSpPr>
        <p:spPr bwMode="auto">
          <a:xfrm>
            <a:off x="1918363" y="1465982"/>
            <a:ext cx="4306458"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Percent </a:t>
            </a:r>
            <a:r>
              <a:rPr lang="en-US" sz="1600" b="1" dirty="0" smtClean="0"/>
              <a:t>distribution of the labor force</a:t>
            </a:r>
            <a:endParaRPr lang="en-US" sz="1600" b="1" dirty="0"/>
          </a:p>
        </p:txBody>
      </p:sp>
    </p:spTree>
    <p:extLst>
      <p:ext uri="{BB962C8B-B14F-4D97-AF65-F5344CB8AC3E}">
        <p14:creationId xmlns:p14="http://schemas.microsoft.com/office/powerpoint/2010/main" val="123650135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nchor="ctr" anchorCtr="0"/>
          <a:lstStyle/>
          <a:p>
            <a:pPr eaLnBrk="1" hangingPunct="1"/>
            <a:r>
              <a:rPr lang="en-US" sz="3200" dirty="0" smtClean="0"/>
              <a:t>Labor Force Participation Continues to Decline</a:t>
            </a:r>
          </a:p>
        </p:txBody>
      </p:sp>
      <p:graphicFrame>
        <p:nvGraphicFramePr>
          <p:cNvPr id="13" name="Object 5"/>
          <p:cNvGraphicFramePr>
            <a:graphicFrameLocks noGrp="1" noChangeAspect="1"/>
          </p:cNvGraphicFramePr>
          <p:nvPr>
            <p:ph type="chart" idx="1"/>
            <p:extLst>
              <p:ext uri="{D42A27DB-BD31-4B8C-83A1-F6EECF244321}">
                <p14:modId xmlns:p14="http://schemas.microsoft.com/office/powerpoint/2010/main" val="2532634935"/>
              </p:ext>
            </p:extLst>
          </p:nvPr>
        </p:nvGraphicFramePr>
        <p:xfrm>
          <a:off x="828675" y="1649413"/>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4102" name="Text Box 4"/>
          <p:cNvSpPr txBox="1">
            <a:spLocks noChangeArrowheads="1"/>
          </p:cNvSpPr>
          <p:nvPr/>
        </p:nvSpPr>
        <p:spPr bwMode="auto">
          <a:xfrm>
            <a:off x="828675" y="1649413"/>
            <a:ext cx="1016879"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Percent</a:t>
            </a:r>
          </a:p>
        </p:txBody>
      </p:sp>
    </p:spTree>
    <p:extLst>
      <p:ext uri="{BB962C8B-B14F-4D97-AF65-F5344CB8AC3E}">
        <p14:creationId xmlns:p14="http://schemas.microsoft.com/office/powerpoint/2010/main" val="259100914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nchor="ctr" anchorCtr="0">
            <a:noAutofit/>
          </a:bodyPr>
          <a:lstStyle/>
          <a:p>
            <a:pPr eaLnBrk="1" hangingPunct="1"/>
            <a:r>
              <a:rPr lang="en-US" sz="2800" dirty="0"/>
              <a:t>Decline in Labor Force of Youth and 45-54 Year Olds</a:t>
            </a:r>
          </a:p>
        </p:txBody>
      </p:sp>
      <p:graphicFrame>
        <p:nvGraphicFramePr>
          <p:cNvPr id="13" name="Object 5"/>
          <p:cNvGraphicFramePr>
            <a:graphicFrameLocks noGrp="1" noChangeAspect="1"/>
          </p:cNvGraphicFramePr>
          <p:nvPr>
            <p:ph type="chart" idx="1"/>
            <p:extLst>
              <p:ext uri="{D42A27DB-BD31-4B8C-83A1-F6EECF244321}">
                <p14:modId xmlns:p14="http://schemas.microsoft.com/office/powerpoint/2010/main" val="2185618948"/>
              </p:ext>
            </p:extLst>
          </p:nvPr>
        </p:nvGraphicFramePr>
        <p:xfrm>
          <a:off x="2060242" y="1619687"/>
          <a:ext cx="9275445"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6149" name="Text Box 3"/>
          <p:cNvSpPr txBox="1">
            <a:spLocks noChangeArrowheads="1"/>
          </p:cNvSpPr>
          <p:nvPr/>
        </p:nvSpPr>
        <p:spPr bwMode="auto">
          <a:xfrm>
            <a:off x="3215609" y="1311910"/>
            <a:ext cx="3781168"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people, projected </a:t>
            </a:r>
            <a:r>
              <a:rPr lang="en-US" sz="1400" b="1" dirty="0" smtClean="0"/>
              <a:t>2018-28</a:t>
            </a:r>
            <a:endParaRPr lang="en-US" sz="1400" b="1" dirty="0"/>
          </a:p>
        </p:txBody>
      </p:sp>
      <p:sp>
        <p:nvSpPr>
          <p:cNvPr id="8" name="Text Box 3"/>
          <p:cNvSpPr txBox="1">
            <a:spLocks noChangeArrowheads="1"/>
          </p:cNvSpPr>
          <p:nvPr/>
        </p:nvSpPr>
        <p:spPr bwMode="auto">
          <a:xfrm>
            <a:off x="1888792" y="1318203"/>
            <a:ext cx="1231567" cy="307449"/>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smtClean="0"/>
              <a:t>Age group</a:t>
            </a:r>
            <a:endParaRPr lang="en-US" sz="1400" b="1" dirty="0"/>
          </a:p>
        </p:txBody>
      </p:sp>
    </p:spTree>
    <p:extLst>
      <p:ext uri="{BB962C8B-B14F-4D97-AF65-F5344CB8AC3E}">
        <p14:creationId xmlns:p14="http://schemas.microsoft.com/office/powerpoint/2010/main" val="412066681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raight Connector 7"/>
          <p:cNvSpPr/>
          <p:nvPr/>
        </p:nvSpPr>
        <p:spPr>
          <a:xfrm>
            <a:off x="4997872" y="1625535"/>
            <a:ext cx="6462" cy="4103753"/>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sp>
        <p:nvSpPr>
          <p:cNvPr id="7172" name="Rectangle 2"/>
          <p:cNvSpPr>
            <a:spLocks noGrp="1" noChangeArrowheads="1"/>
          </p:cNvSpPr>
          <p:nvPr>
            <p:ph type="title"/>
          </p:nvPr>
        </p:nvSpPr>
        <p:spPr/>
        <p:txBody>
          <a:bodyPr anchor="ctr"/>
          <a:lstStyle/>
          <a:p>
            <a:pPr eaLnBrk="1" hangingPunct="1"/>
            <a:r>
              <a:rPr lang="en-US" sz="2800" dirty="0"/>
              <a:t>Older Labor Force Grows the Fastest</a:t>
            </a:r>
          </a:p>
        </p:txBody>
      </p:sp>
      <p:graphicFrame>
        <p:nvGraphicFramePr>
          <p:cNvPr id="13" name="Object 11"/>
          <p:cNvGraphicFramePr>
            <a:graphicFrameLocks noGrp="1" noChangeAspect="1"/>
          </p:cNvGraphicFramePr>
          <p:nvPr>
            <p:ph type="chart" idx="1"/>
            <p:extLst>
              <p:ext uri="{D42A27DB-BD31-4B8C-83A1-F6EECF244321}">
                <p14:modId xmlns:p14="http://schemas.microsoft.com/office/powerpoint/2010/main" val="3429083016"/>
              </p:ext>
            </p:extLst>
          </p:nvPr>
        </p:nvGraphicFramePr>
        <p:xfrm>
          <a:off x="828675" y="1625535"/>
          <a:ext cx="10363200" cy="410375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1"/>
          <p:cNvSpPr txBox="1"/>
          <p:nvPr/>
        </p:nvSpPr>
        <p:spPr>
          <a:xfrm>
            <a:off x="5928105" y="1899564"/>
            <a:ext cx="2701545" cy="685715"/>
          </a:xfrm>
          <a:prstGeom prst="rect">
            <a:avLst/>
          </a:prstGeom>
          <a:noFill/>
          <a:ln>
            <a:noFill/>
          </a:ln>
          <a:scene3d>
            <a:camera prst="orthographicFront"/>
            <a:lightRig rig="threePt" dir="t"/>
          </a:scene3d>
          <a:sp3d prstMaterial="matte">
            <a:bevelT/>
          </a:sp3d>
        </p:spPr>
        <p:txBody>
          <a:bodyPr vert="horz" wrap="square" lIns="91440" tIns="45720" rIns="91440" bIns="45720" rtlCol="0" anchor="ctr">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ct val="0"/>
              </a:spcBef>
            </a:pPr>
            <a:r>
              <a:rPr lang="en-US" sz="1400" dirty="0">
                <a:latin typeface="Tahoma" pitchFamily="34" charset="0"/>
                <a:ea typeface="+mj-ea"/>
                <a:cs typeface="Tahoma" pitchFamily="34" charset="0"/>
              </a:rPr>
              <a:t>Total labor force growth= </a:t>
            </a:r>
            <a:r>
              <a:rPr lang="en-US" sz="1400" dirty="0" smtClean="0">
                <a:latin typeface="Tahoma" pitchFamily="34" charset="0"/>
                <a:ea typeface="+mj-ea"/>
                <a:cs typeface="Tahoma" pitchFamily="34" charset="0"/>
              </a:rPr>
              <a:t>5.5%</a:t>
            </a:r>
            <a:endParaRPr lang="en-US" sz="1400" dirty="0">
              <a:latin typeface="Tahoma" pitchFamily="34" charset="0"/>
              <a:ea typeface="+mj-ea"/>
              <a:cs typeface="Tahoma" pitchFamily="34" charset="0"/>
            </a:endParaRPr>
          </a:p>
        </p:txBody>
      </p:sp>
      <p:sp>
        <p:nvSpPr>
          <p:cNvPr id="11" name="Text Box 4"/>
          <p:cNvSpPr txBox="1">
            <a:spLocks noChangeArrowheads="1"/>
          </p:cNvSpPr>
          <p:nvPr/>
        </p:nvSpPr>
        <p:spPr bwMode="auto">
          <a:xfrm>
            <a:off x="3752414" y="1306556"/>
            <a:ext cx="4313413"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Percent </a:t>
            </a:r>
            <a:r>
              <a:rPr lang="en-US" sz="1400" b="1" dirty="0" smtClean="0"/>
              <a:t>change of the labor force,  </a:t>
            </a:r>
            <a:r>
              <a:rPr lang="en-US" sz="1400" b="1" dirty="0"/>
              <a:t>projected </a:t>
            </a:r>
            <a:r>
              <a:rPr lang="en-US" sz="1400" b="1" dirty="0" smtClean="0"/>
              <a:t>2018-28</a:t>
            </a:r>
            <a:endParaRPr lang="en-US" sz="1400" b="1" dirty="0"/>
          </a:p>
        </p:txBody>
      </p:sp>
      <p:sp>
        <p:nvSpPr>
          <p:cNvPr id="12" name="Text Box 3"/>
          <p:cNvSpPr txBox="1">
            <a:spLocks noChangeArrowheads="1"/>
          </p:cNvSpPr>
          <p:nvPr/>
        </p:nvSpPr>
        <p:spPr bwMode="auto">
          <a:xfrm>
            <a:off x="1927004" y="1306556"/>
            <a:ext cx="1381581"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smtClean="0"/>
              <a:t>Age group</a:t>
            </a:r>
            <a:endParaRPr lang="en-US" sz="1400" b="1" dirty="0"/>
          </a:p>
        </p:txBody>
      </p:sp>
      <p:cxnSp>
        <p:nvCxnSpPr>
          <p:cNvPr id="3" name="Straight Arrow Connector 2"/>
          <p:cNvCxnSpPr/>
          <p:nvPr/>
        </p:nvCxnSpPr>
        <p:spPr>
          <a:xfrm flipH="1">
            <a:off x="5151169" y="2242420"/>
            <a:ext cx="803384"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03904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2"/>
          <p:cNvSpPr>
            <a:spLocks noGrp="1" noChangeArrowheads="1"/>
          </p:cNvSpPr>
          <p:nvPr>
            <p:ph type="title"/>
          </p:nvPr>
        </p:nvSpPr>
        <p:spPr/>
        <p:txBody>
          <a:bodyPr/>
          <a:lstStyle/>
          <a:p>
            <a:pPr eaLnBrk="1" hangingPunct="1"/>
            <a:r>
              <a:rPr lang="en-US" sz="3200" dirty="0"/>
              <a:t>Hispanics Make Up a Growing Share of the Labor Force</a:t>
            </a:r>
          </a:p>
        </p:txBody>
      </p:sp>
      <p:sp>
        <p:nvSpPr>
          <p:cNvPr id="5133" name="Text Box 21"/>
          <p:cNvSpPr txBox="1">
            <a:spLocks noChangeArrowheads="1"/>
          </p:cNvSpPr>
          <p:nvPr/>
        </p:nvSpPr>
        <p:spPr bwMode="auto">
          <a:xfrm>
            <a:off x="8720470" y="4354034"/>
            <a:ext cx="1447800" cy="366713"/>
          </a:xfrm>
          <a:prstGeom prst="rect">
            <a:avLst/>
          </a:prstGeom>
          <a:noFill/>
          <a:ln w="9525">
            <a:noFill/>
            <a:miter lim="800000"/>
            <a:headEnd/>
            <a:tailEnd/>
          </a:ln>
        </p:spPr>
        <p:txBody>
          <a:bodyPr>
            <a:spAutoFit/>
          </a:bodyPr>
          <a:lstStyle/>
          <a:p>
            <a:endParaRPr lang="en-US" dirty="0"/>
          </a:p>
        </p:txBody>
      </p:sp>
      <p:graphicFrame>
        <p:nvGraphicFramePr>
          <p:cNvPr id="9" name="Chart 8"/>
          <p:cNvGraphicFramePr/>
          <p:nvPr>
            <p:extLst>
              <p:ext uri="{D42A27DB-BD31-4B8C-83A1-F6EECF244321}">
                <p14:modId xmlns:p14="http://schemas.microsoft.com/office/powerpoint/2010/main" val="803540076"/>
              </p:ext>
            </p:extLst>
          </p:nvPr>
        </p:nvGraphicFramePr>
        <p:xfrm>
          <a:off x="2343062" y="1702215"/>
          <a:ext cx="8077199"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4"/>
          <p:cNvSpPr txBox="1">
            <a:spLocks noChangeArrowheads="1"/>
          </p:cNvSpPr>
          <p:nvPr/>
        </p:nvSpPr>
        <p:spPr bwMode="auto">
          <a:xfrm>
            <a:off x="2343061" y="1352107"/>
            <a:ext cx="3757487"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Percent </a:t>
            </a:r>
            <a:r>
              <a:rPr lang="en-US" sz="1600" b="1" dirty="0" smtClean="0"/>
              <a:t>distribution of the labor force</a:t>
            </a:r>
            <a:endParaRPr lang="en-US" sz="1600" b="1" dirty="0"/>
          </a:p>
        </p:txBody>
      </p:sp>
    </p:spTree>
    <p:extLst>
      <p:ext uri="{BB962C8B-B14F-4D97-AF65-F5344CB8AC3E}">
        <p14:creationId xmlns:p14="http://schemas.microsoft.com/office/powerpoint/2010/main" val="397659460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2"/>
          <p:cNvSpPr>
            <a:spLocks noGrp="1" noChangeArrowheads="1"/>
          </p:cNvSpPr>
          <p:nvPr>
            <p:ph type="title"/>
          </p:nvPr>
        </p:nvSpPr>
        <p:spPr/>
        <p:txBody>
          <a:bodyPr/>
          <a:lstStyle/>
          <a:p>
            <a:pPr eaLnBrk="1" hangingPunct="1"/>
            <a:r>
              <a:rPr lang="en-US" sz="3600" dirty="0" smtClean="0"/>
              <a:t>Labor Force Remains Majority White</a:t>
            </a:r>
          </a:p>
        </p:txBody>
      </p:sp>
      <p:sp>
        <p:nvSpPr>
          <p:cNvPr id="5133" name="Text Box 21"/>
          <p:cNvSpPr txBox="1">
            <a:spLocks noChangeArrowheads="1"/>
          </p:cNvSpPr>
          <p:nvPr/>
        </p:nvSpPr>
        <p:spPr bwMode="auto">
          <a:xfrm>
            <a:off x="8720470" y="4354034"/>
            <a:ext cx="1447800" cy="366713"/>
          </a:xfrm>
          <a:prstGeom prst="rect">
            <a:avLst/>
          </a:prstGeom>
          <a:noFill/>
          <a:ln w="9525">
            <a:noFill/>
            <a:miter lim="800000"/>
            <a:headEnd/>
            <a:tailEnd/>
          </a:ln>
        </p:spPr>
        <p:txBody>
          <a:bodyPr>
            <a:spAutoFit/>
          </a:bodyPr>
          <a:lstStyle/>
          <a:p>
            <a:endParaRPr lang="en-US" dirty="0"/>
          </a:p>
        </p:txBody>
      </p:sp>
      <p:graphicFrame>
        <p:nvGraphicFramePr>
          <p:cNvPr id="9" name="Chart 8"/>
          <p:cNvGraphicFramePr/>
          <p:nvPr>
            <p:extLst>
              <p:ext uri="{D42A27DB-BD31-4B8C-83A1-F6EECF244321}">
                <p14:modId xmlns:p14="http://schemas.microsoft.com/office/powerpoint/2010/main" val="1367552607"/>
              </p:ext>
            </p:extLst>
          </p:nvPr>
        </p:nvGraphicFramePr>
        <p:xfrm>
          <a:off x="2104751" y="1712905"/>
          <a:ext cx="8354200" cy="415226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4"/>
          <p:cNvSpPr txBox="1">
            <a:spLocks noChangeArrowheads="1"/>
          </p:cNvSpPr>
          <p:nvPr/>
        </p:nvSpPr>
        <p:spPr bwMode="auto">
          <a:xfrm>
            <a:off x="2104750" y="1352107"/>
            <a:ext cx="4889173"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Percent </a:t>
            </a:r>
            <a:r>
              <a:rPr lang="en-US" sz="1600" b="1" dirty="0" smtClean="0"/>
              <a:t>distribution of the labor force</a:t>
            </a:r>
            <a:endParaRPr lang="en-US" sz="1600" b="1" dirty="0"/>
          </a:p>
        </p:txBody>
      </p:sp>
    </p:spTree>
    <p:extLst>
      <p:ext uri="{BB962C8B-B14F-4D97-AF65-F5344CB8AC3E}">
        <p14:creationId xmlns:p14="http://schemas.microsoft.com/office/powerpoint/2010/main" val="49801557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The Labor Force Grows More Diverse</a:t>
            </a:r>
          </a:p>
        </p:txBody>
      </p:sp>
      <p:graphicFrame>
        <p:nvGraphicFramePr>
          <p:cNvPr id="5" name="Chart 4"/>
          <p:cNvGraphicFramePr>
            <a:graphicFrameLocks/>
          </p:cNvGraphicFramePr>
          <p:nvPr>
            <p:extLst>
              <p:ext uri="{D42A27DB-BD31-4B8C-83A1-F6EECF244321}">
                <p14:modId xmlns:p14="http://schemas.microsoft.com/office/powerpoint/2010/main" val="4237469009"/>
              </p:ext>
            </p:extLst>
          </p:nvPr>
        </p:nvGraphicFramePr>
        <p:xfrm>
          <a:off x="0" y="1123898"/>
          <a:ext cx="5486400" cy="47683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2839761196"/>
              </p:ext>
            </p:extLst>
          </p:nvPr>
        </p:nvGraphicFramePr>
        <p:xfrm>
          <a:off x="4939283" y="1123898"/>
          <a:ext cx="7080595" cy="4773168"/>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Connector 3"/>
          <p:cNvCxnSpPr/>
          <p:nvPr/>
        </p:nvCxnSpPr>
        <p:spPr>
          <a:xfrm>
            <a:off x="1725710" y="4404087"/>
            <a:ext cx="9059429" cy="10354"/>
          </a:xfrm>
          <a:prstGeom prst="line">
            <a:avLst/>
          </a:prstGeom>
          <a:ln>
            <a:solidFill>
              <a:schemeClr val="accent1">
                <a:shade val="95000"/>
                <a:satMod val="10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725710" y="1519570"/>
            <a:ext cx="3398292" cy="818865"/>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chemeClr val="accent1"/>
                </a:solidFill>
                <a:effectLst/>
                <a:uLnTx/>
                <a:uFillTx/>
                <a:ea typeface="+mj-ea"/>
                <a:cs typeface="Tahoma" pitchFamily="34" charset="0"/>
              </a:rPr>
              <a:t>Change in millions, projected</a:t>
            </a:r>
            <a:endParaRPr kumimoji="0" lang="en-US" sz="3600" b="1" i="0" u="none" strike="noStrike" kern="1200" cap="none" spc="0" normalizeH="0" baseline="0" noProof="0" dirty="0" smtClean="0">
              <a:ln>
                <a:noFill/>
              </a:ln>
              <a:solidFill>
                <a:schemeClr val="bg1"/>
              </a:solidFill>
              <a:effectLst/>
              <a:uLnTx/>
              <a:uFillTx/>
              <a:ea typeface="+mj-ea"/>
              <a:cs typeface="Tahoma" pitchFamily="34" charset="0"/>
            </a:endParaRPr>
          </a:p>
        </p:txBody>
      </p:sp>
      <p:sp>
        <p:nvSpPr>
          <p:cNvPr id="7" name="TextBox 6"/>
          <p:cNvSpPr txBox="1"/>
          <p:nvPr/>
        </p:nvSpPr>
        <p:spPr>
          <a:xfrm>
            <a:off x="6166757" y="1548455"/>
            <a:ext cx="3398292" cy="818865"/>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1" i="0" u="none" strike="noStrike" kern="1200" cap="none" spc="0" normalizeH="0" baseline="0" noProof="0" dirty="0" smtClean="0">
                <a:ln>
                  <a:noFill/>
                </a:ln>
                <a:solidFill>
                  <a:schemeClr val="accent1"/>
                </a:solidFill>
                <a:effectLst/>
                <a:uLnTx/>
                <a:uFillTx/>
                <a:ea typeface="+mj-ea"/>
                <a:cs typeface="Tahoma" pitchFamily="34" charset="0"/>
              </a:rPr>
              <a:t>Percent</a:t>
            </a:r>
            <a:r>
              <a:rPr kumimoji="0" lang="en-US" sz="1600" b="1" i="0" u="none" strike="noStrike" kern="1200" cap="none" spc="0" normalizeH="0" noProof="0" dirty="0" smtClean="0">
                <a:ln>
                  <a:noFill/>
                </a:ln>
                <a:solidFill>
                  <a:schemeClr val="accent1"/>
                </a:solidFill>
                <a:effectLst/>
                <a:uLnTx/>
                <a:uFillTx/>
                <a:ea typeface="+mj-ea"/>
                <a:cs typeface="Tahoma" pitchFamily="34" charset="0"/>
              </a:rPr>
              <a:t> change, projected 2018-28</a:t>
            </a:r>
            <a:endParaRPr kumimoji="0" lang="en-US" sz="3600" b="1" i="0" u="none" strike="noStrike" kern="1200" cap="none" spc="0" normalizeH="0" baseline="0" noProof="0" dirty="0" smtClean="0">
              <a:ln>
                <a:noFill/>
              </a:ln>
              <a:solidFill>
                <a:schemeClr val="bg1"/>
              </a:solidFill>
              <a:effectLst/>
              <a:uLnTx/>
              <a:uFillTx/>
              <a:ea typeface="+mj-ea"/>
              <a:cs typeface="Tahoma" pitchFamily="34" charset="0"/>
            </a:endParaRPr>
          </a:p>
        </p:txBody>
      </p:sp>
    </p:spTree>
    <p:extLst>
      <p:ext uri="{BB962C8B-B14F-4D97-AF65-F5344CB8AC3E}">
        <p14:creationId xmlns:p14="http://schemas.microsoft.com/office/powerpoint/2010/main" val="395795144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3"/>
          <p:cNvGraphicFramePr>
            <a:graphicFrameLocks noGrp="1" noChangeAspect="1"/>
          </p:cNvGraphicFramePr>
          <p:nvPr>
            <p:ph type="chart" idx="4294967295"/>
            <p:extLst>
              <p:ext uri="{D42A27DB-BD31-4B8C-83A1-F6EECF244321}">
                <p14:modId xmlns:p14="http://schemas.microsoft.com/office/powerpoint/2010/main" val="3320755798"/>
              </p:ext>
            </p:extLst>
          </p:nvPr>
        </p:nvGraphicFramePr>
        <p:xfrm>
          <a:off x="2382549" y="2305641"/>
          <a:ext cx="7467600" cy="3357443"/>
        </p:xfrm>
        <a:graphic>
          <a:graphicData uri="http://schemas.openxmlformats.org/drawingml/2006/chart">
            <c:chart xmlns:c="http://schemas.openxmlformats.org/drawingml/2006/chart" xmlns:r="http://schemas.openxmlformats.org/officeDocument/2006/relationships" r:id="rId3"/>
          </a:graphicData>
        </a:graphic>
      </p:graphicFrame>
      <p:sp>
        <p:nvSpPr>
          <p:cNvPr id="8196" name="Rectangle 2"/>
          <p:cNvSpPr>
            <a:spLocks noGrp="1" noChangeArrowheads="1"/>
          </p:cNvSpPr>
          <p:nvPr>
            <p:ph type="title" idx="4294967295"/>
          </p:nvPr>
        </p:nvSpPr>
        <p:spPr>
          <a:xfrm>
            <a:off x="2276187" y="49304"/>
            <a:ext cx="7680325" cy="1102821"/>
          </a:xfrm>
          <a:prstGeom prst="rect">
            <a:avLst/>
          </a:prstGeom>
        </p:spPr>
        <p:txBody>
          <a:bodyPr anchor="ctr" anchorCtr="0"/>
          <a:lstStyle/>
          <a:p>
            <a:pPr eaLnBrk="1" hangingPunct="1"/>
            <a:r>
              <a:rPr lang="en-US" dirty="0" smtClean="0"/>
              <a:t>White Non-Hispanic Declines</a:t>
            </a:r>
          </a:p>
        </p:txBody>
      </p:sp>
      <p:sp>
        <p:nvSpPr>
          <p:cNvPr id="8197" name="Text Box 4"/>
          <p:cNvSpPr txBox="1">
            <a:spLocks noChangeArrowheads="1"/>
          </p:cNvSpPr>
          <p:nvPr/>
        </p:nvSpPr>
        <p:spPr bwMode="auto">
          <a:xfrm>
            <a:off x="2276187" y="1726000"/>
            <a:ext cx="4686799"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Labor Force, change in millions, projected </a:t>
            </a:r>
            <a:r>
              <a:rPr lang="en-US" sz="1600" b="1" dirty="0" smtClean="0"/>
              <a:t>2018-28</a:t>
            </a:r>
            <a:endParaRPr lang="en-US" sz="1600" b="1" dirty="0"/>
          </a:p>
        </p:txBody>
      </p:sp>
      <p:sp>
        <p:nvSpPr>
          <p:cNvPr id="6" name="Straight Connector 5"/>
          <p:cNvSpPr/>
          <p:nvPr/>
        </p:nvSpPr>
        <p:spPr>
          <a:xfrm rot="5400000" flipH="1">
            <a:off x="5866564" y="3780355"/>
            <a:ext cx="2776024" cy="673"/>
          </a:xfrm>
          <a:prstGeom prst="line">
            <a:avLst/>
          </a:prstGeom>
          <a:noFill/>
          <a:ln w="19050" cap="flat" cmpd="sng" algn="ctr">
            <a:solidFill>
              <a:srgbClr val="3E3F67">
                <a:shade val="95000"/>
                <a:satMod val="105000"/>
              </a:srgbClr>
            </a:solidFill>
            <a:prstDash val="sysDash"/>
          </a:ln>
          <a:effectLst/>
        </p:spPr>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srgbClr val="002060"/>
              </a:solidFill>
              <a:effectLst/>
              <a:uLnTx/>
              <a:uFillTx/>
              <a:latin typeface="Tahoma"/>
              <a:ea typeface="+mn-ea"/>
              <a:cs typeface="+mn-cs"/>
            </a:endParaRPr>
          </a:p>
        </p:txBody>
      </p:sp>
    </p:spTree>
    <p:extLst>
      <p:ext uri="{BB962C8B-B14F-4D97-AF65-F5344CB8AC3E}">
        <p14:creationId xmlns:p14="http://schemas.microsoft.com/office/powerpoint/2010/main" val="39338847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2286000" y="259492"/>
            <a:ext cx="7950530" cy="1484416"/>
          </a:xfrm>
        </p:spPr>
        <p:txBody>
          <a:bodyPr anchor="ctr" anchorCtr="0"/>
          <a:lstStyle/>
          <a:p>
            <a:pPr eaLnBrk="1" hangingPunct="1"/>
            <a:r>
              <a:rPr lang="en-US" dirty="0" smtClean="0"/>
              <a:t>Employment Outlook: 2018-28</a:t>
            </a:r>
          </a:p>
        </p:txBody>
      </p:sp>
      <p:sp>
        <p:nvSpPr>
          <p:cNvPr id="47108" name="Rectangle 3"/>
          <p:cNvSpPr>
            <a:spLocks noGrp="1" noChangeArrowheads="1"/>
          </p:cNvSpPr>
          <p:nvPr>
            <p:ph idx="1"/>
          </p:nvPr>
        </p:nvSpPr>
        <p:spPr>
          <a:xfrm>
            <a:off x="2286000" y="1130644"/>
            <a:ext cx="7924800" cy="5029199"/>
          </a:xfrm>
        </p:spPr>
        <p:txBody>
          <a:bodyPr anchor="ctr"/>
          <a:lstStyle/>
          <a:p>
            <a:pPr algn="ctr" eaLnBrk="1" hangingPunct="1">
              <a:buFont typeface="Wingdings" pitchFamily="2" charset="2"/>
              <a:buNone/>
            </a:pPr>
            <a:r>
              <a:rPr lang="en-US" sz="4000" dirty="0"/>
              <a:t>Economic Growth</a:t>
            </a:r>
          </a:p>
          <a:p>
            <a:pPr eaLnBrk="1" hangingPunct="1"/>
            <a:endParaRPr lang="en-US" dirty="0" smtClean="0"/>
          </a:p>
        </p:txBody>
      </p:sp>
    </p:spTree>
    <p:extLst>
      <p:ext uri="{BB962C8B-B14F-4D97-AF65-F5344CB8AC3E}">
        <p14:creationId xmlns:p14="http://schemas.microsoft.com/office/powerpoint/2010/main" val="234368113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nchor="ctr" anchorCtr="0">
            <a:normAutofit fontScale="90000"/>
          </a:bodyPr>
          <a:lstStyle/>
          <a:p>
            <a:pPr>
              <a:lnSpc>
                <a:spcPts val="4000"/>
              </a:lnSpc>
            </a:pPr>
            <a:r>
              <a:rPr lang="en-US" sz="3400" dirty="0" smtClean="0"/>
              <a:t/>
            </a:r>
            <a:br>
              <a:rPr lang="en-US" sz="3400" dirty="0" smtClean="0"/>
            </a:br>
            <a:r>
              <a:rPr lang="en-US" sz="3400" dirty="0" smtClean="0"/>
              <a:t>Moderate Growth for Real </a:t>
            </a:r>
            <a:r>
              <a:rPr lang="en-US" sz="3400" dirty="0"/>
              <a:t>Gross Domestic Product</a:t>
            </a:r>
          </a:p>
        </p:txBody>
      </p:sp>
      <p:graphicFrame>
        <p:nvGraphicFramePr>
          <p:cNvPr id="8" name="Object 3"/>
          <p:cNvGraphicFramePr>
            <a:graphicFrameLocks noGrp="1" noChangeAspect="1"/>
          </p:cNvGraphicFramePr>
          <p:nvPr>
            <p:ph type="chart" idx="1"/>
            <p:extLst>
              <p:ext uri="{D42A27DB-BD31-4B8C-83A1-F6EECF244321}">
                <p14:modId xmlns:p14="http://schemas.microsoft.com/office/powerpoint/2010/main" val="1332808015"/>
              </p:ext>
            </p:extLst>
          </p:nvPr>
        </p:nvGraphicFramePr>
        <p:xfrm>
          <a:off x="828675" y="1649413"/>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14341" name="Text Box 4"/>
          <p:cNvSpPr txBox="1">
            <a:spLocks noChangeArrowheads="1"/>
          </p:cNvSpPr>
          <p:nvPr/>
        </p:nvSpPr>
        <p:spPr bwMode="auto">
          <a:xfrm>
            <a:off x="828675" y="1993123"/>
            <a:ext cx="2059551" cy="338554"/>
          </a:xfrm>
          <a:prstGeom prst="rect">
            <a:avLst/>
          </a:prstGeom>
          <a:noFill/>
          <a:ln w="9525">
            <a:noFill/>
            <a:miter lim="800000"/>
            <a:headEnd/>
            <a:tailEnd/>
          </a:ln>
        </p:spPr>
        <p:txBody>
          <a:bodyPr wrap="square">
            <a:spAutoFit/>
          </a:bodyPr>
          <a:lstStyle/>
          <a:p>
            <a:pPr eaLnBrk="0" hangingPunct="0"/>
            <a:r>
              <a:rPr lang="en-US" sz="1600" b="1" dirty="0"/>
              <a:t>Annual rate of change</a:t>
            </a:r>
            <a:endParaRPr lang="en-US" sz="1600" dirty="0"/>
          </a:p>
        </p:txBody>
      </p:sp>
      <p:sp>
        <p:nvSpPr>
          <p:cNvPr id="9" name="TextBox 8"/>
          <p:cNvSpPr txBox="1"/>
          <p:nvPr/>
        </p:nvSpPr>
        <p:spPr>
          <a:xfrm>
            <a:off x="5219271" y="6181566"/>
            <a:ext cx="5128054" cy="504702"/>
          </a:xfrm>
          <a:prstGeom prst="rect">
            <a:avLst/>
          </a:prstGeom>
        </p:spPr>
        <p:txBody>
          <a:bodyPr vert="horz" wrap="square" lIns="91440" tIns="45720" rIns="91440" bIns="45720" rtlCol="0" anchor="b">
            <a:normAutofit/>
          </a:bodyPr>
          <a:lstStyle/>
          <a:p>
            <a:pPr>
              <a:spcBef>
                <a:spcPct val="0"/>
              </a:spcBef>
            </a:pPr>
            <a:r>
              <a:rPr lang="en-US" sz="1200" dirty="0">
                <a:latin typeface="Tahoma" pitchFamily="34" charset="0"/>
                <a:ea typeface="+mj-ea"/>
                <a:cs typeface="Tahoma" pitchFamily="34" charset="0"/>
              </a:rPr>
              <a:t>Source: U.S. Bureau of Economic Analysis and Bureau of Labor Statistics</a:t>
            </a:r>
          </a:p>
        </p:txBody>
      </p:sp>
    </p:spTree>
    <p:extLst>
      <p:ext uri="{BB962C8B-B14F-4D97-AF65-F5344CB8AC3E}">
        <p14:creationId xmlns:p14="http://schemas.microsoft.com/office/powerpoint/2010/main" val="16178998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extLst>
              <p:ext uri="{D42A27DB-BD31-4B8C-83A1-F6EECF244321}">
                <p14:modId xmlns:p14="http://schemas.microsoft.com/office/powerpoint/2010/main" val="1726492698"/>
              </p:ext>
            </p:extLst>
          </p:nvPr>
        </p:nvGraphicFramePr>
        <p:xfrm>
          <a:off x="1681779" y="1857184"/>
          <a:ext cx="8656320" cy="381930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sz="3200" dirty="0" smtClean="0"/>
              <a:t>Real </a:t>
            </a:r>
            <a:r>
              <a:rPr lang="en-US" sz="3200" dirty="0"/>
              <a:t>GDP Growth Below Historical Levels</a:t>
            </a:r>
          </a:p>
        </p:txBody>
      </p:sp>
      <p:sp>
        <p:nvSpPr>
          <p:cNvPr id="8" name="Text Box 4"/>
          <p:cNvSpPr txBox="1">
            <a:spLocks noChangeArrowheads="1"/>
          </p:cNvSpPr>
          <p:nvPr/>
        </p:nvSpPr>
        <p:spPr bwMode="auto">
          <a:xfrm>
            <a:off x="1681779" y="1352107"/>
            <a:ext cx="4800600"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10-year compound annual rate of change</a:t>
            </a:r>
          </a:p>
        </p:txBody>
      </p:sp>
      <p:sp>
        <p:nvSpPr>
          <p:cNvPr id="11" name="TextBox 10"/>
          <p:cNvSpPr txBox="1"/>
          <p:nvPr/>
        </p:nvSpPr>
        <p:spPr>
          <a:xfrm>
            <a:off x="5219271" y="6181566"/>
            <a:ext cx="5128054" cy="504702"/>
          </a:xfrm>
          <a:prstGeom prst="rect">
            <a:avLst/>
          </a:prstGeom>
        </p:spPr>
        <p:txBody>
          <a:bodyPr vert="horz" wrap="square" lIns="91440" tIns="45720" rIns="91440" bIns="45720" rtlCol="0" anchor="b">
            <a:normAutofit/>
          </a:bodyPr>
          <a:lstStyle/>
          <a:p>
            <a:pPr>
              <a:spcBef>
                <a:spcPct val="0"/>
              </a:spcBef>
            </a:pPr>
            <a:r>
              <a:rPr lang="en-US" sz="1200" dirty="0">
                <a:latin typeface="Tahoma" pitchFamily="34" charset="0"/>
                <a:ea typeface="+mj-ea"/>
                <a:cs typeface="Tahoma" pitchFamily="34" charset="0"/>
              </a:rPr>
              <a:t>Source: U.S. Bureau of Economic Analysis and Bureau of Labor Statistics</a:t>
            </a:r>
          </a:p>
        </p:txBody>
      </p:sp>
      <p:sp>
        <p:nvSpPr>
          <p:cNvPr id="9" name="TextBox 1"/>
          <p:cNvSpPr txBox="1"/>
          <p:nvPr/>
        </p:nvSpPr>
        <p:spPr>
          <a:xfrm>
            <a:off x="8575161" y="2781678"/>
            <a:ext cx="3220599" cy="484052"/>
          </a:xfrm>
          <a:prstGeom prst="rect">
            <a:avLst/>
          </a:prstGeom>
          <a:solidFill>
            <a:schemeClr val="bg1">
              <a:alpha val="66000"/>
            </a:schemeClr>
          </a:solidFill>
          <a:ln>
            <a:noFill/>
          </a:ln>
        </p:spPr>
        <p:txBody>
          <a:bodyPr vert="horz" wrap="square" lIns="91440" tIns="45720" rIns="91440" bIns="4572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a:solidFill>
                  <a:srgbClr val="002060"/>
                </a:solidFill>
                <a:latin typeface="Tahoma" pitchFamily="34" charset="0"/>
                <a:cs typeface="Tahoma" pitchFamily="34" charset="0"/>
              </a:rPr>
              <a:t>Projected</a:t>
            </a:r>
            <a:r>
              <a:rPr lang="en-US" sz="1400" dirty="0">
                <a:solidFill>
                  <a:srgbClr val="002060"/>
                </a:solidFill>
                <a:latin typeface="Tahoma" pitchFamily="34" charset="0"/>
                <a:cs typeface="Tahoma" pitchFamily="34" charset="0"/>
              </a:rPr>
              <a:t> </a:t>
            </a:r>
            <a:r>
              <a:rPr lang="en-US" sz="1400" dirty="0" smtClean="0">
                <a:solidFill>
                  <a:srgbClr val="002060"/>
                </a:solidFill>
                <a:latin typeface="Tahoma" pitchFamily="34" charset="0"/>
                <a:cs typeface="Tahoma" pitchFamily="34" charset="0"/>
              </a:rPr>
              <a:t>1.8% over 2018-28</a:t>
            </a:r>
            <a:endParaRPr lang="en-US" sz="1400" dirty="0">
              <a:solidFill>
                <a:srgbClr val="002060"/>
              </a:solidFill>
              <a:latin typeface="Tahoma" pitchFamily="34" charset="0"/>
              <a:cs typeface="Tahoma" pitchFamily="34" charset="0"/>
            </a:endParaRPr>
          </a:p>
        </p:txBody>
      </p:sp>
      <p:cxnSp>
        <p:nvCxnSpPr>
          <p:cNvPr id="10" name="Straight Arrow Connector 9"/>
          <p:cNvCxnSpPr/>
          <p:nvPr/>
        </p:nvCxnSpPr>
        <p:spPr>
          <a:xfrm>
            <a:off x="8903970" y="3265730"/>
            <a:ext cx="2683" cy="564952"/>
          </a:xfrm>
          <a:prstGeom prst="straightConnector1">
            <a:avLst/>
          </a:prstGeom>
          <a:ln>
            <a:headEnd type="none" w="lg" len="lg"/>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159728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Rectangle 8"/>
          <p:cNvSpPr>
            <a:spLocks noGrp="1" noChangeArrowheads="1"/>
          </p:cNvSpPr>
          <p:nvPr>
            <p:ph type="title"/>
          </p:nvPr>
        </p:nvSpPr>
        <p:spPr/>
        <p:txBody>
          <a:bodyPr/>
          <a:lstStyle/>
          <a:p>
            <a:pPr eaLnBrk="1" hangingPunct="1"/>
            <a:r>
              <a:rPr lang="en-US" sz="3200" dirty="0"/>
              <a:t>Personal Consumption Expenditures Contribute Most to Nominal GDP</a:t>
            </a:r>
          </a:p>
        </p:txBody>
      </p:sp>
      <p:graphicFrame>
        <p:nvGraphicFramePr>
          <p:cNvPr id="12" name="Object 2"/>
          <p:cNvGraphicFramePr>
            <a:graphicFrameLocks noGrp="1" noChangeAspect="1"/>
          </p:cNvGraphicFramePr>
          <p:nvPr>
            <p:ph type="chart" idx="1"/>
            <p:extLst>
              <p:ext uri="{D42A27DB-BD31-4B8C-83A1-F6EECF244321}">
                <p14:modId xmlns:p14="http://schemas.microsoft.com/office/powerpoint/2010/main" val="3725027864"/>
              </p:ext>
            </p:extLst>
          </p:nvPr>
        </p:nvGraphicFramePr>
        <p:xfrm>
          <a:off x="828339" y="1569721"/>
          <a:ext cx="10363200" cy="4357688"/>
        </p:xfrm>
        <a:graphic>
          <a:graphicData uri="http://schemas.openxmlformats.org/drawingml/2006/chart">
            <c:chart xmlns:c="http://schemas.openxmlformats.org/drawingml/2006/chart" xmlns:r="http://schemas.openxmlformats.org/officeDocument/2006/relationships" r:id="rId3"/>
          </a:graphicData>
        </a:graphic>
      </p:graphicFrame>
      <p:sp>
        <p:nvSpPr>
          <p:cNvPr id="16395" name="Text Box 10"/>
          <p:cNvSpPr txBox="1">
            <a:spLocks noChangeArrowheads="1"/>
          </p:cNvSpPr>
          <p:nvPr/>
        </p:nvSpPr>
        <p:spPr bwMode="auto">
          <a:xfrm>
            <a:off x="828339" y="1569721"/>
            <a:ext cx="1708953"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Percent of GDP</a:t>
            </a:r>
          </a:p>
        </p:txBody>
      </p:sp>
      <p:sp>
        <p:nvSpPr>
          <p:cNvPr id="8" name="TextBox 7"/>
          <p:cNvSpPr txBox="1"/>
          <p:nvPr/>
        </p:nvSpPr>
        <p:spPr>
          <a:xfrm>
            <a:off x="5247846" y="6185024"/>
            <a:ext cx="5128054" cy="504702"/>
          </a:xfrm>
          <a:prstGeom prst="rect">
            <a:avLst/>
          </a:prstGeom>
        </p:spPr>
        <p:txBody>
          <a:bodyPr vert="horz" wrap="square" lIns="91440" tIns="45720" rIns="91440" bIns="45720" rtlCol="0" anchor="b">
            <a:normAutofit/>
          </a:bodyPr>
          <a:lstStyle/>
          <a:p>
            <a:pPr>
              <a:spcBef>
                <a:spcPct val="0"/>
              </a:spcBef>
            </a:pPr>
            <a:r>
              <a:rPr lang="en-US" sz="1200" dirty="0">
                <a:latin typeface="Tahoma" pitchFamily="34" charset="0"/>
                <a:ea typeface="+mj-ea"/>
                <a:cs typeface="Tahoma" pitchFamily="34" charset="0"/>
              </a:rPr>
              <a:t>Source: U.S. Bureau of Economic Analysis and Bureau of Labor Statistics</a:t>
            </a:r>
          </a:p>
        </p:txBody>
      </p:sp>
    </p:spTree>
    <p:extLst>
      <p:ext uri="{BB962C8B-B14F-4D97-AF65-F5344CB8AC3E}">
        <p14:creationId xmlns:p14="http://schemas.microsoft.com/office/powerpoint/2010/main" val="250879814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a:xfrm>
            <a:off x="1131869" y="334521"/>
            <a:ext cx="9550400" cy="1066800"/>
          </a:xfrm>
        </p:spPr>
        <p:txBody>
          <a:bodyPr anchor="ctr" anchorCtr="0"/>
          <a:lstStyle/>
          <a:p>
            <a:pPr eaLnBrk="1" hangingPunct="1"/>
            <a:r>
              <a:rPr lang="en-US" sz="3600" dirty="0"/>
              <a:t>Investment </a:t>
            </a:r>
            <a:r>
              <a:rPr lang="en-US" sz="3600" dirty="0" smtClean="0"/>
              <a:t>and Trade Remain </a:t>
            </a:r>
            <a:r>
              <a:rPr lang="en-US" sz="3600" dirty="0"/>
              <a:t>Among the Fastest Growing Components of GDP </a:t>
            </a:r>
            <a:endParaRPr lang="en-US" sz="3600" dirty="0" smtClean="0"/>
          </a:p>
        </p:txBody>
      </p:sp>
      <p:sp>
        <p:nvSpPr>
          <p:cNvPr id="15366" name="Text Box 4"/>
          <p:cNvSpPr txBox="1">
            <a:spLocks noChangeArrowheads="1"/>
          </p:cNvSpPr>
          <p:nvPr/>
        </p:nvSpPr>
        <p:spPr bwMode="auto">
          <a:xfrm>
            <a:off x="1736859" y="1840808"/>
            <a:ext cx="1936319"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Annual rate of change</a:t>
            </a:r>
          </a:p>
        </p:txBody>
      </p:sp>
      <p:grpSp>
        <p:nvGrpSpPr>
          <p:cNvPr id="2" name="Group 5"/>
          <p:cNvGrpSpPr>
            <a:grpSpLocks/>
          </p:cNvGrpSpPr>
          <p:nvPr/>
        </p:nvGrpSpPr>
        <p:grpSpPr bwMode="auto">
          <a:xfrm>
            <a:off x="1736859" y="1352107"/>
            <a:ext cx="8133863" cy="4683955"/>
            <a:chOff x="493" y="1153"/>
            <a:chExt cx="5147" cy="2752"/>
          </a:xfrm>
        </p:grpSpPr>
        <p:graphicFrame>
          <p:nvGraphicFramePr>
            <p:cNvPr id="14" name="Object 6"/>
            <p:cNvGraphicFramePr>
              <a:graphicFrameLocks noChangeAspect="1"/>
            </p:cNvGraphicFramePr>
            <p:nvPr>
              <p:extLst>
                <p:ext uri="{D42A27DB-BD31-4B8C-83A1-F6EECF244321}">
                  <p14:modId xmlns:p14="http://schemas.microsoft.com/office/powerpoint/2010/main" val="263844156"/>
                </p:ext>
              </p:extLst>
            </p:nvPr>
          </p:nvGraphicFramePr>
          <p:xfrm>
            <a:off x="500" y="1153"/>
            <a:ext cx="5140" cy="2752"/>
          </p:xfrm>
          <a:graphic>
            <a:graphicData uri="http://schemas.openxmlformats.org/drawingml/2006/chart">
              <c:chart xmlns:c="http://schemas.openxmlformats.org/drawingml/2006/chart" xmlns:r="http://schemas.openxmlformats.org/officeDocument/2006/relationships" r:id="rId3"/>
            </a:graphicData>
          </a:graphic>
        </p:graphicFrame>
        <p:sp>
          <p:nvSpPr>
            <p:cNvPr id="15369" name="Text Box 7"/>
            <p:cNvSpPr txBox="1">
              <a:spLocks noChangeArrowheads="1"/>
            </p:cNvSpPr>
            <p:nvPr/>
          </p:nvSpPr>
          <p:spPr bwMode="auto">
            <a:xfrm>
              <a:off x="493" y="2798"/>
              <a:ext cx="378" cy="222"/>
            </a:xfrm>
            <a:prstGeom prst="rect">
              <a:avLst/>
            </a:prstGeom>
            <a:noFill/>
            <a:ln w="9525">
              <a:noFill/>
              <a:miter lim="800000"/>
              <a:headEnd/>
              <a:tailEnd/>
            </a:ln>
          </p:spPr>
          <p:txBody>
            <a:bodyPr>
              <a:spAutoFit/>
            </a:bodyPr>
            <a:lstStyle/>
            <a:p>
              <a:pPr algn="ctr" eaLnBrk="0" hangingPunct="0">
                <a:spcBef>
                  <a:spcPct val="20000"/>
                </a:spcBef>
                <a:buClr>
                  <a:srgbClr val="FF0000"/>
                </a:buClr>
              </a:pPr>
              <a:endParaRPr lang="en-US" sz="1600" b="1" dirty="0"/>
            </a:p>
          </p:txBody>
        </p:sp>
      </p:grpSp>
      <p:sp>
        <p:nvSpPr>
          <p:cNvPr id="10" name="TextBox 9"/>
          <p:cNvSpPr txBox="1"/>
          <p:nvPr/>
        </p:nvSpPr>
        <p:spPr>
          <a:xfrm>
            <a:off x="2370161" y="6353298"/>
            <a:ext cx="5066866" cy="504702"/>
          </a:xfrm>
          <a:prstGeom prst="rect">
            <a:avLst/>
          </a:prstGeom>
        </p:spPr>
        <p:txBody>
          <a:bodyPr vert="horz" wrap="square" lIns="91440" tIns="45720" rIns="91440" bIns="45720" rtlCol="0" anchor="b">
            <a:normAutofit fontScale="85000" lnSpcReduction="20000"/>
          </a:bodyPr>
          <a:lstStyle/>
          <a:p>
            <a:pPr algn="ctr">
              <a:spcBef>
                <a:spcPct val="0"/>
              </a:spcBef>
            </a:pPr>
            <a:endParaRPr lang="en-US" sz="3600" dirty="0">
              <a:latin typeface="Tahoma" pitchFamily="34" charset="0"/>
              <a:ea typeface="+mj-ea"/>
              <a:cs typeface="Tahoma" pitchFamily="34" charset="0"/>
            </a:endParaRPr>
          </a:p>
        </p:txBody>
      </p:sp>
      <p:sp>
        <p:nvSpPr>
          <p:cNvPr id="11" name="TextBox 10"/>
          <p:cNvSpPr txBox="1"/>
          <p:nvPr/>
        </p:nvSpPr>
        <p:spPr>
          <a:xfrm>
            <a:off x="5219271" y="6181566"/>
            <a:ext cx="5128054" cy="504702"/>
          </a:xfrm>
          <a:prstGeom prst="rect">
            <a:avLst/>
          </a:prstGeom>
        </p:spPr>
        <p:txBody>
          <a:bodyPr vert="horz" wrap="square" lIns="91440" tIns="45720" rIns="91440" bIns="45720" rtlCol="0" anchor="b">
            <a:normAutofit/>
          </a:bodyPr>
          <a:lstStyle/>
          <a:p>
            <a:pPr>
              <a:spcBef>
                <a:spcPct val="0"/>
              </a:spcBef>
            </a:pPr>
            <a:r>
              <a:rPr lang="en-US" sz="1200" dirty="0">
                <a:latin typeface="Tahoma" pitchFamily="34" charset="0"/>
                <a:ea typeface="+mj-ea"/>
                <a:cs typeface="Tahoma" pitchFamily="34" charset="0"/>
              </a:rPr>
              <a:t>Source: U.S. Bureau of Economic Analysis and Bureau of Labor Statistics</a:t>
            </a:r>
          </a:p>
        </p:txBody>
      </p:sp>
    </p:spTree>
    <p:extLst>
      <p:ext uri="{BB962C8B-B14F-4D97-AF65-F5344CB8AC3E}">
        <p14:creationId xmlns:p14="http://schemas.microsoft.com/office/powerpoint/2010/main" val="237614726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 Growth in Trade</a:t>
            </a:r>
            <a:endParaRPr lang="en-US" dirty="0"/>
          </a:p>
        </p:txBody>
      </p:sp>
      <p:graphicFrame>
        <p:nvGraphicFramePr>
          <p:cNvPr id="8" name="Content Placeholder 7"/>
          <p:cNvGraphicFramePr>
            <a:graphicFrameLocks noGrp="1"/>
          </p:cNvGraphicFramePr>
          <p:nvPr>
            <p:ph type="chart" idx="1"/>
            <p:extLst>
              <p:ext uri="{D42A27DB-BD31-4B8C-83A1-F6EECF244321}">
                <p14:modId xmlns:p14="http://schemas.microsoft.com/office/powerpoint/2010/main" val="1896048814"/>
              </p:ext>
            </p:extLst>
          </p:nvPr>
        </p:nvGraphicFramePr>
        <p:xfrm>
          <a:off x="1234739" y="1520819"/>
          <a:ext cx="9932416" cy="425653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7717971" y="2315307"/>
            <a:ext cx="914400" cy="381000"/>
          </a:xfrm>
          <a:prstGeom prst="rect">
            <a:avLst/>
          </a:prstGeom>
        </p:spPr>
        <p:txBody>
          <a:bodyPr vert="horz" wrap="none" lIns="91440" tIns="45720" rIns="91440" bIns="45720" rtlCol="0" anchor="ctr">
            <a:normAutofit/>
          </a:bodyPr>
          <a:lstStyle/>
          <a:p>
            <a:pPr algn="ctr">
              <a:spcBef>
                <a:spcPct val="0"/>
              </a:spcBef>
            </a:pPr>
            <a:r>
              <a:rPr lang="en-US" dirty="0">
                <a:ea typeface="+mj-ea"/>
                <a:cs typeface="Tahoma" pitchFamily="34" charset="0"/>
              </a:rPr>
              <a:t>Exports</a:t>
            </a:r>
          </a:p>
        </p:txBody>
      </p:sp>
      <p:sp>
        <p:nvSpPr>
          <p:cNvPr id="10" name="TextBox 9"/>
          <p:cNvSpPr txBox="1"/>
          <p:nvPr/>
        </p:nvSpPr>
        <p:spPr>
          <a:xfrm>
            <a:off x="5152082" y="6430220"/>
            <a:ext cx="5131778" cy="427780"/>
          </a:xfrm>
          <a:prstGeom prst="rect">
            <a:avLst/>
          </a:prstGeom>
        </p:spPr>
        <p:txBody>
          <a:bodyPr vert="horz" wrap="square" lIns="91440" tIns="45720" rIns="91440" bIns="45720" rtlCol="0" anchor="b">
            <a:normAutofit/>
          </a:bodyPr>
          <a:lstStyle/>
          <a:p>
            <a:pPr>
              <a:spcBef>
                <a:spcPct val="0"/>
              </a:spcBef>
            </a:pPr>
            <a:r>
              <a:rPr lang="en-US" sz="1200" dirty="0">
                <a:latin typeface="Tahoma" pitchFamily="34" charset="0"/>
                <a:ea typeface="+mj-ea"/>
                <a:cs typeface="Tahoma" pitchFamily="34" charset="0"/>
              </a:rPr>
              <a:t>Source: U.S. Bureau of Economic Analysis and Bureau of Labor </a:t>
            </a:r>
            <a:r>
              <a:rPr lang="en-US" sz="1200" dirty="0" smtClean="0">
                <a:latin typeface="Tahoma" pitchFamily="34" charset="0"/>
                <a:ea typeface="+mj-ea"/>
                <a:cs typeface="Tahoma" pitchFamily="34" charset="0"/>
              </a:rPr>
              <a:t>Statistics</a:t>
            </a:r>
          </a:p>
          <a:p>
            <a:pPr>
              <a:spcBef>
                <a:spcPct val="0"/>
              </a:spcBef>
            </a:pPr>
            <a:endParaRPr lang="en-US" sz="1200" dirty="0">
              <a:latin typeface="Tahoma" pitchFamily="34" charset="0"/>
              <a:ea typeface="+mj-ea"/>
              <a:cs typeface="Tahoma" pitchFamily="34" charset="0"/>
            </a:endParaRPr>
          </a:p>
        </p:txBody>
      </p:sp>
      <p:sp>
        <p:nvSpPr>
          <p:cNvPr id="11" name="Text Box 10"/>
          <p:cNvSpPr txBox="1">
            <a:spLocks noChangeArrowheads="1"/>
          </p:cNvSpPr>
          <p:nvPr/>
        </p:nvSpPr>
        <p:spPr bwMode="auto">
          <a:xfrm>
            <a:off x="1234739" y="1128686"/>
            <a:ext cx="2895601"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Billions of chained (</a:t>
            </a:r>
            <a:r>
              <a:rPr lang="en-US" sz="1400" b="1" dirty="0" smtClean="0"/>
              <a:t>2012) </a:t>
            </a:r>
            <a:r>
              <a:rPr lang="en-US" sz="1400" b="1" dirty="0"/>
              <a:t>dollars</a:t>
            </a:r>
          </a:p>
        </p:txBody>
      </p:sp>
      <p:sp>
        <p:nvSpPr>
          <p:cNvPr id="12" name="TextBox 11"/>
          <p:cNvSpPr txBox="1"/>
          <p:nvPr/>
        </p:nvSpPr>
        <p:spPr>
          <a:xfrm>
            <a:off x="8837150" y="3960126"/>
            <a:ext cx="914400" cy="381000"/>
          </a:xfrm>
          <a:prstGeom prst="rect">
            <a:avLst/>
          </a:prstGeom>
        </p:spPr>
        <p:txBody>
          <a:bodyPr vert="horz" wrap="none" lIns="91440" tIns="45720" rIns="91440" bIns="45720" rtlCol="0" anchor="ctr">
            <a:normAutofit/>
          </a:bodyPr>
          <a:lstStyle/>
          <a:p>
            <a:pPr algn="ctr">
              <a:spcBef>
                <a:spcPct val="0"/>
              </a:spcBef>
            </a:pPr>
            <a:r>
              <a:rPr lang="en-US" dirty="0">
                <a:ea typeface="+mj-ea"/>
                <a:cs typeface="Tahoma" pitchFamily="34" charset="0"/>
              </a:rPr>
              <a:t>Net exports</a:t>
            </a:r>
          </a:p>
        </p:txBody>
      </p:sp>
      <p:cxnSp>
        <p:nvCxnSpPr>
          <p:cNvPr id="4" name="Straight Connector 3"/>
          <p:cNvCxnSpPr/>
          <p:nvPr/>
        </p:nvCxnSpPr>
        <p:spPr>
          <a:xfrm flipV="1">
            <a:off x="8858250" y="2219378"/>
            <a:ext cx="1342316" cy="340942"/>
          </a:xfrm>
          <a:prstGeom prst="line">
            <a:avLst/>
          </a:prstGeom>
          <a:ln w="44450">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837150" y="3863028"/>
            <a:ext cx="1363416" cy="75238"/>
          </a:xfrm>
          <a:prstGeom prst="line">
            <a:avLst/>
          </a:prstGeom>
          <a:ln w="444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837150" y="4805537"/>
            <a:ext cx="1363416" cy="412577"/>
          </a:xfrm>
          <a:prstGeom prst="line">
            <a:avLst/>
          </a:prstGeom>
          <a:ln w="44450">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26620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266700" y="129489"/>
            <a:ext cx="11493500" cy="889686"/>
          </a:xfrm>
        </p:spPr>
        <p:txBody>
          <a:bodyPr anchor="ctr" anchorCtr="0"/>
          <a:lstStyle/>
          <a:p>
            <a:pPr eaLnBrk="1" hangingPunct="1">
              <a:lnSpc>
                <a:spcPts val="4000"/>
              </a:lnSpc>
            </a:pPr>
            <a:r>
              <a:rPr lang="en-US" sz="3200" dirty="0" smtClean="0"/>
              <a:t>Full Employment Assumes Only Frictional Unemployment</a:t>
            </a:r>
          </a:p>
        </p:txBody>
      </p:sp>
      <p:graphicFrame>
        <p:nvGraphicFramePr>
          <p:cNvPr id="6" name="Chart Placeholder 5"/>
          <p:cNvGraphicFramePr>
            <a:graphicFrameLocks noGrp="1"/>
          </p:cNvGraphicFramePr>
          <p:nvPr>
            <p:ph type="chart" idx="1"/>
            <p:extLst>
              <p:ext uri="{D42A27DB-BD31-4B8C-83A1-F6EECF244321}">
                <p14:modId xmlns:p14="http://schemas.microsoft.com/office/powerpoint/2010/main" val="1413131556"/>
              </p:ext>
            </p:extLst>
          </p:nvPr>
        </p:nvGraphicFramePr>
        <p:xfrm>
          <a:off x="654050" y="1986390"/>
          <a:ext cx="10970260" cy="3829050"/>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p:cNvSpPr txBox="1">
            <a:spLocks/>
          </p:cNvSpPr>
          <p:nvPr/>
        </p:nvSpPr>
        <p:spPr bwMode="auto">
          <a:xfrm>
            <a:off x="1358900" y="1800813"/>
            <a:ext cx="2690813" cy="2473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b="1" kern="1200">
                <a:solidFill>
                  <a:srgbClr val="192168"/>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b="1">
                <a:solidFill>
                  <a:srgbClr val="192168"/>
                </a:solidFill>
                <a:latin typeface="Tahoma" pitchFamily="34" charset="0"/>
                <a:cs typeface="Tahoma" pitchFamily="34" charset="0"/>
              </a:defRPr>
            </a:lvl2pPr>
            <a:lvl3pPr algn="ctr" rtl="0" eaLnBrk="0" fontAlgn="base" hangingPunct="0">
              <a:spcBef>
                <a:spcPct val="0"/>
              </a:spcBef>
              <a:spcAft>
                <a:spcPct val="0"/>
              </a:spcAft>
              <a:defRPr sz="4400" b="1">
                <a:solidFill>
                  <a:srgbClr val="192168"/>
                </a:solidFill>
                <a:latin typeface="Tahoma" pitchFamily="34" charset="0"/>
                <a:cs typeface="Tahoma" pitchFamily="34" charset="0"/>
              </a:defRPr>
            </a:lvl3pPr>
            <a:lvl4pPr algn="ctr" rtl="0" eaLnBrk="0" fontAlgn="base" hangingPunct="0">
              <a:spcBef>
                <a:spcPct val="0"/>
              </a:spcBef>
              <a:spcAft>
                <a:spcPct val="0"/>
              </a:spcAft>
              <a:defRPr sz="4400" b="1">
                <a:solidFill>
                  <a:srgbClr val="192168"/>
                </a:solidFill>
                <a:latin typeface="Tahoma" pitchFamily="34" charset="0"/>
                <a:cs typeface="Tahoma" pitchFamily="34" charset="0"/>
              </a:defRPr>
            </a:lvl4pPr>
            <a:lvl5pPr algn="ctr" rtl="0" eaLnBrk="0" fontAlgn="base" hangingPunct="0">
              <a:spcBef>
                <a:spcPct val="0"/>
              </a:spcBef>
              <a:spcAft>
                <a:spcPct val="0"/>
              </a:spcAft>
              <a:defRPr sz="4400" b="1">
                <a:solidFill>
                  <a:srgbClr val="192168"/>
                </a:solidFill>
                <a:latin typeface="Tahoma" pitchFamily="34" charset="0"/>
                <a:cs typeface="Tahoma" pitchFamily="34" charset="0"/>
              </a:defRPr>
            </a:lvl5pPr>
            <a:lvl6pPr marL="457200" algn="ctr" rtl="0" fontAlgn="base">
              <a:spcBef>
                <a:spcPct val="0"/>
              </a:spcBef>
              <a:spcAft>
                <a:spcPct val="0"/>
              </a:spcAft>
              <a:defRPr sz="4400" b="1">
                <a:solidFill>
                  <a:schemeClr val="bg1"/>
                </a:solidFill>
                <a:latin typeface="Tahoma" pitchFamily="34" charset="0"/>
                <a:cs typeface="Tahoma" pitchFamily="34" charset="0"/>
              </a:defRPr>
            </a:lvl6pPr>
            <a:lvl7pPr marL="914400" algn="ctr" rtl="0" fontAlgn="base">
              <a:spcBef>
                <a:spcPct val="0"/>
              </a:spcBef>
              <a:spcAft>
                <a:spcPct val="0"/>
              </a:spcAft>
              <a:defRPr sz="4400" b="1">
                <a:solidFill>
                  <a:schemeClr val="bg1"/>
                </a:solidFill>
                <a:latin typeface="Tahoma" pitchFamily="34" charset="0"/>
                <a:cs typeface="Tahoma" pitchFamily="34" charset="0"/>
              </a:defRPr>
            </a:lvl7pPr>
            <a:lvl8pPr marL="1371600" algn="ctr" rtl="0" fontAlgn="base">
              <a:spcBef>
                <a:spcPct val="0"/>
              </a:spcBef>
              <a:spcAft>
                <a:spcPct val="0"/>
              </a:spcAft>
              <a:defRPr sz="4400" b="1">
                <a:solidFill>
                  <a:schemeClr val="bg1"/>
                </a:solidFill>
                <a:latin typeface="Tahoma" pitchFamily="34" charset="0"/>
                <a:cs typeface="Tahoma" pitchFamily="34" charset="0"/>
              </a:defRPr>
            </a:lvl8pPr>
            <a:lvl9pPr marL="1828800" algn="ctr" rtl="0" fontAlgn="base">
              <a:spcBef>
                <a:spcPct val="0"/>
              </a:spcBef>
              <a:spcAft>
                <a:spcPct val="0"/>
              </a:spcAft>
              <a:defRPr sz="4400" b="1">
                <a:solidFill>
                  <a:schemeClr val="bg1"/>
                </a:solidFill>
                <a:latin typeface="Tahoma" pitchFamily="34" charset="0"/>
                <a:cs typeface="Tahoma" pitchFamily="34" charset="0"/>
              </a:defRPr>
            </a:lvl9pPr>
          </a:lstStyle>
          <a:p>
            <a:pPr algn="l"/>
            <a:r>
              <a:rPr lang="en-US" sz="1400" dirty="0" smtClean="0"/>
              <a:t>Unemployment rate</a:t>
            </a:r>
            <a:endParaRPr lang="en-US" sz="1400" dirty="0"/>
          </a:p>
        </p:txBody>
      </p:sp>
      <p:sp>
        <p:nvSpPr>
          <p:cNvPr id="5" name="Rectangle 4"/>
          <p:cNvSpPr/>
          <p:nvPr/>
        </p:nvSpPr>
        <p:spPr>
          <a:xfrm>
            <a:off x="6807887" y="1767058"/>
            <a:ext cx="148281" cy="133865"/>
          </a:xfrm>
          <a:prstGeom prst="rect">
            <a:avLst/>
          </a:prstGeom>
          <a:solidFill>
            <a:schemeClr val="tx1">
              <a:lumMod val="10000"/>
              <a:lumOff val="90000"/>
            </a:schemeClr>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extBox 7"/>
          <p:cNvSpPr txBox="1"/>
          <p:nvPr/>
        </p:nvSpPr>
        <p:spPr>
          <a:xfrm>
            <a:off x="6956168" y="1681591"/>
            <a:ext cx="1379838" cy="304800"/>
          </a:xfrm>
          <a:prstGeom prst="rect">
            <a:avLst/>
          </a:prstGeom>
        </p:spPr>
        <p:txBody>
          <a:bodyPr vert="horz" wrap="none" lIns="91440" tIns="45720" rIns="91440" bIns="45720" rtlCol="0" anchor="ctr">
            <a:noAutofit/>
          </a:bodyPr>
          <a:lstStyle/>
          <a:p>
            <a:pPr>
              <a:spcBef>
                <a:spcPct val="0"/>
              </a:spcBef>
            </a:pPr>
            <a:r>
              <a:rPr lang="en-US" sz="1600" dirty="0">
                <a:solidFill>
                  <a:srgbClr val="002060"/>
                </a:solidFill>
                <a:ea typeface="+mj-ea"/>
                <a:cs typeface="Tahoma" pitchFamily="34" charset="0"/>
              </a:rPr>
              <a:t>Recession year</a:t>
            </a:r>
          </a:p>
        </p:txBody>
      </p:sp>
      <p:grpSp>
        <p:nvGrpSpPr>
          <p:cNvPr id="9" name="Group 8"/>
          <p:cNvGrpSpPr/>
          <p:nvPr/>
        </p:nvGrpSpPr>
        <p:grpSpPr>
          <a:xfrm>
            <a:off x="8470476" y="2519267"/>
            <a:ext cx="2184056" cy="2654300"/>
            <a:chOff x="7364627" y="2273300"/>
            <a:chExt cx="2184056" cy="3289300"/>
          </a:xfrm>
        </p:grpSpPr>
        <p:cxnSp>
          <p:nvCxnSpPr>
            <p:cNvPr id="10" name="Straight Connector 9"/>
            <p:cNvCxnSpPr/>
            <p:nvPr/>
          </p:nvCxnSpPr>
          <p:spPr>
            <a:xfrm>
              <a:off x="8226168" y="2273300"/>
              <a:ext cx="0" cy="32893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364627" y="4947496"/>
              <a:ext cx="876300"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Actual</a:t>
              </a:r>
            </a:p>
          </p:txBody>
        </p:sp>
        <p:sp>
          <p:nvSpPr>
            <p:cNvPr id="12" name="TextBox 11"/>
            <p:cNvSpPr txBox="1"/>
            <p:nvPr/>
          </p:nvSpPr>
          <p:spPr>
            <a:xfrm>
              <a:off x="8166787" y="4947496"/>
              <a:ext cx="1381896"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Projected</a:t>
              </a:r>
            </a:p>
          </p:txBody>
        </p:sp>
        <p:cxnSp>
          <p:nvCxnSpPr>
            <p:cNvPr id="13" name="Straight Arrow Connector 12"/>
            <p:cNvCxnSpPr/>
            <p:nvPr/>
          </p:nvCxnSpPr>
          <p:spPr>
            <a:xfrm>
              <a:off x="8458200" y="5067300"/>
              <a:ext cx="882135" cy="169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480300" y="5067300"/>
              <a:ext cx="588663"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4480104" y="6348317"/>
            <a:ext cx="6081216" cy="509683"/>
          </a:xfrm>
          <a:prstGeom prst="rect">
            <a:avLst/>
          </a:prstGeom>
        </p:spPr>
        <p:txBody>
          <a:bodyPr vert="horz" wrap="square" lIns="91440" tIns="45720" rIns="91440" bIns="45720" rtlCol="0" anchor="b">
            <a:noAutofit/>
          </a:bodyPr>
          <a:lstStyle/>
          <a:p>
            <a:pPr>
              <a:spcBef>
                <a:spcPct val="0"/>
              </a:spcBef>
            </a:pPr>
            <a:endParaRPr lang="en-US" sz="1200" dirty="0" smtClean="0">
              <a:latin typeface="Tahoma" pitchFamily="34" charset="0"/>
              <a:ea typeface="+mj-ea"/>
              <a:cs typeface="Tahoma" pitchFamily="34" charset="0"/>
            </a:endParaRPr>
          </a:p>
          <a:p>
            <a:pPr>
              <a:spcBef>
                <a:spcPct val="0"/>
              </a:spcBef>
            </a:pPr>
            <a:endParaRPr lang="en-US" sz="1200" dirty="0">
              <a:latin typeface="Tahoma" pitchFamily="34" charset="0"/>
              <a:ea typeface="+mj-ea"/>
              <a:cs typeface="Tahoma" pitchFamily="34" charset="0"/>
            </a:endParaRPr>
          </a:p>
          <a:p>
            <a:pPr>
              <a:spcBef>
                <a:spcPct val="0"/>
              </a:spcBef>
            </a:pPr>
            <a:r>
              <a:rPr lang="en-US" sz="1000" dirty="0" smtClean="0">
                <a:latin typeface="Tahoma" pitchFamily="34" charset="0"/>
                <a:ea typeface="+mj-ea"/>
                <a:cs typeface="Tahoma" pitchFamily="34" charset="0"/>
              </a:rPr>
              <a:t> </a:t>
            </a:r>
            <a:endParaRPr lang="en-US" sz="1050" dirty="0" smtClean="0">
              <a:latin typeface="Tahoma" pitchFamily="34" charset="0"/>
              <a:ea typeface="+mj-ea"/>
              <a:cs typeface="Tahoma" pitchFamily="34" charset="0"/>
            </a:endParaRPr>
          </a:p>
          <a:p>
            <a:pPr>
              <a:spcBef>
                <a:spcPct val="0"/>
              </a:spcBef>
            </a:pPr>
            <a:endParaRPr lang="en-US" sz="1200" dirty="0">
              <a:latin typeface="Tahoma" pitchFamily="34" charset="0"/>
              <a:ea typeface="+mj-ea"/>
              <a:cs typeface="Tahoma" pitchFamily="34" charset="0"/>
            </a:endParaRPr>
          </a:p>
        </p:txBody>
      </p:sp>
    </p:spTree>
    <p:extLst>
      <p:ext uri="{BB962C8B-B14F-4D97-AF65-F5344CB8AC3E}">
        <p14:creationId xmlns:p14="http://schemas.microsoft.com/office/powerpoint/2010/main" val="196714744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3"/>
          <p:cNvSpPr>
            <a:spLocks noGrp="1" noChangeArrowheads="1"/>
          </p:cNvSpPr>
          <p:nvPr>
            <p:ph type="title"/>
          </p:nvPr>
        </p:nvSpPr>
        <p:spPr/>
        <p:txBody>
          <a:bodyPr anchor="ctr" anchorCtr="0"/>
          <a:lstStyle/>
          <a:p>
            <a:pPr eaLnBrk="1" hangingPunct="1"/>
            <a:r>
              <a:rPr lang="en-US" sz="3600" dirty="0"/>
              <a:t>Inflation N</a:t>
            </a:r>
            <a:r>
              <a:rPr lang="en-US" sz="3600" dirty="0" smtClean="0"/>
              <a:t>ear Rates </a:t>
            </a:r>
            <a:r>
              <a:rPr lang="en-US" sz="3600" dirty="0"/>
              <a:t>of </a:t>
            </a:r>
            <a:r>
              <a:rPr lang="en-US" sz="3600" dirty="0" smtClean="0"/>
              <a:t>Latest Decades</a:t>
            </a:r>
          </a:p>
        </p:txBody>
      </p:sp>
      <p:graphicFrame>
        <p:nvGraphicFramePr>
          <p:cNvPr id="8" name="Object 2"/>
          <p:cNvGraphicFramePr>
            <a:graphicFrameLocks noGrp="1" noChangeAspect="1"/>
          </p:cNvGraphicFramePr>
          <p:nvPr>
            <p:ph type="chart" idx="1"/>
            <p:extLst>
              <p:ext uri="{D42A27DB-BD31-4B8C-83A1-F6EECF244321}">
                <p14:modId xmlns:p14="http://schemas.microsoft.com/office/powerpoint/2010/main" val="1383651550"/>
              </p:ext>
            </p:extLst>
          </p:nvPr>
        </p:nvGraphicFramePr>
        <p:xfrm>
          <a:off x="1511281" y="2476500"/>
          <a:ext cx="8997315" cy="3199965"/>
        </p:xfrm>
        <a:graphic>
          <a:graphicData uri="http://schemas.openxmlformats.org/drawingml/2006/chart">
            <c:chart xmlns:c="http://schemas.openxmlformats.org/drawingml/2006/chart" xmlns:r="http://schemas.openxmlformats.org/officeDocument/2006/relationships" r:id="rId3"/>
          </a:graphicData>
        </a:graphic>
      </p:graphicFrame>
      <p:sp>
        <p:nvSpPr>
          <p:cNvPr id="18438" name="Text Box 5"/>
          <p:cNvSpPr txBox="1">
            <a:spLocks noChangeArrowheads="1"/>
          </p:cNvSpPr>
          <p:nvPr/>
        </p:nvSpPr>
        <p:spPr bwMode="auto">
          <a:xfrm>
            <a:off x="1651749" y="1968807"/>
            <a:ext cx="3567522"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GDP Price </a:t>
            </a:r>
            <a:r>
              <a:rPr lang="en-US" sz="1600" b="1" dirty="0" smtClean="0"/>
              <a:t>Index Annual </a:t>
            </a:r>
            <a:r>
              <a:rPr lang="en-US" sz="1600" b="1" dirty="0"/>
              <a:t>rate of </a:t>
            </a:r>
            <a:r>
              <a:rPr lang="en-US" sz="1600" b="1" dirty="0" smtClean="0"/>
              <a:t>change</a:t>
            </a:r>
            <a:endParaRPr lang="en-US" sz="1600" b="1" dirty="0"/>
          </a:p>
        </p:txBody>
      </p:sp>
      <p:sp>
        <p:nvSpPr>
          <p:cNvPr id="7" name="TextBox 6"/>
          <p:cNvSpPr txBox="1"/>
          <p:nvPr/>
        </p:nvSpPr>
        <p:spPr>
          <a:xfrm>
            <a:off x="2370161" y="6353298"/>
            <a:ext cx="5066866" cy="504702"/>
          </a:xfrm>
          <a:prstGeom prst="rect">
            <a:avLst/>
          </a:prstGeom>
        </p:spPr>
        <p:txBody>
          <a:bodyPr vert="horz" wrap="square" lIns="91440" tIns="45720" rIns="91440" bIns="45720" rtlCol="0" anchor="b">
            <a:normAutofit fontScale="85000" lnSpcReduction="20000"/>
          </a:bodyPr>
          <a:lstStyle/>
          <a:p>
            <a:pPr algn="ctr">
              <a:spcBef>
                <a:spcPct val="0"/>
              </a:spcBef>
            </a:pPr>
            <a:endParaRPr lang="en-US" sz="3600" dirty="0">
              <a:latin typeface="Tahoma" pitchFamily="34" charset="0"/>
              <a:ea typeface="+mj-ea"/>
              <a:cs typeface="Tahoma" pitchFamily="34" charset="0"/>
            </a:endParaRPr>
          </a:p>
        </p:txBody>
      </p:sp>
      <p:sp>
        <p:nvSpPr>
          <p:cNvPr id="10" name="TextBox 9"/>
          <p:cNvSpPr txBox="1"/>
          <p:nvPr/>
        </p:nvSpPr>
        <p:spPr>
          <a:xfrm>
            <a:off x="5219271" y="6181566"/>
            <a:ext cx="5128054" cy="504702"/>
          </a:xfrm>
          <a:prstGeom prst="rect">
            <a:avLst/>
          </a:prstGeom>
        </p:spPr>
        <p:txBody>
          <a:bodyPr vert="horz" wrap="square" lIns="91440" tIns="45720" rIns="91440" bIns="45720" rtlCol="0" anchor="b">
            <a:normAutofit/>
          </a:bodyPr>
          <a:lstStyle/>
          <a:p>
            <a:pPr>
              <a:spcBef>
                <a:spcPct val="0"/>
              </a:spcBef>
            </a:pPr>
            <a:r>
              <a:rPr lang="en-US" sz="1200" dirty="0">
                <a:latin typeface="Tahoma" pitchFamily="34" charset="0"/>
                <a:ea typeface="+mj-ea"/>
                <a:cs typeface="Tahoma" pitchFamily="34" charset="0"/>
              </a:rPr>
              <a:t>Source: U.S. Bureau of Economic Analysis and Bureau of Labor Statistics</a:t>
            </a:r>
          </a:p>
        </p:txBody>
      </p:sp>
    </p:spTree>
    <p:extLst>
      <p:ext uri="{BB962C8B-B14F-4D97-AF65-F5344CB8AC3E}">
        <p14:creationId xmlns:p14="http://schemas.microsoft.com/office/powerpoint/2010/main" val="4129917896"/>
      </p:ext>
    </p:extLst>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3"/>
          <p:cNvSpPr>
            <a:spLocks noGrp="1" noChangeArrowheads="1"/>
          </p:cNvSpPr>
          <p:nvPr>
            <p:ph type="title"/>
          </p:nvPr>
        </p:nvSpPr>
        <p:spPr/>
        <p:txBody>
          <a:bodyPr anchor="ctr" anchorCtr="0"/>
          <a:lstStyle/>
          <a:p>
            <a:pPr eaLnBrk="1" hangingPunct="1"/>
            <a:r>
              <a:rPr lang="en-US" sz="3600" dirty="0" smtClean="0"/>
              <a:t>Moderate Productivity Growth</a:t>
            </a:r>
          </a:p>
        </p:txBody>
      </p:sp>
      <p:graphicFrame>
        <p:nvGraphicFramePr>
          <p:cNvPr id="8" name="Object 2"/>
          <p:cNvGraphicFramePr>
            <a:graphicFrameLocks noGrp="1" noChangeAspect="1"/>
          </p:cNvGraphicFramePr>
          <p:nvPr>
            <p:ph type="chart" idx="1"/>
            <p:extLst>
              <p:ext uri="{D42A27DB-BD31-4B8C-83A1-F6EECF244321}">
                <p14:modId xmlns:p14="http://schemas.microsoft.com/office/powerpoint/2010/main" val="3171820143"/>
              </p:ext>
            </p:extLst>
          </p:nvPr>
        </p:nvGraphicFramePr>
        <p:xfrm>
          <a:off x="1389361" y="3022600"/>
          <a:ext cx="9241155" cy="2623244"/>
        </p:xfrm>
        <a:graphic>
          <a:graphicData uri="http://schemas.openxmlformats.org/drawingml/2006/chart">
            <c:chart xmlns:c="http://schemas.openxmlformats.org/drawingml/2006/chart" xmlns:r="http://schemas.openxmlformats.org/officeDocument/2006/relationships" r:id="rId3"/>
          </a:graphicData>
        </a:graphic>
      </p:graphicFrame>
      <p:sp>
        <p:nvSpPr>
          <p:cNvPr id="19462" name="Text Box 5"/>
          <p:cNvSpPr txBox="1">
            <a:spLocks noChangeArrowheads="1"/>
          </p:cNvSpPr>
          <p:nvPr/>
        </p:nvSpPr>
        <p:spPr bwMode="auto">
          <a:xfrm>
            <a:off x="1389361" y="2208576"/>
            <a:ext cx="5947610"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Annual rate of change </a:t>
            </a:r>
            <a:r>
              <a:rPr lang="en-US" sz="1600" b="1" dirty="0" smtClean="0"/>
              <a:t>in private </a:t>
            </a:r>
            <a:r>
              <a:rPr lang="en-US" sz="1600" b="1" dirty="0"/>
              <a:t>nonfarm business output per hour</a:t>
            </a:r>
          </a:p>
        </p:txBody>
      </p:sp>
      <p:sp>
        <p:nvSpPr>
          <p:cNvPr id="9" name="TextBox 8"/>
          <p:cNvSpPr txBox="1"/>
          <p:nvPr/>
        </p:nvSpPr>
        <p:spPr>
          <a:xfrm>
            <a:off x="5219271" y="6181566"/>
            <a:ext cx="5128054" cy="504702"/>
          </a:xfrm>
          <a:prstGeom prst="rect">
            <a:avLst/>
          </a:prstGeom>
        </p:spPr>
        <p:txBody>
          <a:bodyPr vert="horz" wrap="square" lIns="91440" tIns="45720" rIns="91440" bIns="45720" rtlCol="0" anchor="b">
            <a:normAutofit/>
          </a:bodyPr>
          <a:lstStyle/>
          <a:p>
            <a:pPr>
              <a:spcBef>
                <a:spcPct val="0"/>
              </a:spcBef>
            </a:pPr>
            <a:r>
              <a:rPr lang="en-US" sz="1200" dirty="0">
                <a:latin typeface="Tahoma" pitchFamily="34" charset="0"/>
                <a:ea typeface="+mj-ea"/>
                <a:cs typeface="Tahoma" pitchFamily="34" charset="0"/>
              </a:rPr>
              <a:t>Source: U.S. Bureau of Economic Analysis and Bureau of Labor Statistics</a:t>
            </a:r>
          </a:p>
        </p:txBody>
      </p:sp>
    </p:spTree>
    <p:extLst>
      <p:ext uri="{BB962C8B-B14F-4D97-AF65-F5344CB8AC3E}">
        <p14:creationId xmlns:p14="http://schemas.microsoft.com/office/powerpoint/2010/main" val="2709016638"/>
      </p:ext>
    </p:extLst>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Housing Starts Continue Recovery</a:t>
            </a:r>
            <a:endParaRPr lang="en-US" sz="3200" dirty="0"/>
          </a:p>
        </p:txBody>
      </p:sp>
      <p:sp>
        <p:nvSpPr>
          <p:cNvPr id="6" name="TextBox 1"/>
          <p:cNvSpPr txBox="1"/>
          <p:nvPr/>
        </p:nvSpPr>
        <p:spPr>
          <a:xfrm>
            <a:off x="2171700" y="1675369"/>
            <a:ext cx="1742303" cy="2527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a:t>Thousands of units</a:t>
            </a:r>
          </a:p>
        </p:txBody>
      </p:sp>
      <p:graphicFrame>
        <p:nvGraphicFramePr>
          <p:cNvPr id="8" name="Chart Placeholder 5"/>
          <p:cNvGraphicFramePr>
            <a:graphicFrameLocks/>
          </p:cNvGraphicFramePr>
          <p:nvPr>
            <p:extLst>
              <p:ext uri="{D42A27DB-BD31-4B8C-83A1-F6EECF244321}">
                <p14:modId xmlns:p14="http://schemas.microsoft.com/office/powerpoint/2010/main" val="3955454431"/>
              </p:ext>
            </p:extLst>
          </p:nvPr>
        </p:nvGraphicFramePr>
        <p:xfrm>
          <a:off x="1009934" y="2124331"/>
          <a:ext cx="9935570" cy="3652993"/>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370162" y="6353298"/>
            <a:ext cx="3954439" cy="504702"/>
          </a:xfrm>
          <a:prstGeom prst="rect">
            <a:avLst/>
          </a:prstGeom>
        </p:spPr>
        <p:txBody>
          <a:bodyPr vert="horz" wrap="square" lIns="91440" tIns="45720" rIns="91440" bIns="45720" rtlCol="0" anchor="b">
            <a:normAutofit/>
          </a:bodyPr>
          <a:lstStyle/>
          <a:p>
            <a:pPr algn="ctr">
              <a:spcBef>
                <a:spcPct val="0"/>
              </a:spcBef>
            </a:pPr>
            <a:endParaRPr lang="en-US" sz="1400" dirty="0">
              <a:latin typeface="Tahoma" pitchFamily="34" charset="0"/>
              <a:ea typeface="+mj-ea"/>
              <a:cs typeface="Tahoma" pitchFamily="34" charset="0"/>
            </a:endParaRPr>
          </a:p>
        </p:txBody>
      </p:sp>
      <p:sp>
        <p:nvSpPr>
          <p:cNvPr id="7" name="Rectangle 6"/>
          <p:cNvSpPr/>
          <p:nvPr/>
        </p:nvSpPr>
        <p:spPr>
          <a:xfrm>
            <a:off x="6807887" y="1767058"/>
            <a:ext cx="148281" cy="133865"/>
          </a:xfrm>
          <a:prstGeom prst="rect">
            <a:avLst/>
          </a:prstGeom>
          <a:solidFill>
            <a:schemeClr val="tx1">
              <a:lumMod val="10000"/>
              <a:lumOff val="90000"/>
            </a:schemeClr>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TextBox 9"/>
          <p:cNvSpPr txBox="1"/>
          <p:nvPr/>
        </p:nvSpPr>
        <p:spPr>
          <a:xfrm>
            <a:off x="6956168" y="1681591"/>
            <a:ext cx="1379838" cy="304800"/>
          </a:xfrm>
          <a:prstGeom prst="rect">
            <a:avLst/>
          </a:prstGeom>
        </p:spPr>
        <p:txBody>
          <a:bodyPr vert="horz" wrap="none" lIns="91440" tIns="45720" rIns="91440" bIns="45720" rtlCol="0" anchor="ctr">
            <a:noAutofit/>
          </a:bodyPr>
          <a:lstStyle/>
          <a:p>
            <a:pPr>
              <a:spcBef>
                <a:spcPct val="0"/>
              </a:spcBef>
            </a:pPr>
            <a:r>
              <a:rPr lang="en-US" sz="1600" dirty="0">
                <a:solidFill>
                  <a:srgbClr val="002060"/>
                </a:solidFill>
                <a:ea typeface="+mj-ea"/>
                <a:cs typeface="Tahoma" pitchFamily="34" charset="0"/>
              </a:rPr>
              <a:t>Recession year</a:t>
            </a:r>
          </a:p>
        </p:txBody>
      </p:sp>
      <p:sp>
        <p:nvSpPr>
          <p:cNvPr id="12" name="TextBox 11"/>
          <p:cNvSpPr txBox="1"/>
          <p:nvPr/>
        </p:nvSpPr>
        <p:spPr>
          <a:xfrm>
            <a:off x="5630657" y="6166556"/>
            <a:ext cx="4870622" cy="504702"/>
          </a:xfrm>
          <a:prstGeom prst="rect">
            <a:avLst/>
          </a:prstGeom>
        </p:spPr>
        <p:txBody>
          <a:bodyPr vert="horz" wrap="square" lIns="91440" tIns="45720" rIns="91440" bIns="45720" rtlCol="0" anchor="b">
            <a:normAutofit/>
          </a:bodyPr>
          <a:lstStyle/>
          <a:p>
            <a:pPr>
              <a:spcBef>
                <a:spcPct val="0"/>
              </a:spcBef>
            </a:pPr>
            <a:endParaRPr lang="en-US" sz="1200" dirty="0">
              <a:latin typeface="Tahoma" pitchFamily="34" charset="0"/>
              <a:ea typeface="+mj-ea"/>
              <a:cs typeface="Tahoma" pitchFamily="34" charset="0"/>
            </a:endParaRPr>
          </a:p>
          <a:p>
            <a:pPr>
              <a:spcBef>
                <a:spcPct val="0"/>
              </a:spcBef>
            </a:pPr>
            <a:r>
              <a:rPr lang="en-US" sz="1200" dirty="0">
                <a:latin typeface="Tahoma" pitchFamily="34" charset="0"/>
                <a:ea typeface="+mj-ea"/>
                <a:cs typeface="Tahoma" pitchFamily="34" charset="0"/>
              </a:rPr>
              <a:t>Source: U.S. Census Bureau and Bureau of Labor Statistics</a:t>
            </a:r>
          </a:p>
        </p:txBody>
      </p:sp>
      <p:grpSp>
        <p:nvGrpSpPr>
          <p:cNvPr id="21" name="Group 20"/>
          <p:cNvGrpSpPr/>
          <p:nvPr/>
        </p:nvGrpSpPr>
        <p:grpSpPr>
          <a:xfrm>
            <a:off x="8065968" y="2513563"/>
            <a:ext cx="2123988" cy="2654300"/>
            <a:chOff x="7364627" y="2273300"/>
            <a:chExt cx="2123988" cy="3289300"/>
          </a:xfrm>
        </p:grpSpPr>
        <p:cxnSp>
          <p:nvCxnSpPr>
            <p:cNvPr id="4" name="Straight Connector 3"/>
            <p:cNvCxnSpPr/>
            <p:nvPr/>
          </p:nvCxnSpPr>
          <p:spPr>
            <a:xfrm>
              <a:off x="8226168" y="2273300"/>
              <a:ext cx="0" cy="32893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364627" y="4947496"/>
              <a:ext cx="876300"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Actual</a:t>
              </a:r>
            </a:p>
          </p:txBody>
        </p:sp>
        <p:sp>
          <p:nvSpPr>
            <p:cNvPr id="13" name="TextBox 12"/>
            <p:cNvSpPr txBox="1"/>
            <p:nvPr/>
          </p:nvSpPr>
          <p:spPr>
            <a:xfrm>
              <a:off x="8106719" y="4947496"/>
              <a:ext cx="1381896" cy="457199"/>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Projected</a:t>
              </a:r>
            </a:p>
          </p:txBody>
        </p:sp>
        <p:cxnSp>
          <p:nvCxnSpPr>
            <p:cNvPr id="15" name="Straight Arrow Connector 14"/>
            <p:cNvCxnSpPr/>
            <p:nvPr/>
          </p:nvCxnSpPr>
          <p:spPr>
            <a:xfrm>
              <a:off x="8356600" y="5067300"/>
              <a:ext cx="882135" cy="169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480300" y="5067300"/>
              <a:ext cx="588663"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4791802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6675567" y="2297167"/>
            <a:ext cx="2091513" cy="3054147"/>
            <a:chOff x="7364626" y="1777796"/>
            <a:chExt cx="2091513" cy="3784804"/>
          </a:xfrm>
        </p:grpSpPr>
        <p:cxnSp>
          <p:nvCxnSpPr>
            <p:cNvPr id="4" name="Straight Connector 3"/>
            <p:cNvCxnSpPr/>
            <p:nvPr/>
          </p:nvCxnSpPr>
          <p:spPr>
            <a:xfrm flipH="1">
              <a:off x="8226168" y="1777796"/>
              <a:ext cx="14758" cy="3784804"/>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364626" y="5026446"/>
              <a:ext cx="876300" cy="457199"/>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Actual</a:t>
              </a:r>
            </a:p>
          </p:txBody>
        </p:sp>
        <p:sp>
          <p:nvSpPr>
            <p:cNvPr id="13" name="TextBox 12"/>
            <p:cNvSpPr txBox="1"/>
            <p:nvPr/>
          </p:nvSpPr>
          <p:spPr>
            <a:xfrm>
              <a:off x="8074243" y="5011842"/>
              <a:ext cx="1381896" cy="457199"/>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Projected</a:t>
              </a:r>
            </a:p>
          </p:txBody>
        </p:sp>
        <p:cxnSp>
          <p:nvCxnSpPr>
            <p:cNvPr id="15" name="Straight Arrow Connector 14"/>
            <p:cNvCxnSpPr/>
            <p:nvPr/>
          </p:nvCxnSpPr>
          <p:spPr>
            <a:xfrm>
              <a:off x="8324124" y="5025601"/>
              <a:ext cx="882135" cy="169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508445" y="5026448"/>
              <a:ext cx="588663"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sz="3200" dirty="0" smtClean="0"/>
              <a:t>Increases in Energy Prices Affect Economic Growth </a:t>
            </a:r>
            <a:endParaRPr lang="en-US" sz="3200" dirty="0"/>
          </a:p>
        </p:txBody>
      </p:sp>
      <p:graphicFrame>
        <p:nvGraphicFramePr>
          <p:cNvPr id="8" name="Chart Placeholder 5"/>
          <p:cNvGraphicFramePr>
            <a:graphicFrameLocks/>
          </p:cNvGraphicFramePr>
          <p:nvPr>
            <p:extLst>
              <p:ext uri="{D42A27DB-BD31-4B8C-83A1-F6EECF244321}">
                <p14:modId xmlns:p14="http://schemas.microsoft.com/office/powerpoint/2010/main" val="534253117"/>
              </p:ext>
            </p:extLst>
          </p:nvPr>
        </p:nvGraphicFramePr>
        <p:xfrm>
          <a:off x="1009934" y="2124331"/>
          <a:ext cx="9935570" cy="387621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370162" y="6353298"/>
            <a:ext cx="3954439" cy="504702"/>
          </a:xfrm>
          <a:prstGeom prst="rect">
            <a:avLst/>
          </a:prstGeom>
        </p:spPr>
        <p:txBody>
          <a:bodyPr vert="horz" wrap="square" lIns="91440" tIns="45720" rIns="91440" bIns="45720" rtlCol="0" anchor="b">
            <a:normAutofit/>
          </a:bodyPr>
          <a:lstStyle/>
          <a:p>
            <a:pPr algn="ctr">
              <a:spcBef>
                <a:spcPct val="0"/>
              </a:spcBef>
            </a:pPr>
            <a:endParaRPr lang="en-US" sz="1400" dirty="0">
              <a:latin typeface="Tahoma" pitchFamily="34" charset="0"/>
              <a:ea typeface="+mj-ea"/>
              <a:cs typeface="Tahoma" pitchFamily="34" charset="0"/>
            </a:endParaRPr>
          </a:p>
        </p:txBody>
      </p:sp>
      <p:sp>
        <p:nvSpPr>
          <p:cNvPr id="7" name="Rectangle 6"/>
          <p:cNvSpPr/>
          <p:nvPr/>
        </p:nvSpPr>
        <p:spPr>
          <a:xfrm>
            <a:off x="6807887" y="1767058"/>
            <a:ext cx="148281" cy="133865"/>
          </a:xfrm>
          <a:prstGeom prst="rect">
            <a:avLst/>
          </a:prstGeom>
          <a:solidFill>
            <a:schemeClr val="tx1">
              <a:lumMod val="10000"/>
              <a:lumOff val="90000"/>
            </a:schemeClr>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TextBox 9"/>
          <p:cNvSpPr txBox="1"/>
          <p:nvPr/>
        </p:nvSpPr>
        <p:spPr>
          <a:xfrm>
            <a:off x="6956168" y="1681591"/>
            <a:ext cx="1379838" cy="304800"/>
          </a:xfrm>
          <a:prstGeom prst="rect">
            <a:avLst/>
          </a:prstGeom>
        </p:spPr>
        <p:txBody>
          <a:bodyPr vert="horz" wrap="none" lIns="91440" tIns="45720" rIns="91440" bIns="45720" rtlCol="0" anchor="ctr">
            <a:noAutofit/>
          </a:bodyPr>
          <a:lstStyle/>
          <a:p>
            <a:pPr>
              <a:spcBef>
                <a:spcPct val="0"/>
              </a:spcBef>
            </a:pPr>
            <a:r>
              <a:rPr lang="en-US" sz="1600" dirty="0">
                <a:solidFill>
                  <a:srgbClr val="002060"/>
                </a:solidFill>
                <a:ea typeface="+mj-ea"/>
                <a:cs typeface="Tahoma" pitchFamily="34" charset="0"/>
              </a:rPr>
              <a:t>Recession year</a:t>
            </a:r>
          </a:p>
        </p:txBody>
      </p:sp>
      <p:sp>
        <p:nvSpPr>
          <p:cNvPr id="12" name="TextBox 11"/>
          <p:cNvSpPr txBox="1"/>
          <p:nvPr/>
        </p:nvSpPr>
        <p:spPr>
          <a:xfrm>
            <a:off x="6570009" y="6173378"/>
            <a:ext cx="4870622" cy="504702"/>
          </a:xfrm>
          <a:prstGeom prst="rect">
            <a:avLst/>
          </a:prstGeom>
        </p:spPr>
        <p:txBody>
          <a:bodyPr vert="horz" wrap="square" lIns="91440" tIns="45720" rIns="91440" bIns="45720" rtlCol="0" anchor="b">
            <a:normAutofit/>
          </a:bodyPr>
          <a:lstStyle/>
          <a:p>
            <a:pPr>
              <a:spcBef>
                <a:spcPct val="0"/>
              </a:spcBef>
            </a:pPr>
            <a:endParaRPr lang="en-US" sz="1200" dirty="0">
              <a:latin typeface="Tahoma" pitchFamily="34" charset="0"/>
              <a:ea typeface="+mj-ea"/>
              <a:cs typeface="Tahoma" pitchFamily="34" charset="0"/>
            </a:endParaRPr>
          </a:p>
          <a:p>
            <a:r>
              <a:rPr lang="en-US" sz="1200" dirty="0">
                <a:latin typeface="Tahoma" panose="020B0604030504040204" pitchFamily="34" charset="0"/>
                <a:ea typeface="Tahoma" panose="020B0604030504040204" pitchFamily="34" charset="0"/>
                <a:cs typeface="Tahoma" panose="020B0604030504040204" pitchFamily="34" charset="0"/>
              </a:rPr>
              <a:t>Source: </a:t>
            </a:r>
            <a:r>
              <a:rPr lang="en-US" sz="1200" dirty="0">
                <a:latin typeface="Tahoma" panose="020B0604030504040204" pitchFamily="34" charset="0"/>
                <a:ea typeface="Tahoma" panose="020B0604030504040204" pitchFamily="34" charset="0"/>
                <a:cs typeface="Tahoma" panose="020B0604030504040204" pitchFamily="34" charset="0"/>
              </a:rPr>
              <a:t>U.S. Energy Information </a:t>
            </a:r>
            <a:r>
              <a:rPr lang="en-US" sz="1200" dirty="0" smtClean="0">
                <a:latin typeface="Tahoma" panose="020B0604030504040204" pitchFamily="34" charset="0"/>
                <a:ea typeface="Tahoma" panose="020B0604030504040204" pitchFamily="34" charset="0"/>
                <a:cs typeface="Tahoma" panose="020B0604030504040204" pitchFamily="34" charset="0"/>
              </a:rPr>
              <a:t>Administration</a:t>
            </a:r>
            <a:endParaRPr lang="en-US"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5374308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2284021" y="144162"/>
            <a:ext cx="7926779" cy="1484416"/>
          </a:xfrm>
        </p:spPr>
        <p:txBody>
          <a:bodyPr anchor="ctr" anchorCtr="0"/>
          <a:lstStyle/>
          <a:p>
            <a:pPr eaLnBrk="1" hangingPunct="1"/>
            <a:r>
              <a:rPr lang="en-US" dirty="0" smtClean="0"/>
              <a:t>Employment Outlook: 2018-28</a:t>
            </a:r>
          </a:p>
        </p:txBody>
      </p:sp>
      <p:sp>
        <p:nvSpPr>
          <p:cNvPr id="48132" name="Rectangle 3"/>
          <p:cNvSpPr>
            <a:spLocks noGrp="1" noChangeArrowheads="1"/>
          </p:cNvSpPr>
          <p:nvPr>
            <p:ph idx="1"/>
          </p:nvPr>
        </p:nvSpPr>
        <p:spPr>
          <a:xfrm>
            <a:off x="2286000" y="2675239"/>
            <a:ext cx="7924800" cy="1118285"/>
          </a:xfrm>
        </p:spPr>
        <p:txBody>
          <a:bodyPr anchor="ctr"/>
          <a:lstStyle/>
          <a:p>
            <a:pPr algn="ctr" eaLnBrk="1" hangingPunct="1">
              <a:buFont typeface="Wingdings" pitchFamily="2" charset="2"/>
              <a:buNone/>
            </a:pPr>
            <a:r>
              <a:rPr lang="en-US" sz="4000" dirty="0"/>
              <a:t>Industry Employment</a:t>
            </a:r>
          </a:p>
        </p:txBody>
      </p:sp>
    </p:spTree>
    <p:extLst>
      <p:ext uri="{BB962C8B-B14F-4D97-AF65-F5344CB8AC3E}">
        <p14:creationId xmlns:p14="http://schemas.microsoft.com/office/powerpoint/2010/main" val="305359752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Placeholder 4"/>
          <p:cNvGraphicFramePr>
            <a:graphicFrameLocks noGrp="1"/>
          </p:cNvGraphicFramePr>
          <p:nvPr>
            <p:ph type="chart" idx="1"/>
            <p:extLst>
              <p:ext uri="{D42A27DB-BD31-4B8C-83A1-F6EECF244321}">
                <p14:modId xmlns:p14="http://schemas.microsoft.com/office/powerpoint/2010/main" val="3834422858"/>
              </p:ext>
            </p:extLst>
          </p:nvPr>
        </p:nvGraphicFramePr>
        <p:xfrm>
          <a:off x="828675" y="1649413"/>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chor="ctr"/>
          <a:lstStyle/>
          <a:p>
            <a:r>
              <a:rPr lang="en-US" sz="3200" dirty="0" smtClean="0">
                <a:latin typeface="+mn-lt"/>
                <a:cs typeface="Helvetica" panose="020B0604020202020204" pitchFamily="34" charset="0"/>
              </a:rPr>
              <a:t>Employment Growth</a:t>
            </a:r>
            <a:endParaRPr lang="en-US" sz="3200" dirty="0">
              <a:latin typeface="+mn-lt"/>
              <a:cs typeface="Helvetica" panose="020B0604020202020204" pitchFamily="34" charset="0"/>
            </a:endParaRPr>
          </a:p>
        </p:txBody>
      </p:sp>
      <p:sp>
        <p:nvSpPr>
          <p:cNvPr id="6" name="Text Box 4"/>
          <p:cNvSpPr txBox="1">
            <a:spLocks noChangeArrowheads="1"/>
          </p:cNvSpPr>
          <p:nvPr/>
        </p:nvSpPr>
        <p:spPr bwMode="auto">
          <a:xfrm>
            <a:off x="2326865" y="1649413"/>
            <a:ext cx="5035419"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smtClean="0"/>
              <a:t>Total wage and salary employment, millions </a:t>
            </a:r>
            <a:r>
              <a:rPr lang="en-US" sz="1600" b="1" dirty="0"/>
              <a:t>of jobs</a:t>
            </a:r>
          </a:p>
        </p:txBody>
      </p:sp>
    </p:spTree>
    <p:extLst>
      <p:ext uri="{BB962C8B-B14F-4D97-AF65-F5344CB8AC3E}">
        <p14:creationId xmlns:p14="http://schemas.microsoft.com/office/powerpoint/2010/main" val="1848642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4"/>
          <p:cNvSpPr>
            <a:spLocks noGrp="1" noChangeArrowheads="1"/>
          </p:cNvSpPr>
          <p:nvPr>
            <p:ph type="title"/>
          </p:nvPr>
        </p:nvSpPr>
        <p:spPr>
          <a:noFill/>
        </p:spPr>
        <p:txBody>
          <a:bodyPr anchor="ctr" anchorCtr="0"/>
          <a:lstStyle/>
          <a:p>
            <a:pPr eaLnBrk="1" hangingPunct="1"/>
            <a:r>
              <a:rPr lang="en-US" sz="3200" dirty="0"/>
              <a:t>Manufacturing Has Largest Nominal Output</a:t>
            </a:r>
            <a:endParaRPr lang="en-US" sz="3200" dirty="0" smtClean="0"/>
          </a:p>
        </p:txBody>
      </p:sp>
      <p:graphicFrame>
        <p:nvGraphicFramePr>
          <p:cNvPr id="13" name="Object 2"/>
          <p:cNvGraphicFramePr>
            <a:graphicFrameLocks noGrp="1" noChangeAspect="1"/>
          </p:cNvGraphicFramePr>
          <p:nvPr>
            <p:ph type="chart" idx="1"/>
            <p:extLst>
              <p:ext uri="{D42A27DB-BD31-4B8C-83A1-F6EECF244321}">
                <p14:modId xmlns:p14="http://schemas.microsoft.com/office/powerpoint/2010/main" val="2228352173"/>
              </p:ext>
            </p:extLst>
          </p:nvPr>
        </p:nvGraphicFramePr>
        <p:xfrm>
          <a:off x="1097579" y="1825799"/>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22532" name="Text Box 3"/>
          <p:cNvSpPr txBox="1">
            <a:spLocks noChangeArrowheads="1"/>
          </p:cNvSpPr>
          <p:nvPr/>
        </p:nvSpPr>
        <p:spPr bwMode="auto">
          <a:xfrm>
            <a:off x="2209800" y="6477000"/>
            <a:ext cx="2590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rgbClr val="000000"/>
              </a:solidFill>
              <a:latin typeface="Times New Roman" pitchFamily="18" charset="0"/>
            </a:endParaRPr>
          </a:p>
        </p:txBody>
      </p:sp>
      <p:sp>
        <p:nvSpPr>
          <p:cNvPr id="22534" name="Text Box 5"/>
          <p:cNvSpPr txBox="1">
            <a:spLocks noChangeArrowheads="1"/>
          </p:cNvSpPr>
          <p:nvPr/>
        </p:nvSpPr>
        <p:spPr bwMode="auto">
          <a:xfrm>
            <a:off x="2478704" y="1352107"/>
            <a:ext cx="2261716"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Billions of dollars, </a:t>
            </a:r>
            <a:r>
              <a:rPr lang="en-US" sz="1600" b="1" dirty="0" smtClean="0"/>
              <a:t>2018</a:t>
            </a:r>
            <a:endParaRPr lang="en-US" sz="1600" b="1" dirty="0"/>
          </a:p>
        </p:txBody>
      </p:sp>
      <p:grpSp>
        <p:nvGrpSpPr>
          <p:cNvPr id="2" name="Group 12"/>
          <p:cNvGrpSpPr>
            <a:grpSpLocks/>
          </p:cNvGrpSpPr>
          <p:nvPr/>
        </p:nvGrpSpPr>
        <p:grpSpPr bwMode="auto">
          <a:xfrm>
            <a:off x="8452111" y="3264602"/>
            <a:ext cx="2142123" cy="890589"/>
            <a:chOff x="3717" y="2992"/>
            <a:chExt cx="1027" cy="561"/>
          </a:xfrm>
        </p:grpSpPr>
        <p:sp>
          <p:nvSpPr>
            <p:cNvPr id="22537" name="AutoShape 13"/>
            <p:cNvSpPr>
              <a:spLocks noChangeArrowheads="1"/>
            </p:cNvSpPr>
            <p:nvPr/>
          </p:nvSpPr>
          <p:spPr bwMode="auto">
            <a:xfrm rot="13500000">
              <a:off x="3702" y="3094"/>
              <a:ext cx="166" cy="135"/>
            </a:xfrm>
            <a:prstGeom prst="diamond">
              <a:avLst/>
            </a:prstGeom>
            <a:solidFill>
              <a:schemeClr val="tx1"/>
            </a:solidFill>
            <a:ln w="3175">
              <a:noFill/>
              <a:miter lim="800000"/>
              <a:headEnd/>
              <a:tailEnd/>
            </a:ln>
          </p:spPr>
          <p:txBody>
            <a:bodyPr vert="eaVert" wrap="none" anchor="ctr"/>
            <a:lstStyle/>
            <a:p>
              <a:pPr algn="ctr" eaLnBrk="0" hangingPunct="0">
                <a:spcBef>
                  <a:spcPct val="20000"/>
                </a:spcBef>
                <a:buClr>
                  <a:srgbClr val="FF0000"/>
                </a:buClr>
              </a:pPr>
              <a:endParaRPr lang="en-US" sz="1600" dirty="0">
                <a:solidFill>
                  <a:schemeClr val="bg1"/>
                </a:solidFill>
              </a:endParaRPr>
            </a:p>
          </p:txBody>
        </p:sp>
        <p:sp>
          <p:nvSpPr>
            <p:cNvPr id="22538" name="AutoShape 14"/>
            <p:cNvSpPr>
              <a:spLocks noChangeArrowheads="1"/>
            </p:cNvSpPr>
            <p:nvPr/>
          </p:nvSpPr>
          <p:spPr bwMode="auto">
            <a:xfrm rot="13500000">
              <a:off x="3701" y="3287"/>
              <a:ext cx="174" cy="132"/>
            </a:xfrm>
            <a:prstGeom prst="diamond">
              <a:avLst/>
            </a:prstGeom>
            <a:solidFill>
              <a:srgbClr val="C00000"/>
            </a:solidFill>
            <a:ln w="3175">
              <a:noFill/>
              <a:miter lim="800000"/>
              <a:headEnd/>
              <a:tailEnd/>
            </a:ln>
          </p:spPr>
          <p:txBody>
            <a:bodyPr wrap="none" anchor="ctr"/>
            <a:lstStyle/>
            <a:p>
              <a:endParaRPr lang="en-US" sz="1600" dirty="0"/>
            </a:p>
          </p:txBody>
        </p:sp>
        <p:sp>
          <p:nvSpPr>
            <p:cNvPr id="22539" name="Text Box 15"/>
            <p:cNvSpPr txBox="1">
              <a:spLocks noChangeArrowheads="1"/>
            </p:cNvSpPr>
            <p:nvPr/>
          </p:nvSpPr>
          <p:spPr bwMode="auto">
            <a:xfrm>
              <a:off x="3840" y="2992"/>
              <a:ext cx="904" cy="368"/>
            </a:xfrm>
            <a:prstGeom prst="rect">
              <a:avLst/>
            </a:prstGeom>
            <a:noFill/>
            <a:ln w="9525">
              <a:noFill/>
              <a:miter lim="800000"/>
              <a:headEnd/>
              <a:tailEnd/>
            </a:ln>
          </p:spPr>
          <p:txBody>
            <a:bodyPr wrap="square" anchor="ctr">
              <a:spAutoFit/>
            </a:bodyPr>
            <a:lstStyle/>
            <a:p>
              <a:pPr eaLnBrk="0" hangingPunct="0">
                <a:spcBef>
                  <a:spcPct val="50000"/>
                </a:spcBef>
                <a:buClr>
                  <a:srgbClr val="FF0000"/>
                </a:buClr>
              </a:pPr>
              <a:r>
                <a:rPr lang="en-US" sz="1600" dirty="0"/>
                <a:t>Service providing</a:t>
              </a:r>
            </a:p>
          </p:txBody>
        </p:sp>
        <p:sp>
          <p:nvSpPr>
            <p:cNvPr id="22540" name="Text Box 16"/>
            <p:cNvSpPr txBox="1">
              <a:spLocks noChangeArrowheads="1"/>
            </p:cNvSpPr>
            <p:nvPr/>
          </p:nvSpPr>
          <p:spPr bwMode="auto">
            <a:xfrm>
              <a:off x="3840" y="3185"/>
              <a:ext cx="904" cy="368"/>
            </a:xfrm>
            <a:prstGeom prst="rect">
              <a:avLst/>
            </a:prstGeom>
            <a:noFill/>
            <a:ln w="9525">
              <a:noFill/>
              <a:miter lim="800000"/>
              <a:headEnd/>
              <a:tailEnd/>
            </a:ln>
          </p:spPr>
          <p:txBody>
            <a:bodyPr wrap="square" anchor="ctr">
              <a:spAutoFit/>
            </a:bodyPr>
            <a:lstStyle/>
            <a:p>
              <a:pPr eaLnBrk="0" hangingPunct="0">
                <a:spcBef>
                  <a:spcPct val="50000"/>
                </a:spcBef>
                <a:buClr>
                  <a:srgbClr val="FF0000"/>
                </a:buClr>
              </a:pPr>
              <a:r>
                <a:rPr lang="en-US" sz="1600" dirty="0"/>
                <a:t>Goods producing</a:t>
              </a:r>
            </a:p>
          </p:txBody>
        </p:sp>
      </p:grpSp>
    </p:spTree>
    <p:extLst>
      <p:ext uri="{BB962C8B-B14F-4D97-AF65-F5344CB8AC3E}">
        <p14:creationId xmlns:p14="http://schemas.microsoft.com/office/powerpoint/2010/main" val="1084448451"/>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3"/>
          <p:cNvSpPr>
            <a:spLocks noGrp="1" noChangeArrowheads="1"/>
          </p:cNvSpPr>
          <p:nvPr>
            <p:ph type="title"/>
          </p:nvPr>
        </p:nvSpPr>
        <p:spPr>
          <a:noFill/>
        </p:spPr>
        <p:txBody>
          <a:bodyPr anchor="ctr"/>
          <a:lstStyle/>
          <a:p>
            <a:pPr eaLnBrk="1" hangingPunct="1"/>
            <a:r>
              <a:rPr lang="en-US" sz="3200" dirty="0"/>
              <a:t>Almost All Industries Have Projected Real Output Growth</a:t>
            </a:r>
          </a:p>
        </p:txBody>
      </p:sp>
      <p:sp>
        <p:nvSpPr>
          <p:cNvPr id="10" name="Straight Connector 9"/>
          <p:cNvSpPr/>
          <p:nvPr/>
        </p:nvSpPr>
        <p:spPr>
          <a:xfrm>
            <a:off x="6296951" y="1496794"/>
            <a:ext cx="0" cy="4366024"/>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graphicFrame>
        <p:nvGraphicFramePr>
          <p:cNvPr id="12" name="Object 2"/>
          <p:cNvGraphicFramePr>
            <a:graphicFrameLocks noGrp="1" noChangeAspect="1"/>
          </p:cNvGraphicFramePr>
          <p:nvPr>
            <p:ph type="chart" idx="1"/>
            <p:extLst>
              <p:ext uri="{D42A27DB-BD31-4B8C-83A1-F6EECF244321}">
                <p14:modId xmlns:p14="http://schemas.microsoft.com/office/powerpoint/2010/main" val="2838546533"/>
              </p:ext>
            </p:extLst>
          </p:nvPr>
        </p:nvGraphicFramePr>
        <p:xfrm>
          <a:off x="828675" y="1649413"/>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23557" name="Text Box 4"/>
          <p:cNvSpPr txBox="1">
            <a:spLocks noChangeArrowheads="1"/>
          </p:cNvSpPr>
          <p:nvPr/>
        </p:nvSpPr>
        <p:spPr bwMode="auto">
          <a:xfrm>
            <a:off x="1563891" y="1261147"/>
            <a:ext cx="4545507"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Annual rate of change, projected </a:t>
            </a:r>
            <a:r>
              <a:rPr lang="en-US" sz="1600" b="1" dirty="0" smtClean="0"/>
              <a:t>2018-28</a:t>
            </a:r>
            <a:endParaRPr lang="en-US" sz="1600" b="1" dirty="0"/>
          </a:p>
        </p:txBody>
      </p:sp>
      <p:grpSp>
        <p:nvGrpSpPr>
          <p:cNvPr id="2" name="Group 5"/>
          <p:cNvGrpSpPr>
            <a:grpSpLocks/>
          </p:cNvGrpSpPr>
          <p:nvPr/>
        </p:nvGrpSpPr>
        <p:grpSpPr bwMode="auto">
          <a:xfrm>
            <a:off x="8803909" y="1894548"/>
            <a:ext cx="2214512" cy="612775"/>
            <a:chOff x="3697" y="3071"/>
            <a:chExt cx="1631" cy="386"/>
          </a:xfrm>
        </p:grpSpPr>
        <p:sp>
          <p:nvSpPr>
            <p:cNvPr id="23560" name="AutoShape 6"/>
            <p:cNvSpPr>
              <a:spLocks noChangeArrowheads="1"/>
            </p:cNvSpPr>
            <p:nvPr/>
          </p:nvSpPr>
          <p:spPr bwMode="auto">
            <a:xfrm rot="13500000">
              <a:off x="3709" y="3073"/>
              <a:ext cx="144" cy="168"/>
            </a:xfrm>
            <a:prstGeom prst="diamond">
              <a:avLst/>
            </a:prstGeom>
            <a:solidFill>
              <a:schemeClr val="accent1"/>
            </a:solidFill>
            <a:ln w="3175">
              <a:noFill/>
              <a:miter lim="800000"/>
              <a:headEnd/>
              <a:tailEnd/>
            </a:ln>
          </p:spPr>
          <p:txBody>
            <a:bodyPr vert="eaVert" wrap="none" anchor="ctr"/>
            <a:lstStyle/>
            <a:p>
              <a:pPr algn="ctr" eaLnBrk="0" hangingPunct="0">
                <a:spcBef>
                  <a:spcPct val="20000"/>
                </a:spcBef>
                <a:buClr>
                  <a:srgbClr val="FF0000"/>
                </a:buClr>
              </a:pPr>
              <a:endParaRPr lang="en-US" sz="1400" dirty="0">
                <a:solidFill>
                  <a:schemeClr val="bg1"/>
                </a:solidFill>
              </a:endParaRPr>
            </a:p>
          </p:txBody>
        </p:sp>
        <p:sp>
          <p:nvSpPr>
            <p:cNvPr id="23561" name="AutoShape 7"/>
            <p:cNvSpPr>
              <a:spLocks noChangeArrowheads="1"/>
            </p:cNvSpPr>
            <p:nvPr/>
          </p:nvSpPr>
          <p:spPr bwMode="auto">
            <a:xfrm rot="13500000">
              <a:off x="3711" y="3265"/>
              <a:ext cx="144" cy="168"/>
            </a:xfrm>
            <a:prstGeom prst="diamond">
              <a:avLst/>
            </a:prstGeom>
            <a:solidFill>
              <a:srgbClr val="C00000"/>
            </a:solidFill>
            <a:ln w="3175">
              <a:noFill/>
              <a:miter lim="800000"/>
              <a:headEnd/>
              <a:tailEnd/>
            </a:ln>
          </p:spPr>
          <p:txBody>
            <a:bodyPr wrap="none" anchor="ctr"/>
            <a:lstStyle/>
            <a:p>
              <a:endParaRPr lang="en-US" sz="1400" dirty="0"/>
            </a:p>
          </p:txBody>
        </p:sp>
        <p:sp>
          <p:nvSpPr>
            <p:cNvPr id="23562" name="Text Box 8"/>
            <p:cNvSpPr txBox="1">
              <a:spLocks noChangeArrowheads="1"/>
            </p:cNvSpPr>
            <p:nvPr/>
          </p:nvSpPr>
          <p:spPr bwMode="auto">
            <a:xfrm>
              <a:off x="3840" y="3071"/>
              <a:ext cx="1488" cy="194"/>
            </a:xfrm>
            <a:prstGeom prst="rect">
              <a:avLst/>
            </a:prstGeom>
            <a:noFill/>
            <a:ln w="9525">
              <a:noFill/>
              <a:miter lim="800000"/>
              <a:headEnd/>
              <a:tailEnd/>
            </a:ln>
          </p:spPr>
          <p:txBody>
            <a:bodyPr anchor="ctr">
              <a:spAutoFit/>
            </a:bodyPr>
            <a:lstStyle/>
            <a:p>
              <a:pPr eaLnBrk="0" hangingPunct="0">
                <a:spcBef>
                  <a:spcPct val="50000"/>
                </a:spcBef>
                <a:buClr>
                  <a:srgbClr val="FF0000"/>
                </a:buClr>
              </a:pPr>
              <a:r>
                <a:rPr lang="en-US" sz="1400" dirty="0"/>
                <a:t>Service providing</a:t>
              </a:r>
            </a:p>
          </p:txBody>
        </p:sp>
        <p:sp>
          <p:nvSpPr>
            <p:cNvPr id="23563" name="Text Box 9"/>
            <p:cNvSpPr txBox="1">
              <a:spLocks noChangeArrowheads="1"/>
            </p:cNvSpPr>
            <p:nvPr/>
          </p:nvSpPr>
          <p:spPr bwMode="auto">
            <a:xfrm>
              <a:off x="3840" y="3263"/>
              <a:ext cx="1488" cy="194"/>
            </a:xfrm>
            <a:prstGeom prst="rect">
              <a:avLst/>
            </a:prstGeom>
            <a:noFill/>
            <a:ln w="9525">
              <a:noFill/>
              <a:miter lim="800000"/>
              <a:headEnd/>
              <a:tailEnd/>
            </a:ln>
          </p:spPr>
          <p:txBody>
            <a:bodyPr anchor="ctr">
              <a:spAutoFit/>
            </a:bodyPr>
            <a:lstStyle/>
            <a:p>
              <a:pPr eaLnBrk="0" hangingPunct="0">
                <a:spcBef>
                  <a:spcPct val="50000"/>
                </a:spcBef>
                <a:buClr>
                  <a:srgbClr val="FF0000"/>
                </a:buClr>
              </a:pPr>
              <a:r>
                <a:rPr lang="en-US" sz="1400" dirty="0"/>
                <a:t>Goods producing</a:t>
              </a:r>
            </a:p>
          </p:txBody>
        </p:sp>
      </p:grpSp>
      <p:sp>
        <p:nvSpPr>
          <p:cNvPr id="11" name="TextBox 1"/>
          <p:cNvSpPr txBox="1"/>
          <p:nvPr/>
        </p:nvSpPr>
        <p:spPr>
          <a:xfrm>
            <a:off x="7244842" y="5288708"/>
            <a:ext cx="3400597" cy="685715"/>
          </a:xfrm>
          <a:prstGeom prst="rect">
            <a:avLst/>
          </a:prstGeom>
          <a:noFill/>
          <a:ln>
            <a:noFill/>
          </a:ln>
          <a:scene3d>
            <a:camera prst="orthographicFront"/>
            <a:lightRig rig="threePt" dir="t"/>
          </a:scene3d>
          <a:sp3d prstMaterial="matte">
            <a:bevelT/>
          </a:sp3d>
        </p:spPr>
        <p:txBody>
          <a:bodyPr vert="horz" wrap="square" lIns="91440" tIns="45720" rIns="91440" bIns="45720" rtlCol="0" anchor="ctr">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ct val="0"/>
              </a:spcBef>
            </a:pPr>
            <a:r>
              <a:rPr lang="en-US" sz="1400" dirty="0" smtClean="0">
                <a:latin typeface="Tahoma" pitchFamily="34" charset="0"/>
                <a:ea typeface="+mj-ea"/>
                <a:cs typeface="Tahoma" pitchFamily="34" charset="0"/>
              </a:rPr>
              <a:t>Average annual rate of change= 1.9%</a:t>
            </a:r>
            <a:endParaRPr lang="en-US" sz="1400" dirty="0">
              <a:latin typeface="Tahoma" pitchFamily="34" charset="0"/>
              <a:ea typeface="+mj-ea"/>
              <a:cs typeface="Tahoma" pitchFamily="34" charset="0"/>
            </a:endParaRPr>
          </a:p>
        </p:txBody>
      </p:sp>
      <p:cxnSp>
        <p:nvCxnSpPr>
          <p:cNvPr id="13" name="Straight Arrow Connector 12"/>
          <p:cNvCxnSpPr/>
          <p:nvPr/>
        </p:nvCxnSpPr>
        <p:spPr>
          <a:xfrm flipH="1">
            <a:off x="6442887" y="5631565"/>
            <a:ext cx="803384"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05393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Nonagricultural Wage and Salary Employment</a:t>
            </a:r>
          </a:p>
        </p:txBody>
      </p:sp>
      <p:graphicFrame>
        <p:nvGraphicFramePr>
          <p:cNvPr id="5" name="Chart Placeholder 4"/>
          <p:cNvGraphicFramePr>
            <a:graphicFrameLocks noGrp="1"/>
          </p:cNvGraphicFramePr>
          <p:nvPr>
            <p:ph type="chart" idx="1"/>
            <p:extLst>
              <p:ext uri="{D42A27DB-BD31-4B8C-83A1-F6EECF244321}">
                <p14:modId xmlns:p14="http://schemas.microsoft.com/office/powerpoint/2010/main" val="3177604339"/>
              </p:ext>
            </p:extLst>
          </p:nvPr>
        </p:nvGraphicFramePr>
        <p:xfrm>
          <a:off x="1054144" y="2119341"/>
          <a:ext cx="10398200" cy="370560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5"/>
          <p:cNvSpPr txBox="1">
            <a:spLocks noChangeArrowheads="1"/>
          </p:cNvSpPr>
          <p:nvPr/>
        </p:nvSpPr>
        <p:spPr bwMode="auto">
          <a:xfrm>
            <a:off x="1054144" y="1660978"/>
            <a:ext cx="4340685" cy="707886"/>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Millions </a:t>
            </a:r>
            <a:r>
              <a:rPr lang="en-US" sz="1600" b="1" dirty="0" smtClean="0"/>
              <a:t>of nonagricultural </a:t>
            </a:r>
            <a:r>
              <a:rPr lang="en-US" sz="1600" b="1" dirty="0"/>
              <a:t>wage and </a:t>
            </a:r>
            <a:r>
              <a:rPr lang="en-US" sz="1600" b="1" dirty="0" smtClean="0"/>
              <a:t>salary </a:t>
            </a:r>
            <a:r>
              <a:rPr lang="en-US" sz="1600" b="1" dirty="0"/>
              <a:t>jobs</a:t>
            </a:r>
          </a:p>
          <a:p>
            <a:pPr eaLnBrk="0" hangingPunct="0">
              <a:spcBef>
                <a:spcPct val="50000"/>
              </a:spcBef>
              <a:buClr>
                <a:srgbClr val="FF0000"/>
              </a:buClr>
            </a:pPr>
            <a:endParaRPr lang="en-US" sz="1600" b="1" dirty="0"/>
          </a:p>
        </p:txBody>
      </p:sp>
      <p:grpSp>
        <p:nvGrpSpPr>
          <p:cNvPr id="8" name="Group 7"/>
          <p:cNvGrpSpPr/>
          <p:nvPr/>
        </p:nvGrpSpPr>
        <p:grpSpPr>
          <a:xfrm>
            <a:off x="6815314" y="2014921"/>
            <a:ext cx="2086688" cy="3106697"/>
            <a:chOff x="7364627" y="2369417"/>
            <a:chExt cx="2086688" cy="3204471"/>
          </a:xfrm>
        </p:grpSpPr>
        <p:cxnSp>
          <p:nvCxnSpPr>
            <p:cNvPr id="9" name="Straight Connector 8"/>
            <p:cNvCxnSpPr/>
            <p:nvPr/>
          </p:nvCxnSpPr>
          <p:spPr>
            <a:xfrm flipH="1">
              <a:off x="8229638" y="2369417"/>
              <a:ext cx="11289" cy="320447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64627" y="4947496"/>
              <a:ext cx="876300"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Actual</a:t>
              </a:r>
            </a:p>
          </p:txBody>
        </p:sp>
        <p:sp>
          <p:nvSpPr>
            <p:cNvPr id="11" name="TextBox 10"/>
            <p:cNvSpPr txBox="1"/>
            <p:nvPr/>
          </p:nvSpPr>
          <p:spPr>
            <a:xfrm>
              <a:off x="8069419" y="4947496"/>
              <a:ext cx="1381896"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Projected</a:t>
              </a:r>
            </a:p>
          </p:txBody>
        </p:sp>
        <p:cxnSp>
          <p:nvCxnSpPr>
            <p:cNvPr id="12" name="Straight Arrow Connector 11"/>
            <p:cNvCxnSpPr/>
            <p:nvPr/>
          </p:nvCxnSpPr>
          <p:spPr>
            <a:xfrm>
              <a:off x="8319300" y="5067300"/>
              <a:ext cx="882135" cy="169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480300" y="5067300"/>
              <a:ext cx="588663"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6078663" y="1798815"/>
            <a:ext cx="148281" cy="133865"/>
          </a:xfrm>
          <a:prstGeom prst="rect">
            <a:avLst/>
          </a:prstGeom>
          <a:solidFill>
            <a:schemeClr val="tx1">
              <a:lumMod val="10000"/>
              <a:lumOff val="90000"/>
            </a:schemeClr>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TextBox 14"/>
          <p:cNvSpPr txBox="1"/>
          <p:nvPr/>
        </p:nvSpPr>
        <p:spPr>
          <a:xfrm>
            <a:off x="6196547" y="1710121"/>
            <a:ext cx="1379838" cy="304800"/>
          </a:xfrm>
          <a:prstGeom prst="rect">
            <a:avLst/>
          </a:prstGeom>
        </p:spPr>
        <p:txBody>
          <a:bodyPr vert="horz" wrap="none" lIns="91440" tIns="45720" rIns="91440" bIns="45720" rtlCol="0" anchor="ctr">
            <a:noAutofit/>
          </a:bodyPr>
          <a:lstStyle/>
          <a:p>
            <a:pPr>
              <a:spcBef>
                <a:spcPct val="0"/>
              </a:spcBef>
            </a:pPr>
            <a:r>
              <a:rPr lang="en-US" sz="1600" dirty="0">
                <a:solidFill>
                  <a:srgbClr val="002060"/>
                </a:solidFill>
                <a:ea typeface="+mj-ea"/>
                <a:cs typeface="Tahoma" pitchFamily="34" charset="0"/>
              </a:rPr>
              <a:t>Recession year</a:t>
            </a:r>
          </a:p>
        </p:txBody>
      </p:sp>
    </p:spTree>
    <p:extLst>
      <p:ext uri="{BB962C8B-B14F-4D97-AF65-F5344CB8AC3E}">
        <p14:creationId xmlns:p14="http://schemas.microsoft.com/office/powerpoint/2010/main" val="2636315103"/>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3"/>
          <p:cNvSpPr>
            <a:spLocks noGrp="1" noChangeArrowheads="1"/>
          </p:cNvSpPr>
          <p:nvPr>
            <p:ph type="title"/>
          </p:nvPr>
        </p:nvSpPr>
        <p:spPr>
          <a:noFill/>
        </p:spPr>
        <p:txBody>
          <a:bodyPr anchor="ctr"/>
          <a:lstStyle/>
          <a:p>
            <a:pPr eaLnBrk="1" hangingPunct="1"/>
            <a:r>
              <a:rPr lang="en-US" sz="3200" dirty="0"/>
              <a:t>Service-Providing Industries Have Most Employment</a:t>
            </a:r>
          </a:p>
        </p:txBody>
      </p:sp>
      <p:graphicFrame>
        <p:nvGraphicFramePr>
          <p:cNvPr id="12" name="Object 2"/>
          <p:cNvGraphicFramePr>
            <a:graphicFrameLocks noGrp="1" noChangeAspect="1"/>
          </p:cNvGraphicFramePr>
          <p:nvPr>
            <p:ph type="chart" idx="1"/>
            <p:extLst>
              <p:ext uri="{D42A27DB-BD31-4B8C-83A1-F6EECF244321}">
                <p14:modId xmlns:p14="http://schemas.microsoft.com/office/powerpoint/2010/main" val="3173494965"/>
              </p:ext>
            </p:extLst>
          </p:nvPr>
        </p:nvGraphicFramePr>
        <p:xfrm>
          <a:off x="1234739" y="1894849"/>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24581" name="Text Box 4"/>
          <p:cNvSpPr txBox="1">
            <a:spLocks noChangeArrowheads="1"/>
          </p:cNvSpPr>
          <p:nvPr/>
        </p:nvSpPr>
        <p:spPr bwMode="auto">
          <a:xfrm>
            <a:off x="4936715" y="1415657"/>
            <a:ext cx="3721804" cy="336550"/>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Thousands of wage and salary jobs, </a:t>
            </a:r>
            <a:r>
              <a:rPr lang="en-US" sz="1600" b="1" dirty="0" smtClean="0"/>
              <a:t>2018</a:t>
            </a:r>
            <a:endParaRPr lang="en-US" sz="1600" b="1" dirty="0"/>
          </a:p>
        </p:txBody>
      </p:sp>
      <p:grpSp>
        <p:nvGrpSpPr>
          <p:cNvPr id="2" name="Group 11"/>
          <p:cNvGrpSpPr>
            <a:grpSpLocks/>
          </p:cNvGrpSpPr>
          <p:nvPr/>
        </p:nvGrpSpPr>
        <p:grpSpPr bwMode="auto">
          <a:xfrm>
            <a:off x="8544219" y="3941693"/>
            <a:ext cx="2576513" cy="612775"/>
            <a:chOff x="3705" y="3071"/>
            <a:chExt cx="1623" cy="386"/>
          </a:xfrm>
        </p:grpSpPr>
        <p:sp>
          <p:nvSpPr>
            <p:cNvPr id="24584" name="AutoShape 12"/>
            <p:cNvSpPr>
              <a:spLocks noChangeArrowheads="1"/>
            </p:cNvSpPr>
            <p:nvPr/>
          </p:nvSpPr>
          <p:spPr bwMode="auto">
            <a:xfrm rot="13500000">
              <a:off x="3705" y="3097"/>
              <a:ext cx="146" cy="144"/>
            </a:xfrm>
            <a:prstGeom prst="diamond">
              <a:avLst/>
            </a:prstGeom>
            <a:solidFill>
              <a:schemeClr val="accent1"/>
            </a:solidFill>
            <a:ln w="3175">
              <a:noFill/>
              <a:miter lim="800000"/>
              <a:headEnd/>
              <a:tailEnd/>
            </a:ln>
          </p:spPr>
          <p:txBody>
            <a:bodyPr vert="eaVert" wrap="none" anchor="ctr"/>
            <a:lstStyle/>
            <a:p>
              <a:pPr algn="ctr" eaLnBrk="0" hangingPunct="0">
                <a:spcBef>
                  <a:spcPct val="20000"/>
                </a:spcBef>
                <a:buClr>
                  <a:srgbClr val="FF0000"/>
                </a:buClr>
              </a:pPr>
              <a:endParaRPr lang="en-US" sz="1400" dirty="0">
                <a:solidFill>
                  <a:schemeClr val="bg1"/>
                </a:solidFill>
              </a:endParaRPr>
            </a:p>
          </p:txBody>
        </p:sp>
        <p:sp>
          <p:nvSpPr>
            <p:cNvPr id="24585" name="AutoShape 13"/>
            <p:cNvSpPr>
              <a:spLocks noChangeArrowheads="1"/>
            </p:cNvSpPr>
            <p:nvPr/>
          </p:nvSpPr>
          <p:spPr bwMode="auto">
            <a:xfrm rot="13500000">
              <a:off x="3705" y="3276"/>
              <a:ext cx="144" cy="144"/>
            </a:xfrm>
            <a:prstGeom prst="diamond">
              <a:avLst/>
            </a:prstGeom>
            <a:solidFill>
              <a:srgbClr val="C00000"/>
            </a:solidFill>
            <a:ln w="3175">
              <a:noFill/>
              <a:miter lim="800000"/>
              <a:headEnd/>
              <a:tailEnd/>
            </a:ln>
          </p:spPr>
          <p:txBody>
            <a:bodyPr wrap="none" anchor="ctr"/>
            <a:lstStyle/>
            <a:p>
              <a:endParaRPr lang="en-US" sz="1400" dirty="0"/>
            </a:p>
          </p:txBody>
        </p:sp>
        <p:sp>
          <p:nvSpPr>
            <p:cNvPr id="24586" name="Text Box 14"/>
            <p:cNvSpPr txBox="1">
              <a:spLocks noChangeArrowheads="1"/>
            </p:cNvSpPr>
            <p:nvPr/>
          </p:nvSpPr>
          <p:spPr bwMode="auto">
            <a:xfrm>
              <a:off x="3840" y="3071"/>
              <a:ext cx="1488" cy="194"/>
            </a:xfrm>
            <a:prstGeom prst="rect">
              <a:avLst/>
            </a:prstGeom>
            <a:noFill/>
            <a:ln w="9525">
              <a:noFill/>
              <a:miter lim="800000"/>
              <a:headEnd/>
              <a:tailEnd/>
            </a:ln>
          </p:spPr>
          <p:txBody>
            <a:bodyPr anchor="ctr">
              <a:spAutoFit/>
            </a:bodyPr>
            <a:lstStyle/>
            <a:p>
              <a:pPr eaLnBrk="0" hangingPunct="0">
                <a:spcBef>
                  <a:spcPct val="50000"/>
                </a:spcBef>
                <a:buClr>
                  <a:srgbClr val="FF0000"/>
                </a:buClr>
              </a:pPr>
              <a:r>
                <a:rPr lang="en-US" sz="1400" dirty="0"/>
                <a:t>Service providing</a:t>
              </a:r>
            </a:p>
          </p:txBody>
        </p:sp>
        <p:sp>
          <p:nvSpPr>
            <p:cNvPr id="24587" name="Text Box 15"/>
            <p:cNvSpPr txBox="1">
              <a:spLocks noChangeArrowheads="1"/>
            </p:cNvSpPr>
            <p:nvPr/>
          </p:nvSpPr>
          <p:spPr bwMode="auto">
            <a:xfrm>
              <a:off x="3840" y="3263"/>
              <a:ext cx="1488" cy="194"/>
            </a:xfrm>
            <a:prstGeom prst="rect">
              <a:avLst/>
            </a:prstGeom>
            <a:noFill/>
            <a:ln w="9525">
              <a:noFill/>
              <a:miter lim="800000"/>
              <a:headEnd/>
              <a:tailEnd/>
            </a:ln>
          </p:spPr>
          <p:txBody>
            <a:bodyPr anchor="ctr">
              <a:spAutoFit/>
            </a:bodyPr>
            <a:lstStyle/>
            <a:p>
              <a:pPr eaLnBrk="0" hangingPunct="0">
                <a:spcBef>
                  <a:spcPct val="50000"/>
                </a:spcBef>
                <a:buClr>
                  <a:srgbClr val="FF0000"/>
                </a:buClr>
              </a:pPr>
              <a:r>
                <a:rPr lang="en-US" sz="1400" dirty="0"/>
                <a:t>Goods producing</a:t>
              </a:r>
            </a:p>
          </p:txBody>
        </p:sp>
      </p:grpSp>
    </p:spTree>
    <p:extLst>
      <p:ext uri="{BB962C8B-B14F-4D97-AF65-F5344CB8AC3E}">
        <p14:creationId xmlns:p14="http://schemas.microsoft.com/office/powerpoint/2010/main" val="310933976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Chart 33"/>
          <p:cNvGraphicFramePr/>
          <p:nvPr>
            <p:extLst>
              <p:ext uri="{D42A27DB-BD31-4B8C-83A1-F6EECF244321}">
                <p14:modId xmlns:p14="http://schemas.microsoft.com/office/powerpoint/2010/main" val="3553526150"/>
              </p:ext>
            </p:extLst>
          </p:nvPr>
        </p:nvGraphicFramePr>
        <p:xfrm>
          <a:off x="6654800" y="1951579"/>
          <a:ext cx="4646592" cy="4848837"/>
        </p:xfrm>
        <a:graphic>
          <a:graphicData uri="http://schemas.openxmlformats.org/drawingml/2006/chart">
            <c:chart xmlns:c="http://schemas.openxmlformats.org/drawingml/2006/chart" xmlns:r="http://schemas.openxmlformats.org/officeDocument/2006/relationships" r:id="rId3"/>
          </a:graphicData>
        </a:graphic>
      </p:graphicFrame>
      <p:sp>
        <p:nvSpPr>
          <p:cNvPr id="26628" name="Rectangle 4"/>
          <p:cNvSpPr>
            <a:spLocks noGrp="1" noChangeArrowheads="1"/>
          </p:cNvSpPr>
          <p:nvPr>
            <p:ph type="title"/>
          </p:nvPr>
        </p:nvSpPr>
        <p:spPr>
          <a:noFill/>
        </p:spPr>
        <p:txBody>
          <a:bodyPr anchor="ctr" anchorCtr="0"/>
          <a:lstStyle/>
          <a:p>
            <a:pPr eaLnBrk="1" hangingPunct="1"/>
            <a:r>
              <a:rPr lang="en-US" sz="2800" dirty="0"/>
              <a:t>Health Care and Social Assistance is the Fastest Growing Industry</a:t>
            </a:r>
          </a:p>
        </p:txBody>
      </p:sp>
      <p:sp>
        <p:nvSpPr>
          <p:cNvPr id="26629" name="Text Box 5"/>
          <p:cNvSpPr txBox="1">
            <a:spLocks noChangeArrowheads="1"/>
          </p:cNvSpPr>
          <p:nvPr/>
        </p:nvSpPr>
        <p:spPr bwMode="auto">
          <a:xfrm>
            <a:off x="2925875" y="1528921"/>
            <a:ext cx="4021613" cy="584775"/>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Annual rate of change for wage and salary employment, projected </a:t>
            </a:r>
            <a:r>
              <a:rPr lang="en-US" sz="1600" b="1" dirty="0" smtClean="0"/>
              <a:t>2018-28</a:t>
            </a:r>
            <a:endParaRPr lang="en-US" sz="1600" b="1" dirty="0"/>
          </a:p>
        </p:txBody>
      </p:sp>
      <p:sp>
        <p:nvSpPr>
          <p:cNvPr id="18" name="Text Box 4"/>
          <p:cNvSpPr txBox="1">
            <a:spLocks noChangeArrowheads="1"/>
          </p:cNvSpPr>
          <p:nvPr/>
        </p:nvSpPr>
        <p:spPr bwMode="auto">
          <a:xfrm>
            <a:off x="7400330" y="1554133"/>
            <a:ext cx="2647157" cy="584775"/>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Thousands of wage and salary </a:t>
            </a:r>
            <a:r>
              <a:rPr lang="en-US" sz="1600" b="1" dirty="0" smtClean="0"/>
              <a:t>jobs added, 2018-28</a:t>
            </a:r>
            <a:endParaRPr lang="en-US" sz="1600" b="1" dirty="0"/>
          </a:p>
        </p:txBody>
      </p:sp>
      <p:sp>
        <p:nvSpPr>
          <p:cNvPr id="12" name="Straight Connector 11"/>
          <p:cNvSpPr/>
          <p:nvPr/>
        </p:nvSpPr>
        <p:spPr>
          <a:xfrm>
            <a:off x="4291880" y="2220862"/>
            <a:ext cx="0" cy="4225280"/>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graphicFrame>
        <p:nvGraphicFramePr>
          <p:cNvPr id="16" name="Object 3"/>
          <p:cNvGraphicFramePr>
            <a:graphicFrameLocks noGrp="1" noChangeAspect="1"/>
          </p:cNvGraphicFramePr>
          <p:nvPr>
            <p:extLst>
              <p:ext uri="{D42A27DB-BD31-4B8C-83A1-F6EECF244321}">
                <p14:modId xmlns:p14="http://schemas.microsoft.com/office/powerpoint/2010/main" val="3346578026"/>
              </p:ext>
            </p:extLst>
          </p:nvPr>
        </p:nvGraphicFramePr>
        <p:xfrm>
          <a:off x="533400" y="2217998"/>
          <a:ext cx="6121400" cy="4079875"/>
        </p:xfrm>
        <a:graphic>
          <a:graphicData uri="http://schemas.openxmlformats.org/drawingml/2006/chart">
            <c:chart xmlns:c="http://schemas.openxmlformats.org/drawingml/2006/chart" xmlns:r="http://schemas.openxmlformats.org/officeDocument/2006/relationships" r:id="rId4"/>
          </a:graphicData>
        </a:graphic>
      </p:graphicFrame>
      <p:grpSp>
        <p:nvGrpSpPr>
          <p:cNvPr id="41" name="Group 6"/>
          <p:cNvGrpSpPr>
            <a:grpSpLocks/>
          </p:cNvGrpSpPr>
          <p:nvPr/>
        </p:nvGrpSpPr>
        <p:grpSpPr bwMode="auto">
          <a:xfrm>
            <a:off x="10047487" y="4651479"/>
            <a:ext cx="1977581" cy="617538"/>
            <a:chOff x="3660" y="3000"/>
            <a:chExt cx="1668" cy="389"/>
          </a:xfrm>
        </p:grpSpPr>
        <p:sp>
          <p:nvSpPr>
            <p:cNvPr id="42" name="AutoShape 7"/>
            <p:cNvSpPr>
              <a:spLocks noChangeArrowheads="1"/>
            </p:cNvSpPr>
            <p:nvPr/>
          </p:nvSpPr>
          <p:spPr bwMode="auto">
            <a:xfrm rot="13500000">
              <a:off x="3685" y="3028"/>
              <a:ext cx="144" cy="193"/>
            </a:xfrm>
            <a:prstGeom prst="diamond">
              <a:avLst/>
            </a:prstGeom>
            <a:solidFill>
              <a:schemeClr val="accent1"/>
            </a:solidFill>
            <a:ln w="3175">
              <a:noFill/>
              <a:miter lim="800000"/>
              <a:headEnd/>
              <a:tailEnd/>
            </a:ln>
          </p:spPr>
          <p:txBody>
            <a:bodyPr vert="eaVert" wrap="none" anchor="ctr"/>
            <a:lstStyle/>
            <a:p>
              <a:pPr algn="ctr" eaLnBrk="0" hangingPunct="0">
                <a:spcBef>
                  <a:spcPct val="20000"/>
                </a:spcBef>
                <a:buClr>
                  <a:srgbClr val="FF0000"/>
                </a:buClr>
              </a:pPr>
              <a:endParaRPr lang="en-US" sz="1200" dirty="0">
                <a:solidFill>
                  <a:schemeClr val="bg1"/>
                </a:solidFill>
              </a:endParaRPr>
            </a:p>
          </p:txBody>
        </p:sp>
        <p:sp>
          <p:nvSpPr>
            <p:cNvPr id="43" name="AutoShape 8"/>
            <p:cNvSpPr>
              <a:spLocks noChangeArrowheads="1"/>
            </p:cNvSpPr>
            <p:nvPr/>
          </p:nvSpPr>
          <p:spPr bwMode="auto">
            <a:xfrm rot="13500000">
              <a:off x="3685" y="3220"/>
              <a:ext cx="144" cy="193"/>
            </a:xfrm>
            <a:prstGeom prst="diamond">
              <a:avLst/>
            </a:prstGeom>
            <a:solidFill>
              <a:srgbClr val="C00000"/>
            </a:solidFill>
            <a:ln w="3175">
              <a:noFill/>
              <a:miter lim="800000"/>
              <a:headEnd/>
              <a:tailEnd/>
            </a:ln>
          </p:spPr>
          <p:txBody>
            <a:bodyPr wrap="none" anchor="ctr"/>
            <a:lstStyle/>
            <a:p>
              <a:endParaRPr lang="en-US" sz="1200" dirty="0"/>
            </a:p>
          </p:txBody>
        </p:sp>
        <p:sp>
          <p:nvSpPr>
            <p:cNvPr id="44" name="Text Box 9"/>
            <p:cNvSpPr txBox="1">
              <a:spLocks noChangeArrowheads="1"/>
            </p:cNvSpPr>
            <p:nvPr/>
          </p:nvSpPr>
          <p:spPr bwMode="auto">
            <a:xfrm>
              <a:off x="3840" y="3000"/>
              <a:ext cx="1488" cy="194"/>
            </a:xfrm>
            <a:prstGeom prst="rect">
              <a:avLst/>
            </a:prstGeom>
            <a:noFill/>
            <a:ln w="9525">
              <a:noFill/>
              <a:miter lim="800000"/>
              <a:headEnd/>
              <a:tailEnd/>
            </a:ln>
          </p:spPr>
          <p:txBody>
            <a:bodyPr anchor="ctr">
              <a:spAutoFit/>
            </a:bodyPr>
            <a:lstStyle/>
            <a:p>
              <a:pPr eaLnBrk="0" hangingPunct="0">
                <a:spcBef>
                  <a:spcPct val="50000"/>
                </a:spcBef>
                <a:buClr>
                  <a:srgbClr val="FF0000"/>
                </a:buClr>
              </a:pPr>
              <a:r>
                <a:rPr lang="en-US" sz="1400" dirty="0"/>
                <a:t>Service providing</a:t>
              </a:r>
            </a:p>
          </p:txBody>
        </p:sp>
        <p:sp>
          <p:nvSpPr>
            <p:cNvPr id="45" name="Text Box 10"/>
            <p:cNvSpPr txBox="1">
              <a:spLocks noChangeArrowheads="1"/>
            </p:cNvSpPr>
            <p:nvPr/>
          </p:nvSpPr>
          <p:spPr bwMode="auto">
            <a:xfrm>
              <a:off x="3840" y="3177"/>
              <a:ext cx="1488" cy="194"/>
            </a:xfrm>
            <a:prstGeom prst="rect">
              <a:avLst/>
            </a:prstGeom>
            <a:noFill/>
            <a:ln w="9525">
              <a:noFill/>
              <a:miter lim="800000"/>
              <a:headEnd/>
              <a:tailEnd/>
            </a:ln>
          </p:spPr>
          <p:txBody>
            <a:bodyPr anchor="ctr">
              <a:spAutoFit/>
            </a:bodyPr>
            <a:lstStyle/>
            <a:p>
              <a:pPr eaLnBrk="0" hangingPunct="0">
                <a:spcBef>
                  <a:spcPct val="50000"/>
                </a:spcBef>
                <a:buClr>
                  <a:srgbClr val="FF0000"/>
                </a:buClr>
              </a:pPr>
              <a:r>
                <a:rPr lang="en-US" sz="1400" dirty="0"/>
                <a:t>Goods producing</a:t>
              </a:r>
            </a:p>
          </p:txBody>
        </p:sp>
      </p:grpSp>
      <p:cxnSp>
        <p:nvCxnSpPr>
          <p:cNvPr id="13" name="Straight Arrow Connector 12"/>
          <p:cNvCxnSpPr/>
          <p:nvPr/>
        </p:nvCxnSpPr>
        <p:spPr>
          <a:xfrm flipH="1">
            <a:off x="4551351" y="5097567"/>
            <a:ext cx="282460" cy="0"/>
          </a:xfrm>
          <a:prstGeom prst="straightConnector1">
            <a:avLst/>
          </a:prstGeom>
          <a:ln w="19050">
            <a:headEnd type="none" w="lg" len="lg"/>
            <a:tailEnd type="stealth" w="lg" len="lg"/>
          </a:ln>
          <a:effectLst/>
        </p:spPr>
        <p:style>
          <a:lnRef idx="1">
            <a:schemeClr val="accent1"/>
          </a:lnRef>
          <a:fillRef idx="0">
            <a:schemeClr val="accent1"/>
          </a:fillRef>
          <a:effectRef idx="0">
            <a:schemeClr val="accent1"/>
          </a:effectRef>
          <a:fontRef idx="minor">
            <a:schemeClr val="tx1"/>
          </a:fontRef>
        </p:style>
      </p:cxnSp>
      <p:sp>
        <p:nvSpPr>
          <p:cNvPr id="14" name="TextBox 1"/>
          <p:cNvSpPr txBox="1"/>
          <p:nvPr/>
        </p:nvSpPr>
        <p:spPr>
          <a:xfrm>
            <a:off x="4833810" y="4334017"/>
            <a:ext cx="1820990" cy="1476752"/>
          </a:xfrm>
          <a:prstGeom prst="rect">
            <a:avLst/>
          </a:prstGeom>
          <a:noFill/>
          <a:ln>
            <a:noFill/>
          </a:ln>
          <a:scene3d>
            <a:camera prst="orthographicFront"/>
            <a:lightRig rig="threePt" dir="t"/>
          </a:scene3d>
          <a:sp3d prstMaterial="matte">
            <a:bevelT/>
          </a:sp3d>
        </p:spPr>
        <p:txBody>
          <a:bodyPr vert="horz" wrap="square" lIns="91440" tIns="45720" rIns="91440" bIns="45720" rtlCol="0" anchor="ctr">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ct val="0"/>
              </a:spcBef>
            </a:pPr>
            <a:r>
              <a:rPr lang="en-US" sz="1400" dirty="0">
                <a:latin typeface="+mj-lt"/>
                <a:ea typeface="+mj-ea"/>
                <a:cs typeface="Tahoma" pitchFamily="34" charset="0"/>
              </a:rPr>
              <a:t>Total nonagricultural wage and salary annual </a:t>
            </a:r>
            <a:r>
              <a:rPr lang="en-US" sz="1400" dirty="0" smtClean="0">
                <a:latin typeface="+mj-lt"/>
                <a:ea typeface="+mj-ea"/>
                <a:cs typeface="Tahoma" pitchFamily="34" charset="0"/>
              </a:rPr>
              <a:t>growth = </a:t>
            </a:r>
            <a:r>
              <a:rPr lang="en-US" sz="1400" b="1" dirty="0" smtClean="0">
                <a:latin typeface="+mj-lt"/>
                <a:ea typeface="+mj-ea"/>
                <a:cs typeface="Tahoma" pitchFamily="34" charset="0"/>
              </a:rPr>
              <a:t>0.5%</a:t>
            </a:r>
            <a:endParaRPr lang="en-US" sz="1400" b="1" dirty="0">
              <a:latin typeface="+mj-lt"/>
              <a:ea typeface="+mj-ea"/>
              <a:cs typeface="Tahoma" pitchFamily="34" charset="0"/>
            </a:endParaRPr>
          </a:p>
        </p:txBody>
      </p:sp>
    </p:spTree>
    <p:extLst>
      <p:ext uri="{BB962C8B-B14F-4D97-AF65-F5344CB8AC3E}">
        <p14:creationId xmlns:p14="http://schemas.microsoft.com/office/powerpoint/2010/main" val="3909740432"/>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Placeholder 4"/>
          <p:cNvGraphicFramePr>
            <a:graphicFrameLocks noGrp="1"/>
          </p:cNvGraphicFramePr>
          <p:nvPr>
            <p:ph type="chart" idx="1"/>
            <p:extLst>
              <p:ext uri="{D42A27DB-BD31-4B8C-83A1-F6EECF244321}">
                <p14:modId xmlns:p14="http://schemas.microsoft.com/office/powerpoint/2010/main" val="723967929"/>
              </p:ext>
            </p:extLst>
          </p:nvPr>
        </p:nvGraphicFramePr>
        <p:xfrm>
          <a:off x="1105208" y="2071859"/>
          <a:ext cx="10128849" cy="3833870"/>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p:cNvGrpSpPr/>
          <p:nvPr/>
        </p:nvGrpSpPr>
        <p:grpSpPr>
          <a:xfrm>
            <a:off x="8324382" y="1831237"/>
            <a:ext cx="2209112" cy="3289300"/>
            <a:chOff x="7529384" y="2273300"/>
            <a:chExt cx="2209112" cy="3289300"/>
          </a:xfrm>
        </p:grpSpPr>
        <p:cxnSp>
          <p:nvCxnSpPr>
            <p:cNvPr id="9" name="Straight Connector 8"/>
            <p:cNvCxnSpPr/>
            <p:nvPr/>
          </p:nvCxnSpPr>
          <p:spPr>
            <a:xfrm>
              <a:off x="8454768" y="2273300"/>
              <a:ext cx="0" cy="32893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29384" y="4947496"/>
              <a:ext cx="876300"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Actual</a:t>
              </a:r>
            </a:p>
          </p:txBody>
        </p:sp>
        <p:sp>
          <p:nvSpPr>
            <p:cNvPr id="11" name="TextBox 10"/>
            <p:cNvSpPr txBox="1"/>
            <p:nvPr/>
          </p:nvSpPr>
          <p:spPr>
            <a:xfrm>
              <a:off x="8356600" y="4947496"/>
              <a:ext cx="1381896"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Projected</a:t>
              </a:r>
            </a:p>
          </p:txBody>
        </p:sp>
        <p:cxnSp>
          <p:nvCxnSpPr>
            <p:cNvPr id="12" name="Straight Arrow Connector 11"/>
            <p:cNvCxnSpPr/>
            <p:nvPr/>
          </p:nvCxnSpPr>
          <p:spPr>
            <a:xfrm>
              <a:off x="8623300" y="5067300"/>
              <a:ext cx="882135" cy="169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620000" y="5067300"/>
              <a:ext cx="588663"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16108" y="285750"/>
            <a:ext cx="9087779" cy="571500"/>
          </a:xfrm>
        </p:spPr>
        <p:txBody>
          <a:bodyPr/>
          <a:lstStyle/>
          <a:p>
            <a:r>
              <a:rPr lang="en-US" sz="3200" dirty="0"/>
              <a:t>Construction </a:t>
            </a:r>
            <a:r>
              <a:rPr lang="en-US" sz="3200" dirty="0" smtClean="0"/>
              <a:t>Reaches Pre-Recession </a:t>
            </a:r>
            <a:r>
              <a:rPr lang="en-US" sz="3200" dirty="0"/>
              <a:t>Levels</a:t>
            </a:r>
          </a:p>
        </p:txBody>
      </p:sp>
      <p:sp>
        <p:nvSpPr>
          <p:cNvPr id="6" name="Text Box 5"/>
          <p:cNvSpPr txBox="1">
            <a:spLocks noChangeArrowheads="1"/>
          </p:cNvSpPr>
          <p:nvPr/>
        </p:nvSpPr>
        <p:spPr bwMode="auto">
          <a:xfrm>
            <a:off x="1116108" y="1664713"/>
            <a:ext cx="3847095"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Millions of </a:t>
            </a:r>
            <a:r>
              <a:rPr lang="en-US" sz="1600" b="1" dirty="0" smtClean="0"/>
              <a:t>wage and salary jobs</a:t>
            </a:r>
            <a:endParaRPr lang="en-US" sz="1600" b="1" dirty="0"/>
          </a:p>
        </p:txBody>
      </p:sp>
      <p:sp>
        <p:nvSpPr>
          <p:cNvPr id="14" name="Rectangle 13"/>
          <p:cNvSpPr/>
          <p:nvPr/>
        </p:nvSpPr>
        <p:spPr>
          <a:xfrm>
            <a:off x="6807887" y="1767058"/>
            <a:ext cx="148281" cy="133865"/>
          </a:xfrm>
          <a:prstGeom prst="rect">
            <a:avLst/>
          </a:prstGeom>
          <a:solidFill>
            <a:schemeClr val="tx1">
              <a:lumMod val="10000"/>
              <a:lumOff val="90000"/>
            </a:schemeClr>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TextBox 14"/>
          <p:cNvSpPr txBox="1"/>
          <p:nvPr/>
        </p:nvSpPr>
        <p:spPr>
          <a:xfrm>
            <a:off x="6956168" y="1681591"/>
            <a:ext cx="1379838" cy="304800"/>
          </a:xfrm>
          <a:prstGeom prst="rect">
            <a:avLst/>
          </a:prstGeom>
        </p:spPr>
        <p:txBody>
          <a:bodyPr vert="horz" wrap="none" lIns="91440" tIns="45720" rIns="91440" bIns="45720" rtlCol="0" anchor="ctr">
            <a:noAutofit/>
          </a:bodyPr>
          <a:lstStyle/>
          <a:p>
            <a:pPr>
              <a:spcBef>
                <a:spcPct val="0"/>
              </a:spcBef>
            </a:pPr>
            <a:r>
              <a:rPr lang="en-US" sz="1600" dirty="0">
                <a:solidFill>
                  <a:srgbClr val="002060"/>
                </a:solidFill>
                <a:ea typeface="+mj-ea"/>
                <a:cs typeface="Tahoma" pitchFamily="34" charset="0"/>
              </a:rPr>
              <a:t>Recession year</a:t>
            </a:r>
          </a:p>
        </p:txBody>
      </p:sp>
      <p:sp>
        <p:nvSpPr>
          <p:cNvPr id="16" name="TextBox 15"/>
          <p:cNvSpPr txBox="1"/>
          <p:nvPr/>
        </p:nvSpPr>
        <p:spPr>
          <a:xfrm>
            <a:off x="4480104" y="6348317"/>
            <a:ext cx="6081216" cy="509683"/>
          </a:xfrm>
          <a:prstGeom prst="rect">
            <a:avLst/>
          </a:prstGeom>
        </p:spPr>
        <p:txBody>
          <a:bodyPr vert="horz" wrap="square" lIns="91440" tIns="45720" rIns="91440" bIns="45720" rtlCol="0" anchor="b">
            <a:noAutofit/>
          </a:bodyPr>
          <a:lstStyle/>
          <a:p>
            <a:pPr>
              <a:spcBef>
                <a:spcPct val="0"/>
              </a:spcBef>
            </a:pPr>
            <a:endParaRPr lang="en-US" sz="1200" dirty="0" smtClean="0">
              <a:latin typeface="Tahoma" pitchFamily="34" charset="0"/>
              <a:ea typeface="+mj-ea"/>
              <a:cs typeface="Tahoma" pitchFamily="34" charset="0"/>
            </a:endParaRPr>
          </a:p>
          <a:p>
            <a:pPr>
              <a:spcBef>
                <a:spcPct val="0"/>
              </a:spcBef>
            </a:pPr>
            <a:endParaRPr lang="en-US" sz="1200" dirty="0">
              <a:latin typeface="Tahoma" pitchFamily="34" charset="0"/>
              <a:ea typeface="+mj-ea"/>
              <a:cs typeface="Tahoma" pitchFamily="34" charset="0"/>
            </a:endParaRPr>
          </a:p>
          <a:p>
            <a:pPr>
              <a:spcBef>
                <a:spcPct val="0"/>
              </a:spcBef>
            </a:pPr>
            <a:r>
              <a:rPr lang="en-US" sz="1000" dirty="0" smtClean="0">
                <a:latin typeface="Tahoma" pitchFamily="34" charset="0"/>
                <a:ea typeface="+mj-ea"/>
                <a:cs typeface="Tahoma" pitchFamily="34" charset="0"/>
              </a:rPr>
              <a:t> </a:t>
            </a:r>
            <a:endParaRPr lang="en-US" sz="1050" dirty="0" smtClean="0">
              <a:latin typeface="Tahoma" pitchFamily="34" charset="0"/>
              <a:ea typeface="+mj-ea"/>
              <a:cs typeface="Tahoma" pitchFamily="34" charset="0"/>
            </a:endParaRPr>
          </a:p>
          <a:p>
            <a:pPr>
              <a:spcBef>
                <a:spcPct val="0"/>
              </a:spcBef>
            </a:pPr>
            <a:endParaRPr lang="en-US" sz="1200" dirty="0">
              <a:latin typeface="Tahoma" pitchFamily="34" charset="0"/>
              <a:ea typeface="+mj-ea"/>
              <a:cs typeface="Tahoma" pitchFamily="34" charset="0"/>
            </a:endParaRPr>
          </a:p>
        </p:txBody>
      </p:sp>
    </p:spTree>
    <p:extLst>
      <p:ext uri="{BB962C8B-B14F-4D97-AF65-F5344CB8AC3E}">
        <p14:creationId xmlns:p14="http://schemas.microsoft.com/office/powerpoint/2010/main" val="194871765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Manufacturing Has the Largest Decline</a:t>
            </a:r>
            <a:endParaRPr lang="en-US" sz="3600" dirty="0"/>
          </a:p>
        </p:txBody>
      </p:sp>
      <p:graphicFrame>
        <p:nvGraphicFramePr>
          <p:cNvPr id="5" name="Chart Placeholder 4"/>
          <p:cNvGraphicFramePr>
            <a:graphicFrameLocks noGrp="1"/>
          </p:cNvGraphicFramePr>
          <p:nvPr>
            <p:ph type="chart" idx="1"/>
            <p:extLst>
              <p:ext uri="{D42A27DB-BD31-4B8C-83A1-F6EECF244321}">
                <p14:modId xmlns:p14="http://schemas.microsoft.com/office/powerpoint/2010/main" val="1865895320"/>
              </p:ext>
            </p:extLst>
          </p:nvPr>
        </p:nvGraphicFramePr>
        <p:xfrm>
          <a:off x="1196900" y="2318657"/>
          <a:ext cx="9928300" cy="343345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5"/>
          <p:cNvSpPr txBox="1">
            <a:spLocks noChangeArrowheads="1"/>
          </p:cNvSpPr>
          <p:nvPr/>
        </p:nvSpPr>
        <p:spPr bwMode="auto">
          <a:xfrm>
            <a:off x="1196899" y="1681591"/>
            <a:ext cx="3675351"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Millions </a:t>
            </a:r>
            <a:r>
              <a:rPr lang="en-US" sz="1600" b="1" dirty="0" smtClean="0"/>
              <a:t>of wage and salary </a:t>
            </a:r>
            <a:r>
              <a:rPr lang="en-US" sz="1600" b="1" dirty="0"/>
              <a:t>jobs</a:t>
            </a:r>
          </a:p>
        </p:txBody>
      </p:sp>
      <p:grpSp>
        <p:nvGrpSpPr>
          <p:cNvPr id="8" name="Group 7"/>
          <p:cNvGrpSpPr/>
          <p:nvPr/>
        </p:nvGrpSpPr>
        <p:grpSpPr>
          <a:xfrm>
            <a:off x="8300148" y="2129742"/>
            <a:ext cx="2072121" cy="2942186"/>
            <a:chOff x="7632738" y="2631702"/>
            <a:chExt cx="2072121" cy="2942186"/>
          </a:xfrm>
        </p:grpSpPr>
        <p:cxnSp>
          <p:nvCxnSpPr>
            <p:cNvPr id="9" name="Straight Connector 8"/>
            <p:cNvCxnSpPr/>
            <p:nvPr/>
          </p:nvCxnSpPr>
          <p:spPr>
            <a:xfrm>
              <a:off x="8509038" y="2631702"/>
              <a:ext cx="0" cy="294218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632738" y="4979838"/>
              <a:ext cx="876300"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Actual</a:t>
              </a:r>
            </a:p>
          </p:txBody>
        </p:sp>
        <p:sp>
          <p:nvSpPr>
            <p:cNvPr id="11" name="TextBox 10"/>
            <p:cNvSpPr txBox="1"/>
            <p:nvPr/>
          </p:nvSpPr>
          <p:spPr>
            <a:xfrm>
              <a:off x="8322963" y="4986132"/>
              <a:ext cx="1381896"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Projected</a:t>
              </a:r>
            </a:p>
          </p:txBody>
        </p:sp>
        <p:cxnSp>
          <p:nvCxnSpPr>
            <p:cNvPr id="12" name="Straight Arrow Connector 11"/>
            <p:cNvCxnSpPr/>
            <p:nvPr/>
          </p:nvCxnSpPr>
          <p:spPr>
            <a:xfrm>
              <a:off x="8559800" y="5067300"/>
              <a:ext cx="882135" cy="169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823200" y="5067300"/>
              <a:ext cx="588663"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6807887" y="1767058"/>
            <a:ext cx="148281" cy="133865"/>
          </a:xfrm>
          <a:prstGeom prst="rect">
            <a:avLst/>
          </a:prstGeom>
          <a:solidFill>
            <a:schemeClr val="tx1">
              <a:lumMod val="10000"/>
              <a:lumOff val="90000"/>
            </a:schemeClr>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TextBox 14"/>
          <p:cNvSpPr txBox="1"/>
          <p:nvPr/>
        </p:nvSpPr>
        <p:spPr>
          <a:xfrm>
            <a:off x="6956168" y="1681591"/>
            <a:ext cx="1379838" cy="304800"/>
          </a:xfrm>
          <a:prstGeom prst="rect">
            <a:avLst/>
          </a:prstGeom>
        </p:spPr>
        <p:txBody>
          <a:bodyPr vert="horz" wrap="none" lIns="91440" tIns="45720" rIns="91440" bIns="45720" rtlCol="0" anchor="ctr">
            <a:noAutofit/>
          </a:bodyPr>
          <a:lstStyle/>
          <a:p>
            <a:pPr>
              <a:spcBef>
                <a:spcPct val="0"/>
              </a:spcBef>
            </a:pPr>
            <a:r>
              <a:rPr lang="en-US" sz="1600" dirty="0">
                <a:solidFill>
                  <a:srgbClr val="002060"/>
                </a:solidFill>
                <a:ea typeface="+mj-ea"/>
                <a:cs typeface="Tahoma" pitchFamily="34" charset="0"/>
              </a:rPr>
              <a:t>Recession year</a:t>
            </a:r>
          </a:p>
        </p:txBody>
      </p:sp>
    </p:spTree>
    <p:extLst>
      <p:ext uri="{BB962C8B-B14F-4D97-AF65-F5344CB8AC3E}">
        <p14:creationId xmlns:p14="http://schemas.microsoft.com/office/powerpoint/2010/main" val="3442433497"/>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Health Care and Social Assistance </a:t>
            </a:r>
            <a:br>
              <a:rPr lang="en-US" sz="3600" dirty="0" smtClean="0"/>
            </a:br>
            <a:r>
              <a:rPr lang="en-US" sz="3600" dirty="0" smtClean="0"/>
              <a:t>Continues to Increase</a:t>
            </a:r>
            <a:endParaRPr lang="en-US" sz="3600" dirty="0"/>
          </a:p>
        </p:txBody>
      </p:sp>
      <p:graphicFrame>
        <p:nvGraphicFramePr>
          <p:cNvPr id="5" name="Chart Placeholder 4"/>
          <p:cNvGraphicFramePr>
            <a:graphicFrameLocks noGrp="1"/>
          </p:cNvGraphicFramePr>
          <p:nvPr>
            <p:ph type="chart" idx="1"/>
            <p:extLst>
              <p:ext uri="{D42A27DB-BD31-4B8C-83A1-F6EECF244321}">
                <p14:modId xmlns:p14="http://schemas.microsoft.com/office/powerpoint/2010/main" val="778441619"/>
              </p:ext>
            </p:extLst>
          </p:nvPr>
        </p:nvGraphicFramePr>
        <p:xfrm>
          <a:off x="1196900" y="2046514"/>
          <a:ext cx="10398200" cy="370560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5"/>
          <p:cNvSpPr txBox="1">
            <a:spLocks noChangeArrowheads="1"/>
          </p:cNvSpPr>
          <p:nvPr/>
        </p:nvSpPr>
        <p:spPr bwMode="auto">
          <a:xfrm>
            <a:off x="1226738" y="1605700"/>
            <a:ext cx="3161521"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Millions of </a:t>
            </a:r>
            <a:r>
              <a:rPr lang="en-US" sz="1600" b="1" dirty="0" smtClean="0"/>
              <a:t>wage and salary jobs</a:t>
            </a:r>
            <a:endParaRPr lang="en-US" sz="1600" b="1" dirty="0"/>
          </a:p>
        </p:txBody>
      </p:sp>
      <p:grpSp>
        <p:nvGrpSpPr>
          <p:cNvPr id="8" name="Group 7"/>
          <p:cNvGrpSpPr/>
          <p:nvPr/>
        </p:nvGrpSpPr>
        <p:grpSpPr>
          <a:xfrm>
            <a:off x="7058335" y="1759038"/>
            <a:ext cx="2235961" cy="3289300"/>
            <a:chOff x="7311213" y="2284588"/>
            <a:chExt cx="2235961" cy="3289300"/>
          </a:xfrm>
        </p:grpSpPr>
        <p:cxnSp>
          <p:nvCxnSpPr>
            <p:cNvPr id="9" name="Straight Connector 8"/>
            <p:cNvCxnSpPr/>
            <p:nvPr/>
          </p:nvCxnSpPr>
          <p:spPr>
            <a:xfrm>
              <a:off x="8187513" y="2284588"/>
              <a:ext cx="0" cy="32893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11213" y="4979334"/>
              <a:ext cx="876300"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Actual</a:t>
              </a:r>
            </a:p>
          </p:txBody>
        </p:sp>
        <p:sp>
          <p:nvSpPr>
            <p:cNvPr id="11" name="TextBox 10"/>
            <p:cNvSpPr txBox="1"/>
            <p:nvPr/>
          </p:nvSpPr>
          <p:spPr>
            <a:xfrm>
              <a:off x="8165278" y="4979334"/>
              <a:ext cx="1381896"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Projected</a:t>
              </a:r>
            </a:p>
          </p:txBody>
        </p:sp>
        <p:cxnSp>
          <p:nvCxnSpPr>
            <p:cNvPr id="12" name="Straight Arrow Connector 11"/>
            <p:cNvCxnSpPr/>
            <p:nvPr/>
          </p:nvCxnSpPr>
          <p:spPr>
            <a:xfrm>
              <a:off x="8394200" y="5067300"/>
              <a:ext cx="882135" cy="169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443914" y="5067300"/>
              <a:ext cx="588663"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6253244" y="1810389"/>
            <a:ext cx="148281" cy="133865"/>
          </a:xfrm>
          <a:prstGeom prst="rect">
            <a:avLst/>
          </a:prstGeom>
          <a:solidFill>
            <a:schemeClr val="tx1">
              <a:lumMod val="10000"/>
              <a:lumOff val="90000"/>
            </a:schemeClr>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TextBox 14"/>
          <p:cNvSpPr txBox="1"/>
          <p:nvPr/>
        </p:nvSpPr>
        <p:spPr>
          <a:xfrm>
            <a:off x="6401525" y="1724922"/>
            <a:ext cx="1379838" cy="304800"/>
          </a:xfrm>
          <a:prstGeom prst="rect">
            <a:avLst/>
          </a:prstGeom>
        </p:spPr>
        <p:txBody>
          <a:bodyPr vert="horz" wrap="none" lIns="91440" tIns="45720" rIns="91440" bIns="45720" rtlCol="0" anchor="ctr">
            <a:noAutofit/>
          </a:bodyPr>
          <a:lstStyle/>
          <a:p>
            <a:pPr>
              <a:spcBef>
                <a:spcPct val="0"/>
              </a:spcBef>
            </a:pPr>
            <a:r>
              <a:rPr lang="en-US" sz="1600" dirty="0">
                <a:solidFill>
                  <a:srgbClr val="002060"/>
                </a:solidFill>
                <a:ea typeface="+mj-ea"/>
                <a:cs typeface="Tahoma" pitchFamily="34" charset="0"/>
              </a:rPr>
              <a:t>Recession year</a:t>
            </a:r>
          </a:p>
        </p:txBody>
      </p:sp>
    </p:spTree>
    <p:extLst>
      <p:ext uri="{BB962C8B-B14F-4D97-AF65-F5344CB8AC3E}">
        <p14:creationId xmlns:p14="http://schemas.microsoft.com/office/powerpoint/2010/main" val="1773920965"/>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Retail Trade has the Greatest Decline of the Service Sector</a:t>
            </a:r>
            <a:endParaRPr lang="en-US" dirty="0"/>
          </a:p>
        </p:txBody>
      </p:sp>
      <p:graphicFrame>
        <p:nvGraphicFramePr>
          <p:cNvPr id="5" name="Chart Placeholder 4"/>
          <p:cNvGraphicFramePr>
            <a:graphicFrameLocks noGrp="1"/>
          </p:cNvGraphicFramePr>
          <p:nvPr>
            <p:ph type="chart" idx="1"/>
            <p:extLst>
              <p:ext uri="{D42A27DB-BD31-4B8C-83A1-F6EECF244321}">
                <p14:modId xmlns:p14="http://schemas.microsoft.com/office/powerpoint/2010/main" val="3395396662"/>
              </p:ext>
            </p:extLst>
          </p:nvPr>
        </p:nvGraphicFramePr>
        <p:xfrm>
          <a:off x="1196900" y="2046514"/>
          <a:ext cx="10398200" cy="370560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5"/>
          <p:cNvSpPr txBox="1">
            <a:spLocks noChangeArrowheads="1"/>
          </p:cNvSpPr>
          <p:nvPr/>
        </p:nvSpPr>
        <p:spPr bwMode="auto">
          <a:xfrm>
            <a:off x="1226738" y="1605700"/>
            <a:ext cx="3161521"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Millions of </a:t>
            </a:r>
            <a:r>
              <a:rPr lang="en-US" sz="1600" b="1" dirty="0" smtClean="0"/>
              <a:t>wage and salary jobs</a:t>
            </a:r>
            <a:endParaRPr lang="en-US" sz="1600" b="1" dirty="0"/>
          </a:p>
        </p:txBody>
      </p:sp>
      <p:grpSp>
        <p:nvGrpSpPr>
          <p:cNvPr id="8" name="Group 7"/>
          <p:cNvGrpSpPr/>
          <p:nvPr/>
        </p:nvGrpSpPr>
        <p:grpSpPr>
          <a:xfrm>
            <a:off x="6564676" y="1759038"/>
            <a:ext cx="2184056" cy="3289300"/>
            <a:chOff x="7364627" y="2284588"/>
            <a:chExt cx="2184056" cy="3289300"/>
          </a:xfrm>
        </p:grpSpPr>
        <p:cxnSp>
          <p:nvCxnSpPr>
            <p:cNvPr id="9" name="Straight Connector 8"/>
            <p:cNvCxnSpPr/>
            <p:nvPr/>
          </p:nvCxnSpPr>
          <p:spPr>
            <a:xfrm>
              <a:off x="8229638" y="2284588"/>
              <a:ext cx="0" cy="32893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64627" y="4947496"/>
              <a:ext cx="876300"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Actual</a:t>
              </a:r>
            </a:p>
          </p:txBody>
        </p:sp>
        <p:sp>
          <p:nvSpPr>
            <p:cNvPr id="11" name="TextBox 10"/>
            <p:cNvSpPr txBox="1"/>
            <p:nvPr/>
          </p:nvSpPr>
          <p:spPr>
            <a:xfrm>
              <a:off x="8166787" y="4947496"/>
              <a:ext cx="1381896" cy="457200"/>
            </a:xfrm>
            <a:prstGeom prst="rect">
              <a:avLst/>
            </a:prstGeom>
          </p:spPr>
          <p:txBody>
            <a:bodyPr vert="horz" wrap="none" lIns="91440" tIns="45720" rIns="91440" bIns="45720" rtlCol="0" anchor="ctr">
              <a:norm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solidFill>
                    <a:srgbClr val="000000"/>
                  </a:solidFill>
                  <a:effectLst/>
                  <a:uLnTx/>
                  <a:uFillTx/>
                  <a:ea typeface="+mj-ea"/>
                  <a:cs typeface="Tahoma" pitchFamily="34" charset="0"/>
                </a:rPr>
                <a:t>Projected</a:t>
              </a:r>
            </a:p>
          </p:txBody>
        </p:sp>
        <p:cxnSp>
          <p:nvCxnSpPr>
            <p:cNvPr id="12" name="Straight Arrow Connector 11"/>
            <p:cNvCxnSpPr/>
            <p:nvPr/>
          </p:nvCxnSpPr>
          <p:spPr>
            <a:xfrm>
              <a:off x="8458200" y="5067300"/>
              <a:ext cx="882135" cy="169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480300" y="5067300"/>
              <a:ext cx="588663"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6253244" y="1810389"/>
            <a:ext cx="148281" cy="133865"/>
          </a:xfrm>
          <a:prstGeom prst="rect">
            <a:avLst/>
          </a:prstGeom>
          <a:solidFill>
            <a:schemeClr val="tx1">
              <a:lumMod val="10000"/>
              <a:lumOff val="90000"/>
            </a:schemeClr>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TextBox 14"/>
          <p:cNvSpPr txBox="1"/>
          <p:nvPr/>
        </p:nvSpPr>
        <p:spPr>
          <a:xfrm>
            <a:off x="6401525" y="1724922"/>
            <a:ext cx="1379838" cy="304800"/>
          </a:xfrm>
          <a:prstGeom prst="rect">
            <a:avLst/>
          </a:prstGeom>
        </p:spPr>
        <p:txBody>
          <a:bodyPr vert="horz" wrap="none" lIns="91440" tIns="45720" rIns="91440" bIns="45720" rtlCol="0" anchor="ctr">
            <a:noAutofit/>
          </a:bodyPr>
          <a:lstStyle/>
          <a:p>
            <a:pPr>
              <a:spcBef>
                <a:spcPct val="0"/>
              </a:spcBef>
            </a:pPr>
            <a:r>
              <a:rPr lang="en-US" sz="1600" dirty="0">
                <a:solidFill>
                  <a:srgbClr val="002060"/>
                </a:solidFill>
                <a:ea typeface="+mj-ea"/>
                <a:cs typeface="Tahoma" pitchFamily="34" charset="0"/>
              </a:rPr>
              <a:t>Recession year</a:t>
            </a:r>
          </a:p>
        </p:txBody>
      </p:sp>
    </p:spTree>
    <p:extLst>
      <p:ext uri="{BB962C8B-B14F-4D97-AF65-F5344CB8AC3E}">
        <p14:creationId xmlns:p14="http://schemas.microsoft.com/office/powerpoint/2010/main" val="2397256461"/>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2124593" y="0"/>
            <a:ext cx="7921869" cy="1477108"/>
          </a:xfrm>
        </p:spPr>
        <p:txBody>
          <a:bodyPr anchor="ctr" anchorCtr="0"/>
          <a:lstStyle/>
          <a:p>
            <a:pPr eaLnBrk="1" hangingPunct="1"/>
            <a:r>
              <a:rPr lang="en-US" dirty="0" smtClean="0"/>
              <a:t>Employment Outlook: 2018-28</a:t>
            </a:r>
          </a:p>
        </p:txBody>
      </p:sp>
      <p:sp>
        <p:nvSpPr>
          <p:cNvPr id="49156" name="Rectangle 3"/>
          <p:cNvSpPr>
            <a:spLocks noGrp="1" noChangeArrowheads="1"/>
          </p:cNvSpPr>
          <p:nvPr>
            <p:ph idx="1"/>
          </p:nvPr>
        </p:nvSpPr>
        <p:spPr>
          <a:xfrm>
            <a:off x="2121662" y="2396582"/>
            <a:ext cx="7924800" cy="1066800"/>
          </a:xfrm>
        </p:spPr>
        <p:txBody>
          <a:bodyPr anchor="ctr"/>
          <a:lstStyle/>
          <a:p>
            <a:pPr algn="ctr" eaLnBrk="1" hangingPunct="1">
              <a:buFont typeface="Wingdings" pitchFamily="2" charset="2"/>
              <a:buNone/>
            </a:pPr>
            <a:r>
              <a:rPr lang="en-US" sz="4000" dirty="0"/>
              <a:t>Occupational </a:t>
            </a:r>
            <a:r>
              <a:rPr lang="en-US" sz="4000" dirty="0" smtClean="0"/>
              <a:t>Employment</a:t>
            </a:r>
            <a:endParaRPr lang="en-US" sz="4000" dirty="0"/>
          </a:p>
        </p:txBody>
      </p:sp>
    </p:spTree>
    <p:extLst>
      <p:ext uri="{BB962C8B-B14F-4D97-AF65-F5344CB8AC3E}">
        <p14:creationId xmlns:p14="http://schemas.microsoft.com/office/powerpoint/2010/main" val="952109241"/>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Numeric Change vs. </a:t>
            </a:r>
            <a:r>
              <a:rPr lang="en-US" sz="3600" dirty="0" smtClean="0"/>
              <a:t>Percent Change</a:t>
            </a:r>
            <a:endParaRPr lang="en-US" sz="3600" dirty="0"/>
          </a:p>
        </p:txBody>
      </p:sp>
      <p:graphicFrame>
        <p:nvGraphicFramePr>
          <p:cNvPr id="5" name="Chart 4"/>
          <p:cNvGraphicFramePr>
            <a:graphicFrameLocks/>
          </p:cNvGraphicFramePr>
          <p:nvPr>
            <p:extLst>
              <p:ext uri="{D42A27DB-BD31-4B8C-83A1-F6EECF244321}">
                <p14:modId xmlns:p14="http://schemas.microsoft.com/office/powerpoint/2010/main" val="527226082"/>
              </p:ext>
            </p:extLst>
          </p:nvPr>
        </p:nvGraphicFramePr>
        <p:xfrm>
          <a:off x="795435" y="1352107"/>
          <a:ext cx="5486400" cy="42104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607482254"/>
              </p:ext>
            </p:extLst>
          </p:nvPr>
        </p:nvGraphicFramePr>
        <p:xfrm>
          <a:off x="5910943" y="1352107"/>
          <a:ext cx="5704893" cy="421049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28780667"/>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nchor="ctr" anchorCtr="0">
            <a:normAutofit/>
          </a:bodyPr>
          <a:lstStyle/>
          <a:p>
            <a:pPr eaLnBrk="1" hangingPunct="1"/>
            <a:r>
              <a:rPr lang="en-US" sz="3200" dirty="0"/>
              <a:t>Office and Administrative Support </a:t>
            </a:r>
            <a:r>
              <a:rPr lang="en-US" sz="3200" dirty="0" smtClean="0"/>
              <a:t>is </a:t>
            </a:r>
            <a:r>
              <a:rPr lang="en-US" sz="3200" dirty="0"/>
              <a:t>the Largest Occupational Group</a:t>
            </a:r>
          </a:p>
        </p:txBody>
      </p:sp>
      <p:graphicFrame>
        <p:nvGraphicFramePr>
          <p:cNvPr id="7" name="Object 7"/>
          <p:cNvGraphicFramePr>
            <a:graphicFrameLocks noGrp="1" noChangeAspect="1"/>
          </p:cNvGraphicFramePr>
          <p:nvPr>
            <p:ph type="chart" idx="1"/>
            <p:extLst>
              <p:ext uri="{D42A27DB-BD31-4B8C-83A1-F6EECF244321}">
                <p14:modId xmlns:p14="http://schemas.microsoft.com/office/powerpoint/2010/main" val="586483570"/>
              </p:ext>
            </p:extLst>
          </p:nvPr>
        </p:nvGraphicFramePr>
        <p:xfrm>
          <a:off x="828675" y="1649413"/>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27654" name="Text Box 4"/>
          <p:cNvSpPr txBox="1">
            <a:spLocks noChangeArrowheads="1"/>
          </p:cNvSpPr>
          <p:nvPr/>
        </p:nvSpPr>
        <p:spPr bwMode="auto">
          <a:xfrm>
            <a:off x="4732692" y="1339364"/>
            <a:ext cx="4232466"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smtClean="0"/>
              <a:t>Employment, 2018 (in </a:t>
            </a:r>
            <a:r>
              <a:rPr lang="en-US" sz="1400" b="1" dirty="0"/>
              <a:t>thousands)</a:t>
            </a:r>
          </a:p>
        </p:txBody>
      </p:sp>
      <p:sp>
        <p:nvSpPr>
          <p:cNvPr id="6" name="Text Box 4"/>
          <p:cNvSpPr txBox="1">
            <a:spLocks noChangeArrowheads="1"/>
          </p:cNvSpPr>
          <p:nvPr/>
        </p:nvSpPr>
        <p:spPr bwMode="auto">
          <a:xfrm>
            <a:off x="7624946" y="6319358"/>
            <a:ext cx="2680425" cy="369332"/>
          </a:xfrm>
          <a:prstGeom prst="rect">
            <a:avLst/>
          </a:prstGeom>
          <a:noFill/>
          <a:ln w="9525">
            <a:noFill/>
            <a:miter lim="800000"/>
            <a:headEnd/>
            <a:tailEnd/>
          </a:ln>
        </p:spPr>
        <p:txBody>
          <a:bodyPr wrap="square">
            <a:spAutoFit/>
          </a:bodyPr>
          <a:lstStyle/>
          <a:p>
            <a:pPr algn="r" eaLnBrk="0" hangingPunct="0">
              <a:spcBef>
                <a:spcPct val="50000"/>
              </a:spcBef>
              <a:buClr>
                <a:srgbClr val="FF0000"/>
              </a:buClr>
            </a:pPr>
            <a:r>
              <a:rPr lang="en-US" b="1" i="1" dirty="0">
                <a:solidFill>
                  <a:srgbClr val="C00000"/>
                </a:solidFill>
                <a:effectLst>
                  <a:glow rad="139700">
                    <a:schemeClr val="accent2">
                      <a:satMod val="175000"/>
                      <a:alpha val="40000"/>
                    </a:schemeClr>
                  </a:glow>
                </a:effectLst>
              </a:rPr>
              <a:t>(Continued on next slide)</a:t>
            </a:r>
          </a:p>
        </p:txBody>
      </p:sp>
    </p:spTree>
    <p:extLst>
      <p:ext uri="{BB962C8B-B14F-4D97-AF65-F5344CB8AC3E}">
        <p14:creationId xmlns:p14="http://schemas.microsoft.com/office/powerpoint/2010/main" val="789198821"/>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nchor="ctr" anchorCtr="0"/>
          <a:lstStyle/>
          <a:p>
            <a:pPr eaLnBrk="1" hangingPunct="1"/>
            <a:r>
              <a:rPr lang="en-US" sz="3200" dirty="0"/>
              <a:t>Farming, Fishing, and Forestry is the Smallest Occupational Group</a:t>
            </a:r>
          </a:p>
        </p:txBody>
      </p:sp>
      <p:graphicFrame>
        <p:nvGraphicFramePr>
          <p:cNvPr id="7" name="Object 7"/>
          <p:cNvGraphicFramePr>
            <a:graphicFrameLocks noGrp="1" noChangeAspect="1"/>
          </p:cNvGraphicFramePr>
          <p:nvPr>
            <p:ph type="chart" idx="1"/>
            <p:extLst>
              <p:ext uri="{D42A27DB-BD31-4B8C-83A1-F6EECF244321}">
                <p14:modId xmlns:p14="http://schemas.microsoft.com/office/powerpoint/2010/main" val="3938192562"/>
              </p:ext>
            </p:extLst>
          </p:nvPr>
        </p:nvGraphicFramePr>
        <p:xfrm>
          <a:off x="828339" y="1719618"/>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4"/>
          <p:cNvSpPr txBox="1">
            <a:spLocks noChangeArrowheads="1"/>
          </p:cNvSpPr>
          <p:nvPr/>
        </p:nvSpPr>
        <p:spPr bwMode="auto">
          <a:xfrm>
            <a:off x="5691597" y="1381974"/>
            <a:ext cx="4250170"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smtClean="0"/>
              <a:t>Employment, 2018 </a:t>
            </a:r>
            <a:r>
              <a:rPr lang="en-US" sz="1400" b="1" dirty="0"/>
              <a:t>(in thousands)</a:t>
            </a:r>
          </a:p>
        </p:txBody>
      </p:sp>
      <p:sp>
        <p:nvSpPr>
          <p:cNvPr id="8" name="Text Box 4"/>
          <p:cNvSpPr txBox="1">
            <a:spLocks noChangeArrowheads="1"/>
          </p:cNvSpPr>
          <p:nvPr/>
        </p:nvSpPr>
        <p:spPr bwMode="auto">
          <a:xfrm>
            <a:off x="10032702" y="1472551"/>
            <a:ext cx="1518237" cy="369332"/>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b="1" i="1" dirty="0" smtClean="0">
                <a:solidFill>
                  <a:srgbClr val="C00000"/>
                </a:solidFill>
                <a:effectLst>
                  <a:glow rad="139700">
                    <a:schemeClr val="accent2">
                      <a:satMod val="175000"/>
                      <a:alpha val="40000"/>
                    </a:schemeClr>
                  </a:glow>
                </a:effectLst>
              </a:rPr>
              <a:t>(</a:t>
            </a:r>
            <a:r>
              <a:rPr lang="en-US" b="1" i="1" dirty="0">
                <a:solidFill>
                  <a:srgbClr val="C00000"/>
                </a:solidFill>
                <a:effectLst>
                  <a:glow rad="139700">
                    <a:schemeClr val="accent2">
                      <a:satMod val="175000"/>
                      <a:alpha val="40000"/>
                    </a:schemeClr>
                  </a:glow>
                </a:effectLst>
              </a:rPr>
              <a:t>Continued</a:t>
            </a:r>
            <a:r>
              <a:rPr lang="en-US" b="1" i="1" dirty="0" smtClean="0">
                <a:solidFill>
                  <a:srgbClr val="C00000"/>
                </a:solidFill>
                <a:effectLst>
                  <a:glow rad="139700">
                    <a:schemeClr val="accent2">
                      <a:satMod val="175000"/>
                      <a:alpha val="40000"/>
                    </a:schemeClr>
                  </a:glow>
                </a:effectLst>
              </a:rPr>
              <a:t>)</a:t>
            </a:r>
            <a:endParaRPr lang="en-US" b="1" i="1" dirty="0">
              <a:solidFill>
                <a:srgbClr val="C00000"/>
              </a:solidFill>
              <a:effectLst>
                <a:glow rad="139700">
                  <a:schemeClr val="accent2">
                    <a:satMod val="175000"/>
                    <a:alpha val="40000"/>
                  </a:schemeClr>
                </a:glow>
              </a:effectLst>
            </a:endParaRPr>
          </a:p>
        </p:txBody>
      </p:sp>
    </p:spTree>
    <p:extLst>
      <p:ext uri="{BB962C8B-B14F-4D97-AF65-F5344CB8AC3E}">
        <p14:creationId xmlns:p14="http://schemas.microsoft.com/office/powerpoint/2010/main" val="2796150004"/>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2"/>
          <p:cNvGraphicFramePr>
            <a:graphicFrameLocks noGrp="1" noChangeAspect="1"/>
          </p:cNvGraphicFramePr>
          <p:nvPr>
            <p:ph type="chart" idx="1"/>
            <p:extLst>
              <p:ext uri="{D42A27DB-BD31-4B8C-83A1-F6EECF244321}">
                <p14:modId xmlns:p14="http://schemas.microsoft.com/office/powerpoint/2010/main" val="3718799502"/>
              </p:ext>
            </p:extLst>
          </p:nvPr>
        </p:nvGraphicFramePr>
        <p:xfrm>
          <a:off x="1873151" y="1739189"/>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Box 4"/>
          <p:cNvSpPr txBox="1">
            <a:spLocks noChangeArrowheads="1"/>
          </p:cNvSpPr>
          <p:nvPr/>
        </p:nvSpPr>
        <p:spPr bwMode="auto">
          <a:xfrm>
            <a:off x="7708739" y="6181915"/>
            <a:ext cx="2604455" cy="369332"/>
          </a:xfrm>
          <a:prstGeom prst="rect">
            <a:avLst/>
          </a:prstGeom>
          <a:noFill/>
          <a:ln w="9525">
            <a:noFill/>
            <a:miter lim="800000"/>
            <a:headEnd/>
            <a:tailEnd/>
          </a:ln>
        </p:spPr>
        <p:txBody>
          <a:bodyPr wrap="square">
            <a:spAutoFit/>
          </a:bodyPr>
          <a:lstStyle/>
          <a:p>
            <a:pPr algn="r" eaLnBrk="0" hangingPunct="0">
              <a:spcBef>
                <a:spcPct val="50000"/>
              </a:spcBef>
              <a:buClr>
                <a:srgbClr val="FF0000"/>
              </a:buClr>
            </a:pPr>
            <a:r>
              <a:rPr lang="en-US" b="1" i="1" dirty="0">
                <a:solidFill>
                  <a:srgbClr val="C00000"/>
                </a:solidFill>
                <a:effectLst>
                  <a:glow rad="139700">
                    <a:schemeClr val="accent2">
                      <a:satMod val="175000"/>
                      <a:alpha val="40000"/>
                    </a:schemeClr>
                  </a:glow>
                </a:effectLst>
              </a:rPr>
              <a:t>(Continued on next slide)</a:t>
            </a:r>
          </a:p>
        </p:txBody>
      </p:sp>
      <p:sp>
        <p:nvSpPr>
          <p:cNvPr id="28677" name="Rectangle 3"/>
          <p:cNvSpPr>
            <a:spLocks noGrp="1" noChangeArrowheads="1"/>
          </p:cNvSpPr>
          <p:nvPr>
            <p:ph type="title"/>
          </p:nvPr>
        </p:nvSpPr>
        <p:spPr/>
        <p:txBody>
          <a:bodyPr anchor="ctr" anchorCtr="0"/>
          <a:lstStyle/>
          <a:p>
            <a:pPr eaLnBrk="1" hangingPunct="1"/>
            <a:r>
              <a:rPr lang="en-US" sz="3200" dirty="0"/>
              <a:t>Healthcare Occupational Groups are Projected to Grow </a:t>
            </a:r>
            <a:r>
              <a:rPr lang="en-US" sz="3200" dirty="0" smtClean="0"/>
              <a:t> Fastest</a:t>
            </a:r>
            <a:endParaRPr lang="en-US" sz="3200" dirty="0"/>
          </a:p>
        </p:txBody>
      </p:sp>
      <p:sp>
        <p:nvSpPr>
          <p:cNvPr id="11" name="TextBox 1"/>
          <p:cNvSpPr txBox="1"/>
          <p:nvPr/>
        </p:nvSpPr>
        <p:spPr>
          <a:xfrm>
            <a:off x="6753874" y="1298847"/>
            <a:ext cx="2391276" cy="387082"/>
          </a:xfrm>
          <a:prstGeom prst="rect">
            <a:avLst/>
          </a:prstGeom>
          <a:noFill/>
          <a:ln>
            <a:noFill/>
          </a:ln>
          <a:scene3d>
            <a:camera prst="orthographicFront"/>
            <a:lightRig rig="threePt" dir="t"/>
          </a:scene3d>
          <a:sp3d prstMaterial="matte">
            <a:bevelT/>
          </a:sp3d>
        </p:spPr>
        <p:txBody>
          <a:bodyPr vert="horz" wrap="square" lIns="91440" tIns="45720" rIns="91440" bIns="4572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dirty="0">
                <a:latin typeface="Tahoma" pitchFamily="34" charset="0"/>
                <a:ea typeface="+mj-ea"/>
                <a:cs typeface="Tahoma" pitchFamily="34" charset="0"/>
              </a:rPr>
              <a:t>Average, all occupations = </a:t>
            </a:r>
            <a:r>
              <a:rPr lang="en-US" sz="1200" dirty="0" smtClean="0">
                <a:latin typeface="Tahoma" pitchFamily="34" charset="0"/>
                <a:ea typeface="+mj-ea"/>
                <a:cs typeface="Tahoma" pitchFamily="34" charset="0"/>
              </a:rPr>
              <a:t>5.2%</a:t>
            </a:r>
            <a:endParaRPr lang="en-US" sz="1200" dirty="0">
              <a:latin typeface="Tahoma" pitchFamily="34" charset="0"/>
              <a:ea typeface="+mj-ea"/>
              <a:cs typeface="Tahoma" pitchFamily="34" charset="0"/>
            </a:endParaRPr>
          </a:p>
        </p:txBody>
      </p:sp>
      <p:sp>
        <p:nvSpPr>
          <p:cNvPr id="13" name="Text Box 4"/>
          <p:cNvSpPr txBox="1">
            <a:spLocks noChangeArrowheads="1"/>
          </p:cNvSpPr>
          <p:nvPr/>
        </p:nvSpPr>
        <p:spPr bwMode="auto">
          <a:xfrm>
            <a:off x="1285539" y="1355474"/>
            <a:ext cx="4724400" cy="307777"/>
          </a:xfrm>
          <a:prstGeom prst="rect">
            <a:avLst/>
          </a:prstGeom>
          <a:noFill/>
          <a:ln w="9525">
            <a:noFill/>
            <a:miter lim="800000"/>
            <a:headEnd/>
            <a:tailEnd/>
          </a:ln>
        </p:spPr>
        <p:txBody>
          <a:bodyPr>
            <a:spAutoFit/>
          </a:bodyPr>
          <a:lstStyle/>
          <a:p>
            <a:pPr eaLnBrk="0" hangingPunct="0">
              <a:spcBef>
                <a:spcPct val="50000"/>
              </a:spcBef>
              <a:buClr>
                <a:srgbClr val="FF0000"/>
              </a:buClr>
            </a:pPr>
            <a:r>
              <a:rPr lang="en-US" sz="1400" b="1" dirty="0"/>
              <a:t>Percent employment growth, projected </a:t>
            </a:r>
            <a:r>
              <a:rPr lang="en-US" sz="1400" b="1" dirty="0" smtClean="0"/>
              <a:t>2018-2028</a:t>
            </a:r>
            <a:endParaRPr lang="en-US" sz="1400" b="1" dirty="0"/>
          </a:p>
        </p:txBody>
      </p:sp>
      <p:cxnSp>
        <p:nvCxnSpPr>
          <p:cNvPr id="3" name="Straight Arrow Connector 2"/>
          <p:cNvCxnSpPr/>
          <p:nvPr/>
        </p:nvCxnSpPr>
        <p:spPr>
          <a:xfrm flipH="1">
            <a:off x="6392656" y="1492388"/>
            <a:ext cx="361218" cy="193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Straight Connector 7"/>
          <p:cNvSpPr/>
          <p:nvPr/>
        </p:nvSpPr>
        <p:spPr>
          <a:xfrm rot="5400000" flipV="1">
            <a:off x="4179617" y="3769991"/>
            <a:ext cx="4407808" cy="18270"/>
          </a:xfrm>
          <a:prstGeom prst="line">
            <a:avLst/>
          </a:prstGeom>
          <a:ln w="1905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4158179594"/>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85110"/>
            <a:ext cx="11201400" cy="804672"/>
          </a:xfrm>
        </p:spPr>
        <p:txBody>
          <a:bodyPr/>
          <a:lstStyle/>
          <a:p>
            <a:r>
              <a:rPr lang="en-US" sz="3200" dirty="0" smtClean="0"/>
              <a:t>Production, Office </a:t>
            </a:r>
            <a:r>
              <a:rPr lang="en-US" sz="3200" dirty="0"/>
              <a:t>and Administrative Support, </a:t>
            </a:r>
            <a:r>
              <a:rPr lang="en-US" sz="3200" dirty="0" smtClean="0"/>
              <a:t>and </a:t>
            </a:r>
            <a:r>
              <a:rPr lang="en-US" sz="3200" dirty="0"/>
              <a:t>Sales and Related Occupational Groups are Projected to Decline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40417609"/>
              </p:ext>
            </p:extLst>
          </p:nvPr>
        </p:nvGraphicFramePr>
        <p:xfrm>
          <a:off x="136485" y="1643780"/>
          <a:ext cx="11201400" cy="399256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4"/>
          <p:cNvSpPr txBox="1">
            <a:spLocks noChangeArrowheads="1"/>
          </p:cNvSpPr>
          <p:nvPr/>
        </p:nvSpPr>
        <p:spPr bwMode="auto">
          <a:xfrm>
            <a:off x="10489759" y="1503048"/>
            <a:ext cx="1518237" cy="369332"/>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b="1" i="1" dirty="0" smtClean="0">
                <a:solidFill>
                  <a:srgbClr val="C00000"/>
                </a:solidFill>
                <a:effectLst>
                  <a:glow rad="139700">
                    <a:schemeClr val="accent2">
                      <a:satMod val="175000"/>
                      <a:alpha val="40000"/>
                    </a:schemeClr>
                  </a:glow>
                </a:effectLst>
              </a:rPr>
              <a:t>(</a:t>
            </a:r>
            <a:r>
              <a:rPr lang="en-US" b="1" i="1" dirty="0">
                <a:solidFill>
                  <a:srgbClr val="C00000"/>
                </a:solidFill>
                <a:effectLst>
                  <a:glow rad="139700">
                    <a:schemeClr val="accent2">
                      <a:satMod val="175000"/>
                      <a:alpha val="40000"/>
                    </a:schemeClr>
                  </a:glow>
                </a:effectLst>
              </a:rPr>
              <a:t>Continued</a:t>
            </a:r>
            <a:r>
              <a:rPr lang="en-US" b="1" i="1" dirty="0" smtClean="0">
                <a:solidFill>
                  <a:srgbClr val="C00000"/>
                </a:solidFill>
                <a:effectLst>
                  <a:glow rad="139700">
                    <a:schemeClr val="accent2">
                      <a:satMod val="175000"/>
                      <a:alpha val="40000"/>
                    </a:schemeClr>
                  </a:glow>
                </a:effectLst>
              </a:rPr>
              <a:t>)</a:t>
            </a:r>
            <a:endParaRPr lang="en-US" b="1" i="1" dirty="0">
              <a:solidFill>
                <a:srgbClr val="C00000"/>
              </a:solidFill>
              <a:effectLst>
                <a:glow rad="139700">
                  <a:schemeClr val="accent2">
                    <a:satMod val="175000"/>
                    <a:alpha val="40000"/>
                  </a:schemeClr>
                </a:glow>
              </a:effectLst>
            </a:endParaRPr>
          </a:p>
        </p:txBody>
      </p:sp>
      <p:sp>
        <p:nvSpPr>
          <p:cNvPr id="10" name="TextBox 1"/>
          <p:cNvSpPr txBox="1"/>
          <p:nvPr/>
        </p:nvSpPr>
        <p:spPr>
          <a:xfrm>
            <a:off x="7993804" y="5636342"/>
            <a:ext cx="2396065" cy="457200"/>
          </a:xfrm>
          <a:prstGeom prst="rect">
            <a:avLst/>
          </a:prstGeom>
          <a:noFill/>
          <a:ln>
            <a:noFill/>
          </a:ln>
          <a:scene3d>
            <a:camera prst="orthographicFront"/>
            <a:lightRig rig="threePt" dir="t"/>
          </a:scene3d>
          <a:sp3d prstMaterial="matte">
            <a:bevelT/>
          </a:sp3d>
        </p:spPr>
        <p:txBody>
          <a:bodyPr vert="horz" wrap="square" lIns="91440" tIns="45720" rIns="91440" bIns="4572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dirty="0">
                <a:latin typeface="Tahoma" pitchFamily="34" charset="0"/>
                <a:ea typeface="+mj-ea"/>
                <a:cs typeface="Tahoma" pitchFamily="34" charset="0"/>
              </a:rPr>
              <a:t>Average, all occupations = </a:t>
            </a:r>
            <a:r>
              <a:rPr lang="en-US" sz="1200" dirty="0" smtClean="0">
                <a:latin typeface="Tahoma" pitchFamily="34" charset="0"/>
                <a:ea typeface="+mj-ea"/>
                <a:cs typeface="Tahoma" pitchFamily="34" charset="0"/>
              </a:rPr>
              <a:t>5.2%</a:t>
            </a:r>
            <a:endParaRPr lang="en-US" sz="1200" dirty="0">
              <a:latin typeface="Tahoma" pitchFamily="34" charset="0"/>
              <a:ea typeface="+mj-ea"/>
              <a:cs typeface="Tahoma" pitchFamily="34" charset="0"/>
            </a:endParaRPr>
          </a:p>
        </p:txBody>
      </p:sp>
      <p:sp>
        <p:nvSpPr>
          <p:cNvPr id="6" name="Text Box 4"/>
          <p:cNvSpPr txBox="1">
            <a:spLocks noChangeArrowheads="1"/>
          </p:cNvSpPr>
          <p:nvPr/>
        </p:nvSpPr>
        <p:spPr bwMode="auto">
          <a:xfrm>
            <a:off x="1012771" y="1419521"/>
            <a:ext cx="4724414" cy="307787"/>
          </a:xfrm>
          <a:prstGeom prst="rect">
            <a:avLst/>
          </a:prstGeom>
          <a:noFill/>
          <a:ln w="9525">
            <a:noFill/>
            <a:miter lim="800000"/>
            <a:headEnd/>
            <a:tailEnd/>
          </a:ln>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0" hangingPunct="0">
              <a:spcBef>
                <a:spcPct val="50000"/>
              </a:spcBef>
              <a:buClr>
                <a:srgbClr val="FF0000"/>
              </a:buClr>
            </a:pPr>
            <a:r>
              <a:rPr lang="en-US" sz="1400" b="1" dirty="0"/>
              <a:t>Percent employment growth, projected </a:t>
            </a:r>
            <a:r>
              <a:rPr lang="en-US" sz="1400" b="1" dirty="0" smtClean="0"/>
              <a:t>2018-2028</a:t>
            </a:r>
            <a:endParaRPr lang="en-US" sz="1400" b="1" dirty="0"/>
          </a:p>
        </p:txBody>
      </p:sp>
    </p:spTree>
    <p:extLst>
      <p:ext uri="{BB962C8B-B14F-4D97-AF65-F5344CB8AC3E}">
        <p14:creationId xmlns:p14="http://schemas.microsoft.com/office/powerpoint/2010/main" val="15864623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3"/>
          <p:cNvSpPr>
            <a:spLocks noGrp="1" noChangeArrowheads="1"/>
          </p:cNvSpPr>
          <p:nvPr>
            <p:ph type="title"/>
          </p:nvPr>
        </p:nvSpPr>
        <p:spPr/>
        <p:txBody>
          <a:bodyPr anchor="ctr" anchorCtr="0"/>
          <a:lstStyle/>
          <a:p>
            <a:pPr eaLnBrk="1" hangingPunct="1"/>
            <a:r>
              <a:rPr lang="en-US" sz="3200" dirty="0" smtClean="0"/>
              <a:t>Computer and Mathematical Occupations </a:t>
            </a:r>
            <a:r>
              <a:rPr lang="en-US" sz="3200" dirty="0"/>
              <a:t>are A</a:t>
            </a:r>
            <a:r>
              <a:rPr lang="en-US" sz="3200" dirty="0" smtClean="0"/>
              <a:t>mong the Fastest Growing Occupations</a:t>
            </a:r>
            <a:endParaRPr lang="en-US" sz="3200" dirty="0"/>
          </a:p>
        </p:txBody>
      </p:sp>
      <p:graphicFrame>
        <p:nvGraphicFramePr>
          <p:cNvPr id="9" name="Object 2"/>
          <p:cNvGraphicFramePr>
            <a:graphicFrameLocks noGrp="1" noChangeAspect="1"/>
          </p:cNvGraphicFramePr>
          <p:nvPr>
            <p:ph type="chart" idx="1"/>
            <p:extLst>
              <p:ext uri="{D42A27DB-BD31-4B8C-83A1-F6EECF244321}">
                <p14:modId xmlns:p14="http://schemas.microsoft.com/office/powerpoint/2010/main" val="1982709380"/>
              </p:ext>
            </p:extLst>
          </p:nvPr>
        </p:nvGraphicFramePr>
        <p:xfrm>
          <a:off x="1205487" y="1860719"/>
          <a:ext cx="10334472" cy="3972921"/>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
          <p:cNvSpPr txBox="1"/>
          <p:nvPr/>
        </p:nvSpPr>
        <p:spPr>
          <a:xfrm>
            <a:off x="6763009" y="1379785"/>
            <a:ext cx="2391276" cy="387082"/>
          </a:xfrm>
          <a:prstGeom prst="rect">
            <a:avLst/>
          </a:prstGeom>
          <a:noFill/>
          <a:ln>
            <a:noFill/>
          </a:ln>
          <a:scene3d>
            <a:camera prst="orthographicFront"/>
            <a:lightRig rig="threePt" dir="t"/>
          </a:scene3d>
          <a:sp3d prstMaterial="matte">
            <a:bevelT/>
          </a:sp3d>
        </p:spPr>
        <p:txBody>
          <a:bodyPr vert="horz" wrap="square" lIns="91440" tIns="45720" rIns="91440" bIns="4572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dirty="0">
                <a:latin typeface="Tahoma" pitchFamily="34" charset="0"/>
                <a:ea typeface="+mj-ea"/>
                <a:cs typeface="Tahoma" pitchFamily="34" charset="0"/>
              </a:rPr>
              <a:t>Average, all occupations = </a:t>
            </a:r>
            <a:r>
              <a:rPr lang="en-US" sz="1200" dirty="0" smtClean="0">
                <a:latin typeface="Tahoma" pitchFamily="34" charset="0"/>
                <a:ea typeface="+mj-ea"/>
                <a:cs typeface="Tahoma" pitchFamily="34" charset="0"/>
              </a:rPr>
              <a:t>5.2%</a:t>
            </a:r>
            <a:endParaRPr lang="en-US" sz="1200" dirty="0">
              <a:latin typeface="Tahoma" pitchFamily="34" charset="0"/>
              <a:ea typeface="+mj-ea"/>
              <a:cs typeface="Tahoma" pitchFamily="34" charset="0"/>
            </a:endParaRPr>
          </a:p>
        </p:txBody>
      </p:sp>
      <p:sp>
        <p:nvSpPr>
          <p:cNvPr id="13" name="Text Box 4"/>
          <p:cNvSpPr txBox="1">
            <a:spLocks noChangeArrowheads="1"/>
          </p:cNvSpPr>
          <p:nvPr/>
        </p:nvSpPr>
        <p:spPr bwMode="auto">
          <a:xfrm>
            <a:off x="1427737" y="1435269"/>
            <a:ext cx="4724400" cy="307777"/>
          </a:xfrm>
          <a:prstGeom prst="rect">
            <a:avLst/>
          </a:prstGeom>
          <a:noFill/>
          <a:ln w="9525">
            <a:noFill/>
            <a:miter lim="800000"/>
            <a:headEnd/>
            <a:tailEnd/>
          </a:ln>
        </p:spPr>
        <p:txBody>
          <a:bodyPr>
            <a:spAutoFit/>
          </a:bodyPr>
          <a:lstStyle/>
          <a:p>
            <a:pPr eaLnBrk="0" hangingPunct="0">
              <a:spcBef>
                <a:spcPct val="50000"/>
              </a:spcBef>
              <a:buClr>
                <a:srgbClr val="FF0000"/>
              </a:buClr>
            </a:pPr>
            <a:r>
              <a:rPr lang="en-US" sz="1400" b="1" dirty="0"/>
              <a:t>Percent employment growth, projected </a:t>
            </a:r>
            <a:r>
              <a:rPr lang="en-US" sz="1400" b="1" dirty="0" smtClean="0"/>
              <a:t>2018-2028</a:t>
            </a:r>
            <a:endParaRPr lang="en-US" sz="1400" b="1" dirty="0"/>
          </a:p>
        </p:txBody>
      </p:sp>
      <p:cxnSp>
        <p:nvCxnSpPr>
          <p:cNvPr id="3" name="Straight Arrow Connector 2"/>
          <p:cNvCxnSpPr/>
          <p:nvPr/>
        </p:nvCxnSpPr>
        <p:spPr>
          <a:xfrm flipH="1">
            <a:off x="6392656" y="1492388"/>
            <a:ext cx="361218" cy="193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Straight Connector 7"/>
          <p:cNvSpPr/>
          <p:nvPr/>
        </p:nvSpPr>
        <p:spPr>
          <a:xfrm rot="5400000" flipV="1">
            <a:off x="4179617" y="3769991"/>
            <a:ext cx="4407808" cy="18270"/>
          </a:xfrm>
          <a:prstGeom prst="line">
            <a:avLst/>
          </a:prstGeom>
          <a:ln w="1905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07023426"/>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nchor="ctr" anchorCtr="0"/>
          <a:lstStyle/>
          <a:p>
            <a:pPr eaLnBrk="1" hangingPunct="1"/>
            <a:r>
              <a:rPr lang="en-US" sz="3200" dirty="0" smtClean="0"/>
              <a:t>Food Preparation and Service Related Occupations Add the Most Jobs</a:t>
            </a:r>
          </a:p>
        </p:txBody>
      </p:sp>
      <p:graphicFrame>
        <p:nvGraphicFramePr>
          <p:cNvPr id="7" name="Object 7"/>
          <p:cNvGraphicFramePr>
            <a:graphicFrameLocks noGrp="1" noChangeAspect="1"/>
          </p:cNvGraphicFramePr>
          <p:nvPr>
            <p:ph type="chart" idx="1"/>
            <p:extLst>
              <p:ext uri="{D42A27DB-BD31-4B8C-83A1-F6EECF244321}">
                <p14:modId xmlns:p14="http://schemas.microsoft.com/office/powerpoint/2010/main" val="2115615426"/>
              </p:ext>
            </p:extLst>
          </p:nvPr>
        </p:nvGraphicFramePr>
        <p:xfrm>
          <a:off x="828675" y="1649413"/>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27654" name="Text Box 4"/>
          <p:cNvSpPr txBox="1">
            <a:spLocks noChangeArrowheads="1"/>
          </p:cNvSpPr>
          <p:nvPr/>
        </p:nvSpPr>
        <p:spPr bwMode="auto">
          <a:xfrm>
            <a:off x="5119551" y="1302430"/>
            <a:ext cx="4297621"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Employment </a:t>
            </a:r>
            <a:r>
              <a:rPr lang="en-US" sz="1400" b="1" dirty="0" smtClean="0"/>
              <a:t>change</a:t>
            </a:r>
            <a:r>
              <a:rPr lang="en-US" sz="1400" b="1" dirty="0"/>
              <a:t>, projected </a:t>
            </a:r>
            <a:r>
              <a:rPr lang="en-US" sz="1400" b="1" dirty="0" smtClean="0"/>
              <a:t>2018-28 </a:t>
            </a:r>
            <a:r>
              <a:rPr lang="en-US" sz="1400" b="1" dirty="0"/>
              <a:t>(in thousands)</a:t>
            </a:r>
          </a:p>
        </p:txBody>
      </p:sp>
      <p:sp>
        <p:nvSpPr>
          <p:cNvPr id="11" name="Text Box 4"/>
          <p:cNvSpPr txBox="1">
            <a:spLocks noChangeArrowheads="1"/>
          </p:cNvSpPr>
          <p:nvPr/>
        </p:nvSpPr>
        <p:spPr bwMode="auto">
          <a:xfrm>
            <a:off x="7686044" y="5807700"/>
            <a:ext cx="2566496" cy="369332"/>
          </a:xfrm>
          <a:prstGeom prst="rect">
            <a:avLst/>
          </a:prstGeom>
          <a:noFill/>
          <a:ln w="9525">
            <a:noFill/>
            <a:miter lim="800000"/>
            <a:headEnd/>
            <a:tailEnd/>
          </a:ln>
        </p:spPr>
        <p:txBody>
          <a:bodyPr wrap="square">
            <a:spAutoFit/>
          </a:bodyPr>
          <a:lstStyle/>
          <a:p>
            <a:pPr algn="r" eaLnBrk="0" hangingPunct="0">
              <a:spcBef>
                <a:spcPct val="50000"/>
              </a:spcBef>
              <a:buClr>
                <a:srgbClr val="FF0000"/>
              </a:buClr>
            </a:pPr>
            <a:r>
              <a:rPr lang="en-US" b="1" i="1" dirty="0">
                <a:solidFill>
                  <a:srgbClr val="C00000"/>
                </a:solidFill>
                <a:effectLst>
                  <a:glow rad="139700">
                    <a:schemeClr val="accent2">
                      <a:satMod val="175000"/>
                      <a:alpha val="40000"/>
                    </a:schemeClr>
                  </a:glow>
                </a:effectLst>
              </a:rPr>
              <a:t>(Continued on next slide)</a:t>
            </a:r>
          </a:p>
        </p:txBody>
      </p:sp>
    </p:spTree>
    <p:extLst>
      <p:ext uri="{BB962C8B-B14F-4D97-AF65-F5344CB8AC3E}">
        <p14:creationId xmlns:p14="http://schemas.microsoft.com/office/powerpoint/2010/main" val="3371868708"/>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nchor="ctr" anchorCtr="0"/>
          <a:lstStyle/>
          <a:p>
            <a:pPr eaLnBrk="1" hangingPunct="1"/>
            <a:r>
              <a:rPr lang="en-US" sz="3200" dirty="0" smtClean="0"/>
              <a:t>Office and Administrative Support Occupations Have Largest </a:t>
            </a:r>
            <a:r>
              <a:rPr lang="en-US" sz="3200" dirty="0"/>
              <a:t>Declines</a:t>
            </a:r>
            <a:endParaRPr lang="en-US" sz="3200" dirty="0" smtClean="0"/>
          </a:p>
        </p:txBody>
      </p:sp>
      <p:graphicFrame>
        <p:nvGraphicFramePr>
          <p:cNvPr id="7" name="Object 7"/>
          <p:cNvGraphicFramePr>
            <a:graphicFrameLocks noGrp="1" noChangeAspect="1"/>
          </p:cNvGraphicFramePr>
          <p:nvPr>
            <p:ph type="chart" idx="1"/>
            <p:extLst>
              <p:ext uri="{D42A27DB-BD31-4B8C-83A1-F6EECF244321}">
                <p14:modId xmlns:p14="http://schemas.microsoft.com/office/powerpoint/2010/main" val="1771698399"/>
              </p:ext>
            </p:extLst>
          </p:nvPr>
        </p:nvGraphicFramePr>
        <p:xfrm>
          <a:off x="828675" y="1649413"/>
          <a:ext cx="10363200" cy="4079875"/>
        </p:xfrm>
        <a:graphic>
          <a:graphicData uri="http://schemas.openxmlformats.org/drawingml/2006/chart">
            <c:chart xmlns:c="http://schemas.openxmlformats.org/drawingml/2006/chart" xmlns:r="http://schemas.openxmlformats.org/officeDocument/2006/relationships" r:id="rId3"/>
          </a:graphicData>
        </a:graphic>
      </p:graphicFrame>
      <p:sp>
        <p:nvSpPr>
          <p:cNvPr id="27654" name="Text Box 4"/>
          <p:cNvSpPr txBox="1">
            <a:spLocks noChangeArrowheads="1"/>
          </p:cNvSpPr>
          <p:nvPr/>
        </p:nvSpPr>
        <p:spPr bwMode="auto">
          <a:xfrm>
            <a:off x="5502838" y="1259619"/>
            <a:ext cx="4297621"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solidFill>
                  <a:srgbClr val="002060"/>
                </a:solidFill>
              </a:rPr>
              <a:t>Employment </a:t>
            </a:r>
            <a:r>
              <a:rPr lang="en-US" sz="1400" b="1" dirty="0" smtClean="0">
                <a:solidFill>
                  <a:srgbClr val="002060"/>
                </a:solidFill>
              </a:rPr>
              <a:t>change</a:t>
            </a:r>
            <a:r>
              <a:rPr lang="en-US" sz="1400" b="1" dirty="0">
                <a:solidFill>
                  <a:srgbClr val="002060"/>
                </a:solidFill>
              </a:rPr>
              <a:t>, projected </a:t>
            </a:r>
            <a:r>
              <a:rPr lang="en-US" sz="1400" b="1" dirty="0" smtClean="0">
                <a:solidFill>
                  <a:srgbClr val="002060"/>
                </a:solidFill>
              </a:rPr>
              <a:t>2018-28 </a:t>
            </a:r>
            <a:r>
              <a:rPr lang="en-US" sz="1400" b="1" dirty="0">
                <a:solidFill>
                  <a:srgbClr val="002060"/>
                </a:solidFill>
              </a:rPr>
              <a:t>(in thousands)</a:t>
            </a:r>
          </a:p>
        </p:txBody>
      </p:sp>
      <p:sp>
        <p:nvSpPr>
          <p:cNvPr id="11" name="Text Box 4"/>
          <p:cNvSpPr txBox="1">
            <a:spLocks noChangeArrowheads="1"/>
          </p:cNvSpPr>
          <p:nvPr/>
        </p:nvSpPr>
        <p:spPr bwMode="auto">
          <a:xfrm>
            <a:off x="8517211" y="984542"/>
            <a:ext cx="2566496" cy="369332"/>
          </a:xfrm>
          <a:prstGeom prst="rect">
            <a:avLst/>
          </a:prstGeom>
          <a:noFill/>
          <a:ln w="9525">
            <a:noFill/>
            <a:miter lim="800000"/>
            <a:headEnd/>
            <a:tailEnd/>
          </a:ln>
        </p:spPr>
        <p:txBody>
          <a:bodyPr wrap="square">
            <a:spAutoFit/>
          </a:bodyPr>
          <a:lstStyle/>
          <a:p>
            <a:pPr algn="r" eaLnBrk="0" hangingPunct="0">
              <a:spcBef>
                <a:spcPct val="50000"/>
              </a:spcBef>
              <a:buClr>
                <a:srgbClr val="FF0000"/>
              </a:buClr>
            </a:pPr>
            <a:r>
              <a:rPr lang="en-US" b="1" i="1" dirty="0">
                <a:solidFill>
                  <a:srgbClr val="C00000"/>
                </a:solidFill>
                <a:effectLst>
                  <a:glow rad="139700">
                    <a:srgbClr val="FFC000">
                      <a:satMod val="175000"/>
                      <a:alpha val="40000"/>
                    </a:srgbClr>
                  </a:glow>
                </a:effectLst>
              </a:rPr>
              <a:t>(</a:t>
            </a:r>
            <a:r>
              <a:rPr lang="en-US" b="1" i="1" dirty="0" smtClean="0">
                <a:solidFill>
                  <a:srgbClr val="C00000"/>
                </a:solidFill>
                <a:effectLst>
                  <a:glow rad="139700">
                    <a:srgbClr val="FFC000">
                      <a:satMod val="175000"/>
                      <a:alpha val="40000"/>
                    </a:srgbClr>
                  </a:glow>
                </a:effectLst>
              </a:rPr>
              <a:t>Continued)</a:t>
            </a:r>
            <a:endParaRPr lang="en-US" b="1" i="1" dirty="0">
              <a:solidFill>
                <a:srgbClr val="C00000"/>
              </a:solidFill>
              <a:effectLst>
                <a:glow rad="139700">
                  <a:srgbClr val="FFC000">
                    <a:satMod val="175000"/>
                    <a:alpha val="40000"/>
                  </a:srgbClr>
                </a:glow>
              </a:effectLst>
            </a:endParaRPr>
          </a:p>
        </p:txBody>
      </p:sp>
    </p:spTree>
    <p:extLst>
      <p:ext uri="{BB962C8B-B14F-4D97-AF65-F5344CB8AC3E}">
        <p14:creationId xmlns:p14="http://schemas.microsoft.com/office/powerpoint/2010/main" val="3947604487"/>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8263644"/>
              </p:ext>
            </p:extLst>
          </p:nvPr>
        </p:nvGraphicFramePr>
        <p:xfrm>
          <a:off x="791284" y="803142"/>
          <a:ext cx="10446669" cy="4976789"/>
        </p:xfrm>
        <a:graphic>
          <a:graphicData uri="http://schemas.openxmlformats.org/drawingml/2006/table">
            <a:tbl>
              <a:tblPr firstRow="1" bandRow="1">
                <a:tableStyleId>{3B4B98B0-60AC-42C2-AFA5-B58CD77FA1E5}</a:tableStyleId>
              </a:tblPr>
              <a:tblGrid>
                <a:gridCol w="10446669"/>
              </a:tblGrid>
              <a:tr h="513684">
                <a:tc>
                  <a:txBody>
                    <a:bodyPr/>
                    <a:lstStyle/>
                    <a:p>
                      <a:pPr lvl="1" algn="r"/>
                      <a:r>
                        <a:rPr lang="en-US" sz="1400" b="1" dirty="0" smtClean="0"/>
                        <a:t>Median </a:t>
                      </a:r>
                      <a:r>
                        <a:rPr lang="en-US" sz="1400" b="1" baseline="0" dirty="0" smtClean="0"/>
                        <a:t>annual </a:t>
                      </a:r>
                    </a:p>
                    <a:p>
                      <a:pPr lvl="1" algn="r"/>
                      <a:r>
                        <a:rPr lang="en-US" sz="1400" b="1" baseline="0" dirty="0" smtClean="0"/>
                        <a:t>wages, May 2018</a:t>
                      </a:r>
                      <a:endParaRPr lang="en-US" sz="1400" b="1" dirty="0"/>
                    </a:p>
                  </a:txBody>
                  <a:tcPr>
                    <a:lnL>
                      <a:noFill/>
                    </a:lnL>
                    <a:lnR>
                      <a:noFill/>
                    </a:lnR>
                    <a:lnT w="12700" cmpd="sng">
                      <a:noFill/>
                    </a:lnT>
                    <a:lnB w="12700" cmpd="sng">
                      <a:noFill/>
                    </a:lnB>
                    <a:lnTlToBr w="12700" cmpd="sng">
                      <a:noFill/>
                      <a:prstDash val="solid"/>
                    </a:lnTlToBr>
                    <a:lnBlToTr w="12700" cmpd="sng">
                      <a:noFill/>
                      <a:prstDash val="solid"/>
                    </a:lnBlToTr>
                  </a:tcPr>
                </a:tc>
              </a:tr>
              <a:tr h="449538">
                <a:tc>
                  <a:txBody>
                    <a:bodyPr/>
                    <a:lstStyle/>
                    <a:p>
                      <a:pPr algn="r"/>
                      <a:r>
                        <a:rPr lang="en-US" sz="1400" b="1" dirty="0" smtClean="0"/>
                        <a:t>$42,680</a:t>
                      </a:r>
                      <a:endParaRPr lang="en-US" sz="1400" b="1" dirty="0"/>
                    </a:p>
                  </a:txBody>
                  <a:tcPr anchor="ctr">
                    <a:lnL>
                      <a:noFill/>
                    </a:lnL>
                    <a:lnR>
                      <a:noFill/>
                    </a:lnR>
                    <a:lnT w="12700" cmpd="sng">
                      <a:noFill/>
                    </a:lnT>
                    <a:lnB>
                      <a:noFill/>
                    </a:lnB>
                    <a:lnTlToBr w="12700" cmpd="sng">
                      <a:noFill/>
                      <a:prstDash val="solid"/>
                    </a:lnTlToBr>
                    <a:lnBlToTr w="12700" cmpd="sng">
                      <a:noFill/>
                      <a:prstDash val="solid"/>
                    </a:lnBlToTr>
                    <a:noFill/>
                  </a:tcPr>
                </a:tc>
              </a:tr>
              <a:tr h="449538">
                <a:tc>
                  <a:txBody>
                    <a:bodyPr/>
                    <a:lstStyle/>
                    <a:p>
                      <a:pPr algn="r"/>
                      <a:r>
                        <a:rPr lang="en-US" sz="1400" b="1" dirty="0" smtClean="0"/>
                        <a:t>$54,370</a:t>
                      </a:r>
                      <a:endParaRPr lang="en-US" sz="1400" b="1" dirty="0"/>
                    </a:p>
                  </a:txBody>
                  <a:tcPr anchor="ctr">
                    <a:lnL>
                      <a:noFill/>
                    </a:lnL>
                    <a:lnR>
                      <a:noFill/>
                    </a:lnR>
                    <a:lnT>
                      <a:noFill/>
                    </a:lnT>
                    <a:lnB>
                      <a:noFill/>
                    </a:lnB>
                    <a:lnTlToBr w="12700" cmpd="sng">
                      <a:noFill/>
                      <a:prstDash val="solid"/>
                    </a:lnTlToBr>
                    <a:lnBlToTr w="12700" cmpd="sng">
                      <a:noFill/>
                      <a:prstDash val="solid"/>
                    </a:lnBlToTr>
                  </a:tcPr>
                </a:tc>
              </a:tr>
              <a:tr h="449538">
                <a:tc>
                  <a:txBody>
                    <a:bodyPr/>
                    <a:lstStyle/>
                    <a:p>
                      <a:pPr algn="r"/>
                      <a:r>
                        <a:rPr lang="en-US" sz="1400" b="1" dirty="0" smtClean="0"/>
                        <a:t>$24,200</a:t>
                      </a:r>
                      <a:endParaRPr lang="en-US" sz="1400" b="1" dirty="0"/>
                    </a:p>
                  </a:txBody>
                  <a:tcPr anchor="ctr">
                    <a:lnL>
                      <a:noFill/>
                    </a:lnL>
                    <a:lnR>
                      <a:noFill/>
                    </a:lnR>
                    <a:lnT>
                      <a:noFill/>
                    </a:lnT>
                    <a:lnB>
                      <a:noFill/>
                    </a:lnB>
                    <a:lnTlToBr w="12700" cmpd="sng">
                      <a:noFill/>
                      <a:prstDash val="solid"/>
                    </a:lnTlToBr>
                    <a:lnBlToTr w="12700" cmpd="sng">
                      <a:noFill/>
                      <a:prstDash val="solid"/>
                    </a:lnBlToTr>
                    <a:noFill/>
                  </a:tcPr>
                </a:tc>
              </a:tr>
              <a:tr h="449538">
                <a:tc>
                  <a:txBody>
                    <a:bodyPr/>
                    <a:lstStyle/>
                    <a:p>
                      <a:pPr algn="r"/>
                      <a:r>
                        <a:rPr lang="en-US" sz="1400" b="1" dirty="0" smtClean="0"/>
                        <a:t>$24,020</a:t>
                      </a:r>
                      <a:endParaRPr lang="en-US" sz="1400" b="1" dirty="0"/>
                    </a:p>
                  </a:txBody>
                  <a:tcPr anchor="ctr">
                    <a:lnL>
                      <a:noFill/>
                    </a:lnL>
                    <a:lnR>
                      <a:noFill/>
                    </a:lnR>
                    <a:lnT>
                      <a:noFill/>
                    </a:lnT>
                    <a:lnB>
                      <a:noFill/>
                    </a:lnB>
                    <a:lnTlToBr w="12700" cmpd="sng">
                      <a:noFill/>
                      <a:prstDash val="solid"/>
                    </a:lnTlToBr>
                    <a:lnBlToTr w="12700" cmpd="sng">
                      <a:noFill/>
                      <a:prstDash val="solid"/>
                    </a:lnBlToTr>
                  </a:tcPr>
                </a:tc>
              </a:tr>
              <a:tr h="449538">
                <a:tc>
                  <a:txBody>
                    <a:bodyPr/>
                    <a:lstStyle/>
                    <a:p>
                      <a:pPr algn="r"/>
                      <a:r>
                        <a:rPr lang="en-US" sz="1400" b="1" dirty="0" smtClean="0"/>
                        <a:t>$60,220</a:t>
                      </a:r>
                    </a:p>
                  </a:txBody>
                  <a:tcPr anchor="ctr">
                    <a:lnL>
                      <a:noFill/>
                    </a:lnL>
                    <a:lnR>
                      <a:noFill/>
                    </a:lnR>
                    <a:lnT>
                      <a:noFill/>
                    </a:lnT>
                    <a:lnB>
                      <a:noFill/>
                    </a:lnB>
                    <a:lnTlToBr w="12700" cmpd="sng">
                      <a:noFill/>
                      <a:prstDash val="solid"/>
                    </a:lnTlToBr>
                    <a:lnBlToTr w="12700" cmpd="sng">
                      <a:noFill/>
                      <a:prstDash val="solid"/>
                    </a:lnBlToTr>
                    <a:noFill/>
                  </a:tcPr>
                </a:tc>
              </a:tr>
              <a:tr h="449538">
                <a:tc>
                  <a:txBody>
                    <a:bodyPr/>
                    <a:lstStyle/>
                    <a:p>
                      <a:pPr algn="r"/>
                      <a:r>
                        <a:rPr lang="en-US" sz="1400" b="1" dirty="0" smtClean="0"/>
                        <a:t>$98,350</a:t>
                      </a:r>
                    </a:p>
                  </a:txBody>
                  <a:tcPr anchor="ctr">
                    <a:lnL>
                      <a:noFill/>
                    </a:lnL>
                    <a:lnR>
                      <a:noFill/>
                    </a:lnR>
                    <a:lnT>
                      <a:noFill/>
                    </a:lnT>
                    <a:lnB>
                      <a:noFill/>
                    </a:lnB>
                    <a:lnTlToBr w="12700" cmpd="sng">
                      <a:noFill/>
                      <a:prstDash val="solid"/>
                    </a:lnTlToBr>
                    <a:lnBlToTr w="12700" cmpd="sng">
                      <a:noFill/>
                      <a:prstDash val="solid"/>
                    </a:lnBlToTr>
                  </a:tcPr>
                </a:tc>
              </a:tr>
              <a:tr h="449538">
                <a:tc>
                  <a:txBody>
                    <a:bodyPr/>
                    <a:lstStyle/>
                    <a:p>
                      <a:pPr algn="r"/>
                      <a:r>
                        <a:rPr lang="en-US" sz="1400" b="1" dirty="0" smtClean="0"/>
                        <a:t>$108,610</a:t>
                      </a:r>
                    </a:p>
                  </a:txBody>
                  <a:tcPr anchor="ctr">
                    <a:lnL>
                      <a:noFill/>
                    </a:lnL>
                    <a:lnR>
                      <a:noFill/>
                    </a:lnR>
                    <a:lnT>
                      <a:noFill/>
                    </a:lnT>
                    <a:lnB>
                      <a:noFill/>
                    </a:lnB>
                    <a:lnTlToBr w="12700" cmpd="sng">
                      <a:noFill/>
                      <a:prstDash val="solid"/>
                    </a:lnTlToBr>
                    <a:lnBlToTr w="12700" cmpd="sng">
                      <a:noFill/>
                      <a:prstDash val="solid"/>
                    </a:lnBlToTr>
                    <a:noFill/>
                  </a:tcPr>
                </a:tc>
              </a:tr>
              <a:tr h="449538">
                <a:tc>
                  <a:txBody>
                    <a:bodyPr/>
                    <a:lstStyle/>
                    <a:p>
                      <a:pPr algn="r"/>
                      <a:r>
                        <a:rPr lang="en-US" sz="1400" b="1" dirty="0" smtClean="0"/>
                        <a:t>$87,780</a:t>
                      </a:r>
                    </a:p>
                  </a:txBody>
                  <a:tcPr anchor="ctr">
                    <a:lnL>
                      <a:noFill/>
                    </a:lnL>
                    <a:lnR>
                      <a:noFill/>
                    </a:lnR>
                    <a:lnT>
                      <a:noFill/>
                    </a:lnT>
                    <a:lnB>
                      <a:noFill/>
                    </a:lnB>
                    <a:lnTlToBr w="12700" cmpd="sng">
                      <a:noFill/>
                      <a:prstDash val="solid"/>
                    </a:lnTlToBr>
                    <a:lnBlToTr w="12700" cmpd="sng">
                      <a:noFill/>
                      <a:prstDash val="solid"/>
                    </a:lnBlToTr>
                  </a:tcPr>
                </a:tc>
              </a:tr>
              <a:tr h="449538">
                <a:tc>
                  <a:txBody>
                    <a:bodyPr/>
                    <a:lstStyle/>
                    <a:p>
                      <a:pPr algn="r"/>
                      <a:r>
                        <a:rPr lang="en-US" sz="1400" b="1" dirty="0" smtClean="0"/>
                        <a:t>$107,030</a:t>
                      </a:r>
                    </a:p>
                  </a:txBody>
                  <a:tcPr anchor="ctr">
                    <a:lnL>
                      <a:noFill/>
                    </a:lnL>
                    <a:lnR>
                      <a:noFill/>
                    </a:lnR>
                    <a:lnT>
                      <a:noFill/>
                    </a:lnT>
                    <a:lnB>
                      <a:noFill/>
                    </a:lnB>
                    <a:lnTlToBr w="12700" cmpd="sng">
                      <a:noFill/>
                      <a:prstDash val="solid"/>
                    </a:lnTlToBr>
                    <a:lnBlToTr w="12700" cmpd="sng">
                      <a:noFill/>
                      <a:prstDash val="solid"/>
                    </a:lnBlToTr>
                    <a:noFill/>
                  </a:tcPr>
                </a:tc>
              </a:tr>
              <a:tr h="412787">
                <a:tc>
                  <a:txBody>
                    <a:bodyPr/>
                    <a:lstStyle/>
                    <a:p>
                      <a:pPr algn="r"/>
                      <a:r>
                        <a:rPr lang="en-US" sz="1400" b="1" dirty="0" smtClean="0"/>
                        <a:t>$77,510</a:t>
                      </a:r>
                    </a:p>
                  </a:txBody>
                  <a:tcPr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7" name="Object 3"/>
          <p:cNvGraphicFramePr>
            <a:graphicFrameLocks noGrp="1" noChangeAspect="1"/>
          </p:cNvGraphicFramePr>
          <p:nvPr>
            <p:ph type="chart" idx="1"/>
            <p:extLst>
              <p:ext uri="{D42A27DB-BD31-4B8C-83A1-F6EECF244321}">
                <p14:modId xmlns:p14="http://schemas.microsoft.com/office/powerpoint/2010/main" val="2729475420"/>
              </p:ext>
            </p:extLst>
          </p:nvPr>
        </p:nvGraphicFramePr>
        <p:xfrm>
          <a:off x="0" y="1348735"/>
          <a:ext cx="6537419" cy="46569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184534867"/>
              </p:ext>
            </p:extLst>
          </p:nvPr>
        </p:nvGraphicFramePr>
        <p:xfrm>
          <a:off x="6258272" y="1207567"/>
          <a:ext cx="4979681" cy="476214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377489" y="-85012"/>
            <a:ext cx="11204911" cy="1066800"/>
          </a:xfrm>
        </p:spPr>
        <p:txBody>
          <a:bodyPr/>
          <a:lstStyle/>
          <a:p>
            <a:r>
              <a:rPr lang="en-US" sz="2800" dirty="0" smtClean="0"/>
              <a:t>6 </a:t>
            </a:r>
            <a:r>
              <a:rPr lang="en-US" sz="2800" dirty="0"/>
              <a:t>of the 10 Fastest Growing Occupations are Related to Healthcare</a:t>
            </a:r>
          </a:p>
        </p:txBody>
      </p:sp>
      <p:sp>
        <p:nvSpPr>
          <p:cNvPr id="8" name="Text Box 4"/>
          <p:cNvSpPr txBox="1">
            <a:spLocks noChangeArrowheads="1"/>
          </p:cNvSpPr>
          <p:nvPr/>
        </p:nvSpPr>
        <p:spPr bwMode="auto">
          <a:xfrm>
            <a:off x="3029175" y="861346"/>
            <a:ext cx="2366704" cy="523220"/>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Percent change, projected </a:t>
            </a:r>
            <a:r>
              <a:rPr lang="en-US" sz="1400" b="1" dirty="0" smtClean="0"/>
              <a:t>2018-28</a:t>
            </a:r>
            <a:endParaRPr lang="en-US" sz="1400" b="1" dirty="0"/>
          </a:p>
        </p:txBody>
      </p:sp>
      <p:sp>
        <p:nvSpPr>
          <p:cNvPr id="10" name="Text Box 4"/>
          <p:cNvSpPr txBox="1">
            <a:spLocks noChangeArrowheads="1"/>
          </p:cNvSpPr>
          <p:nvPr/>
        </p:nvSpPr>
        <p:spPr bwMode="auto">
          <a:xfrm>
            <a:off x="6258272" y="812923"/>
            <a:ext cx="3289299" cy="523220"/>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smtClean="0"/>
              <a:t>Employment change, </a:t>
            </a:r>
            <a:r>
              <a:rPr lang="en-US" sz="1400" b="1" dirty="0"/>
              <a:t>projected </a:t>
            </a:r>
            <a:r>
              <a:rPr lang="en-US" sz="1400" b="1" dirty="0" smtClean="0"/>
              <a:t>2018-28 (in thousands)</a:t>
            </a:r>
            <a:endParaRPr lang="en-US" sz="1400" b="1" dirty="0"/>
          </a:p>
        </p:txBody>
      </p:sp>
    </p:spTree>
    <p:extLst>
      <p:ext uri="{BB962C8B-B14F-4D97-AF65-F5344CB8AC3E}">
        <p14:creationId xmlns:p14="http://schemas.microsoft.com/office/powerpoint/2010/main" val="1141611456"/>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le 21"/>
          <p:cNvGraphicFramePr>
            <a:graphicFrameLocks noGrp="1"/>
          </p:cNvGraphicFramePr>
          <p:nvPr>
            <p:extLst>
              <p:ext uri="{D42A27DB-BD31-4B8C-83A1-F6EECF244321}">
                <p14:modId xmlns:p14="http://schemas.microsoft.com/office/powerpoint/2010/main" val="4060893723"/>
              </p:ext>
            </p:extLst>
          </p:nvPr>
        </p:nvGraphicFramePr>
        <p:xfrm>
          <a:off x="1723113" y="1254489"/>
          <a:ext cx="9459684" cy="4631500"/>
        </p:xfrm>
        <a:graphic>
          <a:graphicData uri="http://schemas.openxmlformats.org/drawingml/2006/table">
            <a:tbl>
              <a:tblPr firstRow="1" bandRow="1">
                <a:tableStyleId>{3B4B98B0-60AC-42C2-AFA5-B58CD77FA1E5}</a:tableStyleId>
              </a:tblPr>
              <a:tblGrid>
                <a:gridCol w="9459684"/>
              </a:tblGrid>
              <a:tr h="511506">
                <a:tc>
                  <a:txBody>
                    <a:bodyPr/>
                    <a:lstStyle/>
                    <a:p>
                      <a:pPr algn="r"/>
                      <a:r>
                        <a:rPr lang="en-US" sz="1400" dirty="0" smtClean="0"/>
                        <a:t>Median </a:t>
                      </a:r>
                      <a:r>
                        <a:rPr lang="en-US" sz="1400" baseline="0" dirty="0" smtClean="0"/>
                        <a:t>annual </a:t>
                      </a:r>
                    </a:p>
                    <a:p>
                      <a:pPr algn="r"/>
                      <a:r>
                        <a:rPr lang="en-US" sz="1400" baseline="0" dirty="0" smtClean="0"/>
                        <a:t>wages, May 2018</a:t>
                      </a:r>
                      <a:endParaRPr lang="en-US" sz="14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11334">
                <a:tc>
                  <a:txBody>
                    <a:bodyPr/>
                    <a:lstStyle/>
                    <a:p>
                      <a:pPr algn="r"/>
                      <a:r>
                        <a:rPr lang="en-US" sz="1400" b="0" dirty="0" smtClean="0"/>
                        <a:t>$24,020</a:t>
                      </a:r>
                      <a:endParaRPr lang="en-US" sz="1400" b="1" dirty="0"/>
                    </a:p>
                  </a:txBody>
                  <a:tcPr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11334">
                <a:tc>
                  <a:txBody>
                    <a:bodyPr/>
                    <a:lstStyle/>
                    <a:p>
                      <a:pPr algn="r"/>
                      <a:r>
                        <a:rPr lang="en-US" sz="1400" b="0" dirty="0" smtClean="0"/>
                        <a:t>$21,250</a:t>
                      </a:r>
                      <a:endParaRPr lang="en-US" sz="1400" b="0" dirty="0"/>
                    </a:p>
                  </a:txBody>
                  <a:tcPr anchor="ctr">
                    <a:lnL>
                      <a:noFill/>
                    </a:lnL>
                    <a:lnR>
                      <a:noFill/>
                    </a:lnR>
                    <a:lnT>
                      <a:noFill/>
                    </a:lnT>
                    <a:lnB>
                      <a:noFill/>
                    </a:lnB>
                    <a:lnTlToBr w="12700" cmpd="sng">
                      <a:noFill/>
                      <a:prstDash val="solid"/>
                    </a:lnTlToBr>
                    <a:lnBlToTr w="12700" cmpd="sng">
                      <a:noFill/>
                      <a:prstDash val="solid"/>
                    </a:lnBlToTr>
                  </a:tcPr>
                </a:tc>
              </a:tr>
              <a:tr h="411334">
                <a:tc>
                  <a:txBody>
                    <a:bodyPr/>
                    <a:lstStyle/>
                    <a:p>
                      <a:pPr algn="r"/>
                      <a:r>
                        <a:rPr lang="en-US" sz="1400" b="0" dirty="0" smtClean="0"/>
                        <a:t>$71,730</a:t>
                      </a:r>
                      <a:endParaRPr lang="en-US" sz="1400" b="0" dirty="0"/>
                    </a:p>
                  </a:txBody>
                  <a:tcPr anchor="ctr">
                    <a:lnL>
                      <a:noFill/>
                    </a:lnL>
                    <a:lnR>
                      <a:noFill/>
                    </a:lnR>
                    <a:lnT>
                      <a:noFill/>
                    </a:lnT>
                    <a:lnB>
                      <a:noFill/>
                    </a:lnB>
                    <a:lnTlToBr w="12700" cmpd="sng">
                      <a:noFill/>
                      <a:prstDash val="solid"/>
                    </a:lnTlToBr>
                    <a:lnBlToTr w="12700" cmpd="sng">
                      <a:noFill/>
                      <a:prstDash val="solid"/>
                    </a:lnBlToTr>
                    <a:noFill/>
                  </a:tcPr>
                </a:tc>
              </a:tr>
              <a:tr h="411334">
                <a:tc>
                  <a:txBody>
                    <a:bodyPr/>
                    <a:lstStyle/>
                    <a:p>
                      <a:pPr algn="r"/>
                      <a:r>
                        <a:rPr lang="en-US" sz="1400" dirty="0" smtClean="0"/>
                        <a:t>$24,200</a:t>
                      </a:r>
                      <a:endParaRPr lang="en-US" sz="1400" dirty="0"/>
                    </a:p>
                  </a:txBody>
                  <a:tcPr anchor="ctr">
                    <a:lnL>
                      <a:noFill/>
                    </a:lnL>
                    <a:lnR>
                      <a:noFill/>
                    </a:lnR>
                    <a:lnT>
                      <a:noFill/>
                    </a:lnT>
                    <a:lnB>
                      <a:noFill/>
                    </a:lnB>
                    <a:lnTlToBr w="12700" cmpd="sng">
                      <a:noFill/>
                      <a:prstDash val="solid"/>
                    </a:lnTlToBr>
                    <a:lnBlToTr w="12700" cmpd="sng">
                      <a:noFill/>
                      <a:prstDash val="solid"/>
                    </a:lnBlToTr>
                  </a:tcPr>
                </a:tc>
              </a:tr>
              <a:tr h="411334">
                <a:tc>
                  <a:txBody>
                    <a:bodyPr/>
                    <a:lstStyle/>
                    <a:p>
                      <a:pPr algn="r"/>
                      <a:r>
                        <a:rPr lang="en-US" sz="1400" dirty="0" smtClean="0"/>
                        <a:t>$26,530</a:t>
                      </a:r>
                    </a:p>
                  </a:txBody>
                  <a:tcPr anchor="ctr">
                    <a:lnL>
                      <a:noFill/>
                    </a:lnL>
                    <a:lnR>
                      <a:noFill/>
                    </a:lnR>
                    <a:lnT>
                      <a:noFill/>
                    </a:lnT>
                    <a:lnB>
                      <a:noFill/>
                    </a:lnB>
                    <a:lnTlToBr w="12700" cmpd="sng">
                      <a:noFill/>
                      <a:prstDash val="solid"/>
                    </a:lnTlToBr>
                    <a:lnBlToTr w="12700" cmpd="sng">
                      <a:noFill/>
                      <a:prstDash val="solid"/>
                    </a:lnBlToTr>
                    <a:noFill/>
                  </a:tcPr>
                </a:tc>
              </a:tr>
              <a:tr h="411334">
                <a:tc>
                  <a:txBody>
                    <a:bodyPr/>
                    <a:lstStyle/>
                    <a:p>
                      <a:pPr algn="r"/>
                      <a:r>
                        <a:rPr lang="en-US" sz="1400" dirty="0" smtClean="0"/>
                        <a:t>$103,620</a:t>
                      </a:r>
                    </a:p>
                  </a:txBody>
                  <a:tcPr anchor="ctr">
                    <a:lnL>
                      <a:noFill/>
                    </a:lnL>
                    <a:lnR>
                      <a:noFill/>
                    </a:lnR>
                    <a:lnT>
                      <a:noFill/>
                    </a:lnT>
                    <a:lnB>
                      <a:noFill/>
                    </a:lnB>
                    <a:lnTlToBr w="12700" cmpd="sng">
                      <a:noFill/>
                      <a:prstDash val="solid"/>
                    </a:lnTlToBr>
                    <a:lnBlToTr w="12700" cmpd="sng">
                      <a:noFill/>
                      <a:prstDash val="solid"/>
                    </a:lnBlToTr>
                  </a:tcPr>
                </a:tc>
              </a:tr>
              <a:tr h="411334">
                <a:tc>
                  <a:txBody>
                    <a:bodyPr/>
                    <a:lstStyle/>
                    <a:p>
                      <a:pPr algn="r"/>
                      <a:r>
                        <a:rPr lang="en-US" sz="1400" dirty="0" smtClean="0"/>
                        <a:t>$21,780</a:t>
                      </a:r>
                    </a:p>
                  </a:txBody>
                  <a:tcPr anchor="ctr">
                    <a:lnL>
                      <a:noFill/>
                    </a:lnL>
                    <a:lnR>
                      <a:noFill/>
                    </a:lnR>
                    <a:lnT>
                      <a:noFill/>
                    </a:lnT>
                    <a:lnB>
                      <a:noFill/>
                    </a:lnB>
                    <a:lnTlToBr w="12700" cmpd="sng">
                      <a:noFill/>
                      <a:prstDash val="solid"/>
                    </a:lnTlToBr>
                    <a:lnBlToTr w="12700" cmpd="sng">
                      <a:noFill/>
                      <a:prstDash val="solid"/>
                    </a:lnBlToTr>
                    <a:noFill/>
                  </a:tcPr>
                </a:tc>
              </a:tr>
              <a:tr h="411334">
                <a:tc>
                  <a:txBody>
                    <a:bodyPr/>
                    <a:lstStyle/>
                    <a:p>
                      <a:pPr algn="r"/>
                      <a:r>
                        <a:rPr lang="en-US" sz="1400" dirty="0" smtClean="0"/>
                        <a:t>$100,930</a:t>
                      </a:r>
                    </a:p>
                  </a:txBody>
                  <a:tcPr anchor="ctr">
                    <a:lnL>
                      <a:noFill/>
                    </a:lnL>
                    <a:lnR>
                      <a:noFill/>
                    </a:lnR>
                    <a:lnT>
                      <a:noFill/>
                    </a:lnT>
                    <a:lnB>
                      <a:noFill/>
                    </a:lnB>
                    <a:lnTlToBr w="12700" cmpd="sng">
                      <a:noFill/>
                      <a:prstDash val="solid"/>
                    </a:lnTlToBr>
                    <a:lnBlToTr w="12700" cmpd="sng">
                      <a:noFill/>
                      <a:prstDash val="solid"/>
                    </a:lnBlToTr>
                  </a:tcPr>
                </a:tc>
              </a:tr>
              <a:tr h="411334">
                <a:tc>
                  <a:txBody>
                    <a:bodyPr/>
                    <a:lstStyle/>
                    <a:p>
                      <a:pPr algn="r"/>
                      <a:r>
                        <a:rPr lang="en-US" sz="1400" b="0" dirty="0" smtClean="0"/>
                        <a:t>$26,110</a:t>
                      </a:r>
                    </a:p>
                  </a:txBody>
                  <a:tcPr anchor="ctr">
                    <a:lnL>
                      <a:noFill/>
                    </a:lnL>
                    <a:lnR>
                      <a:noFill/>
                    </a:lnR>
                    <a:lnT>
                      <a:noFill/>
                    </a:lnT>
                    <a:lnB>
                      <a:noFill/>
                    </a:lnB>
                    <a:lnTlToBr w="12700" cmpd="sng">
                      <a:noFill/>
                      <a:prstDash val="solid"/>
                    </a:lnTlToBr>
                    <a:lnBlToTr w="12700" cmpd="sng">
                      <a:noFill/>
                      <a:prstDash val="solid"/>
                    </a:lnBlToTr>
                    <a:noFill/>
                  </a:tcPr>
                </a:tc>
              </a:tr>
              <a:tr h="411334">
                <a:tc>
                  <a:txBody>
                    <a:bodyPr/>
                    <a:lstStyle/>
                    <a:p>
                      <a:pPr algn="r"/>
                      <a:r>
                        <a:rPr lang="en-US" sz="1400" dirty="0" smtClean="0"/>
                        <a:t>$33,610</a:t>
                      </a:r>
                    </a:p>
                  </a:txBody>
                  <a:tcPr anchor="ctr">
                    <a:lnL>
                      <a:noFill/>
                    </a:lnL>
                    <a:lnR>
                      <a:noFill/>
                    </a:lnR>
                    <a:lnT>
                      <a:noFill/>
                    </a:lnT>
                    <a:lnB w="12700" cmpd="sng">
                      <a:noFill/>
                    </a:lnB>
                    <a:lnTlToBr w="12700" cmpd="sng">
                      <a:noFill/>
                      <a:prstDash val="solid"/>
                    </a:lnTlToBr>
                    <a:lnBlToTr w="12700" cmpd="sng">
                      <a:noFill/>
                      <a:prstDash val="solid"/>
                    </a:lnBlToTr>
                  </a:tcPr>
                </a:tc>
              </a:tr>
            </a:tbl>
          </a:graphicData>
        </a:graphic>
      </p:graphicFrame>
      <p:sp>
        <p:nvSpPr>
          <p:cNvPr id="32773" name="Text Box 4"/>
          <p:cNvSpPr txBox="1">
            <a:spLocks noChangeArrowheads="1"/>
          </p:cNvSpPr>
          <p:nvPr/>
        </p:nvSpPr>
        <p:spPr bwMode="auto">
          <a:xfrm>
            <a:off x="3757146" y="1218574"/>
            <a:ext cx="2695809" cy="523220"/>
          </a:xfrm>
          <a:prstGeom prst="rect">
            <a:avLst/>
          </a:prstGeom>
          <a:noFill/>
          <a:ln w="9525">
            <a:noFill/>
            <a:miter lim="800000"/>
            <a:headEnd/>
            <a:tailEnd/>
          </a:ln>
        </p:spPr>
        <p:txBody>
          <a:bodyPr wrap="square" lIns="91440">
            <a:spAutoFit/>
          </a:bodyPr>
          <a:lstStyle/>
          <a:p>
            <a:pPr eaLnBrk="0" hangingPunct="0">
              <a:spcBef>
                <a:spcPct val="50000"/>
              </a:spcBef>
              <a:buClr>
                <a:srgbClr val="FF0000"/>
              </a:buClr>
            </a:pPr>
            <a:r>
              <a:rPr lang="en-US" sz="1400" b="1" dirty="0"/>
              <a:t>Employment </a:t>
            </a:r>
            <a:r>
              <a:rPr lang="en-US" sz="1400" b="1" dirty="0" smtClean="0"/>
              <a:t>change</a:t>
            </a:r>
            <a:r>
              <a:rPr lang="en-US" sz="1400" b="1" dirty="0"/>
              <a:t>, projected </a:t>
            </a:r>
            <a:r>
              <a:rPr lang="en-US" sz="1400" b="1" dirty="0" smtClean="0"/>
              <a:t>2018-28 </a:t>
            </a:r>
            <a:r>
              <a:rPr lang="en-US" sz="1400" b="1" dirty="0"/>
              <a:t>(in thousands)</a:t>
            </a:r>
          </a:p>
        </p:txBody>
      </p:sp>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fontAlgn="base" hangingPunct="0">
              <a:spcBef>
                <a:spcPct val="50000"/>
              </a:spcBef>
              <a:spcAft>
                <a:spcPct val="0"/>
              </a:spcAft>
              <a:buClr>
                <a:srgbClr val="FF0000"/>
              </a:buClr>
            </a:pPr>
            <a:endParaRPr lang="en-US" sz="1400" dirty="0">
              <a:solidFill>
                <a:prstClr val="white"/>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fontAlgn="base" hangingPunct="0">
              <a:spcBef>
                <a:spcPct val="50000"/>
              </a:spcBef>
              <a:spcAft>
                <a:spcPct val="0"/>
              </a:spcAft>
              <a:buClr>
                <a:srgbClr val="FF0000"/>
              </a:buClr>
            </a:pPr>
            <a:endParaRPr lang="en-US" sz="1400" dirty="0">
              <a:solidFill>
                <a:prstClr val="white"/>
              </a:solidFill>
              <a:latin typeface="Times New Roman" pitchFamily="18" charset="0"/>
            </a:endParaRPr>
          </a:p>
        </p:txBody>
      </p:sp>
      <p:sp>
        <p:nvSpPr>
          <p:cNvPr id="32772" name="Rectangle 2"/>
          <p:cNvSpPr>
            <a:spLocks noGrp="1" noChangeArrowheads="1"/>
          </p:cNvSpPr>
          <p:nvPr>
            <p:ph type="title"/>
          </p:nvPr>
        </p:nvSpPr>
        <p:spPr>
          <a:xfrm>
            <a:off x="195942" y="9525"/>
            <a:ext cx="11778343" cy="1218643"/>
          </a:xfrm>
        </p:spPr>
        <p:txBody>
          <a:bodyPr anchor="ctr" anchorCtr="0"/>
          <a:lstStyle/>
          <a:p>
            <a:pPr eaLnBrk="1" hangingPunct="1"/>
            <a:r>
              <a:rPr lang="en-US" sz="2400" dirty="0"/>
              <a:t>Personal Care Aides and </a:t>
            </a:r>
            <a:r>
              <a:rPr lang="en-US" sz="2400" dirty="0" smtClean="0"/>
              <a:t>Combined Food Preparation and Serving Workers, Including Fast Food </a:t>
            </a:r>
            <a:r>
              <a:rPr lang="en-US" sz="2400" dirty="0"/>
              <a:t>are Projected to Add the Most New Jobs</a:t>
            </a:r>
          </a:p>
        </p:txBody>
      </p:sp>
      <p:graphicFrame>
        <p:nvGraphicFramePr>
          <p:cNvPr id="21" name="Object 3"/>
          <p:cNvGraphicFramePr>
            <a:graphicFrameLocks noGrp="1" noChangeAspect="1"/>
          </p:cNvGraphicFramePr>
          <p:nvPr>
            <p:ph type="chart" idx="1"/>
            <p:extLst>
              <p:ext uri="{D42A27DB-BD31-4B8C-83A1-F6EECF244321}">
                <p14:modId xmlns:p14="http://schemas.microsoft.com/office/powerpoint/2010/main" val="110982777"/>
              </p:ext>
            </p:extLst>
          </p:nvPr>
        </p:nvGraphicFramePr>
        <p:xfrm>
          <a:off x="486000" y="1627890"/>
          <a:ext cx="6781799" cy="452601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4"/>
          <p:cNvSpPr txBox="1">
            <a:spLocks noChangeArrowheads="1"/>
          </p:cNvSpPr>
          <p:nvPr/>
        </p:nvSpPr>
        <p:spPr bwMode="auto">
          <a:xfrm>
            <a:off x="6663413" y="1249727"/>
            <a:ext cx="2366704" cy="523220"/>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Percent change, projected </a:t>
            </a:r>
            <a:r>
              <a:rPr lang="en-US" sz="1400" b="1" dirty="0" smtClean="0"/>
              <a:t>2018-28</a:t>
            </a:r>
            <a:endParaRPr lang="en-US" sz="1400" b="1" dirty="0"/>
          </a:p>
        </p:txBody>
      </p:sp>
      <p:graphicFrame>
        <p:nvGraphicFramePr>
          <p:cNvPr id="12" name="Chart 11"/>
          <p:cNvGraphicFramePr/>
          <p:nvPr>
            <p:extLst>
              <p:ext uri="{D42A27DB-BD31-4B8C-83A1-F6EECF244321}">
                <p14:modId xmlns:p14="http://schemas.microsoft.com/office/powerpoint/2010/main" val="386750776"/>
              </p:ext>
            </p:extLst>
          </p:nvPr>
        </p:nvGraphicFramePr>
        <p:xfrm>
          <a:off x="6610538" y="1741794"/>
          <a:ext cx="4979681" cy="42790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08489142"/>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2"/>
          <p:cNvGraphicFramePr>
            <a:graphicFrameLocks noChangeAspect="1"/>
          </p:cNvGraphicFramePr>
          <p:nvPr>
            <p:extLst>
              <p:ext uri="{D42A27DB-BD31-4B8C-83A1-F6EECF244321}">
                <p14:modId xmlns:p14="http://schemas.microsoft.com/office/powerpoint/2010/main" val="3301587288"/>
              </p:ext>
            </p:extLst>
          </p:nvPr>
        </p:nvGraphicFramePr>
        <p:xfrm>
          <a:off x="516592" y="1384706"/>
          <a:ext cx="9406319" cy="49106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036603170"/>
              </p:ext>
            </p:extLst>
          </p:nvPr>
        </p:nvGraphicFramePr>
        <p:xfrm>
          <a:off x="10102693" y="1206755"/>
          <a:ext cx="1875266" cy="4572521"/>
        </p:xfrm>
        <a:graphic>
          <a:graphicData uri="http://schemas.openxmlformats.org/drawingml/2006/table">
            <a:tbl>
              <a:tblPr firstRow="1" bandRow="1">
                <a:tableStyleId>{3B4B98B0-60AC-42C2-AFA5-B58CD77FA1E5}</a:tableStyleId>
              </a:tblPr>
              <a:tblGrid>
                <a:gridCol w="1875266"/>
              </a:tblGrid>
              <a:tr h="549109">
                <a:tc>
                  <a:txBody>
                    <a:bodyPr/>
                    <a:lstStyle/>
                    <a:p>
                      <a:pPr algn="l"/>
                      <a:r>
                        <a:rPr lang="en-US" sz="1400" dirty="0" smtClean="0"/>
                        <a:t>Median </a:t>
                      </a:r>
                      <a:r>
                        <a:rPr lang="en-US" sz="1400" baseline="0" dirty="0" smtClean="0"/>
                        <a:t>annual </a:t>
                      </a:r>
                    </a:p>
                    <a:p>
                      <a:pPr algn="l"/>
                      <a:r>
                        <a:rPr lang="en-US" sz="1400" baseline="0" dirty="0" smtClean="0"/>
                        <a:t>wages, May 2018</a:t>
                      </a:r>
                      <a:endParaRPr lang="en-US" sz="1400" b="0" dirty="0" smtClean="0"/>
                    </a:p>
                  </a:txBody>
                  <a:tcPr>
                    <a:lnL>
                      <a:noFill/>
                    </a:lnL>
                    <a:lnR>
                      <a:noFill/>
                    </a:lnR>
                    <a:lnT w="12700" cmpd="sng">
                      <a:noFill/>
                    </a:lnT>
                    <a:lnB w="12700" cmpd="sng">
                      <a:noFill/>
                    </a:lnB>
                    <a:lnTlToBr w="12700" cmpd="sng">
                      <a:noFill/>
                      <a:prstDash val="solid"/>
                    </a:lnTlToBr>
                    <a:lnBlToTr w="12700" cmpd="sng">
                      <a:noFill/>
                      <a:prstDash val="solid"/>
                    </a:lnBlToTr>
                  </a:tcPr>
                </a:tc>
              </a:tr>
              <a:tr h="404896">
                <a:tc>
                  <a:txBody>
                    <a:bodyPr/>
                    <a:lstStyle/>
                    <a:p>
                      <a:pPr algn="l"/>
                      <a:r>
                        <a:rPr lang="en-US" sz="1400" dirty="0" smtClean="0"/>
                        <a:t>$39,750</a:t>
                      </a:r>
                      <a:endParaRPr lang="en-US" sz="1400" dirty="0"/>
                    </a:p>
                  </a:txBody>
                  <a:tcPr anchor="ctr">
                    <a:lnL>
                      <a:noFill/>
                    </a:lnL>
                    <a:lnR>
                      <a:noFill/>
                    </a:lnR>
                    <a:lnT w="12700" cmpd="sng">
                      <a:noFill/>
                    </a:lnT>
                    <a:lnB>
                      <a:noFill/>
                    </a:lnB>
                    <a:lnTlToBr w="12700" cmpd="sng">
                      <a:noFill/>
                      <a:prstDash val="solid"/>
                    </a:lnTlToBr>
                    <a:lnBlToTr w="12700" cmpd="sng">
                      <a:noFill/>
                      <a:prstDash val="solid"/>
                    </a:lnBlToTr>
                    <a:noFill/>
                  </a:tcPr>
                </a:tc>
              </a:tr>
              <a:tr h="404896">
                <a:tc>
                  <a:txBody>
                    <a:bodyPr/>
                    <a:lstStyle/>
                    <a:p>
                      <a:pPr algn="l"/>
                      <a:r>
                        <a:rPr lang="en-US" sz="1400" dirty="0" smtClean="0"/>
                        <a:t>$51,210</a:t>
                      </a:r>
                      <a:endParaRPr lang="en-US" sz="1400" dirty="0"/>
                    </a:p>
                  </a:txBody>
                  <a:tcPr anchor="ctr">
                    <a:lnL>
                      <a:noFill/>
                    </a:lnL>
                    <a:lnR>
                      <a:noFill/>
                    </a:lnR>
                    <a:lnT>
                      <a:noFill/>
                    </a:lnT>
                    <a:lnB>
                      <a:noFill/>
                    </a:lnB>
                    <a:lnTlToBr w="12700" cmpd="sng">
                      <a:noFill/>
                      <a:prstDash val="solid"/>
                    </a:lnTlToBr>
                    <a:lnBlToTr w="12700" cmpd="sng">
                      <a:noFill/>
                      <a:prstDash val="solid"/>
                    </a:lnBlToTr>
                  </a:tcPr>
                </a:tc>
              </a:tr>
              <a:tr h="404896">
                <a:tc>
                  <a:txBody>
                    <a:bodyPr/>
                    <a:lstStyle/>
                    <a:p>
                      <a:pPr algn="l"/>
                      <a:r>
                        <a:rPr lang="en-US" sz="1400" dirty="0" smtClean="0"/>
                        <a:t>$75,970</a:t>
                      </a:r>
                      <a:endParaRPr lang="en-US" sz="1400" dirty="0"/>
                    </a:p>
                  </a:txBody>
                  <a:tcPr anchor="ctr">
                    <a:lnL>
                      <a:noFill/>
                    </a:lnL>
                    <a:lnR>
                      <a:noFill/>
                    </a:lnR>
                    <a:lnT>
                      <a:noFill/>
                    </a:lnT>
                    <a:lnB>
                      <a:noFill/>
                    </a:lnB>
                    <a:lnTlToBr w="12700" cmpd="sng">
                      <a:noFill/>
                      <a:prstDash val="solid"/>
                    </a:lnTlToBr>
                    <a:lnBlToTr w="12700" cmpd="sng">
                      <a:noFill/>
                      <a:prstDash val="solid"/>
                    </a:lnBlToTr>
                    <a:noFill/>
                  </a:tcPr>
                </a:tc>
              </a:tr>
              <a:tr h="404896">
                <a:tc>
                  <a:txBody>
                    <a:bodyPr/>
                    <a:lstStyle/>
                    <a:p>
                      <a:pPr algn="l"/>
                      <a:r>
                        <a:rPr lang="en-US" sz="1400" b="0" dirty="0" smtClean="0"/>
                        <a:t>$39,840</a:t>
                      </a:r>
                      <a:endParaRPr lang="en-US" sz="1400" b="0" dirty="0"/>
                    </a:p>
                  </a:txBody>
                  <a:tcPr anchor="ctr">
                    <a:lnL>
                      <a:noFill/>
                    </a:lnL>
                    <a:lnR>
                      <a:noFill/>
                    </a:lnR>
                    <a:lnT>
                      <a:noFill/>
                    </a:lnT>
                    <a:lnB>
                      <a:noFill/>
                    </a:lnB>
                    <a:lnTlToBr w="12700" cmpd="sng">
                      <a:noFill/>
                      <a:prstDash val="solid"/>
                    </a:lnTlToBr>
                    <a:lnBlToTr w="12700" cmpd="sng">
                      <a:noFill/>
                      <a:prstDash val="solid"/>
                    </a:lnBlToTr>
                  </a:tcPr>
                </a:tc>
              </a:tr>
              <a:tr h="404896">
                <a:tc>
                  <a:txBody>
                    <a:bodyPr/>
                    <a:lstStyle/>
                    <a:p>
                      <a:pPr algn="l"/>
                      <a:r>
                        <a:rPr lang="en-US" sz="1400" b="0" dirty="0" smtClean="0"/>
                        <a:t>$35,590</a:t>
                      </a:r>
                      <a:endParaRPr lang="en-US" sz="1400" b="1" dirty="0"/>
                    </a:p>
                  </a:txBody>
                  <a:tcPr anchor="ctr">
                    <a:lnL>
                      <a:noFill/>
                    </a:lnL>
                    <a:lnR>
                      <a:noFill/>
                    </a:lnR>
                    <a:lnT>
                      <a:noFill/>
                    </a:lnT>
                    <a:lnB>
                      <a:noFill/>
                    </a:lnB>
                    <a:lnTlToBr w="12700" cmpd="sng">
                      <a:noFill/>
                      <a:prstDash val="solid"/>
                    </a:lnTlToBr>
                    <a:lnBlToTr w="12700" cmpd="sng">
                      <a:noFill/>
                      <a:prstDash val="solid"/>
                    </a:lnBlToTr>
                    <a:noFill/>
                  </a:tcPr>
                </a:tc>
              </a:tr>
              <a:tr h="404896">
                <a:tc>
                  <a:txBody>
                    <a:bodyPr/>
                    <a:lstStyle/>
                    <a:p>
                      <a:pPr algn="l"/>
                      <a:r>
                        <a:rPr lang="en-US" sz="1400" dirty="0" smtClean="0"/>
                        <a:t>$29,390</a:t>
                      </a:r>
                      <a:endParaRPr lang="en-US" sz="1400" dirty="0"/>
                    </a:p>
                  </a:txBody>
                  <a:tcPr anchor="ctr">
                    <a:lnL>
                      <a:noFill/>
                    </a:lnL>
                    <a:lnR>
                      <a:noFill/>
                    </a:lnR>
                    <a:lnT>
                      <a:noFill/>
                    </a:lnT>
                    <a:lnB>
                      <a:noFill/>
                    </a:lnB>
                    <a:lnTlToBr w="12700" cmpd="sng">
                      <a:noFill/>
                      <a:prstDash val="solid"/>
                    </a:lnTlToBr>
                    <a:lnBlToTr w="12700" cmpd="sng">
                      <a:noFill/>
                      <a:prstDash val="solid"/>
                    </a:lnBlToTr>
                  </a:tcPr>
                </a:tc>
              </a:tr>
              <a:tr h="404896">
                <a:tc>
                  <a:txBody>
                    <a:bodyPr/>
                    <a:lstStyle/>
                    <a:p>
                      <a:pPr algn="l"/>
                      <a:r>
                        <a:rPr lang="en-US" sz="1400" dirty="0" smtClean="0"/>
                        <a:t>$37,240</a:t>
                      </a:r>
                    </a:p>
                  </a:txBody>
                  <a:tcPr anchor="ctr">
                    <a:lnL>
                      <a:noFill/>
                    </a:lnL>
                    <a:lnR>
                      <a:noFill/>
                    </a:lnR>
                    <a:lnT>
                      <a:noFill/>
                    </a:lnT>
                    <a:lnB>
                      <a:noFill/>
                    </a:lnB>
                    <a:lnTlToBr w="12700" cmpd="sng">
                      <a:noFill/>
                      <a:prstDash val="solid"/>
                    </a:lnTlToBr>
                    <a:lnBlToTr w="12700" cmpd="sng">
                      <a:noFill/>
                      <a:prstDash val="solid"/>
                    </a:lnBlToTr>
                    <a:noFill/>
                  </a:tcPr>
                </a:tc>
              </a:tr>
              <a:tr h="404896">
                <a:tc>
                  <a:txBody>
                    <a:bodyPr/>
                    <a:lstStyle/>
                    <a:p>
                      <a:pPr algn="l"/>
                      <a:r>
                        <a:rPr lang="en-US" sz="1400" dirty="0" smtClean="0"/>
                        <a:t>$39,910</a:t>
                      </a:r>
                    </a:p>
                  </a:txBody>
                  <a:tcPr anchor="ctr">
                    <a:lnL>
                      <a:noFill/>
                    </a:lnL>
                    <a:lnR>
                      <a:noFill/>
                    </a:lnR>
                    <a:lnT>
                      <a:noFill/>
                    </a:lnT>
                    <a:lnB>
                      <a:noFill/>
                    </a:lnB>
                    <a:lnTlToBr w="12700" cmpd="sng">
                      <a:noFill/>
                      <a:prstDash val="solid"/>
                    </a:lnTlToBr>
                    <a:lnBlToTr w="12700" cmpd="sng">
                      <a:noFill/>
                      <a:prstDash val="solid"/>
                    </a:lnBlToTr>
                  </a:tcPr>
                </a:tc>
              </a:tr>
              <a:tr h="404896">
                <a:tc>
                  <a:txBody>
                    <a:bodyPr/>
                    <a:lstStyle/>
                    <a:p>
                      <a:pPr algn="l"/>
                      <a:r>
                        <a:rPr lang="en-US" sz="1400" b="0" dirty="0" smtClean="0"/>
                        <a:t>$63,820</a:t>
                      </a:r>
                    </a:p>
                  </a:txBody>
                  <a:tcPr anchor="ctr">
                    <a:lnL>
                      <a:noFill/>
                    </a:lnL>
                    <a:lnR>
                      <a:noFill/>
                    </a:lnR>
                    <a:lnT>
                      <a:noFill/>
                    </a:lnT>
                    <a:lnB>
                      <a:noFill/>
                    </a:lnB>
                    <a:lnTlToBr w="12700" cmpd="sng">
                      <a:noFill/>
                      <a:prstDash val="solid"/>
                    </a:lnTlToBr>
                    <a:lnBlToTr w="12700" cmpd="sng">
                      <a:noFill/>
                      <a:prstDash val="solid"/>
                    </a:lnBlToTr>
                    <a:noFill/>
                  </a:tcPr>
                </a:tc>
              </a:tr>
              <a:tr h="379348">
                <a:tc>
                  <a:txBody>
                    <a:bodyPr/>
                    <a:lstStyle/>
                    <a:p>
                      <a:pPr algn="l"/>
                      <a:r>
                        <a:rPr lang="en-US" sz="1400" dirty="0" smtClean="0"/>
                        <a:t>$56,340</a:t>
                      </a:r>
                    </a:p>
                  </a:txBody>
                  <a:tcPr anchor="ctr">
                    <a:lnL>
                      <a:noFill/>
                    </a:lnL>
                    <a:lnR>
                      <a:noFill/>
                    </a:lnR>
                    <a:lnT>
                      <a:noFill/>
                    </a:lnT>
                    <a:lnB w="12700" cmpd="sng">
                      <a:noFill/>
                    </a:lnB>
                    <a:lnTlToBr w="12700" cmpd="sng">
                      <a:noFill/>
                      <a:prstDash val="solid"/>
                    </a:lnTlToBr>
                    <a:lnBlToTr w="12700" cmpd="sng">
                      <a:noFill/>
                      <a:prstDash val="solid"/>
                    </a:lnBlToTr>
                  </a:tcPr>
                </a:tc>
              </a:tr>
            </a:tbl>
          </a:graphicData>
        </a:graphic>
      </p:graphicFrame>
      <p:sp>
        <p:nvSpPr>
          <p:cNvPr id="34820" name="Rectangle 3"/>
          <p:cNvSpPr>
            <a:spLocks noGrp="1" noChangeArrowheads="1"/>
          </p:cNvSpPr>
          <p:nvPr>
            <p:ph type="title"/>
          </p:nvPr>
        </p:nvSpPr>
        <p:spPr>
          <a:xfrm>
            <a:off x="986118" y="91913"/>
            <a:ext cx="10399057" cy="1221540"/>
          </a:xfrm>
        </p:spPr>
        <p:txBody>
          <a:bodyPr anchor="ctr"/>
          <a:lstStyle/>
          <a:p>
            <a:pPr eaLnBrk="1" hangingPunct="1"/>
            <a:r>
              <a:rPr lang="en-US" sz="2800" dirty="0"/>
              <a:t>Many Declining Occupations are </a:t>
            </a:r>
            <a:r>
              <a:rPr lang="en-US" sz="2800" dirty="0" smtClean="0"/>
              <a:t>Being </a:t>
            </a:r>
            <a:r>
              <a:rPr lang="en-US" sz="2800" dirty="0"/>
              <a:t>Automated</a:t>
            </a:r>
          </a:p>
        </p:txBody>
      </p:sp>
      <p:sp>
        <p:nvSpPr>
          <p:cNvPr id="34822" name="Text Box 5"/>
          <p:cNvSpPr txBox="1">
            <a:spLocks noChangeArrowheads="1"/>
          </p:cNvSpPr>
          <p:nvPr/>
        </p:nvSpPr>
        <p:spPr bwMode="auto">
          <a:xfrm>
            <a:off x="6469081" y="1244511"/>
            <a:ext cx="3166963" cy="523220"/>
          </a:xfrm>
          <a:prstGeom prst="rect">
            <a:avLst/>
          </a:prstGeom>
          <a:noFill/>
          <a:ln w="9525">
            <a:noFill/>
            <a:miter lim="800000"/>
            <a:headEnd/>
            <a:tailEnd/>
          </a:ln>
        </p:spPr>
        <p:txBody>
          <a:bodyPr wrap="square">
            <a:spAutoFit/>
          </a:bodyPr>
          <a:lstStyle/>
          <a:p>
            <a:pPr algn="r" eaLnBrk="0" fontAlgn="base" hangingPunct="0">
              <a:spcBef>
                <a:spcPct val="50000"/>
              </a:spcBef>
              <a:spcAft>
                <a:spcPct val="0"/>
              </a:spcAft>
              <a:buClr>
                <a:srgbClr val="FF0000"/>
              </a:buClr>
            </a:pPr>
            <a:r>
              <a:rPr lang="en-US" sz="1400" b="1" dirty="0">
                <a:solidFill>
                  <a:srgbClr val="002060"/>
                </a:solidFill>
              </a:rPr>
              <a:t>Percent change, </a:t>
            </a:r>
            <a:r>
              <a:rPr lang="en-US" sz="1400" b="1" dirty="0" smtClean="0">
                <a:solidFill>
                  <a:srgbClr val="002060"/>
                </a:solidFill>
              </a:rPr>
              <a:t>projected </a:t>
            </a:r>
            <a:br>
              <a:rPr lang="en-US" sz="1400" b="1" dirty="0" smtClean="0">
                <a:solidFill>
                  <a:srgbClr val="002060"/>
                </a:solidFill>
              </a:rPr>
            </a:br>
            <a:r>
              <a:rPr lang="en-US" sz="1400" b="1" dirty="0" smtClean="0">
                <a:solidFill>
                  <a:srgbClr val="002060"/>
                </a:solidFill>
              </a:rPr>
              <a:t>2018-28</a:t>
            </a:r>
            <a:endParaRPr lang="en-US" sz="1400" b="1" dirty="0">
              <a:solidFill>
                <a:srgbClr val="002060"/>
              </a:solidFill>
            </a:endParaRPr>
          </a:p>
        </p:txBody>
      </p:sp>
      <p:sp>
        <p:nvSpPr>
          <p:cNvPr id="8" name="TextBox 7"/>
          <p:cNvSpPr txBox="1"/>
          <p:nvPr/>
        </p:nvSpPr>
        <p:spPr>
          <a:xfrm>
            <a:off x="2209800" y="6353298"/>
            <a:ext cx="8001000" cy="504702"/>
          </a:xfrm>
          <a:prstGeom prst="rect">
            <a:avLst/>
          </a:prstGeom>
        </p:spPr>
        <p:txBody>
          <a:bodyPr vert="horz" wrap="square" lIns="91440" tIns="45720" rIns="91440" bIns="45720" rtlCol="0" anchor="b">
            <a:normAutofit/>
          </a:bodyPr>
          <a:lstStyle/>
          <a:p>
            <a:pPr>
              <a:spcBef>
                <a:spcPct val="0"/>
              </a:spcBef>
            </a:pPr>
            <a:endParaRPr lang="en-US" sz="1400" dirty="0">
              <a:latin typeface="Tahoma" pitchFamily="34" charset="0"/>
              <a:ea typeface="+mj-ea"/>
              <a:cs typeface="Tahoma" pitchFamily="34" charset="0"/>
            </a:endParaRPr>
          </a:p>
        </p:txBody>
      </p:sp>
      <p:sp>
        <p:nvSpPr>
          <p:cNvPr id="11" name="Text Box 4"/>
          <p:cNvSpPr txBox="1">
            <a:spLocks noChangeArrowheads="1"/>
          </p:cNvSpPr>
          <p:nvPr/>
        </p:nvSpPr>
        <p:spPr bwMode="auto">
          <a:xfrm>
            <a:off x="3647756" y="1206755"/>
            <a:ext cx="2641543" cy="523220"/>
          </a:xfrm>
          <a:prstGeom prst="rect">
            <a:avLst/>
          </a:prstGeom>
          <a:noFill/>
          <a:ln w="9525">
            <a:noFill/>
            <a:miter lim="800000"/>
            <a:headEnd/>
            <a:tailEnd/>
          </a:ln>
        </p:spPr>
        <p:txBody>
          <a:bodyPr wrap="square" lIns="91440">
            <a:spAutoFit/>
          </a:bodyPr>
          <a:lstStyle/>
          <a:p>
            <a:pPr eaLnBrk="0" hangingPunct="0">
              <a:spcBef>
                <a:spcPct val="50000"/>
              </a:spcBef>
              <a:buClr>
                <a:srgbClr val="FF0000"/>
              </a:buClr>
            </a:pPr>
            <a:r>
              <a:rPr lang="en-US" sz="1400" b="1" dirty="0"/>
              <a:t>Employment </a:t>
            </a:r>
            <a:r>
              <a:rPr lang="en-US" sz="1400" b="1" dirty="0" smtClean="0"/>
              <a:t>change</a:t>
            </a:r>
            <a:r>
              <a:rPr lang="en-US" sz="1400" b="1" dirty="0"/>
              <a:t>, projected </a:t>
            </a:r>
            <a:r>
              <a:rPr lang="en-US" sz="1400" b="1" dirty="0" smtClean="0"/>
              <a:t>2018-28 </a:t>
            </a:r>
            <a:r>
              <a:rPr lang="en-US" sz="1400" b="1" dirty="0"/>
              <a:t>(in thousands)</a:t>
            </a:r>
          </a:p>
        </p:txBody>
      </p:sp>
      <p:graphicFrame>
        <p:nvGraphicFramePr>
          <p:cNvPr id="14" name="Object 2"/>
          <p:cNvGraphicFramePr>
            <a:graphicFrameLocks noGrp="1" noChangeAspect="1"/>
          </p:cNvGraphicFramePr>
          <p:nvPr>
            <p:ph type="chart" idx="1"/>
            <p:extLst>
              <p:ext uri="{D42A27DB-BD31-4B8C-83A1-F6EECF244321}">
                <p14:modId xmlns:p14="http://schemas.microsoft.com/office/powerpoint/2010/main" val="3482836125"/>
              </p:ext>
            </p:extLst>
          </p:nvPr>
        </p:nvGraphicFramePr>
        <p:xfrm>
          <a:off x="6303275" y="1698789"/>
          <a:ext cx="6425463" cy="42691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Object 3"/>
          <p:cNvGraphicFramePr>
            <a:graphicFrameLocks noChangeAspect="1"/>
          </p:cNvGraphicFramePr>
          <p:nvPr>
            <p:extLst>
              <p:ext uri="{D42A27DB-BD31-4B8C-83A1-F6EECF244321}">
                <p14:modId xmlns:p14="http://schemas.microsoft.com/office/powerpoint/2010/main" val="3343235750"/>
              </p:ext>
            </p:extLst>
          </p:nvPr>
        </p:nvGraphicFramePr>
        <p:xfrm>
          <a:off x="527288" y="1677819"/>
          <a:ext cx="5349009" cy="444803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70206374"/>
      </p:ext>
    </p:extLst>
  </p:cSld>
  <p:clrMapOvr>
    <a:masterClrMapping/>
  </p:clrMapOvr>
  <p:transition advClick="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nvPr>
        </p:nvGraphicFramePr>
        <p:xfrm>
          <a:off x="711850" y="1551743"/>
          <a:ext cx="11188413" cy="3938396"/>
        </p:xfrm>
        <a:graphic>
          <a:graphicData uri="http://schemas.openxmlformats.org/drawingml/2006/table">
            <a:tbl>
              <a:tblPr firstRow="1" bandRow="1">
                <a:tableStyleId>{3B4B98B0-60AC-42C2-AFA5-B58CD77FA1E5}</a:tableStyleId>
              </a:tblPr>
              <a:tblGrid>
                <a:gridCol w="11188413"/>
              </a:tblGrid>
              <a:tr h="347052">
                <a:tc>
                  <a:txBody>
                    <a:bodyPr/>
                    <a:lstStyle/>
                    <a:p>
                      <a:pPr algn="l"/>
                      <a:endParaRPr lang="en-US" sz="1100" b="0" dirty="0"/>
                    </a:p>
                  </a:txBody>
                  <a:tcPr>
                    <a:lnL>
                      <a:noFill/>
                    </a:lnL>
                    <a:lnR>
                      <a:noFill/>
                    </a:lnR>
                    <a:lnT w="12700" cmpd="sng">
                      <a:noFill/>
                    </a:lnT>
                    <a:lnB w="12700" cmpd="sng">
                      <a:noFill/>
                    </a:lnB>
                    <a:lnTlToBr w="12700" cmpd="sng">
                      <a:noFill/>
                      <a:prstDash val="solid"/>
                    </a:lnTlToBr>
                    <a:lnBlToTr w="12700" cmpd="sng">
                      <a:noFill/>
                      <a:prstDash val="solid"/>
                    </a:lnBlToTr>
                  </a:tcPr>
                </a:tc>
              </a:tr>
              <a:tr h="359252">
                <a:tc>
                  <a:txBody>
                    <a:bodyPr/>
                    <a:lstStyle/>
                    <a:p>
                      <a:pPr algn="l"/>
                      <a:r>
                        <a:rPr lang="en-US" sz="1400" b="0" dirty="0" smtClean="0"/>
                        <a:t>$36,630</a:t>
                      </a:r>
                      <a:endParaRPr lang="en-US" sz="1400" b="0" dirty="0"/>
                    </a:p>
                  </a:txBody>
                  <a:tcPr anchor="ctr">
                    <a:lnL>
                      <a:noFill/>
                    </a:lnL>
                    <a:lnR>
                      <a:noFill/>
                    </a:lnR>
                    <a:lnT w="12700" cmpd="sng">
                      <a:noFill/>
                    </a:lnT>
                    <a:lnB>
                      <a:noFill/>
                    </a:lnB>
                    <a:lnTlToBr w="12700" cmpd="sng">
                      <a:noFill/>
                      <a:prstDash val="solid"/>
                    </a:lnTlToBr>
                    <a:lnBlToTr w="12700" cmpd="sng">
                      <a:noFill/>
                      <a:prstDash val="solid"/>
                    </a:lnBlToTr>
                    <a:noFill/>
                  </a:tcPr>
                </a:tc>
              </a:tr>
              <a:tr h="359252">
                <a:tc>
                  <a:txBody>
                    <a:bodyPr/>
                    <a:lstStyle/>
                    <a:p>
                      <a:pPr algn="l"/>
                      <a:r>
                        <a:rPr lang="en-US" sz="1400" dirty="0" smtClean="0"/>
                        <a:t>$31,540</a:t>
                      </a:r>
                      <a:endParaRPr lang="en-US" sz="1400" b="1" dirty="0"/>
                    </a:p>
                  </a:txBody>
                  <a:tcPr anchor="ctr">
                    <a:lnL>
                      <a:noFill/>
                    </a:lnL>
                    <a:lnR>
                      <a:noFill/>
                    </a:lnR>
                    <a:lnT>
                      <a:noFill/>
                    </a:lnT>
                    <a:lnB>
                      <a:noFill/>
                    </a:lnB>
                    <a:lnTlToBr w="12700" cmpd="sng">
                      <a:noFill/>
                      <a:prstDash val="solid"/>
                    </a:lnTlToBr>
                    <a:lnBlToTr w="12700" cmpd="sng">
                      <a:noFill/>
                      <a:prstDash val="solid"/>
                    </a:lnBlToTr>
                  </a:tcPr>
                </a:tc>
              </a:tr>
              <a:tr h="359252">
                <a:tc>
                  <a:txBody>
                    <a:bodyPr/>
                    <a:lstStyle/>
                    <a:p>
                      <a:pPr algn="l"/>
                      <a:r>
                        <a:rPr lang="en-US" sz="1400" b="0" dirty="0" smtClean="0"/>
                        <a:t>$22,430</a:t>
                      </a:r>
                    </a:p>
                  </a:txBody>
                  <a:tcPr anchor="ctr">
                    <a:lnL>
                      <a:noFill/>
                    </a:lnL>
                    <a:lnR>
                      <a:noFill/>
                    </a:lnR>
                    <a:lnT>
                      <a:noFill/>
                    </a:lnT>
                    <a:lnB>
                      <a:noFill/>
                    </a:lnB>
                    <a:lnTlToBr w="12700" cmpd="sng">
                      <a:noFill/>
                      <a:prstDash val="solid"/>
                    </a:lnTlToBr>
                    <a:lnBlToTr w="12700" cmpd="sng">
                      <a:noFill/>
                      <a:prstDash val="solid"/>
                    </a:lnBlToTr>
                    <a:noFill/>
                  </a:tcPr>
                </a:tc>
              </a:tr>
              <a:tr h="359252">
                <a:tc>
                  <a:txBody>
                    <a:bodyPr/>
                    <a:lstStyle/>
                    <a:p>
                      <a:pPr algn="l"/>
                      <a:r>
                        <a:rPr lang="en-US" sz="1400" dirty="0" smtClean="0"/>
                        <a:t>$59,340</a:t>
                      </a:r>
                    </a:p>
                  </a:txBody>
                  <a:tcPr anchor="ctr">
                    <a:lnL>
                      <a:noFill/>
                    </a:lnL>
                    <a:lnR>
                      <a:noFill/>
                    </a:lnR>
                    <a:lnT>
                      <a:noFill/>
                    </a:lnT>
                    <a:lnB>
                      <a:noFill/>
                    </a:lnB>
                    <a:lnTlToBr w="12700" cmpd="sng">
                      <a:noFill/>
                      <a:prstDash val="solid"/>
                    </a:lnTlToBr>
                    <a:lnBlToTr w="12700" cmpd="sng">
                      <a:noFill/>
                      <a:prstDash val="solid"/>
                    </a:lnBlToTr>
                  </a:tcPr>
                </a:tc>
              </a:tr>
              <a:tr h="359252">
                <a:tc>
                  <a:txBody>
                    <a:bodyPr/>
                    <a:lstStyle/>
                    <a:p>
                      <a:pPr algn="l"/>
                      <a:r>
                        <a:rPr lang="en-US" sz="1400" dirty="0" smtClean="0"/>
                        <a:t>$32,730</a:t>
                      </a:r>
                    </a:p>
                  </a:txBody>
                  <a:tcPr anchor="ctr">
                    <a:lnL>
                      <a:noFill/>
                    </a:lnL>
                    <a:lnR>
                      <a:noFill/>
                    </a:lnR>
                    <a:lnT>
                      <a:noFill/>
                    </a:lnT>
                    <a:lnB>
                      <a:noFill/>
                    </a:lnB>
                    <a:lnTlToBr w="12700" cmpd="sng">
                      <a:noFill/>
                      <a:prstDash val="solid"/>
                    </a:lnTlToBr>
                    <a:lnBlToTr w="12700" cmpd="sng">
                      <a:noFill/>
                      <a:prstDash val="solid"/>
                    </a:lnBlToTr>
                    <a:noFill/>
                  </a:tcPr>
                </a:tc>
              </a:tr>
              <a:tr h="359252">
                <a:tc>
                  <a:txBody>
                    <a:bodyPr/>
                    <a:lstStyle/>
                    <a:p>
                      <a:pPr algn="l"/>
                      <a:r>
                        <a:rPr lang="en-US" sz="1400" dirty="0" smtClean="0"/>
                        <a:t>$24,200</a:t>
                      </a:r>
                    </a:p>
                  </a:txBody>
                  <a:tcPr anchor="ctr">
                    <a:lnL>
                      <a:noFill/>
                    </a:lnL>
                    <a:lnR>
                      <a:noFill/>
                    </a:lnR>
                    <a:lnT>
                      <a:noFill/>
                    </a:lnT>
                    <a:lnB>
                      <a:noFill/>
                    </a:lnB>
                    <a:lnTlToBr w="12700" cmpd="sng">
                      <a:noFill/>
                      <a:prstDash val="solid"/>
                    </a:lnTlToBr>
                    <a:lnBlToTr w="12700" cmpd="sng">
                      <a:noFill/>
                      <a:prstDash val="solid"/>
                    </a:lnBlToTr>
                  </a:tcPr>
                </a:tc>
              </a:tr>
              <a:tr h="359252">
                <a:tc>
                  <a:txBody>
                    <a:bodyPr/>
                    <a:lstStyle/>
                    <a:p>
                      <a:pPr algn="l"/>
                      <a:r>
                        <a:rPr lang="en-US" sz="1400" dirty="0" smtClean="0"/>
                        <a:t>$38,250</a:t>
                      </a:r>
                    </a:p>
                  </a:txBody>
                  <a:tcPr anchor="ctr">
                    <a:lnL>
                      <a:noFill/>
                    </a:lnL>
                    <a:lnR>
                      <a:noFill/>
                    </a:lnR>
                    <a:lnT>
                      <a:noFill/>
                    </a:lnT>
                    <a:lnB>
                      <a:noFill/>
                    </a:lnB>
                    <a:lnTlToBr w="12700" cmpd="sng">
                      <a:noFill/>
                      <a:prstDash val="solid"/>
                    </a:lnTlToBr>
                    <a:lnBlToTr w="12700" cmpd="sng">
                      <a:noFill/>
                      <a:prstDash val="solid"/>
                    </a:lnBlToTr>
                    <a:noFill/>
                  </a:tcPr>
                </a:tc>
              </a:tr>
              <a:tr h="359252">
                <a:tc>
                  <a:txBody>
                    <a:bodyPr/>
                    <a:lstStyle/>
                    <a:p>
                      <a:pPr algn="l"/>
                      <a:r>
                        <a:rPr lang="en-US" sz="1400" dirty="0" smtClean="0"/>
                        <a:t>$40,240</a:t>
                      </a:r>
                    </a:p>
                  </a:txBody>
                  <a:tcPr anchor="ctr">
                    <a:lnL>
                      <a:noFill/>
                    </a:lnL>
                    <a:lnR>
                      <a:noFill/>
                    </a:lnR>
                    <a:lnT>
                      <a:noFill/>
                    </a:lnT>
                    <a:lnB>
                      <a:noFill/>
                    </a:lnB>
                    <a:lnTlToBr w="12700" cmpd="sng">
                      <a:noFill/>
                      <a:prstDash val="solid"/>
                    </a:lnTlToBr>
                    <a:lnBlToTr w="12700" cmpd="sng">
                      <a:noFill/>
                      <a:prstDash val="solid"/>
                    </a:lnBlToTr>
                  </a:tcPr>
                </a:tc>
              </a:tr>
              <a:tr h="359252">
                <a:tc>
                  <a:txBody>
                    <a:bodyPr/>
                    <a:lstStyle/>
                    <a:p>
                      <a:pPr algn="l"/>
                      <a:r>
                        <a:rPr lang="en-US" sz="1400" dirty="0" smtClean="0"/>
                        <a:t>$55,210</a:t>
                      </a:r>
                    </a:p>
                  </a:txBody>
                  <a:tcPr anchor="ctr">
                    <a:lnL>
                      <a:noFill/>
                    </a:lnL>
                    <a:lnR>
                      <a:noFill/>
                    </a:lnR>
                    <a:lnT>
                      <a:noFill/>
                    </a:lnT>
                    <a:lnB>
                      <a:noFill/>
                    </a:lnB>
                    <a:lnTlToBr w="12700" cmpd="sng">
                      <a:noFill/>
                      <a:prstDash val="solid"/>
                    </a:lnTlToBr>
                    <a:lnBlToTr w="12700" cmpd="sng">
                      <a:noFill/>
                      <a:prstDash val="solid"/>
                    </a:lnBlToTr>
                    <a:noFill/>
                  </a:tcPr>
                </a:tc>
              </a:tr>
              <a:tr h="358076">
                <a:tc>
                  <a:txBody>
                    <a:bodyPr/>
                    <a:lstStyle/>
                    <a:p>
                      <a:pPr algn="l"/>
                      <a:r>
                        <a:rPr lang="en-US" sz="1400" dirty="0" smtClean="0"/>
                        <a:t>$29,450</a:t>
                      </a:r>
                    </a:p>
                  </a:txBody>
                  <a:tcPr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7" name="Object 2"/>
          <p:cNvGraphicFramePr>
            <a:graphicFrameLocks noGrp="1" noChangeAspect="1"/>
          </p:cNvGraphicFramePr>
          <p:nvPr>
            <p:ph type="chart" idx="1"/>
            <p:extLst/>
          </p:nvPr>
        </p:nvGraphicFramePr>
        <p:xfrm>
          <a:off x="811189" y="1125936"/>
          <a:ext cx="10989733" cy="5737229"/>
        </p:xfrm>
        <a:graphic>
          <a:graphicData uri="http://schemas.openxmlformats.org/drawingml/2006/chart">
            <c:chart xmlns:c="http://schemas.openxmlformats.org/drawingml/2006/chart" xmlns:r="http://schemas.openxmlformats.org/officeDocument/2006/relationships" r:id="rId3"/>
          </a:graphicData>
        </a:graphic>
      </p:graphicFrame>
      <p:sp>
        <p:nvSpPr>
          <p:cNvPr id="34820" name="Rectangle 3"/>
          <p:cNvSpPr>
            <a:spLocks noGrp="1" noChangeArrowheads="1"/>
          </p:cNvSpPr>
          <p:nvPr>
            <p:ph type="title"/>
          </p:nvPr>
        </p:nvSpPr>
        <p:spPr>
          <a:xfrm>
            <a:off x="2271348" y="0"/>
            <a:ext cx="8453096" cy="1477108"/>
          </a:xfrm>
        </p:spPr>
        <p:txBody>
          <a:bodyPr anchor="ctr"/>
          <a:lstStyle/>
          <a:p>
            <a:pPr eaLnBrk="1" hangingPunct="1"/>
            <a:r>
              <a:rPr lang="en-US" sz="3200" dirty="0" smtClean="0"/>
              <a:t>Secretaries make the top 10 list of occupations with largest declines</a:t>
            </a:r>
            <a:endParaRPr lang="en-US" sz="3200" dirty="0"/>
          </a:p>
        </p:txBody>
      </p:sp>
      <p:sp>
        <p:nvSpPr>
          <p:cNvPr id="34822" name="Text Box 5"/>
          <p:cNvSpPr txBox="1">
            <a:spLocks noChangeArrowheads="1"/>
          </p:cNvSpPr>
          <p:nvPr/>
        </p:nvSpPr>
        <p:spPr bwMode="auto">
          <a:xfrm>
            <a:off x="2172007" y="1382466"/>
            <a:ext cx="4080163" cy="338554"/>
          </a:xfrm>
          <a:prstGeom prst="rect">
            <a:avLst/>
          </a:prstGeom>
          <a:noFill/>
          <a:ln w="9525">
            <a:noFill/>
            <a:miter lim="800000"/>
            <a:headEnd/>
            <a:tailEnd/>
          </a:ln>
        </p:spPr>
        <p:txBody>
          <a:bodyPr wrap="square">
            <a:spAutoFit/>
          </a:bodyPr>
          <a:lstStyle/>
          <a:p>
            <a:pPr algn="r" eaLnBrk="0" fontAlgn="base" hangingPunct="0">
              <a:spcBef>
                <a:spcPct val="50000"/>
              </a:spcBef>
              <a:spcAft>
                <a:spcPct val="0"/>
              </a:spcAft>
              <a:buClr>
                <a:srgbClr val="FF0000"/>
              </a:buClr>
            </a:pPr>
            <a:r>
              <a:rPr lang="en-US" sz="1600" b="1" dirty="0">
                <a:solidFill>
                  <a:srgbClr val="002060"/>
                </a:solidFill>
              </a:rPr>
              <a:t>Thousands of jobs, projected </a:t>
            </a:r>
            <a:r>
              <a:rPr lang="en-US" sz="1600" b="1" dirty="0" smtClean="0">
                <a:solidFill>
                  <a:srgbClr val="002060"/>
                </a:solidFill>
              </a:rPr>
              <a:t>2018-28</a:t>
            </a:r>
            <a:endParaRPr lang="en-US" sz="1600" b="1" dirty="0">
              <a:solidFill>
                <a:srgbClr val="002060"/>
              </a:solidFill>
            </a:endParaRPr>
          </a:p>
        </p:txBody>
      </p:sp>
      <p:sp>
        <p:nvSpPr>
          <p:cNvPr id="2" name="TextBox 1"/>
          <p:cNvSpPr txBox="1"/>
          <p:nvPr/>
        </p:nvSpPr>
        <p:spPr>
          <a:xfrm>
            <a:off x="711850" y="1091797"/>
            <a:ext cx="2184077" cy="750277"/>
          </a:xfrm>
          <a:prstGeom prst="rect">
            <a:avLst/>
          </a:prstGeom>
        </p:spPr>
        <p:txBody>
          <a:bodyPr vert="horz" wrap="none" lIns="91440" tIns="45720" rIns="91440" bIns="45720" rtlCol="0" anchor="ctr">
            <a:normAutofit/>
          </a:bodyPr>
          <a:lstStyle/>
          <a:p>
            <a:r>
              <a:rPr lang="en-US" sz="1400" b="1" dirty="0">
                <a:solidFill>
                  <a:srgbClr val="002060"/>
                </a:solidFill>
              </a:rPr>
              <a:t>Median annual </a:t>
            </a:r>
          </a:p>
          <a:p>
            <a:r>
              <a:rPr lang="en-US" sz="1400" b="1" dirty="0">
                <a:solidFill>
                  <a:srgbClr val="002060"/>
                </a:solidFill>
              </a:rPr>
              <a:t>wages, May </a:t>
            </a:r>
            <a:r>
              <a:rPr lang="en-US" sz="1400" b="1" dirty="0" smtClean="0">
                <a:solidFill>
                  <a:srgbClr val="002060"/>
                </a:solidFill>
              </a:rPr>
              <a:t>2018</a:t>
            </a:r>
            <a:endParaRPr lang="en-US" sz="1400" dirty="0">
              <a:solidFill>
                <a:srgbClr val="002060"/>
              </a:solidFill>
            </a:endParaRPr>
          </a:p>
        </p:txBody>
      </p:sp>
      <p:sp>
        <p:nvSpPr>
          <p:cNvPr id="3" name="TextBox 2"/>
          <p:cNvSpPr txBox="1"/>
          <p:nvPr/>
        </p:nvSpPr>
        <p:spPr>
          <a:xfrm>
            <a:off x="1083733" y="5950085"/>
            <a:ext cx="4560711" cy="317190"/>
          </a:xfrm>
          <a:prstGeom prst="rect">
            <a:avLst/>
          </a:prstGeom>
        </p:spPr>
        <p:txBody>
          <a:bodyPr vert="horz" wrap="square" lIns="91440" tIns="45720" rIns="91440" bIns="45720" rtlCol="0" anchor="ctr">
            <a:normAutofit/>
          </a:bodyPr>
          <a:lstStyle/>
          <a:p>
            <a:pPr>
              <a:spcBef>
                <a:spcPct val="0"/>
              </a:spcBef>
            </a:pPr>
            <a:endParaRPr lang="en-US" sz="1200" dirty="0" smtClean="0">
              <a:solidFill>
                <a:srgbClr val="002060"/>
              </a:solidFill>
            </a:endParaRPr>
          </a:p>
        </p:txBody>
      </p:sp>
    </p:spTree>
    <p:extLst>
      <p:ext uri="{BB962C8B-B14F-4D97-AF65-F5344CB8AC3E}">
        <p14:creationId xmlns:p14="http://schemas.microsoft.com/office/powerpoint/2010/main" val="608558364"/>
      </p:ext>
    </p:extLst>
  </p:cSld>
  <p:clrMapOvr>
    <a:masterClrMapping/>
  </p:clrMapOvr>
  <p:transition advClick="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extLst>
              <p:ext uri="{D42A27DB-BD31-4B8C-83A1-F6EECF244321}">
                <p14:modId xmlns:p14="http://schemas.microsoft.com/office/powerpoint/2010/main" val="24421603"/>
              </p:ext>
            </p:extLst>
          </p:nvPr>
        </p:nvGraphicFramePr>
        <p:xfrm>
          <a:off x="3917043" y="1591348"/>
          <a:ext cx="3781425" cy="4137057"/>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p:cNvSpPr>
            <a:spLocks noGrp="1"/>
          </p:cNvSpPr>
          <p:nvPr>
            <p:ph type="title"/>
          </p:nvPr>
        </p:nvSpPr>
        <p:spPr>
          <a:xfrm>
            <a:off x="461707" y="366153"/>
            <a:ext cx="11201400" cy="1177062"/>
          </a:xfrm>
        </p:spPr>
        <p:txBody>
          <a:bodyPr/>
          <a:lstStyle/>
          <a:p>
            <a:r>
              <a:rPr lang="en-US" sz="2800" dirty="0" smtClean="0"/>
              <a:t>Employment Growth and Occupational Openings</a:t>
            </a:r>
            <a:endParaRPr lang="en-US" sz="2800" dirty="0"/>
          </a:p>
        </p:txBody>
      </p:sp>
      <p:sp>
        <p:nvSpPr>
          <p:cNvPr id="7" name="TextBox 6"/>
          <p:cNvSpPr txBox="1"/>
          <p:nvPr/>
        </p:nvSpPr>
        <p:spPr>
          <a:xfrm>
            <a:off x="7665793" y="4173356"/>
            <a:ext cx="1683550" cy="810640"/>
          </a:xfrm>
          <a:prstGeom prst="rect">
            <a:avLst/>
          </a:prstGeom>
        </p:spPr>
        <p:txBody>
          <a:bodyPr vert="horz" wrap="square" lIns="91440" tIns="45720" rIns="91440" bIns="45720" rtlCol="0" anchor="ctr">
            <a:noAutofit/>
          </a:bodyPr>
          <a:lstStyle/>
          <a:p>
            <a:pPr marL="0" marR="0" indent="0"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effectLst/>
                <a:uLnTx/>
                <a:uFillTx/>
                <a:ea typeface="+mj-ea"/>
                <a:cs typeface="Tahoma" pitchFamily="34" charset="0"/>
              </a:rPr>
              <a:t>Workers who remained in the occupation</a:t>
            </a:r>
          </a:p>
        </p:txBody>
      </p:sp>
      <p:sp>
        <p:nvSpPr>
          <p:cNvPr id="8" name="TextBox 7"/>
          <p:cNvSpPr txBox="1"/>
          <p:nvPr/>
        </p:nvSpPr>
        <p:spPr>
          <a:xfrm>
            <a:off x="7665793" y="2945333"/>
            <a:ext cx="2020604" cy="714543"/>
          </a:xfrm>
          <a:prstGeom prst="rect">
            <a:avLst/>
          </a:prstGeom>
        </p:spPr>
        <p:txBody>
          <a:bodyPr vert="horz" wrap="square" lIns="91440" tIns="45720" rIns="91440" bIns="45720" rtlCol="0" anchor="ctr">
            <a:noAutofit/>
          </a:bodyPr>
          <a:lstStyle/>
          <a:p>
            <a:pPr marL="0" marR="0" indent="0"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effectLst/>
                <a:uLnTx/>
                <a:uFillTx/>
                <a:ea typeface="+mj-ea"/>
                <a:cs typeface="Tahoma" pitchFamily="34" charset="0"/>
              </a:rPr>
              <a:t>Workers who filled</a:t>
            </a:r>
            <a:r>
              <a:rPr kumimoji="0" lang="en-US" sz="1600" b="0" i="0" u="none" strike="noStrike" kern="1200" cap="none" spc="0" normalizeH="0" noProof="0" dirty="0" smtClean="0">
                <a:ln>
                  <a:noFill/>
                </a:ln>
                <a:effectLst/>
                <a:uLnTx/>
                <a:uFillTx/>
                <a:ea typeface="+mj-ea"/>
                <a:cs typeface="Tahoma" pitchFamily="34" charset="0"/>
              </a:rPr>
              <a:t> positions vacated by incumbents</a:t>
            </a:r>
            <a:endParaRPr kumimoji="0" lang="en-US" sz="1600" b="0" i="0" u="none" strike="noStrike" kern="1200" cap="none" spc="0" normalizeH="0" baseline="0" noProof="0" dirty="0" smtClean="0">
              <a:ln>
                <a:noFill/>
              </a:ln>
              <a:effectLst/>
              <a:uLnTx/>
              <a:uFillTx/>
              <a:ea typeface="+mj-ea"/>
              <a:cs typeface="Tahoma" pitchFamily="34" charset="0"/>
            </a:endParaRPr>
          </a:p>
        </p:txBody>
      </p:sp>
      <p:sp>
        <p:nvSpPr>
          <p:cNvPr id="12" name="TextBox 11"/>
          <p:cNvSpPr txBox="1"/>
          <p:nvPr/>
        </p:nvSpPr>
        <p:spPr>
          <a:xfrm>
            <a:off x="7698468" y="1712017"/>
            <a:ext cx="1733550" cy="714543"/>
          </a:xfrm>
          <a:prstGeom prst="rect">
            <a:avLst/>
          </a:prstGeom>
        </p:spPr>
        <p:txBody>
          <a:bodyPr vert="horz" wrap="square" lIns="91440" tIns="45720" rIns="91440" bIns="45720" rtlCol="0" anchor="ctr">
            <a:noAutofit/>
          </a:bodyPr>
          <a:lstStyle/>
          <a:p>
            <a:pPr marL="0" marR="0" indent="0" defTabSz="914400" rtl="0" eaLnBrk="1" fontAlgn="auto" latinLnBrk="0" hangingPunct="1">
              <a:lnSpc>
                <a:spcPct val="100000"/>
              </a:lnSpc>
              <a:spcBef>
                <a:spcPct val="0"/>
              </a:spcBef>
              <a:spcAft>
                <a:spcPts val="0"/>
              </a:spcAft>
              <a:buClrTx/>
              <a:buSzTx/>
              <a:buFontTx/>
              <a:buNone/>
              <a:tabLst/>
            </a:pPr>
            <a:r>
              <a:rPr kumimoji="0" lang="en-US" sz="1600" b="0" i="0" u="none" strike="noStrike" kern="1200" cap="none" spc="0" normalizeH="0" baseline="0" noProof="0" dirty="0" smtClean="0">
                <a:ln>
                  <a:noFill/>
                </a:ln>
                <a:effectLst/>
                <a:uLnTx/>
                <a:uFillTx/>
                <a:ea typeface="+mj-ea"/>
                <a:cs typeface="Tahoma" pitchFamily="34" charset="0"/>
              </a:rPr>
              <a:t>Workers who filled</a:t>
            </a:r>
            <a:r>
              <a:rPr kumimoji="0" lang="en-US" sz="1600" b="0" i="0" u="none" strike="noStrike" kern="1200" cap="none" spc="0" normalizeH="0" noProof="0" dirty="0" smtClean="0">
                <a:ln>
                  <a:noFill/>
                </a:ln>
                <a:effectLst/>
                <a:uLnTx/>
                <a:uFillTx/>
                <a:ea typeface="+mj-ea"/>
                <a:cs typeface="Tahoma" pitchFamily="34" charset="0"/>
              </a:rPr>
              <a:t> newly created positions</a:t>
            </a:r>
            <a:endParaRPr kumimoji="0" lang="en-US" sz="1600" b="0" i="0" u="none" strike="noStrike" kern="1200" cap="none" spc="0" normalizeH="0" baseline="0" noProof="0" dirty="0" smtClean="0">
              <a:ln>
                <a:noFill/>
              </a:ln>
              <a:effectLst/>
              <a:uLnTx/>
              <a:uFillTx/>
              <a:ea typeface="+mj-ea"/>
              <a:cs typeface="Tahoma" pitchFamily="34" charset="0"/>
            </a:endParaRPr>
          </a:p>
        </p:txBody>
      </p:sp>
      <p:cxnSp>
        <p:nvCxnSpPr>
          <p:cNvPr id="5" name="Straight Arrow Connector 4"/>
          <p:cNvCxnSpPr/>
          <p:nvPr/>
        </p:nvCxnSpPr>
        <p:spPr>
          <a:xfrm flipH="1">
            <a:off x="7354643" y="2020513"/>
            <a:ext cx="3111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354643" y="3261772"/>
            <a:ext cx="3111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362843" y="4593192"/>
            <a:ext cx="3111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6356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927" y="346554"/>
            <a:ext cx="11201400" cy="804672"/>
          </a:xfrm>
        </p:spPr>
        <p:txBody>
          <a:bodyPr/>
          <a:lstStyle/>
          <a:p>
            <a:r>
              <a:rPr lang="en-US" sz="2800" dirty="0" smtClean="0"/>
              <a:t>Occupational Openings Due to Separations and Growth</a:t>
            </a:r>
            <a:endParaRPr lang="en-US" sz="2800" dirty="0"/>
          </a:p>
        </p:txBody>
      </p:sp>
      <p:graphicFrame>
        <p:nvGraphicFramePr>
          <p:cNvPr id="21" name="Object 7"/>
          <p:cNvGraphicFramePr>
            <a:graphicFrameLocks noChangeAspect="1"/>
          </p:cNvGraphicFramePr>
          <p:nvPr>
            <p:extLst>
              <p:ext uri="{D42A27DB-BD31-4B8C-83A1-F6EECF244321}">
                <p14:modId xmlns:p14="http://schemas.microsoft.com/office/powerpoint/2010/main" val="2157043764"/>
              </p:ext>
            </p:extLst>
          </p:nvPr>
        </p:nvGraphicFramePr>
        <p:xfrm>
          <a:off x="1437977" y="2685143"/>
          <a:ext cx="9519090" cy="3316288"/>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Box 4"/>
          <p:cNvSpPr txBox="1">
            <a:spLocks noChangeArrowheads="1"/>
          </p:cNvSpPr>
          <p:nvPr/>
        </p:nvSpPr>
        <p:spPr bwMode="auto">
          <a:xfrm>
            <a:off x="3578606" y="2137333"/>
            <a:ext cx="4628233" cy="584775"/>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solidFill>
                  <a:srgbClr val="002060"/>
                </a:solidFill>
              </a:rPr>
              <a:t>Thousands of </a:t>
            </a:r>
            <a:r>
              <a:rPr lang="en-US" sz="1600" b="1" dirty="0" smtClean="0">
                <a:solidFill>
                  <a:srgbClr val="002060"/>
                </a:solidFill>
              </a:rPr>
              <a:t>occupational openings, 2018-28 annual average</a:t>
            </a:r>
            <a:endParaRPr lang="en-US" sz="1600" b="1" dirty="0">
              <a:solidFill>
                <a:srgbClr val="002060"/>
              </a:solidFill>
            </a:endParaRPr>
          </a:p>
        </p:txBody>
      </p:sp>
      <p:sp>
        <p:nvSpPr>
          <p:cNvPr id="5" name="Text Box 4"/>
          <p:cNvSpPr txBox="1">
            <a:spLocks noChangeArrowheads="1"/>
          </p:cNvSpPr>
          <p:nvPr/>
        </p:nvSpPr>
        <p:spPr bwMode="auto">
          <a:xfrm>
            <a:off x="3578605" y="1413447"/>
            <a:ext cx="4628233" cy="461665"/>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2400" b="1" dirty="0" smtClean="0">
                <a:solidFill>
                  <a:srgbClr val="002060"/>
                </a:solidFill>
                <a:latin typeface="Tahoma"/>
              </a:rPr>
              <a:t>Example: Registered nurses</a:t>
            </a:r>
            <a:endParaRPr lang="en-US" sz="2400" b="1" dirty="0">
              <a:solidFill>
                <a:srgbClr val="002060"/>
              </a:solidFill>
              <a:latin typeface="Tahoma"/>
            </a:endParaRPr>
          </a:p>
        </p:txBody>
      </p:sp>
      <p:sp>
        <p:nvSpPr>
          <p:cNvPr id="6" name="Rectangle 5"/>
          <p:cNvSpPr/>
          <p:nvPr/>
        </p:nvSpPr>
        <p:spPr>
          <a:xfrm>
            <a:off x="9942003" y="2213195"/>
            <a:ext cx="148281" cy="133865"/>
          </a:xfrm>
          <a:prstGeom prst="rect">
            <a:avLst/>
          </a:prstGeom>
          <a:solidFill>
            <a:srgbClr val="FFC000"/>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7" name="Rectangle 6"/>
          <p:cNvSpPr/>
          <p:nvPr/>
        </p:nvSpPr>
        <p:spPr>
          <a:xfrm>
            <a:off x="9942003" y="2588243"/>
            <a:ext cx="148281" cy="133865"/>
          </a:xfrm>
          <a:prstGeom prst="rect">
            <a:avLst/>
          </a:prstGeom>
          <a:solidFill>
            <a:srgbClr val="92D050"/>
          </a:solidFill>
          <a:ln w="12700">
            <a:solidFill>
              <a:srgbClr val="000000"/>
            </a:solidFill>
          </a:ln>
          <a:scene3d>
            <a:camera prst="orthographicFront"/>
            <a:lightRig rig="threePt" dir="t">
              <a:rot lat="0" lon="0" rev="1200000"/>
            </a:lightRig>
          </a:scene3d>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9" name="TextBox 8"/>
          <p:cNvSpPr txBox="1"/>
          <p:nvPr/>
        </p:nvSpPr>
        <p:spPr>
          <a:xfrm>
            <a:off x="10090284" y="2106438"/>
            <a:ext cx="1379838" cy="304800"/>
          </a:xfrm>
          <a:prstGeom prst="rect">
            <a:avLst/>
          </a:prstGeom>
        </p:spPr>
        <p:txBody>
          <a:bodyPr vert="horz" wrap="none" lIns="91440" tIns="45720" rIns="91440" bIns="45720" rtlCol="0" anchor="ctr">
            <a:noAutofit/>
          </a:bodyPr>
          <a:lstStyle/>
          <a:p>
            <a:pPr>
              <a:spcBef>
                <a:spcPct val="0"/>
              </a:spcBef>
            </a:pPr>
            <a:r>
              <a:rPr lang="en-US" sz="1600" dirty="0" smtClean="0">
                <a:solidFill>
                  <a:srgbClr val="002060"/>
                </a:solidFill>
                <a:ea typeface="+mj-ea"/>
                <a:cs typeface="Tahoma" pitchFamily="34" charset="0"/>
              </a:rPr>
              <a:t>Separations</a:t>
            </a:r>
            <a:endParaRPr lang="en-US" sz="1600" dirty="0">
              <a:solidFill>
                <a:srgbClr val="002060"/>
              </a:solidFill>
              <a:ea typeface="+mj-ea"/>
              <a:cs typeface="Tahoma" pitchFamily="34" charset="0"/>
            </a:endParaRPr>
          </a:p>
        </p:txBody>
      </p:sp>
      <p:sp>
        <p:nvSpPr>
          <p:cNvPr id="10" name="TextBox 9"/>
          <p:cNvSpPr txBox="1"/>
          <p:nvPr/>
        </p:nvSpPr>
        <p:spPr>
          <a:xfrm>
            <a:off x="10090284" y="2484293"/>
            <a:ext cx="1379838" cy="304800"/>
          </a:xfrm>
          <a:prstGeom prst="rect">
            <a:avLst/>
          </a:prstGeom>
        </p:spPr>
        <p:txBody>
          <a:bodyPr vert="horz" wrap="none" lIns="91440" tIns="45720" rIns="91440" bIns="45720" rtlCol="0" anchor="ctr">
            <a:noAutofit/>
          </a:bodyPr>
          <a:lstStyle/>
          <a:p>
            <a:pPr>
              <a:spcBef>
                <a:spcPct val="0"/>
              </a:spcBef>
            </a:pPr>
            <a:r>
              <a:rPr lang="en-US" sz="1600" dirty="0" smtClean="0">
                <a:solidFill>
                  <a:srgbClr val="002060"/>
                </a:solidFill>
                <a:ea typeface="+mj-ea"/>
                <a:cs typeface="Tahoma" pitchFamily="34" charset="0"/>
              </a:rPr>
              <a:t>Growth</a:t>
            </a:r>
            <a:endParaRPr lang="en-US" sz="1600" dirty="0">
              <a:solidFill>
                <a:srgbClr val="002060"/>
              </a:solidFill>
              <a:ea typeface="+mj-ea"/>
              <a:cs typeface="Tahoma" pitchFamily="34" charset="0"/>
            </a:endParaRPr>
          </a:p>
        </p:txBody>
      </p:sp>
    </p:spTree>
    <p:extLst>
      <p:ext uri="{BB962C8B-B14F-4D97-AF65-F5344CB8AC3E}">
        <p14:creationId xmlns:p14="http://schemas.microsoft.com/office/powerpoint/2010/main" val="321494854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495300" y="562021"/>
            <a:ext cx="11201400" cy="8046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b="1" kern="1200">
                <a:solidFill>
                  <a:srgbClr val="192168"/>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400" b="1">
                <a:solidFill>
                  <a:srgbClr val="192168"/>
                </a:solidFill>
                <a:latin typeface="Tahoma" pitchFamily="34" charset="0"/>
                <a:cs typeface="Tahoma" pitchFamily="34" charset="0"/>
              </a:defRPr>
            </a:lvl2pPr>
            <a:lvl3pPr algn="ctr" rtl="0" eaLnBrk="0" fontAlgn="base" hangingPunct="0">
              <a:spcBef>
                <a:spcPct val="0"/>
              </a:spcBef>
              <a:spcAft>
                <a:spcPct val="0"/>
              </a:spcAft>
              <a:defRPr sz="4400" b="1">
                <a:solidFill>
                  <a:srgbClr val="192168"/>
                </a:solidFill>
                <a:latin typeface="Tahoma" pitchFamily="34" charset="0"/>
                <a:cs typeface="Tahoma" pitchFamily="34" charset="0"/>
              </a:defRPr>
            </a:lvl3pPr>
            <a:lvl4pPr algn="ctr" rtl="0" eaLnBrk="0" fontAlgn="base" hangingPunct="0">
              <a:spcBef>
                <a:spcPct val="0"/>
              </a:spcBef>
              <a:spcAft>
                <a:spcPct val="0"/>
              </a:spcAft>
              <a:defRPr sz="4400" b="1">
                <a:solidFill>
                  <a:srgbClr val="192168"/>
                </a:solidFill>
                <a:latin typeface="Tahoma" pitchFamily="34" charset="0"/>
                <a:cs typeface="Tahoma" pitchFamily="34" charset="0"/>
              </a:defRPr>
            </a:lvl4pPr>
            <a:lvl5pPr algn="ctr" rtl="0" eaLnBrk="0" fontAlgn="base" hangingPunct="0">
              <a:spcBef>
                <a:spcPct val="0"/>
              </a:spcBef>
              <a:spcAft>
                <a:spcPct val="0"/>
              </a:spcAft>
              <a:defRPr sz="4400" b="1">
                <a:solidFill>
                  <a:srgbClr val="192168"/>
                </a:solidFill>
                <a:latin typeface="Tahoma" pitchFamily="34" charset="0"/>
                <a:cs typeface="Tahoma" pitchFamily="34" charset="0"/>
              </a:defRPr>
            </a:lvl5pPr>
            <a:lvl6pPr marL="457200" algn="ctr" rtl="0" fontAlgn="base">
              <a:spcBef>
                <a:spcPct val="0"/>
              </a:spcBef>
              <a:spcAft>
                <a:spcPct val="0"/>
              </a:spcAft>
              <a:defRPr sz="4400" b="1">
                <a:solidFill>
                  <a:schemeClr val="bg1"/>
                </a:solidFill>
                <a:latin typeface="Tahoma" pitchFamily="34" charset="0"/>
                <a:cs typeface="Tahoma" pitchFamily="34" charset="0"/>
              </a:defRPr>
            </a:lvl6pPr>
            <a:lvl7pPr marL="914400" algn="ctr" rtl="0" fontAlgn="base">
              <a:spcBef>
                <a:spcPct val="0"/>
              </a:spcBef>
              <a:spcAft>
                <a:spcPct val="0"/>
              </a:spcAft>
              <a:defRPr sz="4400" b="1">
                <a:solidFill>
                  <a:schemeClr val="bg1"/>
                </a:solidFill>
                <a:latin typeface="Tahoma" pitchFamily="34" charset="0"/>
                <a:cs typeface="Tahoma" pitchFamily="34" charset="0"/>
              </a:defRPr>
            </a:lvl7pPr>
            <a:lvl8pPr marL="1371600" algn="ctr" rtl="0" fontAlgn="base">
              <a:spcBef>
                <a:spcPct val="0"/>
              </a:spcBef>
              <a:spcAft>
                <a:spcPct val="0"/>
              </a:spcAft>
              <a:defRPr sz="4400" b="1">
                <a:solidFill>
                  <a:schemeClr val="bg1"/>
                </a:solidFill>
                <a:latin typeface="Tahoma" pitchFamily="34" charset="0"/>
                <a:cs typeface="Tahoma" pitchFamily="34" charset="0"/>
              </a:defRPr>
            </a:lvl8pPr>
            <a:lvl9pPr marL="1828800" algn="ctr" rtl="0" fontAlgn="base">
              <a:spcBef>
                <a:spcPct val="0"/>
              </a:spcBef>
              <a:spcAft>
                <a:spcPct val="0"/>
              </a:spcAft>
              <a:defRPr sz="4400" b="1">
                <a:solidFill>
                  <a:schemeClr val="bg1"/>
                </a:solidFill>
                <a:latin typeface="Tahoma" pitchFamily="34" charset="0"/>
                <a:cs typeface="Tahoma" pitchFamily="34" charset="0"/>
              </a:defRPr>
            </a:lvl9pPr>
          </a:lstStyle>
          <a:p>
            <a:r>
              <a:rPr lang="en-US" dirty="0" smtClean="0"/>
              <a:t>Total Annual Occupational Openings for one Occupation</a:t>
            </a:r>
            <a:endParaRPr lang="en-US" dirty="0"/>
          </a:p>
        </p:txBody>
      </p:sp>
      <p:sp>
        <p:nvSpPr>
          <p:cNvPr id="7" name="Text Box 4"/>
          <p:cNvSpPr txBox="1">
            <a:spLocks noChangeArrowheads="1"/>
          </p:cNvSpPr>
          <p:nvPr/>
        </p:nvSpPr>
        <p:spPr bwMode="auto">
          <a:xfrm>
            <a:off x="3064674" y="3194389"/>
            <a:ext cx="5937812"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smtClean="0">
                <a:solidFill>
                  <a:srgbClr val="002060"/>
                </a:solidFill>
              </a:rPr>
              <a:t>Thousands of occupational openings, 2018-28 annual average</a:t>
            </a:r>
            <a:endParaRPr lang="en-US" sz="1600" b="1" dirty="0">
              <a:solidFill>
                <a:srgbClr val="002060"/>
              </a:solidFill>
            </a:endParaRPr>
          </a:p>
        </p:txBody>
      </p:sp>
      <p:graphicFrame>
        <p:nvGraphicFramePr>
          <p:cNvPr id="18" name="Chart 17"/>
          <p:cNvGraphicFramePr/>
          <p:nvPr>
            <p:extLst>
              <p:ext uri="{D42A27DB-BD31-4B8C-83A1-F6EECF244321}">
                <p14:modId xmlns:p14="http://schemas.microsoft.com/office/powerpoint/2010/main" val="843260720"/>
              </p:ext>
            </p:extLst>
          </p:nvPr>
        </p:nvGraphicFramePr>
        <p:xfrm>
          <a:off x="-317500" y="3445855"/>
          <a:ext cx="12179300" cy="1354745"/>
        </p:xfrm>
        <a:graphic>
          <a:graphicData uri="http://schemas.openxmlformats.org/drawingml/2006/chart">
            <c:chart xmlns:c="http://schemas.openxmlformats.org/drawingml/2006/chart" xmlns:r="http://schemas.openxmlformats.org/officeDocument/2006/relationships" r:id="rId3"/>
          </a:graphicData>
        </a:graphic>
      </p:graphicFrame>
      <p:sp>
        <p:nvSpPr>
          <p:cNvPr id="2" name="Right Brace 1"/>
          <p:cNvSpPr/>
          <p:nvPr/>
        </p:nvSpPr>
        <p:spPr>
          <a:xfrm rot="5400000">
            <a:off x="7003048" y="996465"/>
            <a:ext cx="173454" cy="7334250"/>
          </a:xfrm>
          <a:prstGeom prst="rightBrac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 Box 4"/>
          <p:cNvSpPr txBox="1">
            <a:spLocks noChangeArrowheads="1"/>
          </p:cNvSpPr>
          <p:nvPr/>
        </p:nvSpPr>
        <p:spPr bwMode="auto">
          <a:xfrm>
            <a:off x="6602812" y="4800600"/>
            <a:ext cx="973926" cy="338554"/>
          </a:xfrm>
          <a:prstGeom prst="rect">
            <a:avLst/>
          </a:prstGeom>
          <a:noFill/>
          <a:ln w="9525">
            <a:noFill/>
            <a:miter lim="800000"/>
            <a:headEnd/>
            <a:tailEnd/>
          </a:ln>
        </p:spPr>
        <p:txBody>
          <a:bodyPr wrap="square">
            <a:spAutoFit/>
          </a:bodyPr>
          <a:lstStyle/>
          <a:p>
            <a:pPr algn="ctr" eaLnBrk="0" hangingPunct="0">
              <a:spcBef>
                <a:spcPct val="50000"/>
              </a:spcBef>
              <a:buClr>
                <a:srgbClr val="FF0000"/>
              </a:buClr>
            </a:pPr>
            <a:r>
              <a:rPr lang="en-US" sz="1600" b="1" dirty="0" smtClean="0">
                <a:solidFill>
                  <a:srgbClr val="002060"/>
                </a:solidFill>
              </a:rPr>
              <a:t>210.4</a:t>
            </a:r>
            <a:endParaRPr lang="en-US" sz="1600" b="1" dirty="0">
              <a:solidFill>
                <a:srgbClr val="002060"/>
              </a:solidFill>
            </a:endParaRPr>
          </a:p>
        </p:txBody>
      </p:sp>
      <p:sp>
        <p:nvSpPr>
          <p:cNvPr id="8" name="Text Box 4"/>
          <p:cNvSpPr txBox="1">
            <a:spLocks noChangeArrowheads="1"/>
          </p:cNvSpPr>
          <p:nvPr/>
        </p:nvSpPr>
        <p:spPr bwMode="auto">
          <a:xfrm>
            <a:off x="3422650" y="3899755"/>
            <a:ext cx="3805464"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dirty="0" smtClean="0">
                <a:solidFill>
                  <a:srgbClr val="002060"/>
                </a:solidFill>
              </a:rPr>
              <a:t>Occupational transfers </a:t>
            </a:r>
            <a:endParaRPr lang="en-US" sz="1600" dirty="0">
              <a:solidFill>
                <a:srgbClr val="002060"/>
              </a:solidFill>
            </a:endParaRPr>
          </a:p>
        </p:txBody>
      </p:sp>
      <p:sp>
        <p:nvSpPr>
          <p:cNvPr id="9" name="Text Box 4"/>
          <p:cNvSpPr txBox="1">
            <a:spLocks noChangeArrowheads="1"/>
          </p:cNvSpPr>
          <p:nvPr/>
        </p:nvSpPr>
        <p:spPr bwMode="auto">
          <a:xfrm>
            <a:off x="6647395" y="3924896"/>
            <a:ext cx="3805464"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dirty="0" smtClean="0">
                <a:solidFill>
                  <a:srgbClr val="002060"/>
                </a:solidFill>
              </a:rPr>
              <a:t>Labor force exits</a:t>
            </a:r>
            <a:endParaRPr lang="en-US" sz="1600" dirty="0">
              <a:solidFill>
                <a:srgbClr val="002060"/>
              </a:solidFill>
            </a:endParaRPr>
          </a:p>
        </p:txBody>
      </p:sp>
      <p:sp>
        <p:nvSpPr>
          <p:cNvPr id="10" name="Text Box 4"/>
          <p:cNvSpPr txBox="1">
            <a:spLocks noChangeArrowheads="1"/>
          </p:cNvSpPr>
          <p:nvPr/>
        </p:nvSpPr>
        <p:spPr bwMode="auto">
          <a:xfrm>
            <a:off x="9653068" y="3899755"/>
            <a:ext cx="1764090" cy="338554"/>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dirty="0" smtClean="0">
                <a:solidFill>
                  <a:srgbClr val="002060"/>
                </a:solidFill>
              </a:rPr>
              <a:t>Growth</a:t>
            </a:r>
            <a:endParaRPr lang="en-US" sz="1600" dirty="0">
              <a:solidFill>
                <a:srgbClr val="002060"/>
              </a:solidFill>
            </a:endParaRPr>
          </a:p>
        </p:txBody>
      </p:sp>
    </p:spTree>
    <p:extLst>
      <p:ext uri="{BB962C8B-B14F-4D97-AF65-F5344CB8AC3E}">
        <p14:creationId xmlns:p14="http://schemas.microsoft.com/office/powerpoint/2010/main" val="21306061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Placeholder 9"/>
          <p:cNvGraphicFramePr>
            <a:graphicFrameLocks noGrp="1"/>
          </p:cNvGraphicFramePr>
          <p:nvPr>
            <p:ph type="tbl" sz="quarter" idx="11"/>
            <p:extLst>
              <p:ext uri="{D42A27DB-BD31-4B8C-83A1-F6EECF244321}">
                <p14:modId xmlns:p14="http://schemas.microsoft.com/office/powerpoint/2010/main" val="796171798"/>
              </p:ext>
            </p:extLst>
          </p:nvPr>
        </p:nvGraphicFramePr>
        <p:xfrm>
          <a:off x="1119695" y="1252389"/>
          <a:ext cx="9550995" cy="4933779"/>
        </p:xfrm>
        <a:graphic>
          <a:graphicData uri="http://schemas.openxmlformats.org/drawingml/2006/table">
            <a:tbl>
              <a:tblPr firstRow="1" bandRow="1">
                <a:tableStyleId>{3B4B98B0-60AC-42C2-AFA5-B58CD77FA1E5}</a:tableStyleId>
              </a:tblPr>
              <a:tblGrid>
                <a:gridCol w="9550995"/>
              </a:tblGrid>
              <a:tr h="589409">
                <a:tc>
                  <a:txBody>
                    <a:bodyPr/>
                    <a:lstStyle/>
                    <a:p>
                      <a:pPr algn="r"/>
                      <a:r>
                        <a:rPr lang="en-US" sz="1600" b="1" kern="1200" dirty="0" smtClean="0">
                          <a:solidFill>
                            <a:schemeClr val="tx1"/>
                          </a:solidFill>
                          <a:latin typeface="+mn-lt"/>
                          <a:ea typeface="+mn-ea"/>
                          <a:cs typeface="+mn-cs"/>
                        </a:rPr>
                        <a:t>Median Annual</a:t>
                      </a:r>
                    </a:p>
                    <a:p>
                      <a:pPr algn="r"/>
                      <a:r>
                        <a:rPr lang="en-US" sz="1600" b="1" kern="1200" dirty="0" smtClean="0">
                          <a:solidFill>
                            <a:schemeClr val="tx1"/>
                          </a:solidFill>
                          <a:latin typeface="+mn-lt"/>
                          <a:ea typeface="+mn-ea"/>
                          <a:cs typeface="+mn-cs"/>
                        </a:rPr>
                        <a:t> Wage 2018</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34437">
                <a:tc>
                  <a:txBody>
                    <a:bodyPr/>
                    <a:lstStyle/>
                    <a:p>
                      <a:pPr algn="r"/>
                      <a:r>
                        <a:rPr lang="en-US" sz="1600" b="1" dirty="0" smtClean="0"/>
                        <a:t>$21,250</a:t>
                      </a:r>
                      <a:endParaRPr lang="en-US" sz="1600" b="1" dirty="0"/>
                    </a:p>
                  </a:txBody>
                  <a:tcPr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34437">
                <a:tc>
                  <a:txBody>
                    <a:bodyPr/>
                    <a:lstStyle/>
                    <a:p>
                      <a:pPr algn="r"/>
                      <a:r>
                        <a:rPr lang="en-US" sz="1600" b="1" dirty="0" smtClean="0"/>
                        <a:t>$22,430</a:t>
                      </a:r>
                      <a:endParaRPr lang="en-US" sz="1600" b="1" dirty="0"/>
                    </a:p>
                  </a:txBody>
                  <a:tcPr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600" b="1" dirty="0" smtClean="0"/>
                        <a:t>$24,200</a:t>
                      </a:r>
                      <a:endParaRPr lang="en-US" sz="1600" b="1" dirty="0"/>
                    </a:p>
                  </a:txBody>
                  <a:tcPr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600" b="1" kern="1200" dirty="0" smtClean="0">
                          <a:solidFill>
                            <a:schemeClr val="tx1"/>
                          </a:solidFill>
                          <a:latin typeface="+mn-lt"/>
                          <a:ea typeface="+mn-ea"/>
                          <a:cs typeface="+mn-cs"/>
                        </a:rPr>
                        <a:t>$21,780</a:t>
                      </a:r>
                      <a:endParaRPr lang="en-US" sz="1600" b="1" kern="1200" dirty="0">
                        <a:solidFill>
                          <a:schemeClr val="tx1"/>
                        </a:solidFill>
                        <a:latin typeface="+mn-lt"/>
                        <a:ea typeface="+mn-ea"/>
                        <a:cs typeface="+mn-cs"/>
                      </a:endParaRPr>
                    </a:p>
                  </a:txBody>
                  <a:tcPr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600" b="1" dirty="0" smtClean="0"/>
                        <a:t>$24,020</a:t>
                      </a:r>
                      <a:endParaRPr lang="en-US" sz="1600" b="1" dirty="0"/>
                    </a:p>
                  </a:txBody>
                  <a:tcPr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600" b="1" dirty="0" smtClean="0"/>
                        <a:t>$28,260</a:t>
                      </a:r>
                      <a:endParaRPr lang="en-US" sz="1600" b="1" dirty="0"/>
                    </a:p>
                  </a:txBody>
                  <a:tcPr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600" b="1" dirty="0" smtClean="0"/>
                        <a:t>$33,750</a:t>
                      </a:r>
                      <a:endParaRPr lang="en-US" sz="1600" b="1" dirty="0"/>
                    </a:p>
                  </a:txBody>
                  <a:tcPr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600" b="1" dirty="0" smtClean="0"/>
                        <a:t>$32,730</a:t>
                      </a:r>
                      <a:endParaRPr lang="en-US" sz="1600" b="1" dirty="0"/>
                    </a:p>
                  </a:txBody>
                  <a:tcPr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600" b="1" dirty="0" smtClean="0"/>
                        <a:t>$26,110</a:t>
                      </a:r>
                      <a:endParaRPr lang="en-US" sz="1600" b="1" dirty="0"/>
                    </a:p>
                  </a:txBody>
                  <a:tcPr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600" b="1" dirty="0" smtClean="0"/>
                        <a:t>$25,700</a:t>
                      </a:r>
                    </a:p>
                  </a:txBody>
                  <a:tcPr anchor="ctr">
                    <a:lnL>
                      <a:noFill/>
                    </a:lnL>
                    <a:lnR>
                      <a:noFill/>
                    </a:lnR>
                    <a:lnT>
                      <a:noFill/>
                    </a:lnT>
                    <a:lnB w="12700" cmpd="sng">
                      <a:noFill/>
                    </a:lnB>
                    <a:lnTlToBr w="12700" cmpd="sng">
                      <a:noFill/>
                      <a:prstDash val="solid"/>
                    </a:lnTlToBr>
                    <a:lnBlToTr w="12700" cmpd="sng">
                      <a:noFill/>
                      <a:prstDash val="solid"/>
                    </a:lnBlToTr>
                  </a:tcPr>
                </a:tc>
              </a:tr>
            </a:tbl>
          </a:graphicData>
        </a:graphic>
      </p:graphicFrame>
      <p:sp>
        <p:nvSpPr>
          <p:cNvPr id="32773" name="Text Box 4"/>
          <p:cNvSpPr txBox="1">
            <a:spLocks noChangeArrowheads="1"/>
          </p:cNvSpPr>
          <p:nvPr/>
        </p:nvSpPr>
        <p:spPr bwMode="auto">
          <a:xfrm>
            <a:off x="4846040" y="1252389"/>
            <a:ext cx="3612160" cy="584775"/>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600" b="1" dirty="0"/>
              <a:t>Average occupational openings per year, projected 2018-28, in thousands</a:t>
            </a:r>
          </a:p>
        </p:txBody>
      </p:sp>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2" name="Rectangle 2"/>
          <p:cNvSpPr>
            <a:spLocks noGrp="1" noChangeArrowheads="1"/>
          </p:cNvSpPr>
          <p:nvPr>
            <p:ph type="title"/>
          </p:nvPr>
        </p:nvSpPr>
        <p:spPr>
          <a:xfrm>
            <a:off x="1234739" y="285307"/>
            <a:ext cx="10328370" cy="1066800"/>
          </a:xfrm>
        </p:spPr>
        <p:txBody>
          <a:bodyPr anchor="ctr" anchorCtr="0"/>
          <a:lstStyle/>
          <a:p>
            <a:pPr eaLnBrk="1" hangingPunct="1"/>
            <a:r>
              <a:rPr lang="en-US" dirty="0"/>
              <a:t>Ten Occupations Expected to Have the Most Occupational Openings</a:t>
            </a:r>
            <a:endParaRPr lang="en-US" sz="2800" dirty="0"/>
          </a:p>
        </p:txBody>
      </p:sp>
      <p:graphicFrame>
        <p:nvGraphicFramePr>
          <p:cNvPr id="21" name="Object 3"/>
          <p:cNvGraphicFramePr>
            <a:graphicFrameLocks noGrp="1" noChangeAspect="1"/>
          </p:cNvGraphicFramePr>
          <p:nvPr>
            <p:ph type="chart" idx="1"/>
            <p:extLst>
              <p:ext uri="{D42A27DB-BD31-4B8C-83A1-F6EECF244321}">
                <p14:modId xmlns:p14="http://schemas.microsoft.com/office/powerpoint/2010/main" val="1080621895"/>
              </p:ext>
            </p:extLst>
          </p:nvPr>
        </p:nvGraphicFramePr>
        <p:xfrm>
          <a:off x="1039685" y="1723839"/>
          <a:ext cx="10262529" cy="48196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01125865"/>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02942"/>
            <a:ext cx="7924800" cy="814039"/>
          </a:xfrm>
        </p:spPr>
        <p:txBody>
          <a:bodyPr/>
          <a:lstStyle/>
          <a:p>
            <a:r>
              <a:rPr lang="en-US" sz="3600" dirty="0" smtClean="0"/>
              <a:t>Education and Training Classification</a:t>
            </a:r>
            <a:endParaRPr lang="en-US" sz="3600" dirty="0"/>
          </a:p>
        </p:txBody>
      </p:sp>
      <p:sp>
        <p:nvSpPr>
          <p:cNvPr id="5" name="TextBox 4"/>
          <p:cNvSpPr txBox="1"/>
          <p:nvPr/>
        </p:nvSpPr>
        <p:spPr>
          <a:xfrm>
            <a:off x="2286000" y="1600200"/>
            <a:ext cx="7772400" cy="4800600"/>
          </a:xfrm>
          <a:prstGeom prst="rect">
            <a:avLst/>
          </a:prstGeom>
        </p:spPr>
        <p:txBody>
          <a:bodyPr vert="horz" wrap="none" lIns="91440" tIns="45720" rIns="91440" bIns="45720" rtlCol="0" anchor="ctr">
            <a:normAutofit/>
          </a:bodyPr>
          <a:lstStyle/>
          <a:p>
            <a:pPr algn="ctr">
              <a:spcBef>
                <a:spcPct val="0"/>
              </a:spcBef>
            </a:pPr>
            <a:endParaRPr lang="en-US" sz="3600" dirty="0">
              <a:solidFill>
                <a:schemeClr val="bg1"/>
              </a:solidFill>
              <a:latin typeface="Tahoma" pitchFamily="34" charset="0"/>
              <a:ea typeface="+mj-ea"/>
              <a:cs typeface="Tahoma" pitchFamily="34" charset="0"/>
            </a:endParaRPr>
          </a:p>
        </p:txBody>
      </p:sp>
      <p:sp>
        <p:nvSpPr>
          <p:cNvPr id="6" name="Content Placeholder 2"/>
          <p:cNvSpPr txBox="1">
            <a:spLocks/>
          </p:cNvSpPr>
          <p:nvPr/>
        </p:nvSpPr>
        <p:spPr bwMode="auto">
          <a:xfrm>
            <a:off x="2286000" y="1447800"/>
            <a:ext cx="8229600" cy="49787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endParaRPr lang="en-US" dirty="0"/>
          </a:p>
        </p:txBody>
      </p:sp>
      <p:sp>
        <p:nvSpPr>
          <p:cNvPr id="7" name="Content Placeholder 2"/>
          <p:cNvSpPr txBox="1">
            <a:spLocks/>
          </p:cNvSpPr>
          <p:nvPr/>
        </p:nvSpPr>
        <p:spPr bwMode="auto">
          <a:xfrm>
            <a:off x="2286000" y="1600200"/>
            <a:ext cx="7924800" cy="35628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fontAlgn="base">
              <a:spcBef>
                <a:spcPts val="1600"/>
              </a:spcBef>
              <a:spcAft>
                <a:spcPct val="0"/>
              </a:spcAft>
              <a:buClr>
                <a:srgbClr val="CE1126"/>
              </a:buClr>
              <a:buSzPct val="80000"/>
              <a:buFont typeface="Wingdings" pitchFamily="2" charset="2"/>
              <a:buChar char=""/>
              <a:defRPr/>
            </a:pPr>
            <a:r>
              <a:rPr lang="en-US" sz="2400" dirty="0">
                <a:solidFill>
                  <a:srgbClr val="192168"/>
                </a:solidFill>
                <a:latin typeface="Tahoma" pitchFamily="34" charset="0"/>
                <a:cs typeface="Tahoma" pitchFamily="34" charset="0"/>
              </a:rPr>
              <a:t>Consists of three categories of information for each occupation:</a:t>
            </a:r>
            <a:endParaRPr lang="en-US" sz="2400" dirty="0">
              <a:solidFill>
                <a:srgbClr val="002060"/>
              </a:solidFill>
              <a:latin typeface="Tahoma" pitchFamily="34" charset="0"/>
              <a:cs typeface="Tahoma" pitchFamily="34" charset="0"/>
            </a:endParaRPr>
          </a:p>
          <a:p>
            <a:pPr marL="742950" lvl="1" indent="-285750">
              <a:spcBef>
                <a:spcPts val="2400"/>
              </a:spcBef>
              <a:buClr>
                <a:srgbClr val="CE1126"/>
              </a:buClr>
              <a:buFont typeface="Wingdings 3" pitchFamily="18" charset="2"/>
              <a:buChar char=""/>
            </a:pPr>
            <a:r>
              <a:rPr lang="en-US" sz="2000" dirty="0">
                <a:solidFill>
                  <a:srgbClr val="002060"/>
                </a:solidFill>
                <a:latin typeface="Tahoma" pitchFamily="34" charset="0"/>
                <a:cs typeface="Tahoma" pitchFamily="34" charset="0"/>
              </a:rPr>
              <a:t>Typical education needed for entry</a:t>
            </a:r>
          </a:p>
          <a:p>
            <a:pPr marL="742950" lvl="1" indent="-285750">
              <a:spcBef>
                <a:spcPts val="2400"/>
              </a:spcBef>
              <a:buClr>
                <a:srgbClr val="CE1126"/>
              </a:buClr>
              <a:buFont typeface="Wingdings 3" pitchFamily="18" charset="2"/>
              <a:buChar char=""/>
            </a:pPr>
            <a:r>
              <a:rPr lang="en-US" sz="2000" dirty="0">
                <a:solidFill>
                  <a:srgbClr val="002060"/>
                </a:solidFill>
                <a:latin typeface="Tahoma" pitchFamily="34" charset="0"/>
                <a:cs typeface="Tahoma" pitchFamily="34" charset="0"/>
              </a:rPr>
              <a:t>Work experience in a related occupation</a:t>
            </a:r>
          </a:p>
          <a:p>
            <a:pPr marL="742950" lvl="1" indent="-285750">
              <a:spcBef>
                <a:spcPts val="2400"/>
              </a:spcBef>
              <a:buClr>
                <a:srgbClr val="CE1126"/>
              </a:buClr>
              <a:buFont typeface="Wingdings 3" pitchFamily="18" charset="2"/>
              <a:buChar char=""/>
            </a:pPr>
            <a:r>
              <a:rPr lang="en-US" sz="2000" dirty="0">
                <a:solidFill>
                  <a:srgbClr val="002060"/>
                </a:solidFill>
                <a:latin typeface="Tahoma" pitchFamily="34" charset="0"/>
                <a:cs typeface="Tahoma" pitchFamily="34" charset="0"/>
              </a:rPr>
              <a:t>Typical on-the-job training needed to attain competency in the occupation</a:t>
            </a:r>
            <a:endParaRPr lang="en-US" sz="2000" dirty="0">
              <a:solidFill>
                <a:srgbClr val="192168"/>
              </a:solidFill>
              <a:latin typeface="Tahoma" pitchFamily="34" charset="0"/>
              <a:cs typeface="Tahoma" pitchFamily="34" charset="0"/>
            </a:endParaRPr>
          </a:p>
        </p:txBody>
      </p:sp>
    </p:spTree>
    <p:extLst>
      <p:ext uri="{BB962C8B-B14F-4D97-AF65-F5344CB8AC3E}">
        <p14:creationId xmlns:p14="http://schemas.microsoft.com/office/powerpoint/2010/main" val="3519852522"/>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373101"/>
            <a:ext cx="7924800" cy="646771"/>
          </a:xfrm>
        </p:spPr>
        <p:txBody>
          <a:bodyPr/>
          <a:lstStyle/>
          <a:p>
            <a:r>
              <a:rPr lang="en-US" sz="3600" dirty="0" smtClean="0"/>
              <a:t>Education and Training Classification</a:t>
            </a:r>
            <a:endParaRPr lang="en-US" sz="3600" dirty="0"/>
          </a:p>
        </p:txBody>
      </p:sp>
      <p:sp>
        <p:nvSpPr>
          <p:cNvPr id="5" name="TextBox 4"/>
          <p:cNvSpPr txBox="1"/>
          <p:nvPr/>
        </p:nvSpPr>
        <p:spPr>
          <a:xfrm>
            <a:off x="2286000" y="1600200"/>
            <a:ext cx="7772400" cy="4800600"/>
          </a:xfrm>
          <a:prstGeom prst="rect">
            <a:avLst/>
          </a:prstGeom>
        </p:spPr>
        <p:txBody>
          <a:bodyPr vert="horz" wrap="none" lIns="91440" tIns="45720" rIns="91440" bIns="45720" rtlCol="0" anchor="ctr">
            <a:normAutofit/>
          </a:bodyPr>
          <a:lstStyle/>
          <a:p>
            <a:pPr algn="ctr">
              <a:spcBef>
                <a:spcPct val="0"/>
              </a:spcBef>
            </a:pPr>
            <a:endParaRPr lang="en-US" sz="3600" dirty="0">
              <a:solidFill>
                <a:schemeClr val="bg1"/>
              </a:solidFill>
              <a:latin typeface="Tahoma" pitchFamily="34" charset="0"/>
              <a:ea typeface="+mj-ea"/>
              <a:cs typeface="Tahoma" pitchFamily="34" charset="0"/>
            </a:endParaRPr>
          </a:p>
        </p:txBody>
      </p:sp>
      <p:sp>
        <p:nvSpPr>
          <p:cNvPr id="8" name="Content Placeholder 2"/>
          <p:cNvSpPr txBox="1">
            <a:spLocks/>
          </p:cNvSpPr>
          <p:nvPr/>
        </p:nvSpPr>
        <p:spPr bwMode="auto">
          <a:xfrm>
            <a:off x="2209800" y="1600200"/>
            <a:ext cx="7924800" cy="42202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fontAlgn="base">
              <a:spcBef>
                <a:spcPts val="1600"/>
              </a:spcBef>
              <a:spcAft>
                <a:spcPct val="0"/>
              </a:spcAft>
              <a:buClr>
                <a:srgbClr val="CE1126"/>
              </a:buClr>
              <a:buSzPct val="80000"/>
              <a:buFont typeface="Wingdings" pitchFamily="2" charset="2"/>
              <a:buChar char=""/>
              <a:defRPr/>
            </a:pPr>
            <a:r>
              <a:rPr lang="en-US" sz="2800" dirty="0">
                <a:solidFill>
                  <a:srgbClr val="192168"/>
                </a:solidFill>
                <a:latin typeface="Tahoma" pitchFamily="34" charset="0"/>
                <a:cs typeface="Tahoma" pitchFamily="34" charset="0"/>
              </a:rPr>
              <a:t>Assignments to each category based on BLS research</a:t>
            </a:r>
          </a:p>
          <a:p>
            <a:pPr marL="342900" indent="-342900" fontAlgn="base">
              <a:spcBef>
                <a:spcPts val="1600"/>
              </a:spcBef>
              <a:spcAft>
                <a:spcPct val="0"/>
              </a:spcAft>
              <a:buClr>
                <a:srgbClr val="CE1126"/>
              </a:buClr>
              <a:buSzPct val="80000"/>
              <a:buFont typeface="Wingdings" pitchFamily="2" charset="2"/>
              <a:buChar char=""/>
              <a:defRPr/>
            </a:pPr>
            <a:r>
              <a:rPr lang="en-US" sz="2400" dirty="0">
                <a:solidFill>
                  <a:srgbClr val="192168"/>
                </a:solidFill>
                <a:latin typeface="Tahoma" pitchFamily="34" charset="0"/>
                <a:cs typeface="Tahoma" pitchFamily="34" charset="0"/>
              </a:rPr>
              <a:t>Quantitative research</a:t>
            </a:r>
            <a:endParaRPr lang="en-US" sz="2400" dirty="0">
              <a:solidFill>
                <a:srgbClr val="002060"/>
              </a:solidFill>
              <a:latin typeface="Tahoma" pitchFamily="34" charset="0"/>
              <a:cs typeface="Tahoma" pitchFamily="34" charset="0"/>
            </a:endParaRPr>
          </a:p>
          <a:p>
            <a:pPr marL="742950" lvl="1" indent="-285750">
              <a:spcBef>
                <a:spcPts val="600"/>
              </a:spcBef>
              <a:buClr>
                <a:srgbClr val="CE1126"/>
              </a:buClr>
              <a:buFont typeface="Wingdings 3" pitchFamily="18" charset="2"/>
              <a:buChar char=""/>
            </a:pPr>
            <a:r>
              <a:rPr lang="en-US" sz="2000" dirty="0">
                <a:solidFill>
                  <a:srgbClr val="002060"/>
                </a:solidFill>
                <a:latin typeface="Tahoma" pitchFamily="34" charset="0"/>
                <a:cs typeface="Tahoma" pitchFamily="34" charset="0"/>
              </a:rPr>
              <a:t>American Community Survey (ACS) data</a:t>
            </a:r>
          </a:p>
          <a:p>
            <a:pPr marL="742950" lvl="1" indent="-285750">
              <a:spcBef>
                <a:spcPts val="600"/>
              </a:spcBef>
              <a:buClr>
                <a:srgbClr val="CE1126"/>
              </a:buClr>
              <a:buFont typeface="Wingdings 3" pitchFamily="18" charset="2"/>
              <a:buChar char=""/>
            </a:pPr>
            <a:r>
              <a:rPr lang="en-US" sz="2000" dirty="0">
                <a:solidFill>
                  <a:srgbClr val="002060"/>
                </a:solidFill>
                <a:latin typeface="Tahoma" pitchFamily="34" charset="0"/>
                <a:cs typeface="Tahoma" pitchFamily="34" charset="0"/>
              </a:rPr>
              <a:t>O*NET data</a:t>
            </a:r>
          </a:p>
          <a:p>
            <a:pPr marL="742950" lvl="1" indent="-285750">
              <a:spcBef>
                <a:spcPts val="600"/>
              </a:spcBef>
              <a:buClr>
                <a:srgbClr val="CE1126"/>
              </a:buClr>
              <a:buFont typeface="Wingdings 3" pitchFamily="18" charset="2"/>
              <a:buChar char=""/>
            </a:pPr>
            <a:r>
              <a:rPr lang="en-US" sz="2000" dirty="0">
                <a:solidFill>
                  <a:srgbClr val="002060"/>
                </a:solidFill>
                <a:latin typeface="Tahoma" pitchFamily="34" charset="0"/>
                <a:cs typeface="Tahoma" pitchFamily="34" charset="0"/>
              </a:rPr>
              <a:t>National Center for Education Statistics (NCES) data</a:t>
            </a:r>
          </a:p>
          <a:p>
            <a:pPr marL="342900" indent="-342900">
              <a:spcBef>
                <a:spcPts val="600"/>
              </a:spcBef>
              <a:buClr>
                <a:srgbClr val="CE1126"/>
              </a:buClr>
              <a:buSzPct val="80000"/>
              <a:buFont typeface="Wingdings" pitchFamily="2" charset="2"/>
              <a:buChar char=""/>
              <a:defRPr/>
            </a:pPr>
            <a:r>
              <a:rPr lang="en-US" sz="2400" dirty="0">
                <a:solidFill>
                  <a:srgbClr val="192168"/>
                </a:solidFill>
                <a:latin typeface="Tahoma" pitchFamily="34" charset="0"/>
                <a:cs typeface="Tahoma" pitchFamily="34" charset="0"/>
              </a:rPr>
              <a:t>Qualitative research</a:t>
            </a:r>
            <a:endParaRPr lang="en-US" sz="2400" dirty="0">
              <a:solidFill>
                <a:srgbClr val="002060"/>
              </a:solidFill>
              <a:latin typeface="Tahoma" pitchFamily="34" charset="0"/>
              <a:cs typeface="Tahoma" pitchFamily="34" charset="0"/>
            </a:endParaRPr>
          </a:p>
          <a:p>
            <a:pPr marL="742950" lvl="1" indent="-285750">
              <a:spcBef>
                <a:spcPts val="600"/>
              </a:spcBef>
              <a:buClr>
                <a:srgbClr val="CE1126"/>
              </a:buClr>
              <a:buFont typeface="Wingdings 3" pitchFamily="18" charset="2"/>
              <a:buChar char=""/>
            </a:pPr>
            <a:r>
              <a:rPr lang="en-US" sz="2400" dirty="0">
                <a:solidFill>
                  <a:srgbClr val="002060"/>
                </a:solidFill>
                <a:latin typeface="Tahoma" pitchFamily="34" charset="0"/>
                <a:cs typeface="Tahoma" pitchFamily="34" charset="0"/>
              </a:rPr>
              <a:t>Interviews with occupational experts</a:t>
            </a:r>
            <a:endParaRPr lang="en-US" sz="2400" dirty="0">
              <a:solidFill>
                <a:srgbClr val="192168"/>
              </a:solidFill>
              <a:latin typeface="Tahoma" pitchFamily="34" charset="0"/>
              <a:cs typeface="Tahoma" pitchFamily="34" charset="0"/>
            </a:endParaRPr>
          </a:p>
          <a:p>
            <a:pPr marL="800100" lvl="1" indent="-342900">
              <a:spcBef>
                <a:spcPts val="1600"/>
              </a:spcBef>
              <a:buClr>
                <a:srgbClr val="CE1126"/>
              </a:buClr>
              <a:buSzPct val="80000"/>
              <a:buFont typeface="Wingdings" pitchFamily="2" charset="2"/>
              <a:buChar char=""/>
              <a:defRPr/>
            </a:pPr>
            <a:endParaRPr lang="en-US" sz="3000" dirty="0">
              <a:solidFill>
                <a:srgbClr val="192168"/>
              </a:solidFill>
              <a:latin typeface="Tahoma" pitchFamily="34" charset="0"/>
              <a:cs typeface="Tahoma" pitchFamily="34" charset="0"/>
            </a:endParaRPr>
          </a:p>
          <a:p>
            <a:pPr marL="342900" indent="-342900" fontAlgn="base">
              <a:spcBef>
                <a:spcPct val="20000"/>
              </a:spcBef>
              <a:spcAft>
                <a:spcPct val="0"/>
              </a:spcAft>
              <a:buClr>
                <a:srgbClr val="CE1126"/>
              </a:buClr>
              <a:buSzPct val="80000"/>
              <a:defRPr/>
            </a:pPr>
            <a:endParaRPr lang="en-US" sz="3000" dirty="0">
              <a:solidFill>
                <a:srgbClr val="192168"/>
              </a:solidFill>
              <a:latin typeface="Tahoma" pitchFamily="34" charset="0"/>
              <a:cs typeface="Tahoma" pitchFamily="34" charset="0"/>
            </a:endParaRPr>
          </a:p>
        </p:txBody>
      </p:sp>
    </p:spTree>
    <p:extLst>
      <p:ext uri="{BB962C8B-B14F-4D97-AF65-F5344CB8AC3E}">
        <p14:creationId xmlns:p14="http://schemas.microsoft.com/office/powerpoint/2010/main" val="2868930541"/>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4781209"/>
              </p:ext>
            </p:extLst>
          </p:nvPr>
        </p:nvGraphicFramePr>
        <p:xfrm>
          <a:off x="1100001" y="876812"/>
          <a:ext cx="9427029" cy="4817664"/>
        </p:xfrm>
        <a:graphic>
          <a:graphicData uri="http://schemas.openxmlformats.org/drawingml/2006/table">
            <a:tbl>
              <a:tblPr firstRow="1" bandRow="1">
                <a:tableStyleId>{3B4B98B0-60AC-42C2-AFA5-B58CD77FA1E5}</a:tableStyleId>
              </a:tblPr>
              <a:tblGrid>
                <a:gridCol w="9427029"/>
              </a:tblGrid>
              <a:tr h="798270">
                <a:tc>
                  <a:txBody>
                    <a:bodyPr/>
                    <a:lstStyle/>
                    <a:p>
                      <a:pPr algn="r"/>
                      <a:endParaRPr lang="en-US" sz="1200" dirty="0" smtClean="0"/>
                    </a:p>
                    <a:p>
                      <a:pPr algn="r"/>
                      <a:endParaRPr lang="en-US" sz="1100" dirty="0" smtClean="0"/>
                    </a:p>
                    <a:p>
                      <a:pPr algn="r"/>
                      <a:r>
                        <a:rPr lang="en-US" sz="1400" dirty="0" smtClean="0"/>
                        <a:t>Median </a:t>
                      </a:r>
                      <a:r>
                        <a:rPr lang="en-US" sz="1400" baseline="0" dirty="0" smtClean="0"/>
                        <a:t>annual </a:t>
                      </a:r>
                    </a:p>
                    <a:p>
                      <a:pPr algn="r"/>
                      <a:r>
                        <a:rPr lang="en-US" sz="1400" baseline="0" dirty="0" smtClean="0"/>
                        <a:t>wages, May 2018</a:t>
                      </a:r>
                      <a:endParaRPr lang="en-US" sz="1400" b="0" dirty="0"/>
                    </a:p>
                  </a:txBody>
                  <a:tcPr>
                    <a:lnL>
                      <a:noFill/>
                    </a:lnL>
                    <a:lnR>
                      <a:noFill/>
                    </a:lnR>
                    <a:lnT w="12700" cmpd="sng">
                      <a:noFill/>
                    </a:lnT>
                    <a:lnB w="12700" cmpd="sng">
                      <a:noFill/>
                    </a:lnB>
                    <a:lnTlToBr w="12700" cmpd="sng">
                      <a:noFill/>
                      <a:prstDash val="solid"/>
                    </a:lnTlToBr>
                    <a:lnBlToTr w="12700" cmpd="sng">
                      <a:noFill/>
                      <a:prstDash val="solid"/>
                    </a:lnBlToTr>
                  </a:tcPr>
                </a:tc>
              </a:tr>
              <a:tr h="493623">
                <a:tc>
                  <a:txBody>
                    <a:bodyPr/>
                    <a:lstStyle/>
                    <a:p>
                      <a:pPr algn="r" fontAlgn="b"/>
                      <a:r>
                        <a:rPr lang="en-US" sz="1400" b="0" i="0" u="none" strike="noStrike" dirty="0">
                          <a:solidFill>
                            <a:schemeClr val="tx2"/>
                          </a:solidFill>
                          <a:effectLst/>
                          <a:latin typeface="+mn-lt"/>
                        </a:rPr>
                        <a:t>$</a:t>
                      </a:r>
                      <a:r>
                        <a:rPr lang="en-US" sz="1400" b="0" i="0" u="none" strike="noStrike" dirty="0" smtClean="0">
                          <a:solidFill>
                            <a:schemeClr val="tx2"/>
                          </a:solidFill>
                          <a:effectLst/>
                          <a:latin typeface="+mn-lt"/>
                        </a:rPr>
                        <a:t>105,700</a:t>
                      </a:r>
                      <a:endParaRPr lang="en-US" sz="1400" b="0" i="0" u="none" strike="noStrike" dirty="0">
                        <a:solidFill>
                          <a:schemeClr val="tx2"/>
                        </a:solidFill>
                        <a:effectLst/>
                        <a:latin typeface="+mn-lt"/>
                      </a:endParaRPr>
                    </a:p>
                  </a:txBody>
                  <a:tcPr marL="7620" marR="7620" marT="7620" marB="0" anchor="ctr">
                    <a:lnL>
                      <a:noFill/>
                    </a:lnL>
                    <a:lnR>
                      <a:noFill/>
                    </a:lnR>
                    <a:lnT w="12700" cmpd="sng">
                      <a:noFill/>
                    </a:lnT>
                    <a:lnB>
                      <a:noFill/>
                    </a:lnB>
                    <a:lnTlToBr w="12700" cmpd="sng">
                      <a:noFill/>
                      <a:prstDash val="solid"/>
                    </a:lnTlToBr>
                    <a:lnBlToTr w="12700" cmpd="sng">
                      <a:noFill/>
                      <a:prstDash val="solid"/>
                    </a:lnBlToTr>
                    <a:noFill/>
                  </a:tcPr>
                </a:tc>
              </a:tr>
              <a:tr h="493623">
                <a:tc>
                  <a:txBody>
                    <a:bodyPr/>
                    <a:lstStyle/>
                    <a:p>
                      <a:pPr algn="r" fontAlgn="b"/>
                      <a:r>
                        <a:rPr lang="en-US" sz="1400" b="0" i="0" u="none" strike="noStrike" dirty="0" smtClean="0">
                          <a:solidFill>
                            <a:schemeClr val="tx2"/>
                          </a:solidFill>
                          <a:effectLst/>
                          <a:latin typeface="+mn-lt"/>
                        </a:rPr>
                        <a:t>$73,580</a:t>
                      </a:r>
                      <a:endParaRPr lang="en-US" sz="1400" b="0" i="0" u="none" strike="noStrike" dirty="0">
                        <a:solidFill>
                          <a:schemeClr val="tx2"/>
                        </a:solidFill>
                        <a:effectLst/>
                        <a:latin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tcPr>
                </a:tc>
              </a:tr>
              <a:tr h="493623">
                <a:tc>
                  <a:txBody>
                    <a:bodyPr/>
                    <a:lstStyle/>
                    <a:p>
                      <a:pPr algn="r" fontAlgn="b"/>
                      <a:r>
                        <a:rPr lang="en-US" sz="1400" b="0" i="0" u="none" strike="noStrike" dirty="0">
                          <a:solidFill>
                            <a:schemeClr val="tx2"/>
                          </a:solidFill>
                          <a:effectLst/>
                          <a:latin typeface="+mn-lt"/>
                        </a:rPr>
                        <a:t>$</a:t>
                      </a:r>
                      <a:r>
                        <a:rPr lang="en-US" sz="1400" b="0" i="0" u="none" strike="noStrike" dirty="0" smtClean="0">
                          <a:solidFill>
                            <a:schemeClr val="tx2"/>
                          </a:solidFill>
                          <a:effectLst/>
                          <a:latin typeface="+mn-lt"/>
                        </a:rPr>
                        <a:t>73,960</a:t>
                      </a:r>
                      <a:endParaRPr lang="en-US" sz="1400" b="0" i="0" u="none" strike="noStrike" dirty="0">
                        <a:solidFill>
                          <a:schemeClr val="tx2"/>
                        </a:solidFill>
                        <a:effectLst/>
                        <a:latin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noFill/>
                  </a:tcPr>
                </a:tc>
              </a:tr>
              <a:tr h="493623">
                <a:tc>
                  <a:txBody>
                    <a:bodyPr/>
                    <a:lstStyle/>
                    <a:p>
                      <a:pPr algn="r" fontAlgn="b"/>
                      <a:r>
                        <a:rPr lang="en-US" sz="1400" b="0" i="0" u="none" strike="noStrike" dirty="0">
                          <a:solidFill>
                            <a:schemeClr val="tx2"/>
                          </a:solidFill>
                          <a:effectLst/>
                          <a:latin typeface="+mn-lt"/>
                        </a:rPr>
                        <a:t>$</a:t>
                      </a:r>
                      <a:r>
                        <a:rPr lang="en-US" sz="1400" b="0" i="0" u="none" strike="noStrike" dirty="0" smtClean="0">
                          <a:solidFill>
                            <a:schemeClr val="tx2"/>
                          </a:solidFill>
                          <a:effectLst/>
                          <a:latin typeface="+mn-lt"/>
                        </a:rPr>
                        <a:t>53,700</a:t>
                      </a:r>
                      <a:endParaRPr lang="en-US" sz="1400" b="0" i="0" u="none" strike="noStrike" dirty="0">
                        <a:solidFill>
                          <a:schemeClr val="tx2"/>
                        </a:solidFill>
                        <a:effectLst/>
                        <a:latin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tcPr>
                </a:tc>
              </a:tr>
              <a:tr h="493623">
                <a:tc>
                  <a:txBody>
                    <a:bodyPr/>
                    <a:lstStyle/>
                    <a:p>
                      <a:pPr algn="r" fontAlgn="b"/>
                      <a:r>
                        <a:rPr lang="en-US" sz="1400" b="0" i="0" u="none" strike="noStrike" dirty="0">
                          <a:solidFill>
                            <a:schemeClr val="tx2"/>
                          </a:solidFill>
                          <a:effectLst/>
                          <a:latin typeface="+mn-lt"/>
                        </a:rPr>
                        <a:t>$</a:t>
                      </a:r>
                      <a:r>
                        <a:rPr lang="en-US" sz="1400" b="0" i="0" u="none" strike="noStrike" dirty="0" smtClean="0">
                          <a:solidFill>
                            <a:schemeClr val="tx2"/>
                          </a:solidFill>
                          <a:effectLst/>
                          <a:latin typeface="+mn-lt"/>
                        </a:rPr>
                        <a:t>38,640</a:t>
                      </a:r>
                      <a:endParaRPr lang="en-US" sz="1400" b="0" i="0" u="none" strike="noStrike" dirty="0">
                        <a:solidFill>
                          <a:schemeClr val="tx2"/>
                        </a:solidFill>
                        <a:effectLst/>
                        <a:latin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noFill/>
                  </a:tcPr>
                </a:tc>
              </a:tr>
              <a:tr h="493623">
                <a:tc>
                  <a:txBody>
                    <a:bodyPr/>
                    <a:lstStyle/>
                    <a:p>
                      <a:pPr algn="r" fontAlgn="b"/>
                      <a:r>
                        <a:rPr lang="en-US" sz="1400" b="0" i="0" u="none" strike="noStrike" dirty="0">
                          <a:solidFill>
                            <a:schemeClr val="tx2"/>
                          </a:solidFill>
                          <a:effectLst/>
                          <a:latin typeface="+mn-lt"/>
                        </a:rPr>
                        <a:t>$</a:t>
                      </a:r>
                      <a:r>
                        <a:rPr lang="en-US" sz="1400" b="0" i="0" u="none" strike="noStrike" dirty="0" smtClean="0">
                          <a:solidFill>
                            <a:schemeClr val="tx2"/>
                          </a:solidFill>
                          <a:effectLst/>
                          <a:latin typeface="+mn-lt"/>
                        </a:rPr>
                        <a:t>35,820</a:t>
                      </a:r>
                      <a:endParaRPr lang="en-US" sz="1400" b="0" i="0" u="none" strike="noStrike" dirty="0">
                        <a:solidFill>
                          <a:schemeClr val="tx2"/>
                        </a:solidFill>
                        <a:effectLst/>
                        <a:latin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tcPr>
                </a:tc>
              </a:tr>
              <a:tr h="493623">
                <a:tc>
                  <a:txBody>
                    <a:bodyPr/>
                    <a:lstStyle/>
                    <a:p>
                      <a:pPr algn="r" fontAlgn="b"/>
                      <a:r>
                        <a:rPr lang="en-US" sz="1400" b="0" i="0" u="none" strike="noStrike" dirty="0">
                          <a:solidFill>
                            <a:schemeClr val="tx2"/>
                          </a:solidFill>
                          <a:effectLst/>
                          <a:latin typeface="+mn-lt"/>
                        </a:rPr>
                        <a:t>$</a:t>
                      </a:r>
                      <a:r>
                        <a:rPr lang="en-US" sz="1400" b="0" i="0" u="none" strike="noStrike" dirty="0" smtClean="0">
                          <a:solidFill>
                            <a:schemeClr val="tx2"/>
                          </a:solidFill>
                          <a:effectLst/>
                          <a:latin typeface="+mn-lt"/>
                        </a:rPr>
                        <a:t>37,020</a:t>
                      </a:r>
                      <a:endParaRPr lang="en-US" sz="1400" b="0" i="0" u="none" strike="noStrike" dirty="0">
                        <a:solidFill>
                          <a:schemeClr val="tx2"/>
                        </a:solidFill>
                        <a:effectLst/>
                        <a:latin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noFill/>
                  </a:tcPr>
                </a:tc>
              </a:tr>
              <a:tr h="493623">
                <a:tc>
                  <a:txBody>
                    <a:bodyPr/>
                    <a:lstStyle/>
                    <a:p>
                      <a:pPr algn="r" fontAlgn="b"/>
                      <a:r>
                        <a:rPr lang="en-US" sz="1400" b="0" i="0" u="none" strike="noStrike" dirty="0">
                          <a:solidFill>
                            <a:schemeClr val="tx2"/>
                          </a:solidFill>
                          <a:effectLst/>
                          <a:latin typeface="+mn-lt"/>
                        </a:rPr>
                        <a:t>$</a:t>
                      </a:r>
                      <a:r>
                        <a:rPr lang="en-US" sz="1400" b="0" i="0" u="none" strike="noStrike" dirty="0" smtClean="0">
                          <a:solidFill>
                            <a:schemeClr val="tx2"/>
                          </a:solidFill>
                          <a:effectLst/>
                          <a:latin typeface="+mn-lt"/>
                        </a:rPr>
                        <a:t>24,430</a:t>
                      </a:r>
                      <a:endParaRPr lang="en-US" sz="1400" b="0" i="0" u="none" strike="noStrike" dirty="0">
                        <a:solidFill>
                          <a:schemeClr val="tx2"/>
                        </a:solidFill>
                        <a:effectLst/>
                        <a:latin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tcPr>
                </a:tc>
              </a:tr>
            </a:tbl>
          </a:graphicData>
        </a:graphic>
      </p:graphicFrame>
      <p:sp>
        <p:nvSpPr>
          <p:cNvPr id="37893" name="Rectangle 2"/>
          <p:cNvSpPr>
            <a:spLocks noGrp="1" noChangeArrowheads="1"/>
          </p:cNvSpPr>
          <p:nvPr>
            <p:ph type="title"/>
          </p:nvPr>
        </p:nvSpPr>
        <p:spPr>
          <a:xfrm>
            <a:off x="2600325" y="309209"/>
            <a:ext cx="6865036" cy="697289"/>
          </a:xfrm>
        </p:spPr>
        <p:txBody>
          <a:bodyPr anchor="ctr"/>
          <a:lstStyle/>
          <a:p>
            <a:pPr eaLnBrk="1" hangingPunct="1"/>
            <a:r>
              <a:rPr lang="en-US" sz="2800" dirty="0"/>
              <a:t>Education and Training Pay</a:t>
            </a:r>
          </a:p>
        </p:txBody>
      </p:sp>
      <p:sp>
        <p:nvSpPr>
          <p:cNvPr id="6" name="Text Box 4"/>
          <p:cNvSpPr txBox="1">
            <a:spLocks noChangeArrowheads="1"/>
          </p:cNvSpPr>
          <p:nvPr/>
        </p:nvSpPr>
        <p:spPr bwMode="auto">
          <a:xfrm>
            <a:off x="2510708" y="1374492"/>
            <a:ext cx="2757732"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jobs, </a:t>
            </a:r>
            <a:r>
              <a:rPr lang="en-US" sz="1400" b="1" dirty="0" smtClean="0"/>
              <a:t>2018</a:t>
            </a:r>
            <a:endParaRPr lang="en-US" sz="1400" b="1" dirty="0"/>
          </a:p>
        </p:txBody>
      </p:sp>
      <p:graphicFrame>
        <p:nvGraphicFramePr>
          <p:cNvPr id="5" name="Chart 4"/>
          <p:cNvGraphicFramePr/>
          <p:nvPr>
            <p:extLst>
              <p:ext uri="{D42A27DB-BD31-4B8C-83A1-F6EECF244321}">
                <p14:modId xmlns:p14="http://schemas.microsoft.com/office/powerpoint/2010/main" val="2137822495"/>
              </p:ext>
            </p:extLst>
          </p:nvPr>
        </p:nvGraphicFramePr>
        <p:xfrm>
          <a:off x="-728670" y="1519299"/>
          <a:ext cx="10397309" cy="46281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983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5"/>
          <p:cNvGraphicFramePr>
            <a:graphicFrameLocks noGrp="1" noChangeAspect="1"/>
          </p:cNvGraphicFramePr>
          <p:nvPr>
            <p:ph type="chart" idx="1"/>
            <p:extLst>
              <p:ext uri="{D42A27DB-BD31-4B8C-83A1-F6EECF244321}">
                <p14:modId xmlns:p14="http://schemas.microsoft.com/office/powerpoint/2010/main" val="3850667830"/>
              </p:ext>
            </p:extLst>
          </p:nvPr>
        </p:nvGraphicFramePr>
        <p:xfrm>
          <a:off x="1880135" y="1872442"/>
          <a:ext cx="8690810" cy="4026889"/>
        </p:xfrm>
        <a:graphic>
          <a:graphicData uri="http://schemas.openxmlformats.org/drawingml/2006/chart">
            <c:chart xmlns:c="http://schemas.openxmlformats.org/drawingml/2006/chart" xmlns:r="http://schemas.openxmlformats.org/officeDocument/2006/relationships" r:id="rId3"/>
          </a:graphicData>
        </a:graphic>
      </p:graphicFrame>
      <p:sp>
        <p:nvSpPr>
          <p:cNvPr id="10" name="Straight Connector 9"/>
          <p:cNvSpPr/>
          <p:nvPr/>
        </p:nvSpPr>
        <p:spPr>
          <a:xfrm rot="16200000" flipV="1">
            <a:off x="3973588" y="3876745"/>
            <a:ext cx="4026889" cy="18282"/>
          </a:xfrm>
          <a:prstGeom prst="line">
            <a:avLst/>
          </a:prstGeom>
          <a:ln w="1905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sp>
        <p:nvSpPr>
          <p:cNvPr id="35845" name="Rectangle 2"/>
          <p:cNvSpPr>
            <a:spLocks noGrp="1" noChangeArrowheads="1"/>
          </p:cNvSpPr>
          <p:nvPr>
            <p:ph type="title"/>
          </p:nvPr>
        </p:nvSpPr>
        <p:spPr>
          <a:xfrm>
            <a:off x="2716603" y="113532"/>
            <a:ext cx="7017874" cy="1000125"/>
          </a:xfrm>
        </p:spPr>
        <p:txBody>
          <a:bodyPr anchor="ctr"/>
          <a:lstStyle/>
          <a:p>
            <a:pPr eaLnBrk="1" hangingPunct="1"/>
            <a:r>
              <a:rPr lang="en-US" sz="2400" dirty="0"/>
              <a:t>Occupations that Need More Education for Entry are Projected to Grow Faster*</a:t>
            </a:r>
          </a:p>
        </p:txBody>
      </p:sp>
      <p:sp>
        <p:nvSpPr>
          <p:cNvPr id="35847" name="Text Box 4"/>
          <p:cNvSpPr txBox="1">
            <a:spLocks noChangeArrowheads="1"/>
          </p:cNvSpPr>
          <p:nvPr/>
        </p:nvSpPr>
        <p:spPr bwMode="auto">
          <a:xfrm>
            <a:off x="1220258" y="1349221"/>
            <a:ext cx="4659271" cy="523220"/>
          </a:xfrm>
          <a:prstGeom prst="rect">
            <a:avLst/>
          </a:prstGeom>
          <a:noFill/>
          <a:ln w="9525">
            <a:noFill/>
            <a:miter lim="800000"/>
            <a:headEnd/>
            <a:tailEnd/>
          </a:ln>
        </p:spPr>
        <p:txBody>
          <a:bodyPr wrap="square">
            <a:spAutoFit/>
          </a:bodyPr>
          <a:lstStyle/>
          <a:p>
            <a:pPr eaLnBrk="0" fontAlgn="base" hangingPunct="0">
              <a:spcBef>
                <a:spcPct val="50000"/>
              </a:spcBef>
              <a:spcAft>
                <a:spcPct val="0"/>
              </a:spcAft>
              <a:buClr>
                <a:srgbClr val="FF0000"/>
              </a:buClr>
            </a:pPr>
            <a:r>
              <a:rPr lang="en-US" sz="1400" b="1" dirty="0">
                <a:solidFill>
                  <a:srgbClr val="002060"/>
                </a:solidFill>
              </a:rPr>
              <a:t>Projected </a:t>
            </a:r>
            <a:r>
              <a:rPr lang="en-US" sz="1400" b="1" dirty="0" smtClean="0">
                <a:solidFill>
                  <a:srgbClr val="002060"/>
                </a:solidFill>
              </a:rPr>
              <a:t>2018-28 </a:t>
            </a:r>
            <a:r>
              <a:rPr lang="en-US" sz="1400" b="1" dirty="0">
                <a:solidFill>
                  <a:srgbClr val="002060"/>
                </a:solidFill>
              </a:rPr>
              <a:t>growth rate in occupational employment by typical </a:t>
            </a:r>
            <a:r>
              <a:rPr lang="en-US" sz="1400" b="1" dirty="0" smtClean="0">
                <a:solidFill>
                  <a:srgbClr val="002060"/>
                </a:solidFill>
              </a:rPr>
              <a:t>2018 </a:t>
            </a:r>
            <a:r>
              <a:rPr lang="en-US" sz="1400" b="1" dirty="0">
                <a:solidFill>
                  <a:srgbClr val="002060"/>
                </a:solidFill>
              </a:rPr>
              <a:t>entry-level education</a:t>
            </a:r>
          </a:p>
        </p:txBody>
      </p:sp>
      <p:sp>
        <p:nvSpPr>
          <p:cNvPr id="11" name="TextBox 1"/>
          <p:cNvSpPr txBox="1"/>
          <p:nvPr/>
        </p:nvSpPr>
        <p:spPr>
          <a:xfrm>
            <a:off x="6225540" y="4815049"/>
            <a:ext cx="2881838" cy="458273"/>
          </a:xfrm>
          <a:prstGeom prst="rect">
            <a:avLst/>
          </a:prstGeom>
          <a:noFill/>
          <a:ln>
            <a:noFill/>
          </a:ln>
          <a:scene3d>
            <a:camera prst="orthographicFront"/>
            <a:lightRig rig="threePt" dir="t"/>
          </a:scene3d>
          <a:sp3d prstMaterial="matte">
            <a:bevelT/>
          </a:sp3d>
        </p:spPr>
        <p:txBody>
          <a:bodyPr vert="horz" wrap="square" lIns="91440" tIns="45720" rIns="91440" bIns="4572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ct val="0"/>
              </a:spcBef>
            </a:pPr>
            <a:r>
              <a:rPr lang="en-US" sz="1400" dirty="0">
                <a:solidFill>
                  <a:srgbClr val="002060"/>
                </a:solidFill>
                <a:cs typeface="Tahoma" pitchFamily="34" charset="0"/>
              </a:rPr>
              <a:t>Average, all occupations = </a:t>
            </a:r>
            <a:r>
              <a:rPr lang="en-US" sz="1400" b="1" dirty="0">
                <a:solidFill>
                  <a:srgbClr val="002060"/>
                </a:solidFill>
                <a:cs typeface="Tahoma" pitchFamily="34" charset="0"/>
              </a:rPr>
              <a:t>5</a:t>
            </a:r>
            <a:r>
              <a:rPr lang="en-US" sz="1400" b="1" dirty="0" smtClean="0">
                <a:solidFill>
                  <a:srgbClr val="002060"/>
                </a:solidFill>
                <a:cs typeface="Tahoma" pitchFamily="34" charset="0"/>
              </a:rPr>
              <a:t>.2%</a:t>
            </a:r>
            <a:endParaRPr lang="en-US" sz="1400" b="1" dirty="0">
              <a:solidFill>
                <a:srgbClr val="002060"/>
              </a:solidFill>
              <a:cs typeface="Tahoma" pitchFamily="34" charset="0"/>
            </a:endParaRPr>
          </a:p>
        </p:txBody>
      </p:sp>
      <p:sp>
        <p:nvSpPr>
          <p:cNvPr id="3" name="TextBox 2"/>
          <p:cNvSpPr txBox="1"/>
          <p:nvPr/>
        </p:nvSpPr>
        <p:spPr>
          <a:xfrm>
            <a:off x="8663488" y="3272706"/>
            <a:ext cx="2899861" cy="1226359"/>
          </a:xfrm>
          <a:prstGeom prst="rect">
            <a:avLst/>
          </a:prstGeom>
        </p:spPr>
        <p:txBody>
          <a:bodyPr vert="horz" wrap="square" lIns="91440" tIns="45720" rIns="91440" bIns="45720" rtlCol="0" anchor="ctr">
            <a:noAutofit/>
          </a:bodyPr>
          <a:lstStyle/>
          <a:p>
            <a:pPr algn="ctr">
              <a:spcBef>
                <a:spcPct val="0"/>
              </a:spcBef>
            </a:pPr>
            <a:r>
              <a:rPr lang="en-US" sz="1200" dirty="0">
                <a:ea typeface="+mj-ea"/>
                <a:cs typeface="Tahoma" pitchFamily="34" charset="0"/>
              </a:rPr>
              <a:t>*The occupational growth rates shown in this chart include projected growth in all jobs from </a:t>
            </a:r>
            <a:r>
              <a:rPr lang="en-US" sz="1200" dirty="0" smtClean="0">
                <a:ea typeface="+mj-ea"/>
                <a:cs typeface="Tahoma" pitchFamily="34" charset="0"/>
              </a:rPr>
              <a:t>2018-2028, </a:t>
            </a:r>
            <a:r>
              <a:rPr lang="en-US" sz="1200" dirty="0">
                <a:ea typeface="+mj-ea"/>
                <a:cs typeface="Tahoma" pitchFamily="34" charset="0"/>
              </a:rPr>
              <a:t>not just entry level jobs.  Entry level education reflects </a:t>
            </a:r>
            <a:r>
              <a:rPr lang="en-US" sz="1200" dirty="0" smtClean="0">
                <a:ea typeface="+mj-ea"/>
                <a:cs typeface="Tahoma" pitchFamily="34" charset="0"/>
              </a:rPr>
              <a:t>2018 </a:t>
            </a:r>
            <a:r>
              <a:rPr lang="en-US" sz="1200" dirty="0">
                <a:ea typeface="+mj-ea"/>
                <a:cs typeface="Tahoma" pitchFamily="34" charset="0"/>
              </a:rPr>
              <a:t>requirements – BLS does not project education requirements</a:t>
            </a:r>
          </a:p>
        </p:txBody>
      </p:sp>
      <p:cxnSp>
        <p:nvCxnSpPr>
          <p:cNvPr id="4" name="Straight Arrow Connector 3"/>
          <p:cNvCxnSpPr/>
          <p:nvPr/>
        </p:nvCxnSpPr>
        <p:spPr>
          <a:xfrm flipH="1" flipV="1">
            <a:off x="6064752" y="4815049"/>
            <a:ext cx="387806" cy="229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887206"/>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Placeholder 10"/>
          <p:cNvGraphicFramePr>
            <a:graphicFrameLocks noGrp="1"/>
          </p:cNvGraphicFramePr>
          <p:nvPr>
            <p:ph type="tbl" sz="quarter" idx="11"/>
            <p:extLst>
              <p:ext uri="{D42A27DB-BD31-4B8C-83A1-F6EECF244321}">
                <p14:modId xmlns:p14="http://schemas.microsoft.com/office/powerpoint/2010/main" val="1348212990"/>
              </p:ext>
            </p:extLst>
          </p:nvPr>
        </p:nvGraphicFramePr>
        <p:xfrm>
          <a:off x="930670" y="1423564"/>
          <a:ext cx="9674899" cy="4534272"/>
        </p:xfrm>
        <a:graphic>
          <a:graphicData uri="http://schemas.openxmlformats.org/drawingml/2006/table">
            <a:tbl>
              <a:tblPr firstRow="1" bandRow="1">
                <a:tableStyleId>{3B4B98B0-60AC-42C2-AFA5-B58CD77FA1E5}</a:tableStyleId>
              </a:tblPr>
              <a:tblGrid>
                <a:gridCol w="9674899"/>
              </a:tblGrid>
              <a:tr h="533822">
                <a:tc>
                  <a:txBody>
                    <a:bodyPr/>
                    <a:lstStyle/>
                    <a:p>
                      <a:pPr algn="r"/>
                      <a:r>
                        <a:rPr lang="en-US" sz="1400" b="1" dirty="0" smtClean="0"/>
                        <a:t>Median </a:t>
                      </a:r>
                      <a:r>
                        <a:rPr lang="en-US" sz="1400" b="1" baseline="0" dirty="0" smtClean="0"/>
                        <a:t>annual </a:t>
                      </a:r>
                    </a:p>
                    <a:p>
                      <a:pPr algn="r"/>
                      <a:r>
                        <a:rPr lang="en-US" sz="1400" b="1" baseline="0" dirty="0" smtClean="0"/>
                        <a:t>wages, May 2018</a:t>
                      </a:r>
                      <a:endParaRPr lang="en-US" sz="1400" b="1" dirty="0"/>
                    </a:p>
                  </a:txBody>
                  <a:tcPr marL="107164" marR="10716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00045">
                <a:tc>
                  <a:txBody>
                    <a:bodyPr/>
                    <a:lstStyle/>
                    <a:p>
                      <a:pPr algn="r"/>
                      <a:r>
                        <a:rPr lang="en-US" sz="1400" b="0" dirty="0" smtClean="0"/>
                        <a:t> $97,370 </a:t>
                      </a:r>
                    </a:p>
                  </a:txBody>
                  <a:tcPr marL="107164" marR="107164"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00045">
                <a:tc>
                  <a:txBody>
                    <a:bodyPr/>
                    <a:lstStyle/>
                    <a:p>
                      <a:pPr algn="r"/>
                      <a:r>
                        <a:rPr lang="en-US" sz="1400" b="0" dirty="0" smtClean="0"/>
                        <a:t> $87,930 </a:t>
                      </a:r>
                    </a:p>
                  </a:txBody>
                  <a:tcPr marL="107164" marR="107164" anchor="ctr">
                    <a:lnL>
                      <a:noFill/>
                    </a:lnL>
                    <a:lnR>
                      <a:noFill/>
                    </a:lnR>
                    <a:lnT>
                      <a:noFill/>
                    </a:lnT>
                    <a:lnB>
                      <a:noFill/>
                    </a:lnB>
                    <a:lnTlToBr w="12700" cmpd="sng">
                      <a:noFill/>
                      <a:prstDash val="solid"/>
                    </a:lnTlToBr>
                    <a:lnBlToTr w="12700" cmpd="sng">
                      <a:noFill/>
                      <a:prstDash val="solid"/>
                    </a:lnBlToTr>
                  </a:tcPr>
                </a:tc>
              </a:tr>
              <a:tr h="400045">
                <a:tc>
                  <a:txBody>
                    <a:bodyPr/>
                    <a:lstStyle/>
                    <a:p>
                      <a:pPr algn="r"/>
                      <a:r>
                        <a:rPr lang="en-US" sz="1400" dirty="0" smtClean="0"/>
                        <a:t> $107,030 </a:t>
                      </a:r>
                    </a:p>
                  </a:txBody>
                  <a:tcPr marL="107164" marR="107164" anchor="ctr">
                    <a:lnL>
                      <a:noFill/>
                    </a:lnL>
                    <a:lnR>
                      <a:noFill/>
                    </a:lnR>
                    <a:lnT>
                      <a:noFill/>
                    </a:lnT>
                    <a:lnB>
                      <a:noFill/>
                    </a:lnB>
                    <a:lnTlToBr w="12700" cmpd="sng">
                      <a:noFill/>
                      <a:prstDash val="solid"/>
                    </a:lnTlToBr>
                    <a:lnBlToTr w="12700" cmpd="sng">
                      <a:noFill/>
                      <a:prstDash val="solid"/>
                    </a:lnBlToTr>
                    <a:noFill/>
                  </a:tcPr>
                </a:tc>
              </a:tr>
              <a:tr h="400045">
                <a:tc>
                  <a:txBody>
                    <a:bodyPr/>
                    <a:lstStyle/>
                    <a:p>
                      <a:pPr algn="r"/>
                      <a:r>
                        <a:rPr lang="en-US" sz="1400" b="0" dirty="0" smtClean="0"/>
                        <a:t> $120,910 </a:t>
                      </a:r>
                    </a:p>
                  </a:txBody>
                  <a:tcPr marL="107164" marR="107164" anchor="ctr">
                    <a:lnL>
                      <a:noFill/>
                    </a:lnL>
                    <a:lnR>
                      <a:noFill/>
                    </a:lnR>
                    <a:lnT>
                      <a:noFill/>
                    </a:lnT>
                    <a:lnB>
                      <a:noFill/>
                    </a:lnB>
                    <a:lnTlToBr w="12700" cmpd="sng">
                      <a:noFill/>
                      <a:prstDash val="solid"/>
                    </a:lnTlToBr>
                    <a:lnBlToTr w="12700" cmpd="sng">
                      <a:noFill/>
                      <a:prstDash val="solid"/>
                    </a:lnBlToTr>
                  </a:tcPr>
                </a:tc>
              </a:tr>
              <a:tr h="400045">
                <a:tc>
                  <a:txBody>
                    <a:bodyPr/>
                    <a:lstStyle/>
                    <a:p>
                      <a:pPr algn="r"/>
                      <a:r>
                        <a:rPr lang="en-US" sz="1400" b="0" dirty="0" smtClean="0"/>
                        <a:t> $77,510 </a:t>
                      </a:r>
                    </a:p>
                  </a:txBody>
                  <a:tcPr marL="107164" marR="107164" anchor="ctr">
                    <a:lnL>
                      <a:noFill/>
                    </a:lnL>
                    <a:lnR>
                      <a:noFill/>
                    </a:lnR>
                    <a:lnT>
                      <a:noFill/>
                    </a:lnT>
                    <a:lnB>
                      <a:noFill/>
                    </a:lnB>
                    <a:lnTlToBr w="12700" cmpd="sng">
                      <a:noFill/>
                      <a:prstDash val="solid"/>
                    </a:lnTlToBr>
                    <a:lnBlToTr w="12700" cmpd="sng">
                      <a:noFill/>
                      <a:prstDash val="solid"/>
                    </a:lnBlToTr>
                    <a:noFill/>
                  </a:tcPr>
                </a:tc>
              </a:tr>
              <a:tr h="400045">
                <a:tc>
                  <a:txBody>
                    <a:bodyPr/>
                    <a:lstStyle/>
                    <a:p>
                      <a:pPr algn="r"/>
                      <a:r>
                        <a:rPr lang="en-US" sz="1400" dirty="0" smtClean="0"/>
                        <a:t>$108,610</a:t>
                      </a:r>
                      <a:endParaRPr lang="en-US" sz="1400" dirty="0"/>
                    </a:p>
                  </a:txBody>
                  <a:tcPr marL="107164" marR="107164" anchor="ctr">
                    <a:lnL>
                      <a:noFill/>
                    </a:lnL>
                    <a:lnR>
                      <a:noFill/>
                    </a:lnR>
                    <a:lnT>
                      <a:noFill/>
                    </a:lnT>
                    <a:lnB>
                      <a:noFill/>
                    </a:lnB>
                    <a:lnTlToBr w="12700" cmpd="sng">
                      <a:noFill/>
                      <a:prstDash val="solid"/>
                    </a:lnTlToBr>
                    <a:lnBlToTr w="12700" cmpd="sng">
                      <a:noFill/>
                      <a:prstDash val="solid"/>
                    </a:lnBlToTr>
                  </a:tcPr>
                </a:tc>
              </a:tr>
              <a:tr h="400045">
                <a:tc>
                  <a:txBody>
                    <a:bodyPr/>
                    <a:lstStyle/>
                    <a:p>
                      <a:pPr algn="r"/>
                      <a:r>
                        <a:rPr lang="en-US" sz="1400" dirty="0" smtClean="0"/>
                        <a:t> $200,890 </a:t>
                      </a:r>
                    </a:p>
                  </a:txBody>
                  <a:tcPr marL="107164" marR="107164" anchor="ctr">
                    <a:lnL>
                      <a:noFill/>
                    </a:lnL>
                    <a:lnR>
                      <a:noFill/>
                    </a:lnR>
                    <a:lnT>
                      <a:noFill/>
                    </a:lnT>
                    <a:lnB>
                      <a:noFill/>
                    </a:lnB>
                    <a:lnTlToBr w="12700" cmpd="sng">
                      <a:noFill/>
                      <a:prstDash val="solid"/>
                    </a:lnTlToBr>
                    <a:lnBlToTr w="12700" cmpd="sng">
                      <a:noFill/>
                      <a:prstDash val="solid"/>
                    </a:lnBlToTr>
                    <a:noFill/>
                  </a:tcPr>
                </a:tc>
              </a:tr>
              <a:tr h="400045">
                <a:tc>
                  <a:txBody>
                    <a:bodyPr/>
                    <a:lstStyle/>
                    <a:p>
                      <a:pPr algn="r"/>
                      <a:r>
                        <a:rPr lang="en-US" sz="1400" b="0" dirty="0" smtClean="0"/>
                        <a:t> $56,200 </a:t>
                      </a:r>
                    </a:p>
                  </a:txBody>
                  <a:tcPr marL="107164" marR="107164" anchor="ctr">
                    <a:lnL>
                      <a:noFill/>
                    </a:lnL>
                    <a:lnR>
                      <a:noFill/>
                    </a:lnR>
                    <a:lnT>
                      <a:noFill/>
                    </a:lnT>
                    <a:lnB>
                      <a:noFill/>
                    </a:lnB>
                    <a:lnTlToBr w="12700" cmpd="sng">
                      <a:noFill/>
                      <a:prstDash val="solid"/>
                    </a:lnTlToBr>
                    <a:lnBlToTr w="12700" cmpd="sng">
                      <a:noFill/>
                      <a:prstDash val="solid"/>
                    </a:lnBlToTr>
                  </a:tcPr>
                </a:tc>
              </a:tr>
              <a:tr h="400045">
                <a:tc>
                  <a:txBody>
                    <a:bodyPr/>
                    <a:lstStyle/>
                    <a:p>
                      <a:pPr algn="r"/>
                      <a:r>
                        <a:rPr lang="en-US" sz="1400" dirty="0" smtClean="0"/>
                        <a:t> $56,310 </a:t>
                      </a:r>
                    </a:p>
                  </a:txBody>
                  <a:tcPr marL="107164" marR="107164" anchor="ctr">
                    <a:lnL>
                      <a:noFill/>
                    </a:lnL>
                    <a:lnR>
                      <a:noFill/>
                    </a:lnR>
                    <a:lnT>
                      <a:noFill/>
                    </a:lnT>
                    <a:lnB>
                      <a:noFill/>
                    </a:lnB>
                    <a:lnTlToBr w="12700" cmpd="sng">
                      <a:noFill/>
                      <a:prstDash val="solid"/>
                    </a:lnTlToBr>
                    <a:lnBlToTr w="12700" cmpd="sng">
                      <a:noFill/>
                      <a:prstDash val="solid"/>
                    </a:lnBlToTr>
                    <a:noFill/>
                  </a:tcPr>
                </a:tc>
              </a:tr>
              <a:tr h="400045">
                <a:tc>
                  <a:txBody>
                    <a:bodyPr/>
                    <a:lstStyle/>
                    <a:p>
                      <a:pPr algn="r"/>
                      <a:r>
                        <a:rPr lang="en-US" sz="1400" dirty="0" smtClean="0"/>
                        <a:t> $76,990 </a:t>
                      </a:r>
                    </a:p>
                  </a:txBody>
                  <a:tcPr marL="107164" marR="107164"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21" name="Object 3"/>
          <p:cNvGraphicFramePr>
            <a:graphicFrameLocks noGrp="1" noChangeAspect="1"/>
          </p:cNvGraphicFramePr>
          <p:nvPr>
            <p:ph type="chart" idx="1"/>
            <p:extLst>
              <p:ext uri="{D42A27DB-BD31-4B8C-83A1-F6EECF244321}">
                <p14:modId xmlns:p14="http://schemas.microsoft.com/office/powerpoint/2010/main" val="1717955829"/>
              </p:ext>
            </p:extLst>
          </p:nvPr>
        </p:nvGraphicFramePr>
        <p:xfrm>
          <a:off x="1415195" y="1760560"/>
          <a:ext cx="8705850" cy="4392046"/>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Text Box 4"/>
          <p:cNvSpPr txBox="1">
            <a:spLocks noChangeArrowheads="1"/>
          </p:cNvSpPr>
          <p:nvPr/>
        </p:nvSpPr>
        <p:spPr bwMode="auto">
          <a:xfrm>
            <a:off x="2400599" y="1452783"/>
            <a:ext cx="3072246"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jobs, projected </a:t>
            </a:r>
            <a:r>
              <a:rPr lang="en-US" sz="1400" b="1" dirty="0" smtClean="0"/>
              <a:t>2018-28</a:t>
            </a:r>
            <a:endParaRPr lang="en-US" sz="1400" b="1" dirty="0"/>
          </a:p>
        </p:txBody>
      </p:sp>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2" name="Rectangle 2"/>
          <p:cNvSpPr>
            <a:spLocks noGrp="1" noChangeArrowheads="1"/>
          </p:cNvSpPr>
          <p:nvPr>
            <p:ph type="title"/>
          </p:nvPr>
        </p:nvSpPr>
        <p:spPr/>
        <p:txBody>
          <a:bodyPr anchor="ctr" anchorCtr="0"/>
          <a:lstStyle/>
          <a:p>
            <a:pPr eaLnBrk="1" hangingPunct="1"/>
            <a:r>
              <a:rPr lang="en-US" sz="2800" dirty="0"/>
              <a:t>Graduate Degree Occupations with the Largest Job Growth</a:t>
            </a:r>
          </a:p>
        </p:txBody>
      </p:sp>
      <p:sp>
        <p:nvSpPr>
          <p:cNvPr id="2" name="TextBox 1"/>
          <p:cNvSpPr txBox="1"/>
          <p:nvPr/>
        </p:nvSpPr>
        <p:spPr>
          <a:xfrm>
            <a:off x="5212079" y="6053169"/>
            <a:ext cx="5272613" cy="483326"/>
          </a:xfrm>
          <a:prstGeom prst="rect">
            <a:avLst/>
          </a:prstGeom>
        </p:spPr>
        <p:txBody>
          <a:bodyPr vert="horz" wrap="square" lIns="91440" tIns="45720" rIns="91440" bIns="45720" rtlCol="0" anchor="ctr">
            <a:normAutofit/>
          </a:bodyPr>
          <a:lstStyle/>
          <a:p>
            <a:pPr algn="r">
              <a:spcBef>
                <a:spcPct val="0"/>
              </a:spcBef>
            </a:pPr>
            <a:endParaRPr kumimoji="0" lang="en-US" sz="1200" b="0" i="0" u="none" strike="noStrike" kern="1200" cap="none" spc="0" normalizeH="0" baseline="0" noProof="0" dirty="0" smtClean="0">
              <a:ln>
                <a:noFill/>
              </a:ln>
              <a:effectLst/>
              <a:uLnTx/>
              <a:uFillTx/>
              <a:latin typeface="Tahoma" pitchFamily="34" charset="0"/>
              <a:ea typeface="+mj-ea"/>
              <a:cs typeface="Tahoma" pitchFamily="34" charset="0"/>
            </a:endParaRPr>
          </a:p>
        </p:txBody>
      </p:sp>
    </p:spTree>
    <p:extLst>
      <p:ext uri="{BB962C8B-B14F-4D97-AF65-F5344CB8AC3E}">
        <p14:creationId xmlns:p14="http://schemas.microsoft.com/office/powerpoint/2010/main" val="3163370927"/>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Placeholder 10"/>
          <p:cNvGraphicFramePr>
            <a:graphicFrameLocks noGrp="1"/>
          </p:cNvGraphicFramePr>
          <p:nvPr>
            <p:ph type="tbl" sz="quarter" idx="11"/>
            <p:extLst>
              <p:ext uri="{D42A27DB-BD31-4B8C-83A1-F6EECF244321}">
                <p14:modId xmlns:p14="http://schemas.microsoft.com/office/powerpoint/2010/main" val="3092577179"/>
              </p:ext>
            </p:extLst>
          </p:nvPr>
        </p:nvGraphicFramePr>
        <p:xfrm>
          <a:off x="327460" y="1352107"/>
          <a:ext cx="10183359" cy="4862530"/>
        </p:xfrm>
        <a:graphic>
          <a:graphicData uri="http://schemas.openxmlformats.org/drawingml/2006/table">
            <a:tbl>
              <a:tblPr firstRow="1" bandRow="1">
                <a:tableStyleId>{3B4B98B0-60AC-42C2-AFA5-B58CD77FA1E5}</a:tableStyleId>
              </a:tblPr>
              <a:tblGrid>
                <a:gridCol w="10183359"/>
              </a:tblGrid>
              <a:tr h="465023">
                <a:tc>
                  <a:txBody>
                    <a:bodyPr/>
                    <a:lstStyle/>
                    <a:p>
                      <a:pPr algn="r"/>
                      <a:r>
                        <a:rPr lang="en-US" sz="1400" b="1" dirty="0" smtClean="0"/>
                        <a:t>Median </a:t>
                      </a:r>
                      <a:r>
                        <a:rPr lang="en-US" sz="1400" b="1" baseline="0" dirty="0" smtClean="0"/>
                        <a:t>annual </a:t>
                      </a:r>
                    </a:p>
                    <a:p>
                      <a:pPr algn="r"/>
                      <a:r>
                        <a:rPr lang="en-US" sz="1400" b="1" baseline="0" dirty="0" smtClean="0"/>
                        <a:t>wages, May 2018</a:t>
                      </a:r>
                      <a:endParaRPr lang="en-US" sz="1400" b="1" dirty="0"/>
                    </a:p>
                  </a:txBody>
                  <a:tcPr marL="107164" marR="10716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34437">
                <a:tc>
                  <a:txBody>
                    <a:bodyPr/>
                    <a:lstStyle/>
                    <a:p>
                      <a:pPr algn="r"/>
                      <a:r>
                        <a:rPr lang="en-US" sz="1400" b="0" dirty="0" smtClean="0"/>
                        <a:t> $97,370 </a:t>
                      </a:r>
                    </a:p>
                  </a:txBody>
                  <a:tcPr marL="107164" marR="107164"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34437">
                <a:tc>
                  <a:txBody>
                    <a:bodyPr/>
                    <a:lstStyle/>
                    <a:p>
                      <a:pPr algn="r"/>
                      <a:r>
                        <a:rPr lang="en-US" sz="1400" b="0" dirty="0" smtClean="0"/>
                        <a:t> $87,930 </a:t>
                      </a:r>
                    </a:p>
                  </a:txBody>
                  <a:tcPr marL="107164" marR="107164"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 $120,910 </a:t>
                      </a:r>
                    </a:p>
                  </a:txBody>
                  <a:tcPr marL="107164" marR="107164"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$200,890</a:t>
                      </a:r>
                    </a:p>
                  </a:txBody>
                  <a:tcPr marL="107164" marR="107164"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 $76,990 </a:t>
                      </a:r>
                    </a:p>
                  </a:txBody>
                  <a:tcPr marL="107164" marR="107164"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$83,960 </a:t>
                      </a:r>
                    </a:p>
                  </a:txBody>
                  <a:tcPr marL="107164" marR="107164"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 $93,830 </a:t>
                      </a:r>
                    </a:p>
                  </a:txBody>
                  <a:tcPr marL="107164" marR="107164"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$73,490 </a:t>
                      </a:r>
                    </a:p>
                  </a:txBody>
                  <a:tcPr marL="107164" marR="107164"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 $201,100 </a:t>
                      </a:r>
                    </a:p>
                  </a:txBody>
                  <a:tcPr marL="107164" marR="107164"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$84,810 </a:t>
                      </a:r>
                    </a:p>
                  </a:txBody>
                  <a:tcPr marL="107164" marR="107164"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21" name="Object 3"/>
          <p:cNvGraphicFramePr>
            <a:graphicFrameLocks noGrp="1" noChangeAspect="1"/>
          </p:cNvGraphicFramePr>
          <p:nvPr>
            <p:ph type="chart" idx="1"/>
            <p:extLst>
              <p:ext uri="{D42A27DB-BD31-4B8C-83A1-F6EECF244321}">
                <p14:modId xmlns:p14="http://schemas.microsoft.com/office/powerpoint/2010/main" val="4015740516"/>
              </p:ext>
            </p:extLst>
          </p:nvPr>
        </p:nvGraphicFramePr>
        <p:xfrm>
          <a:off x="2079289" y="1838758"/>
          <a:ext cx="8705850" cy="4937125"/>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Text Box 4"/>
          <p:cNvSpPr txBox="1">
            <a:spLocks noChangeArrowheads="1"/>
          </p:cNvSpPr>
          <p:nvPr/>
        </p:nvSpPr>
        <p:spPr bwMode="auto">
          <a:xfrm>
            <a:off x="2400599" y="1530981"/>
            <a:ext cx="3117249"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jobs, projected </a:t>
            </a:r>
            <a:r>
              <a:rPr lang="en-US" sz="1400" b="1" dirty="0" smtClean="0"/>
              <a:t>2018-28</a:t>
            </a:r>
            <a:endParaRPr lang="en-US" sz="1400" b="1" dirty="0"/>
          </a:p>
        </p:txBody>
      </p:sp>
      <p:sp>
        <p:nvSpPr>
          <p:cNvPr id="32772" name="Rectangle 2"/>
          <p:cNvSpPr>
            <a:spLocks noGrp="1" noChangeArrowheads="1"/>
          </p:cNvSpPr>
          <p:nvPr>
            <p:ph type="title"/>
          </p:nvPr>
        </p:nvSpPr>
        <p:spPr/>
        <p:txBody>
          <a:bodyPr anchor="ctr" anchorCtr="0">
            <a:normAutofit/>
          </a:bodyPr>
          <a:lstStyle/>
          <a:p>
            <a:pPr eaLnBrk="1" hangingPunct="1"/>
            <a:r>
              <a:rPr lang="en-US" sz="2800" dirty="0"/>
              <a:t>Doctoral or Professional Degree Occupations with the Largest Job Growth</a:t>
            </a:r>
          </a:p>
        </p:txBody>
      </p:sp>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Tree>
    <p:extLst>
      <p:ext uri="{BB962C8B-B14F-4D97-AF65-F5344CB8AC3E}">
        <p14:creationId xmlns:p14="http://schemas.microsoft.com/office/powerpoint/2010/main" val="3600153735"/>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Placeholder 9"/>
          <p:cNvGraphicFramePr>
            <a:graphicFrameLocks noGrp="1"/>
          </p:cNvGraphicFramePr>
          <p:nvPr>
            <p:ph type="tbl" sz="quarter" idx="11"/>
            <p:extLst>
              <p:ext uri="{D42A27DB-BD31-4B8C-83A1-F6EECF244321}">
                <p14:modId xmlns:p14="http://schemas.microsoft.com/office/powerpoint/2010/main" val="1908491573"/>
              </p:ext>
            </p:extLst>
          </p:nvPr>
        </p:nvGraphicFramePr>
        <p:xfrm>
          <a:off x="898071" y="1355474"/>
          <a:ext cx="9771104" cy="4578428"/>
        </p:xfrm>
        <a:graphic>
          <a:graphicData uri="http://schemas.openxmlformats.org/drawingml/2006/table">
            <a:tbl>
              <a:tblPr firstRow="1" bandRow="1">
                <a:tableStyleId>{3B4B98B0-60AC-42C2-AFA5-B58CD77FA1E5}</a:tableStyleId>
              </a:tblPr>
              <a:tblGrid>
                <a:gridCol w="2883779"/>
                <a:gridCol w="1999516"/>
                <a:gridCol w="4887809"/>
              </a:tblGrid>
              <a:tr h="545299">
                <a:tc>
                  <a:txBody>
                    <a:bodyPr/>
                    <a:lstStyle/>
                    <a:p>
                      <a:pPr algn="r"/>
                      <a:endParaRPr lang="en-US" sz="1100" b="1" dirty="0"/>
                    </a:p>
                  </a:txBody>
                  <a:tcPr marL="106263" marR="10626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US" sz="1100" b="1" dirty="0"/>
                    </a:p>
                  </a:txBody>
                  <a:tcPr marL="106263" marR="10626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400" b="1" dirty="0" smtClean="0"/>
                        <a:t>Median </a:t>
                      </a:r>
                      <a:r>
                        <a:rPr lang="en-US" sz="1400" b="1" baseline="0" dirty="0" smtClean="0"/>
                        <a:t>annual </a:t>
                      </a:r>
                    </a:p>
                    <a:p>
                      <a:pPr algn="r"/>
                      <a:r>
                        <a:rPr lang="en-US" sz="1400" b="1" baseline="0" dirty="0" smtClean="0"/>
                        <a:t>wages, May 2018</a:t>
                      </a:r>
                      <a:endParaRPr lang="en-US" sz="1400" b="1" dirty="0"/>
                    </a:p>
                  </a:txBody>
                  <a:tcPr marL="106263" marR="10626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12485">
                <a:tc>
                  <a:txBody>
                    <a:bodyPr/>
                    <a:lstStyle/>
                    <a:p>
                      <a:pPr algn="r"/>
                      <a:endParaRPr lang="en-US" sz="1400" dirty="0"/>
                    </a:p>
                  </a:txBody>
                  <a:tcPr marL="106263" marR="106263"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a:endParaRPr lang="en-US" sz="1400" dirty="0"/>
                    </a:p>
                  </a:txBody>
                  <a:tcPr marL="106263" marR="106263"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r"/>
                      <a:r>
                        <a:rPr lang="en-US" sz="1400" dirty="0" smtClean="0"/>
                        <a:t>$107,030</a:t>
                      </a:r>
                      <a:endParaRPr lang="en-US" sz="1400" dirty="0"/>
                    </a:p>
                  </a:txBody>
                  <a:tcPr marL="106263" marR="106263"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12485">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c>
                  <a:txBody>
                    <a:bodyPr/>
                    <a:lstStyle/>
                    <a:p>
                      <a:pPr algn="r"/>
                      <a:r>
                        <a:rPr lang="en-US" sz="1400" dirty="0" smtClean="0"/>
                        <a:t> $77,510 </a:t>
                      </a:r>
                    </a:p>
                  </a:txBody>
                  <a:tcPr marL="106263" marR="106263" anchor="ctr">
                    <a:lnL>
                      <a:noFill/>
                    </a:lnL>
                    <a:lnR>
                      <a:noFill/>
                    </a:lnR>
                    <a:lnT>
                      <a:noFill/>
                    </a:lnT>
                    <a:lnB>
                      <a:noFill/>
                    </a:lnB>
                    <a:lnTlToBr w="12700" cmpd="sng">
                      <a:noFill/>
                      <a:prstDash val="solid"/>
                    </a:lnTlToBr>
                    <a:lnBlToTr w="12700" cmpd="sng">
                      <a:noFill/>
                      <a:prstDash val="solid"/>
                    </a:lnBlToTr>
                  </a:tcPr>
                </a:tc>
              </a:tr>
              <a:tr h="412485">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noFill/>
                  </a:tcPr>
                </a:tc>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noFill/>
                  </a:tcPr>
                </a:tc>
                <a:tc>
                  <a:txBody>
                    <a:bodyPr/>
                    <a:lstStyle/>
                    <a:p>
                      <a:pPr algn="r"/>
                      <a:r>
                        <a:rPr lang="en-US" sz="1400" dirty="0" smtClean="0"/>
                        <a:t> $108,610 </a:t>
                      </a:r>
                    </a:p>
                  </a:txBody>
                  <a:tcPr marL="106263" marR="106263" anchor="ctr">
                    <a:lnL>
                      <a:noFill/>
                    </a:lnL>
                    <a:lnR>
                      <a:noFill/>
                    </a:lnR>
                    <a:lnT>
                      <a:noFill/>
                    </a:lnT>
                    <a:lnB>
                      <a:noFill/>
                    </a:lnB>
                    <a:lnTlToBr w="12700" cmpd="sng">
                      <a:noFill/>
                      <a:prstDash val="solid"/>
                    </a:lnTlToBr>
                    <a:lnBlToTr w="12700" cmpd="sng">
                      <a:noFill/>
                      <a:prstDash val="solid"/>
                    </a:lnBlToTr>
                    <a:noFill/>
                  </a:tcPr>
                </a:tc>
              </a:tr>
              <a:tr h="412485">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c>
                  <a:txBody>
                    <a:bodyPr/>
                    <a:lstStyle/>
                    <a:p>
                      <a:pPr algn="r"/>
                      <a:r>
                        <a:rPr lang="en-US" sz="1400" b="0" dirty="0" smtClean="0"/>
                        <a:t> $56,200 </a:t>
                      </a:r>
                    </a:p>
                  </a:txBody>
                  <a:tcPr marL="106263" marR="106263" anchor="ctr">
                    <a:lnL>
                      <a:noFill/>
                    </a:lnL>
                    <a:lnR>
                      <a:noFill/>
                    </a:lnR>
                    <a:lnT>
                      <a:noFill/>
                    </a:lnT>
                    <a:lnB>
                      <a:noFill/>
                    </a:lnB>
                    <a:lnTlToBr w="12700" cmpd="sng">
                      <a:noFill/>
                      <a:prstDash val="solid"/>
                    </a:lnTlToBr>
                    <a:lnBlToTr w="12700" cmpd="sng">
                      <a:noFill/>
                      <a:prstDash val="solid"/>
                    </a:lnBlToTr>
                  </a:tcPr>
                </a:tc>
              </a:tr>
              <a:tr h="412485">
                <a:tc>
                  <a:txBody>
                    <a:bodyPr/>
                    <a:lstStyle/>
                    <a:p>
                      <a:pPr algn="r"/>
                      <a:endParaRPr lang="en-US" sz="1400" dirty="0" smtClean="0"/>
                    </a:p>
                  </a:txBody>
                  <a:tcPr marL="106263" marR="106263" anchor="ctr">
                    <a:lnL>
                      <a:noFill/>
                    </a:lnL>
                    <a:lnR>
                      <a:noFill/>
                    </a:lnR>
                    <a:lnT>
                      <a:noFill/>
                    </a:lnT>
                    <a:lnB>
                      <a:noFill/>
                    </a:lnB>
                    <a:lnTlToBr w="12700" cmpd="sng">
                      <a:noFill/>
                      <a:prstDash val="solid"/>
                    </a:lnTlToBr>
                    <a:lnBlToTr w="12700" cmpd="sng">
                      <a:noFill/>
                      <a:prstDash val="solid"/>
                    </a:lnBlToTr>
                    <a:noFill/>
                  </a:tcPr>
                </a:tc>
                <a:tc>
                  <a:txBody>
                    <a:bodyPr/>
                    <a:lstStyle/>
                    <a:p>
                      <a:pPr algn="r"/>
                      <a:endParaRPr lang="en-US" sz="1400" dirty="0" smtClean="0"/>
                    </a:p>
                  </a:txBody>
                  <a:tcPr marL="106263" marR="106263" anchor="ctr">
                    <a:lnL>
                      <a:noFill/>
                    </a:lnL>
                    <a:lnR>
                      <a:noFill/>
                    </a:lnR>
                    <a:lnT>
                      <a:noFill/>
                    </a:lnT>
                    <a:lnB>
                      <a:noFill/>
                    </a:lnB>
                    <a:lnTlToBr w="12700" cmpd="sng">
                      <a:noFill/>
                      <a:prstDash val="solid"/>
                    </a:lnTlToBr>
                    <a:lnBlToTr w="12700" cmpd="sng">
                      <a:noFill/>
                      <a:prstDash val="solid"/>
                    </a:lnBlToTr>
                    <a:noFill/>
                  </a:tcPr>
                </a:tc>
                <a:tc>
                  <a:txBody>
                    <a:bodyPr/>
                    <a:lstStyle/>
                    <a:p>
                      <a:pPr algn="r"/>
                      <a:r>
                        <a:rPr lang="en-US" sz="1400" dirty="0" smtClean="0"/>
                        <a:t> $56,310 </a:t>
                      </a:r>
                    </a:p>
                  </a:txBody>
                  <a:tcPr marL="106263" marR="106263" anchor="ctr">
                    <a:lnL>
                      <a:noFill/>
                    </a:lnL>
                    <a:lnR>
                      <a:noFill/>
                    </a:lnR>
                    <a:lnT>
                      <a:noFill/>
                    </a:lnT>
                    <a:lnB>
                      <a:noFill/>
                    </a:lnB>
                    <a:lnTlToBr w="12700" cmpd="sng">
                      <a:noFill/>
                      <a:prstDash val="solid"/>
                    </a:lnTlToBr>
                    <a:lnBlToTr w="12700" cmpd="sng">
                      <a:noFill/>
                      <a:prstDash val="solid"/>
                    </a:lnBlToTr>
                    <a:noFill/>
                  </a:tcPr>
                </a:tc>
              </a:tr>
              <a:tr h="412485">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c>
                  <a:txBody>
                    <a:bodyPr/>
                    <a:lstStyle/>
                    <a:p>
                      <a:pPr algn="r"/>
                      <a:r>
                        <a:rPr lang="en-US" sz="1400" dirty="0" smtClean="0"/>
                        <a:t>$84,270</a:t>
                      </a: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r>
              <a:tr h="412485">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noFill/>
                  </a:tcPr>
                </a:tc>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noFill/>
                  </a:tcPr>
                </a:tc>
                <a:tc>
                  <a:txBody>
                    <a:bodyPr/>
                    <a:lstStyle/>
                    <a:p>
                      <a:pPr algn="r"/>
                      <a:r>
                        <a:rPr lang="en-US" sz="1400" dirty="0" smtClean="0"/>
                        <a:t>  $44,840 </a:t>
                      </a:r>
                    </a:p>
                  </a:txBody>
                  <a:tcPr marL="106263" marR="106263" anchor="ctr">
                    <a:lnL>
                      <a:noFill/>
                    </a:lnL>
                    <a:lnR>
                      <a:noFill/>
                    </a:lnR>
                    <a:lnT>
                      <a:noFill/>
                    </a:lnT>
                    <a:lnB>
                      <a:noFill/>
                    </a:lnB>
                    <a:lnTlToBr w="12700" cmpd="sng">
                      <a:noFill/>
                      <a:prstDash val="solid"/>
                    </a:lnTlToBr>
                    <a:lnBlToTr w="12700" cmpd="sng">
                      <a:noFill/>
                      <a:prstDash val="solid"/>
                    </a:lnBlToTr>
                    <a:noFill/>
                  </a:tcPr>
                </a:tc>
              </a:tr>
              <a:tr h="412485">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tcPr>
                </a:tc>
                <a:tc>
                  <a:txBody>
                    <a:bodyPr/>
                    <a:lstStyle/>
                    <a:p>
                      <a:pPr algn="r"/>
                      <a:r>
                        <a:rPr lang="en-US" sz="1400" dirty="0" smtClean="0"/>
                        <a:t> $87,780 </a:t>
                      </a:r>
                    </a:p>
                  </a:txBody>
                  <a:tcPr marL="106263" marR="106263" anchor="ctr">
                    <a:lnL>
                      <a:noFill/>
                    </a:lnL>
                    <a:lnR>
                      <a:noFill/>
                    </a:lnR>
                    <a:lnT>
                      <a:noFill/>
                    </a:lnT>
                    <a:lnB>
                      <a:noFill/>
                    </a:lnB>
                    <a:lnTlToBr w="12700" cmpd="sng">
                      <a:noFill/>
                      <a:prstDash val="solid"/>
                    </a:lnTlToBr>
                    <a:lnBlToTr w="12700" cmpd="sng">
                      <a:noFill/>
                      <a:prstDash val="solid"/>
                    </a:lnBlToTr>
                  </a:tcPr>
                </a:tc>
              </a:tr>
              <a:tr h="412485">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noFill/>
                  </a:tcPr>
                </a:tc>
                <a:tc>
                  <a:txBody>
                    <a:bodyPr/>
                    <a:lstStyle/>
                    <a:p>
                      <a:pPr algn="r"/>
                      <a:endParaRPr lang="en-US" sz="1400" dirty="0"/>
                    </a:p>
                  </a:txBody>
                  <a:tcPr marL="106263" marR="106263" anchor="ctr">
                    <a:lnL>
                      <a:noFill/>
                    </a:lnL>
                    <a:lnR>
                      <a:noFill/>
                    </a:lnR>
                    <a:lnT>
                      <a:noFill/>
                    </a:lnT>
                    <a:lnB>
                      <a:noFill/>
                    </a:lnB>
                    <a:lnTlToBr w="12700" cmpd="sng">
                      <a:noFill/>
                      <a:prstDash val="solid"/>
                    </a:lnTlToBr>
                    <a:lnBlToTr w="12700" cmpd="sng">
                      <a:noFill/>
                      <a:prstDash val="solid"/>
                    </a:lnBlToTr>
                    <a:noFill/>
                  </a:tcPr>
                </a:tc>
                <a:tc>
                  <a:txBody>
                    <a:bodyPr/>
                    <a:lstStyle/>
                    <a:p>
                      <a:pPr algn="r"/>
                      <a:r>
                        <a:rPr lang="en-US" sz="1400" dirty="0" smtClean="0"/>
                        <a:t> $94,340 </a:t>
                      </a:r>
                    </a:p>
                  </a:txBody>
                  <a:tcPr marL="106263" marR="106263" anchor="ctr">
                    <a:lnL>
                      <a:noFill/>
                    </a:lnL>
                    <a:lnR>
                      <a:noFill/>
                    </a:lnR>
                    <a:lnT>
                      <a:noFill/>
                    </a:lnT>
                    <a:lnB>
                      <a:noFill/>
                    </a:lnB>
                    <a:lnTlToBr w="12700" cmpd="sng">
                      <a:noFill/>
                      <a:prstDash val="solid"/>
                    </a:lnTlToBr>
                    <a:lnBlToTr w="12700" cmpd="sng">
                      <a:noFill/>
                      <a:prstDash val="solid"/>
                    </a:lnBlToTr>
                    <a:noFill/>
                  </a:tcPr>
                </a:tc>
              </a:tr>
              <a:tr h="320764">
                <a:tc>
                  <a:txBody>
                    <a:bodyPr/>
                    <a:lstStyle/>
                    <a:p>
                      <a:pPr algn="r"/>
                      <a:endParaRPr lang="en-US" sz="1400" b="0" dirty="0" smtClean="0"/>
                    </a:p>
                  </a:txBody>
                  <a:tcPr marL="106263" marR="106263" anchor="ctr">
                    <a:lnL>
                      <a:noFill/>
                    </a:lnL>
                    <a:lnR>
                      <a:noFill/>
                    </a:lnR>
                    <a:lnT>
                      <a:noFill/>
                    </a:lnT>
                    <a:lnB w="12700" cmpd="sng">
                      <a:noFill/>
                    </a:lnB>
                    <a:lnTlToBr w="12700" cmpd="sng">
                      <a:noFill/>
                      <a:prstDash val="solid"/>
                    </a:lnTlToBr>
                    <a:lnBlToTr w="12700" cmpd="sng">
                      <a:noFill/>
                      <a:prstDash val="solid"/>
                    </a:lnBlToTr>
                  </a:tcPr>
                </a:tc>
                <a:tc>
                  <a:txBody>
                    <a:bodyPr/>
                    <a:lstStyle/>
                    <a:p>
                      <a:pPr algn="r"/>
                      <a:endParaRPr lang="en-US" sz="1400" b="0" dirty="0" smtClean="0"/>
                    </a:p>
                  </a:txBody>
                  <a:tcPr marL="106263" marR="106263" anchor="ctr">
                    <a:lnL>
                      <a:noFill/>
                    </a:lnL>
                    <a:lnR>
                      <a:noFill/>
                    </a:lnR>
                    <a:lnT>
                      <a:noFill/>
                    </a:lnT>
                    <a:lnB w="12700" cmpd="sng">
                      <a:noFill/>
                    </a:lnB>
                    <a:lnTlToBr w="12700" cmpd="sng">
                      <a:noFill/>
                      <a:prstDash val="solid"/>
                    </a:lnTlToBr>
                    <a:lnBlToTr w="12700" cmpd="sng">
                      <a:noFill/>
                      <a:prstDash val="solid"/>
                    </a:lnBlToTr>
                  </a:tcPr>
                </a:tc>
                <a:tc>
                  <a:txBody>
                    <a:bodyPr/>
                    <a:lstStyle/>
                    <a:p>
                      <a:pPr algn="r"/>
                      <a:r>
                        <a:rPr lang="en-US" sz="1400" b="0" dirty="0" smtClean="0"/>
                        <a:t> $50,090 </a:t>
                      </a:r>
                    </a:p>
                  </a:txBody>
                  <a:tcPr marL="106263" marR="106263"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21" name="Object 3"/>
          <p:cNvGraphicFramePr>
            <a:graphicFrameLocks noGrp="1" noChangeAspect="1"/>
          </p:cNvGraphicFramePr>
          <p:nvPr>
            <p:ph type="chart" idx="1"/>
            <p:extLst>
              <p:ext uri="{D42A27DB-BD31-4B8C-83A1-F6EECF244321}">
                <p14:modId xmlns:p14="http://schemas.microsoft.com/office/powerpoint/2010/main" val="2034440159"/>
              </p:ext>
            </p:extLst>
          </p:nvPr>
        </p:nvGraphicFramePr>
        <p:xfrm>
          <a:off x="1085850" y="1809751"/>
          <a:ext cx="8705850" cy="4499608"/>
        </p:xfrm>
        <a:graphic>
          <a:graphicData uri="http://schemas.openxmlformats.org/drawingml/2006/chart">
            <c:chart xmlns:c="http://schemas.openxmlformats.org/drawingml/2006/chart" xmlns:r="http://schemas.openxmlformats.org/officeDocument/2006/relationships" r:id="rId3"/>
          </a:graphicData>
        </a:graphic>
      </p:graphicFrame>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2" name="Rectangle 2"/>
          <p:cNvSpPr>
            <a:spLocks noGrp="1" noChangeArrowheads="1"/>
          </p:cNvSpPr>
          <p:nvPr>
            <p:ph type="title"/>
          </p:nvPr>
        </p:nvSpPr>
        <p:spPr/>
        <p:txBody>
          <a:bodyPr anchor="ctr" anchorCtr="0">
            <a:normAutofit/>
          </a:bodyPr>
          <a:lstStyle/>
          <a:p>
            <a:pPr eaLnBrk="1" hangingPunct="1"/>
            <a:r>
              <a:rPr lang="en-US" sz="2800" dirty="0"/>
              <a:t>Master’s Degree Occupations with </a:t>
            </a:r>
            <a:r>
              <a:rPr lang="en-US" sz="2800" dirty="0" smtClean="0"/>
              <a:t>the </a:t>
            </a:r>
            <a:r>
              <a:rPr lang="en-US" sz="2800" dirty="0"/>
              <a:t>Largest Job </a:t>
            </a:r>
            <a:r>
              <a:rPr lang="en-US" sz="2800" dirty="0" smtClean="0"/>
              <a:t>Growth</a:t>
            </a:r>
            <a:endParaRPr lang="en-US" sz="2800" dirty="0"/>
          </a:p>
        </p:txBody>
      </p:sp>
      <p:sp>
        <p:nvSpPr>
          <p:cNvPr id="11" name="Text Box 4"/>
          <p:cNvSpPr txBox="1">
            <a:spLocks noChangeArrowheads="1"/>
          </p:cNvSpPr>
          <p:nvPr/>
        </p:nvSpPr>
        <p:spPr bwMode="auto">
          <a:xfrm>
            <a:off x="2743499" y="1501974"/>
            <a:ext cx="3430242"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jobs, projected </a:t>
            </a:r>
            <a:r>
              <a:rPr lang="en-US" sz="1400" b="1" dirty="0" smtClean="0"/>
              <a:t>2018-28</a:t>
            </a:r>
            <a:endParaRPr lang="en-US" sz="1400" b="1" dirty="0"/>
          </a:p>
        </p:txBody>
      </p:sp>
      <p:sp>
        <p:nvSpPr>
          <p:cNvPr id="2" name="TextBox 1"/>
          <p:cNvSpPr txBox="1"/>
          <p:nvPr/>
        </p:nvSpPr>
        <p:spPr>
          <a:xfrm>
            <a:off x="3167131" y="6048899"/>
            <a:ext cx="7348083" cy="378825"/>
          </a:xfrm>
          <a:prstGeom prst="rect">
            <a:avLst/>
          </a:prstGeom>
        </p:spPr>
        <p:txBody>
          <a:bodyPr vert="horz" wrap="square" lIns="91440" tIns="45720" rIns="91440" bIns="45720" rtlCol="0" anchor="ctr">
            <a:normAutofit/>
          </a:bodyPr>
          <a:lstStyle/>
          <a:p>
            <a:pPr algn="r">
              <a:spcBef>
                <a:spcPct val="0"/>
              </a:spcBef>
            </a:pPr>
            <a:r>
              <a:rPr lang="en-US" sz="1200" dirty="0" smtClean="0"/>
              <a:t>*Wage </a:t>
            </a:r>
            <a:r>
              <a:rPr lang="en-US" sz="1200" dirty="0"/>
              <a:t>includes data for substance abuse and behavioral disorder counselors</a:t>
            </a:r>
            <a:endParaRPr kumimoji="0" lang="en-US" sz="1200" b="0" i="0" u="none" strike="noStrike" kern="1200" cap="none" spc="0" normalizeH="0" baseline="0" noProof="0" dirty="0" smtClean="0">
              <a:ln>
                <a:noFill/>
              </a:ln>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2966987944"/>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Placeholder 9"/>
          <p:cNvGraphicFramePr>
            <a:graphicFrameLocks noGrp="1"/>
          </p:cNvGraphicFramePr>
          <p:nvPr>
            <p:ph type="tbl" sz="quarter" idx="11"/>
            <p:extLst>
              <p:ext uri="{D42A27DB-BD31-4B8C-83A1-F6EECF244321}">
                <p14:modId xmlns:p14="http://schemas.microsoft.com/office/powerpoint/2010/main" val="1481687817"/>
              </p:ext>
            </p:extLst>
          </p:nvPr>
        </p:nvGraphicFramePr>
        <p:xfrm>
          <a:off x="1062888" y="1366904"/>
          <a:ext cx="9550801" cy="4862530"/>
        </p:xfrm>
        <a:graphic>
          <a:graphicData uri="http://schemas.openxmlformats.org/drawingml/2006/table">
            <a:tbl>
              <a:tblPr firstRow="1" bandRow="1">
                <a:tableStyleId>{3B4B98B0-60AC-42C2-AFA5-B58CD77FA1E5}</a:tableStyleId>
              </a:tblPr>
              <a:tblGrid>
                <a:gridCol w="9550801"/>
              </a:tblGrid>
              <a:tr h="465023">
                <a:tc>
                  <a:txBody>
                    <a:bodyPr/>
                    <a:lstStyle/>
                    <a:p>
                      <a:pPr algn="r"/>
                      <a:r>
                        <a:rPr lang="en-US" sz="1400" b="1" dirty="0" smtClean="0"/>
                        <a:t>Median </a:t>
                      </a:r>
                      <a:r>
                        <a:rPr lang="en-US" sz="1400" b="1" baseline="0" dirty="0" smtClean="0"/>
                        <a:t>annual </a:t>
                      </a:r>
                    </a:p>
                    <a:p>
                      <a:pPr algn="r"/>
                      <a:r>
                        <a:rPr lang="en-US" sz="1400" b="1" baseline="0" dirty="0" smtClean="0"/>
                        <a:t>wages, May 2018</a:t>
                      </a:r>
                      <a:endParaRPr lang="en-US" sz="1400" b="1" dirty="0"/>
                    </a:p>
                  </a:txBody>
                  <a:tcPr marL="110323" marR="1103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34437">
                <a:tc>
                  <a:txBody>
                    <a:bodyPr/>
                    <a:lstStyle/>
                    <a:p>
                      <a:pPr algn="r"/>
                      <a:r>
                        <a:rPr lang="en-US" sz="1400" b="0" dirty="0" smtClean="0"/>
                        <a:t>$71,730</a:t>
                      </a:r>
                      <a:endParaRPr lang="en-US" sz="1400" b="0" dirty="0"/>
                    </a:p>
                  </a:txBody>
                  <a:tcPr marL="110323" marR="110323"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34437">
                <a:tc>
                  <a:txBody>
                    <a:bodyPr/>
                    <a:lstStyle/>
                    <a:p>
                      <a:pPr algn="r"/>
                      <a:r>
                        <a:rPr lang="en-US" sz="1400" b="0" dirty="0" smtClean="0"/>
                        <a:t>$103,620</a:t>
                      </a:r>
                      <a:endParaRPr lang="en-US" sz="1400" b="0" dirty="0"/>
                    </a:p>
                  </a:txBody>
                  <a:tcPr marL="110323" marR="110323"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$100,930</a:t>
                      </a:r>
                      <a:endParaRPr lang="en-US" sz="1400" dirty="0"/>
                    </a:p>
                  </a:txBody>
                  <a:tcPr marL="110323" marR="110323"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$63,120 </a:t>
                      </a:r>
                    </a:p>
                  </a:txBody>
                  <a:tcPr marL="110323" marR="110323"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b="0" dirty="0" smtClean="0"/>
                        <a:t> $83,610 </a:t>
                      </a:r>
                    </a:p>
                  </a:txBody>
                  <a:tcPr marL="110323" marR="110323"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$127,990 </a:t>
                      </a:r>
                    </a:p>
                  </a:txBody>
                  <a:tcPr marL="110323" marR="110323"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 $70,500 </a:t>
                      </a:r>
                    </a:p>
                  </a:txBody>
                  <a:tcPr marL="110323" marR="110323"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b="0" dirty="0" smtClean="0"/>
                        <a:t> $99,730 </a:t>
                      </a:r>
                    </a:p>
                  </a:txBody>
                  <a:tcPr marL="110323" marR="110323"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 $70,530 </a:t>
                      </a:r>
                    </a:p>
                  </a:txBody>
                  <a:tcPr marL="110323" marR="110323"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$107,480 </a:t>
                      </a:r>
                    </a:p>
                  </a:txBody>
                  <a:tcPr marL="110323" marR="110323"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21" name="Object 3"/>
          <p:cNvGraphicFramePr>
            <a:graphicFrameLocks noGrp="1" noChangeAspect="1"/>
          </p:cNvGraphicFramePr>
          <p:nvPr>
            <p:ph type="chart" idx="1"/>
            <p:extLst>
              <p:ext uri="{D42A27DB-BD31-4B8C-83A1-F6EECF244321}">
                <p14:modId xmlns:p14="http://schemas.microsoft.com/office/powerpoint/2010/main" val="3422095263"/>
              </p:ext>
            </p:extLst>
          </p:nvPr>
        </p:nvGraphicFramePr>
        <p:xfrm>
          <a:off x="666750" y="1780368"/>
          <a:ext cx="8705850" cy="4790722"/>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Text Box 4"/>
          <p:cNvSpPr txBox="1">
            <a:spLocks noChangeArrowheads="1"/>
          </p:cNvSpPr>
          <p:nvPr/>
        </p:nvSpPr>
        <p:spPr bwMode="auto">
          <a:xfrm>
            <a:off x="1234739" y="1476803"/>
            <a:ext cx="3519552"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jobs, projected </a:t>
            </a:r>
            <a:r>
              <a:rPr lang="en-US" sz="1400" b="1" dirty="0" smtClean="0"/>
              <a:t>2018-28</a:t>
            </a:r>
            <a:endParaRPr lang="en-US" sz="1400" b="1" dirty="0"/>
          </a:p>
        </p:txBody>
      </p:sp>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2" name="Rectangle 2"/>
          <p:cNvSpPr>
            <a:spLocks noGrp="1" noChangeArrowheads="1"/>
          </p:cNvSpPr>
          <p:nvPr>
            <p:ph type="title"/>
          </p:nvPr>
        </p:nvSpPr>
        <p:spPr/>
        <p:txBody>
          <a:bodyPr anchor="ctr" anchorCtr="0"/>
          <a:lstStyle/>
          <a:p>
            <a:pPr eaLnBrk="1" hangingPunct="1"/>
            <a:r>
              <a:rPr lang="en-US" sz="2800" dirty="0"/>
              <a:t>Bachelor’s Degree Occupations with the Largest Job Growth</a:t>
            </a:r>
          </a:p>
        </p:txBody>
      </p:sp>
    </p:spTree>
    <p:extLst>
      <p:ext uri="{BB962C8B-B14F-4D97-AF65-F5344CB8AC3E}">
        <p14:creationId xmlns:p14="http://schemas.microsoft.com/office/powerpoint/2010/main" val="267856322"/>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Placeholder 10"/>
          <p:cNvGraphicFramePr>
            <a:graphicFrameLocks noGrp="1"/>
          </p:cNvGraphicFramePr>
          <p:nvPr>
            <p:ph type="tbl" sz="quarter" idx="11"/>
            <p:extLst>
              <p:ext uri="{D42A27DB-BD31-4B8C-83A1-F6EECF244321}">
                <p14:modId xmlns:p14="http://schemas.microsoft.com/office/powerpoint/2010/main" val="449856202"/>
              </p:ext>
            </p:extLst>
          </p:nvPr>
        </p:nvGraphicFramePr>
        <p:xfrm>
          <a:off x="1132205" y="1530486"/>
          <a:ext cx="9550064" cy="4619060"/>
        </p:xfrm>
        <a:graphic>
          <a:graphicData uri="http://schemas.openxmlformats.org/drawingml/2006/table">
            <a:tbl>
              <a:tblPr firstRow="1" bandRow="1">
                <a:tableStyleId>{3B4B98B0-60AC-42C2-AFA5-B58CD77FA1E5}</a:tableStyleId>
              </a:tblPr>
              <a:tblGrid>
                <a:gridCol w="9550064"/>
              </a:tblGrid>
              <a:tr h="511744">
                <a:tc>
                  <a:txBody>
                    <a:bodyPr/>
                    <a:lstStyle/>
                    <a:p>
                      <a:pPr algn="r"/>
                      <a:r>
                        <a:rPr lang="en-US" sz="1400" b="1" dirty="0" smtClean="0"/>
                        <a:t>Median </a:t>
                      </a:r>
                      <a:r>
                        <a:rPr lang="en-US" sz="1400" b="1" baseline="0" dirty="0" smtClean="0"/>
                        <a:t>annual </a:t>
                      </a:r>
                    </a:p>
                    <a:p>
                      <a:pPr algn="r"/>
                      <a:r>
                        <a:rPr lang="en-US" sz="1400" b="1" baseline="0" dirty="0" smtClean="0"/>
                        <a:t>wages, May 2018</a:t>
                      </a:r>
                      <a:endParaRPr lang="en-US" sz="1400" b="1" dirty="0"/>
                    </a:p>
                  </a:txBody>
                  <a:tcPr marL="112261" marR="11226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10090">
                <a:tc>
                  <a:txBody>
                    <a:bodyPr/>
                    <a:lstStyle/>
                    <a:p>
                      <a:pPr algn="r"/>
                      <a:r>
                        <a:rPr lang="en-US" sz="1400" b="0" dirty="0" smtClean="0"/>
                        <a:t> $50,940 </a:t>
                      </a:r>
                    </a:p>
                  </a:txBody>
                  <a:tcPr marL="112261" marR="112261"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10090">
                <a:tc>
                  <a:txBody>
                    <a:bodyPr/>
                    <a:lstStyle/>
                    <a:p>
                      <a:pPr algn="r"/>
                      <a:r>
                        <a:rPr lang="en-US" sz="1400" b="0" dirty="0" smtClean="0"/>
                        <a:t> $29,780 </a:t>
                      </a:r>
                    </a:p>
                  </a:txBody>
                  <a:tcPr marL="112261" marR="112261" anchor="ctr">
                    <a:lnL>
                      <a:noFill/>
                    </a:lnL>
                    <a:lnR>
                      <a:noFill/>
                    </a:lnR>
                    <a:lnT>
                      <a:noFill/>
                    </a:lnT>
                    <a:lnB>
                      <a:noFill/>
                    </a:lnB>
                    <a:lnTlToBr w="12700" cmpd="sng">
                      <a:noFill/>
                      <a:prstDash val="solid"/>
                    </a:lnTlToBr>
                    <a:lnBlToTr w="12700" cmpd="sng">
                      <a:noFill/>
                      <a:prstDash val="solid"/>
                    </a:lnBlToTr>
                  </a:tcPr>
                </a:tc>
              </a:tr>
              <a:tr h="410090">
                <a:tc>
                  <a:txBody>
                    <a:bodyPr/>
                    <a:lstStyle/>
                    <a:p>
                      <a:pPr algn="r"/>
                      <a:r>
                        <a:rPr lang="en-US" sz="1400" dirty="0" smtClean="0"/>
                        <a:t> $60,280 </a:t>
                      </a:r>
                    </a:p>
                  </a:txBody>
                  <a:tcPr marL="112261" marR="112261" anchor="ctr">
                    <a:lnL>
                      <a:noFill/>
                    </a:lnL>
                    <a:lnR>
                      <a:noFill/>
                    </a:lnR>
                    <a:lnT>
                      <a:noFill/>
                    </a:lnT>
                    <a:lnB>
                      <a:noFill/>
                    </a:lnB>
                    <a:lnTlToBr w="12700" cmpd="sng">
                      <a:noFill/>
                      <a:prstDash val="solid"/>
                    </a:lnTlToBr>
                    <a:lnBlToTr w="12700" cmpd="sng">
                      <a:noFill/>
                      <a:prstDash val="solid"/>
                    </a:lnBlToTr>
                    <a:noFill/>
                  </a:tcPr>
                </a:tc>
              </a:tr>
              <a:tr h="410090">
                <a:tc>
                  <a:txBody>
                    <a:bodyPr/>
                    <a:lstStyle/>
                    <a:p>
                      <a:pPr algn="r"/>
                      <a:r>
                        <a:rPr lang="en-US" sz="1400" dirty="0" smtClean="0"/>
                        <a:t> $58,040 </a:t>
                      </a:r>
                    </a:p>
                  </a:txBody>
                  <a:tcPr marL="112261" marR="112261" anchor="ctr">
                    <a:lnL>
                      <a:noFill/>
                    </a:lnL>
                    <a:lnR>
                      <a:noFill/>
                    </a:lnR>
                    <a:lnT>
                      <a:noFill/>
                    </a:lnT>
                    <a:lnB>
                      <a:noFill/>
                    </a:lnB>
                    <a:lnTlToBr w="12700" cmpd="sng">
                      <a:noFill/>
                      <a:prstDash val="solid"/>
                    </a:lnTlToBr>
                    <a:lnBlToTr w="12700" cmpd="sng">
                      <a:noFill/>
                      <a:prstDash val="solid"/>
                    </a:lnBlToTr>
                  </a:tcPr>
                </a:tc>
              </a:tr>
              <a:tr h="410090">
                <a:tc>
                  <a:txBody>
                    <a:bodyPr/>
                    <a:lstStyle/>
                    <a:p>
                      <a:pPr algn="r"/>
                      <a:r>
                        <a:rPr lang="en-US" sz="1400" dirty="0" smtClean="0"/>
                        <a:t> $74,820 </a:t>
                      </a:r>
                    </a:p>
                  </a:txBody>
                  <a:tcPr marL="112261" marR="112261" anchor="ctr">
                    <a:lnL>
                      <a:noFill/>
                    </a:lnL>
                    <a:lnR>
                      <a:noFill/>
                    </a:lnR>
                    <a:lnT>
                      <a:noFill/>
                    </a:lnT>
                    <a:lnB>
                      <a:noFill/>
                    </a:lnB>
                    <a:lnTlToBr w="12700" cmpd="sng">
                      <a:noFill/>
                      <a:prstDash val="solid"/>
                    </a:lnTlToBr>
                    <a:lnBlToTr w="12700" cmpd="sng">
                      <a:noFill/>
                      <a:prstDash val="solid"/>
                    </a:lnBlToTr>
                    <a:noFill/>
                  </a:tcPr>
                </a:tc>
              </a:tr>
              <a:tr h="410090">
                <a:tc>
                  <a:txBody>
                    <a:bodyPr/>
                    <a:lstStyle/>
                    <a:p>
                      <a:pPr algn="r"/>
                      <a:r>
                        <a:rPr lang="en-US" sz="1400" dirty="0" smtClean="0"/>
                        <a:t> $34,420 </a:t>
                      </a:r>
                    </a:p>
                  </a:txBody>
                  <a:tcPr marL="112261" marR="112261" anchor="ctr">
                    <a:lnL>
                      <a:noFill/>
                    </a:lnL>
                    <a:lnR>
                      <a:noFill/>
                    </a:lnR>
                    <a:lnT>
                      <a:noFill/>
                    </a:lnT>
                    <a:lnB>
                      <a:noFill/>
                    </a:lnB>
                    <a:lnTlToBr w="12700" cmpd="sng">
                      <a:noFill/>
                      <a:prstDash val="solid"/>
                    </a:lnTlToBr>
                    <a:lnBlToTr w="12700" cmpd="sng">
                      <a:noFill/>
                      <a:prstDash val="solid"/>
                    </a:lnBlToTr>
                  </a:tcPr>
                </a:tc>
              </a:tr>
              <a:tr h="410090">
                <a:tc>
                  <a:txBody>
                    <a:bodyPr/>
                    <a:lstStyle/>
                    <a:p>
                      <a:pPr algn="r"/>
                      <a:r>
                        <a:rPr lang="en-US" sz="1400" dirty="0" smtClean="0"/>
                        <a:t> $69,430 </a:t>
                      </a:r>
                    </a:p>
                  </a:txBody>
                  <a:tcPr marL="112261" marR="112261" anchor="ctr">
                    <a:lnL>
                      <a:noFill/>
                    </a:lnL>
                    <a:lnR>
                      <a:noFill/>
                    </a:lnR>
                    <a:lnT>
                      <a:noFill/>
                    </a:lnT>
                    <a:lnB>
                      <a:noFill/>
                    </a:lnB>
                    <a:lnTlToBr w="12700" cmpd="sng">
                      <a:noFill/>
                      <a:prstDash val="solid"/>
                    </a:lnTlToBr>
                    <a:lnBlToTr w="12700" cmpd="sng">
                      <a:noFill/>
                      <a:prstDash val="solid"/>
                    </a:lnBlToTr>
                    <a:noFill/>
                  </a:tcPr>
                </a:tc>
              </a:tr>
              <a:tr h="410090">
                <a:tc>
                  <a:txBody>
                    <a:bodyPr/>
                    <a:lstStyle/>
                    <a:p>
                      <a:pPr algn="r"/>
                      <a:r>
                        <a:rPr lang="en-US" sz="1400" dirty="0" smtClean="0"/>
                        <a:t> $59,520 </a:t>
                      </a:r>
                    </a:p>
                  </a:txBody>
                  <a:tcPr marL="112261" marR="112261" anchor="ctr">
                    <a:lnL>
                      <a:noFill/>
                    </a:lnL>
                    <a:lnR>
                      <a:noFill/>
                    </a:lnR>
                    <a:lnT>
                      <a:noFill/>
                    </a:lnT>
                    <a:lnB>
                      <a:noFill/>
                    </a:lnB>
                    <a:lnTlToBr w="12700" cmpd="sng">
                      <a:noFill/>
                      <a:prstDash val="solid"/>
                    </a:lnTlToBr>
                    <a:lnBlToTr w="12700" cmpd="sng">
                      <a:noFill/>
                      <a:prstDash val="solid"/>
                    </a:lnBlToTr>
                  </a:tcPr>
                </a:tc>
              </a:tr>
              <a:tr h="410090">
                <a:tc>
                  <a:txBody>
                    <a:bodyPr/>
                    <a:lstStyle/>
                    <a:p>
                      <a:pPr algn="r"/>
                      <a:r>
                        <a:rPr lang="en-US" sz="1400" b="0" dirty="0" smtClean="0"/>
                        <a:t> $60,220 </a:t>
                      </a:r>
                    </a:p>
                  </a:txBody>
                  <a:tcPr marL="112261" marR="112261" anchor="ctr">
                    <a:lnL>
                      <a:noFill/>
                    </a:lnL>
                    <a:lnR>
                      <a:noFill/>
                    </a:lnR>
                    <a:lnT>
                      <a:noFill/>
                    </a:lnT>
                    <a:lnB>
                      <a:noFill/>
                    </a:lnB>
                    <a:lnTlToBr w="12700" cmpd="sng">
                      <a:noFill/>
                      <a:prstDash val="solid"/>
                    </a:lnTlToBr>
                    <a:lnBlToTr w="12700" cmpd="sng">
                      <a:noFill/>
                      <a:prstDash val="solid"/>
                    </a:lnBlToTr>
                    <a:noFill/>
                  </a:tcPr>
                </a:tc>
              </a:tr>
              <a:tr h="410090">
                <a:tc>
                  <a:txBody>
                    <a:bodyPr/>
                    <a:lstStyle/>
                    <a:p>
                      <a:pPr algn="r"/>
                      <a:r>
                        <a:rPr lang="en-US" sz="1400" dirty="0" smtClean="0"/>
                        <a:t> $72,510 </a:t>
                      </a:r>
                    </a:p>
                  </a:txBody>
                  <a:tcPr marL="112261" marR="112261"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14" name="Object 3"/>
          <p:cNvGraphicFramePr>
            <a:graphicFrameLocks noGrp="1" noChangeAspect="1"/>
          </p:cNvGraphicFramePr>
          <p:nvPr>
            <p:ph type="chart" idx="1"/>
            <p:extLst>
              <p:ext uri="{D42A27DB-BD31-4B8C-83A1-F6EECF244321}">
                <p14:modId xmlns:p14="http://schemas.microsoft.com/office/powerpoint/2010/main" val="1753153250"/>
              </p:ext>
            </p:extLst>
          </p:nvPr>
        </p:nvGraphicFramePr>
        <p:xfrm>
          <a:off x="937578" y="1814718"/>
          <a:ext cx="8705850" cy="4691634"/>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Text Box 4"/>
          <p:cNvSpPr txBox="1">
            <a:spLocks noChangeArrowheads="1"/>
          </p:cNvSpPr>
          <p:nvPr/>
        </p:nvSpPr>
        <p:spPr bwMode="auto">
          <a:xfrm>
            <a:off x="1343592" y="1429524"/>
            <a:ext cx="3363327"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jobs, projected </a:t>
            </a:r>
            <a:r>
              <a:rPr lang="en-US" sz="1400" b="1" dirty="0" smtClean="0"/>
              <a:t>2018-28</a:t>
            </a:r>
            <a:endParaRPr lang="en-US" sz="1400" b="1" dirty="0"/>
          </a:p>
        </p:txBody>
      </p:sp>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2" name="Rectangle 2"/>
          <p:cNvSpPr>
            <a:spLocks noGrp="1" noChangeArrowheads="1"/>
          </p:cNvSpPr>
          <p:nvPr>
            <p:ph type="title"/>
          </p:nvPr>
        </p:nvSpPr>
        <p:spPr/>
        <p:txBody>
          <a:bodyPr anchor="ctr" anchorCtr="0"/>
          <a:lstStyle/>
          <a:p>
            <a:pPr eaLnBrk="1" hangingPunct="1"/>
            <a:r>
              <a:rPr lang="en-US" dirty="0" smtClean="0"/>
              <a:t>Associate’s Degree Occupations with the Largest Job Growth</a:t>
            </a:r>
            <a:endParaRPr lang="en-US" dirty="0"/>
          </a:p>
        </p:txBody>
      </p:sp>
    </p:spTree>
    <p:extLst>
      <p:ext uri="{BB962C8B-B14F-4D97-AF65-F5344CB8AC3E}">
        <p14:creationId xmlns:p14="http://schemas.microsoft.com/office/powerpoint/2010/main" val="2844608540"/>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Placeholder 8"/>
          <p:cNvGraphicFramePr>
            <a:graphicFrameLocks noGrp="1"/>
          </p:cNvGraphicFramePr>
          <p:nvPr>
            <p:ph type="tbl" sz="quarter" idx="11"/>
            <p:extLst>
              <p:ext uri="{D42A27DB-BD31-4B8C-83A1-F6EECF244321}">
                <p14:modId xmlns:p14="http://schemas.microsoft.com/office/powerpoint/2010/main" val="2925621757"/>
              </p:ext>
            </p:extLst>
          </p:nvPr>
        </p:nvGraphicFramePr>
        <p:xfrm>
          <a:off x="1330524" y="1200350"/>
          <a:ext cx="9358830" cy="4862530"/>
        </p:xfrm>
        <a:graphic>
          <a:graphicData uri="http://schemas.openxmlformats.org/drawingml/2006/table">
            <a:tbl>
              <a:tblPr firstRow="1" bandRow="1">
                <a:tableStyleId>{3B4B98B0-60AC-42C2-AFA5-B58CD77FA1E5}</a:tableStyleId>
              </a:tblPr>
              <a:tblGrid>
                <a:gridCol w="9358830"/>
              </a:tblGrid>
              <a:tr h="465023">
                <a:tc>
                  <a:txBody>
                    <a:bodyPr/>
                    <a:lstStyle/>
                    <a:p>
                      <a:pPr algn="r"/>
                      <a:r>
                        <a:rPr lang="en-US" sz="1400" b="1" dirty="0" smtClean="0"/>
                        <a:t>Median </a:t>
                      </a:r>
                      <a:r>
                        <a:rPr lang="en-US" sz="1400" b="1" baseline="0" dirty="0" smtClean="0"/>
                        <a:t>annual </a:t>
                      </a:r>
                    </a:p>
                    <a:p>
                      <a:pPr algn="r"/>
                      <a:r>
                        <a:rPr lang="en-US" sz="1400" b="1" baseline="0" dirty="0" smtClean="0"/>
                        <a:t>wages, May 2018</a:t>
                      </a:r>
                      <a:endParaRPr lang="en-US" sz="1400" b="1" dirty="0"/>
                    </a:p>
                  </a:txBody>
                  <a:tcPr marL="107108" marR="1071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34437">
                <a:tc>
                  <a:txBody>
                    <a:bodyPr/>
                    <a:lstStyle/>
                    <a:p>
                      <a:pPr algn="r"/>
                      <a:r>
                        <a:rPr lang="en-US" sz="1400" b="0" dirty="0" smtClean="0"/>
                        <a:t>$24,020</a:t>
                      </a:r>
                      <a:endParaRPr lang="en-US" sz="1400" b="0" dirty="0"/>
                    </a:p>
                  </a:txBody>
                  <a:tcPr marL="107108" marR="107108"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34437">
                <a:tc>
                  <a:txBody>
                    <a:bodyPr/>
                    <a:lstStyle/>
                    <a:p>
                      <a:pPr algn="r"/>
                      <a:r>
                        <a:rPr lang="en-US" sz="1400" b="0" dirty="0" smtClean="0"/>
                        <a:t>$24,200</a:t>
                      </a:r>
                      <a:endParaRPr lang="en-US" sz="1400" b="0" dirty="0"/>
                    </a:p>
                  </a:txBody>
                  <a:tcPr marL="107108" marR="107108"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 $32,450 </a:t>
                      </a:r>
                    </a:p>
                  </a:txBody>
                  <a:tcPr marL="107108" marR="107108"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$35,760</a:t>
                      </a:r>
                      <a:endParaRPr lang="en-US" sz="1400" dirty="0"/>
                    </a:p>
                  </a:txBody>
                  <a:tcPr marL="107108" marR="107108"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$38,300</a:t>
                      </a:r>
                      <a:endParaRPr lang="en-US" sz="1400" dirty="0"/>
                    </a:p>
                  </a:txBody>
                  <a:tcPr marL="107108" marR="107108"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$46,590 </a:t>
                      </a:r>
                    </a:p>
                  </a:txBody>
                  <a:tcPr marL="107108" marR="107108"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b="0" dirty="0" smtClean="0"/>
                        <a:t> $54,550 </a:t>
                      </a:r>
                    </a:p>
                  </a:txBody>
                  <a:tcPr marL="107108" marR="107108"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$55,190 </a:t>
                      </a:r>
                    </a:p>
                  </a:txBody>
                  <a:tcPr marL="107108" marR="107108"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 $65,230 </a:t>
                      </a:r>
                    </a:p>
                  </a:txBody>
                  <a:tcPr marL="107108" marR="107108"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$53,910 </a:t>
                      </a:r>
                    </a:p>
                  </a:txBody>
                  <a:tcPr marL="107108" marR="107108"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11" name="Object 3"/>
          <p:cNvGraphicFramePr>
            <a:graphicFrameLocks noGrp="1" noChangeAspect="1"/>
          </p:cNvGraphicFramePr>
          <p:nvPr>
            <p:ph type="chart" idx="1"/>
            <p:extLst>
              <p:ext uri="{D42A27DB-BD31-4B8C-83A1-F6EECF244321}">
                <p14:modId xmlns:p14="http://schemas.microsoft.com/office/powerpoint/2010/main" val="3989376882"/>
              </p:ext>
            </p:extLst>
          </p:nvPr>
        </p:nvGraphicFramePr>
        <p:xfrm>
          <a:off x="928116" y="1623874"/>
          <a:ext cx="8863584" cy="4888031"/>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Text Box 4"/>
          <p:cNvSpPr txBox="1">
            <a:spLocks noChangeArrowheads="1"/>
          </p:cNvSpPr>
          <p:nvPr/>
        </p:nvSpPr>
        <p:spPr bwMode="auto">
          <a:xfrm>
            <a:off x="1234739" y="1316097"/>
            <a:ext cx="3029952"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jobs, projected </a:t>
            </a:r>
            <a:r>
              <a:rPr lang="en-US" sz="1400" b="1" dirty="0" smtClean="0"/>
              <a:t>2018-28</a:t>
            </a:r>
            <a:endParaRPr lang="en-US" sz="1400" b="1" dirty="0"/>
          </a:p>
        </p:txBody>
      </p:sp>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2" name="Rectangle 2"/>
          <p:cNvSpPr>
            <a:spLocks noGrp="1" noChangeArrowheads="1"/>
          </p:cNvSpPr>
          <p:nvPr>
            <p:ph type="title"/>
          </p:nvPr>
        </p:nvSpPr>
        <p:spPr/>
        <p:txBody>
          <a:bodyPr anchor="ctr" anchorCtr="0"/>
          <a:lstStyle/>
          <a:p>
            <a:pPr eaLnBrk="1" hangingPunct="1"/>
            <a:r>
              <a:rPr lang="en-US" sz="2800" dirty="0"/>
              <a:t>High School Diploma Occupations with the Largest Job Growth</a:t>
            </a:r>
          </a:p>
        </p:txBody>
      </p:sp>
    </p:spTree>
    <p:extLst>
      <p:ext uri="{BB962C8B-B14F-4D97-AF65-F5344CB8AC3E}">
        <p14:creationId xmlns:p14="http://schemas.microsoft.com/office/powerpoint/2010/main" val="871921096"/>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Placeholder 9"/>
          <p:cNvGraphicFramePr>
            <a:graphicFrameLocks noGrp="1"/>
          </p:cNvGraphicFramePr>
          <p:nvPr>
            <p:ph type="tbl" sz="quarter" idx="11"/>
            <p:extLst>
              <p:ext uri="{D42A27DB-BD31-4B8C-83A1-F6EECF244321}">
                <p14:modId xmlns:p14="http://schemas.microsoft.com/office/powerpoint/2010/main" val="3643657853"/>
              </p:ext>
            </p:extLst>
          </p:nvPr>
        </p:nvGraphicFramePr>
        <p:xfrm>
          <a:off x="1006177" y="1386373"/>
          <a:ext cx="9550995" cy="4862530"/>
        </p:xfrm>
        <a:graphic>
          <a:graphicData uri="http://schemas.openxmlformats.org/drawingml/2006/table">
            <a:tbl>
              <a:tblPr firstRow="1" bandRow="1">
                <a:tableStyleId>{3B4B98B0-60AC-42C2-AFA5-B58CD77FA1E5}</a:tableStyleId>
              </a:tblPr>
              <a:tblGrid>
                <a:gridCol w="9550995"/>
              </a:tblGrid>
              <a:tr h="465023">
                <a:tc>
                  <a:txBody>
                    <a:bodyPr/>
                    <a:lstStyle/>
                    <a:p>
                      <a:pPr algn="r"/>
                      <a:r>
                        <a:rPr lang="en-US" sz="1400" b="1" dirty="0" smtClean="0"/>
                        <a:t>Median </a:t>
                      </a:r>
                      <a:r>
                        <a:rPr lang="en-US" sz="1400" b="1" baseline="0" dirty="0" smtClean="0"/>
                        <a:t>annual </a:t>
                      </a:r>
                    </a:p>
                    <a:p>
                      <a:pPr algn="r"/>
                      <a:r>
                        <a:rPr lang="en-US" sz="1400" b="1" baseline="0" dirty="0" smtClean="0"/>
                        <a:t>wages, May 2018</a:t>
                      </a:r>
                      <a:endParaRPr lang="en-US" sz="1400" b="1" dirty="0"/>
                    </a:p>
                  </a:txBody>
                  <a:tcPr marL="109970" marR="10997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34437">
                <a:tc>
                  <a:txBody>
                    <a:bodyPr/>
                    <a:lstStyle/>
                    <a:p>
                      <a:pPr algn="r"/>
                      <a:r>
                        <a:rPr lang="en-US" sz="1400" b="0" dirty="0" smtClean="0"/>
                        <a:t>$21,250</a:t>
                      </a:r>
                      <a:endParaRPr lang="en-US" sz="1400" b="0" dirty="0"/>
                    </a:p>
                  </a:txBody>
                  <a:tcPr marL="109970" marR="10997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r>
              <a:tr h="434437">
                <a:tc>
                  <a:txBody>
                    <a:bodyPr/>
                    <a:lstStyle/>
                    <a:p>
                      <a:pPr algn="r"/>
                      <a:r>
                        <a:rPr lang="en-US" sz="1400" b="0" dirty="0" smtClean="0"/>
                        <a:t> $26,530 </a:t>
                      </a:r>
                    </a:p>
                  </a:txBody>
                  <a:tcPr marL="109970" marR="109970"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b="0" dirty="0" smtClean="0"/>
                        <a:t> $21,780 </a:t>
                      </a:r>
                    </a:p>
                  </a:txBody>
                  <a:tcPr marL="109970" marR="109970"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$26,110 </a:t>
                      </a:r>
                    </a:p>
                  </a:txBody>
                  <a:tcPr marL="109970" marR="109970"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$35,800</a:t>
                      </a:r>
                      <a:endParaRPr lang="en-US" sz="1400" dirty="0"/>
                    </a:p>
                  </a:txBody>
                  <a:tcPr marL="109970" marR="109970"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$28,260 </a:t>
                      </a:r>
                    </a:p>
                  </a:txBody>
                  <a:tcPr marL="109970" marR="109970"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dirty="0" smtClean="0"/>
                        <a:t>$29,000</a:t>
                      </a:r>
                      <a:endParaRPr lang="en-US" sz="1400" dirty="0"/>
                    </a:p>
                  </a:txBody>
                  <a:tcPr marL="109970" marR="109970"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$25,980 </a:t>
                      </a:r>
                    </a:p>
                  </a:txBody>
                  <a:tcPr marL="109970" marR="109970" anchor="ctr">
                    <a:lnL>
                      <a:noFill/>
                    </a:lnL>
                    <a:lnR>
                      <a:noFill/>
                    </a:lnR>
                    <a:lnT>
                      <a:noFill/>
                    </a:lnT>
                    <a:lnB>
                      <a:noFill/>
                    </a:lnB>
                    <a:lnTlToBr w="12700" cmpd="sng">
                      <a:noFill/>
                      <a:prstDash val="solid"/>
                    </a:lnTlToBr>
                    <a:lnBlToTr w="12700" cmpd="sng">
                      <a:noFill/>
                      <a:prstDash val="solid"/>
                    </a:lnBlToTr>
                  </a:tcPr>
                </a:tc>
              </a:tr>
              <a:tr h="434437">
                <a:tc>
                  <a:txBody>
                    <a:bodyPr/>
                    <a:lstStyle/>
                    <a:p>
                      <a:pPr algn="r"/>
                      <a:r>
                        <a:rPr lang="en-US" sz="1400" b="0" dirty="0" smtClean="0"/>
                        <a:t> $23,730 </a:t>
                      </a:r>
                    </a:p>
                  </a:txBody>
                  <a:tcPr marL="109970" marR="109970" anchor="ctr">
                    <a:lnL>
                      <a:noFill/>
                    </a:lnL>
                    <a:lnR>
                      <a:noFill/>
                    </a:lnR>
                    <a:lnT>
                      <a:noFill/>
                    </a:lnT>
                    <a:lnB>
                      <a:noFill/>
                    </a:lnB>
                    <a:lnTlToBr w="12700" cmpd="sng">
                      <a:noFill/>
                      <a:prstDash val="solid"/>
                    </a:lnTlToBr>
                    <a:lnBlToTr w="12700" cmpd="sng">
                      <a:noFill/>
                      <a:prstDash val="solid"/>
                    </a:lnBlToTr>
                    <a:noFill/>
                  </a:tcPr>
                </a:tc>
              </a:tr>
              <a:tr h="434437">
                <a:tc>
                  <a:txBody>
                    <a:bodyPr/>
                    <a:lstStyle/>
                    <a:p>
                      <a:pPr algn="r"/>
                      <a:r>
                        <a:rPr lang="en-US" sz="1400" dirty="0" smtClean="0"/>
                        <a:t> $22,550 </a:t>
                      </a:r>
                    </a:p>
                  </a:txBody>
                  <a:tcPr marL="109970" marR="109970" anchor="ctr">
                    <a:lnL>
                      <a:noFill/>
                    </a:lnL>
                    <a:lnR>
                      <a:noFill/>
                    </a:lnR>
                    <a:lnT>
                      <a:noFill/>
                    </a:lnT>
                    <a:lnB w="12700" cmpd="sng">
                      <a:noFill/>
                    </a:lnB>
                    <a:lnTlToBr w="12700" cmpd="sng">
                      <a:noFill/>
                      <a:prstDash val="solid"/>
                    </a:lnTlToBr>
                    <a:lnBlToTr w="12700" cmpd="sng">
                      <a:noFill/>
                      <a:prstDash val="solid"/>
                    </a:lnBlToTr>
                  </a:tcPr>
                </a:tc>
              </a:tr>
            </a:tbl>
          </a:graphicData>
        </a:graphic>
      </p:graphicFrame>
      <p:sp>
        <p:nvSpPr>
          <p:cNvPr id="32773" name="Text Box 4"/>
          <p:cNvSpPr txBox="1">
            <a:spLocks noChangeArrowheads="1"/>
          </p:cNvSpPr>
          <p:nvPr/>
        </p:nvSpPr>
        <p:spPr bwMode="auto">
          <a:xfrm>
            <a:off x="2240579" y="1451586"/>
            <a:ext cx="3412458" cy="307777"/>
          </a:xfrm>
          <a:prstGeom prst="rect">
            <a:avLst/>
          </a:prstGeom>
          <a:noFill/>
          <a:ln w="9525">
            <a:noFill/>
            <a:miter lim="800000"/>
            <a:headEnd/>
            <a:tailEnd/>
          </a:ln>
        </p:spPr>
        <p:txBody>
          <a:bodyPr wrap="square">
            <a:spAutoFit/>
          </a:bodyPr>
          <a:lstStyle/>
          <a:p>
            <a:pPr eaLnBrk="0" hangingPunct="0">
              <a:spcBef>
                <a:spcPct val="50000"/>
              </a:spcBef>
              <a:buClr>
                <a:srgbClr val="FF0000"/>
              </a:buClr>
            </a:pPr>
            <a:r>
              <a:rPr lang="en-US" sz="1400" b="1" dirty="0"/>
              <a:t>Thousands of jobs, projected </a:t>
            </a:r>
            <a:r>
              <a:rPr lang="en-US" sz="1400" b="1" dirty="0" smtClean="0"/>
              <a:t>2018-28</a:t>
            </a:r>
            <a:endParaRPr lang="en-US" sz="1400" b="1" dirty="0"/>
          </a:p>
        </p:txBody>
      </p:sp>
      <p:sp>
        <p:nvSpPr>
          <p:cNvPr id="32775" name="Text Box 6"/>
          <p:cNvSpPr txBox="1">
            <a:spLocks noChangeArrowheads="1"/>
          </p:cNvSpPr>
          <p:nvPr/>
        </p:nvSpPr>
        <p:spPr bwMode="auto">
          <a:xfrm>
            <a:off x="9448800" y="2209800"/>
            <a:ext cx="6858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6" name="Text Box 7"/>
          <p:cNvSpPr txBox="1">
            <a:spLocks noChangeArrowheads="1"/>
          </p:cNvSpPr>
          <p:nvPr/>
        </p:nvSpPr>
        <p:spPr bwMode="auto">
          <a:xfrm>
            <a:off x="9448800" y="2209800"/>
            <a:ext cx="609600" cy="304800"/>
          </a:xfrm>
          <a:prstGeom prst="rect">
            <a:avLst/>
          </a:prstGeom>
          <a:noFill/>
          <a:ln w="9525">
            <a:noFill/>
            <a:miter lim="800000"/>
            <a:headEnd/>
            <a:tailEnd/>
          </a:ln>
        </p:spPr>
        <p:txBody>
          <a:bodyPr>
            <a:spAutoFit/>
          </a:bodyPr>
          <a:lstStyle/>
          <a:p>
            <a:pPr algn="ctr" eaLnBrk="0" hangingPunct="0">
              <a:spcBef>
                <a:spcPct val="50000"/>
              </a:spcBef>
              <a:buClr>
                <a:srgbClr val="FF0000"/>
              </a:buClr>
            </a:pPr>
            <a:endParaRPr lang="en-US" sz="1400" dirty="0">
              <a:solidFill>
                <a:schemeClr val="bg1"/>
              </a:solidFill>
              <a:latin typeface="Times New Roman" pitchFamily="18" charset="0"/>
            </a:endParaRPr>
          </a:p>
        </p:txBody>
      </p:sp>
      <p:sp>
        <p:nvSpPr>
          <p:cNvPr id="32772" name="Rectangle 2"/>
          <p:cNvSpPr>
            <a:spLocks noGrp="1" noChangeArrowheads="1"/>
          </p:cNvSpPr>
          <p:nvPr>
            <p:ph type="title"/>
          </p:nvPr>
        </p:nvSpPr>
        <p:spPr/>
        <p:txBody>
          <a:bodyPr anchor="ctr" anchorCtr="0"/>
          <a:lstStyle/>
          <a:p>
            <a:pPr eaLnBrk="1" hangingPunct="1"/>
            <a:r>
              <a:rPr lang="en-US" sz="2800" dirty="0"/>
              <a:t>No Formal Educational Credential Occupations with the Largest Job Growth</a:t>
            </a:r>
          </a:p>
        </p:txBody>
      </p:sp>
      <p:graphicFrame>
        <p:nvGraphicFramePr>
          <p:cNvPr id="21" name="Object 3"/>
          <p:cNvGraphicFramePr>
            <a:graphicFrameLocks noGrp="1" noChangeAspect="1"/>
          </p:cNvGraphicFramePr>
          <p:nvPr>
            <p:ph type="chart" idx="1"/>
            <p:extLst>
              <p:ext uri="{D42A27DB-BD31-4B8C-83A1-F6EECF244321}">
                <p14:modId xmlns:p14="http://schemas.microsoft.com/office/powerpoint/2010/main" val="4261985543"/>
              </p:ext>
            </p:extLst>
          </p:nvPr>
        </p:nvGraphicFramePr>
        <p:xfrm>
          <a:off x="1428750" y="1759363"/>
          <a:ext cx="8705850" cy="48196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739585"/>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2288931" y="49751"/>
            <a:ext cx="7921869" cy="1477108"/>
          </a:xfrm>
        </p:spPr>
        <p:txBody>
          <a:bodyPr anchor="ctr" anchorCtr="0"/>
          <a:lstStyle/>
          <a:p>
            <a:pPr eaLnBrk="1" hangingPunct="1"/>
            <a:r>
              <a:rPr lang="en-US" dirty="0" smtClean="0"/>
              <a:t>Employment Outlook: 2018-28</a:t>
            </a:r>
          </a:p>
        </p:txBody>
      </p:sp>
      <p:sp>
        <p:nvSpPr>
          <p:cNvPr id="49156" name="Rectangle 3"/>
          <p:cNvSpPr>
            <a:spLocks noGrp="1" noChangeArrowheads="1"/>
          </p:cNvSpPr>
          <p:nvPr>
            <p:ph idx="1"/>
          </p:nvPr>
        </p:nvSpPr>
        <p:spPr>
          <a:xfrm>
            <a:off x="2288932" y="2473498"/>
            <a:ext cx="7661529" cy="1427356"/>
          </a:xfrm>
        </p:spPr>
        <p:txBody>
          <a:bodyPr anchor="ctr"/>
          <a:lstStyle/>
          <a:p>
            <a:pPr algn="ctr" eaLnBrk="1" hangingPunct="1">
              <a:buFont typeface="Wingdings" pitchFamily="2" charset="2"/>
              <a:buNone/>
            </a:pPr>
            <a:r>
              <a:rPr lang="en-US" sz="3600" dirty="0"/>
              <a:t>Resources for Additional Information</a:t>
            </a:r>
          </a:p>
          <a:p>
            <a:pPr eaLnBrk="1" hangingPunct="1"/>
            <a:endParaRPr lang="en-US" sz="2800" dirty="0" smtClean="0"/>
          </a:p>
        </p:txBody>
      </p:sp>
    </p:spTree>
    <p:extLst>
      <p:ext uri="{BB962C8B-B14F-4D97-AF65-F5344CB8AC3E}">
        <p14:creationId xmlns:p14="http://schemas.microsoft.com/office/powerpoint/2010/main" val="603877112"/>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1261336" y="0"/>
            <a:ext cx="9550400" cy="1066800"/>
          </a:xfrm>
        </p:spPr>
        <p:txBody>
          <a:bodyPr anchor="ctr" anchorCtr="0"/>
          <a:lstStyle/>
          <a:p>
            <a:pPr eaLnBrk="1" hangingPunct="1"/>
            <a:r>
              <a:rPr lang="en-US" dirty="0" smtClean="0"/>
              <a:t>Occupational Outlook Handbook</a:t>
            </a:r>
          </a:p>
        </p:txBody>
      </p:sp>
      <p:sp>
        <p:nvSpPr>
          <p:cNvPr id="7" name="TextBox 6"/>
          <p:cNvSpPr txBox="1"/>
          <p:nvPr/>
        </p:nvSpPr>
        <p:spPr>
          <a:xfrm>
            <a:off x="2281990" y="1648327"/>
            <a:ext cx="7988969" cy="433137"/>
          </a:xfrm>
          <a:prstGeom prst="rect">
            <a:avLst/>
          </a:prstGeom>
        </p:spPr>
        <p:txBody>
          <a:bodyPr vert="horz" wrap="square" lIns="91440" tIns="45720" rIns="91440" bIns="45720" rtlCol="0" anchor="ctr">
            <a:normAutofit fontScale="77500" lnSpcReduction="20000"/>
          </a:bodyPr>
          <a:lstStyle/>
          <a:p>
            <a:pPr algn="ctr">
              <a:spcBef>
                <a:spcPct val="0"/>
              </a:spcBef>
            </a:pPr>
            <a:endParaRPr lang="en-US" sz="3600" dirty="0">
              <a:solidFill>
                <a:schemeClr val="bg1"/>
              </a:solidFill>
              <a:latin typeface="Tahoma" pitchFamily="34" charset="0"/>
              <a:ea typeface="+mj-ea"/>
              <a:cs typeface="Tahoma" pitchFamily="34" charset="0"/>
            </a:endParaRPr>
          </a:p>
        </p:txBody>
      </p:sp>
      <p:sp>
        <p:nvSpPr>
          <p:cNvPr id="8" name="TextBox 7"/>
          <p:cNvSpPr txBox="1"/>
          <p:nvPr/>
        </p:nvSpPr>
        <p:spPr>
          <a:xfrm>
            <a:off x="5470358" y="1913021"/>
            <a:ext cx="914400" cy="914400"/>
          </a:xfrm>
          <a:prstGeom prst="rect">
            <a:avLst/>
          </a:prstGeom>
        </p:spPr>
        <p:txBody>
          <a:bodyPr vert="horz" wrap="none" lIns="91440" tIns="45720" rIns="91440" bIns="45720" rtlCol="0" anchor="ctr">
            <a:normAutofit/>
          </a:bodyPr>
          <a:lstStyle/>
          <a:p>
            <a:pPr algn="ctr">
              <a:spcBef>
                <a:spcPct val="0"/>
              </a:spcBef>
            </a:pPr>
            <a:endParaRPr lang="en-US" sz="3600" dirty="0">
              <a:solidFill>
                <a:schemeClr val="bg1"/>
              </a:solidFill>
              <a:latin typeface="Tahoma" pitchFamily="34" charset="0"/>
              <a:ea typeface="+mj-ea"/>
              <a:cs typeface="Tahoma" pitchFamily="34" charset="0"/>
            </a:endParaRPr>
          </a:p>
        </p:txBody>
      </p:sp>
      <p:sp>
        <p:nvSpPr>
          <p:cNvPr id="9" name="TextBox 8"/>
          <p:cNvSpPr txBox="1"/>
          <p:nvPr/>
        </p:nvSpPr>
        <p:spPr>
          <a:xfrm>
            <a:off x="4517928" y="769470"/>
            <a:ext cx="3517092" cy="588093"/>
          </a:xfrm>
          <a:prstGeom prst="rect">
            <a:avLst/>
          </a:prstGeom>
        </p:spPr>
        <p:txBody>
          <a:bodyPr vert="horz" wrap="square" lIns="91440" tIns="45720" rIns="91440" bIns="45720" rtlCol="0" anchor="ctr">
            <a:normAutofit/>
          </a:bodyPr>
          <a:lstStyle/>
          <a:p>
            <a:pPr>
              <a:spcBef>
                <a:spcPct val="0"/>
              </a:spcBef>
            </a:pPr>
            <a:r>
              <a:rPr lang="en-US" sz="2600" u="sng" dirty="0">
                <a:latin typeface="Tahoma" pitchFamily="34" charset="0"/>
                <a:ea typeface="+mj-ea"/>
                <a:cs typeface="Tahoma" pitchFamily="34" charset="0"/>
              </a:rPr>
              <a:t>www.bls.gov/ooh</a:t>
            </a:r>
          </a:p>
        </p:txBody>
      </p:sp>
      <p:pic>
        <p:nvPicPr>
          <p:cNvPr id="2" name="Picture 1"/>
          <p:cNvPicPr>
            <a:picLocks noChangeAspect="1"/>
          </p:cNvPicPr>
          <p:nvPr/>
        </p:nvPicPr>
        <p:blipFill>
          <a:blip r:embed="rId3"/>
          <a:stretch>
            <a:fillRect/>
          </a:stretch>
        </p:blipFill>
        <p:spPr>
          <a:xfrm>
            <a:off x="2331153" y="1485900"/>
            <a:ext cx="7192810" cy="4880610"/>
          </a:xfrm>
          <a:prstGeom prst="rect">
            <a:avLst/>
          </a:prstGeom>
        </p:spPr>
      </p:pic>
    </p:spTree>
    <p:extLst>
      <p:ext uri="{BB962C8B-B14F-4D97-AF65-F5344CB8AC3E}">
        <p14:creationId xmlns:p14="http://schemas.microsoft.com/office/powerpoint/2010/main" val="1132087771"/>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nchor="ctr" anchorCtr="0"/>
          <a:lstStyle/>
          <a:p>
            <a:pPr eaLnBrk="1" hangingPunct="1"/>
            <a:r>
              <a:rPr lang="en-US" dirty="0" smtClean="0"/>
              <a:t>Career Outlook</a:t>
            </a:r>
          </a:p>
        </p:txBody>
      </p:sp>
      <p:sp>
        <p:nvSpPr>
          <p:cNvPr id="7" name="TextBox 6"/>
          <p:cNvSpPr txBox="1"/>
          <p:nvPr/>
        </p:nvSpPr>
        <p:spPr>
          <a:xfrm>
            <a:off x="2281990" y="1648327"/>
            <a:ext cx="7988969" cy="433137"/>
          </a:xfrm>
          <a:prstGeom prst="rect">
            <a:avLst/>
          </a:prstGeom>
        </p:spPr>
        <p:txBody>
          <a:bodyPr vert="horz" wrap="square" lIns="91440" tIns="45720" rIns="91440" bIns="45720" rtlCol="0" anchor="ctr">
            <a:normAutofit fontScale="77500" lnSpcReduction="20000"/>
          </a:bodyPr>
          <a:lstStyle/>
          <a:p>
            <a:pPr algn="ctr">
              <a:spcBef>
                <a:spcPct val="0"/>
              </a:spcBef>
            </a:pPr>
            <a:endParaRPr lang="en-US" sz="3600" dirty="0">
              <a:solidFill>
                <a:schemeClr val="bg1"/>
              </a:solidFill>
              <a:latin typeface="Tahoma" pitchFamily="34" charset="0"/>
              <a:ea typeface="+mj-ea"/>
              <a:cs typeface="Tahoma" pitchFamily="34" charset="0"/>
            </a:endParaRPr>
          </a:p>
        </p:txBody>
      </p:sp>
      <p:sp>
        <p:nvSpPr>
          <p:cNvPr id="9" name="TextBox 8"/>
          <p:cNvSpPr txBox="1"/>
          <p:nvPr/>
        </p:nvSpPr>
        <p:spPr>
          <a:xfrm>
            <a:off x="3497643" y="1093428"/>
            <a:ext cx="5024589" cy="517358"/>
          </a:xfrm>
          <a:prstGeom prst="rect">
            <a:avLst/>
          </a:prstGeom>
        </p:spPr>
        <p:txBody>
          <a:bodyPr vert="horz" wrap="square" lIns="91440" tIns="45720" rIns="91440" bIns="45720" rtlCol="0" anchor="ctr">
            <a:normAutofit/>
          </a:bodyPr>
          <a:lstStyle/>
          <a:p>
            <a:pPr algn="ctr">
              <a:spcBef>
                <a:spcPct val="0"/>
              </a:spcBef>
            </a:pPr>
            <a:r>
              <a:rPr lang="en-US" sz="2600" u="sng" dirty="0">
                <a:latin typeface="Tahoma" pitchFamily="34" charset="0"/>
                <a:ea typeface="+mj-ea"/>
                <a:cs typeface="Tahoma" pitchFamily="34" charset="0"/>
              </a:rPr>
              <a:t>www.bls.gov/careeroutlook</a:t>
            </a:r>
          </a:p>
        </p:txBody>
      </p:sp>
      <p:pic>
        <p:nvPicPr>
          <p:cNvPr id="2" name="Picture 1"/>
          <p:cNvPicPr>
            <a:picLocks noChangeAspect="1"/>
          </p:cNvPicPr>
          <p:nvPr/>
        </p:nvPicPr>
        <p:blipFill>
          <a:blip r:embed="rId3"/>
          <a:stretch>
            <a:fillRect/>
          </a:stretch>
        </p:blipFill>
        <p:spPr>
          <a:xfrm>
            <a:off x="3108960" y="1648327"/>
            <a:ext cx="5829299" cy="4561759"/>
          </a:xfrm>
          <a:prstGeom prst="rect">
            <a:avLst/>
          </a:prstGeom>
        </p:spPr>
      </p:pic>
    </p:spTree>
    <p:extLst>
      <p:ext uri="{BB962C8B-B14F-4D97-AF65-F5344CB8AC3E}">
        <p14:creationId xmlns:p14="http://schemas.microsoft.com/office/powerpoint/2010/main" val="2579957387"/>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1234738" y="164432"/>
            <a:ext cx="9550400" cy="1066800"/>
          </a:xfrm>
        </p:spPr>
        <p:txBody>
          <a:bodyPr anchor="ctr" anchorCtr="0"/>
          <a:lstStyle/>
          <a:p>
            <a:pPr eaLnBrk="1" hangingPunct="1"/>
            <a:r>
              <a:rPr lang="en-US" dirty="0" smtClean="0"/>
              <a:t>Employment Projections Program</a:t>
            </a:r>
          </a:p>
        </p:txBody>
      </p:sp>
      <p:sp>
        <p:nvSpPr>
          <p:cNvPr id="7" name="TextBox 6"/>
          <p:cNvSpPr txBox="1"/>
          <p:nvPr/>
        </p:nvSpPr>
        <p:spPr>
          <a:xfrm>
            <a:off x="2281990" y="1648327"/>
            <a:ext cx="7988969" cy="433137"/>
          </a:xfrm>
          <a:prstGeom prst="rect">
            <a:avLst/>
          </a:prstGeom>
        </p:spPr>
        <p:txBody>
          <a:bodyPr vert="horz" wrap="square" lIns="91440" tIns="45720" rIns="91440" bIns="45720" rtlCol="0" anchor="ctr">
            <a:normAutofit fontScale="77500" lnSpcReduction="20000"/>
          </a:bodyPr>
          <a:lstStyle/>
          <a:p>
            <a:pPr algn="ctr">
              <a:spcBef>
                <a:spcPct val="0"/>
              </a:spcBef>
            </a:pPr>
            <a:endParaRPr lang="en-US" sz="3600" dirty="0">
              <a:solidFill>
                <a:schemeClr val="bg1"/>
              </a:solidFill>
              <a:latin typeface="Tahoma" pitchFamily="34" charset="0"/>
              <a:ea typeface="+mj-ea"/>
              <a:cs typeface="Tahoma" pitchFamily="34" charset="0"/>
            </a:endParaRPr>
          </a:p>
        </p:txBody>
      </p:sp>
      <p:sp>
        <p:nvSpPr>
          <p:cNvPr id="8" name="TextBox 7"/>
          <p:cNvSpPr txBox="1"/>
          <p:nvPr/>
        </p:nvSpPr>
        <p:spPr>
          <a:xfrm>
            <a:off x="5470358" y="1913021"/>
            <a:ext cx="914400" cy="914400"/>
          </a:xfrm>
          <a:prstGeom prst="rect">
            <a:avLst/>
          </a:prstGeom>
        </p:spPr>
        <p:txBody>
          <a:bodyPr vert="horz" wrap="none" lIns="91440" tIns="45720" rIns="91440" bIns="45720" rtlCol="0" anchor="ctr">
            <a:normAutofit/>
          </a:bodyPr>
          <a:lstStyle/>
          <a:p>
            <a:pPr algn="ctr">
              <a:spcBef>
                <a:spcPct val="0"/>
              </a:spcBef>
            </a:pPr>
            <a:endParaRPr lang="en-US" sz="3600" dirty="0">
              <a:solidFill>
                <a:schemeClr val="bg1"/>
              </a:solidFill>
              <a:latin typeface="Tahoma" pitchFamily="34" charset="0"/>
              <a:ea typeface="+mj-ea"/>
              <a:cs typeface="Tahoma" pitchFamily="34" charset="0"/>
            </a:endParaRPr>
          </a:p>
        </p:txBody>
      </p:sp>
      <p:sp>
        <p:nvSpPr>
          <p:cNvPr id="9" name="TextBox 8"/>
          <p:cNvSpPr txBox="1"/>
          <p:nvPr/>
        </p:nvSpPr>
        <p:spPr>
          <a:xfrm>
            <a:off x="2027485" y="978568"/>
            <a:ext cx="7964905" cy="517358"/>
          </a:xfrm>
          <a:prstGeom prst="rect">
            <a:avLst/>
          </a:prstGeom>
        </p:spPr>
        <p:txBody>
          <a:bodyPr vert="horz" wrap="square" lIns="91440" tIns="45720" rIns="91440" bIns="45720" rtlCol="0" anchor="ctr">
            <a:normAutofit/>
          </a:bodyPr>
          <a:lstStyle/>
          <a:p>
            <a:pPr algn="ctr">
              <a:spcBef>
                <a:spcPct val="0"/>
              </a:spcBef>
            </a:pPr>
            <a:r>
              <a:rPr lang="en-US" sz="2600" u="sng" dirty="0">
                <a:latin typeface="Tahoma" pitchFamily="34" charset="0"/>
                <a:ea typeface="+mj-ea"/>
                <a:cs typeface="Tahoma" pitchFamily="34" charset="0"/>
              </a:rPr>
              <a:t>www.bls.gov/emp</a:t>
            </a:r>
          </a:p>
        </p:txBody>
      </p:sp>
      <p:pic>
        <p:nvPicPr>
          <p:cNvPr id="3" name="Picture 2"/>
          <p:cNvPicPr>
            <a:picLocks noChangeAspect="1"/>
          </p:cNvPicPr>
          <p:nvPr/>
        </p:nvPicPr>
        <p:blipFill>
          <a:blip r:embed="rId3"/>
          <a:stretch>
            <a:fillRect/>
          </a:stretch>
        </p:blipFill>
        <p:spPr>
          <a:xfrm>
            <a:off x="3086100" y="1566311"/>
            <a:ext cx="6142869" cy="4798097"/>
          </a:xfrm>
          <a:prstGeom prst="rect">
            <a:avLst/>
          </a:prstGeom>
        </p:spPr>
      </p:pic>
    </p:spTree>
    <p:extLst>
      <p:ext uri="{BB962C8B-B14F-4D97-AF65-F5344CB8AC3E}">
        <p14:creationId xmlns:p14="http://schemas.microsoft.com/office/powerpoint/2010/main" val="2830196775"/>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0"/>
            <a:ext cx="11430000" cy="1472540"/>
          </a:xfrm>
        </p:spPr>
        <p:txBody>
          <a:bodyPr/>
          <a:lstStyle/>
          <a:p>
            <a:r>
              <a:rPr lang="en-US" dirty="0"/>
              <a:t>Projections Overview and Highlights, </a:t>
            </a:r>
            <a:r>
              <a:rPr lang="en-US" dirty="0" smtClean="0"/>
              <a:t>2018–28</a:t>
            </a:r>
            <a:r>
              <a:rPr lang="en-US" i="1" dirty="0"/>
              <a:t/>
            </a:r>
            <a:br>
              <a:rPr lang="en-US" i="1" dirty="0"/>
            </a:br>
            <a:r>
              <a:rPr lang="en-US" dirty="0"/>
              <a:t> </a:t>
            </a:r>
            <a:r>
              <a:rPr lang="en-US" b="0" dirty="0"/>
              <a:t>in the </a:t>
            </a:r>
            <a:r>
              <a:rPr lang="en-US" i="1" dirty="0"/>
              <a:t>Monthly Labor </a:t>
            </a:r>
            <a:r>
              <a:rPr lang="en-US" i="1" dirty="0" smtClean="0"/>
              <a:t>Review, forthcoming 2019</a:t>
            </a:r>
            <a:endParaRPr lang="en-US" dirty="0"/>
          </a:p>
        </p:txBody>
      </p:sp>
      <p:sp>
        <p:nvSpPr>
          <p:cNvPr id="5" name="Content Placeholder 2"/>
          <p:cNvSpPr txBox="1">
            <a:spLocks/>
          </p:cNvSpPr>
          <p:nvPr/>
        </p:nvSpPr>
        <p:spPr>
          <a:xfrm>
            <a:off x="1414368" y="1686878"/>
            <a:ext cx="9654209" cy="4525963"/>
          </a:xfrm>
          <a:prstGeom prst="rect">
            <a:avLst/>
          </a:prstGeom>
        </p:spPr>
        <p:txBody>
          <a:bodyPr/>
          <a:lstStyle/>
          <a:p>
            <a:pPr marL="342900" indent="-342900">
              <a:spcBef>
                <a:spcPts val="2400"/>
              </a:spcBef>
              <a:buClr>
                <a:srgbClr val="CE1126"/>
              </a:buClr>
              <a:buSzPct val="80000"/>
              <a:buFont typeface="Wingdings" pitchFamily="2" charset="2"/>
              <a:buChar char=""/>
            </a:pPr>
            <a:r>
              <a:rPr lang="en-US" sz="2400" dirty="0" smtClean="0"/>
              <a:t>This forthcoming article </a:t>
            </a:r>
            <a:r>
              <a:rPr lang="en-US" sz="2400" dirty="0"/>
              <a:t>provides highlights of and insights on the latest </a:t>
            </a:r>
            <a:r>
              <a:rPr lang="en-US" sz="2400" dirty="0" smtClean="0"/>
              <a:t>employment projections </a:t>
            </a:r>
            <a:r>
              <a:rPr lang="en-US" sz="2400" dirty="0"/>
              <a:t>from BLS, covering the </a:t>
            </a:r>
            <a:r>
              <a:rPr lang="en-US" sz="2400" dirty="0" smtClean="0"/>
              <a:t>2018 </a:t>
            </a:r>
            <a:r>
              <a:rPr lang="en-US" sz="2400" dirty="0"/>
              <a:t>to </a:t>
            </a:r>
            <a:r>
              <a:rPr lang="en-US" sz="2400" dirty="0" smtClean="0"/>
              <a:t>2028 </a:t>
            </a:r>
            <a:r>
              <a:rPr lang="en-US" sz="2400" dirty="0"/>
              <a:t>decade. It covers all facets of the projections, including: </a:t>
            </a:r>
          </a:p>
          <a:p>
            <a:pPr marL="800100" lvl="1" indent="-342900">
              <a:lnSpc>
                <a:spcPct val="150000"/>
              </a:lnSpc>
              <a:buClr>
                <a:srgbClr val="CE1126"/>
              </a:buClr>
              <a:buSzPct val="80000"/>
              <a:buFont typeface="Wingdings 3" panose="05040102010807070707" pitchFamily="18" charset="2"/>
              <a:buChar char=""/>
            </a:pPr>
            <a:r>
              <a:rPr lang="en-US" sz="2400" dirty="0"/>
              <a:t>Population and Labor Force</a:t>
            </a:r>
          </a:p>
          <a:p>
            <a:pPr marL="800100" lvl="1" indent="-342900">
              <a:lnSpc>
                <a:spcPct val="150000"/>
              </a:lnSpc>
              <a:buClr>
                <a:srgbClr val="CE1126"/>
              </a:buClr>
              <a:buSzPct val="80000"/>
              <a:buFont typeface="Wingdings 3" panose="05040102010807070707" pitchFamily="18" charset="2"/>
              <a:buChar char=""/>
            </a:pPr>
            <a:r>
              <a:rPr lang="en-US" sz="2400" dirty="0"/>
              <a:t>Aggregate Economy</a:t>
            </a:r>
          </a:p>
          <a:p>
            <a:pPr marL="800100" lvl="1" indent="-342900">
              <a:lnSpc>
                <a:spcPct val="150000"/>
              </a:lnSpc>
              <a:buClr>
                <a:srgbClr val="CE1126"/>
              </a:buClr>
              <a:buSzPct val="80000"/>
              <a:buFont typeface="Wingdings 3" panose="05040102010807070707" pitchFamily="18" charset="2"/>
              <a:buChar char=""/>
            </a:pPr>
            <a:r>
              <a:rPr lang="en-US" sz="2400" dirty="0"/>
              <a:t>Industry Employment and Output</a:t>
            </a:r>
          </a:p>
          <a:p>
            <a:pPr marL="800100" lvl="1" indent="-342900">
              <a:lnSpc>
                <a:spcPct val="150000"/>
              </a:lnSpc>
              <a:buClr>
                <a:srgbClr val="CE1126"/>
              </a:buClr>
              <a:buSzPct val="80000"/>
              <a:buFont typeface="Wingdings 3" panose="05040102010807070707" pitchFamily="18" charset="2"/>
              <a:buChar char=""/>
            </a:pPr>
            <a:r>
              <a:rPr lang="en-US" sz="2400" dirty="0"/>
              <a:t>Occupational </a:t>
            </a:r>
            <a:r>
              <a:rPr lang="en-US" sz="2400" dirty="0" smtClean="0"/>
              <a:t>Employment</a:t>
            </a:r>
          </a:p>
        </p:txBody>
      </p:sp>
    </p:spTree>
    <p:extLst>
      <p:ext uri="{BB962C8B-B14F-4D97-AF65-F5344CB8AC3E}">
        <p14:creationId xmlns:p14="http://schemas.microsoft.com/office/powerpoint/2010/main" val="29813165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4854" y="408343"/>
            <a:ext cx="9614453" cy="901148"/>
          </a:xfrm>
        </p:spPr>
        <p:txBody>
          <a:bodyPr/>
          <a:lstStyle/>
          <a:p>
            <a:r>
              <a:rPr lang="en-US" dirty="0" smtClean="0"/>
              <a:t>Useful Employment Projections Sites</a:t>
            </a:r>
            <a:endParaRPr lang="en-US" dirty="0"/>
          </a:p>
        </p:txBody>
      </p:sp>
      <p:sp>
        <p:nvSpPr>
          <p:cNvPr id="5" name="Content Placeholder 2"/>
          <p:cNvSpPr txBox="1">
            <a:spLocks/>
          </p:cNvSpPr>
          <p:nvPr/>
        </p:nvSpPr>
        <p:spPr>
          <a:xfrm>
            <a:off x="1348106" y="1472540"/>
            <a:ext cx="9601201" cy="4525963"/>
          </a:xfrm>
          <a:prstGeom prst="rect">
            <a:avLst/>
          </a:prstGeom>
        </p:spPr>
        <p:txBody>
          <a:bodyPr/>
          <a:lstStyle/>
          <a:p>
            <a:pPr marL="342900" indent="-342900">
              <a:spcBef>
                <a:spcPts val="2400"/>
              </a:spcBef>
              <a:buClr>
                <a:srgbClr val="CE1126"/>
              </a:buClr>
              <a:buSzPct val="80000"/>
              <a:buFont typeface="Wingdings" pitchFamily="2" charset="2"/>
              <a:buChar char=""/>
            </a:pPr>
            <a:r>
              <a:rPr lang="en-US" sz="2400" dirty="0">
                <a:solidFill>
                  <a:srgbClr val="192168"/>
                </a:solidFill>
                <a:latin typeface="Tahoma" pitchFamily="34" charset="0"/>
                <a:cs typeface="Tahoma" pitchFamily="34" charset="0"/>
              </a:rPr>
              <a:t>Technical documentation of Employment Projections program methods and data</a:t>
            </a:r>
          </a:p>
          <a:p>
            <a:pPr marL="742950" lvl="1" indent="-285750">
              <a:spcBef>
                <a:spcPts val="2400"/>
              </a:spcBef>
              <a:buClr>
                <a:srgbClr val="CE1126"/>
              </a:buClr>
              <a:buFont typeface="Wingdings 3" pitchFamily="18" charset="2"/>
              <a:buChar char=""/>
            </a:pPr>
            <a:r>
              <a:rPr lang="en-US" sz="2200" dirty="0">
                <a:solidFill>
                  <a:schemeClr val="tx2">
                    <a:lumMod val="75000"/>
                    <a:lumOff val="25000"/>
                  </a:schemeClr>
                </a:solidFill>
                <a:latin typeface="Tahoma" pitchFamily="34" charset="0"/>
                <a:cs typeface="Tahoma" pitchFamily="34" charset="0"/>
              </a:rPr>
              <a:t>http://</a:t>
            </a:r>
            <a:r>
              <a:rPr lang="en-US" sz="2200" dirty="0" smtClean="0">
                <a:solidFill>
                  <a:schemeClr val="tx2">
                    <a:lumMod val="75000"/>
                    <a:lumOff val="25000"/>
                  </a:schemeClr>
                </a:solidFill>
                <a:latin typeface="Tahoma" pitchFamily="34" charset="0"/>
                <a:cs typeface="Tahoma" pitchFamily="34" charset="0"/>
              </a:rPr>
              <a:t>www.bls.gov/emp/documentation/projections-methods.htm</a:t>
            </a:r>
            <a:endParaRPr lang="en-US" sz="2200" dirty="0">
              <a:solidFill>
                <a:schemeClr val="tx2">
                  <a:lumMod val="75000"/>
                  <a:lumOff val="25000"/>
                </a:schemeClr>
              </a:solidFill>
              <a:latin typeface="Tahoma" pitchFamily="34" charset="0"/>
              <a:cs typeface="Tahoma" pitchFamily="34" charset="0"/>
            </a:endParaRPr>
          </a:p>
          <a:p>
            <a:pPr marL="342900" indent="-342900">
              <a:spcBef>
                <a:spcPts val="2400"/>
              </a:spcBef>
              <a:buClr>
                <a:srgbClr val="CE1126"/>
              </a:buClr>
              <a:buSzPct val="80000"/>
              <a:buFont typeface="Wingdings" pitchFamily="2" charset="2"/>
              <a:buChar char=""/>
            </a:pPr>
            <a:r>
              <a:rPr lang="en-US" sz="2400" dirty="0">
                <a:solidFill>
                  <a:srgbClr val="192168"/>
                </a:solidFill>
                <a:latin typeface="Tahoma" pitchFamily="34" charset="0"/>
                <a:cs typeface="Tahoma" pitchFamily="34" charset="0"/>
              </a:rPr>
              <a:t>Other Employment Projections program publications, including past </a:t>
            </a:r>
            <a:r>
              <a:rPr lang="en-US" sz="2400" i="1" dirty="0">
                <a:solidFill>
                  <a:srgbClr val="192168"/>
                </a:solidFill>
                <a:latin typeface="Tahoma" pitchFamily="34" charset="0"/>
                <a:cs typeface="Tahoma" pitchFamily="34" charset="0"/>
              </a:rPr>
              <a:t>Monthly Labor Review </a:t>
            </a:r>
            <a:r>
              <a:rPr lang="en-US" sz="2400" dirty="0">
                <a:solidFill>
                  <a:srgbClr val="192168"/>
                </a:solidFill>
                <a:latin typeface="Tahoma" pitchFamily="34" charset="0"/>
                <a:cs typeface="Tahoma" pitchFamily="34" charset="0"/>
              </a:rPr>
              <a:t>articles</a:t>
            </a:r>
          </a:p>
          <a:p>
            <a:pPr marL="742950" lvl="1" indent="-285750">
              <a:spcBef>
                <a:spcPts val="2400"/>
              </a:spcBef>
              <a:buClr>
                <a:srgbClr val="CE1126"/>
              </a:buClr>
              <a:buFont typeface="Wingdings 3" pitchFamily="18" charset="2"/>
              <a:buChar char=""/>
            </a:pPr>
            <a:r>
              <a:rPr lang="en-US" sz="2200" dirty="0">
                <a:solidFill>
                  <a:schemeClr val="tx2">
                    <a:lumMod val="75000"/>
                    <a:lumOff val="25000"/>
                  </a:schemeClr>
                </a:solidFill>
                <a:latin typeface="Tahoma" pitchFamily="34" charset="0"/>
                <a:cs typeface="Tahoma" pitchFamily="34" charset="0"/>
              </a:rPr>
              <a:t>http://www.bls.gov/emp/publications.htm</a:t>
            </a:r>
          </a:p>
          <a:p>
            <a:pPr marL="342900" indent="-342900">
              <a:spcBef>
                <a:spcPts val="2400"/>
              </a:spcBef>
              <a:buClr>
                <a:srgbClr val="CE1126"/>
              </a:buClr>
              <a:buSzPct val="80000"/>
              <a:buFont typeface="Wingdings" pitchFamily="2" charset="2"/>
              <a:buChar char=""/>
            </a:pPr>
            <a:r>
              <a:rPr lang="en-US" sz="2400" dirty="0">
                <a:solidFill>
                  <a:srgbClr val="192168"/>
                </a:solidFill>
                <a:latin typeface="Tahoma" pitchFamily="34" charset="0"/>
                <a:cs typeface="Tahoma" pitchFamily="34" charset="0"/>
              </a:rPr>
              <a:t>Frequently asked questions</a:t>
            </a:r>
          </a:p>
          <a:p>
            <a:pPr marL="742950" lvl="1" indent="-285750">
              <a:spcBef>
                <a:spcPts val="2400"/>
              </a:spcBef>
              <a:buClr>
                <a:srgbClr val="CE1126"/>
              </a:buClr>
              <a:buFont typeface="Wingdings 3" pitchFamily="18" charset="2"/>
              <a:buChar char=""/>
            </a:pPr>
            <a:r>
              <a:rPr lang="en-US" sz="2200" dirty="0">
                <a:solidFill>
                  <a:schemeClr val="tx2">
                    <a:lumMod val="75000"/>
                    <a:lumOff val="25000"/>
                  </a:schemeClr>
                </a:solidFill>
                <a:latin typeface="Tahoma" pitchFamily="34" charset="0"/>
                <a:cs typeface="Tahoma" pitchFamily="34" charset="0"/>
              </a:rPr>
              <a:t>http://</a:t>
            </a:r>
            <a:r>
              <a:rPr lang="en-US" sz="2200" dirty="0" smtClean="0">
                <a:solidFill>
                  <a:schemeClr val="tx2">
                    <a:lumMod val="75000"/>
                    <a:lumOff val="25000"/>
                  </a:schemeClr>
                </a:solidFill>
                <a:latin typeface="Tahoma" pitchFamily="34" charset="0"/>
                <a:cs typeface="Tahoma" pitchFamily="34" charset="0"/>
              </a:rPr>
              <a:t>www.bls.gov/emp/frequently-asked-questions.htm</a:t>
            </a:r>
            <a:endParaRPr lang="en-US" sz="2200" dirty="0">
              <a:solidFill>
                <a:schemeClr val="tx2">
                  <a:lumMod val="75000"/>
                  <a:lumOff val="25000"/>
                </a:schemeClr>
              </a:solidFill>
              <a:latin typeface="Tahoma" pitchFamily="34" charset="0"/>
              <a:cs typeface="Tahoma" pitchFamily="34" charset="0"/>
            </a:endParaRPr>
          </a:p>
        </p:txBody>
      </p:sp>
    </p:spTree>
    <p:extLst>
      <p:ext uri="{BB962C8B-B14F-4D97-AF65-F5344CB8AC3E}">
        <p14:creationId xmlns:p14="http://schemas.microsoft.com/office/powerpoint/2010/main" val="2519115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7346" y="424070"/>
            <a:ext cx="7938655" cy="972270"/>
          </a:xfrm>
        </p:spPr>
        <p:txBody>
          <a:bodyPr/>
          <a:lstStyle/>
          <a:p>
            <a:r>
              <a:rPr lang="en-US" dirty="0" smtClean="0"/>
              <a:t>State and Local Area Projections</a:t>
            </a:r>
            <a:endParaRPr lang="en-US" dirty="0"/>
          </a:p>
        </p:txBody>
      </p:sp>
      <p:sp>
        <p:nvSpPr>
          <p:cNvPr id="5" name="Content Placeholder 2"/>
          <p:cNvSpPr txBox="1">
            <a:spLocks/>
          </p:cNvSpPr>
          <p:nvPr/>
        </p:nvSpPr>
        <p:spPr>
          <a:xfrm>
            <a:off x="1341481" y="1472540"/>
            <a:ext cx="9799984" cy="4775861"/>
          </a:xfrm>
          <a:prstGeom prst="rect">
            <a:avLst/>
          </a:prstGeom>
        </p:spPr>
        <p:txBody>
          <a:bodyPr/>
          <a:lstStyle/>
          <a:p>
            <a:pPr marL="342900" indent="-342900">
              <a:spcBef>
                <a:spcPts val="2400"/>
              </a:spcBef>
              <a:buClr>
                <a:srgbClr val="CE1126"/>
              </a:buClr>
              <a:buSzPct val="80000"/>
              <a:buFont typeface="Wingdings" pitchFamily="2" charset="2"/>
              <a:buChar char=""/>
            </a:pPr>
            <a:r>
              <a:rPr lang="en-US" sz="2800" dirty="0">
                <a:solidFill>
                  <a:srgbClr val="192168"/>
                </a:solidFill>
                <a:latin typeface="Tahoma" pitchFamily="34" charset="0"/>
                <a:cs typeface="Tahoma" pitchFamily="34" charset="0"/>
              </a:rPr>
              <a:t>BLS prepares projections only for the nation as a whole</a:t>
            </a:r>
          </a:p>
          <a:p>
            <a:pPr marL="342900" indent="-342900">
              <a:spcBef>
                <a:spcPts val="2400"/>
              </a:spcBef>
              <a:buClr>
                <a:srgbClr val="CE1126"/>
              </a:buClr>
              <a:buSzPct val="80000"/>
              <a:buFont typeface="Wingdings" pitchFamily="2" charset="2"/>
              <a:buChar char=""/>
            </a:pPr>
            <a:r>
              <a:rPr lang="en-US" sz="2800" dirty="0">
                <a:solidFill>
                  <a:srgbClr val="192168"/>
                </a:solidFill>
                <a:latin typeface="Tahoma" pitchFamily="34" charset="0"/>
                <a:cs typeface="Tahoma" pitchFamily="34" charset="0"/>
              </a:rPr>
              <a:t>Projections of industry and occupational employment are prepared by each state, using input from the BLS national projections</a:t>
            </a:r>
          </a:p>
          <a:p>
            <a:pPr marL="342900" indent="-342900">
              <a:spcBef>
                <a:spcPts val="2400"/>
              </a:spcBef>
              <a:buClr>
                <a:srgbClr val="CE1126"/>
              </a:buClr>
              <a:buSzPct val="80000"/>
              <a:buFont typeface="Wingdings" pitchFamily="2" charset="2"/>
              <a:buChar char=""/>
            </a:pPr>
            <a:r>
              <a:rPr lang="en-US" sz="2800" dirty="0">
                <a:solidFill>
                  <a:srgbClr val="192168"/>
                </a:solidFill>
                <a:latin typeface="Tahoma" pitchFamily="34" charset="0"/>
                <a:cs typeface="Tahoma" pitchFamily="34" charset="0"/>
              </a:rPr>
              <a:t>State projections data, and links to each state’s projections site, are available</a:t>
            </a:r>
            <a:endParaRPr lang="en-US" sz="2400" dirty="0">
              <a:solidFill>
                <a:srgbClr val="192168"/>
              </a:solidFill>
              <a:latin typeface="Tahoma" pitchFamily="34" charset="0"/>
              <a:cs typeface="Tahoma" pitchFamily="34" charset="0"/>
            </a:endParaRPr>
          </a:p>
          <a:p>
            <a:pPr marL="742950" lvl="1" indent="-285750">
              <a:spcBef>
                <a:spcPts val="2400"/>
              </a:spcBef>
              <a:buClr>
                <a:srgbClr val="CE1126"/>
              </a:buClr>
              <a:buFont typeface="Wingdings 3" pitchFamily="18" charset="2"/>
              <a:buChar char=""/>
            </a:pPr>
            <a:r>
              <a:rPr lang="en-US" sz="2200" dirty="0">
                <a:solidFill>
                  <a:schemeClr val="tx2">
                    <a:lumMod val="75000"/>
                    <a:lumOff val="25000"/>
                  </a:schemeClr>
                </a:solidFill>
                <a:latin typeface="Tahoma" pitchFamily="34" charset="0"/>
                <a:cs typeface="Tahoma" pitchFamily="34" charset="0"/>
              </a:rPr>
              <a:t>http://www.projectionscentral.com/</a:t>
            </a:r>
          </a:p>
        </p:txBody>
      </p:sp>
    </p:spTree>
    <p:extLst>
      <p:ext uri="{BB962C8B-B14F-4D97-AF65-F5344CB8AC3E}">
        <p14:creationId xmlns:p14="http://schemas.microsoft.com/office/powerpoint/2010/main" val="75870976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12" y="0"/>
            <a:ext cx="7943088" cy="1475232"/>
          </a:xfrm>
        </p:spPr>
        <p:txBody>
          <a:bodyPr anchor="ctr"/>
          <a:lstStyle/>
          <a:p>
            <a:r>
              <a:rPr lang="en-US" dirty="0" smtClean="0"/>
              <a:t>Projections Evaluation</a:t>
            </a:r>
            <a:endParaRPr lang="en-US" dirty="0"/>
          </a:p>
        </p:txBody>
      </p:sp>
      <p:sp>
        <p:nvSpPr>
          <p:cNvPr id="3" name="Content Placeholder 2"/>
          <p:cNvSpPr>
            <a:spLocks noGrp="1"/>
          </p:cNvSpPr>
          <p:nvPr>
            <p:ph idx="1"/>
          </p:nvPr>
        </p:nvSpPr>
        <p:spPr>
          <a:xfrm>
            <a:off x="1143795" y="1652016"/>
            <a:ext cx="10190921" cy="4495801"/>
          </a:xfrm>
        </p:spPr>
        <p:txBody>
          <a:bodyPr/>
          <a:lstStyle/>
          <a:p>
            <a:pPr>
              <a:spcBef>
                <a:spcPts val="1600"/>
              </a:spcBef>
            </a:pPr>
            <a:r>
              <a:rPr lang="en-US" sz="2200" dirty="0"/>
              <a:t>Last performed for </a:t>
            </a:r>
            <a:r>
              <a:rPr lang="en-US" sz="2200" dirty="0" smtClean="0"/>
              <a:t>2002-2012, 2004-2014, </a:t>
            </a:r>
            <a:r>
              <a:rPr lang="en-US" sz="2200" dirty="0"/>
              <a:t>and </a:t>
            </a:r>
            <a:r>
              <a:rPr lang="en-US" sz="2200" dirty="0" smtClean="0"/>
              <a:t>2006-2016 </a:t>
            </a:r>
            <a:r>
              <a:rPr lang="en-US" sz="2200" dirty="0"/>
              <a:t>projections</a:t>
            </a:r>
          </a:p>
          <a:p>
            <a:pPr>
              <a:spcBef>
                <a:spcPts val="1600"/>
              </a:spcBef>
            </a:pPr>
            <a:r>
              <a:rPr lang="en-US" sz="2200" dirty="0" smtClean="0"/>
              <a:t>Classification </a:t>
            </a:r>
            <a:r>
              <a:rPr lang="en-US" sz="2200" dirty="0"/>
              <a:t>changes limited evaluation of employment by industry and precluded evaluation of employment by occupation</a:t>
            </a:r>
          </a:p>
          <a:p>
            <a:pPr>
              <a:spcBef>
                <a:spcPts val="1600"/>
              </a:spcBef>
            </a:pPr>
            <a:r>
              <a:rPr lang="en-US" sz="2200" dirty="0"/>
              <a:t>BLS projections outperformed naïve models in most cases</a:t>
            </a:r>
          </a:p>
          <a:p>
            <a:pPr>
              <a:spcBef>
                <a:spcPts val="1600"/>
              </a:spcBef>
            </a:pPr>
            <a:r>
              <a:rPr lang="en-US" sz="2200" dirty="0"/>
              <a:t>Where comparable projections were available, the mean absolute error within the BLS projections was nearly equivalent to other </a:t>
            </a:r>
            <a:r>
              <a:rPr lang="en-US" sz="2200" dirty="0" smtClean="0"/>
              <a:t>government projections</a:t>
            </a:r>
            <a:endParaRPr lang="en-US" sz="2200" dirty="0"/>
          </a:p>
          <a:p>
            <a:pPr>
              <a:spcBef>
                <a:spcPts val="1600"/>
              </a:spcBef>
            </a:pPr>
            <a:r>
              <a:rPr lang="en-US" sz="2200" dirty="0"/>
              <a:t>The </a:t>
            </a:r>
            <a:r>
              <a:rPr lang="en-US" sz="2200" dirty="0" smtClean="0"/>
              <a:t>service-producing sector</a:t>
            </a:r>
            <a:r>
              <a:rPr lang="en-US" sz="2200" dirty="0"/>
              <a:t>, constituting more than 80 percent of the U.S. labor market, was generally well captured in the projections</a:t>
            </a:r>
          </a:p>
        </p:txBody>
      </p:sp>
    </p:spTree>
    <p:extLst>
      <p:ext uri="{BB962C8B-B14F-4D97-AF65-F5344CB8AC3E}">
        <p14:creationId xmlns:p14="http://schemas.microsoft.com/office/powerpoint/2010/main" val="219242537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495300" y="1828800"/>
            <a:ext cx="11201400" cy="3811386"/>
          </a:xfrm>
          <a:prstGeom prst="rect">
            <a:avLst/>
          </a:prstGeom>
        </p:spPr>
        <p:txBody>
          <a:bodyPr/>
          <a:lstStyle>
            <a:lvl1pPr marL="0" indent="0" algn="ctr" defTabSz="914400" rtl="0" eaLnBrk="1" latinLnBrk="0" hangingPunct="1">
              <a:lnSpc>
                <a:spcPts val="3400"/>
              </a:lnSpc>
              <a:spcBef>
                <a:spcPts val="600"/>
              </a:spcBef>
              <a:buFont typeface="Arial" panose="020B0604020202020204" pitchFamily="34" charset="0"/>
              <a:buNone/>
              <a:defRPr sz="32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kern="1200">
                <a:solidFill>
                  <a:schemeClr val="bg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kern="1200">
                <a:solidFill>
                  <a:schemeClr val="bg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kern="1200">
                <a:solidFill>
                  <a:schemeClr val="bg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3700"/>
              </a:lnSpc>
            </a:pPr>
            <a:r>
              <a:rPr lang="en-US" sz="3600" dirty="0"/>
              <a:t>Author’s name</a:t>
            </a:r>
          </a:p>
          <a:p>
            <a:pPr>
              <a:lnSpc>
                <a:spcPts val="3700"/>
              </a:lnSpc>
            </a:pPr>
            <a:r>
              <a:rPr lang="en-US" sz="3600" b="0" dirty="0"/>
              <a:t>Title</a:t>
            </a:r>
          </a:p>
          <a:p>
            <a:pPr>
              <a:lnSpc>
                <a:spcPts val="3700"/>
              </a:lnSpc>
            </a:pPr>
            <a:r>
              <a:rPr lang="en-US" sz="3600" b="0" dirty="0"/>
              <a:t>Division/Office name</a:t>
            </a:r>
          </a:p>
          <a:p>
            <a:pPr>
              <a:lnSpc>
                <a:spcPts val="3700"/>
              </a:lnSpc>
            </a:pPr>
            <a:r>
              <a:rPr lang="en-US" sz="3600" b="0" dirty="0" smtClean="0"/>
              <a:t>www.bls.gov/emp</a:t>
            </a:r>
            <a:endParaRPr lang="en-US" sz="3600" b="0" dirty="0"/>
          </a:p>
          <a:p>
            <a:pPr>
              <a:lnSpc>
                <a:spcPts val="3700"/>
              </a:lnSpc>
            </a:pPr>
            <a:r>
              <a:rPr lang="en-US" sz="3600" b="0" dirty="0" smtClean="0"/>
              <a:t>202-691-5700</a:t>
            </a:r>
            <a:endParaRPr lang="en-US" sz="3600" b="0" dirty="0"/>
          </a:p>
          <a:p>
            <a:pPr>
              <a:lnSpc>
                <a:spcPts val="3700"/>
              </a:lnSpc>
            </a:pPr>
            <a:r>
              <a:rPr lang="en-US" sz="3600" b="0" dirty="0" smtClean="0"/>
              <a:t>epinfo@bls.gov</a:t>
            </a:r>
            <a:endParaRPr lang="en-US" sz="3600" b="0" dirty="0"/>
          </a:p>
        </p:txBody>
      </p:sp>
    </p:spTree>
    <p:extLst>
      <p:ext uri="{BB962C8B-B14F-4D97-AF65-F5344CB8AC3E}">
        <p14:creationId xmlns:p14="http://schemas.microsoft.com/office/powerpoint/2010/main" val="1535218324"/>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FF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4-2024 Projections Presentation Wide Screen" id="{F031266E-E06F-4660-988B-9E84CAE9A8E1}" vid="{7A6E9491-C6D4-4226-A888-5FF879D0FD03}"/>
    </a:ext>
  </a:extLst>
</a:theme>
</file>

<file path=ppt/theme/theme2.xml><?xml version="1.0" encoding="utf-8"?>
<a:theme xmlns:a="http://schemas.openxmlformats.org/drawingml/2006/main" name="BLS Trendline Content Slide">
  <a:themeElements>
    <a:clrScheme name="Custom 1">
      <a:dk1>
        <a:srgbClr val="002060"/>
      </a:dk1>
      <a:lt1>
        <a:sysClr val="window" lastClr="FFFFFF"/>
      </a:lt1>
      <a:dk2>
        <a:srgbClr val="002060"/>
      </a:dk2>
      <a:lt2>
        <a:srgbClr val="FFFFFF"/>
      </a:lt2>
      <a:accent1>
        <a:srgbClr val="3E3F67"/>
      </a:accent1>
      <a:accent2>
        <a:srgbClr val="FFC000"/>
      </a:accent2>
      <a:accent3>
        <a:srgbClr val="C00000"/>
      </a:accent3>
      <a:accent4>
        <a:srgbClr val="00B0F0"/>
      </a:accent4>
      <a:accent5>
        <a:srgbClr val="92D050"/>
      </a:accent5>
      <a:accent6>
        <a:srgbClr val="244448"/>
      </a:accent6>
      <a:hlink>
        <a:srgbClr val="00B0F0"/>
      </a:hlink>
      <a:folHlink>
        <a:srgbClr val="00B0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ctr" defTabSz="914400" rtl="0" eaLnBrk="1" fontAlgn="auto" latinLnBrk="0" hangingPunct="1">
          <a:lnSpc>
            <a:spcPct val="100000"/>
          </a:lnSpc>
          <a:spcBef>
            <a:spcPct val="0"/>
          </a:spcBef>
          <a:spcAft>
            <a:spcPts val="0"/>
          </a:spcAft>
          <a:buClrTx/>
          <a:buSzTx/>
          <a:buFontTx/>
          <a:buNone/>
          <a:tabLst/>
          <a:defRPr kumimoji="0" sz="3600" b="0" i="0" u="none" strike="noStrike" kern="1200" cap="none" spc="0" normalizeH="0" baseline="0" noProof="0" dirty="0" smtClean="0">
            <a:ln>
              <a:noFill/>
            </a:ln>
            <a:solidFill>
              <a:schemeClr val="bg1"/>
            </a:solidFill>
            <a:effectLst/>
            <a:uLnTx/>
            <a:uFillTx/>
            <a:latin typeface="Tahoma" pitchFamily="34" charset="0"/>
            <a:ea typeface="+mj-ea"/>
            <a:cs typeface="Tahoma" pitchFamily="34" charset="0"/>
          </a:defRPr>
        </a:defPPr>
      </a:lstStyle>
    </a:txDef>
  </a:objectDefaults>
  <a:extraClrSchemeLst/>
  <a:extLst>
    <a:ext uri="{05A4C25C-085E-4340-85A3-A5531E510DB2}">
      <thm15:themeFamily xmlns:thm15="http://schemas.microsoft.com/office/thememl/2012/main" name="2014-2024 Projections Presentation Wide Screen" id="{F031266E-E06F-4660-988B-9E84CAE9A8E1}" vid="{2F480FDA-F90A-4DA5-A942-AD910277B7B4}"/>
    </a:ext>
  </a:extLst>
</a:theme>
</file>

<file path=ppt/theme/theme3.xml><?xml version="1.0" encoding="utf-8"?>
<a:theme xmlns:a="http://schemas.openxmlformats.org/drawingml/2006/main" name="Contact Information">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FF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4-2024 Projections Presentation Wide Screen" id="{F031266E-E06F-4660-988B-9E84CAE9A8E1}" vid="{24CEAA32-FCF8-4E61-9087-2670C17B5F7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002060"/>
    </a:dk1>
    <a:lt1>
      <a:sysClr val="window" lastClr="FFFFFF"/>
    </a:lt1>
    <a:dk2>
      <a:srgbClr val="002060"/>
    </a:dk2>
    <a:lt2>
      <a:srgbClr val="FFFFFF"/>
    </a:lt2>
    <a:accent1>
      <a:srgbClr val="3E3F67"/>
    </a:accent1>
    <a:accent2>
      <a:srgbClr val="FFC000"/>
    </a:accent2>
    <a:accent3>
      <a:srgbClr val="C00000"/>
    </a:accent3>
    <a:accent4>
      <a:srgbClr val="00B0F0"/>
    </a:accent4>
    <a:accent5>
      <a:srgbClr val="92D050"/>
    </a:accent5>
    <a:accent6>
      <a:srgbClr val="244448"/>
    </a:accent6>
    <a:hlink>
      <a:srgbClr val="00B0F0"/>
    </a:hlink>
    <a:folHlink>
      <a:srgbClr val="00B0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618DA66BF54F4EA0C2EC35AA6094F4" ma:contentTypeVersion="0" ma:contentTypeDescription="Create a new document." ma:contentTypeScope="" ma:versionID="812a628ee1de80b8d852ddecb54e3de9">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705258-90B1-409C-84EC-11C8EA6D2D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E47A7B0C-0821-433A-8EA6-FE22DFCAEA69}">
  <ds:schemaRefs>
    <ds:schemaRef ds:uri="http://purl.org/dc/elements/1.1/"/>
    <ds:schemaRef ds:uri="http://www.w3.org/XML/1998/namespace"/>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25D57739-CFE2-489B-80E7-1402192F26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2014-2024 Projections Presentation Wide Screen</Template>
  <TotalTime>11764</TotalTime>
  <Words>10487</Words>
  <Application>Microsoft Office PowerPoint</Application>
  <PresentationFormat>Widescreen</PresentationFormat>
  <Paragraphs>1133</Paragraphs>
  <Slides>79</Slides>
  <Notes>79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79</vt:i4>
      </vt:variant>
    </vt:vector>
  </HeadingPairs>
  <TitlesOfParts>
    <vt:vector size="91" baseType="lpstr">
      <vt:lpstr>Arial</vt:lpstr>
      <vt:lpstr>Calibri</vt:lpstr>
      <vt:lpstr>Calibri Light</vt:lpstr>
      <vt:lpstr>Century Gothic</vt:lpstr>
      <vt:lpstr>Helvetica</vt:lpstr>
      <vt:lpstr>Tahoma</vt:lpstr>
      <vt:lpstr>Times New Roman</vt:lpstr>
      <vt:lpstr>Wingdings</vt:lpstr>
      <vt:lpstr>Wingdings 3</vt:lpstr>
      <vt:lpstr>Custom Design</vt:lpstr>
      <vt:lpstr>BLS Trendline Content Slide</vt:lpstr>
      <vt:lpstr>Contact Information</vt:lpstr>
      <vt:lpstr>Employment Outlook: 2018-28</vt:lpstr>
      <vt:lpstr>Overview</vt:lpstr>
      <vt:lpstr>Employment Projections Background</vt:lpstr>
      <vt:lpstr>Projections Users and Their Uses</vt:lpstr>
      <vt:lpstr>Employment Projections Products</vt:lpstr>
      <vt:lpstr>Employment Projections Process</vt:lpstr>
      <vt:lpstr>Employment Outlook: 2018-28</vt:lpstr>
      <vt:lpstr>Population and Labor Force are Constraints on Employment</vt:lpstr>
      <vt:lpstr>Moderate Growth in Population and Labor Force</vt:lpstr>
      <vt:lpstr>Baby Boomers Enter 65+ Age Group</vt:lpstr>
      <vt:lpstr>Declines in 55-64 Year Olds As Baby Boomers Exit this Group</vt:lpstr>
      <vt:lpstr>55+ Have Lower Participation Rate</vt:lpstr>
      <vt:lpstr>The Labor Force is Aging</vt:lpstr>
      <vt:lpstr>Labor Force Participation Continues to Decline</vt:lpstr>
      <vt:lpstr>Decline in Labor Force of Youth and 45-54 Year Olds</vt:lpstr>
      <vt:lpstr>Older Labor Force Grows the Fastest</vt:lpstr>
      <vt:lpstr>Hispanics Make Up a Growing Share of the Labor Force</vt:lpstr>
      <vt:lpstr>Labor Force Remains Majority White</vt:lpstr>
      <vt:lpstr>The Labor Force Grows More Diverse</vt:lpstr>
      <vt:lpstr>White Non-Hispanic Declines</vt:lpstr>
      <vt:lpstr>Employment Outlook: 2018-28</vt:lpstr>
      <vt:lpstr> Moderate Growth for Real Gross Domestic Product</vt:lpstr>
      <vt:lpstr>Real GDP Growth Below Historical Levels</vt:lpstr>
      <vt:lpstr>Personal Consumption Expenditures Contribute Most to Nominal GDP</vt:lpstr>
      <vt:lpstr>Investment and Trade Remain Among the Fastest Growing Components of GDP </vt:lpstr>
      <vt:lpstr>Continued Growth in Trade</vt:lpstr>
      <vt:lpstr>Full Employment Assumes Only Frictional Unemployment</vt:lpstr>
      <vt:lpstr>Inflation Near Rates of Latest Decades</vt:lpstr>
      <vt:lpstr>Moderate Productivity Growth</vt:lpstr>
      <vt:lpstr>Housing Starts Continue Recovery</vt:lpstr>
      <vt:lpstr>Increases in Energy Prices Affect Economic Growth </vt:lpstr>
      <vt:lpstr>Employment Outlook: 2018-28</vt:lpstr>
      <vt:lpstr>Employment Growth</vt:lpstr>
      <vt:lpstr>Manufacturing Has Largest Nominal Output</vt:lpstr>
      <vt:lpstr>Almost All Industries Have Projected Real Output Growth</vt:lpstr>
      <vt:lpstr>Total Nonagricultural Wage and Salary Employment</vt:lpstr>
      <vt:lpstr>Service-Providing Industries Have Most Employment</vt:lpstr>
      <vt:lpstr>Health Care and Social Assistance is the Fastest Growing Industry</vt:lpstr>
      <vt:lpstr>Construction Reaches Pre-Recession Levels</vt:lpstr>
      <vt:lpstr>Manufacturing Has the Largest Decline</vt:lpstr>
      <vt:lpstr>Health Care and Social Assistance  Continues to Increase</vt:lpstr>
      <vt:lpstr>Retail Trade has the Greatest Decline of the Service Sector</vt:lpstr>
      <vt:lpstr>Employment Outlook: 2018-28</vt:lpstr>
      <vt:lpstr>Numeric Change vs. Percent Change</vt:lpstr>
      <vt:lpstr>Office and Administrative Support is the Largest Occupational Group</vt:lpstr>
      <vt:lpstr>Farming, Fishing, and Forestry is the Smallest Occupational Group</vt:lpstr>
      <vt:lpstr>Healthcare Occupational Groups are Projected to Grow  Fastest</vt:lpstr>
      <vt:lpstr>Production, Office and Administrative Support, and Sales and Related Occupational Groups are Projected to Decline</vt:lpstr>
      <vt:lpstr>Computer and Mathematical Occupations are Among the Fastest Growing Occupations</vt:lpstr>
      <vt:lpstr>Food Preparation and Service Related Occupations Add the Most Jobs</vt:lpstr>
      <vt:lpstr>Office and Administrative Support Occupations Have Largest Declines</vt:lpstr>
      <vt:lpstr>6 of the 10 Fastest Growing Occupations are Related to Healthcare</vt:lpstr>
      <vt:lpstr>Personal Care Aides and Combined Food Preparation and Serving Workers, Including Fast Food are Projected to Add the Most New Jobs</vt:lpstr>
      <vt:lpstr>Many Declining Occupations are Being Automated</vt:lpstr>
      <vt:lpstr>Secretaries make the top 10 list of occupations with largest declines</vt:lpstr>
      <vt:lpstr>Employment Growth and Occupational Openings</vt:lpstr>
      <vt:lpstr>Occupational Openings Due to Separations and Growth</vt:lpstr>
      <vt:lpstr>PowerPoint Presentation</vt:lpstr>
      <vt:lpstr>Ten Occupations Expected to Have the Most Occupational Openings</vt:lpstr>
      <vt:lpstr>Education and Training Classification</vt:lpstr>
      <vt:lpstr>Education and Training Classification</vt:lpstr>
      <vt:lpstr>Education and Training Pay</vt:lpstr>
      <vt:lpstr>Occupations that Need More Education for Entry are Projected to Grow Faster*</vt:lpstr>
      <vt:lpstr>Graduate Degree Occupations with the Largest Job Growth</vt:lpstr>
      <vt:lpstr>Doctoral or Professional Degree Occupations with the Largest Job Growth</vt:lpstr>
      <vt:lpstr>Master’s Degree Occupations with the Largest Job Growth</vt:lpstr>
      <vt:lpstr>Bachelor’s Degree Occupations with the Largest Job Growth</vt:lpstr>
      <vt:lpstr>Associate’s Degree Occupations with the Largest Job Growth</vt:lpstr>
      <vt:lpstr>High School Diploma Occupations with the Largest Job Growth</vt:lpstr>
      <vt:lpstr>No Formal Educational Credential Occupations with the Largest Job Growth</vt:lpstr>
      <vt:lpstr>Employment Outlook: 2018-28</vt:lpstr>
      <vt:lpstr>Occupational Outlook Handbook</vt:lpstr>
      <vt:lpstr>Career Outlook</vt:lpstr>
      <vt:lpstr>Employment Projections Program</vt:lpstr>
      <vt:lpstr>Projections Overview and Highlights, 2018–28  in the Monthly Labor Review, forthcoming 2019</vt:lpstr>
      <vt:lpstr>Useful Employment Projections Sites</vt:lpstr>
      <vt:lpstr>State and Local Area Projections</vt:lpstr>
      <vt:lpstr>Projections Evaluation</vt:lpstr>
      <vt:lpstr>PowerPoint Presentation</vt:lpstr>
    </vt:vector>
  </TitlesOfParts>
  <Company>Department of Labor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 Outlook: 2014-24</dc:title>
  <dc:creator>Martin, Sean - BLS</dc:creator>
  <cp:lastModifiedBy>Ilic-Godfrey, Stanislava - BLS</cp:lastModifiedBy>
  <cp:revision>915</cp:revision>
  <cp:lastPrinted>2018-04-04T15:18:37Z</cp:lastPrinted>
  <dcterms:created xsi:type="dcterms:W3CDTF">2016-04-27T22:17:30Z</dcterms:created>
  <dcterms:modified xsi:type="dcterms:W3CDTF">2019-08-29T14:59:10Z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0x010100AA618DA66BF54F4EA0C2EC35AA6094F4</vt:lpwstr>
  </property>
</Properties>
</file>