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4" r:id="rId1"/>
  </p:sldMasterIdLst>
  <p:notesMasterIdLst>
    <p:notesMasterId r:id="rId26"/>
  </p:notesMasterIdLst>
  <p:handoutMasterIdLst>
    <p:handoutMasterId r:id="rId27"/>
  </p:handoutMasterIdLst>
  <p:sldIdLst>
    <p:sldId id="259" r:id="rId2"/>
    <p:sldId id="260" r:id="rId3"/>
    <p:sldId id="313" r:id="rId4"/>
    <p:sldId id="306" r:id="rId5"/>
    <p:sldId id="314" r:id="rId6"/>
    <p:sldId id="315" r:id="rId7"/>
    <p:sldId id="316" r:id="rId8"/>
    <p:sldId id="318" r:id="rId9"/>
    <p:sldId id="319" r:id="rId10"/>
    <p:sldId id="317" r:id="rId11"/>
    <p:sldId id="308" r:id="rId12"/>
    <p:sldId id="309" r:id="rId13"/>
    <p:sldId id="320" r:id="rId14"/>
    <p:sldId id="321" r:id="rId15"/>
    <p:sldId id="332" r:id="rId16"/>
    <p:sldId id="322" r:id="rId17"/>
    <p:sldId id="323" r:id="rId18"/>
    <p:sldId id="324" r:id="rId19"/>
    <p:sldId id="325" r:id="rId20"/>
    <p:sldId id="326" r:id="rId21"/>
    <p:sldId id="328" r:id="rId22"/>
    <p:sldId id="329" r:id="rId23"/>
    <p:sldId id="331" r:id="rId24"/>
    <p:sldId id="257" r:id="rId25"/>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80885" autoAdjust="0"/>
  </p:normalViewPr>
  <p:slideViewPr>
    <p:cSldViewPr>
      <p:cViewPr>
        <p:scale>
          <a:sx n="98" d="100"/>
          <a:sy n="98" d="100"/>
        </p:scale>
        <p:origin x="-214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739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187395"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187396"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187397"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B3D8A162-EBD2-4A7F-9CA5-FAB6DAF28725}" type="slidenum">
              <a:rPr lang="en-US"/>
              <a:pPr/>
              <a:t>‹#›</a:t>
            </a:fld>
            <a:endParaRPr lang="en-US"/>
          </a:p>
        </p:txBody>
      </p:sp>
    </p:spTree>
    <p:extLst>
      <p:ext uri="{BB962C8B-B14F-4D97-AF65-F5344CB8AC3E}">
        <p14:creationId xmlns:p14="http://schemas.microsoft.com/office/powerpoint/2010/main" val="144664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161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111619"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111620"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p:spPr>
      </p:sp>
      <p:sp>
        <p:nvSpPr>
          <p:cNvPr id="111621"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1622"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111623"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ADFCD969-C55E-4B2C-92DA-A0AA0DFF7192}" type="slidenum">
              <a:rPr lang="en-US"/>
              <a:pPr/>
              <a:t>‹#›</a:t>
            </a:fld>
            <a:endParaRPr lang="en-US"/>
          </a:p>
        </p:txBody>
      </p:sp>
    </p:spTree>
    <p:extLst>
      <p:ext uri="{BB962C8B-B14F-4D97-AF65-F5344CB8AC3E}">
        <p14:creationId xmlns:p14="http://schemas.microsoft.com/office/powerpoint/2010/main" val="22959500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B1E9CB-853C-47B0-A43F-56B5BB48FE50}" type="slidenum">
              <a:rPr lang="en-US"/>
              <a:pPr/>
              <a:t>1</a:t>
            </a:fld>
            <a:endParaRPr lang="en-US"/>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75C959-9514-47EB-9BFA-63530D070435}" type="slidenum">
              <a:rPr lang="en-US"/>
              <a:pPr/>
              <a:t>2</a:t>
            </a:fld>
            <a:endParaRPr lang="en-US"/>
          </a:p>
        </p:txBody>
      </p:sp>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B03538-BA03-4EA9-9A28-BC500288F872}" type="slidenum">
              <a:rPr lang="en-US"/>
              <a:pPr/>
              <a:t>15</a:t>
            </a:fld>
            <a:endParaRPr lang="en-US"/>
          </a:p>
        </p:txBody>
      </p:sp>
      <p:sp>
        <p:nvSpPr>
          <p:cNvPr id="210946" name="Rectangle 2"/>
          <p:cNvSpPr>
            <a:spLocks noGrp="1" noRot="1" noChangeAspect="1" noChangeArrowheads="1" noTextEdit="1"/>
          </p:cNvSpPr>
          <p:nvPr>
            <p:ph type="sldImg"/>
          </p:nvPr>
        </p:nvSpPr>
        <p:spPr>
          <a:xfrm>
            <a:off x="1190625" y="704850"/>
            <a:ext cx="4629150" cy="3471863"/>
          </a:xfrm>
          <a:ln/>
        </p:spPr>
      </p:sp>
      <p:sp>
        <p:nvSpPr>
          <p:cNvPr id="210947" name="Rectangle 3"/>
          <p:cNvSpPr>
            <a:spLocks noGrp="1" noChangeArrowheads="1"/>
          </p:cNvSpPr>
          <p:nvPr>
            <p:ph type="body" idx="1"/>
          </p:nvPr>
        </p:nvSpPr>
        <p:spPr>
          <a:xfrm>
            <a:off x="935038" y="4416425"/>
            <a:ext cx="5140325" cy="4183063"/>
          </a:xfrm>
          <a:ln/>
        </p:spPr>
        <p:txBody>
          <a:bodyPr lIns="91999" tIns="45192" rIns="91999" bIns="45192"/>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E67518-32D1-4B17-B0DB-63D30E47735C}" type="slidenum">
              <a:rPr lang="en-US"/>
              <a:pPr/>
              <a:t>24</a:t>
            </a:fld>
            <a:endParaRPr lang="en-US"/>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en-US" sz="16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981200"/>
            <a:ext cx="41529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981200"/>
            <a:ext cx="41529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52400"/>
            <a:ext cx="619125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13" cstate="print"/>
          <a:srcRect/>
          <a:stretch>
            <a:fillRect/>
          </a:stretch>
        </p:blipFill>
        <p:spPr bwMode="auto">
          <a:xfrm>
            <a:off x="0" y="0"/>
            <a:ext cx="9145588" cy="6859588"/>
          </a:xfrm>
          <a:prstGeom prst="rect">
            <a:avLst/>
          </a:prstGeom>
          <a:noFill/>
        </p:spPr>
      </p:pic>
      <p:sp>
        <p:nvSpPr>
          <p:cNvPr id="71683" name="Rectangle 3"/>
          <p:cNvSpPr>
            <a:spLocks noGrp="1" noChangeArrowheads="1"/>
          </p:cNvSpPr>
          <p:nvPr>
            <p:ph type="title"/>
          </p:nvPr>
        </p:nvSpPr>
        <p:spPr bwMode="auto">
          <a:xfrm>
            <a:off x="304800" y="152400"/>
            <a:ext cx="69342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1684" name="Rectangle 4"/>
          <p:cNvSpPr>
            <a:spLocks noGrp="1" noChangeArrowheads="1"/>
          </p:cNvSpPr>
          <p:nvPr>
            <p:ph type="body" idx="1"/>
          </p:nvPr>
        </p:nvSpPr>
        <p:spPr bwMode="auto">
          <a:xfrm>
            <a:off x="304800" y="1981200"/>
            <a:ext cx="8458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xStyles>
    <p:titleStyle>
      <a:lvl1pPr algn="l" rtl="0" fontAlgn="base">
        <a:spcBef>
          <a:spcPct val="0"/>
        </a:spcBef>
        <a:spcAft>
          <a:spcPct val="0"/>
        </a:spcAft>
        <a:defRPr sz="3200" b="1">
          <a:solidFill>
            <a:srgbClr val="550000"/>
          </a:solidFill>
          <a:latin typeface="+mj-lt"/>
          <a:ea typeface="+mj-ea"/>
          <a:cs typeface="+mj-cs"/>
        </a:defRPr>
      </a:lvl1pPr>
      <a:lvl2pPr algn="l" rtl="0" fontAlgn="base">
        <a:spcBef>
          <a:spcPct val="0"/>
        </a:spcBef>
        <a:spcAft>
          <a:spcPct val="0"/>
        </a:spcAft>
        <a:defRPr sz="3200" b="1">
          <a:solidFill>
            <a:srgbClr val="550000"/>
          </a:solidFill>
          <a:latin typeface="Verdana" pitchFamily="34" charset="0"/>
        </a:defRPr>
      </a:lvl2pPr>
      <a:lvl3pPr algn="l" rtl="0" fontAlgn="base">
        <a:spcBef>
          <a:spcPct val="0"/>
        </a:spcBef>
        <a:spcAft>
          <a:spcPct val="0"/>
        </a:spcAft>
        <a:defRPr sz="3200" b="1">
          <a:solidFill>
            <a:srgbClr val="550000"/>
          </a:solidFill>
          <a:latin typeface="Verdana" pitchFamily="34" charset="0"/>
        </a:defRPr>
      </a:lvl3pPr>
      <a:lvl4pPr algn="l" rtl="0" fontAlgn="base">
        <a:spcBef>
          <a:spcPct val="0"/>
        </a:spcBef>
        <a:spcAft>
          <a:spcPct val="0"/>
        </a:spcAft>
        <a:defRPr sz="3200" b="1">
          <a:solidFill>
            <a:srgbClr val="550000"/>
          </a:solidFill>
          <a:latin typeface="Verdana" pitchFamily="34" charset="0"/>
        </a:defRPr>
      </a:lvl4pPr>
      <a:lvl5pPr algn="l" rtl="0" fontAlgn="base">
        <a:spcBef>
          <a:spcPct val="0"/>
        </a:spcBef>
        <a:spcAft>
          <a:spcPct val="0"/>
        </a:spcAft>
        <a:defRPr sz="3200" b="1">
          <a:solidFill>
            <a:srgbClr val="550000"/>
          </a:solidFill>
          <a:latin typeface="Verdana" pitchFamily="34" charset="0"/>
        </a:defRPr>
      </a:lvl5pPr>
      <a:lvl6pPr marL="457200" algn="l" rtl="0" fontAlgn="base">
        <a:spcBef>
          <a:spcPct val="0"/>
        </a:spcBef>
        <a:spcAft>
          <a:spcPct val="0"/>
        </a:spcAft>
        <a:defRPr sz="3200" b="1">
          <a:solidFill>
            <a:srgbClr val="550000"/>
          </a:solidFill>
          <a:latin typeface="Verdana" pitchFamily="34" charset="0"/>
        </a:defRPr>
      </a:lvl6pPr>
      <a:lvl7pPr marL="914400" algn="l" rtl="0" fontAlgn="base">
        <a:spcBef>
          <a:spcPct val="0"/>
        </a:spcBef>
        <a:spcAft>
          <a:spcPct val="0"/>
        </a:spcAft>
        <a:defRPr sz="3200" b="1">
          <a:solidFill>
            <a:srgbClr val="550000"/>
          </a:solidFill>
          <a:latin typeface="Verdana" pitchFamily="34" charset="0"/>
        </a:defRPr>
      </a:lvl7pPr>
      <a:lvl8pPr marL="1371600" algn="l" rtl="0" fontAlgn="base">
        <a:spcBef>
          <a:spcPct val="0"/>
        </a:spcBef>
        <a:spcAft>
          <a:spcPct val="0"/>
        </a:spcAft>
        <a:defRPr sz="3200" b="1">
          <a:solidFill>
            <a:srgbClr val="550000"/>
          </a:solidFill>
          <a:latin typeface="Verdana" pitchFamily="34" charset="0"/>
        </a:defRPr>
      </a:lvl8pPr>
      <a:lvl9pPr marL="1828800" algn="l" rtl="0" fontAlgn="base">
        <a:spcBef>
          <a:spcPct val="0"/>
        </a:spcBef>
        <a:spcAft>
          <a:spcPct val="0"/>
        </a:spcAft>
        <a:defRPr sz="3200" b="1">
          <a:solidFill>
            <a:srgbClr val="550000"/>
          </a:solidFill>
          <a:latin typeface="Verdana" pitchFamily="34" charset="0"/>
        </a:defRPr>
      </a:lvl9pPr>
    </p:titleStyle>
    <p:bodyStyle>
      <a:lvl1pPr marL="342900" indent="-342900" algn="l" rtl="0" fontAlgn="base">
        <a:spcBef>
          <a:spcPct val="20000"/>
        </a:spcBef>
        <a:spcAft>
          <a:spcPct val="0"/>
        </a:spcAft>
        <a:buBlip>
          <a:blip r:embed="rId14"/>
        </a:buBlip>
        <a:defRPr sz="3000">
          <a:solidFill>
            <a:srgbClr val="550000"/>
          </a:solidFill>
          <a:latin typeface="+mn-lt"/>
          <a:ea typeface="+mn-ea"/>
          <a:cs typeface="+mn-cs"/>
        </a:defRPr>
      </a:lvl1pPr>
      <a:lvl2pPr marL="742950" indent="-285750" algn="l" rtl="0" fontAlgn="base">
        <a:spcBef>
          <a:spcPct val="20000"/>
        </a:spcBef>
        <a:spcAft>
          <a:spcPct val="0"/>
        </a:spcAft>
        <a:buChar char="–"/>
        <a:defRPr sz="2600">
          <a:solidFill>
            <a:srgbClr val="550000"/>
          </a:solidFill>
          <a:latin typeface="+mn-lt"/>
        </a:defRPr>
      </a:lvl2pPr>
      <a:lvl3pPr marL="1143000" indent="-228600" algn="l" rtl="0" fontAlgn="base">
        <a:spcBef>
          <a:spcPct val="20000"/>
        </a:spcBef>
        <a:spcAft>
          <a:spcPct val="0"/>
        </a:spcAft>
        <a:buChar char="•"/>
        <a:defRPr sz="2400">
          <a:solidFill>
            <a:srgbClr val="550000"/>
          </a:solidFill>
          <a:latin typeface="+mn-lt"/>
        </a:defRPr>
      </a:lvl3pPr>
      <a:lvl4pPr marL="1600200" indent="-228600" algn="l" rtl="0" fontAlgn="base">
        <a:spcBef>
          <a:spcPct val="20000"/>
        </a:spcBef>
        <a:spcAft>
          <a:spcPct val="0"/>
        </a:spcAft>
        <a:buChar char="–"/>
        <a:defRPr sz="2000">
          <a:solidFill>
            <a:srgbClr val="550000"/>
          </a:solidFill>
          <a:latin typeface="+mn-lt"/>
        </a:defRPr>
      </a:lvl4pPr>
      <a:lvl5pPr marL="2057400" indent="-228600" algn="l" rtl="0" fontAlgn="base">
        <a:spcBef>
          <a:spcPct val="20000"/>
        </a:spcBef>
        <a:spcAft>
          <a:spcPct val="0"/>
        </a:spcAft>
        <a:buChar char="»"/>
        <a:defRPr>
          <a:solidFill>
            <a:srgbClr val="550000"/>
          </a:solidFill>
          <a:latin typeface="+mn-lt"/>
        </a:defRPr>
      </a:lvl5pPr>
      <a:lvl6pPr marL="2514600" indent="-228600" algn="l" rtl="0" fontAlgn="base">
        <a:spcBef>
          <a:spcPct val="20000"/>
        </a:spcBef>
        <a:spcAft>
          <a:spcPct val="0"/>
        </a:spcAft>
        <a:buChar char="»"/>
        <a:defRPr>
          <a:solidFill>
            <a:srgbClr val="550000"/>
          </a:solidFill>
          <a:latin typeface="+mn-lt"/>
        </a:defRPr>
      </a:lvl6pPr>
      <a:lvl7pPr marL="2971800" indent="-228600" algn="l" rtl="0" fontAlgn="base">
        <a:spcBef>
          <a:spcPct val="20000"/>
        </a:spcBef>
        <a:spcAft>
          <a:spcPct val="0"/>
        </a:spcAft>
        <a:buChar char="»"/>
        <a:defRPr>
          <a:solidFill>
            <a:srgbClr val="550000"/>
          </a:solidFill>
          <a:latin typeface="+mn-lt"/>
        </a:defRPr>
      </a:lvl7pPr>
      <a:lvl8pPr marL="3429000" indent="-228600" algn="l" rtl="0" fontAlgn="base">
        <a:spcBef>
          <a:spcPct val="20000"/>
        </a:spcBef>
        <a:spcAft>
          <a:spcPct val="0"/>
        </a:spcAft>
        <a:buChar char="»"/>
        <a:defRPr>
          <a:solidFill>
            <a:srgbClr val="550000"/>
          </a:solidFill>
          <a:latin typeface="+mn-lt"/>
        </a:defRPr>
      </a:lvl8pPr>
      <a:lvl9pPr marL="3886200" indent="-228600" algn="l" rtl="0" fontAlgn="base">
        <a:spcBef>
          <a:spcPct val="20000"/>
        </a:spcBef>
        <a:spcAft>
          <a:spcPct val="0"/>
        </a:spcAft>
        <a:buChar char="»"/>
        <a:defRPr>
          <a:solidFill>
            <a:srgbClr val="55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mailto:carroll.daniel.j@dol.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4" name="Picture 8"/>
          <p:cNvPicPr>
            <a:picLocks noChangeAspect="1" noChangeArrowheads="1"/>
          </p:cNvPicPr>
          <p:nvPr/>
        </p:nvPicPr>
        <p:blipFill>
          <a:blip r:embed="rId3" cstate="print"/>
          <a:srcRect/>
          <a:stretch>
            <a:fillRect/>
          </a:stretch>
        </p:blipFill>
        <p:spPr bwMode="auto">
          <a:xfrm>
            <a:off x="7543800" y="6019800"/>
            <a:ext cx="1295400" cy="647700"/>
          </a:xfrm>
          <a:prstGeom prst="rect">
            <a:avLst/>
          </a:prstGeom>
          <a:noFill/>
        </p:spPr>
      </p:pic>
      <p:sp>
        <p:nvSpPr>
          <p:cNvPr id="9225" name="Rectangle 9"/>
          <p:cNvSpPr>
            <a:spLocks noChangeArrowheads="1"/>
          </p:cNvSpPr>
          <p:nvPr/>
        </p:nvSpPr>
        <p:spPr bwMode="auto">
          <a:xfrm>
            <a:off x="304800" y="381000"/>
            <a:ext cx="5105400" cy="1470025"/>
          </a:xfrm>
          <a:prstGeom prst="rect">
            <a:avLst/>
          </a:prstGeom>
          <a:noFill/>
          <a:ln w="9525">
            <a:noFill/>
            <a:miter lim="800000"/>
            <a:headEnd/>
            <a:tailEnd/>
          </a:ln>
          <a:effectLst/>
        </p:spPr>
        <p:txBody>
          <a:bodyPr anchor="ctr"/>
          <a:lstStyle/>
          <a:p>
            <a:pPr algn="ctr" eaLnBrk="1" hangingPunct="1"/>
            <a:r>
              <a:rPr lang="en-US" sz="3200" b="1">
                <a:solidFill>
                  <a:srgbClr val="550000"/>
                </a:solidFill>
                <a:latin typeface="Verdana" pitchFamily="34" charset="0"/>
              </a:rPr>
              <a:t>National Agricultural Workers Survey</a:t>
            </a:r>
          </a:p>
        </p:txBody>
      </p:sp>
      <p:sp>
        <p:nvSpPr>
          <p:cNvPr id="9226" name="Rectangle 10"/>
          <p:cNvSpPr>
            <a:spLocks noChangeArrowheads="1"/>
          </p:cNvSpPr>
          <p:nvPr/>
        </p:nvSpPr>
        <p:spPr bwMode="auto">
          <a:xfrm>
            <a:off x="152400" y="1905000"/>
            <a:ext cx="6934200" cy="3962400"/>
          </a:xfrm>
          <a:prstGeom prst="rect">
            <a:avLst/>
          </a:prstGeom>
          <a:noFill/>
          <a:ln w="9525">
            <a:noFill/>
            <a:miter lim="800000"/>
            <a:headEnd/>
            <a:tailEnd/>
          </a:ln>
          <a:effectLst/>
        </p:spPr>
        <p:txBody>
          <a:bodyPr/>
          <a:lstStyle/>
          <a:p>
            <a:pPr algn="ctr" eaLnBrk="1" hangingPunct="1">
              <a:lnSpc>
                <a:spcPct val="80000"/>
              </a:lnSpc>
              <a:spcBef>
                <a:spcPct val="20000"/>
              </a:spcBef>
            </a:pPr>
            <a:endParaRPr lang="en-US" sz="2200" dirty="0">
              <a:solidFill>
                <a:srgbClr val="550000"/>
              </a:solidFill>
              <a:latin typeface="Verdana" pitchFamily="34" charset="0"/>
            </a:endParaRPr>
          </a:p>
          <a:p>
            <a:pPr algn="ctr" eaLnBrk="1" hangingPunct="1">
              <a:lnSpc>
                <a:spcPct val="80000"/>
              </a:lnSpc>
              <a:spcBef>
                <a:spcPct val="20000"/>
              </a:spcBef>
            </a:pPr>
            <a:r>
              <a:rPr lang="en-US" sz="3200" dirty="0">
                <a:solidFill>
                  <a:srgbClr val="550000"/>
                </a:solidFill>
                <a:latin typeface="Verdana" pitchFamily="34" charset="0"/>
              </a:rPr>
              <a:t>History and Methods</a:t>
            </a:r>
          </a:p>
          <a:p>
            <a:pPr algn="ctr" eaLnBrk="1" hangingPunct="1">
              <a:lnSpc>
                <a:spcPct val="80000"/>
              </a:lnSpc>
              <a:spcBef>
                <a:spcPct val="20000"/>
              </a:spcBef>
            </a:pPr>
            <a:endParaRPr lang="en-US" sz="2400" dirty="0">
              <a:solidFill>
                <a:srgbClr val="550000"/>
              </a:solidFill>
              <a:latin typeface="Verdana" pitchFamily="34" charset="0"/>
            </a:endParaRPr>
          </a:p>
          <a:p>
            <a:pPr algn="ctr" eaLnBrk="1" hangingPunct="1">
              <a:lnSpc>
                <a:spcPct val="80000"/>
              </a:lnSpc>
              <a:spcBef>
                <a:spcPct val="20000"/>
              </a:spcBef>
            </a:pPr>
            <a:r>
              <a:rPr lang="en-US" sz="2400" dirty="0">
                <a:solidFill>
                  <a:srgbClr val="550000"/>
                </a:solidFill>
                <a:latin typeface="Verdana" pitchFamily="34" charset="0"/>
              </a:rPr>
              <a:t>BLS International Training Seminar</a:t>
            </a:r>
          </a:p>
          <a:p>
            <a:pPr algn="ctr" eaLnBrk="1" hangingPunct="1">
              <a:lnSpc>
                <a:spcPct val="80000"/>
              </a:lnSpc>
              <a:spcBef>
                <a:spcPct val="20000"/>
              </a:spcBef>
            </a:pPr>
            <a:r>
              <a:rPr lang="en-US" sz="2400" dirty="0">
                <a:solidFill>
                  <a:srgbClr val="550000"/>
                </a:solidFill>
                <a:latin typeface="Verdana" pitchFamily="34" charset="0"/>
              </a:rPr>
              <a:t>on Labor Market Information</a:t>
            </a:r>
            <a:r>
              <a:rPr lang="en-US" sz="2800" dirty="0">
                <a:solidFill>
                  <a:srgbClr val="550000"/>
                </a:solidFill>
                <a:latin typeface="Verdana" pitchFamily="34" charset="0"/>
              </a:rPr>
              <a:t> </a:t>
            </a:r>
          </a:p>
          <a:p>
            <a:pPr algn="ctr" eaLnBrk="1" hangingPunct="1">
              <a:lnSpc>
                <a:spcPct val="80000"/>
              </a:lnSpc>
              <a:spcBef>
                <a:spcPct val="20000"/>
              </a:spcBef>
            </a:pPr>
            <a:endParaRPr lang="en-US" sz="2800" dirty="0">
              <a:solidFill>
                <a:srgbClr val="550000"/>
              </a:solidFill>
              <a:latin typeface="Verdana" pitchFamily="34" charset="0"/>
            </a:endParaRPr>
          </a:p>
          <a:p>
            <a:pPr algn="ctr" eaLnBrk="1" hangingPunct="1">
              <a:lnSpc>
                <a:spcPct val="80000"/>
              </a:lnSpc>
              <a:spcBef>
                <a:spcPct val="20000"/>
              </a:spcBef>
            </a:pPr>
            <a:r>
              <a:rPr lang="en-US" sz="2000" dirty="0">
                <a:solidFill>
                  <a:srgbClr val="550000"/>
                </a:solidFill>
                <a:latin typeface="Verdana" pitchFamily="34" charset="0"/>
              </a:rPr>
              <a:t>September </a:t>
            </a:r>
            <a:r>
              <a:rPr lang="en-US" sz="2000" dirty="0" smtClean="0">
                <a:solidFill>
                  <a:srgbClr val="550000"/>
                </a:solidFill>
                <a:latin typeface="Verdana" pitchFamily="34" charset="0"/>
              </a:rPr>
              <a:t>27, 2012</a:t>
            </a:r>
            <a:endParaRPr lang="en-US" sz="2000" dirty="0">
              <a:solidFill>
                <a:srgbClr val="550000"/>
              </a:solidFill>
              <a:latin typeface="Verdana" pitchFamily="34" charset="0"/>
            </a:endParaRPr>
          </a:p>
          <a:p>
            <a:pPr algn="ctr" eaLnBrk="1" hangingPunct="1">
              <a:lnSpc>
                <a:spcPct val="80000"/>
              </a:lnSpc>
              <a:spcBef>
                <a:spcPct val="20000"/>
              </a:spcBef>
            </a:pPr>
            <a:endParaRPr lang="en-US" sz="2800" dirty="0">
              <a:solidFill>
                <a:srgbClr val="550000"/>
              </a:solidFill>
              <a:latin typeface="Verdana" pitchFamily="34" charset="0"/>
            </a:endParaRPr>
          </a:p>
          <a:p>
            <a:pPr algn="ctr" eaLnBrk="1" hangingPunct="1">
              <a:lnSpc>
                <a:spcPct val="80000"/>
              </a:lnSpc>
              <a:spcBef>
                <a:spcPct val="20000"/>
              </a:spcBef>
            </a:pPr>
            <a:r>
              <a:rPr lang="en-US" sz="2000" dirty="0">
                <a:solidFill>
                  <a:srgbClr val="550000"/>
                </a:solidFill>
                <a:latin typeface="Verdana" pitchFamily="34" charset="0"/>
              </a:rPr>
              <a:t>Daniel Carroll, DOL/ETA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304800" y="0"/>
            <a:ext cx="6934200" cy="1371600"/>
          </a:xfrm>
        </p:spPr>
        <p:txBody>
          <a:bodyPr/>
          <a:lstStyle/>
          <a:p>
            <a:r>
              <a:rPr lang="en-US"/>
              <a:t/>
            </a:r>
            <a:br>
              <a:rPr lang="en-US"/>
            </a:br>
            <a:r>
              <a:rPr lang="en-US"/>
              <a:t>Background</a:t>
            </a:r>
          </a:p>
        </p:txBody>
      </p:sp>
      <p:sp>
        <p:nvSpPr>
          <p:cNvPr id="56323" name="Rectangle 3"/>
          <p:cNvSpPr>
            <a:spLocks noGrp="1" noChangeArrowheads="1"/>
          </p:cNvSpPr>
          <p:nvPr>
            <p:ph type="body" idx="1"/>
          </p:nvPr>
        </p:nvSpPr>
        <p:spPr>
          <a:xfrm>
            <a:off x="304800" y="1828800"/>
            <a:ext cx="8458200" cy="4114800"/>
          </a:xfrm>
        </p:spPr>
        <p:txBody>
          <a:bodyPr/>
          <a:lstStyle/>
          <a:p>
            <a:r>
              <a:rPr lang="en-US"/>
              <a:t>NAWS is a national random survey of hired crop farm workers</a:t>
            </a:r>
          </a:p>
          <a:p>
            <a:r>
              <a:rPr lang="en-US"/>
              <a:t>Establishment Survey</a:t>
            </a:r>
          </a:p>
          <a:p>
            <a:r>
              <a:rPr lang="en-US"/>
              <a:t>It collects demographic, employment, and health information directly from farm workers through face-to-face interviews</a:t>
            </a:r>
          </a:p>
          <a:p>
            <a:pPr>
              <a:buFontTx/>
              <a:buNone/>
            </a:pPr>
            <a:endParaRPr lang="en-US"/>
          </a:p>
        </p:txBody>
      </p:sp>
      <p:pic>
        <p:nvPicPr>
          <p:cNvPr id="56324" name="Picture 4"/>
          <p:cNvPicPr>
            <a:picLocks noChangeAspect="1" noChangeArrowheads="1"/>
          </p:cNvPicPr>
          <p:nvPr/>
        </p:nvPicPr>
        <p:blipFill>
          <a:blip r:embed="rId3" cstate="print"/>
          <a:srcRect/>
          <a:stretch>
            <a:fillRect/>
          </a:stretch>
        </p:blipFill>
        <p:spPr bwMode="auto">
          <a:xfrm>
            <a:off x="7543800" y="6096000"/>
            <a:ext cx="1295400" cy="6477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en-US"/>
              <a:t>Sample Size</a:t>
            </a:r>
          </a:p>
        </p:txBody>
      </p:sp>
      <p:sp>
        <p:nvSpPr>
          <p:cNvPr id="189443" name="Rectangle 3"/>
          <p:cNvSpPr>
            <a:spLocks noGrp="1" noChangeArrowheads="1"/>
          </p:cNvSpPr>
          <p:nvPr>
            <p:ph type="body" idx="1"/>
          </p:nvPr>
        </p:nvSpPr>
        <p:spPr/>
        <p:txBody>
          <a:bodyPr/>
          <a:lstStyle/>
          <a:p>
            <a:r>
              <a:rPr lang="en-US" sz="2600" dirty="0"/>
              <a:t>The annual sample size has fluctuated between 1,500 and 3,600, depending on Federal agency information needs and budgets</a:t>
            </a:r>
          </a:p>
          <a:p>
            <a:pPr>
              <a:buFontTx/>
              <a:buNone/>
            </a:pPr>
            <a:endParaRPr lang="en-US" sz="2600" dirty="0"/>
          </a:p>
          <a:p>
            <a:r>
              <a:rPr lang="en-US" sz="2600" dirty="0"/>
              <a:t>Since 1989, over </a:t>
            </a:r>
            <a:r>
              <a:rPr lang="en-US" sz="2600" dirty="0" smtClean="0"/>
              <a:t>57,000 </a:t>
            </a:r>
            <a:r>
              <a:rPr lang="en-US" sz="2600" dirty="0"/>
              <a:t>workers have been interviewed</a:t>
            </a:r>
          </a:p>
          <a:p>
            <a:pPr>
              <a:buFontTx/>
              <a:buNone/>
            </a:pPr>
            <a:endParaRPr lang="en-US" sz="2600" dirty="0"/>
          </a:p>
          <a:p>
            <a:r>
              <a:rPr lang="en-US" sz="2600" dirty="0"/>
              <a:t>Target FY 2012 sample size =1,500  </a:t>
            </a:r>
          </a:p>
          <a:p>
            <a:endParaRPr lang="en-US" sz="2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r>
              <a:rPr lang="en-US"/>
              <a:t>History</a:t>
            </a:r>
          </a:p>
        </p:txBody>
      </p:sp>
      <p:sp>
        <p:nvSpPr>
          <p:cNvPr id="174083" name="Rectangle 3"/>
          <p:cNvSpPr>
            <a:spLocks noGrp="1" noChangeArrowheads="1"/>
          </p:cNvSpPr>
          <p:nvPr>
            <p:ph type="body" idx="1"/>
          </p:nvPr>
        </p:nvSpPr>
        <p:spPr/>
        <p:txBody>
          <a:bodyPr/>
          <a:lstStyle/>
          <a:p>
            <a:pPr>
              <a:lnSpc>
                <a:spcPct val="80000"/>
              </a:lnSpc>
            </a:pPr>
            <a:r>
              <a:rPr lang="en-US" sz="2600"/>
              <a:t>USDA Hired Farm Workforce Survey</a:t>
            </a:r>
          </a:p>
          <a:p>
            <a:pPr lvl="1">
              <a:lnSpc>
                <a:spcPct val="80000"/>
              </a:lnSpc>
            </a:pPr>
            <a:r>
              <a:rPr lang="en-US" sz="2200"/>
              <a:t>1944 to 1986</a:t>
            </a:r>
          </a:p>
          <a:p>
            <a:pPr lvl="1">
              <a:lnSpc>
                <a:spcPct val="80000"/>
              </a:lnSpc>
            </a:pPr>
            <a:r>
              <a:rPr lang="en-US" sz="2200"/>
              <a:t>March supplement to the Current Population Survey</a:t>
            </a:r>
          </a:p>
          <a:p>
            <a:pPr lvl="1">
              <a:lnSpc>
                <a:spcPct val="80000"/>
              </a:lnSpc>
            </a:pPr>
            <a:r>
              <a:rPr lang="en-US" sz="2200"/>
              <a:t>Employer survey</a:t>
            </a:r>
          </a:p>
          <a:p>
            <a:pPr lvl="1">
              <a:lnSpc>
                <a:spcPct val="80000"/>
              </a:lnSpc>
              <a:buFontTx/>
              <a:buNone/>
            </a:pPr>
            <a:endParaRPr lang="en-US" sz="2200"/>
          </a:p>
          <a:p>
            <a:pPr>
              <a:lnSpc>
                <a:spcPct val="80000"/>
              </a:lnSpc>
            </a:pPr>
            <a:r>
              <a:rPr lang="en-US" sz="2600"/>
              <a:t>1986 Immigration Reform and Control Act</a:t>
            </a:r>
          </a:p>
          <a:p>
            <a:pPr lvl="1">
              <a:lnSpc>
                <a:spcPct val="80000"/>
              </a:lnSpc>
            </a:pPr>
            <a:r>
              <a:rPr lang="en-US" sz="2200"/>
              <a:t>Special Agricultural Worker (SAW) Provision</a:t>
            </a:r>
          </a:p>
          <a:p>
            <a:pPr lvl="1">
              <a:lnSpc>
                <a:spcPct val="80000"/>
              </a:lnSpc>
            </a:pPr>
            <a:r>
              <a:rPr lang="en-US" sz="2200"/>
              <a:t>Replenishment Agricultural Worker (RAW) Provision</a:t>
            </a:r>
          </a:p>
          <a:p>
            <a:pPr lvl="1">
              <a:lnSpc>
                <a:spcPct val="80000"/>
              </a:lnSpc>
              <a:buFontTx/>
              <a:buNone/>
            </a:pPr>
            <a:endParaRPr lang="en-US" sz="2200"/>
          </a:p>
          <a:p>
            <a:pPr>
              <a:lnSpc>
                <a:spcPct val="80000"/>
              </a:lnSpc>
            </a:pPr>
            <a:r>
              <a:rPr lang="en-US" sz="2600"/>
              <a:t>NAWS began in 1988 (FY 1989)</a:t>
            </a:r>
          </a:p>
          <a:p>
            <a:pPr lvl="1">
              <a:lnSpc>
                <a:spcPct val="80000"/>
              </a:lnSpc>
            </a:pPr>
            <a:r>
              <a:rPr lang="en-US" sz="2200"/>
              <a:t>farm worker exit rates, 1990 – 1993</a:t>
            </a:r>
          </a:p>
          <a:p>
            <a:pPr>
              <a:lnSpc>
                <a:spcPct val="80000"/>
              </a:lnSpc>
            </a:pPr>
            <a:endParaRPr lang="en-US" sz="26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r>
              <a:rPr lang="en-US" sz="2800"/>
              <a:t>History (1989-present)</a:t>
            </a:r>
            <a:br>
              <a:rPr lang="en-US" sz="2800"/>
            </a:br>
            <a:r>
              <a:rPr lang="en-US" sz="2800"/>
              <a:t>Helping Meet Federal Agency Information Needs</a:t>
            </a:r>
          </a:p>
        </p:txBody>
      </p:sp>
      <p:sp>
        <p:nvSpPr>
          <p:cNvPr id="190467" name="Rectangle 3"/>
          <p:cNvSpPr>
            <a:spLocks noGrp="1" noChangeArrowheads="1"/>
          </p:cNvSpPr>
          <p:nvPr>
            <p:ph type="body" idx="1"/>
          </p:nvPr>
        </p:nvSpPr>
        <p:spPr/>
        <p:txBody>
          <a:bodyPr/>
          <a:lstStyle/>
          <a:p>
            <a:r>
              <a:rPr lang="en-US" sz="2800"/>
              <a:t>Many Federal agencies use NAWS findings</a:t>
            </a:r>
          </a:p>
          <a:p>
            <a:r>
              <a:rPr lang="en-US" sz="2800"/>
              <a:t>The current primary users are:</a:t>
            </a:r>
          </a:p>
          <a:p>
            <a:pPr lvl="1"/>
            <a:r>
              <a:rPr lang="en-US" sz="2400"/>
              <a:t>Department of Labor</a:t>
            </a:r>
          </a:p>
          <a:p>
            <a:pPr lvl="1"/>
            <a:r>
              <a:rPr lang="en-US" sz="2400"/>
              <a:t>Department of Health and Human Services</a:t>
            </a:r>
          </a:p>
          <a:p>
            <a:pPr lvl="2"/>
            <a:r>
              <a:rPr lang="en-US"/>
              <a:t>National Institute for Occupational Safety and Health (NIOSH)</a:t>
            </a:r>
          </a:p>
          <a:p>
            <a:pPr lvl="2"/>
            <a:r>
              <a:rPr lang="en-US"/>
              <a:t>Health Resources and Services Administration</a:t>
            </a:r>
          </a:p>
          <a:p>
            <a:pPr lvl="2"/>
            <a:r>
              <a:rPr lang="en-US"/>
              <a:t>Administration for Children and Families</a:t>
            </a:r>
          </a:p>
          <a:p>
            <a:pPr lvl="1"/>
            <a:r>
              <a:rPr lang="en-US" sz="2400"/>
              <a:t>Environmental Protection Agency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r>
              <a:rPr lang="en-US"/>
              <a:t>Department of Labor (DOL)</a:t>
            </a:r>
          </a:p>
        </p:txBody>
      </p:sp>
      <p:sp>
        <p:nvSpPr>
          <p:cNvPr id="191491" name="Rectangle 3"/>
          <p:cNvSpPr>
            <a:spLocks noGrp="1" noChangeArrowheads="1"/>
          </p:cNvSpPr>
          <p:nvPr>
            <p:ph type="body" idx="1"/>
          </p:nvPr>
        </p:nvSpPr>
        <p:spPr/>
        <p:txBody>
          <a:bodyPr/>
          <a:lstStyle/>
          <a:p>
            <a:r>
              <a:rPr lang="en-US"/>
              <a:t>NAWS and other data are used in the allocation formula for the National Farmworker Jobs Program (NFJP)</a:t>
            </a:r>
          </a:p>
          <a:p>
            <a:pPr>
              <a:buFontTx/>
              <a:buNone/>
            </a:pPr>
            <a:endParaRPr lang="en-US"/>
          </a:p>
          <a:p>
            <a:r>
              <a:rPr lang="en-US"/>
              <a:t>NAWS data are also used to respond to various requests for information on the farm labor market</a:t>
            </a:r>
          </a:p>
          <a:p>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r>
              <a:rPr lang="en-US" sz="2800"/>
              <a:t>National Institute for Occupational Safety and Health (NIOSH)</a:t>
            </a:r>
          </a:p>
        </p:txBody>
      </p:sp>
      <p:sp>
        <p:nvSpPr>
          <p:cNvPr id="192515" name="Rectangle 3"/>
          <p:cNvSpPr>
            <a:spLocks noGrp="1" noChangeArrowheads="1"/>
          </p:cNvSpPr>
          <p:nvPr>
            <p:ph type="body" idx="1"/>
          </p:nvPr>
        </p:nvSpPr>
        <p:spPr/>
        <p:txBody>
          <a:bodyPr/>
          <a:lstStyle/>
          <a:p>
            <a:pPr>
              <a:spcBef>
                <a:spcPct val="25000"/>
              </a:spcBef>
              <a:spcAft>
                <a:spcPct val="25000"/>
              </a:spcAft>
            </a:pPr>
            <a:r>
              <a:rPr lang="en-US"/>
              <a:t>FY 1999, two NIOSH divisions began using the NAWS to collect injury and health data </a:t>
            </a:r>
          </a:p>
          <a:p>
            <a:pPr>
              <a:spcBef>
                <a:spcPct val="25000"/>
              </a:spcBef>
              <a:spcAft>
                <a:spcPct val="25000"/>
              </a:spcAft>
            </a:pPr>
            <a:r>
              <a:rPr lang="en-US"/>
              <a:t>FY 2009, NIOSH added a mental health surveillance supplement</a:t>
            </a:r>
          </a:p>
          <a:p>
            <a:pPr>
              <a:spcBef>
                <a:spcPct val="25000"/>
              </a:spcBef>
              <a:spcAft>
                <a:spcPct val="25000"/>
              </a:spcAft>
            </a:pPr>
            <a:r>
              <a:rPr lang="en-US"/>
              <a:t>Plans underway to revise the health supplement</a:t>
            </a:r>
          </a:p>
          <a:p>
            <a:pPr>
              <a:buFontTx/>
              <a:buNone/>
            </a:pP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r>
              <a:rPr lang="en-US" sz="2800"/>
              <a:t>Health Resources and Services Administration (HRSA)</a:t>
            </a:r>
          </a:p>
        </p:txBody>
      </p:sp>
      <p:sp>
        <p:nvSpPr>
          <p:cNvPr id="194563" name="Rectangle 3"/>
          <p:cNvSpPr>
            <a:spLocks noGrp="1" noChangeArrowheads="1"/>
          </p:cNvSpPr>
          <p:nvPr>
            <p:ph type="body" idx="1"/>
          </p:nvPr>
        </p:nvSpPr>
        <p:spPr/>
        <p:txBody>
          <a:bodyPr/>
          <a:lstStyle/>
          <a:p>
            <a:r>
              <a:rPr lang="en-US"/>
              <a:t>In FY 2007, HRSA began supporting an increased sample size and analysis of health data</a:t>
            </a:r>
          </a:p>
          <a:p>
            <a:pPr>
              <a:buFontTx/>
              <a:buNone/>
            </a:pPr>
            <a:endParaRPr lang="en-US"/>
          </a:p>
          <a:p>
            <a:r>
              <a:rPr lang="en-US"/>
              <a:t>HRSA is exploring the use of NAWS findings in population estimates</a:t>
            </a:r>
          </a:p>
          <a:p>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r>
              <a:rPr lang="en-US"/>
              <a:t>Administration for Children and Families (ACF)</a:t>
            </a:r>
          </a:p>
        </p:txBody>
      </p:sp>
      <p:sp>
        <p:nvSpPr>
          <p:cNvPr id="195587" name="Rectangle 3"/>
          <p:cNvSpPr>
            <a:spLocks noGrp="1" noChangeArrowheads="1"/>
          </p:cNvSpPr>
          <p:nvPr>
            <p:ph type="body" idx="1"/>
          </p:nvPr>
        </p:nvSpPr>
        <p:spPr/>
        <p:txBody>
          <a:bodyPr/>
          <a:lstStyle/>
          <a:p>
            <a:r>
              <a:rPr lang="en-US"/>
              <a:t>In FY 2008, ACF added questions on child care arrangements</a:t>
            </a:r>
          </a:p>
          <a:p>
            <a:pPr>
              <a:buFontTx/>
              <a:buNone/>
            </a:pPr>
            <a:endParaRPr lang="en-US"/>
          </a:p>
          <a:p>
            <a:r>
              <a:rPr lang="en-US"/>
              <a:t>NAWS and other data will be used to estimate the Migrant and Seasonal Head Start-eligible population</a:t>
            </a:r>
          </a:p>
          <a:p>
            <a:pPr>
              <a:buFontTx/>
              <a:buNone/>
            </a:pP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r>
              <a:rPr lang="en-US"/>
              <a:t>Environmental Protection Agency (EPA)</a:t>
            </a:r>
          </a:p>
        </p:txBody>
      </p:sp>
      <p:sp>
        <p:nvSpPr>
          <p:cNvPr id="193539" name="Rectangle 3"/>
          <p:cNvSpPr>
            <a:spLocks noGrp="1" noChangeArrowheads="1"/>
          </p:cNvSpPr>
          <p:nvPr>
            <p:ph type="body" idx="1"/>
          </p:nvPr>
        </p:nvSpPr>
        <p:spPr/>
        <p:txBody>
          <a:bodyPr/>
          <a:lstStyle/>
          <a:p>
            <a:pPr>
              <a:lnSpc>
                <a:spcPct val="90000"/>
              </a:lnSpc>
            </a:pPr>
            <a:r>
              <a:rPr lang="en-US" dirty="0"/>
              <a:t>Since FY 2004, EPA has been using the NAWS to collect information on pesticide handlers</a:t>
            </a:r>
          </a:p>
          <a:p>
            <a:pPr>
              <a:lnSpc>
                <a:spcPct val="90000"/>
              </a:lnSpc>
              <a:buFontTx/>
              <a:buNone/>
            </a:pPr>
            <a:endParaRPr lang="en-US" dirty="0"/>
          </a:p>
          <a:p>
            <a:pPr>
              <a:lnSpc>
                <a:spcPct val="90000"/>
              </a:lnSpc>
            </a:pPr>
            <a:r>
              <a:rPr lang="en-US" dirty="0" smtClean="0"/>
              <a:t>Seven new questions </a:t>
            </a:r>
            <a:r>
              <a:rPr lang="en-US" dirty="0"/>
              <a:t>on worker hygiene and clothes laundering practices will be added to the survey in October </a:t>
            </a:r>
            <a:r>
              <a:rPr lang="en-US" dirty="0" smtClean="0"/>
              <a:t>2012</a:t>
            </a:r>
            <a:endParaRPr lang="en-US" dirty="0"/>
          </a:p>
          <a:p>
            <a:pPr>
              <a:lnSpc>
                <a:spcPct val="90000"/>
              </a:lnSpc>
            </a:pP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r>
              <a:rPr lang="en-US"/>
              <a:t>Meeting Additional Information Needs (1)</a:t>
            </a:r>
          </a:p>
        </p:txBody>
      </p:sp>
      <p:sp>
        <p:nvSpPr>
          <p:cNvPr id="176131" name="Rectangle 3"/>
          <p:cNvSpPr>
            <a:spLocks noGrp="1" noChangeArrowheads="1"/>
          </p:cNvSpPr>
          <p:nvPr>
            <p:ph type="body" idx="1"/>
          </p:nvPr>
        </p:nvSpPr>
        <p:spPr/>
        <p:txBody>
          <a:bodyPr/>
          <a:lstStyle/>
          <a:p>
            <a:pPr>
              <a:lnSpc>
                <a:spcPct val="90000"/>
              </a:lnSpc>
            </a:pPr>
            <a:r>
              <a:rPr lang="en-US"/>
              <a:t>Bureau of Economic Analysis</a:t>
            </a:r>
          </a:p>
          <a:p>
            <a:pPr lvl="1">
              <a:lnSpc>
                <a:spcPct val="90000"/>
              </a:lnSpc>
            </a:pPr>
            <a:r>
              <a:rPr lang="en-US"/>
              <a:t>International Transactions Accounts</a:t>
            </a:r>
          </a:p>
          <a:p>
            <a:pPr>
              <a:lnSpc>
                <a:spcPct val="90000"/>
              </a:lnSpc>
            </a:pPr>
            <a:r>
              <a:rPr lang="en-US"/>
              <a:t>Congressional Budget Office</a:t>
            </a:r>
          </a:p>
          <a:p>
            <a:pPr lvl="1">
              <a:lnSpc>
                <a:spcPct val="90000"/>
              </a:lnSpc>
            </a:pPr>
            <a:r>
              <a:rPr lang="en-US"/>
              <a:t>The cost of immigration reform</a:t>
            </a:r>
          </a:p>
          <a:p>
            <a:pPr>
              <a:lnSpc>
                <a:spcPct val="90000"/>
              </a:lnSpc>
            </a:pPr>
            <a:r>
              <a:rPr lang="en-US"/>
              <a:t>Immigration Reform Legislation</a:t>
            </a:r>
          </a:p>
          <a:p>
            <a:pPr lvl="1">
              <a:lnSpc>
                <a:spcPct val="90000"/>
              </a:lnSpc>
            </a:pPr>
            <a:r>
              <a:rPr lang="en-US"/>
              <a:t>Estimating the population of unauthorized farm workers, how many workers would qualify for legalization, and how the farm labor market would adjust</a:t>
            </a:r>
          </a:p>
          <a:p>
            <a:pPr lvl="1">
              <a:lnSpc>
                <a:spcPct val="90000"/>
              </a:lnSpc>
            </a:pP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en-US"/>
              <a:t>Meeting Additional Information Needs (2)</a:t>
            </a:r>
          </a:p>
        </p:txBody>
      </p:sp>
      <p:sp>
        <p:nvSpPr>
          <p:cNvPr id="177155" name="Rectangle 3"/>
          <p:cNvSpPr>
            <a:spLocks noGrp="1" noChangeArrowheads="1"/>
          </p:cNvSpPr>
          <p:nvPr>
            <p:ph type="body" idx="1"/>
          </p:nvPr>
        </p:nvSpPr>
        <p:spPr/>
        <p:txBody>
          <a:bodyPr/>
          <a:lstStyle/>
          <a:p>
            <a:pPr>
              <a:lnSpc>
                <a:spcPct val="80000"/>
              </a:lnSpc>
            </a:pPr>
            <a:r>
              <a:rPr lang="en-US" sz="2600"/>
              <a:t>Census Bureau</a:t>
            </a:r>
          </a:p>
          <a:p>
            <a:pPr lvl="1">
              <a:lnSpc>
                <a:spcPct val="80000"/>
              </a:lnSpc>
            </a:pPr>
            <a:r>
              <a:rPr lang="en-US" sz="2200"/>
              <a:t>Decennial Census undercounts </a:t>
            </a:r>
          </a:p>
          <a:p>
            <a:pPr>
              <a:lnSpc>
                <a:spcPct val="80000"/>
              </a:lnSpc>
            </a:pPr>
            <a:r>
              <a:rPr lang="en-US" sz="2600"/>
              <a:t>Department of State, Summit of Americas</a:t>
            </a:r>
          </a:p>
          <a:p>
            <a:pPr lvl="1">
              <a:lnSpc>
                <a:spcPct val="80000"/>
              </a:lnSpc>
            </a:pPr>
            <a:r>
              <a:rPr lang="en-US" sz="2200"/>
              <a:t>“Best Practices for Migrant Workers”</a:t>
            </a:r>
          </a:p>
          <a:p>
            <a:pPr>
              <a:lnSpc>
                <a:spcPct val="80000"/>
              </a:lnSpc>
            </a:pPr>
            <a:r>
              <a:rPr lang="en-US" sz="2600"/>
              <a:t>North American Free Trade Agreement</a:t>
            </a:r>
          </a:p>
          <a:p>
            <a:pPr lvl="1">
              <a:lnSpc>
                <a:spcPct val="80000"/>
              </a:lnSpc>
            </a:pPr>
            <a:r>
              <a:rPr lang="en-US" sz="2200"/>
              <a:t>Dispute resolution process under the North American Agreement on Labor Cooperation</a:t>
            </a:r>
          </a:p>
          <a:p>
            <a:pPr>
              <a:lnSpc>
                <a:spcPct val="80000"/>
              </a:lnSpc>
            </a:pPr>
            <a:r>
              <a:rPr lang="en-US" sz="2600"/>
              <a:t>President’s Commissions</a:t>
            </a:r>
          </a:p>
          <a:p>
            <a:pPr lvl="1">
              <a:lnSpc>
                <a:spcPct val="80000"/>
              </a:lnSpc>
            </a:pPr>
            <a:r>
              <a:rPr lang="en-US" sz="2200"/>
              <a:t>Migrant Education</a:t>
            </a:r>
          </a:p>
          <a:p>
            <a:pPr lvl="1">
              <a:lnSpc>
                <a:spcPct val="80000"/>
              </a:lnSpc>
            </a:pPr>
            <a:r>
              <a:rPr lang="en-US" sz="2200"/>
              <a:t>Agricultural Workers</a:t>
            </a:r>
          </a:p>
          <a:p>
            <a:pPr lvl="1">
              <a:lnSpc>
                <a:spcPct val="80000"/>
              </a:lnSpc>
            </a:pPr>
            <a:r>
              <a:rPr lang="en-US" sz="2200"/>
              <a:t>Immigration Reform</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r>
              <a:rPr lang="en-US"/>
              <a:t>Methods</a:t>
            </a:r>
            <a:br>
              <a:rPr lang="en-US"/>
            </a:br>
            <a:r>
              <a:rPr lang="en-US"/>
              <a:t>Sampling (1)</a:t>
            </a:r>
          </a:p>
        </p:txBody>
      </p:sp>
      <p:sp>
        <p:nvSpPr>
          <p:cNvPr id="197635" name="Rectangle 3"/>
          <p:cNvSpPr>
            <a:spLocks noGrp="1" noChangeArrowheads="1"/>
          </p:cNvSpPr>
          <p:nvPr>
            <p:ph type="body" idx="1"/>
          </p:nvPr>
        </p:nvSpPr>
        <p:spPr/>
        <p:txBody>
          <a:bodyPr/>
          <a:lstStyle/>
          <a:p>
            <a:r>
              <a:rPr lang="en-US"/>
              <a:t>Problem - how to sample over time and through space?</a:t>
            </a:r>
          </a:p>
          <a:p>
            <a:r>
              <a:rPr lang="en-US"/>
              <a:t>Over Time -</a:t>
            </a:r>
          </a:p>
          <a:p>
            <a:pPr lvl="1"/>
            <a:r>
              <a:rPr lang="en-US"/>
              <a:t>Not a snapshot but a rolling data collection with cycles - three times per year</a:t>
            </a:r>
          </a:p>
          <a:p>
            <a:pPr lvl="1"/>
            <a:r>
              <a:rPr lang="en-US"/>
              <a:t>Provides almost year-round interviewing</a:t>
            </a:r>
          </a:p>
          <a:p>
            <a:pPr lvl="1"/>
            <a:r>
              <a:rPr lang="en-US"/>
              <a:t>Seasonality measures used to apportion interviews across the three cycles</a:t>
            </a:r>
          </a:p>
          <a:p>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r>
              <a:rPr lang="en-US"/>
              <a:t>Methods</a:t>
            </a:r>
            <a:br>
              <a:rPr lang="en-US"/>
            </a:br>
            <a:r>
              <a:rPr lang="en-US"/>
              <a:t> Sampling (2)</a:t>
            </a:r>
          </a:p>
        </p:txBody>
      </p:sp>
      <p:sp>
        <p:nvSpPr>
          <p:cNvPr id="198659" name="Rectangle 3"/>
          <p:cNvSpPr>
            <a:spLocks noGrp="1" noChangeArrowheads="1"/>
          </p:cNvSpPr>
          <p:nvPr>
            <p:ph type="body" idx="1"/>
          </p:nvPr>
        </p:nvSpPr>
        <p:spPr/>
        <p:txBody>
          <a:bodyPr/>
          <a:lstStyle/>
          <a:p>
            <a:r>
              <a:rPr lang="en-US"/>
              <a:t>Through Space - </a:t>
            </a:r>
          </a:p>
          <a:p>
            <a:pPr lvl="1"/>
            <a:r>
              <a:rPr lang="en-US"/>
              <a:t>Regions</a:t>
            </a:r>
          </a:p>
          <a:p>
            <a:pPr lvl="1"/>
            <a:r>
              <a:rPr lang="en-US"/>
              <a:t>Farm Labor Areas</a:t>
            </a:r>
          </a:p>
          <a:p>
            <a:pPr lvl="1"/>
            <a:r>
              <a:rPr lang="en-US"/>
              <a:t>Counties </a:t>
            </a:r>
          </a:p>
          <a:p>
            <a:pPr lvl="1"/>
            <a:r>
              <a:rPr lang="en-US"/>
              <a:t>Farms </a:t>
            </a:r>
          </a:p>
          <a:p>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2" descr="usregions"/>
          <p:cNvPicPr>
            <a:picLocks noChangeAspect="1" noChangeArrowheads="1"/>
          </p:cNvPicPr>
          <p:nvPr/>
        </p:nvPicPr>
        <p:blipFill>
          <a:blip r:embed="rId3" cstate="print"/>
          <a:srcRect/>
          <a:stretch>
            <a:fillRect/>
          </a:stretch>
        </p:blipFill>
        <p:spPr bwMode="auto">
          <a:xfrm>
            <a:off x="152400" y="381000"/>
            <a:ext cx="8991600" cy="6019800"/>
          </a:xfrm>
          <a:prstGeom prst="rect">
            <a:avLst/>
          </a:prstGeom>
          <a:noFill/>
          <a:ln w="9525">
            <a:noFill/>
            <a:miter lim="800000"/>
            <a:headEnd/>
            <a:tailEnd/>
          </a:ln>
        </p:spPr>
      </p:pic>
      <p:sp>
        <p:nvSpPr>
          <p:cNvPr id="209923" name="Rectangle 3"/>
          <p:cNvSpPr>
            <a:spLocks noGrp="1" noChangeArrowheads="1"/>
          </p:cNvSpPr>
          <p:nvPr>
            <p:ph type="title" idx="4294967295"/>
          </p:nvPr>
        </p:nvSpPr>
        <p:spPr/>
        <p:txBody>
          <a:bodyPr lIns="90488" tIns="44450" rIns="90488" bIns="44450" anchor="b"/>
          <a:lstStyle/>
          <a:p>
            <a:r>
              <a:rPr lang="en-US" sz="600" i="1">
                <a:solidFill>
                  <a:schemeClr val="bg1"/>
                </a:solidFill>
              </a:rPr>
              <a:t>US Regions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p:txBody>
          <a:bodyPr/>
          <a:lstStyle/>
          <a:p>
            <a:r>
              <a:rPr lang="en-US" sz="2800"/>
              <a:t>Methods</a:t>
            </a:r>
            <a:br>
              <a:rPr lang="en-US" sz="2800"/>
            </a:br>
            <a:r>
              <a:rPr lang="en-US" sz="2800"/>
              <a:t>How the Data are Collected (1)</a:t>
            </a:r>
          </a:p>
        </p:txBody>
      </p:sp>
      <p:sp>
        <p:nvSpPr>
          <p:cNvPr id="199683" name="Rectangle 3"/>
          <p:cNvSpPr>
            <a:spLocks noGrp="1" noChangeArrowheads="1"/>
          </p:cNvSpPr>
          <p:nvPr>
            <p:ph type="body" idx="1"/>
          </p:nvPr>
        </p:nvSpPr>
        <p:spPr/>
        <p:txBody>
          <a:bodyPr/>
          <a:lstStyle/>
          <a:p>
            <a:r>
              <a:rPr lang="en-US"/>
              <a:t>Interviewers - highly trained, bilingual, able to engage both agricultural employers and farm workers, sensitive  to cultural nuances</a:t>
            </a:r>
          </a:p>
          <a:p>
            <a:pPr>
              <a:buFontTx/>
              <a:buNone/>
            </a:pPr>
            <a:endParaRPr lang="en-US"/>
          </a:p>
          <a:p>
            <a:r>
              <a:rPr lang="en-US"/>
              <a:t>Mostly work in teams of two</a:t>
            </a:r>
          </a:p>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lstStyle/>
          <a:p>
            <a:r>
              <a:rPr lang="en-US" sz="2800"/>
              <a:t>Methods</a:t>
            </a:r>
            <a:br>
              <a:rPr lang="en-US" sz="2800"/>
            </a:br>
            <a:r>
              <a:rPr lang="en-US" sz="2800"/>
              <a:t>How the Data are Collected (2)</a:t>
            </a:r>
          </a:p>
        </p:txBody>
      </p:sp>
      <p:sp>
        <p:nvSpPr>
          <p:cNvPr id="200707" name="Rectangle 3"/>
          <p:cNvSpPr>
            <a:spLocks noGrp="1" noChangeArrowheads="1"/>
          </p:cNvSpPr>
          <p:nvPr>
            <p:ph type="body" idx="1"/>
          </p:nvPr>
        </p:nvSpPr>
        <p:spPr/>
        <p:txBody>
          <a:bodyPr/>
          <a:lstStyle/>
          <a:p>
            <a:pPr>
              <a:lnSpc>
                <a:spcPct val="90000"/>
              </a:lnSpc>
            </a:pPr>
            <a:r>
              <a:rPr lang="en-US" sz="2600"/>
              <a:t>Contact growers and obtain permission</a:t>
            </a:r>
          </a:p>
          <a:p>
            <a:pPr>
              <a:lnSpc>
                <a:spcPct val="90000"/>
              </a:lnSpc>
              <a:buFontTx/>
              <a:buNone/>
            </a:pPr>
            <a:endParaRPr lang="en-US" sz="2600"/>
          </a:p>
          <a:p>
            <a:pPr>
              <a:lnSpc>
                <a:spcPct val="90000"/>
              </a:lnSpc>
            </a:pPr>
            <a:r>
              <a:rPr lang="en-US" sz="2600"/>
              <a:t>Sample workers using established field procedures</a:t>
            </a:r>
          </a:p>
          <a:p>
            <a:pPr>
              <a:lnSpc>
                <a:spcPct val="90000"/>
              </a:lnSpc>
              <a:buFontTx/>
              <a:buNone/>
            </a:pPr>
            <a:endParaRPr lang="en-US" sz="2600"/>
          </a:p>
          <a:p>
            <a:pPr>
              <a:lnSpc>
                <a:spcPct val="90000"/>
              </a:lnSpc>
            </a:pPr>
            <a:r>
              <a:rPr lang="en-US" sz="2600"/>
              <a:t>Interview workers in location and language suitable to the respondent</a:t>
            </a:r>
          </a:p>
          <a:p>
            <a:pPr>
              <a:lnSpc>
                <a:spcPct val="90000"/>
              </a:lnSpc>
              <a:buFontTx/>
              <a:buNone/>
            </a:pPr>
            <a:endParaRPr lang="en-US" sz="2600"/>
          </a:p>
          <a:p>
            <a:pPr>
              <a:lnSpc>
                <a:spcPct val="90000"/>
              </a:lnSpc>
            </a:pPr>
            <a:r>
              <a:rPr lang="en-US" sz="2600"/>
              <a:t>Trust (confianza)</a:t>
            </a:r>
          </a:p>
          <a:p>
            <a:pPr>
              <a:lnSpc>
                <a:spcPct val="90000"/>
              </a:lnSpc>
            </a:pPr>
            <a:endParaRPr lang="en-US" sz="260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p:txBody>
          <a:bodyPr/>
          <a:lstStyle/>
          <a:p>
            <a:r>
              <a:rPr lang="en-US"/>
              <a:t>Survey Strengths (1)</a:t>
            </a:r>
          </a:p>
        </p:txBody>
      </p:sp>
      <p:sp>
        <p:nvSpPr>
          <p:cNvPr id="201731" name="Rectangle 3"/>
          <p:cNvSpPr>
            <a:spLocks noGrp="1" noChangeArrowheads="1"/>
          </p:cNvSpPr>
          <p:nvPr>
            <p:ph type="body" idx="1"/>
          </p:nvPr>
        </p:nvSpPr>
        <p:spPr/>
        <p:txBody>
          <a:bodyPr/>
          <a:lstStyle/>
          <a:p>
            <a:r>
              <a:rPr lang="en-US"/>
              <a:t>Good information on worker-and household-level characteristics</a:t>
            </a:r>
          </a:p>
          <a:p>
            <a:pPr>
              <a:buFontTx/>
              <a:buNone/>
            </a:pPr>
            <a:endParaRPr lang="en-US"/>
          </a:p>
          <a:p>
            <a:r>
              <a:rPr lang="en-US"/>
              <a:t>Excellent for national characteristics</a:t>
            </a:r>
          </a:p>
          <a:p>
            <a:pPr>
              <a:buFontTx/>
              <a:buNone/>
            </a:pPr>
            <a:endParaRPr lang="en-US"/>
          </a:p>
          <a:p>
            <a:r>
              <a:rPr lang="en-US"/>
              <a:t>Can combine four or more years for regional characteristics</a:t>
            </a:r>
          </a:p>
          <a:p>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r>
              <a:rPr lang="en-US"/>
              <a:t>Survey Strengths (2)</a:t>
            </a:r>
          </a:p>
        </p:txBody>
      </p:sp>
      <p:sp>
        <p:nvSpPr>
          <p:cNvPr id="202755" name="Rectangle 3"/>
          <p:cNvSpPr>
            <a:spLocks noGrp="1" noChangeArrowheads="1"/>
          </p:cNvSpPr>
          <p:nvPr>
            <p:ph type="body" idx="1"/>
          </p:nvPr>
        </p:nvSpPr>
        <p:spPr/>
        <p:txBody>
          <a:bodyPr/>
          <a:lstStyle/>
          <a:p>
            <a:r>
              <a:rPr lang="en-US"/>
              <a:t>NAWS findings can be used:</a:t>
            </a:r>
          </a:p>
          <a:p>
            <a:pPr>
              <a:buFontTx/>
              <a:buNone/>
            </a:pPr>
            <a:endParaRPr lang="en-US" sz="1800"/>
          </a:p>
          <a:p>
            <a:pPr lvl="1"/>
            <a:r>
              <a:rPr lang="en-US"/>
              <a:t>in a top-down, labor expenditure model to estimate the number of crop farm workers, nationally and at the state-level; and</a:t>
            </a:r>
          </a:p>
          <a:p>
            <a:pPr lvl="1">
              <a:buFontTx/>
              <a:buNone/>
            </a:pPr>
            <a:endParaRPr lang="en-US"/>
          </a:p>
          <a:p>
            <a:pPr lvl="1"/>
            <a:r>
              <a:rPr lang="en-US"/>
              <a:t>to estimate and describe farm worker populations eligible for various Federal programs</a:t>
            </a:r>
          </a:p>
          <a:p>
            <a:pPr>
              <a:buFontTx/>
              <a:buNone/>
            </a:pP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r>
              <a:rPr lang="en-US"/>
              <a:t>Survey Strengths (3)</a:t>
            </a:r>
          </a:p>
        </p:txBody>
      </p:sp>
      <p:sp>
        <p:nvSpPr>
          <p:cNvPr id="203779" name="Rectangle 3"/>
          <p:cNvSpPr>
            <a:spLocks noGrp="1" noChangeArrowheads="1"/>
          </p:cNvSpPr>
          <p:nvPr>
            <p:ph type="body" idx="1"/>
          </p:nvPr>
        </p:nvSpPr>
        <p:spPr/>
        <p:txBody>
          <a:bodyPr/>
          <a:lstStyle/>
          <a:p>
            <a:r>
              <a:rPr lang="en-US"/>
              <a:t>Excellent data on various sub-populations, e.g. migrants, immigrants, newcomers</a:t>
            </a:r>
          </a:p>
          <a:p>
            <a:pPr>
              <a:buFontTx/>
              <a:buNone/>
            </a:pPr>
            <a:endParaRPr lang="en-US"/>
          </a:p>
          <a:p>
            <a:r>
              <a:rPr lang="en-US"/>
              <a:t>22 years of continuous data</a:t>
            </a:r>
          </a:p>
          <a:p>
            <a:pPr>
              <a:buFontTx/>
              <a:buNone/>
            </a:pPr>
            <a:endParaRPr lang="en-US"/>
          </a:p>
          <a:p>
            <a:r>
              <a:rPr lang="en-US"/>
              <a:t>Public data for 1989-2009 are available</a:t>
            </a:r>
          </a:p>
          <a:p>
            <a:pPr>
              <a:buFontTx/>
              <a:buNone/>
            </a:pP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r>
              <a:rPr lang="en-US"/>
              <a:t>Survey Limitations (1)</a:t>
            </a:r>
          </a:p>
        </p:txBody>
      </p:sp>
      <p:sp>
        <p:nvSpPr>
          <p:cNvPr id="205827" name="Rectangle 3"/>
          <p:cNvSpPr>
            <a:spLocks noGrp="1" noChangeArrowheads="1"/>
          </p:cNvSpPr>
          <p:nvPr>
            <p:ph type="body" idx="1"/>
          </p:nvPr>
        </p:nvSpPr>
        <p:spPr/>
        <p:txBody>
          <a:bodyPr/>
          <a:lstStyle/>
          <a:p>
            <a:pPr>
              <a:lnSpc>
                <a:spcPct val="80000"/>
              </a:lnSpc>
            </a:pPr>
            <a:r>
              <a:rPr lang="en-US" sz="2600"/>
              <a:t>Large survey design effects for some variables (an evaluation of the survey’s design is underway)</a:t>
            </a:r>
          </a:p>
          <a:p>
            <a:pPr>
              <a:lnSpc>
                <a:spcPct val="80000"/>
              </a:lnSpc>
              <a:buFontTx/>
              <a:buNone/>
            </a:pPr>
            <a:endParaRPr lang="en-US" sz="2600"/>
          </a:p>
          <a:p>
            <a:pPr>
              <a:lnSpc>
                <a:spcPct val="80000"/>
              </a:lnSpc>
            </a:pPr>
            <a:r>
              <a:rPr lang="en-US" sz="2600"/>
              <a:t>All data are self-reported</a:t>
            </a:r>
          </a:p>
          <a:p>
            <a:pPr>
              <a:lnSpc>
                <a:spcPct val="80000"/>
              </a:lnSpc>
              <a:buFontTx/>
              <a:buNone/>
            </a:pPr>
            <a:endParaRPr lang="en-US" sz="2600"/>
          </a:p>
          <a:p>
            <a:pPr>
              <a:lnSpc>
                <a:spcPct val="80000"/>
              </a:lnSpc>
            </a:pPr>
            <a:r>
              <a:rPr lang="en-US" sz="2600"/>
              <a:t>State data only for California and Florida</a:t>
            </a:r>
          </a:p>
          <a:p>
            <a:pPr>
              <a:lnSpc>
                <a:spcPct val="80000"/>
              </a:lnSpc>
              <a:buFontTx/>
              <a:buNone/>
            </a:pPr>
            <a:endParaRPr lang="en-US" sz="2600"/>
          </a:p>
          <a:p>
            <a:pPr>
              <a:lnSpc>
                <a:spcPct val="80000"/>
              </a:lnSpc>
            </a:pPr>
            <a:r>
              <a:rPr lang="en-US" sz="2600"/>
              <a:t>With current sample size, four years of data are needed for regional estimates</a:t>
            </a:r>
          </a:p>
          <a:p>
            <a:pPr>
              <a:lnSpc>
                <a:spcPct val="80000"/>
              </a:lnSpc>
            </a:pPr>
            <a:endParaRPr lang="en-US" sz="260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r>
              <a:rPr lang="en-US"/>
              <a:t>Survey Limitations (2)</a:t>
            </a:r>
          </a:p>
        </p:txBody>
      </p:sp>
      <p:sp>
        <p:nvSpPr>
          <p:cNvPr id="206851" name="Rectangle 3"/>
          <p:cNvSpPr>
            <a:spLocks noGrp="1" noChangeArrowheads="1"/>
          </p:cNvSpPr>
          <p:nvPr>
            <p:ph type="body" idx="1"/>
          </p:nvPr>
        </p:nvSpPr>
        <p:spPr/>
        <p:txBody>
          <a:bodyPr/>
          <a:lstStyle/>
          <a:p>
            <a:r>
              <a:rPr lang="en-US"/>
              <a:t>Current questions do not always quite match Federal program eligibility requirements</a:t>
            </a:r>
          </a:p>
          <a:p>
            <a:endParaRPr lang="en-US"/>
          </a:p>
          <a:p>
            <a:pPr lvl="1"/>
            <a:r>
              <a:rPr lang="en-US"/>
              <a:t>However, there are reasonable proxies and the opportunity exists to modify the questions so that they better match eligibility requirements</a:t>
            </a:r>
          </a:p>
          <a:p>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p:nvPr>
        </p:nvSpPr>
        <p:spPr/>
        <p:txBody>
          <a:bodyPr/>
          <a:lstStyle/>
          <a:p>
            <a:r>
              <a:rPr lang="en-US"/>
              <a:t>NAWS Summary</a:t>
            </a:r>
          </a:p>
        </p:txBody>
      </p:sp>
      <p:sp>
        <p:nvSpPr>
          <p:cNvPr id="208899" name="Rectangle 3"/>
          <p:cNvSpPr>
            <a:spLocks noGrp="1" noChangeArrowheads="1"/>
          </p:cNvSpPr>
          <p:nvPr>
            <p:ph type="body" idx="1"/>
          </p:nvPr>
        </p:nvSpPr>
        <p:spPr/>
        <p:txBody>
          <a:bodyPr/>
          <a:lstStyle/>
          <a:p>
            <a:pPr>
              <a:lnSpc>
                <a:spcPct val="90000"/>
              </a:lnSpc>
            </a:pPr>
            <a:r>
              <a:rPr lang="en-US"/>
              <a:t>Because the NAWS is a national statistical sample with interviews carried out in all seasons, it can provide accurate national and regional information about crop workers, their families, work and migration patterns and social service needs.  This information has many uses and audiences.</a:t>
            </a:r>
          </a:p>
          <a:p>
            <a:pPr>
              <a:lnSpc>
                <a:spcPct val="90000"/>
              </a:lnSpc>
            </a:pP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7" name="Picture 9"/>
          <p:cNvPicPr>
            <a:picLocks noChangeAspect="1" noChangeArrowheads="1"/>
          </p:cNvPicPr>
          <p:nvPr/>
        </p:nvPicPr>
        <p:blipFill>
          <a:blip r:embed="rId3" cstate="print"/>
          <a:srcRect/>
          <a:stretch>
            <a:fillRect/>
          </a:stretch>
        </p:blipFill>
        <p:spPr bwMode="auto">
          <a:xfrm>
            <a:off x="7543800" y="6096000"/>
            <a:ext cx="1295400" cy="647700"/>
          </a:xfrm>
          <a:prstGeom prst="rect">
            <a:avLst/>
          </a:prstGeom>
          <a:noFill/>
        </p:spPr>
      </p:pic>
      <p:sp>
        <p:nvSpPr>
          <p:cNvPr id="7178" name="Rectangle 10"/>
          <p:cNvSpPr>
            <a:spLocks noGrp="1" noChangeArrowheads="1"/>
          </p:cNvSpPr>
          <p:nvPr>
            <p:ph type="title"/>
          </p:nvPr>
        </p:nvSpPr>
        <p:spPr/>
        <p:txBody>
          <a:bodyPr/>
          <a:lstStyle/>
          <a:p>
            <a:r>
              <a:rPr lang="en-US"/>
              <a:t>For Additional Information</a:t>
            </a:r>
          </a:p>
        </p:txBody>
      </p:sp>
      <p:sp>
        <p:nvSpPr>
          <p:cNvPr id="7179" name="Rectangle 11"/>
          <p:cNvSpPr>
            <a:spLocks noGrp="1" noChangeArrowheads="1"/>
          </p:cNvSpPr>
          <p:nvPr>
            <p:ph type="body" idx="1"/>
          </p:nvPr>
        </p:nvSpPr>
        <p:spPr>
          <a:xfrm>
            <a:off x="304800" y="1981200"/>
            <a:ext cx="8458200" cy="1905000"/>
          </a:xfrm>
        </p:spPr>
        <p:txBody>
          <a:bodyPr/>
          <a:lstStyle/>
          <a:p>
            <a:pPr>
              <a:lnSpc>
                <a:spcPct val="80000"/>
              </a:lnSpc>
            </a:pPr>
            <a:r>
              <a:rPr lang="en-US" sz="2100"/>
              <a:t>Background information on the NAWS, including survey methodology and public access data, is available at:</a:t>
            </a:r>
          </a:p>
          <a:p>
            <a:pPr>
              <a:lnSpc>
                <a:spcPct val="80000"/>
              </a:lnSpc>
              <a:buFontTx/>
              <a:buNone/>
            </a:pPr>
            <a:endParaRPr lang="en-US" sz="2100"/>
          </a:p>
          <a:p>
            <a:pPr algn="ctr">
              <a:lnSpc>
                <a:spcPct val="80000"/>
              </a:lnSpc>
              <a:buFontTx/>
              <a:buNone/>
            </a:pPr>
            <a:r>
              <a:rPr lang="en-US" sz="2100"/>
              <a:t>http://www.doleta.gov/agworker/naws.cfm</a:t>
            </a:r>
          </a:p>
          <a:p>
            <a:pPr>
              <a:lnSpc>
                <a:spcPct val="80000"/>
              </a:lnSpc>
            </a:pPr>
            <a:endParaRPr lang="en-US" sz="2100"/>
          </a:p>
          <a:p>
            <a:pPr>
              <a:lnSpc>
                <a:spcPct val="80000"/>
              </a:lnSpc>
            </a:pPr>
            <a:r>
              <a:rPr lang="en-US" sz="2100"/>
              <a:t>Information may also be obtained from:</a:t>
            </a:r>
          </a:p>
        </p:txBody>
      </p:sp>
      <p:grpSp>
        <p:nvGrpSpPr>
          <p:cNvPr id="7183" name="Group 15"/>
          <p:cNvGrpSpPr>
            <a:grpSpLocks/>
          </p:cNvGrpSpPr>
          <p:nvPr/>
        </p:nvGrpSpPr>
        <p:grpSpPr bwMode="auto">
          <a:xfrm>
            <a:off x="685800" y="4038600"/>
            <a:ext cx="7848600" cy="1096963"/>
            <a:chOff x="240" y="2688"/>
            <a:chExt cx="4464" cy="691"/>
          </a:xfrm>
        </p:grpSpPr>
        <p:sp>
          <p:nvSpPr>
            <p:cNvPr id="7181" name="Rectangle 13"/>
            <p:cNvSpPr>
              <a:spLocks noChangeArrowheads="1"/>
            </p:cNvSpPr>
            <p:nvPr/>
          </p:nvSpPr>
          <p:spPr bwMode="auto">
            <a:xfrm>
              <a:off x="2592" y="2688"/>
              <a:ext cx="2112" cy="269"/>
            </a:xfrm>
            <a:prstGeom prst="rect">
              <a:avLst/>
            </a:prstGeom>
            <a:noFill/>
            <a:ln w="9525" algn="ctr">
              <a:noFill/>
              <a:miter lim="800000"/>
              <a:headEnd/>
              <a:tailEnd/>
            </a:ln>
            <a:effectLst/>
          </p:spPr>
          <p:txBody>
            <a:bodyPr>
              <a:spAutoFit/>
            </a:bodyPr>
            <a:lstStyle/>
            <a:p>
              <a:endParaRPr lang="en-US" sz="2200">
                <a:solidFill>
                  <a:srgbClr val="550000"/>
                </a:solidFill>
                <a:latin typeface="Times" pitchFamily="18" charset="0"/>
              </a:endParaRPr>
            </a:p>
          </p:txBody>
        </p:sp>
        <p:sp>
          <p:nvSpPr>
            <p:cNvPr id="7182" name="Rectangle 14"/>
            <p:cNvSpPr>
              <a:spLocks noChangeArrowheads="1"/>
            </p:cNvSpPr>
            <p:nvPr/>
          </p:nvSpPr>
          <p:spPr bwMode="auto">
            <a:xfrm>
              <a:off x="240" y="2688"/>
              <a:ext cx="2256" cy="691"/>
            </a:xfrm>
            <a:prstGeom prst="rect">
              <a:avLst/>
            </a:prstGeom>
            <a:noFill/>
            <a:ln w="9525" algn="ctr">
              <a:noFill/>
              <a:miter lim="800000"/>
              <a:headEnd/>
              <a:tailEnd/>
            </a:ln>
            <a:effectLst/>
          </p:spPr>
          <p:txBody>
            <a:bodyPr>
              <a:spAutoFit/>
            </a:bodyPr>
            <a:lstStyle/>
            <a:p>
              <a:r>
                <a:rPr lang="en-US" sz="2200">
                  <a:solidFill>
                    <a:srgbClr val="550000"/>
                  </a:solidFill>
                  <a:latin typeface="Times" pitchFamily="18" charset="0"/>
                </a:rPr>
                <a:t>Daniel Carroll</a:t>
              </a:r>
            </a:p>
            <a:p>
              <a:r>
                <a:rPr lang="en-US" sz="2200">
                  <a:solidFill>
                    <a:srgbClr val="550000"/>
                  </a:solidFill>
                  <a:latin typeface="Times" pitchFamily="18" charset="0"/>
                </a:rPr>
                <a:t>202-693-2795</a:t>
              </a:r>
            </a:p>
            <a:p>
              <a:r>
                <a:rPr lang="en-US" sz="2200">
                  <a:latin typeface="Times" pitchFamily="18" charset="0"/>
                  <a:hlinkClick r:id="rId4"/>
                </a:rPr>
                <a:t>carroll.daniel.j@dol.gov</a:t>
              </a:r>
              <a:endParaRPr lang="en-US" sz="2200">
                <a:latin typeface="Times" pitchFamily="18" charset="0"/>
              </a:endParaRP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ETA Std Template">
  <a:themeElements>
    <a:clrScheme name="ETA Std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TA Std Templat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ETA Std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TA Std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TA Std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TA Std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TA Std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TA Std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TA Std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TA Std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TA Std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TA Std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TA Std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TA Std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2093</TotalTime>
  <Words>868</Words>
  <Application>Microsoft Office PowerPoint</Application>
  <PresentationFormat>On-screen Show (4:3)</PresentationFormat>
  <Paragraphs>149</Paragraphs>
  <Slides>24</Slides>
  <Notes>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ETA Std Template</vt:lpstr>
      <vt:lpstr>PowerPoint Presentation</vt:lpstr>
      <vt:lpstr> Background</vt:lpstr>
      <vt:lpstr>Sample Size</vt:lpstr>
      <vt:lpstr>History</vt:lpstr>
      <vt:lpstr>History (1989-present) Helping Meet Federal Agency Information Needs</vt:lpstr>
      <vt:lpstr>Department of Labor (DOL)</vt:lpstr>
      <vt:lpstr>National Institute for Occupational Safety and Health (NIOSH)</vt:lpstr>
      <vt:lpstr>Health Resources and Services Administration (HRSA)</vt:lpstr>
      <vt:lpstr>Administration for Children and Families (ACF)</vt:lpstr>
      <vt:lpstr>Environmental Protection Agency (EPA)</vt:lpstr>
      <vt:lpstr>Meeting Additional Information Needs (1)</vt:lpstr>
      <vt:lpstr>Meeting Additional Information Needs (2)</vt:lpstr>
      <vt:lpstr>Methods Sampling (1)</vt:lpstr>
      <vt:lpstr>Methods  Sampling (2)</vt:lpstr>
      <vt:lpstr>US Regions</vt:lpstr>
      <vt:lpstr>Methods How the Data are Collected (1)</vt:lpstr>
      <vt:lpstr>Methods How the Data are Collected (2)</vt:lpstr>
      <vt:lpstr>Survey Strengths (1)</vt:lpstr>
      <vt:lpstr>Survey Strengths (2)</vt:lpstr>
      <vt:lpstr>Survey Strengths (3)</vt:lpstr>
      <vt:lpstr>Survey Limitations (1)</vt:lpstr>
      <vt:lpstr>Survey Limitations (2)</vt:lpstr>
      <vt:lpstr>NAWS Summary</vt:lpstr>
      <vt:lpstr>For Additional Information</vt:lpstr>
    </vt:vector>
  </TitlesOfParts>
  <Company>Employment &amp; Training Administration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saltz.russell</dc:creator>
  <cp:lastModifiedBy>Windows User</cp:lastModifiedBy>
  <cp:revision>190</cp:revision>
  <dcterms:created xsi:type="dcterms:W3CDTF">2008-05-05T14:12:44Z</dcterms:created>
  <dcterms:modified xsi:type="dcterms:W3CDTF">2015-06-04T19:26:06Z</dcterms:modified>
</cp:coreProperties>
</file>