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6" r:id="rId5"/>
    <p:sldId id="266" r:id="rId6"/>
    <p:sldId id="261" r:id="rId7"/>
    <p:sldId id="257" r:id="rId8"/>
    <p:sldId id="262" r:id="rId9"/>
    <p:sldId id="263" r:id="rId10"/>
    <p:sldId id="260" r:id="rId11"/>
    <p:sldId id="264" r:id="rId12"/>
    <p:sldId id="265" r:id="rId13"/>
    <p:sldId id="258" r:id="rId14"/>
  </p:sldIdLst>
  <p:sldSz cx="9144000" cy="6858000" type="screen4x3"/>
  <p:notesSz cx="6858000" cy="91995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5CAC"/>
    <a:srgbClr val="0A72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autoAdjust="0"/>
    <p:restoredTop sz="60114" autoAdjust="0"/>
  </p:normalViewPr>
  <p:slideViewPr>
    <p:cSldViewPr snapToGrid="0" snapToObjects="1">
      <p:cViewPr>
        <p:scale>
          <a:sx n="69" d="100"/>
          <a:sy n="69" d="100"/>
        </p:scale>
        <p:origin x="-92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9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9978"/>
          </a:xfrm>
          <a:prstGeom prst="rect">
            <a:avLst/>
          </a:prstGeom>
        </p:spPr>
        <p:txBody>
          <a:bodyPr vert="horz" lIns="91440" tIns="45720" rIns="91440" bIns="45720" rtlCol="0"/>
          <a:lstStyle>
            <a:lvl1pPr algn="r">
              <a:defRPr sz="1200"/>
            </a:lvl1pPr>
          </a:lstStyle>
          <a:p>
            <a:fld id="{E6CF8303-2C9F-43A6-B38A-52E56BB22AEB}" type="datetimeFigureOut">
              <a:rPr lang="en-US" smtClean="0"/>
              <a:pPr/>
              <a:t>1/20/2015</a:t>
            </a:fld>
            <a:endParaRPr lang="en-US"/>
          </a:p>
        </p:txBody>
      </p:sp>
      <p:sp>
        <p:nvSpPr>
          <p:cNvPr id="4" name="Slide Image Placeholder 3"/>
          <p:cNvSpPr>
            <a:spLocks noGrp="1" noRot="1" noChangeAspect="1"/>
          </p:cNvSpPr>
          <p:nvPr>
            <p:ph type="sldImg" idx="2"/>
          </p:nvPr>
        </p:nvSpPr>
        <p:spPr>
          <a:xfrm>
            <a:off x="1130300" y="690563"/>
            <a:ext cx="4597400" cy="34496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69793"/>
            <a:ext cx="5486400" cy="413980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37988"/>
            <a:ext cx="2971800" cy="45997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37988"/>
            <a:ext cx="2971800" cy="459978"/>
          </a:xfrm>
          <a:prstGeom prst="rect">
            <a:avLst/>
          </a:prstGeom>
        </p:spPr>
        <p:txBody>
          <a:bodyPr vert="horz" lIns="91440" tIns="45720" rIns="91440" bIns="45720" rtlCol="0" anchor="b"/>
          <a:lstStyle>
            <a:lvl1pPr algn="r">
              <a:defRPr sz="1200"/>
            </a:lvl1pPr>
          </a:lstStyle>
          <a:p>
            <a:fld id="{83AA8B2B-6935-4473-B08E-439C9DDDC5B7}" type="slidenum">
              <a:rPr lang="en-US" smtClean="0"/>
              <a:pPr/>
              <a:t>‹#›</a:t>
            </a:fld>
            <a:endParaRPr lang="en-US"/>
          </a:p>
        </p:txBody>
      </p:sp>
    </p:spTree>
    <p:extLst>
      <p:ext uri="{BB962C8B-B14F-4D97-AF65-F5344CB8AC3E}">
        <p14:creationId xmlns:p14="http://schemas.microsoft.com/office/powerpoint/2010/main" val="218019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7625" marR="190500" indent="0">
              <a:spcBef>
                <a:spcPts val="750"/>
              </a:spcBef>
              <a:spcAft>
                <a:spcPts val="750"/>
              </a:spcAft>
              <a:buClr>
                <a:srgbClr val="6076B4"/>
              </a:buClr>
              <a:buNone/>
            </a:pPr>
            <a:r>
              <a:rPr lang="en-US" sz="1200" b="0" kern="1200" dirty="0" smtClean="0">
                <a:solidFill>
                  <a:schemeClr val="tx1"/>
                </a:solidFill>
                <a:latin typeface="+mn-lt"/>
                <a:ea typeface="+mn-ea"/>
                <a:cs typeface="Times New Roman" pitchFamily="18" charset="0"/>
              </a:rPr>
              <a:t>Over the next</a:t>
            </a:r>
            <a:r>
              <a:rPr lang="en-US" sz="1200" b="0" kern="1200" baseline="0" dirty="0" smtClean="0">
                <a:solidFill>
                  <a:schemeClr val="tx1"/>
                </a:solidFill>
                <a:latin typeface="+mn-lt"/>
                <a:ea typeface="+mn-ea"/>
                <a:cs typeface="Times New Roman" pitchFamily="18" charset="0"/>
              </a:rPr>
              <a:t> few minutes we will provide an overview of the Health Profession Opportunity Grants program but at the heart of it, we’re trying to build pathways to a brighter future.  To help hard working people take their initial steps on a healthcare career pathway and to help communities meet their workforce needs.</a:t>
            </a:r>
          </a:p>
          <a:p>
            <a:pPr marL="47625" marR="190500" indent="0">
              <a:spcBef>
                <a:spcPts val="750"/>
              </a:spcBef>
              <a:spcAft>
                <a:spcPts val="750"/>
              </a:spcAft>
              <a:buClr>
                <a:srgbClr val="6076B4"/>
              </a:buClr>
              <a:buNone/>
            </a:pPr>
            <a:endParaRPr lang="en-US" sz="1200" b="0" kern="1200" baseline="0" dirty="0" smtClean="0">
              <a:solidFill>
                <a:schemeClr val="tx1"/>
              </a:solidFill>
              <a:latin typeface="+mn-lt"/>
              <a:ea typeface="+mn-ea"/>
              <a:cs typeface="Times New Roman" pitchFamily="18" charset="0"/>
            </a:endParaRPr>
          </a:p>
          <a:p>
            <a:pPr marL="47625" marR="190500" indent="0">
              <a:spcBef>
                <a:spcPts val="750"/>
              </a:spcBef>
              <a:spcAft>
                <a:spcPts val="750"/>
              </a:spcAft>
              <a:buClr>
                <a:srgbClr val="6076B4"/>
              </a:buClr>
              <a:buNone/>
            </a:pPr>
            <a:r>
              <a:rPr lang="en-US" sz="1200" b="0" kern="1200" baseline="0" dirty="0" smtClean="0">
                <a:solidFill>
                  <a:schemeClr val="tx1"/>
                </a:solidFill>
                <a:latin typeface="+mn-lt"/>
                <a:ea typeface="+mn-ea"/>
                <a:cs typeface="Times New Roman" pitchFamily="18" charset="0"/>
              </a:rPr>
              <a:t>What makes HPOG unique is that it provides a combination of training and education and support services to as many barriers as possible so that students can complete the program and take a lot of steps toward self-sufficiency.</a:t>
            </a:r>
          </a:p>
          <a:p>
            <a:pPr marL="47625" marR="190500" indent="0">
              <a:spcBef>
                <a:spcPts val="750"/>
              </a:spcBef>
              <a:spcAft>
                <a:spcPts val="750"/>
              </a:spcAft>
              <a:buClr>
                <a:srgbClr val="6076B4"/>
              </a:buClr>
              <a:buNone/>
            </a:pPr>
            <a:endParaRPr lang="en-US" sz="1100" b="0" kern="1200" dirty="0" smtClean="0">
              <a:solidFill>
                <a:prstClr val="black"/>
              </a:solidFill>
              <a:latin typeface="+mn-lt"/>
              <a:ea typeface="Calibri"/>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83AA8B2B-6935-4473-B08E-439C9DDDC5B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A8B2B-6935-4473-B08E-439C9DDDC5B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47625" marR="190500" lvl="0" indent="0">
              <a:spcBef>
                <a:spcPts val="750"/>
              </a:spcBef>
              <a:spcAft>
                <a:spcPts val="750"/>
              </a:spcAft>
              <a:buClr>
                <a:srgbClr val="6076B4"/>
              </a:buClr>
              <a:buNone/>
            </a:pPr>
            <a:r>
              <a:rPr lang="en-US" sz="1400" dirty="0" smtClean="0"/>
              <a:t>32 entities located across 23 states</a:t>
            </a:r>
          </a:p>
          <a:p>
            <a:pPr marL="390525" marR="190500" indent="-342900">
              <a:spcBef>
                <a:spcPts val="750"/>
              </a:spcBef>
              <a:spcAft>
                <a:spcPts val="750"/>
              </a:spcAft>
              <a:buClr>
                <a:srgbClr val="6076B4"/>
              </a:buClr>
            </a:pPr>
            <a:r>
              <a:rPr lang="en-US" sz="1200" dirty="0" smtClean="0"/>
              <a:t>4 state entities </a:t>
            </a:r>
          </a:p>
          <a:p>
            <a:pPr marL="390525" marR="190500" indent="-342900">
              <a:spcBef>
                <a:spcPts val="750"/>
              </a:spcBef>
              <a:spcAft>
                <a:spcPts val="750"/>
              </a:spcAft>
              <a:buClr>
                <a:srgbClr val="6076B4"/>
              </a:buClr>
            </a:pPr>
            <a:r>
              <a:rPr lang="en-US" sz="1200" dirty="0" smtClean="0"/>
              <a:t>9 local workforce investment boards (three of whom are also WIA One-Stop operators) </a:t>
            </a:r>
          </a:p>
          <a:p>
            <a:pPr marL="390525" marR="190500" indent="-342900">
              <a:spcBef>
                <a:spcPts val="750"/>
              </a:spcBef>
              <a:spcAft>
                <a:spcPts val="750"/>
              </a:spcAft>
              <a:buClr>
                <a:srgbClr val="6076B4"/>
              </a:buClr>
            </a:pPr>
            <a:r>
              <a:rPr lang="en-US" sz="1200" dirty="0" smtClean="0"/>
              <a:t>12 institutions of higher education (consisting of one university, 9 community colleges and two community college districts)</a:t>
            </a:r>
          </a:p>
          <a:p>
            <a:pPr marL="390525" marR="190500" indent="-342900">
              <a:spcBef>
                <a:spcPts val="750"/>
              </a:spcBef>
              <a:spcAft>
                <a:spcPts val="750"/>
              </a:spcAft>
              <a:buClr>
                <a:srgbClr val="6076B4"/>
              </a:buClr>
            </a:pPr>
            <a:r>
              <a:rPr lang="en-US" sz="1200" dirty="0" smtClean="0"/>
              <a:t>2 community based organizations</a:t>
            </a:r>
          </a:p>
          <a:p>
            <a:pPr marL="390525" marR="190500" indent="-342900">
              <a:spcBef>
                <a:spcPts val="750"/>
              </a:spcBef>
              <a:spcAft>
                <a:spcPts val="750"/>
              </a:spcAft>
              <a:buClr>
                <a:srgbClr val="6076B4"/>
              </a:buClr>
            </a:pPr>
            <a:r>
              <a:rPr lang="en-US" sz="1200" dirty="0" smtClean="0"/>
              <a:t>The authorizing legislation required that awards be made to at least 3 tribal organizations.</a:t>
            </a:r>
            <a:r>
              <a:rPr lang="en-US" sz="1200" baseline="0" dirty="0" smtClean="0"/>
              <a:t>  We drafted a separate Funding Opportunity Announcement for which only tribes could apply and five awards were made.</a:t>
            </a:r>
            <a:endParaRPr lang="en-US" sz="1200" dirty="0" smtClean="0"/>
          </a:p>
          <a:p>
            <a:pPr marL="390525" marR="190500" indent="-342900">
              <a:spcBef>
                <a:spcPts val="750"/>
              </a:spcBef>
              <a:spcAft>
                <a:spcPts val="750"/>
              </a:spcAft>
              <a:buClr>
                <a:srgbClr val="6076B4"/>
              </a:buClr>
            </a:pPr>
            <a:r>
              <a:rPr lang="en-US" sz="1200" dirty="0" smtClean="0"/>
              <a:t>1 tribal council </a:t>
            </a:r>
          </a:p>
          <a:p>
            <a:pPr marL="390525" marR="190500" indent="-342900">
              <a:spcBef>
                <a:spcPts val="750"/>
              </a:spcBef>
              <a:spcAft>
                <a:spcPts val="750"/>
              </a:spcAft>
              <a:buClr>
                <a:srgbClr val="6076B4"/>
              </a:buClr>
            </a:pPr>
            <a:r>
              <a:rPr lang="en-US" sz="1200" dirty="0" smtClean="0"/>
              <a:t>4 tribal colleges</a:t>
            </a:r>
            <a:endParaRPr lang="en-US" sz="1200" dirty="0" smtClean="0">
              <a:latin typeface="Georgia" pitchFamily="18" charset="0"/>
              <a:ea typeface="Calibri"/>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83AA8B2B-6935-4473-B08E-439C9DDDC5B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HPOG students are</a:t>
            </a:r>
            <a:r>
              <a:rPr lang="en-US" sz="1000" baseline="0" dirty="0" smtClean="0"/>
              <a:t> typically non-traditional students; often they are first-generation college students, and are not always comfortable in academic settings. They may need some assistance as they enter and progress through their training programs.</a:t>
            </a:r>
            <a:r>
              <a:rPr lang="en-US" sz="1000" dirty="0" smtClean="0"/>
              <a:t> As a result, HPOG grantees offer intensive, wrap-around support services. The majority</a:t>
            </a:r>
            <a:r>
              <a:rPr lang="en-US" sz="1000" baseline="0" dirty="0" smtClean="0"/>
              <a:t> of grantees are offering over 10 types of support services. Many of them are providing the services directly, while some are leveraging the resources of community partners.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tx1"/>
                </a:solidFill>
                <a:latin typeface="+mn-lt"/>
                <a:ea typeface="Calibri"/>
                <a:cs typeface="Times New Roman" pitchFamily="18" charset="0"/>
              </a:rPr>
              <a:t>HPOG students are offered a number of academic and wrap-around support services, including</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Intensive case management</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Transportation assistance</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Childcare assistance</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Academic assessment</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Tuition assistance</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Developmental Instruction</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Soft skills training</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Tutoring </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Housing Assistance</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Counseling/Advising </a:t>
            </a:r>
          </a:p>
          <a:p>
            <a:pPr marL="47625" marR="190500" indent="0">
              <a:spcBef>
                <a:spcPts val="750"/>
              </a:spcBef>
              <a:spcAft>
                <a:spcPts val="750"/>
              </a:spcAft>
              <a:buClr>
                <a:srgbClr val="6076B4"/>
              </a:buClr>
              <a:buFont typeface="Arial" pitchFamily="34" charset="0"/>
              <a:buChar char="•"/>
            </a:pPr>
            <a:r>
              <a:rPr lang="en-US" sz="1000" kern="1200" dirty="0" smtClean="0">
                <a:solidFill>
                  <a:schemeClr val="tx2"/>
                </a:solidFill>
                <a:latin typeface="+mn-lt"/>
                <a:ea typeface="Calibri"/>
                <a:cs typeface="Times New Roman" pitchFamily="18" charset="0"/>
              </a:rPr>
              <a:t>Job Placement Assistance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3AA8B2B-6935-4473-B08E-439C9DDDC5B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Approximately 60% receive some kind of public assistance.</a:t>
            </a:r>
          </a:p>
          <a:p>
            <a:pPr>
              <a:buFont typeface="Arial" pitchFamily="34" charset="0"/>
              <a:buChar char="•"/>
            </a:pPr>
            <a:r>
              <a:rPr lang="en-US" dirty="0" smtClean="0"/>
              <a:t>About</a:t>
            </a:r>
            <a:r>
              <a:rPr lang="en-US" baseline="0" dirty="0" smtClean="0"/>
              <a:t> half of the participants are under the age of 30 and about half are over.</a:t>
            </a:r>
          </a:p>
          <a:p>
            <a:pPr>
              <a:buFont typeface="Arial" pitchFamily="34" charset="0"/>
              <a:buChar char="•"/>
            </a:pPr>
            <a:r>
              <a:rPr lang="en-US" baseline="0" dirty="0" smtClean="0"/>
              <a:t>Most are not presently married.  In fact, 57% have never married.</a:t>
            </a:r>
          </a:p>
          <a:p>
            <a:pPr>
              <a:buFont typeface="Arial" pitchFamily="34" charset="0"/>
              <a:buChar char="•"/>
            </a:pPr>
            <a:r>
              <a:rPr lang="en-US" baseline="0" dirty="0" smtClean="0"/>
              <a:t>Approximately 65% have one or more children</a:t>
            </a:r>
            <a:endParaRPr lang="en-US" dirty="0"/>
          </a:p>
        </p:txBody>
      </p:sp>
      <p:sp>
        <p:nvSpPr>
          <p:cNvPr id="4" name="Slide Number Placeholder 3"/>
          <p:cNvSpPr>
            <a:spLocks noGrp="1"/>
          </p:cNvSpPr>
          <p:nvPr>
            <p:ph type="sldNum" sz="quarter" idx="10"/>
          </p:nvPr>
        </p:nvSpPr>
        <p:spPr/>
        <p:txBody>
          <a:bodyPr/>
          <a:lstStyle/>
          <a:p>
            <a:fld id="{83AA8B2B-6935-4473-B08E-439C9DDDC5B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A8B2B-6935-4473-B08E-439C9DDDC5B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Many</a:t>
            </a:r>
            <a:r>
              <a:rPr lang="en-US" sz="1100" baseline="0" dirty="0" smtClean="0"/>
              <a:t> of you are very familiar with what a career pathway is.  In fact, you probably have a better understanding of the career pathways in healthcare than I do.  But I’ve included this slide because I think it points to some things that our grantees are doing and some things that we’ve been working with them to do.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100" baseline="0" dirty="0" smtClean="0"/>
              <a:t>Its not just reflective of career pathways but it shows that there are lots of occupations in the healthcare sector.  Our grantees have provided training for more than 50 distinct occupations.  Some of the most common are: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Nursing Assistant, Aide, Orderly, Attendant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Licensed Practical and Vocational Nurse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Registered Nurse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Medical Assistant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Medical Records &amp; Health Information Technician</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Home Health Aide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Phlebotomist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00" baseline="0" dirty="0" smtClean="0"/>
              <a:t>Pharmacy Technicians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100"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100" baseline="0" dirty="0" smtClean="0"/>
              <a:t>It shows nicely that when people talk about the healthcare sector that there are also many subsectors within the broader healthcare sector.  The nice thing about that is that there are a lot of different kinds of roles that participants can aim for.  Some may have greater interest in doing office work whereas others have greater interest in working directly with people.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1100"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100" baseline="0" dirty="0" smtClean="0"/>
              <a:t>The career pathways concept has been a way for us to help our grantees think about preparing people not just for a particular job but for a career.  Sometimes that means stretching in a direction to make education more accessible to people that still need adult basic education.  Sometimes that means strengthening the system so that students can transition more easily from the non-credit side of a college to a for-credit side or from a two-year college to a four-year college.</a:t>
            </a:r>
            <a:endParaRPr lang="en-US" sz="1100" dirty="0" smtClean="0"/>
          </a:p>
        </p:txBody>
      </p:sp>
      <p:sp>
        <p:nvSpPr>
          <p:cNvPr id="4" name="Slide Number Placeholder 3"/>
          <p:cNvSpPr>
            <a:spLocks noGrp="1"/>
          </p:cNvSpPr>
          <p:nvPr>
            <p:ph type="sldNum" sz="quarter" idx="10"/>
          </p:nvPr>
        </p:nvSpPr>
        <p:spPr/>
        <p:txBody>
          <a:bodyPr/>
          <a:lstStyle/>
          <a:p>
            <a:fld id="{83AA8B2B-6935-4473-B08E-439C9DDDC5B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ACF is using a multi-pronged research and evaluation strategy to examine outcomes and impacts for HPOG participants as well as program implementation and systems change resulting from HPOG programs.  The HPOG impact evaluation uses a rigorous random assignment design that will show how variations in program services affect program impacts.  The HPOG impact evaluation report, to be released in 2016, will report on education impacts such as credential attainment and impacts on employment and earnings as well as job quality for participants 15 months after program entry. </a:t>
            </a:r>
          </a:p>
          <a:p>
            <a:r>
              <a:rPr lang="en-US" dirty="0" smtClean="0"/>
              <a:t>All HPOG grantees are participating in a companion study on program implementation, systems change, and outcomes.  ACF will complete and release interim reports from this study in 2014 and a final report in 2017, as well as interim and final tribal program evaluation reports in 2014 and 2015. </a:t>
            </a:r>
          </a:p>
          <a:p>
            <a:endParaRPr lang="en-US" dirty="0"/>
          </a:p>
        </p:txBody>
      </p:sp>
      <p:sp>
        <p:nvSpPr>
          <p:cNvPr id="4" name="Slide Number Placeholder 3"/>
          <p:cNvSpPr>
            <a:spLocks noGrp="1"/>
          </p:cNvSpPr>
          <p:nvPr>
            <p:ph type="sldNum" sz="quarter" idx="10"/>
          </p:nvPr>
        </p:nvSpPr>
        <p:spPr/>
        <p:txBody>
          <a:bodyPr/>
          <a:lstStyle/>
          <a:p>
            <a:fld id="{83AA8B2B-6935-4473-B08E-439C9DDDC5B7}"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103A3E-B8D6-8F42-A975-FF29F36581DB}" type="datetimeFigureOut">
              <a:rPr lang="en-US" smtClean="0"/>
              <a:pPr/>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317964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103A3E-B8D6-8F42-A975-FF29F36581DB}" type="datetimeFigureOut">
              <a:rPr lang="en-US" smtClean="0"/>
              <a:pPr/>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2536656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103A3E-B8D6-8F42-A975-FF29F36581DB}" type="datetimeFigureOut">
              <a:rPr lang="en-US" smtClean="0"/>
              <a:pPr/>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3141147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103A3E-B8D6-8F42-A975-FF29F36581DB}" type="datetimeFigureOut">
              <a:rPr lang="en-US" smtClean="0"/>
              <a:pPr/>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3444987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103A3E-B8D6-8F42-A975-FF29F36581DB}" type="datetimeFigureOut">
              <a:rPr lang="en-US" smtClean="0"/>
              <a:pPr/>
              <a:t>1/20/2015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3799608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103A3E-B8D6-8F42-A975-FF29F36581DB}" type="datetimeFigureOut">
              <a:rPr lang="en-US" smtClean="0"/>
              <a:pPr/>
              <a:t>1/20/2015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3690372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103A3E-B8D6-8F42-A975-FF29F36581DB}" type="datetimeFigureOut">
              <a:rPr lang="en-US" smtClean="0"/>
              <a:pPr/>
              <a:t>1/20/2015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1622504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103A3E-B8D6-8F42-A975-FF29F36581DB}" type="datetimeFigureOut">
              <a:rPr lang="en-US" smtClean="0"/>
              <a:pPr/>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2586103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103A3E-B8D6-8F42-A975-FF29F36581DB}" type="datetimeFigureOut">
              <a:rPr lang="en-US" smtClean="0"/>
              <a:pPr/>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3806838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103A3E-B8D6-8F42-A975-FF29F36581DB}" type="datetimeFigureOut">
              <a:rPr lang="en-US" smtClean="0"/>
              <a:pPr/>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3730765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103A3E-B8D6-8F42-A975-FF29F36581DB}" type="datetimeFigureOut">
              <a:rPr lang="en-US" smtClean="0"/>
              <a:pPr/>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672F-23B7-F741-9608-3597DDD67D2C}" type="slidenum">
              <a:rPr lang="en-US" smtClean="0"/>
              <a:pPr/>
              <a:t>‹#›</a:t>
            </a:fld>
            <a:endParaRPr lang="en-US"/>
          </a:p>
        </p:txBody>
      </p:sp>
    </p:spTree>
    <p:extLst>
      <p:ext uri="{BB962C8B-B14F-4D97-AF65-F5344CB8AC3E}">
        <p14:creationId xmlns:p14="http://schemas.microsoft.com/office/powerpoint/2010/main" val="2185052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103A3E-B8D6-8F42-A975-FF29F36581DB}" type="datetimeFigureOut">
              <a:rPr lang="en-US" smtClean="0"/>
              <a:pPr/>
              <a:t>1/20/2015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79672F-23B7-F741-9608-3597DDD67D2C}" type="slidenum">
              <a:rPr lang="en-US" smtClean="0"/>
              <a:pPr/>
              <a:t>‹#›</a:t>
            </a:fld>
            <a:endParaRPr lang="en-US"/>
          </a:p>
        </p:txBody>
      </p:sp>
    </p:spTree>
    <p:extLst>
      <p:ext uri="{BB962C8B-B14F-4D97-AF65-F5344CB8AC3E}">
        <p14:creationId xmlns:p14="http://schemas.microsoft.com/office/powerpoint/2010/main" val="2024720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www.acf.hhs.gov/hhsgrantsforecast/index.cfm?switch=public.advancedsearch.mai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hpogcommunity.acf.hhs.gov/" TargetMode="Externa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Stanley.Koutstaal@acf.hhs.go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tle Slide Graphi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6337"/>
            <a:ext cx="9144000" cy="6073254"/>
          </a:xfrm>
          <a:prstGeom prst="rect">
            <a:avLst/>
          </a:prstGeom>
        </p:spPr>
      </p:pic>
      <p:sp>
        <p:nvSpPr>
          <p:cNvPr id="5" name="Rectangle 4"/>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09561" y="196337"/>
            <a:ext cx="3294694" cy="1908154"/>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HPOG_Logo_Colo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4099" y="294507"/>
            <a:ext cx="2604984" cy="1530155"/>
          </a:xfrm>
          <a:prstGeom prst="rect">
            <a:avLst/>
          </a:prstGeom>
        </p:spPr>
      </p:pic>
      <p:sp>
        <p:nvSpPr>
          <p:cNvPr id="10" name="Rectangle 9"/>
          <p:cNvSpPr/>
          <p:nvPr/>
        </p:nvSpPr>
        <p:spPr>
          <a:xfrm>
            <a:off x="0" y="5515851"/>
            <a:ext cx="9144000" cy="502363"/>
          </a:xfrm>
          <a:prstGeom prst="rect">
            <a:avLst/>
          </a:prstGeom>
          <a:solidFill>
            <a:schemeClr val="bg1">
              <a:alpha val="7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buildingpathway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0371" y="5578022"/>
            <a:ext cx="5313225" cy="440192"/>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7647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435624"/>
            <a:ext cx="8229600" cy="693644"/>
          </a:xfrm>
        </p:spPr>
        <p:txBody>
          <a:bodyPr>
            <a:normAutofit fontScale="90000"/>
          </a:bodyPr>
          <a:lstStyle/>
          <a:p>
            <a:r>
              <a:rPr lang="en-US" dirty="0" smtClean="0">
                <a:solidFill>
                  <a:srgbClr val="0A72B9"/>
                </a:solidFill>
                <a:latin typeface="Gill Sans SemiBold"/>
                <a:cs typeface="Gill Sans SemiBold"/>
              </a:rPr>
              <a:t>What is HPOG?</a:t>
            </a:r>
            <a:endParaRPr lang="en-US" dirty="0">
              <a:solidFill>
                <a:srgbClr val="0A72B9"/>
              </a:solidFill>
              <a:latin typeface="Gill Sans SemiBold"/>
              <a:cs typeface="Gill Sans SemiBold"/>
            </a:endParaRPr>
          </a:p>
        </p:txBody>
      </p:sp>
      <p:sp>
        <p:nvSpPr>
          <p:cNvPr id="9" name="Content Placeholder 8"/>
          <p:cNvSpPr>
            <a:spLocks noGrp="1"/>
          </p:cNvSpPr>
          <p:nvPr>
            <p:ph idx="1"/>
          </p:nvPr>
        </p:nvSpPr>
        <p:spPr>
          <a:xfrm>
            <a:off x="457200" y="1355954"/>
            <a:ext cx="8229600" cy="4770209"/>
          </a:xfrm>
        </p:spPr>
        <p:txBody>
          <a:bodyPr>
            <a:normAutofit/>
          </a:bodyPr>
          <a:lstStyle/>
          <a:p>
            <a:pPr marL="47625" marR="190500" indent="0">
              <a:spcBef>
                <a:spcPts val="750"/>
              </a:spcBef>
              <a:spcAft>
                <a:spcPts val="750"/>
              </a:spcAft>
              <a:buClr>
                <a:srgbClr val="6076B4"/>
              </a:buClr>
              <a:buNone/>
            </a:pPr>
            <a:r>
              <a:rPr lang="en-US" sz="2800" dirty="0" smtClean="0">
                <a:solidFill>
                  <a:srgbClr val="0A72B9"/>
                </a:solidFill>
                <a:latin typeface="Gill Sans Light"/>
                <a:cs typeface="Gill Sans Light"/>
              </a:rPr>
              <a:t>Goal: </a:t>
            </a:r>
            <a:r>
              <a:rPr lang="en-US" sz="2800" dirty="0" smtClean="0">
                <a:cs typeface="Times New Roman" pitchFamily="18" charset="0"/>
              </a:rPr>
              <a:t>To provide education and training to TANF recipients and other low-income individuals for occupations in the healthcare field that pay well and are in  high demand. </a:t>
            </a:r>
            <a:endParaRPr lang="en-US" sz="2800" dirty="0" smtClean="0">
              <a:solidFill>
                <a:prstClr val="black"/>
              </a:solidFill>
              <a:ea typeface="Times New Roman"/>
              <a:cs typeface="Times New Roman" pitchFamily="18" charset="0"/>
            </a:endParaRPr>
          </a:p>
          <a:p>
            <a:pPr marL="47625" marR="190500" indent="0">
              <a:spcBef>
                <a:spcPts val="750"/>
              </a:spcBef>
              <a:spcAft>
                <a:spcPts val="750"/>
              </a:spcAft>
              <a:buClr>
                <a:srgbClr val="6076B4"/>
              </a:buClr>
            </a:pPr>
            <a:r>
              <a:rPr lang="en-US" sz="2800" dirty="0" smtClean="0">
                <a:solidFill>
                  <a:prstClr val="black"/>
                </a:solidFill>
                <a:ea typeface="Times New Roman"/>
                <a:cs typeface="Times New Roman" pitchFamily="18" charset="0"/>
              </a:rPr>
              <a:t>  Authorized by the Affordable Care Act</a:t>
            </a:r>
          </a:p>
          <a:p>
            <a:pPr marL="47625" marR="190500" indent="0">
              <a:spcBef>
                <a:spcPts val="750"/>
              </a:spcBef>
              <a:spcAft>
                <a:spcPts val="750"/>
              </a:spcAft>
              <a:buClr>
                <a:srgbClr val="6076B4"/>
              </a:buClr>
            </a:pPr>
            <a:r>
              <a:rPr lang="en-US" sz="2800" dirty="0" smtClean="0">
                <a:solidFill>
                  <a:prstClr val="black"/>
                </a:solidFill>
                <a:ea typeface="Calibri"/>
                <a:cs typeface="Times New Roman" pitchFamily="18" charset="0"/>
              </a:rPr>
              <a:t>  5 year Project (currently in Year 5</a:t>
            </a:r>
            <a:r>
              <a:rPr lang="en-US" sz="2800" dirty="0" smtClean="0">
                <a:solidFill>
                  <a:prstClr val="black"/>
                </a:solidFill>
                <a:ea typeface="Calibri"/>
                <a:cs typeface="Times New Roman" pitchFamily="18" charset="0"/>
              </a:rPr>
              <a:t>)</a:t>
            </a:r>
          </a:p>
          <a:p>
            <a:pPr marL="47625" marR="190500" indent="0">
              <a:spcBef>
                <a:spcPts val="750"/>
              </a:spcBef>
              <a:spcAft>
                <a:spcPts val="750"/>
              </a:spcAft>
              <a:buClr>
                <a:srgbClr val="6076B4"/>
              </a:buClr>
            </a:pPr>
            <a:r>
              <a:rPr lang="en-US" sz="2800" dirty="0" smtClean="0">
                <a:solidFill>
                  <a:prstClr val="black"/>
                </a:solidFill>
                <a:ea typeface="Calibri"/>
                <a:cs typeface="Times New Roman" pitchFamily="18" charset="0"/>
              </a:rPr>
              <a:t>  </a:t>
            </a:r>
            <a:r>
              <a:rPr lang="en-US" sz="2800" dirty="0">
                <a:solidFill>
                  <a:prstClr val="black"/>
                </a:solidFill>
                <a:ea typeface="Calibri"/>
                <a:cs typeface="Times New Roman" pitchFamily="18" charset="0"/>
              </a:rPr>
              <a:t>Grant </a:t>
            </a:r>
            <a:r>
              <a:rPr lang="en-US" sz="2800" dirty="0" smtClean="0">
                <a:solidFill>
                  <a:prstClr val="black"/>
                </a:solidFill>
                <a:ea typeface="Calibri"/>
                <a:cs typeface="Times New Roman" pitchFamily="18" charset="0"/>
              </a:rPr>
              <a:t>Forecast for FY 2015 Competition: </a:t>
            </a:r>
            <a:r>
              <a:rPr lang="en-US" sz="2800" dirty="0">
                <a:solidFill>
                  <a:prstClr val="black"/>
                </a:solidFill>
                <a:ea typeface="Calibri"/>
                <a:cs typeface="Times New Roman" pitchFamily="18" charset="0"/>
                <a:hlinkClick r:id="rId3"/>
              </a:rPr>
              <a:t>http://</a:t>
            </a:r>
            <a:r>
              <a:rPr lang="en-US" sz="2800" dirty="0" smtClean="0">
                <a:solidFill>
                  <a:prstClr val="black"/>
                </a:solidFill>
                <a:ea typeface="Calibri"/>
                <a:cs typeface="Times New Roman" pitchFamily="18" charset="0"/>
                <a:hlinkClick r:id="rId3"/>
              </a:rPr>
              <a:t>www.acf.hhs.gov/hhsgrantsforecast/index.cfm?switch=public.advancedsearch.main</a:t>
            </a:r>
            <a:r>
              <a:rPr lang="en-US" sz="2800" dirty="0" smtClean="0">
                <a:solidFill>
                  <a:prstClr val="black"/>
                </a:solidFill>
                <a:ea typeface="Calibri"/>
                <a:cs typeface="Times New Roman" pitchFamily="18" charset="0"/>
              </a:rPr>
              <a:t>  </a:t>
            </a:r>
            <a:endParaRPr lang="en-US" sz="2800" dirty="0" smtClean="0">
              <a:solidFill>
                <a:prstClr val="black"/>
              </a:solidFill>
              <a:ea typeface="Calibri"/>
              <a:cs typeface="Times New Roman" pitchFamily="18" charset="0"/>
            </a:endParaRPr>
          </a:p>
          <a:p>
            <a:pPr>
              <a:buNone/>
            </a:pPr>
            <a:endParaRPr lang="en-US" sz="1200" dirty="0">
              <a:solidFill>
                <a:srgbClr val="0A72B9"/>
              </a:solidFill>
              <a:latin typeface="Gill Sans Light"/>
              <a:cs typeface="Gill Sans Light"/>
            </a:endParaRPr>
          </a:p>
        </p:txBody>
      </p:sp>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472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435624"/>
            <a:ext cx="8229600" cy="693644"/>
          </a:xfrm>
        </p:spPr>
        <p:txBody>
          <a:bodyPr>
            <a:normAutofit fontScale="90000"/>
          </a:bodyPr>
          <a:lstStyle/>
          <a:p>
            <a:r>
              <a:rPr lang="en-US" dirty="0" smtClean="0">
                <a:solidFill>
                  <a:srgbClr val="0A72B9"/>
                </a:solidFill>
                <a:latin typeface="Gill Sans SemiBold"/>
                <a:cs typeface="Gill Sans SemiBold"/>
              </a:rPr>
              <a:t>HPOG Awards</a:t>
            </a:r>
            <a:endParaRPr lang="en-US" dirty="0">
              <a:solidFill>
                <a:srgbClr val="0A72B9"/>
              </a:solidFill>
              <a:latin typeface="Gill Sans SemiBold"/>
              <a:cs typeface="Gill Sans SemiBold"/>
            </a:endParaRPr>
          </a:p>
        </p:txBody>
      </p:sp>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4"/>
          <a:srcRect/>
          <a:stretch>
            <a:fillRect/>
          </a:stretch>
        </p:blipFill>
        <p:spPr bwMode="auto">
          <a:xfrm>
            <a:off x="800100" y="1128713"/>
            <a:ext cx="7543800" cy="4600575"/>
          </a:xfrm>
          <a:prstGeom prst="rect">
            <a:avLst/>
          </a:prstGeom>
          <a:noFill/>
          <a:ln w="9525">
            <a:noFill/>
            <a:miter lim="800000"/>
            <a:headEnd/>
            <a:tailEnd/>
          </a:ln>
        </p:spPr>
      </p:pic>
    </p:spTree>
    <p:extLst>
      <p:ext uri="{BB962C8B-B14F-4D97-AF65-F5344CB8AC3E}">
        <p14:creationId xmlns:p14="http://schemas.microsoft.com/office/powerpoint/2010/main" val="1074722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435624"/>
            <a:ext cx="8229600" cy="693644"/>
          </a:xfrm>
        </p:spPr>
        <p:txBody>
          <a:bodyPr>
            <a:normAutofit fontScale="90000"/>
          </a:bodyPr>
          <a:lstStyle/>
          <a:p>
            <a:r>
              <a:rPr lang="en-US" dirty="0" smtClean="0">
                <a:solidFill>
                  <a:srgbClr val="0A72B9"/>
                </a:solidFill>
                <a:latin typeface="Gill Sans SemiBold"/>
                <a:cs typeface="Gill Sans SemiBold"/>
              </a:rPr>
              <a:t>Required Partners</a:t>
            </a:r>
            <a:endParaRPr lang="en-US" dirty="0">
              <a:solidFill>
                <a:srgbClr val="0A72B9"/>
              </a:solidFill>
              <a:latin typeface="Gill Sans SemiBold"/>
              <a:cs typeface="Gill Sans SemiBold"/>
            </a:endParaRPr>
          </a:p>
        </p:txBody>
      </p:sp>
      <p:sp>
        <p:nvSpPr>
          <p:cNvPr id="9" name="Content Placeholder 8"/>
          <p:cNvSpPr>
            <a:spLocks noGrp="1"/>
          </p:cNvSpPr>
          <p:nvPr>
            <p:ph idx="1"/>
          </p:nvPr>
        </p:nvSpPr>
        <p:spPr>
          <a:xfrm>
            <a:off x="457200" y="1355954"/>
            <a:ext cx="8607042" cy="4770209"/>
          </a:xfrm>
        </p:spPr>
        <p:txBody>
          <a:bodyPr>
            <a:noAutofit/>
          </a:bodyPr>
          <a:lstStyle/>
          <a:p>
            <a:pPr marL="47625" marR="190500" indent="0">
              <a:spcBef>
                <a:spcPts val="750"/>
              </a:spcBef>
              <a:spcAft>
                <a:spcPts val="750"/>
              </a:spcAft>
              <a:buClr>
                <a:srgbClr val="6076B4"/>
              </a:buClr>
              <a:buNone/>
            </a:pPr>
            <a:r>
              <a:rPr lang="en-US" sz="2800" dirty="0" smtClean="0">
                <a:solidFill>
                  <a:srgbClr val="195CAC"/>
                </a:solidFill>
                <a:latin typeface="Gill Sans Light"/>
              </a:rPr>
              <a:t>HPOG programs partner with </a:t>
            </a:r>
            <a:r>
              <a:rPr lang="en-US" sz="2800" b="1" dirty="0" smtClean="0">
                <a:solidFill>
                  <a:srgbClr val="195CAC"/>
                </a:solidFill>
                <a:latin typeface="Gill Sans Light"/>
              </a:rPr>
              <a:t>employers</a:t>
            </a:r>
            <a:r>
              <a:rPr lang="en-US" sz="2800" dirty="0" smtClean="0">
                <a:solidFill>
                  <a:srgbClr val="195CAC"/>
                </a:solidFill>
                <a:latin typeface="Gill Sans Light"/>
              </a:rPr>
              <a:t>, </a:t>
            </a:r>
            <a:r>
              <a:rPr lang="en-US" sz="2800" b="1" dirty="0" smtClean="0">
                <a:solidFill>
                  <a:srgbClr val="195CAC"/>
                </a:solidFill>
                <a:latin typeface="Gill Sans Light"/>
              </a:rPr>
              <a:t>community organizations</a:t>
            </a:r>
            <a:r>
              <a:rPr lang="en-US" sz="2800" dirty="0" smtClean="0">
                <a:solidFill>
                  <a:srgbClr val="195CAC"/>
                </a:solidFill>
                <a:latin typeface="Gill Sans Light"/>
              </a:rPr>
              <a:t>, and </a:t>
            </a:r>
            <a:r>
              <a:rPr lang="en-US" sz="2800" b="1" dirty="0" smtClean="0">
                <a:solidFill>
                  <a:srgbClr val="195CAC"/>
                </a:solidFill>
                <a:latin typeface="Gill Sans Light"/>
              </a:rPr>
              <a:t>workforce developers.</a:t>
            </a:r>
          </a:p>
          <a:p>
            <a:pPr marL="447675" marR="190500" lvl="1" indent="0">
              <a:spcBef>
                <a:spcPts val="750"/>
              </a:spcBef>
              <a:buClr>
                <a:srgbClr val="6076B4"/>
              </a:buClr>
              <a:buFont typeface="Arial" pitchFamily="34" charset="0"/>
              <a:buChar char="•"/>
            </a:pPr>
            <a:r>
              <a:rPr lang="en-US" sz="3200" dirty="0" smtClean="0">
                <a:solidFill>
                  <a:srgbClr val="195CAC"/>
                </a:solidFill>
                <a:latin typeface="Gill Sans Light"/>
              </a:rPr>
              <a:t>State agency responsible for </a:t>
            </a:r>
          </a:p>
          <a:p>
            <a:pPr marL="447675" marR="190500" lvl="1" indent="0">
              <a:spcBef>
                <a:spcPts val="750"/>
              </a:spcBef>
              <a:buClr>
                <a:srgbClr val="6076B4"/>
              </a:buClr>
              <a:buNone/>
            </a:pPr>
            <a:r>
              <a:rPr lang="en-US" sz="3200" dirty="0" smtClean="0">
                <a:solidFill>
                  <a:srgbClr val="195CAC"/>
                </a:solidFill>
                <a:latin typeface="Gill Sans Light"/>
              </a:rPr>
              <a:t>  administering TANF program</a:t>
            </a:r>
          </a:p>
          <a:p>
            <a:pPr marL="447675" marR="190500" lvl="1" indent="0">
              <a:spcBef>
                <a:spcPts val="750"/>
              </a:spcBef>
              <a:spcAft>
                <a:spcPts val="750"/>
              </a:spcAft>
              <a:buClr>
                <a:srgbClr val="6076B4"/>
              </a:buClr>
              <a:buFont typeface="Arial" pitchFamily="34" charset="0"/>
              <a:buChar char="•"/>
            </a:pPr>
            <a:r>
              <a:rPr lang="en-US" sz="3200" dirty="0" smtClean="0">
                <a:solidFill>
                  <a:srgbClr val="195CAC"/>
                </a:solidFill>
                <a:latin typeface="Gill Sans Light"/>
              </a:rPr>
              <a:t>Local Workforce Investment Board</a:t>
            </a:r>
          </a:p>
          <a:p>
            <a:pPr marL="447675" marR="190500" lvl="1" indent="0">
              <a:spcBef>
                <a:spcPts val="750"/>
              </a:spcBef>
              <a:spcAft>
                <a:spcPts val="750"/>
              </a:spcAft>
              <a:buClr>
                <a:srgbClr val="6076B4"/>
              </a:buClr>
              <a:buFont typeface="Arial" pitchFamily="34" charset="0"/>
              <a:buChar char="•"/>
            </a:pPr>
            <a:r>
              <a:rPr lang="en-US" sz="3200" dirty="0" smtClean="0">
                <a:solidFill>
                  <a:srgbClr val="195CAC"/>
                </a:solidFill>
                <a:latin typeface="Gill Sans Light"/>
              </a:rPr>
              <a:t>State Workforce Investment Board </a:t>
            </a:r>
          </a:p>
          <a:p>
            <a:pPr marL="447675" marR="190500" lvl="1" indent="0">
              <a:spcBef>
                <a:spcPts val="750"/>
              </a:spcBef>
              <a:spcAft>
                <a:spcPts val="750"/>
              </a:spcAft>
              <a:buClr>
                <a:srgbClr val="6076B4"/>
              </a:buClr>
              <a:buFont typeface="Arial" pitchFamily="34" charset="0"/>
              <a:buChar char="•"/>
            </a:pPr>
            <a:r>
              <a:rPr lang="en-US" sz="3200" dirty="0" smtClean="0">
                <a:solidFill>
                  <a:srgbClr val="195CAC"/>
                </a:solidFill>
                <a:latin typeface="Gill Sans Light"/>
              </a:rPr>
              <a:t>State Apprenticeship agency</a:t>
            </a:r>
            <a:endParaRPr lang="en-US" sz="3200" dirty="0">
              <a:solidFill>
                <a:srgbClr val="195CAC"/>
              </a:solidFill>
              <a:latin typeface="Gill Sans Light"/>
              <a:cs typeface="Gill Sans Light"/>
            </a:endParaRPr>
          </a:p>
        </p:txBody>
      </p:sp>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472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435624"/>
            <a:ext cx="8229600" cy="693644"/>
          </a:xfrm>
        </p:spPr>
        <p:txBody>
          <a:bodyPr>
            <a:normAutofit fontScale="90000"/>
          </a:bodyPr>
          <a:lstStyle/>
          <a:p>
            <a:r>
              <a:rPr lang="en-US" dirty="0" smtClean="0">
                <a:solidFill>
                  <a:srgbClr val="0A72B9"/>
                </a:solidFill>
                <a:latin typeface="Gill Sans SemiBold"/>
                <a:cs typeface="Gill Sans SemiBold"/>
              </a:rPr>
              <a:t>Who is Served?</a:t>
            </a:r>
            <a:endParaRPr lang="en-US" dirty="0">
              <a:solidFill>
                <a:srgbClr val="0A72B9"/>
              </a:solidFill>
              <a:latin typeface="Gill Sans SemiBold"/>
              <a:cs typeface="Gill Sans SemiBold"/>
            </a:endParaRPr>
          </a:p>
        </p:txBody>
      </p:sp>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2"/>
          <p:cNvPicPr>
            <a:picLocks noGrp="1" noChangeAspect="1" noChangeArrowheads="1"/>
          </p:cNvPicPr>
          <p:nvPr>
            <p:ph idx="1"/>
          </p:nvPr>
        </p:nvPicPr>
        <p:blipFill>
          <a:blip r:embed="rId4" cstate="print"/>
          <a:srcRect/>
          <a:stretch>
            <a:fillRect/>
          </a:stretch>
        </p:blipFill>
        <p:spPr bwMode="auto">
          <a:xfrm>
            <a:off x="754083" y="1581610"/>
            <a:ext cx="3884341" cy="4036898"/>
          </a:xfrm>
          <a:prstGeom prst="rect">
            <a:avLst/>
          </a:prstGeom>
          <a:noFill/>
          <a:ln w="9525">
            <a:noFill/>
            <a:miter lim="800000"/>
            <a:headEnd/>
            <a:tailEnd/>
          </a:ln>
        </p:spPr>
      </p:pic>
      <p:pic>
        <p:nvPicPr>
          <p:cNvPr id="13" name="Picture 4"/>
          <p:cNvPicPr>
            <a:picLocks noChangeAspect="1" noChangeArrowheads="1"/>
          </p:cNvPicPr>
          <p:nvPr/>
        </p:nvPicPr>
        <p:blipFill>
          <a:blip r:embed="rId5" cstate="print"/>
          <a:srcRect/>
          <a:stretch>
            <a:fillRect/>
          </a:stretch>
        </p:blipFill>
        <p:spPr bwMode="auto">
          <a:xfrm>
            <a:off x="5472257" y="1581610"/>
            <a:ext cx="2779816" cy="3809787"/>
          </a:xfrm>
          <a:prstGeom prst="rect">
            <a:avLst/>
          </a:prstGeom>
          <a:noFill/>
          <a:ln w="9525">
            <a:noFill/>
            <a:miter lim="800000"/>
            <a:headEnd/>
            <a:tailEnd/>
          </a:ln>
        </p:spPr>
      </p:pic>
    </p:spTree>
    <p:extLst>
      <p:ext uri="{BB962C8B-B14F-4D97-AF65-F5344CB8AC3E}">
        <p14:creationId xmlns:p14="http://schemas.microsoft.com/office/powerpoint/2010/main" val="107472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435624"/>
            <a:ext cx="8229600" cy="693644"/>
          </a:xfrm>
        </p:spPr>
        <p:txBody>
          <a:bodyPr>
            <a:normAutofit fontScale="90000"/>
          </a:bodyPr>
          <a:lstStyle/>
          <a:p>
            <a:r>
              <a:rPr lang="en-US" dirty="0" smtClean="0">
                <a:solidFill>
                  <a:srgbClr val="0A72B9"/>
                </a:solidFill>
                <a:latin typeface="Gill Sans SemiBold"/>
                <a:cs typeface="Gill Sans SemiBold"/>
              </a:rPr>
              <a:t>Performance Data</a:t>
            </a:r>
            <a:br>
              <a:rPr lang="en-US" dirty="0" smtClean="0">
                <a:solidFill>
                  <a:srgbClr val="0A72B9"/>
                </a:solidFill>
                <a:latin typeface="Gill Sans SemiBold"/>
                <a:cs typeface="Gill Sans SemiBold"/>
              </a:rPr>
            </a:br>
            <a:r>
              <a:rPr lang="en-US" sz="1600" dirty="0" smtClean="0">
                <a:solidFill>
                  <a:srgbClr val="0A72B9"/>
                </a:solidFill>
                <a:latin typeface="Gill Sans SemiBold"/>
                <a:cs typeface="Gill Sans SemiBold"/>
              </a:rPr>
              <a:t>(cumulative program data from September </a:t>
            </a:r>
            <a:r>
              <a:rPr lang="en-US" sz="1600" dirty="0" smtClean="0">
                <a:solidFill>
                  <a:srgbClr val="0A72B9"/>
                </a:solidFill>
                <a:latin typeface="Gill Sans SemiBold"/>
                <a:cs typeface="Gill Sans SemiBold"/>
              </a:rPr>
              <a:t>30</a:t>
            </a:r>
            <a:r>
              <a:rPr lang="en-US" sz="1600" dirty="0" smtClean="0">
                <a:solidFill>
                  <a:srgbClr val="0A72B9"/>
                </a:solidFill>
                <a:latin typeface="Gill Sans SemiBold"/>
                <a:cs typeface="Gill Sans SemiBold"/>
              </a:rPr>
              <a:t>, </a:t>
            </a:r>
            <a:r>
              <a:rPr lang="en-US" sz="1600" dirty="0" smtClean="0">
                <a:solidFill>
                  <a:srgbClr val="0A72B9"/>
                </a:solidFill>
                <a:latin typeface="Gill Sans SemiBold"/>
                <a:cs typeface="Gill Sans SemiBold"/>
              </a:rPr>
              <a:t>2010 </a:t>
            </a:r>
            <a:r>
              <a:rPr lang="en-US" sz="1600" dirty="0" smtClean="0">
                <a:solidFill>
                  <a:srgbClr val="0A72B9"/>
                </a:solidFill>
                <a:latin typeface="Gill Sans SemiBold"/>
                <a:cs typeface="Gill Sans SemiBold"/>
              </a:rPr>
              <a:t>– </a:t>
            </a:r>
            <a:r>
              <a:rPr lang="en-US" sz="1600" dirty="0" smtClean="0">
                <a:solidFill>
                  <a:srgbClr val="0A72B9"/>
                </a:solidFill>
                <a:latin typeface="Gill Sans SemiBold"/>
                <a:cs typeface="Gill Sans SemiBold"/>
              </a:rPr>
              <a:t>September 30</a:t>
            </a:r>
            <a:r>
              <a:rPr lang="en-US" sz="1600" dirty="0" smtClean="0">
                <a:solidFill>
                  <a:srgbClr val="0A72B9"/>
                </a:solidFill>
                <a:latin typeface="Gill Sans SemiBold"/>
                <a:cs typeface="Gill Sans SemiBold"/>
              </a:rPr>
              <a:t>, </a:t>
            </a:r>
            <a:r>
              <a:rPr lang="en-US" sz="1600" dirty="0" smtClean="0">
                <a:solidFill>
                  <a:srgbClr val="0A72B9"/>
                </a:solidFill>
                <a:latin typeface="Gill Sans SemiBold"/>
                <a:cs typeface="Gill Sans SemiBold"/>
              </a:rPr>
              <a:t>2014)</a:t>
            </a:r>
            <a:endParaRPr lang="en-US" dirty="0">
              <a:solidFill>
                <a:srgbClr val="0A72B9"/>
              </a:solidFill>
              <a:latin typeface="Gill Sans SemiBold"/>
              <a:cs typeface="Gill Sans SemiBold"/>
            </a:endParaRPr>
          </a:p>
        </p:txBody>
      </p:sp>
      <p:sp>
        <p:nvSpPr>
          <p:cNvPr id="9" name="Content Placeholder 8"/>
          <p:cNvSpPr>
            <a:spLocks noGrp="1"/>
          </p:cNvSpPr>
          <p:nvPr>
            <p:ph idx="1"/>
          </p:nvPr>
        </p:nvSpPr>
        <p:spPr>
          <a:xfrm>
            <a:off x="457200" y="1355954"/>
            <a:ext cx="8229600" cy="4770209"/>
          </a:xfrm>
        </p:spPr>
        <p:txBody>
          <a:bodyPr>
            <a:normAutofit/>
          </a:bodyPr>
          <a:lstStyle/>
          <a:p>
            <a:r>
              <a:rPr lang="en-US" sz="2400" dirty="0" smtClean="0">
                <a:solidFill>
                  <a:srgbClr val="0A72B9"/>
                </a:solidFill>
                <a:latin typeface="Gill Sans Light"/>
                <a:cs typeface="Gill Sans Light"/>
              </a:rPr>
              <a:t>31,900 enrolled and provided some kind of service.</a:t>
            </a:r>
          </a:p>
          <a:p>
            <a:r>
              <a:rPr lang="en-US" sz="2400" dirty="0" smtClean="0">
                <a:solidFill>
                  <a:srgbClr val="0A72B9"/>
                </a:solidFill>
                <a:latin typeface="Gill Sans Light"/>
                <a:cs typeface="Gill Sans Light"/>
              </a:rPr>
              <a:t>26,100 enrolled in healthcare occupational training.</a:t>
            </a:r>
          </a:p>
          <a:p>
            <a:r>
              <a:rPr lang="en-US" sz="2400" dirty="0" smtClean="0">
                <a:solidFill>
                  <a:srgbClr val="0A72B9"/>
                </a:solidFill>
                <a:latin typeface="Gill Sans Light"/>
                <a:cs typeface="Gill Sans Light"/>
              </a:rPr>
              <a:t>17,600 have completed at least one healthcare occupational training.</a:t>
            </a:r>
          </a:p>
          <a:p>
            <a:r>
              <a:rPr lang="en-US" sz="2400" dirty="0" smtClean="0">
                <a:solidFill>
                  <a:srgbClr val="0A72B9"/>
                </a:solidFill>
                <a:latin typeface="Gill Sans Light"/>
                <a:cs typeface="Gill Sans Light"/>
              </a:rPr>
              <a:t>15,000 have become employed in any sector since intake.</a:t>
            </a:r>
          </a:p>
          <a:p>
            <a:r>
              <a:rPr lang="en-US" sz="2400" dirty="0" smtClean="0">
                <a:solidFill>
                  <a:srgbClr val="0A72B9"/>
                </a:solidFill>
                <a:latin typeface="Gill Sans Light"/>
                <a:cs typeface="Gill Sans Light"/>
              </a:rPr>
              <a:t>11,600 have become employed in healthcare sector or occupation since intake.</a:t>
            </a:r>
          </a:p>
          <a:p>
            <a:r>
              <a:rPr lang="en-US" sz="2400" dirty="0" smtClean="0">
                <a:solidFill>
                  <a:srgbClr val="0A72B9"/>
                </a:solidFill>
                <a:latin typeface="Gill Sans Light"/>
                <a:cs typeface="Gill Sans Light"/>
              </a:rPr>
              <a:t>The average wage for those employed in healthcare sector or occupation is $12.65.</a:t>
            </a:r>
          </a:p>
        </p:txBody>
      </p:sp>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472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srcRect/>
          <a:stretch>
            <a:fillRect/>
          </a:stretch>
        </p:blipFill>
        <p:spPr bwMode="auto">
          <a:xfrm>
            <a:off x="667207" y="846944"/>
            <a:ext cx="7731538" cy="5386388"/>
          </a:xfrm>
          <a:prstGeom prst="rect">
            <a:avLst/>
          </a:prstGeom>
          <a:noFill/>
          <a:ln w="9525">
            <a:noFill/>
            <a:miter lim="800000"/>
            <a:headEnd/>
            <a:tailEnd/>
          </a:ln>
        </p:spPr>
      </p:pic>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750227" y="221389"/>
            <a:ext cx="5177642" cy="707886"/>
          </a:xfrm>
          <a:prstGeom prst="rect">
            <a:avLst/>
          </a:prstGeom>
          <a:solidFill>
            <a:schemeClr val="bg1"/>
          </a:solidFill>
        </p:spPr>
        <p:txBody>
          <a:bodyPr wrap="square" rtlCol="0">
            <a:spAutoFit/>
          </a:bodyPr>
          <a:lstStyle/>
          <a:p>
            <a:pPr algn="ctr"/>
            <a:r>
              <a:rPr lang="en-US" sz="4000" dirty="0" smtClean="0">
                <a:solidFill>
                  <a:srgbClr val="0070C0"/>
                </a:solidFill>
              </a:rPr>
              <a:t>Career Pathways</a:t>
            </a:r>
            <a:endParaRPr lang="en-US" sz="4000" dirty="0">
              <a:solidFill>
                <a:srgbClr val="0070C0"/>
              </a:solidFill>
            </a:endParaRPr>
          </a:p>
        </p:txBody>
      </p:sp>
    </p:spTree>
    <p:extLst>
      <p:ext uri="{BB962C8B-B14F-4D97-AF65-F5344CB8AC3E}">
        <p14:creationId xmlns:p14="http://schemas.microsoft.com/office/powerpoint/2010/main" val="107472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435624"/>
            <a:ext cx="8229600" cy="693644"/>
          </a:xfrm>
        </p:spPr>
        <p:txBody>
          <a:bodyPr>
            <a:normAutofit fontScale="90000"/>
          </a:bodyPr>
          <a:lstStyle/>
          <a:p>
            <a:r>
              <a:rPr lang="en-US" dirty="0" smtClean="0">
                <a:solidFill>
                  <a:srgbClr val="0A72B9"/>
                </a:solidFill>
                <a:latin typeface="Gill Sans SemiBold"/>
                <a:cs typeface="Gill Sans SemiBold"/>
              </a:rPr>
              <a:t>Evaluation</a:t>
            </a:r>
            <a:endParaRPr lang="en-US" dirty="0">
              <a:solidFill>
                <a:srgbClr val="0A72B9"/>
              </a:solidFill>
              <a:latin typeface="Gill Sans SemiBold"/>
              <a:cs typeface="Gill Sans SemiBold"/>
            </a:endParaRPr>
          </a:p>
        </p:txBody>
      </p:sp>
      <p:sp>
        <p:nvSpPr>
          <p:cNvPr id="9" name="Content Placeholder 8"/>
          <p:cNvSpPr>
            <a:spLocks noGrp="1"/>
          </p:cNvSpPr>
          <p:nvPr>
            <p:ph idx="1"/>
          </p:nvPr>
        </p:nvSpPr>
        <p:spPr>
          <a:xfrm>
            <a:off x="457199" y="1355954"/>
            <a:ext cx="8229601" cy="3952316"/>
          </a:xfrm>
        </p:spPr>
        <p:txBody>
          <a:bodyPr>
            <a:normAutofit fontScale="92500" lnSpcReduction="20000"/>
          </a:bodyPr>
          <a:lstStyle/>
          <a:p>
            <a:pPr>
              <a:buNone/>
            </a:pPr>
            <a:r>
              <a:rPr lang="en-US" sz="3500" dirty="0" smtClean="0">
                <a:solidFill>
                  <a:srgbClr val="0A72B9"/>
                </a:solidFill>
                <a:latin typeface="Gill Sans Light"/>
                <a:cs typeface="Gill Sans Light"/>
              </a:rPr>
              <a:t>Multi-pronged strategy that includes:</a:t>
            </a:r>
          </a:p>
          <a:p>
            <a:pPr lvl="1">
              <a:buFont typeface="Arial" pitchFamily="34" charset="0"/>
              <a:buChar char="•"/>
            </a:pPr>
            <a:r>
              <a:rPr lang="en-US" sz="3200" dirty="0" smtClean="0">
                <a:solidFill>
                  <a:srgbClr val="0A72B9"/>
                </a:solidFill>
                <a:latin typeface="Gill Sans Light"/>
                <a:cs typeface="Gill Sans Light"/>
              </a:rPr>
              <a:t>Performance Reporting System</a:t>
            </a:r>
          </a:p>
          <a:p>
            <a:pPr lvl="1">
              <a:buFont typeface="Arial" pitchFamily="34" charset="0"/>
              <a:buChar char="•"/>
            </a:pPr>
            <a:r>
              <a:rPr lang="en-US" sz="3200" dirty="0" smtClean="0">
                <a:solidFill>
                  <a:srgbClr val="0A72B9"/>
                </a:solidFill>
                <a:latin typeface="Gill Sans Light"/>
                <a:cs typeface="Gill Sans Light"/>
              </a:rPr>
              <a:t>Implementation Evaluation</a:t>
            </a:r>
          </a:p>
          <a:p>
            <a:pPr lvl="1">
              <a:buFont typeface="Arial" pitchFamily="34" charset="0"/>
              <a:buChar char="•"/>
            </a:pPr>
            <a:r>
              <a:rPr lang="en-US" sz="3200" dirty="0" smtClean="0">
                <a:solidFill>
                  <a:srgbClr val="0A72B9"/>
                </a:solidFill>
                <a:latin typeface="Gill Sans Light"/>
                <a:cs typeface="Gill Sans Light"/>
              </a:rPr>
              <a:t>Impact Study</a:t>
            </a:r>
          </a:p>
          <a:p>
            <a:pPr lvl="1">
              <a:buFont typeface="Arial" pitchFamily="34" charset="0"/>
              <a:buChar char="•"/>
            </a:pPr>
            <a:r>
              <a:rPr lang="en-US" sz="3200" dirty="0" smtClean="0">
                <a:solidFill>
                  <a:srgbClr val="0A72B9"/>
                </a:solidFill>
                <a:latin typeface="Gill Sans Light"/>
                <a:cs typeface="Gill Sans Light"/>
              </a:rPr>
              <a:t>Tribal Evaluation</a:t>
            </a:r>
          </a:p>
          <a:p>
            <a:pPr lvl="1">
              <a:buFont typeface="Arial" pitchFamily="34" charset="0"/>
              <a:buChar char="•"/>
            </a:pPr>
            <a:r>
              <a:rPr lang="en-US" sz="3200" dirty="0" smtClean="0">
                <a:solidFill>
                  <a:srgbClr val="0A72B9"/>
                </a:solidFill>
                <a:latin typeface="Gill Sans Light"/>
                <a:cs typeface="Gill Sans Light"/>
              </a:rPr>
              <a:t>Innovative Strategies for Increasing Self-Sufficiency</a:t>
            </a:r>
          </a:p>
          <a:p>
            <a:pPr lvl="1">
              <a:buFont typeface="Arial" pitchFamily="34" charset="0"/>
              <a:buChar char="•"/>
            </a:pPr>
            <a:r>
              <a:rPr lang="en-US" sz="3200" dirty="0" smtClean="0">
                <a:solidFill>
                  <a:srgbClr val="0A72B9"/>
                </a:solidFill>
                <a:latin typeface="Gill Sans Light"/>
                <a:cs typeface="Gill Sans Light"/>
              </a:rPr>
              <a:t>University Partnership Research Grants</a:t>
            </a:r>
            <a:endParaRPr lang="en-US" sz="3200" dirty="0">
              <a:solidFill>
                <a:srgbClr val="0A72B9"/>
              </a:solidFill>
              <a:latin typeface="Gill Sans Light"/>
              <a:cs typeface="Gill Sans Light"/>
            </a:endParaRPr>
          </a:p>
        </p:txBody>
      </p:sp>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472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435624"/>
            <a:ext cx="8229600" cy="693644"/>
          </a:xfrm>
        </p:spPr>
        <p:txBody>
          <a:bodyPr>
            <a:normAutofit/>
          </a:bodyPr>
          <a:lstStyle/>
          <a:p>
            <a:pPr marL="47625" marR="190500" lvl="0">
              <a:spcBef>
                <a:spcPts val="750"/>
              </a:spcBef>
              <a:spcAft>
                <a:spcPts val="750"/>
              </a:spcAft>
            </a:pPr>
            <a:r>
              <a:rPr lang="en-US" sz="3600" b="1" dirty="0" smtClean="0">
                <a:solidFill>
                  <a:srgbClr val="195CAC"/>
                </a:solidFill>
                <a:latin typeface="Arial" charset="0"/>
                <a:cs typeface="Arial" charset="0"/>
                <a:hlinkClick r:id="rId2"/>
              </a:rPr>
              <a:t>http://hpogcommunity.acf.hhs.gov</a:t>
            </a:r>
            <a:endParaRPr lang="en-US" sz="3600" dirty="0" smtClean="0">
              <a:solidFill>
                <a:srgbClr val="195CAC"/>
              </a:solidFill>
            </a:endParaRPr>
          </a:p>
        </p:txBody>
      </p:sp>
      <p:sp>
        <p:nvSpPr>
          <p:cNvPr id="7" name="Rectangle 6"/>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POG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073" y="6287602"/>
            <a:ext cx="812169" cy="477064"/>
          </a:xfrm>
          <a:prstGeom prst="rect">
            <a:avLst/>
          </a:prstGeom>
        </p:spPr>
      </p:pic>
      <p:sp>
        <p:nvSpPr>
          <p:cNvPr id="11" name="Rectangle 10"/>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1" descr="cid:image004.jpg@01CF0E0C.0E111270"/>
          <p:cNvPicPr>
            <a:picLocks noChangeAspect="1" noChangeArrowheads="1"/>
          </p:cNvPicPr>
          <p:nvPr/>
        </p:nvPicPr>
        <p:blipFill>
          <a:blip r:embed="rId4"/>
          <a:srcRect/>
          <a:stretch>
            <a:fillRect/>
          </a:stretch>
        </p:blipFill>
        <p:spPr bwMode="auto">
          <a:xfrm>
            <a:off x="1554040" y="1243807"/>
            <a:ext cx="6156014" cy="4882356"/>
          </a:xfrm>
          <a:prstGeom prst="rect">
            <a:avLst/>
          </a:prstGeom>
          <a:noFill/>
          <a:ln w="9525">
            <a:noFill/>
            <a:miter lim="800000"/>
            <a:headEnd/>
            <a:tailEnd/>
          </a:ln>
        </p:spPr>
      </p:pic>
    </p:spTree>
    <p:extLst>
      <p:ext uri="{BB962C8B-B14F-4D97-AF65-F5344CB8AC3E}">
        <p14:creationId xmlns:p14="http://schemas.microsoft.com/office/powerpoint/2010/main" val="107472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517772"/>
          </a:xfrm>
        </p:spPr>
        <p:txBody>
          <a:bodyPr>
            <a:noAutofit/>
          </a:bodyPr>
          <a:lstStyle/>
          <a:p>
            <a:r>
              <a:rPr lang="en-US" sz="3200" dirty="0" smtClean="0">
                <a:solidFill>
                  <a:srgbClr val="0A72B9"/>
                </a:solidFill>
                <a:latin typeface="Gill Sans SemiBold"/>
                <a:cs typeface="Gill Sans SemiBold"/>
              </a:rPr>
              <a:t>Contact Information:</a:t>
            </a:r>
            <a:endParaRPr lang="en-US" sz="3200" dirty="0">
              <a:solidFill>
                <a:srgbClr val="0A72B9"/>
              </a:solidFill>
              <a:latin typeface="Gill Sans SemiBold"/>
              <a:cs typeface="Gill Sans SemiBold"/>
            </a:endParaRPr>
          </a:p>
        </p:txBody>
      </p:sp>
      <p:sp>
        <p:nvSpPr>
          <p:cNvPr id="3" name="Subtitle 2"/>
          <p:cNvSpPr>
            <a:spLocks noGrp="1"/>
          </p:cNvSpPr>
          <p:nvPr>
            <p:ph type="subTitle" idx="1"/>
          </p:nvPr>
        </p:nvSpPr>
        <p:spPr>
          <a:xfrm>
            <a:off x="1371600" y="2897579"/>
            <a:ext cx="6400800" cy="2741221"/>
          </a:xfrm>
        </p:spPr>
        <p:txBody>
          <a:bodyPr/>
          <a:lstStyle/>
          <a:p>
            <a:r>
              <a:rPr lang="en-US" dirty="0" smtClean="0">
                <a:solidFill>
                  <a:srgbClr val="0A72B9"/>
                </a:solidFill>
                <a:latin typeface="Gill Sans Light"/>
                <a:cs typeface="Gill Sans Light"/>
              </a:rPr>
              <a:t>Stan Koutstaal</a:t>
            </a:r>
          </a:p>
          <a:p>
            <a:r>
              <a:rPr lang="en-US" dirty="0" smtClean="0">
                <a:solidFill>
                  <a:srgbClr val="0A72B9"/>
                </a:solidFill>
                <a:latin typeface="Gill Sans Light"/>
                <a:cs typeface="Gill Sans Light"/>
                <a:hlinkClick r:id="rId2"/>
              </a:rPr>
              <a:t>Stanley.Koutstaal@acf.hhs.gov</a:t>
            </a:r>
            <a:endParaRPr lang="en-US" dirty="0" smtClean="0">
              <a:solidFill>
                <a:srgbClr val="0A72B9"/>
              </a:solidFill>
              <a:latin typeface="Gill Sans Light"/>
              <a:cs typeface="Gill Sans Light"/>
            </a:endParaRPr>
          </a:p>
          <a:p>
            <a:r>
              <a:rPr lang="en-US" dirty="0" smtClean="0">
                <a:solidFill>
                  <a:srgbClr val="0A72B9"/>
                </a:solidFill>
                <a:latin typeface="Gill Sans Light"/>
                <a:cs typeface="Gill Sans Light"/>
              </a:rPr>
              <a:t>202-401-5457</a:t>
            </a:r>
            <a:endParaRPr lang="en-US" dirty="0">
              <a:solidFill>
                <a:srgbClr val="0A72B9"/>
              </a:solidFill>
              <a:latin typeface="Gill Sans Light"/>
              <a:cs typeface="Gill Sans Light"/>
            </a:endParaRPr>
          </a:p>
        </p:txBody>
      </p:sp>
      <p:sp>
        <p:nvSpPr>
          <p:cNvPr id="4" name="Rectangle 3"/>
          <p:cNvSpPr/>
          <p:nvPr/>
        </p:nvSpPr>
        <p:spPr>
          <a:xfrm>
            <a:off x="0" y="1036917"/>
            <a:ext cx="3135173" cy="472436"/>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6238310"/>
            <a:ext cx="9144000" cy="619690"/>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HPOG_Logo_Colo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952" y="331338"/>
            <a:ext cx="2381533" cy="1398901"/>
          </a:xfrm>
          <a:prstGeom prst="rect">
            <a:avLst/>
          </a:prstGeom>
        </p:spPr>
      </p:pic>
      <p:sp>
        <p:nvSpPr>
          <p:cNvPr id="13" name="Rectangle 12"/>
          <p:cNvSpPr/>
          <p:nvPr/>
        </p:nvSpPr>
        <p:spPr>
          <a:xfrm>
            <a:off x="6008827" y="953099"/>
            <a:ext cx="3135173" cy="472436"/>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0" y="0"/>
            <a:ext cx="9144000" cy="196337"/>
          </a:xfrm>
          <a:prstGeom prst="rect">
            <a:avLst/>
          </a:prstGeom>
          <a:solidFill>
            <a:srgbClr val="195C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2116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1571F46B17B447998A77F2AEF03857" ma:contentTypeVersion="0" ma:contentTypeDescription="Create a new document." ma:contentTypeScope="" ma:versionID="4cccd5db72c52ae471c07cbdd7e4ebe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5B7EA38-711B-48DB-86A5-39188407AB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2761712-3CAA-4BEC-BD21-64E01AAB1E63}">
  <ds:schemaRefs>
    <ds:schemaRef ds:uri="http://schemas.microsoft.com/sharepoint/v3/contenttype/forms"/>
  </ds:schemaRefs>
</ds:datastoreItem>
</file>

<file path=customXml/itemProps3.xml><?xml version="1.0" encoding="utf-8"?>
<ds:datastoreItem xmlns:ds="http://schemas.openxmlformats.org/officeDocument/2006/customXml" ds:itemID="{B0ECCACD-939E-4872-8D53-78351975B569}">
  <ds:schemaRef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387</TotalTime>
  <Words>874</Words>
  <Application>Microsoft Office PowerPoint</Application>
  <PresentationFormat>On-screen Show (4:3)</PresentationFormat>
  <Paragraphs>89</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What is HPOG?</vt:lpstr>
      <vt:lpstr>HPOG Awards</vt:lpstr>
      <vt:lpstr>Required Partners</vt:lpstr>
      <vt:lpstr>Who is Served?</vt:lpstr>
      <vt:lpstr>Performance Data (cumulative program data from September 30, 2010 – September 30, 2014)</vt:lpstr>
      <vt:lpstr>PowerPoint Presentation</vt:lpstr>
      <vt:lpstr>Evaluation</vt:lpstr>
      <vt:lpstr>http://hpogcommunity.acf.hhs.gov</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Adamczyk</dc:creator>
  <cp:lastModifiedBy>Stan Koutstaal</cp:lastModifiedBy>
  <cp:revision>42</cp:revision>
  <cp:lastPrinted>2013-12-04T20:15:20Z</cp:lastPrinted>
  <dcterms:created xsi:type="dcterms:W3CDTF">2013-12-04T14:47:00Z</dcterms:created>
  <dcterms:modified xsi:type="dcterms:W3CDTF">2015-01-20T18:54:39Z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0x010100621571F46B17B447998A77F2AEF03857</vt:lpwstr>
  </property>
</Properties>
</file>