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78" r:id="rId4"/>
    <p:sldId id="276" r:id="rId5"/>
    <p:sldId id="281" r:id="rId6"/>
    <p:sldId id="277" r:id="rId7"/>
    <p:sldId id="263" r:id="rId8"/>
    <p:sldId id="265" r:id="rId9"/>
    <p:sldId id="275" r:id="rId10"/>
    <p:sldId id="279" r:id="rId11"/>
    <p:sldId id="261" r:id="rId12"/>
    <p:sldId id="258" r:id="rId13"/>
    <p:sldId id="259" r:id="rId14"/>
    <p:sldId id="260" r:id="rId15"/>
    <p:sldId id="262" r:id="rId16"/>
    <p:sldId id="266" r:id="rId17"/>
    <p:sldId id="267" r:id="rId18"/>
    <p:sldId id="268" r:id="rId19"/>
    <p:sldId id="269" r:id="rId20"/>
    <p:sldId id="270" r:id="rId21"/>
    <p:sldId id="280" r:id="rId22"/>
    <p:sldId id="271" r:id="rId23"/>
    <p:sldId id="272" r:id="rId24"/>
    <p:sldId id="273" r:id="rId25"/>
    <p:sldId id="274" r:id="rId26"/>
    <p:sldId id="282"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489" autoAdjust="0"/>
  </p:normalViewPr>
  <p:slideViewPr>
    <p:cSldViewPr>
      <p:cViewPr>
        <p:scale>
          <a:sx n="66" d="100"/>
          <a:sy n="66" d="100"/>
        </p:scale>
        <p:origin x="-168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2E6A27-A3E9-4514-AA2F-654817EA1FAF}" type="datetimeFigureOut">
              <a:rPr lang="en-US" smtClean="0"/>
              <a:pPr/>
              <a:t>7/18/2013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5E3B5D-9B48-4B14-B351-4D6D33DBAAB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governor.ny.gov/executiveorder/26"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Welcome to the presentation,</a:t>
            </a:r>
            <a:r>
              <a:rPr lang="en-US" baseline="0" dirty="0" smtClean="0"/>
              <a:t> and thank you for taking time to be with me today. As the busy agricultural season unfolds, we wanted to take the time to meet with DEWS staff and share program information and goals for the season. We will review various topics of information, as well as allow for questions from the group.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topics that we will discuss during this presentation include:</a:t>
            </a:r>
          </a:p>
          <a:p>
            <a:pPr>
              <a:buFont typeface="Arial" pitchFamily="34" charset="0"/>
              <a:buChar char="•"/>
            </a:pPr>
            <a:r>
              <a:rPr lang="en-US" baseline="0" dirty="0" smtClean="0"/>
              <a:t>	A general overview of the Agriculture Labor Program and the State Monitor Advocate Program</a:t>
            </a:r>
          </a:p>
          <a:p>
            <a:pPr>
              <a:buFont typeface="Arial" pitchFamily="34" charset="0"/>
              <a:buChar char="•"/>
            </a:pPr>
            <a:r>
              <a:rPr lang="en-US" baseline="0" dirty="0" smtClean="0"/>
              <a:t>	A review of general agricultural job orders</a:t>
            </a:r>
          </a:p>
          <a:p>
            <a:pPr>
              <a:buFont typeface="Arial" pitchFamily="34" charset="0"/>
              <a:buChar char="•"/>
            </a:pPr>
            <a:r>
              <a:rPr lang="en-US" baseline="0" dirty="0" smtClean="0"/>
              <a:t>	Information related to H-2A job orders and referrals</a:t>
            </a:r>
          </a:p>
          <a:p>
            <a:pPr>
              <a:buFont typeface="Arial" pitchFamily="34" charset="0"/>
              <a:buChar char="•"/>
            </a:pPr>
            <a:r>
              <a:rPr lang="en-US" baseline="0" dirty="0" smtClean="0"/>
              <a:t>	The agriculture labor program’s new Jobs Bulletin service</a:t>
            </a:r>
          </a:p>
          <a:p>
            <a:pPr>
              <a:buFont typeface="Arial" pitchFamily="34" charset="0"/>
              <a:buChar char="•"/>
            </a:pPr>
            <a:r>
              <a:rPr lang="en-US" baseline="0" dirty="0" smtClean="0"/>
              <a:t>	How to identify a Migrant and Seasonal </a:t>
            </a:r>
            <a:r>
              <a:rPr lang="en-US" baseline="0" dirty="0" err="1" smtClean="0"/>
              <a:t>Farmworker</a:t>
            </a:r>
            <a:r>
              <a:rPr lang="en-US" baseline="0" dirty="0" smtClean="0"/>
              <a:t>, and how to note this in OSOS</a:t>
            </a:r>
          </a:p>
          <a:p>
            <a:pPr>
              <a:buFont typeface="Arial" pitchFamily="34" charset="0"/>
              <a:buChar char="•"/>
            </a:pPr>
            <a:r>
              <a:rPr lang="en-US" baseline="0" dirty="0" smtClean="0"/>
              <a:t>	Details of the Language Access Initiative and how it relates to DEWS staff</a:t>
            </a:r>
          </a:p>
        </p:txBody>
      </p:sp>
      <p:sp>
        <p:nvSpPr>
          <p:cNvPr id="4" name="Slide Number Placeholder 3"/>
          <p:cNvSpPr>
            <a:spLocks noGrp="1"/>
          </p:cNvSpPr>
          <p:nvPr>
            <p:ph type="sldNum" sz="quarter" idx="10"/>
          </p:nvPr>
        </p:nvSpPr>
        <p:spPr/>
        <p:txBody>
          <a:bodyPr/>
          <a:lstStyle/>
          <a:p>
            <a:fld id="{B35E3B5D-9B48-4B14-B351-4D6D33DBAAB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err="1" smtClean="0"/>
              <a:t>AgLS</a:t>
            </a:r>
            <a:r>
              <a:rPr lang="en-US" b="1" dirty="0" smtClean="0"/>
              <a:t>: “Employers” and “</a:t>
            </a:r>
            <a:r>
              <a:rPr lang="en-US" b="1" dirty="0" err="1" smtClean="0"/>
              <a:t>farmworkers</a:t>
            </a:r>
            <a:r>
              <a:rPr lang="en-US" b="1" dirty="0" smtClean="0"/>
              <a:t>” link</a:t>
            </a:r>
            <a:r>
              <a:rPr lang="en-US" b="1" baseline="0" dirty="0" smtClean="0"/>
              <a:t> to Ag Labor Program specific page for each stakeholder, for demonstration purposes</a:t>
            </a:r>
          </a:p>
          <a:p>
            <a:endParaRPr lang="en-US" dirty="0" smtClean="0"/>
          </a:p>
          <a:p>
            <a:r>
              <a:rPr lang="en-US" dirty="0" smtClean="0"/>
              <a:t>The Agriculture</a:t>
            </a:r>
            <a:r>
              <a:rPr lang="en-US" baseline="0" dirty="0" smtClean="0"/>
              <a:t> Labor Program meets the goal of providing dual services to both agricultural employers and </a:t>
            </a:r>
            <a:r>
              <a:rPr lang="en-US" baseline="0" dirty="0" err="1" smtClean="0"/>
              <a:t>farmworkers</a:t>
            </a:r>
            <a:r>
              <a:rPr lang="en-US" baseline="0" dirty="0" smtClean="0"/>
              <a:t>. These services are provided through several core activities. One core activity is that of employment services. Agriculture Labor specialists strive to connect agricultural employers with skilled agricultural labor. </a:t>
            </a:r>
          </a:p>
          <a:p>
            <a:endParaRPr lang="en-US" baseline="0" dirty="0" smtClean="0"/>
          </a:p>
          <a:p>
            <a:r>
              <a:rPr lang="en-US" baseline="0" dirty="0" smtClean="0"/>
              <a:t>Another core activity is meaningful assistance regarding labor laws as they relate to farming. We make every effort to build positive relationships with agricultural employers and to help them achieve and maintain labor law compliance. This service also includes providing outreach to </a:t>
            </a:r>
            <a:r>
              <a:rPr lang="en-US" baseline="0" dirty="0" err="1" smtClean="0"/>
              <a:t>farmworkers</a:t>
            </a:r>
            <a:r>
              <a:rPr lang="en-US" baseline="0" dirty="0" smtClean="0"/>
              <a:t>, reviewing their rights as </a:t>
            </a:r>
            <a:r>
              <a:rPr lang="en-US" baseline="0" dirty="0" err="1" smtClean="0"/>
              <a:t>farmworkers</a:t>
            </a:r>
            <a:r>
              <a:rPr lang="en-US" baseline="0" dirty="0" smtClean="0"/>
              <a:t> under New York State and Federal labors laws. </a:t>
            </a:r>
          </a:p>
          <a:p>
            <a:endParaRPr lang="en-US" baseline="0" dirty="0" smtClean="0"/>
          </a:p>
          <a:p>
            <a:r>
              <a:rPr lang="en-US" baseline="0" dirty="0" smtClean="0"/>
              <a:t>When necessary, the Agriculture Labor Program also responds to </a:t>
            </a:r>
            <a:r>
              <a:rPr lang="en-US" baseline="0" dirty="0" err="1" smtClean="0"/>
              <a:t>farmworker</a:t>
            </a:r>
            <a:r>
              <a:rPr lang="en-US" baseline="0" dirty="0" smtClean="0"/>
              <a:t> complaints. The Agriculture Labor Specialist will leverage their knowledge of labor laws and their positive relationships with both the agricultural employer and the </a:t>
            </a:r>
            <a:r>
              <a:rPr lang="en-US" baseline="0" dirty="0" err="1" smtClean="0"/>
              <a:t>farmworker</a:t>
            </a:r>
            <a:r>
              <a:rPr lang="en-US" baseline="0" dirty="0" smtClean="0"/>
              <a:t> to amicably and quickly resolve complaints. </a:t>
            </a:r>
          </a:p>
          <a:p>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B35E3B5D-9B48-4B14-B351-4D6D33DBAAB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State Monitor</a:t>
            </a:r>
            <a:r>
              <a:rPr lang="en-US" baseline="0" dirty="0" smtClean="0"/>
              <a:t> Advocate Program is a federal effort to ensure that the services provided to Migrant and Seasonal </a:t>
            </a:r>
            <a:r>
              <a:rPr lang="en-US" baseline="0" dirty="0" err="1" smtClean="0"/>
              <a:t>Farmworkers</a:t>
            </a:r>
            <a:r>
              <a:rPr lang="en-US" baseline="0" dirty="0" smtClean="0"/>
              <a:t> are equivalent and proportionate to the services provided to other job seekers. According to the information provided on the US Department of Labor website, this means that Migrant and Seasonal </a:t>
            </a:r>
            <a:r>
              <a:rPr lang="en-US" baseline="0" dirty="0" err="1" smtClean="0"/>
              <a:t>Farmworkers</a:t>
            </a:r>
            <a:r>
              <a:rPr lang="en-US" baseline="0" dirty="0" smtClean="0"/>
              <a:t> “should receive all workforce development services, benefits, and protections on an equitable and non-discriminatory basis, including career guidance, testing, job development, training, and job referral”.</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Each state</a:t>
            </a:r>
            <a:r>
              <a:rPr lang="en-US" baseline="0" dirty="0" smtClean="0"/>
              <a:t> has a Monitor Advocate to monitor these services. Services to Migrant and Seasonal </a:t>
            </a:r>
            <a:r>
              <a:rPr lang="en-US" baseline="0" dirty="0" err="1" smtClean="0"/>
              <a:t>Farmworkers</a:t>
            </a:r>
            <a:r>
              <a:rPr lang="en-US" baseline="0" dirty="0" smtClean="0"/>
              <a:t> are reviewed through “Significant Office Reviews.” During these reviews, the State Monitor Advocate reports on services provided in “Significant Offices.” Significant Offices are those that have been designated as being situated near agricultural activity. Therefore, not all offices are deemed significant and are thus not reviewed. The offices currently designated as significant in New York State are Albion, Lockport, Hudson, Kingston, Lyons, Patchogue, Pine Island, and Syracuse. Dunkirk and Plattsburgh offices are not officially designated as significant, but are still reviewed due to their proximity to agriculture. This designation can change based on yearly demographic information. </a:t>
            </a:r>
          </a:p>
          <a:p>
            <a:endParaRPr lang="en-US" baseline="0" dirty="0" smtClean="0"/>
          </a:p>
          <a:p>
            <a:r>
              <a:rPr lang="en-US" baseline="0" dirty="0" smtClean="0"/>
              <a:t>Jeanette Lazelle is currently the Acting State Monitor Advocate for New York.</a:t>
            </a:r>
            <a:endParaRPr lang="en-US" dirty="0" smtClean="0"/>
          </a:p>
        </p:txBody>
      </p:sp>
      <p:sp>
        <p:nvSpPr>
          <p:cNvPr id="4" name="Slide Number Placeholder 3"/>
          <p:cNvSpPr>
            <a:spLocks noGrp="1"/>
          </p:cNvSpPr>
          <p:nvPr>
            <p:ph type="sldNum" sz="quarter" idx="10"/>
          </p:nvPr>
        </p:nvSpPr>
        <p:spPr/>
        <p:txBody>
          <a:bodyPr/>
          <a:lstStyle/>
          <a:p>
            <a:fld id="{B35E3B5D-9B48-4B14-B351-4D6D33DBAAB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Business Services</a:t>
            </a:r>
            <a:r>
              <a:rPr lang="en-US" baseline="0" dirty="0" smtClean="0"/>
              <a:t> should extend to agricultural employers. Many agricultural employers can benefit from these services. OJT programs can help train </a:t>
            </a:r>
            <a:r>
              <a:rPr lang="en-US" baseline="0" dirty="0" err="1" smtClean="0"/>
              <a:t>farmworkers</a:t>
            </a:r>
            <a:r>
              <a:rPr lang="en-US" baseline="0" dirty="0" smtClean="0"/>
              <a:t> to take on new duties and skills, such as skilled equipment operators or licensed CDL drivers. Bonding programs and job order services can also encourage agricultural employers to hire local, domestic labor. </a:t>
            </a:r>
          </a:p>
          <a:p>
            <a:endParaRPr lang="en-US" baseline="0" dirty="0" smtClean="0"/>
          </a:p>
          <a:p>
            <a:r>
              <a:rPr lang="en-US" baseline="0" dirty="0" smtClean="0"/>
              <a:t>When Agriculture Labor Specialists visits farms, they do their best to act as a “mobile career center” for agricultural employers and </a:t>
            </a:r>
            <a:r>
              <a:rPr lang="en-US" baseline="0" dirty="0" err="1" smtClean="0"/>
              <a:t>farmworkers</a:t>
            </a:r>
            <a:r>
              <a:rPr lang="en-US" baseline="0" dirty="0" smtClean="0"/>
              <a:t> alike. Though your contact with agricultural employers may be limited, we encourage you to offer business services to agricultural employers when you do interact with them.</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Job order services are one of the core services that the Agriculture Labor Program provides to agricultural employers. Agriculture Labor Specialists assist with posting the job order, as well as focus on providing matching and referral services to these posted agricultural job orders. This ease of use encourages the employer to use the system regularly in meeting their ongoing labor needs. </a:t>
            </a:r>
          </a:p>
          <a:p>
            <a:endParaRPr lang="en-US" baseline="0" dirty="0" smtClean="0"/>
          </a:p>
          <a:p>
            <a:r>
              <a:rPr lang="en-US" baseline="0" dirty="0" smtClean="0"/>
              <a:t>Agriculture Labor Specialists contact the agricultural employers at the start of their individual growing season, and then thereafter at peak points of production to offer assistance in posting job orders to find skilled, qualified workers. Employers are also welcome to contact the Agriculture Labor Specialist at any time to request assistance with employment services. While discussing a job order with an employer, we are sure to discuss the anticipated season needs, the job duties and salary of the position in question, and the details related to housing and transportation. Housing and transportation are concerns that may not come up with non-agricultural job orders, but can be significant when dealing with seasonal agricultural work. </a:t>
            </a:r>
          </a:p>
          <a:p>
            <a:endParaRPr lang="en-US" baseline="0" dirty="0" smtClean="0"/>
          </a:p>
          <a:p>
            <a:r>
              <a:rPr lang="en-US" baseline="0" dirty="0" smtClean="0"/>
              <a:t>Once the job order is posted, the Agriculture Labor Specialists make every effort to fill the position with </a:t>
            </a:r>
            <a:r>
              <a:rPr lang="en-US" baseline="0" dirty="0" err="1" smtClean="0"/>
              <a:t>farmworkers</a:t>
            </a:r>
            <a:r>
              <a:rPr lang="en-US" baseline="0" dirty="0" smtClean="0"/>
              <a:t> that meet the requirements and needs of the farm in question. </a:t>
            </a:r>
          </a:p>
          <a:p>
            <a:endParaRPr lang="en-US" baseline="0" dirty="0" smtClean="0"/>
          </a:p>
          <a:p>
            <a:r>
              <a:rPr lang="en-US" baseline="0" dirty="0" smtClean="0"/>
              <a:t>These general agricultural job orders are different from the H-2A program, where the employer follows a series of prescribed steps to bring in foreign workers to perform farm work on a temporary visa. We will discuss the H-2A program and these job orders at length as the presentation progresses.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Agriculture</a:t>
            </a:r>
            <a:r>
              <a:rPr lang="en-US" baseline="0" dirty="0" smtClean="0"/>
              <a:t> Labor Specialists will focus on matching and referring customers to Agricultural Job Orders, but DEWS staff should also make matches and referrals to these jobs whenever appropriate. As with other referrals, DEWS staff should follow up with customers on the outcomes of their referrals and note the result in OSOS. </a:t>
            </a:r>
          </a:p>
          <a:p>
            <a:endParaRPr lang="en-US" baseline="0" dirty="0" smtClean="0"/>
          </a:p>
          <a:p>
            <a:r>
              <a:rPr lang="en-US" baseline="0" dirty="0" smtClean="0"/>
              <a:t>Care should be taken not to make “informal referrals” through the Career Center. Only workers who are registered in OSOS may be referred to jobs. Referrals should only be made to jobs that are posted in OSOS. Therefore, if a customer comes in and mentions that they are looking for farm work, the customer should be registered and then matched with posted positions in the system. They should not be informally sent to a farm that may be looking for workers.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err="1" smtClean="0"/>
              <a:t>AgLS</a:t>
            </a:r>
            <a:r>
              <a:rPr lang="en-US" b="1" dirty="0" smtClean="0"/>
              <a:t> Note:</a:t>
            </a:r>
            <a:r>
              <a:rPr lang="en-US" b="1" baseline="0" dirty="0" smtClean="0"/>
              <a:t> click on link to access current New York Farm Jobs Bulletin. </a:t>
            </a:r>
            <a:endParaRPr lang="en-US" b="1" dirty="0" smtClean="0"/>
          </a:p>
          <a:p>
            <a:endParaRPr lang="en-US" dirty="0" smtClean="0"/>
          </a:p>
          <a:p>
            <a:r>
              <a:rPr lang="en-US" dirty="0" smtClean="0"/>
              <a:t>Part of the</a:t>
            </a:r>
            <a:r>
              <a:rPr lang="en-US" baseline="0" dirty="0" smtClean="0"/>
              <a:t> Agriculture Labor Program’s efforts in matching skilled labor with agricultural employers includes reaching out to local workers outside of the OSOS Job Matching and Referral system. This is being achieved through use of the New York Farm Jobs Bulletin. When a general agricultural job order is accepted by an Agriculture Labor Specialist to be posted in OSOS, the agricultural employer is informed of the opportunity to also post the job in the Farm Jobs Bulletin. If the agricultural employer agrees, a version of the job order is translated into Spanish and is published in the bulletin. </a:t>
            </a:r>
          </a:p>
          <a:p>
            <a:endParaRPr lang="en-US" baseline="0" dirty="0" smtClean="0"/>
          </a:p>
          <a:p>
            <a:r>
              <a:rPr lang="en-US" baseline="0" dirty="0" smtClean="0"/>
              <a:t>The statewide Farm Jobs Bulletin is posted online. The bulletin is also distributed locally to be displayed at Career Centers and throughout the community. Public locations that see significant </a:t>
            </a:r>
            <a:r>
              <a:rPr lang="en-US" baseline="0" dirty="0" err="1" smtClean="0"/>
              <a:t>farmworker</a:t>
            </a:r>
            <a:r>
              <a:rPr lang="en-US" baseline="0" dirty="0" smtClean="0"/>
              <a:t> traffic, such as churches, grocery stores, and community meeting places will have the Farm Jobs Bulletin posted and updated on a regular basis. </a:t>
            </a:r>
          </a:p>
          <a:p>
            <a:endParaRPr lang="en-US" baseline="0" dirty="0" smtClean="0"/>
          </a:p>
          <a:p>
            <a:r>
              <a:rPr lang="en-US" baseline="0" dirty="0" smtClean="0"/>
              <a:t>Customers who access these Farm Jobs Bulletins are instructed to contact the employer directly to apply for the listed positions. Therefore, only Job Bulletins are created and posted for those agricultural employers that agree to having the job orders translated, distributed, and posted for the public to access and apply directly to the job. </a:t>
            </a:r>
          </a:p>
          <a:p>
            <a:endParaRPr lang="en-US" baseline="0" dirty="0" smtClean="0"/>
          </a:p>
          <a:p>
            <a:r>
              <a:rPr lang="en-US" baseline="0" dirty="0" smtClean="0"/>
              <a:t>Jobs bulletins can be helpful for customers who come into the office and wish to merely access information in the resource room without accessing other services. Jobs bulletins can also be helpful if a Farm Labor Contractor comes into the office looking for employment for a crew of workers.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just mentioned that</a:t>
            </a:r>
            <a:r>
              <a:rPr lang="en-US" baseline="0" dirty="0" smtClean="0"/>
              <a:t> workers may wish to merely browse the resource room without accessing other services, and this is an important point. </a:t>
            </a:r>
            <a:r>
              <a:rPr lang="en-US" dirty="0" smtClean="0"/>
              <a:t>Customers</a:t>
            </a:r>
            <a:r>
              <a:rPr lang="en-US" baseline="0" dirty="0" smtClean="0"/>
              <a:t> should have access to the resource room and the postings therein without being required to register. Information such as the Farm Jobs Bulletin, job postings or binders, and various leaflets and pamphlets should be available to individuals who merely wish to browse the available information. Some customers may feel uncomfortable interacting with Department of Labor staff, and should be allowed to access services at their convenience. </a:t>
            </a:r>
          </a:p>
          <a:p>
            <a:endParaRPr lang="en-US" baseline="0" dirty="0" smtClean="0"/>
          </a:p>
          <a:p>
            <a:r>
              <a:rPr lang="en-US" baseline="0" dirty="0" smtClean="0"/>
              <a:t>The Farm Jobs Bulletin and other posted jobs should be kept current and up to date. Documents offering translations should be available whenever possible. The translated document should be placed next to the English version. To allow for easy Language Access services, an “I Speak” poster should be readily visible in the resource room. The worker at the front desk should also have an “I Speak” poster nearby, as well access to Language Line instructions and information. We will discuss Language Access and the related information further later in the presentation.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The H-2A temporary agricultural program allows agricultural employers who anticipate a shortage of domestic workers to bring nonimmigrant foreign workers to the U.S. to perform agricultural labor or services of a temporary or seasonal nature. </a:t>
            </a:r>
          </a:p>
          <a:p>
            <a:endParaRPr lang="en-US" b="0" dirty="0" smtClean="0"/>
          </a:p>
          <a:p>
            <a:r>
              <a:rPr lang="en-US" b="0" dirty="0" smtClean="0"/>
              <a:t>It</a:t>
            </a:r>
            <a:r>
              <a:rPr lang="en-US" b="0" baseline="0" dirty="0" smtClean="0"/>
              <a:t> must be </a:t>
            </a:r>
            <a:r>
              <a:rPr lang="en-US" b="0" dirty="0" smtClean="0"/>
              <a:t>determined that there are not sufficient able, willing, and qualified U.S. workers available to perform the temporary and seasonal agricultural employment,</a:t>
            </a:r>
            <a:r>
              <a:rPr lang="en-US" b="0" baseline="0" dirty="0" smtClean="0"/>
              <a:t> and that </a:t>
            </a:r>
            <a:r>
              <a:rPr lang="en-US" b="0" dirty="0" smtClean="0"/>
              <a:t>employment of H-2A workers will not adversely affect the wages and working conditions of similarly employed U.S. workers </a:t>
            </a:r>
          </a:p>
          <a:p>
            <a:endParaRPr lang="en-US" b="1" dirty="0" smtClean="0"/>
          </a:p>
          <a:p>
            <a:r>
              <a:rPr lang="en-US" b="0" dirty="0" smtClean="0"/>
              <a:t>Department</a:t>
            </a:r>
            <a:r>
              <a:rPr lang="en-US" b="0" baseline="0" dirty="0" smtClean="0"/>
              <a:t> of Labor Career Centers are required to post H-2A job orders in the job bank, and to assist in recruiting local workers to fill these positions. It is the responsibility of the New York State Department of Labor to ensure that qualified domestic workers have the opportunity to apply for these agricultural positions. </a:t>
            </a:r>
            <a:r>
              <a:rPr lang="en-US" b="1" dirty="0" smtClean="0"/>
              <a:t/>
            </a:r>
            <a:br>
              <a:rPr lang="en-US" b="1" dirty="0" smtClean="0"/>
            </a:br>
            <a:endParaRPr lang="en-US" b="1" dirty="0" smtClean="0"/>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Growers</a:t>
            </a:r>
            <a:r>
              <a:rPr lang="en-US" baseline="0" dirty="0" smtClean="0"/>
              <a:t> who apply for H-2A workers are required to document positive recruitment efforts for local workers to fill the positions. This positive recruitment includes posting the job order with the career center. There are two different time frames in which workers can apply to work on an H-2A contract: workers can be referred by the career center during the active recruitment period, and workers can self-refer to the position up to 50% of the H-2A contract term. We will discuss the details of these time frames as they relate to referrals momentarily. </a:t>
            </a:r>
          </a:p>
          <a:p>
            <a:endParaRPr lang="en-US" baseline="0" dirty="0"/>
          </a:p>
          <a:p>
            <a:r>
              <a:rPr lang="en-US" baseline="0" dirty="0" smtClean="0"/>
              <a:t>Agricultural employers are obligated to hire domestic workers that meet the job order requirements. They may only deny employment to workers who do not meet the specific requirements of the job order or who are not available for the entirety of the contract term. In addition, agricultural employers are required to offer the same pay and benefits to domestic workers as they do to the foreign workers. </a:t>
            </a:r>
          </a:p>
        </p:txBody>
      </p:sp>
      <p:sp>
        <p:nvSpPr>
          <p:cNvPr id="4" name="Slide Number Placeholder 3"/>
          <p:cNvSpPr>
            <a:spLocks noGrp="1"/>
          </p:cNvSpPr>
          <p:nvPr>
            <p:ph type="sldNum" sz="quarter" idx="10"/>
          </p:nvPr>
        </p:nvSpPr>
        <p:spPr/>
        <p:txBody>
          <a:bodyPr/>
          <a:lstStyle/>
          <a:p>
            <a:fld id="{B35E3B5D-9B48-4B14-B351-4D6D33DBAAB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Staff</a:t>
            </a:r>
            <a:r>
              <a:rPr lang="en-US" baseline="0" dirty="0" smtClean="0"/>
              <a:t> should only refer qualified applicants, a term which will be defined shortly. </a:t>
            </a:r>
          </a:p>
          <a:p>
            <a:endParaRPr lang="en-US" dirty="0" smtClean="0"/>
          </a:p>
          <a:p>
            <a:r>
              <a:rPr lang="en-US" dirty="0" smtClean="0"/>
              <a:t>These</a:t>
            </a:r>
            <a:r>
              <a:rPr lang="en-US" baseline="0" dirty="0" smtClean="0"/>
              <a:t> a</a:t>
            </a:r>
            <a:r>
              <a:rPr lang="en-US" dirty="0" smtClean="0"/>
              <a:t>ctive</a:t>
            </a:r>
            <a:r>
              <a:rPr lang="en-US" baseline="0" dirty="0" smtClean="0"/>
              <a:t> referrals of qualified applicants to H-2A job orders can be made during the active recruitment period. This period lasts from the time the job is posted until the date listed in the comments section of the Job Order. You must always check the comments section of the H-2A job order for this note. Active referrals should not be made and posted in the system after this date has been met. Efforts should be made to make matches and referrals to other H-2A job orders with active recruitment periods, or to general agricultural job orders. </a:t>
            </a:r>
          </a:p>
          <a:p>
            <a:endParaRPr lang="en-US" baseline="0" dirty="0" smtClean="0"/>
          </a:p>
          <a:p>
            <a:r>
              <a:rPr lang="en-US" baseline="0" dirty="0" smtClean="0"/>
              <a:t>The reason for this limited time frame is for the benefit of the agricultural employer as well as the incoming foreign worker. The date noted in the comments section is three days before the foreign workers are due to arrive; generally the date that foreign workers have left their home country to travel to the United States. Referring domestic workers at this point would burden both the agricultural employer as well as the foreign worker who is en route to the farm, as the agricultural employer would be required to either hire the additional labor or to send a foreign worker home.  As a staff member making a referral, you won’t have to worry about determining this date for yourself – the information will already be input for you.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That being</a:t>
            </a:r>
            <a:r>
              <a:rPr lang="en-US" baseline="0" dirty="0" smtClean="0"/>
              <a:t> said…</a:t>
            </a:r>
          </a:p>
          <a:p>
            <a:endParaRPr lang="en-US" baseline="0" dirty="0" smtClean="0"/>
          </a:p>
          <a:p>
            <a:r>
              <a:rPr lang="en-US" baseline="0" dirty="0" smtClean="0"/>
              <a:t>If a customer comes in with knowledge of the H-2A position, and requests a referral for that position, contact information for the job order </a:t>
            </a:r>
            <a:r>
              <a:rPr lang="en-US" b="1" baseline="0" dirty="0" smtClean="0"/>
              <a:t>should</a:t>
            </a:r>
            <a:r>
              <a:rPr lang="en-US" baseline="0" dirty="0" smtClean="0"/>
              <a:t> be provided to the customer. As the agricultural employer has the responsibility to accept domestic workers up to 50% of the job order period, the Career Center must provide application information to any domestic worker who requests it during this 50% period. The last date in this 50% period is noted in OSOS as the “Last Open Date.” </a:t>
            </a:r>
          </a:p>
          <a:p>
            <a:endParaRPr lang="en-US" baseline="0" dirty="0" smtClean="0"/>
          </a:p>
          <a:p>
            <a:r>
              <a:rPr lang="en-US" baseline="0" dirty="0" smtClean="0"/>
              <a:t>In this case, a referral would not be recorded in OSOS, as an active referral is not being made. The Career Center is not matching a customer with a job and then making a referral, but is merely responding to a customer’s specific request for information related to a posted job. This process can be known as “self – referral”. </a:t>
            </a:r>
          </a:p>
          <a:p>
            <a:endParaRPr lang="en-US" baseline="0" dirty="0" smtClean="0"/>
          </a:p>
          <a:p>
            <a:r>
              <a:rPr lang="en-US" baseline="0" dirty="0" smtClean="0"/>
              <a:t>After this 50% period has ended, the agricultural employer no longer has any obligation to hire the domestic worker.  </a:t>
            </a:r>
          </a:p>
          <a:p>
            <a:endParaRPr lang="en-US" baseline="0" dirty="0" smtClean="0"/>
          </a:p>
          <a:p>
            <a:r>
              <a:rPr lang="en-US" baseline="0" dirty="0" smtClean="0"/>
              <a:t>Some employers may be eligible to apply for an exemption to the 50% rule, in which case the “Last Open Date” of the job order would be changed to reflect this. In this situation, the “Last Open Date” of the job would be the same as the last date in the active recruitment period, which is three days before the foreign workers have left their home country to travel to the United States. </a:t>
            </a:r>
          </a:p>
        </p:txBody>
      </p:sp>
      <p:sp>
        <p:nvSpPr>
          <p:cNvPr id="4" name="Slide Number Placeholder 3"/>
          <p:cNvSpPr>
            <a:spLocks noGrp="1"/>
          </p:cNvSpPr>
          <p:nvPr>
            <p:ph type="sldNum" sz="quarter" idx="10"/>
          </p:nvPr>
        </p:nvSpPr>
        <p:spPr/>
        <p:txBody>
          <a:bodyPr/>
          <a:lstStyle/>
          <a:p>
            <a:fld id="{B35E3B5D-9B48-4B14-B351-4D6D33DBAABF}"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err="1" smtClean="0"/>
              <a:t>AgLS</a:t>
            </a:r>
            <a:r>
              <a:rPr lang="en-US" b="1" dirty="0" smtClean="0"/>
              <a:t> Staff: Last</a:t>
            </a:r>
            <a:r>
              <a:rPr lang="en-US" b="1" baseline="0" dirty="0" smtClean="0"/>
              <a:t> line of text links to NYS Department of Labor website with posted Agricultural Clearance Orders </a:t>
            </a:r>
            <a:endParaRPr lang="en-US" b="1" dirty="0" smtClean="0"/>
          </a:p>
          <a:p>
            <a:endParaRPr lang="en-US" dirty="0" smtClean="0"/>
          </a:p>
          <a:p>
            <a:r>
              <a:rPr lang="en-US" dirty="0" smtClean="0"/>
              <a:t>Career Centers have</a:t>
            </a:r>
            <a:r>
              <a:rPr lang="en-US" baseline="0" dirty="0" smtClean="0"/>
              <a:t> a responsibility to only refer qualified applicants to H-2A job orders. Qualified applicants are those who meet the specific experience requirements and are able and willing to perform the work required. Some individuals may not have a clear understanding of the demands, both physical and mental, that agricultural employment entails. For example, if a job describes work cutting cabbage, this means that workers will be expected to bend over repeatedly, cut cabbage cleanly with a large knife, stand up, and throw it into a truck bed, repeatedly, for a full work day. If a job order is for picking apples, this means that workers will be climbing a ladder, while weighed down with a thirty pound picking basket, reaching into the tree, and loading their basket, then climbing back down the ladder and unloading their basket, all without bruising even one apple. It is worthwhile to remind your customers of these demands, especially if they indicate that they have limited farm experience. </a:t>
            </a:r>
          </a:p>
          <a:p>
            <a:endParaRPr lang="en-US" baseline="0" dirty="0" smtClean="0"/>
          </a:p>
          <a:p>
            <a:r>
              <a:rPr lang="en-US" baseline="0" dirty="0" smtClean="0"/>
              <a:t>Some H-2A job orders also have very specific experience requirements, and these should be noted and explained to the customer as well. </a:t>
            </a:r>
          </a:p>
          <a:p>
            <a:endParaRPr lang="en-US" baseline="0" dirty="0" smtClean="0"/>
          </a:p>
          <a:p>
            <a:r>
              <a:rPr lang="en-US" baseline="0" dirty="0" smtClean="0"/>
              <a:t>After identifying and discussing this pertinent information from the job order, the worker should then ask if the customer can meet these requirements. Aside from this verbal confirmation, Career Center staff is not required to otherwise verify a customer’s qualifications for an H-2A job. </a:t>
            </a:r>
          </a:p>
          <a:p>
            <a:endParaRPr lang="en-US" baseline="0" dirty="0" smtClean="0"/>
          </a:p>
          <a:p>
            <a:endParaRPr lang="en-US" baseline="0" dirty="0" smtClean="0"/>
          </a:p>
          <a:p>
            <a:r>
              <a:rPr lang="en-US" baseline="0" dirty="0" smtClean="0"/>
              <a:t>The entire H-2A job orders can be found on NYS DOL Website, under Individuals, Find a Job, H-2A Agricultural Clearance Orders. The orders are listed with the most recent on top; generally you should be able to find the order if you are within the timeframe to make referrals. If you cannot find the full H-2A job order and feel that you need it to properly apprise a customer of job duties, contact your areas </a:t>
            </a:r>
            <a:r>
              <a:rPr lang="en-US" baseline="0" dirty="0" err="1" smtClean="0"/>
              <a:t>AgLS</a:t>
            </a:r>
            <a:r>
              <a:rPr lang="en-US" baseline="0" dirty="0" smtClean="0"/>
              <a:t> for assistance in locating the full job order. </a:t>
            </a:r>
          </a:p>
          <a:p>
            <a:endParaRPr lang="en-US" baseline="0" dirty="0" smtClean="0"/>
          </a:p>
        </p:txBody>
      </p:sp>
      <p:sp>
        <p:nvSpPr>
          <p:cNvPr id="4" name="Slide Number Placeholder 3"/>
          <p:cNvSpPr>
            <a:spLocks noGrp="1"/>
          </p:cNvSpPr>
          <p:nvPr>
            <p:ph type="sldNum" sz="quarter" idx="10"/>
          </p:nvPr>
        </p:nvSpPr>
        <p:spPr/>
        <p:txBody>
          <a:bodyPr/>
          <a:lstStyle/>
          <a:p>
            <a:fld id="{B35E3B5D-9B48-4B14-B351-4D6D33DBAABF}"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Agriculture Labor Specialists are required to visit some H-2A farms during the season. During these visits, the Agriculture Labor Specialist will take note of any posted referrals and will follow up with these referrals during their visit to the farm.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Your local</a:t>
            </a:r>
            <a:r>
              <a:rPr lang="en-US" baseline="0" dirty="0" smtClean="0"/>
              <a:t> Agriculture Labor Specialist can assist you with any questions or concerns.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For your information, </a:t>
            </a:r>
            <a:r>
              <a:rPr lang="en-US" dirty="0" smtClean="0"/>
              <a:t>H-2A</a:t>
            </a:r>
            <a:r>
              <a:rPr lang="en-US" baseline="0" dirty="0" smtClean="0"/>
              <a:t> job orders are reviewed, approved, and posted to the Job Order system by the Agriculture Labor Program’s Foreign Labor Certification Unit, located in Albany.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 correct</a:t>
            </a:r>
            <a:r>
              <a:rPr lang="en-US" baseline="0" dirty="0" smtClean="0"/>
              <a:t> classification of Migrant and Seasonal </a:t>
            </a:r>
            <a:r>
              <a:rPr lang="en-US" baseline="0" dirty="0" err="1" smtClean="0"/>
              <a:t>Farmworkers</a:t>
            </a:r>
            <a:r>
              <a:rPr lang="en-US" baseline="0" dirty="0" smtClean="0"/>
              <a:t> in OSOS is important to allow for proper reporting of services. OSOS allows for identification through a several step process. </a:t>
            </a:r>
          </a:p>
          <a:p>
            <a:endParaRPr lang="en-US" baseline="0" dirty="0" smtClean="0"/>
          </a:p>
          <a:p>
            <a:r>
              <a:rPr lang="en-US" baseline="0" dirty="0" smtClean="0"/>
              <a:t>Understanding the definition of Migrant and Seasonal </a:t>
            </a:r>
            <a:r>
              <a:rPr lang="en-US" baseline="0" dirty="0" err="1" smtClean="0"/>
              <a:t>Farmworkers</a:t>
            </a:r>
            <a:r>
              <a:rPr lang="en-US" baseline="0" dirty="0" smtClean="0"/>
              <a:t> is the first step in proper identification. A seasonal </a:t>
            </a:r>
            <a:r>
              <a:rPr lang="en-US" baseline="0" dirty="0" err="1" smtClean="0"/>
              <a:t>farmworker</a:t>
            </a:r>
            <a:r>
              <a:rPr lang="en-US" baseline="0" dirty="0" smtClean="0"/>
              <a:t> is an individual who, within the previous 12 months, workers in farm work at least a total of 25 days, earned least 50% of their income from farm work, and did not work for the same employer all year. An example of a seasonal </a:t>
            </a:r>
            <a:r>
              <a:rPr lang="en-US" baseline="0" dirty="0" err="1" smtClean="0"/>
              <a:t>farmworker</a:t>
            </a:r>
            <a:r>
              <a:rPr lang="en-US" baseline="0" dirty="0" smtClean="0"/>
              <a:t> might be an individual who works at an onion farm from March until June, an apple farm from July until November, and a packing house from December until February.</a:t>
            </a:r>
          </a:p>
          <a:p>
            <a:endParaRPr lang="en-US" baseline="0" dirty="0" smtClean="0"/>
          </a:p>
          <a:p>
            <a:r>
              <a:rPr lang="en-US" baseline="0" dirty="0" smtClean="0"/>
              <a:t>A migrant </a:t>
            </a:r>
            <a:r>
              <a:rPr lang="en-US" baseline="0" dirty="0" err="1" smtClean="0"/>
              <a:t>farmworker</a:t>
            </a:r>
            <a:r>
              <a:rPr lang="en-US" baseline="0" dirty="0" smtClean="0"/>
              <a:t> meets the same criteria as a seasonal </a:t>
            </a:r>
            <a:r>
              <a:rPr lang="en-US" baseline="0" dirty="0" err="1" smtClean="0"/>
              <a:t>farmworker</a:t>
            </a:r>
            <a:r>
              <a:rPr lang="en-US" baseline="0" dirty="0" smtClean="0"/>
              <a:t>, and is unable to return to their permanent residence within the same day. A migrant </a:t>
            </a:r>
            <a:r>
              <a:rPr lang="en-US" baseline="0" dirty="0" err="1" smtClean="0"/>
              <a:t>farmworker</a:t>
            </a:r>
            <a:r>
              <a:rPr lang="en-US" baseline="0" dirty="0" smtClean="0"/>
              <a:t> might work at an onion farm from March until June, an apple farm from July until November, and then return to their permanent residence in Florida from December until February. </a:t>
            </a:r>
          </a:p>
          <a:p>
            <a:endParaRPr lang="en-US" baseline="0" dirty="0" smtClean="0"/>
          </a:p>
          <a:p>
            <a:r>
              <a:rPr lang="en-US" baseline="0" dirty="0" smtClean="0"/>
              <a:t>A migrant food processing worker within the previous 12 months worked in food processing at least 25 days, earned at least 50% of their income from food processing work, did not work for the same employer all year, and was unable to return to their permanent residence within the same day. This might include a group of food processing workers who travel from Puerto Rico to work in a food processing plant in New York from June until December, and then return to their residences in Puerto Rico from January until May. Keep in mind that not everyone who works at a processing plant will fall under these qualifications. Some workers in the plant may be local workers who are employed alongside the migrant food processing workers. </a:t>
            </a:r>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err="1" smtClean="0"/>
              <a:t>AgLS</a:t>
            </a:r>
            <a:r>
              <a:rPr lang="en-US" b="1" dirty="0" smtClean="0"/>
              <a:t>:</a:t>
            </a:r>
            <a:r>
              <a:rPr lang="en-US" b="1" baseline="0" dirty="0" smtClean="0"/>
              <a:t> Distribute MSFW desk aid to staff members for reference</a:t>
            </a:r>
            <a:endParaRPr lang="en-US" b="1" dirty="0" smtClean="0"/>
          </a:p>
          <a:p>
            <a:endParaRPr lang="en-US" dirty="0" smtClean="0"/>
          </a:p>
          <a:p>
            <a:r>
              <a:rPr lang="en-US" dirty="0" smtClean="0"/>
              <a:t>Based on preliminary conversation with the customer, you may decide that he/she</a:t>
            </a:r>
            <a:r>
              <a:rPr lang="en-US" baseline="0" dirty="0" smtClean="0"/>
              <a:t> is an MSFW.  You must select “Yes” for the other criteria to appear.  </a:t>
            </a:r>
            <a:r>
              <a:rPr lang="en-US" dirty="0" smtClean="0"/>
              <a:t>The dropdown information cannot be selected</a:t>
            </a:r>
            <a:r>
              <a:rPr lang="en-US" baseline="0" dirty="0" smtClean="0"/>
              <a:t> until discussion with the customer takes place to determine work history.  Upon further discussion, you may determine that you need to go back to the original selection for Migrant/Seasonal Worker and change it to “No.”</a:t>
            </a:r>
          </a:p>
          <a:p>
            <a:endParaRPr lang="en-US" baseline="0" dirty="0" smtClean="0"/>
          </a:p>
          <a:p>
            <a:r>
              <a:rPr lang="en-US" baseline="0" dirty="0" smtClean="0"/>
              <a:t>First you must determine what class the MSFW may fall under. Please refer to the Migrant/Seasonal Worker OSOS Guide and/or one page Migrant </a:t>
            </a:r>
            <a:r>
              <a:rPr lang="en-US" baseline="0" dirty="0" err="1" smtClean="0"/>
              <a:t>Farmworker</a:t>
            </a:r>
            <a:r>
              <a:rPr lang="en-US" baseline="0" dirty="0" smtClean="0"/>
              <a:t>, Seasonal </a:t>
            </a:r>
            <a:r>
              <a:rPr lang="en-US" baseline="0" dirty="0" err="1" smtClean="0"/>
              <a:t>Farmworker</a:t>
            </a:r>
            <a:r>
              <a:rPr lang="en-US" baseline="0" dirty="0" smtClean="0"/>
              <a:t>, Migrant Food Processing Worker desk aid for the definitions to determine what class the customer falls under based on previous work history and transportation status.  The OSOS guide is posted on the NYSDOL Internet.  The link to the one-page desk aid is included on the last page of the OSOS guide.</a:t>
            </a:r>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Next,</a:t>
            </a:r>
            <a:r>
              <a:rPr lang="en-US" baseline="0" dirty="0" smtClean="0"/>
              <a:t> you must determine farm work type: either Agricultural Production &amp; Services, or Food Processing Establishment. </a:t>
            </a:r>
          </a:p>
          <a:p>
            <a:endParaRPr lang="en-US" baseline="0" dirty="0" smtClean="0"/>
          </a:p>
          <a:p>
            <a:r>
              <a:rPr lang="en-US" dirty="0" smtClean="0"/>
              <a:t>Agricultural Production &amp; Services</a:t>
            </a:r>
            <a:r>
              <a:rPr lang="en-US" baseline="0" dirty="0" smtClean="0"/>
              <a:t> includes occupations such as planting, cultivating, harvesting, and picking at Apple Orchards, Nurseries, and Vegetable Farms.  This includes NAICS codes such as 111219 (Vegetable and Melon Farming), 111331 (Apple Orchards), and 111421 (Nursery and Tree Production).</a:t>
            </a:r>
          </a:p>
          <a:p>
            <a:endParaRPr lang="en-US" baseline="0" dirty="0" smtClean="0"/>
          </a:p>
          <a:p>
            <a:r>
              <a:rPr lang="en-US" baseline="0" dirty="0" smtClean="0"/>
              <a:t>Food Processing Establishment includes canning and manufacturing of agricultural goods such as meat, frozen fruit, juice, fruits, and vegetables.  This includes NAICS codes such as 311411 (frozen juice or juice concentrate), 311421 (fruit manufacturing, brining, canning), 311611 (meat canning), and 311612 (veal, pastrami, bacon, cured meats).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next step is to confirm that the customer meets one of the requirements for being “employed in </a:t>
            </a:r>
            <a:r>
              <a:rPr lang="en-US" baseline="0" dirty="0" err="1" smtClean="0"/>
              <a:t>farmwork</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meet this requirement,</a:t>
            </a:r>
            <a:r>
              <a:rPr lang="en-US" baseline="0" dirty="0" smtClean="0"/>
              <a:t> the customer must have earned at least 50% of the past year’s income in farm work or food processing OR worked at least 50% of all days worked in the past year in farm work or food processing.  The customer can also meet both criteria.  If neither applies, the customer is not an MSFW and the Migrant/Seasonal Worker classification must be changed to No.</a:t>
            </a:r>
            <a:endParaRPr lang="en-US" dirty="0" smtClean="0"/>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Finally,</a:t>
            </a:r>
            <a:r>
              <a:rPr lang="en-US" baseline="0" dirty="0" smtClean="0"/>
              <a:t> t</a:t>
            </a:r>
            <a:r>
              <a:rPr lang="en-US" dirty="0" smtClean="0"/>
              <a:t>o</a:t>
            </a:r>
            <a:r>
              <a:rPr lang="en-US" baseline="0" dirty="0" smtClean="0"/>
              <a:t> be classified as an MSFW, the customer also must meet a </a:t>
            </a:r>
            <a:r>
              <a:rPr lang="en-US" baseline="0" dirty="0" err="1" smtClean="0"/>
              <a:t>farmwork</a:t>
            </a:r>
            <a:r>
              <a:rPr lang="en-US" baseline="0" dirty="0" smtClean="0"/>
              <a:t> threshold.  The customer must have worked at least 25 days in farm work or food processing OR earned at least $800 from farm work or food processing in the past year.  The customer may also meet both criteria.  If neither criteria is met the customer is not an MSFW and the Migrant/Seasonal Worker designation must be changed to No.</a:t>
            </a:r>
            <a:endParaRPr lang="en-US" dirty="0" smtClean="0"/>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flowchart</a:t>
            </a:r>
            <a:r>
              <a:rPr lang="en-US" baseline="0" dirty="0" smtClean="0"/>
              <a:t> will allow us to review the steps for determining MSFW status in OSOS. </a:t>
            </a:r>
          </a:p>
          <a:p>
            <a:endParaRPr lang="en-US" dirty="0" smtClean="0"/>
          </a:p>
          <a:p>
            <a:r>
              <a:rPr lang="en-US" dirty="0" smtClean="0"/>
              <a:t>If you think you are meeting with</a:t>
            </a:r>
            <a:r>
              <a:rPr lang="en-US" baseline="0" dirty="0" smtClean="0"/>
              <a:t> a potential MSFW, follow this flowchart:</a:t>
            </a:r>
          </a:p>
          <a:p>
            <a:endParaRPr lang="en-US" baseline="0" dirty="0" smtClean="0"/>
          </a:p>
          <a:p>
            <a:r>
              <a:rPr lang="en-US" baseline="0" dirty="0" smtClean="0"/>
              <a:t>Determine the class of </a:t>
            </a:r>
            <a:r>
              <a:rPr lang="en-US" baseline="0" dirty="0" err="1" smtClean="0"/>
              <a:t>farmworker</a:t>
            </a:r>
            <a:r>
              <a:rPr lang="en-US" baseline="0" dirty="0" smtClean="0"/>
              <a:t>: migrant </a:t>
            </a:r>
            <a:r>
              <a:rPr lang="en-US" baseline="0" dirty="0" err="1" smtClean="0"/>
              <a:t>farmworker</a:t>
            </a:r>
            <a:r>
              <a:rPr lang="en-US" baseline="0" dirty="0" smtClean="0"/>
              <a:t>, migrant food processor, or seasonal farm worker. Use the Desk Reference to make this determination.</a:t>
            </a:r>
          </a:p>
          <a:p>
            <a:endParaRPr lang="en-US" baseline="0" dirty="0" smtClean="0"/>
          </a:p>
          <a:p>
            <a:r>
              <a:rPr lang="en-US" baseline="0" dirty="0" smtClean="0"/>
              <a:t>If the customer seems to meet one of these criteria, move to the next step and determine what type of work the customer did: Agricultural Services and Production, or Food Processing Services.</a:t>
            </a:r>
          </a:p>
          <a:p>
            <a:endParaRPr lang="en-US" baseline="0" dirty="0" smtClean="0"/>
          </a:p>
          <a:p>
            <a:r>
              <a:rPr lang="en-US" dirty="0" smtClean="0"/>
              <a:t>Next,</a:t>
            </a:r>
            <a:r>
              <a:rPr lang="en-US" baseline="0" dirty="0" smtClean="0"/>
              <a:t> determine whether the worker meets the criteria of being employed in farm work through either working in farm work for 50% of their time in the past year, or through earning 50% of their income in the past year. </a:t>
            </a:r>
          </a:p>
          <a:p>
            <a:endParaRPr lang="en-US" baseline="0" dirty="0" smtClean="0"/>
          </a:p>
          <a:p>
            <a:r>
              <a:rPr lang="en-US" baseline="0" dirty="0" smtClean="0"/>
              <a:t>Finally, the worker must reach a certain threshold of time worked or payment earned. This threshold is met by working either 25 days in farm work or by earning at least $800 through farm work. </a:t>
            </a:r>
          </a:p>
          <a:p>
            <a:endParaRPr lang="en-US" baseline="0" dirty="0" smtClean="0"/>
          </a:p>
          <a:p>
            <a:r>
              <a:rPr lang="en-US" baseline="0" dirty="0" smtClean="0"/>
              <a:t>If all of these criteria have been met, the worker has been correctly identified as an MSFW.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Entering this information (state name, approximate months worked, etc.) placed in the Comments tab is sufficient to prove the customer is an MSFW if information required in the Work History tab cannot be provided. Be sure to include appropriate crop information so there is a record of what kind of crop experience the worker has. </a:t>
            </a:r>
            <a:endParaRPr lang="en-US" dirty="0" smtClean="0"/>
          </a:p>
          <a:p>
            <a:endParaRPr lang="en-US" dirty="0" smtClean="0"/>
          </a:p>
          <a:p>
            <a:r>
              <a:rPr lang="en-US" dirty="0" smtClean="0"/>
              <a:t>As an FYI, farm work related O*NET titles are found under “Farming, Fishing, and Forestry.”</a:t>
            </a:r>
          </a:p>
          <a:p>
            <a:endParaRPr lang="en-US" dirty="0" smtClean="0"/>
          </a:p>
          <a:p>
            <a:r>
              <a:rPr lang="en-US" dirty="0" smtClean="0"/>
              <a:t>Keep in</a:t>
            </a:r>
            <a:r>
              <a:rPr lang="en-US" baseline="0" dirty="0" smtClean="0"/>
              <a:t> mind that not everyone working at a farm or processing plant is automatically an MSFW. Year round workers and staff who do not directly deal with production and harvesting of agriculture (for example, office staff) would not be considered MSFWs.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err="1" smtClean="0"/>
              <a:t>AgLS</a:t>
            </a:r>
            <a:r>
              <a:rPr lang="en-US" b="1" dirty="0" smtClean="0"/>
              <a:t>: Link to main language access page, as well as to each poster</a:t>
            </a:r>
            <a:r>
              <a:rPr lang="en-US" b="1" baseline="0" dirty="0" smtClean="0"/>
              <a:t> for demonstration purposes. </a:t>
            </a:r>
            <a:endParaRPr lang="en-US" b="1" dirty="0" smtClean="0"/>
          </a:p>
          <a:p>
            <a:endParaRPr lang="en-US" dirty="0" smtClean="0"/>
          </a:p>
          <a:p>
            <a:r>
              <a:rPr lang="en-US" dirty="0" smtClean="0"/>
              <a:t>On October 6, 2011, Governor Cuomo issued </a:t>
            </a:r>
            <a:r>
              <a:rPr lang="en-US" dirty="0" smtClean="0">
                <a:hlinkClick r:id="rId3"/>
              </a:rPr>
              <a:t>Executive Order 26</a:t>
            </a:r>
            <a:r>
              <a:rPr lang="en-US" dirty="0" smtClean="0"/>
              <a:t>, which directed state agencies to provide language assistance services (translation and interpretation) to people of Limited English Proficiency (LEP). The Division of Immigrant Policies</a:t>
            </a:r>
            <a:r>
              <a:rPr lang="en-US" baseline="0" dirty="0" smtClean="0"/>
              <a:t> and Affairs is tasked with carrying out the agency’s language access policy. </a:t>
            </a:r>
          </a:p>
          <a:p>
            <a:endParaRPr lang="en-US" dirty="0" smtClean="0"/>
          </a:p>
          <a:p>
            <a:r>
              <a:rPr lang="en-US" sz="1200" kern="1200" dirty="0" smtClean="0">
                <a:solidFill>
                  <a:schemeClr val="tx1"/>
                </a:solidFill>
                <a:latin typeface="+mn-lt"/>
                <a:ea typeface="+mn-ea"/>
                <a:cs typeface="+mn-cs"/>
              </a:rPr>
              <a:t>US Census data has determined</a:t>
            </a:r>
            <a:r>
              <a:rPr lang="en-US" sz="1200" kern="1200" baseline="0" dirty="0" smtClean="0">
                <a:solidFill>
                  <a:schemeClr val="tx1"/>
                </a:solidFill>
                <a:latin typeface="+mn-lt"/>
                <a:ea typeface="+mn-ea"/>
                <a:cs typeface="+mn-cs"/>
              </a:rPr>
              <a:t> that the top six languages requiring translation are Spanish, Chinese, Russian, Haitian Creole, Korean, and Italian. State agencies must provide vital documents translated into these languages. </a:t>
            </a:r>
            <a:r>
              <a:rPr lang="en-US" sz="1200" kern="1200" dirty="0" smtClean="0">
                <a:solidFill>
                  <a:schemeClr val="tx1"/>
                </a:solidFill>
                <a:latin typeface="+mn-lt"/>
                <a:ea typeface="+mn-ea"/>
                <a:cs typeface="+mn-cs"/>
              </a:rPr>
              <a:t>Some agencies, including the Department of</a:t>
            </a:r>
            <a:r>
              <a:rPr lang="en-US" sz="1200" kern="1200" baseline="0" dirty="0" smtClean="0">
                <a:solidFill>
                  <a:schemeClr val="tx1"/>
                </a:solidFill>
                <a:latin typeface="+mn-lt"/>
                <a:ea typeface="+mn-ea"/>
                <a:cs typeface="+mn-cs"/>
              </a:rPr>
              <a:t> Labor,</a:t>
            </a:r>
            <a:r>
              <a:rPr lang="en-US" sz="1200" kern="1200" dirty="0" smtClean="0">
                <a:solidFill>
                  <a:schemeClr val="tx1"/>
                </a:solidFill>
                <a:latin typeface="+mn-lt"/>
                <a:ea typeface="+mn-ea"/>
                <a:cs typeface="+mn-cs"/>
              </a:rPr>
              <a:t> have determined that they encounter </a:t>
            </a:r>
            <a:r>
              <a:rPr lang="en-US" sz="1200" i="1" kern="1200" dirty="0" smtClean="0">
                <a:solidFill>
                  <a:schemeClr val="tx1"/>
                </a:solidFill>
                <a:latin typeface="+mn-lt"/>
                <a:ea typeface="+mn-ea"/>
                <a:cs typeface="+mn-cs"/>
              </a:rPr>
              <a:t>more</a:t>
            </a:r>
            <a:r>
              <a:rPr lang="en-US" sz="1200" kern="1200" dirty="0" smtClean="0">
                <a:solidFill>
                  <a:schemeClr val="tx1"/>
                </a:solidFill>
                <a:latin typeface="+mn-lt"/>
                <a:ea typeface="+mn-ea"/>
                <a:cs typeface="+mn-cs"/>
              </a:rPr>
              <a:t> than the top six languages determined by the US Census and thus, also provide vital document translation in those additional languages. The Department of Labor provides</a:t>
            </a:r>
            <a:r>
              <a:rPr lang="en-US" sz="1200" kern="1200" baseline="0" dirty="0" smtClean="0">
                <a:solidFill>
                  <a:schemeClr val="tx1"/>
                </a:solidFill>
                <a:latin typeface="+mn-lt"/>
                <a:ea typeface="+mn-ea"/>
                <a:cs typeface="+mn-cs"/>
              </a:rPr>
              <a:t> vital documents in </a:t>
            </a:r>
            <a:r>
              <a:rPr lang="en-US" sz="1200" kern="1200" dirty="0" smtClean="0">
                <a:solidFill>
                  <a:schemeClr val="tx1"/>
                </a:solidFill>
                <a:latin typeface="+mn-lt"/>
                <a:ea typeface="+mn-ea"/>
                <a:cs typeface="+mn-cs"/>
              </a:rPr>
              <a:t>Spanish, Chinese, Russian, Haitian-Creole, Korean, Italian </a:t>
            </a:r>
            <a:r>
              <a:rPr lang="en-US" sz="1200" b="1" kern="1200" dirty="0" smtClean="0">
                <a:solidFill>
                  <a:schemeClr val="tx1"/>
                </a:solidFill>
                <a:latin typeface="+mn-lt"/>
                <a:ea typeface="+mn-ea"/>
                <a:cs typeface="+mn-cs"/>
              </a:rPr>
              <a:t>AND </a:t>
            </a:r>
            <a:r>
              <a:rPr lang="en-US" sz="1200" kern="1200" dirty="0" smtClean="0">
                <a:solidFill>
                  <a:schemeClr val="tx1"/>
                </a:solidFill>
                <a:latin typeface="+mn-lt"/>
                <a:ea typeface="+mn-ea"/>
                <a:cs typeface="+mn-cs"/>
              </a:rPr>
              <a:t>Polish.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Department</a:t>
            </a:r>
            <a:r>
              <a:rPr lang="en-US" sz="1200" kern="1200" baseline="0" dirty="0" smtClean="0">
                <a:solidFill>
                  <a:schemeClr val="tx1"/>
                </a:solidFill>
                <a:latin typeface="+mn-lt"/>
                <a:ea typeface="+mn-ea"/>
                <a:cs typeface="+mn-cs"/>
              </a:rPr>
              <a:t> of Labor provides telephonic interpretation services in all languages. </a:t>
            </a:r>
            <a:endParaRPr lang="en-US" sz="1200" kern="1200" dirty="0" smtClean="0">
              <a:solidFill>
                <a:schemeClr val="tx1"/>
              </a:solidFill>
              <a:latin typeface="+mn-lt"/>
              <a:ea typeface="+mn-ea"/>
              <a:cs typeface="+mn-cs"/>
            </a:endParaRPr>
          </a:p>
          <a:p>
            <a:endParaRPr lang="en-US" dirty="0" smtClean="0"/>
          </a:p>
          <a:p>
            <a:r>
              <a:rPr lang="en-US" dirty="0" smtClean="0"/>
              <a:t>Career</a:t>
            </a:r>
            <a:r>
              <a:rPr lang="en-US" baseline="0" dirty="0" smtClean="0"/>
              <a:t> Centers should already have these Language Access posters, but new and updated posters were issued recently. N</a:t>
            </a:r>
            <a:r>
              <a:rPr lang="en-US" dirty="0" smtClean="0"/>
              <a:t>ewest versions of posters may</a:t>
            </a:r>
            <a:r>
              <a:rPr lang="en-US" baseline="0" dirty="0" smtClean="0"/>
              <a:t> have subtle differences. An Agriculture Labor Specialist will check the dates on posters to ensure that you have the most recent copy.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err="1" smtClean="0"/>
              <a:t>AgLS</a:t>
            </a:r>
            <a:r>
              <a:rPr lang="en-US" b="1" dirty="0" smtClean="0"/>
              <a:t>:</a:t>
            </a:r>
            <a:r>
              <a:rPr lang="en-US" b="1" baseline="0" dirty="0" smtClean="0"/>
              <a:t> </a:t>
            </a:r>
            <a:r>
              <a:rPr lang="en-US" b="1" dirty="0" smtClean="0"/>
              <a:t>Slide</a:t>
            </a:r>
            <a:r>
              <a:rPr lang="en-US" b="1" baseline="0" dirty="0" smtClean="0"/>
              <a:t> links to each document</a:t>
            </a:r>
          </a:p>
          <a:p>
            <a:endParaRPr lang="en-US" b="1" baseline="0" dirty="0" smtClean="0"/>
          </a:p>
          <a:p>
            <a:r>
              <a:rPr lang="en-US" baseline="0" dirty="0" smtClean="0"/>
              <a:t>Waiver of Right to Free Interpretation Services: This document is for use when an individual expresses that they do not want interpretation services. This may happen even when you feel that the customer could benefit from interpretation services. In this situation, you should attempt to make the customer feel comfortable with the interpretation services. Explain the services to the best of your ability. Understand that some customers may be unfamiliar and uncomfortable with the services. They may be concerned about your perception of them, or about their own privacy. Remember, and do your best to express, that the interpreter is a tool to allow for successful communication, nothing more. </a:t>
            </a:r>
          </a:p>
          <a:p>
            <a:endParaRPr lang="en-US" baseline="0" dirty="0" smtClean="0"/>
          </a:p>
          <a:p>
            <a:r>
              <a:rPr lang="en-US" baseline="0" dirty="0" smtClean="0"/>
              <a:t>Language Access Complaint Form: This document is to be used if a customer feels that they did not receive appropriate language services. Keep in mind that not offering and providing appropriate language services is discriminatory. There have been concerns about this in offices across the state. If a customer encounters a staff member that does not speak their language, and is told that they need to come back at a later time to meet with a different staff member, or that they cannot receive services, this is considered discrimination. The complaint form is also available in </a:t>
            </a:r>
            <a:r>
              <a:rPr lang="en-US" sz="1200" kern="1200" dirty="0" smtClean="0">
                <a:solidFill>
                  <a:schemeClr val="tx1"/>
                </a:solidFill>
                <a:latin typeface="+mn-lt"/>
                <a:ea typeface="+mn-ea"/>
                <a:cs typeface="+mn-cs"/>
              </a:rPr>
              <a:t>Spanish, Chinese, Russian, Haitian-Creole, Korean, Italian,</a:t>
            </a:r>
            <a:r>
              <a:rPr lang="en-US" sz="1200" kern="1200" baseline="0" dirty="0" smtClean="0">
                <a:solidFill>
                  <a:schemeClr val="tx1"/>
                </a:solidFill>
                <a:latin typeface="+mn-lt"/>
                <a:ea typeface="+mn-ea"/>
                <a:cs typeface="+mn-cs"/>
              </a:rPr>
              <a:t> and</a:t>
            </a:r>
            <a:r>
              <a:rPr lang="en-US" sz="1200" b="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Polish. </a:t>
            </a:r>
            <a:r>
              <a:rPr lang="en-US" baseline="0" dirty="0" smtClean="0"/>
              <a:t> </a:t>
            </a:r>
          </a:p>
          <a:p>
            <a:endParaRPr lang="en-US" baseline="0" dirty="0" smtClean="0"/>
          </a:p>
          <a:p>
            <a:r>
              <a:rPr lang="en-US" baseline="0" dirty="0" smtClean="0"/>
              <a:t>Notice of Important Document: This should be included with any documents given to a customer that is considered important and for which there is no current translated document in the customer’s language. </a:t>
            </a:r>
          </a:p>
          <a:p>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Department of Labor offers</a:t>
            </a:r>
            <a:r>
              <a:rPr lang="en-US" baseline="0" dirty="0" smtClean="0"/>
              <a:t> telephonic interpretation services for use at any time. Each division may have their own access code for the system. Use of the system is tracked to determine how frequently the service is accessed, and charges for use of the Language Line vary depending on what language is being accessed. The fact that departments are being charged for this service should not dissuade staff members from making use of this service whenever it is needed. </a:t>
            </a:r>
            <a:endParaRPr lang="en-US" dirty="0" smtClean="0"/>
          </a:p>
          <a:p>
            <a:endParaRPr lang="en-US" dirty="0" smtClean="0"/>
          </a:p>
          <a:p>
            <a:r>
              <a:rPr lang="en-US" dirty="0" smtClean="0"/>
              <a:t>The</a:t>
            </a:r>
            <a:r>
              <a:rPr lang="en-US" baseline="0" dirty="0" smtClean="0"/>
              <a:t> language line demo/tutorial is helpful and gives a clear understanding of how the process will work when you use it. Let’s listen to the demo now: </a:t>
            </a:r>
          </a:p>
          <a:p>
            <a:endParaRPr lang="en-US" baseline="0" dirty="0" smtClean="0"/>
          </a:p>
          <a:p>
            <a:r>
              <a:rPr lang="en-US" b="1" i="0" baseline="0" dirty="0" err="1" smtClean="0"/>
              <a:t>AgLS</a:t>
            </a:r>
            <a:r>
              <a:rPr lang="en-US" b="1" i="0" baseline="0" dirty="0" smtClean="0"/>
              <a:t>: Call Language Line demo number at 1-800-996-8808. A brief description comes on, and you may then choose a demonstration to listen to. Option number 2, a medical conversation interpreted into Spanish, is a good option. </a:t>
            </a:r>
          </a:p>
          <a:p>
            <a:endParaRPr lang="en-US" i="1" baseline="0" dirty="0" smtClean="0"/>
          </a:p>
          <a:p>
            <a:r>
              <a:rPr lang="en-US" i="0" baseline="0" dirty="0" smtClean="0"/>
              <a:t>As you can see, when using language line, you are communicating directly with the customer. The interpreter will relay your message in a clear and concise manner to the customer. As the customer responds, the interpreter will relay the message directly back to you. </a:t>
            </a:r>
          </a:p>
          <a:p>
            <a:r>
              <a:rPr lang="en-US" i="0" baseline="0" dirty="0" smtClean="0"/>
              <a:t>Therefore, you communication should not be: ”Tell the customer that I need their full name”</a:t>
            </a:r>
          </a:p>
          <a:p>
            <a:r>
              <a:rPr lang="en-US" i="0" baseline="0" dirty="0" smtClean="0"/>
              <a:t>Instead, communicate as though you are speaking directly to the customer, as in: “Please tell me your full name.”</a:t>
            </a:r>
          </a:p>
          <a:p>
            <a:endParaRPr lang="en-US" i="0" baseline="0" dirty="0" smtClean="0"/>
          </a:p>
          <a:p>
            <a:endParaRPr lang="en-US" i="0" baseline="0" dirty="0" smtClean="0"/>
          </a:p>
          <a:p>
            <a:endParaRPr lang="en-US" baseline="0" dirty="0" smtClean="0"/>
          </a:p>
        </p:txBody>
      </p:sp>
      <p:sp>
        <p:nvSpPr>
          <p:cNvPr id="4" name="Slide Number Placeholder 3"/>
          <p:cNvSpPr>
            <a:spLocks noGrp="1"/>
          </p:cNvSpPr>
          <p:nvPr>
            <p:ph type="sldNum" sz="quarter" idx="10"/>
          </p:nvPr>
        </p:nvSpPr>
        <p:spPr/>
        <p:txBody>
          <a:bodyPr/>
          <a:lstStyle/>
          <a:p>
            <a:fld id="{B35E3B5D-9B48-4B14-B351-4D6D33DBAABF}"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err="1" smtClean="0"/>
              <a:t>AgLS</a:t>
            </a:r>
            <a:r>
              <a:rPr lang="en-US" b="1" dirty="0" smtClean="0"/>
              <a:t>: Last</a:t>
            </a:r>
            <a:r>
              <a:rPr lang="en-US" b="1" baseline="0" dirty="0" smtClean="0"/>
              <a:t> line links to </a:t>
            </a:r>
            <a:r>
              <a:rPr lang="en-US" b="1" baseline="0" dirty="0" err="1" smtClean="0"/>
              <a:t>AgLS</a:t>
            </a:r>
            <a:r>
              <a:rPr lang="en-US" b="1" baseline="0" dirty="0" smtClean="0"/>
              <a:t> territory map. </a:t>
            </a:r>
          </a:p>
          <a:p>
            <a:endParaRPr lang="en-US" b="1" dirty="0" smtClean="0"/>
          </a:p>
          <a:p>
            <a:r>
              <a:rPr lang="en-US" dirty="0" smtClean="0"/>
              <a:t>If you have any questions about the information discussed, or about other topics</a:t>
            </a:r>
            <a:r>
              <a:rPr lang="en-US" baseline="0" dirty="0" smtClean="0"/>
              <a:t> under the purview of the Agriculture Labor Program, feel free to contact your local Agriculture Labor Specialist. If you need information about an agricultural job order, employer, or situation in another part of the state, your local Agriculture Labor Specialist can guide you, or you can consult our program territory map to determine who to contact. </a:t>
            </a:r>
            <a:endParaRPr lang="en-US" dirty="0"/>
          </a:p>
        </p:txBody>
      </p:sp>
      <p:sp>
        <p:nvSpPr>
          <p:cNvPr id="4" name="Slide Number Placeholder 3"/>
          <p:cNvSpPr>
            <a:spLocks noGrp="1"/>
          </p:cNvSpPr>
          <p:nvPr>
            <p:ph type="sldNum" sz="quarter" idx="10"/>
          </p:nvPr>
        </p:nvSpPr>
        <p:spPr/>
        <p:txBody>
          <a:bodyPr/>
          <a:lstStyle/>
          <a:p>
            <a:fld id="{B35E3B5D-9B48-4B14-B351-4D6D33DBAABF}"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Thank you! </a:t>
            </a:r>
            <a:endParaRPr lang="en-US"/>
          </a:p>
        </p:txBody>
      </p:sp>
      <p:sp>
        <p:nvSpPr>
          <p:cNvPr id="4" name="Slide Number Placeholder 3"/>
          <p:cNvSpPr>
            <a:spLocks noGrp="1"/>
          </p:cNvSpPr>
          <p:nvPr>
            <p:ph type="sldNum" sz="quarter" idx="10"/>
          </p:nvPr>
        </p:nvSpPr>
        <p:spPr/>
        <p:txBody>
          <a:bodyPr/>
          <a:lstStyle/>
          <a:p>
            <a:fld id="{B35E3B5D-9B48-4B14-B351-4D6D33DBAABF}"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7AD17B0-2593-4DE5-B044-02CA58EA125B}" type="datetimeFigureOut">
              <a:rPr lang="en-US" smtClean="0"/>
              <a:pPr/>
              <a:t>7/18/2013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AD17B0-2593-4DE5-B044-02CA58EA125B}" type="datetimeFigureOut">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7AD17B0-2593-4DE5-B044-02CA58EA125B}" type="datetimeFigureOut">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7AD17B0-2593-4DE5-B044-02CA58EA125B}" type="datetimeFigureOut">
              <a:rPr lang="en-US" smtClean="0"/>
              <a:pPr/>
              <a:t>7/18/2013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7AD17B0-2593-4DE5-B044-02CA58EA125B}" type="datetimeFigureOut">
              <a:rPr lang="en-US" smtClean="0"/>
              <a:pPr/>
              <a:t>7/18/2013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7AD17B0-2593-4DE5-B044-02CA58EA125B}" type="datetimeFigureOut">
              <a:rPr lang="en-US" smtClean="0"/>
              <a:pPr/>
              <a:t>7/18/2013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D17B0-2593-4DE5-B044-02CA58EA125B}" type="datetimeFigureOut">
              <a:rPr lang="en-US" smtClean="0"/>
              <a:pPr/>
              <a:t>7/18/2013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7AD17B0-2593-4DE5-B044-02CA58EA125B}" type="datetimeFigureOut">
              <a:rPr lang="en-US" smtClean="0"/>
              <a:pPr/>
              <a:t>7/18/2013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7AD17B0-2593-4DE5-B044-02CA58EA125B}" type="datetimeFigureOut">
              <a:rPr lang="en-US" smtClean="0"/>
              <a:pPr/>
              <a:t>7/18/2013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062E5455-305B-4D0B-87A9-036025375CE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AD17B0-2593-4DE5-B044-02CA58EA125B}" type="datetimeFigureOut">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AD17B0-2593-4DE5-B044-02CA58EA125B}" type="datetimeFigureOut">
              <a:rPr lang="en-US" smtClean="0"/>
              <a:pPr/>
              <a:t>7/18/2013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E5455-305B-4D0B-87A9-036025375CE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7AD17B0-2593-4DE5-B044-02CA58EA125B}" type="datetimeFigureOut">
              <a:rPr lang="en-US" smtClean="0"/>
              <a:pPr/>
              <a:t>7/18/2013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62E5455-305B-4D0B-87A9-036025375CE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labor.ny.gov/immigrants/agriculture-labor-program/services-for-agriculture-employers.s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labor.ny.gov/immigrants/agriculture-labor-program/services-for-agriculture-workers.sht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labor.ny.gov/immigrants/agriculture-labor-program/services-for-agriculture-workers.sht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labor.ny.gov/careerservices/h2a_orders.sht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labor.ny.gov/immigrants/language-access.sht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dolintranet:81/immigrants/pdf/right-to-file-a-complaint-poster.pdf" TargetMode="External"/><Relationship Id="rId4" Type="http://schemas.openxmlformats.org/officeDocument/2006/relationships/hyperlink" Target="http://sdolintranet:81/immigrants/pdf/8.5x11-Language-Identification-Tool.pdf"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dolintranet:81/immigrants/pdf/Waiver-of-free-interpretation-services.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http://sdolintranet:81/immigrants/pdf/DOL-Notice-of-Important-Document.pdf" TargetMode="External"/><Relationship Id="rId4" Type="http://schemas.openxmlformats.org/officeDocument/2006/relationships/hyperlink" Target="http://www.labor.ny.gov/immigrants/language-access-complaint.shtm"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caylin.gwise@labor.ny.gov"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labor.ny.gov/immigrants/agriculture-labor-program/territory-map.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Agriculture Labor Program</a:t>
            </a:r>
            <a:endParaRPr lang="en-US" dirty="0"/>
          </a:p>
        </p:txBody>
      </p:sp>
      <p:sp>
        <p:nvSpPr>
          <p:cNvPr id="3" name="Subtitle 2"/>
          <p:cNvSpPr>
            <a:spLocks noGrp="1"/>
          </p:cNvSpPr>
          <p:nvPr>
            <p:ph type="subTitle" idx="1"/>
          </p:nvPr>
        </p:nvSpPr>
        <p:spPr/>
        <p:txBody>
          <a:bodyPr/>
          <a:lstStyle/>
          <a:p>
            <a:r>
              <a:rPr lang="en-US" dirty="0" smtClean="0"/>
              <a:t>Program Guidance</a:t>
            </a:r>
          </a:p>
          <a:p>
            <a:r>
              <a:rPr lang="en-US" dirty="0" smtClean="0"/>
              <a:t>Summer 2013   </a:t>
            </a:r>
            <a:endParaRPr lang="en-US" dirty="0"/>
          </a:p>
        </p:txBody>
      </p:sp>
      <p:pic>
        <p:nvPicPr>
          <p:cNvPr id="49154" name="Picture 2" descr="http://ts1.mm.bing.net/th?id=H.4894365356916788&amp;pid=1.7&amp;w=178&amp;h=179&amp;c=7&amp;rs=1&amp;url=http%3a%2f%2fbestclipartblog.com%2f28-apple-tree-clip-art.html%2fApple-tree-clip-art-8"/>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90600" y="4038600"/>
            <a:ext cx="2133600" cy="2145587"/>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Topics </a:t>
            </a:r>
            <a:endParaRPr lang="en-US" dirty="0"/>
          </a:p>
        </p:txBody>
      </p:sp>
      <p:sp>
        <p:nvSpPr>
          <p:cNvPr id="3" name="Content Placeholder 2"/>
          <p:cNvSpPr>
            <a:spLocks noGrp="1"/>
          </p:cNvSpPr>
          <p:nvPr>
            <p:ph idx="1"/>
          </p:nvPr>
        </p:nvSpPr>
        <p:spPr/>
        <p:txBody>
          <a:bodyPr/>
          <a:lstStyle/>
          <a:p>
            <a:r>
              <a:rPr lang="en-US" dirty="0" smtClean="0"/>
              <a:t>Agriculture Labor Program/State Monitor Advocate</a:t>
            </a:r>
          </a:p>
          <a:p>
            <a:r>
              <a:rPr lang="en-US" dirty="0" smtClean="0"/>
              <a:t>General Agricultural Job Orders</a:t>
            </a:r>
          </a:p>
          <a:p>
            <a:r>
              <a:rPr lang="en-US" dirty="0" smtClean="0"/>
              <a:t>H-2A Job Orders/Referrals </a:t>
            </a:r>
          </a:p>
          <a:p>
            <a:r>
              <a:rPr lang="en-US" dirty="0" smtClean="0"/>
              <a:t>Farm Jobs Bulletins</a:t>
            </a:r>
          </a:p>
          <a:p>
            <a:r>
              <a:rPr lang="en-US" dirty="0" smtClean="0"/>
              <a:t>MSFW Identification in OSOS</a:t>
            </a:r>
          </a:p>
          <a:p>
            <a:r>
              <a:rPr lang="en-US" dirty="0" smtClean="0"/>
              <a:t>Language Access</a:t>
            </a:r>
          </a:p>
          <a:p>
            <a:endParaRPr lang="en-US" dirty="0" smtClean="0"/>
          </a:p>
          <a:p>
            <a:endParaRPr lang="en-US" dirty="0" smtClean="0"/>
          </a:p>
        </p:txBody>
      </p:sp>
      <p:pic>
        <p:nvPicPr>
          <p:cNvPr id="31748" name="Picture 4" descr="http://ts3.mm.bing.net/th?id=H.4619294174480886&amp;pid=1.7&amp;w=133&amp;h=174&amp;c=7&amp;rs=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324600" y="3657600"/>
            <a:ext cx="2082252" cy="2724151"/>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Agriculture Labor Program </a:t>
            </a:r>
            <a:endParaRPr lang="en-US" dirty="0"/>
          </a:p>
        </p:txBody>
      </p:sp>
      <p:sp>
        <p:nvSpPr>
          <p:cNvPr id="3" name="Content Placeholder 2"/>
          <p:cNvSpPr>
            <a:spLocks noGrp="1"/>
          </p:cNvSpPr>
          <p:nvPr>
            <p:ph idx="1"/>
          </p:nvPr>
        </p:nvSpPr>
        <p:spPr/>
        <p:txBody>
          <a:bodyPr/>
          <a:lstStyle/>
          <a:p>
            <a:r>
              <a:rPr lang="en-US" dirty="0" smtClean="0"/>
              <a:t>Provide dual services to </a:t>
            </a:r>
            <a:r>
              <a:rPr lang="en-US" dirty="0" smtClean="0">
                <a:hlinkClick r:id="rId3"/>
              </a:rPr>
              <a:t>agricultural employers</a:t>
            </a:r>
            <a:r>
              <a:rPr lang="en-US" dirty="0" smtClean="0"/>
              <a:t> and </a:t>
            </a:r>
            <a:r>
              <a:rPr lang="en-US" dirty="0" err="1" smtClean="0">
                <a:hlinkClick r:id="rId4"/>
              </a:rPr>
              <a:t>farmworkers</a:t>
            </a:r>
            <a:endParaRPr lang="en-US" dirty="0" smtClean="0"/>
          </a:p>
          <a:p>
            <a:r>
              <a:rPr lang="en-US" dirty="0" smtClean="0"/>
              <a:t>Connect agricultural employers with skilled labor</a:t>
            </a:r>
          </a:p>
          <a:p>
            <a:r>
              <a:rPr lang="en-US" dirty="0" smtClean="0"/>
              <a:t>Provide meaningful assistance to agricultural employers about labor laws as they relate to farming </a:t>
            </a:r>
          </a:p>
          <a:p>
            <a:r>
              <a:rPr lang="en-US" dirty="0" smtClean="0"/>
              <a:t>Provide outreach to </a:t>
            </a:r>
            <a:r>
              <a:rPr lang="en-US" dirty="0" err="1" smtClean="0"/>
              <a:t>farmworkers</a:t>
            </a:r>
            <a:endParaRPr lang="en-US" dirty="0" smtClean="0"/>
          </a:p>
          <a:p>
            <a:r>
              <a:rPr lang="en-US" dirty="0" smtClean="0"/>
              <a:t>Respond to </a:t>
            </a:r>
            <a:r>
              <a:rPr lang="en-US" dirty="0" err="1" smtClean="0"/>
              <a:t>farmworker</a:t>
            </a:r>
            <a:r>
              <a:rPr lang="en-US" dirty="0" smtClean="0"/>
              <a:t> complaints</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State Monitor Advocate</a:t>
            </a:r>
            <a:endParaRPr lang="en-US" dirty="0"/>
          </a:p>
        </p:txBody>
      </p:sp>
      <p:sp>
        <p:nvSpPr>
          <p:cNvPr id="3" name="Content Placeholder 2"/>
          <p:cNvSpPr>
            <a:spLocks noGrp="1"/>
          </p:cNvSpPr>
          <p:nvPr>
            <p:ph idx="1"/>
          </p:nvPr>
        </p:nvSpPr>
        <p:spPr/>
        <p:txBody>
          <a:bodyPr>
            <a:normAutofit lnSpcReduction="10000"/>
          </a:bodyPr>
          <a:lstStyle/>
          <a:p>
            <a:r>
              <a:rPr lang="en-US" dirty="0" smtClean="0"/>
              <a:t>Ensures that services are being equitably provided to Migrant/Seasonal </a:t>
            </a:r>
            <a:r>
              <a:rPr lang="en-US" dirty="0" err="1" smtClean="0"/>
              <a:t>Farmworkers</a:t>
            </a:r>
            <a:endParaRPr lang="en-US" dirty="0" smtClean="0"/>
          </a:p>
          <a:p>
            <a:r>
              <a:rPr lang="en-US" dirty="0" smtClean="0"/>
              <a:t>Conducts “Significant Office Reviews” of Career Centers designated as being situated near agricultural activity </a:t>
            </a:r>
          </a:p>
          <a:p>
            <a:r>
              <a:rPr lang="en-US" dirty="0" smtClean="0"/>
              <a:t>Acting State Monitor Advocate for NYS: </a:t>
            </a:r>
          </a:p>
          <a:p>
            <a:pPr lvl="1">
              <a:buNone/>
            </a:pPr>
            <a:r>
              <a:rPr lang="en-US" sz="2200" dirty="0" smtClean="0">
                <a:solidFill>
                  <a:schemeClr val="bg1"/>
                </a:solidFill>
              </a:rPr>
              <a:t>		Jeanette Lazelle</a:t>
            </a:r>
          </a:p>
          <a:p>
            <a:pPr>
              <a:buNone/>
            </a:pPr>
            <a:r>
              <a:rPr lang="en-US" sz="2200" dirty="0" smtClean="0"/>
              <a:t>		290 Main Street Suite 209</a:t>
            </a:r>
          </a:p>
          <a:p>
            <a:pPr>
              <a:buNone/>
            </a:pPr>
            <a:r>
              <a:rPr lang="en-US" sz="2200" dirty="0" smtClean="0"/>
              <a:t>		Buffalo, NY 14202</a:t>
            </a:r>
          </a:p>
          <a:p>
            <a:pPr>
              <a:buNone/>
            </a:pPr>
            <a:r>
              <a:rPr lang="en-US" sz="2200" dirty="0" smtClean="0"/>
              <a:t>		Office: 716-851-2755</a:t>
            </a:r>
          </a:p>
          <a:p>
            <a:pPr>
              <a:buNone/>
            </a:pPr>
            <a:r>
              <a:rPr lang="en-US" sz="2200" dirty="0" smtClean="0"/>
              <a:t>		Mobile: 518-461-2599</a:t>
            </a:r>
          </a:p>
          <a:p>
            <a:pPr lvl="1"/>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pPr algn="ctr"/>
            <a:r>
              <a:rPr lang="en-US" dirty="0" smtClean="0"/>
              <a:t>Agricultural Employers</a:t>
            </a:r>
            <a:endParaRPr lang="en-US" dirty="0"/>
          </a:p>
        </p:txBody>
      </p:sp>
      <p:sp>
        <p:nvSpPr>
          <p:cNvPr id="3" name="Content Placeholder 2"/>
          <p:cNvSpPr>
            <a:spLocks noGrp="1"/>
          </p:cNvSpPr>
          <p:nvPr>
            <p:ph idx="1"/>
          </p:nvPr>
        </p:nvSpPr>
        <p:spPr>
          <a:xfrm>
            <a:off x="457200" y="1828800"/>
            <a:ext cx="8229600" cy="4389120"/>
          </a:xfrm>
        </p:spPr>
        <p:txBody>
          <a:bodyPr/>
          <a:lstStyle/>
          <a:p>
            <a:r>
              <a:rPr lang="en-US" dirty="0" smtClean="0"/>
              <a:t>All business services should extend to agricultural employers </a:t>
            </a:r>
          </a:p>
          <a:p>
            <a:pPr lvl="1"/>
            <a:r>
              <a:rPr lang="en-US" dirty="0" smtClean="0"/>
              <a:t>Agricultural employers can benefit from OJT, bonding programs, job order services, etc.</a:t>
            </a:r>
          </a:p>
          <a:p>
            <a:pPr lvl="1"/>
            <a:r>
              <a:rPr lang="en-US" dirty="0" smtClean="0"/>
              <a:t>Agriculture Labor Specialists act as “mobile career centers” for employers as well as workers </a:t>
            </a:r>
            <a:endParaRPr lang="en-US" dirty="0"/>
          </a:p>
        </p:txBody>
      </p:sp>
      <p:pic>
        <p:nvPicPr>
          <p:cNvPr id="4" name="Picture 10" descr="http://ts4.mm.bing.net/th?id=H.4621755149256331&amp;pid=1.7&amp;w=178&amp;h=178&amp;c=7&amp;rs=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733800" y="4800600"/>
            <a:ext cx="1524000" cy="1524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Agricultural Job Orders</a:t>
            </a:r>
            <a:endParaRPr lang="en-US" dirty="0"/>
          </a:p>
        </p:txBody>
      </p:sp>
      <p:sp>
        <p:nvSpPr>
          <p:cNvPr id="3" name="Content Placeholder 2"/>
          <p:cNvSpPr>
            <a:spLocks noGrp="1"/>
          </p:cNvSpPr>
          <p:nvPr>
            <p:ph idx="1"/>
          </p:nvPr>
        </p:nvSpPr>
        <p:spPr/>
        <p:txBody>
          <a:bodyPr/>
          <a:lstStyle/>
          <a:p>
            <a:r>
              <a:rPr lang="en-US" dirty="0" smtClean="0"/>
              <a:t>Agriculture Labor Specialists encourage agricultural employers to post job orders with the NYS DOL</a:t>
            </a:r>
          </a:p>
          <a:p>
            <a:r>
              <a:rPr lang="en-US" dirty="0" smtClean="0"/>
              <a:t>Agriculture Labor Specialists contact all agricultural employers in their region to offer job order services</a:t>
            </a:r>
          </a:p>
          <a:p>
            <a:pPr lvl="1"/>
            <a:r>
              <a:rPr lang="en-US" dirty="0" smtClean="0"/>
              <a:t>Anticipated season needs</a:t>
            </a:r>
          </a:p>
          <a:p>
            <a:pPr lvl="1"/>
            <a:r>
              <a:rPr lang="en-US" dirty="0" smtClean="0"/>
              <a:t>Job duties and salary</a:t>
            </a:r>
          </a:p>
          <a:p>
            <a:pPr lvl="1"/>
            <a:r>
              <a:rPr lang="en-US" dirty="0" smtClean="0"/>
              <a:t>Housing and transportation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Agricultural Job Orders</a:t>
            </a:r>
            <a:endParaRPr lang="en-US" dirty="0"/>
          </a:p>
        </p:txBody>
      </p:sp>
      <p:sp>
        <p:nvSpPr>
          <p:cNvPr id="3" name="Content Placeholder 2"/>
          <p:cNvSpPr>
            <a:spLocks noGrp="1"/>
          </p:cNvSpPr>
          <p:nvPr>
            <p:ph idx="1"/>
          </p:nvPr>
        </p:nvSpPr>
        <p:spPr/>
        <p:txBody>
          <a:bodyPr/>
          <a:lstStyle/>
          <a:p>
            <a:r>
              <a:rPr lang="en-US" dirty="0" smtClean="0"/>
              <a:t>Make referrals to these jobs as you would to other general Job Orders</a:t>
            </a:r>
          </a:p>
          <a:p>
            <a:pPr lvl="1"/>
            <a:r>
              <a:rPr lang="en-US" dirty="0" smtClean="0"/>
              <a:t>Follow up with customers and note results in OSOS</a:t>
            </a:r>
          </a:p>
          <a:p>
            <a:pPr lvl="1"/>
            <a:r>
              <a:rPr lang="en-US" dirty="0" smtClean="0"/>
              <a:t>Conduct matching services</a:t>
            </a:r>
            <a:endParaRPr lang="en-US" dirty="0"/>
          </a:p>
          <a:p>
            <a:r>
              <a:rPr lang="en-US" dirty="0" smtClean="0"/>
              <a:t>“Informal referrals” should not be made through Career Centers</a:t>
            </a:r>
          </a:p>
          <a:p>
            <a:pPr lvl="1"/>
            <a:r>
              <a:rPr lang="en-US" dirty="0" smtClean="0"/>
              <a:t>Workers referred to farm jobs must be registered in OSOS</a:t>
            </a:r>
          </a:p>
          <a:p>
            <a:pPr lvl="1"/>
            <a:r>
              <a:rPr lang="en-US" dirty="0" smtClean="0"/>
              <a:t>Workers must be referred to jobs that are posted in OSOS</a:t>
            </a:r>
          </a:p>
          <a:p>
            <a:pPr lvl="1">
              <a:buNone/>
            </a:pP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General Agricultural Job Orders:</a:t>
            </a:r>
            <a:br>
              <a:rPr lang="en-US" dirty="0" smtClean="0"/>
            </a:br>
            <a:r>
              <a:rPr lang="en-US" sz="3600" dirty="0" smtClean="0"/>
              <a:t>New York Farm Jobs Bulletin</a:t>
            </a:r>
            <a:endParaRPr lang="en-US" sz="3600" dirty="0"/>
          </a:p>
        </p:txBody>
      </p:sp>
      <p:sp>
        <p:nvSpPr>
          <p:cNvPr id="3" name="Content Placeholder 2"/>
          <p:cNvSpPr>
            <a:spLocks noGrp="1"/>
          </p:cNvSpPr>
          <p:nvPr>
            <p:ph idx="1"/>
          </p:nvPr>
        </p:nvSpPr>
        <p:spPr/>
        <p:txBody>
          <a:bodyPr/>
          <a:lstStyle/>
          <a:p>
            <a:r>
              <a:rPr lang="en-US" dirty="0" smtClean="0"/>
              <a:t>Local agricultural jobs</a:t>
            </a:r>
          </a:p>
          <a:p>
            <a:r>
              <a:rPr lang="en-US" dirty="0" smtClean="0"/>
              <a:t>Translated Spanish/English</a:t>
            </a:r>
          </a:p>
          <a:p>
            <a:r>
              <a:rPr lang="en-US" dirty="0" smtClean="0"/>
              <a:t>Posted:</a:t>
            </a:r>
          </a:p>
          <a:p>
            <a:pPr lvl="1"/>
            <a:r>
              <a:rPr lang="en-US" dirty="0" smtClean="0"/>
              <a:t>Online: </a:t>
            </a:r>
            <a:r>
              <a:rPr lang="en-US" u="sng" dirty="0" smtClean="0">
                <a:hlinkClick r:id="rId3"/>
              </a:rPr>
              <a:t>http://www.labor.ny.gov/immigrants/agriculture-labor-program/services-for-agriculture-workers.shtm</a:t>
            </a:r>
            <a:r>
              <a:rPr lang="en-US" u="sng" dirty="0" smtClean="0"/>
              <a:t> </a:t>
            </a:r>
            <a:endParaRPr lang="en-US" dirty="0" smtClean="0"/>
          </a:p>
          <a:p>
            <a:pPr lvl="1"/>
            <a:r>
              <a:rPr lang="en-US" dirty="0" smtClean="0"/>
              <a:t>At Career Centers </a:t>
            </a:r>
          </a:p>
          <a:p>
            <a:pPr lvl="1"/>
            <a:r>
              <a:rPr lang="en-US" dirty="0" smtClean="0"/>
              <a:t>Throughout community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Resource Room</a:t>
            </a:r>
            <a:endParaRPr lang="en-US" dirty="0"/>
          </a:p>
        </p:txBody>
      </p:sp>
      <p:sp>
        <p:nvSpPr>
          <p:cNvPr id="3" name="Content Placeholder 2"/>
          <p:cNvSpPr>
            <a:spLocks noGrp="1"/>
          </p:cNvSpPr>
          <p:nvPr>
            <p:ph idx="1"/>
          </p:nvPr>
        </p:nvSpPr>
        <p:spPr/>
        <p:txBody>
          <a:bodyPr/>
          <a:lstStyle/>
          <a:p>
            <a:r>
              <a:rPr lang="en-US" dirty="0" smtClean="0"/>
              <a:t>Customers should have access to the resource room without having to </a:t>
            </a:r>
            <a:r>
              <a:rPr lang="en-US" smtClean="0"/>
              <a:t>register </a:t>
            </a:r>
            <a:endParaRPr lang="en-US" dirty="0" smtClean="0"/>
          </a:p>
          <a:p>
            <a:r>
              <a:rPr lang="en-US" dirty="0" smtClean="0"/>
              <a:t>Pertinent information should be kept current</a:t>
            </a:r>
          </a:p>
          <a:p>
            <a:pPr lvl="1"/>
            <a:r>
              <a:rPr lang="en-US" dirty="0" smtClean="0"/>
              <a:t>New York Farm Jobs Bulletin</a:t>
            </a:r>
          </a:p>
          <a:p>
            <a:pPr lvl="1"/>
            <a:r>
              <a:rPr lang="en-US" dirty="0" smtClean="0"/>
              <a:t>Local agricultural jobs</a:t>
            </a:r>
          </a:p>
          <a:p>
            <a:pPr lvl="1"/>
            <a:r>
              <a:rPr lang="en-US" dirty="0" smtClean="0"/>
              <a:t>Translated documents when available </a:t>
            </a:r>
            <a:endParaRPr lang="en-US" dirty="0"/>
          </a:p>
        </p:txBody>
      </p:sp>
      <p:pic>
        <p:nvPicPr>
          <p:cNvPr id="48130" name="Picture 2" descr="http://ts4.mm.bing.net/th?id=H.4890972291336983&amp;pid=1.7&amp;w=178&amp;h=178&amp;c=7&amp;rs=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733800" y="4876800"/>
            <a:ext cx="1695450" cy="169545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fontScale="90000"/>
          </a:bodyPr>
          <a:lstStyle/>
          <a:p>
            <a:pPr algn="ctr"/>
            <a:r>
              <a:rPr lang="en-US" dirty="0" smtClean="0"/>
              <a:t>General Jobs Orders vs. H-2A Job Orders </a:t>
            </a:r>
            <a:endParaRPr lang="en-US" dirty="0"/>
          </a:p>
        </p:txBody>
      </p:sp>
      <p:sp>
        <p:nvSpPr>
          <p:cNvPr id="3" name="Content Placeholder 2"/>
          <p:cNvSpPr>
            <a:spLocks noGrp="1"/>
          </p:cNvSpPr>
          <p:nvPr>
            <p:ph idx="1"/>
          </p:nvPr>
        </p:nvSpPr>
        <p:spPr>
          <a:xfrm>
            <a:off x="457200" y="2057400"/>
            <a:ext cx="8229600" cy="4389120"/>
          </a:xfrm>
        </p:spPr>
        <p:txBody>
          <a:bodyPr>
            <a:normAutofit lnSpcReduction="10000"/>
          </a:bodyPr>
          <a:lstStyle/>
          <a:p>
            <a:r>
              <a:rPr lang="en-US" dirty="0" smtClean="0"/>
              <a:t>H-2A is a program that allows agricultural employers to hire foreign nationals on a temporary agricultural work visa</a:t>
            </a:r>
          </a:p>
          <a:p>
            <a:r>
              <a:rPr lang="en-US" dirty="0" smtClean="0"/>
              <a:t>The agricultural employer must demonstrate that:</a:t>
            </a:r>
          </a:p>
          <a:p>
            <a:pPr lvl="1"/>
            <a:r>
              <a:rPr lang="en-US" dirty="0" smtClean="0"/>
              <a:t>There are not sufficient U.S. workers to fill the jobs; and</a:t>
            </a:r>
          </a:p>
          <a:p>
            <a:pPr lvl="1"/>
            <a:r>
              <a:rPr lang="en-US" dirty="0" smtClean="0"/>
              <a:t>The employment of foreign H-2A workers will not adversely affect similarly employed US workers </a:t>
            </a:r>
          </a:p>
          <a:p>
            <a:pPr lvl="1"/>
            <a:endParaRPr lang="en-US" dirty="0" smtClean="0"/>
          </a:p>
          <a:p>
            <a:pPr algn="ctr">
              <a:buNone/>
            </a:pPr>
            <a:r>
              <a:rPr lang="en-US" b="1" dirty="0" smtClean="0"/>
              <a:t>It is the role of the Agriculture Labor Program and the Department of Labor to help place domestic workers in these open jobs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229600" cy="1143000"/>
          </a:xfrm>
        </p:spPr>
        <p:txBody>
          <a:bodyPr>
            <a:normAutofit fontScale="90000"/>
          </a:bodyPr>
          <a:lstStyle/>
          <a:p>
            <a:pPr algn="ctr"/>
            <a:r>
              <a:rPr lang="en-US" dirty="0" smtClean="0"/>
              <a:t>H-2A Referrals: Agricultural Employer Requirements</a:t>
            </a:r>
            <a:endParaRPr lang="en-US" dirty="0"/>
          </a:p>
        </p:txBody>
      </p:sp>
      <p:sp>
        <p:nvSpPr>
          <p:cNvPr id="3" name="Content Placeholder 2"/>
          <p:cNvSpPr>
            <a:spLocks noGrp="1"/>
          </p:cNvSpPr>
          <p:nvPr>
            <p:ph idx="1"/>
          </p:nvPr>
        </p:nvSpPr>
        <p:spPr>
          <a:xfrm>
            <a:off x="457200" y="2240280"/>
            <a:ext cx="8229600" cy="4617720"/>
          </a:xfrm>
        </p:spPr>
        <p:txBody>
          <a:bodyPr>
            <a:normAutofit/>
          </a:bodyPr>
          <a:lstStyle/>
          <a:p>
            <a:r>
              <a:rPr lang="en-US" dirty="0" smtClean="0"/>
              <a:t>To assure that requirements are met, agricultural employers are required to accept qualified domestic applicants for 50% of the H-2A contract term </a:t>
            </a:r>
          </a:p>
          <a:p>
            <a:pPr lvl="1"/>
            <a:r>
              <a:rPr lang="en-US" dirty="0" smtClean="0"/>
              <a:t>Career Centers can refer workers during the active recruitment period </a:t>
            </a:r>
          </a:p>
          <a:p>
            <a:pPr lvl="1"/>
            <a:r>
              <a:rPr lang="en-US" dirty="0" smtClean="0"/>
              <a:t>Workers can self-refer up to 50% of the H-2A contract term </a:t>
            </a:r>
          </a:p>
          <a:p>
            <a:r>
              <a:rPr lang="en-US" dirty="0" smtClean="0"/>
              <a:t>Agricultural employers are required to offer the same pay and benefits to domestic workers </a:t>
            </a:r>
          </a:p>
          <a:p>
            <a:pPr lvl="1">
              <a:buFont typeface="Arial" pitchFamily="34" charset="0"/>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H-2A Referrals: When?</a:t>
            </a:r>
            <a:endParaRPr lang="en-US" dirty="0"/>
          </a:p>
        </p:txBody>
      </p:sp>
      <p:sp>
        <p:nvSpPr>
          <p:cNvPr id="3" name="Content Placeholder 2"/>
          <p:cNvSpPr>
            <a:spLocks noGrp="1"/>
          </p:cNvSpPr>
          <p:nvPr>
            <p:ph idx="1"/>
          </p:nvPr>
        </p:nvSpPr>
        <p:spPr/>
        <p:txBody>
          <a:bodyPr/>
          <a:lstStyle/>
          <a:p>
            <a:r>
              <a:rPr lang="en-US" dirty="0" smtClean="0"/>
              <a:t>Staff should make referrals of </a:t>
            </a:r>
            <a:r>
              <a:rPr lang="en-US" b="1" dirty="0" smtClean="0"/>
              <a:t>qualified</a:t>
            </a:r>
            <a:r>
              <a:rPr lang="en-US" dirty="0" smtClean="0"/>
              <a:t> applicants</a:t>
            </a:r>
          </a:p>
          <a:p>
            <a:r>
              <a:rPr lang="en-US" dirty="0" smtClean="0"/>
              <a:t>Last date for making “active referrals” noted in comments section </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8600" y="3810000"/>
            <a:ext cx="8686800" cy="126432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H-2A Referrals: When?</a:t>
            </a:r>
            <a:endParaRPr lang="en-US" dirty="0"/>
          </a:p>
        </p:txBody>
      </p:sp>
      <p:sp>
        <p:nvSpPr>
          <p:cNvPr id="3" name="Content Placeholder 2"/>
          <p:cNvSpPr>
            <a:spLocks noGrp="1"/>
          </p:cNvSpPr>
          <p:nvPr>
            <p:ph idx="1"/>
          </p:nvPr>
        </p:nvSpPr>
        <p:spPr/>
        <p:txBody>
          <a:bodyPr/>
          <a:lstStyle/>
          <a:p>
            <a:r>
              <a:rPr lang="en-US" dirty="0" smtClean="0"/>
              <a:t>If a customer has knowledge of the position, they can self-refer up to the 50% period of job order </a:t>
            </a:r>
          </a:p>
          <a:p>
            <a:endParaRPr lang="en-US" dirty="0" smtClean="0"/>
          </a:p>
          <a:p>
            <a:endParaRPr lang="en-US" dirty="0" smtClean="0"/>
          </a:p>
          <a:p>
            <a:endParaRPr lang="en-US" dirty="0" smtClean="0"/>
          </a:p>
          <a:p>
            <a:endParaRPr lang="en-US" dirty="0" smtClean="0"/>
          </a:p>
          <a:p>
            <a:endParaRPr lang="en-US" dirty="0" smtClean="0"/>
          </a:p>
          <a:p>
            <a:r>
              <a:rPr lang="en-US" dirty="0" smtClean="0"/>
              <a:t>After the 50% period has passed, the employer is no longer obligated to accept/interview new applicants</a:t>
            </a:r>
            <a:endParaRPr lang="en-US" dirty="0"/>
          </a:p>
        </p:txBody>
      </p:sp>
      <p:pic>
        <p:nvPicPr>
          <p:cNvPr id="16386" name="Picture 2"/>
          <p:cNvPicPr>
            <a:picLocks noChangeAspect="1" noChangeArrowheads="1"/>
          </p:cNvPicPr>
          <p:nvPr/>
        </p:nvPicPr>
        <p:blipFill>
          <a:blip r:embed="rId3" cstate="print"/>
          <a:srcRect/>
          <a:stretch>
            <a:fillRect/>
          </a:stretch>
        </p:blipFill>
        <p:spPr bwMode="auto">
          <a:xfrm>
            <a:off x="2590800" y="3200400"/>
            <a:ext cx="3786554" cy="144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H-2A Referrals: Who?</a:t>
            </a:r>
            <a:endParaRPr lang="en-US" dirty="0"/>
          </a:p>
        </p:txBody>
      </p:sp>
      <p:sp>
        <p:nvSpPr>
          <p:cNvPr id="3" name="Content Placeholder 2"/>
          <p:cNvSpPr>
            <a:spLocks noGrp="1"/>
          </p:cNvSpPr>
          <p:nvPr>
            <p:ph idx="1"/>
          </p:nvPr>
        </p:nvSpPr>
        <p:spPr/>
        <p:txBody>
          <a:bodyPr>
            <a:normAutofit/>
          </a:bodyPr>
          <a:lstStyle/>
          <a:p>
            <a:r>
              <a:rPr lang="en-US" dirty="0" smtClean="0"/>
              <a:t>What is a </a:t>
            </a:r>
            <a:r>
              <a:rPr lang="en-US" b="1" dirty="0" smtClean="0"/>
              <a:t>qualified </a:t>
            </a:r>
            <a:r>
              <a:rPr lang="en-US" dirty="0" smtClean="0"/>
              <a:t>applicant?</a:t>
            </a:r>
          </a:p>
          <a:p>
            <a:pPr lvl="1">
              <a:buNone/>
            </a:pPr>
            <a:r>
              <a:rPr lang="en-US" dirty="0" smtClean="0"/>
              <a:t>Someone who… </a:t>
            </a:r>
          </a:p>
          <a:p>
            <a:pPr lvl="1"/>
            <a:r>
              <a:rPr lang="en-US" dirty="0" smtClean="0"/>
              <a:t>Meets the experience requirements</a:t>
            </a:r>
          </a:p>
          <a:p>
            <a:pPr lvl="1"/>
            <a:r>
              <a:rPr lang="en-US" dirty="0" smtClean="0"/>
              <a:t>Is able to perform the work required</a:t>
            </a:r>
          </a:p>
          <a:p>
            <a:pPr lvl="1"/>
            <a:r>
              <a:rPr lang="en-US" dirty="0" smtClean="0"/>
              <a:t>Is willing to perform the work required </a:t>
            </a:r>
          </a:p>
          <a:p>
            <a:r>
              <a:rPr lang="en-US" dirty="0" smtClean="0"/>
              <a:t>Information can be found in OSOS Job Description</a:t>
            </a:r>
          </a:p>
          <a:p>
            <a:endParaRPr lang="en-US" dirty="0" smtClean="0"/>
          </a:p>
          <a:p>
            <a:endParaRPr lang="en-US" dirty="0" smtClean="0"/>
          </a:p>
          <a:p>
            <a:pPr lvl="1"/>
            <a:r>
              <a:rPr lang="en-US" dirty="0" smtClean="0">
                <a:solidFill>
                  <a:schemeClr val="accent1">
                    <a:lumMod val="75000"/>
                  </a:schemeClr>
                </a:solidFill>
                <a:hlinkClick r:id="rId3"/>
              </a:rPr>
              <a:t>NYS Department of Labor Website: H-2A Job Orders</a:t>
            </a:r>
            <a:endParaRPr lang="en-US" dirty="0" smtClean="0">
              <a:solidFill>
                <a:schemeClr val="accent1">
                  <a:lumMod val="75000"/>
                </a:schemeClr>
              </a:solidFill>
            </a:endParaRPr>
          </a:p>
          <a:p>
            <a:pPr lvl="1"/>
            <a:endParaRPr lang="en-US" dirty="0" smtClean="0"/>
          </a:p>
          <a:p>
            <a:pPr lvl="1"/>
            <a:endParaRPr lang="en-US" dirty="0" smtClean="0"/>
          </a:p>
          <a:p>
            <a:pPr lvl="1"/>
            <a:endParaRPr lang="en-US" dirty="0" smtClean="0"/>
          </a:p>
        </p:txBody>
      </p:sp>
      <p:pic>
        <p:nvPicPr>
          <p:cNvPr id="17411" name="Picture 3"/>
          <p:cNvPicPr>
            <a:picLocks noChangeAspect="1" noChangeArrowheads="1"/>
          </p:cNvPicPr>
          <p:nvPr/>
        </p:nvPicPr>
        <p:blipFill>
          <a:blip r:embed="rId4" cstate="print"/>
          <a:srcRect/>
          <a:stretch>
            <a:fillRect/>
          </a:stretch>
        </p:blipFill>
        <p:spPr bwMode="auto">
          <a:xfrm>
            <a:off x="533400" y="4876800"/>
            <a:ext cx="8120743"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H-2A Referrals: Contact/Follow-up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chemeClr val="bg1"/>
                </a:solidFill>
              </a:rPr>
              <a:t>An </a:t>
            </a:r>
            <a:r>
              <a:rPr lang="en-US" dirty="0" err="1" smtClean="0">
                <a:solidFill>
                  <a:schemeClr val="bg1"/>
                </a:solidFill>
              </a:rPr>
              <a:t>AgLS</a:t>
            </a:r>
            <a:r>
              <a:rPr lang="en-US" dirty="0" smtClean="0">
                <a:solidFill>
                  <a:schemeClr val="bg1"/>
                </a:solidFill>
              </a:rPr>
              <a:t> will follow-up on posted referrals when visiting H-2A farms </a:t>
            </a:r>
          </a:p>
          <a:p>
            <a:r>
              <a:rPr lang="en-US" dirty="0" smtClean="0"/>
              <a:t>Contact your local </a:t>
            </a:r>
            <a:r>
              <a:rPr lang="en-US" dirty="0" err="1" smtClean="0"/>
              <a:t>AgLS</a:t>
            </a:r>
            <a:r>
              <a:rPr lang="en-US" dirty="0" smtClean="0"/>
              <a:t> with any questions </a:t>
            </a:r>
            <a:endParaRPr lang="en-US" dirty="0" smtClean="0">
              <a:solidFill>
                <a:schemeClr val="bg1"/>
              </a:solidFill>
            </a:endParaRPr>
          </a:p>
          <a:p>
            <a:r>
              <a:rPr lang="en-US" dirty="0" smtClean="0"/>
              <a:t>All H-2A Job Orders are input by the Foreign Labor Certification Unit</a:t>
            </a:r>
          </a:p>
          <a:p>
            <a:pPr>
              <a:buNone/>
            </a:pPr>
            <a:r>
              <a:rPr lang="en-US" sz="2800" dirty="0" smtClean="0"/>
              <a:t>		</a:t>
            </a:r>
            <a:r>
              <a:rPr lang="en-US" dirty="0" smtClean="0"/>
              <a:t>Contact:</a:t>
            </a:r>
          </a:p>
          <a:p>
            <a:pPr>
              <a:buNone/>
            </a:pPr>
            <a:r>
              <a:rPr lang="en-US" sz="2800" dirty="0" smtClean="0"/>
              <a:t>		</a:t>
            </a:r>
            <a:r>
              <a:rPr lang="en-US" sz="2100" dirty="0" smtClean="0"/>
              <a:t>Elizabeth Martin</a:t>
            </a:r>
          </a:p>
          <a:p>
            <a:pPr>
              <a:buNone/>
            </a:pPr>
            <a:r>
              <a:rPr lang="en-US" sz="2100" dirty="0" smtClean="0"/>
              <a:t>		Foreign Labor and Agriculture Specialist</a:t>
            </a:r>
          </a:p>
          <a:p>
            <a:pPr>
              <a:buNone/>
            </a:pPr>
            <a:r>
              <a:rPr lang="en-US" sz="2100" dirty="0" smtClean="0"/>
              <a:t>		New York State Department of Labor</a:t>
            </a:r>
          </a:p>
          <a:p>
            <a:pPr>
              <a:buNone/>
            </a:pPr>
            <a:r>
              <a:rPr lang="en-US" sz="2100" dirty="0" smtClean="0"/>
              <a:t>		Division of Immigrant Policies and Affairs</a:t>
            </a:r>
          </a:p>
          <a:p>
            <a:pPr>
              <a:buNone/>
            </a:pPr>
            <a:r>
              <a:rPr lang="en-US" sz="2100" dirty="0" smtClean="0"/>
              <a:t>		(518)457-7304</a:t>
            </a:r>
          </a:p>
          <a:p>
            <a:pPr lvl="1">
              <a:buNone/>
            </a:pPr>
            <a:r>
              <a:rPr lang="en-US" dirty="0" smtClean="0"/>
              <a:t>		</a:t>
            </a:r>
            <a:r>
              <a:rPr lang="en-US" sz="2100" dirty="0" smtClean="0"/>
              <a:t>foreignlaborcert@labor.ny.gov</a:t>
            </a:r>
          </a:p>
          <a:p>
            <a:endParaRPr lang="en-US" dirty="0">
              <a:solidFill>
                <a:schemeClr val="bg1"/>
              </a:solidFill>
            </a:endParaRPr>
          </a:p>
        </p:txBody>
      </p:sp>
      <p:pic>
        <p:nvPicPr>
          <p:cNvPr id="4" name="Picture 2" descr="http://ts4.mm.bing.net/th?id=H.4929270541518503&amp;pid=1.7&amp;w=131&amp;h=175&amp;c=7&amp;rs=1&amp;url=http%3a%2f%2fwww.web-design-center.com%2fwp-content%2fgrowing-seeds-clipart"/>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858000" y="3886200"/>
            <a:ext cx="1466523" cy="195909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5800"/>
            <a:ext cx="8686800" cy="856488"/>
          </a:xfrm>
        </p:spPr>
        <p:txBody>
          <a:bodyPr>
            <a:normAutofit fontScale="90000"/>
          </a:bodyPr>
          <a:lstStyle/>
          <a:p>
            <a:pPr algn="ctr"/>
            <a:r>
              <a:rPr lang="en-US" dirty="0" smtClean="0"/>
              <a:t>Migrant and Seasonal </a:t>
            </a:r>
            <a:r>
              <a:rPr lang="en-US" dirty="0" err="1" smtClean="0"/>
              <a:t>Farmworkers</a:t>
            </a:r>
            <a:endParaRPr lang="en-US"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pPr>
              <a:buNone/>
            </a:pPr>
            <a:r>
              <a:rPr lang="en-US" sz="2800" dirty="0" smtClean="0"/>
              <a:t>Seasonal </a:t>
            </a:r>
            <a:r>
              <a:rPr lang="en-US" sz="2800" dirty="0" err="1" smtClean="0"/>
              <a:t>Farmworker</a:t>
            </a:r>
            <a:endParaRPr lang="en-US" sz="2800" dirty="0" smtClean="0"/>
          </a:p>
          <a:p>
            <a:pPr>
              <a:buFont typeface="Arial" pitchFamily="34" charset="0"/>
              <a:buChar char="•"/>
            </a:pPr>
            <a:r>
              <a:rPr lang="en-US" sz="2800" dirty="0" smtClean="0"/>
              <a:t>Within the previous 12 months worked in farm work at least an aggregate of 25 days, earned at least 50% of income from farm work, and did not work for the same employer all year.</a:t>
            </a:r>
          </a:p>
          <a:p>
            <a:pPr>
              <a:buNone/>
            </a:pPr>
            <a:r>
              <a:rPr lang="en-US" sz="2800" dirty="0" smtClean="0"/>
              <a:t>Migrant </a:t>
            </a:r>
            <a:r>
              <a:rPr lang="en-US" sz="2800" dirty="0" err="1" smtClean="0"/>
              <a:t>Farmworker</a:t>
            </a:r>
            <a:endParaRPr lang="en-US" sz="2800" dirty="0" smtClean="0"/>
          </a:p>
          <a:p>
            <a:pPr>
              <a:buFont typeface="Arial" pitchFamily="34" charset="0"/>
              <a:buChar char="•"/>
            </a:pPr>
            <a:r>
              <a:rPr lang="en-US" sz="2800" dirty="0" smtClean="0"/>
              <a:t>Meets the same criteria as above AND was unable to return to his/her permanent residence within the same day.</a:t>
            </a:r>
          </a:p>
          <a:p>
            <a:pPr>
              <a:buNone/>
            </a:pPr>
            <a:r>
              <a:rPr lang="en-US" sz="2800" dirty="0" smtClean="0"/>
              <a:t>Migrant Food Processing Worker</a:t>
            </a:r>
          </a:p>
          <a:p>
            <a:pPr>
              <a:buFont typeface="Arial" pitchFamily="34" charset="0"/>
              <a:buChar char="•"/>
            </a:pPr>
            <a:r>
              <a:rPr lang="en-US" sz="2800" dirty="0" smtClean="0"/>
              <a:t>Within previous 12 months worked in food processing at least an aggregate of 25 days, earned at least 50% of income from food processing work, did not work for the same employer all year, AND was unable to return to his/her permanent residence within the same day.</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normAutofit/>
          </a:bodyPr>
          <a:lstStyle/>
          <a:p>
            <a:pPr algn="ctr"/>
            <a:r>
              <a:rPr lang="en-US" dirty="0" smtClean="0"/>
              <a:t>MSFW Identification</a:t>
            </a:r>
            <a:endParaRPr lang="en-US" dirty="0"/>
          </a:p>
        </p:txBody>
      </p:sp>
      <p:pic>
        <p:nvPicPr>
          <p:cNvPr id="4" name="Content Placeholder 4"/>
          <p:cNvPicPr>
            <a:picLocks noGrp="1"/>
          </p:cNvPicPr>
          <p:nvPr>
            <p:ph idx="1"/>
          </p:nvPr>
        </p:nvPicPr>
        <p:blipFill>
          <a:blip r:embed="rId3" cstate="print"/>
          <a:srcRect l="10856" t="12803" r="12119" b="13118"/>
          <a:stretch>
            <a:fillRect/>
          </a:stretch>
        </p:blipFill>
        <p:spPr bwMode="auto">
          <a:xfrm>
            <a:off x="457200" y="1463040"/>
            <a:ext cx="8156448"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96112"/>
          </a:xfrm>
        </p:spPr>
        <p:txBody>
          <a:bodyPr/>
          <a:lstStyle/>
          <a:p>
            <a:pPr algn="ctr"/>
            <a:r>
              <a:rPr lang="en-US" dirty="0" smtClean="0"/>
              <a:t>MSFW Identification </a:t>
            </a:r>
            <a:endParaRPr lang="en-US" dirty="0"/>
          </a:p>
        </p:txBody>
      </p:sp>
      <p:pic>
        <p:nvPicPr>
          <p:cNvPr id="4" name="Content Placeholder 4"/>
          <p:cNvPicPr>
            <a:picLocks noGrp="1"/>
          </p:cNvPicPr>
          <p:nvPr>
            <p:ph idx="1"/>
          </p:nvPr>
        </p:nvPicPr>
        <p:blipFill>
          <a:blip r:embed="rId3" cstate="print"/>
          <a:srcRect l="10856" t="12803" r="13381" b="13118"/>
          <a:stretch>
            <a:fillRect/>
          </a:stretch>
        </p:blipFill>
        <p:spPr bwMode="auto">
          <a:xfrm>
            <a:off x="457200" y="1463040"/>
            <a:ext cx="8156448"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96112"/>
          </a:xfrm>
        </p:spPr>
        <p:txBody>
          <a:bodyPr/>
          <a:lstStyle/>
          <a:p>
            <a:pPr algn="ctr"/>
            <a:r>
              <a:rPr lang="en-US" dirty="0" smtClean="0"/>
              <a:t>MSFW Identification </a:t>
            </a:r>
            <a:endParaRPr lang="en-US" dirty="0"/>
          </a:p>
        </p:txBody>
      </p:sp>
      <p:pic>
        <p:nvPicPr>
          <p:cNvPr id="5" name="Content Placeholder 4"/>
          <p:cNvPicPr>
            <a:picLocks/>
          </p:cNvPicPr>
          <p:nvPr/>
        </p:nvPicPr>
        <p:blipFill>
          <a:blip r:embed="rId3" cstate="print"/>
          <a:srcRect l="10102" t="12803" r="12119" b="8067"/>
          <a:stretch>
            <a:fillRect/>
          </a:stretch>
        </p:blipFill>
        <p:spPr bwMode="auto">
          <a:xfrm>
            <a:off x="457200" y="1463040"/>
            <a:ext cx="8156448"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96112"/>
          </a:xfrm>
        </p:spPr>
        <p:txBody>
          <a:bodyPr/>
          <a:lstStyle/>
          <a:p>
            <a:pPr algn="ctr"/>
            <a:r>
              <a:rPr lang="en-US" dirty="0" smtClean="0"/>
              <a:t>MSFW Identification </a:t>
            </a:r>
            <a:endParaRPr lang="en-US" dirty="0"/>
          </a:p>
        </p:txBody>
      </p:sp>
      <p:pic>
        <p:nvPicPr>
          <p:cNvPr id="4" name="Content Placeholder 4"/>
          <p:cNvPicPr>
            <a:picLocks noGrp="1"/>
          </p:cNvPicPr>
          <p:nvPr>
            <p:ph idx="1"/>
          </p:nvPr>
        </p:nvPicPr>
        <p:blipFill>
          <a:blip r:embed="rId3" cstate="print"/>
          <a:srcRect l="10856" t="11119" r="13381" b="13118"/>
          <a:stretch>
            <a:fillRect/>
          </a:stretch>
        </p:blipFill>
        <p:spPr bwMode="auto">
          <a:xfrm>
            <a:off x="457200" y="1463040"/>
            <a:ext cx="8153400" cy="480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2286000"/>
            <a:ext cx="1600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Potential MSFW?</a:t>
            </a:r>
            <a:endParaRPr lang="en-US" dirty="0"/>
          </a:p>
        </p:txBody>
      </p:sp>
      <p:sp>
        <p:nvSpPr>
          <p:cNvPr id="5" name="Rectangle 4"/>
          <p:cNvSpPr/>
          <p:nvPr/>
        </p:nvSpPr>
        <p:spPr>
          <a:xfrm>
            <a:off x="1676400" y="4114800"/>
            <a:ext cx="1600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Class:</a:t>
            </a:r>
          </a:p>
          <a:p>
            <a:pPr algn="ctr"/>
            <a:endParaRPr lang="en-US" dirty="0" smtClean="0"/>
          </a:p>
          <a:p>
            <a:pPr>
              <a:buFont typeface="Wingdings" pitchFamily="2" charset="2"/>
              <a:buChar char="q"/>
            </a:pPr>
            <a:r>
              <a:rPr lang="en-US" sz="1400" dirty="0" smtClean="0"/>
              <a:t>Migrant FW</a:t>
            </a:r>
          </a:p>
          <a:p>
            <a:pPr>
              <a:buFont typeface="Wingdings" pitchFamily="2" charset="2"/>
              <a:buChar char="q"/>
            </a:pPr>
            <a:r>
              <a:rPr lang="en-US" sz="1400" dirty="0" smtClean="0"/>
              <a:t>Migrant FP</a:t>
            </a:r>
          </a:p>
          <a:p>
            <a:pPr>
              <a:buFont typeface="Wingdings" pitchFamily="2" charset="2"/>
              <a:buChar char="q"/>
            </a:pPr>
            <a:r>
              <a:rPr lang="en-US" sz="1400" dirty="0" smtClean="0"/>
              <a:t>Seasonal FW</a:t>
            </a:r>
            <a:endParaRPr lang="en-US" sz="1400" dirty="0"/>
          </a:p>
        </p:txBody>
      </p:sp>
      <p:sp>
        <p:nvSpPr>
          <p:cNvPr id="6" name="Rectangle 5"/>
          <p:cNvSpPr/>
          <p:nvPr/>
        </p:nvSpPr>
        <p:spPr>
          <a:xfrm>
            <a:off x="3048000" y="2286000"/>
            <a:ext cx="1600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Type:</a:t>
            </a:r>
          </a:p>
          <a:p>
            <a:pPr algn="ctr"/>
            <a:endParaRPr lang="en-US" dirty="0" smtClean="0"/>
          </a:p>
          <a:p>
            <a:pPr>
              <a:buFont typeface="Wingdings" pitchFamily="2" charset="2"/>
              <a:buChar char="q"/>
            </a:pPr>
            <a:r>
              <a:rPr lang="en-US" sz="1400" dirty="0" smtClean="0"/>
              <a:t>Ag Production</a:t>
            </a:r>
          </a:p>
          <a:p>
            <a:pPr>
              <a:buFont typeface="Wingdings" pitchFamily="2" charset="2"/>
              <a:buChar char="q"/>
            </a:pPr>
            <a:r>
              <a:rPr lang="en-US" sz="1400" dirty="0" smtClean="0"/>
              <a:t>Food Processing</a:t>
            </a:r>
          </a:p>
        </p:txBody>
      </p:sp>
      <p:sp>
        <p:nvSpPr>
          <p:cNvPr id="7" name="Rectangle 6"/>
          <p:cNvSpPr/>
          <p:nvPr/>
        </p:nvSpPr>
        <p:spPr>
          <a:xfrm>
            <a:off x="4572000" y="4114800"/>
            <a:ext cx="1600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Employed in FW:</a:t>
            </a:r>
          </a:p>
          <a:p>
            <a:pPr>
              <a:buFont typeface="Wingdings" pitchFamily="2" charset="2"/>
              <a:buChar char="q"/>
            </a:pPr>
            <a:r>
              <a:rPr lang="en-US" sz="1400" dirty="0" smtClean="0"/>
              <a:t>Income</a:t>
            </a:r>
          </a:p>
          <a:p>
            <a:pPr>
              <a:buFont typeface="Wingdings" pitchFamily="2" charset="2"/>
              <a:buChar char="q"/>
            </a:pPr>
            <a:r>
              <a:rPr lang="en-US" sz="1400" dirty="0" err="1" smtClean="0"/>
              <a:t>Worktime</a:t>
            </a:r>
            <a:endParaRPr lang="en-US" sz="1400" dirty="0" smtClean="0"/>
          </a:p>
          <a:p>
            <a:pPr>
              <a:buFont typeface="Wingdings" pitchFamily="2" charset="2"/>
              <a:buChar char="q"/>
            </a:pPr>
            <a:r>
              <a:rPr lang="en-US" sz="1400" dirty="0" smtClean="0"/>
              <a:t>Both</a:t>
            </a:r>
            <a:endParaRPr lang="en-US" sz="1400" dirty="0"/>
          </a:p>
        </p:txBody>
      </p:sp>
      <p:sp>
        <p:nvSpPr>
          <p:cNvPr id="8" name="Rectangle 7"/>
          <p:cNvSpPr/>
          <p:nvPr/>
        </p:nvSpPr>
        <p:spPr>
          <a:xfrm>
            <a:off x="5867400" y="2286000"/>
            <a:ext cx="1600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Threshold:</a:t>
            </a:r>
          </a:p>
          <a:p>
            <a:pPr>
              <a:buFont typeface="Wingdings" pitchFamily="2" charset="2"/>
              <a:buChar char="q"/>
            </a:pPr>
            <a:r>
              <a:rPr lang="en-US" sz="1400" dirty="0" smtClean="0"/>
              <a:t>25 Days Worked</a:t>
            </a:r>
          </a:p>
          <a:p>
            <a:pPr>
              <a:buFont typeface="Wingdings" pitchFamily="2" charset="2"/>
              <a:buChar char="q"/>
            </a:pPr>
            <a:r>
              <a:rPr lang="en-US" sz="1400" dirty="0" smtClean="0"/>
              <a:t>$800 earned</a:t>
            </a:r>
            <a:endParaRPr lang="en-US" sz="1400" dirty="0"/>
          </a:p>
        </p:txBody>
      </p:sp>
      <p:sp>
        <p:nvSpPr>
          <p:cNvPr id="9" name="TextBox 8"/>
          <p:cNvSpPr txBox="1"/>
          <p:nvPr/>
        </p:nvSpPr>
        <p:spPr>
          <a:xfrm>
            <a:off x="0" y="762000"/>
            <a:ext cx="9144000" cy="861774"/>
          </a:xfrm>
          <a:prstGeom prst="rect">
            <a:avLst/>
          </a:prstGeom>
          <a:noFill/>
        </p:spPr>
        <p:txBody>
          <a:bodyPr wrap="square" rtlCol="0">
            <a:spAutoFit/>
          </a:bodyPr>
          <a:lstStyle/>
          <a:p>
            <a:pPr algn="ctr"/>
            <a:r>
              <a:rPr lang="en-US" sz="5000" dirty="0" smtClean="0">
                <a:latin typeface="+mj-lt"/>
              </a:rPr>
              <a:t>MSFW Identification – Flow Chart </a:t>
            </a:r>
            <a:endParaRPr lang="en-US" sz="5000" dirty="0">
              <a:latin typeface="+mj-lt"/>
            </a:endParaRPr>
          </a:p>
        </p:txBody>
      </p:sp>
      <p:sp>
        <p:nvSpPr>
          <p:cNvPr id="10" name="Rectangle 9"/>
          <p:cNvSpPr/>
          <p:nvPr/>
        </p:nvSpPr>
        <p:spPr>
          <a:xfrm>
            <a:off x="7239000" y="4114800"/>
            <a:ext cx="16002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MSFW</a:t>
            </a:r>
            <a:endParaRPr lang="en-US" dirty="0"/>
          </a:p>
        </p:txBody>
      </p:sp>
      <p:cxnSp>
        <p:nvCxnSpPr>
          <p:cNvPr id="44" name="Elbow Connector 43"/>
          <p:cNvCxnSpPr>
            <a:stCxn id="5" idx="3"/>
          </p:cNvCxnSpPr>
          <p:nvPr/>
        </p:nvCxnSpPr>
        <p:spPr>
          <a:xfrm flipV="1">
            <a:off x="3276600" y="3962400"/>
            <a:ext cx="381000" cy="9525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6" idx="3"/>
          </p:cNvCxnSpPr>
          <p:nvPr/>
        </p:nvCxnSpPr>
        <p:spPr>
          <a:xfrm>
            <a:off x="4648200" y="3086100"/>
            <a:ext cx="685800" cy="8763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7" idx="3"/>
          </p:cNvCxnSpPr>
          <p:nvPr/>
        </p:nvCxnSpPr>
        <p:spPr>
          <a:xfrm flipV="1">
            <a:off x="6172200" y="3962400"/>
            <a:ext cx="533400" cy="9525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Elbow Connector 64"/>
          <p:cNvCxnSpPr>
            <a:stCxn id="8" idx="3"/>
          </p:cNvCxnSpPr>
          <p:nvPr/>
        </p:nvCxnSpPr>
        <p:spPr>
          <a:xfrm>
            <a:off x="7467600" y="3086100"/>
            <a:ext cx="609600" cy="8763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4" idx="3"/>
          </p:cNvCxnSpPr>
          <p:nvPr/>
        </p:nvCxnSpPr>
        <p:spPr>
          <a:xfrm>
            <a:off x="1828800" y="3086100"/>
            <a:ext cx="685800" cy="95250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0" y="6488668"/>
            <a:ext cx="5105400" cy="369332"/>
          </a:xfrm>
          <a:prstGeom prst="rect">
            <a:avLst/>
          </a:prstGeom>
          <a:noFill/>
        </p:spPr>
        <p:txBody>
          <a:bodyPr wrap="square" rtlCol="0">
            <a:spAutoFit/>
          </a:bodyPr>
          <a:lstStyle/>
          <a:p>
            <a:r>
              <a:rPr lang="en-US" dirty="0" smtClean="0"/>
              <a:t>*For internal use only. Current as of August, 2013</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305800" cy="1066800"/>
          </a:xfrm>
        </p:spPr>
        <p:txBody>
          <a:bodyPr>
            <a:normAutofit fontScale="90000"/>
          </a:bodyPr>
          <a:lstStyle/>
          <a:p>
            <a:pPr algn="ctr"/>
            <a:r>
              <a:rPr lang="en-US" dirty="0" smtClean="0"/>
              <a:t/>
            </a:r>
            <a:br>
              <a:rPr lang="en-US" dirty="0" smtClean="0"/>
            </a:br>
            <a:r>
              <a:rPr lang="en-US" dirty="0" smtClean="0"/>
              <a:t/>
            </a:r>
            <a:br>
              <a:rPr lang="en-US" dirty="0" smtClean="0"/>
            </a:br>
            <a:r>
              <a:rPr lang="en-US" dirty="0" smtClean="0"/>
              <a:t>MSFW Identification: </a:t>
            </a:r>
            <a:br>
              <a:rPr lang="en-US" dirty="0" smtClean="0"/>
            </a:br>
            <a:r>
              <a:rPr lang="en-US" sz="4000" dirty="0" smtClean="0"/>
              <a:t>Common Questions </a:t>
            </a:r>
            <a:endParaRPr lang="en-US" sz="4000" dirty="0"/>
          </a:p>
        </p:txBody>
      </p:sp>
      <p:sp>
        <p:nvSpPr>
          <p:cNvPr id="5" name="Content Placeholder 4"/>
          <p:cNvSpPr>
            <a:spLocks noGrp="1"/>
          </p:cNvSpPr>
          <p:nvPr>
            <p:ph idx="1"/>
          </p:nvPr>
        </p:nvSpPr>
        <p:spPr>
          <a:xfrm>
            <a:off x="457200" y="2057400"/>
            <a:ext cx="8229600" cy="4800600"/>
          </a:xfrm>
        </p:spPr>
        <p:txBody>
          <a:bodyPr>
            <a:normAutofit fontScale="85000" lnSpcReduction="20000"/>
          </a:bodyPr>
          <a:lstStyle/>
          <a:p>
            <a:pPr>
              <a:buNone/>
            </a:pPr>
            <a:r>
              <a:rPr lang="en-US" sz="3600" dirty="0" smtClean="0"/>
              <a:t>What if the customer cannot remember the name, dates of employment, and/or location of the last farm he/she worked on?</a:t>
            </a:r>
          </a:p>
          <a:p>
            <a:pPr lvl="1"/>
            <a:r>
              <a:rPr lang="en-US" dirty="0" smtClean="0"/>
              <a:t>If the customer does not know the name or location of the farm, but can tell you that he/she worked at a farm in North Carolina May-October 2012, you should enter this information in Comments.  This customer should still be designated as an MSFW.</a:t>
            </a:r>
          </a:p>
          <a:p>
            <a:pPr>
              <a:buNone/>
            </a:pPr>
            <a:r>
              <a:rPr lang="en-US" sz="3600" dirty="0" smtClean="0"/>
              <a:t>If the customer worked in farm work in the past 12 months and meets the other criteria, but no longer wants to work in farm work, should he/she still be designated as an MSFW?</a:t>
            </a:r>
          </a:p>
          <a:p>
            <a:pPr lvl="1"/>
            <a:r>
              <a:rPr lang="en-US" dirty="0" smtClean="0"/>
              <a:t>Yes, but be sure to include O*NET titles outside of farm work in the Objective tab. </a:t>
            </a:r>
          </a:p>
          <a:p>
            <a:endParaRPr lang="en-US" dirty="0"/>
          </a:p>
        </p:txBody>
      </p:sp>
      <p:pic>
        <p:nvPicPr>
          <p:cNvPr id="12300" name="Picture 12" descr="http://ts2.mm.bing.net/th?id=H.4818533451826377&amp;pid=1.7&amp;w=181&amp;h=179&amp;c=7&amp;rs=1&amp;url=http%3a%2f%2fwww.clker.com%2fclipart-growing-flower-1.html"/>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38200" y="533400"/>
            <a:ext cx="1309873" cy="12954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pPr algn="ctr"/>
            <a:r>
              <a:rPr lang="en-US" dirty="0" smtClean="0"/>
              <a:t>Language Access &amp;Postings</a:t>
            </a:r>
            <a:endParaRPr lang="en-US" dirty="0"/>
          </a:p>
        </p:txBody>
      </p:sp>
      <p:sp>
        <p:nvSpPr>
          <p:cNvPr id="3" name="Content Placeholder 2"/>
          <p:cNvSpPr>
            <a:spLocks noGrp="1"/>
          </p:cNvSpPr>
          <p:nvPr>
            <p:ph idx="1"/>
          </p:nvPr>
        </p:nvSpPr>
        <p:spPr/>
        <p:txBody>
          <a:bodyPr>
            <a:normAutofit/>
          </a:bodyPr>
          <a:lstStyle/>
          <a:p>
            <a:pPr algn="ctr">
              <a:buNone/>
            </a:pPr>
            <a:r>
              <a:rPr lang="en-US" dirty="0" smtClean="0"/>
              <a:t>The Division of Immigrant Policies and Affairs is tasked with carrying out the agency’s language access policy</a:t>
            </a:r>
          </a:p>
          <a:p>
            <a:r>
              <a:rPr lang="en-US" dirty="0" smtClean="0">
                <a:hlinkClick r:id="rId3"/>
              </a:rPr>
              <a:t>What is Language Access?</a:t>
            </a:r>
            <a:endParaRPr lang="en-US" dirty="0" smtClean="0"/>
          </a:p>
          <a:p>
            <a:pPr lvl="1"/>
            <a:r>
              <a:rPr lang="en-US" dirty="0" smtClean="0">
                <a:hlinkClick r:id="rId4"/>
              </a:rPr>
              <a:t>“I speak” poster</a:t>
            </a:r>
            <a:endParaRPr lang="en-US" dirty="0" smtClean="0"/>
          </a:p>
          <a:p>
            <a:pPr lvl="1"/>
            <a:r>
              <a:rPr lang="en-US" dirty="0" smtClean="0">
                <a:hlinkClick r:id="rId5"/>
              </a:rPr>
              <a:t>“Right to file a complaint” poster</a:t>
            </a:r>
            <a:endParaRPr lang="en-US" dirty="0" smtClean="0"/>
          </a:p>
          <a:p>
            <a:pPr lvl="1"/>
            <a:r>
              <a:rPr lang="en-US" dirty="0" smtClean="0"/>
              <a:t>Should be posted in an accessible, visible location </a:t>
            </a:r>
          </a:p>
          <a:p>
            <a:pPr lvl="1"/>
            <a:r>
              <a:rPr lang="en-US" dirty="0" smtClean="0"/>
              <a:t>Updated copies of these posters were recently issued – </a:t>
            </a:r>
            <a:r>
              <a:rPr lang="en-US" dirty="0" err="1" smtClean="0"/>
              <a:t>AgLS</a:t>
            </a:r>
            <a:r>
              <a:rPr lang="en-US" dirty="0" smtClean="0"/>
              <a:t> will check to be sure that you have the most updated version and provide it if necessary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Language Access: Forms</a:t>
            </a:r>
            <a:endParaRPr lang="en-US" dirty="0"/>
          </a:p>
        </p:txBody>
      </p:sp>
      <p:sp>
        <p:nvSpPr>
          <p:cNvPr id="3" name="Content Placeholder 2"/>
          <p:cNvSpPr>
            <a:spLocks noGrp="1"/>
          </p:cNvSpPr>
          <p:nvPr>
            <p:ph idx="1"/>
          </p:nvPr>
        </p:nvSpPr>
        <p:spPr>
          <a:xfrm>
            <a:off x="457200" y="2133600"/>
            <a:ext cx="8229600" cy="4389120"/>
          </a:xfrm>
        </p:spPr>
        <p:txBody>
          <a:bodyPr/>
          <a:lstStyle/>
          <a:p>
            <a:r>
              <a:rPr lang="en-US" dirty="0" smtClean="0">
                <a:hlinkClick r:id="rId3"/>
              </a:rPr>
              <a:t>Waiver of Right to Free Interpretation Services </a:t>
            </a:r>
            <a:endParaRPr lang="en-US" dirty="0" smtClean="0"/>
          </a:p>
          <a:p>
            <a:r>
              <a:rPr lang="en-US" dirty="0" smtClean="0">
                <a:hlinkClick r:id="rId4"/>
              </a:rPr>
              <a:t>Language Access Complaint Form</a:t>
            </a:r>
          </a:p>
          <a:p>
            <a:r>
              <a:rPr lang="en-US" dirty="0" smtClean="0">
                <a:hlinkClick r:id="rId4"/>
              </a:rPr>
              <a:t> </a:t>
            </a:r>
            <a:r>
              <a:rPr lang="en-US" dirty="0" smtClean="0">
                <a:hlinkClick r:id="rId5"/>
              </a:rPr>
              <a:t>Notice of Important Document </a:t>
            </a:r>
            <a:endParaRPr lang="en-US" dirty="0"/>
          </a:p>
        </p:txBody>
      </p:sp>
      <p:pic>
        <p:nvPicPr>
          <p:cNvPr id="8194" name="Picture 2" descr="http://ts1.mm.bing.net/th?id=H.4657510840338024&amp;pid=1.7&amp;w=142&amp;h=175&amp;c=7&amp;rs=1&amp;url=http%3a%2f%2fwww.clker.com%2fclipart-growing-plant.html"/>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172200" y="4185634"/>
            <a:ext cx="1905000" cy="2347711"/>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458200" cy="1143000"/>
          </a:xfrm>
        </p:spPr>
        <p:txBody>
          <a:bodyPr>
            <a:normAutofit/>
          </a:bodyPr>
          <a:lstStyle/>
          <a:p>
            <a:r>
              <a:rPr lang="en-US" dirty="0" smtClean="0"/>
              <a:t>Language Access: Interpretation</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Language Line: 1-800-593-2835</a:t>
            </a:r>
          </a:p>
          <a:p>
            <a:pPr lvl="1"/>
            <a:r>
              <a:rPr lang="en-US" dirty="0" smtClean="0"/>
              <a:t>Client ID number</a:t>
            </a:r>
            <a:r>
              <a:rPr lang="en-US" dirty="0" smtClean="0"/>
              <a:t>: 12345</a:t>
            </a:r>
            <a:endParaRPr lang="en-US" dirty="0" smtClean="0"/>
          </a:p>
          <a:p>
            <a:pPr lvl="1"/>
            <a:r>
              <a:rPr lang="en-US" dirty="0" smtClean="0"/>
              <a:t>Organization name: </a:t>
            </a:r>
            <a:r>
              <a:rPr lang="en-US" b="1" dirty="0" smtClean="0"/>
              <a:t>Division of Employment and Workforce Solutions</a:t>
            </a:r>
            <a:endParaRPr lang="en-US" dirty="0" smtClean="0"/>
          </a:p>
          <a:p>
            <a:pPr lvl="1"/>
            <a:r>
              <a:rPr lang="en-US" dirty="0" smtClean="0"/>
              <a:t>DEWS </a:t>
            </a:r>
            <a:r>
              <a:rPr lang="en-US" smtClean="0"/>
              <a:t>Access </a:t>
            </a:r>
            <a:r>
              <a:rPr lang="en-US" smtClean="0"/>
              <a:t>Code: 1234</a:t>
            </a:r>
            <a:endParaRPr lang="en-US" sz="2800" dirty="0" smtClean="0"/>
          </a:p>
          <a:p>
            <a:r>
              <a:rPr lang="en-US" sz="2800" dirty="0" smtClean="0"/>
              <a:t>This service should be utilized whenever necessary </a:t>
            </a:r>
            <a:endParaRPr lang="en-US" dirty="0" smtClean="0"/>
          </a:p>
          <a:p>
            <a:pPr lvl="1"/>
            <a:r>
              <a:rPr lang="en-US" dirty="0" smtClean="0"/>
              <a:t>Calls are tracked by code number to determine which offices are making use of the service </a:t>
            </a:r>
          </a:p>
          <a:p>
            <a:r>
              <a:rPr lang="en-US" sz="2800" dirty="0" smtClean="0"/>
              <a:t>Language Line Demonstration </a:t>
            </a:r>
          </a:p>
          <a:p>
            <a:pPr>
              <a:buNone/>
            </a:pPr>
            <a:r>
              <a:rPr lang="en-US" sz="2800" b="1" dirty="0" smtClean="0"/>
              <a:t>	</a:t>
            </a:r>
          </a:p>
          <a:p>
            <a:pPr lvl="1"/>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pPr algn="ctr"/>
            <a:r>
              <a:rPr lang="en-US" dirty="0" smtClean="0"/>
              <a:t>Questions?	</a:t>
            </a:r>
            <a:endParaRPr lang="en-US" dirty="0"/>
          </a:p>
        </p:txBody>
      </p:sp>
      <p:sp>
        <p:nvSpPr>
          <p:cNvPr id="3" name="Content Placeholder 2"/>
          <p:cNvSpPr>
            <a:spLocks noGrp="1"/>
          </p:cNvSpPr>
          <p:nvPr>
            <p:ph idx="1"/>
          </p:nvPr>
        </p:nvSpPr>
        <p:spPr/>
        <p:txBody>
          <a:bodyPr/>
          <a:lstStyle/>
          <a:p>
            <a:pPr>
              <a:buNone/>
            </a:pPr>
            <a:r>
              <a:rPr lang="en-US" dirty="0" smtClean="0"/>
              <a:t>Contact your local Agriculture Labor Specialist:</a:t>
            </a:r>
          </a:p>
          <a:p>
            <a:pPr>
              <a:buNone/>
            </a:pPr>
            <a:endParaRPr lang="en-US" dirty="0" smtClean="0"/>
          </a:p>
          <a:p>
            <a:pPr>
              <a:buNone/>
            </a:pPr>
            <a:r>
              <a:rPr lang="en-US" dirty="0" smtClean="0"/>
              <a:t>	Caylin Gwise</a:t>
            </a:r>
          </a:p>
          <a:p>
            <a:pPr>
              <a:buNone/>
            </a:pPr>
            <a:r>
              <a:rPr lang="en-US" dirty="0" smtClean="0"/>
              <a:t>	587 East Main Street</a:t>
            </a:r>
          </a:p>
          <a:p>
            <a:pPr>
              <a:buNone/>
            </a:pPr>
            <a:r>
              <a:rPr lang="en-US" dirty="0" smtClean="0"/>
              <a:t>	Batavia NY 14020</a:t>
            </a:r>
          </a:p>
          <a:p>
            <a:pPr>
              <a:buNone/>
            </a:pPr>
            <a:r>
              <a:rPr lang="en-US" dirty="0" smtClean="0"/>
              <a:t>	Mobile: 585-815-5113</a:t>
            </a:r>
          </a:p>
          <a:p>
            <a:pPr>
              <a:buNone/>
            </a:pPr>
            <a:r>
              <a:rPr lang="en-US" dirty="0" smtClean="0"/>
              <a:t>	</a:t>
            </a:r>
            <a:r>
              <a:rPr lang="en-US" dirty="0" smtClean="0">
                <a:hlinkClick r:id="rId3"/>
              </a:rPr>
              <a:t>caylin.gwise@labor.ny.gov</a:t>
            </a:r>
            <a:endParaRPr lang="en-US" dirty="0" smtClean="0"/>
          </a:p>
          <a:p>
            <a:pPr>
              <a:buNone/>
            </a:pPr>
            <a:endParaRPr lang="en-US" dirty="0" smtClean="0"/>
          </a:p>
          <a:p>
            <a:pPr>
              <a:buNone/>
            </a:pPr>
            <a:r>
              <a:rPr lang="en-US" dirty="0" smtClean="0">
                <a:hlinkClick r:id="rId4"/>
              </a:rPr>
              <a:t>Territory Map </a:t>
            </a: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 </a:t>
            </a:r>
            <a:endParaRPr lang="en-US" dirty="0"/>
          </a:p>
        </p:txBody>
      </p:sp>
      <p:pic>
        <p:nvPicPr>
          <p:cNvPr id="1026" name="Picture 2" descr="http://ts4.mm.bing.net/th?id=H.4801168880634431&amp;pid=1.7&amp;w=247&amp;h=183&amp;c=7&amp;rs=1&amp;url=http%3a%2f%2fwww.flickr.com%2fphotos%2fpamela_perry%2f4705828846%2f"/>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05000" y="2362200"/>
            <a:ext cx="5257800" cy="3895457"/>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32">
      <a:dk1>
        <a:sysClr val="windowText" lastClr="000000"/>
      </a:dk1>
      <a:lt1>
        <a:srgbClr val="000000"/>
      </a:lt1>
      <a:dk2>
        <a:srgbClr val="FFFCC6"/>
      </a:dk2>
      <a:lt2>
        <a:srgbClr val="000000"/>
      </a:lt2>
      <a:accent1>
        <a:srgbClr val="0B9B74"/>
      </a:accent1>
      <a:accent2>
        <a:srgbClr val="54A838"/>
      </a:accent2>
      <a:accent3>
        <a:srgbClr val="0B9B74"/>
      </a:accent3>
      <a:accent4>
        <a:srgbClr val="055740"/>
      </a:accent4>
      <a:accent5>
        <a:srgbClr val="7CCA62"/>
      </a:accent5>
      <a:accent6>
        <a:srgbClr val="A5C249"/>
      </a:accent6>
      <a:hlink>
        <a:srgbClr val="0042C7"/>
      </a:hlink>
      <a:folHlink>
        <a:srgbClr val="00206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1880</TotalTime>
  <Words>5883</Words>
  <Application>Microsoft Office PowerPoint</Application>
  <PresentationFormat>On-screen Show (4:3)</PresentationFormat>
  <Paragraphs>348</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Flow</vt:lpstr>
      <vt:lpstr>Agriculture Labor Program</vt:lpstr>
      <vt:lpstr>Topics </vt:lpstr>
      <vt:lpstr>Agriculture Labor Program </vt:lpstr>
      <vt:lpstr>State Monitor Advocate</vt:lpstr>
      <vt:lpstr>Agricultural Employers</vt:lpstr>
      <vt:lpstr>General Agricultural Job Orders</vt:lpstr>
      <vt:lpstr>General Agricultural Job Orders</vt:lpstr>
      <vt:lpstr>General Agricultural Job Orders: New York Farm Jobs Bulletin</vt:lpstr>
      <vt:lpstr>Resource Room</vt:lpstr>
      <vt:lpstr>General Jobs Orders vs. H-2A Job Orders </vt:lpstr>
      <vt:lpstr>H-2A Referrals: Agricultural Employer Requirements</vt:lpstr>
      <vt:lpstr>H-2A Referrals: When?</vt:lpstr>
      <vt:lpstr>H-2A Referrals: When?</vt:lpstr>
      <vt:lpstr>H-2A Referrals: Who?</vt:lpstr>
      <vt:lpstr>H-2A Referrals: Contact/Follow-up</vt:lpstr>
      <vt:lpstr>Migrant and Seasonal Farmworkers</vt:lpstr>
      <vt:lpstr>MSFW Identification</vt:lpstr>
      <vt:lpstr>MSFW Identification </vt:lpstr>
      <vt:lpstr>MSFW Identification </vt:lpstr>
      <vt:lpstr>MSFW Identification </vt:lpstr>
      <vt:lpstr>Slide 21</vt:lpstr>
      <vt:lpstr>  MSFW Identification:  Common Questions </vt:lpstr>
      <vt:lpstr>Language Access &amp;Postings</vt:lpstr>
      <vt:lpstr>Language Access: Forms</vt:lpstr>
      <vt:lpstr>Language Access: Interpretation</vt:lpstr>
      <vt:lpstr>Questions? </vt:lpstr>
      <vt:lpstr>Thank you! </vt:lpstr>
    </vt:vector>
  </TitlesOfParts>
  <Company>DOL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Agriculture Labor Program</dc:title>
  <dc:creator>USBCG3</dc:creator>
  <cp:lastModifiedBy>usajc3</cp:lastModifiedBy>
  <cp:revision>47</cp:revision>
  <dcterms:created xsi:type="dcterms:W3CDTF">2013-05-14T14:16:10Z</dcterms:created>
  <dcterms:modified xsi:type="dcterms:W3CDTF">2013-07-18T18:52:00Z</dcterms:modified>
</cp:coreProperties>
</file>