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63" r:id="rId11"/>
    <p:sldId id="265" r:id="rId12"/>
    <p:sldId id="266" r:id="rId13"/>
    <p:sldId id="267" r:id="rId14"/>
    <p:sldId id="268" r:id="rId15"/>
    <p:sldId id="269" r:id="rId16"/>
    <p:sldId id="273" r:id="rId17"/>
    <p:sldId id="274" r:id="rId18"/>
    <p:sldId id="276" r:id="rId19"/>
    <p:sldId id="270" r:id="rId20"/>
  </p:sldIdLst>
  <p:sldSz cx="9144000" cy="6858000" type="screen4x3"/>
  <p:notesSz cx="7086600" cy="9372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pep-admin\dol\BSimcoe\Staff%20Training\CQI,%20Strategic%20Plan\Positive%20Retention%20Characteristics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ppep-admin\dol\BSimcoe\Staff%20Training\CQI,%20Strategic%20Plan\Positive%20Retention%20Characteristics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2515053881737835"/>
          <c:y val="3.3846153846153845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title>
    <c:autoTitleDeleted val="0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840474988450816E-2"/>
          <c:y val="0.3353851192685085"/>
          <c:w val="0.71058022739721216"/>
          <c:h val="0.43384680565926331"/>
        </c:manualLayout>
      </c:layout>
      <c:pie3DChart>
        <c:varyColors val="1"/>
        <c:ser>
          <c:idx val="0"/>
          <c:order val="0"/>
          <c:tx>
            <c:strRef>
              <c:f>Sheet2!$E$3</c:f>
              <c:strCache>
                <c:ptCount val="1"/>
                <c:pt idx="0">
                  <c:v>% of all trained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Pt>
            <c:idx val="0"/>
            <c:bubble3D val="0"/>
          </c:dPt>
          <c:dPt>
            <c:idx val="1"/>
            <c:bubble3D val="0"/>
            <c:spPr>
              <a:solidFill>
                <a:srgbClr val="9933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FFFF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bubble3D val="0"/>
            <c:spPr>
              <a:solidFill>
                <a:srgbClr val="CCFF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bubble3D val="0"/>
            <c:spPr>
              <a:solidFill>
                <a:srgbClr val="660066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5"/>
            <c:bubble3D val="0"/>
            <c:spPr>
              <a:solidFill>
                <a:srgbClr val="FF8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8"/>
            <c:bubble3D val="0"/>
            <c:spPr>
              <a:solidFill>
                <a:srgbClr val="000080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9"/>
            <c:bubble3D val="0"/>
            <c:spPr>
              <a:solidFill>
                <a:srgbClr val="FF00FF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cat>
            <c:strRef>
              <c:f>Sheet2!$D$4:$D$14</c:f>
              <c:strCache>
                <c:ptCount val="10"/>
                <c:pt idx="0">
                  <c:v>CDL</c:v>
                </c:pt>
                <c:pt idx="1">
                  <c:v>MA</c:v>
                </c:pt>
                <c:pt idx="2">
                  <c:v>FSM</c:v>
                </c:pt>
                <c:pt idx="3">
                  <c:v>PCs</c:v>
                </c:pt>
                <c:pt idx="4">
                  <c:v>Self-Emp</c:v>
                </c:pt>
                <c:pt idx="5">
                  <c:v>Cert. NA</c:v>
                </c:pt>
                <c:pt idx="6">
                  <c:v>Foreman</c:v>
                </c:pt>
                <c:pt idx="7">
                  <c:v>YB</c:v>
                </c:pt>
                <c:pt idx="8">
                  <c:v>WEP</c:v>
                </c:pt>
                <c:pt idx="9">
                  <c:v>OJT</c:v>
                </c:pt>
              </c:strCache>
            </c:strRef>
          </c:cat>
          <c:val>
            <c:numRef>
              <c:f>Sheet2!$E$4:$E$14</c:f>
              <c:numCache>
                <c:formatCode>General</c:formatCode>
                <c:ptCount val="10"/>
                <c:pt idx="0">
                  <c:v>48</c:v>
                </c:pt>
                <c:pt idx="1">
                  <c:v>7</c:v>
                </c:pt>
                <c:pt idx="2">
                  <c:v>7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4</c:v>
                </c:pt>
                <c:pt idx="8">
                  <c:v>4</c:v>
                </c:pt>
                <c:pt idx="9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6227712553894831"/>
          <c:y val="0.25846186149808198"/>
          <c:w val="0.12175669658059207"/>
          <c:h val="0.58769327680193828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73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4769933047072041"/>
          <c:y val="3.2663316582914576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title>
    <c:autoTitleDeleted val="0"/>
    <c:view3D>
      <c:rotX val="15"/>
      <c:hPercent val="100"/>
      <c:rotY val="20"/>
      <c:depthPercent val="100"/>
      <c:rAngAx val="0"/>
      <c:perspective val="30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4156293797253364E-2"/>
          <c:y val="0.14824120603015076"/>
          <c:w val="0.67085168079301882"/>
          <c:h val="0.6507537688442210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Sheet2!$B$3</c:f>
              <c:strCache>
                <c:ptCount val="1"/>
                <c:pt idx="0">
                  <c:v>% Retained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Sheet2!$A$4:$A$14</c:f>
              <c:strCache>
                <c:ptCount val="10"/>
                <c:pt idx="0">
                  <c:v>CDL</c:v>
                </c:pt>
                <c:pt idx="1">
                  <c:v>MA</c:v>
                </c:pt>
                <c:pt idx="2">
                  <c:v>FSM</c:v>
                </c:pt>
                <c:pt idx="3">
                  <c:v>PCs</c:v>
                </c:pt>
                <c:pt idx="4">
                  <c:v>Self-Emp</c:v>
                </c:pt>
                <c:pt idx="5">
                  <c:v>Cert. NA</c:v>
                </c:pt>
                <c:pt idx="6">
                  <c:v>Foreman</c:v>
                </c:pt>
                <c:pt idx="7">
                  <c:v>YB</c:v>
                </c:pt>
                <c:pt idx="8">
                  <c:v>WEP</c:v>
                </c:pt>
                <c:pt idx="9">
                  <c:v>OJT</c:v>
                </c:pt>
              </c:strCache>
            </c:strRef>
          </c:cat>
          <c:val>
            <c:numRef>
              <c:f>Sheet2!$B$4:$B$14</c:f>
              <c:numCache>
                <c:formatCode>General</c:formatCode>
                <c:ptCount val="10"/>
                <c:pt idx="0">
                  <c:v>53</c:v>
                </c:pt>
                <c:pt idx="1">
                  <c:v>78</c:v>
                </c:pt>
                <c:pt idx="2">
                  <c:v>40</c:v>
                </c:pt>
                <c:pt idx="3">
                  <c:v>50</c:v>
                </c:pt>
                <c:pt idx="4">
                  <c:v>50</c:v>
                </c:pt>
                <c:pt idx="5">
                  <c:v>100</c:v>
                </c:pt>
                <c:pt idx="6">
                  <c:v>0</c:v>
                </c:pt>
                <c:pt idx="7">
                  <c:v>80</c:v>
                </c:pt>
                <c:pt idx="8">
                  <c:v>50</c:v>
                </c:pt>
                <c:pt idx="9">
                  <c:v>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835712"/>
        <c:axId val="36837248"/>
        <c:axId val="36319232"/>
      </c:bar3DChart>
      <c:catAx>
        <c:axId val="3683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6837248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3683724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6835712"/>
        <c:crosses val="autoZero"/>
        <c:crossBetween val="between"/>
      </c:valAx>
      <c:serAx>
        <c:axId val="3631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5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36837248"/>
        <c:crosses val="autoZero"/>
        <c:tickLblSkip val="2"/>
        <c:tickMarkSkip val="1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5634705703628045"/>
          <c:y val="0.52261306532663321"/>
          <c:w val="0.13249665967486279"/>
          <c:h val="5.778894472361806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96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/>
            </a:lvl1pPr>
          </a:lstStyle>
          <a:p>
            <a:fld id="{CC267641-D633-4AAC-A246-3B1AD3A6DA48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902343"/>
            <a:ext cx="3070860" cy="46863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/>
            </a:lvl1pPr>
          </a:lstStyle>
          <a:p>
            <a:fld id="{0E7B1CE3-3585-46DF-B62A-43E33CCEE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986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811485A-5C22-4430-A55B-C11F691808CD}" type="datetimeFigureOut">
              <a:rPr lang="en-US" smtClean="0"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78523FC-D5BE-4865-AB6B-748B338C15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8200" y="2438400"/>
            <a:ext cx="3313355" cy="170216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RETENTION</a:t>
            </a:r>
            <a:br>
              <a:rPr lang="en-US" b="1" dirty="0" smtClean="0"/>
            </a:br>
            <a:r>
              <a:rPr lang="en-US" b="1" dirty="0" smtClean="0"/>
              <a:t>improvement Strategies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4724400"/>
            <a:ext cx="3309803" cy="126062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AFOP Mini-Conference</a:t>
            </a:r>
          </a:p>
          <a:p>
            <a:pPr algn="ctr"/>
            <a:r>
              <a:rPr lang="en-US" dirty="0" smtClean="0"/>
              <a:t>Feb. 2/15/13</a:t>
            </a:r>
          </a:p>
          <a:p>
            <a:pPr algn="ctr"/>
            <a:r>
              <a:rPr lang="en-US" dirty="0" smtClean="0"/>
              <a:t>Washington, DC</a:t>
            </a:r>
          </a:p>
          <a:p>
            <a:pPr algn="ctr"/>
            <a:r>
              <a:rPr lang="en-US" dirty="0" smtClean="0"/>
              <a:t>Barb Simcoe, PPEP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1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PPEP’s Retention Rate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39351"/>
            <a:ext cx="6477000" cy="2362200"/>
          </a:xfrm>
        </p:spPr>
        <p:txBody>
          <a:bodyPr/>
          <a:lstStyle/>
          <a:p>
            <a:pPr marL="68580" indent="0">
              <a:buNone/>
            </a:pPr>
            <a:r>
              <a:rPr lang="en-US" u="sng" dirty="0" smtClean="0"/>
              <a:t>P YEAR	GOAL		Our Average)</a:t>
            </a:r>
            <a:endParaRPr lang="en-US" dirty="0"/>
          </a:p>
          <a:p>
            <a:pPr marL="68580" indent="0">
              <a:buNone/>
            </a:pPr>
            <a:r>
              <a:rPr lang="en-US" dirty="0" smtClean="0"/>
              <a:t>2012		76.5%		74% (1</a:t>
            </a:r>
            <a:r>
              <a:rPr lang="en-US" baseline="30000" dirty="0" smtClean="0"/>
              <a:t>st</a:t>
            </a:r>
            <a:r>
              <a:rPr lang="en-US" dirty="0" smtClean="0"/>
              <a:t> Qtr.)</a:t>
            </a:r>
            <a:endParaRPr lang="en-US" dirty="0"/>
          </a:p>
          <a:p>
            <a:pPr marL="68580" indent="0">
              <a:buNone/>
            </a:pPr>
            <a:r>
              <a:rPr lang="en-US" dirty="0" smtClean="0"/>
              <a:t>2011		72.0%		67.4% (</a:t>
            </a:r>
            <a:r>
              <a:rPr lang="en-US" dirty="0"/>
              <a:t>all 4 Qtrs</a:t>
            </a:r>
            <a:r>
              <a:rPr lang="en-US" dirty="0" smtClean="0"/>
              <a:t>.)</a:t>
            </a:r>
          </a:p>
          <a:p>
            <a:pPr marL="68580" indent="0">
              <a:buNone/>
            </a:pPr>
            <a:r>
              <a:rPr lang="en-US" dirty="0" smtClean="0"/>
              <a:t>2010		71.6%		62.48 (</a:t>
            </a:r>
            <a:r>
              <a:rPr lang="en-US" dirty="0"/>
              <a:t>all 4 Qtrs</a:t>
            </a:r>
            <a:r>
              <a:rPr lang="en-US" dirty="0" smtClean="0"/>
              <a:t>.)</a:t>
            </a:r>
          </a:p>
          <a:p>
            <a:pPr marL="68580" indent="0">
              <a:buNone/>
            </a:pPr>
            <a:r>
              <a:rPr lang="en-US" dirty="0" smtClean="0"/>
              <a:t>2009		71.8%		57.78% </a:t>
            </a:r>
            <a:r>
              <a:rPr lang="en-US" dirty="0"/>
              <a:t>(all 4 Qtrs</a:t>
            </a:r>
            <a:r>
              <a:rPr lang="en-US" dirty="0" smtClean="0"/>
              <a:t>.)                                                                        </a:t>
            </a:r>
          </a:p>
        </p:txBody>
      </p:sp>
      <p:pic>
        <p:nvPicPr>
          <p:cNvPr id="1026" name="Picture 2" descr="C:\Users\BSIMCOE\AppData\Local\Microsoft\Windows\Temporary Internet Files\Content.IE5\LDGBSFO7\MP90038753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420" y="2667000"/>
            <a:ext cx="1593980" cy="223455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9432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657600"/>
            <a:ext cx="6637468" cy="1362075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/>
            </a:r>
            <a:br>
              <a:rPr lang="en-US" sz="6600" b="1" dirty="0" smtClean="0"/>
            </a:br>
            <a:r>
              <a:rPr lang="en-US" sz="6600" b="1" dirty="0" smtClean="0"/>
              <a:t>Retention TEAM Formed in </a:t>
            </a:r>
            <a:br>
              <a:rPr lang="en-US" sz="6600" b="1" dirty="0" smtClean="0"/>
            </a:br>
            <a:r>
              <a:rPr lang="en-US" sz="6600" b="1" dirty="0" smtClean="0"/>
              <a:t>early 2010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0356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838200"/>
            <a:ext cx="7024744" cy="1486936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Using the Fishbone Diagram, we identified characteristics we could explore that might cause the biggest impact</a:t>
            </a:r>
            <a:br>
              <a:rPr lang="en-US" sz="2400" b="1" dirty="0" smtClean="0"/>
            </a:br>
            <a:endParaRPr lang="en-US" sz="24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1946486"/>
            <a:ext cx="7408292" cy="4547869"/>
          </a:xfrm>
        </p:spPr>
      </p:pic>
    </p:spTree>
    <p:extLst>
      <p:ext uri="{BB962C8B-B14F-4D97-AF65-F5344CB8AC3E}">
        <p14:creationId xmlns:p14="http://schemas.microsoft.com/office/powerpoint/2010/main" val="330497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1905000"/>
            <a:ext cx="7315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Pulled 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report from CERTSS, 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listing most of the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demographic characteristics, on “</a:t>
            </a:r>
            <a:r>
              <a:rPr lang="en-US" sz="24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Exiters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” 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from the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previous 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three years. </a:t>
            </a:r>
            <a:endParaRPr lang="en-US" sz="24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lang="en-US" sz="36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Using 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that list of 510 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“</a:t>
            </a:r>
            <a:r>
              <a:rPr lang="en-US" sz="2400" dirty="0" err="1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Exiters</a:t>
            </a: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”, the team </a:t>
            </a: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met to analyze the characteristics of the 251 who retained their jobs. </a:t>
            </a:r>
            <a:endParaRPr lang="en-US" sz="2400" dirty="0" smtClean="0">
              <a:solidFill>
                <a:prstClr val="black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0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1600"/>
            <a:ext cx="7848600" cy="457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700" b="1" dirty="0" smtClean="0"/>
              <a:t>Characteristics </a:t>
            </a:r>
            <a:r>
              <a:rPr lang="en-US" sz="2700" b="1" dirty="0"/>
              <a:t>of </a:t>
            </a:r>
            <a:r>
              <a:rPr lang="en-US" sz="2700" b="1" dirty="0" smtClean="0"/>
              <a:t>“</a:t>
            </a:r>
            <a:r>
              <a:rPr lang="en-US" sz="2700" b="1" dirty="0" err="1" smtClean="0"/>
              <a:t>Exiters</a:t>
            </a:r>
            <a:r>
              <a:rPr lang="en-US" sz="2700" b="1" dirty="0" smtClean="0"/>
              <a:t>” who retained </a:t>
            </a:r>
            <a:r>
              <a:rPr lang="en-US" sz="2700" b="1" dirty="0"/>
              <a:t>their jobs</a:t>
            </a:r>
            <a:r>
              <a:rPr lang="en-US" sz="2700" dirty="0"/>
              <a:t/>
            </a:r>
            <a:br>
              <a:rPr lang="en-US" sz="2700" dirty="0"/>
            </a:b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68" y="1371600"/>
            <a:ext cx="7872180" cy="5159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70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95400" y="2286000"/>
            <a:ext cx="6637468" cy="1362075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OBSERVATIONS MADE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418494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533400"/>
            <a:ext cx="7024744" cy="1143000"/>
          </a:xfrm>
        </p:spPr>
        <p:txBody>
          <a:bodyPr/>
          <a:lstStyle/>
          <a:p>
            <a:r>
              <a:rPr lang="en-US" dirty="0" smtClean="0"/>
              <a:t>POSITIVE CHARACTERISTICS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9200" y="1828800"/>
            <a:ext cx="6777317" cy="4191000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r>
              <a:rPr lang="en-US" sz="1600" i="1" dirty="0" smtClean="0"/>
              <a:t>  </a:t>
            </a:r>
            <a:endParaRPr lang="en-US" sz="2000" dirty="0" smtClean="0"/>
          </a:p>
          <a:p>
            <a:pPr lvl="1"/>
            <a:r>
              <a:rPr lang="en-US" sz="1800" dirty="0" smtClean="0"/>
              <a:t>Dependents</a:t>
            </a:r>
          </a:p>
          <a:p>
            <a:pPr marL="365760" lvl="1" indent="0">
              <a:buNone/>
            </a:pPr>
            <a:endParaRPr lang="en-US" sz="1800" dirty="0"/>
          </a:p>
          <a:p>
            <a:pPr lvl="1"/>
            <a:r>
              <a:rPr lang="en-US" sz="1800" dirty="0" smtClean="0"/>
              <a:t>Those Ages 22-39 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/>
              <a:t>R</a:t>
            </a:r>
            <a:r>
              <a:rPr lang="en-US" sz="1800" dirty="0" smtClean="0"/>
              <a:t>eceived </a:t>
            </a:r>
            <a:r>
              <a:rPr lang="en-US" sz="1800" dirty="0"/>
              <a:t>Occupational Training (Classroom training, not post-placement OSTs</a:t>
            </a:r>
            <a:r>
              <a:rPr lang="en-US" sz="1800" dirty="0" smtClean="0"/>
              <a:t>) </a:t>
            </a:r>
          </a:p>
          <a:p>
            <a:pPr lvl="2"/>
            <a:r>
              <a:rPr lang="en-US" sz="1600" dirty="0"/>
              <a:t>Only 28% of the total </a:t>
            </a:r>
            <a:r>
              <a:rPr lang="en-US" sz="1600" dirty="0" smtClean="0"/>
              <a:t>“</a:t>
            </a:r>
            <a:r>
              <a:rPr lang="en-US" sz="1600" dirty="0" err="1" smtClean="0"/>
              <a:t>Exiters</a:t>
            </a:r>
            <a:r>
              <a:rPr lang="en-US" sz="1600" dirty="0" smtClean="0"/>
              <a:t>” </a:t>
            </a:r>
            <a:r>
              <a:rPr lang="en-US" sz="1600" dirty="0"/>
              <a:t>received </a:t>
            </a:r>
            <a:r>
              <a:rPr lang="en-US" sz="1600" dirty="0" smtClean="0"/>
              <a:t>              occupational training (at that time).</a:t>
            </a:r>
          </a:p>
          <a:p>
            <a:pPr marL="685800" lvl="2" indent="0">
              <a:buNone/>
            </a:pPr>
            <a:endParaRPr lang="en-US" sz="1600" dirty="0" smtClean="0"/>
          </a:p>
          <a:p>
            <a:pPr lvl="1"/>
            <a:r>
              <a:rPr lang="en-US" sz="1800" dirty="0"/>
              <a:t>E</a:t>
            </a:r>
            <a:r>
              <a:rPr lang="en-US" sz="1800" dirty="0" smtClean="0"/>
              <a:t>mployed </a:t>
            </a:r>
            <a:r>
              <a:rPr lang="en-US" sz="1800" dirty="0"/>
              <a:t>in a Non-Ag job post-exit.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40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85800"/>
            <a:ext cx="7024744" cy="57253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ANALSIS OF THOSE RECEIVING TRAINING</a:t>
            </a:r>
            <a:endParaRPr lang="en-US" sz="28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79996204"/>
              </p:ext>
            </p:extLst>
          </p:nvPr>
        </p:nvGraphicFramePr>
        <p:xfrm>
          <a:off x="457200" y="1447800"/>
          <a:ext cx="41148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06276572"/>
              </p:ext>
            </p:extLst>
          </p:nvPr>
        </p:nvGraphicFramePr>
        <p:xfrm>
          <a:off x="4648200" y="2209800"/>
          <a:ext cx="4105275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323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73914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NEGATIVE CHARACTERISTICS = Vulnerable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752600"/>
            <a:ext cx="6777317" cy="4610548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LT </a:t>
            </a:r>
            <a:r>
              <a:rPr lang="en-US" dirty="0"/>
              <a:t>Ag </a:t>
            </a:r>
            <a:r>
              <a:rPr lang="en-US" dirty="0" smtClean="0"/>
              <a:t>workers </a:t>
            </a:r>
          </a:p>
          <a:p>
            <a:pPr marL="36576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Those 21 &amp; under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Basic Skills Deficient </a:t>
            </a:r>
            <a:endParaRPr lang="en-US" dirty="0" smtClean="0"/>
          </a:p>
          <a:p>
            <a:pPr lvl="2"/>
            <a:r>
              <a:rPr lang="en-US" dirty="0" smtClean="0"/>
              <a:t>who </a:t>
            </a:r>
            <a:r>
              <a:rPr lang="en-US" dirty="0"/>
              <a:t>represented 76% of our overall </a:t>
            </a:r>
            <a:r>
              <a:rPr lang="en-US" dirty="0" smtClean="0"/>
              <a:t>exits</a:t>
            </a:r>
          </a:p>
          <a:p>
            <a:pPr lvl="2"/>
            <a:endParaRPr lang="en-US" dirty="0" smtClean="0"/>
          </a:p>
          <a:p>
            <a:pPr lvl="1"/>
            <a:r>
              <a:rPr lang="en-US" dirty="0"/>
              <a:t>E</a:t>
            </a:r>
            <a:r>
              <a:rPr lang="en-US" dirty="0" smtClean="0"/>
              <a:t>mployed </a:t>
            </a:r>
            <a:r>
              <a:rPr lang="en-US" dirty="0"/>
              <a:t>in an </a:t>
            </a:r>
            <a:r>
              <a:rPr lang="en-US" dirty="0" err="1"/>
              <a:t>a</a:t>
            </a:r>
            <a:r>
              <a:rPr lang="en-US" dirty="0" err="1" smtClean="0"/>
              <a:t>g</a:t>
            </a:r>
            <a:r>
              <a:rPr lang="en-US" dirty="0" smtClean="0"/>
              <a:t> </a:t>
            </a:r>
            <a:r>
              <a:rPr lang="en-US" dirty="0"/>
              <a:t>job post-exit.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7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52600" y="2286000"/>
            <a:ext cx="5904155" cy="1362075"/>
          </a:xfrm>
        </p:spPr>
        <p:txBody>
          <a:bodyPr/>
          <a:lstStyle/>
          <a:p>
            <a:r>
              <a:rPr lang="en-US" dirty="0" smtClean="0"/>
              <a:t>RECCOMMENDATIONS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362200" y="3810000"/>
            <a:ext cx="4572000" cy="762000"/>
          </a:xfrm>
        </p:spPr>
        <p:txBody>
          <a:bodyPr/>
          <a:lstStyle/>
          <a:p>
            <a:r>
              <a:rPr lang="en-US" dirty="0" smtClean="0"/>
              <a:t>WHAT WE COULD DO DIFFERENTLY, </a:t>
            </a:r>
          </a:p>
          <a:p>
            <a:r>
              <a:rPr lang="en-US" dirty="0" smtClean="0"/>
              <a:t>BASED ON THIS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6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83820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QUALITY COMMUNICATIONS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Quality communications between staff and the participants is necessary and crucial throughout the program. </a:t>
            </a:r>
            <a:endParaRPr lang="en-US" dirty="0" smtClean="0"/>
          </a:p>
          <a:p>
            <a:pPr lvl="0"/>
            <a:r>
              <a:rPr lang="en-US" dirty="0" smtClean="0"/>
              <a:t>Explain </a:t>
            </a:r>
            <a:r>
              <a:rPr lang="en-US" dirty="0"/>
              <a:t>to vulnerable participants what they might be able to do in order to improve their chances of </a:t>
            </a:r>
            <a:r>
              <a:rPr lang="en-US" dirty="0" smtClean="0"/>
              <a:t>retention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i.e. how to develop positive characteristics.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36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914400"/>
            <a:ext cx="7338510" cy="1143000"/>
          </a:xfrm>
        </p:spPr>
        <p:txBody>
          <a:bodyPr>
            <a:noAutofit/>
          </a:bodyPr>
          <a:lstStyle/>
          <a:p>
            <a:r>
              <a:rPr lang="en-US" sz="2800" dirty="0"/>
              <a:t>Focus on the “vulnerable” participants and give them more specialized services.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209800"/>
            <a:ext cx="7262308" cy="3962400"/>
          </a:xfrm>
        </p:spPr>
        <p:txBody>
          <a:bodyPr>
            <a:normAutofit fontScale="92500" lnSpcReduction="10000"/>
          </a:bodyPr>
          <a:lstStyle/>
          <a:p>
            <a:pPr marL="68580" lvl="0" indent="0">
              <a:buNone/>
            </a:pPr>
            <a:endParaRPr lang="en-US" sz="2300" i="1" dirty="0"/>
          </a:p>
          <a:p>
            <a:pPr lvl="1"/>
            <a:r>
              <a:rPr lang="en-US" sz="2400" dirty="0" smtClean="0"/>
              <a:t>Develop </a:t>
            </a:r>
            <a:r>
              <a:rPr lang="en-US" sz="2400" dirty="0"/>
              <a:t>&amp;</a:t>
            </a:r>
            <a:r>
              <a:rPr lang="en-US" sz="2400" dirty="0" smtClean="0"/>
              <a:t> </a:t>
            </a:r>
            <a:r>
              <a:rPr lang="en-US" sz="2400" dirty="0"/>
              <a:t>provide a workshop designed for young participants, </a:t>
            </a:r>
            <a:r>
              <a:rPr lang="en-US" sz="2400" dirty="0" smtClean="0"/>
              <a:t>who </a:t>
            </a:r>
            <a:r>
              <a:rPr lang="en-US" sz="2400" dirty="0"/>
              <a:t>may be new to the world of work, explaining what employers are looking for, what to expect, etc. </a:t>
            </a:r>
            <a:r>
              <a:rPr lang="en-US" dirty="0" smtClean="0"/>
              <a:t>(</a:t>
            </a:r>
            <a:r>
              <a:rPr lang="en-US" dirty="0"/>
              <a:t>i.e. a specially designed JRT</a:t>
            </a:r>
            <a:r>
              <a:rPr lang="en-US" dirty="0" smtClean="0"/>
              <a:t>).</a:t>
            </a:r>
          </a:p>
          <a:p>
            <a:pPr marL="685800" lvl="2" indent="0">
              <a:buNone/>
            </a:pPr>
            <a:endParaRPr lang="en-US" sz="3400" dirty="0"/>
          </a:p>
          <a:p>
            <a:pPr lvl="1"/>
            <a:r>
              <a:rPr lang="en-US" sz="2400" dirty="0"/>
              <a:t>Develop &amp;</a:t>
            </a:r>
            <a:r>
              <a:rPr lang="en-US" sz="2400" dirty="0" smtClean="0"/>
              <a:t> </a:t>
            </a:r>
            <a:r>
              <a:rPr lang="en-US" sz="2400" dirty="0"/>
              <a:t>provide a workshop, which includes information on retirement choices and the benefits of working year-round in a job (probably non-Ag) with medical benefits, etc</a:t>
            </a:r>
            <a:r>
              <a:rPr lang="en-US" sz="2400" dirty="0" smtClean="0"/>
              <a:t>.</a:t>
            </a:r>
          </a:p>
          <a:p>
            <a:pPr lvl="1"/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2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5181600" cy="1143000"/>
          </a:xfrm>
        </p:spPr>
        <p:txBody>
          <a:bodyPr/>
          <a:lstStyle/>
          <a:p>
            <a:r>
              <a:rPr lang="en-US" dirty="0" smtClean="0"/>
              <a:t>OTHER STRATEGIES: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52600"/>
            <a:ext cx="6777317" cy="46482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Strongly encourage those who are </a:t>
            </a:r>
            <a:r>
              <a:rPr lang="en-US" dirty="0" smtClean="0"/>
              <a:t>     Basic </a:t>
            </a:r>
            <a:r>
              <a:rPr lang="en-US" dirty="0"/>
              <a:t>Skills Deficient to enroll into </a:t>
            </a:r>
            <a:r>
              <a:rPr lang="en-US" dirty="0" smtClean="0"/>
              <a:t>         basic </a:t>
            </a:r>
            <a:r>
              <a:rPr lang="en-US" dirty="0"/>
              <a:t>skills training</a:t>
            </a:r>
            <a:r>
              <a:rPr lang="en-US" dirty="0" smtClean="0"/>
              <a:t>.</a:t>
            </a:r>
          </a:p>
          <a:p>
            <a:pPr marL="68580" lvl="0" indent="0">
              <a:buNone/>
            </a:pPr>
            <a:endParaRPr lang="en-US" dirty="0"/>
          </a:p>
          <a:p>
            <a:pPr lvl="0"/>
            <a:r>
              <a:rPr lang="en-US" dirty="0"/>
              <a:t>Provide JRT to as many job-ready participants, as possible</a:t>
            </a:r>
            <a:r>
              <a:rPr lang="en-US" dirty="0" smtClean="0"/>
              <a:t>.</a:t>
            </a:r>
          </a:p>
          <a:p>
            <a:pPr marL="68580" lvl="0" indent="0">
              <a:buNone/>
            </a:pPr>
            <a:endParaRPr lang="en-US" dirty="0"/>
          </a:p>
          <a:p>
            <a:pPr lvl="0"/>
            <a:r>
              <a:rPr lang="en-US" dirty="0"/>
              <a:t>Provide career counseling &amp;</a:t>
            </a:r>
            <a:r>
              <a:rPr lang="en-US" dirty="0" smtClean="0"/>
              <a:t> </a:t>
            </a:r>
            <a:r>
              <a:rPr lang="en-US" dirty="0"/>
              <a:t>career exploration assistance to those who are eligible for occupational training </a:t>
            </a:r>
            <a:endParaRPr lang="en-US" dirty="0"/>
          </a:p>
          <a:p>
            <a:pPr lvl="1"/>
            <a:r>
              <a:rPr lang="en-US" dirty="0" smtClean="0"/>
              <a:t>Last year 53% of our participants received occupational training</a:t>
            </a:r>
            <a:endParaRPr lang="en-US" dirty="0" smtClean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95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7024744" cy="1143000"/>
          </a:xfrm>
        </p:spPr>
        <p:txBody>
          <a:bodyPr/>
          <a:lstStyle/>
          <a:p>
            <a:r>
              <a:rPr lang="en-US" dirty="0"/>
              <a:t>During the Follow-up period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209800"/>
            <a:ext cx="6271707" cy="3889977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F</a:t>
            </a:r>
            <a:r>
              <a:rPr lang="en-US" dirty="0" smtClean="0"/>
              <a:t>ocus </a:t>
            </a:r>
            <a:r>
              <a:rPr lang="en-US" dirty="0"/>
              <a:t>on the Retention </a:t>
            </a:r>
            <a:r>
              <a:rPr lang="en-US" dirty="0" smtClean="0"/>
              <a:t>quarters</a:t>
            </a:r>
          </a:p>
          <a:p>
            <a:pPr lvl="1"/>
            <a:r>
              <a:rPr lang="en-US" dirty="0" smtClean="0"/>
              <a:t>Front </a:t>
            </a:r>
            <a:r>
              <a:rPr lang="en-US" dirty="0"/>
              <a:t>line supervisors </a:t>
            </a:r>
            <a:r>
              <a:rPr lang="en-US" dirty="0" smtClean="0"/>
              <a:t>keep </a:t>
            </a:r>
            <a:r>
              <a:rPr lang="en-US" dirty="0"/>
              <a:t>a </a:t>
            </a:r>
            <a:r>
              <a:rPr lang="en-US" dirty="0"/>
              <a:t>c</a:t>
            </a:r>
            <a:r>
              <a:rPr lang="en-US" dirty="0" smtClean="0"/>
              <a:t>olor-coded </a:t>
            </a:r>
            <a:r>
              <a:rPr lang="en-US" dirty="0" smtClean="0"/>
              <a:t>list </a:t>
            </a:r>
            <a:r>
              <a:rPr lang="en-US" dirty="0"/>
              <a:t>of follow-ups, identifying which participants are in the Retention Quarters, so that they can remind staff to help with re-employment. </a:t>
            </a:r>
          </a:p>
          <a:p>
            <a:pPr marL="68580" lvl="0" indent="0">
              <a:buNone/>
            </a:pPr>
            <a:endParaRPr lang="en-US" dirty="0" smtClean="0"/>
          </a:p>
          <a:p>
            <a:pPr lvl="0"/>
            <a:r>
              <a:rPr lang="en-US" dirty="0"/>
              <a:t>O</a:t>
            </a:r>
            <a:r>
              <a:rPr lang="en-US" dirty="0" smtClean="0"/>
              <a:t>btain </a:t>
            </a:r>
            <a:r>
              <a:rPr lang="en-US" dirty="0"/>
              <a:t>paystubs, when necessary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the Over-rides show no salary data, we still have two quarters to enter the data and get </a:t>
            </a:r>
            <a:r>
              <a:rPr lang="en-US" dirty="0" smtClean="0"/>
              <a:t>credit.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7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6" y="12192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Job-Readiness Workshop developed for vulnerable participants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9804" y="1981201"/>
            <a:ext cx="6777317" cy="20574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E</a:t>
            </a:r>
            <a:r>
              <a:rPr lang="en-US" dirty="0" smtClean="0"/>
              <a:t>xplaining </a:t>
            </a:r>
            <a:r>
              <a:rPr lang="en-US" dirty="0"/>
              <a:t>the benefits of </a:t>
            </a:r>
            <a:r>
              <a:rPr lang="en-US" dirty="0" smtClean="0"/>
              <a:t>working &amp; </a:t>
            </a:r>
            <a:r>
              <a:rPr lang="en-US" dirty="0"/>
              <a:t>what </a:t>
            </a:r>
            <a:r>
              <a:rPr lang="en-US" dirty="0" smtClean="0"/>
              <a:t>employers </a:t>
            </a:r>
            <a:r>
              <a:rPr lang="en-US" dirty="0"/>
              <a:t>expect, </a:t>
            </a:r>
            <a:r>
              <a:rPr lang="en-US" dirty="0" smtClean="0"/>
              <a:t>identifying </a:t>
            </a:r>
            <a:r>
              <a:rPr lang="en-US" dirty="0"/>
              <a:t>realistic career goals </a:t>
            </a:r>
            <a:r>
              <a:rPr lang="en-US" dirty="0" smtClean="0"/>
              <a:t>&amp; developing </a:t>
            </a:r>
            <a:r>
              <a:rPr lang="en-US" dirty="0"/>
              <a:t>a plan of action </a:t>
            </a:r>
            <a:endParaRPr lang="en-US" dirty="0" smtClean="0"/>
          </a:p>
          <a:p>
            <a:pPr lvl="1"/>
            <a:r>
              <a:rPr lang="en-US" dirty="0" smtClean="0"/>
              <a:t>Offered in </a:t>
            </a:r>
            <a:r>
              <a:rPr lang="en-US" dirty="0"/>
              <a:t>Yuma County </a:t>
            </a:r>
            <a:r>
              <a:rPr lang="en-US" dirty="0" smtClean="0"/>
              <a:t>by </a:t>
            </a:r>
            <a:r>
              <a:rPr lang="en-US" dirty="0" err="1" smtClean="0"/>
              <a:t>Campesinos</a:t>
            </a:r>
            <a:r>
              <a:rPr lang="en-US" dirty="0" smtClean="0"/>
              <a:t> </a:t>
            </a:r>
            <a:r>
              <a:rPr lang="en-US" dirty="0"/>
              <a:t>sin </a:t>
            </a:r>
            <a:r>
              <a:rPr lang="en-US" dirty="0" err="1"/>
              <a:t>Fronteras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4038600"/>
            <a:ext cx="7543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RESULTS on Attendees (compared to Average </a:t>
            </a:r>
            <a:r>
              <a:rPr lang="en-US" sz="1600" b="1" dirty="0" err="1" smtClean="0"/>
              <a:t>Exiter</a:t>
            </a:r>
            <a:r>
              <a:rPr lang="en-US" sz="1600" b="1" dirty="0" smtClean="0"/>
              <a:t>): </a:t>
            </a:r>
          </a:p>
          <a:p>
            <a:endParaRPr lang="en-US" sz="1600" u="sng" dirty="0" smtClean="0"/>
          </a:p>
          <a:p>
            <a:r>
              <a:rPr lang="en-US" sz="1600" u="sng" dirty="0" smtClean="0"/>
              <a:t>EER </a:t>
            </a:r>
            <a:r>
              <a:rPr lang="en-US" sz="1600" u="sng" dirty="0" err="1" smtClean="0"/>
              <a:t>Qtr</a:t>
            </a:r>
            <a:r>
              <a:rPr lang="en-US" sz="1600" u="sng" dirty="0" smtClean="0"/>
              <a:t>/Met?</a:t>
            </a:r>
            <a:r>
              <a:rPr lang="en-US" sz="1600" dirty="0"/>
              <a:t> </a:t>
            </a:r>
            <a:r>
              <a:rPr lang="en-US" sz="1600" dirty="0" smtClean="0"/>
              <a:t>     </a:t>
            </a:r>
            <a:r>
              <a:rPr lang="en-US" sz="1600" u="sng" dirty="0" smtClean="0"/>
              <a:t>Retention </a:t>
            </a:r>
            <a:r>
              <a:rPr lang="en-US" sz="1600" u="sng" dirty="0" err="1"/>
              <a:t>Qtrs</a:t>
            </a:r>
            <a:r>
              <a:rPr lang="en-US" sz="1600" u="sng" dirty="0"/>
              <a:t>/Met</a:t>
            </a:r>
            <a:r>
              <a:rPr lang="en-US" sz="1600" u="sng" dirty="0" smtClean="0"/>
              <a:t>? </a:t>
            </a:r>
            <a:r>
              <a:rPr lang="en-US" sz="1600" dirty="0"/>
              <a:t>	</a:t>
            </a:r>
            <a:r>
              <a:rPr lang="en-US" sz="1600" u="sng" dirty="0"/>
              <a:t>Aver. Earnings/Met?</a:t>
            </a:r>
            <a:endParaRPr lang="en-US" sz="1600" dirty="0"/>
          </a:p>
          <a:p>
            <a:r>
              <a:rPr lang="en-US" sz="1400" dirty="0"/>
              <a:t>16/17 = 94%	10/12 = 83%		Average = $7457/$9050 (8/9)=</a:t>
            </a:r>
          </a:p>
          <a:p>
            <a:r>
              <a:rPr lang="en-US" sz="1400" dirty="0" smtClean="0"/>
              <a:t>Exceeds</a:t>
            </a:r>
            <a:r>
              <a:rPr lang="en-US" sz="1400" dirty="0"/>
              <a:t>	</a:t>
            </a:r>
            <a:r>
              <a:rPr lang="en-US" sz="1400" dirty="0" smtClean="0"/>
              <a:t>	Exceeds</a:t>
            </a:r>
            <a:r>
              <a:rPr lang="en-US" sz="1400" dirty="0"/>
              <a:t>		</a:t>
            </a:r>
            <a:r>
              <a:rPr lang="en-US" sz="1400" dirty="0" smtClean="0"/>
              <a:t>	within </a:t>
            </a:r>
            <a:r>
              <a:rPr lang="en-US" sz="1400" dirty="0"/>
              <a:t>82% or 3 % Below Goal</a:t>
            </a:r>
          </a:p>
          <a:p>
            <a:r>
              <a:rPr lang="en-US" sz="1400" dirty="0"/>
              <a:t>			 </a:t>
            </a:r>
            <a:r>
              <a:rPr lang="en-US" sz="1400" dirty="0" smtClean="0"/>
              <a:t>          (&amp; </a:t>
            </a:r>
            <a:r>
              <a:rPr lang="en-US" sz="1400" dirty="0"/>
              <a:t>below $8703 averaged by </a:t>
            </a:r>
            <a:r>
              <a:rPr lang="en-US" sz="1400" dirty="0" smtClean="0"/>
              <a:t>all Exits </a:t>
            </a:r>
            <a:r>
              <a:rPr lang="en-US" sz="1400" dirty="0"/>
              <a:t>that year)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0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1148209"/>
            <a:ext cx="284271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</a:rPr>
              <a:t>Data Collection Strategy</a:t>
            </a:r>
            <a:endParaRPr lang="en-US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181600" y="2438400"/>
            <a:ext cx="2971800" cy="3810000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PPEP’s MIS staff collects data from UI, prior to the monthly reports being submitted to DOL</a:t>
            </a:r>
            <a:r>
              <a:rPr lang="en-US" sz="2000" dirty="0" smtClean="0"/>
              <a:t>, </a:t>
            </a:r>
            <a:r>
              <a:rPr lang="en-US" sz="2000" dirty="0"/>
              <a:t>to assure that all the most recent data is being utilized. </a:t>
            </a:r>
            <a:endParaRPr lang="en-US" sz="2000" dirty="0" smtClean="0"/>
          </a:p>
          <a:p>
            <a:r>
              <a:rPr lang="en-US" sz="2000" dirty="0" smtClean="0"/>
              <a:t>Ag-Upgrades now require the employer’s signature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685800" y="1752600"/>
            <a:ext cx="3844705" cy="4648200"/>
          </a:xfrm>
        </p:spPr>
        <p:txBody>
          <a:bodyPr>
            <a:normAutofit fontScale="85000" lnSpcReduction="10000"/>
          </a:bodyPr>
          <a:lstStyle/>
          <a:p>
            <a:r>
              <a:rPr lang="en-US" sz="2600" dirty="0"/>
              <a:t>N</a:t>
            </a:r>
            <a:r>
              <a:rPr lang="en-US" sz="2600" dirty="0" smtClean="0"/>
              <a:t>umerous </a:t>
            </a:r>
            <a:r>
              <a:rPr lang="en-US" sz="2600" dirty="0"/>
              <a:t>staff training sessions </a:t>
            </a:r>
            <a:r>
              <a:rPr lang="en-US" sz="2600" dirty="0" smtClean="0"/>
              <a:t>&amp; interactive </a:t>
            </a:r>
            <a:r>
              <a:rPr lang="en-US" sz="2600" dirty="0"/>
              <a:t>activities </a:t>
            </a:r>
            <a:r>
              <a:rPr lang="en-US" sz="2600" dirty="0" smtClean="0"/>
              <a:t>provided </a:t>
            </a:r>
            <a:r>
              <a:rPr lang="en-US" sz="2600" dirty="0"/>
              <a:t>on Performance </a:t>
            </a:r>
            <a:r>
              <a:rPr lang="en-US" sz="2600" dirty="0" smtClean="0"/>
              <a:t>Measures</a:t>
            </a:r>
          </a:p>
          <a:p>
            <a:r>
              <a:rPr lang="en-US" sz="2600" dirty="0" smtClean="0"/>
              <a:t>Each </a:t>
            </a:r>
            <a:r>
              <a:rPr lang="en-US" sz="2600" dirty="0"/>
              <a:t>person is accountable for their involvement in helping their customers retain their jobs. </a:t>
            </a:r>
            <a:endParaRPr lang="en-US" sz="2600" dirty="0" smtClean="0"/>
          </a:p>
          <a:p>
            <a:pPr lvl="1"/>
            <a:r>
              <a:rPr lang="en-US" sz="2300" dirty="0" smtClean="0"/>
              <a:t>Awards </a:t>
            </a:r>
            <a:r>
              <a:rPr lang="en-US" sz="2300" dirty="0"/>
              <a:t>were presented to those who did well in certain areas of </a:t>
            </a:r>
            <a:r>
              <a:rPr lang="en-US" sz="2300" dirty="0" smtClean="0"/>
              <a:t>performance</a:t>
            </a:r>
            <a:r>
              <a:rPr lang="en-US" sz="2300" dirty="0"/>
              <a:t> </a:t>
            </a:r>
            <a:r>
              <a:rPr lang="en-US" sz="2300" dirty="0" smtClean="0"/>
              <a:t>(</a:t>
            </a:r>
            <a:r>
              <a:rPr lang="en-US" sz="2300" dirty="0" err="1" smtClean="0"/>
              <a:t>ie</a:t>
            </a:r>
            <a:r>
              <a:rPr lang="en-US" sz="2300" dirty="0" smtClean="0"/>
              <a:t>.</a:t>
            </a:r>
            <a:r>
              <a:rPr lang="en-US" sz="2300" dirty="0" smtClean="0"/>
              <a:t> high </a:t>
            </a:r>
            <a:r>
              <a:rPr lang="en-US" sz="2300" dirty="0"/>
              <a:t>Retention Rate or </a:t>
            </a:r>
            <a:r>
              <a:rPr lang="en-US" sz="2300" dirty="0" smtClean="0"/>
              <a:t>Average </a:t>
            </a:r>
            <a:r>
              <a:rPr lang="en-US" sz="2300" dirty="0"/>
              <a:t>Salary.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609600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</a:rPr>
              <a:t>Staff Training provided</a:t>
            </a:r>
            <a:endParaRPr lang="en-US" sz="3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00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990600"/>
            <a:ext cx="7024744" cy="762000"/>
          </a:xfrm>
        </p:spPr>
        <p:txBody>
          <a:bodyPr/>
          <a:lstStyle/>
          <a:p>
            <a:r>
              <a:rPr lang="en-US" dirty="0" smtClean="0"/>
              <a:t>RAO Better Utilized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467600" cy="4114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Study </a:t>
            </a:r>
            <a:r>
              <a:rPr lang="en-US" dirty="0"/>
              <a:t>of Basic Skills students showed that </a:t>
            </a:r>
            <a:r>
              <a:rPr lang="en-US" dirty="0" smtClean="0"/>
              <a:t>most of </a:t>
            </a:r>
            <a:r>
              <a:rPr lang="en-US" dirty="0"/>
              <a:t>them were not going to work and retaining their </a:t>
            </a:r>
            <a:r>
              <a:rPr lang="en-US" dirty="0" smtClean="0"/>
              <a:t>jobs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e-instituted </a:t>
            </a:r>
            <a:r>
              <a:rPr lang="en-US" dirty="0"/>
              <a:t>the RAO for Basic Skills </a:t>
            </a:r>
            <a:r>
              <a:rPr lang="en-US" dirty="0" smtClean="0"/>
              <a:t>&amp; trained </a:t>
            </a:r>
            <a:r>
              <a:rPr lang="en-US" dirty="0"/>
              <a:t>staff on how and when to use it. </a:t>
            </a:r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/>
              <a:t>Plaza Communitaria was </a:t>
            </a:r>
            <a:r>
              <a:rPr lang="en-US" dirty="0" smtClean="0"/>
              <a:t>established</a:t>
            </a:r>
          </a:p>
          <a:p>
            <a:pPr lvl="2"/>
            <a:r>
              <a:rPr lang="en-US" dirty="0" smtClean="0"/>
              <a:t>for </a:t>
            </a:r>
            <a:r>
              <a:rPr lang="en-US" dirty="0"/>
              <a:t>those participants who need to improve </a:t>
            </a:r>
            <a:r>
              <a:rPr lang="en-US" dirty="0" smtClean="0"/>
              <a:t>foundation </a:t>
            </a:r>
            <a:r>
              <a:rPr lang="en-US" dirty="0"/>
              <a:t>skills in their first language </a:t>
            </a:r>
            <a:r>
              <a:rPr lang="en-US" dirty="0" smtClean="0"/>
              <a:t>&amp; </a:t>
            </a:r>
            <a:r>
              <a:rPr lang="en-US" dirty="0"/>
              <a:t>get a GED. </a:t>
            </a:r>
            <a:endParaRPr lang="en-US" dirty="0" smtClean="0"/>
          </a:p>
          <a:p>
            <a:pPr lvl="1"/>
            <a:r>
              <a:rPr lang="en-US" dirty="0" smtClean="0"/>
              <a:t>An ESL </a:t>
            </a:r>
            <a:r>
              <a:rPr lang="en-US" dirty="0"/>
              <a:t>Instructor was hired.  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b="1" dirty="0" smtClean="0"/>
              <a:t>RESULTS</a:t>
            </a:r>
            <a:r>
              <a:rPr lang="en-US" dirty="0" smtClean="0"/>
              <a:t>: both </a:t>
            </a:r>
            <a:r>
              <a:rPr lang="en-US" dirty="0"/>
              <a:t>RAO Basic Skills (Adult Basic Ed and ESL) students, as well as those participants enrolled into more Intensive services </a:t>
            </a:r>
            <a:r>
              <a:rPr lang="en-US" dirty="0" smtClean="0"/>
              <a:t>attend </a:t>
            </a:r>
            <a:r>
              <a:rPr lang="en-US" dirty="0"/>
              <a:t>classes to improve their academic standing and language skills. </a:t>
            </a:r>
            <a:endParaRPr lang="en-US" dirty="0" smtClean="0"/>
          </a:p>
          <a:p>
            <a:pPr lvl="2"/>
            <a:r>
              <a:rPr lang="en-US" dirty="0"/>
              <a:t>W</a:t>
            </a:r>
            <a:r>
              <a:rPr lang="en-US" dirty="0" smtClean="0"/>
              <a:t>orkbooks </a:t>
            </a:r>
            <a:r>
              <a:rPr lang="en-US" dirty="0"/>
              <a:t>on computer use and Workplace English have been </a:t>
            </a:r>
            <a:r>
              <a:rPr lang="en-US" dirty="0" smtClean="0"/>
              <a:t>incorporated. 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ustomers </a:t>
            </a:r>
            <a:r>
              <a:rPr lang="en-US" dirty="0"/>
              <a:t>who really only wanted English or Adult Basic Education are not being forced into more Intensive or Training </a:t>
            </a:r>
            <a:r>
              <a:rPr lang="en-US" dirty="0" smtClean="0"/>
              <a:t>Services. </a:t>
            </a:r>
          </a:p>
          <a:p>
            <a:pPr lvl="3"/>
            <a:r>
              <a:rPr lang="en-US" dirty="0" smtClean="0"/>
              <a:t>Those </a:t>
            </a:r>
            <a:r>
              <a:rPr lang="en-US" dirty="0"/>
              <a:t>who decide they want more are welcomed into the rest of the program, but those who only want Basic Skills </a:t>
            </a:r>
            <a:r>
              <a:rPr lang="en-US" dirty="0" smtClean="0"/>
              <a:t>do </a:t>
            </a:r>
            <a:r>
              <a:rPr lang="en-US" dirty="0"/>
              <a:t>not negatively </a:t>
            </a:r>
            <a:r>
              <a:rPr lang="en-US" dirty="0" smtClean="0"/>
              <a:t>impact PPEP </a:t>
            </a:r>
            <a:r>
              <a:rPr lang="en-US" dirty="0"/>
              <a:t>NFJP’s Retention Rate.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59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629400" cy="1600200"/>
          </a:xfrm>
        </p:spPr>
        <p:txBody>
          <a:bodyPr>
            <a:noAutofit/>
          </a:bodyPr>
          <a:lstStyle/>
          <a:p>
            <a:r>
              <a:rPr lang="en-US" sz="4800" dirty="0" smtClean="0"/>
              <a:t>QUESTIONS/ANSWERS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9165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182</TotalTime>
  <Words>715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Austin</vt:lpstr>
      <vt:lpstr>RETENTION improvement Strategies</vt:lpstr>
      <vt:lpstr>PPEP’s Retention Rate History</vt:lpstr>
      <vt:lpstr> Retention TEAM Formed in  early 2010</vt:lpstr>
      <vt:lpstr>Using the Fishbone Diagram, we identified characteristics we could explore that might cause the biggest impact </vt:lpstr>
      <vt:lpstr>PowerPoint Presentation</vt:lpstr>
      <vt:lpstr> Characteristics of “Exiters” who retained their jobs </vt:lpstr>
      <vt:lpstr>OBSERVATIONS MADE</vt:lpstr>
      <vt:lpstr>POSITIVE CHARACTERISTICS</vt:lpstr>
      <vt:lpstr>ANALSIS OF THOSE RECEIVING TRAINING</vt:lpstr>
      <vt:lpstr>NEGATIVE CHARACTERISTICS = Vulnerable</vt:lpstr>
      <vt:lpstr>RECCOMMENDATIONS</vt:lpstr>
      <vt:lpstr>QUALITY COMMUNICATIONS</vt:lpstr>
      <vt:lpstr>Focus on the “vulnerable” participants and give them more specialized services. </vt:lpstr>
      <vt:lpstr>OTHER STRATEGIES:</vt:lpstr>
      <vt:lpstr>During the Follow-up period</vt:lpstr>
      <vt:lpstr>Job-Readiness Workshop developed for vulnerable participants:</vt:lpstr>
      <vt:lpstr>Data Collection Strategy</vt:lpstr>
      <vt:lpstr>RAO Better Utilized</vt:lpstr>
      <vt:lpstr>QUESTIONS/ANSWERS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RETENTION TEAM  REPORT</dc:title>
  <dc:creator>Barbara Simcoe</dc:creator>
  <cp:lastModifiedBy>Barbara Simcoe</cp:lastModifiedBy>
  <cp:revision>24</cp:revision>
  <cp:lastPrinted>2013-02-12T00:06:35Z</cp:lastPrinted>
  <dcterms:created xsi:type="dcterms:W3CDTF">2010-08-12T16:27:07Z</dcterms:created>
  <dcterms:modified xsi:type="dcterms:W3CDTF">2013-02-12T00:06:51Z</dcterms:modified>
</cp:coreProperties>
</file>