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5"/>
  </p:notesMasterIdLst>
  <p:sldIdLst>
    <p:sldId id="259" r:id="rId5"/>
    <p:sldId id="335" r:id="rId6"/>
    <p:sldId id="332" r:id="rId7"/>
    <p:sldId id="262" r:id="rId8"/>
    <p:sldId id="312" r:id="rId9"/>
    <p:sldId id="318" r:id="rId10"/>
    <p:sldId id="311" r:id="rId11"/>
    <p:sldId id="1797" r:id="rId12"/>
    <p:sldId id="1792" r:id="rId13"/>
    <p:sldId id="1798" r:id="rId14"/>
    <p:sldId id="1793" r:id="rId15"/>
    <p:sldId id="319" r:id="rId16"/>
    <p:sldId id="286" r:id="rId17"/>
    <p:sldId id="1795" r:id="rId18"/>
    <p:sldId id="320" r:id="rId19"/>
    <p:sldId id="272" r:id="rId20"/>
    <p:sldId id="281" r:id="rId21"/>
    <p:sldId id="280" r:id="rId22"/>
    <p:sldId id="282" r:id="rId23"/>
    <p:sldId id="309" r:id="rId24"/>
    <p:sldId id="277" r:id="rId25"/>
    <p:sldId id="274" r:id="rId26"/>
    <p:sldId id="304" r:id="rId27"/>
    <p:sldId id="275" r:id="rId28"/>
    <p:sldId id="293" r:id="rId29"/>
    <p:sldId id="754" r:id="rId30"/>
    <p:sldId id="321" r:id="rId31"/>
    <p:sldId id="297" r:id="rId32"/>
    <p:sldId id="313" r:id="rId33"/>
    <p:sldId id="1801" r:id="rId34"/>
    <p:sldId id="1802" r:id="rId35"/>
    <p:sldId id="301" r:id="rId36"/>
    <p:sldId id="305" r:id="rId37"/>
    <p:sldId id="306" r:id="rId38"/>
    <p:sldId id="1794" r:id="rId39"/>
    <p:sldId id="310" r:id="rId40"/>
    <p:sldId id="1800" r:id="rId41"/>
    <p:sldId id="1788" r:id="rId42"/>
    <p:sldId id="1789" r:id="rId43"/>
    <p:sldId id="1790" r:id="rId44"/>
    <p:sldId id="302" r:id="rId45"/>
    <p:sldId id="1784" r:id="rId46"/>
    <p:sldId id="1796" r:id="rId47"/>
    <p:sldId id="303" r:id="rId48"/>
    <p:sldId id="750" r:id="rId49"/>
    <p:sldId id="426" r:id="rId50"/>
    <p:sldId id="1799" r:id="rId51"/>
    <p:sldId id="1783" r:id="rId52"/>
    <p:sldId id="299" r:id="rId53"/>
    <p:sldId id="300"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5604"/>
    <a:srgbClr val="92D050"/>
    <a:srgbClr val="6BC3FF"/>
    <a:srgbClr val="0070BC"/>
    <a:srgbClr val="007CD0"/>
    <a:srgbClr val="1DA4FF"/>
    <a:srgbClr val="0069B0"/>
    <a:srgbClr val="0E74A2"/>
    <a:srgbClr val="B36005"/>
    <a:srgbClr val="C76B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6441" autoAdjust="0"/>
  </p:normalViewPr>
  <p:slideViewPr>
    <p:cSldViewPr snapToGrid="0">
      <p:cViewPr varScale="1">
        <p:scale>
          <a:sx n="92" d="100"/>
          <a:sy n="92" d="100"/>
        </p:scale>
        <p:origin x="1236" y="84"/>
      </p:cViewPr>
      <p:guideLst/>
    </p:cSldViewPr>
  </p:slideViewPr>
  <p:outlineViewPr>
    <p:cViewPr>
      <p:scale>
        <a:sx n="33" d="100"/>
        <a:sy n="33" d="100"/>
      </p:scale>
      <p:origin x="0" y="-606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8/27/2024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dirty="0"/>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9F3310-62ED-4CCD-B91B-21C53AE9677C}" type="slidenum">
              <a:rPr lang="en-US" smtClean="0"/>
              <a:t>1</a:t>
            </a:fld>
            <a:endParaRPr lang="en-US" dirty="0"/>
          </a:p>
        </p:txBody>
      </p:sp>
    </p:spTree>
    <p:extLst>
      <p:ext uri="{BB962C8B-B14F-4D97-AF65-F5344CB8AC3E}">
        <p14:creationId xmlns:p14="http://schemas.microsoft.com/office/powerpoint/2010/main" val="1176631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9F3310-62ED-4CCD-B91B-21C53AE9677C}" type="slidenum">
              <a:rPr lang="en-US" smtClean="0"/>
              <a:t>2</a:t>
            </a:fld>
            <a:endParaRPr lang="en-US" dirty="0"/>
          </a:p>
        </p:txBody>
      </p:sp>
    </p:spTree>
    <p:extLst>
      <p:ext uri="{BB962C8B-B14F-4D97-AF65-F5344CB8AC3E}">
        <p14:creationId xmlns:p14="http://schemas.microsoft.com/office/powerpoint/2010/main" val="477794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7</a:t>
            </a:fld>
            <a:endParaRPr lang="en-US" dirty="0"/>
          </a:p>
        </p:txBody>
      </p:sp>
    </p:spTree>
    <p:extLst>
      <p:ext uri="{BB962C8B-B14F-4D97-AF65-F5344CB8AC3E}">
        <p14:creationId xmlns:p14="http://schemas.microsoft.com/office/powerpoint/2010/main" val="2840366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8</a:t>
            </a:fld>
            <a:endParaRPr lang="en-US" dirty="0"/>
          </a:p>
        </p:txBody>
      </p:sp>
    </p:spTree>
    <p:extLst>
      <p:ext uri="{BB962C8B-B14F-4D97-AF65-F5344CB8AC3E}">
        <p14:creationId xmlns:p14="http://schemas.microsoft.com/office/powerpoint/2010/main" val="833966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13</a:t>
            </a:fld>
            <a:endParaRPr lang="en-US" dirty="0"/>
          </a:p>
        </p:txBody>
      </p:sp>
    </p:spTree>
    <p:extLst>
      <p:ext uri="{BB962C8B-B14F-4D97-AF65-F5344CB8AC3E}">
        <p14:creationId xmlns:p14="http://schemas.microsoft.com/office/powerpoint/2010/main" val="2020368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18</a:t>
            </a:fld>
            <a:endParaRPr lang="en-US" dirty="0"/>
          </a:p>
        </p:txBody>
      </p:sp>
    </p:spTree>
    <p:extLst>
      <p:ext uri="{BB962C8B-B14F-4D97-AF65-F5344CB8AC3E}">
        <p14:creationId xmlns:p14="http://schemas.microsoft.com/office/powerpoint/2010/main" val="3250807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21</a:t>
            </a:fld>
            <a:endParaRPr lang="en-US" dirty="0"/>
          </a:p>
        </p:txBody>
      </p:sp>
    </p:spTree>
    <p:extLst>
      <p:ext uri="{BB962C8B-B14F-4D97-AF65-F5344CB8AC3E}">
        <p14:creationId xmlns:p14="http://schemas.microsoft.com/office/powerpoint/2010/main" val="1679797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29</a:t>
            </a:fld>
            <a:endParaRPr lang="en-US" dirty="0"/>
          </a:p>
        </p:txBody>
      </p:sp>
    </p:spTree>
    <p:extLst>
      <p:ext uri="{BB962C8B-B14F-4D97-AF65-F5344CB8AC3E}">
        <p14:creationId xmlns:p14="http://schemas.microsoft.com/office/powerpoint/2010/main" val="1671316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30</a:t>
            </a:fld>
            <a:endParaRPr lang="en-US" dirty="0"/>
          </a:p>
        </p:txBody>
      </p:sp>
    </p:spTree>
    <p:extLst>
      <p:ext uri="{BB962C8B-B14F-4D97-AF65-F5344CB8AC3E}">
        <p14:creationId xmlns:p14="http://schemas.microsoft.com/office/powerpoint/2010/main" val="2198403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31</a:t>
            </a:fld>
            <a:endParaRPr lang="en-US" dirty="0"/>
          </a:p>
        </p:txBody>
      </p:sp>
    </p:spTree>
    <p:extLst>
      <p:ext uri="{BB962C8B-B14F-4D97-AF65-F5344CB8AC3E}">
        <p14:creationId xmlns:p14="http://schemas.microsoft.com/office/powerpoint/2010/main" val="1451412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45</a:t>
            </a:fld>
            <a:endParaRPr lang="en-US" dirty="0"/>
          </a:p>
        </p:txBody>
      </p:sp>
    </p:spTree>
    <p:extLst>
      <p:ext uri="{BB962C8B-B14F-4D97-AF65-F5344CB8AC3E}">
        <p14:creationId xmlns:p14="http://schemas.microsoft.com/office/powerpoint/2010/main" val="2872181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46</a:t>
            </a:fld>
            <a:endParaRPr lang="en-US" dirty="0"/>
          </a:p>
        </p:txBody>
      </p:sp>
    </p:spTree>
    <p:extLst>
      <p:ext uri="{BB962C8B-B14F-4D97-AF65-F5344CB8AC3E}">
        <p14:creationId xmlns:p14="http://schemas.microsoft.com/office/powerpoint/2010/main" val="2383522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47</a:t>
            </a:fld>
            <a:endParaRPr lang="en-US" dirty="0"/>
          </a:p>
        </p:txBody>
      </p:sp>
    </p:spTree>
    <p:extLst>
      <p:ext uri="{BB962C8B-B14F-4D97-AF65-F5344CB8AC3E}">
        <p14:creationId xmlns:p14="http://schemas.microsoft.com/office/powerpoint/2010/main" val="2363410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251be23ffaf_0_10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Google Shape;1082;g251be23ffaf_0_1010:notes"/>
          <p:cNvSpPr txBox="1">
            <a:spLocks noGrp="1"/>
          </p:cNvSpPr>
          <p:nvPr>
            <p:ph type="body" idx="1"/>
          </p:nvPr>
        </p:nvSpPr>
        <p:spPr>
          <a:xfrm>
            <a:off x="685800" y="4400551"/>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800" dirty="0"/>
          </a:p>
        </p:txBody>
      </p:sp>
      <p:sp>
        <p:nvSpPr>
          <p:cNvPr id="1083" name="Google Shape;1083;g251be23ffaf_0_10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49</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50</a:t>
            </a:fld>
            <a:endParaRPr lang="en-US" dirty="0"/>
          </a:p>
        </p:txBody>
      </p:sp>
    </p:spTree>
    <p:extLst>
      <p:ext uri="{BB962C8B-B14F-4D97-AF65-F5344CB8AC3E}">
        <p14:creationId xmlns:p14="http://schemas.microsoft.com/office/powerpoint/2010/main" val="745317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B6A992-46C1-E340-BE37-ABCA176EA55C}"/>
              </a:ext>
            </a:extLst>
          </p:cNvPr>
          <p:cNvSpPr/>
          <p:nvPr userDrawn="1"/>
        </p:nvSpPr>
        <p:spPr>
          <a:xfrm>
            <a:off x="0" y="0"/>
            <a:ext cx="12192000" cy="6182897"/>
          </a:xfrm>
          <a:prstGeom prst="rect">
            <a:avLst/>
          </a:prstGeom>
          <a:solidFill>
            <a:srgbClr val="A056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3616672" y="2420937"/>
            <a:ext cx="7737127" cy="1008063"/>
          </a:xfrm>
        </p:spPr>
        <p:txBody>
          <a:bodyPr>
            <a:normAutofit/>
          </a:bodyPr>
          <a:lstStyle>
            <a:lvl1pPr algn="ctr">
              <a:defRPr sz="4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70F5E5B1-95B6-834B-950B-84D52377E7D6}"/>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rcRect/>
          <a:stretch/>
        </p:blipFill>
        <p:spPr>
          <a:xfrm>
            <a:off x="114300" y="1116631"/>
            <a:ext cx="3616673" cy="3616673"/>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83200"/>
            <a:ext cx="9144000" cy="933471"/>
          </a:xfrm>
        </p:spPr>
        <p:txBody>
          <a:bodyPr anchor="b">
            <a:normAutofit/>
          </a:bodyPr>
          <a:lstStyle>
            <a:lvl1pPr algn="ctr">
              <a:defRPr sz="5400">
                <a:solidFill>
                  <a:schemeClr val="tx2">
                    <a:lumMod val="50000"/>
                  </a:schemeClr>
                </a:solidFill>
              </a:defRPr>
            </a:lvl1pPr>
          </a:lstStyle>
          <a:p>
            <a:r>
              <a:rPr lang="en-US"/>
              <a:t>Click to edit Master title style</a:t>
            </a:r>
          </a:p>
        </p:txBody>
      </p:sp>
      <p:sp>
        <p:nvSpPr>
          <p:cNvPr id="3" name="Subtitle 2"/>
          <p:cNvSpPr>
            <a:spLocks noGrp="1"/>
          </p:cNvSpPr>
          <p:nvPr>
            <p:ph type="subTitle" idx="1"/>
          </p:nvPr>
        </p:nvSpPr>
        <p:spPr>
          <a:xfrm>
            <a:off x="1411550" y="3841302"/>
            <a:ext cx="9256450" cy="247419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F69B18"/>
              </a:buClr>
              <a:buFont typeface="Arial" panose="020B0604020202020204" pitchFamily="34" charset="0"/>
              <a:buChar char="•"/>
              <a:defRPr sz="2400" b="0" i="0">
                <a:solidFill>
                  <a:srgbClr val="0D477B"/>
                </a:solidFill>
                <a:latin typeface="Brandon Grotesque Regular" panose="020B0503020203060202" pitchFamily="34" charset="77"/>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stStyle>
          <a:p>
            <a:pPr lvl="0"/>
            <a:r>
              <a:rPr lang="en-US"/>
              <a:t>Edit Master text styles</a:t>
            </a:r>
          </a:p>
        </p:txBody>
      </p:sp>
      <p:sp>
        <p:nvSpPr>
          <p:cNvPr id="10" name="Text Placeholder 8"/>
          <p:cNvSpPr>
            <a:spLocks noGrp="1"/>
          </p:cNvSpPr>
          <p:nvPr>
            <p:ph type="body" sz="quarter" idx="13"/>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endParaRPr lang="en-US"/>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endParaRPr lang="en-US"/>
          </a:p>
        </p:txBody>
      </p:sp>
      <p:sp>
        <p:nvSpPr>
          <p:cNvPr id="5" name="Content Placeholder 2"/>
          <p:cNvSpPr>
            <a:spLocks noGrp="1"/>
          </p:cNvSpPr>
          <p:nvPr>
            <p:ph idx="1" hasCustomPrompt="1"/>
          </p:nvPr>
        </p:nvSpPr>
        <p:spPr>
          <a:xfrm>
            <a:off x="838200" y="1794076"/>
            <a:ext cx="10515600" cy="4382886"/>
          </a:xfrm>
        </p:spPr>
        <p:txBody>
          <a:bodyPr anchor="t"/>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lvl2pPr>
            <a:lvl3pPr marL="1143000" indent="-228600">
              <a:buFontTx/>
              <a:buBlip>
                <a:blip r:embed="rId3"/>
              </a:buBlip>
              <a:defRPr/>
            </a:lvl3pPr>
            <a:lvl4pPr marL="1600200" indent="-228600">
              <a:buFontTx/>
              <a:buBlip>
                <a:blip r:embed="rId4"/>
              </a:buBlip>
              <a:defRPr/>
            </a:lvl4pPr>
            <a:lvl5pPr marL="2057400" indent="-228600">
              <a:buFontTx/>
              <a:buBlip>
                <a:blip r:embed="rId4"/>
              </a:buBlip>
              <a:defRPr/>
            </a:lvl5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4</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5</a:t>
            </a:r>
          </a:p>
        </p:txBody>
      </p:sp>
      <p:sp>
        <p:nvSpPr>
          <p:cNvPr id="6" name="Text Placeholder 17"/>
          <p:cNvSpPr>
            <a:spLocks noGrp="1"/>
          </p:cNvSpPr>
          <p:nvPr>
            <p:ph type="body" sz="quarter" idx="13" hasCustomPrompt="1"/>
          </p:nvPr>
        </p:nvSpPr>
        <p:spPr>
          <a:xfrm>
            <a:off x="12375514" y="1981518"/>
            <a:ext cx="4906646" cy="655002"/>
          </a:xfrm>
        </p:spPr>
        <p:txBody>
          <a:bodyPr/>
          <a:lstStyle>
            <a:lvl1pPr marL="228600" marR="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solidFill>
                  <a:schemeClr val="accent1">
                    <a:lumMod val="40000"/>
                    <a:lumOff val="60000"/>
                  </a:schemeClr>
                </a:solidFill>
              </a:defRPr>
            </a:lvl1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p:txBody>
      </p:sp>
      <p:sp>
        <p:nvSpPr>
          <p:cNvPr id="7" name="Text Placeholder 19"/>
          <p:cNvSpPr>
            <a:spLocks noGrp="1"/>
          </p:cNvSpPr>
          <p:nvPr>
            <p:ph type="body" sz="quarter" idx="14" hasCustomPrompt="1"/>
          </p:nvPr>
        </p:nvSpPr>
        <p:spPr>
          <a:xfrm>
            <a:off x="12375197" y="2849563"/>
            <a:ext cx="4906963" cy="1011680"/>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5"/>
              </a:buBlip>
              <a:tabLst/>
              <a:defRPr>
                <a:solidFill>
                  <a:schemeClr val="accent1">
                    <a:lumMod val="5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6"/>
              </a:buBlip>
              <a:tabLst/>
              <a:defRPr>
                <a:solidFill>
                  <a:schemeClr val="accent1">
                    <a:lumMod val="5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p:txBody>
      </p:sp>
      <p:sp>
        <p:nvSpPr>
          <p:cNvPr id="8" name="Text Placeholder 21"/>
          <p:cNvSpPr>
            <a:spLocks noGrp="1"/>
          </p:cNvSpPr>
          <p:nvPr>
            <p:ph type="body" sz="quarter" idx="15" hasCustomPrompt="1"/>
          </p:nvPr>
        </p:nvSpPr>
        <p:spPr>
          <a:xfrm>
            <a:off x="12375515" y="4119880"/>
            <a:ext cx="4906963" cy="923925"/>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solidFill>
                  <a:schemeClr val="accent1">
                    <a:lumMod val="40000"/>
                    <a:lumOff val="6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solidFill>
                  <a:schemeClr val="accent1">
                    <a:lumMod val="40000"/>
                    <a:lumOff val="6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p:txBody>
      </p:sp>
      <p:sp>
        <p:nvSpPr>
          <p:cNvPr id="4" name="TextBox 3"/>
          <p:cNvSpPr txBox="1"/>
          <p:nvPr userDrawn="1"/>
        </p:nvSpPr>
        <p:spPr>
          <a:xfrm>
            <a:off x="12375197" y="1393966"/>
            <a:ext cx="3912481" cy="400110"/>
          </a:xfrm>
          <a:prstGeom prst="rect">
            <a:avLst/>
          </a:prstGeom>
          <a:noFill/>
        </p:spPr>
        <p:txBody>
          <a:bodyPr wrap="none" rtlCol="0">
            <a:spAutoFit/>
          </a:bodyPr>
          <a:lstStyle/>
          <a:p>
            <a:r>
              <a:rPr lang="en-US" sz="2000" dirty="0">
                <a:latin typeface="+mj-lt"/>
              </a:rPr>
              <a:t>Format</a:t>
            </a:r>
            <a:r>
              <a:rPr lang="en-US" sz="2000" baseline="0" dirty="0">
                <a:latin typeface="+mj-lt"/>
              </a:rPr>
              <a:t> sample to copy and paste:</a:t>
            </a:r>
            <a:endParaRPr lang="en-US" sz="2000" dirty="0">
              <a:latin typeface="+mj-lt"/>
            </a:endParaRPr>
          </a:p>
        </p:txBody>
      </p:sp>
      <p:sp>
        <p:nvSpPr>
          <p:cNvPr id="10" name="TextBox 9"/>
          <p:cNvSpPr txBox="1"/>
          <p:nvPr userDrawn="1"/>
        </p:nvSpPr>
        <p:spPr>
          <a:xfrm>
            <a:off x="838200" y="365125"/>
            <a:ext cx="10515600" cy="1325563"/>
          </a:xfrm>
          <a:prstGeom prst="rect">
            <a:avLst/>
          </a:prstGeom>
          <a:noFill/>
        </p:spPr>
        <p:txBody>
          <a:bodyPr wrap="square" rtlCol="0" anchor="ctr">
            <a:normAutofit/>
          </a:bodyPr>
          <a:lstStyle/>
          <a:p>
            <a:r>
              <a:rPr lang="en-US" sz="4400" dirty="0">
                <a:latin typeface="+mj-lt"/>
              </a:rPr>
              <a:t>Agenda</a:t>
            </a:r>
          </a:p>
        </p:txBody>
      </p:sp>
    </p:spTree>
    <p:extLst>
      <p:ext uri="{BB962C8B-B14F-4D97-AF65-F5344CB8AC3E}">
        <p14:creationId xmlns:p14="http://schemas.microsoft.com/office/powerpoint/2010/main" val="1112952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250098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63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half" idx="14"/>
          </p:nvPr>
        </p:nvSpPr>
        <p:spPr>
          <a:xfrm>
            <a:off x="4459224"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5"/>
          </p:nvPr>
        </p:nvSpPr>
        <p:spPr>
          <a:xfrm>
            <a:off x="8080248"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738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005840"/>
          </a:xfrm>
        </p:spPr>
        <p:txBody>
          <a:bodyPr/>
          <a:lstStyle/>
          <a:p>
            <a:r>
              <a:rPr lang="en-US"/>
              <a:t>Click to edit Master title style</a:t>
            </a:r>
          </a:p>
        </p:txBody>
      </p:sp>
      <p:sp>
        <p:nvSpPr>
          <p:cNvPr id="3" name="Text Placeholder 2"/>
          <p:cNvSpPr>
            <a:spLocks noGrp="1"/>
          </p:cNvSpPr>
          <p:nvPr>
            <p:ph type="body" idx="1"/>
          </p:nvPr>
        </p:nvSpPr>
        <p:spPr>
          <a:xfrm>
            <a:off x="839788" y="1614170"/>
            <a:ext cx="5157787" cy="6698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84017"/>
            <a:ext cx="5157787"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14170"/>
            <a:ext cx="5183188" cy="6698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84017"/>
            <a:ext cx="5183188"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4" hasCustomPrompt="1"/>
          </p:nvPr>
        </p:nvSpPr>
        <p:spPr>
          <a:xfrm>
            <a:off x="0" y="5657850"/>
            <a:ext cx="12192000" cy="733425"/>
          </a:xfrm>
          <a:solidFill>
            <a:schemeClr val="accent1">
              <a:lumMod val="75000"/>
            </a:schemeClr>
          </a:solidFill>
        </p:spPr>
        <p:txBody>
          <a:bodyPr tIns="91440" bIns="91440" anchor="ctr"/>
          <a:lstStyle>
            <a:lvl1pPr marL="0" indent="0" algn="ctr">
              <a:buNone/>
              <a:defRPr baseline="0">
                <a:solidFill>
                  <a:schemeClr val="bg1"/>
                </a:solidFill>
              </a:defRPr>
            </a:lvl1pPr>
          </a:lstStyle>
          <a:p>
            <a:pPr lvl="0"/>
            <a:r>
              <a:rPr lang="en-US"/>
              <a:t>Conclusion</a:t>
            </a:r>
          </a:p>
        </p:txBody>
      </p:sp>
    </p:spTree>
    <p:extLst>
      <p:ext uri="{BB962C8B-B14F-4D97-AF65-F5344CB8AC3E}">
        <p14:creationId xmlns:p14="http://schemas.microsoft.com/office/powerpoint/2010/main" val="301462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5840"/>
          </a:xfrm>
        </p:spPr>
        <p:txBody>
          <a:bodyPr/>
          <a:lstStyle/>
          <a:p>
            <a:r>
              <a:rPr lang="en-US"/>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527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820029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Panel">
    <p:spTree>
      <p:nvGrpSpPr>
        <p:cNvPr id="1" name=""/>
        <p:cNvGrpSpPr/>
        <p:nvPr/>
      </p:nvGrpSpPr>
      <p:grpSpPr>
        <a:xfrm>
          <a:off x="0" y="0"/>
          <a:ext cx="0" cy="0"/>
          <a:chOff x="0" y="0"/>
          <a:chExt cx="0" cy="0"/>
        </a:xfrm>
      </p:grpSpPr>
      <p:sp>
        <p:nvSpPr>
          <p:cNvPr id="6" name="Rectangle 5"/>
          <p:cNvSpPr/>
          <p:nvPr userDrawn="1"/>
        </p:nvSpPr>
        <p:spPr>
          <a:xfrm>
            <a:off x="839788" y="457200"/>
            <a:ext cx="2743200" cy="5840660"/>
          </a:xfrm>
          <a:prstGeom prst="rect">
            <a:avLst/>
          </a:prstGeom>
          <a:solidFill>
            <a:schemeClr val="bg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839789" y="457200"/>
            <a:ext cx="2743200" cy="1600200"/>
          </a:xfrm>
        </p:spPr>
        <p:txBody>
          <a:bodyPr anchor="b">
            <a:normAutofit/>
          </a:bodyPr>
          <a:lstStyle>
            <a:lvl1pPr>
              <a:defRPr sz="2800">
                <a:solidFill>
                  <a:schemeClr val="bg1"/>
                </a:solidFill>
                <a:latin typeface="+mj-lt"/>
              </a:defRPr>
            </a:lvl1pPr>
          </a:lstStyle>
          <a:p>
            <a:r>
              <a:rPr lang="en-US"/>
              <a:t>Click to edit Master title style</a:t>
            </a:r>
          </a:p>
        </p:txBody>
      </p:sp>
      <p:sp>
        <p:nvSpPr>
          <p:cNvPr id="3" name="Content Placeholder 2"/>
          <p:cNvSpPr>
            <a:spLocks noGrp="1"/>
          </p:cNvSpPr>
          <p:nvPr>
            <p:ph idx="1"/>
          </p:nvPr>
        </p:nvSpPr>
        <p:spPr>
          <a:xfrm>
            <a:off x="4297680" y="457200"/>
            <a:ext cx="7057708" cy="5840659"/>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2743200" cy="4240460"/>
          </a:xfrm>
        </p:spPr>
        <p:txBody>
          <a:bodyPr tIns="91440" bIns="9144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893816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80662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3" name="Rectangle 17"/>
          <p:cNvSpPr>
            <a:spLocks noChangeArrowheads="1"/>
          </p:cNvSpPr>
          <p:nvPr userDrawn="1"/>
        </p:nvSpPr>
        <p:spPr bwMode="auto">
          <a:xfrm>
            <a:off x="9651477" y="6553201"/>
            <a:ext cx="190539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defTabSz="457200" fontAlgn="auto">
              <a:spcBef>
                <a:spcPts val="0"/>
              </a:spcBef>
              <a:spcAft>
                <a:spcPts val="0"/>
              </a:spcAft>
            </a:pPr>
            <a:r>
              <a:rPr lang="en-US" sz="1200" b="1" dirty="0">
                <a:solidFill>
                  <a:prstClr val="black"/>
                </a:solidFill>
                <a:latin typeface="Arial" pitchFamily="34" charset="0"/>
                <a:cs typeface="Arial" pitchFamily="34" charset="0"/>
              </a:rPr>
              <a:t>www.safalpartners.com</a:t>
            </a:r>
          </a:p>
        </p:txBody>
      </p:sp>
      <p:pic>
        <p:nvPicPr>
          <p:cNvPr id="4" name="Picture 3"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6473958"/>
            <a:ext cx="12191188" cy="79243"/>
          </a:xfrm>
          <a:prstGeom prst="rect">
            <a:avLst/>
          </a:prstGeom>
        </p:spPr>
      </p:pic>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resenter Pictures">
    <p:spTree>
      <p:nvGrpSpPr>
        <p:cNvPr id="1" name=""/>
        <p:cNvGrpSpPr/>
        <p:nvPr/>
      </p:nvGrpSpPr>
      <p:grpSpPr>
        <a:xfrm>
          <a:off x="0" y="0"/>
          <a:ext cx="0" cy="0"/>
          <a:chOff x="0" y="0"/>
          <a:chExt cx="0" cy="0"/>
        </a:xfrm>
      </p:grpSpPr>
      <p:pic>
        <p:nvPicPr>
          <p:cNvPr id="7" name="Picture 6"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3043"/>
            <a:ext cx="12191188" cy="79243"/>
          </a:xfrm>
          <a:prstGeom prst="rect">
            <a:avLst/>
          </a:prstGeom>
        </p:spPr>
      </p:pic>
      <p:sp>
        <p:nvSpPr>
          <p:cNvPr id="8" name="Rectangle 7"/>
          <p:cNvSpPr>
            <a:spLocks noChangeArrowheads="1"/>
          </p:cNvSpPr>
          <p:nvPr userDrawn="1"/>
        </p:nvSpPr>
        <p:spPr bwMode="auto">
          <a:xfrm>
            <a:off x="0" y="6688667"/>
            <a:ext cx="12192000" cy="182981"/>
          </a:xfrm>
          <a:prstGeom prst="rect">
            <a:avLst/>
          </a:prstGeom>
          <a:solidFill>
            <a:srgbClr val="FFC000"/>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sz="1800" dirty="0">
              <a:solidFill>
                <a:prstClr val="black"/>
              </a:solidFill>
              <a:latin typeface="Calibri"/>
            </a:endParaRPr>
          </a:p>
        </p:txBody>
      </p:sp>
      <p:sp>
        <p:nvSpPr>
          <p:cNvPr id="9" name="Rectangle 8"/>
          <p:cNvSpPr>
            <a:spLocks noChangeArrowheads="1"/>
          </p:cNvSpPr>
          <p:nvPr userDrawn="1"/>
        </p:nvSpPr>
        <p:spPr bwMode="auto">
          <a:xfrm>
            <a:off x="11736415" y="6680202"/>
            <a:ext cx="413576" cy="228268"/>
          </a:xfrm>
          <a:prstGeom prst="rect">
            <a:avLst/>
          </a:prstGeom>
          <a:noFill/>
          <a:ln>
            <a:noFill/>
          </a:ln>
        </p:spPr>
        <p:txBody>
          <a:bodyPr wrap="none" lIns="90488" tIns="44450" rIns="90488" bIns="44450" anchor="ctr">
            <a:spAutoFit/>
          </a:bodyPr>
          <a:lstStyle/>
          <a:p>
            <a:pPr algn="r" defTabSz="457200" eaLnBrk="0" fontAlgn="auto" hangingPunct="0">
              <a:spcBef>
                <a:spcPts val="0"/>
              </a:spcBef>
              <a:spcAft>
                <a:spcPts val="0"/>
              </a:spcAft>
              <a:defRPr/>
            </a:pPr>
            <a:r>
              <a:rPr lang="en-US" sz="900" b="1" dirty="0">
                <a:solidFill>
                  <a:schemeClr val="bg1"/>
                </a:solidFill>
                <a:latin typeface="Calibri"/>
              </a:rPr>
              <a:t>2023</a:t>
            </a:r>
          </a:p>
        </p:txBody>
      </p:sp>
      <p:sp>
        <p:nvSpPr>
          <p:cNvPr id="10" name="Rectangle 9"/>
          <p:cNvSpPr>
            <a:spLocks noChangeArrowheads="1"/>
          </p:cNvSpPr>
          <p:nvPr userDrawn="1"/>
        </p:nvSpPr>
        <p:spPr bwMode="auto">
          <a:xfrm>
            <a:off x="5806018" y="6670355"/>
            <a:ext cx="577849" cy="230832"/>
          </a:xfrm>
          <a:prstGeom prst="rect">
            <a:avLst/>
          </a:prstGeom>
          <a:noFill/>
          <a:ln>
            <a:noFill/>
          </a:ln>
        </p:spPr>
        <p:txBody>
          <a:bodyPr lIns="90488" rIns="90488" anchor="ctr">
            <a:spAutoFit/>
          </a:bodyPr>
          <a:lstStyle/>
          <a:p>
            <a:pPr algn="ctr" defTabSz="457200" eaLnBrk="0" fontAlgn="auto" hangingPunct="0">
              <a:spcBef>
                <a:spcPts val="0"/>
              </a:spcBef>
              <a:spcAft>
                <a:spcPts val="0"/>
              </a:spcAft>
              <a:defRPr/>
            </a:pPr>
            <a:fld id="{2BF07DEB-607E-47B5-8250-1D8372858C64}" type="slidenum">
              <a:rPr lang="en-US" sz="900" b="1" smtClean="0">
                <a:solidFill>
                  <a:schemeClr val="bg1"/>
                </a:solidFill>
                <a:latin typeface="Calibri"/>
              </a:rPr>
              <a:pPr algn="ctr" defTabSz="457200" eaLnBrk="0" fontAlgn="auto" hangingPunct="0">
                <a:spcBef>
                  <a:spcPts val="0"/>
                </a:spcBef>
                <a:spcAft>
                  <a:spcPts val="0"/>
                </a:spcAft>
                <a:defRPr/>
              </a:pPr>
              <a:t>‹#›</a:t>
            </a:fld>
            <a:endParaRPr lang="en-US" sz="900" b="1" dirty="0">
              <a:solidFill>
                <a:schemeClr val="bg1"/>
              </a:solidFill>
              <a:latin typeface="Calibri"/>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6663" y="6095517"/>
            <a:ext cx="1826211" cy="547863"/>
          </a:xfrm>
          <a:prstGeom prst="rect">
            <a:avLst/>
          </a:prstGeom>
        </p:spPr>
      </p:pic>
      <p:sp>
        <p:nvSpPr>
          <p:cNvPr id="12" name="Rectangle 16"/>
          <p:cNvSpPr>
            <a:spLocks noGrp="1" noChangeArrowheads="1"/>
          </p:cNvSpPr>
          <p:nvPr>
            <p:ph type="ctrTitle" sz="quarter"/>
          </p:nvPr>
        </p:nvSpPr>
        <p:spPr>
          <a:xfrm>
            <a:off x="2438400" y="472736"/>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13" name="Text Placeholder 2"/>
          <p:cNvSpPr>
            <a:spLocks noGrp="1"/>
          </p:cNvSpPr>
          <p:nvPr>
            <p:ph type="body" sz="quarter" idx="10"/>
          </p:nvPr>
        </p:nvSpPr>
        <p:spPr>
          <a:xfrm>
            <a:off x="1295402" y="1673468"/>
            <a:ext cx="9601199" cy="258532"/>
          </a:xfrm>
          <a:prstGeom prst="rect">
            <a:avLst/>
          </a:prstGeom>
        </p:spPr>
        <p:txBody>
          <a:bodyPr wrap="square">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2871995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838200" y="126413"/>
            <a:ext cx="10515600" cy="1325563"/>
          </a:xfrm>
          <a:prstGeom prst="rect">
            <a:avLst/>
          </a:prstGeom>
        </p:spPr>
        <p:txBody>
          <a:bodyPr anchor="b"/>
          <a:lstStyle>
            <a:lvl1pPr>
              <a:defRPr baseline="0">
                <a:solidFill>
                  <a:srgbClr val="315F9F"/>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en-US"/>
              <a:t>To Design, Define.</a:t>
            </a:r>
          </a:p>
        </p:txBody>
      </p:sp>
    </p:spTree>
    <p:extLst>
      <p:ext uri="{BB962C8B-B14F-4D97-AF65-F5344CB8AC3E}">
        <p14:creationId xmlns:p14="http://schemas.microsoft.com/office/powerpoint/2010/main" val="3382601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609600" y="2044700"/>
            <a:ext cx="109728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Content Placeholder 2"/>
          <p:cNvSpPr>
            <a:spLocks noGrp="1"/>
          </p:cNvSpPr>
          <p:nvPr>
            <p:ph sz="half" idx="10" hasCustomPrompt="1"/>
          </p:nvPr>
        </p:nvSpPr>
        <p:spPr>
          <a:xfrm>
            <a:off x="609600" y="1568452"/>
            <a:ext cx="10972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262877705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Content Placeholder 2"/>
          <p:cNvSpPr>
            <a:spLocks noGrp="1"/>
          </p:cNvSpPr>
          <p:nvPr>
            <p:ph sz="half" idx="10" hasCustomPrompt="1"/>
          </p:nvPr>
        </p:nvSpPr>
        <p:spPr>
          <a:xfrm>
            <a:off x="609600" y="1568452"/>
            <a:ext cx="53848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6197600" y="1568452"/>
            <a:ext cx="5384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a:off x="6096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890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259508091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6CC5A34-A4F9-4D2C-BE32-DB3835B90325}" type="datetimeFigureOut">
              <a:rPr lang="en-US"/>
              <a:pPr>
                <a:defRPr/>
              </a:pPr>
              <a:t>8/27/2024</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B0674F8-3A73-4769-A384-53D2AC1DF5C8}" type="slidenum">
              <a:rPr lang="en-US"/>
              <a:pPr>
                <a:defRPr/>
              </a:pPr>
              <a:t>‹#›</a:t>
            </a:fld>
            <a:endParaRPr lang="en-US" dirty="0"/>
          </a:p>
        </p:txBody>
      </p:sp>
    </p:spTree>
    <p:extLst>
      <p:ext uri="{BB962C8B-B14F-4D97-AF65-F5344CB8AC3E}">
        <p14:creationId xmlns:p14="http://schemas.microsoft.com/office/powerpoint/2010/main" val="42564122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8/27/2024</a:t>
            </a:fld>
            <a:endParaRPr lang="en-US" dirty="0"/>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dirty="0"/>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880344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8/27/2024</a:t>
            </a:fld>
            <a:endParaRPr lang="en-US" dirty="0"/>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dirty="0"/>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1442724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pic>
        <p:nvPicPr>
          <p:cNvPr id="181" name="Google Shape;181;p41"/>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592291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8/27/2024</a:t>
            </a:fld>
            <a:endParaRPr lang="en-US" dirty="0"/>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dirty="0"/>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31039668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31B1E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dirty="0">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EC8006"/>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rgbClr val="0D477B"/>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05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65" r:id="rId5"/>
    <p:sldLayoutId id="2147483651" r:id="rId6"/>
    <p:sldLayoutId id="2147483658" r:id="rId7"/>
    <p:sldLayoutId id="2147483659" r:id="rId8"/>
    <p:sldLayoutId id="2147483660" r:id="rId9"/>
    <p:sldLayoutId id="2147483652" r:id="rId10"/>
    <p:sldLayoutId id="2147483664" r:id="rId11"/>
    <p:sldLayoutId id="2147483662" r:id="rId12"/>
    <p:sldLayoutId id="2147483654" r:id="rId13"/>
    <p:sldLayoutId id="2147483655" r:id="rId14"/>
    <p:sldLayoutId id="2147483656" r:id="rId15"/>
    <p:sldLayoutId id="2147483663" r:id="rId16"/>
    <p:sldLayoutId id="2147483657" r:id="rId17"/>
    <p:sldLayoutId id="2147483666" r:id="rId18"/>
    <p:sldLayoutId id="2147483667" r:id="rId19"/>
    <p:sldLayoutId id="2147483668" r:id="rId20"/>
    <p:sldLayoutId id="2147483669" r:id="rId21"/>
    <p:sldLayoutId id="2147483670" r:id="rId22"/>
    <p:sldLayoutId id="2147483671" r:id="rId23"/>
    <p:sldLayoutId id="2147483673" r:id="rId24"/>
    <p:sldLayoutId id="2147483674" r:id="rId25"/>
    <p:sldLayoutId id="2147483675" r:id="rId26"/>
    <p:sldLayoutId id="2147483677" r:id="rId27"/>
    <p:sldLayoutId id="2147483678" r:id="rId2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30"/>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1"/>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png"/><Relationship Id="rId10" Type="http://schemas.openxmlformats.org/officeDocument/2006/relationships/hyperlink" Target="https://nextlevelnow.workforcegps.org/" TargetMode="External"/><Relationship Id="rId4" Type="http://schemas.openxmlformats.org/officeDocument/2006/relationships/hyperlink" Target="https://safalpartners.com/" TargetMode="Externa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2.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https://www.census.gov/newsroom/press-releases/2022/educational-attainment.html#:~:text=In%202021%2C%20the%20highest%20level%20of%20education%20of,graduate%20as%20their%20highest%20level%20of%20school%20completed." TargetMode="External"/><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hyperlink" Target="https://www.census.gov/newsroom/press-releases/2022/educational-attainment.html#:~:text=In%202021%2C%20the%20highest%20level%20of%20education%20of,had%20completed%20some%20college%20but%20not%20a%20degre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census.gov/newsroom/press-releases/2022/educational-attainment.html#:~:text=In%202021%2C%20the%20highest%20level%20of%20education%20of,graduate%20as%20their%20highest%20level%20of%20school%20completed." TargetMode="External"/><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hyperlink" Target="https://justcapital.com/reports/companies-are-committing-to-diversity-equity-and-inclusion-but-need-to-increase-accountability-and-acti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bls.gov/news.release/archives/disabl_02232023.pdf#:~:text=The%20unemployment%20rate%20for%20persons%20with%20a%20disability%2C,as%20the%20rate%20for%20those%20without%20a%20disability." TargetMode="External"/><Relationship Id="rId2" Type="http://schemas.openxmlformats.org/officeDocument/2006/relationships/hyperlink" Target="https://www.bls.gov/opub/ted/2021/labor-force-participation-rate-for-veterans-was-46-8-percent-in-october-2021.htm#:~:text=In%20October%202021%2C%20there%20were%2018.0%20million%20veterans,a%20labor%20force%20participation%20rate%20of%2064.3%20percent." TargetMode="External"/><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hyperlink" Target="https://www.prisonpolicy.org/blog/2022/02/08/employment/"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spe.hhs.gov/reports/state-estimates-employed-medicaid-enrollees" TargetMode="External"/><Relationship Id="rId2" Type="http://schemas.openxmlformats.org/officeDocument/2006/relationships/hyperlink" Target="https://www.dol.gov/newsroom/releases/wb/wb20230124" TargetMode="External"/><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6.png"/><Relationship Id="rId18" Type="http://schemas.openxmlformats.org/officeDocument/2006/relationships/image" Target="../media/image41.jpeg"/><Relationship Id="rId26" Type="http://schemas.openxmlformats.org/officeDocument/2006/relationships/image" Target="../media/image48.jpeg"/><Relationship Id="rId3" Type="http://schemas.openxmlformats.org/officeDocument/2006/relationships/image" Target="../media/image27.png"/><Relationship Id="rId21" Type="http://schemas.openxmlformats.org/officeDocument/2006/relationships/image" Target="../media/image43.png"/><Relationship Id="rId7" Type="http://schemas.openxmlformats.org/officeDocument/2006/relationships/image" Target="../media/image31.png"/><Relationship Id="rId12" Type="http://schemas.openxmlformats.org/officeDocument/2006/relationships/image" Target="../media/image35.png"/><Relationship Id="rId17" Type="http://schemas.openxmlformats.org/officeDocument/2006/relationships/image" Target="../media/image40.png"/><Relationship Id="rId25" Type="http://schemas.openxmlformats.org/officeDocument/2006/relationships/image" Target="../media/image47.png"/><Relationship Id="rId2" Type="http://schemas.openxmlformats.org/officeDocument/2006/relationships/notesSlide" Target="../notesSlides/notesSlide5.xml"/><Relationship Id="rId16" Type="http://schemas.openxmlformats.org/officeDocument/2006/relationships/image" Target="../media/image39.png"/><Relationship Id="rId20" Type="http://schemas.openxmlformats.org/officeDocument/2006/relationships/image" Target="../media/image42.jpeg"/><Relationship Id="rId29" Type="http://schemas.openxmlformats.org/officeDocument/2006/relationships/image" Target="../media/image51.jpeg"/><Relationship Id="rId1" Type="http://schemas.openxmlformats.org/officeDocument/2006/relationships/slideLayout" Target="../slideLayouts/slideLayout14.xml"/><Relationship Id="rId6" Type="http://schemas.openxmlformats.org/officeDocument/2006/relationships/image" Target="../media/image30.png"/><Relationship Id="rId11" Type="http://schemas.openxmlformats.org/officeDocument/2006/relationships/image" Target="../media/image34.jpeg"/><Relationship Id="rId24" Type="http://schemas.openxmlformats.org/officeDocument/2006/relationships/image" Target="../media/image46.png"/><Relationship Id="rId5" Type="http://schemas.openxmlformats.org/officeDocument/2006/relationships/image" Target="../media/image29.jpeg"/><Relationship Id="rId15" Type="http://schemas.openxmlformats.org/officeDocument/2006/relationships/image" Target="../media/image38.png"/><Relationship Id="rId23" Type="http://schemas.openxmlformats.org/officeDocument/2006/relationships/image" Target="../media/image45.png"/><Relationship Id="rId28" Type="http://schemas.openxmlformats.org/officeDocument/2006/relationships/image" Target="../media/image50.jpeg"/><Relationship Id="rId10" Type="http://schemas.openxmlformats.org/officeDocument/2006/relationships/image" Target="../media/image33.png"/><Relationship Id="rId19" Type="http://schemas.openxmlformats.org/officeDocument/2006/relationships/image" Target="../media/image20.png"/><Relationship Id="rId4" Type="http://schemas.openxmlformats.org/officeDocument/2006/relationships/image" Target="../media/image28.jpeg"/><Relationship Id="rId9" Type="http://schemas.openxmlformats.org/officeDocument/2006/relationships/hyperlink" Target="https://kystats.ky.gov/Reports/Reports" TargetMode="External"/><Relationship Id="rId14" Type="http://schemas.openxmlformats.org/officeDocument/2006/relationships/image" Target="../media/image37.png"/><Relationship Id="rId22" Type="http://schemas.openxmlformats.org/officeDocument/2006/relationships/image" Target="../media/image44.jpeg"/><Relationship Id="rId27"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thinkkentucky.com/WorkReady/" TargetMode="External"/><Relationship Id="rId1" Type="http://schemas.openxmlformats.org/officeDocument/2006/relationships/slideLayout" Target="../slideLayouts/slideLayout24.xml"/><Relationship Id="rId5" Type="http://schemas.openxmlformats.org/officeDocument/2006/relationships/image" Target="../media/image53.png"/><Relationship Id="rId4" Type="http://schemas.openxmlformats.org/officeDocument/2006/relationships/hyperlink" Target="https://workready.ky.gov/Pages/index.aspx"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3" Type="http://schemas.openxmlformats.org/officeDocument/2006/relationships/image" Target="../media/image52.png"/><Relationship Id="rId7" Type="http://schemas.openxmlformats.org/officeDocument/2006/relationships/image" Target="../media/image57.jpeg"/><Relationship Id="rId12" Type="http://schemas.openxmlformats.org/officeDocument/2006/relationships/image" Target="../media/image62.jpeg"/><Relationship Id="rId2" Type="http://schemas.openxmlformats.org/officeDocument/2006/relationships/hyperlink" Target="http://thinkkentucky.com/WorkReady/" TargetMode="External"/><Relationship Id="rId1" Type="http://schemas.openxmlformats.org/officeDocument/2006/relationships/slideLayout" Target="../slideLayouts/slideLayout24.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eg"/><Relationship Id="rId10" Type="http://schemas.openxmlformats.org/officeDocument/2006/relationships/image" Target="../media/image60.jpeg"/><Relationship Id="rId4" Type="http://schemas.openxmlformats.org/officeDocument/2006/relationships/image" Target="../media/image54.jpeg"/><Relationship Id="rId9" Type="http://schemas.openxmlformats.org/officeDocument/2006/relationships/image" Target="../media/image59.jpe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workready.ky.gov/Pages/index.aspx" TargetMode="Externa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hyperlink" Target="https://kystats.ky.gov/Latest/WRC" TargetMode="External"/><Relationship Id="rId2" Type="http://schemas.openxmlformats.org/officeDocument/2006/relationships/image" Target="../media/image65.png"/><Relationship Id="rId1" Type="http://schemas.openxmlformats.org/officeDocument/2006/relationships/slideLayout" Target="../slideLayouts/slideLayout24.xml"/><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70.png"/><Relationship Id="rId11" Type="http://schemas.openxmlformats.org/officeDocument/2006/relationships/image" Target="../media/image74.png"/><Relationship Id="rId5" Type="http://schemas.openxmlformats.org/officeDocument/2006/relationships/image" Target="../media/image69.png"/><Relationship Id="rId10" Type="http://schemas.openxmlformats.org/officeDocument/2006/relationships/hyperlink" Target="https://kystats.ky.gov/Latest/KCPR" TargetMode="External"/><Relationship Id="rId4" Type="http://schemas.openxmlformats.org/officeDocument/2006/relationships/image" Target="../media/image68.png"/><Relationship Id="rId9"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4.xml"/><Relationship Id="rId6" Type="http://schemas.openxmlformats.org/officeDocument/2006/relationships/image" Target="../media/image78.png"/><Relationship Id="rId5" Type="http://schemas.openxmlformats.org/officeDocument/2006/relationships/hyperlink" Target="https://kystats.ky.gov/Reports/Reports" TargetMode="External"/><Relationship Id="rId4" Type="http://schemas.openxmlformats.org/officeDocument/2006/relationships/image" Target="../media/image77.png"/></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hyperlink" Target="https://kystats.ky.gov/Reports/Report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6.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hyperlink" Target="https://kystats.ky.gov/Reports/Reports" TargetMode="External"/><Relationship Id="rId5" Type="http://schemas.openxmlformats.org/officeDocument/2006/relationships/image" Target="../media/image85.png"/><Relationship Id="rId4" Type="http://schemas.openxmlformats.org/officeDocument/2006/relationships/image" Target="../media/image84.png"/></Relationships>
</file>

<file path=ppt/slides/_rels/slide22.xml.rels><?xml version="1.0" encoding="UTF-8" standalone="yes"?>
<Relationships xmlns="http://schemas.openxmlformats.org/package/2006/relationships"><Relationship Id="rId3" Type="http://schemas.openxmlformats.org/officeDocument/2006/relationships/hyperlink" Target="https://kystats.ky.gov/Reports/Reports" TargetMode="External"/><Relationship Id="rId2" Type="http://schemas.openxmlformats.org/officeDocument/2006/relationships/image" Target="../media/image87.png"/><Relationship Id="rId1" Type="http://schemas.openxmlformats.org/officeDocument/2006/relationships/slideLayout" Target="../slideLayouts/slideLayout24.xml"/><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hyperlink" Target="https://kystats.ky.gov/Reports/Report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4.xml"/><Relationship Id="rId5" Type="http://schemas.openxmlformats.org/officeDocument/2006/relationships/image" Target="../media/image94.png"/><Relationship Id="rId4" Type="http://schemas.openxmlformats.org/officeDocument/2006/relationships/hyperlink" Target="https://kystats.ky.gov/Reports/Report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4.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0.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2.png"/><Relationship Id="rId7" Type="http://schemas.openxmlformats.org/officeDocument/2006/relationships/hyperlink" Target="https://kystats.ky.gov/Reports/Reports" TargetMode="External"/><Relationship Id="rId2" Type="http://schemas.openxmlformats.org/officeDocument/2006/relationships/image" Target="../media/image101.png"/><Relationship Id="rId1" Type="http://schemas.openxmlformats.org/officeDocument/2006/relationships/slideLayout" Target="../slideLayouts/slideLayout14.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8.png"/><Relationship Id="rId7" Type="http://schemas.openxmlformats.org/officeDocument/2006/relationships/hyperlink" Target="https://kystats.ky.gov/Reports/Reports" TargetMode="External"/><Relationship Id="rId2" Type="http://schemas.openxmlformats.org/officeDocument/2006/relationships/image" Target="../media/image107.png"/><Relationship Id="rId1" Type="http://schemas.openxmlformats.org/officeDocument/2006/relationships/slideLayout" Target="../slideLayouts/slideLayout14.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33.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13.png"/><Relationship Id="rId2" Type="http://schemas.openxmlformats.org/officeDocument/2006/relationships/image" Target="../media/image101.png"/><Relationship Id="rId1" Type="http://schemas.openxmlformats.org/officeDocument/2006/relationships/slideLayout" Target="../slideLayouts/slideLayout14.xml"/><Relationship Id="rId6" Type="http://schemas.openxmlformats.org/officeDocument/2006/relationships/hyperlink" Target="https://kystats.ky.gov/Reports/Reports" TargetMode="External"/><Relationship Id="rId5" Type="http://schemas.openxmlformats.org/officeDocument/2006/relationships/image" Target="../media/image104.png"/><Relationship Id="rId4" Type="http://schemas.openxmlformats.org/officeDocument/2006/relationships/image" Target="../media/image103.png"/></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14.png"/><Relationship Id="rId2" Type="http://schemas.openxmlformats.org/officeDocument/2006/relationships/image" Target="../media/image101.png"/><Relationship Id="rId1" Type="http://schemas.openxmlformats.org/officeDocument/2006/relationships/slideLayout" Target="../slideLayouts/slideLayout14.xml"/><Relationship Id="rId6" Type="http://schemas.openxmlformats.org/officeDocument/2006/relationships/hyperlink" Target="https://kystats.ky.gov/Reports/Reports" TargetMode="External"/><Relationship Id="rId5" Type="http://schemas.openxmlformats.org/officeDocument/2006/relationships/image" Target="../media/image106.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13.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jpeg"/></Relationships>
</file>

<file path=ppt/slides/_rels/slide3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hyperlink" Target="https://www.mbopartners.com/state-of-independence/creator-economy-report/" TargetMode="External"/><Relationship Id="rId2" Type="http://schemas.openxmlformats.org/officeDocument/2006/relationships/hyperlink" Target="https://www.statista.com/topics/4891/gig-economy-in-the-us/#editorsPicks" TargetMode="External"/><Relationship Id="rId1" Type="http://schemas.openxmlformats.org/officeDocument/2006/relationships/slideLayout" Target="../slideLayouts/slideLayout14.xml"/><Relationship Id="rId4" Type="http://schemas.openxmlformats.org/officeDocument/2006/relationships/hyperlink" Target="https://www.upwork.com/resources/gig-economy-statistic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1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3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4.xml"/><Relationship Id="rId5" Type="http://schemas.openxmlformats.org/officeDocument/2006/relationships/image" Target="../media/image129.png"/><Relationship Id="rId4" Type="http://schemas.openxmlformats.org/officeDocument/2006/relationships/image" Target="../media/image128.png"/></Relationships>
</file>

<file path=ppt/slides/_rels/slide4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8" Type="http://schemas.openxmlformats.org/officeDocument/2006/relationships/image" Target="../media/image137.jpeg"/><Relationship Id="rId13" Type="http://schemas.openxmlformats.org/officeDocument/2006/relationships/image" Target="../media/image142.png"/><Relationship Id="rId3" Type="http://schemas.openxmlformats.org/officeDocument/2006/relationships/image" Target="../media/image132.jpeg"/><Relationship Id="rId7" Type="http://schemas.openxmlformats.org/officeDocument/2006/relationships/image" Target="../media/image136.png"/><Relationship Id="rId12" Type="http://schemas.openxmlformats.org/officeDocument/2006/relationships/image" Target="../media/image141.png"/><Relationship Id="rId17" Type="http://schemas.microsoft.com/office/2007/relationships/hdphoto" Target="../media/hdphoto2.wdp"/><Relationship Id="rId2" Type="http://schemas.openxmlformats.org/officeDocument/2006/relationships/image" Target="../media/image131.jpeg"/><Relationship Id="rId16" Type="http://schemas.openxmlformats.org/officeDocument/2006/relationships/image" Target="../media/image145.png"/><Relationship Id="rId1" Type="http://schemas.openxmlformats.org/officeDocument/2006/relationships/slideLayout" Target="../slideLayouts/slideLayout14.xml"/><Relationship Id="rId6" Type="http://schemas.openxmlformats.org/officeDocument/2006/relationships/image" Target="../media/image135.png"/><Relationship Id="rId11" Type="http://schemas.openxmlformats.org/officeDocument/2006/relationships/image" Target="../media/image140.png"/><Relationship Id="rId5" Type="http://schemas.openxmlformats.org/officeDocument/2006/relationships/image" Target="../media/image134.png"/><Relationship Id="rId15" Type="http://schemas.openxmlformats.org/officeDocument/2006/relationships/image" Target="../media/image144.jpeg"/><Relationship Id="rId10" Type="http://schemas.openxmlformats.org/officeDocument/2006/relationships/image" Target="../media/image139.png"/><Relationship Id="rId4" Type="http://schemas.openxmlformats.org/officeDocument/2006/relationships/image" Target="../media/image133.jpeg"/><Relationship Id="rId9" Type="http://schemas.openxmlformats.org/officeDocument/2006/relationships/image" Target="../media/image138.png"/><Relationship Id="rId14" Type="http://schemas.openxmlformats.org/officeDocument/2006/relationships/image" Target="../media/image143.png"/></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46.xml.rels><?xml version="1.0" encoding="UTF-8" standalone="yes"?>
<Relationships xmlns="http://schemas.openxmlformats.org/package/2006/relationships"><Relationship Id="rId8" Type="http://schemas.openxmlformats.org/officeDocument/2006/relationships/hyperlink" Target="https://www.workforcegps.org/events/2023/02/24/20/59/Not-Just-Smoke-and-Mirrors-Economic-Development-Strategic-Partnerships" TargetMode="External"/><Relationship Id="rId13" Type="http://schemas.openxmlformats.org/officeDocument/2006/relationships/hyperlink" Target="https://www.nga.org/futureworkforce/policies/employer-engagement/" TargetMode="External"/><Relationship Id="rId18" Type="http://schemas.openxmlformats.org/officeDocument/2006/relationships/image" Target="../media/image152.png"/><Relationship Id="rId3" Type="http://schemas.openxmlformats.org/officeDocument/2006/relationships/hyperlink" Target="https://nextlevelnow.workforcegps.org/home/" TargetMode="External"/><Relationship Id="rId7" Type="http://schemas.openxmlformats.org/officeDocument/2006/relationships/hyperlink" Target="https://www.workforcegps.org/events/2023/02/24/20/25/Business-Engagement-and-Sector-Strategy-Initiatives" TargetMode="External"/><Relationship Id="rId12" Type="http://schemas.openxmlformats.org/officeDocument/2006/relationships/hyperlink" Target="https://nextlevelnow.workforcegps.org/resources/2022/09/30/19/12/WIOA-and-Reg-App" TargetMode="External"/><Relationship Id="rId17" Type="http://schemas.openxmlformats.org/officeDocument/2006/relationships/image" Target="../media/image151.svg"/><Relationship Id="rId2" Type="http://schemas.openxmlformats.org/officeDocument/2006/relationships/notesSlide" Target="../notesSlides/notesSlide12.xml"/><Relationship Id="rId16"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hyperlink" Target="https://www.workforcegps.org/events/2023/02/02/16/02/React-Collaboratively-and-Quickly-for-Rapid-Response-Events-Yes-WIOA-Can" TargetMode="External"/><Relationship Id="rId11" Type="http://schemas.openxmlformats.org/officeDocument/2006/relationships/hyperlink" Target="https://nextlevelnow.workforcegps.org/resources/2023/08/18/20/33/Tips-for-Employer-Engagement-and-Incorporating-Sector-Strategies" TargetMode="External"/><Relationship Id="rId5" Type="http://schemas.openxmlformats.org/officeDocument/2006/relationships/hyperlink" Target="https://www.workforcegps.org/events/2023/01/09/18/06/Yes-WIOA-Can-Building-Strong-Business-Partnerships" TargetMode="External"/><Relationship Id="rId15" Type="http://schemas.openxmlformats.org/officeDocument/2006/relationships/image" Target="../media/image149.svg"/><Relationship Id="rId10" Type="http://schemas.openxmlformats.org/officeDocument/2006/relationships/hyperlink" Target="https://nextlevelnow.workforcegps.org/resources/2024/05/30/18/10/Incorporating-the-Worker-Voice-within-the-Sector-Strategy-Framework" TargetMode="External"/><Relationship Id="rId19" Type="http://schemas.openxmlformats.org/officeDocument/2006/relationships/image" Target="../media/image153.svg"/><Relationship Id="rId4" Type="http://schemas.openxmlformats.org/officeDocument/2006/relationships/hyperlink" Target="https://www.workforcegps.org/events/2024/03/22/21/38/Business-Services-Representatives-BSR-Assessment-Findings-and-Strategies-for-Improvement" TargetMode="External"/><Relationship Id="rId9" Type="http://schemas.openxmlformats.org/officeDocument/2006/relationships/hyperlink" Target="https://www.workforcegps.org/events/2023/02/24/21/12/Modernizing-Business-Services-for-Todays-Employer" TargetMode="External"/><Relationship Id="rId14" Type="http://schemas.openxmlformats.org/officeDocument/2006/relationships/image" Target="../media/image148.png"/></Relationships>
</file>

<file path=ppt/slides/_rels/slide47.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s://dolcoe.safalapps.com/" TargetMode="External"/><Relationship Id="rId7" Type="http://schemas.openxmlformats.org/officeDocument/2006/relationships/image" Target="../media/image149.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8.png"/><Relationship Id="rId11" Type="http://schemas.openxmlformats.org/officeDocument/2006/relationships/image" Target="../media/image153.svg"/><Relationship Id="rId5" Type="http://schemas.openxmlformats.org/officeDocument/2006/relationships/hyperlink" Target="https://www.nga.org/futureworkforce/policies/employer-engagement/" TargetMode="External"/><Relationship Id="rId10" Type="http://schemas.openxmlformats.org/officeDocument/2006/relationships/image" Target="../media/image152.png"/><Relationship Id="rId4" Type="http://schemas.openxmlformats.org/officeDocument/2006/relationships/hyperlink" Target="https://www.careeronestop.org/businesscenter/toolkit/toolkit.aspx" TargetMode="External"/><Relationship Id="rId9" Type="http://schemas.openxmlformats.org/officeDocument/2006/relationships/image" Target="../media/image151.svg"/></Relationships>
</file>

<file path=ppt/slides/_rels/slide48.xml.rels><?xml version="1.0" encoding="UTF-8" standalone="yes"?>
<Relationships xmlns="http://schemas.openxmlformats.org/package/2006/relationships"><Relationship Id="rId3" Type="http://schemas.openxmlformats.org/officeDocument/2006/relationships/hyperlink" Target="https://safalpartners.jotform.com/242194854673163" TargetMode="External"/><Relationship Id="rId2" Type="http://schemas.openxmlformats.org/officeDocument/2006/relationships/image" Target="../media/image12.jpeg"/><Relationship Id="rId1" Type="http://schemas.openxmlformats.org/officeDocument/2006/relationships/slideLayout" Target="../slideLayouts/slideLayout26.xml"/><Relationship Id="rId4" Type="http://schemas.openxmlformats.org/officeDocument/2006/relationships/image" Target="../media/image154.png"/></Relationships>
</file>

<file path=ppt/slides/_rels/slide49.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hyperlink" Target="https://nextlevelnow.workforcegps.org/" TargetMode="External"/><Relationship Id="rId5" Type="http://schemas.openxmlformats.org/officeDocument/2006/relationships/hyperlink" Target="https://app.smartsheet.com/b/form/feef86e1c1134d64b0cc59314c2e4096" TargetMode="External"/><Relationship Id="rId4" Type="http://schemas.openxmlformats.org/officeDocument/2006/relationships/image" Target="../media/image156.png"/></Relationships>
</file>

<file path=ppt/slides/_rels/slide5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mailto:molly.deahl@safalpartners.com" TargetMode="External"/><Relationship Id="rId5" Type="http://schemas.openxmlformats.org/officeDocument/2006/relationships/image" Target="../media/image158.jpeg"/><Relationship Id="rId4" Type="http://schemas.openxmlformats.org/officeDocument/2006/relationships/hyperlink" Target="mailto:melissa.aguilar-southard@safalpartner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8297495" y="466236"/>
            <a:ext cx="3278408" cy="40122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b="1" i="0" strike="noStrike" kern="1200" cap="none" spc="0" normalizeH="0" baseline="0" noProof="0" dirty="0">
                <a:ln>
                  <a:noFill/>
                </a:ln>
                <a:solidFill>
                  <a:srgbClr val="002060"/>
                </a:solidFill>
                <a:uLnTx/>
                <a:uFillTx/>
                <a:latin typeface="Calibri" panose="020F0502020204030204" pitchFamily="34" charset="0"/>
                <a:ea typeface="ＭＳ Ｐゴシック"/>
                <a:cs typeface="Calibri" panose="020F0502020204030204" pitchFamily="34" charset="0"/>
              </a:rPr>
              <a:t>Embracing A Holistic Approach to Business Services </a:t>
            </a:r>
            <a:br>
              <a:rPr kumimoji="0" lang="en-US" altLang="en-US" b="1" i="0" strike="noStrike" kern="1200" cap="none" spc="0" normalizeH="0" baseline="0" noProof="0" dirty="0">
                <a:ln>
                  <a:noFill/>
                </a:ln>
                <a:solidFill>
                  <a:srgbClr val="002060"/>
                </a:solidFill>
                <a:uLnTx/>
                <a:uFillTx/>
                <a:latin typeface="Calibri" panose="020F0502020204030204" pitchFamily="34" charset="0"/>
                <a:ea typeface="ＭＳ Ｐゴシック"/>
                <a:cs typeface="Calibri" panose="020F0502020204030204" pitchFamily="34" charset="0"/>
              </a:rPr>
            </a:br>
            <a:r>
              <a:rPr kumimoji="0" lang="en-US" altLang="en-US" b="1" i="0" strike="noStrike" kern="1200" cap="none" spc="0" normalizeH="0" baseline="0" noProof="0" dirty="0">
                <a:ln>
                  <a:noFill/>
                </a:ln>
                <a:solidFill>
                  <a:srgbClr val="002060"/>
                </a:solidFill>
                <a:uLnTx/>
                <a:uFillTx/>
                <a:latin typeface="Calibri" panose="020F0502020204030204" pitchFamily="34" charset="0"/>
                <a:ea typeface="ＭＳ Ｐゴシック"/>
                <a:cs typeface="Calibri" panose="020F0502020204030204" pitchFamily="34" charset="0"/>
              </a:rPr>
              <a:t>in the Workforce System</a:t>
            </a:r>
            <a:endParaRPr kumimoji="0" lang="en-US" b="1" i="1" u="none" strike="noStrike" kern="1200" cap="none" spc="0" normalizeH="0" baseline="0" noProof="0" dirty="0">
              <a:ln>
                <a:noFill/>
              </a:ln>
              <a:solidFill>
                <a:schemeClr val="tx1"/>
              </a:solidFill>
              <a:uLnTx/>
              <a:uFillTx/>
              <a:latin typeface="Calibri" panose="020F0502020204030204" pitchFamily="34" charset="0"/>
              <a:ea typeface="ＭＳ Ｐゴシック"/>
              <a:cs typeface="Calibri" panose="020F0502020204030204" pitchFamily="34" charset="0"/>
            </a:endParaRPr>
          </a:p>
        </p:txBody>
      </p:sp>
      <p:pic>
        <p:nvPicPr>
          <p:cNvPr id="2050" name="Picture 2">
            <a:extLst>
              <a:ext uri="{FF2B5EF4-FFF2-40B4-BE49-F238E27FC236}">
                <a16:creationId xmlns:a16="http://schemas.microsoft.com/office/drawing/2014/main" id="{2C265F8B-9815-831B-0780-E8DE1B33B1A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00" y="175701"/>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Next Level Now logo">
            <a:extLst>
              <a:ext uri="{FF2B5EF4-FFF2-40B4-BE49-F238E27FC236}">
                <a16:creationId xmlns:a16="http://schemas.microsoft.com/office/drawing/2014/main" id="{266F81CF-D440-D501-9894-5B732B4CF93E}"/>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10490" y="707339"/>
            <a:ext cx="6173969" cy="5974960"/>
          </a:xfrm>
          <a:prstGeom prst="rect">
            <a:avLst/>
          </a:prstGeom>
          <a:ln w="28575">
            <a:noFill/>
          </a:ln>
        </p:spPr>
      </p:pic>
      <p:grpSp>
        <p:nvGrpSpPr>
          <p:cNvPr id="9" name="Group 8">
            <a:extLst>
              <a:ext uri="{FF2B5EF4-FFF2-40B4-BE49-F238E27FC236}">
                <a16:creationId xmlns:a16="http://schemas.microsoft.com/office/drawing/2014/main" id="{98B4EA05-F58A-DFFF-8B7A-33F1CFBF685B}"/>
              </a:ext>
              <a:ext uri="{C183D7F6-B498-43B3-948B-1728B52AA6E4}">
                <adec:decorative xmlns:adec="http://schemas.microsoft.com/office/drawing/2017/decorative" val="1"/>
              </a:ext>
            </a:extLst>
          </p:cNvPr>
          <p:cNvGrpSpPr/>
          <p:nvPr/>
        </p:nvGrpSpPr>
        <p:grpSpPr>
          <a:xfrm>
            <a:off x="10941268" y="3977860"/>
            <a:ext cx="1014195" cy="740818"/>
            <a:chOff x="10941268" y="3977860"/>
            <a:chExt cx="1014195" cy="740818"/>
          </a:xfrm>
        </p:grpSpPr>
        <p:sp>
          <p:nvSpPr>
            <p:cNvPr id="4" name="Rectangle 3">
              <a:extLst>
                <a:ext uri="{FF2B5EF4-FFF2-40B4-BE49-F238E27FC236}">
                  <a16:creationId xmlns:a16="http://schemas.microsoft.com/office/drawing/2014/main" id="{8FC9172A-D1ED-33EA-BC7A-ECE74DD4A8F2}"/>
                </a:ext>
                <a:ext uri="{C183D7F6-B498-43B3-948B-1728B52AA6E4}">
                  <adec:decorative xmlns:adec="http://schemas.microsoft.com/office/drawing/2017/decorative" val="1"/>
                </a:ext>
              </a:extLst>
            </p:cNvPr>
            <p:cNvSpPr/>
            <p:nvPr/>
          </p:nvSpPr>
          <p:spPr>
            <a:xfrm rot="5400000" flipV="1">
              <a:off x="11487444" y="4250657"/>
              <a:ext cx="740816" cy="19522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21467BD-109D-8037-B05E-E2C636941885}"/>
                </a:ext>
                <a:ext uri="{C183D7F6-B498-43B3-948B-1728B52AA6E4}">
                  <adec:decorative xmlns:adec="http://schemas.microsoft.com/office/drawing/2017/decorative" val="1"/>
                </a:ext>
              </a:extLst>
            </p:cNvPr>
            <p:cNvSpPr/>
            <p:nvPr/>
          </p:nvSpPr>
          <p:spPr>
            <a:xfrm rot="5400000">
              <a:off x="11285942" y="4208276"/>
              <a:ext cx="165728" cy="85507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 name="Group 1">
            <a:extLst>
              <a:ext uri="{FF2B5EF4-FFF2-40B4-BE49-F238E27FC236}">
                <a16:creationId xmlns:a16="http://schemas.microsoft.com/office/drawing/2014/main" id="{5CB3FDBC-3E36-8A9D-0D43-28879F4C5600}"/>
              </a:ext>
              <a:ext uri="{C183D7F6-B498-43B3-948B-1728B52AA6E4}">
                <adec:decorative xmlns:adec="http://schemas.microsoft.com/office/drawing/2017/decorative" val="1"/>
              </a:ext>
            </a:extLst>
          </p:cNvPr>
          <p:cNvGrpSpPr/>
          <p:nvPr/>
        </p:nvGrpSpPr>
        <p:grpSpPr>
          <a:xfrm>
            <a:off x="7830714" y="304056"/>
            <a:ext cx="754766" cy="876314"/>
            <a:chOff x="7830714" y="304056"/>
            <a:chExt cx="754766" cy="876314"/>
          </a:xfrm>
        </p:grpSpPr>
        <p:sp>
          <p:nvSpPr>
            <p:cNvPr id="8" name="Rectangle 7">
              <a:extLst>
                <a:ext uri="{FF2B5EF4-FFF2-40B4-BE49-F238E27FC236}">
                  <a16:creationId xmlns:a16="http://schemas.microsoft.com/office/drawing/2014/main" id="{282CA74A-C6CC-47C2-59CE-6BDED835F6D6}"/>
                </a:ext>
                <a:ext uri="{C183D7F6-B498-43B3-948B-1728B52AA6E4}">
                  <adec:decorative xmlns:adec="http://schemas.microsoft.com/office/drawing/2017/decorative" val="1"/>
                </a:ext>
              </a:extLst>
            </p:cNvPr>
            <p:cNvSpPr/>
            <p:nvPr/>
          </p:nvSpPr>
          <p:spPr>
            <a:xfrm>
              <a:off x="7830714" y="425604"/>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113FD37-B02A-F7C1-D45E-F071B8074D2F}"/>
                </a:ext>
                <a:ext uri="{C183D7F6-B498-43B3-948B-1728B52AA6E4}">
                  <adec:decorative xmlns:adec="http://schemas.microsoft.com/office/drawing/2017/decorative" val="1"/>
                </a:ext>
              </a:extLst>
            </p:cNvPr>
            <p:cNvSpPr/>
            <p:nvPr/>
          </p:nvSpPr>
          <p:spPr>
            <a:xfrm rot="5400000">
              <a:off x="8132192" y="2578"/>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extBox 10">
            <a:extLst>
              <a:ext uri="{FF2B5EF4-FFF2-40B4-BE49-F238E27FC236}">
                <a16:creationId xmlns:a16="http://schemas.microsoft.com/office/drawing/2014/main" id="{B3EC48BA-A2D8-1795-51BC-A3821578C194}"/>
              </a:ext>
            </a:extLst>
          </p:cNvPr>
          <p:cNvSpPr txBox="1"/>
          <p:nvPr/>
        </p:nvSpPr>
        <p:spPr>
          <a:xfrm>
            <a:off x="8150861" y="4997707"/>
            <a:ext cx="3756611" cy="1292662"/>
          </a:xfrm>
          <a:prstGeom prst="rect">
            <a:avLst/>
          </a:prstGeom>
          <a:noFill/>
        </p:spPr>
        <p:txBody>
          <a:bodyPr wrap="square" rtlCol="0">
            <a:spAutoFit/>
          </a:bodyPr>
          <a:lstStyle/>
          <a:p>
            <a:pPr algn="ctr"/>
            <a:r>
              <a:rPr lang="en-US" sz="2000" b="1" dirty="0">
                <a:solidFill>
                  <a:srgbClr val="C76B05"/>
                </a:solidFill>
                <a:latin typeface="Calibri" panose="020F0502020204030204" pitchFamily="34" charset="0"/>
                <a:cs typeface="Calibri" panose="020F0502020204030204" pitchFamily="34" charset="0"/>
              </a:rPr>
              <a:t>NAWDP Business Services Academy Pre-Conference Session</a:t>
            </a:r>
          </a:p>
          <a:p>
            <a:pPr algn="ctr"/>
            <a:r>
              <a:rPr lang="en-US" sz="2000" b="1" dirty="0">
                <a:solidFill>
                  <a:srgbClr val="C76B05"/>
                </a:solidFill>
                <a:latin typeface="Calibri" panose="020F0502020204030204" pitchFamily="34" charset="0"/>
                <a:cs typeface="Calibri" panose="020F0502020204030204" pitchFamily="34" charset="0"/>
              </a:rPr>
              <a:t>August 2024</a:t>
            </a:r>
          </a:p>
          <a:p>
            <a:endParaRPr lang="en-US" dirty="0"/>
          </a:p>
        </p:txBody>
      </p:sp>
    </p:spTree>
    <p:extLst>
      <p:ext uri="{BB962C8B-B14F-4D97-AF65-F5344CB8AC3E}">
        <p14:creationId xmlns:p14="http://schemas.microsoft.com/office/powerpoint/2010/main" val="166181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7BE00A1-A669-760D-884E-3E2129FBC591}"/>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About NLN</a:t>
            </a:r>
          </a:p>
        </p:txBody>
      </p:sp>
      <p:grpSp>
        <p:nvGrpSpPr>
          <p:cNvPr id="23" name="Group 22" descr="Next Level Now Collaborative Partners:&#10;US Department of Labor&#10;Safal Partners&#10;National Association of Workforce Development Professionals&#10;National Association of Workforce Boards&#10;Third Sector">
            <a:extLst>
              <a:ext uri="{FF2B5EF4-FFF2-40B4-BE49-F238E27FC236}">
                <a16:creationId xmlns:a16="http://schemas.microsoft.com/office/drawing/2014/main" id="{B21BCA92-B13B-FEA4-3613-DFC88A9015D4}"/>
              </a:ext>
            </a:extLst>
          </p:cNvPr>
          <p:cNvGrpSpPr/>
          <p:nvPr/>
        </p:nvGrpSpPr>
        <p:grpSpPr>
          <a:xfrm>
            <a:off x="1515253" y="499243"/>
            <a:ext cx="4727168" cy="5887946"/>
            <a:chOff x="7835842" y="1494438"/>
            <a:chExt cx="3865200" cy="4664070"/>
          </a:xfrm>
        </p:grpSpPr>
        <p:pic>
          <p:nvPicPr>
            <p:cNvPr id="10" name="Google Shape;151;g28828bbd716_0_211" descr="US Department of Labor Logo">
              <a:extLst>
                <a:ext uri="{FF2B5EF4-FFF2-40B4-BE49-F238E27FC236}">
                  <a16:creationId xmlns:a16="http://schemas.microsoft.com/office/drawing/2014/main" id="{76F673C0-843B-C228-F40E-BD58B033023C}"/>
                </a:ext>
              </a:extLst>
            </p:cNvPr>
            <p:cNvPicPr preferRelativeResize="0"/>
            <p:nvPr/>
          </p:nvPicPr>
          <p:blipFill rotWithShape="1">
            <a:blip r:embed="rId3">
              <a:alphaModFix/>
            </a:blip>
            <a:srcRect/>
            <a:stretch/>
          </p:blipFill>
          <p:spPr>
            <a:xfrm>
              <a:off x="8220509" y="1542903"/>
              <a:ext cx="1347235" cy="1072590"/>
            </a:xfrm>
            <a:prstGeom prst="rect">
              <a:avLst/>
            </a:prstGeom>
            <a:noFill/>
            <a:ln>
              <a:noFill/>
            </a:ln>
          </p:spPr>
        </p:pic>
        <p:grpSp>
          <p:nvGrpSpPr>
            <p:cNvPr id="11" name="Google Shape;153;g28828bbd716_0_211" descr="Logo of Next Level Now Collaborative Partners:  USDOL ETA, Safal Partners, NAWB, NAWDP, Thirsd Sector">
              <a:extLst>
                <a:ext uri="{FF2B5EF4-FFF2-40B4-BE49-F238E27FC236}">
                  <a16:creationId xmlns:a16="http://schemas.microsoft.com/office/drawing/2014/main" id="{A08E6EBC-E6ED-8859-4270-40433ABD4B40}"/>
                </a:ext>
              </a:extLst>
            </p:cNvPr>
            <p:cNvGrpSpPr/>
            <p:nvPr/>
          </p:nvGrpSpPr>
          <p:grpSpPr>
            <a:xfrm>
              <a:off x="7835842" y="1494438"/>
              <a:ext cx="3865200" cy="4664070"/>
              <a:chOff x="7835842" y="1193920"/>
              <a:chExt cx="3865200" cy="4664070"/>
            </a:xfrm>
          </p:grpSpPr>
          <p:grpSp>
            <p:nvGrpSpPr>
              <p:cNvPr id="12" name="Google Shape;154;g28828bbd716_0_211">
                <a:extLst>
                  <a:ext uri="{FF2B5EF4-FFF2-40B4-BE49-F238E27FC236}">
                    <a16:creationId xmlns:a16="http://schemas.microsoft.com/office/drawing/2014/main" id="{49B01633-54D4-1056-2F17-C1B24EAF8A3D}"/>
                  </a:ext>
                </a:extLst>
              </p:cNvPr>
              <p:cNvGrpSpPr/>
              <p:nvPr/>
            </p:nvGrpSpPr>
            <p:grpSpPr>
              <a:xfrm>
                <a:off x="7835842" y="1193920"/>
                <a:ext cx="3865200" cy="4664070"/>
                <a:chOff x="7863841" y="1017270"/>
                <a:chExt cx="3865200" cy="4857900"/>
              </a:xfrm>
            </p:grpSpPr>
            <p:sp>
              <p:nvSpPr>
                <p:cNvPr id="15" name="Google Shape;155;g28828bbd716_0_211">
                  <a:extLst>
                    <a:ext uri="{FF2B5EF4-FFF2-40B4-BE49-F238E27FC236}">
                      <a16:creationId xmlns:a16="http://schemas.microsoft.com/office/drawing/2014/main" id="{AAEBAEDE-CE7D-B066-2FF5-90EF0170E828}"/>
                    </a:ext>
                  </a:extLst>
                </p:cNvPr>
                <p:cNvSpPr/>
                <p:nvPr/>
              </p:nvSpPr>
              <p:spPr>
                <a:xfrm>
                  <a:off x="7863841" y="1017270"/>
                  <a:ext cx="3865200" cy="4857900"/>
                </a:xfrm>
                <a:prstGeom prst="rect">
                  <a:avLst/>
                </a:prstGeom>
                <a:noFill/>
                <a:ln w="19050" cap="flat" cmpd="sng">
                  <a:solidFill>
                    <a:schemeClr val="accent2">
                      <a:lumMod val="75000"/>
                    </a:schemeClr>
                  </a:solidFill>
                  <a:prstDash val="sys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pic>
              <p:nvPicPr>
                <p:cNvPr id="17" name="Google Shape;156;g28828bbd716_0_211" descr="Safal Partners Logo">
                  <a:hlinkClick r:id="rId4"/>
                  <a:extLst>
                    <a:ext uri="{FF2B5EF4-FFF2-40B4-BE49-F238E27FC236}">
                      <a16:creationId xmlns:a16="http://schemas.microsoft.com/office/drawing/2014/main" id="{6D87F985-EE36-F191-8454-CD4DBCFE31B5}"/>
                    </a:ext>
                  </a:extLst>
                </p:cNvPr>
                <p:cNvPicPr preferRelativeResize="0"/>
                <p:nvPr/>
              </p:nvPicPr>
              <p:blipFill rotWithShape="1">
                <a:blip r:embed="rId5">
                  <a:alphaModFix/>
                </a:blip>
                <a:srcRect/>
                <a:stretch/>
              </p:blipFill>
              <p:spPr>
                <a:xfrm>
                  <a:off x="8453224" y="2447807"/>
                  <a:ext cx="2663190" cy="1038644"/>
                </a:xfrm>
                <a:prstGeom prst="rect">
                  <a:avLst/>
                </a:prstGeom>
                <a:noFill/>
                <a:ln>
                  <a:noFill/>
                </a:ln>
                <a:effectLst>
                  <a:outerShdw blurRad="292100" dist="139700" dir="2700000" algn="tl" rotWithShape="0">
                    <a:srgbClr val="333333">
                      <a:alpha val="63137"/>
                    </a:srgbClr>
                  </a:outerShdw>
                </a:effectLst>
              </p:spPr>
            </p:pic>
            <p:pic>
              <p:nvPicPr>
                <p:cNvPr id="19" name="Google Shape;157;g28828bbd716_0_211" descr="Third Sector Capital Partners Logo">
                  <a:extLst>
                    <a:ext uri="{FF2B5EF4-FFF2-40B4-BE49-F238E27FC236}">
                      <a16:creationId xmlns:a16="http://schemas.microsoft.com/office/drawing/2014/main" id="{16EA3801-EB4C-0787-DE40-7CE2FB3C6166}"/>
                    </a:ext>
                  </a:extLst>
                </p:cNvPr>
                <p:cNvPicPr preferRelativeResize="0"/>
                <p:nvPr/>
              </p:nvPicPr>
              <p:blipFill rotWithShape="1">
                <a:blip r:embed="rId6">
                  <a:alphaModFix/>
                </a:blip>
                <a:srcRect/>
                <a:stretch/>
              </p:blipFill>
              <p:spPr>
                <a:xfrm>
                  <a:off x="9370750" y="5241367"/>
                  <a:ext cx="826796" cy="259195"/>
                </a:xfrm>
                <a:prstGeom prst="rect">
                  <a:avLst/>
                </a:prstGeom>
                <a:noFill/>
                <a:ln>
                  <a:noFill/>
                </a:ln>
                <a:effectLst>
                  <a:outerShdw blurRad="50800" dist="38100" dir="5400000" algn="t" rotWithShape="0">
                    <a:srgbClr val="000000">
                      <a:alpha val="40000"/>
                    </a:srgbClr>
                  </a:outerShdw>
                </a:effectLst>
              </p:spPr>
            </p:pic>
            <p:pic>
              <p:nvPicPr>
                <p:cNvPr id="21" name="Google Shape;158;g28828bbd716_0_211" descr="National Association of Workforce Development Professionals Logo">
                  <a:extLst>
                    <a:ext uri="{FF2B5EF4-FFF2-40B4-BE49-F238E27FC236}">
                      <a16:creationId xmlns:a16="http://schemas.microsoft.com/office/drawing/2014/main" id="{2381FEF7-0E08-E071-BBA1-581EABDA0BFE}"/>
                    </a:ext>
                  </a:extLst>
                </p:cNvPr>
                <p:cNvPicPr preferRelativeResize="0"/>
                <p:nvPr/>
              </p:nvPicPr>
              <p:blipFill rotWithShape="1">
                <a:blip r:embed="rId7">
                  <a:alphaModFix/>
                </a:blip>
                <a:srcRect/>
                <a:stretch/>
              </p:blipFill>
              <p:spPr>
                <a:xfrm>
                  <a:off x="8393217" y="3942439"/>
                  <a:ext cx="2821482" cy="509880"/>
                </a:xfrm>
                <a:prstGeom prst="rect">
                  <a:avLst/>
                </a:prstGeom>
                <a:noFill/>
                <a:ln>
                  <a:noFill/>
                </a:ln>
              </p:spPr>
            </p:pic>
            <p:pic>
              <p:nvPicPr>
                <p:cNvPr id="22" name="Google Shape;159;g28828bbd716_0_211" descr="National Association of Workforce Boards Logo">
                  <a:extLst>
                    <a:ext uri="{FF2B5EF4-FFF2-40B4-BE49-F238E27FC236}">
                      <a16:creationId xmlns:a16="http://schemas.microsoft.com/office/drawing/2014/main" id="{5FB987A7-67EE-70A4-1C5A-8DF21A6C5EA3}"/>
                    </a:ext>
                  </a:extLst>
                </p:cNvPr>
                <p:cNvPicPr preferRelativeResize="0"/>
                <p:nvPr/>
              </p:nvPicPr>
              <p:blipFill rotWithShape="1">
                <a:blip r:embed="rId8">
                  <a:alphaModFix/>
                </a:blip>
                <a:srcRect/>
                <a:stretch/>
              </p:blipFill>
              <p:spPr>
                <a:xfrm>
                  <a:off x="8855414" y="4453742"/>
                  <a:ext cx="2055921" cy="688638"/>
                </a:xfrm>
                <a:prstGeom prst="rect">
                  <a:avLst/>
                </a:prstGeom>
                <a:noFill/>
                <a:ln>
                  <a:noFill/>
                </a:ln>
              </p:spPr>
            </p:pic>
          </p:grpSp>
          <p:sp>
            <p:nvSpPr>
              <p:cNvPr id="13" name="Google Shape;160;g28828bbd716_0_211">
                <a:extLst>
                  <a:ext uri="{FF2B5EF4-FFF2-40B4-BE49-F238E27FC236}">
                    <a16:creationId xmlns:a16="http://schemas.microsoft.com/office/drawing/2014/main" id="{5506BF09-D7F1-6B6C-2CEA-157E715820C9}"/>
                  </a:ext>
                </a:extLst>
              </p:cNvPr>
              <p:cNvSpPr txBox="1"/>
              <p:nvPr/>
            </p:nvSpPr>
            <p:spPr>
              <a:xfrm>
                <a:off x="9342751" y="1494789"/>
                <a:ext cx="1939800" cy="5850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400" b="1" i="0" u="none" strike="noStrike" cap="none" dirty="0">
                    <a:solidFill>
                      <a:srgbClr val="1B1B1B"/>
                    </a:solidFill>
                    <a:latin typeface="+mj-lt"/>
                    <a:ea typeface="Arial"/>
                    <a:cs typeface="Arial"/>
                    <a:sym typeface="Arial"/>
                  </a:rPr>
                  <a:t>U.S. Department of Labor, Employment &amp; Training </a:t>
                </a:r>
                <a:endParaRPr sz="2000" b="0" i="0" u="none" strike="noStrike" cap="none" dirty="0">
                  <a:solidFill>
                    <a:srgbClr val="00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400" b="1" i="0" u="none" strike="noStrike" cap="none" dirty="0">
                    <a:solidFill>
                      <a:srgbClr val="1B1B1B"/>
                    </a:solidFill>
                    <a:latin typeface="+mj-lt"/>
                    <a:ea typeface="Arial"/>
                    <a:cs typeface="Arial"/>
                    <a:sym typeface="Arial"/>
                  </a:rPr>
                  <a:t>Administration (ETA)</a:t>
                </a:r>
                <a:endParaRPr sz="1400" b="0" i="0" u="none" strike="noStrike" cap="none" dirty="0">
                  <a:solidFill>
                    <a:srgbClr val="000000"/>
                  </a:solidFill>
                  <a:latin typeface="+mj-lt"/>
                  <a:ea typeface="Arial"/>
                  <a:cs typeface="Arial"/>
                  <a:sym typeface="Arial"/>
                </a:endParaRPr>
              </a:p>
            </p:txBody>
          </p:sp>
        </p:grpSp>
      </p:grpSp>
      <p:pic>
        <p:nvPicPr>
          <p:cNvPr id="9" name="Picture 8" descr="Next Level Now logo">
            <a:extLst>
              <a:ext uri="{FF2B5EF4-FFF2-40B4-BE49-F238E27FC236}">
                <a16:creationId xmlns:a16="http://schemas.microsoft.com/office/drawing/2014/main" id="{FB5EC308-380D-5D85-170F-4B482AA16F0C}"/>
              </a:ext>
              <a:ext uri="{C183D7F6-B498-43B3-948B-1728B52AA6E4}">
                <adec:decorative xmlns:adec="http://schemas.microsoft.com/office/drawing/2017/decorative" val="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245191" y="384942"/>
            <a:ext cx="1399796" cy="1369878"/>
          </a:xfrm>
          <a:prstGeom prst="rect">
            <a:avLst/>
          </a:prstGeom>
          <a:ln w="28575">
            <a:noFill/>
          </a:ln>
        </p:spPr>
      </p:pic>
      <p:sp>
        <p:nvSpPr>
          <p:cNvPr id="8" name="Content Placeholder 7">
            <a:extLst>
              <a:ext uri="{FF2B5EF4-FFF2-40B4-BE49-F238E27FC236}">
                <a16:creationId xmlns:a16="http://schemas.microsoft.com/office/drawing/2014/main" id="{2E25CA70-15D7-7D53-93D1-DC0BB70475C8}"/>
              </a:ext>
            </a:extLst>
          </p:cNvPr>
          <p:cNvSpPr>
            <a:spLocks noGrp="1"/>
          </p:cNvSpPr>
          <p:nvPr>
            <p:ph sz="quarter" idx="13"/>
          </p:nvPr>
        </p:nvSpPr>
        <p:spPr>
          <a:xfrm>
            <a:off x="6896567" y="1766009"/>
            <a:ext cx="3975247" cy="3096936"/>
          </a:xfrm>
        </p:spPr>
        <p:txBody>
          <a:bodyPr>
            <a:noAutofit/>
          </a:bodyPr>
          <a:lstStyle>
            <a:lvl1pPr marL="0" indent="0">
              <a:buNone/>
              <a:defRPr/>
            </a:lvl1pPr>
          </a:lstStyle>
          <a:p>
            <a:pPr algn="ctr">
              <a:lnSpc>
                <a:spcPct val="114000"/>
              </a:lnSpc>
              <a:spcBef>
                <a:spcPts val="0"/>
              </a:spcBef>
            </a:pPr>
            <a:r>
              <a:rPr lang="en-US" sz="2200" b="1" dirty="0">
                <a:solidFill>
                  <a:schemeClr val="accent1">
                    <a:lumMod val="50000"/>
                  </a:schemeClr>
                </a:solidFill>
                <a:latin typeface="Calibri" panose="020F0502020204030204" pitchFamily="34" charset="0"/>
                <a:cs typeface="Calibri" panose="020F0502020204030204" pitchFamily="34" charset="0"/>
              </a:rPr>
              <a:t>About NLN…</a:t>
            </a:r>
            <a:endParaRPr lang="en-US" sz="2200" b="1" dirty="0">
              <a:latin typeface="Calibri" panose="020F0502020204030204" pitchFamily="34" charset="0"/>
              <a:cs typeface="Calibri" panose="020F0502020204030204" pitchFamily="34" charset="0"/>
            </a:endParaRPr>
          </a:p>
          <a:p>
            <a:pPr algn="ctr">
              <a:lnSpc>
                <a:spcPct val="114000"/>
              </a:lnSpc>
              <a:spcBef>
                <a:spcPts val="0"/>
              </a:spcBef>
            </a:pPr>
            <a:r>
              <a:rPr lang="en-US" sz="2200" i="1" dirty="0">
                <a:solidFill>
                  <a:schemeClr val="accent1">
                    <a:lumMod val="50000"/>
                  </a:schemeClr>
                </a:solidFill>
                <a:latin typeface="Calibri" panose="020F0502020204030204" pitchFamily="34" charset="0"/>
                <a:cs typeface="Calibri" panose="020F0502020204030204" pitchFamily="34" charset="0"/>
              </a:rPr>
              <a:t>U.S. DOL ETA’s vehicle for </a:t>
            </a:r>
            <a:r>
              <a:rPr lang="en-US" sz="2200" b="1" i="1" dirty="0">
                <a:solidFill>
                  <a:srgbClr val="B36005"/>
                </a:solidFill>
                <a:latin typeface="Calibri" panose="020F0502020204030204" pitchFamily="34" charset="0"/>
                <a:cs typeface="Calibri" panose="020F0502020204030204" pitchFamily="34" charset="0"/>
              </a:rPr>
              <a:t>short- and long-term technical assistance </a:t>
            </a:r>
            <a:br>
              <a:rPr lang="en-US" sz="2200" i="1" dirty="0">
                <a:solidFill>
                  <a:schemeClr val="accent1">
                    <a:lumMod val="50000"/>
                  </a:schemeClr>
                </a:solidFill>
                <a:latin typeface="Calibri" panose="020F0502020204030204" pitchFamily="34" charset="0"/>
                <a:cs typeface="Calibri" panose="020F0502020204030204" pitchFamily="34" charset="0"/>
              </a:rPr>
            </a:br>
            <a:r>
              <a:rPr lang="en-US" sz="2200" i="1" dirty="0">
                <a:solidFill>
                  <a:schemeClr val="accent1">
                    <a:lumMod val="50000"/>
                  </a:schemeClr>
                </a:solidFill>
                <a:latin typeface="Calibri" panose="020F0502020204030204" pitchFamily="34" charset="0"/>
                <a:cs typeface="Calibri" panose="020F0502020204030204" pitchFamily="34" charset="0"/>
              </a:rPr>
              <a:t>to state and local </a:t>
            </a:r>
            <a:br>
              <a:rPr lang="en-US" sz="2200" i="1" dirty="0">
                <a:solidFill>
                  <a:schemeClr val="accent1">
                    <a:lumMod val="50000"/>
                  </a:schemeClr>
                </a:solidFill>
                <a:latin typeface="Calibri" panose="020F0502020204030204" pitchFamily="34" charset="0"/>
                <a:cs typeface="Calibri" panose="020F0502020204030204" pitchFamily="34" charset="0"/>
              </a:rPr>
            </a:br>
            <a:r>
              <a:rPr lang="en-US" sz="2200" i="1" dirty="0">
                <a:solidFill>
                  <a:schemeClr val="accent1">
                    <a:lumMod val="50000"/>
                  </a:schemeClr>
                </a:solidFill>
                <a:latin typeface="Calibri" panose="020F0502020204030204" pitchFamily="34" charset="0"/>
                <a:cs typeface="Calibri" panose="020F0502020204030204" pitchFamily="34" charset="0"/>
              </a:rPr>
              <a:t>workforce boards </a:t>
            </a:r>
            <a:br>
              <a:rPr lang="en-US" sz="2200" i="1" dirty="0">
                <a:solidFill>
                  <a:schemeClr val="accent1">
                    <a:lumMod val="50000"/>
                  </a:schemeClr>
                </a:solidFill>
                <a:latin typeface="Calibri" panose="020F0502020204030204" pitchFamily="34" charset="0"/>
                <a:cs typeface="Calibri" panose="020F0502020204030204" pitchFamily="34" charset="0"/>
              </a:rPr>
            </a:br>
            <a:r>
              <a:rPr lang="en-US" sz="2200" i="1" dirty="0">
                <a:solidFill>
                  <a:schemeClr val="accent1">
                    <a:lumMod val="50000"/>
                  </a:schemeClr>
                </a:solidFill>
                <a:latin typeface="Calibri" panose="020F0502020204030204" pitchFamily="34" charset="0"/>
                <a:cs typeface="Calibri" panose="020F0502020204030204" pitchFamily="34" charset="0"/>
              </a:rPr>
              <a:t>throughout the </a:t>
            </a:r>
            <a:br>
              <a:rPr lang="en-US" sz="2200" i="1" dirty="0">
                <a:solidFill>
                  <a:schemeClr val="accent1">
                    <a:lumMod val="50000"/>
                  </a:schemeClr>
                </a:solidFill>
                <a:latin typeface="Calibri" panose="020F0502020204030204" pitchFamily="34" charset="0"/>
                <a:cs typeface="Calibri" panose="020F0502020204030204" pitchFamily="34" charset="0"/>
              </a:rPr>
            </a:br>
            <a:r>
              <a:rPr lang="en-US" sz="2200" i="1" dirty="0">
                <a:solidFill>
                  <a:schemeClr val="accent1">
                    <a:lumMod val="50000"/>
                  </a:schemeClr>
                </a:solidFill>
                <a:latin typeface="Calibri" panose="020F0502020204030204" pitchFamily="34" charset="0"/>
                <a:cs typeface="Calibri" panose="020F0502020204030204" pitchFamily="34" charset="0"/>
              </a:rPr>
              <a:t>U.S. and its territories.</a:t>
            </a:r>
          </a:p>
          <a:p>
            <a:pPr lvl="0">
              <a:lnSpc>
                <a:spcPct val="114000"/>
              </a:lnSpc>
              <a:spcBef>
                <a:spcPts val="0"/>
              </a:spcBef>
            </a:pPr>
            <a:endParaRPr lang="en-US" sz="2200" dirty="0"/>
          </a:p>
        </p:txBody>
      </p:sp>
      <p:pic>
        <p:nvPicPr>
          <p:cNvPr id="7" name="Picture 6" descr="QR code for workforce gps. Image linked to site. ">
            <a:hlinkClick r:id="rId10"/>
            <a:extLst>
              <a:ext uri="{FF2B5EF4-FFF2-40B4-BE49-F238E27FC236}">
                <a16:creationId xmlns:a16="http://schemas.microsoft.com/office/drawing/2014/main" id="{7BB97791-EE66-6E4A-6DFC-775E2A476B63}"/>
              </a:ext>
              <a:ext uri="{C183D7F6-B498-43B3-948B-1728B52AA6E4}">
                <adec:decorative xmlns:adec="http://schemas.microsoft.com/office/drawing/2017/decorative" val="0"/>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313164" y="5039690"/>
            <a:ext cx="1462320" cy="1462320"/>
          </a:xfrm>
          <a:prstGeom prst="rect">
            <a:avLst/>
          </a:prstGeom>
          <a:noFill/>
          <a:ln>
            <a:noFill/>
          </a:ln>
        </p:spPr>
      </p:pic>
      <p:grpSp>
        <p:nvGrpSpPr>
          <p:cNvPr id="2" name="Group 1">
            <a:extLst>
              <a:ext uri="{FF2B5EF4-FFF2-40B4-BE49-F238E27FC236}">
                <a16:creationId xmlns:a16="http://schemas.microsoft.com/office/drawing/2014/main" id="{3574E3E3-58BA-E76C-4008-D405C687EDD9}"/>
              </a:ext>
              <a:ext uri="{C183D7F6-B498-43B3-948B-1728B52AA6E4}">
                <adec:decorative xmlns:adec="http://schemas.microsoft.com/office/drawing/2017/decorative" val="1"/>
              </a:ext>
            </a:extLst>
          </p:cNvPr>
          <p:cNvGrpSpPr/>
          <p:nvPr/>
        </p:nvGrpSpPr>
        <p:grpSpPr>
          <a:xfrm>
            <a:off x="7270643" y="238296"/>
            <a:ext cx="754766" cy="806870"/>
            <a:chOff x="7830714" y="304056"/>
            <a:chExt cx="754766" cy="876314"/>
          </a:xfrm>
        </p:grpSpPr>
        <p:sp>
          <p:nvSpPr>
            <p:cNvPr id="4" name="Rectangle 3">
              <a:extLst>
                <a:ext uri="{FF2B5EF4-FFF2-40B4-BE49-F238E27FC236}">
                  <a16:creationId xmlns:a16="http://schemas.microsoft.com/office/drawing/2014/main" id="{2FA492DC-1FA5-0B2C-61B9-E97F5CEDA9C0}"/>
                </a:ext>
                <a:ext uri="{C183D7F6-B498-43B3-948B-1728B52AA6E4}">
                  <adec:decorative xmlns:adec="http://schemas.microsoft.com/office/drawing/2017/decorative" val="1"/>
                </a:ext>
              </a:extLst>
            </p:cNvPr>
            <p:cNvSpPr/>
            <p:nvPr/>
          </p:nvSpPr>
          <p:spPr>
            <a:xfrm>
              <a:off x="7830714" y="425604"/>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ABF39DD-E40B-4FA6-4D9B-04E4D70359DF}"/>
                </a:ext>
                <a:ext uri="{C183D7F6-B498-43B3-948B-1728B52AA6E4}">
                  <adec:decorative xmlns:adec="http://schemas.microsoft.com/office/drawing/2017/decorative" val="1"/>
                </a:ext>
              </a:extLst>
            </p:cNvPr>
            <p:cNvSpPr/>
            <p:nvPr/>
          </p:nvSpPr>
          <p:spPr>
            <a:xfrm rot="5400000">
              <a:off x="8132192" y="2578"/>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FF925A4D-2996-5728-0784-3544B0A1393A}"/>
              </a:ext>
              <a:ext uri="{C183D7F6-B498-43B3-948B-1728B52AA6E4}">
                <adec:decorative xmlns:adec="http://schemas.microsoft.com/office/drawing/2017/decorative" val="1"/>
              </a:ext>
            </a:extLst>
          </p:cNvPr>
          <p:cNvGrpSpPr/>
          <p:nvPr/>
        </p:nvGrpSpPr>
        <p:grpSpPr>
          <a:xfrm>
            <a:off x="10426918" y="5750229"/>
            <a:ext cx="1014195" cy="740818"/>
            <a:chOff x="10941268" y="3977860"/>
            <a:chExt cx="1014195" cy="740818"/>
          </a:xfrm>
        </p:grpSpPr>
        <p:sp>
          <p:nvSpPr>
            <p:cNvPr id="18" name="Rectangle 17">
              <a:extLst>
                <a:ext uri="{FF2B5EF4-FFF2-40B4-BE49-F238E27FC236}">
                  <a16:creationId xmlns:a16="http://schemas.microsoft.com/office/drawing/2014/main" id="{B4450CB8-DA3A-6969-0044-2EBA117E31CD}"/>
                </a:ext>
                <a:ext uri="{C183D7F6-B498-43B3-948B-1728B52AA6E4}">
                  <adec:decorative xmlns:adec="http://schemas.microsoft.com/office/drawing/2017/decorative" val="1"/>
                </a:ext>
              </a:extLst>
            </p:cNvPr>
            <p:cNvSpPr/>
            <p:nvPr/>
          </p:nvSpPr>
          <p:spPr>
            <a:xfrm rot="5400000" flipV="1">
              <a:off x="11487444" y="4250657"/>
              <a:ext cx="740816" cy="19522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7C213F5-AC8A-C238-6AED-DA3F3723B446}"/>
                </a:ext>
                <a:ext uri="{C183D7F6-B498-43B3-948B-1728B52AA6E4}">
                  <adec:decorative xmlns:adec="http://schemas.microsoft.com/office/drawing/2017/decorative" val="1"/>
                </a:ext>
              </a:extLst>
            </p:cNvPr>
            <p:cNvSpPr/>
            <p:nvPr/>
          </p:nvSpPr>
          <p:spPr>
            <a:xfrm rot="5400000">
              <a:off x="11285942" y="4208276"/>
              <a:ext cx="165728" cy="85507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71801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afal Partners Launches Center Logo - EdTech Center @ World Education">
            <a:extLst>
              <a:ext uri="{FF2B5EF4-FFF2-40B4-BE49-F238E27FC236}">
                <a16:creationId xmlns:a16="http://schemas.microsoft.com/office/drawing/2014/main" id="{2211D993-A7D7-31FD-1F75-03F1DF58E2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67817" y="256713"/>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D8FFE77-FEB0-A014-B0F4-5984FE9C66FC}"/>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8065183" y="2455980"/>
            <a:ext cx="3631109" cy="37305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BB404FC-637D-813C-431C-E02B9B78D27B}"/>
              </a:ext>
            </a:extLst>
          </p:cNvPr>
          <p:cNvSpPr>
            <a:spLocks noGrp="1"/>
          </p:cNvSpPr>
          <p:nvPr>
            <p:ph type="title"/>
          </p:nvPr>
        </p:nvSpPr>
        <p:spPr/>
        <p:txBody>
          <a:bodyPr>
            <a:normAutofit/>
          </a:bodyPr>
          <a:lstStyle/>
          <a:p>
            <a:r>
              <a:rPr lang="en-US" sz="4000" b="1" dirty="0">
                <a:solidFill>
                  <a:srgbClr val="0D477B"/>
                </a:solidFill>
              </a:rPr>
              <a:t>Agenda</a:t>
            </a:r>
          </a:p>
        </p:txBody>
      </p:sp>
      <p:sp>
        <p:nvSpPr>
          <p:cNvPr id="5" name="TextBox 4">
            <a:extLst>
              <a:ext uri="{FF2B5EF4-FFF2-40B4-BE49-F238E27FC236}">
                <a16:creationId xmlns:a16="http://schemas.microsoft.com/office/drawing/2014/main" id="{26A4C99C-8046-CB5C-46E9-7C098CE2A34D}"/>
              </a:ext>
            </a:extLst>
          </p:cNvPr>
          <p:cNvSpPr txBox="1"/>
          <p:nvPr/>
        </p:nvSpPr>
        <p:spPr>
          <a:xfrm>
            <a:off x="589414" y="299720"/>
            <a:ext cx="7145317" cy="5856732"/>
          </a:xfrm>
          <a:prstGeom prst="rect">
            <a:avLst/>
          </a:prstGeom>
          <a:noFill/>
        </p:spPr>
        <p:txBody>
          <a:bodyPr wrap="square">
            <a:spAutoFit/>
          </a:bodyPr>
          <a:lstStyle/>
          <a:p>
            <a:pPr eaLnBrk="1" fontAlgn="auto" hangingPunct="1">
              <a:lnSpc>
                <a:spcPct val="114000"/>
              </a:lnSpc>
              <a:spcBef>
                <a:spcPts val="600"/>
              </a:spcBef>
              <a:spcAft>
                <a:spcPts val="600"/>
              </a:spcAft>
              <a:defRPr/>
            </a:pPr>
            <a:endParaRPr lang="en-US" sz="3200" b="1" i="1" dirty="0">
              <a:effectLst>
                <a:outerShdw blurRad="38100" dist="38100" dir="2700000" algn="tl">
                  <a:srgbClr val="000000">
                    <a:alpha val="43137"/>
                  </a:srgbClr>
                </a:outerShdw>
              </a:effectLst>
              <a:latin typeface="+mn-lt"/>
            </a:endParaRPr>
          </a:p>
          <a:p>
            <a:pPr eaLnBrk="1" fontAlgn="auto" hangingPunct="1">
              <a:lnSpc>
                <a:spcPct val="114000"/>
              </a:lnSpc>
              <a:spcBef>
                <a:spcPts val="600"/>
              </a:spcBef>
              <a:spcAft>
                <a:spcPts val="600"/>
              </a:spcAft>
              <a:defRPr/>
            </a:pPr>
            <a:endParaRPr lang="en-US" sz="3200" b="1" dirty="0">
              <a:solidFill>
                <a:srgbClr val="0D477B"/>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Introductions</a:t>
            </a: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Explaining Workforce Development…</a:t>
            </a: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Talent Pipelines and Workforce Populations</a:t>
            </a: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Supply vs. Demand</a:t>
            </a: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Next Steps</a:t>
            </a: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Q&amp;A Session</a:t>
            </a:r>
          </a:p>
          <a:p>
            <a:pPr marL="457200" indent="-457200">
              <a:lnSpc>
                <a:spcPct val="114000"/>
              </a:lnSpc>
              <a:spcBef>
                <a:spcPts val="600"/>
              </a:spcBef>
              <a:spcAft>
                <a:spcPts val="600"/>
              </a:spcAft>
              <a:buFont typeface="Arial" panose="020B0604020202020204" pitchFamily="34" charset="0"/>
              <a:buChar char="•"/>
              <a:defRPr/>
            </a:pPr>
            <a:r>
              <a:rPr lang="en-US" sz="2800" dirty="0">
                <a:solidFill>
                  <a:srgbClr val="0D477B"/>
                </a:solidFill>
                <a:latin typeface="Calibri" panose="020F0502020204030204" pitchFamily="34" charset="0"/>
                <a:cs typeface="Calibri" panose="020F0502020204030204" pitchFamily="34" charset="0"/>
              </a:rPr>
              <a:t>Closing</a:t>
            </a:r>
          </a:p>
        </p:txBody>
      </p:sp>
    </p:spTree>
    <p:extLst>
      <p:ext uri="{BB962C8B-B14F-4D97-AF65-F5344CB8AC3E}">
        <p14:creationId xmlns:p14="http://schemas.microsoft.com/office/powerpoint/2010/main" val="2669390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9091" t="28079" r="-1" b="-1"/>
          <a:stretch/>
        </p:blipFill>
        <p:spPr>
          <a:xfrm>
            <a:off x="6108" y="308928"/>
            <a:ext cx="7916148" cy="6262781"/>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854950" y="1911350"/>
            <a:ext cx="4041775" cy="19192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accent1">
                    <a:lumMod val="50000"/>
                  </a:schemeClr>
                </a:solidFill>
                <a:uLnTx/>
                <a:uFillTx/>
                <a:latin typeface="Calibri" panose="020F0502020204030204" pitchFamily="34" charset="0"/>
                <a:ea typeface="+mn-ea"/>
                <a:cs typeface="Calibri" panose="020F0502020204030204" pitchFamily="34" charset="0"/>
              </a:rPr>
              <a:t>Explaining Workforce Development…</a:t>
            </a:r>
          </a:p>
        </p:txBody>
      </p:sp>
      <p:pic>
        <p:nvPicPr>
          <p:cNvPr id="5" name="Picture 2" descr="Safal Partners Launches Center Logo - EdTech Center @ World Education">
            <a:extLst>
              <a:ext uri="{FF2B5EF4-FFF2-40B4-BE49-F238E27FC236}">
                <a16:creationId xmlns:a16="http://schemas.microsoft.com/office/drawing/2014/main" id="{412F566A-6837-7A55-7543-2C220E5D3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7" y="6162929"/>
            <a:ext cx="737266" cy="386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650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639107" y="557203"/>
            <a:ext cx="1091378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What Has “Work Ready” </a:t>
            </a:r>
            <a:r>
              <a:rPr kumimoji="0" lang="en-US" sz="4400" b="1" i="1" u="none" strike="noStrike" kern="1200" cap="none" spc="0" normalizeH="0" baseline="0" noProof="0" dirty="0">
                <a:ln>
                  <a:noFill/>
                </a:ln>
                <a:solidFill>
                  <a:srgbClr val="A05604"/>
                </a:solidFill>
                <a:uLnTx/>
                <a:uFillTx/>
                <a:latin typeface="Calibri" panose="020F0502020204030204" pitchFamily="34" charset="0"/>
                <a:ea typeface="+mn-ea"/>
                <a:cs typeface="Calibri" panose="020F0502020204030204" pitchFamily="34" charset="0"/>
              </a:rPr>
              <a:t>Traditionally</a:t>
            </a:r>
            <a:r>
              <a:rPr kumimoji="0" lang="en-US" sz="4400" b="1" i="0" u="none" strike="noStrike" kern="1200" cap="none" spc="0" normalizeH="0" baseline="0" noProof="0" dirty="0">
                <a:ln>
                  <a:noFill/>
                </a:ln>
                <a:solidFill>
                  <a:schemeClr val="tx1"/>
                </a:solidFill>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Meant?</a:t>
            </a:r>
          </a:p>
        </p:txBody>
      </p:sp>
      <p:pic>
        <p:nvPicPr>
          <p:cNvPr id="25" name="Picture 24">
            <a:extLst>
              <a:ext uri="{FF2B5EF4-FFF2-40B4-BE49-F238E27FC236}">
                <a16:creationId xmlns:a16="http://schemas.microsoft.com/office/drawing/2014/main" id="{9023FC93-66CA-3EB7-74AF-4BC71B60B59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05211" y="6251720"/>
            <a:ext cx="536502" cy="288121"/>
          </a:xfrm>
          <a:prstGeom prst="rect">
            <a:avLst/>
          </a:prstGeom>
        </p:spPr>
      </p:pic>
      <p:sp>
        <p:nvSpPr>
          <p:cNvPr id="26" name="TextBox 25">
            <a:extLst>
              <a:ext uri="{FF2B5EF4-FFF2-40B4-BE49-F238E27FC236}">
                <a16:creationId xmlns:a16="http://schemas.microsoft.com/office/drawing/2014/main" id="{E90E0003-8655-9DCE-C0E6-4165674B6598}"/>
              </a:ext>
              <a:ext uri="{C183D7F6-B498-43B3-948B-1728B52AA6E4}">
                <adec:decorative xmlns:adec="http://schemas.microsoft.com/office/drawing/2017/decorative" val="1"/>
              </a:ext>
            </a:extLst>
          </p:cNvPr>
          <p:cNvSpPr txBox="1"/>
          <p:nvPr/>
        </p:nvSpPr>
        <p:spPr>
          <a:xfrm>
            <a:off x="11194088" y="6339786"/>
            <a:ext cx="914400" cy="200055"/>
          </a:xfrm>
          <a:prstGeom prst="rect">
            <a:avLst/>
          </a:prstGeom>
          <a:noFill/>
        </p:spPr>
        <p:txBody>
          <a:bodyPr wrap="square" rtlCol="0">
            <a:spAutoFit/>
          </a:bodyPr>
          <a:lstStyle/>
          <a:p>
            <a:r>
              <a:rPr lang="en-US" sz="700" dirty="0"/>
              <a:t>2021</a:t>
            </a:r>
          </a:p>
        </p:txBody>
      </p:sp>
      <p:pic>
        <p:nvPicPr>
          <p:cNvPr id="23" name="Picture 22">
            <a:extLst>
              <a:ext uri="{FF2B5EF4-FFF2-40B4-BE49-F238E27FC236}">
                <a16:creationId xmlns:a16="http://schemas.microsoft.com/office/drawing/2014/main" id="{95A9C8EE-39B3-4496-3851-9E4DC9470C05}"/>
              </a:ext>
              <a:ext uri="{C183D7F6-B498-43B3-948B-1728B52AA6E4}">
                <adec:decorative xmlns:adec="http://schemas.microsoft.com/office/drawing/2017/decorative" val="1"/>
              </a:ext>
            </a:extLst>
          </p:cNvPr>
          <p:cNvPicPr>
            <a:picLocks noChangeAspect="1"/>
          </p:cNvPicPr>
          <p:nvPr/>
        </p:nvPicPr>
        <p:blipFill rotWithShape="1">
          <a:blip r:embed="rId3"/>
          <a:srcRect b="24444"/>
          <a:stretch/>
        </p:blipFill>
        <p:spPr>
          <a:xfrm>
            <a:off x="287774" y="1972357"/>
            <a:ext cx="2029108" cy="2447243"/>
          </a:xfrm>
          <a:prstGeom prst="rect">
            <a:avLst/>
          </a:prstGeom>
        </p:spPr>
      </p:pic>
      <p:pic>
        <p:nvPicPr>
          <p:cNvPr id="27" name="Picture 26">
            <a:extLst>
              <a:ext uri="{FF2B5EF4-FFF2-40B4-BE49-F238E27FC236}">
                <a16:creationId xmlns:a16="http://schemas.microsoft.com/office/drawing/2014/main" id="{F5B85846-DF95-1AD0-9A7F-A124F3914B59}"/>
              </a:ext>
              <a:ext uri="{C183D7F6-B498-43B3-948B-1728B52AA6E4}">
                <adec:decorative xmlns:adec="http://schemas.microsoft.com/office/drawing/2017/decorative" val="1"/>
              </a:ext>
            </a:extLst>
          </p:cNvPr>
          <p:cNvPicPr>
            <a:picLocks noChangeAspect="1"/>
          </p:cNvPicPr>
          <p:nvPr/>
        </p:nvPicPr>
        <p:blipFill rotWithShape="1">
          <a:blip r:embed="rId4"/>
          <a:srcRect b="32489"/>
          <a:stretch/>
        </p:blipFill>
        <p:spPr>
          <a:xfrm>
            <a:off x="9282388" y="1972357"/>
            <a:ext cx="2505425" cy="2205943"/>
          </a:xfrm>
          <a:prstGeom prst="rect">
            <a:avLst/>
          </a:prstGeom>
        </p:spPr>
      </p:pic>
      <p:pic>
        <p:nvPicPr>
          <p:cNvPr id="29" name="Picture 28">
            <a:extLst>
              <a:ext uri="{FF2B5EF4-FFF2-40B4-BE49-F238E27FC236}">
                <a16:creationId xmlns:a16="http://schemas.microsoft.com/office/drawing/2014/main" id="{9CC93848-4A41-8F43-68AD-33BF09B3D2F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16882" y="1755397"/>
            <a:ext cx="6999401" cy="3455912"/>
          </a:xfrm>
          <a:prstGeom prst="rect">
            <a:avLst/>
          </a:prstGeom>
        </p:spPr>
      </p:pic>
      <p:sp>
        <p:nvSpPr>
          <p:cNvPr id="2" name="TextBox 1">
            <a:extLst>
              <a:ext uri="{FF2B5EF4-FFF2-40B4-BE49-F238E27FC236}">
                <a16:creationId xmlns:a16="http://schemas.microsoft.com/office/drawing/2014/main" id="{D9D3BF30-6F49-CB12-3274-E8503D6452F5}"/>
              </a:ext>
            </a:extLst>
          </p:cNvPr>
          <p:cNvSpPr txBox="1"/>
          <p:nvPr/>
        </p:nvSpPr>
        <p:spPr>
          <a:xfrm>
            <a:off x="107562" y="4577227"/>
            <a:ext cx="2916599" cy="461665"/>
          </a:xfrm>
          <a:prstGeom prst="rect">
            <a:avLst/>
          </a:prstGeom>
          <a:no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Employer Demand</a:t>
            </a:r>
          </a:p>
        </p:txBody>
      </p:sp>
      <p:sp>
        <p:nvSpPr>
          <p:cNvPr id="4" name="TextBox 3">
            <a:extLst>
              <a:ext uri="{FF2B5EF4-FFF2-40B4-BE49-F238E27FC236}">
                <a16:creationId xmlns:a16="http://schemas.microsoft.com/office/drawing/2014/main" id="{219F8720-92BE-02C7-4AC7-F0497BA2D51A}"/>
              </a:ext>
            </a:extLst>
          </p:cNvPr>
          <p:cNvSpPr txBox="1"/>
          <p:nvPr/>
        </p:nvSpPr>
        <p:spPr>
          <a:xfrm>
            <a:off x="9541882" y="4346394"/>
            <a:ext cx="1986436" cy="461665"/>
          </a:xfrm>
          <a:prstGeom prst="rect">
            <a:avLst/>
          </a:prstGeom>
          <a:no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Labor Supply</a:t>
            </a:r>
          </a:p>
        </p:txBody>
      </p:sp>
    </p:spTree>
    <p:extLst>
      <p:ext uri="{BB962C8B-B14F-4D97-AF65-F5344CB8AC3E}">
        <p14:creationId xmlns:p14="http://schemas.microsoft.com/office/powerpoint/2010/main" val="8262654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circle(in)">
                                      <p:cBhvr>
                                        <p:cTn id="1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DE869C03-B272-05B4-AA43-6645CFC03936}"/>
              </a:ext>
              <a:ext uri="{C183D7F6-B498-43B3-948B-1728B52AA6E4}">
                <adec:decorative xmlns:adec="http://schemas.microsoft.com/office/drawing/2017/decorative" val="1"/>
              </a:ext>
            </a:extLst>
          </p:cNvPr>
          <p:cNvPicPr>
            <a:picLocks noChangeAspect="1" noChangeArrowheads="1"/>
          </p:cNvPicPr>
          <p:nvPr/>
        </p:nvPicPr>
        <p:blipFill>
          <a:blip r:embed="rId2">
            <a:alphaModFix amt="8000"/>
            <a:extLst>
              <a:ext uri="{28A0092B-C50C-407E-A947-70E740481C1C}">
                <a14:useLocalDpi xmlns:a14="http://schemas.microsoft.com/office/drawing/2010/main" val="0"/>
              </a:ext>
            </a:extLst>
          </a:blip>
          <a:srcRect/>
          <a:stretch>
            <a:fillRect/>
          </a:stretch>
        </p:blipFill>
        <p:spPr bwMode="auto">
          <a:xfrm>
            <a:off x="0" y="-87022"/>
            <a:ext cx="12192000" cy="66497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04E1B9A-5407-6EA3-1642-28A5F8396ADA}"/>
              </a:ext>
            </a:extLst>
          </p:cNvPr>
          <p:cNvSpPr>
            <a:spLocks noGrp="1"/>
          </p:cNvSpPr>
          <p:nvPr>
            <p:ph type="ctrTitle"/>
          </p:nvPr>
        </p:nvSpPr>
        <p:spPr>
          <a:xfrm>
            <a:off x="98961" y="295274"/>
            <a:ext cx="9144000" cy="1583957"/>
          </a:xfrm>
        </p:spPr>
        <p:txBody>
          <a:bodyPr/>
          <a:lstStyle/>
          <a:p>
            <a:r>
              <a:rPr lang="en-US" dirty="0">
                <a:solidFill>
                  <a:srgbClr val="0D477B"/>
                </a:solidFill>
                <a:latin typeface="Calibri" panose="020F0502020204030204" pitchFamily="34" charset="0"/>
                <a:cs typeface="Calibri" panose="020F0502020204030204" pitchFamily="34" charset="0"/>
              </a:rPr>
              <a:t>Getting Started…</a:t>
            </a:r>
          </a:p>
        </p:txBody>
      </p:sp>
      <p:sp>
        <p:nvSpPr>
          <p:cNvPr id="3" name="TextBox 2">
            <a:extLst>
              <a:ext uri="{FF2B5EF4-FFF2-40B4-BE49-F238E27FC236}">
                <a16:creationId xmlns:a16="http://schemas.microsoft.com/office/drawing/2014/main" id="{5EEDF76C-E44F-0E90-955E-F4716E292034}"/>
              </a:ext>
            </a:extLst>
          </p:cNvPr>
          <p:cNvSpPr txBox="1"/>
          <p:nvPr/>
        </p:nvSpPr>
        <p:spPr>
          <a:xfrm>
            <a:off x="766618" y="2512818"/>
            <a:ext cx="10658763" cy="3416320"/>
          </a:xfrm>
          <a:prstGeom prst="rect">
            <a:avLst/>
          </a:prstGeom>
          <a:noFill/>
        </p:spPr>
        <p:txBody>
          <a:bodyPr wrap="square">
            <a:spAutoFit/>
          </a:bodyPr>
          <a:lstStyle/>
          <a:p>
            <a:pPr algn="ctr" eaLnBrk="1" fontAlgn="auto" hangingPunct="1">
              <a:spcBef>
                <a:spcPts val="0"/>
              </a:spcBef>
              <a:spcAft>
                <a:spcPts val="0"/>
              </a:spcAft>
              <a:defRPr/>
            </a:pPr>
            <a:r>
              <a:rPr lang="en-US" sz="3600" b="1" dirty="0">
                <a:solidFill>
                  <a:schemeClr val="tx2"/>
                </a:solidFill>
                <a:latin typeface="Calibri" panose="020F0502020204030204" pitchFamily="34" charset="0"/>
                <a:cs typeface="Calibri" panose="020F0502020204030204" pitchFamily="34" charset="0"/>
              </a:rPr>
              <a:t>What Data Do You Analyze When Looking at Your </a:t>
            </a:r>
          </a:p>
          <a:p>
            <a:pPr algn="ctr" eaLnBrk="1" fontAlgn="auto" hangingPunct="1">
              <a:spcBef>
                <a:spcPts val="0"/>
              </a:spcBef>
              <a:spcAft>
                <a:spcPts val="0"/>
              </a:spcAft>
              <a:defRPr/>
            </a:pPr>
            <a:r>
              <a:rPr lang="en-US" sz="3600" b="1" dirty="0">
                <a:solidFill>
                  <a:schemeClr val="tx2"/>
                </a:solidFill>
                <a:latin typeface="Calibri" panose="020F0502020204030204" pitchFamily="34" charset="0"/>
                <a:cs typeface="Calibri" panose="020F0502020204030204" pitchFamily="34" charset="0"/>
              </a:rPr>
              <a:t>Workforce Development Ecosystem?</a:t>
            </a:r>
          </a:p>
          <a:p>
            <a:pPr eaLnBrk="1" fontAlgn="auto" hangingPunct="1">
              <a:spcBef>
                <a:spcPts val="0"/>
              </a:spcBef>
              <a:spcAft>
                <a:spcPts val="0"/>
              </a:spcAft>
              <a:defRPr/>
            </a:pPr>
            <a:r>
              <a:rPr lang="en-US" sz="3600" dirty="0">
                <a:solidFill>
                  <a:srgbClr val="0D477B"/>
                </a:solidFill>
                <a:latin typeface="Calibri" panose="020F0502020204030204" pitchFamily="34" charset="0"/>
                <a:cs typeface="Calibri" panose="020F0502020204030204" pitchFamily="34" charset="0"/>
              </a:rPr>
              <a:t>			</a:t>
            </a:r>
          </a:p>
          <a:p>
            <a:pPr algn="ctr" eaLnBrk="1" fontAlgn="auto" hangingPunct="1">
              <a:spcBef>
                <a:spcPts val="0"/>
              </a:spcBef>
              <a:spcAft>
                <a:spcPts val="0"/>
              </a:spcAft>
              <a:defRPr/>
            </a:pPr>
            <a:r>
              <a:rPr lang="en-US" sz="3600" b="1" dirty="0">
                <a:solidFill>
                  <a:srgbClr val="0D477B"/>
                </a:solidFill>
                <a:latin typeface="Calibri" panose="020F0502020204030204" pitchFamily="34" charset="0"/>
                <a:cs typeface="Calibri" panose="020F0502020204030204" pitchFamily="34" charset="0"/>
              </a:rPr>
              <a:t>What Questions Do You Ask?</a:t>
            </a:r>
          </a:p>
          <a:p>
            <a:pPr algn="ctr" eaLnBrk="1" fontAlgn="auto" hangingPunct="1">
              <a:spcBef>
                <a:spcPts val="0"/>
              </a:spcBef>
              <a:spcAft>
                <a:spcPts val="0"/>
              </a:spcAft>
              <a:defRPr/>
            </a:pPr>
            <a:endParaRPr lang="en-US" sz="3600" dirty="0">
              <a:solidFill>
                <a:srgbClr val="0D477B"/>
              </a:solidFill>
              <a:latin typeface="Calibri" panose="020F0502020204030204" pitchFamily="34" charset="0"/>
              <a:cs typeface="Calibri" panose="020F0502020204030204" pitchFamily="34" charset="0"/>
            </a:endParaRPr>
          </a:p>
          <a:p>
            <a:pPr algn="ctr" eaLnBrk="1" fontAlgn="auto" hangingPunct="1">
              <a:spcBef>
                <a:spcPts val="0"/>
              </a:spcBef>
              <a:spcAft>
                <a:spcPts val="0"/>
              </a:spcAft>
              <a:defRPr/>
            </a:pPr>
            <a:r>
              <a:rPr lang="en-US" sz="3600" b="1" dirty="0">
                <a:solidFill>
                  <a:srgbClr val="0D477B"/>
                </a:solidFill>
                <a:latin typeface="Calibri" panose="020F0502020204030204" pitchFamily="34" charset="0"/>
                <a:cs typeface="Calibri" panose="020F0502020204030204" pitchFamily="34" charset="0"/>
              </a:rPr>
              <a:t>Where Do You Start?</a:t>
            </a:r>
          </a:p>
        </p:txBody>
      </p:sp>
    </p:spTree>
    <p:extLst>
      <p:ext uri="{BB962C8B-B14F-4D97-AF65-F5344CB8AC3E}">
        <p14:creationId xmlns:p14="http://schemas.microsoft.com/office/powerpoint/2010/main" val="30375373"/>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173316" y="188409"/>
            <a:ext cx="968765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What Does “Work Ready” Really Mean? – Examples 1</a:t>
            </a:r>
          </a:p>
        </p:txBody>
      </p:sp>
      <p:sp>
        <p:nvSpPr>
          <p:cNvPr id="4" name="TextBox 3">
            <a:extLst>
              <a:ext uri="{FF2B5EF4-FFF2-40B4-BE49-F238E27FC236}">
                <a16:creationId xmlns:a16="http://schemas.microsoft.com/office/drawing/2014/main" id="{83AF449C-BD64-A041-9B86-54EB551D4EC3}"/>
              </a:ext>
            </a:extLst>
          </p:cNvPr>
          <p:cNvSpPr txBox="1"/>
          <p:nvPr/>
        </p:nvSpPr>
        <p:spPr>
          <a:xfrm>
            <a:off x="173316" y="2971525"/>
            <a:ext cx="11560208"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u="sng" dirty="0">
                <a:latin typeface="Calibri" panose="020F0502020204030204" pitchFamily="34" charset="0"/>
                <a:ea typeface="Calibri" panose="020F0502020204030204" pitchFamily="34" charset="0"/>
                <a:cs typeface="Calibri" panose="020F0502020204030204" pitchFamily="34" charset="0"/>
              </a:rPr>
              <a:t>High School Grad Only?</a:t>
            </a:r>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hlinkClick r:id="rId3"/>
              </a:rPr>
              <a:t>Census Bureau Releases New Educational Attainment Data</a:t>
            </a:r>
            <a:r>
              <a:rPr lang="en-US" dirty="0">
                <a:latin typeface="Calibri" panose="020F0502020204030204" pitchFamily="34" charset="0"/>
                <a:ea typeface="Calibri" panose="020F0502020204030204" pitchFamily="34" charset="0"/>
                <a:cs typeface="Calibri" panose="020F0502020204030204" pitchFamily="34" charset="0"/>
              </a:rPr>
              <a:t>)</a:t>
            </a:r>
            <a:endParaRPr lang="en-US" b="1" u="sng"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With a Credential? / As a Pre-Apprentice or Apprentice? / With OJT / OJL? / Etc.</a:t>
            </a:r>
          </a:p>
        </p:txBody>
      </p:sp>
      <p:sp>
        <p:nvSpPr>
          <p:cNvPr id="5" name="TextBox 4">
            <a:extLst>
              <a:ext uri="{FF2B5EF4-FFF2-40B4-BE49-F238E27FC236}">
                <a16:creationId xmlns:a16="http://schemas.microsoft.com/office/drawing/2014/main" id="{53E170F1-C7F0-4243-8214-00D92EB691C8}"/>
              </a:ext>
            </a:extLst>
          </p:cNvPr>
          <p:cNvSpPr txBox="1"/>
          <p:nvPr/>
        </p:nvSpPr>
        <p:spPr>
          <a:xfrm>
            <a:off x="173316" y="1775069"/>
            <a:ext cx="11568685"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Working Age Population without a HSD or GED? (</a:t>
            </a:r>
            <a:r>
              <a:rPr lang="en-US" b="1" dirty="0">
                <a:latin typeface="Calibri" panose="020F0502020204030204" pitchFamily="34" charset="0"/>
                <a:ea typeface="Calibri" panose="020F0502020204030204" pitchFamily="34" charset="0"/>
                <a:cs typeface="Calibri" panose="020F0502020204030204" pitchFamily="34" charset="0"/>
                <a:hlinkClick r:id="rId4"/>
              </a:rPr>
              <a:t>Census Bureau Releases New Educational Attainment Data</a:t>
            </a:r>
            <a:r>
              <a:rPr lang="en-US" b="1"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Working Age 25-64? / Employed or Not Employed? / Self Sustainable?</a:t>
            </a:r>
          </a:p>
        </p:txBody>
      </p:sp>
      <p:sp>
        <p:nvSpPr>
          <p:cNvPr id="7" name="TextBox 6">
            <a:extLst>
              <a:ext uri="{FF2B5EF4-FFF2-40B4-BE49-F238E27FC236}">
                <a16:creationId xmlns:a16="http://schemas.microsoft.com/office/drawing/2014/main" id="{BA3C69D2-8B10-9954-B080-D62076E7FA08}"/>
              </a:ext>
            </a:extLst>
          </p:cNvPr>
          <p:cNvSpPr txBox="1"/>
          <p:nvPr/>
        </p:nvSpPr>
        <p:spPr>
          <a:xfrm>
            <a:off x="178989" y="4091408"/>
            <a:ext cx="11548860"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Population with Some College, but No Degree?</a:t>
            </a:r>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3"/>
              </a:rPr>
              <a:t>Census Bureau Releases New Educational Attainment Data</a:t>
            </a:r>
            <a:r>
              <a:rPr lang="en-US" b="1"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What’s Important to Your Employers? / Consider RA Programs? Etc.</a:t>
            </a:r>
          </a:p>
        </p:txBody>
      </p:sp>
      <p:sp>
        <p:nvSpPr>
          <p:cNvPr id="8" name="TextBox 7">
            <a:extLst>
              <a:ext uri="{FF2B5EF4-FFF2-40B4-BE49-F238E27FC236}">
                <a16:creationId xmlns:a16="http://schemas.microsoft.com/office/drawing/2014/main" id="{5132D6A8-C830-A3D4-4DD4-DB8132674BE9}"/>
              </a:ext>
            </a:extLst>
          </p:cNvPr>
          <p:cNvSpPr txBox="1"/>
          <p:nvPr/>
        </p:nvSpPr>
        <p:spPr>
          <a:xfrm>
            <a:off x="174805" y="5211291"/>
            <a:ext cx="11557229"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Population with Associates Degree as Highest </a:t>
            </a:r>
            <a:r>
              <a:rPr lang="en-US"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3"/>
              </a:rPr>
              <a:t>Census Bureau Releases New Educational Attainment Data</a:t>
            </a:r>
            <a:r>
              <a:rPr lang="en-US" dirty="0">
                <a:latin typeface="Calibri" panose="020F0502020204030204" pitchFamily="34" charset="0"/>
                <a:ea typeface="Calibri" panose="020F0502020204030204" pitchFamily="34" charset="0"/>
                <a:cs typeface="Calibri" panose="020F0502020204030204" pitchFamily="34" charset="0"/>
              </a:rPr>
              <a:t>)</a:t>
            </a:r>
            <a:endParaRPr lang="en-US" b="1" u="sng"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Industry Requirements? / Occupation? / Alignment? / Stackable Credentials? / Paid For?</a:t>
            </a:r>
          </a:p>
        </p:txBody>
      </p:sp>
      <p:sp>
        <p:nvSpPr>
          <p:cNvPr id="15" name="Rectangle 14">
            <a:extLst>
              <a:ext uri="{FF2B5EF4-FFF2-40B4-BE49-F238E27FC236}">
                <a16:creationId xmlns:a16="http://schemas.microsoft.com/office/drawing/2014/main" id="{97C1BE61-80F0-AD25-BA07-EF5248756799}"/>
              </a:ext>
            </a:extLst>
          </p:cNvPr>
          <p:cNvSpPr/>
          <p:nvPr/>
        </p:nvSpPr>
        <p:spPr>
          <a:xfrm>
            <a:off x="10409129" y="3027826"/>
            <a:ext cx="1369286"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27 -28%</a:t>
            </a:r>
          </a:p>
        </p:txBody>
      </p:sp>
      <p:sp>
        <p:nvSpPr>
          <p:cNvPr id="16" name="Rectangle 15">
            <a:extLst>
              <a:ext uri="{FF2B5EF4-FFF2-40B4-BE49-F238E27FC236}">
                <a16:creationId xmlns:a16="http://schemas.microsoft.com/office/drawing/2014/main" id="{5929CC33-855B-A864-6ACB-35F6167DCC6F}"/>
              </a:ext>
            </a:extLst>
          </p:cNvPr>
          <p:cNvSpPr/>
          <p:nvPr/>
        </p:nvSpPr>
        <p:spPr>
          <a:xfrm>
            <a:off x="10642542" y="1864844"/>
            <a:ext cx="952504"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8-9%</a:t>
            </a:r>
          </a:p>
        </p:txBody>
      </p:sp>
      <p:sp>
        <p:nvSpPr>
          <p:cNvPr id="17" name="Rectangle 16">
            <a:extLst>
              <a:ext uri="{FF2B5EF4-FFF2-40B4-BE49-F238E27FC236}">
                <a16:creationId xmlns:a16="http://schemas.microsoft.com/office/drawing/2014/main" id="{4BE1C2E2-3EDE-4EDF-607B-9E538315A452}"/>
              </a:ext>
            </a:extLst>
          </p:cNvPr>
          <p:cNvSpPr/>
          <p:nvPr/>
        </p:nvSpPr>
        <p:spPr>
          <a:xfrm>
            <a:off x="10454469" y="4181766"/>
            <a:ext cx="1287532"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14-15%</a:t>
            </a:r>
          </a:p>
        </p:txBody>
      </p:sp>
      <p:sp>
        <p:nvSpPr>
          <p:cNvPr id="18" name="Rectangle 17">
            <a:extLst>
              <a:ext uri="{FF2B5EF4-FFF2-40B4-BE49-F238E27FC236}">
                <a16:creationId xmlns:a16="http://schemas.microsoft.com/office/drawing/2014/main" id="{F97CFF95-1DAD-5B23-9C84-21BA614AA86B}"/>
              </a:ext>
            </a:extLst>
          </p:cNvPr>
          <p:cNvSpPr/>
          <p:nvPr/>
        </p:nvSpPr>
        <p:spPr>
          <a:xfrm>
            <a:off x="10304307" y="5302486"/>
            <a:ext cx="1443024" cy="523220"/>
          </a:xfrm>
          <a:prstGeom prst="rect">
            <a:avLst/>
          </a:prstGeom>
          <a:noFill/>
        </p:spPr>
        <p:txBody>
          <a:bodyPr wrap="squar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10-11%</a:t>
            </a:r>
          </a:p>
        </p:txBody>
      </p:sp>
      <p:sp>
        <p:nvSpPr>
          <p:cNvPr id="26" name="TextBox 25">
            <a:extLst>
              <a:ext uri="{FF2B5EF4-FFF2-40B4-BE49-F238E27FC236}">
                <a16:creationId xmlns:a16="http://schemas.microsoft.com/office/drawing/2014/main" id="{E90E0003-8655-9DCE-C0E6-4165674B6598}"/>
              </a:ext>
            </a:extLst>
          </p:cNvPr>
          <p:cNvSpPr txBox="1"/>
          <p:nvPr/>
        </p:nvSpPr>
        <p:spPr>
          <a:xfrm>
            <a:off x="10475027" y="961346"/>
            <a:ext cx="1465315" cy="646331"/>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2022 Data</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Nationally</a:t>
            </a:r>
          </a:p>
        </p:txBody>
      </p:sp>
      <p:pic>
        <p:nvPicPr>
          <p:cNvPr id="14" name="Picture 13" descr="United States Census logo">
            <a:extLst>
              <a:ext uri="{FF2B5EF4-FFF2-40B4-BE49-F238E27FC236}">
                <a16:creationId xmlns:a16="http://schemas.microsoft.com/office/drawing/2014/main" id="{8052743A-F555-4419-3535-4051D2FD1E32}"/>
              </a:ext>
            </a:extLst>
          </p:cNvPr>
          <p:cNvPicPr>
            <a:picLocks noChangeAspect="1"/>
          </p:cNvPicPr>
          <p:nvPr/>
        </p:nvPicPr>
        <p:blipFill>
          <a:blip r:embed="rId5"/>
          <a:stretch>
            <a:fillRect/>
          </a:stretch>
        </p:blipFill>
        <p:spPr>
          <a:xfrm>
            <a:off x="11032329" y="162729"/>
            <a:ext cx="1159672" cy="523220"/>
          </a:xfrm>
          <a:prstGeom prst="rect">
            <a:avLst/>
          </a:prstGeom>
          <a:ln>
            <a:solidFill>
              <a:schemeClr val="tx1"/>
            </a:solidFill>
          </a:ln>
        </p:spPr>
      </p:pic>
    </p:spTree>
    <p:extLst>
      <p:ext uri="{BB962C8B-B14F-4D97-AF65-F5344CB8AC3E}">
        <p14:creationId xmlns:p14="http://schemas.microsoft.com/office/powerpoint/2010/main" val="22765917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down)">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07792A-F98D-5B46-6156-756815DB63EC}"/>
              </a:ext>
            </a:extLst>
          </p:cNvPr>
          <p:cNvSpPr txBox="1"/>
          <p:nvPr/>
        </p:nvSpPr>
        <p:spPr>
          <a:xfrm>
            <a:off x="250388" y="1719641"/>
            <a:ext cx="11548859"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Population with 4 Year Degree as Highest </a:t>
            </a:r>
            <a:r>
              <a:rPr lang="en-US"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3"/>
              </a:rPr>
              <a:t>Census Bureau Releases New Educational Attainment Data</a:t>
            </a:r>
            <a:r>
              <a:rPr lang="en-US" dirty="0">
                <a:latin typeface="Calibri" panose="020F0502020204030204" pitchFamily="34" charset="0"/>
                <a:ea typeface="Calibri" panose="020F0502020204030204" pitchFamily="34" charset="0"/>
                <a:cs typeface="Calibri" panose="020F0502020204030204" pitchFamily="34" charset="0"/>
              </a:rPr>
              <a:t>)</a:t>
            </a:r>
            <a:endParaRPr lang="en-US" b="1"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Employer Needs and Industry Alignment? / Debt Incurred? / Etc.</a:t>
            </a:r>
          </a:p>
        </p:txBody>
      </p:sp>
      <p:sp>
        <p:nvSpPr>
          <p:cNvPr id="10" name="TextBox 9">
            <a:extLst>
              <a:ext uri="{FF2B5EF4-FFF2-40B4-BE49-F238E27FC236}">
                <a16:creationId xmlns:a16="http://schemas.microsoft.com/office/drawing/2014/main" id="{2319DFAF-B05E-7824-EAB9-18192F8C5E4A}"/>
              </a:ext>
            </a:extLst>
          </p:cNvPr>
          <p:cNvSpPr txBox="1"/>
          <p:nvPr/>
        </p:nvSpPr>
        <p:spPr>
          <a:xfrm>
            <a:off x="250389" y="2897199"/>
            <a:ext cx="11548858"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Registered Apprentices in Year 2022 = 605,963 </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Employer Understanding? Is RA Utilized? Do Jobseekers Understand RA? Workforce System Collaboration? / Etc.</a:t>
            </a:r>
          </a:p>
        </p:txBody>
      </p:sp>
      <p:sp>
        <p:nvSpPr>
          <p:cNvPr id="11" name="TextBox 10">
            <a:extLst>
              <a:ext uri="{FF2B5EF4-FFF2-40B4-BE49-F238E27FC236}">
                <a16:creationId xmlns:a16="http://schemas.microsoft.com/office/drawing/2014/main" id="{A6959AB0-4186-B2F8-61A7-D66DA62C0E0E}"/>
              </a:ext>
            </a:extLst>
          </p:cNvPr>
          <p:cNvSpPr txBox="1"/>
          <p:nvPr/>
        </p:nvSpPr>
        <p:spPr>
          <a:xfrm>
            <a:off x="249382" y="5294896"/>
            <a:ext cx="11529033"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Jobs Which Allow Working From Home </a:t>
            </a: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Build It and It Will Come? / Customization for Needs / Internet Availability and Speed / </a:t>
            </a:r>
            <a:r>
              <a:rPr lang="en-US" b="1" dirty="0">
                <a:latin typeface="Calibri" panose="020F0502020204030204" pitchFamily="34" charset="0"/>
                <a:ea typeface="Calibri" panose="020F0502020204030204" pitchFamily="34" charset="0"/>
                <a:cs typeface="Calibri" panose="020F0502020204030204" pitchFamily="34" charset="0"/>
              </a:rPr>
              <a:t>Work From Home Opps? </a:t>
            </a:r>
            <a:r>
              <a:rPr lang="en-US" dirty="0">
                <a:latin typeface="Calibri" panose="020F0502020204030204" pitchFamily="34" charset="0"/>
                <a:ea typeface="Calibri" panose="020F0502020204030204" pitchFamily="34" charset="0"/>
                <a:cs typeface="Calibri" panose="020F0502020204030204" pitchFamily="34" charset="0"/>
              </a:rPr>
              <a:t>/ Etc.</a:t>
            </a:r>
          </a:p>
        </p:txBody>
      </p:sp>
      <p:sp>
        <p:nvSpPr>
          <p:cNvPr id="12" name="TextBox 11">
            <a:extLst>
              <a:ext uri="{FF2B5EF4-FFF2-40B4-BE49-F238E27FC236}">
                <a16:creationId xmlns:a16="http://schemas.microsoft.com/office/drawing/2014/main" id="{52F77D17-C709-0A62-5868-A58233A5B9CA}"/>
              </a:ext>
            </a:extLst>
          </p:cNvPr>
          <p:cNvSpPr txBox="1"/>
          <p:nvPr/>
        </p:nvSpPr>
        <p:spPr>
          <a:xfrm>
            <a:off x="250530" y="3990865"/>
            <a:ext cx="11537510" cy="1175578"/>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Employers Who Have DEIA Programs (</a:t>
            </a:r>
            <a:r>
              <a:rPr lang="en-US" b="1" dirty="0">
                <a:latin typeface="Calibri" panose="020F0502020204030204" pitchFamily="34" charset="0"/>
                <a:ea typeface="Calibri" panose="020F0502020204030204" pitchFamily="34" charset="0"/>
                <a:cs typeface="Calibri" panose="020F0502020204030204" pitchFamily="34" charset="0"/>
                <a:hlinkClick r:id="rId4"/>
              </a:rPr>
              <a:t>Just Capital – Survey</a:t>
            </a:r>
            <a:r>
              <a:rPr lang="en-US"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Disability Community / Minority Population / Immigrant and Refugees / Veterans / Ex-Offenders / Medicaid Populations / Etc.</a:t>
            </a:r>
          </a:p>
        </p:txBody>
      </p:sp>
      <p:sp>
        <p:nvSpPr>
          <p:cNvPr id="19" name="Rectangle 18">
            <a:extLst>
              <a:ext uri="{FF2B5EF4-FFF2-40B4-BE49-F238E27FC236}">
                <a16:creationId xmlns:a16="http://schemas.microsoft.com/office/drawing/2014/main" id="{49FB7B1C-FA86-91C4-81DE-A2B3556EF36D}"/>
              </a:ext>
            </a:extLst>
          </p:cNvPr>
          <p:cNvSpPr/>
          <p:nvPr/>
        </p:nvSpPr>
        <p:spPr>
          <a:xfrm>
            <a:off x="10443195" y="1843788"/>
            <a:ext cx="1287532" cy="523220"/>
          </a:xfrm>
          <a:prstGeom prst="rect">
            <a:avLst/>
          </a:prstGeom>
          <a:solidFill>
            <a:schemeClr val="bg1"/>
          </a:solid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37-38%</a:t>
            </a:r>
          </a:p>
        </p:txBody>
      </p:sp>
      <p:sp>
        <p:nvSpPr>
          <p:cNvPr id="20" name="Rectangle 19">
            <a:extLst>
              <a:ext uri="{FF2B5EF4-FFF2-40B4-BE49-F238E27FC236}">
                <a16:creationId xmlns:a16="http://schemas.microsoft.com/office/drawing/2014/main" id="{7B243550-2E7E-2189-DE98-F765863D7C9B}"/>
              </a:ext>
            </a:extLst>
          </p:cNvPr>
          <p:cNvSpPr/>
          <p:nvPr/>
        </p:nvSpPr>
        <p:spPr>
          <a:xfrm>
            <a:off x="10823334" y="2897199"/>
            <a:ext cx="889987" cy="523220"/>
          </a:xfrm>
          <a:prstGeom prst="rect">
            <a:avLst/>
          </a:prstGeom>
          <a:solidFill>
            <a:schemeClr val="bg1"/>
          </a:solid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&lt; 1%</a:t>
            </a:r>
          </a:p>
        </p:txBody>
      </p:sp>
      <p:sp>
        <p:nvSpPr>
          <p:cNvPr id="21" name="Rectangle 20">
            <a:extLst>
              <a:ext uri="{FF2B5EF4-FFF2-40B4-BE49-F238E27FC236}">
                <a16:creationId xmlns:a16="http://schemas.microsoft.com/office/drawing/2014/main" id="{ECBDFF70-42FE-6561-6AB5-66C8D1ECEFAA}"/>
              </a:ext>
            </a:extLst>
          </p:cNvPr>
          <p:cNvSpPr/>
          <p:nvPr/>
        </p:nvSpPr>
        <p:spPr>
          <a:xfrm>
            <a:off x="10858295" y="4098336"/>
            <a:ext cx="811441" cy="523220"/>
          </a:xfrm>
          <a:prstGeom prst="rect">
            <a:avLst/>
          </a:prstGeom>
          <a:solidFill>
            <a:schemeClr val="bg1"/>
          </a:solid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94%</a:t>
            </a:r>
          </a:p>
        </p:txBody>
      </p:sp>
      <p:sp>
        <p:nvSpPr>
          <p:cNvPr id="22" name="Rectangle 21">
            <a:extLst>
              <a:ext uri="{FF2B5EF4-FFF2-40B4-BE49-F238E27FC236}">
                <a16:creationId xmlns:a16="http://schemas.microsoft.com/office/drawing/2014/main" id="{7056B5D7-405A-699A-DEE2-2C995F9ACCCA}"/>
              </a:ext>
            </a:extLst>
          </p:cNvPr>
          <p:cNvSpPr/>
          <p:nvPr/>
        </p:nvSpPr>
        <p:spPr>
          <a:xfrm>
            <a:off x="10496720" y="5339628"/>
            <a:ext cx="1287532" cy="523220"/>
          </a:xfrm>
          <a:prstGeom prst="rect">
            <a:avLst/>
          </a:prstGeom>
          <a:solidFill>
            <a:schemeClr val="bg1"/>
          </a:solid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17-18%</a:t>
            </a:r>
          </a:p>
        </p:txBody>
      </p:sp>
      <p:sp>
        <p:nvSpPr>
          <p:cNvPr id="2" name="Title 2">
            <a:extLst>
              <a:ext uri="{FF2B5EF4-FFF2-40B4-BE49-F238E27FC236}">
                <a16:creationId xmlns:a16="http://schemas.microsoft.com/office/drawing/2014/main" id="{948401CC-6CB0-DFBF-58D5-273D0A90287D}"/>
              </a:ext>
            </a:extLst>
          </p:cNvPr>
          <p:cNvSpPr txBox="1">
            <a:spLocks noGrp="1"/>
          </p:cNvSpPr>
          <p:nvPr>
            <p:ph type="title" idx="4294967295"/>
          </p:nvPr>
        </p:nvSpPr>
        <p:spPr>
          <a:xfrm>
            <a:off x="173316" y="188409"/>
            <a:ext cx="9687657" cy="1319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14000"/>
              </a:lnSpc>
              <a:spcBef>
                <a:spcPts val="600"/>
              </a:spcBef>
              <a:spcAft>
                <a:spcPts val="600"/>
              </a:spcAft>
              <a:buClrTx/>
              <a:buSzTx/>
              <a:buFontTx/>
              <a:buNone/>
              <a:tabLst/>
              <a:defRPr/>
            </a:pPr>
            <a:r>
              <a:rPr kumimoji="0" lang="en-US" sz="3600" b="1" i="0" u="none" strike="noStrike" kern="1200" cap="none" spc="0" normalizeH="0" baseline="0" noProof="0" dirty="0">
                <a:ln>
                  <a:noFill/>
                </a:ln>
                <a:solidFill>
                  <a:srgbClr val="0D477B"/>
                </a:solidFill>
                <a:effectLst/>
                <a:uLnTx/>
                <a:uFillTx/>
                <a:latin typeface="Calibri" panose="020F0502020204030204" pitchFamily="34" charset="0"/>
                <a:ea typeface="+mn-ea"/>
                <a:cs typeface="Calibri" panose="020F0502020204030204" pitchFamily="34" charset="0"/>
              </a:rPr>
              <a:t>What Does “Work Ready” Really Mean? – Examples 2</a:t>
            </a:r>
          </a:p>
        </p:txBody>
      </p:sp>
      <p:sp>
        <p:nvSpPr>
          <p:cNvPr id="6" name="TextBox 5">
            <a:extLst>
              <a:ext uri="{FF2B5EF4-FFF2-40B4-BE49-F238E27FC236}">
                <a16:creationId xmlns:a16="http://schemas.microsoft.com/office/drawing/2014/main" id="{A7037290-D764-8D4E-2EC4-0B7A30D173A9}"/>
              </a:ext>
            </a:extLst>
          </p:cNvPr>
          <p:cNvSpPr txBox="1"/>
          <p:nvPr/>
        </p:nvSpPr>
        <p:spPr>
          <a:xfrm>
            <a:off x="10475027" y="961346"/>
            <a:ext cx="1465315" cy="646331"/>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2022 Data</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Nationally</a:t>
            </a:r>
          </a:p>
        </p:txBody>
      </p:sp>
      <p:pic>
        <p:nvPicPr>
          <p:cNvPr id="13" name="Picture 12" descr="United States Census logo">
            <a:extLst>
              <a:ext uri="{FF2B5EF4-FFF2-40B4-BE49-F238E27FC236}">
                <a16:creationId xmlns:a16="http://schemas.microsoft.com/office/drawing/2014/main" id="{1CBDD844-8431-B11B-A3EA-C7BD61D84E3D}"/>
              </a:ext>
            </a:extLst>
          </p:cNvPr>
          <p:cNvPicPr>
            <a:picLocks noChangeAspect="1"/>
          </p:cNvPicPr>
          <p:nvPr/>
        </p:nvPicPr>
        <p:blipFill>
          <a:blip r:embed="rId5"/>
          <a:stretch>
            <a:fillRect/>
          </a:stretch>
        </p:blipFill>
        <p:spPr>
          <a:xfrm>
            <a:off x="11032329" y="162729"/>
            <a:ext cx="1159672" cy="523220"/>
          </a:xfrm>
          <a:prstGeom prst="rect">
            <a:avLst/>
          </a:prstGeom>
          <a:ln>
            <a:solidFill>
              <a:schemeClr val="tx1"/>
            </a:solidFill>
          </a:ln>
        </p:spPr>
      </p:pic>
    </p:spTree>
    <p:extLst>
      <p:ext uri="{BB962C8B-B14F-4D97-AF65-F5344CB8AC3E}">
        <p14:creationId xmlns:p14="http://schemas.microsoft.com/office/powerpoint/2010/main" val="323533068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down)">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down)">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9" grpId="0" animBg="1"/>
      <p:bldP spid="20"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173316" y="188409"/>
            <a:ext cx="9781175" cy="1319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4000"/>
              </a:lnSpc>
              <a:spcBef>
                <a:spcPts val="600"/>
              </a:spcBef>
              <a:spcAft>
                <a:spcPts val="600"/>
              </a:spcAft>
              <a:buClrTx/>
              <a:buSzTx/>
              <a:buFontTx/>
              <a:buNone/>
              <a:tabLst/>
              <a:defRPr/>
            </a:pP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What Does “Work Ready” Really Mean? – Examples 3</a:t>
            </a:r>
          </a:p>
        </p:txBody>
      </p:sp>
      <p:sp>
        <p:nvSpPr>
          <p:cNvPr id="4" name="TextBox 3">
            <a:extLst>
              <a:ext uri="{FF2B5EF4-FFF2-40B4-BE49-F238E27FC236}">
                <a16:creationId xmlns:a16="http://schemas.microsoft.com/office/drawing/2014/main" id="{83AF449C-BD64-A041-9B86-54EB551D4EC3}"/>
              </a:ext>
            </a:extLst>
          </p:cNvPr>
          <p:cNvSpPr txBox="1"/>
          <p:nvPr/>
        </p:nvSpPr>
        <p:spPr>
          <a:xfrm>
            <a:off x="225271" y="3367245"/>
            <a:ext cx="11560208"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Veteran Population Unemployment Rate</a:t>
            </a:r>
            <a:r>
              <a:rPr lang="en-US"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2"/>
              </a:rPr>
              <a:t>Economics Daily: U.S. Bureau of Labor Statistics (bls.gov)</a:t>
            </a:r>
            <a:r>
              <a:rPr lang="en-US" b="1" dirty="0">
                <a:latin typeface="Calibri" panose="020F0502020204030204" pitchFamily="34" charset="0"/>
                <a:ea typeface="Calibri" panose="020F0502020204030204" pitchFamily="34" charset="0"/>
                <a:cs typeface="Calibri" panose="020F0502020204030204" pitchFamily="34" charset="0"/>
              </a:rPr>
              <a:t>)</a:t>
            </a:r>
          </a:p>
          <a:p>
            <a:pPr>
              <a:lnSpc>
                <a:spcPct val="114000"/>
              </a:lnSpc>
              <a:spcBef>
                <a:spcPts val="600"/>
              </a:spcBef>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With a Credential? / MOS (Military Occupational Specialty) is Relevant</a:t>
            </a:r>
          </a:p>
        </p:txBody>
      </p:sp>
      <p:sp>
        <p:nvSpPr>
          <p:cNvPr id="5" name="TextBox 4">
            <a:extLst>
              <a:ext uri="{FF2B5EF4-FFF2-40B4-BE49-F238E27FC236}">
                <a16:creationId xmlns:a16="http://schemas.microsoft.com/office/drawing/2014/main" id="{53E170F1-C7F0-4243-8214-00D92EB691C8}"/>
              </a:ext>
            </a:extLst>
          </p:cNvPr>
          <p:cNvSpPr txBox="1"/>
          <p:nvPr/>
        </p:nvSpPr>
        <p:spPr>
          <a:xfrm>
            <a:off x="225271" y="1932298"/>
            <a:ext cx="11560208"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Disabled Population Unemployment Rate </a:t>
            </a:r>
            <a:r>
              <a:rPr lang="en-US"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3"/>
              </a:rPr>
              <a:t>Persons with a Disability Labor Force Characteristics 2022</a:t>
            </a:r>
            <a:r>
              <a:rPr lang="en-US"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Working Age 16-64? / Employed or Not Employed?</a:t>
            </a:r>
          </a:p>
        </p:txBody>
      </p:sp>
      <p:sp>
        <p:nvSpPr>
          <p:cNvPr id="7" name="TextBox 6">
            <a:extLst>
              <a:ext uri="{FF2B5EF4-FFF2-40B4-BE49-F238E27FC236}">
                <a16:creationId xmlns:a16="http://schemas.microsoft.com/office/drawing/2014/main" id="{BA3C69D2-8B10-9954-B080-D62076E7FA08}"/>
              </a:ext>
            </a:extLst>
          </p:cNvPr>
          <p:cNvSpPr txBox="1"/>
          <p:nvPr/>
        </p:nvSpPr>
        <p:spPr>
          <a:xfrm>
            <a:off x="206223" y="4802192"/>
            <a:ext cx="11548860"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Formerly Incarcerated / Ex-Offender Population Unemployment Rate(</a:t>
            </a:r>
            <a:r>
              <a:rPr lang="en-US" b="1" dirty="0">
                <a:latin typeface="Calibri" panose="020F0502020204030204" pitchFamily="34" charset="0"/>
                <a:ea typeface="Calibri" panose="020F0502020204030204" pitchFamily="34" charset="0"/>
                <a:cs typeface="Calibri" panose="020F0502020204030204" pitchFamily="34" charset="0"/>
                <a:hlinkClick r:id="rId4"/>
              </a:rPr>
              <a:t>Prison Policy Initiative</a:t>
            </a:r>
            <a:r>
              <a:rPr lang="en-US" dirty="0">
                <a:latin typeface="Calibri" panose="020F0502020204030204" pitchFamily="34" charset="0"/>
                <a:ea typeface="Calibri" panose="020F0502020204030204" pitchFamily="34" charset="0"/>
                <a:cs typeface="Calibri" panose="020F0502020204030204" pitchFamily="34" charset="0"/>
              </a:rPr>
              <a:t>)</a:t>
            </a:r>
            <a:endParaRPr lang="en-US" b="1"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Second Chance Programs?? / Consider RA Programs? Second Chance Legislation</a:t>
            </a:r>
          </a:p>
        </p:txBody>
      </p:sp>
      <p:sp>
        <p:nvSpPr>
          <p:cNvPr id="15" name="Rectangle 14">
            <a:extLst>
              <a:ext uri="{FF2B5EF4-FFF2-40B4-BE49-F238E27FC236}">
                <a16:creationId xmlns:a16="http://schemas.microsoft.com/office/drawing/2014/main" id="{97C1BE61-80F0-AD25-BA07-EF5248756799}"/>
              </a:ext>
            </a:extLst>
          </p:cNvPr>
          <p:cNvSpPr/>
          <p:nvPr/>
        </p:nvSpPr>
        <p:spPr>
          <a:xfrm>
            <a:off x="10463266" y="3545946"/>
            <a:ext cx="1287532"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53-54%</a:t>
            </a:r>
          </a:p>
        </p:txBody>
      </p:sp>
      <p:sp>
        <p:nvSpPr>
          <p:cNvPr id="16" name="Rectangle 15">
            <a:extLst>
              <a:ext uri="{FF2B5EF4-FFF2-40B4-BE49-F238E27FC236}">
                <a16:creationId xmlns:a16="http://schemas.microsoft.com/office/drawing/2014/main" id="{5929CC33-855B-A864-6ACB-35F6167DCC6F}"/>
              </a:ext>
            </a:extLst>
          </p:cNvPr>
          <p:cNvSpPr/>
          <p:nvPr/>
        </p:nvSpPr>
        <p:spPr>
          <a:xfrm>
            <a:off x="10902911" y="2048051"/>
            <a:ext cx="922047"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7-8%</a:t>
            </a:r>
          </a:p>
        </p:txBody>
      </p:sp>
      <p:sp>
        <p:nvSpPr>
          <p:cNvPr id="17" name="Rectangle 16">
            <a:extLst>
              <a:ext uri="{FF2B5EF4-FFF2-40B4-BE49-F238E27FC236}">
                <a16:creationId xmlns:a16="http://schemas.microsoft.com/office/drawing/2014/main" id="{4BE1C2E2-3EDE-4EDF-607B-9E538315A452}"/>
              </a:ext>
            </a:extLst>
          </p:cNvPr>
          <p:cNvSpPr/>
          <p:nvPr/>
        </p:nvSpPr>
        <p:spPr>
          <a:xfrm>
            <a:off x="10402288" y="4889678"/>
            <a:ext cx="1287532"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60-65%</a:t>
            </a:r>
          </a:p>
        </p:txBody>
      </p:sp>
      <p:sp>
        <p:nvSpPr>
          <p:cNvPr id="2" name="TextBox 1">
            <a:extLst>
              <a:ext uri="{FF2B5EF4-FFF2-40B4-BE49-F238E27FC236}">
                <a16:creationId xmlns:a16="http://schemas.microsoft.com/office/drawing/2014/main" id="{73C641D3-0122-E1F4-E57A-57F3B53483D7}"/>
              </a:ext>
            </a:extLst>
          </p:cNvPr>
          <p:cNvSpPr txBox="1"/>
          <p:nvPr/>
        </p:nvSpPr>
        <p:spPr>
          <a:xfrm>
            <a:off x="10475027" y="961346"/>
            <a:ext cx="1465315" cy="646331"/>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2022 Data</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Nationally</a:t>
            </a:r>
          </a:p>
        </p:txBody>
      </p:sp>
      <p:pic>
        <p:nvPicPr>
          <p:cNvPr id="6" name="Picture 5" descr="United States Census logo">
            <a:extLst>
              <a:ext uri="{FF2B5EF4-FFF2-40B4-BE49-F238E27FC236}">
                <a16:creationId xmlns:a16="http://schemas.microsoft.com/office/drawing/2014/main" id="{7B02683F-E984-4E75-D09A-26D121B714D7}"/>
              </a:ext>
            </a:extLst>
          </p:cNvPr>
          <p:cNvPicPr>
            <a:picLocks noChangeAspect="1"/>
          </p:cNvPicPr>
          <p:nvPr/>
        </p:nvPicPr>
        <p:blipFill>
          <a:blip r:embed="rId5"/>
          <a:stretch>
            <a:fillRect/>
          </a:stretch>
        </p:blipFill>
        <p:spPr>
          <a:xfrm>
            <a:off x="11032329" y="162729"/>
            <a:ext cx="1159672" cy="523220"/>
          </a:xfrm>
          <a:prstGeom prst="rect">
            <a:avLst/>
          </a:prstGeom>
          <a:ln>
            <a:solidFill>
              <a:schemeClr val="tx1"/>
            </a:solidFill>
          </a:ln>
        </p:spPr>
      </p:pic>
    </p:spTree>
    <p:extLst>
      <p:ext uri="{BB962C8B-B14F-4D97-AF65-F5344CB8AC3E}">
        <p14:creationId xmlns:p14="http://schemas.microsoft.com/office/powerpoint/2010/main" val="27271614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173316" y="188409"/>
            <a:ext cx="9781175" cy="1319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4000"/>
              </a:lnSpc>
              <a:spcBef>
                <a:spcPts val="600"/>
              </a:spcBef>
              <a:spcAft>
                <a:spcPts val="600"/>
              </a:spcAft>
              <a:buClrTx/>
              <a:buSzTx/>
              <a:buFontTx/>
              <a:buNone/>
              <a:tabLst/>
              <a:defRPr/>
            </a:pP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What Does “Work Ready” Really Mean? – Examples 4</a:t>
            </a:r>
          </a:p>
        </p:txBody>
      </p:sp>
      <p:sp>
        <p:nvSpPr>
          <p:cNvPr id="8" name="TextBox 7">
            <a:extLst>
              <a:ext uri="{FF2B5EF4-FFF2-40B4-BE49-F238E27FC236}">
                <a16:creationId xmlns:a16="http://schemas.microsoft.com/office/drawing/2014/main" id="{5132D6A8-C830-A3D4-4DD4-DB8132674BE9}"/>
              </a:ext>
            </a:extLst>
          </p:cNvPr>
          <p:cNvSpPr txBox="1"/>
          <p:nvPr/>
        </p:nvSpPr>
        <p:spPr>
          <a:xfrm>
            <a:off x="321570" y="2228575"/>
            <a:ext cx="11548859" cy="1175578"/>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Percentage of Childcare of Median Income </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2"/>
              </a:rPr>
              <a:t>Department of Labor data shows | U.S. Department of Labor (dol.gov)</a:t>
            </a:r>
            <a:r>
              <a:rPr lang="en-US" b="1"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Employer Childcare Incentives / On Site Daycare Arrangements / Provisional Arrangements</a:t>
            </a:r>
          </a:p>
        </p:txBody>
      </p:sp>
      <p:sp>
        <p:nvSpPr>
          <p:cNvPr id="9" name="TextBox 8">
            <a:extLst>
              <a:ext uri="{FF2B5EF4-FFF2-40B4-BE49-F238E27FC236}">
                <a16:creationId xmlns:a16="http://schemas.microsoft.com/office/drawing/2014/main" id="{0D07792A-F98D-5B46-6156-756815DB63EC}"/>
              </a:ext>
            </a:extLst>
          </p:cNvPr>
          <p:cNvSpPr txBox="1"/>
          <p:nvPr/>
        </p:nvSpPr>
        <p:spPr>
          <a:xfrm>
            <a:off x="321570" y="4437530"/>
            <a:ext cx="11548859" cy="859787"/>
          </a:xfrm>
          <a:prstGeom prst="rect">
            <a:avLst/>
          </a:prstGeom>
          <a:solidFill>
            <a:schemeClr val="bg1"/>
          </a:solidFill>
          <a:ln>
            <a:solidFill>
              <a:schemeClr val="tx1"/>
            </a:solidFill>
          </a:ln>
        </p:spPr>
        <p:txBody>
          <a:bodyPr wrap="square" rtlCol="0">
            <a:spAutoFit/>
          </a:bodyPr>
          <a:lstStyle/>
          <a:p>
            <a:pPr>
              <a:lnSpc>
                <a:spcPct val="114000"/>
              </a:lnSpc>
              <a:spcBef>
                <a:spcPts val="600"/>
              </a:spcBef>
              <a:spcAft>
                <a:spcPts val="600"/>
              </a:spcAft>
            </a:pPr>
            <a:r>
              <a:rPr lang="en-US" b="1" dirty="0">
                <a:latin typeface="Calibri" panose="020F0502020204030204" pitchFamily="34" charset="0"/>
                <a:ea typeface="Calibri" panose="020F0502020204030204" pitchFamily="34" charset="0"/>
                <a:cs typeface="Calibri" panose="020F0502020204030204" pitchFamily="34" charset="0"/>
              </a:rPr>
              <a:t>Medicaid Population (not disabled) who is Employed</a:t>
            </a:r>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hlinkClick r:id="rId3"/>
              </a:rPr>
              <a:t>ASPE (hhs.gov)</a:t>
            </a:r>
            <a:r>
              <a:rPr lang="en-US" b="1" dirty="0">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Myth Busting / Benefit Cliff Issues / Lack of Understanding</a:t>
            </a:r>
          </a:p>
        </p:txBody>
      </p:sp>
      <p:sp>
        <p:nvSpPr>
          <p:cNvPr id="18" name="Rectangle 17">
            <a:extLst>
              <a:ext uri="{FF2B5EF4-FFF2-40B4-BE49-F238E27FC236}">
                <a16:creationId xmlns:a16="http://schemas.microsoft.com/office/drawing/2014/main" id="{F97CFF95-1DAD-5B23-9C84-21BA614AA86B}"/>
              </a:ext>
            </a:extLst>
          </p:cNvPr>
          <p:cNvSpPr/>
          <p:nvPr/>
        </p:nvSpPr>
        <p:spPr>
          <a:xfrm>
            <a:off x="10465404" y="2554754"/>
            <a:ext cx="1104790"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8-20%</a:t>
            </a:r>
          </a:p>
        </p:txBody>
      </p:sp>
      <p:sp>
        <p:nvSpPr>
          <p:cNvPr id="19" name="Rectangle 18">
            <a:extLst>
              <a:ext uri="{FF2B5EF4-FFF2-40B4-BE49-F238E27FC236}">
                <a16:creationId xmlns:a16="http://schemas.microsoft.com/office/drawing/2014/main" id="{49FB7B1C-FA86-91C4-81DE-A2B3556EF36D}"/>
              </a:ext>
            </a:extLst>
          </p:cNvPr>
          <p:cNvSpPr/>
          <p:nvPr/>
        </p:nvSpPr>
        <p:spPr>
          <a:xfrm>
            <a:off x="10612078" y="4605813"/>
            <a:ext cx="811441" cy="523220"/>
          </a:xfrm>
          <a:prstGeom prst="rect">
            <a:avLst/>
          </a:prstGeom>
          <a:noFill/>
        </p:spPr>
        <p:txBody>
          <a:bodyPr wrap="none" lIns="91440" tIns="45720" rIns="91440" bIns="45720">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60%</a:t>
            </a:r>
          </a:p>
        </p:txBody>
      </p:sp>
      <p:sp>
        <p:nvSpPr>
          <p:cNvPr id="2" name="TextBox 1">
            <a:extLst>
              <a:ext uri="{FF2B5EF4-FFF2-40B4-BE49-F238E27FC236}">
                <a16:creationId xmlns:a16="http://schemas.microsoft.com/office/drawing/2014/main" id="{B40A33E9-4F1F-A248-69BE-F0523C6429B7}"/>
              </a:ext>
            </a:extLst>
          </p:cNvPr>
          <p:cNvSpPr txBox="1"/>
          <p:nvPr/>
        </p:nvSpPr>
        <p:spPr>
          <a:xfrm>
            <a:off x="10475027" y="961346"/>
            <a:ext cx="1465315" cy="646331"/>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2022 Data</a:t>
            </a:r>
            <a:br>
              <a:rPr lang="en-US" b="1" dirty="0">
                <a:latin typeface="Calibri" panose="020F0502020204030204" pitchFamily="34" charset="0"/>
                <a:ea typeface="Calibri" panose="020F0502020204030204" pitchFamily="34" charset="0"/>
                <a:cs typeface="Calibri" panose="020F0502020204030204" pitchFamily="34" charset="0"/>
              </a:rPr>
            </a:br>
            <a:r>
              <a:rPr lang="en-US" b="1" dirty="0">
                <a:latin typeface="Calibri" panose="020F0502020204030204" pitchFamily="34" charset="0"/>
                <a:ea typeface="Calibri" panose="020F0502020204030204" pitchFamily="34" charset="0"/>
                <a:cs typeface="Calibri" panose="020F0502020204030204" pitchFamily="34" charset="0"/>
              </a:rPr>
              <a:t>Nationally</a:t>
            </a:r>
          </a:p>
        </p:txBody>
      </p:sp>
      <p:pic>
        <p:nvPicPr>
          <p:cNvPr id="6" name="Picture 5" descr="United States Census logo">
            <a:extLst>
              <a:ext uri="{FF2B5EF4-FFF2-40B4-BE49-F238E27FC236}">
                <a16:creationId xmlns:a16="http://schemas.microsoft.com/office/drawing/2014/main" id="{550E476B-7FA5-3397-5ECE-584794834960}"/>
              </a:ext>
            </a:extLst>
          </p:cNvPr>
          <p:cNvPicPr>
            <a:picLocks noChangeAspect="1"/>
          </p:cNvPicPr>
          <p:nvPr/>
        </p:nvPicPr>
        <p:blipFill>
          <a:blip r:embed="rId4"/>
          <a:stretch>
            <a:fillRect/>
          </a:stretch>
        </p:blipFill>
        <p:spPr>
          <a:xfrm>
            <a:off x="11032329" y="162729"/>
            <a:ext cx="1159672" cy="523220"/>
          </a:xfrm>
          <a:prstGeom prst="rect">
            <a:avLst/>
          </a:prstGeom>
          <a:ln>
            <a:solidFill>
              <a:schemeClr val="tx1"/>
            </a:solidFill>
          </a:ln>
        </p:spPr>
      </p:pic>
    </p:spTree>
    <p:extLst>
      <p:ext uri="{BB962C8B-B14F-4D97-AF65-F5344CB8AC3E}">
        <p14:creationId xmlns:p14="http://schemas.microsoft.com/office/powerpoint/2010/main" val="209235354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0306-DD19-1778-811C-9838EBF24F3D}"/>
              </a:ext>
            </a:extLst>
          </p:cNvPr>
          <p:cNvSpPr>
            <a:spLocks noGrp="1"/>
          </p:cNvSpPr>
          <p:nvPr>
            <p:ph type="ctrTitle"/>
          </p:nvPr>
        </p:nvSpPr>
        <p:spPr>
          <a:xfrm>
            <a:off x="1524000" y="-2387600"/>
            <a:ext cx="9144000" cy="2387600"/>
          </a:xfrm>
        </p:spPr>
        <p:txBody>
          <a:bodyPr vert="horz" lIns="91440" tIns="45720" rIns="91440" bIns="45720" rtlCol="0" anchor="b">
            <a:normAutofit fontScale="90000"/>
          </a:bodyPr>
          <a:lstStyle/>
          <a:p>
            <a:r>
              <a:rPr lang="en-US" dirty="0"/>
              <a:t>Building a Holistic Approach to Engaging Businesses Through Data Handout</a:t>
            </a:r>
          </a:p>
        </p:txBody>
      </p:sp>
      <p:graphicFrame>
        <p:nvGraphicFramePr>
          <p:cNvPr id="6" name="Table 5">
            <a:extLst>
              <a:ext uri="{FF2B5EF4-FFF2-40B4-BE49-F238E27FC236}">
                <a16:creationId xmlns:a16="http://schemas.microsoft.com/office/drawing/2014/main" id="{47EE5552-2AEB-C72D-7B4D-0C838D6DD9BD}"/>
              </a:ext>
            </a:extLst>
          </p:cNvPr>
          <p:cNvGraphicFramePr>
            <a:graphicFrameLocks noGrp="1"/>
          </p:cNvGraphicFramePr>
          <p:nvPr>
            <p:extLst>
              <p:ext uri="{D42A27DB-BD31-4B8C-83A1-F6EECF244321}">
                <p14:modId xmlns:p14="http://schemas.microsoft.com/office/powerpoint/2010/main" val="3233525702"/>
              </p:ext>
            </p:extLst>
          </p:nvPr>
        </p:nvGraphicFramePr>
        <p:xfrm>
          <a:off x="394855" y="551815"/>
          <a:ext cx="11357264" cy="5749925"/>
        </p:xfrm>
        <a:graphic>
          <a:graphicData uri="http://schemas.openxmlformats.org/drawingml/2006/table">
            <a:tbl>
              <a:tblPr firstRow="1">
                <a:tableStyleId>{9D7B26C5-4107-4FEC-AEDC-1716B250A1EF}</a:tableStyleId>
              </a:tblPr>
              <a:tblGrid>
                <a:gridCol w="6026727">
                  <a:extLst>
                    <a:ext uri="{9D8B030D-6E8A-4147-A177-3AD203B41FA5}">
                      <a16:colId xmlns:a16="http://schemas.microsoft.com/office/drawing/2014/main" val="3248944826"/>
                    </a:ext>
                  </a:extLst>
                </a:gridCol>
                <a:gridCol w="1226127">
                  <a:extLst>
                    <a:ext uri="{9D8B030D-6E8A-4147-A177-3AD203B41FA5}">
                      <a16:colId xmlns:a16="http://schemas.microsoft.com/office/drawing/2014/main" val="2818851484"/>
                    </a:ext>
                  </a:extLst>
                </a:gridCol>
                <a:gridCol w="1444336">
                  <a:extLst>
                    <a:ext uri="{9D8B030D-6E8A-4147-A177-3AD203B41FA5}">
                      <a16:colId xmlns:a16="http://schemas.microsoft.com/office/drawing/2014/main" val="3981698545"/>
                    </a:ext>
                  </a:extLst>
                </a:gridCol>
                <a:gridCol w="1343444">
                  <a:extLst>
                    <a:ext uri="{9D8B030D-6E8A-4147-A177-3AD203B41FA5}">
                      <a16:colId xmlns:a16="http://schemas.microsoft.com/office/drawing/2014/main" val="3046053490"/>
                    </a:ext>
                  </a:extLst>
                </a:gridCol>
                <a:gridCol w="1316630">
                  <a:extLst>
                    <a:ext uri="{9D8B030D-6E8A-4147-A177-3AD203B41FA5}">
                      <a16:colId xmlns:a16="http://schemas.microsoft.com/office/drawing/2014/main" val="2152145501"/>
                    </a:ext>
                  </a:extLst>
                </a:gridCol>
              </a:tblGrid>
              <a:tr h="370840">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National Estimates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State Estimates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Local Estimates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Follow Up Needed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946085"/>
                  </a:ext>
                </a:extLst>
              </a:tr>
              <a:tr h="370840">
                <a:tc>
                  <a:txBody>
                    <a:bodyPr/>
                    <a:lstStyle/>
                    <a:p>
                      <a:pPr algn="l" fontAlgn="ct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18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WorkReady</a:t>
                      </a: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Data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3624702"/>
                  </a:ext>
                </a:extLst>
              </a:tr>
              <a:tr h="370840">
                <a:tc>
                  <a:txBody>
                    <a:bodyPr/>
                    <a:lstStyle/>
                    <a:p>
                      <a:pPr algn="l" fontAlgn="ct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Working Age Population without a HSD or GED</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3757763"/>
                  </a:ext>
                </a:extLst>
              </a:tr>
              <a:tr h="370840">
                <a:tc>
                  <a:txBody>
                    <a:bodyPr/>
                    <a:lstStyle/>
                    <a:p>
                      <a:pPr algn="l" fontAlgn="ctr"/>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School Grad Only</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673744"/>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Population with Some College, but No Degree</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5856524"/>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Population with Associates Degree as Highest </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750374"/>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Population with 4 Year Degree as Highest</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5048904"/>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Registered Apprentices in Year 2022</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9397122"/>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Employers Who Have DEIA Programs </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4758690"/>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Jobs Which Allow Working From Home </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2297624"/>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Disabled Population Unemployment Rate </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3448848"/>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Veteran Population Unemployment Rate</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6878587"/>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Formerly Incarcerated / Ex-Offender Unemployment Rate</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2442372"/>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Percentage of Childcare of Median Income</a:t>
                      </a: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6654022"/>
                  </a:ext>
                </a:extLst>
              </a:tr>
              <a:tr h="370840">
                <a:tc>
                  <a:txBody>
                    <a:bodyPr/>
                    <a:lstStyle/>
                    <a:p>
                      <a:pPr algn="l" fontAlgn="ctr"/>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Medicaid Population (not disabled) who is Employed</a:t>
                      </a:r>
                      <a:r>
                        <a:rPr lang="en-US" sz="1800" b="0" i="0" u="sng"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391187"/>
                  </a:ext>
                </a:extLst>
              </a:tr>
            </a:tbl>
          </a:graphicData>
        </a:graphic>
      </p:graphicFrame>
    </p:spTree>
    <p:extLst>
      <p:ext uri="{BB962C8B-B14F-4D97-AF65-F5344CB8AC3E}">
        <p14:creationId xmlns:p14="http://schemas.microsoft.com/office/powerpoint/2010/main" val="1859238452"/>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D8408A20-B866-C283-61C1-22F420B217BC}"/>
              </a:ext>
              <a:ext uri="{C183D7F6-B498-43B3-948B-1728B52AA6E4}">
                <adec:decorative xmlns:adec="http://schemas.microsoft.com/office/drawing/2017/decorative" val="1"/>
              </a:ext>
            </a:extLst>
          </p:cNvPr>
          <p:cNvPicPr>
            <a:picLocks noChangeAspect="1" noChangeArrowheads="1"/>
          </p:cNvPicPr>
          <p:nvPr/>
        </p:nvPicPr>
        <p:blipFill>
          <a:blip r:embed="rId2">
            <a:alphaModFix amt="4000"/>
            <a:extLst>
              <a:ext uri="{28A0092B-C50C-407E-A947-70E740481C1C}">
                <a14:useLocalDpi xmlns:a14="http://schemas.microsoft.com/office/drawing/2010/main" val="0"/>
              </a:ext>
            </a:extLst>
          </a:blip>
          <a:srcRect/>
          <a:stretch>
            <a:fillRect/>
          </a:stretch>
        </p:blipFill>
        <p:spPr bwMode="auto">
          <a:xfrm>
            <a:off x="0" y="142874"/>
            <a:ext cx="12125325" cy="64623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EEDF76C-E44F-0E90-955E-F4716E292034}"/>
              </a:ext>
            </a:extLst>
          </p:cNvPr>
          <p:cNvSpPr txBox="1"/>
          <p:nvPr/>
        </p:nvSpPr>
        <p:spPr>
          <a:xfrm>
            <a:off x="359496" y="1467664"/>
            <a:ext cx="11406332" cy="4646080"/>
          </a:xfrm>
          <a:prstGeom prst="rect">
            <a:avLst/>
          </a:prstGeom>
          <a:noFill/>
        </p:spPr>
        <p:txBody>
          <a:bodyPr wrap="square">
            <a:spAutoFit/>
          </a:bodyPr>
          <a:lstStyle/>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Education (Early Childcare, K-12, Adult Ed, Post Secondary, Proprietary)	</a:t>
            </a:r>
          </a:p>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Business (Sectors and Location Representation)</a:t>
            </a:r>
          </a:p>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Workforce Development (LWDB, SWDB, AJC Partners, Etc.)</a:t>
            </a:r>
          </a:p>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Economic Development (National, State, Local, Private and Public)</a:t>
            </a:r>
          </a:p>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Elected Officials (Local, State and Federal)</a:t>
            </a:r>
          </a:p>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Social Services (Justice, HHS, VR, Health, CBO, Etc.)</a:t>
            </a:r>
          </a:p>
          <a:p>
            <a:pPr marL="457200" indent="-457200" eaLnBrk="1" fontAlgn="auto" hangingPunct="1">
              <a:lnSpc>
                <a:spcPct val="114000"/>
              </a:lnSpc>
              <a:spcBef>
                <a:spcPts val="600"/>
              </a:spcBef>
              <a:spcAft>
                <a:spcPts val="600"/>
              </a:spcAft>
              <a:buFont typeface="Arial" panose="020B0604020202020204" pitchFamily="34" charset="0"/>
              <a:buChar char="•"/>
              <a:defRPr/>
            </a:pPr>
            <a:r>
              <a:rPr lang="en-US" sz="2400" dirty="0">
                <a:solidFill>
                  <a:srgbClr val="0D477B"/>
                </a:solidFill>
                <a:latin typeface="Calibri" panose="020F0502020204030204" pitchFamily="34" charset="0"/>
                <a:cs typeface="Calibri" panose="020F0502020204030204" pitchFamily="34" charset="0"/>
              </a:rPr>
              <a:t>Representation of Marginalized Populations</a:t>
            </a:r>
          </a:p>
          <a:p>
            <a:pPr algn="ctr" eaLnBrk="1" fontAlgn="auto" hangingPunct="1">
              <a:lnSpc>
                <a:spcPct val="114000"/>
              </a:lnSpc>
              <a:spcBef>
                <a:spcPts val="600"/>
              </a:spcBef>
              <a:spcAft>
                <a:spcPts val="600"/>
              </a:spcAft>
              <a:defRPr/>
            </a:pPr>
            <a:r>
              <a:rPr lang="en-US" sz="2800" b="1" i="1" dirty="0">
                <a:solidFill>
                  <a:schemeClr val="bg1"/>
                </a:solidFill>
                <a:highlight>
                  <a:srgbClr val="B36005"/>
                </a:highlight>
                <a:latin typeface="Calibri" panose="020F0502020204030204" pitchFamily="34" charset="0"/>
                <a:cs typeface="Calibri" panose="020F0502020204030204" pitchFamily="34" charset="0"/>
              </a:rPr>
              <a:t>Anyone Who Can Supply You with Good Data!  </a:t>
            </a:r>
          </a:p>
        </p:txBody>
      </p:sp>
      <p:sp>
        <p:nvSpPr>
          <p:cNvPr id="2" name="Title 1">
            <a:extLst>
              <a:ext uri="{FF2B5EF4-FFF2-40B4-BE49-F238E27FC236}">
                <a16:creationId xmlns:a16="http://schemas.microsoft.com/office/drawing/2014/main" id="{ECE8358A-DFFC-0B49-3EBC-F740D4E436C3}"/>
              </a:ext>
            </a:extLst>
          </p:cNvPr>
          <p:cNvSpPr>
            <a:spLocks noGrp="1"/>
          </p:cNvSpPr>
          <p:nvPr>
            <p:ph type="ctrTitle"/>
          </p:nvPr>
        </p:nvSpPr>
        <p:spPr>
          <a:xfrm>
            <a:off x="512907" y="154231"/>
            <a:ext cx="10015682" cy="1004982"/>
          </a:xfrm>
        </p:spPr>
        <p:txBody>
          <a:bodyPr/>
          <a:lstStyle/>
          <a:p>
            <a:r>
              <a:rPr lang="en-US" b="1" dirty="0">
                <a:solidFill>
                  <a:srgbClr val="0D477B"/>
                </a:solidFill>
              </a:rPr>
              <a:t>Who Should Be at the Table?</a:t>
            </a:r>
          </a:p>
        </p:txBody>
      </p:sp>
    </p:spTree>
    <p:extLst>
      <p:ext uri="{BB962C8B-B14F-4D97-AF65-F5344CB8AC3E}">
        <p14:creationId xmlns:p14="http://schemas.microsoft.com/office/powerpoint/2010/main" val="12987121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5BB9A1-C93E-FA28-3647-89834A9A3407}"/>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Examples of Data Sources from Across the Country</a:t>
            </a:r>
          </a:p>
        </p:txBody>
      </p:sp>
      <p:pic>
        <p:nvPicPr>
          <p:cNvPr id="22" name="Picture 21">
            <a:extLst>
              <a:ext uri="{FF2B5EF4-FFF2-40B4-BE49-F238E27FC236}">
                <a16:creationId xmlns:a16="http://schemas.microsoft.com/office/drawing/2014/main" id="{EC68135F-A4A0-DFC6-25C9-25C7F2A921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1131" y="461397"/>
            <a:ext cx="1200318" cy="485843"/>
          </a:xfrm>
          <a:prstGeom prst="rect">
            <a:avLst/>
          </a:prstGeom>
        </p:spPr>
      </p:pic>
      <p:pic>
        <p:nvPicPr>
          <p:cNvPr id="6154" name="Picture 10">
            <a:extLst>
              <a:ext uri="{FF2B5EF4-FFF2-40B4-BE49-F238E27FC236}">
                <a16:creationId xmlns:a16="http://schemas.microsoft.com/office/drawing/2014/main" id="{1922D89B-9B16-B60E-298A-0B09FF877B27}"/>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469" y="1670622"/>
            <a:ext cx="880659" cy="674547"/>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a:extLst>
              <a:ext uri="{FF2B5EF4-FFF2-40B4-BE49-F238E27FC236}">
                <a16:creationId xmlns:a16="http://schemas.microsoft.com/office/drawing/2014/main" id="{466DEF4A-2D5D-A93A-706F-9EAFBB8885F4}"/>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131" y="2928598"/>
            <a:ext cx="903503" cy="50040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C183D7F6-B498-43B3-948B-1728B52AA6E4}">
                <adec:decorative xmlns:adec="http://schemas.microsoft.com/office/drawing/2017/decorative" val="1"/>
              </a:ext>
            </a:extLst>
          </p:cNvPr>
          <p:cNvPicPr>
            <a:picLocks noChangeAspect="1" noChangeArrowheads="1"/>
          </p:cNvPicPr>
          <p:nvPr/>
        </p:nvPicPr>
        <p:blipFill>
          <a:blip r:embed="rId6"/>
          <a:srcRect/>
          <a:stretch>
            <a:fillRect/>
          </a:stretch>
        </p:blipFill>
        <p:spPr bwMode="auto">
          <a:xfrm>
            <a:off x="1194247" y="3516104"/>
            <a:ext cx="1175653" cy="16011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461DAC2-1EFB-9F13-264B-F4327F8E336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86377" y="5423472"/>
            <a:ext cx="1774842" cy="712234"/>
          </a:xfrm>
          <a:prstGeom prst="rect">
            <a:avLst/>
          </a:prstGeom>
        </p:spPr>
      </p:pic>
      <p:pic>
        <p:nvPicPr>
          <p:cNvPr id="6152" name="Picture 8">
            <a:extLst>
              <a:ext uri="{FF2B5EF4-FFF2-40B4-BE49-F238E27FC236}">
                <a16:creationId xmlns:a16="http://schemas.microsoft.com/office/drawing/2014/main" id="{20AA5C80-7389-4016-F747-6E7B2A604564}"/>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03837" y="236804"/>
            <a:ext cx="800731" cy="80073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hlinkClick r:id="rId9"/>
            <a:extLs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23400" y="1383433"/>
            <a:ext cx="2092999" cy="589995"/>
          </a:xfrm>
          <a:prstGeom prst="rect">
            <a:avLst/>
          </a:prstGeom>
          <a:ln>
            <a:noFill/>
          </a:ln>
          <a:extLst>
            <a:ext uri="{909E8E84-426E-40DD-AFC4-6F175D3DCCD1}">
              <a14:hiddenFill xmlns:a14="http://schemas.microsoft.com/office/drawing/2010/main">
                <a:solidFill>
                  <a:srgbClr val="FFFFFF"/>
                </a:solidFill>
              </a14:hiddenFill>
            </a:ext>
          </a:extLst>
        </p:spPr>
      </p:pic>
      <p:pic>
        <p:nvPicPr>
          <p:cNvPr id="6160" name="Picture 16">
            <a:extLst>
              <a:ext uri="{FF2B5EF4-FFF2-40B4-BE49-F238E27FC236}">
                <a16:creationId xmlns:a16="http://schemas.microsoft.com/office/drawing/2014/main" id="{A6577FFE-4275-5BC5-E647-88AC7901E96B}"/>
              </a:ext>
              <a:ext uri="{C183D7F6-B498-43B3-948B-1728B52AA6E4}">
                <adec:decorative xmlns:adec="http://schemas.microsoft.com/office/drawing/2017/decorative" val="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16287" y="2143863"/>
            <a:ext cx="795338" cy="857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8A7438F-8F21-D937-34E4-8871671334A6}"/>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3250110" y="535730"/>
            <a:ext cx="2867425" cy="495369"/>
          </a:xfrm>
          <a:prstGeom prst="rect">
            <a:avLst/>
          </a:prstGeom>
          <a:ln>
            <a:solidFill>
              <a:schemeClr val="tx1">
                <a:lumMod val="95000"/>
                <a:lumOff val="5000"/>
              </a:schemeClr>
            </a:solidFill>
          </a:ln>
        </p:spPr>
      </p:pic>
      <p:pic>
        <p:nvPicPr>
          <p:cNvPr id="16" name="Picture 15">
            <a:extLst>
              <a:ext uri="{FF2B5EF4-FFF2-40B4-BE49-F238E27FC236}">
                <a16:creationId xmlns:a16="http://schemas.microsoft.com/office/drawing/2014/main" id="{FA9B86A1-2C02-408C-673E-4BBD5240C44F}"/>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4461077" y="1473103"/>
            <a:ext cx="1819529" cy="533474"/>
          </a:xfrm>
          <a:prstGeom prst="rect">
            <a:avLst/>
          </a:prstGeom>
          <a:ln>
            <a:noFill/>
          </a:ln>
        </p:spPr>
      </p:pic>
      <p:pic>
        <p:nvPicPr>
          <p:cNvPr id="20" name="Picture 19">
            <a:extLst>
              <a:ext uri="{FF2B5EF4-FFF2-40B4-BE49-F238E27FC236}">
                <a16:creationId xmlns:a16="http://schemas.microsoft.com/office/drawing/2014/main" id="{D9089262-CBF4-4CC5-8BFF-9C4D6AB3D802}"/>
              </a:ext>
              <a:ext uri="{C183D7F6-B498-43B3-948B-1728B52AA6E4}">
                <adec:decorative xmlns:adec="http://schemas.microsoft.com/office/drawing/2017/decorative" val="1"/>
              </a:ext>
            </a:extLst>
          </p:cNvPr>
          <p:cNvPicPr>
            <a:picLocks noChangeAspect="1"/>
          </p:cNvPicPr>
          <p:nvPr/>
        </p:nvPicPr>
        <p:blipFill>
          <a:blip r:embed="rId14"/>
          <a:stretch>
            <a:fillRect/>
          </a:stretch>
        </p:blipFill>
        <p:spPr>
          <a:xfrm>
            <a:off x="2695580" y="1961884"/>
            <a:ext cx="2867425" cy="933580"/>
          </a:xfrm>
          <a:prstGeom prst="rect">
            <a:avLst/>
          </a:prstGeom>
          <a:ln>
            <a:noFill/>
          </a:ln>
        </p:spPr>
      </p:pic>
      <p:pic>
        <p:nvPicPr>
          <p:cNvPr id="4102" name="Picture 6">
            <a:extLst>
              <a:ext uri="{C183D7F6-B498-43B3-948B-1728B52AA6E4}">
                <adec:decorative xmlns:adec="http://schemas.microsoft.com/office/drawing/2017/decorative" val="1"/>
              </a:ext>
            </a:extLst>
          </p:cNvPr>
          <p:cNvPicPr>
            <a:picLocks noChangeAspect="1" noChangeArrowheads="1"/>
          </p:cNvPicPr>
          <p:nvPr/>
        </p:nvPicPr>
        <p:blipFill>
          <a:blip r:embed="rId15"/>
          <a:srcRect/>
          <a:stretch>
            <a:fillRect/>
          </a:stretch>
        </p:blipFill>
        <p:spPr bwMode="auto">
          <a:xfrm>
            <a:off x="2512749" y="4884573"/>
            <a:ext cx="1143526" cy="155737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08" name="Picture 12">
            <a:extLst>
              <a:ext uri="{C183D7F6-B498-43B3-948B-1728B52AA6E4}">
                <adec:decorative xmlns:adec="http://schemas.microsoft.com/office/drawing/2017/decorative" val="1"/>
              </a:ext>
            </a:extLst>
          </p:cNvPr>
          <p:cNvPicPr>
            <a:picLocks noChangeAspect="1" noChangeArrowheads="1"/>
          </p:cNvPicPr>
          <p:nvPr/>
        </p:nvPicPr>
        <p:blipFill>
          <a:blip r:embed="rId16"/>
          <a:srcRect/>
          <a:stretch>
            <a:fillRect/>
          </a:stretch>
        </p:blipFill>
        <p:spPr bwMode="auto">
          <a:xfrm>
            <a:off x="3381886" y="3039068"/>
            <a:ext cx="1301937" cy="177273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112" name="Picture 16">
            <a:extLst>
              <a:ext uri="{C183D7F6-B498-43B3-948B-1728B52AA6E4}">
                <adec:decorative xmlns:adec="http://schemas.microsoft.com/office/drawing/2017/decorative" val="1"/>
              </a:ext>
            </a:extLst>
          </p:cNvPr>
          <p:cNvPicPr>
            <a:picLocks noChangeAspect="1" noChangeArrowheads="1"/>
          </p:cNvPicPr>
          <p:nvPr/>
        </p:nvPicPr>
        <p:blipFill>
          <a:blip r:embed="rId17"/>
          <a:srcRect/>
          <a:stretch>
            <a:fillRect/>
          </a:stretch>
        </p:blipFill>
        <p:spPr bwMode="auto">
          <a:xfrm>
            <a:off x="8234204" y="4322379"/>
            <a:ext cx="1301937" cy="17731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64" name="Picture 20">
            <a:extLst>
              <a:ext uri="{FF2B5EF4-FFF2-40B4-BE49-F238E27FC236}">
                <a16:creationId xmlns:a16="http://schemas.microsoft.com/office/drawing/2014/main" id="{69D9DCA0-6CC3-3F3F-05A1-4CB849ABACCC}"/>
              </a:ext>
              <a:ext uri="{C183D7F6-B498-43B3-948B-1728B52AA6E4}">
                <adec:decorative xmlns:adec="http://schemas.microsoft.com/office/drawing/2017/decorative" val="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88079" y="4105374"/>
            <a:ext cx="2967671" cy="213672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5AF44AF-4C6C-2EE6-E8DC-608A55A581B7}"/>
              </a:ext>
              <a:ext uri="{C183D7F6-B498-43B3-948B-1728B52AA6E4}">
                <adec:decorative xmlns:adec="http://schemas.microsoft.com/office/drawing/2017/decorative" val="1"/>
              </a:ext>
            </a:extLst>
          </p:cNvPr>
          <p:cNvPicPr>
            <a:picLocks noChangeAspect="1"/>
          </p:cNvPicPr>
          <p:nvPr/>
        </p:nvPicPr>
        <p:blipFill>
          <a:blip r:embed="rId19"/>
          <a:stretch>
            <a:fillRect/>
          </a:stretch>
        </p:blipFill>
        <p:spPr>
          <a:xfrm>
            <a:off x="6439586" y="230368"/>
            <a:ext cx="1491019" cy="800731"/>
          </a:xfrm>
          <a:prstGeom prst="rect">
            <a:avLst/>
          </a:prstGeom>
          <a:ln>
            <a:noFill/>
          </a:ln>
        </p:spPr>
      </p:pic>
      <p:pic>
        <p:nvPicPr>
          <p:cNvPr id="6146" name="Picture 2">
            <a:extLst>
              <a:ext uri="{FF2B5EF4-FFF2-40B4-BE49-F238E27FC236}">
                <a16:creationId xmlns:a16="http://schemas.microsoft.com/office/drawing/2014/main" id="{D561F2C3-83FC-3FD1-70DA-25D0CFBE9BA0}"/>
              </a:ext>
              <a:ext uri="{C183D7F6-B498-43B3-948B-1728B52AA6E4}">
                <adec:decorative xmlns:adec="http://schemas.microsoft.com/office/drawing/2017/decorative" val="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722128" y="1525218"/>
            <a:ext cx="2647950" cy="447675"/>
          </a:xfrm>
          <a:prstGeom prst="rect">
            <a:avLst/>
          </a:prstGeom>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B709EA6-D055-95B0-2230-9C4C44A203FC}"/>
              </a:ext>
              <a:ext uri="{C183D7F6-B498-43B3-948B-1728B52AA6E4}">
                <adec:decorative xmlns:adec="http://schemas.microsoft.com/office/drawing/2017/decorative" val="1"/>
              </a:ext>
            </a:extLst>
          </p:cNvPr>
          <p:cNvPicPr>
            <a:picLocks noChangeAspect="1"/>
          </p:cNvPicPr>
          <p:nvPr/>
        </p:nvPicPr>
        <p:blipFill>
          <a:blip r:embed="rId21"/>
          <a:stretch>
            <a:fillRect/>
          </a:stretch>
        </p:blipFill>
        <p:spPr>
          <a:xfrm>
            <a:off x="5519842" y="2120428"/>
            <a:ext cx="3943900" cy="933580"/>
          </a:xfrm>
          <a:prstGeom prst="rect">
            <a:avLst/>
          </a:prstGeom>
          <a:ln>
            <a:noFill/>
          </a:ln>
        </p:spPr>
      </p:pic>
      <p:pic>
        <p:nvPicPr>
          <p:cNvPr id="1030" name="Picture 6">
            <a:extLst>
              <a:ext uri="{FF2B5EF4-FFF2-40B4-BE49-F238E27FC236}">
                <a16:creationId xmlns:a16="http://schemas.microsoft.com/office/drawing/2014/main" id="{84E3CC51-B117-3EA4-14FA-97805128EE63}"/>
              </a:ext>
              <a:ext uri="{C183D7F6-B498-43B3-948B-1728B52AA6E4}">
                <adec:decorative xmlns:adec="http://schemas.microsoft.com/office/drawing/2017/decorative" val="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418982" y="2967851"/>
            <a:ext cx="1374085" cy="74026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C183D7F6-B498-43B3-948B-1728B52AA6E4}">
                <adec:decorative xmlns:adec="http://schemas.microsoft.com/office/drawing/2017/decorative" val="1"/>
              </a:ext>
            </a:extLst>
          </p:cNvPr>
          <p:cNvPicPr>
            <a:picLocks noChangeAspect="1" noChangeArrowheads="1"/>
          </p:cNvPicPr>
          <p:nvPr/>
        </p:nvPicPr>
        <p:blipFill>
          <a:blip r:embed="rId23"/>
          <a:srcRect/>
          <a:stretch>
            <a:fillRect/>
          </a:stretch>
        </p:blipFill>
        <p:spPr bwMode="auto">
          <a:xfrm>
            <a:off x="7446514" y="3166082"/>
            <a:ext cx="1208394" cy="164571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CC57E487-C765-6AA9-9607-3FEA54FA8F0A}"/>
              </a:ext>
              <a:ext uri="{C183D7F6-B498-43B3-948B-1728B52AA6E4}">
                <adec:decorative xmlns:adec="http://schemas.microsoft.com/office/drawing/2017/decorative" val="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527622" y="558975"/>
            <a:ext cx="2970042" cy="518484"/>
          </a:xfrm>
          <a:prstGeom prst="rect">
            <a:avLst/>
          </a:prstGeom>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70E4B52-ABBE-976C-7027-C67761871BA5}"/>
              </a:ext>
              <a:ext uri="{C183D7F6-B498-43B3-948B-1728B52AA6E4}">
                <adec:decorative xmlns:adec="http://schemas.microsoft.com/office/drawing/2017/decorative" val="1"/>
              </a:ext>
            </a:extLst>
          </p:cNvPr>
          <p:cNvPicPr>
            <a:picLocks noChangeAspect="1"/>
          </p:cNvPicPr>
          <p:nvPr/>
        </p:nvPicPr>
        <p:blipFill>
          <a:blip r:embed="rId25"/>
          <a:stretch>
            <a:fillRect/>
          </a:stretch>
        </p:blipFill>
        <p:spPr>
          <a:xfrm>
            <a:off x="9580604" y="1761172"/>
            <a:ext cx="2295845" cy="685896"/>
          </a:xfrm>
          <a:prstGeom prst="rect">
            <a:avLst/>
          </a:prstGeom>
          <a:ln>
            <a:noFill/>
          </a:ln>
        </p:spPr>
      </p:pic>
      <p:pic>
        <p:nvPicPr>
          <p:cNvPr id="6156" name="Picture 12">
            <a:extLst>
              <a:ext uri="{FF2B5EF4-FFF2-40B4-BE49-F238E27FC236}">
                <a16:creationId xmlns:a16="http://schemas.microsoft.com/office/drawing/2014/main" id="{FD7F470C-D47C-9A52-E8A0-4529FA2C2F4F}"/>
              </a:ext>
              <a:ext uri="{C183D7F6-B498-43B3-948B-1728B52AA6E4}">
                <adec:decorative xmlns:adec="http://schemas.microsoft.com/office/drawing/2017/decorative" val="1"/>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0272576" y="2671871"/>
            <a:ext cx="734393" cy="7343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27"/>
          <a:stretch>
            <a:fillRect/>
          </a:stretch>
        </p:blipFill>
        <p:spPr>
          <a:xfrm>
            <a:off x="9347725" y="3701333"/>
            <a:ext cx="1329836" cy="1773114"/>
          </a:xfrm>
          <a:prstGeom prst="rect">
            <a:avLst/>
          </a:prstGeom>
          <a:ln>
            <a:noFill/>
          </a:ln>
          <a:effectLst>
            <a:outerShdw blurRad="190500" algn="tl" rotWithShape="0">
              <a:srgbClr val="000000">
                <a:alpha val="70000"/>
              </a:srgbClr>
            </a:outerShdw>
          </a:effectLst>
        </p:spPr>
      </p:pic>
      <p:pic>
        <p:nvPicPr>
          <p:cNvPr id="6158" name="Picture 14">
            <a:extLst>
              <a:ext uri="{FF2B5EF4-FFF2-40B4-BE49-F238E27FC236}">
                <a16:creationId xmlns:a16="http://schemas.microsoft.com/office/drawing/2014/main" id="{CC82645E-BE49-A3D2-6324-BCA41FF4909A}"/>
              </a:ext>
              <a:ext uri="{C183D7F6-B498-43B3-948B-1728B52AA6E4}">
                <adec:decorative xmlns:adec="http://schemas.microsoft.com/office/drawing/2017/decorative" val="1"/>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11028491" y="3590006"/>
            <a:ext cx="1175923" cy="6708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770443A-4401-6A0B-6D73-AD1696B934AA}"/>
              </a:ext>
              <a:ext uri="{C183D7F6-B498-43B3-948B-1728B52AA6E4}">
                <adec:decorative xmlns:adec="http://schemas.microsoft.com/office/drawing/2017/decorative" val="1"/>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0906699" y="4975377"/>
            <a:ext cx="836304" cy="8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93961"/>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87C163-844A-0C5F-F5A0-021C88E7CDFA}"/>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Kentucky Work Read Communities: Example</a:t>
            </a:r>
          </a:p>
        </p:txBody>
      </p:sp>
      <p:pic>
        <p:nvPicPr>
          <p:cNvPr id="6" name="Picture 2" descr="Kentucky Work Ready Communities logo">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472" y="385244"/>
            <a:ext cx="3261509" cy="101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4E2C37FE-4879-C257-BB57-92003F4BF809}"/>
              </a:ext>
            </a:extLst>
          </p:cNvPr>
          <p:cNvSpPr txBox="1"/>
          <p:nvPr/>
        </p:nvSpPr>
        <p:spPr>
          <a:xfrm>
            <a:off x="3049138" y="1519276"/>
            <a:ext cx="6093724" cy="369332"/>
          </a:xfrm>
          <a:prstGeom prst="rect">
            <a:avLst/>
          </a:prstGeom>
          <a:noFill/>
        </p:spPr>
        <p:txBody>
          <a:bodyPr wrap="square">
            <a:spAutoFit/>
          </a:bodyPr>
          <a:lstStyle/>
          <a:p>
            <a:r>
              <a:rPr lang="en-US" b="1" dirty="0">
                <a:solidFill>
                  <a:srgbClr val="0070BC"/>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Welcome To Kentucky Work Ready Communities - workready</a:t>
            </a:r>
            <a:endParaRPr lang="en-US" b="1" dirty="0">
              <a:solidFill>
                <a:srgbClr val="0070BC"/>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0DB2147F-2332-748B-0560-C57BAAE8CFD0}"/>
              </a:ext>
            </a:extLst>
          </p:cNvPr>
          <p:cNvSpPr/>
          <p:nvPr/>
        </p:nvSpPr>
        <p:spPr>
          <a:xfrm>
            <a:off x="0" y="2006977"/>
            <a:ext cx="12192000" cy="238760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spcBef>
                <a:spcPts val="600"/>
              </a:spcBef>
              <a:spcAft>
                <a:spcPts val="600"/>
              </a:spcAft>
            </a:pPr>
            <a:r>
              <a:rPr lang="en-US" sz="3200" b="1" dirty="0">
                <a:solidFill>
                  <a:schemeClr val="bg1"/>
                </a:solidFill>
                <a:effectLst>
                  <a:outerShdw blurRad="38100" dist="38100" dir="2700000" algn="tl">
                    <a:srgbClr val="000000">
                      <a:alpha val="43137"/>
                    </a:srgbClr>
                  </a:outerShdw>
                </a:effectLst>
                <a:latin typeface="Neo Sans Std"/>
              </a:rPr>
              <a:t>E</a:t>
            </a:r>
            <a:r>
              <a:rPr lang="en-US" sz="3200" b="1" i="0" dirty="0">
                <a:solidFill>
                  <a:schemeClr val="bg1"/>
                </a:solidFill>
                <a:effectLst>
                  <a:outerShdw blurRad="38100" dist="38100" dir="2700000" algn="tl">
                    <a:srgbClr val="000000">
                      <a:alpha val="43137"/>
                    </a:srgbClr>
                  </a:outerShdw>
                </a:effectLst>
                <a:latin typeface="Neo Sans Std"/>
              </a:rPr>
              <a:t>ncourages counties to take a credible inventory </a:t>
            </a:r>
            <a:br>
              <a:rPr lang="en-US" sz="3200" b="1" i="0" dirty="0">
                <a:solidFill>
                  <a:schemeClr val="bg1"/>
                </a:solidFill>
                <a:effectLst>
                  <a:outerShdw blurRad="38100" dist="38100" dir="2700000" algn="tl">
                    <a:srgbClr val="000000">
                      <a:alpha val="43137"/>
                    </a:srgbClr>
                  </a:outerShdw>
                </a:effectLst>
                <a:latin typeface="Neo Sans Std"/>
              </a:rPr>
            </a:br>
            <a:r>
              <a:rPr lang="en-US" sz="3200" b="1" i="0" dirty="0">
                <a:solidFill>
                  <a:schemeClr val="bg1"/>
                </a:solidFill>
                <a:effectLst>
                  <a:outerShdw blurRad="38100" dist="38100" dir="2700000" algn="tl">
                    <a:srgbClr val="000000">
                      <a:alpha val="43137"/>
                    </a:srgbClr>
                  </a:outerShdw>
                </a:effectLst>
                <a:latin typeface="Neo Sans Std"/>
              </a:rPr>
              <a:t>of the current and future workforce, identify the gaps and </a:t>
            </a:r>
            <a:br>
              <a:rPr lang="en-US" sz="3200" b="1" i="0" dirty="0">
                <a:solidFill>
                  <a:schemeClr val="bg1"/>
                </a:solidFill>
                <a:effectLst>
                  <a:outerShdw blurRad="38100" dist="38100" dir="2700000" algn="tl">
                    <a:srgbClr val="000000">
                      <a:alpha val="43137"/>
                    </a:srgbClr>
                  </a:outerShdw>
                </a:effectLst>
                <a:latin typeface="Neo Sans Std"/>
              </a:rPr>
            </a:br>
            <a:r>
              <a:rPr lang="en-US" sz="3200" b="1" i="0" dirty="0">
                <a:solidFill>
                  <a:schemeClr val="bg1"/>
                </a:solidFill>
                <a:effectLst>
                  <a:outerShdw blurRad="38100" dist="38100" dir="2700000" algn="tl">
                    <a:srgbClr val="000000">
                      <a:alpha val="43137"/>
                    </a:srgbClr>
                  </a:outerShdw>
                </a:effectLst>
                <a:latin typeface="Neo Sans Std"/>
              </a:rPr>
              <a:t>carry out strategies to achieve a </a:t>
            </a:r>
            <a:br>
              <a:rPr lang="en-US" sz="3200" b="1" i="0" dirty="0">
                <a:solidFill>
                  <a:schemeClr val="bg1"/>
                </a:solidFill>
                <a:effectLst>
                  <a:outerShdw blurRad="38100" dist="38100" dir="2700000" algn="tl">
                    <a:srgbClr val="000000">
                      <a:alpha val="43137"/>
                    </a:srgbClr>
                  </a:outerShdw>
                </a:effectLst>
                <a:latin typeface="Neo Sans Std"/>
              </a:rPr>
            </a:br>
            <a:r>
              <a:rPr lang="en-US" sz="3200" b="1" i="0" dirty="0">
                <a:solidFill>
                  <a:schemeClr val="bg1"/>
                </a:solidFill>
                <a:effectLst>
                  <a:outerShdw blurRad="38100" dist="38100" dir="2700000" algn="tl">
                    <a:srgbClr val="000000">
                      <a:alpha val="43137"/>
                    </a:srgbClr>
                  </a:outerShdw>
                </a:effectLst>
                <a:latin typeface="Neo Sans Std"/>
              </a:rPr>
              <a:t>more knowledgeable, trained workforce.</a:t>
            </a:r>
            <a:endParaRPr lang="en-US" sz="3200" b="1" dirty="0">
              <a:solidFill>
                <a:schemeClr val="bg1"/>
              </a:solidFill>
              <a:effectLst>
                <a:outerShdw blurRad="38100" dist="38100" dir="2700000" algn="tl">
                  <a:srgbClr val="000000">
                    <a:alpha val="43137"/>
                  </a:srgbClr>
                </a:outerShdw>
              </a:effectLst>
            </a:endParaRPr>
          </a:p>
        </p:txBody>
      </p:sp>
      <p:pic>
        <p:nvPicPr>
          <p:cNvPr id="13" name="Picture 12" descr="supporting partner logos for kentucky association of manufactures, Kentucky chamber, Kentucky council on postsecondary education, Kentucky school boards, kaco, kcadd, and Kentucky college system. ">
            <a:extLst>
              <a:ext uri="{FF2B5EF4-FFF2-40B4-BE49-F238E27FC236}">
                <a16:creationId xmlns:a16="http://schemas.microsoft.com/office/drawing/2014/main" id="{196A9086-C3D6-46D2-1AE4-FADFC4F7EF88}"/>
              </a:ext>
            </a:extLst>
          </p:cNvPr>
          <p:cNvPicPr>
            <a:picLocks noChangeAspect="1"/>
          </p:cNvPicPr>
          <p:nvPr/>
        </p:nvPicPr>
        <p:blipFill>
          <a:blip r:embed="rId5"/>
          <a:stretch>
            <a:fillRect/>
          </a:stretch>
        </p:blipFill>
        <p:spPr>
          <a:xfrm>
            <a:off x="2488527" y="4697741"/>
            <a:ext cx="7214946" cy="1775015"/>
          </a:xfrm>
          <a:prstGeom prst="rect">
            <a:avLst/>
          </a:prstGeom>
          <a:ln>
            <a:solidFill>
              <a:schemeClr val="tx2"/>
            </a:solidFill>
          </a:ln>
        </p:spPr>
      </p:pic>
    </p:spTree>
    <p:extLst>
      <p:ext uri="{BB962C8B-B14F-4D97-AF65-F5344CB8AC3E}">
        <p14:creationId xmlns:p14="http://schemas.microsoft.com/office/powerpoint/2010/main" val="153917260"/>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EDF76C-E44F-0E90-955E-F4716E292034}"/>
              </a:ext>
            </a:extLst>
          </p:cNvPr>
          <p:cNvSpPr txBox="1">
            <a:spLocks noGrp="1"/>
          </p:cNvSpPr>
          <p:nvPr>
            <p:ph type="title" idx="4294967295"/>
          </p:nvPr>
        </p:nvSpPr>
        <p:spPr>
          <a:xfrm>
            <a:off x="307005" y="260802"/>
            <a:ext cx="8110393" cy="28623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Explaining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Workforce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Development</a:t>
            </a:r>
            <a:endParaRPr kumimoji="0" lang="en-US" sz="2000" b="0"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endParaRPr>
          </a:p>
        </p:txBody>
      </p:sp>
      <p:grpSp>
        <p:nvGrpSpPr>
          <p:cNvPr id="11" name="Group 10" descr="Kentucky work ready communities KY example. Kentucky state map with Butler county highlighted in red. ">
            <a:extLst>
              <a:ext uri="{FF2B5EF4-FFF2-40B4-BE49-F238E27FC236}">
                <a16:creationId xmlns:a16="http://schemas.microsoft.com/office/drawing/2014/main" id="{E21D1A8B-431B-D0E5-6061-59973473BA60}"/>
              </a:ext>
            </a:extLst>
          </p:cNvPr>
          <p:cNvGrpSpPr/>
          <p:nvPr/>
        </p:nvGrpSpPr>
        <p:grpSpPr>
          <a:xfrm>
            <a:off x="48409" y="3542146"/>
            <a:ext cx="5043136" cy="2974109"/>
            <a:chOff x="48409" y="3542146"/>
            <a:chExt cx="5043136" cy="2974109"/>
          </a:xfrm>
        </p:grpSpPr>
        <p:sp>
          <p:nvSpPr>
            <p:cNvPr id="4" name="Rectangle 3">
              <a:extLst>
                <a:ext uri="{FF2B5EF4-FFF2-40B4-BE49-F238E27FC236}">
                  <a16:creationId xmlns:a16="http://schemas.microsoft.com/office/drawing/2014/main" id="{A8019C58-AF88-A735-B677-CE3D76561F0D}"/>
                </a:ext>
              </a:extLst>
            </p:cNvPr>
            <p:cNvSpPr/>
            <p:nvPr/>
          </p:nvSpPr>
          <p:spPr>
            <a:xfrm>
              <a:off x="48409" y="3542146"/>
              <a:ext cx="5043136" cy="2974109"/>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descr="Kentucky Work Ready Communities">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614" y="3783902"/>
              <a:ext cx="3417473" cy="105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s://tse4.mm.bing.net/th?id=OIP.Uf1ETjxxMkUuieCAys4sNgHaDM&amp;pid=Api&amp;P=0&amp;w=364&amp;h=1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2956" y="5317088"/>
              <a:ext cx="2538261" cy="1103623"/>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p:cNvSpPr txBox="1"/>
          <p:nvPr/>
        </p:nvSpPr>
        <p:spPr>
          <a:xfrm>
            <a:off x="5533545" y="4239231"/>
            <a:ext cx="2553426" cy="1015663"/>
          </a:xfrm>
          <a:prstGeom prst="rect">
            <a:avLst/>
          </a:prstGeom>
          <a:noFill/>
        </p:spPr>
        <p:txBody>
          <a:bodyPr wrap="square">
            <a:spAutoFit/>
          </a:bodyPr>
          <a:lstStyle/>
          <a:p>
            <a:pPr eaLnBrk="1" fontAlgn="auto" hangingPunct="1">
              <a:spcBef>
                <a:spcPts val="0"/>
              </a:spcBef>
              <a:spcAft>
                <a:spcPts val="0"/>
              </a:spcAft>
              <a:defRPr/>
            </a:pPr>
            <a:r>
              <a:rPr lang="en-US" sz="2000" b="1" i="1" dirty="0">
                <a:solidFill>
                  <a:srgbClr val="0D477B"/>
                </a:solidFill>
                <a:latin typeface="Calibri" panose="020F0502020204030204" pitchFamily="34" charset="0"/>
                <a:cs typeface="Calibri" panose="020F0502020204030204" pitchFamily="34" charset="0"/>
              </a:rPr>
              <a:t>Butler County </a:t>
            </a:r>
          </a:p>
          <a:p>
            <a:pPr eaLnBrk="1" fontAlgn="auto" hangingPunct="1">
              <a:spcBef>
                <a:spcPts val="0"/>
              </a:spcBef>
              <a:spcAft>
                <a:spcPts val="0"/>
              </a:spcAft>
              <a:defRPr/>
            </a:pPr>
            <a:r>
              <a:rPr lang="en-US" sz="2000" b="1" i="1" dirty="0">
                <a:solidFill>
                  <a:srgbClr val="0D477B"/>
                </a:solidFill>
                <a:latin typeface="Calibri" panose="020F0502020204030204" pitchFamily="34" charset="0"/>
                <a:cs typeface="Calibri" panose="020F0502020204030204" pitchFamily="34" charset="0"/>
              </a:rPr>
              <a:t>and </a:t>
            </a:r>
          </a:p>
          <a:p>
            <a:pPr eaLnBrk="1" fontAlgn="auto" hangingPunct="1">
              <a:spcBef>
                <a:spcPts val="0"/>
              </a:spcBef>
              <a:spcAft>
                <a:spcPts val="0"/>
              </a:spcAft>
              <a:defRPr/>
            </a:pPr>
            <a:r>
              <a:rPr lang="en-US" sz="2000" b="1" i="1" dirty="0">
                <a:solidFill>
                  <a:srgbClr val="0D477B"/>
                </a:solidFill>
                <a:latin typeface="Calibri" panose="020F0502020204030204" pitchFamily="34" charset="0"/>
                <a:cs typeface="Calibri" panose="020F0502020204030204" pitchFamily="34" charset="0"/>
              </a:rPr>
              <a:t>Surrounding Counties</a:t>
            </a:r>
          </a:p>
        </p:txBody>
      </p:sp>
      <p:grpSp>
        <p:nvGrpSpPr>
          <p:cNvPr id="12" name="Group 11">
            <a:extLst>
              <a:ext uri="{FF2B5EF4-FFF2-40B4-BE49-F238E27FC236}">
                <a16:creationId xmlns:a16="http://schemas.microsoft.com/office/drawing/2014/main" id="{6AE644CB-2F15-4A1D-F107-CD40B24F2AD9}"/>
              </a:ext>
              <a:ext uri="{C183D7F6-B498-43B3-948B-1728B52AA6E4}">
                <adec:decorative xmlns:adec="http://schemas.microsoft.com/office/drawing/2017/decorative" val="1"/>
              </a:ext>
            </a:extLst>
          </p:cNvPr>
          <p:cNvGrpSpPr/>
          <p:nvPr/>
        </p:nvGrpSpPr>
        <p:grpSpPr>
          <a:xfrm>
            <a:off x="8835126" y="0"/>
            <a:ext cx="3429611" cy="6858000"/>
            <a:chOff x="8835126" y="0"/>
            <a:chExt cx="3429611" cy="6858000"/>
          </a:xfrm>
        </p:grpSpPr>
        <p:pic>
          <p:nvPicPr>
            <p:cNvPr id="1042" name="Picture 18" descr="https://tse3.mm.bing.net/th?id=OIP.CTosmV-Z3bjmqcj_EPXI8gHaFj&amp;pid=Api&amp;P=0&amp;w=232&amp;h=1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9398" y="3714285"/>
              <a:ext cx="2331660" cy="165735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tse2.mm.bing.net/th?id=OIP.4aeTZFp5fNpMsxygSWuYJAHaEK&amp;pid=Api&amp;P=0&amp;w=338&amp;h=1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3991" y="5308080"/>
              <a:ext cx="2591637" cy="15499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butlercounty.ky.gov/Style%20Library/Images/courthous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49044" y="0"/>
              <a:ext cx="331658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se2.mm.bing.net/th?id=OIP.NghbPaMmWnnUIQ9rM4qdAwAAAA&amp;pid=Api&amp;P=0&amp;w=437&amp;h=17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69647" y="1801220"/>
              <a:ext cx="2195982" cy="819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beechtreenews.com/sites/default/files/styles/large/public/field/image/IMG-1354.JPG?itok=mgWO_EZX"/>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332785" y="2620370"/>
              <a:ext cx="1832843" cy="12304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se1.mm.bing.net/th?id=OIP.OBjdvTalyJpS2TATy-pj3gHaFj&amp;pid=Api&amp;P=0&amp;w=221&amp;h=16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49044" y="2510349"/>
              <a:ext cx="1845771" cy="131395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beechtreenews.com/sites/default/files/styles/large/public/IMG_7679.JPG?itok=i4luOE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859398" y="1815562"/>
              <a:ext cx="1120603" cy="7080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tse4.mm.bing.net/th?id=OIP.HtvBdPNvqzl4WaNgYBRW_QHaFj&amp;pid=Api&amp;P=0&amp;w=215&amp;h=1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35126" y="5314949"/>
              <a:ext cx="2070918" cy="154305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1.staticflickr.com/5/4003/4449321970_9544419225.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158975" y="3824307"/>
              <a:ext cx="2105762" cy="1483773"/>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57145707-174B-1809-E81C-F0D1982A3ECB}"/>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1025891858"/>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6200" y="1091855"/>
            <a:ext cx="2381250"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WorkReady</a:t>
            </a:r>
            <a:endParaRPr kumimoji="0" lang="en-US" sz="32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Butler County 1</a:t>
            </a:r>
          </a:p>
        </p:txBody>
      </p:sp>
      <p:sp>
        <p:nvSpPr>
          <p:cNvPr id="14" name="TextBox 13"/>
          <p:cNvSpPr txBox="1"/>
          <p:nvPr/>
        </p:nvSpPr>
        <p:spPr>
          <a:xfrm>
            <a:off x="1356406" y="492677"/>
            <a:ext cx="871225" cy="369332"/>
          </a:xfrm>
          <a:prstGeom prst="rect">
            <a:avLst/>
          </a:prstGeom>
          <a:solidFill>
            <a:srgbClr val="0069B0"/>
          </a:solidFill>
          <a:ln>
            <a:solidFill>
              <a:schemeClr val="tx1"/>
            </a:solidFill>
          </a:ln>
        </p:spPr>
        <p:txBody>
          <a:bodyPr wrap="square">
            <a:spAutoFit/>
          </a:bodyPr>
          <a:lstStyle>
            <a:defPPr>
              <a:defRPr lang="en-US"/>
            </a:defPPr>
            <a:lvl1pPr algn="ctr">
              <a:defRPr sz="1050" b="1"/>
            </a:lvl1pPr>
          </a:lstStyle>
          <a:p>
            <a:pPr eaLnBrk="1" fontAlgn="auto" hangingPunct="1">
              <a:spcBef>
                <a:spcPts val="0"/>
              </a:spcBef>
              <a:spcAft>
                <a:spcPts val="0"/>
              </a:spcAft>
              <a:defRPr/>
            </a:pP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Butler</a:t>
            </a:r>
          </a:p>
        </p:txBody>
      </p:sp>
      <p:pic>
        <p:nvPicPr>
          <p:cNvPr id="3" name="Picture 2" descr="community criteria status for butler county. image linked to Kentucky work ready communities home page. ">
            <a:hlinkClick r:id="rId2"/>
          </p:cNvPr>
          <p:cNvPicPr>
            <a:picLocks noChangeAspect="1"/>
          </p:cNvPicPr>
          <p:nvPr/>
        </p:nvPicPr>
        <p:blipFill>
          <a:blip r:embed="rId3"/>
          <a:stretch>
            <a:fillRect/>
          </a:stretch>
        </p:blipFill>
        <p:spPr>
          <a:xfrm>
            <a:off x="2227631" y="156578"/>
            <a:ext cx="7323530" cy="6450284"/>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FD8ED24A-E0BA-18E8-8F47-59980792FD04}"/>
              </a:ext>
            </a:extLst>
          </p:cNvPr>
          <p:cNvSpPr txBox="1"/>
          <p:nvPr/>
        </p:nvSpPr>
        <p:spPr>
          <a:xfrm>
            <a:off x="9681817" y="838275"/>
            <a:ext cx="1207125" cy="707886"/>
          </a:xfrm>
          <a:prstGeom prst="rect">
            <a:avLst/>
          </a:prstGeom>
          <a:noFill/>
        </p:spPr>
        <p:txBody>
          <a:bodyPr wrap="none" rtlCol="0">
            <a:spAutoFit/>
          </a:bodyPr>
          <a:lstStyle/>
          <a:p>
            <a:pPr algn="ctr"/>
            <a:r>
              <a:rPr lang="en-US" sz="2000" b="1" dirty="0">
                <a:solidFill>
                  <a:srgbClr val="0E74A2"/>
                </a:solidFill>
                <a:latin typeface="Calibri" panose="020F0502020204030204" pitchFamily="34" charset="0"/>
                <a:cs typeface="Calibri" panose="020F0502020204030204" pitchFamily="34" charset="0"/>
              </a:rPr>
              <a:t>Required </a:t>
            </a:r>
          </a:p>
          <a:p>
            <a:pPr algn="ctr"/>
            <a:r>
              <a:rPr lang="en-US" sz="2000" b="1" dirty="0">
                <a:solidFill>
                  <a:srgbClr val="0E74A2"/>
                </a:solidFill>
                <a:latin typeface="Calibri" panose="020F0502020204030204" pitchFamily="34" charset="0"/>
                <a:cs typeface="Calibri" panose="020F0502020204030204" pitchFamily="34" charset="0"/>
              </a:rPr>
              <a:t>Criteria</a:t>
            </a:r>
          </a:p>
        </p:txBody>
      </p:sp>
      <p:sp>
        <p:nvSpPr>
          <p:cNvPr id="7" name="TextBox 6">
            <a:extLst>
              <a:ext uri="{FF2B5EF4-FFF2-40B4-BE49-F238E27FC236}">
                <a16:creationId xmlns:a16="http://schemas.microsoft.com/office/drawing/2014/main" id="{72E771C3-A7CF-B1B5-6665-A07BE81DA7ED}"/>
              </a:ext>
            </a:extLst>
          </p:cNvPr>
          <p:cNvSpPr txBox="1"/>
          <p:nvPr/>
        </p:nvSpPr>
        <p:spPr>
          <a:xfrm>
            <a:off x="9747412" y="1580323"/>
            <a:ext cx="1075936" cy="1077218"/>
          </a:xfrm>
          <a:prstGeom prst="rect">
            <a:avLst/>
          </a:prstGeom>
          <a:noFill/>
        </p:spPr>
        <p:txBody>
          <a:bodyPr wrap="none" rtlCol="0">
            <a:spAutoFit/>
          </a:bodyPr>
          <a:lstStyle/>
          <a:p>
            <a:pPr algn="ctr"/>
            <a:r>
              <a:rPr lang="en-US" sz="2800" b="1" dirty="0">
                <a:solidFill>
                  <a:srgbClr val="0E74A2"/>
                </a:solidFill>
                <a:latin typeface="Calibri" panose="020F0502020204030204" pitchFamily="34" charset="0"/>
                <a:cs typeface="Calibri" panose="020F0502020204030204" pitchFamily="34" charset="0"/>
              </a:rPr>
              <a:t>100% </a:t>
            </a:r>
            <a:br>
              <a:rPr lang="en-US" b="1" dirty="0">
                <a:solidFill>
                  <a:srgbClr val="0E74A2"/>
                </a:solidFill>
                <a:latin typeface="Calibri" panose="020F0502020204030204" pitchFamily="34" charset="0"/>
                <a:cs typeface="Calibri" panose="020F0502020204030204" pitchFamily="34" charset="0"/>
              </a:rPr>
            </a:br>
            <a:r>
              <a:rPr lang="en-US" b="1" dirty="0">
                <a:solidFill>
                  <a:srgbClr val="0E74A2"/>
                </a:solidFill>
                <a:latin typeface="Calibri" panose="020F0502020204030204" pitchFamily="34" charset="0"/>
                <a:cs typeface="Calibri" panose="020F0502020204030204" pitchFamily="34" charset="0"/>
              </a:rPr>
              <a:t>@ </a:t>
            </a:r>
            <a:br>
              <a:rPr lang="en-US" b="1" dirty="0">
                <a:solidFill>
                  <a:srgbClr val="0E74A2"/>
                </a:solidFill>
                <a:latin typeface="Calibri" panose="020F0502020204030204" pitchFamily="34" charset="0"/>
                <a:cs typeface="Calibri" panose="020F0502020204030204" pitchFamily="34" charset="0"/>
              </a:rPr>
            </a:br>
            <a:r>
              <a:rPr lang="en-US" b="1" dirty="0">
                <a:solidFill>
                  <a:srgbClr val="0E74A2"/>
                </a:solidFill>
                <a:latin typeface="Calibri" panose="020F0502020204030204" pitchFamily="34" charset="0"/>
                <a:cs typeface="Calibri" panose="020F0502020204030204" pitchFamily="34" charset="0"/>
              </a:rPr>
              <a:t>25 MPS</a:t>
            </a:r>
          </a:p>
        </p:txBody>
      </p:sp>
      <p:sp>
        <p:nvSpPr>
          <p:cNvPr id="5" name="TextBox 4">
            <a:extLst>
              <a:ext uri="{FF2B5EF4-FFF2-40B4-BE49-F238E27FC236}">
                <a16:creationId xmlns:a16="http://schemas.microsoft.com/office/drawing/2014/main" id="{1EEA6E98-376F-AC34-8151-E4A77CAADAF6}"/>
              </a:ext>
            </a:extLst>
          </p:cNvPr>
          <p:cNvSpPr txBox="1"/>
          <p:nvPr/>
        </p:nvSpPr>
        <p:spPr>
          <a:xfrm>
            <a:off x="9889185" y="2848975"/>
            <a:ext cx="811441" cy="523220"/>
          </a:xfrm>
          <a:prstGeom prst="rect">
            <a:avLst/>
          </a:prstGeom>
          <a:noFill/>
        </p:spPr>
        <p:txBody>
          <a:bodyPr wrap="none" rtlCol="0">
            <a:spAutoFit/>
          </a:bodyPr>
          <a:lstStyle/>
          <a:p>
            <a:r>
              <a:rPr lang="en-US" sz="2800" b="1" dirty="0">
                <a:solidFill>
                  <a:srgbClr val="0E74A2"/>
                </a:solidFill>
                <a:latin typeface="Calibri" panose="020F0502020204030204" pitchFamily="34" charset="0"/>
                <a:cs typeface="Calibri" panose="020F0502020204030204" pitchFamily="34" charset="0"/>
              </a:rPr>
              <a:t>90%</a:t>
            </a:r>
          </a:p>
        </p:txBody>
      </p:sp>
      <p:sp>
        <p:nvSpPr>
          <p:cNvPr id="6" name="TextBox 5"/>
          <p:cNvSpPr txBox="1"/>
          <p:nvPr/>
        </p:nvSpPr>
        <p:spPr>
          <a:xfrm>
            <a:off x="9891590" y="3853737"/>
            <a:ext cx="811441" cy="523220"/>
          </a:xfrm>
          <a:prstGeom prst="rect">
            <a:avLst/>
          </a:prstGeom>
          <a:noFill/>
        </p:spPr>
        <p:txBody>
          <a:bodyPr wrap="none" rtlCol="0">
            <a:spAutoFit/>
          </a:bodyPr>
          <a:lstStyle/>
          <a:p>
            <a:r>
              <a:rPr lang="en-US" sz="2800" b="1" dirty="0">
                <a:solidFill>
                  <a:srgbClr val="0E74A2"/>
                </a:solidFill>
                <a:latin typeface="Calibri" panose="020F0502020204030204" pitchFamily="34" charset="0"/>
                <a:cs typeface="Calibri" panose="020F0502020204030204" pitchFamily="34" charset="0"/>
              </a:rPr>
              <a:t>43%</a:t>
            </a:r>
          </a:p>
        </p:txBody>
      </p:sp>
      <p:sp>
        <p:nvSpPr>
          <p:cNvPr id="12" name="TextBox 11"/>
          <p:cNvSpPr txBox="1"/>
          <p:nvPr/>
        </p:nvSpPr>
        <p:spPr>
          <a:xfrm>
            <a:off x="9889185" y="4893242"/>
            <a:ext cx="811441" cy="523220"/>
          </a:xfrm>
          <a:prstGeom prst="rect">
            <a:avLst/>
          </a:prstGeom>
          <a:noFill/>
        </p:spPr>
        <p:txBody>
          <a:bodyPr wrap="none" rtlCol="0">
            <a:spAutoFit/>
          </a:bodyPr>
          <a:lstStyle/>
          <a:p>
            <a:r>
              <a:rPr lang="en-US" sz="2800" b="1" dirty="0">
                <a:solidFill>
                  <a:srgbClr val="0E74A2"/>
                </a:solidFill>
                <a:latin typeface="Calibri" panose="020F0502020204030204" pitchFamily="34" charset="0"/>
                <a:cs typeface="Calibri" panose="020F0502020204030204" pitchFamily="34" charset="0"/>
              </a:rPr>
              <a:t>25%</a:t>
            </a:r>
          </a:p>
        </p:txBody>
      </p:sp>
      <p:sp>
        <p:nvSpPr>
          <p:cNvPr id="13" name="TextBox 12"/>
          <p:cNvSpPr txBox="1"/>
          <p:nvPr/>
        </p:nvSpPr>
        <p:spPr>
          <a:xfrm>
            <a:off x="9889185" y="5988763"/>
            <a:ext cx="811441" cy="523220"/>
          </a:xfrm>
          <a:prstGeom prst="rect">
            <a:avLst/>
          </a:prstGeom>
          <a:noFill/>
        </p:spPr>
        <p:txBody>
          <a:bodyPr wrap="none" rtlCol="0">
            <a:spAutoFit/>
          </a:bodyPr>
          <a:lstStyle/>
          <a:p>
            <a:r>
              <a:rPr lang="en-US" sz="2800" b="1" dirty="0">
                <a:solidFill>
                  <a:srgbClr val="0E74A2"/>
                </a:solidFill>
                <a:latin typeface="Calibri" panose="020F0502020204030204" pitchFamily="34" charset="0"/>
                <a:cs typeface="Calibri" panose="020F0502020204030204" pitchFamily="34" charset="0"/>
              </a:rPr>
              <a:t>15%</a:t>
            </a:r>
          </a:p>
        </p:txBody>
      </p:sp>
      <p:sp>
        <p:nvSpPr>
          <p:cNvPr id="4" name="Rectangle 3" descr="kentucky example">
            <a:extLst>
              <a:ext uri="{FF2B5EF4-FFF2-40B4-BE49-F238E27FC236}">
                <a16:creationId xmlns:a16="http://schemas.microsoft.com/office/drawing/2014/main" id="{B0E56CCB-E0D9-8005-2E87-670FAB58F6CD}"/>
              </a:ext>
            </a:extLst>
          </p:cNvPr>
          <p:cNvSpPr/>
          <p:nvPr/>
        </p:nvSpPr>
        <p:spPr>
          <a:xfrm rot="21301442">
            <a:off x="79403" y="5857573"/>
            <a:ext cx="2071400" cy="523220"/>
          </a:xfrm>
          <a:prstGeom prst="rect">
            <a:avLst/>
          </a:prstGeom>
          <a:noFill/>
        </p:spPr>
        <p:txBody>
          <a:bodyPr wrap="none" lIns="91440" tIns="45720" rIns="91440" bIns="4572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en-US" sz="2800" b="1" cap="none" spc="0" dirty="0">
                <a:ln w="22225">
                  <a:solidFill>
                    <a:schemeClr val="accent2"/>
                  </a:solidFill>
                  <a:prstDash val="solid"/>
                </a:ln>
                <a:solidFill>
                  <a:srgbClr val="EC8006"/>
                </a:solidFill>
                <a:effectLst/>
              </a:rPr>
              <a:t>KY EXAMPLE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txBox="1">
            <a:spLocks noGrp="1"/>
          </p:cNvSpPr>
          <p:nvPr>
            <p:ph type="title" idx="4294967295"/>
          </p:nvPr>
        </p:nvSpPr>
        <p:spPr>
          <a:xfrm>
            <a:off x="93815" y="4963016"/>
            <a:ext cx="2873039"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WorkReady</a:t>
            </a:r>
            <a:endParaRPr kumimoji="0" lang="en-US" sz="36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Butler County 2 </a:t>
            </a:r>
          </a:p>
        </p:txBody>
      </p:sp>
      <p:sp>
        <p:nvSpPr>
          <p:cNvPr id="13" name="TextBox 12"/>
          <p:cNvSpPr txBox="1"/>
          <p:nvPr/>
        </p:nvSpPr>
        <p:spPr>
          <a:xfrm>
            <a:off x="177235" y="136560"/>
            <a:ext cx="3556565" cy="1292662"/>
          </a:xfrm>
          <a:prstGeom prst="rect">
            <a:avLst/>
          </a:prstGeom>
          <a:noFill/>
        </p:spPr>
        <p:txBody>
          <a:bodyPr wrap="square" rtlCol="0">
            <a:spAutoFit/>
          </a:bodyPr>
          <a:lstStyle/>
          <a:p>
            <a:r>
              <a:rPr lang="en-US" sz="2000" b="1" dirty="0">
                <a:solidFill>
                  <a:srgbClr val="00548D"/>
                </a:solidFill>
                <a:latin typeface="Calibri" panose="020F0502020204030204" pitchFamily="34" charset="0"/>
                <a:cs typeface="Calibri" panose="020F0502020204030204" pitchFamily="34" charset="0"/>
              </a:rPr>
              <a:t>Health Scores:</a:t>
            </a:r>
          </a:p>
          <a:p>
            <a:r>
              <a:rPr lang="en-US" sz="2000" dirty="0">
                <a:solidFill>
                  <a:srgbClr val="00548D"/>
                </a:solidFill>
                <a:latin typeface="Calibri" panose="020F0502020204030204" pitchFamily="34" charset="0"/>
                <a:cs typeface="Calibri" panose="020F0502020204030204" pitchFamily="34" charset="0"/>
              </a:rPr>
              <a:t>Worst: Owsley County – 2.01</a:t>
            </a:r>
          </a:p>
          <a:p>
            <a:r>
              <a:rPr lang="en-US" sz="2000" dirty="0">
                <a:solidFill>
                  <a:srgbClr val="00548D"/>
                </a:solidFill>
                <a:latin typeface="Calibri" panose="020F0502020204030204" pitchFamily="34" charset="0"/>
                <a:cs typeface="Calibri" panose="020F0502020204030204" pitchFamily="34" charset="0"/>
              </a:rPr>
              <a:t>Best: Oldham County – 1.82</a:t>
            </a:r>
          </a:p>
          <a:p>
            <a:endParaRPr lang="en-US" dirty="0"/>
          </a:p>
        </p:txBody>
      </p:sp>
      <p:pic>
        <p:nvPicPr>
          <p:cNvPr id="15" name="Picture 14">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815" y="1222048"/>
            <a:ext cx="3481897" cy="3740968"/>
          </a:xfrm>
          <a:prstGeom prst="rect">
            <a:avLst/>
          </a:prstGeom>
        </p:spPr>
      </p:pic>
      <p:pic>
        <p:nvPicPr>
          <p:cNvPr id="3" name="Picture 2" descr="work ready communities county of Butler profile. Image linked. ">
            <a:hlinkClick r:id="rId3"/>
          </p:cNvPr>
          <p:cNvPicPr>
            <a:picLocks noChangeAspect="1"/>
          </p:cNvPicPr>
          <p:nvPr/>
        </p:nvPicPr>
        <p:blipFill>
          <a:blip r:embed="rId4"/>
          <a:stretch>
            <a:fillRect/>
          </a:stretch>
        </p:blipFill>
        <p:spPr>
          <a:xfrm>
            <a:off x="4391695" y="203235"/>
            <a:ext cx="6779585" cy="6390470"/>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3CDAE9E2-1517-D8B6-90F3-3E94DC0501D9}"/>
              </a:ext>
            </a:extLst>
          </p:cNvPr>
          <p:cNvSpPr/>
          <p:nvPr/>
        </p:nvSpPr>
        <p:spPr>
          <a:xfrm>
            <a:off x="2235584" y="6062750"/>
            <a:ext cx="2071401" cy="523220"/>
          </a:xfrm>
          <a:prstGeom prst="rect">
            <a:avLst/>
          </a:prstGeom>
          <a:noFill/>
        </p:spPr>
        <p:txBody>
          <a:bodyPr wrap="none" lIns="91440" tIns="45720" rIns="91440" bIns="4572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en-US" sz="2800" b="1" dirty="0">
                <a:solidFill>
                  <a:srgbClr val="A05604"/>
                </a:solidFill>
              </a:rPr>
              <a:t>KY EXAMPLE</a:t>
            </a:r>
          </a:p>
        </p:txBody>
      </p:sp>
    </p:spTree>
    <p:extLst>
      <p:ext uri="{BB962C8B-B14F-4D97-AF65-F5344CB8AC3E}">
        <p14:creationId xmlns:p14="http://schemas.microsoft.com/office/powerpoint/2010/main" val="399105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2AB5AEF7-75C8-3FB1-5FEE-DA8857D8E670}"/>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Commuting Patterns</a:t>
            </a:r>
          </a:p>
        </p:txBody>
      </p:sp>
      <p:grpSp>
        <p:nvGrpSpPr>
          <p:cNvPr id="17" name="Group 16" descr="commuting patterns. image linked then click on workforce tab. ">
            <a:extLst>
              <a:ext uri="{FF2B5EF4-FFF2-40B4-BE49-F238E27FC236}">
                <a16:creationId xmlns:a16="http://schemas.microsoft.com/office/drawing/2014/main" id="{3FE1CBAA-3A2D-796B-23CE-0BBC2B824E98}"/>
              </a:ext>
            </a:extLst>
          </p:cNvPr>
          <p:cNvGrpSpPr/>
          <p:nvPr/>
        </p:nvGrpSpPr>
        <p:grpSpPr>
          <a:xfrm>
            <a:off x="155539" y="210690"/>
            <a:ext cx="11880921" cy="6786423"/>
            <a:chOff x="180304" y="7490"/>
            <a:chExt cx="11880921" cy="6786423"/>
          </a:xfrm>
        </p:grpSpPr>
        <p:sp>
          <p:nvSpPr>
            <p:cNvPr id="2" name="TextBox 1"/>
            <p:cNvSpPr txBox="1"/>
            <p:nvPr/>
          </p:nvSpPr>
          <p:spPr>
            <a:xfrm>
              <a:off x="222003" y="6266117"/>
              <a:ext cx="2368854" cy="400110"/>
            </a:xfrm>
            <a:prstGeom prst="rect">
              <a:avLst/>
            </a:prstGeom>
            <a:noFill/>
          </p:spPr>
          <p:txBody>
            <a:bodyPr wrap="none">
              <a:spAutoFit/>
            </a:bodyPr>
            <a:lstStyle/>
            <a:p>
              <a:pPr eaLnBrk="1" fontAlgn="auto" hangingPunct="1">
                <a:spcBef>
                  <a:spcPts val="0"/>
                </a:spcBef>
                <a:spcAft>
                  <a:spcPts val="0"/>
                </a:spcAft>
                <a:defRPr/>
              </a:pPr>
              <a:r>
                <a:rPr lang="en-US" sz="2000" b="1" dirty="0">
                  <a:effectLst>
                    <a:outerShdw blurRad="38100" dist="38100" dir="2700000" algn="tl">
                      <a:srgbClr val="000000">
                        <a:alpha val="43137"/>
                      </a:srgbClr>
                    </a:outerShdw>
                  </a:effectLst>
                  <a:latin typeface="+mn-lt"/>
                </a:rPr>
                <a:t>Commuting Patterns</a:t>
              </a:r>
              <a:endParaRPr lang="en-US" sz="1200" b="1" i="1" dirty="0">
                <a:effectLst>
                  <a:outerShdw blurRad="38100" dist="38100" dir="2700000" algn="tl">
                    <a:srgbClr val="000000">
                      <a:alpha val="43137"/>
                    </a:srgbClr>
                  </a:outerShdw>
                </a:effectLst>
                <a:latin typeface="+mn-lt"/>
              </a:endParaRPr>
            </a:p>
          </p:txBody>
        </p:sp>
        <p:sp>
          <p:nvSpPr>
            <p:cNvPr id="7" name="TextBox 6"/>
            <p:cNvSpPr txBox="1"/>
            <p:nvPr/>
          </p:nvSpPr>
          <p:spPr>
            <a:xfrm>
              <a:off x="222003" y="102304"/>
              <a:ext cx="1789272" cy="646331"/>
            </a:xfrm>
            <a:prstGeom prst="rect">
              <a:avLst/>
            </a:prstGeom>
            <a:noFill/>
          </p:spPr>
          <p:txBody>
            <a:bodyPr wrap="none">
              <a:spAutoFit/>
            </a:bodyPr>
            <a:lstStyle/>
            <a:p>
              <a:pPr eaLnBrk="1" fontAlgn="auto" hangingPunct="1">
                <a:spcBef>
                  <a:spcPts val="0"/>
                </a:spcBef>
                <a:spcAft>
                  <a:spcPts val="0"/>
                </a:spcAft>
                <a:defRPr/>
              </a:pPr>
              <a:r>
                <a:rPr lang="en-US" sz="3600" b="1" i="1" dirty="0">
                  <a:solidFill>
                    <a:srgbClr val="C00000"/>
                  </a:solidFill>
                  <a:effectLst>
                    <a:outerShdw blurRad="38100" dist="38100" dir="2700000" algn="tl">
                      <a:srgbClr val="000000">
                        <a:alpha val="43137"/>
                      </a:srgbClr>
                    </a:outerShdw>
                  </a:effectLst>
                  <a:latin typeface="+mn-lt"/>
                </a:rPr>
                <a:t>Supply…</a:t>
              </a:r>
            </a:p>
          </p:txBody>
        </p:sp>
        <p:pic>
          <p:nvPicPr>
            <p:cNvPr id="3" name="Picture 2"/>
            <p:cNvPicPr>
              <a:picLocks noChangeAspect="1"/>
            </p:cNvPicPr>
            <p:nvPr/>
          </p:nvPicPr>
          <p:blipFill>
            <a:blip r:embed="rId3"/>
            <a:stretch>
              <a:fillRect/>
            </a:stretch>
          </p:blipFill>
          <p:spPr>
            <a:xfrm>
              <a:off x="372131" y="4305544"/>
              <a:ext cx="2143424" cy="1686160"/>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4"/>
            <a:stretch>
              <a:fillRect/>
            </a:stretch>
          </p:blipFill>
          <p:spPr>
            <a:xfrm>
              <a:off x="2011275" y="270964"/>
              <a:ext cx="10027916" cy="4901538"/>
            </a:xfrm>
            <a:prstGeom prst="rect">
              <a:avLst/>
            </a:prstGeom>
            <a:ln>
              <a:noFill/>
            </a:ln>
            <a:effectLst>
              <a:outerShdw blurRad="292100" dist="139700" dir="2700000" algn="tl" rotWithShape="0">
                <a:srgbClr val="333333">
                  <a:alpha val="65000"/>
                </a:srgbClr>
              </a:outerShdw>
            </a:effectLst>
          </p:spPr>
        </p:pic>
        <p:grpSp>
          <p:nvGrpSpPr>
            <p:cNvPr id="40" name="Group 39"/>
            <p:cNvGrpSpPr/>
            <p:nvPr/>
          </p:nvGrpSpPr>
          <p:grpSpPr>
            <a:xfrm>
              <a:off x="1648560" y="1198141"/>
              <a:ext cx="10164040" cy="4930769"/>
              <a:chOff x="1648560" y="1198141"/>
              <a:chExt cx="10164040" cy="4930769"/>
            </a:xfrm>
          </p:grpSpPr>
          <p:grpSp>
            <p:nvGrpSpPr>
              <p:cNvPr id="38" name="Group 37"/>
              <p:cNvGrpSpPr/>
              <p:nvPr/>
            </p:nvGrpSpPr>
            <p:grpSpPr>
              <a:xfrm>
                <a:off x="1648560" y="1198141"/>
                <a:ext cx="10164040" cy="4930769"/>
                <a:chOff x="1443843" y="1060935"/>
                <a:chExt cx="10164040" cy="4930769"/>
              </a:xfrm>
            </p:grpSpPr>
            <p:pic>
              <p:nvPicPr>
                <p:cNvPr id="8" name="Picture 7"/>
                <p:cNvPicPr>
                  <a:picLocks noChangeAspect="1"/>
                </p:cNvPicPr>
                <p:nvPr/>
              </p:nvPicPr>
              <p:blipFill>
                <a:blip r:embed="rId5"/>
                <a:stretch>
                  <a:fillRect/>
                </a:stretch>
              </p:blipFill>
              <p:spPr>
                <a:xfrm>
                  <a:off x="1443843" y="1060935"/>
                  <a:ext cx="10164040" cy="4930769"/>
                </a:xfrm>
                <a:prstGeom prst="rect">
                  <a:avLst/>
                </a:prstGeom>
                <a:ln>
                  <a:noFill/>
                </a:ln>
                <a:effectLst>
                  <a:outerShdw blurRad="292100" dist="139700" dir="2700000" algn="tl" rotWithShape="0">
                    <a:srgbClr val="333333">
                      <a:alpha val="65000"/>
                    </a:srgbClr>
                  </a:outerShdw>
                </a:effectLst>
              </p:spPr>
            </p:pic>
            <p:sp>
              <p:nvSpPr>
                <p:cNvPr id="21" name="TextBox 20"/>
                <p:cNvSpPr txBox="1"/>
                <p:nvPr/>
              </p:nvSpPr>
              <p:spPr>
                <a:xfrm>
                  <a:off x="7110483" y="1446663"/>
                  <a:ext cx="1317477" cy="369332"/>
                </a:xfrm>
                <a:prstGeom prst="rect">
                  <a:avLst/>
                </a:prstGeom>
                <a:noFill/>
              </p:spPr>
              <p:txBody>
                <a:bodyPr wrap="none" rtlCol="0">
                  <a:spAutoFit/>
                </a:bodyPr>
                <a:lstStyle/>
                <a:p>
                  <a:r>
                    <a:rPr lang="en-US" dirty="0"/>
                    <a:t>Hart County</a:t>
                  </a:r>
                </a:p>
              </p:txBody>
            </p:sp>
            <p:sp>
              <p:nvSpPr>
                <p:cNvPr id="28" name="TextBox 27"/>
                <p:cNvSpPr txBox="1"/>
                <p:nvPr/>
              </p:nvSpPr>
              <p:spPr>
                <a:xfrm>
                  <a:off x="7931623" y="2421300"/>
                  <a:ext cx="1785361" cy="369332"/>
                </a:xfrm>
                <a:prstGeom prst="rect">
                  <a:avLst/>
                </a:prstGeom>
                <a:noFill/>
              </p:spPr>
              <p:txBody>
                <a:bodyPr wrap="none" rtlCol="0">
                  <a:spAutoFit/>
                </a:bodyPr>
                <a:lstStyle/>
                <a:p>
                  <a:r>
                    <a:rPr lang="en-US" dirty="0"/>
                    <a:t>Metcalfe County</a:t>
                  </a:r>
                </a:p>
              </p:txBody>
            </p:sp>
            <p:sp>
              <p:nvSpPr>
                <p:cNvPr id="29" name="TextBox 28"/>
                <p:cNvSpPr txBox="1"/>
                <p:nvPr/>
              </p:nvSpPr>
              <p:spPr>
                <a:xfrm>
                  <a:off x="7931623" y="3156987"/>
                  <a:ext cx="1660006" cy="369332"/>
                </a:xfrm>
                <a:prstGeom prst="rect">
                  <a:avLst/>
                </a:prstGeom>
                <a:noFill/>
              </p:spPr>
              <p:txBody>
                <a:bodyPr wrap="none" rtlCol="0">
                  <a:spAutoFit/>
                </a:bodyPr>
                <a:lstStyle/>
                <a:p>
                  <a:r>
                    <a:rPr lang="en-US" dirty="0"/>
                    <a:t>Monroe County</a:t>
                  </a:r>
                </a:p>
              </p:txBody>
            </p:sp>
            <p:sp>
              <p:nvSpPr>
                <p:cNvPr id="30" name="TextBox 29"/>
                <p:cNvSpPr txBox="1"/>
                <p:nvPr/>
              </p:nvSpPr>
              <p:spPr>
                <a:xfrm>
                  <a:off x="6880745" y="3796901"/>
                  <a:ext cx="1866986" cy="369332"/>
                </a:xfrm>
                <a:prstGeom prst="rect">
                  <a:avLst/>
                </a:prstGeom>
                <a:noFill/>
              </p:spPr>
              <p:txBody>
                <a:bodyPr wrap="none" rtlCol="0">
                  <a:spAutoFit/>
                </a:bodyPr>
                <a:lstStyle/>
                <a:p>
                  <a:r>
                    <a:rPr lang="en-US" dirty="0"/>
                    <a:t>Macon County TN</a:t>
                  </a:r>
                </a:p>
              </p:txBody>
            </p:sp>
            <p:sp>
              <p:nvSpPr>
                <p:cNvPr id="31" name="TextBox 30"/>
                <p:cNvSpPr txBox="1"/>
                <p:nvPr/>
              </p:nvSpPr>
              <p:spPr>
                <a:xfrm>
                  <a:off x="5899952" y="4150227"/>
                  <a:ext cx="2011576" cy="369332"/>
                </a:xfrm>
                <a:prstGeom prst="rect">
                  <a:avLst/>
                </a:prstGeom>
                <a:noFill/>
              </p:spPr>
              <p:txBody>
                <a:bodyPr wrap="none" rtlCol="0">
                  <a:spAutoFit/>
                </a:bodyPr>
                <a:lstStyle/>
                <a:p>
                  <a:r>
                    <a:rPr lang="en-US" dirty="0"/>
                    <a:t>Summer County TN</a:t>
                  </a:r>
                </a:p>
              </p:txBody>
            </p:sp>
            <p:sp>
              <p:nvSpPr>
                <p:cNvPr id="32" name="TextBox 31"/>
                <p:cNvSpPr txBox="1"/>
                <p:nvPr/>
              </p:nvSpPr>
              <p:spPr>
                <a:xfrm>
                  <a:off x="4658877" y="4647193"/>
                  <a:ext cx="2081467" cy="369332"/>
                </a:xfrm>
                <a:prstGeom prst="rect">
                  <a:avLst/>
                </a:prstGeom>
                <a:noFill/>
              </p:spPr>
              <p:txBody>
                <a:bodyPr wrap="none" rtlCol="0">
                  <a:spAutoFit/>
                </a:bodyPr>
                <a:lstStyle/>
                <a:p>
                  <a:r>
                    <a:rPr lang="en-US" dirty="0"/>
                    <a:t>Davidson County TN</a:t>
                  </a:r>
                </a:p>
              </p:txBody>
            </p:sp>
            <p:sp>
              <p:nvSpPr>
                <p:cNvPr id="33" name="TextBox 32"/>
                <p:cNvSpPr txBox="1"/>
                <p:nvPr/>
              </p:nvSpPr>
              <p:spPr>
                <a:xfrm>
                  <a:off x="3524015" y="3780895"/>
                  <a:ext cx="2269724" cy="369332"/>
                </a:xfrm>
                <a:prstGeom prst="rect">
                  <a:avLst/>
                </a:prstGeom>
                <a:noFill/>
              </p:spPr>
              <p:txBody>
                <a:bodyPr wrap="none" rtlCol="0">
                  <a:spAutoFit/>
                </a:bodyPr>
                <a:lstStyle/>
                <a:p>
                  <a:r>
                    <a:rPr lang="en-US" dirty="0"/>
                    <a:t>Robertson County TN</a:t>
                  </a:r>
                </a:p>
              </p:txBody>
            </p:sp>
            <p:sp>
              <p:nvSpPr>
                <p:cNvPr id="34" name="TextBox 33"/>
                <p:cNvSpPr txBox="1"/>
                <p:nvPr/>
              </p:nvSpPr>
              <p:spPr>
                <a:xfrm>
                  <a:off x="3728112" y="2831912"/>
                  <a:ext cx="1462260" cy="369332"/>
                </a:xfrm>
                <a:prstGeom prst="rect">
                  <a:avLst/>
                </a:prstGeom>
                <a:noFill/>
              </p:spPr>
              <p:txBody>
                <a:bodyPr wrap="none" rtlCol="0">
                  <a:spAutoFit/>
                </a:bodyPr>
                <a:lstStyle/>
                <a:p>
                  <a:r>
                    <a:rPr lang="en-US" dirty="0"/>
                    <a:t>Logan County</a:t>
                  </a:r>
                </a:p>
              </p:txBody>
            </p:sp>
            <p:sp>
              <p:nvSpPr>
                <p:cNvPr id="35" name="TextBox 34"/>
                <p:cNvSpPr txBox="1"/>
                <p:nvPr/>
              </p:nvSpPr>
              <p:spPr>
                <a:xfrm>
                  <a:off x="3791007" y="2422274"/>
                  <a:ext cx="1535677" cy="369332"/>
                </a:xfrm>
                <a:prstGeom prst="rect">
                  <a:avLst/>
                </a:prstGeom>
                <a:noFill/>
              </p:spPr>
              <p:txBody>
                <a:bodyPr wrap="none" rtlCol="0">
                  <a:spAutoFit/>
                </a:bodyPr>
                <a:lstStyle/>
                <a:p>
                  <a:r>
                    <a:rPr lang="en-US" dirty="0"/>
                    <a:t>Barren County</a:t>
                  </a:r>
                </a:p>
              </p:txBody>
            </p:sp>
            <p:sp>
              <p:nvSpPr>
                <p:cNvPr id="36" name="TextBox 35"/>
                <p:cNvSpPr txBox="1"/>
                <p:nvPr/>
              </p:nvSpPr>
              <p:spPr>
                <a:xfrm>
                  <a:off x="4151193" y="1906612"/>
                  <a:ext cx="1477777" cy="369332"/>
                </a:xfrm>
                <a:prstGeom prst="rect">
                  <a:avLst/>
                </a:prstGeom>
                <a:noFill/>
              </p:spPr>
              <p:txBody>
                <a:bodyPr wrap="none" rtlCol="0">
                  <a:spAutoFit/>
                </a:bodyPr>
                <a:lstStyle/>
                <a:p>
                  <a:r>
                    <a:rPr lang="en-US" dirty="0"/>
                    <a:t>Butler County</a:t>
                  </a:r>
                </a:p>
              </p:txBody>
            </p:sp>
            <p:sp>
              <p:nvSpPr>
                <p:cNvPr id="37" name="TextBox 36"/>
                <p:cNvSpPr txBox="1"/>
                <p:nvPr/>
              </p:nvSpPr>
              <p:spPr>
                <a:xfrm>
                  <a:off x="4598412" y="1473463"/>
                  <a:ext cx="1897571" cy="369332"/>
                </a:xfrm>
                <a:prstGeom prst="rect">
                  <a:avLst/>
                </a:prstGeom>
                <a:noFill/>
              </p:spPr>
              <p:txBody>
                <a:bodyPr wrap="none" rtlCol="0">
                  <a:spAutoFit/>
                </a:bodyPr>
                <a:lstStyle/>
                <a:p>
                  <a:r>
                    <a:rPr lang="en-US" dirty="0"/>
                    <a:t>Edmonson County</a:t>
                  </a:r>
                </a:p>
              </p:txBody>
            </p:sp>
          </p:grpSp>
          <p:sp>
            <p:nvSpPr>
              <p:cNvPr id="39" name="TextBox 38"/>
              <p:cNvSpPr txBox="1"/>
              <p:nvPr/>
            </p:nvSpPr>
            <p:spPr>
              <a:xfrm>
                <a:off x="2011275" y="5226778"/>
                <a:ext cx="3366947" cy="523220"/>
              </a:xfrm>
              <a:prstGeom prst="rect">
                <a:avLst/>
              </a:prstGeom>
              <a:noFill/>
            </p:spPr>
            <p:txBody>
              <a:bodyPr wrap="none" rtlCol="0">
                <a:spAutoFit/>
              </a:bodyPr>
              <a:lstStyle/>
              <a:p>
                <a:r>
                  <a:rPr lang="en-US" sz="2800" b="1" i="1" dirty="0">
                    <a:solidFill>
                      <a:srgbClr val="C00000"/>
                    </a:solidFill>
                  </a:rPr>
                  <a:t>At least 5 Commuters</a:t>
                </a:r>
              </a:p>
            </p:txBody>
          </p:sp>
        </p:grpSp>
        <p:grpSp>
          <p:nvGrpSpPr>
            <p:cNvPr id="43" name="Group 42"/>
            <p:cNvGrpSpPr/>
            <p:nvPr/>
          </p:nvGrpSpPr>
          <p:grpSpPr>
            <a:xfrm>
              <a:off x="576348" y="936334"/>
              <a:ext cx="10844215" cy="5454382"/>
              <a:chOff x="576348" y="936334"/>
              <a:chExt cx="10844215" cy="5454382"/>
            </a:xfrm>
          </p:grpSpPr>
          <p:pic>
            <p:nvPicPr>
              <p:cNvPr id="41" name="Picture 40"/>
              <p:cNvPicPr>
                <a:picLocks noChangeAspect="1"/>
              </p:cNvPicPr>
              <p:nvPr/>
            </p:nvPicPr>
            <p:blipFill>
              <a:blip r:embed="rId6"/>
              <a:stretch>
                <a:fillRect/>
              </a:stretch>
            </p:blipFill>
            <p:spPr>
              <a:xfrm>
                <a:off x="576348" y="936334"/>
                <a:ext cx="10844215" cy="5454382"/>
              </a:xfrm>
              <a:prstGeom prst="rect">
                <a:avLst/>
              </a:prstGeom>
              <a:ln>
                <a:noFill/>
              </a:ln>
              <a:effectLst>
                <a:outerShdw blurRad="292100" dist="139700" dir="2700000" algn="tl" rotWithShape="0">
                  <a:srgbClr val="333333">
                    <a:alpha val="65000"/>
                  </a:srgbClr>
                </a:outerShdw>
              </a:effectLst>
            </p:spPr>
          </p:pic>
          <p:sp>
            <p:nvSpPr>
              <p:cNvPr id="42" name="TextBox 41"/>
              <p:cNvSpPr txBox="1"/>
              <p:nvPr/>
            </p:nvSpPr>
            <p:spPr>
              <a:xfrm>
                <a:off x="1228176" y="4525428"/>
                <a:ext cx="3308726" cy="523220"/>
              </a:xfrm>
              <a:prstGeom prst="rect">
                <a:avLst/>
              </a:prstGeom>
              <a:noFill/>
            </p:spPr>
            <p:txBody>
              <a:bodyPr wrap="none" rtlCol="0">
                <a:spAutoFit/>
              </a:bodyPr>
              <a:lstStyle/>
              <a:p>
                <a:r>
                  <a:rPr lang="en-US" sz="2800" b="1" i="1" dirty="0">
                    <a:solidFill>
                      <a:srgbClr val="C00000"/>
                    </a:solidFill>
                    <a:effectLst>
                      <a:outerShdw blurRad="38100" dist="38100" dir="2700000" algn="tl">
                        <a:srgbClr val="000000">
                          <a:alpha val="43137"/>
                        </a:srgbClr>
                      </a:outerShdw>
                    </a:effectLst>
                  </a:rPr>
                  <a:t>At Least 1 Commuter</a:t>
                </a:r>
              </a:p>
            </p:txBody>
          </p:sp>
        </p:grpSp>
        <p:grpSp>
          <p:nvGrpSpPr>
            <p:cNvPr id="10" name="Group 9"/>
            <p:cNvGrpSpPr/>
            <p:nvPr/>
          </p:nvGrpSpPr>
          <p:grpSpPr>
            <a:xfrm>
              <a:off x="336937" y="7490"/>
              <a:ext cx="11535464" cy="6281584"/>
              <a:chOff x="277136" y="197658"/>
              <a:chExt cx="11535464" cy="6281584"/>
            </a:xfrm>
          </p:grpSpPr>
          <p:pic>
            <p:nvPicPr>
              <p:cNvPr id="6" name="Picture 5"/>
              <p:cNvPicPr>
                <a:picLocks noChangeAspect="1"/>
              </p:cNvPicPr>
              <p:nvPr/>
            </p:nvPicPr>
            <p:blipFill>
              <a:blip r:embed="rId7"/>
              <a:stretch>
                <a:fillRect/>
              </a:stretch>
            </p:blipFill>
            <p:spPr>
              <a:xfrm>
                <a:off x="277136" y="197658"/>
                <a:ext cx="11535464" cy="6281584"/>
              </a:xfrm>
              <a:prstGeom prst="rect">
                <a:avLst/>
              </a:prstGeom>
            </p:spPr>
          </p:pic>
          <p:sp>
            <p:nvSpPr>
              <p:cNvPr id="9" name="TextBox 8"/>
              <p:cNvSpPr txBox="1"/>
              <p:nvPr/>
            </p:nvSpPr>
            <p:spPr>
              <a:xfrm>
                <a:off x="8136340" y="1610669"/>
                <a:ext cx="1317477" cy="369332"/>
              </a:xfrm>
              <a:prstGeom prst="rect">
                <a:avLst/>
              </a:prstGeom>
              <a:noFill/>
            </p:spPr>
            <p:txBody>
              <a:bodyPr wrap="none" rtlCol="0">
                <a:spAutoFit/>
              </a:bodyPr>
              <a:lstStyle/>
              <a:p>
                <a:r>
                  <a:rPr lang="en-US" dirty="0"/>
                  <a:t>Hart County</a:t>
                </a:r>
              </a:p>
            </p:txBody>
          </p:sp>
          <p:sp>
            <p:nvSpPr>
              <p:cNvPr id="27" name="TextBox 26"/>
              <p:cNvSpPr txBox="1"/>
              <p:nvPr/>
            </p:nvSpPr>
            <p:spPr>
              <a:xfrm>
                <a:off x="8564700" y="2944234"/>
                <a:ext cx="1730538" cy="369332"/>
              </a:xfrm>
              <a:prstGeom prst="rect">
                <a:avLst/>
              </a:prstGeom>
              <a:noFill/>
            </p:spPr>
            <p:txBody>
              <a:bodyPr wrap="none" rtlCol="0">
                <a:spAutoFit/>
              </a:bodyPr>
              <a:lstStyle/>
              <a:p>
                <a:r>
                  <a:rPr lang="en-US" dirty="0"/>
                  <a:t>Metcalfe County</a:t>
                </a:r>
              </a:p>
            </p:txBody>
          </p:sp>
          <p:sp>
            <p:nvSpPr>
              <p:cNvPr id="44" name="TextBox 43"/>
              <p:cNvSpPr txBox="1"/>
              <p:nvPr/>
            </p:nvSpPr>
            <p:spPr>
              <a:xfrm>
                <a:off x="7976868" y="4237206"/>
                <a:ext cx="1660006" cy="369332"/>
              </a:xfrm>
              <a:prstGeom prst="rect">
                <a:avLst/>
              </a:prstGeom>
              <a:noFill/>
            </p:spPr>
            <p:txBody>
              <a:bodyPr wrap="none" rtlCol="0">
                <a:spAutoFit/>
              </a:bodyPr>
              <a:lstStyle/>
              <a:p>
                <a:r>
                  <a:rPr lang="en-US" dirty="0"/>
                  <a:t>Monroe County</a:t>
                </a:r>
              </a:p>
            </p:txBody>
          </p:sp>
          <p:sp>
            <p:nvSpPr>
              <p:cNvPr id="45" name="TextBox 44"/>
              <p:cNvSpPr txBox="1"/>
              <p:nvPr/>
            </p:nvSpPr>
            <p:spPr>
              <a:xfrm>
                <a:off x="6047968" y="4431073"/>
                <a:ext cx="1381597" cy="369332"/>
              </a:xfrm>
              <a:prstGeom prst="rect">
                <a:avLst/>
              </a:prstGeom>
              <a:noFill/>
            </p:spPr>
            <p:txBody>
              <a:bodyPr wrap="none" rtlCol="0">
                <a:spAutoFit/>
              </a:bodyPr>
              <a:lstStyle/>
              <a:p>
                <a:r>
                  <a:rPr lang="en-US" dirty="0"/>
                  <a:t>Allen County</a:t>
                </a:r>
              </a:p>
            </p:txBody>
          </p:sp>
          <p:sp>
            <p:nvSpPr>
              <p:cNvPr id="46" name="TextBox 45"/>
              <p:cNvSpPr txBox="1"/>
              <p:nvPr/>
            </p:nvSpPr>
            <p:spPr>
              <a:xfrm>
                <a:off x="5445930" y="5768964"/>
                <a:ext cx="1949060" cy="369332"/>
              </a:xfrm>
              <a:prstGeom prst="rect">
                <a:avLst/>
              </a:prstGeom>
              <a:noFill/>
            </p:spPr>
            <p:txBody>
              <a:bodyPr wrap="none" rtlCol="0">
                <a:spAutoFit/>
              </a:bodyPr>
              <a:lstStyle/>
              <a:p>
                <a:r>
                  <a:rPr lang="en-US" dirty="0"/>
                  <a:t>Sumner County TN</a:t>
                </a:r>
              </a:p>
            </p:txBody>
          </p:sp>
          <p:sp>
            <p:nvSpPr>
              <p:cNvPr id="47" name="TextBox 46"/>
              <p:cNvSpPr txBox="1"/>
              <p:nvPr/>
            </p:nvSpPr>
            <p:spPr>
              <a:xfrm>
                <a:off x="3651373" y="4389726"/>
                <a:ext cx="1702646" cy="369332"/>
              </a:xfrm>
              <a:prstGeom prst="rect">
                <a:avLst/>
              </a:prstGeom>
              <a:noFill/>
            </p:spPr>
            <p:txBody>
              <a:bodyPr wrap="none" rtlCol="0">
                <a:spAutoFit/>
              </a:bodyPr>
              <a:lstStyle/>
              <a:p>
                <a:r>
                  <a:rPr lang="en-US" dirty="0"/>
                  <a:t>Simpson County</a:t>
                </a:r>
              </a:p>
            </p:txBody>
          </p:sp>
          <p:sp>
            <p:nvSpPr>
              <p:cNvPr id="48" name="TextBox 47"/>
              <p:cNvSpPr txBox="1"/>
              <p:nvPr/>
            </p:nvSpPr>
            <p:spPr>
              <a:xfrm>
                <a:off x="2533888" y="4107460"/>
                <a:ext cx="1462260" cy="369332"/>
              </a:xfrm>
              <a:prstGeom prst="rect">
                <a:avLst/>
              </a:prstGeom>
              <a:noFill/>
            </p:spPr>
            <p:txBody>
              <a:bodyPr wrap="none" rtlCol="0">
                <a:spAutoFit/>
              </a:bodyPr>
              <a:lstStyle/>
              <a:p>
                <a:r>
                  <a:rPr lang="en-US" dirty="0"/>
                  <a:t>Logan County</a:t>
                </a:r>
              </a:p>
            </p:txBody>
          </p:sp>
          <p:sp>
            <p:nvSpPr>
              <p:cNvPr id="49" name="TextBox 48"/>
              <p:cNvSpPr txBox="1"/>
              <p:nvPr/>
            </p:nvSpPr>
            <p:spPr>
              <a:xfrm>
                <a:off x="2098153" y="2639977"/>
                <a:ext cx="1897571" cy="369332"/>
              </a:xfrm>
              <a:prstGeom prst="rect">
                <a:avLst/>
              </a:prstGeom>
              <a:noFill/>
            </p:spPr>
            <p:txBody>
              <a:bodyPr wrap="none" rtlCol="0">
                <a:spAutoFit/>
              </a:bodyPr>
              <a:lstStyle/>
              <a:p>
                <a:r>
                  <a:rPr lang="en-US" dirty="0"/>
                  <a:t>Edmonson County</a:t>
                </a:r>
              </a:p>
            </p:txBody>
          </p:sp>
        </p:grpSp>
        <p:pic>
          <p:nvPicPr>
            <p:cNvPr id="11" name="Picture 10"/>
            <p:cNvPicPr>
              <a:picLocks noChangeAspect="1"/>
            </p:cNvPicPr>
            <p:nvPr/>
          </p:nvPicPr>
          <p:blipFill>
            <a:blip r:embed="rId8"/>
            <a:stretch>
              <a:fillRect/>
            </a:stretch>
          </p:blipFill>
          <p:spPr>
            <a:xfrm>
              <a:off x="271420" y="248430"/>
              <a:ext cx="5980946" cy="3757546"/>
            </a:xfrm>
            <a:prstGeom prst="rect">
              <a:avLst/>
            </a:prstGeom>
          </p:spPr>
        </p:pic>
        <p:pic>
          <p:nvPicPr>
            <p:cNvPr id="12" name="Picture 11"/>
            <p:cNvPicPr>
              <a:picLocks noChangeAspect="1"/>
            </p:cNvPicPr>
            <p:nvPr/>
          </p:nvPicPr>
          <p:blipFill>
            <a:blip r:embed="rId9"/>
            <a:stretch>
              <a:fillRect/>
            </a:stretch>
          </p:blipFill>
          <p:spPr>
            <a:xfrm>
              <a:off x="5798230" y="2748674"/>
              <a:ext cx="6247382" cy="4045239"/>
            </a:xfrm>
            <a:prstGeom prst="rect">
              <a:avLst/>
            </a:prstGeom>
            <a:ln>
              <a:noFill/>
            </a:ln>
            <a:effectLst>
              <a:outerShdw blurRad="292100" dist="139700" dir="2700000" algn="tl" rotWithShape="0">
                <a:srgbClr val="333333">
                  <a:alpha val="65000"/>
                </a:srgbClr>
              </a:outerShdw>
            </a:effectLst>
          </p:spPr>
        </p:pic>
        <p:grpSp>
          <p:nvGrpSpPr>
            <p:cNvPr id="14" name="Group 13"/>
            <p:cNvGrpSpPr/>
            <p:nvPr/>
          </p:nvGrpSpPr>
          <p:grpSpPr>
            <a:xfrm>
              <a:off x="180304" y="64087"/>
              <a:ext cx="11880921" cy="6445893"/>
              <a:chOff x="158269" y="130993"/>
              <a:chExt cx="11880921" cy="6445893"/>
            </a:xfrm>
          </p:grpSpPr>
          <p:pic>
            <p:nvPicPr>
              <p:cNvPr id="4" name="Picture 3" descr="commuting partners map, full version linked to tableau report. Select Butler county once prompted. ">
                <a:hlinkClick r:id="rId10"/>
              </p:cNvPr>
              <p:cNvPicPr>
                <a:picLocks noChangeAspect="1"/>
              </p:cNvPicPr>
              <p:nvPr/>
            </p:nvPicPr>
            <p:blipFill>
              <a:blip r:embed="rId11"/>
              <a:stretch>
                <a:fillRect/>
              </a:stretch>
            </p:blipFill>
            <p:spPr>
              <a:xfrm>
                <a:off x="158269" y="130993"/>
                <a:ext cx="11880921" cy="6445893"/>
              </a:xfrm>
              <a:prstGeom prst="rect">
                <a:avLst/>
              </a:prstGeom>
            </p:spPr>
          </p:pic>
          <p:sp>
            <p:nvSpPr>
              <p:cNvPr id="13" name="Oval 12"/>
              <p:cNvSpPr/>
              <p:nvPr/>
            </p:nvSpPr>
            <p:spPr>
              <a:xfrm>
                <a:off x="2515555" y="1583869"/>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p:cNvSpPr/>
              <p:nvPr/>
            </p:nvSpPr>
            <p:spPr>
              <a:xfrm>
                <a:off x="3201369" y="4416370"/>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p:cNvSpPr/>
              <p:nvPr/>
            </p:nvSpPr>
            <p:spPr>
              <a:xfrm>
                <a:off x="4189893" y="4534512"/>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p:cNvSpPr/>
              <p:nvPr/>
            </p:nvSpPr>
            <p:spPr>
              <a:xfrm>
                <a:off x="6141753" y="3513274"/>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p:cNvSpPr/>
              <p:nvPr/>
            </p:nvSpPr>
            <p:spPr>
              <a:xfrm>
                <a:off x="8000330" y="2766545"/>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p:cNvSpPr/>
              <p:nvPr/>
            </p:nvSpPr>
            <p:spPr>
              <a:xfrm>
                <a:off x="6054811" y="5395225"/>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p:cNvSpPr/>
              <p:nvPr/>
            </p:nvSpPr>
            <p:spPr>
              <a:xfrm>
                <a:off x="6317883" y="5781463"/>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p:cNvSpPr/>
              <p:nvPr/>
            </p:nvSpPr>
            <p:spPr>
              <a:xfrm>
                <a:off x="6856996" y="5226778"/>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7755056" y="5030355"/>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p:cNvSpPr/>
              <p:nvPr/>
            </p:nvSpPr>
            <p:spPr>
              <a:xfrm>
                <a:off x="8334638" y="4824391"/>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p:cNvSpPr/>
              <p:nvPr/>
            </p:nvSpPr>
            <p:spPr>
              <a:xfrm>
                <a:off x="8621193" y="4441068"/>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p:cNvSpPr/>
              <p:nvPr/>
            </p:nvSpPr>
            <p:spPr>
              <a:xfrm>
                <a:off x="9401705" y="4530958"/>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p:cNvSpPr/>
              <p:nvPr/>
            </p:nvSpPr>
            <p:spPr>
              <a:xfrm>
                <a:off x="9541316" y="4093539"/>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p:cNvSpPr/>
              <p:nvPr/>
            </p:nvSpPr>
            <p:spPr>
              <a:xfrm>
                <a:off x="8736676" y="2560581"/>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p:cNvSpPr/>
              <p:nvPr/>
            </p:nvSpPr>
            <p:spPr>
              <a:xfrm>
                <a:off x="8258198" y="2743172"/>
                <a:ext cx="176130" cy="2059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7FD0BD66-8159-4E24-2E39-0BC9A0CC5C1A}"/>
                </a:ext>
              </a:extLst>
            </p:cNvPr>
            <p:cNvSpPr/>
            <p:nvPr/>
          </p:nvSpPr>
          <p:spPr>
            <a:xfrm rot="21301442">
              <a:off x="313481" y="5748707"/>
              <a:ext cx="2071400" cy="523220"/>
            </a:xfrm>
            <a:prstGeom prst="rect">
              <a:avLst/>
            </a:prstGeom>
            <a:noFill/>
          </p:spPr>
          <p:txBody>
            <a:bodyPr wrap="none" lIns="91440" tIns="45720" rIns="91440" bIns="4572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en-US" sz="2800" b="1" cap="none" spc="0" dirty="0">
                  <a:ln w="22225">
                    <a:solidFill>
                      <a:schemeClr val="accent2"/>
                    </a:solidFill>
                    <a:prstDash val="solid"/>
                  </a:ln>
                  <a:solidFill>
                    <a:srgbClr val="EC8006"/>
                  </a:solidFill>
                  <a:effectLst/>
                </a:rPr>
                <a:t>KY EXAMPLE</a:t>
              </a:r>
            </a:p>
          </p:txBody>
        </p:sp>
      </p:grpSp>
    </p:spTree>
    <p:extLst>
      <p:ext uri="{BB962C8B-B14F-4D97-AF65-F5344CB8AC3E}">
        <p14:creationId xmlns:p14="http://schemas.microsoft.com/office/powerpoint/2010/main" val="3610838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title" idx="4294967295"/>
          </p:nvPr>
        </p:nvSpPr>
        <p:spPr>
          <a:xfrm>
            <a:off x="222003" y="20046"/>
            <a:ext cx="5159622"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Regional Stats…</a:t>
            </a:r>
          </a:p>
        </p:txBody>
      </p:sp>
      <p:grpSp>
        <p:nvGrpSpPr>
          <p:cNvPr id="11" name="Group 10">
            <a:extLst>
              <a:ext uri="{C183D7F6-B498-43B3-948B-1728B52AA6E4}">
                <adec:decorative xmlns:adec="http://schemas.microsoft.com/office/drawing/2017/decorative" val="1"/>
              </a:ext>
            </a:extLst>
          </p:cNvPr>
          <p:cNvGrpSpPr/>
          <p:nvPr/>
        </p:nvGrpSpPr>
        <p:grpSpPr>
          <a:xfrm>
            <a:off x="376618" y="748635"/>
            <a:ext cx="2938083" cy="1537365"/>
            <a:chOff x="6476614" y="425469"/>
            <a:chExt cx="5525271" cy="2638793"/>
          </a:xfrm>
        </p:grpSpPr>
        <p:pic>
          <p:nvPicPr>
            <p:cNvPr id="3" name="Picture 2"/>
            <p:cNvPicPr>
              <a:picLocks noChangeAspect="1"/>
            </p:cNvPicPr>
            <p:nvPr/>
          </p:nvPicPr>
          <p:blipFill>
            <a:blip r:embed="rId2"/>
            <a:stretch>
              <a:fillRect/>
            </a:stretch>
          </p:blipFill>
          <p:spPr>
            <a:xfrm>
              <a:off x="6476614" y="425469"/>
              <a:ext cx="5525271" cy="2638793"/>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6672263" y="425469"/>
              <a:ext cx="2143125" cy="788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2003" y="748635"/>
            <a:ext cx="11258789" cy="3711824"/>
          </a:xfrm>
          <a:prstGeom prst="rect">
            <a:avLst/>
          </a:prstGeom>
          <a:ln>
            <a:noFill/>
          </a:ln>
          <a:effectLst>
            <a:outerShdw blurRad="292100" dist="139700" dir="2700000" algn="tl" rotWithShape="0">
              <a:srgbClr val="333333">
                <a:alpha val="65000"/>
              </a:srgbClr>
            </a:outerShdw>
          </a:effectLst>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0655" y="1416697"/>
            <a:ext cx="11270126" cy="3913066"/>
          </a:xfrm>
          <a:prstGeom prst="rect">
            <a:avLst/>
          </a:prstGeom>
        </p:spPr>
      </p:pic>
      <p:pic>
        <p:nvPicPr>
          <p:cNvPr id="14" name="Picture 13" descr="regional states for health of the workforce. image linked to reports. ">
            <a:hlinkClick r:id="rId5"/>
          </p:cNvPr>
          <p:cNvPicPr>
            <a:picLocks noChangeAspect="1"/>
          </p:cNvPicPr>
          <p:nvPr/>
        </p:nvPicPr>
        <p:blipFill>
          <a:blip r:embed="rId6"/>
          <a:stretch>
            <a:fillRect/>
          </a:stretch>
        </p:blipFill>
        <p:spPr>
          <a:xfrm>
            <a:off x="801574" y="2194505"/>
            <a:ext cx="11117980" cy="312442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1C2327D7-66B2-C59F-38D4-3082F84B252C}"/>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
        <p:nvSpPr>
          <p:cNvPr id="2" name="TextBox 1"/>
          <p:cNvSpPr txBox="1"/>
          <p:nvPr/>
        </p:nvSpPr>
        <p:spPr>
          <a:xfrm>
            <a:off x="7108109" y="5538170"/>
            <a:ext cx="4811445" cy="646331"/>
          </a:xfrm>
          <a:prstGeom prst="rect">
            <a:avLst/>
          </a:prstGeom>
          <a:noFill/>
        </p:spPr>
        <p:txBody>
          <a:bodyPr wrap="none">
            <a:spAutoFit/>
          </a:bodyPr>
          <a:lstStyle/>
          <a:p>
            <a:pPr eaLnBrk="1" fontAlgn="auto" hangingPunct="1">
              <a:spcBef>
                <a:spcPts val="0"/>
              </a:spcBef>
              <a:spcAft>
                <a:spcPts val="0"/>
              </a:spcAft>
              <a:defRPr/>
            </a:pPr>
            <a:r>
              <a:rPr lang="en-US" sz="3600" b="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Health of the Workforce</a:t>
            </a:r>
            <a:endParaRPr lang="en-US" sz="3600" b="1" i="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9419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66827" y="186125"/>
            <a:ext cx="11589430" cy="6282914"/>
          </a:xfrm>
          <a:prstGeom prst="rect">
            <a:avLst/>
          </a:prstGeom>
          <a:ln>
            <a:noFill/>
          </a:ln>
          <a:effectLst>
            <a:outerShdw blurRad="292100" dist="139700" dir="2700000" algn="tl" rotWithShape="0">
              <a:srgbClr val="333333">
                <a:alpha val="65000"/>
              </a:srgbClr>
            </a:outerShdw>
          </a:effectLst>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5743" y="122625"/>
            <a:ext cx="11181221" cy="6282914"/>
          </a:xfrm>
          <a:prstGeom prst="rect">
            <a:avLst/>
          </a:prstGeom>
          <a:ln>
            <a:noFill/>
          </a:ln>
          <a:effectLst>
            <a:outerShdw blurRad="292100" dist="139700" dir="2700000" algn="tl" rotWithShape="0">
              <a:srgbClr val="333333">
                <a:alpha val="65000"/>
              </a:srgbClr>
            </a:outerShdw>
          </a:effectLst>
        </p:spPr>
      </p:pic>
      <p:pic>
        <p:nvPicPr>
          <p:cNvPr id="5" name="Picture 4" descr="Early childhood program stats. Image linked then click on early childhood tab. ">
            <a:hlinkClick r:id="rId4"/>
          </p:cNvPr>
          <p:cNvPicPr>
            <a:picLocks noChangeAspect="1"/>
          </p:cNvPicPr>
          <p:nvPr/>
        </p:nvPicPr>
        <p:blipFill>
          <a:blip r:embed="rId5"/>
          <a:stretch>
            <a:fillRect/>
          </a:stretch>
        </p:blipFill>
        <p:spPr>
          <a:xfrm>
            <a:off x="335743" y="81681"/>
            <a:ext cx="10610439" cy="6364801"/>
          </a:xfrm>
          <a:prstGeom prst="rect">
            <a:avLst/>
          </a:prstGeom>
          <a:ln>
            <a:noFill/>
          </a:ln>
          <a:effectLst>
            <a:outerShdw blurRad="292100" dist="139700" dir="2700000" algn="tl" rotWithShape="0">
              <a:srgbClr val="333333">
                <a:alpha val="65000"/>
              </a:srgbClr>
            </a:outerShdw>
          </a:effectLst>
        </p:spPr>
      </p:pic>
      <p:sp>
        <p:nvSpPr>
          <p:cNvPr id="6" name="Title 5">
            <a:extLst>
              <a:ext uri="{FF2B5EF4-FFF2-40B4-BE49-F238E27FC236}">
                <a16:creationId xmlns:a16="http://schemas.microsoft.com/office/drawing/2014/main" id="{08982117-860C-58E7-FFFB-987C7FCDAD8F}"/>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Early Care and Education Program Enrollments Data</a:t>
            </a:r>
          </a:p>
        </p:txBody>
      </p:sp>
      <p:pic>
        <p:nvPicPr>
          <p:cNvPr id="8" name="Picture 7" descr="Kentucky example">
            <a:extLst>
              <a:ext uri="{FF2B5EF4-FFF2-40B4-BE49-F238E27FC236}">
                <a16:creationId xmlns:a16="http://schemas.microsoft.com/office/drawing/2014/main" id="{1A561DBA-4CEC-2076-3BF0-897F843FF3AF}"/>
              </a:ext>
            </a:extLst>
          </p:cNvPr>
          <p:cNvPicPr>
            <a:picLocks noChangeAspect="1"/>
          </p:cNvPicPr>
          <p:nvPr/>
        </p:nvPicPr>
        <p:blipFill>
          <a:blip r:embed="rId6"/>
          <a:stretch>
            <a:fillRect/>
          </a:stretch>
        </p:blipFill>
        <p:spPr>
          <a:xfrm>
            <a:off x="0" y="5603851"/>
            <a:ext cx="2276475" cy="742950"/>
          </a:xfrm>
          <a:prstGeom prst="rect">
            <a:avLst/>
          </a:prstGeom>
        </p:spPr>
      </p:pic>
    </p:spTree>
    <p:extLst>
      <p:ext uri="{BB962C8B-B14F-4D97-AF65-F5344CB8AC3E}">
        <p14:creationId xmlns:p14="http://schemas.microsoft.com/office/powerpoint/2010/main" val="402173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C183D7F6-B498-43B3-948B-1728B52AA6E4}">
                <adec:decorative xmlns:adec="http://schemas.microsoft.com/office/drawing/2017/decorative" val="1"/>
              </a:ext>
            </a:extLst>
          </p:cNvPr>
          <p:cNvSpPr txBox="1"/>
          <p:nvPr/>
        </p:nvSpPr>
        <p:spPr>
          <a:xfrm>
            <a:off x="222003" y="6247820"/>
            <a:ext cx="944489" cy="400110"/>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Skills U</a:t>
            </a:r>
            <a:endParaRPr lang="en-US" sz="1200" b="1" i="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 name="Title 9">
            <a:extLst>
              <a:ext uri="{FF2B5EF4-FFF2-40B4-BE49-F238E27FC236}">
                <a16:creationId xmlns:a16="http://schemas.microsoft.com/office/drawing/2014/main" id="{6158D73A-46E2-F130-4637-BBC3F7018B2D}"/>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Additional Butler County Data</a:t>
            </a:r>
          </a:p>
        </p:txBody>
      </p:sp>
      <p:sp>
        <p:nvSpPr>
          <p:cNvPr id="7" name="TextBox 6"/>
          <p:cNvSpPr txBox="1"/>
          <p:nvPr/>
        </p:nvSpPr>
        <p:spPr>
          <a:xfrm>
            <a:off x="222003" y="102304"/>
            <a:ext cx="1840568" cy="646331"/>
          </a:xfrm>
          <a:prstGeom prst="rect">
            <a:avLst/>
          </a:prstGeom>
          <a:noFill/>
        </p:spPr>
        <p:txBody>
          <a:bodyPr wrap="none">
            <a:spAutoFit/>
          </a:bodyPr>
          <a:lstStyle/>
          <a:p>
            <a:pPr eaLnBrk="1" fontAlgn="auto" hangingPunct="1">
              <a:spcBef>
                <a:spcPts val="0"/>
              </a:spcBef>
              <a:spcAft>
                <a:spcPts val="0"/>
              </a:spcAft>
              <a:defRPr/>
            </a:pPr>
            <a:r>
              <a:rPr lang="en-US" sz="3600" b="1" i="1" dirty="0">
                <a:solidFill>
                  <a:srgbClr val="A05604"/>
                </a:solidFill>
                <a:latin typeface="+mn-lt"/>
              </a:rPr>
              <a:t>Supply…</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38782" y="302638"/>
            <a:ext cx="3582843" cy="5840325"/>
          </a:xfrm>
          <a:prstGeom prst="rect">
            <a:avLst/>
          </a:prstGeom>
          <a:ln>
            <a:noFill/>
          </a:ln>
          <a:effectLst>
            <a:outerShdw blurRad="292100" dist="139700" dir="2700000" algn="tl" rotWithShape="0">
              <a:srgbClr val="333333">
                <a:alpha val="65000"/>
              </a:srgbClr>
            </a:outerShdw>
          </a:effectLst>
        </p:spPr>
      </p:pic>
      <p:sp>
        <p:nvSpPr>
          <p:cNvPr id="4" name="TextBox 3">
            <a:extLst>
              <a:ext uri="{C183D7F6-B498-43B3-948B-1728B52AA6E4}">
                <adec:decorative xmlns:adec="http://schemas.microsoft.com/office/drawing/2017/decorative" val="1"/>
              </a:ext>
            </a:extLst>
          </p:cNvPr>
          <p:cNvSpPr txBox="1"/>
          <p:nvPr/>
        </p:nvSpPr>
        <p:spPr>
          <a:xfrm>
            <a:off x="1166491" y="6247820"/>
            <a:ext cx="6080469" cy="369332"/>
          </a:xfrm>
          <a:prstGeom prst="rect">
            <a:avLst/>
          </a:prstGeom>
          <a:noFill/>
        </p:spPr>
        <p:txBody>
          <a:bodyPr wrap="square" rtlCol="0">
            <a:spAutoFit/>
          </a:bodyPr>
          <a:lstStyle/>
          <a:p>
            <a:r>
              <a:rPr lang="en-US" i="1" dirty="0"/>
              <a:t>Less than a High School Diploma Age 18-64: 2014-2016</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4505" y="999484"/>
            <a:ext cx="7364440" cy="4669940"/>
          </a:xfrm>
          <a:prstGeom prst="rect">
            <a:avLst/>
          </a:prstGeom>
          <a:ln>
            <a:noFill/>
          </a:ln>
          <a:effectLst>
            <a:outerShdw blurRad="292100" dist="139700" dir="2700000" algn="tl" rotWithShape="0">
              <a:srgbClr val="333333">
                <a:alpha val="65000"/>
              </a:srgbClr>
            </a:outerShdw>
          </a:effectLst>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78173" y="273631"/>
            <a:ext cx="9589322" cy="6310738"/>
          </a:xfrm>
          <a:prstGeom prst="rect">
            <a:avLst/>
          </a:prstGeom>
          <a:ln>
            <a:noFill/>
          </a:ln>
          <a:effectLst>
            <a:outerShdw blurRad="292100" dist="139700" dir="2700000" algn="tl" rotWithShape="0">
              <a:srgbClr val="333333">
                <a:alpha val="65000"/>
              </a:srgbClr>
            </a:outerShdw>
          </a:effectLst>
        </p:spPr>
      </p:pic>
      <p:pic>
        <p:nvPicPr>
          <p:cNvPr id="9" name="Picture 8" descr="employment and wages for Fiscal year 2014 to 2016. image linked to full reports. ">
            <a:hlinkClick r:id="rId6"/>
          </p:cNvPr>
          <p:cNvPicPr>
            <a:picLocks noChangeAspect="1"/>
          </p:cNvPicPr>
          <p:nvPr/>
        </p:nvPicPr>
        <p:blipFill>
          <a:blip r:embed="rId7"/>
          <a:stretch>
            <a:fillRect/>
          </a:stretch>
        </p:blipFill>
        <p:spPr>
          <a:xfrm>
            <a:off x="2542963" y="291138"/>
            <a:ext cx="9439197" cy="6356792"/>
          </a:xfrm>
          <a:prstGeom prst="rect">
            <a:avLst/>
          </a:prstGeom>
        </p:spPr>
      </p:pic>
      <p:sp>
        <p:nvSpPr>
          <p:cNvPr id="13" name="TextBox 12">
            <a:extLst>
              <a:ext uri="{FF2B5EF4-FFF2-40B4-BE49-F238E27FC236}">
                <a16:creationId xmlns:a16="http://schemas.microsoft.com/office/drawing/2014/main" id="{34FFFECF-4950-122D-F190-79E1FBA98A35}"/>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355081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C183D7F6-B498-43B3-948B-1728B52AA6E4}">
                <adec:decorative xmlns:adec="http://schemas.microsoft.com/office/drawing/2017/decorative" val="1"/>
              </a:ext>
            </a:extLst>
          </p:cNvPr>
          <p:cNvSpPr txBox="1"/>
          <p:nvPr/>
        </p:nvSpPr>
        <p:spPr>
          <a:xfrm>
            <a:off x="206375" y="4978400"/>
            <a:ext cx="1891159" cy="1015663"/>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Secondary / </a:t>
            </a:r>
          </a:p>
          <a:p>
            <a:pPr eaLnBrk="1" fontAlgn="auto" hangingPunct="1">
              <a:spcBef>
                <a:spcPts val="0"/>
              </a:spcBef>
              <a:spcAft>
                <a:spcPts val="0"/>
              </a:spcAft>
              <a:defRPr/>
            </a:pPr>
            <a:r>
              <a:rPr lang="en-US" sz="2000" b="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Post-Secondary </a:t>
            </a:r>
          </a:p>
          <a:p>
            <a:pPr eaLnBrk="1" fontAlgn="auto" hangingPunct="1">
              <a:spcBef>
                <a:spcPts val="0"/>
              </a:spcBef>
              <a:spcAft>
                <a:spcPts val="0"/>
              </a:spcAft>
              <a:defRPr/>
            </a:pPr>
            <a:r>
              <a:rPr lang="en-US" sz="2000" b="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Feedbac</a:t>
            </a:r>
            <a:r>
              <a:rPr lang="en-US"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t>
            </a:r>
          </a:p>
        </p:txBody>
      </p:sp>
      <p:sp>
        <p:nvSpPr>
          <p:cNvPr id="26" name="TextBox 25">
            <a:extLst>
              <a:ext uri="{C183D7F6-B498-43B3-948B-1728B52AA6E4}">
                <adec:decorative xmlns:adec="http://schemas.microsoft.com/office/drawing/2017/decorative" val="1"/>
              </a:ext>
            </a:extLst>
          </p:cNvPr>
          <p:cNvSpPr txBox="1"/>
          <p:nvPr/>
        </p:nvSpPr>
        <p:spPr>
          <a:xfrm>
            <a:off x="258759" y="142240"/>
            <a:ext cx="1789272" cy="646331"/>
          </a:xfrm>
          <a:prstGeom prst="rect">
            <a:avLst/>
          </a:prstGeom>
          <a:noFill/>
        </p:spPr>
        <p:txBody>
          <a:bodyPr wrap="none">
            <a:spAutoFit/>
          </a:bodyPr>
          <a:lstStyle/>
          <a:p>
            <a:pPr eaLnBrk="1" fontAlgn="auto" hangingPunct="1">
              <a:spcBef>
                <a:spcPts val="0"/>
              </a:spcBef>
              <a:spcAft>
                <a:spcPts val="0"/>
              </a:spcAft>
              <a:defRPr/>
            </a:pPr>
            <a:r>
              <a:rPr lang="en-US" sz="3600" b="1" i="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Supply…</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51954" y="109063"/>
            <a:ext cx="9846445" cy="6639873"/>
          </a:xfrm>
          <a:prstGeom prst="rect">
            <a:avLst/>
          </a:prstGeom>
          <a:ln>
            <a:noFill/>
          </a:ln>
          <a:effectLst>
            <a:outerShdw blurRad="292100" dist="139700" dir="2700000" algn="tl" rotWithShape="0">
              <a:srgbClr val="333333">
                <a:alpha val="65000"/>
              </a:srgbClr>
            </a:outerShdw>
          </a:effectLst>
        </p:spPr>
      </p:pic>
      <p:pic>
        <p:nvPicPr>
          <p:cNvPr id="11" name="Picture 10" descr="student success report for 2015 high school for butler county. go to K-12 tab in image linked. ">
            <a:hlinkClick r:id="rId3"/>
          </p:cNvPr>
          <p:cNvPicPr>
            <a:picLocks noChangeAspect="1"/>
          </p:cNvPicPr>
          <p:nvPr/>
        </p:nvPicPr>
        <p:blipFill>
          <a:blip r:embed="rId4"/>
          <a:stretch>
            <a:fillRect/>
          </a:stretch>
        </p:blipFill>
        <p:spPr>
          <a:xfrm>
            <a:off x="614730" y="366296"/>
            <a:ext cx="10733940" cy="5953983"/>
          </a:xfrm>
          <a:prstGeom prst="rect">
            <a:avLst/>
          </a:prstGeom>
          <a:ln>
            <a:noFill/>
          </a:ln>
          <a:effectLst>
            <a:outerShdw blurRad="292100" dist="139700" dir="2700000" algn="tl" rotWithShape="0">
              <a:srgbClr val="333333">
                <a:alpha val="65000"/>
              </a:srgbClr>
            </a:outerShdw>
          </a:effectLst>
        </p:spPr>
      </p:pic>
      <p:sp>
        <p:nvSpPr>
          <p:cNvPr id="25" name="Rectangle 24">
            <a:extLst>
              <a:ext uri="{C183D7F6-B498-43B3-948B-1728B52AA6E4}">
                <adec:decorative xmlns:adec="http://schemas.microsoft.com/office/drawing/2017/decorative" val="1"/>
              </a:ext>
            </a:extLst>
          </p:cNvPr>
          <p:cNvSpPr/>
          <p:nvPr/>
        </p:nvSpPr>
        <p:spPr>
          <a:xfrm>
            <a:off x="3922787" y="366296"/>
            <a:ext cx="1277914" cy="707886"/>
          </a:xfrm>
          <a:prstGeom prst="rect">
            <a:avLst/>
          </a:prstGeom>
          <a:noFill/>
        </p:spPr>
        <p:txBody>
          <a:bodyPr wrap="non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State</a:t>
            </a:r>
          </a:p>
        </p:txBody>
      </p:sp>
      <p:sp>
        <p:nvSpPr>
          <p:cNvPr id="5" name="Title 4">
            <a:extLst>
              <a:ext uri="{FF2B5EF4-FFF2-40B4-BE49-F238E27FC236}">
                <a16:creationId xmlns:a16="http://schemas.microsoft.com/office/drawing/2014/main" id="{07025514-1145-C9F3-EED1-D8B93D7B8E92}"/>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State Data</a:t>
            </a:r>
          </a:p>
        </p:txBody>
      </p:sp>
      <p:sp>
        <p:nvSpPr>
          <p:cNvPr id="8" name="TextBox 7">
            <a:extLst>
              <a:ext uri="{FF2B5EF4-FFF2-40B4-BE49-F238E27FC236}">
                <a16:creationId xmlns:a16="http://schemas.microsoft.com/office/drawing/2014/main" id="{27A15BD3-1E1E-587D-457B-A81DB295F934}"/>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385417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C183D7F6-B498-43B3-948B-1728B52AA6E4}">
                <adec:decorative xmlns:adec="http://schemas.microsoft.com/office/drawing/2017/decorative" val="1"/>
              </a:ext>
            </a:extLst>
          </p:cNvPr>
          <p:cNvGrpSpPr/>
          <p:nvPr/>
        </p:nvGrpSpPr>
        <p:grpSpPr>
          <a:xfrm>
            <a:off x="297444" y="223590"/>
            <a:ext cx="5202604" cy="6349124"/>
            <a:chOff x="297444" y="223590"/>
            <a:chExt cx="5202604" cy="6349124"/>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97444" y="223590"/>
              <a:ext cx="5202604" cy="6349124"/>
            </a:xfrm>
            <a:prstGeom prst="rect">
              <a:avLst/>
            </a:prstGeom>
            <a:ln>
              <a:noFill/>
            </a:ln>
            <a:effectLst>
              <a:outerShdw blurRad="292100" dist="139700" dir="2700000" algn="tl" rotWithShape="0">
                <a:srgbClr val="333333">
                  <a:alpha val="65000"/>
                </a:srgbClr>
              </a:outerShdw>
            </a:effectLst>
          </p:spPr>
        </p:pic>
        <p:sp>
          <p:nvSpPr>
            <p:cNvPr id="5" name="TextBox 4">
              <a:extLst>
                <a:ext uri="{C183D7F6-B498-43B3-948B-1728B52AA6E4}">
                  <adec:decorative xmlns:adec="http://schemas.microsoft.com/office/drawing/2017/decorative" val="1"/>
                </a:ext>
              </a:extLst>
            </p:cNvPr>
            <p:cNvSpPr txBox="1"/>
            <p:nvPr/>
          </p:nvSpPr>
          <p:spPr>
            <a:xfrm>
              <a:off x="365684" y="2906974"/>
              <a:ext cx="2001445" cy="307777"/>
            </a:xfrm>
            <a:prstGeom prst="rect">
              <a:avLst/>
            </a:prstGeom>
            <a:noFill/>
          </p:spPr>
          <p:txBody>
            <a:bodyPr wrap="none" rtlCol="0">
              <a:spAutoFit/>
            </a:bodyPr>
            <a:lstStyle/>
            <a:p>
              <a:r>
                <a:rPr lang="en-US" sz="1400" b="1" i="1" dirty="0"/>
                <a:t>North Butler Elementary</a:t>
              </a:r>
            </a:p>
          </p:txBody>
        </p:sp>
      </p:grpSp>
      <p:grpSp>
        <p:nvGrpSpPr>
          <p:cNvPr id="9" name="Group 8">
            <a:extLst>
              <a:ext uri="{C183D7F6-B498-43B3-948B-1728B52AA6E4}">
                <adec:decorative xmlns:adec="http://schemas.microsoft.com/office/drawing/2017/decorative" val="1"/>
              </a:ext>
            </a:extLst>
          </p:cNvPr>
          <p:cNvGrpSpPr/>
          <p:nvPr/>
        </p:nvGrpSpPr>
        <p:grpSpPr>
          <a:xfrm>
            <a:off x="3527190" y="195195"/>
            <a:ext cx="5370562" cy="6359009"/>
            <a:chOff x="6411976" y="213705"/>
            <a:chExt cx="5370562" cy="6359009"/>
          </a:xfrm>
        </p:grpSpPr>
        <p:pic>
          <p:nvPicPr>
            <p:cNvPr id="6" name="Picture 5"/>
            <p:cNvPicPr>
              <a:picLocks noChangeAspect="1"/>
            </p:cNvPicPr>
            <p:nvPr/>
          </p:nvPicPr>
          <p:blipFill>
            <a:blip r:embed="rId3"/>
            <a:stretch>
              <a:fillRect/>
            </a:stretch>
          </p:blipFill>
          <p:spPr>
            <a:xfrm>
              <a:off x="6411976" y="213705"/>
              <a:ext cx="5370562" cy="6359009"/>
            </a:xfrm>
            <a:prstGeom prst="rect">
              <a:avLst/>
            </a:prstGeom>
            <a:ln>
              <a:noFill/>
            </a:ln>
            <a:effectLst>
              <a:outerShdw blurRad="292100" dist="139700" dir="2700000" algn="tl" rotWithShape="0">
                <a:srgbClr val="333333">
                  <a:alpha val="65000"/>
                </a:srgbClr>
              </a:outerShdw>
            </a:effectLst>
          </p:spPr>
        </p:pic>
        <p:sp>
          <p:nvSpPr>
            <p:cNvPr id="8" name="TextBox 7">
              <a:extLst>
                <a:ext uri="{C183D7F6-B498-43B3-948B-1728B52AA6E4}">
                  <adec:decorative xmlns:adec="http://schemas.microsoft.com/office/drawing/2017/decorative" val="1"/>
                </a:ext>
              </a:extLst>
            </p:cNvPr>
            <p:cNvSpPr txBox="1"/>
            <p:nvPr/>
          </p:nvSpPr>
          <p:spPr>
            <a:xfrm>
              <a:off x="6891590" y="2906973"/>
              <a:ext cx="1202573" cy="307777"/>
            </a:xfrm>
            <a:prstGeom prst="rect">
              <a:avLst/>
            </a:prstGeom>
            <a:noFill/>
          </p:spPr>
          <p:txBody>
            <a:bodyPr wrap="none" rtlCol="0">
              <a:spAutoFit/>
            </a:bodyPr>
            <a:lstStyle/>
            <a:p>
              <a:r>
                <a:rPr lang="en-US" sz="1400" b="1" i="1" dirty="0"/>
                <a:t>Butler Middle</a:t>
              </a:r>
            </a:p>
          </p:txBody>
        </p:sp>
      </p:grpSp>
      <p:sp>
        <p:nvSpPr>
          <p:cNvPr id="3" name="Title 2">
            <a:extLst>
              <a:ext uri="{FF2B5EF4-FFF2-40B4-BE49-F238E27FC236}">
                <a16:creationId xmlns:a16="http://schemas.microsoft.com/office/drawing/2014/main" id="{AB8EC00E-621B-D6EA-C57F-7A99C677B85B}"/>
              </a:ext>
            </a:extLst>
          </p:cNvPr>
          <p:cNvSpPr>
            <a:spLocks noGrp="1"/>
          </p:cNvSpPr>
          <p:nvPr>
            <p:ph type="title"/>
          </p:nvPr>
        </p:nvSpPr>
        <p:spPr>
          <a:xfrm>
            <a:off x="838200" y="-1005840"/>
            <a:ext cx="10515600" cy="1005840"/>
          </a:xfrm>
        </p:spPr>
        <p:txBody>
          <a:bodyPr vert="horz" lIns="91440" tIns="45720" rIns="91440" bIns="45720" rtlCol="0" anchor="b">
            <a:normAutofit fontScale="90000"/>
          </a:bodyPr>
          <a:lstStyle/>
          <a:p>
            <a:r>
              <a:rPr lang="en-US" dirty="0"/>
              <a:t>Proficiency Rates for Key Subject Areas- Kentucky Examples</a:t>
            </a:r>
          </a:p>
        </p:txBody>
      </p:sp>
      <p:pic>
        <p:nvPicPr>
          <p:cNvPr id="10" name="Picture 9" descr="proficienty rates for key subject areas for butler high school. image linked to full report. ">
            <a:hlinkClick r:id="rId4"/>
          </p:cNvPr>
          <p:cNvPicPr>
            <a:picLocks noChangeAspect="1"/>
          </p:cNvPicPr>
          <p:nvPr/>
        </p:nvPicPr>
        <p:blipFill>
          <a:blip r:embed="rId5"/>
          <a:stretch>
            <a:fillRect/>
          </a:stretch>
        </p:blipFill>
        <p:spPr>
          <a:xfrm>
            <a:off x="6757888" y="153152"/>
            <a:ext cx="5365107" cy="6401052"/>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7402569" y="2906973"/>
            <a:ext cx="1029449" cy="307777"/>
          </a:xfrm>
          <a:prstGeom prst="rect">
            <a:avLst/>
          </a:prstGeom>
          <a:noFill/>
        </p:spPr>
        <p:txBody>
          <a:bodyPr wrap="none" rtlCol="0">
            <a:spAutoFit/>
          </a:bodyPr>
          <a:lstStyle/>
          <a:p>
            <a:r>
              <a:rPr lang="en-US" sz="1400" b="1" i="1" dirty="0"/>
              <a:t>Butler High</a:t>
            </a:r>
          </a:p>
        </p:txBody>
      </p:sp>
      <p:sp>
        <p:nvSpPr>
          <p:cNvPr id="15" name="TextBox 14">
            <a:extLst>
              <a:ext uri="{FF2B5EF4-FFF2-40B4-BE49-F238E27FC236}">
                <a16:creationId xmlns:a16="http://schemas.microsoft.com/office/drawing/2014/main" id="{E37C0338-CFCF-8BEE-3E9C-ADA50293B8B7}"/>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342304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C183D7F6-B498-43B3-948B-1728B52AA6E4}">
                <adec:decorative xmlns:adec="http://schemas.microsoft.com/office/drawing/2017/decorative" val="1"/>
              </a:ext>
            </a:extLst>
          </p:cNvPr>
          <p:cNvGrpSpPr/>
          <p:nvPr/>
        </p:nvGrpSpPr>
        <p:grpSpPr>
          <a:xfrm>
            <a:off x="206375" y="-259308"/>
            <a:ext cx="11293451" cy="6042928"/>
            <a:chOff x="1351128" y="542205"/>
            <a:chExt cx="10606690" cy="5500723"/>
          </a:xfrm>
        </p:grpSpPr>
        <p:pic>
          <p:nvPicPr>
            <p:cNvPr id="3" name="Picture 2"/>
            <p:cNvPicPr>
              <a:picLocks noChangeAspect="1"/>
            </p:cNvPicPr>
            <p:nvPr/>
          </p:nvPicPr>
          <p:blipFill>
            <a:blip r:embed="rId2"/>
            <a:stretch>
              <a:fillRect/>
            </a:stretch>
          </p:blipFill>
          <p:spPr>
            <a:xfrm>
              <a:off x="1579707" y="1126980"/>
              <a:ext cx="10378111" cy="4915948"/>
            </a:xfrm>
            <a:prstGeom prst="rect">
              <a:avLst/>
            </a:prstGeom>
          </p:spPr>
        </p:pic>
        <p:sp>
          <p:nvSpPr>
            <p:cNvPr id="7" name="Rectangle 6"/>
            <p:cNvSpPr/>
            <p:nvPr/>
          </p:nvSpPr>
          <p:spPr>
            <a:xfrm>
              <a:off x="1351128" y="1126980"/>
              <a:ext cx="2483893" cy="2457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991134" y="542205"/>
              <a:ext cx="2483893" cy="2457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itle 16"/>
          <p:cNvSpPr txBox="1">
            <a:spLocks noGrp="1"/>
          </p:cNvSpPr>
          <p:nvPr>
            <p:ph type="title" idx="4294967295"/>
          </p:nvPr>
        </p:nvSpPr>
        <p:spPr>
          <a:xfrm>
            <a:off x="258759" y="142240"/>
            <a:ext cx="1789272" cy="646331"/>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Supply…</a:t>
            </a: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84665" y="416667"/>
            <a:ext cx="9510003" cy="6058225"/>
          </a:xfrm>
          <a:prstGeom prst="rect">
            <a:avLst/>
          </a:prstGeom>
          <a:ln>
            <a:noFill/>
          </a:ln>
          <a:effectLst>
            <a:outerShdw blurRad="292100" dist="139700" dir="2700000" algn="tl" rotWithShape="0">
              <a:srgbClr val="333333">
                <a:alpha val="65000"/>
              </a:srgbClr>
            </a:outerShdw>
          </a:effectLst>
        </p:spPr>
      </p:pic>
      <p:pic>
        <p:nvPicPr>
          <p:cNvPr id="11" name="Picture 10" descr="image linked to full report of gender race and age for medicaid beneficiaries. ">
            <a:hlinkClick r:id="rId4"/>
          </p:cNvPr>
          <p:cNvPicPr>
            <a:picLocks noChangeAspect="1"/>
          </p:cNvPicPr>
          <p:nvPr/>
        </p:nvPicPr>
        <p:blipFill>
          <a:blip r:embed="rId5"/>
          <a:stretch>
            <a:fillRect/>
          </a:stretch>
        </p:blipFill>
        <p:spPr>
          <a:xfrm>
            <a:off x="449754" y="1705400"/>
            <a:ext cx="11352511" cy="4136273"/>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11EABCAF-412A-C948-3D0E-AEDDF4AB213E}"/>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
        <p:nvSpPr>
          <p:cNvPr id="2" name="TextBox 1"/>
          <p:cNvSpPr txBox="1"/>
          <p:nvPr/>
        </p:nvSpPr>
        <p:spPr>
          <a:xfrm>
            <a:off x="206375" y="6042928"/>
            <a:ext cx="1478290" cy="584775"/>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00548D"/>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Able Bodied</a:t>
            </a:r>
          </a:p>
          <a:p>
            <a:pPr eaLnBrk="1" fontAlgn="auto" hangingPunct="1">
              <a:spcBef>
                <a:spcPts val="0"/>
              </a:spcBef>
              <a:spcAft>
                <a:spcPts val="0"/>
              </a:spcAft>
              <a:defRPr/>
            </a:pPr>
            <a:endParaRPr lang="en-US" sz="1200" b="1" i="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4146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C183D7F6-B498-43B3-948B-1728B52AA6E4}">
                <adec:decorative xmlns:adec="http://schemas.microsoft.com/office/drawing/2017/decorative" val="1"/>
              </a:ext>
            </a:extLst>
          </p:cNvPr>
          <p:cNvSpPr/>
          <p:nvPr/>
        </p:nvSpPr>
        <p:spPr>
          <a:xfrm>
            <a:off x="247933" y="70057"/>
            <a:ext cx="5920856" cy="336462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endParaRPr>
          </a:p>
        </p:txBody>
      </p:sp>
      <p:grpSp>
        <p:nvGrpSpPr>
          <p:cNvPr id="14" name="Group 13">
            <a:extLst>
              <a:ext uri="{C183D7F6-B498-43B3-948B-1728B52AA6E4}">
                <adec:decorative xmlns:adec="http://schemas.microsoft.com/office/drawing/2017/decorative" val="1"/>
              </a:ext>
            </a:extLst>
          </p:cNvPr>
          <p:cNvGrpSpPr/>
          <p:nvPr/>
        </p:nvGrpSpPr>
        <p:grpSpPr>
          <a:xfrm>
            <a:off x="6267162" y="84060"/>
            <a:ext cx="5717845" cy="6737904"/>
            <a:chOff x="6253514" y="84060"/>
            <a:chExt cx="5717845" cy="6737904"/>
          </a:xfrm>
        </p:grpSpPr>
        <p:sp>
          <p:nvSpPr>
            <p:cNvPr id="12" name="Rectangle 11"/>
            <p:cNvSpPr/>
            <p:nvPr/>
          </p:nvSpPr>
          <p:spPr>
            <a:xfrm>
              <a:off x="6253514" y="84060"/>
              <a:ext cx="5715573" cy="336462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9321418" y="3457342"/>
              <a:ext cx="2649941" cy="336462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Rectangle 9">
            <a:extLst>
              <a:ext uri="{C183D7F6-B498-43B3-948B-1728B52AA6E4}">
                <adec:decorative xmlns:adec="http://schemas.microsoft.com/office/drawing/2017/decorative" val="1"/>
              </a:ext>
            </a:extLst>
          </p:cNvPr>
          <p:cNvSpPr/>
          <p:nvPr/>
        </p:nvSpPr>
        <p:spPr>
          <a:xfrm>
            <a:off x="232012" y="3493378"/>
            <a:ext cx="8297839" cy="33646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profile of Kentucky's disabled and veteran populations sample. "/>
          <p:cNvPicPr>
            <a:picLocks noChangeAspect="1"/>
          </p:cNvPicPr>
          <p:nvPr/>
        </p:nvPicPr>
        <p:blipFill>
          <a:blip r:embed="rId2"/>
          <a:stretch>
            <a:fillRect/>
          </a:stretch>
        </p:blipFill>
        <p:spPr>
          <a:xfrm>
            <a:off x="346306" y="176629"/>
            <a:ext cx="5699656" cy="3125182"/>
          </a:xfrm>
          <a:prstGeom prst="rect">
            <a:avLst/>
          </a:prstGeom>
        </p:spPr>
      </p:pic>
      <p:grpSp>
        <p:nvGrpSpPr>
          <p:cNvPr id="9" name="Group 8" descr="profile of Kentucky's foster children example. "/>
          <p:cNvGrpSpPr/>
          <p:nvPr/>
        </p:nvGrpSpPr>
        <p:grpSpPr>
          <a:xfrm>
            <a:off x="6341668" y="176629"/>
            <a:ext cx="5417598" cy="6479991"/>
            <a:chOff x="6428096" y="164369"/>
            <a:chExt cx="5417598" cy="6479991"/>
          </a:xfrm>
        </p:grpSpPr>
        <p:pic>
          <p:nvPicPr>
            <p:cNvPr id="4" name="Picture 3"/>
            <p:cNvPicPr>
              <a:picLocks noChangeAspect="1"/>
            </p:cNvPicPr>
            <p:nvPr/>
          </p:nvPicPr>
          <p:blipFill>
            <a:blip r:embed="rId3"/>
            <a:stretch>
              <a:fillRect/>
            </a:stretch>
          </p:blipFill>
          <p:spPr>
            <a:xfrm>
              <a:off x="6428096" y="164369"/>
              <a:ext cx="5417598" cy="3229642"/>
            </a:xfrm>
            <a:prstGeom prst="rect">
              <a:avLst/>
            </a:prstGeom>
          </p:spPr>
        </p:pic>
        <p:pic>
          <p:nvPicPr>
            <p:cNvPr id="6" name="Picture 5" descr="disability outlook sample, total in Kecsac programs are 1,351 and 47.8 percent with disability."/>
            <p:cNvPicPr>
              <a:picLocks noChangeAspect="1"/>
            </p:cNvPicPr>
            <p:nvPr/>
          </p:nvPicPr>
          <p:blipFill>
            <a:blip r:embed="rId4"/>
            <a:stretch>
              <a:fillRect/>
            </a:stretch>
          </p:blipFill>
          <p:spPr>
            <a:xfrm>
              <a:off x="9594081" y="3493378"/>
              <a:ext cx="2251613" cy="3150982"/>
            </a:xfrm>
            <a:prstGeom prst="rect">
              <a:avLst/>
            </a:prstGeom>
          </p:spPr>
        </p:pic>
      </p:grpSp>
      <p:grpSp>
        <p:nvGrpSpPr>
          <p:cNvPr id="8" name="Group 7" descr="profile of Kentucky's incarcerated population"/>
          <p:cNvGrpSpPr/>
          <p:nvPr/>
        </p:nvGrpSpPr>
        <p:grpSpPr>
          <a:xfrm>
            <a:off x="332658" y="3657154"/>
            <a:ext cx="8093732" cy="3082922"/>
            <a:chOff x="332658" y="3616210"/>
            <a:chExt cx="8093732" cy="3082922"/>
          </a:xfrm>
        </p:grpSpPr>
        <p:pic>
          <p:nvPicPr>
            <p:cNvPr id="5" name="Picture 4"/>
            <p:cNvPicPr>
              <a:picLocks noChangeAspect="1"/>
            </p:cNvPicPr>
            <p:nvPr/>
          </p:nvPicPr>
          <p:blipFill>
            <a:blip r:embed="rId5"/>
            <a:stretch>
              <a:fillRect/>
            </a:stretch>
          </p:blipFill>
          <p:spPr>
            <a:xfrm>
              <a:off x="332658" y="3616210"/>
              <a:ext cx="5713304" cy="3082922"/>
            </a:xfrm>
            <a:prstGeom prst="rect">
              <a:avLst/>
            </a:prstGeom>
          </p:spPr>
        </p:pic>
        <p:pic>
          <p:nvPicPr>
            <p:cNvPr id="7" name="Picture 6"/>
            <p:cNvPicPr>
              <a:picLocks noChangeAspect="1"/>
            </p:cNvPicPr>
            <p:nvPr/>
          </p:nvPicPr>
          <p:blipFill>
            <a:blip r:embed="rId6"/>
            <a:stretch>
              <a:fillRect/>
            </a:stretch>
          </p:blipFill>
          <p:spPr>
            <a:xfrm>
              <a:off x="6045962" y="3616210"/>
              <a:ext cx="2380428" cy="3082922"/>
            </a:xfrm>
            <a:prstGeom prst="rect">
              <a:avLst/>
            </a:prstGeom>
          </p:spPr>
        </p:pic>
      </p:grpSp>
      <p:sp>
        <p:nvSpPr>
          <p:cNvPr id="15" name="Title 14">
            <a:extLst>
              <a:ext uri="{FF2B5EF4-FFF2-40B4-BE49-F238E27FC236}">
                <a16:creationId xmlns:a16="http://schemas.microsoft.com/office/drawing/2014/main" id="{27950838-DEAB-A1E5-2ACF-110C1DD0F347}"/>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Examples of Kentucky’s Populations</a:t>
            </a:r>
          </a:p>
        </p:txBody>
      </p:sp>
      <p:sp>
        <p:nvSpPr>
          <p:cNvPr id="18" name="TextBox 17">
            <a:extLst>
              <a:ext uri="{FF2B5EF4-FFF2-40B4-BE49-F238E27FC236}">
                <a16:creationId xmlns:a16="http://schemas.microsoft.com/office/drawing/2014/main" id="{8AE0F2E8-1515-D35F-8458-DB5D0105A227}"/>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321772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0" y="0"/>
            <a:ext cx="12192000" cy="6276975"/>
          </a:xfrm>
          <a:prstGeom prst="rect">
            <a:avLst/>
          </a:prstGeom>
          <a:solidFill>
            <a:srgbClr val="92D05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16B8EB26-2F07-21D4-C65B-604AF41697D4}"/>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Work Ready Supply</a:t>
            </a:r>
          </a:p>
        </p:txBody>
      </p:sp>
      <p:sp>
        <p:nvSpPr>
          <p:cNvPr id="4" name="TextBox 3"/>
          <p:cNvSpPr txBox="1"/>
          <p:nvPr/>
        </p:nvSpPr>
        <p:spPr>
          <a:xfrm>
            <a:off x="363534" y="421730"/>
            <a:ext cx="11243527" cy="1569660"/>
          </a:xfrm>
          <a:prstGeom prst="rect">
            <a:avLst/>
          </a:prstGeom>
          <a:noFill/>
        </p:spPr>
        <p:txBody>
          <a:bodyPr wrap="square" rtlCol="0">
            <a:spAutoFit/>
          </a:bodyPr>
          <a:lstStyle/>
          <a:p>
            <a:pPr algn="ctr"/>
            <a:r>
              <a:rPr lang="en-US" sz="3200" b="1" dirty="0">
                <a:solidFill>
                  <a:srgbClr val="00548D"/>
                </a:solidFill>
                <a:latin typeface="Calibri" panose="020F0502020204030204" pitchFamily="34" charset="0"/>
                <a:cs typeface="Calibri" panose="020F0502020204030204" pitchFamily="34" charset="0"/>
              </a:rPr>
              <a:t>As a workforce community and region, you need to be focusing on all SUPPLY POPULATIONS… </a:t>
            </a:r>
          </a:p>
          <a:p>
            <a:pPr algn="ctr"/>
            <a:r>
              <a:rPr lang="en-US" sz="3200" b="1" dirty="0">
                <a:solidFill>
                  <a:srgbClr val="00548D"/>
                </a:solidFill>
                <a:latin typeface="Calibri" panose="020F0502020204030204" pitchFamily="34" charset="0"/>
                <a:cs typeface="Calibri" panose="020F0502020204030204" pitchFamily="34" charset="0"/>
              </a:rPr>
              <a:t>data is available for each category!!!!</a:t>
            </a:r>
          </a:p>
        </p:txBody>
      </p:sp>
      <p:sp>
        <p:nvSpPr>
          <p:cNvPr id="2" name="TextBox 1">
            <a:extLst>
              <a:ext uri="{FF2B5EF4-FFF2-40B4-BE49-F238E27FC236}">
                <a16:creationId xmlns:a16="http://schemas.microsoft.com/office/drawing/2014/main" id="{1F45EA4A-B320-F9AA-027B-D7E7E54A608F}"/>
              </a:ext>
            </a:extLst>
          </p:cNvPr>
          <p:cNvSpPr txBox="1"/>
          <p:nvPr/>
        </p:nvSpPr>
        <p:spPr>
          <a:xfrm>
            <a:off x="1572618" y="2688399"/>
            <a:ext cx="2214510" cy="2646878"/>
          </a:xfrm>
          <a:prstGeom prst="rect">
            <a:avLst/>
          </a:prstGeom>
          <a:solidFill>
            <a:schemeClr val="accent3">
              <a:lumMod val="20000"/>
              <a:lumOff val="80000"/>
            </a:schemeClr>
          </a:solidFill>
        </p:spPr>
        <p:txBody>
          <a:bodyPr wrap="square" rtlCol="0">
            <a:spAutoFit/>
          </a:bodyPr>
          <a:lstStyle/>
          <a:p>
            <a:pPr algn="ctr"/>
            <a:endParaRPr lang="en-US" dirty="0"/>
          </a:p>
          <a:p>
            <a:pPr algn="ctr"/>
            <a:r>
              <a:rPr lang="en-US" sz="2800" b="1" dirty="0">
                <a:solidFill>
                  <a:srgbClr val="00548D"/>
                </a:solidFill>
                <a:latin typeface="Calibri" panose="020F0502020204030204" pitchFamily="34" charset="0"/>
                <a:cs typeface="Calibri" panose="020F0502020204030204" pitchFamily="34" charset="0"/>
              </a:rPr>
              <a:t>“Work Ready”</a:t>
            </a:r>
          </a:p>
          <a:p>
            <a:pPr algn="ctr"/>
            <a:r>
              <a:rPr lang="en-US" sz="2800" b="1" dirty="0">
                <a:solidFill>
                  <a:srgbClr val="00548D"/>
                </a:solidFill>
                <a:latin typeface="Calibri" panose="020F0502020204030204" pitchFamily="34" charset="0"/>
                <a:cs typeface="Calibri" panose="020F0502020204030204" pitchFamily="34" charset="0"/>
              </a:rPr>
              <a:t>Supply </a:t>
            </a:r>
          </a:p>
          <a:p>
            <a:pPr algn="ctr"/>
            <a:r>
              <a:rPr lang="en-US" sz="2800" b="1" dirty="0">
                <a:solidFill>
                  <a:srgbClr val="00548D"/>
                </a:solidFill>
                <a:latin typeface="Calibri" panose="020F0502020204030204" pitchFamily="34" charset="0"/>
                <a:cs typeface="Calibri" panose="020F0502020204030204" pitchFamily="34" charset="0"/>
              </a:rPr>
              <a:t>Includes:</a:t>
            </a:r>
          </a:p>
          <a:p>
            <a:pPr algn="ctr"/>
            <a:endParaRPr lang="en-US" dirty="0"/>
          </a:p>
          <a:p>
            <a:pPr algn="ctr"/>
            <a:endParaRPr lang="en-US" dirty="0"/>
          </a:p>
        </p:txBody>
      </p:sp>
      <p:pic>
        <p:nvPicPr>
          <p:cNvPr id="3" name="Picture 2" descr="showing work ready supply includes disabled, unemployed, recovery individuals, Ex offenders, veterans transitioning military, homeless, foster youth, under employed, and foreign born. "/>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contrast="-40000"/>
                    </a14:imgEffect>
                  </a14:imgLayer>
                </a14:imgProps>
              </a:ext>
            </a:extLst>
          </a:blip>
          <a:srcRect l="20299"/>
          <a:stretch/>
        </p:blipFill>
        <p:spPr>
          <a:xfrm>
            <a:off x="3632742" y="2008445"/>
            <a:ext cx="6986640" cy="4427825"/>
          </a:xfrm>
          <a:prstGeom prst="rect">
            <a:avLst/>
          </a:prstGeom>
        </p:spPr>
      </p:pic>
    </p:spTree>
    <p:extLst>
      <p:ext uri="{BB962C8B-B14F-4D97-AF65-F5344CB8AC3E}">
        <p14:creationId xmlns:p14="http://schemas.microsoft.com/office/powerpoint/2010/main" val="3907441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9091" t="28079" r="-1" b="-1"/>
          <a:stretch/>
        </p:blipFill>
        <p:spPr>
          <a:xfrm>
            <a:off x="6107"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8820149" y="2145506"/>
            <a:ext cx="2790825" cy="2274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Supply </a:t>
            </a:r>
            <a:br>
              <a:rPr kumimoji="0" lang="en-US" sz="5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br>
            <a:r>
              <a:rPr kumimoji="0" lang="en-US" sz="5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vs. </a:t>
            </a:r>
            <a:br>
              <a:rPr kumimoji="0" lang="en-US" sz="5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br>
            <a:r>
              <a:rPr kumimoji="0" lang="en-US" sz="5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Demand</a:t>
            </a:r>
          </a:p>
        </p:txBody>
      </p:sp>
    </p:spTree>
    <p:extLst>
      <p:ext uri="{BB962C8B-B14F-4D97-AF65-F5344CB8AC3E}">
        <p14:creationId xmlns:p14="http://schemas.microsoft.com/office/powerpoint/2010/main" val="3852841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9981" y="396203"/>
            <a:ext cx="9558475" cy="4667115"/>
          </a:xfrm>
          <a:prstGeom prst="rect">
            <a:avLst/>
          </a:prstGeom>
          <a:ln>
            <a:noFill/>
          </a:ln>
          <a:effectLst>
            <a:outerShdw blurRad="292100" dist="139700" dir="2700000" algn="tl" rotWithShape="0">
              <a:srgbClr val="333333">
                <a:alpha val="65000"/>
              </a:srgbClr>
            </a:outerShdw>
          </a:effectLst>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6260" y="2155681"/>
            <a:ext cx="11161830" cy="1148157"/>
          </a:xfrm>
          <a:prstGeom prst="rect">
            <a:avLst/>
          </a:prstGeom>
          <a:ln>
            <a:noFill/>
          </a:ln>
          <a:effectLst>
            <a:outerShdw blurRad="292100" dist="139700" dir="2700000" algn="tl" rotWithShape="0">
              <a:srgbClr val="333333">
                <a:alpha val="65000"/>
              </a:srgbClr>
            </a:outerShdw>
          </a:effectLst>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663" y="3530585"/>
            <a:ext cx="11915023" cy="3065461"/>
          </a:xfrm>
          <a:prstGeom prst="rect">
            <a:avLst/>
          </a:prstGeom>
          <a:ln>
            <a:noFill/>
          </a:ln>
          <a:effectLst>
            <a:outerShdw blurRad="292100" dist="139700" dir="2700000" algn="tl" rotWithShape="0">
              <a:srgbClr val="333333">
                <a:alpha val="65000"/>
              </a:srgbClr>
            </a:outerShdw>
          </a:effectLst>
        </p:spPr>
      </p:pic>
      <p:grpSp>
        <p:nvGrpSpPr>
          <p:cNvPr id="21" name="Group 20">
            <a:extLst>
              <a:ext uri="{C183D7F6-B498-43B3-948B-1728B52AA6E4}">
                <adec:decorative xmlns:adec="http://schemas.microsoft.com/office/drawing/2017/decorative" val="1"/>
              </a:ext>
            </a:extLst>
          </p:cNvPr>
          <p:cNvGrpSpPr/>
          <p:nvPr/>
        </p:nvGrpSpPr>
        <p:grpSpPr>
          <a:xfrm>
            <a:off x="6969460" y="852227"/>
            <a:ext cx="5550526" cy="4107976"/>
            <a:chOff x="6474160" y="750627"/>
            <a:chExt cx="5550526" cy="4107976"/>
          </a:xfrm>
        </p:grpSpPr>
        <p:pic>
          <p:nvPicPr>
            <p:cNvPr id="19" name="Picture 18"/>
            <p:cNvPicPr>
              <a:picLocks noChangeAspect="1"/>
            </p:cNvPicPr>
            <p:nvPr/>
          </p:nvPicPr>
          <p:blipFill>
            <a:blip r:embed="rId5"/>
            <a:stretch>
              <a:fillRect/>
            </a:stretch>
          </p:blipFill>
          <p:spPr>
            <a:xfrm>
              <a:off x="6474160" y="750627"/>
              <a:ext cx="5310209" cy="3065133"/>
            </a:xfrm>
            <a:prstGeom prst="rect">
              <a:avLst/>
            </a:prstGeom>
            <a:noFill/>
            <a:ln w="57150">
              <a:solidFill>
                <a:srgbClr val="FF0000"/>
              </a:solidFill>
            </a:ln>
          </p:spPr>
        </p:pic>
        <p:sp>
          <p:nvSpPr>
            <p:cNvPr id="20" name="Oval 19">
              <a:extLst>
                <a:ext uri="{C183D7F6-B498-43B3-948B-1728B52AA6E4}">
                  <adec:decorative xmlns:adec="http://schemas.microsoft.com/office/drawing/2017/decorative" val="1"/>
                </a:ext>
              </a:extLst>
            </p:cNvPr>
            <p:cNvSpPr/>
            <p:nvPr/>
          </p:nvSpPr>
          <p:spPr>
            <a:xfrm>
              <a:off x="10740788" y="4449170"/>
              <a:ext cx="1283898" cy="4094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C183D7F6-B498-43B3-948B-1728B52AA6E4}">
                <adec:decorative xmlns:adec="http://schemas.microsoft.com/office/drawing/2017/decorative" val="1"/>
              </a:ext>
            </a:extLst>
          </p:cNvPr>
          <p:cNvGrpSpPr/>
          <p:nvPr/>
        </p:nvGrpSpPr>
        <p:grpSpPr>
          <a:xfrm>
            <a:off x="338760" y="1747208"/>
            <a:ext cx="5999121" cy="3758941"/>
            <a:chOff x="338760" y="1747208"/>
            <a:chExt cx="5999121" cy="3758941"/>
          </a:xfrm>
        </p:grpSpPr>
        <p:sp>
          <p:nvSpPr>
            <p:cNvPr id="22" name="Oval 21"/>
            <p:cNvSpPr/>
            <p:nvPr/>
          </p:nvSpPr>
          <p:spPr>
            <a:xfrm>
              <a:off x="1544472" y="5096716"/>
              <a:ext cx="1283898" cy="409433"/>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p:cNvPicPr>
              <a:picLocks noChangeAspect="1"/>
            </p:cNvPicPr>
            <p:nvPr/>
          </p:nvPicPr>
          <p:blipFill>
            <a:blip r:embed="rId6"/>
            <a:stretch>
              <a:fillRect/>
            </a:stretch>
          </p:blipFill>
          <p:spPr>
            <a:xfrm>
              <a:off x="338760" y="1747208"/>
              <a:ext cx="5999121" cy="3109134"/>
            </a:xfrm>
            <a:prstGeom prst="rect">
              <a:avLst/>
            </a:prstGeom>
            <a:noFill/>
            <a:ln w="57150">
              <a:solidFill>
                <a:schemeClr val="accent4">
                  <a:lumMod val="60000"/>
                  <a:lumOff val="40000"/>
                </a:schemeClr>
              </a:solidFill>
            </a:ln>
          </p:spPr>
        </p:pic>
      </p:grpSp>
      <p:sp>
        <p:nvSpPr>
          <p:cNvPr id="3" name="Title 2">
            <a:extLst>
              <a:ext uri="{FF2B5EF4-FFF2-40B4-BE49-F238E27FC236}">
                <a16:creationId xmlns:a16="http://schemas.microsoft.com/office/drawing/2014/main" id="{D7FE95AD-9ED3-2C50-4DF6-BF0F105E706C}"/>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Credentialed Individuals Across Education Levels</a:t>
            </a:r>
          </a:p>
        </p:txBody>
      </p:sp>
      <p:pic>
        <p:nvPicPr>
          <p:cNvPr id="25" name="Picture 24" descr="credentialed individuals across education levels. image linked for full reports. ">
            <a:hlinkClick r:id="rId7"/>
          </p:cNvPr>
          <p:cNvPicPr>
            <a:picLocks noChangeAspect="1"/>
          </p:cNvPicPr>
          <p:nvPr/>
        </p:nvPicPr>
        <p:blipFill>
          <a:blip r:embed="rId8"/>
          <a:stretch>
            <a:fillRect/>
          </a:stretch>
        </p:blipFill>
        <p:spPr>
          <a:xfrm>
            <a:off x="2582010" y="1954140"/>
            <a:ext cx="6669358" cy="3168636"/>
          </a:xfrm>
          <a:prstGeom prst="rect">
            <a:avLst/>
          </a:prstGeom>
          <a:noFill/>
          <a:ln w="57150">
            <a:solidFill>
              <a:srgbClr val="92D050"/>
            </a:solidFill>
          </a:ln>
        </p:spPr>
      </p:pic>
      <p:sp>
        <p:nvSpPr>
          <p:cNvPr id="26" name="Oval 25">
            <a:extLst>
              <a:ext uri="{C183D7F6-B498-43B3-948B-1728B52AA6E4}">
                <adec:decorative xmlns:adec="http://schemas.microsoft.com/office/drawing/2017/decorative" val="1"/>
              </a:ext>
            </a:extLst>
          </p:cNvPr>
          <p:cNvSpPr/>
          <p:nvPr/>
        </p:nvSpPr>
        <p:spPr>
          <a:xfrm>
            <a:off x="7715436" y="5420249"/>
            <a:ext cx="1283898" cy="409433"/>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2B37FE9B-0970-1A43-FF06-674A16148298}"/>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191919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E145080-A71B-AF03-9D40-3E0A7FF36FB7}"/>
              </a:ext>
              <a:ext uri="{C183D7F6-B498-43B3-948B-1728B52AA6E4}">
                <adec:decorative xmlns:adec="http://schemas.microsoft.com/office/drawing/2017/decorative" val="1"/>
              </a:ext>
            </a:extLst>
          </p:cNvPr>
          <p:cNvSpPr/>
          <p:nvPr/>
        </p:nvSpPr>
        <p:spPr>
          <a:xfrm>
            <a:off x="8751070" y="633256"/>
            <a:ext cx="4644158" cy="697447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F2F88F0E-C997-F982-FBD3-641665335C13}"/>
              </a:ext>
              <a:ext uri="{C183D7F6-B498-43B3-948B-1728B52AA6E4}">
                <adec:decorative xmlns:adec="http://schemas.microsoft.com/office/drawing/2017/decorative" val="1"/>
              </a:ext>
            </a:extLst>
          </p:cNvPr>
          <p:cNvSpPr/>
          <p:nvPr/>
        </p:nvSpPr>
        <p:spPr>
          <a:xfrm>
            <a:off x="-1549734" y="783491"/>
            <a:ext cx="4831316" cy="6974471"/>
          </a:xfrm>
          <a:prstGeom prst="ellipse">
            <a:avLst/>
          </a:prstGeom>
          <a:solidFill>
            <a:srgbClr val="6BC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2056492" y="137160"/>
            <a:ext cx="873710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What Does “Work Ready” </a:t>
            </a:r>
            <a:r>
              <a:rPr kumimoji="0" lang="en-US" sz="3600" b="1" i="1" u="none" strike="noStrike" kern="1200" cap="none" spc="0" normalizeH="0" baseline="0" noProof="0" dirty="0">
                <a:ln>
                  <a:noFill/>
                </a:ln>
                <a:solidFill>
                  <a:srgbClr val="A05604"/>
                </a:solidFill>
                <a:uLnTx/>
                <a:uFillTx/>
                <a:latin typeface="Calibri" panose="020F0502020204030204" pitchFamily="34" charset="0"/>
                <a:ea typeface="+mn-ea"/>
                <a:cs typeface="Calibri" panose="020F0502020204030204" pitchFamily="34" charset="0"/>
              </a:rPr>
              <a:t>Actually</a:t>
            </a: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 Mean?</a:t>
            </a:r>
          </a:p>
        </p:txBody>
      </p:sp>
      <p:pic>
        <p:nvPicPr>
          <p:cNvPr id="23" name="Picture 22">
            <a:extLst>
              <a:ext uri="{FF2B5EF4-FFF2-40B4-BE49-F238E27FC236}">
                <a16:creationId xmlns:a16="http://schemas.microsoft.com/office/drawing/2014/main" id="{95A9C8EE-39B3-4496-3851-9E4DC9470C05}"/>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FFFFFF"/>
              </a:clrFrom>
              <a:clrTo>
                <a:srgbClr val="FFFFFF">
                  <a:alpha val="0"/>
                </a:srgbClr>
              </a:clrTo>
            </a:clrChange>
            <a:duotone>
              <a:prstClr val="black"/>
              <a:schemeClr val="accent5">
                <a:tint val="45000"/>
                <a:satMod val="400000"/>
              </a:schemeClr>
            </a:duotone>
          </a:blip>
          <a:srcRect b="24717"/>
          <a:stretch/>
        </p:blipFill>
        <p:spPr>
          <a:xfrm>
            <a:off x="382554" y="809298"/>
            <a:ext cx="1339284" cy="1609415"/>
          </a:xfrm>
          <a:prstGeom prst="rect">
            <a:avLst/>
          </a:prstGeom>
        </p:spPr>
      </p:pic>
      <p:pic>
        <p:nvPicPr>
          <p:cNvPr id="27" name="Picture 26">
            <a:extLst>
              <a:ext uri="{FF2B5EF4-FFF2-40B4-BE49-F238E27FC236}">
                <a16:creationId xmlns:a16="http://schemas.microsoft.com/office/drawing/2014/main" id="{F5B85846-DF95-1AD0-9A7F-A124F3914B59}"/>
              </a:ext>
              <a:ext uri="{C183D7F6-B498-43B3-948B-1728B52AA6E4}">
                <adec:decorative xmlns:adec="http://schemas.microsoft.com/office/drawing/2017/decorative" val="1"/>
              </a:ext>
            </a:extLst>
          </p:cNvPr>
          <p:cNvPicPr>
            <a:picLocks noChangeAspect="1"/>
          </p:cNvPicPr>
          <p:nvPr/>
        </p:nvPicPr>
        <p:blipFill rotWithShape="1">
          <a:blip r:embed="rId4">
            <a:clrChange>
              <a:clrFrom>
                <a:srgbClr val="FFFFFF"/>
              </a:clrFrom>
              <a:clrTo>
                <a:srgbClr val="FFFFFF">
                  <a:alpha val="0"/>
                </a:srgbClr>
              </a:clrTo>
            </a:clrChange>
          </a:blip>
          <a:srcRect b="30238"/>
          <a:stretch/>
        </p:blipFill>
        <p:spPr>
          <a:xfrm>
            <a:off x="10002364" y="1148094"/>
            <a:ext cx="1582464" cy="1439776"/>
          </a:xfrm>
          <a:prstGeom prst="rect">
            <a:avLst/>
          </a:prstGeom>
        </p:spPr>
      </p:pic>
      <p:pic>
        <p:nvPicPr>
          <p:cNvPr id="29" name="Picture 28" descr="diagram with word employment in the middle. on the left side industry partnerships to talent needs and qualifications leads to career pathways. Also from career pathways to job relevant training and education leading back to industry partnerships. ">
            <a:extLst>
              <a:ext uri="{FF2B5EF4-FFF2-40B4-BE49-F238E27FC236}">
                <a16:creationId xmlns:a16="http://schemas.microsoft.com/office/drawing/2014/main" id="{9CC93848-4A41-8F43-68AD-33BF09B3D2F7}"/>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3313625" y="1388128"/>
            <a:ext cx="5437446" cy="2705407"/>
          </a:xfrm>
          <a:prstGeom prst="rect">
            <a:avLst/>
          </a:prstGeom>
        </p:spPr>
      </p:pic>
      <p:sp>
        <p:nvSpPr>
          <p:cNvPr id="5" name="TextBox 4">
            <a:extLst>
              <a:ext uri="{FF2B5EF4-FFF2-40B4-BE49-F238E27FC236}">
                <a16:creationId xmlns:a16="http://schemas.microsoft.com/office/drawing/2014/main" id="{EDB97368-1424-8B9C-5A7C-3681077B0E68}"/>
              </a:ext>
            </a:extLst>
          </p:cNvPr>
          <p:cNvSpPr txBox="1"/>
          <p:nvPr/>
        </p:nvSpPr>
        <p:spPr>
          <a:xfrm>
            <a:off x="653662" y="2471100"/>
            <a:ext cx="2916599" cy="461665"/>
          </a:xfrm>
          <a:prstGeom prst="rect">
            <a:avLst/>
          </a:prstGeom>
          <a:no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Employer Demand</a:t>
            </a:r>
          </a:p>
        </p:txBody>
      </p:sp>
      <p:sp>
        <p:nvSpPr>
          <p:cNvPr id="6" name="TextBox 5">
            <a:extLst>
              <a:ext uri="{FF2B5EF4-FFF2-40B4-BE49-F238E27FC236}">
                <a16:creationId xmlns:a16="http://schemas.microsoft.com/office/drawing/2014/main" id="{094DEE59-7565-3D04-09D5-4A241AB2B1AE}"/>
              </a:ext>
            </a:extLst>
          </p:cNvPr>
          <p:cNvSpPr txBox="1"/>
          <p:nvPr/>
        </p:nvSpPr>
        <p:spPr>
          <a:xfrm>
            <a:off x="10488082" y="2926305"/>
            <a:ext cx="1986436" cy="461665"/>
          </a:xfrm>
          <a:prstGeom prst="rect">
            <a:avLst/>
          </a:prstGeom>
          <a:no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Labor Supply</a:t>
            </a:r>
          </a:p>
        </p:txBody>
      </p:sp>
    </p:spTree>
    <p:extLst>
      <p:ext uri="{BB962C8B-B14F-4D97-AF65-F5344CB8AC3E}">
        <p14:creationId xmlns:p14="http://schemas.microsoft.com/office/powerpoint/2010/main" val="27055529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14" presetClass="entr" presetSubtype="1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par>
                                <p:cTn id="11" presetID="14" presetClass="entr" presetSubtype="1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randombar(horizontal)">
                                      <p:cBhvr>
                                        <p:cTn id="13" dur="500"/>
                                        <p:tgtEl>
                                          <p:spTgt spid="27"/>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2056492" y="137160"/>
            <a:ext cx="873710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Employer Demand</a:t>
            </a:r>
          </a:p>
        </p:txBody>
      </p:sp>
      <p:pic>
        <p:nvPicPr>
          <p:cNvPr id="23" name="Picture 22">
            <a:extLst>
              <a:ext uri="{FF2B5EF4-FFF2-40B4-BE49-F238E27FC236}">
                <a16:creationId xmlns:a16="http://schemas.microsoft.com/office/drawing/2014/main" id="{95A9C8EE-39B3-4496-3851-9E4DC9470C05}"/>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FFFFFF"/>
              </a:clrFrom>
              <a:clrTo>
                <a:srgbClr val="FFFFFF">
                  <a:alpha val="0"/>
                </a:srgbClr>
              </a:clrTo>
            </a:clrChange>
            <a:duotone>
              <a:prstClr val="black"/>
              <a:schemeClr val="accent5">
                <a:tint val="45000"/>
                <a:satMod val="400000"/>
              </a:schemeClr>
            </a:duotone>
          </a:blip>
          <a:srcRect b="24717"/>
          <a:stretch/>
        </p:blipFill>
        <p:spPr>
          <a:xfrm>
            <a:off x="382554" y="809298"/>
            <a:ext cx="1339284" cy="1609415"/>
          </a:xfrm>
          <a:prstGeom prst="rect">
            <a:avLst/>
          </a:prstGeom>
        </p:spPr>
      </p:pic>
      <p:sp>
        <p:nvSpPr>
          <p:cNvPr id="12" name="TextBox 11">
            <a:extLst>
              <a:ext uri="{FF2B5EF4-FFF2-40B4-BE49-F238E27FC236}">
                <a16:creationId xmlns:a16="http://schemas.microsoft.com/office/drawing/2014/main" id="{240400FC-2294-1CFA-3CAF-356415692A57}"/>
              </a:ext>
            </a:extLst>
          </p:cNvPr>
          <p:cNvSpPr txBox="1"/>
          <p:nvPr/>
        </p:nvSpPr>
        <p:spPr>
          <a:xfrm>
            <a:off x="2056492" y="2082590"/>
            <a:ext cx="3166513" cy="4147546"/>
          </a:xfrm>
          <a:prstGeom prst="rect">
            <a:avLst/>
          </a:prstGeom>
          <a:solidFill>
            <a:srgbClr val="6BC3FF"/>
          </a:solidFill>
        </p:spPr>
        <p:txBody>
          <a:bodyPr wrap="square">
            <a:spAutoFit/>
          </a:bodyPr>
          <a:lstStyle/>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Childcare</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Soft Skills Training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Retention Planning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Transportation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Multi Skilled / Cross Training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New Way of Working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New Ways of Training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Fill In Shift Scheduling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Syncing Generations</a:t>
            </a:r>
          </a:p>
        </p:txBody>
      </p:sp>
      <p:sp>
        <p:nvSpPr>
          <p:cNvPr id="10" name="TextBox 9">
            <a:extLst>
              <a:ext uri="{FF2B5EF4-FFF2-40B4-BE49-F238E27FC236}">
                <a16:creationId xmlns:a16="http://schemas.microsoft.com/office/drawing/2014/main" id="{92D05F9E-4BCC-9F1A-CECB-754E8851ABE7}"/>
              </a:ext>
            </a:extLst>
          </p:cNvPr>
          <p:cNvSpPr txBox="1"/>
          <p:nvPr/>
        </p:nvSpPr>
        <p:spPr>
          <a:xfrm>
            <a:off x="5932301" y="2082590"/>
            <a:ext cx="3166513" cy="3208186"/>
          </a:xfrm>
          <a:prstGeom prst="rect">
            <a:avLst/>
          </a:prstGeom>
          <a:solidFill>
            <a:srgbClr val="6BC3FF"/>
          </a:solidFill>
        </p:spPr>
        <p:txBody>
          <a:bodyPr wrap="square">
            <a:spAutoFit/>
          </a:bodyPr>
          <a:lstStyle/>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Culture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Mentoring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Do More With Less</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DEIA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Elderly Care Support</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Employee Planning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Employee Support</a:t>
            </a:r>
          </a:p>
        </p:txBody>
      </p:sp>
    </p:spTree>
    <p:extLst>
      <p:ext uri="{BB962C8B-B14F-4D97-AF65-F5344CB8AC3E}">
        <p14:creationId xmlns:p14="http://schemas.microsoft.com/office/powerpoint/2010/main" val="35605707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1A4EB-D7A0-F6D1-0865-53D56AA3CD5B}"/>
              </a:ext>
            </a:extLst>
          </p:cNvPr>
          <p:cNvSpPr txBox="1">
            <a:spLocks noGrp="1"/>
          </p:cNvSpPr>
          <p:nvPr>
            <p:ph type="title" idx="4294967295"/>
          </p:nvPr>
        </p:nvSpPr>
        <p:spPr>
          <a:xfrm>
            <a:off x="2056492" y="137160"/>
            <a:ext cx="873710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D477B"/>
                </a:solidFill>
                <a:uLnTx/>
                <a:uFillTx/>
                <a:latin typeface="Calibri" panose="020F0502020204030204" pitchFamily="34" charset="0"/>
                <a:ea typeface="+mn-ea"/>
                <a:cs typeface="Calibri" panose="020F0502020204030204" pitchFamily="34" charset="0"/>
              </a:rPr>
              <a:t>Labor Supply</a:t>
            </a:r>
          </a:p>
        </p:txBody>
      </p:sp>
      <p:sp>
        <p:nvSpPr>
          <p:cNvPr id="10" name="TextBox 9">
            <a:extLst>
              <a:ext uri="{FF2B5EF4-FFF2-40B4-BE49-F238E27FC236}">
                <a16:creationId xmlns:a16="http://schemas.microsoft.com/office/drawing/2014/main" id="{92D05F9E-4BCC-9F1A-CECB-754E8851ABE7}"/>
              </a:ext>
            </a:extLst>
          </p:cNvPr>
          <p:cNvSpPr txBox="1"/>
          <p:nvPr/>
        </p:nvSpPr>
        <p:spPr>
          <a:xfrm>
            <a:off x="3590607" y="1816899"/>
            <a:ext cx="2889741" cy="4617226"/>
          </a:xfrm>
          <a:prstGeom prst="rect">
            <a:avLst/>
          </a:prstGeom>
          <a:solidFill>
            <a:srgbClr val="92D050"/>
          </a:solidFill>
        </p:spPr>
        <p:txBody>
          <a:bodyPr wrap="square">
            <a:spAutoFit/>
          </a:bodyPr>
          <a:lstStyle/>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Valued Culture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Mentoring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Connection</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Wage Comparison</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Today’s Benefits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Inclusion</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JIT Paychecks</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Support in Learning</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Childcare</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Work Life Balance</a:t>
            </a:r>
          </a:p>
        </p:txBody>
      </p:sp>
      <p:sp>
        <p:nvSpPr>
          <p:cNvPr id="12" name="TextBox 11">
            <a:extLst>
              <a:ext uri="{FF2B5EF4-FFF2-40B4-BE49-F238E27FC236}">
                <a16:creationId xmlns:a16="http://schemas.microsoft.com/office/drawing/2014/main" id="{240400FC-2294-1CFA-3CAF-356415692A57}"/>
              </a:ext>
            </a:extLst>
          </p:cNvPr>
          <p:cNvSpPr txBox="1"/>
          <p:nvPr/>
        </p:nvSpPr>
        <p:spPr>
          <a:xfrm>
            <a:off x="6868506" y="1816899"/>
            <a:ext cx="3709439" cy="3677866"/>
          </a:xfrm>
          <a:prstGeom prst="rect">
            <a:avLst/>
          </a:prstGeom>
          <a:solidFill>
            <a:srgbClr val="92D050"/>
          </a:solidFill>
        </p:spPr>
        <p:txBody>
          <a:bodyPr wrap="square">
            <a:spAutoFit/>
          </a:bodyPr>
          <a:lstStyle/>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WFH / Flex Hours</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Vacation / Personal Leave</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Transportation Housing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Gig Economy Jobs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Job Satisfaction</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Rewarding with Room to Grow</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Free Lunches	  </a:t>
            </a:r>
          </a:p>
          <a:p>
            <a:pPr marL="171450" indent="-171450">
              <a:lnSpc>
                <a:spcPct val="114000"/>
              </a:lnSpc>
              <a:spcBef>
                <a:spcPts val="600"/>
              </a:spcBef>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Planned Downtime  </a:t>
            </a:r>
          </a:p>
        </p:txBody>
      </p:sp>
      <p:pic>
        <p:nvPicPr>
          <p:cNvPr id="2" name="Picture 1">
            <a:extLst>
              <a:ext uri="{FF2B5EF4-FFF2-40B4-BE49-F238E27FC236}">
                <a16:creationId xmlns:a16="http://schemas.microsoft.com/office/drawing/2014/main" id="{12B65AA7-18FB-3ED0-A4ED-47C1B0B07B38}"/>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FFFFFF"/>
              </a:clrFrom>
              <a:clrTo>
                <a:srgbClr val="FFFFFF">
                  <a:alpha val="0"/>
                </a:srgbClr>
              </a:clrTo>
            </a:clrChange>
          </a:blip>
          <a:srcRect b="30238"/>
          <a:stretch/>
        </p:blipFill>
        <p:spPr>
          <a:xfrm>
            <a:off x="141391" y="746723"/>
            <a:ext cx="1582464" cy="1439776"/>
          </a:xfrm>
          <a:prstGeom prst="rect">
            <a:avLst/>
          </a:prstGeom>
        </p:spPr>
      </p:pic>
    </p:spTree>
    <p:extLst>
      <p:ext uri="{BB962C8B-B14F-4D97-AF65-F5344CB8AC3E}">
        <p14:creationId xmlns:p14="http://schemas.microsoft.com/office/powerpoint/2010/main" val="30134672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5FEDF6-53FD-CD22-2DAF-1F080E5B2EE9}"/>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Wage vs. Demand Levels</a:t>
            </a: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19175" y="568760"/>
            <a:ext cx="11009753" cy="6126531"/>
          </a:xfrm>
          <a:prstGeom prst="rect">
            <a:avLst/>
          </a:prstGeom>
        </p:spPr>
      </p:pic>
      <p:sp>
        <p:nvSpPr>
          <p:cNvPr id="4" name="TextBox 3"/>
          <p:cNvSpPr txBox="1"/>
          <p:nvPr/>
        </p:nvSpPr>
        <p:spPr>
          <a:xfrm>
            <a:off x="258759" y="142240"/>
            <a:ext cx="1481496" cy="461665"/>
          </a:xfrm>
          <a:prstGeom prst="rect">
            <a:avLst/>
          </a:prstGeom>
          <a:noFill/>
        </p:spPr>
        <p:txBody>
          <a:bodyPr wrap="none">
            <a:spAutoFit/>
          </a:bodyPr>
          <a:lstStyle/>
          <a:p>
            <a:pPr eaLnBrk="1" fontAlgn="auto" hangingPunct="1">
              <a:spcBef>
                <a:spcPts val="0"/>
              </a:spcBef>
              <a:spcAft>
                <a:spcPts val="0"/>
              </a:spcAft>
              <a:defRPr/>
            </a:pPr>
            <a:r>
              <a:rPr lang="en-US" sz="2400" b="1" i="1" dirty="0">
                <a:solidFill>
                  <a:srgbClr val="C00000"/>
                </a:solidFill>
                <a:effectLst>
                  <a:outerShdw blurRad="38100" dist="38100" dir="2700000" algn="tl">
                    <a:srgbClr val="000000">
                      <a:alpha val="43137"/>
                    </a:srgbClr>
                  </a:outerShdw>
                </a:effectLst>
                <a:latin typeface="+mn-lt"/>
              </a:rPr>
              <a:t>Demand…</a:t>
            </a:r>
          </a:p>
        </p:txBody>
      </p:sp>
      <p:grpSp>
        <p:nvGrpSpPr>
          <p:cNvPr id="23" name="Group 22">
            <a:extLst>
              <a:ext uri="{C183D7F6-B498-43B3-948B-1728B52AA6E4}">
                <adec:decorative xmlns:adec="http://schemas.microsoft.com/office/drawing/2017/decorative" val="1"/>
              </a:ext>
            </a:extLst>
          </p:cNvPr>
          <p:cNvGrpSpPr/>
          <p:nvPr/>
        </p:nvGrpSpPr>
        <p:grpSpPr>
          <a:xfrm>
            <a:off x="0" y="92525"/>
            <a:ext cx="12192000" cy="6858000"/>
            <a:chOff x="0" y="0"/>
            <a:chExt cx="12192000" cy="6858000"/>
          </a:xfrm>
          <a:solidFill>
            <a:srgbClr val="92D050"/>
          </a:solidFill>
        </p:grpSpPr>
        <p:sp>
          <p:nvSpPr>
            <p:cNvPr id="11" name="Rectangle 10"/>
            <p:cNvSpPr/>
            <p:nvPr/>
          </p:nvSpPr>
          <p:spPr>
            <a:xfrm>
              <a:off x="0" y="0"/>
              <a:ext cx="12192000" cy="6858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258759" y="3566144"/>
              <a:ext cx="6267564" cy="461665"/>
            </a:xfrm>
            <a:prstGeom prst="rect">
              <a:avLst/>
            </a:prstGeom>
            <a:grpFill/>
          </p:spPr>
          <p:txBody>
            <a:bodyPr wrap="square" rtlCol="0">
              <a:spAutoFit/>
            </a:bodyPr>
            <a:lstStyle/>
            <a:p>
              <a:r>
                <a:rPr lang="en-US" sz="2400" b="1" dirty="0">
                  <a:latin typeface="Calibri" panose="020F0502020204030204" pitchFamily="34" charset="0"/>
                  <a:cs typeface="Calibri" panose="020F0502020204030204" pitchFamily="34" charset="0"/>
                </a:rPr>
                <a:t>Lowest Wage, Lowest Demand</a:t>
              </a:r>
            </a:p>
          </p:txBody>
        </p:sp>
        <p:sp>
          <p:nvSpPr>
            <p:cNvPr id="13" name="TextBox 12"/>
            <p:cNvSpPr txBox="1"/>
            <p:nvPr/>
          </p:nvSpPr>
          <p:spPr>
            <a:xfrm>
              <a:off x="258759" y="2804144"/>
              <a:ext cx="6267564" cy="461665"/>
            </a:xfrm>
            <a:prstGeom prst="rect">
              <a:avLst/>
            </a:prstGeom>
            <a:grpFill/>
          </p:spPr>
          <p:txBody>
            <a:bodyPr wrap="square" rtlCol="0">
              <a:spAutoFit/>
            </a:bodyPr>
            <a:lstStyle/>
            <a:p>
              <a:r>
                <a:rPr lang="en-US" sz="2400" b="1" dirty="0">
                  <a:latin typeface="Calibri" panose="020F0502020204030204" pitchFamily="34" charset="0"/>
                  <a:cs typeface="Calibri" panose="020F0502020204030204" pitchFamily="34" charset="0"/>
                </a:rPr>
                <a:t>Highest Wage, Lowest </a:t>
              </a:r>
              <a:r>
                <a:rPr lang="en-US" sz="2400" b="1" dirty="0"/>
                <a:t>Demand</a:t>
              </a:r>
            </a:p>
          </p:txBody>
        </p:sp>
        <p:sp>
          <p:nvSpPr>
            <p:cNvPr id="15" name="TextBox 14"/>
            <p:cNvSpPr txBox="1"/>
            <p:nvPr/>
          </p:nvSpPr>
          <p:spPr>
            <a:xfrm>
              <a:off x="5802309" y="2785094"/>
              <a:ext cx="6267564" cy="461665"/>
            </a:xfrm>
            <a:prstGeom prst="rect">
              <a:avLst/>
            </a:prstGeom>
            <a:grpFill/>
          </p:spPr>
          <p:txBody>
            <a:bodyPr wrap="square" rtlCol="0">
              <a:spAutoFit/>
            </a:bodyPr>
            <a:lstStyle/>
            <a:p>
              <a:pPr algn="r"/>
              <a:r>
                <a:rPr lang="en-US" sz="2400" b="1" dirty="0"/>
                <a:t>Highest Wage, </a:t>
              </a:r>
              <a:r>
                <a:rPr lang="en-US" sz="2400" b="1" dirty="0">
                  <a:latin typeface="Calibri" panose="020F0502020204030204" pitchFamily="34" charset="0"/>
                  <a:cs typeface="Calibri" panose="020F0502020204030204" pitchFamily="34" charset="0"/>
                </a:rPr>
                <a:t>Highest Demand</a:t>
              </a:r>
            </a:p>
          </p:txBody>
        </p:sp>
        <p:sp>
          <p:nvSpPr>
            <p:cNvPr id="17" name="TextBox 16"/>
            <p:cNvSpPr txBox="1"/>
            <p:nvPr/>
          </p:nvSpPr>
          <p:spPr>
            <a:xfrm>
              <a:off x="5802309" y="3547094"/>
              <a:ext cx="6267564" cy="461665"/>
            </a:xfrm>
            <a:prstGeom prst="rect">
              <a:avLst/>
            </a:prstGeom>
            <a:grpFill/>
          </p:spPr>
          <p:txBody>
            <a:bodyPr wrap="square" rtlCol="0">
              <a:spAutoFit/>
            </a:bodyPr>
            <a:lstStyle/>
            <a:p>
              <a:pPr algn="r"/>
              <a:r>
                <a:rPr lang="en-US" sz="2400" b="1" dirty="0"/>
                <a:t>Lowest </a:t>
              </a:r>
              <a:r>
                <a:rPr lang="en-US" sz="2400" b="1" dirty="0">
                  <a:latin typeface="Calibri" panose="020F0502020204030204" pitchFamily="34" charset="0"/>
                  <a:cs typeface="Calibri" panose="020F0502020204030204" pitchFamily="34" charset="0"/>
                </a:rPr>
                <a:t>Wage, Highest Demand</a:t>
              </a:r>
            </a:p>
          </p:txBody>
        </p:sp>
        <p:cxnSp>
          <p:nvCxnSpPr>
            <p:cNvPr id="20" name="Straight Connector 19"/>
            <p:cNvCxnSpPr/>
            <p:nvPr/>
          </p:nvCxnSpPr>
          <p:spPr>
            <a:xfrm>
              <a:off x="6267450" y="0"/>
              <a:ext cx="0" cy="6858000"/>
            </a:xfrm>
            <a:prstGeom prst="line">
              <a:avLst/>
            </a:prstGeom>
            <a:grpFill/>
            <a:ln w="130175"/>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1" idx="1"/>
              <a:endCxn id="11" idx="3"/>
            </p:cNvCxnSpPr>
            <p:nvPr/>
          </p:nvCxnSpPr>
          <p:spPr>
            <a:xfrm>
              <a:off x="0" y="3429000"/>
              <a:ext cx="12192000" cy="0"/>
            </a:xfrm>
            <a:prstGeom prst="line">
              <a:avLst/>
            </a:prstGeom>
            <a:grpFill/>
            <a:ln w="130175"/>
          </p:spPr>
          <p:style>
            <a:lnRef idx="1">
              <a:schemeClr val="accent1"/>
            </a:lnRef>
            <a:fillRef idx="0">
              <a:schemeClr val="accent1"/>
            </a:fillRef>
            <a:effectRef idx="0">
              <a:schemeClr val="accent1"/>
            </a:effectRef>
            <a:fontRef idx="minor">
              <a:schemeClr val="tx1"/>
            </a:fontRef>
          </p:style>
        </p:cxnSp>
      </p:grpSp>
      <p:pic>
        <p:nvPicPr>
          <p:cNvPr id="9" name="Picture 8">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45103" y="4086036"/>
            <a:ext cx="5959276" cy="2123697"/>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75562" y="4145903"/>
            <a:ext cx="5370695" cy="2063830"/>
          </a:xfrm>
          <a:prstGeom prst="rect">
            <a:avLst/>
          </a:prstGeom>
          <a:ln>
            <a:noFill/>
          </a:ln>
          <a:effectLst>
            <a:outerShdw blurRad="292100" dist="139700" dir="2700000" algn="tl" rotWithShape="0">
              <a:srgbClr val="333333">
                <a:alpha val="65000"/>
              </a:srgbClr>
            </a:outerShdw>
          </a:effectLst>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7815" y="533706"/>
            <a:ext cx="5886564" cy="2232337"/>
          </a:xfrm>
          <a:prstGeom prst="rect">
            <a:avLst/>
          </a:prstGeom>
          <a:ln>
            <a:noFill/>
          </a:ln>
          <a:effectLst>
            <a:outerShdw blurRad="292100" dist="139700" dir="2700000" algn="tl" rotWithShape="0">
              <a:srgbClr val="333333">
                <a:alpha val="65000"/>
              </a:srgbClr>
            </a:outerShdw>
          </a:effectLst>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486291" y="524051"/>
            <a:ext cx="5359966" cy="2221865"/>
          </a:xfrm>
          <a:prstGeom prst="rect">
            <a:avLst/>
          </a:prstGeom>
          <a:ln>
            <a:noFill/>
          </a:ln>
          <a:effectLst>
            <a:outerShdw blurRad="292100" dist="139700" dir="2700000" algn="tl" rotWithShape="0">
              <a:srgbClr val="333333">
                <a:alpha val="65000"/>
              </a:srgbClr>
            </a:outerShdw>
          </a:effectLst>
        </p:spPr>
      </p:pic>
      <p:pic>
        <p:nvPicPr>
          <p:cNvPr id="18" name="Picture 17" descr="Five year projected demand for general occupations for the south central area. Full report linked in image. ">
            <a:hlinkClick r:id="rId7"/>
          </p:cNvPr>
          <p:cNvPicPr>
            <a:picLocks noChangeAspect="1"/>
          </p:cNvPicPr>
          <p:nvPr/>
        </p:nvPicPr>
        <p:blipFill>
          <a:blip r:embed="rId8"/>
          <a:stretch>
            <a:fillRect/>
          </a:stretch>
        </p:blipFill>
        <p:spPr>
          <a:xfrm>
            <a:off x="1740255" y="833317"/>
            <a:ext cx="8401587" cy="5376416"/>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7325E083-417C-954A-EE5E-E602F28FEA86}"/>
              </a:ext>
            </a:extLst>
          </p:cNvPr>
          <p:cNvSpPr/>
          <p:nvPr/>
        </p:nvSpPr>
        <p:spPr>
          <a:xfrm rot="21301442">
            <a:off x="79403" y="6267010"/>
            <a:ext cx="2071400" cy="523220"/>
          </a:xfrm>
          <a:prstGeom prst="rect">
            <a:avLst/>
          </a:prstGeom>
          <a:noFill/>
        </p:spPr>
        <p:txBody>
          <a:bodyPr wrap="none" lIns="91440" tIns="45720" rIns="91440" bIns="4572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en-US" sz="2800" b="1" cap="none" spc="0" dirty="0">
                <a:ln w="22225">
                  <a:solidFill>
                    <a:schemeClr val="accent2"/>
                  </a:solidFill>
                  <a:prstDash val="solid"/>
                </a:ln>
                <a:solidFill>
                  <a:srgbClr val="EC8006"/>
                </a:solidFill>
                <a:effectLst/>
              </a:rPr>
              <a:t>KY EXAMPLE</a:t>
            </a:r>
          </a:p>
        </p:txBody>
      </p:sp>
    </p:spTree>
    <p:extLst>
      <p:ext uri="{BB962C8B-B14F-4D97-AF65-F5344CB8AC3E}">
        <p14:creationId xmlns:p14="http://schemas.microsoft.com/office/powerpoint/2010/main" val="382868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9981" y="396203"/>
            <a:ext cx="9558475" cy="4667115"/>
          </a:xfrm>
          <a:prstGeom prst="rect">
            <a:avLst/>
          </a:prstGeom>
          <a:ln>
            <a:noFill/>
          </a:ln>
          <a:effectLst>
            <a:outerShdw blurRad="292100" dist="139700" dir="2700000" algn="tl" rotWithShape="0">
              <a:srgbClr val="333333">
                <a:alpha val="65000"/>
              </a:srgbClr>
            </a:outerShdw>
          </a:effectLst>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6260" y="2155681"/>
            <a:ext cx="11161830" cy="1148157"/>
          </a:xfrm>
          <a:prstGeom prst="rect">
            <a:avLst/>
          </a:prstGeom>
          <a:ln>
            <a:noFill/>
          </a:ln>
          <a:effectLst>
            <a:outerShdw blurRad="292100" dist="139700" dir="2700000" algn="tl" rotWithShape="0">
              <a:srgbClr val="333333">
                <a:alpha val="65000"/>
              </a:srgbClr>
            </a:outerShdw>
          </a:effectLst>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663" y="3530585"/>
            <a:ext cx="11915023" cy="3065461"/>
          </a:xfrm>
          <a:prstGeom prst="rect">
            <a:avLst/>
          </a:prstGeom>
          <a:ln>
            <a:noFill/>
          </a:ln>
          <a:effectLst>
            <a:outerShdw blurRad="292100" dist="139700" dir="2700000" algn="tl" rotWithShape="0">
              <a:srgbClr val="333333">
                <a:alpha val="65000"/>
              </a:srgbClr>
            </a:outerShdw>
          </a:effectLst>
        </p:spPr>
      </p:pic>
      <p:grpSp>
        <p:nvGrpSpPr>
          <p:cNvPr id="21" name="Group 20">
            <a:extLst>
              <a:ext uri="{C183D7F6-B498-43B3-948B-1728B52AA6E4}">
                <adec:decorative xmlns:adec="http://schemas.microsoft.com/office/drawing/2017/decorative" val="1"/>
              </a:ext>
            </a:extLst>
          </p:cNvPr>
          <p:cNvGrpSpPr/>
          <p:nvPr/>
        </p:nvGrpSpPr>
        <p:grpSpPr>
          <a:xfrm>
            <a:off x="6474160" y="736979"/>
            <a:ext cx="5550526" cy="4107976"/>
            <a:chOff x="6474160" y="750627"/>
            <a:chExt cx="5550526" cy="4107976"/>
          </a:xfrm>
        </p:grpSpPr>
        <p:pic>
          <p:nvPicPr>
            <p:cNvPr id="19" name="Picture 18"/>
            <p:cNvPicPr>
              <a:picLocks noChangeAspect="1"/>
            </p:cNvPicPr>
            <p:nvPr/>
          </p:nvPicPr>
          <p:blipFill>
            <a:blip r:embed="rId5"/>
            <a:stretch>
              <a:fillRect/>
            </a:stretch>
          </p:blipFill>
          <p:spPr>
            <a:xfrm>
              <a:off x="6474160" y="750627"/>
              <a:ext cx="5310209" cy="3065133"/>
            </a:xfrm>
            <a:prstGeom prst="rect">
              <a:avLst/>
            </a:prstGeom>
            <a:noFill/>
            <a:ln w="57150">
              <a:solidFill>
                <a:srgbClr val="FF0000"/>
              </a:solidFill>
            </a:ln>
          </p:spPr>
        </p:pic>
        <p:sp>
          <p:nvSpPr>
            <p:cNvPr id="20" name="Oval 19"/>
            <p:cNvSpPr/>
            <p:nvPr/>
          </p:nvSpPr>
          <p:spPr>
            <a:xfrm>
              <a:off x="10740788" y="4449170"/>
              <a:ext cx="1283898" cy="4094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Oval 29">
            <a:extLst>
              <a:ext uri="{C183D7F6-B498-43B3-948B-1728B52AA6E4}">
                <adec:decorative xmlns:adec="http://schemas.microsoft.com/office/drawing/2017/decorative" val="1"/>
              </a:ext>
            </a:extLst>
          </p:cNvPr>
          <p:cNvSpPr/>
          <p:nvPr/>
        </p:nvSpPr>
        <p:spPr>
          <a:xfrm>
            <a:off x="6141493" y="1362019"/>
            <a:ext cx="5883193" cy="4094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Welders, cutters, solders, and brazzers projected demand at 1,796. Image linked for full version reports. ">
            <a:hlinkClick r:id="rId6"/>
          </p:cNvPr>
          <p:cNvPicPr>
            <a:picLocks noChangeAspect="1"/>
          </p:cNvPicPr>
          <p:nvPr/>
        </p:nvPicPr>
        <p:blipFill>
          <a:blip r:embed="rId7"/>
          <a:stretch>
            <a:fillRect/>
          </a:stretch>
        </p:blipFill>
        <p:spPr>
          <a:xfrm>
            <a:off x="328626" y="201768"/>
            <a:ext cx="6145534" cy="5967020"/>
          </a:xfrm>
          <a:prstGeom prst="rect">
            <a:avLst/>
          </a:prstGeom>
          <a:noFill/>
          <a:ln w="57150">
            <a:solidFill>
              <a:srgbClr val="FF0000"/>
            </a:solidFill>
          </a:ln>
        </p:spPr>
      </p:pic>
      <p:sp>
        <p:nvSpPr>
          <p:cNvPr id="31" name="Oval 30">
            <a:extLst>
              <a:ext uri="{C183D7F6-B498-43B3-948B-1728B52AA6E4}">
                <adec:decorative xmlns:adec="http://schemas.microsoft.com/office/drawing/2017/decorative" val="1"/>
              </a:ext>
            </a:extLst>
          </p:cNvPr>
          <p:cNvSpPr/>
          <p:nvPr/>
        </p:nvSpPr>
        <p:spPr>
          <a:xfrm>
            <a:off x="258301" y="4882980"/>
            <a:ext cx="3143092" cy="4094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C183D7F6-B498-43B3-948B-1728B52AA6E4}">
                <adec:decorative xmlns:adec="http://schemas.microsoft.com/office/drawing/2017/decorative" val="1"/>
              </a:ext>
            </a:extLst>
          </p:cNvPr>
          <p:cNvSpPr/>
          <p:nvPr/>
        </p:nvSpPr>
        <p:spPr>
          <a:xfrm>
            <a:off x="258301" y="706765"/>
            <a:ext cx="3143092" cy="4094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C8C4A4E4-2682-0684-8864-8CF19D34ABB9}"/>
              </a:ext>
              <a:ext uri="{C183D7F6-B498-43B3-948B-1728B52AA6E4}">
                <adec:decorative xmlns:adec="http://schemas.microsoft.com/office/drawing/2017/decorative" val="1"/>
              </a:ext>
            </a:extLst>
          </p:cNvPr>
          <p:cNvCxnSpPr>
            <a:cxnSpLocks/>
            <a:endCxn id="32" idx="6"/>
          </p:cNvCxnSpPr>
          <p:nvPr/>
        </p:nvCxnSpPr>
        <p:spPr>
          <a:xfrm flipH="1" flipV="1">
            <a:off x="3401393" y="911482"/>
            <a:ext cx="3072767" cy="654105"/>
          </a:xfrm>
          <a:prstGeom prst="straightConnector1">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sp>
        <p:nvSpPr>
          <p:cNvPr id="3" name="Title 2">
            <a:extLst>
              <a:ext uri="{FF2B5EF4-FFF2-40B4-BE49-F238E27FC236}">
                <a16:creationId xmlns:a16="http://schemas.microsoft.com/office/drawing/2014/main" id="{37ECF5A2-27B0-C44F-4D90-078BC0472FED}"/>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Trained Individuals vs. Projected Demand</a:t>
            </a:r>
          </a:p>
        </p:txBody>
      </p:sp>
      <p:sp>
        <p:nvSpPr>
          <p:cNvPr id="5" name="TextBox 4">
            <a:extLst>
              <a:ext uri="{FF2B5EF4-FFF2-40B4-BE49-F238E27FC236}">
                <a16:creationId xmlns:a16="http://schemas.microsoft.com/office/drawing/2014/main" id="{020A1E53-3F48-ACEB-2787-F2F86BC0B96F}"/>
              </a:ext>
            </a:extLst>
          </p:cNvPr>
          <p:cNvSpPr txBox="1"/>
          <p:nvPr/>
        </p:nvSpPr>
        <p:spPr>
          <a:xfrm>
            <a:off x="307765" y="5658366"/>
            <a:ext cx="2676735" cy="461665"/>
          </a:xfrm>
          <a:prstGeom prst="rect">
            <a:avLst/>
          </a:prstGeom>
          <a:solidFill>
            <a:schemeClr val="bg1"/>
          </a:solid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Kentucky Example</a:t>
            </a:r>
          </a:p>
        </p:txBody>
      </p:sp>
    </p:spTree>
    <p:extLst>
      <p:ext uri="{BB962C8B-B14F-4D97-AF65-F5344CB8AC3E}">
        <p14:creationId xmlns:p14="http://schemas.microsoft.com/office/powerpoint/2010/main" val="5647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randombar(horizontal)">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9981" y="396203"/>
            <a:ext cx="9558475" cy="4667115"/>
          </a:xfrm>
          <a:prstGeom prst="rect">
            <a:avLst/>
          </a:prstGeom>
          <a:ln>
            <a:noFill/>
          </a:ln>
          <a:effectLst>
            <a:outerShdw blurRad="292100" dist="139700" dir="2700000" algn="tl" rotWithShape="0">
              <a:srgbClr val="333333">
                <a:alpha val="65000"/>
              </a:srgbClr>
            </a:outerShdw>
          </a:effectLst>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6260" y="2155681"/>
            <a:ext cx="11161830" cy="1148157"/>
          </a:xfrm>
          <a:prstGeom prst="rect">
            <a:avLst/>
          </a:prstGeom>
          <a:ln>
            <a:noFill/>
          </a:ln>
          <a:effectLst>
            <a:outerShdw blurRad="292100" dist="139700" dir="2700000" algn="tl" rotWithShape="0">
              <a:srgbClr val="333333">
                <a:alpha val="65000"/>
              </a:srgbClr>
            </a:outerShdw>
          </a:effectLst>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663" y="3530585"/>
            <a:ext cx="11915023" cy="3065461"/>
          </a:xfrm>
          <a:prstGeom prst="rect">
            <a:avLst/>
          </a:prstGeom>
          <a:ln>
            <a:noFill/>
          </a:ln>
          <a:effectLst>
            <a:outerShdw blurRad="292100" dist="139700" dir="2700000" algn="tl" rotWithShape="0">
              <a:srgbClr val="333333">
                <a:alpha val="65000"/>
              </a:srgbClr>
            </a:outerShdw>
          </a:effectLst>
        </p:spPr>
      </p:pic>
      <p:grpSp>
        <p:nvGrpSpPr>
          <p:cNvPr id="4" name="Group 3">
            <a:extLst>
              <a:ext uri="{FF2B5EF4-FFF2-40B4-BE49-F238E27FC236}">
                <a16:creationId xmlns:a16="http://schemas.microsoft.com/office/drawing/2014/main" id="{B97C1844-6955-C64D-2D8B-A22425310862}"/>
              </a:ext>
              <a:ext uri="{C183D7F6-B498-43B3-948B-1728B52AA6E4}">
                <adec:decorative xmlns:adec="http://schemas.microsoft.com/office/drawing/2017/decorative" val="1"/>
              </a:ext>
            </a:extLst>
          </p:cNvPr>
          <p:cNvGrpSpPr/>
          <p:nvPr/>
        </p:nvGrpSpPr>
        <p:grpSpPr>
          <a:xfrm>
            <a:off x="5883401" y="571363"/>
            <a:ext cx="6731813" cy="5258318"/>
            <a:chOff x="5883401" y="571363"/>
            <a:chExt cx="6731813" cy="5258318"/>
          </a:xfrm>
        </p:grpSpPr>
        <p:pic>
          <p:nvPicPr>
            <p:cNvPr id="25" name="Picture 24"/>
            <p:cNvPicPr>
              <a:picLocks noChangeAspect="1"/>
            </p:cNvPicPr>
            <p:nvPr/>
          </p:nvPicPr>
          <p:blipFill>
            <a:blip r:embed="rId5"/>
            <a:stretch>
              <a:fillRect/>
            </a:stretch>
          </p:blipFill>
          <p:spPr>
            <a:xfrm>
              <a:off x="5945856" y="571363"/>
              <a:ext cx="6669358" cy="3168636"/>
            </a:xfrm>
            <a:prstGeom prst="rect">
              <a:avLst/>
            </a:prstGeom>
            <a:noFill/>
            <a:ln w="57150">
              <a:solidFill>
                <a:srgbClr val="92D050"/>
              </a:solidFill>
            </a:ln>
          </p:spPr>
        </p:pic>
        <p:sp>
          <p:nvSpPr>
            <p:cNvPr id="3" name="Oval 2"/>
            <p:cNvSpPr/>
            <p:nvPr/>
          </p:nvSpPr>
          <p:spPr>
            <a:xfrm>
              <a:off x="5883401" y="1495997"/>
              <a:ext cx="5958618" cy="483625"/>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5974745" y="5407190"/>
              <a:ext cx="1283898" cy="422491"/>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6">
            <a:extLst>
              <a:ext uri="{FF2B5EF4-FFF2-40B4-BE49-F238E27FC236}">
                <a16:creationId xmlns:a16="http://schemas.microsoft.com/office/drawing/2014/main" id="{BB0C442D-1702-9725-76F0-01A542CF77DC}"/>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Trained Individuals vs. Projected Demand continued</a:t>
            </a:r>
          </a:p>
        </p:txBody>
      </p:sp>
      <p:pic>
        <p:nvPicPr>
          <p:cNvPr id="2" name="Picture 1" descr="social workers current estimated employment at 1,575. Image linked for full version reports. ">
            <a:hlinkClick r:id="rId6"/>
          </p:cNvPr>
          <p:cNvPicPr>
            <a:picLocks noChangeAspect="1"/>
          </p:cNvPicPr>
          <p:nvPr/>
        </p:nvPicPr>
        <p:blipFill>
          <a:blip r:embed="rId7"/>
          <a:stretch>
            <a:fillRect/>
          </a:stretch>
        </p:blipFill>
        <p:spPr>
          <a:xfrm>
            <a:off x="273082" y="371662"/>
            <a:ext cx="5865082" cy="6317845"/>
          </a:xfrm>
          <a:prstGeom prst="rect">
            <a:avLst/>
          </a:prstGeom>
          <a:noFill/>
          <a:ln w="57150">
            <a:solidFill>
              <a:srgbClr val="92D050"/>
            </a:solidFill>
          </a:ln>
        </p:spPr>
      </p:pic>
      <p:sp>
        <p:nvSpPr>
          <p:cNvPr id="30" name="Oval 29">
            <a:extLst>
              <a:ext uri="{C183D7F6-B498-43B3-948B-1728B52AA6E4}">
                <adec:decorative xmlns:adec="http://schemas.microsoft.com/office/drawing/2017/decorative" val="1"/>
              </a:ext>
            </a:extLst>
          </p:cNvPr>
          <p:cNvSpPr/>
          <p:nvPr/>
        </p:nvSpPr>
        <p:spPr>
          <a:xfrm>
            <a:off x="32764" y="546822"/>
            <a:ext cx="3707048" cy="422491"/>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C1057C22-48AB-AC33-3968-E7BDD299E695}"/>
              </a:ext>
              <a:ext uri="{C183D7F6-B498-43B3-948B-1728B52AA6E4}">
                <adec:decorative xmlns:adec="http://schemas.microsoft.com/office/drawing/2017/decorative" val="1"/>
              </a:ext>
            </a:extLst>
          </p:cNvPr>
          <p:cNvSpPr/>
          <p:nvPr/>
        </p:nvSpPr>
        <p:spPr>
          <a:xfrm>
            <a:off x="602389" y="5706802"/>
            <a:ext cx="2986971" cy="422491"/>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96B83EA5-F48A-777F-CAD4-79D85C602677}"/>
              </a:ext>
              <a:ext uri="{C183D7F6-B498-43B3-948B-1728B52AA6E4}">
                <adec:decorative xmlns:adec="http://schemas.microsoft.com/office/drawing/2017/decorative" val="1"/>
              </a:ext>
            </a:extLst>
          </p:cNvPr>
          <p:cNvCxnSpPr>
            <a:cxnSpLocks/>
          </p:cNvCxnSpPr>
          <p:nvPr/>
        </p:nvCxnSpPr>
        <p:spPr>
          <a:xfrm flipH="1" flipV="1">
            <a:off x="3685220" y="839956"/>
            <a:ext cx="2852057" cy="737929"/>
          </a:xfrm>
          <a:prstGeom prst="lin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18382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A9074D5A-9DE1-B179-3BBD-AACBED380068}"/>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426" y="839337"/>
            <a:ext cx="3402126" cy="1909210"/>
          </a:xfrm>
          <a:prstGeom prst="rect">
            <a:avLst/>
          </a:prstGeom>
          <a:noFill/>
          <a:ln w="38100">
            <a:solidFill>
              <a:schemeClr val="tx1"/>
            </a:solidFill>
            <a:prstDash val="solid"/>
          </a:ln>
          <a:effectLst>
            <a:softEdge rad="0"/>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D8F2EB8-C9F8-A1B4-898A-06792C65AC8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29426" y="4766710"/>
            <a:ext cx="2876508" cy="1417410"/>
          </a:xfrm>
          <a:prstGeom prst="rect">
            <a:avLst/>
          </a:prstGeom>
          <a:noFill/>
          <a:ln w="28575">
            <a:solidFill>
              <a:schemeClr val="tx1"/>
            </a:solidFill>
          </a:ln>
        </p:spPr>
      </p:pic>
      <p:grpSp>
        <p:nvGrpSpPr>
          <p:cNvPr id="8" name="Group 7">
            <a:extLst>
              <a:ext uri="{FF2B5EF4-FFF2-40B4-BE49-F238E27FC236}">
                <a16:creationId xmlns:a16="http://schemas.microsoft.com/office/drawing/2014/main" id="{38CE6D61-316A-0C58-54F6-1E887DA4353E}"/>
              </a:ext>
              <a:ext uri="{C183D7F6-B498-43B3-948B-1728B52AA6E4}">
                <adec:decorative xmlns:adec="http://schemas.microsoft.com/office/drawing/2017/decorative" val="1"/>
              </a:ext>
            </a:extLst>
          </p:cNvPr>
          <p:cNvGrpSpPr/>
          <p:nvPr/>
        </p:nvGrpSpPr>
        <p:grpSpPr>
          <a:xfrm>
            <a:off x="3175201" y="4745439"/>
            <a:ext cx="2982957" cy="1431670"/>
            <a:chOff x="3945232" y="4921435"/>
            <a:chExt cx="2274294" cy="1086496"/>
          </a:xfrm>
        </p:grpSpPr>
        <p:pic>
          <p:nvPicPr>
            <p:cNvPr id="3076" name="Picture 4" descr="Labor Market Analysis &amp; Trends - Acro Service Corporation">
              <a:extLst>
                <a:ext uri="{FF2B5EF4-FFF2-40B4-BE49-F238E27FC236}">
                  <a16:creationId xmlns:a16="http://schemas.microsoft.com/office/drawing/2014/main" id="{F53BB98B-B8C9-BBD6-68FA-4D20FB6293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8414" y="4921435"/>
              <a:ext cx="2051112" cy="108649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E8ECCCE-1670-0C62-F2D9-1EDB7BD86675}"/>
                </a:ext>
                <a:ext uri="{C183D7F6-B498-43B3-948B-1728B52AA6E4}">
                  <adec:decorative xmlns:adec="http://schemas.microsoft.com/office/drawing/2017/decorative" val="1"/>
                </a:ext>
              </a:extLst>
            </p:cNvPr>
            <p:cNvSpPr txBox="1"/>
            <p:nvPr/>
          </p:nvSpPr>
          <p:spPr>
            <a:xfrm rot="481759">
              <a:off x="3945232" y="5103081"/>
              <a:ext cx="2226904" cy="830997"/>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Labor Market </a:t>
              </a:r>
            </a:p>
            <a:p>
              <a:pPr algn="ctr"/>
              <a:r>
                <a:rPr lang="en-US" sz="24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Information</a:t>
              </a:r>
            </a:p>
          </p:txBody>
        </p:sp>
      </p:grpSp>
      <p:pic>
        <p:nvPicPr>
          <p:cNvPr id="7" name="Picture 6">
            <a:extLst>
              <a:ext uri="{FF2B5EF4-FFF2-40B4-BE49-F238E27FC236}">
                <a16:creationId xmlns:a16="http://schemas.microsoft.com/office/drawing/2014/main" id="{E3EF14F7-6EAB-D30F-5258-1FAE2DDBF7A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410868" y="4745439"/>
            <a:ext cx="2860724" cy="1459952"/>
          </a:xfrm>
          <a:prstGeom prst="rect">
            <a:avLst/>
          </a:prstGeom>
          <a:noFill/>
          <a:ln w="28575">
            <a:solidFill>
              <a:schemeClr val="tx1"/>
            </a:solidFill>
          </a:ln>
        </p:spPr>
      </p:pic>
      <p:grpSp>
        <p:nvGrpSpPr>
          <p:cNvPr id="13" name="Group 12">
            <a:extLst>
              <a:ext uri="{FF2B5EF4-FFF2-40B4-BE49-F238E27FC236}">
                <a16:creationId xmlns:a16="http://schemas.microsoft.com/office/drawing/2014/main" id="{AEE9C7CF-5BCC-7CF5-E032-63CE67B5651A}"/>
              </a:ext>
              <a:ext uri="{C183D7F6-B498-43B3-948B-1728B52AA6E4}">
                <adec:decorative xmlns:adec="http://schemas.microsoft.com/office/drawing/2017/decorative" val="1"/>
              </a:ext>
            </a:extLst>
          </p:cNvPr>
          <p:cNvGrpSpPr/>
          <p:nvPr/>
        </p:nvGrpSpPr>
        <p:grpSpPr>
          <a:xfrm>
            <a:off x="9524299" y="4745439"/>
            <a:ext cx="2411520" cy="1385462"/>
            <a:chOff x="9765121" y="4874398"/>
            <a:chExt cx="2051114" cy="1132704"/>
          </a:xfrm>
        </p:grpSpPr>
        <p:pic>
          <p:nvPicPr>
            <p:cNvPr id="10" name="Picture 9">
              <a:extLst>
                <a:ext uri="{FF2B5EF4-FFF2-40B4-BE49-F238E27FC236}">
                  <a16:creationId xmlns:a16="http://schemas.microsoft.com/office/drawing/2014/main" id="{51C3A570-642F-63CC-DDA2-7E3C61BB5BFF}"/>
                </a:ext>
              </a:extLst>
            </p:cNvPr>
            <p:cNvPicPr>
              <a:picLocks noChangeAspect="1"/>
            </p:cNvPicPr>
            <p:nvPr/>
          </p:nvPicPr>
          <p:blipFill>
            <a:blip r:embed="rId6"/>
            <a:stretch>
              <a:fillRect/>
            </a:stretch>
          </p:blipFill>
          <p:spPr>
            <a:xfrm>
              <a:off x="9765123" y="4874398"/>
              <a:ext cx="2051112" cy="1132704"/>
            </a:xfrm>
            <a:prstGeom prst="rect">
              <a:avLst/>
            </a:prstGeom>
            <a:noFill/>
            <a:ln w="28575">
              <a:solidFill>
                <a:schemeClr val="tx1"/>
              </a:solidFill>
            </a:ln>
          </p:spPr>
        </p:pic>
        <p:sp>
          <p:nvSpPr>
            <p:cNvPr id="11" name="TextBox 10">
              <a:extLst>
                <a:ext uri="{FF2B5EF4-FFF2-40B4-BE49-F238E27FC236}">
                  <a16:creationId xmlns:a16="http://schemas.microsoft.com/office/drawing/2014/main" id="{DD22A744-B7C6-FBAA-9FE9-A72679C3E63A}"/>
                </a:ext>
                <a:ext uri="{C183D7F6-B498-43B3-948B-1728B52AA6E4}">
                  <adec:decorative xmlns:adec="http://schemas.microsoft.com/office/drawing/2017/decorative" val="1"/>
                </a:ext>
              </a:extLst>
            </p:cNvPr>
            <p:cNvSpPr txBox="1"/>
            <p:nvPr/>
          </p:nvSpPr>
          <p:spPr>
            <a:xfrm>
              <a:off x="9765121" y="5240367"/>
              <a:ext cx="1841466" cy="461665"/>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highlight>
                    <a:srgbClr val="0D477B"/>
                  </a:highlight>
                </a:rPr>
                <a:t>Partnerships</a:t>
              </a:r>
            </a:p>
          </p:txBody>
        </p:sp>
      </p:grpSp>
      <p:sp>
        <p:nvSpPr>
          <p:cNvPr id="12" name="Title 11">
            <a:extLst>
              <a:ext uri="{FF2B5EF4-FFF2-40B4-BE49-F238E27FC236}">
                <a16:creationId xmlns:a16="http://schemas.microsoft.com/office/drawing/2014/main" id="{3F5D1D37-B8ED-0939-74C9-1770963FEAB4}"/>
              </a:ext>
            </a:extLst>
          </p:cNvPr>
          <p:cNvSpPr>
            <a:spLocks noGrp="1"/>
          </p:cNvSpPr>
          <p:nvPr>
            <p:ph type="title" idx="4294967295"/>
          </p:nvPr>
        </p:nvSpPr>
        <p:spPr>
          <a:xfrm>
            <a:off x="4178300" y="1332277"/>
            <a:ext cx="7684274" cy="1754326"/>
          </a:xfrm>
          <a:prstGeom prst="rect">
            <a:avLst/>
          </a:prstGeom>
          <a:solidFill>
            <a:schemeClr val="tx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mn-lt"/>
                <a:ea typeface="+mn-ea"/>
                <a:cs typeface="+mn-cs"/>
              </a:rPr>
              <a:t>CRITICAL SUCCESS FACTORS</a:t>
            </a:r>
          </a:p>
        </p:txBody>
      </p:sp>
    </p:spTree>
    <p:extLst>
      <p:ext uri="{BB962C8B-B14F-4D97-AF65-F5344CB8AC3E}">
        <p14:creationId xmlns:p14="http://schemas.microsoft.com/office/powerpoint/2010/main" val="3993209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944F4-0183-DDBF-6F98-323694E0FF79}"/>
              </a:ext>
            </a:extLst>
          </p:cNvPr>
          <p:cNvSpPr>
            <a:spLocks noGrp="1"/>
          </p:cNvSpPr>
          <p:nvPr>
            <p:ph type="title" idx="4294967295"/>
          </p:nvPr>
        </p:nvSpPr>
        <p:spPr>
          <a:xfrm>
            <a:off x="7835900" y="711200"/>
            <a:ext cx="3175000" cy="635000"/>
          </a:xfrm>
        </p:spPr>
        <p:txBody>
          <a:bodyPr vert="horz" lIns="91440" tIns="45720" rIns="91440" bIns="45720" rtlCol="0" anchor="b">
            <a:normAutofit/>
          </a:bodyPr>
          <a:lstStyle/>
          <a:p>
            <a:r>
              <a:rPr lang="en-US" dirty="0"/>
              <a:t>Gig Economy</a:t>
            </a:r>
          </a:p>
        </p:txBody>
      </p:sp>
      <p:pic>
        <p:nvPicPr>
          <p:cNvPr id="3" name="Picture 2">
            <a:extLst>
              <a:ext uri="{FF2B5EF4-FFF2-40B4-BE49-F238E27FC236}">
                <a16:creationId xmlns:a16="http://schemas.microsoft.com/office/drawing/2014/main" id="{02AC7796-E775-F4F6-D7C9-DCCDC2EAA99B}"/>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2291" b="15362"/>
          <a:stretch/>
        </p:blipFill>
        <p:spPr bwMode="auto">
          <a:xfrm>
            <a:off x="0" y="171448"/>
            <a:ext cx="5816600" cy="53530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nvestopedia logo">
            <a:extLst>
              <a:ext uri="{FF2B5EF4-FFF2-40B4-BE49-F238E27FC236}">
                <a16:creationId xmlns:a16="http://schemas.microsoft.com/office/drawing/2014/main" id="{482E72DB-F578-0E8D-2726-C1075948EC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063" t="91868" r="37916" b="502"/>
          <a:stretch/>
        </p:blipFill>
        <p:spPr bwMode="auto">
          <a:xfrm>
            <a:off x="1504950" y="5695948"/>
            <a:ext cx="2806700" cy="482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F205D0-B746-AEF6-2751-F7D73002BE0A}"/>
              </a:ext>
            </a:extLst>
          </p:cNvPr>
          <p:cNvSpPr txBox="1"/>
          <p:nvPr/>
        </p:nvSpPr>
        <p:spPr>
          <a:xfrm>
            <a:off x="6489700" y="1612900"/>
            <a:ext cx="5270500" cy="2520434"/>
          </a:xfrm>
          <a:prstGeom prst="rect">
            <a:avLst/>
          </a:prstGeom>
          <a:noFill/>
        </p:spPr>
        <p:txBody>
          <a:bodyPr wrap="square" rtlCol="0">
            <a:spAutoFit/>
          </a:bodyPr>
          <a:lstStyle/>
          <a:p>
            <a:pPr>
              <a:lnSpc>
                <a:spcPct val="114000"/>
              </a:lnSpc>
              <a:spcBef>
                <a:spcPts val="600"/>
              </a:spcBef>
              <a:spcAft>
                <a:spcPts val="600"/>
              </a:spcAft>
            </a:pPr>
            <a:r>
              <a:rPr lang="en-US" sz="2800" dirty="0">
                <a:latin typeface="Calibri" panose="020F0502020204030204" pitchFamily="34" charset="0"/>
                <a:ea typeface="Calibri" panose="020F0502020204030204" pitchFamily="34" charset="0"/>
                <a:cs typeface="Calibri" panose="020F0502020204030204" pitchFamily="34" charset="0"/>
              </a:rPr>
              <a:t>A segment of the service economy based on flexible, temporary, or freelance jobs, often involving connecting clients and customers through an online platform. </a:t>
            </a:r>
          </a:p>
        </p:txBody>
      </p:sp>
    </p:spTree>
    <p:extLst>
      <p:ext uri="{BB962C8B-B14F-4D97-AF65-F5344CB8AC3E}">
        <p14:creationId xmlns:p14="http://schemas.microsoft.com/office/powerpoint/2010/main" val="96690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xit" presetSubtype="0" fill="hold" nodeType="clickEffect">
                                  <p:stCondLst>
                                    <p:cond delay="0"/>
                                  </p:stCondLst>
                                  <p:childTnLst>
                                    <p:animEffect transition="out" filter="wedge">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0" presetClass="exit" presetSubtype="0" fill="hold" nodeType="clickEffect">
                                  <p:stCondLst>
                                    <p:cond delay="0"/>
                                  </p:stCondLst>
                                  <p:childTnLst>
                                    <p:animEffect transition="out" filter="wedge">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12DFFB-B3ED-7274-9350-AF2A42FB5C95}"/>
              </a:ext>
            </a:extLst>
          </p:cNvPr>
          <p:cNvSpPr txBox="1">
            <a:spLocks noGrp="1"/>
          </p:cNvSpPr>
          <p:nvPr>
            <p:ph type="title" idx="4294967295"/>
          </p:nvPr>
        </p:nvSpPr>
        <p:spPr>
          <a:xfrm>
            <a:off x="399172" y="322718"/>
            <a:ext cx="10687927"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2"/>
                </a:solidFill>
                <a:effectLst/>
                <a:highlight>
                  <a:srgbClr val="FFFFFF"/>
                </a:highlight>
                <a:uLnTx/>
                <a:uFillTx/>
                <a:latin typeface="Calibri" panose="020F0502020204030204" pitchFamily="34" charset="0"/>
                <a:ea typeface="+mn-ea"/>
                <a:cs typeface="Calibri" panose="020F0502020204030204" pitchFamily="34" charset="0"/>
              </a:rPr>
              <a:t>Let’s start by quantifying the massive the shift towards gig work:</a:t>
            </a:r>
            <a:endParaRPr kumimoji="0" lang="en-US" sz="2800" b="0" i="0" u="none" strike="noStrike" kern="1200" cap="none" spc="0" normalizeH="0" baseline="0" noProof="0" dirty="0">
              <a:ln>
                <a:noFill/>
              </a:ln>
              <a:solidFill>
                <a:schemeClr val="tx2"/>
              </a:solidFill>
              <a:effectLst/>
              <a:highlight>
                <a:srgbClr val="FFFFFF"/>
              </a:highligh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97578C0F-1084-3D2A-E039-0E14C352A33E}"/>
              </a:ext>
            </a:extLst>
          </p:cNvPr>
          <p:cNvSpPr txBox="1"/>
          <p:nvPr/>
        </p:nvSpPr>
        <p:spPr>
          <a:xfrm>
            <a:off x="302342" y="1136064"/>
            <a:ext cx="11587315" cy="4585871"/>
          </a:xfrm>
          <a:prstGeom prst="rect">
            <a:avLst/>
          </a:prstGeom>
          <a:noFill/>
        </p:spPr>
        <p:txBody>
          <a:bodyPr wrap="square">
            <a:spAutoFit/>
          </a:bodyPr>
          <a:lstStyle/>
          <a:p>
            <a:pPr marL="225425" indent="-225425" algn="l">
              <a:buFont typeface="Arial" panose="020B0604020202020204" pitchFamily="34" charset="0"/>
              <a:buChar char="•"/>
            </a:pPr>
            <a:r>
              <a:rPr lang="en-US" b="0" i="0" dirty="0">
                <a:solidFill>
                  <a:schemeClr val="tx2"/>
                </a:solidFill>
                <a:effectLst/>
                <a:highlight>
                  <a:srgbClr val="FFFFFF"/>
                </a:highlight>
                <a:latin typeface="Calibri" panose="020F0502020204030204" pitchFamily="34" charset="0"/>
                <a:cs typeface="Calibri" panose="020F0502020204030204" pitchFamily="34" charset="0"/>
              </a:rPr>
              <a:t>Over 75 million people currently freelance in the US — representing nearly half (48%) of the overall workforce (MBO Partners)</a:t>
            </a:r>
          </a:p>
          <a:p>
            <a:pPr marL="225425" indent="-225425" algn="l">
              <a:buFont typeface="Arial" panose="020B0604020202020204" pitchFamily="34" charset="0"/>
              <a:buChar char="•"/>
            </a:pPr>
            <a:endParaRPr lang="en-US" b="0" i="0" dirty="0">
              <a:solidFill>
                <a:schemeClr val="tx2"/>
              </a:solidFill>
              <a:effectLst/>
              <a:highlight>
                <a:srgbClr val="FFFFFF"/>
              </a:highlight>
              <a:latin typeface="Calibri" panose="020F0502020204030204" pitchFamily="34" charset="0"/>
              <a:cs typeface="Calibri" panose="020F0502020204030204" pitchFamily="34" charset="0"/>
            </a:endParaRPr>
          </a:p>
          <a:p>
            <a:pPr marL="225425" indent="-225425" algn="l">
              <a:buFont typeface="Arial" panose="020B0604020202020204" pitchFamily="34" charset="0"/>
              <a:buChar char="•"/>
            </a:pPr>
            <a:r>
              <a:rPr lang="en-US" b="0" i="0" dirty="0">
                <a:solidFill>
                  <a:schemeClr val="tx2"/>
                </a:solidFill>
                <a:effectLst/>
                <a:highlight>
                  <a:srgbClr val="FFFFFF"/>
                </a:highlight>
                <a:latin typeface="Calibri" panose="020F0502020204030204" pitchFamily="34" charset="0"/>
                <a:cs typeface="Calibri" panose="020F0502020204030204" pitchFamily="34" charset="0"/>
              </a:rPr>
              <a:t>Their ranks are projected to surge to 86.5 million people by 2025, and over 100 million by 2028 (MBO Partners)</a:t>
            </a:r>
          </a:p>
          <a:p>
            <a:pPr marL="225425" indent="-225425" algn="l">
              <a:buFont typeface="Arial" panose="020B0604020202020204" pitchFamily="34" charset="0"/>
              <a:buChar char="•"/>
            </a:pPr>
            <a:endParaRPr lang="en-US" b="0" i="0" dirty="0">
              <a:solidFill>
                <a:schemeClr val="tx2"/>
              </a:solidFill>
              <a:effectLst/>
              <a:highlight>
                <a:srgbClr val="FFFFFF"/>
              </a:highlight>
              <a:latin typeface="Calibri" panose="020F0502020204030204" pitchFamily="34" charset="0"/>
              <a:cs typeface="Calibri" panose="020F0502020204030204" pitchFamily="34" charset="0"/>
            </a:endParaRPr>
          </a:p>
          <a:p>
            <a:pPr marL="225425" indent="-225425" algn="l">
              <a:buFont typeface="Arial" panose="020B0604020202020204" pitchFamily="34" charset="0"/>
              <a:buChar char="•"/>
            </a:pPr>
            <a:r>
              <a:rPr lang="en-US" b="0" i="0" dirty="0">
                <a:solidFill>
                  <a:schemeClr val="tx2"/>
                </a:solidFill>
                <a:effectLst/>
                <a:highlight>
                  <a:srgbClr val="FFFFFF"/>
                </a:highlight>
                <a:latin typeface="Calibri" panose="020F0502020204030204" pitchFamily="34" charset="0"/>
                <a:cs typeface="Calibri" panose="020F0502020204030204" pitchFamily="34" charset="0"/>
              </a:rPr>
              <a:t>52% of all US workers are forecast to freelance in some capacity by 2023 (MBO Partners)</a:t>
            </a:r>
          </a:p>
          <a:p>
            <a:pPr marL="225425" indent="-225425" algn="l">
              <a:buFont typeface="Arial" panose="020B0604020202020204" pitchFamily="34" charset="0"/>
              <a:buChar char="•"/>
            </a:pPr>
            <a:endParaRPr lang="en-US" b="0" i="0" dirty="0">
              <a:solidFill>
                <a:schemeClr val="tx2"/>
              </a:solidFill>
              <a:effectLst/>
              <a:highlight>
                <a:srgbClr val="FFFFFF"/>
              </a:highlight>
              <a:latin typeface="Calibri" panose="020F0502020204030204" pitchFamily="34" charset="0"/>
              <a:cs typeface="Calibri" panose="020F0502020204030204" pitchFamily="34" charset="0"/>
            </a:endParaRPr>
          </a:p>
          <a:p>
            <a:pPr marL="225425" indent="-225425" algn="l">
              <a:buFont typeface="Arial" panose="020B0604020202020204" pitchFamily="34" charset="0"/>
              <a:buChar char="•"/>
            </a:pPr>
            <a:r>
              <a:rPr lang="en-US" b="0" i="0" dirty="0">
                <a:solidFill>
                  <a:schemeClr val="tx2"/>
                </a:solidFill>
                <a:effectLst/>
                <a:highlight>
                  <a:srgbClr val="FFFFFF"/>
                </a:highlight>
                <a:latin typeface="Calibri" panose="020F0502020204030204" pitchFamily="34" charset="0"/>
                <a:cs typeface="Calibri" panose="020F0502020204030204" pitchFamily="34" charset="0"/>
              </a:rPr>
              <a:t>89% of companies intend to increase their usage of freelance talent over the next 5 years (Upwork)</a:t>
            </a:r>
          </a:p>
          <a:p>
            <a:pPr algn="l"/>
            <a:endParaRPr lang="en-US" sz="1600" dirty="0">
              <a:solidFill>
                <a:schemeClr val="tx2"/>
              </a:solidFill>
              <a:highlight>
                <a:srgbClr val="FFFFFF"/>
              </a:highlight>
              <a:latin typeface="Calibri" panose="020F0502020204030204" pitchFamily="34" charset="0"/>
              <a:cs typeface="Calibri" panose="020F0502020204030204" pitchFamily="34" charset="0"/>
            </a:endParaRPr>
          </a:p>
          <a:p>
            <a:pPr algn="l"/>
            <a:r>
              <a:rPr lang="en-US" sz="2400" b="1" i="0" dirty="0">
                <a:solidFill>
                  <a:schemeClr val="tx2"/>
                </a:solidFill>
                <a:effectLst/>
                <a:highlight>
                  <a:srgbClr val="FFFFFF"/>
                </a:highlight>
                <a:latin typeface="Calibri" panose="020F0502020204030204" pitchFamily="34" charset="0"/>
                <a:cs typeface="Calibri" panose="020F0502020204030204" pitchFamily="34" charset="0"/>
              </a:rPr>
              <a:t>Age:</a:t>
            </a:r>
          </a:p>
          <a:p>
            <a:pPr marL="225425" indent="-225425">
              <a:buFont typeface="Arial" panose="020B0604020202020204" pitchFamily="34" charset="0"/>
              <a:buChar char="•"/>
            </a:pPr>
            <a:r>
              <a:rPr lang="en-US" dirty="0">
                <a:solidFill>
                  <a:schemeClr val="tx2"/>
                </a:solidFill>
                <a:highlight>
                  <a:srgbClr val="FFFFFF"/>
                </a:highlight>
                <a:latin typeface="Calibri" panose="020F0502020204030204" pitchFamily="34" charset="0"/>
                <a:cs typeface="Calibri" panose="020F0502020204030204" pitchFamily="34" charset="0"/>
              </a:rPr>
              <a:t>The average freelancer age is 38 years old  with 53% female and 47% male (MBO Partners)</a:t>
            </a:r>
          </a:p>
          <a:p>
            <a:pPr marL="225425" indent="-225425">
              <a:buFont typeface="Arial" panose="020B0604020202020204" pitchFamily="34" charset="0"/>
              <a:buChar char="•"/>
            </a:pPr>
            <a:endParaRPr lang="en-US" dirty="0">
              <a:solidFill>
                <a:schemeClr val="tx2"/>
              </a:solidFill>
              <a:highlight>
                <a:srgbClr val="FFFFFF"/>
              </a:highlight>
              <a:latin typeface="Calibri" panose="020F0502020204030204" pitchFamily="34" charset="0"/>
              <a:cs typeface="Calibri" panose="020F0502020204030204" pitchFamily="34" charset="0"/>
            </a:endParaRPr>
          </a:p>
          <a:p>
            <a:pPr marL="225425" indent="-225425">
              <a:buFont typeface="Arial" panose="020B0604020202020204" pitchFamily="34" charset="0"/>
              <a:buChar char="•"/>
            </a:pPr>
            <a:r>
              <a:rPr lang="en-US" dirty="0">
                <a:solidFill>
                  <a:schemeClr val="tx2"/>
                </a:solidFill>
                <a:highlight>
                  <a:srgbClr val="FFFFFF"/>
                </a:highlight>
                <a:latin typeface="Calibri" panose="020F0502020204030204" pitchFamily="34" charset="0"/>
                <a:cs typeface="Calibri" panose="020F0502020204030204" pitchFamily="34" charset="0"/>
              </a:rPr>
              <a:t>49% are Millennials, born between 1981 and 1996 (Upwork)</a:t>
            </a:r>
          </a:p>
          <a:p>
            <a:pPr marL="225425" indent="-225425">
              <a:buFont typeface="Arial" panose="020B0604020202020204" pitchFamily="34" charset="0"/>
              <a:buChar char="•"/>
            </a:pPr>
            <a:endParaRPr lang="en-US" dirty="0">
              <a:solidFill>
                <a:schemeClr val="tx2"/>
              </a:solidFill>
              <a:highlight>
                <a:srgbClr val="FFFFFF"/>
              </a:highlight>
              <a:latin typeface="Calibri" panose="020F0502020204030204" pitchFamily="34" charset="0"/>
              <a:cs typeface="Calibri" panose="020F0502020204030204" pitchFamily="34" charset="0"/>
            </a:endParaRPr>
          </a:p>
          <a:p>
            <a:pPr marL="225425" indent="-225425">
              <a:buFont typeface="Arial" panose="020B0604020202020204" pitchFamily="34" charset="0"/>
              <a:buChar char="•"/>
            </a:pPr>
            <a:r>
              <a:rPr lang="en-US" dirty="0">
                <a:solidFill>
                  <a:schemeClr val="tx2"/>
                </a:solidFill>
                <a:highlight>
                  <a:srgbClr val="FFFFFF"/>
                </a:highlight>
                <a:latin typeface="Calibri" panose="020F0502020204030204" pitchFamily="34" charset="0"/>
                <a:cs typeface="Calibri" panose="020F0502020204030204" pitchFamily="34" charset="0"/>
              </a:rPr>
              <a:t>37% belong to Gen Z, born 1997 onwards (Upwork)</a:t>
            </a:r>
          </a:p>
          <a:p>
            <a:pPr marL="225425" indent="-225425" algn="l">
              <a:buFont typeface="Arial" panose="020B0604020202020204" pitchFamily="34" charset="0"/>
              <a:buChar char="•"/>
            </a:pPr>
            <a:endParaRPr lang="en-US" sz="1600" b="0" i="0" dirty="0">
              <a:solidFill>
                <a:srgbClr val="000000"/>
              </a:solidFill>
              <a:effectLst/>
              <a:highlight>
                <a:srgbClr val="FFFFFF"/>
              </a:highlight>
              <a:latin typeface="Open Sans" panose="020B0606030504020204" pitchFamily="34" charset="0"/>
            </a:endParaRPr>
          </a:p>
        </p:txBody>
      </p:sp>
      <p:sp>
        <p:nvSpPr>
          <p:cNvPr id="13" name="TextBox 12">
            <a:extLst>
              <a:ext uri="{FF2B5EF4-FFF2-40B4-BE49-F238E27FC236}">
                <a16:creationId xmlns:a16="http://schemas.microsoft.com/office/drawing/2014/main" id="{C69B5B96-0884-2586-9B72-F46E73446008}"/>
              </a:ext>
            </a:extLst>
          </p:cNvPr>
          <p:cNvSpPr txBox="1"/>
          <p:nvPr/>
        </p:nvSpPr>
        <p:spPr>
          <a:xfrm>
            <a:off x="111842" y="5740022"/>
            <a:ext cx="4088683" cy="646331"/>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hlinkClick r:id="rId2"/>
              </a:rPr>
              <a:t>Gig economy in the U.S. - statistics &amp; facts | Statista</a:t>
            </a:r>
            <a:endParaRPr lang="en-US" b="1"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F2F3C6F8-CD3F-4DE2-DCCD-3E3034C7AAC0}"/>
              </a:ext>
            </a:extLst>
          </p:cNvPr>
          <p:cNvSpPr txBox="1"/>
          <p:nvPr/>
        </p:nvSpPr>
        <p:spPr>
          <a:xfrm>
            <a:off x="5186187" y="5878521"/>
            <a:ext cx="2032351" cy="369332"/>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hlinkClick r:id="rId3"/>
              </a:rPr>
              <a:t>mbopartners.com</a:t>
            </a:r>
            <a:endParaRPr lang="en-US" b="1"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64351F57-0900-9A68-E7CD-FF72A6268624}"/>
              </a:ext>
            </a:extLst>
          </p:cNvPr>
          <p:cNvSpPr txBox="1"/>
          <p:nvPr/>
        </p:nvSpPr>
        <p:spPr>
          <a:xfrm>
            <a:off x="8204200" y="5827395"/>
            <a:ext cx="3987800" cy="646331"/>
          </a:xfrm>
          <a:prstGeom prst="rect">
            <a:avLst/>
          </a:prstGeom>
          <a:noFill/>
        </p:spPr>
        <p:txBody>
          <a:bodyPr wrap="square">
            <a:spAutoFit/>
          </a:bodyPr>
          <a:lstStyle/>
          <a:p>
            <a:r>
              <a:rPr lang="en-US" b="1" dirty="0">
                <a:latin typeface="Calibri" panose="020F0502020204030204" pitchFamily="34" charset="0"/>
                <a:cs typeface="Calibri" panose="020F0502020204030204" pitchFamily="34" charset="0"/>
                <a:hlinkClick r:id="rId4"/>
              </a:rPr>
              <a:t>Gig Economy Statistics and Key Takeaways for 2024 | Upwork</a:t>
            </a: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1543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11098" y="1037929"/>
            <a:ext cx="3053225" cy="3200697"/>
          </a:xfrm>
          <a:prstGeom prst="rect">
            <a:avLst/>
          </a:prstGeom>
          <a:ln>
            <a:noFill/>
          </a:ln>
          <a:effectLst>
            <a:outerShdw blurRad="292100" dist="139700" dir="2700000" algn="tl" rotWithShape="0">
              <a:srgbClr val="333333">
                <a:alpha val="65000"/>
              </a:srgbClr>
            </a:outerShdw>
          </a:effectLst>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10206" y="964650"/>
            <a:ext cx="2923656" cy="2686346"/>
          </a:xfrm>
          <a:prstGeom prst="rect">
            <a:avLst/>
          </a:prstGeom>
          <a:ln>
            <a:noFill/>
          </a:ln>
          <a:effectLst>
            <a:outerShdw blurRad="292100" dist="139700" dir="2700000" algn="tl" rotWithShape="0">
              <a:srgbClr val="333333">
                <a:alpha val="65000"/>
              </a:srgbClr>
            </a:outerShdw>
          </a:effectLst>
        </p:spPr>
      </p:pic>
      <p:sp>
        <p:nvSpPr>
          <p:cNvPr id="2" name="Subtitle 2">
            <a:extLst>
              <a:ext uri="{FF2B5EF4-FFF2-40B4-BE49-F238E27FC236}">
                <a16:creationId xmlns:a16="http://schemas.microsoft.com/office/drawing/2014/main" id="{7F0C5568-1A2F-8502-C436-A0DE86FD4DE6}"/>
              </a:ext>
            </a:extLst>
          </p:cNvPr>
          <p:cNvSpPr txBox="1">
            <a:spLocks noGrp="1"/>
          </p:cNvSpPr>
          <p:nvPr>
            <p:ph type="title" idx="4294967295"/>
          </p:nvPr>
        </p:nvSpPr>
        <p:spPr>
          <a:xfrm>
            <a:off x="220663" y="177800"/>
            <a:ext cx="4567237" cy="786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Gig Job Boards</a:t>
            </a:r>
          </a:p>
        </p:txBody>
      </p:sp>
      <p:pic>
        <p:nvPicPr>
          <p:cNvPr id="14" name="Picture 13">
            <a:extLst>
              <a:ext uri="{FF2B5EF4-FFF2-40B4-BE49-F238E27FC236}">
                <a16:creationId xmlns:a16="http://schemas.microsoft.com/office/drawing/2014/main" id="{E5ABD0F0-3F78-171B-A8F9-D0502619CFB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32746" y="3872993"/>
            <a:ext cx="5009483" cy="2281486"/>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C89C3695-C0B8-0254-63C8-9800027AD38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79745" y="305817"/>
            <a:ext cx="4710657" cy="3123183"/>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B0BBE522-441E-46D8-191A-DF3B928EE34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49771" y="4437846"/>
            <a:ext cx="4141787" cy="16496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985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24464" y="434148"/>
            <a:ext cx="6387914" cy="4853938"/>
          </a:xfrm>
          <a:prstGeom prst="rect">
            <a:avLst/>
          </a:prstGeom>
          <a:ln>
            <a:noFill/>
          </a:ln>
          <a:effectLst>
            <a:outerShdw blurRad="292100" dist="139700" dir="2700000" algn="tl" rotWithShape="0">
              <a:srgbClr val="333333">
                <a:alpha val="65000"/>
              </a:srgbClr>
            </a:outerShdw>
          </a:effectLst>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373677" y="859427"/>
            <a:ext cx="5994159" cy="4787002"/>
          </a:xfrm>
          <a:prstGeom prst="rect">
            <a:avLst/>
          </a:prstGeom>
          <a:ln>
            <a:noFill/>
          </a:ln>
          <a:effectLst>
            <a:outerShdw blurRad="292100" dist="139700" dir="2700000" algn="tl" rotWithShape="0">
              <a:srgbClr val="333333">
                <a:alpha val="65000"/>
              </a:srgbClr>
            </a:outerShdw>
          </a:effectLst>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12585" y="1211571"/>
            <a:ext cx="5999585" cy="4520964"/>
          </a:xfrm>
          <a:prstGeom prst="rect">
            <a:avLst/>
          </a:prstGeom>
          <a:ln>
            <a:noFill/>
          </a:ln>
          <a:effectLst>
            <a:outerShdw blurRad="292100" dist="139700" dir="2700000" algn="tl" rotWithShape="0">
              <a:srgbClr val="333333">
                <a:alpha val="65000"/>
              </a:srgbClr>
            </a:outerShdw>
          </a:effectLst>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775129" y="1569914"/>
            <a:ext cx="6774978" cy="4520964"/>
          </a:xfrm>
          <a:prstGeom prst="rect">
            <a:avLst/>
          </a:prstGeom>
          <a:ln>
            <a:noFill/>
          </a:ln>
          <a:effectLst>
            <a:outerShdw blurRad="292100" dist="139700" dir="2700000" algn="tl" rotWithShape="0">
              <a:srgbClr val="333333">
                <a:alpha val="65000"/>
              </a:srgbClr>
            </a:outerShdw>
          </a:effectLst>
        </p:spPr>
      </p:pic>
      <p:sp>
        <p:nvSpPr>
          <p:cNvPr id="11" name="Title 10"/>
          <p:cNvSpPr>
            <a:spLocks noGrp="1"/>
          </p:cNvSpPr>
          <p:nvPr>
            <p:ph type="title" idx="4294967295"/>
          </p:nvPr>
        </p:nvSpPr>
        <p:spPr>
          <a:xfrm>
            <a:off x="5804086" y="113309"/>
            <a:ext cx="6387914" cy="3046988"/>
          </a:xfrm>
          <a:prstGeom prst="rect">
            <a:avLst/>
          </a:prstGeom>
          <a:solidFill>
            <a:srgbClr val="0070BC"/>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mn-lt"/>
                <a:ea typeface="+mn-ea"/>
                <a:cs typeface="+mn-cs"/>
              </a:rPr>
              <a:t>TYPES OF JOBS?</a:t>
            </a:r>
          </a:p>
        </p:txBody>
      </p:sp>
    </p:spTree>
    <p:extLst>
      <p:ext uri="{BB962C8B-B14F-4D97-AF65-F5344CB8AC3E}">
        <p14:creationId xmlns:p14="http://schemas.microsoft.com/office/powerpoint/2010/main" val="101115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C7AC5-70B5-4698-945B-8DEF0DB37F4D}"/>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Get That Gig..</a:t>
            </a:r>
          </a:p>
        </p:txBody>
      </p:sp>
      <p:grpSp>
        <p:nvGrpSpPr>
          <p:cNvPr id="3" name="Group 2" descr="Entitled, &quot;get that gig, why not do something cool?&quot; ">
            <a:extLst>
              <a:ext uri="{FF2B5EF4-FFF2-40B4-BE49-F238E27FC236}">
                <a16:creationId xmlns:a16="http://schemas.microsoft.com/office/drawing/2014/main" id="{B467F708-49C3-5BF5-1A39-656FD6D67D59}"/>
              </a:ext>
              <a:ext uri="{C183D7F6-B498-43B3-948B-1728B52AA6E4}">
                <adec:decorative xmlns:adec="http://schemas.microsoft.com/office/drawing/2017/decorative" val="0"/>
              </a:ext>
            </a:extLst>
          </p:cNvPr>
          <p:cNvGrpSpPr/>
          <p:nvPr/>
        </p:nvGrpSpPr>
        <p:grpSpPr>
          <a:xfrm>
            <a:off x="94608" y="275303"/>
            <a:ext cx="12004926" cy="5689528"/>
            <a:chOff x="187074" y="275303"/>
            <a:chExt cx="12004926" cy="5689528"/>
          </a:xfrm>
        </p:grpSpPr>
        <p:pic>
          <p:nvPicPr>
            <p:cNvPr id="5" name="Picture 4">
              <a:extLst>
                <a:ext uri="{FF2B5EF4-FFF2-40B4-BE49-F238E27FC236}">
                  <a16:creationId xmlns:a16="http://schemas.microsoft.com/office/drawing/2014/main" id="{1B39B0EE-8593-80D3-490E-51C445CD3BDA}"/>
                </a:ext>
              </a:extLst>
            </p:cNvPr>
            <p:cNvPicPr>
              <a:picLocks noChangeAspect="1"/>
            </p:cNvPicPr>
            <p:nvPr/>
          </p:nvPicPr>
          <p:blipFill>
            <a:blip r:embed="rId2"/>
            <a:stretch>
              <a:fillRect/>
            </a:stretch>
          </p:blipFill>
          <p:spPr>
            <a:xfrm>
              <a:off x="187074" y="365048"/>
              <a:ext cx="12004926" cy="5599783"/>
            </a:xfrm>
            <a:prstGeom prst="rect">
              <a:avLst/>
            </a:prstGeom>
          </p:spPr>
        </p:pic>
        <p:sp>
          <p:nvSpPr>
            <p:cNvPr id="6" name="Rectangle 5">
              <a:extLst>
                <a:ext uri="{FF2B5EF4-FFF2-40B4-BE49-F238E27FC236}">
                  <a16:creationId xmlns:a16="http://schemas.microsoft.com/office/drawing/2014/main" id="{AC69B909-576D-AAA3-2383-A80BF6F79A85}"/>
                </a:ext>
              </a:extLst>
            </p:cNvPr>
            <p:cNvSpPr/>
            <p:nvPr/>
          </p:nvSpPr>
          <p:spPr>
            <a:xfrm>
              <a:off x="3510116" y="275303"/>
              <a:ext cx="8494810" cy="914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27D4E48-D0F7-7864-B229-B5D786B788E8}"/>
                </a:ext>
              </a:extLst>
            </p:cNvPr>
            <p:cNvSpPr/>
            <p:nvPr/>
          </p:nvSpPr>
          <p:spPr>
            <a:xfrm>
              <a:off x="10086867" y="1279448"/>
              <a:ext cx="2105133" cy="8497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577BD89-F007-19C3-F5E1-A355FA021145}"/>
                </a:ext>
              </a:extLst>
            </p:cNvPr>
            <p:cNvSpPr/>
            <p:nvPr/>
          </p:nvSpPr>
          <p:spPr>
            <a:xfrm>
              <a:off x="187074" y="1458929"/>
              <a:ext cx="12004926" cy="163393"/>
            </a:xfrm>
            <a:prstGeom prst="rect">
              <a:avLst/>
            </a:prstGeom>
            <a:solidFill>
              <a:schemeClr val="bg1">
                <a:lumMod val="85000"/>
              </a:schemeClr>
            </a:solidFill>
            <a:ln>
              <a:solidFill>
                <a:schemeClr val="bg1">
                  <a:lumMod val="85000"/>
                </a:schemeClr>
              </a:solidFill>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33496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F2F4A-925D-DE11-E9E5-E16B7392B0E1}"/>
              </a:ext>
            </a:extLst>
          </p:cNvPr>
          <p:cNvSpPr>
            <a:spLocks noGrp="1"/>
          </p:cNvSpPr>
          <p:nvPr>
            <p:ph type="title" idx="4294967295"/>
          </p:nvPr>
        </p:nvSpPr>
        <p:spPr>
          <a:xfrm>
            <a:off x="838200" y="-1008063"/>
            <a:ext cx="10515600" cy="1008063"/>
          </a:xfrm>
        </p:spPr>
        <p:txBody>
          <a:bodyPr vert="horz" lIns="91440" tIns="45720" rIns="91440" bIns="45720" rtlCol="0" anchor="b">
            <a:normAutofit/>
          </a:bodyPr>
          <a:lstStyle/>
          <a:p>
            <a:r>
              <a:rPr lang="en-US" dirty="0"/>
              <a:t>Factors that Make Up the Talent Pipeline</a:t>
            </a:r>
          </a:p>
        </p:txBody>
      </p:sp>
      <p:pic>
        <p:nvPicPr>
          <p:cNvPr id="3094" name="Picture 22">
            <a:extLs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556" y="357784"/>
            <a:ext cx="11382375" cy="597217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723" y="202014"/>
            <a:ext cx="5504759" cy="417953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78" name="Picture 6">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6629" y="260781"/>
            <a:ext cx="6702319" cy="287390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80" name="Picture 8">
            <a:extLs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7219" y="3042757"/>
            <a:ext cx="5424781" cy="37883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172680" y="3226616"/>
            <a:ext cx="3595737" cy="3402794"/>
          </a:xfrm>
          <a:prstGeom prst="rect">
            <a:avLst/>
          </a:prstGeom>
          <a:ln w="228600" cap="sq" cmpd="thickThin">
            <a:solidFill>
              <a:srgbClr val="000000"/>
            </a:solidFill>
            <a:prstDash val="solid"/>
            <a:miter lim="800000"/>
          </a:ln>
          <a:effectLst>
            <a:innerShdw blurRad="76200">
              <a:srgbClr val="000000"/>
            </a:innerShdw>
          </a:effectLst>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23095" y="2445343"/>
            <a:ext cx="4378965" cy="4194736"/>
          </a:xfrm>
          <a:prstGeom prst="rect">
            <a:avLst/>
          </a:prstGeom>
          <a:ln w="228600" cap="sq" cmpd="thickThin">
            <a:solidFill>
              <a:srgbClr val="000000"/>
            </a:solidFill>
            <a:prstDash val="solid"/>
            <a:miter lim="800000"/>
          </a:ln>
          <a:effectLst>
            <a:innerShdw blurRad="76200">
              <a:srgbClr val="000000"/>
            </a:innerShdw>
          </a:effectLst>
        </p:spPr>
      </p:pic>
      <p:pic>
        <p:nvPicPr>
          <p:cNvPr id="2050" name="Picture 2">
            <a:extLs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6756" y="711763"/>
            <a:ext cx="5807411" cy="458701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 name="Picture 8">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08921" y="2666366"/>
            <a:ext cx="6979999" cy="3680858"/>
          </a:xfrm>
          <a:prstGeom prst="rect">
            <a:avLst/>
          </a:prstGeom>
          <a:ln w="228600" cap="sq" cmpd="thickThin">
            <a:solidFill>
              <a:srgbClr val="000000"/>
            </a:solidFill>
            <a:prstDash val="solid"/>
            <a:miter lim="800000"/>
          </a:ln>
          <a:effectLst>
            <a:innerShdw blurRad="76200">
              <a:srgbClr val="000000"/>
            </a:innerShdw>
          </a:effectLst>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7252906" y="629646"/>
            <a:ext cx="4453406" cy="2505040"/>
          </a:xfrm>
          <a:prstGeom prst="rect">
            <a:avLst/>
          </a:prstGeom>
          <a:ln w="228600" cap="sq" cmpd="thickThin">
            <a:solidFill>
              <a:srgbClr val="000000"/>
            </a:solidFill>
            <a:prstDash val="solid"/>
            <a:miter lim="800000"/>
          </a:ln>
          <a:effectLst>
            <a:innerShdw blurRad="76200">
              <a:srgbClr val="000000"/>
            </a:innerShdw>
          </a:effectLst>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87485" y="622838"/>
            <a:ext cx="6802368" cy="5094601"/>
          </a:xfrm>
          <a:prstGeom prst="rect">
            <a:avLst/>
          </a:prstGeom>
          <a:ln w="228600" cap="sq" cmpd="thickThin">
            <a:solidFill>
              <a:srgbClr val="000000"/>
            </a:solidFill>
            <a:prstDash val="solid"/>
            <a:miter lim="800000"/>
          </a:ln>
          <a:effectLst>
            <a:innerShdw blurRad="76200">
              <a:srgbClr val="000000"/>
            </a:innerShdw>
          </a:effectLst>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2138375" y="1452100"/>
            <a:ext cx="5457471" cy="3846676"/>
          </a:xfrm>
          <a:prstGeom prst="rect">
            <a:avLst/>
          </a:prstGeom>
          <a:ln w="228600" cap="sq" cmpd="thickThin">
            <a:solidFill>
              <a:srgbClr val="000000"/>
            </a:solidFill>
            <a:prstDash val="solid"/>
            <a:miter lim="800000"/>
          </a:ln>
          <a:effectLst>
            <a:innerShdw blurRad="76200">
              <a:srgbClr val="000000"/>
            </a:innerShdw>
          </a:effectLst>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7186789" y="1408613"/>
            <a:ext cx="4307536" cy="4240925"/>
          </a:xfrm>
          <a:prstGeom prst="rect">
            <a:avLst/>
          </a:prstGeom>
          <a:ln w="228600" cap="sq" cmpd="thickThin">
            <a:solidFill>
              <a:srgbClr val="000000"/>
            </a:solidFill>
            <a:prstDash val="solid"/>
            <a:miter lim="800000"/>
          </a:ln>
          <a:effectLst>
            <a:innerShdw blurRad="76200">
              <a:srgbClr val="000000"/>
            </a:innerShdw>
          </a:effectLst>
        </p:spPr>
      </p:pic>
      <p:pic>
        <p:nvPicPr>
          <p:cNvPr id="19" name="Picture 18">
            <a:extLst>
              <a:ext uri="{C183D7F6-B498-43B3-948B-1728B52AA6E4}">
                <adec:decorative xmlns:adec="http://schemas.microsoft.com/office/drawing/2017/decorative" val="1"/>
              </a:ext>
            </a:extLst>
          </p:cNvPr>
          <p:cNvPicPr>
            <a:picLocks noChangeAspect="1"/>
          </p:cNvPicPr>
          <p:nvPr/>
        </p:nvPicPr>
        <p:blipFill>
          <a:blip r:embed="rId14"/>
          <a:stretch>
            <a:fillRect/>
          </a:stretch>
        </p:blipFill>
        <p:spPr>
          <a:xfrm>
            <a:off x="1121900" y="202014"/>
            <a:ext cx="9937085" cy="6210678"/>
          </a:xfrm>
          <a:prstGeom prst="rect">
            <a:avLst/>
          </a:prstGeom>
          <a:ln w="228600" cap="sq" cmpd="thickThin">
            <a:solidFill>
              <a:srgbClr val="000000"/>
            </a:solidFill>
            <a:prstDash val="solid"/>
            <a:miter lim="800000"/>
          </a:ln>
          <a:effectLst>
            <a:innerShdw blurRad="76200">
              <a:srgbClr val="000000"/>
            </a:innerShdw>
          </a:effectLst>
        </p:spPr>
      </p:pic>
      <p:pic>
        <p:nvPicPr>
          <p:cNvPr id="2054" name="Picture 6">
            <a:extLst>
              <a:ext uri="{FF2B5EF4-FFF2-40B4-BE49-F238E27FC236}">
                <a16:creationId xmlns:a16="http://schemas.microsoft.com/office/drawing/2014/main" id="{3C3613F4-12CE-E356-D4A7-1DC5D07D7EFB}"/>
              </a:ext>
              <a:ext uri="{C183D7F6-B498-43B3-948B-1728B52AA6E4}">
                <adec:decorative xmlns:adec="http://schemas.microsoft.com/office/drawing/2017/decorative" val="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78156" y="496699"/>
            <a:ext cx="6045791" cy="564953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grpSp>
        <p:nvGrpSpPr>
          <p:cNvPr id="23" name="Group 22">
            <a:extLst>
              <a:ext uri="{C183D7F6-B498-43B3-948B-1728B52AA6E4}">
                <adec:decorative xmlns:adec="http://schemas.microsoft.com/office/drawing/2017/decorative" val="1"/>
              </a:ext>
            </a:extLst>
          </p:cNvPr>
          <p:cNvGrpSpPr/>
          <p:nvPr/>
        </p:nvGrpSpPr>
        <p:grpSpPr>
          <a:xfrm>
            <a:off x="1156223" y="388799"/>
            <a:ext cx="9424670" cy="6276977"/>
            <a:chOff x="1509129" y="352433"/>
            <a:chExt cx="9424670" cy="6276977"/>
          </a:xfrm>
        </p:grpSpPr>
        <p:pic>
          <p:nvPicPr>
            <p:cNvPr id="29" name="Picture 2" descr="See the source image"/>
            <p:cNvPicPr>
              <a:picLocks noChangeAspect="1" noChangeArrowheads="1"/>
            </p:cNvPicPr>
            <p:nvPr/>
          </p:nvPicPr>
          <p:blipFill>
            <a:blip r:embed="rId16">
              <a:clrChange>
                <a:clrFrom>
                  <a:srgbClr val="FFFFFF"/>
                </a:clrFrom>
                <a:clrTo>
                  <a:srgbClr val="FFFFFF">
                    <a:alpha val="0"/>
                  </a:srgbClr>
                </a:clrTo>
              </a:clrChange>
              <a:extLst>
                <a:ext uri="{BEBA8EAE-BF5A-486C-A8C5-ECC9F3942E4B}">
                  <a14:imgProps xmlns:a14="http://schemas.microsoft.com/office/drawing/2010/main">
                    <a14:imgLayer r:embed="rId17">
                      <a14:imgEffect>
                        <a14:saturation sat="3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509129" y="352433"/>
              <a:ext cx="9424670" cy="6276977"/>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5173399" y="652383"/>
              <a:ext cx="2692212" cy="584775"/>
            </a:xfrm>
            <a:prstGeom prst="rect">
              <a:avLst/>
            </a:prstGeom>
            <a:noFill/>
          </p:spPr>
          <p:txBody>
            <a:bodyPr wrap="none" rtlCol="0">
              <a:spAutoFit/>
            </a:bodyPr>
            <a:lstStyle/>
            <a:p>
              <a:pPr algn="ctr"/>
              <a:r>
                <a:rPr lang="en-US" sz="3200" b="1" dirty="0">
                  <a:effectLst>
                    <a:outerShdw blurRad="38100" dist="38100" dir="2700000" algn="tl">
                      <a:srgbClr val="000000">
                        <a:alpha val="43137"/>
                      </a:srgbClr>
                    </a:outerShdw>
                  </a:effectLst>
                </a:rPr>
                <a:t>Talent Pipeline</a:t>
              </a:r>
            </a:p>
          </p:txBody>
        </p:sp>
      </p:grpSp>
    </p:spTree>
    <p:extLst>
      <p:ext uri="{BB962C8B-B14F-4D97-AF65-F5344CB8AC3E}">
        <p14:creationId xmlns:p14="http://schemas.microsoft.com/office/powerpoint/2010/main" val="341421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randombar(horizontal)">
                                      <p:cBhvr>
                                        <p:cTn id="12" dur="500"/>
                                        <p:tgtEl>
                                          <p:spTgt spid="307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080"/>
                                        </p:tgtEl>
                                        <p:attrNameLst>
                                          <p:attrName>style.visibility</p:attrName>
                                        </p:attrNameLst>
                                      </p:cBhvr>
                                      <p:to>
                                        <p:strVal val="visible"/>
                                      </p:to>
                                    </p:set>
                                    <p:animEffect transition="in" filter="randombar(horizontal)">
                                      <p:cBhvr>
                                        <p:cTn id="22" dur="500"/>
                                        <p:tgtEl>
                                          <p:spTgt spid="308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randombar(horizontal)">
                                      <p:cBhvr>
                                        <p:cTn id="32" dur="500"/>
                                        <p:tgtEl>
                                          <p:spTgt spid="205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randombar(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randombar(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randombar(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randombar(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randombar(horizontal)">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2054"/>
                                        </p:tgtEl>
                                        <p:attrNameLst>
                                          <p:attrName>style.visibility</p:attrName>
                                        </p:attrNameLst>
                                      </p:cBhvr>
                                      <p:to>
                                        <p:strVal val="visible"/>
                                      </p:to>
                                    </p:set>
                                    <p:animEffect transition="in" filter="barn(inVertical)">
                                      <p:cBhvr>
                                        <p:cTn id="67" dur="500"/>
                                        <p:tgtEl>
                                          <p:spTgt spid="2054"/>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arn(inVertical)">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9091" t="28079" r="-1" b="-1"/>
          <a:stretch/>
        </p:blipFill>
        <p:spPr>
          <a:xfrm>
            <a:off x="-54345"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8153399" y="2349500"/>
            <a:ext cx="3762375" cy="1079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Next Steps…</a:t>
            </a:r>
          </a:p>
        </p:txBody>
      </p:sp>
    </p:spTree>
    <p:extLst>
      <p:ext uri="{BB962C8B-B14F-4D97-AF65-F5344CB8AC3E}">
        <p14:creationId xmlns:p14="http://schemas.microsoft.com/office/powerpoint/2010/main" val="2680015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6BD635-C9A6-C39D-AA91-6B02900F1047}"/>
              </a:ext>
            </a:extLst>
          </p:cNvPr>
          <p:cNvSpPr>
            <a:spLocks noGrp="1"/>
          </p:cNvSpPr>
          <p:nvPr>
            <p:ph type="title" idx="4294967295"/>
          </p:nvPr>
        </p:nvSpPr>
        <p:spPr>
          <a:xfrm>
            <a:off x="410688" y="0"/>
            <a:ext cx="10515600" cy="1008063"/>
          </a:xfrm>
        </p:spPr>
        <p:txBody>
          <a:bodyPr/>
          <a:lstStyle/>
          <a:p>
            <a:r>
              <a:rPr lang="en-US" b="1" dirty="0">
                <a:solidFill>
                  <a:srgbClr val="0D477B"/>
                </a:solidFill>
                <a:latin typeface="Calibri" panose="020F0502020204030204" pitchFamily="34" charset="0"/>
                <a:cs typeface="Calibri" panose="020F0502020204030204" pitchFamily="34" charset="0"/>
              </a:rPr>
              <a:t>Next Steps</a:t>
            </a:r>
          </a:p>
        </p:txBody>
      </p:sp>
      <p:sp>
        <p:nvSpPr>
          <p:cNvPr id="2" name="TextBox 1"/>
          <p:cNvSpPr txBox="1">
            <a:spLocks/>
          </p:cNvSpPr>
          <p:nvPr/>
        </p:nvSpPr>
        <p:spPr>
          <a:xfrm>
            <a:off x="52173" y="1008063"/>
            <a:ext cx="12139827" cy="5438220"/>
          </a:xfrm>
          <a:prstGeom prst="rect">
            <a:avLst/>
          </a:prstGeom>
          <a:noFill/>
        </p:spPr>
        <p:txBody>
          <a:bodyPr wrap="square" rtlCol="0">
            <a:spAutoFit/>
          </a:bodyPr>
          <a:lstStyle/>
          <a:p>
            <a:pPr marL="514350" marR="0" lvl="0" indent="-514350" algn="l" defTabSz="914400" rtl="0" eaLnBrk="1" fontAlgn="auto" latinLnBrk="0" hangingPunct="1">
              <a:lnSpc>
                <a:spcPct val="114000"/>
              </a:lnSpc>
              <a:spcBef>
                <a:spcPts val="600"/>
              </a:spcBef>
              <a:spcAft>
                <a:spcPts val="600"/>
              </a:spcAft>
              <a:buClrTx/>
              <a:buSzTx/>
              <a:buFont typeface="+mj-lt"/>
              <a:buAutoNum type="arabicPeriod"/>
              <a:tabLst/>
              <a:defRPr/>
            </a:pPr>
            <a:r>
              <a:rPr kumimoji="0" lang="en-US" sz="2800" b="1"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Who isn’t at the table </a:t>
            </a:r>
            <a:r>
              <a:rPr kumimoji="0" lang="en-US" sz="2800" b="0"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who needs to be (within the city / county / area and outside of the city / county / area)?</a:t>
            </a:r>
          </a:p>
          <a:p>
            <a:pPr marL="514350" marR="0" lvl="0" indent="-514350" algn="l" defTabSz="914400" rtl="0" eaLnBrk="1" fontAlgn="auto" latinLnBrk="0" hangingPunct="1">
              <a:lnSpc>
                <a:spcPct val="114000"/>
              </a:lnSpc>
              <a:spcBef>
                <a:spcPts val="600"/>
              </a:spcBef>
              <a:spcAft>
                <a:spcPts val="600"/>
              </a:spcAft>
              <a:buClrTx/>
              <a:buSzTx/>
              <a:buFont typeface="+mj-lt"/>
              <a:buAutoNum type="arabicPeriod"/>
              <a:tabLst/>
              <a:defRPr/>
            </a:pPr>
            <a:r>
              <a:rPr kumimoji="0" lang="en-US" sz="2800" b="1"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How often are you meeting with other BS reps </a:t>
            </a:r>
            <a:r>
              <a:rPr kumimoji="0" lang="en-US" sz="2800" b="0"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vs. </a:t>
            </a:r>
            <a:r>
              <a:rPr kumimoji="0" lang="en-US" sz="2800" b="1"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how often do you need to meet with each other </a:t>
            </a:r>
            <a:r>
              <a:rPr kumimoji="0" lang="en-US" sz="2800" b="0"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to create a true strategy and understanding of your labor market (supply and demand)?</a:t>
            </a:r>
          </a:p>
          <a:p>
            <a:pPr marL="514350" marR="0" lvl="0" indent="-514350" algn="l" defTabSz="914400" rtl="0" eaLnBrk="1" fontAlgn="auto" latinLnBrk="0" hangingPunct="1">
              <a:lnSpc>
                <a:spcPct val="114000"/>
              </a:lnSpc>
              <a:spcBef>
                <a:spcPts val="600"/>
              </a:spcBef>
              <a:spcAft>
                <a:spcPts val="600"/>
              </a:spcAft>
              <a:buClrTx/>
              <a:buSzTx/>
              <a:buFont typeface="+mj-lt"/>
              <a:buAutoNum type="arabicPeriod"/>
              <a:tabLst/>
              <a:defRPr/>
            </a:pPr>
            <a:r>
              <a:rPr kumimoji="0" lang="en-US" sz="2800" b="0"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What approach should you take: “Just X County” vs. a regional approach... </a:t>
            </a:r>
            <a:r>
              <a:rPr kumimoji="0" lang="en-US" sz="2800" b="1"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employers don’t care about lines!</a:t>
            </a:r>
          </a:p>
          <a:p>
            <a:pPr marL="514350" marR="0" lvl="0" indent="-514350" algn="l" defTabSz="914400" rtl="0" eaLnBrk="1" fontAlgn="auto" latinLnBrk="0" hangingPunct="1">
              <a:lnSpc>
                <a:spcPct val="114000"/>
              </a:lnSpc>
              <a:spcBef>
                <a:spcPts val="600"/>
              </a:spcBef>
              <a:spcAft>
                <a:spcPts val="600"/>
              </a:spcAft>
              <a:buClrTx/>
              <a:buSzTx/>
              <a:buFont typeface="+mj-lt"/>
              <a:buAutoNum type="arabicPeriod"/>
              <a:tabLst/>
              <a:defRPr/>
            </a:pPr>
            <a:r>
              <a:rPr kumimoji="0" lang="en-US" sz="2800" b="0"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Supply and demand</a:t>
            </a:r>
            <a:r>
              <a:rPr kumimoji="0" lang="en-US" sz="2800" b="1"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 Is education at the table and are they getting the support they need </a:t>
            </a:r>
            <a:r>
              <a:rPr kumimoji="0" lang="en-US" sz="2800" b="0" i="0" u="none" strike="noStrike" kern="1200" cap="none" spc="0" normalizeH="0" baseline="0" noProof="0" dirty="0">
                <a:ln>
                  <a:noFill/>
                </a:ln>
                <a:solidFill>
                  <a:srgbClr val="00548D"/>
                </a:solidFill>
                <a:uLnTx/>
                <a:uFillTx/>
                <a:latin typeface="Calibri" panose="020F0502020204030204" pitchFamily="34" charset="0"/>
                <a:ea typeface="+mn-ea"/>
                <a:cs typeface="Calibri" panose="020F0502020204030204" pitchFamily="34" charset="0"/>
              </a:rPr>
              <a:t>for the supply side? Are conversations being had about curriculum?</a:t>
            </a:r>
          </a:p>
        </p:txBody>
      </p:sp>
    </p:spTree>
    <p:extLst>
      <p:ext uri="{BB962C8B-B14F-4D97-AF65-F5344CB8AC3E}">
        <p14:creationId xmlns:p14="http://schemas.microsoft.com/office/powerpoint/2010/main" val="616128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67A07D-0ADA-34BA-19FC-98469AB04B34}"/>
              </a:ext>
            </a:extLst>
          </p:cNvPr>
          <p:cNvSpPr>
            <a:spLocks noGrp="1"/>
          </p:cNvSpPr>
          <p:nvPr>
            <p:ph type="title" idx="4294967295"/>
          </p:nvPr>
        </p:nvSpPr>
        <p:spPr>
          <a:xfrm>
            <a:off x="180697" y="168262"/>
            <a:ext cx="4785003" cy="1008063"/>
          </a:xfrm>
        </p:spPr>
        <p:txBody>
          <a:bodyPr/>
          <a:lstStyle/>
          <a:p>
            <a:r>
              <a:rPr lang="en-US" b="1" dirty="0">
                <a:solidFill>
                  <a:srgbClr val="0D477B"/>
                </a:solidFill>
                <a:latin typeface="Calibri" panose="020F0502020204030204" pitchFamily="34" charset="0"/>
                <a:cs typeface="Calibri" panose="020F0502020204030204" pitchFamily="34" charset="0"/>
              </a:rPr>
              <a:t>Continued Next Steps…</a:t>
            </a:r>
          </a:p>
        </p:txBody>
      </p:sp>
      <p:sp>
        <p:nvSpPr>
          <p:cNvPr id="2" name="TextBox 1"/>
          <p:cNvSpPr txBox="1">
            <a:spLocks/>
          </p:cNvSpPr>
          <p:nvPr/>
        </p:nvSpPr>
        <p:spPr>
          <a:xfrm>
            <a:off x="52173" y="1176325"/>
            <a:ext cx="12139827" cy="4946995"/>
          </a:xfrm>
          <a:prstGeom prst="rect">
            <a:avLst/>
          </a:prstGeom>
          <a:noFill/>
        </p:spPr>
        <p:txBody>
          <a:bodyPr wrap="square" rtlCol="0">
            <a:spAutoFit/>
          </a:bodyPr>
          <a:lstStyle/>
          <a:p>
            <a:pPr marL="514350" marR="0" lvl="0" indent="-514350" algn="l" defTabSz="914400" rtl="0" eaLnBrk="1" fontAlgn="auto" latinLnBrk="0" hangingPunct="1">
              <a:lnSpc>
                <a:spcPct val="114000"/>
              </a:lnSpc>
              <a:spcBef>
                <a:spcPts val="600"/>
              </a:spcBef>
              <a:spcAft>
                <a:spcPts val="600"/>
              </a:spcAft>
              <a:buClrTx/>
              <a:buSzTx/>
              <a:buFont typeface="+mj-lt"/>
              <a:buAutoNum type="arabicPeriod" startAt="5"/>
              <a:tabLst/>
              <a:defRPr/>
            </a:pP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Business and industry… </a:t>
            </a:r>
            <a:r>
              <a:rPr kumimoji="0" lang="en-US" sz="28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how are you reaching out</a:t>
            </a: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 and </a:t>
            </a:r>
            <a:r>
              <a:rPr kumimoji="0" lang="en-US" sz="28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how far are you willing to go to understand their needs </a:t>
            </a: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and to effectively help them?</a:t>
            </a:r>
          </a:p>
          <a:p>
            <a:pPr marL="514350" marR="0" lvl="0" indent="-514350" algn="l" defTabSz="914400" rtl="0" eaLnBrk="1" fontAlgn="auto" latinLnBrk="0" hangingPunct="1">
              <a:lnSpc>
                <a:spcPct val="114000"/>
              </a:lnSpc>
              <a:spcBef>
                <a:spcPts val="600"/>
              </a:spcBef>
              <a:spcAft>
                <a:spcPts val="600"/>
              </a:spcAft>
              <a:buClrTx/>
              <a:buSzTx/>
              <a:buFont typeface="+mj-lt"/>
              <a:buAutoNum type="arabicPeriod" startAt="5"/>
              <a:tabLst/>
              <a:defRPr/>
            </a:pPr>
            <a:r>
              <a:rPr kumimoji="0" lang="en-US" sz="28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Culture and environment… what needs to change </a:t>
            </a: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 It’s 2024! Don’t stay on a path just because “we’ve always done it this way.”</a:t>
            </a:r>
          </a:p>
          <a:p>
            <a:pPr marL="514350" marR="0" lvl="0" indent="-514350" algn="l" defTabSz="914400" rtl="0" eaLnBrk="1" fontAlgn="auto" latinLnBrk="0" hangingPunct="1">
              <a:lnSpc>
                <a:spcPct val="114000"/>
              </a:lnSpc>
              <a:spcBef>
                <a:spcPts val="600"/>
              </a:spcBef>
              <a:spcAft>
                <a:spcPts val="600"/>
              </a:spcAft>
              <a:buClrTx/>
              <a:buSzTx/>
              <a:buFont typeface="+mj-lt"/>
              <a:buAutoNum type="arabicPeriod" startAt="5"/>
              <a:tabLst/>
              <a:defRPr/>
            </a:pPr>
            <a:r>
              <a:rPr kumimoji="0" lang="en-US" sz="28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Programs and services… are you using them effectively</a:t>
            </a: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 and </a:t>
            </a:r>
            <a:r>
              <a:rPr kumimoji="0" lang="en-US" sz="2800" b="1" i="0" u="none" strike="noStrike" kern="1200" cap="none" spc="0" normalizeH="0" baseline="0" noProof="0" dirty="0">
                <a:ln>
                  <a:noFill/>
                </a:ln>
                <a:solidFill>
                  <a:srgbClr val="00548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do your employers understand the resources available for them</a:t>
            </a: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 their incumbents, and their new employees?</a:t>
            </a:r>
          </a:p>
          <a:p>
            <a:pPr marL="971550" lvl="1" indent="-514350">
              <a:lnSpc>
                <a:spcPct val="114000"/>
              </a:lnSpc>
              <a:spcBef>
                <a:spcPts val="600"/>
              </a:spcBef>
              <a:spcAft>
                <a:spcPts val="600"/>
              </a:spcAft>
              <a:buFont typeface="Arial" panose="020B0604020202020204" pitchFamily="34" charset="0"/>
              <a:buChar char="•"/>
              <a:defRPr/>
            </a:pPr>
            <a:r>
              <a:rPr kumimoji="0" lang="en-US" sz="2800" b="0" i="0" u="none" strike="noStrike" kern="1200" cap="none" spc="0" normalizeH="0" baseline="0" noProof="0" dirty="0">
                <a:ln>
                  <a:noFill/>
                </a:ln>
                <a:solidFill>
                  <a:srgbClr val="00548D"/>
                </a:solidFill>
                <a:effectLst/>
                <a:uLnTx/>
                <a:uFillTx/>
                <a:latin typeface="Calibri" panose="020F0502020204030204" pitchFamily="34" charset="0"/>
                <a:ea typeface="+mn-ea"/>
                <a:cs typeface="Calibri" panose="020F0502020204030204" pitchFamily="34" charset="0"/>
              </a:rPr>
              <a:t>Registered Apprenticeship / On-the-Job Training / Customized Training / Social Services / Etc.</a:t>
            </a:r>
          </a:p>
        </p:txBody>
      </p:sp>
    </p:spTree>
    <p:extLst>
      <p:ext uri="{BB962C8B-B14F-4D97-AF65-F5344CB8AC3E}">
        <p14:creationId xmlns:p14="http://schemas.microsoft.com/office/powerpoint/2010/main" val="2915297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10CD3-8305-4946-A459-FD932667F93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5729" t="4639" r="119" b="688"/>
          <a:stretch/>
        </p:blipFill>
        <p:spPr>
          <a:xfrm>
            <a:off x="0" y="1"/>
            <a:ext cx="12191999" cy="6858000"/>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513897" y="2327564"/>
            <a:ext cx="3211942" cy="1360725"/>
          </a:xfrm>
        </p:spPr>
        <p:txBody>
          <a:bodyPr anchor="b">
            <a:noAutofit/>
          </a:bodyPr>
          <a:lstStyle/>
          <a:p>
            <a:r>
              <a:rPr lang="en-US" sz="8800" dirty="0">
                <a:solidFill>
                  <a:schemeClr val="bg1"/>
                </a:solidFill>
                <a:latin typeface="Calibri" panose="020F0502020204030204" pitchFamily="34" charset="0"/>
                <a:cs typeface="Calibri" panose="020F0502020204030204" pitchFamily="34" charset="0"/>
              </a:rPr>
              <a:t>Q &amp; A</a:t>
            </a:r>
            <a:endParaRPr lang="en-US" sz="8800" i="1"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1B65094-F85E-7259-FAFC-70B7D056BDF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8807" y="5098887"/>
            <a:ext cx="1447143" cy="1447143"/>
          </a:xfrm>
          <a:prstGeom prst="rect">
            <a:avLst/>
          </a:prstGeom>
        </p:spPr>
      </p:pic>
    </p:spTree>
    <p:extLst>
      <p:ext uri="{BB962C8B-B14F-4D97-AF65-F5344CB8AC3E}">
        <p14:creationId xmlns:p14="http://schemas.microsoft.com/office/powerpoint/2010/main" val="28720451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09DA-E7C3-40B9-ADAC-2013B07662ED}"/>
              </a:ext>
            </a:extLst>
          </p:cNvPr>
          <p:cNvSpPr>
            <a:spLocks noGrp="1"/>
          </p:cNvSpPr>
          <p:nvPr>
            <p:ph type="title"/>
          </p:nvPr>
        </p:nvSpPr>
        <p:spPr>
          <a:xfrm>
            <a:off x="838200" y="451945"/>
            <a:ext cx="10515600" cy="755315"/>
          </a:xfrm>
        </p:spPr>
        <p:txBody>
          <a:bodyPr anchor="ctr">
            <a:normAutofit/>
          </a:bodyPr>
          <a:lstStyle/>
          <a:p>
            <a:r>
              <a:rPr lang="en-US" dirty="0">
                <a:latin typeface="Calibri" panose="020F0502020204030204" pitchFamily="34" charset="0"/>
                <a:cs typeface="Calibri" panose="020F0502020204030204" pitchFamily="34" charset="0"/>
              </a:rPr>
              <a:t>Resources</a:t>
            </a:r>
          </a:p>
        </p:txBody>
      </p:sp>
      <p:sp>
        <p:nvSpPr>
          <p:cNvPr id="3" name="Content Placeholder 2">
            <a:extLst>
              <a:ext uri="{FF2B5EF4-FFF2-40B4-BE49-F238E27FC236}">
                <a16:creationId xmlns:a16="http://schemas.microsoft.com/office/drawing/2014/main" id="{1EB4AD80-16C3-B54C-ACB5-9818E912BDA4}"/>
              </a:ext>
            </a:extLst>
          </p:cNvPr>
          <p:cNvSpPr>
            <a:spLocks noGrp="1"/>
          </p:cNvSpPr>
          <p:nvPr>
            <p:ph idx="1"/>
          </p:nvPr>
        </p:nvSpPr>
        <p:spPr>
          <a:xfrm>
            <a:off x="1954924" y="1484968"/>
            <a:ext cx="9398876" cy="5034280"/>
          </a:xfrm>
        </p:spPr>
        <p:txBody>
          <a:bodyPr>
            <a:noAutofit/>
          </a:bodyPr>
          <a:lstStyle/>
          <a:p>
            <a:pPr marL="0" lv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hlinkClick r:id="rId3"/>
              </a:rPr>
              <a:t>Next Level Now Community on WorkforceGPS</a:t>
            </a:r>
            <a:endParaRPr lang="en-US" sz="20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4"/>
              </a:rPr>
              <a:t>Business Services Representatives (BSR) Assessment Findings and Strategies for Improvement</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5"/>
              </a:rPr>
              <a:t>Yes, WIOA Can! Building Strong Business Partnerships</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6"/>
              </a:rPr>
              <a:t>React Collaboratively and Quickly for Rapid Response Events: Yes, WIOA Can!</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7"/>
              </a:rPr>
              <a:t>Engage Businesses Through Registered Apprenticeships: Yes, WIOA Can!</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8"/>
              </a:rPr>
              <a:t>Not Just Smoke and Mirrors: Economic Development Strategic Partnerships</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9"/>
              </a:rPr>
              <a:t>Modernizing Business Services for Today's Employer</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10"/>
              </a:rPr>
              <a:t>Incorporating the Worker Voice within the Sector Strategy Framework</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11"/>
              </a:rPr>
              <a:t>Tips for Employer Engagement and Incorporating Sector Strategies</a:t>
            </a:r>
            <a:endParaRPr lang="en-US" sz="1600" dirty="0">
              <a:latin typeface="Calibri" panose="020F0502020204030204" pitchFamily="34" charset="0"/>
              <a:cs typeface="Calibri" panose="020F0502020204030204" pitchFamily="34" charset="0"/>
            </a:endParaRPr>
          </a:p>
          <a:p>
            <a:pPr lvl="0">
              <a:lnSpc>
                <a:spcPct val="114000"/>
              </a:lnSpc>
              <a:spcBef>
                <a:spcPts val="600"/>
              </a:spcBef>
              <a:spcAft>
                <a:spcPts val="600"/>
              </a:spcAft>
            </a:pPr>
            <a:r>
              <a:rPr lang="en-US" sz="1600" dirty="0">
                <a:latin typeface="Calibri" panose="020F0502020204030204" pitchFamily="34" charset="0"/>
                <a:cs typeface="Calibri" panose="020F0502020204030204" pitchFamily="34" charset="0"/>
                <a:hlinkClick r:id="rId12"/>
              </a:rPr>
              <a:t>WIOA and Registered Apprenticeship: A Proven Strategy</a:t>
            </a:r>
            <a:endParaRPr lang="en-US" sz="1600" dirty="0"/>
          </a:p>
          <a:p>
            <a:pPr marL="0" lvl="0" indent="0">
              <a:lnSpc>
                <a:spcPct val="114000"/>
              </a:lnSpc>
              <a:spcBef>
                <a:spcPts val="600"/>
              </a:spcBef>
              <a:spcAft>
                <a:spcPts val="600"/>
              </a:spcAft>
              <a:buNone/>
            </a:pPr>
            <a:endParaRPr lang="en-US" dirty="0"/>
          </a:p>
          <a:p>
            <a:pPr marL="0" lvl="0" indent="0">
              <a:lnSpc>
                <a:spcPct val="114000"/>
              </a:lnSpc>
              <a:spcBef>
                <a:spcPts val="600"/>
              </a:spcBef>
              <a:spcAft>
                <a:spcPts val="600"/>
              </a:spcAft>
              <a:buNone/>
            </a:pPr>
            <a:endParaRPr lang="en-US" sz="2000" dirty="0"/>
          </a:p>
          <a:p>
            <a:pPr marL="0" lvl="0" indent="0">
              <a:lnSpc>
                <a:spcPct val="114000"/>
              </a:lnSpc>
              <a:spcBef>
                <a:spcPts val="600"/>
              </a:spcBef>
              <a:spcAft>
                <a:spcPts val="600"/>
              </a:spcAft>
              <a:buNone/>
            </a:pPr>
            <a:endParaRPr lang="en-US" sz="2000" dirty="0">
              <a:hlinkClick r:id="rId13"/>
            </a:endParaRPr>
          </a:p>
          <a:p>
            <a:pPr marL="0" indent="0">
              <a:lnSpc>
                <a:spcPct val="114000"/>
              </a:lnSpc>
              <a:spcBef>
                <a:spcPts val="600"/>
              </a:spcBef>
              <a:spcAft>
                <a:spcPts val="600"/>
              </a:spcAft>
              <a:buNone/>
            </a:pPr>
            <a:endParaRPr lang="en-US" sz="1800" b="1" dirty="0"/>
          </a:p>
        </p:txBody>
      </p:sp>
      <p:pic>
        <p:nvPicPr>
          <p:cNvPr id="8" name="Graphic 7">
            <a:extLst>
              <a:ext uri="{FF2B5EF4-FFF2-40B4-BE49-F238E27FC236}">
                <a16:creationId xmlns:a16="http://schemas.microsoft.com/office/drawing/2014/main" id="{B79DC4F8-1C93-754E-897B-8EF2450A5DB6}"/>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09909" y="1484968"/>
            <a:ext cx="755316" cy="755316"/>
          </a:xfrm>
          <a:prstGeom prst="rect">
            <a:avLst/>
          </a:prstGeom>
        </p:spPr>
      </p:pic>
      <p:pic>
        <p:nvPicPr>
          <p:cNvPr id="12" name="Graphic 11">
            <a:extLst>
              <a:ext uri="{FF2B5EF4-FFF2-40B4-BE49-F238E27FC236}">
                <a16:creationId xmlns:a16="http://schemas.microsoft.com/office/drawing/2014/main" id="{7A0B3571-5D52-5640-93B1-05C95AD79BC7}"/>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70998" y="5688406"/>
            <a:ext cx="914400" cy="914400"/>
          </a:xfrm>
          <a:prstGeom prst="rect">
            <a:avLst/>
          </a:prstGeom>
        </p:spPr>
      </p:pic>
      <p:pic>
        <p:nvPicPr>
          <p:cNvPr id="14" name="Graphic 13">
            <a:extLst>
              <a:ext uri="{FF2B5EF4-FFF2-40B4-BE49-F238E27FC236}">
                <a16:creationId xmlns:a16="http://schemas.microsoft.com/office/drawing/2014/main" id="{4CD4D559-36C0-C344-9A31-C98A577847B4}"/>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49621" y="4544476"/>
            <a:ext cx="828556" cy="828556"/>
          </a:xfrm>
          <a:prstGeom prst="rect">
            <a:avLst/>
          </a:prstGeom>
        </p:spPr>
      </p:pic>
    </p:spTree>
    <p:extLst>
      <p:ext uri="{BB962C8B-B14F-4D97-AF65-F5344CB8AC3E}">
        <p14:creationId xmlns:p14="http://schemas.microsoft.com/office/powerpoint/2010/main" val="3238908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09DA-E7C3-40B9-ADAC-2013B07662ED}"/>
              </a:ext>
            </a:extLst>
          </p:cNvPr>
          <p:cNvSpPr>
            <a:spLocks noGrp="1"/>
          </p:cNvSpPr>
          <p:nvPr>
            <p:ph type="title"/>
          </p:nvPr>
        </p:nvSpPr>
        <p:spPr>
          <a:xfrm>
            <a:off x="838200" y="451945"/>
            <a:ext cx="10515600" cy="755315"/>
          </a:xfrm>
        </p:spPr>
        <p:txBody>
          <a:bodyPr anchor="ctr">
            <a:normAutofit/>
          </a:bodyPr>
          <a:lstStyle/>
          <a:p>
            <a:r>
              <a:rPr lang="en-US" dirty="0">
                <a:latin typeface="Calibri" panose="020F0502020204030204" pitchFamily="34" charset="0"/>
                <a:cs typeface="Calibri" panose="020F0502020204030204" pitchFamily="34" charset="0"/>
              </a:rPr>
              <a:t>Resources continued</a:t>
            </a:r>
          </a:p>
        </p:txBody>
      </p:sp>
      <p:sp>
        <p:nvSpPr>
          <p:cNvPr id="3" name="Content Placeholder 2">
            <a:extLst>
              <a:ext uri="{FF2B5EF4-FFF2-40B4-BE49-F238E27FC236}">
                <a16:creationId xmlns:a16="http://schemas.microsoft.com/office/drawing/2014/main" id="{1EB4AD80-16C3-B54C-ACB5-9818E912BDA4}"/>
              </a:ext>
            </a:extLst>
          </p:cNvPr>
          <p:cNvSpPr>
            <a:spLocks noGrp="1"/>
          </p:cNvSpPr>
          <p:nvPr>
            <p:ph idx="1"/>
          </p:nvPr>
        </p:nvSpPr>
        <p:spPr>
          <a:xfrm>
            <a:off x="1954924" y="1682063"/>
            <a:ext cx="9398876" cy="1423485"/>
          </a:xfrm>
        </p:spPr>
        <p:txBody>
          <a:bodyPr>
            <a:noAutofit/>
          </a:bodyPr>
          <a:lstStyle/>
          <a:p>
            <a:pPr marL="0" lvl="0" indent="0">
              <a:lnSpc>
                <a:spcPct val="114000"/>
              </a:lnSpc>
              <a:spcBef>
                <a:spcPts val="600"/>
              </a:spcBef>
              <a:spcAft>
                <a:spcPts val="600"/>
              </a:spcAft>
              <a:buNone/>
            </a:pPr>
            <a:r>
              <a:rPr lang="en-US" dirty="0">
                <a:latin typeface="Calibri" panose="020F0502020204030204" pitchFamily="34" charset="0"/>
                <a:cs typeface="Calibri" panose="020F0502020204030204" pitchFamily="34" charset="0"/>
                <a:hlinkClick r:id="rId3"/>
              </a:rPr>
              <a:t>Center of Excellence on Registered Apprenticeship</a:t>
            </a:r>
            <a:endParaRPr lang="en-US" dirty="0">
              <a:latin typeface="Calibri" panose="020F0502020204030204" pitchFamily="34" charset="0"/>
              <a:cs typeface="Calibri" panose="020F0502020204030204" pitchFamily="34" charset="0"/>
            </a:endParaRPr>
          </a:p>
          <a:p>
            <a:pPr marL="0" lvl="0" indent="0">
              <a:lnSpc>
                <a:spcPct val="114000"/>
              </a:lnSpc>
              <a:spcBef>
                <a:spcPts val="600"/>
              </a:spcBef>
              <a:spcAft>
                <a:spcPts val="600"/>
              </a:spcAft>
              <a:buNone/>
            </a:pPr>
            <a:r>
              <a:rPr lang="en-US" dirty="0">
                <a:latin typeface="Calibri" panose="020F0502020204030204" pitchFamily="34" charset="0"/>
                <a:cs typeface="Calibri" panose="020F0502020204030204" pitchFamily="34" charset="0"/>
                <a:hlinkClick r:id="rId4"/>
              </a:rPr>
              <a:t>DOL Business Services Toolkit</a:t>
            </a:r>
            <a:endParaRPr lang="en-US" dirty="0"/>
          </a:p>
          <a:p>
            <a:pPr marL="0" lvl="0" indent="0">
              <a:lnSpc>
                <a:spcPct val="114000"/>
              </a:lnSpc>
              <a:spcBef>
                <a:spcPts val="600"/>
              </a:spcBef>
              <a:spcAft>
                <a:spcPts val="600"/>
              </a:spcAft>
              <a:buNone/>
            </a:pPr>
            <a:endParaRPr lang="en-US" sz="3600" dirty="0"/>
          </a:p>
          <a:p>
            <a:pPr marL="0" lvl="0" indent="0">
              <a:lnSpc>
                <a:spcPct val="114000"/>
              </a:lnSpc>
              <a:spcBef>
                <a:spcPts val="600"/>
              </a:spcBef>
              <a:spcAft>
                <a:spcPts val="600"/>
              </a:spcAft>
              <a:buNone/>
            </a:pPr>
            <a:endParaRPr lang="en-US" dirty="0"/>
          </a:p>
          <a:p>
            <a:pPr marL="0" lvl="0" indent="0">
              <a:lnSpc>
                <a:spcPct val="114000"/>
              </a:lnSpc>
              <a:spcBef>
                <a:spcPts val="600"/>
              </a:spcBef>
              <a:spcAft>
                <a:spcPts val="600"/>
              </a:spcAft>
              <a:buNone/>
            </a:pPr>
            <a:endParaRPr lang="en-US" dirty="0">
              <a:hlinkClick r:id="rId5"/>
            </a:endParaRPr>
          </a:p>
          <a:p>
            <a:pPr marL="0" indent="0">
              <a:lnSpc>
                <a:spcPct val="114000"/>
              </a:lnSpc>
              <a:spcBef>
                <a:spcPts val="600"/>
              </a:spcBef>
              <a:spcAft>
                <a:spcPts val="600"/>
              </a:spcAft>
              <a:buNone/>
            </a:pPr>
            <a:endParaRPr lang="en-US" sz="2400" b="1" dirty="0"/>
          </a:p>
        </p:txBody>
      </p:sp>
      <p:pic>
        <p:nvPicPr>
          <p:cNvPr id="8" name="Graphic 7">
            <a:extLst>
              <a:ext uri="{FF2B5EF4-FFF2-40B4-BE49-F238E27FC236}">
                <a16:creationId xmlns:a16="http://schemas.microsoft.com/office/drawing/2014/main" id="{B79DC4F8-1C93-754E-897B-8EF2450A5DB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9909" y="1484968"/>
            <a:ext cx="755316" cy="755316"/>
          </a:xfrm>
          <a:prstGeom prst="rect">
            <a:avLst/>
          </a:prstGeom>
        </p:spPr>
      </p:pic>
      <p:pic>
        <p:nvPicPr>
          <p:cNvPr id="12" name="Graphic 11">
            <a:extLst>
              <a:ext uri="{FF2B5EF4-FFF2-40B4-BE49-F238E27FC236}">
                <a16:creationId xmlns:a16="http://schemas.microsoft.com/office/drawing/2014/main" id="{7A0B3571-5D52-5640-93B1-05C95AD79BC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4065" y="5262379"/>
            <a:ext cx="914400" cy="914400"/>
          </a:xfrm>
          <a:prstGeom prst="rect">
            <a:avLst/>
          </a:prstGeom>
        </p:spPr>
      </p:pic>
      <p:pic>
        <p:nvPicPr>
          <p:cNvPr id="14" name="Graphic 13">
            <a:extLst>
              <a:ext uri="{FF2B5EF4-FFF2-40B4-BE49-F238E27FC236}">
                <a16:creationId xmlns:a16="http://schemas.microsoft.com/office/drawing/2014/main" id="{4CD4D559-36C0-C344-9A31-C98A577847B4}"/>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09909" y="3607004"/>
            <a:ext cx="828556" cy="828556"/>
          </a:xfrm>
          <a:prstGeom prst="rect">
            <a:avLst/>
          </a:prstGeom>
        </p:spPr>
      </p:pic>
    </p:spTree>
    <p:extLst>
      <p:ext uri="{BB962C8B-B14F-4D97-AF65-F5344CB8AC3E}">
        <p14:creationId xmlns:p14="http://schemas.microsoft.com/office/powerpoint/2010/main" val="33168138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65087E-1F94-7C77-82FE-3A4881AD8ED9}"/>
              </a:ext>
            </a:extLst>
          </p:cNvPr>
          <p:cNvSpPr>
            <a:spLocks noGrp="1"/>
          </p:cNvSpPr>
          <p:nvPr>
            <p:ph type="title" idx="4294967295"/>
          </p:nvPr>
        </p:nvSpPr>
        <p:spPr>
          <a:xfrm>
            <a:off x="-104775" y="385393"/>
            <a:ext cx="121920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13462">
                  <a:solidFill>
                    <a:schemeClr val="bg1"/>
                  </a:solidFill>
                  <a:prstDash val="solid"/>
                </a:ln>
                <a:solidFill>
                  <a:srgbClr val="00548D"/>
                </a:solidFill>
                <a:uLnTx/>
                <a:uFillTx/>
                <a:latin typeface="Calibri" panose="020F0502020204030204" pitchFamily="34" charset="0"/>
                <a:ea typeface="+mn-ea"/>
                <a:cs typeface="Calibri" panose="020F0502020204030204" pitchFamily="34" charset="0"/>
              </a:rPr>
              <a:t>Quick Evaluation</a:t>
            </a:r>
          </a:p>
        </p:txBody>
      </p:sp>
      <p:sp>
        <p:nvSpPr>
          <p:cNvPr id="7" name="Text Placeholder 28">
            <a:extLst>
              <a:ext uri="{FF2B5EF4-FFF2-40B4-BE49-F238E27FC236}">
                <a16:creationId xmlns:a16="http://schemas.microsoft.com/office/drawing/2014/main" id="{C991C097-22E1-2255-89BB-761C9F06E74F}"/>
              </a:ext>
            </a:extLst>
          </p:cNvPr>
          <p:cNvSpPr>
            <a:spLocks noGrp="1"/>
          </p:cNvSpPr>
          <p:nvPr>
            <p:ph type="body" sz="quarter" idx="4294967295"/>
          </p:nvPr>
        </p:nvSpPr>
        <p:spPr>
          <a:xfrm>
            <a:off x="1072896" y="1708832"/>
            <a:ext cx="10277194" cy="2208213"/>
          </a:xfrm>
        </p:spPr>
        <p:txBody>
          <a:bodyPr/>
          <a:lstStyle>
            <a:lvl1pPr marL="0" indent="0">
              <a:buNone/>
              <a:defRPr/>
            </a:lvl1pPr>
          </a:lstStyle>
          <a:p>
            <a:r>
              <a:rPr lang="en-US" sz="3200" dirty="0">
                <a:solidFill>
                  <a:srgbClr val="00548D"/>
                </a:solidFill>
                <a:latin typeface="Calibri" panose="020F0502020204030204" pitchFamily="34" charset="0"/>
                <a:cs typeface="Calibri" panose="020F0502020204030204" pitchFamily="34" charset="0"/>
              </a:rPr>
              <a:t>Please take 2 minutes to give us feedback on this workshop!</a:t>
            </a:r>
          </a:p>
          <a:p>
            <a:pPr lvl="0"/>
            <a:endParaRPr lang="en-US" dirty="0"/>
          </a:p>
        </p:txBody>
      </p:sp>
      <p:pic>
        <p:nvPicPr>
          <p:cNvPr id="2" name="Picture 2" descr="Safal Partners Launches Center Logo - EdTech Center @ World Education">
            <a:extLst>
              <a:ext uri="{FF2B5EF4-FFF2-40B4-BE49-F238E27FC236}">
                <a16:creationId xmlns:a16="http://schemas.microsoft.com/office/drawing/2014/main" id="{2211D993-A7D7-31FD-1F75-03F1DF58E2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80" y="6086464"/>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QR code for next level now collaborative jot form. image linked to form. ">
            <a:hlinkClick r:id="rId3"/>
            <a:extLst>
              <a:ext uri="{FF2B5EF4-FFF2-40B4-BE49-F238E27FC236}">
                <a16:creationId xmlns:a16="http://schemas.microsoft.com/office/drawing/2014/main" id="{C5D00D0E-8409-1137-F29F-F2B556A3A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8295" y="2552700"/>
            <a:ext cx="3755410" cy="3755410"/>
          </a:xfrm>
          <a:prstGeom prst="rect">
            <a:avLst/>
          </a:prstGeom>
        </p:spPr>
      </p:pic>
    </p:spTree>
    <p:extLst>
      <p:ext uri="{BB962C8B-B14F-4D97-AF65-F5344CB8AC3E}">
        <p14:creationId xmlns:p14="http://schemas.microsoft.com/office/powerpoint/2010/main" val="3051171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7" name="Google Shape;1087;g251be23ffaf_0_1010"/>
          <p:cNvSpPr txBox="1">
            <a:spLocks noGrp="1"/>
          </p:cNvSpPr>
          <p:nvPr>
            <p:ph type="title"/>
          </p:nvPr>
        </p:nvSpPr>
        <p:spPr>
          <a:xfrm>
            <a:off x="389068" y="253694"/>
            <a:ext cx="11288581"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800" b="1" dirty="0">
                <a:solidFill>
                  <a:schemeClr val="tx2"/>
                </a:solidFill>
                <a:latin typeface="Calibri" panose="020F0502020204030204" pitchFamily="34" charset="0"/>
                <a:cs typeface="Calibri" panose="020F0502020204030204" pitchFamily="34" charset="0"/>
              </a:rPr>
              <a:t>For More Info on the NEXT LEVEL NOW Collaborative…</a:t>
            </a:r>
            <a:endParaRPr sz="3800" b="1" dirty="0">
              <a:solidFill>
                <a:schemeClr val="tx2"/>
              </a:solidFill>
              <a:latin typeface="Calibri" panose="020F0502020204030204" pitchFamily="34" charset="0"/>
              <a:cs typeface="Calibri" panose="020F0502020204030204" pitchFamily="34" charset="0"/>
            </a:endParaRPr>
          </a:p>
        </p:txBody>
      </p:sp>
      <p:pic>
        <p:nvPicPr>
          <p:cNvPr id="1093" name="Google Shape;1093;g251be23ffaf_0_1010" descr="Next Level Now Collaborative Logo"/>
          <p:cNvPicPr preferRelativeResize="0"/>
          <p:nvPr/>
        </p:nvPicPr>
        <p:blipFill rotWithShape="1">
          <a:blip r:embed="rId3">
            <a:alphaModFix/>
          </a:blip>
          <a:srcRect/>
          <a:stretch/>
        </p:blipFill>
        <p:spPr>
          <a:xfrm>
            <a:off x="389068" y="2502092"/>
            <a:ext cx="2613163" cy="2561228"/>
          </a:xfrm>
          <a:prstGeom prst="rect">
            <a:avLst/>
          </a:prstGeom>
          <a:noFill/>
          <a:ln>
            <a:noFill/>
          </a:ln>
        </p:spPr>
      </p:pic>
      <p:pic>
        <p:nvPicPr>
          <p:cNvPr id="3" name="Picture 2">
            <a:extLst>
              <a:ext uri="{FF2B5EF4-FFF2-40B4-BE49-F238E27FC236}">
                <a16:creationId xmlns:a16="http://schemas.microsoft.com/office/drawing/2014/main" id="{62438E70-73E1-66F4-5612-305DE452A41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18042" y="2297375"/>
            <a:ext cx="2777348" cy="2970662"/>
          </a:xfrm>
          <a:prstGeom prst="rect">
            <a:avLst/>
          </a:prstGeom>
          <a:noFill/>
          <a:ln>
            <a:noFill/>
          </a:ln>
        </p:spPr>
      </p:pic>
      <p:sp>
        <p:nvSpPr>
          <p:cNvPr id="5" name="Text Placeholder 4">
            <a:extLst>
              <a:ext uri="{FF2B5EF4-FFF2-40B4-BE49-F238E27FC236}">
                <a16:creationId xmlns:a16="http://schemas.microsoft.com/office/drawing/2014/main" id="{0BFAA5DB-BA64-18FE-5FD3-5B445D25207B}"/>
              </a:ext>
            </a:extLst>
          </p:cNvPr>
          <p:cNvSpPr>
            <a:spLocks noGrp="1"/>
          </p:cNvSpPr>
          <p:nvPr>
            <p:ph type="body" idx="6"/>
          </p:nvPr>
        </p:nvSpPr>
        <p:spPr>
          <a:xfrm>
            <a:off x="3261815" y="2034938"/>
            <a:ext cx="8187378" cy="3519701"/>
          </a:xfrm>
          <a:ln w="38100">
            <a:solidFill>
              <a:schemeClr val="tx2"/>
            </a:solidFill>
          </a:ln>
        </p:spPr>
        <p:txBody>
          <a:bodyPr/>
          <a:lstStyle/>
          <a:p>
            <a:pPr marL="61913" lvl="0" indent="0" algn="r">
              <a:lnSpc>
                <a:spcPct val="150000"/>
              </a:lnSpc>
              <a:spcBef>
                <a:spcPts val="1200"/>
              </a:spcBef>
              <a:spcAft>
                <a:spcPts val="1200"/>
              </a:spcAft>
              <a:buClr>
                <a:srgbClr val="9E1C30">
                  <a:lumMod val="75000"/>
                </a:srgbClr>
              </a:buClr>
              <a:buSzPct val="100000"/>
            </a:pPr>
            <a:r>
              <a:rPr lang="en-US" sz="3200" b="0" dirty="0">
                <a:solidFill>
                  <a:schemeClr val="tx2"/>
                </a:solidFill>
                <a:latin typeface="Calibri" panose="020F0502020204030204" pitchFamily="34" charset="0"/>
                <a:cs typeface="Calibri" panose="020F0502020204030204" pitchFamily="34" charset="0"/>
              </a:rPr>
              <a:t>Reach out to us to </a:t>
            </a:r>
            <a:br>
              <a:rPr lang="en-US" sz="3200" b="0" dirty="0">
                <a:solidFill>
                  <a:schemeClr val="tx2"/>
                </a:solidFill>
                <a:latin typeface="Calibri" panose="020F0502020204030204" pitchFamily="34" charset="0"/>
                <a:cs typeface="Calibri" panose="020F0502020204030204" pitchFamily="34" charset="0"/>
              </a:rPr>
            </a:br>
            <a:r>
              <a:rPr lang="en-US" sz="3200" b="0" u="sng" dirty="0">
                <a:solidFill>
                  <a:schemeClr val="tx2"/>
                </a:solidFill>
                <a:latin typeface="Calibri" panose="020F0502020204030204" pitchFamily="34" charset="0"/>
                <a:cs typeface="Calibri" panose="020F0502020204030204" pitchFamily="34" charset="0"/>
                <a:hlinkClick r:id="rId5"/>
              </a:rPr>
              <a:t>request technical assistance</a:t>
            </a:r>
            <a:r>
              <a:rPr lang="en-US" sz="3200" b="0" dirty="0">
                <a:solidFill>
                  <a:schemeClr val="tx2"/>
                </a:solidFill>
                <a:latin typeface="Calibri" panose="020F0502020204030204" pitchFamily="34" charset="0"/>
                <a:cs typeface="Calibri" panose="020F0502020204030204" pitchFamily="34" charset="0"/>
                <a:hlinkClick r:id="rId5"/>
              </a:rPr>
              <a:t> </a:t>
            </a:r>
            <a:br>
              <a:rPr lang="en-US" sz="3200" b="0" dirty="0">
                <a:solidFill>
                  <a:schemeClr val="tx2"/>
                </a:solidFill>
                <a:latin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cs typeface="Calibri" panose="020F0502020204030204" pitchFamily="34" charset="0"/>
                <a:hlinkClick r:id="rId5"/>
              </a:rPr>
              <a:t>on today’s topic </a:t>
            </a:r>
            <a:br>
              <a:rPr lang="en-US" sz="3200" b="0" dirty="0">
                <a:solidFill>
                  <a:schemeClr val="tx2"/>
                </a:solidFill>
                <a:latin typeface="Calibri" panose="020F0502020204030204" pitchFamily="34" charset="0"/>
                <a:cs typeface="Calibri" panose="020F0502020204030204" pitchFamily="34" charset="0"/>
              </a:rPr>
            </a:br>
            <a:r>
              <a:rPr lang="en-US" sz="3200" b="0" dirty="0">
                <a:solidFill>
                  <a:schemeClr val="tx2"/>
                </a:solidFill>
                <a:latin typeface="Calibri" panose="020F0502020204030204" pitchFamily="34" charset="0"/>
                <a:cs typeface="Calibri" panose="020F0502020204030204" pitchFamily="34" charset="0"/>
              </a:rPr>
              <a:t>or </a:t>
            </a:r>
            <a:r>
              <a:rPr lang="en-US" sz="3200" b="0" dirty="0">
                <a:solidFill>
                  <a:schemeClr val="tx2"/>
                </a:solidFill>
                <a:latin typeface="Calibri" panose="020F0502020204030204" pitchFamily="34" charset="0"/>
                <a:cs typeface="Calibri" panose="020F0502020204030204" pitchFamily="34" charset="0"/>
                <a:hlinkClick r:id="rId6"/>
              </a:rPr>
              <a:t>other workforce topics</a:t>
            </a:r>
            <a:r>
              <a:rPr lang="en-US" sz="3200" dirty="0">
                <a:solidFill>
                  <a:schemeClr val="tx2"/>
                </a:solidFill>
                <a:latin typeface="Calibri" panose="020F0502020204030204" pitchFamily="34" charset="0"/>
                <a:cs typeface="Calibri" panose="020F0502020204030204" pitchFamily="34" charset="0"/>
                <a:hlinkClick r:id="rId6"/>
              </a:rPr>
              <a:t>!</a:t>
            </a:r>
            <a:endParaRPr lang="en-US" sz="3200" b="0" dirty="0">
              <a:solidFill>
                <a:schemeClr val="tx2"/>
              </a:solidFill>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DDFAD-C29C-41A5-9D00-FFD8B87E07C8}"/>
              </a:ext>
            </a:extLst>
          </p:cNvPr>
          <p:cNvSpPr>
            <a:spLocks noGrp="1"/>
          </p:cNvSpPr>
          <p:nvPr>
            <p:ph type="title"/>
          </p:nvPr>
        </p:nvSpPr>
        <p:spPr>
          <a:xfrm>
            <a:off x="5295900" y="355599"/>
            <a:ext cx="5461000" cy="1172835"/>
          </a:xfrm>
        </p:spPr>
        <p:txBody>
          <a:bodyPr anchor="b">
            <a:noAutofit/>
          </a:bodyPr>
          <a:lstStyle/>
          <a:p>
            <a:pPr algn="ctr"/>
            <a:r>
              <a:rPr lang="en-US" sz="8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Thank You!</a:t>
            </a:r>
          </a:p>
        </p:txBody>
      </p:sp>
      <p:pic>
        <p:nvPicPr>
          <p:cNvPr id="2" name="Google Shape;632;g1b8ff609911_1_459" descr="profile of Melissa Aguilar-Southard">
            <a:extLst>
              <a:ext uri="{FF2B5EF4-FFF2-40B4-BE49-F238E27FC236}">
                <a16:creationId xmlns:a16="http://schemas.microsoft.com/office/drawing/2014/main" id="{7A1D7B12-9C3E-3CBB-C7F4-B8772C2BE861}"/>
              </a:ext>
            </a:extLst>
          </p:cNvPr>
          <p:cNvPicPr preferRelativeResize="0">
            <a:picLocks/>
          </p:cNvPicPr>
          <p:nvPr/>
        </p:nvPicPr>
        <p:blipFill rotWithShape="1">
          <a:blip r:embed="rId3">
            <a:alphaModFix/>
          </a:blip>
          <a:srcRect/>
          <a:stretch/>
        </p:blipFill>
        <p:spPr>
          <a:xfrm flipH="1">
            <a:off x="4508862" y="1933289"/>
            <a:ext cx="2267936" cy="22015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E0767EA-FE28-8608-C33F-1701907B0396}"/>
              </a:ext>
            </a:extLst>
          </p:cNvPr>
          <p:cNvSpPr txBox="1"/>
          <p:nvPr/>
        </p:nvSpPr>
        <p:spPr>
          <a:xfrm>
            <a:off x="3098801" y="4363543"/>
            <a:ext cx="5088058" cy="923330"/>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Melissa Aguilar-Southard</a:t>
            </a:r>
          </a:p>
          <a:p>
            <a:pPr algn="ctr"/>
            <a:r>
              <a:rPr lang="en-US" dirty="0">
                <a:solidFill>
                  <a:schemeClr val="bg1"/>
                </a:solidFill>
                <a:latin typeface="Calibri" panose="020F0502020204030204" pitchFamily="34" charset="0"/>
                <a:cs typeface="Calibri" panose="020F0502020204030204" pitchFamily="34" charset="0"/>
              </a:rPr>
              <a:t>Project Director, Safal Partners</a:t>
            </a:r>
          </a:p>
          <a:p>
            <a:pPr algn="ctr"/>
            <a:r>
              <a:rPr lang="en-US"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melissa.aguilar-southard@safalpartners.com</a:t>
            </a:r>
            <a:endParaRPr lang="en-US" dirty="0">
              <a:solidFill>
                <a:schemeClr val="bg1"/>
              </a:solidFill>
              <a:latin typeface="Calibri" panose="020F0502020204030204" pitchFamily="34" charset="0"/>
              <a:cs typeface="Calibri" panose="020F0502020204030204" pitchFamily="34" charset="0"/>
            </a:endParaRPr>
          </a:p>
        </p:txBody>
      </p:sp>
      <p:pic>
        <p:nvPicPr>
          <p:cNvPr id="7" name="Picture 6" descr="profile of molly deahl">
            <a:extLst>
              <a:ext uri="{FF2B5EF4-FFF2-40B4-BE49-F238E27FC236}">
                <a16:creationId xmlns:a16="http://schemas.microsoft.com/office/drawing/2014/main" id="{7198B8F8-901E-B42E-5F78-7BB40A4FC5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9453" y="1933289"/>
            <a:ext cx="2201542" cy="22015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5E36113B-1A06-FE52-B36A-D83DB2C2FA08}"/>
              </a:ext>
            </a:extLst>
          </p:cNvPr>
          <p:cNvSpPr txBox="1"/>
          <p:nvPr/>
        </p:nvSpPr>
        <p:spPr>
          <a:xfrm>
            <a:off x="8191399" y="4370986"/>
            <a:ext cx="3697650" cy="1200329"/>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Molly Deahl</a:t>
            </a:r>
          </a:p>
          <a:p>
            <a:pPr algn="ctr"/>
            <a:r>
              <a:rPr lang="en-US" dirty="0">
                <a:solidFill>
                  <a:schemeClr val="bg1"/>
                </a:solidFill>
                <a:latin typeface="Calibri" panose="020F0502020204030204" pitchFamily="34" charset="0"/>
                <a:cs typeface="Calibri" panose="020F0502020204030204" pitchFamily="34" charset="0"/>
              </a:rPr>
              <a:t>Senior Workforce Associate, Safal Partners</a:t>
            </a:r>
          </a:p>
          <a:p>
            <a:pPr algn="ctr"/>
            <a:r>
              <a:rPr lang="en-US" dirty="0">
                <a:solidFill>
                  <a:schemeClr val="bg1"/>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molly.deahl@safalpartners.com</a:t>
            </a:r>
            <a:endParaRPr lang="en-US"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68279349"/>
      </p:ext>
    </p:extLst>
  </p:cSld>
  <p:clrMapOvr>
    <a:masterClrMapping/>
  </p:clrMapOvr>
</p:sld>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0f82b-dce9-458f-ab1d-1c5fd145e219">
      <Terms xmlns="http://schemas.microsoft.com/office/infopath/2007/PartnerControls"/>
    </lcf76f155ced4ddcb4097134ff3c332f>
    <_Flow_SignoffStatus xmlns="2f00f82b-dce9-458f-ab1d-1c5fd145e219" xsi:nil="true"/>
    <TaxCatchAll xmlns="4cd59d27-ca2b-4708-b9c7-7fa281384922" xsi:nil="true"/>
    <ClassificationLevel xmlns="2f00f82b-dce9-458f-ab1d-1c5fd145e219" xsi:nil="true"/>
  </documentManagement>
</p:properties>
</file>

<file path=customXml/itemProps1.xml><?xml version="1.0" encoding="utf-8"?>
<ds:datastoreItem xmlns:ds="http://schemas.openxmlformats.org/officeDocument/2006/customXml" ds:itemID="{984D6574-811C-41C7-A9C6-C8674226A7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3.xml><?xml version="1.0" encoding="utf-8"?>
<ds:datastoreItem xmlns:ds="http://schemas.openxmlformats.org/officeDocument/2006/customXml" ds:itemID="{E4E50F3E-4833-448E-896F-43673F0CAA45}">
  <ds:schemaRefs>
    <ds:schemaRef ds:uri="http://purl.org/dc/elements/1.1/"/>
    <ds:schemaRef ds:uri="4cd59d27-ca2b-4708-b9c7-7fa281384922"/>
    <ds:schemaRef ds:uri="2f00f82b-dce9-458f-ab1d-1c5fd145e219"/>
    <ds:schemaRef ds:uri="http://purl.org/dc/terms/"/>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1610</TotalTime>
  <Words>1968</Words>
  <Application>Microsoft Office PowerPoint</Application>
  <PresentationFormat>Widescreen</PresentationFormat>
  <Paragraphs>385</Paragraphs>
  <Slides>50</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Aharoni</vt:lpstr>
      <vt:lpstr>Arial</vt:lpstr>
      <vt:lpstr>Brandon Grotesque Regular</vt:lpstr>
      <vt:lpstr>Calibri</vt:lpstr>
      <vt:lpstr>Franklin Gothic Book</vt:lpstr>
      <vt:lpstr>Franklin Gothic Medium</vt:lpstr>
      <vt:lpstr>Lato Semibold</vt:lpstr>
      <vt:lpstr>Neo Sans Std</vt:lpstr>
      <vt:lpstr>Open Sans</vt:lpstr>
      <vt:lpstr>Wingdings</vt:lpstr>
      <vt:lpstr>Office Theme</vt:lpstr>
      <vt:lpstr>Embracing A Holistic Approach to Business Services  in the Workforce System</vt:lpstr>
      <vt:lpstr>About NLN</vt:lpstr>
      <vt:lpstr>Agenda</vt:lpstr>
      <vt:lpstr>Explaining Workforce Development…</vt:lpstr>
      <vt:lpstr>What Has “Work Ready” Traditionally Meant?</vt:lpstr>
      <vt:lpstr>Getting Started…</vt:lpstr>
      <vt:lpstr>What Does “Work Ready” Really Mean? – Examples 1</vt:lpstr>
      <vt:lpstr>What Does “Work Ready” Really Mean? – Examples 2</vt:lpstr>
      <vt:lpstr>What Does “Work Ready” Really Mean? – Examples 3</vt:lpstr>
      <vt:lpstr>What Does “Work Ready” Really Mean? – Examples 4</vt:lpstr>
      <vt:lpstr>Building a Holistic Approach to Engaging Businesses Through Data Handout</vt:lpstr>
      <vt:lpstr>Who Should Be at the Table?</vt:lpstr>
      <vt:lpstr>Examples of Data Sources from Across the Country</vt:lpstr>
      <vt:lpstr>Kentucky Work Read Communities: Example</vt:lpstr>
      <vt:lpstr>Explaining  Workforce  Development</vt:lpstr>
      <vt:lpstr>WorkReady Butler County 1</vt:lpstr>
      <vt:lpstr>WorkReady Butler County 2 </vt:lpstr>
      <vt:lpstr>Commuting Patterns</vt:lpstr>
      <vt:lpstr>Regional Stats…</vt:lpstr>
      <vt:lpstr>Early Care and Education Program Enrollments Data</vt:lpstr>
      <vt:lpstr>Additional Butler County Data</vt:lpstr>
      <vt:lpstr>State Data</vt:lpstr>
      <vt:lpstr>Proficiency Rates for Key Subject Areas- Kentucky Examples</vt:lpstr>
      <vt:lpstr>Supply…</vt:lpstr>
      <vt:lpstr>Examples of Kentucky’s Populations</vt:lpstr>
      <vt:lpstr>Work Ready Supply</vt:lpstr>
      <vt:lpstr>Supply  vs.  Demand</vt:lpstr>
      <vt:lpstr>Credentialed Individuals Across Education Levels</vt:lpstr>
      <vt:lpstr>What Does “Work Ready” Actually Mean?</vt:lpstr>
      <vt:lpstr>Employer Demand</vt:lpstr>
      <vt:lpstr>Labor Supply</vt:lpstr>
      <vt:lpstr>Wage vs. Demand Levels</vt:lpstr>
      <vt:lpstr>Trained Individuals vs. Projected Demand</vt:lpstr>
      <vt:lpstr>Trained Individuals vs. Projected Demand continued</vt:lpstr>
      <vt:lpstr>CRITICAL SUCCESS FACTORS</vt:lpstr>
      <vt:lpstr>Gig Economy</vt:lpstr>
      <vt:lpstr>Let’s start by quantifying the massive the shift towards gig work:</vt:lpstr>
      <vt:lpstr>Gig Job Boards</vt:lpstr>
      <vt:lpstr>TYPES OF JOBS?</vt:lpstr>
      <vt:lpstr>Get That Gig..</vt:lpstr>
      <vt:lpstr>Factors that Make Up the Talent Pipeline</vt:lpstr>
      <vt:lpstr>Next Steps…</vt:lpstr>
      <vt:lpstr>Next Steps</vt:lpstr>
      <vt:lpstr>Continued Next Steps…</vt:lpstr>
      <vt:lpstr>Q &amp; A</vt:lpstr>
      <vt:lpstr>Resources</vt:lpstr>
      <vt:lpstr>Resources continued</vt:lpstr>
      <vt:lpstr>Quick Evaluation</vt:lpstr>
      <vt:lpstr>For More Info on the NEXT LEVEL NOW Collaborative…</vt:lpstr>
      <vt:lpstr>Thank You!</vt:lpstr>
    </vt:vector>
  </TitlesOfParts>
  <Manager>Melissa Aguilar-Southard</Manager>
  <Company>Safal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Embracing a Holistic Approach to Business Services in the Workforce System</dc:title>
  <dc:subject>BSR Academy Pre-Con Session</dc:subject>
  <dc:creator>Department of Labor</dc:creator>
  <cp:keywords>business services, data, workforce system, employers</cp:keywords>
  <cp:lastModifiedBy>Molly Deahl</cp:lastModifiedBy>
  <cp:revision>6</cp:revision>
  <dcterms:created xsi:type="dcterms:W3CDTF">2019-01-24T22:09:38Z</dcterms:created>
  <dcterms:modified xsi:type="dcterms:W3CDTF">2024-08-27T14:38:58Z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11600</vt:r8>
  </property>
  <property fmtid="{D5CDD505-2E9C-101B-9397-08002B2CF9AE}" pid="3" name="ComplianceAssetId">
    <vt:lpwstr/>
  </property>
  <property fmtid="{D5CDD505-2E9C-101B-9397-08002B2CF9AE}" pid="4" name="MediaServiceImageTags">
    <vt:lpwstr/>
  </property>
  <property fmtid="{D5CDD505-2E9C-101B-9397-08002B2CF9AE}" pid="5" name="_ExtendedDescription">
    <vt:lpwstr/>
  </property>
  <property fmtid="{D5CDD505-2E9C-101B-9397-08002B2CF9AE}" pid="6" name="ContentTypeId">
    <vt:lpwstr>0x010100FD65DFDB39333340A6C821E1EFAF7E53</vt:lpwstr>
  </property>
</Properties>
</file>