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6" r:id="rId4"/>
    <p:sldMasterId id="2147483695" r:id="rId5"/>
    <p:sldMasterId id="2147483724" r:id="rId6"/>
  </p:sldMasterIdLst>
  <p:notesMasterIdLst>
    <p:notesMasterId r:id="rId43"/>
  </p:notesMasterIdLst>
  <p:sldIdLst>
    <p:sldId id="259" r:id="rId7"/>
    <p:sldId id="335" r:id="rId8"/>
    <p:sldId id="332" r:id="rId9"/>
    <p:sldId id="417" r:id="rId10"/>
    <p:sldId id="262" r:id="rId11"/>
    <p:sldId id="418" r:id="rId12"/>
    <p:sldId id="1825" r:id="rId13"/>
    <p:sldId id="321" r:id="rId14"/>
    <p:sldId id="1816" r:id="rId15"/>
    <p:sldId id="1784" r:id="rId16"/>
    <p:sldId id="1789" r:id="rId17"/>
    <p:sldId id="1797" r:id="rId18"/>
    <p:sldId id="1838" r:id="rId19"/>
    <p:sldId id="1799" r:id="rId20"/>
    <p:sldId id="1785" r:id="rId21"/>
    <p:sldId id="1821" r:id="rId22"/>
    <p:sldId id="1798" r:id="rId23"/>
    <p:sldId id="1839" r:id="rId24"/>
    <p:sldId id="1805" r:id="rId25"/>
    <p:sldId id="1831" r:id="rId26"/>
    <p:sldId id="1832" r:id="rId27"/>
    <p:sldId id="1840" r:id="rId28"/>
    <p:sldId id="1823" r:id="rId29"/>
    <p:sldId id="1833" r:id="rId30"/>
    <p:sldId id="1841" r:id="rId31"/>
    <p:sldId id="1802" r:id="rId32"/>
    <p:sldId id="1834" r:id="rId33"/>
    <p:sldId id="1826" r:id="rId34"/>
    <p:sldId id="1824" r:id="rId35"/>
    <p:sldId id="496" r:id="rId36"/>
    <p:sldId id="750" r:id="rId37"/>
    <p:sldId id="1804" r:id="rId38"/>
    <p:sldId id="1783" r:id="rId39"/>
    <p:sldId id="1844" r:id="rId40"/>
    <p:sldId id="289" r:id="rId41"/>
    <p:sldId id="184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oard Governance Cohort:" id="{A0E1E425-4D53-41AA-9435-48D7468EE202}">
          <p14:sldIdLst>
            <p14:sldId id="259"/>
            <p14:sldId id="335"/>
            <p14:sldId id="332"/>
            <p14:sldId id="417"/>
            <p14:sldId id="262"/>
            <p14:sldId id="418"/>
            <p14:sldId id="1825"/>
            <p14:sldId id="321"/>
            <p14:sldId id="1816"/>
            <p14:sldId id="1784"/>
            <p14:sldId id="1789"/>
            <p14:sldId id="1797"/>
            <p14:sldId id="1838"/>
            <p14:sldId id="1799"/>
            <p14:sldId id="1785"/>
            <p14:sldId id="1821"/>
            <p14:sldId id="1798"/>
            <p14:sldId id="1839"/>
            <p14:sldId id="1805"/>
            <p14:sldId id="1831"/>
            <p14:sldId id="1832"/>
            <p14:sldId id="1840"/>
            <p14:sldId id="1823"/>
            <p14:sldId id="1833"/>
            <p14:sldId id="1841"/>
            <p14:sldId id="1802"/>
            <p14:sldId id="1834"/>
            <p14:sldId id="1826"/>
            <p14:sldId id="1824"/>
            <p14:sldId id="496"/>
            <p14:sldId id="750"/>
            <p14:sldId id="1804"/>
            <p14:sldId id="1783"/>
            <p14:sldId id="1844"/>
            <p14:sldId id="289"/>
            <p14:sldId id="184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4F6E05-03EF-EB0A-4256-B19ED372BE0E}" name="Joseph Hanna" initials="JH" userId="S::Joseph.Hanna@safalpartners.com::d91b82ed-48e2-4fae-b47c-be212bed4b88" providerId="AD"/>
  <p188:author id="{B7CB1B5D-67C0-15C7-B864-0680704B39CF}" name="Molly Deahl" initials="" userId="S::molly.deahl@safalpartners.com::7cb69d8f-06cf-4eca-8dfe-ca63e8151bc8" providerId="AD"/>
  <p188:author id="{E0384261-A7B9-3D92-DC1F-F1AAC0DFB7E5}" name="Lisa Rice" initials="LR" userId="S::lisa.rice@safalpartners.com::da68d56e-ad6c-437e-8950-9d35568b76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28F"/>
    <a:srgbClr val="C75000"/>
    <a:srgbClr val="0D4460"/>
    <a:srgbClr val="0B739D"/>
    <a:srgbClr val="0E8FC2"/>
    <a:srgbClr val="B46004"/>
    <a:srgbClr val="00548D"/>
    <a:srgbClr val="EC8006"/>
    <a:srgbClr val="0076AD"/>
    <a:srgbClr val="31B1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A07E42-8970-4755-9254-36A19679C1F1}" v="4" dt="2025-01-23T16:46:48.353"/>
    <p1510:client id="{F26C4190-AB60-4B56-976A-6815EAB80C81}" v="96" dt="2025-01-23T16:37:28.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lleen Beck" userId="ba75c042-afab-452f-9300-eeb2d9ca8f1b" providerId="ADAL" clId="{0585543E-A70B-412E-B253-E457397451F3}"/>
    <pc:docChg chg="undo custSel addSld delSld modSld modSection">
      <pc:chgData name="Colleen Beck" userId="ba75c042-afab-452f-9300-eeb2d9ca8f1b" providerId="ADAL" clId="{0585543E-A70B-412E-B253-E457397451F3}" dt="2024-11-25T14:47:09.026" v="551" actId="13244"/>
      <pc:docMkLst>
        <pc:docMk/>
      </pc:docMkLst>
      <pc:sldChg chg="addSp delSp modSp mod modClrScheme chgLayout">
        <pc:chgData name="Colleen Beck" userId="ba75c042-afab-452f-9300-eeb2d9ca8f1b" providerId="ADAL" clId="{0585543E-A70B-412E-B253-E457397451F3}" dt="2024-11-25T14:41:48.833" v="530" actId="13244"/>
        <pc:sldMkLst>
          <pc:docMk/>
          <pc:sldMk cId="1661814368" sldId="259"/>
        </pc:sldMkLst>
        <pc:spChg chg="mod ord">
          <ac:chgData name="Colleen Beck" userId="ba75c042-afab-452f-9300-eeb2d9ca8f1b" providerId="ADAL" clId="{0585543E-A70B-412E-B253-E457397451F3}" dt="2024-11-25T14:41:48.833" v="530" actId="13244"/>
          <ac:spMkLst>
            <pc:docMk/>
            <pc:sldMk cId="1661814368" sldId="259"/>
            <ac:spMk id="3" creationId="{BA86B3B2-63AD-0D62-457E-3157334EB768}"/>
          </ac:spMkLst>
        </pc:spChg>
        <pc:spChg chg="mod">
          <ac:chgData name="Colleen Beck" userId="ba75c042-afab-452f-9300-eeb2d9ca8f1b" providerId="ADAL" clId="{0585543E-A70B-412E-B253-E457397451F3}" dt="2024-11-21T20:47:48.229" v="18" actId="1036"/>
          <ac:spMkLst>
            <pc:docMk/>
            <pc:sldMk cId="1661814368" sldId="259"/>
            <ac:spMk id="4" creationId="{8FC9172A-D1ED-33EA-BC7A-ECE74DD4A8F2}"/>
          </ac:spMkLst>
        </pc:spChg>
        <pc:spChg chg="mod">
          <ac:chgData name="Colleen Beck" userId="ba75c042-afab-452f-9300-eeb2d9ca8f1b" providerId="ADAL" clId="{0585543E-A70B-412E-B253-E457397451F3}" dt="2024-11-21T20:47:48.229" v="18" actId="1036"/>
          <ac:spMkLst>
            <pc:docMk/>
            <pc:sldMk cId="1661814368" sldId="259"/>
            <ac:spMk id="5" creationId="{F21467BD-109D-8037-B05E-E2C636941885}"/>
          </ac:spMkLst>
        </pc:spChg>
        <pc:spChg chg="mod">
          <ac:chgData name="Colleen Beck" userId="ba75c042-afab-452f-9300-eeb2d9ca8f1b" providerId="ADAL" clId="{0585543E-A70B-412E-B253-E457397451F3}" dt="2024-11-21T20:48:01.869" v="31" actId="1035"/>
          <ac:spMkLst>
            <pc:docMk/>
            <pc:sldMk cId="1661814368" sldId="259"/>
            <ac:spMk id="6" creationId="{1113FD37-B02A-F7C1-D45E-F071B8074D2F}"/>
          </ac:spMkLst>
        </pc:spChg>
        <pc:spChg chg="mod">
          <ac:chgData name="Colleen Beck" userId="ba75c042-afab-452f-9300-eeb2d9ca8f1b" providerId="ADAL" clId="{0585543E-A70B-412E-B253-E457397451F3}" dt="2024-11-21T20:48:01.869" v="31" actId="1035"/>
          <ac:spMkLst>
            <pc:docMk/>
            <pc:sldMk cId="1661814368" sldId="259"/>
            <ac:spMk id="8" creationId="{282CA74A-C6CC-47C2-59CE-6BDED835F6D6}"/>
          </ac:spMkLst>
        </pc:spChg>
        <pc:spChg chg="add mod ord">
          <ac:chgData name="Colleen Beck" userId="ba75c042-afab-452f-9300-eeb2d9ca8f1b" providerId="ADAL" clId="{0585543E-A70B-412E-B253-E457397451F3}" dt="2024-11-21T20:48:32.443" v="37" actId="1076"/>
          <ac:spMkLst>
            <pc:docMk/>
            <pc:sldMk cId="1661814368" sldId="259"/>
            <ac:spMk id="12" creationId="{DB2B60D1-F1CE-346E-3444-A469C706283B}"/>
          </ac:spMkLst>
        </pc:spChg>
        <pc:grpChg chg="mod">
          <ac:chgData name="Colleen Beck" userId="ba75c042-afab-452f-9300-eeb2d9ca8f1b" providerId="ADAL" clId="{0585543E-A70B-412E-B253-E457397451F3}" dt="2024-11-25T14:40:39.660" v="528" actId="13244"/>
          <ac:grpSpMkLst>
            <pc:docMk/>
            <pc:sldMk cId="1661814368" sldId="259"/>
            <ac:grpSpMk id="2" creationId="{5CB3FDBC-3E36-8A9D-0D43-28879F4C5600}"/>
          </ac:grpSpMkLst>
        </pc:grpChg>
        <pc:grpChg chg="mod">
          <ac:chgData name="Colleen Beck" userId="ba75c042-afab-452f-9300-eeb2d9ca8f1b" providerId="ADAL" clId="{0585543E-A70B-412E-B253-E457397451F3}" dt="2024-11-21T20:47:48.229" v="18" actId="1036"/>
          <ac:grpSpMkLst>
            <pc:docMk/>
            <pc:sldMk cId="1661814368" sldId="259"/>
            <ac:grpSpMk id="9" creationId="{98B4EA05-F58A-DFFF-8B7A-33F1CFBF685B}"/>
          </ac:grpSpMkLst>
        </pc:grpChg>
        <pc:picChg chg="add del mod">
          <ac:chgData name="Colleen Beck" userId="ba75c042-afab-452f-9300-eeb2d9ca8f1b" providerId="ADAL" clId="{0585543E-A70B-412E-B253-E457397451F3}" dt="2024-11-25T14:41:30.058" v="529" actId="13244"/>
          <ac:picMkLst>
            <pc:docMk/>
            <pc:sldMk cId="1661814368" sldId="259"/>
            <ac:picMk id="7" creationId="{266F81CF-D440-D501-9894-5B732B4CF93E}"/>
          </ac:picMkLst>
        </pc:picChg>
        <pc:picChg chg="mod">
          <ac:chgData name="Colleen Beck" userId="ba75c042-afab-452f-9300-eeb2d9ca8f1b" providerId="ADAL" clId="{0585543E-A70B-412E-B253-E457397451F3}" dt="2024-11-25T14:40:13.552" v="525" actId="13244"/>
          <ac:picMkLst>
            <pc:docMk/>
            <pc:sldMk cId="1661814368" sldId="259"/>
            <ac:picMk id="2050" creationId="{2C265F8B-9815-831B-0780-E8DE1B33B1A7}"/>
          </ac:picMkLst>
        </pc:picChg>
      </pc:sldChg>
      <pc:sldChg chg="modSp">
        <pc:chgData name="Colleen Beck" userId="ba75c042-afab-452f-9300-eeb2d9ca8f1b" providerId="ADAL" clId="{0585543E-A70B-412E-B253-E457397451F3}" dt="2024-11-21T22:27:40.914" v="523" actId="962"/>
        <pc:sldMkLst>
          <pc:docMk/>
          <pc:sldMk cId="0" sldId="299"/>
        </pc:sldMkLst>
      </pc:sldChg>
      <pc:sldChg chg="addSp delSp modSp mod modClrScheme delDesignElem chgLayout">
        <pc:chgData name="Colleen Beck" userId="ba75c042-afab-452f-9300-eeb2d9ca8f1b" providerId="ADAL" clId="{0585543E-A70B-412E-B253-E457397451F3}" dt="2024-11-25T14:44:50.202" v="544" actId="478"/>
        <pc:sldMkLst>
          <pc:docMk/>
          <pc:sldMk cId="2669390392" sldId="332"/>
        </pc:sldMkLst>
        <pc:spChg chg="mod">
          <ac:chgData name="Colleen Beck" userId="ba75c042-afab-452f-9300-eeb2d9ca8f1b" providerId="ADAL" clId="{0585543E-A70B-412E-B253-E457397451F3}" dt="2024-11-25T14:42:47.816" v="533" actId="13244"/>
          <ac:spMkLst>
            <pc:docMk/>
            <pc:sldMk cId="2669390392" sldId="332"/>
            <ac:spMk id="3" creationId="{7D32667E-2D0D-BCE3-FCCB-190CF74FB7E1}"/>
          </ac:spMkLst>
        </pc:spChg>
        <pc:spChg chg="mod ord">
          <ac:chgData name="Colleen Beck" userId="ba75c042-afab-452f-9300-eeb2d9ca8f1b" providerId="ADAL" clId="{0585543E-A70B-412E-B253-E457397451F3}" dt="2024-11-25T14:44:39.417" v="543" actId="13244"/>
          <ac:spMkLst>
            <pc:docMk/>
            <pc:sldMk cId="2669390392" sldId="332"/>
            <ac:spMk id="4" creationId="{8BB404FC-637D-813C-431C-E02B9B78D27B}"/>
          </ac:spMkLst>
        </pc:spChg>
        <pc:spChg chg="mod">
          <ac:chgData name="Colleen Beck" userId="ba75c042-afab-452f-9300-eeb2d9ca8f1b" providerId="ADAL" clId="{0585543E-A70B-412E-B253-E457397451F3}" dt="2024-11-25T14:42:59.565" v="534" actId="13244"/>
          <ac:spMkLst>
            <pc:docMk/>
            <pc:sldMk cId="2669390392" sldId="332"/>
            <ac:spMk id="5" creationId="{501305F0-81AB-EBC6-51A4-E151DDD89F33}"/>
          </ac:spMkLst>
        </pc:spChg>
        <pc:spChg chg="add mod ord">
          <ac:chgData name="Colleen Beck" userId="ba75c042-afab-452f-9300-eeb2d9ca8f1b" providerId="ADAL" clId="{0585543E-A70B-412E-B253-E457397451F3}" dt="2024-11-21T20:54:24.318" v="111" actId="1076"/>
          <ac:spMkLst>
            <pc:docMk/>
            <pc:sldMk cId="2669390392" sldId="332"/>
            <ac:spMk id="10" creationId="{7B31484B-BFC8-F7EB-B996-6E66154A9C79}"/>
          </ac:spMkLst>
        </pc:spChg>
        <pc:picChg chg="mod">
          <ac:chgData name="Colleen Beck" userId="ba75c042-afab-452f-9300-eeb2d9ca8f1b" providerId="ADAL" clId="{0585543E-A70B-412E-B253-E457397451F3}" dt="2024-11-25T14:44:05.263" v="540" actId="13244"/>
          <ac:picMkLst>
            <pc:docMk/>
            <pc:sldMk cId="2669390392" sldId="332"/>
            <ac:picMk id="7" creationId="{52847D30-D600-93D3-F3AC-AA96BFFAB21C}"/>
          </ac:picMkLst>
        </pc:picChg>
      </pc:sldChg>
      <pc:sldChg chg="modSp">
        <pc:chgData name="Colleen Beck" userId="ba75c042-afab-452f-9300-eeb2d9ca8f1b" providerId="ADAL" clId="{0585543E-A70B-412E-B253-E457397451F3}" dt="2024-11-21T20:50:16.980" v="86" actId="962"/>
        <pc:sldMkLst>
          <pc:docMk/>
          <pc:sldMk cId="3171801021" sldId="335"/>
        </pc:sldMkLst>
        <pc:spChg chg="mod">
          <ac:chgData name="Colleen Beck" userId="ba75c042-afab-452f-9300-eeb2d9ca8f1b" providerId="ADAL" clId="{0585543E-A70B-412E-B253-E457397451F3}" dt="2024-11-21T20:50:16.980" v="86" actId="962"/>
          <ac:spMkLst>
            <pc:docMk/>
            <pc:sldMk cId="3171801021" sldId="335"/>
            <ac:spMk id="13" creationId="{5506BF09-D7F1-6B6C-2CEA-157E715820C9}"/>
          </ac:spMkLst>
        </pc:spChg>
        <pc:picChg chg="mod">
          <ac:chgData name="Colleen Beck" userId="ba75c042-afab-452f-9300-eeb2d9ca8f1b" providerId="ADAL" clId="{0585543E-A70B-412E-B253-E457397451F3}" dt="2024-11-21T20:50:07.547" v="84" actId="962"/>
          <ac:picMkLst>
            <pc:docMk/>
            <pc:sldMk cId="3171801021" sldId="335"/>
            <ac:picMk id="7" creationId="{7BB97791-EE66-6E4A-6DFC-775E2A476B63}"/>
          </ac:picMkLst>
        </pc:picChg>
      </pc:sldChg>
      <pc:sldChg chg="addSp delSp modSp mod modClrScheme chgLayout">
        <pc:chgData name="Colleen Beck" userId="ba75c042-afab-452f-9300-eeb2d9ca8f1b" providerId="ADAL" clId="{0585543E-A70B-412E-B253-E457397451F3}" dt="2024-11-25T14:46:34.590" v="548" actId="13244"/>
        <pc:sldMkLst>
          <pc:docMk/>
          <pc:sldMk cId="1103209010" sldId="417"/>
        </pc:sldMkLst>
        <pc:spChg chg="mod ord">
          <ac:chgData name="Colleen Beck" userId="ba75c042-afab-452f-9300-eeb2d9ca8f1b" providerId="ADAL" clId="{0585543E-A70B-412E-B253-E457397451F3}" dt="2024-11-21T21:10:30.995" v="154" actId="700"/>
          <ac:spMkLst>
            <pc:docMk/>
            <pc:sldMk cId="1103209010" sldId="417"/>
            <ac:spMk id="2" creationId="{0D77051E-31DD-4CC1-B1E7-D9FEF1AF6500}"/>
          </ac:spMkLst>
        </pc:spChg>
        <pc:spChg chg="mod ord">
          <ac:chgData name="Colleen Beck" userId="ba75c042-afab-452f-9300-eeb2d9ca8f1b" providerId="ADAL" clId="{0585543E-A70B-412E-B253-E457397451F3}" dt="2024-11-21T21:10:43.166" v="155" actId="1076"/>
          <ac:spMkLst>
            <pc:docMk/>
            <pc:sldMk cId="1103209010" sldId="417"/>
            <ac:spMk id="3" creationId="{77B91485-F126-40CA-8E0F-991818F315DB}"/>
          </ac:spMkLst>
        </pc:spChg>
        <pc:spChg chg="add mod ord">
          <ac:chgData name="Colleen Beck" userId="ba75c042-afab-452f-9300-eeb2d9ca8f1b" providerId="ADAL" clId="{0585543E-A70B-412E-B253-E457397451F3}" dt="2024-11-21T21:16:19.641" v="180" actId="255"/>
          <ac:spMkLst>
            <pc:docMk/>
            <pc:sldMk cId="1103209010" sldId="417"/>
            <ac:spMk id="7" creationId="{B4BE6013-3465-0122-8562-699F05CBB04B}"/>
          </ac:spMkLst>
        </pc:spChg>
        <pc:spChg chg="add mod ord">
          <ac:chgData name="Colleen Beck" userId="ba75c042-afab-452f-9300-eeb2d9ca8f1b" providerId="ADAL" clId="{0585543E-A70B-412E-B253-E457397451F3}" dt="2024-11-21T21:16:09.661" v="179" actId="1035"/>
          <ac:spMkLst>
            <pc:docMk/>
            <pc:sldMk cId="1103209010" sldId="417"/>
            <ac:spMk id="9" creationId="{75D5BF08-41C9-E819-FFAD-54F21EBE3692}"/>
          </ac:spMkLst>
        </pc:spChg>
        <pc:picChg chg="mod">
          <ac:chgData name="Colleen Beck" userId="ba75c042-afab-452f-9300-eeb2d9ca8f1b" providerId="ADAL" clId="{0585543E-A70B-412E-B253-E457397451F3}" dt="2024-11-25T14:46:28.092" v="546" actId="13244"/>
          <ac:picMkLst>
            <pc:docMk/>
            <pc:sldMk cId="1103209010" sldId="417"/>
            <ac:picMk id="20" creationId="{ABDECBAC-60C3-9614-8A12-429498297F49}"/>
          </ac:picMkLst>
        </pc:picChg>
        <pc:picChg chg="mod">
          <ac:chgData name="Colleen Beck" userId="ba75c042-afab-452f-9300-eeb2d9ca8f1b" providerId="ADAL" clId="{0585543E-A70B-412E-B253-E457397451F3}" dt="2024-11-25T14:46:34.590" v="548" actId="13244"/>
          <ac:picMkLst>
            <pc:docMk/>
            <pc:sldMk cId="1103209010" sldId="417"/>
            <ac:picMk id="21" creationId="{0276F75A-F97A-DBA5-84B5-5F24E2771F9B}"/>
          </ac:picMkLst>
        </pc:picChg>
        <pc:picChg chg="mod">
          <ac:chgData name="Colleen Beck" userId="ba75c042-afab-452f-9300-eeb2d9ca8f1b" providerId="ADAL" clId="{0585543E-A70B-412E-B253-E457397451F3}" dt="2024-11-25T14:46:26.073" v="545" actId="13244"/>
          <ac:picMkLst>
            <pc:docMk/>
            <pc:sldMk cId="1103209010" sldId="417"/>
            <ac:picMk id="1026" creationId="{7DD14DB7-42B1-1AB8-E5B0-5C27BD06E05A}"/>
          </ac:picMkLst>
        </pc:picChg>
      </pc:sldChg>
      <pc:sldChg chg="addSp delSp modSp mod modClrScheme chgLayout">
        <pc:chgData name="Colleen Beck" userId="ba75c042-afab-452f-9300-eeb2d9ca8f1b" providerId="ADAL" clId="{0585543E-A70B-412E-B253-E457397451F3}" dt="2024-11-21T21:21:06.572" v="194" actId="478"/>
        <pc:sldMkLst>
          <pc:docMk/>
          <pc:sldMk cId="4168104365" sldId="418"/>
        </pc:sldMkLst>
        <pc:spChg chg="add mod ord">
          <ac:chgData name="Colleen Beck" userId="ba75c042-afab-452f-9300-eeb2d9ca8f1b" providerId="ADAL" clId="{0585543E-A70B-412E-B253-E457397451F3}" dt="2024-11-21T21:21:01.099" v="192" actId="1076"/>
          <ac:spMkLst>
            <pc:docMk/>
            <pc:sldMk cId="4168104365" sldId="418"/>
            <ac:spMk id="3" creationId="{B87200E0-4A88-D57D-1332-F95842A028ED}"/>
          </ac:spMkLst>
        </pc:spChg>
        <pc:spChg chg="mod ord">
          <ac:chgData name="Colleen Beck" userId="ba75c042-afab-452f-9300-eeb2d9ca8f1b" providerId="ADAL" clId="{0585543E-A70B-412E-B253-E457397451F3}" dt="2024-11-21T21:20:33.322" v="183" actId="1076"/>
          <ac:spMkLst>
            <pc:docMk/>
            <pc:sldMk cId="4168104365" sldId="418"/>
            <ac:spMk id="5" creationId="{1A52E70E-2AC5-8F51-BE48-565E987C7C73}"/>
          </ac:spMkLst>
        </pc:spChg>
      </pc:sldChg>
      <pc:sldChg chg="modSp">
        <pc:chgData name="Colleen Beck" userId="ba75c042-afab-452f-9300-eeb2d9ca8f1b" providerId="ADAL" clId="{0585543E-A70B-412E-B253-E457397451F3}" dt="2024-11-21T22:24:35.618" v="451" actId="962"/>
        <pc:sldMkLst>
          <pc:docMk/>
          <pc:sldMk cId="3051171844" sldId="1783"/>
        </pc:sldMkLst>
        <pc:picChg chg="mod">
          <ac:chgData name="Colleen Beck" userId="ba75c042-afab-452f-9300-eeb2d9ca8f1b" providerId="ADAL" clId="{0585543E-A70B-412E-B253-E457397451F3}" dt="2024-11-21T22:24:35.618" v="451" actId="962"/>
          <ac:picMkLst>
            <pc:docMk/>
            <pc:sldMk cId="3051171844" sldId="1783"/>
            <ac:picMk id="2" creationId="{2211D993-A7D7-31FD-1F75-03F1DF58E285}"/>
          </ac:picMkLst>
        </pc:picChg>
      </pc:sldChg>
      <pc:sldChg chg="addSp delSp modSp mod modClrScheme chgLayout">
        <pc:chgData name="Colleen Beck" userId="ba75c042-afab-452f-9300-eeb2d9ca8f1b" providerId="ADAL" clId="{0585543E-A70B-412E-B253-E457397451F3}" dt="2024-11-21T21:59:18.016" v="239" actId="1076"/>
        <pc:sldMkLst>
          <pc:docMk/>
          <pc:sldMk cId="1101069752" sldId="1799"/>
        </pc:sldMkLst>
        <pc:spChg chg="mod ord">
          <ac:chgData name="Colleen Beck" userId="ba75c042-afab-452f-9300-eeb2d9ca8f1b" providerId="ADAL" clId="{0585543E-A70B-412E-B253-E457397451F3}" dt="2024-11-21T21:59:11.719" v="238" actId="14100"/>
          <ac:spMkLst>
            <pc:docMk/>
            <pc:sldMk cId="1101069752" sldId="1799"/>
            <ac:spMk id="2" creationId="{279A0AC0-E989-7896-781F-497F73D6D25E}"/>
          </ac:spMkLst>
        </pc:spChg>
        <pc:spChg chg="add mod ord">
          <ac:chgData name="Colleen Beck" userId="ba75c042-afab-452f-9300-eeb2d9ca8f1b" providerId="ADAL" clId="{0585543E-A70B-412E-B253-E457397451F3}" dt="2024-11-21T21:59:18.016" v="239" actId="1076"/>
          <ac:spMkLst>
            <pc:docMk/>
            <pc:sldMk cId="1101069752" sldId="1799"/>
            <ac:spMk id="4" creationId="{3ED2DB7A-9E8C-B8F8-0BBB-FBF3B810B79D}"/>
          </ac:spMkLst>
        </pc:spChg>
      </pc:sldChg>
      <pc:sldChg chg="addSp delSp modSp mod chgLayout">
        <pc:chgData name="Colleen Beck" userId="ba75c042-afab-452f-9300-eeb2d9ca8f1b" providerId="ADAL" clId="{0585543E-A70B-412E-B253-E457397451F3}" dt="2024-11-21T22:23:59.776" v="417" actId="20577"/>
        <pc:sldMkLst>
          <pc:docMk/>
          <pc:sldMk cId="425096628" sldId="1804"/>
        </pc:sldMkLst>
        <pc:spChg chg="mod ord">
          <ac:chgData name="Colleen Beck" userId="ba75c042-afab-452f-9300-eeb2d9ca8f1b" providerId="ADAL" clId="{0585543E-A70B-412E-B253-E457397451F3}" dt="2024-11-21T22:14:53.419" v="354" actId="1076"/>
          <ac:spMkLst>
            <pc:docMk/>
            <pc:sldMk cId="425096628" sldId="1804"/>
            <ac:spMk id="5" creationId="{DB8E96E8-E210-9271-B656-6A39B0B98CFA}"/>
          </ac:spMkLst>
        </pc:spChg>
        <pc:spChg chg="add mod ord">
          <ac:chgData name="Colleen Beck" userId="ba75c042-afab-452f-9300-eeb2d9ca8f1b" providerId="ADAL" clId="{0585543E-A70B-412E-B253-E457397451F3}" dt="2024-11-21T22:23:59.776" v="417" actId="20577"/>
          <ac:spMkLst>
            <pc:docMk/>
            <pc:sldMk cId="425096628" sldId="1804"/>
            <ac:spMk id="11" creationId="{99B8505B-23E8-8175-4768-4B88078ECD18}"/>
          </ac:spMkLst>
        </pc:spChg>
      </pc:sldChg>
      <pc:sldChg chg="addSp delSp modSp mod modClrScheme chgLayout">
        <pc:chgData name="Colleen Beck" userId="ba75c042-afab-452f-9300-eeb2d9ca8f1b" providerId="ADAL" clId="{0585543E-A70B-412E-B253-E457397451F3}" dt="2024-11-21T22:03:24.640" v="250" actId="14100"/>
        <pc:sldMkLst>
          <pc:docMk/>
          <pc:sldMk cId="4188426374" sldId="1805"/>
        </pc:sldMkLst>
        <pc:spChg chg="add mod ord">
          <ac:chgData name="Colleen Beck" userId="ba75c042-afab-452f-9300-eeb2d9ca8f1b" providerId="ADAL" clId="{0585543E-A70B-412E-B253-E457397451F3}" dt="2024-11-21T22:03:24.640" v="250" actId="14100"/>
          <ac:spMkLst>
            <pc:docMk/>
            <pc:sldMk cId="4188426374" sldId="1805"/>
            <ac:spMk id="2" creationId="{DD8A2670-0787-C2DE-AED2-BD333F365371}"/>
          </ac:spMkLst>
        </pc:spChg>
        <pc:spChg chg="mod ord">
          <ac:chgData name="Colleen Beck" userId="ba75c042-afab-452f-9300-eeb2d9ca8f1b" providerId="ADAL" clId="{0585543E-A70B-412E-B253-E457397451F3}" dt="2024-11-21T22:01:23.880" v="240" actId="700"/>
          <ac:spMkLst>
            <pc:docMk/>
            <pc:sldMk cId="4188426374" sldId="1805"/>
            <ac:spMk id="3" creationId="{F34DEA62-B39B-54FF-25B5-5B1649ACFDB5}"/>
          </ac:spMkLst>
        </pc:spChg>
      </pc:sldChg>
      <pc:sldChg chg="addSp delSp modSp mod modClrScheme chgLayout">
        <pc:chgData name="Colleen Beck" userId="ba75c042-afab-452f-9300-eeb2d9ca8f1b" providerId="ADAL" clId="{0585543E-A70B-412E-B253-E457397451F3}" dt="2024-11-21T21:56:36.699" v="228" actId="1076"/>
        <pc:sldMkLst>
          <pc:docMk/>
          <pc:sldMk cId="3168319593" sldId="1816"/>
        </pc:sldMkLst>
        <pc:spChg chg="add mod ord">
          <ac:chgData name="Colleen Beck" userId="ba75c042-afab-452f-9300-eeb2d9ca8f1b" providerId="ADAL" clId="{0585543E-A70B-412E-B253-E457397451F3}" dt="2024-11-21T21:56:36.699" v="228" actId="1076"/>
          <ac:spMkLst>
            <pc:docMk/>
            <pc:sldMk cId="3168319593" sldId="1816"/>
            <ac:spMk id="3" creationId="{57382469-BC20-966A-E0FE-BB6A1FBD972E}"/>
          </ac:spMkLst>
        </pc:spChg>
        <pc:spChg chg="mod ord">
          <ac:chgData name="Colleen Beck" userId="ba75c042-afab-452f-9300-eeb2d9ca8f1b" providerId="ADAL" clId="{0585543E-A70B-412E-B253-E457397451F3}" dt="2024-11-21T21:49:06.593" v="218" actId="700"/>
          <ac:spMkLst>
            <pc:docMk/>
            <pc:sldMk cId="3168319593" sldId="1816"/>
            <ac:spMk id="8" creationId="{E7F9B92A-F6CC-49D1-C3A3-714AAC8A4A99}"/>
          </ac:spMkLst>
        </pc:spChg>
      </pc:sldChg>
      <pc:sldChg chg="addSp delSp modSp mod modClrScheme chgLayout">
        <pc:chgData name="Colleen Beck" userId="ba75c042-afab-452f-9300-eeb2d9ca8f1b" providerId="ADAL" clId="{0585543E-A70B-412E-B253-E457397451F3}" dt="2024-11-21T22:10:21.718" v="320" actId="14100"/>
        <pc:sldMkLst>
          <pc:docMk/>
          <pc:sldMk cId="2201861987" sldId="1823"/>
        </pc:sldMkLst>
        <pc:spChg chg="add mod ord">
          <ac:chgData name="Colleen Beck" userId="ba75c042-afab-452f-9300-eeb2d9ca8f1b" providerId="ADAL" clId="{0585543E-A70B-412E-B253-E457397451F3}" dt="2024-11-21T22:10:21.718" v="320" actId="14100"/>
          <ac:spMkLst>
            <pc:docMk/>
            <pc:sldMk cId="2201861987" sldId="1823"/>
            <ac:spMk id="2" creationId="{FD1B0F06-48BE-7716-E4B3-FEE181EEF715}"/>
          </ac:spMkLst>
        </pc:spChg>
        <pc:spChg chg="mod ord">
          <ac:chgData name="Colleen Beck" userId="ba75c042-afab-452f-9300-eeb2d9ca8f1b" providerId="ADAL" clId="{0585543E-A70B-412E-B253-E457397451F3}" dt="2024-11-21T22:09:51.902" v="314" actId="700"/>
          <ac:spMkLst>
            <pc:docMk/>
            <pc:sldMk cId="2201861987" sldId="1823"/>
            <ac:spMk id="3" creationId="{A059CB21-5DA7-EF12-E3FF-9C9BDB9E3A1A}"/>
          </ac:spMkLst>
        </pc:spChg>
      </pc:sldChg>
      <pc:sldChg chg="addSp delSp modSp mod modClrScheme chgLayout">
        <pc:chgData name="Colleen Beck" userId="ba75c042-afab-452f-9300-eeb2d9ca8f1b" providerId="ADAL" clId="{0585543E-A70B-412E-B253-E457397451F3}" dt="2024-11-21T22:13:52.288" v="352" actId="478"/>
        <pc:sldMkLst>
          <pc:docMk/>
          <pc:sldMk cId="944201346" sldId="1824"/>
        </pc:sldMkLst>
        <pc:spChg chg="mod ord">
          <ac:chgData name="Colleen Beck" userId="ba75c042-afab-452f-9300-eeb2d9ca8f1b" providerId="ADAL" clId="{0585543E-A70B-412E-B253-E457397451F3}" dt="2024-11-21T22:13:27.572" v="347" actId="700"/>
          <ac:spMkLst>
            <pc:docMk/>
            <pc:sldMk cId="944201346" sldId="1824"/>
            <ac:spMk id="2" creationId="{4F8860DD-5A8A-6927-8E4D-8B1E7C5A56BB}"/>
          </ac:spMkLst>
        </pc:spChg>
        <pc:spChg chg="add mod ord">
          <ac:chgData name="Colleen Beck" userId="ba75c042-afab-452f-9300-eeb2d9ca8f1b" providerId="ADAL" clId="{0585543E-A70B-412E-B253-E457397451F3}" dt="2024-11-21T22:13:43.122" v="350"/>
          <ac:spMkLst>
            <pc:docMk/>
            <pc:sldMk cId="944201346" sldId="1824"/>
            <ac:spMk id="4" creationId="{E5E11C0B-CD3F-245E-F589-580084666933}"/>
          </ac:spMkLst>
        </pc:spChg>
      </pc:sldChg>
      <pc:sldChg chg="addSp delSp modSp mod modClrScheme chgLayout">
        <pc:chgData name="Colleen Beck" userId="ba75c042-afab-452f-9300-eeb2d9ca8f1b" providerId="ADAL" clId="{0585543E-A70B-412E-B253-E457397451F3}" dt="2024-11-21T21:22:27.851" v="215" actId="478"/>
        <pc:sldMkLst>
          <pc:docMk/>
          <pc:sldMk cId="1854368936" sldId="1825"/>
        </pc:sldMkLst>
        <pc:spChg chg="add mod ord">
          <ac:chgData name="Colleen Beck" userId="ba75c042-afab-452f-9300-eeb2d9ca8f1b" providerId="ADAL" clId="{0585543E-A70B-412E-B253-E457397451F3}" dt="2024-11-21T21:22:17.019" v="213" actId="1076"/>
          <ac:spMkLst>
            <pc:docMk/>
            <pc:sldMk cId="1854368936" sldId="1825"/>
            <ac:spMk id="3" creationId="{9C86A1CD-1A04-8A39-7D89-A536081A0B67}"/>
          </ac:spMkLst>
        </pc:spChg>
        <pc:spChg chg="mod ord">
          <ac:chgData name="Colleen Beck" userId="ba75c042-afab-452f-9300-eeb2d9ca8f1b" providerId="ADAL" clId="{0585543E-A70B-412E-B253-E457397451F3}" dt="2024-11-21T21:21:41.109" v="199" actId="1076"/>
          <ac:spMkLst>
            <pc:docMk/>
            <pc:sldMk cId="1854368936" sldId="1825"/>
            <ac:spMk id="5" creationId="{E56A5B5E-4AB9-DBEE-D8DE-55DD17E8E014}"/>
          </ac:spMkLst>
        </pc:spChg>
      </pc:sldChg>
      <pc:sldChg chg="addSp delSp modSp mod modClrScheme chgLayout">
        <pc:chgData name="Colleen Beck" userId="ba75c042-afab-452f-9300-eeb2d9ca8f1b" providerId="ADAL" clId="{0585543E-A70B-412E-B253-E457397451F3}" dt="2024-11-21T22:13:14.537" v="346" actId="27636"/>
        <pc:sldMkLst>
          <pc:docMk/>
          <pc:sldMk cId="904950925" sldId="1826"/>
        </pc:sldMkLst>
        <pc:spChg chg="mod ord">
          <ac:chgData name="Colleen Beck" userId="ba75c042-afab-452f-9300-eeb2d9ca8f1b" providerId="ADAL" clId="{0585543E-A70B-412E-B253-E457397451F3}" dt="2024-11-21T22:12:52.985" v="339" actId="700"/>
          <ac:spMkLst>
            <pc:docMk/>
            <pc:sldMk cId="904950925" sldId="1826"/>
            <ac:spMk id="2" creationId="{1B9EFF58-4C45-3802-A0DB-579B1EE89E6A}"/>
          </ac:spMkLst>
        </pc:spChg>
        <pc:spChg chg="add mod ord">
          <ac:chgData name="Colleen Beck" userId="ba75c042-afab-452f-9300-eeb2d9ca8f1b" providerId="ADAL" clId="{0585543E-A70B-412E-B253-E457397451F3}" dt="2024-11-21T22:13:14.537" v="346" actId="27636"/>
          <ac:spMkLst>
            <pc:docMk/>
            <pc:sldMk cId="904950925" sldId="1826"/>
            <ac:spMk id="3" creationId="{37E5E18C-8A9E-79BB-7A52-1D2748630AD0}"/>
          </ac:spMkLst>
        </pc:spChg>
        <pc:picChg chg="mod">
          <ac:chgData name="Colleen Beck" userId="ba75c042-afab-452f-9300-eeb2d9ca8f1b" providerId="ADAL" clId="{0585543E-A70B-412E-B253-E457397451F3}" dt="2024-11-21T22:13:09.768" v="344" actId="1076"/>
          <ac:picMkLst>
            <pc:docMk/>
            <pc:sldMk cId="904950925" sldId="1826"/>
            <ac:picMk id="7" creationId="{67209357-745B-A7D3-0E14-1FF6B859028B}"/>
          </ac:picMkLst>
        </pc:picChg>
      </pc:sldChg>
      <pc:sldChg chg="addSp delSp modSp mod modClrScheme chgLayout">
        <pc:chgData name="Colleen Beck" userId="ba75c042-afab-452f-9300-eeb2d9ca8f1b" providerId="ADAL" clId="{0585543E-A70B-412E-B253-E457397451F3}" dt="2024-11-21T22:06:04.401" v="263" actId="962"/>
        <pc:sldMkLst>
          <pc:docMk/>
          <pc:sldMk cId="3280677117" sldId="1831"/>
        </pc:sldMkLst>
        <pc:spChg chg="add mod ord">
          <ac:chgData name="Colleen Beck" userId="ba75c042-afab-452f-9300-eeb2d9ca8f1b" providerId="ADAL" clId="{0585543E-A70B-412E-B253-E457397451F3}" dt="2024-11-21T22:04:35.078" v="259" actId="14100"/>
          <ac:spMkLst>
            <pc:docMk/>
            <pc:sldMk cId="3280677117" sldId="1831"/>
            <ac:spMk id="2" creationId="{968381EA-1C71-9D03-5E41-E837A16E60BD}"/>
          </ac:spMkLst>
        </pc:spChg>
        <pc:spChg chg="mod ord">
          <ac:chgData name="Colleen Beck" userId="ba75c042-afab-452f-9300-eeb2d9ca8f1b" providerId="ADAL" clId="{0585543E-A70B-412E-B253-E457397451F3}" dt="2024-11-21T22:04:04.609" v="252" actId="1076"/>
          <ac:spMkLst>
            <pc:docMk/>
            <pc:sldMk cId="3280677117" sldId="1831"/>
            <ac:spMk id="3" creationId="{8E5CE592-3C57-CDA9-EFD9-03D89A383EB6}"/>
          </ac:spMkLst>
        </pc:spChg>
      </pc:sldChg>
      <pc:sldChg chg="modSp">
        <pc:chgData name="Colleen Beck" userId="ba75c042-afab-452f-9300-eeb2d9ca8f1b" providerId="ADAL" clId="{0585543E-A70B-412E-B253-E457397451F3}" dt="2024-11-21T22:09:06.198" v="313" actId="962"/>
        <pc:sldMkLst>
          <pc:docMk/>
          <pc:sldMk cId="3841566831" sldId="1832"/>
        </pc:sldMkLst>
      </pc:sldChg>
      <pc:sldChg chg="addSp delSp modSp mod modClrScheme chgLayout">
        <pc:chgData name="Colleen Beck" userId="ba75c042-afab-452f-9300-eeb2d9ca8f1b" providerId="ADAL" clId="{0585543E-A70B-412E-B253-E457397451F3}" dt="2024-11-21T22:11:53.198" v="333" actId="14100"/>
        <pc:sldMkLst>
          <pc:docMk/>
          <pc:sldMk cId="3608304438" sldId="1833"/>
        </pc:sldMkLst>
        <pc:spChg chg="add mod ord">
          <ac:chgData name="Colleen Beck" userId="ba75c042-afab-452f-9300-eeb2d9ca8f1b" providerId="ADAL" clId="{0585543E-A70B-412E-B253-E457397451F3}" dt="2024-11-21T22:11:53.198" v="333" actId="14100"/>
          <ac:spMkLst>
            <pc:docMk/>
            <pc:sldMk cId="3608304438" sldId="1833"/>
            <ac:spMk id="2" creationId="{9F8EB5EA-6CD4-CA24-0916-3ADAF962B0C7}"/>
          </ac:spMkLst>
        </pc:spChg>
        <pc:spChg chg="mod ord">
          <ac:chgData name="Colleen Beck" userId="ba75c042-afab-452f-9300-eeb2d9ca8f1b" providerId="ADAL" clId="{0585543E-A70B-412E-B253-E457397451F3}" dt="2024-11-21T22:10:39.511" v="321" actId="700"/>
          <ac:spMkLst>
            <pc:docMk/>
            <pc:sldMk cId="3608304438" sldId="1833"/>
            <ac:spMk id="3" creationId="{FDB2441F-8F55-4A8E-376F-F7CBBDBC05E0}"/>
          </ac:spMkLst>
        </pc:spChg>
      </pc:sldChg>
      <pc:sldChg chg="addSp delSp modSp mod modClrScheme chgLayout">
        <pc:chgData name="Colleen Beck" userId="ba75c042-afab-452f-9300-eeb2d9ca8f1b" providerId="ADAL" clId="{0585543E-A70B-412E-B253-E457397451F3}" dt="2024-11-21T22:12:25.391" v="338" actId="478"/>
        <pc:sldMkLst>
          <pc:docMk/>
          <pc:sldMk cId="426690485" sldId="1834"/>
        </pc:sldMkLst>
        <pc:spChg chg="mod ord">
          <ac:chgData name="Colleen Beck" userId="ba75c042-afab-452f-9300-eeb2d9ca8f1b" providerId="ADAL" clId="{0585543E-A70B-412E-B253-E457397451F3}" dt="2024-11-21T22:12:08.256" v="334" actId="700"/>
          <ac:spMkLst>
            <pc:docMk/>
            <pc:sldMk cId="426690485" sldId="1834"/>
            <ac:spMk id="2" creationId="{4A9EAC10-8C1E-9DC3-14D4-B54D737041EA}"/>
          </ac:spMkLst>
        </pc:spChg>
        <pc:spChg chg="add mod ord">
          <ac:chgData name="Colleen Beck" userId="ba75c042-afab-452f-9300-eeb2d9ca8f1b" providerId="ADAL" clId="{0585543E-A70B-412E-B253-E457397451F3}" dt="2024-11-21T22:12:15.602" v="336"/>
          <ac:spMkLst>
            <pc:docMk/>
            <pc:sldMk cId="426690485" sldId="1834"/>
            <ac:spMk id="3" creationId="{6137395C-D742-78E0-796B-911D2FA16FD8}"/>
          </ac:spMkLst>
        </pc:spChg>
      </pc:sldChg>
      <pc:sldChg chg="del">
        <pc:chgData name="Colleen Beck" userId="ba75c042-afab-452f-9300-eeb2d9ca8f1b" providerId="ADAL" clId="{0585543E-A70B-412E-B253-E457397451F3}" dt="2024-11-21T22:25:57.241" v="498" actId="2696"/>
        <pc:sldMkLst>
          <pc:docMk/>
          <pc:sldMk cId="2740258995" sldId="1843"/>
        </pc:sldMkLst>
      </pc:sldChg>
      <pc:sldChg chg="modSp add">
        <pc:chgData name="Colleen Beck" userId="ba75c042-afab-452f-9300-eeb2d9ca8f1b" providerId="ADAL" clId="{0585543E-A70B-412E-B253-E457397451F3}" dt="2024-11-25T14:47:09.026" v="551" actId="13244"/>
        <pc:sldMkLst>
          <pc:docMk/>
          <pc:sldMk cId="1790381691" sldId="1844"/>
        </pc:sldMkLst>
        <pc:spChg chg="mod">
          <ac:chgData name="Colleen Beck" userId="ba75c042-afab-452f-9300-eeb2d9ca8f1b" providerId="ADAL" clId="{0585543E-A70B-412E-B253-E457397451F3}" dt="2024-11-21T22:25:40.121" v="497" actId="20577"/>
          <ac:spMkLst>
            <pc:docMk/>
            <pc:sldMk cId="1790381691" sldId="1844"/>
            <ac:spMk id="2" creationId="{08582BBC-D2A4-BE48-9899-C6CA6D6E6C84}"/>
          </ac:spMkLst>
        </pc:spChg>
        <pc:picChg chg="mod">
          <ac:chgData name="Colleen Beck" userId="ba75c042-afab-452f-9300-eeb2d9ca8f1b" providerId="ADAL" clId="{0585543E-A70B-412E-B253-E457397451F3}" dt="2024-11-25T14:46:58.478" v="550" actId="13244"/>
          <ac:picMkLst>
            <pc:docMk/>
            <pc:sldMk cId="1790381691" sldId="1844"/>
            <ac:picMk id="20" creationId="{164E745B-A453-3E18-8541-D75DB321262C}"/>
          </ac:picMkLst>
        </pc:picChg>
        <pc:picChg chg="mod">
          <ac:chgData name="Colleen Beck" userId="ba75c042-afab-452f-9300-eeb2d9ca8f1b" providerId="ADAL" clId="{0585543E-A70B-412E-B253-E457397451F3}" dt="2024-11-25T14:47:09.026" v="551" actId="13244"/>
          <ac:picMkLst>
            <pc:docMk/>
            <pc:sldMk cId="1790381691" sldId="1844"/>
            <ac:picMk id="21" creationId="{343954E4-C1D8-9079-E9EB-32CB11323B8D}"/>
          </ac:picMkLst>
        </pc:picChg>
        <pc:picChg chg="mod">
          <ac:chgData name="Colleen Beck" userId="ba75c042-afab-452f-9300-eeb2d9ca8f1b" providerId="ADAL" clId="{0585543E-A70B-412E-B253-E457397451F3}" dt="2024-11-25T14:46:50.328" v="549" actId="13244"/>
          <ac:picMkLst>
            <pc:docMk/>
            <pc:sldMk cId="1790381691" sldId="1844"/>
            <ac:picMk id="1026" creationId="{5ACFC3D0-75AF-292A-D1EA-AD462DC03B0D}"/>
          </ac:picMkLst>
        </pc:picChg>
      </pc:sldChg>
    </pc:docChg>
  </pc:docChgLst>
  <pc:docChgLst>
    <pc:chgData name="Molly Deahl" userId="7cb69d8f-06cf-4eca-8dfe-ca63e8151bc8" providerId="ADAL" clId="{D6B2446A-AE69-4EA5-BAA9-DC03506E6488}"/>
    <pc:docChg chg="custSel modSld">
      <pc:chgData name="Molly Deahl" userId="7cb69d8f-06cf-4eca-8dfe-ca63e8151bc8" providerId="ADAL" clId="{D6B2446A-AE69-4EA5-BAA9-DC03506E6488}" dt="2024-11-21T16:35:21.708" v="79" actId="1076"/>
      <pc:docMkLst>
        <pc:docMk/>
      </pc:docMkLst>
      <pc:sldChg chg="addSp delSp modSp mod">
        <pc:chgData name="Molly Deahl" userId="7cb69d8f-06cf-4eca-8dfe-ca63e8151bc8" providerId="ADAL" clId="{D6B2446A-AE69-4EA5-BAA9-DC03506E6488}" dt="2024-11-14T18:54:07.147" v="9" actId="1076"/>
        <pc:sldMkLst>
          <pc:docMk/>
          <pc:sldMk cId="3051171844" sldId="1783"/>
        </pc:sldMkLst>
      </pc:sldChg>
      <pc:sldChg chg="addSp modSp mod">
        <pc:chgData name="Molly Deahl" userId="7cb69d8f-06cf-4eca-8dfe-ca63e8151bc8" providerId="ADAL" clId="{D6B2446A-AE69-4EA5-BAA9-DC03506E6488}" dt="2024-11-21T16:35:21.708" v="79" actId="1076"/>
        <pc:sldMkLst>
          <pc:docMk/>
          <pc:sldMk cId="425096628" sldId="1804"/>
        </pc:sldMkLst>
      </pc:sldChg>
    </pc:docChg>
  </pc:docChgLst>
  <pc:docChgLst>
    <pc:chgData name="Lisa Rice" userId="da68d56e-ad6c-437e-8950-9d35568b768d" providerId="ADAL" clId="{1C9C4C02-BDFE-40AC-A71A-2DC23B550E7F}"/>
    <pc:docChg chg="custSel modSld">
      <pc:chgData name="Lisa Rice" userId="da68d56e-ad6c-437e-8950-9d35568b768d" providerId="ADAL" clId="{1C9C4C02-BDFE-40AC-A71A-2DC23B550E7F}" dt="2024-11-12T21:08:16.311" v="16" actId="14100"/>
      <pc:docMkLst>
        <pc:docMk/>
      </pc:docMkLst>
      <pc:sldChg chg="modSp mod">
        <pc:chgData name="Lisa Rice" userId="da68d56e-ad6c-437e-8950-9d35568b768d" providerId="ADAL" clId="{1C9C4C02-BDFE-40AC-A71A-2DC23B550E7F}" dt="2024-11-12T21:08:16.311" v="16" actId="14100"/>
        <pc:sldMkLst>
          <pc:docMk/>
          <pc:sldMk cId="1661814368" sldId="259"/>
        </pc:sldMkLst>
      </pc:sldChg>
    </pc:docChg>
  </pc:docChgLst>
  <pc:docChgLst>
    <pc:chgData name="Molly Deahl" userId="7cb69d8f-06cf-4eca-8dfe-ca63e8151bc8" providerId="ADAL" clId="{F26C4190-AB60-4B56-976A-6815EAB80C81}"/>
    <pc:docChg chg="undo custSel addSld delSld modSld modSection">
      <pc:chgData name="Molly Deahl" userId="7cb69d8f-06cf-4eca-8dfe-ca63e8151bc8" providerId="ADAL" clId="{F26C4190-AB60-4B56-976A-6815EAB80C81}" dt="2025-01-23T16:37:28.934" v="117" actId="166"/>
      <pc:docMkLst>
        <pc:docMk/>
      </pc:docMkLst>
      <pc:sldChg chg="modSp mod">
        <pc:chgData name="Molly Deahl" userId="7cb69d8f-06cf-4eca-8dfe-ca63e8151bc8" providerId="ADAL" clId="{F26C4190-AB60-4B56-976A-6815EAB80C81}" dt="2025-01-20T05:26:57.476" v="13" actId="20577"/>
        <pc:sldMkLst>
          <pc:docMk/>
          <pc:sldMk cId="1661814368" sldId="259"/>
        </pc:sldMkLst>
        <pc:spChg chg="mod">
          <ac:chgData name="Molly Deahl" userId="7cb69d8f-06cf-4eca-8dfe-ca63e8151bc8" providerId="ADAL" clId="{F26C4190-AB60-4B56-976A-6815EAB80C81}" dt="2025-01-20T05:26:57.476" v="13" actId="20577"/>
          <ac:spMkLst>
            <pc:docMk/>
            <pc:sldMk cId="1661814368" sldId="259"/>
            <ac:spMk id="12" creationId="{DB2B60D1-F1CE-346E-3444-A469C706283B}"/>
          </ac:spMkLst>
        </pc:spChg>
      </pc:sldChg>
      <pc:sldChg chg="modSp mod">
        <pc:chgData name="Molly Deahl" userId="7cb69d8f-06cf-4eca-8dfe-ca63e8151bc8" providerId="ADAL" clId="{F26C4190-AB60-4B56-976A-6815EAB80C81}" dt="2025-01-23T16:26:46.885" v="107" actId="962"/>
        <pc:sldMkLst>
          <pc:docMk/>
          <pc:sldMk cId="3088650258" sldId="262"/>
        </pc:sldMkLst>
        <pc:spChg chg="mod ord">
          <ac:chgData name="Molly Deahl" userId="7cb69d8f-06cf-4eca-8dfe-ca63e8151bc8" providerId="ADAL" clId="{F26C4190-AB60-4B56-976A-6815EAB80C81}" dt="2025-01-23T16:19:34.684" v="49"/>
          <ac:spMkLst>
            <pc:docMk/>
            <pc:sldMk cId="3088650258" sldId="262"/>
            <ac:spMk id="3" creationId="{BA86B3B2-63AD-0D62-457E-3157334EB768}"/>
          </ac:spMkLst>
        </pc:spChg>
        <pc:picChg chg="mod">
          <ac:chgData name="Molly Deahl" userId="7cb69d8f-06cf-4eca-8dfe-ca63e8151bc8" providerId="ADAL" clId="{F26C4190-AB60-4B56-976A-6815EAB80C81}" dt="2025-01-23T16:26:44.834" v="106" actId="962"/>
          <ac:picMkLst>
            <pc:docMk/>
            <pc:sldMk cId="3088650258" sldId="262"/>
            <ac:picMk id="4" creationId="{D7A390BE-3BC5-36E7-E375-CA02391BE71B}"/>
          </ac:picMkLst>
        </pc:picChg>
        <pc:picChg chg="mod">
          <ac:chgData name="Molly Deahl" userId="7cb69d8f-06cf-4eca-8dfe-ca63e8151bc8" providerId="ADAL" clId="{F26C4190-AB60-4B56-976A-6815EAB80C81}" dt="2025-01-23T16:26:46.885" v="107" actId="962"/>
          <ac:picMkLst>
            <pc:docMk/>
            <pc:sldMk cId="3088650258" sldId="262"/>
            <ac:picMk id="5" creationId="{412F566A-6837-7A55-7543-2C220E5D3F3A}"/>
          </ac:picMkLst>
        </pc:picChg>
      </pc:sldChg>
      <pc:sldChg chg="add">
        <pc:chgData name="Molly Deahl" userId="7cb69d8f-06cf-4eca-8dfe-ca63e8151bc8" providerId="ADAL" clId="{F26C4190-AB60-4B56-976A-6815EAB80C81}" dt="2025-01-20T05:27:50.082" v="14"/>
        <pc:sldMkLst>
          <pc:docMk/>
          <pc:sldMk cId="0" sldId="289"/>
        </pc:sldMkLst>
      </pc:sldChg>
      <pc:sldChg chg="del">
        <pc:chgData name="Molly Deahl" userId="7cb69d8f-06cf-4eca-8dfe-ca63e8151bc8" providerId="ADAL" clId="{F26C4190-AB60-4B56-976A-6815EAB80C81}" dt="2025-01-20T05:27:56.509" v="15" actId="2696"/>
        <pc:sldMkLst>
          <pc:docMk/>
          <pc:sldMk cId="0" sldId="299"/>
        </pc:sldMkLst>
      </pc:sldChg>
      <pc:sldChg chg="modSp">
        <pc:chgData name="Molly Deahl" userId="7cb69d8f-06cf-4eca-8dfe-ca63e8151bc8" providerId="ADAL" clId="{F26C4190-AB60-4B56-976A-6815EAB80C81}" dt="2025-01-23T16:07:08.510" v="36" actId="1076"/>
        <pc:sldMkLst>
          <pc:docMk/>
          <pc:sldMk cId="1103209010" sldId="417"/>
        </pc:sldMkLst>
        <pc:spChg chg="mod">
          <ac:chgData name="Molly Deahl" userId="7cb69d8f-06cf-4eca-8dfe-ca63e8151bc8" providerId="ADAL" clId="{F26C4190-AB60-4B56-976A-6815EAB80C81}" dt="2025-01-23T16:07:08.510" v="36" actId="1076"/>
          <ac:spMkLst>
            <pc:docMk/>
            <pc:sldMk cId="1103209010" sldId="417"/>
            <ac:spMk id="2" creationId="{0D77051E-31DD-4CC1-B1E7-D9FEF1AF6500}"/>
          </ac:spMkLst>
        </pc:spChg>
      </pc:sldChg>
      <pc:sldChg chg="modSp del mod">
        <pc:chgData name="Molly Deahl" userId="7cb69d8f-06cf-4eca-8dfe-ca63e8151bc8" providerId="ADAL" clId="{F26C4190-AB60-4B56-976A-6815EAB80C81}" dt="2025-01-23T16:37:28.934" v="117" actId="166"/>
        <pc:sldMkLst>
          <pc:docMk/>
          <pc:sldMk cId="2872045121" sldId="750"/>
        </pc:sldMkLst>
        <pc:spChg chg="mod ord">
          <ac:chgData name="Molly Deahl" userId="7cb69d8f-06cf-4eca-8dfe-ca63e8151bc8" providerId="ADAL" clId="{F26C4190-AB60-4B56-976A-6815EAB80C81}" dt="2025-01-23T16:37:28.934" v="117" actId="166"/>
          <ac:spMkLst>
            <pc:docMk/>
            <pc:sldMk cId="2872045121" sldId="750"/>
            <ac:spMk id="2" creationId="{DBE47A56-3C0A-443D-891D-AC6032BD31DB}"/>
          </ac:spMkLst>
        </pc:spChg>
        <pc:spChg chg="mod ord">
          <ac:chgData name="Molly Deahl" userId="7cb69d8f-06cf-4eca-8dfe-ca63e8151bc8" providerId="ADAL" clId="{F26C4190-AB60-4B56-976A-6815EAB80C81}" dt="2025-01-23T16:31:09.953" v="111"/>
          <ac:spMkLst>
            <pc:docMk/>
            <pc:sldMk cId="2872045121" sldId="750"/>
            <ac:spMk id="3" creationId="{DA486A22-2820-A144-B907-855994F2969D}"/>
          </ac:spMkLst>
        </pc:spChg>
        <pc:picChg chg="mod ord">
          <ac:chgData name="Molly Deahl" userId="7cb69d8f-06cf-4eca-8dfe-ca63e8151bc8" providerId="ADAL" clId="{F26C4190-AB60-4B56-976A-6815EAB80C81}" dt="2025-01-23T16:25:33.051" v="103" actId="962"/>
          <ac:picMkLst>
            <pc:docMk/>
            <pc:sldMk cId="2872045121" sldId="750"/>
            <ac:picMk id="6" creationId="{FF910CD3-8305-4946-A459-FD932667F939}"/>
          </ac:picMkLst>
        </pc:picChg>
      </pc:sldChg>
      <pc:sldChg chg="addSp delSp modSp mod">
        <pc:chgData name="Molly Deahl" userId="7cb69d8f-06cf-4eca-8dfe-ca63e8151bc8" providerId="ADAL" clId="{F26C4190-AB60-4B56-976A-6815EAB80C81}" dt="2025-01-23T16:02:50.909" v="29" actId="962"/>
        <pc:sldMkLst>
          <pc:docMk/>
          <pc:sldMk cId="3051171844" sldId="1783"/>
        </pc:sldMkLst>
        <pc:picChg chg="add mod">
          <ac:chgData name="Molly Deahl" userId="7cb69d8f-06cf-4eca-8dfe-ca63e8151bc8" providerId="ADAL" clId="{F26C4190-AB60-4B56-976A-6815EAB80C81}" dt="2025-01-23T16:02:50.909" v="29" actId="962"/>
          <ac:picMkLst>
            <pc:docMk/>
            <pc:sldMk cId="3051171844" sldId="1783"/>
            <ac:picMk id="5" creationId="{42062A34-C51C-9FC5-0BA7-3620917840B8}"/>
          </ac:picMkLst>
        </pc:picChg>
      </pc:sldChg>
      <pc:sldChg chg="modSp mod">
        <pc:chgData name="Molly Deahl" userId="7cb69d8f-06cf-4eca-8dfe-ca63e8151bc8" providerId="ADAL" clId="{F26C4190-AB60-4B56-976A-6815EAB80C81}" dt="2025-01-23T16:02:38.448" v="27" actId="962"/>
        <pc:sldMkLst>
          <pc:docMk/>
          <pc:sldMk cId="3841566831" sldId="1832"/>
        </pc:sldMkLst>
        <pc:picChg chg="mod">
          <ac:chgData name="Molly Deahl" userId="7cb69d8f-06cf-4eca-8dfe-ca63e8151bc8" providerId="ADAL" clId="{F26C4190-AB60-4B56-976A-6815EAB80C81}" dt="2025-01-23T16:02:38.448" v="27" actId="962"/>
          <ac:picMkLst>
            <pc:docMk/>
            <pc:sldMk cId="3841566831" sldId="1832"/>
            <ac:picMk id="9" creationId="{3AE37A16-DF06-C130-1AF9-E1DFF3340437}"/>
          </ac:picMkLst>
        </pc:picChg>
      </pc:sldChg>
      <pc:sldChg chg="delSp modSp del mod">
        <pc:chgData name="Molly Deahl" userId="7cb69d8f-06cf-4eca-8dfe-ca63e8151bc8" providerId="ADAL" clId="{F26C4190-AB60-4B56-976A-6815EAB80C81}" dt="2025-01-23T16:34:47.446" v="116" actId="2696"/>
        <pc:sldMkLst>
          <pc:docMk/>
          <pc:sldMk cId="1646771425" sldId="1845"/>
        </pc:sldMkLst>
        <pc:spChg chg="ord">
          <ac:chgData name="Molly Deahl" userId="7cb69d8f-06cf-4eca-8dfe-ca63e8151bc8" providerId="ADAL" clId="{F26C4190-AB60-4B56-976A-6815EAB80C81}" dt="2025-01-23T16:32:50.100" v="113"/>
          <ac:spMkLst>
            <pc:docMk/>
            <pc:sldMk cId="1646771425" sldId="1845"/>
            <ac:spMk id="2" creationId="{DBE47A56-3C0A-443D-891D-AC6032BD31DB}"/>
          </ac:spMkLst>
        </pc:spChg>
        <pc:picChg chg="del">
          <ac:chgData name="Molly Deahl" userId="7cb69d8f-06cf-4eca-8dfe-ca63e8151bc8" providerId="ADAL" clId="{F26C4190-AB60-4B56-976A-6815EAB80C81}" dt="2025-01-23T16:33:09.151" v="115" actId="478"/>
          <ac:picMkLst>
            <pc:docMk/>
            <pc:sldMk cId="1646771425" sldId="1845"/>
            <ac:picMk id="5" creationId="{B1B65094-F85E-7259-FAFC-70B7D056BDF5}"/>
          </ac:picMkLst>
        </pc:picChg>
        <pc:picChg chg="del">
          <ac:chgData name="Molly Deahl" userId="7cb69d8f-06cf-4eca-8dfe-ca63e8151bc8" providerId="ADAL" clId="{F26C4190-AB60-4B56-976A-6815EAB80C81}" dt="2025-01-23T16:32:53.629" v="114" actId="478"/>
          <ac:picMkLst>
            <pc:docMk/>
            <pc:sldMk cId="1646771425" sldId="1845"/>
            <ac:picMk id="6" creationId="{FF910CD3-8305-4946-A459-FD932667F939}"/>
          </ac:picMkLst>
        </pc:picChg>
      </pc:sldChg>
    </pc:docChg>
  </pc:docChgLst>
  <pc:docChgLst>
    <pc:chgData name="Lisa Rice" userId="da68d56e-ad6c-437e-8950-9d35568b768d" providerId="ADAL" clId="{75A07E42-8970-4755-9254-36A19679C1F1}"/>
    <pc:docChg chg="undo custSel modSld">
      <pc:chgData name="Lisa Rice" userId="da68d56e-ad6c-437e-8950-9d35568b768d" providerId="ADAL" clId="{75A07E42-8970-4755-9254-36A19679C1F1}" dt="2025-01-23T16:46:48.354" v="229" actId="20577"/>
      <pc:docMkLst>
        <pc:docMk/>
      </pc:docMkLst>
      <pc:sldChg chg="modSp mod">
        <pc:chgData name="Lisa Rice" userId="da68d56e-ad6c-437e-8950-9d35568b768d" providerId="ADAL" clId="{75A07E42-8970-4755-9254-36A19679C1F1}" dt="2025-01-23T16:46:48.354" v="229" actId="20577"/>
        <pc:sldMkLst>
          <pc:docMk/>
          <pc:sldMk cId="3432825299" sldId="1785"/>
        </pc:sldMkLst>
        <pc:spChg chg="mod">
          <ac:chgData name="Lisa Rice" userId="da68d56e-ad6c-437e-8950-9d35568b768d" providerId="ADAL" clId="{75A07E42-8970-4755-9254-36A19679C1F1}" dt="2025-01-23T16:46:48.354" v="229" actId="20577"/>
          <ac:spMkLst>
            <pc:docMk/>
            <pc:sldMk cId="3432825299" sldId="1785"/>
            <ac:spMk id="3" creationId="{F9C2A187-E565-9FF7-41A1-7DEEA933C671}"/>
          </ac:spMkLst>
        </pc:spChg>
      </pc:sldChg>
      <pc:sldChg chg="delSp modSp mod modNotesTx">
        <pc:chgData name="Lisa Rice" userId="da68d56e-ad6c-437e-8950-9d35568b768d" providerId="ADAL" clId="{75A07E42-8970-4755-9254-36A19679C1F1}" dt="2025-01-22T17:56:44.426" v="165" actId="5793"/>
        <pc:sldMkLst>
          <pc:docMk/>
          <pc:sldMk cId="3280677117" sldId="1831"/>
        </pc:sldMkLst>
        <pc:spChg chg="mod">
          <ac:chgData name="Lisa Rice" userId="da68d56e-ad6c-437e-8950-9d35568b768d" providerId="ADAL" clId="{75A07E42-8970-4755-9254-36A19679C1F1}" dt="2025-01-22T17:56:44.426" v="165" actId="5793"/>
          <ac:spMkLst>
            <pc:docMk/>
            <pc:sldMk cId="3280677117" sldId="1831"/>
            <ac:spMk id="2" creationId="{968381EA-1C71-9D03-5E41-E837A16E60BD}"/>
          </ac:spMkLst>
        </pc:spChg>
        <pc:picChg chg="del">
          <ac:chgData name="Lisa Rice" userId="da68d56e-ad6c-437e-8950-9d35568b768d" providerId="ADAL" clId="{75A07E42-8970-4755-9254-36A19679C1F1}" dt="2025-01-22T17:35:54.819" v="7" actId="478"/>
          <ac:picMkLst>
            <pc:docMk/>
            <pc:sldMk cId="3280677117" sldId="1831"/>
            <ac:picMk id="5" creationId="{6C1274AA-3D8A-8785-EE7F-13CD6D535474}"/>
          </ac:picMkLst>
        </pc:picChg>
      </pc:sldChg>
      <pc:sldChg chg="addSp delSp modSp mod modNotesTx">
        <pc:chgData name="Lisa Rice" userId="da68d56e-ad6c-437e-8950-9d35568b768d" providerId="ADAL" clId="{75A07E42-8970-4755-9254-36A19679C1F1}" dt="2025-01-22T17:57:25.507" v="228" actId="20577"/>
        <pc:sldMkLst>
          <pc:docMk/>
          <pc:sldMk cId="3841566831" sldId="1832"/>
        </pc:sldMkLst>
        <pc:picChg chg="add del mod modCrop">
          <ac:chgData name="Lisa Rice" userId="da68d56e-ad6c-437e-8950-9d35568b768d" providerId="ADAL" clId="{75A07E42-8970-4755-9254-36A19679C1F1}" dt="2025-01-22T17:40:31.839" v="26" actId="478"/>
          <ac:picMkLst>
            <pc:docMk/>
            <pc:sldMk cId="3841566831" sldId="1832"/>
            <ac:picMk id="4" creationId="{6296A08E-5D4C-6F16-E453-AA1AF34F712D}"/>
          </ac:picMkLst>
        </pc:picChg>
        <pc:picChg chg="del">
          <ac:chgData name="Lisa Rice" userId="da68d56e-ad6c-437e-8950-9d35568b768d" providerId="ADAL" clId="{75A07E42-8970-4755-9254-36A19679C1F1}" dt="2025-01-22T17:39:05.395" v="17" actId="478"/>
          <ac:picMkLst>
            <pc:docMk/>
            <pc:sldMk cId="3841566831" sldId="1832"/>
            <ac:picMk id="5" creationId="{9A065CA3-AC63-0354-BFA5-44520DF6FF81}"/>
          </ac:picMkLst>
        </pc:picChg>
        <pc:picChg chg="add del">
          <ac:chgData name="Lisa Rice" userId="da68d56e-ad6c-437e-8950-9d35568b768d" providerId="ADAL" clId="{75A07E42-8970-4755-9254-36A19679C1F1}" dt="2025-01-22T17:40:39.600" v="28" actId="478"/>
          <ac:picMkLst>
            <pc:docMk/>
            <pc:sldMk cId="3841566831" sldId="1832"/>
            <ac:picMk id="7" creationId="{80858F53-F587-8D67-2FE7-CE6F06882907}"/>
          </ac:picMkLst>
        </pc:picChg>
        <pc:picChg chg="add mod modCrop">
          <ac:chgData name="Lisa Rice" userId="da68d56e-ad6c-437e-8950-9d35568b768d" providerId="ADAL" clId="{75A07E42-8970-4755-9254-36A19679C1F1}" dt="2025-01-22T17:41:28.220" v="37" actId="14100"/>
          <ac:picMkLst>
            <pc:docMk/>
            <pc:sldMk cId="3841566831" sldId="1832"/>
            <ac:picMk id="9" creationId="{3AE37A16-DF06-C130-1AF9-E1DFF3340437}"/>
          </ac:picMkLst>
        </pc:picChg>
      </pc:sldChg>
    </pc:docChg>
  </pc:docChgLst>
  <pc:docChgLst>
    <pc:chgData name="Lisa Rice" userId="da68d56e-ad6c-437e-8950-9d35568b768d" providerId="ADAL" clId="{040172BC-90E5-47A4-B65D-C6348FBBE559}"/>
    <pc:docChg chg="custSel modSld">
      <pc:chgData name="Lisa Rice" userId="da68d56e-ad6c-437e-8950-9d35568b768d" providerId="ADAL" clId="{040172BC-90E5-47A4-B65D-C6348FBBE559}" dt="2024-11-14T21:11:15.052" v="2947" actId="6549"/>
      <pc:docMkLst>
        <pc:docMk/>
      </pc:docMkLst>
      <pc:sldChg chg="modSp mod">
        <pc:chgData name="Lisa Rice" userId="da68d56e-ad6c-437e-8950-9d35568b768d" providerId="ADAL" clId="{040172BC-90E5-47A4-B65D-C6348FBBE559}" dt="2024-11-12T22:07:22.536" v="2596" actId="6549"/>
        <pc:sldMkLst>
          <pc:docMk/>
          <pc:sldMk cId="4168104365" sldId="418"/>
        </pc:sldMkLst>
        <pc:spChg chg="mod">
          <ac:chgData name="Lisa Rice" userId="da68d56e-ad6c-437e-8950-9d35568b768d" providerId="ADAL" clId="{040172BC-90E5-47A4-B65D-C6348FBBE559}" dt="2024-11-12T22:07:22.536" v="2596" actId="6549"/>
          <ac:spMkLst>
            <pc:docMk/>
            <pc:sldMk cId="4168104365" sldId="418"/>
            <ac:spMk id="5" creationId="{1A52E70E-2AC5-8F51-BE48-565E987C7C73}"/>
          </ac:spMkLst>
        </pc:spChg>
      </pc:sldChg>
      <pc:sldChg chg="modSp mod">
        <pc:chgData name="Lisa Rice" userId="da68d56e-ad6c-437e-8950-9d35568b768d" providerId="ADAL" clId="{040172BC-90E5-47A4-B65D-C6348FBBE559}" dt="2024-11-12T21:39:38.267" v="1174" actId="948"/>
        <pc:sldMkLst>
          <pc:docMk/>
          <pc:sldMk cId="3432825299" sldId="1785"/>
        </pc:sldMkLst>
        <pc:spChg chg="mod">
          <ac:chgData name="Lisa Rice" userId="da68d56e-ad6c-437e-8950-9d35568b768d" providerId="ADAL" clId="{040172BC-90E5-47A4-B65D-C6348FBBE559}" dt="2024-11-12T21:39:38.267" v="1174" actId="948"/>
          <ac:spMkLst>
            <pc:docMk/>
            <pc:sldMk cId="3432825299" sldId="1785"/>
            <ac:spMk id="3" creationId="{F9C2A187-E565-9FF7-41A1-7DEEA933C671}"/>
          </ac:spMkLst>
        </pc:spChg>
      </pc:sldChg>
      <pc:sldChg chg="modSp mod modNotesTx">
        <pc:chgData name="Lisa Rice" userId="da68d56e-ad6c-437e-8950-9d35568b768d" providerId="ADAL" clId="{040172BC-90E5-47A4-B65D-C6348FBBE559}" dt="2024-11-12T21:54:19.903" v="1818" actId="6549"/>
        <pc:sldMkLst>
          <pc:docMk/>
          <pc:sldMk cId="4228395981" sldId="1789"/>
        </pc:sldMkLst>
        <pc:spChg chg="mod">
          <ac:chgData name="Lisa Rice" userId="da68d56e-ad6c-437e-8950-9d35568b768d" providerId="ADAL" clId="{040172BC-90E5-47A4-B65D-C6348FBBE559}" dt="2024-11-12T21:31:39.042" v="568" actId="255"/>
          <ac:spMkLst>
            <pc:docMk/>
            <pc:sldMk cId="4228395981" sldId="1789"/>
            <ac:spMk id="3" creationId="{F06FB52B-86C5-96CE-61DE-480DB107A0BF}"/>
          </ac:spMkLst>
        </pc:spChg>
      </pc:sldChg>
      <pc:sldChg chg="modSp mod">
        <pc:chgData name="Lisa Rice" userId="da68d56e-ad6c-437e-8950-9d35568b768d" providerId="ADAL" clId="{040172BC-90E5-47A4-B65D-C6348FBBE559}" dt="2024-11-12T21:40:33.028" v="1178" actId="1076"/>
        <pc:sldMkLst>
          <pc:docMk/>
          <pc:sldMk cId="900129349" sldId="1798"/>
        </pc:sldMkLst>
        <pc:spChg chg="mod">
          <ac:chgData name="Lisa Rice" userId="da68d56e-ad6c-437e-8950-9d35568b768d" providerId="ADAL" clId="{040172BC-90E5-47A4-B65D-C6348FBBE559}" dt="2024-11-12T21:40:33.028" v="1178" actId="1076"/>
          <ac:spMkLst>
            <pc:docMk/>
            <pc:sldMk cId="900129349" sldId="1798"/>
            <ac:spMk id="3" creationId="{47DF5FC9-8678-83C8-A802-8F252BE80F68}"/>
          </ac:spMkLst>
        </pc:spChg>
      </pc:sldChg>
      <pc:sldChg chg="modSp mod">
        <pc:chgData name="Lisa Rice" userId="da68d56e-ad6c-437e-8950-9d35568b768d" providerId="ADAL" clId="{040172BC-90E5-47A4-B65D-C6348FBBE559}" dt="2024-11-12T21:37:36.869" v="1171" actId="1076"/>
        <pc:sldMkLst>
          <pc:docMk/>
          <pc:sldMk cId="1101069752" sldId="1799"/>
        </pc:sldMkLst>
        <pc:spChg chg="mod">
          <ac:chgData name="Lisa Rice" userId="da68d56e-ad6c-437e-8950-9d35568b768d" providerId="ADAL" clId="{040172BC-90E5-47A4-B65D-C6348FBBE559}" dt="2024-11-12T21:37:36.869" v="1171" actId="1076"/>
          <ac:spMkLst>
            <pc:docMk/>
            <pc:sldMk cId="1101069752" sldId="1799"/>
            <ac:spMk id="2" creationId="{279A0AC0-E989-7896-781F-497F73D6D25E}"/>
          </ac:spMkLst>
        </pc:spChg>
      </pc:sldChg>
      <pc:sldChg chg="modNotesTx">
        <pc:chgData name="Lisa Rice" userId="da68d56e-ad6c-437e-8950-9d35568b768d" providerId="ADAL" clId="{040172BC-90E5-47A4-B65D-C6348FBBE559}" dt="2024-11-12T21:55:23.032" v="1822" actId="20577"/>
        <pc:sldMkLst>
          <pc:docMk/>
          <pc:sldMk cId="2555648705" sldId="1802"/>
        </pc:sldMkLst>
      </pc:sldChg>
      <pc:sldChg chg="modNotesTx">
        <pc:chgData name="Lisa Rice" userId="da68d56e-ad6c-437e-8950-9d35568b768d" providerId="ADAL" clId="{040172BC-90E5-47A4-B65D-C6348FBBE559}" dt="2024-11-12T21:29:54.015" v="563" actId="20577"/>
        <pc:sldMkLst>
          <pc:docMk/>
          <pc:sldMk cId="3168319593" sldId="1816"/>
        </pc:sldMkLst>
      </pc:sldChg>
      <pc:sldChg chg="modSp mod">
        <pc:chgData name="Lisa Rice" userId="da68d56e-ad6c-437e-8950-9d35568b768d" providerId="ADAL" clId="{040172BC-90E5-47A4-B65D-C6348FBBE559}" dt="2024-11-12T21:40:18.992" v="1176" actId="20577"/>
        <pc:sldMkLst>
          <pc:docMk/>
          <pc:sldMk cId="549794449" sldId="1821"/>
        </pc:sldMkLst>
        <pc:spChg chg="mod">
          <ac:chgData name="Lisa Rice" userId="da68d56e-ad6c-437e-8950-9d35568b768d" providerId="ADAL" clId="{040172BC-90E5-47A4-B65D-C6348FBBE559}" dt="2024-11-12T21:40:18.992" v="1176" actId="20577"/>
          <ac:spMkLst>
            <pc:docMk/>
            <pc:sldMk cId="549794449" sldId="1821"/>
            <ac:spMk id="3" creationId="{638B68B5-9FDE-25A4-A62A-ACD2093B6B0B}"/>
          </ac:spMkLst>
        </pc:spChg>
      </pc:sldChg>
      <pc:sldChg chg="modNotesTx">
        <pc:chgData name="Lisa Rice" userId="da68d56e-ad6c-437e-8950-9d35568b768d" providerId="ADAL" clId="{040172BC-90E5-47A4-B65D-C6348FBBE559}" dt="2024-11-14T21:11:15.052" v="2947" actId="6549"/>
        <pc:sldMkLst>
          <pc:docMk/>
          <pc:sldMk cId="944201346" sldId="1824"/>
        </pc:sldMkLst>
      </pc:sldChg>
      <pc:sldChg chg="modSp mod">
        <pc:chgData name="Lisa Rice" userId="da68d56e-ad6c-437e-8950-9d35568b768d" providerId="ADAL" clId="{040172BC-90E5-47A4-B65D-C6348FBBE559}" dt="2024-11-12T22:07:29.181" v="2603" actId="20577"/>
        <pc:sldMkLst>
          <pc:docMk/>
          <pc:sldMk cId="1854368936" sldId="1825"/>
        </pc:sldMkLst>
        <pc:spChg chg="mod">
          <ac:chgData name="Lisa Rice" userId="da68d56e-ad6c-437e-8950-9d35568b768d" providerId="ADAL" clId="{040172BC-90E5-47A4-B65D-C6348FBBE559}" dt="2024-11-12T22:07:29.181" v="2603" actId="20577"/>
          <ac:spMkLst>
            <pc:docMk/>
            <pc:sldMk cId="1854368936" sldId="1825"/>
            <ac:spMk id="5" creationId="{E56A5B5E-4AB9-DBEE-D8DE-55DD17E8E014}"/>
          </ac:spMkLst>
        </pc:spChg>
      </pc:sldChg>
      <pc:sldChg chg="addSp delSp modSp mod modNotesTx">
        <pc:chgData name="Lisa Rice" userId="da68d56e-ad6c-437e-8950-9d35568b768d" providerId="ADAL" clId="{040172BC-90E5-47A4-B65D-C6348FBBE559}" dt="2024-11-12T21:43:39.032" v="1274" actId="20577"/>
        <pc:sldMkLst>
          <pc:docMk/>
          <pc:sldMk cId="3280677117" sldId="1831"/>
        </pc:sldMkLst>
      </pc:sldChg>
      <pc:sldChg chg="addSp delSp modSp mod modNotesTx">
        <pc:chgData name="Lisa Rice" userId="da68d56e-ad6c-437e-8950-9d35568b768d" providerId="ADAL" clId="{040172BC-90E5-47A4-B65D-C6348FBBE559}" dt="2024-11-12T21:49:39.265" v="1420" actId="6549"/>
        <pc:sldMkLst>
          <pc:docMk/>
          <pc:sldMk cId="3841566831" sldId="1832"/>
        </pc:sldMkLst>
      </pc:sldChg>
      <pc:sldChg chg="modNotesTx">
        <pc:chgData name="Lisa Rice" userId="da68d56e-ad6c-437e-8950-9d35568b768d" providerId="ADAL" clId="{040172BC-90E5-47A4-B65D-C6348FBBE559}" dt="2024-11-12T22:14:12.847" v="2946" actId="20577"/>
        <pc:sldMkLst>
          <pc:docMk/>
          <pc:sldMk cId="426690485" sldId="1834"/>
        </pc:sldMkLst>
      </pc:sldChg>
    </pc:docChg>
  </pc:docChgLst>
  <pc:docChgLst>
    <pc:chgData name="Molly Deahl" userId="7cb69d8f-06cf-4eca-8dfe-ca63e8151bc8" providerId="ADAL" clId="{24DADA84-8BA9-45CA-B24E-B342AC57F9D5}"/>
    <pc:docChg chg="modSld">
      <pc:chgData name="Molly Deahl" userId="7cb69d8f-06cf-4eca-8dfe-ca63e8151bc8" providerId="ADAL" clId="{24DADA84-8BA9-45CA-B24E-B342AC57F9D5}" dt="2024-10-30T19:57:54.575" v="109" actId="207"/>
      <pc:docMkLst>
        <pc:docMk/>
      </pc:docMkLst>
      <pc:sldChg chg="modSp mod">
        <pc:chgData name="Molly Deahl" userId="7cb69d8f-06cf-4eca-8dfe-ca63e8151bc8" providerId="ADAL" clId="{24DADA84-8BA9-45CA-B24E-B342AC57F9D5}" dt="2024-10-29T19:38:55.316" v="0" actId="2"/>
        <pc:sldMkLst>
          <pc:docMk/>
          <pc:sldMk cId="1103209010" sldId="417"/>
        </pc:sldMkLst>
      </pc:sldChg>
      <pc:sldChg chg="modSp mod">
        <pc:chgData name="Molly Deahl" userId="7cb69d8f-06cf-4eca-8dfe-ca63e8151bc8" providerId="ADAL" clId="{24DADA84-8BA9-45CA-B24E-B342AC57F9D5}" dt="2024-10-29T19:39:00.142" v="2" actId="2"/>
        <pc:sldMkLst>
          <pc:docMk/>
          <pc:sldMk cId="4228395981" sldId="1789"/>
        </pc:sldMkLst>
        <pc:spChg chg="mod">
          <ac:chgData name="Molly Deahl" userId="7cb69d8f-06cf-4eca-8dfe-ca63e8151bc8" providerId="ADAL" clId="{24DADA84-8BA9-45CA-B24E-B342AC57F9D5}" dt="2024-10-29T19:39:00.142" v="2" actId="2"/>
          <ac:spMkLst>
            <pc:docMk/>
            <pc:sldMk cId="4228395981" sldId="1789"/>
            <ac:spMk id="3" creationId="{F06FB52B-86C5-96CE-61DE-480DB107A0BF}"/>
          </ac:spMkLst>
        </pc:spChg>
      </pc:sldChg>
      <pc:sldChg chg="addSp modSp mod">
        <pc:chgData name="Molly Deahl" userId="7cb69d8f-06cf-4eca-8dfe-ca63e8151bc8" providerId="ADAL" clId="{24DADA84-8BA9-45CA-B24E-B342AC57F9D5}" dt="2024-10-29T21:02:50.897" v="73" actId="20577"/>
        <pc:sldMkLst>
          <pc:docMk/>
          <pc:sldMk cId="425096628" sldId="1804"/>
        </pc:sldMkLst>
      </pc:sldChg>
      <pc:sldChg chg="modSp mod">
        <pc:chgData name="Molly Deahl" userId="7cb69d8f-06cf-4eca-8dfe-ca63e8151bc8" providerId="ADAL" clId="{24DADA84-8BA9-45CA-B24E-B342AC57F9D5}" dt="2024-10-29T19:38:58.618" v="1" actId="2"/>
        <pc:sldMkLst>
          <pc:docMk/>
          <pc:sldMk cId="3168319593" sldId="1816"/>
        </pc:sldMkLst>
      </pc:sldChg>
      <pc:sldChg chg="modNotesTx">
        <pc:chgData name="Molly Deahl" userId="7cb69d8f-06cf-4eca-8dfe-ca63e8151bc8" providerId="ADAL" clId="{24DADA84-8BA9-45CA-B24E-B342AC57F9D5}" dt="2024-10-29T19:39:03.631" v="4" actId="2"/>
        <pc:sldMkLst>
          <pc:docMk/>
          <pc:sldMk cId="3841566831" sldId="1832"/>
        </pc:sldMkLst>
      </pc:sldChg>
      <pc:sldChg chg="modNotesTx">
        <pc:chgData name="Molly Deahl" userId="7cb69d8f-06cf-4eca-8dfe-ca63e8151bc8" providerId="ADAL" clId="{24DADA84-8BA9-45CA-B24E-B342AC57F9D5}" dt="2024-10-29T19:39:04.674" v="5" actId="2"/>
        <pc:sldMkLst>
          <pc:docMk/>
          <pc:sldMk cId="3870202626" sldId="1840"/>
        </pc:sldMkLst>
      </pc:sldChg>
      <pc:sldChg chg="modSp mod">
        <pc:chgData name="Molly Deahl" userId="7cb69d8f-06cf-4eca-8dfe-ca63e8151bc8" providerId="ADAL" clId="{24DADA84-8BA9-45CA-B24E-B342AC57F9D5}" dt="2024-10-30T14:06:27.164" v="75" actId="113"/>
        <pc:sldMkLst>
          <pc:docMk/>
          <pc:sldMk cId="2957802390" sldId="1842"/>
        </pc:sldMkLst>
        <pc:spChg chg="mod">
          <ac:chgData name="Molly Deahl" userId="7cb69d8f-06cf-4eca-8dfe-ca63e8151bc8" providerId="ADAL" clId="{24DADA84-8BA9-45CA-B24E-B342AC57F9D5}" dt="2024-10-30T14:06:27.164" v="75" actId="113"/>
          <ac:spMkLst>
            <pc:docMk/>
            <pc:sldMk cId="2957802390" sldId="1842"/>
            <ac:spMk id="9" creationId="{82917861-1E0F-B813-184B-B30A75FC3499}"/>
          </ac:spMkLst>
        </pc:spChg>
      </pc:sldChg>
      <pc:sldChg chg="modSp mod modNotesTx">
        <pc:chgData name="Molly Deahl" userId="7cb69d8f-06cf-4eca-8dfe-ca63e8151bc8" providerId="ADAL" clId="{24DADA84-8BA9-45CA-B24E-B342AC57F9D5}" dt="2024-10-30T19:57:54.575" v="109" actId="207"/>
        <pc:sldMkLst>
          <pc:docMk/>
          <pc:sldMk cId="2740258995" sldId="18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1/23/2025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aw.cornell.edu/definitions/index.php?width=840&amp;height=800&amp;iframe=true&amp;def_id=d1801b29093bf5341c9488826ff1b282&amp;term_occur=999&amp;term_src=Title:20:Chapter:V:Part:679:Subpart:A:679.130"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law.cornell.edu/definitions/index.php?width=840&amp;height=800&amp;iframe=true&amp;def_id=7c38840a8ccc75edb5401866b84f03ff&amp;term_occur=999&amp;term_src=Title:20:Chapter:V:Part:679:Subpart:A:679.130"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ecfr.gov/current/title-20/section-679.32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F3310-62ED-4CCD-B91B-21C53AE967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631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A39F3310-62ED-4CCD-B91B-21C53AE9677C}" type="slidenum">
              <a:rPr lang="en-US" smtClean="0"/>
              <a:t>2</a:t>
            </a:fld>
            <a:endParaRPr lang="en-US"/>
          </a:p>
        </p:txBody>
      </p:sp>
    </p:spTree>
    <p:extLst>
      <p:ext uri="{BB962C8B-B14F-4D97-AF65-F5344CB8AC3E}">
        <p14:creationId xmlns:p14="http://schemas.microsoft.com/office/powerpoint/2010/main" val="477794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fld id="{3801EDA0-9D9F-43FC-AAC8-169467B76D99}" type="slidenum">
              <a:rPr lang="en-US" smtClean="0"/>
              <a:t>3</a:t>
            </a:fld>
            <a:endParaRPr lang="en-US"/>
          </a:p>
        </p:txBody>
      </p:sp>
    </p:spTree>
    <p:extLst>
      <p:ext uri="{BB962C8B-B14F-4D97-AF65-F5344CB8AC3E}">
        <p14:creationId xmlns:p14="http://schemas.microsoft.com/office/powerpoint/2010/main" val="1948347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Lisa to start and hand off to Ron and then Laurie</a:t>
            </a:r>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a:p>
        </p:txBody>
      </p:sp>
    </p:spTree>
    <p:extLst>
      <p:ext uri="{BB962C8B-B14F-4D97-AF65-F5344CB8AC3E}">
        <p14:creationId xmlns:p14="http://schemas.microsoft.com/office/powerpoint/2010/main" val="2178830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238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rPr>
              <a:t>Ron – </a:t>
            </a:r>
          </a:p>
          <a:p>
            <a:pPr marL="0" marR="0" lvl="0" indent="0" algn="l" defTabSz="914400" rtl="0" eaLnBrk="1" fontAlgn="auto" latinLnBrk="0" hangingPunct="1">
              <a:lnSpc>
                <a:spcPct val="100000"/>
              </a:lnSpc>
              <a:spcBef>
                <a:spcPct val="0"/>
              </a:spcBef>
              <a:spcAft>
                <a:spcPct val="0"/>
              </a:spcAft>
              <a:buClrTx/>
              <a:buSzTx/>
              <a:buFontTx/>
              <a:buNone/>
              <a:defRPr/>
            </a:pPr>
            <a:r>
              <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rPr>
              <a:t>We know that some of you are new and some of you have been around for awhile. This is meant to be a way for us to level set and remind us all about what the law says for our boards about governance.</a:t>
            </a:r>
          </a:p>
          <a:p>
            <a:pPr marL="0" marR="0" lvl="0" indent="0" algn="l" defTabSz="914400" rtl="0" eaLnBrk="1" fontAlgn="auto" latinLnBrk="0" hangingPunct="1">
              <a:lnSpc>
                <a:spcPct val="100000"/>
              </a:lnSpc>
              <a:spcBef>
                <a:spcPct val="0"/>
              </a:spcBef>
              <a:spcAft>
                <a:spcPct val="0"/>
              </a:spcAft>
              <a:buClrTx/>
              <a:buSzTx/>
              <a:buFontTx/>
              <a:buNone/>
              <a:defRPr/>
            </a:pPr>
            <a:endPar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rPr>
              <a:t>Let’s start by understanding the difference between a state and local workforce board.</a:t>
            </a:r>
          </a:p>
          <a:p>
            <a:pPr marL="0" marR="0" lvl="0" indent="0" algn="l" defTabSz="914400" rtl="0" eaLnBrk="1" fontAlgn="auto" latinLnBrk="0" hangingPunct="1">
              <a:lnSpc>
                <a:spcPct val="100000"/>
              </a:lnSpc>
              <a:spcBef>
                <a:spcPct val="0"/>
              </a:spcBef>
              <a:spcAft>
                <a:spcPct val="0"/>
              </a:spcAft>
              <a:buClrTx/>
              <a:buSzTx/>
              <a:buFontTx/>
              <a:buNone/>
              <a:defRPr/>
            </a:pPr>
            <a:endPar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rPr>
              <a:t>Scope –</a:t>
            </a:r>
          </a:p>
          <a:p>
            <a:pPr marL="0" marR="0" lvl="0" indent="0" algn="l" defTabSz="914400" rtl="0" eaLnBrk="1" fontAlgn="auto" latinLnBrk="0" hangingPunct="1">
              <a:lnSpc>
                <a:spcPct val="100000"/>
              </a:lnSpc>
              <a:spcBef>
                <a:spcPct val="0"/>
              </a:spcBef>
              <a:spcAft>
                <a:spcPct val="0"/>
              </a:spcAft>
              <a:buClrTx/>
              <a:buSzTx/>
              <a:buFontTx/>
              <a:buNone/>
              <a:defRPr/>
            </a:pPr>
            <a:r>
              <a:rPr lang="en-US" b="0" i="0">
                <a:solidFill>
                  <a:srgbClr val="0D4460"/>
                </a:solidFill>
                <a:effectLst/>
                <a:latin typeface="Open Sans" panose="020B0606030504020204" pitchFamily="34" charset="0"/>
                <a:ea typeface="Open Sans" panose="020B0606030504020204" pitchFamily="34" charset="0"/>
                <a:cs typeface="Open Sans" panose="020B0606030504020204" pitchFamily="34" charset="0"/>
              </a:rPr>
              <a:t>A "state workforce board" oversees workforce development initiatives at the state level, setting statewide policies and allocating funding to local areas, while a "local workforce board" focuses on a specific region within a state, coordinating workforce development programs and services tailored to the needs of that local community, often in collaboration with local businesses and educational institutions; essentially, the state board sets the broader direction while the local board implements strategies at a more granular level within their area. </a:t>
            </a:r>
          </a:p>
          <a:p>
            <a:endParaRPr lang="en-US"/>
          </a:p>
          <a:p>
            <a:r>
              <a:rPr lang="en-US" b="0" i="0">
                <a:solidFill>
                  <a:srgbClr val="333333"/>
                </a:solidFill>
                <a:effectLst/>
                <a:latin typeface="Open Sans" panose="020B0606030504020204" pitchFamily="34" charset="0"/>
              </a:rPr>
              <a:t>Funding Distribution – </a:t>
            </a:r>
          </a:p>
          <a:p>
            <a:r>
              <a:rPr lang="en-US" b="0" i="0">
                <a:solidFill>
                  <a:srgbClr val="333333"/>
                </a:solidFill>
                <a:effectLst/>
                <a:latin typeface="Open Sans" panose="020B0606030504020204" pitchFamily="34" charset="0"/>
              </a:rPr>
              <a:t>At the state level the development of allocation formulas for the distribution of funds for employment and training activities for adults and youth </a:t>
            </a:r>
            <a:r>
              <a:rPr lang="en-US" b="0" i="0" u="none" strike="noStrike">
                <a:solidFill>
                  <a:srgbClr val="001C72"/>
                </a:solidFill>
                <a:effectLst/>
                <a:latin typeface="Open Sans" panose="020B0606030504020204" pitchFamily="34" charset="0"/>
                <a:hlinkClick r:id="rId3"/>
              </a:rPr>
              <a:t>workforce investment activities</a:t>
            </a:r>
            <a:r>
              <a:rPr lang="en-US" b="0" i="0">
                <a:solidFill>
                  <a:srgbClr val="333333"/>
                </a:solidFill>
                <a:effectLst/>
                <a:latin typeface="Open Sans" panose="020B0606030504020204" pitchFamily="34" charset="0"/>
              </a:rPr>
              <a:t>, to local areas as permitted under </a:t>
            </a:r>
            <a:r>
              <a:rPr lang="en-US" b="0" i="0" u="none" strike="noStrike">
                <a:solidFill>
                  <a:srgbClr val="001C72"/>
                </a:solidFill>
                <a:effectLst/>
                <a:latin typeface="Open Sans" panose="020B0606030504020204" pitchFamily="34" charset="0"/>
                <a:hlinkClick r:id="rId4"/>
              </a:rPr>
              <a:t>WIOA</a:t>
            </a:r>
            <a:r>
              <a:rPr lang="en-US" b="0" i="0">
                <a:solidFill>
                  <a:srgbClr val="333333"/>
                </a:solidFill>
                <a:effectLst/>
                <a:latin typeface="Open Sans" panose="020B0606030504020204" pitchFamily="34" charset="0"/>
              </a:rPr>
              <a:t> secs. 128(b)(3) and 133(b)(3); is done by the Governor with the state board’s assistance.</a:t>
            </a:r>
          </a:p>
          <a:p>
            <a:endParaRPr lang="en-US" b="0" i="0">
              <a:solidFill>
                <a:srgbClr val="333333"/>
              </a:solidFill>
              <a:effectLst/>
              <a:latin typeface="Open Sans" panose="020B0606030504020204" pitchFamily="34" charset="0"/>
            </a:endParaRPr>
          </a:p>
          <a:p>
            <a:r>
              <a:rPr lang="en-US" b="0" i="0">
                <a:solidFill>
                  <a:srgbClr val="333333"/>
                </a:solidFill>
                <a:effectLst/>
                <a:latin typeface="Open Sans" panose="020B0606030504020204" pitchFamily="34" charset="0"/>
              </a:rPr>
              <a:t>At the local level funding is distributed by the board through the budgeting process.  This is where the board’s strategic vision gets paired with the allocation of resources.</a:t>
            </a:r>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6</a:t>
            </a:fld>
            <a:endParaRPr lang="en-US"/>
          </a:p>
        </p:txBody>
      </p:sp>
    </p:spTree>
    <p:extLst>
      <p:ext uri="{BB962C8B-B14F-4D97-AF65-F5344CB8AC3E}">
        <p14:creationId xmlns:p14="http://schemas.microsoft.com/office/powerpoint/2010/main" val="3054417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3276A-6290-248E-1C08-352EAD139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40811-B3B3-4400-4A47-5032E2D0A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476EA-2046-F998-9854-D23E0731863C}"/>
              </a:ext>
            </a:extLst>
          </p:cNvPr>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t>Ron-</a:t>
            </a:r>
          </a:p>
          <a:p>
            <a:pPr marL="0" marR="0" lvl="0" indent="0" algn="l" defTabSz="914400" rtl="0" eaLnBrk="1" fontAlgn="auto" latinLnBrk="0" hangingPunct="1">
              <a:lnSpc>
                <a:spcPct val="100000"/>
              </a:lnSpc>
              <a:spcBef>
                <a:spcPct val="0"/>
              </a:spcBef>
              <a:spcAft>
                <a:spcPct val="0"/>
              </a:spcAft>
              <a:buClrTx/>
              <a:buSzTx/>
              <a:buFontTx/>
              <a:buNone/>
              <a:defRPr/>
            </a:pPr>
            <a:r>
              <a:rPr lang="en-US"/>
              <a:t>While both boards focus on getting people employed there are a couple of differences in their responsibilities.</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First the state board is focused on policy development that will impact the local boards. Having board members from the local areas who have served on their local boards can bring more of a frontline perspective to these policies.  </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Looking at workforce trends and the future of workforce is part of the work at the state level. This can then inform the locals about new industries that are growing or technology that is impacting an industry. As AI grows in various industries having the board members who are at the cutting edge will help with some of this forecasting.</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Strategic priorities for the state are generally very large in scope. They may include things like wanting to focus on electric vehicle manufacturing, aligning opportunities for life-long education in the state, or supporting small businesses.  These priorities then lead to the work of aligning resources from across state agencies to make them a reality.</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And of course, the state board oversees the performance of all of the local areas to ensure that the WIOA common measures are being achieved.</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The local board has a slightly different focus. Sure, it has policy development and looks at the local workforce trends, but it is truly more focused on how to meet the needs of the local businesses.  This includes ensuring that selected training providers are meeting the needs of employers with their curriculum. One of the ways some boards are doing this is by contracting with their community college to staff and engage businesses on their different advisory committees.  This give direct input to the educational system and keeps them up to date on the ever changing skills in the business world.</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As a local board the oversight of the American Job Centers is really all about addressing the needs of job seekers.  This is when the local board looks at performance, the demographics of those being served and ways they can help with resources such as training space, doing mock interviews or presenting industry information to job seekers. </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And finally, the board is looking to coordinate resources around their community to help grow the economy of the area.  The connectivity of the board in the region is important to this responsibility.</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Let’s look at board membership a bit - Laurie</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F4931616-BC95-CEB2-C6B0-B53E84C19149}"/>
              </a:ext>
            </a:extLst>
          </p:cNvPr>
          <p:cNvSpPr>
            <a:spLocks noGrp="1"/>
          </p:cNvSpPr>
          <p:nvPr>
            <p:ph type="sldNum" sz="quarter" idx="5"/>
          </p:nvPr>
        </p:nvSpPr>
        <p:spPr/>
        <p:txBody>
          <a:bodyPr/>
          <a:lstStyle/>
          <a:p>
            <a:fld id="{3801EDA0-9D9F-43FC-AAC8-169467B76D99}" type="slidenum">
              <a:rPr lang="en-US" smtClean="0"/>
              <a:t>7</a:t>
            </a:fld>
            <a:endParaRPr lang="en-US"/>
          </a:p>
        </p:txBody>
      </p:sp>
    </p:spTree>
    <p:extLst>
      <p:ext uri="{BB962C8B-B14F-4D97-AF65-F5344CB8AC3E}">
        <p14:creationId xmlns:p14="http://schemas.microsoft.com/office/powerpoint/2010/main" val="1455832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Laurie -  Let’s take a look at our State board composition now</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98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3BE98-D43C-B950-AFC6-C12FAF077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383524-B86F-EB26-4AF9-0C3FE4FED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3E3FA4-7D7C-5C5A-61EA-FF66B16B4446}"/>
              </a:ext>
            </a:extLst>
          </p:cNvPr>
          <p:cNvSpPr>
            <a:spLocks noGrp="1"/>
          </p:cNvSpPr>
          <p:nvPr>
            <p:ph type="body" idx="1"/>
          </p:nvPr>
        </p:nvSpPr>
        <p:spPr/>
        <p:txBody>
          <a:bodyPr/>
          <a:lstStyle/>
          <a:p>
            <a:r>
              <a:rPr lang="en-US"/>
              <a:t>Laurie – I’m sure you know these requirements for the state workforce board membership but we want to ensure you are thinking about them as we continue with the training.</a:t>
            </a:r>
          </a:p>
          <a:p>
            <a:endParaRPr lang="en-US"/>
          </a:p>
          <a:p>
            <a:r>
              <a:rPr lang="en-US"/>
              <a:t>The Governor of each state or territory is the one to appoint the board members.</a:t>
            </a:r>
          </a:p>
          <a:p>
            <a:r>
              <a:rPr lang="en-US"/>
              <a:t>There are legislative members, but the biggest area is of course business.</a:t>
            </a:r>
          </a:p>
          <a:p>
            <a:endParaRPr lang="en-US"/>
          </a:p>
          <a:p>
            <a:r>
              <a:rPr lang="en-US"/>
              <a:t>With businesses there is the requirement here for 1 small business owner as defined by SBA – </a:t>
            </a:r>
            <a:r>
              <a:rPr lang="en-US" b="1"/>
              <a:t>which is looking at the size of the business, that they are for-profit, independently owned and operated, physically located in the area for this determination. </a:t>
            </a:r>
            <a:endParaRPr lang="en-US"/>
          </a:p>
          <a:p>
            <a:endParaRPr lang="en-US"/>
          </a:p>
          <a:p>
            <a:r>
              <a:rPr lang="en-US"/>
              <a:t>There are Labor requirements which includes the Registered Apprenticeship requirement for at least one of the members</a:t>
            </a:r>
          </a:p>
          <a:p>
            <a:endParaRPr lang="en-US"/>
          </a:p>
          <a:p>
            <a:r>
              <a:rPr lang="en-US"/>
              <a:t>The community-based representatives typically focus on organizations that are serving either veterans or individuals with a disability</a:t>
            </a:r>
          </a:p>
          <a:p>
            <a:endParaRPr lang="en-US"/>
          </a:p>
          <a:p>
            <a:r>
              <a:rPr lang="en-US"/>
              <a:t>And the core partners are typically the head of these agencies where the programs you see here are housed. </a:t>
            </a:r>
            <a:r>
              <a:rPr lang="en-US" b="1"/>
              <a:t>Let’s also talk about the unique representation on the state board.  An example would be where the agency that oversees Adult ED and Community Colleges uses 1 person to represent both programs. This is not considered unique representation for the state board purposes. The only titles that can use the same person to represent them on the state board are Titles 1 and 3.</a:t>
            </a:r>
          </a:p>
          <a:p>
            <a:endParaRPr lang="en-US" b="1"/>
          </a:p>
          <a:p>
            <a:r>
              <a:rPr lang="en-US"/>
              <a:t>Of course there are additional stakeholders that the governor may appoint, but each one leads to another business member being needed and most boards are trying to keep their numbers down.</a:t>
            </a:r>
          </a:p>
          <a:p>
            <a:endParaRPr lang="en-US"/>
          </a:p>
        </p:txBody>
      </p:sp>
      <p:sp>
        <p:nvSpPr>
          <p:cNvPr id="4" name="Slide Number Placeholder 3">
            <a:extLst>
              <a:ext uri="{FF2B5EF4-FFF2-40B4-BE49-F238E27FC236}">
                <a16:creationId xmlns:a16="http://schemas.microsoft.com/office/drawing/2014/main" id="{48394287-34AC-791A-766C-9AE103ED3017}"/>
              </a:ext>
            </a:extLst>
          </p:cNvPr>
          <p:cNvSpPr>
            <a:spLocks noGrp="1"/>
          </p:cNvSpPr>
          <p:nvPr>
            <p:ph type="sldNum" sz="quarter" idx="5"/>
          </p:nvPr>
        </p:nvSpPr>
        <p:spPr/>
        <p:txBody>
          <a:bodyPr/>
          <a:lstStyle/>
          <a:p>
            <a:fld id="{3801EDA0-9D9F-43FC-AAC8-169467B76D99}" type="slidenum">
              <a:rPr lang="en-US" smtClean="0"/>
              <a:t>9</a:t>
            </a:fld>
            <a:endParaRPr lang="en-US"/>
          </a:p>
        </p:txBody>
      </p:sp>
    </p:spTree>
    <p:extLst>
      <p:ext uri="{BB962C8B-B14F-4D97-AF65-F5344CB8AC3E}">
        <p14:creationId xmlns:p14="http://schemas.microsoft.com/office/powerpoint/2010/main" val="1655596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Laurie</a:t>
            </a:r>
          </a:p>
          <a:p>
            <a:r>
              <a:rPr lang="en-US"/>
              <a:t>And now let’s look at our local boards</a:t>
            </a:r>
          </a:p>
          <a:p>
            <a:r>
              <a:rPr lang="en-US"/>
              <a:t>Just as the state board has member requirements so does the local board. Let’s look at the similarities and differences as we look at the membership.</a:t>
            </a:r>
          </a:p>
          <a:p>
            <a:endParaRPr lang="en-US"/>
          </a:p>
          <a:p>
            <a:pPr marL="228600" indent="-228600">
              <a:buAutoNum type="arabicPeriod"/>
            </a:pPr>
            <a:r>
              <a:rPr lang="en-US"/>
              <a:t>Not the Gov in this case but the CEO none the less</a:t>
            </a:r>
          </a:p>
          <a:p>
            <a:pPr marL="228600" indent="-228600">
              <a:buAutoNum type="arabicPeriod"/>
            </a:pPr>
            <a:r>
              <a:rPr lang="en-US"/>
              <a:t>This starts out the same as the state, but we add that there need to be </a:t>
            </a:r>
            <a:r>
              <a:rPr lang="en-US" b="1"/>
              <a:t>two</a:t>
            </a:r>
            <a:r>
              <a:rPr lang="en-US"/>
              <a:t> small business representatives as defined by US Small Business Administration</a:t>
            </a:r>
          </a:p>
          <a:p>
            <a:pPr marL="228600" indent="-228600">
              <a:buAutoNum type="arabicPeriod"/>
            </a:pPr>
            <a:r>
              <a:rPr lang="en-US"/>
              <a:t>Labor – same 20% requirements as at the state and same requirements for including the Registered apprenticeship member. And it also includes the Community Based Organizations in this section. Again, there is the focus on serving veterans or those with disabilities. And youth organizations that help youth with employment and training, especially those serving out of school youth, are also encouraged to be a member.</a:t>
            </a:r>
          </a:p>
          <a:p>
            <a:endParaRPr lang="en-US"/>
          </a:p>
          <a:p>
            <a:endParaRPr lang="en-US"/>
          </a:p>
          <a:p>
            <a:endParaRPr lang="en-US"/>
          </a:p>
          <a:p>
            <a:r>
              <a:rPr lang="en-US"/>
              <a:t>For reference only</a:t>
            </a:r>
          </a:p>
          <a:p>
            <a:r>
              <a:rPr lang="en-US" sz="2400" b="1">
                <a:solidFill>
                  <a:srgbClr val="0D4460"/>
                </a:solidFill>
                <a:effectLst/>
                <a:latin typeface="Calibri" panose="020F0502020204030204" pitchFamily="34" charset="0"/>
                <a:ea typeface="Open Sans" panose="020B0606030504020204" pitchFamily="34" charset="0"/>
                <a:cs typeface="Calibri" panose="020F0502020204030204" pitchFamily="34" charset="0"/>
              </a:rPr>
              <a:t>§ 679.320 Who are the required members of the Local Workforce Development Board?</a:t>
            </a:r>
          </a:p>
          <a:p>
            <a:pPr lvl="1">
              <a:buFont typeface="Courier New" panose="02070309020205020404" pitchFamily="49" charset="0"/>
              <a:buChar char="o"/>
            </a:pPr>
            <a:r>
              <a:rPr lang="en-US">
                <a:solidFill>
                  <a:srgbClr val="0D4460"/>
                </a:solidFill>
                <a:effectLst/>
                <a:latin typeface="Calibri" panose="020F0502020204030204" pitchFamily="34" charset="0"/>
                <a:ea typeface="Open Sans" panose="020B0606030504020204" pitchFamily="34" charset="0"/>
                <a:cs typeface="Calibri" panose="020F0502020204030204" pitchFamily="34" charset="0"/>
              </a:rPr>
              <a:t>(a) For each local area in the State, the members of Local WDB must be </a:t>
            </a:r>
            <a:r>
              <a:rPr lang="en-US" b="1">
                <a:solidFill>
                  <a:srgbClr val="0D4460"/>
                </a:solidFill>
                <a:effectLst/>
                <a:latin typeface="Calibri" panose="020F0502020204030204" pitchFamily="34" charset="0"/>
                <a:ea typeface="Open Sans" panose="020B0606030504020204" pitchFamily="34" charset="0"/>
                <a:cs typeface="Calibri" panose="020F0502020204030204" pitchFamily="34" charset="0"/>
              </a:rPr>
              <a:t>selected by the chief elected official </a:t>
            </a:r>
            <a:r>
              <a:rPr lang="en-US">
                <a:solidFill>
                  <a:srgbClr val="0D4460"/>
                </a:solidFill>
                <a:effectLst/>
                <a:latin typeface="Calibri" panose="020F0502020204030204" pitchFamily="34" charset="0"/>
                <a:ea typeface="Open Sans" panose="020B0606030504020204" pitchFamily="34" charset="0"/>
                <a:cs typeface="Calibri" panose="020F0502020204030204" pitchFamily="34" charset="0"/>
              </a:rPr>
              <a:t>consistent with criteria established under WIOA sec. 107(b)(1) and criteria established by the Governor and must meet the requirements of WIOA sec. 107(b)(2).</a:t>
            </a:r>
          </a:p>
          <a:p>
            <a:pPr lvl="1">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(b) A majority of the members of the Local WDB must be</a:t>
            </a: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 representatives of business in the local area</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 At a minimum, </a:t>
            </a: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two members must represent small business </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as defined by the U.S. Small Business Administration. Business representatives serving on Local WDBs also may serve on the State WDB. Each business representative must meet the following criteria:</a:t>
            </a:r>
          </a:p>
          <a:p>
            <a:pPr lvl="2">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(1) Be an owner, chief executive officer, chief operating officer, or other individual with </a:t>
            </a:r>
            <a:r>
              <a:rPr lang="en-US" sz="2400" b="1">
                <a:solidFill>
                  <a:srgbClr val="0D4460"/>
                </a:solidFill>
                <a:effectLst/>
                <a:latin typeface="Calibri" panose="020F0502020204030204" pitchFamily="34" charset="0"/>
                <a:ea typeface="Open Sans" panose="020B0606030504020204" pitchFamily="34" charset="0"/>
                <a:cs typeface="Calibri" panose="020F0502020204030204" pitchFamily="34" charset="0"/>
              </a:rPr>
              <a:t>optimum policy-making or hiring authority</a:t>
            </a: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 and</a:t>
            </a:r>
          </a:p>
          <a:p>
            <a:pPr lvl="2">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(2</a:t>
            </a:r>
            <a:r>
              <a:rPr lang="en-US" sz="2400" b="1">
                <a:solidFill>
                  <a:srgbClr val="0D4460"/>
                </a:solidFill>
                <a:effectLst/>
                <a:latin typeface="Calibri" panose="020F0502020204030204" pitchFamily="34" charset="0"/>
                <a:ea typeface="Open Sans" panose="020B0606030504020204" pitchFamily="34" charset="0"/>
                <a:cs typeface="Calibri" panose="020F0502020204030204" pitchFamily="34" charset="0"/>
              </a:rPr>
              <a:t>) Provide employment opportunities in in-demand industry sectors </a:t>
            </a: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or occupations, as those terms are defined in WIOA sec. 3(23).</a:t>
            </a:r>
          </a:p>
          <a:p>
            <a:pPr lvl="2">
              <a:buFont typeface="Wingdings" panose="05000000000000000000" pitchFamily="2" charset="2"/>
              <a:buChar char="§"/>
            </a:pPr>
            <a:endPar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a:p>
            <a:pPr lvl="2">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(3) May include one or more representatives of community-based organizations that have demonstrated experience and expertise in addressing the employment, training or education needs of individuals with barriers to employment, including organizations that serve veterans or provide or support competitive integrated employment for individuals with disabilities; and</a:t>
            </a:r>
          </a:p>
          <a:p>
            <a:pPr lvl="2">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(4) May include one or more representatives of organizations that have demonstrated experience and expertise in addressing the employment, training, or education needs of eligible youth, including representatives of organizations that serve out-of-school youth.</a:t>
            </a:r>
          </a:p>
          <a:p>
            <a:pPr lvl="0">
              <a:buFont typeface="Wingdings" panose="05000000000000000000" pitchFamily="2" charset="2"/>
              <a:buChar char="§"/>
            </a:pPr>
            <a:endPar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a:p>
            <a:r>
              <a:rPr lang="en-US" sz="1800">
                <a:solidFill>
                  <a:srgbClr val="0D4460"/>
                </a:solidFill>
                <a:effectLst/>
                <a:latin typeface="Calibri" panose="020F0502020204030204" pitchFamily="34" charset="0"/>
                <a:ea typeface="Open Sans" panose="020B0606030504020204" pitchFamily="34" charset="0"/>
                <a:cs typeface="Calibri" panose="020F0502020204030204" pitchFamily="34" charset="0"/>
              </a:rPr>
              <a:t>(c) </a:t>
            </a:r>
            <a:r>
              <a:rPr lang="en-US" sz="1800">
                <a:solidFill>
                  <a:srgbClr val="0D4460"/>
                </a:solidFill>
                <a:latin typeface="Calibri" panose="020F0502020204030204" pitchFamily="34" charset="0"/>
                <a:ea typeface="Open Sans" panose="020B0606030504020204" pitchFamily="34" charset="0"/>
                <a:cs typeface="Calibri" panose="020F0502020204030204" pitchFamily="34" charset="0"/>
              </a:rPr>
              <a:t>At least 20 percent of the members of the Local WDB must be workforce representatives. </a:t>
            </a:r>
          </a:p>
          <a:p>
            <a:pPr lvl="1">
              <a:buFont typeface="Courier New" panose="02070309020205020404" pitchFamily="49" charset="0"/>
              <a:buChar char="o"/>
            </a:pPr>
            <a:r>
              <a:rPr lang="en-US" sz="1800">
                <a:solidFill>
                  <a:srgbClr val="0D4460"/>
                </a:solidFill>
                <a:latin typeface="Calibri" panose="020F0502020204030204" pitchFamily="34" charset="0"/>
                <a:ea typeface="Open Sans" panose="020B0606030504020204" pitchFamily="34" charset="0"/>
                <a:cs typeface="Calibri" panose="020F0502020204030204" pitchFamily="34" charset="0"/>
              </a:rPr>
              <a:t>These representatives: </a:t>
            </a:r>
          </a:p>
          <a:p>
            <a:pPr lvl="2">
              <a:buFont typeface="Wingdings" panose="05000000000000000000" pitchFamily="2" charset="2"/>
              <a:buChar char="§"/>
            </a:pPr>
            <a:r>
              <a:rPr lang="en-US" sz="1800">
                <a:solidFill>
                  <a:srgbClr val="0D4460"/>
                </a:solidFill>
                <a:effectLst/>
                <a:latin typeface="Calibri" panose="020F0502020204030204" pitchFamily="34" charset="0"/>
                <a:ea typeface="Open Sans" panose="020B0606030504020204" pitchFamily="34" charset="0"/>
                <a:cs typeface="Calibri" panose="020F0502020204030204" pitchFamily="34" charset="0"/>
              </a:rPr>
              <a:t>(1) Must include two or more representatives of labor organizations, where such organizations exist in the local area. Where labor organizations do not exist, representatives must be selected from other employee representatives;</a:t>
            </a:r>
            <a:r>
              <a:rPr lang="en-US" sz="1800">
                <a:solidFill>
                  <a:srgbClr val="0D4460"/>
                </a:solidFill>
                <a:latin typeface="Calibri" panose="020F0502020204030204" pitchFamily="34" charset="0"/>
                <a:ea typeface="Open Sans" panose="020B0606030504020204" pitchFamily="34" charset="0"/>
                <a:cs typeface="Calibri" panose="020F0502020204030204" pitchFamily="34" charset="0"/>
              </a:rPr>
              <a:t> </a:t>
            </a:r>
          </a:p>
          <a:p>
            <a:pPr lvl="2">
              <a:buFont typeface="Wingdings" panose="05000000000000000000" pitchFamily="2" charset="2"/>
              <a:buChar char="§"/>
            </a:pPr>
            <a:r>
              <a:rPr lang="en-US" sz="1800">
                <a:solidFill>
                  <a:srgbClr val="0D4460"/>
                </a:solidFill>
                <a:effectLst/>
                <a:latin typeface="Calibri" panose="020F0502020204030204" pitchFamily="34" charset="0"/>
                <a:ea typeface="Open Sans" panose="020B0606030504020204" pitchFamily="34" charset="0"/>
                <a:cs typeface="Calibri" panose="020F0502020204030204" pitchFamily="34" charset="0"/>
              </a:rPr>
              <a:t>(2) Must include one or more representatives of a joint labor-management, or union affiliated, registered apprenticeship program within the area who must be a training director or a member of a labor organization. If no union affiliated registered apprenticeship programs exist in the area, a representative of a registered apprenticeship program with no union affiliation must be appointed, if one exists;</a:t>
            </a:r>
            <a:endParaRPr lang="en-US" sz="18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lvl="2">
              <a:buFont typeface="Wingdings" panose="05000000000000000000" pitchFamily="2" charset="2"/>
              <a:buChar char="§"/>
            </a:pPr>
            <a:r>
              <a:rPr lang="en-US" sz="1800">
                <a:solidFill>
                  <a:srgbClr val="0D4460"/>
                </a:solidFill>
                <a:effectLst/>
                <a:latin typeface="Calibri" panose="020F0502020204030204" pitchFamily="34" charset="0"/>
                <a:ea typeface="Open Sans" panose="020B0606030504020204" pitchFamily="34" charset="0"/>
                <a:cs typeface="Calibri" panose="020F0502020204030204" pitchFamily="34" charset="0"/>
              </a:rPr>
              <a:t>(3) May include one or more representatives of community-based organizations that have demonstrated experience and expertise in addressing the employment, training or education needs of individuals with barriers to employment, including organizations that serve veterans or provide or support competitive integrated employment for individuals with disabilities; and</a:t>
            </a:r>
          </a:p>
          <a:p>
            <a:pPr lvl="2">
              <a:buFont typeface="Wingdings" panose="05000000000000000000" pitchFamily="2" charset="2"/>
              <a:buChar char="§"/>
            </a:pPr>
            <a:r>
              <a:rPr lang="en-US" sz="1800">
                <a:solidFill>
                  <a:srgbClr val="0D4460"/>
                </a:solidFill>
                <a:effectLst/>
                <a:latin typeface="Calibri" panose="020F0502020204030204" pitchFamily="34" charset="0"/>
                <a:ea typeface="Open Sans" panose="020B0606030504020204" pitchFamily="34" charset="0"/>
                <a:cs typeface="Calibri" panose="020F0502020204030204" pitchFamily="34" charset="0"/>
              </a:rPr>
              <a:t>(4) May include one or more representatives of organizations that have demonstrated experience and expertise in addressing the employment, training, or education needs of eligible youth, including representatives of organizations that serve out-of-school youth.</a:t>
            </a:r>
          </a:p>
          <a:p>
            <a:pPr lvl="0">
              <a:buFont typeface="Wingdings" panose="05000000000000000000" pitchFamily="2" charset="2"/>
              <a:buChar char="§"/>
            </a:pPr>
            <a:endPar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(e) The membership of Local WDBs may include individuals or representatives of other appropriate entities in the local area, including:</a:t>
            </a:r>
          </a:p>
          <a:p>
            <a:pPr lvl="2">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Entities administering education and training activities who represent local educational agencies or community-based organizations with demonstrated expertise in addressing the education or training needs for individuals with barriers to employment;</a:t>
            </a:r>
          </a:p>
          <a:p>
            <a:pPr lvl="2">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Governmental and economic and community development entities who represent transportation, housing, and public assistance programs;</a:t>
            </a:r>
          </a:p>
          <a:p>
            <a:pPr lvl="2">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Philanthropic organizations serving the local area; and</a:t>
            </a:r>
          </a:p>
          <a:p>
            <a:pPr lvl="2">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Other appropriate individuals as determined by the chief elected official.</a:t>
            </a:r>
          </a:p>
          <a:p>
            <a:pPr marL="342900" marR="0" lvl="0" indent="-342900">
              <a:spcBef>
                <a:spcPts val="0"/>
              </a:spcBef>
              <a:spcAft>
                <a:spcPts val="0"/>
              </a:spcAft>
              <a:buFont typeface="Symbol" panose="05050102010706020507" pitchFamily="18" charset="2"/>
              <a:buChar char=""/>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(f) Members must be individuals with optimum policy-making authority within the entities they represent.</a:t>
            </a:r>
          </a:p>
          <a:p>
            <a:pPr marL="342900" marR="0" lvl="0" indent="-342900">
              <a:spcBef>
                <a:spcPts val="0"/>
              </a:spcBef>
              <a:spcAft>
                <a:spcPts val="0"/>
              </a:spcAft>
              <a:buFont typeface="Symbol" panose="05050102010706020507" pitchFamily="18" charset="2"/>
              <a:buChar char=""/>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(g) Chief elected officials must establish a formal nomination and appointment process, consistent with the criteria established by the Governor and State WDB under sec. 107(b)(1) of WIOA for appointment of members of the Local WDBs, that ensures:</a:t>
            </a:r>
          </a:p>
          <a:p>
            <a:pPr marL="1200150" lvl="2" indent="-285750">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(1) Business representatives are appointed from among individuals who are nominated by local business organizations and business trade associations;</a:t>
            </a:r>
          </a:p>
          <a:p>
            <a:pPr marL="1200150" lvl="2" indent="-285750">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(2) Labor representatives are appointed from among individuals who are nominated by local labor federations (or, for a local area in which no employees are represented by such organizations, other representatives of employees); and</a:t>
            </a:r>
          </a:p>
          <a:p>
            <a:pPr marL="1200150" lvl="2" indent="-285750">
              <a:spcBef>
                <a:spcPts val="0"/>
              </a:spcBef>
              <a:buFont typeface="Courier New" panose="02070309020205020404" pitchFamily="49" charset="0"/>
              <a:buChar char="o"/>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(3) When there is more than one local area provider of adult education and literacy activities under title II, or multiple institutions of higher education providing workforce investment activities as described in WIOA sec. 107(b)(2)(C)(i) or (ii), nominations are solicited from those particular entities.</a:t>
            </a:r>
          </a:p>
          <a:p>
            <a:pPr marL="342900" marR="0" lvl="0" indent="-342900">
              <a:spcBef>
                <a:spcPts val="0"/>
              </a:spcBef>
              <a:spcAft>
                <a:spcPts val="0"/>
              </a:spcAft>
              <a:buFont typeface="Arial" panose="020B0604020202020204" pitchFamily="34" charset="0"/>
              <a:buChar char="•"/>
              <a:tabLst>
                <a:tab pos="457200" algn="l"/>
              </a:tabLst>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(h) An individual may be appointed as a representative of more than one entity if the individual meets all the criteria for representation, including the criteria described in </a:t>
            </a:r>
            <a:r>
              <a:rPr lang="en-US" sz="1700" u="sng" kern="100">
                <a:solidFill>
                  <a:srgbClr val="0D4460"/>
                </a:solidFill>
                <a:effectLst/>
                <a:latin typeface="Calibri" panose="020F0502020204030204" pitchFamily="34" charset="0"/>
                <a:ea typeface="Aptos" panose="020B0004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paragraphs (c)</a:t>
            </a: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 through </a:t>
            </a:r>
            <a:r>
              <a:rPr lang="en-US" sz="1700" u="sng" kern="100">
                <a:solidFill>
                  <a:srgbClr val="0D4460"/>
                </a:solidFill>
                <a:effectLst/>
                <a:latin typeface="Calibri" panose="020F0502020204030204" pitchFamily="34" charset="0"/>
                <a:ea typeface="Aptos" panose="020B0004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a:t>
            </a: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 of this section, for each entity.</a:t>
            </a:r>
          </a:p>
          <a:p>
            <a:pPr marL="342900" marR="0" lvl="0" indent="-342900">
              <a:spcBef>
                <a:spcPts val="0"/>
              </a:spcBef>
              <a:spcAft>
                <a:spcPts val="0"/>
              </a:spcAft>
              <a:buFont typeface="Arial" panose="020B0604020202020204" pitchFamily="34" charset="0"/>
              <a:buChar char="•"/>
              <a:tabLst>
                <a:tab pos="457200" algn="l"/>
              </a:tabLst>
            </a:pPr>
            <a:r>
              <a:rPr lang="en-US" sz="1700" kern="100">
                <a:solidFill>
                  <a:srgbClr val="0D4460"/>
                </a:solidFill>
                <a:effectLst/>
                <a:latin typeface="Calibri" panose="020F0502020204030204" pitchFamily="34" charset="0"/>
                <a:ea typeface="Aptos" panose="020B0004020202020204" pitchFamily="34" charset="0"/>
                <a:cs typeface="Calibri" panose="020F0502020204030204" pitchFamily="34" charset="0"/>
              </a:rPr>
              <a:t>(i) All required WDB members must have voting privilege. The chief elected official may convey voting privileges to non-required members.</a:t>
            </a:r>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10</a:t>
            </a:fld>
            <a:endParaRPr lang="en-US"/>
          </a:p>
        </p:txBody>
      </p:sp>
    </p:spTree>
    <p:extLst>
      <p:ext uri="{BB962C8B-B14F-4D97-AF65-F5344CB8AC3E}">
        <p14:creationId xmlns:p14="http://schemas.microsoft.com/office/powerpoint/2010/main" val="2151795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t>Laurie</a:t>
            </a:r>
          </a:p>
          <a:p>
            <a:pPr marL="0" marR="0" lvl="0" indent="0" algn="l" defTabSz="914400" rtl="0" eaLnBrk="1" fontAlgn="auto" latinLnBrk="0" hangingPunct="1">
              <a:lnSpc>
                <a:spcPct val="100000"/>
              </a:lnSpc>
              <a:spcBef>
                <a:spcPct val="0"/>
              </a:spcBef>
              <a:spcAft>
                <a:spcPct val="0"/>
              </a:spcAft>
              <a:buClrTx/>
              <a:buSzTx/>
              <a:buFontTx/>
              <a:buNone/>
              <a:defRPr/>
            </a:pPr>
            <a:r>
              <a:rPr lang="en-US"/>
              <a:t>Required Core partners are here as well and they are not different from the state board.</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b="1"/>
              <a:t>However, at the local level you can have one person represent multiple seats, unless there are state restrictions on this.  Example: If you have a Community College that runs Title 2 and is also the higher education entity then they could represent both seats with 1 person. A word of caution, if there are multiple community colleges in the area then nominations are solicited from those entities and the CLEO would approve which one of them will sit on the board. This usually means there is an agreement to rotate which community college is on the board.</a:t>
            </a:r>
          </a:p>
          <a:p>
            <a:pPr marL="0" marR="0" lvl="0" indent="0" algn="l" defTabSz="914400" rtl="0" eaLnBrk="1" fontAlgn="auto" latinLnBrk="0" hangingPunct="1">
              <a:lnSpc>
                <a:spcPct val="100000"/>
              </a:lnSpc>
              <a:spcBef>
                <a:spcPct val="0"/>
              </a:spcBef>
              <a:spcAft>
                <a:spcPct val="0"/>
              </a:spcAft>
              <a:buClrTx/>
              <a:buSzTx/>
              <a:buFontTx/>
              <a:buNone/>
              <a:defRPr/>
            </a:pPr>
            <a:endParaRPr lang="en-US" b="1"/>
          </a:p>
          <a:p>
            <a:pPr marL="0" marR="0" lvl="0" indent="0" algn="l" defTabSz="914400" rtl="0" eaLnBrk="1" fontAlgn="auto" latinLnBrk="0" hangingPunct="1">
              <a:lnSpc>
                <a:spcPct val="100000"/>
              </a:lnSpc>
              <a:spcBef>
                <a:spcPct val="0"/>
              </a:spcBef>
              <a:spcAft>
                <a:spcPct val="0"/>
              </a:spcAft>
              <a:buClrTx/>
              <a:buSzTx/>
              <a:buFontTx/>
              <a:buNone/>
              <a:defRPr/>
            </a:pPr>
            <a:r>
              <a:rPr lang="en-US"/>
              <a:t>Then we have the optional ones – the board member types you may have  as appropriate to your area.</a:t>
            </a:r>
          </a:p>
          <a:p>
            <a:pPr marL="0" marR="0" lvl="0" indent="0" algn="l" defTabSz="914400" rtl="0" eaLnBrk="1" fontAlgn="auto" latinLnBrk="0" hangingPunct="1">
              <a:lnSpc>
                <a:spcPct val="100000"/>
              </a:lnSpc>
              <a:spcBef>
                <a:spcPct val="0"/>
              </a:spcBef>
              <a:spcAft>
                <a:spcPct val="0"/>
              </a:spcAft>
              <a:buClrTx/>
              <a:buSzTx/>
              <a:buFontTx/>
              <a:buNone/>
              <a:defRPr/>
            </a:pPr>
            <a:r>
              <a:rPr lang="en-US"/>
              <a:t>The options category is where we see a lot of extra people being added to boards which makes it harder to meet the 51% business membership requirements. And some of the extra governmental people being added are  unconventional to have on the board.  Such as, extra representatives from the CLEO or others who could be influencing other members because of their position in government. </a:t>
            </a:r>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11</a:t>
            </a:fld>
            <a:endParaRPr lang="en-US"/>
          </a:p>
        </p:txBody>
      </p:sp>
    </p:spTree>
    <p:extLst>
      <p:ext uri="{BB962C8B-B14F-4D97-AF65-F5344CB8AC3E}">
        <p14:creationId xmlns:p14="http://schemas.microsoft.com/office/powerpoint/2010/main" val="1896741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Laurie </a:t>
            </a:r>
          </a:p>
          <a:p>
            <a:endParaRPr lang="en-US"/>
          </a:p>
          <a:p>
            <a:r>
              <a:rPr lang="en-US"/>
              <a:t>Let’s also remember that all of these board members at either the state or local board are to have optimum policy-making or hiring authority.</a:t>
            </a:r>
          </a:p>
          <a:p>
            <a:endParaRPr lang="en-US"/>
          </a:p>
          <a:p>
            <a:r>
              <a:rPr lang="en-US"/>
              <a:t>Optimum policy making means they can speak on behalf of the organization they represent and make commitments to take action</a:t>
            </a:r>
          </a:p>
          <a:p>
            <a:endParaRPr lang="en-US"/>
          </a:p>
          <a:p>
            <a:r>
              <a:rPr lang="en-US"/>
              <a:t>A good example of having hiring authority in an organization is often the HR Director or it could be a Hiring Manager in a specific department of the organization. Your goal is to always seek the highest level of authority with your membership. However, in smaller, rural areas this can be a challenge and hiring authority sometimes needs to be what you lean on.</a:t>
            </a:r>
          </a:p>
          <a:p>
            <a:endParaRPr lang="en-US"/>
          </a:p>
          <a:p>
            <a:r>
              <a:rPr lang="en-US"/>
              <a:t>The demonstrated experience and expertise clause that is in WIOA also needs a little exploring.  Essentially, they are a workplace advisor, which means they still have that optimum authority, but they also contribute to the field and the board sees the value in their education or workforce development contributions. </a:t>
            </a:r>
          </a:p>
          <a:p>
            <a:endParaRPr lang="en-US"/>
          </a:p>
          <a:p>
            <a:endParaRPr lang="en-US"/>
          </a:p>
          <a:p>
            <a:endParaRPr lang="en-US"/>
          </a:p>
          <a:p>
            <a:r>
              <a:rPr lang="en-US" sz="2400" b="1">
                <a:solidFill>
                  <a:srgbClr val="0D4460"/>
                </a:solidFill>
                <a:effectLst/>
                <a:latin typeface="Calibri" panose="020F0502020204030204" pitchFamily="34" charset="0"/>
                <a:ea typeface="Open Sans" panose="020B0606030504020204" pitchFamily="34" charset="0"/>
                <a:cs typeface="Calibri" panose="020F0502020204030204" pitchFamily="34" charset="0"/>
              </a:rPr>
              <a:t>For reference only</a:t>
            </a:r>
          </a:p>
          <a:p>
            <a:r>
              <a:rPr lang="en-US" sz="2400" b="1">
                <a:solidFill>
                  <a:srgbClr val="0D4460"/>
                </a:solidFill>
                <a:effectLst/>
                <a:latin typeface="Calibri" panose="020F0502020204030204" pitchFamily="34" charset="0"/>
                <a:ea typeface="Open Sans" panose="020B0606030504020204" pitchFamily="34" charset="0"/>
                <a:cs typeface="Calibri" panose="020F0502020204030204" pitchFamily="34" charset="0"/>
              </a:rPr>
              <a:t>§ 679.340 What is meant by the terms “optimum policy-making authority” and “demonstrated experience and expertise”?</a:t>
            </a:r>
          </a:p>
          <a:p>
            <a:pPr lvl="1">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For purposes of selecting representatives to Local WDBs:</a:t>
            </a:r>
          </a:p>
          <a:p>
            <a:pPr lvl="2">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(a) A representative with “optimum policy-making authority” is an individual who can reasonably be expected to speak affirmatively on behalf of the entity he or she represents and to commit that entity to a chosen course of action.</a:t>
            </a:r>
          </a:p>
          <a:p>
            <a:pPr lvl="2">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(b) A representative with “demonstrated experience and expertise” means an individual who:</a:t>
            </a:r>
          </a:p>
          <a:p>
            <a:pPr lvl="3">
              <a:buFont typeface="Wingdings" panose="05000000000000000000" pitchFamily="2" charset="2"/>
              <a:buChar char="q"/>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(1) Is a workplace learning advisor as defined in WIOA sec. 3(70);</a:t>
            </a:r>
          </a:p>
          <a:p>
            <a:pPr lvl="3">
              <a:buFont typeface="Wingdings" panose="05000000000000000000" pitchFamily="2" charset="2"/>
              <a:buChar char="q"/>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(2) Contributes to the field of workforce development, human resources, training and development, or a core program function; or</a:t>
            </a:r>
          </a:p>
          <a:p>
            <a:pPr lvl="3">
              <a:buFont typeface="Wingdings" panose="05000000000000000000" pitchFamily="2" charset="2"/>
              <a:buChar char="q"/>
            </a:pPr>
            <a:r>
              <a:rPr lang="en-US" sz="2200">
                <a:solidFill>
                  <a:srgbClr val="0D4460"/>
                </a:solidFill>
                <a:effectLst/>
                <a:latin typeface="Calibri" panose="020F0502020204030204" pitchFamily="34" charset="0"/>
                <a:ea typeface="Open Sans" panose="020B0606030504020204" pitchFamily="34" charset="0"/>
                <a:cs typeface="Calibri" panose="020F0502020204030204" pitchFamily="34" charset="0"/>
              </a:rPr>
              <a:t>(3) The Local WDB recognizes for valuable contributions in education or workforce development related fields.</a:t>
            </a:r>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12</a:t>
            </a:fld>
            <a:endParaRPr lang="en-US"/>
          </a:p>
        </p:txBody>
      </p:sp>
    </p:spTree>
    <p:extLst>
      <p:ext uri="{BB962C8B-B14F-4D97-AF65-F5344CB8AC3E}">
        <p14:creationId xmlns:p14="http://schemas.microsoft.com/office/powerpoint/2010/main" val="269090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 – we are going to look now at recruitment and retention of board members at both the state and local levels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98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Lisa</a:t>
            </a:r>
          </a:p>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To begin there are  equity and inclusion considerations for both the state and local board makeup.</a:t>
            </a:r>
          </a:p>
          <a:p>
            <a:pPr marL="0" indent="0">
              <a:buFontTx/>
              <a:buNone/>
            </a:pPr>
            <a:endParaRPr lang="en-US" sz="1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The demographic representation is a requirement for state boards according to 679.110 (b)</a:t>
            </a:r>
          </a:p>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As you begin looking at your board member recruitment, it is critical for you to use Labor market data to help you determine the predominate industries and the emerging industries in your state or local area.</a:t>
            </a:r>
          </a:p>
          <a:p>
            <a:pPr marL="0" indent="0">
              <a:buFontTx/>
              <a:buNone/>
            </a:pPr>
            <a:endParaRPr lang="en-US" sz="1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And there are some other questions and data you may want to explore as you begin your recruitment.</a:t>
            </a:r>
          </a:p>
          <a:p>
            <a:pPr marL="0" indent="0">
              <a:buFontTx/>
              <a:buNone/>
            </a:pPr>
            <a:endParaRPr lang="en-US" sz="1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Locally - Who’s in your community and who benefits from your services. Map it!  Will your Board members represent the entire geographic area?</a:t>
            </a:r>
            <a:b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State and locally - Who are your largest employers by number employed? What about the small and medium sized employers? Which industries do these fall into?</a:t>
            </a:r>
          </a:p>
          <a:p>
            <a:pPr marL="0" indent="0">
              <a:buFontTx/>
              <a:buNone/>
            </a:pPr>
            <a:b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Check your year-over-year data; which employers or industries are using workforce services? </a:t>
            </a:r>
            <a:b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How big is your government sector by number employed?</a:t>
            </a:r>
          </a:p>
          <a:p>
            <a:pPr marL="0" indent="0">
              <a:buFontTx/>
              <a:buNone/>
            </a:pPr>
            <a:b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Which industries were actually hiring last year?</a:t>
            </a:r>
            <a:b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sz="1050">
                <a:latin typeface="Open Sans" panose="020B0606030504020204" pitchFamily="34" charset="0"/>
                <a:ea typeface="Open Sans" panose="020B0606030504020204" pitchFamily="34" charset="0"/>
                <a:cs typeface="Open Sans" panose="020B0606030504020204" pitchFamily="34" charset="0"/>
              </a:rPr>
              <a:t>Locally - Whi</a:t>
            </a: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ch community-based organizations are most involved with your services or your neighborhoods? Bigger is not always best</a:t>
            </a:r>
          </a:p>
          <a:p>
            <a:pPr marL="0" indent="0">
              <a:buFontTx/>
              <a:buNone/>
            </a:pPr>
            <a:endParaRPr lang="en-US" sz="1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indent="0">
              <a:buFontTx/>
              <a:buNone/>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How many languages are spoken in the state or local  area, and how many are recognized by your local governments? </a:t>
            </a:r>
            <a:endParaRPr lang="en-US" sz="1050">
              <a:latin typeface="Open Sans" panose="020B0606030504020204" pitchFamily="34" charset="0"/>
              <a:ea typeface="Open Sans" panose="020B0606030504020204" pitchFamily="34" charset="0"/>
              <a:cs typeface="Open Sans" panose="020B0606030504020204" pitchFamily="34" charset="0"/>
            </a:endParaRPr>
          </a:p>
          <a:p>
            <a:pPr marL="0" indent="0">
              <a:buFontTx/>
              <a:buNone/>
            </a:pPr>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14</a:t>
            </a:fld>
            <a:endParaRPr lang="en-US"/>
          </a:p>
        </p:txBody>
      </p:sp>
    </p:spTree>
    <p:extLst>
      <p:ext uri="{BB962C8B-B14F-4D97-AF65-F5344CB8AC3E}">
        <p14:creationId xmlns:p14="http://schemas.microsoft.com/office/powerpoint/2010/main" val="3919637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 – </a:t>
            </a:r>
          </a:p>
          <a:p>
            <a:endParaRPr lang="en-US"/>
          </a:p>
          <a:p>
            <a:r>
              <a:rPr lang="en-US"/>
              <a:t>All of those questions and data lead you into being ready to use a framework. </a:t>
            </a:r>
          </a:p>
          <a:p>
            <a:endParaRPr lang="en-US"/>
          </a:p>
          <a:p>
            <a:r>
              <a:rPr lang="en-US"/>
              <a:t>I know this may sound different, but the new Sector Strategies Framework can be very useful to use to determine your board member recruitment. This is useful whether you are at the state or local board level.</a:t>
            </a:r>
          </a:p>
          <a:p>
            <a:endParaRPr lang="en-US"/>
          </a:p>
          <a:p>
            <a:r>
              <a:rPr lang="en-US"/>
              <a:t>The reason it works is because SS is industry-driven just like the board is business-driven.</a:t>
            </a:r>
          </a:p>
          <a:p>
            <a:endParaRPr lang="en-US"/>
          </a:p>
          <a:p>
            <a:r>
              <a:rPr lang="en-US"/>
              <a:t>Here are some ways it can help you find your board members:</a:t>
            </a:r>
          </a:p>
          <a:p>
            <a:r>
              <a:rPr lang="en-US"/>
              <a:t>Engaged partnerships – the more your board members are engaged in the community the more partnerships they can bring to the table.</a:t>
            </a:r>
          </a:p>
          <a:p>
            <a:endParaRPr lang="en-US"/>
          </a:p>
          <a:p>
            <a:r>
              <a:rPr lang="en-US"/>
              <a:t>Data Informed Decision Making – as we said earlier using data is critical for finding your board members.</a:t>
            </a:r>
          </a:p>
          <a:p>
            <a:endParaRPr lang="en-US"/>
          </a:p>
          <a:p>
            <a:r>
              <a:rPr lang="en-US"/>
              <a:t>Worker Voice and Job Quality – ok, we have all probably had that one business member on the board that we hear the rumors about how they go through their HR directors every 90 days, or they keep people at part-time so they don’t have to pay benefits.  Part of our job as a system is to lead by example.  Vet your prospective board members with the Good Jobs Principles to see where they stand and if they represent the kinds of businesses you want leading workforce in your community.</a:t>
            </a:r>
          </a:p>
          <a:p>
            <a:endParaRPr lang="en-US"/>
          </a:p>
          <a:p>
            <a:endParaRPr lang="en-US"/>
          </a:p>
          <a:p>
            <a:r>
              <a:rPr lang="en-US"/>
              <a:t>Key elements to consider</a:t>
            </a:r>
          </a:p>
          <a:p>
            <a:r>
              <a:rPr lang="en-US"/>
              <a:t>Alignment – do prospective board members share the vision of the workforce system? Are they bought into fostering collaboration and bringing new ideas to the table?</a:t>
            </a:r>
          </a:p>
          <a:p>
            <a:r>
              <a:rPr lang="en-US"/>
              <a:t>Resources and Capacity – This is again part of the screening process you should do with potential members. Do they have the time to commit to being on the board, to engaging in committee activities and will they be able to contribute resources to the effort? We are not saying that if they don’t have resources don’t take them, but a simple question about who they know could open the door to a new partnership for office space, or for incentives for youth.</a:t>
            </a:r>
          </a:p>
          <a:p>
            <a:endParaRPr lang="en-US"/>
          </a:p>
          <a:p>
            <a:r>
              <a:rPr lang="en-US"/>
              <a:t>Industry engagement – Are they keeping up on the trends of their industry? Explaining to recruits that you want their knowledge about industry trends and their insights on workforce needs is a key step to take when talking to them about board membership.</a:t>
            </a:r>
          </a:p>
          <a:p>
            <a:endParaRPr lang="en-US"/>
          </a:p>
          <a:p>
            <a:r>
              <a:rPr lang="en-US"/>
              <a:t>Service Delivery – Do they have knowledge about the needs of the workforce in an industry that can guide the board with service strategies? Even exploring how they handle career pathways or opportunities for their workers to advance in their careers can give you insight to their philosophy about some of the core services in workforce development. </a:t>
            </a:r>
          </a:p>
          <a:p>
            <a:endParaRPr lang="en-US"/>
          </a:p>
          <a:p>
            <a:r>
              <a:rPr lang="en-US"/>
              <a:t>Continuous Improvement – to they have a growth mindset, are they goal oriented, do they look for solutions instead of focusing on the challenges? These are the characteristics you are looking for.</a:t>
            </a:r>
          </a:p>
          <a:p>
            <a:endParaRPr lang="en-US"/>
          </a:p>
          <a:p>
            <a:r>
              <a:rPr lang="en-US"/>
              <a:t>Board recruitment shouldn’t be taken lightly – they are influencing lives in your community with their engagement on the board.</a:t>
            </a:r>
          </a:p>
          <a:p>
            <a:endParaRPr lang="en-US"/>
          </a:p>
          <a:p>
            <a:r>
              <a:rPr lang="en-US"/>
              <a:t>Laurie what else would you say on recruitment of board members? (Next slide)</a:t>
            </a:r>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15</a:t>
            </a:fld>
            <a:endParaRPr lang="en-US"/>
          </a:p>
        </p:txBody>
      </p:sp>
    </p:spTree>
    <p:extLst>
      <p:ext uri="{BB962C8B-B14F-4D97-AF65-F5344CB8AC3E}">
        <p14:creationId xmlns:p14="http://schemas.microsoft.com/office/powerpoint/2010/main" val="11568667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t>Laurie – </a:t>
            </a:r>
          </a:p>
          <a:p>
            <a:pPr marL="0" marR="0" lvl="0" indent="0" algn="l" defTabSz="914400" rtl="0" eaLnBrk="1" fontAlgn="auto" latinLnBrk="0" hangingPunct="1">
              <a:lnSpc>
                <a:spcPct val="100000"/>
              </a:lnSpc>
              <a:spcBef>
                <a:spcPct val="0"/>
              </a:spcBef>
              <a:spcAft>
                <a:spcPct val="0"/>
              </a:spcAft>
              <a:buClrTx/>
              <a:buSzTx/>
              <a:buFontTx/>
              <a:buNone/>
              <a:defRPr/>
            </a:pPr>
            <a:r>
              <a:rPr lang="en-US"/>
              <a:t>Think of New partnerships – with the amount of money going into infrastructure and clean energy, do you have board members that either come from these areas or who can help you partner with these industries? </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Involve Others - </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the CLEO, Board Chair, other Board members, a Committee of the Board for recruitment and retention, or whatever might provide the broadest opportunity for recruitment that will bring the appropriate representation to the Board.</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t>Provide Extensive details - </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to those who are recruiting including meeting dates and time for the next year, mission, vision, fiscal condition and budget amount, and an impact statement. You want prospective members find passion in your purpose.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Make sure the CLEO is comfortable with the process and trusts those who will be suggesting candidates. </a:t>
            </a:r>
          </a:p>
          <a:p>
            <a:pPr marL="0" marR="0" lvl="0" indent="0" algn="l" defTabSz="914400" rtl="0" eaLnBrk="1" fontAlgn="auto" latinLnBrk="0" hangingPunct="1">
              <a:lnSpc>
                <a:spcPct val="100000"/>
              </a:lnSpc>
              <a:spcBef>
                <a:spcPct val="0"/>
              </a:spcBef>
              <a:spcAft>
                <a:spcPct val="0"/>
              </a:spcAft>
              <a:buClrTx/>
              <a:buSzTx/>
              <a:buFontTx/>
              <a:buNone/>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Start potential board members with committee work</a:t>
            </a:r>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16</a:t>
            </a:fld>
            <a:endParaRPr lang="en-US"/>
          </a:p>
        </p:txBody>
      </p:sp>
    </p:spTree>
    <p:extLst>
      <p:ext uri="{BB962C8B-B14F-4D97-AF65-F5344CB8AC3E}">
        <p14:creationId xmlns:p14="http://schemas.microsoft.com/office/powerpoint/2010/main" val="1437589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Laurie</a:t>
            </a:r>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Involve - </a:t>
            </a: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your board in more than meetings, events and media events! Let them know your needs that are within board purview, but never ask them to do the work of the board staff!</a:t>
            </a:r>
          </a:p>
          <a:p>
            <a:pPr marL="0" marR="0" lvl="0" indent="0" algn="l" defTabSz="914400" rtl="0" eaLnBrk="1" fontAlgn="auto" latinLnBrk="0" hangingPunct="1">
              <a:lnSpc>
                <a:spcPct val="100000"/>
              </a:lnSpc>
              <a:spcBef>
                <a:spcPct val="0"/>
              </a:spcBef>
              <a:spcAft>
                <a:spcPct val="0"/>
              </a:spcAft>
              <a:buClrTx/>
              <a:buSzTx/>
              <a:buFontTx/>
              <a:buNone/>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Onboarding - </a:t>
            </a: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Give members the right information for explaining the work of the board.  Have you ever had a board member leave after 2 or 3 meetings? That often happens when we don’t onboard them with all of the info they need to be a good board member. And a promising practice – make it bite sized information at regular intervals instead of a firehose orientation.</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WIFT Feature news stories and social media posts welcoming new members and recognizing the “career” accomplishments of existing members.</a:t>
            </a:r>
          </a:p>
          <a:p>
            <a:pPr marL="0" marR="0" lvl="0" indent="0" algn="l" defTabSz="914400" rtl="0" eaLnBrk="1" fontAlgn="auto" latinLnBrk="0" hangingPunct="1">
              <a:lnSpc>
                <a:spcPct val="100000"/>
              </a:lnSpc>
              <a:spcBef>
                <a:spcPct val="0"/>
              </a:spcBef>
              <a:spcAft>
                <a:spcPct val="0"/>
              </a:spcAft>
              <a:buClrTx/>
              <a:buSzTx/>
              <a:buFontTx/>
              <a:buNone/>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Speakers Bureau - Ask for volunteers to form a “speakers bureau.”  The CEO/Executive Director can share some of the responsibility for informing the community about your board’s work. </a:t>
            </a:r>
          </a:p>
          <a:p>
            <a:pPr marL="0" marR="0" lvl="0" indent="0" algn="l" defTabSz="914400" rtl="0" eaLnBrk="1" fontAlgn="auto" latinLnBrk="0" hangingPunct="1">
              <a:lnSpc>
                <a:spcPct val="100000"/>
              </a:lnSpc>
              <a:spcBef>
                <a:spcPct val="0"/>
              </a:spcBef>
              <a:spcAft>
                <a:spcPct val="0"/>
              </a:spcAft>
              <a:buClrTx/>
              <a:buSzTx/>
              <a:buFontTx/>
              <a:buNone/>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Build a board and officer succession plan.  “Leaders leading leaders” require movement. Take a page from Chambers of Commerce – limit the time in the Chair and have one or two Vice Chairs in line to lead. Provide meaningful work for the Vice Chairs! </a:t>
            </a:r>
          </a:p>
          <a:p>
            <a:pPr marL="0" marR="0" lvl="0" indent="0" algn="l" defTabSz="914400" rtl="0" eaLnBrk="1" fontAlgn="auto" latinLnBrk="0" hangingPunct="1">
              <a:lnSpc>
                <a:spcPct val="100000"/>
              </a:lnSpc>
              <a:spcBef>
                <a:spcPct val="0"/>
              </a:spcBef>
              <a:spcAft>
                <a:spcPct val="0"/>
              </a:spcAft>
              <a:buClrTx/>
              <a:buSzTx/>
              <a:buFontTx/>
              <a:buNone/>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Get creative - </a:t>
            </a:r>
            <a:r>
              <a:rPr lang="en-US" sz="1200">
                <a:solidFill>
                  <a:srgbClr val="0D4460"/>
                </a:solidFill>
                <a:latin typeface="Calibri" panose="020F0502020204030204" pitchFamily="34" charset="0"/>
                <a:ea typeface="Open Sans" panose="020B0606030504020204" pitchFamily="34" charset="0"/>
                <a:cs typeface="Calibri" panose="020F0502020204030204" pitchFamily="34" charset="0"/>
              </a:rPr>
              <a:t>Form a funds committee! With the restrictions and declining resources in WIOA, ask for creativity to raise funding and garner additional support. </a:t>
            </a:r>
          </a:p>
          <a:p>
            <a:pPr marL="0" marR="0" lvl="0" indent="0" algn="l" defTabSz="914400" rtl="0" eaLnBrk="1" fontAlgn="auto" latinLnBrk="0" hangingPunct="1">
              <a:lnSpc>
                <a:spcPct val="100000"/>
              </a:lnSpc>
              <a:spcBef>
                <a:spcPct val="0"/>
              </a:spcBef>
              <a:spcAft>
                <a:spcPct val="0"/>
              </a:spcAft>
              <a:buClrTx/>
              <a:buSzTx/>
              <a:buFontTx/>
              <a:buNone/>
              <a:defRPr/>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914400" rtl="0" eaLnBrk="1" fontAlgn="auto" latinLnBrk="0" hangingPunct="1">
              <a:lnSpc>
                <a:spcPct val="100000"/>
              </a:lnSpc>
              <a:spcBef>
                <a:spcPct val="0"/>
              </a:spcBef>
              <a:spcAft>
                <a:spcPct val="0"/>
              </a:spcAft>
              <a:buClrTx/>
              <a:buSzTx/>
              <a:buFontTx/>
              <a:buNone/>
              <a:defRPr/>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Exit Interview – when you do have someone leave - Always ask a departing member for suggestions to replace themselves</a:t>
            </a:r>
            <a:endParaRPr lang="en-US"/>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17</a:t>
            </a:fld>
            <a:endParaRPr lang="en-US"/>
          </a:p>
        </p:txBody>
      </p:sp>
    </p:spTree>
    <p:extLst>
      <p:ext uri="{BB962C8B-B14F-4D97-AF65-F5344CB8AC3E}">
        <p14:creationId xmlns:p14="http://schemas.microsoft.com/office/powerpoint/2010/main" val="3719447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 – let’s look at why board composition at both the state and local level is so important to the workforce system</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98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a:p>
            <a:endParaRPr lang="en-US"/>
          </a:p>
          <a:p>
            <a:r>
              <a:rPr lang="en-US"/>
              <a:t>All of the board composition work relates to the governance of the board, the functions of the board.  </a:t>
            </a:r>
          </a:p>
          <a:p>
            <a:endParaRPr lang="en-US"/>
          </a:p>
          <a:p>
            <a:r>
              <a:rPr lang="en-US"/>
              <a:t>First – if you have board members that can Address industry talent needs and thereby support employers’ economic competitiveness with service strategies then your board will be more innovative with outreach and service delivery.</a:t>
            </a:r>
          </a:p>
          <a:p>
            <a:endParaRPr lang="en-US"/>
          </a:p>
          <a:p>
            <a:r>
              <a:rPr lang="en-US"/>
              <a:t>With businesses that represent Good Jobs Principles you are looking to address career pathway development and listening to worker’s about how to increase their economic well-being. This in turn raises your communities economic vitality.</a:t>
            </a:r>
          </a:p>
          <a:p>
            <a:endParaRPr lang="en-US"/>
          </a:p>
          <a:p>
            <a:r>
              <a:rPr lang="en-US"/>
              <a:t>Board members who bring in partnerships, other resources, other potential board members are part of the solutions for you to grow vibrant and thriving economic regions.</a:t>
            </a:r>
          </a:p>
          <a:p>
            <a:endParaRPr lang="en-US"/>
          </a:p>
          <a:p>
            <a:r>
              <a:rPr lang="en-US"/>
              <a:t>Expands networks – when you have a board that is well connected then you can expand your reach into new areas. One example is Invest in America Act funding.</a:t>
            </a:r>
          </a:p>
        </p:txBody>
      </p:sp>
      <p:sp>
        <p:nvSpPr>
          <p:cNvPr id="4" name="Slide Number Placeholder 3"/>
          <p:cNvSpPr>
            <a:spLocks noGrp="1"/>
          </p:cNvSpPr>
          <p:nvPr>
            <p:ph type="sldNum" sz="quarter" idx="5"/>
          </p:nvPr>
        </p:nvSpPr>
        <p:spPr/>
        <p:txBody>
          <a:bodyPr/>
          <a:lstStyle/>
          <a:p>
            <a:fld id="{3801EDA0-9D9F-43FC-AAC8-169467B76D99}" type="slidenum">
              <a:rPr lang="en-US" smtClean="0"/>
              <a:t>19</a:t>
            </a:fld>
            <a:endParaRPr lang="en-US"/>
          </a:p>
        </p:txBody>
      </p:sp>
    </p:spTree>
    <p:extLst>
      <p:ext uri="{BB962C8B-B14F-4D97-AF65-F5344CB8AC3E}">
        <p14:creationId xmlns:p14="http://schemas.microsoft.com/office/powerpoint/2010/main" val="1108805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027AD-68E1-0FE1-5E4E-2A9CACB75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24151-2807-A2FE-7854-6CFF2FB90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ABEB5A-07B8-7A7E-AAC8-26BAF8B17D7A}"/>
              </a:ext>
            </a:extLst>
          </p:cNvPr>
          <p:cNvSpPr>
            <a:spLocks noGrp="1"/>
          </p:cNvSpPr>
          <p:nvPr>
            <p:ph type="body" idx="1"/>
          </p:nvPr>
        </p:nvSpPr>
        <p:spPr/>
        <p:txBody>
          <a:bodyPr/>
          <a:lstStyle/>
          <a:p>
            <a:r>
              <a:rPr lang="en-US"/>
              <a:t>Lisa</a:t>
            </a:r>
          </a:p>
          <a:p>
            <a:endParaRPr lang="en-US"/>
          </a:p>
          <a:p>
            <a:r>
              <a:rPr lang="en-US"/>
              <a:t>Next slide</a:t>
            </a:r>
          </a:p>
        </p:txBody>
      </p:sp>
      <p:sp>
        <p:nvSpPr>
          <p:cNvPr id="4" name="Slide Number Placeholder 3">
            <a:extLst>
              <a:ext uri="{FF2B5EF4-FFF2-40B4-BE49-F238E27FC236}">
                <a16:creationId xmlns:a16="http://schemas.microsoft.com/office/drawing/2014/main" id="{6012B987-9F92-33D1-34F6-B652E450143A}"/>
              </a:ext>
            </a:extLst>
          </p:cNvPr>
          <p:cNvSpPr>
            <a:spLocks noGrp="1"/>
          </p:cNvSpPr>
          <p:nvPr>
            <p:ph type="sldNum" sz="quarter" idx="5"/>
          </p:nvPr>
        </p:nvSpPr>
        <p:spPr/>
        <p:txBody>
          <a:bodyPr/>
          <a:lstStyle/>
          <a:p>
            <a:fld id="{3801EDA0-9D9F-43FC-AAC8-169467B76D99}" type="slidenum">
              <a:rPr lang="en-US" smtClean="0"/>
              <a:t>20</a:t>
            </a:fld>
            <a:endParaRPr lang="en-US"/>
          </a:p>
        </p:txBody>
      </p:sp>
    </p:spTree>
    <p:extLst>
      <p:ext uri="{BB962C8B-B14F-4D97-AF65-F5344CB8AC3E}">
        <p14:creationId xmlns:p14="http://schemas.microsoft.com/office/powerpoint/2010/main" val="824999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 – </a:t>
            </a:r>
          </a:p>
          <a:p>
            <a:r>
              <a:rPr lang="en-US"/>
              <a:t>WV – WORC grant with Randolph County Housing Authority. </a:t>
            </a:r>
          </a:p>
          <a:p>
            <a:endParaRPr lang="en-US"/>
          </a:p>
          <a:p>
            <a:r>
              <a:rPr lang="en-US"/>
              <a:t>But the question is how deep is that connection? And I’m not saying that it isn’t deep in this case, what I’m trying to make you aware of is that when you use this interactive map to look at all the discretionary funds in your area you may find some new connections for you to work with.  And you may find that a board member is already familiar with the organization it was awarded to and would be able to help make the right introductions so you can truly grow your partnerships.</a:t>
            </a:r>
          </a:p>
          <a:p>
            <a:endParaRPr lang="en-US"/>
          </a:p>
          <a:p>
            <a:r>
              <a:rPr lang="en-US"/>
              <a:t>Awareness of discretionary funds in your state and local area is the first step to making these connections and your board members are the links.</a:t>
            </a:r>
          </a:p>
        </p:txBody>
      </p:sp>
      <p:sp>
        <p:nvSpPr>
          <p:cNvPr id="4" name="Slide Number Placeholder 3"/>
          <p:cNvSpPr>
            <a:spLocks noGrp="1"/>
          </p:cNvSpPr>
          <p:nvPr>
            <p:ph type="sldNum" sz="quarter" idx="5"/>
          </p:nvPr>
        </p:nvSpPr>
        <p:spPr/>
        <p:txBody>
          <a:bodyPr/>
          <a:lstStyle/>
          <a:p>
            <a:fld id="{3801EDA0-9D9F-43FC-AAC8-169467B76D99}" type="slidenum">
              <a:rPr lang="en-US" smtClean="0"/>
              <a:t>21</a:t>
            </a:fld>
            <a:endParaRPr lang="en-US"/>
          </a:p>
        </p:txBody>
      </p:sp>
    </p:spTree>
    <p:extLst>
      <p:ext uri="{BB962C8B-B14F-4D97-AF65-F5344CB8AC3E}">
        <p14:creationId xmlns:p14="http://schemas.microsoft.com/office/powerpoint/2010/main" val="1425113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LIsa</a:t>
            </a:r>
          </a:p>
          <a:p>
            <a:r>
              <a:rPr lang="en-US"/>
              <a:t>Let’s look at how board composition impacts the functions of the workforce system at both the state and local levels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98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626DB-25F0-F8FE-D6B9-52457E6C5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CDE80-A5F1-28F2-23F6-95BC875682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A07BDD-E991-7C6B-6903-500E86F6D860}"/>
              </a:ext>
            </a:extLst>
          </p:cNvPr>
          <p:cNvSpPr>
            <a:spLocks noGrp="1"/>
          </p:cNvSpPr>
          <p:nvPr>
            <p:ph type="body" idx="1"/>
          </p:nvPr>
        </p:nvSpPr>
        <p:spPr/>
        <p:txBody>
          <a:bodyPr/>
          <a:lstStyle/>
          <a:p>
            <a:r>
              <a:rPr lang="en-US"/>
              <a:t>Lisa</a:t>
            </a:r>
          </a:p>
          <a:p>
            <a:r>
              <a:rPr lang="en-US"/>
              <a:t>The required 4 year state/local plans are one of the most significant ways that the board composition can impact the work of the board.  If you are truly seeking input from your board members on the state or local plan, as well as from stakeholders, then you are hearing the needs of industry and applying it to the overall strategic direction of the board.  In many cases we look at these plans as just a check mark we need to do rather than the roadmap of our actions over the next 4 years.  If that’s all it is, then board members aren’t very engaged with it. But when you turn it into your guide for actions with board member input then you realize how important it is to have members that can review data, analyze it against the reality they are experiencing and produce suggestions for moving forward.</a:t>
            </a:r>
          </a:p>
          <a:p>
            <a:endParaRPr lang="en-US"/>
          </a:p>
          <a:p>
            <a:r>
              <a:rPr lang="en-US"/>
              <a:t>Let me give you an example. One of the newer components of plans is the use of technology. And I’m pretty sure most of the state and local plans say thing about websites, maybe online chat, and holding webinars online. But with the right board member – such as an IT CEO – you get ideas about using AI to send out notices to customers, or recommending customized training programs based on career seekers needs and career goals. This is when you impact the service delivery across the state and in the AJCs to be at a higher level with more efficiencies. And at the state level you hear about how AI can help analyze labor market trends and employment data that can then guide decisions on in-demand industries or easily be shared with local boards to help them make informed decisions.</a:t>
            </a:r>
          </a:p>
          <a:p>
            <a:endParaRPr lang="en-US"/>
          </a:p>
          <a:p>
            <a:r>
              <a:rPr lang="en-US"/>
              <a:t>With State plans you are not only outlining the strategy for achieving the goals over the next 4 years but you are also indicating how core and partner programs will help achieve those goals. Additionally, the setting of performance goals (which then relates to the local boards goals) is important to measure your progress.  It also can push the system to achieve more with the 6 common WIOA goals.   </a:t>
            </a:r>
          </a:p>
          <a:p>
            <a:endParaRPr lang="en-US"/>
          </a:p>
          <a:p>
            <a:r>
              <a:rPr lang="en-US"/>
              <a:t>And one of the critical parts of the state plan is the allocation of the funds to different programs and services. This is where you are not only allocating funds to the local areas but you are placing priorities for your state. For instance, several states have placed a priority on registered apprenticeship and that is demonstrated in how they are prioritizing allocations for registered apprenticeship infrastructure and programs.</a:t>
            </a:r>
          </a:p>
          <a:p>
            <a:endParaRPr lang="en-US"/>
          </a:p>
          <a:p>
            <a:r>
              <a:rPr lang="en-US"/>
              <a:t>Meeting the needs of employers is another huge function of workforce boards, but without people who have industry knowledge and are engaged in the work of the board, you miss out on gathering this information,  When you recruit passionate and engaged business or stakeholder members you need to ensure they have the ability to provide their insight in an ongoing fashion or you will lose them. Their input feeds your business services, rapid response and layoff aversion activities.  </a:t>
            </a:r>
          </a:p>
          <a:p>
            <a:endParaRPr lang="en-US"/>
          </a:p>
          <a:p>
            <a:r>
              <a:rPr lang="en-US"/>
              <a:t>When you have mandatory partners who also have their own goals and strategic visions combined with business, education and economic development interests you end up having to balance the needs of all of them.  This balance comes when you have board members that understand a growth mindset, who hold each other accountable with respect, and who understand the goals of each entity represented on the board.  This investment of their time is not just about workforce goals but about all the goals and how you can collaborate to make them happen.  Being purposeful about having information from each stakeholder provided with ideas about how it aligns with workforce goals is a promising practice for a board to pursue.</a:t>
            </a:r>
          </a:p>
          <a:p>
            <a:endParaRPr lang="en-US"/>
          </a:p>
          <a:p>
            <a:r>
              <a:rPr lang="en-US"/>
              <a:t>Let me explain.  If we know Adult Ed is having a hard time keeping students because the students need to go to work, then how could the workforce board and other entities work together to provide the adult education in a earn and learn setting? These are the types of strategic discussions both state and local boards are meant to have. Where can they assist or provide resources? Because if we help each of our partners reach their goals, we will likely be meeting the goals of the workforce system.</a:t>
            </a:r>
          </a:p>
          <a:p>
            <a:endParaRPr lang="en-US"/>
          </a:p>
          <a:p>
            <a:r>
              <a:rPr lang="en-US"/>
              <a:t>Let’s face it - Youth programs are challenging. But with the right board members they can actually be very visionary and impactful to the youth of today.  Because WIOA has 14 elements that should be available to youth who need them we absolutely must lean in on board members to achieve these elements and provide youth with stability.  At the state level this attention to youth programs could be tied to initiatives using the Governor’s set aside funds or convening youth organizations statewide to tackle specific challenges.</a:t>
            </a:r>
          </a:p>
          <a:p>
            <a:endParaRPr lang="en-US"/>
          </a:p>
          <a:p>
            <a:r>
              <a:rPr lang="en-US"/>
              <a:t>And with the local area this attention to youth services begins with the 14 elements you have to deliver if a youth needs those items.  Who has seen a youth in a WIOA program that doesn’t need a mentor? This is where the impact can happen in both the life of the youth and the board member mentor.  Yep, get them engaged to mentor youth, to provide the leadership development training, to have youth shadow them.  This simple step can’t happen if you don’t have board members who are willing to be engaged. We know they are busy but make it easy for them to participate.  And for the board member that is gung-ho about youth services give them a voice in your youth committee. I know this isn’t news to most of you, but my question is – are you doing it? If not, why not? Have you got the right people on the board for this very important service that impacts the future of our states and communities?</a:t>
            </a:r>
          </a:p>
          <a:p>
            <a:endParaRPr lang="en-US"/>
          </a:p>
          <a:p>
            <a:endParaRPr lang="en-US"/>
          </a:p>
        </p:txBody>
      </p:sp>
      <p:sp>
        <p:nvSpPr>
          <p:cNvPr id="4" name="Slide Number Placeholder 3">
            <a:extLst>
              <a:ext uri="{FF2B5EF4-FFF2-40B4-BE49-F238E27FC236}">
                <a16:creationId xmlns:a16="http://schemas.microsoft.com/office/drawing/2014/main" id="{A805F6A6-9049-BD11-58E9-055A9DF0AFE3}"/>
              </a:ext>
            </a:extLst>
          </p:cNvPr>
          <p:cNvSpPr>
            <a:spLocks noGrp="1"/>
          </p:cNvSpPr>
          <p:nvPr>
            <p:ph type="sldNum" sz="quarter" idx="5"/>
          </p:nvPr>
        </p:nvSpPr>
        <p:spPr/>
        <p:txBody>
          <a:bodyPr/>
          <a:lstStyle/>
          <a:p>
            <a:fld id="{3801EDA0-9D9F-43FC-AAC8-169467B76D99}" type="slidenum">
              <a:rPr lang="en-US" smtClean="0"/>
              <a:t>23</a:t>
            </a:fld>
            <a:endParaRPr lang="en-US"/>
          </a:p>
        </p:txBody>
      </p:sp>
    </p:spTree>
    <p:extLst>
      <p:ext uri="{BB962C8B-B14F-4D97-AF65-F5344CB8AC3E}">
        <p14:creationId xmlns:p14="http://schemas.microsoft.com/office/powerpoint/2010/main" val="3507448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98FE3-DEBB-5384-139B-3C69DA9A0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6F295-CAED-5977-8995-01794ED21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66B9D-5334-3E24-FC3B-968FA52347C3}"/>
              </a:ext>
            </a:extLst>
          </p:cNvPr>
          <p:cNvSpPr>
            <a:spLocks noGrp="1"/>
          </p:cNvSpPr>
          <p:nvPr>
            <p:ph type="body" idx="1"/>
          </p:nvPr>
        </p:nvSpPr>
        <p:spPr/>
        <p:txBody>
          <a:bodyPr/>
          <a:lstStyle/>
          <a:p>
            <a:r>
              <a:rPr lang="en-US"/>
              <a:t>Laurie – </a:t>
            </a:r>
          </a:p>
          <a:p>
            <a:r>
              <a:rPr lang="en-US"/>
              <a:t>We all know and love the eligible training provider list, right? Well, what kind of evaluation does your board do of these training providers? How involved are they or their industry peers in the curriculum being offered at the local college? Remember, expanding the pool of businesses who are able to give feedback about training programs can really highlight areas of improvement for the college and it give businesses the voice they often feel they don’t have. Some of you may be thinking but that’s why colleges have business advisory boards. Yes, it is. How effective are they? Do they meet often and is it the same old group of folks?  </a:t>
            </a:r>
          </a:p>
          <a:p>
            <a:endParaRPr lang="en-US"/>
          </a:p>
          <a:p>
            <a:r>
              <a:rPr lang="en-US"/>
              <a:t>Budgeting of WIOA funds is an area that we have seen is mostly left up to the staff to determine.  That’s understandable because it is kind of complicated on how you can use the various funds. However, the strategic vision from the 4-year plan should also be reflected in the budget and good fiscally attuned board members understand this.  When you have board members who understand the need to strategically align resources with goals then you impact your budget in positive ways.  Board members like Labor Unions who emphasize apprenticeship activities may be one of those who asks why don’t we set aside funds for registered apprenticeships? Or those who are involved with the youth program may see a need for incentives for youth and wonder why it isn’t in the budget.  These are the kinds of discussions you need to have when the budget is being discussed each year. </a:t>
            </a:r>
          </a:p>
          <a:p>
            <a:endParaRPr lang="en-US"/>
          </a:p>
          <a:p>
            <a:r>
              <a:rPr lang="en-US"/>
              <a:t>I want to add another important part for budgeting that board members should be aware of and asking questions about.  And that’s the discretionary grants that come to your area.  You may even have a board member affiliated with an organization that got a discretionary grant. They can then be your conduit to a partnership with that other organization.  While it may not mean funding to the local board it can mean referrals of career seekers or additional services for businesses.</a:t>
            </a:r>
          </a:p>
          <a:p>
            <a:endParaRPr lang="en-US"/>
          </a:p>
          <a:p>
            <a:r>
              <a:rPr lang="en-US"/>
              <a:t>This last one can often be difficult, but it doesn’t have to be.  Most states have associations of the local boards which include at least the board chair and usually the vice chair too.  These associations are a conduit to improving relationships with the state. </a:t>
            </a:r>
          </a:p>
          <a:p>
            <a:endParaRPr lang="en-US"/>
          </a:p>
        </p:txBody>
      </p:sp>
      <p:sp>
        <p:nvSpPr>
          <p:cNvPr id="4" name="Slide Number Placeholder 3">
            <a:extLst>
              <a:ext uri="{FF2B5EF4-FFF2-40B4-BE49-F238E27FC236}">
                <a16:creationId xmlns:a16="http://schemas.microsoft.com/office/drawing/2014/main" id="{FDC167CC-DE6D-22CF-6F2A-D1FCAB806C0B}"/>
              </a:ext>
            </a:extLst>
          </p:cNvPr>
          <p:cNvSpPr>
            <a:spLocks noGrp="1"/>
          </p:cNvSpPr>
          <p:nvPr>
            <p:ph type="sldNum" sz="quarter" idx="5"/>
          </p:nvPr>
        </p:nvSpPr>
        <p:spPr/>
        <p:txBody>
          <a:bodyPr/>
          <a:lstStyle/>
          <a:p>
            <a:fld id="{3801EDA0-9D9F-43FC-AAC8-169467B76D99}" type="slidenum">
              <a:rPr lang="en-US" smtClean="0"/>
              <a:t>24</a:t>
            </a:fld>
            <a:endParaRPr lang="en-US"/>
          </a:p>
        </p:txBody>
      </p:sp>
    </p:spTree>
    <p:extLst>
      <p:ext uri="{BB962C8B-B14F-4D97-AF65-F5344CB8AC3E}">
        <p14:creationId xmlns:p14="http://schemas.microsoft.com/office/powerpoint/2010/main" val="27673317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Ron – let’s shift our focus now to quality bylaws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98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282523"/>
                </a:solidFill>
                <a:effectLst/>
                <a:latin typeface="Ginto"/>
              </a:rPr>
              <a:t>Ron – </a:t>
            </a:r>
          </a:p>
          <a:p>
            <a:pPr algn="l"/>
            <a:r>
              <a:rPr lang="en-US" b="0" i="0">
                <a:solidFill>
                  <a:srgbClr val="282523"/>
                </a:solidFill>
                <a:effectLst/>
                <a:latin typeface="Ginto"/>
              </a:rPr>
              <a:t>High-quality bylaws are like a well-built foundation; they ensure smooth operations and clear governance. Here's what makes them stand out:</a:t>
            </a:r>
          </a:p>
          <a:p>
            <a:pPr algn="l">
              <a:buFont typeface="+mj-lt"/>
              <a:buAutoNum type="arabicPeriod"/>
            </a:pPr>
            <a:r>
              <a:rPr lang="en-US" b="0" i="0">
                <a:solidFill>
                  <a:srgbClr val="282523"/>
                </a:solidFill>
                <a:effectLst/>
                <a:latin typeface="Ginto"/>
              </a:rPr>
              <a:t>Clarity: Language is straightforward and unambiguous, making it easy for everyone to understand.</a:t>
            </a:r>
          </a:p>
          <a:p>
            <a:pPr algn="l">
              <a:buFont typeface="+mj-lt"/>
              <a:buAutoNum type="arabicPeriod"/>
            </a:pPr>
            <a:r>
              <a:rPr lang="en-US" b="0" i="0">
                <a:solidFill>
                  <a:srgbClr val="282523"/>
                </a:solidFill>
                <a:effectLst/>
                <a:latin typeface="Ginto"/>
              </a:rPr>
              <a:t>Comprehensiveness: They cover all necessary aspects of the organization’s operations, from membership criteria to board responsibilities.</a:t>
            </a:r>
          </a:p>
          <a:p>
            <a:pPr algn="l">
              <a:buFont typeface="+mj-lt"/>
              <a:buAutoNum type="arabicPeriod"/>
            </a:pPr>
            <a:r>
              <a:rPr lang="en-US" b="0" i="0">
                <a:solidFill>
                  <a:srgbClr val="282523"/>
                </a:solidFill>
                <a:effectLst/>
                <a:latin typeface="Ginto"/>
              </a:rPr>
              <a:t>Consistency: Aligned with the organization's mission, vision, and other governing documents.</a:t>
            </a:r>
          </a:p>
          <a:p>
            <a:pPr algn="l">
              <a:buFont typeface="+mj-lt"/>
              <a:buAutoNum type="arabicPeriod"/>
            </a:pPr>
            <a:r>
              <a:rPr lang="en-US" b="0" i="0">
                <a:solidFill>
                  <a:srgbClr val="282523"/>
                </a:solidFill>
                <a:effectLst/>
                <a:latin typeface="Ginto"/>
              </a:rPr>
              <a:t>Flexibility: Allow for amendments as the organization evolves without being too rigid or cumbersome.</a:t>
            </a:r>
          </a:p>
          <a:p>
            <a:pPr algn="l">
              <a:buFont typeface="+mj-lt"/>
              <a:buAutoNum type="arabicPeriod"/>
            </a:pPr>
            <a:r>
              <a:rPr lang="en-US" b="0" i="0">
                <a:solidFill>
                  <a:srgbClr val="282523"/>
                </a:solidFill>
                <a:effectLst/>
                <a:latin typeface="Ginto"/>
              </a:rPr>
              <a:t>Legality: Comply with federal, state, and local laws, ensuring legal protection for the organization and its members.</a:t>
            </a:r>
          </a:p>
          <a:p>
            <a:pPr algn="l">
              <a:buFont typeface="+mj-lt"/>
              <a:buAutoNum type="arabicPeriod"/>
            </a:pPr>
            <a:r>
              <a:rPr lang="en-US" b="0" i="0">
                <a:solidFill>
                  <a:srgbClr val="282523"/>
                </a:solidFill>
                <a:effectLst/>
                <a:latin typeface="Ginto"/>
              </a:rPr>
              <a:t>Practicality: They should be realistic and applicable to the actual operations and needs of the organization.</a:t>
            </a:r>
          </a:p>
          <a:p>
            <a:pPr algn="l"/>
            <a:r>
              <a:rPr lang="en-US" b="0" i="0">
                <a:solidFill>
                  <a:srgbClr val="282523"/>
                </a:solidFill>
                <a:effectLst/>
                <a:latin typeface="Ginto"/>
              </a:rPr>
              <a:t>In essence, high-quality bylaws provide a strong framework for governance while being adaptable enough to grow with the organization. How does that resonate with your understanding of effective bylaws?</a:t>
            </a:r>
          </a:p>
          <a:p>
            <a:pPr algn="l"/>
            <a:endParaRPr lang="en-US" b="0" i="0">
              <a:solidFill>
                <a:srgbClr val="282523"/>
              </a:solidFill>
              <a:effectLst/>
              <a:latin typeface="Ginto"/>
            </a:endParaRPr>
          </a:p>
          <a:p>
            <a:pPr algn="l"/>
            <a:r>
              <a:rPr lang="en-US" b="1" i="0">
                <a:solidFill>
                  <a:srgbClr val="282523"/>
                </a:solidFill>
                <a:effectLst/>
                <a:latin typeface="Ginto"/>
              </a:rPr>
              <a:t>We need to note that the formation of the initial bylaws for boards is done by the CLEO. However, most of you already have these bylaws in place so the question becomes whether or not your agreement with your CLEO has the board designated as the one to create any changes to the bylaws. </a:t>
            </a:r>
          </a:p>
          <a:p>
            <a:endParaRPr lang="en-US" b="1"/>
          </a:p>
          <a:p>
            <a:endParaRPr lang="en-US" b="1"/>
          </a:p>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26</a:t>
            </a:fld>
            <a:endParaRPr lang="en-US"/>
          </a:p>
        </p:txBody>
      </p:sp>
    </p:spTree>
    <p:extLst>
      <p:ext uri="{BB962C8B-B14F-4D97-AF65-F5344CB8AC3E}">
        <p14:creationId xmlns:p14="http://schemas.microsoft.com/office/powerpoint/2010/main" val="134814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B1E46-A286-A6C1-A845-E3A5D003E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EA1E2-B1C8-1D4C-7C59-8F5DAF9013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2BE02F-D523-2EF4-145C-33F6A6449392}"/>
              </a:ext>
            </a:extLst>
          </p:cNvPr>
          <p:cNvSpPr>
            <a:spLocks noGrp="1"/>
          </p:cNvSpPr>
          <p:nvPr>
            <p:ph type="body" idx="1"/>
          </p:nvPr>
        </p:nvSpPr>
        <p:spPr/>
        <p:txBody>
          <a:bodyPr/>
          <a:lstStyle/>
          <a:p>
            <a:r>
              <a:rPr lang="en-US"/>
              <a:t>Ron - </a:t>
            </a:r>
          </a:p>
          <a:p>
            <a:pPr marL="0" marR="0" lvl="0" indent="0" algn="l" defTabSz="914400" rtl="0" eaLnBrk="1" fontAlgn="auto" latinLnBrk="0" hangingPunct="1">
              <a:lnSpc>
                <a:spcPct val="100000"/>
              </a:lnSpc>
              <a:spcBef>
                <a:spcPct val="0"/>
              </a:spcBef>
              <a:spcAft>
                <a:spcPct val="0"/>
              </a:spcAft>
              <a:buClrTx/>
              <a:buSzTx/>
              <a:buFontTx/>
              <a:buNone/>
              <a:defRPr/>
            </a:pPr>
            <a:r>
              <a:rPr lang="en-US"/>
              <a:t>Bylaws are the backbone of the organization and need to include </a:t>
            </a:r>
            <a:r>
              <a:rPr lang="en-US" sz="1200" b="1">
                <a:solidFill>
                  <a:srgbClr val="0D4460"/>
                </a:solidFill>
                <a:effectLst/>
                <a:latin typeface="Calibri" panose="020F0502020204030204" pitchFamily="34" charset="0"/>
                <a:ea typeface="Open Sans" panose="020B0606030504020204" pitchFamily="34" charset="0"/>
                <a:cs typeface="Calibri" panose="020F0502020204030204" pitchFamily="34" charset="0"/>
              </a:rPr>
              <a:t>Core Components such as</a:t>
            </a:r>
            <a:r>
              <a:rPr lang="en-US" sz="1200">
                <a:solidFill>
                  <a:srgbClr val="0D4460"/>
                </a:solidFill>
                <a:effectLst/>
                <a:latin typeface="Calibri" panose="020F0502020204030204" pitchFamily="34" charset="0"/>
                <a:ea typeface="Open Sans" panose="020B0606030504020204" pitchFamily="34" charset="0"/>
                <a:cs typeface="Calibri" panose="020F0502020204030204" pitchFamily="34" charset="0"/>
              </a:rPr>
              <a:t> Mission statement, board structure, roles and responsibilities, meeting protocols. </a:t>
            </a:r>
          </a:p>
          <a:p>
            <a:r>
              <a:rPr lang="en-US"/>
              <a:t>They should define roles and responsibilities of who will do what, including any voting privileges or proxies</a:t>
            </a:r>
          </a:p>
          <a:p>
            <a:r>
              <a:rPr lang="en-US"/>
              <a:t>Operationally they talk about meetings including frequency, who can call them, the notification period and  e-voting of members. Committees are often defined in bylaws either with set standing committees </a:t>
            </a:r>
            <a:r>
              <a:rPr lang="en-US" b="1"/>
              <a:t>(Reference 679.360 for standing committee language that must be met if you are setting things up this way) </a:t>
            </a:r>
            <a:r>
              <a:rPr lang="en-US"/>
              <a:t>or with lots of flexibility to have ad hoc committees.  A promising practices is to have your Executive and Finance committee be standing committees and to have the rest be ad hoc committees that address specific goals. </a:t>
            </a:r>
          </a:p>
          <a:p>
            <a:endParaRPr lang="en-US"/>
          </a:p>
          <a:p>
            <a:r>
              <a:rPr lang="en-US"/>
              <a:t>You may be wondering about a standing youth committee.  Many boards have this, but others have taken the approach of creating ad hoc committees around specific projects like youth mentorship or youth entrepreneurship. When they get to a point where things are running then they disband and go to the next project.  This keeps your members engaged and the agendas are very lively since you are typically working on a timeline. </a:t>
            </a:r>
            <a:r>
              <a:rPr lang="en-US" b="1"/>
              <a:t>However, there are specific considerations for you if you decide to have a youth committee (Reference 681.100 through 120) and the biggest point here is that you have to have a youth on that committee! </a:t>
            </a:r>
          </a:p>
          <a:p>
            <a:endParaRPr lang="en-US"/>
          </a:p>
          <a:p>
            <a:r>
              <a:rPr lang="en-US"/>
              <a:t>Bylaws define quorums and voting procedures, like Roberts Rules of Order. There should also be information about electing or appointing board members and how long their tenure is for. Financial management can also be a part of your bylaws by establishing who has financial oversight or handling of funds. </a:t>
            </a:r>
          </a:p>
          <a:p>
            <a:endParaRPr lang="en-US"/>
          </a:p>
          <a:p>
            <a:r>
              <a:rPr lang="en-US"/>
              <a:t>The Legal pieces of your bylaws should include the normal things like liability, amendments to bylaws, records maintenance, transparency or sunshine laws. Please note I’m not hitting all of the legal items in the bylaws and you should consult WIOA for more information on what to include in them.  </a:t>
            </a:r>
          </a:p>
          <a:p>
            <a:endParaRPr lang="en-US"/>
          </a:p>
          <a:p>
            <a:r>
              <a:rPr lang="en-US"/>
              <a:t>However, one main point is the inclusion of the conflict of interest pieces as WIOA stipulates that board members may not vote on a matter under consideration or engage in any activity that could influence the vote if it will result in a direct financial benefit to them or to their immediate family.  This section is there to protect the board’s integrity.</a:t>
            </a:r>
          </a:p>
          <a:p>
            <a:endParaRPr lang="en-US"/>
          </a:p>
          <a:p>
            <a:endParaRPr lang="en-US"/>
          </a:p>
        </p:txBody>
      </p:sp>
      <p:sp>
        <p:nvSpPr>
          <p:cNvPr id="4" name="Slide Number Placeholder 3">
            <a:extLst>
              <a:ext uri="{FF2B5EF4-FFF2-40B4-BE49-F238E27FC236}">
                <a16:creationId xmlns:a16="http://schemas.microsoft.com/office/drawing/2014/main" id="{4633BBDF-10C3-3417-06D1-984BB815F349}"/>
              </a:ext>
            </a:extLst>
          </p:cNvPr>
          <p:cNvSpPr>
            <a:spLocks noGrp="1"/>
          </p:cNvSpPr>
          <p:nvPr>
            <p:ph type="sldNum" sz="quarter" idx="5"/>
          </p:nvPr>
        </p:nvSpPr>
        <p:spPr/>
        <p:txBody>
          <a:bodyPr/>
          <a:lstStyle/>
          <a:p>
            <a:fld id="{3801EDA0-9D9F-43FC-AAC8-169467B76D99}" type="slidenum">
              <a:rPr lang="en-US" smtClean="0"/>
              <a:t>27</a:t>
            </a:fld>
            <a:endParaRPr lang="en-US"/>
          </a:p>
        </p:txBody>
      </p:sp>
    </p:spTree>
    <p:extLst>
      <p:ext uri="{BB962C8B-B14F-4D97-AF65-F5344CB8AC3E}">
        <p14:creationId xmlns:p14="http://schemas.microsoft.com/office/powerpoint/2010/main" val="22295749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C9997-164D-93FC-3131-DCE9F71CF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EBCC3-8B89-3324-D75A-1E61DA6F05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97D6E-E1F8-D545-DDFD-EAC6749AD0A6}"/>
              </a:ext>
            </a:extLst>
          </p:cNvPr>
          <p:cNvSpPr>
            <a:spLocks noGrp="1"/>
          </p:cNvSpPr>
          <p:nvPr>
            <p:ph type="body" idx="1"/>
          </p:nvPr>
        </p:nvSpPr>
        <p:spPr/>
        <p:txBody>
          <a:bodyPr/>
          <a:lstStyle/>
          <a:p>
            <a:r>
              <a:rPr lang="en-US"/>
              <a:t>Ron - </a:t>
            </a:r>
          </a:p>
          <a:p>
            <a:endParaRPr lang="en-US"/>
          </a:p>
          <a:p>
            <a:r>
              <a:rPr lang="en-US"/>
              <a:t>But we can go beyond the basics of bylaws to impact the work of the board even more.  For instance, your board may want to have more than just 51% business membership to ensure you have all the in-demand industries represented or to be more inclusive with your diversity on the board.  </a:t>
            </a:r>
          </a:p>
          <a:p>
            <a:endParaRPr lang="en-US"/>
          </a:p>
          <a:p>
            <a:r>
              <a:rPr lang="en-US"/>
              <a:t>Or to include the values of the organization. This can be very useful when facing challenging times or looking for answers to reduced funding. What values do you fall back on? Innovation? Collaboration? Or possibly technology usage to streamline efforts?</a:t>
            </a:r>
          </a:p>
          <a:p>
            <a:endParaRPr lang="en-US"/>
          </a:p>
          <a:p>
            <a:r>
              <a:rPr lang="en-US"/>
              <a:t>Or maybe you want to ensure that items like employer engagement or career pathways are emphasized as a part of what you will be focused on as a board.</a:t>
            </a:r>
          </a:p>
          <a:p>
            <a:endParaRPr lang="en-US"/>
          </a:p>
          <a:p>
            <a:r>
              <a:rPr lang="en-US"/>
              <a:t>Training of members can also be codified in your bylaws. This makes new board members aware that they not only get an orientation, but they will have ongoing training as well.</a:t>
            </a:r>
          </a:p>
          <a:p>
            <a:endParaRPr lang="en-US"/>
          </a:p>
          <a:p>
            <a:r>
              <a:rPr lang="en-US"/>
              <a:t>Don’t make your bylaws too cumbersome with these items. However, you may find that solidifying what matters the most to the board in your bylaws is a promising practice for you.</a:t>
            </a:r>
          </a:p>
          <a:p>
            <a:endParaRPr lang="en-US"/>
          </a:p>
          <a:p>
            <a:endParaRPr lang="en-US"/>
          </a:p>
          <a:p>
            <a:endParaRPr lang="en-US"/>
          </a:p>
          <a:p>
            <a:endParaRPr lang="en-US"/>
          </a:p>
        </p:txBody>
      </p:sp>
      <p:sp>
        <p:nvSpPr>
          <p:cNvPr id="4" name="Slide Number Placeholder 3">
            <a:extLst>
              <a:ext uri="{FF2B5EF4-FFF2-40B4-BE49-F238E27FC236}">
                <a16:creationId xmlns:a16="http://schemas.microsoft.com/office/drawing/2014/main" id="{8084DEF8-66CA-8E34-D083-7A22972C63D2}"/>
              </a:ext>
            </a:extLst>
          </p:cNvPr>
          <p:cNvSpPr>
            <a:spLocks noGrp="1"/>
          </p:cNvSpPr>
          <p:nvPr>
            <p:ph type="sldNum" sz="quarter" idx="5"/>
          </p:nvPr>
        </p:nvSpPr>
        <p:spPr/>
        <p:txBody>
          <a:bodyPr/>
          <a:lstStyle/>
          <a:p>
            <a:fld id="{3801EDA0-9D9F-43FC-AAC8-169467B76D99}" type="slidenum">
              <a:rPr lang="en-US" smtClean="0"/>
              <a:t>28</a:t>
            </a:fld>
            <a:endParaRPr lang="en-US"/>
          </a:p>
        </p:txBody>
      </p:sp>
    </p:spTree>
    <p:extLst>
      <p:ext uri="{BB962C8B-B14F-4D97-AF65-F5344CB8AC3E}">
        <p14:creationId xmlns:p14="http://schemas.microsoft.com/office/powerpoint/2010/main" val="4008393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55717-83A3-2ADE-0D5D-C4BEC3D50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51221-39BF-E211-B264-146A7A40CF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731E4-EB11-80DD-8FAA-325E584FFE74}"/>
              </a:ext>
            </a:extLst>
          </p:cNvPr>
          <p:cNvSpPr>
            <a:spLocks noGrp="1"/>
          </p:cNvSpPr>
          <p:nvPr>
            <p:ph type="body" idx="1"/>
          </p:nvPr>
        </p:nvSpPr>
        <p:spPr/>
        <p:txBody>
          <a:bodyPr/>
          <a:lstStyle/>
          <a:p>
            <a:r>
              <a:rPr lang="en-US"/>
              <a:t>Ron</a:t>
            </a:r>
          </a:p>
          <a:p>
            <a:r>
              <a:rPr lang="en-US"/>
              <a:t>There are some cautions we want to include here about your bylaws.</a:t>
            </a:r>
          </a:p>
          <a:p>
            <a:endParaRPr lang="en-US"/>
          </a:p>
          <a:p>
            <a:r>
              <a:rPr lang="en-US"/>
              <a:t>You can’t give over the functions of the local board in your bylaws to a different organization, like the fiscal agent or just to the executive committee.  And you can’t have two organizations responsible for the same thing.  For instance if there is a non-profit organization that the board set up, you can’t have that non-profit organization have the same responsibilities as the local workforce board. If a board’s bylaws are included in a document that serves multiple functions such as outlining the fiscal agent functions, or in an intergovernmental agreement, you still must clearly define what the local board must do by law and this can’t be given over to any other organization in the document.</a:t>
            </a:r>
          </a:p>
          <a:p>
            <a:endParaRPr lang="en-US"/>
          </a:p>
          <a:p>
            <a:r>
              <a:rPr lang="en-US"/>
              <a:t>Remember, your state may have some additional items they want to see in your bylaws. For instance, some states require that vacancies on a board must be filled within a certain time frame.  Again, this is why having good board members who are referring potential members into committee work is so vital, because you have a pool of ready applicants then.</a:t>
            </a:r>
          </a:p>
          <a:p>
            <a:r>
              <a:rPr lang="en-US"/>
              <a:t>Your state may also require descriptions of a removal process for board members for cause.  </a:t>
            </a:r>
          </a:p>
          <a:p>
            <a:endParaRPr lang="en-US"/>
          </a:p>
          <a:p>
            <a:r>
              <a:rPr lang="en-US"/>
              <a:t>Bylaws often state that the executive director is under the direction of the chair or the executive committee, when in fact </a:t>
            </a:r>
            <a:r>
              <a:rPr lang="en-US" b="1"/>
              <a:t>by law </a:t>
            </a:r>
            <a:r>
              <a:rPr lang="en-US"/>
              <a:t>they are under the direction of the entire local board. By stating they are under the Chair or the Executive committee you are taking away the authority of the full board. </a:t>
            </a:r>
            <a:r>
              <a:rPr lang="en-US" b="1"/>
              <a:t>Your bylaws can also language that the board by WIOA law is the one to hire the executive director. Even if this position is under a county or city, the board would be the one to choose the position classification, is directly involved in developing the job description and they are the ones to select the person for the position. Likewise the board must take a vote to terminate the ED, the CLEO can not do this termination on their own recourse.  The process that must be taken for hiring or terminating an ED when they are a city or county employ is the City or County’s process, but the Board has to do the actual hiring and/or terminating.</a:t>
            </a:r>
          </a:p>
          <a:p>
            <a:endParaRPr lang="en-US" b="1"/>
          </a:p>
          <a:p>
            <a:endParaRPr lang="en-US"/>
          </a:p>
          <a:p>
            <a:r>
              <a:rPr lang="en-US"/>
              <a:t>Don’t use names in bylaws as those change on a regular basis, instead use the positions like Chair, Treasurer, etc.</a:t>
            </a:r>
          </a:p>
          <a:p>
            <a:endParaRPr lang="en-US"/>
          </a:p>
          <a:p>
            <a:r>
              <a:rPr lang="en-US"/>
              <a:t>Bylaws should be reviewed on a regular basis, which is typically every 2 or 3 years, to see if there need to be any changes. The initial review can be done by staff, the executive committee or even the full board. Any changes must come to the full board for a vote though.</a:t>
            </a:r>
          </a:p>
          <a:p>
            <a:endParaRPr lang="en-US"/>
          </a:p>
          <a:p>
            <a:r>
              <a:rPr lang="en-US" sz="1200">
                <a:solidFill>
                  <a:srgbClr val="0D4460"/>
                </a:solidFill>
                <a:effectLst/>
                <a:latin typeface="Calibri" panose="020F0502020204030204" pitchFamily="34" charset="0"/>
                <a:ea typeface="Open Sans" panose="020B0606030504020204" pitchFamily="34" charset="0"/>
                <a:cs typeface="Calibri" panose="020F0502020204030204" pitchFamily="34" charset="0"/>
              </a:rPr>
              <a:t>Another cautionary tale, is that your bylaws should not indicate that the CLEO or other entity, has the authority to not agree with a board decision and return it for reconsideration. CLEOs do not have this authority.</a:t>
            </a:r>
          </a:p>
          <a:p>
            <a:endParaRPr lang="en-US" sz="12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a:p>
            <a:r>
              <a:rPr lang="en-US" sz="1200">
                <a:solidFill>
                  <a:srgbClr val="0D4460"/>
                </a:solidFill>
                <a:effectLst/>
                <a:latin typeface="Calibri" panose="020F0502020204030204" pitchFamily="34" charset="0"/>
                <a:ea typeface="Open Sans" panose="020B0606030504020204" pitchFamily="34" charset="0"/>
                <a:cs typeface="Calibri" panose="020F0502020204030204" pitchFamily="34" charset="0"/>
              </a:rPr>
              <a:t>Review your agreement with your CLEO to ensure that your board is the one to write and amend bylaws. This is often just taken for granted, but technically should be a part of your agreement. And then the bylaws should be reviewed at least every two years for any pertinent changes with the input and approval of your CLEO.</a:t>
            </a:r>
            <a:endParaRPr lang="en-US"/>
          </a:p>
          <a:p>
            <a:endParaRPr lang="en-US"/>
          </a:p>
        </p:txBody>
      </p:sp>
      <p:sp>
        <p:nvSpPr>
          <p:cNvPr id="4" name="Slide Number Placeholder 3">
            <a:extLst>
              <a:ext uri="{FF2B5EF4-FFF2-40B4-BE49-F238E27FC236}">
                <a16:creationId xmlns:a16="http://schemas.microsoft.com/office/drawing/2014/main" id="{7CA4A517-C768-2AA0-29D0-09EA287AB9FD}"/>
              </a:ext>
            </a:extLst>
          </p:cNvPr>
          <p:cNvSpPr>
            <a:spLocks noGrp="1"/>
          </p:cNvSpPr>
          <p:nvPr>
            <p:ph type="sldNum" sz="quarter" idx="5"/>
          </p:nvPr>
        </p:nvSpPr>
        <p:spPr/>
        <p:txBody>
          <a:bodyPr/>
          <a:lstStyle/>
          <a:p>
            <a:fld id="{3801EDA0-9D9F-43FC-AAC8-169467B76D99}" type="slidenum">
              <a:rPr lang="en-US" smtClean="0"/>
              <a:t>29</a:t>
            </a:fld>
            <a:endParaRPr lang="en-US"/>
          </a:p>
        </p:txBody>
      </p:sp>
    </p:spTree>
    <p:extLst>
      <p:ext uri="{BB962C8B-B14F-4D97-AF65-F5344CB8AC3E}">
        <p14:creationId xmlns:p14="http://schemas.microsoft.com/office/powerpoint/2010/main" val="3268686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Laurie – what else did you want to add?????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25213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Lisa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872181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C200C-64E4-DB0D-B369-9F07D4AC1C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8F5594-6D6C-7405-55A7-726CA41AC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686D73-26C5-795C-CD45-E0965E868E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5483AF-24F0-3A35-A94D-67910EB0775F}"/>
              </a:ext>
            </a:extLst>
          </p:cNvPr>
          <p:cNvSpPr>
            <a:spLocks noGrp="1"/>
          </p:cNvSpPr>
          <p:nvPr>
            <p:ph type="sldNum" sz="quarter" idx="5"/>
          </p:nvPr>
        </p:nvSpPr>
        <p:spPr/>
        <p:txBody>
          <a:bodyPr/>
          <a:lstStyle/>
          <a:p>
            <a:fld id="{3801EDA0-9D9F-43FC-AAC8-169467B76D99}" type="slidenum">
              <a:rPr lang="en-US" smtClean="0"/>
              <a:t>32</a:t>
            </a:fld>
            <a:endParaRPr lang="en-US"/>
          </a:p>
        </p:txBody>
      </p:sp>
    </p:spTree>
    <p:extLst>
      <p:ext uri="{BB962C8B-B14F-4D97-AF65-F5344CB8AC3E}">
        <p14:creationId xmlns:p14="http://schemas.microsoft.com/office/powerpoint/2010/main" val="25323520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01EDA0-9D9F-43FC-AAC8-169467B76D99}" type="slidenum">
              <a:rPr lang="en-US" smtClean="0"/>
              <a:t>33</a:t>
            </a:fld>
            <a:endParaRPr lang="en-US"/>
          </a:p>
        </p:txBody>
      </p:sp>
    </p:spTree>
    <p:extLst>
      <p:ext uri="{BB962C8B-B14F-4D97-AF65-F5344CB8AC3E}">
        <p14:creationId xmlns:p14="http://schemas.microsoft.com/office/powerpoint/2010/main" val="10746252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6ED47-BEAE-2625-E7E6-9F8E6D18D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DDCC7-AD5D-A714-9FD1-BA46A502ED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CC43E-D52E-BC40-B285-5231FE6CD4F7}"/>
              </a:ext>
            </a:extLst>
          </p:cNvPr>
          <p:cNvSpPr>
            <a:spLocks noGrp="1"/>
          </p:cNvSpPr>
          <p:nvPr>
            <p:ph type="body" idx="1"/>
          </p:nvPr>
        </p:nvSpPr>
        <p:spPr/>
        <p:txBody>
          <a:bodyPr/>
          <a:lstStyle/>
          <a:p>
            <a:r>
              <a:rPr lang="en-US">
                <a:cs typeface="Calibri"/>
              </a:rPr>
              <a:t>Lisa to start and hand off to Ron and then Laurie</a:t>
            </a:r>
          </a:p>
        </p:txBody>
      </p:sp>
      <p:sp>
        <p:nvSpPr>
          <p:cNvPr id="4" name="Slide Number Placeholder 3">
            <a:extLst>
              <a:ext uri="{FF2B5EF4-FFF2-40B4-BE49-F238E27FC236}">
                <a16:creationId xmlns:a16="http://schemas.microsoft.com/office/drawing/2014/main" id="{8B8363A2-8B0C-A604-F28D-C3D948EDEFD4}"/>
              </a:ext>
            </a:extLst>
          </p:cNvPr>
          <p:cNvSpPr>
            <a:spLocks noGrp="1"/>
          </p:cNvSpPr>
          <p:nvPr>
            <p:ph type="sldNum" sz="quarter" idx="5"/>
          </p:nvPr>
        </p:nvSpPr>
        <p:spPr/>
        <p:txBody>
          <a:bodyPr/>
          <a:lstStyle/>
          <a:p>
            <a:fld id="{3801EDA0-9D9F-43FC-AAC8-169467B76D99}" type="slidenum">
              <a:rPr lang="en-US" smtClean="0"/>
              <a:t>34</a:t>
            </a:fld>
            <a:endParaRPr lang="en-US"/>
          </a:p>
        </p:txBody>
      </p:sp>
    </p:spTree>
    <p:extLst>
      <p:ext uri="{BB962C8B-B14F-4D97-AF65-F5344CB8AC3E}">
        <p14:creationId xmlns:p14="http://schemas.microsoft.com/office/powerpoint/2010/main" val="34749835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1" name="Google Shape;431;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E1799-9C46-A3C0-BF5E-FEA5BED434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1A2A3E-ADB2-9083-7368-4D99D0078C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C93026-75C8-D0D8-A671-80EAAC9AC014}"/>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5" name="Footer Placeholder 4">
            <a:extLst>
              <a:ext uri="{FF2B5EF4-FFF2-40B4-BE49-F238E27FC236}">
                <a16:creationId xmlns:a16="http://schemas.microsoft.com/office/drawing/2014/main" id="{E9D1EA25-204D-D010-E71E-0874DC0537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414AC5-6BFF-182E-CF0C-BC0391586415}"/>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3898240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6563-0970-2978-72BD-C7DEB1581A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466E9E-F0D8-65B0-6C73-B953AE4522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C201FC-2BCE-4A44-0EFE-BB4C9660EF1B}"/>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5" name="Footer Placeholder 4">
            <a:extLst>
              <a:ext uri="{FF2B5EF4-FFF2-40B4-BE49-F238E27FC236}">
                <a16:creationId xmlns:a16="http://schemas.microsoft.com/office/drawing/2014/main" id="{6AEF765A-3C5A-ED7D-517A-5702397038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E7D1E4-4C19-854C-803F-6511A66B09FC}"/>
              </a:ext>
            </a:extLst>
          </p:cNvPr>
          <p:cNvSpPr>
            <a:spLocks noGrp="1"/>
          </p:cNvSpPr>
          <p:nvPr>
            <p:ph type="sldNum" sz="quarter" idx="12"/>
          </p:nvPr>
        </p:nvSpPr>
        <p:spPr/>
        <p:txBody>
          <a:bodyPr/>
          <a:lstStyle/>
          <a:p>
            <a:fld id="{1B3587ED-1B1C-4E8D-A1A2-B4253A8B6066}" type="slidenum">
              <a:rPr lang="en-US" smtClean="0"/>
              <a:t>‹#›</a:t>
            </a:fld>
            <a:endParaRPr lang="en-US"/>
          </a:p>
        </p:txBody>
      </p:sp>
      <p:pic>
        <p:nvPicPr>
          <p:cNvPr id="7" name="Picture 6" descr="Next Level Now Logo&#10;&#10;">
            <a:extLst>
              <a:ext uri="{FF2B5EF4-FFF2-40B4-BE49-F238E27FC236}">
                <a16:creationId xmlns:a16="http://schemas.microsoft.com/office/drawing/2014/main" id="{64BAA732-EEB4-E60C-53E8-3408C85DC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8" name="Gray Line">
            <a:extLst>
              <a:ext uri="{FF2B5EF4-FFF2-40B4-BE49-F238E27FC236}">
                <a16:creationId xmlns:a16="http://schemas.microsoft.com/office/drawing/2014/main" id="{FFB88EAE-F163-BDBB-CF64-D31B67B17104}"/>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5232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55FF5-5CC8-603E-2362-AED1D0D0B3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3257A04-EE2A-0911-6357-349BD37B470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EDC76E-9B58-ACA7-F257-D8683C008ADD}"/>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5" name="Footer Placeholder 4">
            <a:extLst>
              <a:ext uri="{FF2B5EF4-FFF2-40B4-BE49-F238E27FC236}">
                <a16:creationId xmlns:a16="http://schemas.microsoft.com/office/drawing/2014/main" id="{59A26EE9-90A6-4E5D-0239-6EFEABF749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A018E8-A514-11F7-0062-932978633C58}"/>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1186268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5924F-137E-AF39-DD42-71F0AA21E0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58CCA-C4FC-BB7A-0471-5AA6657EC3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7F972C-8C41-D622-3E78-CAADD7A350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289420-A160-25CE-867E-1F4558EABA84}"/>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6" name="Footer Placeholder 5">
            <a:extLst>
              <a:ext uri="{FF2B5EF4-FFF2-40B4-BE49-F238E27FC236}">
                <a16:creationId xmlns:a16="http://schemas.microsoft.com/office/drawing/2014/main" id="{B1556375-E1DC-BE99-6D85-B0584F2524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D743B1-E7DD-F217-1E0B-C82EE616EF19}"/>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522527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F26DB-DC47-042D-9740-6F2C0A5E69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EDF9C2-EC7D-704A-9589-D734727D30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CF7CFB-9E4F-AC90-6A2E-10F60A13C5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CB1D67-EF0D-1DC1-5534-E8C43185EB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DE1043-FE6C-E230-3E2E-45BED6533E1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9C43C7-B1C3-8457-72FF-21206AB53EAA}"/>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8" name="Footer Placeholder 7">
            <a:extLst>
              <a:ext uri="{FF2B5EF4-FFF2-40B4-BE49-F238E27FC236}">
                <a16:creationId xmlns:a16="http://schemas.microsoft.com/office/drawing/2014/main" id="{0C0BC8D3-3D1D-496F-C58E-F6ED2B5D22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F307D5-DF5F-B119-CD40-C29BCCE97176}"/>
              </a:ext>
            </a:extLst>
          </p:cNvPr>
          <p:cNvSpPr>
            <a:spLocks noGrp="1"/>
          </p:cNvSpPr>
          <p:nvPr>
            <p:ph type="sldNum" sz="quarter" idx="12"/>
          </p:nvPr>
        </p:nvSpPr>
        <p:spPr/>
        <p:txBody>
          <a:bodyPr/>
          <a:lstStyle/>
          <a:p>
            <a:fld id="{1B3587ED-1B1C-4E8D-A1A2-B4253A8B6066}" type="slidenum">
              <a:rPr lang="en-US" smtClean="0"/>
              <a:t>‹#›</a:t>
            </a:fld>
            <a:endParaRPr lang="en-US"/>
          </a:p>
        </p:txBody>
      </p:sp>
      <p:sp>
        <p:nvSpPr>
          <p:cNvPr id="10" name="Rectangle 9">
            <a:extLst>
              <a:ext uri="{FF2B5EF4-FFF2-40B4-BE49-F238E27FC236}">
                <a16:creationId xmlns:a16="http://schemas.microsoft.com/office/drawing/2014/main" id="{0524F70B-934A-ED49-2A23-950DD3767D85}"/>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B4D4151-C7BF-9A70-4D89-4E038D9E3191}"/>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FACA53-8E82-2333-44B8-1120839ED706}"/>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4F87B7-BD52-94E3-8604-32E2B9B59C4C}"/>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Gray Line">
            <a:extLst>
              <a:ext uri="{FF2B5EF4-FFF2-40B4-BE49-F238E27FC236}">
                <a16:creationId xmlns:a16="http://schemas.microsoft.com/office/drawing/2014/main" id="{4DD5C7FD-92AE-F324-1687-FC2285C0D693}"/>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984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8490E-3DC2-BB8E-82B9-E183526BEE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8352264-917C-C790-7040-FCB88A5F1791}"/>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4" name="Footer Placeholder 3">
            <a:extLst>
              <a:ext uri="{FF2B5EF4-FFF2-40B4-BE49-F238E27FC236}">
                <a16:creationId xmlns:a16="http://schemas.microsoft.com/office/drawing/2014/main" id="{5B8F4D75-713D-7C59-9EB3-104047B050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AABC19-9526-F7BA-F228-BB9F2C872109}"/>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1734476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C9A22C-D25B-E22A-BEAA-A00EFA479CC3}"/>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3" name="Footer Placeholder 2">
            <a:extLst>
              <a:ext uri="{FF2B5EF4-FFF2-40B4-BE49-F238E27FC236}">
                <a16:creationId xmlns:a16="http://schemas.microsoft.com/office/drawing/2014/main" id="{F836F070-F2F7-D0A6-188E-7BDFB54ED00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58625D-E1CC-C5F8-D9DE-FED3B93AF55F}"/>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4034605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C1E5-11B5-2249-0C54-A8C87ECC26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C23B85-A97E-23C3-218E-F7BEEA698A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9AE938-0C68-6CD3-C611-67C944D57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9E0B96-1E8F-7705-8EDE-FCC5B817A15D}"/>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6" name="Footer Placeholder 5">
            <a:extLst>
              <a:ext uri="{FF2B5EF4-FFF2-40B4-BE49-F238E27FC236}">
                <a16:creationId xmlns:a16="http://schemas.microsoft.com/office/drawing/2014/main" id="{DF1E5F9C-BEEA-8235-D33A-D54A307B0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EC2A0-AD25-0A3B-1F94-D0D870F26153}"/>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3010036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EE85-4EBD-9847-D8B3-72F9F2FDA0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B95EBA-861A-1193-BC43-6F390D8734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C2AB83-4A6F-F6E0-687E-2C2BE36E9B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1BFF0F-77D9-8888-52CC-AF6B017965B2}"/>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6" name="Footer Placeholder 5">
            <a:extLst>
              <a:ext uri="{FF2B5EF4-FFF2-40B4-BE49-F238E27FC236}">
                <a16:creationId xmlns:a16="http://schemas.microsoft.com/office/drawing/2014/main" id="{7FCEE8E6-61F8-157D-DCE8-C45A4B0C93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339049-6CF8-8819-A24D-CDB8B5E24AB7}"/>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2138618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08846-7F37-F76C-FA20-9FA5A7D014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23B5FA-03D0-088A-5445-FA6829960E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DEDC0-A052-746F-94B9-8FBFD161D6F0}"/>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5" name="Footer Placeholder 4">
            <a:extLst>
              <a:ext uri="{FF2B5EF4-FFF2-40B4-BE49-F238E27FC236}">
                <a16:creationId xmlns:a16="http://schemas.microsoft.com/office/drawing/2014/main" id="{0E12E42E-274D-AC5E-3CF3-59A85AF5EB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672038-55C2-04F6-79DD-55CFDB401A6E}"/>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1957015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2D55B-B38C-0A12-30DE-328F7071A3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6CE0F2-9A7B-9D94-A136-6CCF79B55F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7AB2D2-5447-8FF5-08DC-4CAAA095E49B}"/>
              </a:ext>
            </a:extLst>
          </p:cNvPr>
          <p:cNvSpPr>
            <a:spLocks noGrp="1"/>
          </p:cNvSpPr>
          <p:nvPr>
            <p:ph type="dt" sz="half" idx="10"/>
          </p:nvPr>
        </p:nvSpPr>
        <p:spPr/>
        <p:txBody>
          <a:bodyPr/>
          <a:lstStyle/>
          <a:p>
            <a:fld id="{8548EFD1-1DF2-4E97-913B-9ABEDDB94B2F}" type="datetimeFigureOut">
              <a:rPr lang="en-US" smtClean="0"/>
              <a:t>1/23/2025</a:t>
            </a:fld>
            <a:endParaRPr lang="en-US"/>
          </a:p>
        </p:txBody>
      </p:sp>
      <p:sp>
        <p:nvSpPr>
          <p:cNvPr id="5" name="Footer Placeholder 4">
            <a:extLst>
              <a:ext uri="{FF2B5EF4-FFF2-40B4-BE49-F238E27FC236}">
                <a16:creationId xmlns:a16="http://schemas.microsoft.com/office/drawing/2014/main" id="{799F1A71-3896-2353-DB7B-7A95E7DC83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90311-FFB4-8BA4-26ED-440C15C272F3}"/>
              </a:ext>
            </a:extLst>
          </p:cNvPr>
          <p:cNvSpPr>
            <a:spLocks noGrp="1"/>
          </p:cNvSpPr>
          <p:nvPr>
            <p:ph type="sldNum" sz="quarter" idx="12"/>
          </p:nvPr>
        </p:nvSpPr>
        <p:spPr/>
        <p:txBody>
          <a:bodyPr/>
          <a:lstStyle/>
          <a:p>
            <a:fld id="{1B3587ED-1B1C-4E8D-A1A2-B4253A8B6066}" type="slidenum">
              <a:rPr lang="en-US" smtClean="0"/>
              <a:t>‹#›</a:t>
            </a:fld>
            <a:endParaRPr lang="en-US"/>
          </a:p>
        </p:txBody>
      </p:sp>
    </p:spTree>
    <p:extLst>
      <p:ext uri="{BB962C8B-B14F-4D97-AF65-F5344CB8AC3E}">
        <p14:creationId xmlns:p14="http://schemas.microsoft.com/office/powerpoint/2010/main" val="4020286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1/23/2025</a:t>
            </a:fld>
            <a:endParaRPr lang="en-US"/>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2495276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1/23/2025</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399103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3361925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13543497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045099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253752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resentation Title Slide" userDrawn="1">
  <p:cSld name="1_Presentation Title Slide">
    <p:spTree>
      <p:nvGrpSpPr>
        <p:cNvPr id="1" name="Shape 106"/>
        <p:cNvGrpSpPr/>
        <p:nvPr/>
      </p:nvGrpSpPr>
      <p:grpSpPr>
        <a:xfrm>
          <a:off x="0" y="0"/>
          <a:ext cx="0" cy="0"/>
          <a:chOff x="0" y="0"/>
          <a:chExt cx="0" cy="0"/>
        </a:xfrm>
      </p:grpSpPr>
      <p:sp>
        <p:nvSpPr>
          <p:cNvPr id="107" name="Google Shape;107;p30"/>
          <p:cNvSpPr txBox="1">
            <a:spLocks noGrp="1"/>
          </p:cNvSpPr>
          <p:nvPr>
            <p:ph type="title"/>
          </p:nvPr>
        </p:nvSpPr>
        <p:spPr>
          <a:xfrm>
            <a:off x="838200" y="365125"/>
            <a:ext cx="10515600" cy="1008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0"/>
          <p:cNvSpPr>
            <a:spLocks noGrp="1"/>
          </p:cNvSpPr>
          <p:nvPr>
            <p:ph type="pic" idx="2"/>
          </p:nvPr>
        </p:nvSpPr>
        <p:spPr>
          <a:xfrm>
            <a:off x="1193800" y="1562100"/>
            <a:ext cx="1536700" cy="1155700"/>
          </a:xfrm>
          <a:prstGeom prst="rect">
            <a:avLst/>
          </a:prstGeom>
          <a:noFill/>
          <a:ln>
            <a:noFill/>
          </a:ln>
        </p:spPr>
      </p:sp>
      <p:sp>
        <p:nvSpPr>
          <p:cNvPr id="109" name="Google Shape;109;p30"/>
          <p:cNvSpPr txBox="1">
            <a:spLocks noGrp="1"/>
          </p:cNvSpPr>
          <p:nvPr>
            <p:ph type="body" idx="1"/>
          </p:nvPr>
        </p:nvSpPr>
        <p:spPr>
          <a:xfrm>
            <a:off x="1066800" y="2906713"/>
            <a:ext cx="1663700" cy="42068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0" name="Google Shape;110;p30"/>
          <p:cNvSpPr>
            <a:spLocks noGrp="1"/>
          </p:cNvSpPr>
          <p:nvPr>
            <p:ph type="pic" idx="3"/>
          </p:nvPr>
        </p:nvSpPr>
        <p:spPr>
          <a:xfrm>
            <a:off x="8420100" y="1562100"/>
            <a:ext cx="1536700" cy="1155700"/>
          </a:xfrm>
          <a:prstGeom prst="rect">
            <a:avLst/>
          </a:prstGeom>
          <a:noFill/>
          <a:ln>
            <a:noFill/>
          </a:ln>
        </p:spPr>
      </p:sp>
      <p:sp>
        <p:nvSpPr>
          <p:cNvPr id="111" name="Google Shape;111;p30"/>
          <p:cNvSpPr txBox="1">
            <a:spLocks noGrp="1"/>
          </p:cNvSpPr>
          <p:nvPr>
            <p:ph type="body" idx="4"/>
          </p:nvPr>
        </p:nvSpPr>
        <p:spPr>
          <a:xfrm>
            <a:off x="8420100" y="2906713"/>
            <a:ext cx="1536700" cy="52228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2" name="Google Shape;112;p30"/>
          <p:cNvSpPr txBox="1">
            <a:spLocks noGrp="1"/>
          </p:cNvSpPr>
          <p:nvPr>
            <p:ph type="body" idx="5"/>
          </p:nvPr>
        </p:nvSpPr>
        <p:spPr>
          <a:xfrm>
            <a:off x="952500" y="3611398"/>
            <a:ext cx="4457700" cy="288147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3" name="Google Shape;113;p30"/>
          <p:cNvSpPr txBox="1">
            <a:spLocks noGrp="1"/>
          </p:cNvSpPr>
          <p:nvPr>
            <p:ph type="body" idx="6"/>
          </p:nvPr>
        </p:nvSpPr>
        <p:spPr>
          <a:xfrm>
            <a:off x="6591300" y="3611563"/>
            <a:ext cx="3365500" cy="100806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4" name="Google Shape;114;p30"/>
          <p:cNvSpPr>
            <a:spLocks noGrp="1"/>
          </p:cNvSpPr>
          <p:nvPr>
            <p:ph type="pic" idx="7"/>
          </p:nvPr>
        </p:nvSpPr>
        <p:spPr>
          <a:xfrm>
            <a:off x="10248900" y="3617913"/>
            <a:ext cx="1104900" cy="1001712"/>
          </a:xfrm>
          <a:prstGeom prst="rect">
            <a:avLst/>
          </a:prstGeom>
          <a:noFill/>
          <a:ln>
            <a:noFill/>
          </a:ln>
        </p:spPr>
      </p:sp>
      <p:sp>
        <p:nvSpPr>
          <p:cNvPr id="115" name="Google Shape;115;p30"/>
          <p:cNvSpPr txBox="1">
            <a:spLocks noGrp="1"/>
          </p:cNvSpPr>
          <p:nvPr>
            <p:ph type="body" idx="8"/>
          </p:nvPr>
        </p:nvSpPr>
        <p:spPr>
          <a:xfrm>
            <a:off x="6591300" y="5410200"/>
            <a:ext cx="3365500" cy="901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6" name="Google Shape;116;p30"/>
          <p:cNvSpPr>
            <a:spLocks noGrp="1"/>
          </p:cNvSpPr>
          <p:nvPr>
            <p:ph type="pic" idx="9"/>
          </p:nvPr>
        </p:nvSpPr>
        <p:spPr>
          <a:xfrm>
            <a:off x="10248900" y="5295900"/>
            <a:ext cx="1104900" cy="1001713"/>
          </a:xfrm>
          <a:prstGeom prst="rect">
            <a:avLst/>
          </a:prstGeom>
          <a:noFill/>
          <a:ln>
            <a:noFill/>
          </a:ln>
        </p:spPr>
      </p:sp>
      <p:sp>
        <p:nvSpPr>
          <p:cNvPr id="3" name="Content Placeholder 2">
            <a:extLst>
              <a:ext uri="{FF2B5EF4-FFF2-40B4-BE49-F238E27FC236}">
                <a16:creationId xmlns:a16="http://schemas.microsoft.com/office/drawing/2014/main" id="{CE9E48BE-B724-BA8A-5856-CA8083C80AF4}"/>
              </a:ext>
            </a:extLst>
          </p:cNvPr>
          <p:cNvSpPr>
            <a:spLocks noGrp="1"/>
          </p:cNvSpPr>
          <p:nvPr>
            <p:ph sz="quarter" idx="10"/>
          </p:nvPr>
        </p:nvSpPr>
        <p:spPr>
          <a:xfrm>
            <a:off x="4305300" y="1962150"/>
            <a:ext cx="1704975" cy="847725"/>
          </a:xfrm>
          <a:prstGeom prst="rect">
            <a:avLst/>
          </a:prstGeom>
        </p:spPr>
        <p:txBody>
          <a:bodyPr/>
          <a:lstStyle>
            <a:lvl5pPr marL="1828800" indent="0">
              <a:buNone/>
              <a:defRPr/>
            </a:lvl5pPr>
          </a:lstStyle>
          <a:p>
            <a:pPr lvl="4"/>
            <a:endParaRPr lang="en-US"/>
          </a:p>
        </p:txBody>
      </p:sp>
    </p:spTree>
    <p:extLst>
      <p:ext uri="{BB962C8B-B14F-4D97-AF65-F5344CB8AC3E}">
        <p14:creationId xmlns:p14="http://schemas.microsoft.com/office/powerpoint/2010/main" val="1610569529"/>
      </p:ext>
    </p:extLst>
  </p:cSld>
  <p:clrMapOvr>
    <a:masterClrMapping/>
  </p:clrMapOvr>
  <p:extLst>
    <p:ext uri="{DCECCB84-F9BA-43D5-87BE-67443E8EF086}">
      <p15:sldGuideLst xmlns:p15="http://schemas.microsoft.com/office/powerpoint/2012/main">
        <p15:guide id="1" orient="horz" pos="2160">
          <p15:clr>
            <a:srgbClr val="E46962"/>
          </p15:clr>
        </p15:guide>
        <p15:guide id="2" pos="3840">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B6A992-46C1-E340-BE37-ABCA176EA55C}"/>
              </a:ext>
            </a:extLst>
          </p:cNvPr>
          <p:cNvSpPr/>
          <p:nvPr userDrawn="1"/>
        </p:nvSpPr>
        <p:spPr>
          <a:xfrm>
            <a:off x="0" y="0"/>
            <a:ext cx="12192000" cy="6182897"/>
          </a:xfrm>
          <a:prstGeom prst="rect">
            <a:avLst/>
          </a:prstGeom>
          <a:solidFill>
            <a:srgbClr val="A056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3616672" y="2420937"/>
            <a:ext cx="7737127" cy="1008063"/>
          </a:xfrm>
        </p:spPr>
        <p:txBody>
          <a:bodyPr>
            <a:normAutofit/>
          </a:bodyPr>
          <a:lstStyle>
            <a:lvl1pPr algn="ctr">
              <a:defRPr sz="4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70F5E5B1-95B6-834B-950B-84D52377E7D6}"/>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rcRect/>
          <a:stretch/>
        </p:blipFill>
        <p:spPr>
          <a:xfrm>
            <a:off x="114300" y="1116631"/>
            <a:ext cx="3616673" cy="3616673"/>
          </a:xfrm>
          <a:prstGeom prst="rect">
            <a:avLst/>
          </a:prstGeom>
        </p:spPr>
      </p:pic>
    </p:spTree>
    <p:extLst>
      <p:ext uri="{BB962C8B-B14F-4D97-AF65-F5344CB8AC3E}">
        <p14:creationId xmlns:p14="http://schemas.microsoft.com/office/powerpoint/2010/main" val="30730755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3257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83200"/>
            <a:ext cx="9144000" cy="933471"/>
          </a:xfrm>
        </p:spPr>
        <p:txBody>
          <a:bodyPr anchor="b">
            <a:normAutofit/>
          </a:bodyPr>
          <a:lstStyle>
            <a:lvl1pPr algn="ctr">
              <a:defRPr sz="5400">
                <a:solidFill>
                  <a:schemeClr val="tx2">
                    <a:lumMod val="50000"/>
                  </a:schemeClr>
                </a:solidFill>
              </a:defRPr>
            </a:lvl1pPr>
          </a:lstStyle>
          <a:p>
            <a:r>
              <a:rPr lang="en-US"/>
              <a:t>Click to edit Master title style</a:t>
            </a:r>
          </a:p>
        </p:txBody>
      </p:sp>
      <p:sp>
        <p:nvSpPr>
          <p:cNvPr id="3" name="Subtitle 2"/>
          <p:cNvSpPr>
            <a:spLocks noGrp="1"/>
          </p:cNvSpPr>
          <p:nvPr>
            <p:ph type="subTitle" idx="1"/>
          </p:nvPr>
        </p:nvSpPr>
        <p:spPr>
          <a:xfrm>
            <a:off x="1411550" y="3841302"/>
            <a:ext cx="9256450" cy="247419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15360016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F69B18"/>
              </a:buClr>
              <a:buFont typeface="Arial" panose="020B0604020202020204" pitchFamily="34" charset="0"/>
              <a:buChar char="•"/>
              <a:defRPr sz="2400" b="0" i="0">
                <a:solidFill>
                  <a:srgbClr val="0D477B"/>
                </a:solidFill>
                <a:latin typeface="Brandon Grotesque Regular" panose="020B0503020203060202" pitchFamily="34" charset="77"/>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stStyle>
          <a:p>
            <a:pPr lvl="0"/>
            <a:r>
              <a:rPr lang="en-US"/>
              <a:t>Edit Master text styles</a:t>
            </a:r>
          </a:p>
        </p:txBody>
      </p:sp>
      <p:sp>
        <p:nvSpPr>
          <p:cNvPr id="10" name="Text Placeholder 8"/>
          <p:cNvSpPr>
            <a:spLocks noGrp="1"/>
          </p:cNvSpPr>
          <p:nvPr>
            <p:ph type="body" sz="quarter" idx="13"/>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endParaRPr lang="en-US"/>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86850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endParaRPr lang="en-US"/>
          </a:p>
        </p:txBody>
      </p:sp>
      <p:sp>
        <p:nvSpPr>
          <p:cNvPr id="5" name="Content Placeholder 2"/>
          <p:cNvSpPr>
            <a:spLocks noGrp="1"/>
          </p:cNvSpPr>
          <p:nvPr>
            <p:ph idx="1" hasCustomPrompt="1"/>
          </p:nvPr>
        </p:nvSpPr>
        <p:spPr>
          <a:xfrm>
            <a:off x="838200" y="1794076"/>
            <a:ext cx="10515600" cy="4382886"/>
          </a:xfrm>
        </p:spPr>
        <p:txBody>
          <a:bodyPr anchor="t"/>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lvl2pPr>
            <a:lvl3pPr marL="1143000" indent="-228600">
              <a:buFontTx/>
              <a:buBlip>
                <a:blip r:embed="rId3"/>
              </a:buBlip>
              <a:defRPr/>
            </a:lvl3pPr>
            <a:lvl4pPr marL="1600200" indent="-228600">
              <a:buFontTx/>
              <a:buBlip>
                <a:blip r:embed="rId4"/>
              </a:buBlip>
              <a:defRPr/>
            </a:lvl4pPr>
            <a:lvl5pPr marL="2057400" indent="-228600">
              <a:buFontTx/>
              <a:buBlip>
                <a:blip r:embed="rId4"/>
              </a:buBlip>
              <a:defRPr/>
            </a:lvl5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4</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5</a:t>
            </a:r>
          </a:p>
        </p:txBody>
      </p:sp>
      <p:sp>
        <p:nvSpPr>
          <p:cNvPr id="6" name="Text Placeholder 17"/>
          <p:cNvSpPr>
            <a:spLocks noGrp="1"/>
          </p:cNvSpPr>
          <p:nvPr>
            <p:ph type="body" sz="quarter" idx="13" hasCustomPrompt="1"/>
          </p:nvPr>
        </p:nvSpPr>
        <p:spPr>
          <a:xfrm>
            <a:off x="12375514" y="1981518"/>
            <a:ext cx="4906646" cy="655002"/>
          </a:xfrm>
        </p:spPr>
        <p:txBody>
          <a:bodyPr/>
          <a:lstStyle>
            <a:lvl1pPr marL="228600" marR="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solidFill>
                  <a:schemeClr val="accent1">
                    <a:lumMod val="40000"/>
                    <a:lumOff val="60000"/>
                  </a:schemeClr>
                </a:solidFill>
              </a:defRPr>
            </a:lvl1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p:txBody>
      </p:sp>
      <p:sp>
        <p:nvSpPr>
          <p:cNvPr id="7" name="Text Placeholder 19"/>
          <p:cNvSpPr>
            <a:spLocks noGrp="1"/>
          </p:cNvSpPr>
          <p:nvPr>
            <p:ph type="body" sz="quarter" idx="14" hasCustomPrompt="1"/>
          </p:nvPr>
        </p:nvSpPr>
        <p:spPr>
          <a:xfrm>
            <a:off x="12375197" y="2849563"/>
            <a:ext cx="4906963" cy="1011680"/>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5"/>
              </a:buBlip>
              <a:tabLst/>
              <a:defRPr>
                <a:solidFill>
                  <a:schemeClr val="accent1">
                    <a:lumMod val="5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6"/>
              </a:buBlip>
              <a:tabLst/>
              <a:defRPr>
                <a:solidFill>
                  <a:schemeClr val="accent1">
                    <a:lumMod val="5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p:txBody>
      </p:sp>
      <p:sp>
        <p:nvSpPr>
          <p:cNvPr id="8" name="Text Placeholder 21"/>
          <p:cNvSpPr>
            <a:spLocks noGrp="1"/>
          </p:cNvSpPr>
          <p:nvPr>
            <p:ph type="body" sz="quarter" idx="15" hasCustomPrompt="1"/>
          </p:nvPr>
        </p:nvSpPr>
        <p:spPr>
          <a:xfrm>
            <a:off x="12375515" y="4119880"/>
            <a:ext cx="4906963" cy="923925"/>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solidFill>
                  <a:schemeClr val="accent1">
                    <a:lumMod val="40000"/>
                    <a:lumOff val="6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solidFill>
                  <a:schemeClr val="accent1">
                    <a:lumMod val="40000"/>
                    <a:lumOff val="6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p:txBody>
      </p:sp>
      <p:sp>
        <p:nvSpPr>
          <p:cNvPr id="4" name="TextBox 3"/>
          <p:cNvSpPr txBox="1"/>
          <p:nvPr userDrawn="1"/>
        </p:nvSpPr>
        <p:spPr>
          <a:xfrm>
            <a:off x="12375197" y="1393966"/>
            <a:ext cx="3912481" cy="400110"/>
          </a:xfrm>
          <a:prstGeom prst="rect">
            <a:avLst/>
          </a:prstGeom>
          <a:noFill/>
        </p:spPr>
        <p:txBody>
          <a:bodyPr wrap="none" rtlCol="0">
            <a:spAutoFit/>
          </a:bodyPr>
          <a:lstStyle/>
          <a:p>
            <a:r>
              <a:rPr lang="en-US" sz="2000">
                <a:latin typeface="+mj-lt"/>
              </a:rPr>
              <a:t>Format</a:t>
            </a:r>
            <a:r>
              <a:rPr lang="en-US" sz="2000" baseline="0">
                <a:latin typeface="+mj-lt"/>
              </a:rPr>
              <a:t> sample to copy and paste:</a:t>
            </a:r>
            <a:endParaRPr lang="en-US" sz="2000">
              <a:latin typeface="+mj-lt"/>
            </a:endParaRPr>
          </a:p>
        </p:txBody>
      </p:sp>
      <p:sp>
        <p:nvSpPr>
          <p:cNvPr id="10" name="TextBox 9"/>
          <p:cNvSpPr txBox="1"/>
          <p:nvPr userDrawn="1"/>
        </p:nvSpPr>
        <p:spPr>
          <a:xfrm>
            <a:off x="838200" y="365125"/>
            <a:ext cx="10515600" cy="1325563"/>
          </a:xfrm>
          <a:prstGeom prst="rect">
            <a:avLst/>
          </a:prstGeom>
          <a:noFill/>
        </p:spPr>
        <p:txBody>
          <a:bodyPr wrap="square" rtlCol="0" anchor="ctr">
            <a:normAutofit/>
          </a:bodyPr>
          <a:lstStyle/>
          <a:p>
            <a:r>
              <a:rPr lang="en-US" sz="4400">
                <a:latin typeface="+mj-lt"/>
              </a:rPr>
              <a:t>Agenda</a:t>
            </a:r>
          </a:p>
        </p:txBody>
      </p:sp>
    </p:spTree>
    <p:extLst>
      <p:ext uri="{BB962C8B-B14F-4D97-AF65-F5344CB8AC3E}">
        <p14:creationId xmlns:p14="http://schemas.microsoft.com/office/powerpoint/2010/main" val="12740466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874406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42471816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4314976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23100548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6555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half" idx="14"/>
          </p:nvPr>
        </p:nvSpPr>
        <p:spPr>
          <a:xfrm>
            <a:off x="4459224"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5"/>
          </p:nvPr>
        </p:nvSpPr>
        <p:spPr>
          <a:xfrm>
            <a:off x="8080248"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7651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005840"/>
          </a:xfrm>
        </p:spPr>
        <p:txBody>
          <a:bodyPr/>
          <a:lstStyle/>
          <a:p>
            <a:r>
              <a:rPr lang="en-US"/>
              <a:t>Click to edit Master title style</a:t>
            </a:r>
          </a:p>
        </p:txBody>
      </p:sp>
      <p:sp>
        <p:nvSpPr>
          <p:cNvPr id="3" name="Text Placeholder 2"/>
          <p:cNvSpPr>
            <a:spLocks noGrp="1"/>
          </p:cNvSpPr>
          <p:nvPr>
            <p:ph type="body" idx="1"/>
          </p:nvPr>
        </p:nvSpPr>
        <p:spPr>
          <a:xfrm>
            <a:off x="839788" y="1614170"/>
            <a:ext cx="5157787" cy="6698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84017"/>
            <a:ext cx="5157787"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14170"/>
            <a:ext cx="5183188" cy="6698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84017"/>
            <a:ext cx="5183188"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4" hasCustomPrompt="1"/>
          </p:nvPr>
        </p:nvSpPr>
        <p:spPr>
          <a:xfrm>
            <a:off x="0" y="5657850"/>
            <a:ext cx="12192000" cy="733425"/>
          </a:xfrm>
          <a:solidFill>
            <a:schemeClr val="accent1">
              <a:lumMod val="75000"/>
            </a:schemeClr>
          </a:solidFill>
        </p:spPr>
        <p:txBody>
          <a:bodyPr tIns="91440" bIns="91440" anchor="ctr"/>
          <a:lstStyle>
            <a:lvl1pPr marL="0" indent="0" algn="ctr">
              <a:buNone/>
              <a:defRPr baseline="0">
                <a:solidFill>
                  <a:schemeClr val="bg1"/>
                </a:solidFill>
              </a:defRPr>
            </a:lvl1pPr>
          </a:lstStyle>
          <a:p>
            <a:pPr lvl="0"/>
            <a:r>
              <a:rPr lang="en-US"/>
              <a:t>Conclusion</a:t>
            </a:r>
          </a:p>
        </p:txBody>
      </p:sp>
    </p:spTree>
    <p:extLst>
      <p:ext uri="{BB962C8B-B14F-4D97-AF65-F5344CB8AC3E}">
        <p14:creationId xmlns:p14="http://schemas.microsoft.com/office/powerpoint/2010/main" val="24983011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5840"/>
          </a:xfrm>
        </p:spPr>
        <p:txBody>
          <a:bodyPr/>
          <a:lstStyle/>
          <a:p>
            <a:r>
              <a:rPr lang="en-US"/>
              <a:t>Click to edit Master title style</a:t>
            </a:r>
          </a:p>
        </p:txBody>
      </p:sp>
    </p:spTree>
    <p:extLst>
      <p:ext uri="{BB962C8B-B14F-4D97-AF65-F5344CB8AC3E}">
        <p14:creationId xmlns:p14="http://schemas.microsoft.com/office/powerpoint/2010/main" val="2343473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00087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2492481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lor Panel">
    <p:spTree>
      <p:nvGrpSpPr>
        <p:cNvPr id="1" name=""/>
        <p:cNvGrpSpPr/>
        <p:nvPr/>
      </p:nvGrpSpPr>
      <p:grpSpPr>
        <a:xfrm>
          <a:off x="0" y="0"/>
          <a:ext cx="0" cy="0"/>
          <a:chOff x="0" y="0"/>
          <a:chExt cx="0" cy="0"/>
        </a:xfrm>
      </p:grpSpPr>
      <p:sp>
        <p:nvSpPr>
          <p:cNvPr id="6" name="Rectangle 5"/>
          <p:cNvSpPr/>
          <p:nvPr userDrawn="1"/>
        </p:nvSpPr>
        <p:spPr>
          <a:xfrm>
            <a:off x="839788" y="457200"/>
            <a:ext cx="2743200" cy="5840660"/>
          </a:xfrm>
          <a:prstGeom prst="rect">
            <a:avLst/>
          </a:prstGeom>
          <a:solidFill>
            <a:schemeClr val="bg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839789" y="457200"/>
            <a:ext cx="2743200" cy="1600200"/>
          </a:xfrm>
        </p:spPr>
        <p:txBody>
          <a:bodyPr anchor="b">
            <a:normAutofit/>
          </a:bodyPr>
          <a:lstStyle>
            <a:lvl1pPr>
              <a:defRPr sz="2800">
                <a:solidFill>
                  <a:schemeClr val="bg1"/>
                </a:solidFill>
                <a:latin typeface="+mj-lt"/>
              </a:defRPr>
            </a:lvl1pPr>
          </a:lstStyle>
          <a:p>
            <a:r>
              <a:rPr lang="en-US"/>
              <a:t>Click to edit Master title style</a:t>
            </a:r>
          </a:p>
        </p:txBody>
      </p:sp>
      <p:sp>
        <p:nvSpPr>
          <p:cNvPr id="3" name="Content Placeholder 2"/>
          <p:cNvSpPr>
            <a:spLocks noGrp="1"/>
          </p:cNvSpPr>
          <p:nvPr>
            <p:ph idx="1"/>
          </p:nvPr>
        </p:nvSpPr>
        <p:spPr>
          <a:xfrm>
            <a:off x="4297680" y="457200"/>
            <a:ext cx="7057708" cy="5840659"/>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2743200" cy="4240460"/>
          </a:xfrm>
        </p:spPr>
        <p:txBody>
          <a:bodyPr tIns="91440" bIns="9144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6397316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3873984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3" name="Rectangle 17"/>
          <p:cNvSpPr>
            <a:spLocks noChangeArrowheads="1"/>
          </p:cNvSpPr>
          <p:nvPr userDrawn="1"/>
        </p:nvSpPr>
        <p:spPr bwMode="auto">
          <a:xfrm>
            <a:off x="9651477" y="6553201"/>
            <a:ext cx="190539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457200" fontAlgn="auto">
              <a:spcBef>
                <a:spcPts val="0"/>
              </a:spcBef>
              <a:spcAft>
                <a:spcPts val="0"/>
              </a:spcAft>
            </a:pPr>
            <a:r>
              <a:rPr lang="en-US" sz="1200" b="1">
                <a:solidFill>
                  <a:prstClr val="black"/>
                </a:solidFill>
                <a:latin typeface="Arial" pitchFamily="34" charset="0"/>
                <a:cs typeface="Arial" pitchFamily="34" charset="0"/>
              </a:rPr>
              <a:t>www.safalpartners.com</a:t>
            </a:r>
          </a:p>
        </p:txBody>
      </p:sp>
      <p:pic>
        <p:nvPicPr>
          <p:cNvPr id="4" name="Picture 3"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6473958"/>
            <a:ext cx="12191188" cy="79243"/>
          </a:xfrm>
          <a:prstGeom prst="rect">
            <a:avLst/>
          </a:prstGeom>
        </p:spPr>
      </p:pic>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64447780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resenter Pictures">
    <p:spTree>
      <p:nvGrpSpPr>
        <p:cNvPr id="1" name=""/>
        <p:cNvGrpSpPr/>
        <p:nvPr/>
      </p:nvGrpSpPr>
      <p:grpSpPr>
        <a:xfrm>
          <a:off x="0" y="0"/>
          <a:ext cx="0" cy="0"/>
          <a:chOff x="0" y="0"/>
          <a:chExt cx="0" cy="0"/>
        </a:xfrm>
      </p:grpSpPr>
      <p:pic>
        <p:nvPicPr>
          <p:cNvPr id="7" name="Picture 6"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3043"/>
            <a:ext cx="12191188" cy="79243"/>
          </a:xfrm>
          <a:prstGeom prst="rect">
            <a:avLst/>
          </a:prstGeom>
        </p:spPr>
      </p:pic>
      <p:sp>
        <p:nvSpPr>
          <p:cNvPr id="8" name="Rectangle 7"/>
          <p:cNvSpPr>
            <a:spLocks noChangeArrowheads="1"/>
          </p:cNvSpPr>
          <p:nvPr userDrawn="1"/>
        </p:nvSpPr>
        <p:spPr bwMode="auto">
          <a:xfrm>
            <a:off x="0" y="6688667"/>
            <a:ext cx="12192000" cy="182981"/>
          </a:xfrm>
          <a:prstGeom prst="rect">
            <a:avLst/>
          </a:prstGeom>
          <a:solidFill>
            <a:srgbClr val="FFC000"/>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sz="1800">
              <a:solidFill>
                <a:prstClr val="black"/>
              </a:solidFill>
              <a:latin typeface="Calibri"/>
            </a:endParaRPr>
          </a:p>
        </p:txBody>
      </p:sp>
      <p:sp>
        <p:nvSpPr>
          <p:cNvPr id="9" name="Rectangle 8"/>
          <p:cNvSpPr>
            <a:spLocks noChangeArrowheads="1"/>
          </p:cNvSpPr>
          <p:nvPr userDrawn="1"/>
        </p:nvSpPr>
        <p:spPr bwMode="auto">
          <a:xfrm>
            <a:off x="11736415" y="6680202"/>
            <a:ext cx="413576" cy="228268"/>
          </a:xfrm>
          <a:prstGeom prst="rect">
            <a:avLst/>
          </a:prstGeom>
          <a:noFill/>
          <a:ln>
            <a:noFill/>
          </a:ln>
        </p:spPr>
        <p:txBody>
          <a:bodyPr wrap="none" lIns="90488" tIns="44450" rIns="90488" bIns="44450" anchor="ctr">
            <a:spAutoFit/>
          </a:bodyPr>
          <a:lstStyle/>
          <a:p>
            <a:pPr algn="r" defTabSz="457200" eaLnBrk="0" fontAlgn="auto" hangingPunct="0">
              <a:spcBef>
                <a:spcPts val="0"/>
              </a:spcBef>
              <a:spcAft>
                <a:spcPts val="0"/>
              </a:spcAft>
              <a:defRPr/>
            </a:pPr>
            <a:r>
              <a:rPr lang="en-US" sz="900" b="1">
                <a:solidFill>
                  <a:schemeClr val="bg1"/>
                </a:solidFill>
                <a:latin typeface="Calibri"/>
              </a:rPr>
              <a:t>2023</a:t>
            </a:r>
          </a:p>
        </p:txBody>
      </p:sp>
      <p:sp>
        <p:nvSpPr>
          <p:cNvPr id="10" name="Rectangle 9"/>
          <p:cNvSpPr>
            <a:spLocks noChangeArrowheads="1"/>
          </p:cNvSpPr>
          <p:nvPr userDrawn="1"/>
        </p:nvSpPr>
        <p:spPr bwMode="auto">
          <a:xfrm>
            <a:off x="5806018" y="6670355"/>
            <a:ext cx="577849" cy="230832"/>
          </a:xfrm>
          <a:prstGeom prst="rect">
            <a:avLst/>
          </a:prstGeom>
          <a:noFill/>
          <a:ln>
            <a:noFill/>
          </a:ln>
        </p:spPr>
        <p:txBody>
          <a:bodyPr lIns="90488" rIns="90488" anchor="ctr">
            <a:spAutoFit/>
          </a:bodyPr>
          <a:lstStyle/>
          <a:p>
            <a:pPr algn="ctr" defTabSz="457200" eaLnBrk="0" fontAlgn="auto" hangingPunct="0">
              <a:spcBef>
                <a:spcPts val="0"/>
              </a:spcBef>
              <a:spcAft>
                <a:spcPts val="0"/>
              </a:spcAft>
              <a:defRPr/>
            </a:pPr>
            <a:fld id="{2BF07DEB-607E-47B5-8250-1D8372858C64}" type="slidenum">
              <a:rPr lang="en-US" sz="900" b="1" smtClean="0">
                <a:solidFill>
                  <a:schemeClr val="bg1"/>
                </a:solidFill>
                <a:latin typeface="Calibri"/>
              </a:rPr>
              <a:pPr algn="ctr" defTabSz="457200" eaLnBrk="0" fontAlgn="auto" hangingPunct="0">
                <a:spcBef>
                  <a:spcPts val="0"/>
                </a:spcBef>
                <a:spcAft>
                  <a:spcPts val="0"/>
                </a:spcAft>
                <a:defRPr/>
              </a:pPr>
              <a:t>‹#›</a:t>
            </a:fld>
            <a:endParaRPr lang="en-US" sz="900" b="1">
              <a:solidFill>
                <a:schemeClr val="bg1"/>
              </a:solidFill>
              <a:latin typeface="Calibri"/>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6663" y="6095517"/>
            <a:ext cx="1826211" cy="547863"/>
          </a:xfrm>
          <a:prstGeom prst="rect">
            <a:avLst/>
          </a:prstGeom>
        </p:spPr>
      </p:pic>
      <p:sp>
        <p:nvSpPr>
          <p:cNvPr id="12" name="Rectangle 16"/>
          <p:cNvSpPr>
            <a:spLocks noGrp="1" noChangeArrowheads="1"/>
          </p:cNvSpPr>
          <p:nvPr>
            <p:ph type="ctrTitle" sz="quarter"/>
          </p:nvPr>
        </p:nvSpPr>
        <p:spPr>
          <a:xfrm>
            <a:off x="2438400" y="472736"/>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13" name="Text Placeholder 2"/>
          <p:cNvSpPr>
            <a:spLocks noGrp="1"/>
          </p:cNvSpPr>
          <p:nvPr>
            <p:ph type="body" sz="quarter" idx="10"/>
          </p:nvPr>
        </p:nvSpPr>
        <p:spPr>
          <a:xfrm>
            <a:off x="1295402" y="1673468"/>
            <a:ext cx="9601199" cy="258532"/>
          </a:xfrm>
          <a:prstGeom prst="rect">
            <a:avLst/>
          </a:prstGeom>
        </p:spPr>
        <p:txBody>
          <a:bodyPr wrap="square">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26936145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838200" y="126413"/>
            <a:ext cx="10515600" cy="1325563"/>
          </a:xfrm>
          <a:prstGeom prst="rect">
            <a:avLst/>
          </a:prstGeom>
        </p:spPr>
        <p:txBody>
          <a:bodyPr anchor="b"/>
          <a:lstStyle>
            <a:lvl1pPr>
              <a:defRPr baseline="0">
                <a:solidFill>
                  <a:srgbClr val="315F9F"/>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en-US"/>
              <a:t>To Design, Define.</a:t>
            </a:r>
          </a:p>
        </p:txBody>
      </p:sp>
    </p:spTree>
    <p:extLst>
      <p:ext uri="{BB962C8B-B14F-4D97-AF65-F5344CB8AC3E}">
        <p14:creationId xmlns:p14="http://schemas.microsoft.com/office/powerpoint/2010/main" val="9182415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PhAnim="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609600" y="2044700"/>
            <a:ext cx="109728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Content Placeholder 2"/>
          <p:cNvSpPr>
            <a:spLocks noGrp="1"/>
          </p:cNvSpPr>
          <p:nvPr>
            <p:ph sz="half" idx="10" hasCustomPrompt="1"/>
          </p:nvPr>
        </p:nvSpPr>
        <p:spPr>
          <a:xfrm>
            <a:off x="609600" y="1568452"/>
            <a:ext cx="10972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3881759247"/>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2"/>
          <p:cNvSpPr>
            <a:spLocks noGrp="1"/>
          </p:cNvSpPr>
          <p:nvPr>
            <p:ph sz="half" idx="10" hasCustomPrompt="1"/>
          </p:nvPr>
        </p:nvSpPr>
        <p:spPr>
          <a:xfrm>
            <a:off x="609600" y="1568452"/>
            <a:ext cx="53848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6197600" y="1568452"/>
            <a:ext cx="5384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a:off x="6096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6684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91165876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1/23/2025</a:t>
            </a:fld>
            <a:endParaRPr lang="en-US"/>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554683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1/23/2025</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22684542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Presenters / Moderators (3)">
  <p:cSld name="Presenters / Moderators (3)">
    <p:spTree>
      <p:nvGrpSpPr>
        <p:cNvPr id="1" name="Shape 180"/>
        <p:cNvGrpSpPr/>
        <p:nvPr/>
      </p:nvGrpSpPr>
      <p:grpSpPr>
        <a:xfrm>
          <a:off x="0" y="0"/>
          <a:ext cx="0" cy="0"/>
          <a:chOff x="0" y="0"/>
          <a:chExt cx="0" cy="0"/>
        </a:xfrm>
      </p:grpSpPr>
      <p:pic>
        <p:nvPicPr>
          <p:cNvPr id="181" name="Google Shape;181;p41"/>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82" name="Google Shape;182;p41"/>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183" name="Google Shape;183;p41"/>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4" name="Google Shape;184;p41"/>
          <p:cNvSpPr>
            <a:spLocks noGrp="1"/>
          </p:cNvSpPr>
          <p:nvPr>
            <p:ph type="pic" idx="2"/>
          </p:nvPr>
        </p:nvSpPr>
        <p:spPr>
          <a:xfrm>
            <a:off x="961748"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5" name="Google Shape;185;p41"/>
          <p:cNvSpPr txBox="1">
            <a:spLocks noGrp="1"/>
          </p:cNvSpPr>
          <p:nvPr>
            <p:ph type="body" idx="1"/>
          </p:nvPr>
        </p:nvSpPr>
        <p:spPr>
          <a:xfrm>
            <a:off x="423268"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6" name="Google Shape;186;p41"/>
          <p:cNvSpPr>
            <a:spLocks noGrp="1"/>
          </p:cNvSpPr>
          <p:nvPr>
            <p:ph type="pic" idx="3"/>
          </p:nvPr>
        </p:nvSpPr>
        <p:spPr>
          <a:xfrm>
            <a:off x="4985834"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7" name="Google Shape;187;p41"/>
          <p:cNvSpPr txBox="1">
            <a:spLocks noGrp="1"/>
          </p:cNvSpPr>
          <p:nvPr>
            <p:ph type="body" idx="4"/>
          </p:nvPr>
        </p:nvSpPr>
        <p:spPr>
          <a:xfrm>
            <a:off x="4447354"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41"/>
          <p:cNvSpPr>
            <a:spLocks noGrp="1"/>
          </p:cNvSpPr>
          <p:nvPr>
            <p:ph type="pic" idx="5"/>
          </p:nvPr>
        </p:nvSpPr>
        <p:spPr>
          <a:xfrm>
            <a:off x="9009920" y="127215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89" name="Google Shape;189;p41"/>
          <p:cNvSpPr txBox="1">
            <a:spLocks noGrp="1"/>
          </p:cNvSpPr>
          <p:nvPr>
            <p:ph type="body" idx="6"/>
          </p:nvPr>
        </p:nvSpPr>
        <p:spPr>
          <a:xfrm>
            <a:off x="8471440" y="3874554"/>
            <a:ext cx="3566160"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400"/>
              <a:buFont typeface="Calibri"/>
              <a:buNone/>
              <a:defRPr sz="2400"/>
            </a:lvl1pPr>
            <a:lvl2pPr marL="914400" lvl="1" indent="-228600" algn="l">
              <a:lnSpc>
                <a:spcPct val="95000"/>
              </a:lnSpc>
              <a:spcBef>
                <a:spcPts val="400"/>
              </a:spcBef>
              <a:spcAft>
                <a:spcPts val="0"/>
              </a:spcAft>
              <a:buSzPts val="2000"/>
              <a:buNone/>
              <a:defRPr sz="2000"/>
            </a:lvl2pPr>
            <a:lvl3pPr marL="1371600" lvl="2" indent="-228600" algn="l">
              <a:lnSpc>
                <a:spcPct val="95000"/>
              </a:lnSpc>
              <a:spcBef>
                <a:spcPts val="200"/>
              </a:spcBef>
              <a:spcAft>
                <a:spcPts val="0"/>
              </a:spcAft>
              <a:buSzPts val="2000"/>
              <a:buNone/>
              <a:defRPr sz="2000"/>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775222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1/23/2025</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24269801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B6A992-46C1-E340-BE37-ABCA176EA55C}"/>
              </a:ext>
            </a:extLst>
          </p:cNvPr>
          <p:cNvSpPr/>
          <p:nvPr userDrawn="1"/>
        </p:nvSpPr>
        <p:spPr>
          <a:xfrm>
            <a:off x="0" y="0"/>
            <a:ext cx="12192000" cy="6182897"/>
          </a:xfrm>
          <a:prstGeom prst="rect">
            <a:avLst/>
          </a:prstGeom>
          <a:solidFill>
            <a:srgbClr val="A056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3616672" y="2420937"/>
            <a:ext cx="7737127" cy="1008063"/>
          </a:xfrm>
        </p:spPr>
        <p:txBody>
          <a:bodyPr>
            <a:normAutofit/>
          </a:bodyPr>
          <a:lstStyle>
            <a:lvl1pPr algn="ctr">
              <a:defRPr sz="4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70F5E5B1-95B6-834B-950B-84D52377E7D6}"/>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300" y="1116631"/>
            <a:ext cx="3616673" cy="3616673"/>
          </a:xfrm>
          <a:prstGeom prst="rect">
            <a:avLst/>
          </a:prstGeom>
        </p:spPr>
      </p:pic>
    </p:spTree>
    <p:extLst>
      <p:ext uri="{BB962C8B-B14F-4D97-AF65-F5344CB8AC3E}">
        <p14:creationId xmlns:p14="http://schemas.microsoft.com/office/powerpoint/2010/main" val="370525485"/>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31B1ED"/>
              </a:buClr>
              <a:buFont typeface="Arial" panose="020B0604020202020204" pitchFamily="34" charset="0"/>
              <a:buChar char="•"/>
              <a:defRPr b="0" i="0">
                <a:solidFill>
                  <a:srgbClr val="00548D"/>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045456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83200"/>
            <a:ext cx="9144000" cy="933471"/>
          </a:xfrm>
        </p:spPr>
        <p:txBody>
          <a:bodyPr anchor="b">
            <a:normAutofit/>
          </a:bodyPr>
          <a:lstStyle>
            <a:lvl1pPr algn="ctr">
              <a:defRPr sz="5400">
                <a:solidFill>
                  <a:schemeClr val="tx2">
                    <a:lumMod val="50000"/>
                  </a:schemeClr>
                </a:solidFill>
              </a:defRPr>
            </a:lvl1pPr>
          </a:lstStyle>
          <a:p>
            <a:r>
              <a:rPr lang="en-US"/>
              <a:t>Click to edit Master title style</a:t>
            </a:r>
          </a:p>
        </p:txBody>
      </p:sp>
      <p:sp>
        <p:nvSpPr>
          <p:cNvPr id="3" name="Subtitle 2"/>
          <p:cNvSpPr>
            <a:spLocks noGrp="1"/>
          </p:cNvSpPr>
          <p:nvPr>
            <p:ph type="subTitle" idx="1"/>
          </p:nvPr>
        </p:nvSpPr>
        <p:spPr>
          <a:xfrm>
            <a:off x="1411550" y="3841302"/>
            <a:ext cx="9256450" cy="247419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10490" y="224631"/>
            <a:ext cx="2458569" cy="2458569"/>
          </a:xfrm>
          <a:prstGeom prst="rect">
            <a:avLst/>
          </a:prstGeom>
        </p:spPr>
      </p:pic>
    </p:spTree>
    <p:extLst>
      <p:ext uri="{BB962C8B-B14F-4D97-AF65-F5344CB8AC3E}">
        <p14:creationId xmlns:p14="http://schemas.microsoft.com/office/powerpoint/2010/main" val="2733670817"/>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0548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F69B18"/>
              </a:buClr>
              <a:buFont typeface="Arial" panose="020B0604020202020204" pitchFamily="34" charset="0"/>
              <a:buChar char="•"/>
              <a:defRPr sz="2400" b="0" i="0">
                <a:solidFill>
                  <a:srgbClr val="0D477B"/>
                </a:solidFill>
                <a:latin typeface="Brandon Grotesque Regular" panose="020B0503020203060202" pitchFamily="34" charset="77"/>
              </a:defRPr>
            </a:lvl1pPr>
          </a:lstStyle>
          <a:p>
            <a:pPr lvl="0"/>
            <a:r>
              <a:rPr lang="en-US"/>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stStyle>
          <a:p>
            <a:pPr lvl="0"/>
            <a:r>
              <a:rPr lang="en-US"/>
              <a:t>Edit Master text styles</a:t>
            </a:r>
          </a:p>
        </p:txBody>
      </p:sp>
      <p:sp>
        <p:nvSpPr>
          <p:cNvPr id="10" name="Text Placeholder 8"/>
          <p:cNvSpPr>
            <a:spLocks noGrp="1"/>
          </p:cNvSpPr>
          <p:nvPr>
            <p:ph type="body" sz="quarter" idx="13"/>
          </p:nvPr>
        </p:nvSpPr>
        <p:spPr>
          <a:xfrm>
            <a:off x="0" y="6634480"/>
            <a:ext cx="4846638" cy="223520"/>
          </a:xfrm>
        </p:spPr>
        <p:txBody>
          <a:bodyPr anchor="ctr">
            <a:noAutofit/>
          </a:bodyPr>
          <a:lstStyle>
            <a:lvl1pPr marL="0" indent="0">
              <a:buNone/>
              <a:defRPr lang="en-US" sz="1200" kern="1200">
                <a:solidFill>
                  <a:schemeClr val="tx2">
                    <a:lumMod val="50000"/>
                  </a:schemeClr>
                </a:solidFill>
                <a:latin typeface="+mn-lt"/>
                <a:ea typeface="+mn-ea"/>
                <a:cs typeface="+mn-cs"/>
              </a:defRPr>
            </a:lvl1pPr>
          </a:lstStyle>
          <a:p>
            <a:pPr lvl="0"/>
            <a:endParaRPr lang="en-US"/>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0548D"/>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31B1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6119907"/>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0" y="6634480"/>
            <a:ext cx="4846638" cy="223520"/>
          </a:xfrm>
        </p:spPr>
        <p:txBody>
          <a:bodyPr anchor="ctr">
            <a:noAutofit/>
          </a:bodyPr>
          <a:lstStyle>
            <a:lvl1pPr marL="0" indent="0">
              <a:buNone/>
              <a:defRPr lang="en-US" sz="1200" kern="1200">
                <a:solidFill>
                  <a:schemeClr val="tx2">
                    <a:lumMod val="50000"/>
                  </a:schemeClr>
                </a:solidFill>
                <a:latin typeface="+mn-lt"/>
                <a:ea typeface="+mn-ea"/>
                <a:cs typeface="+mn-cs"/>
              </a:defRPr>
            </a:lvl1pPr>
          </a:lstStyle>
          <a:p>
            <a:pPr lvl="0"/>
            <a:endParaRPr lang="en-US"/>
          </a:p>
        </p:txBody>
      </p:sp>
      <p:sp>
        <p:nvSpPr>
          <p:cNvPr id="5" name="Content Placeholder 2"/>
          <p:cNvSpPr>
            <a:spLocks noGrp="1"/>
          </p:cNvSpPr>
          <p:nvPr>
            <p:ph idx="1" hasCustomPrompt="1"/>
          </p:nvPr>
        </p:nvSpPr>
        <p:spPr>
          <a:xfrm>
            <a:off x="838200" y="1794076"/>
            <a:ext cx="10515600" cy="4382886"/>
          </a:xfrm>
        </p:spPr>
        <p:txBody>
          <a:bodyPr anchor="t"/>
          <a:lstStyle>
            <a:lvl1pPr marL="228600" marR="0" indent="-228600" algn="l" defTabSz="914400" rtl="0" eaLnBrk="1" fontAlgn="auto" latinLnBrk="0" hangingPunct="1">
              <a:lnSpc>
                <a:spcPct val="90000"/>
              </a:lnSpc>
              <a:spcBef>
                <a:spcPts val="1000"/>
              </a:spcBef>
              <a:spcAft>
                <a:spcPct val="0"/>
              </a:spcAft>
              <a:buClrTx/>
              <a:buSzTx/>
              <a:buFontTx/>
              <a:buBlip>
                <a:blip r:embed="rId2"/>
              </a:buBlip>
              <a:defRPr/>
            </a:lvl1pPr>
            <a:lvl2pPr marL="685800" marR="0" indent="-228600" algn="l" defTabSz="914400" rtl="0" eaLnBrk="1" fontAlgn="auto" latinLnBrk="0" hangingPunct="1">
              <a:lnSpc>
                <a:spcPct val="90000"/>
              </a:lnSpc>
              <a:spcBef>
                <a:spcPts val="500"/>
              </a:spcBef>
              <a:spcAft>
                <a:spcPct val="0"/>
              </a:spcAft>
              <a:buClrTx/>
              <a:buSzTx/>
              <a:buFontTx/>
              <a:buBlip>
                <a:blip r:embed="rId2"/>
              </a:buBlip>
              <a:defRPr/>
            </a:lvl2pPr>
            <a:lvl3pPr marL="1143000" indent="-228600">
              <a:buFontTx/>
              <a:buBlip>
                <a:blip r:embed="rId3"/>
              </a:buBlip>
              <a:defRPr/>
            </a:lvl3pPr>
            <a:lvl4pPr marL="1600200" indent="-228600">
              <a:buFontTx/>
              <a:buBlip>
                <a:blip r:embed="rId4"/>
              </a:buBlip>
              <a:defRPr/>
            </a:lvl4pPr>
            <a:lvl5pPr marL="2057400" indent="-228600">
              <a:buFontTx/>
              <a:buBlip>
                <a:blip r:embed="rId4"/>
              </a:buBlip>
              <a:defRPr/>
            </a:lvl5pPr>
          </a:lstStyle>
          <a:p>
            <a:pPr marL="228600" marR="0" lvl="0" indent="-228600" algn="l" defTabSz="914400" rtl="0" eaLnBrk="1" fontAlgn="auto" latinLnBrk="0" hangingPunct="1">
              <a:lnSpc>
                <a:spcPct val="90000"/>
              </a:lnSpc>
              <a:spcBef>
                <a:spcPts val="1000"/>
              </a:spcBef>
              <a:spcAft>
                <a:spcPct val="0"/>
              </a:spcAft>
              <a:buClr>
                <a:srgbClr val="92D050"/>
              </a:buClr>
              <a:buSzTx/>
              <a:buFont typeface="Wingdings" panose="05000000000000000000" pitchFamily="2" charset="2"/>
              <a:buChar char="ü"/>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a:p>
            <a:pPr marL="228600" marR="0" lvl="0" indent="-228600" algn="l" defTabSz="914400" rtl="0" eaLnBrk="1" fontAlgn="auto" latinLnBrk="0" hangingPunct="1">
              <a:lnSpc>
                <a:spcPct val="90000"/>
              </a:lnSpc>
              <a:spcBef>
                <a:spcPts val="1000"/>
              </a:spcBef>
              <a:spcAft>
                <a:spcPct val="0"/>
              </a:spcAft>
              <a:buClrTx/>
              <a:buSzTx/>
              <a:buFontTx/>
              <a:buBlip>
                <a:blip r:embed="rId5"/>
              </a:buBlip>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ct val="0"/>
              </a:spcAft>
              <a:buClrTx/>
              <a:buSzTx/>
              <a:buFontTx/>
              <a:buBlip>
                <a:blip r:embed="rId6"/>
              </a:buBlip>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ct val="0"/>
              </a:spcAft>
              <a:buClrTx/>
              <a:buSzTx/>
              <a:buFontTx/>
              <a:buBlip>
                <a:blip r:embed="rId2"/>
              </a:buBlip>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4</a:t>
            </a:r>
          </a:p>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5</a:t>
            </a:r>
          </a:p>
        </p:txBody>
      </p:sp>
      <p:sp>
        <p:nvSpPr>
          <p:cNvPr id="6" name="Text Placeholder 17"/>
          <p:cNvSpPr>
            <a:spLocks noGrp="1"/>
          </p:cNvSpPr>
          <p:nvPr>
            <p:ph type="body" sz="quarter" idx="13" hasCustomPrompt="1"/>
          </p:nvPr>
        </p:nvSpPr>
        <p:spPr>
          <a:xfrm>
            <a:off x="12375514" y="1981518"/>
            <a:ext cx="4906646" cy="655002"/>
          </a:xfrm>
        </p:spPr>
        <p:txBody>
          <a:bodyPr/>
          <a:lstStyle>
            <a:lvl1pPr marL="228600" marR="0" indent="-228600" algn="l" defTabSz="914400" rtl="0" eaLnBrk="1" fontAlgn="auto" latinLnBrk="0" hangingPunct="1">
              <a:lnSpc>
                <a:spcPct val="90000"/>
              </a:lnSpc>
              <a:spcBef>
                <a:spcPts val="1000"/>
              </a:spcBef>
              <a:spcAft>
                <a:spcPct val="0"/>
              </a:spcAft>
              <a:buClr>
                <a:srgbClr val="92D050"/>
              </a:buClr>
              <a:buSzTx/>
              <a:buFont typeface="Wingdings" panose="05000000000000000000" pitchFamily="2" charset="2"/>
              <a:buChar char="ü"/>
              <a:defRPr>
                <a:solidFill>
                  <a:schemeClr val="accent1">
                    <a:lumMod val="40000"/>
                    <a:lumOff val="60000"/>
                  </a:schemeClr>
                </a:solidFill>
              </a:defRPr>
            </a:lvl1pPr>
          </a:lstStyle>
          <a:p>
            <a:pPr marL="228600" marR="0" lvl="0" indent="-228600" algn="l" defTabSz="914400" rtl="0" eaLnBrk="1" fontAlgn="auto" latinLnBrk="0" hangingPunct="1">
              <a:lnSpc>
                <a:spcPct val="90000"/>
              </a:lnSpc>
              <a:spcBef>
                <a:spcPts val="1000"/>
              </a:spcBef>
              <a:spcAft>
                <a:spcPct val="0"/>
              </a:spcAft>
              <a:buClr>
                <a:srgbClr val="92D050"/>
              </a:buClr>
              <a:buSzTx/>
              <a:buFont typeface="Wingdings" panose="05000000000000000000" pitchFamily="2" charset="2"/>
              <a:buChar char="ü"/>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p:txBody>
      </p:sp>
      <p:sp>
        <p:nvSpPr>
          <p:cNvPr id="7" name="Text Placeholder 19"/>
          <p:cNvSpPr>
            <a:spLocks noGrp="1"/>
          </p:cNvSpPr>
          <p:nvPr>
            <p:ph type="body" sz="quarter" idx="14" hasCustomPrompt="1"/>
          </p:nvPr>
        </p:nvSpPr>
        <p:spPr>
          <a:xfrm>
            <a:off x="12375197" y="2849563"/>
            <a:ext cx="4906963" cy="1011680"/>
          </a:xfrm>
        </p:spPr>
        <p:txBody>
          <a:bodyPr/>
          <a:lstStyle>
            <a:lvl1pPr marL="228600" marR="0" indent="-228600" algn="l" defTabSz="914400" rtl="0" eaLnBrk="1" fontAlgn="auto" latinLnBrk="0" hangingPunct="1">
              <a:lnSpc>
                <a:spcPct val="90000"/>
              </a:lnSpc>
              <a:spcBef>
                <a:spcPts val="1000"/>
              </a:spcBef>
              <a:spcAft>
                <a:spcPct val="0"/>
              </a:spcAft>
              <a:buClrTx/>
              <a:buSzTx/>
              <a:buFontTx/>
              <a:buBlip>
                <a:blip r:embed="rId5"/>
              </a:buBlip>
              <a:defRPr>
                <a:solidFill>
                  <a:schemeClr val="accent1">
                    <a:lumMod val="50000"/>
                  </a:schemeClr>
                </a:solidFill>
              </a:defRPr>
            </a:lvl1pPr>
            <a:lvl2pPr marL="685800" marR="0" indent="-228600" algn="l" defTabSz="914400" rtl="0" eaLnBrk="1" fontAlgn="auto" latinLnBrk="0" hangingPunct="1">
              <a:lnSpc>
                <a:spcPct val="90000"/>
              </a:lnSpc>
              <a:spcBef>
                <a:spcPts val="500"/>
              </a:spcBef>
              <a:spcAft>
                <a:spcPct val="0"/>
              </a:spcAft>
              <a:buClrTx/>
              <a:buSzTx/>
              <a:buFontTx/>
              <a:buBlip>
                <a:blip r:embed="rId6"/>
              </a:buBlip>
              <a:defRPr>
                <a:solidFill>
                  <a:schemeClr val="accent1">
                    <a:lumMod val="50000"/>
                  </a:schemeClr>
                </a:solidFill>
              </a:defRPr>
            </a:lvl2pPr>
          </a:lstStyle>
          <a:p>
            <a:pPr marL="228600" marR="0" lvl="0" indent="-228600" algn="l" defTabSz="914400" rtl="0" eaLnBrk="1" fontAlgn="auto" latinLnBrk="0" hangingPunct="1">
              <a:lnSpc>
                <a:spcPct val="90000"/>
              </a:lnSpc>
              <a:spcBef>
                <a:spcPts val="1000"/>
              </a:spcBef>
              <a:spcAft>
                <a:spcPct val="0"/>
              </a:spcAft>
              <a:buClrTx/>
              <a:buSzTx/>
              <a:buFontTx/>
              <a:buBlip>
                <a:blip r:embed="rId5"/>
              </a:buBlip>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ct val="0"/>
              </a:spcAft>
              <a:buClrTx/>
              <a:buSzTx/>
              <a:buFontTx/>
              <a:buBlip>
                <a:blip r:embed="rId6"/>
              </a:buBlip>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p:txBody>
      </p:sp>
      <p:sp>
        <p:nvSpPr>
          <p:cNvPr id="8" name="Text Placeholder 21"/>
          <p:cNvSpPr>
            <a:spLocks noGrp="1"/>
          </p:cNvSpPr>
          <p:nvPr>
            <p:ph type="body" sz="quarter" idx="15" hasCustomPrompt="1"/>
          </p:nvPr>
        </p:nvSpPr>
        <p:spPr>
          <a:xfrm>
            <a:off x="12375515" y="4119880"/>
            <a:ext cx="4906963" cy="923925"/>
          </a:xfrm>
        </p:spPr>
        <p:txBody>
          <a:bodyPr/>
          <a:lstStyle>
            <a:lvl1pPr marL="228600" marR="0" indent="-228600" algn="l" defTabSz="914400" rtl="0" eaLnBrk="1" fontAlgn="auto" latinLnBrk="0" hangingPunct="1">
              <a:lnSpc>
                <a:spcPct val="90000"/>
              </a:lnSpc>
              <a:spcBef>
                <a:spcPts val="1000"/>
              </a:spcBef>
              <a:spcAft>
                <a:spcPct val="0"/>
              </a:spcAft>
              <a:buClrTx/>
              <a:buSzTx/>
              <a:buFontTx/>
              <a:buBlip>
                <a:blip r:embed="rId2"/>
              </a:buBlip>
              <a:defRPr>
                <a:solidFill>
                  <a:schemeClr val="accent1">
                    <a:lumMod val="40000"/>
                    <a:lumOff val="60000"/>
                  </a:schemeClr>
                </a:solidFill>
              </a:defRPr>
            </a:lvl1pPr>
            <a:lvl2pPr marL="685800" marR="0" indent="-228600" algn="l" defTabSz="914400" rtl="0" eaLnBrk="1" fontAlgn="auto" latinLnBrk="0" hangingPunct="1">
              <a:lnSpc>
                <a:spcPct val="90000"/>
              </a:lnSpc>
              <a:spcBef>
                <a:spcPts val="500"/>
              </a:spcBef>
              <a:spcAft>
                <a:spcPct val="0"/>
              </a:spcAft>
              <a:buClrTx/>
              <a:buSzTx/>
              <a:buFontTx/>
              <a:buBlip>
                <a:blip r:embed="rId2"/>
              </a:buBlip>
              <a:defRPr>
                <a:solidFill>
                  <a:schemeClr val="accent1">
                    <a:lumMod val="40000"/>
                    <a:lumOff val="60000"/>
                  </a:schemeClr>
                </a:solidFill>
              </a:defRPr>
            </a:lvl2pPr>
          </a:lstStyle>
          <a:p>
            <a:pPr marL="228600" marR="0" lvl="0" indent="-228600" algn="l" defTabSz="914400" rtl="0" eaLnBrk="1" fontAlgn="auto" latinLnBrk="0" hangingPunct="1">
              <a:lnSpc>
                <a:spcPct val="90000"/>
              </a:lnSpc>
              <a:spcBef>
                <a:spcPts val="1000"/>
              </a:spcBef>
              <a:spcAft>
                <a:spcPct val="0"/>
              </a:spcAft>
              <a:buClrTx/>
              <a:buSzTx/>
              <a:buFontTx/>
              <a:buBlip>
                <a:blip r:embed="rId2"/>
              </a:buBlip>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ct val="0"/>
              </a:spcAft>
              <a:buClrTx/>
              <a:buSzTx/>
              <a:buFontTx/>
              <a:buBlip>
                <a:blip r:embed="rId2"/>
              </a:buBlip>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p:txBody>
      </p:sp>
      <p:sp>
        <p:nvSpPr>
          <p:cNvPr id="4" name="TextBox 3"/>
          <p:cNvSpPr txBox="1"/>
          <p:nvPr userDrawn="1"/>
        </p:nvSpPr>
        <p:spPr>
          <a:xfrm>
            <a:off x="12375197" y="1393966"/>
            <a:ext cx="3912481" cy="400110"/>
          </a:xfrm>
          <a:prstGeom prst="rect">
            <a:avLst/>
          </a:prstGeom>
          <a:noFill/>
        </p:spPr>
        <p:txBody>
          <a:bodyPr wrap="none" rtlCol="0">
            <a:spAutoFit/>
          </a:bodyPr>
          <a:lstStyle/>
          <a:p>
            <a:r>
              <a:rPr lang="en-US" sz="2000">
                <a:latin typeface="+mj-lt"/>
              </a:rPr>
              <a:t>Format</a:t>
            </a:r>
            <a:r>
              <a:rPr lang="en-US" sz="2000" baseline="0">
                <a:latin typeface="+mj-lt"/>
              </a:rPr>
              <a:t> sample to copy and paste:</a:t>
            </a:r>
            <a:endParaRPr lang="en-US" sz="2000">
              <a:latin typeface="+mj-lt"/>
            </a:endParaRPr>
          </a:p>
        </p:txBody>
      </p:sp>
      <p:sp>
        <p:nvSpPr>
          <p:cNvPr id="10" name="TextBox 9"/>
          <p:cNvSpPr txBox="1"/>
          <p:nvPr userDrawn="1"/>
        </p:nvSpPr>
        <p:spPr>
          <a:xfrm>
            <a:off x="838200" y="365125"/>
            <a:ext cx="10515600" cy="1325563"/>
          </a:xfrm>
          <a:prstGeom prst="rect">
            <a:avLst/>
          </a:prstGeom>
          <a:noFill/>
        </p:spPr>
        <p:txBody>
          <a:bodyPr wrap="square" rtlCol="0" anchor="ctr">
            <a:normAutofit/>
          </a:bodyPr>
          <a:lstStyle/>
          <a:p>
            <a:r>
              <a:rPr lang="en-US" sz="4400">
                <a:latin typeface="+mj-lt"/>
              </a:rPr>
              <a:t>Agenda</a:t>
            </a:r>
          </a:p>
        </p:txBody>
      </p:sp>
    </p:spTree>
    <p:extLst>
      <p:ext uri="{BB962C8B-B14F-4D97-AF65-F5344CB8AC3E}">
        <p14:creationId xmlns:p14="http://schemas.microsoft.com/office/powerpoint/2010/main" val="4116487492"/>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Tree>
    <p:extLst>
      <p:ext uri="{BB962C8B-B14F-4D97-AF65-F5344CB8AC3E}">
        <p14:creationId xmlns:p14="http://schemas.microsoft.com/office/powerpoint/2010/main" val="570895494"/>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84405508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170535562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1194528616"/>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7085646"/>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half" idx="14"/>
          </p:nvPr>
        </p:nvSpPr>
        <p:spPr>
          <a:xfrm>
            <a:off x="4459224"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5"/>
          </p:nvPr>
        </p:nvSpPr>
        <p:spPr>
          <a:xfrm>
            <a:off x="8080248"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7662451"/>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005840"/>
          </a:xfrm>
        </p:spPr>
        <p:txBody>
          <a:bodyPr/>
          <a:lstStyle/>
          <a:p>
            <a:r>
              <a:rPr lang="en-US"/>
              <a:t>Click to edit Master title style</a:t>
            </a:r>
          </a:p>
        </p:txBody>
      </p:sp>
      <p:sp>
        <p:nvSpPr>
          <p:cNvPr id="3" name="Text Placeholder 2"/>
          <p:cNvSpPr>
            <a:spLocks noGrp="1"/>
          </p:cNvSpPr>
          <p:nvPr>
            <p:ph type="body" idx="1"/>
          </p:nvPr>
        </p:nvSpPr>
        <p:spPr>
          <a:xfrm>
            <a:off x="839788" y="1614170"/>
            <a:ext cx="5157787" cy="6698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84017"/>
            <a:ext cx="5157787"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14170"/>
            <a:ext cx="5183188" cy="6698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84017"/>
            <a:ext cx="5183188"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4" hasCustomPrompt="1"/>
          </p:nvPr>
        </p:nvSpPr>
        <p:spPr>
          <a:xfrm>
            <a:off x="0" y="5657850"/>
            <a:ext cx="12192000" cy="733425"/>
          </a:xfrm>
          <a:solidFill>
            <a:schemeClr val="accent1">
              <a:lumMod val="75000"/>
            </a:schemeClr>
          </a:solidFill>
        </p:spPr>
        <p:txBody>
          <a:bodyPr tIns="91440" bIns="91440" anchor="ctr"/>
          <a:lstStyle>
            <a:lvl1pPr marL="0" indent="0" algn="ctr">
              <a:buNone/>
              <a:defRPr baseline="0">
                <a:solidFill>
                  <a:schemeClr val="bg1"/>
                </a:solidFill>
              </a:defRPr>
            </a:lvl1pPr>
          </a:lstStyle>
          <a:p>
            <a:pPr lvl="0"/>
            <a:r>
              <a:rPr lang="en-US"/>
              <a:t>Conclusion</a:t>
            </a:r>
          </a:p>
        </p:txBody>
      </p:sp>
    </p:spTree>
    <p:extLst>
      <p:ext uri="{BB962C8B-B14F-4D97-AF65-F5344CB8AC3E}">
        <p14:creationId xmlns:p14="http://schemas.microsoft.com/office/powerpoint/2010/main" val="3629823055"/>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5840"/>
          </a:xfrm>
        </p:spPr>
        <p:txBody>
          <a:bodyPr/>
          <a:lstStyle/>
          <a:p>
            <a:r>
              <a:rPr lang="en-US"/>
              <a:t>Click to edit Master title style</a:t>
            </a:r>
          </a:p>
        </p:txBody>
      </p:sp>
    </p:spTree>
    <p:extLst>
      <p:ext uri="{BB962C8B-B14F-4D97-AF65-F5344CB8AC3E}">
        <p14:creationId xmlns:p14="http://schemas.microsoft.com/office/powerpoint/2010/main" val="3597672483"/>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94971"/>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89849145"/>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lor Panel">
    <p:spTree>
      <p:nvGrpSpPr>
        <p:cNvPr id="1" name=""/>
        <p:cNvGrpSpPr/>
        <p:nvPr/>
      </p:nvGrpSpPr>
      <p:grpSpPr>
        <a:xfrm>
          <a:off x="0" y="0"/>
          <a:ext cx="0" cy="0"/>
          <a:chOff x="0" y="0"/>
          <a:chExt cx="0" cy="0"/>
        </a:xfrm>
      </p:grpSpPr>
      <p:sp>
        <p:nvSpPr>
          <p:cNvPr id="6" name="Rectangle 5"/>
          <p:cNvSpPr/>
          <p:nvPr userDrawn="1"/>
        </p:nvSpPr>
        <p:spPr>
          <a:xfrm>
            <a:off x="839788" y="457200"/>
            <a:ext cx="2743200" cy="5840660"/>
          </a:xfrm>
          <a:prstGeom prst="rect">
            <a:avLst/>
          </a:prstGeom>
          <a:solidFill>
            <a:schemeClr val="bg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839789" y="457200"/>
            <a:ext cx="2743200" cy="1600200"/>
          </a:xfrm>
        </p:spPr>
        <p:txBody>
          <a:bodyPr anchor="b">
            <a:normAutofit/>
          </a:bodyPr>
          <a:lstStyle>
            <a:lvl1pPr>
              <a:defRPr sz="2800">
                <a:solidFill>
                  <a:schemeClr val="bg1"/>
                </a:solidFill>
                <a:latin typeface="+mj-lt"/>
              </a:defRPr>
            </a:lvl1pPr>
          </a:lstStyle>
          <a:p>
            <a:r>
              <a:rPr lang="en-US"/>
              <a:t>Click to edit Master title style</a:t>
            </a:r>
          </a:p>
        </p:txBody>
      </p:sp>
      <p:sp>
        <p:nvSpPr>
          <p:cNvPr id="3" name="Content Placeholder 2"/>
          <p:cNvSpPr>
            <a:spLocks noGrp="1"/>
          </p:cNvSpPr>
          <p:nvPr>
            <p:ph idx="1"/>
          </p:nvPr>
        </p:nvSpPr>
        <p:spPr>
          <a:xfrm>
            <a:off x="4297680" y="457200"/>
            <a:ext cx="7057708" cy="5840659"/>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2743200" cy="4240460"/>
          </a:xfrm>
        </p:spPr>
        <p:txBody>
          <a:bodyPr tIns="91440" bIns="9144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783263916"/>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879927491"/>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3" name="Rectangle 17"/>
          <p:cNvSpPr>
            <a:spLocks noChangeArrowheads="1"/>
          </p:cNvSpPr>
          <p:nvPr userDrawn="1"/>
        </p:nvSpPr>
        <p:spPr bwMode="auto">
          <a:xfrm>
            <a:off x="9651477" y="6553201"/>
            <a:ext cx="1905393" cy="276999"/>
          </a:xfrm>
          <a:prstGeom prst="rect">
            <a:avLst/>
          </a:prstGeom>
          <a:noFill/>
          <a:ln>
            <a:noFill/>
          </a:ln>
          <a:extLst>
            <a:ext uri="{909E8E84-426E-40dd-AFC4-6F175D3DCCD1}">
              <a14:hiddenFill xmlns:a14="http://schemas.microsoft.com/office/drawing/2010/main"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xmlns:m="http://schemas.openxmlformats.org/officeDocument/2006/math" xmlns="">
                <a:solidFill>
                  <a:srgbClr val="FFFFFF"/>
                </a:solidFill>
              </a14:hiddenFill>
            </a:ext>
            <a:ext uri="{91240B29-F687-4f45-9708-019B960494DF}">
              <a14:hiddenLine xmlns:a14="http://schemas.microsoft.com/office/drawing/2010/main" xmlns:p159="http://schemas.microsoft.com/office/powerpoint/2015/09/main" xmlns:p15="http://schemas.microsoft.com/office/powerpoint/2012/main" xmlns:p14="http://schemas.microsoft.com/office/powerpoint/2010/main" xmlns:mc="http://schemas.openxmlformats.org/markup-compatibility/2006" xmlns:wp="http://schemas.openxmlformats.org/drawingml/2006/wordprocessingDrawing" xmlns:w="http://schemas.openxmlformats.org/wordprocessingml/2006/main" xmlns:m="http://schemas.openxmlformats.org/officeDocument/2006/math" xmlns="" w="9525">
                <a:solidFill>
                  <a:srgbClr val="000000"/>
                </a:solidFill>
                <a:miter lim="800000"/>
                <a:headEnd/>
                <a:tailEnd/>
              </a14:hiddenLine>
            </a:ext>
          </a:extLst>
        </p:spPr>
        <p:txBody>
          <a:bodyPr wrap="none">
            <a:spAutoFit/>
          </a:bodyPr>
          <a:lstStyle/>
          <a:p>
            <a:pPr defTabSz="457200" fontAlgn="auto">
              <a:spcBef>
                <a:spcPct val="0"/>
              </a:spcBef>
              <a:spcAft>
                <a:spcPct val="0"/>
              </a:spcAft>
            </a:pPr>
            <a:r>
              <a:rPr lang="en-US" sz="1200" b="1">
                <a:solidFill>
                  <a:prstClr val="black"/>
                </a:solidFill>
                <a:latin typeface="Arial" panose="020B0604020202020204" pitchFamily="34" charset="0"/>
                <a:cs typeface="Arial" panose="020B0604020202020204" pitchFamily="34" charset="0"/>
              </a:rPr>
              <a:t>www.safalpartners.com</a:t>
            </a:r>
          </a:p>
        </p:txBody>
      </p:sp>
      <p:pic>
        <p:nvPicPr>
          <p:cNvPr id="4" name="Picture 3" descr="ba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 y="6473958"/>
            <a:ext cx="12191188" cy="79243"/>
          </a:xfrm>
          <a:prstGeom prst="rect">
            <a:avLst/>
          </a:prstGeom>
        </p:spPr>
      </p:pic>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anose="020B0604020202020204" pitchFamily="34" charset="0"/>
                <a:cs typeface="Arial" panose="020B0604020202020204"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122572463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Presenter Pictures">
    <p:spTree>
      <p:nvGrpSpPr>
        <p:cNvPr id="1" name=""/>
        <p:cNvGrpSpPr/>
        <p:nvPr/>
      </p:nvGrpSpPr>
      <p:grpSpPr>
        <a:xfrm>
          <a:off x="0" y="0"/>
          <a:ext cx="0" cy="0"/>
          <a:chOff x="0" y="0"/>
          <a:chExt cx="0" cy="0"/>
        </a:xfrm>
      </p:grpSpPr>
      <p:pic>
        <p:nvPicPr>
          <p:cNvPr id="7" name="Picture 6" descr="ba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3" y="-3043"/>
            <a:ext cx="12191188" cy="79243"/>
          </a:xfrm>
          <a:prstGeom prst="rect">
            <a:avLst/>
          </a:prstGeom>
        </p:spPr>
      </p:pic>
      <p:sp>
        <p:nvSpPr>
          <p:cNvPr id="8" name="Rectangle 7"/>
          <p:cNvSpPr>
            <a:spLocks noChangeArrowheads="1"/>
          </p:cNvSpPr>
          <p:nvPr userDrawn="1"/>
        </p:nvSpPr>
        <p:spPr bwMode="auto">
          <a:xfrm>
            <a:off x="0" y="6688667"/>
            <a:ext cx="12192000" cy="182981"/>
          </a:xfrm>
          <a:prstGeom prst="rect">
            <a:avLst/>
          </a:prstGeom>
          <a:solidFill>
            <a:srgbClr val="FFC000"/>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sz="1800">
              <a:solidFill>
                <a:prstClr val="black"/>
              </a:solidFill>
              <a:latin typeface="Calibri"/>
            </a:endParaRPr>
          </a:p>
        </p:txBody>
      </p:sp>
      <p:sp>
        <p:nvSpPr>
          <p:cNvPr id="9" name="Rectangle 8"/>
          <p:cNvSpPr>
            <a:spLocks noChangeArrowheads="1"/>
          </p:cNvSpPr>
          <p:nvPr userDrawn="1"/>
        </p:nvSpPr>
        <p:spPr bwMode="auto">
          <a:xfrm>
            <a:off x="11736415" y="6680202"/>
            <a:ext cx="413576" cy="228268"/>
          </a:xfrm>
          <a:prstGeom prst="rect">
            <a:avLst/>
          </a:prstGeom>
          <a:noFill/>
          <a:ln>
            <a:noFill/>
          </a:ln>
        </p:spPr>
        <p:txBody>
          <a:bodyPr wrap="none" lIns="90488" tIns="44450" rIns="90488" bIns="44450" anchor="ctr">
            <a:spAutoFit/>
          </a:bodyPr>
          <a:lstStyle/>
          <a:p>
            <a:pPr algn="r" defTabSz="457200" eaLnBrk="0" fontAlgn="auto" hangingPunct="0">
              <a:spcBef>
                <a:spcPct val="0"/>
              </a:spcBef>
              <a:spcAft>
                <a:spcPct val="0"/>
              </a:spcAft>
              <a:defRPr/>
            </a:pPr>
            <a:r>
              <a:rPr lang="en-US" sz="900" b="1">
                <a:solidFill>
                  <a:schemeClr val="bg1"/>
                </a:solidFill>
                <a:latin typeface="Calibri"/>
              </a:rPr>
              <a:t>2023</a:t>
            </a:r>
          </a:p>
        </p:txBody>
      </p:sp>
      <p:sp>
        <p:nvSpPr>
          <p:cNvPr id="10" name="Rectangle 9"/>
          <p:cNvSpPr>
            <a:spLocks noChangeArrowheads="1"/>
          </p:cNvSpPr>
          <p:nvPr userDrawn="1"/>
        </p:nvSpPr>
        <p:spPr bwMode="auto">
          <a:xfrm>
            <a:off x="5806018" y="6670355"/>
            <a:ext cx="577849" cy="230832"/>
          </a:xfrm>
          <a:prstGeom prst="rect">
            <a:avLst/>
          </a:prstGeom>
          <a:noFill/>
          <a:ln>
            <a:noFill/>
          </a:ln>
        </p:spPr>
        <p:txBody>
          <a:bodyPr lIns="90488" rIns="90488" anchor="ctr">
            <a:spAutoFit/>
          </a:bodyPr>
          <a:lstStyle/>
          <a:p>
            <a:pPr algn="ctr" defTabSz="457200" eaLnBrk="0" fontAlgn="auto" hangingPunct="0">
              <a:spcBef>
                <a:spcPct val="0"/>
              </a:spcBef>
              <a:spcAft>
                <a:spcPct val="0"/>
              </a:spcAft>
              <a:defRPr/>
            </a:pPr>
            <a:fld id="{2BF07DEB-607E-47B5-8250-1D8372858C64}" type="slidenum">
              <a:rPr lang="en-US" sz="900" b="1" smtClean="0">
                <a:solidFill>
                  <a:schemeClr val="bg1"/>
                </a:solidFill>
                <a:latin typeface="Calibri"/>
              </a:rPr>
              <a:pPr algn="ctr" defTabSz="457200" eaLnBrk="0" fontAlgn="auto" hangingPunct="0">
                <a:spcBef>
                  <a:spcPct val="0"/>
                </a:spcBef>
                <a:spcAft>
                  <a:spcPct val="0"/>
                </a:spcAft>
                <a:defRPr/>
              </a:pPr>
              <a:t>‹#›</a:t>
            </a:fld>
            <a:endParaRPr lang="en-US" sz="900" b="1">
              <a:solidFill>
                <a:schemeClr val="bg1"/>
              </a:solidFill>
              <a:latin typeface="Calibri"/>
            </a:endParaRPr>
          </a:p>
        </p:txBody>
      </p:sp>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16663" y="6095517"/>
            <a:ext cx="1826211" cy="547863"/>
          </a:xfrm>
          <a:prstGeom prst="rect">
            <a:avLst/>
          </a:prstGeom>
        </p:spPr>
      </p:pic>
      <p:sp>
        <p:nvSpPr>
          <p:cNvPr id="12" name="Rectangle 16"/>
          <p:cNvSpPr>
            <a:spLocks noGrp="1" noChangeArrowheads="1"/>
          </p:cNvSpPr>
          <p:nvPr>
            <p:ph type="ctrTitle" sz="quarter"/>
          </p:nvPr>
        </p:nvSpPr>
        <p:spPr>
          <a:xfrm>
            <a:off x="2438400" y="472736"/>
            <a:ext cx="7315200" cy="424732"/>
          </a:xfrm>
          <a:prstGeom prst="rect">
            <a:avLst/>
          </a:prstGeom>
        </p:spPr>
        <p:txBody>
          <a:bodyPr wrap="square" tIns="45720" bIns="45720">
            <a:spAutoFit/>
          </a:bodyPr>
          <a:lstStyle>
            <a:lvl1pPr algn="ctr">
              <a:defRPr sz="2400" b="1">
                <a:solidFill>
                  <a:schemeClr val="bg1">
                    <a:lumMod val="50000"/>
                  </a:schemeClr>
                </a:solidFill>
                <a:latin typeface="Arial" panose="020B0604020202020204" pitchFamily="34" charset="0"/>
                <a:cs typeface="Arial" panose="020B0604020202020204" pitchFamily="34" charset="0"/>
              </a:defRPr>
            </a:lvl1pPr>
          </a:lstStyle>
          <a:p>
            <a:r>
              <a:rPr lang="en-US"/>
              <a:t>Click to edit Master title style</a:t>
            </a:r>
          </a:p>
        </p:txBody>
      </p:sp>
      <p:sp>
        <p:nvSpPr>
          <p:cNvPr id="13" name="Text Placeholder 2"/>
          <p:cNvSpPr>
            <a:spLocks noGrp="1"/>
          </p:cNvSpPr>
          <p:nvPr>
            <p:ph type="body" sz="quarter" idx="10"/>
          </p:nvPr>
        </p:nvSpPr>
        <p:spPr>
          <a:xfrm>
            <a:off x="1295402" y="1673468"/>
            <a:ext cx="9601199" cy="258532"/>
          </a:xfrm>
          <a:prstGeom prst="rect">
            <a:avLst/>
          </a:prstGeom>
        </p:spPr>
        <p:txBody>
          <a:bodyPr wrap="square">
            <a:spAutoFit/>
          </a:bodyPr>
          <a:lstStyle>
            <a:lvl1pPr marL="0" indent="0" algn="ctr">
              <a:buNone/>
              <a:defRPr sz="1200" i="0">
                <a:solidFill>
                  <a:schemeClr val="bg1">
                    <a:lumMod val="50000"/>
                  </a:schemeClr>
                </a:solidFill>
                <a:latin typeface="Arial" panose="020B0604020202020204" pitchFamily="34" charset="0"/>
                <a:cs typeface="Arial" panose="020B0604020202020204" pitchFamily="34" charset="0"/>
              </a:defRPr>
            </a:lvl1pPr>
            <a:lvl2pPr>
              <a:defRPr sz="1600" i="1">
                <a:solidFill>
                  <a:schemeClr val="bg1"/>
                </a:solidFill>
                <a:latin typeface="Arial" panose="020B0604020202020204" pitchFamily="34" charset="0"/>
                <a:cs typeface="Arial" panose="020B0604020202020204" pitchFamily="34" charset="0"/>
              </a:defRPr>
            </a:lvl2pPr>
            <a:lvl3pPr>
              <a:defRPr sz="1600" i="1">
                <a:solidFill>
                  <a:schemeClr val="bg1"/>
                </a:solidFill>
                <a:latin typeface="Arial" panose="020B0604020202020204" pitchFamily="34" charset="0"/>
                <a:cs typeface="Arial" panose="020B0604020202020204" pitchFamily="34" charset="0"/>
              </a:defRPr>
            </a:lvl3pPr>
            <a:lvl4pPr>
              <a:defRPr sz="1600" i="1">
                <a:solidFill>
                  <a:schemeClr val="bg1"/>
                </a:solidFill>
                <a:latin typeface="Arial" panose="020B0604020202020204" pitchFamily="34" charset="0"/>
                <a:cs typeface="Arial" panose="020B0604020202020204" pitchFamily="34" charset="0"/>
              </a:defRPr>
            </a:lvl4pPr>
            <a:lvl5pPr>
              <a:defRPr sz="1600" i="1">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92920032"/>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838200" y="126413"/>
            <a:ext cx="10515600" cy="1325563"/>
          </a:xfrm>
          <a:prstGeom prst="rect">
            <a:avLst/>
          </a:prstGeom>
        </p:spPr>
        <p:txBody>
          <a:bodyPr anchor="b"/>
          <a:lstStyle>
            <a:lvl1pPr>
              <a:defRPr baseline="0">
                <a:solidFill>
                  <a:srgbClr val="315F9F"/>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en-US"/>
              <a:t>To Design, Define.</a:t>
            </a:r>
          </a:p>
        </p:txBody>
      </p:sp>
    </p:spTree>
    <p:extLst>
      <p:ext uri="{BB962C8B-B14F-4D97-AF65-F5344CB8AC3E}">
        <p14:creationId xmlns:p14="http://schemas.microsoft.com/office/powerpoint/2010/main" val="3520980141"/>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PhAnim="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609600" y="2044700"/>
            <a:ext cx="109728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Content Placeholder 2"/>
          <p:cNvSpPr>
            <a:spLocks noGrp="1"/>
          </p:cNvSpPr>
          <p:nvPr>
            <p:ph sz="half" idx="10" hasCustomPrompt="1"/>
          </p:nvPr>
        </p:nvSpPr>
        <p:spPr>
          <a:xfrm>
            <a:off x="609600" y="1568452"/>
            <a:ext cx="10972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1853050234"/>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2"/>
          <p:cNvSpPr>
            <a:spLocks noGrp="1"/>
          </p:cNvSpPr>
          <p:nvPr>
            <p:ph sz="half" idx="10" hasCustomPrompt="1"/>
          </p:nvPr>
        </p:nvSpPr>
        <p:spPr>
          <a:xfrm>
            <a:off x="609600" y="1568452"/>
            <a:ext cx="53848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6197600" y="1568452"/>
            <a:ext cx="5384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flipH="1">
            <a:off x="6096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50744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PhAnim="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171670712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6300-9A50-7306-A400-D99D963F72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FD0A1-C01D-8203-D633-89EDEEBD64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AA4C7A-A118-ED95-510C-16C541ECE213}"/>
              </a:ext>
            </a:extLst>
          </p:cNvPr>
          <p:cNvSpPr>
            <a:spLocks noGrp="1"/>
          </p:cNvSpPr>
          <p:nvPr>
            <p:ph type="dt" sz="half" idx="10"/>
          </p:nvPr>
        </p:nvSpPr>
        <p:spPr/>
        <p:txBody>
          <a:bodyPr/>
          <a:lstStyle/>
          <a:p>
            <a:fld id="{ECE3694F-EB15-412E-9204-03A1DA97925C}" type="datetime1">
              <a:rPr lang="en-US" smtClean="0"/>
              <a:t>1/23/2025</a:t>
            </a:fld>
            <a:endParaRPr lang="en-US"/>
          </a:p>
        </p:txBody>
      </p:sp>
      <p:sp>
        <p:nvSpPr>
          <p:cNvPr id="5" name="Footer Placeholder 4">
            <a:extLst>
              <a:ext uri="{FF2B5EF4-FFF2-40B4-BE49-F238E27FC236}">
                <a16:creationId xmlns:a16="http://schemas.microsoft.com/office/drawing/2014/main" id="{78CB31CA-70C1-0722-872D-71FF9B0A3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2B3AD9-41AF-9B96-A778-9AE2CA8A0870}"/>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8" name="Content Placeholder 7">
            <a:extLst>
              <a:ext uri="{FF2B5EF4-FFF2-40B4-BE49-F238E27FC236}">
                <a16:creationId xmlns:a16="http://schemas.microsoft.com/office/drawing/2014/main" id="{D744ABEC-0B31-73FB-6A8E-DF070B0D7397}"/>
              </a:ext>
            </a:extLst>
          </p:cNvPr>
          <p:cNvSpPr>
            <a:spLocks noGrp="1"/>
          </p:cNvSpPr>
          <p:nvPr>
            <p:ph sz="quarter" idx="13"/>
          </p:nvPr>
        </p:nvSpPr>
        <p:spPr>
          <a:xfrm>
            <a:off x="4460875" y="660400"/>
            <a:ext cx="5454650" cy="2276475"/>
          </a:xfrm>
        </p:spPr>
        <p:txBody>
          <a:bodyPr/>
          <a:lstStyle>
            <a:lvl1pPr marL="0" indent="0">
              <a:buNone/>
              <a:defRPr/>
            </a:lvl1pPr>
          </a:lstStyle>
          <a:p>
            <a:pPr lvl="0"/>
            <a:endParaRPr lang="en-US"/>
          </a:p>
        </p:txBody>
      </p:sp>
    </p:spTree>
    <p:extLst>
      <p:ext uri="{BB962C8B-B14F-4D97-AF65-F5344CB8AC3E}">
        <p14:creationId xmlns:p14="http://schemas.microsoft.com/office/powerpoint/2010/main" val="4155028002"/>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1/23/2025</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356407532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0FE91-5084-FD07-37F2-56CF0E06BB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5720A8-FF31-9862-E55F-11C5DF004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6C2F1-EAF1-A4BF-6484-9759CA01B44A}"/>
              </a:ext>
            </a:extLst>
          </p:cNvPr>
          <p:cNvSpPr>
            <a:spLocks noGrp="1"/>
          </p:cNvSpPr>
          <p:nvPr>
            <p:ph type="dt" sz="half" idx="10"/>
          </p:nvPr>
        </p:nvSpPr>
        <p:spPr/>
        <p:txBody>
          <a:bodyPr/>
          <a:lstStyle/>
          <a:p>
            <a:fld id="{C6C88312-F7BB-4A6E-90BE-EE3ABA272917}" type="datetime1">
              <a:rPr lang="en-US" smtClean="0"/>
              <a:t>1/23/2025</a:t>
            </a:fld>
            <a:endParaRPr lang="en-US"/>
          </a:p>
        </p:txBody>
      </p:sp>
      <p:sp>
        <p:nvSpPr>
          <p:cNvPr id="5" name="Footer Placeholder 4">
            <a:extLst>
              <a:ext uri="{FF2B5EF4-FFF2-40B4-BE49-F238E27FC236}">
                <a16:creationId xmlns:a16="http://schemas.microsoft.com/office/drawing/2014/main" id="{137A4FA8-8069-EBFF-814B-2FB88FF60F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2C5A6-AB08-965A-E5E6-8D7C133F67F6}"/>
              </a:ext>
            </a:extLst>
          </p:cNvPr>
          <p:cNvSpPr>
            <a:spLocks noGrp="1"/>
          </p:cNvSpPr>
          <p:nvPr>
            <p:ph type="sldNum" sz="quarter" idx="12"/>
          </p:nvPr>
        </p:nvSpPr>
        <p:spPr/>
        <p:txBody>
          <a:bodyPr/>
          <a:lstStyle/>
          <a:p>
            <a:fld id="{FB58E4A0-ADC2-4CDB-810F-74EC28E6AA4B}" type="slidenum">
              <a:rPr lang="en-US" smtClean="0"/>
              <a:t>‹#›</a:t>
            </a:fld>
            <a:endParaRPr lang="en-US"/>
          </a:p>
        </p:txBody>
      </p:sp>
      <p:sp>
        <p:nvSpPr>
          <p:cNvPr id="76" name="Text Placeholder 75">
            <a:extLst>
              <a:ext uri="{FF2B5EF4-FFF2-40B4-BE49-F238E27FC236}">
                <a16:creationId xmlns:a16="http://schemas.microsoft.com/office/drawing/2014/main" id="{7BA8423C-C8B2-FA6C-CDDC-25A6A172A8AD}"/>
              </a:ext>
            </a:extLst>
          </p:cNvPr>
          <p:cNvSpPr>
            <a:spLocks noGrp="1"/>
          </p:cNvSpPr>
          <p:nvPr>
            <p:ph type="body" sz="quarter" idx="13"/>
          </p:nvPr>
        </p:nvSpPr>
        <p:spPr>
          <a:xfrm>
            <a:off x="8518525" y="190500"/>
            <a:ext cx="3351213" cy="804863"/>
          </a:xfrm>
        </p:spPr>
        <p:txBody>
          <a:bodyPr/>
          <a:lstStyle>
            <a:lvl1pPr marL="0" indent="0">
              <a:buNone/>
              <a:defRPr/>
            </a:lvl1pPr>
          </a:lstStyle>
          <a:p>
            <a:pPr lvl="0"/>
            <a:endParaRPr lang="en-US"/>
          </a:p>
        </p:txBody>
      </p:sp>
    </p:spTree>
    <p:extLst>
      <p:ext uri="{BB962C8B-B14F-4D97-AF65-F5344CB8AC3E}">
        <p14:creationId xmlns:p14="http://schemas.microsoft.com/office/powerpoint/2010/main" val="3366048748"/>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Presentation Title Slide" userDrawn="1">
  <p:cSld name="1_Presentation Title Slide">
    <p:spTree>
      <p:nvGrpSpPr>
        <p:cNvPr id="1" name="Shape 106"/>
        <p:cNvGrpSpPr/>
        <p:nvPr/>
      </p:nvGrpSpPr>
      <p:grpSpPr>
        <a:xfrm>
          <a:off x="0" y="0"/>
          <a:ext cx="0" cy="0"/>
          <a:chOff x="0" y="0"/>
          <a:chExt cx="0" cy="0"/>
        </a:xfrm>
      </p:grpSpPr>
      <p:sp>
        <p:nvSpPr>
          <p:cNvPr id="107" name="Google Shape;107;p30"/>
          <p:cNvSpPr txBox="1">
            <a:spLocks noGrp="1"/>
          </p:cNvSpPr>
          <p:nvPr>
            <p:ph type="title"/>
          </p:nvPr>
        </p:nvSpPr>
        <p:spPr>
          <a:xfrm>
            <a:off x="838200" y="365125"/>
            <a:ext cx="10515600" cy="1008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0"/>
          <p:cNvSpPr>
            <a:spLocks noGrp="1"/>
          </p:cNvSpPr>
          <p:nvPr>
            <p:ph type="pic" idx="2"/>
          </p:nvPr>
        </p:nvSpPr>
        <p:spPr>
          <a:xfrm>
            <a:off x="1193800" y="1562100"/>
            <a:ext cx="1536700" cy="1155700"/>
          </a:xfrm>
          <a:prstGeom prst="rect">
            <a:avLst/>
          </a:prstGeom>
          <a:noFill/>
          <a:ln>
            <a:noFill/>
          </a:ln>
        </p:spPr>
      </p:sp>
      <p:sp>
        <p:nvSpPr>
          <p:cNvPr id="109" name="Google Shape;109;p30"/>
          <p:cNvSpPr txBox="1">
            <a:spLocks noGrp="1"/>
          </p:cNvSpPr>
          <p:nvPr>
            <p:ph type="body" idx="1"/>
          </p:nvPr>
        </p:nvSpPr>
        <p:spPr>
          <a:xfrm>
            <a:off x="1066800" y="2906713"/>
            <a:ext cx="1663700" cy="42068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0" name="Google Shape;110;p30"/>
          <p:cNvSpPr>
            <a:spLocks noGrp="1"/>
          </p:cNvSpPr>
          <p:nvPr>
            <p:ph type="pic" idx="3"/>
          </p:nvPr>
        </p:nvSpPr>
        <p:spPr>
          <a:xfrm>
            <a:off x="8420100" y="1562100"/>
            <a:ext cx="1536700" cy="1155700"/>
          </a:xfrm>
          <a:prstGeom prst="rect">
            <a:avLst/>
          </a:prstGeom>
          <a:noFill/>
          <a:ln>
            <a:noFill/>
          </a:ln>
        </p:spPr>
      </p:sp>
      <p:sp>
        <p:nvSpPr>
          <p:cNvPr id="111" name="Google Shape;111;p30"/>
          <p:cNvSpPr txBox="1">
            <a:spLocks noGrp="1"/>
          </p:cNvSpPr>
          <p:nvPr>
            <p:ph type="body" idx="4"/>
          </p:nvPr>
        </p:nvSpPr>
        <p:spPr>
          <a:xfrm>
            <a:off x="8420100" y="2906713"/>
            <a:ext cx="1536700" cy="52228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2" name="Google Shape;112;p30"/>
          <p:cNvSpPr txBox="1">
            <a:spLocks noGrp="1"/>
          </p:cNvSpPr>
          <p:nvPr>
            <p:ph type="body" idx="5"/>
          </p:nvPr>
        </p:nvSpPr>
        <p:spPr>
          <a:xfrm>
            <a:off x="952500" y="3611398"/>
            <a:ext cx="4457700" cy="2881477"/>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3" name="Google Shape;113;p30"/>
          <p:cNvSpPr txBox="1">
            <a:spLocks noGrp="1"/>
          </p:cNvSpPr>
          <p:nvPr>
            <p:ph type="body" idx="6"/>
          </p:nvPr>
        </p:nvSpPr>
        <p:spPr>
          <a:xfrm>
            <a:off x="6591300" y="3611563"/>
            <a:ext cx="3365500" cy="1008062"/>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4" name="Google Shape;114;p30"/>
          <p:cNvSpPr>
            <a:spLocks noGrp="1"/>
          </p:cNvSpPr>
          <p:nvPr>
            <p:ph type="pic" idx="7"/>
          </p:nvPr>
        </p:nvSpPr>
        <p:spPr>
          <a:xfrm>
            <a:off x="10248900" y="3617913"/>
            <a:ext cx="1104900" cy="1001712"/>
          </a:xfrm>
          <a:prstGeom prst="rect">
            <a:avLst/>
          </a:prstGeom>
          <a:noFill/>
          <a:ln>
            <a:noFill/>
          </a:ln>
        </p:spPr>
      </p:sp>
      <p:sp>
        <p:nvSpPr>
          <p:cNvPr id="115" name="Google Shape;115;p30"/>
          <p:cNvSpPr txBox="1">
            <a:spLocks noGrp="1"/>
          </p:cNvSpPr>
          <p:nvPr>
            <p:ph type="body" idx="8"/>
          </p:nvPr>
        </p:nvSpPr>
        <p:spPr>
          <a:xfrm>
            <a:off x="6591300" y="5410200"/>
            <a:ext cx="3365500" cy="901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116" name="Google Shape;116;p30"/>
          <p:cNvSpPr>
            <a:spLocks noGrp="1"/>
          </p:cNvSpPr>
          <p:nvPr>
            <p:ph type="pic" idx="9"/>
          </p:nvPr>
        </p:nvSpPr>
        <p:spPr>
          <a:xfrm>
            <a:off x="10248900" y="5295900"/>
            <a:ext cx="1104900" cy="1001713"/>
          </a:xfrm>
          <a:prstGeom prst="rect">
            <a:avLst/>
          </a:prstGeom>
          <a:noFill/>
          <a:ln>
            <a:noFill/>
          </a:ln>
        </p:spPr>
      </p:sp>
      <p:sp>
        <p:nvSpPr>
          <p:cNvPr id="3" name="Content Placeholder 2">
            <a:extLst>
              <a:ext uri="{FF2B5EF4-FFF2-40B4-BE49-F238E27FC236}">
                <a16:creationId xmlns:a16="http://schemas.microsoft.com/office/drawing/2014/main" id="{CE9E48BE-B724-BA8A-5856-CA8083C80AF4}"/>
              </a:ext>
            </a:extLst>
          </p:cNvPr>
          <p:cNvSpPr>
            <a:spLocks noGrp="1"/>
          </p:cNvSpPr>
          <p:nvPr>
            <p:ph sz="quarter" idx="10"/>
          </p:nvPr>
        </p:nvSpPr>
        <p:spPr>
          <a:xfrm>
            <a:off x="4305300" y="1962150"/>
            <a:ext cx="1704975" cy="847725"/>
          </a:xfrm>
          <a:prstGeom prst="rect">
            <a:avLst/>
          </a:prstGeom>
        </p:spPr>
        <p:txBody>
          <a:bodyPr/>
          <a:lstStyle>
            <a:lvl5pPr marL="1828800" indent="0">
              <a:buNone/>
              <a:defRPr/>
            </a:lvl5pPr>
          </a:lstStyle>
          <a:p>
            <a:pPr lvl="4"/>
            <a:endParaRPr lang="en-US"/>
          </a:p>
        </p:txBody>
      </p:sp>
    </p:spTree>
    <p:extLst>
      <p:ext uri="{BB962C8B-B14F-4D97-AF65-F5344CB8AC3E}">
        <p14:creationId xmlns:p14="http://schemas.microsoft.com/office/powerpoint/2010/main" val="2673510009"/>
      </p:ext>
    </p:extLst>
  </p:cSld>
  <p:clrMapOvr>
    <a:masterClrMapping/>
  </p:clrMapOvr>
  <p:extLst>
    <p:ext uri="{DCECCB84-F9BA-43D5-87BE-67443E8EF086}">
      <p15:sldGuideLst xmlns:p15="http://schemas.microsoft.com/office/powerpoint/2012/main">
        <p15:guide id="1" orient="horz" pos="2160">
          <p15:clr>
            <a:srgbClr val="E46962"/>
          </p15:clr>
        </p15:guide>
        <p15:guide id="2" pos="3840">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image" Target="../media/image6.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heme" Target="../theme/theme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image" Target="../media/image5.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26" Type="http://schemas.openxmlformats.org/officeDocument/2006/relationships/slideLayout" Target="../slideLayouts/slideLayout77.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5" Type="http://schemas.openxmlformats.org/officeDocument/2006/relationships/slideLayout" Target="../slideLayouts/slideLayout76.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29" Type="http://schemas.openxmlformats.org/officeDocument/2006/relationships/image" Target="../media/image3.png"/><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slideLayout" Target="../slideLayouts/slideLayout75.xml"/><Relationship Id="rId32" Type="http://schemas.openxmlformats.org/officeDocument/2006/relationships/image" Target="../media/image6.pn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slideLayout" Target="../slideLayouts/slideLayout74.xml"/><Relationship Id="rId28" Type="http://schemas.openxmlformats.org/officeDocument/2006/relationships/theme" Target="../theme/theme3.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31" Type="http://schemas.openxmlformats.org/officeDocument/2006/relationships/image" Target="../media/image5.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 Id="rId27" Type="http://schemas.openxmlformats.org/officeDocument/2006/relationships/slideLayout" Target="../slideLayouts/slideLayout78.xml"/><Relationship Id="rId30"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A07085-849B-DAE7-86B0-CFF162845B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291532-13C2-BE3F-DD82-5C4D1BE03A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DEEEF5-0CBE-F225-5DFB-21B06B05B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48EFD1-1DF2-4E97-913B-9ABEDDB94B2F}" type="datetimeFigureOut">
              <a:rPr lang="en-US" smtClean="0"/>
              <a:t>1/23/2025</a:t>
            </a:fld>
            <a:endParaRPr lang="en-US"/>
          </a:p>
        </p:txBody>
      </p:sp>
      <p:sp>
        <p:nvSpPr>
          <p:cNvPr id="5" name="Footer Placeholder 4">
            <a:extLst>
              <a:ext uri="{FF2B5EF4-FFF2-40B4-BE49-F238E27FC236}">
                <a16:creationId xmlns:a16="http://schemas.microsoft.com/office/drawing/2014/main" id="{5C35A875-B626-2562-5F6B-7BC02B1058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2E056AE-524C-D289-B1B0-2B394FED28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B3587ED-1B1C-4E8D-A1A2-B4253A8B6066}" type="slidenum">
              <a:rPr lang="en-US" smtClean="0"/>
              <a:t>‹#›</a:t>
            </a:fld>
            <a:endParaRPr lang="en-US"/>
          </a:p>
        </p:txBody>
      </p:sp>
      <p:sp>
        <p:nvSpPr>
          <p:cNvPr id="7" name="Rectangle 6">
            <a:extLst>
              <a:ext uri="{FF2B5EF4-FFF2-40B4-BE49-F238E27FC236}">
                <a16:creationId xmlns:a16="http://schemas.microsoft.com/office/drawing/2014/main" id="{D28875C8-4037-C7DE-C4B5-8EE8570BD866}"/>
              </a:ext>
            </a:extLst>
          </p:cNvPr>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8" name="Group 7">
            <a:extLst>
              <a:ext uri="{FF2B5EF4-FFF2-40B4-BE49-F238E27FC236}">
                <a16:creationId xmlns:a16="http://schemas.microsoft.com/office/drawing/2014/main" id="{ECBA0603-E099-44AB-D381-288AF691BAF6}"/>
              </a:ext>
            </a:extLst>
          </p:cNvPr>
          <p:cNvGrpSpPr/>
          <p:nvPr userDrawn="1"/>
        </p:nvGrpSpPr>
        <p:grpSpPr>
          <a:xfrm>
            <a:off x="1524" y="0"/>
            <a:ext cx="12188952" cy="118872"/>
            <a:chOff x="1524" y="0"/>
            <a:chExt cx="12188952" cy="118872"/>
          </a:xfrm>
          <a:solidFill>
            <a:srgbClr val="C75000"/>
          </a:solidFill>
        </p:grpSpPr>
        <p:sp>
          <p:nvSpPr>
            <p:cNvPr id="9" name="Rectangle 8">
              <a:extLst>
                <a:ext uri="{FF2B5EF4-FFF2-40B4-BE49-F238E27FC236}">
                  <a16:creationId xmlns:a16="http://schemas.microsoft.com/office/drawing/2014/main" id="{0F9793DB-30D2-CF43-1864-B8BC5B590F63}"/>
                </a:ext>
              </a:extLst>
            </p:cNvPr>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5FF92F8-3FDE-7577-E7A1-C4047994AB94}"/>
                </a:ext>
              </a:extLst>
            </p:cNvPr>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58E5AA-B20E-CB67-597C-61E19EA37862}"/>
                </a:ext>
              </a:extLst>
            </p:cNvPr>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BCD0E1-EB79-F59B-522B-DF772B9A9A46}"/>
                </a:ext>
              </a:extLst>
            </p:cNvPr>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1">
            <a:extLst>
              <a:ext uri="{FF2B5EF4-FFF2-40B4-BE49-F238E27FC236}">
                <a16:creationId xmlns:a16="http://schemas.microsoft.com/office/drawing/2014/main" id="{7C56E853-AB76-F3E8-812F-3CA11DD84589}"/>
              </a:ext>
            </a:extLst>
          </p:cNvPr>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14" name="Oval 13">
            <a:extLst>
              <a:ext uri="{FF2B5EF4-FFF2-40B4-BE49-F238E27FC236}">
                <a16:creationId xmlns:a16="http://schemas.microsoft.com/office/drawing/2014/main" id="{C2493979-DA0A-E250-8440-EAAD656B6206}"/>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A74BD61-AF2B-BB6D-980D-CD05C7563D15}"/>
              </a:ext>
            </a:extLst>
          </p:cNvPr>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109821526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9" r:id="rId12"/>
    <p:sldLayoutId id="2147483690" r:id="rId13"/>
    <p:sldLayoutId id="2147483691" r:id="rId14"/>
    <p:sldLayoutId id="2147483692" r:id="rId15"/>
    <p:sldLayoutId id="2147483693" r:id="rId16"/>
    <p:sldLayoutId id="2147483694" r:id="rId17"/>
    <p:sldLayoutId id="2147483650" r:id="rId18"/>
    <p:sldLayoutId id="2147483649" r:id="rId19"/>
    <p:sldLayoutId id="2147483653" r:id="rId20"/>
    <p:sldLayoutId id="2147483659" r:id="rId21"/>
    <p:sldLayoutId id="2147483654" r:id="rId22"/>
    <p:sldLayoutId id="2147483666" r:id="rId23"/>
    <p:sldLayoutId id="214748372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31B1E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EC8006"/>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rgbClr val="0D477B"/>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05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343537607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0"/>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1"/>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2"/>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a:spLocks noChangeArrowheads="1"/>
          </p:cNvSpPr>
          <p:nvPr userDrawn="1"/>
        </p:nvSpPr>
        <p:spPr bwMode="auto">
          <a:xfrm>
            <a:off x="1524" y="6629400"/>
            <a:ext cx="12188952" cy="228600"/>
          </a:xfrm>
          <a:prstGeom prst="rect">
            <a:avLst/>
          </a:prstGeom>
          <a:solidFill>
            <a:srgbClr val="31B1E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EC8006"/>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150485" y="6597999"/>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rgbClr val="0D477B"/>
                </a:solidFill>
                <a:latin typeface="+mn-lt"/>
                <a:ea typeface="+mn-ea"/>
                <a:cs typeface="+mn-cs"/>
              </a:rPr>
              <a:t>© 2024 Safal Partners</a:t>
            </a:r>
          </a:p>
        </p:txBody>
      </p:sp>
      <p:sp>
        <p:nvSpPr>
          <p:cNvPr id="5" name="Rectangle 4">
            <a:extLst>
              <a:ext uri="{FF2B5EF4-FFF2-40B4-BE49-F238E27FC236}">
                <a16:creationId xmlns:a16="http://schemas.microsoft.com/office/drawing/2014/main" id="{23A701C1-DA17-9601-7E44-379126AA9D48}"/>
              </a:ext>
            </a:extLst>
          </p:cNvPr>
          <p:cNvSpPr>
            <a:spLocks noChangeArrowheads="1"/>
          </p:cNvSpPr>
          <p:nvPr userDrawn="1"/>
        </p:nvSpPr>
        <p:spPr bwMode="auto">
          <a:xfrm>
            <a:off x="0" y="6640866"/>
            <a:ext cx="12204097"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ct val="0"/>
              </a:spcBef>
              <a:spcAft>
                <a:spcPct val="0"/>
              </a:spcAft>
            </a:pPr>
            <a:endParaRPr lang="en-US">
              <a:solidFill>
                <a:prstClr val="black"/>
              </a:solidFill>
              <a:latin typeface="Calibri"/>
            </a:endParaRPr>
          </a:p>
        </p:txBody>
      </p:sp>
      <p:sp>
        <p:nvSpPr>
          <p:cNvPr id="6" name="Rectangle 11">
            <a:extLst>
              <a:ext uri="{FF2B5EF4-FFF2-40B4-BE49-F238E27FC236}">
                <a16:creationId xmlns:a16="http://schemas.microsoft.com/office/drawing/2014/main" id="{4CDFF74C-DF39-5332-B40F-09C62EE91AEC}"/>
              </a:ext>
            </a:extLst>
          </p:cNvPr>
          <p:cNvSpPr>
            <a:spLocks noChangeArrowheads="1"/>
          </p:cNvSpPr>
          <p:nvPr userDrawn="1"/>
        </p:nvSpPr>
        <p:spPr bwMode="auto">
          <a:xfrm>
            <a:off x="21997" y="6628467"/>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6013" y="6353378"/>
            <a:ext cx="489243" cy="489243"/>
          </a:xfrm>
          <a:prstGeom prst="ellipse">
            <a:avLst/>
          </a:prstGeom>
          <a:solidFill>
            <a:srgbClr val="005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1518879"/>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 id="2147483746" r:id="rId22"/>
    <p:sldLayoutId id="2147483747" r:id="rId23"/>
    <p:sldLayoutId id="2147483748" r:id="rId24"/>
    <p:sldLayoutId id="2147483749" r:id="rId25"/>
    <p:sldLayoutId id="2147483750" r:id="rId26"/>
    <p:sldLayoutId id="2147483751" r:id="rId27"/>
  </p:sldLayoutIdLst>
  <p:transition/>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30"/>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31"/>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32"/>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32"/>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png"/><Relationship Id="rId10" Type="http://schemas.openxmlformats.org/officeDocument/2006/relationships/hyperlink" Target="https://nextlevelnow.workforcegps.org/" TargetMode="External"/><Relationship Id="rId4" Type="http://schemas.openxmlformats.org/officeDocument/2006/relationships/hyperlink" Target="https://safalpartners.com/" TargetMode="External"/><Relationship Id="rId9"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mailto:Lisa.rice@safalpartners.com" TargetMode="External"/><Relationship Id="rId3" Type="http://schemas.openxmlformats.org/officeDocument/2006/relationships/image" Target="../media/image19.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hyperlink" Target="mailto:larreal@nawb.org" TargetMode="External"/><Relationship Id="rId5" Type="http://schemas.openxmlformats.org/officeDocument/2006/relationships/image" Target="../media/image20.jpeg"/><Relationship Id="rId4" Type="http://schemas.openxmlformats.org/officeDocument/2006/relationships/hyperlink" Target="mailto:rdp033@forbesfieldassociate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8.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hyperlink" Target="https://www.ecfr.gov/current/title-20/chapter-V/part-679/subpart-A/section-679.110?form=MG0AV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hyperlink" Target="https://www.dol.gov/grant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eda.gov/funding/funding-opportunities/all-opportunities?f%5B0%5D=funding_status%3A6565" TargetMode="External"/><Relationship Id="rId5" Type="http://schemas.openxmlformats.org/officeDocument/2006/relationships/hyperlink" Target="https://banks.data.fdic.gov/bankfind-suite/bankfind" TargetMode="External"/><Relationship Id="rId4" Type="http://schemas.openxmlformats.org/officeDocument/2006/relationships/hyperlink" Target="https://www.challenge.gov/"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51.xml"/><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51.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5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53.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8" Type="http://schemas.openxmlformats.org/officeDocument/2006/relationships/hyperlink" Target="https://novaworks.org/documents/wb-newmember/BoardBylaws.pdf" TargetMode="External"/><Relationship Id="rId13" Type="http://schemas.openxmlformats.org/officeDocument/2006/relationships/hyperlink" Target="https://tableau.external.nsf.gov/views/NSFEnginesFullProposalInvitations/MapOverview?%3Aembed=y&amp;%3AisGuestRedirectFromVizportal=y" TargetMode="External"/><Relationship Id="rId3" Type="http://schemas.openxmlformats.org/officeDocument/2006/relationships/hyperlink" Target="https://ion.workforcegps.org/resources/2022/06/23/14/26/Workforce-Innovation-and-Opportunity-Act-Governance-Training-Webcast-Series" TargetMode="External"/><Relationship Id="rId7" Type="http://schemas.openxmlformats.org/officeDocument/2006/relationships/hyperlink" Target="https://careersourcebroward.com/assets/uploads/documents/FINAL-BWDB-By-Laws-Rev2-12.15.2022.docx.pdf" TargetMode="External"/><Relationship Id="rId12" Type="http://schemas.openxmlformats.org/officeDocument/2006/relationships/hyperlink" Target="https://www.dol.gov/grant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wrksolutions.com/documents/about/by-laws/gcwb-bylaws.pdf" TargetMode="External"/><Relationship Id="rId11" Type="http://schemas.openxmlformats.org/officeDocument/2006/relationships/hyperlink" Target="https://strategies.workforcegps.org/resources/2017/05/09/15/16/Governing-the-Public-Workforce-System-The-Structure-and-Priorities-of-Local-Workforce-Investment" TargetMode="External"/><Relationship Id="rId5" Type="http://schemas.openxmlformats.org/officeDocument/2006/relationships/hyperlink" Target="https://nextlevelnow.workforcegps.org/resources/2024/03/15/19/16/NLN-Board-Governance-Series-New-Board-Member-Responsibilities-and-Engagement" TargetMode="External"/><Relationship Id="rId10" Type="http://schemas.openxmlformats.org/officeDocument/2006/relationships/hyperlink" Target="https://strategies.workforcegps.org/announcements/2023/04/10/14/12/How-Can-Workforce-Development-Boards-Accelerate-Positive-Outcomes-for-Job-Seekers-and-Businesses" TargetMode="External"/><Relationship Id="rId4" Type="http://schemas.openxmlformats.org/officeDocument/2006/relationships/hyperlink" Target="https://ion.workforcegps.org/resources/2019/05/13/15/13/Call-to-Action-for-Workforce-Development-Boards" TargetMode="External"/><Relationship Id="rId9" Type="http://schemas.openxmlformats.org/officeDocument/2006/relationships/hyperlink" Target="https://www.orangecountygov.com/DocumentCenter/View/7663/LWDB-By-laws-PDF"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8" Type="http://schemas.openxmlformats.org/officeDocument/2006/relationships/hyperlink" Target="mailto:Lisa.rice@safalpartners.com" TargetMode="External"/><Relationship Id="rId3" Type="http://schemas.openxmlformats.org/officeDocument/2006/relationships/image" Target="../media/image19.jpeg"/><Relationship Id="rId7" Type="http://schemas.openxmlformats.org/officeDocument/2006/relationships/image" Target="../media/image21.jpeg"/><Relationship Id="rId2" Type="http://schemas.openxmlformats.org/officeDocument/2006/relationships/notesSlide" Target="../notesSlides/notesSlide34.xml"/><Relationship Id="rId1" Type="http://schemas.openxmlformats.org/officeDocument/2006/relationships/slideLayout" Target="../slideLayouts/slideLayout17.xml"/><Relationship Id="rId6" Type="http://schemas.openxmlformats.org/officeDocument/2006/relationships/hyperlink" Target="mailto:larreal@nawb.org" TargetMode="External"/><Relationship Id="rId5" Type="http://schemas.openxmlformats.org/officeDocument/2006/relationships/image" Target="../media/image20.jpeg"/><Relationship Id="rId4" Type="http://schemas.openxmlformats.org/officeDocument/2006/relationships/hyperlink" Target="mailto:rdp033@forbesfieldassociates.com"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safalpartners.com/" TargetMode="External"/><Relationship Id="rId13" Type="http://schemas.openxmlformats.org/officeDocument/2006/relationships/image" Target="../media/image39.jpeg"/><Relationship Id="rId3" Type="http://schemas.openxmlformats.org/officeDocument/2006/relationships/image" Target="../media/image35.jpeg"/><Relationship Id="rId7" Type="http://schemas.openxmlformats.org/officeDocument/2006/relationships/image" Target="../media/image37.png"/><Relationship Id="rId12" Type="http://schemas.openxmlformats.org/officeDocument/2006/relationships/hyperlink" Target="mailto:Judy.Blanchard@safalpartners.com" TargetMode="External"/><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1.png"/><Relationship Id="rId11" Type="http://schemas.openxmlformats.org/officeDocument/2006/relationships/image" Target="../media/image38.png"/><Relationship Id="rId5" Type="http://schemas.openxmlformats.org/officeDocument/2006/relationships/hyperlink" Target="http://www.nextlevelnow.workforcegps.org/" TargetMode="External"/><Relationship Id="rId10" Type="http://schemas.openxmlformats.org/officeDocument/2006/relationships/hyperlink" Target="mailto:Melissa.Aguilar-Southard@safalpartners.com" TargetMode="External"/><Relationship Id="rId4" Type="http://schemas.openxmlformats.org/officeDocument/2006/relationships/image" Target="../media/image36.png"/><Relationship Id="rId9"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Lst>
          </p:cNvPr>
          <p:cNvSpPr>
            <a:spLocks noGrp="1"/>
          </p:cNvSpPr>
          <p:nvPr>
            <p:ph type="title"/>
          </p:nvPr>
        </p:nvSpPr>
        <p:spPr>
          <a:xfrm>
            <a:off x="8137398" y="321886"/>
            <a:ext cx="3524469" cy="4888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spcBef>
                <a:spcPts val="0"/>
              </a:spcBef>
              <a:buClrTx/>
              <a:buSzTx/>
              <a:buFont typeface="Arial" panose="020B0604020202020204" pitchFamily="34" charset="0"/>
              <a:buNone/>
              <a:tabLst/>
              <a:defRPr/>
            </a:pPr>
            <a:r>
              <a:rPr kumimoji="0" lang="en-US" altLang="en-US"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t>Board Governance Cohort:</a:t>
            </a:r>
            <a:r>
              <a:rPr lang="en-US" altLang="en-US" b="1">
                <a:solidFill>
                  <a:srgbClr val="002060"/>
                </a:solidFill>
                <a:latin typeface="Calibri" panose="020F0502020204030204" pitchFamily="34" charset="0"/>
                <a:ea typeface="ＭＳ Ｐゴシック"/>
                <a:cs typeface="Calibri" panose="020F0502020204030204" pitchFamily="34" charset="0"/>
              </a:rPr>
              <a:t> </a:t>
            </a:r>
            <a:br>
              <a:rPr lang="en-US" altLang="en-US" b="1">
                <a:solidFill>
                  <a:srgbClr val="002060"/>
                </a:solidFill>
                <a:latin typeface="Calibri" panose="020F0502020204030204" pitchFamily="34" charset="0"/>
                <a:ea typeface="ＭＳ Ｐゴシック"/>
                <a:cs typeface="Calibri" panose="020F0502020204030204" pitchFamily="34" charset="0"/>
              </a:rPr>
            </a:br>
            <a:r>
              <a:rPr kumimoji="0" lang="en-US" altLang="en-US" b="1" i="0" strike="noStrike" kern="1200" cap="none" spc="0" normalizeH="0" baseline="0" noProof="0">
                <a:ln>
                  <a:noFill/>
                </a:ln>
                <a:solidFill>
                  <a:srgbClr val="002060"/>
                </a:solidFill>
                <a:uLnTx/>
                <a:uFillTx/>
                <a:latin typeface="Calibri" panose="020F0502020204030204" pitchFamily="34" charset="0"/>
                <a:ea typeface="ＭＳ Ｐゴシック"/>
                <a:cs typeface="Calibri" panose="020F0502020204030204" pitchFamily="34" charset="0"/>
              </a:rPr>
              <a:t>Session 1- Requirements and Functions of Workforce Boards</a:t>
            </a:r>
            <a:endParaRPr kumimoji="0" lang="en-US" b="1" i="1" u="none" strike="noStrike" kern="1200" cap="none" spc="0" normalizeH="0" baseline="0" noProof="0">
              <a:ln>
                <a:noFill/>
              </a:ln>
              <a:solidFill>
                <a:schemeClr val="tx1"/>
              </a:solidFill>
              <a:uLnTx/>
              <a:uFillTx/>
              <a:latin typeface="Calibri" panose="020F0502020204030204" pitchFamily="34" charset="0"/>
              <a:ea typeface="ＭＳ Ｐゴシック"/>
              <a:cs typeface="Calibri" panose="020F0502020204030204" pitchFamily="34" charset="0"/>
            </a:endParaRPr>
          </a:p>
        </p:txBody>
      </p:sp>
      <p:pic>
        <p:nvPicPr>
          <p:cNvPr id="2050" name="Picture 2">
            <a:extLst>
              <a:ext uri="{FF2B5EF4-FFF2-40B4-BE49-F238E27FC236}">
                <a16:creationId xmlns:a16="http://schemas.microsoft.com/office/drawing/2014/main" id="{2C265F8B-9815-831B-0780-E8DE1B33B1A7}"/>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00" y="175701"/>
            <a:ext cx="737266" cy="38614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5CB3FDBC-3E36-8A9D-0D43-28879F4C5600}"/>
              </a:ext>
              <a:ext uri="{C183D7F6-B498-43B3-948B-1728B52AA6E4}">
                <adec:decorative xmlns:adec="http://schemas.microsoft.com/office/drawing/2017/decorative" val="1"/>
              </a:ext>
            </a:extLst>
          </p:cNvPr>
          <p:cNvGrpSpPr/>
          <p:nvPr/>
        </p:nvGrpSpPr>
        <p:grpSpPr>
          <a:xfrm>
            <a:off x="8015478" y="325474"/>
            <a:ext cx="754766" cy="876314"/>
            <a:chOff x="7830714" y="304056"/>
            <a:chExt cx="754766" cy="876314"/>
          </a:xfrm>
        </p:grpSpPr>
        <p:sp>
          <p:nvSpPr>
            <p:cNvPr id="8" name="Rectangle 7">
              <a:extLst>
                <a:ext uri="{FF2B5EF4-FFF2-40B4-BE49-F238E27FC236}">
                  <a16:creationId xmlns:a16="http://schemas.microsoft.com/office/drawing/2014/main" id="{282CA74A-C6CC-47C2-59CE-6BDED835F6D6}"/>
                </a:ext>
                <a:ext uri="{C183D7F6-B498-43B3-948B-1728B52AA6E4}">
                  <adec:decorative xmlns:adec="http://schemas.microsoft.com/office/drawing/2017/decorative" val="1"/>
                </a:ext>
              </a:extLst>
            </p:cNvPr>
            <p:cNvSpPr/>
            <p:nvPr/>
          </p:nvSpPr>
          <p:spPr>
            <a:xfrm>
              <a:off x="7830714" y="425604"/>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6" name="Rectangle 5">
              <a:extLst>
                <a:ext uri="{FF2B5EF4-FFF2-40B4-BE49-F238E27FC236}">
                  <a16:creationId xmlns:a16="http://schemas.microsoft.com/office/drawing/2014/main" id="{1113FD37-B02A-F7C1-D45E-F071B8074D2F}"/>
                </a:ext>
                <a:ext uri="{C183D7F6-B498-43B3-948B-1728B52AA6E4}">
                  <adec:decorative xmlns:adec="http://schemas.microsoft.com/office/drawing/2017/decorative" val="1"/>
                </a:ext>
              </a:extLst>
            </p:cNvPr>
            <p:cNvSpPr/>
            <p:nvPr/>
          </p:nvSpPr>
          <p:spPr>
            <a:xfrm rot="5400000">
              <a:off x="8132192" y="2578"/>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grpSp>
      <p:pic>
        <p:nvPicPr>
          <p:cNvPr id="7" name="Picture 6" descr="Next Level Now logo">
            <a:extLst>
              <a:ext uri="{FF2B5EF4-FFF2-40B4-BE49-F238E27FC236}">
                <a16:creationId xmlns:a16="http://schemas.microsoft.com/office/drawing/2014/main" id="{266F81CF-D440-D501-9894-5B732B4CF93E}"/>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85420" y="225797"/>
            <a:ext cx="6173969" cy="5974960"/>
          </a:xfrm>
          <a:prstGeom prst="rect">
            <a:avLst/>
          </a:prstGeom>
          <a:ln w="28575">
            <a:noFill/>
          </a:ln>
        </p:spPr>
      </p:pic>
      <p:sp>
        <p:nvSpPr>
          <p:cNvPr id="12" name="Content Placeholder 11">
            <a:extLst>
              <a:ext uri="{FF2B5EF4-FFF2-40B4-BE49-F238E27FC236}">
                <a16:creationId xmlns:a16="http://schemas.microsoft.com/office/drawing/2014/main" id="{DB2B60D1-F1CE-346E-3444-A469C706283B}"/>
              </a:ext>
            </a:extLst>
          </p:cNvPr>
          <p:cNvSpPr>
            <a:spLocks noGrp="1"/>
          </p:cNvSpPr>
          <p:nvPr>
            <p:ph sz="half" idx="2"/>
          </p:nvPr>
        </p:nvSpPr>
        <p:spPr>
          <a:xfrm>
            <a:off x="7105257" y="5339717"/>
            <a:ext cx="5181600" cy="1219201"/>
          </a:xfrm>
        </p:spPr>
        <p:txBody>
          <a:bodyPr/>
          <a:lstStyle/>
          <a:p>
            <a:pPr marL="0" lvl="0" indent="0" algn="ctr">
              <a:lnSpc>
                <a:spcPct val="100000"/>
              </a:lnSpc>
              <a:spcBef>
                <a:spcPts val="0"/>
              </a:spcBef>
              <a:buNone/>
              <a:defRPr/>
            </a:pPr>
            <a:r>
              <a:rPr lang="en-US" b="1">
                <a:solidFill>
                  <a:srgbClr val="B46004"/>
                </a:solidFill>
                <a:latin typeface="Calibri" panose="020F0502020204030204" pitchFamily="34" charset="0"/>
                <a:cs typeface="Calibri" panose="020F0502020204030204" pitchFamily="34" charset="0"/>
              </a:rPr>
              <a:t>Region 2 -</a:t>
            </a:r>
          </a:p>
          <a:p>
            <a:pPr marL="0" lvl="0" indent="0" algn="ctr">
              <a:lnSpc>
                <a:spcPct val="100000"/>
              </a:lnSpc>
              <a:spcBef>
                <a:spcPts val="0"/>
              </a:spcBef>
              <a:buNone/>
              <a:defRPr/>
            </a:pPr>
            <a:r>
              <a:rPr lang="en-US" b="1">
                <a:solidFill>
                  <a:srgbClr val="B46004"/>
                </a:solidFill>
                <a:latin typeface="Calibri" panose="020F0502020204030204" pitchFamily="34" charset="0"/>
                <a:cs typeface="Calibri" panose="020F0502020204030204" pitchFamily="34" charset="0"/>
              </a:rPr>
              <a:t>January 2025</a:t>
            </a:r>
          </a:p>
          <a:p>
            <a:pPr marL="0" indent="0">
              <a:buNone/>
            </a:pPr>
            <a:endParaRPr lang="en-US"/>
          </a:p>
        </p:txBody>
      </p:sp>
      <p:grpSp>
        <p:nvGrpSpPr>
          <p:cNvPr id="9" name="Group 8">
            <a:extLst>
              <a:ext uri="{FF2B5EF4-FFF2-40B4-BE49-F238E27FC236}">
                <a16:creationId xmlns:a16="http://schemas.microsoft.com/office/drawing/2014/main" id="{98B4EA05-F58A-DFFF-8B7A-33F1CFBF685B}"/>
              </a:ext>
              <a:ext uri="{C183D7F6-B498-43B3-948B-1728B52AA6E4}">
                <adec:decorative xmlns:adec="http://schemas.microsoft.com/office/drawing/2017/decorative" val="1"/>
              </a:ext>
            </a:extLst>
          </p:cNvPr>
          <p:cNvGrpSpPr/>
          <p:nvPr/>
        </p:nvGrpSpPr>
        <p:grpSpPr>
          <a:xfrm>
            <a:off x="10799482" y="4591653"/>
            <a:ext cx="1014195" cy="740818"/>
            <a:chOff x="10941268" y="3977860"/>
            <a:chExt cx="1014195" cy="740818"/>
          </a:xfrm>
        </p:grpSpPr>
        <p:sp>
          <p:nvSpPr>
            <p:cNvPr id="4" name="Rectangle 3">
              <a:extLst>
                <a:ext uri="{FF2B5EF4-FFF2-40B4-BE49-F238E27FC236}">
                  <a16:creationId xmlns:a16="http://schemas.microsoft.com/office/drawing/2014/main" id="{8FC9172A-D1ED-33EA-BC7A-ECE74DD4A8F2}"/>
                </a:ext>
                <a:ext uri="{C183D7F6-B498-43B3-948B-1728B52AA6E4}">
                  <adec:decorative xmlns:adec="http://schemas.microsoft.com/office/drawing/2017/decorative" val="1"/>
                </a:ext>
              </a:extLst>
            </p:cNvPr>
            <p:cNvSpPr/>
            <p:nvPr/>
          </p:nvSpPr>
          <p:spPr>
            <a:xfrm rot="5400000" flipV="1">
              <a:off x="11487444" y="4250657"/>
              <a:ext cx="740816" cy="19522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sp>
          <p:nvSpPr>
            <p:cNvPr id="5" name="Rectangle 4">
              <a:extLst>
                <a:ext uri="{FF2B5EF4-FFF2-40B4-BE49-F238E27FC236}">
                  <a16:creationId xmlns:a16="http://schemas.microsoft.com/office/drawing/2014/main" id="{F21467BD-109D-8037-B05E-E2C636941885}"/>
                </a:ext>
                <a:ext uri="{C183D7F6-B498-43B3-948B-1728B52AA6E4}">
                  <adec:decorative xmlns:adec="http://schemas.microsoft.com/office/drawing/2017/decorative" val="1"/>
                </a:ext>
              </a:extLst>
            </p:cNvPr>
            <p:cNvSpPr/>
            <p:nvPr/>
          </p:nvSpPr>
          <p:spPr>
            <a:xfrm rot="5400000">
              <a:off x="11285942" y="4208276"/>
              <a:ext cx="165728" cy="85507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B0503020102020204"/>
                <a:ea typeface="+mn-ea"/>
                <a:cs typeface="+mn-cs"/>
              </a:endParaRPr>
            </a:p>
          </p:txBody>
        </p:sp>
      </p:grpSp>
    </p:spTree>
    <p:extLst>
      <p:ext uri="{BB962C8B-B14F-4D97-AF65-F5344CB8AC3E}">
        <p14:creationId xmlns:p14="http://schemas.microsoft.com/office/powerpoint/2010/main" val="1661814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7BE00A1-A669-760D-884E-3E2129FBC591}"/>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US"/>
              <a:t>About NLN</a:t>
            </a:r>
          </a:p>
        </p:txBody>
      </p:sp>
      <p:grpSp>
        <p:nvGrpSpPr>
          <p:cNvPr id="23" name="Group 22" descr="Next Level Now Collaborative Partners:&#10;US Department of Labor&#10;Safal Partners&#10;National Association of Workforce Development Professionals&#10;National Association of Workforce Boards&#10;Third Sector">
            <a:extLst>
              <a:ext uri="{FF2B5EF4-FFF2-40B4-BE49-F238E27FC236}">
                <a16:creationId xmlns:a16="http://schemas.microsoft.com/office/drawing/2014/main" id="{B21BCA92-B13B-FEA4-3613-DFC88A9015D4}"/>
              </a:ext>
            </a:extLst>
          </p:cNvPr>
          <p:cNvGrpSpPr/>
          <p:nvPr/>
        </p:nvGrpSpPr>
        <p:grpSpPr>
          <a:xfrm>
            <a:off x="1515253" y="485027"/>
            <a:ext cx="4727168" cy="5887946"/>
            <a:chOff x="7835842" y="1494438"/>
            <a:chExt cx="3865200" cy="4664070"/>
          </a:xfrm>
        </p:grpSpPr>
        <p:pic>
          <p:nvPicPr>
            <p:cNvPr id="10" name="Google Shape;151;g28828bbd716_0_211" descr="US Department of Labor Logo">
              <a:extLst>
                <a:ext uri="{FF2B5EF4-FFF2-40B4-BE49-F238E27FC236}">
                  <a16:creationId xmlns:a16="http://schemas.microsoft.com/office/drawing/2014/main" id="{76F673C0-843B-C228-F40E-BD58B033023C}"/>
                </a:ext>
              </a:extLst>
            </p:cNvPr>
            <p:cNvPicPr preferRelativeResize="0"/>
            <p:nvPr/>
          </p:nvPicPr>
          <p:blipFill rotWithShape="1">
            <a:blip r:embed="rId3">
              <a:alphaModFix/>
            </a:blip>
            <a:srcRect/>
            <a:stretch/>
          </p:blipFill>
          <p:spPr>
            <a:xfrm>
              <a:off x="8220509" y="1542903"/>
              <a:ext cx="1347235" cy="1072590"/>
            </a:xfrm>
            <a:prstGeom prst="rect">
              <a:avLst/>
            </a:prstGeom>
            <a:noFill/>
            <a:ln>
              <a:noFill/>
            </a:ln>
          </p:spPr>
        </p:pic>
        <p:grpSp>
          <p:nvGrpSpPr>
            <p:cNvPr id="11" name="Google Shape;153;g28828bbd716_0_211" descr="Logo of Next Level Now Collaborative Partners:  USDOL ETA, Safal Partners, NAWB, NAWDP, Thirsd Sector">
              <a:extLst>
                <a:ext uri="{FF2B5EF4-FFF2-40B4-BE49-F238E27FC236}">
                  <a16:creationId xmlns:a16="http://schemas.microsoft.com/office/drawing/2014/main" id="{A08E6EBC-E6ED-8859-4270-40433ABD4B40}"/>
                </a:ext>
              </a:extLst>
            </p:cNvPr>
            <p:cNvGrpSpPr/>
            <p:nvPr/>
          </p:nvGrpSpPr>
          <p:grpSpPr>
            <a:xfrm>
              <a:off x="7835842" y="1494438"/>
              <a:ext cx="3865200" cy="4664070"/>
              <a:chOff x="7835842" y="1193920"/>
              <a:chExt cx="3865200" cy="4664070"/>
            </a:xfrm>
          </p:grpSpPr>
          <p:grpSp>
            <p:nvGrpSpPr>
              <p:cNvPr id="12" name="Google Shape;154;g28828bbd716_0_211">
                <a:extLst>
                  <a:ext uri="{FF2B5EF4-FFF2-40B4-BE49-F238E27FC236}">
                    <a16:creationId xmlns:a16="http://schemas.microsoft.com/office/drawing/2014/main" id="{49B01633-54D4-1056-2F17-C1B24EAF8A3D}"/>
                  </a:ext>
                </a:extLst>
              </p:cNvPr>
              <p:cNvGrpSpPr/>
              <p:nvPr/>
            </p:nvGrpSpPr>
            <p:grpSpPr>
              <a:xfrm>
                <a:off x="7835842" y="1193920"/>
                <a:ext cx="3865200" cy="4664070"/>
                <a:chOff x="7863841" y="1017270"/>
                <a:chExt cx="3865200" cy="4857900"/>
              </a:xfrm>
            </p:grpSpPr>
            <p:sp>
              <p:nvSpPr>
                <p:cNvPr id="15" name="Google Shape;155;g28828bbd716_0_211">
                  <a:extLst>
                    <a:ext uri="{FF2B5EF4-FFF2-40B4-BE49-F238E27FC236}">
                      <a16:creationId xmlns:a16="http://schemas.microsoft.com/office/drawing/2014/main" id="{AAEBAEDE-CE7D-B066-2FF5-90EF0170E828}"/>
                    </a:ext>
                  </a:extLst>
                </p:cNvPr>
                <p:cNvSpPr/>
                <p:nvPr/>
              </p:nvSpPr>
              <p:spPr>
                <a:xfrm>
                  <a:off x="7863841" y="1017270"/>
                  <a:ext cx="3865200" cy="4857900"/>
                </a:xfrm>
                <a:prstGeom prst="rect">
                  <a:avLst/>
                </a:prstGeom>
                <a:noFill/>
                <a:ln w="19050" cap="flat" cmpd="sng">
                  <a:solidFill>
                    <a:schemeClr val="accent2">
                      <a:lumMod val="75000"/>
                    </a:schemeClr>
                  </a:solidFill>
                  <a:prstDash val="sys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7" name="Google Shape;156;g28828bbd716_0_211" descr="Safal Partners Logo">
                  <a:hlinkClick r:id="rId4"/>
                  <a:extLst>
                    <a:ext uri="{FF2B5EF4-FFF2-40B4-BE49-F238E27FC236}">
                      <a16:creationId xmlns:a16="http://schemas.microsoft.com/office/drawing/2014/main" id="{6D87F985-EE36-F191-8454-CD4DBCFE31B5}"/>
                    </a:ext>
                  </a:extLst>
                </p:cNvPr>
                <p:cNvPicPr preferRelativeResize="0"/>
                <p:nvPr/>
              </p:nvPicPr>
              <p:blipFill rotWithShape="1">
                <a:blip r:embed="rId5">
                  <a:alphaModFix/>
                </a:blip>
                <a:srcRect/>
                <a:stretch/>
              </p:blipFill>
              <p:spPr>
                <a:xfrm>
                  <a:off x="8453223" y="2447807"/>
                  <a:ext cx="2663190" cy="1038644"/>
                </a:xfrm>
                <a:prstGeom prst="rect">
                  <a:avLst/>
                </a:prstGeom>
                <a:noFill/>
                <a:ln>
                  <a:noFill/>
                </a:ln>
                <a:effectLst>
                  <a:outerShdw blurRad="292100" dist="139700" dir="2700000" algn="tl" rotWithShape="0">
                    <a:srgbClr val="333333">
                      <a:alpha val="63137"/>
                    </a:srgbClr>
                  </a:outerShdw>
                </a:effectLst>
              </p:spPr>
            </p:pic>
            <p:pic>
              <p:nvPicPr>
                <p:cNvPr id="19" name="Google Shape;157;g28828bbd716_0_211" descr="Third Sector Capital Partners Logo">
                  <a:extLst>
                    <a:ext uri="{FF2B5EF4-FFF2-40B4-BE49-F238E27FC236}">
                      <a16:creationId xmlns:a16="http://schemas.microsoft.com/office/drawing/2014/main" id="{16EA3801-EB4C-0787-DE40-7CE2FB3C6166}"/>
                    </a:ext>
                  </a:extLst>
                </p:cNvPr>
                <p:cNvPicPr preferRelativeResize="0"/>
                <p:nvPr/>
              </p:nvPicPr>
              <p:blipFill rotWithShape="1">
                <a:blip r:embed="rId6">
                  <a:alphaModFix/>
                </a:blip>
                <a:srcRect/>
                <a:stretch/>
              </p:blipFill>
              <p:spPr>
                <a:xfrm>
                  <a:off x="9370750" y="5241367"/>
                  <a:ext cx="826796" cy="259195"/>
                </a:xfrm>
                <a:prstGeom prst="rect">
                  <a:avLst/>
                </a:prstGeom>
                <a:noFill/>
                <a:ln>
                  <a:noFill/>
                </a:ln>
                <a:effectLst>
                  <a:outerShdw blurRad="50800" dist="38100" dir="5400000" algn="t" rotWithShape="0">
                    <a:srgbClr val="000000">
                      <a:alpha val="40000"/>
                    </a:srgbClr>
                  </a:outerShdw>
                </a:effectLst>
              </p:spPr>
            </p:pic>
            <p:pic>
              <p:nvPicPr>
                <p:cNvPr id="21" name="Google Shape;158;g28828bbd716_0_211" descr="National Association of Workforce Development Professionals Logo">
                  <a:extLst>
                    <a:ext uri="{FF2B5EF4-FFF2-40B4-BE49-F238E27FC236}">
                      <a16:creationId xmlns:a16="http://schemas.microsoft.com/office/drawing/2014/main" id="{2381FEF7-0E08-E071-BBA1-581EABDA0BFE}"/>
                    </a:ext>
                  </a:extLst>
                </p:cNvPr>
                <p:cNvPicPr preferRelativeResize="0"/>
                <p:nvPr/>
              </p:nvPicPr>
              <p:blipFill rotWithShape="1">
                <a:blip r:embed="rId7">
                  <a:alphaModFix/>
                </a:blip>
                <a:srcRect/>
                <a:stretch/>
              </p:blipFill>
              <p:spPr>
                <a:xfrm>
                  <a:off x="8393217" y="3942439"/>
                  <a:ext cx="2821482" cy="509880"/>
                </a:xfrm>
                <a:prstGeom prst="rect">
                  <a:avLst/>
                </a:prstGeom>
                <a:noFill/>
                <a:ln>
                  <a:noFill/>
                </a:ln>
              </p:spPr>
            </p:pic>
            <p:pic>
              <p:nvPicPr>
                <p:cNvPr id="22" name="Google Shape;159;g28828bbd716_0_211" descr="National Association of Workforce Boards Logo">
                  <a:extLst>
                    <a:ext uri="{FF2B5EF4-FFF2-40B4-BE49-F238E27FC236}">
                      <a16:creationId xmlns:a16="http://schemas.microsoft.com/office/drawing/2014/main" id="{5FB987A7-67EE-70A4-1C5A-8DF21A6C5EA3}"/>
                    </a:ext>
                  </a:extLst>
                </p:cNvPr>
                <p:cNvPicPr preferRelativeResize="0"/>
                <p:nvPr/>
              </p:nvPicPr>
              <p:blipFill rotWithShape="1">
                <a:blip r:embed="rId8">
                  <a:alphaModFix/>
                </a:blip>
                <a:srcRect/>
                <a:stretch/>
              </p:blipFill>
              <p:spPr>
                <a:xfrm>
                  <a:off x="8645688" y="4427784"/>
                  <a:ext cx="2518117" cy="706995"/>
                </a:xfrm>
                <a:prstGeom prst="rect">
                  <a:avLst/>
                </a:prstGeom>
                <a:noFill/>
                <a:ln>
                  <a:noFill/>
                </a:ln>
              </p:spPr>
            </p:pic>
          </p:grpSp>
          <p:sp>
            <p:nvSpPr>
              <p:cNvPr id="13" name="Google Shape;160;g28828bbd716_0_211" descr="U.S. Department of Labor, Employment &amp; Training &#10;Administration (ETA)">
                <a:extLst>
                  <a:ext uri="{FF2B5EF4-FFF2-40B4-BE49-F238E27FC236}">
                    <a16:creationId xmlns:a16="http://schemas.microsoft.com/office/drawing/2014/main" id="{5506BF09-D7F1-6B6C-2CEA-157E715820C9}"/>
                  </a:ext>
                </a:extLst>
              </p:cNvPr>
              <p:cNvSpPr txBox="1"/>
              <p:nvPr/>
            </p:nvSpPr>
            <p:spPr>
              <a:xfrm>
                <a:off x="9342751" y="1494789"/>
                <a:ext cx="1939800" cy="5850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400" b="1" i="0" u="none" strike="noStrike" cap="none">
                    <a:solidFill>
                      <a:srgbClr val="1B1B1B"/>
                    </a:solidFill>
                    <a:latin typeface="+mj-lt"/>
                    <a:ea typeface="Arial"/>
                    <a:cs typeface="Arial"/>
                    <a:sym typeface="Arial"/>
                  </a:rPr>
                  <a:t>U.S. Department of Labor, Employment &amp; Training </a:t>
                </a:r>
                <a:endParaRPr sz="2000" b="0" i="0" u="none" strike="noStrike" cap="none">
                  <a:solidFill>
                    <a:srgbClr val="00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1050"/>
                  <a:buFont typeface="Arial"/>
                  <a:buNone/>
                </a:pPr>
                <a:r>
                  <a:rPr lang="en-US" sz="1400" b="1" i="0" u="none" strike="noStrike" cap="none">
                    <a:solidFill>
                      <a:srgbClr val="1B1B1B"/>
                    </a:solidFill>
                    <a:latin typeface="+mj-lt"/>
                    <a:ea typeface="Arial"/>
                    <a:cs typeface="Arial"/>
                    <a:sym typeface="Arial"/>
                  </a:rPr>
                  <a:t>Administration (ETA)</a:t>
                </a:r>
                <a:endParaRPr sz="1400" b="0" i="0" u="none" strike="noStrike" cap="none">
                  <a:solidFill>
                    <a:srgbClr val="000000"/>
                  </a:solidFill>
                  <a:latin typeface="+mj-lt"/>
                  <a:ea typeface="Arial"/>
                  <a:cs typeface="Arial"/>
                  <a:sym typeface="Arial"/>
                </a:endParaRPr>
              </a:p>
            </p:txBody>
          </p:sp>
        </p:grpSp>
      </p:grpSp>
      <p:pic>
        <p:nvPicPr>
          <p:cNvPr id="9" name="Picture 8" descr="Next Level Now logo">
            <a:extLst>
              <a:ext uri="{FF2B5EF4-FFF2-40B4-BE49-F238E27FC236}">
                <a16:creationId xmlns:a16="http://schemas.microsoft.com/office/drawing/2014/main" id="{FB5EC308-380D-5D85-170F-4B482AA16F0C}"/>
              </a:ext>
              <a:ext uri="{C183D7F6-B498-43B3-948B-1728B52AA6E4}">
                <adec:decorative xmlns:adec="http://schemas.microsoft.com/office/drawing/2017/decorative" val="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245191" y="451618"/>
            <a:ext cx="1399796" cy="1369878"/>
          </a:xfrm>
          <a:prstGeom prst="rect">
            <a:avLst/>
          </a:prstGeom>
          <a:ln w="28575">
            <a:noFill/>
          </a:ln>
        </p:spPr>
      </p:pic>
      <p:sp>
        <p:nvSpPr>
          <p:cNvPr id="8" name="Content Placeholder 7">
            <a:extLst>
              <a:ext uri="{FF2B5EF4-FFF2-40B4-BE49-F238E27FC236}">
                <a16:creationId xmlns:a16="http://schemas.microsoft.com/office/drawing/2014/main" id="{2E25CA70-15D7-7D53-93D1-DC0BB70475C8}"/>
              </a:ext>
            </a:extLst>
          </p:cNvPr>
          <p:cNvSpPr>
            <a:spLocks noGrp="1"/>
          </p:cNvSpPr>
          <p:nvPr>
            <p:ph sz="quarter" idx="13"/>
          </p:nvPr>
        </p:nvSpPr>
        <p:spPr>
          <a:xfrm>
            <a:off x="7310904" y="1973829"/>
            <a:ext cx="3466840" cy="2753080"/>
          </a:xfrm>
        </p:spPr>
        <p:txBody>
          <a:bodyPr>
            <a:noAutofit/>
          </a:bodyPr>
          <a:lstStyle>
            <a:lvl1pPr marL="0" indent="0">
              <a:buNone/>
              <a:defRPr/>
            </a:lvl1pPr>
          </a:lstStyle>
          <a:p>
            <a:pPr algn="ctr">
              <a:lnSpc>
                <a:spcPct val="114000"/>
              </a:lnSpc>
              <a:spcBef>
                <a:spcPts val="600"/>
              </a:spcBef>
              <a:spcAft>
                <a:spcPts val="600"/>
              </a:spcAft>
            </a:pPr>
            <a:r>
              <a:rPr lang="en-US" sz="2000" b="1">
                <a:solidFill>
                  <a:schemeClr val="accent1">
                    <a:lumMod val="50000"/>
                  </a:schemeClr>
                </a:solidFill>
                <a:latin typeface="Calibri" panose="020F0502020204030204" pitchFamily="34" charset="0"/>
                <a:cs typeface="Calibri" panose="020F0502020204030204" pitchFamily="34" charset="0"/>
              </a:rPr>
              <a:t>About NLN…</a:t>
            </a:r>
            <a:br>
              <a:rPr lang="en-US" sz="2000" b="1">
                <a:latin typeface="Calibri" panose="020F0502020204030204" pitchFamily="34" charset="0"/>
                <a:cs typeface="Calibri" panose="020F0502020204030204" pitchFamily="34" charset="0"/>
              </a:rPr>
            </a:br>
            <a:r>
              <a:rPr lang="en-US" sz="2000" i="1">
                <a:solidFill>
                  <a:schemeClr val="accent1">
                    <a:lumMod val="50000"/>
                  </a:schemeClr>
                </a:solidFill>
                <a:latin typeface="Calibri" panose="020F0502020204030204" pitchFamily="34" charset="0"/>
                <a:cs typeface="Calibri" panose="020F0502020204030204" pitchFamily="34" charset="0"/>
              </a:rPr>
              <a:t>U.S. DOL ETA’s vehicle for </a:t>
            </a:r>
            <a:r>
              <a:rPr lang="en-US" sz="2000" b="1" i="1">
                <a:solidFill>
                  <a:srgbClr val="0B739D"/>
                </a:solidFill>
                <a:latin typeface="Calibri" panose="020F0502020204030204" pitchFamily="34" charset="0"/>
                <a:cs typeface="Calibri" panose="020F0502020204030204" pitchFamily="34" charset="0"/>
              </a:rPr>
              <a:t>short- and long-term technical assistance </a:t>
            </a:r>
            <a:br>
              <a:rPr lang="en-US" sz="2000" i="1">
                <a:solidFill>
                  <a:schemeClr val="accent1">
                    <a:lumMod val="50000"/>
                  </a:schemeClr>
                </a:solidFill>
                <a:latin typeface="Calibri" panose="020F0502020204030204" pitchFamily="34" charset="0"/>
                <a:cs typeface="Calibri" panose="020F0502020204030204" pitchFamily="34" charset="0"/>
              </a:rPr>
            </a:br>
            <a:r>
              <a:rPr lang="en-US" sz="2000" i="1">
                <a:solidFill>
                  <a:schemeClr val="accent1">
                    <a:lumMod val="50000"/>
                  </a:schemeClr>
                </a:solidFill>
                <a:latin typeface="Calibri" panose="020F0502020204030204" pitchFamily="34" charset="0"/>
                <a:cs typeface="Calibri" panose="020F0502020204030204" pitchFamily="34" charset="0"/>
              </a:rPr>
              <a:t>to state and local </a:t>
            </a:r>
            <a:br>
              <a:rPr lang="en-US" sz="2000" i="1">
                <a:solidFill>
                  <a:schemeClr val="accent1">
                    <a:lumMod val="50000"/>
                  </a:schemeClr>
                </a:solidFill>
                <a:latin typeface="Calibri" panose="020F0502020204030204" pitchFamily="34" charset="0"/>
                <a:cs typeface="Calibri" panose="020F0502020204030204" pitchFamily="34" charset="0"/>
              </a:rPr>
            </a:br>
            <a:r>
              <a:rPr lang="en-US" sz="2000" i="1">
                <a:solidFill>
                  <a:schemeClr val="accent1">
                    <a:lumMod val="50000"/>
                  </a:schemeClr>
                </a:solidFill>
                <a:latin typeface="Calibri" panose="020F0502020204030204" pitchFamily="34" charset="0"/>
                <a:cs typeface="Calibri" panose="020F0502020204030204" pitchFamily="34" charset="0"/>
              </a:rPr>
              <a:t>workforce boards </a:t>
            </a:r>
            <a:br>
              <a:rPr lang="en-US" sz="2000" i="1">
                <a:solidFill>
                  <a:schemeClr val="accent1">
                    <a:lumMod val="50000"/>
                  </a:schemeClr>
                </a:solidFill>
                <a:latin typeface="Calibri" panose="020F0502020204030204" pitchFamily="34" charset="0"/>
                <a:cs typeface="Calibri" panose="020F0502020204030204" pitchFamily="34" charset="0"/>
              </a:rPr>
            </a:br>
            <a:r>
              <a:rPr lang="en-US" sz="2000" i="1">
                <a:solidFill>
                  <a:schemeClr val="accent1">
                    <a:lumMod val="50000"/>
                  </a:schemeClr>
                </a:solidFill>
                <a:latin typeface="Calibri" panose="020F0502020204030204" pitchFamily="34" charset="0"/>
                <a:cs typeface="Calibri" panose="020F0502020204030204" pitchFamily="34" charset="0"/>
              </a:rPr>
              <a:t>throughout the </a:t>
            </a:r>
            <a:br>
              <a:rPr lang="en-US" sz="2000" i="1">
                <a:solidFill>
                  <a:schemeClr val="accent1">
                    <a:lumMod val="50000"/>
                  </a:schemeClr>
                </a:solidFill>
                <a:latin typeface="Calibri" panose="020F0502020204030204" pitchFamily="34" charset="0"/>
                <a:cs typeface="Calibri" panose="020F0502020204030204" pitchFamily="34" charset="0"/>
              </a:rPr>
            </a:br>
            <a:r>
              <a:rPr lang="en-US" sz="2000" i="1">
                <a:solidFill>
                  <a:schemeClr val="accent1">
                    <a:lumMod val="50000"/>
                  </a:schemeClr>
                </a:solidFill>
                <a:latin typeface="Calibri" panose="020F0502020204030204" pitchFamily="34" charset="0"/>
                <a:cs typeface="Calibri" panose="020F0502020204030204" pitchFamily="34" charset="0"/>
              </a:rPr>
              <a:t>U.S. and its territories.</a:t>
            </a:r>
          </a:p>
          <a:p>
            <a:pPr lvl="0">
              <a:lnSpc>
                <a:spcPct val="114000"/>
              </a:lnSpc>
            </a:pPr>
            <a:endParaRPr lang="en-US" sz="1600"/>
          </a:p>
        </p:txBody>
      </p:sp>
      <p:sp>
        <p:nvSpPr>
          <p:cNvPr id="3" name="Google Shape;155;g28828bbd716_0_211">
            <a:extLst>
              <a:ext uri="{FF2B5EF4-FFF2-40B4-BE49-F238E27FC236}">
                <a16:creationId xmlns:a16="http://schemas.microsoft.com/office/drawing/2014/main" id="{0A0529DC-0775-D7C9-6BF4-151BCCEFF950}"/>
              </a:ext>
              <a:ext uri="{C183D7F6-B498-43B3-948B-1728B52AA6E4}">
                <adec:decorative xmlns:adec="http://schemas.microsoft.com/office/drawing/2017/decorative" val="1"/>
              </a:ext>
            </a:extLst>
          </p:cNvPr>
          <p:cNvSpPr/>
          <p:nvPr/>
        </p:nvSpPr>
        <p:spPr>
          <a:xfrm>
            <a:off x="1577001" y="3997511"/>
            <a:ext cx="4489503" cy="2345280"/>
          </a:xfrm>
          <a:prstGeom prst="rect">
            <a:avLst/>
          </a:prstGeom>
          <a:noFill/>
          <a:ln w="19050" cap="flat" cmpd="sng">
            <a:solidFill>
              <a:schemeClr val="accent2">
                <a:lumMod val="75000"/>
              </a:schemeClr>
            </a:solidFill>
            <a:prstDash val="sysDash"/>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 name="Picture 6" descr="qr code linked to workforcegps.com">
            <a:hlinkClick r:id="rId10"/>
            <a:extLst>
              <a:ext uri="{FF2B5EF4-FFF2-40B4-BE49-F238E27FC236}">
                <a16:creationId xmlns:a16="http://schemas.microsoft.com/office/drawing/2014/main" id="{7BB97791-EE66-6E4A-6DFC-775E2A476B63}"/>
              </a:ext>
              <a:ext uri="{C183D7F6-B498-43B3-948B-1728B52AA6E4}">
                <adec:decorative xmlns:adec="http://schemas.microsoft.com/office/drawing/2017/decorative" val="0"/>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313164" y="4976477"/>
            <a:ext cx="1462320" cy="1462320"/>
          </a:xfrm>
          <a:prstGeom prst="rect">
            <a:avLst/>
          </a:prstGeom>
          <a:noFill/>
          <a:ln>
            <a:noFill/>
          </a:ln>
        </p:spPr>
      </p:pic>
      <p:grpSp>
        <p:nvGrpSpPr>
          <p:cNvPr id="2" name="Group 1">
            <a:extLst>
              <a:ext uri="{FF2B5EF4-FFF2-40B4-BE49-F238E27FC236}">
                <a16:creationId xmlns:a16="http://schemas.microsoft.com/office/drawing/2014/main" id="{3574E3E3-58BA-E76C-4008-D405C687EDD9}"/>
              </a:ext>
              <a:ext uri="{C183D7F6-B498-43B3-948B-1728B52AA6E4}">
                <adec:decorative xmlns:adec="http://schemas.microsoft.com/office/drawing/2017/decorative" val="1"/>
              </a:ext>
            </a:extLst>
          </p:cNvPr>
          <p:cNvGrpSpPr/>
          <p:nvPr/>
        </p:nvGrpSpPr>
        <p:grpSpPr>
          <a:xfrm>
            <a:off x="7270643" y="512792"/>
            <a:ext cx="754766" cy="806870"/>
            <a:chOff x="7830714" y="304056"/>
            <a:chExt cx="754766" cy="876314"/>
          </a:xfrm>
        </p:grpSpPr>
        <p:sp>
          <p:nvSpPr>
            <p:cNvPr id="4" name="Rectangle 3">
              <a:extLst>
                <a:ext uri="{FF2B5EF4-FFF2-40B4-BE49-F238E27FC236}">
                  <a16:creationId xmlns:a16="http://schemas.microsoft.com/office/drawing/2014/main" id="{2FA492DC-1FA5-0B2C-61B9-E97F5CEDA9C0}"/>
                </a:ext>
                <a:ext uri="{C183D7F6-B498-43B3-948B-1728B52AA6E4}">
                  <adec:decorative xmlns:adec="http://schemas.microsoft.com/office/drawing/2017/decorative" val="1"/>
                </a:ext>
              </a:extLst>
            </p:cNvPr>
            <p:cNvSpPr/>
            <p:nvPr/>
          </p:nvSpPr>
          <p:spPr>
            <a:xfrm>
              <a:off x="7830714" y="425604"/>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ABF39DD-E40B-4FA6-4D9B-04E4D70359DF}"/>
                </a:ext>
                <a:ext uri="{C183D7F6-B498-43B3-948B-1728B52AA6E4}">
                  <adec:decorative xmlns:adec="http://schemas.microsoft.com/office/drawing/2017/decorative" val="1"/>
                </a:ext>
              </a:extLst>
            </p:cNvPr>
            <p:cNvSpPr/>
            <p:nvPr/>
          </p:nvSpPr>
          <p:spPr>
            <a:xfrm rot="5400000">
              <a:off x="8132192" y="2578"/>
              <a:ext cx="151810" cy="75476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FF925A4D-2996-5728-0784-3544B0A1393A}"/>
              </a:ext>
              <a:ext uri="{C183D7F6-B498-43B3-948B-1728B52AA6E4}">
                <adec:decorative xmlns:adec="http://schemas.microsoft.com/office/drawing/2017/decorative" val="1"/>
              </a:ext>
            </a:extLst>
          </p:cNvPr>
          <p:cNvGrpSpPr/>
          <p:nvPr/>
        </p:nvGrpSpPr>
        <p:grpSpPr>
          <a:xfrm>
            <a:off x="10426918" y="5690479"/>
            <a:ext cx="1014195" cy="740818"/>
            <a:chOff x="10941268" y="3977860"/>
            <a:chExt cx="1014195" cy="740818"/>
          </a:xfrm>
        </p:grpSpPr>
        <p:sp>
          <p:nvSpPr>
            <p:cNvPr id="18" name="Rectangle 17">
              <a:extLst>
                <a:ext uri="{FF2B5EF4-FFF2-40B4-BE49-F238E27FC236}">
                  <a16:creationId xmlns:a16="http://schemas.microsoft.com/office/drawing/2014/main" id="{B4450CB8-DA3A-6969-0044-2EBA117E31CD}"/>
                </a:ext>
                <a:ext uri="{C183D7F6-B498-43B3-948B-1728B52AA6E4}">
                  <adec:decorative xmlns:adec="http://schemas.microsoft.com/office/drawing/2017/decorative" val="1"/>
                </a:ext>
              </a:extLst>
            </p:cNvPr>
            <p:cNvSpPr/>
            <p:nvPr/>
          </p:nvSpPr>
          <p:spPr>
            <a:xfrm rot="5400000" flipV="1">
              <a:off x="11487444" y="4250657"/>
              <a:ext cx="740816" cy="195222"/>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7C213F5-AC8A-C238-6AED-DA3F3723B446}"/>
                </a:ext>
                <a:ext uri="{C183D7F6-B498-43B3-948B-1728B52AA6E4}">
                  <adec:decorative xmlns:adec="http://schemas.microsoft.com/office/drawing/2017/decorative" val="1"/>
                </a:ext>
              </a:extLst>
            </p:cNvPr>
            <p:cNvSpPr/>
            <p:nvPr/>
          </p:nvSpPr>
          <p:spPr>
            <a:xfrm rot="5400000">
              <a:off x="11285942" y="4208276"/>
              <a:ext cx="165728" cy="85507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71801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B404FC-637D-813C-431C-E02B9B78D27B}"/>
              </a:ext>
            </a:extLst>
          </p:cNvPr>
          <p:cNvSpPr>
            <a:spLocks noGrp="1"/>
          </p:cNvSpPr>
          <p:nvPr>
            <p:ph type="title"/>
          </p:nvPr>
        </p:nvSpPr>
        <p:spPr>
          <a:xfrm>
            <a:off x="1721191" y="1731003"/>
            <a:ext cx="3668432" cy="2852737"/>
          </a:xfrm>
        </p:spPr>
        <p:txBody>
          <a:bodyPr vert="horz" lIns="91440" tIns="45720" rIns="91440" bIns="45720" rtlCol="0" anchor="ctr">
            <a:normAutofit/>
          </a:bodyPr>
          <a:lstStyle/>
          <a:p>
            <a:pPr algn="ctr"/>
            <a:r>
              <a:rPr lang="en-US" sz="5400" b="1" kern="1200">
                <a:latin typeface="Calibri" panose="020F0502020204030204" pitchFamily="34" charset="0"/>
                <a:cs typeface="Calibri" panose="020F0502020204030204" pitchFamily="34" charset="0"/>
              </a:rPr>
              <a:t>Agenda</a:t>
            </a:r>
          </a:p>
        </p:txBody>
      </p:sp>
      <p:pic>
        <p:nvPicPr>
          <p:cNvPr id="7" name="Picture 6" descr="Next Level Now logo">
            <a:extLst>
              <a:ext uri="{FF2B5EF4-FFF2-40B4-BE49-F238E27FC236}">
                <a16:creationId xmlns:a16="http://schemas.microsoft.com/office/drawing/2014/main" id="{52847D30-D600-93D3-F3AC-AA96BFFAB21C}"/>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684" y="5326872"/>
            <a:ext cx="1250798" cy="1210480"/>
          </a:xfrm>
          <a:prstGeom prst="rect">
            <a:avLst/>
          </a:prstGeom>
          <a:ln w="28575">
            <a:noFill/>
          </a:ln>
        </p:spPr>
      </p:pic>
      <p:sp>
        <p:nvSpPr>
          <p:cNvPr id="10" name="Text Placeholder 9">
            <a:extLst>
              <a:ext uri="{FF2B5EF4-FFF2-40B4-BE49-F238E27FC236}">
                <a16:creationId xmlns:a16="http://schemas.microsoft.com/office/drawing/2014/main" id="{7B31484B-BFC8-F7EB-B996-6E66154A9C79}"/>
              </a:ext>
            </a:extLst>
          </p:cNvPr>
          <p:cNvSpPr>
            <a:spLocks noGrp="1"/>
          </p:cNvSpPr>
          <p:nvPr>
            <p:ph type="body" idx="1"/>
          </p:nvPr>
        </p:nvSpPr>
        <p:spPr>
          <a:xfrm>
            <a:off x="6596155" y="593286"/>
            <a:ext cx="5369243" cy="5944066"/>
          </a:xfrm>
        </p:spPr>
        <p:txBody>
          <a:bodyPr>
            <a:normAutofit/>
          </a:bodyPr>
          <a:lstStyle/>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Introductions</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State and Local Workforce Boards</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State and Local Workforce Development Board Composition</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Recruitment and Retention of Board Members</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Importance of Board Composition</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Impact to Workforce Board Functions</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Quality Bylaws</a:t>
            </a:r>
            <a:endParaRPr lang="en-US" sz="2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Q&amp;A</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Resources</a:t>
            </a:r>
          </a:p>
          <a:p>
            <a:pPr marL="285750" lvl="0" indent="-228600">
              <a:lnSpc>
                <a:spcPct val="114000"/>
              </a:lnSpc>
              <a:spcBef>
                <a:spcPts val="300"/>
              </a:spcBef>
              <a:spcAft>
                <a:spcPts val="300"/>
              </a:spcAft>
              <a:buFont typeface="Arial" panose="020B0604020202020204" pitchFamily="34" charset="0"/>
              <a:buChar char="•"/>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Closing</a:t>
            </a:r>
            <a:r>
              <a:rPr lang="en-US" sz="2000">
                <a:solidFill>
                  <a:srgbClr val="0D4460"/>
                </a:solidFill>
                <a:latin typeface="Open Sans" panose="020B0606030504020204" pitchFamily="34" charset="0"/>
                <a:ea typeface="Open Sans" panose="020B0606030504020204" pitchFamily="34" charset="0"/>
                <a:cs typeface="Open Sans" panose="020B0606030504020204" pitchFamily="34" charset="0"/>
              </a:rPr>
              <a:t>	</a:t>
            </a:r>
            <a:endParaRPr lang="en-US"/>
          </a:p>
        </p:txBody>
      </p:sp>
      <p:sp>
        <p:nvSpPr>
          <p:cNvPr id="3" name="Oval 2">
            <a:extLst>
              <a:ext uri="{FF2B5EF4-FFF2-40B4-BE49-F238E27FC236}">
                <a16:creationId xmlns:a16="http://schemas.microsoft.com/office/drawing/2014/main" id="{7D32667E-2D0D-BCE3-FCCB-190CF74FB7E1}"/>
              </a:ext>
              <a:ext uri="{C183D7F6-B498-43B3-948B-1728B52AA6E4}">
                <adec:decorative xmlns:adec="http://schemas.microsoft.com/office/drawing/2017/decorative" val="1"/>
              </a:ext>
            </a:extLst>
          </p:cNvPr>
          <p:cNvSpPr/>
          <p:nvPr/>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01305F0-81AB-EBC6-51A4-E151DDD89F33}"/>
              </a:ext>
              <a:ext uri="{C183D7F6-B498-43B3-948B-1728B52AA6E4}">
                <adec:decorative xmlns:adec="http://schemas.microsoft.com/office/drawing/2017/decorative" val="1"/>
              </a:ext>
            </a:extLst>
          </p:cNvPr>
          <p:cNvSpPr/>
          <p:nvPr/>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3</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669390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537779" y="341883"/>
            <a:ext cx="11081334" cy="786384"/>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Presentation Speakers</a:t>
            </a:r>
          </a:p>
        </p:txBody>
      </p:sp>
      <p:pic>
        <p:nvPicPr>
          <p:cNvPr id="1026" name="Picture 2" descr="Ron Painter&#10;">
            <a:extLst>
              <a:ext uri="{FF2B5EF4-FFF2-40B4-BE49-F238E27FC236}">
                <a16:creationId xmlns:a16="http://schemas.microsoft.com/office/drawing/2014/main" id="{7DD14DB7-42B1-1AB8-E5B0-5C27BD06E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573428" y="1507637"/>
            <a:ext cx="2523838" cy="2871354"/>
          </a:xfrm>
          <a:prstGeom prst="rect">
            <a:avLst/>
          </a:prstGeom>
          <a:solidFill>
            <a:srgbClr val="FFFFFF">
              <a:shade val="85000"/>
            </a:srgbClr>
          </a:solidFill>
          <a:ln w="88900" cap="sq">
            <a:solidFill>
              <a:srgbClr val="0D44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ontent Placeholder 2">
            <a:extLst>
              <a:ext uri="{FF2B5EF4-FFF2-40B4-BE49-F238E27FC236}">
                <a16:creationId xmlns:a16="http://schemas.microsoft.com/office/drawing/2014/main" id="{77B91485-F126-40CA-8E0F-991818F315DB}"/>
              </a:ext>
            </a:extLst>
          </p:cNvPr>
          <p:cNvSpPr>
            <a:spLocks noGrp="1"/>
          </p:cNvSpPr>
          <p:nvPr>
            <p:ph type="body" idx="1"/>
          </p:nvPr>
        </p:nvSpPr>
        <p:spPr>
          <a:xfrm>
            <a:off x="805866" y="4528380"/>
            <a:ext cx="3566160" cy="2201789"/>
          </a:xfrm>
        </p:spPr>
        <p:txBody>
          <a:bodyPr vert="horz" lIns="91440" tIns="45720" rIns="91440" bIns="45720" rtlCol="0" anchor="t">
            <a:noAutofit/>
          </a:bodyPr>
          <a:lstStyle/>
          <a:p>
            <a:pPr marL="0" indent="0" algn="ctr">
              <a:lnSpc>
                <a:spcPct val="114000"/>
              </a:lnSpc>
              <a:spcBef>
                <a:spcPts val="600"/>
              </a:spcBef>
              <a:spcAft>
                <a:spcPts val="600"/>
              </a:spcAft>
              <a:buNone/>
            </a:pPr>
            <a:r>
              <a:rPr lang="en-US" sz="2000" b="1">
                <a:solidFill>
                  <a:srgbClr val="0D4460"/>
                </a:solidFill>
                <a:latin typeface="Calibri" panose="020F0502020204030204" pitchFamily="34" charset="0"/>
                <a:cs typeface="Calibri" panose="020F0502020204030204" pitchFamily="34" charset="0"/>
              </a:rPr>
              <a:t>Ron Painter</a:t>
            </a:r>
          </a:p>
          <a:p>
            <a:pPr marL="0" indent="0" algn="ctr">
              <a:lnSpc>
                <a:spcPct val="114000"/>
              </a:lnSpc>
              <a:spcBef>
                <a:spcPts val="600"/>
              </a:spcBef>
              <a:spcAft>
                <a:spcPts val="600"/>
              </a:spcAft>
              <a:buFont typeface="Arial" panose="020B0604020202020204" pitchFamily="34" charset="0"/>
              <a:buNone/>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Principal, Forbes Field Associates, LLC</a:t>
            </a:r>
          </a:p>
          <a:p>
            <a:pPr marL="0" indent="0" algn="ctr">
              <a:lnSpc>
                <a:spcPct val="114000"/>
              </a:lnSpc>
              <a:spcBef>
                <a:spcPts val="600"/>
              </a:spcBef>
              <a:spcAft>
                <a:spcPts val="600"/>
              </a:spcAft>
              <a:buFont typeface="Arial" panose="020B0604020202020204" pitchFamily="34" charset="0"/>
              <a:buNone/>
            </a:pPr>
            <a:r>
              <a:rPr lang="en-US" sz="1600" u="sng">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4"/>
              </a:rPr>
              <a:t>rdp033@forbesfieldassociates.com</a:t>
            </a:r>
            <a:r>
              <a:rPr lang="en-US" sz="1600">
                <a:effectLst/>
                <a:latin typeface="Calibri" panose="020F0502020204030204" pitchFamily="34" charset="0"/>
                <a:ea typeface="Times New Roman" panose="02020603050405020304" pitchFamily="18" charset="0"/>
                <a:cs typeface="Calibri" panose="020F0502020204030204" pitchFamily="34" charset="0"/>
              </a:rPr>
              <a:t> </a:t>
            </a:r>
            <a:endParaRPr lang="en-US" sz="1600">
              <a:solidFill>
                <a:srgbClr val="0D4460"/>
              </a:solidFill>
              <a:latin typeface="Calibri" panose="020F0502020204030204" pitchFamily="34" charset="0"/>
              <a:ea typeface="Open Sans" panose="020B0606030504020204" pitchFamily="34" charset="0"/>
              <a:cs typeface="Calibri" panose="020F0502020204030204" pitchFamily="34" charset="0"/>
            </a:endParaRPr>
          </a:p>
        </p:txBody>
      </p:sp>
      <p:pic>
        <p:nvPicPr>
          <p:cNvPr id="20" name="Picture 19" descr="Laurie Bouillion Larrea &#10;">
            <a:extLst>
              <a:ext uri="{FF2B5EF4-FFF2-40B4-BE49-F238E27FC236}">
                <a16:creationId xmlns:a16="http://schemas.microsoft.com/office/drawing/2014/main" id="{ABDECBAC-60C3-9614-8A12-429498297F49}"/>
              </a:ext>
            </a:extLst>
          </p:cNvPr>
          <p:cNvPicPr>
            <a:picLocks noChangeAspect="1"/>
          </p:cNvPicPr>
          <p:nvPr/>
        </p:nvPicPr>
        <p:blipFill>
          <a:blip r:embed="rId5">
            <a:extLst>
              <a:ext uri="{28A0092B-C50C-407E-A947-70E740481C1C}">
                <a14:useLocalDpi xmlns:a14="http://schemas.microsoft.com/office/drawing/2010/main" val="0"/>
              </a:ext>
            </a:extLst>
          </a:blip>
          <a:srcRect l="24394" t="9545" r="9242" b="44697"/>
          <a:stretch/>
        </p:blipFill>
        <p:spPr>
          <a:xfrm>
            <a:off x="4902599" y="1533657"/>
            <a:ext cx="2776277" cy="2871355"/>
          </a:xfrm>
          <a:prstGeom prst="rect">
            <a:avLst/>
          </a:prstGeom>
          <a:solidFill>
            <a:srgbClr val="FFFFFF">
              <a:shade val="85000"/>
            </a:srgbClr>
          </a:solidFill>
          <a:ln w="88900" cap="sq">
            <a:solidFill>
              <a:srgbClr val="C75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 Placeholder 6">
            <a:extLst>
              <a:ext uri="{FF2B5EF4-FFF2-40B4-BE49-F238E27FC236}">
                <a16:creationId xmlns:a16="http://schemas.microsoft.com/office/drawing/2014/main" id="{B4BE6013-3465-0122-8562-699F05CBB04B}"/>
              </a:ext>
            </a:extLst>
          </p:cNvPr>
          <p:cNvSpPr>
            <a:spLocks noGrp="1"/>
          </p:cNvSpPr>
          <p:nvPr>
            <p:ph type="body" idx="4"/>
          </p:nvPr>
        </p:nvSpPr>
        <p:spPr>
          <a:xfrm>
            <a:off x="4161070" y="4773332"/>
            <a:ext cx="4259334" cy="2201789"/>
          </a:xfrm>
        </p:spPr>
        <p:txBody>
          <a:bodyPr/>
          <a:lstStyle/>
          <a:p>
            <a:pPr marL="0" lvl="0" indent="0" algn="ctr">
              <a:lnSpc>
                <a:spcPct val="114000"/>
              </a:lnSpc>
              <a:spcBef>
                <a:spcPts val="600"/>
              </a:spcBef>
              <a:spcAft>
                <a:spcPts val="600"/>
              </a:spcAft>
              <a:buSzTx/>
            </a:pPr>
            <a:r>
              <a:rPr lang="en-US" sz="2000" b="1">
                <a:solidFill>
                  <a:srgbClr val="0D4460"/>
                </a:solidFill>
                <a:latin typeface="Calibri" panose="020F0502020204030204" pitchFamily="34" charset="0"/>
                <a:ea typeface="Open Sans" panose="020B0606030504020204" pitchFamily="34" charset="0"/>
                <a:cs typeface="Calibri" panose="020F0502020204030204" pitchFamily="34" charset="0"/>
              </a:rPr>
              <a:t>Laurie </a:t>
            </a:r>
            <a:r>
              <a:rPr lang="en-US" sz="2000" b="1" err="1">
                <a:solidFill>
                  <a:srgbClr val="0D4460"/>
                </a:solidFill>
                <a:latin typeface="Calibri" panose="020F0502020204030204" pitchFamily="34" charset="0"/>
                <a:ea typeface="Open Sans" panose="020B0606030504020204" pitchFamily="34" charset="0"/>
                <a:cs typeface="Calibri" panose="020F0502020204030204" pitchFamily="34" charset="0"/>
              </a:rPr>
              <a:t>Bouillion</a:t>
            </a:r>
            <a:r>
              <a:rPr lang="en-US" sz="2000" b="1">
                <a:solidFill>
                  <a:srgbClr val="0D4460"/>
                </a:solidFill>
                <a:latin typeface="Calibri" panose="020F0502020204030204" pitchFamily="34" charset="0"/>
                <a:ea typeface="Open Sans" panose="020B0606030504020204" pitchFamily="34" charset="0"/>
                <a:cs typeface="Calibri" panose="020F0502020204030204" pitchFamily="34" charset="0"/>
              </a:rPr>
              <a:t> Larrea </a:t>
            </a:r>
          </a:p>
          <a:p>
            <a:pPr marL="0" lvl="0" indent="0" algn="ctr">
              <a:lnSpc>
                <a:spcPct val="114000"/>
              </a:lnSpc>
              <a:spcBef>
                <a:spcPts val="600"/>
              </a:spcBef>
              <a:spcAft>
                <a:spcPts val="600"/>
              </a:spcAft>
              <a:buSzTx/>
            </a:pPr>
            <a:r>
              <a:rPr lang="en-US" sz="1800">
                <a:solidFill>
                  <a:srgbClr val="0D4460"/>
                </a:solidFill>
                <a:latin typeface="Calibri" panose="020F0502020204030204" pitchFamily="34" charset="0"/>
                <a:ea typeface="Open Sans" panose="020B0606030504020204" pitchFamily="34" charset="0"/>
                <a:cs typeface="Calibri" panose="020F0502020204030204" pitchFamily="34" charset="0"/>
              </a:rPr>
              <a:t>Senior Advisor</a:t>
            </a:r>
          </a:p>
          <a:p>
            <a:pPr marL="0" lvl="0" indent="0" algn="ctr">
              <a:lnSpc>
                <a:spcPct val="114000"/>
              </a:lnSpc>
              <a:spcBef>
                <a:spcPts val="600"/>
              </a:spcBef>
              <a:spcAft>
                <a:spcPts val="600"/>
              </a:spcAft>
              <a:buSzTx/>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National Association of Workforce Boards</a:t>
            </a:r>
          </a:p>
          <a:p>
            <a:pPr marL="0" lvl="0" indent="0" algn="ctr">
              <a:lnSpc>
                <a:spcPct val="114000"/>
              </a:lnSpc>
              <a:spcBef>
                <a:spcPts val="600"/>
              </a:spcBef>
              <a:spcAft>
                <a:spcPts val="600"/>
              </a:spcAft>
              <a:buSzTx/>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larreal@nawb.org</a:t>
            </a:r>
            <a:endParaRPr lang="en-US" sz="1600">
              <a:solidFill>
                <a:srgbClr val="0D4460"/>
              </a:solidFill>
              <a:latin typeface="Calibri" panose="020F0502020204030204" pitchFamily="34" charset="0"/>
              <a:ea typeface="Open Sans" panose="020B0606030504020204" pitchFamily="34" charset="0"/>
              <a:cs typeface="Calibri" panose="020F0502020204030204" pitchFamily="34" charset="0"/>
            </a:endParaRPr>
          </a:p>
          <a:p>
            <a:endParaRPr lang="en-US"/>
          </a:p>
        </p:txBody>
      </p:sp>
      <p:pic>
        <p:nvPicPr>
          <p:cNvPr id="21" name="Picture 20" descr="profile of Lisa Rice&#10;">
            <a:extLst>
              <a:ext uri="{FF2B5EF4-FFF2-40B4-BE49-F238E27FC236}">
                <a16:creationId xmlns:a16="http://schemas.microsoft.com/office/drawing/2014/main" id="{0276F75A-F97A-DBA5-84B5-5F24E2771F9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4208" y="1538401"/>
            <a:ext cx="2703651" cy="2866611"/>
          </a:xfrm>
          <a:prstGeom prst="rect">
            <a:avLst/>
          </a:prstGeom>
          <a:solidFill>
            <a:srgbClr val="FFFFFF">
              <a:shade val="85000"/>
            </a:srgbClr>
          </a:solidFill>
          <a:ln w="88900" cap="sq">
            <a:solidFill>
              <a:srgbClr val="0076A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 Placeholder 8">
            <a:extLst>
              <a:ext uri="{FF2B5EF4-FFF2-40B4-BE49-F238E27FC236}">
                <a16:creationId xmlns:a16="http://schemas.microsoft.com/office/drawing/2014/main" id="{75D5BF08-41C9-E819-FFAD-54F21EBE3692}"/>
              </a:ext>
            </a:extLst>
          </p:cNvPr>
          <p:cNvSpPr>
            <a:spLocks noGrp="1"/>
          </p:cNvSpPr>
          <p:nvPr>
            <p:ph type="body" idx="6"/>
          </p:nvPr>
        </p:nvSpPr>
        <p:spPr>
          <a:xfrm>
            <a:off x="8052953" y="4773331"/>
            <a:ext cx="3566160" cy="2201789"/>
          </a:xfrm>
        </p:spPr>
        <p:txBody>
          <a:bodyPr/>
          <a:lstStyle/>
          <a:p>
            <a:pPr marL="0" lvl="0" indent="0" algn="ctr">
              <a:lnSpc>
                <a:spcPct val="114000"/>
              </a:lnSpc>
              <a:spcBef>
                <a:spcPts val="600"/>
              </a:spcBef>
              <a:spcAft>
                <a:spcPts val="600"/>
              </a:spcAft>
              <a:buSzTx/>
              <a:defRPr/>
            </a:pPr>
            <a:r>
              <a:rPr lang="en-US" sz="2000" b="1">
                <a:solidFill>
                  <a:srgbClr val="0D4460"/>
                </a:solidFill>
                <a:latin typeface="Calibri" panose="020F0502020204030204" pitchFamily="34" charset="0"/>
                <a:ea typeface="Open Sans" panose="020B0606030504020204" pitchFamily="34" charset="0"/>
                <a:cs typeface="Calibri" panose="020F0502020204030204" pitchFamily="34" charset="0"/>
              </a:rPr>
              <a:t>Lisa Rice</a:t>
            </a:r>
          </a:p>
          <a:p>
            <a:pPr marL="0" lvl="0" indent="0" algn="ctr">
              <a:lnSpc>
                <a:spcPct val="114000"/>
              </a:lnSpc>
              <a:spcBef>
                <a:spcPts val="600"/>
              </a:spcBef>
              <a:spcAft>
                <a:spcPts val="600"/>
              </a:spcAft>
              <a:buSzTx/>
              <a:defRPr/>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Subject Matter Expert</a:t>
            </a:r>
          </a:p>
          <a:p>
            <a:pPr marL="0" lvl="0" indent="0" algn="ctr">
              <a:lnSpc>
                <a:spcPct val="114000"/>
              </a:lnSpc>
              <a:spcBef>
                <a:spcPts val="600"/>
              </a:spcBef>
              <a:spcAft>
                <a:spcPts val="600"/>
              </a:spcAft>
              <a:buSzTx/>
              <a:defRPr/>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Safal Partners</a:t>
            </a:r>
          </a:p>
          <a:p>
            <a:pPr marL="0" lvl="0" indent="0" algn="ctr">
              <a:lnSpc>
                <a:spcPct val="114000"/>
              </a:lnSpc>
              <a:spcBef>
                <a:spcPts val="600"/>
              </a:spcBef>
              <a:spcAft>
                <a:spcPts val="600"/>
              </a:spcAft>
              <a:buSzTx/>
              <a:defRPr/>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Lisa.rice@safalpartners.com</a:t>
            </a:r>
            <a:endParaRPr lang="en-US" sz="1600">
              <a:solidFill>
                <a:srgbClr val="0D4460"/>
              </a:solidFill>
              <a:latin typeface="Calibri" panose="020F0502020204030204" pitchFamily="34" charset="0"/>
              <a:ea typeface="Open Sans" panose="020B0606030504020204" pitchFamily="34" charset="0"/>
              <a:cs typeface="Calibri" panose="020F0502020204030204" pitchFamily="34" charset="0"/>
            </a:endParaRPr>
          </a:p>
          <a:p>
            <a:endParaRPr lang="en-US"/>
          </a:p>
        </p:txBody>
      </p:sp>
    </p:spTree>
    <p:extLst>
      <p:ext uri="{BB962C8B-B14F-4D97-AF65-F5344CB8AC3E}">
        <p14:creationId xmlns:p14="http://schemas.microsoft.com/office/powerpoint/2010/main" val="1103209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86B3B2-63AD-0D62-457E-3157334EB768}"/>
              </a:ext>
              <a:ext uri="{C183D7F6-B498-43B3-948B-1728B52AA6E4}">
                <adec:decorative xmlns:adec="http://schemas.microsoft.com/office/drawing/2017/decorative" val="0"/>
              </a:ext>
            </a:extLst>
          </p:cNvPr>
          <p:cNvSpPr>
            <a:spLocks noGrp="1"/>
          </p:cNvSpPr>
          <p:nvPr>
            <p:ph type="title" idx="4294967295"/>
          </p:nvPr>
        </p:nvSpPr>
        <p:spPr>
          <a:xfrm>
            <a:off x="7607524" y="2018926"/>
            <a:ext cx="4041775" cy="24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tabLst/>
              <a:defRPr/>
            </a:pPr>
            <a:r>
              <a:rPr kumimoji="0" lang="en-US" sz="4800" b="1" i="0" u="none" strike="noStrike" kern="1200" cap="none" spc="0" normalizeH="0" baseline="0" noProof="0">
                <a:ln>
                  <a:noFill/>
                </a:ln>
                <a:solidFill>
                  <a:schemeClr val="accent1">
                    <a:lumMod val="50000"/>
                  </a:schemeClr>
                </a:solidFill>
                <a:uLnTx/>
                <a:uFillTx/>
                <a:latin typeface="Calibri" panose="020F0502020204030204" pitchFamily="34" charset="0"/>
                <a:ea typeface="+mn-ea"/>
                <a:cs typeface="Calibri" panose="020F0502020204030204" pitchFamily="34" charset="0"/>
              </a:rPr>
              <a:t>State and Local Workforce Boards</a:t>
            </a:r>
          </a:p>
        </p:txBody>
      </p:sp>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079" r="-1" b="-1"/>
          <a:stretch/>
        </p:blipFill>
        <p:spPr>
          <a:xfrm>
            <a:off x="6108" y="308928"/>
            <a:ext cx="7916148" cy="6262781"/>
          </a:xfrm>
          <a:prstGeom prst="rect">
            <a:avLst/>
          </a:prstGeom>
        </p:spPr>
      </p:pic>
      <p:pic>
        <p:nvPicPr>
          <p:cNvPr id="5" name="Picture 2">
            <a:extLst>
              <a:ext uri="{FF2B5EF4-FFF2-40B4-BE49-F238E27FC236}">
                <a16:creationId xmlns:a16="http://schemas.microsoft.com/office/drawing/2014/main" id="{412F566A-6837-7A55-7543-2C220E5D3F3A}"/>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87" y="6162929"/>
            <a:ext cx="737266" cy="386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650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52E70E-2AC5-8F51-BE48-565E987C7C73}"/>
              </a:ext>
            </a:extLst>
          </p:cNvPr>
          <p:cNvSpPr>
            <a:spLocks noGrp="1"/>
          </p:cNvSpPr>
          <p:nvPr>
            <p:ph type="title"/>
          </p:nvPr>
        </p:nvSpPr>
        <p:spPr>
          <a:xfrm>
            <a:off x="838200" y="-110555"/>
            <a:ext cx="10515600" cy="1325563"/>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State &amp; Local Workforce Boards </a:t>
            </a:r>
          </a:p>
        </p:txBody>
      </p:sp>
      <p:sp>
        <p:nvSpPr>
          <p:cNvPr id="3" name="Content Placeholder 2">
            <a:extLst>
              <a:ext uri="{FF2B5EF4-FFF2-40B4-BE49-F238E27FC236}">
                <a16:creationId xmlns:a16="http://schemas.microsoft.com/office/drawing/2014/main" id="{B87200E0-4A88-D57D-1332-F95842A028ED}"/>
              </a:ext>
            </a:extLst>
          </p:cNvPr>
          <p:cNvSpPr>
            <a:spLocks noGrp="1"/>
          </p:cNvSpPr>
          <p:nvPr>
            <p:ph idx="1"/>
          </p:nvPr>
        </p:nvSpPr>
        <p:spPr>
          <a:xfrm>
            <a:off x="838200" y="1061538"/>
            <a:ext cx="10515600" cy="5122954"/>
          </a:xfrm>
        </p:spPr>
        <p:txBody>
          <a:bodyPr>
            <a:normAutofit lnSpcReduction="10000"/>
          </a:bodyPr>
          <a:lstStyle/>
          <a:p>
            <a:pPr marL="800100" lvl="1" indent="-342900">
              <a:lnSpc>
                <a:spcPct val="114000"/>
              </a:lnSpc>
              <a:spcBef>
                <a:spcPts val="600"/>
              </a:spcBef>
              <a:spcAft>
                <a:spcPts val="600"/>
              </a:spcAft>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Scope:</a:t>
            </a:r>
            <a:endParaRPr lang="en-US" sz="2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1257300" lvl="2" indent="-342900" fontAlgn="ctr">
              <a:lnSpc>
                <a:spcPct val="114000"/>
              </a:lnSpc>
              <a:spcBef>
                <a:spcPts val="600"/>
              </a:spcBef>
              <a:spcAft>
                <a:spcPts val="600"/>
              </a:spcAft>
              <a:buFont typeface="Courier New" panose="02070309020205020404" pitchFamily="49" charset="0"/>
              <a:buChar char="o"/>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A state workforce board looks at the entire state's workforce needs, sets statewide policies and strategies and allocates funding to local areas.</a:t>
            </a:r>
          </a:p>
          <a:p>
            <a:pPr marL="1257300" lvl="2" indent="-342900" fontAlgn="ctr">
              <a:lnSpc>
                <a:spcPct val="114000"/>
              </a:lnSpc>
              <a:spcBef>
                <a:spcPts val="600"/>
              </a:spcBef>
              <a:spcAft>
                <a:spcPts val="600"/>
              </a:spcAft>
              <a:buFont typeface="Courier New" panose="02070309020205020404" pitchFamily="49" charset="0"/>
              <a:buChar char="o"/>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A local workforce board focuses on a specific geographic area to coordinate the delivery of workforce development services to meet the needs of the community.</a:t>
            </a:r>
          </a:p>
          <a:p>
            <a:pPr marL="800100" lvl="1" indent="-342900">
              <a:lnSpc>
                <a:spcPct val="114000"/>
              </a:lnSpc>
              <a:spcBef>
                <a:spcPts val="600"/>
              </a:spcBef>
              <a:spcAft>
                <a:spcPts val="600"/>
              </a:spcAft>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Funding Distribution:</a:t>
            </a:r>
            <a:endParaRPr lang="en-US" sz="2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1257300" lvl="2" indent="-342900" fontAlgn="ctr">
              <a:lnSpc>
                <a:spcPct val="114000"/>
              </a:lnSpc>
              <a:spcBef>
                <a:spcPts val="600"/>
              </a:spcBef>
              <a:spcAft>
                <a:spcPts val="600"/>
              </a:spcAft>
              <a:buFont typeface="Courier New" panose="02070309020205020404" pitchFamily="49" charset="0"/>
              <a:buChar char="o"/>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The state workforce agency typically receives WIOA funding and then, with the state boards assistance, distributes it to local boards based on formularies within the WIOA Section 101 (d). </a:t>
            </a:r>
          </a:p>
          <a:p>
            <a:pPr marL="1257300" lvl="2" indent="-342900" fontAlgn="ctr">
              <a:lnSpc>
                <a:spcPct val="114000"/>
              </a:lnSpc>
              <a:spcBef>
                <a:spcPts val="600"/>
              </a:spcBef>
              <a:spcAft>
                <a:spcPts val="600"/>
              </a:spcAft>
              <a:buFont typeface="Courier New" panose="02070309020205020404" pitchFamily="49" charset="0"/>
              <a:buChar char="o"/>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At the local level, funding is distributed through the board’s budget which highlights areas of focus (i.e., registered apprenticeships).</a:t>
            </a:r>
          </a:p>
          <a:p>
            <a:pPr marL="0" indent="0">
              <a:buNone/>
            </a:pPr>
            <a:endParaRPr lang="en-US"/>
          </a:p>
        </p:txBody>
      </p:sp>
    </p:spTree>
    <p:extLst>
      <p:ext uri="{BB962C8B-B14F-4D97-AF65-F5344CB8AC3E}">
        <p14:creationId xmlns:p14="http://schemas.microsoft.com/office/powerpoint/2010/main" val="4168104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9EDE1-AC27-CC63-EB29-E773CFAE43F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6A5B5E-4AB9-DBEE-D8DE-55DD17E8E014}"/>
              </a:ext>
            </a:extLst>
          </p:cNvPr>
          <p:cNvSpPr>
            <a:spLocks noGrp="1"/>
          </p:cNvSpPr>
          <p:nvPr>
            <p:ph type="title"/>
          </p:nvPr>
        </p:nvSpPr>
        <p:spPr>
          <a:xfrm>
            <a:off x="706120" y="-69851"/>
            <a:ext cx="10515600" cy="1325563"/>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State &amp; Local Workforce Boards cont’d</a:t>
            </a:r>
          </a:p>
        </p:txBody>
      </p:sp>
      <p:sp>
        <p:nvSpPr>
          <p:cNvPr id="3" name="Content Placeholder 2">
            <a:extLst>
              <a:ext uri="{FF2B5EF4-FFF2-40B4-BE49-F238E27FC236}">
                <a16:creationId xmlns:a16="http://schemas.microsoft.com/office/drawing/2014/main" id="{9C86A1CD-1A04-8A39-7D89-A536081A0B67}"/>
              </a:ext>
            </a:extLst>
          </p:cNvPr>
          <p:cNvSpPr>
            <a:spLocks noGrp="1"/>
          </p:cNvSpPr>
          <p:nvPr>
            <p:ph idx="1"/>
          </p:nvPr>
        </p:nvSpPr>
        <p:spPr>
          <a:xfrm>
            <a:off x="273794" y="995363"/>
            <a:ext cx="10515600" cy="5672137"/>
          </a:xfrm>
        </p:spPr>
        <p:txBody>
          <a:bodyPr>
            <a:normAutofit lnSpcReduction="10000"/>
          </a:bodyPr>
          <a:lstStyle/>
          <a:p>
            <a:pPr marL="800100" lvl="1" indent="-342900">
              <a:lnSpc>
                <a:spcPct val="114000"/>
              </a:lnSpc>
              <a:spcBef>
                <a:spcPts val="300"/>
              </a:spcBef>
              <a:spcAft>
                <a:spcPts val="300"/>
              </a:spcAft>
            </a:pPr>
            <a:r>
              <a:rPr lang="en-US" sz="2200" b="1">
                <a:solidFill>
                  <a:srgbClr val="0D4460"/>
                </a:solidFill>
                <a:latin typeface="Calibri" panose="020F0502020204030204" pitchFamily="34" charset="0"/>
                <a:ea typeface="Open Sans" panose="020B0606030504020204" pitchFamily="34" charset="0"/>
                <a:cs typeface="Calibri" panose="020F0502020204030204" pitchFamily="34" charset="0"/>
              </a:rPr>
              <a:t>Responsibilities:</a:t>
            </a:r>
            <a:endParaRPr lang="en-US" sz="2200">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marL="1257300" lvl="2" indent="-342900">
              <a:lnSpc>
                <a:spcPct val="114000"/>
              </a:lnSpc>
              <a:spcBef>
                <a:spcPts val="300"/>
              </a:spcBef>
              <a:spcAft>
                <a:spcPts val="300"/>
              </a:spcAft>
              <a:buFont typeface="Courier New" panose="02070309020205020404" pitchFamily="49" charset="0"/>
              <a:buChar char="o"/>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The state board focuses on:</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policy development</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workforce trends analysis</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strategic priorities and planning for the overall economy of the state</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alignment of resources in different state agencies</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oversight of performance measures</a:t>
            </a:r>
          </a:p>
          <a:p>
            <a:pPr marL="1257300" lvl="2" indent="-342900">
              <a:lnSpc>
                <a:spcPct val="114000"/>
              </a:lnSpc>
              <a:spcBef>
                <a:spcPts val="300"/>
              </a:spcBef>
              <a:spcAft>
                <a:spcPts val="300"/>
              </a:spcAft>
              <a:buFont typeface="Courier New" panose="02070309020205020404" pitchFamily="49" charset="0"/>
              <a:buChar char="o"/>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The local board focuses on:</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strategic priorities and planning for the local area</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 meeting the needs of local businesses</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selecting training providers</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addressing specific needs of job seekers</a:t>
            </a:r>
          </a:p>
          <a:p>
            <a:pPr marL="1714500" lvl="3" indent="-342900">
              <a:lnSpc>
                <a:spcPct val="114000"/>
              </a:lnSpc>
              <a:spcBef>
                <a:spcPts val="300"/>
              </a:spcBef>
              <a:spcAft>
                <a:spcPts val="300"/>
              </a:spcAft>
              <a:buFont typeface="Wingdings" panose="05000000000000000000" pitchFamily="2" charset="2"/>
              <a:buChar char="§"/>
            </a:pPr>
            <a:r>
              <a:rPr lang="en-US" sz="2200">
                <a:solidFill>
                  <a:srgbClr val="0D4460"/>
                </a:solidFill>
                <a:latin typeface="Calibri" panose="020F0502020204030204" pitchFamily="34" charset="0"/>
                <a:ea typeface="Open Sans" panose="020B0606030504020204" pitchFamily="34" charset="0"/>
                <a:cs typeface="Calibri" panose="020F0502020204030204" pitchFamily="34" charset="0"/>
              </a:rPr>
              <a:t>coordinating resources across the region to grow the economic vitality</a:t>
            </a:r>
          </a:p>
          <a:p>
            <a:pPr marL="0" indent="0">
              <a:buNone/>
            </a:pPr>
            <a:endParaRPr lang="en-US"/>
          </a:p>
        </p:txBody>
      </p:sp>
    </p:spTree>
    <p:extLst>
      <p:ext uri="{BB962C8B-B14F-4D97-AF65-F5344CB8AC3E}">
        <p14:creationId xmlns:p14="http://schemas.microsoft.com/office/powerpoint/2010/main" val="1854368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079" r="-1" b="-1"/>
          <a:stretch/>
        </p:blipFill>
        <p:spPr>
          <a:xfrm>
            <a:off x="6107" y="123824"/>
            <a:ext cx="8511990" cy="6734175"/>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805677" y="592605"/>
            <a:ext cx="4065046" cy="48162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2"/>
                </a:solidFill>
                <a:uLnTx/>
                <a:uFillTx/>
                <a:latin typeface="Calibri" panose="020F0502020204030204" pitchFamily="34" charset="0"/>
                <a:ea typeface="+mn-ea"/>
                <a:cs typeface="Calibri" panose="020F0502020204030204" pitchFamily="34" charset="0"/>
              </a:rPr>
              <a:t>State</a:t>
            </a:r>
            <a:r>
              <a:rPr lang="en-US" sz="5400" b="1">
                <a:solidFill>
                  <a:schemeClr val="tx2"/>
                </a:solidFill>
                <a:latin typeface="Calibri" panose="020F0502020204030204" pitchFamily="34" charset="0"/>
                <a:ea typeface="+mn-ea"/>
                <a:cs typeface="Calibri" panose="020F0502020204030204" pitchFamily="34" charset="0"/>
              </a:rPr>
              <a:t> and Local</a:t>
            </a:r>
            <a:r>
              <a:rPr kumimoji="0" lang="en-US" sz="5400" b="1" i="0" u="none" strike="noStrike" kern="1200" cap="none" spc="0" normalizeH="0" baseline="0" noProof="0">
                <a:ln>
                  <a:noFill/>
                </a:ln>
                <a:solidFill>
                  <a:schemeClr val="tx2"/>
                </a:solidFill>
                <a:uLnTx/>
                <a:uFillTx/>
                <a:latin typeface="Calibri" panose="020F0502020204030204" pitchFamily="34" charset="0"/>
                <a:ea typeface="+mn-ea"/>
                <a:cs typeface="Calibri" panose="020F0502020204030204" pitchFamily="34" charset="0"/>
              </a:rPr>
              <a:t> Workforce Development Board Composition</a:t>
            </a:r>
          </a:p>
        </p:txBody>
      </p:sp>
    </p:spTree>
    <p:extLst>
      <p:ext uri="{BB962C8B-B14F-4D97-AF65-F5344CB8AC3E}">
        <p14:creationId xmlns:p14="http://schemas.microsoft.com/office/powerpoint/2010/main" val="3852841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B42B4-D30F-2ABE-A774-95871DCA0014}"/>
            </a:ext>
          </a:extLst>
        </p:cNvPr>
        <p:cNvGrpSpPr/>
        <p:nvPr/>
      </p:nvGrpSpPr>
      <p:grpSpPr>
        <a:xfrm>
          <a:off x="0" y="0"/>
          <a:ext cx="0" cy="0"/>
          <a:chOff x="0" y="0"/>
          <a:chExt cx="0" cy="0"/>
        </a:xfrm>
      </p:grpSpPr>
      <p:sp>
        <p:nvSpPr>
          <p:cNvPr id="8" name="Title 4">
            <a:extLst>
              <a:ext uri="{FF2B5EF4-FFF2-40B4-BE49-F238E27FC236}">
                <a16:creationId xmlns:a16="http://schemas.microsoft.com/office/drawing/2014/main" id="{E7F9B92A-F6CC-49D1-C3A3-714AAC8A4A99}"/>
              </a:ext>
            </a:extLst>
          </p:cNvPr>
          <p:cNvSpPr>
            <a:spLocks noGrp="1"/>
          </p:cNvSpPr>
          <p:nvPr>
            <p:ph type="title"/>
          </p:nvPr>
        </p:nvSpPr>
        <p:spPr/>
        <p:txBody>
          <a:bodyPr>
            <a:normAutofit/>
          </a:bodyPr>
          <a:lstStyle/>
          <a:p>
            <a:r>
              <a:rPr lang="en-US" sz="3600" b="1">
                <a:solidFill>
                  <a:srgbClr val="0D4460"/>
                </a:solidFill>
                <a:latin typeface="Calibri" panose="020F0502020204030204" pitchFamily="34" charset="0"/>
                <a:cs typeface="Calibri" panose="020F0502020204030204" pitchFamily="34" charset="0"/>
              </a:rPr>
              <a:t>State Workforce Board Members</a:t>
            </a:r>
          </a:p>
        </p:txBody>
      </p:sp>
      <p:sp>
        <p:nvSpPr>
          <p:cNvPr id="3" name="Content Placeholder 2">
            <a:extLst>
              <a:ext uri="{FF2B5EF4-FFF2-40B4-BE49-F238E27FC236}">
                <a16:creationId xmlns:a16="http://schemas.microsoft.com/office/drawing/2014/main" id="{57382469-BC20-966A-E0FE-BB6A1FBD972E}"/>
              </a:ext>
            </a:extLst>
          </p:cNvPr>
          <p:cNvSpPr>
            <a:spLocks noGrp="1"/>
          </p:cNvSpPr>
          <p:nvPr>
            <p:ph idx="1"/>
          </p:nvPr>
        </p:nvSpPr>
        <p:spPr>
          <a:xfrm>
            <a:off x="1361440" y="1391007"/>
            <a:ext cx="10515600" cy="5265572"/>
          </a:xfrm>
        </p:spPr>
        <p:txBody>
          <a:bodyPr>
            <a:normAutofit fontScale="92500"/>
          </a:bodyPr>
          <a:lstStyle/>
          <a:p>
            <a:pPr marL="342900" lvl="0" indent="-342900">
              <a:lnSpc>
                <a:spcPct val="114000"/>
              </a:lnSpc>
              <a:spcBef>
                <a:spcPts val="600"/>
              </a:spcBef>
              <a:spcAft>
                <a:spcPts val="600"/>
              </a:spcAft>
              <a:buClrTx/>
              <a:buFontTx/>
              <a:buAutoNum type="arabicPeriod"/>
            </a:pPr>
            <a:r>
              <a:rPr lang="en-US" sz="2400">
                <a:latin typeface="Calibri" panose="020F0502020204030204" pitchFamily="34" charset="0"/>
                <a:cs typeface="Calibri" panose="020F0502020204030204" pitchFamily="34" charset="0"/>
              </a:rPr>
              <a:t>Governor</a:t>
            </a:r>
          </a:p>
          <a:p>
            <a:pPr marL="342900" lvl="0" indent="-342900">
              <a:lnSpc>
                <a:spcPct val="114000"/>
              </a:lnSpc>
              <a:spcBef>
                <a:spcPts val="600"/>
              </a:spcBef>
              <a:spcAft>
                <a:spcPts val="600"/>
              </a:spcAft>
              <a:buClrTx/>
              <a:buFontTx/>
              <a:buAutoNum type="arabicPeriod"/>
            </a:pPr>
            <a:r>
              <a:rPr lang="en-US" sz="2400">
                <a:latin typeface="Calibri" panose="020F0502020204030204" pitchFamily="34" charset="0"/>
                <a:cs typeface="Calibri" panose="020F0502020204030204" pitchFamily="34" charset="0"/>
              </a:rPr>
              <a:t>Legislative Members – from each chamber</a:t>
            </a:r>
          </a:p>
          <a:p>
            <a:pPr marL="342900" lvl="0" indent="-342900">
              <a:lnSpc>
                <a:spcPct val="114000"/>
              </a:lnSpc>
              <a:spcBef>
                <a:spcPts val="600"/>
              </a:spcBef>
              <a:spcAft>
                <a:spcPts val="600"/>
              </a:spcAft>
              <a:buClrTx/>
              <a:buFontTx/>
              <a:buAutoNum type="arabicPeriod"/>
            </a:pPr>
            <a:r>
              <a:rPr lang="en-US" sz="2400">
                <a:latin typeface="Calibri" panose="020F0502020204030204" pitchFamily="34" charset="0"/>
                <a:cs typeface="Calibri" panose="020F0502020204030204" pitchFamily="34" charset="0"/>
              </a:rPr>
              <a:t>Business Representatives – 51% policy making or hiring authority, are from in-demand industries, and 1 small business</a:t>
            </a:r>
          </a:p>
          <a:p>
            <a:pPr marL="342900" lvl="0" indent="-342900">
              <a:lnSpc>
                <a:spcPct val="114000"/>
              </a:lnSpc>
              <a:spcBef>
                <a:spcPts val="600"/>
              </a:spcBef>
              <a:spcAft>
                <a:spcPts val="600"/>
              </a:spcAft>
              <a:buClrTx/>
              <a:buFontTx/>
              <a:buAutoNum type="arabicPeriod"/>
            </a:pPr>
            <a:r>
              <a:rPr lang="en-US" sz="2400">
                <a:latin typeface="Calibri" panose="020F0502020204030204" pitchFamily="34" charset="0"/>
                <a:cs typeface="Calibri" panose="020F0502020204030204" pitchFamily="34" charset="0"/>
              </a:rPr>
              <a:t>Labor Representatives – 20%</a:t>
            </a:r>
          </a:p>
          <a:p>
            <a:pPr marL="342900" lvl="0" indent="-342900">
              <a:lnSpc>
                <a:spcPct val="114000"/>
              </a:lnSpc>
              <a:spcBef>
                <a:spcPts val="600"/>
              </a:spcBef>
              <a:spcAft>
                <a:spcPts val="600"/>
              </a:spcAft>
              <a:buClrTx/>
              <a:buFontTx/>
              <a:buAutoNum type="arabicPeriod"/>
            </a:pPr>
            <a:r>
              <a:rPr lang="en-US" sz="2400">
                <a:latin typeface="Calibri" panose="020F0502020204030204" pitchFamily="34" charset="0"/>
                <a:cs typeface="Calibri" panose="020F0502020204030204" pitchFamily="34" charset="0"/>
              </a:rPr>
              <a:t>Community-Based Organizations – focus on veterans and individuals with disabilities</a:t>
            </a:r>
          </a:p>
          <a:p>
            <a:pPr marL="342900" lvl="0" indent="-342900">
              <a:lnSpc>
                <a:spcPct val="100000"/>
              </a:lnSpc>
              <a:spcBef>
                <a:spcPts val="0"/>
              </a:spcBef>
              <a:buClrTx/>
              <a:buFontTx/>
              <a:buAutoNum type="arabicPeriod"/>
            </a:pPr>
            <a:r>
              <a:rPr lang="en-US" sz="2400">
                <a:latin typeface="Calibri" panose="020F0502020204030204" pitchFamily="34" charset="0"/>
                <a:cs typeface="Calibri" panose="020F0502020204030204" pitchFamily="34" charset="0"/>
              </a:rPr>
              <a:t>Core Partners – WIOA (Title I), Adult Ed (Title II), Wagner-Peyser (Title III), and Vocational Rehabilitation (Title IV)</a:t>
            </a:r>
          </a:p>
          <a:p>
            <a:pPr marL="800100" lvl="1" indent="-342900">
              <a:lnSpc>
                <a:spcPct val="100000"/>
              </a:lnSpc>
              <a:spcBef>
                <a:spcPts val="0"/>
              </a:spcBef>
              <a:buClrTx/>
              <a:buFont typeface="Courier New" panose="02070309020205020404" pitchFamily="49" charset="0"/>
              <a:buChar char="o"/>
            </a:pPr>
            <a:r>
              <a:rPr lang="en-US">
                <a:latin typeface="Calibri" panose="020F0502020204030204" pitchFamily="34" charset="0"/>
                <a:cs typeface="Calibri" panose="020F0502020204030204" pitchFamily="34" charset="0"/>
              </a:rPr>
              <a:t>Unique representation</a:t>
            </a:r>
          </a:p>
          <a:p>
            <a:pPr marL="800100" lvl="1" indent="-342900">
              <a:lnSpc>
                <a:spcPct val="100000"/>
              </a:lnSpc>
              <a:spcBef>
                <a:spcPts val="0"/>
              </a:spcBef>
              <a:buClrTx/>
              <a:buFont typeface="Courier New" panose="02070309020205020404" pitchFamily="49" charset="0"/>
              <a:buChar char="o"/>
            </a:pPr>
            <a:r>
              <a:rPr lang="en-US">
                <a:latin typeface="Calibri" panose="020F0502020204030204" pitchFamily="34" charset="0"/>
                <a:cs typeface="Calibri" panose="020F0502020204030204" pitchFamily="34" charset="0"/>
              </a:rPr>
              <a:t>Titles I and III allowed to have the same person</a:t>
            </a:r>
          </a:p>
          <a:p>
            <a:pPr marL="342900" lvl="0" indent="-342900">
              <a:lnSpc>
                <a:spcPct val="114000"/>
              </a:lnSpc>
              <a:spcBef>
                <a:spcPts val="600"/>
              </a:spcBef>
              <a:spcAft>
                <a:spcPts val="600"/>
              </a:spcAft>
              <a:buClrTx/>
              <a:buFontTx/>
              <a:buAutoNum type="arabicPeriod"/>
            </a:pPr>
            <a:r>
              <a:rPr lang="en-US" sz="2400">
                <a:latin typeface="Calibri" panose="020F0502020204030204" pitchFamily="34" charset="0"/>
                <a:cs typeface="Calibri" panose="020F0502020204030204" pitchFamily="34" charset="0"/>
              </a:rPr>
              <a:t>Other Stakeholders – Governor may appoint additional people</a:t>
            </a:r>
          </a:p>
          <a:p>
            <a:pPr marL="0" indent="0">
              <a:buNone/>
            </a:pPr>
            <a:endParaRPr lang="en-US"/>
          </a:p>
        </p:txBody>
      </p:sp>
    </p:spTree>
    <p:extLst>
      <p:ext uri="{BB962C8B-B14F-4D97-AF65-F5344CB8AC3E}">
        <p14:creationId xmlns:p14="http://schemas.microsoft.com/office/powerpoint/2010/main" val="3168319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364CD-0C7E-DE64-33EC-6C465F5E5269}"/>
              </a:ext>
            </a:extLst>
          </p:cNvPr>
          <p:cNvSpPr>
            <a:spLocks noGrp="1"/>
          </p:cNvSpPr>
          <p:nvPr>
            <p:ph type="title" idx="4294967295"/>
          </p:nvPr>
        </p:nvSpPr>
        <p:spPr>
          <a:xfrm>
            <a:off x="440315" y="155575"/>
            <a:ext cx="6234112" cy="873125"/>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Local Board Composition</a:t>
            </a:r>
          </a:p>
        </p:txBody>
      </p:sp>
      <p:sp>
        <p:nvSpPr>
          <p:cNvPr id="3" name="Text Placeholder 2">
            <a:extLst>
              <a:ext uri="{FF2B5EF4-FFF2-40B4-BE49-F238E27FC236}">
                <a16:creationId xmlns:a16="http://schemas.microsoft.com/office/drawing/2014/main" id="{3CF2C218-A5FB-CB9D-F48F-4240237D6F0D}"/>
              </a:ext>
            </a:extLst>
          </p:cNvPr>
          <p:cNvSpPr>
            <a:spLocks noGrp="1"/>
          </p:cNvSpPr>
          <p:nvPr>
            <p:ph type="body" idx="4294967295"/>
          </p:nvPr>
        </p:nvSpPr>
        <p:spPr>
          <a:xfrm>
            <a:off x="440315" y="1028700"/>
            <a:ext cx="10948121" cy="5427518"/>
          </a:xfrm>
          <a:solidFill>
            <a:schemeClr val="bg1"/>
          </a:solidFill>
        </p:spPr>
        <p:txBody>
          <a:bodyPr>
            <a:noAutofit/>
          </a:bodyPr>
          <a:lstStyle/>
          <a:p>
            <a:pPr marL="457200" indent="-457200">
              <a:lnSpc>
                <a:spcPct val="114000"/>
              </a:lnSpc>
              <a:spcBef>
                <a:spcPts val="600"/>
              </a:spcBef>
              <a:spcAft>
                <a:spcPts val="600"/>
              </a:spcAft>
              <a:buFont typeface="+mj-lt"/>
              <a:buAutoNum type="arabicPeriod"/>
            </a:pPr>
            <a:r>
              <a:rPr lang="en-US" sz="3200">
                <a:solidFill>
                  <a:srgbClr val="0D4460"/>
                </a:solidFill>
                <a:effectLst/>
                <a:latin typeface="Calibri" panose="020F0502020204030204" pitchFamily="34" charset="0"/>
                <a:ea typeface="Open Sans" panose="020B0606030504020204" pitchFamily="34" charset="0"/>
                <a:cs typeface="Calibri" panose="020F0502020204030204" pitchFamily="34" charset="0"/>
              </a:rPr>
              <a:t>Members are selected by the Chief Elected Official (CEO)</a:t>
            </a:r>
          </a:p>
          <a:p>
            <a:pPr marL="457200" indent="-457200">
              <a:lnSpc>
                <a:spcPct val="114000"/>
              </a:lnSpc>
              <a:spcBef>
                <a:spcPts val="600"/>
              </a:spcBef>
              <a:spcAft>
                <a:spcPts val="600"/>
              </a:spcAft>
              <a:buFont typeface="+mj-lt"/>
              <a:buAutoNum type="arabicPeriod"/>
            </a:pPr>
            <a:r>
              <a:rPr lang="en-US" sz="3200">
                <a:solidFill>
                  <a:srgbClr val="0D4460"/>
                </a:solidFill>
                <a:latin typeface="Calibri" panose="020F0502020204030204" pitchFamily="34" charset="0"/>
                <a:ea typeface="Open Sans" panose="020B0606030504020204" pitchFamily="34" charset="0"/>
                <a:cs typeface="Calibri" panose="020F0502020204030204" pitchFamily="34" charset="0"/>
              </a:rPr>
              <a:t>Business – </a:t>
            </a:r>
            <a:r>
              <a:rPr lang="en-US" sz="3200" b="1">
                <a:solidFill>
                  <a:srgbClr val="0D4460"/>
                </a:solidFill>
                <a:latin typeface="Calibri" panose="020F0502020204030204" pitchFamily="34" charset="0"/>
                <a:ea typeface="Open Sans" panose="020B0606030504020204" pitchFamily="34" charset="0"/>
                <a:cs typeface="Calibri" panose="020F0502020204030204" pitchFamily="34" charset="0"/>
              </a:rPr>
              <a:t>51%</a:t>
            </a:r>
            <a:r>
              <a:rPr lang="en-US" sz="3200">
                <a:solidFill>
                  <a:srgbClr val="0D4460"/>
                </a:solidFill>
                <a:latin typeface="Calibri" panose="020F0502020204030204" pitchFamily="34" charset="0"/>
                <a:ea typeface="Open Sans" panose="020B0606030504020204" pitchFamily="34" charset="0"/>
                <a:cs typeface="Calibri" panose="020F0502020204030204" pitchFamily="34" charset="0"/>
              </a:rPr>
              <a:t>, policy-making or hiring authority and in-demand industries</a:t>
            </a:r>
          </a:p>
          <a:p>
            <a:pPr lvl="1">
              <a:lnSpc>
                <a:spcPct val="114000"/>
              </a:lnSpc>
              <a:spcBef>
                <a:spcPts val="600"/>
              </a:spcBef>
              <a:spcAft>
                <a:spcPts val="600"/>
              </a:spcAft>
            </a:pPr>
            <a:r>
              <a:rPr lang="en-US" sz="3200">
                <a:solidFill>
                  <a:srgbClr val="0D4460"/>
                </a:solidFill>
                <a:effectLst/>
                <a:latin typeface="Calibri" panose="020F0502020204030204" pitchFamily="34" charset="0"/>
                <a:ea typeface="Open Sans" panose="020B0606030504020204" pitchFamily="34" charset="0"/>
                <a:cs typeface="Calibri" panose="020F0502020204030204" pitchFamily="34" charset="0"/>
              </a:rPr>
              <a:t>Two members must represent small business</a:t>
            </a:r>
          </a:p>
          <a:p>
            <a:pPr marL="457200" indent="-457200">
              <a:lnSpc>
                <a:spcPct val="114000"/>
              </a:lnSpc>
              <a:spcBef>
                <a:spcPts val="600"/>
              </a:spcBef>
              <a:spcAft>
                <a:spcPts val="600"/>
              </a:spcAft>
              <a:buFont typeface="+mj-lt"/>
              <a:buAutoNum type="arabicPeriod"/>
            </a:pPr>
            <a:r>
              <a:rPr lang="en-US" sz="3200">
                <a:solidFill>
                  <a:srgbClr val="0D4460"/>
                </a:solidFill>
                <a:latin typeface="Calibri" panose="020F0502020204030204" pitchFamily="34" charset="0"/>
                <a:ea typeface="Open Sans" panose="020B0606030504020204" pitchFamily="34" charset="0"/>
                <a:cs typeface="Calibri" panose="020F0502020204030204" pitchFamily="34" charset="0"/>
              </a:rPr>
              <a:t>Labor / Workforce – </a:t>
            </a:r>
            <a:r>
              <a:rPr lang="en-US" sz="3200" b="1">
                <a:solidFill>
                  <a:srgbClr val="0D4460"/>
                </a:solidFill>
                <a:latin typeface="Calibri" panose="020F0502020204030204" pitchFamily="34" charset="0"/>
                <a:ea typeface="Open Sans" panose="020B0606030504020204" pitchFamily="34" charset="0"/>
                <a:cs typeface="Calibri" panose="020F0502020204030204" pitchFamily="34" charset="0"/>
              </a:rPr>
              <a:t>20%</a:t>
            </a:r>
          </a:p>
          <a:p>
            <a:pPr lvl="1">
              <a:lnSpc>
                <a:spcPct val="114000"/>
              </a:lnSpc>
              <a:spcBef>
                <a:spcPts val="600"/>
              </a:spcBef>
              <a:spcAft>
                <a:spcPts val="600"/>
              </a:spcAft>
            </a:pPr>
            <a:r>
              <a:rPr lang="en-US" sz="3200">
                <a:solidFill>
                  <a:srgbClr val="0D4460"/>
                </a:solidFill>
                <a:effectLst/>
                <a:latin typeface="Calibri" panose="020F0502020204030204" pitchFamily="34" charset="0"/>
                <a:ea typeface="Open Sans" panose="020B0606030504020204" pitchFamily="34" charset="0"/>
                <a:cs typeface="Calibri" panose="020F0502020204030204" pitchFamily="34" charset="0"/>
              </a:rPr>
              <a:t>Community-based organizations with veterans or individuals with disabilities focus</a:t>
            </a:r>
          </a:p>
          <a:p>
            <a:pPr lvl="1">
              <a:lnSpc>
                <a:spcPct val="114000"/>
              </a:lnSpc>
              <a:spcBef>
                <a:spcPts val="600"/>
              </a:spcBef>
              <a:spcAft>
                <a:spcPts val="600"/>
              </a:spcAft>
            </a:pPr>
            <a:r>
              <a:rPr lang="en-US" sz="3200">
                <a:solidFill>
                  <a:srgbClr val="0D4460"/>
                </a:solidFill>
                <a:latin typeface="Calibri" panose="020F0502020204030204" pitchFamily="34" charset="0"/>
                <a:ea typeface="Open Sans" panose="020B0606030504020204" pitchFamily="34" charset="0"/>
                <a:cs typeface="Calibri" panose="020F0502020204030204" pitchFamily="34" charset="0"/>
              </a:rPr>
              <a:t>May include youth organizations </a:t>
            </a:r>
          </a:p>
          <a:p>
            <a:pPr marL="457200" lvl="1" indent="0">
              <a:lnSpc>
                <a:spcPct val="114000"/>
              </a:lnSpc>
              <a:spcBef>
                <a:spcPts val="600"/>
              </a:spcBef>
              <a:spcAft>
                <a:spcPts val="600"/>
              </a:spcAft>
              <a:buNone/>
            </a:pPr>
            <a:endParaRPr lang="en-US" sz="32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473994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A16B9-0824-B798-F980-C952078E8F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AB334-8ECA-0387-939B-8B264896AD7E}"/>
              </a:ext>
            </a:extLst>
          </p:cNvPr>
          <p:cNvSpPr>
            <a:spLocks noGrp="1"/>
          </p:cNvSpPr>
          <p:nvPr>
            <p:ph type="title" idx="4294967295"/>
          </p:nvPr>
        </p:nvSpPr>
        <p:spPr>
          <a:xfrm>
            <a:off x="280556" y="0"/>
            <a:ext cx="8624743" cy="873125"/>
          </a:xfrm>
        </p:spPr>
        <p:txBody>
          <a:bodyPr>
            <a:normAutofit/>
          </a:bodyPr>
          <a:lstStyle/>
          <a:p>
            <a:r>
              <a:rPr lang="en-US" sz="3600" b="1">
                <a:solidFill>
                  <a:srgbClr val="0D4460"/>
                </a:solidFill>
                <a:latin typeface="Calibri" panose="020F0502020204030204" pitchFamily="34" charset="0"/>
                <a:cs typeface="Calibri" panose="020F0502020204030204" pitchFamily="34" charset="0"/>
              </a:rPr>
              <a:t>Local Board Composition continued</a:t>
            </a:r>
          </a:p>
        </p:txBody>
      </p:sp>
      <p:sp>
        <p:nvSpPr>
          <p:cNvPr id="3" name="Text Placeholder 2">
            <a:extLst>
              <a:ext uri="{FF2B5EF4-FFF2-40B4-BE49-F238E27FC236}">
                <a16:creationId xmlns:a16="http://schemas.microsoft.com/office/drawing/2014/main" id="{F06FB52B-86C5-96CE-61DE-480DB107A0BF}"/>
              </a:ext>
            </a:extLst>
          </p:cNvPr>
          <p:cNvSpPr>
            <a:spLocks noGrp="1"/>
          </p:cNvSpPr>
          <p:nvPr>
            <p:ph type="body" idx="4294967295"/>
          </p:nvPr>
        </p:nvSpPr>
        <p:spPr>
          <a:xfrm>
            <a:off x="458356" y="680750"/>
            <a:ext cx="11453088" cy="5191700"/>
          </a:xfrm>
          <a:solidFill>
            <a:schemeClr val="bg1"/>
          </a:solidFill>
        </p:spPr>
        <p:txBody>
          <a:bodyPr>
            <a:noAutofit/>
          </a:bodyPr>
          <a:lstStyle/>
          <a:p>
            <a:pPr marL="0" indent="0">
              <a:lnSpc>
                <a:spcPct val="114000"/>
              </a:lnSpc>
              <a:spcBef>
                <a:spcPts val="600"/>
              </a:spcBef>
              <a:spcAft>
                <a:spcPts val="600"/>
              </a:spcAft>
              <a:buNone/>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4. </a:t>
            </a:r>
            <a:r>
              <a:rPr lang="en-US" sz="2400">
                <a:solidFill>
                  <a:srgbClr val="0D4460"/>
                </a:solidFill>
                <a:latin typeface="Calibri" panose="020F0502020204030204" pitchFamily="34" charset="0"/>
                <a:ea typeface="Open Sans" panose="020B0606030504020204" pitchFamily="34" charset="0"/>
                <a:cs typeface="Calibri" panose="020F0502020204030204" pitchFamily="34" charset="0"/>
              </a:rPr>
              <a:t>Required Core Partners</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WIOA (Title I)</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Adult Education and Literacy (Title II)</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Higher Education</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Economic Development</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State Employment Services – Wagner-Peyser Act (Title III)</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Vocational Rehabilitation (Title IV)</a:t>
            </a:r>
          </a:p>
          <a:p>
            <a:pPr marL="0" indent="0">
              <a:lnSpc>
                <a:spcPct val="114000"/>
              </a:lnSpc>
              <a:spcBef>
                <a:spcPts val="600"/>
              </a:spcBef>
              <a:spcAft>
                <a:spcPts val="600"/>
              </a:spcAft>
              <a:buNone/>
            </a:pPr>
            <a:r>
              <a:rPr lang="en-US" sz="2400">
                <a:solidFill>
                  <a:srgbClr val="0D4460"/>
                </a:solidFill>
                <a:latin typeface="Calibri" panose="020F0502020204030204" pitchFamily="34" charset="0"/>
                <a:ea typeface="Open Sans" panose="020B0606030504020204" pitchFamily="34" charset="0"/>
                <a:cs typeface="Calibri" panose="020F0502020204030204" pitchFamily="34" charset="0"/>
              </a:rPr>
              <a:t>5. Optional</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Educational organizations addressing education needs for individuals with barriers to employment</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Governmental entities who represent transportation, housing or public assistance programs</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Philanthropic organizations that serve the area</a:t>
            </a:r>
          </a:p>
          <a:p>
            <a:pPr lvl="1">
              <a:lnSpc>
                <a:spcPct val="100000"/>
              </a:lnSpc>
              <a:spcBef>
                <a:spcPts val="0"/>
              </a:spcBef>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Others determined by the CLEO as appropriate</a:t>
            </a:r>
          </a:p>
          <a:p>
            <a:pPr marL="0" indent="0">
              <a:lnSpc>
                <a:spcPct val="114000"/>
              </a:lnSpc>
              <a:spcBef>
                <a:spcPts val="600"/>
              </a:spcBef>
              <a:spcAft>
                <a:spcPts val="600"/>
              </a:spcAft>
              <a:buNone/>
            </a:pPr>
            <a:endParaRPr lang="en-US" sz="2400">
              <a:solidFill>
                <a:srgbClr val="0D4460"/>
              </a:solidFill>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28395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C2746-4790-B748-E179-F89D31846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41A2E-854C-7B99-FF69-2F366626C14B}"/>
              </a:ext>
            </a:extLst>
          </p:cNvPr>
          <p:cNvSpPr>
            <a:spLocks noGrp="1"/>
          </p:cNvSpPr>
          <p:nvPr>
            <p:ph type="title" idx="4294967295"/>
          </p:nvPr>
        </p:nvSpPr>
        <p:spPr>
          <a:xfrm>
            <a:off x="367579" y="252268"/>
            <a:ext cx="10338954" cy="873125"/>
          </a:xfrm>
        </p:spPr>
        <p:txBody>
          <a:bodyPr>
            <a:normAutofit fontScale="90000"/>
          </a:bodyPr>
          <a:lstStyle/>
          <a:p>
            <a:r>
              <a:rPr lang="en-US" sz="3600" b="1">
                <a:solidFill>
                  <a:srgbClr val="0D4460"/>
                </a:solidFill>
                <a:latin typeface="Calibri" panose="020F0502020204030204" pitchFamily="34" charset="0"/>
                <a:cs typeface="Calibri" panose="020F0502020204030204" pitchFamily="34" charset="0"/>
              </a:rPr>
              <a:t>Optimum Policy-Making Authority or Hiring Authority</a:t>
            </a:r>
          </a:p>
        </p:txBody>
      </p:sp>
      <p:sp>
        <p:nvSpPr>
          <p:cNvPr id="5" name="Text Placeholder 4">
            <a:extLst>
              <a:ext uri="{FF2B5EF4-FFF2-40B4-BE49-F238E27FC236}">
                <a16:creationId xmlns:a16="http://schemas.microsoft.com/office/drawing/2014/main" id="{200A843F-836E-77E2-A4A7-4B36A4B0C110}"/>
              </a:ext>
            </a:extLst>
          </p:cNvPr>
          <p:cNvSpPr>
            <a:spLocks noGrp="1"/>
          </p:cNvSpPr>
          <p:nvPr>
            <p:ph type="body" idx="4294967295"/>
          </p:nvPr>
        </p:nvSpPr>
        <p:spPr>
          <a:xfrm>
            <a:off x="634278" y="1125393"/>
            <a:ext cx="10515600" cy="3986213"/>
          </a:xfrm>
          <a:solidFill>
            <a:schemeClr val="bg1"/>
          </a:solidFill>
        </p:spPr>
        <p:txBody>
          <a:bodyPr>
            <a:noAutofit/>
          </a:bodyPr>
          <a:lstStyle/>
          <a:p>
            <a:pPr>
              <a:lnSpc>
                <a:spcPct val="114000"/>
              </a:lnSpc>
              <a:spcBef>
                <a:spcPts val="600"/>
              </a:spcBef>
              <a:spcAft>
                <a:spcPts val="600"/>
              </a:spcAft>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Remember they can have either one of these designations:</a:t>
            </a:r>
          </a:p>
          <a:p>
            <a:pPr lvl="1">
              <a:lnSpc>
                <a:spcPct val="114000"/>
              </a:lnSpc>
              <a:spcBef>
                <a:spcPts val="600"/>
              </a:spcBef>
              <a:spcAft>
                <a:spcPts val="600"/>
              </a:spcAft>
              <a:buFont typeface="Courier New" panose="02070309020205020404" pitchFamily="49" charset="0"/>
              <a:buChar char="o"/>
            </a:pPr>
            <a:r>
              <a:rPr lang="en-US">
                <a:solidFill>
                  <a:srgbClr val="0D4460"/>
                </a:solidFill>
                <a:effectLst/>
                <a:latin typeface="Calibri" panose="020F0502020204030204" pitchFamily="34" charset="0"/>
                <a:ea typeface="Open Sans" panose="020B0606030504020204" pitchFamily="34" charset="0"/>
                <a:cs typeface="Calibri" panose="020F0502020204030204" pitchFamily="34" charset="0"/>
              </a:rPr>
              <a:t>Optimum policy-making authority - An individual who can reasonably be expected to speak affirmatively on behalf of the entity he or she represents and to commit that entity to a chosen course of action</a:t>
            </a:r>
          </a:p>
          <a:p>
            <a:pPr lvl="1">
              <a:lnSpc>
                <a:spcPct val="114000"/>
              </a:lnSpc>
              <a:spcBef>
                <a:spcPts val="60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Demonstrated experience and expertise</a:t>
            </a:r>
          </a:p>
          <a:p>
            <a:pPr lvl="2">
              <a:lnSpc>
                <a:spcPct val="114000"/>
              </a:lnSpc>
              <a:spcBef>
                <a:spcPts val="600"/>
              </a:spcBef>
              <a:spcAft>
                <a:spcPts val="600"/>
              </a:spcAft>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Workplace learning advisor</a:t>
            </a:r>
          </a:p>
          <a:p>
            <a:pPr lvl="2">
              <a:lnSpc>
                <a:spcPct val="114000"/>
              </a:lnSpc>
              <a:spcBef>
                <a:spcPts val="600"/>
              </a:spcBef>
              <a:spcAft>
                <a:spcPts val="600"/>
              </a:spcAft>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Contributes to the field of workforce</a:t>
            </a:r>
            <a:r>
              <a:rPr lang="en-US" sz="2400">
                <a:solidFill>
                  <a:srgbClr val="0D4460"/>
                </a:solidFill>
                <a:latin typeface="Calibri" panose="020F0502020204030204" pitchFamily="34" charset="0"/>
                <a:ea typeface="Open Sans" panose="020B0606030504020204" pitchFamily="34" charset="0"/>
                <a:cs typeface="Calibri" panose="020F0502020204030204" pitchFamily="34" charset="0"/>
              </a:rPr>
              <a:t> development, HR, training &amp; development or a core program function</a:t>
            </a:r>
          </a:p>
          <a:p>
            <a:pPr lvl="2">
              <a:lnSpc>
                <a:spcPct val="114000"/>
              </a:lnSpc>
              <a:spcBef>
                <a:spcPts val="600"/>
              </a:spcBef>
              <a:spcAft>
                <a:spcPts val="600"/>
              </a:spcAft>
              <a:buFont typeface="Wingdings" panose="05000000000000000000" pitchFamily="2" charset="2"/>
              <a:buChar char="§"/>
            </a:pPr>
            <a:r>
              <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rPr>
              <a:t>Reco</a:t>
            </a:r>
            <a:r>
              <a:rPr lang="en-US" sz="2400">
                <a:solidFill>
                  <a:srgbClr val="0D4460"/>
                </a:solidFill>
                <a:latin typeface="Calibri" panose="020F0502020204030204" pitchFamily="34" charset="0"/>
                <a:ea typeface="Open Sans" panose="020B0606030504020204" pitchFamily="34" charset="0"/>
                <a:cs typeface="Calibri" panose="020F0502020204030204" pitchFamily="34" charset="0"/>
              </a:rPr>
              <a:t>gnized by the board for valuable contributions in education or workforce development</a:t>
            </a:r>
            <a:endPar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a:p>
            <a:pPr>
              <a:lnSpc>
                <a:spcPct val="114000"/>
              </a:lnSpc>
              <a:spcBef>
                <a:spcPts val="600"/>
              </a:spcBef>
              <a:spcAft>
                <a:spcPts val="600"/>
              </a:spcAft>
            </a:pPr>
            <a:endParaRPr lang="en-US" sz="2400">
              <a:solidFill>
                <a:srgbClr val="0D4460"/>
              </a:solidFill>
              <a:effectLst/>
              <a:latin typeface="Calibri" panose="020F0502020204030204" pitchFamily="34" charset="0"/>
              <a:ea typeface="Open Sans" panose="020B0606030504020204" pitchFamily="34" charset="0"/>
              <a:cs typeface="Calibri" panose="020F0502020204030204" pitchFamily="34" charset="0"/>
            </a:endParaRPr>
          </a:p>
        </p:txBody>
      </p:sp>
    </p:spTree>
    <p:extLst>
      <p:ext uri="{BB962C8B-B14F-4D97-AF65-F5344CB8AC3E}">
        <p14:creationId xmlns:p14="http://schemas.microsoft.com/office/powerpoint/2010/main" val="3137547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079" r="-1" b="-1"/>
          <a:stretch/>
        </p:blipFill>
        <p:spPr>
          <a:xfrm>
            <a:off x="6107"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981052" y="1489289"/>
            <a:ext cx="3970694" cy="2274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2"/>
                </a:solidFill>
                <a:uLnTx/>
                <a:uFillTx/>
                <a:latin typeface="Calibri" panose="020F0502020204030204" pitchFamily="34" charset="0"/>
                <a:ea typeface="+mn-ea"/>
                <a:cs typeface="Calibri" panose="020F0502020204030204" pitchFamily="34" charset="0"/>
              </a:rPr>
              <a:t>Recruitment &amp; Retention of Board Members</a:t>
            </a:r>
          </a:p>
        </p:txBody>
      </p:sp>
    </p:spTree>
    <p:extLst>
      <p:ext uri="{BB962C8B-B14F-4D97-AF65-F5344CB8AC3E}">
        <p14:creationId xmlns:p14="http://schemas.microsoft.com/office/powerpoint/2010/main" val="2942105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0AC0-E989-7896-781F-497F73D6D25E}"/>
              </a:ext>
            </a:extLst>
          </p:cNvPr>
          <p:cNvSpPr>
            <a:spLocks noGrp="1"/>
          </p:cNvSpPr>
          <p:nvPr>
            <p:ph type="title"/>
          </p:nvPr>
        </p:nvSpPr>
        <p:spPr>
          <a:xfrm>
            <a:off x="838200" y="365125"/>
            <a:ext cx="10515600" cy="732155"/>
          </a:xfrm>
          <a:noFill/>
        </p:spPr>
        <p:txBody>
          <a:bodyPr>
            <a:noAutofit/>
          </a:bodyPr>
          <a:lstStyle/>
          <a:p>
            <a:pPr>
              <a:lnSpc>
                <a:spcPct val="114000"/>
              </a:lnSpc>
              <a:spcBef>
                <a:spcPts val="600"/>
              </a:spcBef>
              <a:spcAft>
                <a:spcPts val="600"/>
              </a:spcAft>
            </a:pPr>
            <a:r>
              <a:rPr lang="en-US" sz="3200" b="1">
                <a:solidFill>
                  <a:srgbClr val="0D4460"/>
                </a:solidFill>
                <a:latin typeface="Calibri" panose="020F0502020204030204" pitchFamily="34" charset="0"/>
                <a:cs typeface="Calibri" panose="020F0502020204030204" pitchFamily="34" charset="0"/>
              </a:rPr>
              <a:t>Equity and Inclusion</a:t>
            </a:r>
            <a:endParaRPr lang="en-US" sz="3200">
              <a:latin typeface="Open Sans" panose="020B0606030504020204" pitchFamily="34" charset="0"/>
              <a:ea typeface="Open Sans" panose="020B0606030504020204" pitchFamily="34" charset="0"/>
              <a:cs typeface="Open Sans" panose="020B0606030504020204" pitchFamily="34" charset="0"/>
            </a:endParaRPr>
          </a:p>
        </p:txBody>
      </p:sp>
      <p:sp>
        <p:nvSpPr>
          <p:cNvPr id="4" name="Content Placeholder 3">
            <a:extLst>
              <a:ext uri="{FF2B5EF4-FFF2-40B4-BE49-F238E27FC236}">
                <a16:creationId xmlns:a16="http://schemas.microsoft.com/office/drawing/2014/main" id="{3ED2DB7A-9E8C-B8F8-0BBB-FBF3B810B79D}"/>
              </a:ext>
            </a:extLst>
          </p:cNvPr>
          <p:cNvSpPr>
            <a:spLocks noGrp="1"/>
          </p:cNvSpPr>
          <p:nvPr>
            <p:ph idx="1"/>
          </p:nvPr>
        </p:nvSpPr>
        <p:spPr>
          <a:xfrm>
            <a:off x="1122680" y="1510665"/>
            <a:ext cx="10515600" cy="4351338"/>
          </a:xfrm>
        </p:spPr>
        <p:txBody>
          <a:bodyPr/>
          <a:lstStyle/>
          <a:p>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Although not stated, </a:t>
            </a: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data should play a role in your board appointments</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 Reflect on both the letter and the spirit of the law! </a:t>
            </a:r>
            <a:br>
              <a:rPr lang="en-US">
                <a:solidFill>
                  <a:srgbClr val="0D4460"/>
                </a:solidFill>
                <a:latin typeface="Calibri" panose="020F0502020204030204" pitchFamily="34" charset="0"/>
                <a:ea typeface="Open Sans" panose="020B0606030504020204" pitchFamily="34" charset="0"/>
                <a:cs typeface="Calibri" panose="020F0502020204030204" pitchFamily="34" charset="0"/>
              </a:rPr>
            </a:br>
            <a:br>
              <a:rPr lang="en-US">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Consider these items:</a:t>
            </a:r>
            <a:br>
              <a:rPr lang="en-US">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Demographics- </a:t>
            </a:r>
            <a:r>
              <a:rPr lang="en-US" b="1">
                <a:solidFill>
                  <a:srgbClr val="0D4460"/>
                </a:solidFill>
                <a:latin typeface="Calibri" panose="020F0502020204030204" pitchFamily="34" charset="0"/>
                <a:ea typeface="Open Sans" panose="020B0606030504020204" pitchFamily="34" charset="0"/>
                <a:cs typeface="Calibri" panose="020F0502020204030204" pitchFamily="34" charset="0"/>
                <a:hlinkClick r:id="rId3"/>
              </a:rPr>
              <a:t>679.110(b)</a:t>
            </a:r>
            <a:br>
              <a:rPr lang="en-US">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Industries</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  </a:t>
            </a:r>
            <a:br>
              <a:rPr lang="en-US">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Non-Profits</a:t>
            </a:r>
            <a:br>
              <a:rPr lang="en-US">
                <a:solidFill>
                  <a:srgbClr val="0D4460"/>
                </a:solidFill>
                <a:latin typeface="Calibri" panose="020F0502020204030204" pitchFamily="34" charset="0"/>
                <a:ea typeface="Open Sans" panose="020B0606030504020204" pitchFamily="34" charset="0"/>
                <a:cs typeface="Calibri" panose="020F0502020204030204" pitchFamily="34" charset="0"/>
              </a:rPr>
            </a:b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Languages spoken in your area</a:t>
            </a:r>
            <a:endParaRPr lang="en-US"/>
          </a:p>
        </p:txBody>
      </p:sp>
    </p:spTree>
    <p:extLst>
      <p:ext uri="{BB962C8B-B14F-4D97-AF65-F5344CB8AC3E}">
        <p14:creationId xmlns:p14="http://schemas.microsoft.com/office/powerpoint/2010/main" val="1101069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0E519-E847-A9CB-1B66-625CB6159B2A}"/>
              </a:ext>
            </a:extLst>
          </p:cNvPr>
          <p:cNvSpPr>
            <a:spLocks noGrp="1"/>
          </p:cNvSpPr>
          <p:nvPr>
            <p:ph type="title" idx="4294967295"/>
          </p:nvPr>
        </p:nvSpPr>
        <p:spPr>
          <a:xfrm>
            <a:off x="372487" y="220807"/>
            <a:ext cx="10122332" cy="1119188"/>
          </a:xfrm>
        </p:spPr>
        <p:txBody>
          <a:bodyPr>
            <a:normAutofit/>
          </a:bodyPr>
          <a:lstStyle/>
          <a:p>
            <a:r>
              <a:rPr lang="en-US" sz="3600" b="1">
                <a:solidFill>
                  <a:srgbClr val="0D4460"/>
                </a:solidFill>
                <a:latin typeface="Calibri" panose="020F0502020204030204" pitchFamily="34" charset="0"/>
                <a:ea typeface="Open Sans" panose="020B0606030504020204" pitchFamily="34" charset="0"/>
                <a:cs typeface="Calibri" panose="020F0502020204030204" pitchFamily="34" charset="0"/>
              </a:rPr>
              <a:t>Recruitment of Board Members</a:t>
            </a:r>
          </a:p>
        </p:txBody>
      </p:sp>
      <p:sp>
        <p:nvSpPr>
          <p:cNvPr id="3" name="Text Placeholder 2">
            <a:extLst>
              <a:ext uri="{FF2B5EF4-FFF2-40B4-BE49-F238E27FC236}">
                <a16:creationId xmlns:a16="http://schemas.microsoft.com/office/drawing/2014/main" id="{F9C2A187-E565-9FF7-41A1-7DEEA933C671}"/>
              </a:ext>
            </a:extLst>
          </p:cNvPr>
          <p:cNvSpPr>
            <a:spLocks noGrp="1"/>
          </p:cNvSpPr>
          <p:nvPr>
            <p:ph type="body" idx="4294967295"/>
          </p:nvPr>
        </p:nvSpPr>
        <p:spPr>
          <a:xfrm>
            <a:off x="509154" y="1215736"/>
            <a:ext cx="5729722" cy="5275984"/>
          </a:xfrm>
        </p:spPr>
        <p:txBody>
          <a:bodyPr>
            <a:noAutofit/>
          </a:bodyPr>
          <a:lstStyle/>
          <a:p>
            <a:pPr>
              <a:lnSpc>
                <a:spcPct val="114000"/>
              </a:lnSpc>
              <a:spcBef>
                <a:spcPts val="600"/>
              </a:spcBef>
              <a:spcAft>
                <a:spcPts val="600"/>
              </a:spcAft>
            </a:pPr>
            <a:r>
              <a:rPr lang="en-US" sz="2400">
                <a:solidFill>
                  <a:srgbClr val="0D4460"/>
                </a:solidFill>
                <a:latin typeface="Calibri" panose="020F0502020204030204" pitchFamily="34" charset="0"/>
                <a:ea typeface="Open Sans" panose="020B0606030504020204" pitchFamily="34" charset="0"/>
                <a:cs typeface="Calibri" panose="020F0502020204030204" pitchFamily="34" charset="0"/>
              </a:rPr>
              <a:t>Use a framework:</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Engaged Partnerships</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Data-Informed Decision Making</a:t>
            </a:r>
          </a:p>
          <a:p>
            <a:pPr>
              <a:lnSpc>
                <a:spcPct val="114000"/>
              </a:lnSpc>
              <a:spcBef>
                <a:spcPts val="600"/>
              </a:spcBef>
              <a:spcAft>
                <a:spcPts val="600"/>
              </a:spcAft>
            </a:pPr>
            <a:r>
              <a:rPr lang="en-US" sz="2400">
                <a:solidFill>
                  <a:srgbClr val="0D4460"/>
                </a:solidFill>
                <a:latin typeface="Calibri" panose="020F0502020204030204" pitchFamily="34" charset="0"/>
                <a:ea typeface="Open Sans" panose="020B0606030504020204" pitchFamily="34" charset="0"/>
                <a:cs typeface="Calibri" panose="020F0502020204030204" pitchFamily="34" charset="0"/>
              </a:rPr>
              <a:t>Key elements to consider:</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Alignment</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Resources and Capacity</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Industry Engagement</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Service Delivery</a:t>
            </a:r>
          </a:p>
          <a:p>
            <a:pPr lvl="1">
              <a:lnSpc>
                <a:spcPct val="100000"/>
              </a:lnSpc>
              <a:spcBef>
                <a:spcPts val="0"/>
              </a:spcBef>
              <a:spcAft>
                <a:spcPts val="600"/>
              </a:spcAft>
              <a:buFont typeface="Courier New" panose="02070309020205020404" pitchFamily="49" charset="0"/>
              <a:buChar char="o"/>
            </a:pP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Continuous Improvement</a:t>
            </a:r>
          </a:p>
          <a:p>
            <a:pPr lvl="1">
              <a:lnSpc>
                <a:spcPct val="114000"/>
              </a:lnSpc>
              <a:spcBef>
                <a:spcPts val="600"/>
              </a:spcBef>
              <a:spcAft>
                <a:spcPts val="600"/>
              </a:spcAft>
              <a:buFont typeface="Courier New" panose="02070309020205020404" pitchFamily="49" charset="0"/>
              <a:buChar char="o"/>
            </a:pPr>
            <a:endParaRPr lang="en-US">
              <a:solidFill>
                <a:srgbClr val="0D4460"/>
              </a:solidFill>
              <a:latin typeface="Calibri" panose="020F0502020204030204" pitchFamily="34" charset="0"/>
              <a:ea typeface="Open Sans" panose="020B0606030504020204" pitchFamily="34" charset="0"/>
              <a:cs typeface="Calibri" panose="020F0502020204030204" pitchFamily="34" charset="0"/>
            </a:endParaRPr>
          </a:p>
          <a:p>
            <a:pPr>
              <a:lnSpc>
                <a:spcPct val="114000"/>
              </a:lnSpc>
              <a:spcBef>
                <a:spcPts val="600"/>
              </a:spcBef>
              <a:spcAft>
                <a:spcPts val="600"/>
              </a:spcAft>
            </a:pPr>
            <a:endParaRPr lang="en-US" sz="2400">
              <a:solidFill>
                <a:srgbClr val="0D4460"/>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spcBef>
                <a:spcPts val="600"/>
              </a:spcBef>
              <a:spcAft>
                <a:spcPts val="600"/>
              </a:spcAft>
            </a:pPr>
            <a:endParaRPr lang="en-US" sz="2400">
              <a:solidFill>
                <a:srgbClr val="0D446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3E474695-3AE3-2E81-7166-D8AD58BC5DE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399" y="2139228"/>
            <a:ext cx="4822032"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32825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CDB3-754F-468A-19C0-269147EA3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ECBABD-F837-1934-1078-AA79762DF4FD}"/>
              </a:ext>
            </a:extLst>
          </p:cNvPr>
          <p:cNvSpPr>
            <a:spLocks noGrp="1"/>
          </p:cNvSpPr>
          <p:nvPr>
            <p:ph type="title" idx="4294967295"/>
          </p:nvPr>
        </p:nvSpPr>
        <p:spPr>
          <a:xfrm>
            <a:off x="372487" y="220807"/>
            <a:ext cx="10122332" cy="1119188"/>
          </a:xfrm>
        </p:spPr>
        <p:txBody>
          <a:bodyPr>
            <a:normAutofit/>
          </a:bodyPr>
          <a:lstStyle/>
          <a:p>
            <a:r>
              <a:rPr lang="en-US" sz="3600" b="1">
                <a:solidFill>
                  <a:srgbClr val="0D4460"/>
                </a:solidFill>
                <a:latin typeface="Calibri" panose="020F0502020204030204" pitchFamily="34" charset="0"/>
                <a:ea typeface="Open Sans" panose="020B0606030504020204" pitchFamily="34" charset="0"/>
                <a:cs typeface="Calibri" panose="020F0502020204030204" pitchFamily="34" charset="0"/>
              </a:rPr>
              <a:t>Recruitment of Board Members continued</a:t>
            </a:r>
          </a:p>
        </p:txBody>
      </p:sp>
      <p:sp>
        <p:nvSpPr>
          <p:cNvPr id="3" name="Text Placeholder 2">
            <a:extLst>
              <a:ext uri="{FF2B5EF4-FFF2-40B4-BE49-F238E27FC236}">
                <a16:creationId xmlns:a16="http://schemas.microsoft.com/office/drawing/2014/main" id="{638B68B5-9FDE-25A4-A62A-ACD2093B6B0B}"/>
              </a:ext>
            </a:extLst>
          </p:cNvPr>
          <p:cNvSpPr>
            <a:spLocks noGrp="1"/>
          </p:cNvSpPr>
          <p:nvPr>
            <p:ph type="body" idx="4294967295"/>
          </p:nvPr>
        </p:nvSpPr>
        <p:spPr>
          <a:xfrm>
            <a:off x="509153" y="1215736"/>
            <a:ext cx="11180619" cy="5275984"/>
          </a:xfrm>
        </p:spPr>
        <p:txBody>
          <a:bodyPr>
            <a:noAutofit/>
          </a:bodyPr>
          <a:lstStyle/>
          <a:p>
            <a:pPr>
              <a:lnSpc>
                <a:spcPct val="114000"/>
              </a:lnSpc>
              <a:spcBef>
                <a:spcPts val="600"/>
              </a:spcBef>
              <a:spcAft>
                <a:spcPts val="600"/>
              </a:spcAft>
            </a:pP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Recruitment Strategies</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  </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Think of new partnerships</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Involve Others</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Provide extensive details </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CLEO understands the process</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Start at the committee level</a:t>
            </a:r>
          </a:p>
          <a:p>
            <a:pPr marL="457200" lvl="1" indent="0">
              <a:lnSpc>
                <a:spcPct val="114000"/>
              </a:lnSpc>
              <a:spcBef>
                <a:spcPts val="600"/>
              </a:spcBef>
              <a:spcAft>
                <a:spcPts val="600"/>
              </a:spcAft>
              <a:buNone/>
            </a:pPr>
            <a:r>
              <a:rPr lang="en-US" sz="2800" b="1">
                <a:solidFill>
                  <a:srgbClr val="0D4460"/>
                </a:solidFill>
                <a:latin typeface="Calibri" panose="020F0502020204030204" pitchFamily="34" charset="0"/>
                <a:ea typeface="Open Sans" panose="020B0606030504020204" pitchFamily="34" charset="0"/>
                <a:cs typeface="Calibri" panose="020F0502020204030204" pitchFamily="34" charset="0"/>
              </a:rPr>
              <a:t>Stay focused and prepared for members to move on…have a plan and stay on top of vacancies. </a:t>
            </a:r>
          </a:p>
          <a:p>
            <a:pPr>
              <a:lnSpc>
                <a:spcPct val="114000"/>
              </a:lnSpc>
              <a:spcBef>
                <a:spcPts val="600"/>
              </a:spcBef>
              <a:spcAft>
                <a:spcPts val="600"/>
              </a:spcAft>
            </a:pPr>
            <a:endParaRPr lang="en-US" b="1">
              <a:solidFill>
                <a:srgbClr val="0D4460"/>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spcBef>
                <a:spcPts val="600"/>
              </a:spcBef>
              <a:spcAft>
                <a:spcPts val="600"/>
              </a:spcAft>
            </a:pPr>
            <a:endParaRPr lang="en-US">
              <a:solidFill>
                <a:srgbClr val="0D4460"/>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spcBef>
                <a:spcPts val="600"/>
              </a:spcBef>
              <a:spcAft>
                <a:spcPts val="600"/>
              </a:spcAft>
            </a:pPr>
            <a:endParaRPr lang="en-US">
              <a:solidFill>
                <a:srgbClr val="0D446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9794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45961-1E24-9240-E428-A8E18668947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7DF5FC9-8678-83C8-A802-8F252BE80F68}"/>
              </a:ext>
            </a:extLst>
          </p:cNvPr>
          <p:cNvSpPr>
            <a:spLocks noGrp="1"/>
          </p:cNvSpPr>
          <p:nvPr>
            <p:ph type="body" idx="4294967295"/>
          </p:nvPr>
        </p:nvSpPr>
        <p:spPr>
          <a:xfrm>
            <a:off x="482382" y="1298574"/>
            <a:ext cx="10921640" cy="4917643"/>
          </a:xfrm>
        </p:spPr>
        <p:txBody>
          <a:bodyPr>
            <a:noAutofit/>
          </a:bodyPr>
          <a:lstStyle/>
          <a:p>
            <a:pPr>
              <a:lnSpc>
                <a:spcPct val="114000"/>
              </a:lnSpc>
              <a:spcBef>
                <a:spcPts val="600"/>
              </a:spcBef>
              <a:spcAft>
                <a:spcPts val="600"/>
              </a:spcAft>
            </a:pPr>
            <a:r>
              <a:rPr lang="en-US" b="1">
                <a:solidFill>
                  <a:srgbClr val="0D4460"/>
                </a:solidFill>
                <a:latin typeface="Calibri" panose="020F0502020204030204" pitchFamily="34" charset="0"/>
                <a:ea typeface="Open Sans" panose="020B0606030504020204" pitchFamily="34" charset="0"/>
                <a:cs typeface="Calibri" panose="020F0502020204030204" pitchFamily="34" charset="0"/>
              </a:rPr>
              <a:t>Retention Strategies</a:t>
            </a:r>
            <a:r>
              <a:rPr lang="en-US">
                <a:solidFill>
                  <a:srgbClr val="0D4460"/>
                </a:solidFill>
                <a:latin typeface="Calibri" panose="020F0502020204030204" pitchFamily="34" charset="0"/>
                <a:ea typeface="Open Sans" panose="020B0606030504020204" pitchFamily="34" charset="0"/>
                <a:cs typeface="Calibri" panose="020F0502020204030204" pitchFamily="34" charset="0"/>
              </a:rPr>
              <a:t>: </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Involve </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Onboarding (CRITICAL)</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WIIFT – What’s In It For Them? </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Speakers Bureau</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Succession Planning</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Get Creative</a:t>
            </a:r>
          </a:p>
          <a:p>
            <a:pPr lvl="1">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Open Sans" panose="020B0606030504020204" pitchFamily="34" charset="0"/>
                <a:cs typeface="Calibri" panose="020F0502020204030204" pitchFamily="34" charset="0"/>
              </a:rPr>
              <a:t>Exit Interview</a:t>
            </a:r>
          </a:p>
          <a:p>
            <a:endParaRPr lang="en-US">
              <a:solidFill>
                <a:srgbClr val="0D44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le 1">
            <a:extLst>
              <a:ext uri="{FF2B5EF4-FFF2-40B4-BE49-F238E27FC236}">
                <a16:creationId xmlns:a16="http://schemas.microsoft.com/office/drawing/2014/main" id="{764049F7-F0D2-0D07-AF42-F15245E7B9E8}"/>
              </a:ext>
            </a:extLst>
          </p:cNvPr>
          <p:cNvSpPr>
            <a:spLocks noGrp="1"/>
          </p:cNvSpPr>
          <p:nvPr>
            <p:ph type="title" idx="4294967295"/>
          </p:nvPr>
        </p:nvSpPr>
        <p:spPr>
          <a:xfrm>
            <a:off x="237403" y="322262"/>
            <a:ext cx="11036733" cy="1119188"/>
          </a:xfrm>
        </p:spPr>
        <p:txBody>
          <a:bodyPr>
            <a:normAutofit/>
          </a:bodyPr>
          <a:lstStyle/>
          <a:p>
            <a:r>
              <a:rPr lang="en-US" sz="3600" b="1">
                <a:solidFill>
                  <a:srgbClr val="0D4460"/>
                </a:solidFill>
                <a:latin typeface="Calibri" panose="020F0502020204030204" pitchFamily="34" charset="0"/>
                <a:ea typeface="Open Sans" panose="020B0606030504020204" pitchFamily="34" charset="0"/>
                <a:cs typeface="Calibri" panose="020F0502020204030204" pitchFamily="34" charset="0"/>
              </a:rPr>
              <a:t>Recruitment &amp; Retention of Board Directors</a:t>
            </a:r>
          </a:p>
        </p:txBody>
      </p:sp>
    </p:spTree>
    <p:extLst>
      <p:ext uri="{BB962C8B-B14F-4D97-AF65-F5344CB8AC3E}">
        <p14:creationId xmlns:p14="http://schemas.microsoft.com/office/powerpoint/2010/main" val="900129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079" r="-1" b="-1"/>
          <a:stretch/>
        </p:blipFill>
        <p:spPr>
          <a:xfrm>
            <a:off x="6107"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8028677" y="1736939"/>
            <a:ext cx="3970694" cy="2274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2"/>
                </a:solidFill>
                <a:uLnTx/>
                <a:uFillTx/>
                <a:latin typeface="Calibri" panose="020F0502020204030204" pitchFamily="34" charset="0"/>
                <a:ea typeface="+mn-ea"/>
                <a:cs typeface="Calibri" panose="020F0502020204030204" pitchFamily="34" charset="0"/>
              </a:rPr>
              <a:t>Importance of Board Composition</a:t>
            </a:r>
          </a:p>
        </p:txBody>
      </p:sp>
    </p:spTree>
    <p:extLst>
      <p:ext uri="{BB962C8B-B14F-4D97-AF65-F5344CB8AC3E}">
        <p14:creationId xmlns:p14="http://schemas.microsoft.com/office/powerpoint/2010/main" val="3715424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34DEA62-B39B-54FF-25B5-5B1649ACFDB5}"/>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Importance of Board Composition 1</a:t>
            </a:r>
            <a:endParaRPr kumimoji="0" lang="en-US" sz="3600" b="1" i="0" u="none" strike="noStrike" kern="1200" cap="none" spc="0" normalizeH="0" baseline="0" noProof="0">
              <a:ln>
                <a:noFill/>
              </a:ln>
              <a:solidFill>
                <a:srgbClr val="0D4460"/>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2" name="Content Placeholder 1">
            <a:extLst>
              <a:ext uri="{FF2B5EF4-FFF2-40B4-BE49-F238E27FC236}">
                <a16:creationId xmlns:a16="http://schemas.microsoft.com/office/drawing/2014/main" id="{DD8A2670-0787-C2DE-AED2-BD333F365371}"/>
              </a:ext>
            </a:extLst>
          </p:cNvPr>
          <p:cNvSpPr>
            <a:spLocks noGrp="1"/>
          </p:cNvSpPr>
          <p:nvPr>
            <p:ph idx="1"/>
          </p:nvPr>
        </p:nvSpPr>
        <p:spPr>
          <a:xfrm>
            <a:off x="1254760" y="1498600"/>
            <a:ext cx="6507480" cy="4576763"/>
          </a:xfrm>
        </p:spPr>
        <p:txBody>
          <a:bodyPr/>
          <a:lstStyle/>
          <a:p>
            <a:pPr marL="285750" lvl="0" indent="-285750">
              <a:lnSpc>
                <a:spcPct val="114000"/>
              </a:lnSpc>
              <a:spcBef>
                <a:spcPts val="600"/>
              </a:spcBef>
              <a:spcAft>
                <a:spcPts val="600"/>
              </a:spcAft>
              <a:buClrTx/>
            </a:pPr>
            <a:r>
              <a:rPr lang="en-US" sz="3200">
                <a:latin typeface="Calibri" panose="020F0502020204030204" pitchFamily="34" charset="0"/>
                <a:ea typeface="Calibri" panose="020F0502020204030204" pitchFamily="34" charset="0"/>
                <a:cs typeface="Calibri" panose="020F0502020204030204" pitchFamily="34" charset="0"/>
              </a:rPr>
              <a:t>Board functions</a:t>
            </a:r>
          </a:p>
          <a:p>
            <a:pPr marL="285750" lvl="0" indent="-285750">
              <a:lnSpc>
                <a:spcPct val="114000"/>
              </a:lnSpc>
              <a:spcBef>
                <a:spcPts val="600"/>
              </a:spcBef>
              <a:spcAft>
                <a:spcPts val="600"/>
              </a:spcAft>
              <a:buClrTx/>
            </a:pPr>
            <a:r>
              <a:rPr lang="en-US" sz="3200">
                <a:latin typeface="Calibri" panose="020F0502020204030204" pitchFamily="34" charset="0"/>
                <a:ea typeface="Calibri" panose="020F0502020204030204" pitchFamily="34" charset="0"/>
                <a:cs typeface="Calibri" panose="020F0502020204030204" pitchFamily="34" charset="0"/>
              </a:rPr>
              <a:t>Examples to the state and local community</a:t>
            </a:r>
          </a:p>
          <a:p>
            <a:pPr marL="285750" lvl="0" indent="-285750">
              <a:lnSpc>
                <a:spcPct val="114000"/>
              </a:lnSpc>
              <a:spcBef>
                <a:spcPts val="600"/>
              </a:spcBef>
              <a:spcAft>
                <a:spcPts val="600"/>
              </a:spcAft>
              <a:buClrTx/>
            </a:pPr>
            <a:r>
              <a:rPr lang="en-US" sz="3200">
                <a:latin typeface="Calibri" panose="020F0502020204030204" pitchFamily="34" charset="0"/>
                <a:ea typeface="Calibri" panose="020F0502020204030204" pitchFamily="34" charset="0"/>
                <a:cs typeface="Calibri" panose="020F0502020204030204" pitchFamily="34" charset="0"/>
              </a:rPr>
              <a:t>Increases partnerships, resources, and the pipeline for the board</a:t>
            </a:r>
          </a:p>
          <a:p>
            <a:pPr marL="285750" lvl="0" indent="-285750">
              <a:lnSpc>
                <a:spcPct val="114000"/>
              </a:lnSpc>
              <a:spcBef>
                <a:spcPts val="600"/>
              </a:spcBef>
              <a:spcAft>
                <a:spcPts val="600"/>
              </a:spcAft>
              <a:buClrTx/>
            </a:pPr>
            <a:r>
              <a:rPr lang="en-US" sz="3200">
                <a:latin typeface="Calibri" panose="020F0502020204030204" pitchFamily="34" charset="0"/>
                <a:ea typeface="Calibri" panose="020F0502020204030204" pitchFamily="34" charset="0"/>
                <a:cs typeface="Calibri" panose="020F0502020204030204" pitchFamily="34" charset="0"/>
              </a:rPr>
              <a:t>Provides supply and demand connectivity</a:t>
            </a:r>
          </a:p>
          <a:p>
            <a:pPr marL="0" indent="0">
              <a:buNone/>
            </a:pPr>
            <a:endParaRPr lang="en-US"/>
          </a:p>
        </p:txBody>
      </p:sp>
      <p:pic>
        <p:nvPicPr>
          <p:cNvPr id="5" name="Picture 4">
            <a:extLst>
              <a:ext uri="{FF2B5EF4-FFF2-40B4-BE49-F238E27FC236}">
                <a16:creationId xmlns:a16="http://schemas.microsoft.com/office/drawing/2014/main" id="{2E54D6BC-CF24-133C-B281-426EE0DD8F8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6628" y="1042193"/>
            <a:ext cx="3709988" cy="3709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8426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2BDA0-0B57-BA5D-9B07-618821F7BFE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E5CE592-3C57-CDA9-EFD9-03D89A383EB6}"/>
              </a:ext>
            </a:extLst>
          </p:cNvPr>
          <p:cNvSpPr txBox="1">
            <a:spLocks noGrp="1"/>
          </p:cNvSpPr>
          <p:nvPr>
            <p:ph type="title"/>
          </p:nvPr>
        </p:nvSpPr>
        <p:spPr>
          <a:xfrm>
            <a:off x="736600" y="57760"/>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Importance of Board Composition 2 </a:t>
            </a:r>
            <a:endParaRPr kumimoji="0" lang="en-US" sz="3600" b="1" i="0" u="none" strike="noStrike" kern="1200" cap="none" spc="0" normalizeH="0" baseline="0" noProof="0">
              <a:ln>
                <a:noFill/>
              </a:ln>
              <a:solidFill>
                <a:srgbClr val="0D4460"/>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2" name="Content Placeholder 1">
            <a:extLst>
              <a:ext uri="{FF2B5EF4-FFF2-40B4-BE49-F238E27FC236}">
                <a16:creationId xmlns:a16="http://schemas.microsoft.com/office/drawing/2014/main" id="{968381EA-1C71-9D03-5E41-E837A16E60BD}"/>
              </a:ext>
            </a:extLst>
          </p:cNvPr>
          <p:cNvSpPr>
            <a:spLocks noGrp="1"/>
          </p:cNvSpPr>
          <p:nvPr>
            <p:ph idx="1"/>
          </p:nvPr>
        </p:nvSpPr>
        <p:spPr>
          <a:xfrm>
            <a:off x="838199" y="1594611"/>
            <a:ext cx="10686691" cy="4530143"/>
          </a:xfrm>
        </p:spPr>
        <p:txBody>
          <a:bodyPr>
            <a:normAutofit/>
          </a:bodyPr>
          <a:lstStyle/>
          <a:p>
            <a:pPr marL="285750" lvl="0" indent="-285750">
              <a:lnSpc>
                <a:spcPct val="114000"/>
              </a:lnSpc>
              <a:spcBef>
                <a:spcPts val="600"/>
              </a:spcBef>
              <a:spcAft>
                <a:spcPts val="600"/>
              </a:spcAft>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Expands network (i.e., </a:t>
            </a: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hlinkClick r:id="rId3" tooltip="https://www.dol.gov/grants">
                  <a:extLst>
                    <a:ext uri="{A12FA001-AC4F-418D-AE19-62706E023703}">
                      <ahyp:hlinkClr xmlns:ahyp="http://schemas.microsoft.com/office/drawing/2018/hyperlinkcolor" val="tx"/>
                    </a:ext>
                  </a:extLst>
                </a:hlinkClick>
              </a:rPr>
              <a:t>discretionary funding</a:t>
            </a: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a:t>
            </a:r>
          </a:p>
          <a:p>
            <a:pPr marL="285750" lvl="0" indent="-285750">
              <a:lnSpc>
                <a:spcPct val="114000"/>
              </a:lnSpc>
              <a:spcBef>
                <a:spcPts val="600"/>
              </a:spcBef>
              <a:spcAft>
                <a:spcPts val="600"/>
              </a:spcAft>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Resources to Explore:</a:t>
            </a:r>
          </a:p>
          <a:p>
            <a:pPr marL="742950" lvl="1" indent="-285750">
              <a:lnSpc>
                <a:spcPct val="114000"/>
              </a:lnSpc>
              <a:spcBef>
                <a:spcPts val="600"/>
              </a:spcBef>
              <a:spcAft>
                <a:spcPts val="600"/>
              </a:spcAft>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hlinkClick r:id="rId4"/>
              </a:rPr>
              <a:t>Challenge.gov</a:t>
            </a:r>
            <a:endParaRPr lang="en-US" sz="2800">
              <a:solidFill>
                <a:srgbClr val="0D4460"/>
              </a:solidFill>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14000"/>
              </a:lnSpc>
              <a:spcBef>
                <a:spcPts val="600"/>
              </a:spcBef>
              <a:spcAft>
                <a:spcPts val="600"/>
              </a:spcAft>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hlinkClick r:id="rId5"/>
              </a:rPr>
              <a:t>FDIC Insured Banks</a:t>
            </a:r>
            <a:endParaRPr lang="en-US" sz="2800">
              <a:solidFill>
                <a:srgbClr val="0D4460"/>
              </a:solidFill>
              <a:latin typeface="Calibri" panose="020F0502020204030204" pitchFamily="34" charset="0"/>
              <a:ea typeface="Calibri" panose="020F0502020204030204" pitchFamily="34" charset="0"/>
              <a:cs typeface="Calibri" panose="020F0502020204030204" pitchFamily="34" charset="0"/>
            </a:endParaRPr>
          </a:p>
          <a:p>
            <a:pPr marL="742950" lvl="1" indent="-285750">
              <a:lnSpc>
                <a:spcPct val="114000"/>
              </a:lnSpc>
              <a:spcBef>
                <a:spcPts val="600"/>
              </a:spcBef>
              <a:spcAft>
                <a:spcPts val="600"/>
              </a:spcAft>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hlinkClick r:id="rId6"/>
              </a:rPr>
              <a:t>Economic Development Administration</a:t>
            </a:r>
            <a:endParaRPr lang="en-US" sz="2800">
              <a:solidFill>
                <a:srgbClr val="0D4460"/>
              </a:solidFill>
              <a:latin typeface="Calibri" panose="020F0502020204030204" pitchFamily="34" charset="0"/>
              <a:ea typeface="Calibri" panose="020F0502020204030204" pitchFamily="34" charset="0"/>
              <a:cs typeface="Calibri" panose="020F0502020204030204" pitchFamily="34" charset="0"/>
            </a:endParaRPr>
          </a:p>
          <a:p>
            <a:pPr marL="457200" lvl="1" indent="0">
              <a:lnSpc>
                <a:spcPct val="114000"/>
              </a:lnSpc>
              <a:spcBef>
                <a:spcPts val="600"/>
              </a:spcBef>
              <a:spcAft>
                <a:spcPts val="600"/>
              </a:spcAft>
              <a:buNone/>
            </a:pPr>
            <a:endParaRPr lang="en-US" sz="2800">
              <a:solidFill>
                <a:srgbClr val="0D44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80677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9B616-12AB-58F8-9B2B-C1E5F000118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Importance of Board Composition 3</a:t>
            </a:r>
          </a:p>
        </p:txBody>
      </p:sp>
      <p:pic>
        <p:nvPicPr>
          <p:cNvPr id="9" name="Picture 8" descr="Screenshot of Discretionary Funding example from West Virginia">
            <a:extLst>
              <a:ext uri="{FF2B5EF4-FFF2-40B4-BE49-F238E27FC236}">
                <a16:creationId xmlns:a16="http://schemas.microsoft.com/office/drawing/2014/main" id="{3AE37A16-DF06-C130-1AF9-E1DFF3340437}"/>
              </a:ext>
            </a:extLst>
          </p:cNvPr>
          <p:cNvPicPr>
            <a:picLocks noChangeAspect="1"/>
          </p:cNvPicPr>
          <p:nvPr/>
        </p:nvPicPr>
        <p:blipFill>
          <a:blip r:embed="rId3"/>
          <a:srcRect l="8349" t="35849" r="27547" b="5704"/>
          <a:stretch/>
        </p:blipFill>
        <p:spPr>
          <a:xfrm>
            <a:off x="0" y="586596"/>
            <a:ext cx="12251374" cy="6003986"/>
          </a:xfrm>
          <a:prstGeom prst="rect">
            <a:avLst/>
          </a:prstGeom>
        </p:spPr>
      </p:pic>
    </p:spTree>
    <p:extLst>
      <p:ext uri="{BB962C8B-B14F-4D97-AF65-F5344CB8AC3E}">
        <p14:creationId xmlns:p14="http://schemas.microsoft.com/office/powerpoint/2010/main" val="3841566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079" r="-1" b="-1"/>
          <a:stretch/>
        </p:blipFill>
        <p:spPr>
          <a:xfrm>
            <a:off x="6107"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7981052" y="1489289"/>
            <a:ext cx="3970694" cy="2274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2"/>
                </a:solidFill>
                <a:uLnTx/>
                <a:uFillTx/>
                <a:latin typeface="Calibri" panose="020F0502020204030204" pitchFamily="34" charset="0"/>
                <a:ea typeface="+mn-ea"/>
                <a:cs typeface="Calibri" panose="020F0502020204030204" pitchFamily="34" charset="0"/>
              </a:rPr>
              <a:t>Impact to Workforce Board Functions</a:t>
            </a:r>
          </a:p>
        </p:txBody>
      </p:sp>
    </p:spTree>
    <p:extLst>
      <p:ext uri="{BB962C8B-B14F-4D97-AF65-F5344CB8AC3E}">
        <p14:creationId xmlns:p14="http://schemas.microsoft.com/office/powerpoint/2010/main" val="3870202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1AB1D-8B53-8ACD-02F9-9A9779CD0E6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059CB21-5DA7-EF12-E3FF-9C9BDB9E3A1A}"/>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Impact to Workforce Board Functions 1</a:t>
            </a:r>
          </a:p>
        </p:txBody>
      </p:sp>
      <p:sp>
        <p:nvSpPr>
          <p:cNvPr id="2" name="Content Placeholder 1">
            <a:extLst>
              <a:ext uri="{FF2B5EF4-FFF2-40B4-BE49-F238E27FC236}">
                <a16:creationId xmlns:a16="http://schemas.microsoft.com/office/drawing/2014/main" id="{FD1B0F06-48BE-7716-E4B3-FEE181EEF715}"/>
              </a:ext>
            </a:extLst>
          </p:cNvPr>
          <p:cNvSpPr>
            <a:spLocks noGrp="1"/>
          </p:cNvSpPr>
          <p:nvPr>
            <p:ph idx="1"/>
          </p:nvPr>
        </p:nvSpPr>
        <p:spPr>
          <a:xfrm>
            <a:off x="838200" y="1462729"/>
            <a:ext cx="10515600" cy="2662322"/>
          </a:xfrm>
        </p:spPr>
        <p:txBody>
          <a:bodyPr/>
          <a:lstStyle/>
          <a:p>
            <a:pPr marL="457200" indent="-457200">
              <a:lnSpc>
                <a:spcPct val="114000"/>
              </a:lnSpc>
              <a:spcBef>
                <a:spcPts val="600"/>
              </a:spcBef>
              <a:spcAft>
                <a:spcPts val="600"/>
              </a:spcAft>
              <a:buFont typeface="Arial" panose="020B0604020202020204" pitchFamily="34" charset="0"/>
              <a:buChar char="•"/>
            </a:pPr>
            <a:r>
              <a:rPr lang="en-US">
                <a:solidFill>
                  <a:srgbClr val="0D4460"/>
                </a:solidFill>
                <a:latin typeface="Calibri" panose="020F0502020204030204" pitchFamily="34" charset="0"/>
                <a:ea typeface="Calibri" panose="020F0502020204030204" pitchFamily="34" charset="0"/>
                <a:cs typeface="Calibri" panose="020F0502020204030204" pitchFamily="34" charset="0"/>
              </a:rPr>
              <a:t>4-year state or local plans</a:t>
            </a:r>
          </a:p>
          <a:p>
            <a:pPr marL="457200" indent="-457200">
              <a:lnSpc>
                <a:spcPct val="114000"/>
              </a:lnSpc>
              <a:spcBef>
                <a:spcPts val="600"/>
              </a:spcBef>
              <a:spcAft>
                <a:spcPts val="600"/>
              </a:spcAft>
              <a:buFont typeface="Arial" panose="020B0604020202020204" pitchFamily="34" charset="0"/>
              <a:buChar char="•"/>
            </a:pPr>
            <a:r>
              <a:rPr lang="en-US">
                <a:solidFill>
                  <a:srgbClr val="0D4460"/>
                </a:solidFill>
                <a:latin typeface="Calibri" panose="020F0502020204030204" pitchFamily="34" charset="0"/>
                <a:ea typeface="Calibri" panose="020F0502020204030204" pitchFamily="34" charset="0"/>
                <a:cs typeface="Calibri" panose="020F0502020204030204" pitchFamily="34" charset="0"/>
              </a:rPr>
              <a:t>Meeting the needs of employers</a:t>
            </a:r>
          </a:p>
          <a:p>
            <a:pPr marL="457200" indent="-457200">
              <a:lnSpc>
                <a:spcPct val="114000"/>
              </a:lnSpc>
              <a:spcBef>
                <a:spcPts val="600"/>
              </a:spcBef>
              <a:spcAft>
                <a:spcPts val="600"/>
              </a:spcAft>
              <a:buFont typeface="Arial" panose="020B0604020202020204" pitchFamily="34" charset="0"/>
              <a:buChar char="•"/>
            </a:pPr>
            <a:r>
              <a:rPr lang="en-US">
                <a:solidFill>
                  <a:srgbClr val="0D4460"/>
                </a:solidFill>
                <a:latin typeface="Calibri" panose="020F0502020204030204" pitchFamily="34" charset="0"/>
                <a:ea typeface="Calibri" panose="020F0502020204030204" pitchFamily="34" charset="0"/>
                <a:cs typeface="Calibri" panose="020F0502020204030204" pitchFamily="34" charset="0"/>
              </a:rPr>
              <a:t>Balancing the needs of the many</a:t>
            </a:r>
          </a:p>
          <a:p>
            <a:pPr marL="457200" indent="-457200">
              <a:lnSpc>
                <a:spcPct val="114000"/>
              </a:lnSpc>
              <a:spcBef>
                <a:spcPts val="600"/>
              </a:spcBef>
              <a:spcAft>
                <a:spcPts val="600"/>
              </a:spcAft>
              <a:buFont typeface="Arial" panose="020B0604020202020204" pitchFamily="34" charset="0"/>
              <a:buChar char="•"/>
            </a:pPr>
            <a:r>
              <a:rPr lang="en-US">
                <a:solidFill>
                  <a:srgbClr val="0D4460"/>
                </a:solidFill>
                <a:latin typeface="Calibri" panose="020F0502020204030204" pitchFamily="34" charset="0"/>
                <a:ea typeface="Calibri" panose="020F0502020204030204" pitchFamily="34" charset="0"/>
                <a:cs typeface="Calibri" panose="020F0502020204030204" pitchFamily="34" charset="0"/>
              </a:rPr>
              <a:t>Youth – so many impacts!</a:t>
            </a:r>
          </a:p>
          <a:p>
            <a:pPr marL="0" indent="0">
              <a:buNone/>
            </a:pPr>
            <a:endParaRPr lang="en-US"/>
          </a:p>
        </p:txBody>
      </p:sp>
      <p:pic>
        <p:nvPicPr>
          <p:cNvPr id="5" name="Picture 4">
            <a:extLst>
              <a:ext uri="{FF2B5EF4-FFF2-40B4-BE49-F238E27FC236}">
                <a16:creationId xmlns:a16="http://schemas.microsoft.com/office/drawing/2014/main" id="{A964D537-ACB9-8CB0-82A0-9900CC5D65D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117" y="4407316"/>
            <a:ext cx="3091903" cy="1614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E39A8D02-0317-17A2-005A-249C300150F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7839" y="4439216"/>
            <a:ext cx="3080006" cy="15400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31DEE5EB-3335-CDEF-E0EB-12250BE09CCB}"/>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55509" y="4125051"/>
            <a:ext cx="3853461" cy="2248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1861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C795F-DC84-F3F8-BFA1-EDB1E1432D2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DB2441F-8F55-4A8E-376F-F7CBBDBC05E0}"/>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Impact to Workforce Board Functions 2</a:t>
            </a:r>
          </a:p>
        </p:txBody>
      </p:sp>
      <p:sp>
        <p:nvSpPr>
          <p:cNvPr id="2" name="Content Placeholder 1">
            <a:extLst>
              <a:ext uri="{FF2B5EF4-FFF2-40B4-BE49-F238E27FC236}">
                <a16:creationId xmlns:a16="http://schemas.microsoft.com/office/drawing/2014/main" id="{9F8EB5EA-6CD4-CA24-0916-3ADAF962B0C7}"/>
              </a:ext>
            </a:extLst>
          </p:cNvPr>
          <p:cNvSpPr>
            <a:spLocks noGrp="1"/>
          </p:cNvSpPr>
          <p:nvPr>
            <p:ph idx="1"/>
          </p:nvPr>
        </p:nvSpPr>
        <p:spPr>
          <a:xfrm>
            <a:off x="1219200" y="1721041"/>
            <a:ext cx="6055360" cy="4516490"/>
          </a:xfrm>
        </p:spPr>
        <p:txBody>
          <a:bodyPr/>
          <a:lstStyle/>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Training programs</a:t>
            </a:r>
          </a:p>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Budgeting of WIOA funds</a:t>
            </a:r>
          </a:p>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Relationships between state and local boards</a:t>
            </a:r>
          </a:p>
          <a:p>
            <a:pPr marL="0" indent="0">
              <a:buNone/>
            </a:pPr>
            <a:endParaRPr lang="en-US"/>
          </a:p>
        </p:txBody>
      </p:sp>
      <p:pic>
        <p:nvPicPr>
          <p:cNvPr id="5" name="Picture 4">
            <a:extLst>
              <a:ext uri="{FF2B5EF4-FFF2-40B4-BE49-F238E27FC236}">
                <a16:creationId xmlns:a16="http://schemas.microsoft.com/office/drawing/2014/main" id="{CA9ADC61-2760-2204-4A1D-ABE5C4A0A7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3826" y="2811764"/>
            <a:ext cx="3990974" cy="31674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8304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A390BE-3BC5-36E7-E375-CA02391BE71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8079" r="-1" b="-1"/>
          <a:stretch/>
        </p:blipFill>
        <p:spPr>
          <a:xfrm>
            <a:off x="6107" y="10"/>
            <a:ext cx="8668492" cy="6857990"/>
          </a:xfrm>
          <a:prstGeom prst="rect">
            <a:avLst/>
          </a:prstGeom>
        </p:spPr>
      </p:pic>
      <p:sp>
        <p:nvSpPr>
          <p:cNvPr id="3" name="Subtitle 2">
            <a:extLst>
              <a:ext uri="{FF2B5EF4-FFF2-40B4-BE49-F238E27FC236}">
                <a16:creationId xmlns:a16="http://schemas.microsoft.com/office/drawing/2014/main" id="{BA86B3B2-63AD-0D62-457E-3157334EB768}"/>
              </a:ext>
            </a:extLst>
          </p:cNvPr>
          <p:cNvSpPr>
            <a:spLocks noGrp="1"/>
          </p:cNvSpPr>
          <p:nvPr>
            <p:ph type="title" idx="4294967295"/>
          </p:nvPr>
        </p:nvSpPr>
        <p:spPr>
          <a:xfrm>
            <a:off x="8591550" y="1841714"/>
            <a:ext cx="2941096" cy="22740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14000"/>
              </a:lnSpc>
              <a:spcBef>
                <a:spcPts val="600"/>
              </a:spcBef>
              <a:spcAft>
                <a:spcPts val="60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2"/>
                </a:solidFill>
                <a:uLnTx/>
                <a:uFillTx/>
                <a:latin typeface="Calibri" panose="020F0502020204030204" pitchFamily="34" charset="0"/>
                <a:ea typeface="+mn-ea"/>
                <a:cs typeface="Calibri" panose="020F0502020204030204" pitchFamily="34" charset="0"/>
              </a:rPr>
              <a:t>Quality Bylaws</a:t>
            </a:r>
          </a:p>
        </p:txBody>
      </p:sp>
    </p:spTree>
    <p:extLst>
      <p:ext uri="{BB962C8B-B14F-4D97-AF65-F5344CB8AC3E}">
        <p14:creationId xmlns:p14="http://schemas.microsoft.com/office/powerpoint/2010/main" val="2266206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0AFAA-7134-8525-B3CC-B5EBA2F310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170DA-1E02-F7FF-3544-53DB37E56CC4}"/>
              </a:ext>
            </a:extLst>
          </p:cNvPr>
          <p:cNvSpPr txBox="1">
            <a:spLocks noGrp="1"/>
          </p:cNvSpPr>
          <p:nvPr>
            <p:ph type="title" idx="4294967295"/>
          </p:nvPr>
        </p:nvSpPr>
        <p:spPr>
          <a:xfrm>
            <a:off x="282003" y="83127"/>
            <a:ext cx="11036733" cy="11191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Quality Bylaws Components</a:t>
            </a:r>
          </a:p>
        </p:txBody>
      </p:sp>
      <p:sp>
        <p:nvSpPr>
          <p:cNvPr id="3" name="TextBox 2">
            <a:extLst>
              <a:ext uri="{FF2B5EF4-FFF2-40B4-BE49-F238E27FC236}">
                <a16:creationId xmlns:a16="http://schemas.microsoft.com/office/drawing/2014/main" id="{D6DBF8EC-1B39-EAFE-B480-E6909295CB66}"/>
              </a:ext>
            </a:extLst>
          </p:cNvPr>
          <p:cNvSpPr txBox="1"/>
          <p:nvPr/>
        </p:nvSpPr>
        <p:spPr>
          <a:xfrm>
            <a:off x="773723" y="1202315"/>
            <a:ext cx="3244991" cy="3813352"/>
          </a:xfrm>
          <a:prstGeom prst="rect">
            <a:avLst/>
          </a:prstGeom>
          <a:noFill/>
        </p:spPr>
        <p:txBody>
          <a:bodyPr wrap="none" rtlCol="0">
            <a:spAutoFit/>
          </a:bodyPr>
          <a:lstStyle/>
          <a:p>
            <a:pPr marL="457200" indent="-457200">
              <a:lnSpc>
                <a:spcPct val="114000"/>
              </a:lnSpc>
              <a:spcBef>
                <a:spcPts val="600"/>
              </a:spcBef>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Clarity</a:t>
            </a:r>
          </a:p>
          <a:p>
            <a:pPr marL="457200" indent="-457200">
              <a:lnSpc>
                <a:spcPct val="114000"/>
              </a:lnSpc>
              <a:spcBef>
                <a:spcPts val="600"/>
              </a:spcBef>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Comprehensive</a:t>
            </a:r>
          </a:p>
          <a:p>
            <a:pPr marL="457200" indent="-457200">
              <a:lnSpc>
                <a:spcPct val="114000"/>
              </a:lnSpc>
              <a:spcBef>
                <a:spcPts val="600"/>
              </a:spcBef>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Consistent</a:t>
            </a:r>
          </a:p>
          <a:p>
            <a:pPr marL="457200" indent="-457200">
              <a:lnSpc>
                <a:spcPct val="114000"/>
              </a:lnSpc>
              <a:spcBef>
                <a:spcPts val="600"/>
              </a:spcBef>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Flexibility</a:t>
            </a:r>
          </a:p>
          <a:p>
            <a:pPr marL="457200" indent="-457200">
              <a:lnSpc>
                <a:spcPct val="114000"/>
              </a:lnSpc>
              <a:spcBef>
                <a:spcPts val="600"/>
              </a:spcBef>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Legality</a:t>
            </a:r>
          </a:p>
          <a:p>
            <a:pPr marL="457200" indent="-457200">
              <a:lnSpc>
                <a:spcPct val="114000"/>
              </a:lnSpc>
              <a:spcBef>
                <a:spcPts val="600"/>
              </a:spcBef>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Practicality</a:t>
            </a:r>
          </a:p>
        </p:txBody>
      </p:sp>
    </p:spTree>
    <p:extLst>
      <p:ext uri="{BB962C8B-B14F-4D97-AF65-F5344CB8AC3E}">
        <p14:creationId xmlns:p14="http://schemas.microsoft.com/office/powerpoint/2010/main" val="25556487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AEB4A-B9BC-09A6-A953-B9F8691F7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EAC10-8C1E-9DC3-14D4-B54D737041EA}"/>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Why Do Quality Bylaws Matter?</a:t>
            </a:r>
          </a:p>
        </p:txBody>
      </p:sp>
      <p:sp>
        <p:nvSpPr>
          <p:cNvPr id="3" name="Content Placeholder 2">
            <a:extLst>
              <a:ext uri="{FF2B5EF4-FFF2-40B4-BE49-F238E27FC236}">
                <a16:creationId xmlns:a16="http://schemas.microsoft.com/office/drawing/2014/main" id="{6137395C-D742-78E0-796B-911D2FA16FD8}"/>
              </a:ext>
            </a:extLst>
          </p:cNvPr>
          <p:cNvSpPr>
            <a:spLocks noGrp="1"/>
          </p:cNvSpPr>
          <p:nvPr>
            <p:ph idx="1"/>
          </p:nvPr>
        </p:nvSpPr>
        <p:spPr/>
        <p:txBody>
          <a:bodyPr/>
          <a:lstStyle/>
          <a:p>
            <a:pPr marL="457200" indent="-457200">
              <a:lnSpc>
                <a:spcPct val="114000"/>
              </a:lnSpc>
              <a:spcBef>
                <a:spcPts val="600"/>
              </a:spcBef>
              <a:spcAft>
                <a:spcPts val="600"/>
              </a:spcAft>
              <a:buFont typeface="Arial" panose="020B0604020202020204" pitchFamily="34" charset="0"/>
              <a:buChar char="•"/>
            </a:pPr>
            <a:r>
              <a:rPr lang="en-US">
                <a:solidFill>
                  <a:srgbClr val="0D4460"/>
                </a:solidFill>
                <a:latin typeface="Calibri" panose="020F0502020204030204" pitchFamily="34" charset="0"/>
                <a:ea typeface="Calibri" panose="020F0502020204030204" pitchFamily="34" charset="0"/>
                <a:cs typeface="Calibri" panose="020F0502020204030204" pitchFamily="34" charset="0"/>
              </a:rPr>
              <a:t>Bylaws are the backbone of the organization</a:t>
            </a:r>
          </a:p>
          <a:p>
            <a:pPr marL="914400" lvl="1" indent="-457200">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rPr>
              <a:t>Define roles and responsibilities</a:t>
            </a:r>
          </a:p>
          <a:p>
            <a:pPr marL="914400" lvl="1" indent="-457200">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rPr>
              <a:t>Provide operational guidance</a:t>
            </a:r>
          </a:p>
          <a:p>
            <a:pPr marL="914400" lvl="1" indent="-457200">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rPr>
              <a:t>Legal compliance</a:t>
            </a:r>
          </a:p>
          <a:p>
            <a:pPr marL="914400" lvl="1" indent="-457200">
              <a:lnSpc>
                <a:spcPct val="114000"/>
              </a:lnSpc>
              <a:spcBef>
                <a:spcPts val="600"/>
              </a:spcBef>
              <a:spcAft>
                <a:spcPts val="600"/>
              </a:spcAft>
              <a:buFont typeface="Courier New" panose="02070309020205020404" pitchFamily="49" charset="0"/>
              <a:buChar char="o"/>
            </a:pPr>
            <a:r>
              <a:rPr lang="en-US" sz="2800">
                <a:solidFill>
                  <a:srgbClr val="0D4460"/>
                </a:solidFill>
                <a:latin typeface="Calibri" panose="020F0502020204030204" pitchFamily="34" charset="0"/>
                <a:ea typeface="Calibri" panose="020F0502020204030204" pitchFamily="34" charset="0"/>
                <a:cs typeface="Calibri" panose="020F0502020204030204" pitchFamily="34" charset="0"/>
              </a:rPr>
              <a:t>Roadmap for conflict resolution</a:t>
            </a:r>
          </a:p>
          <a:p>
            <a:pPr marL="0" indent="0">
              <a:buNone/>
            </a:pPr>
            <a:endParaRPr lang="en-US"/>
          </a:p>
        </p:txBody>
      </p:sp>
      <p:pic>
        <p:nvPicPr>
          <p:cNvPr id="5" name="Picture 4">
            <a:extLst>
              <a:ext uri="{FF2B5EF4-FFF2-40B4-BE49-F238E27FC236}">
                <a16:creationId xmlns:a16="http://schemas.microsoft.com/office/drawing/2014/main" id="{97C8F275-6F61-E6C7-3BE7-0DD322971E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9250" y="2657475"/>
            <a:ext cx="4148136" cy="3111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6690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9BF9A-EED0-449D-966A-46FE7CC98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EFF58-4C45-3802-A0DB-579B1EE89E6A}"/>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Why Do Quality Bylaws Matter? continued</a:t>
            </a:r>
          </a:p>
        </p:txBody>
      </p:sp>
      <p:sp>
        <p:nvSpPr>
          <p:cNvPr id="3" name="Content Placeholder 2">
            <a:extLst>
              <a:ext uri="{FF2B5EF4-FFF2-40B4-BE49-F238E27FC236}">
                <a16:creationId xmlns:a16="http://schemas.microsoft.com/office/drawing/2014/main" id="{37E5E18C-8A9E-79BB-7A52-1D2748630AD0}"/>
              </a:ext>
            </a:extLst>
          </p:cNvPr>
          <p:cNvSpPr>
            <a:spLocks noGrp="1"/>
          </p:cNvSpPr>
          <p:nvPr>
            <p:ph idx="1"/>
          </p:nvPr>
        </p:nvSpPr>
        <p:spPr>
          <a:xfrm>
            <a:off x="838200" y="1619441"/>
            <a:ext cx="5257800" cy="4516490"/>
          </a:xfrm>
        </p:spPr>
        <p:txBody>
          <a:bodyPr>
            <a:normAutofit lnSpcReduction="10000"/>
          </a:bodyPr>
          <a:lstStyle/>
          <a:p>
            <a:pPr marL="45720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Going beyond with bylaws</a:t>
            </a:r>
          </a:p>
          <a:p>
            <a:pPr marL="914400" lvl="1" indent="-457200">
              <a:lnSpc>
                <a:spcPct val="114000"/>
              </a:lnSpc>
              <a:spcBef>
                <a:spcPts val="600"/>
              </a:spcBef>
              <a:spcAft>
                <a:spcPts val="600"/>
              </a:spcAft>
              <a:buFont typeface="Courier New" panose="02070309020205020404" pitchFamily="49" charset="0"/>
              <a:buChar char="o"/>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More business membership</a:t>
            </a:r>
          </a:p>
          <a:p>
            <a:pPr marL="914400" lvl="1" indent="-457200">
              <a:lnSpc>
                <a:spcPct val="114000"/>
              </a:lnSpc>
              <a:spcBef>
                <a:spcPts val="600"/>
              </a:spcBef>
              <a:spcAft>
                <a:spcPts val="600"/>
              </a:spcAft>
              <a:buFont typeface="Courier New" panose="02070309020205020404" pitchFamily="49" charset="0"/>
              <a:buChar char="o"/>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Values</a:t>
            </a:r>
          </a:p>
          <a:p>
            <a:pPr marL="914400" lvl="1" indent="-457200">
              <a:lnSpc>
                <a:spcPct val="114000"/>
              </a:lnSpc>
              <a:spcBef>
                <a:spcPts val="600"/>
              </a:spcBef>
              <a:spcAft>
                <a:spcPts val="600"/>
              </a:spcAft>
              <a:buFont typeface="Courier New" panose="02070309020205020404" pitchFamily="49" charset="0"/>
              <a:buChar char="o"/>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Employer engagement/ Career pathways</a:t>
            </a:r>
          </a:p>
          <a:p>
            <a:pPr marL="914400" lvl="1" indent="-457200">
              <a:lnSpc>
                <a:spcPct val="114000"/>
              </a:lnSpc>
              <a:spcBef>
                <a:spcPts val="600"/>
              </a:spcBef>
              <a:spcAft>
                <a:spcPts val="600"/>
              </a:spcAft>
              <a:buFont typeface="Courier New" panose="02070309020205020404" pitchFamily="49" charset="0"/>
              <a:buChar char="o"/>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Training of members</a:t>
            </a:r>
          </a:p>
          <a:p>
            <a:pPr marL="0" indent="0">
              <a:buNone/>
            </a:pPr>
            <a:endParaRPr lang="en-US"/>
          </a:p>
        </p:txBody>
      </p:sp>
      <p:pic>
        <p:nvPicPr>
          <p:cNvPr id="7" name="Picture 6">
            <a:extLst>
              <a:ext uri="{FF2B5EF4-FFF2-40B4-BE49-F238E27FC236}">
                <a16:creationId xmlns:a16="http://schemas.microsoft.com/office/drawing/2014/main" id="{67209357-745B-A7D3-0E14-1FF6B85902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4873" y="2636588"/>
            <a:ext cx="5166296" cy="31392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04950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D3787-D83D-DF6F-70F0-0ACE40A0C8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8860DD-5A8A-6927-8E4D-8B1E7C5A56BB}"/>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Cautions About Bylaws</a:t>
            </a:r>
          </a:p>
        </p:txBody>
      </p:sp>
      <p:sp>
        <p:nvSpPr>
          <p:cNvPr id="4" name="Content Placeholder 3">
            <a:extLst>
              <a:ext uri="{FF2B5EF4-FFF2-40B4-BE49-F238E27FC236}">
                <a16:creationId xmlns:a16="http://schemas.microsoft.com/office/drawing/2014/main" id="{E5E11C0B-CD3F-245E-F589-580084666933}"/>
              </a:ext>
            </a:extLst>
          </p:cNvPr>
          <p:cNvSpPr>
            <a:spLocks noGrp="1"/>
          </p:cNvSpPr>
          <p:nvPr>
            <p:ph idx="1"/>
          </p:nvPr>
        </p:nvSpPr>
        <p:spPr/>
        <p:txBody>
          <a:bodyPr/>
          <a:lstStyle/>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Superseding and/ or conflating</a:t>
            </a:r>
          </a:p>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Check State policy</a:t>
            </a:r>
          </a:p>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Who the executive director reports to</a:t>
            </a:r>
          </a:p>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Names vs. positions</a:t>
            </a:r>
          </a:p>
          <a:p>
            <a:pPr marL="457200" lvl="0" indent="-457200">
              <a:lnSpc>
                <a:spcPct val="114000"/>
              </a:lnSpc>
              <a:spcBef>
                <a:spcPts val="600"/>
              </a:spcBef>
              <a:spcAft>
                <a:spcPts val="600"/>
              </a:spcAft>
              <a:buFont typeface="Arial" panose="020B0604020202020204" pitchFamily="34" charset="0"/>
              <a:buChar char="•"/>
            </a:pPr>
            <a:r>
              <a:rPr lang="en-US" sz="3200">
                <a:solidFill>
                  <a:srgbClr val="0D4460"/>
                </a:solidFill>
                <a:latin typeface="Calibri" panose="020F0502020204030204" pitchFamily="34" charset="0"/>
                <a:ea typeface="Calibri" panose="020F0502020204030204" pitchFamily="34" charset="0"/>
                <a:cs typeface="Calibri" panose="020F0502020204030204" pitchFamily="34" charset="0"/>
              </a:rPr>
              <a:t>Don’t forget to review</a:t>
            </a:r>
            <a:endParaRPr lang="en-US"/>
          </a:p>
        </p:txBody>
      </p:sp>
    </p:spTree>
    <p:extLst>
      <p:ext uri="{BB962C8B-B14F-4D97-AF65-F5344CB8AC3E}">
        <p14:creationId xmlns:p14="http://schemas.microsoft.com/office/powerpoint/2010/main" val="9442013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8F1A82-9B7E-E6D5-AECA-A3DC0533CECD}"/>
              </a:ext>
            </a:extLst>
          </p:cNvPr>
          <p:cNvSpPr>
            <a:spLocks noGrp="1"/>
          </p:cNvSpPr>
          <p:nvPr>
            <p:ph type="title" idx="4294967295"/>
          </p:nvPr>
        </p:nvSpPr>
        <p:spPr>
          <a:xfrm>
            <a:off x="1059873" y="1352117"/>
            <a:ext cx="4026477" cy="3114675"/>
          </a:xfrm>
        </p:spPr>
        <p:txBody>
          <a:bodyPr>
            <a:noAutofit/>
          </a:bodyPr>
          <a:lstStyle/>
          <a:p>
            <a:pPr>
              <a:lnSpc>
                <a:spcPct val="114000"/>
              </a:lnSpc>
              <a:spcBef>
                <a:spcPts val="600"/>
              </a:spcBef>
              <a:spcAft>
                <a:spcPts val="600"/>
              </a:spcAft>
            </a:pPr>
            <a:r>
              <a:rPr lang="en-US" sz="7200" b="1">
                <a:solidFill>
                  <a:srgbClr val="0D4460"/>
                </a:solidFill>
                <a:latin typeface="Calibri" panose="020F0502020204030204" pitchFamily="34" charset="0"/>
                <a:ea typeface="Open Sans" panose="020B0606030504020204" pitchFamily="34" charset="0"/>
                <a:cs typeface="Calibri" panose="020F0502020204030204" pitchFamily="34" charset="0"/>
              </a:rPr>
              <a:t>Don’t cut corners!</a:t>
            </a:r>
          </a:p>
        </p:txBody>
      </p:sp>
      <p:pic>
        <p:nvPicPr>
          <p:cNvPr id="2050" name="Picture 2">
            <a:extLst>
              <a:ext uri="{FF2B5EF4-FFF2-40B4-BE49-F238E27FC236}">
                <a16:creationId xmlns:a16="http://schemas.microsoft.com/office/drawing/2014/main" id="{48FA8BE5-59B4-1BD2-A0F5-5375DE048FF9}"/>
              </a:ext>
              <a:ext uri="{C183D7F6-B498-43B3-948B-1728B52AA6E4}">
                <adec:decorative xmlns:adec="http://schemas.microsoft.com/office/drawing/2017/decorative" val="1"/>
              </a:ext>
            </a:extLst>
          </p:cNvPr>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5715000" y="361950"/>
            <a:ext cx="5843154" cy="5843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145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910CD3-8305-4946-A459-FD932667F93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5729" t="4639" r="119" b="688"/>
          <a:stretch>
            <a:fillRect/>
          </a:stretch>
        </p:blipFill>
        <p:spPr>
          <a:xfrm>
            <a:off x="0" y="1"/>
            <a:ext cx="12191999" cy="6858000"/>
          </a:xfrm>
          <a:prstGeom prst="rect">
            <a:avLst/>
          </a:prstGeom>
        </p:spPr>
      </p:pic>
      <p:pic>
        <p:nvPicPr>
          <p:cNvPr id="5" name="Picture 4">
            <a:extLst>
              <a:ext uri="{FF2B5EF4-FFF2-40B4-BE49-F238E27FC236}">
                <a16:creationId xmlns:a16="http://schemas.microsoft.com/office/drawing/2014/main" id="{B1B65094-F85E-7259-FAFC-70B7D056BDF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807" y="5098887"/>
            <a:ext cx="1447143" cy="1447143"/>
          </a:xfrm>
          <a:prstGeom prst="rect">
            <a:avLst/>
          </a:prstGeom>
        </p:spPr>
      </p:pic>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513897" y="2327564"/>
            <a:ext cx="3211942" cy="1360725"/>
          </a:xfrm>
        </p:spPr>
        <p:txBody>
          <a:bodyPr anchor="b">
            <a:noAutofit/>
          </a:bodyPr>
          <a:lstStyle/>
          <a:p>
            <a:r>
              <a:rPr lang="en-US" sz="8800">
                <a:solidFill>
                  <a:schemeClr val="bg1"/>
                </a:solidFill>
                <a:latin typeface="Calibri" panose="020F0502020204030204" pitchFamily="34" charset="0"/>
                <a:cs typeface="Calibri" panose="020F0502020204030204" pitchFamily="34" charset="0"/>
              </a:rPr>
              <a:t>Q &amp; A</a:t>
            </a:r>
            <a:endParaRPr lang="en-US" sz="8800" i="1">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204512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5B5CE-CD67-C4B1-4850-7D44B3EA1E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B8E96E8-E210-9271-B656-6A39B0B98CFA}"/>
              </a:ext>
            </a:extLst>
          </p:cNvPr>
          <p:cNvSpPr>
            <a:spLocks noGrp="1"/>
          </p:cNvSpPr>
          <p:nvPr>
            <p:ph type="title"/>
          </p:nvPr>
        </p:nvSpPr>
        <p:spPr>
          <a:xfrm>
            <a:off x="838200" y="182291"/>
            <a:ext cx="10515600" cy="1325563"/>
          </a:xfrm>
        </p:spPr>
        <p:txBody>
          <a:bodyPr/>
          <a:lstStyle/>
          <a:p>
            <a:r>
              <a:rPr lang="en-US" b="1">
                <a:solidFill>
                  <a:srgbClr val="0D4460"/>
                </a:solidFill>
                <a:latin typeface="Calibri" panose="020F0502020204030204" pitchFamily="34" charset="0"/>
                <a:cs typeface="Calibri" panose="020F0502020204030204" pitchFamily="34" charset="0"/>
              </a:rPr>
              <a:t>Resources</a:t>
            </a:r>
          </a:p>
        </p:txBody>
      </p:sp>
      <p:sp>
        <p:nvSpPr>
          <p:cNvPr id="11" name="Content Placeholder 10">
            <a:extLst>
              <a:ext uri="{FF2B5EF4-FFF2-40B4-BE49-F238E27FC236}">
                <a16:creationId xmlns:a16="http://schemas.microsoft.com/office/drawing/2014/main" id="{99B8505B-23E8-8175-4768-4B88078ECD18}"/>
              </a:ext>
            </a:extLst>
          </p:cNvPr>
          <p:cNvSpPr>
            <a:spLocks noGrp="1"/>
          </p:cNvSpPr>
          <p:nvPr>
            <p:ph idx="1"/>
          </p:nvPr>
        </p:nvSpPr>
        <p:spPr>
          <a:xfrm>
            <a:off x="1325880" y="1336186"/>
            <a:ext cx="10515600" cy="4942694"/>
          </a:xfrm>
        </p:spPr>
        <p:txBody>
          <a:bodyPr>
            <a:normAutofit/>
          </a:bodyPr>
          <a:lstStyle/>
          <a:p>
            <a:pPr marL="342900" lvl="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3" tooltip="https://ion.workforcegps.org/resources/2022/06/23/14/26/Workforce-Innovation-and-Opportunity-Act-Governance-Training-Webcast-Series"/>
              </a:rPr>
              <a:t>WIOA Governance Training Webcast Series </a:t>
            </a:r>
            <a:endParaRPr lang="en-US" sz="2000">
              <a:solidFill>
                <a:srgbClr val="54828F"/>
              </a:solidFill>
              <a:latin typeface="Calibri" panose="020F0502020204030204" pitchFamily="34" charset="0"/>
              <a:cs typeface="Calibri" panose="020F0502020204030204" pitchFamily="34" charset="0"/>
            </a:endParaRPr>
          </a:p>
          <a:p>
            <a:pPr marL="342900" lvl="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4" tooltip="https://ion.workforcegps.org/resources/2019/05/13/15/13/Call-to-Action-for-Workforce-Development-Boards">
                  <a:extLst>
                    <a:ext uri="{A12FA001-AC4F-418D-AE19-62706E023703}">
                      <ahyp:hlinkClr xmlns:ahyp="http://schemas.microsoft.com/office/drawing/2018/hyperlinkcolor" val="tx"/>
                    </a:ext>
                  </a:extLst>
                </a:hlinkClick>
              </a:rPr>
              <a:t>Call to Action for Workforce Development Boards</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5" tooltip="https://nextlevelnow.workforcegps.org/resources/2024/03/15/19/16/NLN-Board-Governance-Series-New-Board-Member-Responsibilities-and-Engagement">
                  <a:extLst>
                    <a:ext uri="{A12FA001-AC4F-418D-AE19-62706E023703}">
                      <ahyp:hlinkClr xmlns:ahyp="http://schemas.microsoft.com/office/drawing/2018/hyperlinkcolor" val="tx"/>
                    </a:ext>
                  </a:extLst>
                </a:hlinkClick>
              </a:rPr>
              <a:t>Board Governance Series: Article 1- New Board Members Responsibilities and Engagement</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6" tooltip="https://www.wrksolutions.com/documents/about/by-laws/gcwb-bylaws.pdf">
                  <a:extLst>
                    <a:ext uri="{A12FA001-AC4F-418D-AE19-62706E023703}">
                      <ahyp:hlinkClr xmlns:ahyp="http://schemas.microsoft.com/office/drawing/2018/hyperlinkcolor" val="tx"/>
                    </a:ext>
                  </a:extLst>
                </a:hlinkClick>
              </a:rPr>
              <a:t>Workforce Solutions Gulf Coast</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err="1">
                <a:solidFill>
                  <a:srgbClr val="54828F"/>
                </a:solidFill>
                <a:latin typeface="Calibri" panose="020F0502020204030204" pitchFamily="34" charset="0"/>
                <a:cs typeface="Calibri" panose="020F0502020204030204" pitchFamily="34" charset="0"/>
                <a:hlinkClick r:id="rId7" tooltip="https://careersourcebroward.com/assets/uploads/documents/FINAL-BWDB-By-Laws-Rev2-12.15.2022.docx.pdf">
                  <a:extLst>
                    <a:ext uri="{A12FA001-AC4F-418D-AE19-62706E023703}">
                      <ahyp:hlinkClr xmlns:ahyp="http://schemas.microsoft.com/office/drawing/2018/hyperlinkcolor" val="tx"/>
                    </a:ext>
                  </a:extLst>
                </a:hlinkClick>
              </a:rPr>
              <a:t>Careersource</a:t>
            </a:r>
            <a:r>
              <a:rPr lang="en-US" sz="2000">
                <a:solidFill>
                  <a:srgbClr val="54828F"/>
                </a:solidFill>
                <a:latin typeface="Calibri" panose="020F0502020204030204" pitchFamily="34" charset="0"/>
                <a:cs typeface="Calibri" panose="020F0502020204030204" pitchFamily="34" charset="0"/>
                <a:hlinkClick r:id="rId7" tooltip="https://careersourcebroward.com/assets/uploads/documents/FINAL-BWDB-By-Laws-Rev2-12.15.2022.docx.pdf">
                  <a:extLst>
                    <a:ext uri="{A12FA001-AC4F-418D-AE19-62706E023703}">
                      <ahyp:hlinkClr xmlns:ahyp="http://schemas.microsoft.com/office/drawing/2018/hyperlinkcolor" val="tx"/>
                    </a:ext>
                  </a:extLst>
                </a:hlinkClick>
              </a:rPr>
              <a:t> Broward Bylaws (Incorporated Board)</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8" tooltip="https://novaworks.org/documents/wb-newmember/BoardBylaws.pdf">
                  <a:extLst>
                    <a:ext uri="{A12FA001-AC4F-418D-AE19-62706E023703}">
                      <ahyp:hlinkClr xmlns:ahyp="http://schemas.microsoft.com/office/drawing/2018/hyperlinkcolor" val="tx"/>
                    </a:ext>
                  </a:extLst>
                </a:hlinkClick>
              </a:rPr>
              <a:t>NOVA Works Bylaws</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9" tooltip="https://www.orangecountygov.com/DocumentCenter/View/7663/LWDB-By-laws-PDF">
                  <a:extLst>
                    <a:ext uri="{A12FA001-AC4F-418D-AE19-62706E023703}">
                      <ahyp:hlinkClr xmlns:ahyp="http://schemas.microsoft.com/office/drawing/2018/hyperlinkcolor" val="tx"/>
                    </a:ext>
                  </a:extLst>
                </a:hlinkClick>
              </a:rPr>
              <a:t>Orange County Workforce Development Board Bylaws</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10" tooltip="https://strategies.workforcegps.org/announcements/2023/04/10/14/12/How-Can-Workforce-Development-Boards-Accelerate-Positive-Outcomes-for-Job-Seekers-and-Businesses">
                  <a:extLst>
                    <a:ext uri="{A12FA001-AC4F-418D-AE19-62706E023703}">
                      <ahyp:hlinkClr xmlns:ahyp="http://schemas.microsoft.com/office/drawing/2018/hyperlinkcolor" val="tx"/>
                    </a:ext>
                  </a:extLst>
                </a:hlinkClick>
              </a:rPr>
              <a:t>How Can Workforce Development Boards Accelerate Positive Outcomes for Job Seekers and Businesses?</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11" tooltip="https://strategies.workforcegps.org/resources/2017/05/09/15/16/Governing-the-Public-Workforce-System-The-Structure-and-Priorities-of-Local-Workforce-Investment">
                  <a:extLst>
                    <a:ext uri="{A12FA001-AC4F-418D-AE19-62706E023703}">
                      <ahyp:hlinkClr xmlns:ahyp="http://schemas.microsoft.com/office/drawing/2018/hyperlinkcolor" val="tx"/>
                    </a:ext>
                  </a:extLst>
                </a:hlinkClick>
              </a:rPr>
              <a:t>Governing the Public Workforce System: The Structure and Priorities of Local Workforce Investment</a:t>
            </a:r>
            <a:r>
              <a:rPr lang="en-US" sz="2400">
                <a:solidFill>
                  <a:srgbClr val="54828F"/>
                </a:solidFill>
                <a:latin typeface="Calibri" panose="020F0502020204030204" pitchFamily="34" charset="0"/>
                <a:cs typeface="Calibri" panose="020F0502020204030204" pitchFamily="34" charset="0"/>
                <a:hlinkClick r:id="rId11" tooltip="https://strategies.workforcegps.org/resources/2017/05/09/15/16/Governing-the-Public-Workforce-System-The-Structure-and-Priorities-of-Local-Workforce-Investment">
                  <a:extLst>
                    <a:ext uri="{A12FA001-AC4F-418D-AE19-62706E023703}">
                      <ahyp:hlinkClr xmlns:ahyp="http://schemas.microsoft.com/office/drawing/2018/hyperlinkcolor" val="tx"/>
                    </a:ext>
                  </a:extLst>
                </a:hlinkClick>
              </a:rPr>
              <a:t>…</a:t>
            </a:r>
            <a:endParaRPr lang="en-US" sz="2400">
              <a:solidFill>
                <a:srgbClr val="54828F"/>
              </a:solidFill>
              <a:latin typeface="Calibri" panose="020F0502020204030204" pitchFamily="34" charset="0"/>
              <a:cs typeface="Calibri" panose="020F0502020204030204" pitchFamily="34" charset="0"/>
            </a:endParaRPr>
          </a:p>
          <a:p>
            <a:pPr marL="342900" lvl="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12" tooltip="https://www.dol.gov/grants">
                  <a:extLst>
                    <a:ext uri="{A12FA001-AC4F-418D-AE19-62706E023703}">
                      <ahyp:hlinkClr xmlns:ahyp="http://schemas.microsoft.com/office/drawing/2018/hyperlinkcolor" val="tx"/>
                    </a:ext>
                  </a:extLst>
                </a:hlinkClick>
              </a:rPr>
              <a:t>Department of Labor Grants</a:t>
            </a:r>
            <a:endParaRPr lang="en-US" sz="2000">
              <a:solidFill>
                <a:srgbClr val="54828F"/>
              </a:solidFill>
              <a:latin typeface="Calibri" panose="020F0502020204030204" pitchFamily="34" charset="0"/>
              <a:cs typeface="Calibri" panose="020F0502020204030204" pitchFamily="34" charset="0"/>
            </a:endParaRPr>
          </a:p>
          <a:p>
            <a:pPr marL="342900" indent="-342900">
              <a:lnSpc>
                <a:spcPct val="100000"/>
              </a:lnSpc>
              <a:spcBef>
                <a:spcPts val="600"/>
              </a:spcBef>
            </a:pPr>
            <a:r>
              <a:rPr lang="en-US" sz="2000">
                <a:solidFill>
                  <a:srgbClr val="54828F"/>
                </a:solidFill>
                <a:latin typeface="Calibri" panose="020F0502020204030204" pitchFamily="34" charset="0"/>
                <a:cs typeface="Calibri" panose="020F0502020204030204" pitchFamily="34" charset="0"/>
                <a:hlinkClick r:id="rId13" tooltip="https://tableau.external.nsf.gov/views/NSFEnginesFullProposalInvitations/MapOverview?%3Aembed=y&amp;%3AisGuestRedirectFromVizportal=y">
                  <a:extLst>
                    <a:ext uri="{A12FA001-AC4F-418D-AE19-62706E023703}">
                      <ahyp:hlinkClr xmlns:ahyp="http://schemas.microsoft.com/office/drawing/2018/hyperlinkcolor" val="tx"/>
                    </a:ext>
                  </a:extLst>
                </a:hlinkClick>
              </a:rPr>
              <a:t>National Science Foundation (NSF) Interactive Map</a:t>
            </a:r>
            <a:endParaRPr lang="en-US" sz="2000">
              <a:solidFill>
                <a:srgbClr val="54828F"/>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096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65087E-1F94-7C77-82FE-3A4881AD8ED9}"/>
              </a:ext>
            </a:extLst>
          </p:cNvPr>
          <p:cNvSpPr>
            <a:spLocks noGrp="1"/>
          </p:cNvSpPr>
          <p:nvPr>
            <p:ph type="title"/>
          </p:nvPr>
        </p:nvSpPr>
        <p:spPr>
          <a:xfrm>
            <a:off x="-104775" y="385393"/>
            <a:ext cx="121920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a:ln w="13462">
                  <a:solidFill>
                    <a:schemeClr val="bg1"/>
                  </a:solidFill>
                  <a:prstDash val="solid"/>
                </a:ln>
                <a:solidFill>
                  <a:srgbClr val="0D4460"/>
                </a:solidFill>
                <a:uLnTx/>
                <a:uFillTx/>
                <a:latin typeface="Calibri" panose="020F0502020204030204" pitchFamily="34" charset="0"/>
                <a:ea typeface="+mn-ea"/>
                <a:cs typeface="Calibri" panose="020F0502020204030204" pitchFamily="34" charset="0"/>
              </a:rPr>
              <a:t>Quick Evaluation</a:t>
            </a:r>
          </a:p>
        </p:txBody>
      </p:sp>
      <p:sp>
        <p:nvSpPr>
          <p:cNvPr id="7" name="Text Placeholder 28">
            <a:extLst>
              <a:ext uri="{FF2B5EF4-FFF2-40B4-BE49-F238E27FC236}">
                <a16:creationId xmlns:a16="http://schemas.microsoft.com/office/drawing/2014/main" id="{C991C097-22E1-2255-89BB-761C9F06E74F}"/>
              </a:ext>
            </a:extLst>
          </p:cNvPr>
          <p:cNvSpPr>
            <a:spLocks noGrp="1"/>
          </p:cNvSpPr>
          <p:nvPr>
            <p:ph type="body" sz="quarter" idx="13"/>
          </p:nvPr>
        </p:nvSpPr>
        <p:spPr>
          <a:xfrm>
            <a:off x="1072896" y="1708833"/>
            <a:ext cx="10277194" cy="520018"/>
          </a:xfrm>
        </p:spPr>
        <p:txBody>
          <a:bodyPr>
            <a:normAutofit fontScale="92500"/>
          </a:bodyPr>
          <a:lstStyle>
            <a:lvl1pPr marL="0" indent="0">
              <a:buNone/>
              <a:defRPr/>
            </a:lvl1pPr>
          </a:lstStyle>
          <a:p>
            <a:r>
              <a:rPr lang="en-US" sz="3200">
                <a:solidFill>
                  <a:srgbClr val="00548D"/>
                </a:solidFill>
                <a:latin typeface="Calibri" panose="020F0502020204030204" pitchFamily="34" charset="0"/>
                <a:cs typeface="Calibri" panose="020F0502020204030204" pitchFamily="34" charset="0"/>
              </a:rPr>
              <a:t>Please take two minutes to give us feedback on this workshop!</a:t>
            </a:r>
          </a:p>
          <a:p>
            <a:pPr lvl="0"/>
            <a:endParaRPr lang="en-US"/>
          </a:p>
        </p:txBody>
      </p:sp>
      <p:pic>
        <p:nvPicPr>
          <p:cNvPr id="2" name="Picture 2" descr="Safal Partners logo">
            <a:extLst>
              <a:ext uri="{FF2B5EF4-FFF2-40B4-BE49-F238E27FC236}">
                <a16:creationId xmlns:a16="http://schemas.microsoft.com/office/drawing/2014/main" id="{2211D993-A7D7-31FD-1F75-03F1DF58E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80" y="6086464"/>
            <a:ext cx="737266" cy="386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QR code for evaluation">
            <a:extLst>
              <a:ext uri="{FF2B5EF4-FFF2-40B4-BE49-F238E27FC236}">
                <a16:creationId xmlns:a16="http://schemas.microsoft.com/office/drawing/2014/main" id="{42062A34-C51C-9FC5-0BA7-3620917840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6230" y="2179871"/>
            <a:ext cx="4099664" cy="4099664"/>
          </a:xfrm>
          <a:prstGeom prst="rect">
            <a:avLst/>
          </a:prstGeom>
        </p:spPr>
      </p:pic>
    </p:spTree>
    <p:extLst>
      <p:ext uri="{BB962C8B-B14F-4D97-AF65-F5344CB8AC3E}">
        <p14:creationId xmlns:p14="http://schemas.microsoft.com/office/powerpoint/2010/main" val="30511718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80017-1D85-5313-E249-4433543B5B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82BBC-D2A4-BE48-9899-C6CA6D6E6C84}"/>
              </a:ext>
            </a:extLst>
          </p:cNvPr>
          <p:cNvSpPr>
            <a:spLocks noGrp="1"/>
          </p:cNvSpPr>
          <p:nvPr>
            <p:ph type="title"/>
          </p:nvPr>
        </p:nvSpPr>
        <p:spPr/>
        <p:txBody>
          <a:bodyPr>
            <a:normAutofit/>
          </a:bodyPr>
          <a:lstStyle/>
          <a:p>
            <a:r>
              <a:rPr lang="en-US" sz="3600" b="1">
                <a:solidFill>
                  <a:srgbClr val="0D4460"/>
                </a:solidFill>
                <a:latin typeface="Calibri" panose="020F0502020204030204" pitchFamily="34" charset="0"/>
                <a:cs typeface="Calibri" panose="020F0502020204030204" pitchFamily="34" charset="0"/>
              </a:rPr>
              <a:t>Thank You</a:t>
            </a:r>
            <a:r>
              <a:rPr lang="en-US" sz="3600" b="1" baseline="0">
                <a:solidFill>
                  <a:srgbClr val="0D4460"/>
                </a:solidFill>
                <a:latin typeface="Calibri" panose="020F0502020204030204" pitchFamily="34" charset="0"/>
                <a:cs typeface="Calibri" panose="020F0502020204030204" pitchFamily="34" charset="0"/>
              </a:rPr>
              <a:t> to Our Presentation Team!</a:t>
            </a:r>
            <a:endParaRPr lang="en-US" sz="3600" b="1">
              <a:solidFill>
                <a:srgbClr val="0D4460"/>
              </a:solidFill>
              <a:latin typeface="Calibri" panose="020F0502020204030204" pitchFamily="34" charset="0"/>
              <a:cs typeface="Calibri" panose="020F0502020204030204" pitchFamily="34" charset="0"/>
            </a:endParaRPr>
          </a:p>
        </p:txBody>
      </p:sp>
      <p:pic>
        <p:nvPicPr>
          <p:cNvPr id="1026" name="Picture 2" descr="Ron Painter&#10;">
            <a:extLst>
              <a:ext uri="{FF2B5EF4-FFF2-40B4-BE49-F238E27FC236}">
                <a16:creationId xmlns:a16="http://schemas.microsoft.com/office/drawing/2014/main" id="{5ACFC3D0-75AF-292A-D1EA-AD462DC03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1573428" y="1507637"/>
            <a:ext cx="2523838" cy="2871354"/>
          </a:xfrm>
          <a:prstGeom prst="rect">
            <a:avLst/>
          </a:prstGeom>
          <a:solidFill>
            <a:srgbClr val="FFFFFF">
              <a:shade val="85000"/>
            </a:srgbClr>
          </a:solidFill>
          <a:ln w="88900" cap="sq">
            <a:solidFill>
              <a:srgbClr val="0D446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ontent Placeholder 2">
            <a:extLst>
              <a:ext uri="{FF2B5EF4-FFF2-40B4-BE49-F238E27FC236}">
                <a16:creationId xmlns:a16="http://schemas.microsoft.com/office/drawing/2014/main" id="{9B625879-84A5-2BED-E692-D5A948577E40}"/>
              </a:ext>
            </a:extLst>
          </p:cNvPr>
          <p:cNvSpPr>
            <a:spLocks noGrp="1"/>
          </p:cNvSpPr>
          <p:nvPr>
            <p:ph type="body" idx="1"/>
          </p:nvPr>
        </p:nvSpPr>
        <p:spPr>
          <a:xfrm>
            <a:off x="805866" y="4528380"/>
            <a:ext cx="3566160" cy="2201789"/>
          </a:xfrm>
        </p:spPr>
        <p:txBody>
          <a:bodyPr vert="horz" lIns="91440" tIns="45720" rIns="91440" bIns="45720" rtlCol="0" anchor="t">
            <a:noAutofit/>
          </a:bodyPr>
          <a:lstStyle/>
          <a:p>
            <a:pPr marL="0" indent="0" algn="ctr">
              <a:lnSpc>
                <a:spcPct val="114000"/>
              </a:lnSpc>
              <a:spcBef>
                <a:spcPts val="600"/>
              </a:spcBef>
              <a:spcAft>
                <a:spcPts val="600"/>
              </a:spcAft>
              <a:buNone/>
            </a:pPr>
            <a:r>
              <a:rPr lang="en-US" sz="2000" b="1">
                <a:solidFill>
                  <a:srgbClr val="0D4460"/>
                </a:solidFill>
                <a:latin typeface="Calibri" panose="020F0502020204030204" pitchFamily="34" charset="0"/>
                <a:cs typeface="Calibri" panose="020F0502020204030204" pitchFamily="34" charset="0"/>
              </a:rPr>
              <a:t>Ron Painter</a:t>
            </a:r>
          </a:p>
          <a:p>
            <a:pPr marL="0" indent="0" algn="ctr">
              <a:lnSpc>
                <a:spcPct val="114000"/>
              </a:lnSpc>
              <a:spcBef>
                <a:spcPts val="600"/>
              </a:spcBef>
              <a:spcAft>
                <a:spcPts val="600"/>
              </a:spcAft>
              <a:buFont typeface="Arial" panose="020B0604020202020204" pitchFamily="34" charset="0"/>
              <a:buNone/>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Principal, Forbes Field Associates, LLC</a:t>
            </a:r>
          </a:p>
          <a:p>
            <a:pPr marL="0" indent="0" algn="ctr">
              <a:lnSpc>
                <a:spcPct val="114000"/>
              </a:lnSpc>
              <a:spcBef>
                <a:spcPts val="600"/>
              </a:spcBef>
              <a:spcAft>
                <a:spcPts val="600"/>
              </a:spcAft>
              <a:buFont typeface="Arial" panose="020B0604020202020204" pitchFamily="34" charset="0"/>
              <a:buNone/>
            </a:pPr>
            <a:r>
              <a:rPr lang="en-US" sz="1600" u="sng">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4"/>
              </a:rPr>
              <a:t>rdp033@forbesfieldassociates.com</a:t>
            </a:r>
            <a:r>
              <a:rPr lang="en-US" sz="1600">
                <a:effectLst/>
                <a:latin typeface="Calibri" panose="020F0502020204030204" pitchFamily="34" charset="0"/>
                <a:ea typeface="Times New Roman" panose="02020603050405020304" pitchFamily="18" charset="0"/>
                <a:cs typeface="Calibri" panose="020F0502020204030204" pitchFamily="34" charset="0"/>
              </a:rPr>
              <a:t> </a:t>
            </a:r>
            <a:endParaRPr lang="en-US" sz="1600">
              <a:solidFill>
                <a:srgbClr val="0D4460"/>
              </a:solidFill>
              <a:latin typeface="Calibri" panose="020F0502020204030204" pitchFamily="34" charset="0"/>
              <a:ea typeface="Open Sans" panose="020B0606030504020204" pitchFamily="34" charset="0"/>
              <a:cs typeface="Calibri" panose="020F0502020204030204" pitchFamily="34" charset="0"/>
            </a:endParaRPr>
          </a:p>
        </p:txBody>
      </p:sp>
      <p:pic>
        <p:nvPicPr>
          <p:cNvPr id="20" name="Picture 19" descr="Laurie Bouillion Larrea &#10;">
            <a:extLst>
              <a:ext uri="{FF2B5EF4-FFF2-40B4-BE49-F238E27FC236}">
                <a16:creationId xmlns:a16="http://schemas.microsoft.com/office/drawing/2014/main" id="{164E745B-A453-3E18-8541-D75DB321262C}"/>
              </a:ext>
            </a:extLst>
          </p:cNvPr>
          <p:cNvPicPr>
            <a:picLocks noChangeAspect="1"/>
          </p:cNvPicPr>
          <p:nvPr/>
        </p:nvPicPr>
        <p:blipFill>
          <a:blip r:embed="rId5">
            <a:extLst>
              <a:ext uri="{28A0092B-C50C-407E-A947-70E740481C1C}">
                <a14:useLocalDpi xmlns:a14="http://schemas.microsoft.com/office/drawing/2010/main" val="0"/>
              </a:ext>
            </a:extLst>
          </a:blip>
          <a:srcRect l="24394" t="9545" r="9242" b="44697"/>
          <a:stretch/>
        </p:blipFill>
        <p:spPr>
          <a:xfrm>
            <a:off x="4902599" y="1533657"/>
            <a:ext cx="2776277" cy="2871355"/>
          </a:xfrm>
          <a:prstGeom prst="rect">
            <a:avLst/>
          </a:prstGeom>
          <a:solidFill>
            <a:srgbClr val="FFFFFF">
              <a:shade val="85000"/>
            </a:srgbClr>
          </a:solidFill>
          <a:ln w="88900" cap="sq">
            <a:solidFill>
              <a:srgbClr val="C75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 Placeholder 6">
            <a:extLst>
              <a:ext uri="{FF2B5EF4-FFF2-40B4-BE49-F238E27FC236}">
                <a16:creationId xmlns:a16="http://schemas.microsoft.com/office/drawing/2014/main" id="{E88D2451-5872-4684-E7C9-9345F1915E7D}"/>
              </a:ext>
            </a:extLst>
          </p:cNvPr>
          <p:cNvSpPr>
            <a:spLocks noGrp="1"/>
          </p:cNvSpPr>
          <p:nvPr>
            <p:ph type="body" idx="4"/>
          </p:nvPr>
        </p:nvSpPr>
        <p:spPr>
          <a:xfrm>
            <a:off x="4161070" y="4773332"/>
            <a:ext cx="4259334" cy="2201789"/>
          </a:xfrm>
        </p:spPr>
        <p:txBody>
          <a:bodyPr/>
          <a:lstStyle/>
          <a:p>
            <a:pPr marL="0" lvl="0" indent="0" algn="ctr">
              <a:lnSpc>
                <a:spcPct val="114000"/>
              </a:lnSpc>
              <a:spcBef>
                <a:spcPts val="600"/>
              </a:spcBef>
              <a:spcAft>
                <a:spcPts val="600"/>
              </a:spcAft>
              <a:buSzTx/>
            </a:pPr>
            <a:r>
              <a:rPr lang="en-US" sz="2000" b="1">
                <a:solidFill>
                  <a:srgbClr val="0D4460"/>
                </a:solidFill>
                <a:latin typeface="Calibri" panose="020F0502020204030204" pitchFamily="34" charset="0"/>
                <a:ea typeface="Open Sans" panose="020B0606030504020204" pitchFamily="34" charset="0"/>
                <a:cs typeface="Calibri" panose="020F0502020204030204" pitchFamily="34" charset="0"/>
              </a:rPr>
              <a:t>Laurie </a:t>
            </a:r>
            <a:r>
              <a:rPr lang="en-US" sz="2000" b="1" err="1">
                <a:solidFill>
                  <a:srgbClr val="0D4460"/>
                </a:solidFill>
                <a:latin typeface="Calibri" panose="020F0502020204030204" pitchFamily="34" charset="0"/>
                <a:ea typeface="Open Sans" panose="020B0606030504020204" pitchFamily="34" charset="0"/>
                <a:cs typeface="Calibri" panose="020F0502020204030204" pitchFamily="34" charset="0"/>
              </a:rPr>
              <a:t>Bouillion</a:t>
            </a:r>
            <a:r>
              <a:rPr lang="en-US" sz="2000" b="1">
                <a:solidFill>
                  <a:srgbClr val="0D4460"/>
                </a:solidFill>
                <a:latin typeface="Calibri" panose="020F0502020204030204" pitchFamily="34" charset="0"/>
                <a:ea typeface="Open Sans" panose="020B0606030504020204" pitchFamily="34" charset="0"/>
                <a:cs typeface="Calibri" panose="020F0502020204030204" pitchFamily="34" charset="0"/>
              </a:rPr>
              <a:t> Larrea </a:t>
            </a:r>
          </a:p>
          <a:p>
            <a:pPr marL="0" lvl="0" indent="0" algn="ctr">
              <a:lnSpc>
                <a:spcPct val="114000"/>
              </a:lnSpc>
              <a:spcBef>
                <a:spcPts val="600"/>
              </a:spcBef>
              <a:spcAft>
                <a:spcPts val="600"/>
              </a:spcAft>
              <a:buSzTx/>
            </a:pPr>
            <a:r>
              <a:rPr lang="en-US" sz="1800">
                <a:solidFill>
                  <a:srgbClr val="0D4460"/>
                </a:solidFill>
                <a:latin typeface="Calibri" panose="020F0502020204030204" pitchFamily="34" charset="0"/>
                <a:ea typeface="Open Sans" panose="020B0606030504020204" pitchFamily="34" charset="0"/>
                <a:cs typeface="Calibri" panose="020F0502020204030204" pitchFamily="34" charset="0"/>
              </a:rPr>
              <a:t>Senior Advisor</a:t>
            </a:r>
          </a:p>
          <a:p>
            <a:pPr marL="0" lvl="0" indent="0" algn="ctr">
              <a:lnSpc>
                <a:spcPct val="114000"/>
              </a:lnSpc>
              <a:spcBef>
                <a:spcPts val="600"/>
              </a:spcBef>
              <a:spcAft>
                <a:spcPts val="600"/>
              </a:spcAft>
              <a:buSzTx/>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National Association of Workforce Boards</a:t>
            </a:r>
          </a:p>
          <a:p>
            <a:pPr marL="0" lvl="0" indent="0" algn="ctr">
              <a:lnSpc>
                <a:spcPct val="114000"/>
              </a:lnSpc>
              <a:spcBef>
                <a:spcPts val="600"/>
              </a:spcBef>
              <a:spcAft>
                <a:spcPts val="600"/>
              </a:spcAft>
              <a:buSzTx/>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larreal@nawb.org</a:t>
            </a:r>
            <a:endParaRPr lang="en-US" sz="1600">
              <a:solidFill>
                <a:srgbClr val="0D4460"/>
              </a:solidFill>
              <a:latin typeface="Calibri" panose="020F0502020204030204" pitchFamily="34" charset="0"/>
              <a:ea typeface="Open Sans" panose="020B0606030504020204" pitchFamily="34" charset="0"/>
              <a:cs typeface="Calibri" panose="020F0502020204030204" pitchFamily="34" charset="0"/>
            </a:endParaRPr>
          </a:p>
          <a:p>
            <a:endParaRPr lang="en-US"/>
          </a:p>
        </p:txBody>
      </p:sp>
      <p:pic>
        <p:nvPicPr>
          <p:cNvPr id="21" name="Picture 20" descr="profile of Lisa Rice&#10;">
            <a:extLst>
              <a:ext uri="{FF2B5EF4-FFF2-40B4-BE49-F238E27FC236}">
                <a16:creationId xmlns:a16="http://schemas.microsoft.com/office/drawing/2014/main" id="{343954E4-C1D8-9079-E9EB-32CB11323B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4208" y="1538401"/>
            <a:ext cx="2703651" cy="2866611"/>
          </a:xfrm>
          <a:prstGeom prst="rect">
            <a:avLst/>
          </a:prstGeom>
          <a:solidFill>
            <a:srgbClr val="FFFFFF">
              <a:shade val="85000"/>
            </a:srgbClr>
          </a:solidFill>
          <a:ln w="88900" cap="sq">
            <a:solidFill>
              <a:srgbClr val="0076A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 Placeholder 8">
            <a:extLst>
              <a:ext uri="{FF2B5EF4-FFF2-40B4-BE49-F238E27FC236}">
                <a16:creationId xmlns:a16="http://schemas.microsoft.com/office/drawing/2014/main" id="{B0A8FAE4-93F3-4CE0-8886-798A35BF0D21}"/>
              </a:ext>
            </a:extLst>
          </p:cNvPr>
          <p:cNvSpPr>
            <a:spLocks noGrp="1"/>
          </p:cNvSpPr>
          <p:nvPr>
            <p:ph type="body" idx="6"/>
          </p:nvPr>
        </p:nvSpPr>
        <p:spPr>
          <a:xfrm>
            <a:off x="8052953" y="4773331"/>
            <a:ext cx="3566160" cy="2201789"/>
          </a:xfrm>
        </p:spPr>
        <p:txBody>
          <a:bodyPr/>
          <a:lstStyle/>
          <a:p>
            <a:pPr marL="0" lvl="0" indent="0" algn="ctr">
              <a:lnSpc>
                <a:spcPct val="114000"/>
              </a:lnSpc>
              <a:spcBef>
                <a:spcPts val="600"/>
              </a:spcBef>
              <a:spcAft>
                <a:spcPts val="600"/>
              </a:spcAft>
              <a:buSzTx/>
              <a:defRPr/>
            </a:pPr>
            <a:r>
              <a:rPr lang="en-US" sz="2000" b="1">
                <a:solidFill>
                  <a:srgbClr val="0D4460"/>
                </a:solidFill>
                <a:latin typeface="Calibri" panose="020F0502020204030204" pitchFamily="34" charset="0"/>
                <a:ea typeface="Open Sans" panose="020B0606030504020204" pitchFamily="34" charset="0"/>
                <a:cs typeface="Calibri" panose="020F0502020204030204" pitchFamily="34" charset="0"/>
              </a:rPr>
              <a:t>Lisa Rice</a:t>
            </a:r>
          </a:p>
          <a:p>
            <a:pPr marL="0" lvl="0" indent="0" algn="ctr">
              <a:lnSpc>
                <a:spcPct val="114000"/>
              </a:lnSpc>
              <a:spcBef>
                <a:spcPts val="600"/>
              </a:spcBef>
              <a:spcAft>
                <a:spcPts val="600"/>
              </a:spcAft>
              <a:buSzTx/>
              <a:defRPr/>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Subject Matter Expert</a:t>
            </a:r>
          </a:p>
          <a:p>
            <a:pPr marL="0" lvl="0" indent="0" algn="ctr">
              <a:lnSpc>
                <a:spcPct val="114000"/>
              </a:lnSpc>
              <a:spcBef>
                <a:spcPts val="600"/>
              </a:spcBef>
              <a:spcAft>
                <a:spcPts val="600"/>
              </a:spcAft>
              <a:buSzTx/>
              <a:defRPr/>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rPr>
              <a:t>Safal Partners</a:t>
            </a:r>
          </a:p>
          <a:p>
            <a:pPr marL="0" lvl="0" indent="0" algn="ctr">
              <a:lnSpc>
                <a:spcPct val="114000"/>
              </a:lnSpc>
              <a:spcBef>
                <a:spcPts val="600"/>
              </a:spcBef>
              <a:spcAft>
                <a:spcPts val="600"/>
              </a:spcAft>
              <a:buSzTx/>
              <a:defRPr/>
            </a:pPr>
            <a:r>
              <a:rPr lang="en-US" sz="1600">
                <a:solidFill>
                  <a:srgbClr val="0D4460"/>
                </a:solidFill>
                <a:latin typeface="Calibri" panose="020F0502020204030204" pitchFamily="34" charset="0"/>
                <a:ea typeface="Open Sans" panose="020B060603050402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Lisa.rice@safalpartners.com</a:t>
            </a:r>
            <a:endParaRPr lang="en-US" sz="1600">
              <a:solidFill>
                <a:srgbClr val="0D4460"/>
              </a:solidFill>
              <a:latin typeface="Calibri" panose="020F0502020204030204" pitchFamily="34" charset="0"/>
              <a:ea typeface="Open Sans" panose="020B0606030504020204" pitchFamily="34" charset="0"/>
              <a:cs typeface="Calibri" panose="020F0502020204030204" pitchFamily="34" charset="0"/>
            </a:endParaRPr>
          </a:p>
          <a:p>
            <a:endParaRPr lang="en-US"/>
          </a:p>
        </p:txBody>
      </p:sp>
    </p:spTree>
    <p:extLst>
      <p:ext uri="{BB962C8B-B14F-4D97-AF65-F5344CB8AC3E}">
        <p14:creationId xmlns:p14="http://schemas.microsoft.com/office/powerpoint/2010/main" val="1790381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3"/>
          <p:cNvSpPr txBox="1">
            <a:spLocks noGrp="1"/>
          </p:cNvSpPr>
          <p:nvPr>
            <p:ph type="title"/>
          </p:nvPr>
        </p:nvSpPr>
        <p:spPr>
          <a:xfrm>
            <a:off x="171450" y="-61713"/>
            <a:ext cx="12192000" cy="1008000"/>
          </a:xfrm>
          <a:prstGeom prst="rect">
            <a:avLst/>
          </a:prstGeom>
          <a:noFill/>
          <a:ln>
            <a:noFill/>
          </a:ln>
        </p:spPr>
        <p:txBody>
          <a:bodyPr spcFirstLastPara="1" wrap="square" lIns="182875" tIns="45700" rIns="91425" bIns="45700" anchor="ctr" anchorCtr="0">
            <a:noAutofit/>
          </a:bodyPr>
          <a:lstStyle/>
          <a:p>
            <a:pPr marL="0" lvl="0" indent="0" rtl="0">
              <a:lnSpc>
                <a:spcPct val="90000"/>
              </a:lnSpc>
              <a:spcBef>
                <a:spcPts val="0"/>
              </a:spcBef>
              <a:spcAft>
                <a:spcPts val="0"/>
              </a:spcAft>
              <a:buClr>
                <a:srgbClr val="0D4460"/>
              </a:buClr>
              <a:buSzPts val="3600"/>
              <a:buFont typeface="Open Sans"/>
              <a:buNone/>
            </a:pPr>
            <a:r>
              <a:rPr lang="en-US" sz="4000" b="1">
                <a:solidFill>
                  <a:srgbClr val="003366"/>
                </a:solidFill>
                <a:latin typeface="Calibri"/>
                <a:ea typeface="Calibri"/>
                <a:cs typeface="Calibri"/>
                <a:sym typeface="Calibri"/>
              </a:rPr>
              <a:t>For More Info on the NEXT LEVEL NOW Collaborative…</a:t>
            </a:r>
            <a:endParaRPr sz="4000" b="1">
              <a:solidFill>
                <a:srgbClr val="003366"/>
              </a:solidFill>
            </a:endParaRPr>
          </a:p>
        </p:txBody>
      </p:sp>
      <p:pic>
        <p:nvPicPr>
          <p:cNvPr id="4" name="Picture 3" descr="NAWB Forum 2025 Logo">
            <a:extLst>
              <a:ext uri="{FF2B5EF4-FFF2-40B4-BE49-F238E27FC236}">
                <a16:creationId xmlns:a16="http://schemas.microsoft.com/office/drawing/2014/main" id="{7A9F30D7-CE45-B294-4A85-5B216E4621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0" y="699649"/>
            <a:ext cx="4669560" cy="2304914"/>
          </a:xfrm>
          <a:prstGeom prst="rect">
            <a:avLst/>
          </a:prstGeom>
        </p:spPr>
      </p:pic>
      <p:pic>
        <p:nvPicPr>
          <p:cNvPr id="9" name="Picture 8" descr="QR code for NAWB Forum 2025 registration">
            <a:extLst>
              <a:ext uri="{FF2B5EF4-FFF2-40B4-BE49-F238E27FC236}">
                <a16:creationId xmlns:a16="http://schemas.microsoft.com/office/drawing/2014/main" id="{95105568-19A4-E2C5-6FE5-521DC0516F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0787" y="637678"/>
            <a:ext cx="1790205" cy="1790205"/>
          </a:xfrm>
          <a:prstGeom prst="rect">
            <a:avLst/>
          </a:prstGeom>
        </p:spPr>
      </p:pic>
      <p:sp>
        <p:nvSpPr>
          <p:cNvPr id="435" name="Google Shape;435;p23"/>
          <p:cNvSpPr txBox="1">
            <a:spLocks noGrp="1"/>
          </p:cNvSpPr>
          <p:nvPr>
            <p:ph type="body" idx="1"/>
          </p:nvPr>
        </p:nvSpPr>
        <p:spPr>
          <a:xfrm>
            <a:off x="4902490" y="2516743"/>
            <a:ext cx="3106700" cy="36583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600" b="1" i="0" u="none" strike="noStrike" cap="none">
                <a:solidFill>
                  <a:srgbClr val="CC6600"/>
                </a:solidFill>
                <a:latin typeface="Calibri" panose="020F0502020204030204" pitchFamily="34" charset="0"/>
                <a:ea typeface="Arial"/>
                <a:cs typeface="Calibri" panose="020F0502020204030204" pitchFamily="34" charset="0"/>
                <a:sym typeface="Arial"/>
              </a:rPr>
              <a:t>Register now for NAWB: The Forum 2025!</a:t>
            </a:r>
            <a:endParaRPr sz="1600">
              <a:solidFill>
                <a:srgbClr val="CC6600"/>
              </a:solidFill>
              <a:latin typeface="Calibri" panose="020F0502020204030204" pitchFamily="34" charset="0"/>
              <a:cs typeface="Calibri" panose="020F0502020204030204" pitchFamily="34" charset="0"/>
            </a:endParaRPr>
          </a:p>
        </p:txBody>
      </p:sp>
      <p:sp>
        <p:nvSpPr>
          <p:cNvPr id="440" name="Google Shape;440;p23"/>
          <p:cNvSpPr txBox="1">
            <a:spLocks noGrp="1"/>
          </p:cNvSpPr>
          <p:nvPr>
            <p:ph type="body" idx="5"/>
          </p:nvPr>
        </p:nvSpPr>
        <p:spPr>
          <a:xfrm>
            <a:off x="218439" y="3292843"/>
            <a:ext cx="4521653" cy="2888297"/>
          </a:xfrm>
          <a:prstGeom prst="rect">
            <a:avLst/>
          </a:prstGeom>
          <a:noFill/>
          <a:ln>
            <a:noFill/>
          </a:ln>
        </p:spPr>
        <p:txBody>
          <a:bodyPr spcFirstLastPara="1" wrap="square" lIns="91425" tIns="45700" rIns="91425" bIns="45700" anchor="t" anchorCtr="0">
            <a:normAutofit lnSpcReduction="10000"/>
          </a:bodyPr>
          <a:lstStyle/>
          <a:p>
            <a:pPr marL="285750" marR="0" lvl="0" indent="-285750" algn="l" rtl="0">
              <a:lnSpc>
                <a:spcPct val="100000"/>
              </a:lnSpc>
              <a:spcBef>
                <a:spcPts val="0"/>
              </a:spcBef>
              <a:spcAft>
                <a:spcPts val="0"/>
              </a:spcAft>
              <a:buClr>
                <a:srgbClr val="C75000"/>
              </a:buClr>
              <a:buSzPts val="2400"/>
              <a:buFont typeface="Arial"/>
              <a:buChar char="•"/>
            </a:pPr>
            <a:r>
              <a:rPr lang="en-US" sz="1900" b="0" i="0" u="none" strike="noStrike" cap="none">
                <a:solidFill>
                  <a:srgbClr val="0D4460"/>
                </a:solidFill>
                <a:latin typeface="Calibri"/>
                <a:ea typeface="Calibri"/>
                <a:cs typeface="Calibri"/>
                <a:sym typeface="Calibri"/>
              </a:rPr>
              <a:t>Become a member of our Next Level Now Community of Practice!</a:t>
            </a:r>
            <a:endParaRPr sz="1900" b="0" i="0" u="none" strike="noStrike" cap="none">
              <a:solidFill>
                <a:srgbClr val="000000"/>
              </a:solidFill>
              <a:latin typeface="Calibri"/>
              <a:ea typeface="Calibri"/>
              <a:cs typeface="Calibri"/>
              <a:sym typeface="Calibri"/>
            </a:endParaRPr>
          </a:p>
          <a:p>
            <a:pPr marL="438150" marR="0" lvl="0" indent="-133350" algn="l" rtl="0">
              <a:lnSpc>
                <a:spcPct val="100000"/>
              </a:lnSpc>
              <a:spcBef>
                <a:spcPts val="0"/>
              </a:spcBef>
              <a:spcAft>
                <a:spcPts val="0"/>
              </a:spcAft>
              <a:buClr>
                <a:srgbClr val="C75000"/>
              </a:buClr>
              <a:buSzPts val="2400"/>
              <a:buFont typeface="Arial"/>
              <a:buNone/>
            </a:pPr>
            <a:endParaRPr sz="1900" b="0" i="0" u="none" strike="noStrike" cap="none">
              <a:solidFill>
                <a:srgbClr val="0D4460"/>
              </a:solidFill>
              <a:latin typeface="Calibri"/>
              <a:ea typeface="Calibri"/>
              <a:cs typeface="Calibri"/>
              <a:sym typeface="Calibri"/>
            </a:endParaRPr>
          </a:p>
          <a:p>
            <a:pPr marL="285750" marR="0" lvl="0" indent="-285750" algn="l" rtl="0">
              <a:lnSpc>
                <a:spcPct val="100000"/>
              </a:lnSpc>
              <a:spcBef>
                <a:spcPts val="0"/>
              </a:spcBef>
              <a:spcAft>
                <a:spcPts val="0"/>
              </a:spcAft>
              <a:buClr>
                <a:srgbClr val="C75000"/>
              </a:buClr>
              <a:buSzPts val="2400"/>
              <a:buFont typeface="Arial"/>
              <a:buChar char="•"/>
            </a:pPr>
            <a:r>
              <a:rPr lang="en-US" sz="1900" b="0" i="0" u="none" strike="noStrike" cap="none">
                <a:solidFill>
                  <a:srgbClr val="0D4460"/>
                </a:solidFill>
                <a:latin typeface="Calibri"/>
                <a:ea typeface="Calibri"/>
                <a:cs typeface="Calibri"/>
                <a:sym typeface="Calibri"/>
              </a:rPr>
              <a:t>The Next Level Now Community of Practice can be found at </a:t>
            </a:r>
            <a:r>
              <a:rPr lang="en-US" sz="1900" b="1" i="0" u="sng" strike="noStrike" cap="none">
                <a:solidFill>
                  <a:srgbClr val="0D446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www.nextlevelnow.workforcegps.org/</a:t>
            </a:r>
            <a:endParaRPr sz="1900" b="0" i="0" u="none" strike="noStrike" cap="none">
              <a:solidFill>
                <a:srgbClr val="000000"/>
              </a:solidFill>
              <a:latin typeface="Calibri"/>
              <a:ea typeface="Calibri"/>
              <a:cs typeface="Calibri"/>
              <a:sym typeface="Calibri"/>
            </a:endParaRPr>
          </a:p>
          <a:p>
            <a:pPr marL="438150" marR="0" lvl="0" indent="-133350" algn="l" rtl="0">
              <a:lnSpc>
                <a:spcPct val="100000"/>
              </a:lnSpc>
              <a:spcBef>
                <a:spcPts val="0"/>
              </a:spcBef>
              <a:spcAft>
                <a:spcPts val="0"/>
              </a:spcAft>
              <a:buClr>
                <a:srgbClr val="C75000"/>
              </a:buClr>
              <a:buSzPts val="2400"/>
              <a:buFont typeface="Arial"/>
              <a:buNone/>
            </a:pPr>
            <a:endParaRPr sz="1900" b="0" i="0" u="none" strike="noStrike" cap="none">
              <a:solidFill>
                <a:srgbClr val="0D4460"/>
              </a:solidFill>
              <a:latin typeface="Calibri"/>
              <a:ea typeface="Calibri"/>
              <a:cs typeface="Calibri"/>
              <a:sym typeface="Calibri"/>
            </a:endParaRPr>
          </a:p>
          <a:p>
            <a:pPr marL="285750" marR="0" lvl="0" indent="-285750" algn="l" rtl="0">
              <a:lnSpc>
                <a:spcPct val="100000"/>
              </a:lnSpc>
              <a:spcBef>
                <a:spcPts val="0"/>
              </a:spcBef>
              <a:spcAft>
                <a:spcPts val="0"/>
              </a:spcAft>
              <a:buClr>
                <a:srgbClr val="C75000"/>
              </a:buClr>
              <a:buSzPts val="2400"/>
              <a:buFont typeface="Arial"/>
              <a:buChar char="•"/>
            </a:pPr>
            <a:r>
              <a:rPr lang="en-US" sz="1900" b="0" i="0" u="none" strike="noStrike" cap="none">
                <a:solidFill>
                  <a:srgbClr val="0D4460"/>
                </a:solidFill>
                <a:latin typeface="Calibri"/>
                <a:ea typeface="Calibri"/>
                <a:cs typeface="Calibri"/>
                <a:sym typeface="Calibri"/>
              </a:rPr>
              <a:t>Feel free to reach out to us to request technical assistance on today’s topic or other workforce topics! </a:t>
            </a:r>
            <a:endParaRPr sz="1900" b="0" i="0" u="none" strike="noStrike" cap="none">
              <a:solidFill>
                <a:srgbClr val="000000"/>
              </a:solidFill>
              <a:latin typeface="Calibri"/>
              <a:ea typeface="Calibri"/>
              <a:cs typeface="Calibri"/>
              <a:sym typeface="Calibri"/>
            </a:endParaRPr>
          </a:p>
        </p:txBody>
      </p:sp>
      <p:pic>
        <p:nvPicPr>
          <p:cNvPr id="436" name="Google Shape;436;p23" descr="Next Level Now Logo"/>
          <p:cNvPicPr preferRelativeResize="0"/>
          <p:nvPr/>
        </p:nvPicPr>
        <p:blipFill rotWithShape="1">
          <a:blip r:embed="rId6">
            <a:alphaModFix/>
          </a:blip>
          <a:srcRect/>
          <a:stretch/>
        </p:blipFill>
        <p:spPr>
          <a:xfrm>
            <a:off x="4902490" y="3654018"/>
            <a:ext cx="2049360" cy="2049360"/>
          </a:xfrm>
          <a:prstGeom prst="rect">
            <a:avLst/>
          </a:prstGeom>
          <a:noFill/>
          <a:ln>
            <a:noFill/>
          </a:ln>
        </p:spPr>
      </p:pic>
      <p:pic>
        <p:nvPicPr>
          <p:cNvPr id="437" name="Google Shape;437;p23" descr="QR Code for submitting a question or TA request."/>
          <p:cNvPicPr preferRelativeResize="0"/>
          <p:nvPr/>
        </p:nvPicPr>
        <p:blipFill rotWithShape="1">
          <a:blip r:embed="rId7">
            <a:alphaModFix/>
          </a:blip>
          <a:srcRect/>
          <a:stretch/>
        </p:blipFill>
        <p:spPr>
          <a:xfrm>
            <a:off x="9302553" y="807479"/>
            <a:ext cx="1589564" cy="1609940"/>
          </a:xfrm>
          <a:prstGeom prst="rect">
            <a:avLst/>
          </a:prstGeom>
          <a:noFill/>
          <a:ln>
            <a:noFill/>
          </a:ln>
        </p:spPr>
      </p:pic>
      <p:sp>
        <p:nvSpPr>
          <p:cNvPr id="438" name="Google Shape;438;p23"/>
          <p:cNvSpPr txBox="1">
            <a:spLocks noGrp="1"/>
          </p:cNvSpPr>
          <p:nvPr>
            <p:ph type="body" idx="4"/>
          </p:nvPr>
        </p:nvSpPr>
        <p:spPr>
          <a:xfrm>
            <a:off x="8649249" y="2521276"/>
            <a:ext cx="2891633" cy="35322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1400"/>
              <a:buFont typeface="Arial"/>
              <a:buNone/>
            </a:pPr>
            <a:r>
              <a:rPr lang="en-US" sz="1600" b="1" i="0" u="none" strike="noStrike" cap="none">
                <a:solidFill>
                  <a:schemeClr val="accent2"/>
                </a:solidFill>
                <a:latin typeface="Calibri" panose="020F0502020204030204" pitchFamily="34" charset="0"/>
                <a:ea typeface="Arial"/>
                <a:cs typeface="Calibri" panose="020F0502020204030204" pitchFamily="34" charset="0"/>
                <a:sym typeface="Arial"/>
              </a:rPr>
              <a:t>Submit Question / TA Request</a:t>
            </a:r>
            <a:endParaRPr sz="1600">
              <a:solidFill>
                <a:schemeClr val="accent2"/>
              </a:solidFill>
              <a:latin typeface="Calibri" panose="020F0502020204030204" pitchFamily="34" charset="0"/>
              <a:cs typeface="Calibri" panose="020F0502020204030204" pitchFamily="34" charset="0"/>
            </a:endParaRPr>
          </a:p>
          <a:p>
            <a:pPr marL="457200" lvl="0" indent="-228600" algn="l" rtl="0">
              <a:lnSpc>
                <a:spcPct val="90000"/>
              </a:lnSpc>
              <a:spcBef>
                <a:spcPts val="1000"/>
              </a:spcBef>
              <a:spcAft>
                <a:spcPts val="0"/>
              </a:spcAft>
              <a:buSzPts val="2800"/>
              <a:buNone/>
            </a:pPr>
            <a:endParaRPr/>
          </a:p>
        </p:txBody>
      </p:sp>
      <p:sp>
        <p:nvSpPr>
          <p:cNvPr id="439" name="Google Shape;439;p23">
            <a:extLst>
              <a:ext uri="{C183D7F6-B498-43B3-948B-1728B52AA6E4}">
                <adec:decorative xmlns:adec="http://schemas.microsoft.com/office/drawing/2017/decorative" val="1"/>
              </a:ext>
            </a:extLst>
          </p:cNvPr>
          <p:cNvSpPr/>
          <p:nvPr/>
        </p:nvSpPr>
        <p:spPr>
          <a:xfrm>
            <a:off x="0" y="3147921"/>
            <a:ext cx="12192000" cy="56062"/>
          </a:xfrm>
          <a:prstGeom prst="rect">
            <a:avLst/>
          </a:prstGeom>
          <a:solidFill>
            <a:schemeClr val="dk2"/>
          </a:solidFill>
          <a:ln w="25400" cap="flat" cmpd="sng">
            <a:solidFill>
              <a:srgbClr val="144A6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41" name="Google Shape;441;p23" descr="Safal Partners Logo">
            <a:hlinkClick r:id="rId8"/>
          </p:cNvPr>
          <p:cNvPicPr preferRelativeResize="0"/>
          <p:nvPr/>
        </p:nvPicPr>
        <p:blipFill rotWithShape="1">
          <a:blip r:embed="rId9">
            <a:alphaModFix/>
          </a:blip>
          <a:srcRect/>
          <a:stretch/>
        </p:blipFill>
        <p:spPr>
          <a:xfrm>
            <a:off x="9035572" y="3405648"/>
            <a:ext cx="1062991" cy="365836"/>
          </a:xfrm>
          <a:prstGeom prst="rect">
            <a:avLst/>
          </a:prstGeom>
          <a:noFill/>
          <a:ln>
            <a:noFill/>
          </a:ln>
          <a:effectLst>
            <a:outerShdw blurRad="292100" dist="139700" dir="2700000" algn="tl" rotWithShape="0">
              <a:srgbClr val="333333">
                <a:alpha val="63137"/>
              </a:srgbClr>
            </a:outerShdw>
          </a:effectLst>
        </p:spPr>
      </p:pic>
      <p:sp>
        <p:nvSpPr>
          <p:cNvPr id="442" name="Google Shape;442;p23"/>
          <p:cNvSpPr txBox="1">
            <a:spLocks noGrp="1"/>
          </p:cNvSpPr>
          <p:nvPr>
            <p:ph type="body" idx="6"/>
          </p:nvPr>
        </p:nvSpPr>
        <p:spPr>
          <a:xfrm>
            <a:off x="6842997" y="3830926"/>
            <a:ext cx="3365500" cy="1008062"/>
          </a:xfrm>
          <a:prstGeom prst="rect">
            <a:avLst/>
          </a:prstGeom>
          <a:noFill/>
          <a:ln>
            <a:noFill/>
          </a:ln>
        </p:spPr>
        <p:txBody>
          <a:bodyPr spcFirstLastPara="1" wrap="square" lIns="91425" tIns="45700" rIns="91425" bIns="45700" anchor="t" anchorCtr="0">
            <a:normAutofit/>
          </a:bodyPr>
          <a:lstStyle/>
          <a:p>
            <a:pPr marL="0" lvl="0" indent="0" algn="r" rtl="0">
              <a:lnSpc>
                <a:spcPct val="95000"/>
              </a:lnSpc>
              <a:spcBef>
                <a:spcPts val="0"/>
              </a:spcBef>
              <a:spcAft>
                <a:spcPts val="0"/>
              </a:spcAft>
              <a:buClr>
                <a:srgbClr val="000000"/>
              </a:buClr>
              <a:buSzPts val="2800"/>
              <a:buNone/>
            </a:pPr>
            <a:r>
              <a:rPr lang="en-US" sz="1400" b="1">
                <a:solidFill>
                  <a:srgbClr val="003366"/>
                </a:solidFill>
                <a:effectLst>
                  <a:outerShdw blurRad="38100" dist="38100" dir="2700000" algn="tl">
                    <a:srgbClr val="000000">
                      <a:alpha val="43137"/>
                    </a:srgbClr>
                  </a:outerShdw>
                </a:effectLst>
                <a:latin typeface="Calibri"/>
                <a:ea typeface="Calibri"/>
                <a:cs typeface="Calibri"/>
                <a:sym typeface="Calibri"/>
              </a:rPr>
              <a:t>Melissa Aguilar-Southard</a:t>
            </a:r>
            <a:endParaRPr>
              <a:solidFill>
                <a:srgbClr val="003366"/>
              </a:solidFill>
              <a:effectLst>
                <a:outerShdw blurRad="38100" dist="38100" dir="2700000" algn="tl">
                  <a:srgbClr val="000000">
                    <a:alpha val="43137"/>
                  </a:srgbClr>
                </a:outerShdw>
              </a:effectLst>
            </a:endParaRPr>
          </a:p>
          <a:p>
            <a:pPr marL="0" lvl="1" indent="0" algn="r" rtl="0">
              <a:lnSpc>
                <a:spcPct val="95000"/>
              </a:lnSpc>
              <a:spcBef>
                <a:spcPts val="400"/>
              </a:spcBef>
              <a:spcAft>
                <a:spcPts val="0"/>
              </a:spcAft>
              <a:buClr>
                <a:srgbClr val="000000"/>
              </a:buClr>
              <a:buSzPts val="2200"/>
              <a:buNone/>
            </a:pPr>
            <a:r>
              <a:rPr lang="en-US" sz="1400" i="1">
                <a:solidFill>
                  <a:srgbClr val="003366"/>
                </a:solidFill>
                <a:latin typeface="Calibri"/>
                <a:ea typeface="Calibri"/>
                <a:cs typeface="Calibri"/>
                <a:sym typeface="Calibri"/>
              </a:rPr>
              <a:t>Director and SME</a:t>
            </a:r>
            <a:endParaRPr>
              <a:solidFill>
                <a:srgbClr val="003366"/>
              </a:solidFill>
            </a:endParaRPr>
          </a:p>
          <a:p>
            <a:pPr marL="0" lvl="2" indent="0" algn="r" rtl="0">
              <a:lnSpc>
                <a:spcPct val="95000"/>
              </a:lnSpc>
              <a:spcBef>
                <a:spcPts val="200"/>
              </a:spcBef>
              <a:spcAft>
                <a:spcPts val="0"/>
              </a:spcAft>
              <a:buClr>
                <a:srgbClr val="000000"/>
              </a:buClr>
              <a:buSzPts val="2200"/>
              <a:buNone/>
            </a:pPr>
            <a:r>
              <a:rPr lang="en-US" sz="1200" b="1" u="sng">
                <a:solidFill>
                  <a:srgbClr val="003366"/>
                </a:solidFill>
                <a:latin typeface="Calibri"/>
                <a:ea typeface="Calibri"/>
                <a:cs typeface="Calibri"/>
                <a:sym typeface="Calibri"/>
                <a:hlinkClick r:id="rId10">
                  <a:extLst>
                    <a:ext uri="{A12FA001-AC4F-418D-AE19-62706E023703}">
                      <ahyp:hlinkClr xmlns:ahyp="http://schemas.microsoft.com/office/drawing/2018/hyperlinkcolor" val="tx"/>
                    </a:ext>
                  </a:extLst>
                </a:hlinkClick>
              </a:rPr>
              <a:t>Melissa.Aguilar-Southard@safalpartners.com</a:t>
            </a:r>
            <a:endParaRPr sz="1200" b="1">
              <a:solidFill>
                <a:srgbClr val="003366"/>
              </a:solidFill>
              <a:latin typeface="Calibri"/>
              <a:ea typeface="Calibri"/>
              <a:cs typeface="Calibri"/>
              <a:sym typeface="Calibri"/>
            </a:endParaRPr>
          </a:p>
        </p:txBody>
      </p:sp>
      <p:pic>
        <p:nvPicPr>
          <p:cNvPr id="443" name="Google Shape;443;p23" descr="Melissa Aguilar-Southard, Director and SME, Safal Partners"/>
          <p:cNvPicPr preferRelativeResize="0"/>
          <p:nvPr/>
        </p:nvPicPr>
        <p:blipFill rotWithShape="1">
          <a:blip r:embed="rId11">
            <a:alphaModFix/>
          </a:blip>
          <a:srcRect/>
          <a:stretch/>
        </p:blipFill>
        <p:spPr>
          <a:xfrm>
            <a:off x="10370895" y="3603665"/>
            <a:ext cx="1169987" cy="1169987"/>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cxnSp>
        <p:nvCxnSpPr>
          <p:cNvPr id="5" name="Straight Connector 4">
            <a:extLst>
              <a:ext uri="{FF2B5EF4-FFF2-40B4-BE49-F238E27FC236}">
                <a16:creationId xmlns:a16="http://schemas.microsoft.com/office/drawing/2014/main" id="{08126AB3-D25F-2501-DDE7-438BBB308076}"/>
              </a:ext>
              <a:ext uri="{C183D7F6-B498-43B3-948B-1728B52AA6E4}">
                <adec:decorative xmlns:adec="http://schemas.microsoft.com/office/drawing/2017/decorative" val="1"/>
              </a:ext>
            </a:extLst>
          </p:cNvPr>
          <p:cNvCxnSpPr/>
          <p:nvPr/>
        </p:nvCxnSpPr>
        <p:spPr>
          <a:xfrm>
            <a:off x="8312356" y="782206"/>
            <a:ext cx="0" cy="2139800"/>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145B6553-2AF2-0B7B-DBC6-8F0CF0B37F37}"/>
              </a:ext>
            </a:extLst>
          </p:cNvPr>
          <p:cNvSpPr>
            <a:spLocks noGrp="1"/>
          </p:cNvSpPr>
          <p:nvPr>
            <p:ph sz="quarter" idx="10"/>
          </p:nvPr>
        </p:nvSpPr>
        <p:spPr>
          <a:xfrm>
            <a:off x="7587016" y="5057501"/>
            <a:ext cx="2621481" cy="847725"/>
          </a:xfrm>
          <a:prstGeom prst="rect">
            <a:avLst/>
          </a:prstGeom>
        </p:spPr>
        <p:txBody>
          <a:bodyPr/>
          <a:lstStyle>
            <a:lvl5pPr marL="1828800" indent="0">
              <a:buNone/>
              <a:defRPr/>
            </a:lvl5pPr>
          </a:lstStyle>
          <a:p>
            <a:pPr marL="0" indent="0" algn="r">
              <a:spcBef>
                <a:spcPts val="0"/>
              </a:spcBef>
              <a:buClr>
                <a:srgbClr val="000000"/>
              </a:buClr>
              <a:buNone/>
            </a:pPr>
            <a:r>
              <a:rPr lang="en-US" sz="1400" b="1">
                <a:solidFill>
                  <a:schemeClr val="tx2">
                    <a:lumMod val="7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Judy Blanchard</a:t>
            </a:r>
            <a:endParaRPr lang="en-US" sz="1400" b="1">
              <a:solidFill>
                <a:schemeClr val="tx2">
                  <a:lumMod val="7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sym typeface="Arial"/>
            </a:endParaRPr>
          </a:p>
          <a:p>
            <a:pPr marL="0" lvl="1" indent="0" algn="r">
              <a:spcBef>
                <a:spcPts val="0"/>
              </a:spcBef>
              <a:buClr>
                <a:srgbClr val="000000"/>
              </a:buClr>
              <a:buNone/>
            </a:pPr>
            <a:r>
              <a:rPr lang="en-US" sz="1200" i="1">
                <a:solidFill>
                  <a:schemeClr val="tx2">
                    <a:lumMod val="75000"/>
                  </a:schemeClr>
                </a:solidFill>
                <a:latin typeface="Calibri" panose="020F0502020204030204" pitchFamily="34" charset="0"/>
                <a:cs typeface="Calibri" panose="020F0502020204030204" pitchFamily="34" charset="0"/>
              </a:rPr>
              <a:t>Project Manager </a:t>
            </a:r>
            <a:endParaRPr lang="en-US" sz="1200" i="1">
              <a:solidFill>
                <a:schemeClr val="tx2">
                  <a:lumMod val="75000"/>
                </a:schemeClr>
              </a:solidFill>
              <a:latin typeface="Calibri" panose="020F0502020204030204" pitchFamily="34" charset="0"/>
              <a:cs typeface="Calibri" panose="020F0502020204030204" pitchFamily="34" charset="0"/>
              <a:sym typeface="Arial"/>
            </a:endParaRPr>
          </a:p>
          <a:p>
            <a:pPr marL="0" lvl="2" indent="0" algn="r">
              <a:spcBef>
                <a:spcPts val="0"/>
              </a:spcBef>
              <a:buClr>
                <a:srgbClr val="000000"/>
              </a:buClr>
              <a:buNone/>
            </a:pPr>
            <a:r>
              <a:rPr lang="en-US" sz="1200" b="1" u="sng">
                <a:solidFill>
                  <a:schemeClr val="accent1">
                    <a:lumMod val="50000"/>
                  </a:schemeClr>
                </a:solidFill>
                <a:highlight>
                  <a:srgbClr val="FFFFFF"/>
                </a:highlight>
                <a:latin typeface="Calibri" panose="020F0502020204030204" pitchFamily="34" charset="0"/>
                <a:cs typeface="Calibri" panose="020F0502020204030204" pitchFamily="34" charset="0"/>
                <a:hlinkClick r:id="rId12" tooltip="Judy.Blanchard@safalpartners.com">
                  <a:extLst>
                    <a:ext uri="{A12FA001-AC4F-418D-AE19-62706E023703}">
                      <ahyp:hlinkClr xmlns:ahyp="http://schemas.microsoft.com/office/drawing/2018/hyperlinkcolor" val="tx"/>
                    </a:ext>
                  </a:extLst>
                </a:hlinkClick>
              </a:rPr>
              <a:t>Judy.Blanchard@safalpartners.com</a:t>
            </a:r>
            <a:endParaRPr lang="en-US" sz="1200" b="1">
              <a:solidFill>
                <a:schemeClr val="accent1">
                  <a:lumMod val="50000"/>
                </a:schemeClr>
              </a:solidFill>
              <a:latin typeface="Calibri" panose="020F0502020204030204" pitchFamily="34" charset="0"/>
              <a:cs typeface="Calibri" panose="020F0502020204030204" pitchFamily="34" charset="0"/>
              <a:sym typeface="Arial"/>
            </a:endParaRPr>
          </a:p>
          <a:p>
            <a:pPr lvl="4"/>
            <a:endParaRPr lang="en-US"/>
          </a:p>
        </p:txBody>
      </p:sp>
      <p:pic>
        <p:nvPicPr>
          <p:cNvPr id="2" name="Google Shape;637;g1b8ff609911_1_459" descr=" Judy Blanchard, Project Director from Safal Partners">
            <a:extLst>
              <a:ext uri="{FF2B5EF4-FFF2-40B4-BE49-F238E27FC236}">
                <a16:creationId xmlns:a16="http://schemas.microsoft.com/office/drawing/2014/main" id="{1AEAC4EC-23B3-F7ED-4FA7-C76984A4AE9C}"/>
              </a:ext>
            </a:extLst>
          </p:cNvPr>
          <p:cNvPicPr preferRelativeResize="0"/>
          <p:nvPr/>
        </p:nvPicPr>
        <p:blipFill rotWithShape="1">
          <a:blip r:embed="rId13">
            <a:alphaModFix/>
          </a:blip>
          <a:srcRect/>
          <a:stretch/>
        </p:blipFill>
        <p:spPr>
          <a:xfrm>
            <a:off x="10442213" y="4877509"/>
            <a:ext cx="1027350" cy="1056215"/>
          </a:xfrm>
          <a:prstGeom prst="round2DiagRect">
            <a:avLst>
              <a:gd name="adj1" fmla="val 16667"/>
              <a:gd name="adj2" fmla="val 0"/>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2917861-1E0F-B813-184B-B30A75FC3499}"/>
              </a:ext>
            </a:extLst>
          </p:cNvPr>
          <p:cNvSpPr>
            <a:spLocks noGrp="1"/>
          </p:cNvSpPr>
          <p:nvPr>
            <p:ph type="ctrTitle"/>
          </p:nvPr>
        </p:nvSpPr>
        <p:spPr>
          <a:xfrm>
            <a:off x="1410878" y="3173394"/>
            <a:ext cx="9144000" cy="933471"/>
          </a:xfrm>
        </p:spPr>
        <p:txBody>
          <a:bodyPr/>
          <a:lstStyle/>
          <a:p>
            <a:r>
              <a:rPr lang="en-US" b="1">
                <a:latin typeface="Calibri" panose="020F0502020204030204" pitchFamily="34" charset="0"/>
                <a:cs typeface="Calibri" panose="020F0502020204030204" pitchFamily="34" charset="0"/>
              </a:rPr>
              <a:t>Thank You!</a:t>
            </a:r>
          </a:p>
        </p:txBody>
      </p:sp>
      <p:sp>
        <p:nvSpPr>
          <p:cNvPr id="11" name="Rectangle 10">
            <a:extLst>
              <a:ext uri="{FF2B5EF4-FFF2-40B4-BE49-F238E27FC236}">
                <a16:creationId xmlns:a16="http://schemas.microsoft.com/office/drawing/2014/main" id="{C781903E-D2A2-8D5B-9306-0669B9BDE2B1}"/>
              </a:ext>
            </a:extLst>
          </p:cNvPr>
          <p:cNvSpPr/>
          <p:nvPr/>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36</a:t>
            </a:fld>
            <a:endParaRPr lang="en-US" sz="1200" kern="1200">
              <a:solidFill>
                <a:schemeClr val="bg1"/>
              </a:solidFill>
              <a:latin typeface="+mn-lt"/>
              <a:ea typeface="+mn-ea"/>
              <a:cs typeface="+mn-cs"/>
            </a:endParaRPr>
          </a:p>
        </p:txBody>
      </p:sp>
    </p:spTree>
    <p:extLst>
      <p:ext uri="{BB962C8B-B14F-4D97-AF65-F5344CB8AC3E}">
        <p14:creationId xmlns:p14="http://schemas.microsoft.com/office/powerpoint/2010/main" val="2957802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3.xml><?xml version="1.0" encoding="utf-8"?>
<a:theme xmlns:a="http://schemas.openxmlformats.org/drawingml/2006/main" name="2_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Franklin Gothic Medium" panose="020B0603020102020204"/>
        <a:cs typeface="Arial"/>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Franklin Gothic Book" panose="020B0503020102020204"/>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f00f82b-dce9-458f-ab1d-1c5fd145e219">
      <Terms xmlns="http://schemas.microsoft.com/office/infopath/2007/PartnerControls"/>
    </lcf76f155ced4ddcb4097134ff3c332f>
    <_Flow_SignoffStatus xmlns="2f00f82b-dce9-458f-ab1d-1c5fd145e219" xsi:nil="true"/>
    <TaxCatchAll xmlns="4cd59d27-ca2b-4708-b9c7-7fa281384922" xsi:nil="true"/>
    <ClassificationLevel xmlns="2f00f82b-dce9-458f-ab1d-1c5fd145e21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4118897-A936-4E02-BD5B-E35DCAE01A61}">
  <ds:schemaRefs>
    <ds:schemaRef ds:uri="2f00f82b-dce9-458f-ab1d-1c5fd145e219"/>
    <ds:schemaRef ds:uri="4cd59d27-ca2b-4708-b9c7-7fa2813849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4E50F3E-4833-448E-896F-43673F0CAA45}">
  <ds:schemaRefs>
    <ds:schemaRef ds:uri="2f00f82b-dce9-458f-ab1d-1c5fd145e219"/>
    <ds:schemaRef ds:uri="4cd59d27-ca2b-4708-b9c7-7fa2813849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36</Slides>
  <Notes>35</Notes>
  <HiddenSlides>0</HiddenSlide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Office Theme</vt:lpstr>
      <vt:lpstr>1_Office Theme</vt:lpstr>
      <vt:lpstr>2_Office Theme</vt:lpstr>
      <vt:lpstr>Board Governance Cohort:  Session 1- Requirements and Functions of Workforce Boards</vt:lpstr>
      <vt:lpstr>About NLN</vt:lpstr>
      <vt:lpstr>Agenda</vt:lpstr>
      <vt:lpstr>Presentation Speakers</vt:lpstr>
      <vt:lpstr>State and Local Workforce Boards</vt:lpstr>
      <vt:lpstr>State &amp; Local Workforce Boards </vt:lpstr>
      <vt:lpstr>State &amp; Local Workforce Boards cont’d</vt:lpstr>
      <vt:lpstr>State and Local Workforce Development Board Composition</vt:lpstr>
      <vt:lpstr>State Workforce Board Members</vt:lpstr>
      <vt:lpstr>Local Board Composition</vt:lpstr>
      <vt:lpstr>Local Board Composition continued</vt:lpstr>
      <vt:lpstr>Optimum Policy-Making Authority or Hiring Authority</vt:lpstr>
      <vt:lpstr>Recruitment &amp; Retention of Board Members</vt:lpstr>
      <vt:lpstr>Equity and Inclusion</vt:lpstr>
      <vt:lpstr>Recruitment of Board Members</vt:lpstr>
      <vt:lpstr>Recruitment of Board Members continued</vt:lpstr>
      <vt:lpstr>Recruitment &amp; Retention of Board Directors</vt:lpstr>
      <vt:lpstr>Importance of Board Composition</vt:lpstr>
      <vt:lpstr>Importance of Board Composition 1</vt:lpstr>
      <vt:lpstr>Importance of Board Composition 2 </vt:lpstr>
      <vt:lpstr>Importance of Board Composition 3</vt:lpstr>
      <vt:lpstr>Impact to Workforce Board Functions</vt:lpstr>
      <vt:lpstr>Impact to Workforce Board Functions 1</vt:lpstr>
      <vt:lpstr>Impact to Workforce Board Functions 2</vt:lpstr>
      <vt:lpstr>Quality Bylaws</vt:lpstr>
      <vt:lpstr>Quality Bylaws Components</vt:lpstr>
      <vt:lpstr>Why Do Quality Bylaws Matter?</vt:lpstr>
      <vt:lpstr>Why Do Quality Bylaws Matter? continued</vt:lpstr>
      <vt:lpstr>Cautions About Bylaws</vt:lpstr>
      <vt:lpstr>Don’t cut corners!</vt:lpstr>
      <vt:lpstr>Q &amp; A</vt:lpstr>
      <vt:lpstr>Resources</vt:lpstr>
      <vt:lpstr>Quick Evaluation</vt:lpstr>
      <vt:lpstr>Thank You to Our Presentation Team!</vt:lpstr>
      <vt:lpstr>For More Info on the NEXT LEVEL NOW Collaborative…</vt:lpstr>
      <vt:lpstr>Thank You!</vt:lpstr>
    </vt:vector>
  </TitlesOfParts>
  <Manager>Melissa Aguilar-Southard</Manager>
  <Company>Safal Partners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Governance Cohort: Session 1 Requirements and Functions of Workforce Boards</dc:title>
  <dc:subject>Session 1- Requirements and Functions of Workforce Boards</dc:subject>
  <dc:creator>United States Department of Labor</dc:creator>
  <cp:keywords>board governance, compliance, functions, state, local</cp:keywords>
  <dc:description/>
  <cp:revision>1</cp:revision>
  <dcterms:created xsi:type="dcterms:W3CDTF">2019-01-24T22:09:38Z</dcterms:created>
  <dcterms:modified xsi:type="dcterms:W3CDTF">2025-01-23T16:46:50Z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y fmtid="{D5CDD505-2E9C-101B-9397-08002B2CF9AE}" pid="6" name="_ExtendedDescription">
    <vt:lpwstr/>
  </property>
  <property fmtid="{D5CDD505-2E9C-101B-9397-08002B2CF9AE}" pid="7" name="TypeofMtg.">
    <vt:lpwstr>N/A</vt:lpwstr>
  </property>
</Properties>
</file>