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5"/>
  </p:notesMasterIdLst>
  <p:sldIdLst>
    <p:sldId id="256" r:id="rId5"/>
    <p:sldId id="844" r:id="rId6"/>
    <p:sldId id="369" r:id="rId7"/>
    <p:sldId id="845" r:id="rId8"/>
    <p:sldId id="803" r:id="rId9"/>
    <p:sldId id="773" r:id="rId10"/>
    <p:sldId id="795" r:id="rId11"/>
    <p:sldId id="797" r:id="rId12"/>
    <p:sldId id="806" r:id="rId13"/>
    <p:sldId id="807" r:id="rId14"/>
    <p:sldId id="605" r:id="rId15"/>
    <p:sldId id="812" r:id="rId16"/>
    <p:sldId id="810" r:id="rId17"/>
    <p:sldId id="818" r:id="rId18"/>
    <p:sldId id="819" r:id="rId19"/>
    <p:sldId id="846" r:id="rId20"/>
    <p:sldId id="842" r:id="rId21"/>
    <p:sldId id="847" r:id="rId22"/>
    <p:sldId id="820" r:id="rId23"/>
    <p:sldId id="821" r:id="rId24"/>
    <p:sldId id="825" r:id="rId25"/>
    <p:sldId id="841" r:id="rId26"/>
    <p:sldId id="822" r:id="rId27"/>
    <p:sldId id="826" r:id="rId28"/>
    <p:sldId id="827" r:id="rId29"/>
    <p:sldId id="828" r:id="rId30"/>
    <p:sldId id="829" r:id="rId31"/>
    <p:sldId id="830" r:id="rId32"/>
    <p:sldId id="831" r:id="rId33"/>
    <p:sldId id="832" r:id="rId34"/>
    <p:sldId id="839" r:id="rId35"/>
    <p:sldId id="833" r:id="rId36"/>
    <p:sldId id="834" r:id="rId37"/>
    <p:sldId id="840" r:id="rId38"/>
    <p:sldId id="835" r:id="rId39"/>
    <p:sldId id="848" r:id="rId40"/>
    <p:sldId id="843" r:id="rId41"/>
    <p:sldId id="849" r:id="rId42"/>
    <p:sldId id="850" r:id="rId43"/>
    <p:sldId id="793" r:id="rId44"/>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iscal Year Academy session 6" id="{A0E1E425-4D53-41AA-9435-48D7468EE202}">
          <p14:sldIdLst>
            <p14:sldId id="256"/>
            <p14:sldId id="844"/>
            <p14:sldId id="369"/>
            <p14:sldId id="845"/>
            <p14:sldId id="803"/>
            <p14:sldId id="773"/>
            <p14:sldId id="795"/>
            <p14:sldId id="797"/>
            <p14:sldId id="806"/>
            <p14:sldId id="807"/>
            <p14:sldId id="605"/>
            <p14:sldId id="812"/>
            <p14:sldId id="810"/>
            <p14:sldId id="818"/>
            <p14:sldId id="819"/>
            <p14:sldId id="846"/>
            <p14:sldId id="842"/>
            <p14:sldId id="847"/>
            <p14:sldId id="820"/>
            <p14:sldId id="821"/>
            <p14:sldId id="825"/>
            <p14:sldId id="841"/>
            <p14:sldId id="822"/>
            <p14:sldId id="826"/>
            <p14:sldId id="827"/>
            <p14:sldId id="828"/>
            <p14:sldId id="829"/>
            <p14:sldId id="830"/>
            <p14:sldId id="831"/>
            <p14:sldId id="832"/>
            <p14:sldId id="839"/>
            <p14:sldId id="833"/>
            <p14:sldId id="834"/>
            <p14:sldId id="840"/>
            <p14:sldId id="835"/>
            <p14:sldId id="848"/>
            <p14:sldId id="843"/>
            <p14:sldId id="849"/>
            <p14:sldId id="850"/>
            <p14:sldId id="79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460"/>
    <a:srgbClr val="C7500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C5556-3661-4D8C-8735-A78408BE2E5B}" v="243" dt="2024-06-27T12:27:39.1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2" autoAdjust="0"/>
    <p:restoredTop sz="94673" autoAdjust="0"/>
  </p:normalViewPr>
  <p:slideViewPr>
    <p:cSldViewPr snapToGrid="0">
      <p:cViewPr varScale="1">
        <p:scale>
          <a:sx n="101" d="100"/>
          <a:sy n="101" d="100"/>
        </p:scale>
        <p:origin x="1200" y="108"/>
      </p:cViewPr>
      <p:guideLst/>
    </p:cSldViewPr>
  </p:slideViewPr>
  <p:outlineViewPr>
    <p:cViewPr>
      <p:scale>
        <a:sx n="33" d="100"/>
        <a:sy n="33" d="100"/>
      </p:scale>
      <p:origin x="0" y="-130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7/18/2024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39</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40</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2004608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22636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590681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92" y="6617934"/>
            <a:ext cx="1667830"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2023 </a:t>
            </a:r>
            <a:r>
              <a:rPr lang="en-US" sz="1200" kern="1200" dirty="0" err="1">
                <a:solidFill>
                  <a:schemeClr val="bg1"/>
                </a:solidFill>
                <a:latin typeface="+mn-lt"/>
                <a:ea typeface="+mn-ea"/>
                <a:cs typeface="+mn-cs"/>
              </a:rPr>
              <a:t>Safal</a:t>
            </a:r>
            <a:r>
              <a:rPr lang="en-US" sz="1200" kern="1200" dirty="0">
                <a:solidFill>
                  <a:schemeClr val="bg1"/>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ecfr.gov/current/title-2/section-200.10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jpeg"/><Relationship Id="rId3" Type="http://schemas.openxmlformats.org/officeDocument/2006/relationships/notesSlide" Target="../notesSlides/notesSlide2.xml"/><Relationship Id="rId7" Type="http://schemas.openxmlformats.org/officeDocument/2006/relationships/hyperlink" Target="https://safalpartners.jotform.com/230255203106036" TargetMode="External"/><Relationship Id="rId12" Type="http://schemas.openxmlformats.org/officeDocument/2006/relationships/hyperlink" Target="mailto:Judy.Blanchard@safalpartners.com" TargetMode="External"/><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hyperlink" Target="https://app.smartsheet.com/b/form/feef86e1c1134d64b0cc59314c2e4096" TargetMode="External"/><Relationship Id="rId10" Type="http://schemas.openxmlformats.org/officeDocument/2006/relationships/hyperlink" Target="mailto:Melissa.Aguilar-Sout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80195"/>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846977"/>
            <a:ext cx="10515600" cy="1191374"/>
          </a:xfrm>
        </p:spPr>
        <p:txBody>
          <a:bodyPr>
            <a:noAutofit/>
          </a:bodyPr>
          <a:lstStyle/>
          <a:p>
            <a:pPr algn="ct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endParaRPr lang="en-US" b="1" dirty="0"/>
          </a:p>
        </p:txBody>
      </p:sp>
      <p:sp>
        <p:nvSpPr>
          <p:cNvPr id="5" name="TextBox 4">
            <a:extLst>
              <a:ext uri="{FF2B5EF4-FFF2-40B4-BE49-F238E27FC236}">
                <a16:creationId xmlns:a16="http://schemas.microsoft.com/office/drawing/2014/main" id="{D7F6E11A-F6AC-8D06-A4A1-812F8B893918}"/>
              </a:ext>
            </a:extLst>
          </p:cNvPr>
          <p:cNvSpPr txBox="1"/>
          <p:nvPr/>
        </p:nvSpPr>
        <p:spPr>
          <a:xfrm>
            <a:off x="1228724" y="2159441"/>
            <a:ext cx="9429750" cy="1316130"/>
          </a:xfrm>
          <a:prstGeom prst="rect">
            <a:avLst/>
          </a:prstGeom>
          <a:noFill/>
        </p:spPr>
        <p:txBody>
          <a:bodyPr wrap="square">
            <a:spAutoFit/>
          </a:bodyPr>
          <a:lstStyle/>
          <a:p>
            <a:pPr algn="ctr">
              <a:lnSpc>
                <a:spcPct val="114000"/>
              </a:lnSpc>
              <a:spcBef>
                <a:spcPts val="600"/>
              </a:spcBef>
              <a:spcAft>
                <a:spcPts val="600"/>
              </a:spcAft>
            </a:pPr>
            <a:r>
              <a:rPr lang="en-US" sz="3600" b="1" dirty="0">
                <a:solidFill>
                  <a:srgbClr val="0D4460"/>
                </a:solidFill>
                <a:latin typeface="Calibri" panose="020F0502020204030204" pitchFamily="34" charset="0"/>
                <a:cs typeface="Calibri" panose="020F0502020204030204" pitchFamily="34" charset="0"/>
              </a:rPr>
              <a:t>Procurement Standards: Streamlining Processes for Effective Resource Acquisition</a:t>
            </a:r>
            <a:endParaRPr lang="en-US" sz="3600" dirty="0">
              <a:solidFill>
                <a:srgbClr val="0D4460"/>
              </a:solidFill>
            </a:endParaRPr>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2524124" y="4416930"/>
            <a:ext cx="7058047" cy="68382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#6</a:t>
            </a:r>
            <a:endParaRPr lang="en-US" b="1" dirty="0">
              <a:latin typeface="Calibri" panose="020F0502020204030204" pitchFamily="34" charset="0"/>
              <a:cs typeface="Calibri" panose="020F0502020204030204" pitchFamily="34" charset="0"/>
            </a:endParaRPr>
          </a:p>
        </p:txBody>
      </p:sp>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b="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4800">
                <a:latin typeface="Calibri" panose="020F0502020204030204" pitchFamily="34" charset="0"/>
                <a:cs typeface="Calibri" panose="020F0502020204030204" pitchFamily="34" charset="0"/>
              </a:rPr>
            </a:br>
            <a:r>
              <a:rPr lang="en-US" sz="4800" u="sng">
                <a:solidFill>
                  <a:schemeClr val="hlink"/>
                </a:solidFill>
                <a:latin typeface="Calibri" panose="020F0502020204030204" pitchFamily="34" charset="0"/>
                <a:cs typeface="Calibri" panose="020F0502020204030204" pitchFamily="34" charset="0"/>
                <a:hlinkClick r:id="rId2"/>
              </a:rPr>
              <a:t>Next Level Now Collaborative</a:t>
            </a:r>
            <a:endParaRPr lang="en-US" sz="48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5515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3</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400" b="1" dirty="0">
                <a:solidFill>
                  <a:schemeClr val="accent1">
                    <a:lumMod val="75000"/>
                  </a:schemeClr>
                </a:solidFill>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202068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Procurement Standards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90" y="1409546"/>
            <a:ext cx="8481760" cy="5056378"/>
          </a:xfrm>
        </p:spPr>
        <p:txBody>
          <a:bodyPr>
            <a:norm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To equip participants with the knowledge and skills to meet procurement standards and streamline processes for efficient resource acquisition within organizations. </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procurement requirements governing the funding source.</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the key elements of procurement processes, including planning, sourcing, evaluation, and contract management.</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best practices for optimizing procurement processes and ensuring compliance with procurement standards.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Gain insights into procurement methods, such as competitive bidding, negotiations, and requests for proposals.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strategies for supplier evaluation, selection, and performance management.</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importance of transparency, fairness, and accountability in procurement practices.</a:t>
            </a:r>
          </a:p>
        </p:txBody>
      </p:sp>
      <p:sp>
        <p:nvSpPr>
          <p:cNvPr id="4" name="TextBox 3">
            <a:extLst>
              <a:ext uri="{FF2B5EF4-FFF2-40B4-BE49-F238E27FC236}">
                <a16:creationId xmlns:a16="http://schemas.microsoft.com/office/drawing/2014/main" id="{D86BCF58-180E-A80C-A511-2FF9857DF48A}"/>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276013" y="5274242"/>
            <a:ext cx="7798842" cy="1118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Previous Sessions…</a:t>
            </a:r>
          </a:p>
        </p:txBody>
      </p:sp>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199169" y="656479"/>
            <a:ext cx="3716819" cy="4839446"/>
          </a:xfrm>
          <a:prstGeom prst="rect">
            <a:avLst/>
          </a:prstGeom>
        </p:spPr>
        <p:txBody>
          <a:bodyPr vert="horz" lIns="45720" tIns="45720" rIns="45720" bIns="45720" rtlCol="0" anchor="ctr">
            <a:normAutofit fontScale="85000" lnSpcReduction="10000"/>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our purpose?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Fiscal Management in Workforce Development?</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rules, regulations and guidelines apply?</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allowable costs?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never allowable under federal awards?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the accounts payable cycle?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required for an effective control environment?</a:t>
            </a:r>
          </a:p>
        </p:txBody>
      </p:sp>
      <p:pic>
        <p:nvPicPr>
          <p:cNvPr id="5" name="Content Placeholder 12">
            <a:extLst>
              <a:ext uri="{FF2B5EF4-FFF2-40B4-BE49-F238E27FC236}">
                <a16:creationId xmlns:a16="http://schemas.microsoft.com/office/drawing/2014/main" id="{CF011894-D622-63A6-7020-7816AD30F9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6012" y="335236"/>
            <a:ext cx="7674913" cy="4617764"/>
          </a:xfrm>
          <a:prstGeom prst="rect">
            <a:avLst/>
          </a:prstGeom>
        </p:spPr>
      </p:pic>
    </p:spTree>
    <p:extLst>
      <p:ext uri="{BB962C8B-B14F-4D97-AF65-F5344CB8AC3E}">
        <p14:creationId xmlns:p14="http://schemas.microsoft.com/office/powerpoint/2010/main" val="2118692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3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1152144" y="1600200"/>
            <a:ext cx="4943856" cy="4576763"/>
          </a:xfrm>
        </p:spPr>
        <p:txBody>
          <a:bodyPr>
            <a:normAutofit lnSpcReduction="10000"/>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741296" y="1600200"/>
            <a:ext cx="4872206" cy="5016500"/>
          </a:xfrm>
        </p:spPr>
        <p:txBody>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3936648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464346" cy="5075788"/>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Request for Proposal (RFP)/Grant Application/Funding Opportunity Announcement (FOA)</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Enabling Statute - the “Act”, signed into law/existence (WIOA, etc.).</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DOL/ETA Implementing regulations 20 CFR 600-699</a:t>
            </a:r>
          </a:p>
          <a:p>
            <a:pPr marL="285750" indent="-285750">
              <a:lnSpc>
                <a:spcPct val="134000"/>
              </a:lnSpc>
              <a:spcBef>
                <a:spcPts val="600"/>
              </a:spcBef>
              <a:spcAft>
                <a:spcPts val="600"/>
              </a:spcAft>
              <a:buFont typeface="Wingdings" panose="05000000000000000000" pitchFamily="2" charset="2"/>
              <a:buChar char="§"/>
            </a:pPr>
            <a:r>
              <a:rPr lang="en-US" sz="1600" b="1" dirty="0">
                <a:latin typeface="Calibri" panose="020F0502020204030204" pitchFamily="34" charset="0"/>
                <a:cs typeface="Calibri" panose="020F0502020204030204" pitchFamily="34" charset="0"/>
              </a:rPr>
              <a:t>The Uniform Guidance 2 CFR 200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 adoption of Uniform Guidance 2 CFR 2900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DOL/State/Agency Policies/Monitoring Guide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600" dirty="0"/>
          </a:p>
        </p:txBody>
      </p:sp>
      <p:sp>
        <p:nvSpPr>
          <p:cNvPr id="4" name="TextBox 3">
            <a:extLst>
              <a:ext uri="{FF2B5EF4-FFF2-40B4-BE49-F238E27FC236}">
                <a16:creationId xmlns:a16="http://schemas.microsoft.com/office/drawing/2014/main" id="{D112C450-740C-641C-7B72-A3D467E6B716}"/>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1147599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09" y="1441579"/>
            <a:ext cx="10788715" cy="5178296"/>
          </a:xfrm>
        </p:spPr>
        <p:txBody>
          <a:bodyPr>
            <a:noAutofit/>
          </a:bodyPr>
          <a:lstStyle/>
          <a:p>
            <a:pPr marL="0" indent="0">
              <a:lnSpc>
                <a:spcPct val="114000"/>
              </a:lnSpc>
              <a:spcBef>
                <a:spcPts val="600"/>
              </a:spcBef>
              <a:spcAft>
                <a:spcPts val="600"/>
              </a:spcAft>
              <a:buNone/>
            </a:pPr>
            <a:r>
              <a:rPr lang="en-US" sz="16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necessary and reasonable 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Conform to any limitations or exclusions set forth in these principles or in the Federal award as to types or amount of cost items;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consistent with policies and procedures that apply uniformly to both federally-financed and other activities of the recipient or subrecipient;</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accorded consistent treatment</a:t>
            </a:r>
            <a:r>
              <a:rPr lang="en-US" sz="1600" u="sng" dirty="0">
                <a:latin typeface="Calibri" panose="020F0502020204030204" pitchFamily="34" charset="0"/>
                <a:cs typeface="Calibri" panose="020F0502020204030204" pitchFamily="34" charset="0"/>
              </a:rPr>
              <a:t>;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determined in accordance with generally accepted accounting principles </a:t>
            </a:r>
            <a:r>
              <a:rPr lang="en-US" sz="1600" u="sng" dirty="0">
                <a:latin typeface="Calibri" panose="020F0502020204030204" pitchFamily="34" charset="0"/>
                <a:cs typeface="Calibri" panose="020F0502020204030204" pitchFamily="34" charset="0"/>
              </a:rPr>
              <a:t>(GAAP</a:t>
            </a:r>
            <a:r>
              <a:rPr lang="en-US" sz="1600" dirty="0">
                <a:latin typeface="Calibri" panose="020F0502020204030204" pitchFamily="34" charset="0"/>
                <a:cs typeface="Calibri" panose="020F0502020204030204" pitchFamily="34" charset="0"/>
              </a:rPr>
              <a:t>), except, for state and local governments and Indian tribes only, as otherwise provided for;</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Not be included as a cost or used to meet cost sharing or matching requirements of any other federally-financed program in either the current or a prior period; and,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adequately documented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Administrative closeout costs may be incurred until the due date of the final report(s).</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327594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278330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0A06-275A-27DC-C595-80EC37CC80D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Accounts Payable Cycle</a:t>
            </a:r>
          </a:p>
        </p:txBody>
      </p:sp>
      <p:sp>
        <p:nvSpPr>
          <p:cNvPr id="5" name="Freeform: Shape 4">
            <a:extLst>
              <a:ext uri="{FF2B5EF4-FFF2-40B4-BE49-F238E27FC236}">
                <a16:creationId xmlns:a16="http://schemas.microsoft.com/office/drawing/2014/main" id="{8AAE8AC0-0880-BA36-E027-54FA15253C0E}"/>
              </a:ext>
              <a:ext uri="{C183D7F6-B498-43B3-948B-1728B52AA6E4}">
                <adec:decorative xmlns:adec="http://schemas.microsoft.com/office/drawing/2017/decorative" val="1"/>
              </a:ext>
            </a:extLst>
          </p:cNvPr>
          <p:cNvSpPr/>
          <p:nvPr/>
        </p:nvSpPr>
        <p:spPr>
          <a:xfrm>
            <a:off x="3592312"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7" name="Freeform: Shape 6">
            <a:extLst>
              <a:ext uri="{FF2B5EF4-FFF2-40B4-BE49-F238E27FC236}">
                <a16:creationId xmlns:a16="http://schemas.microsoft.com/office/drawing/2014/main" id="{90F1B970-0961-B7C2-1BA2-7C3006637B2F}"/>
              </a:ext>
              <a:ext uri="{C183D7F6-B498-43B3-948B-1728B52AA6E4}">
                <adec:decorative xmlns:adec="http://schemas.microsoft.com/office/drawing/2017/decorative" val="1"/>
              </a:ext>
            </a:extLst>
          </p:cNvPr>
          <p:cNvSpPr/>
          <p:nvPr/>
        </p:nvSpPr>
        <p:spPr>
          <a:xfrm>
            <a:off x="6080627"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9" name="Freeform: Shape 8">
            <a:extLst>
              <a:ext uri="{FF2B5EF4-FFF2-40B4-BE49-F238E27FC236}">
                <a16:creationId xmlns:a16="http://schemas.microsoft.com/office/drawing/2014/main" id="{5F8E7852-36F8-86F3-B6D6-7E7BF5524F33}"/>
              </a:ext>
              <a:ext uri="{C183D7F6-B498-43B3-948B-1728B52AA6E4}">
                <adec:decorative xmlns:adec="http://schemas.microsoft.com/office/drawing/2017/decorative" val="1"/>
              </a:ext>
            </a:extLst>
          </p:cNvPr>
          <p:cNvSpPr/>
          <p:nvPr/>
        </p:nvSpPr>
        <p:spPr>
          <a:xfrm>
            <a:off x="8568943"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1" name="Freeform: Shape 10">
            <a:extLst>
              <a:ext uri="{FF2B5EF4-FFF2-40B4-BE49-F238E27FC236}">
                <a16:creationId xmlns:a16="http://schemas.microsoft.com/office/drawing/2014/main" id="{7C36B514-85FB-6A04-7B3B-ECF9304D88A3}"/>
              </a:ext>
              <a:ext uri="{C183D7F6-B498-43B3-948B-1728B52AA6E4}">
                <adec:decorative xmlns:adec="http://schemas.microsoft.com/office/drawing/2017/decorative" val="1"/>
              </a:ext>
            </a:extLst>
          </p:cNvPr>
          <p:cNvSpPr/>
          <p:nvPr/>
        </p:nvSpPr>
        <p:spPr>
          <a:xfrm>
            <a:off x="2582601" y="2719330"/>
            <a:ext cx="7464946" cy="434694"/>
          </a:xfrm>
          <a:custGeom>
            <a:avLst/>
            <a:gdLst>
              <a:gd name="connsiteX0" fmla="*/ 7464946 w 7464946"/>
              <a:gd name="connsiteY0" fmla="*/ 0 h 434694"/>
              <a:gd name="connsiteX1" fmla="*/ 7464946 w 7464946"/>
              <a:gd name="connsiteY1" fmla="*/ 234447 h 434694"/>
              <a:gd name="connsiteX2" fmla="*/ 0 w 7464946"/>
              <a:gd name="connsiteY2" fmla="*/ 234447 h 434694"/>
              <a:gd name="connsiteX3" fmla="*/ 0 w 7464946"/>
              <a:gd name="connsiteY3" fmla="*/ 434694 h 434694"/>
            </a:gdLst>
            <a:ahLst/>
            <a:cxnLst>
              <a:cxn ang="0">
                <a:pos x="connsiteX0" y="connsiteY0"/>
              </a:cxn>
              <a:cxn ang="0">
                <a:pos x="connsiteX1" y="connsiteY1"/>
              </a:cxn>
              <a:cxn ang="0">
                <a:pos x="connsiteX2" y="connsiteY2"/>
              </a:cxn>
              <a:cxn ang="0">
                <a:pos x="connsiteX3" y="connsiteY3"/>
              </a:cxn>
            </a:cxnLst>
            <a:rect l="l" t="t" r="r" b="b"/>
            <a:pathLst>
              <a:path w="7464946" h="434694">
                <a:moveTo>
                  <a:pt x="7464946" y="0"/>
                </a:moveTo>
                <a:lnTo>
                  <a:pt x="7464946" y="234447"/>
                </a:lnTo>
                <a:lnTo>
                  <a:pt x="0" y="234447"/>
                </a:lnTo>
                <a:lnTo>
                  <a:pt x="0" y="434694"/>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558188" tIns="215021" rIns="3558187" bIns="215021"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3" name="Freeform: Shape 12">
            <a:extLst>
              <a:ext uri="{FF2B5EF4-FFF2-40B4-BE49-F238E27FC236}">
                <a16:creationId xmlns:a16="http://schemas.microsoft.com/office/drawing/2014/main" id="{17D87CC9-FA0B-4E8C-6A51-0998BED20522}"/>
              </a:ext>
              <a:ext uri="{C183D7F6-B498-43B3-948B-1728B52AA6E4}">
                <adec:decorative xmlns:adec="http://schemas.microsoft.com/office/drawing/2017/decorative" val="1"/>
              </a:ext>
            </a:extLst>
          </p:cNvPr>
          <p:cNvSpPr/>
          <p:nvPr/>
        </p:nvSpPr>
        <p:spPr>
          <a:xfrm>
            <a:off x="3592312"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5" name="Freeform: Shape 14">
            <a:extLst>
              <a:ext uri="{FF2B5EF4-FFF2-40B4-BE49-F238E27FC236}">
                <a16:creationId xmlns:a16="http://schemas.microsoft.com/office/drawing/2014/main" id="{345DE53C-6305-59BC-E037-612B0CA8CF62}"/>
              </a:ext>
              <a:ext uri="{C183D7F6-B498-43B3-948B-1728B52AA6E4}">
                <adec:decorative xmlns:adec="http://schemas.microsoft.com/office/drawing/2017/decorative" val="1"/>
              </a:ext>
            </a:extLst>
          </p:cNvPr>
          <p:cNvSpPr/>
          <p:nvPr/>
        </p:nvSpPr>
        <p:spPr>
          <a:xfrm>
            <a:off x="6080627"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7" name="Freeform: Shape 16">
            <a:extLst>
              <a:ext uri="{FF2B5EF4-FFF2-40B4-BE49-F238E27FC236}">
                <a16:creationId xmlns:a16="http://schemas.microsoft.com/office/drawing/2014/main" id="{D3063BD2-7369-9277-8EA9-F37D6D1A32EC}"/>
              </a:ext>
              <a:ext uri="{C183D7F6-B498-43B3-948B-1728B52AA6E4}">
                <adec:decorative xmlns:adec="http://schemas.microsoft.com/office/drawing/2017/decorative" val="1"/>
              </a:ext>
            </a:extLst>
          </p:cNvPr>
          <p:cNvSpPr/>
          <p:nvPr/>
        </p:nvSpPr>
        <p:spPr>
          <a:xfrm>
            <a:off x="8568943"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9" name="Freeform: Shape 18">
            <a:extLst>
              <a:ext uri="{FF2B5EF4-FFF2-40B4-BE49-F238E27FC236}">
                <a16:creationId xmlns:a16="http://schemas.microsoft.com/office/drawing/2014/main" id="{B1E31A22-7ABE-A4FC-F56F-F359F9774CBC}"/>
              </a:ext>
              <a:ext uri="{C183D7F6-B498-43B3-948B-1728B52AA6E4}">
                <adec:decorative xmlns:adec="http://schemas.microsoft.com/office/drawing/2017/decorative" val="1"/>
              </a:ext>
            </a:extLst>
          </p:cNvPr>
          <p:cNvSpPr/>
          <p:nvPr/>
        </p:nvSpPr>
        <p:spPr>
          <a:xfrm>
            <a:off x="2582601" y="4398437"/>
            <a:ext cx="7464946" cy="434694"/>
          </a:xfrm>
          <a:custGeom>
            <a:avLst/>
            <a:gdLst>
              <a:gd name="connsiteX0" fmla="*/ 7464946 w 7464946"/>
              <a:gd name="connsiteY0" fmla="*/ 0 h 434694"/>
              <a:gd name="connsiteX1" fmla="*/ 7464946 w 7464946"/>
              <a:gd name="connsiteY1" fmla="*/ 234447 h 434694"/>
              <a:gd name="connsiteX2" fmla="*/ 0 w 7464946"/>
              <a:gd name="connsiteY2" fmla="*/ 234447 h 434694"/>
              <a:gd name="connsiteX3" fmla="*/ 0 w 7464946"/>
              <a:gd name="connsiteY3" fmla="*/ 434694 h 434694"/>
            </a:gdLst>
            <a:ahLst/>
            <a:cxnLst>
              <a:cxn ang="0">
                <a:pos x="connsiteX0" y="connsiteY0"/>
              </a:cxn>
              <a:cxn ang="0">
                <a:pos x="connsiteX1" y="connsiteY1"/>
              </a:cxn>
              <a:cxn ang="0">
                <a:pos x="connsiteX2" y="connsiteY2"/>
              </a:cxn>
              <a:cxn ang="0">
                <a:pos x="connsiteX3" y="connsiteY3"/>
              </a:cxn>
            </a:cxnLst>
            <a:rect l="l" t="t" r="r" b="b"/>
            <a:pathLst>
              <a:path w="7464946" h="434694">
                <a:moveTo>
                  <a:pt x="7464946" y="0"/>
                </a:moveTo>
                <a:lnTo>
                  <a:pt x="7464946" y="234447"/>
                </a:lnTo>
                <a:lnTo>
                  <a:pt x="0" y="234447"/>
                </a:lnTo>
                <a:lnTo>
                  <a:pt x="0" y="434694"/>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558188" tIns="215021" rIns="3558187" bIns="215021"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1" name="Freeform: Shape 20">
            <a:extLst>
              <a:ext uri="{FF2B5EF4-FFF2-40B4-BE49-F238E27FC236}">
                <a16:creationId xmlns:a16="http://schemas.microsoft.com/office/drawing/2014/main" id="{06321A3C-6F54-4457-472F-2F09246E2081}"/>
              </a:ext>
              <a:ext uri="{C183D7F6-B498-43B3-948B-1728B52AA6E4}">
                <adec:decorative xmlns:adec="http://schemas.microsoft.com/office/drawing/2017/decorative" val="1"/>
              </a:ext>
            </a:extLst>
          </p:cNvPr>
          <p:cNvSpPr/>
          <p:nvPr/>
        </p:nvSpPr>
        <p:spPr>
          <a:xfrm>
            <a:off x="3592312"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3" name="Freeform: Shape 22">
            <a:extLst>
              <a:ext uri="{FF2B5EF4-FFF2-40B4-BE49-F238E27FC236}">
                <a16:creationId xmlns:a16="http://schemas.microsoft.com/office/drawing/2014/main" id="{E3C55849-064C-2EBB-7201-F537A1000FA0}"/>
              </a:ext>
              <a:ext uri="{C183D7F6-B498-43B3-948B-1728B52AA6E4}">
                <adec:decorative xmlns:adec="http://schemas.microsoft.com/office/drawing/2017/decorative" val="1"/>
              </a:ext>
            </a:extLst>
          </p:cNvPr>
          <p:cNvSpPr/>
          <p:nvPr/>
        </p:nvSpPr>
        <p:spPr>
          <a:xfrm>
            <a:off x="6080627"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5" name="Freeform: Shape 24">
            <a:extLst>
              <a:ext uri="{FF2B5EF4-FFF2-40B4-BE49-F238E27FC236}">
                <a16:creationId xmlns:a16="http://schemas.microsoft.com/office/drawing/2014/main" id="{0AD96ADB-2D08-5D61-25DD-92680DDE5879}"/>
              </a:ext>
              <a:ext uri="{C183D7F6-B498-43B3-948B-1728B52AA6E4}">
                <adec:decorative xmlns:adec="http://schemas.microsoft.com/office/drawing/2017/decorative" val="1"/>
              </a:ext>
            </a:extLst>
          </p:cNvPr>
          <p:cNvSpPr/>
          <p:nvPr/>
        </p:nvSpPr>
        <p:spPr>
          <a:xfrm>
            <a:off x="8568943"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6" name="Freeform: Shape 5" descr="Determination of Goods Required&#10;">
            <a:extLst>
              <a:ext uri="{FF2B5EF4-FFF2-40B4-BE49-F238E27FC236}">
                <a16:creationId xmlns:a16="http://schemas.microsoft.com/office/drawing/2014/main" id="{CBB38A6B-584F-C7B6-8F46-E0DE9D23F30A}"/>
              </a:ext>
            </a:extLst>
          </p:cNvPr>
          <p:cNvSpPr/>
          <p:nvPr/>
        </p:nvSpPr>
        <p:spPr>
          <a:xfrm>
            <a:off x="1571091"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Determination of Goods Required</a:t>
            </a:r>
          </a:p>
        </p:txBody>
      </p:sp>
      <p:sp>
        <p:nvSpPr>
          <p:cNvPr id="8" name="Freeform: Shape 7" descr="Procurement Process&#10;">
            <a:extLst>
              <a:ext uri="{FF2B5EF4-FFF2-40B4-BE49-F238E27FC236}">
                <a16:creationId xmlns:a16="http://schemas.microsoft.com/office/drawing/2014/main" id="{207360D3-8471-40D2-2616-5AE5B28DF9E4}"/>
              </a:ext>
            </a:extLst>
          </p:cNvPr>
          <p:cNvSpPr/>
          <p:nvPr/>
        </p:nvSpPr>
        <p:spPr>
          <a:xfrm>
            <a:off x="4059406"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Procurement Process</a:t>
            </a:r>
          </a:p>
        </p:txBody>
      </p:sp>
      <p:sp>
        <p:nvSpPr>
          <p:cNvPr id="10" name="Freeform: Shape 9" descr="Search for Suppliers&#10;">
            <a:extLst>
              <a:ext uri="{FF2B5EF4-FFF2-40B4-BE49-F238E27FC236}">
                <a16:creationId xmlns:a16="http://schemas.microsoft.com/office/drawing/2014/main" id="{C2CD9050-6A27-43EB-47D4-F55189D6492C}"/>
              </a:ext>
            </a:extLst>
          </p:cNvPr>
          <p:cNvSpPr/>
          <p:nvPr/>
        </p:nvSpPr>
        <p:spPr>
          <a:xfrm>
            <a:off x="6547722"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Search for Suppliers</a:t>
            </a:r>
          </a:p>
        </p:txBody>
      </p:sp>
      <p:sp>
        <p:nvSpPr>
          <p:cNvPr id="12" name="Freeform: Shape 11" descr="Request for Proposal&#10;">
            <a:extLst>
              <a:ext uri="{FF2B5EF4-FFF2-40B4-BE49-F238E27FC236}">
                <a16:creationId xmlns:a16="http://schemas.microsoft.com/office/drawing/2014/main" id="{A65DFE53-150B-F341-37E4-E62C34ADFBE8}"/>
              </a:ext>
            </a:extLst>
          </p:cNvPr>
          <p:cNvSpPr/>
          <p:nvPr/>
        </p:nvSpPr>
        <p:spPr>
          <a:xfrm>
            <a:off x="9036037"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Request for Proposal</a:t>
            </a:r>
          </a:p>
        </p:txBody>
      </p:sp>
      <p:sp>
        <p:nvSpPr>
          <p:cNvPr id="14" name="Freeform: Shape 13" descr="Review Receiving Quotation&#10;">
            <a:extLst>
              <a:ext uri="{FF2B5EF4-FFF2-40B4-BE49-F238E27FC236}">
                <a16:creationId xmlns:a16="http://schemas.microsoft.com/office/drawing/2014/main" id="{7C813C95-0376-F240-839E-B4D4D9386489}"/>
              </a:ext>
            </a:extLst>
          </p:cNvPr>
          <p:cNvSpPr/>
          <p:nvPr/>
        </p:nvSpPr>
        <p:spPr>
          <a:xfrm>
            <a:off x="1571091"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Review Receiving Quotation</a:t>
            </a:r>
          </a:p>
        </p:txBody>
      </p:sp>
      <p:sp>
        <p:nvSpPr>
          <p:cNvPr id="16" name="Freeform: Shape 15" descr="Negotiation&#10;">
            <a:extLst>
              <a:ext uri="{FF2B5EF4-FFF2-40B4-BE49-F238E27FC236}">
                <a16:creationId xmlns:a16="http://schemas.microsoft.com/office/drawing/2014/main" id="{03296B74-247B-33B0-7AE7-54041471219B}"/>
              </a:ext>
            </a:extLst>
          </p:cNvPr>
          <p:cNvSpPr/>
          <p:nvPr/>
        </p:nvSpPr>
        <p:spPr>
          <a:xfrm>
            <a:off x="4059406"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31523">
              <a:lumMod val="50000"/>
              <a:lumOff val="50000"/>
            </a:srgbClr>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Negotiation</a:t>
            </a:r>
          </a:p>
        </p:txBody>
      </p:sp>
      <p:sp>
        <p:nvSpPr>
          <p:cNvPr id="18" name="Freeform: Shape 17" descr="Purchase Order&#10;">
            <a:extLst>
              <a:ext uri="{FF2B5EF4-FFF2-40B4-BE49-F238E27FC236}">
                <a16:creationId xmlns:a16="http://schemas.microsoft.com/office/drawing/2014/main" id="{A48BBC96-9586-902D-97F8-B51DB9ADE0A3}"/>
              </a:ext>
            </a:extLst>
          </p:cNvPr>
          <p:cNvSpPr/>
          <p:nvPr/>
        </p:nvSpPr>
        <p:spPr>
          <a:xfrm>
            <a:off x="6547722"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Purchase Order</a:t>
            </a:r>
          </a:p>
        </p:txBody>
      </p:sp>
      <p:sp>
        <p:nvSpPr>
          <p:cNvPr id="20" name="Freeform: Shape 19" descr="The Supplier’s Confirmation&#10;">
            <a:extLst>
              <a:ext uri="{FF2B5EF4-FFF2-40B4-BE49-F238E27FC236}">
                <a16:creationId xmlns:a16="http://schemas.microsoft.com/office/drawing/2014/main" id="{43FD9C80-7D1F-B10B-7B3E-DB6A522AC07B}"/>
              </a:ext>
            </a:extLst>
          </p:cNvPr>
          <p:cNvSpPr/>
          <p:nvPr/>
        </p:nvSpPr>
        <p:spPr>
          <a:xfrm>
            <a:off x="9036037"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The Supplier’s Confirmation</a:t>
            </a:r>
          </a:p>
        </p:txBody>
      </p:sp>
      <p:sp>
        <p:nvSpPr>
          <p:cNvPr id="22" name="Freeform: Shape 21" descr="Supplier’s Duty&#10;">
            <a:extLst>
              <a:ext uri="{FF2B5EF4-FFF2-40B4-BE49-F238E27FC236}">
                <a16:creationId xmlns:a16="http://schemas.microsoft.com/office/drawing/2014/main" id="{D51BE517-1AB2-1AD7-1C18-D017753EFD55}"/>
              </a:ext>
            </a:extLst>
          </p:cNvPr>
          <p:cNvSpPr/>
          <p:nvPr/>
        </p:nvSpPr>
        <p:spPr>
          <a:xfrm>
            <a:off x="1571091"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616771"/>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5565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Supplier’s Duty</a:t>
            </a:r>
          </a:p>
        </p:txBody>
      </p:sp>
      <p:sp>
        <p:nvSpPr>
          <p:cNvPr id="24" name="Freeform: Shape 23" descr="Successful Delivery of Goods/Services&#10;">
            <a:extLst>
              <a:ext uri="{FF2B5EF4-FFF2-40B4-BE49-F238E27FC236}">
                <a16:creationId xmlns:a16="http://schemas.microsoft.com/office/drawing/2014/main" id="{12C3A24F-E4D7-F6DA-55D5-C867089EB697}"/>
              </a:ext>
            </a:extLst>
          </p:cNvPr>
          <p:cNvSpPr/>
          <p:nvPr/>
        </p:nvSpPr>
        <p:spPr>
          <a:xfrm>
            <a:off x="4059406"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white"/>
                </a:solidFill>
                <a:latin typeface="Calibri" panose="020F0502020204030204" pitchFamily="34" charset="0"/>
                <a:ea typeface="+mn-ea"/>
                <a:cs typeface="Calibri" panose="020F0502020204030204" pitchFamily="34" charset="0"/>
              </a:rPr>
              <a:t>Successful Delivery of Goods/Services</a:t>
            </a:r>
          </a:p>
        </p:txBody>
      </p:sp>
      <p:sp>
        <p:nvSpPr>
          <p:cNvPr id="26" name="Freeform: Shape 25" descr="Invoice Entry&#10;">
            <a:extLst>
              <a:ext uri="{FF2B5EF4-FFF2-40B4-BE49-F238E27FC236}">
                <a16:creationId xmlns:a16="http://schemas.microsoft.com/office/drawing/2014/main" id="{E5CAFE1E-5EE3-899C-11B3-2D57359A0410}"/>
              </a:ext>
            </a:extLst>
          </p:cNvPr>
          <p:cNvSpPr/>
          <p:nvPr/>
        </p:nvSpPr>
        <p:spPr>
          <a:xfrm>
            <a:off x="6547722"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2E8086"/>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Invoice Entry</a:t>
            </a:r>
          </a:p>
        </p:txBody>
      </p:sp>
      <p:sp>
        <p:nvSpPr>
          <p:cNvPr id="27" name="Freeform: Shape 26" descr="Payment&#10;">
            <a:extLst>
              <a:ext uri="{FF2B5EF4-FFF2-40B4-BE49-F238E27FC236}">
                <a16:creationId xmlns:a16="http://schemas.microsoft.com/office/drawing/2014/main" id="{555C2F22-8DB8-382E-CF2C-748C9FFAD0EA}"/>
              </a:ext>
            </a:extLst>
          </p:cNvPr>
          <p:cNvSpPr/>
          <p:nvPr/>
        </p:nvSpPr>
        <p:spPr>
          <a:xfrm>
            <a:off x="9036037"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Payment</a:t>
            </a:r>
          </a:p>
        </p:txBody>
      </p:sp>
    </p:spTree>
    <p:extLst>
      <p:ext uri="{BB962C8B-B14F-4D97-AF65-F5344CB8AC3E}">
        <p14:creationId xmlns:p14="http://schemas.microsoft.com/office/powerpoint/2010/main" val="2431243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C475-1DA3-4993-99D9-FD2C19FD1208}"/>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Segregation of Duties (SOD)</a:t>
            </a:r>
            <a:endParaRPr lang="en-US" dirty="0">
              <a:latin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536DA920-34BC-B08D-FF31-DDF4BDA8864B}"/>
              </a:ext>
            </a:extLst>
          </p:cNvPr>
          <p:cNvSpPr>
            <a:spLocks noGrp="1"/>
          </p:cNvSpPr>
          <p:nvPr>
            <p:ph idx="1"/>
          </p:nvPr>
        </p:nvSpPr>
        <p:spPr>
          <a:xfrm>
            <a:off x="838200" y="1600200"/>
            <a:ext cx="10515600" cy="4576763"/>
          </a:xfrm>
        </p:spPr>
        <p:txBody>
          <a:bodyPr>
            <a:normAutofit/>
          </a:bodyPr>
          <a:lstStyle/>
          <a:p>
            <a:pPr marL="0" indent="0">
              <a:lnSpc>
                <a:spcPct val="90000"/>
              </a:lnSpc>
              <a:buNone/>
            </a:pPr>
            <a:r>
              <a:rPr lang="en-US" altLang="en-US" sz="2800" i="1" dirty="0">
                <a:solidFill>
                  <a:schemeClr val="accent2"/>
                </a:solidFill>
                <a:latin typeface="Calibri" panose="020F0502020204030204" pitchFamily="34" charset="0"/>
                <a:ea typeface="MS PGothic" panose="020B0600070205080204" pitchFamily="34" charset="-128"/>
                <a:cs typeface="Calibri" panose="020F0502020204030204" pitchFamily="34" charset="0"/>
              </a:rPr>
              <a:t>Internal Controls and Compliance…..</a:t>
            </a:r>
          </a:p>
          <a:p>
            <a:pPr marL="0" indent="0">
              <a:lnSpc>
                <a:spcPct val="90000"/>
              </a:lnSpc>
              <a:buNone/>
            </a:pPr>
            <a:endParaRPr lang="en-US" altLang="en-US" dirty="0">
              <a:latin typeface="Calibri" panose="020F0502020204030204" pitchFamily="34" charset="0"/>
              <a:ea typeface="MS PGothic" panose="020B0600070205080204" pitchFamily="34" charset="-128"/>
              <a:cs typeface="Calibri" panose="020F0502020204030204" pitchFamily="34" charset="0"/>
            </a:endParaRP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A system of internal controls within an organization that acts as </a:t>
            </a:r>
            <a:r>
              <a:rPr lang="en-US" altLang="en-US" sz="1800" b="1" dirty="0">
                <a:latin typeface="Calibri" panose="020F0502020204030204" pitchFamily="34" charset="0"/>
                <a:ea typeface="MS PGothic" panose="020B0600070205080204" pitchFamily="34" charset="-128"/>
                <a:cs typeface="Calibri" panose="020F0502020204030204" pitchFamily="34" charset="0"/>
              </a:rPr>
              <a:t>the first line of defense </a:t>
            </a:r>
            <a:r>
              <a:rPr lang="en-US" altLang="en-US" sz="1800" dirty="0">
                <a:latin typeface="Calibri" panose="020F0502020204030204" pitchFamily="34" charset="0"/>
                <a:ea typeface="MS PGothic" panose="020B0600070205080204" pitchFamily="34" charset="-128"/>
                <a:cs typeface="Calibri" panose="020F0502020204030204" pitchFamily="34" charset="0"/>
              </a:rPr>
              <a:t>when protecting organizations against noncompliance and fraudulent activity.</a:t>
            </a: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SOD is concept that separates “incompatible duties” so that 1 person doesn’t have all 3 duties (the ARC of SOD):</a:t>
            </a:r>
          </a:p>
          <a:p>
            <a:pPr marL="651510" lvl="1" indent="-285750">
              <a:lnSpc>
                <a:spcPct val="114000"/>
              </a:lnSpc>
              <a:spcBef>
                <a:spcPts val="600"/>
              </a:spcBef>
              <a:spcAft>
                <a:spcPts val="600"/>
              </a:spcAft>
              <a:buFont typeface="Wingdings" panose="05000000000000000000" pitchFamily="2" charset="2"/>
              <a:buChar char="Ø"/>
            </a:pPr>
            <a:r>
              <a:rPr lang="en-US" altLang="en-US" sz="1800" b="1" dirty="0">
                <a:highlight>
                  <a:srgbClr val="FFFF00"/>
                </a:highlight>
                <a:latin typeface="Calibri" panose="020F0502020204030204" pitchFamily="34" charset="0"/>
                <a:ea typeface="MS PGothic" panose="020B0600070205080204" pitchFamily="34" charset="-128"/>
                <a:cs typeface="Calibri" panose="020F0502020204030204" pitchFamily="34" charset="0"/>
              </a:rPr>
              <a:t>A</a:t>
            </a:r>
            <a:r>
              <a:rPr lang="en-US" altLang="en-US" sz="1800" dirty="0">
                <a:latin typeface="Calibri" panose="020F0502020204030204" pitchFamily="34" charset="0"/>
                <a:ea typeface="MS PGothic" panose="020B0600070205080204" pitchFamily="34" charset="-128"/>
                <a:cs typeface="Calibri" panose="020F0502020204030204" pitchFamily="34" charset="0"/>
              </a:rPr>
              <a:t>uthorization = approving</a:t>
            </a:r>
          </a:p>
          <a:p>
            <a:pPr marL="651510" lvl="1" indent="-285750">
              <a:lnSpc>
                <a:spcPct val="114000"/>
              </a:lnSpc>
              <a:spcBef>
                <a:spcPts val="600"/>
              </a:spcBef>
              <a:spcAft>
                <a:spcPts val="600"/>
              </a:spcAft>
              <a:buFont typeface="Wingdings" panose="05000000000000000000" pitchFamily="2" charset="2"/>
              <a:buChar char="Ø"/>
            </a:pPr>
            <a:r>
              <a:rPr lang="en-US" altLang="en-US" sz="1800" b="1" dirty="0">
                <a:highlight>
                  <a:srgbClr val="FFFF00"/>
                </a:highlight>
                <a:latin typeface="Calibri" panose="020F0502020204030204" pitchFamily="34" charset="0"/>
                <a:ea typeface="MS PGothic" panose="020B0600070205080204" pitchFamily="34" charset="-128"/>
                <a:cs typeface="Calibri" panose="020F0502020204030204" pitchFamily="34" charset="0"/>
              </a:rPr>
              <a:t>R</a:t>
            </a:r>
            <a:r>
              <a:rPr lang="en-US" altLang="en-US" sz="1800" dirty="0">
                <a:latin typeface="Calibri" panose="020F0502020204030204" pitchFamily="34" charset="0"/>
                <a:ea typeface="MS PGothic" panose="020B0600070205080204" pitchFamily="34" charset="-128"/>
                <a:cs typeface="Calibri" panose="020F0502020204030204" pitchFamily="34" charset="0"/>
              </a:rPr>
              <a:t>ecordkeeping = keep track of the asset/liability</a:t>
            </a:r>
          </a:p>
          <a:p>
            <a:pPr marL="651510" lvl="1" indent="-285750">
              <a:lnSpc>
                <a:spcPct val="114000"/>
              </a:lnSpc>
              <a:spcBef>
                <a:spcPts val="600"/>
              </a:spcBef>
              <a:spcAft>
                <a:spcPts val="600"/>
              </a:spcAft>
              <a:buFont typeface="Wingdings" panose="05000000000000000000" pitchFamily="2" charset="2"/>
              <a:buChar char="Ø"/>
            </a:pPr>
            <a:r>
              <a:rPr lang="en-US" altLang="en-US" sz="1800" b="1" dirty="0">
                <a:highlight>
                  <a:srgbClr val="FFFF00"/>
                </a:highlight>
                <a:latin typeface="Calibri" panose="020F0502020204030204" pitchFamily="34" charset="0"/>
                <a:ea typeface="MS PGothic" panose="020B0600070205080204" pitchFamily="34" charset="-128"/>
                <a:cs typeface="Calibri" panose="020F0502020204030204" pitchFamily="34" charset="0"/>
              </a:rPr>
              <a:t>C</a:t>
            </a:r>
            <a:r>
              <a:rPr lang="en-US" altLang="en-US" sz="1800" dirty="0">
                <a:latin typeface="Calibri" panose="020F0502020204030204" pitchFamily="34" charset="0"/>
                <a:ea typeface="MS PGothic" panose="020B0600070205080204" pitchFamily="34" charset="-128"/>
                <a:cs typeface="Calibri" panose="020F0502020204030204" pitchFamily="34" charset="0"/>
              </a:rPr>
              <a:t>ustody = holding the asset or access to asset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9837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677494-D8F9-8EE2-7948-987298588C02}"/>
              </a:ext>
            </a:extLst>
          </p:cNvPr>
          <p:cNvSpPr>
            <a:spLocks noGrp="1"/>
          </p:cNvSpPr>
          <p:nvPr>
            <p:ph type="title"/>
          </p:nvPr>
        </p:nvSpPr>
        <p:spPr>
          <a:xfrm>
            <a:off x="321730" y="5378028"/>
            <a:ext cx="10515600" cy="1005840"/>
          </a:xfrm>
        </p:spPr>
        <p:txBody>
          <a:bodyPr/>
          <a:lstStyle/>
          <a:p>
            <a:pPr algn="ctr"/>
            <a:r>
              <a:rPr lang="en-US" i="1" dirty="0"/>
              <a:t>Full Transparency in Purchasing</a:t>
            </a:r>
          </a:p>
        </p:txBody>
      </p:sp>
      <p:pic>
        <p:nvPicPr>
          <p:cNvPr id="2" name="Picture 1">
            <a:extLst>
              <a:ext uri="{FF2B5EF4-FFF2-40B4-BE49-F238E27FC236}">
                <a16:creationId xmlns:a16="http://schemas.microsoft.com/office/drawing/2014/main" id="{0B4B449B-B891-914C-955A-808BB6AF8C7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30" y="474132"/>
            <a:ext cx="8456510" cy="4745322"/>
          </a:xfrm>
          <a:prstGeom prst="rect">
            <a:avLst/>
          </a:prstGeom>
        </p:spPr>
      </p:pic>
      <p:sp>
        <p:nvSpPr>
          <p:cNvPr id="4" name="TextBox 3">
            <a:extLst>
              <a:ext uri="{FF2B5EF4-FFF2-40B4-BE49-F238E27FC236}">
                <a16:creationId xmlns:a16="http://schemas.microsoft.com/office/drawing/2014/main" id="{A160F208-3CA9-D44D-DCD3-F0A0E73ABE00}"/>
              </a:ext>
            </a:extLst>
          </p:cNvPr>
          <p:cNvSpPr txBox="1"/>
          <p:nvPr/>
        </p:nvSpPr>
        <p:spPr>
          <a:xfrm>
            <a:off x="8978900" y="381000"/>
            <a:ext cx="3213100" cy="4836389"/>
          </a:xfrm>
          <a:prstGeom prst="rect">
            <a:avLst/>
          </a:prstGeom>
          <a:solidFill>
            <a:schemeClr val="accent2"/>
          </a:solidFill>
        </p:spPr>
        <p:txBody>
          <a:bodyPr wrap="square" rtlCol="0">
            <a:spAutoFit/>
          </a:bodyPr>
          <a:lstStyle/>
          <a:p>
            <a:pPr>
              <a:lnSpc>
                <a:spcPct val="150000"/>
              </a:lnSpc>
              <a:spcBef>
                <a:spcPts val="1200"/>
              </a:spcBef>
              <a:spcAft>
                <a:spcPts val="1200"/>
              </a:spcAft>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What rules apply?</a:t>
            </a:r>
          </a:p>
          <a:p>
            <a:pPr>
              <a:lnSpc>
                <a:spcPct val="150000"/>
              </a:lnSpc>
              <a:spcBef>
                <a:spcPts val="1200"/>
              </a:spcBef>
              <a:spcAft>
                <a:spcPts val="1200"/>
              </a:spcAft>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What are the procurement methods?</a:t>
            </a:r>
          </a:p>
          <a:p>
            <a:pPr>
              <a:lnSpc>
                <a:spcPct val="150000"/>
              </a:lnSpc>
              <a:spcBef>
                <a:spcPts val="1200"/>
              </a:spcBef>
              <a:spcAft>
                <a:spcPts val="1200"/>
              </a:spcAft>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What documentation should be retained?</a:t>
            </a:r>
          </a:p>
          <a:p>
            <a:pPr>
              <a:lnSpc>
                <a:spcPct val="150000"/>
              </a:lnSpc>
              <a:spcBef>
                <a:spcPts val="1200"/>
              </a:spcBef>
              <a:spcAft>
                <a:spcPts val="1200"/>
              </a:spcAft>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What are the required contract elements?</a:t>
            </a:r>
          </a:p>
        </p:txBody>
      </p:sp>
    </p:spTree>
    <p:extLst>
      <p:ext uri="{BB962C8B-B14F-4D97-AF65-F5344CB8AC3E}">
        <p14:creationId xmlns:p14="http://schemas.microsoft.com/office/powerpoint/2010/main" val="2880654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Overview 1</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On December 26, 2013, the U.S. Office of Management and Budget (OMB) issued the Uniform Guidance under Title 2 CFR Part 200, in order to streamline the guidance on administrative requirements, cost principles, and audit requirements for federal awards.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On December 19, 2014, the DOL adopted the Uniform Guidance and issued DOL Exceptions under Title 2 CFR Part 2900.</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CFR Part 200 Subpart D – Procurement Standards provides guidelines for procurement of goods and services using federal funds.  It outlines the procurement methods, competition requirements, and the standards for contractor selection, contract administration, and cost and price analysis. </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1354958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Overview 2</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The intent is to ensure that purchases of goods or services are approved and performed through fair and open competition.</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On April 22, 2024, the Office of Management and Budget (OMB) issued a Final Rule significantly revising the Uniform Guidance for grants, cooperative agreements, and other federal financial assistance.  The Final Rule (titled “OMB Guidance for Federal Financial Assistance”), and OMB’s accompanying memorandum to agencies and reference guide, state that the revisions aim to streamline and clarify the grant rules and improve management, transparency, and oversight of federal financial assistance.  Agencies must implement the Final Rule by October 1, 2024; however, agencies may apply it to federal awards as early as June 21, 2024.</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1146568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Overview 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0" indent="0">
              <a:lnSpc>
                <a:spcPct val="114000"/>
              </a:lnSpc>
              <a:spcBef>
                <a:spcPts val="600"/>
              </a:spcBef>
              <a:spcAft>
                <a:spcPts val="600"/>
              </a:spcAft>
              <a:buNone/>
            </a:pPr>
            <a:r>
              <a:rPr lang="en-US" sz="1800" b="1" dirty="0">
                <a:latin typeface="Calibri" panose="020F0502020204030204" pitchFamily="34" charset="0"/>
                <a:cs typeface="Calibri" panose="020F0502020204030204" pitchFamily="34" charset="0"/>
              </a:rPr>
              <a:t>Final Rule Changes: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Section 200.113 now aligns with the disclosure requirements under FAR 3.1003 and 52.203-13. Section 200.113 requires an applicant, recipient, or subrecipient to promptly make a written disclosure to the agency and the agency’s inspector general whenever, in connection with the federal award (including any activities or subawards thereunder), it has “credible evidence of the commission of a violation of Federal criminal law involving fraud, conflict of interest, bribery, or gratuity violations” or a violation of the civil False Claims Act.  Subrecipients must also submit a copy of any written disclosure to the pass-through entity.</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Section 200.201(b)(1) states that fixed amount awards must be negotiated using the cost principles (or other pricing information) as a guide, and may be used if accurate cost, historical, or unit pricing data is available to establish a reasonable estimate of actual costs. After award, financial reporting of actual costs incurred by the recipient or subrecipient generally is not required, but recipients and subrecipients must still comply with record retention requirements and must make records available for review during an audit.</a:t>
            </a:r>
          </a:p>
        </p:txBody>
      </p:sp>
    </p:spTree>
    <p:extLst>
      <p:ext uri="{BB962C8B-B14F-4D97-AF65-F5344CB8AC3E}">
        <p14:creationId xmlns:p14="http://schemas.microsoft.com/office/powerpoint/2010/main" val="3608970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Overview 4</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980682"/>
          </a:xfrm>
        </p:spPr>
        <p:txBody>
          <a:bodyPr>
            <a:noAutofit/>
          </a:bodyPr>
          <a:lstStyle/>
          <a:p>
            <a:pPr marL="0" indent="0">
              <a:lnSpc>
                <a:spcPct val="114000"/>
              </a:lnSpc>
              <a:spcBef>
                <a:spcPts val="600"/>
              </a:spcBef>
              <a:spcAft>
                <a:spcPts val="600"/>
              </a:spcAft>
              <a:buNone/>
            </a:pPr>
            <a:r>
              <a:rPr lang="en-US" sz="1600" b="1" dirty="0">
                <a:latin typeface="Calibri" panose="020F0502020204030204" pitchFamily="34" charset="0"/>
                <a:cs typeface="Calibri" panose="020F0502020204030204" pitchFamily="34" charset="0"/>
              </a:rPr>
              <a:t>Final Rule Changes: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200.317 allows Tribal Government recipients to use their own internal procurement standards rather than complying with federal procurement standards prescribed in 2 CFR 200 200.318 through 200.327 </a:t>
            </a:r>
            <a:r>
              <a:rPr lang="en-US" sz="1600" b="1" i="1" dirty="0">
                <a:latin typeface="Calibri" panose="020F0502020204030204" pitchFamily="34" charset="0"/>
                <a:cs typeface="Calibri" panose="020F0502020204030204" pitchFamily="34" charset="0"/>
              </a:rPr>
              <a:t>(This is consistent with existing requirements for states).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200.318(c) adds board members to the list of subrecipient or contractor personnel who can create conflicts of interest.</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200.318(h) now requires recipients or subrecipients to consider, as part of a responsibility determination, whether contractors properly classify employees under the Fair Labor Standards Act.</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200.333 increases the maximum value of a fixed amount subaward from $250,000 to $500,000.</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231 updated “affirmative steps must be taken” to “when possible, the recipient or subrecipient should ensure” in relation to using small businesses, minority businesses, women’s business enterprises, veteran-owned businesses, and labor surplus area firms.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 Subpart A – Acronyms and Definitions. uses the terms “recipient,” “subrecipient,” or both in place of “non-Federal entity”</a:t>
            </a:r>
          </a:p>
        </p:txBody>
      </p:sp>
    </p:spTree>
    <p:extLst>
      <p:ext uri="{BB962C8B-B14F-4D97-AF65-F5344CB8AC3E}">
        <p14:creationId xmlns:p14="http://schemas.microsoft.com/office/powerpoint/2010/main" val="2046026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5F42-FBB4-DEEF-99B9-998AC85C646F}"/>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Definitions 1</a:t>
            </a:r>
          </a:p>
        </p:txBody>
      </p:sp>
      <p:sp>
        <p:nvSpPr>
          <p:cNvPr id="3" name="Content Placeholder 2">
            <a:extLst>
              <a:ext uri="{FF2B5EF4-FFF2-40B4-BE49-F238E27FC236}">
                <a16:creationId xmlns:a16="http://schemas.microsoft.com/office/drawing/2014/main" id="{892A9790-0861-49EC-11F6-105154C3DE05}"/>
              </a:ext>
            </a:extLst>
          </p:cNvPr>
          <p:cNvSpPr>
            <a:spLocks noGrp="1"/>
          </p:cNvSpPr>
          <p:nvPr>
            <p:ph idx="1"/>
          </p:nvPr>
        </p:nvSpPr>
        <p:spPr>
          <a:xfrm>
            <a:off x="1219940" y="1373542"/>
            <a:ext cx="10515600" cy="5083012"/>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Federal agency means the agency that provides a Federal award directly to a recipient unless the context indicates otherwise.</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Pass-through Entity – a recipient or subrecipient that provides a subaward to a subrecipient (including lower tier subrecipients) to carry out part of a Federal program.</a:t>
            </a:r>
          </a:p>
          <a:p>
            <a:pPr>
              <a:lnSpc>
                <a:spcPct val="114000"/>
              </a:lnSpc>
              <a:spcBef>
                <a:spcPts val="600"/>
              </a:spcBef>
              <a:spcAft>
                <a:spcPts val="600"/>
              </a:spcAft>
            </a:pPr>
            <a:r>
              <a:rPr lang="en-US" sz="1800" i="1" dirty="0">
                <a:effectLst/>
                <a:latin typeface="Calibri" panose="020F0502020204030204" pitchFamily="34" charset="0"/>
                <a:cs typeface="Calibri" panose="020F0502020204030204" pitchFamily="34" charset="0"/>
              </a:rPr>
              <a:t>Federal award</a:t>
            </a:r>
            <a:r>
              <a:rPr lang="en-US" sz="1800" dirty="0">
                <a:effectLst/>
                <a:latin typeface="Calibri" panose="020F0502020204030204" pitchFamily="34" charset="0"/>
                <a:cs typeface="Calibri" panose="020F0502020204030204" pitchFamily="34" charset="0"/>
              </a:rPr>
              <a:t> has the meaning, depending on the context, in either paragraph (1) or (2) of this definition:</a:t>
            </a:r>
          </a:p>
          <a:p>
            <a:pPr marL="457200" lvl="1" indent="0">
              <a:lnSpc>
                <a:spcPct val="114000"/>
              </a:lnSpc>
              <a:spcBef>
                <a:spcPts val="600"/>
              </a:spcBef>
              <a:spcAft>
                <a:spcPts val="600"/>
              </a:spcAft>
              <a:buNone/>
            </a:pPr>
            <a:r>
              <a:rPr lang="en-US" sz="1600" dirty="0">
                <a:effectLst/>
                <a:latin typeface="Calibri" panose="020F0502020204030204" pitchFamily="34" charset="0"/>
                <a:cs typeface="Calibri" panose="020F0502020204030204" pitchFamily="34" charset="0"/>
              </a:rPr>
              <a:t>(1) (</a:t>
            </a:r>
            <a:r>
              <a:rPr lang="en-US" sz="1600" dirty="0" err="1">
                <a:effectLst/>
                <a:latin typeface="Calibri" panose="020F0502020204030204" pitchFamily="34" charset="0"/>
                <a:cs typeface="Calibri" panose="020F0502020204030204" pitchFamily="34" charset="0"/>
              </a:rPr>
              <a:t>i</a:t>
            </a:r>
            <a:r>
              <a:rPr lang="en-US" sz="1600" dirty="0">
                <a:effectLst/>
                <a:latin typeface="Calibri" panose="020F0502020204030204" pitchFamily="34" charset="0"/>
                <a:cs typeface="Calibri" panose="020F0502020204030204" pitchFamily="34" charset="0"/>
              </a:rPr>
              <a:t>) The Federal financial assistance that a recipient receives directly from a Federal awarding agency or indirectly from a pass-through entity, as described in </a:t>
            </a:r>
            <a:r>
              <a:rPr lang="en-US" sz="1600" dirty="0">
                <a:effectLst/>
                <a:latin typeface="Calibri" panose="020F0502020204030204" pitchFamily="34" charset="0"/>
                <a:cs typeface="Calibri" panose="020F0502020204030204" pitchFamily="34" charset="0"/>
                <a:hlinkClick r:id="rId2"/>
              </a:rPr>
              <a:t>§ 200.101</a:t>
            </a:r>
            <a:r>
              <a:rPr lang="en-US" sz="1600" dirty="0">
                <a:effectLst/>
                <a:latin typeface="Calibri" panose="020F0502020204030204" pitchFamily="34" charset="0"/>
                <a:cs typeface="Calibri" panose="020F0502020204030204" pitchFamily="34" charset="0"/>
              </a:rPr>
              <a:t>; or</a:t>
            </a:r>
          </a:p>
          <a:p>
            <a:pPr marL="914400" lvl="2" indent="0">
              <a:lnSpc>
                <a:spcPct val="114000"/>
              </a:lnSpc>
              <a:spcBef>
                <a:spcPts val="600"/>
              </a:spcBef>
              <a:spcAft>
                <a:spcPts val="600"/>
              </a:spcAft>
              <a:buNone/>
            </a:pPr>
            <a:r>
              <a:rPr lang="en-US" sz="1600" dirty="0">
                <a:effectLst/>
                <a:latin typeface="Calibri" panose="020F0502020204030204" pitchFamily="34" charset="0"/>
                <a:cs typeface="Calibri" panose="020F0502020204030204" pitchFamily="34" charset="0"/>
              </a:rPr>
              <a:t>(ii) The cost-reimbursement contract under the Federal Acquisition Regulations that a non-Federal entity receives directly from a Federal awarding agency or indirectly from a pass-through entity, as described in </a:t>
            </a:r>
            <a:r>
              <a:rPr lang="en-US" sz="1600" dirty="0">
                <a:effectLst/>
                <a:latin typeface="Calibri" panose="020F0502020204030204" pitchFamily="34" charset="0"/>
                <a:cs typeface="Calibri" panose="020F0502020204030204" pitchFamily="34" charset="0"/>
                <a:hlinkClick r:id="rId2"/>
              </a:rPr>
              <a:t>§ 200.101</a:t>
            </a:r>
            <a:r>
              <a:rPr lang="en-US" sz="1600" dirty="0">
                <a:effectLst/>
                <a:latin typeface="Calibri" panose="020F0502020204030204" pitchFamily="34" charset="0"/>
                <a:cs typeface="Calibri" panose="020F0502020204030204" pitchFamily="34" charset="0"/>
              </a:rPr>
              <a:t>.</a:t>
            </a:r>
          </a:p>
          <a:p>
            <a:pPr marL="457200" lvl="1" indent="0">
              <a:lnSpc>
                <a:spcPct val="114000"/>
              </a:lnSpc>
              <a:spcBef>
                <a:spcPts val="600"/>
              </a:spcBef>
              <a:spcAft>
                <a:spcPts val="600"/>
              </a:spcAft>
              <a:buNone/>
            </a:pPr>
            <a:r>
              <a:rPr lang="en-US" sz="1600" dirty="0">
                <a:effectLst/>
                <a:latin typeface="Calibri" panose="020F0502020204030204" pitchFamily="34" charset="0"/>
                <a:cs typeface="Calibri" panose="020F0502020204030204" pitchFamily="34" charset="0"/>
              </a:rPr>
              <a:t>(2) The instrument setting forth the terms and conditions. The instrument is the grant agreement, cooperative agreement, other agreement for assistance covered in paragraph (2) of the definition of </a:t>
            </a:r>
            <a:r>
              <a:rPr lang="en-US" sz="1600" i="1" dirty="0">
                <a:effectLst/>
                <a:latin typeface="Calibri" panose="020F0502020204030204" pitchFamily="34" charset="0"/>
                <a:cs typeface="Calibri" panose="020F0502020204030204" pitchFamily="34" charset="0"/>
              </a:rPr>
              <a:t>Federal financial assistance</a:t>
            </a:r>
            <a:r>
              <a:rPr lang="en-US" sz="1600" dirty="0">
                <a:effectLst/>
                <a:latin typeface="Calibri" panose="020F0502020204030204" pitchFamily="34" charset="0"/>
                <a:cs typeface="Calibri" panose="020F0502020204030204" pitchFamily="34" charset="0"/>
              </a:rPr>
              <a:t> in this section, or the cost-reimbursement contract awarded under the Federal Acquisition Regulations.</a:t>
            </a:r>
          </a:p>
          <a:p>
            <a:pPr marL="457200" lvl="1" indent="0">
              <a:lnSpc>
                <a:spcPct val="114000"/>
              </a:lnSpc>
              <a:spcBef>
                <a:spcPts val="600"/>
              </a:spcBef>
              <a:spcAft>
                <a:spcPts val="600"/>
              </a:spcAft>
              <a:buNone/>
            </a:pPr>
            <a:r>
              <a:rPr lang="en-US" sz="1600" dirty="0">
                <a:effectLst/>
                <a:latin typeface="Calibri" panose="020F0502020204030204" pitchFamily="34" charset="0"/>
                <a:cs typeface="Calibri" panose="020F0502020204030204" pitchFamily="34" charset="0"/>
              </a:rPr>
              <a:t>(3) Federal award does not include other contracts that a Federal agency uses to buy goods or services from a contractor or a contract to operate Federal Government owned, contractor operated facilities (GOCOs).</a:t>
            </a:r>
          </a:p>
          <a:p>
            <a:pPr>
              <a:lnSpc>
                <a:spcPct val="114000"/>
              </a:lnSpc>
              <a:spcBef>
                <a:spcPts val="600"/>
              </a:spcBef>
              <a:spcAft>
                <a:spcPts val="600"/>
              </a:spcAft>
            </a:pPr>
            <a:endParaRPr lang="en-US" sz="2800" dirty="0">
              <a:latin typeface="Calibri" panose="020F0502020204030204" pitchFamily="34" charset="0"/>
              <a:cs typeface="Calibri" panose="020F0502020204030204" pitchFamily="34" charset="0"/>
            </a:endParaRPr>
          </a:p>
          <a:p>
            <a:pPr>
              <a:lnSpc>
                <a:spcPct val="114000"/>
              </a:lnSpc>
              <a:spcBef>
                <a:spcPts val="600"/>
              </a:spcBef>
              <a:spcAft>
                <a:spcPts val="600"/>
              </a:spcAft>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278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Definitions 2</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Subrecipient – entity that receives a subaward from a pass-through entity to carry out part of a Federal award. The term subrecipient does not include a beneficiary or participant. A subrecipient may also be a recipient of other Federal awards directly from a Federal agency.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Subaward – an award provided by a pass-through entity to a subrecipient for the subrecipient to contribute to the goals and objectives of the project by carrying out part of a Federal award received by the passthrough entity. It does not include payments to a contractor, beneficiary, or participant. A subaward may be provided through any form of legal agreement consistent with criteria in with § 200.331, including an agreement the pass-through entity considers a contract.</a:t>
            </a:r>
          </a:p>
        </p:txBody>
      </p:sp>
    </p:spTree>
    <p:extLst>
      <p:ext uri="{BB962C8B-B14F-4D97-AF65-F5344CB8AC3E}">
        <p14:creationId xmlns:p14="http://schemas.microsoft.com/office/powerpoint/2010/main" val="3216687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Definitions 3</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352550" y="1600200"/>
            <a:ext cx="10001250" cy="4576763"/>
          </a:xfrm>
        </p:spPr>
        <p:txBody>
          <a:bodyPr>
            <a:noAutofit/>
          </a:bodyPr>
          <a:lstStyle/>
          <a:p>
            <a:pPr>
              <a:lnSpc>
                <a:spcPct val="114000"/>
              </a:lnSpc>
              <a:spcBef>
                <a:spcPts val="600"/>
              </a:spcBef>
              <a:spcAft>
                <a:spcPts val="600"/>
              </a:spcAft>
            </a:pPr>
            <a:r>
              <a:rPr lang="en-US" sz="2000" dirty="0">
                <a:effectLst/>
                <a:latin typeface="Calibri" panose="020F0502020204030204" pitchFamily="34" charset="0"/>
                <a:ea typeface="Calibri" panose="020F0502020204030204" pitchFamily="34" charset="0"/>
                <a:cs typeface="Calibri" panose="020F0502020204030204" pitchFamily="34" charset="0"/>
              </a:rPr>
              <a:t>Contractor-  An entity that receives a contract. Characteristics indicative of a procurement relationship between the non-Federal entity and a contractor are when the contractor:</a:t>
            </a:r>
          </a:p>
          <a:p>
            <a:pPr marL="457200" lvl="1" indent="0">
              <a:lnSpc>
                <a:spcPct val="114000"/>
              </a:lnSpc>
              <a:spcBef>
                <a:spcPts val="600"/>
              </a:spcBef>
              <a:spcAft>
                <a:spcPts val="6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(1) Provides the goods and services within normal business operations;</a:t>
            </a:r>
          </a:p>
          <a:p>
            <a:pPr marL="457200" lvl="1" indent="0">
              <a:lnSpc>
                <a:spcPct val="114000"/>
              </a:lnSpc>
              <a:spcBef>
                <a:spcPts val="600"/>
              </a:spcBef>
              <a:spcAft>
                <a:spcPts val="6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(2) Provides similar goods or services to many different purchasers;</a:t>
            </a:r>
          </a:p>
          <a:p>
            <a:pPr marL="457200" lvl="1" indent="0">
              <a:lnSpc>
                <a:spcPct val="114000"/>
              </a:lnSpc>
              <a:spcBef>
                <a:spcPts val="600"/>
              </a:spcBef>
              <a:spcAft>
                <a:spcPts val="6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(3) Normally operates in a competitive environment;</a:t>
            </a:r>
          </a:p>
          <a:p>
            <a:pPr marL="457200" lvl="1" indent="0">
              <a:lnSpc>
                <a:spcPct val="114000"/>
              </a:lnSpc>
              <a:spcBef>
                <a:spcPts val="600"/>
              </a:spcBef>
              <a:spcAft>
                <a:spcPts val="6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(4) Provides goods or services that are ancillary to the operation of the Federal program; and</a:t>
            </a:r>
          </a:p>
          <a:p>
            <a:pPr marL="457200" lvl="1" indent="0">
              <a:lnSpc>
                <a:spcPct val="114000"/>
              </a:lnSpc>
              <a:spcBef>
                <a:spcPts val="600"/>
              </a:spcBef>
              <a:spcAft>
                <a:spcPts val="60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(5) Is not subject to compliance requirements of the Federal program as a result of the agreement, though similar requirements may apply for other reasons.</a:t>
            </a:r>
          </a:p>
          <a:p>
            <a:pPr>
              <a:lnSpc>
                <a:spcPct val="114000"/>
              </a:lnSpc>
              <a:spcBef>
                <a:spcPts val="600"/>
              </a:spcBef>
              <a:spcAft>
                <a:spcPts val="600"/>
              </a:spcAft>
            </a:pPr>
            <a:r>
              <a:rPr lang="en-US" sz="2000" dirty="0">
                <a:latin typeface="Calibri" panose="020F0502020204030204" pitchFamily="34" charset="0"/>
                <a:ea typeface="Calibri" panose="020F0502020204030204" pitchFamily="34" charset="0"/>
                <a:cs typeface="Calibri" panose="020F0502020204030204" pitchFamily="34" charset="0"/>
              </a:rPr>
              <a:t>Contract – for the purpose of Federal financial assistance, a legal instrument by which a recipient or subrecipient conducts procurement transactions under a Federal award.</a:t>
            </a:r>
          </a:p>
          <a:p>
            <a:pPr>
              <a:lnSpc>
                <a:spcPct val="114000"/>
              </a:lnSpc>
              <a:spcBef>
                <a:spcPts val="600"/>
              </a:spcBef>
              <a:spcAft>
                <a:spcPts val="600"/>
              </a:spcAft>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735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B074-B11D-C4DA-BFF8-635F1516C9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General Standards</a:t>
            </a:r>
          </a:p>
        </p:txBody>
      </p:sp>
      <p:sp>
        <p:nvSpPr>
          <p:cNvPr id="3" name="Content Placeholder 2">
            <a:extLst>
              <a:ext uri="{FF2B5EF4-FFF2-40B4-BE49-F238E27FC236}">
                <a16:creationId xmlns:a16="http://schemas.microsoft.com/office/drawing/2014/main" id="{B0B9DA9E-7B87-A610-E649-DCE612DF92AE}"/>
              </a:ext>
            </a:extLst>
          </p:cNvPr>
          <p:cNvSpPr>
            <a:spLocks noGrp="1"/>
          </p:cNvSpPr>
          <p:nvPr>
            <p:ph idx="1"/>
          </p:nvPr>
        </p:nvSpPr>
        <p:spPr>
          <a:xfrm>
            <a:off x="1314449" y="1334979"/>
            <a:ext cx="10270169" cy="5180121"/>
          </a:xfrm>
        </p:spPr>
        <p:txBody>
          <a:bodyPr>
            <a:noAutofit/>
          </a:bodyPr>
          <a:lstStyle/>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Follow the general procurement standards at 200.318-326</a:t>
            </a:r>
          </a:p>
          <a:p>
            <a:pPr>
              <a:lnSpc>
                <a:spcPct val="134000"/>
              </a:lnSpc>
              <a:spcBef>
                <a:spcPts val="600"/>
              </a:spcBef>
              <a:spcAft>
                <a:spcPts val="600"/>
              </a:spcAft>
            </a:pPr>
            <a:r>
              <a:rPr lang="en-US" sz="1800" b="1" dirty="0">
                <a:latin typeface="Calibri" panose="020F0502020204030204" pitchFamily="34" charset="0"/>
                <a:cs typeface="Calibri" panose="020F0502020204030204" pitchFamily="34" charset="0"/>
              </a:rPr>
              <a:t>Documented procurement procedures</a:t>
            </a:r>
            <a:r>
              <a:rPr lang="en-US" sz="1800" dirty="0">
                <a:latin typeface="Calibri" panose="020F0502020204030204" pitchFamily="34" charset="0"/>
                <a:cs typeface="Calibri" panose="020F0502020204030204" pitchFamily="34" charset="0"/>
              </a:rPr>
              <a:t>, consistent with State, local, and tribal laws and regulations.</a:t>
            </a:r>
          </a:p>
          <a:p>
            <a:pPr>
              <a:lnSpc>
                <a:spcPct val="134000"/>
              </a:lnSpc>
              <a:spcBef>
                <a:spcPts val="600"/>
              </a:spcBef>
              <a:spcAft>
                <a:spcPts val="600"/>
              </a:spcAft>
            </a:pPr>
            <a:r>
              <a:rPr lang="en-US" sz="1800" b="1" dirty="0">
                <a:latin typeface="Calibri" panose="020F0502020204030204" pitchFamily="34" charset="0"/>
                <a:cs typeface="Calibri" panose="020F0502020204030204" pitchFamily="34" charset="0"/>
              </a:rPr>
              <a:t>Oversight of contractors</a:t>
            </a:r>
            <a:r>
              <a:rPr lang="en-US" sz="1800" dirty="0">
                <a:latin typeface="Calibri" panose="020F0502020204030204" pitchFamily="34" charset="0"/>
                <a:cs typeface="Calibri" panose="020F0502020204030204" pitchFamily="34" charset="0"/>
              </a:rPr>
              <a:t>, Recipients and subrecipients must maintain oversight to ensure that contractors perform in accordance with the terms, conditions, and specifications of their contracts or purchase order</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Written standards of conduct covering conflicts of interest and governing the actions of its employees, officers, agents or board members, engaged in the selection, award and administration of contracts. </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Written standards of conduct covering organizational conflicts of interest.</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Support full and open competition.</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Use most economic approach.</a:t>
            </a:r>
          </a:p>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Must award contracts only to responsible contractors possessing the ability to perform successfully under the terms and conditions of a proposed procurement.</a:t>
            </a:r>
          </a:p>
        </p:txBody>
      </p:sp>
    </p:spTree>
    <p:extLst>
      <p:ext uri="{BB962C8B-B14F-4D97-AF65-F5344CB8AC3E}">
        <p14:creationId xmlns:p14="http://schemas.microsoft.com/office/powerpoint/2010/main" val="532075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BA0A-2096-80C7-CF64-A9114CEF6785}"/>
              </a:ext>
            </a:extLst>
          </p:cNvPr>
          <p:cNvSpPr>
            <a:spLocks noGrp="1"/>
          </p:cNvSpPr>
          <p:nvPr>
            <p:ph type="title"/>
          </p:nvPr>
        </p:nvSpPr>
        <p:spPr/>
        <p:txBody>
          <a:bodyPr/>
          <a:lstStyle/>
          <a:p>
            <a:r>
              <a:rPr lang="en-US" dirty="0"/>
              <a:t>Procurement Methods</a:t>
            </a:r>
          </a:p>
        </p:txBody>
      </p:sp>
      <p:sp>
        <p:nvSpPr>
          <p:cNvPr id="3" name="Content Placeholder 2">
            <a:extLst>
              <a:ext uri="{FF2B5EF4-FFF2-40B4-BE49-F238E27FC236}">
                <a16:creationId xmlns:a16="http://schemas.microsoft.com/office/drawing/2014/main" id="{BA3FBB66-FCDC-E117-E087-FCE1065370A3}"/>
              </a:ext>
            </a:extLst>
          </p:cNvPr>
          <p:cNvSpPr>
            <a:spLocks noGrp="1"/>
          </p:cNvSpPr>
          <p:nvPr>
            <p:ph idx="1"/>
          </p:nvPr>
        </p:nvSpPr>
        <p:spPr>
          <a:xfrm>
            <a:off x="1069019" y="1349303"/>
            <a:ext cx="10515600" cy="4576763"/>
          </a:xfrm>
        </p:spPr>
        <p:txBody>
          <a:bodyPr/>
          <a:lstStyle/>
          <a:p>
            <a:pPr marL="0" indent="0">
              <a:buNone/>
            </a:pPr>
            <a:r>
              <a:rPr lang="en-US" sz="1800" dirty="0">
                <a:effectLst/>
                <a:latin typeface="Calibri" panose="020F0502020204030204" pitchFamily="34" charset="0"/>
                <a:ea typeface="Calibri" panose="020F0502020204030204" pitchFamily="34" charset="0"/>
              </a:rPr>
              <a:t>Within the context of open competition, there are five procurement methods by which organizations may procure goods or services: </a:t>
            </a: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r>
              <a:rPr lang="en-US" sz="1600" dirty="0"/>
              <a:t>When applicable, thresholds used by the non-Federal entity must be authorized or not prohibited under State, local, or tribal laws or regulations.</a:t>
            </a:r>
            <a:endParaRPr lang="en-US" sz="2400" dirty="0">
              <a:effectLst/>
              <a:latin typeface="Calibri" panose="020F0502020204030204" pitchFamily="34" charset="0"/>
              <a:ea typeface="Calibri" panose="020F0502020204030204" pitchFamily="34" charset="0"/>
            </a:endParaRPr>
          </a:p>
        </p:txBody>
      </p:sp>
      <p:graphicFrame>
        <p:nvGraphicFramePr>
          <p:cNvPr id="5" name="Table 4">
            <a:extLst>
              <a:ext uri="{FF2B5EF4-FFF2-40B4-BE49-F238E27FC236}">
                <a16:creationId xmlns:a16="http://schemas.microsoft.com/office/drawing/2014/main" id="{75A5A8C2-4467-76ED-ACB9-6716406F63A5}"/>
              </a:ext>
            </a:extLst>
          </p:cNvPr>
          <p:cNvGraphicFramePr>
            <a:graphicFrameLocks noGrp="1"/>
          </p:cNvGraphicFramePr>
          <p:nvPr>
            <p:extLst>
              <p:ext uri="{D42A27DB-BD31-4B8C-83A1-F6EECF244321}">
                <p14:modId xmlns:p14="http://schemas.microsoft.com/office/powerpoint/2010/main" val="499264294"/>
              </p:ext>
            </p:extLst>
          </p:nvPr>
        </p:nvGraphicFramePr>
        <p:xfrm>
          <a:off x="1197497" y="2044700"/>
          <a:ext cx="9633260" cy="3037840"/>
        </p:xfrm>
        <a:graphic>
          <a:graphicData uri="http://schemas.openxmlformats.org/drawingml/2006/table">
            <a:tbl>
              <a:tblPr firstRow="1">
                <a:tableStyleId>{5C22544A-7EE6-4342-B048-85BDC9FD1C3A}</a:tableStyleId>
              </a:tblPr>
              <a:tblGrid>
                <a:gridCol w="4816630">
                  <a:extLst>
                    <a:ext uri="{9D8B030D-6E8A-4147-A177-3AD203B41FA5}">
                      <a16:colId xmlns:a16="http://schemas.microsoft.com/office/drawing/2014/main" val="2228574907"/>
                    </a:ext>
                  </a:extLst>
                </a:gridCol>
                <a:gridCol w="4816630">
                  <a:extLst>
                    <a:ext uri="{9D8B030D-6E8A-4147-A177-3AD203B41FA5}">
                      <a16:colId xmlns:a16="http://schemas.microsoft.com/office/drawing/2014/main" val="1925746769"/>
                    </a:ext>
                  </a:extLst>
                </a:gridCol>
              </a:tblGrid>
              <a:tr h="370840">
                <a:tc>
                  <a:txBody>
                    <a:bodyPr/>
                    <a:lstStyle/>
                    <a:p>
                      <a:r>
                        <a:rPr lang="en-US" dirty="0">
                          <a:latin typeface="Calibri" panose="020F0502020204030204" pitchFamily="34" charset="0"/>
                          <a:cs typeface="Calibri" panose="020F0502020204030204" pitchFamily="34" charset="0"/>
                        </a:rPr>
                        <a:t>Procurement Method</a:t>
                      </a:r>
                    </a:p>
                  </a:txBody>
                  <a:tcPr>
                    <a:solidFill>
                      <a:schemeClr val="accent2"/>
                    </a:solidFill>
                  </a:tcPr>
                </a:tc>
                <a:tc>
                  <a:txBody>
                    <a:bodyPr/>
                    <a:lstStyle/>
                    <a:p>
                      <a:r>
                        <a:rPr lang="en-US" dirty="0">
                          <a:latin typeface="Calibri" panose="020F0502020204030204" pitchFamily="34" charset="0"/>
                          <a:cs typeface="Calibri" panose="020F0502020204030204" pitchFamily="34" charset="0"/>
                        </a:rPr>
                        <a:t>Thresholds</a:t>
                      </a:r>
                    </a:p>
                  </a:txBody>
                  <a:tcPr>
                    <a:solidFill>
                      <a:schemeClr val="accent2"/>
                    </a:solidFill>
                  </a:tcPr>
                </a:tc>
                <a:extLst>
                  <a:ext uri="{0D108BD9-81ED-4DB2-BD59-A6C34878D82A}">
                    <a16:rowId xmlns:a16="http://schemas.microsoft.com/office/drawing/2014/main" val="716604482"/>
                  </a:ext>
                </a:extLst>
              </a:tr>
              <a:tr h="370840">
                <a:tc>
                  <a:txBody>
                    <a:bodyPr/>
                    <a:lstStyle/>
                    <a:p>
                      <a:r>
                        <a:rPr lang="en-US" dirty="0">
                          <a:latin typeface="Calibri" panose="020F0502020204030204" pitchFamily="34" charset="0"/>
                          <a:cs typeface="Calibri" panose="020F0502020204030204" pitchFamily="34" charset="0"/>
                        </a:rPr>
                        <a:t>Micro-purchase</a:t>
                      </a:r>
                    </a:p>
                  </a:txBody>
                  <a:tcPr/>
                </a:tc>
                <a:tc>
                  <a:txBody>
                    <a:bodyPr/>
                    <a:lstStyle/>
                    <a:p>
                      <a:r>
                        <a:rPr lang="en-US" dirty="0">
                          <a:latin typeface="Calibri" panose="020F0502020204030204" pitchFamily="34" charset="0"/>
                          <a:cs typeface="Calibri" panose="020F0502020204030204" pitchFamily="34" charset="0"/>
                        </a:rPr>
                        <a:t>Establish by recipient; commonly set at below $10,000 per Federal Acquisition Regulation [FAR] 48 CFR Subpart 2.1</a:t>
                      </a:r>
                    </a:p>
                  </a:txBody>
                  <a:tcPr/>
                </a:tc>
                <a:extLst>
                  <a:ext uri="{0D108BD9-81ED-4DB2-BD59-A6C34878D82A}">
                    <a16:rowId xmlns:a16="http://schemas.microsoft.com/office/drawing/2014/main" val="462347553"/>
                  </a:ext>
                </a:extLst>
              </a:tr>
              <a:tr h="370840">
                <a:tc>
                  <a:txBody>
                    <a:bodyPr/>
                    <a:lstStyle/>
                    <a:p>
                      <a:r>
                        <a:rPr lang="en-US" dirty="0">
                          <a:latin typeface="Calibri" panose="020F0502020204030204" pitchFamily="34" charset="0"/>
                          <a:cs typeface="Calibri" panose="020F0502020204030204" pitchFamily="34" charset="0"/>
                        </a:rPr>
                        <a:t>Simplified Acquisitions</a:t>
                      </a:r>
                    </a:p>
                  </a:txBody>
                  <a:tcPr/>
                </a:tc>
                <a:tc>
                  <a:txBody>
                    <a:bodyPr/>
                    <a:lstStyle/>
                    <a:p>
                      <a:r>
                        <a:rPr lang="en-US" dirty="0">
                          <a:latin typeface="Calibri" panose="020F0502020204030204" pitchFamily="34" charset="0"/>
                          <a:cs typeface="Calibri" panose="020F0502020204030204" pitchFamily="34" charset="0"/>
                        </a:rPr>
                        <a:t>Establish by recipient; commonly set at between $10,00 and $250,000</a:t>
                      </a:r>
                    </a:p>
                  </a:txBody>
                  <a:tcPr/>
                </a:tc>
                <a:extLst>
                  <a:ext uri="{0D108BD9-81ED-4DB2-BD59-A6C34878D82A}">
                    <a16:rowId xmlns:a16="http://schemas.microsoft.com/office/drawing/2014/main" val="2342641053"/>
                  </a:ext>
                </a:extLst>
              </a:tr>
              <a:tr h="370840">
                <a:tc>
                  <a:txBody>
                    <a:bodyPr/>
                    <a:lstStyle/>
                    <a:p>
                      <a:r>
                        <a:rPr lang="en-US" dirty="0">
                          <a:latin typeface="Calibri" panose="020F0502020204030204" pitchFamily="34" charset="0"/>
                          <a:cs typeface="Calibri" panose="020F0502020204030204" pitchFamily="34" charset="0"/>
                        </a:rPr>
                        <a:t>Sealed Bids</a:t>
                      </a:r>
                    </a:p>
                  </a:txBody>
                  <a:tcPr/>
                </a:tc>
                <a:tc>
                  <a:txBody>
                    <a:bodyPr/>
                    <a:lstStyle/>
                    <a:p>
                      <a:r>
                        <a:rPr lang="en-US" dirty="0">
                          <a:latin typeface="Calibri" panose="020F0502020204030204" pitchFamily="34" charset="0"/>
                          <a:cs typeface="Calibri" panose="020F0502020204030204" pitchFamily="34" charset="0"/>
                        </a:rPr>
                        <a:t>Any</a:t>
                      </a:r>
                    </a:p>
                  </a:txBody>
                  <a:tcPr/>
                </a:tc>
                <a:extLst>
                  <a:ext uri="{0D108BD9-81ED-4DB2-BD59-A6C34878D82A}">
                    <a16:rowId xmlns:a16="http://schemas.microsoft.com/office/drawing/2014/main" val="467585965"/>
                  </a:ext>
                </a:extLst>
              </a:tr>
              <a:tr h="370840">
                <a:tc>
                  <a:txBody>
                    <a:bodyPr/>
                    <a:lstStyle/>
                    <a:p>
                      <a:r>
                        <a:rPr lang="en-US" dirty="0">
                          <a:latin typeface="Calibri" panose="020F0502020204030204" pitchFamily="34" charset="0"/>
                          <a:cs typeface="Calibri" panose="020F0502020204030204" pitchFamily="34" charset="0"/>
                        </a:rPr>
                        <a:t>Competitive Proposals</a:t>
                      </a:r>
                    </a:p>
                  </a:txBody>
                  <a:tcPr/>
                </a:tc>
                <a:tc>
                  <a:txBody>
                    <a:bodyPr/>
                    <a:lstStyle/>
                    <a:p>
                      <a:r>
                        <a:rPr lang="en-US" dirty="0">
                          <a:latin typeface="Calibri" panose="020F0502020204030204" pitchFamily="34" charset="0"/>
                          <a:cs typeface="Calibri" panose="020F0502020204030204" pitchFamily="34" charset="0"/>
                        </a:rPr>
                        <a:t>Any</a:t>
                      </a:r>
                    </a:p>
                  </a:txBody>
                  <a:tcPr/>
                </a:tc>
                <a:extLst>
                  <a:ext uri="{0D108BD9-81ED-4DB2-BD59-A6C34878D82A}">
                    <a16:rowId xmlns:a16="http://schemas.microsoft.com/office/drawing/2014/main" val="1006298382"/>
                  </a:ext>
                </a:extLst>
              </a:tr>
              <a:tr h="370840">
                <a:tc>
                  <a:txBody>
                    <a:bodyPr/>
                    <a:lstStyle/>
                    <a:p>
                      <a:r>
                        <a:rPr lang="en-US" dirty="0">
                          <a:latin typeface="Calibri" panose="020F0502020204030204" pitchFamily="34" charset="0"/>
                          <a:cs typeface="Calibri" panose="020F0502020204030204" pitchFamily="34" charset="0"/>
                        </a:rPr>
                        <a:t>Noncompetitive Proposals</a:t>
                      </a:r>
                    </a:p>
                  </a:txBody>
                  <a:tcPr/>
                </a:tc>
                <a:tc>
                  <a:txBody>
                    <a:bodyPr/>
                    <a:lstStyle/>
                    <a:p>
                      <a:r>
                        <a:rPr lang="en-US" dirty="0">
                          <a:latin typeface="Calibri" panose="020F0502020204030204" pitchFamily="34" charset="0"/>
                          <a:cs typeface="Calibri" panose="020F0502020204030204" pitchFamily="34" charset="0"/>
                        </a:rPr>
                        <a:t>Any</a:t>
                      </a:r>
                    </a:p>
                  </a:txBody>
                  <a:tcPr/>
                </a:tc>
                <a:extLst>
                  <a:ext uri="{0D108BD9-81ED-4DB2-BD59-A6C34878D82A}">
                    <a16:rowId xmlns:a16="http://schemas.microsoft.com/office/drawing/2014/main" val="418588272"/>
                  </a:ext>
                </a:extLst>
              </a:tr>
            </a:tbl>
          </a:graphicData>
        </a:graphic>
      </p:graphicFrame>
    </p:spTree>
    <p:extLst>
      <p:ext uri="{BB962C8B-B14F-4D97-AF65-F5344CB8AC3E}">
        <p14:creationId xmlns:p14="http://schemas.microsoft.com/office/powerpoint/2010/main" val="1666343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Micro Purchase</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209674" y="1600200"/>
            <a:ext cx="10144125" cy="4576763"/>
          </a:xfrm>
        </p:spPr>
        <p:txBody>
          <a:bodyPr>
            <a:noAutofit/>
          </a:bodyPr>
          <a:lstStyle/>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The micro purchase procurement method is used when the “per transaction” value of a purchase is less than the micro-purchase threshold (commonly set at $10,000 per Federal Acquisition Regulation [FAR], 48 CFR 2.101) and may be used without soliciting competitive quotations if the price is reasonable. </a:t>
            </a:r>
          </a:p>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To the extent practicable, micro-purchases should distribute micro-purchases equitably among qualified suppliers. Although micro-purchases are not required to receive written prior or purchase approval, they must still be documented</a:t>
            </a:r>
            <a:r>
              <a:rPr lang="en-US" sz="2200" dirty="0">
                <a:effectLst/>
              </a:rPr>
              <a:t>.</a:t>
            </a:r>
          </a:p>
          <a:p>
            <a:pPr>
              <a:lnSpc>
                <a:spcPct val="114000"/>
              </a:lnSpc>
              <a:spcBef>
                <a:spcPts val="600"/>
              </a:spcBef>
              <a:spcAft>
                <a:spcPts val="600"/>
              </a:spcAft>
            </a:pPr>
            <a:r>
              <a:rPr lang="en-US" sz="2200" dirty="0">
                <a:latin typeface="Calibri" panose="020F0502020204030204" pitchFamily="34" charset="0"/>
                <a:cs typeface="Calibri" panose="020F0502020204030204" pitchFamily="34" charset="0"/>
              </a:rPr>
              <a:t>The recipient or subrecipient may self certify a threshold up to $50,000 on an annual basis and must maintain documentation to be made available to the Federal agency or pass-through entity and auditors in accordance with 2 CFR 200.334. </a:t>
            </a:r>
          </a:p>
        </p:txBody>
      </p:sp>
    </p:spTree>
    <p:extLst>
      <p:ext uri="{BB962C8B-B14F-4D97-AF65-F5344CB8AC3E}">
        <p14:creationId xmlns:p14="http://schemas.microsoft.com/office/powerpoint/2010/main" val="2943513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Simplified Acquisitions</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095374" y="1600200"/>
            <a:ext cx="10258425" cy="5056379"/>
          </a:xfrm>
        </p:spPr>
        <p:txBody>
          <a:bodyPr>
            <a:noAutofit/>
          </a:bodyPr>
          <a:lstStyle/>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This procurement method may be used when the “per transaction” value of a purchase of equipment or services is less than the Simplified Acquisition Threshold (commonly set at $250,000 per FAR, 48 CFR 2.101). Informal quotations are used for small purchase procurements, in lieu of the more expensive and time-consuming sealed bid or competitive proposal methods.</a:t>
            </a:r>
          </a:p>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Price as determined by a price analysis is generally the main factor when determining awards. However, other factors such as availability, delivery time, current stock, and location can be taken into consideration.</a:t>
            </a:r>
          </a:p>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The recipient or subrecipient is responsible for determining an appropriate simplified acquisition threshold based on internal controls, an evaluation of risk, and its documented procurement procedures, which may be lower than, but must not exceed, the threshold established in the FAR. </a:t>
            </a:r>
          </a:p>
          <a:p>
            <a:pPr>
              <a:lnSpc>
                <a:spcPct val="114000"/>
              </a:lnSpc>
              <a:spcBef>
                <a:spcPts val="600"/>
              </a:spcBef>
              <a:spcAft>
                <a:spcPts val="600"/>
              </a:spcAft>
            </a:pPr>
            <a:endParaRPr lang="en-US" sz="22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5631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Simplified Acquisitions Continued</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209674" y="1600200"/>
            <a:ext cx="10144125" cy="5056379"/>
          </a:xfrm>
        </p:spPr>
        <p:txBody>
          <a:bodyPr>
            <a:noAutofit/>
          </a:bodyPr>
          <a:lstStyle/>
          <a:p>
            <a:pPr>
              <a:lnSpc>
                <a:spcPct val="114000"/>
              </a:lnSpc>
              <a:spcBef>
                <a:spcPts val="600"/>
              </a:spcBef>
              <a:spcAft>
                <a:spcPts val="600"/>
              </a:spcAft>
            </a:pPr>
            <a:r>
              <a:rPr lang="en-US" sz="2000" dirty="0">
                <a:effectLst/>
                <a:latin typeface="Calibri" panose="020F0502020204030204" pitchFamily="34" charset="0"/>
                <a:cs typeface="Calibri" panose="020F0502020204030204" pitchFamily="34" charset="0"/>
              </a:rPr>
              <a:t>Small Purchases require an  adequate number of qualified sources as determined appropriate by the non-Federal entity (typically three documented quotes from qualified sources). Price lists should be no more than one year old.</a:t>
            </a:r>
          </a:p>
          <a:p>
            <a:pPr>
              <a:lnSpc>
                <a:spcPct val="114000"/>
              </a:lnSpc>
              <a:spcBef>
                <a:spcPts val="600"/>
              </a:spcBef>
              <a:spcAft>
                <a:spcPts val="600"/>
              </a:spcAft>
            </a:pPr>
            <a:r>
              <a:rPr lang="en-US" sz="2000" dirty="0">
                <a:effectLst/>
                <a:latin typeface="Calibri" panose="020F0502020204030204" pitchFamily="34" charset="0"/>
                <a:cs typeface="Calibri" panose="020F0502020204030204" pitchFamily="34" charset="0"/>
              </a:rPr>
              <a:t>Proper documentation for a small purchase includes the following:</a:t>
            </a:r>
          </a:p>
          <a:p>
            <a:pPr marL="914400" lvl="1" indent="-45720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The reason for selecting the small purchase method.</a:t>
            </a:r>
          </a:p>
          <a:p>
            <a:pPr marL="914400" lvl="1" indent="-45720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The vendor name, contact person, telephone number, list of products or services and the estimate of the potential purchase price.</a:t>
            </a:r>
          </a:p>
          <a:p>
            <a:pPr marL="914400" lvl="1" indent="-45720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All vendors contacted/considered and the prices offered using current catalogs, pricelists, prior sales receipts, or formal quotes depending on the amount of the purchase.</a:t>
            </a:r>
          </a:p>
          <a:p>
            <a:pPr marL="914400" lvl="1" indent="-45720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Why the vendor was selected, including how the provider met any additional criteria, and the price analysis.</a:t>
            </a:r>
          </a:p>
          <a:p>
            <a:pPr marL="914400" lvl="1" indent="-45720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Copy of the purchase document (sales receipt, contract).</a:t>
            </a:r>
          </a:p>
        </p:txBody>
      </p:sp>
    </p:spTree>
    <p:extLst>
      <p:ext uri="{BB962C8B-B14F-4D97-AF65-F5344CB8AC3E}">
        <p14:creationId xmlns:p14="http://schemas.microsoft.com/office/powerpoint/2010/main" val="3108438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Competitive Proposals 1</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152524" y="1529179"/>
            <a:ext cx="10387707" cy="4966871"/>
          </a:xfrm>
        </p:spPr>
        <p:txBody>
          <a:bodyPr>
            <a:noAutofit/>
          </a:bodyPr>
          <a:lstStyle/>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A procurement method in which either a fixed price or cost-reimbursement type contract is awarded. Competitive proposals are specifically used when factors other than price are important in the selection decision or if the technical requirements or specifications are of a functional nature or unclear.</a:t>
            </a:r>
          </a:p>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This method is typically used when the “per transaction” value of the good or services will be more than the Simplified Acquisition Threshold (commonly set at $250,000 per FAR</a:t>
            </a:r>
            <a:r>
              <a:rPr lang="it-IT" sz="2200" dirty="0">
                <a:effectLst/>
                <a:latin typeface="Calibri" panose="020F0502020204030204" pitchFamily="34" charset="0"/>
                <a:cs typeface="Calibri" panose="020F0502020204030204" pitchFamily="34" charset="0"/>
              </a:rPr>
              <a:t>, 48 CFR 2.101</a:t>
            </a:r>
            <a:r>
              <a:rPr lang="en-US" sz="2200" dirty="0">
                <a:effectLst/>
                <a:latin typeface="Calibri" panose="020F0502020204030204" pitchFamily="34" charset="0"/>
                <a:cs typeface="Calibri" panose="020F0502020204030204" pitchFamily="34" charset="0"/>
              </a:rPr>
              <a:t>), but its nature cannot be defined as precisely. </a:t>
            </a:r>
          </a:p>
          <a:p>
            <a:pPr>
              <a:lnSpc>
                <a:spcPct val="114000"/>
              </a:lnSpc>
              <a:spcBef>
                <a:spcPts val="600"/>
              </a:spcBef>
              <a:spcAft>
                <a:spcPts val="600"/>
              </a:spcAft>
            </a:pPr>
            <a:r>
              <a:rPr lang="en-US" sz="2200" dirty="0">
                <a:effectLst/>
                <a:latin typeface="Calibri" panose="020F0502020204030204" pitchFamily="34" charset="0"/>
                <a:cs typeface="Calibri" panose="020F0502020204030204" pitchFamily="34" charset="0"/>
              </a:rPr>
              <a:t>The Request for proposal (RFP) must be publicly solicited or advertised to an adequate number of known suppliers. An RFP should be issued that defines quantity, timeframes, product requirements, specifications, and the evaluation factors used along with their importance. Contractors submit a proposal based on the purchase requirements of the RFP to a specified location by a specified date and time to be evaluated.</a:t>
            </a:r>
          </a:p>
        </p:txBody>
      </p:sp>
    </p:spTree>
    <p:extLst>
      <p:ext uri="{BB962C8B-B14F-4D97-AF65-F5344CB8AC3E}">
        <p14:creationId xmlns:p14="http://schemas.microsoft.com/office/powerpoint/2010/main" val="1780980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Competitive Proposals 2</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162050" y="1600200"/>
            <a:ext cx="10191749" cy="4800600"/>
          </a:xfrm>
        </p:spPr>
        <p:txBody>
          <a:bodyPr>
            <a:noAutofit/>
          </a:bodyPr>
          <a:lstStyle/>
          <a:p>
            <a:pPr>
              <a:lnSpc>
                <a:spcPct val="114000"/>
              </a:lnSpc>
              <a:spcBef>
                <a:spcPts val="600"/>
              </a:spcBef>
              <a:spcAft>
                <a:spcPts val="600"/>
              </a:spcAft>
            </a:pPr>
            <a:r>
              <a:rPr lang="en-US" sz="2000" dirty="0">
                <a:effectLst/>
                <a:latin typeface="Calibri" panose="020F0502020204030204" pitchFamily="34" charset="0"/>
                <a:cs typeface="Calibri" panose="020F0502020204030204" pitchFamily="34" charset="0"/>
              </a:rPr>
              <a:t>They are awarded in accordance with the following requirements:</a:t>
            </a:r>
          </a:p>
          <a:p>
            <a:pPr marL="971550" lvl="1" indent="-51435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Requests for proposals must be publicized and identify all evaluation factors and their relative importance. Proposals must be solicited from an adequate number of qualified offerors. Any response to publicized requests for proposals must be considered to the maximum extent practical;</a:t>
            </a:r>
          </a:p>
          <a:p>
            <a:pPr marL="971550" lvl="1" indent="-51435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The non-Federal entity must have a written method for conducting technical evaluations of the proposals received and making selections;</a:t>
            </a:r>
          </a:p>
          <a:p>
            <a:pPr marL="971550" lvl="1" indent="-51435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Contracts must be awarded to the responsible offeror whose proposal is most advantageous to the recipient or subrecipient considering price and other factor; and</a:t>
            </a:r>
          </a:p>
          <a:p>
            <a:pPr marL="971550" lvl="1" indent="-514350">
              <a:lnSpc>
                <a:spcPct val="114000"/>
              </a:lnSpc>
              <a:spcBef>
                <a:spcPts val="600"/>
              </a:spcBef>
              <a:spcAft>
                <a:spcPts val="600"/>
              </a:spcAft>
              <a:buFont typeface="+mj-lt"/>
              <a:buAutoNum type="arabicPeriod"/>
            </a:pPr>
            <a:r>
              <a:rPr lang="en-US" sz="1800" dirty="0">
                <a:effectLst/>
                <a:latin typeface="Calibri" panose="020F0502020204030204" pitchFamily="34" charset="0"/>
                <a:cs typeface="Calibri" panose="020F0502020204030204" pitchFamily="34" charset="0"/>
              </a:rPr>
              <a:t> The non-Federal entity may use competitive proposal procedures for qualifications-based procurement of architectural/engineering (A/E) professional services whereby offeror's qualifications are evaluated, and the most qualified offeror is selected, subject to negotiation of fair and reasonable compensation.</a:t>
            </a:r>
            <a:r>
              <a:rPr lang="en-US" sz="2000" dirty="0">
                <a:effectLst/>
                <a:latin typeface="Calibri" panose="020F0502020204030204" pitchFamily="34" charset="0"/>
                <a:cs typeface="Calibri" panose="020F0502020204030204" pitchFamily="34" charset="0"/>
              </a:rPr>
              <a:t>.</a:t>
            </a:r>
            <a:endParaRPr lang="en-US" sz="18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5752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Competitive Proposals 3</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295400" y="1600200"/>
            <a:ext cx="10058400" cy="4576763"/>
          </a:xfrm>
        </p:spPr>
        <p:txBody>
          <a:bodyPr>
            <a:noAutofit/>
          </a:bodyPr>
          <a:lstStyle/>
          <a:p>
            <a:pPr>
              <a:lnSpc>
                <a:spcPct val="114000"/>
              </a:lnSpc>
              <a:spcBef>
                <a:spcPts val="600"/>
              </a:spcBef>
              <a:spcAft>
                <a:spcPts val="600"/>
              </a:spcAft>
            </a:pPr>
            <a:r>
              <a:rPr lang="en-US" sz="2000" dirty="0">
                <a:effectLst/>
                <a:latin typeface="Calibri" panose="020F0502020204030204" pitchFamily="34" charset="0"/>
                <a:cs typeface="Calibri" panose="020F0502020204030204" pitchFamily="34" charset="0"/>
              </a:rPr>
              <a:t>Proper documentation for a competitive proposal purchase includes the following:</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The reason for selecting the competitive proposal method.</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The vendor’s estimate of the potential purchase price.</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A copy of the RFP.</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Proposals received.</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The scoring criteria and the evaluation/scoring sheets for each proposal, including determination of the responsibility of the bidder and the cost analysis.</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Why the provider was selected.</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The public notice of intent to award.</a:t>
            </a:r>
          </a:p>
          <a:p>
            <a:pPr marL="914400" lvl="1" indent="-457200">
              <a:lnSpc>
                <a:spcPct val="114000"/>
              </a:lnSpc>
              <a:spcBef>
                <a:spcPts val="600"/>
              </a:spcBef>
              <a:spcAft>
                <a:spcPts val="600"/>
              </a:spcAft>
              <a:buFont typeface="+mj-lt"/>
              <a:buAutoNum type="arabicPeriod"/>
            </a:pPr>
            <a:r>
              <a:rPr lang="en-US" sz="2000" dirty="0">
                <a:effectLst/>
                <a:latin typeface="Calibri" panose="020F0502020204030204" pitchFamily="34" charset="0"/>
                <a:cs typeface="Calibri" panose="020F0502020204030204" pitchFamily="34" charset="0"/>
              </a:rPr>
              <a:t>Copy of the award document.</a:t>
            </a:r>
          </a:p>
        </p:txBody>
      </p:sp>
    </p:spTree>
    <p:extLst>
      <p:ext uri="{BB962C8B-B14F-4D97-AF65-F5344CB8AC3E}">
        <p14:creationId xmlns:p14="http://schemas.microsoft.com/office/powerpoint/2010/main" val="2945728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Sealed Bids 1</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p:txBody>
          <a:bodyPr>
            <a:noAutofit/>
          </a:bodyPr>
          <a:lstStyle/>
          <a:p>
            <a:pPr>
              <a:lnSpc>
                <a:spcPct val="124000"/>
              </a:lnSpc>
              <a:spcBef>
                <a:spcPts val="600"/>
              </a:spcBef>
              <a:spcAft>
                <a:spcPts val="600"/>
              </a:spcAft>
            </a:pPr>
            <a:r>
              <a:rPr lang="en-US" sz="2000" dirty="0">
                <a:latin typeface="Calibri" panose="020F0502020204030204" pitchFamily="34" charset="0"/>
                <a:cs typeface="Calibri" panose="020F0502020204030204" pitchFamily="34" charset="0"/>
              </a:rPr>
              <a:t>A procurement method in which bids are publicly solicited and a firm fixed-price contract (lump sum or unit price) is awarded to the responsible bidder whose bid, conforming with all the material terms and conditions of the invitation for bids, is the lowest in price. The sealed bids method is the preferred method for procuring construction, if the conditions. </a:t>
            </a:r>
          </a:p>
          <a:p>
            <a:pPr>
              <a:lnSpc>
                <a:spcPct val="124000"/>
              </a:lnSpc>
              <a:spcBef>
                <a:spcPts val="600"/>
              </a:spcBef>
              <a:spcAft>
                <a:spcPts val="600"/>
              </a:spcAft>
            </a:pPr>
            <a:r>
              <a:rPr lang="en-US" sz="2000" dirty="0">
                <a:latin typeface="Calibri" panose="020F0502020204030204" pitchFamily="34" charset="0"/>
                <a:cs typeface="Calibri" panose="020F0502020204030204" pitchFamily="34" charset="0"/>
              </a:rPr>
              <a:t>In order for sealed bidding to be feasible, the following conditions should be present:</a:t>
            </a:r>
          </a:p>
          <a:p>
            <a:pPr marL="914400" lvl="1" indent="-457200">
              <a:lnSpc>
                <a:spcPct val="124000"/>
              </a:lnSpc>
              <a:spcBef>
                <a:spcPts val="600"/>
              </a:spcBef>
              <a:spcAft>
                <a:spcPts val="600"/>
              </a:spcAft>
              <a:buFont typeface="+mj-lt"/>
              <a:buAutoNum type="alphaLcPeriod"/>
            </a:pPr>
            <a:r>
              <a:rPr lang="en-US" sz="1800" dirty="0">
                <a:latin typeface="Calibri" panose="020F0502020204030204" pitchFamily="34" charset="0"/>
                <a:cs typeface="Calibri" panose="020F0502020204030204" pitchFamily="34" charset="0"/>
              </a:rPr>
              <a:t>A complete, adequate, and realistic specification or purchase description is available;</a:t>
            </a:r>
          </a:p>
          <a:p>
            <a:pPr marL="914400" lvl="1" indent="-457200">
              <a:lnSpc>
                <a:spcPct val="124000"/>
              </a:lnSpc>
              <a:spcBef>
                <a:spcPts val="600"/>
              </a:spcBef>
              <a:spcAft>
                <a:spcPts val="600"/>
              </a:spcAft>
              <a:buFont typeface="+mj-lt"/>
              <a:buAutoNum type="alphaLcPeriod"/>
            </a:pPr>
            <a:r>
              <a:rPr lang="en-US" sz="1800" dirty="0">
                <a:latin typeface="Calibri" panose="020F0502020204030204" pitchFamily="34" charset="0"/>
                <a:cs typeface="Calibri" panose="020F0502020204030204" pitchFamily="34" charset="0"/>
              </a:rPr>
              <a:t>Two or more responsible bidders are willing and able to compete effectively for the business; and</a:t>
            </a:r>
          </a:p>
          <a:p>
            <a:pPr marL="914400" lvl="1" indent="-457200">
              <a:lnSpc>
                <a:spcPct val="124000"/>
              </a:lnSpc>
              <a:spcBef>
                <a:spcPts val="600"/>
              </a:spcBef>
              <a:spcAft>
                <a:spcPts val="600"/>
              </a:spcAft>
              <a:buFont typeface="+mj-lt"/>
              <a:buAutoNum type="alphaLcPeriod"/>
            </a:pPr>
            <a:r>
              <a:rPr lang="en-US" sz="1800" dirty="0">
                <a:latin typeface="Calibri" panose="020F0502020204030204" pitchFamily="34" charset="0"/>
                <a:cs typeface="Calibri" panose="020F0502020204030204" pitchFamily="34" charset="0"/>
              </a:rPr>
              <a:t>The procurement lends itself to a firm fixed price contract and the selection of the successful bidder can be made principally on the basis of price. </a:t>
            </a:r>
          </a:p>
        </p:txBody>
      </p:sp>
    </p:spTree>
    <p:extLst>
      <p:ext uri="{BB962C8B-B14F-4D97-AF65-F5344CB8AC3E}">
        <p14:creationId xmlns:p14="http://schemas.microsoft.com/office/powerpoint/2010/main" val="3196663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Sealed Bids 2</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362074" y="1381125"/>
            <a:ext cx="9991725" cy="5086350"/>
          </a:xfrm>
        </p:spPr>
        <p:txBody>
          <a:bodyPr>
            <a:noAutofit/>
          </a:bodyPr>
          <a:lstStyle/>
          <a:p>
            <a:pPr>
              <a:lnSpc>
                <a:spcPct val="134000"/>
              </a:lnSpc>
              <a:spcBef>
                <a:spcPts val="600"/>
              </a:spcBef>
              <a:spcAft>
                <a:spcPts val="600"/>
              </a:spcAft>
            </a:pPr>
            <a:r>
              <a:rPr lang="en-US" sz="1800" dirty="0">
                <a:latin typeface="Calibri" panose="020F0502020204030204" pitchFamily="34" charset="0"/>
                <a:cs typeface="Calibri" panose="020F0502020204030204" pitchFamily="34" charset="0"/>
              </a:rPr>
              <a:t>If sealed bids are used, the following requirements apply:</a:t>
            </a:r>
          </a:p>
          <a:p>
            <a:pPr marL="971550" lvl="1" indent="-514350">
              <a:lnSpc>
                <a:spcPct val="134000"/>
              </a:lnSpc>
              <a:spcBef>
                <a:spcPts val="600"/>
              </a:spcBef>
              <a:spcAft>
                <a:spcPts val="600"/>
              </a:spcAft>
              <a:buFont typeface="+mj-lt"/>
              <a:buAutoNum type="alphaLcPeriod"/>
            </a:pPr>
            <a:r>
              <a:rPr lang="en-US" sz="1600" dirty="0">
                <a:latin typeface="Calibri" panose="020F0502020204030204" pitchFamily="34" charset="0"/>
                <a:cs typeface="Calibri" panose="020F0502020204030204" pitchFamily="34" charset="0"/>
              </a:rPr>
              <a:t>Bids must be solicited from an adequate number of qualified sources, providing them sufficient response time prior to the date set for opening the bids, for local, and tribal governments, the invitation for bids must be publicly advertised;</a:t>
            </a:r>
          </a:p>
          <a:p>
            <a:pPr marL="971550" lvl="1" indent="-514350">
              <a:lnSpc>
                <a:spcPct val="134000"/>
              </a:lnSpc>
              <a:spcBef>
                <a:spcPts val="600"/>
              </a:spcBef>
              <a:spcAft>
                <a:spcPts val="600"/>
              </a:spcAft>
              <a:buFont typeface="+mj-lt"/>
              <a:buAutoNum type="alphaLcPeriod"/>
            </a:pPr>
            <a:r>
              <a:rPr lang="en-US" sz="1600" dirty="0">
                <a:latin typeface="Calibri" panose="020F0502020204030204" pitchFamily="34" charset="0"/>
                <a:cs typeface="Calibri" panose="020F0502020204030204" pitchFamily="34" charset="0"/>
              </a:rPr>
              <a:t>The invitation for bids, which will include any specifications and pertinent attachments, must define the items or services in order for the bidder to properly respond;</a:t>
            </a:r>
          </a:p>
          <a:p>
            <a:pPr marL="971550" lvl="1" indent="-514350">
              <a:lnSpc>
                <a:spcPct val="134000"/>
              </a:lnSpc>
              <a:spcBef>
                <a:spcPts val="600"/>
              </a:spcBef>
              <a:spcAft>
                <a:spcPts val="600"/>
              </a:spcAft>
              <a:buFont typeface="+mj-lt"/>
              <a:buAutoNum type="alphaLcPeriod"/>
            </a:pPr>
            <a:r>
              <a:rPr lang="en-US" sz="1600" dirty="0">
                <a:latin typeface="Calibri" panose="020F0502020204030204" pitchFamily="34" charset="0"/>
                <a:cs typeface="Calibri" panose="020F0502020204030204" pitchFamily="34" charset="0"/>
              </a:rPr>
              <a:t>All bids will be opened at the time and place prescribed in the invitation for bids, and for local and tribal governments, the bids must be opened publicly;</a:t>
            </a:r>
          </a:p>
          <a:p>
            <a:pPr marL="971550" lvl="1" indent="-514350">
              <a:lnSpc>
                <a:spcPct val="134000"/>
              </a:lnSpc>
              <a:spcBef>
                <a:spcPts val="600"/>
              </a:spcBef>
              <a:spcAft>
                <a:spcPts val="600"/>
              </a:spcAft>
              <a:buFont typeface="+mj-lt"/>
              <a:buAutoNum type="alphaLcPeriod"/>
            </a:pPr>
            <a:r>
              <a:rPr lang="en-US" sz="1600" dirty="0">
                <a:latin typeface="Calibri" panose="020F0502020204030204" pitchFamily="34" charset="0"/>
                <a:cs typeface="Calibri" panose="020F0502020204030204" pitchFamily="34" charset="0"/>
              </a:rPr>
              <a:t>A firm fixed price contract award will be made in writing to the lowest responsive and responsible bidder. Where specified in bidding documents, factors such as discounts, transportation cost, and life cycle costs must be considered in determining which bid is lowest. Payment discounts will only be used to determine the low bid when prior experience indicates that such discounts are usually taken advantage of; and</a:t>
            </a:r>
          </a:p>
          <a:p>
            <a:pPr marL="971550" lvl="1" indent="-514350">
              <a:lnSpc>
                <a:spcPct val="134000"/>
              </a:lnSpc>
              <a:spcBef>
                <a:spcPts val="600"/>
              </a:spcBef>
              <a:spcAft>
                <a:spcPts val="600"/>
              </a:spcAft>
              <a:buFont typeface="+mj-lt"/>
              <a:buAutoNum type="alphaLcPeriod"/>
            </a:pPr>
            <a:r>
              <a:rPr lang="en-US" sz="1600" dirty="0">
                <a:latin typeface="Calibri" panose="020F0502020204030204" pitchFamily="34" charset="0"/>
                <a:cs typeface="Calibri" panose="020F0502020204030204" pitchFamily="34" charset="0"/>
              </a:rPr>
              <a:t>Any or all bids may be rejected if there is a sound documented reason.</a:t>
            </a:r>
          </a:p>
        </p:txBody>
      </p:sp>
    </p:spTree>
    <p:extLst>
      <p:ext uri="{BB962C8B-B14F-4D97-AF65-F5344CB8AC3E}">
        <p14:creationId xmlns:p14="http://schemas.microsoft.com/office/powerpoint/2010/main" val="3187407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Sealed Bids 3</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276350" y="1600200"/>
            <a:ext cx="10077450" cy="4576763"/>
          </a:xfrm>
        </p:spPr>
        <p:txBody>
          <a:bodyPr>
            <a:noAutofit/>
          </a:bodyPr>
          <a:lstStyle/>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Proper documentation for a sealed bid procurement includes the following: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The reason for using the sealed bid method.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An estimate of the potential purchase price.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A copy of the Invitation for Bid (IFB).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Bids received.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Determination of the responsibility of the successful bidder and responsiveness of the winning bid.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Why the successful bidder was selected. </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A copy of the written notice of award. </a:t>
            </a:r>
          </a:p>
        </p:txBody>
      </p:sp>
    </p:spTree>
    <p:extLst>
      <p:ext uri="{BB962C8B-B14F-4D97-AF65-F5344CB8AC3E}">
        <p14:creationId xmlns:p14="http://schemas.microsoft.com/office/powerpoint/2010/main" val="2485379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Noncompetitive Proposals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190624" y="1600200"/>
            <a:ext cx="10163175" cy="4576763"/>
          </a:xfrm>
        </p:spPr>
        <p:txBody>
          <a:bodyPr>
            <a:noAutofit/>
          </a:bodyPr>
          <a:lstStyle/>
          <a:p>
            <a:pPr>
              <a:lnSpc>
                <a:spcPct val="124000"/>
              </a:lnSpc>
              <a:spcBef>
                <a:spcPts val="600"/>
              </a:spcBef>
              <a:spcAft>
                <a:spcPts val="600"/>
              </a:spcAft>
            </a:pPr>
            <a:r>
              <a:rPr lang="en-US" sz="2000" dirty="0">
                <a:latin typeface="Calibri" panose="020F0502020204030204" pitchFamily="34" charset="0"/>
                <a:cs typeface="Calibri" panose="020F0502020204030204" pitchFamily="34" charset="0"/>
              </a:rPr>
              <a:t>There are specific circumstances in which the recipient or subrecipient may use a noncompetitive procurement method. The noncompetitive procurement method may only be used if one of the following circumstances applies:</a:t>
            </a:r>
          </a:p>
          <a:p>
            <a:pPr marL="971550" lvl="1" indent="-514350">
              <a:lnSpc>
                <a:spcPct val="12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The acquisition of property or services, the aggregate dollar amount of which does not exceed the micro-purchase threshold;</a:t>
            </a:r>
          </a:p>
          <a:p>
            <a:pPr marL="971550" lvl="1" indent="-514350">
              <a:lnSpc>
                <a:spcPct val="12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The item is available only from a single source;</a:t>
            </a:r>
          </a:p>
          <a:p>
            <a:pPr marL="971550" lvl="1" indent="-514350">
              <a:lnSpc>
                <a:spcPct val="12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The public exigency or emergency for the requirement will not permit a delay resulting from publicizing a competitive solicitation;</a:t>
            </a:r>
          </a:p>
          <a:p>
            <a:pPr marL="971550" lvl="1" indent="-514350">
              <a:lnSpc>
                <a:spcPct val="124000"/>
              </a:lnSpc>
              <a:spcBef>
                <a:spcPts val="600"/>
              </a:spcBef>
              <a:spcAft>
                <a:spcPts val="600"/>
              </a:spcAft>
              <a:buFont typeface="+mj-lt"/>
              <a:buAutoNum type="arabicPeriod"/>
            </a:pPr>
            <a:r>
              <a:rPr lang="en-US" sz="1800" b="1" dirty="0">
                <a:latin typeface="Calibri" panose="020F0502020204030204" pitchFamily="34" charset="0"/>
                <a:cs typeface="Calibri" panose="020F0502020204030204" pitchFamily="34" charset="0"/>
              </a:rPr>
              <a:t>The recipient or subrecipient requests in writing to use a noncompetitive procurement method, and the Federal agency or pass-through entity provides written approval; or</a:t>
            </a:r>
          </a:p>
          <a:p>
            <a:pPr marL="971550" lvl="1" indent="-514350">
              <a:lnSpc>
                <a:spcPct val="12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After solicitation of a number of sources, competition is determined inadequate</a:t>
            </a:r>
          </a:p>
          <a:p>
            <a:pPr marL="457200" lvl="1" indent="0">
              <a:lnSpc>
                <a:spcPct val="124000"/>
              </a:lnSpc>
              <a:spcBef>
                <a:spcPts val="600"/>
              </a:spcBef>
              <a:spcAft>
                <a:spcPts val="600"/>
              </a:spcAft>
              <a:buNone/>
            </a:pP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1373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Noncompetitive Proposals Continued</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304924" y="1440402"/>
            <a:ext cx="10315205" cy="4855623"/>
          </a:xfrm>
        </p:spPr>
        <p:txBody>
          <a:bodyPr>
            <a:noAutofit/>
          </a:bodyPr>
          <a:lstStyle/>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Proper documentation for a noncompetitive proposal purchase includes the following:</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The reason for selecting the method, including why the procurement was infeasible under one of the other procurement methods and which of the additional conditions the procurement met.</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The estimate of the potential purchase price.</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A copy of the RFQ/IFB/RFP.</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A determination of the responsibility of the bidder.</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Why the provider was selected.</a:t>
            </a:r>
          </a:p>
          <a:p>
            <a:pPr marL="971550" lvl="1" indent="-514350">
              <a:lnSpc>
                <a:spcPct val="114000"/>
              </a:lnSpc>
              <a:spcBef>
                <a:spcPts val="600"/>
              </a:spcBef>
              <a:spcAft>
                <a:spcPts val="600"/>
              </a:spcAft>
              <a:buFont typeface="+mj-lt"/>
              <a:buAutoNum type="arabicPeriod"/>
            </a:pPr>
            <a:r>
              <a:rPr lang="en-US" sz="2000" dirty="0">
                <a:latin typeface="Calibri" panose="020F0502020204030204" pitchFamily="34" charset="0"/>
                <a:cs typeface="Calibri" panose="020F0502020204030204" pitchFamily="34" charset="0"/>
              </a:rPr>
              <a:t>Copy of the award document.</a:t>
            </a:r>
          </a:p>
          <a:p>
            <a:pPr marL="457200" lvl="1" indent="0">
              <a:lnSpc>
                <a:spcPct val="114000"/>
              </a:lnSpc>
              <a:spcBef>
                <a:spcPts val="600"/>
              </a:spcBef>
              <a:spcAft>
                <a:spcPts val="600"/>
              </a:spcAft>
              <a:buNone/>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3000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26504"/>
            <a:ext cx="10515600" cy="1005840"/>
          </a:xfrm>
        </p:spPr>
        <p:txBody>
          <a:bodyPr/>
          <a:lstStyle/>
          <a:p>
            <a:r>
              <a:rPr lang="en-US" dirty="0">
                <a:latin typeface="Calibri" panose="020F0502020204030204" pitchFamily="34" charset="0"/>
                <a:cs typeface="Calibri" panose="020F0502020204030204" pitchFamily="34" charset="0"/>
              </a:rPr>
              <a:t>Other Procurement Considerations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133474" y="1600200"/>
            <a:ext cx="10220325" cy="4576763"/>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Professional Services, 2 CFR 200.430(C) </a:t>
            </a:r>
            <a:r>
              <a:rPr lang="en-US" sz="1800" dirty="0">
                <a:latin typeface="Calibri" panose="020F0502020204030204" pitchFamily="34" charset="0"/>
                <a:cs typeface="Calibri" panose="020F0502020204030204" pitchFamily="34" charset="0"/>
              </a:rPr>
              <a:t>- Unless the Federal agency expressly authorizes an arrangement, a recipient or subrecipient must follow its written policies and procedures concerning the permissible extent of professional services that can be provided outside the recipient or subrecipient for non-organizational compensation.  </a:t>
            </a:r>
          </a:p>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Auditor Selection 2 CFR 200.509 </a:t>
            </a:r>
            <a:r>
              <a:rPr lang="en-US" sz="1800" dirty="0">
                <a:latin typeface="Calibri" panose="020F0502020204030204" pitchFamily="34" charset="0"/>
                <a:cs typeface="Calibri" panose="020F0502020204030204" pitchFamily="34" charset="0"/>
              </a:rPr>
              <a:t>- When procuring audit services, the auditee must follow the procurement standards in §§ 200.317 through 200.327 of subpart D or the FAR (48 CFR part 42), as applicable. When requesting proposals for audit services, the objectives and scope of the audit must be made clear, and the non-Federal entity must request a copy of the audit organization's peer review report, which the auditor must provide under GAGAS. Factors to be considered in evaluating each proposal for audit services include the responsiveness to the request for proposal, relevant experience, availability of staff with professional qualifications and technical abilities, the results of peer and external quality control reviews, and price. Whenever possible, the auditee must make efforts to contract with businesses as stated in § 200.321 or the FAR (48 CFR part 42), as applicable.</a:t>
            </a:r>
          </a:p>
        </p:txBody>
      </p:sp>
    </p:spTree>
    <p:extLst>
      <p:ext uri="{BB962C8B-B14F-4D97-AF65-F5344CB8AC3E}">
        <p14:creationId xmlns:p14="http://schemas.microsoft.com/office/powerpoint/2010/main" val="3586602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26504"/>
            <a:ext cx="10515600" cy="1005840"/>
          </a:xfrm>
        </p:spPr>
        <p:txBody>
          <a:bodyPr/>
          <a:lstStyle/>
          <a:p>
            <a:r>
              <a:rPr lang="en-US" dirty="0">
                <a:latin typeface="Calibri" panose="020F0502020204030204" pitchFamily="34" charset="0"/>
                <a:cs typeface="Calibri" panose="020F0502020204030204" pitchFamily="34" charset="0"/>
              </a:rPr>
              <a:t>Other Procurement Considerations continued</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133474" y="1600200"/>
            <a:ext cx="10220325" cy="4576763"/>
          </a:xfrm>
        </p:spPr>
        <p:txBody>
          <a:bodyPr>
            <a:noAutofit/>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Procurements by States and Indian Tribes  2 CFR 200.317 </a:t>
            </a:r>
            <a:r>
              <a:rPr lang="en-US" sz="1800" dirty="0">
                <a:latin typeface="Calibri" panose="020F0502020204030204" pitchFamily="34" charset="0"/>
                <a:cs typeface="Calibri" panose="020F0502020204030204" pitchFamily="34" charset="0"/>
              </a:rPr>
              <a:t>-  When conducting procurement transactions under a Federal award, a State or Indian Tribe must follow the same policies and procedures it uses for procurements with non-Federal funds. If such policies and procedures do not exist, States and Indian Tribes must follow the procurement standards in §§ 200.318 through 200.327. In addition to its own policies and procedures, a State or Indian Tribe must also comply with the following procurement standards: §§ 200.321, 200.322, 200.323, and 200.327. All other recipients and subrecipients, including subrecipients of a State or Indian Tribe, must follow the procurement standards in §§ 200.318 through 200.327.</a:t>
            </a:r>
          </a:p>
        </p:txBody>
      </p:sp>
    </p:spTree>
    <p:extLst>
      <p:ext uri="{BB962C8B-B14F-4D97-AF65-F5344CB8AC3E}">
        <p14:creationId xmlns:p14="http://schemas.microsoft.com/office/powerpoint/2010/main" val="1967791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Required Contract Clauses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238250" y="1476375"/>
            <a:ext cx="10115550" cy="4943475"/>
          </a:xfrm>
        </p:spPr>
        <p:txBody>
          <a:bodyPr>
            <a:noAutofit/>
          </a:bodyPr>
          <a:lstStyle/>
          <a:p>
            <a:pPr marL="0"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Contracts entered into by subrecipients may be fixed price or cost reimbursement, depending on the method of procurement and goods or services being procured. Each agreement funded by federal funds must contain the following contract clauses referred to in Uniform Guidance Appendix II to Part 200, as appropriate:</a:t>
            </a:r>
          </a:p>
          <a:p>
            <a:pPr marL="971550" lvl="1" indent="-514350">
              <a:lnSpc>
                <a:spcPct val="114000"/>
              </a:lnSpc>
              <a:spcBef>
                <a:spcPts val="600"/>
              </a:spcBef>
              <a:spcAft>
                <a:spcPts val="600"/>
              </a:spcAft>
              <a:buFont typeface="+mj-lt"/>
              <a:buAutoNum type="arabicPeriod"/>
            </a:pPr>
            <a:r>
              <a:rPr lang="en-US" sz="1600" dirty="0">
                <a:latin typeface="Calibri" panose="020F0502020204030204" pitchFamily="34" charset="0"/>
                <a:cs typeface="Calibri" panose="020F0502020204030204" pitchFamily="34" charset="0"/>
              </a:rPr>
              <a:t>All contracts in excess of the simplified acquisition threshold must address administrative, contractual, or legal remedies in instances where contractors violate or breach contract terms. The clause must also provide for sanctions or penalties, as appropriate.</a:t>
            </a:r>
          </a:p>
          <a:p>
            <a:pPr marL="971550" lvl="1" indent="-514350">
              <a:lnSpc>
                <a:spcPct val="114000"/>
              </a:lnSpc>
              <a:spcBef>
                <a:spcPts val="600"/>
              </a:spcBef>
              <a:spcAft>
                <a:spcPts val="600"/>
              </a:spcAft>
              <a:buFont typeface="+mj-lt"/>
              <a:buAutoNum type="arabicPeriod"/>
            </a:pPr>
            <a:r>
              <a:rPr lang="en-US" sz="1600" dirty="0">
                <a:latin typeface="Calibri" panose="020F0502020204030204" pitchFamily="34" charset="0"/>
                <a:cs typeface="Calibri" panose="020F0502020204030204" pitchFamily="34" charset="0"/>
              </a:rPr>
              <a:t>All contracts in excess of $10,000 must address termination for cause and for convenience by the non-federal entity, including the process for exercising the clause and the basis for settlement.</a:t>
            </a:r>
          </a:p>
          <a:p>
            <a:pPr marL="971550" lvl="1" indent="-514350">
              <a:lnSpc>
                <a:spcPct val="114000"/>
              </a:lnSpc>
              <a:spcBef>
                <a:spcPts val="600"/>
              </a:spcBef>
              <a:spcAft>
                <a:spcPts val="600"/>
              </a:spcAft>
              <a:buFont typeface="+mj-lt"/>
              <a:buAutoNum type="arabicPeriod"/>
            </a:pPr>
            <a:r>
              <a:rPr lang="en-US" sz="1600" dirty="0">
                <a:latin typeface="Calibri" panose="020F0502020204030204" pitchFamily="34" charset="0"/>
                <a:cs typeface="Calibri" panose="020F0502020204030204" pitchFamily="34" charset="0"/>
              </a:rPr>
              <a:t>Compliance with Equal Employment Opportunity provisions identified in 41 CFR Part 60.</a:t>
            </a:r>
          </a:p>
          <a:p>
            <a:pPr marL="971550" lvl="1" indent="-514350">
              <a:lnSpc>
                <a:spcPct val="114000"/>
              </a:lnSpc>
              <a:spcBef>
                <a:spcPts val="600"/>
              </a:spcBef>
              <a:spcAft>
                <a:spcPts val="600"/>
              </a:spcAft>
              <a:buFont typeface="+mj-lt"/>
              <a:buAutoNum type="arabicPeriod"/>
            </a:pPr>
            <a:r>
              <a:rPr lang="en-US" sz="1600" dirty="0">
                <a:latin typeface="Calibri" panose="020F0502020204030204" pitchFamily="34" charset="0"/>
                <a:cs typeface="Calibri" panose="020F0502020204030204" pitchFamily="34" charset="0"/>
              </a:rPr>
              <a:t>Compliance with the Davis-Bacon Act (40 U.S.C. 3141–3144 and 40 U.S.C. 3141-3148) for prime construction contracts in excess of $2,000.</a:t>
            </a:r>
          </a:p>
          <a:p>
            <a:pPr marL="971550" lvl="1" indent="-514350">
              <a:lnSpc>
                <a:spcPct val="114000"/>
              </a:lnSpc>
              <a:spcBef>
                <a:spcPts val="600"/>
              </a:spcBef>
              <a:spcAft>
                <a:spcPts val="600"/>
              </a:spcAft>
              <a:buFont typeface="+mj-lt"/>
              <a:buAutoNum type="arabicPeriod"/>
            </a:pPr>
            <a:r>
              <a:rPr lang="en-US" sz="1600" dirty="0">
                <a:latin typeface="Calibri" panose="020F0502020204030204" pitchFamily="34" charset="0"/>
                <a:cs typeface="Calibri" panose="020F0502020204030204" pitchFamily="34" charset="0"/>
              </a:rPr>
              <a:t>Compliance with the Contract Work Hours and Safety Standards Act (40 U.S.C. 3701-3708) for contracts in excess of $100,000 that involve the employment of mechanics or laborers.</a:t>
            </a:r>
          </a:p>
        </p:txBody>
      </p:sp>
    </p:spTree>
    <p:extLst>
      <p:ext uri="{BB962C8B-B14F-4D97-AF65-F5344CB8AC3E}">
        <p14:creationId xmlns:p14="http://schemas.microsoft.com/office/powerpoint/2010/main" val="4089953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Required Contract Clauses continued</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238250" y="1600200"/>
            <a:ext cx="10115550" cy="4576763"/>
          </a:xfrm>
        </p:spPr>
        <p:txBody>
          <a:bodyPr>
            <a:noAutofit/>
          </a:bodyPr>
          <a:lstStyle/>
          <a:p>
            <a:pPr marL="971550" lvl="1" indent="-514350">
              <a:lnSpc>
                <a:spcPct val="114000"/>
              </a:lnSpc>
              <a:spcBef>
                <a:spcPts val="600"/>
              </a:spcBef>
              <a:spcAft>
                <a:spcPts val="600"/>
              </a:spcAft>
              <a:buFont typeface="+mj-lt"/>
              <a:buAutoNum type="arabicPeriod" startAt="6"/>
            </a:pPr>
            <a:r>
              <a:rPr lang="en-US" sz="1600" dirty="0">
                <a:latin typeface="Calibri" panose="020F0502020204030204" pitchFamily="34" charset="0"/>
                <a:cs typeface="Calibri" panose="020F0502020204030204" pitchFamily="34" charset="0"/>
              </a:rPr>
              <a:t>Compliance with Rights to Inventions Made by Nonprofit Organizations and Small Business Firms under Government Grants (37 CFR Part 401) for any small business or nonprofit organization.</a:t>
            </a:r>
          </a:p>
          <a:p>
            <a:pPr marL="971550" lvl="1" indent="-514350">
              <a:lnSpc>
                <a:spcPct val="114000"/>
              </a:lnSpc>
              <a:spcBef>
                <a:spcPts val="600"/>
              </a:spcBef>
              <a:spcAft>
                <a:spcPts val="600"/>
              </a:spcAft>
              <a:buFont typeface="+mj-lt"/>
              <a:buAutoNum type="arabicPeriod" startAt="6"/>
            </a:pPr>
            <a:r>
              <a:rPr lang="en-US" sz="1600" dirty="0">
                <a:latin typeface="Calibri" panose="020F0502020204030204" pitchFamily="34" charset="0"/>
                <a:cs typeface="Calibri" panose="020F0502020204030204" pitchFamily="34" charset="0"/>
              </a:rPr>
              <a:t>Compliance with the Clean Air Act (42 U.S.C. 7401–7671q.) and the Federal Water Pollution Control Act (33 U.S.C. 1251–1387) for any contract in excess of $150,000.</a:t>
            </a:r>
          </a:p>
          <a:p>
            <a:pPr marL="971550" lvl="1" indent="-514350">
              <a:lnSpc>
                <a:spcPct val="114000"/>
              </a:lnSpc>
              <a:spcBef>
                <a:spcPts val="600"/>
              </a:spcBef>
              <a:spcAft>
                <a:spcPts val="600"/>
              </a:spcAft>
              <a:buFont typeface="+mj-lt"/>
              <a:buAutoNum type="arabicPeriod" startAt="6"/>
            </a:pPr>
            <a:r>
              <a:rPr lang="en-US" sz="1600" dirty="0">
                <a:latin typeface="Calibri" panose="020F0502020204030204" pitchFamily="34" charset="0"/>
                <a:cs typeface="Calibri" panose="020F0502020204030204" pitchFamily="34" charset="0"/>
              </a:rPr>
              <a:t>A provision requiring that contracts must not be issued for any entity listed on the Excluded Parties List System in the System for Award Management (SAM)</a:t>
            </a:r>
          </a:p>
          <a:p>
            <a:pPr marL="971550" lvl="1" indent="-514350">
              <a:lnSpc>
                <a:spcPct val="114000"/>
              </a:lnSpc>
              <a:spcBef>
                <a:spcPts val="600"/>
              </a:spcBef>
              <a:spcAft>
                <a:spcPts val="600"/>
              </a:spcAft>
              <a:buFont typeface="+mj-lt"/>
              <a:buAutoNum type="arabicPeriod" startAt="6"/>
            </a:pPr>
            <a:r>
              <a:rPr lang="en-US" sz="1600" dirty="0">
                <a:latin typeface="Calibri" panose="020F0502020204030204" pitchFamily="34" charset="0"/>
                <a:cs typeface="Calibri" panose="020F0502020204030204" pitchFamily="34" charset="0"/>
              </a:rPr>
              <a:t>Compliance with the Byrd Anti-Lobbying Amendment (31 U.S.C. 1352) for contractors bidding over $100,000.</a:t>
            </a:r>
          </a:p>
          <a:p>
            <a:pPr marL="971550" lvl="1" indent="-514350">
              <a:lnSpc>
                <a:spcPct val="114000"/>
              </a:lnSpc>
              <a:spcBef>
                <a:spcPts val="600"/>
              </a:spcBef>
              <a:spcAft>
                <a:spcPts val="600"/>
              </a:spcAft>
              <a:buFont typeface="+mj-lt"/>
              <a:buAutoNum type="arabicPeriod" startAt="6"/>
            </a:pPr>
            <a:r>
              <a:rPr lang="en-US" sz="1600" dirty="0">
                <a:latin typeface="Calibri" panose="020F0502020204030204" pitchFamily="34" charset="0"/>
                <a:cs typeface="Calibri" panose="020F0502020204030204" pitchFamily="34" charset="0"/>
              </a:rPr>
              <a:t>Compliance with Section 6002 of the Solid Waste Disposal Act and 40 CFR part 247 for items in excess of $10,000.</a:t>
            </a:r>
          </a:p>
          <a:p>
            <a:pPr marL="457200" lvl="1"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All WIOA-funded agreements regardless of the procurement method, services must abide by the WIOA equal opportunity and nondiscrimination provisions of Section 188 and 29 CFR Part 38.</a:t>
            </a:r>
          </a:p>
        </p:txBody>
      </p:sp>
    </p:spTree>
    <p:extLst>
      <p:ext uri="{BB962C8B-B14F-4D97-AF65-F5344CB8AC3E}">
        <p14:creationId xmlns:p14="http://schemas.microsoft.com/office/powerpoint/2010/main" val="2152500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 Image is linked&#10;&#10;">
            <a:hlinkClick r:id="rId5"/>
            <a:extLst>
              <a:ext uri="{FF2B5EF4-FFF2-40B4-BE49-F238E27FC236}">
                <a16:creationId xmlns:a16="http://schemas.microsoft.com/office/drawing/2014/main" id="{A8943737-B3BC-33AC-A2F4-65D094A45BB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 image is linked.&#10;&#10;">
            <a:hlinkClick r:id="rId7"/>
            <a:extLst>
              <a:ext uri="{FF2B5EF4-FFF2-40B4-BE49-F238E27FC236}">
                <a16:creationId xmlns:a16="http://schemas.microsoft.com/office/drawing/2014/main" id="{56ED1471-7CE8-72D7-8D90-DECC6CB0D61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9"/>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10"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11">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2"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3">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#7-</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Navigating Financial Reporting: Best Practices for Compliance and Transparency</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fa9650bc-83df-42fe-8960-e66a74a76c6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 xsi:nil="true"/>
    <Outcome_x002f_Actionitem xmlns="1a052c00-aba3-4f99-a29a-03f5a1645f35" xsi:nil="true"/>
    <Reporter xmlns="1a052c00-aba3-4f99-a29a-03f5a1645f35">
      <UserInfo>
        <DisplayName/>
        <AccountId xsi:nil="true"/>
        <AccountType/>
      </UserInfo>
    </Reporter>
    <FINISHED xmlns="1a052c00-aba3-4f99-a29a-03f5a1645f3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1" ma:contentTypeDescription="Create a new document." ma:contentTypeScope="" ma:versionID="57a2876164426e7ad8d4086c06e78ffc">
  <xsd:schema xmlns:xsd="http://www.w3.org/2001/XMLSchema" xmlns:xs="http://www.w3.org/2001/XMLSchema" xmlns:p="http://schemas.microsoft.com/office/2006/metadata/properties" xmlns:ns2="1a052c00-aba3-4f99-a29a-03f5a1645f35" targetNamespace="http://schemas.microsoft.com/office/2006/metadata/properties" ma:root="true" ma:fieldsID="d92cd9e13cd26dd27cc954c05b4ab7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FINISH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ed"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FINISHED" ma:index="28" nillable="true" ma:displayName="FINISHED" ma:format="DateOnly" ma:internalName="FINISHED">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E50F3E-4833-448E-896F-43673F0CAA45}">
  <ds:schemaRefs>
    <ds:schemaRef ds:uri="1a052c00-aba3-4f99-a29a-03f5a1645f35"/>
    <ds:schemaRef ds:uri="http://purl.org/dc/elements/1.1/"/>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51DCC0F6-9567-43D6-8995-D690E50539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6755</TotalTime>
  <Words>4762</Words>
  <Application>Microsoft Office PowerPoint</Application>
  <PresentationFormat>Widescreen</PresentationFormat>
  <Paragraphs>302</Paragraphs>
  <Slides>40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Avenir Next LT Pro</vt:lpstr>
      <vt:lpstr>Calibri</vt:lpstr>
      <vt:lpstr>Franklin Gothic Book</vt:lpstr>
      <vt:lpstr>Open Sans</vt:lpstr>
      <vt:lpstr>Wingdings</vt:lpstr>
      <vt:lpstr>Office Theme</vt:lpstr>
      <vt:lpstr>Virtual Fiscal Academy</vt:lpstr>
      <vt:lpstr>Brought to You by the…  Next Level Now Collaborative</vt:lpstr>
      <vt:lpstr>About the Presenter</vt:lpstr>
      <vt:lpstr>Fiscal Virtual Academy</vt:lpstr>
      <vt:lpstr>Procurement Standards Learning Objectives</vt:lpstr>
      <vt:lpstr>Reflection from  Previous Sessions…</vt:lpstr>
      <vt:lpstr>Fiscal Management in Workforce Development</vt:lpstr>
      <vt:lpstr>§ 200.302 Financial Management Summary…</vt:lpstr>
      <vt:lpstr>Rules, Regulation, and Guidelines</vt:lpstr>
      <vt:lpstr>Cost Classification (2 CFR 200.403)</vt:lpstr>
      <vt:lpstr>What’s Never Allowable (Billable)?</vt:lpstr>
      <vt:lpstr>Accounts Payable Cycle</vt:lpstr>
      <vt:lpstr>Segregation of Duties (SOD)</vt:lpstr>
      <vt:lpstr>Full Transparency in Purchasing</vt:lpstr>
      <vt:lpstr>Overview 1</vt:lpstr>
      <vt:lpstr>Overview 2</vt:lpstr>
      <vt:lpstr>Overview 3</vt:lpstr>
      <vt:lpstr>Overview 4</vt:lpstr>
      <vt:lpstr>Definitions 1</vt:lpstr>
      <vt:lpstr>Definitions 2</vt:lpstr>
      <vt:lpstr>Definitions 3</vt:lpstr>
      <vt:lpstr>General Standards</vt:lpstr>
      <vt:lpstr>Procurement Methods</vt:lpstr>
      <vt:lpstr>Micro Purchase</vt:lpstr>
      <vt:lpstr>Simplified Acquisitions</vt:lpstr>
      <vt:lpstr>Simplified Acquisitions Continued</vt:lpstr>
      <vt:lpstr>Competitive Proposals 1</vt:lpstr>
      <vt:lpstr>Competitive Proposals 2</vt:lpstr>
      <vt:lpstr>Competitive Proposals 3</vt:lpstr>
      <vt:lpstr>Sealed Bids 1</vt:lpstr>
      <vt:lpstr>Sealed Bids 2</vt:lpstr>
      <vt:lpstr>Sealed Bids 3</vt:lpstr>
      <vt:lpstr>Noncompetitive Proposals</vt:lpstr>
      <vt:lpstr>Noncompetitive Proposals Continued</vt:lpstr>
      <vt:lpstr>Other Procurement Considerations</vt:lpstr>
      <vt:lpstr>Other Procurement Considerations continued</vt:lpstr>
      <vt:lpstr>Required Contract Clauses</vt:lpstr>
      <vt:lpstr>Required Contract Clauses continued</vt:lpstr>
      <vt:lpstr>For More Information on the NEXT LEVEL NOW Collaborative…</vt:lpstr>
      <vt:lpstr>Coming Up Next: Session #7- Navigating Financial Reporting: Best Practices for Compliance and Transparency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Molly Deahl</cp:lastModifiedBy>
  <cp:revision>158</cp:revision>
  <dcterms:created xsi:type="dcterms:W3CDTF">2019-01-24T22:09:38Z</dcterms:created>
  <dcterms:modified xsi:type="dcterms:W3CDTF">2024-07-18T14:57:41Z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