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32"/>
  </p:notesMasterIdLst>
  <p:sldIdLst>
    <p:sldId id="256" r:id="rId5"/>
    <p:sldId id="830" r:id="rId6"/>
    <p:sldId id="369" r:id="rId7"/>
    <p:sldId id="845" r:id="rId8"/>
    <p:sldId id="803" r:id="rId9"/>
    <p:sldId id="773" r:id="rId10"/>
    <p:sldId id="795" r:id="rId11"/>
    <p:sldId id="797" r:id="rId12"/>
    <p:sldId id="806" r:id="rId13"/>
    <p:sldId id="807" r:id="rId14"/>
    <p:sldId id="813" r:id="rId15"/>
    <p:sldId id="846" r:id="rId16"/>
    <p:sldId id="847" r:id="rId17"/>
    <p:sldId id="818" r:id="rId18"/>
    <p:sldId id="829" r:id="rId19"/>
    <p:sldId id="819" r:id="rId20"/>
    <p:sldId id="822" r:id="rId21"/>
    <p:sldId id="774" r:id="rId22"/>
    <p:sldId id="823" r:id="rId23"/>
    <p:sldId id="824" r:id="rId24"/>
    <p:sldId id="825" r:id="rId25"/>
    <p:sldId id="848" r:id="rId26"/>
    <p:sldId id="826" r:id="rId27"/>
    <p:sldId id="828" r:id="rId28"/>
    <p:sldId id="849" r:id="rId29"/>
    <p:sldId id="850" r:id="rId30"/>
    <p:sldId id="793" r:id="rId31"/>
  </p:sldIdLst>
  <p:sldSz cx="12192000" cy="6858000"/>
  <p:notesSz cx="6858000" cy="9144000"/>
  <p:custDataLst>
    <p:tags r:id="rId3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Fiscal Academy session 7" id="{A0E1E425-4D53-41AA-9435-48D7468EE202}">
          <p14:sldIdLst>
            <p14:sldId id="256"/>
            <p14:sldId id="830"/>
            <p14:sldId id="369"/>
            <p14:sldId id="845"/>
            <p14:sldId id="803"/>
            <p14:sldId id="773"/>
            <p14:sldId id="795"/>
            <p14:sldId id="797"/>
            <p14:sldId id="806"/>
            <p14:sldId id="807"/>
            <p14:sldId id="813"/>
            <p14:sldId id="846"/>
            <p14:sldId id="847"/>
            <p14:sldId id="818"/>
            <p14:sldId id="829"/>
            <p14:sldId id="819"/>
            <p14:sldId id="822"/>
            <p14:sldId id="774"/>
            <p14:sldId id="823"/>
            <p14:sldId id="824"/>
            <p14:sldId id="825"/>
            <p14:sldId id="848"/>
            <p14:sldId id="826"/>
            <p14:sldId id="828"/>
            <p14:sldId id="849"/>
            <p14:sldId id="850"/>
            <p14:sldId id="793"/>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ichelle Carson" initials="MC" lastIdx="24" clrIdx="6">
    <p:extLst>
      <p:ext uri="{19B8F6BF-5375-455C-9EA6-DF929625EA0E}">
        <p15:presenceInfo xmlns:p15="http://schemas.microsoft.com/office/powerpoint/2012/main" userId="S::michelle.carson@safalpartners.com::c12fad4d-602b-46c9-b455-39d7a6962d12" providerId="AD"/>
      </p:ext>
    </p:extLst>
  </p:cmAuthor>
  <p:cmAuthor id="1" name="Shivani Chatterjee" initials="SC" lastIdx="3" clrIdx="0">
    <p:extLst>
      <p:ext uri="{19B8F6BF-5375-455C-9EA6-DF929625EA0E}">
        <p15:presenceInfo xmlns:p15="http://schemas.microsoft.com/office/powerpoint/2012/main" userId="Shivani Chatterjee" providerId="None"/>
      </p:ext>
    </p:extLst>
  </p:cmAuthor>
  <p:cmAuthor id="8" name="Lisa Rice" initials="LR" lastIdx="27" clrIdx="7">
    <p:extLst>
      <p:ext uri="{19B8F6BF-5375-455C-9EA6-DF929625EA0E}">
        <p15:presenceInfo xmlns:p15="http://schemas.microsoft.com/office/powerpoint/2012/main" userId="93014a320e154e19" providerId="Windows Live"/>
      </p:ext>
    </p:extLst>
  </p:cmAuthor>
  <p:cmAuthor id="2" name="Placido Gomez" initials="PG" lastIdx="2" clrIdx="1">
    <p:extLst>
      <p:ext uri="{19B8F6BF-5375-455C-9EA6-DF929625EA0E}">
        <p15:presenceInfo xmlns:p15="http://schemas.microsoft.com/office/powerpoint/2012/main" userId="Placido Gomez" providerId="None"/>
      </p:ext>
    </p:extLst>
  </p:cmAuthor>
  <p:cmAuthor id="9" name="Lisa Rice" initials="LR [2]" lastIdx="2" clrIdx="8">
    <p:extLst>
      <p:ext uri="{19B8F6BF-5375-455C-9EA6-DF929625EA0E}">
        <p15:presenceInfo xmlns:p15="http://schemas.microsoft.com/office/powerpoint/2012/main" userId="S::lisa.rice@safalpartners.com::da68d56e-ad6c-437e-8950-9d35568b768d" providerId="AD"/>
      </p:ext>
    </p:extLst>
  </p:cmAuthor>
  <p:cmAuthor id="3" name="Donna McGuire" initials="DM" lastIdx="8" clrIdx="2">
    <p:extLst>
      <p:ext uri="{19B8F6BF-5375-455C-9EA6-DF929625EA0E}">
        <p15:presenceInfo xmlns:p15="http://schemas.microsoft.com/office/powerpoint/2012/main" userId="S::donna.mcguire@safalpartners.com::126c588a-71c0-457f-86c4-7e4e9353f200" providerId="AD"/>
      </p:ext>
    </p:extLst>
  </p:cmAuthor>
  <p:cmAuthor id="10" name="Tori Strickland" initials="TS" lastIdx="12" clrIdx="9">
    <p:extLst>
      <p:ext uri="{19B8F6BF-5375-455C-9EA6-DF929625EA0E}">
        <p15:presenceInfo xmlns:p15="http://schemas.microsoft.com/office/powerpoint/2012/main" userId="S::tori.strickland@safalpartners.com::35a64b5a-b1c5-41b8-9e9b-6f6a5e518593" providerId="AD"/>
      </p:ext>
    </p:extLst>
  </p:cmAuthor>
  <p:cmAuthor id="4" name="Placido Gomez" initials="PG [2]" lastIdx="5" clrIdx="3">
    <p:extLst>
      <p:ext uri="{19B8F6BF-5375-455C-9EA6-DF929625EA0E}">
        <p15:presenceInfo xmlns:p15="http://schemas.microsoft.com/office/powerpoint/2012/main" userId="S::placido.gomez@safalpartners.com::a39698ba-644a-47d2-b22f-4c06269a43ce" providerId="AD"/>
      </p:ext>
    </p:extLst>
  </p:cmAuthor>
  <p:cmAuthor id="11" name="Matthew Poland" initials="MP" lastIdx="4" clrIdx="10">
    <p:extLst>
      <p:ext uri="{19B8F6BF-5375-455C-9EA6-DF929625EA0E}">
        <p15:presenceInfo xmlns:p15="http://schemas.microsoft.com/office/powerpoint/2012/main" userId="Matthew Poland" providerId="None"/>
      </p:ext>
    </p:extLst>
  </p:cmAuthor>
  <p:cmAuthor id="5" name="Michelle" initials="MC" lastIdx="6" clrIdx="4">
    <p:extLst>
      <p:ext uri="{19B8F6BF-5375-455C-9EA6-DF929625EA0E}">
        <p15:presenceInfo xmlns:p15="http://schemas.microsoft.com/office/powerpoint/2012/main" userId="Michelle" providerId="None"/>
      </p:ext>
    </p:extLst>
  </p:cmAuthor>
  <p:cmAuthor id="12" name="Cadwallader, Ayreen - ETA" initials="CA-E" lastIdx="6" clrIdx="11">
    <p:extLst>
      <p:ext uri="{19B8F6BF-5375-455C-9EA6-DF929625EA0E}">
        <p15:presenceInfo xmlns:p15="http://schemas.microsoft.com/office/powerpoint/2012/main" userId="S-1-5-21-430767753-2305446740-1188461881-72942" providerId="AD"/>
      </p:ext>
    </p:extLst>
  </p:cmAuthor>
  <p:cmAuthor id="6" name="Ruchika Salunkhe" initials="RS" lastIdx="6" clrIdx="5">
    <p:extLst>
      <p:ext uri="{19B8F6BF-5375-455C-9EA6-DF929625EA0E}">
        <p15:presenceInfo xmlns:p15="http://schemas.microsoft.com/office/powerpoint/2012/main" userId="S::Ruchika.Salunkhe@safalpartners.com::eab9c55f-d36b-488a-a9c4-4589a424ce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5000"/>
    <a:srgbClr val="0D4460"/>
    <a:srgbClr val="0076AD"/>
    <a:srgbClr val="00548D"/>
    <a:srgbClr val="31B1ED"/>
    <a:srgbClr val="EC8006"/>
    <a:srgbClr val="F69B18"/>
    <a:srgbClr val="0D477B"/>
    <a:srgbClr val="FF66CC"/>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CA19BE-5751-46AA-8274-28A8322839B5}" v="22" dt="2024-06-28T12:51:40.8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75" autoAdjust="0"/>
    <p:restoredTop sz="94673" autoAdjust="0"/>
  </p:normalViewPr>
  <p:slideViewPr>
    <p:cSldViewPr snapToGrid="0">
      <p:cViewPr varScale="1">
        <p:scale>
          <a:sx n="101" d="100"/>
          <a:sy n="101" d="100"/>
        </p:scale>
        <p:origin x="1170" y="108"/>
      </p:cViewPr>
      <p:guideLst/>
    </p:cSldViewPr>
  </p:slideViewPr>
  <p:outlineViewPr>
    <p:cViewPr>
      <p:scale>
        <a:sx n="33" d="100"/>
        <a:sy n="33" d="100"/>
      </p:scale>
      <p:origin x="0" y="-1725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8D79D-787D-423F-B243-56C9D4E19FB2}" type="datetimeFigureOut">
              <a:rPr lang="en-US" smtClean="0"/>
              <a:t>7/18/2024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1EDA0-9D9F-43FC-AAC8-169467B76D99}" type="slidenum">
              <a:rPr lang="en-US" smtClean="0"/>
              <a:t>‹#›</a:t>
            </a:fld>
            <a:endParaRPr lang="en-US"/>
          </a:p>
        </p:txBody>
      </p:sp>
    </p:spTree>
    <p:extLst>
      <p:ext uri="{BB962C8B-B14F-4D97-AF65-F5344CB8AC3E}">
        <p14:creationId xmlns:p14="http://schemas.microsoft.com/office/powerpoint/2010/main" val="268694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1</a:t>
            </a:fld>
            <a:endParaRPr lang="en-US"/>
          </a:p>
        </p:txBody>
      </p:sp>
    </p:spTree>
    <p:extLst>
      <p:ext uri="{BB962C8B-B14F-4D97-AF65-F5344CB8AC3E}">
        <p14:creationId xmlns:p14="http://schemas.microsoft.com/office/powerpoint/2010/main" val="1968422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12</a:t>
            </a:fld>
            <a:endParaRPr lang="en-US"/>
          </a:p>
        </p:txBody>
      </p:sp>
    </p:spTree>
    <p:extLst>
      <p:ext uri="{BB962C8B-B14F-4D97-AF65-F5344CB8AC3E}">
        <p14:creationId xmlns:p14="http://schemas.microsoft.com/office/powerpoint/2010/main" val="2211715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13</a:t>
            </a:fld>
            <a:endParaRPr lang="en-US"/>
          </a:p>
        </p:txBody>
      </p:sp>
    </p:spTree>
    <p:extLst>
      <p:ext uri="{BB962C8B-B14F-4D97-AF65-F5344CB8AC3E}">
        <p14:creationId xmlns:p14="http://schemas.microsoft.com/office/powerpoint/2010/main" val="2597664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1b8ff609911_1_45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6" name="Google Shape;626;g1b8ff609911_1_459: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627" name="Google Shape;627;g1b8ff609911_1_459:notes"/>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algn="r">
              <a:buSzPts val="1200"/>
            </a:pPr>
            <a:fld id="{00000000-1234-1234-1234-123412341234}" type="slidenum">
              <a:rPr lang="en-US"/>
              <a:pPr algn="r">
                <a:buSzPts val="1200"/>
              </a:pPr>
              <a:t>26</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27</a:t>
            </a:fld>
            <a:endParaRPr lang="en-US"/>
          </a:p>
        </p:txBody>
      </p:sp>
    </p:spTree>
    <p:extLst>
      <p:ext uri="{BB962C8B-B14F-4D97-AF65-F5344CB8AC3E}">
        <p14:creationId xmlns:p14="http://schemas.microsoft.com/office/powerpoint/2010/main" val="23160206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Tree>
    <p:extLst>
      <p:ext uri="{BB962C8B-B14F-4D97-AF65-F5344CB8AC3E}">
        <p14:creationId xmlns:p14="http://schemas.microsoft.com/office/powerpoint/2010/main" val="954613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5288199"/>
            <a:ext cx="1235986" cy="1235986"/>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8127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907831"/>
            <a:ext cx="12192000" cy="933471"/>
          </a:xfrm>
        </p:spPr>
        <p:txBody>
          <a:bodyPr anchor="b">
            <a:normAutofit/>
          </a:bodyPr>
          <a:lstStyle>
            <a:lvl1pPr algn="ctr">
              <a:defRPr sz="54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Subtitle 2"/>
          <p:cNvSpPr>
            <a:spLocks noGrp="1"/>
          </p:cNvSpPr>
          <p:nvPr>
            <p:ph type="subTitle" idx="1"/>
          </p:nvPr>
        </p:nvSpPr>
        <p:spPr>
          <a:xfrm>
            <a:off x="1411550" y="4065932"/>
            <a:ext cx="9256450" cy="2249565"/>
          </a:xfrm>
        </p:spPr>
        <p:txBody>
          <a:bodyPr/>
          <a:lstStyle>
            <a:lvl1pPr marL="0" indent="0" algn="ctr">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Next Level Now Logo&#10;">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10490" y="224631"/>
            <a:ext cx="2458569" cy="2458569"/>
          </a:xfrm>
          <a:prstGeom prst="rect">
            <a:avLst/>
          </a:prstGeom>
        </p:spPr>
      </p:pic>
    </p:spTree>
    <p:extLst>
      <p:ext uri="{BB962C8B-B14F-4D97-AF65-F5344CB8AC3E}">
        <p14:creationId xmlns:p14="http://schemas.microsoft.com/office/powerpoint/2010/main" val="939694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C75000"/>
              </a:buClr>
              <a:buFont typeface="Arial" panose="020B0604020202020204" pitchFamily="34" charset="0"/>
              <a:buChar char="•"/>
              <a:defRPr sz="24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83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dirty="0"/>
              <a:t>1</a:t>
            </a:r>
          </a:p>
        </p:txBody>
      </p:sp>
    </p:spTree>
    <p:extLst>
      <p:ext uri="{BB962C8B-B14F-4D97-AF65-F5344CB8AC3E}">
        <p14:creationId xmlns:p14="http://schemas.microsoft.com/office/powerpoint/2010/main" val="2500985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C75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336693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076A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3777821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3957787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13BB2D1-63CA-B42B-ED55-5473F78474C5}"/>
              </a:ext>
            </a:extLst>
          </p:cNvPr>
          <p:cNvSpPr>
            <a:spLocks noGrp="1"/>
          </p:cNvSpPr>
          <p:nvPr>
            <p:ph type="title"/>
          </p:nvPr>
        </p:nvSpPr>
        <p:spPr>
          <a:xfrm>
            <a:off x="436756" y="335236"/>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362608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itchFamily="34" charset="0"/>
                <a:cs typeface="Arial"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pic>
        <p:nvPicPr>
          <p:cNvPr id="9" name="Picture 8" descr="Safal Partner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969049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49"/>
        <p:cNvGrpSpPr/>
        <p:nvPr/>
      </p:nvGrpSpPr>
      <p:grpSpPr>
        <a:xfrm>
          <a:off x="0" y="0"/>
          <a:ext cx="0" cy="0"/>
          <a:chOff x="0" y="0"/>
          <a:chExt cx="0" cy="0"/>
        </a:xfrm>
      </p:grpSpPr>
      <p:sp>
        <p:nvSpPr>
          <p:cNvPr id="50" name="Google Shape;50;p37"/>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51" name="Google Shape;51;p37"/>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7"/>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t" anchorCtr="0">
            <a:norm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7"/>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2163284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
        <p:nvSpPr>
          <p:cNvPr id="9" name="Text Placeholder 8">
            <a:extLst>
              <a:ext uri="{FF2B5EF4-FFF2-40B4-BE49-F238E27FC236}">
                <a16:creationId xmlns:a16="http://schemas.microsoft.com/office/drawing/2014/main" id="{D2453D57-9821-561E-4C67-7752D6665C84}"/>
              </a:ext>
            </a:extLst>
          </p:cNvPr>
          <p:cNvSpPr>
            <a:spLocks noGrp="1"/>
          </p:cNvSpPr>
          <p:nvPr>
            <p:ph type="body" sz="quarter" idx="10"/>
          </p:nvPr>
        </p:nvSpPr>
        <p:spPr>
          <a:xfrm>
            <a:off x="4879975" y="5062538"/>
            <a:ext cx="4695825" cy="498475"/>
          </a:xfrm>
        </p:spPr>
        <p:txBody>
          <a:bodyPr/>
          <a:lstStyle>
            <a:lvl1pPr marL="0" indent="0">
              <a:buNone/>
              <a:defRPr/>
            </a:lvl1pPr>
          </a:lstStyle>
          <a:p>
            <a:pPr lvl="0"/>
            <a:endParaRPr lang="en-US"/>
          </a:p>
        </p:txBody>
      </p:sp>
    </p:spTree>
    <p:extLst>
      <p:ext uri="{BB962C8B-B14F-4D97-AF65-F5344CB8AC3E}">
        <p14:creationId xmlns:p14="http://schemas.microsoft.com/office/powerpoint/2010/main" val="21254212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3 column">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a:xfrm>
            <a:off x="1517904" y="1517904"/>
            <a:ext cx="9144000" cy="78638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a:extLst>
              <a:ext uri="{FF2B5EF4-FFF2-40B4-BE49-F238E27FC236}">
                <a16:creationId xmlns:a16="http://schemas.microsoft.com/office/drawing/2014/main" id="{D13F3BC3-6D4F-4A91-9397-DEB976DF5B59}"/>
              </a:ext>
            </a:extLst>
          </p:cNvPr>
          <p:cNvSpPr>
            <a:spLocks noGrp="1"/>
          </p:cNvSpPr>
          <p:nvPr>
            <p:ph type="body" sz="quarter" idx="13"/>
          </p:nvPr>
        </p:nvSpPr>
        <p:spPr>
          <a:xfrm>
            <a:off x="4622292"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A336BAA8-288D-4A65-AF12-E44ED08AF83A}"/>
              </a:ext>
            </a:extLst>
          </p:cNvPr>
          <p:cNvSpPr>
            <a:spLocks noGrp="1"/>
          </p:cNvSpPr>
          <p:nvPr>
            <p:ph sz="quarter" idx="14"/>
          </p:nvPr>
        </p:nvSpPr>
        <p:spPr>
          <a:xfrm>
            <a:off x="4622292"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7698867"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7698867"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576AF721-83FE-4B57-B910-C395D23FDE31}"/>
              </a:ext>
            </a:extLst>
          </p:cNvPr>
          <p:cNvSpPr>
            <a:spLocks noGrp="1"/>
          </p:cNvSpPr>
          <p:nvPr>
            <p:ph type="ftr" sz="quarter" idx="11"/>
          </p:nvPr>
        </p:nvSpPr>
        <p:spPr/>
        <p:txBody>
          <a:bodyPr/>
          <a:lstStyle/>
          <a:p>
            <a:r>
              <a:rPr lang="en-US" dirty="0"/>
              <a:t>Sample footer text</a:t>
            </a:r>
          </a:p>
        </p:txBody>
      </p:sp>
      <p:sp>
        <p:nvSpPr>
          <p:cNvPr id="7" name="Date Placeholder 6">
            <a:extLst>
              <a:ext uri="{FF2B5EF4-FFF2-40B4-BE49-F238E27FC236}">
                <a16:creationId xmlns:a16="http://schemas.microsoft.com/office/drawing/2014/main" id="{7F3A70F0-5AFA-4C5A-812B-220C6A38DB6B}"/>
              </a:ext>
            </a:extLst>
          </p:cNvPr>
          <p:cNvSpPr>
            <a:spLocks noGrp="1"/>
          </p:cNvSpPr>
          <p:nvPr>
            <p:ph type="dt" sz="half" idx="10"/>
          </p:nvPr>
        </p:nvSpPr>
        <p:spPr/>
        <p:txBody>
          <a:bodyPr/>
          <a:lstStyle/>
          <a:p>
            <a:r>
              <a:rPr lang="en-US" dirty="0"/>
              <a:t>3/1/20XX</a:t>
            </a:r>
          </a:p>
        </p:txBody>
      </p:sp>
      <p:sp>
        <p:nvSpPr>
          <p:cNvPr id="9" name="Slide Number Placeholder 8">
            <a:extLst>
              <a:ext uri="{FF2B5EF4-FFF2-40B4-BE49-F238E27FC236}">
                <a16:creationId xmlns:a16="http://schemas.microsoft.com/office/drawing/2014/main" id="{556A5893-52F1-44A1-AE8E-CF094DB41CFA}"/>
              </a:ext>
            </a:extLst>
          </p:cNvPr>
          <p:cNvSpPr>
            <a:spLocks noGrp="1"/>
          </p:cNvSpPr>
          <p:nvPr>
            <p:ph type="sldNum" sz="quarter" idx="12"/>
          </p:nvPr>
        </p:nvSpPr>
        <p:spPr/>
        <p:txBody>
          <a:bodyPr/>
          <a:lstStyle/>
          <a:p>
            <a:fld id="{CB1E4CB7-CB13-4810-BF18-BE31AFC64F93}" type="slidenum">
              <a:rPr lang="en-US" smtClean="0"/>
              <a:t>‹#›</a:t>
            </a:fld>
            <a:endParaRPr lang="en-US" dirty="0"/>
          </a:p>
        </p:txBody>
      </p:sp>
    </p:spTree>
    <p:extLst>
      <p:ext uri="{BB962C8B-B14F-4D97-AF65-F5344CB8AC3E}">
        <p14:creationId xmlns:p14="http://schemas.microsoft.com/office/powerpoint/2010/main" val="6872550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resenters / Moderators (2)" userDrawn="1">
  <p:cSld name="Presenters / Moderators (2)">
    <p:spTree>
      <p:nvGrpSpPr>
        <p:cNvPr id="1" name="Shape 192"/>
        <p:cNvGrpSpPr/>
        <p:nvPr/>
      </p:nvGrpSpPr>
      <p:grpSpPr>
        <a:xfrm>
          <a:off x="0" y="0"/>
          <a:ext cx="0" cy="0"/>
          <a:chOff x="0" y="0"/>
          <a:chExt cx="0" cy="0"/>
        </a:xfrm>
      </p:grpSpPr>
      <p:pic>
        <p:nvPicPr>
          <p:cNvPr id="193" name="Google Shape;193;p40"/>
          <p:cNvPicPr preferRelativeResize="0"/>
          <p:nvPr/>
        </p:nvPicPr>
        <p:blipFill rotWithShape="1">
          <a:blip r:embed="rId2">
            <a:alphaModFix/>
          </a:blip>
          <a:srcRect/>
          <a:stretch/>
        </p:blipFill>
        <p:spPr>
          <a:xfrm>
            <a:off x="0" y="210800"/>
            <a:ext cx="457200" cy="457200"/>
          </a:xfrm>
          <a:prstGeom prst="rect">
            <a:avLst/>
          </a:prstGeom>
          <a:noFill/>
          <a:ln>
            <a:noFill/>
          </a:ln>
        </p:spPr>
      </p:pic>
      <p:sp>
        <p:nvSpPr>
          <p:cNvPr id="194" name="Google Shape;194;p40"/>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195" name="Google Shape;195;p40"/>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40"/>
          <p:cNvSpPr>
            <a:spLocks noGrp="1"/>
          </p:cNvSpPr>
          <p:nvPr>
            <p:ph type="pic" idx="2"/>
          </p:nvPr>
        </p:nvSpPr>
        <p:spPr>
          <a:xfrm>
            <a:off x="1553029" y="128874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97" name="Google Shape;197;p40"/>
          <p:cNvSpPr txBox="1">
            <a:spLocks noGrp="1"/>
          </p:cNvSpPr>
          <p:nvPr>
            <p:ph type="body" idx="1"/>
          </p:nvPr>
        </p:nvSpPr>
        <p:spPr>
          <a:xfrm>
            <a:off x="4439823" y="1254648"/>
            <a:ext cx="5646057"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8" name="Google Shape;198;p40"/>
          <p:cNvSpPr>
            <a:spLocks noGrp="1"/>
          </p:cNvSpPr>
          <p:nvPr>
            <p:ph type="pic" idx="3"/>
          </p:nvPr>
        </p:nvSpPr>
        <p:spPr>
          <a:xfrm>
            <a:off x="1502361" y="3832448"/>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99" name="Google Shape;199;p40"/>
          <p:cNvSpPr txBox="1">
            <a:spLocks noGrp="1"/>
          </p:cNvSpPr>
          <p:nvPr>
            <p:ph type="body" idx="4"/>
          </p:nvPr>
        </p:nvSpPr>
        <p:spPr>
          <a:xfrm>
            <a:off x="4439822" y="3798354"/>
            <a:ext cx="5646057"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0" name="Google Shape;200;p40"/>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 name="Text Placeholder 2">
            <a:extLst>
              <a:ext uri="{FF2B5EF4-FFF2-40B4-BE49-F238E27FC236}">
                <a16:creationId xmlns:a16="http://schemas.microsoft.com/office/drawing/2014/main" id="{1CD6E864-4F66-0A6D-58E7-C279B78BBD59}"/>
              </a:ext>
            </a:extLst>
          </p:cNvPr>
          <p:cNvSpPr>
            <a:spLocks noGrp="1"/>
          </p:cNvSpPr>
          <p:nvPr>
            <p:ph type="body" sz="quarter" idx="13" hasCustomPrompt="1"/>
          </p:nvPr>
        </p:nvSpPr>
        <p:spPr>
          <a:xfrm>
            <a:off x="-576263" y="3422650"/>
            <a:ext cx="2957513" cy="455613"/>
          </a:xfrm>
        </p:spPr>
        <p:txBody>
          <a:bodyPr/>
          <a:lstStyle>
            <a:lvl1pPr>
              <a:defRPr/>
            </a:lvl1pPr>
          </a:lstStyle>
          <a:p>
            <a:pPr lvl="0"/>
            <a:r>
              <a:rPr lang="en-US"/>
              <a:t>Add text</a:t>
            </a:r>
          </a:p>
        </p:txBody>
      </p:sp>
      <p:sp>
        <p:nvSpPr>
          <p:cNvPr id="5" name="Text Placeholder 4">
            <a:extLst>
              <a:ext uri="{FF2B5EF4-FFF2-40B4-BE49-F238E27FC236}">
                <a16:creationId xmlns:a16="http://schemas.microsoft.com/office/drawing/2014/main" id="{BD1CF894-6CA6-5F62-C49D-95FCB12993BE}"/>
              </a:ext>
            </a:extLst>
          </p:cNvPr>
          <p:cNvSpPr>
            <a:spLocks noGrp="1"/>
          </p:cNvSpPr>
          <p:nvPr>
            <p:ph type="body" sz="quarter" idx="14" hasCustomPrompt="1"/>
          </p:nvPr>
        </p:nvSpPr>
        <p:spPr>
          <a:xfrm>
            <a:off x="-576263" y="4210050"/>
            <a:ext cx="2767013" cy="576263"/>
          </a:xfrm>
        </p:spPr>
        <p:txBody>
          <a:bodyPr/>
          <a:lstStyle>
            <a:lvl1pPr>
              <a:defRPr/>
            </a:lvl1pPr>
          </a:lstStyle>
          <a:p>
            <a:pPr lvl="0"/>
            <a:r>
              <a:rPr lang="en-US"/>
              <a:t>Add text</a:t>
            </a:r>
          </a:p>
        </p:txBody>
      </p:sp>
      <p:sp>
        <p:nvSpPr>
          <p:cNvPr id="2" name="Text Placeholder 4">
            <a:extLst>
              <a:ext uri="{FF2B5EF4-FFF2-40B4-BE49-F238E27FC236}">
                <a16:creationId xmlns:a16="http://schemas.microsoft.com/office/drawing/2014/main" id="{F88C0CA8-E637-7766-D14E-8C9476D31B0D}"/>
              </a:ext>
            </a:extLst>
          </p:cNvPr>
          <p:cNvSpPr>
            <a:spLocks noGrp="1"/>
          </p:cNvSpPr>
          <p:nvPr>
            <p:ph type="body" sz="quarter" idx="15" hasCustomPrompt="1"/>
          </p:nvPr>
        </p:nvSpPr>
        <p:spPr>
          <a:xfrm>
            <a:off x="-577641" y="5118100"/>
            <a:ext cx="2767013" cy="576263"/>
          </a:xfrm>
        </p:spPr>
        <p:txBody>
          <a:bodyPr/>
          <a:lstStyle>
            <a:lvl1pPr>
              <a:defRPr/>
            </a:lvl1pPr>
          </a:lstStyle>
          <a:p>
            <a:pPr lvl="0"/>
            <a:r>
              <a:rPr lang="en-US"/>
              <a:t>Add text</a:t>
            </a:r>
          </a:p>
        </p:txBody>
      </p:sp>
    </p:spTree>
    <p:extLst>
      <p:ext uri="{BB962C8B-B14F-4D97-AF65-F5344CB8AC3E}">
        <p14:creationId xmlns:p14="http://schemas.microsoft.com/office/powerpoint/2010/main" val="4115868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a:spLocks noChangeArrowheads="1"/>
          </p:cNvSpPr>
          <p:nvPr userDrawn="1"/>
        </p:nvSpPr>
        <p:spPr bwMode="auto">
          <a:xfrm>
            <a:off x="1524" y="6629400"/>
            <a:ext cx="12188952" cy="228600"/>
          </a:xfrm>
          <a:prstGeom prst="rect">
            <a:avLst/>
          </a:prstGeom>
          <a:solidFill>
            <a:srgbClr val="0076A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C75000"/>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1"/>
          <p:cNvSpPr>
            <a:spLocks noChangeArrowheads="1"/>
          </p:cNvSpPr>
          <p:nvPr userDrawn="1"/>
        </p:nvSpPr>
        <p:spPr bwMode="auto">
          <a:xfrm>
            <a:off x="1592" y="6617934"/>
            <a:ext cx="1667830"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dirty="0">
                <a:solidFill>
                  <a:schemeClr val="bg1"/>
                </a:solidFill>
                <a:latin typeface="+mn-lt"/>
                <a:ea typeface="+mn-ea"/>
                <a:cs typeface="+mn-cs"/>
              </a:rPr>
              <a:t>© 2023 </a:t>
            </a:r>
            <a:r>
              <a:rPr lang="en-US" sz="1200" kern="1200" dirty="0" err="1">
                <a:solidFill>
                  <a:schemeClr val="bg1"/>
                </a:solidFill>
                <a:latin typeface="+mn-lt"/>
                <a:ea typeface="+mn-ea"/>
                <a:cs typeface="+mn-cs"/>
              </a:rPr>
              <a:t>Safal</a:t>
            </a:r>
            <a:r>
              <a:rPr lang="en-US" sz="1200" kern="1200" dirty="0">
                <a:solidFill>
                  <a:schemeClr val="bg1"/>
                </a:solidFill>
                <a:latin typeface="+mn-lt"/>
                <a:ea typeface="+mn-ea"/>
                <a:cs typeface="+mn-cs"/>
              </a:rPr>
              <a:t>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7073" y="6292731"/>
            <a:ext cx="489243" cy="489243"/>
          </a:xfrm>
          <a:prstGeom prst="ellipse">
            <a:avLst/>
          </a:prstGeom>
          <a:solidFill>
            <a:srgbClr val="0D44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a:t>
            </a:fld>
            <a:endParaRPr lang="en-US" sz="1200" kern="1200" dirty="0">
              <a:solidFill>
                <a:schemeClr val="bg1"/>
              </a:solidFill>
              <a:latin typeface="+mn-lt"/>
              <a:ea typeface="+mn-ea"/>
              <a:cs typeface="+mn-cs"/>
            </a:endParaRPr>
          </a:p>
        </p:txBody>
      </p:sp>
    </p:spTree>
    <p:extLst>
      <p:ext uri="{BB962C8B-B14F-4D97-AF65-F5344CB8AC3E}">
        <p14:creationId xmlns:p14="http://schemas.microsoft.com/office/powerpoint/2010/main" val="4042043098"/>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649" r:id="rId3"/>
    <p:sldLayoutId id="2147483653" r:id="rId4"/>
    <p:sldLayoutId id="2147483651" r:id="rId5"/>
    <p:sldLayoutId id="2147483658" r:id="rId6"/>
    <p:sldLayoutId id="2147483659" r:id="rId7"/>
    <p:sldLayoutId id="2147483660" r:id="rId8"/>
    <p:sldLayoutId id="2147483654" r:id="rId9"/>
    <p:sldLayoutId id="2147483666" r:id="rId10"/>
    <p:sldLayoutId id="2147483679" r:id="rId11"/>
    <p:sldLayoutId id="2147483682" r:id="rId12"/>
    <p:sldLayoutId id="2147483683" r:id="rId13"/>
    <p:sldLayoutId id="2147483684" r:id="rId14"/>
  </p:sldLayoutIdLst>
  <p:txStyles>
    <p:titleStyle>
      <a:lvl1pPr algn="l" defTabSz="914400" rtl="0" eaLnBrk="1" latinLnBrk="0" hangingPunct="1">
        <a:lnSpc>
          <a:spcPct val="90000"/>
        </a:lnSpc>
        <a:spcBef>
          <a:spcPct val="0"/>
        </a:spcBef>
        <a:buNone/>
        <a:defRPr sz="3600" b="1"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hyperlink" Target="https://nextlevelnow.workforcegps.org/"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hyperlink" Target="https://www.linkedin.com/in/zaskia-ruiz/" TargetMode="Externa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3.jpeg"/><Relationship Id="rId3" Type="http://schemas.openxmlformats.org/officeDocument/2006/relationships/notesSlide" Target="../notesSlides/notesSlide4.xml"/><Relationship Id="rId7" Type="http://schemas.openxmlformats.org/officeDocument/2006/relationships/hyperlink" Target="https://safalpartners.jotform.com/230255203106036" TargetMode="External"/><Relationship Id="rId12" Type="http://schemas.openxmlformats.org/officeDocument/2006/relationships/hyperlink" Target="mailto:Judy.Blanchard@safalpartners.com" TargetMode="External"/><Relationship Id="rId2" Type="http://schemas.openxmlformats.org/officeDocument/2006/relationships/slideLayout" Target="../slideLayouts/slideLayout14.xml"/><Relationship Id="rId1" Type="http://schemas.openxmlformats.org/officeDocument/2006/relationships/tags" Target="../tags/tag2.xml"/><Relationship Id="rId6" Type="http://schemas.openxmlformats.org/officeDocument/2006/relationships/image" Target="../media/image9.png"/><Relationship Id="rId11" Type="http://schemas.openxmlformats.org/officeDocument/2006/relationships/image" Target="../media/image12.png"/><Relationship Id="rId5" Type="http://schemas.openxmlformats.org/officeDocument/2006/relationships/hyperlink" Target="https://app.smartsheet.com/b/form/feef86e1c1134d64b0cc59314c2e4096" TargetMode="External"/><Relationship Id="rId10" Type="http://schemas.openxmlformats.org/officeDocument/2006/relationships/hyperlink" Target="mailto:Melissa.Aguilar-Southard@safalpartners.com" TargetMode="External"/><Relationship Id="rId4" Type="http://schemas.openxmlformats.org/officeDocument/2006/relationships/hyperlink" Target="https://nextlevelnow.workforcegps.org/" TargetMode="External"/><Relationship Id="rId9" Type="http://schemas.openxmlformats.org/officeDocument/2006/relationships/image" Target="../media/image11.png"/></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18000"/>
            <a:extLst>
              <a:ext uri="{28A0092B-C50C-407E-A947-70E740481C1C}">
                <a14:useLocalDpi xmlns:a14="http://schemas.microsoft.com/office/drawing/2010/main" val="0"/>
              </a:ext>
            </a:extLst>
          </a:blip>
          <a:srcRect l="703" r="703"/>
          <a:stretch/>
        </p:blipFill>
        <p:spPr>
          <a:xfrm>
            <a:off x="0" y="-80195"/>
            <a:ext cx="12192000" cy="6656439"/>
          </a:xfrm>
          <a:prstGeom prst="rect">
            <a:avLst/>
          </a:prstGeom>
        </p:spPr>
      </p:pic>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838200" y="846977"/>
            <a:ext cx="10515600" cy="1191374"/>
          </a:xfrm>
        </p:spPr>
        <p:txBody>
          <a:bodyPr>
            <a:noAutofit/>
          </a:bodyPr>
          <a:lstStyle/>
          <a:p>
            <a:pPr algn="ctr">
              <a:lnSpc>
                <a:spcPct val="114000"/>
              </a:lnSpc>
              <a:spcBef>
                <a:spcPts val="600"/>
              </a:spcBef>
              <a:spcAft>
                <a:spcPts val="600"/>
              </a:spcAft>
            </a:pPr>
            <a:r>
              <a:rPr lang="en-US" sz="5400" b="1" dirty="0">
                <a:latin typeface="Calibri" panose="020F0502020204030204" pitchFamily="34" charset="0"/>
                <a:cs typeface="Calibri" panose="020F0502020204030204" pitchFamily="34" charset="0"/>
              </a:rPr>
              <a:t>Virtual Fiscal Academy</a:t>
            </a:r>
            <a:endParaRPr lang="en-US" b="1" dirty="0"/>
          </a:p>
        </p:txBody>
      </p:sp>
      <p:sp>
        <p:nvSpPr>
          <p:cNvPr id="5" name="TextBox 4">
            <a:extLst>
              <a:ext uri="{FF2B5EF4-FFF2-40B4-BE49-F238E27FC236}">
                <a16:creationId xmlns:a16="http://schemas.microsoft.com/office/drawing/2014/main" id="{D7F6E11A-F6AC-8D06-A4A1-812F8B893918}"/>
              </a:ext>
            </a:extLst>
          </p:cNvPr>
          <p:cNvSpPr txBox="1"/>
          <p:nvPr/>
        </p:nvSpPr>
        <p:spPr>
          <a:xfrm>
            <a:off x="1228724" y="2159441"/>
            <a:ext cx="9429750" cy="1316130"/>
          </a:xfrm>
          <a:prstGeom prst="rect">
            <a:avLst/>
          </a:prstGeom>
          <a:noFill/>
        </p:spPr>
        <p:txBody>
          <a:bodyPr wrap="square">
            <a:spAutoFit/>
          </a:bodyPr>
          <a:lstStyle/>
          <a:p>
            <a:pPr algn="ctr">
              <a:lnSpc>
                <a:spcPct val="114000"/>
              </a:lnSpc>
              <a:spcBef>
                <a:spcPts val="600"/>
              </a:spcBef>
              <a:spcAft>
                <a:spcPts val="600"/>
              </a:spcAft>
            </a:pPr>
            <a:r>
              <a:rPr lang="en-US" sz="3600" b="1" dirty="0">
                <a:solidFill>
                  <a:srgbClr val="0D4460"/>
                </a:solidFill>
                <a:latin typeface="Calibri" panose="020F0502020204030204" pitchFamily="34" charset="0"/>
                <a:cs typeface="Calibri" panose="020F0502020204030204" pitchFamily="34" charset="0"/>
              </a:rPr>
              <a:t>Navigating Financial Reporting: Best Practices for Compliance and Transparency</a:t>
            </a:r>
            <a:endParaRPr lang="en-US" sz="3600" dirty="0">
              <a:solidFill>
                <a:srgbClr val="0D4460"/>
              </a:solidFill>
            </a:endParaRPr>
          </a:p>
        </p:txBody>
      </p:sp>
      <p:sp>
        <p:nvSpPr>
          <p:cNvPr id="3" name="Title 8">
            <a:extLst>
              <a:ext uri="{FF2B5EF4-FFF2-40B4-BE49-F238E27FC236}">
                <a16:creationId xmlns:a16="http://schemas.microsoft.com/office/drawing/2014/main" id="{B58C1A2C-6905-24C0-C426-B3E91E73834E}"/>
              </a:ext>
            </a:extLst>
          </p:cNvPr>
          <p:cNvSpPr txBox="1">
            <a:spLocks/>
          </p:cNvSpPr>
          <p:nvPr/>
        </p:nvSpPr>
        <p:spPr>
          <a:xfrm>
            <a:off x="2524124" y="4416930"/>
            <a:ext cx="7058047" cy="683827"/>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0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200" b="1" dirty="0">
                <a:latin typeface="Calibri" panose="020F0502020204030204" pitchFamily="34" charset="0"/>
                <a:cs typeface="Calibri" panose="020F0502020204030204" pitchFamily="34" charset="0"/>
              </a:rPr>
              <a:t>Session #7</a:t>
            </a:r>
            <a:endParaRPr lang="en-US" b="1" dirty="0">
              <a:latin typeface="Calibri" panose="020F0502020204030204" pitchFamily="34" charset="0"/>
              <a:cs typeface="Calibri" panose="020F0502020204030204" pitchFamily="34" charset="0"/>
            </a:endParaRPr>
          </a:p>
        </p:txBody>
      </p:sp>
      <p:sp>
        <p:nvSpPr>
          <p:cNvPr id="4" name="AutoShape 2">
            <a:extLst>
              <a:ext uri="{FF2B5EF4-FFF2-40B4-BE49-F238E27FC236}">
                <a16:creationId xmlns:a16="http://schemas.microsoft.com/office/drawing/2014/main" id="{E3E8340D-A9C8-4BDF-A7B3-AF31F574C1CE}"/>
              </a:ext>
              <a:ext uri="{C183D7F6-B498-43B3-948B-1728B52AA6E4}">
                <adec:decorative xmlns:adec="http://schemas.microsoft.com/office/drawing/2017/decorative" val="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Next Level Now collaborative logo">
            <a:extLst>
              <a:ext uri="{FF2B5EF4-FFF2-40B4-BE49-F238E27FC236}">
                <a16:creationId xmlns:a16="http://schemas.microsoft.com/office/drawing/2014/main" id="{E78055EB-3228-0D4A-BBA4-69ECAE9314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582171" y="3911679"/>
            <a:ext cx="2254945" cy="2254945"/>
          </a:xfrm>
          <a:prstGeom prst="rect">
            <a:avLst/>
          </a:prstGeom>
        </p:spPr>
      </p:pic>
    </p:spTree>
    <p:extLst>
      <p:ext uri="{BB962C8B-B14F-4D97-AF65-F5344CB8AC3E}">
        <p14:creationId xmlns:p14="http://schemas.microsoft.com/office/powerpoint/2010/main" val="1806127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920762-715A-B9F2-D70E-00B6830CA6A6}"/>
              </a:ext>
            </a:extLst>
          </p:cNvPr>
          <p:cNvSpPr>
            <a:spLocks noGrp="1"/>
          </p:cNvSpPr>
          <p:nvPr>
            <p:ph type="title"/>
          </p:nvPr>
        </p:nvSpPr>
        <p:spPr>
          <a:xfrm>
            <a:off x="2378356" y="4150480"/>
            <a:ext cx="7737127" cy="1008063"/>
          </a:xfrm>
        </p:spPr>
        <p:txBody>
          <a:bodyPr>
            <a:noAutofit/>
          </a:bodyPr>
          <a:lstStyle/>
          <a:p>
            <a:r>
              <a:rPr lang="en-US" sz="4800" b="1" dirty="0">
                <a:latin typeface="Calibri" panose="020F0502020204030204" pitchFamily="34" charset="0"/>
                <a:cs typeface="Calibri" panose="020F0502020204030204" pitchFamily="34" charset="0"/>
              </a:rPr>
              <a:t>Brought to You by the…</a:t>
            </a:r>
            <a:br>
              <a:rPr lang="en-US" sz="4800" b="1" dirty="0">
                <a:latin typeface="Calibri" panose="020F0502020204030204" pitchFamily="34" charset="0"/>
                <a:cs typeface="Calibri" panose="020F0502020204030204" pitchFamily="34" charset="0"/>
              </a:rPr>
            </a:br>
            <a:br>
              <a:rPr lang="en-US" sz="4800" dirty="0">
                <a:latin typeface="Calibri" panose="020F0502020204030204" pitchFamily="34" charset="0"/>
                <a:cs typeface="Calibri" panose="020F0502020204030204" pitchFamily="34" charset="0"/>
              </a:rPr>
            </a:br>
            <a:r>
              <a:rPr lang="en-US" sz="4800" u="sng" dirty="0">
                <a:solidFill>
                  <a:schemeClr val="hlink"/>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Next Level Now Collaborative</a:t>
            </a:r>
            <a:endParaRPr lang="en-US"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28334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3600EF4-E31C-2AD5-0DC0-D8934ACF1C10}"/>
              </a:ext>
            </a:extLst>
          </p:cNvPr>
          <p:cNvSpPr>
            <a:spLocks noGrp="1"/>
          </p:cNvSpPr>
          <p:nvPr>
            <p:ph type="title"/>
          </p:nvPr>
        </p:nvSpPr>
        <p:spPr>
          <a:xfrm>
            <a:off x="838200" y="403235"/>
            <a:ext cx="10515600" cy="1005840"/>
          </a:xfrm>
        </p:spPr>
        <p:txBody>
          <a:bodyPr/>
          <a:lstStyle/>
          <a:p>
            <a:r>
              <a:rPr lang="en-US" dirty="0">
                <a:latin typeface="Calibri" panose="020F0502020204030204" pitchFamily="34" charset="0"/>
                <a:cs typeface="Calibri" panose="020F0502020204030204" pitchFamily="34" charset="0"/>
              </a:rPr>
              <a:t>About the Presenter</a:t>
            </a:r>
          </a:p>
        </p:txBody>
      </p:sp>
      <p:pic>
        <p:nvPicPr>
          <p:cNvPr id="5" name="Content Placeholder 30" descr="Photo of trainer Zaskia Ruiz">
            <a:extLst>
              <a:ext uri="{FF2B5EF4-FFF2-40B4-BE49-F238E27FC236}">
                <a16:creationId xmlns:a16="http://schemas.microsoft.com/office/drawing/2014/main" id="{D3D6FF0C-E81F-5E0C-8FE8-C79FC30B4445}"/>
              </a:ext>
            </a:extLst>
          </p:cNvPr>
          <p:cNvPicPr>
            <a:picLocks noGrp="1" noChangeAspect="1"/>
          </p:cNvPicPr>
          <p:nvPr>
            <p:ph type="pic" idx="4294967295"/>
          </p:nvPr>
        </p:nvPicPr>
        <p:blipFill>
          <a:blip r:embed="rId2"/>
          <a:srcRect t="890" b="890"/>
          <a:stretch/>
        </p:blipFill>
        <p:spPr>
          <a:xfrm>
            <a:off x="982309" y="1982450"/>
            <a:ext cx="2925763" cy="2925762"/>
          </a:xfrm>
        </p:spPr>
      </p:pic>
      <p:sp>
        <p:nvSpPr>
          <p:cNvPr id="8" name="Content Placeholder 6">
            <a:extLst>
              <a:ext uri="{FF2B5EF4-FFF2-40B4-BE49-F238E27FC236}">
                <a16:creationId xmlns:a16="http://schemas.microsoft.com/office/drawing/2014/main" id="{E8E0726B-33BE-ABF9-B435-E8078DC44281}"/>
              </a:ext>
              <a:ext uri="{C183D7F6-B498-43B3-948B-1728B52AA6E4}">
                <adec:decorative xmlns:adec="http://schemas.microsoft.com/office/drawing/2017/decorative" val="0"/>
              </a:ext>
            </a:extLst>
          </p:cNvPr>
          <p:cNvSpPr>
            <a:spLocks noGrp="1"/>
          </p:cNvSpPr>
          <p:nvPr>
            <p:ph idx="1"/>
          </p:nvPr>
        </p:nvSpPr>
        <p:spPr>
          <a:xfrm>
            <a:off x="5112326" y="1600201"/>
            <a:ext cx="5237019" cy="2200274"/>
          </a:xfrm>
        </p:spPr>
        <p:txBody>
          <a:bodyPr>
            <a:noAutofit/>
          </a:bodyPr>
          <a:lstStyle/>
          <a:p>
            <a:pPr marL="0" indent="0" algn="ctr">
              <a:lnSpc>
                <a:spcPct val="114000"/>
              </a:lnSpc>
              <a:spcBef>
                <a:spcPts val="600"/>
              </a:spcBef>
              <a:spcAft>
                <a:spcPts val="600"/>
              </a:spcAft>
              <a:buNone/>
            </a:pPr>
            <a:r>
              <a:rPr lang="en-US" sz="4000" b="1" cap="all" dirty="0">
                <a:latin typeface="Calibri" panose="020F0502020204030204" pitchFamily="34" charset="0"/>
                <a:cs typeface="Calibri" panose="020F0502020204030204" pitchFamily="34" charset="0"/>
              </a:rPr>
              <a:t>Zaskia Ruiz</a:t>
            </a:r>
            <a:br>
              <a:rPr lang="en-US" sz="4000" b="1" cap="all" dirty="0">
                <a:latin typeface="Calibri" panose="020F0502020204030204" pitchFamily="34" charset="0"/>
                <a:cs typeface="Calibri" panose="020F0502020204030204" pitchFamily="34" charset="0"/>
              </a:rPr>
            </a:br>
            <a:r>
              <a:rPr lang="en-US" sz="2400" cap="all" dirty="0">
                <a:latin typeface="Calibri" panose="020F0502020204030204" pitchFamily="34" charset="0"/>
                <a:cs typeface="Calibri" panose="020F0502020204030204" pitchFamily="34" charset="0"/>
              </a:rPr>
              <a:t>EVP &amp; Chief Operating Officer</a:t>
            </a:r>
          </a:p>
          <a:p>
            <a:pPr marL="0" indent="0" algn="ctr">
              <a:lnSpc>
                <a:spcPct val="114000"/>
              </a:lnSpc>
              <a:spcBef>
                <a:spcPts val="600"/>
              </a:spcBef>
              <a:spcAft>
                <a:spcPts val="600"/>
              </a:spcAft>
              <a:buNone/>
            </a:pPr>
            <a:r>
              <a:rPr lang="en-US" sz="2400" cap="all" dirty="0">
                <a:latin typeface="Calibri" panose="020F0502020204030204" pitchFamily="34" charset="0"/>
                <a:cs typeface="Calibri" panose="020F0502020204030204" pitchFamily="34" charset="0"/>
              </a:rPr>
              <a:t>KRA Corporation</a:t>
            </a:r>
          </a:p>
          <a:p>
            <a:pPr marL="0" indent="0" algn="ctr">
              <a:lnSpc>
                <a:spcPct val="114000"/>
              </a:lnSpc>
              <a:spcBef>
                <a:spcPts val="600"/>
              </a:spcBef>
              <a:spcAft>
                <a:spcPts val="600"/>
              </a:spcAft>
              <a:buNone/>
            </a:pPr>
            <a:r>
              <a:rPr lang="en-US" sz="2000" cap="all" dirty="0">
                <a:latin typeface="Calibri" panose="020F0502020204030204" pitchFamily="34" charset="0"/>
                <a:cs typeface="Calibri" panose="020F0502020204030204" pitchFamily="34" charset="0"/>
              </a:rPr>
              <a:t>(she/her/hers/</a:t>
            </a:r>
            <a:r>
              <a:rPr lang="en-US" sz="2000" cap="all" dirty="0" err="1">
                <a:latin typeface="Calibri" panose="020F0502020204030204" pitchFamily="34" charset="0"/>
                <a:cs typeface="Calibri" panose="020F0502020204030204" pitchFamily="34" charset="0"/>
              </a:rPr>
              <a:t>ella</a:t>
            </a:r>
            <a:r>
              <a:rPr lang="en-US" sz="2000" cap="all" dirty="0">
                <a:latin typeface="Calibri" panose="020F0502020204030204" pitchFamily="34" charset="0"/>
                <a:cs typeface="Calibri" panose="020F0502020204030204" pitchFamily="34" charset="0"/>
              </a:rPr>
              <a:t>)</a:t>
            </a:r>
          </a:p>
        </p:txBody>
      </p:sp>
      <p:pic>
        <p:nvPicPr>
          <p:cNvPr id="13" name="Picture 12" descr="QR Code is linked to Zaskia Ruiz's linked in profile. &#10;">
            <a:hlinkClick r:id="rId3"/>
            <a:extLst>
              <a:ext uri="{FF2B5EF4-FFF2-40B4-BE49-F238E27FC236}">
                <a16:creationId xmlns:a16="http://schemas.microsoft.com/office/drawing/2014/main" id="{A573FFAB-28E0-A565-27D5-50E3EA12ABE1}"/>
              </a:ext>
            </a:extLst>
          </p:cNvPr>
          <p:cNvPicPr>
            <a:picLocks noChangeAspect="1"/>
          </p:cNvPicPr>
          <p:nvPr/>
        </p:nvPicPr>
        <p:blipFill>
          <a:blip r:embed="rId4"/>
          <a:stretch>
            <a:fillRect/>
          </a:stretch>
        </p:blipFill>
        <p:spPr>
          <a:xfrm>
            <a:off x="7017747" y="4159752"/>
            <a:ext cx="1688476" cy="1692771"/>
          </a:xfrm>
          <a:prstGeom prst="rect">
            <a:avLst/>
          </a:prstGeom>
        </p:spPr>
      </p:pic>
      <p:sp>
        <p:nvSpPr>
          <p:cNvPr id="10" name="Content Placeholder 6">
            <a:extLst>
              <a:ext uri="{FF2B5EF4-FFF2-40B4-BE49-F238E27FC236}">
                <a16:creationId xmlns:a16="http://schemas.microsoft.com/office/drawing/2014/main" id="{344270F9-05A4-5CEA-E3A3-3BF158996DE7}"/>
              </a:ext>
              <a:ext uri="{C183D7F6-B498-43B3-948B-1728B52AA6E4}">
                <adec:decorative xmlns:adec="http://schemas.microsoft.com/office/drawing/2017/decorative" val="1"/>
              </a:ext>
            </a:extLst>
          </p:cNvPr>
          <p:cNvSpPr txBox="1">
            <a:spLocks/>
          </p:cNvSpPr>
          <p:nvPr/>
        </p:nvSpPr>
        <p:spPr>
          <a:xfrm>
            <a:off x="4679661" y="1646102"/>
            <a:ext cx="6863403" cy="4160520"/>
          </a:xfrm>
          <a:prstGeom prst="rect">
            <a:avLst/>
          </a:prstGeom>
        </p:spPr>
        <p:txBody>
          <a:bodyPr>
            <a:norm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dirty="0"/>
          </a:p>
        </p:txBody>
      </p:sp>
      <p:sp>
        <p:nvSpPr>
          <p:cNvPr id="2" name="Slide Number Placeholder 1">
            <a:extLst>
              <a:ext uri="{FF2B5EF4-FFF2-40B4-BE49-F238E27FC236}">
                <a16:creationId xmlns:a16="http://schemas.microsoft.com/office/drawing/2014/main" id="{33A001F1-9910-CBCF-5456-4596BB2B3EF8}"/>
              </a:ext>
              <a:ext uri="{C183D7F6-B498-43B3-948B-1728B52AA6E4}">
                <adec:decorative xmlns:adec="http://schemas.microsoft.com/office/drawing/2017/decorative" val="1"/>
              </a:ext>
            </a:extLst>
          </p:cNvPr>
          <p:cNvSpPr>
            <a:spLocks noGrp="1"/>
          </p:cNvSpPr>
          <p:nvPr>
            <p:ph type="sldNum" idx="4294967295"/>
          </p:nvPr>
        </p:nvSpPr>
        <p:spPr>
          <a:xfrm>
            <a:off x="11537950" y="6356350"/>
            <a:ext cx="654050" cy="365125"/>
          </a:xfrm>
          <a:prstGeom prst="rect">
            <a:avLst/>
          </a:prstGeom>
        </p:spPr>
        <p:txBody>
          <a:bodyPr/>
          <a:lstStyle/>
          <a:p>
            <a:pPr marL="0" lvl="0" indent="0" algn="ctr" rtl="0">
              <a:spcBef>
                <a:spcPts val="0"/>
              </a:spcBef>
              <a:spcAft>
                <a:spcPts val="0"/>
              </a:spcAft>
              <a:buNone/>
            </a:pPr>
            <a:fld id="{00000000-1234-1234-1234-123412341234}" type="slidenum">
              <a:rPr lang="en-US" smtClean="0"/>
              <a:t>3</a:t>
            </a:fld>
            <a:endParaRPr lang="en-US" dirty="0"/>
          </a:p>
        </p:txBody>
      </p:sp>
    </p:spTree>
    <p:extLst>
      <p:ext uri="{BB962C8B-B14F-4D97-AF65-F5344CB8AC3E}">
        <p14:creationId xmlns:p14="http://schemas.microsoft.com/office/powerpoint/2010/main" val="2353460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2E1BA25-35A7-F51D-BA3E-90E0A8787857}"/>
              </a:ext>
            </a:extLst>
          </p:cNvPr>
          <p:cNvSpPr>
            <a:spLocks noGrp="1"/>
          </p:cNvSpPr>
          <p:nvPr>
            <p:ph type="title"/>
          </p:nvPr>
        </p:nvSpPr>
        <p:spPr>
          <a:xfrm>
            <a:off x="838200" y="388707"/>
            <a:ext cx="10515600" cy="1005840"/>
          </a:xfrm>
        </p:spPr>
        <p:txBody>
          <a:bodyPr/>
          <a:lstStyle/>
          <a:p>
            <a:r>
              <a:rPr lang="en-US" dirty="0">
                <a:latin typeface="Calibri" panose="020F0502020204030204" pitchFamily="34" charset="0"/>
                <a:cs typeface="Calibri" panose="020F0502020204030204" pitchFamily="34" charset="0"/>
              </a:rPr>
              <a:t>Fiscal Virtual Academy</a:t>
            </a:r>
          </a:p>
        </p:txBody>
      </p:sp>
      <p:sp>
        <p:nvSpPr>
          <p:cNvPr id="9" name="Content Placeholder 8">
            <a:extLst>
              <a:ext uri="{FF2B5EF4-FFF2-40B4-BE49-F238E27FC236}">
                <a16:creationId xmlns:a16="http://schemas.microsoft.com/office/drawing/2014/main" id="{77AE628A-C5D9-D904-47D5-9CA66D19BE70}"/>
              </a:ext>
            </a:extLst>
          </p:cNvPr>
          <p:cNvSpPr>
            <a:spLocks noGrp="1"/>
          </p:cNvSpPr>
          <p:nvPr>
            <p:ph idx="1"/>
          </p:nvPr>
        </p:nvSpPr>
        <p:spPr>
          <a:xfrm>
            <a:off x="1127449" y="1497564"/>
            <a:ext cx="10515600" cy="4576763"/>
          </a:xfrm>
        </p:spPr>
        <p:txBody>
          <a:bodyPr>
            <a:noAutofit/>
          </a:bodyPr>
          <a:lstStyle/>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1: Fiscal Resources: Maximizing Resources for Effective Fiscal Management</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2: Financial Management: Strategies for Effective Fiscal Oversight</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3: Strengthening Internal Controls: Enhancing Accountability and Mitigating Risks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4: Indirect and Direct Costs for Effective Budgeting &amp; Resource Allocation</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5: Differentiating Administrative and Programmatic Costs - Best Practices for Budgeting and Financial Management Purposes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6: Procurement Standards: Streamlining Processes for Effective Resource Acquisition</a:t>
            </a:r>
          </a:p>
          <a:p>
            <a:pPr>
              <a:lnSpc>
                <a:spcPct val="114000"/>
              </a:lnSpc>
              <a:spcBef>
                <a:spcPts val="600"/>
              </a:spcBef>
              <a:spcAft>
                <a:spcPts val="600"/>
              </a:spcAft>
            </a:pPr>
            <a:r>
              <a:rPr lang="en-US" sz="2400" b="1" dirty="0">
                <a:solidFill>
                  <a:schemeClr val="accent1">
                    <a:lumMod val="75000"/>
                  </a:schemeClr>
                </a:solidFill>
                <a:latin typeface="Calibri" panose="020F0502020204030204" pitchFamily="34" charset="0"/>
                <a:cs typeface="Calibri" panose="020F0502020204030204" pitchFamily="34" charset="0"/>
              </a:rPr>
              <a:t>Session 7: Navigating Financial Reporting:  Best Practices for Compliance and Transparency</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8: Audit Requirements: Ensuring an Audit Ready Environment</a:t>
            </a:r>
          </a:p>
          <a:p>
            <a:pPr>
              <a:lnSpc>
                <a:spcPct val="114000"/>
              </a:lnSpc>
              <a:spcBef>
                <a:spcPts val="600"/>
              </a:spcBef>
              <a:spcAft>
                <a:spcPts val="600"/>
              </a:spcAft>
            </a:pPr>
            <a:endParaRPr lang="en-US" sz="2400" dirty="0"/>
          </a:p>
        </p:txBody>
      </p:sp>
    </p:spTree>
    <p:extLst>
      <p:ext uri="{BB962C8B-B14F-4D97-AF65-F5344CB8AC3E}">
        <p14:creationId xmlns:p14="http://schemas.microsoft.com/office/powerpoint/2010/main" val="2020683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DBFD1-C221-0338-C161-62603130D473}"/>
              </a:ext>
            </a:extLst>
          </p:cNvPr>
          <p:cNvSpPr>
            <a:spLocks noGrp="1"/>
          </p:cNvSpPr>
          <p:nvPr>
            <p:ph type="title"/>
          </p:nvPr>
        </p:nvSpPr>
        <p:spPr>
          <a:xfrm>
            <a:off x="737249" y="344090"/>
            <a:ext cx="10515600" cy="1005840"/>
          </a:xfrm>
        </p:spPr>
        <p:txBody>
          <a:bodyPr>
            <a:normAutofit/>
          </a:bodyPr>
          <a:lstStyle/>
          <a:p>
            <a:r>
              <a:rPr lang="en-US" dirty="0">
                <a:latin typeface="Calibri" panose="020F0502020204030204" pitchFamily="34" charset="0"/>
                <a:cs typeface="Calibri" panose="020F0502020204030204" pitchFamily="34" charset="0"/>
              </a:rPr>
              <a:t>Procurement Standards Learning Objectives</a:t>
            </a:r>
          </a:p>
        </p:txBody>
      </p:sp>
      <p:sp>
        <p:nvSpPr>
          <p:cNvPr id="3" name="Content Placeholder 2">
            <a:extLst>
              <a:ext uri="{FF2B5EF4-FFF2-40B4-BE49-F238E27FC236}">
                <a16:creationId xmlns:a16="http://schemas.microsoft.com/office/drawing/2014/main" id="{265D3D29-46F5-8DA9-D567-E2C7D1874B47}"/>
              </a:ext>
            </a:extLst>
          </p:cNvPr>
          <p:cNvSpPr>
            <a:spLocks noGrp="1"/>
          </p:cNvSpPr>
          <p:nvPr>
            <p:ph idx="1"/>
          </p:nvPr>
        </p:nvSpPr>
        <p:spPr>
          <a:xfrm>
            <a:off x="1176589" y="1409546"/>
            <a:ext cx="7976935" cy="5056378"/>
          </a:xfrm>
        </p:spPr>
        <p:txBody>
          <a:bodyPr>
            <a:noAutofit/>
          </a:bodyPr>
          <a:lstStyle/>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To equip participants with the necessary knowledge and skills to navigate the complex landscape of financial reporting, ensuring compliance and promoting transparency within their organization:</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Understand the importance of financial reporting in complying with regulations and promoting transparency.</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Gain insights into the specific financial reporting requirements under the Uniform Guidance (2 CFR 200) or applicable law/policy.</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Learn best practices for maintaining accurate and up-to-date financial records.</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Learn how to prepare and submit financial reports in compliance with  guidelines and timelines.</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Gain insights into common challenges and pitfalls in financial reporting and how to address them.</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Understand the importance of data quality and integrity in financial reporting.</a:t>
            </a:r>
          </a:p>
        </p:txBody>
      </p:sp>
      <p:sp>
        <p:nvSpPr>
          <p:cNvPr id="4" name="TextBox 3">
            <a:extLst>
              <a:ext uri="{FF2B5EF4-FFF2-40B4-BE49-F238E27FC236}">
                <a16:creationId xmlns:a16="http://schemas.microsoft.com/office/drawing/2014/main" id="{F2788A7C-BDF6-DC92-6AB9-11C60F3AA505}"/>
              </a:ext>
            </a:extLst>
          </p:cNvPr>
          <p:cNvSpPr txBox="1"/>
          <p:nvPr/>
        </p:nvSpPr>
        <p:spPr>
          <a:xfrm>
            <a:off x="9756648" y="2557754"/>
            <a:ext cx="2273453" cy="2935484"/>
          </a:xfrm>
          <a:prstGeom prst="rect">
            <a:avLst/>
          </a:prstGeom>
          <a:noFill/>
        </p:spPr>
        <p:txBody>
          <a:bodyPr wrap="square" rtlCol="0">
            <a:spAutoFit/>
          </a:bodyPr>
          <a:lstStyle/>
          <a:p>
            <a:pPr>
              <a:lnSpc>
                <a:spcPct val="114000"/>
              </a:lnSpc>
              <a:spcBef>
                <a:spcPts val="600"/>
              </a:spcBef>
              <a:spcAft>
                <a:spcPts val="600"/>
              </a:spcAft>
            </a:pPr>
            <a:r>
              <a:rPr lang="en-US" sz="2000" b="1" dirty="0">
                <a:solidFill>
                  <a:schemeClr val="accent4">
                    <a:lumMod val="75000"/>
                  </a:schemeClr>
                </a:solidFill>
                <a:latin typeface="Calibri" panose="020F0502020204030204" pitchFamily="34" charset="0"/>
                <a:cs typeface="Calibri" panose="020F0502020204030204" pitchFamily="34" charset="0"/>
              </a:rPr>
              <a:t>TIPS for SUCCESS?</a:t>
            </a:r>
            <a:endParaRPr lang="en-US" sz="2000" dirty="0">
              <a:solidFill>
                <a:schemeClr val="accent4">
                  <a:lumMod val="75000"/>
                </a:schemeClr>
              </a:solidFill>
              <a:latin typeface="Calibri" panose="020F0502020204030204" pitchFamily="34" charset="0"/>
              <a:cs typeface="Calibri" panose="020F0502020204030204" pitchFamily="34" charset="0"/>
            </a:endParaRP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Write Down Questions</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Organize Resources</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Watch Again</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Dig Further</a:t>
            </a:r>
          </a:p>
        </p:txBody>
      </p:sp>
    </p:spTree>
    <p:extLst>
      <p:ext uri="{BB962C8B-B14F-4D97-AF65-F5344CB8AC3E}">
        <p14:creationId xmlns:p14="http://schemas.microsoft.com/office/powerpoint/2010/main" val="2227158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12">
            <a:extLst>
              <a:ext uri="{FF2B5EF4-FFF2-40B4-BE49-F238E27FC236}">
                <a16:creationId xmlns:a16="http://schemas.microsoft.com/office/drawing/2014/main" id="{CF011894-D622-63A6-7020-7816AD30F92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76012" y="335236"/>
            <a:ext cx="7674913" cy="4617764"/>
          </a:xfrm>
          <a:prstGeom prst="rect">
            <a:avLst/>
          </a:prstGeom>
        </p:spPr>
      </p:pic>
      <p:sp>
        <p:nvSpPr>
          <p:cNvPr id="6" name="Title 1">
            <a:extLst>
              <a:ext uri="{FF2B5EF4-FFF2-40B4-BE49-F238E27FC236}">
                <a16:creationId xmlns:a16="http://schemas.microsoft.com/office/drawing/2014/main" id="{332A1D00-3CAE-7BF8-9EEE-F9D1F72EC741}"/>
              </a:ext>
            </a:extLst>
          </p:cNvPr>
          <p:cNvSpPr txBox="1">
            <a:spLocks noGrp="1"/>
          </p:cNvSpPr>
          <p:nvPr>
            <p:ph type="title" idx="4294967295"/>
          </p:nvPr>
        </p:nvSpPr>
        <p:spPr>
          <a:xfrm>
            <a:off x="276013" y="5274242"/>
            <a:ext cx="7798842" cy="1118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3600" b="1"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50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Reflection from </a:t>
            </a:r>
          </a:p>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50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Previous Sessions…</a:t>
            </a:r>
          </a:p>
        </p:txBody>
      </p:sp>
      <p:sp>
        <p:nvSpPr>
          <p:cNvPr id="7" name="Content Placeholder 5">
            <a:extLst>
              <a:ext uri="{FF2B5EF4-FFF2-40B4-BE49-F238E27FC236}">
                <a16:creationId xmlns:a16="http://schemas.microsoft.com/office/drawing/2014/main" id="{9EEC7D84-E951-DB22-749D-6660541F7034}"/>
              </a:ext>
            </a:extLst>
          </p:cNvPr>
          <p:cNvSpPr txBox="1">
            <a:spLocks/>
          </p:cNvSpPr>
          <p:nvPr/>
        </p:nvSpPr>
        <p:spPr>
          <a:xfrm>
            <a:off x="8199169" y="656479"/>
            <a:ext cx="3716819" cy="4795191"/>
          </a:xfrm>
          <a:prstGeom prst="rect">
            <a:avLst/>
          </a:prstGeom>
        </p:spPr>
        <p:txBody>
          <a:bodyPr vert="horz" lIns="45720" tIns="45720" rIns="45720" bIns="45720" rtlCol="0" anchor="ctr">
            <a:normAutofit fontScale="85000" lnSpcReduction="10000"/>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What’s our purpose?</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is Fiscal Management in Workforce Development?</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is the accounting cycle?</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are program vs admin costs?</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is the difference between indirect and direct costs?</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are some considerations for forecasting?</a:t>
            </a:r>
          </a:p>
        </p:txBody>
      </p:sp>
    </p:spTree>
    <p:extLst>
      <p:ext uri="{BB962C8B-B14F-4D97-AF65-F5344CB8AC3E}">
        <p14:creationId xmlns:p14="http://schemas.microsoft.com/office/powerpoint/2010/main" val="2118692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Fiscal Management in Workforce Development</a:t>
            </a:r>
          </a:p>
        </p:txBody>
      </p:sp>
      <p:sp>
        <p:nvSpPr>
          <p:cNvPr id="5" name="Text Placeholder 4">
            <a:extLst>
              <a:ext uri="{FF2B5EF4-FFF2-40B4-BE49-F238E27FC236}">
                <a16:creationId xmlns:a16="http://schemas.microsoft.com/office/drawing/2014/main" id="{3568C541-E257-CA7B-07D6-E02DDEB4953D}"/>
              </a:ext>
            </a:extLst>
          </p:cNvPr>
          <p:cNvSpPr>
            <a:spLocks noGrp="1"/>
          </p:cNvSpPr>
          <p:nvPr>
            <p:ph idx="1"/>
          </p:nvPr>
        </p:nvSpPr>
        <p:spPr>
          <a:xfrm>
            <a:off x="1081120" y="1451731"/>
            <a:ext cx="4475584" cy="4576763"/>
          </a:xfrm>
        </p:spPr>
        <p:txBody>
          <a:bodyPr/>
          <a:lstStyle/>
          <a:p>
            <a:pPr marL="114300" indent="0">
              <a:lnSpc>
                <a:spcPct val="114000"/>
              </a:lnSpc>
              <a:spcBef>
                <a:spcPts val="600"/>
              </a:spcBef>
              <a:spcAft>
                <a:spcPts val="600"/>
              </a:spcAft>
              <a:buNone/>
            </a:pPr>
            <a:r>
              <a:rPr lang="en-US" sz="2400" b="1" dirty="0">
                <a:latin typeface="Calibri" panose="020F0502020204030204" pitchFamily="34" charset="0"/>
                <a:cs typeface="Calibri" panose="020F0502020204030204" pitchFamily="34" charset="0"/>
              </a:rPr>
              <a:t>WHAT IS FISCAL MANAGEMENT?</a:t>
            </a:r>
          </a:p>
          <a:p>
            <a:pPr marL="114300"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Refers to the process of planning, organizing, directing and controlling financial resources in order to achieve specific goals and objectives.  It involves the effective and efficient management of funds, budgeting, financial decision-making, and the overall financial health of the organization. </a:t>
            </a:r>
          </a:p>
          <a:p>
            <a:pPr>
              <a:lnSpc>
                <a:spcPct val="114000"/>
              </a:lnSpc>
              <a:spcBef>
                <a:spcPts val="600"/>
              </a:spcBef>
              <a:spcAft>
                <a:spcPts val="600"/>
              </a:spcAft>
            </a:pPr>
            <a:endParaRPr lang="en-US" dirty="0"/>
          </a:p>
        </p:txBody>
      </p:sp>
      <p:sp>
        <p:nvSpPr>
          <p:cNvPr id="6" name="Text Placeholder 5">
            <a:extLst>
              <a:ext uri="{FF2B5EF4-FFF2-40B4-BE49-F238E27FC236}">
                <a16:creationId xmlns:a16="http://schemas.microsoft.com/office/drawing/2014/main" id="{14B39D4D-50E6-D95C-C345-0CF04B314693}"/>
              </a:ext>
            </a:extLst>
          </p:cNvPr>
          <p:cNvSpPr>
            <a:spLocks noGrp="1"/>
          </p:cNvSpPr>
          <p:nvPr>
            <p:ph type="body" idx="4294967295"/>
          </p:nvPr>
        </p:nvSpPr>
        <p:spPr>
          <a:xfrm>
            <a:off x="6476353" y="1495641"/>
            <a:ext cx="5252223" cy="4638675"/>
          </a:xfrm>
        </p:spPr>
        <p:txBody>
          <a:bodyPr/>
          <a:lstStyle/>
          <a:p>
            <a:pPr marL="114300" indent="0">
              <a:lnSpc>
                <a:spcPct val="114000"/>
              </a:lnSpc>
              <a:spcBef>
                <a:spcPts val="600"/>
              </a:spcBef>
              <a:spcAft>
                <a:spcPts val="600"/>
              </a:spcAft>
              <a:buNone/>
            </a:pPr>
            <a:r>
              <a:rPr lang="en-US" sz="2400" b="1" dirty="0">
                <a:latin typeface="Calibri" panose="020F0502020204030204" pitchFamily="34" charset="0"/>
                <a:cs typeface="Calibri" panose="020F0502020204030204" pitchFamily="34" charset="0"/>
              </a:rPr>
              <a:t>WHAT IS WORKFORCE DEVELOPMENT?</a:t>
            </a:r>
          </a:p>
          <a:p>
            <a:pPr marL="146304" lvl="1"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Refers to a comprehensive set of strategies, initiatives and programs aimed at improving the knowledge, skills and abilities of individuals in the workforce.  It promotes employment by using a reciprocal approach of addressing the needs of both job seekers and employers. It focuses on enhancing the employability and productivity of workers, as well as meeting the evolving needs of industries and sectors.</a:t>
            </a:r>
          </a:p>
          <a:p>
            <a:pPr>
              <a:lnSpc>
                <a:spcPct val="114000"/>
              </a:lnSpc>
              <a:spcBef>
                <a:spcPts val="600"/>
              </a:spcBef>
              <a:spcAft>
                <a:spcPts val="600"/>
              </a:spcAft>
            </a:pPr>
            <a:endParaRPr lang="en-US" dirty="0"/>
          </a:p>
        </p:txBody>
      </p:sp>
      <p:cxnSp>
        <p:nvCxnSpPr>
          <p:cNvPr id="3" name="Straight Connector 2">
            <a:extLst>
              <a:ext uri="{FF2B5EF4-FFF2-40B4-BE49-F238E27FC236}">
                <a16:creationId xmlns:a16="http://schemas.microsoft.com/office/drawing/2014/main" id="{C5B89189-CFCC-551F-B243-C62601A86284}"/>
              </a:ext>
              <a:ext uri="{C183D7F6-B498-43B3-948B-1728B52AA6E4}">
                <adec:decorative xmlns:adec="http://schemas.microsoft.com/office/drawing/2017/decorative" val="1"/>
              </a:ext>
            </a:extLst>
          </p:cNvPr>
          <p:cNvCxnSpPr>
            <a:cxnSpLocks/>
          </p:cNvCxnSpPr>
          <p:nvPr/>
        </p:nvCxnSpPr>
        <p:spPr>
          <a:xfrm>
            <a:off x="6096000" y="1381125"/>
            <a:ext cx="0" cy="4638675"/>
          </a:xfrm>
          <a:prstGeom prst="line">
            <a:avLst/>
          </a:prstGeom>
          <a:ln w="12700">
            <a:solidFill>
              <a:srgbClr val="C75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123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00402D-EDFC-8A12-C789-3F6886D96B1B}"/>
              </a:ext>
            </a:extLst>
          </p:cNvPr>
          <p:cNvSpPr>
            <a:spLocks noGrp="1"/>
          </p:cNvSpPr>
          <p:nvPr>
            <p:ph type="title"/>
          </p:nvPr>
        </p:nvSpPr>
        <p:spPr/>
        <p:txBody>
          <a:bodyPr>
            <a:normAutofit/>
          </a:bodyPr>
          <a:lstStyle/>
          <a:p>
            <a:r>
              <a:rPr lang="en-US" b="1" dirty="0">
                <a:effectLst/>
                <a:latin typeface="Calibri" panose="020F0502020204030204" pitchFamily="34" charset="0"/>
                <a:cs typeface="Calibri" panose="020F0502020204030204" pitchFamily="34" charset="0"/>
              </a:rPr>
              <a:t>§ 200.302 Financial Management Summary</a:t>
            </a:r>
            <a:r>
              <a:rPr lang="en-US" dirty="0">
                <a:latin typeface="Calibri" panose="020F0502020204030204" pitchFamily="34" charset="0"/>
                <a:cs typeface="Calibri" panose="020F0502020204030204" pitchFamily="34" charset="0"/>
              </a:rPr>
              <a:t>…</a:t>
            </a:r>
          </a:p>
        </p:txBody>
      </p:sp>
      <p:sp>
        <p:nvSpPr>
          <p:cNvPr id="5" name="Text Placeholder 4">
            <a:extLst>
              <a:ext uri="{FF2B5EF4-FFF2-40B4-BE49-F238E27FC236}">
                <a16:creationId xmlns:a16="http://schemas.microsoft.com/office/drawing/2014/main" id="{8A5C34ED-E0F0-5BEB-5372-A00A964E0B4D}"/>
              </a:ext>
            </a:extLst>
          </p:cNvPr>
          <p:cNvSpPr>
            <a:spLocks noGrp="1"/>
          </p:cNvSpPr>
          <p:nvPr>
            <p:ph idx="1"/>
          </p:nvPr>
        </p:nvSpPr>
        <p:spPr>
          <a:xfrm>
            <a:off x="1152144" y="1600200"/>
            <a:ext cx="4943856" cy="4576763"/>
          </a:xfrm>
        </p:spPr>
        <p:txBody>
          <a:bodyPr>
            <a:normAutofit lnSpcReduction="10000"/>
          </a:bodyPr>
          <a:lstStyle/>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Policies and Procedures </a:t>
            </a:r>
            <a:r>
              <a:rPr lang="en-US" sz="2200" dirty="0">
                <a:latin typeface="Calibri" panose="020F0502020204030204" pitchFamily="34" charset="0"/>
                <a:cs typeface="Calibri" panose="020F0502020204030204" pitchFamily="34" charset="0"/>
              </a:rPr>
              <a:t>must comply with the requirements.</a:t>
            </a:r>
          </a:p>
          <a:p>
            <a:pPr>
              <a:lnSpc>
                <a:spcPct val="114000"/>
              </a:lnSpc>
              <a:spcBef>
                <a:spcPts val="600"/>
              </a:spcBef>
              <a:spcAft>
                <a:spcPts val="600"/>
              </a:spcAft>
            </a:pPr>
            <a:r>
              <a:rPr lang="en-US" sz="2200" b="1" dirty="0">
                <a:effectLst/>
                <a:latin typeface="Calibri" panose="020F0502020204030204" pitchFamily="34" charset="0"/>
                <a:cs typeface="Calibri" panose="020F0502020204030204" pitchFamily="34" charset="0"/>
              </a:rPr>
              <a:t>Financial Systems </a:t>
            </a:r>
            <a:r>
              <a:rPr lang="en-US" sz="2200" dirty="0">
                <a:effectLst/>
                <a:latin typeface="Calibri" panose="020F0502020204030204" pitchFamily="34" charset="0"/>
                <a:cs typeface="Calibri" panose="020F0502020204030204" pitchFamily="34" charset="0"/>
              </a:rPr>
              <a:t>must have the ability to track funds separately in the financial system (expenses, revenues, cash flows, assets, etc.).</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Financial Transactions </a:t>
            </a:r>
            <a:r>
              <a:rPr lang="en-US" sz="2200" dirty="0">
                <a:latin typeface="Calibri" panose="020F0502020204030204" pitchFamily="34" charset="0"/>
                <a:cs typeface="Calibri" panose="020F0502020204030204" pitchFamily="34" charset="0"/>
              </a:rPr>
              <a:t>must be supported with documentation.</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Internal Controls </a:t>
            </a:r>
            <a:r>
              <a:rPr lang="en-US" sz="2200" dirty="0">
                <a:latin typeface="Calibri" panose="020F0502020204030204" pitchFamily="34" charset="0"/>
                <a:cs typeface="Calibri" panose="020F0502020204030204" pitchFamily="34" charset="0"/>
              </a:rPr>
              <a:t>must safeguard assets and prohibit a single person from having sole control. </a:t>
            </a:r>
          </a:p>
          <a:p>
            <a:pPr marL="114300" indent="0">
              <a:lnSpc>
                <a:spcPct val="114000"/>
              </a:lnSpc>
              <a:spcBef>
                <a:spcPts val="600"/>
              </a:spcBef>
              <a:spcAft>
                <a:spcPts val="600"/>
              </a:spcAft>
              <a:buNone/>
            </a:pPr>
            <a:endParaRPr lang="en-US" dirty="0"/>
          </a:p>
        </p:txBody>
      </p:sp>
      <p:sp>
        <p:nvSpPr>
          <p:cNvPr id="6" name="Text Placeholder 5">
            <a:extLst>
              <a:ext uri="{FF2B5EF4-FFF2-40B4-BE49-F238E27FC236}">
                <a16:creationId xmlns:a16="http://schemas.microsoft.com/office/drawing/2014/main" id="{6FCBBE0C-6070-766E-83C8-51F7EE783BDC}"/>
              </a:ext>
            </a:extLst>
          </p:cNvPr>
          <p:cNvSpPr>
            <a:spLocks noGrp="1"/>
          </p:cNvSpPr>
          <p:nvPr>
            <p:ph type="body" idx="4294967295"/>
          </p:nvPr>
        </p:nvSpPr>
        <p:spPr>
          <a:xfrm>
            <a:off x="6741296" y="1600200"/>
            <a:ext cx="4872206" cy="5016500"/>
          </a:xfrm>
        </p:spPr>
        <p:txBody>
          <a:bodyPr/>
          <a:lstStyle/>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Procurement Guidelines </a:t>
            </a:r>
            <a:r>
              <a:rPr lang="en-US" sz="2200" dirty="0">
                <a:latin typeface="Calibri" panose="020F0502020204030204" pitchFamily="34" charset="0"/>
                <a:cs typeface="Calibri" panose="020F0502020204030204" pitchFamily="34" charset="0"/>
              </a:rPr>
              <a:t>must be adhered to for purchases.</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Monitor</a:t>
            </a:r>
            <a:r>
              <a:rPr lang="en-US" sz="2200" dirty="0">
                <a:latin typeface="Calibri" panose="020F0502020204030204" pitchFamily="34" charset="0"/>
                <a:cs typeface="Calibri" panose="020F0502020204030204" pitchFamily="34" charset="0"/>
              </a:rPr>
              <a:t> financial activities for service providers and contracts issued.</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Financial Reports </a:t>
            </a:r>
            <a:r>
              <a:rPr lang="en-US" sz="2200" dirty="0">
                <a:latin typeface="Calibri" panose="020F0502020204030204" pitchFamily="34" charset="0"/>
                <a:cs typeface="Calibri" panose="020F0502020204030204" pitchFamily="34" charset="0"/>
              </a:rPr>
              <a:t>must produce accurate (verified) results.</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Audit Requirements </a:t>
            </a:r>
            <a:r>
              <a:rPr lang="en-US" sz="2200" dirty="0">
                <a:latin typeface="Calibri" panose="020F0502020204030204" pitchFamily="34" charset="0"/>
                <a:cs typeface="Calibri" panose="020F0502020204030204" pitchFamily="34" charset="0"/>
              </a:rPr>
              <a:t>must be adhered to.</a:t>
            </a:r>
          </a:p>
          <a:p>
            <a:pPr marL="114300" indent="0">
              <a:lnSpc>
                <a:spcPct val="114000"/>
              </a:lnSpc>
              <a:spcBef>
                <a:spcPts val="600"/>
              </a:spcBef>
              <a:spcAft>
                <a:spcPts val="600"/>
              </a:spcAft>
              <a:buNone/>
            </a:pPr>
            <a:endParaRPr lang="en-US" dirty="0"/>
          </a:p>
        </p:txBody>
      </p:sp>
    </p:spTree>
    <p:extLst>
      <p:ext uri="{BB962C8B-B14F-4D97-AF65-F5344CB8AC3E}">
        <p14:creationId xmlns:p14="http://schemas.microsoft.com/office/powerpoint/2010/main" val="3936648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08AA-B036-AF63-BB4F-C11DD183C6D0}"/>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Rules, Regulation, and Guidelines</a:t>
            </a:r>
          </a:p>
        </p:txBody>
      </p:sp>
      <p:sp>
        <p:nvSpPr>
          <p:cNvPr id="3" name="Content Placeholder 2">
            <a:extLst>
              <a:ext uri="{FF2B5EF4-FFF2-40B4-BE49-F238E27FC236}">
                <a16:creationId xmlns:a16="http://schemas.microsoft.com/office/drawing/2014/main" id="{972140C6-0520-FEB6-6AB4-D2D0E87F57E7}"/>
              </a:ext>
            </a:extLst>
          </p:cNvPr>
          <p:cNvSpPr>
            <a:spLocks noGrp="1"/>
          </p:cNvSpPr>
          <p:nvPr>
            <p:ph idx="1"/>
          </p:nvPr>
        </p:nvSpPr>
        <p:spPr>
          <a:xfrm>
            <a:off x="1327355" y="1356361"/>
            <a:ext cx="8464346" cy="5075788"/>
          </a:xfrm>
        </p:spPr>
        <p:txBody>
          <a:bodyPr>
            <a:noAutofit/>
          </a:bodyPr>
          <a:lstStyle/>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Request for Proposal (RFP)/Grant Application/Funding Opportunity Announcement (FOA)</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Assistance Listings (formerly Catalog of Federal Domestic Assistance (CFDA) numbers) are the publicly available listings of Federal assistance programs (WIOA Adult 17.258, WIOA Youth 17.259, WIOA Dislocated Worker 17.278).</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Compliance Supplement - used by auditors to test programmatic and financial compliance – Sample compliance supplement/Grid from the compliance</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Enabling Statute - the “Act”, signed into law/existence (WIOA, etc.).</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DOL/ETA Implementing regulations 20 CFR 600-699</a:t>
            </a:r>
          </a:p>
          <a:p>
            <a:pPr marL="285750" indent="-285750">
              <a:lnSpc>
                <a:spcPct val="134000"/>
              </a:lnSpc>
              <a:spcBef>
                <a:spcPts val="600"/>
              </a:spcBef>
              <a:spcAft>
                <a:spcPts val="600"/>
              </a:spcAft>
              <a:buFont typeface="Wingdings" panose="05000000000000000000" pitchFamily="2" charset="2"/>
              <a:buChar char="§"/>
            </a:pPr>
            <a:r>
              <a:rPr lang="en-US" sz="1600" b="1" dirty="0">
                <a:latin typeface="Calibri" panose="020F0502020204030204" pitchFamily="34" charset="0"/>
                <a:cs typeface="Calibri" panose="020F0502020204030204" pitchFamily="34" charset="0"/>
              </a:rPr>
              <a:t>The Uniform Guidance 2 CFR 200</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DOL adoption of Uniform Guidance 2 CFR 2900</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DOL/State/Agency Policies/Monitoring Guide</a:t>
            </a:r>
          </a:p>
          <a:p>
            <a:pPr marL="285750" indent="-285750">
              <a:lnSpc>
                <a:spcPct val="13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Agreement Terms</a:t>
            </a:r>
          </a:p>
          <a:p>
            <a:pPr marL="0" indent="0">
              <a:lnSpc>
                <a:spcPct val="134000"/>
              </a:lnSpc>
              <a:spcBef>
                <a:spcPts val="600"/>
              </a:spcBef>
              <a:spcAft>
                <a:spcPts val="600"/>
              </a:spcAft>
              <a:buNone/>
            </a:pPr>
            <a:endParaRPr lang="en-US" sz="1600" dirty="0"/>
          </a:p>
        </p:txBody>
      </p:sp>
      <p:sp>
        <p:nvSpPr>
          <p:cNvPr id="4" name="TextBox 3">
            <a:extLst>
              <a:ext uri="{FF2B5EF4-FFF2-40B4-BE49-F238E27FC236}">
                <a16:creationId xmlns:a16="http://schemas.microsoft.com/office/drawing/2014/main" id="{D112C450-740C-641C-7B72-A3D467E6B716}"/>
              </a:ext>
            </a:extLst>
          </p:cNvPr>
          <p:cNvSpPr txBox="1"/>
          <p:nvPr/>
        </p:nvSpPr>
        <p:spPr>
          <a:xfrm>
            <a:off x="9715451" y="4580810"/>
            <a:ext cx="2462784" cy="1331390"/>
          </a:xfrm>
          <a:prstGeom prst="rect">
            <a:avLst/>
          </a:prstGeom>
          <a:noFill/>
        </p:spPr>
        <p:txBody>
          <a:bodyPr wrap="square">
            <a:spAutoFit/>
          </a:bodyPr>
          <a:lstStyle/>
          <a:p>
            <a:pPr algn="ctr">
              <a:lnSpc>
                <a:spcPct val="114000"/>
              </a:lnSpc>
              <a:spcBef>
                <a:spcPts val="600"/>
              </a:spcBef>
              <a:spcAft>
                <a:spcPts val="600"/>
              </a:spcAft>
            </a:pPr>
            <a:r>
              <a:rPr lang="en-US" sz="2400" b="1" dirty="0">
                <a:solidFill>
                  <a:schemeClr val="accent4">
                    <a:lumMod val="75000"/>
                  </a:schemeClr>
                </a:solidFill>
                <a:latin typeface="Calibri" panose="020F0502020204030204" pitchFamily="34" charset="0"/>
                <a:cs typeface="Calibri" panose="020F0502020204030204" pitchFamily="34" charset="0"/>
              </a:rPr>
              <a:t>TAKE A MOMENT TO LOCATE THESE RESOURCES</a:t>
            </a:r>
          </a:p>
        </p:txBody>
      </p:sp>
    </p:spTree>
    <p:extLst>
      <p:ext uri="{BB962C8B-B14F-4D97-AF65-F5344CB8AC3E}">
        <p14:creationId xmlns:p14="http://schemas.microsoft.com/office/powerpoint/2010/main" val="3644291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Cost Classification (2 CFR 200.403)</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09" y="1441579"/>
            <a:ext cx="10788715" cy="5178296"/>
          </a:xfrm>
        </p:spPr>
        <p:txBody>
          <a:bodyPr>
            <a:noAutofit/>
          </a:bodyPr>
          <a:lstStyle/>
          <a:p>
            <a:pPr marL="0" indent="0">
              <a:lnSpc>
                <a:spcPct val="114000"/>
              </a:lnSpc>
              <a:spcBef>
                <a:spcPts val="600"/>
              </a:spcBef>
              <a:spcAft>
                <a:spcPts val="600"/>
              </a:spcAft>
              <a:buNone/>
            </a:pPr>
            <a:r>
              <a:rPr lang="en-US" sz="1600" dirty="0">
                <a:latin typeface="Calibri" panose="020F0502020204030204" pitchFamily="34" charset="0"/>
                <a:cs typeface="Calibri" panose="020F0502020204030204" pitchFamily="34" charset="0"/>
              </a:rPr>
              <a:t>To be allowable under Federal awards, costs must meet the following general criteria:</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Be necessary and reasonable for the performance of the Federal award and be allocable thereto under these principles; Prudent person test –what would a reasonable person do in a similar situation? </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Conform to any limitations or exclusions set forth in these principles or in the Federal award as to types or amount of cost items;</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Be consistent with policies and procedures that apply uniformly to both federally-financed and other activities of the recipient or subrecipient;</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Be accorded consistent treatment</a:t>
            </a:r>
            <a:r>
              <a:rPr lang="en-US" sz="1600" u="sng" dirty="0">
                <a:latin typeface="Calibri" panose="020F0502020204030204" pitchFamily="34" charset="0"/>
                <a:cs typeface="Calibri" panose="020F0502020204030204" pitchFamily="34" charset="0"/>
              </a:rPr>
              <a:t>; </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Be determined in accordance with generally accepted accounting principles </a:t>
            </a:r>
            <a:r>
              <a:rPr lang="en-US" sz="1600" u="sng" dirty="0">
                <a:latin typeface="Calibri" panose="020F0502020204030204" pitchFamily="34" charset="0"/>
                <a:cs typeface="Calibri" panose="020F0502020204030204" pitchFamily="34" charset="0"/>
              </a:rPr>
              <a:t>(GAAP</a:t>
            </a:r>
            <a:r>
              <a:rPr lang="en-US" sz="1600" dirty="0">
                <a:latin typeface="Calibri" panose="020F0502020204030204" pitchFamily="34" charset="0"/>
                <a:cs typeface="Calibri" panose="020F0502020204030204" pitchFamily="34" charset="0"/>
              </a:rPr>
              <a:t>), except, for state and local governments and Indian tribes only, as otherwise provided for;</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Not be included as a cost or used to meet cost sharing or matching requirements of any other federally-financed program in either the current or a prior period; and,</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Be adequately documented</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Administrative closeout costs may be incurred until the due date of the final report(s).</a:t>
            </a:r>
          </a:p>
          <a:p>
            <a:pPr marL="0" indent="0">
              <a:lnSpc>
                <a:spcPct val="114000"/>
              </a:lnSpc>
              <a:spcBef>
                <a:spcPts val="600"/>
              </a:spcBef>
              <a:spcAft>
                <a:spcPts val="600"/>
              </a:spcAft>
              <a:buNone/>
            </a:pPr>
            <a:endParaRPr lang="en-US" sz="1600" dirty="0"/>
          </a:p>
        </p:txBody>
      </p:sp>
    </p:spTree>
    <p:extLst>
      <p:ext uri="{BB962C8B-B14F-4D97-AF65-F5344CB8AC3E}">
        <p14:creationId xmlns:p14="http://schemas.microsoft.com/office/powerpoint/2010/main" val="1341746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rrow: Circular 4">
            <a:extLst>
              <a:ext uri="{FF2B5EF4-FFF2-40B4-BE49-F238E27FC236}">
                <a16:creationId xmlns:a16="http://schemas.microsoft.com/office/drawing/2014/main" id="{94E46279-283D-7699-7D53-AFAD3D1BD325}"/>
              </a:ext>
              <a:ext uri="{C183D7F6-B498-43B3-948B-1728B52AA6E4}">
                <adec:decorative xmlns:adec="http://schemas.microsoft.com/office/drawing/2017/decorative" val="1"/>
              </a:ext>
            </a:extLst>
          </p:cNvPr>
          <p:cNvSpPr/>
          <p:nvPr/>
        </p:nvSpPr>
        <p:spPr>
          <a:xfrm>
            <a:off x="3790084" y="2310559"/>
            <a:ext cx="4094371" cy="4094371"/>
          </a:xfrm>
          <a:prstGeom prst="circularArrow">
            <a:avLst>
              <a:gd name="adj1" fmla="val 5544"/>
              <a:gd name="adj2" fmla="val 330680"/>
              <a:gd name="adj3" fmla="val 14636136"/>
              <a:gd name="adj4" fmla="val 16881673"/>
              <a:gd name="adj5" fmla="val 5757"/>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16125" y="435739"/>
            <a:ext cx="10515600" cy="1005840"/>
          </a:xfrm>
        </p:spPr>
        <p:txBody>
          <a:bodyPr>
            <a:normAutofit/>
          </a:bodyPr>
          <a:lstStyle/>
          <a:p>
            <a:r>
              <a:rPr lang="en-US" dirty="0">
                <a:latin typeface="Calibri" panose="020F0502020204030204" pitchFamily="34" charset="0"/>
                <a:cs typeface="Calibri" panose="020F0502020204030204" pitchFamily="34" charset="0"/>
              </a:rPr>
              <a:t>Accounts Payable Cycle </a:t>
            </a:r>
            <a:r>
              <a:rPr lang="en-US">
                <a:latin typeface="Calibri" panose="020F0502020204030204" pitchFamily="34" charset="0"/>
                <a:cs typeface="Calibri" panose="020F0502020204030204" pitchFamily="34" charset="0"/>
              </a:rPr>
              <a:t>(continued)</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80"/>
            <a:ext cx="10515600" cy="612304"/>
          </a:xfrm>
        </p:spPr>
        <p:txBody>
          <a:bodyPr>
            <a:noAutofit/>
          </a:bodyPr>
          <a:lstStyle/>
          <a:p>
            <a:pPr marL="0" indent="0">
              <a:lnSpc>
                <a:spcPct val="114000"/>
              </a:lnSpc>
              <a:spcBef>
                <a:spcPts val="600"/>
              </a:spcBef>
              <a:spcAft>
                <a:spcPts val="600"/>
              </a:spcAft>
              <a:buNone/>
            </a:pPr>
            <a:r>
              <a:rPr lang="en-US" sz="1800" dirty="0">
                <a:latin typeface="Calibri" panose="020F0502020204030204" pitchFamily="34" charset="0"/>
                <a:cs typeface="Calibri" panose="020F0502020204030204" pitchFamily="34" charset="0"/>
              </a:rPr>
              <a:t>A collective process of identifying, analyzing and recording the accounting events of a company. It is a standard 8-step process that begins when a transaction occurs and ends with its inclusion in the financial statements.</a:t>
            </a:r>
          </a:p>
          <a:p>
            <a:pPr marL="0" indent="0">
              <a:lnSpc>
                <a:spcPct val="114000"/>
              </a:lnSpc>
              <a:spcBef>
                <a:spcPts val="600"/>
              </a:spcBef>
              <a:spcAft>
                <a:spcPts val="600"/>
              </a:spcAft>
              <a:buNone/>
            </a:pPr>
            <a:endParaRPr lang="en-US" sz="1800" dirty="0">
              <a:latin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endParaRPr lang="en-US" sz="1800" dirty="0"/>
          </a:p>
        </p:txBody>
      </p:sp>
      <p:sp>
        <p:nvSpPr>
          <p:cNvPr id="7" name="Freeform: Shape 6" descr="1. Identify Transactions&#10;">
            <a:extLst>
              <a:ext uri="{FF2B5EF4-FFF2-40B4-BE49-F238E27FC236}">
                <a16:creationId xmlns:a16="http://schemas.microsoft.com/office/drawing/2014/main" id="{175D8812-288A-5FEC-0C01-17B82756C3F8}"/>
              </a:ext>
            </a:extLst>
          </p:cNvPr>
          <p:cNvSpPr/>
          <p:nvPr/>
        </p:nvSpPr>
        <p:spPr>
          <a:xfrm>
            <a:off x="5254646" y="2356123"/>
            <a:ext cx="1165246" cy="582623"/>
          </a:xfrm>
          <a:custGeom>
            <a:avLst/>
            <a:gdLst>
              <a:gd name="connsiteX0" fmla="*/ 0 w 1165246"/>
              <a:gd name="connsiteY0" fmla="*/ 97106 h 582623"/>
              <a:gd name="connsiteX1" fmla="*/ 97106 w 1165246"/>
              <a:gd name="connsiteY1" fmla="*/ 0 h 582623"/>
              <a:gd name="connsiteX2" fmla="*/ 1068140 w 1165246"/>
              <a:gd name="connsiteY2" fmla="*/ 0 h 582623"/>
              <a:gd name="connsiteX3" fmla="*/ 1165246 w 1165246"/>
              <a:gd name="connsiteY3" fmla="*/ 97106 h 582623"/>
              <a:gd name="connsiteX4" fmla="*/ 1165246 w 1165246"/>
              <a:gd name="connsiteY4" fmla="*/ 485517 h 582623"/>
              <a:gd name="connsiteX5" fmla="*/ 1068140 w 1165246"/>
              <a:gd name="connsiteY5" fmla="*/ 582623 h 582623"/>
              <a:gd name="connsiteX6" fmla="*/ 97106 w 1165246"/>
              <a:gd name="connsiteY6" fmla="*/ 582623 h 582623"/>
              <a:gd name="connsiteX7" fmla="*/ 0 w 1165246"/>
              <a:gd name="connsiteY7" fmla="*/ 485517 h 582623"/>
              <a:gd name="connsiteX8" fmla="*/ 0 w 1165246"/>
              <a:gd name="connsiteY8" fmla="*/ 97106 h 582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246" h="582623">
                <a:moveTo>
                  <a:pt x="0" y="97106"/>
                </a:moveTo>
                <a:cubicBezTo>
                  <a:pt x="0" y="43476"/>
                  <a:pt x="43476" y="0"/>
                  <a:pt x="97106" y="0"/>
                </a:cubicBezTo>
                <a:lnTo>
                  <a:pt x="1068140" y="0"/>
                </a:lnTo>
                <a:cubicBezTo>
                  <a:pt x="1121770" y="0"/>
                  <a:pt x="1165246" y="43476"/>
                  <a:pt x="1165246" y="97106"/>
                </a:cubicBezTo>
                <a:lnTo>
                  <a:pt x="1165246" y="485517"/>
                </a:lnTo>
                <a:cubicBezTo>
                  <a:pt x="1165246" y="539147"/>
                  <a:pt x="1121770" y="582623"/>
                  <a:pt x="1068140" y="582623"/>
                </a:cubicBezTo>
                <a:lnTo>
                  <a:pt x="97106" y="582623"/>
                </a:lnTo>
                <a:cubicBezTo>
                  <a:pt x="43476" y="582623"/>
                  <a:pt x="0" y="539147"/>
                  <a:pt x="0" y="485517"/>
                </a:cubicBezTo>
                <a:lnTo>
                  <a:pt x="0" y="97106"/>
                </a:lnTo>
                <a:close/>
              </a:path>
            </a:pathLst>
          </a:custGeom>
          <a:solidFill>
            <a:srgbClr val="0D729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161" tIns="74161" rIns="74161" bIns="74161" numCol="1" spcCol="1270" anchor="ctr" anchorCtr="0">
            <a:noAutofit/>
          </a:bodyPr>
          <a:lstStyle/>
          <a:p>
            <a:pPr marL="0" lvl="0" indent="0" algn="ctr" defTabSz="533400">
              <a:lnSpc>
                <a:spcPct val="90000"/>
              </a:lnSpc>
              <a:spcBef>
                <a:spcPct val="0"/>
              </a:spcBef>
              <a:spcAft>
                <a:spcPct val="35000"/>
              </a:spcAft>
              <a:buNone/>
            </a:pPr>
            <a:r>
              <a:rPr lang="en-US" sz="1200" kern="1200" dirty="0"/>
              <a:t>1. Identify Transactions</a:t>
            </a:r>
          </a:p>
        </p:txBody>
      </p:sp>
      <p:sp>
        <p:nvSpPr>
          <p:cNvPr id="8" name="Freeform: Shape 7" descr="2. Record Journal Entries&#10;">
            <a:extLst>
              <a:ext uri="{FF2B5EF4-FFF2-40B4-BE49-F238E27FC236}">
                <a16:creationId xmlns:a16="http://schemas.microsoft.com/office/drawing/2014/main" id="{6B42CE6C-CF46-76D4-9C6B-E0B318168709}"/>
              </a:ext>
            </a:extLst>
          </p:cNvPr>
          <p:cNvSpPr/>
          <p:nvPr/>
        </p:nvSpPr>
        <p:spPr>
          <a:xfrm>
            <a:off x="6489255" y="2857990"/>
            <a:ext cx="1165246" cy="582623"/>
          </a:xfrm>
          <a:custGeom>
            <a:avLst/>
            <a:gdLst>
              <a:gd name="connsiteX0" fmla="*/ 0 w 1165246"/>
              <a:gd name="connsiteY0" fmla="*/ 97106 h 582623"/>
              <a:gd name="connsiteX1" fmla="*/ 97106 w 1165246"/>
              <a:gd name="connsiteY1" fmla="*/ 0 h 582623"/>
              <a:gd name="connsiteX2" fmla="*/ 1068140 w 1165246"/>
              <a:gd name="connsiteY2" fmla="*/ 0 h 582623"/>
              <a:gd name="connsiteX3" fmla="*/ 1165246 w 1165246"/>
              <a:gd name="connsiteY3" fmla="*/ 97106 h 582623"/>
              <a:gd name="connsiteX4" fmla="*/ 1165246 w 1165246"/>
              <a:gd name="connsiteY4" fmla="*/ 485517 h 582623"/>
              <a:gd name="connsiteX5" fmla="*/ 1068140 w 1165246"/>
              <a:gd name="connsiteY5" fmla="*/ 582623 h 582623"/>
              <a:gd name="connsiteX6" fmla="*/ 97106 w 1165246"/>
              <a:gd name="connsiteY6" fmla="*/ 582623 h 582623"/>
              <a:gd name="connsiteX7" fmla="*/ 0 w 1165246"/>
              <a:gd name="connsiteY7" fmla="*/ 485517 h 582623"/>
              <a:gd name="connsiteX8" fmla="*/ 0 w 1165246"/>
              <a:gd name="connsiteY8" fmla="*/ 97106 h 582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246" h="582623">
                <a:moveTo>
                  <a:pt x="0" y="97106"/>
                </a:moveTo>
                <a:cubicBezTo>
                  <a:pt x="0" y="43476"/>
                  <a:pt x="43476" y="0"/>
                  <a:pt x="97106" y="0"/>
                </a:cubicBezTo>
                <a:lnTo>
                  <a:pt x="1068140" y="0"/>
                </a:lnTo>
                <a:cubicBezTo>
                  <a:pt x="1121770" y="0"/>
                  <a:pt x="1165246" y="43476"/>
                  <a:pt x="1165246" y="97106"/>
                </a:cubicBezTo>
                <a:lnTo>
                  <a:pt x="1165246" y="485517"/>
                </a:lnTo>
                <a:cubicBezTo>
                  <a:pt x="1165246" y="539147"/>
                  <a:pt x="1121770" y="582623"/>
                  <a:pt x="1068140" y="582623"/>
                </a:cubicBezTo>
                <a:lnTo>
                  <a:pt x="97106" y="582623"/>
                </a:lnTo>
                <a:cubicBezTo>
                  <a:pt x="43476" y="582623"/>
                  <a:pt x="0" y="539147"/>
                  <a:pt x="0" y="485517"/>
                </a:cubicBezTo>
                <a:lnTo>
                  <a:pt x="0" y="97106"/>
                </a:lnTo>
                <a:close/>
              </a:path>
            </a:pathLst>
          </a:custGeom>
          <a:solidFill>
            <a:srgbClr val="0D729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161" tIns="74161" rIns="74161" bIns="74161" numCol="1" spcCol="1270" anchor="ctr" anchorCtr="0">
            <a:noAutofit/>
          </a:bodyPr>
          <a:lstStyle/>
          <a:p>
            <a:pPr marL="0" lvl="0" indent="0" algn="ctr" defTabSz="533400">
              <a:lnSpc>
                <a:spcPct val="90000"/>
              </a:lnSpc>
              <a:spcBef>
                <a:spcPct val="0"/>
              </a:spcBef>
              <a:spcAft>
                <a:spcPct val="35000"/>
              </a:spcAft>
              <a:buNone/>
            </a:pPr>
            <a:r>
              <a:rPr lang="en-US" sz="1200" kern="1200" dirty="0"/>
              <a:t>2. Record Journal Entries</a:t>
            </a:r>
          </a:p>
        </p:txBody>
      </p:sp>
      <p:sp>
        <p:nvSpPr>
          <p:cNvPr id="9" name="Freeform: Shape 8" descr="3. Post Ledger Entries&#10;">
            <a:extLst>
              <a:ext uri="{FF2B5EF4-FFF2-40B4-BE49-F238E27FC236}">
                <a16:creationId xmlns:a16="http://schemas.microsoft.com/office/drawing/2014/main" id="{5AA77504-6EFF-EDF1-AA28-89168A687DC8}"/>
              </a:ext>
            </a:extLst>
          </p:cNvPr>
          <p:cNvSpPr/>
          <p:nvPr/>
        </p:nvSpPr>
        <p:spPr>
          <a:xfrm>
            <a:off x="7000647" y="4092599"/>
            <a:ext cx="1165246" cy="582623"/>
          </a:xfrm>
          <a:custGeom>
            <a:avLst/>
            <a:gdLst>
              <a:gd name="connsiteX0" fmla="*/ 0 w 1165246"/>
              <a:gd name="connsiteY0" fmla="*/ 97106 h 582623"/>
              <a:gd name="connsiteX1" fmla="*/ 97106 w 1165246"/>
              <a:gd name="connsiteY1" fmla="*/ 0 h 582623"/>
              <a:gd name="connsiteX2" fmla="*/ 1068140 w 1165246"/>
              <a:gd name="connsiteY2" fmla="*/ 0 h 582623"/>
              <a:gd name="connsiteX3" fmla="*/ 1165246 w 1165246"/>
              <a:gd name="connsiteY3" fmla="*/ 97106 h 582623"/>
              <a:gd name="connsiteX4" fmla="*/ 1165246 w 1165246"/>
              <a:gd name="connsiteY4" fmla="*/ 485517 h 582623"/>
              <a:gd name="connsiteX5" fmla="*/ 1068140 w 1165246"/>
              <a:gd name="connsiteY5" fmla="*/ 582623 h 582623"/>
              <a:gd name="connsiteX6" fmla="*/ 97106 w 1165246"/>
              <a:gd name="connsiteY6" fmla="*/ 582623 h 582623"/>
              <a:gd name="connsiteX7" fmla="*/ 0 w 1165246"/>
              <a:gd name="connsiteY7" fmla="*/ 485517 h 582623"/>
              <a:gd name="connsiteX8" fmla="*/ 0 w 1165246"/>
              <a:gd name="connsiteY8" fmla="*/ 97106 h 582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246" h="582623">
                <a:moveTo>
                  <a:pt x="0" y="97106"/>
                </a:moveTo>
                <a:cubicBezTo>
                  <a:pt x="0" y="43476"/>
                  <a:pt x="43476" y="0"/>
                  <a:pt x="97106" y="0"/>
                </a:cubicBezTo>
                <a:lnTo>
                  <a:pt x="1068140" y="0"/>
                </a:lnTo>
                <a:cubicBezTo>
                  <a:pt x="1121770" y="0"/>
                  <a:pt x="1165246" y="43476"/>
                  <a:pt x="1165246" y="97106"/>
                </a:cubicBezTo>
                <a:lnTo>
                  <a:pt x="1165246" y="485517"/>
                </a:lnTo>
                <a:cubicBezTo>
                  <a:pt x="1165246" y="539147"/>
                  <a:pt x="1121770" y="582623"/>
                  <a:pt x="1068140" y="582623"/>
                </a:cubicBezTo>
                <a:lnTo>
                  <a:pt x="97106" y="582623"/>
                </a:lnTo>
                <a:cubicBezTo>
                  <a:pt x="43476" y="582623"/>
                  <a:pt x="0" y="539147"/>
                  <a:pt x="0" y="485517"/>
                </a:cubicBezTo>
                <a:lnTo>
                  <a:pt x="0" y="97106"/>
                </a:lnTo>
                <a:close/>
              </a:path>
            </a:pathLst>
          </a:custGeom>
          <a:solidFill>
            <a:srgbClr val="0D729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161" tIns="74161" rIns="74161" bIns="74161" numCol="1" spcCol="1270" anchor="ctr" anchorCtr="0">
            <a:noAutofit/>
          </a:bodyPr>
          <a:lstStyle/>
          <a:p>
            <a:pPr marL="0" lvl="0" indent="0" algn="ctr" defTabSz="533400">
              <a:lnSpc>
                <a:spcPct val="90000"/>
              </a:lnSpc>
              <a:spcBef>
                <a:spcPct val="0"/>
              </a:spcBef>
              <a:spcAft>
                <a:spcPct val="35000"/>
              </a:spcAft>
              <a:buNone/>
            </a:pPr>
            <a:r>
              <a:rPr lang="en-US" sz="1200" kern="1200" dirty="0"/>
              <a:t>3. Post Ledger Entries</a:t>
            </a:r>
          </a:p>
        </p:txBody>
      </p:sp>
      <p:sp>
        <p:nvSpPr>
          <p:cNvPr id="10" name="Freeform: Shape 9" descr="4. Unadjusted Trial Balance&#10;">
            <a:extLst>
              <a:ext uri="{FF2B5EF4-FFF2-40B4-BE49-F238E27FC236}">
                <a16:creationId xmlns:a16="http://schemas.microsoft.com/office/drawing/2014/main" id="{778BD053-B7CD-771C-6ABC-D6457A1B99F3}"/>
              </a:ext>
            </a:extLst>
          </p:cNvPr>
          <p:cNvSpPr/>
          <p:nvPr/>
        </p:nvSpPr>
        <p:spPr>
          <a:xfrm>
            <a:off x="6489255" y="5327208"/>
            <a:ext cx="1165246" cy="582623"/>
          </a:xfrm>
          <a:custGeom>
            <a:avLst/>
            <a:gdLst>
              <a:gd name="connsiteX0" fmla="*/ 0 w 1165246"/>
              <a:gd name="connsiteY0" fmla="*/ 97106 h 582623"/>
              <a:gd name="connsiteX1" fmla="*/ 97106 w 1165246"/>
              <a:gd name="connsiteY1" fmla="*/ 0 h 582623"/>
              <a:gd name="connsiteX2" fmla="*/ 1068140 w 1165246"/>
              <a:gd name="connsiteY2" fmla="*/ 0 h 582623"/>
              <a:gd name="connsiteX3" fmla="*/ 1165246 w 1165246"/>
              <a:gd name="connsiteY3" fmla="*/ 97106 h 582623"/>
              <a:gd name="connsiteX4" fmla="*/ 1165246 w 1165246"/>
              <a:gd name="connsiteY4" fmla="*/ 485517 h 582623"/>
              <a:gd name="connsiteX5" fmla="*/ 1068140 w 1165246"/>
              <a:gd name="connsiteY5" fmla="*/ 582623 h 582623"/>
              <a:gd name="connsiteX6" fmla="*/ 97106 w 1165246"/>
              <a:gd name="connsiteY6" fmla="*/ 582623 h 582623"/>
              <a:gd name="connsiteX7" fmla="*/ 0 w 1165246"/>
              <a:gd name="connsiteY7" fmla="*/ 485517 h 582623"/>
              <a:gd name="connsiteX8" fmla="*/ 0 w 1165246"/>
              <a:gd name="connsiteY8" fmla="*/ 97106 h 582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246" h="582623">
                <a:moveTo>
                  <a:pt x="0" y="97106"/>
                </a:moveTo>
                <a:cubicBezTo>
                  <a:pt x="0" y="43476"/>
                  <a:pt x="43476" y="0"/>
                  <a:pt x="97106" y="0"/>
                </a:cubicBezTo>
                <a:lnTo>
                  <a:pt x="1068140" y="0"/>
                </a:lnTo>
                <a:cubicBezTo>
                  <a:pt x="1121770" y="0"/>
                  <a:pt x="1165246" y="43476"/>
                  <a:pt x="1165246" y="97106"/>
                </a:cubicBezTo>
                <a:lnTo>
                  <a:pt x="1165246" y="485517"/>
                </a:lnTo>
                <a:cubicBezTo>
                  <a:pt x="1165246" y="539147"/>
                  <a:pt x="1121770" y="582623"/>
                  <a:pt x="1068140" y="582623"/>
                </a:cubicBezTo>
                <a:lnTo>
                  <a:pt x="97106" y="582623"/>
                </a:lnTo>
                <a:cubicBezTo>
                  <a:pt x="43476" y="582623"/>
                  <a:pt x="0" y="539147"/>
                  <a:pt x="0" y="485517"/>
                </a:cubicBezTo>
                <a:lnTo>
                  <a:pt x="0" y="97106"/>
                </a:lnTo>
                <a:close/>
              </a:path>
            </a:pathLst>
          </a:custGeom>
          <a:solidFill>
            <a:srgbClr val="0D729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161" tIns="74161" rIns="74161" bIns="74161" numCol="1" spcCol="1270" anchor="ctr" anchorCtr="0">
            <a:noAutofit/>
          </a:bodyPr>
          <a:lstStyle/>
          <a:p>
            <a:pPr marL="0" lvl="0" indent="0" algn="ctr" defTabSz="533400">
              <a:lnSpc>
                <a:spcPct val="90000"/>
              </a:lnSpc>
              <a:spcBef>
                <a:spcPct val="0"/>
              </a:spcBef>
              <a:spcAft>
                <a:spcPct val="35000"/>
              </a:spcAft>
              <a:buNone/>
            </a:pPr>
            <a:r>
              <a:rPr lang="en-US" sz="1200" kern="1200" dirty="0"/>
              <a:t>4. Unadjusted Trial Balance</a:t>
            </a:r>
          </a:p>
        </p:txBody>
      </p:sp>
      <p:sp>
        <p:nvSpPr>
          <p:cNvPr id="11" name="Freeform: Shape 10" descr="5. Adjusted Entries&#10;">
            <a:extLst>
              <a:ext uri="{FF2B5EF4-FFF2-40B4-BE49-F238E27FC236}">
                <a16:creationId xmlns:a16="http://schemas.microsoft.com/office/drawing/2014/main" id="{480670B1-BEB0-C751-3916-4BE457E42791}"/>
              </a:ext>
            </a:extLst>
          </p:cNvPr>
          <p:cNvSpPr/>
          <p:nvPr/>
        </p:nvSpPr>
        <p:spPr>
          <a:xfrm>
            <a:off x="5254646" y="5838600"/>
            <a:ext cx="1165246" cy="582623"/>
          </a:xfrm>
          <a:custGeom>
            <a:avLst/>
            <a:gdLst>
              <a:gd name="connsiteX0" fmla="*/ 0 w 1165246"/>
              <a:gd name="connsiteY0" fmla="*/ 97106 h 582623"/>
              <a:gd name="connsiteX1" fmla="*/ 97106 w 1165246"/>
              <a:gd name="connsiteY1" fmla="*/ 0 h 582623"/>
              <a:gd name="connsiteX2" fmla="*/ 1068140 w 1165246"/>
              <a:gd name="connsiteY2" fmla="*/ 0 h 582623"/>
              <a:gd name="connsiteX3" fmla="*/ 1165246 w 1165246"/>
              <a:gd name="connsiteY3" fmla="*/ 97106 h 582623"/>
              <a:gd name="connsiteX4" fmla="*/ 1165246 w 1165246"/>
              <a:gd name="connsiteY4" fmla="*/ 485517 h 582623"/>
              <a:gd name="connsiteX5" fmla="*/ 1068140 w 1165246"/>
              <a:gd name="connsiteY5" fmla="*/ 582623 h 582623"/>
              <a:gd name="connsiteX6" fmla="*/ 97106 w 1165246"/>
              <a:gd name="connsiteY6" fmla="*/ 582623 h 582623"/>
              <a:gd name="connsiteX7" fmla="*/ 0 w 1165246"/>
              <a:gd name="connsiteY7" fmla="*/ 485517 h 582623"/>
              <a:gd name="connsiteX8" fmla="*/ 0 w 1165246"/>
              <a:gd name="connsiteY8" fmla="*/ 97106 h 582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246" h="582623">
                <a:moveTo>
                  <a:pt x="0" y="97106"/>
                </a:moveTo>
                <a:cubicBezTo>
                  <a:pt x="0" y="43476"/>
                  <a:pt x="43476" y="0"/>
                  <a:pt x="97106" y="0"/>
                </a:cubicBezTo>
                <a:lnTo>
                  <a:pt x="1068140" y="0"/>
                </a:lnTo>
                <a:cubicBezTo>
                  <a:pt x="1121770" y="0"/>
                  <a:pt x="1165246" y="43476"/>
                  <a:pt x="1165246" y="97106"/>
                </a:cubicBezTo>
                <a:lnTo>
                  <a:pt x="1165246" y="485517"/>
                </a:lnTo>
                <a:cubicBezTo>
                  <a:pt x="1165246" y="539147"/>
                  <a:pt x="1121770" y="582623"/>
                  <a:pt x="1068140" y="582623"/>
                </a:cubicBezTo>
                <a:lnTo>
                  <a:pt x="97106" y="582623"/>
                </a:lnTo>
                <a:cubicBezTo>
                  <a:pt x="43476" y="582623"/>
                  <a:pt x="0" y="539147"/>
                  <a:pt x="0" y="485517"/>
                </a:cubicBezTo>
                <a:lnTo>
                  <a:pt x="0" y="97106"/>
                </a:lnTo>
                <a:close/>
              </a:path>
            </a:pathLst>
          </a:custGeom>
          <a:solidFill>
            <a:srgbClr val="0D729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161" tIns="74161" rIns="74161" bIns="74161" numCol="1" spcCol="1270" anchor="ctr" anchorCtr="0">
            <a:noAutofit/>
          </a:bodyPr>
          <a:lstStyle/>
          <a:p>
            <a:pPr marL="0" lvl="0" indent="0" algn="ctr" defTabSz="533400">
              <a:lnSpc>
                <a:spcPct val="90000"/>
              </a:lnSpc>
              <a:spcBef>
                <a:spcPct val="0"/>
              </a:spcBef>
              <a:spcAft>
                <a:spcPct val="35000"/>
              </a:spcAft>
              <a:buNone/>
            </a:pPr>
            <a:r>
              <a:rPr lang="en-US" sz="1200" kern="1200" dirty="0"/>
              <a:t>5. Adjusted Entries</a:t>
            </a:r>
          </a:p>
        </p:txBody>
      </p:sp>
      <p:sp>
        <p:nvSpPr>
          <p:cNvPr id="12" name="Freeform: Shape 11" descr="6. Adjusted Trial Balance&#10;">
            <a:extLst>
              <a:ext uri="{FF2B5EF4-FFF2-40B4-BE49-F238E27FC236}">
                <a16:creationId xmlns:a16="http://schemas.microsoft.com/office/drawing/2014/main" id="{23F139AD-0036-F02E-8387-F50A834E058D}"/>
              </a:ext>
            </a:extLst>
          </p:cNvPr>
          <p:cNvSpPr/>
          <p:nvPr/>
        </p:nvSpPr>
        <p:spPr>
          <a:xfrm>
            <a:off x="4020037" y="5327208"/>
            <a:ext cx="1165246" cy="582623"/>
          </a:xfrm>
          <a:custGeom>
            <a:avLst/>
            <a:gdLst>
              <a:gd name="connsiteX0" fmla="*/ 0 w 1165246"/>
              <a:gd name="connsiteY0" fmla="*/ 97106 h 582623"/>
              <a:gd name="connsiteX1" fmla="*/ 97106 w 1165246"/>
              <a:gd name="connsiteY1" fmla="*/ 0 h 582623"/>
              <a:gd name="connsiteX2" fmla="*/ 1068140 w 1165246"/>
              <a:gd name="connsiteY2" fmla="*/ 0 h 582623"/>
              <a:gd name="connsiteX3" fmla="*/ 1165246 w 1165246"/>
              <a:gd name="connsiteY3" fmla="*/ 97106 h 582623"/>
              <a:gd name="connsiteX4" fmla="*/ 1165246 w 1165246"/>
              <a:gd name="connsiteY4" fmla="*/ 485517 h 582623"/>
              <a:gd name="connsiteX5" fmla="*/ 1068140 w 1165246"/>
              <a:gd name="connsiteY5" fmla="*/ 582623 h 582623"/>
              <a:gd name="connsiteX6" fmla="*/ 97106 w 1165246"/>
              <a:gd name="connsiteY6" fmla="*/ 582623 h 582623"/>
              <a:gd name="connsiteX7" fmla="*/ 0 w 1165246"/>
              <a:gd name="connsiteY7" fmla="*/ 485517 h 582623"/>
              <a:gd name="connsiteX8" fmla="*/ 0 w 1165246"/>
              <a:gd name="connsiteY8" fmla="*/ 97106 h 582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246" h="582623">
                <a:moveTo>
                  <a:pt x="0" y="97106"/>
                </a:moveTo>
                <a:cubicBezTo>
                  <a:pt x="0" y="43476"/>
                  <a:pt x="43476" y="0"/>
                  <a:pt x="97106" y="0"/>
                </a:cubicBezTo>
                <a:lnTo>
                  <a:pt x="1068140" y="0"/>
                </a:lnTo>
                <a:cubicBezTo>
                  <a:pt x="1121770" y="0"/>
                  <a:pt x="1165246" y="43476"/>
                  <a:pt x="1165246" y="97106"/>
                </a:cubicBezTo>
                <a:lnTo>
                  <a:pt x="1165246" y="485517"/>
                </a:lnTo>
                <a:cubicBezTo>
                  <a:pt x="1165246" y="539147"/>
                  <a:pt x="1121770" y="582623"/>
                  <a:pt x="1068140" y="582623"/>
                </a:cubicBezTo>
                <a:lnTo>
                  <a:pt x="97106" y="582623"/>
                </a:lnTo>
                <a:cubicBezTo>
                  <a:pt x="43476" y="582623"/>
                  <a:pt x="0" y="539147"/>
                  <a:pt x="0" y="485517"/>
                </a:cubicBezTo>
                <a:lnTo>
                  <a:pt x="0" y="97106"/>
                </a:lnTo>
                <a:close/>
              </a:path>
            </a:pathLst>
          </a:custGeom>
          <a:solidFill>
            <a:srgbClr val="0D729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161" tIns="74161" rIns="74161" bIns="74161" numCol="1" spcCol="1270" anchor="ctr" anchorCtr="0">
            <a:noAutofit/>
          </a:bodyPr>
          <a:lstStyle/>
          <a:p>
            <a:pPr marL="0" lvl="0" indent="0" algn="ctr" defTabSz="533400">
              <a:lnSpc>
                <a:spcPct val="90000"/>
              </a:lnSpc>
              <a:spcBef>
                <a:spcPct val="0"/>
              </a:spcBef>
              <a:spcAft>
                <a:spcPct val="35000"/>
              </a:spcAft>
              <a:buNone/>
            </a:pPr>
            <a:r>
              <a:rPr lang="en-US" sz="1200" kern="1200" dirty="0"/>
              <a:t>6. Adjusted Trial Balance</a:t>
            </a:r>
          </a:p>
        </p:txBody>
      </p:sp>
      <p:sp>
        <p:nvSpPr>
          <p:cNvPr id="13" name="Freeform: Shape 12" descr="7. Financial Statements&#10;">
            <a:extLst>
              <a:ext uri="{FF2B5EF4-FFF2-40B4-BE49-F238E27FC236}">
                <a16:creationId xmlns:a16="http://schemas.microsoft.com/office/drawing/2014/main" id="{C2E12295-0D74-9BDE-968D-F174705BF99F}"/>
              </a:ext>
            </a:extLst>
          </p:cNvPr>
          <p:cNvSpPr/>
          <p:nvPr/>
        </p:nvSpPr>
        <p:spPr>
          <a:xfrm>
            <a:off x="3508646" y="4092599"/>
            <a:ext cx="1165246" cy="582623"/>
          </a:xfrm>
          <a:custGeom>
            <a:avLst/>
            <a:gdLst>
              <a:gd name="connsiteX0" fmla="*/ 0 w 1165246"/>
              <a:gd name="connsiteY0" fmla="*/ 97106 h 582623"/>
              <a:gd name="connsiteX1" fmla="*/ 97106 w 1165246"/>
              <a:gd name="connsiteY1" fmla="*/ 0 h 582623"/>
              <a:gd name="connsiteX2" fmla="*/ 1068140 w 1165246"/>
              <a:gd name="connsiteY2" fmla="*/ 0 h 582623"/>
              <a:gd name="connsiteX3" fmla="*/ 1165246 w 1165246"/>
              <a:gd name="connsiteY3" fmla="*/ 97106 h 582623"/>
              <a:gd name="connsiteX4" fmla="*/ 1165246 w 1165246"/>
              <a:gd name="connsiteY4" fmla="*/ 485517 h 582623"/>
              <a:gd name="connsiteX5" fmla="*/ 1068140 w 1165246"/>
              <a:gd name="connsiteY5" fmla="*/ 582623 h 582623"/>
              <a:gd name="connsiteX6" fmla="*/ 97106 w 1165246"/>
              <a:gd name="connsiteY6" fmla="*/ 582623 h 582623"/>
              <a:gd name="connsiteX7" fmla="*/ 0 w 1165246"/>
              <a:gd name="connsiteY7" fmla="*/ 485517 h 582623"/>
              <a:gd name="connsiteX8" fmla="*/ 0 w 1165246"/>
              <a:gd name="connsiteY8" fmla="*/ 97106 h 582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246" h="582623">
                <a:moveTo>
                  <a:pt x="0" y="97106"/>
                </a:moveTo>
                <a:cubicBezTo>
                  <a:pt x="0" y="43476"/>
                  <a:pt x="43476" y="0"/>
                  <a:pt x="97106" y="0"/>
                </a:cubicBezTo>
                <a:lnTo>
                  <a:pt x="1068140" y="0"/>
                </a:lnTo>
                <a:cubicBezTo>
                  <a:pt x="1121770" y="0"/>
                  <a:pt x="1165246" y="43476"/>
                  <a:pt x="1165246" y="97106"/>
                </a:cubicBezTo>
                <a:lnTo>
                  <a:pt x="1165246" y="485517"/>
                </a:lnTo>
                <a:cubicBezTo>
                  <a:pt x="1165246" y="539147"/>
                  <a:pt x="1121770" y="582623"/>
                  <a:pt x="1068140" y="582623"/>
                </a:cubicBezTo>
                <a:lnTo>
                  <a:pt x="97106" y="582623"/>
                </a:lnTo>
                <a:cubicBezTo>
                  <a:pt x="43476" y="582623"/>
                  <a:pt x="0" y="539147"/>
                  <a:pt x="0" y="485517"/>
                </a:cubicBezTo>
                <a:lnTo>
                  <a:pt x="0" y="97106"/>
                </a:lnTo>
                <a:close/>
              </a:path>
            </a:pathLst>
          </a:custGeom>
          <a:solidFill>
            <a:srgbClr val="0D729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161" tIns="74161" rIns="74161" bIns="74161" numCol="1" spcCol="1270" anchor="ctr" anchorCtr="0">
            <a:noAutofit/>
          </a:bodyPr>
          <a:lstStyle/>
          <a:p>
            <a:pPr marL="0" lvl="0" indent="0" algn="ctr" defTabSz="533400">
              <a:lnSpc>
                <a:spcPct val="90000"/>
              </a:lnSpc>
              <a:spcBef>
                <a:spcPct val="0"/>
              </a:spcBef>
              <a:spcAft>
                <a:spcPct val="35000"/>
              </a:spcAft>
              <a:buNone/>
            </a:pPr>
            <a:r>
              <a:rPr lang="en-US" sz="1200" kern="1200" dirty="0"/>
              <a:t>7. Financial Statements</a:t>
            </a:r>
          </a:p>
        </p:txBody>
      </p:sp>
      <p:sp>
        <p:nvSpPr>
          <p:cNvPr id="14" name="Freeform: Shape 13" descr="8. Close Books&#10;">
            <a:extLst>
              <a:ext uri="{FF2B5EF4-FFF2-40B4-BE49-F238E27FC236}">
                <a16:creationId xmlns:a16="http://schemas.microsoft.com/office/drawing/2014/main" id="{0F57571B-6E89-E5BA-30BF-E6AA514152C8}"/>
              </a:ext>
            </a:extLst>
          </p:cNvPr>
          <p:cNvSpPr/>
          <p:nvPr/>
        </p:nvSpPr>
        <p:spPr>
          <a:xfrm>
            <a:off x="4020037" y="2857990"/>
            <a:ext cx="1165246" cy="582623"/>
          </a:xfrm>
          <a:custGeom>
            <a:avLst/>
            <a:gdLst>
              <a:gd name="connsiteX0" fmla="*/ 0 w 1165246"/>
              <a:gd name="connsiteY0" fmla="*/ 97106 h 582623"/>
              <a:gd name="connsiteX1" fmla="*/ 97106 w 1165246"/>
              <a:gd name="connsiteY1" fmla="*/ 0 h 582623"/>
              <a:gd name="connsiteX2" fmla="*/ 1068140 w 1165246"/>
              <a:gd name="connsiteY2" fmla="*/ 0 h 582623"/>
              <a:gd name="connsiteX3" fmla="*/ 1165246 w 1165246"/>
              <a:gd name="connsiteY3" fmla="*/ 97106 h 582623"/>
              <a:gd name="connsiteX4" fmla="*/ 1165246 w 1165246"/>
              <a:gd name="connsiteY4" fmla="*/ 485517 h 582623"/>
              <a:gd name="connsiteX5" fmla="*/ 1068140 w 1165246"/>
              <a:gd name="connsiteY5" fmla="*/ 582623 h 582623"/>
              <a:gd name="connsiteX6" fmla="*/ 97106 w 1165246"/>
              <a:gd name="connsiteY6" fmla="*/ 582623 h 582623"/>
              <a:gd name="connsiteX7" fmla="*/ 0 w 1165246"/>
              <a:gd name="connsiteY7" fmla="*/ 485517 h 582623"/>
              <a:gd name="connsiteX8" fmla="*/ 0 w 1165246"/>
              <a:gd name="connsiteY8" fmla="*/ 97106 h 582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5246" h="582623">
                <a:moveTo>
                  <a:pt x="0" y="97106"/>
                </a:moveTo>
                <a:cubicBezTo>
                  <a:pt x="0" y="43476"/>
                  <a:pt x="43476" y="0"/>
                  <a:pt x="97106" y="0"/>
                </a:cubicBezTo>
                <a:lnTo>
                  <a:pt x="1068140" y="0"/>
                </a:lnTo>
                <a:cubicBezTo>
                  <a:pt x="1121770" y="0"/>
                  <a:pt x="1165246" y="43476"/>
                  <a:pt x="1165246" y="97106"/>
                </a:cubicBezTo>
                <a:lnTo>
                  <a:pt x="1165246" y="485517"/>
                </a:lnTo>
                <a:cubicBezTo>
                  <a:pt x="1165246" y="539147"/>
                  <a:pt x="1121770" y="582623"/>
                  <a:pt x="1068140" y="582623"/>
                </a:cubicBezTo>
                <a:lnTo>
                  <a:pt x="97106" y="582623"/>
                </a:lnTo>
                <a:cubicBezTo>
                  <a:pt x="43476" y="582623"/>
                  <a:pt x="0" y="539147"/>
                  <a:pt x="0" y="485517"/>
                </a:cubicBezTo>
                <a:lnTo>
                  <a:pt x="0" y="97106"/>
                </a:lnTo>
                <a:close/>
              </a:path>
            </a:pathLst>
          </a:custGeom>
          <a:solidFill>
            <a:srgbClr val="0D729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4161" tIns="74161" rIns="74161" bIns="74161" numCol="1" spcCol="1270" anchor="ctr" anchorCtr="0">
            <a:noAutofit/>
          </a:bodyPr>
          <a:lstStyle/>
          <a:p>
            <a:pPr marL="0" lvl="0" indent="0" algn="ctr" defTabSz="533400">
              <a:lnSpc>
                <a:spcPct val="90000"/>
              </a:lnSpc>
              <a:spcBef>
                <a:spcPct val="0"/>
              </a:spcBef>
              <a:spcAft>
                <a:spcPct val="35000"/>
              </a:spcAft>
              <a:buNone/>
            </a:pPr>
            <a:r>
              <a:rPr lang="en-US" sz="1200" kern="1200" dirty="0"/>
              <a:t>8. Close Books</a:t>
            </a:r>
          </a:p>
        </p:txBody>
      </p:sp>
    </p:spTree>
    <p:extLst>
      <p:ext uri="{BB962C8B-B14F-4D97-AF65-F5344CB8AC3E}">
        <p14:creationId xmlns:p14="http://schemas.microsoft.com/office/powerpoint/2010/main" val="551599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7A50B85-2F5A-41A0-A3A4-534F64AE9CD2}"/>
              </a:ext>
            </a:extLst>
          </p:cNvPr>
          <p:cNvSpPr>
            <a:spLocks noGrp="1"/>
          </p:cNvSpPr>
          <p:nvPr>
            <p:ph type="title"/>
          </p:nvPr>
        </p:nvSpPr>
        <p:spPr>
          <a:xfrm>
            <a:off x="545866" y="300482"/>
            <a:ext cx="10622514" cy="786384"/>
          </a:xfrm>
        </p:spPr>
        <p:txBody>
          <a:bodyPr>
            <a:normAutofit/>
          </a:bodyPr>
          <a:lstStyle/>
          <a:p>
            <a:pPr algn="ctr"/>
            <a:r>
              <a:rPr lang="en-US" dirty="0">
                <a:latin typeface="Calibri" panose="020F0502020204030204" pitchFamily="34" charset="0"/>
                <a:cs typeface="Calibri" panose="020F0502020204030204" pitchFamily="34" charset="0"/>
              </a:rPr>
              <a:t>Updating the Budget with Actuals and Forecast</a:t>
            </a:r>
          </a:p>
        </p:txBody>
      </p:sp>
      <p:sp>
        <p:nvSpPr>
          <p:cNvPr id="2" name="Text Placeholder 1">
            <a:extLst>
              <a:ext uri="{FF2B5EF4-FFF2-40B4-BE49-F238E27FC236}">
                <a16:creationId xmlns:a16="http://schemas.microsoft.com/office/drawing/2014/main" id="{9C21908F-2A5E-48EC-3E66-A772A8A2790A}"/>
              </a:ext>
            </a:extLst>
          </p:cNvPr>
          <p:cNvSpPr txBox="1">
            <a:spLocks/>
          </p:cNvSpPr>
          <p:nvPr/>
        </p:nvSpPr>
        <p:spPr>
          <a:xfrm>
            <a:off x="645032" y="1086866"/>
            <a:ext cx="5233270" cy="622616"/>
          </a:xfrm>
          <a:prstGeom prst="rect">
            <a:avLst/>
          </a:prstGeom>
          <a:solidFill>
            <a:schemeClr val="accent1">
              <a:lumMod val="75000"/>
            </a:schemeClr>
          </a:solidFill>
          <a:ln>
            <a:solidFill>
              <a:schemeClr val="accent2"/>
            </a:solidFill>
          </a:ln>
        </p:spPr>
        <p:txBody>
          <a:bodyPr vert="horz" lIns="91440" tIns="45720" rIns="91440" bIns="45720" rtlCol="0" anchor="b">
            <a:normAutofit/>
          </a:bodyPr>
          <a:lstStyle>
            <a:lvl1pPr marL="0" indent="0" algn="l" defTabSz="914400" rtl="0" eaLnBrk="1" latinLnBrk="0" hangingPunct="1">
              <a:lnSpc>
                <a:spcPct val="100000"/>
              </a:lnSpc>
              <a:spcBef>
                <a:spcPts val="900"/>
              </a:spcBef>
              <a:buClr>
                <a:schemeClr val="accent5"/>
              </a:buClr>
              <a:buFont typeface="Avenir Next LT Pro" panose="020B05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105000"/>
              </a:lnSpc>
              <a:spcBef>
                <a:spcPts val="900"/>
              </a:spcBef>
              <a:buFont typeface="Arial" panose="020B0604020202020204"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105000"/>
              </a:lnSpc>
              <a:spcBef>
                <a:spcPts val="600"/>
              </a:spcBef>
              <a:buClr>
                <a:schemeClr val="accent5"/>
              </a:buClr>
              <a:buFont typeface="Avenir Next LT Pro" panose="020B05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05000"/>
              </a:lnSpc>
              <a:spcBef>
                <a:spcPts val="600"/>
              </a:spcBef>
              <a:buFontTx/>
              <a:buNone/>
              <a:defRPr sz="1600" b="1" i="1" kern="1200">
                <a:solidFill>
                  <a:schemeClr val="tx1">
                    <a:lumMod val="75000"/>
                    <a:lumOff val="25000"/>
                  </a:schemeClr>
                </a:solidFill>
                <a:latin typeface="+mn-lt"/>
                <a:ea typeface="+mn-ea"/>
                <a:cs typeface="+mn-cs"/>
              </a:defRPr>
            </a:lvl4pPr>
            <a:lvl5pPr marL="1828800" indent="0" algn="l" defTabSz="914400" rtl="0" eaLnBrk="1" latinLnBrk="0" hangingPunct="1">
              <a:lnSpc>
                <a:spcPct val="105000"/>
              </a:lnSpc>
              <a:spcBef>
                <a:spcPts val="600"/>
              </a:spcBef>
              <a:buClr>
                <a:schemeClr val="accent5"/>
              </a:buClr>
              <a:buFont typeface="Avenir Next LT Pro" panose="020B05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800" dirty="0">
                <a:solidFill>
                  <a:schemeClr val="bg1"/>
                </a:solidFill>
                <a:latin typeface="Calibri" panose="020F0502020204030204" pitchFamily="34" charset="0"/>
                <a:cs typeface="Calibri" panose="020F0502020204030204" pitchFamily="34" charset="0"/>
              </a:rPr>
              <a:t>Budgeting</a:t>
            </a:r>
          </a:p>
        </p:txBody>
      </p:sp>
      <p:sp>
        <p:nvSpPr>
          <p:cNvPr id="10" name="Content Placeholder 2">
            <a:extLst>
              <a:ext uri="{FF2B5EF4-FFF2-40B4-BE49-F238E27FC236}">
                <a16:creationId xmlns:a16="http://schemas.microsoft.com/office/drawing/2014/main" id="{0ACA1B77-F0A8-6492-F053-40E7FE8D7C7F}"/>
              </a:ext>
            </a:extLst>
          </p:cNvPr>
          <p:cNvSpPr txBox="1">
            <a:spLocks/>
          </p:cNvSpPr>
          <p:nvPr/>
        </p:nvSpPr>
        <p:spPr>
          <a:xfrm>
            <a:off x="645032" y="1692892"/>
            <a:ext cx="5233270" cy="518020"/>
          </a:xfrm>
          <a:prstGeom prst="rect">
            <a:avLst/>
          </a:prstGeom>
          <a:solidFill>
            <a:schemeClr val="accent1">
              <a:lumMod val="20000"/>
              <a:lumOff val="80000"/>
            </a:schemeClr>
          </a:solidFill>
          <a:ln>
            <a:solidFill>
              <a:schemeClr val="accent2"/>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latin typeface="Calibri" panose="020F0502020204030204" pitchFamily="34" charset="0"/>
                <a:cs typeface="Calibri" panose="020F0502020204030204" pitchFamily="34" charset="0"/>
              </a:rPr>
              <a:t>Financial plan for the performance period</a:t>
            </a:r>
          </a:p>
        </p:txBody>
      </p:sp>
      <p:sp>
        <p:nvSpPr>
          <p:cNvPr id="3" name="Content Placeholder 2">
            <a:extLst>
              <a:ext uri="{FF2B5EF4-FFF2-40B4-BE49-F238E27FC236}">
                <a16:creationId xmlns:a16="http://schemas.microsoft.com/office/drawing/2014/main" id="{B2DDC042-44B6-4318-A693-83C87718EADF}"/>
              </a:ext>
            </a:extLst>
          </p:cNvPr>
          <p:cNvSpPr>
            <a:spLocks noGrp="1"/>
          </p:cNvSpPr>
          <p:nvPr>
            <p:ph sz="half" idx="2"/>
          </p:nvPr>
        </p:nvSpPr>
        <p:spPr>
          <a:xfrm>
            <a:off x="645032" y="2197108"/>
            <a:ext cx="5233270" cy="4260841"/>
          </a:xfrm>
          <a:ln>
            <a:solidFill>
              <a:schemeClr val="accent2"/>
            </a:solidFill>
          </a:ln>
        </p:spPr>
        <p:txBody>
          <a:bodyPr>
            <a:noAutofit/>
          </a:bodyPr>
          <a:lstStyle/>
          <a:p>
            <a:pPr>
              <a:lnSpc>
                <a:spcPct val="114000"/>
              </a:lnSpc>
              <a:spcBef>
                <a:spcPts val="600"/>
              </a:spcBef>
              <a:spcAft>
                <a:spcPts val="600"/>
              </a:spcAft>
            </a:pPr>
            <a:r>
              <a:rPr lang="en-US" sz="1600" b="1" dirty="0">
                <a:solidFill>
                  <a:schemeClr val="tx2"/>
                </a:solidFill>
                <a:latin typeface="Calibri" panose="020F0502020204030204" pitchFamily="34" charset="0"/>
                <a:cs typeface="Calibri" panose="020F0502020204030204" pitchFamily="34" charset="0"/>
              </a:rPr>
              <a:t>Why Budget?  </a:t>
            </a:r>
            <a:r>
              <a:rPr lang="en-US" sz="1600" dirty="0">
                <a:solidFill>
                  <a:schemeClr val="tx2"/>
                </a:solidFill>
                <a:latin typeface="Calibri" panose="020F0502020204030204" pitchFamily="34" charset="0"/>
                <a:cs typeface="Calibri" panose="020F0502020204030204" pitchFamily="34" charset="0"/>
              </a:rPr>
              <a:t>Establishes how much funding is needed to sustain operations and achieve performance goals. Creates an initial roadmap towards success.</a:t>
            </a:r>
            <a:endParaRPr lang="en-US" sz="1600" b="1" dirty="0">
              <a:solidFill>
                <a:schemeClr val="tx2"/>
              </a:solidFill>
              <a:latin typeface="Calibri" panose="020F0502020204030204" pitchFamily="34" charset="0"/>
              <a:cs typeface="Calibri" panose="020F0502020204030204" pitchFamily="34" charset="0"/>
            </a:endParaRPr>
          </a:p>
          <a:p>
            <a:pPr>
              <a:lnSpc>
                <a:spcPct val="114000"/>
              </a:lnSpc>
              <a:spcBef>
                <a:spcPts val="600"/>
              </a:spcBef>
              <a:spcAft>
                <a:spcPts val="600"/>
              </a:spcAft>
            </a:pPr>
            <a:r>
              <a:rPr lang="en-US" sz="1600" b="1" dirty="0">
                <a:solidFill>
                  <a:schemeClr val="tx2"/>
                </a:solidFill>
                <a:latin typeface="Calibri" panose="020F0502020204030204" pitchFamily="34" charset="0"/>
                <a:cs typeface="Calibri" panose="020F0502020204030204" pitchFamily="34" charset="0"/>
              </a:rPr>
              <a:t>What to Include? </a:t>
            </a:r>
          </a:p>
          <a:p>
            <a:pPr lvl="1">
              <a:lnSpc>
                <a:spcPct val="114000"/>
              </a:lnSpc>
              <a:spcBef>
                <a:spcPts val="600"/>
              </a:spcBef>
              <a:spcAft>
                <a:spcPts val="600"/>
              </a:spcAft>
              <a:buFont typeface="Wingdings" panose="05000000000000000000" pitchFamily="2" charset="2"/>
              <a:buChar char="ü"/>
            </a:pPr>
            <a:r>
              <a:rPr lang="en-US" sz="1600" dirty="0">
                <a:solidFill>
                  <a:schemeClr val="tx2"/>
                </a:solidFill>
                <a:latin typeface="Calibri" panose="020F0502020204030204" pitchFamily="34" charset="0"/>
                <a:cs typeface="Calibri" panose="020F0502020204030204" pitchFamily="34" charset="0"/>
              </a:rPr>
              <a:t>Staffing</a:t>
            </a:r>
          </a:p>
          <a:p>
            <a:pPr lvl="1">
              <a:lnSpc>
                <a:spcPct val="114000"/>
              </a:lnSpc>
              <a:spcBef>
                <a:spcPts val="600"/>
              </a:spcBef>
              <a:spcAft>
                <a:spcPts val="600"/>
              </a:spcAft>
              <a:buFont typeface="Wingdings" panose="05000000000000000000" pitchFamily="2" charset="2"/>
              <a:buChar char="ü"/>
            </a:pPr>
            <a:r>
              <a:rPr lang="en-US" sz="1600" dirty="0">
                <a:solidFill>
                  <a:schemeClr val="tx2"/>
                </a:solidFill>
                <a:latin typeface="Calibri" panose="020F0502020204030204" pitchFamily="34" charset="0"/>
                <a:cs typeface="Calibri" panose="020F0502020204030204" pitchFamily="34" charset="0"/>
              </a:rPr>
              <a:t>Other expenses</a:t>
            </a:r>
          </a:p>
          <a:p>
            <a:pPr lvl="1">
              <a:lnSpc>
                <a:spcPct val="114000"/>
              </a:lnSpc>
              <a:spcBef>
                <a:spcPts val="600"/>
              </a:spcBef>
              <a:spcAft>
                <a:spcPts val="600"/>
              </a:spcAft>
              <a:buFont typeface="Wingdings" panose="05000000000000000000" pitchFamily="2" charset="2"/>
              <a:buChar char="ü"/>
            </a:pPr>
            <a:r>
              <a:rPr lang="en-US" sz="1600" dirty="0">
                <a:solidFill>
                  <a:schemeClr val="tx2"/>
                </a:solidFill>
                <a:latin typeface="Calibri" panose="020F0502020204030204" pitchFamily="34" charset="0"/>
                <a:cs typeface="Calibri" panose="020F0502020204030204" pitchFamily="34" charset="0"/>
              </a:rPr>
              <a:t>Indirect</a:t>
            </a:r>
          </a:p>
          <a:p>
            <a:pPr lvl="1">
              <a:lnSpc>
                <a:spcPct val="114000"/>
              </a:lnSpc>
              <a:spcBef>
                <a:spcPts val="600"/>
              </a:spcBef>
              <a:spcAft>
                <a:spcPts val="600"/>
              </a:spcAft>
              <a:buFont typeface="Wingdings" panose="05000000000000000000" pitchFamily="2" charset="2"/>
              <a:buChar char="ü"/>
            </a:pPr>
            <a:r>
              <a:rPr lang="en-US" sz="1600" dirty="0">
                <a:solidFill>
                  <a:schemeClr val="tx2"/>
                </a:solidFill>
                <a:latin typeface="Calibri" panose="020F0502020204030204" pitchFamily="34" charset="0"/>
                <a:cs typeface="Calibri" panose="020F0502020204030204" pitchFamily="34" charset="0"/>
              </a:rPr>
              <a:t>Start-up costs, and potential unrecoverable costs.</a:t>
            </a:r>
          </a:p>
          <a:p>
            <a:pPr lvl="1">
              <a:lnSpc>
                <a:spcPct val="114000"/>
              </a:lnSpc>
              <a:spcBef>
                <a:spcPts val="600"/>
              </a:spcBef>
              <a:spcAft>
                <a:spcPts val="600"/>
              </a:spcAft>
              <a:buFont typeface="Wingdings" panose="05000000000000000000" pitchFamily="2" charset="2"/>
              <a:buChar char="ü"/>
            </a:pPr>
            <a:r>
              <a:rPr lang="en-US" sz="1600" dirty="0">
                <a:solidFill>
                  <a:schemeClr val="tx2"/>
                </a:solidFill>
                <a:latin typeface="Calibri" panose="020F0502020204030204" pitchFamily="34" charset="0"/>
                <a:cs typeface="Calibri" panose="020F0502020204030204" pitchFamily="34" charset="0"/>
              </a:rPr>
              <a:t>Revenue goals</a:t>
            </a:r>
          </a:p>
          <a:p>
            <a:pPr>
              <a:lnSpc>
                <a:spcPct val="114000"/>
              </a:lnSpc>
              <a:spcBef>
                <a:spcPts val="600"/>
              </a:spcBef>
              <a:spcAft>
                <a:spcPts val="600"/>
              </a:spcAft>
            </a:pPr>
            <a:r>
              <a:rPr lang="en-US" sz="1600" b="1" dirty="0">
                <a:solidFill>
                  <a:schemeClr val="tx2"/>
                </a:solidFill>
                <a:latin typeface="Calibri" panose="020F0502020204030204" pitchFamily="34" charset="0"/>
                <a:cs typeface="Calibri" panose="020F0502020204030204" pitchFamily="34" charset="0"/>
              </a:rPr>
              <a:t>How Long it Should Cover? </a:t>
            </a:r>
            <a:r>
              <a:rPr lang="en-US" sz="1600" dirty="0">
                <a:solidFill>
                  <a:schemeClr val="tx2"/>
                </a:solidFill>
                <a:latin typeface="Calibri" panose="020F0502020204030204" pitchFamily="34" charset="0"/>
                <a:cs typeface="Calibri" panose="020F0502020204030204" pitchFamily="34" charset="0"/>
              </a:rPr>
              <a:t>The entire period of performance</a:t>
            </a:r>
            <a:endParaRPr lang="en-US" sz="1600" b="1" dirty="0">
              <a:solidFill>
                <a:schemeClr val="tx2"/>
              </a:solidFill>
              <a:latin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endParaRPr lang="en-US" sz="1600" dirty="0"/>
          </a:p>
        </p:txBody>
      </p:sp>
      <p:sp>
        <p:nvSpPr>
          <p:cNvPr id="4" name="Text Placeholder 6">
            <a:extLst>
              <a:ext uri="{FF2B5EF4-FFF2-40B4-BE49-F238E27FC236}">
                <a16:creationId xmlns:a16="http://schemas.microsoft.com/office/drawing/2014/main" id="{301FB41E-3E05-7296-36AF-58806102C37A}"/>
              </a:ext>
            </a:extLst>
          </p:cNvPr>
          <p:cNvSpPr txBox="1">
            <a:spLocks/>
          </p:cNvSpPr>
          <p:nvPr/>
        </p:nvSpPr>
        <p:spPr>
          <a:xfrm>
            <a:off x="6692031" y="1092001"/>
            <a:ext cx="5223744" cy="600891"/>
          </a:xfrm>
          <a:prstGeom prst="rect">
            <a:avLst/>
          </a:prstGeom>
          <a:solidFill>
            <a:schemeClr val="accent1">
              <a:lumMod val="75000"/>
            </a:schemeClr>
          </a:solidFill>
          <a:ln>
            <a:solidFill>
              <a:schemeClr val="accent2"/>
            </a:solidFill>
          </a:ln>
        </p:spPr>
        <p:txBody>
          <a:bodyPr vert="horz" lIns="91440" tIns="45720" rIns="91440" bIns="45720" rtlCol="0" anchor="b">
            <a:normAutofit/>
          </a:bodyPr>
          <a:lstStyle>
            <a:lvl1pPr marL="0" indent="0" algn="l" defTabSz="914400" rtl="0" eaLnBrk="1" latinLnBrk="0" hangingPunct="1">
              <a:lnSpc>
                <a:spcPct val="100000"/>
              </a:lnSpc>
              <a:spcBef>
                <a:spcPts val="900"/>
              </a:spcBef>
              <a:buClr>
                <a:schemeClr val="accent5"/>
              </a:buClr>
              <a:buFont typeface="Avenir Next LT Pro" panose="020B05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105000"/>
              </a:lnSpc>
              <a:spcBef>
                <a:spcPts val="900"/>
              </a:spcBef>
              <a:buFont typeface="Arial" panose="020B0604020202020204"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105000"/>
              </a:lnSpc>
              <a:spcBef>
                <a:spcPts val="600"/>
              </a:spcBef>
              <a:buClr>
                <a:schemeClr val="accent5"/>
              </a:buClr>
              <a:buFont typeface="Avenir Next LT Pro" panose="020B05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05000"/>
              </a:lnSpc>
              <a:spcBef>
                <a:spcPts val="600"/>
              </a:spcBef>
              <a:buFontTx/>
              <a:buNone/>
              <a:defRPr sz="1600" b="1" i="1" kern="1200">
                <a:solidFill>
                  <a:schemeClr val="tx1">
                    <a:lumMod val="75000"/>
                    <a:lumOff val="25000"/>
                  </a:schemeClr>
                </a:solidFill>
                <a:latin typeface="+mn-lt"/>
                <a:ea typeface="+mn-ea"/>
                <a:cs typeface="+mn-cs"/>
              </a:defRPr>
            </a:lvl4pPr>
            <a:lvl5pPr marL="1828800" indent="0" algn="l" defTabSz="914400" rtl="0" eaLnBrk="1" latinLnBrk="0" hangingPunct="1">
              <a:lnSpc>
                <a:spcPct val="105000"/>
              </a:lnSpc>
              <a:spcBef>
                <a:spcPts val="600"/>
              </a:spcBef>
              <a:buClr>
                <a:schemeClr val="accent5"/>
              </a:buClr>
              <a:buFont typeface="Avenir Next LT Pro" panose="020B05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800" dirty="0">
                <a:solidFill>
                  <a:schemeClr val="bg1"/>
                </a:solidFill>
                <a:latin typeface="Calibri" panose="020F0502020204030204" pitchFamily="34" charset="0"/>
                <a:cs typeface="Calibri" panose="020F0502020204030204" pitchFamily="34" charset="0"/>
              </a:rPr>
              <a:t>Budget to Actuals</a:t>
            </a:r>
          </a:p>
        </p:txBody>
      </p:sp>
      <p:sp>
        <p:nvSpPr>
          <p:cNvPr id="12" name="Content Placeholder 2">
            <a:extLst>
              <a:ext uri="{FF2B5EF4-FFF2-40B4-BE49-F238E27FC236}">
                <a16:creationId xmlns:a16="http://schemas.microsoft.com/office/drawing/2014/main" id="{E4C570AF-AB62-EAB4-1C84-A2A162148B41}"/>
              </a:ext>
            </a:extLst>
          </p:cNvPr>
          <p:cNvSpPr txBox="1">
            <a:spLocks/>
          </p:cNvSpPr>
          <p:nvPr/>
        </p:nvSpPr>
        <p:spPr>
          <a:xfrm>
            <a:off x="6692031" y="1709482"/>
            <a:ext cx="5223744" cy="487627"/>
          </a:xfrm>
          <a:prstGeom prst="rect">
            <a:avLst/>
          </a:prstGeom>
          <a:solidFill>
            <a:schemeClr val="accent1">
              <a:lumMod val="20000"/>
              <a:lumOff val="80000"/>
            </a:schemeClr>
          </a:solidFill>
          <a:ln>
            <a:solidFill>
              <a:schemeClr val="accent2"/>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latin typeface="Calibri" panose="020F0502020204030204" pitchFamily="34" charset="0"/>
                <a:cs typeface="Calibri" panose="020F0502020204030204" pitchFamily="34" charset="0"/>
              </a:rPr>
              <a:t>Using data to evaluate predictions </a:t>
            </a:r>
          </a:p>
        </p:txBody>
      </p:sp>
      <p:sp>
        <p:nvSpPr>
          <p:cNvPr id="8" name="Content Placeholder 7">
            <a:extLst>
              <a:ext uri="{FF2B5EF4-FFF2-40B4-BE49-F238E27FC236}">
                <a16:creationId xmlns:a16="http://schemas.microsoft.com/office/drawing/2014/main" id="{E0B31A92-A28B-4EBC-B911-36A4DA275048}"/>
              </a:ext>
            </a:extLst>
          </p:cNvPr>
          <p:cNvSpPr>
            <a:spLocks noGrp="1"/>
          </p:cNvSpPr>
          <p:nvPr>
            <p:ph sz="quarter" idx="14"/>
          </p:nvPr>
        </p:nvSpPr>
        <p:spPr>
          <a:xfrm>
            <a:off x="6692031" y="2197109"/>
            <a:ext cx="5223744" cy="3811895"/>
          </a:xfrm>
          <a:ln>
            <a:solidFill>
              <a:schemeClr val="accent2"/>
            </a:solidFill>
          </a:ln>
        </p:spPr>
        <p:txBody>
          <a:bodyPr>
            <a:noAutofit/>
          </a:bodyPr>
          <a:lstStyle/>
          <a:p>
            <a:pPr>
              <a:lnSpc>
                <a:spcPct val="114000"/>
              </a:lnSpc>
              <a:spcBef>
                <a:spcPts val="600"/>
              </a:spcBef>
              <a:spcAft>
                <a:spcPts val="600"/>
              </a:spcAft>
            </a:pPr>
            <a:r>
              <a:rPr lang="en-US" sz="1800" b="1" dirty="0">
                <a:solidFill>
                  <a:schemeClr val="tx2"/>
                </a:solidFill>
                <a:latin typeface="Calibri" panose="020F0502020204030204" pitchFamily="34" charset="0"/>
                <a:cs typeface="Calibri" panose="020F0502020204030204" pitchFamily="34" charset="0"/>
              </a:rPr>
              <a:t>Why Budget to Actuals? </a:t>
            </a:r>
            <a:r>
              <a:rPr lang="en-US" sz="1800" dirty="0">
                <a:solidFill>
                  <a:schemeClr val="tx2"/>
                </a:solidFill>
                <a:latin typeface="Calibri" panose="020F0502020204030204" pitchFamily="34" charset="0"/>
                <a:cs typeface="Calibri" panose="020F0502020204030204" pitchFamily="34" charset="0"/>
              </a:rPr>
              <a:t>Check your performance against estimates</a:t>
            </a:r>
            <a:r>
              <a:rPr lang="en-US" sz="1800" b="1" dirty="0">
                <a:solidFill>
                  <a:schemeClr val="tx2"/>
                </a:solidFill>
                <a:latin typeface="Calibri" panose="020F0502020204030204" pitchFamily="34" charset="0"/>
                <a:cs typeface="Calibri" panose="020F0502020204030204" pitchFamily="34" charset="0"/>
              </a:rPr>
              <a:t> </a:t>
            </a:r>
            <a:r>
              <a:rPr lang="en-US" sz="1800" dirty="0">
                <a:solidFill>
                  <a:schemeClr val="tx2"/>
                </a:solidFill>
                <a:latin typeface="Calibri" panose="020F0502020204030204" pitchFamily="34" charset="0"/>
                <a:cs typeface="Calibri" panose="020F0502020204030204" pitchFamily="34" charset="0"/>
              </a:rPr>
              <a:t>and allow an opportunity to make timely adjustments.</a:t>
            </a:r>
          </a:p>
          <a:p>
            <a:pPr>
              <a:lnSpc>
                <a:spcPct val="114000"/>
              </a:lnSpc>
              <a:spcBef>
                <a:spcPts val="600"/>
              </a:spcBef>
              <a:spcAft>
                <a:spcPts val="600"/>
              </a:spcAft>
            </a:pPr>
            <a:r>
              <a:rPr lang="en-US" sz="1800" b="1" dirty="0">
                <a:solidFill>
                  <a:schemeClr val="tx2"/>
                </a:solidFill>
                <a:latin typeface="Calibri" panose="020F0502020204030204" pitchFamily="34" charset="0"/>
                <a:cs typeface="Calibri" panose="020F0502020204030204" pitchFamily="34" charset="0"/>
              </a:rPr>
              <a:t>What to Include? </a:t>
            </a:r>
          </a:p>
          <a:p>
            <a:pPr lvl="1">
              <a:lnSpc>
                <a:spcPct val="114000"/>
              </a:lnSpc>
              <a:spcBef>
                <a:spcPts val="600"/>
              </a:spcBef>
              <a:spcAft>
                <a:spcPts val="600"/>
              </a:spcAft>
              <a:buFont typeface="Wingdings" panose="05000000000000000000" pitchFamily="2" charset="2"/>
              <a:buChar char="ü"/>
            </a:pPr>
            <a:r>
              <a:rPr lang="en-US" sz="1800" dirty="0">
                <a:solidFill>
                  <a:schemeClr val="tx2"/>
                </a:solidFill>
                <a:latin typeface="Calibri" panose="020F0502020204030204" pitchFamily="34" charset="0"/>
                <a:cs typeface="Calibri" panose="020F0502020204030204" pitchFamily="34" charset="0"/>
              </a:rPr>
              <a:t>Actuals including accruals</a:t>
            </a:r>
          </a:p>
          <a:p>
            <a:pPr lvl="1">
              <a:lnSpc>
                <a:spcPct val="114000"/>
              </a:lnSpc>
              <a:spcBef>
                <a:spcPts val="600"/>
              </a:spcBef>
              <a:spcAft>
                <a:spcPts val="600"/>
              </a:spcAft>
              <a:buFont typeface="Wingdings" panose="05000000000000000000" pitchFamily="2" charset="2"/>
              <a:buChar char="ü"/>
            </a:pPr>
            <a:r>
              <a:rPr lang="en-US" sz="1800" dirty="0">
                <a:solidFill>
                  <a:schemeClr val="tx2"/>
                </a:solidFill>
                <a:latin typeface="Calibri" panose="020F0502020204030204" pitchFamily="34" charset="0"/>
                <a:cs typeface="Calibri" panose="020F0502020204030204" pitchFamily="34" charset="0"/>
              </a:rPr>
              <a:t>% of progress towards revenue and expense goals.</a:t>
            </a:r>
          </a:p>
          <a:p>
            <a:pPr lvl="1">
              <a:lnSpc>
                <a:spcPct val="114000"/>
              </a:lnSpc>
              <a:spcBef>
                <a:spcPts val="600"/>
              </a:spcBef>
              <a:spcAft>
                <a:spcPts val="600"/>
              </a:spcAft>
              <a:buFont typeface="Wingdings" panose="05000000000000000000" pitchFamily="2" charset="2"/>
              <a:buChar char="ü"/>
            </a:pPr>
            <a:r>
              <a:rPr lang="en-US" sz="1800" dirty="0">
                <a:solidFill>
                  <a:schemeClr val="tx2"/>
                </a:solidFill>
                <a:latin typeface="Calibri" panose="020F0502020204030204" pitchFamily="34" charset="0"/>
                <a:cs typeface="Calibri" panose="020F0502020204030204" pitchFamily="34" charset="0"/>
              </a:rPr>
              <a:t>Justification for significant variances</a:t>
            </a:r>
          </a:p>
          <a:p>
            <a:pPr>
              <a:lnSpc>
                <a:spcPct val="114000"/>
              </a:lnSpc>
              <a:spcBef>
                <a:spcPts val="600"/>
              </a:spcBef>
              <a:spcAft>
                <a:spcPts val="600"/>
              </a:spcAft>
            </a:pPr>
            <a:r>
              <a:rPr lang="en-US" sz="1800" b="1" dirty="0">
                <a:solidFill>
                  <a:schemeClr val="tx2"/>
                </a:solidFill>
                <a:latin typeface="Calibri" panose="020F0502020204030204" pitchFamily="34" charset="0"/>
                <a:cs typeface="Calibri" panose="020F0502020204030204" pitchFamily="34" charset="0"/>
              </a:rPr>
              <a:t>How Often Should it Be Done? </a:t>
            </a:r>
            <a:r>
              <a:rPr lang="en-US" sz="1800" dirty="0">
                <a:solidFill>
                  <a:schemeClr val="tx2"/>
                </a:solidFill>
                <a:latin typeface="Calibri" panose="020F0502020204030204" pitchFamily="34" charset="0"/>
                <a:cs typeface="Calibri" panose="020F0502020204030204" pitchFamily="34" charset="0"/>
              </a:rPr>
              <a:t>Monthly</a:t>
            </a:r>
            <a:endParaRPr lang="en-US" sz="1800" b="1" dirty="0">
              <a:solidFill>
                <a:schemeClr val="tx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9583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7A50B85-2F5A-41A0-A3A4-534F64AE9CD2}"/>
              </a:ext>
            </a:extLst>
          </p:cNvPr>
          <p:cNvSpPr>
            <a:spLocks noGrp="1"/>
          </p:cNvSpPr>
          <p:nvPr>
            <p:ph type="title"/>
          </p:nvPr>
        </p:nvSpPr>
        <p:spPr>
          <a:xfrm>
            <a:off x="545866" y="300482"/>
            <a:ext cx="10622514" cy="786384"/>
          </a:xfrm>
        </p:spPr>
        <p:txBody>
          <a:bodyPr>
            <a:normAutofit fontScale="90000"/>
          </a:bodyPr>
          <a:lstStyle/>
          <a:p>
            <a:pPr algn="ctr"/>
            <a:r>
              <a:rPr lang="en-US" dirty="0">
                <a:latin typeface="Calibri" panose="020F0502020204030204" pitchFamily="34" charset="0"/>
                <a:cs typeface="Calibri" panose="020F0502020204030204" pitchFamily="34" charset="0"/>
              </a:rPr>
              <a:t>Updating the Budget with Actuals and Forecast continued</a:t>
            </a:r>
          </a:p>
        </p:txBody>
      </p:sp>
      <p:sp>
        <p:nvSpPr>
          <p:cNvPr id="7" name="Text Placeholder 3">
            <a:extLst>
              <a:ext uri="{FF2B5EF4-FFF2-40B4-BE49-F238E27FC236}">
                <a16:creationId xmlns:a16="http://schemas.microsoft.com/office/drawing/2014/main" id="{91145430-F968-1A98-47C7-8E1CD03E8808}"/>
              </a:ext>
            </a:extLst>
          </p:cNvPr>
          <p:cNvSpPr txBox="1">
            <a:spLocks/>
          </p:cNvSpPr>
          <p:nvPr/>
        </p:nvSpPr>
        <p:spPr>
          <a:xfrm>
            <a:off x="1600201" y="1320377"/>
            <a:ext cx="8286750" cy="559887"/>
          </a:xfrm>
          <a:prstGeom prst="rect">
            <a:avLst/>
          </a:prstGeom>
          <a:solidFill>
            <a:schemeClr val="accent1">
              <a:lumMod val="75000"/>
            </a:schemeClr>
          </a:solidFill>
          <a:ln>
            <a:solidFill>
              <a:schemeClr val="accent2"/>
            </a:solidFill>
          </a:ln>
        </p:spPr>
        <p:txBody>
          <a:bodyPr vert="horz" lIns="91440" tIns="45720" rIns="91440" bIns="45720" rtlCol="0" anchor="b">
            <a:normAutofit/>
          </a:bodyPr>
          <a:lstStyle>
            <a:lvl1pPr marL="0" indent="0" algn="l" defTabSz="914400" rtl="0" eaLnBrk="1" latinLnBrk="0" hangingPunct="1">
              <a:lnSpc>
                <a:spcPct val="100000"/>
              </a:lnSpc>
              <a:spcBef>
                <a:spcPts val="900"/>
              </a:spcBef>
              <a:buClr>
                <a:schemeClr val="accent5"/>
              </a:buClr>
              <a:buFont typeface="Avenir Next LT Pro" panose="020B05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105000"/>
              </a:lnSpc>
              <a:spcBef>
                <a:spcPts val="900"/>
              </a:spcBef>
              <a:buFont typeface="Arial" panose="020B0604020202020204"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105000"/>
              </a:lnSpc>
              <a:spcBef>
                <a:spcPts val="600"/>
              </a:spcBef>
              <a:buClr>
                <a:schemeClr val="accent5"/>
              </a:buClr>
              <a:buFont typeface="Avenir Next LT Pro" panose="020B05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05000"/>
              </a:lnSpc>
              <a:spcBef>
                <a:spcPts val="600"/>
              </a:spcBef>
              <a:buFontTx/>
              <a:buNone/>
              <a:defRPr sz="1600" b="1" i="1" kern="1200">
                <a:solidFill>
                  <a:schemeClr val="tx1">
                    <a:lumMod val="75000"/>
                    <a:lumOff val="25000"/>
                  </a:schemeClr>
                </a:solidFill>
                <a:latin typeface="+mn-lt"/>
                <a:ea typeface="+mn-ea"/>
                <a:cs typeface="+mn-cs"/>
              </a:defRPr>
            </a:lvl4pPr>
            <a:lvl5pPr marL="1828800" indent="0" algn="l" defTabSz="914400" rtl="0" eaLnBrk="1" latinLnBrk="0" hangingPunct="1">
              <a:lnSpc>
                <a:spcPct val="105000"/>
              </a:lnSpc>
              <a:spcBef>
                <a:spcPts val="600"/>
              </a:spcBef>
              <a:buClr>
                <a:schemeClr val="accent5"/>
              </a:buClr>
              <a:buFont typeface="Avenir Next LT Pro" panose="020B05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800" dirty="0">
                <a:solidFill>
                  <a:schemeClr val="bg1"/>
                </a:solidFill>
                <a:latin typeface="Calibri" panose="020F0502020204030204" pitchFamily="34" charset="0"/>
                <a:cs typeface="Calibri" panose="020F0502020204030204" pitchFamily="34" charset="0"/>
              </a:rPr>
              <a:t>Forecasting</a:t>
            </a:r>
          </a:p>
        </p:txBody>
      </p:sp>
      <p:sp>
        <p:nvSpPr>
          <p:cNvPr id="13" name="Content Placeholder 2">
            <a:extLst>
              <a:ext uri="{FF2B5EF4-FFF2-40B4-BE49-F238E27FC236}">
                <a16:creationId xmlns:a16="http://schemas.microsoft.com/office/drawing/2014/main" id="{CFA27D63-0831-DB01-9F21-827768182F08}"/>
              </a:ext>
            </a:extLst>
          </p:cNvPr>
          <p:cNvSpPr txBox="1">
            <a:spLocks/>
          </p:cNvSpPr>
          <p:nvPr/>
        </p:nvSpPr>
        <p:spPr>
          <a:xfrm>
            <a:off x="1600201" y="1896408"/>
            <a:ext cx="8286750" cy="524020"/>
          </a:xfrm>
          <a:prstGeom prst="rect">
            <a:avLst/>
          </a:prstGeom>
          <a:solidFill>
            <a:schemeClr val="accent1">
              <a:lumMod val="20000"/>
              <a:lumOff val="80000"/>
            </a:schemeClr>
          </a:solidFill>
          <a:ln>
            <a:solidFill>
              <a:schemeClr val="accent2"/>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latin typeface="Calibri" panose="020F0502020204030204" pitchFamily="34" charset="0"/>
                <a:cs typeface="Calibri" panose="020F0502020204030204" pitchFamily="34" charset="0"/>
              </a:rPr>
              <a:t>Predictions for the remaining period of performance.</a:t>
            </a:r>
          </a:p>
        </p:txBody>
      </p:sp>
      <p:sp>
        <p:nvSpPr>
          <p:cNvPr id="5" name="Content Placeholder 4">
            <a:extLst>
              <a:ext uri="{FF2B5EF4-FFF2-40B4-BE49-F238E27FC236}">
                <a16:creationId xmlns:a16="http://schemas.microsoft.com/office/drawing/2014/main" id="{75C381F3-F8BD-4503-8E19-9552143317E6}"/>
              </a:ext>
            </a:extLst>
          </p:cNvPr>
          <p:cNvSpPr>
            <a:spLocks noGrp="1"/>
          </p:cNvSpPr>
          <p:nvPr>
            <p:ph sz="quarter" idx="4"/>
          </p:nvPr>
        </p:nvSpPr>
        <p:spPr>
          <a:xfrm>
            <a:off x="1600201" y="2400452"/>
            <a:ext cx="8286750" cy="2866874"/>
          </a:xfrm>
          <a:ln>
            <a:solidFill>
              <a:schemeClr val="accent2"/>
            </a:solidFill>
          </a:ln>
        </p:spPr>
        <p:txBody>
          <a:bodyPr>
            <a:noAutofit/>
          </a:bodyPr>
          <a:lstStyle/>
          <a:p>
            <a:pPr>
              <a:lnSpc>
                <a:spcPct val="114000"/>
              </a:lnSpc>
              <a:spcBef>
                <a:spcPts val="600"/>
              </a:spcBef>
              <a:spcAft>
                <a:spcPts val="600"/>
              </a:spcAft>
            </a:pPr>
            <a:r>
              <a:rPr lang="en-US" sz="1800" b="1" dirty="0">
                <a:solidFill>
                  <a:schemeClr val="tx2"/>
                </a:solidFill>
                <a:latin typeface="Calibri" panose="020F0502020204030204" pitchFamily="34" charset="0"/>
                <a:cs typeface="Calibri" panose="020F0502020204030204" pitchFamily="34" charset="0"/>
              </a:rPr>
              <a:t>Why Forecast?  </a:t>
            </a:r>
            <a:r>
              <a:rPr lang="en-US" sz="1800" dirty="0">
                <a:solidFill>
                  <a:schemeClr val="tx2"/>
                </a:solidFill>
                <a:latin typeface="Calibri" panose="020F0502020204030204" pitchFamily="34" charset="0"/>
                <a:cs typeface="Calibri" panose="020F0502020204030204" pitchFamily="34" charset="0"/>
              </a:rPr>
              <a:t>Predict future needs and make data-driven business decisions.</a:t>
            </a:r>
            <a:endParaRPr lang="en-US" sz="1800" b="1" dirty="0">
              <a:solidFill>
                <a:schemeClr val="tx2"/>
              </a:solidFill>
              <a:latin typeface="Calibri" panose="020F0502020204030204" pitchFamily="34" charset="0"/>
              <a:cs typeface="Calibri" panose="020F0502020204030204" pitchFamily="34" charset="0"/>
            </a:endParaRPr>
          </a:p>
          <a:p>
            <a:pPr>
              <a:lnSpc>
                <a:spcPct val="114000"/>
              </a:lnSpc>
              <a:spcBef>
                <a:spcPts val="600"/>
              </a:spcBef>
              <a:spcAft>
                <a:spcPts val="600"/>
              </a:spcAft>
            </a:pPr>
            <a:r>
              <a:rPr lang="en-US" sz="1800" b="1" dirty="0">
                <a:solidFill>
                  <a:schemeClr val="tx2"/>
                </a:solidFill>
                <a:latin typeface="Calibri" panose="020F0502020204030204" pitchFamily="34" charset="0"/>
                <a:cs typeface="Calibri" panose="020F0502020204030204" pitchFamily="34" charset="0"/>
              </a:rPr>
              <a:t>What to Include? </a:t>
            </a:r>
            <a:r>
              <a:rPr lang="en-US" sz="1800" dirty="0">
                <a:solidFill>
                  <a:schemeClr val="tx2"/>
                </a:solidFill>
                <a:latin typeface="Calibri" panose="020F0502020204030204" pitchFamily="34" charset="0"/>
                <a:cs typeface="Calibri" panose="020F0502020204030204" pitchFamily="34" charset="0"/>
              </a:rPr>
              <a:t>Forecast based on known factors, and make allowances for unexpected fluctuations (vacancies, inflation, unliquidated obligations, etc.).</a:t>
            </a:r>
            <a:endParaRPr lang="en-US" sz="1800" b="1" dirty="0">
              <a:solidFill>
                <a:schemeClr val="tx2"/>
              </a:solidFill>
              <a:latin typeface="Calibri" panose="020F0502020204030204" pitchFamily="34" charset="0"/>
              <a:cs typeface="Calibri" panose="020F0502020204030204" pitchFamily="34" charset="0"/>
            </a:endParaRPr>
          </a:p>
          <a:p>
            <a:pPr>
              <a:lnSpc>
                <a:spcPct val="114000"/>
              </a:lnSpc>
              <a:spcBef>
                <a:spcPts val="600"/>
              </a:spcBef>
              <a:spcAft>
                <a:spcPts val="600"/>
              </a:spcAft>
            </a:pPr>
            <a:r>
              <a:rPr lang="en-US" sz="1800" b="1" dirty="0">
                <a:solidFill>
                  <a:schemeClr val="tx2"/>
                </a:solidFill>
                <a:latin typeface="Calibri" panose="020F0502020204030204" pitchFamily="34" charset="0"/>
                <a:cs typeface="Calibri" panose="020F0502020204030204" pitchFamily="34" charset="0"/>
              </a:rPr>
              <a:t>How Far Ahead to Forecast? </a:t>
            </a:r>
            <a:r>
              <a:rPr lang="en-US" sz="1800" dirty="0">
                <a:solidFill>
                  <a:schemeClr val="tx2"/>
                </a:solidFill>
                <a:latin typeface="Calibri" panose="020F0502020204030204" pitchFamily="34" charset="0"/>
                <a:cs typeface="Calibri" panose="020F0502020204030204" pitchFamily="34" charset="0"/>
              </a:rPr>
              <a:t>For the remainder of the performance period broken down into monthly amounts. </a:t>
            </a:r>
            <a:endParaRPr lang="en-US" sz="1800" b="1" dirty="0">
              <a:solidFill>
                <a:schemeClr val="tx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71100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0B313B9-6BB6-13A1-86D7-A07BBD4AFF79}"/>
              </a:ext>
            </a:extLst>
          </p:cNvPr>
          <p:cNvSpPr>
            <a:spLocks noGrp="1"/>
          </p:cNvSpPr>
          <p:nvPr>
            <p:ph type="title"/>
          </p:nvPr>
        </p:nvSpPr>
        <p:spPr>
          <a:xfrm>
            <a:off x="8778240" y="474132"/>
            <a:ext cx="2892942" cy="4745322"/>
          </a:xfrm>
          <a:solidFill>
            <a:schemeClr val="accent2"/>
          </a:solidFill>
        </p:spPr>
        <p:txBody>
          <a:bodyPr vert="horz" lIns="45720" tIns="45720" rIns="45720" bIns="45720" rtlCol="0" anchor="ctr">
            <a:normAutofit fontScale="90000"/>
          </a:bodyPr>
          <a:lstStyle/>
          <a:p>
            <a:pPr algn="r"/>
            <a:br>
              <a:rPr lang="en-US" sz="2200" dirty="0">
                <a:solidFill>
                  <a:schemeClr val="bg1"/>
                </a:solidFill>
                <a:latin typeface="+mj-lt"/>
              </a:rPr>
            </a:br>
            <a:br>
              <a:rPr lang="en-US" sz="2200" dirty="0">
                <a:solidFill>
                  <a:schemeClr val="bg1"/>
                </a:solidFill>
                <a:latin typeface="+mj-lt"/>
              </a:rPr>
            </a:br>
            <a:br>
              <a:rPr lang="en-US" sz="2200" dirty="0">
                <a:solidFill>
                  <a:schemeClr val="bg1"/>
                </a:solidFill>
                <a:latin typeface="+mj-lt"/>
              </a:rPr>
            </a:br>
            <a:br>
              <a:rPr lang="en-US" sz="2200" dirty="0">
                <a:solidFill>
                  <a:schemeClr val="bg1"/>
                </a:solidFill>
                <a:latin typeface="+mj-lt"/>
              </a:rPr>
            </a:br>
            <a:br>
              <a:rPr lang="en-US" sz="2200" dirty="0">
                <a:solidFill>
                  <a:schemeClr val="bg1"/>
                </a:solidFill>
                <a:latin typeface="+mj-lt"/>
              </a:rPr>
            </a:br>
            <a:r>
              <a:rPr lang="en-US" sz="2100" dirty="0">
                <a:solidFill>
                  <a:schemeClr val="bg1"/>
                </a:solidFill>
                <a:latin typeface="Calibri" panose="020F0502020204030204" pitchFamily="34" charset="0"/>
                <a:cs typeface="Calibri" panose="020F0502020204030204" pitchFamily="34" charset="0"/>
              </a:rPr>
              <a:t>What are the reporting requirements?</a:t>
            </a:r>
            <a:br>
              <a:rPr lang="en-US" sz="2100" dirty="0">
                <a:solidFill>
                  <a:schemeClr val="bg1"/>
                </a:solidFill>
                <a:latin typeface="Calibri" panose="020F0502020204030204" pitchFamily="34" charset="0"/>
                <a:cs typeface="Calibri" panose="020F0502020204030204" pitchFamily="34" charset="0"/>
              </a:rPr>
            </a:br>
            <a:br>
              <a:rPr lang="en-US" sz="2100" dirty="0">
                <a:solidFill>
                  <a:schemeClr val="bg1"/>
                </a:solidFill>
                <a:latin typeface="Calibri" panose="020F0502020204030204" pitchFamily="34" charset="0"/>
                <a:cs typeface="Calibri" panose="020F0502020204030204" pitchFamily="34" charset="0"/>
              </a:rPr>
            </a:br>
            <a:r>
              <a:rPr lang="en-US" sz="2100" dirty="0">
                <a:solidFill>
                  <a:schemeClr val="bg1"/>
                </a:solidFill>
                <a:latin typeface="Calibri" panose="020F0502020204030204" pitchFamily="34" charset="0"/>
                <a:cs typeface="Calibri" panose="020F0502020204030204" pitchFamily="34" charset="0"/>
              </a:rPr>
              <a:t>What are the reporting periods?</a:t>
            </a:r>
            <a:br>
              <a:rPr lang="en-US" sz="2100" dirty="0">
                <a:solidFill>
                  <a:schemeClr val="bg1"/>
                </a:solidFill>
                <a:latin typeface="Calibri" panose="020F0502020204030204" pitchFamily="34" charset="0"/>
                <a:cs typeface="Calibri" panose="020F0502020204030204" pitchFamily="34" charset="0"/>
              </a:rPr>
            </a:br>
            <a:br>
              <a:rPr lang="en-US" sz="2100" dirty="0">
                <a:solidFill>
                  <a:schemeClr val="bg1"/>
                </a:solidFill>
                <a:latin typeface="Calibri" panose="020F0502020204030204" pitchFamily="34" charset="0"/>
                <a:cs typeface="Calibri" panose="020F0502020204030204" pitchFamily="34" charset="0"/>
              </a:rPr>
            </a:br>
            <a:r>
              <a:rPr lang="en-US" sz="2100" dirty="0">
                <a:solidFill>
                  <a:schemeClr val="bg1"/>
                </a:solidFill>
                <a:latin typeface="Calibri" panose="020F0502020204030204" pitchFamily="34" charset="0"/>
                <a:cs typeface="Calibri" panose="020F0502020204030204" pitchFamily="34" charset="0"/>
              </a:rPr>
              <a:t>What are the reporting elements?</a:t>
            </a:r>
            <a:br>
              <a:rPr lang="en-US" sz="2100" dirty="0">
                <a:solidFill>
                  <a:schemeClr val="bg1"/>
                </a:solidFill>
                <a:latin typeface="Calibri" panose="020F0502020204030204" pitchFamily="34" charset="0"/>
                <a:cs typeface="Calibri" panose="020F0502020204030204" pitchFamily="34" charset="0"/>
              </a:rPr>
            </a:br>
            <a:br>
              <a:rPr lang="en-US" sz="2100" dirty="0">
                <a:solidFill>
                  <a:schemeClr val="bg1"/>
                </a:solidFill>
                <a:latin typeface="Calibri" panose="020F0502020204030204" pitchFamily="34" charset="0"/>
                <a:cs typeface="Calibri" panose="020F0502020204030204" pitchFamily="34" charset="0"/>
              </a:rPr>
            </a:br>
            <a:br>
              <a:rPr lang="en-US" sz="2100" dirty="0">
                <a:solidFill>
                  <a:schemeClr val="bg1"/>
                </a:solidFill>
                <a:latin typeface="Calibri" panose="020F0502020204030204" pitchFamily="34" charset="0"/>
                <a:cs typeface="Calibri" panose="020F0502020204030204" pitchFamily="34" charset="0"/>
              </a:rPr>
            </a:br>
            <a:br>
              <a:rPr lang="en-US" sz="2100" dirty="0">
                <a:solidFill>
                  <a:schemeClr val="bg1"/>
                </a:solidFill>
                <a:latin typeface="Calibri" panose="020F0502020204030204" pitchFamily="34" charset="0"/>
                <a:cs typeface="Calibri" panose="020F0502020204030204" pitchFamily="34" charset="0"/>
              </a:rPr>
            </a:br>
            <a:br>
              <a:rPr lang="en-US" sz="2100" dirty="0">
                <a:solidFill>
                  <a:schemeClr val="bg1"/>
                </a:solidFill>
                <a:latin typeface="Calibri" panose="020F0502020204030204" pitchFamily="34" charset="0"/>
                <a:cs typeface="Calibri" panose="020F0502020204030204" pitchFamily="34" charset="0"/>
              </a:rPr>
            </a:br>
            <a:br>
              <a:rPr lang="en-US" sz="2100" dirty="0">
                <a:solidFill>
                  <a:schemeClr val="bg1"/>
                </a:solidFill>
                <a:latin typeface="Calibri" panose="020F0502020204030204" pitchFamily="34" charset="0"/>
                <a:cs typeface="Calibri" panose="020F0502020204030204" pitchFamily="34" charset="0"/>
              </a:rPr>
            </a:br>
            <a:br>
              <a:rPr lang="en-US" sz="2600" dirty="0">
                <a:solidFill>
                  <a:schemeClr val="bg1"/>
                </a:solidFill>
                <a:latin typeface="+mj-lt"/>
              </a:rPr>
            </a:br>
            <a:endParaRPr lang="en-US" sz="2600" dirty="0">
              <a:solidFill>
                <a:schemeClr val="bg1"/>
              </a:solidFill>
              <a:latin typeface="+mj-lt"/>
            </a:endParaRPr>
          </a:p>
        </p:txBody>
      </p:sp>
      <p:sp>
        <p:nvSpPr>
          <p:cNvPr id="9" name="TextBox 8">
            <a:extLst>
              <a:ext uri="{FF2B5EF4-FFF2-40B4-BE49-F238E27FC236}">
                <a16:creationId xmlns:a16="http://schemas.microsoft.com/office/drawing/2014/main" id="{03175AD3-779D-B2C3-C4F2-0C24EAFA3F86}"/>
              </a:ext>
            </a:extLst>
          </p:cNvPr>
          <p:cNvSpPr txBox="1"/>
          <p:nvPr/>
        </p:nvSpPr>
        <p:spPr>
          <a:xfrm>
            <a:off x="321730" y="5371854"/>
            <a:ext cx="11548537" cy="707886"/>
          </a:xfrm>
          <a:prstGeom prst="rect">
            <a:avLst/>
          </a:prstGeom>
          <a:noFill/>
        </p:spPr>
        <p:txBody>
          <a:bodyPr wrap="square">
            <a:spAutoFit/>
          </a:bodyPr>
          <a:lstStyle/>
          <a:p>
            <a:pPr algn="ctr"/>
            <a:r>
              <a:rPr lang="en-US" sz="4000" b="1" i="1" dirty="0">
                <a:solidFill>
                  <a:srgbClr val="0D4460"/>
                </a:solidFill>
                <a:latin typeface="Calibri" panose="020F0502020204030204" pitchFamily="34" charset="0"/>
                <a:ea typeface="Open Sans" panose="020B0606030504020204" pitchFamily="34" charset="0"/>
                <a:cs typeface="Calibri" panose="020F0502020204030204" pitchFamily="34" charset="0"/>
              </a:rPr>
              <a:t>Financial Results of what has been Accomplished</a:t>
            </a:r>
            <a:endParaRPr lang="en-US" sz="4000" b="1" dirty="0">
              <a:solidFill>
                <a:srgbClr val="0D4460"/>
              </a:solidFill>
              <a:latin typeface="Calibri" panose="020F0502020204030204" pitchFamily="34" charset="0"/>
              <a:ea typeface="Open Sans" panose="020B0606030504020204" pitchFamily="34" charset="0"/>
              <a:cs typeface="Calibri" panose="020F0502020204030204" pitchFamily="34" charset="0"/>
            </a:endParaRPr>
          </a:p>
        </p:txBody>
      </p:sp>
      <p:pic>
        <p:nvPicPr>
          <p:cNvPr id="4" name="Picture 3">
            <a:extLst>
              <a:ext uri="{FF2B5EF4-FFF2-40B4-BE49-F238E27FC236}">
                <a16:creationId xmlns:a16="http://schemas.microsoft.com/office/drawing/2014/main" id="{AC6AB213-3654-B90D-E6BA-5386B4E20C1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818" y="474132"/>
            <a:ext cx="8243668" cy="4745322"/>
          </a:xfrm>
          <a:prstGeom prst="rect">
            <a:avLst/>
          </a:prstGeom>
        </p:spPr>
      </p:pic>
    </p:spTree>
    <p:extLst>
      <p:ext uri="{BB962C8B-B14F-4D97-AF65-F5344CB8AC3E}">
        <p14:creationId xmlns:p14="http://schemas.microsoft.com/office/powerpoint/2010/main" val="28806540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Financial Reporting</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419224" y="1441579"/>
            <a:ext cx="10242485" cy="5102096"/>
          </a:xfrm>
        </p:spPr>
        <p:txBody>
          <a:bodyPr>
            <a:noAutofit/>
          </a:bodyPr>
          <a:lstStyle/>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2 CFR 200.328</a:t>
            </a:r>
          </a:p>
          <a:p>
            <a:pPr lvl="1">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The Federal awarding agency must solicit only the OMB-approved governmentwide data elements for collection of financial information. </a:t>
            </a:r>
          </a:p>
          <a:p>
            <a:pPr lvl="1">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This information must be collected with the frequency required by the terms and conditions of the Federal award, but no less frequently than annually nor more frequently than quarterly except in unusual circumstances.</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2 CFR 2900.14</a:t>
            </a:r>
          </a:p>
          <a:p>
            <a:pPr lvl="1">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In addition to the guidance set forth in 2 CFR 200.328, for Federal awards from the Department of Labor, the DOL awarding agency will prescribe whether the report will be on a cash or an accrual basis. </a:t>
            </a:r>
          </a:p>
          <a:p>
            <a:pPr lvl="1">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If the DOL awarding agency requires reporting on an accrual basis and the recipient's accounting system is not on the accrual basis, the recipient will not be required to convert its accounting system but must develop and report such accrual information through best estimates based on an analysis of the documentation on hand.</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2 CFR 200.332 (e)(1) Requirements for Pass-through entities</a:t>
            </a:r>
          </a:p>
          <a:p>
            <a:pPr lvl="1">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The pass-through entity must review financial and performance reports to monitor compliance with the requirements.</a:t>
            </a:r>
          </a:p>
          <a:p>
            <a:pPr marL="457200" lvl="1" indent="0">
              <a:lnSpc>
                <a:spcPct val="114000"/>
              </a:lnSpc>
              <a:spcBef>
                <a:spcPts val="600"/>
              </a:spcBef>
              <a:spcAft>
                <a:spcPts val="600"/>
              </a:spcAft>
              <a:buNone/>
            </a:pPr>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13461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Financial Reporting continued</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476374" y="1441579"/>
            <a:ext cx="10185335" cy="4980682"/>
          </a:xfrm>
        </p:spPr>
        <p:txBody>
          <a:bodyPr>
            <a:noAutofit/>
          </a:bodyPr>
          <a:lstStyle/>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Quarterly ETA-9130 - There are different variations of form ETA-9130, each pertaining to a specific program/funding stream. The instructions for the various ETA-9130 forms are not identical. </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Basic</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DOL/ETA program specific (A-M)</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State Reporting Requirements </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May be more frequent than quarterly</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Local Reporting Requirements</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May require additional reporting elements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Based on grant agreements or imposed stipulations </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Other </a:t>
            </a:r>
          </a:p>
          <a:p>
            <a:pPr>
              <a:lnSpc>
                <a:spcPct val="114000"/>
              </a:lnSpc>
              <a:spcBef>
                <a:spcPts val="600"/>
              </a:spcBef>
              <a:spcAft>
                <a:spcPts val="600"/>
              </a:spcAft>
            </a:pPr>
            <a:endParaRPr lang="en-US" sz="2000" dirty="0"/>
          </a:p>
        </p:txBody>
      </p:sp>
    </p:spTree>
    <p:extLst>
      <p:ext uri="{BB962C8B-B14F-4D97-AF65-F5344CB8AC3E}">
        <p14:creationId xmlns:p14="http://schemas.microsoft.com/office/powerpoint/2010/main" val="1437401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Reporting Periods</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863971"/>
          </a:xfrm>
        </p:spPr>
        <p:txBody>
          <a:bodyPr>
            <a:noAutofit/>
          </a:bodyPr>
          <a:lstStyle/>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ETA-9130 Financial Reports are due no later than 45 calendar days after the end of each quarter, unless otherwise specified  in reporting instructions. </a:t>
            </a:r>
          </a:p>
          <a:p>
            <a:pPr marL="0" indent="0">
              <a:buNone/>
            </a:pPr>
            <a:endParaRPr lang="en-US" sz="1800" dirty="0">
              <a:latin typeface="Calibri" panose="020F0502020204030204" pitchFamily="34" charset="0"/>
              <a:cs typeface="Calibri" panose="020F0502020204030204" pitchFamily="34" charset="0"/>
            </a:endParaRP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dirty="0"/>
          </a:p>
          <a:p>
            <a:pPr>
              <a:lnSpc>
                <a:spcPct val="114000"/>
              </a:lnSpc>
              <a:spcBef>
                <a:spcPts val="600"/>
              </a:spcBef>
              <a:spcAft>
                <a:spcPts val="600"/>
              </a:spcAft>
            </a:pPr>
            <a:r>
              <a:rPr lang="en-US" sz="1800" dirty="0"/>
              <a:t>At the end of the grant, two reports must be submitted:</a:t>
            </a:r>
          </a:p>
          <a:p>
            <a:pPr lvl="1">
              <a:lnSpc>
                <a:spcPct val="114000"/>
              </a:lnSpc>
              <a:spcBef>
                <a:spcPts val="600"/>
              </a:spcBef>
              <a:spcAft>
                <a:spcPts val="600"/>
              </a:spcAft>
            </a:pPr>
            <a:r>
              <a:rPr lang="en-US" sz="1600" dirty="0"/>
              <a:t>Final 9130 – to be submitted no later than 45 calendar days after the reporting period in which the grant period of performance (POP) expires or all funds are expended, whichever comes first. </a:t>
            </a:r>
          </a:p>
          <a:p>
            <a:pPr lvl="1">
              <a:lnSpc>
                <a:spcPct val="114000"/>
              </a:lnSpc>
              <a:spcBef>
                <a:spcPts val="600"/>
              </a:spcBef>
              <a:spcAft>
                <a:spcPts val="600"/>
              </a:spcAft>
            </a:pPr>
            <a:r>
              <a:rPr lang="en-US" sz="1600" dirty="0"/>
              <a:t>Close-out 9130 -  For grants awarded on and after November 12, 2020, the Final Financial 9130 report must be submitted no later than 120 calendar days after the expiration of the grant period of performance. </a:t>
            </a:r>
          </a:p>
        </p:txBody>
      </p:sp>
      <p:graphicFrame>
        <p:nvGraphicFramePr>
          <p:cNvPr id="2" name="Table 1">
            <a:extLst>
              <a:ext uri="{FF2B5EF4-FFF2-40B4-BE49-F238E27FC236}">
                <a16:creationId xmlns:a16="http://schemas.microsoft.com/office/drawing/2014/main" id="{F6809BD3-C061-F9BD-1D6B-73100F5C11B5}"/>
              </a:ext>
            </a:extLst>
          </p:cNvPr>
          <p:cNvGraphicFramePr>
            <a:graphicFrameLocks noGrp="1"/>
          </p:cNvGraphicFramePr>
          <p:nvPr>
            <p:extLst>
              <p:ext uri="{D42A27DB-BD31-4B8C-83A1-F6EECF244321}">
                <p14:modId xmlns:p14="http://schemas.microsoft.com/office/powerpoint/2010/main" val="3231482390"/>
              </p:ext>
            </p:extLst>
          </p:nvPr>
        </p:nvGraphicFramePr>
        <p:xfrm>
          <a:off x="1543729" y="2148970"/>
          <a:ext cx="5203300" cy="1854200"/>
        </p:xfrm>
        <a:graphic>
          <a:graphicData uri="http://schemas.openxmlformats.org/drawingml/2006/table">
            <a:tbl>
              <a:tblPr firstRow="1">
                <a:tableStyleId>{5C22544A-7EE6-4342-B048-85BDC9FD1C3A}</a:tableStyleId>
              </a:tblPr>
              <a:tblGrid>
                <a:gridCol w="2193770">
                  <a:extLst>
                    <a:ext uri="{9D8B030D-6E8A-4147-A177-3AD203B41FA5}">
                      <a16:colId xmlns:a16="http://schemas.microsoft.com/office/drawing/2014/main" val="714773682"/>
                    </a:ext>
                  </a:extLst>
                </a:gridCol>
                <a:gridCol w="3009530">
                  <a:extLst>
                    <a:ext uri="{9D8B030D-6E8A-4147-A177-3AD203B41FA5}">
                      <a16:colId xmlns:a16="http://schemas.microsoft.com/office/drawing/2014/main" val="1334778788"/>
                    </a:ext>
                  </a:extLst>
                </a:gridCol>
              </a:tblGrid>
              <a:tr h="370840">
                <a:tc>
                  <a:txBody>
                    <a:bodyPr/>
                    <a:lstStyle/>
                    <a:p>
                      <a:r>
                        <a:rPr lang="en-US" dirty="0">
                          <a:latin typeface="Calibri" panose="020F0502020204030204" pitchFamily="34" charset="0"/>
                          <a:cs typeface="Calibri" panose="020F0502020204030204" pitchFamily="34" charset="0"/>
                        </a:rPr>
                        <a:t>Quarter End Date</a:t>
                      </a:r>
                    </a:p>
                  </a:txBody>
                  <a:tcPr>
                    <a:solidFill>
                      <a:schemeClr val="accent2"/>
                    </a:solidFill>
                  </a:tcPr>
                </a:tc>
                <a:tc>
                  <a:txBody>
                    <a:bodyPr/>
                    <a:lstStyle/>
                    <a:p>
                      <a:r>
                        <a:rPr lang="en-US" dirty="0">
                          <a:latin typeface="Calibri" panose="020F0502020204030204" pitchFamily="34" charset="0"/>
                          <a:cs typeface="Calibri" panose="020F0502020204030204" pitchFamily="34" charset="0"/>
                        </a:rPr>
                        <a:t>Financial Report Due Date</a:t>
                      </a:r>
                    </a:p>
                  </a:txBody>
                  <a:tcPr>
                    <a:solidFill>
                      <a:schemeClr val="accent2"/>
                    </a:solidFill>
                  </a:tcPr>
                </a:tc>
                <a:extLst>
                  <a:ext uri="{0D108BD9-81ED-4DB2-BD59-A6C34878D82A}">
                    <a16:rowId xmlns:a16="http://schemas.microsoft.com/office/drawing/2014/main" val="3174307081"/>
                  </a:ext>
                </a:extLst>
              </a:tr>
              <a:tr h="370840">
                <a:tc>
                  <a:txBody>
                    <a:bodyPr/>
                    <a:lstStyle/>
                    <a:p>
                      <a:r>
                        <a:rPr lang="en-US" dirty="0">
                          <a:latin typeface="Calibri" panose="020F0502020204030204" pitchFamily="34" charset="0"/>
                          <a:cs typeface="Calibri" panose="020F0502020204030204" pitchFamily="34" charset="0"/>
                        </a:rPr>
                        <a:t>March 31</a:t>
                      </a:r>
                    </a:p>
                  </a:txBody>
                  <a:tcPr/>
                </a:tc>
                <a:tc>
                  <a:txBody>
                    <a:bodyPr/>
                    <a:lstStyle/>
                    <a:p>
                      <a:r>
                        <a:rPr lang="en-US" dirty="0">
                          <a:latin typeface="Calibri" panose="020F0502020204030204" pitchFamily="34" charset="0"/>
                          <a:cs typeface="Calibri" panose="020F0502020204030204" pitchFamily="34" charset="0"/>
                        </a:rPr>
                        <a:t>May 15</a:t>
                      </a:r>
                    </a:p>
                  </a:txBody>
                  <a:tcPr/>
                </a:tc>
                <a:extLst>
                  <a:ext uri="{0D108BD9-81ED-4DB2-BD59-A6C34878D82A}">
                    <a16:rowId xmlns:a16="http://schemas.microsoft.com/office/drawing/2014/main" val="983941167"/>
                  </a:ext>
                </a:extLst>
              </a:tr>
              <a:tr h="370840">
                <a:tc>
                  <a:txBody>
                    <a:bodyPr/>
                    <a:lstStyle/>
                    <a:p>
                      <a:r>
                        <a:rPr lang="en-US" dirty="0">
                          <a:latin typeface="Calibri" panose="020F0502020204030204" pitchFamily="34" charset="0"/>
                          <a:cs typeface="Calibri" panose="020F0502020204030204" pitchFamily="34" charset="0"/>
                        </a:rPr>
                        <a:t>June 30</a:t>
                      </a:r>
                    </a:p>
                  </a:txBody>
                  <a:tcPr/>
                </a:tc>
                <a:tc>
                  <a:txBody>
                    <a:bodyPr/>
                    <a:lstStyle/>
                    <a:p>
                      <a:r>
                        <a:rPr lang="en-US" dirty="0">
                          <a:latin typeface="Calibri" panose="020F0502020204030204" pitchFamily="34" charset="0"/>
                          <a:cs typeface="Calibri" panose="020F0502020204030204" pitchFamily="34" charset="0"/>
                        </a:rPr>
                        <a:t>August 15</a:t>
                      </a:r>
                    </a:p>
                  </a:txBody>
                  <a:tcPr/>
                </a:tc>
                <a:extLst>
                  <a:ext uri="{0D108BD9-81ED-4DB2-BD59-A6C34878D82A}">
                    <a16:rowId xmlns:a16="http://schemas.microsoft.com/office/drawing/2014/main" val="2558087934"/>
                  </a:ext>
                </a:extLst>
              </a:tr>
              <a:tr h="370840">
                <a:tc>
                  <a:txBody>
                    <a:bodyPr/>
                    <a:lstStyle/>
                    <a:p>
                      <a:r>
                        <a:rPr lang="en-US" dirty="0">
                          <a:latin typeface="Calibri" panose="020F0502020204030204" pitchFamily="34" charset="0"/>
                          <a:cs typeface="Calibri" panose="020F0502020204030204" pitchFamily="34" charset="0"/>
                        </a:rPr>
                        <a:t>September 30</a:t>
                      </a:r>
                    </a:p>
                  </a:txBody>
                  <a:tcPr/>
                </a:tc>
                <a:tc>
                  <a:txBody>
                    <a:bodyPr/>
                    <a:lstStyle/>
                    <a:p>
                      <a:r>
                        <a:rPr lang="en-US" dirty="0">
                          <a:latin typeface="Calibri" panose="020F0502020204030204" pitchFamily="34" charset="0"/>
                          <a:cs typeface="Calibri" panose="020F0502020204030204" pitchFamily="34" charset="0"/>
                        </a:rPr>
                        <a:t>November 15</a:t>
                      </a:r>
                    </a:p>
                  </a:txBody>
                  <a:tcPr/>
                </a:tc>
                <a:extLst>
                  <a:ext uri="{0D108BD9-81ED-4DB2-BD59-A6C34878D82A}">
                    <a16:rowId xmlns:a16="http://schemas.microsoft.com/office/drawing/2014/main" val="426629636"/>
                  </a:ext>
                </a:extLst>
              </a:tr>
              <a:tr h="370840">
                <a:tc>
                  <a:txBody>
                    <a:bodyPr/>
                    <a:lstStyle/>
                    <a:p>
                      <a:r>
                        <a:rPr lang="en-US" dirty="0">
                          <a:latin typeface="Calibri" panose="020F0502020204030204" pitchFamily="34" charset="0"/>
                          <a:cs typeface="Calibri" panose="020F0502020204030204" pitchFamily="34" charset="0"/>
                        </a:rPr>
                        <a:t>December 31</a:t>
                      </a:r>
                    </a:p>
                  </a:txBody>
                  <a:tcPr/>
                </a:tc>
                <a:tc>
                  <a:txBody>
                    <a:bodyPr/>
                    <a:lstStyle/>
                    <a:p>
                      <a:r>
                        <a:rPr lang="en-US" dirty="0">
                          <a:latin typeface="Calibri" panose="020F0502020204030204" pitchFamily="34" charset="0"/>
                          <a:cs typeface="Calibri" panose="020F0502020204030204" pitchFamily="34" charset="0"/>
                        </a:rPr>
                        <a:t>February 15</a:t>
                      </a:r>
                    </a:p>
                  </a:txBody>
                  <a:tcPr/>
                </a:tc>
                <a:extLst>
                  <a:ext uri="{0D108BD9-81ED-4DB2-BD59-A6C34878D82A}">
                    <a16:rowId xmlns:a16="http://schemas.microsoft.com/office/drawing/2014/main" val="2943189393"/>
                  </a:ext>
                </a:extLst>
              </a:tr>
            </a:tbl>
          </a:graphicData>
        </a:graphic>
      </p:graphicFrame>
    </p:spTree>
    <p:extLst>
      <p:ext uri="{BB962C8B-B14F-4D97-AF65-F5344CB8AC3E}">
        <p14:creationId xmlns:p14="http://schemas.microsoft.com/office/powerpoint/2010/main" val="19162947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upside down pyramid. Text in order from top to bottom. Federal entities, state, local boards, private/other.">
            <a:extLst>
              <a:ext uri="{FF2B5EF4-FFF2-40B4-BE49-F238E27FC236}">
                <a16:creationId xmlns:a16="http://schemas.microsoft.com/office/drawing/2014/main" id="{4B494FEC-BC4B-0E5D-1710-759FBADDA588}"/>
              </a:ext>
            </a:extLst>
          </p:cNvPr>
          <p:cNvGrpSpPr/>
          <p:nvPr/>
        </p:nvGrpSpPr>
        <p:grpSpPr>
          <a:xfrm>
            <a:off x="662940" y="554443"/>
            <a:ext cx="10919460" cy="4853298"/>
            <a:chOff x="662940" y="554443"/>
            <a:chExt cx="10919460" cy="4853298"/>
          </a:xfrm>
        </p:grpSpPr>
        <p:sp>
          <p:nvSpPr>
            <p:cNvPr id="5" name="Freeform: Shape 4">
              <a:extLst>
                <a:ext uri="{FF2B5EF4-FFF2-40B4-BE49-F238E27FC236}">
                  <a16:creationId xmlns:a16="http://schemas.microsoft.com/office/drawing/2014/main" id="{5BF47517-5F48-6839-A283-636E00B42FC6}"/>
                </a:ext>
              </a:extLst>
            </p:cNvPr>
            <p:cNvSpPr/>
            <p:nvPr/>
          </p:nvSpPr>
          <p:spPr>
            <a:xfrm>
              <a:off x="662940" y="554443"/>
              <a:ext cx="10919460" cy="1213326"/>
            </a:xfrm>
            <a:custGeom>
              <a:avLst/>
              <a:gdLst>
                <a:gd name="connsiteX0" fmla="*/ 0 w 10919460"/>
                <a:gd name="connsiteY0" fmla="*/ 1213324 h 1213324"/>
                <a:gd name="connsiteX1" fmla="*/ 1364929 w 10919460"/>
                <a:gd name="connsiteY1" fmla="*/ 0 h 1213324"/>
                <a:gd name="connsiteX2" fmla="*/ 9554531 w 10919460"/>
                <a:gd name="connsiteY2" fmla="*/ 0 h 1213324"/>
                <a:gd name="connsiteX3" fmla="*/ 10919460 w 10919460"/>
                <a:gd name="connsiteY3" fmla="*/ 1213324 h 1213324"/>
                <a:gd name="connsiteX4" fmla="*/ 0 w 10919460"/>
                <a:gd name="connsiteY4" fmla="*/ 1213324 h 1213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460" h="1213324">
                  <a:moveTo>
                    <a:pt x="10919460" y="1"/>
                  </a:moveTo>
                  <a:lnTo>
                    <a:pt x="9554531" y="1213323"/>
                  </a:lnTo>
                  <a:lnTo>
                    <a:pt x="1364929" y="1213323"/>
                  </a:lnTo>
                  <a:lnTo>
                    <a:pt x="0" y="1"/>
                  </a:lnTo>
                  <a:lnTo>
                    <a:pt x="10919460" y="1"/>
                  </a:lnTo>
                  <a:close/>
                </a:path>
              </a:pathLst>
            </a:custGeom>
            <a:solidFill>
              <a:schemeClr val="tx2">
                <a:lumMod val="60000"/>
                <a:lumOff val="40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966785" tIns="55881" rIns="1966786" bIns="55881" numCol="1" spcCol="1270" anchor="ctr" anchorCtr="0">
              <a:noAutofit/>
            </a:bodyPr>
            <a:lstStyle/>
            <a:p>
              <a:pPr marL="0" lvl="0" indent="0" algn="ctr" defTabSz="1955800">
                <a:lnSpc>
                  <a:spcPct val="90000"/>
                </a:lnSpc>
                <a:spcBef>
                  <a:spcPct val="0"/>
                </a:spcBef>
                <a:spcAft>
                  <a:spcPct val="35000"/>
                </a:spcAft>
                <a:buNone/>
              </a:pPr>
              <a:r>
                <a:rPr lang="en-US" sz="4400" b="1" kern="1200" dirty="0">
                  <a:solidFill>
                    <a:schemeClr val="tx2"/>
                  </a:solidFill>
                  <a:latin typeface="Calibri" panose="020F0502020204030204" pitchFamily="34" charset="0"/>
                  <a:ea typeface="Open Sans" panose="020B0606030504020204" pitchFamily="34" charset="0"/>
                  <a:cs typeface="Calibri" panose="020F0502020204030204" pitchFamily="34" charset="0"/>
                </a:rPr>
                <a:t>Federal Entities</a:t>
              </a:r>
            </a:p>
          </p:txBody>
        </p:sp>
        <p:sp>
          <p:nvSpPr>
            <p:cNvPr id="9" name="Freeform: Shape 8">
              <a:extLst>
                <a:ext uri="{FF2B5EF4-FFF2-40B4-BE49-F238E27FC236}">
                  <a16:creationId xmlns:a16="http://schemas.microsoft.com/office/drawing/2014/main" id="{0168BACC-0D8C-F815-8E75-53BA8A7EDB01}"/>
                </a:ext>
              </a:extLst>
            </p:cNvPr>
            <p:cNvSpPr/>
            <p:nvPr/>
          </p:nvSpPr>
          <p:spPr>
            <a:xfrm>
              <a:off x="2027872" y="1767767"/>
              <a:ext cx="8189595" cy="1213325"/>
            </a:xfrm>
            <a:custGeom>
              <a:avLst/>
              <a:gdLst>
                <a:gd name="connsiteX0" fmla="*/ 0 w 8189595"/>
                <a:gd name="connsiteY0" fmla="*/ 1213324 h 1213324"/>
                <a:gd name="connsiteX1" fmla="*/ 1364929 w 8189595"/>
                <a:gd name="connsiteY1" fmla="*/ 0 h 1213324"/>
                <a:gd name="connsiteX2" fmla="*/ 6824666 w 8189595"/>
                <a:gd name="connsiteY2" fmla="*/ 0 h 1213324"/>
                <a:gd name="connsiteX3" fmla="*/ 8189595 w 8189595"/>
                <a:gd name="connsiteY3" fmla="*/ 1213324 h 1213324"/>
                <a:gd name="connsiteX4" fmla="*/ 0 w 8189595"/>
                <a:gd name="connsiteY4" fmla="*/ 1213324 h 1213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89595" h="1213324">
                  <a:moveTo>
                    <a:pt x="8189595" y="1"/>
                  </a:moveTo>
                  <a:lnTo>
                    <a:pt x="6824666" y="1213323"/>
                  </a:lnTo>
                  <a:lnTo>
                    <a:pt x="1364929" y="1213323"/>
                  </a:lnTo>
                  <a:lnTo>
                    <a:pt x="0" y="1"/>
                  </a:lnTo>
                  <a:lnTo>
                    <a:pt x="8189595" y="1"/>
                  </a:lnTo>
                  <a:close/>
                </a:path>
              </a:pathLst>
            </a:custGeom>
            <a:solidFill>
              <a:schemeClr val="accent1"/>
            </a:solidFill>
          </p:spPr>
          <p:style>
            <a:lnRef idx="2">
              <a:schemeClr val="lt1">
                <a:hueOff val="0"/>
                <a:satOff val="0"/>
                <a:lumOff val="0"/>
                <a:alphaOff val="0"/>
              </a:schemeClr>
            </a:lnRef>
            <a:fillRef idx="1">
              <a:scrgbClr r="0" g="0" b="0"/>
            </a:fillRef>
            <a:effectRef idx="0">
              <a:schemeClr val="accent2">
                <a:hueOff val="-1462859"/>
                <a:satOff val="-22661"/>
                <a:lumOff val="7320"/>
                <a:alphaOff val="0"/>
              </a:schemeClr>
            </a:effectRef>
            <a:fontRef idx="minor">
              <a:schemeClr val="lt1"/>
            </a:fontRef>
          </p:style>
          <p:txBody>
            <a:bodyPr spcFirstLastPara="0" vert="horz" wrap="square" lIns="1489059" tIns="55881" rIns="1489060" bIns="55880" numCol="1" spcCol="1270" anchor="ctr" anchorCtr="0">
              <a:noAutofit/>
            </a:bodyPr>
            <a:lstStyle/>
            <a:p>
              <a:pPr marL="0" lvl="0" indent="0" algn="ctr" defTabSz="1955800">
                <a:lnSpc>
                  <a:spcPct val="90000"/>
                </a:lnSpc>
                <a:spcBef>
                  <a:spcPct val="0"/>
                </a:spcBef>
                <a:spcAft>
                  <a:spcPct val="35000"/>
                </a:spcAft>
                <a:buNone/>
              </a:pPr>
              <a:r>
                <a:rPr lang="en-US" sz="4400" kern="1200" dirty="0">
                  <a:solidFill>
                    <a:schemeClr val="tx2"/>
                  </a:solidFill>
                  <a:latin typeface="Calibri" panose="020F0502020204030204" pitchFamily="34" charset="0"/>
                  <a:ea typeface="Open Sans" panose="020B0606030504020204" pitchFamily="34" charset="0"/>
                  <a:cs typeface="Calibri" panose="020F0502020204030204" pitchFamily="34" charset="0"/>
                </a:rPr>
                <a:t>State</a:t>
              </a:r>
            </a:p>
          </p:txBody>
        </p:sp>
        <p:sp>
          <p:nvSpPr>
            <p:cNvPr id="10" name="Freeform: Shape 9">
              <a:extLst>
                <a:ext uri="{FF2B5EF4-FFF2-40B4-BE49-F238E27FC236}">
                  <a16:creationId xmlns:a16="http://schemas.microsoft.com/office/drawing/2014/main" id="{9722901D-8007-0FED-FE32-993F660AEC44}"/>
                </a:ext>
              </a:extLst>
            </p:cNvPr>
            <p:cNvSpPr/>
            <p:nvPr/>
          </p:nvSpPr>
          <p:spPr>
            <a:xfrm>
              <a:off x="3392805" y="2981092"/>
              <a:ext cx="5459730" cy="1213325"/>
            </a:xfrm>
            <a:custGeom>
              <a:avLst/>
              <a:gdLst>
                <a:gd name="connsiteX0" fmla="*/ 0 w 5459730"/>
                <a:gd name="connsiteY0" fmla="*/ 1213324 h 1213324"/>
                <a:gd name="connsiteX1" fmla="*/ 1364929 w 5459730"/>
                <a:gd name="connsiteY1" fmla="*/ 0 h 1213324"/>
                <a:gd name="connsiteX2" fmla="*/ 4094801 w 5459730"/>
                <a:gd name="connsiteY2" fmla="*/ 0 h 1213324"/>
                <a:gd name="connsiteX3" fmla="*/ 5459730 w 5459730"/>
                <a:gd name="connsiteY3" fmla="*/ 1213324 h 1213324"/>
                <a:gd name="connsiteX4" fmla="*/ 0 w 5459730"/>
                <a:gd name="connsiteY4" fmla="*/ 1213324 h 1213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9730" h="1213324">
                  <a:moveTo>
                    <a:pt x="5459730" y="1"/>
                  </a:moveTo>
                  <a:lnTo>
                    <a:pt x="4094801" y="1213323"/>
                  </a:lnTo>
                  <a:lnTo>
                    <a:pt x="1364929" y="1213323"/>
                  </a:lnTo>
                  <a:lnTo>
                    <a:pt x="0" y="1"/>
                  </a:lnTo>
                  <a:lnTo>
                    <a:pt x="5459730" y="1"/>
                  </a:lnTo>
                  <a:close/>
                </a:path>
              </a:pathLst>
            </a:custGeom>
            <a:solidFill>
              <a:schemeClr val="accent2">
                <a:lumMod val="20000"/>
                <a:lumOff val="80000"/>
              </a:schemeClr>
            </a:solidFill>
          </p:spPr>
          <p:style>
            <a:lnRef idx="2">
              <a:schemeClr val="lt1">
                <a:hueOff val="0"/>
                <a:satOff val="0"/>
                <a:lumOff val="0"/>
                <a:alphaOff val="0"/>
              </a:schemeClr>
            </a:lnRef>
            <a:fillRef idx="1">
              <a:scrgbClr r="0" g="0" b="0"/>
            </a:fillRef>
            <a:effectRef idx="0">
              <a:schemeClr val="accent2">
                <a:hueOff val="-2925718"/>
                <a:satOff val="-45323"/>
                <a:lumOff val="14641"/>
                <a:alphaOff val="0"/>
              </a:schemeClr>
            </a:effectRef>
            <a:fontRef idx="minor">
              <a:schemeClr val="lt1"/>
            </a:fontRef>
          </p:style>
          <p:txBody>
            <a:bodyPr spcFirstLastPara="0" vert="horz" wrap="square" lIns="996092" tIns="40640" rIns="996094" bIns="40641"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2"/>
                  </a:solidFill>
                  <a:latin typeface="Calibri" panose="020F0502020204030204" pitchFamily="34" charset="0"/>
                  <a:ea typeface="Open Sans" panose="020B0606030504020204" pitchFamily="34" charset="0"/>
                  <a:cs typeface="Calibri" panose="020F0502020204030204" pitchFamily="34" charset="0"/>
                </a:rPr>
                <a:t>Local Boards</a:t>
              </a:r>
            </a:p>
          </p:txBody>
        </p:sp>
        <p:sp>
          <p:nvSpPr>
            <p:cNvPr id="11" name="Freeform: Shape 10">
              <a:extLst>
                <a:ext uri="{FF2B5EF4-FFF2-40B4-BE49-F238E27FC236}">
                  <a16:creationId xmlns:a16="http://schemas.microsoft.com/office/drawing/2014/main" id="{DBA84ED2-4677-D946-355B-A0AC32FA6CDA}"/>
                </a:ext>
              </a:extLst>
            </p:cNvPr>
            <p:cNvSpPr/>
            <p:nvPr/>
          </p:nvSpPr>
          <p:spPr>
            <a:xfrm>
              <a:off x="4757736" y="4194416"/>
              <a:ext cx="2729866" cy="1213325"/>
            </a:xfrm>
            <a:custGeom>
              <a:avLst/>
              <a:gdLst>
                <a:gd name="connsiteX0" fmla="*/ 0 w 2729865"/>
                <a:gd name="connsiteY0" fmla="*/ 1213324 h 1213324"/>
                <a:gd name="connsiteX1" fmla="*/ 1364929 w 2729865"/>
                <a:gd name="connsiteY1" fmla="*/ 0 h 1213324"/>
                <a:gd name="connsiteX2" fmla="*/ 1364936 w 2729865"/>
                <a:gd name="connsiteY2" fmla="*/ 0 h 1213324"/>
                <a:gd name="connsiteX3" fmla="*/ 2729865 w 2729865"/>
                <a:gd name="connsiteY3" fmla="*/ 1213324 h 1213324"/>
                <a:gd name="connsiteX4" fmla="*/ 0 w 2729865"/>
                <a:gd name="connsiteY4" fmla="*/ 1213324 h 1213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9865" h="1213324">
                  <a:moveTo>
                    <a:pt x="2729865" y="0"/>
                  </a:moveTo>
                  <a:lnTo>
                    <a:pt x="1364936" y="1213324"/>
                  </a:lnTo>
                  <a:lnTo>
                    <a:pt x="1364929" y="1213324"/>
                  </a:lnTo>
                  <a:lnTo>
                    <a:pt x="0" y="0"/>
                  </a:lnTo>
                  <a:lnTo>
                    <a:pt x="2729865" y="0"/>
                  </a:lnTo>
                  <a:close/>
                </a:path>
              </a:pathLst>
            </a:custGeom>
            <a:solidFill>
              <a:schemeClr val="accent3">
                <a:lumMod val="20000"/>
                <a:lumOff val="80000"/>
              </a:schemeClr>
            </a:solidFill>
          </p:spPr>
          <p:style>
            <a:lnRef idx="2">
              <a:schemeClr val="lt1">
                <a:hueOff val="0"/>
                <a:satOff val="0"/>
                <a:lumOff val="0"/>
                <a:alphaOff val="0"/>
              </a:schemeClr>
            </a:lnRef>
            <a:fillRef idx="1">
              <a:scrgbClr r="0" g="0" b="0"/>
            </a:fillRef>
            <a:effectRef idx="0">
              <a:schemeClr val="accent2">
                <a:hueOff val="-4388578"/>
                <a:satOff val="-67984"/>
                <a:lumOff val="21961"/>
                <a:alphaOff val="0"/>
              </a:schemeClr>
            </a:effectRef>
            <a:fontRef idx="minor">
              <a:schemeClr val="lt1"/>
            </a:fontRef>
          </p:style>
          <p:txBody>
            <a:bodyPr spcFirstLastPara="0" vert="horz" wrap="square" lIns="20321" tIns="20320" rIns="20320" bIns="20321"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2"/>
                  </a:solidFill>
                  <a:latin typeface="Calibri" panose="020F0502020204030204" pitchFamily="34" charset="0"/>
                  <a:ea typeface="Open Sans" panose="020B0606030504020204" pitchFamily="34" charset="0"/>
                  <a:cs typeface="Calibri" panose="020F0502020204030204" pitchFamily="34" charset="0"/>
                </a:rPr>
                <a:t>Private/Other </a:t>
              </a:r>
            </a:p>
          </p:txBody>
        </p:sp>
      </p:grpSp>
      <p:sp>
        <p:nvSpPr>
          <p:cNvPr id="4" name="Title 1">
            <a:extLst>
              <a:ext uri="{FF2B5EF4-FFF2-40B4-BE49-F238E27FC236}">
                <a16:creationId xmlns:a16="http://schemas.microsoft.com/office/drawing/2014/main" id="{E85011AE-BD38-2CE5-4CF2-A5649C439014}"/>
              </a:ext>
            </a:extLst>
          </p:cNvPr>
          <p:cNvSpPr txBox="1">
            <a:spLocks noGrp="1"/>
          </p:cNvSpPr>
          <p:nvPr>
            <p:ph type="title" idx="4294967295"/>
          </p:nvPr>
        </p:nvSpPr>
        <p:spPr>
          <a:xfrm>
            <a:off x="1509320" y="5083055"/>
            <a:ext cx="9720072" cy="149961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br>
              <a:rPr kumimoji="0" lang="en-US" sz="2800" b="1" i="0" u="none" strike="noStrike" kern="1200" cap="none" spc="0" normalizeH="0" baseline="0" noProof="0" dirty="0">
                <a:ln>
                  <a:noFill/>
                </a:ln>
                <a:solidFill>
                  <a:srgbClr val="FFFFFF"/>
                </a:solidFill>
                <a:effectLst/>
                <a:uLnTx/>
                <a:uFillTx/>
                <a:latin typeface="Calibri" panose="020F0502020204030204" pitchFamily="34" charset="0"/>
                <a:ea typeface="Open Sans" panose="020B0606030504020204" pitchFamily="34" charset="0"/>
                <a:cs typeface="Calibri" panose="020F0502020204030204" pitchFamily="34" charset="0"/>
              </a:rPr>
            </a:br>
            <a:r>
              <a:rPr kumimoji="0" lang="en-US" sz="28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All funds sub-awarded or expended end-up in the DOL/ETA-9130</a:t>
            </a:r>
          </a:p>
        </p:txBody>
      </p:sp>
      <p:cxnSp>
        <p:nvCxnSpPr>
          <p:cNvPr id="6" name="Straight Arrow Connector 5">
            <a:extLst>
              <a:ext uri="{FF2B5EF4-FFF2-40B4-BE49-F238E27FC236}">
                <a16:creationId xmlns:a16="http://schemas.microsoft.com/office/drawing/2014/main" id="{85605249-F90B-3311-AC65-B322734AB362}"/>
              </a:ext>
              <a:ext uri="{C183D7F6-B498-43B3-948B-1728B52AA6E4}">
                <adec:decorative xmlns:adec="http://schemas.microsoft.com/office/drawing/2017/decorative" val="1"/>
              </a:ext>
            </a:extLst>
          </p:cNvPr>
          <p:cNvCxnSpPr/>
          <p:nvPr/>
        </p:nvCxnSpPr>
        <p:spPr>
          <a:xfrm flipV="1">
            <a:off x="6096000" y="1484051"/>
            <a:ext cx="0" cy="532660"/>
          </a:xfrm>
          <a:prstGeom prst="straightConnector1">
            <a:avLst/>
          </a:prstGeom>
          <a:ln>
            <a:solidFill>
              <a:srgbClr val="C75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64806AF1-9E80-3340-8C9D-367A074415DD}"/>
              </a:ext>
              <a:ext uri="{C183D7F6-B498-43B3-948B-1728B52AA6E4}">
                <adec:decorative xmlns:adec="http://schemas.microsoft.com/office/drawing/2017/decorative" val="1"/>
              </a:ext>
            </a:extLst>
          </p:cNvPr>
          <p:cNvCxnSpPr/>
          <p:nvPr/>
        </p:nvCxnSpPr>
        <p:spPr>
          <a:xfrm flipV="1">
            <a:off x="6096000" y="2737282"/>
            <a:ext cx="0" cy="532660"/>
          </a:xfrm>
          <a:prstGeom prst="straightConnector1">
            <a:avLst/>
          </a:prstGeom>
          <a:ln>
            <a:solidFill>
              <a:srgbClr val="C75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FA835050-B8C6-6DE7-FF97-F3E60DF03C89}"/>
              </a:ext>
              <a:ext uri="{C183D7F6-B498-43B3-948B-1728B52AA6E4}">
                <adec:decorative xmlns:adec="http://schemas.microsoft.com/office/drawing/2017/decorative" val="1"/>
              </a:ext>
            </a:extLst>
          </p:cNvPr>
          <p:cNvCxnSpPr/>
          <p:nvPr/>
        </p:nvCxnSpPr>
        <p:spPr>
          <a:xfrm flipV="1">
            <a:off x="6100439" y="3960921"/>
            <a:ext cx="0" cy="532660"/>
          </a:xfrm>
          <a:prstGeom prst="straightConnector1">
            <a:avLst/>
          </a:prstGeom>
          <a:ln>
            <a:solidFill>
              <a:srgbClr val="C75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65176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Reporting Elements 1</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371600" y="1441579"/>
            <a:ext cx="10290110" cy="4576763"/>
          </a:xfrm>
        </p:spPr>
        <p:txBody>
          <a:bodyPr>
            <a:noAutofit/>
          </a:bodyPr>
          <a:lstStyle/>
          <a:p>
            <a:pPr marL="342900" indent="-342900">
              <a:lnSpc>
                <a:spcPct val="114000"/>
              </a:lnSpc>
              <a:spcBef>
                <a:spcPts val="600"/>
              </a:spcBef>
              <a:spcAft>
                <a:spcPts val="600"/>
              </a:spcAft>
              <a:buFont typeface="+mj-lt"/>
              <a:buAutoNum type="alphaLcParenR"/>
            </a:pPr>
            <a:r>
              <a:rPr lang="en-US" sz="1800" dirty="0">
                <a:latin typeface="Calibri" panose="020F0502020204030204" pitchFamily="34" charset="0"/>
                <a:cs typeface="Calibri" panose="020F0502020204030204" pitchFamily="34" charset="0"/>
              </a:rPr>
              <a:t>Cash Receipts -  Refers to cumulative drawdown.  For direct recipients this amount pre-populated from the Payment Management System (PMS).</a:t>
            </a:r>
          </a:p>
          <a:p>
            <a:pPr marL="342900" indent="-342900">
              <a:lnSpc>
                <a:spcPct val="114000"/>
              </a:lnSpc>
              <a:spcBef>
                <a:spcPts val="600"/>
              </a:spcBef>
              <a:spcAft>
                <a:spcPts val="600"/>
              </a:spcAft>
              <a:buFont typeface="+mj-lt"/>
              <a:buAutoNum type="alphaLcParenR"/>
            </a:pPr>
            <a:r>
              <a:rPr lang="en-US" sz="1800" dirty="0">
                <a:latin typeface="Calibri" panose="020F0502020204030204" pitchFamily="34" charset="0"/>
                <a:cs typeface="Calibri" panose="020F0502020204030204" pitchFamily="34" charset="0"/>
              </a:rPr>
              <a:t>Cash Disbursements – This amount must reflect the sum of actual cash disbursements for direct charges for goods and services, the amount of cash paid out for indirect expenses charged to the award, and the amount of cash advances and payments made to subgrantees and subcontractors. </a:t>
            </a:r>
          </a:p>
          <a:p>
            <a:pPr marL="342900" indent="-342900">
              <a:lnSpc>
                <a:spcPct val="114000"/>
              </a:lnSpc>
              <a:spcBef>
                <a:spcPts val="600"/>
              </a:spcBef>
              <a:spcAft>
                <a:spcPts val="600"/>
              </a:spcAft>
              <a:buFont typeface="+mj-lt"/>
              <a:buAutoNum type="alphaLcParenR"/>
            </a:pPr>
            <a:r>
              <a:rPr lang="en-US" sz="1800" dirty="0">
                <a:latin typeface="Calibri" panose="020F0502020204030204" pitchFamily="34" charset="0"/>
                <a:cs typeface="Calibri" panose="020F0502020204030204" pitchFamily="34" charset="0"/>
              </a:rPr>
              <a:t>Cash on Hand – this  difference between and b. </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2 CFR 200.305 (b)(1) - The recipient or subrecipient must be paid in advance, provided it maintains or demonstrates the willingness to maintain both written procedures that minimize the time elapsing between the transfer of funds and disbursement by the recipient or subrecipient, and financial management systems that meet the standards for fund control and accountability as established in this part. </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A good business practice for grantees is to limit cash on hand to no more than three days worth at any given time. </a:t>
            </a:r>
          </a:p>
          <a:p>
            <a:pPr marL="342900" indent="-342900">
              <a:lnSpc>
                <a:spcPct val="114000"/>
              </a:lnSpc>
              <a:spcBef>
                <a:spcPts val="600"/>
              </a:spcBef>
              <a:spcAft>
                <a:spcPts val="600"/>
              </a:spcAft>
              <a:buFont typeface="+mj-lt"/>
              <a:buAutoNum type="alphaLcParenR"/>
            </a:pPr>
            <a:endParaRPr lang="en-US" sz="1800" dirty="0">
              <a:latin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endParaRPr lang="en-US" sz="1800" dirty="0"/>
          </a:p>
        </p:txBody>
      </p:sp>
    </p:spTree>
    <p:extLst>
      <p:ext uri="{BB962C8B-B14F-4D97-AF65-F5344CB8AC3E}">
        <p14:creationId xmlns:p14="http://schemas.microsoft.com/office/powerpoint/2010/main" val="15433143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Reporting Elements 2</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247774" y="1441579"/>
            <a:ext cx="10413935" cy="4576763"/>
          </a:xfrm>
        </p:spPr>
        <p:txBody>
          <a:bodyPr>
            <a:noAutofit/>
          </a:bodyPr>
          <a:lstStyle/>
          <a:p>
            <a:pPr marL="342900" indent="-342900">
              <a:lnSpc>
                <a:spcPct val="114000"/>
              </a:lnSpc>
              <a:spcBef>
                <a:spcPts val="600"/>
              </a:spcBef>
              <a:spcAft>
                <a:spcPts val="600"/>
              </a:spcAft>
              <a:buFont typeface="+mj-lt"/>
              <a:buAutoNum type="alphaLcParenR" startAt="4"/>
            </a:pPr>
            <a:r>
              <a:rPr lang="en-US" sz="1600" dirty="0">
                <a:latin typeface="Calibri" panose="020F0502020204030204" pitchFamily="34" charset="0"/>
                <a:cs typeface="Calibri" panose="020F0502020204030204" pitchFamily="34" charset="0"/>
              </a:rPr>
              <a:t>Total Funds Authorized – The grant award amount and subaccount specified in the official grant award document.</a:t>
            </a:r>
          </a:p>
          <a:p>
            <a:pPr marL="342900" indent="-342900">
              <a:lnSpc>
                <a:spcPct val="114000"/>
              </a:lnSpc>
              <a:spcBef>
                <a:spcPts val="600"/>
              </a:spcBef>
              <a:spcAft>
                <a:spcPts val="600"/>
              </a:spcAft>
              <a:buFont typeface="+mj-lt"/>
              <a:buAutoNum type="alphaLcParenR" startAt="4"/>
            </a:pPr>
            <a:r>
              <a:rPr lang="en-US" sz="1600" dirty="0">
                <a:latin typeface="Calibri" panose="020F0502020204030204" pitchFamily="34" charset="0"/>
                <a:cs typeface="Calibri" panose="020F0502020204030204" pitchFamily="34" charset="0"/>
              </a:rPr>
              <a:t>Total Share of Expenditures -  Total amount of accrued expenditures (cash disbursements plus accruals) for charges incurred by the grantee for allowable grant activities during a given period. Under 20 CFR 667.300(c)(3), ETA requires that expenditures be reported on an accrual basis.</a:t>
            </a:r>
          </a:p>
          <a:p>
            <a:pPr marL="342900" indent="-342900">
              <a:lnSpc>
                <a:spcPct val="114000"/>
              </a:lnSpc>
              <a:spcBef>
                <a:spcPts val="600"/>
              </a:spcBef>
              <a:spcAft>
                <a:spcPts val="600"/>
              </a:spcAft>
              <a:buFont typeface="+mj-lt"/>
              <a:buAutoNum type="alphaLcParenR" startAt="4"/>
            </a:pPr>
            <a:r>
              <a:rPr lang="en-US" sz="1600" dirty="0">
                <a:latin typeface="Calibri" panose="020F0502020204030204" pitchFamily="34" charset="0"/>
                <a:cs typeface="Calibri" panose="020F0502020204030204" pitchFamily="34" charset="0"/>
              </a:rPr>
              <a:t>Total Administrative Expenditures - Refer to the appropriate program rules and regulations and/or grant award terms and conditions for specific definitions and/or limitations on administrative costs.  See Session 5.</a:t>
            </a:r>
          </a:p>
          <a:p>
            <a:pPr marL="342900" indent="-342900">
              <a:lnSpc>
                <a:spcPct val="114000"/>
              </a:lnSpc>
              <a:spcBef>
                <a:spcPts val="600"/>
              </a:spcBef>
              <a:spcAft>
                <a:spcPts val="600"/>
              </a:spcAft>
              <a:buFont typeface="+mj-lt"/>
              <a:buAutoNum type="alphaLcParenR" startAt="4"/>
            </a:pPr>
            <a:r>
              <a:rPr lang="en-US" sz="1600" dirty="0">
                <a:latin typeface="Calibri" panose="020F0502020204030204" pitchFamily="34" charset="0"/>
                <a:cs typeface="Calibri" panose="020F0502020204030204" pitchFamily="34" charset="0"/>
              </a:rPr>
              <a:t>Federal Share of Unliquidated Obligations – an unliquidated obligation is defined as the amount of obligations incurred by the grantee for which an outlay has not been recorded.  This doesn’t include Do not include any amount a future commitment of funds/encumbrances (e.g., entire lease, budgeted salary costs) for which an obligation has not yet been incurred.</a:t>
            </a:r>
          </a:p>
          <a:p>
            <a:pPr marL="342900" indent="-342900">
              <a:lnSpc>
                <a:spcPct val="114000"/>
              </a:lnSpc>
              <a:spcBef>
                <a:spcPts val="600"/>
              </a:spcBef>
              <a:spcAft>
                <a:spcPts val="600"/>
              </a:spcAft>
              <a:buFont typeface="+mj-lt"/>
              <a:buAutoNum type="alphaLcParenR" startAt="4"/>
            </a:pPr>
            <a:r>
              <a:rPr lang="en-US" sz="1600" dirty="0">
                <a:latin typeface="Calibri" panose="020F0502020204030204" pitchFamily="34" charset="0"/>
                <a:cs typeface="Calibri" panose="020F0502020204030204" pitchFamily="34" charset="0"/>
              </a:rPr>
              <a:t>Total Federal Obligations – A financial obligation, as defined in 2 CFR 200.1, is "orders placed for property and services, contracts and subawards made, and similar transactions that require payment by a recipient or subrecipient under a Federal award that will result in expenditures by a recipient or subrecipient under a Federal award."</a:t>
            </a:r>
          </a:p>
          <a:p>
            <a:pPr marL="342900" indent="-342900">
              <a:lnSpc>
                <a:spcPct val="114000"/>
              </a:lnSpc>
              <a:spcBef>
                <a:spcPts val="600"/>
              </a:spcBef>
              <a:spcAft>
                <a:spcPts val="600"/>
              </a:spcAft>
              <a:buFont typeface="+mj-lt"/>
              <a:buAutoNum type="alphaLcParenR" startAt="4"/>
            </a:pPr>
            <a:r>
              <a:rPr lang="en-US" sz="1600" dirty="0">
                <a:latin typeface="Calibri" panose="020F0502020204030204" pitchFamily="34" charset="0"/>
                <a:cs typeface="Calibri" panose="020F0502020204030204" pitchFamily="34" charset="0"/>
              </a:rPr>
              <a:t>Unobligated Balance of Federal Funds – The difference between the total funds authorized and the total of federal obligations.  This is the amount for which no commitment has been made.</a:t>
            </a:r>
          </a:p>
          <a:p>
            <a:pPr marL="0" indent="0">
              <a:lnSpc>
                <a:spcPct val="114000"/>
              </a:lnSpc>
              <a:spcBef>
                <a:spcPts val="600"/>
              </a:spcBef>
              <a:spcAft>
                <a:spcPts val="600"/>
              </a:spcAft>
              <a:buNone/>
            </a:pPr>
            <a:endParaRPr lang="en-US" sz="1600" dirty="0"/>
          </a:p>
        </p:txBody>
      </p:sp>
    </p:spTree>
    <p:extLst>
      <p:ext uri="{BB962C8B-B14F-4D97-AF65-F5344CB8AC3E}">
        <p14:creationId xmlns:p14="http://schemas.microsoft.com/office/powerpoint/2010/main" val="3798402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Reporting Elements 3</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marL="342900" indent="-342900">
              <a:lnSpc>
                <a:spcPct val="114000"/>
              </a:lnSpc>
              <a:spcBef>
                <a:spcPts val="600"/>
              </a:spcBef>
              <a:spcAft>
                <a:spcPts val="600"/>
              </a:spcAft>
              <a:buFont typeface="+mj-lt"/>
              <a:buAutoNum type="alphaLcParenR" startAt="10"/>
            </a:pPr>
            <a:r>
              <a:rPr lang="en-US" sz="1800" dirty="0">
                <a:latin typeface="Calibri" panose="020F0502020204030204" pitchFamily="34" charset="0"/>
                <a:cs typeface="Calibri" panose="020F0502020204030204" pitchFamily="34" charset="0"/>
              </a:rPr>
              <a:t>Total Recipient Share Required - The total amount of non-Federal funds (Match) required during the period of performance of the grant to support the objectives of the subject award as part of a requirement for matching.</a:t>
            </a:r>
          </a:p>
          <a:p>
            <a:pPr marL="342900" indent="-342900">
              <a:lnSpc>
                <a:spcPct val="114000"/>
              </a:lnSpc>
              <a:spcBef>
                <a:spcPts val="600"/>
              </a:spcBef>
              <a:spcAft>
                <a:spcPts val="600"/>
              </a:spcAft>
              <a:buFont typeface="+mj-lt"/>
              <a:buAutoNum type="alphaLcParenR" startAt="10"/>
            </a:pPr>
            <a:r>
              <a:rPr lang="en-US" sz="1800" dirty="0">
                <a:latin typeface="Calibri" panose="020F0502020204030204" pitchFamily="34" charset="0"/>
                <a:cs typeface="Calibri" panose="020F0502020204030204" pitchFamily="34" charset="0"/>
              </a:rPr>
              <a:t>Recipient Share of Expenditures - The non-Federal funds expended by the recipient organization for the purposes or activities of the grant. </a:t>
            </a:r>
          </a:p>
          <a:p>
            <a:pPr marL="0" indent="0">
              <a:lnSpc>
                <a:spcPct val="114000"/>
              </a:lnSpc>
              <a:spcBef>
                <a:spcPts val="600"/>
              </a:spcBef>
              <a:spcAft>
                <a:spcPts val="600"/>
              </a:spcAft>
              <a:buNone/>
            </a:pPr>
            <a:endParaRPr lang="en-US" sz="1800" dirty="0"/>
          </a:p>
        </p:txBody>
      </p:sp>
    </p:spTree>
    <p:extLst>
      <p:ext uri="{BB962C8B-B14F-4D97-AF65-F5344CB8AC3E}">
        <p14:creationId xmlns:p14="http://schemas.microsoft.com/office/powerpoint/2010/main" val="3841090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Reporting Elements 4</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65160" y="1365379"/>
            <a:ext cx="10515600" cy="4576763"/>
          </a:xfrm>
        </p:spPr>
        <p:txBody>
          <a:bodyPr>
            <a:noAutofit/>
          </a:bodyPr>
          <a:lstStyle/>
          <a:p>
            <a:pPr marL="342900" indent="-342900">
              <a:lnSpc>
                <a:spcPct val="114000"/>
              </a:lnSpc>
              <a:spcBef>
                <a:spcPts val="600"/>
              </a:spcBef>
              <a:spcAft>
                <a:spcPts val="600"/>
              </a:spcAft>
              <a:buFont typeface="+mj-lt"/>
              <a:buAutoNum type="alphaLcParenR" startAt="10"/>
            </a:pPr>
            <a:r>
              <a:rPr lang="en-US" sz="1800" dirty="0">
                <a:latin typeface="Calibri" panose="020F0502020204030204" pitchFamily="34" charset="0"/>
                <a:cs typeface="Calibri" panose="020F0502020204030204" pitchFamily="34" charset="0"/>
              </a:rPr>
              <a:t>Remaining Recipient  Share to be Provided – the balance between the total recipient share required and the recipient share expended. </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There are two types of match expenditures: cash and third-party in-kind contributions. </a:t>
            </a:r>
          </a:p>
          <a:p>
            <a:pPr lvl="2">
              <a:lnSpc>
                <a:spcPct val="114000"/>
              </a:lnSpc>
              <a:spcBef>
                <a:spcPts val="600"/>
              </a:spcBef>
              <a:spcAft>
                <a:spcPts val="600"/>
              </a:spcAft>
              <a:buFont typeface="+mj-lt"/>
              <a:buAutoNum type="arabicPeriod"/>
            </a:pPr>
            <a:r>
              <a:rPr lang="en-US" sz="1800" dirty="0">
                <a:latin typeface="Calibri" panose="020F0502020204030204" pitchFamily="34" charset="0"/>
                <a:cs typeface="Calibri" panose="020F0502020204030204" pitchFamily="34" charset="0"/>
              </a:rPr>
              <a:t>Cash match reflects additional funds or services (allowable costs) provided and paid for by the grantee and/or any subgrantee from non-Federal funds that are in support of grant objectives and outcomes. Cash match includes unreimbursed allowable indirect costs. The value of the cash match is the actual costs incurred as reflected in the grantee's accounting system. In order to qualify as match, the costs cannot have been paid from Federal funds, not been charged to program income or used to match other Federal match requirements, nor have been for costs that are unallowable under grant regulations. </a:t>
            </a:r>
          </a:p>
          <a:p>
            <a:pPr lvl="2">
              <a:lnSpc>
                <a:spcPct val="114000"/>
              </a:lnSpc>
              <a:spcBef>
                <a:spcPts val="600"/>
              </a:spcBef>
              <a:spcAft>
                <a:spcPts val="600"/>
              </a:spcAft>
              <a:buFont typeface="+mj-lt"/>
              <a:buAutoNum type="arabicPeriod"/>
            </a:pPr>
            <a:r>
              <a:rPr lang="en-US" sz="1800" dirty="0">
                <a:latin typeface="Calibri" panose="020F0502020204030204" pitchFamily="34" charset="0"/>
                <a:cs typeface="Calibri" panose="020F0502020204030204" pitchFamily="34" charset="0"/>
              </a:rPr>
              <a:t>Third party in-kind contributions are the products, space or services provided by a third-party organization, and not paid for by the grantee or a subgrantee, but which would represent allowable costs if paid for with grant funds. These contributions must support allowable grant activity and outcomes. The rules that apply to determining the valuation of in-kind contribution are found in the regulations at 2 CFR 200.306 and 20 CFR 678.720</a:t>
            </a:r>
          </a:p>
          <a:p>
            <a:pPr lvl="2">
              <a:lnSpc>
                <a:spcPct val="114000"/>
              </a:lnSpc>
              <a:spcBef>
                <a:spcPts val="600"/>
              </a:spcBef>
              <a:spcAft>
                <a:spcPts val="600"/>
              </a:spcAft>
              <a:buFont typeface="+mj-lt"/>
              <a:buAutoNum type="arabicPeriod"/>
            </a:pPr>
            <a:endParaRPr lang="en-US" sz="1800" dirty="0">
              <a:latin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endParaRPr lang="en-US" sz="1800" dirty="0"/>
          </a:p>
        </p:txBody>
      </p:sp>
    </p:spTree>
    <p:extLst>
      <p:ext uri="{BB962C8B-B14F-4D97-AF65-F5344CB8AC3E}">
        <p14:creationId xmlns:p14="http://schemas.microsoft.com/office/powerpoint/2010/main" val="28220577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Reporting Elements 5</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marL="342900" indent="-342900">
              <a:lnSpc>
                <a:spcPct val="114000"/>
              </a:lnSpc>
              <a:spcBef>
                <a:spcPts val="600"/>
              </a:spcBef>
              <a:spcAft>
                <a:spcPts val="600"/>
              </a:spcAft>
              <a:buFont typeface="+mj-lt"/>
              <a:buAutoNum type="alphaLcParenR" startAt="13"/>
            </a:pPr>
            <a:r>
              <a:rPr lang="en-US" sz="1600" dirty="0">
                <a:latin typeface="Calibri" panose="020F0502020204030204" pitchFamily="34" charset="0"/>
                <a:cs typeface="Calibri" panose="020F0502020204030204" pitchFamily="34" charset="0"/>
              </a:rPr>
              <a:t>Total Program Income Earned – The total amount of program income earned as the result of allowable grant activity.  The addition method for recording and reporting program income is required for all ETA programs/grants. </a:t>
            </a:r>
          </a:p>
          <a:p>
            <a:pPr marL="342900" indent="-342900">
              <a:lnSpc>
                <a:spcPct val="114000"/>
              </a:lnSpc>
              <a:spcBef>
                <a:spcPts val="600"/>
              </a:spcBef>
              <a:spcAft>
                <a:spcPts val="600"/>
              </a:spcAft>
              <a:buFont typeface="+mj-lt"/>
              <a:buAutoNum type="alphaLcParenR" startAt="13"/>
            </a:pPr>
            <a:r>
              <a:rPr lang="en-US" sz="1600" dirty="0">
                <a:latin typeface="Calibri" panose="020F0502020204030204" pitchFamily="34" charset="0"/>
                <a:cs typeface="Calibri" panose="020F0502020204030204" pitchFamily="34" charset="0"/>
              </a:rPr>
              <a:t>Program Income Expended  - The total cumulative amount of accrued expenditures incurred against the program income earned. </a:t>
            </a:r>
          </a:p>
          <a:p>
            <a:pPr marL="342900" indent="-342900">
              <a:lnSpc>
                <a:spcPct val="114000"/>
              </a:lnSpc>
              <a:spcBef>
                <a:spcPts val="600"/>
              </a:spcBef>
              <a:spcAft>
                <a:spcPts val="600"/>
              </a:spcAft>
              <a:buFont typeface="+mj-lt"/>
              <a:buAutoNum type="alphaLcParenR" startAt="13"/>
            </a:pPr>
            <a:r>
              <a:rPr lang="en-US" sz="1600" dirty="0">
                <a:latin typeface="Calibri" panose="020F0502020204030204" pitchFamily="34" charset="0"/>
                <a:cs typeface="Calibri" panose="020F0502020204030204" pitchFamily="34" charset="0"/>
              </a:rPr>
              <a:t>Unexpended Program Income – The unexpended balance of program income</a:t>
            </a:r>
          </a:p>
          <a:p>
            <a:pPr lvl="1">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2 CFR 200.307  - The recipient or subrecipient is encouraged to earn income to defray program costs when appropriate. </a:t>
            </a:r>
          </a:p>
          <a:p>
            <a:pPr lvl="1">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Program income must be used for the original purpose of the Federal award. </a:t>
            </a:r>
          </a:p>
          <a:p>
            <a:pPr lvl="1">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Program income earned during the period of performance may only be used for costs incurred during the period of performance or allowable closeout costs. </a:t>
            </a:r>
          </a:p>
          <a:p>
            <a:pPr lvl="1">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Program income must be expended prior to requesting additional Federal funds. </a:t>
            </a:r>
          </a:p>
          <a:p>
            <a:pPr lvl="1">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Examples:  The use or rental of property acquired with WIOA funds; The sale of commodities or items fabricated under a WIOA award; License fees and royalties on patents or copyrights ; Goods or services (including conferences) provided as a result of WIOA funded activities ; Any excess of revenue over costs incurred for services provided.</a:t>
            </a:r>
          </a:p>
        </p:txBody>
      </p:sp>
    </p:spTree>
    <p:extLst>
      <p:ext uri="{BB962C8B-B14F-4D97-AF65-F5344CB8AC3E}">
        <p14:creationId xmlns:p14="http://schemas.microsoft.com/office/powerpoint/2010/main" val="1926209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Other Reporting Elements </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695450" y="1441579"/>
            <a:ext cx="9966260" cy="5111621"/>
          </a:xfrm>
        </p:spPr>
        <p:txBody>
          <a:bodyPr>
            <a:noAutofit/>
          </a:bodyPr>
          <a:lstStyle/>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Additional Expenditure Data (depending on the report):</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Other Federal Funds Expended</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Real Property Proceeds Expended</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Recaptured Funds Expended</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Out-of-School Youth Funds Expended on Direct Services</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In-of-School Youth Funds Expended on Direct Services</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Federal Share of Unliquidated Obligations for Pay-for-Performance Contracts</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Pay-for-Performance Contract Expenditures</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Transitional Jobs Expenditures</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Work Experience Expenditures</a:t>
            </a:r>
          </a:p>
          <a:p>
            <a:pPr lvl="1">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Incumbent Worker Training Expenditures</a:t>
            </a:r>
          </a:p>
        </p:txBody>
      </p:sp>
    </p:spTree>
    <p:extLst>
      <p:ext uri="{BB962C8B-B14F-4D97-AF65-F5344CB8AC3E}">
        <p14:creationId xmlns:p14="http://schemas.microsoft.com/office/powerpoint/2010/main" val="501721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Other Reporting Elements continued </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576763"/>
          </a:xfrm>
        </p:spPr>
        <p:txBody>
          <a:bodyPr>
            <a:noAutofit/>
          </a:bodyPr>
          <a:lstStyle/>
          <a:p>
            <a:pPr lvl="1">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Training Expenditures</a:t>
            </a:r>
          </a:p>
          <a:p>
            <a:pPr lvl="1">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Expenditure of Dislocated Worker Funds on the Adult Program</a:t>
            </a:r>
          </a:p>
          <a:p>
            <a:pPr lvl="1">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Related Assistance Expenditures</a:t>
            </a:r>
          </a:p>
          <a:p>
            <a:pPr lvl="1">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Supportive Services Expenditures</a:t>
            </a:r>
          </a:p>
          <a:p>
            <a:pPr lvl="1">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Other Program Services Expenditures</a:t>
            </a:r>
          </a:p>
          <a:p>
            <a:pPr lvl="1">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Job Search and Relocation Expenditure</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Indirect Expenditures</a:t>
            </a:r>
          </a:p>
          <a:p>
            <a:pPr>
              <a:lnSpc>
                <a:spcPct val="114000"/>
              </a:lnSpc>
              <a:spcBef>
                <a:spcPts val="600"/>
              </a:spcBef>
              <a:spcAft>
                <a:spcPts val="600"/>
              </a:spcAft>
            </a:pPr>
            <a:r>
              <a:rPr lang="en-US" sz="1600" dirty="0">
                <a:latin typeface="Calibri" panose="020F0502020204030204" pitchFamily="34" charset="0"/>
                <a:cs typeface="Calibri" panose="020F0502020204030204" pitchFamily="34" charset="0"/>
              </a:rPr>
              <a:t>Certification</a:t>
            </a:r>
          </a:p>
        </p:txBody>
      </p:sp>
    </p:spTree>
    <p:extLst>
      <p:ext uri="{BB962C8B-B14F-4D97-AF65-F5344CB8AC3E}">
        <p14:creationId xmlns:p14="http://schemas.microsoft.com/office/powerpoint/2010/main" val="2864888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31" name="Google Shape;631;g1b8ff609911_1_459"/>
          <p:cNvSpPr txBox="1">
            <a:spLocks noGrp="1"/>
          </p:cNvSpPr>
          <p:nvPr>
            <p:ph type="title"/>
          </p:nvPr>
        </p:nvSpPr>
        <p:spPr>
          <a:xfrm>
            <a:off x="552299" y="244724"/>
            <a:ext cx="11081334" cy="786384"/>
          </a:xfrm>
          <a:prstGeom prst="rect">
            <a:avLst/>
          </a:prstGeom>
          <a:noFill/>
          <a:ln>
            <a:noFill/>
          </a:ln>
        </p:spPr>
        <p:txBody>
          <a:bodyPr spcFirstLastPara="1" wrap="square" lIns="182875" tIns="45700" rIns="91425" bIns="45700" anchor="ctr" anchorCtr="0">
            <a:noAutofit/>
          </a:bodyPr>
          <a:lstStyle/>
          <a:p>
            <a:pPr marL="0" lvl="0" indent="0" algn="l" rtl="0">
              <a:lnSpc>
                <a:spcPct val="90000"/>
              </a:lnSpc>
              <a:spcBef>
                <a:spcPts val="0"/>
              </a:spcBef>
              <a:spcAft>
                <a:spcPts val="0"/>
              </a:spcAft>
              <a:buSzPts val="3600"/>
              <a:buNone/>
            </a:pPr>
            <a:r>
              <a:rPr lang="en-US" sz="3200" dirty="0">
                <a:latin typeface="Calibri" panose="020F0502020204030204" pitchFamily="34" charset="0"/>
                <a:cs typeface="Calibri" panose="020F0502020204030204" pitchFamily="34" charset="0"/>
              </a:rPr>
              <a:t>For More Information on the NEXT LEVEL NOW Collaborative…</a:t>
            </a:r>
            <a:endParaRPr sz="3200" dirty="0">
              <a:latin typeface="Calibri" panose="020F0502020204030204" pitchFamily="34" charset="0"/>
              <a:cs typeface="Calibri" panose="020F0502020204030204" pitchFamily="34" charset="0"/>
            </a:endParaRPr>
          </a:p>
        </p:txBody>
      </p:sp>
      <p:sp>
        <p:nvSpPr>
          <p:cNvPr id="15" name="Text Placeholder 14">
            <a:extLst>
              <a:ext uri="{FF2B5EF4-FFF2-40B4-BE49-F238E27FC236}">
                <a16:creationId xmlns:a16="http://schemas.microsoft.com/office/drawing/2014/main" id="{EA12319B-F956-FBA1-04BB-11CF7EEFB74B}"/>
              </a:ext>
            </a:extLst>
          </p:cNvPr>
          <p:cNvSpPr>
            <a:spLocks noGrp="1"/>
          </p:cNvSpPr>
          <p:nvPr>
            <p:ph type="body" sz="quarter" idx="13"/>
          </p:nvPr>
        </p:nvSpPr>
        <p:spPr>
          <a:xfrm>
            <a:off x="460917" y="1052292"/>
            <a:ext cx="11264099" cy="858153"/>
          </a:xfrm>
          <a:ln w="38100">
            <a:solidFill>
              <a:schemeClr val="accent1"/>
            </a:solidFill>
          </a:ln>
        </p:spPr>
        <p:txBody>
          <a:bodyPr/>
          <a:lstStyle/>
          <a:p>
            <a:pPr marL="171450" lvl="0" indent="0" algn="ctr">
              <a:lnSpc>
                <a:spcPct val="100000"/>
              </a:lnSpc>
              <a:spcBef>
                <a:spcPts val="0"/>
              </a:spcBef>
              <a:buClr>
                <a:srgbClr val="000000"/>
              </a:buClr>
              <a:buSzPts val="1800"/>
              <a:buNone/>
            </a:pPr>
            <a:r>
              <a:rPr lang="en-US" sz="2400" dirty="0">
                <a:latin typeface="Calibri" panose="020F0502020204030204" pitchFamily="34" charset="0"/>
                <a:cs typeface="Calibri" panose="020F0502020204030204" pitchFamily="34" charset="0"/>
              </a:rPr>
              <a:t>Become a Member</a:t>
            </a:r>
            <a:br>
              <a:rPr lang="en-US" sz="2400" b="0" dirty="0">
                <a:latin typeface="Calibri" panose="020F0502020204030204" pitchFamily="34" charset="0"/>
                <a:cs typeface="Calibri" panose="020F0502020204030204" pitchFamily="34" charset="0"/>
                <a:sym typeface="Arial"/>
              </a:rPr>
            </a:br>
            <a:r>
              <a:rPr lang="en-US" sz="2400" b="0" dirty="0">
                <a:latin typeface="Calibri" panose="020F0502020204030204" pitchFamily="34" charset="0"/>
                <a:cs typeface="Calibri" panose="020F0502020204030204" pitchFamily="34" charset="0"/>
              </a:rPr>
              <a:t>of our </a:t>
            </a:r>
            <a:r>
              <a:rPr lang="en-US" sz="2400" b="0" dirty="0">
                <a:solidFill>
                  <a:srgbClr val="008CE3"/>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Next Level Now Community of Practice </a:t>
            </a:r>
            <a:r>
              <a:rPr lang="en-US" sz="2400" b="0" dirty="0">
                <a:latin typeface="Calibri" panose="020F0502020204030204" pitchFamily="34" charset="0"/>
                <a:cs typeface="Calibri" panose="020F0502020204030204" pitchFamily="34" charset="0"/>
              </a:rPr>
              <a:t>on WorkforceGPS!</a:t>
            </a:r>
            <a:endParaRPr lang="en-US" sz="2400" b="0" dirty="0">
              <a:latin typeface="Calibri" panose="020F0502020204030204" pitchFamily="34" charset="0"/>
              <a:cs typeface="Calibri" panose="020F0502020204030204" pitchFamily="34" charset="0"/>
              <a:sym typeface="Arial"/>
            </a:endParaRPr>
          </a:p>
        </p:txBody>
      </p:sp>
      <p:sp>
        <p:nvSpPr>
          <p:cNvPr id="2" name="Rectangle 1">
            <a:extLst>
              <a:ext uri="{FF2B5EF4-FFF2-40B4-BE49-F238E27FC236}">
                <a16:creationId xmlns:a16="http://schemas.microsoft.com/office/drawing/2014/main" id="{10FC141E-4F26-FC44-62B5-1426E0310098}"/>
              </a:ext>
              <a:ext uri="{C183D7F6-B498-43B3-948B-1728B52AA6E4}">
                <adec:decorative xmlns:adec="http://schemas.microsoft.com/office/drawing/2017/decorative" val="1"/>
              </a:ext>
            </a:extLst>
          </p:cNvPr>
          <p:cNvSpPr/>
          <p:nvPr/>
        </p:nvSpPr>
        <p:spPr>
          <a:xfrm>
            <a:off x="466984" y="2102858"/>
            <a:ext cx="11264099" cy="3784985"/>
          </a:xfrm>
          <a:prstGeom prst="rect">
            <a:avLst/>
          </a:prstGeom>
          <a:noFill/>
          <a:ln w="38100">
            <a:solidFill>
              <a:schemeClr val="accent1"/>
            </a:solidFill>
          </a:ln>
        </p:spPr>
        <p:txBody>
          <a:bodyPr spcFirstLastPara="1" wrap="square" lIns="91425" tIns="45700" rIns="91425" bIns="45700" anchor="ctr" anchorCtr="0">
            <a:noAutofit/>
          </a:bodyPr>
          <a:lstStyle/>
          <a:p>
            <a:pPr marL="171450">
              <a:buSzPts val="1800"/>
            </a:pPr>
            <a:endParaRPr lang="en-US" sz="2400" b="1" dirty="0">
              <a:solidFill>
                <a:srgbClr val="000000"/>
              </a:solidFill>
              <a:latin typeface="Calibri"/>
              <a:cs typeface="Calibri"/>
              <a:sym typeface="Calibri"/>
            </a:endParaRPr>
          </a:p>
        </p:txBody>
      </p:sp>
      <p:sp>
        <p:nvSpPr>
          <p:cNvPr id="11" name="Text Placeholder 10">
            <a:extLst>
              <a:ext uri="{FF2B5EF4-FFF2-40B4-BE49-F238E27FC236}">
                <a16:creationId xmlns:a16="http://schemas.microsoft.com/office/drawing/2014/main" id="{5C33FAFA-CB73-C6D5-A2E4-264C8B78B783}"/>
              </a:ext>
            </a:extLst>
          </p:cNvPr>
          <p:cNvSpPr>
            <a:spLocks noGrp="1"/>
          </p:cNvSpPr>
          <p:nvPr>
            <p:ph type="body" sz="quarter" idx="14"/>
          </p:nvPr>
        </p:nvSpPr>
        <p:spPr>
          <a:xfrm>
            <a:off x="460917" y="2451838"/>
            <a:ext cx="3084953" cy="977162"/>
          </a:xfrm>
        </p:spPr>
        <p:txBody>
          <a:bodyPr>
            <a:normAutofit/>
          </a:bodyPr>
          <a:lstStyle/>
          <a:p>
            <a:pPr marL="0" lvl="0" indent="0">
              <a:lnSpc>
                <a:spcPct val="100000"/>
              </a:lnSpc>
              <a:spcBef>
                <a:spcPts val="0"/>
              </a:spcBef>
              <a:buClr>
                <a:srgbClr val="000000"/>
              </a:buClr>
              <a:buSzTx/>
              <a:buNone/>
            </a:pPr>
            <a:r>
              <a:rPr lang="en-US" sz="1800" b="1" dirty="0">
                <a:latin typeface="Calibri" panose="020F0502020204030204" pitchFamily="34" charset="0"/>
                <a:cs typeface="Calibri" panose="020F0502020204030204" pitchFamily="34" charset="0"/>
                <a:sym typeface="Arial"/>
              </a:rPr>
              <a:t>Submit Workforce Related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sym typeface="Arial"/>
              </a:rPr>
              <a:t>Questions or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sym typeface="Arial"/>
              </a:rPr>
              <a:t>Technical Assistance Requests</a:t>
            </a:r>
            <a:endParaRPr lang="en-US" sz="1800" b="1" dirty="0">
              <a:latin typeface="Calibri" panose="020F0502020204030204" pitchFamily="34" charset="0"/>
              <a:cs typeface="Calibri" panose="020F0502020204030204" pitchFamily="34" charset="0"/>
            </a:endParaRPr>
          </a:p>
        </p:txBody>
      </p:sp>
      <p:pic>
        <p:nvPicPr>
          <p:cNvPr id="3" name="Picture 2" descr="Qr code for submitting a question for Next Level Now. Image is linked&#10;&#10;">
            <a:hlinkClick r:id="rId5"/>
            <a:extLst>
              <a:ext uri="{FF2B5EF4-FFF2-40B4-BE49-F238E27FC236}">
                <a16:creationId xmlns:a16="http://schemas.microsoft.com/office/drawing/2014/main" id="{A8943737-B3BC-33AC-A2F4-65D094A45BB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85770" y="2362903"/>
            <a:ext cx="1404092" cy="1315408"/>
          </a:xfrm>
          <a:prstGeom prst="rect">
            <a:avLst/>
          </a:prstGeom>
          <a:noFill/>
          <a:ln>
            <a:noFill/>
          </a:ln>
        </p:spPr>
      </p:pic>
      <p:pic>
        <p:nvPicPr>
          <p:cNvPr id="6" name="Picture 5" descr="Qr code for submitting Promising Practices for Next Level Now. image is linked.&#10;&#10;">
            <a:hlinkClick r:id="rId7"/>
            <a:extLst>
              <a:ext uri="{FF2B5EF4-FFF2-40B4-BE49-F238E27FC236}">
                <a16:creationId xmlns:a16="http://schemas.microsoft.com/office/drawing/2014/main" id="{56ED1471-7CE8-72D7-8D90-DECC6CB0D61C}"/>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75764" y="4274878"/>
            <a:ext cx="1404092" cy="1404092"/>
          </a:xfrm>
          <a:prstGeom prst="rect">
            <a:avLst/>
          </a:prstGeom>
          <a:noFill/>
          <a:ln>
            <a:noFill/>
          </a:ln>
        </p:spPr>
      </p:pic>
      <p:sp>
        <p:nvSpPr>
          <p:cNvPr id="14" name="Text Placeholder 13">
            <a:extLst>
              <a:ext uri="{FF2B5EF4-FFF2-40B4-BE49-F238E27FC236}">
                <a16:creationId xmlns:a16="http://schemas.microsoft.com/office/drawing/2014/main" id="{6CE58CF6-B3CC-5C9A-035E-7743FD20EBD8}"/>
              </a:ext>
            </a:extLst>
          </p:cNvPr>
          <p:cNvSpPr>
            <a:spLocks noGrp="1"/>
          </p:cNvSpPr>
          <p:nvPr>
            <p:ph type="body" sz="quarter" idx="15"/>
          </p:nvPr>
        </p:nvSpPr>
        <p:spPr>
          <a:xfrm>
            <a:off x="2273084" y="4653192"/>
            <a:ext cx="3084953" cy="675214"/>
          </a:xfrm>
        </p:spPr>
        <p:txBody>
          <a:bodyPr/>
          <a:lstStyle/>
          <a:p>
            <a:pPr marL="0" lvl="0" indent="0">
              <a:lnSpc>
                <a:spcPct val="100000"/>
              </a:lnSpc>
              <a:spcBef>
                <a:spcPts val="0"/>
              </a:spcBef>
              <a:buClr>
                <a:srgbClr val="000000"/>
              </a:buClr>
              <a:buSzTx/>
              <a:buNone/>
            </a:pPr>
            <a:r>
              <a:rPr lang="en-US" sz="1800" b="1" dirty="0">
                <a:latin typeface="Calibri" panose="020F0502020204030204" pitchFamily="34" charset="0"/>
                <a:cs typeface="Calibri" panose="020F0502020204030204" pitchFamily="34" charset="0"/>
                <a:sym typeface="Arial"/>
              </a:rPr>
              <a:t>Submit Workforce Related </a:t>
            </a:r>
            <a:br>
              <a:rPr lang="en-US" sz="1800" b="1" dirty="0">
                <a:latin typeface="Calibri" panose="020F0502020204030204" pitchFamily="34" charset="0"/>
                <a:cs typeface="Calibri" panose="020F0502020204030204" pitchFamily="34" charset="0"/>
                <a:sym typeface="Arial"/>
              </a:rPr>
            </a:br>
            <a:r>
              <a:rPr lang="en-US" sz="1800" b="1" dirty="0">
                <a:latin typeface="Calibri" panose="020F0502020204030204" pitchFamily="34" charset="0"/>
                <a:cs typeface="Calibri" panose="020F0502020204030204" pitchFamily="34" charset="0"/>
                <a:sym typeface="Arial"/>
              </a:rPr>
              <a:t>Promising Practices</a:t>
            </a:r>
          </a:p>
        </p:txBody>
      </p:sp>
      <p:sp>
        <p:nvSpPr>
          <p:cNvPr id="8" name="Rectangle 7">
            <a:extLst>
              <a:ext uri="{FF2B5EF4-FFF2-40B4-BE49-F238E27FC236}">
                <a16:creationId xmlns:a16="http://schemas.microsoft.com/office/drawing/2014/main" id="{E3A583D4-96E9-1756-3DFF-BFE0DFC8AFB0}"/>
              </a:ext>
              <a:ext uri="{C183D7F6-B498-43B3-948B-1728B52AA6E4}">
                <adec:decorative xmlns:adec="http://schemas.microsoft.com/office/drawing/2017/decorative" val="1"/>
              </a:ext>
            </a:extLst>
          </p:cNvPr>
          <p:cNvSpPr/>
          <p:nvPr/>
        </p:nvSpPr>
        <p:spPr>
          <a:xfrm>
            <a:off x="5248848" y="2097952"/>
            <a:ext cx="2018597" cy="3784985"/>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35" name="Google Shape;635;g1b8ff609911_1_459" descr="Next Level Now collaborative logo">
            <a:extLst>
              <a:ext uri="{C183D7F6-B498-43B3-948B-1728B52AA6E4}">
                <adec:decorative xmlns:adec="http://schemas.microsoft.com/office/drawing/2017/decorative" val="0"/>
              </a:ext>
            </a:extLst>
          </p:cNvPr>
          <p:cNvPicPr preferRelativeResize="0"/>
          <p:nvPr/>
        </p:nvPicPr>
        <p:blipFill rotWithShape="1">
          <a:blip r:embed="rId9"/>
          <a:srcRect/>
          <a:stretch/>
        </p:blipFill>
        <p:spPr>
          <a:xfrm>
            <a:off x="5294302" y="2896392"/>
            <a:ext cx="2018597" cy="1999817"/>
          </a:xfrm>
          <a:prstGeom prst="rect">
            <a:avLst/>
          </a:prstGeom>
          <a:noFill/>
          <a:ln>
            <a:noFill/>
          </a:ln>
        </p:spPr>
      </p:pic>
      <p:sp>
        <p:nvSpPr>
          <p:cNvPr id="633" name="Google Shape;633;g1b8ff609911_1_459"/>
          <p:cNvSpPr txBox="1">
            <a:spLocks noGrp="1"/>
          </p:cNvSpPr>
          <p:nvPr>
            <p:ph type="body" idx="1"/>
          </p:nvPr>
        </p:nvSpPr>
        <p:spPr>
          <a:xfrm>
            <a:off x="7814485" y="2593400"/>
            <a:ext cx="2784460" cy="1055309"/>
          </a:xfrm>
          <a:prstGeom prst="rect">
            <a:avLst/>
          </a:prstGeom>
          <a:noFill/>
          <a:ln>
            <a:noFill/>
          </a:ln>
        </p:spPr>
        <p:txBody>
          <a:bodyPr spcFirstLastPara="1" wrap="square" lIns="91425" tIns="45700" rIns="91425" bIns="45700" anchor="ctr" anchorCtr="0">
            <a:noAutofit/>
          </a:bodyPr>
          <a:lstStyle/>
          <a:p>
            <a:pPr marL="0" lvl="0" indent="0" rtl="0">
              <a:lnSpc>
                <a:spcPct val="95000"/>
              </a:lnSpc>
              <a:spcBef>
                <a:spcPts val="0"/>
              </a:spcBef>
              <a:spcAft>
                <a:spcPts val="0"/>
              </a:spcAft>
              <a:buClr>
                <a:srgbClr val="000000"/>
              </a:buClr>
              <a:buSzPts val="2800"/>
              <a:buFont typeface="Calibri"/>
              <a:buNone/>
            </a:pPr>
            <a:r>
              <a:rPr lang="en-US" sz="1600" b="1" dirty="0">
                <a:latin typeface="Calibri" panose="020F0502020204030204" pitchFamily="34" charset="0"/>
                <a:cs typeface="Calibri" panose="020F0502020204030204" pitchFamily="34" charset="0"/>
              </a:rPr>
              <a:t>Melissa Aguilar-Southard</a:t>
            </a:r>
            <a:endParaRPr sz="1600" b="1" dirty="0">
              <a:latin typeface="Calibri" panose="020F0502020204030204" pitchFamily="34" charset="0"/>
              <a:cs typeface="Calibri" panose="020F0502020204030204" pitchFamily="34" charset="0"/>
            </a:endParaRPr>
          </a:p>
          <a:p>
            <a:pPr marL="0" lvl="1" indent="0" rtl="0">
              <a:lnSpc>
                <a:spcPct val="95000"/>
              </a:lnSpc>
              <a:spcBef>
                <a:spcPts val="400"/>
              </a:spcBef>
              <a:spcAft>
                <a:spcPts val="0"/>
              </a:spcAft>
              <a:buClr>
                <a:srgbClr val="000000"/>
              </a:buClr>
              <a:buSzPts val="2200"/>
              <a:buNone/>
            </a:pPr>
            <a:r>
              <a:rPr lang="en-US" sz="1400" dirty="0">
                <a:latin typeface="Calibri" panose="020F0502020204030204" pitchFamily="34" charset="0"/>
                <a:cs typeface="Calibri" panose="020F0502020204030204" pitchFamily="34" charset="0"/>
              </a:rPr>
              <a:t>Director and SME - Safal Partners</a:t>
            </a:r>
            <a:endParaRPr dirty="0">
              <a:latin typeface="Calibri" panose="020F0502020204030204" pitchFamily="34" charset="0"/>
              <a:cs typeface="Calibri" panose="020F0502020204030204" pitchFamily="34" charset="0"/>
            </a:endParaRPr>
          </a:p>
          <a:p>
            <a:pPr marL="0" lvl="2" indent="0" rtl="0">
              <a:lnSpc>
                <a:spcPct val="95000"/>
              </a:lnSpc>
              <a:spcBef>
                <a:spcPts val="200"/>
              </a:spcBef>
              <a:spcAft>
                <a:spcPts val="0"/>
              </a:spcAft>
              <a:buClr>
                <a:srgbClr val="000000"/>
              </a:buClr>
              <a:buSzPts val="2200"/>
              <a:buNone/>
            </a:pPr>
            <a:r>
              <a:rPr lang="en-US" sz="1400" b="0" u="sng" dirty="0">
                <a:highlight>
                  <a:srgbClr val="FFFFFF"/>
                </a:highlight>
                <a:latin typeface="Calibri" panose="020F0502020204030204" pitchFamily="34" charset="0"/>
                <a:cs typeface="Calibri" panose="020F0502020204030204" pitchFamily="34" charset="0"/>
                <a:hlinkClick r:id="rId10" tooltip="Melissa.Aguilar-Southard@safalpartners.com">
                  <a:extLst>
                    <a:ext uri="{A12FA001-AC4F-418D-AE19-62706E023703}">
                      <ahyp:hlinkClr xmlns:ahyp="http://schemas.microsoft.com/office/drawing/2018/hyperlinkcolor" val="tx"/>
                    </a:ext>
                  </a:extLst>
                </a:hlinkClick>
              </a:rPr>
              <a:t>Melissa.Aguilar-Southard@safalpartners.com</a:t>
            </a:r>
            <a:endParaRPr sz="1400" b="0" u="sng" dirty="0">
              <a:highlight>
                <a:srgbClr val="FFFFFF"/>
              </a:highlight>
              <a:latin typeface="Calibri" panose="020F0502020204030204" pitchFamily="34" charset="0"/>
              <a:cs typeface="Calibri" panose="020F0502020204030204" pitchFamily="34" charset="0"/>
            </a:endParaRPr>
          </a:p>
        </p:txBody>
      </p:sp>
      <p:pic>
        <p:nvPicPr>
          <p:cNvPr id="632" name="Google Shape;632;g1b8ff609911_1_459" descr="Profile photo of Melissa Aguilar-Southard from Safal Partners"/>
          <p:cNvPicPr preferRelativeResize="0">
            <a:picLocks noGrp="1"/>
          </p:cNvPicPr>
          <p:nvPr>
            <p:ph type="pic" idx="2"/>
          </p:nvPr>
        </p:nvPicPr>
        <p:blipFill rotWithShape="1">
          <a:blip r:embed="rId11">
            <a:alphaModFix/>
          </a:blip>
          <a:srcRect/>
          <a:stretch/>
        </p:blipFill>
        <p:spPr>
          <a:xfrm>
            <a:off x="10604671" y="2593400"/>
            <a:ext cx="920888" cy="915379"/>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pic>
      <p:sp>
        <p:nvSpPr>
          <p:cNvPr id="12" name="Text Placeholder 11">
            <a:extLst>
              <a:ext uri="{FF2B5EF4-FFF2-40B4-BE49-F238E27FC236}">
                <a16:creationId xmlns:a16="http://schemas.microsoft.com/office/drawing/2014/main" id="{06C82635-B0EE-4A7F-CC6F-A022FEEAE03F}"/>
              </a:ext>
            </a:extLst>
          </p:cNvPr>
          <p:cNvSpPr>
            <a:spLocks noGrp="1"/>
          </p:cNvSpPr>
          <p:nvPr>
            <p:ph type="body" idx="4"/>
          </p:nvPr>
        </p:nvSpPr>
        <p:spPr>
          <a:xfrm>
            <a:off x="7667135" y="4428667"/>
            <a:ext cx="2886356" cy="899739"/>
          </a:xfrm>
        </p:spPr>
        <p:txBody>
          <a:bodyPr/>
          <a:lstStyle/>
          <a:p>
            <a:pPr marL="0" lvl="0" indent="0">
              <a:spcBef>
                <a:spcPts val="0"/>
              </a:spcBef>
              <a:buClr>
                <a:srgbClr val="000000"/>
              </a:buClr>
            </a:pPr>
            <a:r>
              <a:rPr lang="en-US" sz="1600" b="1" dirty="0">
                <a:latin typeface="Calibri" panose="020F0502020204030204" pitchFamily="34" charset="0"/>
                <a:cs typeface="Calibri" panose="020F0502020204030204" pitchFamily="34" charset="0"/>
              </a:rPr>
              <a:t>Judy Blanchard</a:t>
            </a:r>
            <a:endParaRPr lang="en-US" sz="1600" b="1" dirty="0">
              <a:latin typeface="Calibri" panose="020F0502020204030204" pitchFamily="34" charset="0"/>
              <a:cs typeface="Calibri" panose="020F0502020204030204" pitchFamily="34" charset="0"/>
              <a:sym typeface="Arial"/>
            </a:endParaRPr>
          </a:p>
          <a:p>
            <a:pPr marL="0" lvl="1" indent="0">
              <a:spcBef>
                <a:spcPts val="0"/>
              </a:spcBef>
              <a:buClr>
                <a:srgbClr val="000000"/>
              </a:buClr>
            </a:pPr>
            <a:r>
              <a:rPr lang="en-US" sz="1400" dirty="0">
                <a:latin typeface="Calibri" panose="020F0502020204030204" pitchFamily="34" charset="0"/>
                <a:cs typeface="Calibri" panose="020F0502020204030204" pitchFamily="34" charset="0"/>
              </a:rPr>
              <a:t>Project Manager - </a:t>
            </a:r>
            <a:r>
              <a:rPr lang="en-US" sz="1400" i="0" dirty="0">
                <a:latin typeface="Calibri" panose="020F0502020204030204" pitchFamily="34" charset="0"/>
                <a:cs typeface="Calibri" panose="020F0502020204030204" pitchFamily="34" charset="0"/>
              </a:rPr>
              <a:t>Safal Partners</a:t>
            </a:r>
            <a:endParaRPr lang="en-US" sz="1400" i="0" dirty="0">
              <a:latin typeface="Calibri" panose="020F0502020204030204" pitchFamily="34" charset="0"/>
              <a:cs typeface="Calibri" panose="020F0502020204030204" pitchFamily="34" charset="0"/>
              <a:sym typeface="Arial"/>
            </a:endParaRPr>
          </a:p>
          <a:p>
            <a:pPr marL="0" lvl="2" indent="0">
              <a:spcBef>
                <a:spcPts val="0"/>
              </a:spcBef>
              <a:buClr>
                <a:srgbClr val="000000"/>
              </a:buClr>
            </a:pPr>
            <a:r>
              <a:rPr lang="en-US" sz="1400" u="sng" dirty="0">
                <a:highlight>
                  <a:srgbClr val="FFFFFF"/>
                </a:highlight>
                <a:latin typeface="Calibri" panose="020F0502020204030204" pitchFamily="34" charset="0"/>
                <a:cs typeface="Calibri" panose="020F0502020204030204" pitchFamily="34" charset="0"/>
                <a:hlinkClick r:id="rId12" tooltip="Judy.Blanchard@safalpartners.com">
                  <a:extLst>
                    <a:ext uri="{A12FA001-AC4F-418D-AE19-62706E023703}">
                      <ahyp:hlinkClr xmlns:ahyp="http://schemas.microsoft.com/office/drawing/2018/hyperlinkcolor" val="tx"/>
                    </a:ext>
                  </a:extLst>
                </a:hlinkClick>
              </a:rPr>
              <a:t>Judy.Blanchard@safalpartners.com</a:t>
            </a:r>
            <a:endParaRPr lang="en-US" sz="1400" dirty="0">
              <a:latin typeface="Calibri" panose="020F0502020204030204" pitchFamily="34" charset="0"/>
              <a:cs typeface="Calibri" panose="020F0502020204030204" pitchFamily="34" charset="0"/>
              <a:sym typeface="Arial"/>
            </a:endParaRPr>
          </a:p>
        </p:txBody>
      </p:sp>
      <p:pic>
        <p:nvPicPr>
          <p:cNvPr id="637" name="Google Shape;637;g1b8ff609911_1_459" descr="Profile photo of Judy Blanchard, from Safal Partners"/>
          <p:cNvPicPr preferRelativeResize="0"/>
          <p:nvPr/>
        </p:nvPicPr>
        <p:blipFill rotWithShape="1">
          <a:blip r:embed="rId13">
            <a:alphaModFix/>
          </a:blip>
          <a:srcRect/>
          <a:stretch/>
        </p:blipFill>
        <p:spPr>
          <a:xfrm>
            <a:off x="10562908" y="4428667"/>
            <a:ext cx="920888" cy="899739"/>
          </a:xfrm>
          <a:prstGeom prst="round2DiagRect">
            <a:avLst>
              <a:gd name="adj1" fmla="val 16667"/>
              <a:gd name="adj2" fmla="val 0"/>
            </a:avLst>
          </a:prstGeom>
          <a:noFill/>
          <a:ln>
            <a:noFill/>
          </a:ln>
        </p:spPr>
      </p:pic>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1B7AB6-D068-3411-77B4-1831B852B991}"/>
              </a:ext>
              <a:ext uri="{C183D7F6-B498-43B3-948B-1728B52AA6E4}">
                <adec:decorative xmlns:adec="http://schemas.microsoft.com/office/drawing/2017/decorative" val="1"/>
              </a:ext>
            </a:extLst>
          </p:cNvPr>
          <p:cNvSpPr/>
          <p:nvPr/>
        </p:nvSpPr>
        <p:spPr>
          <a:xfrm>
            <a:off x="0" y="0"/>
            <a:ext cx="12192000" cy="616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18000"/>
            <a:extLst>
              <a:ext uri="{28A0092B-C50C-407E-A947-70E740481C1C}">
                <a14:useLocalDpi xmlns:a14="http://schemas.microsoft.com/office/drawing/2010/main" val="0"/>
              </a:ext>
            </a:extLst>
          </a:blip>
          <a:srcRect l="703" r="703"/>
          <a:stretch/>
        </p:blipFill>
        <p:spPr>
          <a:xfrm>
            <a:off x="1" y="1"/>
            <a:ext cx="12192000" cy="6228102"/>
          </a:xfrm>
          <a:prstGeom prst="rect">
            <a:avLst/>
          </a:prstGeom>
        </p:spPr>
      </p:pic>
      <p:pic>
        <p:nvPicPr>
          <p:cNvPr id="6" name="Picture 5">
            <a:extLst>
              <a:ext uri="{FF2B5EF4-FFF2-40B4-BE49-F238E27FC236}">
                <a16:creationId xmlns:a16="http://schemas.microsoft.com/office/drawing/2014/main" id="{E78055EB-3228-0D4A-BBA4-69ECAE93145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725696" y="4086263"/>
            <a:ext cx="2141839" cy="2141839"/>
          </a:xfrm>
          <a:prstGeom prst="rect">
            <a:avLst/>
          </a:prstGeom>
        </p:spPr>
      </p:pic>
      <p:sp>
        <p:nvSpPr>
          <p:cNvPr id="4" name="AutoShape 2" descr="Image result for TEXAS WORKFORCE COMMISSION logo png">
            <a:extLst>
              <a:ext uri="{FF2B5EF4-FFF2-40B4-BE49-F238E27FC236}">
                <a16:creationId xmlns:a16="http://schemas.microsoft.com/office/drawing/2014/main" id="{E3E8340D-A9C8-4BDF-A7B3-AF31F574C1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1356852" y="1895475"/>
            <a:ext cx="9193917" cy="2971799"/>
          </a:xfrm>
        </p:spPr>
        <p:txBody>
          <a:bodyPr>
            <a:noAutofit/>
          </a:bodyPr>
          <a:lstStyle/>
          <a:p>
            <a:pPr>
              <a:lnSpc>
                <a:spcPct val="114000"/>
              </a:lnSpc>
              <a:spcBef>
                <a:spcPts val="600"/>
              </a:spcBef>
              <a:spcAft>
                <a:spcPts val="600"/>
              </a:spcAft>
            </a:pPr>
            <a:r>
              <a:rPr lang="en-US" b="1" dirty="0">
                <a:latin typeface="Calibri" panose="020F0502020204030204" pitchFamily="34" charset="0"/>
                <a:cs typeface="Calibri" panose="020F0502020204030204" pitchFamily="34" charset="0"/>
              </a:rPr>
              <a:t>Coming Up Next:</a:t>
            </a: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Session #8-</a:t>
            </a: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Audit Requirements: Ensuring an Audit Ready Environment</a:t>
            </a:r>
            <a:endParaRPr lang="en-US" sz="3200" b="1" dirty="0"/>
          </a:p>
        </p:txBody>
      </p:sp>
      <p:sp>
        <p:nvSpPr>
          <p:cNvPr id="7" name="TextBox 6">
            <a:extLst>
              <a:ext uri="{FF2B5EF4-FFF2-40B4-BE49-F238E27FC236}">
                <a16:creationId xmlns:a16="http://schemas.microsoft.com/office/drawing/2014/main" id="{CE8F6645-2B6B-1833-928E-6DC1CAED3133}"/>
              </a:ext>
            </a:extLst>
          </p:cNvPr>
          <p:cNvSpPr txBox="1"/>
          <p:nvPr/>
        </p:nvSpPr>
        <p:spPr>
          <a:xfrm>
            <a:off x="2743201" y="691376"/>
            <a:ext cx="6251510" cy="923330"/>
          </a:xfrm>
          <a:prstGeom prst="rect">
            <a:avLst/>
          </a:prstGeom>
          <a:noFill/>
        </p:spPr>
        <p:txBody>
          <a:bodyPr wrap="square" rtlCol="0">
            <a:spAutoFit/>
          </a:bodyPr>
          <a:lstStyle/>
          <a:p>
            <a:pPr algn="ctr"/>
            <a:r>
              <a:rPr lang="en-US" sz="5400" b="1" dirty="0">
                <a:solidFill>
                  <a:schemeClr val="accent4">
                    <a:lumMod val="75000"/>
                  </a:schemeClr>
                </a:solidFill>
                <a:latin typeface="Calibri" panose="020F0502020204030204" pitchFamily="34" charset="0"/>
                <a:ea typeface="Open Sans" panose="020B0606030504020204" pitchFamily="34" charset="0"/>
                <a:cs typeface="Calibri" panose="020F0502020204030204" pitchFamily="34" charset="0"/>
              </a:rPr>
              <a:t>Thank You!</a:t>
            </a:r>
          </a:p>
        </p:txBody>
      </p:sp>
    </p:spTree>
    <p:extLst>
      <p:ext uri="{BB962C8B-B14F-4D97-AF65-F5344CB8AC3E}">
        <p14:creationId xmlns:p14="http://schemas.microsoft.com/office/powerpoint/2010/main" val="36286995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c6b7608d-435a-4a18-b462-23c68c345de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a052c00-aba3-4f99-a29a-03f5a1645f35">
      <Terms xmlns="http://schemas.microsoft.com/office/infopath/2007/PartnerControls"/>
    </lcf76f155ced4ddcb4097134ff3c332f>
    <ContentOwners xmlns="1a052c00-aba3-4f99-a29a-03f5a1645f35">
      <UserInfo>
        <DisplayName/>
        <AccountId xsi:nil="true"/>
        <AccountType/>
      </UserInfo>
    </ContentOwners>
    <TEAMSMeeting xmlns="1a052c00-aba3-4f99-a29a-03f5a1645f35">
      <Url xsi:nil="true"/>
      <Description xsi:nil="true"/>
    </TEAMSMeeting>
    <TypeofMtg_x002e_ xmlns="1a052c00-aba3-4f99-a29a-03f5a1645f35">
      <Value>N/A</Value>
    </TypeofMtg_x002e_>
    <Platform xmlns="1a052c00-aba3-4f99-a29a-03f5a1645f35">
      <Value>N/A</Value>
    </Platform>
    <Correspondence xmlns="1a052c00-aba3-4f99-a29a-03f5a1645f35" xsi:nil="true"/>
    <Notes xmlns="1a052c00-aba3-4f99-a29a-03f5a1645f35" xsi:nil="true"/>
    <Project xmlns="1a052c00-aba3-4f99-a29a-03f5a1645f35" xsi:nil="true"/>
    <CompletionRequest xmlns="1a052c00-aba3-4f99-a29a-03f5a1645f35" xsi:nil="true"/>
    <Outcome_x002f_Actionitem xmlns="1a052c00-aba3-4f99-a29a-03f5a1645f35" xsi:nil="true"/>
    <Reporter xmlns="1a052c00-aba3-4f99-a29a-03f5a1645f35">
      <UserInfo>
        <DisplayName/>
        <AccountId xsi:nil="true"/>
        <AccountType/>
      </UserInfo>
    </Reporter>
    <FINISHED xmlns="1a052c00-aba3-4f99-a29a-03f5a1645f3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7D65D528D6EFD4AA91FE248FF65E0EC" ma:contentTypeVersion="21" ma:contentTypeDescription="Create a new document." ma:contentTypeScope="" ma:versionID="57a2876164426e7ad8d4086c06e78ffc">
  <xsd:schema xmlns:xsd="http://www.w3.org/2001/XMLSchema" xmlns:xs="http://www.w3.org/2001/XMLSchema" xmlns:p="http://schemas.microsoft.com/office/2006/metadata/properties" xmlns:ns2="1a052c00-aba3-4f99-a29a-03f5a1645f35" targetNamespace="http://schemas.microsoft.com/office/2006/metadata/properties" ma:root="true" ma:fieldsID="d92cd9e13cd26dd27cc954c05b4ab78d" ns2:_="">
    <xsd:import namespace="1a052c00-aba3-4f99-a29a-03f5a1645f35"/>
    <xsd:element name="properties">
      <xsd:complexType>
        <xsd:sequence>
          <xsd:element name="documentManagement">
            <xsd:complexType>
              <xsd:all>
                <xsd:element ref="ns2:Reporter" minOccurs="0"/>
                <xsd:element ref="ns2:ContentOwners" minOccurs="0"/>
                <xsd:element ref="ns2:Project" minOccurs="0"/>
                <xsd:element ref="ns2:Platform" minOccurs="0"/>
                <xsd:element ref="ns2:Correspondence" minOccurs="0"/>
                <xsd:element ref="ns2:TypeofMtg_x002e_" minOccurs="0"/>
                <xsd:element ref="ns2:Outcome_x002f_Actionitem" minOccurs="0"/>
                <xsd:element ref="ns2:TEAMSMeeting" minOccurs="0"/>
                <xsd:element ref="ns2:Notes" minOccurs="0"/>
                <xsd:element ref="ns2:CompletionRequest"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element ref="ns2:FINISHE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052c00-aba3-4f99-a29a-03f5a1645f35" elementFormDefault="qualified">
    <xsd:import namespace="http://schemas.microsoft.com/office/2006/documentManagement/types"/>
    <xsd:import namespace="http://schemas.microsoft.com/office/infopath/2007/PartnerControls"/>
    <xsd:element name="Reporter" ma:index="8" nillable="true" ma:displayName="Reporter" ma:format="Dropdown" ma:list="UserInfo" ma:SharePointGroup="0" ma:internalName="Report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Owners" ma:index="9" nillable="true" ma:displayName="Content Owners" ma:format="Dropdown" ma:list="UserInfo" ma:SharePointGroup="0" ma:internalName="ContentOwn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roject" ma:index="10" nillable="true" ma:displayName="Project" ma:format="Dropdown" ma:internalName="Project">
      <xsd:simpleType>
        <xsd:restriction base="dms:Text">
          <xsd:maxLength value="255"/>
        </xsd:restriction>
      </xsd:simpleType>
    </xsd:element>
    <xsd:element name="Platform" ma:index="11" nillable="true" ma:displayName="Platform" ma:default="N/A" ma:format="Dropdown" ma:internalName="Platform">
      <xsd:complexType>
        <xsd:complexContent>
          <xsd:extension base="dms:MultiChoice">
            <xsd:sequence>
              <xsd:element name="Value" maxOccurs="unbounded" minOccurs="0" nillable="true">
                <xsd:simpleType>
                  <xsd:restriction base="dms:Choice">
                    <xsd:enumeration value="Web"/>
                    <xsd:enumeration value="Excel"/>
                    <xsd:enumeration value="PowerPoint"/>
                    <xsd:enumeration value="PDF"/>
                    <xsd:enumeration value="Word"/>
                    <xsd:enumeration value="N/A"/>
                  </xsd:restriction>
                </xsd:simpleType>
              </xsd:element>
            </xsd:sequence>
          </xsd:extension>
        </xsd:complexContent>
      </xsd:complexType>
    </xsd:element>
    <xsd:element name="Correspondence" ma:index="12" nillable="true" ma:displayName="Correspondence" ma:format="Dropdown" ma:internalName="Correspondence">
      <xsd:simpleType>
        <xsd:restriction base="dms:Choice">
          <xsd:enumeration value="MEETING"/>
          <xsd:enumeration value="EMAIL"/>
          <xsd:enumeration value="Teams Chat"/>
        </xsd:restriction>
      </xsd:simpleType>
    </xsd:element>
    <xsd:element name="TypeofMtg_x002e_" ma:index="13" nillable="true" ma:displayName="Type of Mtg." ma:default="N/A" ma:format="Dropdown" ma:internalName="TypeofMtg_x002e_">
      <xsd:complexType>
        <xsd:complexContent>
          <xsd:extension base="dms:MultiChoice">
            <xsd:sequence>
              <xsd:element name="Value" maxOccurs="unbounded" minOccurs="0" nillable="true">
                <xsd:simpleType>
                  <xsd:restriction base="dms:Choice">
                    <xsd:enumeration value="Intro/Tour Product"/>
                    <xsd:enumeration value="Review Test Results"/>
                    <xsd:enumeration value="Doc Review"/>
                    <xsd:enumeration value="Tools Training"/>
                    <xsd:enumeration value="N/A"/>
                  </xsd:restriction>
                </xsd:simpleType>
              </xsd:element>
            </xsd:sequence>
          </xsd:extension>
        </xsd:complexContent>
      </xsd:complexType>
    </xsd:element>
    <xsd:element name="Outcome_x002f_Actionitem" ma:index="14" nillable="true" ma:displayName="Outcome/Action item" ma:format="Dropdown" ma:internalName="Outcome_x002f_Actionitem">
      <xsd:complexType>
        <xsd:complexContent>
          <xsd:extension base="dms:MultiChoice">
            <xsd:sequence>
              <xsd:element name="Value" maxOccurs="unbounded" minOccurs="0" nillable="true">
                <xsd:simpleType>
                  <xsd:restriction base="dms:Choice">
                    <xsd:enumeration value="Test and Deliver Results"/>
                    <xsd:enumeration value="Concluded"/>
                    <xsd:enumeration value="Review Testing Report"/>
                    <xsd:enumeration value="Remediate Doc"/>
                    <xsd:enumeration value="Comment/Review Doc"/>
                    <xsd:enumeration value="Meeting Set"/>
                    <xsd:enumeration value="In Progress"/>
                    <xsd:enumeration value="Awaiting Feedback"/>
                  </xsd:restriction>
                </xsd:simpleType>
              </xsd:element>
            </xsd:sequence>
          </xsd:extension>
        </xsd:complexContent>
      </xsd:complexType>
    </xsd:element>
    <xsd:element name="TEAMSMeeting" ma:index="15" nillable="true" ma:displayName="TEAMS Meeting" ma:format="Hyperlink" ma:internalName="TEAMSMeeting">
      <xsd:complexType>
        <xsd:complexContent>
          <xsd:extension base="dms:URL">
            <xsd:sequence>
              <xsd:element name="Url" type="dms:ValidUrl" minOccurs="0" nillable="true"/>
              <xsd:element name="Description" type="xsd:string" nillable="true"/>
            </xsd:sequence>
          </xsd:extension>
        </xsd:complexContent>
      </xsd:complexType>
    </xsd:element>
    <xsd:element name="Notes" ma:index="16" nillable="true" ma:displayName="Notes" ma:format="Dropdown" ma:internalName="Notes">
      <xsd:simpleType>
        <xsd:restriction base="dms:Note">
          <xsd:maxLength value="255"/>
        </xsd:restriction>
      </xsd:simpleType>
    </xsd:element>
    <xsd:element name="CompletionRequest" ma:index="17" nillable="true" ma:displayName="Completion Requested" ma:format="DateOnly" ma:internalName="CompletionRequest">
      <xsd:simpleType>
        <xsd:restriction base="dms:DateTime"/>
      </xsd:simpleType>
    </xsd:element>
    <xsd:element name="MediaServiceMetadata" ma:index="18" nillable="true" ma:displayName="MediaServiceMetadata" ma:hidden="true" ma:internalName="MediaServiceMetadata" ma:readOnly="true">
      <xsd:simpleType>
        <xsd:restriction base="dms:Note"/>
      </xsd:simpleType>
    </xsd:element>
    <xsd:element name="MediaServiceFastMetadata" ma:index="19" nillable="true" ma:displayName="MediaServiceFastMetadata" ma:hidden="true" ma:internalName="MediaServiceFastMetadata" ma:readOnly="true">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ServiceGenerationTime" ma:index="26" nillable="true" ma:displayName="MediaServiceGenerationTime" ma:hidden="true" ma:internalName="MediaServiceGenerationTime" ma:readOnly="true">
      <xsd:simpleType>
        <xsd:restriction base="dms:Text"/>
      </xsd:simpleType>
    </xsd:element>
    <xsd:element name="MediaServiceEventHashCode" ma:index="27" nillable="true" ma:displayName="MediaServiceEventHashCode" ma:hidden="true" ma:internalName="MediaServiceEventHashCode" ma:readOnly="true">
      <xsd:simpleType>
        <xsd:restriction base="dms:Text"/>
      </xsd:simpleType>
    </xsd:element>
    <xsd:element name="FINISHED" ma:index="28" nillable="true" ma:displayName="FINISHED" ma:format="DateOnly" ma:internalName="FINISHED">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C422E21-D854-42F4-B8A2-7F3698CAC8BB}">
  <ds:schemaRefs>
    <ds:schemaRef ds:uri="http://schemas.microsoft.com/sharepoint/v3/contenttype/forms"/>
  </ds:schemaRefs>
</ds:datastoreItem>
</file>

<file path=customXml/itemProps2.xml><?xml version="1.0" encoding="utf-8"?>
<ds:datastoreItem xmlns:ds="http://schemas.openxmlformats.org/officeDocument/2006/customXml" ds:itemID="{E4E50F3E-4833-448E-896F-43673F0CAA45}">
  <ds:schemaRefs>
    <ds:schemaRef ds:uri="http://schemas.microsoft.com/office/2006/documentManagement/types"/>
    <ds:schemaRef ds:uri="http://www.w3.org/XML/1998/namespace"/>
    <ds:schemaRef ds:uri="http://schemas.openxmlformats.org/package/2006/metadata/core-properties"/>
    <ds:schemaRef ds:uri="http://purl.org/dc/elements/1.1/"/>
    <ds:schemaRef ds:uri="http://schemas.microsoft.com/office/infopath/2007/PartnerControls"/>
    <ds:schemaRef ds:uri="1a052c00-aba3-4f99-a29a-03f5a1645f35"/>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246D46B3-620C-40E8-A8EF-9A3919C2D2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052c00-aba3-4f99-a29a-03f5a1645f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Safal Presentation Template w New Colors</Template>
  <TotalTime>868</TotalTime>
  <Words>2729</Words>
  <Application>Microsoft Office PowerPoint</Application>
  <PresentationFormat>Widescreen</PresentationFormat>
  <Paragraphs>223</Paragraphs>
  <Slides>27</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Calibri</vt:lpstr>
      <vt:lpstr>Franklin Gothic Book</vt:lpstr>
      <vt:lpstr>Open Sans</vt:lpstr>
      <vt:lpstr>Wingdings</vt:lpstr>
      <vt:lpstr>Office Theme</vt:lpstr>
      <vt:lpstr>Virtual Fiscal Academy</vt:lpstr>
      <vt:lpstr>Brought to You by the…  Next Level Now Collaborative</vt:lpstr>
      <vt:lpstr>About the Presenter</vt:lpstr>
      <vt:lpstr>Fiscal Virtual Academy</vt:lpstr>
      <vt:lpstr>Procurement Standards Learning Objectives</vt:lpstr>
      <vt:lpstr>Reflection from  Previous Sessions…</vt:lpstr>
      <vt:lpstr>Fiscal Management in Workforce Development</vt:lpstr>
      <vt:lpstr>§ 200.302 Financial Management Summary…</vt:lpstr>
      <vt:lpstr>Rules, Regulation, and Guidelines</vt:lpstr>
      <vt:lpstr>Cost Classification (2 CFR 200.403)</vt:lpstr>
      <vt:lpstr>Accounts Payable Cycle (continued)</vt:lpstr>
      <vt:lpstr>Updating the Budget with Actuals and Forecast</vt:lpstr>
      <vt:lpstr>Updating the Budget with Actuals and Forecast continued</vt:lpstr>
      <vt:lpstr>     What are the reporting requirements?  What are the reporting periods?  What are the reporting elements?       </vt:lpstr>
      <vt:lpstr>Financial Reporting</vt:lpstr>
      <vt:lpstr>Financial Reporting continued</vt:lpstr>
      <vt:lpstr>Reporting Periods</vt:lpstr>
      <vt:lpstr> All funds sub-awarded or expended end-up in the DOL/ETA-9130</vt:lpstr>
      <vt:lpstr>Reporting Elements 1</vt:lpstr>
      <vt:lpstr>Reporting Elements 2</vt:lpstr>
      <vt:lpstr>Reporting Elements 3</vt:lpstr>
      <vt:lpstr>Reporting Elements 4</vt:lpstr>
      <vt:lpstr>Reporting Elements 5</vt:lpstr>
      <vt:lpstr>Other Reporting Elements </vt:lpstr>
      <vt:lpstr>Other Reporting Elements continued </vt:lpstr>
      <vt:lpstr>For More Information on the NEXT LEVEL NOW Collaborative…</vt:lpstr>
      <vt:lpstr>Coming Up Next: Session #8- Audit Requirements: Ensuring an Audit Ready Environment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Level Now Collaborative Slide Deck</dc:title>
  <dc:subject/>
  <dc:creator>Kim Meadows</dc:creator>
  <cp:keywords/>
  <dc:description/>
  <cp:lastModifiedBy>Molly Deahl</cp:lastModifiedBy>
  <cp:revision>157</cp:revision>
  <dcterms:created xsi:type="dcterms:W3CDTF">2019-01-24T22:09:38Z</dcterms:created>
  <dcterms:modified xsi:type="dcterms:W3CDTF">2024-07-18T14:58:34Z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0x010100A7D65D528D6EFD4AA91FE248FF65E0EC</vt:lpwstr>
  </property>
  <property fmtid="{D5CDD505-2E9C-101B-9397-08002B2CF9AE}" pid="3" name="Order">
    <vt:r8>11600</vt:r8>
  </property>
  <property fmtid="{D5CDD505-2E9C-101B-9397-08002B2CF9AE}" pid="4" name="ComplianceAssetId">
    <vt:lpwstr/>
  </property>
  <property fmtid="{D5CDD505-2E9C-101B-9397-08002B2CF9AE}" pid="5" name="MediaServiceImageTags">
    <vt:lpwstr/>
  </property>
</Properties>
</file>