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8"/>
  </p:notesMasterIdLst>
  <p:sldIdLst>
    <p:sldId id="256" r:id="rId5"/>
    <p:sldId id="835" r:id="rId6"/>
    <p:sldId id="369" r:id="rId7"/>
    <p:sldId id="845" r:id="rId8"/>
    <p:sldId id="803" r:id="rId9"/>
    <p:sldId id="846" r:id="rId10"/>
    <p:sldId id="773" r:id="rId11"/>
    <p:sldId id="795" r:id="rId12"/>
    <p:sldId id="806" r:id="rId13"/>
    <p:sldId id="847" r:id="rId14"/>
    <p:sldId id="810" r:id="rId15"/>
    <p:sldId id="807" r:id="rId16"/>
    <p:sldId id="848" r:id="rId17"/>
    <p:sldId id="831" r:id="rId18"/>
    <p:sldId id="786" r:id="rId19"/>
    <p:sldId id="811" r:id="rId20"/>
    <p:sldId id="812" r:id="rId21"/>
    <p:sldId id="813" r:id="rId22"/>
    <p:sldId id="849" r:id="rId23"/>
    <p:sldId id="815" r:id="rId24"/>
    <p:sldId id="850" r:id="rId25"/>
    <p:sldId id="851" r:id="rId26"/>
    <p:sldId id="814" r:id="rId27"/>
    <p:sldId id="816" r:id="rId28"/>
    <p:sldId id="852" r:id="rId29"/>
    <p:sldId id="817" r:id="rId30"/>
    <p:sldId id="818" r:id="rId31"/>
    <p:sldId id="819" r:id="rId32"/>
    <p:sldId id="413" r:id="rId33"/>
    <p:sldId id="391" r:id="rId34"/>
    <p:sldId id="853" r:id="rId35"/>
    <p:sldId id="822" r:id="rId36"/>
    <p:sldId id="826" r:id="rId37"/>
    <p:sldId id="825" r:id="rId38"/>
    <p:sldId id="824" r:id="rId39"/>
    <p:sldId id="827" r:id="rId40"/>
    <p:sldId id="828" r:id="rId41"/>
    <p:sldId id="832" r:id="rId42"/>
    <p:sldId id="854" r:id="rId43"/>
    <p:sldId id="829" r:id="rId44"/>
    <p:sldId id="830" r:id="rId45"/>
    <p:sldId id="855" r:id="rId46"/>
    <p:sldId id="856" r:id="rId47"/>
  </p:sldIdLst>
  <p:sldSz cx="12192000" cy="6858000"/>
  <p:notesSz cx="6858000" cy="9144000"/>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irtual Fiscal Acadmey Session 8" id="{A0E1E425-4D53-41AA-9435-48D7468EE202}">
          <p14:sldIdLst>
            <p14:sldId id="256"/>
            <p14:sldId id="835"/>
            <p14:sldId id="369"/>
            <p14:sldId id="845"/>
            <p14:sldId id="803"/>
            <p14:sldId id="846"/>
            <p14:sldId id="773"/>
            <p14:sldId id="795"/>
            <p14:sldId id="806"/>
            <p14:sldId id="847"/>
            <p14:sldId id="810"/>
            <p14:sldId id="807"/>
            <p14:sldId id="848"/>
            <p14:sldId id="831"/>
            <p14:sldId id="786"/>
            <p14:sldId id="811"/>
            <p14:sldId id="812"/>
            <p14:sldId id="813"/>
            <p14:sldId id="849"/>
            <p14:sldId id="815"/>
            <p14:sldId id="850"/>
            <p14:sldId id="851"/>
            <p14:sldId id="814"/>
            <p14:sldId id="816"/>
            <p14:sldId id="852"/>
            <p14:sldId id="817"/>
            <p14:sldId id="818"/>
            <p14:sldId id="819"/>
            <p14:sldId id="413"/>
            <p14:sldId id="391"/>
            <p14:sldId id="853"/>
            <p14:sldId id="822"/>
            <p14:sldId id="826"/>
            <p14:sldId id="825"/>
            <p14:sldId id="824"/>
            <p14:sldId id="827"/>
            <p14:sldId id="828"/>
            <p14:sldId id="832"/>
            <p14:sldId id="854"/>
            <p14:sldId id="829"/>
            <p14:sldId id="830"/>
            <p14:sldId id="855"/>
            <p14:sldId id="85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460"/>
    <a:srgbClr val="C75000"/>
    <a:srgbClr val="0076AD"/>
    <a:srgbClr val="00548D"/>
    <a:srgbClr val="31B1ED"/>
    <a:srgbClr val="EC8006"/>
    <a:srgbClr val="F69B18"/>
    <a:srgbClr val="0D477B"/>
    <a:srgbClr val="FF66CC"/>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82BBD7-3A3C-4E16-BC2D-5953C3DD7B0A}" v="30" dt="2024-06-28T13:21:12.2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86441" autoAdjust="0"/>
  </p:normalViewPr>
  <p:slideViewPr>
    <p:cSldViewPr snapToGrid="0">
      <p:cViewPr varScale="1">
        <p:scale>
          <a:sx n="92" d="100"/>
          <a:sy n="92" d="100"/>
        </p:scale>
        <p:origin x="516" y="96"/>
      </p:cViewPr>
      <p:guideLst/>
    </p:cSldViewPr>
  </p:slideViewPr>
  <p:outlineViewPr>
    <p:cViewPr>
      <p:scale>
        <a:sx n="33" d="100"/>
        <a:sy n="33" d="100"/>
      </p:scale>
      <p:origin x="0" y="-177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7/18/2024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1b8ff609911_1_45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1b8ff609911_1_459: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627" name="Google Shape;627;g1b8ff609911_1_459: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a:pPr algn="r">
                <a:buSzPts val="1200"/>
              </a:pPr>
              <a:t>42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43</a:t>
            </a:fld>
            <a:endParaRPr lang="en-US"/>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dirty="0"/>
              <a:t>1</a:t>
            </a:r>
          </a:p>
        </p:txBody>
      </p:sp>
    </p:spTree>
    <p:extLst>
      <p:ext uri="{BB962C8B-B14F-4D97-AF65-F5344CB8AC3E}">
        <p14:creationId xmlns:p14="http://schemas.microsoft.com/office/powerpoint/2010/main" val="250098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2163284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9" name="Text Placeholder 8">
            <a:extLst>
              <a:ext uri="{FF2B5EF4-FFF2-40B4-BE49-F238E27FC236}">
                <a16:creationId xmlns:a16="http://schemas.microsoft.com/office/drawing/2014/main" id="{D2453D57-9821-561E-4C67-7752D6665C84}"/>
              </a:ext>
            </a:extLst>
          </p:cNvPr>
          <p:cNvSpPr>
            <a:spLocks noGrp="1"/>
          </p:cNvSpPr>
          <p:nvPr>
            <p:ph type="body" sz="quarter" idx="10"/>
          </p:nvPr>
        </p:nvSpPr>
        <p:spPr>
          <a:xfrm>
            <a:off x="4879975" y="5062538"/>
            <a:ext cx="4695825" cy="498475"/>
          </a:xfrm>
        </p:spPr>
        <p:txBody>
          <a:bodyPr/>
          <a:lstStyle>
            <a:lvl1pPr marL="0" indent="0">
              <a:buNone/>
              <a:defRPr/>
            </a:lvl1pPr>
          </a:lstStyle>
          <a:p>
            <a:pPr lvl="0"/>
            <a:endParaRPr lang="en-US"/>
          </a:p>
        </p:txBody>
      </p:sp>
    </p:spTree>
    <p:extLst>
      <p:ext uri="{BB962C8B-B14F-4D97-AF65-F5344CB8AC3E}">
        <p14:creationId xmlns:p14="http://schemas.microsoft.com/office/powerpoint/2010/main" val="1993802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resenters / Moderators (2)" userDrawn="1">
  <p:cSld name="Presenters / Moderators (2)">
    <p:spTree>
      <p:nvGrpSpPr>
        <p:cNvPr id="1" name="Shape 192"/>
        <p:cNvGrpSpPr/>
        <p:nvPr/>
      </p:nvGrpSpPr>
      <p:grpSpPr>
        <a:xfrm>
          <a:off x="0" y="0"/>
          <a:ext cx="0" cy="0"/>
          <a:chOff x="0" y="0"/>
          <a:chExt cx="0" cy="0"/>
        </a:xfrm>
      </p:grpSpPr>
      <p:pic>
        <p:nvPicPr>
          <p:cNvPr id="193" name="Google Shape;193;p40"/>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94" name="Google Shape;194;p4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95" name="Google Shape;195;p40"/>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40"/>
          <p:cNvSpPr>
            <a:spLocks noGrp="1"/>
          </p:cNvSpPr>
          <p:nvPr>
            <p:ph type="pic" idx="2"/>
          </p:nvPr>
        </p:nvSpPr>
        <p:spPr>
          <a:xfrm>
            <a:off x="1553029" y="128874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7" name="Google Shape;197;p40"/>
          <p:cNvSpPr txBox="1">
            <a:spLocks noGrp="1"/>
          </p:cNvSpPr>
          <p:nvPr>
            <p:ph type="body" idx="1"/>
          </p:nvPr>
        </p:nvSpPr>
        <p:spPr>
          <a:xfrm>
            <a:off x="4439823" y="1254648"/>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40"/>
          <p:cNvSpPr>
            <a:spLocks noGrp="1"/>
          </p:cNvSpPr>
          <p:nvPr>
            <p:ph type="pic" idx="3"/>
          </p:nvPr>
        </p:nvSpPr>
        <p:spPr>
          <a:xfrm>
            <a:off x="1502361" y="3832448"/>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9" name="Google Shape;199;p40"/>
          <p:cNvSpPr txBox="1">
            <a:spLocks noGrp="1"/>
          </p:cNvSpPr>
          <p:nvPr>
            <p:ph type="body" idx="4"/>
          </p:nvPr>
        </p:nvSpPr>
        <p:spPr>
          <a:xfrm>
            <a:off x="4439822" y="3798354"/>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40"/>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 name="Text Placeholder 2">
            <a:extLst>
              <a:ext uri="{FF2B5EF4-FFF2-40B4-BE49-F238E27FC236}">
                <a16:creationId xmlns:a16="http://schemas.microsoft.com/office/drawing/2014/main" id="{1CD6E864-4F66-0A6D-58E7-C279B78BBD59}"/>
              </a:ext>
            </a:extLst>
          </p:cNvPr>
          <p:cNvSpPr>
            <a:spLocks noGrp="1"/>
          </p:cNvSpPr>
          <p:nvPr>
            <p:ph type="body" sz="quarter" idx="13" hasCustomPrompt="1"/>
          </p:nvPr>
        </p:nvSpPr>
        <p:spPr>
          <a:xfrm>
            <a:off x="-576263" y="3422650"/>
            <a:ext cx="2957513" cy="455613"/>
          </a:xfrm>
        </p:spPr>
        <p:txBody>
          <a:bodyPr/>
          <a:lstStyle>
            <a:lvl1pPr>
              <a:defRPr/>
            </a:lvl1pPr>
          </a:lstStyle>
          <a:p>
            <a:pPr lvl="0"/>
            <a:r>
              <a:rPr lang="en-US"/>
              <a:t>Add text</a:t>
            </a:r>
          </a:p>
        </p:txBody>
      </p:sp>
      <p:sp>
        <p:nvSpPr>
          <p:cNvPr id="5" name="Text Placeholder 4">
            <a:extLst>
              <a:ext uri="{FF2B5EF4-FFF2-40B4-BE49-F238E27FC236}">
                <a16:creationId xmlns:a16="http://schemas.microsoft.com/office/drawing/2014/main" id="{BD1CF894-6CA6-5F62-C49D-95FCB12993BE}"/>
              </a:ext>
            </a:extLst>
          </p:cNvPr>
          <p:cNvSpPr>
            <a:spLocks noGrp="1"/>
          </p:cNvSpPr>
          <p:nvPr>
            <p:ph type="body" sz="quarter" idx="14" hasCustomPrompt="1"/>
          </p:nvPr>
        </p:nvSpPr>
        <p:spPr>
          <a:xfrm>
            <a:off x="-576263" y="4210050"/>
            <a:ext cx="2767013" cy="576263"/>
          </a:xfrm>
        </p:spPr>
        <p:txBody>
          <a:bodyPr/>
          <a:lstStyle>
            <a:lvl1pPr>
              <a:defRPr/>
            </a:lvl1pPr>
          </a:lstStyle>
          <a:p>
            <a:pPr lvl="0"/>
            <a:r>
              <a:rPr lang="en-US"/>
              <a:t>Add text</a:t>
            </a:r>
          </a:p>
        </p:txBody>
      </p:sp>
      <p:sp>
        <p:nvSpPr>
          <p:cNvPr id="2" name="Text Placeholder 4">
            <a:extLst>
              <a:ext uri="{FF2B5EF4-FFF2-40B4-BE49-F238E27FC236}">
                <a16:creationId xmlns:a16="http://schemas.microsoft.com/office/drawing/2014/main" id="{F88C0CA8-E637-7766-D14E-8C9476D31B0D}"/>
              </a:ext>
            </a:extLst>
          </p:cNvPr>
          <p:cNvSpPr>
            <a:spLocks noGrp="1"/>
          </p:cNvSpPr>
          <p:nvPr>
            <p:ph type="body" sz="quarter" idx="15" hasCustomPrompt="1"/>
          </p:nvPr>
        </p:nvSpPr>
        <p:spPr>
          <a:xfrm>
            <a:off x="-577641" y="5118100"/>
            <a:ext cx="2767013" cy="576263"/>
          </a:xfrm>
        </p:spPr>
        <p:txBody>
          <a:bodyPr/>
          <a:lstStyle>
            <a:lvl1pPr>
              <a:defRPr/>
            </a:lvl1pPr>
          </a:lstStyle>
          <a:p>
            <a:pPr lvl="0"/>
            <a:r>
              <a:rPr lang="en-US"/>
              <a:t>Add text</a:t>
            </a:r>
          </a:p>
        </p:txBody>
      </p:sp>
    </p:spTree>
    <p:extLst>
      <p:ext uri="{BB962C8B-B14F-4D97-AF65-F5344CB8AC3E}">
        <p14:creationId xmlns:p14="http://schemas.microsoft.com/office/powerpoint/2010/main" val="1662631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r>
              <a:rPr lang="en-US" dirty="0"/>
              <a:t>3/1/20XX</a:t>
            </a:r>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dirty="0"/>
          </a:p>
        </p:txBody>
      </p:sp>
      <p:sp>
        <p:nvSpPr>
          <p:cNvPr id="7" name="Content Placeholder 21">
            <a:extLst>
              <a:ext uri="{FF2B5EF4-FFF2-40B4-BE49-F238E27FC236}">
                <a16:creationId xmlns:a16="http://schemas.microsoft.com/office/drawing/2014/main" id="{B962F78C-15CF-E767-D3E5-1CA7D102CF61}"/>
              </a:ext>
            </a:extLst>
          </p:cNvPr>
          <p:cNvSpPr>
            <a:spLocks noGrp="1"/>
          </p:cNvSpPr>
          <p:nvPr>
            <p:ph sz="quarter" idx="13"/>
          </p:nvPr>
        </p:nvSpPr>
        <p:spPr>
          <a:xfrm>
            <a:off x="1047750"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8" name="Content Placeholder 21">
            <a:extLst>
              <a:ext uri="{FF2B5EF4-FFF2-40B4-BE49-F238E27FC236}">
                <a16:creationId xmlns:a16="http://schemas.microsoft.com/office/drawing/2014/main" id="{7D4DF193-6546-897B-3B1D-CC7AA2DCA9CD}"/>
              </a:ext>
            </a:extLst>
          </p:cNvPr>
          <p:cNvSpPr>
            <a:spLocks noGrp="1"/>
          </p:cNvSpPr>
          <p:nvPr>
            <p:ph sz="quarter" idx="14"/>
          </p:nvPr>
        </p:nvSpPr>
        <p:spPr>
          <a:xfrm>
            <a:off x="3836818"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9" name="Content Placeholder 21">
            <a:extLst>
              <a:ext uri="{FF2B5EF4-FFF2-40B4-BE49-F238E27FC236}">
                <a16:creationId xmlns:a16="http://schemas.microsoft.com/office/drawing/2014/main" id="{EB59AFFC-24A9-0E66-AB56-034010451237}"/>
              </a:ext>
            </a:extLst>
          </p:cNvPr>
          <p:cNvSpPr>
            <a:spLocks noGrp="1"/>
          </p:cNvSpPr>
          <p:nvPr>
            <p:ph sz="quarter" idx="15"/>
          </p:nvPr>
        </p:nvSpPr>
        <p:spPr>
          <a:xfrm>
            <a:off x="6625886"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0" name="Content Placeholder 21">
            <a:extLst>
              <a:ext uri="{FF2B5EF4-FFF2-40B4-BE49-F238E27FC236}">
                <a16:creationId xmlns:a16="http://schemas.microsoft.com/office/drawing/2014/main" id="{2A753E9E-5755-3BBE-2BCD-73946B33AF9C}"/>
              </a:ext>
            </a:extLst>
          </p:cNvPr>
          <p:cNvSpPr>
            <a:spLocks noGrp="1"/>
          </p:cNvSpPr>
          <p:nvPr>
            <p:ph sz="quarter" idx="16"/>
          </p:nvPr>
        </p:nvSpPr>
        <p:spPr>
          <a:xfrm>
            <a:off x="9414954"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1" name="Content Placeholder 21">
            <a:extLst>
              <a:ext uri="{FF2B5EF4-FFF2-40B4-BE49-F238E27FC236}">
                <a16:creationId xmlns:a16="http://schemas.microsoft.com/office/drawing/2014/main" id="{1436F308-DFFD-766A-E2A5-E4A8B2AECDC1}"/>
              </a:ext>
            </a:extLst>
          </p:cNvPr>
          <p:cNvSpPr>
            <a:spLocks noGrp="1"/>
          </p:cNvSpPr>
          <p:nvPr>
            <p:ph sz="quarter" idx="17"/>
          </p:nvPr>
        </p:nvSpPr>
        <p:spPr>
          <a:xfrm>
            <a:off x="1047750"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2" name="Content Placeholder 21">
            <a:extLst>
              <a:ext uri="{FF2B5EF4-FFF2-40B4-BE49-F238E27FC236}">
                <a16:creationId xmlns:a16="http://schemas.microsoft.com/office/drawing/2014/main" id="{D101D794-05EC-83CF-3935-A19223F4B6AE}"/>
              </a:ext>
            </a:extLst>
          </p:cNvPr>
          <p:cNvSpPr>
            <a:spLocks noGrp="1"/>
          </p:cNvSpPr>
          <p:nvPr>
            <p:ph sz="quarter" idx="18"/>
          </p:nvPr>
        </p:nvSpPr>
        <p:spPr>
          <a:xfrm>
            <a:off x="3836818"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3" name="Content Placeholder 21">
            <a:extLst>
              <a:ext uri="{FF2B5EF4-FFF2-40B4-BE49-F238E27FC236}">
                <a16:creationId xmlns:a16="http://schemas.microsoft.com/office/drawing/2014/main" id="{052F4111-55EA-A2C5-AA32-52F92DD2FF7F}"/>
              </a:ext>
            </a:extLst>
          </p:cNvPr>
          <p:cNvSpPr>
            <a:spLocks noGrp="1"/>
          </p:cNvSpPr>
          <p:nvPr>
            <p:ph sz="quarter" idx="19"/>
          </p:nvPr>
        </p:nvSpPr>
        <p:spPr>
          <a:xfrm>
            <a:off x="6625886"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4" name="Content Placeholder 21">
            <a:extLst>
              <a:ext uri="{FF2B5EF4-FFF2-40B4-BE49-F238E27FC236}">
                <a16:creationId xmlns:a16="http://schemas.microsoft.com/office/drawing/2014/main" id="{94BEB24A-A75F-B890-D4DC-85B3290163B9}"/>
              </a:ext>
            </a:extLst>
          </p:cNvPr>
          <p:cNvSpPr>
            <a:spLocks noGrp="1"/>
          </p:cNvSpPr>
          <p:nvPr>
            <p:ph sz="quarter" idx="20"/>
          </p:nvPr>
        </p:nvSpPr>
        <p:spPr>
          <a:xfrm>
            <a:off x="9414954"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5" name="Content Placeholder 21">
            <a:extLst>
              <a:ext uri="{FF2B5EF4-FFF2-40B4-BE49-F238E27FC236}">
                <a16:creationId xmlns:a16="http://schemas.microsoft.com/office/drawing/2014/main" id="{6066A684-8262-EB78-FC79-0596DB77A4F6}"/>
              </a:ext>
            </a:extLst>
          </p:cNvPr>
          <p:cNvSpPr>
            <a:spLocks noGrp="1"/>
          </p:cNvSpPr>
          <p:nvPr>
            <p:ph sz="quarter" idx="21"/>
          </p:nvPr>
        </p:nvSpPr>
        <p:spPr>
          <a:xfrm>
            <a:off x="1047750"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6" name="Content Placeholder 21">
            <a:extLst>
              <a:ext uri="{FF2B5EF4-FFF2-40B4-BE49-F238E27FC236}">
                <a16:creationId xmlns:a16="http://schemas.microsoft.com/office/drawing/2014/main" id="{DF07600A-99EB-9050-2FFF-10B2DEE3FB07}"/>
              </a:ext>
            </a:extLst>
          </p:cNvPr>
          <p:cNvSpPr>
            <a:spLocks noGrp="1"/>
          </p:cNvSpPr>
          <p:nvPr>
            <p:ph sz="quarter" idx="22"/>
          </p:nvPr>
        </p:nvSpPr>
        <p:spPr>
          <a:xfrm>
            <a:off x="3836818"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7" name="Content Placeholder 21">
            <a:extLst>
              <a:ext uri="{FF2B5EF4-FFF2-40B4-BE49-F238E27FC236}">
                <a16:creationId xmlns:a16="http://schemas.microsoft.com/office/drawing/2014/main" id="{9BD826CA-C8DF-56AA-A3CB-98AE353C229B}"/>
              </a:ext>
            </a:extLst>
          </p:cNvPr>
          <p:cNvSpPr>
            <a:spLocks noGrp="1"/>
          </p:cNvSpPr>
          <p:nvPr>
            <p:ph sz="quarter" idx="23"/>
          </p:nvPr>
        </p:nvSpPr>
        <p:spPr>
          <a:xfrm>
            <a:off x="6625886"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8" name="Content Placeholder 21">
            <a:extLst>
              <a:ext uri="{FF2B5EF4-FFF2-40B4-BE49-F238E27FC236}">
                <a16:creationId xmlns:a16="http://schemas.microsoft.com/office/drawing/2014/main" id="{66745BF1-028A-90F5-1417-72A79B69418D}"/>
              </a:ext>
            </a:extLst>
          </p:cNvPr>
          <p:cNvSpPr>
            <a:spLocks noGrp="1"/>
          </p:cNvSpPr>
          <p:nvPr>
            <p:ph sz="quarter" idx="24"/>
          </p:nvPr>
        </p:nvSpPr>
        <p:spPr>
          <a:xfrm>
            <a:off x="9414954"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1654338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1592" y="6617934"/>
            <a:ext cx="1667830"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chemeClr val="bg1"/>
                </a:solidFill>
                <a:latin typeface="+mn-lt"/>
                <a:ea typeface="+mn-ea"/>
                <a:cs typeface="+mn-cs"/>
              </a:rPr>
              <a:t>© 2023 </a:t>
            </a:r>
            <a:r>
              <a:rPr lang="en-US" sz="1200" kern="1200" dirty="0" err="1">
                <a:solidFill>
                  <a:schemeClr val="bg1"/>
                </a:solidFill>
                <a:latin typeface="+mn-lt"/>
                <a:ea typeface="+mn-ea"/>
                <a:cs typeface="+mn-cs"/>
              </a:rPr>
              <a:t>Safal</a:t>
            </a:r>
            <a:r>
              <a:rPr lang="en-US" sz="1200" kern="1200" dirty="0">
                <a:solidFill>
                  <a:schemeClr val="bg1"/>
                </a:solidFill>
                <a:latin typeface="+mn-lt"/>
                <a:ea typeface="+mn-ea"/>
                <a:cs typeface="+mn-cs"/>
              </a:rPr>
              <a:t>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dirty="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51" r:id="rId5"/>
    <p:sldLayoutId id="2147483658" r:id="rId6"/>
    <p:sldLayoutId id="2147483659" r:id="rId7"/>
    <p:sldLayoutId id="2147483660" r:id="rId8"/>
    <p:sldLayoutId id="2147483654" r:id="rId9"/>
    <p:sldLayoutId id="2147483666" r:id="rId10"/>
    <p:sldLayoutId id="2147483679" r:id="rId11"/>
    <p:sldLayoutId id="2147483682" r:id="rId12"/>
    <p:sldLayoutId id="2147483683" r:id="rId13"/>
    <p:sldLayoutId id="2147483684" r:id="rId14"/>
  </p:sldLayoutIdLst>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hyperlink" Target="https://nextlevelnow.workforcegps.org/"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www.linkedin.com/in/zaskia-ruiz/"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whitehouse.gov/wp-content/uploads/2022/05/2022-Compliance-Supplement_PDF_Rev_05.11.22.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jpeg"/><Relationship Id="rId3" Type="http://schemas.openxmlformats.org/officeDocument/2006/relationships/notesSlide" Target="../notesSlides/notesSlide2.xml"/><Relationship Id="rId7" Type="http://schemas.openxmlformats.org/officeDocument/2006/relationships/hyperlink" Target="https://safalpartners.jotform.com/230255203106036" TargetMode="External"/><Relationship Id="rId12" Type="http://schemas.openxmlformats.org/officeDocument/2006/relationships/hyperlink" Target="mailto:Judy.Blanchard@safalpartners.com" TargetMode="External"/><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11.png"/><Relationship Id="rId11" Type="http://schemas.openxmlformats.org/officeDocument/2006/relationships/image" Target="../media/image14.png"/><Relationship Id="rId5" Type="http://schemas.openxmlformats.org/officeDocument/2006/relationships/hyperlink" Target="https://app.smartsheet.com/b/form/feef86e1c1134d64b0cc59314c2e4096" TargetMode="External"/><Relationship Id="rId10" Type="http://schemas.openxmlformats.org/officeDocument/2006/relationships/hyperlink" Target="mailto:Melissa.Aguilar-Southard@safalpartners.com" TargetMode="External"/><Relationship Id="rId4" Type="http://schemas.openxmlformats.org/officeDocument/2006/relationships/hyperlink" Target="https://nextlevelnow.workforcegps.org/" TargetMode="External"/><Relationship Id="rId9" Type="http://schemas.openxmlformats.org/officeDocument/2006/relationships/image" Target="../media/image13.png"/></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0" y="-80195"/>
            <a:ext cx="12192000" cy="6656439"/>
          </a:xfrm>
          <a:prstGeom prst="rect">
            <a:avLst/>
          </a:prstGeom>
        </p:spPr>
      </p:pic>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838200" y="846977"/>
            <a:ext cx="10515600" cy="1191374"/>
          </a:xfrm>
        </p:spPr>
        <p:txBody>
          <a:bodyPr>
            <a:noAutofit/>
          </a:bodyPr>
          <a:lstStyle/>
          <a:p>
            <a:pPr algn="ctr">
              <a:lnSpc>
                <a:spcPct val="114000"/>
              </a:lnSpc>
              <a:spcBef>
                <a:spcPts val="600"/>
              </a:spcBef>
              <a:spcAft>
                <a:spcPts val="600"/>
              </a:spcAft>
            </a:pPr>
            <a:r>
              <a:rPr lang="en-US" sz="5400" b="1" dirty="0">
                <a:latin typeface="Calibri" panose="020F0502020204030204" pitchFamily="34" charset="0"/>
                <a:cs typeface="Calibri" panose="020F0502020204030204" pitchFamily="34" charset="0"/>
              </a:rPr>
              <a:t>Virtual Fiscal Academy</a:t>
            </a:r>
            <a:endParaRPr lang="en-US" b="1" dirty="0"/>
          </a:p>
        </p:txBody>
      </p:sp>
      <p:sp>
        <p:nvSpPr>
          <p:cNvPr id="5" name="TextBox 4">
            <a:extLst>
              <a:ext uri="{FF2B5EF4-FFF2-40B4-BE49-F238E27FC236}">
                <a16:creationId xmlns:a16="http://schemas.microsoft.com/office/drawing/2014/main" id="{D7F6E11A-F6AC-8D06-A4A1-812F8B893918}"/>
              </a:ext>
            </a:extLst>
          </p:cNvPr>
          <p:cNvSpPr txBox="1"/>
          <p:nvPr/>
        </p:nvSpPr>
        <p:spPr>
          <a:xfrm>
            <a:off x="1228724" y="2159441"/>
            <a:ext cx="9429750" cy="1316130"/>
          </a:xfrm>
          <a:prstGeom prst="rect">
            <a:avLst/>
          </a:prstGeom>
          <a:noFill/>
        </p:spPr>
        <p:txBody>
          <a:bodyPr wrap="square">
            <a:spAutoFit/>
          </a:bodyPr>
          <a:lstStyle/>
          <a:p>
            <a:pPr algn="ctr">
              <a:lnSpc>
                <a:spcPct val="114000"/>
              </a:lnSpc>
              <a:spcBef>
                <a:spcPts val="600"/>
              </a:spcBef>
              <a:spcAft>
                <a:spcPts val="600"/>
              </a:spcAft>
            </a:pPr>
            <a:r>
              <a:rPr lang="en-US" sz="3600" b="1" dirty="0">
                <a:solidFill>
                  <a:srgbClr val="0D4460"/>
                </a:solidFill>
                <a:latin typeface="Calibri" panose="020F0502020204030204" pitchFamily="34" charset="0"/>
                <a:cs typeface="Calibri" panose="020F0502020204030204" pitchFamily="34" charset="0"/>
              </a:rPr>
              <a:t>Audit Requirements: Ensuring an Audit Ready Environment</a:t>
            </a:r>
            <a:endParaRPr lang="en-US" sz="3600" dirty="0">
              <a:solidFill>
                <a:srgbClr val="0D4460"/>
              </a:solidFill>
            </a:endParaRPr>
          </a:p>
        </p:txBody>
      </p:sp>
      <p:sp>
        <p:nvSpPr>
          <p:cNvPr id="3" name="Title 8">
            <a:extLst>
              <a:ext uri="{FF2B5EF4-FFF2-40B4-BE49-F238E27FC236}">
                <a16:creationId xmlns:a16="http://schemas.microsoft.com/office/drawing/2014/main" id="{B58C1A2C-6905-24C0-C426-B3E91E73834E}"/>
              </a:ext>
            </a:extLst>
          </p:cNvPr>
          <p:cNvSpPr txBox="1">
            <a:spLocks/>
          </p:cNvSpPr>
          <p:nvPr/>
        </p:nvSpPr>
        <p:spPr>
          <a:xfrm>
            <a:off x="2524124" y="4416930"/>
            <a:ext cx="7058047" cy="68382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b="1" dirty="0">
                <a:latin typeface="Calibri" panose="020F0502020204030204" pitchFamily="34" charset="0"/>
                <a:cs typeface="Calibri" panose="020F0502020204030204" pitchFamily="34" charset="0"/>
              </a:rPr>
              <a:t>Session #8</a:t>
            </a:r>
            <a:endParaRPr lang="en-US" b="1" dirty="0">
              <a:latin typeface="Calibri" panose="020F0502020204030204" pitchFamily="34" charset="0"/>
              <a:cs typeface="Calibri" panose="020F0502020204030204" pitchFamily="34" charset="0"/>
            </a:endParaRPr>
          </a:p>
        </p:txBody>
      </p:sp>
      <p:sp>
        <p:nvSpPr>
          <p:cNvPr id="4" name="AutoShape 2">
            <a:extLst>
              <a:ext uri="{FF2B5EF4-FFF2-40B4-BE49-F238E27FC236}">
                <a16:creationId xmlns:a16="http://schemas.microsoft.com/office/drawing/2014/main" id="{E3E8340D-A9C8-4BDF-A7B3-AF31F574C1CE}"/>
              </a:ext>
              <a:ext uri="{C183D7F6-B498-43B3-948B-1728B52AA6E4}">
                <adec:decorative xmlns:adec="http://schemas.microsoft.com/office/drawing/2017/decorative" val="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Next Level Now collaborative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82171" y="3911679"/>
            <a:ext cx="2254945" cy="2254945"/>
          </a:xfrm>
          <a:prstGeom prst="rect">
            <a:avLst/>
          </a:prstGeom>
        </p:spPr>
      </p:pic>
    </p:spTree>
    <p:extLst>
      <p:ext uri="{BB962C8B-B14F-4D97-AF65-F5344CB8AC3E}">
        <p14:creationId xmlns:p14="http://schemas.microsoft.com/office/powerpoint/2010/main" val="180612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920762-715A-B9F2-D70E-00B6830CA6A6}"/>
              </a:ext>
            </a:extLst>
          </p:cNvPr>
          <p:cNvSpPr>
            <a:spLocks noGrp="1"/>
          </p:cNvSpPr>
          <p:nvPr>
            <p:ph type="title"/>
          </p:nvPr>
        </p:nvSpPr>
        <p:spPr>
          <a:xfrm>
            <a:off x="2378356" y="4150480"/>
            <a:ext cx="7737127" cy="1008063"/>
          </a:xfrm>
        </p:spPr>
        <p:txBody>
          <a:bodyPr>
            <a:noAutofit/>
          </a:bodyPr>
          <a:lstStyle/>
          <a:p>
            <a:r>
              <a:rPr lang="en-US" sz="4800" b="1" dirty="0">
                <a:latin typeface="Calibri" panose="020F0502020204030204" pitchFamily="34" charset="0"/>
                <a:cs typeface="Calibri" panose="020F0502020204030204" pitchFamily="34" charset="0"/>
              </a:rPr>
              <a:t>Brought to You by the…</a:t>
            </a:r>
            <a:br>
              <a:rPr lang="en-US" sz="4800" b="1" dirty="0">
                <a:latin typeface="Calibri" panose="020F0502020204030204" pitchFamily="34" charset="0"/>
                <a:cs typeface="Calibri" panose="020F0502020204030204" pitchFamily="34" charset="0"/>
              </a:rPr>
            </a:br>
            <a:br>
              <a:rPr lang="en-US" sz="4800" dirty="0">
                <a:latin typeface="Calibri" panose="020F0502020204030204" pitchFamily="34" charset="0"/>
                <a:cs typeface="Calibri" panose="020F0502020204030204" pitchFamily="34" charset="0"/>
              </a:rPr>
            </a:br>
            <a:r>
              <a:rPr lang="en-US" sz="4800" u="sng" dirty="0">
                <a:solidFill>
                  <a:schemeClr val="hlink"/>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Next Level Now Collaborative</a:t>
            </a: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28334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403235"/>
            <a:ext cx="10515600" cy="1005840"/>
          </a:xfrm>
        </p:spPr>
        <p:txBody>
          <a:bodyPr/>
          <a:lstStyle/>
          <a:p>
            <a:r>
              <a:rPr lang="en-US" dirty="0">
                <a:latin typeface="Calibri" panose="020F0502020204030204" pitchFamily="34" charset="0"/>
                <a:cs typeface="Calibri" panose="020F0502020204030204" pitchFamily="34" charset="0"/>
              </a:rPr>
              <a:t>About the Presenter</a:t>
            </a:r>
          </a:p>
        </p:txBody>
      </p:sp>
      <p:pic>
        <p:nvPicPr>
          <p:cNvPr id="5" name="Content Placeholder 30" descr="Photo of trainer Zaskia Ruiz">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2"/>
          <a:srcRect t="890" b="890"/>
          <a:stretch/>
        </p:blipFill>
        <p:spPr>
          <a:xfrm>
            <a:off x="982309" y="1982450"/>
            <a:ext cx="2925763" cy="2925762"/>
          </a:xfrm>
        </p:spPr>
      </p:pic>
      <p:sp>
        <p:nvSpPr>
          <p:cNvPr id="8" name="Content Placeholder 6">
            <a:extLst>
              <a:ext uri="{FF2B5EF4-FFF2-40B4-BE49-F238E27FC236}">
                <a16:creationId xmlns:a16="http://schemas.microsoft.com/office/drawing/2014/main" id="{E8E0726B-33BE-ABF9-B435-E8078DC44281}"/>
              </a:ext>
              <a:ext uri="{C183D7F6-B498-43B3-948B-1728B52AA6E4}">
                <adec:decorative xmlns:adec="http://schemas.microsoft.com/office/drawing/2017/decorative" val="0"/>
              </a:ext>
            </a:extLst>
          </p:cNvPr>
          <p:cNvSpPr>
            <a:spLocks noGrp="1"/>
          </p:cNvSpPr>
          <p:nvPr>
            <p:ph idx="1"/>
          </p:nvPr>
        </p:nvSpPr>
        <p:spPr>
          <a:xfrm>
            <a:off x="5112326" y="1600201"/>
            <a:ext cx="5237019" cy="2200274"/>
          </a:xfrm>
        </p:spPr>
        <p:txBody>
          <a:bodyPr>
            <a:noAutofit/>
          </a:bodyPr>
          <a:lstStyle/>
          <a:p>
            <a:pPr marL="0" indent="0" algn="ctr">
              <a:lnSpc>
                <a:spcPct val="114000"/>
              </a:lnSpc>
              <a:spcBef>
                <a:spcPts val="600"/>
              </a:spcBef>
              <a:spcAft>
                <a:spcPts val="600"/>
              </a:spcAft>
              <a:buNone/>
            </a:pPr>
            <a:r>
              <a:rPr lang="en-US" sz="4000" b="1" cap="all" dirty="0">
                <a:latin typeface="Calibri" panose="020F0502020204030204" pitchFamily="34" charset="0"/>
                <a:cs typeface="Calibri" panose="020F0502020204030204" pitchFamily="34" charset="0"/>
              </a:rPr>
              <a:t>Zaskia Ruiz</a:t>
            </a:r>
            <a:br>
              <a:rPr lang="en-US" sz="4000" b="1" cap="all" dirty="0">
                <a:latin typeface="Calibri" panose="020F0502020204030204" pitchFamily="34" charset="0"/>
                <a:cs typeface="Calibri" panose="020F0502020204030204" pitchFamily="34" charset="0"/>
              </a:rPr>
            </a:br>
            <a:r>
              <a:rPr lang="en-US" sz="2400" cap="all" dirty="0">
                <a:latin typeface="Calibri" panose="020F0502020204030204" pitchFamily="34" charset="0"/>
                <a:cs typeface="Calibri" panose="020F0502020204030204" pitchFamily="34" charset="0"/>
              </a:rPr>
              <a:t>EVP &amp; Chief Operating Officer</a:t>
            </a:r>
          </a:p>
          <a:p>
            <a:pPr marL="0" indent="0" algn="ctr">
              <a:lnSpc>
                <a:spcPct val="114000"/>
              </a:lnSpc>
              <a:spcBef>
                <a:spcPts val="600"/>
              </a:spcBef>
              <a:spcAft>
                <a:spcPts val="600"/>
              </a:spcAft>
              <a:buNone/>
            </a:pPr>
            <a:r>
              <a:rPr lang="en-US" sz="2400" cap="all" dirty="0">
                <a:latin typeface="Calibri" panose="020F0502020204030204" pitchFamily="34" charset="0"/>
                <a:cs typeface="Calibri" panose="020F0502020204030204" pitchFamily="34" charset="0"/>
              </a:rPr>
              <a:t>KRA Corporation</a:t>
            </a:r>
          </a:p>
          <a:p>
            <a:pPr marL="0" indent="0" algn="ctr">
              <a:lnSpc>
                <a:spcPct val="114000"/>
              </a:lnSpc>
              <a:spcBef>
                <a:spcPts val="600"/>
              </a:spcBef>
              <a:spcAft>
                <a:spcPts val="600"/>
              </a:spcAft>
              <a:buNone/>
            </a:pPr>
            <a:r>
              <a:rPr lang="en-US" sz="2000" cap="all" dirty="0">
                <a:latin typeface="Calibri" panose="020F0502020204030204" pitchFamily="34" charset="0"/>
                <a:cs typeface="Calibri" panose="020F0502020204030204" pitchFamily="34" charset="0"/>
              </a:rPr>
              <a:t>(she/her/hers/</a:t>
            </a:r>
            <a:r>
              <a:rPr lang="en-US" sz="2000" cap="all" dirty="0" err="1">
                <a:latin typeface="Calibri" panose="020F0502020204030204" pitchFamily="34" charset="0"/>
                <a:cs typeface="Calibri" panose="020F0502020204030204" pitchFamily="34" charset="0"/>
              </a:rPr>
              <a:t>ella</a:t>
            </a:r>
            <a:r>
              <a:rPr lang="en-US" sz="2000" cap="all" dirty="0">
                <a:latin typeface="Calibri" panose="020F0502020204030204" pitchFamily="34" charset="0"/>
                <a:cs typeface="Calibri" panose="020F0502020204030204" pitchFamily="34" charset="0"/>
              </a:rPr>
              <a:t>)</a:t>
            </a:r>
          </a:p>
        </p:txBody>
      </p:sp>
      <p:pic>
        <p:nvPicPr>
          <p:cNvPr id="13" name="Picture 12" descr="QR Code is linked to Zaskia Ruiz's linked in profile. &#10;">
            <a:hlinkClick r:id="rId3"/>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7017747" y="4159752"/>
            <a:ext cx="1688476" cy="1692771"/>
          </a:xfrm>
          <a:prstGeom prst="rect">
            <a:avLst/>
          </a:prstGeom>
        </p:spPr>
      </p:pic>
      <p:sp>
        <p:nvSpPr>
          <p:cNvPr id="10" name="Content Placeholder 6">
            <a:extLst>
              <a:ext uri="{FF2B5EF4-FFF2-40B4-BE49-F238E27FC236}">
                <a16:creationId xmlns:a16="http://schemas.microsoft.com/office/drawing/2014/main" id="{344270F9-05A4-5CEA-E3A3-3BF158996DE7}"/>
              </a:ext>
              <a:ext uri="{C183D7F6-B498-43B3-948B-1728B52AA6E4}">
                <adec:decorative xmlns:adec="http://schemas.microsoft.com/office/drawing/2017/decorative" val="1"/>
              </a:ext>
            </a:extLst>
          </p:cNvPr>
          <p:cNvSpPr txBox="1">
            <a:spLocks/>
          </p:cNvSpPr>
          <p:nvPr/>
        </p:nvSpPr>
        <p:spPr>
          <a:xfrm>
            <a:off x="4679661" y="1646102"/>
            <a:ext cx="6863403" cy="4160520"/>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dirty="0"/>
          </a:p>
        </p:txBody>
      </p:sp>
      <p:sp>
        <p:nvSpPr>
          <p:cNvPr id="2" name="Slide Number Placeholder 1">
            <a:extLst>
              <a:ext uri="{FF2B5EF4-FFF2-40B4-BE49-F238E27FC236}">
                <a16:creationId xmlns:a16="http://schemas.microsoft.com/office/drawing/2014/main" id="{33A001F1-9910-CBCF-5456-4596BB2B3EF8}"/>
              </a:ext>
              <a:ext uri="{C183D7F6-B498-43B3-948B-1728B52AA6E4}">
                <adec:decorative xmlns:adec="http://schemas.microsoft.com/office/drawing/2017/decorative" val="1"/>
              </a:ext>
            </a:extLst>
          </p:cNvPr>
          <p:cNvSpPr>
            <a:spLocks noGrp="1"/>
          </p:cNvSpPr>
          <p:nvPr>
            <p:ph type="sldNum" idx="4294967295"/>
          </p:nvPr>
        </p:nvSpPr>
        <p:spPr>
          <a:xfrm>
            <a:off x="11537950" y="6356350"/>
            <a:ext cx="654050" cy="365125"/>
          </a:xfrm>
          <a:prstGeom prst="rect">
            <a:avLst/>
          </a:prstGeom>
        </p:spPr>
        <p:txBody>
          <a:bodyPr/>
          <a:lstStyle/>
          <a:p>
            <a:pPr marL="0" lvl="0" indent="0" algn="ctr" rtl="0">
              <a:spcBef>
                <a:spcPts val="0"/>
              </a:spcBef>
              <a:spcAft>
                <a:spcPts val="0"/>
              </a:spcAft>
              <a:buNone/>
            </a:pPr>
            <a:fld id="{00000000-1234-1234-1234-123412341234}" type="slidenum">
              <a:rPr lang="en-US" smtClean="0"/>
              <a:t>3</a:t>
            </a:fld>
            <a:endParaRPr lang="en-US" dirty="0"/>
          </a:p>
        </p:txBody>
      </p:sp>
    </p:spTree>
    <p:extLst>
      <p:ext uri="{BB962C8B-B14F-4D97-AF65-F5344CB8AC3E}">
        <p14:creationId xmlns:p14="http://schemas.microsoft.com/office/powerpoint/2010/main" val="2353460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a:xfrm>
            <a:off x="838200" y="388707"/>
            <a:ext cx="10515600" cy="1005840"/>
          </a:xfrm>
        </p:spPr>
        <p:txBody>
          <a:bodyPr/>
          <a:lstStyle/>
          <a:p>
            <a:r>
              <a:rPr lang="en-US" dirty="0">
                <a:latin typeface="Calibri" panose="020F0502020204030204" pitchFamily="34" charset="0"/>
                <a:cs typeface="Calibri" panose="020F0502020204030204" pitchFamily="34" charset="0"/>
              </a:rPr>
              <a:t>Fiscal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1: Fiscal Resources: Maximizing Resources for Effective Fiscal Management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2: Financial Management: Strategies for Effective Fiscal Oversight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3: Strengthening Internal Controls: Enhancing Accountability and Mitigating Risks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4: Indirect and Direct Costs for Effective Budgeting &amp; Resource Allocation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5: Differentiating Administrative and Programmatic Costs - Best Practices for Budgeting and Financial Management Purposes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6: Procurement Standards: Streamlining Processes for Effective Resource Acquisition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7: Navigating Financial Reporting:  Best Practices for Compliance and Transparency</a:t>
            </a:r>
          </a:p>
          <a:p>
            <a:pPr>
              <a:lnSpc>
                <a:spcPct val="114000"/>
              </a:lnSpc>
              <a:spcBef>
                <a:spcPts val="600"/>
              </a:spcBef>
              <a:spcAft>
                <a:spcPts val="600"/>
              </a:spcAft>
            </a:pPr>
            <a:r>
              <a:rPr lang="en-US" sz="2400" b="1" dirty="0">
                <a:solidFill>
                  <a:schemeClr val="accent1">
                    <a:lumMod val="75000"/>
                  </a:schemeClr>
                </a:solidFill>
                <a:latin typeface="Calibri" panose="020F0502020204030204" pitchFamily="34" charset="0"/>
                <a:cs typeface="Calibri" panose="020F0502020204030204" pitchFamily="34" charset="0"/>
              </a:rPr>
              <a:t>Session 8: Audit Requirements: Ensuring an Audit Ready Environment</a:t>
            </a:r>
          </a:p>
          <a:p>
            <a:pPr>
              <a:lnSpc>
                <a:spcPct val="114000"/>
              </a:lnSpc>
              <a:spcBef>
                <a:spcPts val="600"/>
              </a:spcBef>
              <a:spcAft>
                <a:spcPts val="600"/>
              </a:spcAft>
            </a:pPr>
            <a:endParaRPr lang="en-US" sz="2400" dirty="0"/>
          </a:p>
        </p:txBody>
      </p:sp>
    </p:spTree>
    <p:extLst>
      <p:ext uri="{BB962C8B-B14F-4D97-AF65-F5344CB8AC3E}">
        <p14:creationId xmlns:p14="http://schemas.microsoft.com/office/powerpoint/2010/main" val="2020683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737249" y="344090"/>
            <a:ext cx="10515600" cy="1005840"/>
          </a:xfrm>
        </p:spPr>
        <p:txBody>
          <a:bodyPr>
            <a:normAutofit/>
          </a:bodyPr>
          <a:lstStyle/>
          <a:p>
            <a:r>
              <a:rPr lang="en-US" dirty="0">
                <a:latin typeface="Calibri" panose="020F0502020204030204" pitchFamily="34" charset="0"/>
                <a:cs typeface="Calibri" panose="020F0502020204030204" pitchFamily="34" charset="0"/>
              </a:rPr>
              <a:t>Procurement Standards Learning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176590" y="1409546"/>
            <a:ext cx="7482218" cy="5056378"/>
          </a:xfrm>
        </p:spPr>
        <p:txBody>
          <a:bodyPr>
            <a:noAutofit/>
          </a:bodyPr>
          <a:lstStyle/>
          <a:p>
            <a:pPr>
              <a:lnSpc>
                <a:spcPct val="124000"/>
              </a:lnSpc>
              <a:spcBef>
                <a:spcPts val="600"/>
              </a:spcBef>
              <a:spcAft>
                <a:spcPts val="600"/>
              </a:spcAft>
            </a:pPr>
            <a:r>
              <a:rPr lang="en-US" sz="2000" b="1" dirty="0">
                <a:latin typeface="Calibri" panose="020F0502020204030204" pitchFamily="34" charset="0"/>
                <a:cs typeface="Calibri" panose="020F0502020204030204" pitchFamily="34" charset="0"/>
              </a:rPr>
              <a:t>To equip participants with the knowledge and skills necessary to navigate audit requirements and establish a culture of readiness within organizations.</a:t>
            </a:r>
            <a:endParaRPr lang="en-US" sz="2000" dirty="0">
              <a:latin typeface="Calibri" panose="020F0502020204030204" pitchFamily="34" charset="0"/>
              <a:cs typeface="Calibri" panose="020F0502020204030204" pitchFamily="34" charset="0"/>
            </a:endParaRPr>
          </a:p>
          <a:p>
            <a:pPr marL="742950" lvl="1" indent="-285750">
              <a:lnSpc>
                <a:spcPct val="12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audit requirements per 2 CFR 200 Subpart F.</a:t>
            </a:r>
          </a:p>
          <a:p>
            <a:pPr marL="742950" lvl="1" indent="-285750">
              <a:lnSpc>
                <a:spcPct val="12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Learn best practices for preparing for audits, including documentation, recordkeeping, and evidence collection.</a:t>
            </a:r>
          </a:p>
          <a:p>
            <a:pPr marL="742950" lvl="1" indent="-285750">
              <a:lnSpc>
                <a:spcPct val="12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role of internal controls in meeting audit requirements and mitigating risks.</a:t>
            </a:r>
          </a:p>
          <a:p>
            <a:pPr marL="742950" lvl="1" indent="-285750">
              <a:lnSpc>
                <a:spcPct val="12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Gain insights into common audit findings and recommendations and strategies for addressing them.</a:t>
            </a:r>
          </a:p>
          <a:p>
            <a:pPr marL="742950" lvl="1" indent="-285750">
              <a:lnSpc>
                <a:spcPct val="12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Learn techniques for conducting self-audits to identify potential compliance gaps and areas for improvement.</a:t>
            </a:r>
          </a:p>
        </p:txBody>
      </p:sp>
      <p:sp>
        <p:nvSpPr>
          <p:cNvPr id="4" name="TextBox 3">
            <a:extLst>
              <a:ext uri="{FF2B5EF4-FFF2-40B4-BE49-F238E27FC236}">
                <a16:creationId xmlns:a16="http://schemas.microsoft.com/office/drawing/2014/main" id="{A7AD2CD8-1572-A2C6-34F8-291BF206C84B}"/>
              </a:ext>
            </a:extLst>
          </p:cNvPr>
          <p:cNvSpPr txBox="1"/>
          <p:nvPr/>
        </p:nvSpPr>
        <p:spPr>
          <a:xfrm>
            <a:off x="9756648" y="2557754"/>
            <a:ext cx="2273453" cy="2935484"/>
          </a:xfrm>
          <a:prstGeom prst="rect">
            <a:avLst/>
          </a:prstGeom>
          <a:noFill/>
        </p:spPr>
        <p:txBody>
          <a:bodyPr wrap="square" rtlCol="0">
            <a:spAutoFit/>
          </a:bodyPr>
          <a:lstStyle/>
          <a:p>
            <a:pPr>
              <a:lnSpc>
                <a:spcPct val="114000"/>
              </a:lnSpc>
              <a:spcBef>
                <a:spcPts val="600"/>
              </a:spcBef>
              <a:spcAft>
                <a:spcPts val="600"/>
              </a:spcAft>
            </a:pPr>
            <a:r>
              <a:rPr lang="en-US" sz="2000" b="1" dirty="0">
                <a:solidFill>
                  <a:schemeClr val="accent4">
                    <a:lumMod val="75000"/>
                  </a:schemeClr>
                </a:solidFill>
                <a:latin typeface="Calibri" panose="020F0502020204030204" pitchFamily="34" charset="0"/>
                <a:cs typeface="Calibri" panose="020F0502020204030204" pitchFamily="34" charset="0"/>
              </a:rPr>
              <a:t>TIPS for SUCCESS?</a:t>
            </a:r>
            <a:endParaRPr lang="en-US" sz="2000" dirty="0">
              <a:solidFill>
                <a:schemeClr val="accent4">
                  <a:lumMod val="75000"/>
                </a:schemeClr>
              </a:solidFill>
              <a:latin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Write Down Questions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Organize Resources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Watch Again</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Dig Further</a:t>
            </a:r>
          </a:p>
        </p:txBody>
      </p:sp>
    </p:spTree>
    <p:extLst>
      <p:ext uri="{BB962C8B-B14F-4D97-AF65-F5344CB8AC3E}">
        <p14:creationId xmlns:p14="http://schemas.microsoft.com/office/powerpoint/2010/main" val="2227158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737249" y="344090"/>
            <a:ext cx="10515600" cy="1005840"/>
          </a:xfrm>
        </p:spPr>
        <p:txBody>
          <a:bodyPr>
            <a:normAutofit/>
          </a:bodyPr>
          <a:lstStyle/>
          <a:p>
            <a:r>
              <a:rPr lang="en-US" dirty="0">
                <a:latin typeface="Calibri" panose="020F0502020204030204" pitchFamily="34" charset="0"/>
                <a:cs typeface="Calibri" panose="020F0502020204030204" pitchFamily="34" charset="0"/>
              </a:rPr>
              <a:t>Procurement Standards Learning Objectives continued</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176590" y="1409546"/>
            <a:ext cx="7482218" cy="2610004"/>
          </a:xfrm>
        </p:spPr>
        <p:txBody>
          <a:bodyPr>
            <a:noAutofit/>
          </a:bodyPr>
          <a:lstStyle/>
          <a:p>
            <a:pPr marL="742950" lvl="1" indent="-285750">
              <a:lnSpc>
                <a:spcPct val="12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importance of communication and coordination across departments in maintaining an audit-ready environment.</a:t>
            </a:r>
          </a:p>
          <a:p>
            <a:pPr marL="742950" lvl="1" indent="-285750">
              <a:lnSpc>
                <a:spcPct val="12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Explore strategies for building a culture of compliance and accountability within the organization.</a:t>
            </a:r>
          </a:p>
          <a:p>
            <a:pPr marL="742950" lvl="1" indent="-285750">
              <a:lnSpc>
                <a:spcPct val="12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Discover approaches for managing and responding to audit findings and recommendations.</a:t>
            </a:r>
            <a:endParaRPr lang="en-US" sz="14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A7AD2CD8-1572-A2C6-34F8-291BF206C84B}"/>
              </a:ext>
            </a:extLst>
          </p:cNvPr>
          <p:cNvSpPr txBox="1"/>
          <p:nvPr/>
        </p:nvSpPr>
        <p:spPr>
          <a:xfrm>
            <a:off x="9756648" y="2557754"/>
            <a:ext cx="2273453" cy="2935484"/>
          </a:xfrm>
          <a:prstGeom prst="rect">
            <a:avLst/>
          </a:prstGeom>
          <a:noFill/>
        </p:spPr>
        <p:txBody>
          <a:bodyPr wrap="square" rtlCol="0">
            <a:spAutoFit/>
          </a:bodyPr>
          <a:lstStyle/>
          <a:p>
            <a:pPr>
              <a:lnSpc>
                <a:spcPct val="114000"/>
              </a:lnSpc>
              <a:spcBef>
                <a:spcPts val="600"/>
              </a:spcBef>
              <a:spcAft>
                <a:spcPts val="600"/>
              </a:spcAft>
            </a:pPr>
            <a:r>
              <a:rPr lang="en-US" sz="2000" b="1" dirty="0">
                <a:solidFill>
                  <a:schemeClr val="accent4">
                    <a:lumMod val="75000"/>
                  </a:schemeClr>
                </a:solidFill>
                <a:latin typeface="Calibri" panose="020F0502020204030204" pitchFamily="34" charset="0"/>
                <a:cs typeface="Calibri" panose="020F0502020204030204" pitchFamily="34" charset="0"/>
              </a:rPr>
              <a:t>TIPS for SUCCESS?</a:t>
            </a:r>
            <a:endParaRPr lang="en-US" sz="2000" dirty="0">
              <a:solidFill>
                <a:schemeClr val="accent4">
                  <a:lumMod val="75000"/>
                </a:schemeClr>
              </a:solidFill>
              <a:latin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Write Down Questions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Organize Resources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Watch Again</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Dig Further</a:t>
            </a:r>
          </a:p>
        </p:txBody>
      </p:sp>
    </p:spTree>
    <p:extLst>
      <p:ext uri="{BB962C8B-B14F-4D97-AF65-F5344CB8AC3E}">
        <p14:creationId xmlns:p14="http://schemas.microsoft.com/office/powerpoint/2010/main" val="3385635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32A1D00-3CAE-7BF8-9EEE-F9D1F72EC741}"/>
              </a:ext>
            </a:extLst>
          </p:cNvPr>
          <p:cNvSpPr txBox="1">
            <a:spLocks noGrp="1"/>
          </p:cNvSpPr>
          <p:nvPr>
            <p:ph type="title" idx="4294967295"/>
          </p:nvPr>
        </p:nvSpPr>
        <p:spPr>
          <a:xfrm>
            <a:off x="276013" y="5274242"/>
            <a:ext cx="7798842" cy="1118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Reflection from </a:t>
            </a: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Previous Sessions…</a:t>
            </a:r>
          </a:p>
        </p:txBody>
      </p:sp>
      <p:pic>
        <p:nvPicPr>
          <p:cNvPr id="5" name="Content Placeholder 12" descr="A group of people wearing different professions">
            <a:extLst>
              <a:ext uri="{FF2B5EF4-FFF2-40B4-BE49-F238E27FC236}">
                <a16:creationId xmlns:a16="http://schemas.microsoft.com/office/drawing/2014/main" id="{CF011894-D622-63A6-7020-7816AD30F923}"/>
              </a:ext>
            </a:extLst>
          </p:cNvPr>
          <p:cNvPicPr>
            <a:picLocks noChangeAspect="1"/>
          </p:cNvPicPr>
          <p:nvPr/>
        </p:nvPicPr>
        <p:blipFill>
          <a:blip r:embed="rId2"/>
          <a:stretch>
            <a:fillRect/>
          </a:stretch>
        </p:blipFill>
        <p:spPr>
          <a:xfrm>
            <a:off x="276012" y="335236"/>
            <a:ext cx="7674913" cy="4617764"/>
          </a:xfrm>
          <a:prstGeom prst="rect">
            <a:avLst/>
          </a:prstGeom>
        </p:spPr>
      </p:pic>
      <p:sp>
        <p:nvSpPr>
          <p:cNvPr id="7" name="Content Placeholder 5">
            <a:extLst>
              <a:ext uri="{FF2B5EF4-FFF2-40B4-BE49-F238E27FC236}">
                <a16:creationId xmlns:a16="http://schemas.microsoft.com/office/drawing/2014/main" id="{9EEC7D84-E951-DB22-749D-6660541F7034}"/>
              </a:ext>
            </a:extLst>
          </p:cNvPr>
          <p:cNvSpPr txBox="1">
            <a:spLocks/>
          </p:cNvSpPr>
          <p:nvPr/>
        </p:nvSpPr>
        <p:spPr>
          <a:xfrm>
            <a:off x="8199169" y="656479"/>
            <a:ext cx="3716819" cy="4795191"/>
          </a:xfrm>
          <a:prstGeom prst="rect">
            <a:avLst/>
          </a:prstGeom>
        </p:spPr>
        <p:txBody>
          <a:bodyPr vert="horz" lIns="45720" tIns="45720" rIns="45720" bIns="45720" rtlCol="0" anchor="ct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our purpose?</a:t>
            </a:r>
          </a:p>
          <a:p>
            <a:pPr marL="285750" indent="-285750">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is Fiscal Management in Workforce Development?</a:t>
            </a:r>
          </a:p>
          <a:p>
            <a:pPr marL="285750" indent="-285750">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are the internal control expectations?</a:t>
            </a:r>
          </a:p>
        </p:txBody>
      </p:sp>
    </p:spTree>
    <p:extLst>
      <p:ext uri="{BB962C8B-B14F-4D97-AF65-F5344CB8AC3E}">
        <p14:creationId xmlns:p14="http://schemas.microsoft.com/office/powerpoint/2010/main" val="2118692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Fiscal Management in Workforce Development</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081120" y="1451731"/>
            <a:ext cx="4475584" cy="4576763"/>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FISCAL MANAGEMENT?</a:t>
            </a:r>
          </a:p>
          <a:p>
            <a:pPr marL="11430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the process of planning, organizing, directing and controlling financial resources in order to achieve specific goals and objectives.  It involves the effective and efficient management of funds, budgeting, financial decision-making, and the overall financial health of the organization. </a:t>
            </a:r>
          </a:p>
          <a:p>
            <a:pPr>
              <a:lnSpc>
                <a:spcPct val="114000"/>
              </a:lnSpc>
              <a:spcBef>
                <a:spcPts val="600"/>
              </a:spcBef>
              <a:spcAft>
                <a:spcPts val="600"/>
              </a:spcAft>
            </a:pPr>
            <a:endParaRPr lang="en-US" dirty="0"/>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6476353" y="1495641"/>
            <a:ext cx="5252223" cy="4638675"/>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WORKFORCE DEVELOPMENT?</a:t>
            </a:r>
          </a:p>
          <a:p>
            <a:pPr marL="146304" lvl="1"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a comprehensive set of strategies, initiatives and programs aimed at improving the knowledge, skills and abilities of individuals in the workforce.  It promotes employment by using a reciprocal approach of addressing the needs of both job seekers and employers. It focuses on enhancing the employability and productivity of workers, as well as meeting the evolving needs of industries and sectors.</a:t>
            </a:r>
          </a:p>
          <a:p>
            <a:pPr>
              <a:lnSpc>
                <a:spcPct val="114000"/>
              </a:lnSpc>
              <a:spcBef>
                <a:spcPts val="600"/>
              </a:spcBef>
              <a:spcAft>
                <a:spcPts val="600"/>
              </a:spcAft>
            </a:pPr>
            <a:endParaRPr lang="en-US" dirty="0"/>
          </a:p>
        </p:txBody>
      </p:sp>
      <p:cxnSp>
        <p:nvCxnSpPr>
          <p:cNvPr id="3" name="Straight Connector 2">
            <a:extLst>
              <a:ext uri="{FF2B5EF4-FFF2-40B4-BE49-F238E27FC236}">
                <a16:creationId xmlns:a16="http://schemas.microsoft.com/office/drawing/2014/main" id="{C5B89189-CFCC-551F-B243-C62601A86284}"/>
              </a:ext>
              <a:ext uri="{C183D7F6-B498-43B3-948B-1728B52AA6E4}">
                <adec:decorative xmlns:adec="http://schemas.microsoft.com/office/drawing/2017/decorative" val="1"/>
              </a:ext>
            </a:extLst>
          </p:cNvPr>
          <p:cNvCxnSpPr>
            <a:cxnSpLocks/>
          </p:cNvCxnSpPr>
          <p:nvPr/>
        </p:nvCxnSpPr>
        <p:spPr>
          <a:xfrm>
            <a:off x="6096000" y="1381125"/>
            <a:ext cx="0" cy="4638675"/>
          </a:xfrm>
          <a:prstGeom prst="line">
            <a:avLst/>
          </a:prstGeom>
          <a:ln w="12700">
            <a:solidFill>
              <a:srgbClr val="C75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123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0402D-EDFC-8A12-C789-3F6886D96B1B}"/>
              </a:ext>
            </a:extLst>
          </p:cNvPr>
          <p:cNvSpPr>
            <a:spLocks noGrp="1"/>
          </p:cNvSpPr>
          <p:nvPr>
            <p:ph type="title"/>
          </p:nvPr>
        </p:nvSpPr>
        <p:spPr>
          <a:xfrm>
            <a:off x="691243" y="446349"/>
            <a:ext cx="10515600" cy="1005840"/>
          </a:xfrm>
        </p:spPr>
        <p:txBody>
          <a:bodyPr>
            <a:normAutofit/>
          </a:bodyPr>
          <a:lstStyle/>
          <a:p>
            <a:r>
              <a:rPr lang="en-US" b="1" dirty="0">
                <a:effectLst/>
                <a:latin typeface="Calibri" panose="020F0502020204030204" pitchFamily="34" charset="0"/>
                <a:cs typeface="Calibri" panose="020F0502020204030204" pitchFamily="34" charset="0"/>
              </a:rPr>
              <a:t>2 CFR 200.302 Financial Management Summary</a:t>
            </a:r>
            <a:r>
              <a:rPr lang="en-US" dirty="0">
                <a:latin typeface="Calibri" panose="020F0502020204030204" pitchFamily="34" charset="0"/>
                <a:cs typeface="Calibri" panose="020F0502020204030204" pitchFamily="34" charset="0"/>
              </a:rPr>
              <a:t>…</a:t>
            </a:r>
          </a:p>
        </p:txBody>
      </p:sp>
      <p:sp>
        <p:nvSpPr>
          <p:cNvPr id="5" name="Text Placeholder 4">
            <a:extLst>
              <a:ext uri="{FF2B5EF4-FFF2-40B4-BE49-F238E27FC236}">
                <a16:creationId xmlns:a16="http://schemas.microsoft.com/office/drawing/2014/main" id="{8A5C34ED-E0F0-5BEB-5372-A00A964E0B4D}"/>
              </a:ext>
            </a:extLst>
          </p:cNvPr>
          <p:cNvSpPr>
            <a:spLocks noGrp="1"/>
          </p:cNvSpPr>
          <p:nvPr>
            <p:ph idx="1"/>
          </p:nvPr>
        </p:nvSpPr>
        <p:spPr>
          <a:xfrm>
            <a:off x="838200" y="1600200"/>
            <a:ext cx="5257800" cy="4576763"/>
          </a:xfrm>
        </p:spPr>
        <p:txBody>
          <a:bodyPr>
            <a:normAutofit lnSpcReduction="10000"/>
          </a:bodyPr>
          <a:lstStyle/>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Policies and Procedures </a:t>
            </a:r>
            <a:r>
              <a:rPr lang="en-US" sz="2200" dirty="0">
                <a:latin typeface="Calibri" panose="020F0502020204030204" pitchFamily="34" charset="0"/>
                <a:cs typeface="Calibri" panose="020F0502020204030204" pitchFamily="34" charset="0"/>
              </a:rPr>
              <a:t>must comply with the requirements.</a:t>
            </a:r>
          </a:p>
          <a:p>
            <a:pPr>
              <a:lnSpc>
                <a:spcPct val="114000"/>
              </a:lnSpc>
              <a:spcBef>
                <a:spcPts val="600"/>
              </a:spcBef>
              <a:spcAft>
                <a:spcPts val="600"/>
              </a:spcAft>
              <a:buFont typeface="Wingdings" panose="05000000000000000000" pitchFamily="2" charset="2"/>
              <a:buChar char="§"/>
            </a:pPr>
            <a:r>
              <a:rPr lang="en-US" sz="2200" b="1" dirty="0">
                <a:effectLst/>
                <a:latin typeface="Calibri" panose="020F0502020204030204" pitchFamily="34" charset="0"/>
                <a:cs typeface="Calibri" panose="020F0502020204030204" pitchFamily="34" charset="0"/>
              </a:rPr>
              <a:t>Financial Systems </a:t>
            </a:r>
            <a:r>
              <a:rPr lang="en-US" sz="2200" dirty="0">
                <a:effectLst/>
                <a:latin typeface="Calibri" panose="020F0502020204030204" pitchFamily="34" charset="0"/>
                <a:cs typeface="Calibri" panose="020F0502020204030204" pitchFamily="34" charset="0"/>
              </a:rPr>
              <a:t>must have the ability to track funds separately in the financial system (expenses, revenues, cash flows, assets, etc.).</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Financial Transactions </a:t>
            </a:r>
            <a:r>
              <a:rPr lang="en-US" sz="2200" dirty="0">
                <a:latin typeface="Calibri" panose="020F0502020204030204" pitchFamily="34" charset="0"/>
                <a:cs typeface="Calibri" panose="020F0502020204030204" pitchFamily="34" charset="0"/>
              </a:rPr>
              <a:t>must be supported with documentation.</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Internal Controls </a:t>
            </a:r>
            <a:r>
              <a:rPr lang="en-US" sz="2200" dirty="0">
                <a:latin typeface="Calibri" panose="020F0502020204030204" pitchFamily="34" charset="0"/>
                <a:cs typeface="Calibri" panose="020F0502020204030204" pitchFamily="34" charset="0"/>
              </a:rPr>
              <a:t>must safeguard assets and prohibit a single person from having sole control. </a:t>
            </a:r>
          </a:p>
          <a:p>
            <a:pPr marL="114300" indent="0">
              <a:lnSpc>
                <a:spcPct val="114000"/>
              </a:lnSpc>
              <a:spcBef>
                <a:spcPts val="600"/>
              </a:spcBef>
              <a:spcAft>
                <a:spcPts val="600"/>
              </a:spcAft>
              <a:buNone/>
            </a:pPr>
            <a:endParaRPr lang="en-US" dirty="0"/>
          </a:p>
        </p:txBody>
      </p:sp>
      <p:sp>
        <p:nvSpPr>
          <p:cNvPr id="6" name="Text Placeholder 5">
            <a:extLst>
              <a:ext uri="{FF2B5EF4-FFF2-40B4-BE49-F238E27FC236}">
                <a16:creationId xmlns:a16="http://schemas.microsoft.com/office/drawing/2014/main" id="{6FCBBE0C-6070-766E-83C8-51F7EE783BDC}"/>
              </a:ext>
            </a:extLst>
          </p:cNvPr>
          <p:cNvSpPr>
            <a:spLocks noGrp="1"/>
          </p:cNvSpPr>
          <p:nvPr>
            <p:ph type="body" idx="4294967295"/>
          </p:nvPr>
        </p:nvSpPr>
        <p:spPr>
          <a:xfrm>
            <a:off x="6431902" y="1600200"/>
            <a:ext cx="5181600" cy="5016500"/>
          </a:xfrm>
        </p:spPr>
        <p:txBody>
          <a:bodyPr/>
          <a:lstStyle/>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Procurement Guidelines </a:t>
            </a:r>
            <a:r>
              <a:rPr lang="en-US" sz="2200" dirty="0">
                <a:latin typeface="Calibri" panose="020F0502020204030204" pitchFamily="34" charset="0"/>
                <a:cs typeface="Calibri" panose="020F0502020204030204" pitchFamily="34" charset="0"/>
              </a:rPr>
              <a:t>must be adhered to for purchases.</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Monitor</a:t>
            </a:r>
            <a:r>
              <a:rPr lang="en-US" sz="2200" dirty="0">
                <a:latin typeface="Calibri" panose="020F0502020204030204" pitchFamily="34" charset="0"/>
                <a:cs typeface="Calibri" panose="020F0502020204030204" pitchFamily="34" charset="0"/>
              </a:rPr>
              <a:t> financial activities for service providers and contracts issued.</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Financial Reports </a:t>
            </a:r>
            <a:r>
              <a:rPr lang="en-US" sz="2200" dirty="0">
                <a:latin typeface="Calibri" panose="020F0502020204030204" pitchFamily="34" charset="0"/>
                <a:cs typeface="Calibri" panose="020F0502020204030204" pitchFamily="34" charset="0"/>
              </a:rPr>
              <a:t>must produce accurate (verified) results.</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Audit Requirements </a:t>
            </a:r>
            <a:r>
              <a:rPr lang="en-US" sz="2200" dirty="0">
                <a:latin typeface="Calibri" panose="020F0502020204030204" pitchFamily="34" charset="0"/>
                <a:cs typeface="Calibri" panose="020F0502020204030204" pitchFamily="34" charset="0"/>
              </a:rPr>
              <a:t>must be adhered to.</a:t>
            </a:r>
          </a:p>
          <a:p>
            <a:pPr marL="11430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2275891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5" y="1356361"/>
            <a:ext cx="8464346" cy="5075788"/>
          </a:xfrm>
        </p:spPr>
        <p:txBody>
          <a:bodyPr>
            <a:noAutofit/>
          </a:bodyPr>
          <a:lstStyle/>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Request for Proposal (RFP)/Grant Application/Funding Opportunity Announcement (FOA)</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Assistance Listings (formerly Catalog of Federal Domestic Assistance (CFDA) numbers) are the publicly available listings of Federal assistance programs (WIOA Adult 17.258, WIOA Youth 17.259, WIOA Dislocated Worker 17.278).</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Compliance Supplement - used by auditors to test programmatic and financial compliance – Sample compliance supplement/Grid from the compliance</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Enabling Statute - the “Act”, signed into law/existence (WIOA, etc.).</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DOL/ETA Implementing regulations 20 CFR 600-699</a:t>
            </a:r>
          </a:p>
          <a:p>
            <a:pPr marL="285750" indent="-285750">
              <a:lnSpc>
                <a:spcPct val="134000"/>
              </a:lnSpc>
              <a:spcBef>
                <a:spcPts val="600"/>
              </a:spcBef>
              <a:spcAft>
                <a:spcPts val="600"/>
              </a:spcAft>
              <a:buFont typeface="Wingdings" panose="05000000000000000000" pitchFamily="2" charset="2"/>
              <a:buChar char="§"/>
            </a:pPr>
            <a:r>
              <a:rPr lang="en-US" sz="1600" b="1" dirty="0">
                <a:latin typeface="Calibri" panose="020F0502020204030204" pitchFamily="34" charset="0"/>
                <a:cs typeface="Calibri" panose="020F0502020204030204" pitchFamily="34" charset="0"/>
              </a:rPr>
              <a:t>The Uniform Guidance 2 CFR 200</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DOL adoption of Uniform Guidance 2 CFR 2900</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DOL/State/Agency Policies/Monitoring Guide</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Agreement Terms</a:t>
            </a:r>
          </a:p>
          <a:p>
            <a:pPr marL="0" indent="0">
              <a:lnSpc>
                <a:spcPct val="134000"/>
              </a:lnSpc>
              <a:spcBef>
                <a:spcPts val="600"/>
              </a:spcBef>
              <a:spcAft>
                <a:spcPts val="600"/>
              </a:spcAft>
              <a:buNone/>
            </a:pPr>
            <a:endParaRPr lang="en-US" sz="1600" dirty="0"/>
          </a:p>
        </p:txBody>
      </p:sp>
      <p:sp>
        <p:nvSpPr>
          <p:cNvPr id="4" name="TextBox 3">
            <a:extLst>
              <a:ext uri="{FF2B5EF4-FFF2-40B4-BE49-F238E27FC236}">
                <a16:creationId xmlns:a16="http://schemas.microsoft.com/office/drawing/2014/main" id="{D112C450-740C-641C-7B72-A3D467E6B716}"/>
              </a:ext>
            </a:extLst>
          </p:cNvPr>
          <p:cNvSpPr txBox="1"/>
          <p:nvPr/>
        </p:nvSpPr>
        <p:spPr>
          <a:xfrm>
            <a:off x="9715451" y="4580810"/>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3644291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Internal Control Requirements (2 CFR 200.303)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495424" y="1355854"/>
            <a:ext cx="10166285" cy="5197346"/>
          </a:xfrm>
        </p:spPr>
        <p:txBody>
          <a:bodyPr>
            <a:noAutofit/>
          </a:bodyPr>
          <a:lstStyle/>
          <a:p>
            <a:pPr marL="0" indent="0">
              <a:lnSpc>
                <a:spcPct val="114000"/>
              </a:lnSpc>
              <a:spcBef>
                <a:spcPts val="600"/>
              </a:spcBef>
              <a:spcAft>
                <a:spcPts val="600"/>
              </a:spcAft>
              <a:buNone/>
            </a:pPr>
            <a:r>
              <a:rPr lang="en-US" sz="1800" dirty="0">
                <a:latin typeface="Calibri" panose="020F0502020204030204" pitchFamily="34" charset="0"/>
                <a:cs typeface="Calibri" panose="020F0502020204030204" pitchFamily="34" charset="0"/>
              </a:rPr>
              <a:t>The recipient and subrecipient must:</a:t>
            </a:r>
          </a:p>
          <a:p>
            <a:pPr marL="342900" indent="-342900">
              <a:lnSpc>
                <a:spcPct val="114000"/>
              </a:lnSpc>
              <a:spcBef>
                <a:spcPts val="600"/>
              </a:spcBef>
              <a:spcAft>
                <a:spcPts val="600"/>
              </a:spcAft>
              <a:buFont typeface="+mj-lt"/>
              <a:buAutoNum type="alphaLcParenR"/>
            </a:pPr>
            <a:r>
              <a:rPr lang="en-US" sz="1800" dirty="0">
                <a:latin typeface="Calibri" panose="020F0502020204030204" pitchFamily="34" charset="0"/>
                <a:cs typeface="Calibri" panose="020F0502020204030204" pitchFamily="34" charset="0"/>
              </a:rPr>
              <a:t>Establish, document, and maintain effective internal control over the Federal award that provides reasonable assurance that the recipient or subrecipient is managing the Federal award in compliance with Federal statutes, regulations, and the terms and conditions of the Federal award.  Internal controls should align with “Standards for Internal Control in the Federal Government” issued by the Comptroller General of the United States or the “Internal Control-Integrated Framework” issued by the Committee of Sponsoring Organizations of the Treadway Commission (COSO).</a:t>
            </a:r>
          </a:p>
          <a:p>
            <a:pPr marL="342900" indent="-342900">
              <a:lnSpc>
                <a:spcPct val="114000"/>
              </a:lnSpc>
              <a:spcBef>
                <a:spcPts val="600"/>
              </a:spcBef>
              <a:spcAft>
                <a:spcPts val="600"/>
              </a:spcAft>
              <a:buFont typeface="+mj-lt"/>
              <a:buAutoNum type="alphaLcParenR"/>
            </a:pPr>
            <a:r>
              <a:rPr lang="en-US" sz="1800" dirty="0">
                <a:latin typeface="Calibri" panose="020F0502020204030204" pitchFamily="34" charset="0"/>
                <a:cs typeface="Calibri" panose="020F0502020204030204" pitchFamily="34" charset="0"/>
              </a:rPr>
              <a:t>Comply with the U.S. Constitution, Federal statutes, regulations, and the terms and conditions of the Federal award.</a:t>
            </a:r>
          </a:p>
          <a:p>
            <a:pPr marL="342900" indent="-342900">
              <a:lnSpc>
                <a:spcPct val="114000"/>
              </a:lnSpc>
              <a:spcBef>
                <a:spcPts val="600"/>
              </a:spcBef>
              <a:spcAft>
                <a:spcPts val="600"/>
              </a:spcAft>
              <a:buFont typeface="+mj-lt"/>
              <a:buAutoNum type="alphaLcParenR"/>
            </a:pPr>
            <a:r>
              <a:rPr lang="en-US" sz="1800" dirty="0">
                <a:latin typeface="Calibri" panose="020F0502020204030204" pitchFamily="34" charset="0"/>
                <a:cs typeface="Calibri" panose="020F0502020204030204" pitchFamily="34" charset="0"/>
              </a:rPr>
              <a:t>Evaluate and monitor the recipient's or subrecipient's compliance with statutes, regulations, and the terms and conditions of Federal awards.</a:t>
            </a:r>
          </a:p>
          <a:p>
            <a:pPr marL="342900" indent="-342900">
              <a:lnSpc>
                <a:spcPct val="114000"/>
              </a:lnSpc>
              <a:spcBef>
                <a:spcPts val="600"/>
              </a:spcBef>
              <a:spcAft>
                <a:spcPts val="600"/>
              </a:spcAft>
              <a:buFont typeface="+mj-lt"/>
              <a:buAutoNum type="alphaLcParenR"/>
            </a:pPr>
            <a:r>
              <a:rPr lang="en-US" sz="1800" dirty="0">
                <a:latin typeface="Calibri" panose="020F0502020204030204" pitchFamily="34" charset="0"/>
                <a:cs typeface="Calibri" panose="020F0502020204030204" pitchFamily="34" charset="0"/>
              </a:rPr>
              <a:t>Take prompt action when instances of noncompliance are identified.</a:t>
            </a:r>
          </a:p>
          <a:p>
            <a:pPr marL="342900" indent="-342900">
              <a:lnSpc>
                <a:spcPct val="114000"/>
              </a:lnSpc>
              <a:spcBef>
                <a:spcPts val="600"/>
              </a:spcBef>
              <a:spcAft>
                <a:spcPts val="600"/>
              </a:spcAft>
              <a:buFont typeface="+mj-lt"/>
              <a:buAutoNum type="alphaLcParenR"/>
            </a:pPr>
            <a:r>
              <a:rPr lang="en-US" sz="1800" dirty="0">
                <a:latin typeface="Calibri" panose="020F0502020204030204" pitchFamily="34" charset="0"/>
                <a:cs typeface="Calibri" panose="020F0502020204030204" pitchFamily="34" charset="0"/>
              </a:rPr>
              <a:t>Take reasonable cybersecurity and other measures to safeguard information including protected personally identifiable information (PII) and other types of information.</a:t>
            </a: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327594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09" y="1441579"/>
            <a:ext cx="10788715" cy="5178296"/>
          </a:xfrm>
        </p:spPr>
        <p:txBody>
          <a:bodyPr>
            <a:noAutofit/>
          </a:bodyPr>
          <a:lstStyle/>
          <a:p>
            <a:pPr marL="0" indent="0">
              <a:lnSpc>
                <a:spcPct val="114000"/>
              </a:lnSpc>
              <a:spcBef>
                <a:spcPts val="600"/>
              </a:spcBef>
              <a:spcAft>
                <a:spcPts val="600"/>
              </a:spcAft>
              <a:buNone/>
            </a:pPr>
            <a:r>
              <a:rPr lang="en-US" sz="1600" dirty="0">
                <a:latin typeface="Calibri" panose="020F0502020204030204" pitchFamily="34" charset="0"/>
                <a:cs typeface="Calibri" panose="020F0502020204030204" pitchFamily="34" charset="0"/>
              </a:rPr>
              <a:t>To be allowable under Federal awards, costs must meet the following general criteria:</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necessary and reasonable for the performance of the Federal award and be allocable thereto under these principles; Prudent person test –what would a reasonable person do in a similar situation? </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Conform to any limitations or exclusions set forth in these principles or in the Federal award as to types or amount of cost items;</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consistent with policies and procedures that apply uniformly to both federally-financed and other activities of the recipient or subrecipient;</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accorded consistent treatment</a:t>
            </a:r>
            <a:r>
              <a:rPr lang="en-US" sz="1600" u="sng" dirty="0">
                <a:latin typeface="Calibri" panose="020F0502020204030204" pitchFamily="34" charset="0"/>
                <a:cs typeface="Calibri" panose="020F0502020204030204" pitchFamily="34" charset="0"/>
              </a:rPr>
              <a:t>; </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determined in accordance with generally accepted accounting principles </a:t>
            </a:r>
            <a:r>
              <a:rPr lang="en-US" sz="1600" u="sng" dirty="0">
                <a:latin typeface="Calibri" panose="020F0502020204030204" pitchFamily="34" charset="0"/>
                <a:cs typeface="Calibri" panose="020F0502020204030204" pitchFamily="34" charset="0"/>
              </a:rPr>
              <a:t>(GAAP</a:t>
            </a:r>
            <a:r>
              <a:rPr lang="en-US" sz="1600" dirty="0">
                <a:latin typeface="Calibri" panose="020F0502020204030204" pitchFamily="34" charset="0"/>
                <a:cs typeface="Calibri" panose="020F0502020204030204" pitchFamily="34" charset="0"/>
              </a:rPr>
              <a:t>), except, for state and local governments and Indian tribes only, as otherwise provided for;</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Not be included as a cost or used to meet cost sharing or matching requirements of any other federally-financed program in either the current or a prior period; and,</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adequately documented</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Administrative closeout costs may be incurred until the due date of the final report(s).</a:t>
            </a:r>
          </a:p>
          <a:p>
            <a:pPr marL="0" indent="0">
              <a:lnSpc>
                <a:spcPct val="114000"/>
              </a:lnSpc>
              <a:spcBef>
                <a:spcPts val="600"/>
              </a:spcBef>
              <a:spcAft>
                <a:spcPts val="600"/>
              </a:spcAft>
              <a:buNone/>
            </a:pPr>
            <a:endParaRPr lang="en-US" sz="1600" dirty="0"/>
          </a:p>
        </p:txBody>
      </p:sp>
    </p:spTree>
    <p:extLst>
      <p:ext uri="{BB962C8B-B14F-4D97-AF65-F5344CB8AC3E}">
        <p14:creationId xmlns:p14="http://schemas.microsoft.com/office/powerpoint/2010/main" val="1341746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p:txBody>
          <a:bodyPr anchor="ctr">
            <a:normAutofit/>
          </a:bodyPr>
          <a:lstStyle/>
          <a:p>
            <a:r>
              <a:rPr lang="en-US" sz="3600" b="1" dirty="0">
                <a:solidFill>
                  <a:srgbClr val="0D4460"/>
                </a:solidFill>
                <a:latin typeface="Calibri" panose="020F0502020204030204" pitchFamily="34" charset="0"/>
                <a:ea typeface="Open Sans" panose="020B0606030504020204" pitchFamily="34" charset="0"/>
                <a:cs typeface="Calibri" panose="020F0502020204030204" pitchFamily="34" charset="0"/>
              </a:rPr>
              <a:t>What’s Never Allowable (Billable)?</a:t>
            </a:r>
          </a:p>
        </p:txBody>
      </p:sp>
      <p:sp>
        <p:nvSpPr>
          <p:cNvPr id="9" name="Slide Number Placeholder 8" hidden="1">
            <a:extLst>
              <a:ext uri="{FF2B5EF4-FFF2-40B4-BE49-F238E27FC236}">
                <a16:creationId xmlns:a16="http://schemas.microsoft.com/office/drawing/2014/main" id="{8C659246-E790-49FE-A673-1AEFD87FA4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B1E4CB7-CB13-4810-BF18-BE31AFC64F93}" type="slidenum">
              <a:rPr kumimoji="0" lang="en-US" sz="1000" b="1"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13</a:t>
            </a:fld>
            <a:endParaRPr kumimoji="0" lang="en-US" sz="10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0" name="Content Placeholder 29">
            <a:extLst>
              <a:ext uri="{FF2B5EF4-FFF2-40B4-BE49-F238E27FC236}">
                <a16:creationId xmlns:a16="http://schemas.microsoft.com/office/drawing/2014/main" id="{7AC1CC07-4BE5-4C6C-7A05-F6A3852785EB}"/>
              </a:ext>
            </a:extLst>
          </p:cNvPr>
          <p:cNvSpPr>
            <a:spLocks noGrp="1"/>
          </p:cNvSpPr>
          <p:nvPr>
            <p:ph sz="quarter" idx="13"/>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Alcoholic beverages</a:t>
            </a:r>
          </a:p>
        </p:txBody>
      </p:sp>
      <p:sp>
        <p:nvSpPr>
          <p:cNvPr id="31" name="Content Placeholder 30">
            <a:extLst>
              <a:ext uri="{FF2B5EF4-FFF2-40B4-BE49-F238E27FC236}">
                <a16:creationId xmlns:a16="http://schemas.microsoft.com/office/drawing/2014/main" id="{13FAAEF2-E39D-4512-279C-FE3A35327FB2}"/>
              </a:ext>
            </a:extLst>
          </p:cNvPr>
          <p:cNvSpPr>
            <a:spLocks noGrp="1"/>
          </p:cNvSpPr>
          <p:nvPr>
            <p:ph sz="quarter" idx="14"/>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Foreign travel</a:t>
            </a:r>
          </a:p>
        </p:txBody>
      </p:sp>
      <p:sp>
        <p:nvSpPr>
          <p:cNvPr id="32" name="Content Placeholder 31">
            <a:extLst>
              <a:ext uri="{FF2B5EF4-FFF2-40B4-BE49-F238E27FC236}">
                <a16:creationId xmlns:a16="http://schemas.microsoft.com/office/drawing/2014/main" id="{A85D62F6-E577-8B30-C762-06E128F86FB4}"/>
              </a:ext>
            </a:extLst>
          </p:cNvPr>
          <p:cNvSpPr>
            <a:spLocks noGrp="1"/>
          </p:cNvSpPr>
          <p:nvPr>
            <p:ph sz="quarter" idx="15"/>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Lobbying</a:t>
            </a:r>
          </a:p>
        </p:txBody>
      </p:sp>
      <p:sp>
        <p:nvSpPr>
          <p:cNvPr id="33" name="Content Placeholder 32">
            <a:extLst>
              <a:ext uri="{FF2B5EF4-FFF2-40B4-BE49-F238E27FC236}">
                <a16:creationId xmlns:a16="http://schemas.microsoft.com/office/drawing/2014/main" id="{3AA80E49-14CE-4364-FC86-E75E5E708161}"/>
              </a:ext>
            </a:extLst>
          </p:cNvPr>
          <p:cNvSpPr>
            <a:spLocks noGrp="1"/>
          </p:cNvSpPr>
          <p:nvPr>
            <p:ph sz="quarter" idx="16"/>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Entertainment</a:t>
            </a:r>
          </a:p>
        </p:txBody>
      </p:sp>
      <p:sp>
        <p:nvSpPr>
          <p:cNvPr id="34" name="Content Placeholder 33">
            <a:extLst>
              <a:ext uri="{FF2B5EF4-FFF2-40B4-BE49-F238E27FC236}">
                <a16:creationId xmlns:a16="http://schemas.microsoft.com/office/drawing/2014/main" id="{3BF922A0-7929-6990-0D51-A54FF5122ADB}"/>
              </a:ext>
            </a:extLst>
          </p:cNvPr>
          <p:cNvSpPr>
            <a:spLocks noGrp="1"/>
          </p:cNvSpPr>
          <p:nvPr>
            <p:ph sz="quarter" idx="17"/>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Good and services for personal use</a:t>
            </a:r>
          </a:p>
        </p:txBody>
      </p:sp>
      <p:sp>
        <p:nvSpPr>
          <p:cNvPr id="35" name="Content Placeholder 34">
            <a:extLst>
              <a:ext uri="{FF2B5EF4-FFF2-40B4-BE49-F238E27FC236}">
                <a16:creationId xmlns:a16="http://schemas.microsoft.com/office/drawing/2014/main" id="{443105A6-BB62-709C-81D4-6A9AA7A157D8}"/>
              </a:ext>
            </a:extLst>
          </p:cNvPr>
          <p:cNvSpPr>
            <a:spLocks noGrp="1"/>
          </p:cNvSpPr>
          <p:nvPr>
            <p:ph sz="quarter" idx="18"/>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Interest expense</a:t>
            </a:r>
          </a:p>
        </p:txBody>
      </p:sp>
      <p:sp>
        <p:nvSpPr>
          <p:cNvPr id="36" name="Content Placeholder 35">
            <a:extLst>
              <a:ext uri="{FF2B5EF4-FFF2-40B4-BE49-F238E27FC236}">
                <a16:creationId xmlns:a16="http://schemas.microsoft.com/office/drawing/2014/main" id="{339E6491-1DAB-0C09-27DB-2C4F5C97B087}"/>
              </a:ext>
            </a:extLst>
          </p:cNvPr>
          <p:cNvSpPr>
            <a:spLocks noGrp="1"/>
          </p:cNvSpPr>
          <p:nvPr>
            <p:ph sz="quarter" idx="19"/>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Political activities</a:t>
            </a:r>
          </a:p>
        </p:txBody>
      </p:sp>
      <p:sp>
        <p:nvSpPr>
          <p:cNvPr id="37" name="Content Placeholder 36">
            <a:extLst>
              <a:ext uri="{FF2B5EF4-FFF2-40B4-BE49-F238E27FC236}">
                <a16:creationId xmlns:a16="http://schemas.microsoft.com/office/drawing/2014/main" id="{CF5E45A9-AF72-0CD5-38AE-F3A4C6830AE9}"/>
              </a:ext>
            </a:extLst>
          </p:cNvPr>
          <p:cNvSpPr>
            <a:spLocks noGrp="1"/>
          </p:cNvSpPr>
          <p:nvPr>
            <p:ph sz="quarter" idx="20"/>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Losses, penalties and fines</a:t>
            </a:r>
          </a:p>
        </p:txBody>
      </p:sp>
      <p:sp>
        <p:nvSpPr>
          <p:cNvPr id="38" name="Content Placeholder 37">
            <a:extLst>
              <a:ext uri="{FF2B5EF4-FFF2-40B4-BE49-F238E27FC236}">
                <a16:creationId xmlns:a16="http://schemas.microsoft.com/office/drawing/2014/main" id="{9C44AE0B-DD13-AA4C-D5A6-5AD768C64955}"/>
              </a:ext>
            </a:extLst>
          </p:cNvPr>
          <p:cNvSpPr>
            <a:spLocks noGrp="1"/>
          </p:cNvSpPr>
          <p:nvPr>
            <p:ph sz="quarter" idx="21"/>
          </p:nvPr>
        </p:nvSpPr>
        <p:spPr>
          <a:solidFill>
            <a:srgbClr val="005E9E"/>
          </a:solidFill>
        </p:spPr>
        <p:txBody>
          <a:bodyPr/>
          <a:lstStyle/>
          <a:p>
            <a:pPr algn="ctr">
              <a:lnSpc>
                <a:spcPct val="114000"/>
              </a:lnSpc>
              <a:spcBef>
                <a:spcPts val="0"/>
              </a:spcBef>
            </a:pPr>
            <a:r>
              <a:rPr lang="en-US" dirty="0"/>
              <a:t>Legal claims against the Federal government</a:t>
            </a:r>
          </a:p>
        </p:txBody>
      </p:sp>
      <p:sp>
        <p:nvSpPr>
          <p:cNvPr id="39" name="Content Placeholder 38">
            <a:extLst>
              <a:ext uri="{FF2B5EF4-FFF2-40B4-BE49-F238E27FC236}">
                <a16:creationId xmlns:a16="http://schemas.microsoft.com/office/drawing/2014/main" id="{0A7C2792-A574-30AD-581C-E00CEB3B2B1D}"/>
              </a:ext>
            </a:extLst>
          </p:cNvPr>
          <p:cNvSpPr>
            <a:spLocks noGrp="1"/>
          </p:cNvSpPr>
          <p:nvPr>
            <p:ph sz="quarter" idx="22"/>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Donations, contributions, or gifts</a:t>
            </a:r>
          </a:p>
        </p:txBody>
      </p:sp>
      <p:sp>
        <p:nvSpPr>
          <p:cNvPr id="40" name="Content Placeholder 39">
            <a:extLst>
              <a:ext uri="{FF2B5EF4-FFF2-40B4-BE49-F238E27FC236}">
                <a16:creationId xmlns:a16="http://schemas.microsoft.com/office/drawing/2014/main" id="{5249563D-1E33-8514-8D70-C40EAD28024E}"/>
              </a:ext>
            </a:extLst>
          </p:cNvPr>
          <p:cNvSpPr>
            <a:spLocks noGrp="1"/>
          </p:cNvSpPr>
          <p:nvPr>
            <p:ph sz="quarter" idx="23"/>
          </p:nvPr>
        </p:nvSpPr>
        <p:spPr>
          <a:solidFill>
            <a:srgbClr val="005E9E"/>
          </a:solidFill>
        </p:spPr>
        <p:txBody>
          <a:bodyPr/>
          <a:lstStyle/>
          <a:p>
            <a:pPr algn="ctr">
              <a:lnSpc>
                <a:spcPct val="114000"/>
              </a:lnSpc>
              <a:spcBef>
                <a:spcPts val="0"/>
              </a:spcBef>
            </a:pPr>
            <a:r>
              <a:rPr lang="en-US" dirty="0"/>
              <a:t>General fundraising (wages and other expenses)</a:t>
            </a:r>
          </a:p>
        </p:txBody>
      </p:sp>
      <p:sp>
        <p:nvSpPr>
          <p:cNvPr id="41" name="Content Placeholder 40">
            <a:extLst>
              <a:ext uri="{FF2B5EF4-FFF2-40B4-BE49-F238E27FC236}">
                <a16:creationId xmlns:a16="http://schemas.microsoft.com/office/drawing/2014/main" id="{EC93C6FC-3C54-2D3B-8DCE-FBD17BEE4AB4}"/>
              </a:ext>
            </a:extLst>
          </p:cNvPr>
          <p:cNvSpPr>
            <a:spLocks noGrp="1"/>
          </p:cNvSpPr>
          <p:nvPr>
            <p:ph sz="quarter" idx="24"/>
          </p:nvPr>
        </p:nvSpPr>
        <p:spPr>
          <a:solidFill>
            <a:srgbClr val="005E9E"/>
          </a:solidFill>
        </p:spPr>
        <p:txBody>
          <a:bodyPr/>
          <a:lstStyle/>
          <a:p>
            <a:pPr algn="ctr">
              <a:lnSpc>
                <a:spcPct val="114000"/>
              </a:lnSpc>
              <a:spcBef>
                <a:spcPts val="0"/>
              </a:spcBef>
            </a:pPr>
            <a:r>
              <a:rPr lang="en-US" dirty="0"/>
              <a:t>And other items based on contractual agreement</a:t>
            </a:r>
          </a:p>
        </p:txBody>
      </p:sp>
    </p:spTree>
    <p:extLst>
      <p:ext uri="{BB962C8B-B14F-4D97-AF65-F5344CB8AC3E}">
        <p14:creationId xmlns:p14="http://schemas.microsoft.com/office/powerpoint/2010/main" val="4086752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sz="3600" b="1" dirty="0">
                <a:solidFill>
                  <a:srgbClr val="0B4E77"/>
                </a:solidFill>
                <a:latin typeface="Calibri" panose="020F0502020204030204" pitchFamily="34" charset="0"/>
                <a:cs typeface="Calibri" panose="020F0502020204030204" pitchFamily="34" charset="0"/>
              </a:rPr>
              <a:t>Auditor Selection 2 CFR 200.509</a:t>
            </a:r>
            <a:endParaRPr lang="en-US"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260336" y="1567856"/>
            <a:ext cx="9515516" cy="4596137"/>
          </a:xfrm>
        </p:spPr>
        <p:txBody>
          <a:bodyPr>
            <a:noAutofit/>
          </a:bodyPr>
          <a:lstStyle/>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When procuring audit services, the auditee must follow the procurement standards in §§ 200.317 through 200.327 of subpart D or the FAR (48 CFR part 42), as applicable. </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When requesting proposals for audit services, the objectives and scope of the audit must be made clear, and the non-Federal entity must request a copy of the audit organization's peer review report, which the auditor must provide under GAGAS. </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Factors to be considered in evaluating each proposal for audit services include the responsiveness to the request for proposal, relevant experience, availability of staff with professional qualifications and technical abilities, the results of peer and external quality control reviews, and price. </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Whenever possible, the auditee must make efforts to contract with businesses as stated in § 200.321 or the FAR (48 CFR part 42), as applicable.</a:t>
            </a:r>
          </a:p>
          <a:p>
            <a:pPr marL="487672" lvl="2" indent="-487672">
              <a:lnSpc>
                <a:spcPct val="114000"/>
              </a:lnSpc>
              <a:spcBef>
                <a:spcPts val="600"/>
              </a:spcBef>
              <a:spcAft>
                <a:spcPts val="600"/>
              </a:spcAft>
              <a:buClr>
                <a:srgbClr val="3194D1"/>
              </a:buClr>
            </a:pPr>
            <a:endParaRPr lang="en-US" dirty="0">
              <a:solidFill>
                <a:srgbClr val="0B4E77"/>
              </a:solidFill>
              <a:latin typeface="Calibri" panose="020F0502020204030204" pitchFamily="34" charset="0"/>
              <a:cs typeface="Calibri" panose="020F0502020204030204" pitchFamily="34" charset="0"/>
            </a:endParaRPr>
          </a:p>
          <a:p>
            <a:pPr marL="281275" lvl="1" indent="0">
              <a:lnSpc>
                <a:spcPct val="114000"/>
              </a:lnSpc>
              <a:spcBef>
                <a:spcPts val="600"/>
              </a:spcBef>
              <a:spcAft>
                <a:spcPts val="600"/>
              </a:spcAft>
              <a:buNone/>
            </a:pPr>
            <a:endParaRPr lang="en-US" sz="1050" dirty="0"/>
          </a:p>
          <a:p>
            <a:pPr marL="602732" lvl="1" indent="-321457">
              <a:lnSpc>
                <a:spcPct val="114000"/>
              </a:lnSpc>
              <a:spcBef>
                <a:spcPts val="600"/>
              </a:spcBef>
              <a:spcAft>
                <a:spcPts val="600"/>
              </a:spcAft>
              <a:buFont typeface="+mj-lt"/>
              <a:buAutoNum type="alphaUcPeriod"/>
            </a:pPr>
            <a:endParaRPr lang="en-US" sz="1050" dirty="0"/>
          </a:p>
          <a:p>
            <a:pPr marL="602732" lvl="1" indent="-321457">
              <a:lnSpc>
                <a:spcPct val="114000"/>
              </a:lnSpc>
              <a:spcBef>
                <a:spcPts val="600"/>
              </a:spcBef>
              <a:spcAft>
                <a:spcPts val="600"/>
              </a:spcAft>
              <a:buFont typeface="+mj-lt"/>
              <a:buAutoNum type="alphaUcPeriod"/>
            </a:pPr>
            <a:endParaRPr lang="en-US" sz="1050" dirty="0"/>
          </a:p>
        </p:txBody>
      </p:sp>
    </p:spTree>
    <p:extLst>
      <p:ext uri="{BB962C8B-B14F-4D97-AF65-F5344CB8AC3E}">
        <p14:creationId xmlns:p14="http://schemas.microsoft.com/office/powerpoint/2010/main" val="1490868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0B313B9-6BB6-13A1-86D7-A07BBD4AFF79}"/>
              </a:ext>
            </a:extLst>
          </p:cNvPr>
          <p:cNvSpPr>
            <a:spLocks noGrp="1"/>
          </p:cNvSpPr>
          <p:nvPr>
            <p:ph type="title"/>
          </p:nvPr>
        </p:nvSpPr>
        <p:spPr>
          <a:xfrm>
            <a:off x="8778240" y="474132"/>
            <a:ext cx="3092028" cy="4745322"/>
          </a:xfrm>
          <a:solidFill>
            <a:schemeClr val="accent2"/>
          </a:solidFill>
        </p:spPr>
        <p:txBody>
          <a:bodyPr vert="horz" lIns="45720" tIns="45720" rIns="45720" bIns="45720" rtlCol="0" anchor="ctr">
            <a:normAutofit fontScale="90000"/>
          </a:bodyPr>
          <a:lstStyle/>
          <a:p>
            <a:br>
              <a:rPr lang="en-US" sz="2200" dirty="0">
                <a:solidFill>
                  <a:schemeClr val="bg1"/>
                </a:solidFill>
                <a:latin typeface="+mj-lt"/>
              </a:rPr>
            </a:br>
            <a:r>
              <a:rPr lang="en-US" sz="2200" dirty="0">
                <a:solidFill>
                  <a:schemeClr val="bg1"/>
                </a:solidFill>
                <a:latin typeface="Calibri" panose="020F0502020204030204" pitchFamily="34" charset="0"/>
                <a:cs typeface="Calibri" panose="020F0502020204030204" pitchFamily="34" charset="0"/>
              </a:rPr>
              <a:t>What are the audit requirements?</a:t>
            </a:r>
            <a:br>
              <a:rPr lang="en-US" sz="2200" dirty="0">
                <a:solidFill>
                  <a:schemeClr val="bg1"/>
                </a:solidFill>
                <a:latin typeface="Calibri" panose="020F0502020204030204" pitchFamily="34" charset="0"/>
                <a:cs typeface="Calibri" panose="020F0502020204030204" pitchFamily="34" charset="0"/>
              </a:rPr>
            </a:br>
            <a:br>
              <a:rPr lang="en-US" sz="2200" dirty="0">
                <a:solidFill>
                  <a:schemeClr val="bg1"/>
                </a:solidFill>
                <a:latin typeface="Calibri" panose="020F0502020204030204" pitchFamily="34" charset="0"/>
                <a:cs typeface="Calibri" panose="020F0502020204030204" pitchFamily="34" charset="0"/>
              </a:rPr>
            </a:br>
            <a:r>
              <a:rPr lang="en-US" sz="2200" dirty="0">
                <a:solidFill>
                  <a:schemeClr val="bg1"/>
                </a:solidFill>
                <a:latin typeface="Calibri" panose="020F0502020204030204" pitchFamily="34" charset="0"/>
                <a:cs typeface="Calibri" panose="020F0502020204030204" pitchFamily="34" charset="0"/>
              </a:rPr>
              <a:t>Who Must be Audited?</a:t>
            </a:r>
            <a:br>
              <a:rPr lang="en-US" sz="2200" dirty="0">
                <a:solidFill>
                  <a:schemeClr val="bg1"/>
                </a:solidFill>
                <a:latin typeface="Calibri" panose="020F0502020204030204" pitchFamily="34" charset="0"/>
                <a:cs typeface="Calibri" panose="020F0502020204030204" pitchFamily="34" charset="0"/>
              </a:rPr>
            </a:br>
            <a:br>
              <a:rPr lang="en-US" sz="2200" dirty="0">
                <a:solidFill>
                  <a:schemeClr val="bg1"/>
                </a:solidFill>
                <a:latin typeface="Calibri" panose="020F0502020204030204" pitchFamily="34" charset="0"/>
                <a:cs typeface="Calibri" panose="020F0502020204030204" pitchFamily="34" charset="0"/>
              </a:rPr>
            </a:br>
            <a:r>
              <a:rPr lang="en-US" sz="2200" dirty="0">
                <a:solidFill>
                  <a:schemeClr val="bg1"/>
                </a:solidFill>
                <a:latin typeface="Calibri" panose="020F0502020204030204" pitchFamily="34" charset="0"/>
                <a:cs typeface="Calibri" panose="020F0502020204030204" pitchFamily="34" charset="0"/>
              </a:rPr>
              <a:t>What are the responsibilities of Parties Involved?</a:t>
            </a:r>
            <a:br>
              <a:rPr lang="en-US" sz="2200" dirty="0">
                <a:solidFill>
                  <a:schemeClr val="bg1"/>
                </a:solidFill>
                <a:latin typeface="Calibri" panose="020F0502020204030204" pitchFamily="34" charset="0"/>
                <a:cs typeface="Calibri" panose="020F0502020204030204" pitchFamily="34" charset="0"/>
              </a:rPr>
            </a:br>
            <a:br>
              <a:rPr lang="en-US" sz="2200" dirty="0">
                <a:solidFill>
                  <a:schemeClr val="bg1"/>
                </a:solidFill>
                <a:latin typeface="Calibri" panose="020F0502020204030204" pitchFamily="34" charset="0"/>
                <a:cs typeface="Calibri" panose="020F0502020204030204" pitchFamily="34" charset="0"/>
              </a:rPr>
            </a:br>
            <a:r>
              <a:rPr lang="en-US" sz="2200" dirty="0">
                <a:solidFill>
                  <a:schemeClr val="bg1"/>
                </a:solidFill>
                <a:latin typeface="Calibri" panose="020F0502020204030204" pitchFamily="34" charset="0"/>
                <a:cs typeface="Calibri" panose="020F0502020204030204" pitchFamily="34" charset="0"/>
              </a:rPr>
              <a:t>What are the consequences for non-compliance</a:t>
            </a:r>
            <a:r>
              <a:rPr lang="en-US" sz="2600" dirty="0">
                <a:solidFill>
                  <a:schemeClr val="bg1"/>
                </a:solidFill>
                <a:latin typeface="+mj-lt"/>
              </a:rPr>
              <a:t>?</a:t>
            </a:r>
            <a:br>
              <a:rPr lang="en-US" sz="2600" dirty="0">
                <a:solidFill>
                  <a:schemeClr val="bg1"/>
                </a:solidFill>
                <a:latin typeface="+mj-lt"/>
              </a:rPr>
            </a:br>
            <a:br>
              <a:rPr lang="en-US" sz="2600" dirty="0">
                <a:solidFill>
                  <a:schemeClr val="bg1"/>
                </a:solidFill>
                <a:latin typeface="+mj-lt"/>
              </a:rPr>
            </a:br>
            <a:br>
              <a:rPr lang="en-US" sz="2600" dirty="0">
                <a:solidFill>
                  <a:schemeClr val="bg1"/>
                </a:solidFill>
                <a:latin typeface="+mj-lt"/>
              </a:rPr>
            </a:br>
            <a:endParaRPr lang="en-US" sz="2600" dirty="0">
              <a:solidFill>
                <a:schemeClr val="bg1"/>
              </a:solidFill>
              <a:latin typeface="+mj-lt"/>
            </a:endParaRPr>
          </a:p>
        </p:txBody>
      </p:sp>
      <p:sp>
        <p:nvSpPr>
          <p:cNvPr id="9" name="TextBox 8">
            <a:extLst>
              <a:ext uri="{FF2B5EF4-FFF2-40B4-BE49-F238E27FC236}">
                <a16:creationId xmlns:a16="http://schemas.microsoft.com/office/drawing/2014/main" id="{03175AD3-779D-B2C3-C4F2-0C24EAFA3F86}"/>
              </a:ext>
            </a:extLst>
          </p:cNvPr>
          <p:cNvSpPr txBox="1"/>
          <p:nvPr/>
        </p:nvSpPr>
        <p:spPr>
          <a:xfrm>
            <a:off x="321730" y="5371854"/>
            <a:ext cx="11548537" cy="707886"/>
          </a:xfrm>
          <a:prstGeom prst="rect">
            <a:avLst/>
          </a:prstGeom>
          <a:noFill/>
        </p:spPr>
        <p:txBody>
          <a:bodyPr wrap="square">
            <a:spAutoFit/>
          </a:bodyPr>
          <a:lstStyle/>
          <a:p>
            <a:pPr algn="ctr"/>
            <a:r>
              <a:rPr lang="en-US" sz="4000" b="1" i="1" dirty="0">
                <a:solidFill>
                  <a:srgbClr val="0D4460"/>
                </a:solidFill>
                <a:latin typeface="Calibri" panose="020F0502020204030204" pitchFamily="34" charset="0"/>
                <a:ea typeface="Open Sans" panose="020B0606030504020204" pitchFamily="34" charset="0"/>
                <a:cs typeface="Calibri" panose="020F0502020204030204" pitchFamily="34" charset="0"/>
              </a:rPr>
              <a:t>If you stay ready, you don’t have to get ready</a:t>
            </a:r>
            <a:endParaRPr lang="en-US" sz="4000" b="1" dirty="0">
              <a:solidFill>
                <a:srgbClr val="0D4460"/>
              </a:solidFill>
              <a:latin typeface="Calibri" panose="020F0502020204030204" pitchFamily="34" charset="0"/>
              <a:ea typeface="Open Sans" panose="020B060603050402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163C1758-06A7-FFD7-8BDD-F1C3DAD8200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640" y="474132"/>
            <a:ext cx="8199600" cy="4745322"/>
          </a:xfrm>
          <a:prstGeom prst="rect">
            <a:avLst/>
          </a:prstGeom>
        </p:spPr>
      </p:pic>
    </p:spTree>
    <p:extLst>
      <p:ext uri="{BB962C8B-B14F-4D97-AF65-F5344CB8AC3E}">
        <p14:creationId xmlns:p14="http://schemas.microsoft.com/office/powerpoint/2010/main" val="2443151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Single Audit Act</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Single Audit Act of 1984 (Public Law 98-502)</a:t>
            </a:r>
          </a:p>
          <a:p>
            <a:pPr>
              <a:lnSpc>
                <a:spcPct val="114000"/>
              </a:lnSpc>
              <a:spcBef>
                <a:spcPts val="600"/>
              </a:spcBef>
              <a:spcAft>
                <a:spcPts val="600"/>
              </a:spcAft>
              <a:buNone/>
            </a:pPr>
            <a:r>
              <a:rPr lang="en-US" sz="1800" dirty="0">
                <a:latin typeface="Calibri" panose="020F0502020204030204" pitchFamily="34" charset="0"/>
                <a:cs typeface="Calibri" panose="020F0502020204030204" pitchFamily="34" charset="0"/>
              </a:rPr>
              <a:t>	Established to provide uniform entity-wide audit requirements for state and local governments receiving Federal financial assistance</a:t>
            </a:r>
          </a:p>
          <a:p>
            <a:pPr>
              <a:lnSpc>
                <a:spcPct val="114000"/>
              </a:lnSpc>
              <a:spcBef>
                <a:spcPts val="600"/>
              </a:spcBef>
              <a:spcAft>
                <a:spcPts val="600"/>
              </a:spcAft>
              <a:buNone/>
            </a:pPr>
            <a:endParaRPr lang="en-US" sz="1400" dirty="0">
              <a:latin typeface="Calibri" panose="020F0502020204030204" pitchFamily="34" charset="0"/>
              <a:cs typeface="Calibri" panose="020F0502020204030204" pitchFamily="34" charset="0"/>
            </a:endParaRPr>
          </a:p>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Amended in 1996 by Public Law 104-156</a:t>
            </a:r>
          </a:p>
          <a:p>
            <a:pPr>
              <a:lnSpc>
                <a:spcPct val="114000"/>
              </a:lnSpc>
              <a:spcBef>
                <a:spcPts val="600"/>
              </a:spcBef>
              <a:spcAft>
                <a:spcPts val="600"/>
              </a:spcAft>
              <a:buNone/>
            </a:pPr>
            <a:r>
              <a:rPr lang="en-US" sz="1800" dirty="0">
                <a:latin typeface="Calibri" panose="020F0502020204030204" pitchFamily="34" charset="0"/>
                <a:cs typeface="Calibri" panose="020F0502020204030204" pitchFamily="34" charset="0"/>
              </a:rPr>
              <a:t>	extended the statutory audit requirement to non-profit organizations, placing states, local governments, universities, and non-profit organizations under the same audit process. It also increased the expenditure level from Federal program(s) from $25,000 to $300,000 before a non-Federal entity becomes subject to a single audit.</a:t>
            </a: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4126404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OMB A-133 Circular</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a:lnSpc>
                <a:spcPct val="114000"/>
              </a:lnSpc>
              <a:spcBef>
                <a:spcPts val="1200"/>
              </a:spcBef>
              <a:spcAft>
                <a:spcPts val="1200"/>
              </a:spcAft>
            </a:pPr>
            <a:r>
              <a:rPr lang="en-US" sz="2400" dirty="0">
                <a:latin typeface="Calibri" panose="020F0502020204030204" pitchFamily="34" charset="0"/>
                <a:cs typeface="Calibri" panose="020F0502020204030204" pitchFamily="34" charset="0"/>
              </a:rPr>
              <a:t>To implement the requirements of the 1996 amendments, the OMB Circular A-133 OMB Circular A-133 was revised and renamed “Audits of States, Local Governments, and Non-Profit Organizations”</a:t>
            </a:r>
          </a:p>
          <a:p>
            <a:pPr>
              <a:lnSpc>
                <a:spcPct val="114000"/>
              </a:lnSpc>
              <a:spcBef>
                <a:spcPts val="1200"/>
              </a:spcBef>
              <a:spcAft>
                <a:spcPts val="1200"/>
              </a:spcAft>
            </a:pPr>
            <a:r>
              <a:rPr lang="en-US" sz="2400" dirty="0">
                <a:latin typeface="Calibri" panose="020F0502020204030204" pitchFamily="34" charset="0"/>
                <a:cs typeface="Calibri" panose="020F0502020204030204" pitchFamily="34" charset="0"/>
              </a:rPr>
              <a:t>The purpose of the Circular is to set standards for consistency and uniformity for the audits required by the 1996 amendments.</a:t>
            </a:r>
          </a:p>
          <a:p>
            <a:pPr>
              <a:lnSpc>
                <a:spcPct val="114000"/>
              </a:lnSpc>
              <a:spcBef>
                <a:spcPts val="1200"/>
              </a:spcBef>
              <a:spcAft>
                <a:spcPts val="1200"/>
              </a:spcAft>
            </a:pPr>
            <a:r>
              <a:rPr lang="en-US" sz="2400" dirty="0">
                <a:latin typeface="Calibri" panose="020F0502020204030204" pitchFamily="34" charset="0"/>
                <a:cs typeface="Calibri" panose="020F0502020204030204" pitchFamily="34" charset="0"/>
              </a:rPr>
              <a:t>The Circular provides specific policy, procedures, and criteria which the Federal agencies, auditees, and auditors are required to follow.</a:t>
            </a:r>
          </a:p>
          <a:p>
            <a:pPr marL="0" indent="0">
              <a:lnSpc>
                <a:spcPct val="114000"/>
              </a:lnSpc>
              <a:spcBef>
                <a:spcPts val="1200"/>
              </a:spcBef>
              <a:spcAft>
                <a:spcPts val="1200"/>
              </a:spcAft>
              <a:buNone/>
            </a:pPr>
            <a:endParaRPr lang="en-US" sz="1800" dirty="0"/>
          </a:p>
        </p:txBody>
      </p:sp>
    </p:spTree>
    <p:extLst>
      <p:ext uri="{BB962C8B-B14F-4D97-AF65-F5344CB8AC3E}">
        <p14:creationId xmlns:p14="http://schemas.microsoft.com/office/powerpoint/2010/main" val="2539521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Uniform Guidance</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In 2013, effective December 26, 2014, the OMB issued the Uniform Administrative Requirements, Cost Principles and Audit Requirements for Federal Awards (Uniform Guidance) to clarify and streamline the federal guidance. </a:t>
            </a:r>
          </a:p>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The Uniform Guidance (subpart F) also addresses audit requirements superseding the OMB circulars A-133 and A-50.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Uniform Guidance audit requirements apply to audits of non-federal entity fiscal years beginning on or after December 26, 2014.  Thus, if a non-federal entity fiscal year starts July 1, the Uniform Guidance would not apply to the audit for fiscal year starting July 1, 2014, but would apply to the audit for its fiscal year starting July 1, 2015 (Fiscal Year 2015/16 and forward).</a:t>
            </a:r>
          </a:p>
          <a:p>
            <a:pPr>
              <a:lnSpc>
                <a:spcPct val="114000"/>
              </a:lnSpc>
              <a:spcBef>
                <a:spcPts val="600"/>
              </a:spcBef>
              <a:spcAft>
                <a:spcPts val="600"/>
              </a:spcAft>
            </a:pPr>
            <a:endParaRPr lang="en-US" sz="18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3765847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Uniform Guidance continued</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On April 22, 2024, the Office of Management and Budget (OMB) issued a Final Rule significantly revising the Uniform Guidance for grants, cooperative agreements, and other federal financial assistance.  The Final Rule (titled “OMB Guidance for Federal Financial Assistance”), and OMB’s accompanying memorandum to agencies and reference guide, state that the revisions aim to streamline and clarify the grant rules and improve management, transparency, and oversight of federal financial assistance.  Agencies must implement the Final Rule by October 1, 2024; however, agencies may apply it to federal awards as early as June 21, 2024.</a:t>
            </a:r>
          </a:p>
          <a:p>
            <a:pPr>
              <a:lnSpc>
                <a:spcPct val="114000"/>
              </a:lnSpc>
              <a:spcBef>
                <a:spcPts val="600"/>
              </a:spcBef>
              <a:spcAft>
                <a:spcPts val="600"/>
              </a:spcAft>
            </a:pPr>
            <a:endParaRPr lang="en-US" sz="1800" dirty="0">
              <a:latin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sz="18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3309676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fontScale="90000"/>
          </a:bodyPr>
          <a:lstStyle/>
          <a:p>
            <a:r>
              <a:rPr lang="en-US" sz="3600" dirty="0">
                <a:latin typeface="Calibri" panose="020F0502020204030204" pitchFamily="34" charset="0"/>
                <a:cs typeface="Calibri" panose="020F0502020204030204" pitchFamily="34" charset="0"/>
              </a:rPr>
              <a:t>The Progression of Audit Requirements: Single Audit Act</a:t>
            </a:r>
            <a:endParaRPr lang="en-US" dirty="0">
              <a:latin typeface="Calibri" panose="020F0502020204030204" pitchFamily="34" charset="0"/>
              <a:cs typeface="Calibri" panose="020F0502020204030204" pitchFamily="34" charset="0"/>
            </a:endParaRPr>
          </a:p>
        </p:txBody>
      </p:sp>
      <p:sp>
        <p:nvSpPr>
          <p:cNvPr id="9" name="Content Placeholder 11">
            <a:extLst>
              <a:ext uri="{FF2B5EF4-FFF2-40B4-BE49-F238E27FC236}">
                <a16:creationId xmlns:a16="http://schemas.microsoft.com/office/drawing/2014/main" id="{FBE1B349-A343-6C68-E449-19FFB57CD176}"/>
              </a:ext>
            </a:extLst>
          </p:cNvPr>
          <p:cNvSpPr txBox="1">
            <a:spLocks/>
          </p:cNvSpPr>
          <p:nvPr/>
        </p:nvSpPr>
        <p:spPr>
          <a:xfrm>
            <a:off x="1432414" y="1910618"/>
            <a:ext cx="8530736" cy="3966308"/>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Single Audit Act of 1984 (Public Law 98-502) </a:t>
            </a:r>
            <a:r>
              <a:rPr lang="en-US" sz="1800" dirty="0">
                <a:latin typeface="Calibri" panose="020F0502020204030204" pitchFamily="34" charset="0"/>
                <a:cs typeface="Calibri" panose="020F0502020204030204" pitchFamily="34" charset="0"/>
              </a:rPr>
              <a:t>- established to provide uniform entity-wide audit requirements for state and local governments receiving Federal financial assistance</a:t>
            </a:r>
          </a:p>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Amended in 1996 by Public Law 104-156 </a:t>
            </a:r>
            <a:r>
              <a:rPr lang="en-US" sz="1800" dirty="0">
                <a:latin typeface="Calibri" panose="020F0502020204030204" pitchFamily="34" charset="0"/>
                <a:cs typeface="Calibri" panose="020F0502020204030204" pitchFamily="34" charset="0"/>
              </a:rPr>
              <a:t>- extended the statutory audit requirement to non-profit organizations, placing states, local governments, universities, and non-profit organizations under the same audit process. It also increased the expenditure level from Federal program(s) from </a:t>
            </a:r>
            <a:r>
              <a:rPr lang="en-US" sz="1800" b="1" dirty="0">
                <a:latin typeface="Calibri" panose="020F0502020204030204" pitchFamily="34" charset="0"/>
                <a:cs typeface="Calibri" panose="020F0502020204030204" pitchFamily="34" charset="0"/>
              </a:rPr>
              <a:t>$25,000 to $300,000 </a:t>
            </a:r>
            <a:r>
              <a:rPr lang="en-US" sz="1800" dirty="0">
                <a:latin typeface="Calibri" panose="020F0502020204030204" pitchFamily="34" charset="0"/>
                <a:cs typeface="Calibri" panose="020F0502020204030204" pitchFamily="34" charset="0"/>
              </a:rPr>
              <a:t>before a non-Federal entity becomes subject to a single audit.</a:t>
            </a:r>
          </a:p>
          <a:p>
            <a:pPr>
              <a:lnSpc>
                <a:spcPct val="114000"/>
              </a:lnSpc>
              <a:spcBef>
                <a:spcPts val="600"/>
              </a:spcBef>
              <a:spcAft>
                <a:spcPts val="600"/>
              </a:spcAft>
            </a:pPr>
            <a:endParaRPr lang="en-US" sz="3600" dirty="0"/>
          </a:p>
        </p:txBody>
      </p:sp>
    </p:spTree>
    <p:extLst>
      <p:ext uri="{BB962C8B-B14F-4D97-AF65-F5344CB8AC3E}">
        <p14:creationId xmlns:p14="http://schemas.microsoft.com/office/powerpoint/2010/main" val="1486547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Autofit/>
          </a:bodyPr>
          <a:lstStyle/>
          <a:p>
            <a:r>
              <a:rPr lang="en-US" sz="3200" dirty="0">
                <a:latin typeface="Calibri" panose="020F0502020204030204" pitchFamily="34" charset="0"/>
                <a:ea typeface="Calibri" panose="020F0502020204030204" pitchFamily="34" charset="0"/>
                <a:cs typeface="Calibri" panose="020F0502020204030204" pitchFamily="34" charset="0"/>
              </a:rPr>
              <a:t>The Progression of Audit Requirements: </a:t>
            </a:r>
            <a:r>
              <a:rPr lang="en-US" sz="3200" b="1" dirty="0">
                <a:latin typeface="Calibri" panose="020F0502020204030204" pitchFamily="34" charset="0"/>
                <a:ea typeface="Calibri" panose="020F0502020204030204" pitchFamily="34" charset="0"/>
                <a:cs typeface="Calibri" panose="020F0502020204030204" pitchFamily="34" charset="0"/>
              </a:rPr>
              <a:t>OMB A-133 Circular</a:t>
            </a:r>
            <a:endParaRPr lang="en-US" sz="3200" dirty="0">
              <a:latin typeface="Calibri" panose="020F0502020204030204" pitchFamily="34" charset="0"/>
              <a:ea typeface="Calibri" panose="020F0502020204030204" pitchFamily="34" charset="0"/>
              <a:cs typeface="Calibri" panose="020F0502020204030204" pitchFamily="34" charset="0"/>
            </a:endParaRPr>
          </a:p>
        </p:txBody>
      </p:sp>
      <p:sp>
        <p:nvSpPr>
          <p:cNvPr id="10" name="Content Placeholder 15">
            <a:extLst>
              <a:ext uri="{FF2B5EF4-FFF2-40B4-BE49-F238E27FC236}">
                <a16:creationId xmlns:a16="http://schemas.microsoft.com/office/drawing/2014/main" id="{49568C26-39D4-5DA4-C649-2851EEF09D9D}"/>
              </a:ext>
            </a:extLst>
          </p:cNvPr>
          <p:cNvSpPr txBox="1">
            <a:spLocks/>
          </p:cNvSpPr>
          <p:nvPr/>
        </p:nvSpPr>
        <p:spPr>
          <a:xfrm>
            <a:off x="1466849" y="1589942"/>
            <a:ext cx="9344025" cy="4585432"/>
          </a:xfrm>
          <a:prstGeom prst="rect">
            <a:avLst/>
          </a:prstGeom>
        </p:spPr>
        <p:txBody>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To implement the requirements of the 1996 amendments, the OMB Circular A-133 was revised and renamed “Audits of States, Local Governments, and Non-Profit Organizations”</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purpose of the Circular is to set standards for consistency and uniformity for the audits required by the 1996 amendments.</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Circular provided specific policy, procedures, and criteria which the Federal agencies, auditees, and auditors are required to follow.</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In 2003 the expenditure level from Federal program(s) increased from  </a:t>
            </a:r>
            <a:r>
              <a:rPr lang="en-US" sz="1800" b="1" dirty="0">
                <a:latin typeface="Calibri" panose="020F0502020204030204" pitchFamily="34" charset="0"/>
                <a:cs typeface="Calibri" panose="020F0502020204030204" pitchFamily="34" charset="0"/>
              </a:rPr>
              <a:t>$300,000 to $500,000</a:t>
            </a:r>
            <a:r>
              <a:rPr lang="en-US" sz="18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444515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fontScale="90000"/>
          </a:bodyPr>
          <a:lstStyle/>
          <a:p>
            <a:r>
              <a:rPr lang="en-US" sz="3600" dirty="0">
                <a:latin typeface="Calibri" panose="020F0502020204030204" pitchFamily="34" charset="0"/>
                <a:ea typeface="Calibri" panose="020F0502020204030204" pitchFamily="34" charset="0"/>
                <a:cs typeface="Calibri" panose="020F0502020204030204" pitchFamily="34" charset="0"/>
              </a:rPr>
              <a:t>The Progression of Audit Requirements: </a:t>
            </a:r>
            <a:r>
              <a:rPr lang="en-US" sz="3600" b="1" dirty="0">
                <a:latin typeface="Calibri" panose="020F0502020204030204" pitchFamily="34" charset="0"/>
                <a:ea typeface="Calibri" panose="020F0502020204030204" pitchFamily="34" charset="0"/>
                <a:cs typeface="Calibri" panose="020F0502020204030204" pitchFamily="34" charset="0"/>
              </a:rPr>
              <a:t>Uniform Guidance</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1" name="Content Placeholder 13">
            <a:extLst>
              <a:ext uri="{FF2B5EF4-FFF2-40B4-BE49-F238E27FC236}">
                <a16:creationId xmlns:a16="http://schemas.microsoft.com/office/drawing/2014/main" id="{0FE81FBA-6C1E-9059-E15E-070BC540B1D0}"/>
              </a:ext>
            </a:extLst>
          </p:cNvPr>
          <p:cNvSpPr txBox="1">
            <a:spLocks/>
          </p:cNvSpPr>
          <p:nvPr/>
        </p:nvSpPr>
        <p:spPr>
          <a:xfrm>
            <a:off x="1238249" y="1568907"/>
            <a:ext cx="10296525" cy="4853354"/>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In 2013, effective December 26, 2014, the OMB issued the Uniform Administrative Requirements, Cost Principles and Audit Requirements for Federal Awards (Uniform Guidance) to clarify and streamline the federal guidance.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Uniform Guidance (subpart F) also addresses audit requirements superseding the OMB circulars A-133 and A-50.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Uniform Guidance audit requirements apply to audits of non-federal entity fiscal years beginning on or after December 26, 2014.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expenditure level from Federal program(s) increased from  </a:t>
            </a:r>
            <a:r>
              <a:rPr lang="en-US" sz="1800" b="1" dirty="0">
                <a:latin typeface="Calibri" panose="020F0502020204030204" pitchFamily="34" charset="0"/>
                <a:cs typeface="Calibri" panose="020F0502020204030204" pitchFamily="34" charset="0"/>
              </a:rPr>
              <a:t>$500,000 to $750,000.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On April 22, 2024, the Office of Management and Budget (OMB) issued a Final Rule significantly revising the Uniform Guidance . The Final Rule (titled “OMB Guidance for Federal Financial Assistance”), increased the single audit threshold g from </a:t>
            </a:r>
            <a:r>
              <a:rPr lang="en-US" sz="1800" b="1" dirty="0">
                <a:latin typeface="Calibri" panose="020F0502020204030204" pitchFamily="34" charset="0"/>
                <a:cs typeface="Calibri" panose="020F0502020204030204" pitchFamily="34" charset="0"/>
              </a:rPr>
              <a:t>$750,000 to $1,000,000. </a:t>
            </a:r>
          </a:p>
          <a:p>
            <a:pPr>
              <a:lnSpc>
                <a:spcPct val="114000"/>
              </a:lnSpc>
              <a:spcBef>
                <a:spcPts val="600"/>
              </a:spcBef>
              <a:spcAft>
                <a:spcPts val="600"/>
              </a:spcAft>
            </a:pPr>
            <a:endParaRPr lang="en-US" sz="3600" dirty="0"/>
          </a:p>
        </p:txBody>
      </p:sp>
    </p:spTree>
    <p:extLst>
      <p:ext uri="{BB962C8B-B14F-4D97-AF65-F5344CB8AC3E}">
        <p14:creationId xmlns:p14="http://schemas.microsoft.com/office/powerpoint/2010/main" val="3932279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Who Must be Audited?</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a:lnSpc>
                <a:spcPct val="114000"/>
              </a:lnSpc>
              <a:spcBef>
                <a:spcPts val="1200"/>
              </a:spcBef>
              <a:spcAft>
                <a:spcPts val="1200"/>
              </a:spcAft>
            </a:pPr>
            <a:r>
              <a:rPr lang="en-US" sz="2000" dirty="0">
                <a:latin typeface="Calibri" panose="020F0502020204030204" pitchFamily="34" charset="0"/>
                <a:cs typeface="Calibri" panose="020F0502020204030204" pitchFamily="34" charset="0"/>
              </a:rPr>
              <a:t>Non-Federal entities that meet or exceed $750,000 threshold (increasing to $1,000,000).</a:t>
            </a:r>
          </a:p>
          <a:p>
            <a:pPr>
              <a:lnSpc>
                <a:spcPct val="114000"/>
              </a:lnSpc>
              <a:spcBef>
                <a:spcPts val="1200"/>
              </a:spcBef>
              <a:spcAft>
                <a:spcPts val="1200"/>
              </a:spcAft>
            </a:pPr>
            <a:r>
              <a:rPr lang="en-US" sz="2000" dirty="0">
                <a:latin typeface="Calibri" panose="020F0502020204030204" pitchFamily="34" charset="0"/>
                <a:cs typeface="Calibri" panose="020F0502020204030204" pitchFamily="34" charset="0"/>
              </a:rPr>
              <a:t>Sub-recipients of the Non-Federal entity that meet the $750,000 criteria (increasing to $1,000,000).</a:t>
            </a:r>
          </a:p>
          <a:p>
            <a:pPr>
              <a:lnSpc>
                <a:spcPct val="114000"/>
              </a:lnSpc>
              <a:spcBef>
                <a:spcPts val="1200"/>
              </a:spcBef>
              <a:spcAft>
                <a:spcPts val="1200"/>
              </a:spcAft>
            </a:pPr>
            <a:r>
              <a:rPr lang="en-US" sz="2000" dirty="0">
                <a:latin typeface="Calibri" panose="020F0502020204030204" pitchFamily="34" charset="0"/>
                <a:cs typeface="Calibri" panose="020F0502020204030204" pitchFamily="34" charset="0"/>
              </a:rPr>
              <a:t>How Often? Annually</a:t>
            </a:r>
          </a:p>
          <a:p>
            <a:pPr>
              <a:lnSpc>
                <a:spcPct val="114000"/>
              </a:lnSpc>
              <a:spcBef>
                <a:spcPts val="1200"/>
              </a:spcBef>
              <a:spcAft>
                <a:spcPts val="1200"/>
              </a:spcAft>
            </a:pPr>
            <a:r>
              <a:rPr lang="en-US" sz="2000" dirty="0">
                <a:latin typeface="Calibri" panose="020F0502020204030204" pitchFamily="34" charset="0"/>
                <a:cs typeface="Calibri" panose="020F0502020204030204" pitchFamily="34" charset="0"/>
              </a:rPr>
              <a:t>By When? within 30 calendar days after the auditee receives the auditor's report(s) or nine months after the end of the audit period (whichever is earlier).</a:t>
            </a:r>
          </a:p>
          <a:p>
            <a:pPr>
              <a:lnSpc>
                <a:spcPct val="114000"/>
              </a:lnSpc>
              <a:spcBef>
                <a:spcPts val="1200"/>
              </a:spcBef>
              <a:spcAft>
                <a:spcPts val="1200"/>
              </a:spcAft>
            </a:pPr>
            <a:endParaRPr lang="en-US" sz="2000" dirty="0">
              <a:latin typeface="Calibri" panose="020F0502020204030204" pitchFamily="34" charset="0"/>
              <a:cs typeface="Calibri" panose="020F0502020204030204" pitchFamily="34" charset="0"/>
            </a:endParaRPr>
          </a:p>
          <a:p>
            <a:pPr>
              <a:lnSpc>
                <a:spcPct val="114000"/>
              </a:lnSpc>
              <a:spcBef>
                <a:spcPts val="1200"/>
              </a:spcBef>
              <a:spcAft>
                <a:spcPts val="1200"/>
              </a:spcAft>
            </a:pPr>
            <a:endParaRPr lang="en-US" sz="2000" dirty="0">
              <a:latin typeface="Calibri" panose="020F0502020204030204" pitchFamily="34" charset="0"/>
              <a:cs typeface="Calibri" panose="020F0502020204030204" pitchFamily="34" charset="0"/>
            </a:endParaRPr>
          </a:p>
          <a:p>
            <a:pPr marL="0" indent="0">
              <a:lnSpc>
                <a:spcPct val="114000"/>
              </a:lnSpc>
              <a:spcBef>
                <a:spcPts val="1200"/>
              </a:spcBef>
              <a:spcAft>
                <a:spcPts val="1200"/>
              </a:spcAft>
              <a:buNone/>
            </a:pPr>
            <a:endParaRPr lang="en-US" sz="2000" dirty="0"/>
          </a:p>
        </p:txBody>
      </p:sp>
    </p:spTree>
    <p:extLst>
      <p:ext uri="{BB962C8B-B14F-4D97-AF65-F5344CB8AC3E}">
        <p14:creationId xmlns:p14="http://schemas.microsoft.com/office/powerpoint/2010/main" val="1527985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Sub-recipient vs. Contractor</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123715" cy="4576763"/>
          </a:xfrm>
        </p:spPr>
        <p:txBody>
          <a:bodyPr>
            <a:noAutofit/>
          </a:bodyPr>
          <a:lstStyle/>
          <a:p>
            <a:pPr marL="0" indent="0">
              <a:lnSpc>
                <a:spcPct val="114000"/>
              </a:lnSpc>
              <a:spcBef>
                <a:spcPts val="600"/>
              </a:spcBef>
              <a:spcAft>
                <a:spcPts val="600"/>
              </a:spcAft>
              <a:buNone/>
            </a:pPr>
            <a:r>
              <a:rPr lang="en-US" sz="1800" b="1" dirty="0">
                <a:latin typeface="Calibri" panose="020F0502020204030204" pitchFamily="34" charset="0"/>
                <a:cs typeface="Calibri" panose="020F0502020204030204" pitchFamily="34" charset="0"/>
              </a:rPr>
              <a:t>Subrecipient: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(1) Determines who is eligible to receive what Federal assistance;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(2) Has its performance measured in relation to whether objectives of a Federal program were met;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(3) Has responsibility for programmatic decision making;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(4) Is responsible for adherence to applicable Federal program requirements specified in the Federal award; and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(5) Implements a program for a public purpose specified in authorizing statute, as opposed to providing goods or services for the benefit of the pass-through entity. 	</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pPr marL="0" indent="0">
              <a:buNone/>
            </a:pPr>
            <a:endParaRPr lang="en-US" sz="2400" dirty="0"/>
          </a:p>
        </p:txBody>
      </p:sp>
    </p:spTree>
    <p:extLst>
      <p:ext uri="{BB962C8B-B14F-4D97-AF65-F5344CB8AC3E}">
        <p14:creationId xmlns:p14="http://schemas.microsoft.com/office/powerpoint/2010/main" val="3900860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Sub-recipient vs. Contractor continued</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123715" cy="4576763"/>
          </a:xfrm>
        </p:spPr>
        <p:txBody>
          <a:bodyPr>
            <a:noAutofit/>
          </a:bodyPr>
          <a:lstStyle/>
          <a:p>
            <a:pPr marL="0" indent="0">
              <a:lnSpc>
                <a:spcPct val="114000"/>
              </a:lnSpc>
              <a:spcBef>
                <a:spcPts val="600"/>
              </a:spcBef>
              <a:spcAft>
                <a:spcPts val="600"/>
              </a:spcAft>
              <a:buNone/>
            </a:pPr>
            <a:r>
              <a:rPr lang="en-US" sz="1800" b="1" dirty="0">
                <a:latin typeface="Calibri" panose="020F0502020204030204" pitchFamily="34" charset="0"/>
                <a:cs typeface="Calibri" panose="020F0502020204030204" pitchFamily="34" charset="0"/>
              </a:rPr>
              <a:t>Contractor</a:t>
            </a:r>
            <a:r>
              <a:rPr lang="en-US" sz="1800" dirty="0">
                <a:latin typeface="Calibri" panose="020F0502020204030204" pitchFamily="34" charset="0"/>
                <a:cs typeface="Calibri" panose="020F0502020204030204" pitchFamily="34" charset="0"/>
              </a:rPr>
              <a:t>: A contract is for the purpose of obtaining goods and services for the non-Federal entity’s own use and creates a procurement relationship with the contractor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(1) Provides the goods and services within normal business operations;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(2) Provides similar goods or services to many different purchasers;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(3) Normally operates in a competitive environment;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(4) Provides goods or services that are ancillary to the operation of the Federal program; and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(5) Is not subject to compliance requirements of a Federal program as a result of the agreement. </a:t>
            </a:r>
            <a:r>
              <a:rPr lang="en-US" sz="1800" b="1" dirty="0">
                <a:latin typeface="Calibri" panose="020F0502020204030204" pitchFamily="34" charset="0"/>
                <a:cs typeface="Calibri" panose="020F0502020204030204" pitchFamily="34" charset="0"/>
              </a:rPr>
              <a:t>However, similar requirements may apply for other reasons.	</a:t>
            </a:r>
          </a:p>
          <a:p>
            <a:pPr marL="0" indent="0">
              <a:buNone/>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pPr marL="0" indent="0">
              <a:buNone/>
            </a:pPr>
            <a:endParaRPr lang="en-US" sz="2400" dirty="0"/>
          </a:p>
        </p:txBody>
      </p:sp>
    </p:spTree>
    <p:extLst>
      <p:ext uri="{BB962C8B-B14F-4D97-AF65-F5344CB8AC3E}">
        <p14:creationId xmlns:p14="http://schemas.microsoft.com/office/powerpoint/2010/main" val="4078473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Auditee Responsibilities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5073521"/>
          </a:xfrm>
        </p:spPr>
        <p:txBody>
          <a:bodyPr>
            <a:noAutofit/>
          </a:bodyPr>
          <a:lstStyle/>
          <a:p>
            <a:pPr marL="0" indent="0">
              <a:lnSpc>
                <a:spcPct val="114000"/>
              </a:lnSpc>
              <a:spcBef>
                <a:spcPts val="600"/>
              </a:spcBef>
              <a:spcAft>
                <a:spcPts val="600"/>
              </a:spcAft>
              <a:buNone/>
            </a:pPr>
            <a:r>
              <a:rPr lang="en-US" sz="2400" i="1" dirty="0">
                <a:latin typeface="Calibri" panose="020F0502020204030204" pitchFamily="34" charset="0"/>
                <a:cs typeface="Calibri" panose="020F0502020204030204" pitchFamily="34" charset="0"/>
              </a:rPr>
              <a:t>The auditee must: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Procure or otherwise arrange for the audit and ensure it is properly performed and submitted when due.</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Prepare appropriate financial statements, including the schedule of expenditures of Federal awards</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auditee must also prepare a schedule of expenditures of Federal awards for the period covered by the auditee's financial statements. The schedule must include the total Federal awards expended as determined in accordance with § 200.502.</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Promptly follow up and take corrective action on audit findings, including preparation of a summary schedule of prior audit findings and a corrective action plan </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Provide the auditor with access to personnel, accounts, books, records, supporting documentation, and other information as needed for the auditor to perform the audit</a:t>
            </a:r>
          </a:p>
          <a:p>
            <a:pPr marL="0" indent="0">
              <a:lnSpc>
                <a:spcPct val="114000"/>
              </a:lnSpc>
              <a:spcBef>
                <a:spcPts val="600"/>
              </a:spcBef>
              <a:spcAft>
                <a:spcPts val="600"/>
              </a:spcAft>
              <a:buNone/>
            </a:pPr>
            <a:r>
              <a:rPr lang="en-US" dirty="0">
                <a:latin typeface="Calibri" panose="020F0502020204030204" pitchFamily="34" charset="0"/>
                <a:cs typeface="Calibri" panose="020F0502020204030204" pitchFamily="34" charset="0"/>
              </a:rPr>
              <a:t>	</a:t>
            </a:r>
          </a:p>
          <a:p>
            <a:pPr marL="0" indent="0">
              <a:lnSpc>
                <a:spcPct val="114000"/>
              </a:lnSpc>
              <a:spcBef>
                <a:spcPts val="600"/>
              </a:spcBef>
              <a:spcAft>
                <a:spcPts val="600"/>
              </a:spcAft>
              <a:buNone/>
            </a:pPr>
            <a:endParaRPr lang="en-US" sz="2400" dirty="0">
              <a:latin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sz="24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2400" dirty="0"/>
          </a:p>
        </p:txBody>
      </p:sp>
    </p:spTree>
    <p:extLst>
      <p:ext uri="{BB962C8B-B14F-4D97-AF65-F5344CB8AC3E}">
        <p14:creationId xmlns:p14="http://schemas.microsoft.com/office/powerpoint/2010/main" val="2635382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Federal Awarding Agency’s Responsibilities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Ensure that audits are completed and reports are received in a timely manner and in accordance with the requirements </a:t>
            </a:r>
          </a:p>
          <a:p>
            <a:pPr>
              <a:lnSpc>
                <a:spcPct val="114000"/>
              </a:lnSpc>
              <a:spcBef>
                <a:spcPts val="600"/>
              </a:spcBef>
              <a:spcAft>
                <a:spcPts val="600"/>
              </a:spcAft>
            </a:pPr>
            <a:r>
              <a:rPr lang="en-US" sz="1800" b="1" i="1" dirty="0">
                <a:latin typeface="Calibri" panose="020F0502020204030204" pitchFamily="34" charset="0"/>
                <a:cs typeface="Calibri" panose="020F0502020204030204" pitchFamily="34" charset="0"/>
              </a:rPr>
              <a:t>Provide technical advice and counsel to auditees and auditors as requested</a:t>
            </a:r>
            <a:endParaRPr lang="en-US" sz="1800" dirty="0">
              <a:latin typeface="Calibri" panose="020F0502020204030204" pitchFamily="34" charset="0"/>
              <a:cs typeface="Calibri" panose="020F0502020204030204" pitchFamily="34" charset="0"/>
            </a:endParaRP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Follow-up on audit findings to ensure that the recipient takes appropriate and timely corrective action</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Provide OMB annual updates to the compliance supplement and work with OMB to ensure that the compliance supplement focuses the auditor to test the compliance requirements most likely to cause improper payments, fraud, waste, abuse or generate audit finding for which the Federal awarding agency will take sanctions.</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Provide OMB with the name of a single audit accountable official from among the senior policy officials of the Federal awarding agency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 Provide OMB with the name of a key management single audit liaison </a:t>
            </a:r>
          </a:p>
          <a:p>
            <a:pPr marL="0" indent="0">
              <a:lnSpc>
                <a:spcPct val="114000"/>
              </a:lnSpc>
              <a:spcBef>
                <a:spcPts val="600"/>
              </a:spcBef>
              <a:spcAft>
                <a:spcPts val="600"/>
              </a:spcAft>
              <a:buNone/>
            </a:pPr>
            <a:r>
              <a:rPr lang="en-US" sz="2400" dirty="0">
                <a:latin typeface="Calibri" panose="020F0502020204030204" pitchFamily="34" charset="0"/>
                <a:cs typeface="Calibri" panose="020F0502020204030204" pitchFamily="34" charset="0"/>
              </a:rPr>
              <a:t>	</a:t>
            </a:r>
          </a:p>
          <a:p>
            <a:pPr marL="0" indent="0">
              <a:lnSpc>
                <a:spcPct val="114000"/>
              </a:lnSpc>
              <a:spcBef>
                <a:spcPts val="600"/>
              </a:spcBef>
              <a:spcAft>
                <a:spcPts val="600"/>
              </a:spcAft>
              <a:buNone/>
            </a:pPr>
            <a:endParaRPr lang="en-US" sz="2000" dirty="0">
              <a:latin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sz="20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2000" dirty="0"/>
          </a:p>
        </p:txBody>
      </p:sp>
    </p:spTree>
    <p:extLst>
      <p:ext uri="{BB962C8B-B14F-4D97-AF65-F5344CB8AC3E}">
        <p14:creationId xmlns:p14="http://schemas.microsoft.com/office/powerpoint/2010/main" val="2916595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Auditor Responsibilities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a:lnSpc>
                <a:spcPct val="114000"/>
              </a:lnSpc>
              <a:spcBef>
                <a:spcPts val="600"/>
              </a:spcBef>
              <a:spcAft>
                <a:spcPts val="600"/>
              </a:spcAft>
            </a:pPr>
            <a:r>
              <a:rPr lang="en-US" sz="1800" dirty="0"/>
              <a:t>Two Major Audit Objectives:</a:t>
            </a:r>
          </a:p>
          <a:p>
            <a:pPr>
              <a:lnSpc>
                <a:spcPct val="114000"/>
              </a:lnSpc>
              <a:spcBef>
                <a:spcPts val="600"/>
              </a:spcBef>
              <a:spcAft>
                <a:spcPts val="600"/>
              </a:spcAft>
              <a:buNone/>
            </a:pPr>
            <a:r>
              <a:rPr lang="en-US" sz="1800" dirty="0"/>
              <a:t>	- Internal Controls (based on guidance in Standard for Internal Control in the Federal Government issued by the Comptroller General of the  US and the Internal Control-Integrated Framework, issued by the Committee of Sponsoring Organizations of the Treadway Commission (COSO).  </a:t>
            </a:r>
            <a:r>
              <a:rPr lang="en-US" sz="1800" b="1" dirty="0"/>
              <a:t>Session 3.</a:t>
            </a:r>
          </a:p>
          <a:p>
            <a:pPr>
              <a:lnSpc>
                <a:spcPct val="114000"/>
              </a:lnSpc>
              <a:spcBef>
                <a:spcPts val="600"/>
              </a:spcBef>
              <a:spcAft>
                <a:spcPts val="600"/>
              </a:spcAft>
              <a:buNone/>
            </a:pPr>
            <a:r>
              <a:rPr lang="en-US" sz="1800" dirty="0"/>
              <a:t>	- Compliance (Compliance Supplement)</a:t>
            </a:r>
          </a:p>
          <a:p>
            <a:pPr>
              <a:lnSpc>
                <a:spcPct val="114000"/>
              </a:lnSpc>
              <a:spcBef>
                <a:spcPts val="600"/>
              </a:spcBef>
              <a:spcAft>
                <a:spcPts val="600"/>
              </a:spcAft>
            </a:pPr>
            <a:r>
              <a:rPr lang="en-US" sz="1800" dirty="0"/>
              <a:t>Financial Statements – presented in accordance with generally accepted accounting principles (GAAP)</a:t>
            </a:r>
          </a:p>
          <a:p>
            <a:pPr>
              <a:lnSpc>
                <a:spcPct val="114000"/>
              </a:lnSpc>
              <a:spcBef>
                <a:spcPts val="600"/>
              </a:spcBef>
              <a:spcAft>
                <a:spcPts val="600"/>
              </a:spcAft>
            </a:pPr>
            <a:r>
              <a:rPr lang="en-US" sz="1800" dirty="0"/>
              <a:t>Follow-up – prior audit findings</a:t>
            </a:r>
          </a:p>
          <a:p>
            <a:pPr>
              <a:lnSpc>
                <a:spcPct val="114000"/>
              </a:lnSpc>
              <a:spcBef>
                <a:spcPts val="600"/>
              </a:spcBef>
              <a:spcAft>
                <a:spcPts val="600"/>
              </a:spcAft>
            </a:pPr>
            <a:r>
              <a:rPr lang="en-US" sz="1800" dirty="0"/>
              <a:t>Data Collection Form</a:t>
            </a:r>
          </a:p>
          <a:p>
            <a:pPr>
              <a:lnSpc>
                <a:spcPct val="114000"/>
              </a:lnSpc>
              <a:spcBef>
                <a:spcPts val="600"/>
              </a:spcBef>
              <a:spcAft>
                <a:spcPts val="600"/>
              </a:spcAft>
            </a:pPr>
            <a:r>
              <a:rPr lang="en-US" sz="1800" dirty="0"/>
              <a:t>GAGAS – Generally Accepted Government Auditing Standards</a:t>
            </a:r>
          </a:p>
          <a:p>
            <a:pPr marL="0" indent="0">
              <a:lnSpc>
                <a:spcPct val="114000"/>
              </a:lnSpc>
              <a:spcBef>
                <a:spcPts val="600"/>
              </a:spcBef>
              <a:spcAft>
                <a:spcPts val="600"/>
              </a:spcAft>
              <a:buNone/>
            </a:pPr>
            <a:endParaRPr lang="en-US" sz="2000" dirty="0">
              <a:latin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sz="20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2000" dirty="0"/>
          </a:p>
        </p:txBody>
      </p:sp>
    </p:spTree>
    <p:extLst>
      <p:ext uri="{BB962C8B-B14F-4D97-AF65-F5344CB8AC3E}">
        <p14:creationId xmlns:p14="http://schemas.microsoft.com/office/powerpoint/2010/main" val="3041258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1037"/>
            <a:ext cx="7358063" cy="469924"/>
          </a:xfrm>
        </p:spPr>
        <p:txBody>
          <a:bodyPr>
            <a:noAutofit/>
          </a:bodyPr>
          <a:lstStyle/>
          <a:p>
            <a:r>
              <a:rPr lang="en-US" dirty="0">
                <a:latin typeface="Calibri" panose="020F0502020204030204" pitchFamily="34" charset="0"/>
                <a:cs typeface="Calibri" panose="020F0502020204030204" pitchFamily="34" charset="0"/>
              </a:rPr>
              <a:t>Compliance</a:t>
            </a:r>
          </a:p>
        </p:txBody>
      </p:sp>
      <p:sp>
        <p:nvSpPr>
          <p:cNvPr id="3" name="Content Placeholder 2"/>
          <p:cNvSpPr>
            <a:spLocks noGrp="1"/>
          </p:cNvSpPr>
          <p:nvPr>
            <p:ph idx="1"/>
          </p:nvPr>
        </p:nvSpPr>
        <p:spPr>
          <a:xfrm>
            <a:off x="1304924" y="1600200"/>
            <a:ext cx="10048875" cy="4576763"/>
          </a:xfrm>
        </p:spPr>
        <p:txBody>
          <a:bodyPr>
            <a:normAutofit/>
          </a:bodyPr>
          <a:lstStyle/>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Operations meets applicable laws, regulations, and program agreements.</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There are twelve (12) types of compliance requirements related audit objectives that the auditor must consider, as applicable, in every audit conducted under 2 CFR part 200, subpart F.</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The auditor is responsible for achieving the stated audit objectives for the applicable compliance requirements. </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Special Tests and Provisions</a:t>
            </a:r>
          </a:p>
          <a:p>
            <a:pPr marL="0" indent="0">
              <a:lnSpc>
                <a:spcPct val="114000"/>
              </a:lnSpc>
              <a:spcBef>
                <a:spcPts val="600"/>
              </a:spcBef>
              <a:spcAft>
                <a:spcPts val="600"/>
              </a:spcAft>
              <a:buNone/>
            </a:pPr>
            <a:endParaRPr lang="en-US" dirty="0"/>
          </a:p>
          <a:p>
            <a:pPr marL="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2349009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dirty="0">
                <a:latin typeface="Calibri" panose="020F0502020204030204" pitchFamily="34" charset="0"/>
                <a:cs typeface="Calibri" panose="020F0502020204030204" pitchFamily="34" charset="0"/>
              </a:rPr>
              <a:t>Compliance Matrix</a:t>
            </a:r>
          </a:p>
        </p:txBody>
      </p:sp>
      <p:sp>
        <p:nvSpPr>
          <p:cNvPr id="3" name="Content Placeholder 2"/>
          <p:cNvSpPr>
            <a:spLocks noGrp="1"/>
          </p:cNvSpPr>
          <p:nvPr>
            <p:ph idx="1"/>
          </p:nvPr>
        </p:nvSpPr>
        <p:spPr>
          <a:xfrm>
            <a:off x="1260336" y="1720256"/>
            <a:ext cx="9410623" cy="4699593"/>
          </a:xfrm>
        </p:spPr>
        <p:txBody>
          <a:bodyPr>
            <a:noAutofit/>
          </a:bodyPr>
          <a:lstStyle/>
          <a:p>
            <a:pPr>
              <a:lnSpc>
                <a:spcPct val="134000"/>
              </a:lnSpc>
              <a:spcBef>
                <a:spcPts val="600"/>
              </a:spcBef>
              <a:spcAft>
                <a:spcPts val="600"/>
              </a:spcAft>
            </a:pPr>
            <a:r>
              <a:rPr lang="en-US" sz="1800" dirty="0">
                <a:latin typeface="Calibri" panose="020F0502020204030204" pitchFamily="34" charset="0"/>
                <a:cs typeface="Calibri" panose="020F0502020204030204" pitchFamily="34" charset="0"/>
              </a:rPr>
              <a:t>Operations meets applicable laws, regulations, and program agreements.</a:t>
            </a:r>
          </a:p>
          <a:p>
            <a:pPr>
              <a:lnSpc>
                <a:spcPct val="134000"/>
              </a:lnSpc>
              <a:spcBef>
                <a:spcPts val="600"/>
              </a:spcBef>
              <a:spcAft>
                <a:spcPts val="600"/>
              </a:spcAft>
            </a:pPr>
            <a:r>
              <a:rPr lang="en-US" sz="1800" dirty="0">
                <a:latin typeface="Calibri" panose="020F0502020204030204" pitchFamily="34" charset="0"/>
                <a:cs typeface="Calibri" panose="020F0502020204030204" pitchFamily="34" charset="0"/>
                <a:hlinkClick r:id="rId2"/>
              </a:rPr>
              <a:t>Compliance Requirements:</a:t>
            </a:r>
            <a:r>
              <a:rPr lang="en-US" sz="1800" dirty="0">
                <a:latin typeface="Calibri" panose="020F0502020204030204" pitchFamily="34" charset="0"/>
                <a:cs typeface="Calibri" panose="020F0502020204030204" pitchFamily="34" charset="0"/>
              </a:rPr>
              <a:t> *</a:t>
            </a:r>
            <a:r>
              <a:rPr lang="en-US" sz="1800" i="1" dirty="0">
                <a:solidFill>
                  <a:schemeClr val="tx1"/>
                </a:solidFill>
                <a:latin typeface="Calibri" panose="020F0502020204030204" pitchFamily="34" charset="0"/>
                <a:cs typeface="Calibri" panose="020F0502020204030204" pitchFamily="34" charset="0"/>
              </a:rPr>
              <a:t>This is what the auditors use to conduct the audit</a:t>
            </a:r>
          </a:p>
          <a:p>
            <a:pPr marL="602732" lvl="1" indent="-321457">
              <a:lnSpc>
                <a:spcPct val="134000"/>
              </a:lnSpc>
              <a:spcBef>
                <a:spcPts val="600"/>
              </a:spcBef>
              <a:spcAft>
                <a:spcPts val="600"/>
              </a:spcAft>
              <a:buFont typeface="+mj-lt"/>
              <a:buAutoNum type="alphaUcPeriod"/>
            </a:pPr>
            <a:r>
              <a:rPr lang="en-US" sz="1800" dirty="0">
                <a:latin typeface="Calibri" panose="020F0502020204030204" pitchFamily="34" charset="0"/>
                <a:cs typeface="Calibri" panose="020F0502020204030204" pitchFamily="34" charset="0"/>
              </a:rPr>
              <a:t>Activities Allowed or </a:t>
            </a:r>
            <a:r>
              <a:rPr lang="en-US" sz="1800" dirty="0" err="1">
                <a:latin typeface="Calibri" panose="020F0502020204030204" pitchFamily="34" charset="0"/>
                <a:cs typeface="Calibri" panose="020F0502020204030204" pitchFamily="34" charset="0"/>
              </a:rPr>
              <a:t>Unallowed</a:t>
            </a:r>
            <a:endParaRPr lang="en-US" sz="1800" dirty="0">
              <a:latin typeface="Calibri" panose="020F0502020204030204" pitchFamily="34" charset="0"/>
              <a:cs typeface="Calibri" panose="020F0502020204030204" pitchFamily="34" charset="0"/>
            </a:endParaRPr>
          </a:p>
          <a:p>
            <a:pPr marL="602732" lvl="1" indent="-321457">
              <a:lnSpc>
                <a:spcPct val="134000"/>
              </a:lnSpc>
              <a:spcBef>
                <a:spcPts val="600"/>
              </a:spcBef>
              <a:spcAft>
                <a:spcPts val="600"/>
              </a:spcAft>
              <a:buFont typeface="+mj-lt"/>
              <a:buAutoNum type="alphaUcPeriod"/>
            </a:pPr>
            <a:r>
              <a:rPr lang="en-US" sz="1800" dirty="0">
                <a:latin typeface="Calibri" panose="020F0502020204030204" pitchFamily="34" charset="0"/>
                <a:cs typeface="Calibri" panose="020F0502020204030204" pitchFamily="34" charset="0"/>
              </a:rPr>
              <a:t>Allowable Costs/Cost Principles</a:t>
            </a:r>
          </a:p>
          <a:p>
            <a:pPr marL="602732" lvl="1" indent="-321457">
              <a:lnSpc>
                <a:spcPct val="134000"/>
              </a:lnSpc>
              <a:spcBef>
                <a:spcPts val="600"/>
              </a:spcBef>
              <a:spcAft>
                <a:spcPts val="600"/>
              </a:spcAft>
              <a:buFont typeface="+mj-lt"/>
              <a:buAutoNum type="alphaUcPeriod"/>
            </a:pPr>
            <a:r>
              <a:rPr lang="en-US" sz="1800" dirty="0">
                <a:latin typeface="Calibri" panose="020F0502020204030204" pitchFamily="34" charset="0"/>
                <a:cs typeface="Calibri" panose="020F0502020204030204" pitchFamily="34" charset="0"/>
              </a:rPr>
              <a:t>Cash Management</a:t>
            </a:r>
          </a:p>
          <a:p>
            <a:pPr marL="602732" lvl="1" indent="-321457">
              <a:lnSpc>
                <a:spcPct val="134000"/>
              </a:lnSpc>
              <a:spcBef>
                <a:spcPts val="600"/>
              </a:spcBef>
              <a:spcAft>
                <a:spcPts val="600"/>
              </a:spcAft>
              <a:buFont typeface="+mj-lt"/>
              <a:buAutoNum type="alphaUcPeriod"/>
            </a:pPr>
            <a:r>
              <a:rPr lang="en-US" sz="1800" i="1" dirty="0">
                <a:latin typeface="Calibri" panose="020F0502020204030204" pitchFamily="34" charset="0"/>
                <a:cs typeface="Calibri" panose="020F0502020204030204" pitchFamily="34" charset="0"/>
              </a:rPr>
              <a:t>-Reserved-</a:t>
            </a:r>
          </a:p>
          <a:p>
            <a:pPr marL="602732" lvl="1" indent="-321457">
              <a:lnSpc>
                <a:spcPct val="134000"/>
              </a:lnSpc>
              <a:spcBef>
                <a:spcPts val="600"/>
              </a:spcBef>
              <a:spcAft>
                <a:spcPts val="600"/>
              </a:spcAft>
              <a:buFont typeface="+mj-lt"/>
              <a:buAutoNum type="alphaUcPeriod"/>
            </a:pPr>
            <a:r>
              <a:rPr lang="en-US" sz="1800" dirty="0">
                <a:latin typeface="Calibri" panose="020F0502020204030204" pitchFamily="34" charset="0"/>
                <a:cs typeface="Calibri" panose="020F0502020204030204" pitchFamily="34" charset="0"/>
              </a:rPr>
              <a:t>Eligibility</a:t>
            </a:r>
          </a:p>
          <a:p>
            <a:pPr marL="602732" lvl="1" indent="-321457">
              <a:lnSpc>
                <a:spcPct val="134000"/>
              </a:lnSpc>
              <a:spcBef>
                <a:spcPts val="600"/>
              </a:spcBef>
              <a:spcAft>
                <a:spcPts val="600"/>
              </a:spcAft>
              <a:buFont typeface="+mj-lt"/>
              <a:buAutoNum type="alphaUcPeriod"/>
            </a:pPr>
            <a:r>
              <a:rPr lang="en-US" sz="1800" dirty="0">
                <a:latin typeface="Calibri" panose="020F0502020204030204" pitchFamily="34" charset="0"/>
                <a:cs typeface="Calibri" panose="020F0502020204030204" pitchFamily="34" charset="0"/>
              </a:rPr>
              <a:t>Equipment Real Property Management</a:t>
            </a:r>
          </a:p>
          <a:p>
            <a:pPr marL="602732" lvl="1" indent="-321457">
              <a:lnSpc>
                <a:spcPct val="134000"/>
              </a:lnSpc>
              <a:spcBef>
                <a:spcPts val="600"/>
              </a:spcBef>
              <a:spcAft>
                <a:spcPts val="600"/>
              </a:spcAft>
              <a:buFont typeface="+mj-lt"/>
              <a:buAutoNum type="alphaUcPeriod"/>
            </a:pPr>
            <a:r>
              <a:rPr lang="en-US" sz="1800" dirty="0">
                <a:latin typeface="Calibri" panose="020F0502020204030204" pitchFamily="34" charset="0"/>
                <a:cs typeface="Calibri" panose="020F0502020204030204" pitchFamily="34" charset="0"/>
              </a:rPr>
              <a:t>Matching, Level of Effort, Earmarking</a:t>
            </a:r>
          </a:p>
          <a:p>
            <a:pPr marL="602732" lvl="1" indent="-321457">
              <a:lnSpc>
                <a:spcPct val="134000"/>
              </a:lnSpc>
              <a:spcBef>
                <a:spcPts val="600"/>
              </a:spcBef>
              <a:spcAft>
                <a:spcPts val="600"/>
              </a:spcAft>
              <a:buFont typeface="+mj-lt"/>
              <a:buAutoNum type="alphaUcPeriod"/>
            </a:pPr>
            <a:endParaRPr lang="en-US" dirty="0"/>
          </a:p>
          <a:p>
            <a:pPr marL="602732" lvl="1" indent="-321457">
              <a:lnSpc>
                <a:spcPct val="134000"/>
              </a:lnSpc>
              <a:spcBef>
                <a:spcPts val="600"/>
              </a:spcBef>
              <a:spcAft>
                <a:spcPts val="600"/>
              </a:spcAft>
              <a:buFont typeface="+mj-lt"/>
              <a:buAutoNum type="alphaUcPeriod"/>
            </a:pPr>
            <a:endParaRPr lang="en-US" dirty="0"/>
          </a:p>
        </p:txBody>
      </p:sp>
    </p:spTree>
    <p:extLst>
      <p:ext uri="{BB962C8B-B14F-4D97-AF65-F5344CB8AC3E}">
        <p14:creationId xmlns:p14="http://schemas.microsoft.com/office/powerpoint/2010/main" val="2808128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dirty="0">
                <a:latin typeface="Calibri" panose="020F0502020204030204" pitchFamily="34" charset="0"/>
                <a:cs typeface="Calibri" panose="020F0502020204030204" pitchFamily="34" charset="0"/>
              </a:rPr>
              <a:t>Compliance Matrix continued</a:t>
            </a:r>
          </a:p>
        </p:txBody>
      </p:sp>
      <p:sp>
        <p:nvSpPr>
          <p:cNvPr id="3" name="Content Placeholder 2"/>
          <p:cNvSpPr>
            <a:spLocks noGrp="1"/>
          </p:cNvSpPr>
          <p:nvPr>
            <p:ph idx="1"/>
          </p:nvPr>
        </p:nvSpPr>
        <p:spPr>
          <a:xfrm>
            <a:off x="1260336" y="1720257"/>
            <a:ext cx="9410623" cy="4112372"/>
          </a:xfrm>
        </p:spPr>
        <p:txBody>
          <a:bodyPr>
            <a:noAutofit/>
          </a:bodyPr>
          <a:lstStyle/>
          <a:p>
            <a:pPr marL="624175" lvl="1" indent="-342900">
              <a:lnSpc>
                <a:spcPct val="134000"/>
              </a:lnSpc>
              <a:spcBef>
                <a:spcPts val="600"/>
              </a:spcBef>
              <a:spcAft>
                <a:spcPts val="600"/>
              </a:spcAft>
              <a:buFont typeface="+mj-lt"/>
              <a:buAutoNum type="alphaUcPeriod" startAt="8"/>
            </a:pPr>
            <a:r>
              <a:rPr lang="en-US" sz="1800" dirty="0">
                <a:latin typeface="Calibri" panose="020F0502020204030204" pitchFamily="34" charset="0"/>
                <a:cs typeface="Calibri" panose="020F0502020204030204" pitchFamily="34" charset="0"/>
              </a:rPr>
              <a:t>Period of Performance</a:t>
            </a:r>
          </a:p>
          <a:p>
            <a:pPr marL="602732" lvl="1" indent="-321457">
              <a:lnSpc>
                <a:spcPct val="134000"/>
              </a:lnSpc>
              <a:spcBef>
                <a:spcPts val="600"/>
              </a:spcBef>
              <a:spcAft>
                <a:spcPts val="600"/>
              </a:spcAft>
              <a:buFont typeface="+mj-lt"/>
              <a:buAutoNum type="alphaUcPeriod" startAt="8"/>
            </a:pPr>
            <a:r>
              <a:rPr lang="en-US" sz="1800" dirty="0">
                <a:latin typeface="Calibri" panose="020F0502020204030204" pitchFamily="34" charset="0"/>
                <a:cs typeface="Calibri" panose="020F0502020204030204" pitchFamily="34" charset="0"/>
              </a:rPr>
              <a:t>Procurement, Suspension &amp; Department</a:t>
            </a:r>
          </a:p>
          <a:p>
            <a:pPr marL="602732" lvl="1" indent="-321457">
              <a:lnSpc>
                <a:spcPct val="134000"/>
              </a:lnSpc>
              <a:spcBef>
                <a:spcPts val="600"/>
              </a:spcBef>
              <a:spcAft>
                <a:spcPts val="600"/>
              </a:spcAft>
              <a:buFont typeface="+mj-lt"/>
              <a:buAutoNum type="alphaUcPeriod" startAt="8"/>
            </a:pPr>
            <a:r>
              <a:rPr lang="en-US" sz="1800" dirty="0">
                <a:latin typeface="Calibri" panose="020F0502020204030204" pitchFamily="34" charset="0"/>
                <a:cs typeface="Calibri" panose="020F0502020204030204" pitchFamily="34" charset="0"/>
              </a:rPr>
              <a:t>Program Income</a:t>
            </a:r>
          </a:p>
          <a:p>
            <a:pPr marL="602732" lvl="1" indent="-321457">
              <a:lnSpc>
                <a:spcPct val="134000"/>
              </a:lnSpc>
              <a:spcBef>
                <a:spcPts val="600"/>
              </a:spcBef>
              <a:spcAft>
                <a:spcPts val="600"/>
              </a:spcAft>
              <a:buFont typeface="+mj-lt"/>
              <a:buAutoNum type="alphaUcPeriod" startAt="8"/>
            </a:pPr>
            <a:r>
              <a:rPr lang="en-US" sz="1800" i="1" dirty="0">
                <a:latin typeface="Calibri" panose="020F0502020204030204" pitchFamily="34" charset="0"/>
                <a:cs typeface="Calibri" panose="020F0502020204030204" pitchFamily="34" charset="0"/>
              </a:rPr>
              <a:t>-Reserved-</a:t>
            </a:r>
          </a:p>
          <a:p>
            <a:pPr marL="602732" lvl="1" indent="-321457">
              <a:lnSpc>
                <a:spcPct val="134000"/>
              </a:lnSpc>
              <a:spcBef>
                <a:spcPts val="600"/>
              </a:spcBef>
              <a:spcAft>
                <a:spcPts val="600"/>
              </a:spcAft>
              <a:buFont typeface="+mj-lt"/>
              <a:buAutoNum type="alphaUcPeriod" startAt="8"/>
            </a:pPr>
            <a:r>
              <a:rPr lang="en-US" sz="1800" dirty="0">
                <a:latin typeface="Calibri" panose="020F0502020204030204" pitchFamily="34" charset="0"/>
                <a:cs typeface="Calibri" panose="020F0502020204030204" pitchFamily="34" charset="0"/>
              </a:rPr>
              <a:t>Reporting</a:t>
            </a:r>
          </a:p>
          <a:p>
            <a:pPr marL="602732" lvl="1" indent="-321457">
              <a:lnSpc>
                <a:spcPct val="134000"/>
              </a:lnSpc>
              <a:spcBef>
                <a:spcPts val="600"/>
              </a:spcBef>
              <a:spcAft>
                <a:spcPts val="600"/>
              </a:spcAft>
              <a:buFont typeface="+mj-lt"/>
              <a:buAutoNum type="alphaUcPeriod" startAt="8"/>
            </a:pPr>
            <a:r>
              <a:rPr lang="en-US" sz="1800" dirty="0">
                <a:latin typeface="Calibri" panose="020F0502020204030204" pitchFamily="34" charset="0"/>
                <a:cs typeface="Calibri" panose="020F0502020204030204" pitchFamily="34" charset="0"/>
              </a:rPr>
              <a:t>Sub-recipient Monitoring</a:t>
            </a:r>
          </a:p>
          <a:p>
            <a:pPr marL="602732" lvl="1" indent="-321457">
              <a:lnSpc>
                <a:spcPct val="134000"/>
              </a:lnSpc>
              <a:spcBef>
                <a:spcPts val="600"/>
              </a:spcBef>
              <a:spcAft>
                <a:spcPts val="600"/>
              </a:spcAft>
              <a:buFont typeface="+mj-lt"/>
              <a:buAutoNum type="alphaUcPeriod" startAt="8"/>
            </a:pPr>
            <a:r>
              <a:rPr lang="en-US" sz="1800" dirty="0">
                <a:latin typeface="Calibri" panose="020F0502020204030204" pitchFamily="34" charset="0"/>
                <a:cs typeface="Calibri" panose="020F0502020204030204" pitchFamily="34" charset="0"/>
              </a:rPr>
              <a:t>Special Test and Provisions</a:t>
            </a:r>
          </a:p>
          <a:p>
            <a:pPr marL="602732" lvl="1" indent="-321457">
              <a:lnSpc>
                <a:spcPct val="134000"/>
              </a:lnSpc>
              <a:spcBef>
                <a:spcPts val="600"/>
              </a:spcBef>
              <a:spcAft>
                <a:spcPts val="600"/>
              </a:spcAft>
              <a:buFont typeface="+mj-lt"/>
              <a:buAutoNum type="alphaUcPeriod" startAt="8"/>
            </a:pPr>
            <a:endParaRPr lang="en-US" dirty="0"/>
          </a:p>
          <a:p>
            <a:pPr marL="602732" lvl="1" indent="-321457">
              <a:lnSpc>
                <a:spcPct val="134000"/>
              </a:lnSpc>
              <a:spcBef>
                <a:spcPts val="600"/>
              </a:spcBef>
              <a:spcAft>
                <a:spcPts val="600"/>
              </a:spcAft>
              <a:buFont typeface="+mj-lt"/>
              <a:buAutoNum type="alphaUcPeriod" startAt="8"/>
            </a:pPr>
            <a:endParaRPr lang="en-US" dirty="0"/>
          </a:p>
          <a:p>
            <a:pPr marL="602732" lvl="1" indent="-321457">
              <a:lnSpc>
                <a:spcPct val="134000"/>
              </a:lnSpc>
              <a:spcBef>
                <a:spcPts val="600"/>
              </a:spcBef>
              <a:spcAft>
                <a:spcPts val="600"/>
              </a:spcAft>
              <a:buFont typeface="+mj-lt"/>
              <a:buAutoNum type="alphaUcPeriod" startAt="8"/>
            </a:pPr>
            <a:endParaRPr lang="en-US" dirty="0"/>
          </a:p>
        </p:txBody>
      </p:sp>
    </p:spTree>
    <p:extLst>
      <p:ext uri="{BB962C8B-B14F-4D97-AF65-F5344CB8AC3E}">
        <p14:creationId xmlns:p14="http://schemas.microsoft.com/office/powerpoint/2010/main" val="3356799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dirty="0">
                <a:latin typeface="Calibri" panose="020F0502020204030204" pitchFamily="34" charset="0"/>
                <a:cs typeface="Calibri" panose="020F0502020204030204" pitchFamily="34" charset="0"/>
              </a:rPr>
              <a:t>Audit Findings</a:t>
            </a:r>
          </a:p>
        </p:txBody>
      </p:sp>
      <p:sp>
        <p:nvSpPr>
          <p:cNvPr id="3" name="Content Placeholder 2"/>
          <p:cNvSpPr>
            <a:spLocks noGrp="1"/>
          </p:cNvSpPr>
          <p:nvPr>
            <p:ph idx="1"/>
          </p:nvPr>
        </p:nvSpPr>
        <p:spPr>
          <a:xfrm>
            <a:off x="1260336" y="1720257"/>
            <a:ext cx="9410623" cy="4112372"/>
          </a:xfrm>
        </p:spPr>
        <p:txBody>
          <a:bodyPr>
            <a:normAutofit/>
          </a:bodyPr>
          <a:lstStyle/>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Attempt to mediate at or before the exit conference with the auditor</a:t>
            </a:r>
          </a:p>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Significant deficiencies and material weaknesses in internal control </a:t>
            </a:r>
          </a:p>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Material noncompliance</a:t>
            </a:r>
          </a:p>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Known questioned costs over $25K</a:t>
            </a:r>
          </a:p>
          <a:p>
            <a:pPr marL="281275" lvl="1" indent="0">
              <a:lnSpc>
                <a:spcPct val="114000"/>
              </a:lnSpc>
              <a:spcBef>
                <a:spcPts val="600"/>
              </a:spcBef>
              <a:spcAft>
                <a:spcPts val="600"/>
              </a:spcAft>
              <a:buNone/>
            </a:pPr>
            <a:endParaRPr lang="en-US" dirty="0"/>
          </a:p>
          <a:p>
            <a:pPr marL="602732" lvl="1" indent="-321457">
              <a:lnSpc>
                <a:spcPct val="114000"/>
              </a:lnSpc>
              <a:spcBef>
                <a:spcPts val="600"/>
              </a:spcBef>
              <a:spcAft>
                <a:spcPts val="600"/>
              </a:spcAft>
              <a:buFont typeface="+mj-lt"/>
              <a:buAutoNum type="alphaUcPeriod"/>
            </a:pPr>
            <a:endParaRPr lang="en-US" dirty="0"/>
          </a:p>
          <a:p>
            <a:pPr marL="602732" lvl="1" indent="-321457">
              <a:lnSpc>
                <a:spcPct val="114000"/>
              </a:lnSpc>
              <a:spcBef>
                <a:spcPts val="600"/>
              </a:spcBef>
              <a:spcAft>
                <a:spcPts val="600"/>
              </a:spcAft>
              <a:buFont typeface="+mj-lt"/>
              <a:buAutoNum type="alphaUcPeriod"/>
            </a:pPr>
            <a:endParaRPr lang="en-US" dirty="0"/>
          </a:p>
        </p:txBody>
      </p:sp>
    </p:spTree>
    <p:extLst>
      <p:ext uri="{BB962C8B-B14F-4D97-AF65-F5344CB8AC3E}">
        <p14:creationId xmlns:p14="http://schemas.microsoft.com/office/powerpoint/2010/main" val="17791136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dirty="0">
                <a:latin typeface="Calibri" panose="020F0502020204030204" pitchFamily="34" charset="0"/>
                <a:cs typeface="Calibri" panose="020F0502020204030204" pitchFamily="34" charset="0"/>
              </a:rPr>
              <a:t>What Went Wrong?</a:t>
            </a:r>
          </a:p>
        </p:txBody>
      </p:sp>
      <p:sp>
        <p:nvSpPr>
          <p:cNvPr id="3" name="Content Placeholder 2"/>
          <p:cNvSpPr>
            <a:spLocks noGrp="1"/>
          </p:cNvSpPr>
          <p:nvPr>
            <p:ph idx="1"/>
          </p:nvPr>
        </p:nvSpPr>
        <p:spPr>
          <a:xfrm>
            <a:off x="1260336" y="1720257"/>
            <a:ext cx="9410623" cy="4112372"/>
          </a:xfrm>
        </p:spPr>
        <p:txBody>
          <a:bodyPr>
            <a:normAutofit fontScale="77500" lnSpcReduction="20000"/>
          </a:bodyPr>
          <a:lstStyle/>
          <a:p>
            <a:pPr>
              <a:lnSpc>
                <a:spcPct val="124000"/>
              </a:lnSpc>
              <a:spcBef>
                <a:spcPts val="600"/>
              </a:spcBef>
              <a:spcAft>
                <a:spcPts val="600"/>
              </a:spcAft>
            </a:pPr>
            <a:r>
              <a:rPr lang="en-US" sz="2400" dirty="0">
                <a:latin typeface="Calibri" panose="020F0502020204030204" pitchFamily="34" charset="0"/>
                <a:cs typeface="Calibri" panose="020F0502020204030204" pitchFamily="34" charset="0"/>
              </a:rPr>
              <a:t>Cash Management – Expenditures not properly documented</a:t>
            </a:r>
          </a:p>
          <a:p>
            <a:pPr>
              <a:lnSpc>
                <a:spcPct val="124000"/>
              </a:lnSpc>
              <a:spcBef>
                <a:spcPts val="600"/>
              </a:spcBef>
              <a:spcAft>
                <a:spcPts val="600"/>
              </a:spcAft>
            </a:pPr>
            <a:r>
              <a:rPr lang="en-US" sz="2400" dirty="0">
                <a:latin typeface="Calibri" panose="020F0502020204030204" pitchFamily="34" charset="0"/>
                <a:cs typeface="Calibri" panose="020F0502020204030204" pitchFamily="34" charset="0"/>
              </a:rPr>
              <a:t>Sub-recipient Monitoring – Procedures not in place for financial or performance reporting</a:t>
            </a:r>
          </a:p>
          <a:p>
            <a:pPr>
              <a:lnSpc>
                <a:spcPct val="124000"/>
              </a:lnSpc>
              <a:spcBef>
                <a:spcPts val="600"/>
              </a:spcBef>
              <a:spcAft>
                <a:spcPts val="600"/>
              </a:spcAft>
            </a:pPr>
            <a:r>
              <a:rPr lang="en-US" sz="2400" dirty="0">
                <a:latin typeface="Calibri" panose="020F0502020204030204" pitchFamily="34" charset="0"/>
                <a:cs typeface="Calibri" panose="020F0502020204030204" pitchFamily="34" charset="0"/>
              </a:rPr>
              <a:t>Questioned Costs – expenses not for allowable project/program activities; Expenditures outside of the period of performance; Unallowable costs such as late fees, penalties and excess compensation charged to the program/agreement; Expenditures outside of the period of performance</a:t>
            </a:r>
          </a:p>
          <a:p>
            <a:pPr>
              <a:lnSpc>
                <a:spcPct val="124000"/>
              </a:lnSpc>
              <a:spcBef>
                <a:spcPts val="600"/>
              </a:spcBef>
              <a:spcAft>
                <a:spcPts val="600"/>
              </a:spcAft>
            </a:pPr>
            <a:r>
              <a:rPr lang="en-US" sz="2400" dirty="0">
                <a:latin typeface="Calibri" panose="020F0502020204030204" pitchFamily="34" charset="0"/>
                <a:cs typeface="Calibri" panose="020F0502020204030204" pitchFamily="34" charset="0"/>
              </a:rPr>
              <a:t>Reporting – Required reporting not filed on time or not traceable to grantee’s financial system; Procedures not in place for financial or performance reporting.</a:t>
            </a:r>
          </a:p>
          <a:p>
            <a:pPr>
              <a:lnSpc>
                <a:spcPct val="124000"/>
              </a:lnSpc>
              <a:spcBef>
                <a:spcPts val="600"/>
              </a:spcBef>
              <a:spcAft>
                <a:spcPts val="600"/>
              </a:spcAft>
            </a:pPr>
            <a:r>
              <a:rPr lang="en-US" sz="2400" dirty="0">
                <a:latin typeface="Calibri" panose="020F0502020204030204" pitchFamily="34" charset="0"/>
                <a:cs typeface="Calibri" panose="020F0502020204030204" pitchFamily="34" charset="0"/>
              </a:rPr>
              <a:t>Lack of internal controls – one single employee has control over entire process.</a:t>
            </a:r>
          </a:p>
          <a:p>
            <a:pPr>
              <a:lnSpc>
                <a:spcPct val="124000"/>
              </a:lnSpc>
              <a:spcBef>
                <a:spcPts val="600"/>
              </a:spcBef>
              <a:spcAft>
                <a:spcPts val="600"/>
              </a:spcAft>
            </a:pPr>
            <a:r>
              <a:rPr lang="en-US" sz="2400" dirty="0">
                <a:latin typeface="Calibri" panose="020F0502020204030204" pitchFamily="34" charset="0"/>
                <a:cs typeface="Calibri" panose="020F0502020204030204" pitchFamily="34" charset="0"/>
              </a:rPr>
              <a:t>Embezzlement </a:t>
            </a:r>
          </a:p>
          <a:p>
            <a:pPr marL="281275" lvl="1" indent="0">
              <a:lnSpc>
                <a:spcPct val="124000"/>
              </a:lnSpc>
              <a:spcBef>
                <a:spcPts val="600"/>
              </a:spcBef>
              <a:spcAft>
                <a:spcPts val="600"/>
              </a:spcAft>
              <a:buNone/>
            </a:pPr>
            <a:endParaRPr lang="en-US" dirty="0"/>
          </a:p>
          <a:p>
            <a:pPr marL="602732" lvl="1" indent="-321457">
              <a:lnSpc>
                <a:spcPct val="124000"/>
              </a:lnSpc>
              <a:spcBef>
                <a:spcPts val="600"/>
              </a:spcBef>
              <a:spcAft>
                <a:spcPts val="600"/>
              </a:spcAft>
              <a:buFont typeface="+mj-lt"/>
              <a:buAutoNum type="alphaUcPeriod"/>
            </a:pPr>
            <a:endParaRPr lang="en-US" dirty="0"/>
          </a:p>
          <a:p>
            <a:pPr marL="602732" lvl="1" indent="-321457">
              <a:lnSpc>
                <a:spcPct val="124000"/>
              </a:lnSpc>
              <a:spcBef>
                <a:spcPts val="600"/>
              </a:spcBef>
              <a:spcAft>
                <a:spcPts val="600"/>
              </a:spcAft>
              <a:buFont typeface="+mj-lt"/>
              <a:buAutoNum type="alphaUcPeriod"/>
            </a:pPr>
            <a:endParaRPr lang="en-US" dirty="0"/>
          </a:p>
        </p:txBody>
      </p:sp>
    </p:spTree>
    <p:extLst>
      <p:ext uri="{BB962C8B-B14F-4D97-AF65-F5344CB8AC3E}">
        <p14:creationId xmlns:p14="http://schemas.microsoft.com/office/powerpoint/2010/main" val="2182375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dirty="0">
                <a:latin typeface="Calibri" panose="020F0502020204030204" pitchFamily="34" charset="0"/>
                <a:cs typeface="Calibri" panose="020F0502020204030204" pitchFamily="34" charset="0"/>
              </a:rPr>
              <a:t>Corrective Action Plan</a:t>
            </a:r>
          </a:p>
        </p:txBody>
      </p:sp>
      <p:sp>
        <p:nvSpPr>
          <p:cNvPr id="3" name="Content Placeholder 2"/>
          <p:cNvSpPr>
            <a:spLocks noGrp="1"/>
          </p:cNvSpPr>
          <p:nvPr>
            <p:ph idx="1"/>
          </p:nvPr>
        </p:nvSpPr>
        <p:spPr>
          <a:xfrm>
            <a:off x="1260336" y="1720257"/>
            <a:ext cx="9410623" cy="4112372"/>
          </a:xfrm>
        </p:spPr>
        <p:txBody>
          <a:bodyPr>
            <a:norm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To be prepared by the Auditee</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Name and contact person responsible for corrective action plan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Corrective action plan (the plan of </a:t>
            </a:r>
            <a:r>
              <a:rPr lang="en-US" sz="2000" i="1" u="sng" dirty="0">
                <a:latin typeface="Calibri" panose="020F0502020204030204" pitchFamily="34" charset="0"/>
                <a:cs typeface="Calibri" panose="020F0502020204030204" pitchFamily="34" charset="0"/>
              </a:rPr>
              <a:t>action</a:t>
            </a:r>
            <a:r>
              <a:rPr lang="en-US" sz="2000" dirty="0">
                <a:latin typeface="Calibri" panose="020F0502020204030204" pitchFamily="34" charset="0"/>
                <a:cs typeface="Calibri" panose="020F0502020204030204" pitchFamily="34" charset="0"/>
              </a:rPr>
              <a: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The anticipated completion date</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Explanation if the auditee does not agree</a:t>
            </a:r>
          </a:p>
          <a:p>
            <a:pPr marL="281275" lvl="1" indent="0">
              <a:lnSpc>
                <a:spcPct val="114000"/>
              </a:lnSpc>
              <a:spcBef>
                <a:spcPts val="600"/>
              </a:spcBef>
              <a:spcAft>
                <a:spcPts val="600"/>
              </a:spcAft>
              <a:buNone/>
            </a:pPr>
            <a:endParaRPr lang="en-US" dirty="0"/>
          </a:p>
          <a:p>
            <a:pPr marL="602732" lvl="1" indent="-321457">
              <a:lnSpc>
                <a:spcPct val="114000"/>
              </a:lnSpc>
              <a:spcBef>
                <a:spcPts val="600"/>
              </a:spcBef>
              <a:spcAft>
                <a:spcPts val="600"/>
              </a:spcAft>
              <a:buFont typeface="+mj-lt"/>
              <a:buAutoNum type="alphaUcPeriod"/>
            </a:pPr>
            <a:endParaRPr lang="en-US" dirty="0"/>
          </a:p>
          <a:p>
            <a:pPr marL="602732" lvl="1" indent="-321457">
              <a:lnSpc>
                <a:spcPct val="114000"/>
              </a:lnSpc>
              <a:spcBef>
                <a:spcPts val="600"/>
              </a:spcBef>
              <a:spcAft>
                <a:spcPts val="600"/>
              </a:spcAft>
              <a:buFont typeface="+mj-lt"/>
              <a:buAutoNum type="alphaUcPeriod"/>
            </a:pPr>
            <a:endParaRPr lang="en-US" dirty="0"/>
          </a:p>
        </p:txBody>
      </p:sp>
    </p:spTree>
    <p:extLst>
      <p:ext uri="{BB962C8B-B14F-4D97-AF65-F5344CB8AC3E}">
        <p14:creationId xmlns:p14="http://schemas.microsoft.com/office/powerpoint/2010/main" val="27740937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dirty="0">
                <a:latin typeface="Calibri" panose="020F0502020204030204" pitchFamily="34" charset="0"/>
                <a:cs typeface="Calibri" panose="020F0502020204030204" pitchFamily="34" charset="0"/>
              </a:rPr>
              <a:t>Reporting Package &amp; Submission</a:t>
            </a:r>
          </a:p>
        </p:txBody>
      </p:sp>
      <p:sp>
        <p:nvSpPr>
          <p:cNvPr id="3" name="Content Placeholder 2"/>
          <p:cNvSpPr>
            <a:spLocks noGrp="1"/>
          </p:cNvSpPr>
          <p:nvPr>
            <p:ph idx="1"/>
          </p:nvPr>
        </p:nvSpPr>
        <p:spPr>
          <a:xfrm>
            <a:off x="1260336" y="1720257"/>
            <a:ext cx="9410623" cy="4112372"/>
          </a:xfrm>
        </p:spPr>
        <p:txBody>
          <a:bodyPr>
            <a:norm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Financial Statements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Schedule of expenditures of federal awards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Auditor’s report on internal controls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Auditor’s report on compliance</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Schedule of findings and questioned costs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Summary of schedule of prior audit findings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Corrective Action Plan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Data Collection Form</a:t>
            </a:r>
          </a:p>
          <a:p>
            <a:pPr marL="281275" lvl="1" indent="0">
              <a:lnSpc>
                <a:spcPct val="114000"/>
              </a:lnSpc>
              <a:spcBef>
                <a:spcPts val="600"/>
              </a:spcBef>
              <a:spcAft>
                <a:spcPts val="600"/>
              </a:spcAft>
              <a:buNone/>
            </a:pPr>
            <a:endParaRPr lang="en-US" dirty="0"/>
          </a:p>
          <a:p>
            <a:pPr marL="602732" lvl="1" indent="-321457">
              <a:lnSpc>
                <a:spcPct val="114000"/>
              </a:lnSpc>
              <a:spcBef>
                <a:spcPts val="600"/>
              </a:spcBef>
              <a:spcAft>
                <a:spcPts val="600"/>
              </a:spcAft>
              <a:buFont typeface="+mj-lt"/>
              <a:buAutoNum type="alphaUcPeriod"/>
            </a:pPr>
            <a:endParaRPr lang="en-US" dirty="0"/>
          </a:p>
          <a:p>
            <a:pPr marL="602732" lvl="1" indent="-321457">
              <a:lnSpc>
                <a:spcPct val="114000"/>
              </a:lnSpc>
              <a:spcBef>
                <a:spcPts val="600"/>
              </a:spcBef>
              <a:spcAft>
                <a:spcPts val="600"/>
              </a:spcAft>
              <a:buFont typeface="+mj-lt"/>
              <a:buAutoNum type="alphaUcPeriod"/>
            </a:pPr>
            <a:endParaRPr lang="en-US" dirty="0"/>
          </a:p>
        </p:txBody>
      </p:sp>
    </p:spTree>
    <p:extLst>
      <p:ext uri="{BB962C8B-B14F-4D97-AF65-F5344CB8AC3E}">
        <p14:creationId xmlns:p14="http://schemas.microsoft.com/office/powerpoint/2010/main" val="3111764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dirty="0">
                <a:latin typeface="Calibri" panose="020F0502020204030204" pitchFamily="34" charset="0"/>
                <a:cs typeface="Calibri" panose="020F0502020204030204" pitchFamily="34" charset="0"/>
              </a:rPr>
              <a:t>Management Decision</a:t>
            </a:r>
          </a:p>
        </p:txBody>
      </p:sp>
      <p:sp>
        <p:nvSpPr>
          <p:cNvPr id="3" name="Content Placeholder 2"/>
          <p:cNvSpPr>
            <a:spLocks noGrp="1"/>
          </p:cNvSpPr>
          <p:nvPr>
            <p:ph idx="1"/>
          </p:nvPr>
        </p:nvSpPr>
        <p:spPr>
          <a:xfrm>
            <a:off x="1260336" y="1520231"/>
            <a:ext cx="9410623" cy="4832944"/>
          </a:xfrm>
        </p:spPr>
        <p:txBody>
          <a:bodyPr>
            <a:noAutofit/>
          </a:bodyPr>
          <a:lstStyle/>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In general, management decision must clearly state whether or not the audit finding is sustained, the reasons for the decision, and the expected auditee action to repay disallowed costs, make financial adjustments, or take other action. The management decision should describe any appeal process available to the auditee. </a:t>
            </a:r>
            <a:endParaRPr lang="en-US" sz="1800" b="0" dirty="0">
              <a:latin typeface="Calibri" panose="020F0502020204030204" pitchFamily="34" charset="0"/>
              <a:cs typeface="Calibri" panose="020F0502020204030204" pitchFamily="34" charset="0"/>
            </a:endParaRPr>
          </a:p>
          <a:p>
            <a:pPr>
              <a:lnSpc>
                <a:spcPct val="114000"/>
              </a:lnSpc>
              <a:spcBef>
                <a:spcPts val="600"/>
              </a:spcBef>
              <a:spcAft>
                <a:spcPts val="600"/>
              </a:spcAft>
            </a:pPr>
            <a:r>
              <a:rPr lang="en-US" sz="1800" b="1" i="1" dirty="0">
                <a:latin typeface="Calibri" panose="020F0502020204030204" pitchFamily="34" charset="0"/>
                <a:cs typeface="Calibri" panose="020F0502020204030204" pitchFamily="34" charset="0"/>
              </a:rPr>
              <a:t>Federal agency </a:t>
            </a:r>
            <a:r>
              <a:rPr lang="en-US" sz="1800" b="0" i="1" dirty="0">
                <a:latin typeface="Calibri" panose="020F0502020204030204" pitchFamily="34" charset="0"/>
                <a:cs typeface="Calibri" panose="020F0502020204030204" pitchFamily="34" charset="0"/>
              </a:rPr>
              <a:t>- </a:t>
            </a:r>
            <a:r>
              <a:rPr lang="en-US" sz="1800" b="0" dirty="0">
                <a:latin typeface="Calibri" panose="020F0502020204030204" pitchFamily="34" charset="0"/>
                <a:cs typeface="Calibri" panose="020F0502020204030204" pitchFamily="34" charset="0"/>
              </a:rPr>
              <a:t>the cognizant agency for audit must be responsible for coordinating a management decision for audit findings that affect the programs of more than one Federal agency. Federal awarding agency is responsible for issuing a management decision for findings that relate to Federal awards it makes to non-Federal entities.</a:t>
            </a:r>
          </a:p>
          <a:p>
            <a:pPr>
              <a:lnSpc>
                <a:spcPct val="114000"/>
              </a:lnSpc>
              <a:spcBef>
                <a:spcPts val="600"/>
              </a:spcBef>
              <a:spcAft>
                <a:spcPts val="600"/>
              </a:spcAft>
            </a:pPr>
            <a:r>
              <a:rPr lang="en-US" sz="1800" b="1" i="1" dirty="0">
                <a:latin typeface="Calibri" panose="020F0502020204030204" pitchFamily="34" charset="0"/>
                <a:cs typeface="Calibri" panose="020F0502020204030204" pitchFamily="34" charset="0"/>
              </a:rPr>
              <a:t>Pass-through entity </a:t>
            </a:r>
            <a:r>
              <a:rPr lang="en-US" sz="1800" b="0" dirty="0">
                <a:latin typeface="Calibri" panose="020F0502020204030204" pitchFamily="34" charset="0"/>
                <a:cs typeface="Calibri" panose="020F0502020204030204" pitchFamily="34" charset="0"/>
              </a:rPr>
              <a:t>must be responsible for issuing a management decision for audit findings that relate to Federal awards it makes to sub-recipients.</a:t>
            </a:r>
          </a:p>
          <a:p>
            <a:pPr>
              <a:lnSpc>
                <a:spcPct val="114000"/>
              </a:lnSpc>
              <a:spcBef>
                <a:spcPts val="600"/>
              </a:spcBef>
              <a:spcAft>
                <a:spcPts val="600"/>
              </a:spcAft>
            </a:pPr>
            <a:r>
              <a:rPr lang="en-US" sz="1800" b="1" i="1" dirty="0">
                <a:latin typeface="Calibri" panose="020F0502020204030204" pitchFamily="34" charset="0"/>
                <a:cs typeface="Calibri" panose="020F0502020204030204" pitchFamily="34" charset="0"/>
              </a:rPr>
              <a:t>Time requirements.</a:t>
            </a:r>
            <a:r>
              <a:rPr lang="en-US" sz="1800" b="1" dirty="0">
                <a:latin typeface="Calibri" panose="020F0502020204030204" pitchFamily="34" charset="0"/>
                <a:cs typeface="Calibri" panose="020F0502020204030204" pitchFamily="34" charset="0"/>
              </a:rPr>
              <a:t> </a:t>
            </a:r>
            <a:r>
              <a:rPr lang="en-US" sz="1800" b="0" dirty="0">
                <a:latin typeface="Calibri" panose="020F0502020204030204" pitchFamily="34" charset="0"/>
                <a:cs typeface="Calibri" panose="020F0502020204030204" pitchFamily="34" charset="0"/>
              </a:rPr>
              <a:t>The Federal awarding agency or pass-through entity responsible for issuing a management decision must do so within six months of acceptance of the audit report by the FAC. The auditee must initiate and proceed with corrective action as rapidly as possible and corrective action should begin no later than upon receipt of the audit report.</a:t>
            </a:r>
          </a:p>
          <a:p>
            <a:pPr marL="281275" lvl="1" indent="0">
              <a:lnSpc>
                <a:spcPct val="114000"/>
              </a:lnSpc>
              <a:spcBef>
                <a:spcPts val="600"/>
              </a:spcBef>
              <a:spcAft>
                <a:spcPts val="600"/>
              </a:spcAft>
              <a:buNone/>
            </a:pPr>
            <a:endParaRPr lang="en-US" dirty="0"/>
          </a:p>
          <a:p>
            <a:pPr marL="602732" lvl="1" indent="-321457">
              <a:lnSpc>
                <a:spcPct val="114000"/>
              </a:lnSpc>
              <a:spcBef>
                <a:spcPts val="600"/>
              </a:spcBef>
              <a:spcAft>
                <a:spcPts val="600"/>
              </a:spcAft>
              <a:buFont typeface="+mj-lt"/>
              <a:buAutoNum type="alphaUcPeriod"/>
            </a:pPr>
            <a:endParaRPr lang="en-US" dirty="0"/>
          </a:p>
          <a:p>
            <a:pPr marL="602732" lvl="1" indent="-321457">
              <a:lnSpc>
                <a:spcPct val="114000"/>
              </a:lnSpc>
              <a:spcBef>
                <a:spcPts val="600"/>
              </a:spcBef>
              <a:spcAft>
                <a:spcPts val="600"/>
              </a:spcAft>
              <a:buFont typeface="+mj-lt"/>
              <a:buAutoNum type="alphaUcPeriod"/>
            </a:pPr>
            <a:endParaRPr lang="en-US" dirty="0"/>
          </a:p>
        </p:txBody>
      </p:sp>
    </p:spTree>
    <p:extLst>
      <p:ext uri="{BB962C8B-B14F-4D97-AF65-F5344CB8AC3E}">
        <p14:creationId xmlns:p14="http://schemas.microsoft.com/office/powerpoint/2010/main" val="4227314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dirty="0">
                <a:latin typeface="Calibri" panose="020F0502020204030204" pitchFamily="34" charset="0"/>
                <a:cs typeface="Calibri" panose="020F0502020204030204" pitchFamily="34" charset="0"/>
              </a:rPr>
              <a:t>Audit Resolution</a:t>
            </a:r>
          </a:p>
        </p:txBody>
      </p:sp>
      <p:sp>
        <p:nvSpPr>
          <p:cNvPr id="3" name="Content Placeholder 2"/>
          <p:cNvSpPr>
            <a:spLocks noGrp="1"/>
          </p:cNvSpPr>
          <p:nvPr>
            <p:ph idx="1"/>
          </p:nvPr>
        </p:nvSpPr>
        <p:spPr>
          <a:xfrm>
            <a:off x="1260336" y="1720257"/>
            <a:ext cx="9410623" cy="4112372"/>
          </a:xfrm>
        </p:spPr>
        <p:txBody>
          <a:bodyPr>
            <a:noAutofit/>
          </a:bodyPr>
          <a:lstStyle/>
          <a:p>
            <a:pPr marL="487672" lvl="2" indent="-487672">
              <a:lnSpc>
                <a:spcPct val="114000"/>
              </a:lnSpc>
              <a:spcBef>
                <a:spcPts val="600"/>
              </a:spcBef>
              <a:spcAft>
                <a:spcPts val="600"/>
              </a:spcAft>
              <a:buClr>
                <a:srgbClr val="3194D1"/>
              </a:buClr>
            </a:pPr>
            <a:r>
              <a:rPr lang="en-US" sz="2800" dirty="0">
                <a:solidFill>
                  <a:srgbClr val="0B4E77"/>
                </a:solidFill>
                <a:latin typeface="Calibri" panose="020F0502020204030204" pitchFamily="34" charset="0"/>
                <a:cs typeface="Calibri" panose="020F0502020204030204" pitchFamily="34" charset="0"/>
              </a:rPr>
              <a:t>Federal Agency/Pass-Through Entity should have an audit resolution process that includes:</a:t>
            </a:r>
          </a:p>
          <a:p>
            <a:pPr marL="1300460" lvl="3" indent="-650230">
              <a:lnSpc>
                <a:spcPct val="114000"/>
              </a:lnSpc>
              <a:spcBef>
                <a:spcPts val="600"/>
              </a:spcBef>
              <a:spcAft>
                <a:spcPts val="600"/>
              </a:spcAft>
              <a:buClr>
                <a:srgbClr val="3194D1"/>
              </a:buClr>
              <a:buFont typeface="Wingdings" panose="05000000000000000000" pitchFamily="2" charset="2"/>
              <a:buChar char="ü"/>
            </a:pPr>
            <a:r>
              <a:rPr lang="en-US" sz="2000" dirty="0">
                <a:solidFill>
                  <a:srgbClr val="0B4E77"/>
                </a:solidFill>
                <a:latin typeface="Calibri" panose="020F0502020204030204" pitchFamily="34" charset="0"/>
                <a:cs typeface="Calibri" panose="020F0502020204030204" pitchFamily="34" charset="0"/>
              </a:rPr>
              <a:t>Review of audit findings and recommendations were questioned cost is $25,000 or greater.</a:t>
            </a:r>
          </a:p>
          <a:p>
            <a:pPr marL="1300460" lvl="3" indent="-650230">
              <a:lnSpc>
                <a:spcPct val="114000"/>
              </a:lnSpc>
              <a:spcBef>
                <a:spcPts val="600"/>
              </a:spcBef>
              <a:spcAft>
                <a:spcPts val="600"/>
              </a:spcAft>
              <a:buClr>
                <a:srgbClr val="3194D1"/>
              </a:buClr>
              <a:buFont typeface="Wingdings" panose="05000000000000000000" pitchFamily="2" charset="2"/>
              <a:buChar char="ü"/>
            </a:pPr>
            <a:r>
              <a:rPr lang="en-US" sz="2000" dirty="0">
                <a:solidFill>
                  <a:srgbClr val="0B4E77"/>
                </a:solidFill>
                <a:latin typeface="Calibri" panose="020F0502020204030204" pitchFamily="34" charset="0"/>
                <a:cs typeface="Calibri" panose="020F0502020204030204" pitchFamily="34" charset="0"/>
              </a:rPr>
              <a:t>Makes proposal for audit resolution</a:t>
            </a:r>
          </a:p>
          <a:p>
            <a:pPr marL="1300460" lvl="3" indent="-650230">
              <a:lnSpc>
                <a:spcPct val="114000"/>
              </a:lnSpc>
              <a:spcBef>
                <a:spcPts val="600"/>
              </a:spcBef>
              <a:spcAft>
                <a:spcPts val="600"/>
              </a:spcAft>
              <a:buClr>
                <a:srgbClr val="3194D1"/>
              </a:buClr>
              <a:buFont typeface="Wingdings" panose="05000000000000000000" pitchFamily="2" charset="2"/>
              <a:buChar char="ü"/>
            </a:pPr>
            <a:r>
              <a:rPr lang="en-US" sz="2000" dirty="0">
                <a:solidFill>
                  <a:srgbClr val="0B4E77"/>
                </a:solidFill>
                <a:latin typeface="Calibri" panose="020F0502020204030204" pitchFamily="34" charset="0"/>
                <a:cs typeface="Calibri" panose="020F0502020204030204" pitchFamily="34" charset="0"/>
              </a:rPr>
              <a:t>Establishes an Audit Determination Letter and establishes a debt.</a:t>
            </a:r>
          </a:p>
          <a:p>
            <a:pPr marL="1300460" lvl="3" indent="-650230">
              <a:lnSpc>
                <a:spcPct val="114000"/>
              </a:lnSpc>
              <a:spcBef>
                <a:spcPts val="600"/>
              </a:spcBef>
              <a:spcAft>
                <a:spcPts val="600"/>
              </a:spcAft>
              <a:buClr>
                <a:srgbClr val="3194D1"/>
              </a:buClr>
              <a:buFont typeface="Wingdings" panose="05000000000000000000" pitchFamily="2" charset="2"/>
              <a:buChar char="ü"/>
            </a:pPr>
            <a:r>
              <a:rPr lang="en-US" sz="2000" dirty="0">
                <a:solidFill>
                  <a:srgbClr val="0B4E77"/>
                </a:solidFill>
                <a:latin typeface="Calibri" panose="020F0502020204030204" pitchFamily="34" charset="0"/>
                <a:cs typeface="Calibri" panose="020F0502020204030204" pitchFamily="34" charset="0"/>
              </a:rPr>
              <a:t>Affords recipient the opportunity to appeal the audit determination.</a:t>
            </a:r>
          </a:p>
          <a:p>
            <a:pPr marL="1300460" lvl="3" indent="-650230">
              <a:lnSpc>
                <a:spcPct val="114000"/>
              </a:lnSpc>
              <a:spcBef>
                <a:spcPts val="600"/>
              </a:spcBef>
              <a:spcAft>
                <a:spcPts val="600"/>
              </a:spcAft>
              <a:buClr>
                <a:srgbClr val="3194D1"/>
              </a:buClr>
              <a:buFont typeface="Wingdings" panose="05000000000000000000" pitchFamily="2" charset="2"/>
              <a:buChar char="ü"/>
            </a:pPr>
            <a:r>
              <a:rPr lang="en-US" sz="2000" dirty="0">
                <a:solidFill>
                  <a:srgbClr val="0B4E77"/>
                </a:solidFill>
                <a:latin typeface="Calibri" panose="020F0502020204030204" pitchFamily="34" charset="0"/>
                <a:cs typeface="Calibri" panose="020F0502020204030204" pitchFamily="34" charset="0"/>
              </a:rPr>
              <a:t>Renders a final decision on appeal. </a:t>
            </a:r>
          </a:p>
          <a:p>
            <a:pPr marL="281275" lvl="1" indent="0">
              <a:lnSpc>
                <a:spcPct val="134000"/>
              </a:lnSpc>
              <a:spcBef>
                <a:spcPts val="600"/>
              </a:spcBef>
              <a:spcAft>
                <a:spcPts val="600"/>
              </a:spcAft>
              <a:buNone/>
            </a:pPr>
            <a:endParaRPr lang="en-US" dirty="0"/>
          </a:p>
          <a:p>
            <a:pPr marL="602732" lvl="1" indent="-321457">
              <a:lnSpc>
                <a:spcPct val="134000"/>
              </a:lnSpc>
              <a:spcBef>
                <a:spcPts val="600"/>
              </a:spcBef>
              <a:spcAft>
                <a:spcPts val="600"/>
              </a:spcAft>
              <a:buFont typeface="+mj-lt"/>
              <a:buAutoNum type="alphaUcPeriod"/>
            </a:pPr>
            <a:endParaRPr lang="en-US" dirty="0"/>
          </a:p>
          <a:p>
            <a:pPr marL="602732" lvl="1" indent="-321457">
              <a:lnSpc>
                <a:spcPct val="134000"/>
              </a:lnSpc>
              <a:spcBef>
                <a:spcPts val="600"/>
              </a:spcBef>
              <a:spcAft>
                <a:spcPts val="600"/>
              </a:spcAft>
              <a:buFont typeface="+mj-lt"/>
              <a:buAutoNum type="alphaUcPeriod"/>
            </a:pPr>
            <a:endParaRPr lang="en-US" dirty="0"/>
          </a:p>
        </p:txBody>
      </p:sp>
    </p:spTree>
    <p:extLst>
      <p:ext uri="{BB962C8B-B14F-4D97-AF65-F5344CB8AC3E}">
        <p14:creationId xmlns:p14="http://schemas.microsoft.com/office/powerpoint/2010/main" val="7172772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10830997" cy="469924"/>
          </a:xfrm>
        </p:spPr>
        <p:txBody>
          <a:bodyPr>
            <a:noAutofit/>
          </a:bodyPr>
          <a:lstStyle/>
          <a:p>
            <a:r>
              <a:rPr lang="en-US" sz="3200" dirty="0">
                <a:latin typeface="Calibri" panose="020F0502020204030204" pitchFamily="34" charset="0"/>
                <a:cs typeface="Calibri" panose="020F0502020204030204" pitchFamily="34" charset="0"/>
              </a:rPr>
              <a:t>Department of Labor Cooperative Audit Resolution Process</a:t>
            </a:r>
          </a:p>
        </p:txBody>
      </p:sp>
      <p:sp>
        <p:nvSpPr>
          <p:cNvPr id="3" name="Content Placeholder 2"/>
          <p:cNvSpPr>
            <a:spLocks noGrp="1"/>
          </p:cNvSpPr>
          <p:nvPr>
            <p:ph idx="1"/>
          </p:nvPr>
        </p:nvSpPr>
        <p:spPr>
          <a:xfrm>
            <a:off x="1260336" y="1720256"/>
            <a:ext cx="9839073" cy="4642443"/>
          </a:xfrm>
        </p:spPr>
        <p:txBody>
          <a:bodyPr>
            <a:noAutofit/>
          </a:bodyPr>
          <a:lstStyle/>
          <a:p>
            <a:pPr marL="487672" lvl="2" indent="-487672">
              <a:lnSpc>
                <a:spcPct val="114000"/>
              </a:lnSpc>
              <a:spcBef>
                <a:spcPts val="600"/>
              </a:spcBef>
              <a:spcAft>
                <a:spcPts val="600"/>
              </a:spcAft>
              <a:buClr>
                <a:srgbClr val="3194D1"/>
              </a:buClr>
            </a:pPr>
            <a:r>
              <a:rPr lang="en-US" sz="1800" dirty="0">
                <a:solidFill>
                  <a:srgbClr val="0B4E77"/>
                </a:solidFill>
                <a:latin typeface="Calibri" panose="020F0502020204030204" pitchFamily="34" charset="0"/>
                <a:cs typeface="Calibri" panose="020F0502020204030204" pitchFamily="34" charset="0"/>
              </a:rPr>
              <a:t>In addition to 2 CFR 200.513, the Department of Labor employs a collaborative resolution process with non-federal entities, 2 CFR 2900.20(a). The process of audit resolution includes at a minimum an initial determination, an informal resolution period, and a final determination.</a:t>
            </a:r>
          </a:p>
          <a:p>
            <a:pPr marL="1300460" lvl="3" indent="-650230">
              <a:lnSpc>
                <a:spcPct val="114000"/>
              </a:lnSpc>
              <a:spcBef>
                <a:spcPts val="600"/>
              </a:spcBef>
              <a:spcAft>
                <a:spcPts val="600"/>
              </a:spcAft>
              <a:buClr>
                <a:srgbClr val="3194D1"/>
              </a:buClr>
              <a:buFont typeface="Wingdings" panose="05000000000000000000" pitchFamily="2" charset="2"/>
              <a:buChar char="ü"/>
            </a:pPr>
            <a:r>
              <a:rPr lang="en-US" sz="1600" b="1" dirty="0">
                <a:solidFill>
                  <a:srgbClr val="0B4E77"/>
                </a:solidFill>
                <a:latin typeface="Calibri" panose="020F0502020204030204" pitchFamily="34" charset="0"/>
                <a:cs typeface="Calibri" panose="020F0502020204030204" pitchFamily="34" charset="0"/>
              </a:rPr>
              <a:t>Initial determination </a:t>
            </a:r>
            <a:r>
              <a:rPr lang="en-US" sz="1600" dirty="0">
                <a:solidFill>
                  <a:srgbClr val="0B4E77"/>
                </a:solidFill>
                <a:latin typeface="Calibri" panose="020F0502020204030204" pitchFamily="34" charset="0"/>
                <a:cs typeface="Calibri" panose="020F0502020204030204" pitchFamily="34" charset="0"/>
              </a:rPr>
              <a:t>-  the responsible DOL official(s) shall make an initial determination on the allowability of questioned costs or activities, administrative or systemic findings, and the corrective actions outlined by the recipient.</a:t>
            </a:r>
          </a:p>
          <a:p>
            <a:pPr marL="1300460" lvl="3" indent="-650230">
              <a:lnSpc>
                <a:spcPct val="114000"/>
              </a:lnSpc>
              <a:spcBef>
                <a:spcPts val="600"/>
              </a:spcBef>
              <a:spcAft>
                <a:spcPts val="600"/>
              </a:spcAft>
              <a:buClr>
                <a:srgbClr val="3194D1"/>
              </a:buClr>
              <a:buFont typeface="Wingdings" panose="05000000000000000000" pitchFamily="2" charset="2"/>
              <a:buChar char="ü"/>
            </a:pPr>
            <a:r>
              <a:rPr lang="en-US" sz="1600" b="1" dirty="0">
                <a:solidFill>
                  <a:srgbClr val="0B4E77"/>
                </a:solidFill>
                <a:latin typeface="Calibri" panose="020F0502020204030204" pitchFamily="34" charset="0"/>
                <a:cs typeface="Calibri" panose="020F0502020204030204" pitchFamily="34" charset="0"/>
              </a:rPr>
              <a:t>Informal resolution period </a:t>
            </a:r>
            <a:r>
              <a:rPr lang="en-US" sz="1600" dirty="0">
                <a:solidFill>
                  <a:srgbClr val="0B4E77"/>
                </a:solidFill>
                <a:latin typeface="Calibri" panose="020F0502020204030204" pitchFamily="34" charset="0"/>
                <a:cs typeface="Calibri" panose="020F0502020204030204" pitchFamily="34" charset="0"/>
              </a:rPr>
              <a:t>-  the DOL official(s) afford the recipient/contractor a reasonable period of time the date of issuance of the initial determination to informally resolve those matters in which the recipient/contractor disagrees with the decisions of the responsible DOL official(s.</a:t>
            </a:r>
          </a:p>
          <a:p>
            <a:pPr marL="1300460" lvl="3" indent="-650230">
              <a:lnSpc>
                <a:spcPct val="114000"/>
              </a:lnSpc>
              <a:spcBef>
                <a:spcPts val="600"/>
              </a:spcBef>
              <a:spcAft>
                <a:spcPts val="600"/>
              </a:spcAft>
              <a:buClr>
                <a:srgbClr val="3194D1"/>
              </a:buClr>
              <a:buFont typeface="Wingdings" panose="05000000000000000000" pitchFamily="2" charset="2"/>
              <a:buChar char="ü"/>
            </a:pPr>
            <a:r>
              <a:rPr lang="en-US" sz="1600" b="1" dirty="0">
                <a:solidFill>
                  <a:srgbClr val="0B4E77"/>
                </a:solidFill>
                <a:latin typeface="Calibri" panose="020F0502020204030204" pitchFamily="34" charset="0"/>
                <a:cs typeface="Calibri" panose="020F0502020204030204" pitchFamily="34" charset="0"/>
              </a:rPr>
              <a:t>Final determination </a:t>
            </a:r>
            <a:r>
              <a:rPr lang="en-US" sz="1600" dirty="0">
                <a:solidFill>
                  <a:srgbClr val="0B4E77"/>
                </a:solidFill>
                <a:latin typeface="Calibri" panose="020F0502020204030204" pitchFamily="34" charset="0"/>
                <a:cs typeface="Calibri" panose="020F0502020204030204" pitchFamily="34" charset="0"/>
              </a:rPr>
              <a:t>-  Indicate that efforts to informally resolve matters contained in the initial determination have either been successful or unsuccessful; Lists those matters upon which the parties continue to disagree; Lists any modifications to the factual findings and conclusions set forth in the initial determination; Lists any sanctions and required corrective actions; and sets forth any appeal rights.</a:t>
            </a:r>
            <a:endParaRPr lang="en-US" dirty="0"/>
          </a:p>
        </p:txBody>
      </p:sp>
    </p:spTree>
    <p:extLst>
      <p:ext uri="{BB962C8B-B14F-4D97-AF65-F5344CB8AC3E}">
        <p14:creationId xmlns:p14="http://schemas.microsoft.com/office/powerpoint/2010/main" val="1323404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10830997" cy="469924"/>
          </a:xfrm>
        </p:spPr>
        <p:txBody>
          <a:bodyPr>
            <a:noAutofit/>
          </a:bodyPr>
          <a:lstStyle/>
          <a:p>
            <a:r>
              <a:rPr lang="en-US" sz="2800" dirty="0">
                <a:latin typeface="Calibri" panose="020F0502020204030204" pitchFamily="34" charset="0"/>
                <a:cs typeface="Calibri" panose="020F0502020204030204" pitchFamily="34" charset="0"/>
              </a:rPr>
              <a:t>Department of Labor Cooperative Audit Resolution Process continued</a:t>
            </a:r>
          </a:p>
        </p:txBody>
      </p:sp>
      <p:sp>
        <p:nvSpPr>
          <p:cNvPr id="3" name="Content Placeholder 2"/>
          <p:cNvSpPr>
            <a:spLocks noGrp="1"/>
          </p:cNvSpPr>
          <p:nvPr>
            <p:ph idx="1"/>
          </p:nvPr>
        </p:nvSpPr>
        <p:spPr>
          <a:xfrm>
            <a:off x="1260336" y="1720257"/>
            <a:ext cx="9839073" cy="4112372"/>
          </a:xfrm>
        </p:spPr>
        <p:txBody>
          <a:bodyPr>
            <a:noAutofit/>
          </a:bodyPr>
          <a:lstStyle/>
          <a:p>
            <a:pPr marL="281275" lvl="1"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Insofar as possible, the requirements of this section should be met within 180 days of the date the final approved audit report is received by the DOL official(s) responsible for audit resolution.</a:t>
            </a:r>
          </a:p>
          <a:p>
            <a:pPr marL="281275" lvl="1" indent="0">
              <a:lnSpc>
                <a:spcPct val="114000"/>
              </a:lnSpc>
              <a:spcBef>
                <a:spcPts val="600"/>
              </a:spcBef>
              <a:spcAft>
                <a:spcPts val="600"/>
              </a:spcAft>
              <a:buNone/>
            </a:pPr>
            <a:r>
              <a:rPr lang="en-US" i="1" dirty="0"/>
              <a:t>See 2 CFR 2900.21 (Management Decision) and 2 CFR 2900.22 (Appeals Process of Department of Labor Recipients). </a:t>
            </a:r>
          </a:p>
          <a:p>
            <a:pPr marL="281275" lvl="1" indent="0">
              <a:lnSpc>
                <a:spcPct val="114000"/>
              </a:lnSpc>
              <a:spcBef>
                <a:spcPts val="600"/>
              </a:spcBef>
              <a:spcAft>
                <a:spcPts val="600"/>
              </a:spcAft>
              <a:buNone/>
            </a:pPr>
            <a:endParaRPr lang="en-US" sz="4000" dirty="0"/>
          </a:p>
        </p:txBody>
      </p:sp>
    </p:spTree>
    <p:extLst>
      <p:ext uri="{BB962C8B-B14F-4D97-AF65-F5344CB8AC3E}">
        <p14:creationId xmlns:p14="http://schemas.microsoft.com/office/powerpoint/2010/main" val="998416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dirty="0">
                <a:latin typeface="Calibri" panose="020F0502020204030204" pitchFamily="34" charset="0"/>
                <a:cs typeface="Calibri" panose="020F0502020204030204" pitchFamily="34" charset="0"/>
              </a:rPr>
              <a:t>Remedies for Noncompliance</a:t>
            </a:r>
          </a:p>
        </p:txBody>
      </p:sp>
      <p:sp>
        <p:nvSpPr>
          <p:cNvPr id="3" name="Content Placeholder 2"/>
          <p:cNvSpPr>
            <a:spLocks noGrp="1"/>
          </p:cNvSpPr>
          <p:nvPr>
            <p:ph idx="1"/>
          </p:nvPr>
        </p:nvSpPr>
        <p:spPr>
          <a:xfrm>
            <a:off x="1260336" y="1720257"/>
            <a:ext cx="8304059" cy="4112372"/>
          </a:xfrm>
        </p:spPr>
        <p:txBody>
          <a:bodyPr>
            <a:noAutofit/>
          </a:bodyPr>
          <a:lstStyle/>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Temporarily withhold cash payments pending correction of the deficiency by the non-Federal entity or more severe enforcement action by the Federal awarding agency or pass-through entity</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Disallow (that is, deny both use of funds and any applicable matching credit for) all or part of the cost of the activity or action not in compliance</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Wholly or partly suspend or terminate the Federal award.</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Initiate suspension or debarment proceedings (sam.gov)</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Withhold further Federal awards for the project or program</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Take other remedies that may be legally available</a:t>
            </a:r>
            <a:endParaRPr lang="en-US" sz="1000" dirty="0"/>
          </a:p>
          <a:p>
            <a:pPr marL="602732" lvl="1" indent="-321457">
              <a:buFont typeface="+mj-lt"/>
              <a:buAutoNum type="alphaUcPeriod"/>
            </a:pPr>
            <a:endParaRPr lang="en-US" dirty="0"/>
          </a:p>
          <a:p>
            <a:pPr marL="602732" lvl="1" indent="-321457">
              <a:buFont typeface="+mj-lt"/>
              <a:buAutoNum type="alphaUcPeriod"/>
            </a:pPr>
            <a:endParaRPr lang="en-US" dirty="0"/>
          </a:p>
        </p:txBody>
      </p:sp>
      <p:pic>
        <p:nvPicPr>
          <p:cNvPr id="4" name="Picture 3">
            <a:extLst>
              <a:ext uri="{FF2B5EF4-FFF2-40B4-BE49-F238E27FC236}">
                <a16:creationId xmlns:a16="http://schemas.microsoft.com/office/drawing/2014/main" id="{607A1D55-100A-70F0-41E6-6F774B4A400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77595" y="3936585"/>
            <a:ext cx="1428047" cy="896752"/>
          </a:xfrm>
          <a:prstGeom prst="rect">
            <a:avLst/>
          </a:prstGeom>
        </p:spPr>
      </p:pic>
      <p:pic>
        <p:nvPicPr>
          <p:cNvPr id="5" name="Picture 4" descr="sam.gov logo">
            <a:extLst>
              <a:ext uri="{FF2B5EF4-FFF2-40B4-BE49-F238E27FC236}">
                <a16:creationId xmlns:a16="http://schemas.microsoft.com/office/drawing/2014/main" id="{06D549A7-E7AA-F1CA-F103-7ADD8DDD1017}"/>
              </a:ext>
            </a:extLst>
          </p:cNvPr>
          <p:cNvPicPr>
            <a:picLocks noChangeAspect="1"/>
          </p:cNvPicPr>
          <p:nvPr/>
        </p:nvPicPr>
        <p:blipFill>
          <a:blip r:embed="rId3"/>
          <a:stretch>
            <a:fillRect/>
          </a:stretch>
        </p:blipFill>
        <p:spPr>
          <a:xfrm>
            <a:off x="9564396" y="5176505"/>
            <a:ext cx="2627604" cy="566977"/>
          </a:xfrm>
          <a:prstGeom prst="rect">
            <a:avLst/>
          </a:prstGeom>
        </p:spPr>
      </p:pic>
    </p:spTree>
    <p:extLst>
      <p:ext uri="{BB962C8B-B14F-4D97-AF65-F5344CB8AC3E}">
        <p14:creationId xmlns:p14="http://schemas.microsoft.com/office/powerpoint/2010/main" val="2302867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790409"/>
            <a:ext cx="7358063" cy="469924"/>
          </a:xfrm>
        </p:spPr>
        <p:txBody>
          <a:bodyPr>
            <a:noAutofit/>
          </a:bodyPr>
          <a:lstStyle/>
          <a:p>
            <a:r>
              <a:rPr lang="en-US" dirty="0">
                <a:latin typeface="Calibri" panose="020F0502020204030204" pitchFamily="34" charset="0"/>
                <a:cs typeface="Calibri" panose="020F0502020204030204" pitchFamily="34" charset="0"/>
              </a:rPr>
              <a:t>How to be Audit Ready?</a:t>
            </a:r>
          </a:p>
        </p:txBody>
      </p:sp>
      <p:sp>
        <p:nvSpPr>
          <p:cNvPr id="3" name="Content Placeholder 2"/>
          <p:cNvSpPr>
            <a:spLocks noGrp="1"/>
          </p:cNvSpPr>
          <p:nvPr>
            <p:ph idx="1"/>
          </p:nvPr>
        </p:nvSpPr>
        <p:spPr>
          <a:xfrm>
            <a:off x="1260336" y="1720257"/>
            <a:ext cx="9410623" cy="4112372"/>
          </a:xfrm>
        </p:spPr>
        <p:txBody>
          <a:bodyPr>
            <a:noAutofit/>
          </a:bodyPr>
          <a:lstStyle/>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READ the compliance supplement annually</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Procure knowledgeable auditing firm</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Assign/appoint experienced personnel as point of contact for the auditors</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Ensure corrective action plans are implemented (documented)</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Prepare schedules needed for the audit ahead of time</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Have source documentation readily accessible (electronically, order from archive, etc.)</a:t>
            </a:r>
          </a:p>
          <a:p>
            <a:pPr marL="487672" lvl="2" indent="-487672">
              <a:lnSpc>
                <a:spcPct val="114000"/>
              </a:lnSpc>
              <a:spcBef>
                <a:spcPts val="600"/>
              </a:spcBef>
              <a:spcAft>
                <a:spcPts val="600"/>
              </a:spcAft>
              <a:buClr>
                <a:srgbClr val="3194D1"/>
              </a:buClr>
            </a:pPr>
            <a:r>
              <a:rPr lang="en-US" dirty="0">
                <a:solidFill>
                  <a:srgbClr val="0B4E77"/>
                </a:solidFill>
                <a:latin typeface="Calibri" panose="020F0502020204030204" pitchFamily="34" charset="0"/>
                <a:cs typeface="Calibri" panose="020F0502020204030204" pitchFamily="34" charset="0"/>
              </a:rPr>
              <a:t>Be aware of the organization’s internal weaknesses and be ready to address cure plans.</a:t>
            </a:r>
          </a:p>
          <a:p>
            <a:pPr marL="281275" lvl="1" indent="0">
              <a:buNone/>
            </a:pPr>
            <a:endParaRPr lang="en-US" sz="1050" dirty="0"/>
          </a:p>
          <a:p>
            <a:pPr marL="602732" lvl="1" indent="-321457">
              <a:buFont typeface="+mj-lt"/>
              <a:buAutoNum type="alphaUcPeriod"/>
            </a:pPr>
            <a:endParaRPr lang="en-US" sz="1050" dirty="0"/>
          </a:p>
          <a:p>
            <a:pPr marL="602732" lvl="1" indent="-321457">
              <a:buFont typeface="+mj-lt"/>
              <a:buAutoNum type="alphaUcPeriod"/>
            </a:pPr>
            <a:endParaRPr lang="en-US" sz="1050" dirty="0"/>
          </a:p>
        </p:txBody>
      </p:sp>
    </p:spTree>
    <p:extLst>
      <p:ext uri="{BB962C8B-B14F-4D97-AF65-F5344CB8AC3E}">
        <p14:creationId xmlns:p14="http://schemas.microsoft.com/office/powerpoint/2010/main" val="37689931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31" name="Google Shape;631;g1b8ff609911_1_459"/>
          <p:cNvSpPr txBox="1">
            <a:spLocks noGrp="1"/>
          </p:cNvSpPr>
          <p:nvPr>
            <p:ph type="title"/>
          </p:nvPr>
        </p:nvSpPr>
        <p:spPr>
          <a:xfrm>
            <a:off x="552299" y="244724"/>
            <a:ext cx="11081334"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ts val="0"/>
              </a:spcBef>
              <a:spcAft>
                <a:spcPts val="0"/>
              </a:spcAft>
              <a:buSzPts val="3600"/>
              <a:buNone/>
            </a:pPr>
            <a:r>
              <a:rPr lang="en-US" sz="3200" dirty="0">
                <a:latin typeface="Calibri" panose="020F0502020204030204" pitchFamily="34" charset="0"/>
                <a:cs typeface="Calibri" panose="020F0502020204030204" pitchFamily="34" charset="0"/>
              </a:rPr>
              <a:t>For More Information on the NEXT LEVEL NOW Collaborative…</a:t>
            </a:r>
            <a:endParaRPr sz="3200" dirty="0">
              <a:latin typeface="Calibri" panose="020F0502020204030204" pitchFamily="34" charset="0"/>
              <a:cs typeface="Calibri" panose="020F0502020204030204" pitchFamily="34" charset="0"/>
            </a:endParaRPr>
          </a:p>
        </p:txBody>
      </p:sp>
      <p:sp>
        <p:nvSpPr>
          <p:cNvPr id="15" name="Text Placeholder 14">
            <a:extLst>
              <a:ext uri="{FF2B5EF4-FFF2-40B4-BE49-F238E27FC236}">
                <a16:creationId xmlns:a16="http://schemas.microsoft.com/office/drawing/2014/main" id="{EA12319B-F956-FBA1-04BB-11CF7EEFB74B}"/>
              </a:ext>
            </a:extLst>
          </p:cNvPr>
          <p:cNvSpPr>
            <a:spLocks noGrp="1"/>
          </p:cNvSpPr>
          <p:nvPr>
            <p:ph type="body" sz="quarter" idx="13"/>
          </p:nvPr>
        </p:nvSpPr>
        <p:spPr>
          <a:xfrm>
            <a:off x="460917" y="1052292"/>
            <a:ext cx="11264099" cy="858153"/>
          </a:xfrm>
          <a:ln w="38100">
            <a:solidFill>
              <a:schemeClr val="accent1"/>
            </a:solidFill>
          </a:ln>
        </p:spPr>
        <p:txBody>
          <a:bodyPr/>
          <a:lstStyle/>
          <a:p>
            <a:pPr marL="171450" lvl="0" indent="0" algn="ctr">
              <a:lnSpc>
                <a:spcPct val="100000"/>
              </a:lnSpc>
              <a:spcBef>
                <a:spcPts val="0"/>
              </a:spcBef>
              <a:buClr>
                <a:srgbClr val="000000"/>
              </a:buClr>
              <a:buSzPts val="1800"/>
              <a:buNone/>
            </a:pPr>
            <a:r>
              <a:rPr lang="en-US" sz="2400" dirty="0">
                <a:latin typeface="Calibri" panose="020F0502020204030204" pitchFamily="34" charset="0"/>
                <a:cs typeface="Calibri" panose="020F0502020204030204" pitchFamily="34" charset="0"/>
              </a:rPr>
              <a:t>Become a Member</a:t>
            </a:r>
            <a:br>
              <a:rPr lang="en-US" sz="2400" b="0" dirty="0">
                <a:latin typeface="Calibri" panose="020F0502020204030204" pitchFamily="34" charset="0"/>
                <a:cs typeface="Calibri" panose="020F0502020204030204" pitchFamily="34" charset="0"/>
                <a:sym typeface="Arial"/>
              </a:rPr>
            </a:br>
            <a:r>
              <a:rPr lang="en-US" sz="2400" b="0" dirty="0">
                <a:latin typeface="Calibri" panose="020F0502020204030204" pitchFamily="34" charset="0"/>
                <a:cs typeface="Calibri" panose="020F0502020204030204" pitchFamily="34" charset="0"/>
              </a:rPr>
              <a:t>of our </a:t>
            </a:r>
            <a:r>
              <a:rPr lang="en-US" sz="2400" b="0" dirty="0">
                <a:solidFill>
                  <a:srgbClr val="008CE3"/>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Next Level Now Community of Practice </a:t>
            </a:r>
            <a:r>
              <a:rPr lang="en-US" sz="2400" b="0" dirty="0">
                <a:latin typeface="Calibri" panose="020F0502020204030204" pitchFamily="34" charset="0"/>
                <a:cs typeface="Calibri" panose="020F0502020204030204" pitchFamily="34" charset="0"/>
              </a:rPr>
              <a:t>on WorkforceGPS!</a:t>
            </a:r>
            <a:endParaRPr lang="en-US" sz="2400" b="0" dirty="0">
              <a:latin typeface="Calibri" panose="020F0502020204030204" pitchFamily="34" charset="0"/>
              <a:cs typeface="Calibri" panose="020F0502020204030204" pitchFamily="34" charset="0"/>
              <a:sym typeface="Arial"/>
            </a:endParaRPr>
          </a:p>
        </p:txBody>
      </p:sp>
      <p:sp>
        <p:nvSpPr>
          <p:cNvPr id="2" name="Rectangle 1">
            <a:extLst>
              <a:ext uri="{FF2B5EF4-FFF2-40B4-BE49-F238E27FC236}">
                <a16:creationId xmlns:a16="http://schemas.microsoft.com/office/drawing/2014/main" id="{10FC141E-4F26-FC44-62B5-1426E0310098}"/>
              </a:ext>
              <a:ext uri="{C183D7F6-B498-43B3-948B-1728B52AA6E4}">
                <adec:decorative xmlns:adec="http://schemas.microsoft.com/office/drawing/2017/decorative" val="1"/>
              </a:ext>
            </a:extLst>
          </p:cNvPr>
          <p:cNvSpPr/>
          <p:nvPr/>
        </p:nvSpPr>
        <p:spPr>
          <a:xfrm>
            <a:off x="466984" y="2102858"/>
            <a:ext cx="11264099" cy="3784985"/>
          </a:xfrm>
          <a:prstGeom prst="rect">
            <a:avLst/>
          </a:prstGeom>
          <a:noFill/>
          <a:ln w="38100">
            <a:solidFill>
              <a:schemeClr val="accent1"/>
            </a:solidFill>
          </a:ln>
        </p:spPr>
        <p:txBody>
          <a:bodyPr spcFirstLastPara="1" wrap="square" lIns="91425" tIns="45700" rIns="91425" bIns="45700" anchor="ctr" anchorCtr="0">
            <a:noAutofit/>
          </a:bodyPr>
          <a:lstStyle/>
          <a:p>
            <a:pPr marL="171450">
              <a:buSzPts val="1800"/>
            </a:pPr>
            <a:endParaRPr lang="en-US" sz="2400" b="1" dirty="0">
              <a:solidFill>
                <a:srgbClr val="000000"/>
              </a:solidFill>
              <a:latin typeface="Calibri"/>
              <a:cs typeface="Calibri"/>
              <a:sym typeface="Calibri"/>
            </a:endParaRPr>
          </a:p>
        </p:txBody>
      </p:sp>
      <p:sp>
        <p:nvSpPr>
          <p:cNvPr id="11" name="Text Placeholder 10">
            <a:extLst>
              <a:ext uri="{FF2B5EF4-FFF2-40B4-BE49-F238E27FC236}">
                <a16:creationId xmlns:a16="http://schemas.microsoft.com/office/drawing/2014/main" id="{5C33FAFA-CB73-C6D5-A2E4-264C8B78B783}"/>
              </a:ext>
            </a:extLst>
          </p:cNvPr>
          <p:cNvSpPr>
            <a:spLocks noGrp="1"/>
          </p:cNvSpPr>
          <p:nvPr>
            <p:ph type="body" sz="quarter" idx="14"/>
          </p:nvPr>
        </p:nvSpPr>
        <p:spPr>
          <a:xfrm>
            <a:off x="460917" y="2451838"/>
            <a:ext cx="3084953" cy="977162"/>
          </a:xfrm>
        </p:spPr>
        <p:txBody>
          <a:bodyPr>
            <a:normAutofit/>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Questions or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Technical Assistance Requests</a:t>
            </a:r>
            <a:endParaRPr lang="en-US" sz="1800" b="1" dirty="0">
              <a:latin typeface="Calibri" panose="020F0502020204030204" pitchFamily="34" charset="0"/>
              <a:cs typeface="Calibri" panose="020F0502020204030204" pitchFamily="34" charset="0"/>
            </a:endParaRPr>
          </a:p>
        </p:txBody>
      </p:sp>
      <p:pic>
        <p:nvPicPr>
          <p:cNvPr id="3" name="Picture 2" descr="Qr code for submitting a question for Next Level Now. Image is linked&#10;&#10;">
            <a:hlinkClick r:id="rId5"/>
            <a:extLst>
              <a:ext uri="{FF2B5EF4-FFF2-40B4-BE49-F238E27FC236}">
                <a16:creationId xmlns:a16="http://schemas.microsoft.com/office/drawing/2014/main" id="{A8943737-B3BC-33AC-A2F4-65D094A45BB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85770" y="2362903"/>
            <a:ext cx="1404092" cy="1315408"/>
          </a:xfrm>
          <a:prstGeom prst="rect">
            <a:avLst/>
          </a:prstGeom>
          <a:noFill/>
          <a:ln>
            <a:noFill/>
          </a:ln>
        </p:spPr>
      </p:pic>
      <p:pic>
        <p:nvPicPr>
          <p:cNvPr id="6" name="Picture 5" descr="Qr code for submitting Promising Practices for Next Level Now. image is linked.&#10;&#10;">
            <a:hlinkClick r:id="rId7"/>
            <a:extLst>
              <a:ext uri="{FF2B5EF4-FFF2-40B4-BE49-F238E27FC236}">
                <a16:creationId xmlns:a16="http://schemas.microsoft.com/office/drawing/2014/main" id="{56ED1471-7CE8-72D7-8D90-DECC6CB0D61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75764" y="4274878"/>
            <a:ext cx="1404092" cy="1404092"/>
          </a:xfrm>
          <a:prstGeom prst="rect">
            <a:avLst/>
          </a:prstGeom>
          <a:noFill/>
          <a:ln>
            <a:noFill/>
          </a:ln>
        </p:spPr>
      </p:pic>
      <p:sp>
        <p:nvSpPr>
          <p:cNvPr id="14" name="Text Placeholder 13">
            <a:extLst>
              <a:ext uri="{FF2B5EF4-FFF2-40B4-BE49-F238E27FC236}">
                <a16:creationId xmlns:a16="http://schemas.microsoft.com/office/drawing/2014/main" id="{6CE58CF6-B3CC-5C9A-035E-7743FD20EBD8}"/>
              </a:ext>
            </a:extLst>
          </p:cNvPr>
          <p:cNvSpPr>
            <a:spLocks noGrp="1"/>
          </p:cNvSpPr>
          <p:nvPr>
            <p:ph type="body" sz="quarter" idx="15"/>
          </p:nvPr>
        </p:nvSpPr>
        <p:spPr>
          <a:xfrm>
            <a:off x="2273084" y="4653192"/>
            <a:ext cx="3084953" cy="675214"/>
          </a:xfrm>
        </p:spPr>
        <p:txBody>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sym typeface="Arial"/>
              </a:rPr>
            </a:br>
            <a:r>
              <a:rPr lang="en-US" sz="1800" b="1" dirty="0">
                <a:latin typeface="Calibri" panose="020F0502020204030204" pitchFamily="34" charset="0"/>
                <a:cs typeface="Calibri" panose="020F0502020204030204" pitchFamily="34" charset="0"/>
                <a:sym typeface="Arial"/>
              </a:rPr>
              <a:t>Promising Practices</a:t>
            </a:r>
          </a:p>
        </p:txBody>
      </p:sp>
      <p:sp>
        <p:nvSpPr>
          <p:cNvPr id="8" name="Rectangle 7">
            <a:extLst>
              <a:ext uri="{FF2B5EF4-FFF2-40B4-BE49-F238E27FC236}">
                <a16:creationId xmlns:a16="http://schemas.microsoft.com/office/drawing/2014/main" id="{E3A583D4-96E9-1756-3DFF-BFE0DFC8AFB0}"/>
              </a:ext>
              <a:ext uri="{C183D7F6-B498-43B3-948B-1728B52AA6E4}">
                <adec:decorative xmlns:adec="http://schemas.microsoft.com/office/drawing/2017/decorative" val="1"/>
              </a:ext>
            </a:extLst>
          </p:cNvPr>
          <p:cNvSpPr/>
          <p:nvPr/>
        </p:nvSpPr>
        <p:spPr>
          <a:xfrm>
            <a:off x="5248848" y="2097952"/>
            <a:ext cx="2018597" cy="3784985"/>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5" name="Google Shape;635;g1b8ff609911_1_459" descr="Next Level Now collaborative logo">
            <a:extLst>
              <a:ext uri="{C183D7F6-B498-43B3-948B-1728B52AA6E4}">
                <adec:decorative xmlns:adec="http://schemas.microsoft.com/office/drawing/2017/decorative" val="0"/>
              </a:ext>
            </a:extLst>
          </p:cNvPr>
          <p:cNvPicPr preferRelativeResize="0"/>
          <p:nvPr/>
        </p:nvPicPr>
        <p:blipFill rotWithShape="1">
          <a:blip r:embed="rId9"/>
          <a:srcRect/>
          <a:stretch/>
        </p:blipFill>
        <p:spPr>
          <a:xfrm>
            <a:off x="5294302" y="2896392"/>
            <a:ext cx="2018597" cy="1999817"/>
          </a:xfrm>
          <a:prstGeom prst="rect">
            <a:avLst/>
          </a:prstGeom>
          <a:noFill/>
          <a:ln>
            <a:noFill/>
          </a:ln>
        </p:spPr>
      </p:pic>
      <p:sp>
        <p:nvSpPr>
          <p:cNvPr id="633" name="Google Shape;633;g1b8ff609911_1_459"/>
          <p:cNvSpPr txBox="1">
            <a:spLocks noGrp="1"/>
          </p:cNvSpPr>
          <p:nvPr>
            <p:ph type="body" idx="1"/>
          </p:nvPr>
        </p:nvSpPr>
        <p:spPr>
          <a:xfrm>
            <a:off x="7814485" y="2593400"/>
            <a:ext cx="2784460" cy="1055309"/>
          </a:xfrm>
          <a:prstGeom prst="rect">
            <a:avLst/>
          </a:prstGeom>
          <a:noFill/>
          <a:ln>
            <a:noFill/>
          </a:ln>
        </p:spPr>
        <p:txBody>
          <a:bodyPr spcFirstLastPara="1" wrap="square" lIns="91425" tIns="45700" rIns="91425" bIns="45700" anchor="ctr" anchorCtr="0">
            <a:noAutofit/>
          </a:bodyPr>
          <a:lstStyle/>
          <a:p>
            <a:pPr marL="0" lvl="0" indent="0" rtl="0">
              <a:lnSpc>
                <a:spcPct val="95000"/>
              </a:lnSpc>
              <a:spcBef>
                <a:spcPts val="0"/>
              </a:spcBef>
              <a:spcAft>
                <a:spcPts val="0"/>
              </a:spcAft>
              <a:buClr>
                <a:srgbClr val="000000"/>
              </a:buClr>
              <a:buSzPts val="2800"/>
              <a:buFont typeface="Calibri"/>
              <a:buNone/>
            </a:pPr>
            <a:r>
              <a:rPr lang="en-US" sz="1600" b="1" dirty="0">
                <a:latin typeface="Calibri" panose="020F0502020204030204" pitchFamily="34" charset="0"/>
                <a:cs typeface="Calibri" panose="020F0502020204030204" pitchFamily="34" charset="0"/>
              </a:rPr>
              <a:t>Melissa Aguilar-Southard</a:t>
            </a:r>
            <a:endParaRPr sz="1600" b="1" dirty="0">
              <a:latin typeface="Calibri" panose="020F0502020204030204" pitchFamily="34" charset="0"/>
              <a:cs typeface="Calibri" panose="020F0502020204030204" pitchFamily="34" charset="0"/>
            </a:endParaRPr>
          </a:p>
          <a:p>
            <a:pPr marL="0" lvl="1" indent="0" rtl="0">
              <a:lnSpc>
                <a:spcPct val="95000"/>
              </a:lnSpc>
              <a:spcBef>
                <a:spcPts val="400"/>
              </a:spcBef>
              <a:spcAft>
                <a:spcPts val="0"/>
              </a:spcAft>
              <a:buClr>
                <a:srgbClr val="000000"/>
              </a:buClr>
              <a:buSzPts val="2200"/>
              <a:buNone/>
            </a:pPr>
            <a:r>
              <a:rPr lang="en-US" sz="1400" dirty="0">
                <a:latin typeface="Calibri" panose="020F0502020204030204" pitchFamily="34" charset="0"/>
                <a:cs typeface="Calibri" panose="020F0502020204030204" pitchFamily="34" charset="0"/>
              </a:rPr>
              <a:t>Director and SME - Safal Partners</a:t>
            </a:r>
            <a:endParaRPr dirty="0">
              <a:latin typeface="Calibri" panose="020F0502020204030204" pitchFamily="34" charset="0"/>
              <a:cs typeface="Calibri" panose="020F0502020204030204" pitchFamily="34" charset="0"/>
            </a:endParaRPr>
          </a:p>
          <a:p>
            <a:pPr marL="0" lvl="2" indent="0" rtl="0">
              <a:lnSpc>
                <a:spcPct val="95000"/>
              </a:lnSpc>
              <a:spcBef>
                <a:spcPts val="200"/>
              </a:spcBef>
              <a:spcAft>
                <a:spcPts val="0"/>
              </a:spcAft>
              <a:buClr>
                <a:srgbClr val="000000"/>
              </a:buClr>
              <a:buSzPts val="2200"/>
              <a:buNone/>
            </a:pPr>
            <a:r>
              <a:rPr lang="en-US" sz="1400" b="0" u="sng" dirty="0">
                <a:highlight>
                  <a:srgbClr val="FFFFFF"/>
                </a:highlight>
                <a:latin typeface="Calibri" panose="020F0502020204030204" pitchFamily="34" charset="0"/>
                <a:cs typeface="Calibri" panose="020F0502020204030204" pitchFamily="34" charset="0"/>
                <a:hlinkClick r:id="rId10" tooltip="Melissa.Aguilar-Southard@safalpartners.com">
                  <a:extLst>
                    <a:ext uri="{A12FA001-AC4F-418D-AE19-62706E023703}">
                      <ahyp:hlinkClr xmlns:ahyp="http://schemas.microsoft.com/office/drawing/2018/hyperlinkcolor" val="tx"/>
                    </a:ext>
                  </a:extLst>
                </a:hlinkClick>
              </a:rPr>
              <a:t>Melissa.Aguilar-Southard@safalpartners.com</a:t>
            </a:r>
            <a:endParaRPr sz="1400" b="0" u="sng" dirty="0">
              <a:highlight>
                <a:srgbClr val="FFFFFF"/>
              </a:highlight>
              <a:latin typeface="Calibri" panose="020F0502020204030204" pitchFamily="34" charset="0"/>
              <a:cs typeface="Calibri" panose="020F0502020204030204" pitchFamily="34" charset="0"/>
            </a:endParaRPr>
          </a:p>
        </p:txBody>
      </p:sp>
      <p:pic>
        <p:nvPicPr>
          <p:cNvPr id="632" name="Google Shape;632;g1b8ff609911_1_459" descr="Profile photo of Melissa Aguilar-Southard from Safal Partners"/>
          <p:cNvPicPr preferRelativeResize="0">
            <a:picLocks noGrp="1"/>
          </p:cNvPicPr>
          <p:nvPr>
            <p:ph type="pic" idx="2"/>
          </p:nvPr>
        </p:nvPicPr>
        <p:blipFill rotWithShape="1">
          <a:blip r:embed="rId11">
            <a:alphaModFix/>
          </a:blip>
          <a:srcRect/>
          <a:stretch/>
        </p:blipFill>
        <p:spPr>
          <a:xfrm>
            <a:off x="10604671" y="2593400"/>
            <a:ext cx="920888" cy="915379"/>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pic>
      <p:sp>
        <p:nvSpPr>
          <p:cNvPr id="12" name="Text Placeholder 11">
            <a:extLst>
              <a:ext uri="{FF2B5EF4-FFF2-40B4-BE49-F238E27FC236}">
                <a16:creationId xmlns:a16="http://schemas.microsoft.com/office/drawing/2014/main" id="{06C82635-B0EE-4A7F-CC6F-A022FEEAE03F}"/>
              </a:ext>
            </a:extLst>
          </p:cNvPr>
          <p:cNvSpPr>
            <a:spLocks noGrp="1"/>
          </p:cNvSpPr>
          <p:nvPr>
            <p:ph type="body" idx="4"/>
          </p:nvPr>
        </p:nvSpPr>
        <p:spPr>
          <a:xfrm>
            <a:off x="7667135" y="4428667"/>
            <a:ext cx="2886356" cy="899739"/>
          </a:xfrm>
        </p:spPr>
        <p:txBody>
          <a:bodyPr/>
          <a:lstStyle/>
          <a:p>
            <a:pPr marL="0" lvl="0" indent="0">
              <a:spcBef>
                <a:spcPts val="0"/>
              </a:spcBef>
              <a:buClr>
                <a:srgbClr val="000000"/>
              </a:buClr>
            </a:pPr>
            <a:r>
              <a:rPr lang="en-US" sz="1600" b="1" dirty="0">
                <a:latin typeface="Calibri" panose="020F0502020204030204" pitchFamily="34" charset="0"/>
                <a:cs typeface="Calibri" panose="020F0502020204030204" pitchFamily="34" charset="0"/>
              </a:rPr>
              <a:t>Judy Blanchard</a:t>
            </a:r>
            <a:endParaRPr lang="en-US" sz="1600" b="1" dirty="0">
              <a:latin typeface="Calibri" panose="020F0502020204030204" pitchFamily="34" charset="0"/>
              <a:cs typeface="Calibri" panose="020F0502020204030204" pitchFamily="34" charset="0"/>
              <a:sym typeface="Arial"/>
            </a:endParaRPr>
          </a:p>
          <a:p>
            <a:pPr marL="0" lvl="1" indent="0">
              <a:spcBef>
                <a:spcPts val="0"/>
              </a:spcBef>
              <a:buClr>
                <a:srgbClr val="000000"/>
              </a:buClr>
            </a:pPr>
            <a:r>
              <a:rPr lang="en-US" sz="1400" dirty="0">
                <a:latin typeface="Calibri" panose="020F0502020204030204" pitchFamily="34" charset="0"/>
                <a:cs typeface="Calibri" panose="020F0502020204030204" pitchFamily="34" charset="0"/>
              </a:rPr>
              <a:t>Project Manager - </a:t>
            </a:r>
            <a:r>
              <a:rPr lang="en-US" sz="1400" i="0" dirty="0">
                <a:latin typeface="Calibri" panose="020F0502020204030204" pitchFamily="34" charset="0"/>
                <a:cs typeface="Calibri" panose="020F0502020204030204" pitchFamily="34" charset="0"/>
              </a:rPr>
              <a:t>Safal Partners</a:t>
            </a:r>
            <a:endParaRPr lang="en-US" sz="1400" i="0" dirty="0">
              <a:latin typeface="Calibri" panose="020F0502020204030204" pitchFamily="34" charset="0"/>
              <a:cs typeface="Calibri" panose="020F0502020204030204" pitchFamily="34" charset="0"/>
              <a:sym typeface="Arial"/>
            </a:endParaRPr>
          </a:p>
          <a:p>
            <a:pPr marL="0" lvl="2" indent="0">
              <a:spcBef>
                <a:spcPts val="0"/>
              </a:spcBef>
              <a:buClr>
                <a:srgbClr val="000000"/>
              </a:buClr>
            </a:pPr>
            <a:r>
              <a:rPr lang="en-US" sz="1400" u="sng" dirty="0">
                <a:highlight>
                  <a:srgbClr val="FFFFFF"/>
                </a:highlight>
                <a:latin typeface="Calibri" panose="020F0502020204030204" pitchFamily="34" charset="0"/>
                <a:cs typeface="Calibri" panose="020F0502020204030204" pitchFamily="34" charset="0"/>
                <a:hlinkClick r:id="rId12" tooltip="Judy.Blanchard@safalpartners.com">
                  <a:extLst>
                    <a:ext uri="{A12FA001-AC4F-418D-AE19-62706E023703}">
                      <ahyp:hlinkClr xmlns:ahyp="http://schemas.microsoft.com/office/drawing/2018/hyperlinkcolor" val="tx"/>
                    </a:ext>
                  </a:extLst>
                </a:hlinkClick>
              </a:rPr>
              <a:t>Judy.Blanchard@safalpartners.com</a:t>
            </a:r>
            <a:endParaRPr lang="en-US" sz="1400" dirty="0">
              <a:latin typeface="Calibri" panose="020F0502020204030204" pitchFamily="34" charset="0"/>
              <a:cs typeface="Calibri" panose="020F0502020204030204" pitchFamily="34" charset="0"/>
              <a:sym typeface="Arial"/>
            </a:endParaRPr>
          </a:p>
        </p:txBody>
      </p:sp>
      <p:pic>
        <p:nvPicPr>
          <p:cNvPr id="637" name="Google Shape;637;g1b8ff609911_1_459" descr="Profile photo of Judy Blanchard, from Safal Partners"/>
          <p:cNvPicPr preferRelativeResize="0"/>
          <p:nvPr/>
        </p:nvPicPr>
        <p:blipFill rotWithShape="1">
          <a:blip r:embed="rId13">
            <a:alphaModFix/>
          </a:blip>
          <a:srcRect/>
          <a:stretch/>
        </p:blipFill>
        <p:spPr>
          <a:xfrm>
            <a:off x="10562908" y="4428667"/>
            <a:ext cx="920888" cy="899739"/>
          </a:xfrm>
          <a:prstGeom prst="round2DiagRect">
            <a:avLst>
              <a:gd name="adj1" fmla="val 16667"/>
              <a:gd name="adj2" fmla="val 0"/>
            </a:avLst>
          </a:prstGeom>
          <a:noFill/>
          <a:ln>
            <a:noFill/>
          </a:ln>
        </p:spPr>
      </p:pic>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1" y="1"/>
            <a:ext cx="12192000" cy="6228102"/>
          </a:xfrm>
          <a:prstGeom prst="rect">
            <a:avLst/>
          </a:prstGeom>
        </p:spPr>
      </p:pic>
      <p:pic>
        <p:nvPicPr>
          <p:cNvPr id="6" name="Picture 5">
            <a:extLst>
              <a:ext uri="{FF2B5EF4-FFF2-40B4-BE49-F238E27FC236}">
                <a16:creationId xmlns:a16="http://schemas.microsoft.com/office/drawing/2014/main" id="{E78055EB-3228-0D4A-BBA4-69ECAE9314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1356852" y="1895475"/>
            <a:ext cx="9193917" cy="2971799"/>
          </a:xfrm>
        </p:spPr>
        <p:txBody>
          <a:bodyPr>
            <a:noAutofit/>
          </a:bodyPr>
          <a:lstStyle/>
          <a:p>
            <a:pPr>
              <a:lnSpc>
                <a:spcPct val="114000"/>
              </a:lnSpc>
              <a:spcBef>
                <a:spcPts val="600"/>
              </a:spcBef>
              <a:spcAft>
                <a:spcPts val="600"/>
              </a:spcAft>
            </a:pPr>
            <a:r>
              <a:rPr lang="en-US" b="1" dirty="0">
                <a:latin typeface="Calibri" panose="020F0502020204030204" pitchFamily="34" charset="0"/>
                <a:cs typeface="Calibri" panose="020F0502020204030204" pitchFamily="34" charset="0"/>
              </a:rPr>
              <a:t>Congratulations…You Made It!</a:t>
            </a:r>
            <a:endParaRPr lang="en-US" sz="3200" b="1" dirty="0"/>
          </a:p>
        </p:txBody>
      </p:sp>
      <p:sp>
        <p:nvSpPr>
          <p:cNvPr id="7" name="TextBox 6">
            <a:extLst>
              <a:ext uri="{FF2B5EF4-FFF2-40B4-BE49-F238E27FC236}">
                <a16:creationId xmlns:a16="http://schemas.microsoft.com/office/drawing/2014/main" id="{CE8F6645-2B6B-1833-928E-6DC1CAED3133}"/>
              </a:ext>
            </a:extLst>
          </p:cNvPr>
          <p:cNvSpPr txBox="1"/>
          <p:nvPr/>
        </p:nvSpPr>
        <p:spPr>
          <a:xfrm>
            <a:off x="4298982" y="696952"/>
            <a:ext cx="3594036" cy="769441"/>
          </a:xfrm>
          <a:prstGeom prst="rect">
            <a:avLst/>
          </a:prstGeom>
          <a:solidFill>
            <a:schemeClr val="accent2"/>
          </a:solidFill>
        </p:spPr>
        <p:txBody>
          <a:bodyPr wrap="square" rtlCol="0">
            <a:spAutoFit/>
          </a:bodyPr>
          <a:lstStyle/>
          <a:p>
            <a:pPr algn="ctr"/>
            <a:r>
              <a:rPr lang="en-US"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Thank You!</a:t>
            </a:r>
          </a:p>
        </p:txBody>
      </p:sp>
    </p:spTree>
    <p:extLst>
      <p:ext uri="{BB962C8B-B14F-4D97-AF65-F5344CB8AC3E}">
        <p14:creationId xmlns:p14="http://schemas.microsoft.com/office/powerpoint/2010/main" val="4653501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7c87b0f5-386f-4bc1-92ae-63a29d8e9a2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D65D528D6EFD4AA91FE248FF65E0EC" ma:contentTypeVersion="21" ma:contentTypeDescription="Create a new document." ma:contentTypeScope="" ma:versionID="57a2876164426e7ad8d4086c06e78ffc">
  <xsd:schema xmlns:xsd="http://www.w3.org/2001/XMLSchema" xmlns:xs="http://www.w3.org/2001/XMLSchema" xmlns:p="http://schemas.microsoft.com/office/2006/metadata/properties" xmlns:ns2="1a052c00-aba3-4f99-a29a-03f5a1645f35" targetNamespace="http://schemas.microsoft.com/office/2006/metadata/properties" ma:root="true" ma:fieldsID="d92cd9e13cd26dd27cc954c05b4ab78d" ns2:_="">
    <xsd:import namespace="1a052c00-aba3-4f99-a29a-03f5a1645f35"/>
    <xsd:element name="properties">
      <xsd:complexType>
        <xsd:sequence>
          <xsd:element name="documentManagement">
            <xsd:complexType>
              <xsd:all>
                <xsd:element ref="ns2:Reporter" minOccurs="0"/>
                <xsd:element ref="ns2:ContentOwners" minOccurs="0"/>
                <xsd:element ref="ns2:Project" minOccurs="0"/>
                <xsd:element ref="ns2:Platform" minOccurs="0"/>
                <xsd:element ref="ns2:Correspondence" minOccurs="0"/>
                <xsd:element ref="ns2:TypeofMtg_x002e_" minOccurs="0"/>
                <xsd:element ref="ns2:Outcome_x002f_Actionitem" minOccurs="0"/>
                <xsd:element ref="ns2:TEAMSMeeting" minOccurs="0"/>
                <xsd:element ref="ns2:Notes" minOccurs="0"/>
                <xsd:element ref="ns2:CompletionRequest"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FINISH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052c00-aba3-4f99-a29a-03f5a1645f35" elementFormDefault="qualified">
    <xsd:import namespace="http://schemas.microsoft.com/office/2006/documentManagement/types"/>
    <xsd:import namespace="http://schemas.microsoft.com/office/infopath/2007/PartnerControls"/>
    <xsd:element name="Reporter" ma:index="8" nillable="true" ma:displayName="Reporter" ma:format="Dropdown" ma:list="UserInfo" ma:SharePointGroup="0" ma:internalName="Report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Owners" ma:index="9" nillable="true" ma:displayName="Content Owners" ma:format="Dropdown" ma:list="UserInfo" ma:SharePointGroup="0" ma:internalName="ContentOwn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ject" ma:index="10" nillable="true" ma:displayName="Project" ma:format="Dropdown" ma:internalName="Project">
      <xsd:simpleType>
        <xsd:restriction base="dms:Text">
          <xsd:maxLength value="255"/>
        </xsd:restriction>
      </xsd:simpleType>
    </xsd:element>
    <xsd:element name="Platform" ma:index="11" nillable="true" ma:displayName="Platform" ma:default="N/A" ma:format="Dropdown" ma:internalName="Platform">
      <xsd:complexType>
        <xsd:complexContent>
          <xsd:extension base="dms:MultiChoice">
            <xsd:sequence>
              <xsd:element name="Value" maxOccurs="unbounded" minOccurs="0" nillable="true">
                <xsd:simpleType>
                  <xsd:restriction base="dms:Choice">
                    <xsd:enumeration value="Web"/>
                    <xsd:enumeration value="Excel"/>
                    <xsd:enumeration value="PowerPoint"/>
                    <xsd:enumeration value="PDF"/>
                    <xsd:enumeration value="Word"/>
                    <xsd:enumeration value="N/A"/>
                  </xsd:restriction>
                </xsd:simpleType>
              </xsd:element>
            </xsd:sequence>
          </xsd:extension>
        </xsd:complexContent>
      </xsd:complexType>
    </xsd:element>
    <xsd:element name="Correspondence" ma:index="12" nillable="true" ma:displayName="Correspondence" ma:format="Dropdown" ma:internalName="Correspondence">
      <xsd:simpleType>
        <xsd:restriction base="dms:Choice">
          <xsd:enumeration value="MEETING"/>
          <xsd:enumeration value="EMAIL"/>
          <xsd:enumeration value="Teams Chat"/>
        </xsd:restriction>
      </xsd:simpleType>
    </xsd:element>
    <xsd:element name="TypeofMtg_x002e_" ma:index="13" nillable="true" ma:displayName="Type of Mtg." ma:default="N/A" ma:format="Dropdown" ma:internalName="TypeofMtg_x002e_">
      <xsd:complexType>
        <xsd:complexContent>
          <xsd:extension base="dms:MultiChoice">
            <xsd:sequence>
              <xsd:element name="Value" maxOccurs="unbounded" minOccurs="0" nillable="true">
                <xsd:simpleType>
                  <xsd:restriction base="dms:Choice">
                    <xsd:enumeration value="Intro/Tour Product"/>
                    <xsd:enumeration value="Review Test Results"/>
                    <xsd:enumeration value="Doc Review"/>
                    <xsd:enumeration value="Tools Training"/>
                    <xsd:enumeration value="N/A"/>
                  </xsd:restriction>
                </xsd:simpleType>
              </xsd:element>
            </xsd:sequence>
          </xsd:extension>
        </xsd:complexContent>
      </xsd:complexType>
    </xsd:element>
    <xsd:element name="Outcome_x002f_Actionitem" ma:index="14" nillable="true" ma:displayName="Outcome/Action item" ma:format="Dropdown" ma:internalName="Outcome_x002f_Actionitem">
      <xsd:complexType>
        <xsd:complexContent>
          <xsd:extension base="dms:MultiChoice">
            <xsd:sequence>
              <xsd:element name="Value" maxOccurs="unbounded" minOccurs="0" nillable="true">
                <xsd:simpleType>
                  <xsd:restriction base="dms:Choice">
                    <xsd:enumeration value="Test and Deliver Results"/>
                    <xsd:enumeration value="Concluded"/>
                    <xsd:enumeration value="Review Testing Report"/>
                    <xsd:enumeration value="Remediate Doc"/>
                    <xsd:enumeration value="Comment/Review Doc"/>
                    <xsd:enumeration value="Meeting Set"/>
                    <xsd:enumeration value="In Progress"/>
                    <xsd:enumeration value="Awaiting Feedback"/>
                  </xsd:restriction>
                </xsd:simpleType>
              </xsd:element>
            </xsd:sequence>
          </xsd:extension>
        </xsd:complexContent>
      </xsd:complexType>
    </xsd:element>
    <xsd:element name="TEAMSMeeting" ma:index="15" nillable="true" ma:displayName="TEAMS Meeting" ma:format="Hyperlink" ma:internalName="TEAMSMeeting">
      <xsd:complexType>
        <xsd:complexContent>
          <xsd:extension base="dms:URL">
            <xsd:sequence>
              <xsd:element name="Url" type="dms:ValidUrl" minOccurs="0" nillable="true"/>
              <xsd:element name="Description" type="xsd:string" nillable="true"/>
            </xsd:sequence>
          </xsd:extension>
        </xsd:complexContent>
      </xsd:complexType>
    </xsd:element>
    <xsd:element name="Notes" ma:index="16" nillable="true" ma:displayName="Notes" ma:format="Dropdown" ma:internalName="Notes">
      <xsd:simpleType>
        <xsd:restriction base="dms:Note">
          <xsd:maxLength value="255"/>
        </xsd:restriction>
      </xsd:simpleType>
    </xsd:element>
    <xsd:element name="CompletionRequest" ma:index="17" nillable="true" ma:displayName="Completion Requested" ma:format="DateOnly" ma:internalName="CompletionRequest">
      <xsd:simpleType>
        <xsd:restriction base="dms:DateTime"/>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element name="FINISHED" ma:index="28" nillable="true" ma:displayName="FINISHED" ma:format="DateOnly" ma:internalName="FINISHED">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a052c00-aba3-4f99-a29a-03f5a1645f35">
      <Terms xmlns="http://schemas.microsoft.com/office/infopath/2007/PartnerControls"/>
    </lcf76f155ced4ddcb4097134ff3c332f>
    <ContentOwners xmlns="1a052c00-aba3-4f99-a29a-03f5a1645f35">
      <UserInfo>
        <DisplayName/>
        <AccountId xsi:nil="true"/>
        <AccountType/>
      </UserInfo>
    </ContentOwners>
    <TEAMSMeeting xmlns="1a052c00-aba3-4f99-a29a-03f5a1645f35">
      <Url xsi:nil="true"/>
      <Description xsi:nil="true"/>
    </TEAMSMeeting>
    <TypeofMtg_x002e_ xmlns="1a052c00-aba3-4f99-a29a-03f5a1645f35">
      <Value>N/A</Value>
    </TypeofMtg_x002e_>
    <Platform xmlns="1a052c00-aba3-4f99-a29a-03f5a1645f35">
      <Value>N/A</Value>
    </Platform>
    <Correspondence xmlns="1a052c00-aba3-4f99-a29a-03f5a1645f35" xsi:nil="true"/>
    <Notes xmlns="1a052c00-aba3-4f99-a29a-03f5a1645f35" xsi:nil="true"/>
    <Project xmlns="1a052c00-aba3-4f99-a29a-03f5a1645f35" xsi:nil="true"/>
    <CompletionRequest xmlns="1a052c00-aba3-4f99-a29a-03f5a1645f35" xsi:nil="true"/>
    <Outcome_x002f_Actionitem xmlns="1a052c00-aba3-4f99-a29a-03f5a1645f35" xsi:nil="true"/>
    <Reporter xmlns="1a052c00-aba3-4f99-a29a-03f5a1645f35">
      <UserInfo>
        <DisplayName/>
        <AccountId xsi:nil="true"/>
        <AccountType/>
      </UserInfo>
    </Reporter>
    <FINISHED xmlns="1a052c00-aba3-4f99-a29a-03f5a1645f35" xsi:nil="true"/>
  </documentManagement>
</p:properties>
</file>

<file path=customXml/itemProps1.xml><?xml version="1.0" encoding="utf-8"?>
<ds:datastoreItem xmlns:ds="http://schemas.openxmlformats.org/officeDocument/2006/customXml" ds:itemID="{6F6D2011-8036-4BD9-8B11-7797F408D6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052c00-aba3-4f99-a29a-03f5a1645f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422E21-D854-42F4-B8A2-7F3698CAC8BB}">
  <ds:schemaRefs>
    <ds:schemaRef ds:uri="http://schemas.microsoft.com/sharepoint/v3/contenttype/forms"/>
  </ds:schemaRefs>
</ds:datastoreItem>
</file>

<file path=customXml/itemProps3.xml><?xml version="1.0" encoding="utf-8"?>
<ds:datastoreItem xmlns:ds="http://schemas.openxmlformats.org/officeDocument/2006/customXml" ds:itemID="{E4E50F3E-4833-448E-896F-43673F0CAA45}">
  <ds:schemaRefs>
    <ds:schemaRef ds:uri="http://schemas.microsoft.com/office/2006/documentManagement/types"/>
    <ds:schemaRef ds:uri="http://schemas.openxmlformats.org/package/2006/metadata/core-properties"/>
    <ds:schemaRef ds:uri="http://schemas.microsoft.com/office/2006/metadata/properties"/>
    <ds:schemaRef ds:uri="http://purl.org/dc/elements/1.1/"/>
    <ds:schemaRef ds:uri="http://purl.org/dc/terms/"/>
    <ds:schemaRef ds:uri="http://schemas.microsoft.com/office/infopath/2007/PartnerControls"/>
    <ds:schemaRef ds:uri="http://www.w3.org/XML/1998/namespace"/>
    <ds:schemaRef ds:uri="http://purl.org/dc/dcmitype/"/>
    <ds:schemaRef ds:uri="1a052c00-aba3-4f99-a29a-03f5a1645f35"/>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902</TotalTime>
  <Words>3910</Words>
  <Application>Microsoft Office PowerPoint</Application>
  <PresentationFormat>Widescreen</PresentationFormat>
  <Paragraphs>305</Paragraphs>
  <Slides>43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Avenir Next LT Pro</vt:lpstr>
      <vt:lpstr>Calibri</vt:lpstr>
      <vt:lpstr>Franklin Gothic Book</vt:lpstr>
      <vt:lpstr>Open Sans</vt:lpstr>
      <vt:lpstr>Wingdings</vt:lpstr>
      <vt:lpstr>Office Theme</vt:lpstr>
      <vt:lpstr>Virtual Fiscal Academy</vt:lpstr>
      <vt:lpstr>Brought to You by the…  Next Level Now Collaborative</vt:lpstr>
      <vt:lpstr>About the Presenter</vt:lpstr>
      <vt:lpstr>Fiscal Virtual Academy</vt:lpstr>
      <vt:lpstr>Procurement Standards Learning Objectives</vt:lpstr>
      <vt:lpstr>Procurement Standards Learning Objectives continued</vt:lpstr>
      <vt:lpstr>Reflection from  Previous Sessions…</vt:lpstr>
      <vt:lpstr>Fiscal Management in Workforce Development</vt:lpstr>
      <vt:lpstr>2 CFR 200.302 Financial Management Summary…</vt:lpstr>
      <vt:lpstr>Rules, Regulation, and Guidelines</vt:lpstr>
      <vt:lpstr>Internal Control Requirements (2 CFR 200.303)</vt:lpstr>
      <vt:lpstr>Cost Classification (2 CFR 200.403)</vt:lpstr>
      <vt:lpstr>What’s Never Allowable (Billable)?</vt:lpstr>
      <vt:lpstr>Auditor Selection 2 CFR 200.509</vt:lpstr>
      <vt:lpstr> What are the audit requirements?  Who Must be Audited?  What are the responsibilities of Parties Involved?  What are the consequences for non-compliance?   </vt:lpstr>
      <vt:lpstr>Single Audit Act</vt:lpstr>
      <vt:lpstr>OMB A-133 Circular</vt:lpstr>
      <vt:lpstr>Uniform Guidance</vt:lpstr>
      <vt:lpstr>Uniform Guidance continued</vt:lpstr>
      <vt:lpstr>The Progression of Audit Requirements: Single Audit Act</vt:lpstr>
      <vt:lpstr>The Progression of Audit Requirements: OMB A-133 Circular</vt:lpstr>
      <vt:lpstr>The Progression of Audit Requirements: Uniform Guidance</vt:lpstr>
      <vt:lpstr>Who Must be Audited?</vt:lpstr>
      <vt:lpstr>Sub-recipient vs. Contractor</vt:lpstr>
      <vt:lpstr>Sub-recipient vs. Contractor continued</vt:lpstr>
      <vt:lpstr>Auditee Responsibilities</vt:lpstr>
      <vt:lpstr>Federal Awarding Agency’s Responsibilities</vt:lpstr>
      <vt:lpstr>Auditor Responsibilities</vt:lpstr>
      <vt:lpstr>Compliance</vt:lpstr>
      <vt:lpstr>Compliance Matrix</vt:lpstr>
      <vt:lpstr>Compliance Matrix continued</vt:lpstr>
      <vt:lpstr>Audit Findings</vt:lpstr>
      <vt:lpstr>What Went Wrong?</vt:lpstr>
      <vt:lpstr>Corrective Action Plan</vt:lpstr>
      <vt:lpstr>Reporting Package &amp; Submission</vt:lpstr>
      <vt:lpstr>Management Decision</vt:lpstr>
      <vt:lpstr>Audit Resolution</vt:lpstr>
      <vt:lpstr>Department of Labor Cooperative Audit Resolution Process</vt:lpstr>
      <vt:lpstr>Department of Labor Cooperative Audit Resolution Process continued</vt:lpstr>
      <vt:lpstr>Remedies for Noncompliance</vt:lpstr>
      <vt:lpstr>How to be Audit Ready?</vt:lpstr>
      <vt:lpstr>For More Information on the NEXT LEVEL NOW Collaborative…</vt:lpstr>
      <vt:lpstr>Congratulations…You Made It!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Level Now Collaborative Slide Deck</dc:title>
  <dc:subject/>
  <dc:creator>Kim Meadows</dc:creator>
  <cp:keywords/>
  <dc:description/>
  <cp:lastModifiedBy>Molly Deahl</cp:lastModifiedBy>
  <cp:revision>156</cp:revision>
  <dcterms:created xsi:type="dcterms:W3CDTF">2019-01-24T22:09:38Z</dcterms:created>
  <dcterms:modified xsi:type="dcterms:W3CDTF">2024-07-18T15:08:23Z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0x010100A7D65D528D6EFD4AA91FE248FF65E0EC</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ies>
</file>