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4C_9F1BAA38.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71B_49239F21.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319_BFEA0ECF.xml" ContentType="application/vnd.ms-powerpoint.comments+xml"/>
  <Override PartName="/ppt/notesSlides/notesSlide10.xml" ContentType="application/vnd.openxmlformats-officedocument.presentationml.notesSlide+xml"/>
  <Override PartName="/ppt/comments/modernComment_301_D5B30E4A.xml" ContentType="application/vnd.ms-powerpoint.comments+xml"/>
  <Override PartName="/ppt/notesSlides/notesSlide11.xml" ContentType="application/vnd.openxmlformats-officedocument.presentationml.notesSlide+xml"/>
  <Override PartName="/ppt/comments/modernComment_302_810615E4.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320_5D79C3CF.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72B_BA55ABD5.xml" ContentType="application/vnd.ms-powerpoint.comments+xml"/>
  <Override PartName="/ppt/notesSlides/notesSlide18.xml" ContentType="application/vnd.openxmlformats-officedocument.presentationml.notesSlide+xml"/>
  <Override PartName="/ppt/comments/modernComment_718_BABACF99.xml" ContentType="application/vnd.ms-powerpoint.comments+xml"/>
  <Override PartName="/ppt/notesSlides/notesSlide19.xml" ContentType="application/vnd.openxmlformats-officedocument.presentationml.notesSlide+xml"/>
  <Override PartName="/ppt/comments/modernComment_300_AF8D1EAF.xml" ContentType="application/vnd.ms-powerpoint.comments+xml"/>
  <Override PartName="/ppt/notesSlides/notesSlide20.xml" ContentType="application/vnd.openxmlformats-officedocument.presentationml.notesSlide+xml"/>
  <Override PartName="/ppt/comments/modernComment_1F0_EB6A0092.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6F8_9FBDCBB8.xml" ContentType="application/vnd.ms-powerpoint.comments+xml"/>
  <Override PartName="/ppt/notesSlides/notesSlide23.xml" ContentType="application/vnd.openxmlformats-officedocument.presentationml.notesSlide+xml"/>
  <Override PartName="/ppt/comments/modernComment_71A_AAA4FFD7.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modernComment_726_FF286A7F.xml" ContentType="application/vnd.ms-powerpoint.comments+xml"/>
  <Override PartName="/ppt/notesSlides/notesSlide27.xml" ContentType="application/vnd.openxmlformats-officedocument.presentationml.notesSlide+xml"/>
  <Override PartName="/ppt/comments/modernComment_318_C471B11C.xml" ContentType="application/vnd.ms-powerpoint.comments+xml"/>
  <Override PartName="/ppt/notesSlides/notesSlide28.xml" ContentType="application/vnd.openxmlformats-officedocument.presentationml.notesSlide+xml"/>
  <Override PartName="/ppt/comments/modernComment_71C_9BF290F.xml" ContentType="application/vnd.ms-powerpoint.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728_7653A3C0.xml" ContentType="application/vnd.ms-powerpoint.comments+xml"/>
  <Override PartName="/ppt/notesSlides/notesSlide33.xml" ContentType="application/vnd.openxmlformats-officedocument.presentationml.notesSlide+xml"/>
  <Override PartName="/ppt/comments/modernComment_729_40FD2EED.xml" ContentType="application/vnd.ms-powerpoint.comments+xml"/>
  <Override PartName="/ppt/notesSlides/notesSlide34.xml" ContentType="application/vnd.openxmlformats-officedocument.presentationml.notesSlide+xml"/>
  <Override PartName="/ppt/comments/modernComment_72E_83C276AE.xml" ContentType="application/vnd.ms-powerpoint.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modernComment_31D_8B5449F2.xml" ContentType="application/vnd.ms-powerpoint.comments+xml"/>
  <Override PartName="/ppt/notesSlides/notesSlide37.xml" ContentType="application/vnd.openxmlformats-officedocument.presentationml.notesSlide+xml"/>
  <Override PartName="/ppt/comments/modernComment_2EC_66B59FB0.xml" ContentType="application/vnd.ms-powerpoint.comment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omments/modernComment_721_A69BE10.xml" ContentType="application/vnd.ms-powerpoint.comment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79" r:id="rId5"/>
    <p:sldMasterId id="2147483691" r:id="rId6"/>
  </p:sldMasterIdLst>
  <p:notesMasterIdLst>
    <p:notesMasterId r:id="rId53"/>
  </p:notesMasterIdLst>
  <p:sldIdLst>
    <p:sldId id="259" r:id="rId7"/>
    <p:sldId id="417" r:id="rId8"/>
    <p:sldId id="335" r:id="rId9"/>
    <p:sldId id="332" r:id="rId10"/>
    <p:sldId id="321" r:id="rId11"/>
    <p:sldId id="803" r:id="rId12"/>
    <p:sldId id="1819" r:id="rId13"/>
    <p:sldId id="1829" r:id="rId14"/>
    <p:sldId id="793" r:id="rId15"/>
    <p:sldId id="769" r:id="rId16"/>
    <p:sldId id="770" r:id="rId17"/>
    <p:sldId id="1828" r:id="rId18"/>
    <p:sldId id="800" r:id="rId19"/>
    <p:sldId id="801" r:id="rId20"/>
    <p:sldId id="807" r:id="rId21"/>
    <p:sldId id="1834" r:id="rId22"/>
    <p:sldId id="1835" r:id="rId23"/>
    <p:sldId id="1816" r:id="rId24"/>
    <p:sldId id="768" r:id="rId25"/>
    <p:sldId id="496" r:id="rId26"/>
    <p:sldId id="809" r:id="rId27"/>
    <p:sldId id="1784" r:id="rId28"/>
    <p:sldId id="1818" r:id="rId29"/>
    <p:sldId id="805" r:id="rId30"/>
    <p:sldId id="1840" r:id="rId31"/>
    <p:sldId id="1830" r:id="rId32"/>
    <p:sldId id="792" r:id="rId33"/>
    <p:sldId id="1820" r:id="rId34"/>
    <p:sldId id="1821" r:id="rId35"/>
    <p:sldId id="1839" r:id="rId36"/>
    <p:sldId id="1815" r:id="rId37"/>
    <p:sldId id="1832" r:id="rId38"/>
    <p:sldId id="1833" r:id="rId39"/>
    <p:sldId id="1838" r:id="rId40"/>
    <p:sldId id="1817" r:id="rId41"/>
    <p:sldId id="797" r:id="rId42"/>
    <p:sldId id="748" r:id="rId43"/>
    <p:sldId id="1827" r:id="rId44"/>
    <p:sldId id="1836" r:id="rId45"/>
    <p:sldId id="1825" r:id="rId46"/>
    <p:sldId id="750" r:id="rId47"/>
    <p:sldId id="1804" r:id="rId48"/>
    <p:sldId id="1841" r:id="rId49"/>
    <p:sldId id="1783" r:id="rId50"/>
    <p:sldId id="299" r:id="rId51"/>
    <p:sldId id="1842" r:id="rId52"/>
  </p:sldIdLst>
  <p:sldSz cx="12192000" cy="6858000"/>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4F6E05-03EF-EB0A-4256-B19ED372BE0E}" name="Joseph Hanna" initials="JH" userId="S::Joseph.Hanna@safalpartners.com::d91b82ed-48e2-4fae-b47c-be212bed4b88" providerId="AD"/>
  <p188:author id="{B7CB1B5D-67C0-15C7-B864-0680704B39CF}" name="Molly Deahl" initials="MD" userId="S::molly.deahl@safalpartners.com::7cb69d8f-06cf-4eca-8dfe-ca63e8151bc8" providerId="AD"/>
  <p188:author id="{E0384261-A7B9-3D92-DC1F-F1AAC0DFB7E5}" name="Lisa Rice" initials="LR" userId="S::lisa.rice@safalpartners.com::da68d56e-ad6c-437e-8950-9d35568b768d" providerId="AD"/>
  <p188:author id="{25915569-D08C-8E45-CF1B-FAD49D10144E}" name="Westgren, Dana C - ETA" initials="DW" userId="S::Westgren.Dana.C@dol.gov::35d76d59-5152-4db6-a34c-f8f15ab4edd7" providerId="AD"/>
  <p188:author id="{79774775-2360-81D9-FB9D-7397FB78B367}" name="ron painter" initials="rp" userId="af373844bb485290" providerId="Windows Live"/>
  <p188:author id="{502FDB94-BBBF-7A6F-3562-5151FD363F2C}" name="Melissa Aguilar-Southard" initials="MA" userId="S::melissa.aguilar-southard@safalpartners.com::24c379a2-b57c-4db6-9ded-650202e90d0e" providerId="AD"/>
  <p188:author id="{7356D8DA-935F-8B22-8EAF-883617F01431}" name="Fox, Sean - ETA" initials="SF" userId="S::Fox.Sean@dol.gov::d1d3c5fb-56e7-4480-95e5-e7ccea44104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hivani Chatterjee" initials="SC" lastIdx="0" clrIdx="0">
    <p:extLst>
      <p:ext uri="{19B8F6BF-5375-455C-9EA6-DF929625EA0E}">
        <p15:presenceInfo xmlns:p15="http://schemas.microsoft.com/office/powerpoint/2012/main" userId="Shivani Chatterjee" providerId="None"/>
      </p:ext>
    </p:extLst>
  </p:cmAuthor>
  <p:cmAuthor id="2" name="Placido Gomez" initials="PG" lastIdx="0" clrIdx="1">
    <p:extLst>
      <p:ext uri="{19B8F6BF-5375-455C-9EA6-DF929625EA0E}">
        <p15:presenceInfo xmlns:p15="http://schemas.microsoft.com/office/powerpoint/2012/main" userId="Placido Gomez" providerId="None"/>
      </p:ext>
    </p:extLst>
  </p:cmAuthor>
  <p:cmAuthor id="3" name="Donna McGuire" initials="DM" lastIdx="0" clrIdx="2">
    <p:extLst>
      <p:ext uri="{19B8F6BF-5375-455C-9EA6-DF929625EA0E}">
        <p15:presenceInfo xmlns:p15="http://schemas.microsoft.com/office/powerpoint/2012/main" userId="S::donna.mcguire@safalpartners.com::126c588a-71c0-457f-86c4-7e4e9353f200" providerId="AD"/>
      </p:ext>
    </p:extLst>
  </p:cmAuthor>
  <p:cmAuthor id="4" name="Placido Gomez" initials="PG [2]" lastIdx="0" clrIdx="3">
    <p:extLst>
      <p:ext uri="{19B8F6BF-5375-455C-9EA6-DF929625EA0E}">
        <p15:presenceInfo xmlns:p15="http://schemas.microsoft.com/office/powerpoint/2012/main" userId="S::placido.gomez@safalpartners.com::a39698ba-644a-47d2-b22f-4c06269a43ce" providerId="AD"/>
      </p:ext>
    </p:extLst>
  </p:cmAuthor>
  <p:cmAuthor id="5" name="Michelle" initials="MC" lastIdx="0" clrIdx="4">
    <p:extLst>
      <p:ext uri="{19B8F6BF-5375-455C-9EA6-DF929625EA0E}">
        <p15:presenceInfo xmlns:p15="http://schemas.microsoft.com/office/powerpoint/2012/main" userId="Michelle" providerId="None"/>
      </p:ext>
    </p:extLst>
  </p:cmAuthor>
  <p:cmAuthor id="6" name="Ruchika Salunkhe" initials="RS" lastIdx="0" clrIdx="5">
    <p:extLst>
      <p:ext uri="{19B8F6BF-5375-455C-9EA6-DF929625EA0E}">
        <p15:presenceInfo xmlns:p15="http://schemas.microsoft.com/office/powerpoint/2012/main" userId="S::Ruchika.Salunkhe@safalpartners.com::eab9c55f-d36b-488a-a9c4-4589a424ce6f" providerId="AD"/>
      </p:ext>
    </p:extLst>
  </p:cmAuthor>
  <p:cmAuthor id="7" name="Michelle Carson" initials="MC" lastIdx="0" clrIdx="6">
    <p:extLst>
      <p:ext uri="{19B8F6BF-5375-455C-9EA6-DF929625EA0E}">
        <p15:presenceInfo xmlns:p15="http://schemas.microsoft.com/office/powerpoint/2012/main" userId="S::michelle.carson@safalpartners.com::c12fad4d-602b-46c9-b455-39d7a6962d12" providerId="AD"/>
      </p:ext>
    </p:extLst>
  </p:cmAuthor>
  <p:cmAuthor id="8" name="Lisa Rice" initials="LR" lastIdx="4" clrIdx="7">
    <p:extLst>
      <p:ext uri="{19B8F6BF-5375-455C-9EA6-DF929625EA0E}">
        <p15:presenceInfo xmlns:p15="http://schemas.microsoft.com/office/powerpoint/2012/main" userId="93014a320e154e19" providerId="Windows Live"/>
      </p:ext>
    </p:extLst>
  </p:cmAuthor>
  <p:cmAuthor id="9" name="Lisa Rice" initials="LR [2]" lastIdx="0" clrIdx="8">
    <p:extLst>
      <p:ext uri="{19B8F6BF-5375-455C-9EA6-DF929625EA0E}">
        <p15:presenceInfo xmlns:p15="http://schemas.microsoft.com/office/powerpoint/2012/main" userId="S::lisa.rice@safalpartners.com::da68d56e-ad6c-437e-8950-9d35568b768d" providerId="AD"/>
      </p:ext>
    </p:extLst>
  </p:cmAuthor>
  <p:cmAuthor id="10" name="Tori Strickland" initials="TS" lastIdx="0" clrIdx="9">
    <p:extLst>
      <p:ext uri="{19B8F6BF-5375-455C-9EA6-DF929625EA0E}">
        <p15:presenceInfo xmlns:p15="http://schemas.microsoft.com/office/powerpoint/2012/main" userId="S::tori.strickland@safalpartners.com::35a64b5a-b1c5-41b8-9e9b-6f6a5e518593" providerId="AD"/>
      </p:ext>
    </p:extLst>
  </p:cmAuthor>
  <p:cmAuthor id="11" name="Matthew Poland" initials="MP" lastIdx="0" clrIdx="10">
    <p:extLst>
      <p:ext uri="{19B8F6BF-5375-455C-9EA6-DF929625EA0E}">
        <p15:presenceInfo xmlns:p15="http://schemas.microsoft.com/office/powerpoint/2012/main" userId="Matthew Poland" providerId="None"/>
      </p:ext>
    </p:extLst>
  </p:cmAuthor>
  <p:cmAuthor id="12" name="Cadwallader, Ayreen - ETA" initials="CA-E" lastIdx="0" clrIdx="11">
    <p:extLst>
      <p:ext uri="{19B8F6BF-5375-455C-9EA6-DF929625EA0E}">
        <p15:presenceInfo xmlns:p15="http://schemas.microsoft.com/office/powerpoint/2012/main" userId="S-1-5-21-430767753-2305446740-1188461881-72942" providerId="AD"/>
      </p:ext>
    </p:extLst>
  </p:cmAuthor>
  <p:cmAuthor id="19" name="Molly Deahl" initials="MD" lastIdx="0" clrIdx="12"/>
  <p:cmAuthor id="20" name="Westgren, Dana C - ETA" initials="DW" lastIdx="23" clrIdx="13"/>
  <p:cmAuthor id="21" name="Fox, Sean - ETA" initials="SF" lastIdx="16" clrIdx="1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C0C78A-62CD-4B4F-AD3A-89417D4E7BC2}" v="4" dt="2024-11-11T12:04:18.4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68" autoAdjust="0"/>
  </p:normalViewPr>
  <p:slideViewPr>
    <p:cSldViewPr snapToGrid="0">
      <p:cViewPr varScale="1">
        <p:scale>
          <a:sx n="101" d="100"/>
          <a:sy n="101" d="100"/>
        </p:scale>
        <p:origin x="954"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s>
</file>

<file path=ppt/comments/modernComment_1F0_EB6A0092.xml><?xml version="1.0" encoding="utf-8"?>
<p188:cmLst xmlns:a="http://schemas.openxmlformats.org/drawingml/2006/main" xmlns:r="http://schemas.openxmlformats.org/officeDocument/2006/relationships" xmlns:p188="http://schemas.microsoft.com/office/powerpoint/2018/8/main">
  <p188:cm id="{0B30F7CA-66C1-4678-A85E-E986CCBFFF1A}" authorId="{25915569-D08C-8E45-CF1B-FAD49D10144E}" status="resolved" created="2024-10-31T19:04:41.267">
    <ac:txMkLst xmlns:ac="http://schemas.microsoft.com/office/drawing/2013/main/command">
      <pc:docMk xmlns:pc="http://schemas.microsoft.com/office/powerpoint/2013/main/command"/>
      <pc:sldMk xmlns:pc="http://schemas.microsoft.com/office/powerpoint/2013/main/command" cId="3949592722" sldId="496"/>
      <ac:spMk id="7" creationId="{39FDDA0F-4952-4108-0B0D-FFF1E1255513}"/>
      <ac:txMk cp="565">
        <ac:context len="606" hash="2006828874"/>
      </ac:txMk>
    </ac:txMkLst>
    <p188:pos x="4127500" y="4013200"/>
    <p188:txBody>
      <a:bodyPr/>
      <a:lstStyle/>
      <a:p>
        <a:r>
          <a:rPr/>
          <a:t>quacks</a:t>
        </a:r>
      </a:p>
    </p188:txBody>
  </p188:cm>
  <p188:cm id="{9A703760-FCB1-4629-AC05-94F050D2EB3E}" authorId="{25915569-D08C-8E45-CF1B-FAD49D10144E}" status="resolved" created="2024-10-31T19:07:51.588" complete="100000">
    <pc:sldMkLst xmlns:pc="http://schemas.microsoft.com/office/powerpoint/2013/main/command">
      <pc:docMk/>
      <pc:sldMk cId="1510145140" sldId="496"/>
    </pc:sldMkLst>
    <p188:pos x="0" y="0"/>
    <p188:txBody>
      <a:bodyPr/>
      <a:lstStyle/>
      <a:p>
        <a:r>
          <a:rPr/>
          <a:t>Many of the notes were similarly incomplete.</a:t>
        </a:r>
      </a:p>
    </p188:txBody>
  </p188:cm>
</p188:cmLst>
</file>

<file path=ppt/comments/modernComment_2EC_66B59FB0.xml><?xml version="1.0" encoding="utf-8"?>
<p188:cmLst xmlns:a="http://schemas.openxmlformats.org/drawingml/2006/main" xmlns:r="http://schemas.openxmlformats.org/officeDocument/2006/relationships" xmlns:p188="http://schemas.microsoft.com/office/powerpoint/2018/8/main">
  <p188:cm id="{1C432E77-6D79-4F06-AC7E-60210745517C}" authorId="{7356D8DA-935F-8B22-8EAF-883617F01431}" status="resolved" created="2024-10-31T15:03:48.072" complete="100000">
    <ac:txMkLst xmlns:ac="http://schemas.microsoft.com/office/drawing/2013/main/command">
      <pc:docMk xmlns:pc="http://schemas.microsoft.com/office/powerpoint/2013/main/command"/>
      <pc:sldMk xmlns:pc="http://schemas.microsoft.com/office/powerpoint/2013/main/command" cId="1723178928" sldId="748"/>
      <ac:spMk id="5"/>
      <ac:txMk cp="21" len="4">
        <ac:context len="59" hash="2356874401"/>
      </ac:txMk>
    </ac:txMkLst>
    <p188:pos x="7403757" y="539984"/>
    <p188:replyLst>
      <p188:reply id="{F996D3DD-CDAA-7F4E-9B84-6091ADDDD2EA}" authorId="{79774775-2360-81D9-FB9D-7397FB78B367}" created="2024-11-04T23:16:07.967">
        <p188:txBody>
          <a:bodyPr/>
          <a:lstStyle/>
          <a:p>
            <a:r>
              <a:rPr lang="en-US"/>
              <a:t>? Not certain what/where this is in reference to - researching</a:t>
            </a:r>
          </a:p>
        </p188:txBody>
      </p188:reply>
    </p188:replyLst>
    <p188:txBody>
      <a:bodyPr/>
      <a:lstStyle/>
      <a:p>
        <a:r>
          <a:rPr/>
          <a:t>I don’t recommend including this, but Youth has slightly different definition of fiscal agent that includes some elements of service delivery. I’ve never understood it, but there might be some questions here. </a:t>
        </a:r>
      </a:p>
    </p188:txBody>
  </p188:cm>
</p188:cmLst>
</file>

<file path=ppt/comments/modernComment_6F8_9FBDCBB8.xml><?xml version="1.0" encoding="utf-8"?>
<p188:cmLst xmlns:a="http://schemas.openxmlformats.org/drawingml/2006/main" xmlns:r="http://schemas.openxmlformats.org/officeDocument/2006/relationships" xmlns:p188="http://schemas.microsoft.com/office/powerpoint/2018/8/main">
  <p188:cm id="{6B17C0E8-F9BE-41EA-91F4-0DB949AFF281}" authorId="{7356D8DA-935F-8B22-8EAF-883617F01431}" status="resolved" created="2024-10-31T15:15:30.659" complete="100000">
    <pc:sldMkLst xmlns:pc="http://schemas.microsoft.com/office/powerpoint/2013/main/command">
      <pc:docMk/>
      <pc:sldMk cId="2680015800" sldId="1784"/>
    </pc:sldMkLst>
    <p188:pos x="0" y="0"/>
    <p188:replyLst>
      <p188:reply id="{245AB8A5-6642-5641-B4FD-7E9E998B1310}" authorId="{79774775-2360-81D9-FB9D-7397FB78B367}" created="2024-11-04T15:58:38.606">
        <p188:txBody>
          <a:bodyPr/>
          <a:lstStyle/>
          <a:p>
            <a:r>
              <a:rPr lang="en-US"/>
              <a:t>Not sure what is meant by the comment </a:t>
            </a:r>
          </a:p>
        </p188:txBody>
      </p188:reply>
    </p188:replyLst>
    <p188:txBody>
      <a:bodyPr/>
      <a:lstStyle/>
      <a:p>
        <a:r>
          <a:rPr/>
          <a:t>Can you include a bit more information on the nuts and bolts of setting up interlocal agreements? </a:t>
        </a:r>
      </a:p>
    </p188:txBody>
  </p188:cm>
</p188:cmLst>
</file>

<file path=ppt/comments/modernComment_14C_9F1BAA38.xml><?xml version="1.0" encoding="utf-8"?>
<p188:cmLst xmlns:a="http://schemas.openxmlformats.org/drawingml/2006/main" xmlns:r="http://schemas.openxmlformats.org/officeDocument/2006/relationships" xmlns:p188="http://schemas.microsoft.com/office/powerpoint/2018/8/main">
  <p188:cm id="{946E9131-7F87-4B7C-B1F2-D480F9BAF5B2}" authorId="{E0384261-A7B9-3D92-DC1F-F1AAC0DFB7E5}" status="resolved" created="2024-10-26T17:01:33.912" complete="100000">
    <pc:sldMkLst xmlns:pc="http://schemas.microsoft.com/office/powerpoint/2013/main/command">
      <pc:docMk/>
      <pc:sldMk cId="2669390392" sldId="332"/>
    </pc:sldMkLst>
    <p188:pos x="0" y="0"/>
    <p188:replyLst>
      <p188:reply id="{DD80BF50-4286-4715-A053-2EFD798AA270}" authorId="{E0384261-A7B9-3D92-DC1F-F1AAC0DFB7E5}" created="2024-10-29T23:48:42.312">
        <p188:txBody>
          <a:bodyPr/>
          <a:lstStyle/>
          <a:p>
            <a:r>
              <a:rPr/>
              <a:t>I aligned some but not all topics</a:t>
            </a:r>
          </a:p>
        </p188:txBody>
      </p188:reply>
    </p188:replyLst>
    <p188:txBody>
      <a:bodyPr/>
      <a:lstStyle/>
      <a:p>
        <a:r>
          <a:rPr/>
          <a:t>[@Molly Deahl] please make sure these agree with what I’ve put in </a:t>
        </a:r>
      </a:p>
    </p188:txBody>
  </p188:cm>
  <p188:cm id="{415A8BC7-F7DD-4ECB-80E3-B5225A3AF582}" authorId="{7356D8DA-935F-8B22-8EAF-883617F01431}" status="resolved" created="2024-10-31T15:07:12.460" complete="100000">
    <ac:txMkLst xmlns:ac="http://schemas.microsoft.com/office/drawing/2013/main/command">
      <pc:docMk xmlns:pc="http://schemas.microsoft.com/office/powerpoint/2013/main/command"/>
      <pc:sldMk xmlns:pc="http://schemas.microsoft.com/office/powerpoint/2013/main/command" cId="2669390392" sldId="332"/>
      <ac:spMk id="5"/>
      <ac:txMk cp="267" len="21">
        <ac:context len="289" hash="69903655"/>
      </ac:txMk>
    </ac:txMkLst>
    <p188:pos x="3396670" y="6661412"/>
    <p188:replyLst>
      <p188:reply id="{93755E06-979E-46D9-A3D1-A8A7664CEBA7}" authorId="{E0384261-A7B9-3D92-DC1F-F1AAC0DFB7E5}" created="2024-11-05T15:17:53.255">
        <p188:txBody>
          <a:bodyPr/>
          <a:lstStyle/>
          <a:p>
            <a:r>
              <a:rPr lang="en-US"/>
              <a:t>At the end</a:t>
            </a:r>
          </a:p>
        </p188:txBody>
      </p188:reply>
    </p188:replyLst>
    <p188:txBody>
      <a:bodyPr/>
      <a:lstStyle/>
      <a:p>
        <a:r>
          <a:rPr/>
          <a:t>Are there resources you intend to share?</a:t>
        </a:r>
      </a:p>
    </p188:txBody>
  </p188:cm>
  <p188:cm id="{0BE63A3E-757B-492B-8064-0B28C3B3DBC4}" authorId="{25915569-D08C-8E45-CF1B-FAD49D10144E}" status="resolved" created="2024-10-31T18:35:31.335" complete="100000">
    <ac:deMkLst xmlns:ac="http://schemas.microsoft.com/office/drawing/2013/main/command">
      <pc:docMk xmlns:pc="http://schemas.microsoft.com/office/powerpoint/2013/main/command"/>
      <pc:sldMk xmlns:pc="http://schemas.microsoft.com/office/powerpoint/2013/main/command" cId="2669390392" sldId="332"/>
      <ac:spMk id="5"/>
    </ac:deMkLst>
    <p188:pos x="0" y="0"/>
    <p188:txBody>
      <a:bodyPr/>
      <a:lstStyle/>
      <a:p>
        <a:r>
          <a:rPr/>
          <a:t>Check formatting</a:t>
        </a:r>
      </a:p>
    </p188:txBody>
    <p188:extLst>
      <p:ext xmlns:p="http://schemas.openxmlformats.org/presentationml/2006/main" uri="{57CB4572-C831-44C2-8A1C-0ADB6CCDFE69}">
        <p223:reactions xmlns:p223="http://schemas.microsoft.com/office/powerpoint/2022/03/main">
          <p223:rxn type="👍">
            <p223:instance time="2024-11-05T19:40:38.061" authorId="{502FDB94-BBBF-7A6F-3562-5151FD363F2C}"/>
          </p223:rxn>
        </p223:reactions>
      </p:ext>
    </p188:extLst>
  </p188:cm>
</p188:cmLst>
</file>

<file path=ppt/comments/modernComment_31D_8B5449F2.xml><?xml version="1.0" encoding="utf-8"?>
<p188:cmLst xmlns:a="http://schemas.openxmlformats.org/drawingml/2006/main" xmlns:r="http://schemas.openxmlformats.org/officeDocument/2006/relationships" xmlns:p188="http://schemas.microsoft.com/office/powerpoint/2018/8/main">
  <p188:cm id="{4B266E33-2FBD-4501-A324-DB43AAA2ED40}" authorId="{7356D8DA-935F-8B22-8EAF-883617F01431}" status="resolved" created="2024-10-31T15:00:48.877" complete="100000">
    <ac:txMkLst xmlns:ac="http://schemas.microsoft.com/office/drawing/2013/main/command">
      <pc:docMk xmlns:pc="http://schemas.microsoft.com/office/powerpoint/2013/main/command"/>
      <pc:sldMk xmlns:pc="http://schemas.microsoft.com/office/powerpoint/2013/main/command" cId="2337556978" sldId="797"/>
      <ac:spMk id="7"/>
      <ac:txMk cp="99" len="21">
        <ac:context len="758" hash="1292670434"/>
      </ac:txMk>
    </ac:txMkLst>
    <p188:pos x="3967300" y="1097407"/>
    <p188:replyLst>
      <p188:reply id="{16A8BC1B-1FF1-C44B-8499-084796C86AA3}" authorId="{79774775-2360-81D9-FB9D-7397FB78B367}" created="2024-11-04T23:02:19.759">
        <p188:txBody>
          <a:bodyPr/>
          <a:lstStyle/>
          <a:p>
            <a:r>
              <a:rPr lang="en-US"/>
              <a:t>Local prerogative </a:t>
            </a:r>
          </a:p>
        </p188:txBody>
      </p188:reply>
    </p188:replyLst>
    <p188:txBody>
      <a:bodyPr/>
      <a:lstStyle/>
      <a:p>
        <a:r>
          <a:rPr/>
          <a:t>But should it be?</a:t>
        </a:r>
      </a:p>
    </p188:txBody>
  </p188:cm>
</p188:cmLst>
</file>

<file path=ppt/comments/modernComment_71A_AAA4FFD7.xml><?xml version="1.0" encoding="utf-8"?>
<p188:cmLst xmlns:a="http://schemas.openxmlformats.org/drawingml/2006/main" xmlns:r="http://schemas.openxmlformats.org/officeDocument/2006/relationships" xmlns:p188="http://schemas.microsoft.com/office/powerpoint/2018/8/main">
  <p188:cm id="{F92F9C90-FD45-4646-9B6B-0FA48EDB1B66}" authorId="{25915569-D08C-8E45-CF1B-FAD49D10144E}" status="resolved" created="2024-10-31T19:02:09.301">
    <ac:txMkLst xmlns:ac="http://schemas.microsoft.com/office/drawing/2013/main/command">
      <pc:docMk xmlns:pc="http://schemas.microsoft.com/office/powerpoint/2013/main/command"/>
      <pc:sldMk xmlns:pc="http://schemas.microsoft.com/office/powerpoint/2013/main/command" cId="2862940119" sldId="1818"/>
      <ac:spMk id="3" creationId="{63785C66-41D5-91B3-E74D-AB76839542AB}"/>
      <ac:txMk cp="295" len="6">
        <ac:context len="337" hash="70616148"/>
      </ac:txMk>
    </ac:txMkLst>
    <p188:pos x="9162143" y="2185332"/>
    <p188:txBody>
      <a:bodyPr/>
      <a:lstStyle/>
      <a:p>
        <a:r>
          <a:rPr/>
          <a:t>Effect?</a:t>
        </a:r>
      </a:p>
    </p188:txBody>
  </p188:cm>
</p188:cmLst>
</file>

<file path=ppt/comments/modernComment_71B_49239F21.xml><?xml version="1.0" encoding="utf-8"?>
<p188:cmLst xmlns:a="http://schemas.openxmlformats.org/drawingml/2006/main" xmlns:r="http://schemas.openxmlformats.org/officeDocument/2006/relationships" xmlns:p188="http://schemas.microsoft.com/office/powerpoint/2018/8/main">
  <p188:cm id="{7969F947-060B-447A-B995-7C0CF407F38C}" authorId="{25915569-D08C-8E45-CF1B-FAD49D10144E}" status="resolved" created="2024-10-31T18:38:15.342" complete="100000">
    <pc:sldMkLst xmlns:pc="http://schemas.microsoft.com/office/powerpoint/2013/main/command">
      <pc:docMk/>
      <pc:sldMk cId="1227071265" sldId="1819"/>
    </pc:sldMkLst>
    <p188:pos x="0" y="0"/>
    <p188:replyLst>
      <p188:reply id="{A57FCDA0-925D-CE4F-8005-155287C05E67}" authorId="{79774775-2360-81D9-FB9D-7397FB78B367}" created="2024-11-04T15:21:54.785">
        <p188:txBody>
          <a:bodyPr/>
          <a:lstStyle/>
          <a:p>
            <a:r>
              <a:rPr lang="en-US"/>
              <a:t>Reformatted and will emphasize the need for all parties dialogue</a:t>
            </a:r>
          </a:p>
        </p188:txBody>
      </p188:reply>
    </p188:replyLst>
    <p188:txBody>
      <a:bodyPr/>
      <a:lstStyle/>
      <a:p>
        <a:r>
          <a:rPr/>
          <a:t>Totally see the metaphor here, but I do wonder if this may be a tad esoteric for the broad group. To me, the goal here is to provide clear reasoning as to why this topic is so important. </a:t>
        </a:r>
      </a:p>
    </p188:txBody>
  </p188:cm>
</p188:cmLst>
</file>

<file path=ppt/comments/modernComment_71C_9BF290F.xml><?xml version="1.0" encoding="utf-8"?>
<p188:cmLst xmlns:a="http://schemas.openxmlformats.org/drawingml/2006/main" xmlns:r="http://schemas.openxmlformats.org/officeDocument/2006/relationships" xmlns:p188="http://schemas.microsoft.com/office/powerpoint/2018/8/main">
  <p188:cm id="{312BF9E3-9EA9-413C-858C-56AB3E5D84E6}" authorId="{7356D8DA-935F-8B22-8EAF-883617F01431}" status="resolved" created="2024-10-31T14:32:14.521" complete="100000">
    <ac:txMkLst xmlns:ac="http://schemas.microsoft.com/office/drawing/2013/main/command">
      <pc:docMk xmlns:pc="http://schemas.microsoft.com/office/powerpoint/2013/main/command"/>
      <pc:sldMk xmlns:pc="http://schemas.microsoft.com/office/powerpoint/2013/main/command" cId="163522831" sldId="1820"/>
      <ac:spMk id="5"/>
      <ac:txMk cp="0" len="14">
        <ac:context len="30" hash="908593729"/>
      </ac:txMk>
    </ac:txMkLst>
    <p188:pos x="3647303" y="539984"/>
    <p188:replyLst>
      <p188:reply id="{EB05686B-ECC2-4E62-B5D4-78E7BA8EE123}" authorId="{E0384261-A7B9-3D92-DC1F-F1AAC0DFB7E5}" created="2024-11-05T16:03:41.231">
        <p188:txBody>
          <a:bodyPr/>
          <a:lstStyle/>
          <a:p>
            <a:r>
              <a:rPr lang="en-US"/>
              <a:t>[@Melissa Aguilar-Southard] </a:t>
            </a:r>
          </a:p>
        </p188:txBody>
      </p188:reply>
      <p188:reply id="{0A34877C-668A-4238-8465-DFFEA6F68414}" authorId="{E0384261-A7B9-3D92-DC1F-F1AAC0DFB7E5}" created="2024-11-05T16:05:07.915">
        <p188:txBody>
          <a:bodyPr/>
          <a:lstStyle/>
          <a:p>
            <a:r>
              <a:rPr lang="en-US"/>
              <a:t>Can you also find a citation for the mous
</a:t>
            </a:r>
          </a:p>
        </p188:txBody>
      </p188:reply>
    </p188:replyLst>
    <p188:txBody>
      <a:bodyPr/>
      <a:lstStyle/>
      <a:p>
        <a:r>
          <a:rPr/>
          <a:t>Could this be a single MOU? Can you draw a distinction between what is an MOU and what is an interlocal agreement if there is one? </a:t>
        </a:r>
      </a:p>
    </p188:txBody>
  </p188:cm>
  <p188:cm id="{031A0D45-4265-46B4-AF64-6E28B396FC12}" authorId="{25915569-D08C-8E45-CF1B-FAD49D10144E}" status="resolved" created="2024-10-31T18:53:01.713" complete="100000">
    <ac:txMkLst xmlns:ac="http://schemas.microsoft.com/office/drawing/2013/main/command">
      <pc:docMk xmlns:pc="http://schemas.microsoft.com/office/powerpoint/2013/main/command"/>
      <pc:sldMk xmlns:pc="http://schemas.microsoft.com/office/powerpoint/2013/main/command" cId="163522831" sldId="1820"/>
      <ac:spMk id="7"/>
      <ac:txMk cp="160" len="84">
        <ac:context len="400" hash="3473822606"/>
      </ac:txMk>
    </ac:txMkLst>
    <p188:pos x="7277100" y="1459624"/>
    <p188:replyLst>
      <p188:reply id="{9CC98A82-A9CA-4AB1-A5F4-E52BEAC19104}" authorId="{E0384261-A7B9-3D92-DC1F-F1AAC0DFB7E5}" created="2024-11-01T17:41:06.658">
        <p188:txBody>
          <a:bodyPr/>
          <a:lstStyle/>
          <a:p>
            <a:r>
              <a:rPr lang="en-US"/>
              <a:t>[@Molly Deahl] I don’t know if she resolved or if you need to</a:t>
            </a:r>
          </a:p>
        </p188:txBody>
      </p188:reply>
      <p188:reply id="{B44E3D10-5B0C-4A43-AC65-35811D7C8A9A}" authorId="{B7CB1B5D-67C0-15C7-B864-0680704B39CF}" created="2024-11-05T19:51:02.113">
        <p188:txBody>
          <a:bodyPr/>
          <a:lstStyle/>
          <a:p>
            <a:r>
              <a:rPr lang="en-US"/>
              <a:t>[@Lisa Rice] looks fine to me. </a:t>
            </a:r>
          </a:p>
        </p188:txBody>
      </p188:reply>
    </p188:replyLst>
    <p188:txBody>
      <a:bodyPr/>
      <a:lstStyle/>
      <a:p>
        <a:r>
          <a:rPr/>
          <a:t>Silly little formatting thing from me.</a:t>
        </a:r>
      </a:p>
    </p188:txBody>
  </p188:cm>
</p188:cmLst>
</file>

<file path=ppt/comments/modernComment_72B_BA55ABD5.xml><?xml version="1.0" encoding="utf-8"?>
<p188:cmLst xmlns:a="http://schemas.openxmlformats.org/drawingml/2006/main" xmlns:r="http://schemas.openxmlformats.org/officeDocument/2006/relationships" xmlns:p188="http://schemas.microsoft.com/office/powerpoint/2018/8/main">
  <p188:cm id="{58ABCC7D-5D91-4855-B785-B606DD50994B}" authorId="{25915569-D08C-8E45-CF1B-FAD49D10144E}" status="resolved" created="2024-10-31T18:49:42.509" complete="100000">
    <ac:txMkLst xmlns:ac="http://schemas.microsoft.com/office/drawing/2013/main/command">
      <pc:docMk xmlns:pc="http://schemas.microsoft.com/office/powerpoint/2013/main/command"/>
      <pc:sldMk xmlns:pc="http://schemas.microsoft.com/office/powerpoint/2013/main/command" cId="3126176725" sldId="1835"/>
      <ac:spMk id="7"/>
      <ac:txMk cp="52" len="14">
        <ac:context len="447" hash="2174495177"/>
      </ac:txMk>
    </ac:txMkLst>
    <p188:pos x="7277100" y="787400"/>
    <p188:txBody>
      <a:bodyPr/>
      <a:lstStyle/>
      <a:p>
        <a:r>
          <a:rPr/>
          <a:t>Wanted to ensure the role was clear here.</a:t>
        </a:r>
      </a:p>
    </p188:txBody>
  </p188:cm>
</p188:cmLst>
</file>

<file path=ppt/comments/modernComment_72E_83C276AE.xml><?xml version="1.0" encoding="utf-8"?>
<p188:cmLst xmlns:a="http://schemas.openxmlformats.org/drawingml/2006/main" xmlns:r="http://schemas.openxmlformats.org/officeDocument/2006/relationships" xmlns:p188="http://schemas.microsoft.com/office/powerpoint/2018/8/main">
  <p188:cm id="{AEB82370-DAA9-461C-A384-29B43F451442}" authorId="{7356D8DA-935F-8B22-8EAF-883617F01431}" status="resolved" created="2024-10-31T14:34:58.275" complete="100000">
    <ac:txMkLst xmlns:ac="http://schemas.microsoft.com/office/drawing/2013/main/command">
      <pc:docMk xmlns:pc="http://schemas.microsoft.com/office/powerpoint/2013/main/command"/>
      <pc:sldMk xmlns:pc="http://schemas.microsoft.com/office/powerpoint/2013/main/command" cId="2210559662" sldId="1838"/>
      <ac:spMk id="7"/>
      <ac:txMk cp="80" len="55">
        <ac:context len="434" hash="3988417457"/>
      </ac:txMk>
    </ac:txMkLst>
    <p188:pos x="5178262" y="1072694"/>
    <p188:txBody>
      <a:bodyPr/>
      <a:lstStyle/>
      <a:p>
        <a:r>
          <a:rPr/>
          <a:t>Did something get cut off here?</a:t>
        </a:r>
      </a:p>
    </p188:txBody>
  </p188:cm>
  <p188:cm id="{097E2D84-9A45-468C-96BA-E8C979D99036}" authorId="{7356D8DA-935F-8B22-8EAF-883617F01431}" status="resolved" created="2024-10-31T14:37:21.757" complete="100000">
    <ac:txMkLst xmlns:ac="http://schemas.microsoft.com/office/drawing/2013/main/command">
      <pc:docMk xmlns:pc="http://schemas.microsoft.com/office/powerpoint/2013/main/command"/>
      <pc:sldMk xmlns:pc="http://schemas.microsoft.com/office/powerpoint/2013/main/command" cId="2210559662" sldId="1838"/>
      <ac:spMk id="7"/>
      <ac:txMk cp="221" len="15">
        <ac:context len="434" hash="3988417457"/>
      </ac:txMk>
    </ac:txMkLst>
    <p188:pos x="10343387" y="2085948"/>
    <p188:replyLst>
      <p188:reply id="{99418E2A-24F2-4CDA-AFB5-36B770AE7F42}" authorId="{E0384261-A7B9-3D92-DC1F-F1AAC0DFB7E5}" created="2024-11-05T16:29:14.521">
        <p188:txBody>
          <a:bodyPr/>
          <a:lstStyle/>
          <a:p>
            <a:r>
              <a:rPr lang="en-US"/>
              <a:t>This is only in the State plan information not listed in law that we have found
</a:t>
            </a:r>
          </a:p>
        </p188:txBody>
      </p188:reply>
      <p188:reply id="{10BD3366-07A1-451D-B56A-3B834533A6C8}" authorId="{E0384261-A7B9-3D92-DC1F-F1AAC0DFB7E5}" created="2024-11-05T16:33:28.747">
        <p188:txBody>
          <a:bodyPr/>
          <a:lstStyle/>
          <a:p>
            <a:r>
              <a:rPr lang="en-US"/>
              <a:t>Cited the place on ETAs website that talks about this.</a:t>
            </a:r>
          </a:p>
        </p188:txBody>
      </p188:reply>
    </p188:replyLst>
    <p188:txBody>
      <a:bodyPr/>
      <a:lstStyle/>
      <a:p>
        <a:r>
          <a:rPr/>
          <a:t>What section?</a:t>
        </a:r>
      </a:p>
    </p188:txBody>
  </p188:cm>
</p188:cmLst>
</file>

<file path=ppt/comments/modernComment_300_AF8D1EAF.xml><?xml version="1.0" encoding="utf-8"?>
<p188:cmLst xmlns:a="http://schemas.openxmlformats.org/drawingml/2006/main" xmlns:r="http://schemas.openxmlformats.org/officeDocument/2006/relationships" xmlns:p188="http://schemas.microsoft.com/office/powerpoint/2018/8/main">
  <p188:cm id="{D2526A98-479B-4A15-9C07-54CDFD706D95}" authorId="{25915569-D08C-8E45-CF1B-FAD49D10144E}" status="resolved" created="2024-10-31T19:04:20.424" complete="100000">
    <ac:txMkLst xmlns:ac="http://schemas.microsoft.com/office/drawing/2013/main/command">
      <pc:docMk xmlns:pc="http://schemas.microsoft.com/office/powerpoint/2013/main/command"/>
      <pc:sldMk xmlns:pc="http://schemas.microsoft.com/office/powerpoint/2013/main/command" cId="2945261231" sldId="768"/>
      <ac:spMk id="7" creationId="{19F08FA5-10CB-C3B5-9182-F41C25DAFDAE}"/>
      <ac:txMk cp="162" len="105">
        <ac:context len="429" hash="430186754"/>
      </ac:txMk>
    </ac:txMkLst>
    <p188:pos x="10337800" y="2450339"/>
    <p188:replyLst>
      <p188:reply id="{08FA7335-C540-4304-B894-3EB8FD40831D}" authorId="{E0384261-A7B9-3D92-DC1F-F1AAC0DFB7E5}" created="2024-11-05T16:49:48.688">
        <p188:txBody>
          <a:bodyPr/>
          <a:lstStyle/>
          <a:p>
            <a:r>
              <a:rPr lang="en-US"/>
              <a:t>In the 3rd session.</a:t>
            </a:r>
          </a:p>
        </p188:txBody>
      </p188:reply>
    </p188:replyLst>
    <p188:txBody>
      <a:bodyPr/>
      <a:lstStyle/>
      <a:p>
        <a:r>
          <a:rPr/>
          <a:t>Any resources or examples we can use to show how this works in practice?</a:t>
        </a:r>
      </a:p>
    </p188:txBody>
  </p188:cm>
</p188:cmLst>
</file>

<file path=ppt/comments/modernComment_301_D5B30E4A.xml><?xml version="1.0" encoding="utf-8"?>
<p188:cmLst xmlns:a="http://schemas.openxmlformats.org/drawingml/2006/main" xmlns:r="http://schemas.openxmlformats.org/officeDocument/2006/relationships" xmlns:p188="http://schemas.microsoft.com/office/powerpoint/2018/8/main">
  <p188:cm id="{57E46116-66DE-422D-944D-A60412123265}" authorId="{E0384261-A7B9-3D92-DC1F-F1AAC0DFB7E5}" status="resolved" created="2024-10-26T17:01:01.637" complete="100000">
    <ac:deMkLst xmlns:ac="http://schemas.microsoft.com/office/drawing/2013/main/command">
      <pc:docMk xmlns:pc="http://schemas.microsoft.com/office/powerpoint/2013/main/command"/>
      <pc:sldMk xmlns:pc="http://schemas.microsoft.com/office/powerpoint/2013/main/command" cId="3585281610" sldId="769"/>
      <ac:spMk id="7"/>
    </ac:deMkLst>
    <p188:pos x="0" y="0"/>
    <p188:txBody>
      <a:bodyPr/>
      <a:lstStyle/>
      <a:p>
        <a:r>
          <a:rPr/>
          <a:t>[@Molly Deahl] graphic</a:t>
        </a:r>
      </a:p>
    </p188:txBody>
  </p188:cm>
  <p188:cm id="{1D005E6C-FFC0-471E-A59A-B3691933A916}" authorId="{7356D8DA-935F-8B22-8EAF-883617F01431}" status="resolved" created="2024-10-31T15:09:12.028" complete="100000">
    <ac:txMkLst xmlns:ac="http://schemas.microsoft.com/office/drawing/2013/main/command">
      <pc:docMk xmlns:pc="http://schemas.microsoft.com/office/powerpoint/2013/main/command"/>
      <pc:sldMk xmlns:pc="http://schemas.microsoft.com/office/powerpoint/2013/main/command" cId="3585281610" sldId="769"/>
      <ac:spMk id="5"/>
      <ac:txMk cp="67">
        <ac:context len="74" hash="589699563"/>
      </ac:txMk>
    </ac:txMkLst>
    <p188:pos x="7070124" y="787120"/>
    <p188:replyLst>
      <p188:reply id="{929879F4-2DF2-4AB4-A686-8D66DAFDBF62}" authorId="{25915569-D08C-8E45-CF1B-FAD49D10144E}" created="2024-10-31T18:38:44.267">
        <p188:txBody>
          <a:bodyPr/>
          <a:lstStyle/>
          <a:p>
            <a:r>
              <a:rPr/>
              <a:t>Agree- same issue on following slide.</a:t>
            </a:r>
          </a:p>
        </p188:txBody>
      </p188:reply>
    </p188:replyLst>
    <p188:txBody>
      <a:bodyPr/>
      <a:lstStyle/>
      <a:p>
        <a:r>
          <a:rPr/>
          <a:t>Either remove this qualifying word or include “combined” as well. </a:t>
        </a:r>
      </a:p>
    </p188:txBody>
  </p188:cm>
</p188:cmLst>
</file>

<file path=ppt/comments/modernComment_302_810615E4.xml><?xml version="1.0" encoding="utf-8"?>
<p188:cmLst xmlns:a="http://schemas.openxmlformats.org/drawingml/2006/main" xmlns:r="http://schemas.openxmlformats.org/officeDocument/2006/relationships" xmlns:p188="http://schemas.microsoft.com/office/powerpoint/2018/8/main">
  <p188:cm id="{596A7564-6998-493D-9A7F-BEE5C47263EE}" authorId="{25915569-D08C-8E45-CF1B-FAD49D10144E}" status="resolved" created="2024-10-31T18:44:36.571" complete="100000">
    <ac:txMkLst xmlns:ac="http://schemas.microsoft.com/office/drawing/2013/main/command">
      <pc:docMk xmlns:pc="http://schemas.microsoft.com/office/powerpoint/2013/main/command"/>
      <pc:sldMk xmlns:pc="http://schemas.microsoft.com/office/powerpoint/2013/main/command" cId="2164659684" sldId="770"/>
      <ac:spMk id="7"/>
      <ac:txMk cp="167" len="144">
        <ac:context len="313" hash="3509927257"/>
      </ac:txMk>
    </ac:txMkLst>
    <p188:pos x="10312400" y="2247900"/>
    <p188:txBody>
      <a:bodyPr/>
      <a:lstStyle/>
      <a:p>
        <a:r>
          <a:rPr/>
          <a:t>Check to ensure all tenses are the same (develop v development of), for consistency.</a:t>
        </a:r>
      </a:p>
    </p188:txBody>
  </p188:cm>
</p188:cmLst>
</file>

<file path=ppt/comments/modernComment_318_C471B11C.xml><?xml version="1.0" encoding="utf-8"?>
<p188:cmLst xmlns:a="http://schemas.openxmlformats.org/drawingml/2006/main" xmlns:r="http://schemas.openxmlformats.org/officeDocument/2006/relationships" xmlns:p188="http://schemas.microsoft.com/office/powerpoint/2018/8/main">
  <p188:cm id="{B22AC586-9E0E-4B03-99FB-E455017CA22B}" authorId="{7356D8DA-935F-8B22-8EAF-883617F01431}" status="resolved" created="2024-10-31T14:29:00.656" complete="100000">
    <pc:sldMkLst xmlns:pc="http://schemas.microsoft.com/office/powerpoint/2013/main/command">
      <pc:docMk/>
      <pc:sldMk cId="3295785244" sldId="792"/>
    </pc:sldMkLst>
    <p188:pos x="0" y="0"/>
    <p188:replyLst>
      <p188:reply id="{D8867356-8A6D-4AB3-A9C8-E3D92922268C}" authorId="{E0384261-A7B9-3D92-DC1F-F1AAC0DFB7E5}" created="2024-11-05T16:01:18.732">
        <p188:txBody>
          <a:bodyPr/>
          <a:lstStyle/>
          <a:p>
            <a:r>
              <a:rPr lang="en-US"/>
              <a:t>[@Melissa Aguilar-Southard] </a:t>
            </a:r>
          </a:p>
        </p188:txBody>
      </p188:reply>
    </p188:replyLst>
    <p188:txBody>
      <a:bodyPr/>
      <a:lstStyle/>
      <a:p>
        <a:r>
          <a:rPr/>
          <a:t>Please cite ETA guidance (or the uniform guidance if applicable to this priority list).</a:t>
        </a:r>
      </a:p>
    </p188:txBody>
  </p188:cm>
  <p188:cm id="{3AB25043-3A7C-40E0-8D09-907D8A643AF5}" authorId="{7356D8DA-935F-8B22-8EAF-883617F01431}" status="resolved" created="2024-10-31T14:31:02.339" complete="100000">
    <ac:txMkLst xmlns:ac="http://schemas.microsoft.com/office/drawing/2013/main/command">
      <pc:docMk xmlns:pc="http://schemas.microsoft.com/office/powerpoint/2013/main/command"/>
      <pc:sldMk xmlns:pc="http://schemas.microsoft.com/office/powerpoint/2013/main/command" cId="3295785244" sldId="792"/>
      <ac:spMk id="2"/>
      <ac:txMk cp="15">
        <ac:context len="98" hash="2914230101"/>
      </ac:txMk>
    </ac:txMkLst>
    <p188:txBody>
      <a:bodyPr/>
      <a:lstStyle/>
      <a:p>
        <a:r>
          <a:rPr/>
          <a:t>Not every local area has a “LEO board”. Either just say the CLEO or expand to indicate that we’re talking about the CLEO unless there is a LEO board in the local area. </a:t>
        </a:r>
      </a:p>
    </p188:txBody>
  </p188:cm>
</p188:cmLst>
</file>

<file path=ppt/comments/modernComment_319_BFEA0ECF.xml><?xml version="1.0" encoding="utf-8"?>
<p188:cmLst xmlns:a="http://schemas.openxmlformats.org/drawingml/2006/main" xmlns:r="http://schemas.openxmlformats.org/officeDocument/2006/relationships" xmlns:p188="http://schemas.microsoft.com/office/powerpoint/2018/8/main">
  <p188:cm id="{1B463B72-72A8-4456-886B-41C480EE301B}" authorId="{7356D8DA-935F-8B22-8EAF-883617F01431}" status="resolved" created="2024-10-31T15:09:43.695" complete="100000">
    <ac:txMkLst xmlns:ac="http://schemas.microsoft.com/office/drawing/2013/main/command">
      <pc:docMk xmlns:pc="http://schemas.microsoft.com/office/powerpoint/2013/main/command"/>
      <pc:sldMk xmlns:pc="http://schemas.microsoft.com/office/powerpoint/2013/main/command" cId="3219787471" sldId="793"/>
      <ac:spMk id="5"/>
      <ac:txMk cp="66">
        <ac:context len="72" hash="998362170"/>
      </ac:txMk>
    </ac:txMkLst>
    <p188:pos x="7070124" y="787120"/>
    <p188:txBody>
      <a:bodyPr/>
      <a:lstStyle/>
      <a:p>
        <a:r>
          <a:rPr/>
          <a:t>Either remove this qualifying word or include “or combined” as well. </a:t>
        </a:r>
      </a:p>
    </p188:txBody>
  </p188:cm>
  <p188:cm id="{A62D7524-E241-4CA7-AFFC-2D9B1992AFEA}" authorId="{25915569-D08C-8E45-CF1B-FAD49D10144E}" status="resolved" created="2024-10-31T18:42:22.809" complete="100000">
    <ac:txMkLst xmlns:ac="http://schemas.microsoft.com/office/drawing/2013/main/command">
      <pc:docMk xmlns:pc="http://schemas.microsoft.com/office/powerpoint/2013/main/command"/>
      <pc:sldMk xmlns:pc="http://schemas.microsoft.com/office/powerpoint/2013/main/command" cId="3219787471" sldId="793"/>
      <ac:spMk id="7"/>
      <ac:txMk cp="212">
        <ac:context len="518" hash="1717070556"/>
      </ac:txMk>
    </ac:txMkLst>
    <p188:pos x="6451043" y="345527"/>
    <p188:replyLst>
      <p188:reply id="{43A36F18-660E-A34F-BDB2-24819B6E5005}" authorId="{79774775-2360-81D9-FB9D-7397FB78B367}" created="2024-11-04T15:22:42.322">
        <p188:txBody>
          <a:bodyPr/>
          <a:lstStyle/>
          <a:p>
            <a:r>
              <a:rPr lang="en-US"/>
              <a:t>There is no formal agreement stipulated in the Act but the role of the state board is articulated in the Act</a:t>
            </a:r>
          </a:p>
        </p188:txBody>
      </p188:reply>
    </p188:replyLst>
    <p188:txBody>
      <a:bodyPr/>
      <a:lstStyle/>
      <a:p>
        <a:r>
          <a:rPr/>
          <a:t>I think it could be helpful to dive in more here as to what the Board’s relationship is to the Gov in developing the plan. Also how does the State Board actually facilitate continuous improvement (role of data? Role of board v gov v SWA)? Also define the “inherent agreements” in the plan.</a:t>
        </a:r>
      </a:p>
    </p188:txBody>
  </p188:cm>
</p188:cmLst>
</file>

<file path=ppt/comments/modernComment_320_5D79C3CF.xml><?xml version="1.0" encoding="utf-8"?>
<p188:cmLst xmlns:a="http://schemas.openxmlformats.org/drawingml/2006/main" xmlns:r="http://schemas.openxmlformats.org/officeDocument/2006/relationships" xmlns:p188="http://schemas.microsoft.com/office/powerpoint/2018/8/main">
  <p188:cm id="{9AEC9B69-D8A6-482F-9216-181AEFF2AF6D}" authorId="{25915569-D08C-8E45-CF1B-FAD49D10144E}" status="resolved" created="2024-10-31T18:45:55.650" complete="100000">
    <ac:txMkLst xmlns:ac="http://schemas.microsoft.com/office/drawing/2013/main/command">
      <pc:docMk xmlns:pc="http://schemas.microsoft.com/office/powerpoint/2013/main/command"/>
      <pc:sldMk xmlns:pc="http://schemas.microsoft.com/office/powerpoint/2013/main/command" cId="1568261071" sldId="800"/>
      <ac:spMk id="5"/>
      <ac:txMk cp="15" len="51">
        <ac:context len="67" hash="1433835419"/>
      </ac:txMk>
    </ac:txMkLst>
    <p188:pos x="9931400" y="560579"/>
    <p188:txBody>
      <a:bodyPr/>
      <a:lstStyle/>
      <a:p>
        <a:r>
          <a:rPr/>
          <a:t>I imagine it’s with a consortium of CLEOs? Not just one?</a:t>
        </a:r>
      </a:p>
    </p188:txBody>
  </p188:cm>
  <p188:cm id="{F60AC038-3143-48C6-B4C9-16C7DDF6E6D1}" authorId="{25915569-D08C-8E45-CF1B-FAD49D10144E}" created="2024-10-31T18:46:50.377">
    <pc:sldMkLst xmlns:pc="http://schemas.microsoft.com/office/powerpoint/2013/main/command">
      <pc:docMk/>
      <pc:sldMk cId="1568261071" sldId="800"/>
    </pc:sldMkLst>
    <p188:pos x="0" y="0"/>
    <p188:replyLst>
      <p188:reply id="{286852E8-881C-8D4E-A63C-3B1B4E0635F6}" authorId="{79774775-2360-81D9-FB9D-7397FB78B367}" created="2024-11-04T15:32:23.268">
        <p188:txBody>
          <a:bodyPr/>
          <a:lstStyle/>
          <a:p>
            <a:r>
              <a:rPr lang="en-US"/>
              <a:t>I was going by the verbiage in WIOA - I understand reality is different than what’s stated in WIOA - how do you want this described?</a:t>
            </a:r>
          </a:p>
        </p188:txBody>
      </p188:reply>
      <p188:reply id="{92318ACC-D026-4955-98BC-5C1154C99DE0}" authorId="{E0384261-A7B9-3D92-DC1F-F1AAC0DFB7E5}" created="2024-11-05T15:26:05.748">
        <p188:txBody>
          <a:bodyPr/>
          <a:lstStyle/>
          <a:p>
            <a:r>
              <a:rPr lang="en-US"/>
              <a:t>Ron - see the first 2 sentences in notes.</a:t>
            </a:r>
          </a:p>
        </p188:txBody>
      </p188:reply>
    </p188:replyLst>
    <p188:txBody>
      <a:bodyPr/>
      <a:lstStyle/>
      <a:p>
        <a:r>
          <a:rPr/>
          <a:t>Perhaps change to “Governor should consult the State Board and CLEOs” to complete all workforce activities. In some states Gov take a stronger hand, others delegate more. It’s not this structured.</a:t>
        </a:r>
      </a:p>
    </p188:txBody>
  </p188:cm>
  <p188:cm id="{D2D203F5-0AE8-4D42-8AAB-FA4E92BB2009}" authorId="{25915569-D08C-8E45-CF1B-FAD49D10144E}" status="resolved" created="2024-10-31T18:48:26.960" complete="100000">
    <ac:deMkLst xmlns:ac="http://schemas.microsoft.com/office/drawing/2013/main/command">
      <pc:docMk xmlns:pc="http://schemas.microsoft.com/office/powerpoint/2013/main/command"/>
      <pc:sldMk xmlns:pc="http://schemas.microsoft.com/office/powerpoint/2013/main/command" cId="1568261071" sldId="800"/>
      <ac:spMk id="5"/>
    </ac:deMkLst>
    <p188:pos x="0" y="0"/>
    <p188:txBody>
      <a:bodyPr/>
      <a:lstStyle/>
      <a:p>
        <a:r>
          <a:rPr/>
          <a:t>Added “partnership” here and next few slides, so it’s very clear from the slide that this is discussing partnerships between these roles.</a:t>
        </a:r>
      </a:p>
    </p188:txBody>
  </p188:cm>
</p188:cmLst>
</file>

<file path=ppt/comments/modernComment_718_BABACF99.xml><?xml version="1.0" encoding="utf-8"?>
<p188:cmLst xmlns:a="http://schemas.openxmlformats.org/drawingml/2006/main" xmlns:r="http://schemas.openxmlformats.org/officeDocument/2006/relationships" xmlns:p188="http://schemas.microsoft.com/office/powerpoint/2018/8/main">
  <p188:cm id="{346609BC-A55B-453B-9E86-6CC2694A0114}" authorId="{7356D8DA-935F-8B22-8EAF-883617F01431}" status="resolved" created="2024-10-31T14:56:54.706" complete="100000">
    <pc:sldMkLst xmlns:pc="http://schemas.microsoft.com/office/powerpoint/2013/main/command">
      <pc:docMk/>
      <pc:sldMk cId="3436163287" sldId="1816"/>
    </pc:sldMkLst>
    <p188:pos x="0" y="0"/>
    <p188:replyLst>
      <p188:reply id="{3AEFA2C2-6FD4-4C0D-A95C-A6DCCEFB893C}" authorId="{E0384261-A7B9-3D92-DC1F-F1AAC0DFB7E5}" created="2024-11-05T16:48:43.538">
        <p188:txBody>
          <a:bodyPr/>
          <a:lstStyle/>
          <a:p>
            <a:r>
              <a:rPr lang="en-US"/>
              <a:t>Done on slide 15</a:t>
            </a:r>
          </a:p>
        </p188:txBody>
      </p188:reply>
    </p188:replyLst>
    <p188:txBody>
      <a:bodyPr/>
      <a:lstStyle/>
      <a:p>
        <a:r>
          <a:rPr/>
          <a:t>...and that the local 
area has not failed any individual 
measure for the last 2 consecutive 
program years before the enactment of 
WIOA. Please add this very important element of the definition. </a:t>
        </a:r>
      </a:p>
    </p188:txBody>
  </p188:cm>
  <p188:cm id="{7BF68F68-FDCB-4E96-A60A-60303C30D218}" authorId="{25915569-D08C-8E45-CF1B-FAD49D10144E}" status="resolved" created="2024-10-31T19:06:15.709" complete="100000">
    <pc:sldMkLst xmlns:pc="http://schemas.microsoft.com/office/powerpoint/2013/main/command">
      <pc:docMk/>
      <pc:sldMk cId="3436163287" sldId="1816"/>
    </pc:sldMkLst>
    <p188:pos x="0" y="0"/>
    <p188:txBody>
      <a:bodyPr/>
      <a:lstStyle/>
      <a:p>
        <a:r>
          <a:rPr/>
          <a:t>It could be good to point out that you will be discussing three types of risk: business partnership failure, lack of firewalls, and cyber. That unifies the next few topics very clearly.</a:t>
        </a:r>
      </a:p>
    </p188:txBody>
  </p188:cm>
</p188:cmLst>
</file>

<file path=ppt/comments/modernComment_721_A69BE10.xml><?xml version="1.0" encoding="utf-8"?>
<p188:cmLst xmlns:a="http://schemas.openxmlformats.org/drawingml/2006/main" xmlns:r="http://schemas.openxmlformats.org/officeDocument/2006/relationships" xmlns:p188="http://schemas.microsoft.com/office/powerpoint/2018/8/main">
  <p188:cm id="{758E2132-10DD-4C69-B414-C9C7B54C8662}" authorId="{25915569-D08C-8E45-CF1B-FAD49D10144E}" status="resolved" created="2024-10-31T19:09:37.855" complete="100000">
    <ac:txMkLst xmlns:ac="http://schemas.microsoft.com/office/drawing/2013/main/command">
      <pc:docMk xmlns:pc="http://schemas.microsoft.com/office/powerpoint/2013/main/command"/>
      <pc:sldMk xmlns:pc="http://schemas.microsoft.com/office/powerpoint/2013/main/command" cId="174702096" sldId="1825"/>
      <ac:spMk id="7"/>
      <ac:txMk cp="0" len="49">
        <ac:context len="721" hash="4047785156"/>
      </ac:txMk>
    </ac:txMkLst>
    <p188:pos x="7480300" y="341586"/>
    <p188:replyLst>
      <p188:reply id="{6C32C570-B358-2642-A927-FFEA05AE7088}" authorId="{79774775-2360-81D9-FB9D-7397FB78B367}" created="2024-11-04T23:25:30.752">
        <p188:txBody>
          <a:bodyPr/>
          <a:lstStyle/>
          <a:p>
            <a:r>
              <a:rPr lang="en-US"/>
              <a:t>The point is, there is a long history of the expectation</a:t>
            </a:r>
          </a:p>
        </p188:txBody>
      </p188:reply>
    </p188:replyLst>
    <p188:txBody>
      <a:bodyPr/>
      <a:lstStyle/>
      <a:p>
        <a:r>
          <a:rPr/>
          <a:t>Some folks may wonder why we are mentioning CETA at this point of the game.</a:t>
        </a:r>
      </a:p>
    </p188:txBody>
  </p188:cm>
</p188:cmLst>
</file>

<file path=ppt/comments/modernComment_726_FF286A7F.xml><?xml version="1.0" encoding="utf-8"?>
<p188:cmLst xmlns:a="http://schemas.openxmlformats.org/drawingml/2006/main" xmlns:r="http://schemas.openxmlformats.org/officeDocument/2006/relationships" xmlns:p188="http://schemas.microsoft.com/office/powerpoint/2018/8/main">
  <p188:cm id="{D66C323F-301C-4839-B78E-A278A605B9DA}" authorId="{7356D8DA-935F-8B22-8EAF-883617F01431}" status="resolved" created="2024-10-31T14:22:26.969" complete="100000">
    <pc:sldMkLst xmlns:pc="http://schemas.microsoft.com/office/powerpoint/2013/main/command">
      <pc:docMk/>
      <pc:sldMk cId="4280838783" sldId="1830"/>
    </pc:sldMkLst>
    <p188:pos x="0" y="0"/>
    <p188:replyLst>
      <p188:reply id="{12E98DBE-060B-4187-9F3A-F0D22271AE02}" authorId="{E0384261-A7B9-3D92-DC1F-F1AAC0DFB7E5}" created="2024-11-05T15:56:25.719">
        <p188:txBody>
          <a:bodyPr/>
          <a:lstStyle/>
          <a:p>
            <a:r>
              <a:rPr lang="en-US"/>
              <a:t>Asking a question.</a:t>
            </a:r>
          </a:p>
        </p188:txBody>
      </p188:reply>
    </p188:replyLst>
    <p188:txBody>
      <a:bodyPr/>
      <a:lstStyle/>
      <a:p>
        <a:r>
          <a:rPr/>
          <a:t>How common is this practice? CLEOs can identify a fiscal agent, but when they identify the board to act in this capacity, Paragraph (b) of § 679.420 provides a list 
of the key functions of a fiscal agent. 
The appropriate role of fiscal agent is 
limited to accounting and funds 
management functions rather than 
policy or service delivery. I would not hold this up as a best practice. </a:t>
        </a:r>
      </a:p>
    </p188:txBody>
  </p188:cm>
  <p188:cm id="{2C94C1DD-254D-4800-B9F3-C2672779245C}" authorId="{7356D8DA-935F-8B22-8EAF-883617F01431}" status="resolved" created="2024-10-31T14:26:26.350" complete="100000">
    <pc:sldMkLst xmlns:pc="http://schemas.microsoft.com/office/powerpoint/2013/main/command">
      <pc:docMk/>
      <pc:sldMk cId="4280838783" sldId="1830"/>
    </pc:sldMkLst>
    <p188:pos x="0" y="0"/>
    <p188:txBody>
      <a:bodyPr/>
      <a:lstStyle/>
      <a:p>
        <a:r>
          <a:rPr/>
          <a:t>WIOA sec. 107(f) grants Local 
WDBs authority to hire a director and 
other staff to assist in carrying out the 
functions of the Local WDB. This section appears to be in conflict with the local board’s authority. I know this does happen sometimes, but can you say more about how 107(f) and an employer of record document are not in conflict?</a:t>
        </a:r>
      </a:p>
    </p188:txBody>
  </p188:cm>
</p188:cmLst>
</file>

<file path=ppt/comments/modernComment_728_7653A3C0.xml><?xml version="1.0" encoding="utf-8"?>
<p188:cmLst xmlns:a="http://schemas.openxmlformats.org/drawingml/2006/main" xmlns:r="http://schemas.openxmlformats.org/officeDocument/2006/relationships" xmlns:p188="http://schemas.microsoft.com/office/powerpoint/2018/8/main">
  <p188:cm id="{857E5B4A-B9FB-4D0F-807E-F474C94A123F}" authorId="{25915569-D08C-8E45-CF1B-FAD49D10144E}" status="resolved" created="2024-10-31T18:58:53.042" complete="100000">
    <ac:txMkLst xmlns:ac="http://schemas.microsoft.com/office/drawing/2013/main/command">
      <pc:docMk xmlns:pc="http://schemas.microsoft.com/office/powerpoint/2013/main/command"/>
      <pc:sldMk xmlns:pc="http://schemas.microsoft.com/office/powerpoint/2013/main/command" cId="1985192896" sldId="1832"/>
      <ac:spMk id="7"/>
      <ac:txMk cp="31">
        <ac:context len="457" hash="1942255334"/>
      </ac:txMk>
    </ac:txMkLst>
    <p188:pos x="746673" y="712952"/>
    <p188:replyLst>
      <p188:reply id="{6B570C50-77FA-49FE-B8A9-59C3D7FDB144}" authorId="{E0384261-A7B9-3D92-DC1F-F1AAC0DFB7E5}" created="2024-11-01T17:45:33.744">
        <p188:txBody>
          <a:bodyPr/>
          <a:lstStyle/>
          <a:p>
            <a:r>
              <a:rPr lang="en-US"/>
              <a:t>[@Molly Deahl] for clean up</a:t>
            </a:r>
          </a:p>
        </p188:txBody>
      </p188:reply>
      <p188:reply id="{A8AF5DD8-777F-421F-BD2E-1606BD0224B2}" authorId="{B7CB1B5D-67C0-15C7-B864-0680704B39CF}" created="2024-11-05T16:14:17.687">
        <p188:txBody>
          <a:bodyPr/>
          <a:lstStyle/>
          <a:p>
            <a:r>
              <a:rPr lang="en-US"/>
              <a:t>[@Lisa Rice] done</a:t>
            </a:r>
          </a:p>
        </p188:txBody>
      </p188:reply>
    </p188:replyLst>
    <p188:txBody>
      <a:bodyPr/>
      <a:lstStyle/>
      <a:p>
        <a:r>
          <a:rPr/>
          <a:t>There are a few stray periods/numbers in the next few slides. Just flagging for cleanup. Also some different fonts/sizes (sorry to be nitpicky).</a:t>
        </a:r>
      </a:p>
    </p188:txBody>
  </p188:cm>
  <p188:cm id="{94F572CA-8C47-404C-A39C-1FA50F1C0926}" authorId="{25915569-D08C-8E45-CF1B-FAD49D10144E}" status="resolved" created="2024-10-31T18:59:20.822" complete="100000">
    <ac:txMkLst xmlns:ac="http://schemas.microsoft.com/office/drawing/2013/main/command">
      <pc:docMk xmlns:pc="http://schemas.microsoft.com/office/powerpoint/2013/main/command"/>
      <pc:sldMk xmlns:pc="http://schemas.microsoft.com/office/powerpoint/2013/main/command" cId="1985192896" sldId="1832"/>
      <ac:spMk id="7"/>
      <ac:txMk cp="173" len="23">
        <ac:context len="457" hash="1942255334"/>
      </ac:txMk>
    </ac:txMkLst>
    <p188:pos x="3731173" y="1347952"/>
    <p188:txBody>
      <a:bodyPr/>
      <a:lstStyle/>
      <a:p>
        <a:r>
          <a:rPr/>
          <a:t>Should we include a reference to 20 CFR 679?</a:t>
        </a:r>
      </a:p>
    </p188:txBody>
  </p188:cm>
</p188:cmLst>
</file>

<file path=ppt/comments/modernComment_729_40FD2EED.xml><?xml version="1.0" encoding="utf-8"?>
<p188:cmLst xmlns:a="http://schemas.openxmlformats.org/drawingml/2006/main" xmlns:r="http://schemas.openxmlformats.org/officeDocument/2006/relationships" xmlns:p188="http://schemas.microsoft.com/office/powerpoint/2018/8/main">
  <p188:cm id="{84442BBF-85BB-400E-A493-94385D7E567D}" authorId="{25915569-D08C-8E45-CF1B-FAD49D10144E}" status="resolved" created="2024-10-31T19:00:49.775" complete="100000">
    <pc:sldMkLst xmlns:pc="http://schemas.microsoft.com/office/powerpoint/2013/main/command">
      <pc:docMk/>
      <pc:sldMk cId="1090334445" sldId="1833"/>
    </pc:sldMkLst>
    <p188:pos x="0" y="0"/>
    <p188:replyLst>
      <p188:reply id="{427D80F5-67CE-4392-8DD0-EF37987D1B8F}" authorId="{E0384261-A7B9-3D92-DC1F-F1AAC0DFB7E5}" created="2024-11-05T16:59:37.742">
        <p188:txBody>
          <a:bodyPr/>
          <a:lstStyle/>
          <a:p>
            <a:r>
              <a:rPr lang="en-US"/>
              <a:t>[@Melissa Aguilar-Southard]  thoughts?</a:t>
            </a:r>
          </a:p>
        </p188:txBody>
      </p188:reply>
    </p188:replyLst>
    <p188:txBody>
      <a:bodyPr/>
      <a:lstStyle/>
      <a:p>
        <a:r>
          <a:rPr/>
          <a:t>Great note; perhaps we should make the differences and relationships between state, regional, and local areas. I was thinking a graphic that makes it clear how they all fit together.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url.avanan.click/v2/___https:/www.ecfr.gov/current/title-2/part-200___.YXAzOnNhZmFscGFydG5lcnM6YTpvOjM0MzhlZThlYTA5MjNjNTRhODI2NTRiNWMxZjY5ZDJlOjY6NGUyYjpjYzU0Y2IwNjBiNjEwZGExMmJjM2RlMjlkZGM2Y2ZjYWI4NmNjMjg3NWY1NDdiN2Y1ZDJhYTY3ZmExZjE5NjA1OnA6RjpO"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ecfr.gov/current/title-20/section-679.260#p-679.260(b)(1)"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ecfr.gov/current/title-20/section-679.250#p-679.250(b)" TargetMode="External"/><Relationship Id="rId5" Type="http://schemas.openxmlformats.org/officeDocument/2006/relationships/hyperlink" Target="https://www.ecfr.gov/current/title-20/section-679.250#p-679.250(a)" TargetMode="External"/><Relationship Id="rId4" Type="http://schemas.openxmlformats.org/officeDocument/2006/relationships/hyperlink" Target="https://www.ecfr.gov/current/title-20/section-679.260#p-679.260(b)(2)"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ecfr.gov/current/title-20/section-678.700"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s://www.ecfr.gov/current/title-20/section-678.760" TargetMode="External"/><Relationship Id="rId4" Type="http://schemas.openxmlformats.org/officeDocument/2006/relationships/hyperlink" Target="https://www.ecfr.gov/current/title-20/section-678.755"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fld id="{A39F3310-62ED-4CCD-B91B-21C53AE9677C}" type="slidenum">
              <a:rPr lang="en-US" smtClean="0"/>
              <a:t>1</a:t>
            </a:fld>
            <a:endParaRPr lang="en-US"/>
          </a:p>
        </p:txBody>
      </p:sp>
    </p:spTree>
    <p:extLst>
      <p:ext uri="{BB962C8B-B14F-4D97-AF65-F5344CB8AC3E}">
        <p14:creationId xmlns:p14="http://schemas.microsoft.com/office/powerpoint/2010/main" val="1176631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Lisa to start and hand off to Laurie and then Ron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8830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fld id="{A39F3310-62ED-4CCD-B91B-21C53AE9677C}" type="slidenum">
              <a:rPr lang="en-US" smtClean="0"/>
              <a:t>3</a:t>
            </a:fld>
            <a:endParaRPr lang="en-US"/>
          </a:p>
        </p:txBody>
      </p:sp>
    </p:spTree>
    <p:extLst>
      <p:ext uri="{BB962C8B-B14F-4D97-AF65-F5344CB8AC3E}">
        <p14:creationId xmlns:p14="http://schemas.microsoft.com/office/powerpoint/2010/main" val="477794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fld id="{3801EDA0-9D9F-43FC-AAC8-169467B76D99}" type="slidenum">
              <a:rPr lang="en-US" smtClean="0"/>
              <a:t>4</a:t>
            </a:fld>
            <a:endParaRPr lang="en-US"/>
          </a:p>
        </p:txBody>
      </p:sp>
    </p:spTree>
    <p:extLst>
      <p:ext uri="{BB962C8B-B14F-4D97-AF65-F5344CB8AC3E}">
        <p14:creationId xmlns:p14="http://schemas.microsoft.com/office/powerpoint/2010/main" val="3226822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Ron </a:t>
            </a:r>
          </a:p>
          <a:p>
            <a:r>
              <a:rPr lang="en-US"/>
              <a:t>In this second session of the Governance cohort we are going to dive into the intergovernmental or interlocal agreements that you should have along with some additional suggested agreements that can further the quality of your board’s work. Plus we will be talking about state and local board partnerships.</a:t>
            </a:r>
          </a:p>
          <a:p>
            <a:endParaRPr lang="en-US"/>
          </a:p>
          <a:p>
            <a:r>
              <a:rPr lang="en-US"/>
              <a:t>But to begin we want to focus on communication </a:t>
            </a:r>
          </a:p>
          <a:p>
            <a:endParaRPr lang="en-US"/>
          </a:p>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5</a:t>
            </a:fld>
            <a:endParaRPr lang="en-US"/>
          </a:p>
        </p:txBody>
      </p:sp>
    </p:spTree>
    <p:extLst>
      <p:ext uri="{BB962C8B-B14F-4D97-AF65-F5344CB8AC3E}">
        <p14:creationId xmlns:p14="http://schemas.microsoft.com/office/powerpoint/2010/main" val="3299998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40682-C1E9-E94E-A194-2D527FF62E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70F3E-DB65-4DA2-6C78-4D3547A34F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C200FF-1361-A966-4209-3493CBE356D8}"/>
              </a:ext>
            </a:extLst>
          </p:cNvPr>
          <p:cNvSpPr>
            <a:spLocks noGrp="1"/>
          </p:cNvSpPr>
          <p:nvPr>
            <p:ph type="body" idx="1"/>
          </p:nvPr>
        </p:nvSpPr>
        <p:spPr/>
        <p:txBody>
          <a:bodyPr/>
          <a:lstStyle/>
          <a:p>
            <a:r>
              <a:rPr lang="en-US"/>
              <a:t>Ron – To begin we want to talk about consultation and make sure the term is understood by everyone.  The reason for this is because many items, including interlocal agreements are done in consultation with stakeholders.</a:t>
            </a:r>
          </a:p>
          <a:p>
            <a:endParaRPr lang="en-US"/>
          </a:p>
          <a:p>
            <a:endParaRPr lang="en-US"/>
          </a:p>
        </p:txBody>
      </p:sp>
      <p:sp>
        <p:nvSpPr>
          <p:cNvPr id="4" name="Slide Number Placeholder 3">
            <a:extLst>
              <a:ext uri="{FF2B5EF4-FFF2-40B4-BE49-F238E27FC236}">
                <a16:creationId xmlns:a16="http://schemas.microsoft.com/office/drawing/2014/main" id="{99D2591B-F9BE-025C-27EE-62383E7888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6</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721240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DCCB1-2D9B-9DC9-F444-651905D9C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EEC896-D4C1-BC0D-7A42-16FEE6233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84EDF0-AE37-F861-87BA-D8F79F2E9FB2}"/>
              </a:ext>
            </a:extLst>
          </p:cNvPr>
          <p:cNvSpPr>
            <a:spLocks noGrp="1"/>
          </p:cNvSpPr>
          <p:nvPr>
            <p:ph type="body" idx="1"/>
          </p:nvPr>
        </p:nvSpPr>
        <p:spPr/>
        <p:txBody>
          <a:bodyPr/>
          <a:lstStyle/>
          <a:p>
            <a:r>
              <a:rPr lang="en-US" sz="1800">
                <a:cs typeface="Calibri"/>
              </a:rPr>
              <a:t>Ron</a:t>
            </a:r>
          </a:p>
          <a:p>
            <a:r>
              <a:rPr lang="en-US" sz="1800">
                <a:cs typeface="Calibri"/>
              </a:rPr>
              <a:t>Bohm was a physicist – focus in his most famous work was on how did innovation </a:t>
            </a:r>
          </a:p>
          <a:p>
            <a:r>
              <a:rPr lang="en-US" sz="1400">
                <a:latin typeface="Rockwell" panose="02060603020205020403" pitchFamily="18" charset="77"/>
              </a:rPr>
              <a:t>The </a:t>
            </a:r>
            <a:r>
              <a:rPr lang="en-US" sz="1400" i="1">
                <a:latin typeface="Rockwell" panose="02060603020205020403" pitchFamily="18" charset="77"/>
              </a:rPr>
              <a:t>power</a:t>
            </a:r>
            <a:r>
              <a:rPr lang="en-US" sz="1400">
                <a:latin typeface="Rockwell" panose="02060603020205020403" pitchFamily="18" charset="77"/>
              </a:rPr>
              <a:t> of the group could be compared with a laser. Ordinary light is called “incoherent,” which means that it is going in all sorts of directions; the light waves are not in phase with each other so they don’t build up. But a laser produces a very intense beam which </a:t>
            </a:r>
            <a:r>
              <a:rPr lang="en-US" sz="1400" i="1">
                <a:latin typeface="Rockwell" panose="02060603020205020403" pitchFamily="18" charset="77"/>
              </a:rPr>
              <a:t>is</a:t>
            </a:r>
            <a:r>
              <a:rPr lang="en-US" sz="1400">
                <a:latin typeface="Rockwell" panose="02060603020205020403" pitchFamily="18" charset="77"/>
              </a:rPr>
              <a:t> coherent. The light waves build up strength because they are all going in the same direction, and the beam can do all sorts of things that ordinary light cannot.</a:t>
            </a:r>
          </a:p>
          <a:p>
            <a:r>
              <a:rPr lang="en-US" sz="1400">
                <a:latin typeface="Rockwell" panose="02060603020205020403" pitchFamily="18" charset="77"/>
              </a:rPr>
              <a:t>Now, you could say that our ordinary thought in society is incoherent—it is going in all sorts of directions, with thoughts conflicting and cancelling each other out. But if people were to think together in a coherent way, as in a dialogue situation, it would have tremendous power.</a:t>
            </a:r>
          </a:p>
          <a:p>
            <a:r>
              <a:rPr lang="en-US" sz="1400">
                <a:latin typeface="Rockwell" panose="02060603020205020403" pitchFamily="18" charset="77"/>
              </a:rPr>
              <a:t>We need dialogue among the Fed/state/local and among all the partners in the workforce development system</a:t>
            </a:r>
          </a:p>
          <a:p>
            <a:endParaRPr lang="en-US" sz="1800">
              <a:cs typeface="Calibri"/>
            </a:endParaRPr>
          </a:p>
        </p:txBody>
      </p:sp>
      <p:sp>
        <p:nvSpPr>
          <p:cNvPr id="4" name="Slide Number Placeholder 3">
            <a:extLst>
              <a:ext uri="{FF2B5EF4-FFF2-40B4-BE49-F238E27FC236}">
                <a16:creationId xmlns:a16="http://schemas.microsoft.com/office/drawing/2014/main" id="{84ABEB84-8800-C1DD-4164-8628BB1EA267}"/>
              </a:ext>
            </a:extLst>
          </p:cNvPr>
          <p:cNvSpPr>
            <a:spLocks noGrp="1"/>
          </p:cNvSpPr>
          <p:nvPr>
            <p:ph type="sldNum" sz="quarter" idx="5"/>
          </p:nvPr>
        </p:nvSpPr>
        <p:spPr/>
        <p:txBody>
          <a:bodyPr/>
          <a:lstStyle/>
          <a:p>
            <a:fld id="{3801EDA0-9D9F-43FC-AAC8-169467B76D99}" type="slidenum">
              <a:rPr lang="en-US" smtClean="0"/>
              <a:t>7</a:t>
            </a:fld>
            <a:endParaRPr lang="en-US"/>
          </a:p>
        </p:txBody>
      </p:sp>
    </p:spTree>
    <p:extLst>
      <p:ext uri="{BB962C8B-B14F-4D97-AF65-F5344CB8AC3E}">
        <p14:creationId xmlns:p14="http://schemas.microsoft.com/office/powerpoint/2010/main" val="428479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2D733-E82A-0380-F8F1-04A285CBA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E9755-EE68-6432-D9AF-D52D5077B0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FD826A-3422-F3A3-5106-6A6DD12AACBC}"/>
              </a:ext>
            </a:extLst>
          </p:cNvPr>
          <p:cNvSpPr>
            <a:spLocks noGrp="1"/>
          </p:cNvSpPr>
          <p:nvPr>
            <p:ph type="body" idx="1"/>
          </p:nvPr>
        </p:nvSpPr>
        <p:spPr/>
        <p:txBody>
          <a:bodyPr/>
          <a:lstStyle/>
          <a:p>
            <a:endParaRPr lang="en-US"/>
          </a:p>
          <a:p>
            <a:r>
              <a:rPr lang="en-US"/>
              <a:t>Ron </a:t>
            </a:r>
          </a:p>
          <a:p>
            <a:r>
              <a:rPr lang="en-US"/>
              <a:t>Ok, with this need for consultation and dialogue in mind, let’s dive into the inherent agreements in the law</a:t>
            </a:r>
          </a:p>
          <a:p>
            <a:endParaRPr lang="en-US"/>
          </a:p>
        </p:txBody>
      </p:sp>
      <p:sp>
        <p:nvSpPr>
          <p:cNvPr id="4" name="Slide Number Placeholder 3">
            <a:extLst>
              <a:ext uri="{FF2B5EF4-FFF2-40B4-BE49-F238E27FC236}">
                <a16:creationId xmlns:a16="http://schemas.microsoft.com/office/drawing/2014/main" id="{6656E14D-8BA7-4466-31D4-852A819D82E3}"/>
              </a:ext>
            </a:extLst>
          </p:cNvPr>
          <p:cNvSpPr>
            <a:spLocks noGrp="1"/>
          </p:cNvSpPr>
          <p:nvPr>
            <p:ph type="sldNum" sz="quarter" idx="5"/>
          </p:nvPr>
        </p:nvSpPr>
        <p:spPr/>
        <p:txBody>
          <a:bodyPr/>
          <a:lstStyle/>
          <a:p>
            <a:fld id="{3801EDA0-9D9F-43FC-AAC8-169467B76D99}" type="slidenum">
              <a:rPr lang="en-US" smtClean="0"/>
              <a:t>8</a:t>
            </a:fld>
            <a:endParaRPr lang="en-US"/>
          </a:p>
        </p:txBody>
      </p:sp>
    </p:spTree>
    <p:extLst>
      <p:ext uri="{BB962C8B-B14F-4D97-AF65-F5344CB8AC3E}">
        <p14:creationId xmlns:p14="http://schemas.microsoft.com/office/powerpoint/2010/main" val="756136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5AC82-F369-5CEB-3CD4-F49F947281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67E07B-7C04-34CE-9695-FCCB06588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B1CD0-090E-E291-9B19-EB7EDCC4C77E}"/>
              </a:ext>
            </a:extLst>
          </p:cNvPr>
          <p:cNvSpPr>
            <a:spLocks noGrp="1"/>
          </p:cNvSpPr>
          <p:nvPr>
            <p:ph type="body" idx="1"/>
          </p:nvPr>
        </p:nvSpPr>
        <p:spPr/>
        <p:txBody>
          <a:bodyPr/>
          <a:lstStyle/>
          <a:p>
            <a:r>
              <a:rPr lang="en-US"/>
              <a:t>Ron – let’s start with the agreements at the state level. These first ones are inherent in the State Plan. They are the basics of what must be done.</a:t>
            </a:r>
          </a:p>
          <a:p>
            <a:endParaRPr lang="en-US"/>
          </a:p>
          <a:p>
            <a:endParaRPr lang="en-US"/>
          </a:p>
          <a:p>
            <a:r>
              <a:rPr lang="en-US" sz="1200" b="1">
                <a:latin typeface="Calibri" panose="020F0502020204030204" pitchFamily="34" charset="0"/>
                <a:cs typeface="Calibri" panose="020F0502020204030204" pitchFamily="34" charset="0"/>
              </a:rPr>
              <a:t>While there is no formal agreement between the Governor &amp; the state board, that partnership is inherent through the provisions of WIOA</a:t>
            </a:r>
          </a:p>
          <a:p>
            <a:endParaRPr lang="en-US" sz="1200" b="1">
              <a:latin typeface="Calibri" panose="020F0502020204030204" pitchFamily="34" charset="0"/>
              <a:cs typeface="Calibri" panose="020F0502020204030204" pitchFamily="34" charset="0"/>
            </a:endParaRPr>
          </a:p>
          <a:p>
            <a:r>
              <a:rPr lang="en-US" sz="1200" b="1">
                <a:latin typeface="Calibri" panose="020F0502020204030204" pitchFamily="34" charset="0"/>
                <a:cs typeface="Calibri" panose="020F0502020204030204" pitchFamily="34" charset="0"/>
              </a:rPr>
              <a:t>Continuous improvement </a:t>
            </a:r>
            <a:r>
              <a:rPr lang="en-US" sz="1200">
                <a:latin typeface="Calibri" panose="020F0502020204030204" pitchFamily="34" charset="0"/>
                <a:cs typeface="Calibri" panose="020F0502020204030204" pitchFamily="34" charset="0"/>
              </a:rPr>
              <a:t>….in the State, including— the identification of barriers and means for removing barriers to better coordinate, align, and avoid duplication among the programs and activities carried out through the system</a:t>
            </a:r>
            <a:r>
              <a:rPr lang="en-US"/>
              <a:t>.. Talk about data!!!</a:t>
            </a:r>
          </a:p>
          <a:p>
            <a:endParaRPr lang="en-US"/>
          </a:p>
          <a:p>
            <a:r>
              <a:rPr lang="en-US"/>
              <a:t>This notion of continuous improvement is one area in which your private sector board members can be very valuable – they are constantly involved in their organization looking at key issues, in fact - (thought continues on next slide)</a:t>
            </a:r>
          </a:p>
        </p:txBody>
      </p:sp>
      <p:sp>
        <p:nvSpPr>
          <p:cNvPr id="4" name="Slide Number Placeholder 3">
            <a:extLst>
              <a:ext uri="{FF2B5EF4-FFF2-40B4-BE49-F238E27FC236}">
                <a16:creationId xmlns:a16="http://schemas.microsoft.com/office/drawing/2014/main" id="{209EBA41-FD0D-BF17-D2FB-9DD86C6BBE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9</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850724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C07DD-9047-F1E8-EEB2-B90B74213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9BA792-56CA-4A3D-9DC7-7B57AE7E7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172E3F-06FF-34BE-DEF3-40DF83A8E308}"/>
              </a:ext>
            </a:extLst>
          </p:cNvPr>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spc="0">
                <a:effectLst/>
                <a:latin typeface="Calibri" panose="020F0502020204030204" pitchFamily="34" charset="0"/>
                <a:ea typeface="Times New Roman" panose="02020603050405020304" pitchFamily="18" charset="0"/>
                <a:cs typeface="Calibri" panose="020F0502020204030204" pitchFamily="34" charset="0"/>
              </a:rPr>
              <a:t>Ron –</a:t>
            </a:r>
          </a:p>
          <a:p>
            <a:pPr marL="171450" marR="0" lvl="0" indent="-171450" algn="l" defTabSz="914400" rtl="0" eaLnBrk="1" fontAlgn="auto" latinLnBrk="0" hangingPunct="1">
              <a:lnSpc>
                <a:spcPct val="100000"/>
              </a:lnSpc>
              <a:spcBef>
                <a:spcPct val="0"/>
              </a:spcBef>
              <a:spcAft>
                <a:spcPct val="0"/>
              </a:spcAft>
              <a:buClrTx/>
              <a:buSzTx/>
              <a:buFont typeface="Wingdings" panose="05000000000000000000" pitchFamily="2" charset="2"/>
              <a:buChar char="§"/>
              <a:defRPr/>
            </a:pPr>
            <a:r>
              <a:rPr lang="en-US" sz="1200" spc="0">
                <a:effectLst/>
                <a:latin typeface="Calibri" panose="020F0502020204030204" pitchFamily="34" charset="0"/>
                <a:ea typeface="Times New Roman" panose="02020603050405020304" pitchFamily="18" charset="0"/>
                <a:cs typeface="Calibri" panose="020F0502020204030204" pitchFamily="34" charset="0"/>
              </a:rPr>
              <a:t>Effective operations - relating to the use of business outreach, partnerships, and service delivery strategies, including strategies for serving individuals with barriers to employment; which</a:t>
            </a:r>
            <a:r>
              <a:rPr lang="en-US" sz="1200" spc="4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may</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include</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information</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on</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factors</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that</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contribute</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to enabling local boards to exceed negotiated local levels of performance, </a:t>
            </a:r>
          </a:p>
          <a:p>
            <a:pPr marL="171450" marR="0" lvl="0" indent="-171450" algn="l" defTabSz="914400" rtl="0" eaLnBrk="1" fontAlgn="auto" latinLnBrk="0" hangingPunct="1">
              <a:lnSpc>
                <a:spcPct val="100000"/>
              </a:lnSpc>
              <a:spcBef>
                <a:spcPct val="0"/>
              </a:spcBef>
              <a:spcAft>
                <a:spcPct val="0"/>
              </a:spcAft>
              <a:buClrTx/>
              <a:buSzTx/>
              <a:buFont typeface="Wingdings" panose="05000000000000000000" pitchFamily="2" charset="2"/>
              <a:buChar char="§"/>
              <a:defRPr/>
            </a:pPr>
            <a:r>
              <a:rPr lang="en-US" sz="1200" spc="0">
                <a:effectLst/>
                <a:latin typeface="Calibri" panose="020F0502020204030204" pitchFamily="34" charset="0"/>
                <a:ea typeface="Times New Roman" panose="02020603050405020304" pitchFamily="18" charset="0"/>
                <a:cs typeface="Calibri" panose="020F0502020204030204" pitchFamily="34" charset="0"/>
              </a:rPr>
              <a:t>sustain fiscal integrity, and achieve other measures of effectiveness; and  </a:t>
            </a:r>
          </a:p>
          <a:p>
            <a:pPr marL="171450" marR="0" lvl="0" indent="-171450" algn="l" defTabSz="914400" rtl="0" eaLnBrk="1" fontAlgn="auto" latinLnBrk="0" hangingPunct="1">
              <a:lnSpc>
                <a:spcPct val="100000"/>
              </a:lnSpc>
              <a:spcBef>
                <a:spcPct val="0"/>
              </a:spcBef>
              <a:spcAft>
                <a:spcPct val="0"/>
              </a:spcAft>
              <a:buClrTx/>
              <a:buSzTx/>
              <a:buFont typeface="Wingdings" panose="05000000000000000000" pitchFamily="2" charset="2"/>
              <a:buChar char="§"/>
              <a:defRPr/>
            </a:pPr>
            <a:r>
              <a:rPr lang="en-US" sz="1200" spc="0">
                <a:effectLst/>
                <a:latin typeface="Calibri" panose="020F0502020204030204" pitchFamily="34" charset="0"/>
                <a:ea typeface="Times New Roman" panose="02020603050405020304" pitchFamily="18" charset="0"/>
                <a:cs typeface="Calibri" panose="020F0502020204030204" pitchFamily="34" charset="0"/>
              </a:rPr>
              <a:t>respond to real- time labor market analysis, and serve as a “check” on the data by focusing on the analysis or emerging trends &amp; issues</a:t>
            </a:r>
          </a:p>
          <a:p>
            <a:pPr marL="171450" marR="0" lvl="0" indent="-171450" algn="l" defTabSz="914400" rtl="0" eaLnBrk="1" fontAlgn="auto" latinLnBrk="0" hangingPunct="1">
              <a:lnSpc>
                <a:spcPct val="100000"/>
              </a:lnSpc>
              <a:spcBef>
                <a:spcPct val="0"/>
              </a:spcBef>
              <a:spcAft>
                <a:spcPct val="0"/>
              </a:spcAft>
              <a:buClrTx/>
              <a:buSzTx/>
              <a:buFont typeface="Wingdings" panose="05000000000000000000" pitchFamily="2" charset="2"/>
              <a:buChar char="§"/>
              <a:defRPr/>
            </a:pPr>
            <a:r>
              <a:rPr lang="en-US" sz="1200" spc="0">
                <a:effectLst/>
                <a:latin typeface="Calibri" panose="020F0502020204030204" pitchFamily="34" charset="0"/>
                <a:ea typeface="Times New Roman" panose="02020603050405020304" pitchFamily="18" charset="0"/>
                <a:cs typeface="Calibri" panose="020F0502020204030204" pitchFamily="34" charset="0"/>
              </a:rPr>
              <a:t>Strategies that effectively use direct assessment and prior learning assessment to measure an individual’s prior knowledge, skills, competencies, and experiences, and that evaluate such skills, and competencies for adaptability, to support efficient placement into employment or career pathways;</a:t>
            </a:r>
          </a:p>
          <a:p>
            <a:endParaRPr lang="en-US"/>
          </a:p>
        </p:txBody>
      </p:sp>
      <p:sp>
        <p:nvSpPr>
          <p:cNvPr id="4" name="Slide Number Placeholder 3">
            <a:extLst>
              <a:ext uri="{FF2B5EF4-FFF2-40B4-BE49-F238E27FC236}">
                <a16:creationId xmlns:a16="http://schemas.microsoft.com/office/drawing/2014/main" id="{7BF0C480-0654-FBE2-8D9B-6FBB991552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10</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004374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65802-4662-5105-5648-BA9B24F4E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781C7-0F4E-0468-FBA3-470F70D65C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434756-A15A-7FEA-A8C3-15BD77513973}"/>
              </a:ext>
            </a:extLst>
          </p:cNvPr>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a:effectLst/>
                <a:latin typeface="Calibri" panose="020F0502020204030204" pitchFamily="34" charset="0"/>
                <a:ea typeface="Times New Roman" panose="02020603050405020304" pitchFamily="18" charset="0"/>
                <a:cs typeface="Calibri" panose="020F0502020204030204" pitchFamily="34" charset="0"/>
              </a:rPr>
              <a:t>Bullet 1 - to</a:t>
            </a:r>
            <a:r>
              <a:rPr lang="en-US" sz="1200" spc="-10">
                <a:effectLst/>
                <a:latin typeface="Calibri" panose="020F0502020204030204" pitchFamily="34" charset="0"/>
                <a:ea typeface="Times New Roman" panose="02020603050405020304" pitchFamily="18" charset="0"/>
                <a:cs typeface="Calibri" panose="020F0502020204030204" pitchFamily="34" charset="0"/>
              </a:rPr>
              <a:t> </a:t>
            </a:r>
            <a:r>
              <a:rPr lang="en-US" sz="1200">
                <a:effectLst/>
                <a:latin typeface="Calibri" panose="020F0502020204030204" pitchFamily="34" charset="0"/>
                <a:ea typeface="Times New Roman" panose="02020603050405020304" pitchFamily="18" charset="0"/>
                <a:cs typeface="Calibri" panose="020F0502020204030204" pitchFamily="34" charset="0"/>
              </a:rPr>
              <a:t>facilitate</a:t>
            </a:r>
            <a:r>
              <a:rPr lang="en-US" sz="1200" spc="-10">
                <a:effectLst/>
                <a:latin typeface="Calibri" panose="020F0502020204030204" pitchFamily="34" charset="0"/>
                <a:ea typeface="Times New Roman" panose="02020603050405020304" pitchFamily="18" charset="0"/>
                <a:cs typeface="Calibri" panose="020F0502020204030204" pitchFamily="34" charset="0"/>
              </a:rPr>
              <a:t> </a:t>
            </a:r>
            <a:r>
              <a:rPr lang="en-US" sz="1200">
                <a:effectLst/>
                <a:latin typeface="Calibri" panose="020F0502020204030204" pitchFamily="34" charset="0"/>
                <a:ea typeface="Times New Roman" panose="02020603050405020304" pitchFamily="18" charset="0"/>
                <a:cs typeface="Calibri" panose="020F0502020204030204" pitchFamily="34" charset="0"/>
              </a:rPr>
              <a:t>access</a:t>
            </a:r>
            <a:r>
              <a:rPr lang="en-US" sz="1200" spc="-10">
                <a:effectLst/>
                <a:latin typeface="Calibri" panose="020F0502020204030204" pitchFamily="34" charset="0"/>
                <a:ea typeface="Times New Roman" panose="02020603050405020304" pitchFamily="18" charset="0"/>
                <a:cs typeface="Calibri" panose="020F0502020204030204" pitchFamily="34" charset="0"/>
              </a:rPr>
              <a:t> </a:t>
            </a:r>
            <a:r>
              <a:rPr lang="en-US" sz="1200">
                <a:effectLst/>
                <a:latin typeface="Calibri" panose="020F0502020204030204" pitchFamily="34" charset="0"/>
                <a:ea typeface="Times New Roman" panose="02020603050405020304" pitchFamily="18" charset="0"/>
                <a:cs typeface="Calibri" panose="020F0502020204030204" pitchFamily="34" charset="0"/>
              </a:rPr>
              <a:t>to,</a:t>
            </a:r>
            <a:r>
              <a:rPr lang="en-US" sz="1200" spc="-10">
                <a:effectLst/>
                <a:latin typeface="Calibri" panose="020F0502020204030204" pitchFamily="34" charset="0"/>
                <a:ea typeface="Times New Roman" panose="02020603050405020304" pitchFamily="18" charset="0"/>
                <a:cs typeface="Calibri" panose="020F0502020204030204" pitchFamily="34" charset="0"/>
              </a:rPr>
              <a:t> </a:t>
            </a:r>
            <a:r>
              <a:rPr lang="en-US" sz="1200">
                <a:effectLst/>
                <a:latin typeface="Calibri" panose="020F0502020204030204" pitchFamily="34" charset="0"/>
                <a:ea typeface="Times New Roman" panose="02020603050405020304" pitchFamily="18" charset="0"/>
                <a:cs typeface="Calibri" panose="020F0502020204030204" pitchFamily="34" charset="0"/>
              </a:rPr>
              <a:t>and</a:t>
            </a:r>
            <a:r>
              <a:rPr lang="en-US" sz="1200" spc="-10">
                <a:effectLst/>
                <a:latin typeface="Calibri" panose="020F0502020204030204" pitchFamily="34" charset="0"/>
                <a:ea typeface="Times New Roman" panose="02020603050405020304" pitchFamily="18" charset="0"/>
                <a:cs typeface="Calibri" panose="020F0502020204030204" pitchFamily="34" charset="0"/>
              </a:rPr>
              <a:t> </a:t>
            </a:r>
            <a:r>
              <a:rPr lang="en-US" sz="1200">
                <a:effectLst/>
                <a:latin typeface="Calibri" panose="020F0502020204030204" pitchFamily="34" charset="0"/>
                <a:ea typeface="Times New Roman" panose="02020603050405020304" pitchFamily="18" charset="0"/>
                <a:cs typeface="Calibri" panose="020F0502020204030204" pitchFamily="34" charset="0"/>
              </a:rPr>
              <a:t>improve</a:t>
            </a:r>
            <a:r>
              <a:rPr lang="en-US" sz="1200" spc="-10">
                <a:effectLst/>
                <a:latin typeface="Calibri" panose="020F0502020204030204" pitchFamily="34" charset="0"/>
                <a:ea typeface="Times New Roman" panose="02020603050405020304" pitchFamily="18" charset="0"/>
                <a:cs typeface="Calibri" panose="020F0502020204030204" pitchFamily="34" charset="0"/>
              </a:rPr>
              <a:t> </a:t>
            </a:r>
            <a:r>
              <a:rPr lang="en-US" sz="1200">
                <a:effectLst/>
                <a:latin typeface="Calibri" panose="020F0502020204030204" pitchFamily="34" charset="0"/>
                <a:ea typeface="Times New Roman" panose="02020603050405020304" pitchFamily="18" charset="0"/>
                <a:cs typeface="Calibri" panose="020F0502020204030204" pitchFamily="34" charset="0"/>
              </a:rPr>
              <a:t>the</a:t>
            </a:r>
            <a:r>
              <a:rPr lang="en-US" sz="1200" spc="-10">
                <a:effectLst/>
                <a:latin typeface="Calibri" panose="020F0502020204030204" pitchFamily="34" charset="0"/>
                <a:ea typeface="Times New Roman" panose="02020603050405020304" pitchFamily="18" charset="0"/>
                <a:cs typeface="Calibri" panose="020F0502020204030204" pitchFamily="34" charset="0"/>
              </a:rPr>
              <a:t> </a:t>
            </a:r>
            <a:r>
              <a:rPr lang="en-US" sz="1200">
                <a:effectLst/>
                <a:latin typeface="Calibri" panose="020F0502020204030204" pitchFamily="34" charset="0"/>
                <a:ea typeface="Times New Roman" panose="02020603050405020304" pitchFamily="18" charset="0"/>
                <a:cs typeface="Calibri" panose="020F0502020204030204" pitchFamily="34" charset="0"/>
              </a:rPr>
              <a:t>quality</a:t>
            </a:r>
            <a:r>
              <a:rPr lang="en-US" sz="1200" spc="-10">
                <a:effectLst/>
                <a:latin typeface="Calibri" panose="020F0502020204030204" pitchFamily="34" charset="0"/>
                <a:ea typeface="Times New Roman" panose="02020603050405020304" pitchFamily="18" charset="0"/>
                <a:cs typeface="Calibri" panose="020F0502020204030204" pitchFamily="34" charset="0"/>
              </a:rPr>
              <a:t> </a:t>
            </a:r>
            <a:r>
              <a:rPr lang="en-US" sz="1200">
                <a:effectLst/>
                <a:latin typeface="Calibri" panose="020F0502020204030204" pitchFamily="34" charset="0"/>
                <a:ea typeface="Times New Roman" panose="02020603050405020304" pitchFamily="18" charset="0"/>
                <a:cs typeface="Calibri" panose="020F0502020204030204" pitchFamily="34" charset="0"/>
              </a:rPr>
              <a:t>of,</a:t>
            </a:r>
            <a:r>
              <a:rPr lang="en-US" sz="1200" spc="-10">
                <a:effectLst/>
                <a:latin typeface="Calibri" panose="020F0502020204030204" pitchFamily="34" charset="0"/>
                <a:ea typeface="Times New Roman" panose="02020603050405020304" pitchFamily="18" charset="0"/>
                <a:cs typeface="Calibri" panose="020F0502020204030204" pitchFamily="34" charset="0"/>
              </a:rPr>
              <a:t> </a:t>
            </a:r>
            <a:r>
              <a:rPr lang="en-US" sz="1200">
                <a:effectLst/>
                <a:latin typeface="Calibri" panose="020F0502020204030204" pitchFamily="34" charset="0"/>
                <a:ea typeface="Times New Roman" panose="02020603050405020304" pitchFamily="18" charset="0"/>
                <a:cs typeface="Calibri" panose="020F0502020204030204" pitchFamily="34" charset="0"/>
              </a:rPr>
              <a:t>services and activities provided through the one-stop delivery system</a:t>
            </a:r>
            <a:r>
              <a:rPr lang="en-US" sz="1200">
                <a:effectLst/>
                <a:latin typeface="Calibri" panose="020F0502020204030204" pitchFamily="34" charset="0"/>
                <a:cs typeface="Calibri" panose="020F0502020204030204" pitchFamily="34" charset="0"/>
              </a:rPr>
              <a:t>  - On this one can you please bring in AI and how they are discussion those tech improvements in the system?</a:t>
            </a:r>
            <a:endParaRPr lang="en-US" sz="120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sz="1200" spc="0">
                <a:effectLst/>
                <a:latin typeface="Calibri" panose="020F0502020204030204" pitchFamily="34" charset="0"/>
                <a:ea typeface="Times New Roman" panose="02020603050405020304" pitchFamily="18" charset="0"/>
                <a:cs typeface="Calibri" panose="020F0502020204030204" pitchFamily="34" charset="0"/>
              </a:rPr>
              <a:t>Bullet 2 - to enhance service delivery and improve efficiencies in reporting on performance accountability measures (including the design and implementation of common intake, data collection, case management information, and performance accountability measurement</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and</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reporting</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processes</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and</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the</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incorporation</a:t>
            </a:r>
            <a:r>
              <a:rPr lang="en-US" sz="1200" spc="200">
                <a:effectLst/>
                <a:latin typeface="Calibri" panose="020F0502020204030204" pitchFamily="34" charset="0"/>
                <a:ea typeface="Times New Roman" panose="02020603050405020304" pitchFamily="18" charset="0"/>
                <a:cs typeface="Calibri" panose="020F0502020204030204" pitchFamily="34" charset="0"/>
              </a:rPr>
              <a:t> </a:t>
            </a:r>
            <a:r>
              <a:rPr lang="en-US" sz="1200" spc="0">
                <a:effectLst/>
                <a:latin typeface="Calibri" panose="020F0502020204030204" pitchFamily="34" charset="0"/>
                <a:ea typeface="Times New Roman" panose="02020603050405020304" pitchFamily="18" charset="0"/>
                <a:cs typeface="Calibri" panose="020F0502020204030204" pitchFamily="34" charset="0"/>
              </a:rPr>
              <a:t>of local input into such design and implementation, to improve coordination of services across one-stop partner programs);</a:t>
            </a:r>
          </a:p>
          <a:p>
            <a:endParaRPr lang="en-US"/>
          </a:p>
          <a:p>
            <a:r>
              <a:rPr lang="en-US"/>
              <a:t>An effective MIS system captures the data across partners. </a:t>
            </a:r>
            <a:r>
              <a:rPr lang="en-US">
                <a:solidFill>
                  <a:srgbClr val="FF0000"/>
                </a:solidFill>
              </a:rPr>
              <a:t>North Dakota is an example if where a data warehouse, jointly governed by the data suppliers, can bring data together to provide a comprehensive view of what the system is doing – CO &amp; VA are also examples of strong data collection warehouses. </a:t>
            </a:r>
          </a:p>
          <a:p>
            <a:endParaRPr lang="en-US"/>
          </a:p>
          <a:p>
            <a:endParaRPr lang="en-US"/>
          </a:p>
        </p:txBody>
      </p:sp>
      <p:sp>
        <p:nvSpPr>
          <p:cNvPr id="4" name="Slide Number Placeholder 3">
            <a:extLst>
              <a:ext uri="{FF2B5EF4-FFF2-40B4-BE49-F238E27FC236}">
                <a16:creationId xmlns:a16="http://schemas.microsoft.com/office/drawing/2014/main" id="{D5870889-B788-6FE8-2D29-D2582D3E0E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11</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24299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BD041-F80A-6648-E216-B3BE2F0D7D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8F7DA-D645-D43F-A7CA-0EB9C35778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28C399-6025-643D-173F-1C5D94DCA85A}"/>
              </a:ext>
            </a:extLst>
          </p:cNvPr>
          <p:cNvSpPr>
            <a:spLocks noGrp="1"/>
          </p:cNvSpPr>
          <p:nvPr>
            <p:ph type="body" idx="1"/>
          </p:nvPr>
        </p:nvSpPr>
        <p:spPr/>
        <p:txBody>
          <a:bodyPr/>
          <a:lstStyle/>
          <a:p>
            <a:endParaRPr lang="en-US"/>
          </a:p>
          <a:p>
            <a:r>
              <a:rPr lang="en-US"/>
              <a:t>Ron </a:t>
            </a:r>
          </a:p>
          <a:p>
            <a:endParaRPr lang="en-US"/>
          </a:p>
          <a:p>
            <a:r>
              <a:rPr lang="en-US"/>
              <a:t>Let’s look at how the partnerships work at both the State and local areas</a:t>
            </a:r>
          </a:p>
        </p:txBody>
      </p:sp>
      <p:sp>
        <p:nvSpPr>
          <p:cNvPr id="4" name="Slide Number Placeholder 3">
            <a:extLst>
              <a:ext uri="{FF2B5EF4-FFF2-40B4-BE49-F238E27FC236}">
                <a16:creationId xmlns:a16="http://schemas.microsoft.com/office/drawing/2014/main" id="{48F4C5C9-4F05-AB25-616E-3344DEBC2641}"/>
              </a:ext>
            </a:extLst>
          </p:cNvPr>
          <p:cNvSpPr>
            <a:spLocks noGrp="1"/>
          </p:cNvSpPr>
          <p:nvPr>
            <p:ph type="sldNum" sz="quarter" idx="5"/>
          </p:nvPr>
        </p:nvSpPr>
        <p:spPr/>
        <p:txBody>
          <a:bodyPr/>
          <a:lstStyle/>
          <a:p>
            <a:fld id="{3801EDA0-9D9F-43FC-AAC8-169467B76D99}" type="slidenum">
              <a:rPr lang="en-US" smtClean="0"/>
              <a:t>12</a:t>
            </a:fld>
            <a:endParaRPr lang="en-US"/>
          </a:p>
        </p:txBody>
      </p:sp>
    </p:spTree>
    <p:extLst>
      <p:ext uri="{BB962C8B-B14F-4D97-AF65-F5344CB8AC3E}">
        <p14:creationId xmlns:p14="http://schemas.microsoft.com/office/powerpoint/2010/main" val="3069395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E2D15-1077-B290-41CB-CA5155D23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E84A5-FE74-1775-5580-6D0ED73D1C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D0B72-8F99-71B8-C85E-EA71913E0D47}"/>
              </a:ext>
            </a:extLst>
          </p:cNvPr>
          <p:cNvSpPr>
            <a:spLocks noGrp="1"/>
          </p:cNvSpPr>
          <p:nvPr>
            <p:ph type="body" idx="1"/>
          </p:nvPr>
        </p:nvSpPr>
        <p:spPr/>
        <p:txBody>
          <a:bodyPr/>
          <a:lstStyle/>
          <a:p>
            <a:r>
              <a:rPr lang="en-US" dirty="0"/>
              <a:t>Ron – Let’s talk about the consultations among the Governor, State Board and usually a consortium CLEOs.  The Governor should consult the state board and CLEO’s to complete all workforce activities. This is not structured though and can vary state by state in how it works.</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marL="0" marR="0" lvl="0" indent="0" algn="l" defTabSz="914400" rtl="0" eaLnBrk="1" fontAlgn="auto" latinLnBrk="0" hangingPunct="1">
              <a:lnSpc>
                <a:spcPct val="100000"/>
              </a:lnSpc>
              <a:spcBef>
                <a:spcPct val="0"/>
              </a:spcBef>
              <a:spcAft>
                <a:spcPct val="0"/>
              </a:spcAft>
              <a:buClrTx/>
              <a:buSzTx/>
              <a:buFontTx/>
              <a:buNone/>
              <a:defRPr/>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dirty="0"/>
              <a:t>Bullet 1 - </a:t>
            </a:r>
            <a:r>
              <a:rPr lang="en-US" dirty="0">
                <a:latin typeface="Calibri" panose="020F0502020204030204" pitchFamily="34" charset="0"/>
                <a:ea typeface="Calibri" panose="020F0502020204030204" pitchFamily="34" charset="0"/>
                <a:cs typeface="Calibri" panose="020F0502020204030204" pitchFamily="34" charset="0"/>
              </a:rPr>
              <a:t>to a one-stop delivery system, </a:t>
            </a:r>
            <a:r>
              <a:rPr lang="en-US" b="1" dirty="0">
                <a:latin typeface="Calibri" panose="020F0502020204030204" pitchFamily="34" charset="0"/>
                <a:ea typeface="Calibri" panose="020F0502020204030204" pitchFamily="34" charset="0"/>
                <a:cs typeface="Calibri" panose="020F0502020204030204" pitchFamily="34" charset="0"/>
              </a:rPr>
              <a:t>based on such programs' proportionate use of such system, and relative benefit received</a:t>
            </a:r>
            <a:r>
              <a:rPr lang="en-US" dirty="0">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ct val="0"/>
              </a:spcBef>
              <a:spcAft>
                <a:spcPct val="0"/>
              </a:spcAft>
              <a:buClrTx/>
              <a:buSzTx/>
              <a:buFontTx/>
              <a:buNone/>
              <a:defRPr/>
            </a:pPr>
            <a:r>
              <a:rPr lang="en-US" dirty="0">
                <a:latin typeface="Calibri" panose="020F0502020204030204" pitchFamily="34" charset="0"/>
                <a:ea typeface="Calibri" panose="020F0502020204030204" pitchFamily="34" charset="0"/>
                <a:cs typeface="Calibri" panose="020F0502020204030204" pitchFamily="34" charset="0"/>
              </a:rPr>
              <a:t>Bullet 2 – assist Local WDBs, chief elected officials, and one-stop partners in local areas in </a:t>
            </a:r>
            <a:r>
              <a:rPr lang="en-US" dirty="0" err="1">
                <a:latin typeface="Calibri" panose="020F0502020204030204" pitchFamily="34" charset="0"/>
                <a:ea typeface="Calibri" panose="020F0502020204030204" pitchFamily="34" charset="0"/>
                <a:cs typeface="Calibri" panose="020F0502020204030204" pitchFamily="34" charset="0"/>
              </a:rPr>
              <a:t>determing</a:t>
            </a:r>
            <a:r>
              <a:rPr lang="en-US" dirty="0">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dirty="0">
                <a:latin typeface="Calibri" panose="020F0502020204030204" pitchFamily="34" charset="0"/>
                <a:ea typeface="Calibri" panose="020F0502020204030204" pitchFamily="34" charset="0"/>
                <a:cs typeface="Calibri" panose="020F0502020204030204" pitchFamily="34" charset="0"/>
              </a:rPr>
              <a:t>Bullet 5 – Designation of local areas </a:t>
            </a:r>
            <a:r>
              <a:rPr lang="en-US" sz="1200" dirty="0">
                <a:latin typeface="Calibri" panose="020F0502020204030204" pitchFamily="34" charset="0"/>
                <a:ea typeface="Calibri" panose="020F0502020204030204" pitchFamily="34" charset="0"/>
                <a:cs typeface="Calibri" panose="020F0502020204030204" pitchFamily="34" charset="0"/>
              </a:rPr>
              <a:t>in consultation with the State WDB, CLEOs and local WDBs</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sz="1200" dirty="0">
                <a:latin typeface="Calibri" panose="020F0502020204030204" pitchFamily="34" charset="0"/>
                <a:ea typeface="Calibri" panose="020F0502020204030204" pitchFamily="34" charset="0"/>
                <a:cs typeface="Calibri" panose="020F0502020204030204" pitchFamily="34" charset="0"/>
              </a:rPr>
              <a:t>Approaches to facilitate equitable and efficient cost allocation that results in a reasonable cost allocation methodology where infrastructure costs are charged to each partner</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dirty="0"/>
              <a:t>This is </a:t>
            </a:r>
            <a:r>
              <a:rPr lang="en-US" dirty="0">
                <a:latin typeface="Calibri" panose="020F0502020204030204" pitchFamily="34" charset="0"/>
                <a:cs typeface="Calibri" panose="020F0502020204030204" pitchFamily="34" charset="0"/>
              </a:rPr>
              <a:t>consistent with Office of Management and Budget (OMB) Uniform Administrative Requirements, Cost Principles, and Audit Requirements for Federal Awards in </a:t>
            </a:r>
            <a:r>
              <a:rPr lang="en-US" dirty="0">
                <a:latin typeface="Calibri" panose="020F0502020204030204" pitchFamily="34" charset="0"/>
                <a:cs typeface="Calibri" panose="020F0502020204030204" pitchFamily="34" charset="0"/>
                <a:hlinkClick r:id="rId3"/>
              </a:rPr>
              <a:t>2 CFR part 200</a:t>
            </a:r>
            <a:r>
              <a:rPr lang="en-US" dirty="0">
                <a:latin typeface="Calibri" panose="020F0502020204030204" pitchFamily="34" charset="0"/>
                <a:cs typeface="Calibri" panose="020F0502020204030204" pitchFamily="34" charset="0"/>
              </a:rPr>
              <a:t>, including determining funding for the costs of infrastructure; </a:t>
            </a:r>
          </a:p>
          <a:p>
            <a:endParaRPr lang="en-US" dirty="0"/>
          </a:p>
          <a:p>
            <a:r>
              <a:rPr lang="en-US" dirty="0"/>
              <a:t>Remember: Cost allocation costs assigned to WIOA programs are an admin expense </a:t>
            </a:r>
          </a:p>
        </p:txBody>
      </p:sp>
      <p:sp>
        <p:nvSpPr>
          <p:cNvPr id="4" name="Slide Number Placeholder 3">
            <a:extLst>
              <a:ext uri="{FF2B5EF4-FFF2-40B4-BE49-F238E27FC236}">
                <a16:creationId xmlns:a16="http://schemas.microsoft.com/office/drawing/2014/main" id="{3E83A65E-AED4-F76B-F256-52D85CEA4E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13</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673445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10A3B-3D2A-174E-5054-1C5324B47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7CE35-4364-C29A-93E9-393F40211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FF6F6-92AB-3B78-C7EE-E5901B0E313C}"/>
              </a:ext>
            </a:extLst>
          </p:cNvPr>
          <p:cNvSpPr>
            <a:spLocks noGrp="1"/>
          </p:cNvSpPr>
          <p:nvPr>
            <p:ph type="body" idx="1"/>
          </p:nvPr>
        </p:nvSpPr>
        <p:spPr/>
        <p:txBody>
          <a:bodyPr/>
          <a:lstStyle/>
          <a:p>
            <a:r>
              <a:rPr lang="en-US"/>
              <a:t>Ron – Here we change slightly to where the Gov consults with CLEOs on a few items – pointing again for the need for quality channels of communications</a:t>
            </a:r>
          </a:p>
        </p:txBody>
      </p:sp>
      <p:sp>
        <p:nvSpPr>
          <p:cNvPr id="4" name="Slide Number Placeholder 3">
            <a:extLst>
              <a:ext uri="{FF2B5EF4-FFF2-40B4-BE49-F238E27FC236}">
                <a16:creationId xmlns:a16="http://schemas.microsoft.com/office/drawing/2014/main" id="{C0EB9C7F-3B32-E0CD-B19E-CA3B9DE31E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14</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581296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34D31-51CB-3F1C-6DD3-A606ED3A6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32E0ED-F916-5C3B-F9CE-2D248E990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C5E4FC-A5EA-2621-A620-4F8D1D06430B}"/>
              </a:ext>
            </a:extLst>
          </p:cNvPr>
          <p:cNvSpPr>
            <a:spLocks noGrp="1"/>
          </p:cNvSpPr>
          <p:nvPr>
            <p:ph type="body" idx="1"/>
          </p:nvPr>
        </p:nvSpPr>
        <p:spPr/>
        <p:txBody>
          <a:bodyPr/>
          <a:lstStyle/>
          <a:p>
            <a:r>
              <a:rPr lang="en-US" dirty="0"/>
              <a:t>Ron - §679.250 </a:t>
            </a:r>
            <a:r>
              <a:rPr lang="en-US" b="0" i="0" u="none" strike="noStrike" dirty="0">
                <a:solidFill>
                  <a:srgbClr val="000000"/>
                </a:solidFill>
                <a:effectLst/>
              </a:rPr>
              <a:t>(b)</a:t>
            </a:r>
            <a:r>
              <a:rPr lang="en-US" b="0" i="0" u="none" strike="noStrike" dirty="0">
                <a:solidFill>
                  <a:srgbClr val="000000"/>
                </a:solidFill>
                <a:effectLst/>
                <a:latin typeface="-webkit-standard"/>
              </a:rPr>
              <a:t> For the purpose of determining subsequent local area designation, the term “</a:t>
            </a:r>
            <a:r>
              <a:rPr lang="en-US" b="1" i="0" u="none" strike="noStrike" dirty="0">
                <a:solidFill>
                  <a:srgbClr val="000000"/>
                </a:solidFill>
                <a:effectLst/>
                <a:latin typeface="-webkit-standard"/>
              </a:rPr>
              <a:t>performed successfully” </a:t>
            </a:r>
            <a:r>
              <a:rPr lang="en-US" b="0" i="0" u="none" strike="noStrike" dirty="0">
                <a:solidFill>
                  <a:srgbClr val="000000"/>
                </a:solidFill>
                <a:effectLst/>
                <a:latin typeface="-webkit-standard"/>
              </a:rPr>
              <a:t>means that the local area met or exceeded the levels of performance the Governor negotiated with the Local WDB and chief elected official for core indicators of performance as provided in </a:t>
            </a:r>
            <a:r>
              <a:rPr lang="en-US" b="0" i="0" dirty="0">
                <a:effectLst/>
                <a:hlinkClick r:id="rId3"/>
              </a:rPr>
              <a:t>paragraphs (b)(1)</a:t>
            </a:r>
            <a:r>
              <a:rPr lang="en-US" b="0" i="0" u="none" strike="noStrike" dirty="0">
                <a:solidFill>
                  <a:srgbClr val="000000"/>
                </a:solidFill>
                <a:effectLst/>
                <a:latin typeface="-webkit-standard"/>
              </a:rPr>
              <a:t> and </a:t>
            </a:r>
            <a:r>
              <a:rPr lang="en-US" b="0" i="0" dirty="0">
                <a:effectLst/>
                <a:hlinkClick r:id="rId4"/>
              </a:rPr>
              <a:t>(2)</a:t>
            </a:r>
            <a:r>
              <a:rPr lang="en-US" b="0" i="0" u="none" strike="noStrike" dirty="0">
                <a:solidFill>
                  <a:srgbClr val="000000"/>
                </a:solidFill>
                <a:effectLst/>
                <a:latin typeface="-webkit-standard"/>
              </a:rPr>
              <a:t> of this section as appropriate, and that the local area has not failed any individual measure for the last 2 consecutive program years in accordance with a State-established definition, provided in the State Plan, of met or exceeded performance.</a:t>
            </a:r>
          </a:p>
          <a:p>
            <a:endParaRPr lang="en-US" b="0" i="0" u="none" strike="noStrike" dirty="0">
              <a:solidFill>
                <a:srgbClr val="000000"/>
              </a:solidFill>
              <a:effectLst/>
              <a:latin typeface="-webkit-standard"/>
            </a:endParaRPr>
          </a:p>
          <a:p>
            <a:r>
              <a:rPr lang="en-US" b="0" i="0" u="none" strike="noStrike" dirty="0">
                <a:solidFill>
                  <a:srgbClr val="000000"/>
                </a:solidFill>
                <a:effectLst/>
              </a:rPr>
              <a:t>(c)</a:t>
            </a:r>
            <a:r>
              <a:rPr lang="en-US" b="0" i="0" u="none" strike="noStrike" dirty="0">
                <a:solidFill>
                  <a:srgbClr val="000000"/>
                </a:solidFill>
                <a:effectLst/>
                <a:latin typeface="-webkit-standard"/>
              </a:rPr>
              <a:t> For the purpose of determining initial and subsequent local area designation under </a:t>
            </a:r>
            <a:r>
              <a:rPr lang="en-US" b="0" i="0" dirty="0">
                <a:effectLst/>
                <a:hlinkClick r:id="rId5"/>
              </a:rPr>
              <a:t>§ 679.250(a)</a:t>
            </a:r>
            <a:r>
              <a:rPr lang="en-US" b="0" i="0" u="none" strike="noStrike" dirty="0">
                <a:solidFill>
                  <a:srgbClr val="000000"/>
                </a:solidFill>
                <a:effectLst/>
                <a:latin typeface="-webkit-standard"/>
              </a:rPr>
              <a:t> and </a:t>
            </a:r>
            <a:r>
              <a:rPr lang="en-US" b="0" i="0" dirty="0">
                <a:effectLst/>
                <a:hlinkClick r:id="rId6"/>
              </a:rPr>
              <a:t>(b)</a:t>
            </a:r>
            <a:r>
              <a:rPr lang="en-US" b="0" i="0" u="none" strike="noStrike" dirty="0">
                <a:solidFill>
                  <a:srgbClr val="000000"/>
                </a:solidFill>
                <a:effectLst/>
                <a:latin typeface="-webkit-standard"/>
              </a:rPr>
              <a:t>, the term “sustained fiscal integrity” means that the Secretary has not made a formal determination that either the grant recipient or the administrative entity of the area </a:t>
            </a:r>
            <a:r>
              <a:rPr lang="en-US" b="0" i="0" u="none" strike="noStrike" dirty="0" err="1">
                <a:solidFill>
                  <a:srgbClr val="000000"/>
                </a:solidFill>
                <a:effectLst/>
                <a:latin typeface="-webkit-standard"/>
              </a:rPr>
              <a:t>misexpended</a:t>
            </a:r>
            <a:r>
              <a:rPr lang="en-US" b="0" i="0" u="none" strike="noStrike" dirty="0">
                <a:solidFill>
                  <a:srgbClr val="000000"/>
                </a:solidFill>
                <a:effectLst/>
                <a:latin typeface="-webkit-standard"/>
              </a:rPr>
              <a:t> funds due to willful disregard of the requirements of the provision involved, gross negligence, or failure to comply with accepted standards of administration for the 2-year period preceding the determination.</a:t>
            </a:r>
          </a:p>
          <a:p>
            <a:endParaRPr lang="en-US" b="0" i="0" u="none" strike="noStrike" dirty="0">
              <a:solidFill>
                <a:srgbClr val="000000"/>
              </a:solidFill>
              <a:effectLst/>
              <a:latin typeface="-webkit-standard"/>
            </a:endParaRPr>
          </a:p>
          <a:p>
            <a:endParaRPr lang="en-US" dirty="0"/>
          </a:p>
          <a:p>
            <a:endParaRPr lang="en-US" dirty="0"/>
          </a:p>
        </p:txBody>
      </p:sp>
      <p:sp>
        <p:nvSpPr>
          <p:cNvPr id="4" name="Slide Number Placeholder 3">
            <a:extLst>
              <a:ext uri="{FF2B5EF4-FFF2-40B4-BE49-F238E27FC236}">
                <a16:creationId xmlns:a16="http://schemas.microsoft.com/office/drawing/2014/main" id="{9FB380DE-E143-9419-7679-58A9F38E1A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15</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10020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B7B79-5EEC-FB0B-78A7-E88593810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8FB30-B164-96F2-B5E5-E56A554B3A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18343-4654-0835-45D7-37B0C3140368}"/>
              </a:ext>
            </a:extLst>
          </p:cNvPr>
          <p:cNvSpPr>
            <a:spLocks noGrp="1"/>
          </p:cNvSpPr>
          <p:nvPr>
            <p:ph type="body" idx="1"/>
          </p:nvPr>
        </p:nvSpPr>
        <p:spPr/>
        <p:txBody>
          <a:bodyPr/>
          <a:lstStyle/>
          <a:p>
            <a:r>
              <a:rPr lang="en-US"/>
              <a:t>Ron</a:t>
            </a:r>
          </a:p>
          <a:p>
            <a:endParaRPr lang="en-US"/>
          </a:p>
        </p:txBody>
      </p:sp>
      <p:sp>
        <p:nvSpPr>
          <p:cNvPr id="4" name="Slide Number Placeholder 3">
            <a:extLst>
              <a:ext uri="{FF2B5EF4-FFF2-40B4-BE49-F238E27FC236}">
                <a16:creationId xmlns:a16="http://schemas.microsoft.com/office/drawing/2014/main" id="{7B4EBBA5-054C-F090-65E0-CC5AD4289F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16</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997321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C514B-C54C-D0B1-6681-7281E803F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C13867-36A4-03B2-E24F-5FCE07D45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5EFC8-DAF7-6A1F-F19D-AAA329BEB229}"/>
              </a:ext>
            </a:extLst>
          </p:cNvPr>
          <p:cNvSpPr>
            <a:spLocks noGrp="1"/>
          </p:cNvSpPr>
          <p:nvPr>
            <p:ph type="body" idx="1"/>
          </p:nvPr>
        </p:nvSpPr>
        <p:spPr/>
        <p:txBody>
          <a:bodyPr/>
          <a:lstStyle/>
          <a:p>
            <a:r>
              <a:rPr lang="en-US" dirty="0"/>
              <a:t>Ron</a:t>
            </a:r>
          </a:p>
          <a:p>
            <a:endParaRPr lang="en-US" dirty="0"/>
          </a:p>
          <a:p>
            <a:r>
              <a:rPr lang="en-US" b="1" dirty="0"/>
              <a:t>State workforce agencies  </a:t>
            </a:r>
            <a:r>
              <a:rPr lang="en-US" b="0" i="0" dirty="0">
                <a:solidFill>
                  <a:srgbClr val="282523"/>
                </a:solidFill>
                <a:effectLst/>
                <a:latin typeface="Ginto"/>
              </a:rPr>
              <a:t>focus more on the operational side of implementing workforce programs, while </a:t>
            </a:r>
          </a:p>
          <a:p>
            <a:endParaRPr lang="en-US" b="0" i="0" dirty="0">
              <a:solidFill>
                <a:srgbClr val="282523"/>
              </a:solidFill>
              <a:effectLst/>
              <a:latin typeface="Ginto"/>
            </a:endParaRPr>
          </a:p>
          <a:p>
            <a:r>
              <a:rPr lang="en-US" b="1" i="0" dirty="0">
                <a:solidFill>
                  <a:srgbClr val="282523"/>
                </a:solidFill>
                <a:effectLst/>
                <a:latin typeface="Ginto"/>
              </a:rPr>
              <a:t>state workforce boards</a:t>
            </a:r>
          </a:p>
          <a:p>
            <a:r>
              <a:rPr lang="en-US" b="0" i="0" dirty="0">
                <a:solidFill>
                  <a:srgbClr val="282523"/>
                </a:solidFill>
                <a:effectLst/>
                <a:latin typeface="Ginto"/>
              </a:rPr>
              <a:t>provide strategic oversight and ensure policies and programs align with state and federal goals. This separation of duties helps maintain a balance between strategic planning and effective execution.</a:t>
            </a:r>
          </a:p>
          <a:p>
            <a:endParaRPr lang="en-US" b="0" i="0" dirty="0">
              <a:solidFill>
                <a:srgbClr val="282523"/>
              </a:solidFill>
              <a:effectLst/>
              <a:latin typeface="Ginto"/>
            </a:endParaRPr>
          </a:p>
          <a:p>
            <a:endParaRPr lang="en-US" b="0" i="0" dirty="0">
              <a:solidFill>
                <a:srgbClr val="282523"/>
              </a:solidFill>
              <a:effectLst/>
              <a:latin typeface="Ginto"/>
            </a:endParaRPr>
          </a:p>
          <a:p>
            <a:r>
              <a:rPr lang="en-US" b="0" i="0" dirty="0">
                <a:solidFill>
                  <a:srgbClr val="282523"/>
                </a:solidFill>
                <a:effectLst/>
                <a:latin typeface="Ginto"/>
              </a:rPr>
              <a:t>But they must collaborate on all of these efforts.</a:t>
            </a:r>
            <a:endParaRPr lang="en-US" dirty="0"/>
          </a:p>
        </p:txBody>
      </p:sp>
      <p:sp>
        <p:nvSpPr>
          <p:cNvPr id="4" name="Slide Number Placeholder 3">
            <a:extLst>
              <a:ext uri="{FF2B5EF4-FFF2-40B4-BE49-F238E27FC236}">
                <a16:creationId xmlns:a16="http://schemas.microsoft.com/office/drawing/2014/main" id="{76D63BBF-DC76-AC75-DD3B-1F751C13A2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17</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160550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a:t>
            </a:r>
          </a:p>
          <a:p>
            <a:r>
              <a:rPr lang="en-US" dirty="0"/>
              <a:t>We will be talking about 3 types of risk: Business partnership failure, lack of firewalls and cyber security.</a:t>
            </a:r>
          </a:p>
        </p:txBody>
      </p:sp>
      <p:sp>
        <p:nvSpPr>
          <p:cNvPr id="4" name="Slide Number Placeholder 3"/>
          <p:cNvSpPr>
            <a:spLocks noGrp="1"/>
          </p:cNvSpPr>
          <p:nvPr>
            <p:ph type="sldNum" sz="quarter" idx="5"/>
          </p:nvPr>
        </p:nvSpPr>
        <p:spPr/>
        <p:txBody>
          <a:bodyPr/>
          <a:lstStyle/>
          <a:p>
            <a:fld id="{3801EDA0-9D9F-43FC-AAC8-169467B76D99}" type="slidenum">
              <a:rPr lang="en-US" smtClean="0"/>
              <a:t>18</a:t>
            </a:fld>
            <a:endParaRPr lang="en-US"/>
          </a:p>
        </p:txBody>
      </p:sp>
    </p:spTree>
    <p:extLst>
      <p:ext uri="{BB962C8B-B14F-4D97-AF65-F5344CB8AC3E}">
        <p14:creationId xmlns:p14="http://schemas.microsoft.com/office/powerpoint/2010/main" val="4255226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C572C-9970-42F9-2D1A-EBF4396C4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623CA3-4A48-7787-44CB-E21EAA06D4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4134F0-964B-8809-6EC1-5E2129589942}"/>
              </a:ext>
            </a:extLst>
          </p:cNvPr>
          <p:cNvSpPr>
            <a:spLocks noGrp="1"/>
          </p:cNvSpPr>
          <p:nvPr>
            <p:ph type="body" idx="1"/>
          </p:nvPr>
        </p:nvSpPr>
        <p:spPr/>
        <p:txBody>
          <a:bodyPr/>
          <a:lstStyle/>
          <a:p>
            <a:r>
              <a:rPr lang="en-US" dirty="0"/>
              <a:t>Lisa</a:t>
            </a:r>
          </a:p>
          <a:p>
            <a:r>
              <a:rPr lang="en-US" dirty="0"/>
              <a:t>I was once told that collaboration is an unnatural act committed by non-consensual adults – it takes work and a commitment. Starting with the hard work of crafting agreements, discovering values and shared success measures, AND yes, how are we going to respectively disagree and resolve disagreements. </a:t>
            </a:r>
          </a:p>
          <a:p>
            <a:endParaRPr lang="en-US" dirty="0"/>
          </a:p>
          <a:p>
            <a:r>
              <a:rPr lang="en-US" dirty="0"/>
              <a:t>Your boards are business partnerships. To make sure they are successful there should be an agreement in place. </a:t>
            </a:r>
          </a:p>
          <a:p>
            <a:r>
              <a:rPr lang="en-US" dirty="0"/>
              <a:t>Trust among the board members and those you do business with as a board is also vital to success</a:t>
            </a:r>
          </a:p>
          <a:p>
            <a:endParaRPr lang="en-US" dirty="0"/>
          </a:p>
          <a:p>
            <a:r>
              <a:rPr lang="en-US" dirty="0"/>
              <a:t>Assuming who is providing oversight - how they will do that and what information they want to feel confident in the operations should be an upfront discussion - </a:t>
            </a:r>
          </a:p>
        </p:txBody>
      </p:sp>
      <p:sp>
        <p:nvSpPr>
          <p:cNvPr id="4" name="Slide Number Placeholder 3">
            <a:extLst>
              <a:ext uri="{FF2B5EF4-FFF2-40B4-BE49-F238E27FC236}">
                <a16:creationId xmlns:a16="http://schemas.microsoft.com/office/drawing/2014/main" id="{4BF3A903-42AD-E6CE-76FB-3416B7EDBF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19</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491237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a:t>
            </a:r>
          </a:p>
          <a:p>
            <a:r>
              <a:rPr lang="en-US" dirty="0"/>
              <a:t>When I got into elected office my Mom implored me to conduct myself so she would not be embarrassed going to grocery store – when you went to work at the state or local level, you inherently accepted the role of being a steward of the public’s trust and public funds – you did whether you acknowledge that or not and on this issue, I have a passion on the subject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ct val="0"/>
              </a:spcBef>
              <a:spcAft>
                <a:spcPct val="0"/>
              </a:spcAft>
              <a:buClrTx/>
              <a:buSzTx/>
              <a:buFontTx/>
              <a:buNone/>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a:ea typeface="+mn-ea"/>
                <a:cs typeface="Arial"/>
              </a:rPr>
              <a:pPr marL="0" marR="0" lvl="0" indent="0" algn="r" defTabSz="457200" rtl="0" eaLnBrk="1" fontAlgn="auto" latinLnBrk="0" hangingPunct="1">
                <a:lnSpc>
                  <a:spcPct val="100000"/>
                </a:lnSpc>
                <a:spcBef>
                  <a:spcPct val="0"/>
                </a:spcBef>
                <a:spcAft>
                  <a:spcPct val="0"/>
                </a:spcAft>
                <a:buClrTx/>
                <a:buSzTx/>
                <a:buFontTx/>
                <a:buNone/>
                <a:defRPr/>
              </a:pPr>
              <a:t>20</a:t>
            </a:fld>
            <a:endParaRPr kumimoji="0" lang="en-US" sz="1200" b="0" i="0" u="none" strike="noStrike" kern="1200" cap="none" spc="0" normalizeH="0" baseline="0" noProof="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2378835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D678-1B35-C713-588B-ED8C643051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E219D-0F0B-C6CF-D535-D981C6F58E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266D07-C23C-B23A-981B-6E149F177EC1}"/>
              </a:ext>
            </a:extLst>
          </p:cNvPr>
          <p:cNvSpPr>
            <a:spLocks noGrp="1"/>
          </p:cNvSpPr>
          <p:nvPr>
            <p:ph type="body" idx="1"/>
          </p:nvPr>
        </p:nvSpPr>
        <p:spPr/>
        <p:txBody>
          <a:bodyPr/>
          <a:lstStyle/>
          <a:p>
            <a:r>
              <a:rPr lang="en-US" dirty="0"/>
              <a:t>Lisa</a:t>
            </a:r>
          </a:p>
          <a:p>
            <a:r>
              <a:rPr lang="en-US" dirty="0"/>
              <a:t>This is an area we may have passed over lightly in the past, however in today’s world cybersecurity must have our full attention.  You do not need to go it alone either.  Contracting for your cybersecurity policies, procedures, IT audits and more is allowable and a promising practice.  The state/CLEO/LWDB should rely on what expertise they can where they can find it – inside or outside the org</a:t>
            </a:r>
          </a:p>
          <a:p>
            <a:r>
              <a:rPr lang="en-US" dirty="0"/>
              <a:t>Also ignorance will not cover you – saying I didn’t know I needed a cybersecurity policy won’t cut it</a:t>
            </a:r>
          </a:p>
          <a:p>
            <a:r>
              <a:rPr lang="en-US" dirty="0"/>
              <a:t>Protecting the confidential data your organization handles ISN’T being confrontational – although it might be – its part of your job!</a:t>
            </a:r>
          </a:p>
        </p:txBody>
      </p:sp>
      <p:sp>
        <p:nvSpPr>
          <p:cNvPr id="4" name="Slide Number Placeholder 3">
            <a:extLst>
              <a:ext uri="{FF2B5EF4-FFF2-40B4-BE49-F238E27FC236}">
                <a16:creationId xmlns:a16="http://schemas.microsoft.com/office/drawing/2014/main" id="{EA95907B-B76A-682E-4374-41086A64250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AEF34482-39AD-DC47-8586-18303A8A70F2}" type="slidenum">
              <a:rPr kumimoji="0" lang="en-JM" alt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21</a:t>
            </a:fld>
            <a:endParaRPr kumimoji="0" lang="en-JM" alt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741207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a:t>
            </a:r>
          </a:p>
          <a:p>
            <a:r>
              <a:rPr lang="en-US" dirty="0"/>
              <a:t>Now let’s turn to the local agreements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22</a:t>
            </a:fld>
            <a:endParaRPr lang="en-US"/>
          </a:p>
        </p:txBody>
      </p:sp>
    </p:spTree>
    <p:extLst>
      <p:ext uri="{BB962C8B-B14F-4D97-AF65-F5344CB8AC3E}">
        <p14:creationId xmlns:p14="http://schemas.microsoft.com/office/powerpoint/2010/main" val="1105734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18A1A-00A8-0367-CA6C-E148E80A9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E724B-7C5B-52A4-DDDD-75F8EFD4B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0A9EE5-7358-51A6-F228-3B7DA9E9E116}"/>
              </a:ext>
            </a:extLst>
          </p:cNvPr>
          <p:cNvSpPr>
            <a:spLocks noGrp="1"/>
          </p:cNvSpPr>
          <p:nvPr>
            <p:ph type="body" idx="1"/>
          </p:nvPr>
        </p:nvSpPr>
        <p:spPr/>
        <p:txBody>
          <a:bodyPr/>
          <a:lstStyle/>
          <a:p>
            <a:r>
              <a:rPr lang="en-US" sz="1800" dirty="0">
                <a:cs typeface="Calibri"/>
              </a:rPr>
              <a:t>Lisa– The first thing as you go into planning for and looking at agreements is to ask your board a few questions. Pertains to both state and local boards.</a:t>
            </a:r>
          </a:p>
          <a:p>
            <a:endParaRPr lang="en-US" sz="1800" dirty="0">
              <a:cs typeface="Calibri"/>
            </a:endParaRPr>
          </a:p>
          <a:p>
            <a:r>
              <a:rPr lang="en-US" sz="1800" dirty="0">
                <a:cs typeface="Calibri"/>
              </a:rPr>
              <a:t>Private Sector board members, and others, often get lost in the alphabet soup we use in workforce development. Keeping these questions in their minds helps their expertise in a customer centered mindset to the work of state &amp; local boards – STAFF then needs to “meld” their jargon and workforce jargon to produce an action agenda for discussion</a:t>
            </a:r>
          </a:p>
          <a:p>
            <a:endParaRPr lang="en-US" sz="1800" dirty="0">
              <a:cs typeface="Calibri"/>
            </a:endParaRPr>
          </a:p>
          <a:p>
            <a:r>
              <a:rPr lang="en-US" sz="1800" u="sng" dirty="0">
                <a:cs typeface="Calibri"/>
              </a:rPr>
              <a:t>In these discussions, data is critical</a:t>
            </a:r>
          </a:p>
          <a:p>
            <a:endParaRPr lang="en-US" sz="1800" dirty="0">
              <a:cs typeface="Calibri"/>
            </a:endParaRPr>
          </a:p>
        </p:txBody>
      </p:sp>
      <p:sp>
        <p:nvSpPr>
          <p:cNvPr id="4" name="Slide Number Placeholder 3">
            <a:extLst>
              <a:ext uri="{FF2B5EF4-FFF2-40B4-BE49-F238E27FC236}">
                <a16:creationId xmlns:a16="http://schemas.microsoft.com/office/drawing/2014/main" id="{4598E730-FCA9-C369-2F6E-D8E80CCB77AA}"/>
              </a:ext>
            </a:extLst>
          </p:cNvPr>
          <p:cNvSpPr>
            <a:spLocks noGrp="1"/>
          </p:cNvSpPr>
          <p:nvPr>
            <p:ph type="sldNum" sz="quarter" idx="5"/>
          </p:nvPr>
        </p:nvSpPr>
        <p:spPr/>
        <p:txBody>
          <a:bodyPr/>
          <a:lstStyle/>
          <a:p>
            <a:fld id="{3801EDA0-9D9F-43FC-AAC8-169467B76D99}" type="slidenum">
              <a:rPr lang="en-US" smtClean="0"/>
              <a:t>23</a:t>
            </a:fld>
            <a:endParaRPr lang="en-US"/>
          </a:p>
        </p:txBody>
      </p:sp>
    </p:spTree>
    <p:extLst>
      <p:ext uri="{BB962C8B-B14F-4D97-AF65-F5344CB8AC3E}">
        <p14:creationId xmlns:p14="http://schemas.microsoft.com/office/powerpoint/2010/main" val="1238609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51027-93AE-886F-7C61-778ADB115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E22B9-F42E-0465-8E94-F2225B9D34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2B0EF0-FC95-6465-709E-57D265230795}"/>
              </a:ext>
            </a:extLst>
          </p:cNvPr>
          <p:cNvSpPr>
            <a:spLocks noGrp="1"/>
          </p:cNvSpPr>
          <p:nvPr>
            <p:ph type="body" idx="1"/>
          </p:nvPr>
        </p:nvSpPr>
        <p:spPr/>
        <p:txBody>
          <a:bodyPr/>
          <a:lstStyle/>
          <a:p>
            <a:r>
              <a:rPr lang="en-US" b="0" dirty="0"/>
              <a:t>Lisa - So what are the basic pieces of getting interlocal agreements in place?</a:t>
            </a:r>
          </a:p>
          <a:p>
            <a:endParaRPr lang="en-US" b="1" dirty="0"/>
          </a:p>
          <a:p>
            <a:r>
              <a:rPr lang="en-US" b="1" dirty="0"/>
              <a:t>Identify the Need</a:t>
            </a:r>
            <a:r>
              <a:rPr lang="en-US" dirty="0"/>
              <a:t>: Determine the specific services or resources that can be shared or jointly provided. This could be anything from shared services like waste management to joint purchasing agreements.</a:t>
            </a:r>
          </a:p>
          <a:p>
            <a:r>
              <a:rPr lang="en-US" b="1" dirty="0"/>
              <a:t>Involve Governing Bodies</a:t>
            </a:r>
            <a:r>
              <a:rPr lang="en-US" dirty="0"/>
              <a:t>: Ensure that the governing body of each participating entity authorizes the agreement. This is often a requirement by law.</a:t>
            </a:r>
          </a:p>
          <a:p>
            <a:r>
              <a:rPr lang="en-US" b="1" dirty="0"/>
              <a:t>Draft the Agreement</a:t>
            </a:r>
            <a:r>
              <a:rPr lang="en-US" dirty="0"/>
              <a:t>: Clearly state the purpose, terms, rights, and duties of each party. The agreement should be detailed and comprehensive, covering all aspects of the collaboration</a:t>
            </a:r>
            <a:r>
              <a:rPr lang="en-US" dirty="0">
                <a:effectLst/>
              </a:rPr>
              <a:t>3</a:t>
            </a:r>
            <a:r>
              <a:rPr lang="en-US" dirty="0"/>
              <a:t>.</a:t>
            </a:r>
          </a:p>
          <a:p>
            <a:r>
              <a:rPr lang="en-US" b="1" dirty="0"/>
              <a:t>Specify Financial Terms</a:t>
            </a:r>
            <a:r>
              <a:rPr lang="en-US" dirty="0"/>
              <a:t>: Outline how payments will be made, ensuring that payments come from current revenues as required by law.</a:t>
            </a:r>
          </a:p>
          <a:p>
            <a:r>
              <a:rPr lang="en-US" b="1" dirty="0"/>
              <a:t>Negotiate Terms</a:t>
            </a:r>
            <a:r>
              <a:rPr lang="en-US" dirty="0"/>
              <a:t>: Engage in negotiations to reach a consensus on all terms of the agreement. This may involve several rounds of discussions and revisions.</a:t>
            </a:r>
          </a:p>
          <a:p>
            <a:r>
              <a:rPr lang="en-US" b="1" dirty="0"/>
              <a:t>Legal Review</a:t>
            </a:r>
            <a:r>
              <a:rPr lang="en-US" dirty="0"/>
              <a:t>: Have the agreement reviewed by legal counsel to ensure compliance with relevant laws and regulations.</a:t>
            </a:r>
          </a:p>
          <a:p>
            <a:r>
              <a:rPr lang="en-US" b="1" dirty="0"/>
              <a:t>Approval and Signing</a:t>
            </a:r>
            <a:r>
              <a:rPr lang="en-US" dirty="0"/>
              <a:t>: Once the agreement is finalized, it needs to be approved by the governing bodies of all parties involved and then signed.</a:t>
            </a:r>
          </a:p>
          <a:p>
            <a:r>
              <a:rPr lang="en-US" b="1" dirty="0"/>
              <a:t>Implementation and Monitoring</a:t>
            </a:r>
            <a:r>
              <a:rPr lang="en-US" dirty="0"/>
              <a:t>: After the agreement is signed, implement the terms and monitor the collaboration to ensure it meets the goals set out in the agreement.</a:t>
            </a:r>
          </a:p>
          <a:p>
            <a:r>
              <a:rPr lang="en-US" b="1" dirty="0"/>
              <a:t>Renewal or Termination</a:t>
            </a:r>
            <a:r>
              <a:rPr lang="en-US" dirty="0"/>
              <a:t>: Decide on the terms for renewal or termination of the agreement. This could be set for a specific duration or reviewed annually. Each time there is a change in the CLEO it should be reviewed and re-signed to be sure they are aware. Even if you have evergreen agreements.</a:t>
            </a:r>
          </a:p>
        </p:txBody>
      </p:sp>
      <p:sp>
        <p:nvSpPr>
          <p:cNvPr id="4" name="Slide Number Placeholder 3">
            <a:extLst>
              <a:ext uri="{FF2B5EF4-FFF2-40B4-BE49-F238E27FC236}">
                <a16:creationId xmlns:a16="http://schemas.microsoft.com/office/drawing/2014/main" id="{BCCE9DE3-6164-8047-01A5-95052FAE7E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24</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015881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BD0FB-AC72-412F-3811-86AB6B18DC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518748-85C2-3E0A-E18B-BBA9F84654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5BA8D-93AE-C6C9-036C-288245A45904}"/>
              </a:ext>
            </a:extLst>
          </p:cNvPr>
          <p:cNvSpPr>
            <a:spLocks noGrp="1"/>
          </p:cNvSpPr>
          <p:nvPr>
            <p:ph type="body" idx="1"/>
          </p:nvPr>
        </p:nvSpPr>
        <p:spPr/>
        <p:txBody>
          <a:bodyPr/>
          <a:lstStyle/>
          <a:p>
            <a:r>
              <a:rPr lang="en-US" dirty="0"/>
              <a:t>Lisa</a:t>
            </a:r>
          </a:p>
          <a:p>
            <a:endParaRPr lang="en-US" dirty="0"/>
          </a:p>
          <a:p>
            <a:r>
              <a:rPr lang="en-US" dirty="0"/>
              <a:t>Now let’s shift a bit to make sure we are clear on what the CLEO is responsible for as this all becomes part of a local agreement between the board and the CLEO.</a:t>
            </a:r>
          </a:p>
          <a:p>
            <a:endParaRPr lang="en-US" dirty="0"/>
          </a:p>
          <a:p>
            <a:r>
              <a:rPr lang="en-US" dirty="0"/>
              <a:t>Together the CLEO and Board must submit their 4 year plan</a:t>
            </a:r>
          </a:p>
          <a:p>
            <a:r>
              <a:rPr lang="en-US" dirty="0"/>
              <a:t>Together they provide program oversight – from a CLEO perspective this is generally related to performance and fiscal accountability and the approval of the selected one-stop operator. </a:t>
            </a:r>
          </a:p>
          <a:p>
            <a:endParaRPr lang="en-US" dirty="0"/>
          </a:p>
          <a:p>
            <a:r>
              <a:rPr lang="en-US" dirty="0"/>
              <a:t>The CLEO approves the budget</a:t>
            </a:r>
          </a:p>
          <a:p>
            <a:endParaRPr lang="en-US" dirty="0"/>
          </a:p>
          <a:p>
            <a:r>
              <a:rPr lang="en-US" dirty="0"/>
              <a:t>And the CLEO can designate someone to receive the funds or serve as the fiscal agent.</a:t>
            </a:r>
          </a:p>
          <a:p>
            <a:endParaRPr lang="en-US" dirty="0"/>
          </a:p>
          <a:p>
            <a:r>
              <a:rPr lang="en-US" dirty="0"/>
              <a:t>Please note this does not remove liability for disallowed costs.</a:t>
            </a:r>
            <a:r>
              <a:rPr lang="en-US" dirty="0">
                <a:latin typeface="Calibri" panose="020F0502020204030204" pitchFamily="34" charset="0"/>
                <a:ea typeface="Calibri" panose="020F0502020204030204" pitchFamily="34" charset="0"/>
                <a:cs typeface="Calibri" panose="020F0502020204030204" pitchFamily="34" charset="0"/>
              </a:rPr>
              <a:t> </a:t>
            </a:r>
          </a:p>
          <a:p>
            <a:endParaRPr lang="en-US" dirty="0"/>
          </a:p>
          <a:p>
            <a:r>
              <a:rPr lang="en-US" dirty="0"/>
              <a:t>And it is a promising practice that there is an agreement outlining these and any other roles and responsibilities.</a:t>
            </a:r>
          </a:p>
          <a:p>
            <a:endParaRPr lang="en-US" dirty="0"/>
          </a:p>
          <a:p>
            <a:r>
              <a:rPr lang="en-US" dirty="0"/>
              <a:t>This agreement also includes indicating who is the CLEO in cases where there are multiple counties in the local area and / or their roles and responsibilities which cannot supersede the responsibilities of the local board.</a:t>
            </a:r>
          </a:p>
          <a:p>
            <a:endParaRPr lang="en-US" dirty="0"/>
          </a:p>
        </p:txBody>
      </p:sp>
      <p:sp>
        <p:nvSpPr>
          <p:cNvPr id="4" name="Slide Number Placeholder 3">
            <a:extLst>
              <a:ext uri="{FF2B5EF4-FFF2-40B4-BE49-F238E27FC236}">
                <a16:creationId xmlns:a16="http://schemas.microsoft.com/office/drawing/2014/main" id="{6AE9B73B-B1FC-3DC1-60BC-2870E2586D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25</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945597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dirty="0" err="1"/>
              <a:t>LIsa</a:t>
            </a:r>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n-US" dirty="0"/>
              <a:t>CLEO agreements should include designation of the fiscal agent. CLEOs can assign this designation to the local board. Another reason for strong, trustworthy board members that the CLEO can rely on to oversee the fiscal responsibilities of the local board.</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n-US" dirty="0"/>
              <a:t>Where local boards are part of a city or county structure then the agreement should also outline who functions as the employer of record.  The CLEO via his/her role as the head of a local governmental unit can not unilaterally hire or fire the Executive Director or other staff of the WDBs. That responsibility is by law a part of what the local board must do. In the case of the LWDB’s Director being a government employee, the LWDB can not fire the staff but they can direct the staff be re-assigned and not be the Director. The LWDB can not terminate the staff’s government employment.</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n-US" dirty="0"/>
              <a:t>The roles of the local board including what they can or can’t do should be outlined. For instance the CLEO doesn’t have a veto over most items that the board voted on and demand changes or just deny approval.</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26</a:t>
            </a:fld>
            <a:endParaRPr lang="en-US"/>
          </a:p>
        </p:txBody>
      </p:sp>
    </p:spTree>
    <p:extLst>
      <p:ext uri="{BB962C8B-B14F-4D97-AF65-F5344CB8AC3E}">
        <p14:creationId xmlns:p14="http://schemas.microsoft.com/office/powerpoint/2010/main" val="452018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a:t>
            </a:r>
          </a:p>
          <a:p>
            <a:r>
              <a:rPr lang="en-US" dirty="0"/>
              <a:t>To avoid disallowed costs – monitoring and audits are your first line of defense.</a:t>
            </a:r>
          </a:p>
          <a:p>
            <a:endParaRPr lang="en-US" dirty="0"/>
          </a:p>
          <a:p>
            <a:r>
              <a:rPr lang="en-US" dirty="0"/>
              <a:t>However, you need to be sure that your MOU’s or Interlocal agreements indicate who is responsible for the disallowed costs. Possibly by setting up a priority level of repayment in those agreements.</a:t>
            </a:r>
          </a:p>
          <a:p>
            <a:endParaRPr lang="en-US" dirty="0"/>
          </a:p>
          <a:p>
            <a:r>
              <a:rPr lang="en-US" dirty="0"/>
              <a:t>The priority levels you see here are ones we have seen in use by LWDBs across the nation. </a:t>
            </a:r>
          </a:p>
          <a:p>
            <a:endParaRPr lang="en-US" dirty="0"/>
          </a:p>
          <a:p>
            <a:pPr algn="l"/>
            <a:r>
              <a:rPr lang="en-US" b="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rPr>
              <a:t>Second priority - Essential for a 501(c)(3) – potential board members and/or their employer may require it</a:t>
            </a:r>
          </a:p>
          <a:p>
            <a:pPr algn="l"/>
            <a:r>
              <a:rPr lang="en-US" b="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rPr>
              <a:t>Directors and officers (D&amp;O) liability insurance protects the personal assets of corporate directors and officers, and their spouses, in the event they are personally sued by employees, vendors, competitors, investors, customers, or other parties, for actual or alleged wrongful acts in managing a company.</a:t>
            </a:r>
          </a:p>
          <a:p>
            <a:pPr algn="l"/>
            <a:r>
              <a:rPr lang="en-US" b="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rPr>
              <a:t>The insurance, which usually protects the company as well, covers legal fees, settlements, and other costs. D&amp;O insurance is the financial backing for a standard indemnification provision, which holds officers harmless for losses due to their role in the company.</a:t>
            </a:r>
          </a:p>
          <a:p>
            <a:r>
              <a:rPr lang="en-US" dirty="0"/>
              <a:t>e get questions on what kind of insurance should the board carry. One board said they were not allowed to purchase insurance – what the heck?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27</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3521963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27A91-0CC3-F31B-5106-3C210551B4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76F52-71E4-E06E-E531-4C7F929441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50EDDA-AB94-07D1-B95E-EDEED02B12AB}"/>
              </a:ext>
            </a:extLst>
          </p:cNvPr>
          <p:cNvSpPr>
            <a:spLocks noGrp="1"/>
          </p:cNvSpPr>
          <p:nvPr>
            <p:ph type="body" idx="1"/>
          </p:nvPr>
        </p:nvSpPr>
        <p:spPr/>
        <p:txBody>
          <a:bodyPr/>
          <a:lstStyle/>
          <a:p>
            <a:r>
              <a:rPr lang="en-US" dirty="0"/>
              <a:t>Ron</a:t>
            </a:r>
          </a:p>
          <a:p>
            <a:r>
              <a:rPr lang="en-US" dirty="0"/>
              <a:t>These mandatory MOUs are vital to ensuring the success of the One Stop delivery system.  </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n-US" dirty="0"/>
              <a:t>Bullet 1 - …</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delivery system, including the manner in which the services will be coordinated and delivered through the system;</a:t>
            </a:r>
          </a:p>
          <a:p>
            <a:endParaRPr lang="en-US" dirty="0"/>
          </a:p>
          <a:p>
            <a:pPr marL="0" indent="0" algn="l">
              <a:buNone/>
            </a:pPr>
            <a:r>
              <a:rPr lang="en-US" dirty="0"/>
              <a:t>Bullet 2 - …</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including:</a:t>
            </a:r>
          </a:p>
          <a:p>
            <a:pPr algn="l"/>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12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Funding of infrastructure costs of one-stop centers in accordance with </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 678.700</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through </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4"/>
              </a:rPr>
              <a:t>678.755</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a:t>
            </a:r>
          </a:p>
          <a:p>
            <a:pPr algn="l"/>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(ii) Funding of the shared services and operating costs of the one-stop delivery system described in </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5"/>
              </a:rPr>
              <a:t>§ 678.760</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n-US" dirty="0"/>
              <a:t>Bullet 3….</a:t>
            </a: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for referring individuals between the one-stop operators and partners for appropriate services and activities;</a:t>
            </a:r>
          </a:p>
          <a:p>
            <a:endParaRPr lang="en-US" dirty="0"/>
          </a:p>
          <a:p>
            <a:r>
              <a:rPr lang="en-US" dirty="0"/>
              <a:t>A good MOU between partners is one that is clear and concise but also gives the details necessary to determine the infrastructure costs</a:t>
            </a:r>
          </a:p>
          <a:p>
            <a:endParaRPr lang="en-US" dirty="0"/>
          </a:p>
          <a:p>
            <a:pPr marL="0" indent="0" algn="l">
              <a:buNone/>
            </a:pPr>
            <a:r>
              <a:rPr lang="en-US" sz="96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 Methods to ensure that the needs of workers, youth, and individuals with barriers to employment, including individuals with disabilities, are addressed in providing access to services, including access to technology and materials that are available through the one-stop delivery system;</a:t>
            </a:r>
          </a:p>
          <a:p>
            <a:pPr marL="0" indent="0" algn="l">
              <a:buNone/>
            </a:pPr>
            <a:endParaRPr lang="en-US" sz="96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gn="l">
              <a:buNone/>
            </a:pPr>
            <a:r>
              <a:rPr lang="en-US" sz="96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 The duration of the MOU and procedures for amending it; and</a:t>
            </a:r>
          </a:p>
          <a:p>
            <a:pPr marL="0" indent="0" algn="l">
              <a:buNone/>
            </a:pPr>
            <a:r>
              <a:rPr lang="en-US" sz="96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 Assurances that each MOU will be reviewed, and if substantial changes have occurred, renewed, not less than once every 3-year period to ensure appropriate funding and delivery of services.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7AAB339-A400-E696-5F9C-40B8C08E4B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28</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8571060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CD8CA-92F4-71E3-5692-C7AB42A7A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69B725-8CB3-6839-6388-1350D04085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E6507-2912-D091-EC0D-DB60175F7CAF}"/>
              </a:ext>
            </a:extLst>
          </p:cNvPr>
          <p:cNvSpPr>
            <a:spLocks noGrp="1"/>
          </p:cNvSpPr>
          <p:nvPr>
            <p:ph type="body" idx="1"/>
          </p:nvPr>
        </p:nvSpPr>
        <p:spPr/>
        <p:txBody>
          <a:bodyPr/>
          <a:lstStyle/>
          <a:p>
            <a:r>
              <a:rPr lang="en-US"/>
              <a:t>Ron</a:t>
            </a:r>
          </a:p>
          <a:p>
            <a:r>
              <a:rPr lang="en-US"/>
              <a:t>I used to have an agreement with the Sheriff’s office and probation and parole – to get them to give info to those being released and to allow educational training in the jail</a:t>
            </a:r>
          </a:p>
          <a:p>
            <a:r>
              <a:rPr lang="en-US"/>
              <a:t>Agreements with judicial for them to mandate that non-custodial parents come to the AJC within X time to look for a job if they are unemployed</a:t>
            </a:r>
          </a:p>
          <a:p>
            <a:r>
              <a:rPr lang="en-US"/>
              <a:t>Agreements with Adult Ed – actually included in the MOU with them to have referral of customers from us to them, but then also allowing us to come in 1 time a week to provide soft skills training</a:t>
            </a:r>
          </a:p>
          <a:p>
            <a:endParaRPr lang="en-US"/>
          </a:p>
          <a:p>
            <a:r>
              <a:rPr lang="en-US"/>
              <a:t>Men are increasingly missing in the labor market – can you reach out to family court &amp; design in intervention? What about local prisons? 1.9M people are incarcerated &amp; 600,000/year are released? What about a focus on foster youth? </a:t>
            </a:r>
          </a:p>
          <a:p>
            <a:endParaRPr lang="en-US"/>
          </a:p>
          <a:p>
            <a:r>
              <a:rPr lang="en-US"/>
              <a:t>Are their agreements you can do community-wide to impact poverty rates? Labor force participation? </a:t>
            </a:r>
          </a:p>
        </p:txBody>
      </p:sp>
      <p:sp>
        <p:nvSpPr>
          <p:cNvPr id="4" name="Slide Number Placeholder 3">
            <a:extLst>
              <a:ext uri="{FF2B5EF4-FFF2-40B4-BE49-F238E27FC236}">
                <a16:creationId xmlns:a16="http://schemas.microsoft.com/office/drawing/2014/main" id="{8AD1296D-B12A-FE38-5A30-F7FA311FA6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29</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901776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93C2C-EA28-09B5-A4A0-75796223C1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655F4-0307-F1B2-6385-1DA4861382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D11479-2D01-63C2-E8FF-F05FCDBFD04B}"/>
              </a:ext>
            </a:extLst>
          </p:cNvPr>
          <p:cNvSpPr>
            <a:spLocks noGrp="1"/>
          </p:cNvSpPr>
          <p:nvPr>
            <p:ph type="body" idx="1"/>
          </p:nvPr>
        </p:nvSpPr>
        <p:spPr/>
        <p:txBody>
          <a:bodyPr/>
          <a:lstStyle/>
          <a:p>
            <a:endParaRPr lang="en-US"/>
          </a:p>
          <a:p>
            <a:r>
              <a:rPr lang="en-US"/>
              <a:t>Are their agreements you can do community-wide to impact poverty rates? Labor force participation? </a:t>
            </a:r>
          </a:p>
        </p:txBody>
      </p:sp>
      <p:sp>
        <p:nvSpPr>
          <p:cNvPr id="4" name="Slide Number Placeholder 3">
            <a:extLst>
              <a:ext uri="{FF2B5EF4-FFF2-40B4-BE49-F238E27FC236}">
                <a16:creationId xmlns:a16="http://schemas.microsoft.com/office/drawing/2014/main" id="{88DAFC26-20BA-65F3-1C15-E47DF1005E7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30</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525733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Ron – let’s turn to the regional planning process. </a:t>
            </a:r>
          </a:p>
        </p:txBody>
      </p:sp>
      <p:sp>
        <p:nvSpPr>
          <p:cNvPr id="4" name="Slide Number Placeholder 3"/>
          <p:cNvSpPr>
            <a:spLocks noGrp="1"/>
          </p:cNvSpPr>
          <p:nvPr>
            <p:ph type="sldNum" sz="quarter" idx="5"/>
          </p:nvPr>
        </p:nvSpPr>
        <p:spPr/>
        <p:txBody>
          <a:bodyPr/>
          <a:lstStyle/>
          <a:p>
            <a:fld id="{3801EDA0-9D9F-43FC-AAC8-169467B76D99}" type="slidenum">
              <a:rPr lang="en-US" smtClean="0"/>
              <a:t>31</a:t>
            </a:fld>
            <a:endParaRPr lang="en-US"/>
          </a:p>
        </p:txBody>
      </p:sp>
    </p:spTree>
    <p:extLst>
      <p:ext uri="{BB962C8B-B14F-4D97-AF65-F5344CB8AC3E}">
        <p14:creationId xmlns:p14="http://schemas.microsoft.com/office/powerpoint/2010/main" val="3763848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F9589-F966-2D2C-18A7-BC881DE3B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05640-2C7A-BB73-964B-E2322D5C55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61535C-10C4-AB1B-7CAD-FA9993CA8843}"/>
              </a:ext>
            </a:extLst>
          </p:cNvPr>
          <p:cNvSpPr>
            <a:spLocks noGrp="1"/>
          </p:cNvSpPr>
          <p:nvPr>
            <p:ph type="body" idx="1"/>
          </p:nvPr>
        </p:nvSpPr>
        <p:spPr/>
        <p:txBody>
          <a:bodyPr/>
          <a:lstStyle/>
          <a:p>
            <a:r>
              <a:rPr lang="en-US" dirty="0"/>
              <a:t>Ron</a:t>
            </a:r>
          </a:p>
          <a:p>
            <a:r>
              <a:rPr lang="en-US" dirty="0"/>
              <a:t>The law states several areas of authority for these regional areas. And many states use the Economic Development Administration’s economic development districts for the regional planning purposes.</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n-US" spc="0" dirty="0">
                <a:effectLst/>
                <a:latin typeface="Calibri" panose="020F0502020204030204" pitchFamily="34" charset="0"/>
                <a:ea typeface="Calibri" panose="020F0502020204030204" pitchFamily="34" charset="0"/>
                <a:cs typeface="Calibri" panose="020F0502020204030204" pitchFamily="34" charset="0"/>
              </a:rPr>
              <a:t>Essentially the</a:t>
            </a:r>
            <a:r>
              <a:rPr lang="en-US" spc="-60" dirty="0">
                <a:effectLst/>
                <a:latin typeface="Calibri" panose="020F0502020204030204" pitchFamily="34" charset="0"/>
                <a:ea typeface="Calibri" panose="020F0502020204030204" pitchFamily="34" charset="0"/>
                <a:cs typeface="Calibri" panose="020F0502020204030204" pitchFamily="34" charset="0"/>
              </a:rPr>
              <a:t> </a:t>
            </a:r>
            <a:r>
              <a:rPr lang="en-US" spc="0" dirty="0">
                <a:effectLst/>
                <a:latin typeface="Calibri" panose="020F0502020204030204" pitchFamily="34" charset="0"/>
                <a:ea typeface="Calibri" panose="020F0502020204030204" pitchFamily="34" charset="0"/>
                <a:cs typeface="Calibri" panose="020F0502020204030204" pitchFamily="34" charset="0"/>
              </a:rPr>
              <a:t>local</a:t>
            </a:r>
            <a:r>
              <a:rPr lang="en-US" spc="-60" dirty="0">
                <a:effectLst/>
                <a:latin typeface="Calibri" panose="020F0502020204030204" pitchFamily="34" charset="0"/>
                <a:ea typeface="Calibri" panose="020F0502020204030204" pitchFamily="34" charset="0"/>
                <a:cs typeface="Calibri" panose="020F0502020204030204" pitchFamily="34" charset="0"/>
              </a:rPr>
              <a:t> </a:t>
            </a:r>
            <a:r>
              <a:rPr lang="en-US" spc="0" dirty="0">
                <a:effectLst/>
                <a:latin typeface="Calibri" panose="020F0502020204030204" pitchFamily="34" charset="0"/>
                <a:ea typeface="Calibri" panose="020F0502020204030204" pitchFamily="34" charset="0"/>
                <a:cs typeface="Calibri" panose="020F0502020204030204" pitchFamily="34" charset="0"/>
              </a:rPr>
              <a:t>boards</a:t>
            </a:r>
            <a:r>
              <a:rPr lang="en-US" spc="-60" dirty="0">
                <a:effectLst/>
                <a:latin typeface="Calibri" panose="020F0502020204030204" pitchFamily="34" charset="0"/>
                <a:ea typeface="Calibri" panose="020F0502020204030204" pitchFamily="34" charset="0"/>
                <a:cs typeface="Calibri" panose="020F0502020204030204" pitchFamily="34" charset="0"/>
              </a:rPr>
              <a:t> </a:t>
            </a:r>
            <a:r>
              <a:rPr lang="en-US" spc="0" dirty="0">
                <a:effectLst/>
                <a:latin typeface="Calibri" panose="020F0502020204030204" pitchFamily="34" charset="0"/>
                <a:ea typeface="Calibri" panose="020F0502020204030204" pitchFamily="34" charset="0"/>
                <a:cs typeface="Calibri" panose="020F0502020204030204" pitchFamily="34" charset="0"/>
              </a:rPr>
              <a:t>and</a:t>
            </a:r>
            <a:r>
              <a:rPr lang="en-US" spc="-60" dirty="0">
                <a:effectLst/>
                <a:latin typeface="Calibri" panose="020F0502020204030204" pitchFamily="34" charset="0"/>
                <a:ea typeface="Calibri" panose="020F0502020204030204" pitchFamily="34" charset="0"/>
                <a:cs typeface="Calibri" panose="020F0502020204030204" pitchFamily="34" charset="0"/>
              </a:rPr>
              <a:t> </a:t>
            </a:r>
            <a:r>
              <a:rPr lang="en-US" spc="0" dirty="0">
                <a:effectLst/>
                <a:latin typeface="Calibri" panose="020F0502020204030204" pitchFamily="34" charset="0"/>
                <a:ea typeface="Calibri" panose="020F0502020204030204" pitchFamily="34" charset="0"/>
                <a:cs typeface="Calibri" panose="020F0502020204030204" pitchFamily="34" charset="0"/>
              </a:rPr>
              <a:t>chief</a:t>
            </a:r>
            <a:r>
              <a:rPr lang="en-US" spc="-60" dirty="0">
                <a:effectLst/>
                <a:latin typeface="Calibri" panose="020F0502020204030204" pitchFamily="34" charset="0"/>
                <a:ea typeface="Calibri" panose="020F0502020204030204" pitchFamily="34" charset="0"/>
                <a:cs typeface="Calibri" panose="020F0502020204030204" pitchFamily="34" charset="0"/>
              </a:rPr>
              <a:t> </a:t>
            </a:r>
            <a:r>
              <a:rPr lang="en-US" spc="0" dirty="0">
                <a:effectLst/>
                <a:latin typeface="Calibri" panose="020F0502020204030204" pitchFamily="34" charset="0"/>
                <a:ea typeface="Calibri" panose="020F0502020204030204" pitchFamily="34" charset="0"/>
                <a:cs typeface="Calibri" panose="020F0502020204030204" pitchFamily="34" charset="0"/>
              </a:rPr>
              <a:t>elected officials</a:t>
            </a:r>
            <a:r>
              <a:rPr lang="en-US" spc="340" dirty="0">
                <a:effectLst/>
                <a:latin typeface="Calibri" panose="020F0502020204030204" pitchFamily="34" charset="0"/>
                <a:ea typeface="Calibri" panose="020F0502020204030204" pitchFamily="34" charset="0"/>
                <a:cs typeface="Calibri" panose="020F0502020204030204" pitchFamily="34" charset="0"/>
              </a:rPr>
              <a:t> </a:t>
            </a:r>
            <a:r>
              <a:rPr lang="en-US" spc="0" dirty="0">
                <a:effectLst/>
                <a:latin typeface="Calibri" panose="020F0502020204030204" pitchFamily="34" charset="0"/>
                <a:ea typeface="Calibri" panose="020F0502020204030204" pitchFamily="34" charset="0"/>
                <a:cs typeface="Calibri" panose="020F0502020204030204" pitchFamily="34" charset="0"/>
              </a:rPr>
              <a:t>in</a:t>
            </a:r>
            <a:r>
              <a:rPr lang="en-US" spc="340" dirty="0">
                <a:effectLst/>
                <a:latin typeface="Calibri" panose="020F0502020204030204" pitchFamily="34" charset="0"/>
                <a:ea typeface="Calibri" panose="020F0502020204030204" pitchFamily="34" charset="0"/>
                <a:cs typeface="Calibri" panose="020F0502020204030204" pitchFamily="34" charset="0"/>
              </a:rPr>
              <a:t> </a:t>
            </a:r>
            <a:r>
              <a:rPr lang="en-US" spc="0" dirty="0">
                <a:effectLst/>
                <a:latin typeface="Calibri" panose="020F0502020204030204" pitchFamily="34" charset="0"/>
                <a:ea typeface="Calibri" panose="020F0502020204030204" pitchFamily="34" charset="0"/>
                <a:cs typeface="Calibri" panose="020F0502020204030204" pitchFamily="34" charset="0"/>
              </a:rPr>
              <a:t>each</a:t>
            </a:r>
            <a:r>
              <a:rPr lang="en-US" spc="340" dirty="0">
                <a:effectLst/>
                <a:latin typeface="Calibri" panose="020F0502020204030204" pitchFamily="34" charset="0"/>
                <a:ea typeface="Calibri" panose="020F0502020204030204" pitchFamily="34" charset="0"/>
                <a:cs typeface="Calibri" panose="020F0502020204030204" pitchFamily="34" charset="0"/>
              </a:rPr>
              <a:t> </a:t>
            </a:r>
            <a:r>
              <a:rPr lang="en-US" spc="0" dirty="0">
                <a:effectLst/>
                <a:latin typeface="Calibri" panose="020F0502020204030204" pitchFamily="34" charset="0"/>
                <a:ea typeface="Calibri" panose="020F0502020204030204" pitchFamily="34" charset="0"/>
                <a:cs typeface="Calibri" panose="020F0502020204030204" pitchFamily="34" charset="0"/>
              </a:rPr>
              <a:t>planning</a:t>
            </a:r>
            <a:r>
              <a:rPr lang="en-US" spc="340" dirty="0">
                <a:effectLst/>
                <a:latin typeface="Calibri" panose="020F0502020204030204" pitchFamily="34" charset="0"/>
                <a:ea typeface="Calibri" panose="020F0502020204030204" pitchFamily="34" charset="0"/>
                <a:cs typeface="Calibri" panose="020F0502020204030204" pitchFamily="34" charset="0"/>
              </a:rPr>
              <a:t> </a:t>
            </a:r>
            <a:r>
              <a:rPr lang="en-US" spc="0" dirty="0">
                <a:effectLst/>
                <a:latin typeface="Calibri" panose="020F0502020204030204" pitchFamily="34" charset="0"/>
                <a:ea typeface="Calibri" panose="020F0502020204030204" pitchFamily="34" charset="0"/>
                <a:cs typeface="Calibri" panose="020F0502020204030204" pitchFamily="34" charset="0"/>
              </a:rPr>
              <a:t>region engage </a:t>
            </a:r>
            <a:r>
              <a:rPr lang="en-US" dirty="0">
                <a:effectLst/>
                <a:latin typeface="Calibri" panose="020F0502020204030204" pitchFamily="34" charset="0"/>
                <a:ea typeface="Calibri" panose="020F0502020204030204" pitchFamily="34" charset="0"/>
                <a:cs typeface="Calibri" panose="020F0502020204030204" pitchFamily="34" charset="0"/>
              </a:rPr>
              <a:t>in</a:t>
            </a:r>
            <a:r>
              <a:rPr lang="en-US" spc="-60" dirty="0">
                <a:effectLst/>
                <a:latin typeface="Calibri" panose="020F0502020204030204" pitchFamily="34" charset="0"/>
                <a:ea typeface="Calibri" panose="020F0502020204030204" pitchFamily="34" charset="0"/>
                <a:cs typeface="Calibri" panose="020F0502020204030204" pitchFamily="34" charset="0"/>
              </a:rPr>
              <a:t> </a:t>
            </a:r>
            <a:r>
              <a:rPr lang="en-US" dirty="0">
                <a:effectLst/>
                <a:latin typeface="Calibri" panose="020F0502020204030204" pitchFamily="34" charset="0"/>
                <a:ea typeface="Calibri" panose="020F0502020204030204" pitchFamily="34" charset="0"/>
                <a:cs typeface="Calibri" panose="020F0502020204030204" pitchFamily="34" charset="0"/>
              </a:rPr>
              <a:t>a</a:t>
            </a:r>
            <a:r>
              <a:rPr lang="en-US" spc="-60" dirty="0">
                <a:effectLst/>
                <a:latin typeface="Calibri" panose="020F0502020204030204" pitchFamily="34" charset="0"/>
                <a:ea typeface="Calibri" panose="020F0502020204030204" pitchFamily="34" charset="0"/>
                <a:cs typeface="Calibri" panose="020F0502020204030204" pitchFamily="34" charset="0"/>
              </a:rPr>
              <a:t> </a:t>
            </a:r>
            <a:r>
              <a:rPr lang="en-US" dirty="0">
                <a:effectLst/>
                <a:latin typeface="Calibri" panose="020F0502020204030204" pitchFamily="34" charset="0"/>
                <a:ea typeface="Calibri" panose="020F0502020204030204" pitchFamily="34" charset="0"/>
                <a:cs typeface="Calibri" panose="020F0502020204030204" pitchFamily="34" charset="0"/>
              </a:rPr>
              <a:t>regional</a:t>
            </a:r>
            <a:r>
              <a:rPr lang="en-US" spc="-60" dirty="0">
                <a:effectLst/>
                <a:latin typeface="Calibri" panose="020F0502020204030204" pitchFamily="34" charset="0"/>
                <a:ea typeface="Calibri" panose="020F0502020204030204" pitchFamily="34" charset="0"/>
                <a:cs typeface="Calibri" panose="020F0502020204030204" pitchFamily="34" charset="0"/>
              </a:rPr>
              <a:t> </a:t>
            </a:r>
            <a:r>
              <a:rPr lang="en-US" dirty="0">
                <a:effectLst/>
                <a:latin typeface="Calibri" panose="020F0502020204030204" pitchFamily="34" charset="0"/>
                <a:ea typeface="Calibri" panose="020F0502020204030204" pitchFamily="34" charset="0"/>
                <a:cs typeface="Calibri" panose="020F0502020204030204" pitchFamily="34" charset="0"/>
              </a:rPr>
              <a:t>planning process that results in:</a:t>
            </a:r>
          </a:p>
          <a:p>
            <a:endParaRPr lang="en-US" dirty="0"/>
          </a:p>
          <a:p>
            <a:endParaRPr lang="en-US" dirty="0"/>
          </a:p>
        </p:txBody>
      </p:sp>
      <p:sp>
        <p:nvSpPr>
          <p:cNvPr id="4" name="Slide Number Placeholder 3">
            <a:extLst>
              <a:ext uri="{FF2B5EF4-FFF2-40B4-BE49-F238E27FC236}">
                <a16:creationId xmlns:a16="http://schemas.microsoft.com/office/drawing/2014/main" id="{0C80F3C1-0D84-7AF3-3E75-2BC8152498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32</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6726928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1C277-3347-FFE6-4925-53E9556D58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28881-3956-46E2-FCE4-6580027ED4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5F4A2-59DA-B3D9-8AD6-C1F184A42CEA}"/>
              </a:ext>
            </a:extLst>
          </p:cNvPr>
          <p:cNvSpPr>
            <a:spLocks noGrp="1"/>
          </p:cNvSpPr>
          <p:nvPr>
            <p:ph type="body" idx="1"/>
          </p:nvPr>
        </p:nvSpPr>
        <p:spPr/>
        <p:txBody>
          <a:bodyPr/>
          <a:lstStyle/>
          <a:p>
            <a:r>
              <a:rPr lang="en-US"/>
              <a:t>Ron</a:t>
            </a:r>
          </a:p>
          <a:p>
            <a:endParaRPr lang="en-US"/>
          </a:p>
          <a:p>
            <a:endParaRPr lang="en-US" spc="0">
              <a:effectLst/>
              <a:latin typeface="Calibri" panose="020F0502020204030204" pitchFamily="34" charset="0"/>
              <a:ea typeface="Calibri" panose="020F0502020204030204" pitchFamily="34" charset="0"/>
              <a:cs typeface="Calibri" panose="020F0502020204030204" pitchFamily="34" charset="0"/>
            </a:endParaRPr>
          </a:p>
          <a:p>
            <a:r>
              <a:rPr lang="en-US" spc="0">
                <a:effectLst/>
                <a:latin typeface="Calibri" panose="020F0502020204030204" pitchFamily="34" charset="0"/>
                <a:ea typeface="Calibri" panose="020F0502020204030204" pitchFamily="34" charset="0"/>
                <a:cs typeface="Calibri" panose="020F0502020204030204" pitchFamily="34" charset="0"/>
              </a:rPr>
              <a:t>It should be noted that the regional planning areas do not supersede the local board authority.</a:t>
            </a:r>
          </a:p>
          <a:p>
            <a:endParaRPr lang="en-US"/>
          </a:p>
        </p:txBody>
      </p:sp>
      <p:sp>
        <p:nvSpPr>
          <p:cNvPr id="4" name="Slide Number Placeholder 3">
            <a:extLst>
              <a:ext uri="{FF2B5EF4-FFF2-40B4-BE49-F238E27FC236}">
                <a16:creationId xmlns:a16="http://schemas.microsoft.com/office/drawing/2014/main" id="{12047DC9-0D97-6E4F-89B0-B311A44717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33</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206715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A5BDA-F382-7C95-4969-4A881416C9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B224B-AA30-C963-F3C6-1C7DF6098F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45986A-B703-2AEE-D114-F6483A411565}"/>
              </a:ext>
            </a:extLst>
          </p:cNvPr>
          <p:cNvSpPr>
            <a:spLocks noGrp="1"/>
          </p:cNvSpPr>
          <p:nvPr>
            <p:ph type="body" idx="1"/>
          </p:nvPr>
        </p:nvSpPr>
        <p:spPr/>
        <p:txBody>
          <a:bodyPr/>
          <a:lstStyle/>
          <a:p>
            <a:r>
              <a:rPr lang="en-US" dirty="0"/>
              <a:t>Ron</a:t>
            </a:r>
          </a:p>
          <a:p>
            <a:r>
              <a:rPr lang="en-US" spc="0" dirty="0">
                <a:effectLst/>
                <a:latin typeface="Calibri" panose="020F0502020204030204" pitchFamily="34" charset="0"/>
                <a:cs typeface="Calibri" panose="020F0502020204030204" pitchFamily="34" charset="0"/>
              </a:rPr>
              <a:t>What in PA is known as the Neshannock Valley that stretches from central western PA into the central eastern OH might have been the 1</a:t>
            </a:r>
            <a:r>
              <a:rPr lang="en-US" spc="0" baseline="30000" dirty="0">
                <a:effectLst/>
                <a:latin typeface="Calibri" panose="020F0502020204030204" pitchFamily="34" charset="0"/>
                <a:cs typeface="Calibri" panose="020F0502020204030204" pitchFamily="34" charset="0"/>
              </a:rPr>
              <a:t>st</a:t>
            </a:r>
            <a:r>
              <a:rPr lang="en-US" spc="0" dirty="0">
                <a:effectLst/>
                <a:latin typeface="Calibri" panose="020F0502020204030204" pitchFamily="34" charset="0"/>
                <a:cs typeface="Calibri" panose="020F0502020204030204" pitchFamily="34" charset="0"/>
              </a:rPr>
              <a:t> in the nation to have a formal agreement between the Governors and the local boards</a:t>
            </a:r>
          </a:p>
          <a:p>
            <a:r>
              <a:rPr lang="en-US" spc="0" dirty="0">
                <a:effectLst/>
                <a:latin typeface="Calibri" panose="020F0502020204030204" pitchFamily="34" charset="0"/>
                <a:cs typeface="Calibri" panose="020F0502020204030204" pitchFamily="34" charset="0"/>
              </a:rPr>
              <a:t>Southern VA’s Pittsylvania County area and its northern NC counterparts of Rockingham and Caswell areas share a heritage of being tobacco country and today have joint economic ties and many other, and</a:t>
            </a:r>
          </a:p>
          <a:p>
            <a:r>
              <a:rPr lang="en-US" spc="0" dirty="0">
                <a:effectLst/>
                <a:latin typeface="Calibri" panose="020F0502020204030204" pitchFamily="34" charset="0"/>
                <a:cs typeface="Calibri" panose="020F0502020204030204" pitchFamily="34" charset="0"/>
              </a:rPr>
              <a:t>In VT, some areas share school districts with their neighbors in NH</a:t>
            </a:r>
          </a:p>
          <a:p>
            <a:endParaRPr lang="en-US" dirty="0"/>
          </a:p>
        </p:txBody>
      </p:sp>
      <p:sp>
        <p:nvSpPr>
          <p:cNvPr id="4" name="Slide Number Placeholder 3">
            <a:extLst>
              <a:ext uri="{FF2B5EF4-FFF2-40B4-BE49-F238E27FC236}">
                <a16:creationId xmlns:a16="http://schemas.microsoft.com/office/drawing/2014/main" id="{7ADB839E-EDF8-6BF0-75FE-4AA5DA90B2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34</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7952140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fld id="{3801EDA0-9D9F-43FC-AAC8-169467B76D99}" type="slidenum">
              <a:rPr lang="en-US" smtClean="0"/>
              <a:t>35</a:t>
            </a:fld>
            <a:endParaRPr lang="en-US"/>
          </a:p>
        </p:txBody>
      </p:sp>
    </p:spTree>
    <p:extLst>
      <p:ext uri="{BB962C8B-B14F-4D97-AF65-F5344CB8AC3E}">
        <p14:creationId xmlns:p14="http://schemas.microsoft.com/office/powerpoint/2010/main" val="33247136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B5145-8042-C31B-780E-90DC2F80E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2F7F68-B08D-2C1B-085D-E9EAE7D1BD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492908-ADDD-439D-C526-A0E7054776F6}"/>
              </a:ext>
            </a:extLst>
          </p:cNvPr>
          <p:cNvSpPr>
            <a:spLocks noGrp="1"/>
          </p:cNvSpPr>
          <p:nvPr>
            <p:ph type="body" idx="1"/>
          </p:nvPr>
        </p:nvSpPr>
        <p:spPr/>
        <p:txBody>
          <a:bodyPr/>
          <a:lstStyle/>
          <a:p>
            <a:r>
              <a:rPr lang="en-US" dirty="0"/>
              <a:t>Lisa</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en-US" dirty="0"/>
              <a:t>2) Agent……</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funds in accordance with OMB circulars, WIOA and the corresponding Federal Regulations and State policies.</a:t>
            </a:r>
          </a:p>
          <a:p>
            <a:endParaRPr lang="en-US" dirty="0"/>
          </a:p>
          <a:p>
            <a:r>
              <a:rPr lang="en-US" dirty="0"/>
              <a:t>3) Agent….</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 pursuant to the requirements of this title. The grant recipient or entity designated under sub-clause (II) shall disburse the funds immediately on receiving such direction from the state or local board.</a:t>
            </a:r>
            <a:endParaRPr lang="en-US" dirty="0"/>
          </a:p>
          <a:p>
            <a:endParaRPr lang="en-US" dirty="0"/>
          </a:p>
          <a:p>
            <a:pPr algn="l" fontAlgn="base"/>
            <a:r>
              <a:rPr lang="en-US" dirty="0"/>
              <a:t>When the LWDB is the Fiscal agent </a:t>
            </a:r>
            <a:r>
              <a:rPr lang="en-US" sz="1800" b="0" i="0" dirty="0">
                <a:solidFill>
                  <a:srgbClr val="000000"/>
                </a:solidFill>
                <a:effectLst/>
                <a:latin typeface="Calibri" panose="020F0502020204030204" pitchFamily="34" charset="0"/>
              </a:rPr>
              <a:t>then they follow all of the key functions of the fiscal agent. They have a fiscal department that follows the board decisions on the funds management functions. They do not determine what to pay but are told what to pay and then they check for all of the fiscal requirements and do the cost allocations. They are not a part of the policy development function of the board.  This has worked well because the staff is well trained in WIOA regulations.</a:t>
            </a:r>
          </a:p>
          <a:p>
            <a:br>
              <a:rPr lang="en-US" dirty="0"/>
            </a:br>
            <a:endParaRPr lang="en-US" dirty="0"/>
          </a:p>
          <a:p>
            <a:r>
              <a:rPr lang="en-US" dirty="0"/>
              <a:t>The fiscal agent does not get to decide if they want to pay for something or not.</a:t>
            </a:r>
          </a:p>
          <a:p>
            <a:endParaRPr lang="en-US" dirty="0"/>
          </a:p>
          <a:p>
            <a:r>
              <a:rPr lang="en-US" dirty="0"/>
              <a:t>And again the CLEO can assign this role to the WDB and this has been seen as a promising practice in many WDBs because the staff are trained on the laws of WIOA whereas a Chamber, or City or County may not have the WIOA trained staff to handle all of the responsibilities of the fiscal role.</a:t>
            </a:r>
          </a:p>
        </p:txBody>
      </p:sp>
      <p:sp>
        <p:nvSpPr>
          <p:cNvPr id="4" name="Slide Number Placeholder 3">
            <a:extLst>
              <a:ext uri="{FF2B5EF4-FFF2-40B4-BE49-F238E27FC236}">
                <a16:creationId xmlns:a16="http://schemas.microsoft.com/office/drawing/2014/main" id="{31022B49-E4D9-041E-AAE5-712E15E12A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36</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959071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a:t>
            </a:r>
          </a:p>
          <a:p>
            <a:r>
              <a:rPr lang="en-US" dirty="0"/>
              <a:t>REMEMBER, the LWDB will determine w/the CLEO, the mix of services offered via the local plan – the LWDB then selects providers, and may itself be the service provider with a waiver from the governor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37</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1382830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0B0B3-37D8-8AF9-8ECE-C76880E3F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5DB9E-5051-4CFE-2271-49689B5E56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5F9793-08C5-344C-7220-6C01FA6742A0}"/>
              </a:ext>
            </a:extLst>
          </p:cNvPr>
          <p:cNvSpPr>
            <a:spLocks noGrp="1"/>
          </p:cNvSpPr>
          <p:nvPr>
            <p:ph type="body" idx="1"/>
          </p:nvPr>
        </p:nvSpPr>
        <p:spPr/>
        <p:txBody>
          <a:bodyPr/>
          <a:lstStyle/>
          <a:p>
            <a:r>
              <a:rPr lang="en-US"/>
              <a:t>Lisa</a:t>
            </a:r>
          </a:p>
        </p:txBody>
      </p:sp>
      <p:sp>
        <p:nvSpPr>
          <p:cNvPr id="4" name="Slide Number Placeholder 3">
            <a:extLst>
              <a:ext uri="{FF2B5EF4-FFF2-40B4-BE49-F238E27FC236}">
                <a16:creationId xmlns:a16="http://schemas.microsoft.com/office/drawing/2014/main" id="{88C3F678-3F09-1CBE-E057-062861355F76}"/>
              </a:ext>
            </a:extLst>
          </p:cNvPr>
          <p:cNvSpPr>
            <a:spLocks noGrp="1"/>
          </p:cNvSpPr>
          <p:nvPr>
            <p:ph type="sldNum" sz="quarter" idx="5"/>
          </p:nvPr>
        </p:nvSpPr>
        <p:spPr/>
        <p:txBody>
          <a:bodyPr/>
          <a:lstStyle/>
          <a:p>
            <a:fld id="{3801EDA0-9D9F-43FC-AAC8-169467B76D99}" type="slidenum">
              <a:rPr lang="en-US" smtClean="0"/>
              <a:t>38</a:t>
            </a:fld>
            <a:endParaRPr lang="en-US"/>
          </a:p>
        </p:txBody>
      </p:sp>
    </p:spTree>
    <p:extLst>
      <p:ext uri="{BB962C8B-B14F-4D97-AF65-F5344CB8AC3E}">
        <p14:creationId xmlns:p14="http://schemas.microsoft.com/office/powerpoint/2010/main" val="4434074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86AA6-3F05-B0D9-56B5-EF73D6F0D9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D8D34-BD77-017F-3420-B50770FD7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EDE49F-56E7-EE73-99AD-5F20FDB39534}"/>
              </a:ext>
            </a:extLst>
          </p:cNvPr>
          <p:cNvSpPr>
            <a:spLocks noGrp="1"/>
          </p:cNvSpPr>
          <p:nvPr>
            <p:ph type="body" idx="1"/>
          </p:nvPr>
        </p:nvSpPr>
        <p:spPr/>
        <p:txBody>
          <a:bodyPr/>
          <a:lstStyle/>
          <a:p>
            <a:r>
              <a:rPr lang="en-US" dirty="0"/>
              <a:t>Lisa</a:t>
            </a:r>
          </a:p>
          <a:p>
            <a:r>
              <a:rPr lang="en-US" dirty="0"/>
              <a:t>Understand what is in state plan and incorporate into local plans where it is applicable</a:t>
            </a:r>
          </a:p>
          <a:p>
            <a:endParaRPr lang="en-US" dirty="0"/>
          </a:p>
          <a:p>
            <a:r>
              <a:rPr lang="en-US" dirty="0"/>
              <a:t>Don’t just hope you will be able to align – instead hold joint planning sessions or regional info sessions on the major goals of the state plan before local planning begins</a:t>
            </a:r>
          </a:p>
          <a:p>
            <a:endParaRPr lang="en-US" dirty="0"/>
          </a:p>
          <a:p>
            <a:r>
              <a:rPr lang="en-US" dirty="0"/>
              <a:t>Be an Agent of change – both state and local boards actions will catalyze others to take action and demonstrate the impacts at the state and local level</a:t>
            </a:r>
          </a:p>
          <a:p>
            <a:endParaRPr lang="en-US" b="1" dirty="0"/>
          </a:p>
          <a:p>
            <a:r>
              <a:rPr lang="en-US" b="1" dirty="0"/>
              <a:t>Communication</a:t>
            </a:r>
          </a:p>
          <a:p>
            <a:r>
              <a:rPr lang="en-US" dirty="0"/>
              <a:t>Regular meeting between state board, state agency, local boards, board members, partners, etc. Many states have a workforce association that can be very useful in providing regional input to the state board.  Recently Louisianna added voting seats to their state board for local board representation. That bring communication front and center. </a:t>
            </a:r>
          </a:p>
          <a:p>
            <a:endParaRPr lang="en-US" dirty="0"/>
          </a:p>
          <a:p>
            <a:r>
              <a:rPr lang="en-US" dirty="0"/>
              <a:t>Dialogue not discussion or debate as we talked about in the beginning of this session.</a:t>
            </a:r>
          </a:p>
          <a:p>
            <a:endParaRPr lang="en-US" dirty="0"/>
          </a:p>
          <a:p>
            <a:endParaRPr lang="en-US" dirty="0"/>
          </a:p>
          <a:p>
            <a:r>
              <a:rPr lang="en-US" b="1" dirty="0"/>
              <a:t>Collaborative projects</a:t>
            </a:r>
          </a:p>
          <a:p>
            <a:r>
              <a:rPr lang="en-US" dirty="0"/>
              <a:t>Jointly applying for grants with the state as the lead and local boards as partners can be highly successful in brining more funding to the state for specific collaborative projects.</a:t>
            </a:r>
          </a:p>
          <a:p>
            <a:r>
              <a:rPr lang="en-US" dirty="0"/>
              <a:t>Sector strategies that have state leadership and local leadership involved in the development of the sector work usually result in more input, buy in and greater outcomes. There are several states who have realized this and are forming sector strategy teams to focus on specific industries.</a:t>
            </a:r>
          </a:p>
          <a:p>
            <a:r>
              <a:rPr lang="en-US" dirty="0"/>
              <a:t>And rapid response activities, specifically with Layoff aversion activities are another example of collaboratively working on projects.  The data and intel from the state combined with the local knowledge of business trends in their area can lead to great layoff aversion activities such as skills mapping or even bringing in economic assistance to avoid a layoff.</a:t>
            </a:r>
          </a:p>
          <a:p>
            <a:endParaRPr lang="en-US" dirty="0"/>
          </a:p>
          <a:p>
            <a:r>
              <a:rPr lang="en-US" b="1" dirty="0"/>
              <a:t>Resource Allocation</a:t>
            </a:r>
          </a:p>
          <a:p>
            <a:r>
              <a:rPr lang="en-US" dirty="0"/>
              <a:t>Not just funding – although that is key but also staff time that is allocated to be a technical resource from the state or even peer-to-peer. One example is where CO worked together with the local boards to develop business services procedures that were standardized so employers were getting resources in a consistent manner regardless of the region.</a:t>
            </a:r>
          </a:p>
          <a:p>
            <a:endParaRPr lang="en-US" dirty="0"/>
          </a:p>
          <a:p>
            <a:r>
              <a:rPr lang="en-US" b="1" dirty="0"/>
              <a:t>Innovation</a:t>
            </a:r>
          </a:p>
          <a:p>
            <a:r>
              <a:rPr lang="en-US" dirty="0"/>
              <a:t>Use data to turn it into workforce intelligence – not just facts but a compelling story about strengths, challenges and opportunities that the partnership takes on together. Often this data is easily accessible at the state level but not at the local level. So sharing the data and using it to understand challenges or demonstrate success can lead to pilot programs to try something new in workforce services.  </a:t>
            </a:r>
          </a:p>
          <a:p>
            <a:endParaRPr lang="en-US" dirty="0"/>
          </a:p>
          <a:p>
            <a:r>
              <a:rPr lang="en-US" dirty="0"/>
              <a:t>And innovation also circles back to communication because we get our best ideas when we are talking to others and seeking their input on potential policies, programs or processes.</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BC3685C-7542-0F35-D497-6CF4ACC14D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39</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3669270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9ABA6-7427-848C-0814-2A114841A2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1167F-8873-07BF-5885-509EE2F52D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DDCF1-01CF-DC59-12F5-8ABA93B66D60}"/>
              </a:ext>
            </a:extLst>
          </p:cNvPr>
          <p:cNvSpPr>
            <a:spLocks noGrp="1"/>
          </p:cNvSpPr>
          <p:nvPr>
            <p:ph type="body" idx="1"/>
          </p:nvPr>
        </p:nvSpPr>
        <p:spPr/>
        <p:txBody>
          <a:bodyPr/>
          <a:lstStyle/>
          <a:p>
            <a:r>
              <a:rPr lang="en-US"/>
              <a:t>Ron</a:t>
            </a:r>
          </a:p>
          <a:p>
            <a:r>
              <a:rPr lang="en-US"/>
              <a:t>This is an oft confused line – telling your story of what you are doing/can do/could do is legit </a:t>
            </a:r>
          </a:p>
          <a:p>
            <a:r>
              <a:rPr lang="en-US"/>
              <a:t>The people you serve NEED this advocacy  - you are on the front lines – that’s an amazingly valuable insight that policy makers need</a:t>
            </a:r>
          </a:p>
          <a:p>
            <a:r>
              <a:rPr lang="en-US"/>
              <a:t>Peter Drucker, the father of quality, believed deeply that no-one wanted to do bad work – they were often trapped in bad systems whose product outcome wasn’t optimal – </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B71911C2-B5C8-7803-8055-6A037674EA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ct val="0"/>
                </a:spcBef>
                <a:spcAft>
                  <a:spcPct val="0"/>
                </a:spcAft>
                <a:buClrTx/>
                <a:buSzTx/>
                <a:buFontTx/>
                <a:buNone/>
                <a:defRPr/>
              </a:pPr>
              <a:t>40</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8768938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Lisa</a:t>
            </a:r>
          </a:p>
        </p:txBody>
      </p:sp>
      <p:sp>
        <p:nvSpPr>
          <p:cNvPr id="4" name="Slide Number Placeholder 3"/>
          <p:cNvSpPr>
            <a:spLocks noGrp="1"/>
          </p:cNvSpPr>
          <p:nvPr>
            <p:ph type="sldNum" sz="quarter" idx="5"/>
          </p:nvPr>
        </p:nvSpPr>
        <p:spPr/>
        <p:txBody>
          <a:bodyPr/>
          <a:lstStyle/>
          <a:p>
            <a:fld id="{3801EDA0-9D9F-43FC-AAC8-169467B76D99}" type="slidenum">
              <a:rPr lang="en-US" smtClean="0"/>
              <a:t>41</a:t>
            </a:fld>
            <a:endParaRPr lang="en-US"/>
          </a:p>
        </p:txBody>
      </p:sp>
    </p:spTree>
    <p:extLst>
      <p:ext uri="{BB962C8B-B14F-4D97-AF65-F5344CB8AC3E}">
        <p14:creationId xmlns:p14="http://schemas.microsoft.com/office/powerpoint/2010/main" val="28721814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200C-64E4-DB0D-B369-9F07D4AC1C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8F5594-6D6C-7405-55A7-726CA41AC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686D73-26C5-795C-CD45-E0965E868E85}"/>
              </a:ext>
            </a:extLst>
          </p:cNvPr>
          <p:cNvSpPr>
            <a:spLocks noGrp="1"/>
          </p:cNvSpPr>
          <p:nvPr>
            <p:ph type="body" idx="1"/>
          </p:nvPr>
        </p:nvSpPr>
        <p:spPr/>
        <p:txBody>
          <a:bodyPr/>
          <a:lstStyle/>
          <a:p>
            <a:r>
              <a:rPr lang="en-US"/>
              <a:t>Lisa</a:t>
            </a:r>
          </a:p>
        </p:txBody>
      </p:sp>
      <p:sp>
        <p:nvSpPr>
          <p:cNvPr id="4" name="Slide Number Placeholder 3">
            <a:extLst>
              <a:ext uri="{FF2B5EF4-FFF2-40B4-BE49-F238E27FC236}">
                <a16:creationId xmlns:a16="http://schemas.microsoft.com/office/drawing/2014/main" id="{5D5483AF-24F0-3A35-A94D-67910EB0775F}"/>
              </a:ext>
            </a:extLst>
          </p:cNvPr>
          <p:cNvSpPr>
            <a:spLocks noGrp="1"/>
          </p:cNvSpPr>
          <p:nvPr>
            <p:ph type="sldNum" sz="quarter" idx="5"/>
          </p:nvPr>
        </p:nvSpPr>
        <p:spPr/>
        <p:txBody>
          <a:bodyPr/>
          <a:lstStyle/>
          <a:p>
            <a:fld id="{3801EDA0-9D9F-43FC-AAC8-169467B76D99}" type="slidenum">
              <a:rPr lang="en-US" smtClean="0"/>
              <a:t>42</a:t>
            </a:fld>
            <a:endParaRPr lang="en-US"/>
          </a:p>
        </p:txBody>
      </p:sp>
    </p:spTree>
    <p:extLst>
      <p:ext uri="{BB962C8B-B14F-4D97-AF65-F5344CB8AC3E}">
        <p14:creationId xmlns:p14="http://schemas.microsoft.com/office/powerpoint/2010/main" val="25323520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Lisa to start and hand off to Laurie and then Ron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66071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44</a:t>
            </a:fld>
            <a:endParaRPr lang="en-US"/>
          </a:p>
        </p:txBody>
      </p:sp>
    </p:spTree>
    <p:extLst>
      <p:ext uri="{BB962C8B-B14F-4D97-AF65-F5344CB8AC3E}">
        <p14:creationId xmlns:p14="http://schemas.microsoft.com/office/powerpoint/2010/main" val="37452775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251be23ffaf_0_10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2" name="Google Shape;1082;g251be23ffaf_0_1010:notes"/>
          <p:cNvSpPr txBox="1">
            <a:spLocks noGrp="1"/>
          </p:cNvSpPr>
          <p:nvPr>
            <p:ph type="body" idx="1"/>
          </p:nvPr>
        </p:nvSpPr>
        <p:spPr>
          <a:xfrm>
            <a:off x="685800" y="4400551"/>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SzPts val="1400"/>
              <a:buNone/>
            </a:pPr>
            <a:endParaRPr sz="1800"/>
          </a:p>
        </p:txBody>
      </p:sp>
      <p:sp>
        <p:nvSpPr>
          <p:cNvPr id="1083" name="Google Shape;1083;g251be23ffaf_0_10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ct val="0"/>
              </a:spcBef>
              <a:spcAft>
                <a:spcPct val="0"/>
              </a:spcAft>
              <a:buClr>
                <a:srgbClr val="000000"/>
              </a:buClr>
              <a:buSzPts val="1200"/>
              <a:buFont typeface="Arial"/>
              <a:buNone/>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ct val="0"/>
                </a:spcBef>
                <a:spcAft>
                  <a:spcPct val="0"/>
                </a:spcAft>
                <a:buClr>
                  <a:srgbClr val="000000"/>
                </a:buClr>
                <a:buSzPts val="1200"/>
                <a:buFont typeface="Arial"/>
                <a:buNone/>
                <a:defRPr/>
              </a:pPr>
              <a:t>45</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CB6A992-46C1-E340-BE37-ABCA176EA55C}"/>
              </a:ext>
            </a:extLst>
          </p:cNvPr>
          <p:cNvSpPr/>
          <p:nvPr userDrawn="1"/>
        </p:nvSpPr>
        <p:spPr>
          <a:xfrm>
            <a:off x="0" y="0"/>
            <a:ext cx="12192000" cy="6182897"/>
          </a:xfrm>
          <a:prstGeom prst="rect">
            <a:avLst/>
          </a:prstGeom>
          <a:solidFill>
            <a:srgbClr val="A056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3616672" y="2420937"/>
            <a:ext cx="7737127" cy="1008063"/>
          </a:xfrm>
        </p:spPr>
        <p:txBody>
          <a:bodyPr>
            <a:normAutofit/>
          </a:bodyPr>
          <a:lstStyle>
            <a:lvl1pPr algn="ctr">
              <a:defRPr sz="40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70F5E5B1-95B6-834B-950B-84D52377E7D6}"/>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14300" y="1116631"/>
            <a:ext cx="3616673" cy="3616673"/>
          </a:xfrm>
          <a:prstGeom prst="rect">
            <a:avLst/>
          </a:prstGeom>
        </p:spPr>
      </p:pic>
    </p:spTree>
    <p:extLst>
      <p:ext uri="{BB962C8B-B14F-4D97-AF65-F5344CB8AC3E}">
        <p14:creationId xmlns:p14="http://schemas.microsoft.com/office/powerpoint/2010/main" val="9546131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31B1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83200"/>
            <a:ext cx="9144000" cy="933471"/>
          </a:xfrm>
        </p:spPr>
        <p:txBody>
          <a:bodyPr anchor="b">
            <a:normAutofit/>
          </a:bodyPr>
          <a:lstStyle>
            <a:lvl1pPr algn="ctr">
              <a:defRPr sz="5400">
                <a:solidFill>
                  <a:schemeClr val="tx2">
                    <a:lumMod val="50000"/>
                  </a:schemeClr>
                </a:solidFill>
              </a:defRPr>
            </a:lvl1pPr>
          </a:lstStyle>
          <a:p>
            <a:r>
              <a:rPr lang="en-US"/>
              <a:t>Click to edit Master title style</a:t>
            </a:r>
          </a:p>
        </p:txBody>
      </p:sp>
      <p:sp>
        <p:nvSpPr>
          <p:cNvPr id="3" name="Subtitle 2"/>
          <p:cNvSpPr>
            <a:spLocks noGrp="1"/>
          </p:cNvSpPr>
          <p:nvPr>
            <p:ph type="subTitle" idx="1"/>
          </p:nvPr>
        </p:nvSpPr>
        <p:spPr>
          <a:xfrm>
            <a:off x="1411550" y="3841302"/>
            <a:ext cx="9256450" cy="247419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05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05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F69B18"/>
              </a:buClr>
              <a:buFont typeface="Arial" panose="020B0604020202020204" pitchFamily="34" charset="0"/>
              <a:buChar char="•"/>
              <a:defRPr sz="2400" b="0" i="0">
                <a:solidFill>
                  <a:srgbClr val="0D477B"/>
                </a:solidFill>
                <a:latin typeface="Brandon Grotesque Regular" panose="020B0503020203060202" pitchFamily="34" charset="77"/>
              </a:defRPr>
            </a:lvl1pPr>
          </a:lstStyle>
          <a:p>
            <a:pPr lvl="0"/>
            <a:r>
              <a:rPr lang="en-US"/>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1pPr>
          </a:lstStyle>
          <a:p>
            <a:pPr lvl="0"/>
            <a:r>
              <a:rPr lang="en-US"/>
              <a:t>Edit Master text styles</a:t>
            </a:r>
          </a:p>
        </p:txBody>
      </p:sp>
      <p:sp>
        <p:nvSpPr>
          <p:cNvPr id="10" name="Text Placeholder 8"/>
          <p:cNvSpPr>
            <a:spLocks noGrp="1"/>
          </p:cNvSpPr>
          <p:nvPr>
            <p:ph type="body" sz="quarter" idx="13"/>
          </p:nvPr>
        </p:nvSpPr>
        <p:spPr>
          <a:xfrm>
            <a:off x="0" y="6634480"/>
            <a:ext cx="4846638" cy="223520"/>
          </a:xfrm>
        </p:spPr>
        <p:txBody>
          <a:bodyPr anchor="ctr">
            <a:noAutofit/>
          </a:bodyPr>
          <a:lstStyle>
            <a:lvl1pPr marL="0" indent="0">
              <a:buNone/>
              <a:defRPr lang="en-US" sz="1200" kern="1200">
                <a:solidFill>
                  <a:schemeClr val="tx2">
                    <a:lumMod val="50000"/>
                  </a:schemeClr>
                </a:solidFill>
                <a:latin typeface="+mn-lt"/>
                <a:ea typeface="+mn-ea"/>
                <a:cs typeface="+mn-cs"/>
              </a:defRPr>
            </a:lvl1pPr>
          </a:lstStyle>
          <a:p>
            <a:pPr lvl="0"/>
            <a:endParaRPr lang="en-US"/>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31B1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0" y="6634480"/>
            <a:ext cx="4846638" cy="223520"/>
          </a:xfrm>
        </p:spPr>
        <p:txBody>
          <a:bodyPr anchor="ctr">
            <a:noAutofit/>
          </a:bodyPr>
          <a:lstStyle>
            <a:lvl1pPr marL="0" indent="0">
              <a:buNone/>
              <a:defRPr lang="en-US" sz="1200" kern="1200">
                <a:solidFill>
                  <a:schemeClr val="tx2">
                    <a:lumMod val="50000"/>
                  </a:schemeClr>
                </a:solidFill>
                <a:latin typeface="+mn-lt"/>
                <a:ea typeface="+mn-ea"/>
                <a:cs typeface="+mn-cs"/>
              </a:defRPr>
            </a:lvl1pPr>
          </a:lstStyle>
          <a:p>
            <a:pPr lvl="0"/>
            <a:endParaRPr lang="en-US"/>
          </a:p>
        </p:txBody>
      </p:sp>
      <p:sp>
        <p:nvSpPr>
          <p:cNvPr id="5" name="Content Placeholder 2"/>
          <p:cNvSpPr>
            <a:spLocks noGrp="1"/>
          </p:cNvSpPr>
          <p:nvPr>
            <p:ph idx="1" hasCustomPrompt="1"/>
          </p:nvPr>
        </p:nvSpPr>
        <p:spPr>
          <a:xfrm>
            <a:off x="838200" y="1794076"/>
            <a:ext cx="10515600" cy="4382886"/>
          </a:xfrm>
        </p:spPr>
        <p:txBody>
          <a:bodyPr anchor="t"/>
          <a:lstStyle>
            <a:lvl1pPr marL="228600" marR="0" indent="-228600" algn="l" defTabSz="914400" rtl="0" eaLnBrk="1" fontAlgn="auto" latinLnBrk="0" hangingPunct="1">
              <a:lnSpc>
                <a:spcPct val="90000"/>
              </a:lnSpc>
              <a:spcBef>
                <a:spcPts val="1000"/>
              </a:spcBef>
              <a:spcAft>
                <a:spcPct val="0"/>
              </a:spcAft>
              <a:buClrTx/>
              <a:buSzTx/>
              <a:buFontTx/>
              <a:buBlip>
                <a:blip r:embed="rId2"/>
              </a:buBlip>
              <a:defRPr/>
            </a:lvl1pPr>
            <a:lvl2pPr marL="685800" marR="0" indent="-228600" algn="l" defTabSz="914400" rtl="0" eaLnBrk="1" fontAlgn="auto" latinLnBrk="0" hangingPunct="1">
              <a:lnSpc>
                <a:spcPct val="90000"/>
              </a:lnSpc>
              <a:spcBef>
                <a:spcPts val="500"/>
              </a:spcBef>
              <a:spcAft>
                <a:spcPct val="0"/>
              </a:spcAft>
              <a:buClrTx/>
              <a:buSzTx/>
              <a:buFontTx/>
              <a:buBlip>
                <a:blip r:embed="rId2"/>
              </a:buBlip>
              <a:defRPr/>
            </a:lvl2pPr>
            <a:lvl3pPr marL="1143000" indent="-228600">
              <a:buFontTx/>
              <a:buBlip>
                <a:blip r:embed="rId3"/>
              </a:buBlip>
              <a:defRPr/>
            </a:lvl3pPr>
            <a:lvl4pPr marL="1600200" indent="-228600">
              <a:buFontTx/>
              <a:buBlip>
                <a:blip r:embed="rId4"/>
              </a:buBlip>
              <a:defRPr/>
            </a:lvl4pPr>
            <a:lvl5pPr marL="2057400" indent="-228600">
              <a:buFontTx/>
              <a:buBlip>
                <a:blip r:embed="rId4"/>
              </a:buBlip>
              <a:defRPr/>
            </a:lvl5pPr>
          </a:lstStyle>
          <a:p>
            <a:pPr marL="228600" marR="0" lvl="0" indent="-228600" algn="l" defTabSz="914400" rtl="0" eaLnBrk="1" fontAlgn="auto" latinLnBrk="0" hangingPunct="1">
              <a:lnSpc>
                <a:spcPct val="90000"/>
              </a:lnSpc>
              <a:spcBef>
                <a:spcPts val="1000"/>
              </a:spcBef>
              <a:spcAft>
                <a:spcPct val="0"/>
              </a:spcAft>
              <a:buClr>
                <a:srgbClr val="92D050"/>
              </a:buClr>
              <a:buSzTx/>
              <a:buFont typeface="Wingdings" panose="05000000000000000000" pitchFamily="2" charset="2"/>
              <a:buChar char="ü"/>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a:p>
            <a:pPr marL="228600" marR="0" lvl="0" indent="-228600" algn="l" defTabSz="914400" rtl="0" eaLnBrk="1" fontAlgn="auto" latinLnBrk="0" hangingPunct="1">
              <a:lnSpc>
                <a:spcPct val="90000"/>
              </a:lnSpc>
              <a:spcBef>
                <a:spcPts val="1000"/>
              </a:spcBef>
              <a:spcAft>
                <a:spcPct val="0"/>
              </a:spcAft>
              <a:buClrTx/>
              <a:buSzTx/>
              <a:buFontTx/>
              <a:buBlip>
                <a:blip r:embed="rId5"/>
              </a:buBlip>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ct val="0"/>
              </a:spcAft>
              <a:buClrTx/>
              <a:buSzTx/>
              <a:buFontTx/>
              <a:buBlip>
                <a:blip r:embed="rId6"/>
              </a:buBlip>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a:p>
            <a:pPr marL="228600" marR="0" lvl="0" indent="-228600" algn="l" defTabSz="914400" rtl="0" eaLnBrk="1" fontAlgn="auto" latinLnBrk="0" hangingPunct="1">
              <a:lnSpc>
                <a:spcPct val="90000"/>
              </a:lnSpc>
              <a:spcBef>
                <a:spcPts val="1000"/>
              </a:spcBef>
              <a:spcAft>
                <a:spcPct val="0"/>
              </a:spcAft>
              <a:buClrTx/>
              <a:buSzTx/>
              <a:buFontTx/>
              <a:buBlip>
                <a:blip r:embed="rId2"/>
              </a:buBlip>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ct val="0"/>
              </a:spcAft>
              <a:buClrTx/>
              <a:buSzTx/>
              <a:buFontTx/>
              <a:buBlip>
                <a:blip r:embed="rId2"/>
              </a:buBlip>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a:p>
            <a:pPr marL="228600" marR="0" lvl="0" indent="-228600" algn="l" defTabSz="914400" rtl="0" eaLnBrk="1" fontAlgn="auto" latinLnBrk="0" hangingPunct="1">
              <a:lnSpc>
                <a:spcPct val="90000"/>
              </a:lnSpc>
              <a:spcBef>
                <a:spcPts val="1000"/>
              </a:spcBef>
              <a:spcAft>
                <a:spcPct val="0"/>
              </a:spcAft>
              <a:buClrTx/>
              <a:buSzTx/>
              <a:buFontTx/>
              <a:buBlip>
                <a:blip r:embed="rId2"/>
              </a:buBlip>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4</a:t>
            </a:r>
          </a:p>
          <a:p>
            <a:pPr marL="228600" marR="0" lvl="0" indent="-228600" algn="l" defTabSz="914400" rtl="0" eaLnBrk="1" fontAlgn="auto" latinLnBrk="0" hangingPunct="1">
              <a:lnSpc>
                <a:spcPct val="90000"/>
              </a:lnSpc>
              <a:spcBef>
                <a:spcPts val="1000"/>
              </a:spcBef>
              <a:spcAft>
                <a:spcPct val="0"/>
              </a:spcAft>
              <a:buClrTx/>
              <a:buSzTx/>
              <a:buFontTx/>
              <a:buBlip>
                <a:blip r:embed="rId2"/>
              </a:buBlip>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5</a:t>
            </a:r>
          </a:p>
        </p:txBody>
      </p:sp>
      <p:sp>
        <p:nvSpPr>
          <p:cNvPr id="6" name="Text Placeholder 17"/>
          <p:cNvSpPr>
            <a:spLocks noGrp="1"/>
          </p:cNvSpPr>
          <p:nvPr>
            <p:ph type="body" sz="quarter" idx="13" hasCustomPrompt="1"/>
          </p:nvPr>
        </p:nvSpPr>
        <p:spPr>
          <a:xfrm>
            <a:off x="12375514" y="1981518"/>
            <a:ext cx="4906646" cy="655002"/>
          </a:xfrm>
        </p:spPr>
        <p:txBody>
          <a:bodyPr/>
          <a:lstStyle>
            <a:lvl1pPr marL="228600" marR="0" indent="-228600" algn="l" defTabSz="914400" rtl="0" eaLnBrk="1" fontAlgn="auto" latinLnBrk="0" hangingPunct="1">
              <a:lnSpc>
                <a:spcPct val="90000"/>
              </a:lnSpc>
              <a:spcBef>
                <a:spcPts val="1000"/>
              </a:spcBef>
              <a:spcAft>
                <a:spcPct val="0"/>
              </a:spcAft>
              <a:buClr>
                <a:srgbClr val="92D050"/>
              </a:buClr>
              <a:buSzTx/>
              <a:buFont typeface="Wingdings" panose="05000000000000000000" pitchFamily="2" charset="2"/>
              <a:buChar char="ü"/>
              <a:defRPr>
                <a:solidFill>
                  <a:schemeClr val="accent1">
                    <a:lumMod val="40000"/>
                    <a:lumOff val="60000"/>
                  </a:schemeClr>
                </a:solidFill>
              </a:defRPr>
            </a:lvl1pPr>
          </a:lstStyle>
          <a:p>
            <a:pPr marL="228600" marR="0" lvl="0" indent="-228600" algn="l" defTabSz="914400" rtl="0" eaLnBrk="1" fontAlgn="auto" latinLnBrk="0" hangingPunct="1">
              <a:lnSpc>
                <a:spcPct val="90000"/>
              </a:lnSpc>
              <a:spcBef>
                <a:spcPts val="1000"/>
              </a:spcBef>
              <a:spcAft>
                <a:spcPct val="0"/>
              </a:spcAft>
              <a:buClr>
                <a:srgbClr val="92D050"/>
              </a:buClr>
              <a:buSzTx/>
              <a:buFont typeface="Wingdings" panose="05000000000000000000" pitchFamily="2" charset="2"/>
              <a:buChar char="ü"/>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p:txBody>
      </p:sp>
      <p:sp>
        <p:nvSpPr>
          <p:cNvPr id="7" name="Text Placeholder 19"/>
          <p:cNvSpPr>
            <a:spLocks noGrp="1"/>
          </p:cNvSpPr>
          <p:nvPr>
            <p:ph type="body" sz="quarter" idx="14" hasCustomPrompt="1"/>
          </p:nvPr>
        </p:nvSpPr>
        <p:spPr>
          <a:xfrm>
            <a:off x="12375197" y="2849563"/>
            <a:ext cx="4906963" cy="1011680"/>
          </a:xfrm>
        </p:spPr>
        <p:txBody>
          <a:bodyPr/>
          <a:lstStyle>
            <a:lvl1pPr marL="228600" marR="0" indent="-228600" algn="l" defTabSz="914400" rtl="0" eaLnBrk="1" fontAlgn="auto" latinLnBrk="0" hangingPunct="1">
              <a:lnSpc>
                <a:spcPct val="90000"/>
              </a:lnSpc>
              <a:spcBef>
                <a:spcPts val="1000"/>
              </a:spcBef>
              <a:spcAft>
                <a:spcPct val="0"/>
              </a:spcAft>
              <a:buClrTx/>
              <a:buSzTx/>
              <a:buFontTx/>
              <a:buBlip>
                <a:blip r:embed="rId5"/>
              </a:buBlip>
              <a:defRPr>
                <a:solidFill>
                  <a:schemeClr val="accent1">
                    <a:lumMod val="50000"/>
                  </a:schemeClr>
                </a:solidFill>
              </a:defRPr>
            </a:lvl1pPr>
            <a:lvl2pPr marL="685800" marR="0" indent="-228600" algn="l" defTabSz="914400" rtl="0" eaLnBrk="1" fontAlgn="auto" latinLnBrk="0" hangingPunct="1">
              <a:lnSpc>
                <a:spcPct val="90000"/>
              </a:lnSpc>
              <a:spcBef>
                <a:spcPts val="500"/>
              </a:spcBef>
              <a:spcAft>
                <a:spcPct val="0"/>
              </a:spcAft>
              <a:buClrTx/>
              <a:buSzTx/>
              <a:buFontTx/>
              <a:buBlip>
                <a:blip r:embed="rId6"/>
              </a:buBlip>
              <a:defRPr>
                <a:solidFill>
                  <a:schemeClr val="accent1">
                    <a:lumMod val="50000"/>
                  </a:schemeClr>
                </a:solidFill>
              </a:defRPr>
            </a:lvl2pPr>
          </a:lstStyle>
          <a:p>
            <a:pPr marL="228600" marR="0" lvl="0" indent="-228600" algn="l" defTabSz="914400" rtl="0" eaLnBrk="1" fontAlgn="auto" latinLnBrk="0" hangingPunct="1">
              <a:lnSpc>
                <a:spcPct val="90000"/>
              </a:lnSpc>
              <a:spcBef>
                <a:spcPts val="1000"/>
              </a:spcBef>
              <a:spcAft>
                <a:spcPct val="0"/>
              </a:spcAft>
              <a:buClrTx/>
              <a:buSzTx/>
              <a:buFontTx/>
              <a:buBlip>
                <a:blip r:embed="rId5"/>
              </a:buBlip>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ct val="0"/>
              </a:spcAft>
              <a:buClrTx/>
              <a:buSzTx/>
              <a:buFontTx/>
              <a:buBlip>
                <a:blip r:embed="rId6"/>
              </a:buBlip>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p:txBody>
      </p:sp>
      <p:sp>
        <p:nvSpPr>
          <p:cNvPr id="8" name="Text Placeholder 21"/>
          <p:cNvSpPr>
            <a:spLocks noGrp="1"/>
          </p:cNvSpPr>
          <p:nvPr>
            <p:ph type="body" sz="quarter" idx="15" hasCustomPrompt="1"/>
          </p:nvPr>
        </p:nvSpPr>
        <p:spPr>
          <a:xfrm>
            <a:off x="12375515" y="4119880"/>
            <a:ext cx="4906963" cy="923925"/>
          </a:xfrm>
        </p:spPr>
        <p:txBody>
          <a:bodyPr/>
          <a:lstStyle>
            <a:lvl1pPr marL="228600" marR="0" indent="-228600" algn="l" defTabSz="914400" rtl="0" eaLnBrk="1" fontAlgn="auto" latinLnBrk="0" hangingPunct="1">
              <a:lnSpc>
                <a:spcPct val="90000"/>
              </a:lnSpc>
              <a:spcBef>
                <a:spcPts val="1000"/>
              </a:spcBef>
              <a:spcAft>
                <a:spcPct val="0"/>
              </a:spcAft>
              <a:buClrTx/>
              <a:buSzTx/>
              <a:buFontTx/>
              <a:buBlip>
                <a:blip r:embed="rId2"/>
              </a:buBlip>
              <a:defRPr>
                <a:solidFill>
                  <a:schemeClr val="accent1">
                    <a:lumMod val="40000"/>
                    <a:lumOff val="60000"/>
                  </a:schemeClr>
                </a:solidFill>
              </a:defRPr>
            </a:lvl1pPr>
            <a:lvl2pPr marL="685800" marR="0" indent="-228600" algn="l" defTabSz="914400" rtl="0" eaLnBrk="1" fontAlgn="auto" latinLnBrk="0" hangingPunct="1">
              <a:lnSpc>
                <a:spcPct val="90000"/>
              </a:lnSpc>
              <a:spcBef>
                <a:spcPts val="500"/>
              </a:spcBef>
              <a:spcAft>
                <a:spcPct val="0"/>
              </a:spcAft>
              <a:buClrTx/>
              <a:buSzTx/>
              <a:buFontTx/>
              <a:buBlip>
                <a:blip r:embed="rId2"/>
              </a:buBlip>
              <a:defRPr>
                <a:solidFill>
                  <a:schemeClr val="accent1">
                    <a:lumMod val="40000"/>
                    <a:lumOff val="60000"/>
                  </a:schemeClr>
                </a:solidFill>
              </a:defRPr>
            </a:lvl2pPr>
          </a:lstStyle>
          <a:p>
            <a:pPr marL="228600" marR="0" lvl="0" indent="-228600" algn="l" defTabSz="914400" rtl="0" eaLnBrk="1" fontAlgn="auto" latinLnBrk="0" hangingPunct="1">
              <a:lnSpc>
                <a:spcPct val="90000"/>
              </a:lnSpc>
              <a:spcBef>
                <a:spcPts val="1000"/>
              </a:spcBef>
              <a:spcAft>
                <a:spcPct val="0"/>
              </a:spcAft>
              <a:buClrTx/>
              <a:buSzTx/>
              <a:buFontTx/>
              <a:buBlip>
                <a:blip r:embed="rId2"/>
              </a:buBlip>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ct val="0"/>
              </a:spcAft>
              <a:buClrTx/>
              <a:buSzTx/>
              <a:buFontTx/>
              <a:buBlip>
                <a:blip r:embed="rId2"/>
              </a:buBlip>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p:txBody>
      </p:sp>
      <p:sp>
        <p:nvSpPr>
          <p:cNvPr id="4" name="TextBox 3"/>
          <p:cNvSpPr txBox="1"/>
          <p:nvPr userDrawn="1"/>
        </p:nvSpPr>
        <p:spPr>
          <a:xfrm>
            <a:off x="12375197" y="1393966"/>
            <a:ext cx="3912481" cy="400110"/>
          </a:xfrm>
          <a:prstGeom prst="rect">
            <a:avLst/>
          </a:prstGeom>
          <a:noFill/>
        </p:spPr>
        <p:txBody>
          <a:bodyPr wrap="none" rtlCol="0">
            <a:spAutoFit/>
          </a:bodyPr>
          <a:lstStyle/>
          <a:p>
            <a:r>
              <a:rPr lang="en-US" sz="2000">
                <a:latin typeface="+mj-lt"/>
              </a:rPr>
              <a:t>Format</a:t>
            </a:r>
            <a:r>
              <a:rPr lang="en-US" sz="2000" baseline="0">
                <a:latin typeface="+mj-lt"/>
              </a:rPr>
              <a:t> sample to copy and paste:</a:t>
            </a:r>
            <a:endParaRPr lang="en-US" sz="2000">
              <a:latin typeface="+mj-lt"/>
            </a:endParaRPr>
          </a:p>
        </p:txBody>
      </p:sp>
      <p:sp>
        <p:nvSpPr>
          <p:cNvPr id="10" name="TextBox 9"/>
          <p:cNvSpPr txBox="1"/>
          <p:nvPr userDrawn="1"/>
        </p:nvSpPr>
        <p:spPr>
          <a:xfrm>
            <a:off x="838200" y="365125"/>
            <a:ext cx="10515600" cy="1325563"/>
          </a:xfrm>
          <a:prstGeom prst="rect">
            <a:avLst/>
          </a:prstGeom>
          <a:noFill/>
        </p:spPr>
        <p:txBody>
          <a:bodyPr wrap="square" rtlCol="0" anchor="ctr">
            <a:normAutofit/>
          </a:bodyPr>
          <a:lstStyle/>
          <a:p>
            <a:r>
              <a:rPr lang="en-US" sz="4400">
                <a:latin typeface="+mj-lt"/>
              </a:rPr>
              <a:t>Agenda</a:t>
            </a:r>
          </a:p>
        </p:txBody>
      </p:sp>
    </p:spTree>
    <p:extLst>
      <p:ext uri="{BB962C8B-B14F-4D97-AF65-F5344CB8AC3E}">
        <p14:creationId xmlns:p14="http://schemas.microsoft.com/office/powerpoint/2010/main" val="111295230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Tree>
    <p:extLst>
      <p:ext uri="{BB962C8B-B14F-4D97-AF65-F5344CB8AC3E}">
        <p14:creationId xmlns:p14="http://schemas.microsoft.com/office/powerpoint/2010/main" val="250098540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635631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half" idx="14"/>
          </p:nvPr>
        </p:nvSpPr>
        <p:spPr>
          <a:xfrm>
            <a:off x="4459224"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half" idx="15"/>
          </p:nvPr>
        </p:nvSpPr>
        <p:spPr>
          <a:xfrm>
            <a:off x="8080248"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73881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005840"/>
          </a:xfrm>
        </p:spPr>
        <p:txBody>
          <a:bodyPr/>
          <a:lstStyle/>
          <a:p>
            <a:r>
              <a:rPr lang="en-US"/>
              <a:t>Click to edit Master title style</a:t>
            </a:r>
          </a:p>
        </p:txBody>
      </p:sp>
      <p:sp>
        <p:nvSpPr>
          <p:cNvPr id="3" name="Text Placeholder 2"/>
          <p:cNvSpPr>
            <a:spLocks noGrp="1"/>
          </p:cNvSpPr>
          <p:nvPr>
            <p:ph type="body" idx="1"/>
          </p:nvPr>
        </p:nvSpPr>
        <p:spPr>
          <a:xfrm>
            <a:off x="839788" y="1614170"/>
            <a:ext cx="5157787" cy="66984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284017"/>
            <a:ext cx="5157787"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14170"/>
            <a:ext cx="5183188" cy="66984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284017"/>
            <a:ext cx="5183188"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4" hasCustomPrompt="1"/>
          </p:nvPr>
        </p:nvSpPr>
        <p:spPr>
          <a:xfrm>
            <a:off x="0" y="5657850"/>
            <a:ext cx="12192000" cy="733425"/>
          </a:xfrm>
          <a:solidFill>
            <a:schemeClr val="accent1">
              <a:lumMod val="75000"/>
            </a:schemeClr>
          </a:solidFill>
        </p:spPr>
        <p:txBody>
          <a:bodyPr tIns="91440" bIns="91440" anchor="ctr"/>
          <a:lstStyle>
            <a:lvl1pPr marL="0" indent="0" algn="ctr">
              <a:buNone/>
              <a:defRPr baseline="0">
                <a:solidFill>
                  <a:schemeClr val="bg1"/>
                </a:solidFill>
              </a:defRPr>
            </a:lvl1pPr>
          </a:lstStyle>
          <a:p>
            <a:pPr lvl="0"/>
            <a:r>
              <a:rPr lang="en-US"/>
              <a:t>Conclusion</a:t>
            </a:r>
          </a:p>
        </p:txBody>
      </p:sp>
    </p:spTree>
    <p:extLst>
      <p:ext uri="{BB962C8B-B14F-4D97-AF65-F5344CB8AC3E}">
        <p14:creationId xmlns:p14="http://schemas.microsoft.com/office/powerpoint/2010/main" val="30146200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5840"/>
          </a:xfrm>
        </p:spPr>
        <p:txBody>
          <a:bodyPr/>
          <a:lstStyle/>
          <a:p>
            <a:r>
              <a:rPr lang="en-US"/>
              <a:t>Click to edit Master title style</a:t>
            </a:r>
          </a:p>
        </p:txBody>
      </p:sp>
    </p:spTree>
    <p:extLst>
      <p:ext uri="{BB962C8B-B14F-4D97-AF65-F5344CB8AC3E}">
        <p14:creationId xmlns:p14="http://schemas.microsoft.com/office/powerpoint/2010/main" val="36260866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652731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82002925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or Panel">
    <p:spTree>
      <p:nvGrpSpPr>
        <p:cNvPr id="1" name=""/>
        <p:cNvGrpSpPr/>
        <p:nvPr/>
      </p:nvGrpSpPr>
      <p:grpSpPr>
        <a:xfrm>
          <a:off x="0" y="0"/>
          <a:ext cx="0" cy="0"/>
          <a:chOff x="0" y="0"/>
          <a:chExt cx="0" cy="0"/>
        </a:xfrm>
      </p:grpSpPr>
      <p:sp>
        <p:nvSpPr>
          <p:cNvPr id="6" name="Rectangle 5"/>
          <p:cNvSpPr/>
          <p:nvPr userDrawn="1"/>
        </p:nvSpPr>
        <p:spPr>
          <a:xfrm>
            <a:off x="839788" y="457200"/>
            <a:ext cx="2743200" cy="5840660"/>
          </a:xfrm>
          <a:prstGeom prst="rect">
            <a:avLst/>
          </a:prstGeom>
          <a:solidFill>
            <a:schemeClr val="bg2"/>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839789" y="457200"/>
            <a:ext cx="2743200" cy="1600200"/>
          </a:xfrm>
        </p:spPr>
        <p:txBody>
          <a:bodyPr anchor="b">
            <a:normAutofit/>
          </a:bodyPr>
          <a:lstStyle>
            <a:lvl1pPr>
              <a:defRPr sz="2800">
                <a:solidFill>
                  <a:schemeClr val="bg1"/>
                </a:solidFill>
                <a:latin typeface="+mj-lt"/>
              </a:defRPr>
            </a:lvl1pPr>
          </a:lstStyle>
          <a:p>
            <a:r>
              <a:rPr lang="en-US"/>
              <a:t>Click to edit Master title style</a:t>
            </a:r>
          </a:p>
        </p:txBody>
      </p:sp>
      <p:sp>
        <p:nvSpPr>
          <p:cNvPr id="3" name="Content Placeholder 2"/>
          <p:cNvSpPr>
            <a:spLocks noGrp="1"/>
          </p:cNvSpPr>
          <p:nvPr>
            <p:ph idx="1"/>
          </p:nvPr>
        </p:nvSpPr>
        <p:spPr>
          <a:xfrm>
            <a:off x="4297680" y="457200"/>
            <a:ext cx="7057708" cy="5840659"/>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2743200" cy="4240460"/>
          </a:xfrm>
        </p:spPr>
        <p:txBody>
          <a:bodyPr tIns="91440" bIns="9144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89381651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68066203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3" name="Rectangle 17"/>
          <p:cNvSpPr>
            <a:spLocks noChangeArrowheads="1"/>
          </p:cNvSpPr>
          <p:nvPr userDrawn="1"/>
        </p:nvSpPr>
        <p:spPr bwMode="auto">
          <a:xfrm>
            <a:off x="9651477" y="6553201"/>
            <a:ext cx="1905393" cy="276999"/>
          </a:xfrm>
          <a:prstGeom prst="rect">
            <a:avLst/>
          </a:prstGeom>
          <a:noFill/>
          <a:ln>
            <a:noFill/>
          </a:ln>
          <a:extLst>
            <a:ext uri="{909E8E84-426E-40dd-AFC4-6F175D3DCCD1}">
              <a14:hiddenFill xmlns:a14="http://schemas.microsoft.com/office/drawing/2010/main"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xmlns:m="http://schemas.openxmlformats.org/officeDocument/2006/math" xmlns="">
                <a:solidFill>
                  <a:srgbClr val="FFFFFF"/>
                </a:solidFill>
              </a14:hiddenFill>
            </a:ext>
            <a:ext uri="{91240B29-F687-4f45-9708-019B960494DF}">
              <a14:hiddenLine xmlns:a14="http://schemas.microsoft.com/office/drawing/2010/main"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xmlns:m="http://schemas.openxmlformats.org/officeDocument/2006/math" xmlns="" w="9525">
                <a:solidFill>
                  <a:srgbClr val="000000"/>
                </a:solidFill>
                <a:miter lim="800000"/>
                <a:headEnd/>
                <a:tailEnd/>
              </a14:hiddenLine>
            </a:ext>
          </a:extLst>
        </p:spPr>
        <p:txBody>
          <a:bodyPr wrap="none">
            <a:spAutoFit/>
          </a:bodyPr>
          <a:lstStyle/>
          <a:p>
            <a:pPr defTabSz="457200" fontAlgn="auto">
              <a:spcBef>
                <a:spcPct val="0"/>
              </a:spcBef>
              <a:spcAft>
                <a:spcPct val="0"/>
              </a:spcAft>
            </a:pPr>
            <a:r>
              <a:rPr lang="en-US" sz="1200" b="1">
                <a:solidFill>
                  <a:prstClr val="black"/>
                </a:solidFill>
                <a:latin typeface="Arial" panose="020B0604020202020204" pitchFamily="34" charset="0"/>
                <a:cs typeface="Arial" panose="020B0604020202020204" pitchFamily="34" charset="0"/>
              </a:rPr>
              <a:t>www.safalpartners.com</a:t>
            </a:r>
          </a:p>
        </p:txBody>
      </p:sp>
      <p:pic>
        <p:nvPicPr>
          <p:cNvPr id="4" name="Picture 3" descr="ba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3" y="6473958"/>
            <a:ext cx="12191188" cy="79243"/>
          </a:xfrm>
          <a:prstGeom prst="rect">
            <a:avLst/>
          </a:prstGeom>
        </p:spPr>
      </p:pic>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anose="020B0604020202020204" pitchFamily="34" charset="0"/>
                <a:cs typeface="Arial" panose="020B0604020202020204"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anose="020B0604020202020204" pitchFamily="34" charset="0"/>
                <a:cs typeface="Arial" panose="020B0604020202020204" pitchFamily="34" charset="0"/>
              </a:defRPr>
            </a:lvl1pPr>
            <a:lvl2pPr>
              <a:defRPr sz="1600" i="1">
                <a:solidFill>
                  <a:schemeClr val="bg1"/>
                </a:solidFill>
                <a:latin typeface="Arial" panose="020B0604020202020204" pitchFamily="34" charset="0"/>
                <a:cs typeface="Arial" panose="020B0604020202020204" pitchFamily="34" charset="0"/>
              </a:defRPr>
            </a:lvl2pPr>
            <a:lvl3pPr>
              <a:defRPr sz="1600" i="1">
                <a:solidFill>
                  <a:schemeClr val="bg1"/>
                </a:solidFill>
                <a:latin typeface="Arial" panose="020B0604020202020204" pitchFamily="34" charset="0"/>
                <a:cs typeface="Arial" panose="020B0604020202020204" pitchFamily="34" charset="0"/>
              </a:defRPr>
            </a:lvl3pPr>
            <a:lvl4pPr>
              <a:defRPr sz="1600" i="1">
                <a:solidFill>
                  <a:schemeClr val="bg1"/>
                </a:solidFill>
                <a:latin typeface="Arial" panose="020B0604020202020204" pitchFamily="34" charset="0"/>
                <a:cs typeface="Arial" panose="020B0604020202020204" pitchFamily="34" charset="0"/>
              </a:defRPr>
            </a:lvl4pPr>
            <a:lvl5pPr>
              <a:defRPr sz="1600" i="1">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resenter Pictures">
    <p:spTree>
      <p:nvGrpSpPr>
        <p:cNvPr id="1" name=""/>
        <p:cNvGrpSpPr/>
        <p:nvPr/>
      </p:nvGrpSpPr>
      <p:grpSpPr>
        <a:xfrm>
          <a:off x="0" y="0"/>
          <a:ext cx="0" cy="0"/>
          <a:chOff x="0" y="0"/>
          <a:chExt cx="0" cy="0"/>
        </a:xfrm>
      </p:grpSpPr>
      <p:pic>
        <p:nvPicPr>
          <p:cNvPr id="7" name="Picture 6" descr="ba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3" y="-3043"/>
            <a:ext cx="12191188" cy="79243"/>
          </a:xfrm>
          <a:prstGeom prst="rect">
            <a:avLst/>
          </a:prstGeom>
        </p:spPr>
      </p:pic>
      <p:sp>
        <p:nvSpPr>
          <p:cNvPr id="8" name="Rectangle 7"/>
          <p:cNvSpPr>
            <a:spLocks noChangeArrowheads="1"/>
          </p:cNvSpPr>
          <p:nvPr userDrawn="1"/>
        </p:nvSpPr>
        <p:spPr bwMode="auto">
          <a:xfrm>
            <a:off x="0" y="6688667"/>
            <a:ext cx="12192000" cy="182981"/>
          </a:xfrm>
          <a:prstGeom prst="rect">
            <a:avLst/>
          </a:prstGeom>
          <a:solidFill>
            <a:srgbClr val="FFC000"/>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ct val="0"/>
              </a:spcBef>
              <a:spcAft>
                <a:spcPct val="0"/>
              </a:spcAft>
            </a:pPr>
            <a:endParaRPr lang="en-US" sz="1800">
              <a:solidFill>
                <a:prstClr val="black"/>
              </a:solidFill>
              <a:latin typeface="Calibri"/>
            </a:endParaRPr>
          </a:p>
        </p:txBody>
      </p:sp>
      <p:sp>
        <p:nvSpPr>
          <p:cNvPr id="9" name="Rectangle 8"/>
          <p:cNvSpPr>
            <a:spLocks noChangeArrowheads="1"/>
          </p:cNvSpPr>
          <p:nvPr userDrawn="1"/>
        </p:nvSpPr>
        <p:spPr bwMode="auto">
          <a:xfrm>
            <a:off x="11736415" y="6680202"/>
            <a:ext cx="413576" cy="228268"/>
          </a:xfrm>
          <a:prstGeom prst="rect">
            <a:avLst/>
          </a:prstGeom>
          <a:noFill/>
          <a:ln>
            <a:noFill/>
          </a:ln>
        </p:spPr>
        <p:txBody>
          <a:bodyPr wrap="none" lIns="90488" tIns="44450" rIns="90488" bIns="44450" anchor="ctr">
            <a:spAutoFit/>
          </a:bodyPr>
          <a:lstStyle/>
          <a:p>
            <a:pPr algn="r" defTabSz="457200" eaLnBrk="0" fontAlgn="auto" hangingPunct="0">
              <a:spcBef>
                <a:spcPct val="0"/>
              </a:spcBef>
              <a:spcAft>
                <a:spcPct val="0"/>
              </a:spcAft>
              <a:defRPr/>
            </a:pPr>
            <a:r>
              <a:rPr lang="en-US" sz="900" b="1">
                <a:solidFill>
                  <a:schemeClr val="bg1"/>
                </a:solidFill>
                <a:latin typeface="Calibri"/>
              </a:rPr>
              <a:t>2023</a:t>
            </a:r>
          </a:p>
        </p:txBody>
      </p:sp>
      <p:sp>
        <p:nvSpPr>
          <p:cNvPr id="10" name="Rectangle 9"/>
          <p:cNvSpPr>
            <a:spLocks noChangeArrowheads="1"/>
          </p:cNvSpPr>
          <p:nvPr userDrawn="1"/>
        </p:nvSpPr>
        <p:spPr bwMode="auto">
          <a:xfrm>
            <a:off x="5806018" y="6670355"/>
            <a:ext cx="577849" cy="230832"/>
          </a:xfrm>
          <a:prstGeom prst="rect">
            <a:avLst/>
          </a:prstGeom>
          <a:noFill/>
          <a:ln>
            <a:noFill/>
          </a:ln>
        </p:spPr>
        <p:txBody>
          <a:bodyPr lIns="90488" rIns="90488" anchor="ctr">
            <a:spAutoFit/>
          </a:bodyPr>
          <a:lstStyle/>
          <a:p>
            <a:pPr algn="ctr" defTabSz="457200" eaLnBrk="0" fontAlgn="auto" hangingPunct="0">
              <a:spcBef>
                <a:spcPct val="0"/>
              </a:spcBef>
              <a:spcAft>
                <a:spcPct val="0"/>
              </a:spcAft>
              <a:defRPr/>
            </a:pPr>
            <a:fld id="{2BF07DEB-607E-47B5-8250-1D8372858C64}" type="slidenum">
              <a:rPr lang="en-US" sz="900" b="1" smtClean="0">
                <a:solidFill>
                  <a:schemeClr val="bg1"/>
                </a:solidFill>
                <a:latin typeface="Calibri"/>
              </a:rPr>
              <a:pPr algn="ctr" defTabSz="457200" eaLnBrk="0" fontAlgn="auto" hangingPunct="0">
                <a:spcBef>
                  <a:spcPct val="0"/>
                </a:spcBef>
                <a:spcAft>
                  <a:spcPct val="0"/>
                </a:spcAft>
                <a:defRPr/>
              </a:pPr>
              <a:t>‹#›</a:t>
            </a:fld>
            <a:endParaRPr lang="en-US" sz="900" b="1">
              <a:solidFill>
                <a:schemeClr val="bg1"/>
              </a:solidFill>
              <a:latin typeface="Calibri"/>
            </a:endParaRP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16663" y="6095517"/>
            <a:ext cx="1826211" cy="547863"/>
          </a:xfrm>
          <a:prstGeom prst="rect">
            <a:avLst/>
          </a:prstGeom>
        </p:spPr>
      </p:pic>
      <p:sp>
        <p:nvSpPr>
          <p:cNvPr id="12" name="Rectangle 16"/>
          <p:cNvSpPr>
            <a:spLocks noGrp="1" noChangeArrowheads="1"/>
          </p:cNvSpPr>
          <p:nvPr>
            <p:ph type="ctrTitle" sz="quarter"/>
          </p:nvPr>
        </p:nvSpPr>
        <p:spPr>
          <a:xfrm>
            <a:off x="2438400" y="472736"/>
            <a:ext cx="7315200" cy="424732"/>
          </a:xfrm>
          <a:prstGeom prst="rect">
            <a:avLst/>
          </a:prstGeom>
        </p:spPr>
        <p:txBody>
          <a:bodyPr wrap="square" tIns="45720" bIns="45720">
            <a:spAutoFit/>
          </a:bodyPr>
          <a:lstStyle>
            <a:lvl1pPr algn="ctr">
              <a:defRPr sz="2400" b="1">
                <a:solidFill>
                  <a:schemeClr val="bg1">
                    <a:lumMod val="50000"/>
                  </a:schemeClr>
                </a:solidFill>
                <a:latin typeface="Arial" panose="020B0604020202020204" pitchFamily="34" charset="0"/>
                <a:cs typeface="Arial" panose="020B0604020202020204" pitchFamily="34" charset="0"/>
              </a:defRPr>
            </a:lvl1pPr>
          </a:lstStyle>
          <a:p>
            <a:r>
              <a:rPr lang="en-US"/>
              <a:t>Click to edit Master title style</a:t>
            </a:r>
          </a:p>
        </p:txBody>
      </p:sp>
      <p:sp>
        <p:nvSpPr>
          <p:cNvPr id="13" name="Text Placeholder 2"/>
          <p:cNvSpPr>
            <a:spLocks noGrp="1"/>
          </p:cNvSpPr>
          <p:nvPr>
            <p:ph type="body" sz="quarter" idx="10"/>
          </p:nvPr>
        </p:nvSpPr>
        <p:spPr>
          <a:xfrm>
            <a:off x="1295402" y="1673468"/>
            <a:ext cx="9601199" cy="258532"/>
          </a:xfrm>
          <a:prstGeom prst="rect">
            <a:avLst/>
          </a:prstGeom>
        </p:spPr>
        <p:txBody>
          <a:bodyPr wrap="square">
            <a:spAutoFit/>
          </a:bodyPr>
          <a:lstStyle>
            <a:lvl1pPr marL="0" indent="0" algn="ctr">
              <a:buNone/>
              <a:defRPr sz="1200" i="0">
                <a:solidFill>
                  <a:schemeClr val="bg1">
                    <a:lumMod val="50000"/>
                  </a:schemeClr>
                </a:solidFill>
                <a:latin typeface="Arial" panose="020B0604020202020204" pitchFamily="34" charset="0"/>
                <a:cs typeface="Arial" panose="020B0604020202020204" pitchFamily="34" charset="0"/>
              </a:defRPr>
            </a:lvl1pPr>
            <a:lvl2pPr>
              <a:defRPr sz="1600" i="1">
                <a:solidFill>
                  <a:schemeClr val="bg1"/>
                </a:solidFill>
                <a:latin typeface="Arial" panose="020B0604020202020204" pitchFamily="34" charset="0"/>
                <a:cs typeface="Arial" panose="020B0604020202020204" pitchFamily="34" charset="0"/>
              </a:defRPr>
            </a:lvl2pPr>
            <a:lvl3pPr>
              <a:defRPr sz="1600" i="1">
                <a:solidFill>
                  <a:schemeClr val="bg1"/>
                </a:solidFill>
                <a:latin typeface="Arial" panose="020B0604020202020204" pitchFamily="34" charset="0"/>
                <a:cs typeface="Arial" panose="020B0604020202020204" pitchFamily="34" charset="0"/>
              </a:defRPr>
            </a:lvl3pPr>
            <a:lvl4pPr>
              <a:defRPr sz="1600" i="1">
                <a:solidFill>
                  <a:schemeClr val="bg1"/>
                </a:solidFill>
                <a:latin typeface="Arial" panose="020B0604020202020204" pitchFamily="34" charset="0"/>
                <a:cs typeface="Arial" panose="020B0604020202020204" pitchFamily="34" charset="0"/>
              </a:defRPr>
            </a:lvl4pPr>
            <a:lvl5pPr>
              <a:defRPr sz="1600" i="1">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87199507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838200" y="126413"/>
            <a:ext cx="10515600" cy="1325563"/>
          </a:xfrm>
          <a:prstGeom prst="rect">
            <a:avLst/>
          </a:prstGeom>
        </p:spPr>
        <p:txBody>
          <a:bodyPr anchor="b"/>
          <a:lstStyle>
            <a:lvl1pPr>
              <a:defRPr baseline="0">
                <a:solidFill>
                  <a:srgbClr val="315F9F"/>
                </a:solidFill>
                <a:latin typeface="Lato Semibold" panose="020F0502020204030203" pitchFamily="34" charset="0"/>
                <a:ea typeface="Lato Semibold" panose="020F0502020204030203" pitchFamily="34" charset="0"/>
                <a:cs typeface="Lato Semibold" panose="020F0502020204030203" pitchFamily="34" charset="0"/>
              </a:defRPr>
            </a:lvl1pPr>
          </a:lstStyle>
          <a:p>
            <a:r>
              <a:rPr lang="en-US"/>
              <a:t>To Design, Define.</a:t>
            </a:r>
          </a:p>
        </p:txBody>
      </p:sp>
    </p:spTree>
    <p:extLst>
      <p:ext uri="{BB962C8B-B14F-4D97-AF65-F5344CB8AC3E}">
        <p14:creationId xmlns:p14="http://schemas.microsoft.com/office/powerpoint/2010/main" val="338260121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
        <p:nvSpPr>
          <p:cNvPr id="3" name="Content Placeholder 2"/>
          <p:cNvSpPr>
            <a:spLocks noGrp="1"/>
          </p:cNvSpPr>
          <p:nvPr>
            <p:ph idx="1"/>
          </p:nvPr>
        </p:nvSpPr>
        <p:spPr>
          <a:xfrm>
            <a:off x="609600" y="2044700"/>
            <a:ext cx="10972800" cy="3721100"/>
          </a:xfrm>
        </p:spPr>
        <p:txBody>
          <a:bodyPr>
            <a:normAutofit/>
          </a:bodyPr>
          <a:lstStyle>
            <a:lvl1pPr>
              <a:lnSpc>
                <a:spcPct val="95000"/>
              </a:lnSpc>
              <a:spcBef>
                <a:spcPts val="1800"/>
              </a:spcBef>
              <a:defRPr sz="2400"/>
            </a:lvl1pPr>
            <a:lvl2pPr>
              <a:lnSpc>
                <a:spcPct val="95000"/>
              </a:lnSpc>
              <a:spcBef>
                <a:spcPts val="800"/>
              </a:spcBef>
              <a:defRPr sz="22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Rectangle 3"/>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Content Placeholder 2"/>
          <p:cNvSpPr>
            <a:spLocks noGrp="1"/>
          </p:cNvSpPr>
          <p:nvPr>
            <p:ph sz="half" idx="10" hasCustomPrompt="1"/>
          </p:nvPr>
        </p:nvSpPr>
        <p:spPr>
          <a:xfrm>
            <a:off x="609600" y="1568452"/>
            <a:ext cx="10972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Slide Subtitle Goes Here</a:t>
            </a:r>
          </a:p>
        </p:txBody>
      </p:sp>
    </p:spTree>
    <p:extLst>
      <p:ext uri="{BB962C8B-B14F-4D97-AF65-F5344CB8AC3E}">
        <p14:creationId xmlns:p14="http://schemas.microsoft.com/office/powerpoint/2010/main" val="262877705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ntent - Titl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Content Placeholder 2"/>
          <p:cNvSpPr>
            <a:spLocks noGrp="1"/>
          </p:cNvSpPr>
          <p:nvPr>
            <p:ph sz="half" idx="10" hasCustomPrompt="1"/>
          </p:nvPr>
        </p:nvSpPr>
        <p:spPr>
          <a:xfrm>
            <a:off x="609600" y="1568452"/>
            <a:ext cx="5384800" cy="412749"/>
          </a:xfrm>
          <a:effectLst/>
        </p:spPr>
        <p:txBody>
          <a:bodyPr/>
          <a:lstStyle>
            <a:lvl1pPr marL="0" indent="0">
              <a:buNone/>
              <a:defRPr sz="2400" b="1">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sp>
        <p:nvSpPr>
          <p:cNvPr id="7" name="Content Placeholder 3"/>
          <p:cNvSpPr>
            <a:spLocks noGrp="1"/>
          </p:cNvSpPr>
          <p:nvPr>
            <p:ph sz="half" idx="11" hasCustomPrompt="1"/>
          </p:nvPr>
        </p:nvSpPr>
        <p:spPr>
          <a:xfrm>
            <a:off x="6197600" y="1568452"/>
            <a:ext cx="5384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cxnSp>
        <p:nvCxnSpPr>
          <p:cNvPr id="10" name="Straight Connector 9"/>
          <p:cNvCxnSpPr>
            <a:stCxn id="5" idx="0"/>
          </p:cNvCxnSpPr>
          <p:nvPr userDrawn="1"/>
        </p:nvCxnSpPr>
        <p:spPr>
          <a:xfrm flipH="1">
            <a:off x="6096000" y="1543050"/>
            <a:ext cx="0" cy="4705350"/>
          </a:xfrm>
          <a:prstGeom prst="line">
            <a:avLst/>
          </a:prstGeom>
          <a:ln>
            <a:solidFill>
              <a:schemeClr val="tx1">
                <a:lumMod val="50000"/>
                <a:alpha val="13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89045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Tree>
    <p:extLst>
      <p:ext uri="{BB962C8B-B14F-4D97-AF65-F5344CB8AC3E}">
        <p14:creationId xmlns:p14="http://schemas.microsoft.com/office/powerpoint/2010/main" val="259508091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6300-9A50-7306-A400-D99D963F72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FD0A1-C01D-8203-D633-89EDEEBD64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AA4C7A-A118-ED95-510C-16C541ECE213}"/>
              </a:ext>
            </a:extLst>
          </p:cNvPr>
          <p:cNvSpPr>
            <a:spLocks noGrp="1"/>
          </p:cNvSpPr>
          <p:nvPr>
            <p:ph type="dt" sz="half" idx="10"/>
          </p:nvPr>
        </p:nvSpPr>
        <p:spPr/>
        <p:txBody>
          <a:bodyPr/>
          <a:lstStyle/>
          <a:p>
            <a:fld id="{ECE3694F-EB15-412E-9204-03A1DA97925C}" type="datetime1">
              <a:rPr lang="en-US" smtClean="0"/>
              <a:t>11/13/2024</a:t>
            </a:fld>
            <a:endParaRPr lang="en-US"/>
          </a:p>
        </p:txBody>
      </p:sp>
      <p:sp>
        <p:nvSpPr>
          <p:cNvPr id="5" name="Footer Placeholder 4">
            <a:extLst>
              <a:ext uri="{FF2B5EF4-FFF2-40B4-BE49-F238E27FC236}">
                <a16:creationId xmlns:a16="http://schemas.microsoft.com/office/drawing/2014/main" id="{78CB31CA-70C1-0722-872D-71FF9B0A35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B3AD9-41AF-9B96-A778-9AE2CA8A0870}"/>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8" name="Content Placeholder 7">
            <a:extLst>
              <a:ext uri="{FF2B5EF4-FFF2-40B4-BE49-F238E27FC236}">
                <a16:creationId xmlns:a16="http://schemas.microsoft.com/office/drawing/2014/main" id="{D744ABEC-0B31-73FB-6A8E-DF070B0D7397}"/>
              </a:ext>
            </a:extLst>
          </p:cNvPr>
          <p:cNvSpPr>
            <a:spLocks noGrp="1"/>
          </p:cNvSpPr>
          <p:nvPr>
            <p:ph sz="quarter" idx="13"/>
          </p:nvPr>
        </p:nvSpPr>
        <p:spPr>
          <a:xfrm>
            <a:off x="4460875" y="660400"/>
            <a:ext cx="5454650" cy="2276475"/>
          </a:xfrm>
        </p:spPr>
        <p:txBody>
          <a:bodyPr/>
          <a:lstStyle>
            <a:lvl1pPr marL="0" indent="0">
              <a:buNone/>
              <a:defRPr/>
            </a:lvl1pPr>
          </a:lstStyle>
          <a:p>
            <a:pPr lvl="0"/>
            <a:endParaRPr lang="en-US"/>
          </a:p>
        </p:txBody>
      </p:sp>
    </p:spTree>
    <p:extLst>
      <p:ext uri="{BB962C8B-B14F-4D97-AF65-F5344CB8AC3E}">
        <p14:creationId xmlns:p14="http://schemas.microsoft.com/office/powerpoint/2010/main" val="188034441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11/13/2024</a:t>
            </a:fld>
            <a:endParaRPr lang="en-US"/>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1442724116"/>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180"/>
        <p:cNvGrpSpPr/>
        <p:nvPr/>
      </p:nvGrpSpPr>
      <p:grpSpPr>
        <a:xfrm>
          <a:off x="0" y="0"/>
          <a:ext cx="0" cy="0"/>
          <a:chOff x="0" y="0"/>
          <a:chExt cx="0" cy="0"/>
        </a:xfrm>
      </p:grpSpPr>
      <p:pic>
        <p:nvPicPr>
          <p:cNvPr id="181" name="Google Shape;181;p41"/>
          <p:cNvPicPr preferRelativeResize="0"/>
          <p:nvPr/>
        </p:nvPicPr>
        <p:blipFill>
          <a:blip r:embed="rId2">
            <a:alphaModFix/>
          </a:blip>
          <a:stretch>
            <a:fillRect/>
          </a:stretch>
        </p:blipFill>
        <p:spPr>
          <a:xfrm>
            <a:off x="0" y="210800"/>
            <a:ext cx="457200" cy="457200"/>
          </a:xfrm>
          <a:prstGeom prst="rect">
            <a:avLst/>
          </a:prstGeom>
          <a:noFill/>
          <a:ln>
            <a:noFill/>
          </a:ln>
        </p:spPr>
      </p:pic>
      <p:sp>
        <p:nvSpPr>
          <p:cNvPr id="182" name="Google Shape;182;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ct val="0"/>
              </a:spcBef>
              <a:spcAft>
                <a:spcPct val="0"/>
              </a:spcAft>
              <a:buNone/>
            </a:pPr>
            <a:fld id="{00000000-1234-1234-1234-123412341234}" type="slidenum">
              <a:rPr lang="en-US"/>
              <a:t>‹#›</a:t>
            </a:fld>
            <a:endParaRPr/>
          </a:p>
        </p:txBody>
      </p:sp>
      <p:sp>
        <p:nvSpPr>
          <p:cNvPr id="183" name="Google Shape;183;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ct val="0"/>
              </a:spcBef>
              <a:spcAft>
                <a:spcPct val="0"/>
              </a:spcAft>
              <a:buClr>
                <a:schemeClr val="accent1"/>
              </a:buClr>
              <a:buSzPts val="3600"/>
              <a:buFont typeface="Calibri"/>
              <a:buNone/>
              <a:defRPr sz="3600"/>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184" name="Google Shape;184;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txBody>
          <a:bodyPr/>
          <a:lstStyle/>
          <a:p>
            <a:endParaRPr/>
          </a:p>
        </p:txBody>
      </p:sp>
      <p:sp>
        <p:nvSpPr>
          <p:cNvPr id="185" name="Google Shape;185;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ct val="0"/>
              </a:spcAft>
              <a:buSzPts val="2400"/>
              <a:buFont typeface="Calibri"/>
              <a:buNone/>
              <a:defRPr sz="2400"/>
            </a:lvl1pPr>
            <a:lvl2pPr marL="914400" lvl="1" indent="-228600" algn="l">
              <a:lnSpc>
                <a:spcPct val="95000"/>
              </a:lnSpc>
              <a:spcBef>
                <a:spcPts val="400"/>
              </a:spcBef>
              <a:spcAft>
                <a:spcPct val="0"/>
              </a:spcAft>
              <a:buSzPts val="2000"/>
              <a:buNone/>
              <a:defRPr sz="2000"/>
            </a:lvl2pPr>
            <a:lvl3pPr marL="1371600" lvl="2" indent="-228600" algn="l">
              <a:lnSpc>
                <a:spcPct val="95000"/>
              </a:lnSpc>
              <a:spcBef>
                <a:spcPts val="200"/>
              </a:spcBef>
              <a:spcAft>
                <a:spcPct val="0"/>
              </a:spcAft>
              <a:buSzPts val="2000"/>
              <a:buNone/>
              <a:defRPr sz="2000"/>
            </a:lvl3pPr>
            <a:lvl4pPr marL="1828800" lvl="3" indent="-355600" algn="l">
              <a:lnSpc>
                <a:spcPct val="95000"/>
              </a:lnSpc>
              <a:spcBef>
                <a:spcPts val="1000"/>
              </a:spcBef>
              <a:spcAft>
                <a:spcPct val="0"/>
              </a:spcAft>
              <a:buSzPts val="2000"/>
              <a:buChar char="?"/>
              <a:defRPr/>
            </a:lvl4pPr>
            <a:lvl5pPr marL="2286000" lvl="4" indent="-342900" algn="l">
              <a:lnSpc>
                <a:spcPct val="95000"/>
              </a:lnSpc>
              <a:spcBef>
                <a:spcPts val="3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6" name="Google Shape;186;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txBody>
          <a:bodyPr/>
          <a:lstStyle/>
          <a:p>
            <a:endParaRPr/>
          </a:p>
        </p:txBody>
      </p:sp>
      <p:sp>
        <p:nvSpPr>
          <p:cNvPr id="187" name="Google Shape;187;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ct val="0"/>
              </a:spcAft>
              <a:buSzPts val="2400"/>
              <a:buFont typeface="Calibri"/>
              <a:buNone/>
              <a:defRPr sz="2400"/>
            </a:lvl1pPr>
            <a:lvl2pPr marL="914400" lvl="1" indent="-228600" algn="l">
              <a:lnSpc>
                <a:spcPct val="95000"/>
              </a:lnSpc>
              <a:spcBef>
                <a:spcPts val="400"/>
              </a:spcBef>
              <a:spcAft>
                <a:spcPct val="0"/>
              </a:spcAft>
              <a:buSzPts val="2000"/>
              <a:buNone/>
              <a:defRPr sz="2000"/>
            </a:lvl2pPr>
            <a:lvl3pPr marL="1371600" lvl="2" indent="-228600" algn="l">
              <a:lnSpc>
                <a:spcPct val="95000"/>
              </a:lnSpc>
              <a:spcBef>
                <a:spcPts val="200"/>
              </a:spcBef>
              <a:spcAft>
                <a:spcPct val="0"/>
              </a:spcAft>
              <a:buSzPts val="2000"/>
              <a:buNone/>
              <a:defRPr sz="2000"/>
            </a:lvl3pPr>
            <a:lvl4pPr marL="1828800" lvl="3" indent="-355600" algn="l">
              <a:lnSpc>
                <a:spcPct val="95000"/>
              </a:lnSpc>
              <a:spcBef>
                <a:spcPts val="1000"/>
              </a:spcBef>
              <a:spcAft>
                <a:spcPct val="0"/>
              </a:spcAft>
              <a:buSzPts val="2000"/>
              <a:buChar char="?"/>
              <a:defRPr/>
            </a:lvl4pPr>
            <a:lvl5pPr marL="2286000" lvl="4" indent="-342900" algn="l">
              <a:lnSpc>
                <a:spcPct val="95000"/>
              </a:lnSpc>
              <a:spcBef>
                <a:spcPts val="3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8" name="Google Shape;188;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txBody>
          <a:bodyPr/>
          <a:lstStyle/>
          <a:p>
            <a:endParaRPr/>
          </a:p>
        </p:txBody>
      </p:sp>
      <p:sp>
        <p:nvSpPr>
          <p:cNvPr id="189" name="Google Shape;189;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ct val="0"/>
              </a:spcAft>
              <a:buSzPts val="2400"/>
              <a:buFont typeface="Calibri"/>
              <a:buNone/>
              <a:defRPr sz="2400"/>
            </a:lvl1pPr>
            <a:lvl2pPr marL="914400" lvl="1" indent="-228600" algn="l">
              <a:lnSpc>
                <a:spcPct val="95000"/>
              </a:lnSpc>
              <a:spcBef>
                <a:spcPts val="400"/>
              </a:spcBef>
              <a:spcAft>
                <a:spcPct val="0"/>
              </a:spcAft>
              <a:buSzPts val="2000"/>
              <a:buNone/>
              <a:defRPr sz="2000"/>
            </a:lvl2pPr>
            <a:lvl3pPr marL="1371600" lvl="2" indent="-228600" algn="l">
              <a:lnSpc>
                <a:spcPct val="95000"/>
              </a:lnSpc>
              <a:spcBef>
                <a:spcPts val="200"/>
              </a:spcBef>
              <a:spcAft>
                <a:spcPct val="0"/>
              </a:spcAft>
              <a:buSzPts val="2000"/>
              <a:buNone/>
              <a:defRPr sz="2000"/>
            </a:lvl3pPr>
            <a:lvl4pPr marL="1828800" lvl="3" indent="-355600" algn="l">
              <a:lnSpc>
                <a:spcPct val="95000"/>
              </a:lnSpc>
              <a:spcBef>
                <a:spcPts val="1000"/>
              </a:spcBef>
              <a:spcAft>
                <a:spcPct val="0"/>
              </a:spcAft>
              <a:buSzPts val="2000"/>
              <a:buChar char="?"/>
              <a:defRPr/>
            </a:lvl4pPr>
            <a:lvl5pPr marL="2286000" lvl="4" indent="-342900" algn="l">
              <a:lnSpc>
                <a:spcPct val="95000"/>
              </a:lnSpc>
              <a:spcBef>
                <a:spcPts val="3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Tree>
    <p:extLst>
      <p:ext uri="{BB962C8B-B14F-4D97-AF65-F5344CB8AC3E}">
        <p14:creationId xmlns:p14="http://schemas.microsoft.com/office/powerpoint/2010/main" val="135922911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11/13/2024</a:t>
            </a:fld>
            <a:endParaRPr lang="en-US"/>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310396688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45732" y="348525"/>
            <a:ext cx="2900534" cy="2900534"/>
          </a:xfrm>
          <a:prstGeom prst="rect">
            <a:avLst/>
          </a:prstGeom>
        </p:spPr>
      </p:pic>
    </p:spTree>
    <p:extLst>
      <p:ext uri="{BB962C8B-B14F-4D97-AF65-F5344CB8AC3E}">
        <p14:creationId xmlns:p14="http://schemas.microsoft.com/office/powerpoint/2010/main" val="198014403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9671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0490" y="224631"/>
            <a:ext cx="2458569" cy="2458569"/>
          </a:xfrm>
          <a:prstGeom prst="rect">
            <a:avLst/>
          </a:prstGeom>
        </p:spPr>
      </p:pic>
    </p:spTree>
    <p:extLst>
      <p:ext uri="{BB962C8B-B14F-4D97-AF65-F5344CB8AC3E}">
        <p14:creationId xmlns:p14="http://schemas.microsoft.com/office/powerpoint/2010/main" val="2539222614"/>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221164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Tree>
    <p:extLst>
      <p:ext uri="{BB962C8B-B14F-4D97-AF65-F5344CB8AC3E}">
        <p14:creationId xmlns:p14="http://schemas.microsoft.com/office/powerpoint/2010/main" val="3949338301"/>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1361575590"/>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1200982324"/>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163987824"/>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411533634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anose="020B0604020202020204" pitchFamily="34" charset="0"/>
                <a:cs typeface="Arial" panose="020B0604020202020204"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anose="020B0604020202020204" pitchFamily="34" charset="0"/>
                <a:cs typeface="Arial" panose="020B0604020202020204" pitchFamily="34" charset="0"/>
              </a:defRPr>
            </a:lvl1pPr>
            <a:lvl2pPr>
              <a:defRPr sz="1600" i="1">
                <a:solidFill>
                  <a:schemeClr val="bg1"/>
                </a:solidFill>
                <a:latin typeface="Arial" panose="020B0604020202020204" pitchFamily="34" charset="0"/>
                <a:cs typeface="Arial" panose="020B0604020202020204" pitchFamily="34" charset="0"/>
              </a:defRPr>
            </a:lvl2pPr>
            <a:lvl3pPr>
              <a:defRPr sz="1600" i="1">
                <a:solidFill>
                  <a:schemeClr val="bg1"/>
                </a:solidFill>
                <a:latin typeface="Arial" panose="020B0604020202020204" pitchFamily="34" charset="0"/>
                <a:cs typeface="Arial" panose="020B0604020202020204" pitchFamily="34" charset="0"/>
              </a:defRPr>
            </a:lvl3pPr>
            <a:lvl4pPr>
              <a:defRPr sz="1600" i="1">
                <a:solidFill>
                  <a:schemeClr val="bg1"/>
                </a:solidFill>
                <a:latin typeface="Arial" panose="020B0604020202020204" pitchFamily="34" charset="0"/>
                <a:cs typeface="Arial" panose="020B0604020202020204" pitchFamily="34" charset="0"/>
              </a:defRPr>
            </a:lvl4pPr>
            <a:lvl5pPr>
              <a:defRPr sz="1600" i="1">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2289051996"/>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6300-9A50-7306-A400-D99D963F72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FD0A1-C01D-8203-D633-89EDEEBD64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AA4C7A-A118-ED95-510C-16C541ECE213}"/>
              </a:ext>
            </a:extLst>
          </p:cNvPr>
          <p:cNvSpPr>
            <a:spLocks noGrp="1"/>
          </p:cNvSpPr>
          <p:nvPr>
            <p:ph type="dt" sz="half" idx="10"/>
          </p:nvPr>
        </p:nvSpPr>
        <p:spPr/>
        <p:txBody>
          <a:bodyPr/>
          <a:lstStyle/>
          <a:p>
            <a:fld id="{ECE3694F-EB15-412E-9204-03A1DA97925C}" type="datetime1">
              <a:rPr lang="en-US" smtClean="0"/>
              <a:t>11/13/2024</a:t>
            </a:fld>
            <a:endParaRPr lang="en-US"/>
          </a:p>
        </p:txBody>
      </p:sp>
      <p:sp>
        <p:nvSpPr>
          <p:cNvPr id="5" name="Footer Placeholder 4">
            <a:extLst>
              <a:ext uri="{FF2B5EF4-FFF2-40B4-BE49-F238E27FC236}">
                <a16:creationId xmlns:a16="http://schemas.microsoft.com/office/drawing/2014/main" id="{78CB31CA-70C1-0722-872D-71FF9B0A35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B3AD9-41AF-9B96-A778-9AE2CA8A0870}"/>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8" name="Content Placeholder 7">
            <a:extLst>
              <a:ext uri="{FF2B5EF4-FFF2-40B4-BE49-F238E27FC236}">
                <a16:creationId xmlns:a16="http://schemas.microsoft.com/office/drawing/2014/main" id="{D744ABEC-0B31-73FB-6A8E-DF070B0D7397}"/>
              </a:ext>
            </a:extLst>
          </p:cNvPr>
          <p:cNvSpPr>
            <a:spLocks noGrp="1"/>
          </p:cNvSpPr>
          <p:nvPr>
            <p:ph sz="quarter" idx="13"/>
          </p:nvPr>
        </p:nvSpPr>
        <p:spPr>
          <a:xfrm>
            <a:off x="4460875" y="660400"/>
            <a:ext cx="5454650" cy="2276475"/>
          </a:xfrm>
        </p:spPr>
        <p:txBody>
          <a:bodyPr/>
          <a:lstStyle>
            <a:lvl1pPr marL="0" indent="0">
              <a:buNone/>
              <a:defRPr/>
            </a:lvl1pPr>
          </a:lstStyle>
          <a:p>
            <a:pPr lvl="0"/>
            <a:endParaRPr lang="en-US"/>
          </a:p>
        </p:txBody>
      </p:sp>
    </p:spTree>
    <p:extLst>
      <p:ext uri="{BB962C8B-B14F-4D97-AF65-F5344CB8AC3E}">
        <p14:creationId xmlns:p14="http://schemas.microsoft.com/office/powerpoint/2010/main" val="1724984562"/>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E1799-9C46-A3C0-BF5E-FEA5BED434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1A2A3E-ADB2-9083-7368-4D99D0078C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C93026-75C8-D0D8-A671-80EAAC9AC014}"/>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5" name="Footer Placeholder 4">
            <a:extLst>
              <a:ext uri="{FF2B5EF4-FFF2-40B4-BE49-F238E27FC236}">
                <a16:creationId xmlns:a16="http://schemas.microsoft.com/office/drawing/2014/main" id="{E9D1EA25-204D-D010-E71E-0874DC0537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414AC5-6BFF-182E-CF0C-BC0391586415}"/>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364600658"/>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E6563-0970-2978-72BD-C7DEB1581A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466E9E-F0D8-65B0-6C73-B953AE4522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C201FC-2BCE-4A44-0EFE-BB4C9660EF1B}"/>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5" name="Footer Placeholder 4">
            <a:extLst>
              <a:ext uri="{FF2B5EF4-FFF2-40B4-BE49-F238E27FC236}">
                <a16:creationId xmlns:a16="http://schemas.microsoft.com/office/drawing/2014/main" id="{6AEF765A-3C5A-ED7D-517A-5702397038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7D1E4-4C19-854C-803F-6511A66B09FC}"/>
              </a:ext>
            </a:extLst>
          </p:cNvPr>
          <p:cNvSpPr>
            <a:spLocks noGrp="1"/>
          </p:cNvSpPr>
          <p:nvPr>
            <p:ph type="sldNum" sz="quarter" idx="12"/>
          </p:nvPr>
        </p:nvSpPr>
        <p:spPr/>
        <p:txBody>
          <a:bodyPr/>
          <a:lstStyle/>
          <a:p>
            <a:fld id="{1B3587ED-1B1C-4E8D-A1A2-B4253A8B6066}" type="slidenum">
              <a:rPr lang="en-US" smtClean="0"/>
              <a:t>‹#›</a:t>
            </a:fld>
            <a:endParaRPr lang="en-US"/>
          </a:p>
        </p:txBody>
      </p:sp>
      <p:pic>
        <p:nvPicPr>
          <p:cNvPr id="7" name="Picture 6" descr="Next Level Now Logo&#10;&#10;">
            <a:extLst>
              <a:ext uri="{FF2B5EF4-FFF2-40B4-BE49-F238E27FC236}">
                <a16:creationId xmlns:a16="http://schemas.microsoft.com/office/drawing/2014/main" id="{64BAA732-EEB4-E60C-53E8-3408C85DC3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288199"/>
            <a:ext cx="1235986" cy="1235986"/>
          </a:xfrm>
          <a:prstGeom prst="rect">
            <a:avLst/>
          </a:prstGeom>
        </p:spPr>
      </p:pic>
      <p:sp>
        <p:nvSpPr>
          <p:cNvPr id="8" name="Gray Line">
            <a:extLst>
              <a:ext uri="{FF2B5EF4-FFF2-40B4-BE49-F238E27FC236}">
                <a16:creationId xmlns:a16="http://schemas.microsoft.com/office/drawing/2014/main" id="{FFB88EAE-F163-BDBB-CF64-D31B67B17104}"/>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7017774"/>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55FF5-5CC8-603E-2362-AED1D0D0B3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257A04-EE2A-0911-6357-349BD37B470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EDC76E-9B58-ACA7-F257-D8683C008ADD}"/>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5" name="Footer Placeholder 4">
            <a:extLst>
              <a:ext uri="{FF2B5EF4-FFF2-40B4-BE49-F238E27FC236}">
                <a16:creationId xmlns:a16="http://schemas.microsoft.com/office/drawing/2014/main" id="{59A26EE9-90A6-4E5D-0239-6EFEABF749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A018E8-A514-11F7-0062-932978633C58}"/>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1361266150"/>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5924F-137E-AF39-DD42-71F0AA21E0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158CCA-C4FC-BB7A-0471-5AA6657EC3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7F972C-8C41-D622-3E78-CAADD7A350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289420-A160-25CE-867E-1F4558EABA84}"/>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6" name="Footer Placeholder 5">
            <a:extLst>
              <a:ext uri="{FF2B5EF4-FFF2-40B4-BE49-F238E27FC236}">
                <a16:creationId xmlns:a16="http://schemas.microsoft.com/office/drawing/2014/main" id="{B1556375-E1DC-BE99-6D85-B0584F2524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D743B1-E7DD-F217-1E0B-C82EE616EF19}"/>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2951986001"/>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26DB-DC47-042D-9740-6F2C0A5E69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EDF9C2-EC7D-704A-9589-D734727D30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CF7CFB-9E4F-AC90-6A2E-10F60A13C5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CB1D67-EF0D-1DC1-5534-E8C43185EB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DE1043-FE6C-E230-3E2E-45BED6533E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9C43C7-B1C3-8457-72FF-21206AB53EAA}"/>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8" name="Footer Placeholder 7">
            <a:extLst>
              <a:ext uri="{FF2B5EF4-FFF2-40B4-BE49-F238E27FC236}">
                <a16:creationId xmlns:a16="http://schemas.microsoft.com/office/drawing/2014/main" id="{0C0BC8D3-3D1D-496F-C58E-F6ED2B5D22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F307D5-DF5F-B119-CD40-C29BCCE97176}"/>
              </a:ext>
            </a:extLst>
          </p:cNvPr>
          <p:cNvSpPr>
            <a:spLocks noGrp="1"/>
          </p:cNvSpPr>
          <p:nvPr>
            <p:ph type="sldNum" sz="quarter" idx="12"/>
          </p:nvPr>
        </p:nvSpPr>
        <p:spPr/>
        <p:txBody>
          <a:bodyPr/>
          <a:lstStyle/>
          <a:p>
            <a:fld id="{1B3587ED-1B1C-4E8D-A1A2-B4253A8B6066}" type="slidenum">
              <a:rPr lang="en-US" smtClean="0"/>
              <a:t>‹#›</a:t>
            </a:fld>
            <a:endParaRPr lang="en-US"/>
          </a:p>
        </p:txBody>
      </p:sp>
      <p:sp>
        <p:nvSpPr>
          <p:cNvPr id="10" name="Rectangle 9">
            <a:extLst>
              <a:ext uri="{FF2B5EF4-FFF2-40B4-BE49-F238E27FC236}">
                <a16:creationId xmlns:a16="http://schemas.microsoft.com/office/drawing/2014/main" id="{0524F70B-934A-ED49-2A23-950DD3767D85}"/>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B4D4151-C7BF-9A70-4D89-4E038D9E3191}"/>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FACA53-8E82-2333-44B8-1120839ED706}"/>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4F87B7-BD52-94E3-8604-32E2B9B59C4C}"/>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ray Line">
            <a:extLst>
              <a:ext uri="{FF2B5EF4-FFF2-40B4-BE49-F238E27FC236}">
                <a16:creationId xmlns:a16="http://schemas.microsoft.com/office/drawing/2014/main" id="{4DD5C7FD-92AE-F324-1687-FC2285C0D693}"/>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108553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8490E-3DC2-BB8E-82B9-E183526BEE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352264-917C-C790-7040-FCB88A5F1791}"/>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4" name="Footer Placeholder 3">
            <a:extLst>
              <a:ext uri="{FF2B5EF4-FFF2-40B4-BE49-F238E27FC236}">
                <a16:creationId xmlns:a16="http://schemas.microsoft.com/office/drawing/2014/main" id="{5B8F4D75-713D-7C59-9EB3-104047B050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AABC19-9526-F7BA-F228-BB9F2C872109}"/>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400237590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C9A22C-D25B-E22A-BEAA-A00EFA479CC3}"/>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3" name="Footer Placeholder 2">
            <a:extLst>
              <a:ext uri="{FF2B5EF4-FFF2-40B4-BE49-F238E27FC236}">
                <a16:creationId xmlns:a16="http://schemas.microsoft.com/office/drawing/2014/main" id="{F836F070-F2F7-D0A6-188E-7BDFB54ED0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58625D-E1CC-C5F8-D9DE-FED3B93AF55F}"/>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2623999730"/>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C1E5-11B5-2249-0C54-A8C87ECC26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C23B85-A97E-23C3-218E-F7BEEA698A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9AE938-0C68-6CD3-C611-67C944D578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9E0B96-1E8F-7705-8EDE-FCC5B817A15D}"/>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6" name="Footer Placeholder 5">
            <a:extLst>
              <a:ext uri="{FF2B5EF4-FFF2-40B4-BE49-F238E27FC236}">
                <a16:creationId xmlns:a16="http://schemas.microsoft.com/office/drawing/2014/main" id="{DF1E5F9C-BEEA-8235-D33A-D54A307B00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1EC2A0-AD25-0A3B-1F94-D0D870F26153}"/>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115805010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EE85-4EBD-9847-D8B3-72F9F2FDA0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B95EBA-861A-1193-BC43-6F390D8734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C2AB83-4A6F-F6E0-687E-2C2BE36E9B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1BFF0F-77D9-8888-52CC-AF6B017965B2}"/>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6" name="Footer Placeholder 5">
            <a:extLst>
              <a:ext uri="{FF2B5EF4-FFF2-40B4-BE49-F238E27FC236}">
                <a16:creationId xmlns:a16="http://schemas.microsoft.com/office/drawing/2014/main" id="{7FCEE8E6-61F8-157D-DCE8-C45A4B0C93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339049-6CF8-8819-A24D-CDB8B5E24AB7}"/>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886452289"/>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08846-7F37-F76C-FA20-9FA5A7D014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23B5FA-03D0-088A-5445-FA6829960E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DEDC0-A052-746F-94B9-8FBFD161D6F0}"/>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5" name="Footer Placeholder 4">
            <a:extLst>
              <a:ext uri="{FF2B5EF4-FFF2-40B4-BE49-F238E27FC236}">
                <a16:creationId xmlns:a16="http://schemas.microsoft.com/office/drawing/2014/main" id="{0E12E42E-274D-AC5E-3CF3-59A85AF5EB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672038-55C2-04F6-79DD-55CFDB401A6E}"/>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3982538878"/>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52D55B-B38C-0A12-30DE-328F7071A3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6CE0F2-9A7B-9D94-A136-6CCF79B55F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7AB2D2-5447-8FF5-08DC-4CAAA095E49B}"/>
              </a:ext>
            </a:extLst>
          </p:cNvPr>
          <p:cNvSpPr>
            <a:spLocks noGrp="1"/>
          </p:cNvSpPr>
          <p:nvPr>
            <p:ph type="dt" sz="half" idx="10"/>
          </p:nvPr>
        </p:nvSpPr>
        <p:spPr/>
        <p:txBody>
          <a:bodyPr/>
          <a:lstStyle/>
          <a:p>
            <a:fld id="{8548EFD1-1DF2-4E97-913B-9ABEDDB94B2F}" type="datetimeFigureOut">
              <a:rPr lang="en-US" smtClean="0"/>
              <a:t>11/13/2024</a:t>
            </a:fld>
            <a:endParaRPr lang="en-US"/>
          </a:p>
        </p:txBody>
      </p:sp>
      <p:sp>
        <p:nvSpPr>
          <p:cNvPr id="5" name="Footer Placeholder 4">
            <a:extLst>
              <a:ext uri="{FF2B5EF4-FFF2-40B4-BE49-F238E27FC236}">
                <a16:creationId xmlns:a16="http://schemas.microsoft.com/office/drawing/2014/main" id="{799F1A71-3896-2353-DB7B-7A95E7DC83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90311-FFB4-8BA4-26ED-440C15C272F3}"/>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168655163"/>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45732" y="348525"/>
            <a:ext cx="2900534" cy="2900534"/>
          </a:xfrm>
          <a:prstGeom prst="rect">
            <a:avLst/>
          </a:prstGeom>
        </p:spPr>
      </p:pic>
    </p:spTree>
    <p:extLst>
      <p:ext uri="{BB962C8B-B14F-4D97-AF65-F5344CB8AC3E}">
        <p14:creationId xmlns:p14="http://schemas.microsoft.com/office/powerpoint/2010/main" val="1693829086"/>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6300-9A50-7306-A400-D99D963F72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FD0A1-C01D-8203-D633-89EDEEBD64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AA4C7A-A118-ED95-510C-16C541ECE213}"/>
              </a:ext>
            </a:extLst>
          </p:cNvPr>
          <p:cNvSpPr>
            <a:spLocks noGrp="1"/>
          </p:cNvSpPr>
          <p:nvPr>
            <p:ph type="dt" sz="half" idx="10"/>
          </p:nvPr>
        </p:nvSpPr>
        <p:spPr/>
        <p:txBody>
          <a:bodyPr/>
          <a:lstStyle/>
          <a:p>
            <a:fld id="{ECE3694F-EB15-412E-9204-03A1DA97925C}" type="datetime1">
              <a:rPr lang="en-US" smtClean="0"/>
              <a:t>11/13/2024</a:t>
            </a:fld>
            <a:endParaRPr lang="en-US"/>
          </a:p>
        </p:txBody>
      </p:sp>
      <p:sp>
        <p:nvSpPr>
          <p:cNvPr id="5" name="Footer Placeholder 4">
            <a:extLst>
              <a:ext uri="{FF2B5EF4-FFF2-40B4-BE49-F238E27FC236}">
                <a16:creationId xmlns:a16="http://schemas.microsoft.com/office/drawing/2014/main" id="{78CB31CA-70C1-0722-872D-71FF9B0A35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B3AD9-41AF-9B96-A778-9AE2CA8A0870}"/>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8" name="Content Placeholder 7">
            <a:extLst>
              <a:ext uri="{FF2B5EF4-FFF2-40B4-BE49-F238E27FC236}">
                <a16:creationId xmlns:a16="http://schemas.microsoft.com/office/drawing/2014/main" id="{D744ABEC-0B31-73FB-6A8E-DF070B0D7397}"/>
              </a:ext>
            </a:extLst>
          </p:cNvPr>
          <p:cNvSpPr>
            <a:spLocks noGrp="1"/>
          </p:cNvSpPr>
          <p:nvPr>
            <p:ph sz="quarter" idx="13"/>
          </p:nvPr>
        </p:nvSpPr>
        <p:spPr>
          <a:xfrm>
            <a:off x="4460875" y="660400"/>
            <a:ext cx="5454650" cy="2276475"/>
          </a:xfrm>
        </p:spPr>
        <p:txBody>
          <a:bodyPr/>
          <a:lstStyle>
            <a:lvl1pPr marL="0" indent="0">
              <a:buNone/>
              <a:defRPr/>
            </a:lvl1pPr>
          </a:lstStyle>
          <a:p>
            <a:pPr lvl="0"/>
            <a:endParaRPr lang="en-US"/>
          </a:p>
        </p:txBody>
      </p:sp>
    </p:spTree>
    <p:extLst>
      <p:ext uri="{BB962C8B-B14F-4D97-AF65-F5344CB8AC3E}">
        <p14:creationId xmlns:p14="http://schemas.microsoft.com/office/powerpoint/2010/main" val="332627298"/>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11/13/2024</a:t>
            </a:fld>
            <a:endParaRPr lang="en-US"/>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178464923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Tree>
    <p:extLst>
      <p:ext uri="{BB962C8B-B14F-4D97-AF65-F5344CB8AC3E}">
        <p14:creationId xmlns:p14="http://schemas.microsoft.com/office/powerpoint/2010/main" val="2727303076"/>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4241982456"/>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1379436376"/>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180"/>
        <p:cNvGrpSpPr/>
        <p:nvPr/>
      </p:nvGrpSpPr>
      <p:grpSpPr>
        <a:xfrm>
          <a:off x="0" y="0"/>
          <a:ext cx="0" cy="0"/>
          <a:chOff x="0" y="0"/>
          <a:chExt cx="0" cy="0"/>
        </a:xfrm>
      </p:grpSpPr>
      <p:sp>
        <p:nvSpPr>
          <p:cNvPr id="182" name="Google Shape;182;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ct val="0"/>
              </a:spcBef>
              <a:spcAft>
                <a:spcPct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ct val="0"/>
              </a:spcBef>
              <a:spcAft>
                <a:spcPct val="0"/>
              </a:spcAft>
              <a:buNone/>
            </a:pPr>
            <a:fld id="{00000000-1234-1234-1234-123412341234}" type="slidenum">
              <a:rPr lang="en-US"/>
              <a:t>‹#›</a:t>
            </a:fld>
            <a:endParaRPr/>
          </a:p>
        </p:txBody>
      </p:sp>
      <p:sp>
        <p:nvSpPr>
          <p:cNvPr id="183" name="Google Shape;183;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ct val="0"/>
              </a:spcBef>
              <a:spcAft>
                <a:spcPct val="0"/>
              </a:spcAft>
              <a:buClr>
                <a:schemeClr val="accent1"/>
              </a:buClr>
              <a:buSzPts val="3600"/>
              <a:buFont typeface="Calibri"/>
              <a:buNone/>
              <a:defRPr sz="3600"/>
            </a:lvl1pPr>
            <a:lvl2pPr lvl="1" algn="l">
              <a:lnSpc>
                <a:spcPct val="100000"/>
              </a:lnSpc>
              <a:spcBef>
                <a:spcPct val="0"/>
              </a:spcBef>
              <a:spcAft>
                <a:spcPct val="0"/>
              </a:spcAft>
              <a:buSzPts val="1400"/>
              <a:buNone/>
              <a:defRPr/>
            </a:lvl2pPr>
            <a:lvl3pPr lvl="2" algn="l">
              <a:lnSpc>
                <a:spcPct val="100000"/>
              </a:lnSpc>
              <a:spcBef>
                <a:spcPct val="0"/>
              </a:spcBef>
              <a:spcAft>
                <a:spcPct val="0"/>
              </a:spcAft>
              <a:buSzPts val="1400"/>
              <a:buNone/>
              <a:defRPr/>
            </a:lvl3pPr>
            <a:lvl4pPr lvl="3" algn="l">
              <a:lnSpc>
                <a:spcPct val="100000"/>
              </a:lnSpc>
              <a:spcBef>
                <a:spcPct val="0"/>
              </a:spcBef>
              <a:spcAft>
                <a:spcPct val="0"/>
              </a:spcAft>
              <a:buSzPts val="1400"/>
              <a:buNone/>
              <a:defRPr/>
            </a:lvl4pPr>
            <a:lvl5pPr lvl="4" algn="l">
              <a:lnSpc>
                <a:spcPct val="100000"/>
              </a:lnSpc>
              <a:spcBef>
                <a:spcPct val="0"/>
              </a:spcBef>
              <a:spcAft>
                <a:spcPct val="0"/>
              </a:spcAft>
              <a:buSzPts val="1400"/>
              <a:buNone/>
              <a:defRPr/>
            </a:lvl5pPr>
            <a:lvl6pPr lvl="5" algn="l">
              <a:lnSpc>
                <a:spcPct val="100000"/>
              </a:lnSpc>
              <a:spcBef>
                <a:spcPct val="0"/>
              </a:spcBef>
              <a:spcAft>
                <a:spcPct val="0"/>
              </a:spcAft>
              <a:buSzPts val="1400"/>
              <a:buNone/>
              <a:defRPr/>
            </a:lvl6pPr>
            <a:lvl7pPr lvl="6" algn="l">
              <a:lnSpc>
                <a:spcPct val="100000"/>
              </a:lnSpc>
              <a:spcBef>
                <a:spcPct val="0"/>
              </a:spcBef>
              <a:spcAft>
                <a:spcPct val="0"/>
              </a:spcAft>
              <a:buSzPts val="1400"/>
              <a:buNone/>
              <a:defRPr/>
            </a:lvl7pPr>
            <a:lvl8pPr lvl="7" algn="l">
              <a:lnSpc>
                <a:spcPct val="100000"/>
              </a:lnSpc>
              <a:spcBef>
                <a:spcPct val="0"/>
              </a:spcBef>
              <a:spcAft>
                <a:spcPct val="0"/>
              </a:spcAft>
              <a:buSzPts val="1400"/>
              <a:buNone/>
              <a:defRPr/>
            </a:lvl8pPr>
            <a:lvl9pPr lvl="8" algn="l">
              <a:lnSpc>
                <a:spcPct val="100000"/>
              </a:lnSpc>
              <a:spcBef>
                <a:spcPct val="0"/>
              </a:spcBef>
              <a:spcAft>
                <a:spcPct val="0"/>
              </a:spcAft>
              <a:buSzPts val="1400"/>
              <a:buNone/>
              <a:defRPr/>
            </a:lvl9pPr>
          </a:lstStyle>
          <a:p>
            <a:endParaRPr/>
          </a:p>
        </p:txBody>
      </p:sp>
      <p:sp>
        <p:nvSpPr>
          <p:cNvPr id="184" name="Google Shape;184;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txBody>
          <a:bodyPr/>
          <a:lstStyle/>
          <a:p>
            <a:endParaRPr/>
          </a:p>
        </p:txBody>
      </p:sp>
      <p:sp>
        <p:nvSpPr>
          <p:cNvPr id="185" name="Google Shape;185;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ct val="0"/>
              </a:spcAft>
              <a:buSzPts val="2400"/>
              <a:buFont typeface="Calibri"/>
              <a:buNone/>
              <a:defRPr sz="2400"/>
            </a:lvl1pPr>
            <a:lvl2pPr marL="914400" lvl="1" indent="-228600" algn="l">
              <a:lnSpc>
                <a:spcPct val="95000"/>
              </a:lnSpc>
              <a:spcBef>
                <a:spcPts val="400"/>
              </a:spcBef>
              <a:spcAft>
                <a:spcPct val="0"/>
              </a:spcAft>
              <a:buSzPts val="2000"/>
              <a:buNone/>
              <a:defRPr sz="2000"/>
            </a:lvl2pPr>
            <a:lvl3pPr marL="1371600" lvl="2" indent="-228600" algn="l">
              <a:lnSpc>
                <a:spcPct val="95000"/>
              </a:lnSpc>
              <a:spcBef>
                <a:spcPts val="200"/>
              </a:spcBef>
              <a:spcAft>
                <a:spcPct val="0"/>
              </a:spcAft>
              <a:buSzPts val="2000"/>
              <a:buNone/>
              <a:defRPr sz="2000"/>
            </a:lvl3pPr>
            <a:lvl4pPr marL="1828800" lvl="3" indent="-355600" algn="l">
              <a:lnSpc>
                <a:spcPct val="95000"/>
              </a:lnSpc>
              <a:spcBef>
                <a:spcPts val="1000"/>
              </a:spcBef>
              <a:spcAft>
                <a:spcPct val="0"/>
              </a:spcAft>
              <a:buSzPts val="2000"/>
              <a:buChar char="?"/>
              <a:defRPr/>
            </a:lvl4pPr>
            <a:lvl5pPr marL="2286000" lvl="4" indent="-342900" algn="l">
              <a:lnSpc>
                <a:spcPct val="95000"/>
              </a:lnSpc>
              <a:spcBef>
                <a:spcPts val="3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6" name="Google Shape;186;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txBody>
          <a:bodyPr/>
          <a:lstStyle/>
          <a:p>
            <a:endParaRPr/>
          </a:p>
        </p:txBody>
      </p:sp>
      <p:sp>
        <p:nvSpPr>
          <p:cNvPr id="187" name="Google Shape;187;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ct val="0"/>
              </a:spcAft>
              <a:buSzPts val="2400"/>
              <a:buFont typeface="Calibri"/>
              <a:buNone/>
              <a:defRPr sz="2400"/>
            </a:lvl1pPr>
            <a:lvl2pPr marL="914400" lvl="1" indent="-228600" algn="l">
              <a:lnSpc>
                <a:spcPct val="95000"/>
              </a:lnSpc>
              <a:spcBef>
                <a:spcPts val="400"/>
              </a:spcBef>
              <a:spcAft>
                <a:spcPct val="0"/>
              </a:spcAft>
              <a:buSzPts val="2000"/>
              <a:buNone/>
              <a:defRPr sz="2000"/>
            </a:lvl2pPr>
            <a:lvl3pPr marL="1371600" lvl="2" indent="-228600" algn="l">
              <a:lnSpc>
                <a:spcPct val="95000"/>
              </a:lnSpc>
              <a:spcBef>
                <a:spcPts val="200"/>
              </a:spcBef>
              <a:spcAft>
                <a:spcPct val="0"/>
              </a:spcAft>
              <a:buSzPts val="2000"/>
              <a:buNone/>
              <a:defRPr sz="2000"/>
            </a:lvl3pPr>
            <a:lvl4pPr marL="1828800" lvl="3" indent="-355600" algn="l">
              <a:lnSpc>
                <a:spcPct val="95000"/>
              </a:lnSpc>
              <a:spcBef>
                <a:spcPts val="1000"/>
              </a:spcBef>
              <a:spcAft>
                <a:spcPct val="0"/>
              </a:spcAft>
              <a:buSzPts val="2000"/>
              <a:buChar char="?"/>
              <a:defRPr/>
            </a:lvl4pPr>
            <a:lvl5pPr marL="2286000" lvl="4" indent="-342900" algn="l">
              <a:lnSpc>
                <a:spcPct val="95000"/>
              </a:lnSpc>
              <a:spcBef>
                <a:spcPts val="3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8" name="Google Shape;188;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txBody>
          <a:bodyPr/>
          <a:lstStyle/>
          <a:p>
            <a:endParaRPr/>
          </a:p>
        </p:txBody>
      </p:sp>
      <p:sp>
        <p:nvSpPr>
          <p:cNvPr id="189" name="Google Shape;189;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ct val="0"/>
              </a:spcAft>
              <a:buSzPts val="2400"/>
              <a:buFont typeface="Calibri"/>
              <a:buNone/>
              <a:defRPr sz="2400"/>
            </a:lvl1pPr>
            <a:lvl2pPr marL="914400" lvl="1" indent="-228600" algn="l">
              <a:lnSpc>
                <a:spcPct val="95000"/>
              </a:lnSpc>
              <a:spcBef>
                <a:spcPts val="400"/>
              </a:spcBef>
              <a:spcAft>
                <a:spcPct val="0"/>
              </a:spcAft>
              <a:buSzPts val="2000"/>
              <a:buNone/>
              <a:defRPr sz="2000"/>
            </a:lvl2pPr>
            <a:lvl3pPr marL="1371600" lvl="2" indent="-228600" algn="l">
              <a:lnSpc>
                <a:spcPct val="95000"/>
              </a:lnSpc>
              <a:spcBef>
                <a:spcPts val="200"/>
              </a:spcBef>
              <a:spcAft>
                <a:spcPct val="0"/>
              </a:spcAft>
              <a:buSzPts val="2000"/>
              <a:buNone/>
              <a:defRPr sz="2000"/>
            </a:lvl3pPr>
            <a:lvl4pPr marL="1828800" lvl="3" indent="-355600" algn="l">
              <a:lnSpc>
                <a:spcPct val="95000"/>
              </a:lnSpc>
              <a:spcBef>
                <a:spcPts val="1000"/>
              </a:spcBef>
              <a:spcAft>
                <a:spcPct val="0"/>
              </a:spcAft>
              <a:buSzPts val="2000"/>
              <a:buChar char="?"/>
              <a:defRPr/>
            </a:lvl4pPr>
            <a:lvl5pPr marL="2286000" lvl="4" indent="-342900" algn="l">
              <a:lnSpc>
                <a:spcPct val="95000"/>
              </a:lnSpc>
              <a:spcBef>
                <a:spcPts val="300"/>
              </a:spcBef>
              <a:spcAft>
                <a:spcPct val="0"/>
              </a:spcAft>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Tree>
    <p:extLst>
      <p:ext uri="{BB962C8B-B14F-4D97-AF65-F5344CB8AC3E}">
        <p14:creationId xmlns:p14="http://schemas.microsoft.com/office/powerpoint/2010/main" val="383149677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9877922"/>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0490" y="224631"/>
            <a:ext cx="2458569" cy="2458569"/>
          </a:xfrm>
          <a:prstGeom prst="rect">
            <a:avLst/>
          </a:prstGeom>
        </p:spPr>
      </p:pic>
    </p:spTree>
    <p:extLst>
      <p:ext uri="{BB962C8B-B14F-4D97-AF65-F5344CB8AC3E}">
        <p14:creationId xmlns:p14="http://schemas.microsoft.com/office/powerpoint/2010/main" val="761416950"/>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1637352"/>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150317986"/>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1191831501"/>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anose="020B0604020202020204" pitchFamily="34" charset="0"/>
                <a:cs typeface="Arial" panose="020B0604020202020204"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anose="020B0604020202020204" pitchFamily="34" charset="0"/>
                <a:cs typeface="Arial" panose="020B0604020202020204" pitchFamily="34" charset="0"/>
              </a:defRPr>
            </a:lvl1pPr>
            <a:lvl2pPr>
              <a:defRPr sz="1600" i="1">
                <a:solidFill>
                  <a:schemeClr val="bg1"/>
                </a:solidFill>
                <a:latin typeface="Arial" panose="020B0604020202020204" pitchFamily="34" charset="0"/>
                <a:cs typeface="Arial" panose="020B0604020202020204" pitchFamily="34" charset="0"/>
              </a:defRPr>
            </a:lvl2pPr>
            <a:lvl3pPr>
              <a:defRPr sz="1600" i="1">
                <a:solidFill>
                  <a:schemeClr val="bg1"/>
                </a:solidFill>
                <a:latin typeface="Arial" panose="020B0604020202020204" pitchFamily="34" charset="0"/>
                <a:cs typeface="Arial" panose="020B0604020202020204" pitchFamily="34" charset="0"/>
              </a:defRPr>
            </a:lvl3pPr>
            <a:lvl4pPr>
              <a:defRPr sz="1600" i="1">
                <a:solidFill>
                  <a:schemeClr val="bg1"/>
                </a:solidFill>
                <a:latin typeface="Arial" panose="020B0604020202020204" pitchFamily="34" charset="0"/>
                <a:cs typeface="Arial" panose="020B0604020202020204" pitchFamily="34" charset="0"/>
              </a:defRPr>
            </a:lvl4pPr>
            <a:lvl5pPr>
              <a:defRPr sz="1600" i="1">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375086053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2.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theme" Target="../theme/theme3.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ChangeArrowheads="1"/>
          </p:cNvSpPr>
          <p:nvPr userDrawn="1"/>
        </p:nvSpPr>
        <p:spPr bwMode="auto">
          <a:xfrm>
            <a:off x="1524" y="6629400"/>
            <a:ext cx="12188952" cy="228600"/>
          </a:xfrm>
          <a:prstGeom prst="rect">
            <a:avLst/>
          </a:prstGeom>
          <a:solidFill>
            <a:srgbClr val="31B1E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ct val="0"/>
              </a:spcBef>
              <a:spcAft>
                <a:spcPct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EC8006"/>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150485" y="6597999"/>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rgbClr val="0D477B"/>
                </a:solidFill>
                <a:latin typeface="+mn-lt"/>
                <a:ea typeface="+mn-ea"/>
                <a:cs typeface="+mn-cs"/>
              </a:rPr>
              <a:t>© 2024 Safal Partners</a:t>
            </a:r>
          </a:p>
        </p:txBody>
      </p:sp>
      <p:sp>
        <p:nvSpPr>
          <p:cNvPr id="5" name="Rectangle 4">
            <a:extLst>
              <a:ext uri="{FF2B5EF4-FFF2-40B4-BE49-F238E27FC236}">
                <a16:creationId xmlns:a16="http://schemas.microsoft.com/office/drawing/2014/main" id="{23A701C1-DA17-9601-7E44-379126AA9D48}"/>
              </a:ext>
            </a:extLst>
          </p:cNvPr>
          <p:cNvSpPr>
            <a:spLocks noChangeArrowheads="1"/>
          </p:cNvSpPr>
          <p:nvPr userDrawn="1"/>
        </p:nvSpPr>
        <p:spPr bwMode="auto">
          <a:xfrm>
            <a:off x="0" y="6640866"/>
            <a:ext cx="12204097"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ct val="0"/>
              </a:spcBef>
              <a:spcAft>
                <a:spcPct val="0"/>
              </a:spcAft>
            </a:pPr>
            <a:endParaRPr lang="en-US">
              <a:solidFill>
                <a:prstClr val="black"/>
              </a:solidFill>
              <a:latin typeface="Calibri"/>
            </a:endParaRPr>
          </a:p>
        </p:txBody>
      </p:sp>
      <p:sp>
        <p:nvSpPr>
          <p:cNvPr id="6" name="Rectangle 11">
            <a:extLst>
              <a:ext uri="{FF2B5EF4-FFF2-40B4-BE49-F238E27FC236}">
                <a16:creationId xmlns:a16="http://schemas.microsoft.com/office/drawing/2014/main" id="{4CDFF74C-DF39-5332-B40F-09C62EE91AEC}"/>
              </a:ext>
            </a:extLst>
          </p:cNvPr>
          <p:cNvSpPr>
            <a:spLocks noChangeArrowheads="1"/>
          </p:cNvSpPr>
          <p:nvPr userDrawn="1"/>
        </p:nvSpPr>
        <p:spPr bwMode="auto">
          <a:xfrm>
            <a:off x="21997" y="6628467"/>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6013" y="6353378"/>
            <a:ext cx="489243" cy="489243"/>
          </a:xfrm>
          <a:prstGeom prst="ellipse">
            <a:avLst/>
          </a:prstGeom>
          <a:solidFill>
            <a:srgbClr val="005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65" r:id="rId5"/>
    <p:sldLayoutId id="2147483651" r:id="rId6"/>
    <p:sldLayoutId id="2147483658" r:id="rId7"/>
    <p:sldLayoutId id="2147483659" r:id="rId8"/>
    <p:sldLayoutId id="2147483660" r:id="rId9"/>
    <p:sldLayoutId id="2147483652" r:id="rId10"/>
    <p:sldLayoutId id="2147483664" r:id="rId11"/>
    <p:sldLayoutId id="2147483662" r:id="rId12"/>
    <p:sldLayoutId id="2147483654" r:id="rId13"/>
    <p:sldLayoutId id="2147483655" r:id="rId14"/>
    <p:sldLayoutId id="2147483656" r:id="rId15"/>
    <p:sldLayoutId id="2147483663" r:id="rId16"/>
    <p:sldLayoutId id="2147483657" r:id="rId17"/>
    <p:sldLayoutId id="2147483666" r:id="rId18"/>
    <p:sldLayoutId id="2147483667" r:id="rId19"/>
    <p:sldLayoutId id="2147483668" r:id="rId20"/>
    <p:sldLayoutId id="2147483669" r:id="rId21"/>
    <p:sldLayoutId id="2147483670" r:id="rId22"/>
    <p:sldLayoutId id="2147483671" r:id="rId23"/>
    <p:sldLayoutId id="2147483674" r:id="rId24"/>
    <p:sldLayoutId id="2147483675" r:id="rId25"/>
    <p:sldLayoutId id="2147483677" r:id="rId26"/>
    <p:sldLayoutId id="2147483678" r:id="rId27"/>
  </p:sldLayoutIdLst>
  <p:transition/>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2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0"/>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1"/>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2"/>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2"/>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ct val="0"/>
              </a:spcBef>
              <a:spcAft>
                <a:spcPct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1866829903"/>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ransition/>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A07085-849B-DAE7-86B0-CFF162845B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91532-13C2-BE3F-DD82-5C4D1BE03A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DEEEF5-0CBE-F225-5DFB-21B06B05B9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48EFD1-1DF2-4E97-913B-9ABEDDB94B2F}" type="datetimeFigureOut">
              <a:rPr lang="en-US" smtClean="0"/>
              <a:t>11/13/2024</a:t>
            </a:fld>
            <a:endParaRPr lang="en-US"/>
          </a:p>
        </p:txBody>
      </p:sp>
      <p:sp>
        <p:nvSpPr>
          <p:cNvPr id="5" name="Footer Placeholder 4">
            <a:extLst>
              <a:ext uri="{FF2B5EF4-FFF2-40B4-BE49-F238E27FC236}">
                <a16:creationId xmlns:a16="http://schemas.microsoft.com/office/drawing/2014/main" id="{5C35A875-B626-2562-5F6B-7BC02B1058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2E056AE-524C-D289-B1B0-2B394FED28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3587ED-1B1C-4E8D-A1A2-B4253A8B6066}" type="slidenum">
              <a:rPr lang="en-US" smtClean="0"/>
              <a:t>‹#›</a:t>
            </a:fld>
            <a:endParaRPr lang="en-US"/>
          </a:p>
        </p:txBody>
      </p:sp>
      <p:sp>
        <p:nvSpPr>
          <p:cNvPr id="7" name="Rectangle 6">
            <a:extLst>
              <a:ext uri="{FF2B5EF4-FFF2-40B4-BE49-F238E27FC236}">
                <a16:creationId xmlns:a16="http://schemas.microsoft.com/office/drawing/2014/main" id="{D28875C8-4037-C7DE-C4B5-8EE8570BD866}"/>
              </a:ext>
            </a:extLst>
          </p:cNvPr>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ct val="0"/>
              </a:spcBef>
              <a:spcAft>
                <a:spcPct val="0"/>
              </a:spcAft>
            </a:pPr>
            <a:endParaRPr lang="en-US">
              <a:solidFill>
                <a:prstClr val="black"/>
              </a:solidFill>
              <a:latin typeface="Calibri"/>
            </a:endParaRPr>
          </a:p>
        </p:txBody>
      </p:sp>
      <p:grpSp>
        <p:nvGrpSpPr>
          <p:cNvPr id="8" name="Group 7">
            <a:extLst>
              <a:ext uri="{FF2B5EF4-FFF2-40B4-BE49-F238E27FC236}">
                <a16:creationId xmlns:a16="http://schemas.microsoft.com/office/drawing/2014/main" id="{ECBA0603-E099-44AB-D381-288AF691BAF6}"/>
              </a:ext>
            </a:extLst>
          </p:cNvPr>
          <p:cNvGrpSpPr/>
          <p:nvPr userDrawn="1"/>
        </p:nvGrpSpPr>
        <p:grpSpPr>
          <a:xfrm>
            <a:off x="1524" y="0"/>
            <a:ext cx="12188952" cy="118872"/>
            <a:chOff x="1524" y="0"/>
            <a:chExt cx="12188952" cy="118872"/>
          </a:xfrm>
          <a:solidFill>
            <a:srgbClr val="C75000"/>
          </a:solidFill>
        </p:grpSpPr>
        <p:sp>
          <p:nvSpPr>
            <p:cNvPr id="9" name="Rectangle 8">
              <a:extLst>
                <a:ext uri="{FF2B5EF4-FFF2-40B4-BE49-F238E27FC236}">
                  <a16:creationId xmlns:a16="http://schemas.microsoft.com/office/drawing/2014/main" id="{0F9793DB-30D2-CF43-1864-B8BC5B590F63}"/>
                </a:ext>
              </a:extLst>
            </p:cNvPr>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5FF92F8-3FDE-7577-E7A1-C4047994AB94}"/>
                </a:ext>
              </a:extLst>
            </p:cNvPr>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058E5AA-B20E-CB67-597C-61E19EA37862}"/>
                </a:ext>
              </a:extLst>
            </p:cNvPr>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2BCD0E1-EB79-F59B-522B-DF772B9A9A46}"/>
                </a:ext>
              </a:extLst>
            </p:cNvPr>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1">
            <a:extLst>
              <a:ext uri="{FF2B5EF4-FFF2-40B4-BE49-F238E27FC236}">
                <a16:creationId xmlns:a16="http://schemas.microsoft.com/office/drawing/2014/main" id="{7C56E853-AB76-F3E8-812F-3CA11DD84589}"/>
              </a:ext>
            </a:extLst>
          </p:cNvPr>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chemeClr val="bg1"/>
                </a:solidFill>
                <a:latin typeface="+mn-lt"/>
                <a:ea typeface="+mn-ea"/>
                <a:cs typeface="+mn-cs"/>
              </a:rPr>
              <a:t>© 2024 Safal Partners</a:t>
            </a:r>
          </a:p>
        </p:txBody>
      </p:sp>
      <p:sp>
        <p:nvSpPr>
          <p:cNvPr id="14" name="Oval 13">
            <a:extLst>
              <a:ext uri="{FF2B5EF4-FFF2-40B4-BE49-F238E27FC236}">
                <a16:creationId xmlns:a16="http://schemas.microsoft.com/office/drawing/2014/main" id="{C2493979-DA0A-E250-8440-EAAD656B6206}"/>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74BD61-AF2B-BB6D-980D-CD05C7563D15}"/>
              </a:ext>
            </a:extLst>
          </p:cNvPr>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241423742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40.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17.png"/><Relationship Id="rId11" Type="http://schemas.openxmlformats.org/officeDocument/2006/relationships/image" Target="../media/image20.png"/><Relationship Id="rId5" Type="http://schemas.openxmlformats.org/officeDocument/2006/relationships/image" Target="../media/image16.png"/><Relationship Id="rId10" Type="http://schemas.openxmlformats.org/officeDocument/2006/relationships/hyperlink" Target="https://nextlevelnow.workforcegps.org/" TargetMode="External"/><Relationship Id="rId4" Type="http://schemas.openxmlformats.org/officeDocument/2006/relationships/hyperlink" Target="https://safalpartners.com/" TargetMode="Externa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4C_9F1BAA38.xml"/><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21.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microsoft.com/office/2018/10/relationships/comments" Target="../comments/modernComment_71B_49239F2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microsoft.com/office/2018/10/relationships/comments" Target="../comments/modernComment_319_BFEA0ECF.xml"/><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hyperlink" Target="https://www.law.cornell.edu/cfr/text/20/679.100?form=MG0AV3" TargetMode="External"/></Relationships>
</file>

<file path=ppt/slides/_rels/slide10.xml.rels><?xml version="1.0" encoding="UTF-8" standalone="yes"?>
<Relationships xmlns="http://schemas.openxmlformats.org/package/2006/relationships"><Relationship Id="rId3" Type="http://schemas.microsoft.com/office/2018/10/relationships/comments" Target="../comments/modernComment_301_D5B30E4A.xml"/><Relationship Id="rId2" Type="http://schemas.openxmlformats.org/officeDocument/2006/relationships/notesSlide" Target="../notesSlides/notesSlide10.xml"/><Relationship Id="rId1" Type="http://schemas.openxmlformats.org/officeDocument/2006/relationships/slideLayout" Target="../slideLayouts/slideLayout29.xml"/><Relationship Id="rId5" Type="http://schemas.openxmlformats.org/officeDocument/2006/relationships/hyperlink" Target="https://www.law.cornell.edu/cfr/text/20/679.100?form=MG0AV3" TargetMode="Externa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microsoft.com/office/2018/10/relationships/comments" Target="../comments/modernComment_302_810615E4.xml"/><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320_5D79C3CF.xml"/><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hyperlink" Target="https://www.law.cornell.edu/cfr/text/20/679.250?form=MG0AV3"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72B_BA55ABD5.xml"/><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718_BABACF99.xml"/><Relationship Id="rId2" Type="http://schemas.openxmlformats.org/officeDocument/2006/relationships/notesSlide" Target="../notesSlides/notesSlide18.xml"/><Relationship Id="rId1" Type="http://schemas.openxmlformats.org/officeDocument/2006/relationships/slideLayout" Target="../slideLayouts/slideLayout38.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300_AF8D1EAF.xml"/><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F0_EB6A0092.xml"/><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hyperlink" Target="https://url.avanan.click/v2/___https:/www.ecfr.gov/current/title-20/chapter-V/part-679/subpart-C/section-679.430___.YXAzOnNhZmFscGFydG5lcnM6YTpvOmM0ODQ3M2JlYTZkOTQwMjU5ZGNmM2QxY2VjZmE4YzkyOjY6OTA2YzphYThlZjE2NTUyNTNiOWJlZGNlOWI2NmY1ODM5M2Y0MjJlNTk5MmFlMTNmN2Q3OTJmMjJkNGMyNWRhNWRlNTQ5OnA6VDpO"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url.avanan.click/v2/___https:/www.databank.com/resources/blogs/navigating-fisma-requirements-a-guide-to-federal-information-security-compliance/___.YXAzOnNhZmFscGFydG5lcnM6YTpvOmM0ODQ3M2JlYTZkOTQwMjU5ZGNmM2QxY2VjZmE4YzkyOjY6NmVhNjoxZjg2YTM2YmY4Nzk1YTAwMjExNDBjZDgyYzM2N2I3MjM0YjJkNTc0Y2I4OGY4NWQ3NDM5MWI5YWZiNWFhZGFhOnA6VDpO" TargetMode="External"/><Relationship Id="rId2" Type="http://schemas.openxmlformats.org/officeDocument/2006/relationships/notesSlide" Target="../notesSlides/notesSlide21.xml"/><Relationship Id="rId1" Type="http://schemas.openxmlformats.org/officeDocument/2006/relationships/slideLayout" Target="../slideLayouts/slideLayout29.xml"/><Relationship Id="rId4" Type="http://schemas.openxmlformats.org/officeDocument/2006/relationships/hyperlink" Target="https://url.avanan.click/v2/___https:/cdt.ca.gov/policy/___.YXAzOnNhZmFscGFydG5lcnM6YTpvOmM0ODQ3M2JlYTZkOTQwMjU5ZGNmM2QxY2VjZmE4YzkyOjY6ZjA1ODpjYzY5ODc1NjZhNWQwZjhhNTBkNzhiZTY0MjZmMjlhYjFmNzhmMDdkZTY0NjZkODU0ZTZkZDUzOGE4ZDg4MmNhOnA6VDpO" TargetMode="External"/></Relationships>
</file>

<file path=ppt/slides/_rels/slide22.xml.rels><?xml version="1.0" encoding="UTF-8" standalone="yes"?>
<Relationships xmlns="http://schemas.openxmlformats.org/package/2006/relationships"><Relationship Id="rId3" Type="http://schemas.microsoft.com/office/2018/10/relationships/comments" Target="../comments/modernComment_6F8_9FBDCBB8.xml"/><Relationship Id="rId2" Type="http://schemas.openxmlformats.org/officeDocument/2006/relationships/notesSlide" Target="../notesSlides/notesSlide22.xml"/><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microsoft.com/office/2018/10/relationships/comments" Target="../comments/modernComment_71A_AAA4FFD7.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nga.org/futureworkforce/policies/employer-engagement/"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ecfr.gov/current/title-20/chapter-V/part-678/subpart-C/section-678.510" TargetMode="External"/><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hyperlink" Target="https://url.avanan.click/v2/___https:/www.ecfr.gov/current/title-20/chapter-V/part-679/subpart-C/section-679.310___.YXAzOnNhZmFscGFydG5lcnM6YTpvOmM0ODQ3M2JlYTZkOTQwMjU5ZGNmM2QxY2VjZmE4YzkyOjY6MTllZTplMGJlMDIzZGQ1NDlkOGUwNzljYzY2NmNjMzYwNDA3NWMxNzg5NWRlZWQ4Njc3ZWVjYjEwNTg5YWYwNDdiOTMzOnA6VDpO" TargetMode="External"/><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726_FF286A7F.xml"/><Relationship Id="rId2" Type="http://schemas.openxmlformats.org/officeDocument/2006/relationships/notesSlide" Target="../notesSlides/notesSlide26.xml"/><Relationship Id="rId1" Type="http://schemas.openxmlformats.org/officeDocument/2006/relationships/slideLayout" Target="../slideLayouts/slideLayout29.xml"/><Relationship Id="rId4" Type="http://schemas.openxmlformats.org/officeDocument/2006/relationships/hyperlink" Target="https://www.ecfr.gov/current/title-20/chapter-V/part-679/subpart-C/section-679.400" TargetMode="External"/></Relationships>
</file>

<file path=ppt/slides/_rels/slide27.xml.rels><?xml version="1.0" encoding="UTF-8" standalone="yes"?>
<Relationships xmlns="http://schemas.openxmlformats.org/package/2006/relationships"><Relationship Id="rId3" Type="http://schemas.microsoft.com/office/2018/10/relationships/comments" Target="../comments/modernComment_318_C471B11C.xml"/><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microsoft.com/office/2018/10/relationships/comments" Target="../comments/modernComment_71C_9BF290F.xml"/><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hyperlink" Target="https://www.ecfr.gov/current/title-20/chapter-V/part-678/subpart-C?form=MG0AV3"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hyperlink" Target="https://www.ecfr.gov/current/title-20/chapter-V/part-679/subpart-D/section-679.510" TargetMode="External"/><Relationship Id="rId2" Type="http://schemas.openxmlformats.org/officeDocument/2006/relationships/notesSlide" Target="../notesSlides/notesSlide31.xml"/><Relationship Id="rId1" Type="http://schemas.openxmlformats.org/officeDocument/2006/relationships/slideLayout" Target="../slideLayouts/slideLayout38.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microsoft.com/office/2018/10/relationships/comments" Target="../comments/modernComment_728_7653A3C0.xml"/><Relationship Id="rId2" Type="http://schemas.openxmlformats.org/officeDocument/2006/relationships/notesSlide" Target="../notesSlides/notesSlide32.xml"/><Relationship Id="rId1" Type="http://schemas.openxmlformats.org/officeDocument/2006/relationships/slideLayout" Target="../slideLayouts/slideLayout29.xml"/><Relationship Id="rId4" Type="http://schemas.openxmlformats.org/officeDocument/2006/relationships/hyperlink" Target="https://www.ecfr.gov/current/title-20/chapter-V/part-679/subpart-D/section-679.510" TargetMode="External"/></Relationships>
</file>

<file path=ppt/slides/_rels/slide33.xml.rels><?xml version="1.0" encoding="UTF-8" standalone="yes"?>
<Relationships xmlns="http://schemas.openxmlformats.org/package/2006/relationships"><Relationship Id="rId3" Type="http://schemas.microsoft.com/office/2018/10/relationships/comments" Target="../comments/modernComment_729_40FD2EED.xml"/><Relationship Id="rId2" Type="http://schemas.openxmlformats.org/officeDocument/2006/relationships/notesSlide" Target="../notesSlides/notesSlide33.xml"/><Relationship Id="rId1" Type="http://schemas.openxmlformats.org/officeDocument/2006/relationships/slideLayout" Target="../slideLayouts/slideLayout29.xml"/><Relationship Id="rId4" Type="http://schemas.openxmlformats.org/officeDocument/2006/relationships/hyperlink" Target="https://www.ecfr.gov/current/title-20/chapter-V/part-679/subpart-D/section-679.510" TargetMode="External"/></Relationships>
</file>

<file path=ppt/slides/_rels/slide34.xml.rels><?xml version="1.0" encoding="UTF-8" standalone="yes"?>
<Relationships xmlns="http://schemas.openxmlformats.org/package/2006/relationships"><Relationship Id="rId3" Type="http://schemas.microsoft.com/office/2018/10/relationships/comments" Target="../comments/modernComment_72E_83C276AE.xml"/><Relationship Id="rId2" Type="http://schemas.openxmlformats.org/officeDocument/2006/relationships/notesSlide" Target="../notesSlides/notesSlide34.xml"/><Relationship Id="rId1" Type="http://schemas.openxmlformats.org/officeDocument/2006/relationships/slideLayout" Target="../slideLayouts/slideLayout29.xml"/><Relationship Id="rId4" Type="http://schemas.openxmlformats.org/officeDocument/2006/relationships/hyperlink" Target="https://www.dol.gov/agencies/eta/wioa#:~:text=Improving%20the%20Workforce%20System,the%20American%20Job%20Center%20syste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31D_8B5449F2.xml"/><Relationship Id="rId2" Type="http://schemas.openxmlformats.org/officeDocument/2006/relationships/notesSlide" Target="../notesSlides/notesSlide36.xml"/><Relationship Id="rId1" Type="http://schemas.openxmlformats.org/officeDocument/2006/relationships/slideLayout" Target="../slideLayouts/slideLayout29.xml"/><Relationship Id="rId4" Type="http://schemas.openxmlformats.org/officeDocument/2006/relationships/hyperlink" Target="https://url.avanan.click/v2/___https:/www.ecfr.gov/current/title-20/chapter-V/part-679/subpart-C/section-679.420___.YXAzOnNhZmFscGFydG5lcnM6YTpvOmM0ODQ3M2JlYTZkOTQwMjU5ZGNmM2QxY2VjZmE4YzkyOjY6N2NiZDpjNjIwYzk3NzFjZjliMDMyNWY2YzQzNGVlYTgzODYxZTEyYjk2MDdlNjliZjZlZjkyNTMzMzA3MTAwMWNlM2ZmOnA6VDpO" TargetMode="External"/></Relationships>
</file>

<file path=ppt/slides/_rels/slide37.xml.rels><?xml version="1.0" encoding="UTF-8" standalone="yes"?>
<Relationships xmlns="http://schemas.openxmlformats.org/package/2006/relationships"><Relationship Id="rId3" Type="http://schemas.microsoft.com/office/2018/10/relationships/comments" Target="../comments/modernComment_2EC_66B59FB0.xml"/><Relationship Id="rId2" Type="http://schemas.openxmlformats.org/officeDocument/2006/relationships/notesSlide" Target="../notesSlides/notesSlide37.xml"/><Relationship Id="rId1" Type="http://schemas.openxmlformats.org/officeDocument/2006/relationships/slideLayout" Target="../slideLayouts/slideLayout29.xml"/><Relationship Id="rId4" Type="http://schemas.openxmlformats.org/officeDocument/2006/relationships/hyperlink" Target="https://www.ecfr.gov/current/title-20/chapter-V/part-683/subpart-B/section-683.200"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3" Type="http://schemas.openxmlformats.org/officeDocument/2006/relationships/hyperlink" Target="https://www.congress.gov/113/bills/hr803/BILLS-113hr803enr.pdf" TargetMode="External"/><Relationship Id="rId2" Type="http://schemas.openxmlformats.org/officeDocument/2006/relationships/notesSlide" Target="../notesSlides/notesSlide39.xml"/><Relationship Id="rId1" Type="http://schemas.openxmlformats.org/officeDocument/2006/relationships/slideLayout" Target="../slideLayouts/slideLayout29.xml"/><Relationship Id="rId4" Type="http://schemas.openxmlformats.org/officeDocument/2006/relationships/image" Target="../media/image24.jpeg"/></Relationships>
</file>

<file path=ppt/slides/_rels/slide40.xml.rels><?xml version="1.0" encoding="UTF-8" standalone="yes"?>
<Relationships xmlns="http://schemas.openxmlformats.org/package/2006/relationships"><Relationship Id="rId3" Type="http://schemas.microsoft.com/office/2018/10/relationships/comments" Target="../comments/modernComment_721_A69BE10.xml"/><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hyperlink" Target="https://ion.workforcegps.org/resources/2022/06/23/14/26/Workforce-Innovation-and-Opportunity-Act-Governance-Training-Webcast-Series" TargetMode="External"/><Relationship Id="rId7" Type="http://schemas.openxmlformats.org/officeDocument/2006/relationships/hyperlink" Target="https://ion.workforcegps.org/resources/2019/06/14/16/43/State-and-Local-Workforce-Development-Board-Resources"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https://strategies.workforcegps.org/resources/2017/05/11/18/49/Serving-the-Regional-Economy-Collaboration-Among-Local-Workforce-Investment-Boards" TargetMode="External"/><Relationship Id="rId5" Type="http://schemas.openxmlformats.org/officeDocument/2006/relationships/hyperlink" Target="https://strategies.workforcegps.org/resources/2018/02/21/01/07/State-Workforce-and-Economic-Development-Opportunities-for-Collaboration" TargetMode="External"/><Relationship Id="rId4" Type="http://schemas.openxmlformats.org/officeDocument/2006/relationships/hyperlink" Target="https://strategies.workforcegps.org/resources/2017/05/09/15/16/Governing-the-Public-Workforce-System-The-Structure-and-Priorities-of-Local-Workforce-Investment"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hyperlink" Target="mailto:Lisa.rice@safalpartners.com" TargetMode="External"/><Relationship Id="rId5" Type="http://schemas.openxmlformats.org/officeDocument/2006/relationships/image" Target="../media/image14.jpeg"/><Relationship Id="rId4" Type="http://schemas.openxmlformats.org/officeDocument/2006/relationships/hyperlink" Target="mailto:rdp033@forbesfieldassociate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4.xml"/><Relationship Id="rId1" Type="http://schemas.openxmlformats.org/officeDocument/2006/relationships/slideLayout" Target="../slideLayouts/slideLayout25.xml"/><Relationship Id="rId5" Type="http://schemas.openxmlformats.org/officeDocument/2006/relationships/image" Target="../media/image27.png"/><Relationship Id="rId4" Type="http://schemas.openxmlformats.org/officeDocument/2006/relationships/hyperlink" Target="https://nam02.safelinks.protection.outlook.com/?url=https%3A%2F%2Fsafalpartners.jotform.com%2F243014161718146&amp;data=05%7C02%7CJoseph.Hanna%40safalpartners.com%7Cbb4645a030c34b81586e08dd0248eb72%7Ce1f1c3372599475395d84853fb4b179c%7C1%7C0%7C638669234405715023%7CUnknown%7CTWFpbGZsb3d8eyJFbXB0eU1hcGkiOnRydWUsIlYiOiIwLjAuMDAwMCIsIlAiOiJXaW4zMiIsIkFOIjoiTWFpbCIsIldUIjoyfQ%3D%3D%7C0%7C%7C%7C&amp;sdata=jHLmqPn1rAt2q6vdwJwD%2Bp7JZXVTUbyjQVmqI2Xb6Iw%3D&amp;reserved=0"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5.xml"/><Relationship Id="rId1" Type="http://schemas.openxmlformats.org/officeDocument/2006/relationships/slideLayout" Target="../slideLayouts/slideLayout26.xml"/><Relationship Id="rId6" Type="http://schemas.openxmlformats.org/officeDocument/2006/relationships/hyperlink" Target="https://url.avanan.click/v2/___https:/nextlevelnow.workforcegps.org/___.YXAzOnNhZmFscGFydG5lcnM6YTpvOmM0ODQ3M2JlYTZkOTQwMjU5ZGNmM2QxY2VjZmE4YzkyOjY6N2FjOTo0YTU2ZTU1Y2FhMjBkYjYzMDc2OWFiYzE5ODIxYzc1YzMxZmY4ODJiNjY1MmE1OTAxMzkzODQ4YThiNWI1ZGJiOnA6VDpO" TargetMode="External"/><Relationship Id="rId5" Type="http://schemas.openxmlformats.org/officeDocument/2006/relationships/hyperlink" Target="https://url.avanan.click/v2/___https:/app.smartsheet.com/b/form/feef86e1c1134d64b0cc59314c2e4096___.YXAzOnNhZmFscGFydG5lcnM6YTpvOmM0ODQ3M2JlYTZkOTQwMjU5ZGNmM2QxY2VjZmE4YzkyOjY6M2Y4YzphMzllNmZmYzBjYzVlNWE0NTAzMjhkZWNiMWU5MDBmNDQ5NjIwMTllYmYxYjVmNmI0Njc5ZDA5M2QxOTYwZGE3OnA6VDpO" TargetMode="External"/><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7830714" y="687520"/>
            <a:ext cx="4191568" cy="4012246"/>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ct val="0"/>
              </a:spcAft>
              <a:buClrTx/>
              <a:buSzTx/>
              <a:buFont typeface="Arial" panose="020B0604020202020204" pitchFamily="34" charset="0"/>
              <a:buNone/>
              <a:defRPr/>
            </a:pPr>
            <a:r>
              <a:rPr kumimoji="0" lang="en-US" altLang="en-US" sz="4400" b="1" i="0" strike="noStrike" kern="1200" cap="none" spc="0" normalizeH="0" baseline="0" noProof="0">
                <a:ln>
                  <a:noFill/>
                </a:ln>
                <a:solidFill>
                  <a:srgbClr val="002060"/>
                </a:solidFill>
                <a:uLnTx/>
                <a:uFillTx/>
                <a:latin typeface="Calibri" panose="020F0502020204030204" pitchFamily="34" charset="0"/>
                <a:ea typeface="ＭＳ Ｐゴシック"/>
                <a:cs typeface="Calibri" panose="020F0502020204030204" pitchFamily="34" charset="0"/>
              </a:rPr>
              <a:t>Board </a:t>
            </a:r>
            <a:r>
              <a:rPr kumimoji="0" lang="en-US" altLang="en-US" sz="4400" b="1" i="0" strike="noStrike" kern="1200" cap="none" spc="0" normalizeH="0" baseline="0" noProof="0">
                <a:ln>
                  <a:noFill/>
                </a:ln>
                <a:solidFill>
                  <a:srgbClr val="002060"/>
                </a:solidFill>
                <a:uLnTx/>
                <a:uFillTx/>
                <a:latin typeface="Calibri" panose="020F0502020204030204" pitchFamily="34" charset="0"/>
                <a:ea typeface="Calibri" panose="020F0502020204030204" pitchFamily="34" charset="0"/>
                <a:cs typeface="Calibri" panose="020F0502020204030204" pitchFamily="34" charset="0"/>
              </a:rPr>
              <a:t>Governance</a:t>
            </a:r>
            <a:r>
              <a:rPr lang="en-US" altLang="en-US" sz="4400" b="1">
                <a:solidFill>
                  <a:srgbClr val="002060"/>
                </a:solidFill>
                <a:latin typeface="Calibri" panose="020F0502020204030204" pitchFamily="34" charset="0"/>
                <a:ea typeface="ＭＳ Ｐゴシック"/>
                <a:cs typeface="Calibri" panose="020F0502020204030204" pitchFamily="34" charset="0"/>
              </a:rPr>
              <a:t> Cohort</a:t>
            </a:r>
            <a:r>
              <a:rPr kumimoji="0" lang="en-US" altLang="en-US" sz="4400" b="1" i="0" strike="noStrike" kern="1200" cap="none" spc="0" normalizeH="0" baseline="0" noProof="0">
                <a:ln>
                  <a:noFill/>
                </a:ln>
                <a:solidFill>
                  <a:srgbClr val="002060"/>
                </a:solidFill>
                <a:uLnTx/>
                <a:uFillTx/>
                <a:latin typeface="Calibri" panose="020F0502020204030204" pitchFamily="34" charset="0"/>
                <a:ea typeface="ＭＳ Ｐゴシック"/>
                <a:cs typeface="Calibri" panose="020F0502020204030204" pitchFamily="34" charset="0"/>
              </a:rPr>
              <a:t>:</a:t>
            </a:r>
            <a:br>
              <a:rPr kumimoji="0" lang="en-US" altLang="en-US" sz="4400" b="1" i="0" strike="noStrike" kern="1200" cap="none" spc="0" normalizeH="0" baseline="0" noProof="0">
                <a:ln>
                  <a:noFill/>
                </a:ln>
                <a:solidFill>
                  <a:srgbClr val="002060"/>
                </a:solidFill>
                <a:uLnTx/>
                <a:uFillTx/>
                <a:latin typeface="Calibri" panose="020F0502020204030204" pitchFamily="34" charset="0"/>
                <a:ea typeface="ＭＳ Ｐゴシック"/>
                <a:cs typeface="Calibri" panose="020F0502020204030204" pitchFamily="34" charset="0"/>
              </a:rPr>
            </a:br>
            <a:br>
              <a:rPr kumimoji="0" lang="en-US" altLang="en-US" sz="4400" b="1" i="0" strike="noStrike" kern="1200" cap="none" spc="0" normalizeH="0" baseline="0" noProof="0">
                <a:ln>
                  <a:noFill/>
                </a:ln>
                <a:solidFill>
                  <a:srgbClr val="002060"/>
                </a:solidFill>
                <a:uLnTx/>
                <a:uFillTx/>
                <a:latin typeface="Calibri" panose="020F0502020204030204" pitchFamily="34" charset="0"/>
                <a:ea typeface="ＭＳ Ｐゴシック"/>
                <a:cs typeface="Calibri" panose="020F0502020204030204" pitchFamily="34" charset="0"/>
              </a:rPr>
            </a:br>
            <a:r>
              <a:rPr kumimoji="0" lang="en-US" altLang="en-US" sz="4400" b="1" i="0" strike="noStrike" kern="1200" cap="none" spc="0" normalizeH="0" baseline="0" noProof="0">
                <a:ln>
                  <a:noFill/>
                </a:ln>
                <a:solidFill>
                  <a:srgbClr val="002060"/>
                </a:solidFill>
                <a:uLnTx/>
                <a:uFillTx/>
                <a:latin typeface="Calibri" panose="020F0502020204030204" pitchFamily="34" charset="0"/>
                <a:ea typeface="ＭＳ Ｐゴシック"/>
                <a:cs typeface="Calibri" panose="020F0502020204030204" pitchFamily="34" charset="0"/>
              </a:rPr>
              <a:t>Session 2 Documents and Partnerships</a:t>
            </a:r>
            <a:endParaRPr kumimoji="0" lang="en-US" sz="4400" b="1" i="1" u="none" strike="noStrike" kern="1200" cap="none" spc="0" normalizeH="0" baseline="0" noProof="0">
              <a:ln>
                <a:noFill/>
              </a:ln>
              <a:solidFill>
                <a:schemeClr val="tx1"/>
              </a:solidFill>
              <a:uLnTx/>
              <a:uFillTx/>
              <a:latin typeface="Calibri" panose="020F0502020204030204" pitchFamily="34" charset="0"/>
              <a:ea typeface="ＭＳ Ｐゴシック"/>
              <a:cs typeface="Calibri" panose="020F0502020204030204" pitchFamily="34" charset="0"/>
            </a:endParaRPr>
          </a:p>
        </p:txBody>
      </p:sp>
      <p:pic>
        <p:nvPicPr>
          <p:cNvPr id="2050" name="Picture 2">
            <a:extLst>
              <a:ext uri="{FF2B5EF4-FFF2-40B4-BE49-F238E27FC236}">
                <a16:creationId xmlns:a16="http://schemas.microsoft.com/office/drawing/2014/main" id="{2C265F8B-9815-831B-0780-E8DE1B33B1A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60600" y="175701"/>
            <a:ext cx="737266" cy="3861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Next Level Now logo">
            <a:extLst>
              <a:ext uri="{FF2B5EF4-FFF2-40B4-BE49-F238E27FC236}">
                <a16:creationId xmlns:a16="http://schemas.microsoft.com/office/drawing/2014/main" id="{266F81CF-D440-D501-9894-5B732B4CF93E}"/>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420" y="225797"/>
            <a:ext cx="6173969" cy="5974960"/>
          </a:xfrm>
          <a:prstGeom prst="rect">
            <a:avLst/>
          </a:prstGeom>
          <a:ln w="28575">
            <a:noFill/>
          </a:ln>
        </p:spPr>
      </p:pic>
      <p:grpSp>
        <p:nvGrpSpPr>
          <p:cNvPr id="9" name="Group 8">
            <a:extLst>
              <a:ext uri="{FF2B5EF4-FFF2-40B4-BE49-F238E27FC236}">
                <a16:creationId xmlns:a16="http://schemas.microsoft.com/office/drawing/2014/main" id="{98B4EA05-F58A-DFFF-8B7A-33F1CFBF685B}"/>
              </a:ext>
              <a:ext uri="{C183D7F6-B498-43B3-948B-1728B52AA6E4}">
                <adec:decorative xmlns:adec="http://schemas.microsoft.com/office/drawing/2017/decorative" val="1"/>
              </a:ext>
            </a:extLst>
          </p:cNvPr>
          <p:cNvGrpSpPr/>
          <p:nvPr/>
        </p:nvGrpSpPr>
        <p:grpSpPr>
          <a:xfrm>
            <a:off x="10683376" y="4667399"/>
            <a:ext cx="1014195" cy="740818"/>
            <a:chOff x="10941268" y="3977860"/>
            <a:chExt cx="1014195" cy="740818"/>
          </a:xfrm>
        </p:grpSpPr>
        <p:sp>
          <p:nvSpPr>
            <p:cNvPr id="4" name="Rectangle 3">
              <a:extLst>
                <a:ext uri="{FF2B5EF4-FFF2-40B4-BE49-F238E27FC236}">
                  <a16:creationId xmlns:a16="http://schemas.microsoft.com/office/drawing/2014/main" id="{8FC9172A-D1ED-33EA-BC7A-ECE74DD4A8F2}"/>
                </a:ext>
                <a:ext uri="{C183D7F6-B498-43B3-948B-1728B52AA6E4}">
                  <adec:decorative xmlns:adec="http://schemas.microsoft.com/office/drawing/2017/decorative" val="1"/>
                </a:ext>
              </a:extLst>
            </p:cNvPr>
            <p:cNvSpPr/>
            <p:nvPr/>
          </p:nvSpPr>
          <p:spPr>
            <a:xfrm rot="5400000" flipV="1">
              <a:off x="11487444" y="4250657"/>
              <a:ext cx="740816" cy="19522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21467BD-109D-8037-B05E-E2C636941885}"/>
                </a:ext>
                <a:ext uri="{C183D7F6-B498-43B3-948B-1728B52AA6E4}">
                  <adec:decorative xmlns:adec="http://schemas.microsoft.com/office/drawing/2017/decorative" val="1"/>
                </a:ext>
              </a:extLst>
            </p:cNvPr>
            <p:cNvSpPr/>
            <p:nvPr/>
          </p:nvSpPr>
          <p:spPr>
            <a:xfrm rot="5400000">
              <a:off x="11285942" y="4208276"/>
              <a:ext cx="165728" cy="85507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5CB3FDBC-3E36-8A9D-0D43-28879F4C5600}"/>
              </a:ext>
              <a:ext uri="{C183D7F6-B498-43B3-948B-1728B52AA6E4}">
                <adec:decorative xmlns:adec="http://schemas.microsoft.com/office/drawing/2017/decorative" val="1"/>
              </a:ext>
            </a:extLst>
          </p:cNvPr>
          <p:cNvGrpSpPr/>
          <p:nvPr/>
        </p:nvGrpSpPr>
        <p:grpSpPr>
          <a:xfrm>
            <a:off x="8137398" y="368772"/>
            <a:ext cx="754766" cy="876314"/>
            <a:chOff x="7830714" y="304056"/>
            <a:chExt cx="754766" cy="876314"/>
          </a:xfrm>
        </p:grpSpPr>
        <p:sp>
          <p:nvSpPr>
            <p:cNvPr id="8" name="Rectangle 7">
              <a:extLst>
                <a:ext uri="{FF2B5EF4-FFF2-40B4-BE49-F238E27FC236}">
                  <a16:creationId xmlns:a16="http://schemas.microsoft.com/office/drawing/2014/main" id="{282CA74A-C6CC-47C2-59CE-6BDED835F6D6}"/>
                </a:ext>
                <a:ext uri="{C183D7F6-B498-43B3-948B-1728B52AA6E4}">
                  <adec:decorative xmlns:adec="http://schemas.microsoft.com/office/drawing/2017/decorative" val="1"/>
                </a:ext>
              </a:extLst>
            </p:cNvPr>
            <p:cNvSpPr/>
            <p:nvPr/>
          </p:nvSpPr>
          <p:spPr>
            <a:xfrm>
              <a:off x="7830714" y="425604"/>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113FD37-B02A-F7C1-D45E-F071B8074D2F}"/>
                </a:ext>
                <a:ext uri="{C183D7F6-B498-43B3-948B-1728B52AA6E4}">
                  <adec:decorative xmlns:adec="http://schemas.microsoft.com/office/drawing/2017/decorative" val="1"/>
                </a:ext>
              </a:extLst>
            </p:cNvPr>
            <p:cNvSpPr/>
            <p:nvPr/>
          </p:nvSpPr>
          <p:spPr>
            <a:xfrm rot="5400000">
              <a:off x="8132192" y="2578"/>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B3EC48BA-A2D8-1795-51BC-A3821578C194}"/>
              </a:ext>
            </a:extLst>
          </p:cNvPr>
          <p:cNvSpPr txBox="1"/>
          <p:nvPr/>
        </p:nvSpPr>
        <p:spPr>
          <a:xfrm>
            <a:off x="8048192" y="5554927"/>
            <a:ext cx="3756611" cy="12311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B46004"/>
                </a:solidFill>
                <a:effectLst/>
                <a:uLnTx/>
                <a:uFillTx/>
                <a:latin typeface="Calibri" panose="020F0502020204030204" pitchFamily="34" charset="0"/>
                <a:ea typeface="+mn-ea"/>
                <a:cs typeface="Calibri" panose="020F0502020204030204" pitchFamily="34" charset="0"/>
              </a:rPr>
              <a:t>Region 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B46004"/>
                </a:solidFill>
                <a:effectLst/>
                <a:uLnTx/>
                <a:uFillTx/>
                <a:latin typeface="Calibri" panose="020F0502020204030204" pitchFamily="34" charset="0"/>
                <a:ea typeface="+mn-ea"/>
                <a:cs typeface="Calibri" panose="020F0502020204030204" pitchFamily="34" charset="0"/>
              </a:rPr>
              <a:t>November 2024</a:t>
            </a:r>
          </a:p>
          <a:p>
            <a:endParaRPr lang="en-US"/>
          </a:p>
        </p:txBody>
      </p:sp>
      <p:sp>
        <p:nvSpPr>
          <p:cNvPr id="10" name="Rectangle 9">
            <a:extLst>
              <a:ext uri="{FF2B5EF4-FFF2-40B4-BE49-F238E27FC236}">
                <a16:creationId xmlns:a16="http://schemas.microsoft.com/office/drawing/2014/main" id="{4125D2A9-996A-38A9-1DE4-2772740CE6B3}"/>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1</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166181436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051E-31DD-4CC1-B1E7-D9FEF1AF6500}"/>
              </a:ext>
            </a:extLst>
          </p:cNvPr>
          <p:cNvSpPr>
            <a:spLocks noGrp="1"/>
          </p:cNvSpPr>
          <p:nvPr>
            <p:ph type="title"/>
          </p:nvPr>
        </p:nvSpPr>
        <p:spPr>
          <a:xfrm>
            <a:off x="838200" y="399393"/>
            <a:ext cx="10515600" cy="807868"/>
          </a:xfrm>
        </p:spPr>
        <p:txBody>
          <a:bodyPr>
            <a:normAutofit/>
          </a:bodyPr>
          <a:lstStyle/>
          <a:p>
            <a:r>
              <a:rPr lang="en-US" sz="3600" b="1">
                <a:solidFill>
                  <a:srgbClr val="0D4460"/>
                </a:solidFill>
                <a:latin typeface="Calibri" panose="020F0502020204030204" pitchFamily="34" charset="0"/>
                <a:cs typeface="Calibri" panose="020F0502020204030204" pitchFamily="34" charset="0"/>
              </a:rPr>
              <a:t>Presentation Speakers</a:t>
            </a:r>
          </a:p>
        </p:txBody>
      </p:sp>
      <p:pic>
        <p:nvPicPr>
          <p:cNvPr id="1026" name="Picture 2" descr="profile of Ron Painter&#10;">
            <a:extLst>
              <a:ext uri="{FF2B5EF4-FFF2-40B4-BE49-F238E27FC236}">
                <a16:creationId xmlns:a16="http://schemas.microsoft.com/office/drawing/2014/main" id="{7DD14DB7-42B1-1AB8-E5B0-5C27BD06E05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02105" y="1476600"/>
            <a:ext cx="2624609" cy="2871354"/>
          </a:xfrm>
          <a:prstGeom prst="rect">
            <a:avLst/>
          </a:prstGeom>
          <a:solidFill>
            <a:srgbClr val="FFFFFF">
              <a:shade val="85000"/>
            </a:srgbClr>
          </a:solidFill>
          <a:ln w="88900" cap="sq">
            <a:solidFill>
              <a:srgbClr val="0D446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ontent Placeholder 2">
            <a:extLst>
              <a:ext uri="{FF2B5EF4-FFF2-40B4-BE49-F238E27FC236}">
                <a16:creationId xmlns:a16="http://schemas.microsoft.com/office/drawing/2014/main" id="{77B91485-F126-40CA-8E0F-991818F315DB}"/>
              </a:ext>
            </a:extLst>
          </p:cNvPr>
          <p:cNvSpPr>
            <a:spLocks noGrp="1"/>
          </p:cNvSpPr>
          <p:nvPr>
            <p:ph idx="1"/>
          </p:nvPr>
        </p:nvSpPr>
        <p:spPr>
          <a:xfrm>
            <a:off x="1633289" y="4550403"/>
            <a:ext cx="3962239" cy="1351638"/>
          </a:xfrm>
        </p:spPr>
        <p:txBody>
          <a:bodyPr vert="horz" lIns="91440" tIns="45720" rIns="91440" bIns="45720" rtlCol="0" anchor="t">
            <a:noAutofit/>
          </a:bodyPr>
          <a:lstStyle/>
          <a:p>
            <a:pPr marL="0" indent="0" algn="ctr">
              <a:lnSpc>
                <a:spcPct val="114000"/>
              </a:lnSpc>
              <a:spcBef>
                <a:spcPts val="600"/>
              </a:spcBef>
              <a:spcAft>
                <a:spcPts val="600"/>
              </a:spcAft>
              <a:buNone/>
            </a:pPr>
            <a:r>
              <a:rPr lang="en-US" sz="2000" b="1" dirty="0">
                <a:solidFill>
                  <a:srgbClr val="0D4460"/>
                </a:solidFill>
                <a:latin typeface="Calibri" panose="020F0502020204030204" pitchFamily="34" charset="0"/>
                <a:ea typeface="Calibri" panose="020F0502020204030204" pitchFamily="34" charset="0"/>
                <a:cs typeface="Calibri" panose="020F0502020204030204" pitchFamily="34" charset="0"/>
              </a:rPr>
              <a:t>Ron Painter</a:t>
            </a:r>
          </a:p>
          <a:p>
            <a:pPr marL="0" indent="0" algn="ctr">
              <a:lnSpc>
                <a:spcPct val="114000"/>
              </a:lnSpc>
              <a:spcBef>
                <a:spcPts val="600"/>
              </a:spcBef>
              <a:spcAft>
                <a:spcPts val="600"/>
              </a:spcAft>
              <a:buFont typeface="Arial" panose="020B0604020202020204" pitchFamily="34" charset="0"/>
              <a:buNone/>
            </a:pPr>
            <a:r>
              <a:rPr lang="en-US" sz="1600" dirty="0">
                <a:solidFill>
                  <a:srgbClr val="0D4460"/>
                </a:solidFill>
                <a:latin typeface="Calibri" panose="020F0502020204030204" pitchFamily="34" charset="0"/>
                <a:ea typeface="Calibri" panose="020F0502020204030204" pitchFamily="34" charset="0"/>
                <a:cs typeface="Calibri" panose="020F0502020204030204" pitchFamily="34" charset="0"/>
              </a:rPr>
              <a:t>Principal</a:t>
            </a:r>
          </a:p>
          <a:p>
            <a:pPr marL="0" indent="0" algn="ctr">
              <a:lnSpc>
                <a:spcPct val="114000"/>
              </a:lnSpc>
              <a:spcBef>
                <a:spcPts val="600"/>
              </a:spcBef>
              <a:spcAft>
                <a:spcPts val="600"/>
              </a:spcAft>
              <a:buFont typeface="Arial" panose="020B0604020202020204" pitchFamily="34" charset="0"/>
              <a:buNone/>
            </a:pPr>
            <a:r>
              <a:rPr lang="en-US" sz="1600" dirty="0">
                <a:solidFill>
                  <a:srgbClr val="0D4460"/>
                </a:solidFill>
                <a:latin typeface="Calibri" panose="020F0502020204030204" pitchFamily="34" charset="0"/>
                <a:ea typeface="Calibri" panose="020F0502020204030204" pitchFamily="34" charset="0"/>
                <a:cs typeface="Calibri" panose="020F0502020204030204" pitchFamily="34" charset="0"/>
              </a:rPr>
              <a:t>Forbes Field Associates, LLC</a:t>
            </a:r>
          </a:p>
          <a:p>
            <a:pPr marL="0" indent="0" algn="ctr">
              <a:lnSpc>
                <a:spcPct val="114000"/>
              </a:lnSpc>
              <a:spcBef>
                <a:spcPts val="600"/>
              </a:spcBef>
              <a:spcAft>
                <a:spcPts val="600"/>
              </a:spcAft>
              <a:buFont typeface="Arial" panose="020B0604020202020204" pitchFamily="34" charset="0"/>
              <a:buNone/>
            </a:pPr>
            <a:endParaRPr lang="en-US" sz="1600" dirty="0">
              <a:solidFill>
                <a:srgbClr val="0D4460"/>
              </a:solidFill>
              <a:latin typeface="Calibri" panose="020F0502020204030204" pitchFamily="34" charset="0"/>
              <a:ea typeface="Calibri" panose="020F0502020204030204" pitchFamily="34" charset="0"/>
              <a:cs typeface="Calibri" panose="020F0502020204030204" pitchFamily="34" charset="0"/>
            </a:endParaRPr>
          </a:p>
          <a:p>
            <a:pPr marL="0" indent="0" algn="ctr">
              <a:lnSpc>
                <a:spcPct val="114000"/>
              </a:lnSpc>
              <a:spcBef>
                <a:spcPts val="600"/>
              </a:spcBef>
              <a:spcAft>
                <a:spcPts val="600"/>
              </a:spcAft>
              <a:buNone/>
            </a:pPr>
            <a:endParaRPr lang="en-US" sz="2000" b="1" dirty="0">
              <a:latin typeface="Calibri" panose="020F0502020204030204" pitchFamily="34" charset="0"/>
              <a:ea typeface="Calibri" panose="020F0502020204030204" pitchFamily="34" charset="0"/>
              <a:cs typeface="Calibri" panose="020F0502020204030204" pitchFamily="34" charset="0"/>
            </a:endParaRPr>
          </a:p>
        </p:txBody>
      </p:sp>
      <p:pic>
        <p:nvPicPr>
          <p:cNvPr id="21" name="Picture 20" descr="profile of Lisa Rice&#10;">
            <a:extLst>
              <a:ext uri="{FF2B5EF4-FFF2-40B4-BE49-F238E27FC236}">
                <a16:creationId xmlns:a16="http://schemas.microsoft.com/office/drawing/2014/main" id="{0276F75A-F97A-DBA5-84B5-5F24E2771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6273" y="1486125"/>
            <a:ext cx="2598322" cy="2914132"/>
          </a:xfrm>
          <a:prstGeom prst="rect">
            <a:avLst/>
          </a:prstGeom>
          <a:solidFill>
            <a:srgbClr val="FFFFFF">
              <a:shade val="85000"/>
            </a:srgbClr>
          </a:solidFill>
          <a:ln w="88900" cap="sq">
            <a:solidFill>
              <a:srgbClr val="0076A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TextBox 22">
            <a:extLst>
              <a:ext uri="{FF2B5EF4-FFF2-40B4-BE49-F238E27FC236}">
                <a16:creationId xmlns:a16="http://schemas.microsoft.com/office/drawing/2014/main" id="{463826E6-2DAF-52DE-BB51-9EAB33FDF51E}"/>
              </a:ext>
            </a:extLst>
          </p:cNvPr>
          <p:cNvSpPr txBox="1"/>
          <p:nvPr/>
        </p:nvSpPr>
        <p:spPr>
          <a:xfrm>
            <a:off x="6796273" y="4605660"/>
            <a:ext cx="2870791" cy="1296381"/>
          </a:xfrm>
          <a:prstGeom prst="rect">
            <a:avLst/>
          </a:prstGeom>
          <a:noFill/>
        </p:spPr>
        <p:txBody>
          <a:bodyPr wrap="square" rtlCol="0">
            <a:spAutoFit/>
          </a:bodyPr>
          <a:lstStyle/>
          <a:p>
            <a:pPr marL="0" marR="0" lvl="0" indent="0" algn="ctr" defTabSz="914400" rtl="0" eaLnBrk="1" fontAlgn="auto" latinLnBrk="0" hangingPunct="1">
              <a:lnSpc>
                <a:spcPct val="114000"/>
              </a:lnSpc>
              <a:spcBef>
                <a:spcPts val="600"/>
              </a:spcBef>
              <a:spcAft>
                <a:spcPts val="600"/>
              </a:spcAft>
              <a:buClrTx/>
              <a:buSzTx/>
              <a:buFontTx/>
              <a:buNone/>
              <a:defRPr/>
            </a:pPr>
            <a:r>
              <a:rPr kumimoji="0" lang="en-US" sz="2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Lisa Rice</a:t>
            </a:r>
          </a:p>
          <a:p>
            <a:pPr marL="0" marR="0" lvl="0" indent="0" algn="ctr" defTabSz="914400" rtl="0" eaLnBrk="1" fontAlgn="auto" latinLnBrk="0" hangingPunct="1">
              <a:lnSpc>
                <a:spcPct val="114000"/>
              </a:lnSpc>
              <a:spcBef>
                <a:spcPts val="600"/>
              </a:spcBef>
              <a:spcAft>
                <a:spcPts val="600"/>
              </a:spcAft>
              <a:buClrTx/>
              <a:buSzTx/>
              <a:buFontTx/>
              <a:buNone/>
              <a:defRPr/>
            </a:pPr>
            <a:r>
              <a:rPr kumimoji="0" lang="en-US" sz="1600" b="0"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Subject Matter Expert</a:t>
            </a:r>
          </a:p>
          <a:p>
            <a:pPr marL="0" marR="0" lvl="0" indent="0" algn="ctr" defTabSz="914400" rtl="0" eaLnBrk="1" fontAlgn="auto" latinLnBrk="0" hangingPunct="1">
              <a:lnSpc>
                <a:spcPct val="114000"/>
              </a:lnSpc>
              <a:spcBef>
                <a:spcPts val="600"/>
              </a:spcBef>
              <a:spcAft>
                <a:spcPts val="600"/>
              </a:spcAft>
              <a:buClrTx/>
              <a:buSzTx/>
              <a:buFontTx/>
              <a:buNone/>
              <a:defRPr/>
            </a:pPr>
            <a:r>
              <a:rPr kumimoji="0" lang="en-US" sz="1600" b="0"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Safal Partners</a:t>
            </a:r>
          </a:p>
        </p:txBody>
      </p:sp>
    </p:spTree>
    <p:extLst>
      <p:ext uri="{BB962C8B-B14F-4D97-AF65-F5344CB8AC3E}">
        <p14:creationId xmlns:p14="http://schemas.microsoft.com/office/powerpoint/2010/main" val="110320901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7BE00A1-A669-760D-884E-3E2129FBC591}"/>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a:latin typeface="Calibri" panose="020F0502020204030204" pitchFamily="34" charset="0"/>
                <a:cs typeface="Calibri" panose="020F0502020204030204" pitchFamily="34" charset="0"/>
              </a:rPr>
              <a:t>About NLN</a:t>
            </a:r>
          </a:p>
        </p:txBody>
      </p:sp>
      <p:grpSp>
        <p:nvGrpSpPr>
          <p:cNvPr id="23" name="Group 22" descr="Next Level Now Collaborative Partners:&#10;US Department of Labor&#10;Safal Partners&#10;National Association of Workforce Development Professionals&#10;National Association of Workforce Boards&#10;Third Sector">
            <a:extLst>
              <a:ext uri="{FF2B5EF4-FFF2-40B4-BE49-F238E27FC236}">
                <a16:creationId xmlns:a16="http://schemas.microsoft.com/office/drawing/2014/main" id="{B21BCA92-B13B-FEA4-3613-DFC88A9015D4}"/>
              </a:ext>
            </a:extLst>
          </p:cNvPr>
          <p:cNvGrpSpPr/>
          <p:nvPr/>
        </p:nvGrpSpPr>
        <p:grpSpPr>
          <a:xfrm>
            <a:off x="910006" y="485027"/>
            <a:ext cx="4727168" cy="5887946"/>
            <a:chOff x="7835842" y="1494438"/>
            <a:chExt cx="3865200" cy="4664070"/>
          </a:xfrm>
        </p:grpSpPr>
        <p:pic>
          <p:nvPicPr>
            <p:cNvPr id="10" name="Google Shape;151;g28828bbd716_0_211" descr="US Department of Labor Logo">
              <a:extLst>
                <a:ext uri="{FF2B5EF4-FFF2-40B4-BE49-F238E27FC236}">
                  <a16:creationId xmlns:a16="http://schemas.microsoft.com/office/drawing/2014/main" id="{76F673C0-843B-C228-F40E-BD58B033023C}"/>
                </a:ext>
              </a:extLst>
            </p:cNvPr>
            <p:cNvPicPr preferRelativeResize="0"/>
            <p:nvPr/>
          </p:nvPicPr>
          <p:blipFill>
            <a:blip r:embed="rId3">
              <a:alphaModFix/>
            </a:blip>
            <a:stretch>
              <a:fillRect/>
            </a:stretch>
          </p:blipFill>
          <p:spPr>
            <a:xfrm>
              <a:off x="8220509" y="1542903"/>
              <a:ext cx="1347235" cy="1072590"/>
            </a:xfrm>
            <a:prstGeom prst="rect">
              <a:avLst/>
            </a:prstGeom>
            <a:noFill/>
            <a:ln>
              <a:noFill/>
            </a:ln>
          </p:spPr>
        </p:pic>
        <p:grpSp>
          <p:nvGrpSpPr>
            <p:cNvPr id="11" name="Google Shape;153;g28828bbd716_0_211" descr="Logo of Next Level Now Collaborative Partners:  USDOL ETA, Safal Partners, NAWB, NAWDP, Thirsd Sector">
              <a:extLst>
                <a:ext uri="{FF2B5EF4-FFF2-40B4-BE49-F238E27FC236}">
                  <a16:creationId xmlns:a16="http://schemas.microsoft.com/office/drawing/2014/main" id="{A08E6EBC-E6ED-8859-4270-40433ABD4B40}"/>
                </a:ext>
              </a:extLst>
            </p:cNvPr>
            <p:cNvGrpSpPr/>
            <p:nvPr/>
          </p:nvGrpSpPr>
          <p:grpSpPr>
            <a:xfrm>
              <a:off x="7835842" y="1494438"/>
              <a:ext cx="3865200" cy="4664070"/>
              <a:chOff x="7835842" y="1193920"/>
              <a:chExt cx="3865200" cy="4664070"/>
            </a:xfrm>
          </p:grpSpPr>
          <p:grpSp>
            <p:nvGrpSpPr>
              <p:cNvPr id="12" name="Google Shape;154;g28828bbd716_0_211">
                <a:extLst>
                  <a:ext uri="{FF2B5EF4-FFF2-40B4-BE49-F238E27FC236}">
                    <a16:creationId xmlns:a16="http://schemas.microsoft.com/office/drawing/2014/main" id="{49B01633-54D4-1056-2F17-C1B24EAF8A3D}"/>
                  </a:ext>
                </a:extLst>
              </p:cNvPr>
              <p:cNvGrpSpPr/>
              <p:nvPr/>
            </p:nvGrpSpPr>
            <p:grpSpPr>
              <a:xfrm>
                <a:off x="7835842" y="1193920"/>
                <a:ext cx="3865200" cy="4664070"/>
                <a:chOff x="7863841" y="1017270"/>
                <a:chExt cx="3865200" cy="4857900"/>
              </a:xfrm>
            </p:grpSpPr>
            <p:sp>
              <p:nvSpPr>
                <p:cNvPr id="15" name="Google Shape;155;g28828bbd716_0_211">
                  <a:extLst>
                    <a:ext uri="{FF2B5EF4-FFF2-40B4-BE49-F238E27FC236}">
                      <a16:creationId xmlns:a16="http://schemas.microsoft.com/office/drawing/2014/main" id="{AAEBAEDE-CE7D-B066-2FF5-90EF0170E828}"/>
                    </a:ext>
                  </a:extLst>
                </p:cNvPr>
                <p:cNvSpPr/>
                <p:nvPr/>
              </p:nvSpPr>
              <p:spPr>
                <a:xfrm>
                  <a:off x="7863841" y="1017270"/>
                  <a:ext cx="3865200" cy="4857900"/>
                </a:xfrm>
                <a:prstGeom prst="rect">
                  <a:avLst/>
                </a:prstGeom>
                <a:noFill/>
                <a:ln w="19050" cap="flat" cmpd="sng">
                  <a:solidFill>
                    <a:schemeClr val="accent2">
                      <a:lumMod val="75000"/>
                    </a:schemeClr>
                  </a:solidFill>
                  <a:prstDash val="sys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ct val="0"/>
                    </a:spcBef>
                    <a:spcAft>
                      <a:spcPct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7" name="Google Shape;156;g28828bbd716_0_211" descr="Safal Partners Logo">
                  <a:hlinkClick r:id="rId4"/>
                  <a:extLst>
                    <a:ext uri="{FF2B5EF4-FFF2-40B4-BE49-F238E27FC236}">
                      <a16:creationId xmlns:a16="http://schemas.microsoft.com/office/drawing/2014/main" id="{6D87F985-EE36-F191-8454-CD4DBCFE31B5}"/>
                    </a:ext>
                  </a:extLst>
                </p:cNvPr>
                <p:cNvPicPr preferRelativeResize="0"/>
                <p:nvPr/>
              </p:nvPicPr>
              <p:blipFill>
                <a:blip r:embed="rId5">
                  <a:alphaModFix/>
                </a:blip>
                <a:stretch>
                  <a:fillRect/>
                </a:stretch>
              </p:blipFill>
              <p:spPr>
                <a:xfrm>
                  <a:off x="8453224" y="2447807"/>
                  <a:ext cx="2663190" cy="1038644"/>
                </a:xfrm>
                <a:prstGeom prst="rect">
                  <a:avLst/>
                </a:prstGeom>
                <a:noFill/>
                <a:ln>
                  <a:noFill/>
                </a:ln>
                <a:effectLst>
                  <a:outerShdw blurRad="292100" dist="139700" dir="2700000" algn="tl" rotWithShape="0">
                    <a:srgbClr val="333333">
                      <a:alpha val="63137"/>
                    </a:srgbClr>
                  </a:outerShdw>
                </a:effectLst>
              </p:spPr>
            </p:pic>
            <p:pic>
              <p:nvPicPr>
                <p:cNvPr id="19" name="Google Shape;157;g28828bbd716_0_211" descr="Third Sector Capital Partners Logo">
                  <a:extLst>
                    <a:ext uri="{FF2B5EF4-FFF2-40B4-BE49-F238E27FC236}">
                      <a16:creationId xmlns:a16="http://schemas.microsoft.com/office/drawing/2014/main" id="{16EA3801-EB4C-0787-DE40-7CE2FB3C6166}"/>
                    </a:ext>
                  </a:extLst>
                </p:cNvPr>
                <p:cNvPicPr preferRelativeResize="0"/>
                <p:nvPr/>
              </p:nvPicPr>
              <p:blipFill>
                <a:blip r:embed="rId6">
                  <a:alphaModFix/>
                </a:blip>
                <a:stretch>
                  <a:fillRect/>
                </a:stretch>
              </p:blipFill>
              <p:spPr>
                <a:xfrm>
                  <a:off x="9370750" y="5241367"/>
                  <a:ext cx="826796" cy="259195"/>
                </a:xfrm>
                <a:prstGeom prst="rect">
                  <a:avLst/>
                </a:prstGeom>
                <a:noFill/>
                <a:ln>
                  <a:noFill/>
                </a:ln>
                <a:effectLst>
                  <a:outerShdw blurRad="50800" dist="38100" dir="5400000" algn="t" rotWithShape="0">
                    <a:srgbClr val="000000">
                      <a:alpha val="40000"/>
                    </a:srgbClr>
                  </a:outerShdw>
                </a:effectLst>
              </p:spPr>
            </p:pic>
            <p:pic>
              <p:nvPicPr>
                <p:cNvPr id="21" name="Google Shape;158;g28828bbd716_0_211" descr="National Association of Workforce Development Professionals Logo">
                  <a:extLst>
                    <a:ext uri="{FF2B5EF4-FFF2-40B4-BE49-F238E27FC236}">
                      <a16:creationId xmlns:a16="http://schemas.microsoft.com/office/drawing/2014/main" id="{2381FEF7-0E08-E071-BBA1-581EABDA0BFE}"/>
                    </a:ext>
                  </a:extLst>
                </p:cNvPr>
                <p:cNvPicPr preferRelativeResize="0"/>
                <p:nvPr/>
              </p:nvPicPr>
              <p:blipFill>
                <a:blip r:embed="rId7">
                  <a:alphaModFix/>
                </a:blip>
                <a:stretch>
                  <a:fillRect/>
                </a:stretch>
              </p:blipFill>
              <p:spPr>
                <a:xfrm>
                  <a:off x="8393217" y="3942439"/>
                  <a:ext cx="2821482" cy="509880"/>
                </a:xfrm>
                <a:prstGeom prst="rect">
                  <a:avLst/>
                </a:prstGeom>
                <a:noFill/>
                <a:ln>
                  <a:noFill/>
                </a:ln>
              </p:spPr>
            </p:pic>
            <p:pic>
              <p:nvPicPr>
                <p:cNvPr id="22" name="Google Shape;159;g28828bbd716_0_211" descr="National Association of Workforce Boards Logo">
                  <a:extLst>
                    <a:ext uri="{FF2B5EF4-FFF2-40B4-BE49-F238E27FC236}">
                      <a16:creationId xmlns:a16="http://schemas.microsoft.com/office/drawing/2014/main" id="{5FB987A7-67EE-70A4-1C5A-8DF21A6C5EA3}"/>
                    </a:ext>
                  </a:extLst>
                </p:cNvPr>
                <p:cNvPicPr preferRelativeResize="0"/>
                <p:nvPr/>
              </p:nvPicPr>
              <p:blipFill>
                <a:blip r:embed="rId8">
                  <a:alphaModFix/>
                </a:blip>
                <a:stretch>
                  <a:fillRect/>
                </a:stretch>
              </p:blipFill>
              <p:spPr>
                <a:xfrm>
                  <a:off x="8855414" y="4453742"/>
                  <a:ext cx="2055921" cy="688638"/>
                </a:xfrm>
                <a:prstGeom prst="rect">
                  <a:avLst/>
                </a:prstGeom>
                <a:noFill/>
                <a:ln>
                  <a:noFill/>
                </a:ln>
              </p:spPr>
            </p:pic>
          </p:grpSp>
          <p:sp>
            <p:nvSpPr>
              <p:cNvPr id="13" name="Google Shape;160;g28828bbd716_0_211">
                <a:extLst>
                  <a:ext uri="{FF2B5EF4-FFF2-40B4-BE49-F238E27FC236}">
                    <a16:creationId xmlns:a16="http://schemas.microsoft.com/office/drawing/2014/main" id="{5506BF09-D7F1-6B6C-2CEA-157E715820C9}"/>
                  </a:ext>
                </a:extLst>
              </p:cNvPr>
              <p:cNvSpPr txBox="1"/>
              <p:nvPr/>
            </p:nvSpPr>
            <p:spPr>
              <a:xfrm>
                <a:off x="9342751" y="1494789"/>
                <a:ext cx="1939800" cy="5850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ct val="0"/>
                  </a:spcBef>
                  <a:spcAft>
                    <a:spcPct val="0"/>
                  </a:spcAft>
                  <a:buClr>
                    <a:srgbClr val="000000"/>
                  </a:buClr>
                  <a:buSzPts val="1050"/>
                  <a:buFont typeface="Arial"/>
                  <a:buNone/>
                </a:pPr>
                <a:r>
                  <a:rPr lang="en-US" sz="1400" b="1" i="0" u="none" strike="noStrike" cap="none" dirty="0">
                    <a:solidFill>
                      <a:srgbClr val="1B1B1B"/>
                    </a:solidFill>
                    <a:latin typeface="+mj-lt"/>
                    <a:ea typeface="Arial"/>
                    <a:cs typeface="Arial"/>
                    <a:sym typeface="Arial"/>
                  </a:rPr>
                  <a:t>U.S. Department of Labor, Employment &amp; Training </a:t>
                </a:r>
                <a:endParaRPr sz="2000" b="0" i="0" u="none" strike="noStrike" cap="none" dirty="0">
                  <a:solidFill>
                    <a:srgbClr val="000000"/>
                  </a:solidFill>
                  <a:latin typeface="+mj-lt"/>
                  <a:ea typeface="Arial"/>
                  <a:cs typeface="Arial"/>
                  <a:sym typeface="Arial"/>
                </a:endParaRPr>
              </a:p>
              <a:p>
                <a:pPr marL="0" marR="0" lvl="0" indent="0" algn="l" rtl="0">
                  <a:lnSpc>
                    <a:spcPct val="100000"/>
                  </a:lnSpc>
                  <a:spcBef>
                    <a:spcPct val="0"/>
                  </a:spcBef>
                  <a:spcAft>
                    <a:spcPct val="0"/>
                  </a:spcAft>
                  <a:buClr>
                    <a:srgbClr val="000000"/>
                  </a:buClr>
                  <a:buSzPts val="1050"/>
                  <a:buFont typeface="Arial"/>
                  <a:buNone/>
                </a:pPr>
                <a:r>
                  <a:rPr lang="en-US" sz="1400" b="1" i="0" u="none" strike="noStrike" cap="none" dirty="0">
                    <a:solidFill>
                      <a:srgbClr val="1B1B1B"/>
                    </a:solidFill>
                    <a:latin typeface="+mj-lt"/>
                    <a:ea typeface="Arial"/>
                    <a:cs typeface="Arial"/>
                    <a:sym typeface="Arial"/>
                  </a:rPr>
                  <a:t>Administration (ETA)</a:t>
                </a:r>
                <a:endParaRPr sz="1400" b="0" i="0" u="none" strike="noStrike" cap="none" dirty="0">
                  <a:solidFill>
                    <a:srgbClr val="000000"/>
                  </a:solidFill>
                  <a:latin typeface="+mj-lt"/>
                  <a:ea typeface="Arial"/>
                  <a:cs typeface="Arial"/>
                  <a:sym typeface="Arial"/>
                </a:endParaRPr>
              </a:p>
            </p:txBody>
          </p:sp>
        </p:grpSp>
      </p:grpSp>
      <p:pic>
        <p:nvPicPr>
          <p:cNvPr id="9" name="Picture 8" descr="Next Level Now logo">
            <a:extLst>
              <a:ext uri="{FF2B5EF4-FFF2-40B4-BE49-F238E27FC236}">
                <a16:creationId xmlns:a16="http://schemas.microsoft.com/office/drawing/2014/main" id="{FB5EC308-380D-5D85-170F-4B482AA16F0C}"/>
              </a:ext>
              <a:ext uri="{C183D7F6-B498-43B3-948B-1728B52AA6E4}">
                <adec:decorative xmlns:adec="http://schemas.microsoft.com/office/drawing/2017/decorative" val="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45191" y="384942"/>
            <a:ext cx="1399796" cy="1369878"/>
          </a:xfrm>
          <a:prstGeom prst="rect">
            <a:avLst/>
          </a:prstGeom>
          <a:ln w="28575">
            <a:noFill/>
          </a:ln>
        </p:spPr>
      </p:pic>
      <p:sp>
        <p:nvSpPr>
          <p:cNvPr id="8" name="Content Placeholder 7">
            <a:extLst>
              <a:ext uri="{FF2B5EF4-FFF2-40B4-BE49-F238E27FC236}">
                <a16:creationId xmlns:a16="http://schemas.microsoft.com/office/drawing/2014/main" id="{2E25CA70-15D7-7D53-93D1-DC0BB70475C8}"/>
              </a:ext>
            </a:extLst>
          </p:cNvPr>
          <p:cNvSpPr>
            <a:spLocks noGrp="1"/>
          </p:cNvSpPr>
          <p:nvPr>
            <p:ph sz="quarter" idx="13"/>
          </p:nvPr>
        </p:nvSpPr>
        <p:spPr>
          <a:xfrm>
            <a:off x="6896567" y="1766009"/>
            <a:ext cx="3975247" cy="3096936"/>
          </a:xfrm>
        </p:spPr>
        <p:txBody>
          <a:bodyPr>
            <a:noAutofit/>
          </a:bodyPr>
          <a:lstStyle>
            <a:lvl1pPr marL="0" indent="0">
              <a:buNone/>
              <a:defRPr/>
            </a:lvl1pPr>
          </a:lstStyle>
          <a:p>
            <a:pPr algn="ctr">
              <a:lnSpc>
                <a:spcPct val="114000"/>
              </a:lnSpc>
              <a:spcBef>
                <a:spcPct val="0"/>
              </a:spcBef>
            </a:pPr>
            <a:r>
              <a:rPr lang="en-US" sz="2200" b="1">
                <a:solidFill>
                  <a:schemeClr val="accent1">
                    <a:lumMod val="50000"/>
                  </a:schemeClr>
                </a:solidFill>
                <a:latin typeface="Calibri" panose="020F0502020204030204" pitchFamily="34" charset="0"/>
                <a:cs typeface="Calibri" panose="020F0502020204030204" pitchFamily="34" charset="0"/>
              </a:rPr>
              <a:t>About NLN…</a:t>
            </a:r>
            <a:endParaRPr lang="en-US" sz="2200" b="1">
              <a:latin typeface="Calibri" panose="020F0502020204030204" pitchFamily="34" charset="0"/>
              <a:cs typeface="Calibri" panose="020F0502020204030204" pitchFamily="34" charset="0"/>
            </a:endParaRPr>
          </a:p>
          <a:p>
            <a:pPr algn="ctr">
              <a:lnSpc>
                <a:spcPct val="114000"/>
              </a:lnSpc>
              <a:spcBef>
                <a:spcPct val="0"/>
              </a:spcBef>
            </a:pPr>
            <a:r>
              <a:rPr lang="en-US" sz="2200" i="1">
                <a:solidFill>
                  <a:schemeClr val="accent1">
                    <a:lumMod val="50000"/>
                  </a:schemeClr>
                </a:solidFill>
                <a:latin typeface="Calibri" panose="020F0502020204030204" pitchFamily="34" charset="0"/>
                <a:cs typeface="Calibri" panose="020F0502020204030204" pitchFamily="34" charset="0"/>
              </a:rPr>
              <a:t>U.S. DOL ETA’s vehicle for </a:t>
            </a:r>
            <a:r>
              <a:rPr lang="en-US" sz="2200" b="1" i="1">
                <a:solidFill>
                  <a:srgbClr val="B36005"/>
                </a:solidFill>
                <a:latin typeface="Calibri" panose="020F0502020204030204" pitchFamily="34" charset="0"/>
                <a:cs typeface="Calibri" panose="020F0502020204030204" pitchFamily="34" charset="0"/>
              </a:rPr>
              <a:t>short- and long-term technical assistance </a:t>
            </a:r>
            <a:br>
              <a:rPr lang="en-US" sz="2200" i="1">
                <a:solidFill>
                  <a:schemeClr val="accent1">
                    <a:lumMod val="50000"/>
                  </a:schemeClr>
                </a:solidFill>
                <a:latin typeface="Calibri" panose="020F0502020204030204" pitchFamily="34" charset="0"/>
                <a:cs typeface="Calibri" panose="020F0502020204030204" pitchFamily="34" charset="0"/>
              </a:rPr>
            </a:br>
            <a:r>
              <a:rPr lang="en-US" sz="2200" i="1">
                <a:solidFill>
                  <a:schemeClr val="accent1">
                    <a:lumMod val="50000"/>
                  </a:schemeClr>
                </a:solidFill>
                <a:latin typeface="Calibri" panose="020F0502020204030204" pitchFamily="34" charset="0"/>
                <a:cs typeface="Calibri" panose="020F0502020204030204" pitchFamily="34" charset="0"/>
              </a:rPr>
              <a:t>to state and local </a:t>
            </a:r>
            <a:br>
              <a:rPr lang="en-US" sz="2200" i="1">
                <a:solidFill>
                  <a:schemeClr val="accent1">
                    <a:lumMod val="50000"/>
                  </a:schemeClr>
                </a:solidFill>
                <a:latin typeface="Calibri" panose="020F0502020204030204" pitchFamily="34" charset="0"/>
                <a:cs typeface="Calibri" panose="020F0502020204030204" pitchFamily="34" charset="0"/>
              </a:rPr>
            </a:br>
            <a:r>
              <a:rPr lang="en-US" sz="2200" i="1">
                <a:solidFill>
                  <a:schemeClr val="accent1">
                    <a:lumMod val="50000"/>
                  </a:schemeClr>
                </a:solidFill>
                <a:latin typeface="Calibri" panose="020F0502020204030204" pitchFamily="34" charset="0"/>
                <a:cs typeface="Calibri" panose="020F0502020204030204" pitchFamily="34" charset="0"/>
              </a:rPr>
              <a:t>workforce boards </a:t>
            </a:r>
            <a:br>
              <a:rPr lang="en-US" sz="2200" i="1">
                <a:solidFill>
                  <a:schemeClr val="accent1">
                    <a:lumMod val="50000"/>
                  </a:schemeClr>
                </a:solidFill>
                <a:latin typeface="Calibri" panose="020F0502020204030204" pitchFamily="34" charset="0"/>
                <a:cs typeface="Calibri" panose="020F0502020204030204" pitchFamily="34" charset="0"/>
              </a:rPr>
            </a:br>
            <a:r>
              <a:rPr lang="en-US" sz="2200" i="1">
                <a:solidFill>
                  <a:schemeClr val="accent1">
                    <a:lumMod val="50000"/>
                  </a:schemeClr>
                </a:solidFill>
                <a:latin typeface="Calibri" panose="020F0502020204030204" pitchFamily="34" charset="0"/>
                <a:cs typeface="Calibri" panose="020F0502020204030204" pitchFamily="34" charset="0"/>
              </a:rPr>
              <a:t>throughout the </a:t>
            </a:r>
            <a:br>
              <a:rPr lang="en-US" sz="2200" i="1">
                <a:solidFill>
                  <a:schemeClr val="accent1">
                    <a:lumMod val="50000"/>
                  </a:schemeClr>
                </a:solidFill>
                <a:latin typeface="Calibri" panose="020F0502020204030204" pitchFamily="34" charset="0"/>
                <a:cs typeface="Calibri" panose="020F0502020204030204" pitchFamily="34" charset="0"/>
              </a:rPr>
            </a:br>
            <a:r>
              <a:rPr lang="en-US" sz="2200" i="1">
                <a:solidFill>
                  <a:schemeClr val="accent1">
                    <a:lumMod val="50000"/>
                  </a:schemeClr>
                </a:solidFill>
                <a:latin typeface="Calibri" panose="020F0502020204030204" pitchFamily="34" charset="0"/>
                <a:cs typeface="Calibri" panose="020F0502020204030204" pitchFamily="34" charset="0"/>
              </a:rPr>
              <a:t>U.S. and its territories.</a:t>
            </a:r>
          </a:p>
          <a:p>
            <a:pPr lvl="0">
              <a:lnSpc>
                <a:spcPct val="114000"/>
              </a:lnSpc>
              <a:spcBef>
                <a:spcPct val="0"/>
              </a:spcBef>
            </a:pPr>
            <a:endParaRPr lang="en-US" sz="220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728234D-A70A-06B6-D8C2-B9C7C29D486C}"/>
              </a:ext>
            </a:extLst>
          </p:cNvPr>
          <p:cNvSpPr txBox="1"/>
          <p:nvPr/>
        </p:nvSpPr>
        <p:spPr>
          <a:xfrm>
            <a:off x="6782267" y="5583788"/>
            <a:ext cx="3415703" cy="307777"/>
          </a:xfrm>
          <a:prstGeom prst="rect">
            <a:avLst/>
          </a:prstGeom>
          <a:noFill/>
        </p:spPr>
        <p:txBody>
          <a:bodyPr wrap="square">
            <a:spAutoFit/>
          </a:bodyPr>
          <a:lstStyle/>
          <a:p>
            <a:r>
              <a:rPr lang="en-US" sz="1400" b="1" u="sng">
                <a:effectLst/>
                <a:latin typeface="Calibri" panose="020F0502020204030204" pitchFamily="34" charset="0"/>
                <a:ea typeface="Aptos" panose="020B0004020202020204" pitchFamily="34" charset="0"/>
                <a:cs typeface="Calibri" panose="020F0502020204030204" pitchFamily="34" charset="0"/>
                <a:hlinkClick r:id="rId10"/>
              </a:rPr>
              <a:t>Next Level Now Community of Practice</a:t>
            </a:r>
            <a:endParaRPr lang="en-US" sz="1400" b="1" u="sng">
              <a:latin typeface="Calibri" panose="020F0502020204030204" pitchFamily="34" charset="0"/>
              <a:cs typeface="Calibri" panose="020F0502020204030204" pitchFamily="34" charset="0"/>
            </a:endParaRPr>
          </a:p>
        </p:txBody>
      </p:sp>
      <p:pic>
        <p:nvPicPr>
          <p:cNvPr id="7" name="Picture 6" descr="QR code for workforce gps. Image linked to site. ">
            <a:hlinkClick r:id="rId10"/>
            <a:extLst>
              <a:ext uri="{FF2B5EF4-FFF2-40B4-BE49-F238E27FC236}">
                <a16:creationId xmlns:a16="http://schemas.microsoft.com/office/drawing/2014/main" id="{7BB97791-EE66-6E4A-6DFC-775E2A476B63}"/>
              </a:ext>
              <a:ext uri="{C183D7F6-B498-43B3-948B-1728B52AA6E4}">
                <adec:decorative xmlns:adec="http://schemas.microsoft.com/office/drawing/2017/decorative" val="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auto">
          <a:xfrm>
            <a:off x="9878582" y="4954698"/>
            <a:ext cx="1278867" cy="1278867"/>
          </a:xfrm>
          <a:prstGeom prst="rect">
            <a:avLst/>
          </a:prstGeom>
          <a:noFill/>
          <a:ln>
            <a:noFill/>
          </a:ln>
        </p:spPr>
      </p:pic>
      <p:grpSp>
        <p:nvGrpSpPr>
          <p:cNvPr id="2" name="Group 1">
            <a:extLst>
              <a:ext uri="{FF2B5EF4-FFF2-40B4-BE49-F238E27FC236}">
                <a16:creationId xmlns:a16="http://schemas.microsoft.com/office/drawing/2014/main" id="{3574E3E3-58BA-E76C-4008-D405C687EDD9}"/>
              </a:ext>
              <a:ext uri="{C183D7F6-B498-43B3-948B-1728B52AA6E4}">
                <adec:decorative xmlns:adec="http://schemas.microsoft.com/office/drawing/2017/decorative" val="1"/>
              </a:ext>
            </a:extLst>
          </p:cNvPr>
          <p:cNvGrpSpPr/>
          <p:nvPr/>
        </p:nvGrpSpPr>
        <p:grpSpPr>
          <a:xfrm>
            <a:off x="7270643" y="238296"/>
            <a:ext cx="754766" cy="806870"/>
            <a:chOff x="7830714" y="304056"/>
            <a:chExt cx="754766" cy="876314"/>
          </a:xfrm>
        </p:grpSpPr>
        <p:sp>
          <p:nvSpPr>
            <p:cNvPr id="4" name="Rectangle 3">
              <a:extLst>
                <a:ext uri="{FF2B5EF4-FFF2-40B4-BE49-F238E27FC236}">
                  <a16:creationId xmlns:a16="http://schemas.microsoft.com/office/drawing/2014/main" id="{2FA492DC-1FA5-0B2C-61B9-E97F5CEDA9C0}"/>
                </a:ext>
                <a:ext uri="{C183D7F6-B498-43B3-948B-1728B52AA6E4}">
                  <adec:decorative xmlns:adec="http://schemas.microsoft.com/office/drawing/2017/decorative" val="1"/>
                </a:ext>
              </a:extLst>
            </p:cNvPr>
            <p:cNvSpPr/>
            <p:nvPr/>
          </p:nvSpPr>
          <p:spPr>
            <a:xfrm>
              <a:off x="7830714" y="425604"/>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ABF39DD-E40B-4FA6-4D9B-04E4D70359DF}"/>
                </a:ext>
                <a:ext uri="{C183D7F6-B498-43B3-948B-1728B52AA6E4}">
                  <adec:decorative xmlns:adec="http://schemas.microsoft.com/office/drawing/2017/decorative" val="1"/>
                </a:ext>
              </a:extLst>
            </p:cNvPr>
            <p:cNvSpPr/>
            <p:nvPr/>
          </p:nvSpPr>
          <p:spPr>
            <a:xfrm rot="5400000">
              <a:off x="8132192" y="2578"/>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FF925A4D-2996-5728-0784-3544B0A1393A}"/>
              </a:ext>
              <a:ext uri="{C183D7F6-B498-43B3-948B-1728B52AA6E4}">
                <adec:decorative xmlns:adec="http://schemas.microsoft.com/office/drawing/2017/decorative" val="1"/>
              </a:ext>
            </a:extLst>
          </p:cNvPr>
          <p:cNvGrpSpPr/>
          <p:nvPr/>
        </p:nvGrpSpPr>
        <p:grpSpPr>
          <a:xfrm>
            <a:off x="10426918" y="5750229"/>
            <a:ext cx="1014195" cy="740818"/>
            <a:chOff x="10941268" y="3977860"/>
            <a:chExt cx="1014195" cy="740818"/>
          </a:xfrm>
        </p:grpSpPr>
        <p:sp>
          <p:nvSpPr>
            <p:cNvPr id="18" name="Rectangle 17">
              <a:extLst>
                <a:ext uri="{FF2B5EF4-FFF2-40B4-BE49-F238E27FC236}">
                  <a16:creationId xmlns:a16="http://schemas.microsoft.com/office/drawing/2014/main" id="{B4450CB8-DA3A-6969-0044-2EBA117E31CD}"/>
                </a:ext>
                <a:ext uri="{C183D7F6-B498-43B3-948B-1728B52AA6E4}">
                  <adec:decorative xmlns:adec="http://schemas.microsoft.com/office/drawing/2017/decorative" val="1"/>
                </a:ext>
              </a:extLst>
            </p:cNvPr>
            <p:cNvSpPr/>
            <p:nvPr/>
          </p:nvSpPr>
          <p:spPr>
            <a:xfrm rot="5400000" flipV="1">
              <a:off x="11487444" y="4250657"/>
              <a:ext cx="740816" cy="19522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7C213F5-AC8A-C238-6AED-DA3F3723B446}"/>
                </a:ext>
                <a:ext uri="{C183D7F6-B498-43B3-948B-1728B52AA6E4}">
                  <adec:decorative xmlns:adec="http://schemas.microsoft.com/office/drawing/2017/decorative" val="1"/>
                </a:ext>
              </a:extLst>
            </p:cNvPr>
            <p:cNvSpPr/>
            <p:nvPr/>
          </p:nvSpPr>
          <p:spPr>
            <a:xfrm rot="5400000">
              <a:off x="11285942" y="4208276"/>
              <a:ext cx="165728" cy="85507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2">
            <a:extLst>
              <a:ext uri="{FF2B5EF4-FFF2-40B4-BE49-F238E27FC236}">
                <a16:creationId xmlns:a16="http://schemas.microsoft.com/office/drawing/2014/main" id="{858938BC-8DF8-8B93-25E2-6F8BB5A2A7E3}"/>
              </a:ext>
              <a:ext uri="{C183D7F6-B498-43B3-948B-1728B52AA6E4}">
                <adec:decorative xmlns:adec="http://schemas.microsoft.com/office/drawing/2017/decorative" val="1"/>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3</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31718010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afal Partners Launches Center Logo - EdTech Center @ World Education">
            <a:extLst>
              <a:ext uri="{FF2B5EF4-FFF2-40B4-BE49-F238E27FC236}">
                <a16:creationId xmlns:a16="http://schemas.microsoft.com/office/drawing/2014/main" id="{2211D993-A7D7-31FD-1F75-03F1DF58E28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267817" y="256713"/>
            <a:ext cx="737266" cy="3861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6D8FFE77-FEB0-A014-B0F4-5984FE9C66FC}"/>
              </a:ext>
              <a:ext uri="{C183D7F6-B498-43B3-948B-1728B52AA6E4}">
                <adec:decorative xmlns:adec="http://schemas.microsoft.com/office/drawing/2017/decorative" val="1"/>
              </a:ext>
            </a:extLst>
          </p:cNvPr>
          <p:cNvPicPr>
            <a:picLocks noChangeAspect="1" noChangeArrowheads="1"/>
          </p:cNvPicPr>
          <p:nvPr/>
        </p:nvPicPr>
        <p:blipFill>
          <a:blip r:embed="rId5">
            <a:clrChange>
              <a:clrFrom>
                <a:srgbClr val="F6F6F6"/>
              </a:clrFrom>
              <a:clrTo>
                <a:srgbClr val="F6F6F6">
                  <a:alpha val="0"/>
                </a:srgbClr>
              </a:clrTo>
            </a:clrChange>
            <a:extLst>
              <a:ext uri="{28A0092B-C50C-407E-A947-70E740481C1C}">
                <a14:useLocalDpi xmlns:a14="http://schemas.microsoft.com/office/drawing/2010/main" val="0"/>
              </a:ext>
            </a:extLst>
          </a:blip>
          <a:stretch>
            <a:fillRect/>
          </a:stretch>
        </p:blipFill>
        <p:spPr bwMode="auto">
          <a:xfrm>
            <a:off x="6600975" y="1325196"/>
            <a:ext cx="4666842" cy="479469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8BB404FC-637D-813C-431C-E02B9B78D27B}"/>
              </a:ext>
            </a:extLst>
          </p:cNvPr>
          <p:cNvSpPr>
            <a:spLocks noGrp="1"/>
          </p:cNvSpPr>
          <p:nvPr>
            <p:ph type="title"/>
          </p:nvPr>
        </p:nvSpPr>
        <p:spPr>
          <a:xfrm>
            <a:off x="981483" y="138824"/>
            <a:ext cx="10515600" cy="819046"/>
          </a:xfrm>
        </p:spPr>
        <p:txBody>
          <a:bodyPr>
            <a:normAutofit/>
          </a:bodyPr>
          <a:lstStyle/>
          <a:p>
            <a:r>
              <a:rPr lang="en-US" sz="4000" b="1">
                <a:solidFill>
                  <a:srgbClr val="0D477B"/>
                </a:solidFill>
                <a:latin typeface="Calibri" panose="020F0502020204030204" pitchFamily="34" charset="0"/>
                <a:cs typeface="Calibri" panose="020F0502020204030204" pitchFamily="34" charset="0"/>
              </a:rPr>
              <a:t>Agenda</a:t>
            </a:r>
          </a:p>
        </p:txBody>
      </p:sp>
      <p:sp>
        <p:nvSpPr>
          <p:cNvPr id="5" name="TextBox 4">
            <a:extLst>
              <a:ext uri="{FF2B5EF4-FFF2-40B4-BE49-F238E27FC236}">
                <a16:creationId xmlns:a16="http://schemas.microsoft.com/office/drawing/2014/main" id="{26A4C99C-8046-CB5C-46E9-7C098CE2A34D}"/>
              </a:ext>
            </a:extLst>
          </p:cNvPr>
          <p:cNvSpPr txBox="1"/>
          <p:nvPr/>
        </p:nvSpPr>
        <p:spPr>
          <a:xfrm>
            <a:off x="806245" y="957870"/>
            <a:ext cx="6834780" cy="5470728"/>
          </a:xfrm>
          <a:prstGeom prst="rect">
            <a:avLst/>
          </a:prstGeom>
          <a:noFill/>
        </p:spPr>
        <p:txBody>
          <a:bodyPr wrap="square">
            <a:spAutoFit/>
          </a:bodyPr>
          <a:lstStyle/>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Welcome and Introductions</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Beginning the Conversation</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Inherent Agreements</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Responsibilities and Collaboration at All Levels</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Managing Risks in Partnership</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Local Agreements</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Regional Planning</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Fiscal Agent Creation and Role</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State and Local Quality Partnerships</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Q&amp;A Session</a:t>
            </a:r>
          </a:p>
          <a:p>
            <a:pPr marL="457200" indent="-457200">
              <a:lnSpc>
                <a:spcPct val="114000"/>
              </a:lnSpc>
              <a:spcBef>
                <a:spcPts val="600"/>
              </a:spcBef>
              <a:spcAft>
                <a:spcPts val="600"/>
              </a:spcAft>
              <a:buClr>
                <a:schemeClr val="accent4">
                  <a:lumMod val="75000"/>
                </a:schemeClr>
              </a:buClr>
              <a:buFont typeface="Arial" panose="020B0604020202020204" pitchFamily="34" charset="0"/>
              <a:buChar char="•"/>
              <a:defRPr/>
            </a:pPr>
            <a:r>
              <a:rPr lang="en-US" sz="2000" dirty="0">
                <a:solidFill>
                  <a:srgbClr val="0D477B"/>
                </a:solidFill>
                <a:latin typeface="Calibri" panose="020F0502020204030204" pitchFamily="34" charset="0"/>
                <a:cs typeface="Calibri" panose="020F0502020204030204" pitchFamily="34" charset="0"/>
              </a:rPr>
              <a:t>Resources and Closing</a:t>
            </a:r>
            <a:endParaRPr lang="en-US" sz="2400" dirty="0">
              <a:solidFill>
                <a:srgbClr val="0D477B"/>
              </a:solidFill>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7BBC3400-A051-EEA6-49B0-E50755D1A8BD}"/>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4</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2669390392"/>
      </p:ext>
    </p:extLst>
  </p:cSld>
  <p:clrMapOvr>
    <a:masterClrMapping/>
  </p:clrMapOvr>
  <p:transition/>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9091" t="28079" r="-1" b="-1"/>
          <a:stretch>
            <a:fillRect/>
          </a:stretch>
        </p:blipFill>
        <p:spPr>
          <a:xfrm>
            <a:off x="6107" y="10"/>
            <a:ext cx="8668492" cy="6857990"/>
          </a:xfrm>
          <a:prstGeom prst="rect">
            <a:avLst/>
          </a:prstGeom>
        </p:spPr>
      </p:pic>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7667953" y="2146514"/>
            <a:ext cx="4226643" cy="227409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defRPr/>
            </a:pPr>
            <a:r>
              <a:rPr kumimoji="0" lang="en-US" sz="48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Beginning the Conversation</a:t>
            </a:r>
          </a:p>
        </p:txBody>
      </p:sp>
      <p:sp>
        <p:nvSpPr>
          <p:cNvPr id="2" name="Rectangle 1">
            <a:extLst>
              <a:ext uri="{FF2B5EF4-FFF2-40B4-BE49-F238E27FC236}">
                <a16:creationId xmlns:a16="http://schemas.microsoft.com/office/drawing/2014/main" id="{9369A6F9-BFA0-77EE-9CC8-F5D88DBA7933}"/>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5</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385284149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CAA2C-28FD-75F6-E29D-B10F89CB9FD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2F22855-281C-9989-37BA-C05DFC337061}"/>
              </a:ext>
            </a:extLst>
          </p:cNvPr>
          <p:cNvSpPr>
            <a:spLocks noGrp="1"/>
          </p:cNvSpPr>
          <p:nvPr>
            <p:ph type="title"/>
          </p:nvPr>
        </p:nvSpPr>
        <p:spPr/>
        <p:txBody>
          <a:bodyPr>
            <a:normAutofit/>
          </a:bodyPr>
          <a:lstStyle/>
          <a:p>
            <a:r>
              <a:rPr lang="en-US">
                <a:latin typeface="Calibri" panose="020F0502020204030204" pitchFamily="34" charset="0"/>
                <a:ea typeface="Calibri" panose="020F0502020204030204" pitchFamily="34" charset="0"/>
                <a:cs typeface="Calibri" panose="020F0502020204030204" pitchFamily="34" charset="0"/>
              </a:rPr>
              <a:t>Department of Labor (DOL) on Consultation </a:t>
            </a:r>
          </a:p>
        </p:txBody>
      </p:sp>
      <p:sp>
        <p:nvSpPr>
          <p:cNvPr id="7" name="Content Placeholder 6">
            <a:extLst>
              <a:ext uri="{FF2B5EF4-FFF2-40B4-BE49-F238E27FC236}">
                <a16:creationId xmlns:a16="http://schemas.microsoft.com/office/drawing/2014/main" id="{74FE52B4-1C57-5CAB-E627-63AE9B866BBC}"/>
              </a:ext>
            </a:extLst>
          </p:cNvPr>
          <p:cNvSpPr>
            <a:spLocks noGrp="1"/>
          </p:cNvSpPr>
          <p:nvPr>
            <p:ph idx="1"/>
          </p:nvPr>
        </p:nvSpPr>
        <p:spPr>
          <a:xfrm>
            <a:off x="1209368" y="1434662"/>
            <a:ext cx="10144432" cy="4742301"/>
          </a:xfrm>
        </p:spPr>
        <p:txBody>
          <a:bodyPr>
            <a:normAutofit lnSpcReduction="10000"/>
          </a:bodyPr>
          <a:lstStyle/>
          <a:p>
            <a:pPr marL="0" indent="0">
              <a:lnSpc>
                <a:spcPct val="114000"/>
              </a:lnSpc>
              <a:spcBef>
                <a:spcPts val="600"/>
              </a:spcBef>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The term “</a:t>
            </a:r>
            <a:r>
              <a:rPr lang="en-US" b="1" dirty="0">
                <a:latin typeface="Calibri" panose="020F0502020204030204" pitchFamily="34" charset="0"/>
                <a:ea typeface="Calibri" panose="020F0502020204030204" pitchFamily="34" charset="0"/>
                <a:cs typeface="Calibri" panose="020F0502020204030204" pitchFamily="34" charset="0"/>
              </a:rPr>
              <a:t>consultation</a:t>
            </a:r>
            <a:r>
              <a:rPr lang="en-US" dirty="0">
                <a:latin typeface="Calibri" panose="020F0502020204030204" pitchFamily="34" charset="0"/>
                <a:ea typeface="Calibri" panose="020F0502020204030204" pitchFamily="34" charset="0"/>
                <a:cs typeface="Calibri" panose="020F0502020204030204" pitchFamily="34" charset="0"/>
              </a:rPr>
              <a:t>” is used throughout WIOA </a:t>
            </a:r>
            <a:r>
              <a:rPr lang="en-US" b="1" dirty="0">
                <a:latin typeface="Calibri" panose="020F0502020204030204" pitchFamily="34" charset="0"/>
                <a:ea typeface="Calibri" panose="020F0502020204030204" pitchFamily="34" charset="0"/>
                <a:cs typeface="Calibri" panose="020F0502020204030204" pitchFamily="34" charset="0"/>
              </a:rPr>
              <a:t>to describe the process by which State and/or local stakeholders convene </a:t>
            </a:r>
            <a:r>
              <a:rPr lang="en-US" dirty="0">
                <a:latin typeface="Calibri" panose="020F0502020204030204" pitchFamily="34" charset="0"/>
                <a:ea typeface="Calibri" panose="020F0502020204030204" pitchFamily="34" charset="0"/>
                <a:cs typeface="Calibri" panose="020F0502020204030204" pitchFamily="34" charset="0"/>
              </a:rPr>
              <a:t>to discuss changes and improvements to the public workforce system. </a:t>
            </a:r>
          </a:p>
          <a:p>
            <a:pPr marL="0" indent="0">
              <a:lnSpc>
                <a:spcPct val="114000"/>
              </a:lnSpc>
              <a:spcBef>
                <a:spcPts val="600"/>
              </a:spcBef>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DOL definition:</a:t>
            </a:r>
          </a:p>
          <a:p>
            <a:pPr marL="0" indent="0">
              <a:lnSpc>
                <a:spcPct val="114000"/>
              </a:lnSpc>
              <a:spcBef>
                <a:spcPts val="600"/>
              </a:spcBef>
              <a:spcAft>
                <a:spcPts val="600"/>
              </a:spcAft>
              <a:buNone/>
            </a:pPr>
            <a:r>
              <a:rPr lang="en-US" b="1" dirty="0">
                <a:latin typeface="Calibri" panose="020F0502020204030204" pitchFamily="34" charset="0"/>
                <a:ea typeface="Calibri" panose="020F0502020204030204" pitchFamily="34" charset="0"/>
                <a:cs typeface="Calibri" panose="020F0502020204030204" pitchFamily="34" charset="0"/>
              </a:rPr>
              <a:t>Consultation constitutes a robust conversation in which all parties are given opportunity to share their thoughts and opinions. </a:t>
            </a:r>
            <a:endParaRPr lang="en-US" b="1" i="1" dirty="0">
              <a:latin typeface="Calibri" panose="020F0502020204030204" pitchFamily="34" charset="0"/>
              <a:ea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r>
              <a:rPr lang="en-US" i="1" dirty="0">
                <a:latin typeface="Calibri" panose="020F0502020204030204" pitchFamily="34" charset="0"/>
                <a:ea typeface="Calibri" panose="020F0502020204030204" pitchFamily="34" charset="0"/>
                <a:cs typeface="Calibri" panose="020F0502020204030204" pitchFamily="34" charset="0"/>
              </a:rPr>
              <a:t>Written correspondence or other simple communication methods do not constitute consultation. </a:t>
            </a:r>
            <a:r>
              <a:rPr lang="en-US" dirty="0">
                <a:latin typeface="Calibri" panose="020F0502020204030204" pitchFamily="34" charset="0"/>
                <a:ea typeface="Calibri" panose="020F0502020204030204" pitchFamily="34" charset="0"/>
                <a:cs typeface="Calibri" panose="020F0502020204030204" pitchFamily="34" charset="0"/>
              </a:rPr>
              <a:t>This definition applies to all provisions that use the term unless otherwise specified. </a:t>
            </a:r>
          </a:p>
        </p:txBody>
      </p:sp>
    </p:spTree>
    <p:extLst>
      <p:ext uri="{BB962C8B-B14F-4D97-AF65-F5344CB8AC3E}">
        <p14:creationId xmlns:p14="http://schemas.microsoft.com/office/powerpoint/2010/main" val="6033700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59051-5066-3BF2-5465-B86A56D101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B04CD5-C94B-17FB-0F82-AE4E082C8F08}"/>
              </a:ext>
            </a:extLst>
          </p:cNvPr>
          <p:cNvSpPr>
            <a:spLocks noGrp="1"/>
          </p:cNvSpPr>
          <p:nvPr>
            <p:ph type="title"/>
          </p:nvPr>
        </p:nvSpPr>
        <p:spPr>
          <a:xfrm>
            <a:off x="838200" y="451945"/>
            <a:ext cx="10515600" cy="755315"/>
          </a:xfrm>
        </p:spPr>
        <p:txBody>
          <a:bodyPr anchor="ctr">
            <a:normAutofit/>
          </a:bodyPr>
          <a:lstStyle/>
          <a:p>
            <a:r>
              <a:rPr lang="en-US">
                <a:latin typeface="Calibri" panose="020F0502020204030204" pitchFamily="34" charset="0"/>
                <a:ea typeface="Calibri" panose="020F0502020204030204" pitchFamily="34" charset="0"/>
                <a:cs typeface="Calibri" panose="020F0502020204030204" pitchFamily="34" charset="0"/>
              </a:rPr>
              <a:t>Dialogue is Essential Among ALL Parts of the System</a:t>
            </a:r>
          </a:p>
        </p:txBody>
      </p:sp>
      <p:sp>
        <p:nvSpPr>
          <p:cNvPr id="3" name="Content Placeholder 2">
            <a:extLst>
              <a:ext uri="{FF2B5EF4-FFF2-40B4-BE49-F238E27FC236}">
                <a16:creationId xmlns:a16="http://schemas.microsoft.com/office/drawing/2014/main" id="{2A891A58-4749-8678-B379-ABDBC42558D1}"/>
              </a:ext>
            </a:extLst>
          </p:cNvPr>
          <p:cNvSpPr>
            <a:spLocks noGrp="1"/>
          </p:cNvSpPr>
          <p:nvPr>
            <p:ph idx="1"/>
          </p:nvPr>
        </p:nvSpPr>
        <p:spPr>
          <a:xfrm>
            <a:off x="838200" y="1484968"/>
            <a:ext cx="10515600" cy="5034280"/>
          </a:xfrm>
        </p:spPr>
        <p:txBody>
          <a:bodyPr>
            <a:noAutofit/>
          </a:bodyPr>
          <a:lstStyle/>
          <a:p>
            <a:pPr>
              <a:lnSpc>
                <a:spcPct val="114000"/>
              </a:lnSpc>
              <a:spcBef>
                <a:spcPts val="600"/>
              </a:spcBef>
              <a:spcAft>
                <a:spcPts val="600"/>
              </a:spcAft>
              <a:buClr>
                <a:schemeClr val="accent4">
                  <a:lumMod val="75000"/>
                </a:schemeClr>
              </a:buClr>
            </a:pPr>
            <a:r>
              <a:rPr lang="en-US" sz="2600" dirty="0">
                <a:solidFill>
                  <a:srgbClr val="0D4460"/>
                </a:solidFill>
                <a:latin typeface="Calibri" panose="020F0502020204030204" pitchFamily="34" charset="0"/>
                <a:cs typeface="Calibri" panose="020F0502020204030204" pitchFamily="34" charset="0"/>
              </a:rPr>
              <a:t>David Bohm explains that </a:t>
            </a:r>
            <a:r>
              <a:rPr lang="en-US" b="1" dirty="0">
                <a:solidFill>
                  <a:srgbClr val="0D4460"/>
                </a:solidFill>
                <a:latin typeface="Calibri" panose="020F0502020204030204" pitchFamily="34" charset="0"/>
                <a:cs typeface="Calibri" panose="020F0502020204030204" pitchFamily="34" charset="0"/>
              </a:rPr>
              <a:t>“dialogue” </a:t>
            </a:r>
            <a:r>
              <a:rPr lang="en-US" sz="2600" dirty="0">
                <a:solidFill>
                  <a:srgbClr val="0D4460"/>
                </a:solidFill>
                <a:latin typeface="Calibri" panose="020F0502020204030204" pitchFamily="34" charset="0"/>
                <a:cs typeface="Calibri" panose="020F0502020204030204" pitchFamily="34" charset="0"/>
              </a:rPr>
              <a:t>comes from the Greek </a:t>
            </a:r>
            <a:r>
              <a:rPr lang="en-US" sz="2600" dirty="0" err="1">
                <a:solidFill>
                  <a:srgbClr val="0D4460"/>
                </a:solidFill>
                <a:latin typeface="Calibri" panose="020F0502020204030204" pitchFamily="34" charset="0"/>
                <a:cs typeface="Calibri" panose="020F0502020204030204" pitchFamily="34" charset="0"/>
              </a:rPr>
              <a:t>dialogos</a:t>
            </a:r>
            <a:r>
              <a:rPr lang="en-US" sz="2600" dirty="0">
                <a:solidFill>
                  <a:srgbClr val="0D4460"/>
                </a:solidFill>
                <a:latin typeface="Calibri" panose="020F0502020204030204" pitchFamily="34" charset="0"/>
                <a:cs typeface="Calibri" panose="020F0502020204030204" pitchFamily="34" charset="0"/>
              </a:rPr>
              <a:t>: Logos means “the word,” or “the meaning of the word,” and </a:t>
            </a:r>
            <a:r>
              <a:rPr lang="en-US" sz="2600" dirty="0" err="1">
                <a:solidFill>
                  <a:srgbClr val="0D4460"/>
                </a:solidFill>
                <a:latin typeface="Calibri" panose="020F0502020204030204" pitchFamily="34" charset="0"/>
                <a:cs typeface="Calibri" panose="020F0502020204030204" pitchFamily="34" charset="0"/>
              </a:rPr>
              <a:t>dia</a:t>
            </a:r>
            <a:r>
              <a:rPr lang="en-US" sz="2600" dirty="0">
                <a:solidFill>
                  <a:srgbClr val="0D4460"/>
                </a:solidFill>
                <a:latin typeface="Calibri" panose="020F0502020204030204" pitchFamily="34" charset="0"/>
                <a:cs typeface="Calibri" panose="020F0502020204030204" pitchFamily="34" charset="0"/>
              </a:rPr>
              <a:t> means “through”.</a:t>
            </a:r>
          </a:p>
          <a:p>
            <a:pPr>
              <a:lnSpc>
                <a:spcPct val="114000"/>
              </a:lnSpc>
              <a:spcBef>
                <a:spcPts val="600"/>
              </a:spcBef>
              <a:spcAft>
                <a:spcPts val="600"/>
              </a:spcAft>
              <a:buClr>
                <a:schemeClr val="accent4">
                  <a:lumMod val="75000"/>
                </a:schemeClr>
              </a:buClr>
            </a:pPr>
            <a:r>
              <a:rPr lang="en-US" sz="2600" dirty="0">
                <a:solidFill>
                  <a:srgbClr val="0D4460"/>
                </a:solidFill>
                <a:latin typeface="Calibri" panose="020F0502020204030204" pitchFamily="34" charset="0"/>
                <a:cs typeface="Calibri" panose="020F0502020204030204" pitchFamily="34" charset="0"/>
              </a:rPr>
              <a:t>Contrast this with the word </a:t>
            </a:r>
            <a:r>
              <a:rPr lang="en-US" b="1" dirty="0">
                <a:solidFill>
                  <a:srgbClr val="0D4460"/>
                </a:solidFill>
                <a:latin typeface="Calibri" panose="020F0502020204030204" pitchFamily="34" charset="0"/>
                <a:cs typeface="Calibri" panose="020F0502020204030204" pitchFamily="34" charset="0"/>
              </a:rPr>
              <a:t>“discussion,” </a:t>
            </a:r>
            <a:r>
              <a:rPr lang="en-US" sz="2600" dirty="0">
                <a:solidFill>
                  <a:srgbClr val="0D4460"/>
                </a:solidFill>
                <a:latin typeface="Calibri" panose="020F0502020204030204" pitchFamily="34" charset="0"/>
                <a:cs typeface="Calibri" panose="020F0502020204030204" pitchFamily="34" charset="0"/>
              </a:rPr>
              <a:t>which has been described as debate playing nice – we already have an opinion. Discussion is like a ping-pong game, with people batting the ideas back and forth to win the game.</a:t>
            </a:r>
          </a:p>
          <a:p>
            <a:pPr>
              <a:lnSpc>
                <a:spcPct val="114000"/>
              </a:lnSpc>
              <a:spcBef>
                <a:spcPts val="600"/>
              </a:spcBef>
              <a:spcAft>
                <a:spcPts val="600"/>
              </a:spcAft>
              <a:buClr>
                <a:schemeClr val="accent4">
                  <a:lumMod val="75000"/>
                </a:schemeClr>
              </a:buClr>
            </a:pPr>
            <a:r>
              <a:rPr lang="en-US" sz="2600" dirty="0">
                <a:solidFill>
                  <a:srgbClr val="0D4460"/>
                </a:solidFill>
                <a:latin typeface="Calibri" panose="020F0502020204030204" pitchFamily="34" charset="0"/>
                <a:cs typeface="Calibri" panose="020F0502020204030204" pitchFamily="34" charset="0"/>
              </a:rPr>
              <a:t>We need to avoid </a:t>
            </a:r>
            <a:r>
              <a:rPr lang="en-US" b="1" dirty="0">
                <a:solidFill>
                  <a:srgbClr val="0D4460"/>
                </a:solidFill>
                <a:latin typeface="Calibri" panose="020F0502020204030204" pitchFamily="34" charset="0"/>
                <a:cs typeface="Calibri" panose="020F0502020204030204" pitchFamily="34" charset="0"/>
              </a:rPr>
              <a:t>“debate” </a:t>
            </a:r>
            <a:r>
              <a:rPr lang="en-US" sz="2600" dirty="0">
                <a:solidFill>
                  <a:srgbClr val="0D4460"/>
                </a:solidFill>
                <a:latin typeface="Calibri" panose="020F0502020204030204" pitchFamily="34" charset="0"/>
                <a:cs typeface="Calibri" panose="020F0502020204030204" pitchFamily="34" charset="0"/>
              </a:rPr>
              <a:t>which is concerned with winning or losing and often combative.</a:t>
            </a:r>
          </a:p>
        </p:txBody>
      </p:sp>
      <p:sp>
        <p:nvSpPr>
          <p:cNvPr id="4" name="Rectangle 3">
            <a:extLst>
              <a:ext uri="{FF2B5EF4-FFF2-40B4-BE49-F238E27FC236}">
                <a16:creationId xmlns:a16="http://schemas.microsoft.com/office/drawing/2014/main" id="{008FDACD-3007-1164-5AE3-221319F8B980}"/>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7</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1227071265"/>
      </p:ext>
    </p:extLst>
  </p:cSld>
  <p:clrMapOvr>
    <a:masterClrMapping/>
  </p:clrMapOvr>
  <p:transition/>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FF6B0-1814-DB42-7A4C-26C96FA76C3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B803A6B-5FA3-C882-4A3E-BBFDF475214D}"/>
              </a:ext>
            </a:extLst>
          </p:cNvPr>
          <p:cNvSpPr>
            <a:spLocks noGrp="1"/>
          </p:cNvSpPr>
          <p:nvPr>
            <p:ph type="title" idx="4294967295"/>
          </p:nvPr>
        </p:nvSpPr>
        <p:spPr>
          <a:xfrm>
            <a:off x="7972425" y="2136989"/>
            <a:ext cx="3979321" cy="227409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defRPr/>
            </a:pPr>
            <a:r>
              <a:rPr kumimoji="0" lang="en-US" sz="49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Inherent Agreements</a:t>
            </a:r>
          </a:p>
        </p:txBody>
      </p:sp>
      <p:pic>
        <p:nvPicPr>
          <p:cNvPr id="2" name="Picture 1">
            <a:extLst>
              <a:ext uri="{FF2B5EF4-FFF2-40B4-BE49-F238E27FC236}">
                <a16:creationId xmlns:a16="http://schemas.microsoft.com/office/drawing/2014/main" id="{777DF610-6938-5559-E636-12800DBAAE7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9091" t="28079" r="-1" b="-1"/>
          <a:stretch>
            <a:fillRect/>
          </a:stretch>
        </p:blipFill>
        <p:spPr>
          <a:xfrm>
            <a:off x="6107" y="10"/>
            <a:ext cx="8668492" cy="6857990"/>
          </a:xfrm>
          <a:prstGeom prst="rect">
            <a:avLst/>
          </a:prstGeom>
        </p:spPr>
      </p:pic>
      <p:sp>
        <p:nvSpPr>
          <p:cNvPr id="4" name="Rectangle 3">
            <a:extLst>
              <a:ext uri="{FF2B5EF4-FFF2-40B4-BE49-F238E27FC236}">
                <a16:creationId xmlns:a16="http://schemas.microsoft.com/office/drawing/2014/main" id="{B094341C-B84E-2696-BA0D-AEB443499D37}"/>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8</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233307834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459A8-0044-16FA-22CA-A376B7DB8ED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F8F51E8-9F42-9809-534E-0467AE02CA74}"/>
              </a:ext>
            </a:extLst>
          </p:cNvPr>
          <p:cNvSpPr>
            <a:spLocks noGrp="1"/>
          </p:cNvSpPr>
          <p:nvPr>
            <p:ph type="title"/>
          </p:nvPr>
        </p:nvSpPr>
        <p:spPr/>
        <p:txBody>
          <a:bodyPr>
            <a:normAutofit fontScale="90000"/>
          </a:bodyPr>
          <a:lstStyle/>
          <a:p>
            <a:r>
              <a:rPr lang="en-US">
                <a:latin typeface="Calibri" panose="020F0502020204030204" pitchFamily="34" charset="0"/>
                <a:ea typeface="Calibri" panose="020F0502020204030204" pitchFamily="34" charset="0"/>
                <a:cs typeface="Calibri" panose="020F0502020204030204" pitchFamily="34" charset="0"/>
              </a:rPr>
              <a:t>Inter-Organizational Agreements: </a:t>
            </a:r>
            <a:br>
              <a:rPr lang="en-US">
                <a:latin typeface="Calibri" panose="020F0502020204030204" pitchFamily="34" charset="0"/>
                <a:ea typeface="Calibri" panose="020F0502020204030204" pitchFamily="34" charset="0"/>
                <a:cs typeface="Calibri" panose="020F0502020204030204" pitchFamily="34" charset="0"/>
              </a:rPr>
            </a:br>
            <a:r>
              <a:rPr lang="en-US">
                <a:latin typeface="Calibri" panose="020F0502020204030204" pitchFamily="34" charset="0"/>
                <a:ea typeface="Calibri" panose="020F0502020204030204" pitchFamily="34" charset="0"/>
                <a:cs typeface="Calibri" panose="020F0502020204030204" pitchFamily="34" charset="0"/>
              </a:rPr>
              <a:t>Inherent Agreements in the State Plan</a:t>
            </a:r>
          </a:p>
        </p:txBody>
      </p:sp>
      <p:sp>
        <p:nvSpPr>
          <p:cNvPr id="7" name="Content Placeholder 6">
            <a:extLst>
              <a:ext uri="{FF2B5EF4-FFF2-40B4-BE49-F238E27FC236}">
                <a16:creationId xmlns:a16="http://schemas.microsoft.com/office/drawing/2014/main" id="{EF05809D-5084-45FE-F7D3-03F8C7C0E4B7}"/>
              </a:ext>
            </a:extLst>
          </p:cNvPr>
          <p:cNvSpPr>
            <a:spLocks noGrp="1"/>
          </p:cNvSpPr>
          <p:nvPr>
            <p:ph idx="1"/>
          </p:nvPr>
        </p:nvSpPr>
        <p:spPr>
          <a:xfrm>
            <a:off x="1422957" y="1531205"/>
            <a:ext cx="10041456" cy="5026911"/>
          </a:xfrm>
        </p:spPr>
        <p:txBody>
          <a:bodyPr>
            <a:noAutofit/>
          </a:bodyPr>
          <a:lstStyle/>
          <a:p>
            <a:pPr marL="0" indent="0">
              <a:lnSpc>
                <a:spcPct val="134000"/>
              </a:lnSpc>
              <a:spcBef>
                <a:spcPts val="600"/>
              </a:spcBef>
              <a:spcAft>
                <a:spcPts val="600"/>
              </a:spcAft>
              <a:buNone/>
            </a:pPr>
            <a:r>
              <a:rPr lang="en-US" sz="2000" dirty="0">
                <a:latin typeface="Calibri" panose="020F0502020204030204" pitchFamily="34" charset="0"/>
                <a:ea typeface="Calibri" panose="020F0502020204030204" pitchFamily="34" charset="0"/>
                <a:cs typeface="Calibri" panose="020F0502020204030204" pitchFamily="34" charset="0"/>
              </a:rPr>
              <a:t>State Board and Governor Relationship – the Governor appoints and uses the expertise of the members to formulate and oversee the state system for workforce development.</a:t>
            </a:r>
          </a:p>
          <a:p>
            <a:pPr marL="0" indent="0">
              <a:lnSpc>
                <a:spcPct val="134000"/>
              </a:lnSpc>
              <a:spcBef>
                <a:spcPts val="600"/>
              </a:spcBef>
              <a:spcAft>
                <a:spcPts val="600"/>
              </a:spcAft>
              <a:buNone/>
            </a:pPr>
            <a:r>
              <a:rPr lang="en-US" sz="2000" dirty="0">
                <a:latin typeface="Calibri" panose="020F0502020204030204" pitchFamily="34" charset="0"/>
                <a:ea typeface="Calibri" panose="020F0502020204030204" pitchFamily="34" charset="0"/>
                <a:cs typeface="Calibri" panose="020F0502020204030204" pitchFamily="34" charset="0"/>
              </a:rPr>
              <a:t>The State Board will assist the Governor to;</a:t>
            </a:r>
          </a:p>
          <a:p>
            <a:pPr>
              <a:lnSpc>
                <a:spcPct val="134000"/>
              </a:lnSpc>
              <a:spcBef>
                <a:spcPts val="600"/>
              </a:spcBef>
              <a:spcAft>
                <a:spcPts val="600"/>
              </a:spcAft>
            </a:pPr>
            <a:r>
              <a:rPr lang="en-US" sz="2000" spc="0" dirty="0">
                <a:effectLst/>
                <a:latin typeface="Calibri" panose="020F0502020204030204" pitchFamily="34" charset="0"/>
                <a:ea typeface="Calibri" panose="020F0502020204030204" pitchFamily="34" charset="0"/>
                <a:cs typeface="Calibri" panose="020F0502020204030204" pitchFamily="34" charset="0"/>
              </a:rPr>
              <a:t>Develop, implement, and modify </a:t>
            </a:r>
            <a:r>
              <a:rPr lang="en-US" sz="2000" b="1" spc="0" dirty="0">
                <a:effectLst/>
                <a:latin typeface="Calibri" panose="020F0502020204030204" pitchFamily="34" charset="0"/>
                <a:ea typeface="Calibri" panose="020F0502020204030204" pitchFamily="34" charset="0"/>
                <a:cs typeface="Calibri" panose="020F0502020204030204" pitchFamily="34" charset="0"/>
              </a:rPr>
              <a:t>the State plan</a:t>
            </a:r>
            <a:r>
              <a:rPr lang="en-US" sz="2000" spc="0" dirty="0">
                <a:effectLst/>
                <a:latin typeface="Calibri" panose="020F0502020204030204" pitchFamily="34" charset="0"/>
                <a:ea typeface="Calibri" panose="020F0502020204030204" pitchFamily="34" charset="0"/>
                <a:cs typeface="Calibri" panose="020F0502020204030204" pitchFamily="34" charset="0"/>
              </a:rPr>
              <a:t>;</a:t>
            </a:r>
          </a:p>
          <a:p>
            <a:pPr>
              <a:lnSpc>
                <a:spcPct val="134000"/>
              </a:lnSpc>
              <a:spcBef>
                <a:spcPts val="600"/>
              </a:spcBef>
              <a:spcAft>
                <a:spcPts val="600"/>
              </a:spcAft>
            </a:pPr>
            <a:r>
              <a:rPr lang="en-US" sz="2000" dirty="0">
                <a:effectLst/>
                <a:latin typeface="Calibri" panose="020F0502020204030204" pitchFamily="34" charset="0"/>
                <a:ea typeface="Calibri" panose="020F0502020204030204" pitchFamily="34" charset="0"/>
                <a:cs typeface="Calibri" panose="020F0502020204030204" pitchFamily="34" charset="0"/>
              </a:rPr>
              <a:t>Review various items</a:t>
            </a:r>
          </a:p>
          <a:p>
            <a:pPr marL="1027113" lvl="1" indent="-457200">
              <a:lnSpc>
                <a:spcPct val="134000"/>
              </a:lnSpc>
              <a:spcBef>
                <a:spcPts val="600"/>
              </a:spcBef>
              <a:spcAft>
                <a:spcPts val="600"/>
              </a:spcAft>
            </a:pPr>
            <a:r>
              <a:rPr lang="en-US" sz="2000" dirty="0">
                <a:effectLst/>
                <a:latin typeface="Calibri" panose="020F0502020204030204" pitchFamily="34" charset="0"/>
                <a:ea typeface="Calibri" panose="020F0502020204030204" pitchFamily="34" charset="0"/>
                <a:cs typeface="Calibri" panose="020F0502020204030204" pitchFamily="34" charset="0"/>
              </a:rPr>
              <a:t>statewide policies, programs</a:t>
            </a:r>
          </a:p>
          <a:p>
            <a:pPr marL="1027113" lvl="1" indent="-457200">
              <a:lnSpc>
                <a:spcPct val="134000"/>
              </a:lnSpc>
              <a:spcBef>
                <a:spcPts val="600"/>
              </a:spcBef>
              <a:spcAft>
                <a:spcPts val="600"/>
              </a:spcAft>
            </a:pPr>
            <a:r>
              <a:rPr lang="en-US" sz="2000" dirty="0">
                <a:effectLst/>
                <a:latin typeface="Calibri" panose="020F0502020204030204" pitchFamily="34" charset="0"/>
                <a:ea typeface="Calibri" panose="020F0502020204030204" pitchFamily="34" charset="0"/>
                <a:cs typeface="Calibri" panose="020F0502020204030204" pitchFamily="34" charset="0"/>
              </a:rPr>
              <a:t>actions to align workforce development</a:t>
            </a:r>
            <a:r>
              <a:rPr lang="en-US" sz="2000" spc="185" dirty="0">
                <a:effectLst/>
                <a:latin typeface="Calibri" panose="020F0502020204030204" pitchFamily="34" charset="0"/>
                <a:ea typeface="Calibri" panose="020F0502020204030204" pitchFamily="34" charset="0"/>
                <a:cs typeface="Calibri" panose="020F0502020204030204" pitchFamily="34" charset="0"/>
              </a:rPr>
              <a:t> </a:t>
            </a:r>
            <a:r>
              <a:rPr lang="en-US" sz="2000" dirty="0">
                <a:effectLst/>
                <a:latin typeface="Calibri" panose="020F0502020204030204" pitchFamily="34" charset="0"/>
                <a:ea typeface="Calibri" panose="020F0502020204030204" pitchFamily="34" charset="0"/>
                <a:cs typeface="Calibri" panose="020F0502020204030204" pitchFamily="34" charset="0"/>
              </a:rPr>
              <a:t>programs</a:t>
            </a:r>
            <a:r>
              <a:rPr lang="en-US" sz="2000" spc="185" dirty="0">
                <a:effectLst/>
                <a:latin typeface="Calibri" panose="020F0502020204030204" pitchFamily="34" charset="0"/>
                <a:ea typeface="Calibri" panose="020F0502020204030204" pitchFamily="34" charset="0"/>
                <a:cs typeface="Calibri" panose="020F0502020204030204" pitchFamily="34" charset="0"/>
              </a:rPr>
              <a:t> </a:t>
            </a:r>
            <a:r>
              <a:rPr lang="en-US" sz="2000" dirty="0">
                <a:effectLst/>
                <a:latin typeface="Calibri" panose="020F0502020204030204" pitchFamily="34" charset="0"/>
                <a:ea typeface="Calibri" panose="020F0502020204030204" pitchFamily="34" charset="0"/>
                <a:cs typeface="Calibri" panose="020F0502020204030204" pitchFamily="34" charset="0"/>
              </a:rPr>
              <a:t>in</a:t>
            </a:r>
            <a:r>
              <a:rPr lang="en-US" sz="2000" spc="185" dirty="0">
                <a:effectLst/>
                <a:latin typeface="Calibri" panose="020F0502020204030204" pitchFamily="34" charset="0"/>
                <a:ea typeface="Calibri" panose="020F0502020204030204" pitchFamily="34" charset="0"/>
                <a:cs typeface="Calibri" panose="020F0502020204030204" pitchFamily="34" charset="0"/>
              </a:rPr>
              <a:t> </a:t>
            </a:r>
            <a:r>
              <a:rPr lang="en-US" sz="2000" dirty="0">
                <a:effectLst/>
                <a:latin typeface="Calibri" panose="020F0502020204030204" pitchFamily="34" charset="0"/>
                <a:ea typeface="Calibri" panose="020F0502020204030204" pitchFamily="34" charset="0"/>
                <a:cs typeface="Calibri" panose="020F0502020204030204" pitchFamily="34" charset="0"/>
              </a:rPr>
              <a:t>the</a:t>
            </a:r>
            <a:r>
              <a:rPr lang="en-US" sz="2000" spc="185" dirty="0">
                <a:effectLst/>
                <a:latin typeface="Calibri" panose="020F0502020204030204" pitchFamily="34" charset="0"/>
                <a:ea typeface="Calibri" panose="020F0502020204030204" pitchFamily="34" charset="0"/>
                <a:cs typeface="Calibri" panose="020F0502020204030204" pitchFamily="34" charset="0"/>
              </a:rPr>
              <a:t> </a:t>
            </a:r>
            <a:r>
              <a:rPr lang="en-US" sz="2000" dirty="0">
                <a:effectLst/>
                <a:latin typeface="Calibri" panose="020F0502020204030204" pitchFamily="34" charset="0"/>
                <a:ea typeface="Calibri" panose="020F0502020204030204" pitchFamily="34" charset="0"/>
                <a:cs typeface="Calibri" panose="020F0502020204030204" pitchFamily="34" charset="0"/>
              </a:rPr>
              <a:t>State</a:t>
            </a:r>
            <a:r>
              <a:rPr lang="en-US" sz="2000" spc="185"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a:lnSpc>
                <a:spcPct val="134000"/>
              </a:lnSpc>
              <a:spcBef>
                <a:spcPts val="600"/>
              </a:spcBef>
              <a:spcAft>
                <a:spcPts val="600"/>
              </a:spcAft>
            </a:pPr>
            <a:r>
              <a:rPr lang="en-US" sz="2000" dirty="0">
                <a:latin typeface="Calibri" panose="020F0502020204030204" pitchFamily="34" charset="0"/>
                <a:ea typeface="Calibri" panose="020F0502020204030204" pitchFamily="34" charset="0"/>
                <a:cs typeface="Calibri" panose="020F0502020204030204" pitchFamily="34" charset="0"/>
              </a:rPr>
              <a:t>Develop continuous improvement of the workforce development system </a:t>
            </a:r>
          </a:p>
          <a:p>
            <a:pPr>
              <a:lnSpc>
                <a:spcPct val="134000"/>
              </a:lnSpc>
              <a:spcBef>
                <a:spcPts val="600"/>
              </a:spcBef>
              <a:spcAft>
                <a:spcPts val="600"/>
              </a:spcAft>
            </a:pPr>
            <a:r>
              <a:rPr lang="en-US" sz="2000" dirty="0">
                <a:effectLst/>
                <a:latin typeface="Calibri" panose="020F0502020204030204" pitchFamily="34" charset="0"/>
                <a:ea typeface="Calibri" panose="020F0502020204030204" pitchFamily="34" charset="0"/>
                <a:cs typeface="Calibri" panose="020F0502020204030204" pitchFamily="34" charset="0"/>
              </a:rPr>
              <a:t>Develop and update comprehensive State performance accountability measures</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514350" indent="-514350">
              <a:lnSpc>
                <a:spcPct val="134000"/>
              </a:lnSpc>
              <a:spcBef>
                <a:spcPts val="600"/>
              </a:spcBef>
              <a:spcAft>
                <a:spcPts val="600"/>
              </a:spcAft>
              <a:buFont typeface="+mj-lt"/>
              <a:buAutoNum type="arabicParenR"/>
            </a:pPr>
            <a:endParaRPr lang="en-US" sz="4000" dirty="0">
              <a:latin typeface="Calibri" panose="020F0502020204030204" pitchFamily="34" charset="0"/>
              <a:ea typeface="Calibri" panose="020F0502020204030204" pitchFamily="34" charset="0"/>
              <a:cs typeface="Calibri" panose="020F0502020204030204" pitchFamily="34" charset="0"/>
            </a:endParaRPr>
          </a:p>
          <a:p>
            <a:pPr>
              <a:lnSpc>
                <a:spcPct val="134000"/>
              </a:lnSpc>
              <a:spcBef>
                <a:spcPts val="600"/>
              </a:spcBef>
              <a:spcAft>
                <a:spcPts val="600"/>
              </a:spcAft>
            </a:pPr>
            <a:endParaRPr lang="en-US" sz="400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800798F9-F042-1C2B-3267-CADCED1574BA}"/>
              </a:ext>
            </a:extLst>
          </p:cNvPr>
          <p:cNvSpPr txBox="1"/>
          <p:nvPr/>
        </p:nvSpPr>
        <p:spPr>
          <a:xfrm>
            <a:off x="9468852" y="704341"/>
            <a:ext cx="2005677" cy="523220"/>
          </a:xfrm>
          <a:prstGeom prst="rect">
            <a:avLst/>
          </a:prstGeom>
          <a:noFill/>
        </p:spPr>
        <p:txBody>
          <a:bodyPr wrap="none" rtlCol="0">
            <a:spAutoFit/>
          </a:bodyPr>
          <a:lstStyle/>
          <a:p>
            <a:r>
              <a:rPr lang="en-US" sz="2800" b="1" dirty="0">
                <a:latin typeface="Calibri" panose="020F0502020204030204" pitchFamily="34" charset="0"/>
                <a:ea typeface="Calibri" panose="020F0502020204030204" pitchFamily="34" charset="0"/>
                <a:cs typeface="Calibri" panose="020F0502020204030204" pitchFamily="34" charset="0"/>
                <a:hlinkClick r:id="rId4"/>
              </a:rPr>
              <a:t>CFR 679.100</a:t>
            </a:r>
            <a:endParaRPr lang="en-US" sz="2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9787471"/>
      </p:ext>
    </p:extLst>
  </p:cSld>
  <p:clrMapOvr>
    <a:masterClrMapping/>
  </p:clrMapOvr>
  <p:transition/>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8E297-0BF4-B311-A761-B14271A2ACC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30DC6D4-DBF4-4C78-12DF-78B6553E4BDC}"/>
              </a:ext>
            </a:extLst>
          </p:cNvPr>
          <p:cNvSpPr>
            <a:spLocks noGrp="1"/>
          </p:cNvSpPr>
          <p:nvPr>
            <p:ph type="title"/>
          </p:nvPr>
        </p:nvSpPr>
        <p:spPr>
          <a:xfrm>
            <a:off x="838200" y="211253"/>
            <a:ext cx="10907110" cy="1005840"/>
          </a:xfrm>
        </p:spPr>
        <p:txBody>
          <a:bodyPr>
            <a:normAutofit fontScale="90000"/>
          </a:bodyPr>
          <a:lstStyle/>
          <a:p>
            <a:r>
              <a:rPr lang="en-US" dirty="0">
                <a:latin typeface="Calibri" panose="020F0502020204030204" pitchFamily="34" charset="0"/>
                <a:ea typeface="Calibri" panose="020F0502020204030204" pitchFamily="34" charset="0"/>
                <a:cs typeface="Calibri" panose="020F0502020204030204" pitchFamily="34" charset="0"/>
              </a:rPr>
              <a:t>Inter-Organizational Agreements: </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Inherent Agreements in the State Plan 1</a:t>
            </a:r>
          </a:p>
        </p:txBody>
      </p:sp>
      <p:sp>
        <p:nvSpPr>
          <p:cNvPr id="7" name="Content Placeholder 6">
            <a:extLst>
              <a:ext uri="{FF2B5EF4-FFF2-40B4-BE49-F238E27FC236}">
                <a16:creationId xmlns:a16="http://schemas.microsoft.com/office/drawing/2014/main" id="{29E9B2E9-4B3C-F00D-E468-58DB37E33619}"/>
              </a:ext>
            </a:extLst>
          </p:cNvPr>
          <p:cNvSpPr>
            <a:spLocks noGrp="1"/>
          </p:cNvSpPr>
          <p:nvPr>
            <p:ph idx="1"/>
          </p:nvPr>
        </p:nvSpPr>
        <p:spPr>
          <a:xfrm>
            <a:off x="838199" y="1444336"/>
            <a:ext cx="11098161" cy="4576763"/>
          </a:xfrm>
        </p:spPr>
        <p:txBody>
          <a:bodyPr>
            <a:normAutofit/>
          </a:bodyPr>
          <a:lstStyle/>
          <a:p>
            <a:pPr marL="0" indent="0">
              <a:lnSpc>
                <a:spcPct val="114000"/>
              </a:lnSpc>
              <a:spcBef>
                <a:spcPts val="600"/>
              </a:spcBef>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The State Board will assist the Governor (via state offices) with…</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Identifying and disseminating promising practices, including strategies or…</a:t>
            </a:r>
          </a:p>
          <a:p>
            <a:pPr marL="1027113" marR="1303655" lvl="1" indent="-457200">
              <a:lnSpc>
                <a:spcPct val="114000"/>
              </a:lnSpc>
              <a:spcBef>
                <a:spcPts val="600"/>
              </a:spcBef>
              <a:spcAft>
                <a:spcPts val="600"/>
              </a:spcAft>
              <a:buSzPct val="100000"/>
              <a:tabLst>
                <a:tab pos="2880995" algn="l"/>
              </a:tabLst>
            </a:pPr>
            <a:r>
              <a:rPr lang="en-US" sz="2600" dirty="0">
                <a:latin typeface="Calibri" panose="020F0502020204030204" pitchFamily="34" charset="0"/>
                <a:cs typeface="Calibri" panose="020F0502020204030204" pitchFamily="34" charset="0"/>
              </a:rPr>
              <a:t>Effective operation of American Job Centers / One-Stop Centers</a:t>
            </a:r>
          </a:p>
          <a:p>
            <a:pPr marL="1027113" marR="1303655" lvl="1" indent="-457200">
              <a:lnSpc>
                <a:spcPct val="114000"/>
              </a:lnSpc>
              <a:spcBef>
                <a:spcPts val="600"/>
              </a:spcBef>
              <a:spcAft>
                <a:spcPts val="600"/>
              </a:spcAft>
              <a:buSzPct val="100000"/>
              <a:tabLst>
                <a:tab pos="2880995" algn="l"/>
              </a:tabLst>
            </a:pPr>
            <a:r>
              <a:rPr lang="en-US" sz="2600" dirty="0">
                <a:latin typeface="Calibri" panose="020F0502020204030204" pitchFamily="34" charset="0"/>
                <a:cs typeface="Calibri" panose="020F0502020204030204" pitchFamily="34" charset="0"/>
              </a:rPr>
              <a:t>Development of effective local boards </a:t>
            </a:r>
          </a:p>
          <a:p>
            <a:pPr marL="1027113" marR="1303020" lvl="1" indent="-457200">
              <a:lnSpc>
                <a:spcPct val="114000"/>
              </a:lnSpc>
              <a:spcBef>
                <a:spcPts val="600"/>
              </a:spcBef>
              <a:spcAft>
                <a:spcPts val="600"/>
              </a:spcAft>
              <a:buSzPct val="100000"/>
              <a:tabLst>
                <a:tab pos="2900045" algn="l"/>
              </a:tabLst>
            </a:pPr>
            <a:r>
              <a:rPr lang="en-US" sz="2600" dirty="0">
                <a:latin typeface="Calibri" panose="020F0502020204030204" pitchFamily="34" charset="0"/>
                <a:cs typeface="Calibri" panose="020F0502020204030204" pitchFamily="34" charset="0"/>
              </a:rPr>
              <a:t>Effective training programs </a:t>
            </a:r>
          </a:p>
          <a:p>
            <a:pPr marL="514350" indent="-514350">
              <a:lnSpc>
                <a:spcPct val="114000"/>
              </a:lnSpc>
              <a:spcBef>
                <a:spcPts val="600"/>
              </a:spcBef>
              <a:spcAft>
                <a:spcPts val="600"/>
              </a:spcAft>
              <a:buFont typeface="+mj-lt"/>
              <a:buAutoNum type="arabicParenR"/>
            </a:pP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707A8953-627D-7DE3-C0C5-58E27CA4CEF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7849" y="4402729"/>
            <a:ext cx="3939810" cy="1855445"/>
          </a:xfrm>
          <a:prstGeom prst="rect">
            <a:avLst/>
          </a:prstGeom>
        </p:spPr>
      </p:pic>
      <p:sp>
        <p:nvSpPr>
          <p:cNvPr id="3" name="TextBox 2">
            <a:extLst>
              <a:ext uri="{FF2B5EF4-FFF2-40B4-BE49-F238E27FC236}">
                <a16:creationId xmlns:a16="http://schemas.microsoft.com/office/drawing/2014/main" id="{C3A8D45B-621D-8272-2B2A-8299B8644BCD}"/>
              </a:ext>
            </a:extLst>
          </p:cNvPr>
          <p:cNvSpPr txBox="1"/>
          <p:nvPr/>
        </p:nvSpPr>
        <p:spPr>
          <a:xfrm>
            <a:off x="9468852" y="704341"/>
            <a:ext cx="2005677" cy="523220"/>
          </a:xfrm>
          <a:prstGeom prst="rect">
            <a:avLst/>
          </a:prstGeom>
          <a:noFill/>
        </p:spPr>
        <p:txBody>
          <a:bodyPr wrap="none" rtlCol="0">
            <a:spAutoFit/>
          </a:bodyPr>
          <a:lstStyle/>
          <a:p>
            <a:r>
              <a:rPr lang="en-US" sz="2800" b="1" dirty="0">
                <a:latin typeface="Calibri" panose="020F0502020204030204" pitchFamily="34" charset="0"/>
                <a:ea typeface="Calibri" panose="020F0502020204030204" pitchFamily="34" charset="0"/>
                <a:cs typeface="Calibri" panose="020F0502020204030204" pitchFamily="34" charset="0"/>
                <a:hlinkClick r:id="rId5"/>
              </a:rPr>
              <a:t>CFR 679.100</a:t>
            </a:r>
            <a:endParaRPr lang="en-US" sz="2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5281610"/>
      </p:ext>
    </p:extLst>
  </p:cSld>
  <p:clrMapOvr>
    <a:masterClrMapping/>
  </p:clrMapOvr>
  <p:transition/>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201AB-D694-64B9-415D-7EAB0D23112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C86A56B-B2D6-6417-4C99-75CB4564D4DD}"/>
              </a:ext>
            </a:extLst>
          </p:cNvPr>
          <p:cNvSpPr>
            <a:spLocks noGrp="1"/>
          </p:cNvSpPr>
          <p:nvPr>
            <p:ph type="title"/>
          </p:nvPr>
        </p:nvSpPr>
        <p:spPr>
          <a:xfrm>
            <a:off x="838200" y="201421"/>
            <a:ext cx="11127828" cy="1005840"/>
          </a:xfrm>
        </p:spPr>
        <p:txBody>
          <a:bodyPr>
            <a:normAutofit fontScale="90000"/>
          </a:bodyPr>
          <a:lstStyle/>
          <a:p>
            <a:r>
              <a:rPr lang="en-US" dirty="0">
                <a:latin typeface="Calibri" panose="020F0502020204030204" pitchFamily="34" charset="0"/>
                <a:ea typeface="Calibri" panose="020F0502020204030204" pitchFamily="34" charset="0"/>
                <a:cs typeface="Calibri" panose="020F0502020204030204" pitchFamily="34" charset="0"/>
              </a:rPr>
              <a:t>Inter-Organizational Agreements: </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Inherent Agreements in the State Plan 2</a:t>
            </a:r>
          </a:p>
        </p:txBody>
      </p:sp>
      <p:sp>
        <p:nvSpPr>
          <p:cNvPr id="7" name="Content Placeholder 6">
            <a:extLst>
              <a:ext uri="{FF2B5EF4-FFF2-40B4-BE49-F238E27FC236}">
                <a16:creationId xmlns:a16="http://schemas.microsoft.com/office/drawing/2014/main" id="{6885B2AB-47F7-E83D-6026-706E5133FBC6}"/>
              </a:ext>
            </a:extLst>
          </p:cNvPr>
          <p:cNvSpPr>
            <a:spLocks noGrp="1"/>
          </p:cNvSpPr>
          <p:nvPr>
            <p:ph idx="1"/>
          </p:nvPr>
        </p:nvSpPr>
        <p:spPr>
          <a:xfrm>
            <a:off x="1219200" y="1600200"/>
            <a:ext cx="10290312" cy="4576763"/>
          </a:xfrm>
        </p:spPr>
        <p:txBody>
          <a:bodyPr>
            <a:normAutofit/>
          </a:bodyPr>
          <a:lstStyle/>
          <a:p>
            <a:pPr marL="0" indent="0">
              <a:lnSpc>
                <a:spcPct val="114000"/>
              </a:lnSpc>
              <a:spcBef>
                <a:spcPts val="600"/>
              </a:spcBef>
              <a:spcAft>
                <a:spcPts val="600"/>
              </a:spcAft>
              <a:buNone/>
            </a:pPr>
            <a:r>
              <a:rPr lang="en-US" sz="2600" dirty="0">
                <a:latin typeface="Calibri" panose="020F0502020204030204" pitchFamily="34" charset="0"/>
                <a:ea typeface="Calibri" panose="020F0502020204030204" pitchFamily="34" charset="0"/>
                <a:cs typeface="Calibri" panose="020F0502020204030204" pitchFamily="34" charset="0"/>
              </a:rPr>
              <a:t>The State Board will assist the Governor to:</a:t>
            </a:r>
            <a:endParaRPr lang="en-US" sz="2600" dirty="0">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Develop and review of statewide policies affecting the coordinated provision of services in the one-stop delivery system </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Develop strategies for technological improvements </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Develop strategies for aligning technology and data systems across one-stop partner programs </a:t>
            </a:r>
          </a:p>
          <a:p>
            <a:pPr>
              <a:lnSpc>
                <a:spcPct val="114000"/>
              </a:lnSpc>
              <a:spcBef>
                <a:spcPts val="600"/>
              </a:spcBef>
              <a:spcAft>
                <a:spcPts val="600"/>
              </a:spcAft>
            </a:pPr>
            <a:endParaRPr lang="en-US"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64659684"/>
      </p:ext>
    </p:extLst>
  </p:cSld>
  <p:clrMapOvr>
    <a:masterClrMapping/>
  </p:clrMapOvr>
  <p:transition/>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7B25C-C89C-3246-A61F-CA0B3395144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F208F2-9B32-BEA2-9E8B-68B6DBC8E22D}"/>
              </a:ext>
            </a:extLst>
          </p:cNvPr>
          <p:cNvSpPr>
            <a:spLocks noGrp="1"/>
          </p:cNvSpPr>
          <p:nvPr>
            <p:ph type="title" idx="4294967295"/>
          </p:nvPr>
        </p:nvSpPr>
        <p:spPr>
          <a:xfrm>
            <a:off x="7598979" y="2291948"/>
            <a:ext cx="4337001" cy="2274094"/>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defRPr/>
            </a:pPr>
            <a:r>
              <a:rPr kumimoji="0" lang="en-US" sz="48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Responsibilities and Collaboration </a:t>
            </a:r>
            <a:br>
              <a:rPr kumimoji="0" lang="en-US" sz="48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br>
            <a:r>
              <a:rPr kumimoji="0" lang="en-US" sz="48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at All Levels</a:t>
            </a:r>
          </a:p>
        </p:txBody>
      </p:sp>
      <p:pic>
        <p:nvPicPr>
          <p:cNvPr id="2" name="Picture 1">
            <a:extLst>
              <a:ext uri="{FF2B5EF4-FFF2-40B4-BE49-F238E27FC236}">
                <a16:creationId xmlns:a16="http://schemas.microsoft.com/office/drawing/2014/main" id="{0611B077-3F3C-C70C-E719-3339F7358B9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9091" t="28079" r="-1" b="-1"/>
          <a:stretch>
            <a:fillRect/>
          </a:stretch>
        </p:blipFill>
        <p:spPr>
          <a:xfrm>
            <a:off x="6107" y="10"/>
            <a:ext cx="8668492" cy="6857990"/>
          </a:xfrm>
          <a:prstGeom prst="rect">
            <a:avLst/>
          </a:prstGeom>
        </p:spPr>
      </p:pic>
      <p:sp>
        <p:nvSpPr>
          <p:cNvPr id="4" name="Rectangle 3">
            <a:extLst>
              <a:ext uri="{FF2B5EF4-FFF2-40B4-BE49-F238E27FC236}">
                <a16:creationId xmlns:a16="http://schemas.microsoft.com/office/drawing/2014/main" id="{E9729648-79FE-C94C-9B68-2496C6203BCE}"/>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12</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93010009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D34B8-CEF4-249B-E5F3-27BCB72701F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4ADE50-4A9C-F056-2905-D732339FF47C}"/>
              </a:ext>
            </a:extLst>
          </p:cNvPr>
          <p:cNvSpPr>
            <a:spLocks noGrp="1"/>
          </p:cNvSpPr>
          <p:nvPr>
            <p:ph type="title"/>
          </p:nvPr>
        </p:nvSpPr>
        <p:spPr/>
        <p:txBody>
          <a:bodyPr>
            <a:normAutofit fontScale="90000"/>
          </a:bodyPr>
          <a:lstStyle/>
          <a:p>
            <a:r>
              <a:rPr lang="en-US" dirty="0">
                <a:latin typeface="Calibri" panose="020F0502020204030204" pitchFamily="34" charset="0"/>
                <a:ea typeface="Calibri" panose="020F0502020204030204" pitchFamily="34" charset="0"/>
                <a:cs typeface="Calibri" panose="020F0502020204030204" pitchFamily="34" charset="0"/>
              </a:rPr>
              <a:t>Partnership 1: Governor – State WDB – Chief Local Elected Official</a:t>
            </a:r>
          </a:p>
        </p:txBody>
      </p:sp>
      <p:sp>
        <p:nvSpPr>
          <p:cNvPr id="7" name="Content Placeholder 6">
            <a:extLst>
              <a:ext uri="{FF2B5EF4-FFF2-40B4-BE49-F238E27FC236}">
                <a16:creationId xmlns:a16="http://schemas.microsoft.com/office/drawing/2014/main" id="{81DCD20B-6FD6-7F3A-675A-D2A511EA9863}"/>
              </a:ext>
            </a:extLst>
          </p:cNvPr>
          <p:cNvSpPr>
            <a:spLocks noGrp="1"/>
          </p:cNvSpPr>
          <p:nvPr>
            <p:ph idx="1"/>
          </p:nvPr>
        </p:nvSpPr>
        <p:spPr>
          <a:xfrm>
            <a:off x="1170709" y="1475509"/>
            <a:ext cx="10515600" cy="4576763"/>
          </a:xfrm>
        </p:spPr>
        <p:txBody>
          <a:bodyPr>
            <a:normAutofit lnSpcReduction="10000"/>
          </a:bodyPr>
          <a:lstStyle/>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Guidelines for determining various programs' contributions</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Guidance to determine infrastructure funding for one-stop centers</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Roles of the one-stop partner programs in for infrastructure costs;</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Cost Allocation</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Identify planning regions</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Designation of local areas</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Gov leads in consultation, development of allocation formula for adult </a:t>
            </a:r>
            <a:br>
              <a:rPr lang="en-US" sz="2600" dirty="0">
                <a:latin typeface="Calibri" panose="020F0502020204030204" pitchFamily="34" charset="0"/>
                <a:cs typeface="Calibri" panose="020F0502020204030204" pitchFamily="34" charset="0"/>
              </a:rPr>
            </a:br>
            <a:r>
              <a:rPr lang="en-US" sz="2600" dirty="0">
                <a:latin typeface="Calibri" panose="020F0502020204030204" pitchFamily="34" charset="0"/>
                <a:cs typeface="Calibri" panose="020F0502020204030204" pitchFamily="34" charset="0"/>
              </a:rPr>
              <a:t>&amp; youth program activities</a:t>
            </a:r>
          </a:p>
          <a:p>
            <a:pPr>
              <a:lnSpc>
                <a:spcPct val="114000"/>
              </a:lnSpc>
              <a:spcBef>
                <a:spcPts val="600"/>
              </a:spcBef>
              <a:spcAft>
                <a:spcPts val="600"/>
              </a:spcAft>
              <a:buFont typeface="Wingdings" panose="05000000000000000000" pitchFamily="2" charset="2"/>
              <a:buChar char="ü"/>
            </a:pPr>
            <a:endParaRPr lang="en-US" sz="28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buFont typeface="Wingdings" panose="05000000000000000000" pitchFamily="2" charset="2"/>
              <a:buChar char="ü"/>
            </a:pP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68261071"/>
      </p:ext>
    </p:extLst>
  </p:cSld>
  <p:clrMapOvr>
    <a:masterClrMapping/>
  </p:clrMapOvr>
  <p:transition/>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6E52D-FCBC-8DAC-2930-060AE153214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864AE2B-886C-3192-A580-92856CF79732}"/>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Partnership 2: Governor - CLEO</a:t>
            </a:r>
          </a:p>
        </p:txBody>
      </p:sp>
      <p:sp>
        <p:nvSpPr>
          <p:cNvPr id="7" name="Content Placeholder 6">
            <a:extLst>
              <a:ext uri="{FF2B5EF4-FFF2-40B4-BE49-F238E27FC236}">
                <a16:creationId xmlns:a16="http://schemas.microsoft.com/office/drawing/2014/main" id="{49D62313-4E79-9638-B89D-028CFA54D136}"/>
              </a:ext>
            </a:extLst>
          </p:cNvPr>
          <p:cNvSpPr>
            <a:spLocks noGrp="1"/>
          </p:cNvSpPr>
          <p:nvPr>
            <p:ph idx="1"/>
          </p:nvPr>
        </p:nvSpPr>
        <p:spPr>
          <a:xfrm>
            <a:off x="838200" y="1426779"/>
            <a:ext cx="10515600" cy="4576763"/>
          </a:xfrm>
        </p:spPr>
        <p:txBody>
          <a:bodyPr>
            <a:normAutofit/>
          </a:bodyPr>
          <a:lstStyle/>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Consideration of local WDBs request to be a One-Stop operator, including sole source procurement process</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Consideration of local WDBs request to provide career services</a:t>
            </a:r>
          </a:p>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 Consideration of a request a waiver of statute or regulation under WIOA or Wagner-Peyser</a:t>
            </a:r>
          </a:p>
        </p:txBody>
      </p:sp>
    </p:spTree>
    <p:extLst>
      <p:ext uri="{BB962C8B-B14F-4D97-AF65-F5344CB8AC3E}">
        <p14:creationId xmlns:p14="http://schemas.microsoft.com/office/powerpoint/2010/main" val="350757253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88328-0EDF-BFAA-A197-CB71E15C401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578D9F-4AFA-D9B4-0948-0E1F802584A0}"/>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Governor </a:t>
            </a:r>
          </a:p>
        </p:txBody>
      </p:sp>
      <p:sp>
        <p:nvSpPr>
          <p:cNvPr id="7" name="Content Placeholder 6">
            <a:extLst>
              <a:ext uri="{FF2B5EF4-FFF2-40B4-BE49-F238E27FC236}">
                <a16:creationId xmlns:a16="http://schemas.microsoft.com/office/drawing/2014/main" id="{D076C224-E505-C9CE-478D-25100EE770B2}"/>
              </a:ext>
            </a:extLst>
          </p:cNvPr>
          <p:cNvSpPr>
            <a:spLocks noGrp="1"/>
          </p:cNvSpPr>
          <p:nvPr>
            <p:ph idx="1"/>
          </p:nvPr>
        </p:nvSpPr>
        <p:spPr>
          <a:xfrm>
            <a:off x="838200" y="1600201"/>
            <a:ext cx="7575135" cy="1657350"/>
          </a:xfrm>
        </p:spPr>
        <p:txBody>
          <a:bodyPr>
            <a:normAutofit fontScale="92500" lnSpcReduction="10000"/>
          </a:bodyPr>
          <a:lstStyle/>
          <a:p>
            <a:pPr>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Re-certifies LWDBs every two (2) years that have</a:t>
            </a:r>
          </a:p>
          <a:p>
            <a:pPr lvl="1">
              <a:lnSpc>
                <a:spcPct val="114000"/>
              </a:lnSpc>
              <a:spcBef>
                <a:spcPts val="600"/>
              </a:spcBef>
              <a:spcAft>
                <a:spcPts val="600"/>
              </a:spcAft>
              <a:buSzPct val="91000"/>
            </a:pPr>
            <a:r>
              <a:rPr lang="en-US" sz="2600" dirty="0">
                <a:latin typeface="Calibri" panose="020F0502020204030204" pitchFamily="34" charset="0"/>
                <a:ea typeface="Calibri" panose="020F0502020204030204" pitchFamily="34" charset="0"/>
                <a:cs typeface="Calibri" panose="020F0502020204030204" pitchFamily="34" charset="0"/>
              </a:rPr>
              <a:t> performed successfully</a:t>
            </a:r>
          </a:p>
          <a:p>
            <a:pPr lvl="1">
              <a:lnSpc>
                <a:spcPct val="114000"/>
              </a:lnSpc>
              <a:spcBef>
                <a:spcPts val="600"/>
              </a:spcBef>
              <a:spcAft>
                <a:spcPts val="600"/>
              </a:spcAft>
              <a:buSzPct val="91000"/>
            </a:pPr>
            <a:r>
              <a:rPr lang="en-US" sz="2600" dirty="0">
                <a:latin typeface="Calibri" panose="020F0502020204030204" pitchFamily="34" charset="0"/>
                <a:ea typeface="Calibri" panose="020F0502020204030204" pitchFamily="34" charset="0"/>
                <a:cs typeface="Calibri" panose="020F0502020204030204" pitchFamily="34" charset="0"/>
              </a:rPr>
              <a:t> maintained fiscal integrity</a:t>
            </a:r>
          </a:p>
          <a:p>
            <a:pPr>
              <a:lnSpc>
                <a:spcPct val="114000"/>
              </a:lnSpc>
              <a:spcBef>
                <a:spcPts val="600"/>
              </a:spcBef>
              <a:spcAft>
                <a:spcPts val="600"/>
              </a:spcAft>
              <a:buFont typeface="Wingdings" panose="05000000000000000000" pitchFamily="2" charset="2"/>
              <a:buChar char="Ø"/>
            </a:pPr>
            <a:endParaRPr lang="en-US" sz="3200" dirty="0">
              <a:latin typeface="Calibri" panose="020F0502020204030204" pitchFamily="34" charset="0"/>
              <a:ea typeface="Calibri" panose="020F0502020204030204" pitchFamily="34" charset="0"/>
              <a:cs typeface="Calibri" panose="020F0502020204030204" pitchFamily="34" charset="0"/>
            </a:endParaRPr>
          </a:p>
        </p:txBody>
      </p:sp>
      <p:pic>
        <p:nvPicPr>
          <p:cNvPr id="2050" name="Picture 2">
            <a:extLst>
              <a:ext uri="{FF2B5EF4-FFF2-40B4-BE49-F238E27FC236}">
                <a16:creationId xmlns:a16="http://schemas.microsoft.com/office/drawing/2014/main" id="{FBB0E3B0-88CF-E66C-EA71-A847724C643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950" y="3167063"/>
            <a:ext cx="4514850" cy="30099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15FFC87-5DBF-9FE1-92CF-6284A512E1C0}"/>
              </a:ext>
            </a:extLst>
          </p:cNvPr>
          <p:cNvSpPr txBox="1"/>
          <p:nvPr/>
        </p:nvSpPr>
        <p:spPr>
          <a:xfrm>
            <a:off x="8413335" y="632103"/>
            <a:ext cx="1611339" cy="461665"/>
          </a:xfrm>
          <a:prstGeom prst="rect">
            <a:avLst/>
          </a:prstGeom>
          <a:noFill/>
        </p:spPr>
        <p:txBody>
          <a:bodyPr wrap="none" rtlCol="0">
            <a:spAutoFit/>
          </a:bodyPr>
          <a:lstStyle/>
          <a:p>
            <a:r>
              <a:rPr lang="en-US" sz="2400" b="1" dirty="0">
                <a:latin typeface="Calibri" panose="020F0502020204030204" pitchFamily="34" charset="0"/>
                <a:ea typeface="Calibri" panose="020F0502020204030204" pitchFamily="34" charset="0"/>
                <a:cs typeface="Calibri" panose="020F0502020204030204" pitchFamily="34" charset="0"/>
                <a:hlinkClick r:id="rId4"/>
              </a:rPr>
              <a:t>679.250 </a:t>
            </a:r>
            <a:r>
              <a:rPr lang="en-US" sz="2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4"/>
              </a:rPr>
              <a:t>(b)</a:t>
            </a: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140919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7EBE6-F037-FB7C-1B9A-D674201F18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D03E7B0-55BB-D0C3-A6A5-8A2CFB662477}"/>
              </a:ext>
            </a:extLst>
          </p:cNvPr>
          <p:cNvSpPr>
            <a:spLocks noGrp="1"/>
          </p:cNvSpPr>
          <p:nvPr>
            <p:ph type="title"/>
          </p:nvPr>
        </p:nvSpPr>
        <p:spPr/>
        <p:txBody>
          <a:bodyPr>
            <a:normAutofit/>
          </a:bodyPr>
          <a:lstStyle/>
          <a:p>
            <a:r>
              <a:rPr lang="en-US">
                <a:latin typeface="Calibri" panose="020F0502020204030204" pitchFamily="34" charset="0"/>
                <a:ea typeface="Calibri" panose="020F0502020204030204" pitchFamily="34" charset="0"/>
                <a:cs typeface="Calibri" panose="020F0502020204030204" pitchFamily="34" charset="0"/>
              </a:rPr>
              <a:t>State Workforce Agencies &amp; State Workforce Boards</a:t>
            </a:r>
          </a:p>
        </p:txBody>
      </p:sp>
      <p:sp>
        <p:nvSpPr>
          <p:cNvPr id="7" name="Content Placeholder 6">
            <a:extLst>
              <a:ext uri="{FF2B5EF4-FFF2-40B4-BE49-F238E27FC236}">
                <a16:creationId xmlns:a16="http://schemas.microsoft.com/office/drawing/2014/main" id="{37E55668-CAC3-393E-50BB-56476C6A4E92}"/>
              </a:ext>
            </a:extLst>
          </p:cNvPr>
          <p:cNvSpPr>
            <a:spLocks noGrp="1"/>
          </p:cNvSpPr>
          <p:nvPr>
            <p:ph idx="1"/>
          </p:nvPr>
        </p:nvSpPr>
        <p:spPr>
          <a:xfrm>
            <a:off x="1101212" y="1447800"/>
            <a:ext cx="10252587"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State Workforce Agencies</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Typically receive WIOA funding </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Develop and execute state-wide workforce strategies</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Administer workforce programs for compliance</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Performance Accountability</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Policy Development</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Ensure workforce services are being delivered at the local level</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Collaborate with locals and stakeholders on workforce activities</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Collect and analyze LMI for planning purposes</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Ensure programs are responsive to employers and job seekers</a:t>
            </a:r>
          </a:p>
          <a:p>
            <a:pPr>
              <a:lnSpc>
                <a:spcPct val="114000"/>
              </a:lnSpc>
              <a:spcBef>
                <a:spcPts val="600"/>
              </a:spcBef>
              <a:spcAft>
                <a:spcPts val="600"/>
              </a:spcAft>
              <a:buFont typeface="Wingdings" panose="05000000000000000000" pitchFamily="2" charset="2"/>
              <a:buChar char="Ø"/>
            </a:pP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990604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FE7FA-1540-F43D-4988-AC135408C4E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0D2618D-2BE8-7673-1C95-DC2BA0CB457C}"/>
              </a:ext>
            </a:extLst>
          </p:cNvPr>
          <p:cNvSpPr>
            <a:spLocks noGrp="1"/>
          </p:cNvSpPr>
          <p:nvPr>
            <p:ph type="title"/>
          </p:nvPr>
        </p:nvSpPr>
        <p:spPr/>
        <p:txBody>
          <a:bodyPr>
            <a:normAutofit/>
          </a:bodyPr>
          <a:lstStyle/>
          <a:p>
            <a:r>
              <a:rPr lang="en-US" sz="2800" dirty="0">
                <a:latin typeface="Calibri" panose="020F0502020204030204" pitchFamily="34" charset="0"/>
                <a:ea typeface="Calibri" panose="020F0502020204030204" pitchFamily="34" charset="0"/>
                <a:cs typeface="Calibri" panose="020F0502020204030204" pitchFamily="34" charset="0"/>
              </a:rPr>
              <a:t>State Workforce Agencies &amp; State Workforce Boards continued</a:t>
            </a:r>
          </a:p>
        </p:txBody>
      </p:sp>
      <p:sp>
        <p:nvSpPr>
          <p:cNvPr id="7" name="Content Placeholder 6">
            <a:extLst>
              <a:ext uri="{FF2B5EF4-FFF2-40B4-BE49-F238E27FC236}">
                <a16:creationId xmlns:a16="http://schemas.microsoft.com/office/drawing/2014/main" id="{01832EEE-F88B-B2C3-2F54-6AC5060DF874}"/>
              </a:ext>
            </a:extLst>
          </p:cNvPr>
          <p:cNvSpPr>
            <a:spLocks noGrp="1"/>
          </p:cNvSpPr>
          <p:nvPr>
            <p:ph idx="1"/>
          </p:nvPr>
        </p:nvSpPr>
        <p:spPr>
          <a:xfrm>
            <a:off x="1071716" y="1600200"/>
            <a:ext cx="10282084"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State Workforce Board</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Strategic Oversight including developing and approving statewide plans</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Ensure policies align with Board goals and federal requirements</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Performance oversight to evaluate effectiveness of programs</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Interagency coordination at state level</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Engaging stakeholders to align workforce strategies</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Resource allocation</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Ensure public input to the planning and decision-making process</a:t>
            </a:r>
          </a:p>
          <a:p>
            <a:pPr lvl="1">
              <a:lnSpc>
                <a:spcPct val="114000"/>
              </a:lnSpc>
              <a:spcBef>
                <a:spcPts val="600"/>
              </a:spcBef>
              <a:spcAft>
                <a:spcPts val="600"/>
              </a:spcAft>
              <a:buSzPct val="91000"/>
            </a:pPr>
            <a:r>
              <a:rPr lang="en-US" sz="2000" dirty="0">
                <a:latin typeface="Calibri" panose="020F0502020204030204" pitchFamily="34" charset="0"/>
                <a:cs typeface="Calibri" panose="020F0502020204030204" pitchFamily="34" charset="0"/>
              </a:rPr>
              <a:t>Advise Governor and state agency on workforce issues</a:t>
            </a:r>
          </a:p>
          <a:p>
            <a:pPr>
              <a:lnSpc>
                <a:spcPct val="114000"/>
              </a:lnSpc>
              <a:spcBef>
                <a:spcPts val="600"/>
              </a:spcBef>
              <a:spcAft>
                <a:spcPts val="600"/>
              </a:spcAft>
              <a:buFont typeface="Wingdings" panose="05000000000000000000" pitchFamily="2" charset="2"/>
              <a:buChar char="Ø"/>
            </a:pP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26176725"/>
      </p:ext>
    </p:extLst>
  </p:cSld>
  <p:clrMapOvr>
    <a:masterClrMapping/>
  </p:clrMapOvr>
  <p:transition/>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7767586" y="2567709"/>
            <a:ext cx="4117015" cy="1079500"/>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defRPr/>
            </a:pPr>
            <a:r>
              <a:rPr kumimoji="0" lang="en-US" sz="54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Managing Risks in Partnership</a:t>
            </a:r>
          </a:p>
        </p:txBody>
      </p:sp>
      <p:pic>
        <p:nvPicPr>
          <p:cNvPr id="2" name="Picture 1">
            <a:extLst>
              <a:ext uri="{FF2B5EF4-FFF2-40B4-BE49-F238E27FC236}">
                <a16:creationId xmlns:a16="http://schemas.microsoft.com/office/drawing/2014/main" id="{F3A52A4F-211B-1A5E-1148-0A3EC92667F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9091" t="28079" r="-1" b="-1"/>
          <a:stretch>
            <a:fillRect/>
          </a:stretch>
        </p:blipFill>
        <p:spPr>
          <a:xfrm>
            <a:off x="6107" y="10"/>
            <a:ext cx="8668492" cy="6857990"/>
          </a:xfrm>
          <a:prstGeom prst="rect">
            <a:avLst/>
          </a:prstGeom>
        </p:spPr>
      </p:pic>
    </p:spTree>
    <p:extLst>
      <p:ext uri="{BB962C8B-B14F-4D97-AF65-F5344CB8AC3E}">
        <p14:creationId xmlns:p14="http://schemas.microsoft.com/office/powerpoint/2010/main" val="3132805017"/>
      </p:ext>
    </p:extLst>
  </p:cSld>
  <p:clrMapOvr>
    <a:masterClrMapping/>
  </p:clrMapOvr>
  <p:transition/>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824C7-1A6A-CABF-429A-D1462DE663A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3C68C12-6B36-E002-3233-D0776A5BECF6}"/>
              </a:ext>
            </a:extLst>
          </p:cNvPr>
          <p:cNvSpPr>
            <a:spLocks noGrp="1"/>
          </p:cNvSpPr>
          <p:nvPr>
            <p:ph type="title"/>
          </p:nvPr>
        </p:nvSpPr>
        <p:spPr/>
        <p:txBody>
          <a:bodyPr>
            <a:normAutofit/>
          </a:bodyPr>
          <a:lstStyle/>
          <a:p>
            <a:r>
              <a:rPr lang="en-US">
                <a:latin typeface="Calibri" panose="020F0502020204030204" pitchFamily="34" charset="0"/>
                <a:ea typeface="Calibri" panose="020F0502020204030204" pitchFamily="34" charset="0"/>
                <a:cs typeface="Calibri" panose="020F0502020204030204" pitchFamily="34" charset="0"/>
              </a:rPr>
              <a:t>50 Percent to 70 Percent of Business Partnerships Fail</a:t>
            </a:r>
          </a:p>
        </p:txBody>
      </p:sp>
      <p:sp>
        <p:nvSpPr>
          <p:cNvPr id="7" name="Content Placeholder 6">
            <a:extLst>
              <a:ext uri="{FF2B5EF4-FFF2-40B4-BE49-F238E27FC236}">
                <a16:creationId xmlns:a16="http://schemas.microsoft.com/office/drawing/2014/main" id="{19F08FA5-10CB-C3B5-9182-F41C25DAFDAE}"/>
              </a:ext>
            </a:extLst>
          </p:cNvPr>
          <p:cNvSpPr>
            <a:spLocks noGrp="1"/>
          </p:cNvSpPr>
          <p:nvPr>
            <p:ph idx="1"/>
          </p:nvPr>
        </p:nvSpPr>
        <p:spPr>
          <a:xfrm>
            <a:off x="1133168" y="1315416"/>
            <a:ext cx="10515600" cy="4888739"/>
          </a:xfrm>
        </p:spPr>
        <p:txBody>
          <a:bodyPr>
            <a:noAutofit/>
          </a:bodyPr>
          <a:lstStyle/>
          <a:p>
            <a:pPr>
              <a:lnSpc>
                <a:spcPct val="114000"/>
              </a:lnSpc>
              <a:spcBef>
                <a:spcPts val="600"/>
              </a:spcBef>
              <a:spcAft>
                <a:spcPts val="600"/>
              </a:spcAft>
            </a:pPr>
            <a:r>
              <a:rPr lang="en-US" sz="2600" b="1" dirty="0">
                <a:latin typeface="Calibri" panose="020F0502020204030204" pitchFamily="34" charset="0"/>
                <a:ea typeface="Calibri" panose="020F0502020204030204" pitchFamily="34" charset="0"/>
                <a:cs typeface="Calibri" panose="020F0502020204030204" pitchFamily="34" charset="0"/>
              </a:rPr>
              <a:t>Key Takeaways</a:t>
            </a:r>
          </a:p>
          <a:p>
            <a:pPr lvl="1">
              <a:lnSpc>
                <a:spcPct val="114000"/>
              </a:lnSpc>
              <a:spcBef>
                <a:spcPts val="600"/>
              </a:spcBef>
              <a:spcAft>
                <a:spcPts val="600"/>
              </a:spcAft>
              <a:buFont typeface="Courier New" panose="02070309020205020404" pitchFamily="49" charset="0"/>
              <a:buChar char="o"/>
            </a:pPr>
            <a:r>
              <a:rPr lang="en-US" sz="2600" b="1" dirty="0">
                <a:latin typeface="Calibri" panose="020F0502020204030204" pitchFamily="34" charset="0"/>
                <a:ea typeface="Calibri" panose="020F0502020204030204" pitchFamily="34" charset="0"/>
                <a:cs typeface="Calibri" panose="020F0502020204030204" pitchFamily="34" charset="0"/>
              </a:rPr>
              <a:t>There should always be a partnership agreement in place.</a:t>
            </a:r>
          </a:p>
          <a:p>
            <a:pPr lvl="1">
              <a:lnSpc>
                <a:spcPct val="114000"/>
              </a:lnSpc>
              <a:spcBef>
                <a:spcPts val="600"/>
              </a:spcBef>
              <a:spcAft>
                <a:spcPts val="600"/>
              </a:spcAft>
              <a:buFont typeface="Courier New" panose="02070309020205020404" pitchFamily="49" charset="0"/>
              <a:buChar char="o"/>
            </a:pPr>
            <a:r>
              <a:rPr lang="en-US" sz="2600" dirty="0">
                <a:latin typeface="Calibri" panose="020F0502020204030204" pitchFamily="34" charset="0"/>
                <a:ea typeface="Calibri" panose="020F0502020204030204" pitchFamily="34" charset="0"/>
                <a:cs typeface="Calibri" panose="020F0502020204030204" pitchFamily="34" charset="0"/>
              </a:rPr>
              <a:t>You need to be able to trust your business partner(s) and trust takes time and commitment.</a:t>
            </a:r>
          </a:p>
          <a:p>
            <a:pPr>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An honest and open relationship between partners is the foundation of any successful business partnership.</a:t>
            </a:r>
          </a:p>
          <a:p>
            <a:pPr>
              <a:lnSpc>
                <a:spcPct val="114000"/>
              </a:lnSpc>
              <a:spcBef>
                <a:spcPts val="600"/>
              </a:spcBef>
              <a:spcAft>
                <a:spcPts val="600"/>
              </a:spcAft>
            </a:pPr>
            <a:r>
              <a:rPr lang="en-US" sz="2600" b="1" dirty="0">
                <a:latin typeface="Calibri" panose="020F0502020204030204" pitchFamily="34" charset="0"/>
                <a:ea typeface="Calibri" panose="020F0502020204030204" pitchFamily="34" charset="0"/>
                <a:cs typeface="Calibri" panose="020F0502020204030204" pitchFamily="34" charset="0"/>
              </a:rPr>
              <a:t>What Makes any Business Partnership Successful?</a:t>
            </a:r>
          </a:p>
          <a:p>
            <a:pPr lvl="1">
              <a:lnSpc>
                <a:spcPct val="114000"/>
              </a:lnSpc>
              <a:spcBef>
                <a:spcPts val="600"/>
              </a:spcBef>
              <a:spcAft>
                <a:spcPts val="600"/>
              </a:spcAft>
              <a:buFont typeface="Courier New" panose="02070309020205020404" pitchFamily="49" charset="0"/>
              <a:buChar char="o"/>
            </a:pPr>
            <a:r>
              <a:rPr lang="en-US" sz="2600" dirty="0">
                <a:latin typeface="Calibri" panose="020F0502020204030204" pitchFamily="34" charset="0"/>
                <a:ea typeface="Calibri" panose="020F0502020204030204" pitchFamily="34" charset="0"/>
                <a:cs typeface="Calibri" panose="020F0502020204030204" pitchFamily="34" charset="0"/>
              </a:rPr>
              <a:t>Strong communication, </a:t>
            </a:r>
            <a:r>
              <a:rPr lang="en-US" sz="2600" b="1" dirty="0">
                <a:latin typeface="Calibri" panose="020F0502020204030204" pitchFamily="34" charset="0"/>
                <a:ea typeface="Calibri" panose="020F0502020204030204" pitchFamily="34" charset="0"/>
                <a:cs typeface="Calibri" panose="020F0502020204030204" pitchFamily="34" charset="0"/>
              </a:rPr>
              <a:t>clearly defined goals and metrics</a:t>
            </a:r>
            <a:r>
              <a:rPr lang="en-US" sz="2600" dirty="0">
                <a:latin typeface="Calibri" panose="020F0502020204030204" pitchFamily="34" charset="0"/>
                <a:ea typeface="Calibri" panose="020F0502020204030204" pitchFamily="34" charset="0"/>
                <a:cs typeface="Calibri" panose="020F0502020204030204" pitchFamily="34" charset="0"/>
              </a:rPr>
              <a:t>, clearly defined roles, and complementary skill sets.</a:t>
            </a:r>
          </a:p>
          <a:p>
            <a:pPr>
              <a:lnSpc>
                <a:spcPct val="114000"/>
              </a:lnSpc>
              <a:spcBef>
                <a:spcPts val="600"/>
              </a:spcBef>
              <a:spcAft>
                <a:spcPts val="600"/>
              </a:spcAft>
            </a:pP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45261231"/>
      </p:ext>
    </p:extLst>
  </p:cSld>
  <p:clrMapOvr>
    <a:masterClrMapping/>
  </p:clrMapOvr>
  <p:transition/>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8F1A82-9B7E-E6D5-AECA-A3DC0533CECD}"/>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Firewalls </a:t>
            </a:r>
          </a:p>
        </p:txBody>
      </p:sp>
      <p:sp>
        <p:nvSpPr>
          <p:cNvPr id="7" name="Content Placeholder 6">
            <a:extLst>
              <a:ext uri="{FF2B5EF4-FFF2-40B4-BE49-F238E27FC236}">
                <a16:creationId xmlns:a16="http://schemas.microsoft.com/office/drawing/2014/main" id="{39FDDA0F-4952-4108-0B0D-FFF1E1255513}"/>
              </a:ext>
            </a:extLst>
          </p:cNvPr>
          <p:cNvSpPr>
            <a:spLocks noGrp="1"/>
          </p:cNvSpPr>
          <p:nvPr>
            <p:ph idx="1"/>
          </p:nvPr>
        </p:nvSpPr>
        <p:spPr>
          <a:xfrm>
            <a:off x="1066800" y="1447800"/>
            <a:ext cx="10515600" cy="4576763"/>
          </a:xfrm>
        </p:spPr>
        <p:txBody>
          <a:bodyPr>
            <a:normAutofit lnSpcReduction="10000"/>
          </a:bodyPr>
          <a:lstStyle/>
          <a:p>
            <a:pPr>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Any organization that has been selected or otherwise designated to perform more than one of these functions must develop a written agreement with the Local WDB and CLEO to clarify how the organization will carry out its responsibilities while demonstrating compliance with WIOA and corresponding regulations, relevant Office of Management and Budget circulars, and the State's conflict of interest policy. </a:t>
            </a:r>
            <a:r>
              <a:rPr lang="en-US" sz="2600" b="1" dirty="0">
                <a:latin typeface="Calibri" panose="020F0502020204030204" pitchFamily="34" charset="0"/>
                <a:ea typeface="Calibri" panose="020F0502020204030204" pitchFamily="34" charset="0"/>
                <a:cs typeface="Calibri" panose="020F0502020204030204" pitchFamily="34" charset="0"/>
                <a:hlinkClick r:id="rId4"/>
              </a:rPr>
              <a:t>§679ˌ430</a:t>
            </a:r>
            <a:endParaRPr lang="en-US" sz="2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Promising Practice:</a:t>
            </a:r>
          </a:p>
          <a:p>
            <a:pPr lvl="1">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Two functions should not report to the same person</a:t>
            </a:r>
          </a:p>
          <a:p>
            <a:pPr lvl="1">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Think about reading the situation online – the “smell” test</a:t>
            </a:r>
          </a:p>
        </p:txBody>
      </p:sp>
    </p:spTree>
    <p:extLst>
      <p:ext uri="{BB962C8B-B14F-4D97-AF65-F5344CB8AC3E}">
        <p14:creationId xmlns:p14="http://schemas.microsoft.com/office/powerpoint/2010/main" val="3949592722"/>
      </p:ext>
    </p:extLst>
  </p:cSld>
  <p:clrMapOvr>
    <a:masterClrMapping/>
  </p:clrMapOvr>
  <p:transition/>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8013D-D20A-B874-8FB9-08DE72868E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25A3FE-FFFB-7CB7-CEE0-B00C5C665BAC}"/>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Cyber Security Considerations</a:t>
            </a:r>
          </a:p>
        </p:txBody>
      </p:sp>
      <p:sp>
        <p:nvSpPr>
          <p:cNvPr id="5" name="Content Placeholder 4">
            <a:extLst>
              <a:ext uri="{FF2B5EF4-FFF2-40B4-BE49-F238E27FC236}">
                <a16:creationId xmlns:a16="http://schemas.microsoft.com/office/drawing/2014/main" id="{8364CAC9-D6DE-7CE9-3091-9CC3C44A305B}"/>
              </a:ext>
            </a:extLst>
          </p:cNvPr>
          <p:cNvSpPr>
            <a:spLocks noGrp="1"/>
          </p:cNvSpPr>
          <p:nvPr>
            <p:ph idx="1"/>
          </p:nvPr>
        </p:nvSpPr>
        <p:spPr>
          <a:xfrm>
            <a:off x="994064" y="1444336"/>
            <a:ext cx="10515600" cy="4576763"/>
          </a:xfrm>
        </p:spPr>
        <p:txBody>
          <a:bodyPr>
            <a:noAutofit/>
          </a:bodyPr>
          <a:lstStyle/>
          <a:p>
            <a:pPr marL="0" indent="0">
              <a:lnSpc>
                <a:spcPct val="114000"/>
              </a:lnSpc>
              <a:spcBef>
                <a:spcPts val="600"/>
              </a:spcBef>
              <a:spcAft>
                <a:spcPts val="600"/>
              </a:spcAft>
              <a:buNone/>
            </a:pPr>
            <a:r>
              <a:rPr lang="en-US" sz="1800" dirty="0">
                <a:solidFill>
                  <a:srgbClr val="003366"/>
                </a:solidFill>
                <a:latin typeface="Calibri" panose="020F0502020204030204" pitchFamily="34" charset="0"/>
                <a:ea typeface="Calibri" panose="020F0502020204030204" pitchFamily="34" charset="0"/>
                <a:cs typeface="Calibri" panose="020F0502020204030204" pitchFamily="34" charset="0"/>
              </a:rPr>
              <a:t>Data Breaches </a:t>
            </a:r>
            <a:r>
              <a:rPr lang="en-US" sz="1800" b="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rPr>
              <a:t>can invite litigation cases and huge fines, as well as damage to an organization’s reputation. </a:t>
            </a:r>
            <a:endParaRPr lang="en-US" sz="1800" dirty="0">
              <a:solidFill>
                <a:srgbClr val="003366"/>
              </a:solidFill>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en-US" sz="1800" dirty="0">
                <a:solidFill>
                  <a:srgbClr val="003366"/>
                </a:solidFill>
                <a:latin typeface="Calibri" panose="020F0502020204030204" pitchFamily="34" charset="0"/>
                <a:ea typeface="Calibri" panose="020F0502020204030204" pitchFamily="34" charset="0"/>
                <a:cs typeface="Calibri" panose="020F0502020204030204" pitchFamily="34" charset="0"/>
              </a:rPr>
              <a:t>Where is your data stored?</a:t>
            </a:r>
          </a:p>
          <a:p>
            <a:pPr>
              <a:lnSpc>
                <a:spcPct val="114000"/>
              </a:lnSpc>
              <a:spcBef>
                <a:spcPts val="600"/>
              </a:spcBef>
              <a:spcAft>
                <a:spcPts val="600"/>
              </a:spcAft>
            </a:pPr>
            <a:r>
              <a:rPr lang="en-US" sz="1800" dirty="0">
                <a:solidFill>
                  <a:srgbClr val="003366"/>
                </a:solidFill>
                <a:latin typeface="Calibri" panose="020F0502020204030204" pitchFamily="34" charset="0"/>
                <a:ea typeface="Calibri" panose="020F0502020204030204" pitchFamily="34" charset="0"/>
                <a:cs typeface="Calibri" panose="020F0502020204030204" pitchFamily="34" charset="0"/>
              </a:rPr>
              <a:t>How is the data backed-up?</a:t>
            </a:r>
          </a:p>
          <a:p>
            <a:pPr>
              <a:lnSpc>
                <a:spcPct val="114000"/>
              </a:lnSpc>
              <a:spcBef>
                <a:spcPts val="600"/>
              </a:spcBef>
              <a:spcAft>
                <a:spcPts val="600"/>
              </a:spcAft>
            </a:pPr>
            <a:r>
              <a:rPr lang="en-US" sz="1800" dirty="0">
                <a:solidFill>
                  <a:srgbClr val="003366"/>
                </a:solidFill>
                <a:latin typeface="Calibri" panose="020F0502020204030204" pitchFamily="34" charset="0"/>
                <a:ea typeface="Calibri" panose="020F0502020204030204" pitchFamily="34" charset="0"/>
                <a:cs typeface="Calibri" panose="020F0502020204030204" pitchFamily="34" charset="0"/>
              </a:rPr>
              <a:t>What compliance standards does your vendor adhere to?</a:t>
            </a:r>
          </a:p>
          <a:p>
            <a:pPr>
              <a:lnSpc>
                <a:spcPct val="114000"/>
              </a:lnSpc>
              <a:spcBef>
                <a:spcPts val="600"/>
              </a:spcBef>
              <a:spcAft>
                <a:spcPts val="600"/>
              </a:spcAft>
            </a:pPr>
            <a:r>
              <a:rPr lang="en-US" sz="1800" dirty="0">
                <a:solidFill>
                  <a:srgbClr val="003366"/>
                </a:solidFill>
                <a:latin typeface="Calibri" panose="020F0502020204030204" pitchFamily="34" charset="0"/>
                <a:ea typeface="Calibri" panose="020F0502020204030204" pitchFamily="34" charset="0"/>
                <a:cs typeface="Calibri" panose="020F0502020204030204" pitchFamily="34" charset="0"/>
              </a:rPr>
              <a:t>What security measures does the vendor use for the data storage? </a:t>
            </a:r>
          </a:p>
          <a:p>
            <a:pPr>
              <a:lnSpc>
                <a:spcPct val="114000"/>
              </a:lnSpc>
              <a:spcBef>
                <a:spcPts val="600"/>
              </a:spcBef>
              <a:spcAft>
                <a:spcPts val="600"/>
              </a:spcAft>
            </a:pPr>
            <a:r>
              <a:rPr lang="en-US" sz="1800" dirty="0">
                <a:solidFill>
                  <a:srgbClr val="003366"/>
                </a:solidFill>
                <a:latin typeface="Calibri" panose="020F0502020204030204" pitchFamily="34" charset="0"/>
                <a:ea typeface="Calibri" panose="020F0502020204030204" pitchFamily="34" charset="0"/>
                <a:cs typeface="Calibri" panose="020F0502020204030204" pitchFamily="34" charset="0"/>
              </a:rPr>
              <a:t>A </a:t>
            </a:r>
            <a:r>
              <a:rPr lang="en-US" sz="1800" b="1" dirty="0">
                <a:solidFill>
                  <a:srgbClr val="003366"/>
                </a:solidFill>
                <a:latin typeface="Calibri" panose="020F0502020204030204" pitchFamily="34" charset="0"/>
                <a:ea typeface="Calibri" panose="020F0502020204030204" pitchFamily="34" charset="0"/>
                <a:cs typeface="Calibri" panose="020F0502020204030204" pitchFamily="34" charset="0"/>
              </a:rPr>
              <a:t>non-comprehensive </a:t>
            </a:r>
            <a:r>
              <a:rPr lang="en-US" sz="1800" dirty="0">
                <a:solidFill>
                  <a:srgbClr val="003366"/>
                </a:solidFill>
                <a:latin typeface="Calibri" panose="020F0502020204030204" pitchFamily="34" charset="0"/>
                <a:ea typeface="Calibri" panose="020F0502020204030204" pitchFamily="34" charset="0"/>
                <a:cs typeface="Calibri" panose="020F0502020204030204" pitchFamily="34" charset="0"/>
              </a:rPr>
              <a:t>list:</a:t>
            </a:r>
          </a:p>
          <a:p>
            <a:pPr lvl="1">
              <a:lnSpc>
                <a:spcPct val="114000"/>
              </a:lnSpc>
              <a:spcBef>
                <a:spcPts val="600"/>
              </a:spcBef>
              <a:spcAft>
                <a:spcPts val="600"/>
              </a:spcAft>
            </a:pPr>
            <a:r>
              <a:rPr lang="en-US" sz="180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rPr>
              <a:t>GDPR (General Data Protection Regulation): European Union (EU) regulation</a:t>
            </a:r>
          </a:p>
          <a:p>
            <a:pPr lvl="1">
              <a:lnSpc>
                <a:spcPct val="114000"/>
              </a:lnSpc>
              <a:spcBef>
                <a:spcPts val="600"/>
              </a:spcBef>
              <a:spcAft>
                <a:spcPts val="600"/>
              </a:spcAft>
            </a:pPr>
            <a:r>
              <a:rPr lang="en-US" sz="180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rPr>
              <a:t>FISMA (</a:t>
            </a:r>
            <a:r>
              <a:rPr lang="en-US" sz="180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hlinkClick r:id="rId3"/>
              </a:rPr>
              <a:t>Federal Information Security </a:t>
            </a:r>
            <a:r>
              <a:rPr lang="en-US" sz="180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rPr>
              <a:t>Management Act): U.S. legislation</a:t>
            </a:r>
          </a:p>
          <a:p>
            <a:pPr lvl="1">
              <a:lnSpc>
                <a:spcPct val="114000"/>
              </a:lnSpc>
              <a:spcBef>
                <a:spcPts val="600"/>
              </a:spcBef>
              <a:spcAft>
                <a:spcPts val="600"/>
              </a:spcAft>
            </a:pPr>
            <a:r>
              <a:rPr lang="en-US" sz="180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rPr>
              <a:t>ISO/IEC 27001</a:t>
            </a:r>
          </a:p>
          <a:p>
            <a:pPr lvl="1">
              <a:lnSpc>
                <a:spcPct val="114000"/>
              </a:lnSpc>
              <a:spcBef>
                <a:spcPts val="600"/>
              </a:spcBef>
              <a:spcAft>
                <a:spcPts val="600"/>
              </a:spcAft>
            </a:pPr>
            <a:r>
              <a:rPr lang="en-US" sz="180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rPr>
              <a:t>NIST SP 800-171 </a:t>
            </a:r>
          </a:p>
          <a:p>
            <a:pPr lvl="1">
              <a:lnSpc>
                <a:spcPct val="114000"/>
              </a:lnSpc>
              <a:spcBef>
                <a:spcPts val="600"/>
              </a:spcBef>
              <a:spcAft>
                <a:spcPts val="600"/>
              </a:spcAft>
            </a:pPr>
            <a:r>
              <a:rPr lang="en-US" sz="1800" i="0" u="none" strike="noStrike" dirty="0">
                <a:solidFill>
                  <a:srgbClr val="003366"/>
                </a:solidFill>
                <a:effectLst/>
                <a:latin typeface="Calibri" panose="020F0502020204030204" pitchFamily="34" charset="0"/>
                <a:ea typeface="Calibri" panose="020F0502020204030204" pitchFamily="34" charset="0"/>
                <a:cs typeface="Calibri" panose="020F0502020204030204" pitchFamily="34" charset="0"/>
                <a:hlinkClick r:id="rId4"/>
              </a:rPr>
              <a:t>CA Department of Technology </a:t>
            </a:r>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183528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8171848" y="2349500"/>
            <a:ext cx="3391501" cy="1079500"/>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defRPr/>
            </a:pPr>
            <a:r>
              <a:rPr kumimoji="0" lang="en-US" sz="49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Local </a:t>
            </a:r>
            <a:br>
              <a:rPr kumimoji="0" lang="en-US" sz="49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br>
            <a:r>
              <a:rPr kumimoji="0" lang="en-US" sz="49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Agreements</a:t>
            </a:r>
          </a:p>
        </p:txBody>
      </p:sp>
      <p:pic>
        <p:nvPicPr>
          <p:cNvPr id="2" name="Picture 1">
            <a:extLst>
              <a:ext uri="{FF2B5EF4-FFF2-40B4-BE49-F238E27FC236}">
                <a16:creationId xmlns:a16="http://schemas.microsoft.com/office/drawing/2014/main" id="{E95A17D4-A1ED-3477-A381-0D539F0BF7C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9091" t="28079" r="-1" b="-1"/>
          <a:stretch>
            <a:fillRect/>
          </a:stretch>
        </p:blipFill>
        <p:spPr>
          <a:xfrm>
            <a:off x="6107" y="10"/>
            <a:ext cx="8668492" cy="6857990"/>
          </a:xfrm>
          <a:prstGeom prst="rect">
            <a:avLst/>
          </a:prstGeom>
        </p:spPr>
      </p:pic>
      <p:sp>
        <p:nvSpPr>
          <p:cNvPr id="4" name="Rectangle 3">
            <a:extLst>
              <a:ext uri="{FF2B5EF4-FFF2-40B4-BE49-F238E27FC236}">
                <a16:creationId xmlns:a16="http://schemas.microsoft.com/office/drawing/2014/main" id="{8C3D0EFA-269E-A224-C444-DE2ABC5F0E41}"/>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22</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2680015800"/>
      </p:ext>
    </p:extLst>
  </p:cSld>
  <p:clrMapOvr>
    <a:masterClrMapping/>
  </p:clrMapOvr>
  <p:transition/>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DC2ED-E69B-01B9-1F86-8018B77746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F703AA-4F75-91CB-5137-70A8750F8CA7}"/>
              </a:ext>
            </a:extLst>
          </p:cNvPr>
          <p:cNvSpPr>
            <a:spLocks noGrp="1"/>
          </p:cNvSpPr>
          <p:nvPr>
            <p:ph type="title"/>
          </p:nvPr>
        </p:nvSpPr>
        <p:spPr>
          <a:xfrm>
            <a:off x="838200" y="451945"/>
            <a:ext cx="10515600" cy="755315"/>
          </a:xfrm>
        </p:spPr>
        <p:txBody>
          <a:bodyPr anchor="ctr">
            <a:normAutofit/>
          </a:bodyPr>
          <a:lstStyle/>
          <a:p>
            <a:r>
              <a:rPr lang="en-US">
                <a:latin typeface="Calibri" panose="020F0502020204030204" pitchFamily="34" charset="0"/>
                <a:ea typeface="Calibri" panose="020F0502020204030204" pitchFamily="34" charset="0"/>
                <a:cs typeface="Calibri" panose="020F0502020204030204" pitchFamily="34" charset="0"/>
              </a:rPr>
              <a:t>Key Questions for Board Members </a:t>
            </a:r>
          </a:p>
        </p:txBody>
      </p:sp>
      <p:sp>
        <p:nvSpPr>
          <p:cNvPr id="3" name="Content Placeholder 2">
            <a:extLst>
              <a:ext uri="{FF2B5EF4-FFF2-40B4-BE49-F238E27FC236}">
                <a16:creationId xmlns:a16="http://schemas.microsoft.com/office/drawing/2014/main" id="{63785C66-41D5-91B3-E74D-AB76839542AB}"/>
              </a:ext>
            </a:extLst>
          </p:cNvPr>
          <p:cNvSpPr>
            <a:spLocks noGrp="1"/>
          </p:cNvSpPr>
          <p:nvPr>
            <p:ph idx="1"/>
          </p:nvPr>
        </p:nvSpPr>
        <p:spPr>
          <a:xfrm>
            <a:off x="947057" y="1484968"/>
            <a:ext cx="10406743" cy="5034280"/>
          </a:xfrm>
        </p:spPr>
        <p:txBody>
          <a:bodyPr>
            <a:noAutofit/>
          </a:bodyPr>
          <a:lstStyle/>
          <a:p>
            <a:pPr marL="0" lvl="0" indent="0">
              <a:lnSpc>
                <a:spcPct val="114000"/>
              </a:lnSpc>
              <a:spcBef>
                <a:spcPts val="600"/>
              </a:spcBef>
              <a:spcAft>
                <a:spcPts val="600"/>
              </a:spcAft>
              <a:buNone/>
            </a:pPr>
            <a:r>
              <a:rPr lang="en-US" b="1" dirty="0">
                <a:latin typeface="Calibri" panose="020F0502020204030204" pitchFamily="34" charset="0"/>
                <a:ea typeface="Calibri" panose="020F0502020204030204" pitchFamily="34" charset="0"/>
                <a:cs typeface="Calibri" panose="020F0502020204030204" pitchFamily="34" charset="0"/>
              </a:rPr>
              <a:t>Boards are asked to help draft and review local &amp; regional plans and ongoing operations. Staying strategic, board members might ask;</a:t>
            </a:r>
          </a:p>
          <a:p>
            <a:pPr marL="457200" lvl="0" indent="-457200">
              <a:lnSpc>
                <a:spcPct val="114000"/>
              </a:lnSpc>
              <a:spcBef>
                <a:spcPts val="600"/>
              </a:spcBef>
              <a:spcAft>
                <a:spcPts val="600"/>
              </a:spcAft>
              <a:buClr>
                <a:schemeClr val="accent4">
                  <a:lumMod val="75000"/>
                </a:schemeClr>
              </a:buClr>
              <a:buAutoNum type="arabicParenR"/>
            </a:pPr>
            <a:r>
              <a:rPr lang="en-US" b="1" dirty="0">
                <a:latin typeface="Calibri" panose="020F0502020204030204" pitchFamily="34" charset="0"/>
                <a:ea typeface="Calibri" panose="020F0502020204030204" pitchFamily="34" charset="0"/>
                <a:cs typeface="Calibri" panose="020F0502020204030204" pitchFamily="34" charset="0"/>
              </a:rPr>
              <a:t>WHO</a:t>
            </a:r>
            <a:r>
              <a:rPr lang="en-US" dirty="0">
                <a:latin typeface="Calibri" panose="020F0502020204030204" pitchFamily="34" charset="0"/>
                <a:ea typeface="Calibri" panose="020F0502020204030204" pitchFamily="34" charset="0"/>
                <a:cs typeface="Calibri" panose="020F0502020204030204" pitchFamily="34" charset="0"/>
              </a:rPr>
              <a:t> is our customer?</a:t>
            </a:r>
          </a:p>
          <a:p>
            <a:pPr marL="457200" lvl="0" indent="-457200">
              <a:lnSpc>
                <a:spcPct val="114000"/>
              </a:lnSpc>
              <a:spcBef>
                <a:spcPts val="600"/>
              </a:spcBef>
              <a:spcAft>
                <a:spcPts val="600"/>
              </a:spcAft>
              <a:buClr>
                <a:schemeClr val="accent4">
                  <a:lumMod val="75000"/>
                </a:schemeClr>
              </a:buClr>
              <a:buAutoNum type="arabicParenR"/>
            </a:pPr>
            <a:r>
              <a:rPr lang="en-US" b="1" dirty="0">
                <a:latin typeface="Calibri" panose="020F0502020204030204" pitchFamily="34" charset="0"/>
                <a:ea typeface="Calibri" panose="020F0502020204030204" pitchFamily="34" charset="0"/>
                <a:cs typeface="Calibri" panose="020F0502020204030204" pitchFamily="34" charset="0"/>
              </a:rPr>
              <a:t>WHAT</a:t>
            </a:r>
            <a:r>
              <a:rPr lang="en-US" dirty="0">
                <a:latin typeface="Calibri" panose="020F0502020204030204" pitchFamily="34" charset="0"/>
                <a:ea typeface="Calibri" panose="020F0502020204030204" pitchFamily="34" charset="0"/>
                <a:cs typeface="Calibri" panose="020F0502020204030204" pitchFamily="34" charset="0"/>
              </a:rPr>
              <a:t> is happening in our customer’s business?</a:t>
            </a:r>
          </a:p>
          <a:p>
            <a:pPr marL="457200" lvl="0" indent="-457200">
              <a:lnSpc>
                <a:spcPct val="114000"/>
              </a:lnSpc>
              <a:spcBef>
                <a:spcPts val="600"/>
              </a:spcBef>
              <a:spcAft>
                <a:spcPts val="600"/>
              </a:spcAft>
              <a:buClr>
                <a:schemeClr val="accent4">
                  <a:lumMod val="75000"/>
                </a:schemeClr>
              </a:buClr>
              <a:buAutoNum type="arabicParenR"/>
            </a:pPr>
            <a:r>
              <a:rPr lang="en-US" b="1" dirty="0">
                <a:latin typeface="Calibri" panose="020F0502020204030204" pitchFamily="34" charset="0"/>
                <a:ea typeface="Calibri" panose="020F0502020204030204" pitchFamily="34" charset="0"/>
                <a:cs typeface="Calibri" panose="020F0502020204030204" pitchFamily="34" charset="0"/>
              </a:rPr>
              <a:t>HOW</a:t>
            </a:r>
            <a:r>
              <a:rPr lang="en-US" dirty="0">
                <a:latin typeface="Calibri" panose="020F0502020204030204" pitchFamily="34" charset="0"/>
                <a:ea typeface="Calibri" panose="020F0502020204030204" pitchFamily="34" charset="0"/>
                <a:cs typeface="Calibri" panose="020F0502020204030204" pitchFamily="34" charset="0"/>
              </a:rPr>
              <a:t> are we adapting to meet their challenges?</a:t>
            </a:r>
          </a:p>
          <a:p>
            <a:pPr marL="457200" lvl="0" indent="-457200">
              <a:lnSpc>
                <a:spcPct val="114000"/>
              </a:lnSpc>
              <a:spcBef>
                <a:spcPts val="600"/>
              </a:spcBef>
              <a:spcAft>
                <a:spcPts val="600"/>
              </a:spcAft>
              <a:buClr>
                <a:schemeClr val="accent4">
                  <a:lumMod val="75000"/>
                </a:schemeClr>
              </a:buClr>
              <a:buAutoNum type="arabicParenR"/>
            </a:pPr>
            <a:r>
              <a:rPr lang="en-US" dirty="0">
                <a:latin typeface="Calibri" panose="020F0502020204030204" pitchFamily="34" charset="0"/>
                <a:ea typeface="Calibri" panose="020F0502020204030204" pitchFamily="34" charset="0"/>
                <a:cs typeface="Calibri" panose="020F0502020204030204" pitchFamily="34" charset="0"/>
              </a:rPr>
              <a:t>Is what we changed/implemented having a positive </a:t>
            </a:r>
            <a:r>
              <a:rPr lang="en-US" b="1" dirty="0">
                <a:latin typeface="Calibri" panose="020F0502020204030204" pitchFamily="34" charset="0"/>
                <a:ea typeface="Calibri" panose="020F0502020204030204" pitchFamily="34" charset="0"/>
                <a:cs typeface="Calibri" panose="020F0502020204030204" pitchFamily="34" charset="0"/>
              </a:rPr>
              <a:t>EFFECT?</a:t>
            </a:r>
          </a:p>
          <a:p>
            <a:pPr marL="457200" lvl="0" indent="-457200">
              <a:lnSpc>
                <a:spcPct val="114000"/>
              </a:lnSpc>
              <a:spcBef>
                <a:spcPts val="600"/>
              </a:spcBef>
              <a:spcAft>
                <a:spcPts val="600"/>
              </a:spcAft>
              <a:buClr>
                <a:schemeClr val="accent4">
                  <a:lumMod val="75000"/>
                </a:schemeClr>
              </a:buClr>
              <a:buAutoNum type="arabicParenR"/>
            </a:pPr>
            <a:r>
              <a:rPr lang="en-US" b="1" dirty="0">
                <a:latin typeface="Calibri" panose="020F0502020204030204" pitchFamily="34" charset="0"/>
                <a:ea typeface="Calibri" panose="020F0502020204030204" pitchFamily="34" charset="0"/>
                <a:cs typeface="Calibri" panose="020F0502020204030204" pitchFamily="34" charset="0"/>
              </a:rPr>
              <a:t>WHAT</a:t>
            </a:r>
            <a:r>
              <a:rPr lang="en-US" dirty="0">
                <a:latin typeface="Calibri" panose="020F0502020204030204" pitchFamily="34" charset="0"/>
                <a:ea typeface="Calibri" panose="020F0502020204030204" pitchFamily="34" charset="0"/>
                <a:cs typeface="Calibri" panose="020F0502020204030204" pitchFamily="34" charset="0"/>
              </a:rPr>
              <a:t> metric(s) tells us that?</a:t>
            </a:r>
          </a:p>
          <a:p>
            <a:pPr marL="0" lvl="0" indent="0">
              <a:lnSpc>
                <a:spcPct val="114000"/>
              </a:lnSpc>
              <a:spcBef>
                <a:spcPts val="600"/>
              </a:spcBef>
              <a:spcAft>
                <a:spcPts val="600"/>
              </a:spcAft>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lvl="0" indent="0">
              <a:lnSpc>
                <a:spcPct val="114000"/>
              </a:lnSpc>
              <a:spcBef>
                <a:spcPts val="600"/>
              </a:spcBef>
              <a:spcAft>
                <a:spcPts val="600"/>
              </a:spcAft>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lvl="0" indent="0">
              <a:lnSpc>
                <a:spcPct val="114000"/>
              </a:lnSpc>
              <a:spcBef>
                <a:spcPts val="600"/>
              </a:spcBef>
              <a:spcAft>
                <a:spcPts val="600"/>
              </a:spcAft>
              <a:buNone/>
            </a:pPr>
            <a:endParaRPr lang="en-US" sz="2000" dirty="0">
              <a:latin typeface="Calibri" panose="020F0502020204030204" pitchFamily="34" charset="0"/>
              <a:ea typeface="Calibri" panose="020F0502020204030204" pitchFamily="34" charset="0"/>
              <a:cs typeface="Calibri" panose="020F0502020204030204" pitchFamily="34" charset="0"/>
              <a:hlinkClick r:id="rId4"/>
            </a:endParaRPr>
          </a:p>
          <a:p>
            <a:pPr marL="0" indent="0">
              <a:lnSpc>
                <a:spcPct val="114000"/>
              </a:lnSpc>
              <a:spcBef>
                <a:spcPts val="600"/>
              </a:spcBef>
              <a:spcAft>
                <a:spcPts val="600"/>
              </a:spcAft>
              <a:buNone/>
            </a:pPr>
            <a:endParaRPr lang="en-US" sz="1800" b="1"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AABAF7D0-1972-445F-9B11-131ECC8ADA5A}"/>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23</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2862940119"/>
      </p:ext>
    </p:extLst>
  </p:cSld>
  <p:clrMapOvr>
    <a:masterClrMapping/>
  </p:clrMapOvr>
  <p:transition/>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08049-1D6F-4778-BA33-57BFB359B40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F10F957-3B38-83B0-E6A3-9E1114B17341}"/>
              </a:ext>
            </a:extLst>
          </p:cNvPr>
          <p:cNvSpPr>
            <a:spLocks noGrp="1"/>
          </p:cNvSpPr>
          <p:nvPr>
            <p:ph type="title"/>
          </p:nvPr>
        </p:nvSpPr>
        <p:spPr>
          <a:xfrm>
            <a:off x="838200" y="178117"/>
            <a:ext cx="10515600" cy="1005840"/>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Interlocal Agreements – the Basics </a:t>
            </a:r>
          </a:p>
        </p:txBody>
      </p:sp>
      <p:sp>
        <p:nvSpPr>
          <p:cNvPr id="7" name="Content Placeholder 6">
            <a:extLst>
              <a:ext uri="{FF2B5EF4-FFF2-40B4-BE49-F238E27FC236}">
                <a16:creationId xmlns:a16="http://schemas.microsoft.com/office/drawing/2014/main" id="{83E1CA62-46E7-D498-7C2A-028947AC80A9}"/>
              </a:ext>
            </a:extLst>
          </p:cNvPr>
          <p:cNvSpPr>
            <a:spLocks noGrp="1"/>
          </p:cNvSpPr>
          <p:nvPr>
            <p:ph idx="1"/>
          </p:nvPr>
        </p:nvSpPr>
        <p:spPr>
          <a:xfrm>
            <a:off x="1455174" y="1537138"/>
            <a:ext cx="10229702" cy="4576763"/>
          </a:xfrm>
        </p:spPr>
        <p:txBody>
          <a:bodyPr>
            <a:noAutofit/>
          </a:bodyPr>
          <a:lstStyle/>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Identify the need</a:t>
            </a:r>
          </a:p>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Involve all governing bodies</a:t>
            </a:r>
          </a:p>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Draft the agreement</a:t>
            </a:r>
          </a:p>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Specify any financial terms</a:t>
            </a:r>
          </a:p>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Negotiate terms</a:t>
            </a:r>
          </a:p>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Legal review</a:t>
            </a:r>
          </a:p>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Approval and signing</a:t>
            </a:r>
          </a:p>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Implementation and monitoring</a:t>
            </a:r>
          </a:p>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Renewal or termination</a:t>
            </a:r>
          </a:p>
        </p:txBody>
      </p:sp>
      <p:sp>
        <p:nvSpPr>
          <p:cNvPr id="2" name="TextBox 1">
            <a:extLst>
              <a:ext uri="{FF2B5EF4-FFF2-40B4-BE49-F238E27FC236}">
                <a16:creationId xmlns:a16="http://schemas.microsoft.com/office/drawing/2014/main" id="{3F1459CB-BCCD-18C5-696D-DD4936754422}"/>
              </a:ext>
            </a:extLst>
          </p:cNvPr>
          <p:cNvSpPr txBox="1"/>
          <p:nvPr/>
        </p:nvSpPr>
        <p:spPr>
          <a:xfrm>
            <a:off x="8882329" y="660737"/>
            <a:ext cx="2005677" cy="523220"/>
          </a:xfrm>
          <a:prstGeom prst="rect">
            <a:avLst/>
          </a:prstGeom>
          <a:noFill/>
        </p:spPr>
        <p:txBody>
          <a:bodyPr wrap="none" rtlCol="0">
            <a:spAutoFit/>
          </a:bodyPr>
          <a:lstStyle/>
          <a:p>
            <a:r>
              <a:rPr lang="en-US" sz="2800" b="1" dirty="0">
                <a:latin typeface="Calibri" panose="020F0502020204030204" pitchFamily="34" charset="0"/>
                <a:ea typeface="Calibri" panose="020F0502020204030204" pitchFamily="34" charset="0"/>
                <a:cs typeface="Calibri" panose="020F0502020204030204" pitchFamily="34" charset="0"/>
                <a:hlinkClick r:id="rId3"/>
              </a:rPr>
              <a:t>CFR 678.510</a:t>
            </a:r>
            <a:endParaRPr lang="en-US" sz="2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823857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7331C-0484-A84B-45DF-AA095C668DE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18F9AD1-35A7-1B0D-C381-E7A10029C16A}"/>
              </a:ext>
            </a:extLst>
          </p:cNvPr>
          <p:cNvSpPr>
            <a:spLocks noGrp="1"/>
          </p:cNvSpPr>
          <p:nvPr>
            <p:ph type="title"/>
          </p:nvPr>
        </p:nvSpPr>
        <p:spPr>
          <a:xfrm>
            <a:off x="838200" y="178117"/>
            <a:ext cx="10515600" cy="1005840"/>
          </a:xfrm>
        </p:spPr>
        <p:txBody>
          <a:bodyPr/>
          <a:lstStyle/>
          <a:p>
            <a:r>
              <a:rPr lang="en-US">
                <a:latin typeface="Calibri" panose="020F0502020204030204" pitchFamily="34" charset="0"/>
                <a:ea typeface="Calibri" panose="020F0502020204030204" pitchFamily="34" charset="0"/>
                <a:cs typeface="Calibri" panose="020F0502020204030204" pitchFamily="34" charset="0"/>
              </a:rPr>
              <a:t>CLEO </a:t>
            </a:r>
          </a:p>
        </p:txBody>
      </p:sp>
      <p:sp>
        <p:nvSpPr>
          <p:cNvPr id="7" name="Content Placeholder 6">
            <a:extLst>
              <a:ext uri="{FF2B5EF4-FFF2-40B4-BE49-F238E27FC236}">
                <a16:creationId xmlns:a16="http://schemas.microsoft.com/office/drawing/2014/main" id="{2C16F772-4BDF-A9DE-898F-8BB6D6373B7A}"/>
              </a:ext>
            </a:extLst>
          </p:cNvPr>
          <p:cNvSpPr>
            <a:spLocks noGrp="1"/>
          </p:cNvSpPr>
          <p:nvPr>
            <p:ph idx="1"/>
          </p:nvPr>
        </p:nvSpPr>
        <p:spPr>
          <a:xfrm>
            <a:off x="1169276" y="1537138"/>
            <a:ext cx="10515600" cy="4576763"/>
          </a:xfrm>
        </p:spPr>
        <p:txBody>
          <a:bodyPr>
            <a:noAutofit/>
          </a:bodyPr>
          <a:lstStyle/>
          <a:p>
            <a:pPr>
              <a:lnSpc>
                <a:spcPct val="114000"/>
              </a:lnSpc>
              <a:spcBef>
                <a:spcPts val="600"/>
              </a:spcBef>
            </a:pPr>
            <a:r>
              <a:rPr lang="en-US" sz="2600" dirty="0">
                <a:latin typeface="Calibri" panose="020F0502020204030204" pitchFamily="34" charset="0"/>
                <a:ea typeface="Calibri" panose="020F0502020204030204" pitchFamily="34" charset="0"/>
                <a:cs typeface="Calibri" panose="020F0502020204030204" pitchFamily="34" charset="0"/>
              </a:rPr>
              <a:t>With the LWDB;</a:t>
            </a:r>
          </a:p>
          <a:p>
            <a:pPr lvl="1">
              <a:lnSpc>
                <a:spcPct val="114000"/>
              </a:lnSpc>
              <a:spcBef>
                <a:spcPts val="600"/>
              </a:spcBef>
            </a:pPr>
            <a:r>
              <a:rPr lang="en-US" sz="2600" dirty="0">
                <a:latin typeface="Calibri" panose="020F0502020204030204" pitchFamily="34" charset="0"/>
                <a:ea typeface="Calibri" panose="020F0502020204030204" pitchFamily="34" charset="0"/>
                <a:cs typeface="Calibri" panose="020F0502020204030204" pitchFamily="34" charset="0"/>
              </a:rPr>
              <a:t>submit a WIOA four (4) year plan consistent with the state strategy</a:t>
            </a:r>
          </a:p>
          <a:p>
            <a:pPr lvl="1">
              <a:lnSpc>
                <a:spcPct val="114000"/>
              </a:lnSpc>
              <a:spcBef>
                <a:spcPts val="600"/>
              </a:spcBef>
            </a:pPr>
            <a:r>
              <a:rPr lang="en-US" sz="2600" dirty="0">
                <a:latin typeface="Calibri" panose="020F0502020204030204" pitchFamily="34" charset="0"/>
                <a:ea typeface="Calibri" panose="020F0502020204030204" pitchFamily="34" charset="0"/>
                <a:cs typeface="Calibri" panose="020F0502020204030204" pitchFamily="34" charset="0"/>
              </a:rPr>
              <a:t> provide program oversight</a:t>
            </a:r>
          </a:p>
          <a:p>
            <a:pPr lvl="1">
              <a:lnSpc>
                <a:spcPct val="114000"/>
              </a:lnSpc>
              <a:spcBef>
                <a:spcPts val="600"/>
              </a:spcBef>
            </a:pPr>
            <a:r>
              <a:rPr lang="en-US" sz="2600" dirty="0">
                <a:latin typeface="Calibri" panose="020F0502020204030204" pitchFamily="34" charset="0"/>
                <a:ea typeface="Calibri" panose="020F0502020204030204" pitchFamily="34" charset="0"/>
                <a:cs typeface="Calibri" panose="020F0502020204030204" pitchFamily="34" charset="0"/>
              </a:rPr>
              <a:t> approve the board selected one-stop operator</a:t>
            </a:r>
          </a:p>
          <a:p>
            <a:pPr>
              <a:lnSpc>
                <a:spcPct val="114000"/>
              </a:lnSpc>
              <a:spcBef>
                <a:spcPts val="600"/>
              </a:spcBef>
            </a:pPr>
            <a:r>
              <a:rPr lang="en-US" sz="2600" dirty="0">
                <a:latin typeface="Calibri" panose="020F0502020204030204" pitchFamily="34" charset="0"/>
                <a:ea typeface="Calibri" panose="020F0502020204030204" pitchFamily="34" charset="0"/>
                <a:cs typeface="Calibri" panose="020F0502020204030204" pitchFamily="34" charset="0"/>
              </a:rPr>
              <a:t> </a:t>
            </a:r>
            <a:r>
              <a:rPr lang="en-US" sz="2600" dirty="0">
                <a:latin typeface="Calibri" panose="020F0502020204030204" pitchFamily="34" charset="0"/>
                <a:cs typeface="Calibri" panose="020F0502020204030204" pitchFamily="34" charset="0"/>
              </a:rPr>
              <a:t>Approves LWDB budget </a:t>
            </a:r>
          </a:p>
          <a:p>
            <a:pPr>
              <a:lnSpc>
                <a:spcPct val="114000"/>
              </a:lnSpc>
              <a:spcBef>
                <a:spcPts val="600"/>
              </a:spcBef>
            </a:pPr>
            <a:r>
              <a:rPr lang="en-US" sz="2600" dirty="0">
                <a:latin typeface="Calibri" panose="020F0502020204030204" pitchFamily="34" charset="0"/>
                <a:cs typeface="Calibri" panose="020F0502020204030204" pitchFamily="34" charset="0"/>
              </a:rPr>
              <a:t> May determine a local grant sub -recipient or a local fiscal agent</a:t>
            </a:r>
          </a:p>
          <a:p>
            <a:pPr marL="285750" indent="-285750">
              <a:lnSpc>
                <a:spcPct val="114000"/>
              </a:lnSpc>
              <a:spcBef>
                <a:spcPts val="600"/>
              </a:spcBef>
            </a:pPr>
            <a:r>
              <a:rPr lang="en-US" sz="2600" dirty="0">
                <a:latin typeface="Calibri" panose="020F0502020204030204" pitchFamily="34" charset="0"/>
                <a:cs typeface="Calibri" panose="020F0502020204030204" pitchFamily="34" charset="0"/>
              </a:rPr>
              <a:t>Appoint board members </a:t>
            </a:r>
          </a:p>
          <a:p>
            <a:pPr marL="285750" indent="-285750">
              <a:lnSpc>
                <a:spcPct val="114000"/>
              </a:lnSpc>
              <a:spcBef>
                <a:spcPts val="600"/>
              </a:spcBef>
            </a:pPr>
            <a:r>
              <a:rPr lang="en-US" sz="2600" dirty="0">
                <a:latin typeface="Calibri" panose="020F0502020204030204" pitchFamily="34" charset="0"/>
                <a:cs typeface="Calibri" panose="020F0502020204030204" pitchFamily="34" charset="0"/>
              </a:rPr>
              <a:t>May enter into an agreement that specifies roles and responsibilities.  </a:t>
            </a:r>
            <a:r>
              <a:rPr lang="en-US" sz="2600" b="1" dirty="0">
                <a:latin typeface="Calibri" panose="020F0502020204030204" pitchFamily="34" charset="0"/>
                <a:ea typeface="Calibri" panose="020F0502020204030204" pitchFamily="34" charset="0"/>
                <a:cs typeface="Calibri" panose="020F0502020204030204" pitchFamily="34" charset="0"/>
                <a:hlinkClick r:id="rId3"/>
              </a:rPr>
              <a:t>§679ˌ310(c)</a:t>
            </a:r>
            <a:endParaRPr lang="en-US" sz="2600" dirty="0">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Ø"/>
            </a:pP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323266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8F3E-BF18-2368-F36E-F47E35311577}"/>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CLEO - LWDB Agreements</a:t>
            </a:r>
          </a:p>
        </p:txBody>
      </p:sp>
      <p:sp>
        <p:nvSpPr>
          <p:cNvPr id="3" name="Content Placeholder 2">
            <a:extLst>
              <a:ext uri="{FF2B5EF4-FFF2-40B4-BE49-F238E27FC236}">
                <a16:creationId xmlns:a16="http://schemas.microsoft.com/office/drawing/2014/main" id="{F18ADA9F-9658-102B-A874-B4925B479B94}"/>
              </a:ext>
            </a:extLst>
          </p:cNvPr>
          <p:cNvSpPr>
            <a:spLocks noGrp="1"/>
          </p:cNvSpPr>
          <p:nvPr>
            <p:ph idx="1"/>
          </p:nvPr>
        </p:nvSpPr>
        <p:spPr>
          <a:xfrm>
            <a:off x="1153510" y="1474076"/>
            <a:ext cx="10515600" cy="4576763"/>
          </a:xfrm>
        </p:spPr>
        <p:txBody>
          <a:bodyPr vert="horz" lIns="91440" tIns="45720" rIns="91440" bIns="45720" rtlCol="0" anchor="t">
            <a:normAutofit fontScale="92500" lnSpcReduction="10000"/>
          </a:bodyPr>
          <a:lstStyle/>
          <a:p>
            <a:pPr marL="0" indent="0">
              <a:lnSpc>
                <a:spcPct val="114000"/>
              </a:lnSpc>
              <a:spcBef>
                <a:spcPts val="600"/>
              </a:spcBef>
              <a:spcAft>
                <a:spcPts val="600"/>
              </a:spcAft>
              <a:buNone/>
            </a:pPr>
            <a:r>
              <a:rPr lang="en-US" sz="2600" dirty="0">
                <a:latin typeface="Calibri" panose="020F0502020204030204" pitchFamily="34" charset="0"/>
                <a:ea typeface="Calibri" panose="020F0502020204030204" pitchFamily="34" charset="0"/>
                <a:cs typeface="Calibri" panose="020F0502020204030204" pitchFamily="34" charset="0"/>
              </a:rPr>
              <a:t>Highly recommend that the CLEO and LWDB enter into an agreement that articulates their working relationship and clarifies:</a:t>
            </a:r>
          </a:p>
          <a:p>
            <a:pPr marL="225425" indent="-225425">
              <a:lnSpc>
                <a:spcPct val="114000"/>
              </a:lnSpc>
              <a:spcBef>
                <a:spcPts val="600"/>
              </a:spcBef>
              <a:spcAft>
                <a:spcPts val="600"/>
              </a:spcAft>
            </a:pPr>
            <a:r>
              <a:rPr lang="en-US" sz="2600" dirty="0">
                <a:latin typeface="Calibri"/>
                <a:ea typeface="Calibri" panose="020F0502020204030204" pitchFamily="34" charset="0"/>
                <a:cs typeface="Calibri"/>
              </a:rPr>
              <a:t>Who will serve as the fiscal agent  - designation is the purview </a:t>
            </a:r>
            <a:br>
              <a:rPr lang="en-US" sz="2600" dirty="0">
                <a:latin typeface="Calibri"/>
                <a:ea typeface="Calibri" panose="020F0502020204030204" pitchFamily="34" charset="0"/>
                <a:cs typeface="Calibri"/>
              </a:rPr>
            </a:br>
            <a:r>
              <a:rPr lang="en-US" sz="2600" dirty="0">
                <a:latin typeface="Calibri"/>
                <a:ea typeface="Calibri" panose="020F0502020204030204" pitchFamily="34" charset="0"/>
                <a:cs typeface="Calibri"/>
              </a:rPr>
              <a:t>of the CLEO</a:t>
            </a:r>
          </a:p>
          <a:p>
            <a:pPr marL="225425" indent="-225425">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The LWDB may serve as the fiscal agent</a:t>
            </a:r>
          </a:p>
          <a:p>
            <a:pPr marL="225425" indent="-225425">
              <a:lnSpc>
                <a:spcPct val="114000"/>
              </a:lnSpc>
              <a:spcBef>
                <a:spcPts val="600"/>
              </a:spcBef>
              <a:spcAft>
                <a:spcPts val="600"/>
              </a:spcAft>
              <a:buFont typeface="Arial" panose="020B0604020202020204" pitchFamily="34" charset="0"/>
              <a:buChar char="•"/>
            </a:pPr>
            <a:r>
              <a:rPr lang="en-US" sz="2600" dirty="0">
                <a:latin typeface="Calibri" panose="020F0502020204030204" pitchFamily="34" charset="0"/>
                <a:ea typeface="Calibri" panose="020F0502020204030204" pitchFamily="34" charset="0"/>
                <a:cs typeface="Calibri" panose="020F0502020204030204" pitchFamily="34" charset="0"/>
              </a:rPr>
              <a:t>Employer of record if needed – but the LWDB hires the Executive Director (</a:t>
            </a:r>
            <a:r>
              <a:rPr lang="en-US" sz="2600" dirty="0">
                <a:latin typeface="Calibri" panose="020F0502020204030204" pitchFamily="34" charset="0"/>
                <a:ea typeface="Calibri" panose="020F0502020204030204" pitchFamily="34" charset="0"/>
                <a:cs typeface="Calibri" panose="020F0502020204030204" pitchFamily="34" charset="0"/>
                <a:hlinkClick r:id="rId4"/>
              </a:rPr>
              <a:t>WIOA 679.400</a:t>
            </a:r>
            <a:r>
              <a:rPr lang="en-US" sz="2600" dirty="0">
                <a:latin typeface="Calibri" panose="020F0502020204030204" pitchFamily="34" charset="0"/>
                <a:ea typeface="Calibri" panose="020F0502020204030204" pitchFamily="34" charset="0"/>
                <a:cs typeface="Calibri" panose="020F0502020204030204" pitchFamily="34" charset="0"/>
              </a:rPr>
              <a:t>)</a:t>
            </a:r>
          </a:p>
          <a:p>
            <a:pPr marL="225425" indent="-225425">
              <a:lnSpc>
                <a:spcPct val="114000"/>
              </a:lnSpc>
              <a:spcBef>
                <a:spcPts val="600"/>
              </a:spcBef>
              <a:spcAft>
                <a:spcPts val="600"/>
              </a:spcAft>
              <a:buFont typeface="Arial" panose="020B0604020202020204" pitchFamily="34" charset="0"/>
              <a:buChar char="•"/>
            </a:pPr>
            <a:r>
              <a:rPr lang="en-US" sz="2600" dirty="0">
                <a:latin typeface="Calibri" panose="020F0502020204030204" pitchFamily="34" charset="0"/>
                <a:ea typeface="Calibri" panose="020F0502020204030204" pitchFamily="34" charset="0"/>
                <a:cs typeface="Calibri" panose="020F0502020204030204" pitchFamily="34" charset="0"/>
              </a:rPr>
              <a:t>Roles of the CLEO </a:t>
            </a:r>
          </a:p>
          <a:p>
            <a:pPr lvl="1">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Both what they can and can’t do</a:t>
            </a:r>
          </a:p>
          <a:p>
            <a:pPr marL="171450" indent="-171450">
              <a:lnSpc>
                <a:spcPct val="114000"/>
              </a:lnSpc>
              <a:spcBef>
                <a:spcPts val="600"/>
              </a:spcBef>
              <a:spcAft>
                <a:spcPts val="600"/>
              </a:spcAft>
              <a:buFont typeface="Arial" panose="020B0604020202020204" pitchFamily="34" charset="0"/>
              <a:buChar char="•"/>
            </a:pPr>
            <a:endParaRPr lang="en-US" sz="2600" dirty="0">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4000"/>
              </a:lnSpc>
              <a:spcBef>
                <a:spcPts val="600"/>
              </a:spcBef>
              <a:spcAft>
                <a:spcPts val="6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0838783"/>
      </p:ext>
    </p:extLst>
  </p:cSld>
  <p:clrMapOvr>
    <a:masterClrMapping/>
  </p:clrMapOvr>
  <p:transition/>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13BB256D-30E0-51C0-36D8-94976A4B7F06}"/>
              </a:ext>
            </a:extLst>
          </p:cNvPr>
          <p:cNvSpPr>
            <a:spLocks noGrp="1"/>
          </p:cNvSpPr>
          <p:nvPr>
            <p:ph type="title"/>
          </p:nvPr>
        </p:nvSpPr>
        <p:spPr>
          <a:xfrm>
            <a:off x="524107" y="201613"/>
            <a:ext cx="11747557" cy="1004887"/>
          </a:xfrm>
        </p:spPr>
        <p:txBody>
          <a:bodyPr>
            <a:noAutofit/>
          </a:bodyPr>
          <a:lstStyle/>
          <a:p>
            <a:r>
              <a:rPr lang="en-US" sz="3400">
                <a:latin typeface="Calibri" panose="020F0502020204030204" pitchFamily="34" charset="0"/>
                <a:ea typeface="Calibri" panose="020F0502020204030204" pitchFamily="34" charset="0"/>
                <a:cs typeface="Calibri" panose="020F0502020204030204" pitchFamily="34" charset="0"/>
              </a:rPr>
              <a:t>Disallowed Costs – Promising Practice</a:t>
            </a:r>
          </a:p>
        </p:txBody>
      </p:sp>
      <p:sp>
        <p:nvSpPr>
          <p:cNvPr id="3" name="Content Placeholder 2">
            <a:extLst>
              <a:ext uri="{FF2B5EF4-FFF2-40B4-BE49-F238E27FC236}">
                <a16:creationId xmlns:a16="http://schemas.microsoft.com/office/drawing/2014/main" id="{769D91BC-898F-B0AB-955C-C2E2D8DC83C5}"/>
              </a:ext>
            </a:extLst>
          </p:cNvPr>
          <p:cNvSpPr>
            <a:spLocks noGrp="1"/>
          </p:cNvSpPr>
          <p:nvPr>
            <p:ph idx="1"/>
          </p:nvPr>
        </p:nvSpPr>
        <p:spPr>
          <a:xfrm>
            <a:off x="838200" y="1388816"/>
            <a:ext cx="11049000" cy="5145043"/>
          </a:xfrm>
        </p:spPr>
        <p:txBody>
          <a:bodyPr>
            <a:normAutofit fontScale="92500" lnSpcReduction="20000"/>
          </a:bodyPr>
          <a:lstStyle/>
          <a:p>
            <a:pPr marL="0" indent="0">
              <a:lnSpc>
                <a:spcPct val="114000"/>
              </a:lnSpc>
              <a:spcBef>
                <a:spcPts val="600"/>
              </a:spcBef>
              <a:spcAft>
                <a:spcPts val="600"/>
              </a:spcAft>
              <a:buNone/>
            </a:pPr>
            <a:r>
              <a:rPr lang="en-US" sz="2600" b="1" dirty="0">
                <a:latin typeface="Calibri" panose="020F0502020204030204" pitchFamily="34" charset="0"/>
                <a:ea typeface="Calibri" panose="020F0502020204030204" pitchFamily="34" charset="0"/>
                <a:cs typeface="Calibri" panose="020F0502020204030204" pitchFamily="34" charset="0"/>
              </a:rPr>
              <a:t>Disallowed costs </a:t>
            </a:r>
            <a:r>
              <a:rPr lang="en-US" sz="2600" dirty="0">
                <a:latin typeface="Calibri" panose="020F0502020204030204" pitchFamily="34" charset="0"/>
                <a:ea typeface="Calibri" panose="020F0502020204030204" pitchFamily="34" charset="0"/>
                <a:cs typeface="Calibri" panose="020F0502020204030204" pitchFamily="34" charset="0"/>
              </a:rPr>
              <a:t>– according to your MOU:</a:t>
            </a:r>
          </a:p>
          <a:p>
            <a:pPr marL="744538" lvl="1" indent="-404813">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Local governments included in the designation of the local area, are ultimately responsible for unallowed costs – the steps after the finding of disallowed costs is;</a:t>
            </a:r>
          </a:p>
          <a:p>
            <a:pPr marL="744538" lvl="1" indent="-404813">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First Priority – recover funds from the contractor, agent or third party incurring the liability; </a:t>
            </a:r>
          </a:p>
          <a:p>
            <a:pPr marL="744538" lvl="1" indent="-404813">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Second priority – recover the funds from an insurance carrier or bond insurer; </a:t>
            </a:r>
          </a:p>
          <a:p>
            <a:pPr marL="744538" lvl="1" indent="-404813">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Third priority – the fiscal agent shall repay the disallowance from its funds as permitted by law; </a:t>
            </a:r>
          </a:p>
          <a:p>
            <a:pPr marL="744538" lvl="1" indent="-404813">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Fourth priority – shared by CLEOs (representing multiple counties) based on their inter-local agreement which may stipulate for example, proportion of costs based their respective populations </a:t>
            </a:r>
          </a:p>
          <a:p>
            <a:pPr marL="744538" indent="-404813">
              <a:lnSpc>
                <a:spcPct val="114000"/>
              </a:lnSpc>
              <a:spcBef>
                <a:spcPts val="600"/>
              </a:spcBef>
              <a:spcAft>
                <a:spcPts val="600"/>
              </a:spcAft>
              <a:buFont typeface="Courier New" panose="02070309020205020404" pitchFamily="49" charset="0"/>
              <a:buChar char="o"/>
            </a:pPr>
            <a:endParaRPr lang="en-US" sz="2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64BC8ED7-768A-41B0-A29C-3D68376F445C}"/>
              </a:ext>
              <a:ext uri="{C183D7F6-B498-43B3-948B-1728B52AA6E4}">
                <adec:decorative xmlns:adec="http://schemas.microsoft.com/office/drawing/2017/decorative" val="1"/>
              </a:ext>
            </a:extLst>
          </p:cNvPr>
          <p:cNvSpPr/>
          <p:nvPr/>
        </p:nvSpPr>
        <p:spPr>
          <a:xfrm>
            <a:off x="70297" y="1628829"/>
            <a:ext cx="907620" cy="156966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9600" b="1" i="0" u="none" strike="noStrike" kern="1200" cap="none" spc="0" normalizeH="0" baseline="0" noProof="0" dirty="0">
                <a:ln>
                  <a:noFill/>
                </a:ln>
                <a:solidFill>
                  <a:srgbClr val="56A765"/>
                </a:solidFill>
                <a:effectLst>
                  <a:outerShdw blurRad="38100" dist="38100" dir="2700000" algn="tl">
                    <a:srgbClr val="000000">
                      <a:alpha val="43137"/>
                    </a:srgbClr>
                  </a:outerShdw>
                </a:effectLst>
                <a:uLnTx/>
                <a:uFillTx/>
                <a:latin typeface="Franklin Gothic Book" panose="020B0503020102020204"/>
                <a:cs typeface="Arial"/>
              </a:rPr>
              <a:t>$</a:t>
            </a:r>
          </a:p>
        </p:txBody>
      </p:sp>
    </p:spTree>
    <p:extLst>
      <p:ext uri="{BB962C8B-B14F-4D97-AF65-F5344CB8AC3E}">
        <p14:creationId xmlns:p14="http://schemas.microsoft.com/office/powerpoint/2010/main" val="3295785244"/>
      </p:ext>
    </p:extLst>
  </p:cSld>
  <p:clrMapOvr>
    <a:masterClrMapping/>
  </p:clrMapOvr>
  <p:transition/>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E9AE7-56A9-DA9A-BA84-D1BA1E83B93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6BBB0C5-D744-FFCB-61BD-D0920C6FB7B8}"/>
              </a:ext>
            </a:extLst>
          </p:cNvPr>
          <p:cNvSpPr>
            <a:spLocks noGrp="1"/>
          </p:cNvSpPr>
          <p:nvPr>
            <p:ph type="title"/>
          </p:nvPr>
        </p:nvSpPr>
        <p:spPr>
          <a:xfrm>
            <a:off x="838200" y="213778"/>
            <a:ext cx="10515600" cy="1005840"/>
          </a:xfrm>
        </p:spPr>
        <p:txBody>
          <a:bodyPr/>
          <a:lstStyle/>
          <a:p>
            <a:r>
              <a:rPr lang="en-US">
                <a:latin typeface="Calibri" panose="020F0502020204030204" pitchFamily="34" charset="0"/>
                <a:ea typeface="Calibri" panose="020F0502020204030204" pitchFamily="34" charset="0"/>
                <a:cs typeface="Calibri" panose="020F0502020204030204" pitchFamily="34" charset="0"/>
              </a:rPr>
              <a:t>Mandatory MOUs Among Partners</a:t>
            </a:r>
          </a:p>
        </p:txBody>
      </p:sp>
      <p:sp>
        <p:nvSpPr>
          <p:cNvPr id="7" name="Content Placeholder 6">
            <a:extLst>
              <a:ext uri="{FF2B5EF4-FFF2-40B4-BE49-F238E27FC236}">
                <a16:creationId xmlns:a16="http://schemas.microsoft.com/office/drawing/2014/main" id="{BD3A1BA4-07B4-84A9-9982-B1FB49B6FA82}"/>
              </a:ext>
            </a:extLst>
          </p:cNvPr>
          <p:cNvSpPr>
            <a:spLocks noGrp="1"/>
          </p:cNvSpPr>
          <p:nvPr>
            <p:ph idx="1"/>
          </p:nvPr>
        </p:nvSpPr>
        <p:spPr>
          <a:xfrm>
            <a:off x="1337186" y="1474076"/>
            <a:ext cx="10016613" cy="4576763"/>
          </a:xfrm>
        </p:spPr>
        <p:txBody>
          <a:bodyPr>
            <a:normAutofit fontScale="92500" lnSpcReduction="10000"/>
          </a:bodyPr>
          <a:lstStyle/>
          <a:p>
            <a:pPr marL="514350" indent="-514350" algn="l">
              <a:lnSpc>
                <a:spcPct val="114000"/>
              </a:lnSpc>
              <a:spcBef>
                <a:spcPts val="600"/>
              </a:spcBef>
              <a:spcAft>
                <a:spcPts val="600"/>
              </a:spcAft>
              <a:buAutoNum type="arabicPeriod"/>
            </a:pPr>
            <a:r>
              <a:rPr lang="en-US" sz="2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description of services to be provided through the one-stop</a:t>
            </a:r>
          </a:p>
          <a:p>
            <a:pPr marL="514350" indent="-514350" algn="l">
              <a:lnSpc>
                <a:spcPct val="114000"/>
              </a:lnSpc>
              <a:spcBef>
                <a:spcPts val="600"/>
              </a:spcBef>
              <a:spcAft>
                <a:spcPts val="600"/>
              </a:spcAft>
              <a:buAutoNum type="arabicPeriod"/>
            </a:pPr>
            <a:r>
              <a:rPr lang="en-US" sz="2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Agreement on funding the costs of the services and the </a:t>
            </a:r>
            <a:br>
              <a:rPr lang="en-US" sz="2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2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operating costs of the system, including:</a:t>
            </a:r>
          </a:p>
          <a:p>
            <a:pPr marL="1081088" lvl="1">
              <a:lnSpc>
                <a:spcPct val="114000"/>
              </a:lnSpc>
              <a:spcBef>
                <a:spcPts val="600"/>
              </a:spcBef>
              <a:spcAft>
                <a:spcPts val="600"/>
              </a:spcAft>
            </a:pPr>
            <a:r>
              <a:rPr lang="en-US" sz="2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Infrastructure costs of one-stop </a:t>
            </a:r>
          </a:p>
          <a:p>
            <a:pPr marL="1081088" lvl="1">
              <a:lnSpc>
                <a:spcPct val="114000"/>
              </a:lnSpc>
              <a:spcBef>
                <a:spcPts val="600"/>
              </a:spcBef>
              <a:spcAft>
                <a:spcPts val="600"/>
              </a:spcAft>
            </a:pPr>
            <a:r>
              <a:rPr lang="en-US" sz="2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Funding of the shared services and operating costs</a:t>
            </a:r>
          </a:p>
          <a:p>
            <a:pPr marL="514350" indent="-514350" algn="l">
              <a:lnSpc>
                <a:spcPct val="114000"/>
              </a:lnSpc>
              <a:spcBef>
                <a:spcPts val="600"/>
              </a:spcBef>
              <a:spcAft>
                <a:spcPts val="600"/>
              </a:spcAft>
              <a:buFont typeface="+mj-lt"/>
              <a:buAutoNum type="arabicPeriod"/>
            </a:pPr>
            <a:r>
              <a:rPr lang="en-US" sz="2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Referral methods</a:t>
            </a:r>
          </a:p>
          <a:p>
            <a:pPr marL="514350" indent="-514350" algn="l">
              <a:lnSpc>
                <a:spcPct val="114000"/>
              </a:lnSpc>
              <a:spcBef>
                <a:spcPts val="600"/>
              </a:spcBef>
              <a:spcAft>
                <a:spcPts val="600"/>
              </a:spcAft>
              <a:buFont typeface="+mj-lt"/>
              <a:buAutoNum type="arabicPeriod"/>
            </a:pPr>
            <a:r>
              <a:rPr lang="en-US" sz="2600" dirty="0">
                <a:solidFill>
                  <a:srgbClr val="000000"/>
                </a:solidFill>
                <a:latin typeface="Calibri" panose="020F0502020204030204" pitchFamily="34" charset="0"/>
                <a:ea typeface="Calibri" panose="020F0502020204030204" pitchFamily="34" charset="0"/>
                <a:cs typeface="Calibri" panose="020F0502020204030204" pitchFamily="34" charset="0"/>
              </a:rPr>
              <a:t>Methods that the needs of workers and business will be met</a:t>
            </a:r>
          </a:p>
          <a:p>
            <a:pPr marL="514350" indent="-514350" algn="l">
              <a:lnSpc>
                <a:spcPct val="114000"/>
              </a:lnSpc>
              <a:spcBef>
                <a:spcPts val="600"/>
              </a:spcBef>
              <a:spcAft>
                <a:spcPts val="600"/>
              </a:spcAft>
              <a:buFont typeface="+mj-lt"/>
              <a:buAutoNum type="arabicPeriod"/>
            </a:pPr>
            <a:r>
              <a:rPr lang="en-US" sz="2600" dirty="0">
                <a:solidFill>
                  <a:srgbClr val="000000"/>
                </a:solidFill>
                <a:latin typeface="Calibri" panose="020F0502020204030204" pitchFamily="34" charset="0"/>
                <a:ea typeface="Calibri" panose="020F0502020204030204" pitchFamily="34" charset="0"/>
                <a:cs typeface="Calibri" panose="020F0502020204030204" pitchFamily="34" charset="0"/>
              </a:rPr>
              <a:t>Duration and procedures for amendments</a:t>
            </a:r>
          </a:p>
          <a:p>
            <a:pPr marL="514350" indent="-514350" algn="l">
              <a:lnSpc>
                <a:spcPct val="114000"/>
              </a:lnSpc>
              <a:spcBef>
                <a:spcPts val="600"/>
              </a:spcBef>
              <a:spcAft>
                <a:spcPts val="600"/>
              </a:spcAft>
              <a:buFont typeface="+mj-lt"/>
              <a:buAutoNum type="arabicPeriod"/>
            </a:pPr>
            <a:r>
              <a:rPr lang="en-US" sz="2600" dirty="0">
                <a:solidFill>
                  <a:srgbClr val="000000"/>
                </a:solidFill>
                <a:latin typeface="Calibri" panose="020F0502020204030204" pitchFamily="34" charset="0"/>
                <a:ea typeface="Calibri" panose="020F0502020204030204" pitchFamily="34" charset="0"/>
                <a:cs typeface="Calibri" panose="020F0502020204030204" pitchFamily="34" charset="0"/>
              </a:rPr>
              <a:t>Review and substantial change processes</a:t>
            </a:r>
            <a:endParaRPr lang="en-US" sz="260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16628B3-4F34-B3C0-9CC7-1855872FC65F}"/>
              </a:ext>
            </a:extLst>
          </p:cNvPr>
          <p:cNvSpPr txBox="1"/>
          <p:nvPr/>
        </p:nvSpPr>
        <p:spPr>
          <a:xfrm>
            <a:off x="9367935" y="653143"/>
            <a:ext cx="1544012" cy="584775"/>
          </a:xfrm>
          <a:prstGeom prst="rect">
            <a:avLst/>
          </a:prstGeom>
          <a:noFill/>
        </p:spPr>
        <p:txBody>
          <a:bodyPr wrap="none" rtlCol="0">
            <a:spAutoFit/>
          </a:bodyPr>
          <a:lstStyle/>
          <a:p>
            <a:r>
              <a:rPr lang="en-US" sz="3200" b="1">
                <a:latin typeface="Calibri" panose="020F0502020204030204" pitchFamily="34" charset="0"/>
                <a:ea typeface="Calibri" panose="020F0502020204030204" pitchFamily="34" charset="0"/>
                <a:cs typeface="Calibri" panose="020F0502020204030204" pitchFamily="34" charset="0"/>
                <a:hlinkClick r:id="rId4"/>
              </a:rPr>
              <a:t>678.500</a:t>
            </a:r>
            <a:endParaRPr lang="en-US" sz="3200" b="1">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522831"/>
      </p:ext>
    </p:extLst>
  </p:cSld>
  <p:clrMapOvr>
    <a:masterClrMapping/>
  </p:clrMapOvr>
  <p:transition/>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10994-0E50-AC5D-A9ED-2D38D79660B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D0CEAE1-ADC9-F9D8-F357-D4A9DA27F64C}"/>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Utilizing the MOU for Mutual Success</a:t>
            </a:r>
          </a:p>
        </p:txBody>
      </p:sp>
      <p:sp>
        <p:nvSpPr>
          <p:cNvPr id="7" name="Content Placeholder 6">
            <a:extLst>
              <a:ext uri="{FF2B5EF4-FFF2-40B4-BE49-F238E27FC236}">
                <a16:creationId xmlns:a16="http://schemas.microsoft.com/office/drawing/2014/main" id="{697A18F3-AFC0-A8BA-3B93-3410600A41D0}"/>
              </a:ext>
            </a:extLst>
          </p:cNvPr>
          <p:cNvSpPr>
            <a:spLocks noGrp="1"/>
          </p:cNvSpPr>
          <p:nvPr>
            <p:ph idx="1"/>
          </p:nvPr>
        </p:nvSpPr>
        <p:spPr>
          <a:xfrm>
            <a:off x="1147293" y="1432774"/>
            <a:ext cx="10515600" cy="4576763"/>
          </a:xfrm>
        </p:spPr>
        <p:txBody>
          <a:bodyPr>
            <a:normAutofit lnSpcReduction="10000"/>
          </a:bodyPr>
          <a:lstStyle/>
          <a:p>
            <a:pPr marL="0" indent="0">
              <a:lnSpc>
                <a:spcPct val="114000"/>
              </a:lnSpc>
              <a:spcBef>
                <a:spcPts val="600"/>
              </a:spcBef>
              <a:spcAft>
                <a:spcPts val="600"/>
              </a:spcAft>
              <a:buNone/>
            </a:pPr>
            <a:r>
              <a:rPr lang="en-US" sz="2600" b="1" dirty="0">
                <a:latin typeface="Calibri" panose="020F0502020204030204" pitchFamily="34" charset="0"/>
                <a:ea typeface="Calibri" panose="020F0502020204030204" pitchFamily="34" charset="0"/>
                <a:cs typeface="Calibri" panose="020F0502020204030204" pitchFamily="34" charset="0"/>
              </a:rPr>
              <a:t>Process</a:t>
            </a:r>
          </a:p>
          <a:p>
            <a:pPr marL="796925" lvl="1" indent="-285750">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How will the partners initiate &amp; track referrals? </a:t>
            </a:r>
          </a:p>
          <a:p>
            <a:pPr marL="796925" lvl="1" indent="-285750">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How do partners connect and refer potential customers and how will you interact?</a:t>
            </a:r>
            <a:endParaRPr lang="en-US" sz="2600" b="1" dirty="0">
              <a:latin typeface="Calibri" panose="020F0502020204030204" pitchFamily="34" charset="0"/>
              <a:ea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r>
              <a:rPr lang="en-US" sz="2600" b="1" dirty="0">
                <a:latin typeface="Calibri" panose="020F0502020204030204" pitchFamily="34" charset="0"/>
                <a:ea typeface="Calibri" panose="020F0502020204030204" pitchFamily="34" charset="0"/>
                <a:cs typeface="Calibri" panose="020F0502020204030204" pitchFamily="34" charset="0"/>
              </a:rPr>
              <a:t>Evaluation and Outcome</a:t>
            </a:r>
          </a:p>
          <a:p>
            <a:pPr marL="796925" lvl="1" indent="-285750">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Accountability in partnerships is a good thing and a sign of </a:t>
            </a:r>
            <a:br>
              <a:rPr lang="en-US" sz="2600" dirty="0">
                <a:latin typeface="Calibri" panose="020F0502020204030204" pitchFamily="34" charset="0"/>
                <a:cs typeface="Calibri" panose="020F0502020204030204" pitchFamily="34" charset="0"/>
              </a:rPr>
            </a:br>
            <a:r>
              <a:rPr lang="en-US" sz="2600" dirty="0">
                <a:latin typeface="Calibri" panose="020F0502020204030204" pitchFamily="34" charset="0"/>
                <a:cs typeface="Calibri" panose="020F0502020204030204" pitchFamily="34" charset="0"/>
              </a:rPr>
              <a:t>true commitment, </a:t>
            </a:r>
          </a:p>
          <a:p>
            <a:pPr marL="796925" lvl="1" indent="-285750">
              <a:lnSpc>
                <a:spcPct val="114000"/>
              </a:lnSpc>
              <a:spcBef>
                <a:spcPts val="600"/>
              </a:spcBef>
              <a:spcAft>
                <a:spcPts val="600"/>
              </a:spcAft>
            </a:pPr>
            <a:r>
              <a:rPr lang="en-US" sz="2600" dirty="0">
                <a:latin typeface="Calibri" panose="020F0502020204030204" pitchFamily="34" charset="0"/>
                <a:cs typeface="Calibri" panose="020F0502020204030204" pitchFamily="34" charset="0"/>
              </a:rPr>
              <a:t>What contributes to and defines ”mutual” success in </a:t>
            </a:r>
            <a:br>
              <a:rPr lang="en-US" sz="2600" dirty="0">
                <a:latin typeface="Calibri" panose="020F0502020204030204" pitchFamily="34" charset="0"/>
                <a:cs typeface="Calibri" panose="020F0502020204030204" pitchFamily="34" charset="0"/>
              </a:rPr>
            </a:br>
            <a:r>
              <a:rPr lang="en-US" sz="2600" dirty="0">
                <a:latin typeface="Calibri" panose="020F0502020204030204" pitchFamily="34" charset="0"/>
                <a:cs typeface="Calibri" panose="020F0502020204030204" pitchFamily="34" charset="0"/>
              </a:rPr>
              <a:t>your partnerships?</a:t>
            </a:r>
          </a:p>
        </p:txBody>
      </p:sp>
    </p:spTree>
    <p:extLst>
      <p:ext uri="{BB962C8B-B14F-4D97-AF65-F5344CB8AC3E}">
        <p14:creationId xmlns:p14="http://schemas.microsoft.com/office/powerpoint/2010/main" val="351313622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722B-812C-34E8-744A-42E40ABE3AB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15227F1-B4DD-F836-B14E-0DA54D23F4E9}"/>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Utilizing the MOU for Mutual Success cont’d</a:t>
            </a:r>
          </a:p>
        </p:txBody>
      </p:sp>
      <p:sp>
        <p:nvSpPr>
          <p:cNvPr id="7" name="Content Placeholder 6">
            <a:extLst>
              <a:ext uri="{FF2B5EF4-FFF2-40B4-BE49-F238E27FC236}">
                <a16:creationId xmlns:a16="http://schemas.microsoft.com/office/drawing/2014/main" id="{6D729067-3273-9563-5F9C-5505DAF09A79}"/>
              </a:ext>
            </a:extLst>
          </p:cNvPr>
          <p:cNvSpPr>
            <a:spLocks noGrp="1"/>
          </p:cNvSpPr>
          <p:nvPr>
            <p:ph idx="1"/>
          </p:nvPr>
        </p:nvSpPr>
        <p:spPr>
          <a:xfrm>
            <a:off x="838200" y="1462549"/>
            <a:ext cx="10515600" cy="4576763"/>
          </a:xfrm>
        </p:spPr>
        <p:txBody>
          <a:bodyPr>
            <a:normAutofit/>
          </a:bodyPr>
          <a:lstStyle/>
          <a:p>
            <a:pPr marL="0" indent="0">
              <a:lnSpc>
                <a:spcPct val="114000"/>
              </a:lnSpc>
              <a:spcBef>
                <a:spcPts val="600"/>
              </a:spcBef>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 </a:t>
            </a:r>
            <a:r>
              <a:rPr lang="en-US" sz="2600" b="1" dirty="0">
                <a:latin typeface="Calibri" panose="020F0502020204030204" pitchFamily="34" charset="0"/>
                <a:ea typeface="Calibri" panose="020F0502020204030204" pitchFamily="34" charset="0"/>
                <a:cs typeface="Calibri" panose="020F0502020204030204" pitchFamily="34" charset="0"/>
              </a:rPr>
              <a:t>Keeping Track of Lessons Learned</a:t>
            </a:r>
          </a:p>
          <a:p>
            <a:pPr marL="747713" lvl="1" indent="-290513">
              <a:lnSpc>
                <a:spcPct val="114000"/>
              </a:lnSpc>
              <a:spcBef>
                <a:spcPts val="600"/>
              </a:spcBef>
              <a:spcAft>
                <a:spcPts val="600"/>
              </a:spcAft>
            </a:pPr>
            <a:r>
              <a:rPr lang="en-US" sz="2600" kern="100" dirty="0">
                <a:effectLst/>
                <a:latin typeface="Calibri" panose="020F0502020204030204" pitchFamily="34" charset="0"/>
                <a:ea typeface="Calibri" panose="020F0502020204030204" pitchFamily="34" charset="0"/>
                <a:cs typeface="Calibri" panose="020F0502020204030204" pitchFamily="34" charset="0"/>
              </a:rPr>
              <a:t>How can the documented operational experiences under the aegis of the MOU – successes, challenges, failures – inform the contours of future MOUs?</a:t>
            </a:r>
            <a:endParaRPr lang="en-US" sz="2600" dirty="0">
              <a:latin typeface="Calibri" panose="020F0502020204030204" pitchFamily="34" charset="0"/>
              <a:ea typeface="Calibri" panose="020F0502020204030204" pitchFamily="34" charset="0"/>
              <a:cs typeface="Calibri" panose="020F0502020204030204" pitchFamily="34" charset="0"/>
            </a:endParaRPr>
          </a:p>
          <a:p>
            <a:pPr marL="747713" lvl="1" indent="-290513">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Who is responsible to record the highs &amp; lows and make sure ALL the partners have that info? </a:t>
            </a:r>
          </a:p>
          <a:p>
            <a:pPr marL="747713" lvl="1" indent="-290513">
              <a:lnSpc>
                <a:spcPct val="114000"/>
              </a:lnSpc>
              <a:spcBef>
                <a:spcPts val="600"/>
              </a:spcBef>
              <a:spcAft>
                <a:spcPts val="600"/>
              </a:spcAft>
            </a:pPr>
            <a:r>
              <a:rPr lang="en-US" sz="2600" dirty="0">
                <a:latin typeface="Calibri" panose="020F0502020204030204" pitchFamily="34" charset="0"/>
                <a:ea typeface="Calibri" panose="020F0502020204030204" pitchFamily="34" charset="0"/>
                <a:cs typeface="Calibri" panose="020F0502020204030204" pitchFamily="34" charset="0"/>
              </a:rPr>
              <a:t>Great lessons learned can inform both individual and collective strategic planning</a:t>
            </a:r>
          </a:p>
        </p:txBody>
      </p:sp>
    </p:spTree>
    <p:extLst>
      <p:ext uri="{BB962C8B-B14F-4D97-AF65-F5344CB8AC3E}">
        <p14:creationId xmlns:p14="http://schemas.microsoft.com/office/powerpoint/2010/main" val="48879718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7943850" y="2349500"/>
            <a:ext cx="3428999" cy="1079500"/>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defRPr/>
            </a:pPr>
            <a:r>
              <a:rPr kumimoji="0" lang="en-US" sz="5400" b="1" i="0" u="none" strike="noStrike" kern="1200" cap="none" spc="0" normalizeH="0" baseline="0" noProof="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Regional</a:t>
            </a:r>
            <a:br>
              <a:rPr kumimoji="0" lang="en-US" sz="5400" b="1" i="0" u="none" strike="noStrike" kern="1200" cap="none" spc="0" normalizeH="0" baseline="0" noProof="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br>
            <a:r>
              <a:rPr kumimoji="0" lang="en-US" sz="5400" b="1" i="0" u="none" strike="noStrike" kern="1200" cap="none" spc="0" normalizeH="0" baseline="0" noProof="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Planning</a:t>
            </a:r>
          </a:p>
        </p:txBody>
      </p:sp>
      <p:sp>
        <p:nvSpPr>
          <p:cNvPr id="2" name="TextBox 1">
            <a:extLst>
              <a:ext uri="{FF2B5EF4-FFF2-40B4-BE49-F238E27FC236}">
                <a16:creationId xmlns:a16="http://schemas.microsoft.com/office/drawing/2014/main" id="{52312481-3574-D23A-DCE5-E36B43E96C54}"/>
              </a:ext>
            </a:extLst>
          </p:cNvPr>
          <p:cNvSpPr txBox="1"/>
          <p:nvPr/>
        </p:nvSpPr>
        <p:spPr>
          <a:xfrm>
            <a:off x="9453489" y="5781822"/>
            <a:ext cx="2462285" cy="707886"/>
          </a:xfrm>
          <a:prstGeom prst="rect">
            <a:avLst/>
          </a:prstGeom>
          <a:noFill/>
        </p:spPr>
        <p:txBody>
          <a:bodyPr wrap="square" rtlCol="0">
            <a:spAutoFit/>
          </a:bodyPr>
          <a:lstStyle/>
          <a:p>
            <a:r>
              <a:rPr lang="en-US" sz="2000" b="1">
                <a:latin typeface="Calibri" panose="020F0502020204030204" pitchFamily="34" charset="0"/>
                <a:ea typeface="Calibri" panose="020F0502020204030204" pitchFamily="34" charset="0"/>
                <a:cs typeface="Calibri" panose="020F0502020204030204" pitchFamily="34" charset="0"/>
                <a:hlinkClick r:id="rId3"/>
              </a:rPr>
              <a:t>WIOA Sec. 106 (c)(2)</a:t>
            </a:r>
          </a:p>
          <a:p>
            <a:r>
              <a:rPr lang="en-US" sz="2000" b="1">
                <a:latin typeface="Calibri" panose="020F0502020204030204" pitchFamily="34" charset="0"/>
                <a:ea typeface="Calibri" panose="020F0502020204030204" pitchFamily="34" charset="0"/>
                <a:cs typeface="Calibri" panose="020F0502020204030204" pitchFamily="34" charset="0"/>
                <a:hlinkClick r:id="rId3"/>
              </a:rPr>
              <a:t>20 CFR §679.500</a:t>
            </a:r>
            <a:endParaRPr lang="en-US" sz="2000" b="1">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4A216608-E145-7FBA-9B6E-A75964A1DFC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9091" t="28079" r="-1" b="-1"/>
          <a:stretch>
            <a:fillRect/>
          </a:stretch>
        </p:blipFill>
        <p:spPr>
          <a:xfrm>
            <a:off x="6107" y="10"/>
            <a:ext cx="8668492" cy="6857990"/>
          </a:xfrm>
          <a:prstGeom prst="rect">
            <a:avLst/>
          </a:prstGeom>
        </p:spPr>
      </p:pic>
    </p:spTree>
    <p:extLst>
      <p:ext uri="{BB962C8B-B14F-4D97-AF65-F5344CB8AC3E}">
        <p14:creationId xmlns:p14="http://schemas.microsoft.com/office/powerpoint/2010/main" val="87668354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D26D3-DC7E-1919-80E4-4FA13C9569A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83DE211-4D55-02F4-8554-605AA146B15B}"/>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Regional Planning Area Authority - 1</a:t>
            </a:r>
          </a:p>
        </p:txBody>
      </p:sp>
      <p:sp>
        <p:nvSpPr>
          <p:cNvPr id="7" name="Content Placeholder 6">
            <a:extLst>
              <a:ext uri="{FF2B5EF4-FFF2-40B4-BE49-F238E27FC236}">
                <a16:creationId xmlns:a16="http://schemas.microsoft.com/office/drawing/2014/main" id="{EF334B9E-8CB9-DF6B-5B88-C4429813892E}"/>
              </a:ext>
            </a:extLst>
          </p:cNvPr>
          <p:cNvSpPr>
            <a:spLocks noGrp="1"/>
          </p:cNvSpPr>
          <p:nvPr>
            <p:ph idx="1"/>
          </p:nvPr>
        </p:nvSpPr>
        <p:spPr>
          <a:xfrm>
            <a:off x="1384059" y="1337172"/>
            <a:ext cx="10636263" cy="5122421"/>
          </a:xfrm>
        </p:spPr>
        <p:txBody>
          <a:bodyPr>
            <a:noAutofit/>
          </a:bodyPr>
          <a:lstStyle/>
          <a:p>
            <a:pPr marR="1303655" algn="just">
              <a:lnSpc>
                <a:spcPct val="114000"/>
              </a:lnSpc>
              <a:spcBef>
                <a:spcPts val="600"/>
              </a:spcBef>
              <a:spcAft>
                <a:spcPts val="600"/>
              </a:spcAft>
              <a:buSzPct val="100000"/>
              <a:tabLst>
                <a:tab pos="2626995" algn="l"/>
              </a:tabLst>
            </a:pPr>
            <a:r>
              <a:rPr lang="en-US" sz="2400" b="1" dirty="0">
                <a:latin typeface="Calibri" panose="020F0502020204030204" pitchFamily="34" charset="0"/>
                <a:ea typeface="Calibri" panose="020F0502020204030204" pitchFamily="34" charset="0"/>
                <a:cs typeface="Calibri" panose="020F0502020204030204" pitchFamily="34" charset="0"/>
              </a:rPr>
              <a:t>Preparation of Regional Plans</a:t>
            </a:r>
            <a:r>
              <a:rPr lang="en-US" sz="2400" dirty="0">
                <a:latin typeface="Calibri" panose="020F0502020204030204" pitchFamily="34" charset="0"/>
                <a:ea typeface="Calibri" panose="020F0502020204030204" pitchFamily="34" charset="0"/>
                <a:cs typeface="Calibri" panose="020F0502020204030204" pitchFamily="34" charset="0"/>
              </a:rPr>
              <a:t>:</a:t>
            </a:r>
          </a:p>
          <a:p>
            <a:pPr marL="457200" marR="1303655" lvl="1" indent="0" algn="just">
              <a:lnSpc>
                <a:spcPct val="114000"/>
              </a:lnSpc>
              <a:spcBef>
                <a:spcPts val="600"/>
              </a:spcBef>
              <a:spcAft>
                <a:spcPts val="600"/>
              </a:spcAft>
              <a:buSzPts val="1000"/>
              <a:buNone/>
              <a:tabLst>
                <a:tab pos="2626995" algn="l"/>
              </a:tabLst>
            </a:pPr>
            <a:r>
              <a:rPr lang="en-US" dirty="0">
                <a:latin typeface="Calibri" panose="020F0502020204030204" pitchFamily="34" charset="0"/>
                <a:ea typeface="Calibri" panose="020F0502020204030204" pitchFamily="34" charset="0"/>
                <a:cs typeface="Calibri" panose="020F0502020204030204" pitchFamily="34" charset="0"/>
              </a:rPr>
              <a:t>These plans include strategies for service delivery, sector initiatives, labor market data analysis, and coordination of administrative costs and supportive services.</a:t>
            </a:r>
          </a:p>
          <a:p>
            <a:pPr marR="1303655" algn="just">
              <a:lnSpc>
                <a:spcPct val="114000"/>
              </a:lnSpc>
              <a:spcBef>
                <a:spcPts val="600"/>
              </a:spcBef>
              <a:spcAft>
                <a:spcPts val="600"/>
              </a:spcAft>
              <a:buSzPct val="100000"/>
              <a:tabLst>
                <a:tab pos="2626995" algn="l"/>
              </a:tabLst>
            </a:pPr>
            <a:r>
              <a:rPr lang="en-US" sz="2400" b="1" dirty="0">
                <a:latin typeface="Calibri" panose="020F0502020204030204" pitchFamily="34" charset="0"/>
                <a:ea typeface="Calibri" panose="020F0502020204030204" pitchFamily="34" charset="0"/>
                <a:cs typeface="Calibri" panose="020F0502020204030204" pitchFamily="34" charset="0"/>
              </a:rPr>
              <a:t>Service Strategies</a:t>
            </a:r>
            <a:r>
              <a:rPr lang="en-US" sz="2400" dirty="0">
                <a:latin typeface="Calibri" panose="020F0502020204030204" pitchFamily="34" charset="0"/>
                <a:ea typeface="Calibri" panose="020F0502020204030204" pitchFamily="34" charset="0"/>
                <a:cs typeface="Calibri" panose="020F0502020204030204" pitchFamily="34" charset="0"/>
              </a:rPr>
              <a:t>: </a:t>
            </a:r>
          </a:p>
          <a:p>
            <a:pPr marL="457200" marR="1303655" lvl="1" indent="0" algn="just">
              <a:lnSpc>
                <a:spcPct val="114000"/>
              </a:lnSpc>
              <a:spcBef>
                <a:spcPts val="600"/>
              </a:spcBef>
              <a:spcAft>
                <a:spcPts val="600"/>
              </a:spcAft>
              <a:buSzPts val="1000"/>
              <a:buNone/>
              <a:tabLst>
                <a:tab pos="2626995" algn="l"/>
              </a:tabLst>
            </a:pPr>
            <a:r>
              <a:rPr lang="en-US" dirty="0">
                <a:latin typeface="Calibri" panose="020F0502020204030204" pitchFamily="34" charset="0"/>
                <a:ea typeface="Calibri" panose="020F0502020204030204" pitchFamily="34" charset="0"/>
                <a:cs typeface="Calibri" panose="020F0502020204030204" pitchFamily="34" charset="0"/>
              </a:rPr>
              <a:t>Cooperative service delivery agreements, to ensure efficient and effective service delivery across the region.</a:t>
            </a:r>
          </a:p>
          <a:p>
            <a:pPr marR="1303655" algn="just">
              <a:lnSpc>
                <a:spcPct val="114000"/>
              </a:lnSpc>
              <a:spcBef>
                <a:spcPts val="600"/>
              </a:spcBef>
              <a:spcAft>
                <a:spcPts val="600"/>
              </a:spcAft>
              <a:buSzPct val="100000"/>
              <a:tabLst>
                <a:tab pos="2626995" algn="l"/>
              </a:tabLst>
            </a:pPr>
            <a:r>
              <a:rPr lang="en-US" sz="2400" b="1" dirty="0">
                <a:latin typeface="Calibri" panose="020F0502020204030204" pitchFamily="34" charset="0"/>
                <a:ea typeface="Calibri" panose="020F0502020204030204" pitchFamily="34" charset="0"/>
                <a:cs typeface="Calibri" panose="020F0502020204030204" pitchFamily="34" charset="0"/>
              </a:rPr>
              <a:t>Sector Initiatives: </a:t>
            </a:r>
          </a:p>
          <a:p>
            <a:pPr marL="457200" marR="1303655" lvl="1" indent="0" algn="just">
              <a:lnSpc>
                <a:spcPct val="114000"/>
              </a:lnSpc>
              <a:spcBef>
                <a:spcPts val="600"/>
              </a:spcBef>
              <a:spcAft>
                <a:spcPts val="600"/>
              </a:spcAft>
              <a:buSzPts val="1000"/>
              <a:buNone/>
              <a:tabLst>
                <a:tab pos="2626995" algn="l"/>
              </a:tabLst>
            </a:pPr>
            <a:r>
              <a:rPr lang="en-US" dirty="0">
                <a:latin typeface="Calibri" panose="020F0502020204030204" pitchFamily="34" charset="0"/>
                <a:ea typeface="Calibri" panose="020F0502020204030204" pitchFamily="34" charset="0"/>
                <a:cs typeface="Calibri" panose="020F0502020204030204" pitchFamily="34" charset="0"/>
              </a:rPr>
              <a:t>Develop and implement sector initiatives for in-demand industry sectors or occupations within the region.</a:t>
            </a:r>
          </a:p>
        </p:txBody>
      </p:sp>
      <p:sp>
        <p:nvSpPr>
          <p:cNvPr id="2" name="TextBox 1">
            <a:extLst>
              <a:ext uri="{FF2B5EF4-FFF2-40B4-BE49-F238E27FC236}">
                <a16:creationId xmlns:a16="http://schemas.microsoft.com/office/drawing/2014/main" id="{052CE71E-EE70-37E8-5234-0F00B0948B06}"/>
              </a:ext>
            </a:extLst>
          </p:cNvPr>
          <p:cNvSpPr txBox="1"/>
          <p:nvPr/>
        </p:nvSpPr>
        <p:spPr>
          <a:xfrm>
            <a:off x="10314241" y="398407"/>
            <a:ext cx="1544012" cy="584775"/>
          </a:xfrm>
          <a:prstGeom prst="rect">
            <a:avLst/>
          </a:prstGeom>
          <a:noFill/>
        </p:spPr>
        <p:txBody>
          <a:bodyPr wrap="none" rtlCol="0">
            <a:spAutoFit/>
          </a:bodyPr>
          <a:lstStyle/>
          <a:p>
            <a:r>
              <a:rPr lang="en-US" sz="3200" b="1">
                <a:latin typeface="Calibri" panose="020F0502020204030204" pitchFamily="34" charset="0"/>
                <a:ea typeface="Calibri" panose="020F0502020204030204" pitchFamily="34" charset="0"/>
                <a:cs typeface="Calibri" panose="020F0502020204030204" pitchFamily="34" charset="0"/>
                <a:hlinkClick r:id="rId4"/>
              </a:rPr>
              <a:t>679.510</a:t>
            </a:r>
            <a:endParaRPr lang="en-US" sz="3200" b="1">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5192896"/>
      </p:ext>
    </p:extLst>
  </p:cSld>
  <p:clrMapOvr>
    <a:masterClrMapping/>
  </p:clrMapOvr>
  <p:transition/>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18571-4549-30B6-8263-C387EE8528D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E423D85-1A88-33E0-8F1B-257C20C0D6BF}"/>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Regional Planning Area Authority – 2</a:t>
            </a:r>
          </a:p>
        </p:txBody>
      </p:sp>
      <p:sp>
        <p:nvSpPr>
          <p:cNvPr id="7" name="Content Placeholder 6">
            <a:extLst>
              <a:ext uri="{FF2B5EF4-FFF2-40B4-BE49-F238E27FC236}">
                <a16:creationId xmlns:a16="http://schemas.microsoft.com/office/drawing/2014/main" id="{7B461981-73C8-1C6C-7E5A-9F8012494635}"/>
              </a:ext>
            </a:extLst>
          </p:cNvPr>
          <p:cNvSpPr>
            <a:spLocks noGrp="1"/>
          </p:cNvSpPr>
          <p:nvPr>
            <p:ph idx="1"/>
          </p:nvPr>
        </p:nvSpPr>
        <p:spPr>
          <a:xfrm>
            <a:off x="1358462" y="1312694"/>
            <a:ext cx="10515600" cy="4576763"/>
          </a:xfrm>
        </p:spPr>
        <p:txBody>
          <a:bodyPr>
            <a:noAutofit/>
          </a:bodyPr>
          <a:lstStyle/>
          <a:p>
            <a:pPr marR="1303655" algn="just">
              <a:lnSpc>
                <a:spcPct val="114000"/>
              </a:lnSpc>
              <a:spcBef>
                <a:spcPts val="600"/>
              </a:spcBef>
              <a:spcAft>
                <a:spcPts val="600"/>
              </a:spcAft>
              <a:buSzPct val="100000"/>
              <a:tabLst>
                <a:tab pos="2626995" algn="l"/>
              </a:tabLst>
            </a:pPr>
            <a:r>
              <a:rPr lang="en-US" sz="2400" b="1" dirty="0">
                <a:latin typeface="Calibri" panose="020F0502020204030204" pitchFamily="34" charset="0"/>
                <a:ea typeface="Calibri" panose="020F0502020204030204" pitchFamily="34" charset="0"/>
                <a:cs typeface="Calibri" panose="020F0502020204030204" pitchFamily="34" charset="0"/>
              </a:rPr>
              <a:t>Labor Market Data: </a:t>
            </a:r>
          </a:p>
          <a:p>
            <a:pPr marL="457200" marR="1303655" lvl="1" indent="0" algn="just">
              <a:lnSpc>
                <a:spcPct val="114000"/>
              </a:lnSpc>
              <a:spcBef>
                <a:spcPts val="600"/>
              </a:spcBef>
              <a:spcAft>
                <a:spcPts val="600"/>
              </a:spcAft>
              <a:buSzPct val="100000"/>
              <a:buNone/>
              <a:tabLst>
                <a:tab pos="2626995" algn="l"/>
              </a:tabLst>
            </a:pPr>
            <a:r>
              <a:rPr lang="en-US" dirty="0">
                <a:latin typeface="Calibri" panose="020F0502020204030204" pitchFamily="34" charset="0"/>
                <a:ea typeface="Calibri" panose="020F0502020204030204" pitchFamily="34" charset="0"/>
                <a:cs typeface="Calibri" panose="020F0502020204030204" pitchFamily="34" charset="0"/>
              </a:rPr>
              <a:t>They collect and analyze regional labor market data in conjunction with the state to inform workforce planning and decision-making.</a:t>
            </a:r>
            <a:endParaRPr lang="en-US" b="1" dirty="0">
              <a:latin typeface="Calibri" panose="020F0502020204030204" pitchFamily="34" charset="0"/>
              <a:ea typeface="Calibri" panose="020F0502020204030204" pitchFamily="34" charset="0"/>
              <a:cs typeface="Calibri" panose="020F0502020204030204" pitchFamily="34" charset="0"/>
            </a:endParaRPr>
          </a:p>
          <a:p>
            <a:pPr marR="1303655" algn="just">
              <a:lnSpc>
                <a:spcPct val="114000"/>
              </a:lnSpc>
              <a:spcBef>
                <a:spcPts val="600"/>
              </a:spcBef>
              <a:spcAft>
                <a:spcPts val="600"/>
              </a:spcAft>
              <a:buSzPct val="100000"/>
              <a:tabLst>
                <a:tab pos="2626995" algn="l"/>
              </a:tabLst>
            </a:pPr>
            <a:r>
              <a:rPr lang="en-US" sz="2400" b="1" dirty="0">
                <a:latin typeface="Calibri" panose="020F0502020204030204" pitchFamily="34" charset="0"/>
                <a:ea typeface="Calibri" panose="020F0502020204030204" pitchFamily="34" charset="0"/>
                <a:cs typeface="Calibri" panose="020F0502020204030204" pitchFamily="34" charset="0"/>
              </a:rPr>
              <a:t>Coordination of Services: </a:t>
            </a:r>
          </a:p>
          <a:p>
            <a:pPr marL="457200" marR="1303655" lvl="1" indent="0" algn="just">
              <a:lnSpc>
                <a:spcPct val="114000"/>
              </a:lnSpc>
              <a:spcBef>
                <a:spcPts val="600"/>
              </a:spcBef>
              <a:spcAft>
                <a:spcPts val="600"/>
              </a:spcAft>
              <a:buSzPts val="1000"/>
              <a:buNone/>
              <a:tabLst>
                <a:tab pos="2626995" algn="l"/>
              </a:tabLst>
            </a:pPr>
            <a:r>
              <a:rPr lang="en-US" dirty="0">
                <a:latin typeface="Calibri" panose="020F0502020204030204" pitchFamily="34" charset="0"/>
                <a:ea typeface="Calibri" panose="020F0502020204030204" pitchFamily="34" charset="0"/>
                <a:cs typeface="Calibri" panose="020F0502020204030204" pitchFamily="34" charset="0"/>
              </a:rPr>
              <a:t>Coordinate transportation, supportive services, and economic development services to meet the needs of the local workforce.</a:t>
            </a:r>
          </a:p>
          <a:p>
            <a:pPr marR="1303655" algn="just">
              <a:lnSpc>
                <a:spcPct val="114000"/>
              </a:lnSpc>
              <a:spcBef>
                <a:spcPts val="600"/>
              </a:spcBef>
              <a:spcAft>
                <a:spcPts val="600"/>
              </a:spcAft>
              <a:buSzPct val="100000"/>
              <a:tabLst>
                <a:tab pos="2626995" algn="l"/>
              </a:tabLst>
            </a:pPr>
            <a:r>
              <a:rPr lang="en-US" sz="2400" b="1" dirty="0">
                <a:latin typeface="Calibri" panose="020F0502020204030204" pitchFamily="34" charset="0"/>
                <a:ea typeface="Calibri" panose="020F0502020204030204" pitchFamily="34" charset="0"/>
                <a:cs typeface="Calibri" panose="020F0502020204030204" pitchFamily="34" charset="0"/>
              </a:rPr>
              <a:t>Performance Accountability:</a:t>
            </a:r>
            <a:r>
              <a:rPr lang="en-US" sz="2400" dirty="0">
                <a:latin typeface="Calibri" panose="020F0502020204030204" pitchFamily="34" charset="0"/>
                <a:ea typeface="Calibri" panose="020F0502020204030204" pitchFamily="34" charset="0"/>
                <a:cs typeface="Calibri" panose="020F0502020204030204" pitchFamily="34" charset="0"/>
              </a:rPr>
              <a:t> </a:t>
            </a:r>
          </a:p>
          <a:p>
            <a:pPr marL="457200" marR="1303655" lvl="1" indent="0" algn="just">
              <a:lnSpc>
                <a:spcPct val="114000"/>
              </a:lnSpc>
              <a:spcBef>
                <a:spcPts val="600"/>
              </a:spcBef>
              <a:spcAft>
                <a:spcPts val="600"/>
              </a:spcAft>
              <a:buSzPts val="1000"/>
              <a:buNone/>
              <a:tabLst>
                <a:tab pos="2626995" algn="l"/>
              </a:tabLst>
            </a:pPr>
            <a:r>
              <a:rPr lang="en-US" dirty="0">
                <a:latin typeface="Calibri" panose="020F0502020204030204" pitchFamily="34" charset="0"/>
                <a:ea typeface="Calibri" panose="020F0502020204030204" pitchFamily="34" charset="0"/>
                <a:cs typeface="Calibri" panose="020F0502020204030204" pitchFamily="34" charset="0"/>
              </a:rPr>
              <a:t>They establish agreements on how the planning region will collectively negotiate and report on performance accountability measures with the Governor.</a:t>
            </a:r>
          </a:p>
          <a:p>
            <a:pPr marL="0" marR="1303655" indent="0" algn="just">
              <a:lnSpc>
                <a:spcPct val="114000"/>
              </a:lnSpc>
              <a:spcBef>
                <a:spcPts val="600"/>
              </a:spcBef>
              <a:spcAft>
                <a:spcPts val="600"/>
              </a:spcAft>
              <a:buSzPts val="1000"/>
              <a:buNone/>
              <a:tabLst>
                <a:tab pos="2626995" algn="l"/>
              </a:tabLst>
            </a:pP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CE29E7ED-F60A-5C4C-E2CE-65D269FCF0FA}"/>
              </a:ext>
            </a:extLst>
          </p:cNvPr>
          <p:cNvSpPr txBox="1"/>
          <p:nvPr/>
        </p:nvSpPr>
        <p:spPr>
          <a:xfrm>
            <a:off x="9723549" y="431975"/>
            <a:ext cx="1539204" cy="584775"/>
          </a:xfrm>
          <a:prstGeom prst="rect">
            <a:avLst/>
          </a:prstGeom>
          <a:noFill/>
        </p:spPr>
        <p:txBody>
          <a:bodyPr wrap="none" rtlCol="0">
            <a:spAutoFit/>
          </a:bodyPr>
          <a:lstStyle/>
          <a:p>
            <a:r>
              <a:rPr lang="en-US" sz="3200" b="1">
                <a:latin typeface="Calibri" panose="020F0502020204030204" pitchFamily="34" charset="0"/>
                <a:ea typeface="Calibri" panose="020F0502020204030204" pitchFamily="34" charset="0"/>
                <a:cs typeface="Calibri" panose="020F0502020204030204" pitchFamily="34" charset="0"/>
                <a:hlinkClick r:id="rId4"/>
              </a:rPr>
              <a:t>679.510</a:t>
            </a:r>
            <a:endParaRPr lang="en-US" sz="3200" b="1">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90334445"/>
      </p:ext>
    </p:extLst>
  </p:cSld>
  <p:clrMapOvr>
    <a:masterClrMapping/>
  </p:clrMapOvr>
  <p:transition/>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22D32-725C-ECD7-53F0-7E48A4613C6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19B22DC-EBA9-B7EA-0D63-3B411789C390}"/>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Regional Planning Area Authority – 3</a:t>
            </a:r>
          </a:p>
        </p:txBody>
      </p:sp>
      <p:sp>
        <p:nvSpPr>
          <p:cNvPr id="7" name="Content Placeholder 6">
            <a:extLst>
              <a:ext uri="{FF2B5EF4-FFF2-40B4-BE49-F238E27FC236}">
                <a16:creationId xmlns:a16="http://schemas.microsoft.com/office/drawing/2014/main" id="{1C1EA666-D922-B4C8-8F09-B3CE82B97187}"/>
              </a:ext>
            </a:extLst>
          </p:cNvPr>
          <p:cNvSpPr>
            <a:spLocks noGrp="1"/>
          </p:cNvSpPr>
          <p:nvPr>
            <p:ph idx="1"/>
          </p:nvPr>
        </p:nvSpPr>
        <p:spPr>
          <a:xfrm>
            <a:off x="1358462" y="1411014"/>
            <a:ext cx="10515600" cy="4576763"/>
          </a:xfrm>
        </p:spPr>
        <p:txBody>
          <a:bodyPr>
            <a:noAutofit/>
          </a:bodyPr>
          <a:lstStyle/>
          <a:p>
            <a:pPr marR="1303655" algn="just">
              <a:lnSpc>
                <a:spcPct val="114000"/>
              </a:lnSpc>
              <a:spcBef>
                <a:spcPts val="600"/>
              </a:spcBef>
              <a:spcAft>
                <a:spcPts val="600"/>
              </a:spcAft>
              <a:buSzPct val="100000"/>
              <a:tabLst>
                <a:tab pos="2626995" algn="l"/>
              </a:tabLst>
            </a:pPr>
            <a:r>
              <a:rPr lang="en-US" sz="2400" dirty="0">
                <a:latin typeface="Calibri" panose="020F0502020204030204" pitchFamily="34" charset="0"/>
                <a:ea typeface="Calibri" panose="020F0502020204030204" pitchFamily="34" charset="0"/>
                <a:cs typeface="Calibri" panose="020F0502020204030204" pitchFamily="34" charset="0"/>
              </a:rPr>
              <a:t>WIOA also recognizes that political boundaries aren’t just an interstate issue.</a:t>
            </a:r>
          </a:p>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WIOA recognizes that </a:t>
            </a:r>
            <a:r>
              <a:rPr lang="en-US" sz="2400" b="1" dirty="0">
                <a:latin typeface="Calibri" panose="020F0502020204030204" pitchFamily="34" charset="0"/>
                <a:ea typeface="Calibri" panose="020F0502020204030204" pitchFamily="34" charset="0"/>
                <a:cs typeface="Calibri" panose="020F0502020204030204" pitchFamily="34" charset="0"/>
                <a:hlinkClick r:id="rId4"/>
              </a:rPr>
              <a:t>interstate agreements </a:t>
            </a:r>
            <a:r>
              <a:rPr lang="en-US" sz="2400" dirty="0">
                <a:latin typeface="Calibri" panose="020F0502020204030204" pitchFamily="34" charset="0"/>
                <a:ea typeface="Calibri" panose="020F0502020204030204" pitchFamily="34" charset="0"/>
                <a:cs typeface="Calibri" panose="020F0502020204030204" pitchFamily="34" charset="0"/>
              </a:rPr>
              <a:t>are valuable.</a:t>
            </a:r>
          </a:p>
          <a:p>
            <a:pPr>
              <a:lnSpc>
                <a:spcPct val="114000"/>
              </a:lnSpc>
              <a:spcBef>
                <a:spcPts val="600"/>
              </a:spcBef>
              <a:spcAft>
                <a:spcPts val="600"/>
              </a:spcAft>
            </a:pPr>
            <a:r>
              <a:rPr lang="en-US" sz="2400" dirty="0">
                <a:effectLst/>
                <a:latin typeface="Calibri" panose="020F0502020204030204" pitchFamily="34" charset="0"/>
                <a:cs typeface="Calibri" panose="020F0502020204030204" pitchFamily="34" charset="0"/>
              </a:rPr>
              <a:t>States in an interstate region may jointly exercise the State's functions described in this section.</a:t>
            </a:r>
          </a:p>
          <a:p>
            <a:pPr lvl="1">
              <a:lnSpc>
                <a:spcPct val="114000"/>
              </a:lnSpc>
              <a:spcBef>
                <a:spcPts val="600"/>
              </a:spcBef>
              <a:spcAft>
                <a:spcPts val="600"/>
              </a:spcAft>
            </a:pPr>
            <a:r>
              <a:rPr lang="en-US" dirty="0">
                <a:latin typeface="Calibri" panose="020F0502020204030204" pitchFamily="34" charset="0"/>
                <a:cs typeface="Calibri" panose="020F0502020204030204" pitchFamily="34" charset="0"/>
              </a:rPr>
              <a:t>Designate  interstate regions and their corresponding performance measures.</a:t>
            </a:r>
          </a:p>
          <a:p>
            <a:pPr lvl="1">
              <a:lnSpc>
                <a:spcPct val="114000"/>
              </a:lnSpc>
              <a:spcBef>
                <a:spcPts val="600"/>
              </a:spcBef>
              <a:spcAft>
                <a:spcPts val="600"/>
              </a:spcAft>
            </a:pPr>
            <a:r>
              <a:rPr lang="en-US" dirty="0">
                <a:effectLst/>
                <a:latin typeface="Calibri" panose="020F0502020204030204" pitchFamily="34" charset="0"/>
                <a:cs typeface="Calibri" panose="020F0502020204030204" pitchFamily="34" charset="0"/>
              </a:rPr>
              <a:t>The roles of the respective Governors, State Boards and Local Boards must be described in the respective State Plans.</a:t>
            </a:r>
          </a:p>
          <a:p>
            <a:pPr marR="1303655" algn="just">
              <a:lnSpc>
                <a:spcPct val="114000"/>
              </a:lnSpc>
              <a:spcBef>
                <a:spcPts val="600"/>
              </a:spcBef>
              <a:spcAft>
                <a:spcPts val="600"/>
              </a:spcAft>
              <a:buSzPts val="1000"/>
              <a:buFont typeface="Wingdings" panose="05000000000000000000" pitchFamily="2" charset="2"/>
              <a:buChar char="v"/>
              <a:tabLst>
                <a:tab pos="2626995" algn="l"/>
              </a:tabLst>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0" marR="1303655" indent="0" algn="just">
              <a:lnSpc>
                <a:spcPct val="114000"/>
              </a:lnSpc>
              <a:spcBef>
                <a:spcPts val="600"/>
              </a:spcBef>
              <a:spcAft>
                <a:spcPts val="600"/>
              </a:spcAft>
              <a:buSzPts val="1000"/>
              <a:buNone/>
              <a:tabLst>
                <a:tab pos="2626995" algn="l"/>
              </a:tabLst>
            </a:pP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10559662"/>
      </p:ext>
    </p:extLst>
  </p:cSld>
  <p:clrMapOvr>
    <a:masterClrMapping/>
  </p:clrMapOvr>
  <p:transition/>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7710055" y="2349499"/>
            <a:ext cx="4205719" cy="2853121"/>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defRPr/>
            </a:pPr>
            <a:r>
              <a:rPr kumimoji="0" lang="en-US" sz="49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Fiscal Agent Creation </a:t>
            </a:r>
            <a:br>
              <a:rPr kumimoji="0" lang="en-US" sz="49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br>
            <a:r>
              <a:rPr kumimoji="0" lang="en-US" sz="49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and Role</a:t>
            </a:r>
          </a:p>
        </p:txBody>
      </p:sp>
      <p:pic>
        <p:nvPicPr>
          <p:cNvPr id="2" name="Picture 1">
            <a:extLst>
              <a:ext uri="{FF2B5EF4-FFF2-40B4-BE49-F238E27FC236}">
                <a16:creationId xmlns:a16="http://schemas.microsoft.com/office/drawing/2014/main" id="{A19E5CAE-5346-FE43-4405-8DE7300E9F1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9091" t="28079" r="-1" b="-1"/>
          <a:stretch>
            <a:fillRect/>
          </a:stretch>
        </p:blipFill>
        <p:spPr>
          <a:xfrm>
            <a:off x="6107" y="10"/>
            <a:ext cx="8668492" cy="6857990"/>
          </a:xfrm>
          <a:prstGeom prst="rect">
            <a:avLst/>
          </a:prstGeom>
        </p:spPr>
      </p:pic>
    </p:spTree>
    <p:extLst>
      <p:ext uri="{BB962C8B-B14F-4D97-AF65-F5344CB8AC3E}">
        <p14:creationId xmlns:p14="http://schemas.microsoft.com/office/powerpoint/2010/main" val="261099446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FFDE7-E441-3899-1E8A-F461F2D50CC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CBEA06C-DAC0-2BB5-045D-A3FCFE6ABF25}"/>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Fiscal Agent Creation &amp; Role </a:t>
            </a:r>
          </a:p>
        </p:txBody>
      </p:sp>
      <p:sp>
        <p:nvSpPr>
          <p:cNvPr id="7" name="Content Placeholder 6">
            <a:extLst>
              <a:ext uri="{FF2B5EF4-FFF2-40B4-BE49-F238E27FC236}">
                <a16:creationId xmlns:a16="http://schemas.microsoft.com/office/drawing/2014/main" id="{BA2B01F0-8192-540D-4CEA-291AABCD0B4C}"/>
              </a:ext>
            </a:extLst>
          </p:cNvPr>
          <p:cNvSpPr>
            <a:spLocks noGrp="1"/>
          </p:cNvSpPr>
          <p:nvPr>
            <p:ph idx="1"/>
          </p:nvPr>
        </p:nvSpPr>
        <p:spPr>
          <a:xfrm>
            <a:off x="838200" y="1372915"/>
            <a:ext cx="10775406" cy="5185201"/>
          </a:xfrm>
        </p:spPr>
        <p:txBody>
          <a:bodyPr>
            <a:noAutofit/>
          </a:bodyPr>
          <a:lstStyle/>
          <a:p>
            <a:pPr marL="0" indent="0">
              <a:lnSpc>
                <a:spcPct val="114000"/>
              </a:lnSpc>
              <a:spcBef>
                <a:spcPts val="600"/>
              </a:spcBef>
              <a:spcAft>
                <a:spcPts val="600"/>
              </a:spcAft>
              <a:buNone/>
            </a:pPr>
            <a:r>
              <a:rPr lang="en-US" sz="2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CLEO, who receives the funds, appoints the fiscal agent, as does the </a:t>
            </a:r>
            <a:br>
              <a:rPr lang="en-US" sz="2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br>
            <a:r>
              <a:rPr lang="en-US" sz="20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Governor at the state level.</a:t>
            </a:r>
          </a:p>
          <a:p>
            <a:pPr marL="914400" indent="-403225">
              <a:lnSpc>
                <a:spcPct val="114000"/>
              </a:lnSpc>
              <a:spcBef>
                <a:spcPts val="600"/>
              </a:spcBef>
              <a:spcAft>
                <a:spcPts val="600"/>
              </a:spcAft>
              <a:buClr>
                <a:schemeClr val="accent4">
                  <a:lumMod val="75000"/>
                </a:schemeClr>
              </a:buClr>
              <a:buFont typeface="+mj-lt"/>
              <a:buAutoNum type="arabicPeriod"/>
            </a:pPr>
            <a:r>
              <a:rPr lang="en-US" sz="18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Agent can be the LWDB, at the state level; often the workforce department serves this role.</a:t>
            </a:r>
          </a:p>
          <a:p>
            <a:pPr marL="914400" indent="-403225">
              <a:lnSpc>
                <a:spcPct val="114000"/>
              </a:lnSpc>
              <a:spcBef>
                <a:spcPts val="600"/>
              </a:spcBef>
              <a:spcAft>
                <a:spcPts val="600"/>
              </a:spcAft>
              <a:buClr>
                <a:schemeClr val="accent4">
                  <a:lumMod val="75000"/>
                </a:schemeClr>
              </a:buClr>
              <a:buFont typeface="+mj-lt"/>
              <a:buAutoNum type="arabicPeriod"/>
            </a:pPr>
            <a:r>
              <a:rPr lang="en-US" sz="18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Agent ensures sustained fiscal integrity and accountability for expenditures of funds.</a:t>
            </a:r>
          </a:p>
          <a:p>
            <a:pPr marL="914400" indent="-403225">
              <a:lnSpc>
                <a:spcPct val="114000"/>
              </a:lnSpc>
              <a:spcBef>
                <a:spcPts val="600"/>
              </a:spcBef>
              <a:spcAft>
                <a:spcPts val="600"/>
              </a:spcAft>
              <a:buClr>
                <a:schemeClr val="accent4">
                  <a:lumMod val="75000"/>
                </a:schemeClr>
              </a:buClr>
              <a:buFont typeface="+mj-lt"/>
              <a:buAutoNum type="arabicPeriod"/>
            </a:pPr>
            <a:r>
              <a:rPr lang="en-US" sz="18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Agent disburses the grant funds for workforce investment activities at the direction of the state or local board plans &amp; policies.</a:t>
            </a:r>
          </a:p>
          <a:p>
            <a:pPr marL="914400" indent="-403225">
              <a:lnSpc>
                <a:spcPct val="114000"/>
              </a:lnSpc>
              <a:spcBef>
                <a:spcPts val="600"/>
              </a:spcBef>
              <a:spcAft>
                <a:spcPts val="600"/>
              </a:spcAft>
              <a:buClr>
                <a:schemeClr val="accent4">
                  <a:lumMod val="75000"/>
                </a:schemeClr>
              </a:buClr>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Responds to audit financial findings.</a:t>
            </a:r>
          </a:p>
          <a:p>
            <a:pPr marL="914400" indent="-403225">
              <a:lnSpc>
                <a:spcPct val="114000"/>
              </a:lnSpc>
              <a:spcBef>
                <a:spcPts val="600"/>
              </a:spcBef>
              <a:spcAft>
                <a:spcPts val="600"/>
              </a:spcAft>
              <a:buClr>
                <a:schemeClr val="accent4">
                  <a:lumMod val="75000"/>
                </a:schemeClr>
              </a:buClr>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Maintains proper accounting records and adequate documentation.</a:t>
            </a:r>
          </a:p>
          <a:p>
            <a:pPr marL="914400" indent="-403225">
              <a:lnSpc>
                <a:spcPct val="114000"/>
              </a:lnSpc>
              <a:spcBef>
                <a:spcPts val="600"/>
              </a:spcBef>
              <a:spcAft>
                <a:spcPts val="600"/>
              </a:spcAft>
              <a:buClr>
                <a:schemeClr val="accent4">
                  <a:lumMod val="75000"/>
                </a:schemeClr>
              </a:buClr>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Prepares financial reports.</a:t>
            </a:r>
          </a:p>
          <a:p>
            <a:pPr marL="914400" indent="-403225">
              <a:lnSpc>
                <a:spcPct val="114000"/>
              </a:lnSpc>
              <a:spcBef>
                <a:spcPts val="600"/>
              </a:spcBef>
              <a:spcAft>
                <a:spcPts val="600"/>
              </a:spcAft>
              <a:buClr>
                <a:schemeClr val="accent4">
                  <a:lumMod val="75000"/>
                </a:schemeClr>
              </a:buClr>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Provides technical assistance to subrecipients regarding fiscal issues.</a:t>
            </a:r>
          </a:p>
          <a:p>
            <a:pPr marL="511175" indent="0" algn="ctr">
              <a:lnSpc>
                <a:spcPct val="114000"/>
              </a:lnSpc>
              <a:spcBef>
                <a:spcPts val="600"/>
              </a:spcBef>
              <a:spcAft>
                <a:spcPts val="600"/>
              </a:spcAft>
              <a:buClr>
                <a:schemeClr val="accent4">
                  <a:lumMod val="75000"/>
                </a:schemeClr>
              </a:buClr>
              <a:buNone/>
            </a:pPr>
            <a:r>
              <a:rPr lang="en-US" sz="1800" b="1" i="1" dirty="0">
                <a:latin typeface="Calibri" panose="020F0502020204030204" pitchFamily="34" charset="0"/>
                <a:ea typeface="Calibri" panose="020F0502020204030204" pitchFamily="34" charset="0"/>
                <a:cs typeface="Calibri" panose="020F0502020204030204" pitchFamily="34" charset="0"/>
              </a:rPr>
              <a:t>In brief, the fiscal agent pays the bills they are instructed to pay, </a:t>
            </a:r>
            <a:br>
              <a:rPr lang="en-US" sz="1800" b="1" i="1" dirty="0">
                <a:latin typeface="Calibri" panose="020F0502020204030204" pitchFamily="34" charset="0"/>
                <a:ea typeface="Calibri" panose="020F0502020204030204" pitchFamily="34" charset="0"/>
                <a:cs typeface="Calibri" panose="020F0502020204030204" pitchFamily="34" charset="0"/>
              </a:rPr>
            </a:br>
            <a:r>
              <a:rPr lang="en-US" sz="1800" b="1" i="1" dirty="0">
                <a:latin typeface="Calibri" panose="020F0502020204030204" pitchFamily="34" charset="0"/>
                <a:ea typeface="Calibri" panose="020F0502020204030204" pitchFamily="34" charset="0"/>
                <a:cs typeface="Calibri" panose="020F0502020204030204" pitchFamily="34" charset="0"/>
              </a:rPr>
              <a:t>guided by the state or local plan which determines the mix of services. </a:t>
            </a:r>
          </a:p>
          <a:p>
            <a:pPr marL="511175" indent="0">
              <a:lnSpc>
                <a:spcPct val="114000"/>
              </a:lnSpc>
              <a:spcBef>
                <a:spcPts val="600"/>
              </a:spcBef>
              <a:spcAft>
                <a:spcPts val="600"/>
              </a:spcAft>
              <a:buClr>
                <a:schemeClr val="accent4">
                  <a:lumMod val="75000"/>
                </a:schemeClr>
              </a:buClr>
              <a:buNone/>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2600" dirty="0">
              <a:latin typeface="Calibri" panose="020F0502020204030204" pitchFamily="34" charset="0"/>
              <a:ea typeface="Calibri" panose="020F0502020204030204" pitchFamily="34" charset="0"/>
              <a:cs typeface="Calibri" panose="020F0502020204030204" pitchFamily="34" charset="0"/>
            </a:endParaRPr>
          </a:p>
          <a:p>
            <a:pPr marL="914400" indent="-403225">
              <a:lnSpc>
                <a:spcPct val="114000"/>
              </a:lnSpc>
              <a:spcBef>
                <a:spcPts val="600"/>
              </a:spcBef>
              <a:spcAft>
                <a:spcPts val="600"/>
              </a:spcAft>
              <a:buClr>
                <a:schemeClr val="accent4">
                  <a:lumMod val="75000"/>
                </a:schemeClr>
              </a:buClr>
              <a:buFont typeface="+mj-lt"/>
              <a:buAutoNum type="arabicPeriod"/>
            </a:pPr>
            <a:endParaRPr lang="en-US" sz="26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9D8477FC-B311-4375-C26C-E3C888EFBCB1}"/>
              </a:ext>
            </a:extLst>
          </p:cNvPr>
          <p:cNvSpPr txBox="1"/>
          <p:nvPr/>
        </p:nvSpPr>
        <p:spPr>
          <a:xfrm>
            <a:off x="9956914" y="671820"/>
            <a:ext cx="1656692" cy="457200"/>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24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hlinkClick r:id="rId4"/>
              </a:rPr>
              <a:t>§ 679ˌ420</a:t>
            </a:r>
            <a:endParaRPr kumimoji="0" lang="en-US" sz="24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37556978"/>
      </p:ext>
    </p:extLst>
  </p:cSld>
  <p:clrMapOvr>
    <a:masterClrMapping/>
  </p:clrMapOvr>
  <p:transition/>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7FB7BE-8F94-9364-E1FB-0FDC756BA2ED}"/>
              </a:ext>
            </a:extLst>
          </p:cNvPr>
          <p:cNvSpPr>
            <a:spLocks noGrp="1"/>
          </p:cNvSpPr>
          <p:nvPr>
            <p:ph type="title"/>
          </p:nvPr>
        </p:nvSpPr>
        <p:spPr/>
        <p:txBody>
          <a:bodyPr>
            <a:normAutofit fontScale="90000"/>
          </a:bodyPr>
          <a:lstStyle/>
          <a:p>
            <a:r>
              <a:rPr lang="en-US">
                <a:latin typeface="Calibri" panose="020F0502020204030204" pitchFamily="34" charset="0"/>
                <a:ea typeface="Calibri" panose="020F0502020204030204" pitchFamily="34" charset="0"/>
                <a:cs typeface="Calibri" panose="020F0502020204030204" pitchFamily="34" charset="0"/>
              </a:rPr>
              <a:t>CLEO As Fiscal Agent MAY at the Direction of the Local WDB</a:t>
            </a:r>
          </a:p>
        </p:txBody>
      </p:sp>
      <p:sp>
        <p:nvSpPr>
          <p:cNvPr id="7" name="Content Placeholder 6">
            <a:extLst>
              <a:ext uri="{FF2B5EF4-FFF2-40B4-BE49-F238E27FC236}">
                <a16:creationId xmlns:a16="http://schemas.microsoft.com/office/drawing/2014/main" id="{5FBC79D9-38A9-83E6-16E2-D66349D2A977}"/>
              </a:ext>
            </a:extLst>
          </p:cNvPr>
          <p:cNvSpPr>
            <a:spLocks noGrp="1"/>
          </p:cNvSpPr>
          <p:nvPr>
            <p:ph idx="1"/>
          </p:nvPr>
        </p:nvSpPr>
        <p:spPr>
          <a:xfrm>
            <a:off x="1337186" y="1600200"/>
            <a:ext cx="10016613" cy="4576763"/>
          </a:xfrm>
        </p:spPr>
        <p:txBody>
          <a:bodyPr/>
          <a:lstStyle/>
          <a:p>
            <a:pPr marL="514350" indent="-514350">
              <a:lnSpc>
                <a:spcPct val="114000"/>
              </a:lnSpc>
              <a:spcBef>
                <a:spcPts val="600"/>
              </a:spcBef>
              <a:spcAft>
                <a:spcPts val="60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Procure contracts or obtain written agreements under RFP conditions set by LWDB</a:t>
            </a:r>
          </a:p>
          <a:p>
            <a:pPr marL="514350" indent="-514350">
              <a:lnSpc>
                <a:spcPct val="114000"/>
              </a:lnSpc>
              <a:spcBef>
                <a:spcPts val="600"/>
              </a:spcBef>
              <a:spcAft>
                <a:spcPts val="60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Conduct financial monitoring of service providers, as long as there is no conflict of interest.</a:t>
            </a:r>
          </a:p>
          <a:p>
            <a:pPr marL="514350" indent="-514350">
              <a:lnSpc>
                <a:spcPct val="114000"/>
              </a:lnSpc>
              <a:spcBef>
                <a:spcPts val="600"/>
              </a:spcBef>
              <a:spcAft>
                <a:spcPts val="60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Ensure independent audit of all employment and training programs.</a:t>
            </a:r>
          </a:p>
          <a:p>
            <a:pPr>
              <a:lnSpc>
                <a:spcPct val="114000"/>
              </a:lnSpc>
              <a:spcBef>
                <a:spcPts val="600"/>
              </a:spcBef>
              <a:spcAft>
                <a:spcPts val="600"/>
              </a:spcAft>
            </a:pP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473657B-AFAC-013E-BC65-BCB37C2987E1}"/>
              </a:ext>
            </a:extLst>
          </p:cNvPr>
          <p:cNvSpPr txBox="1"/>
          <p:nvPr/>
        </p:nvSpPr>
        <p:spPr>
          <a:xfrm>
            <a:off x="9443258" y="5536276"/>
            <a:ext cx="1377300" cy="523220"/>
          </a:xfrm>
          <a:prstGeom prst="rect">
            <a:avLst/>
          </a:prstGeom>
          <a:noFill/>
        </p:spPr>
        <p:txBody>
          <a:bodyPr wrap="none" rtlCol="0">
            <a:spAutoFit/>
          </a:bodyPr>
          <a:lstStyle/>
          <a:p>
            <a:r>
              <a:rPr lang="en-US" sz="2800" b="1" dirty="0">
                <a:latin typeface="Calibri" panose="020F0502020204030204" pitchFamily="34" charset="0"/>
                <a:ea typeface="Calibri" panose="020F0502020204030204" pitchFamily="34" charset="0"/>
                <a:cs typeface="Calibri" panose="020F0502020204030204" pitchFamily="34" charset="0"/>
                <a:hlinkClick r:id="rId4"/>
              </a:rPr>
              <a:t>683.200</a:t>
            </a:r>
            <a:endParaRPr lang="en-US" sz="28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23178928"/>
      </p:ext>
    </p:extLst>
  </p:cSld>
  <p:clrMapOvr>
    <a:masterClrMapping/>
  </p:clrMapOvr>
  <p:transition/>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257C6-8F57-7D68-1813-5BDEC72C35B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7CE6778-8876-DB57-CBE5-15057D6EB7C8}"/>
              </a:ext>
            </a:extLst>
          </p:cNvPr>
          <p:cNvSpPr>
            <a:spLocks noGrp="1"/>
          </p:cNvSpPr>
          <p:nvPr>
            <p:ph type="title" idx="4294967295"/>
          </p:nvPr>
        </p:nvSpPr>
        <p:spPr>
          <a:xfrm>
            <a:off x="7943850" y="2349500"/>
            <a:ext cx="3971924" cy="1079500"/>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defRPr/>
            </a:pPr>
            <a:r>
              <a:rPr kumimoji="0" lang="en-US" sz="5400" b="1" i="0" u="none" strike="noStrike" kern="1200" cap="none" spc="0" normalizeH="0" baseline="0" noProof="0" dirty="0">
                <a:ln>
                  <a:noFill/>
                </a:ln>
                <a:solidFill>
                  <a:schemeClr val="tx2"/>
                </a:solidFill>
                <a:uLnTx/>
                <a:uFillTx/>
                <a:latin typeface="Calibri" panose="020F0502020204030204" pitchFamily="34" charset="0"/>
                <a:ea typeface="Calibri" panose="020F0502020204030204" pitchFamily="34" charset="0"/>
                <a:cs typeface="Calibri" panose="020F0502020204030204" pitchFamily="34" charset="0"/>
              </a:rPr>
              <a:t>State and Local Quality Partnerships</a:t>
            </a:r>
          </a:p>
        </p:txBody>
      </p:sp>
      <p:pic>
        <p:nvPicPr>
          <p:cNvPr id="2" name="Picture 1">
            <a:extLst>
              <a:ext uri="{FF2B5EF4-FFF2-40B4-BE49-F238E27FC236}">
                <a16:creationId xmlns:a16="http://schemas.microsoft.com/office/drawing/2014/main" id="{837FDB6C-15AE-0553-57E5-F17608C35BA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9091" t="28079" r="-1" b="-1"/>
          <a:stretch>
            <a:fillRect/>
          </a:stretch>
        </p:blipFill>
        <p:spPr>
          <a:xfrm>
            <a:off x="6107" y="10"/>
            <a:ext cx="8668492" cy="6857990"/>
          </a:xfrm>
          <a:prstGeom prst="rect">
            <a:avLst/>
          </a:prstGeom>
        </p:spPr>
      </p:pic>
    </p:spTree>
    <p:extLst>
      <p:ext uri="{BB962C8B-B14F-4D97-AF65-F5344CB8AC3E}">
        <p14:creationId xmlns:p14="http://schemas.microsoft.com/office/powerpoint/2010/main" val="3000279282"/>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BB128-A892-4F38-383A-53B1EB19923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597A126-2DF4-41F8-AE0E-E23353CA546F}"/>
              </a:ext>
            </a:extLst>
          </p:cNvPr>
          <p:cNvSpPr>
            <a:spLocks noGrp="1"/>
          </p:cNvSpPr>
          <p:nvPr>
            <p:ph type="title"/>
          </p:nvPr>
        </p:nvSpPr>
        <p:spPr/>
        <p:txBody>
          <a:bodyPr>
            <a:normAutofit/>
          </a:bodyPr>
          <a:lstStyle/>
          <a:p>
            <a:r>
              <a:rPr lang="en-US">
                <a:latin typeface="Calibri" panose="020F0502020204030204" pitchFamily="34" charset="0"/>
                <a:ea typeface="Calibri" panose="020F0502020204030204" pitchFamily="34" charset="0"/>
                <a:cs typeface="Calibri" panose="020F0502020204030204" pitchFamily="34" charset="0"/>
              </a:rPr>
              <a:t>What Do High Quality Partnerships Take?</a:t>
            </a:r>
            <a:endParaRPr lang="en-US" b="0">
              <a:latin typeface="Calibri" panose="020F0502020204030204" pitchFamily="34" charset="0"/>
              <a:ea typeface="Calibri" panose="020F0502020204030204" pitchFamily="34" charset="0"/>
              <a:cs typeface="Calibri" panose="020F0502020204030204" pitchFamily="34" charset="0"/>
            </a:endParaRPr>
          </a:p>
        </p:txBody>
      </p:sp>
      <p:sp>
        <p:nvSpPr>
          <p:cNvPr id="7" name="Content Placeholder 6">
            <a:extLst>
              <a:ext uri="{FF2B5EF4-FFF2-40B4-BE49-F238E27FC236}">
                <a16:creationId xmlns:a16="http://schemas.microsoft.com/office/drawing/2014/main" id="{A5321621-4D5D-0C39-8840-327A820E3346}"/>
              </a:ext>
            </a:extLst>
          </p:cNvPr>
          <p:cNvSpPr>
            <a:spLocks noGrp="1"/>
          </p:cNvSpPr>
          <p:nvPr>
            <p:ph idx="1"/>
          </p:nvPr>
        </p:nvSpPr>
        <p:spPr>
          <a:xfrm>
            <a:off x="1494503" y="1403555"/>
            <a:ext cx="9859296" cy="4576763"/>
          </a:xfrm>
        </p:spPr>
        <p:txBody>
          <a:bodyPr>
            <a:normAutofit fontScale="70000" lnSpcReduction="20000"/>
          </a:bodyPr>
          <a:lstStyle/>
          <a:p>
            <a:pPr>
              <a:lnSpc>
                <a:spcPct val="124000"/>
              </a:lnSpc>
              <a:spcBef>
                <a:spcPts val="600"/>
              </a:spcBef>
              <a:spcAft>
                <a:spcPts val="600"/>
              </a:spcAft>
            </a:pPr>
            <a:r>
              <a:rPr lang="en-US" sz="3200" dirty="0">
                <a:latin typeface="Calibri" panose="020F0502020204030204" pitchFamily="34" charset="0"/>
                <a:ea typeface="Calibri" panose="020F0502020204030204" pitchFamily="34" charset="0"/>
                <a:cs typeface="Calibri" panose="020F0502020204030204" pitchFamily="34" charset="0"/>
              </a:rPr>
              <a:t>Strategic Alignment</a:t>
            </a:r>
          </a:p>
          <a:p>
            <a:pPr lvl="1">
              <a:lnSpc>
                <a:spcPct val="124000"/>
              </a:lnSpc>
              <a:spcBef>
                <a:spcPts val="600"/>
              </a:spcBef>
              <a:spcAft>
                <a:spcPts val="600"/>
              </a:spcAft>
            </a:pPr>
            <a:r>
              <a:rPr lang="en-US" sz="3200" dirty="0">
                <a:latin typeface="Calibri" panose="020F0502020204030204" pitchFamily="34" charset="0"/>
                <a:ea typeface="Calibri" panose="020F0502020204030204" pitchFamily="34" charset="0"/>
                <a:cs typeface="Calibri" panose="020F0502020204030204" pitchFamily="34" charset="0"/>
              </a:rPr>
              <a:t>Joint planning</a:t>
            </a:r>
          </a:p>
          <a:p>
            <a:pPr lvl="1">
              <a:lnSpc>
                <a:spcPct val="124000"/>
              </a:lnSpc>
              <a:spcBef>
                <a:spcPts val="600"/>
              </a:spcBef>
              <a:spcAft>
                <a:spcPts val="600"/>
              </a:spcAft>
            </a:pPr>
            <a:r>
              <a:rPr lang="en-US" sz="3200" dirty="0">
                <a:latin typeface="Calibri" panose="020F0502020204030204" pitchFamily="34" charset="0"/>
                <a:ea typeface="Calibri" panose="020F0502020204030204" pitchFamily="34" charset="0"/>
                <a:cs typeface="Calibri" panose="020F0502020204030204" pitchFamily="34" charset="0"/>
              </a:rPr>
              <a:t>Communication</a:t>
            </a:r>
          </a:p>
          <a:p>
            <a:pPr lvl="1">
              <a:lnSpc>
                <a:spcPct val="124000"/>
              </a:lnSpc>
              <a:spcBef>
                <a:spcPts val="600"/>
              </a:spcBef>
              <a:spcAft>
                <a:spcPts val="600"/>
              </a:spcAft>
            </a:pPr>
            <a:r>
              <a:rPr lang="en-US" sz="3200" dirty="0">
                <a:latin typeface="Calibri" panose="020F0502020204030204" pitchFamily="34" charset="0"/>
                <a:ea typeface="Calibri" panose="020F0502020204030204" pitchFamily="34" charset="0"/>
                <a:cs typeface="Calibri" panose="020F0502020204030204" pitchFamily="34" charset="0"/>
              </a:rPr>
              <a:t>Collaborative Projects</a:t>
            </a:r>
          </a:p>
          <a:p>
            <a:pPr lvl="1">
              <a:lnSpc>
                <a:spcPct val="124000"/>
              </a:lnSpc>
              <a:spcBef>
                <a:spcPts val="600"/>
              </a:spcBef>
              <a:spcAft>
                <a:spcPts val="600"/>
              </a:spcAft>
            </a:pPr>
            <a:r>
              <a:rPr lang="en-US" sz="3200" dirty="0">
                <a:latin typeface="Calibri" panose="020F0502020204030204" pitchFamily="34" charset="0"/>
                <a:ea typeface="Calibri" panose="020F0502020204030204" pitchFamily="34" charset="0"/>
                <a:cs typeface="Calibri" panose="020F0502020204030204" pitchFamily="34" charset="0"/>
              </a:rPr>
              <a:t>Resource Allocation (</a:t>
            </a:r>
            <a:r>
              <a:rPr lang="en-US" sz="3200" dirty="0">
                <a:latin typeface="Calibri" panose="020F0502020204030204" pitchFamily="34" charset="0"/>
                <a:ea typeface="Calibri" panose="020F0502020204030204" pitchFamily="34" charset="0"/>
                <a:cs typeface="Calibri" panose="020F0502020204030204" pitchFamily="34" charset="0"/>
                <a:hlinkClick r:id="rId3"/>
              </a:rPr>
              <a:t>WIOA sec 3, (1)</a:t>
            </a:r>
            <a:r>
              <a:rPr lang="en-US" sz="3200" dirty="0">
                <a:latin typeface="Calibri" panose="020F0502020204030204" pitchFamily="34" charset="0"/>
                <a:ea typeface="Calibri" panose="020F0502020204030204" pitchFamily="34" charset="0"/>
                <a:cs typeface="Calibri" panose="020F0502020204030204" pitchFamily="34" charset="0"/>
              </a:rPr>
              <a:t>)</a:t>
            </a:r>
          </a:p>
          <a:p>
            <a:pPr lvl="1">
              <a:lnSpc>
                <a:spcPct val="124000"/>
              </a:lnSpc>
              <a:spcBef>
                <a:spcPts val="600"/>
              </a:spcBef>
              <a:spcAft>
                <a:spcPts val="600"/>
              </a:spcAft>
            </a:pPr>
            <a:r>
              <a:rPr lang="en-US" sz="3200" dirty="0">
                <a:latin typeface="Calibri" panose="020F0502020204030204" pitchFamily="34" charset="0"/>
                <a:ea typeface="Calibri" panose="020F0502020204030204" pitchFamily="34" charset="0"/>
                <a:cs typeface="Calibri" panose="020F0502020204030204" pitchFamily="34" charset="0"/>
              </a:rPr>
              <a:t>Innovation</a:t>
            </a:r>
          </a:p>
          <a:p>
            <a:pPr>
              <a:lnSpc>
                <a:spcPct val="124000"/>
              </a:lnSpc>
              <a:spcBef>
                <a:spcPts val="600"/>
              </a:spcBef>
              <a:spcAft>
                <a:spcPts val="600"/>
              </a:spcAft>
            </a:pPr>
            <a:r>
              <a:rPr lang="en-US" sz="3200" dirty="0">
                <a:latin typeface="Calibri" panose="020F0502020204030204" pitchFamily="34" charset="0"/>
                <a:cs typeface="Calibri" panose="020F0502020204030204" pitchFamily="34" charset="0"/>
              </a:rPr>
              <a:t>Focus on Big Issues</a:t>
            </a:r>
          </a:p>
          <a:p>
            <a:pPr>
              <a:lnSpc>
                <a:spcPct val="124000"/>
              </a:lnSpc>
              <a:spcBef>
                <a:spcPts val="600"/>
              </a:spcBef>
              <a:spcAft>
                <a:spcPts val="600"/>
              </a:spcAft>
            </a:pPr>
            <a:r>
              <a:rPr lang="en-US" sz="3200" dirty="0">
                <a:latin typeface="Calibri" panose="020F0502020204030204" pitchFamily="34" charset="0"/>
                <a:cs typeface="Calibri" panose="020F0502020204030204" pitchFamily="34" charset="0"/>
              </a:rPr>
              <a:t>Turn Plans into Action</a:t>
            </a:r>
          </a:p>
          <a:p>
            <a:pPr>
              <a:lnSpc>
                <a:spcPct val="124000"/>
              </a:lnSpc>
              <a:spcBef>
                <a:spcPts val="600"/>
              </a:spcBef>
              <a:spcAft>
                <a:spcPts val="600"/>
              </a:spcAft>
            </a:pPr>
            <a:r>
              <a:rPr lang="en-US" sz="3200" dirty="0">
                <a:latin typeface="Calibri" panose="020F0502020204030204" pitchFamily="34" charset="0"/>
                <a:cs typeface="Calibri" panose="020F0502020204030204" pitchFamily="34" charset="0"/>
              </a:rPr>
              <a:t>Grow Fiscal Resources</a:t>
            </a:r>
          </a:p>
          <a:p>
            <a:pPr marL="914400" lvl="1" indent="-457200">
              <a:lnSpc>
                <a:spcPct val="124000"/>
              </a:lnSpc>
              <a:spcBef>
                <a:spcPts val="600"/>
              </a:spcBef>
              <a:spcAft>
                <a:spcPts val="600"/>
              </a:spcAft>
              <a:buFont typeface="Courier New" panose="02070309020205020404" pitchFamily="49" charset="0"/>
              <a:buChar char="o"/>
            </a:pPr>
            <a:endParaRPr lang="en-US" sz="3200" dirty="0">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54E1E86B-5EB8-64E2-5105-EEC2C8490E50}"/>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4087" y="3560545"/>
            <a:ext cx="3589712" cy="225400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76455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6F4FA-B7A5-8D54-9B4C-583F7223291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CCBFB0E-A346-8AE0-C7A6-8E2EF65DC09B}"/>
              </a:ext>
            </a:extLst>
          </p:cNvPr>
          <p:cNvSpPr>
            <a:spLocks noGrp="1"/>
          </p:cNvSpPr>
          <p:nvPr>
            <p:ph type="title"/>
          </p:nvPr>
        </p:nvSpPr>
        <p:spPr/>
        <p:txBody>
          <a:bodyPr>
            <a:normAutofit fontScale="90000"/>
          </a:bodyPr>
          <a:lstStyle/>
          <a:p>
            <a:r>
              <a:rPr lang="en-US">
                <a:latin typeface="Calibri" panose="020F0502020204030204" pitchFamily="34" charset="0"/>
                <a:cs typeface="Calibri" panose="020F0502020204030204" pitchFamily="34" charset="0"/>
              </a:rPr>
              <a:t>Partnerships are Key at the Local, State, and Federal Level</a:t>
            </a:r>
          </a:p>
        </p:txBody>
      </p:sp>
      <p:sp>
        <p:nvSpPr>
          <p:cNvPr id="7" name="Content Placeholder 6">
            <a:extLst>
              <a:ext uri="{FF2B5EF4-FFF2-40B4-BE49-F238E27FC236}">
                <a16:creationId xmlns:a16="http://schemas.microsoft.com/office/drawing/2014/main" id="{CB73CF87-63E8-99C4-DB7D-BAB4FD5A8F9C}"/>
              </a:ext>
            </a:extLst>
          </p:cNvPr>
          <p:cNvSpPr>
            <a:spLocks noGrp="1"/>
          </p:cNvSpPr>
          <p:nvPr>
            <p:ph idx="1"/>
          </p:nvPr>
        </p:nvSpPr>
        <p:spPr>
          <a:xfrm>
            <a:off x="1553496" y="1411014"/>
            <a:ext cx="9927625" cy="4576763"/>
          </a:xfrm>
        </p:spPr>
        <p:txBody>
          <a:bodyPr>
            <a:normAutofit fontScale="92500" lnSpcReduction="10000"/>
          </a:bodyPr>
          <a:lstStyle/>
          <a:p>
            <a:pPr>
              <a:lnSpc>
                <a:spcPct val="114000"/>
              </a:lnSpc>
              <a:spcBef>
                <a:spcPts val="6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Since the Comprehensive Employment &amp; Training Act (CETA), workforce development investments have been a tripartite system. </a:t>
            </a:r>
            <a:r>
              <a:rPr lang="en-US" sz="2400" kern="100" dirty="0">
                <a:latin typeface="Calibri" panose="020F0502020204030204" pitchFamily="34" charset="0"/>
                <a:ea typeface="Aptos" panose="020B0004020202020204" pitchFamily="34" charset="0"/>
                <a:cs typeface="Calibri" panose="020F0502020204030204" pitchFamily="34" charset="0"/>
              </a:rPr>
              <a:t>Our mutual goal at all levels of governance remains steadfast -- for our Boards to collegially and successfully support the jobseekers and business that we strive to serve across the nation.</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0" marR="0">
              <a:lnSpc>
                <a:spcPct val="114000"/>
              </a:lnSpc>
              <a:spcBef>
                <a:spcPts val="600"/>
              </a:spcBef>
              <a:spcAft>
                <a:spcPts val="600"/>
              </a:spcAft>
            </a:pPr>
            <a:r>
              <a:rPr lang="en-US" sz="2400" kern="100" dirty="0">
                <a:effectLst/>
                <a:latin typeface="Calibri" panose="020F0502020204030204" pitchFamily="34" charset="0"/>
                <a:ea typeface="Aptos" panose="020B0004020202020204" pitchFamily="34" charset="0"/>
                <a:cs typeface="Calibri" panose="020F0502020204030204" pitchFamily="34" charset="0"/>
              </a:rPr>
              <a:t>Our collective role and value are all only fully realized through the</a:t>
            </a:r>
          </a:p>
          <a:p>
            <a:pPr marL="231775" marR="0" indent="0">
              <a:lnSpc>
                <a:spcPct val="114000"/>
              </a:lnSpc>
              <a:spcBef>
                <a:spcPts val="600"/>
              </a:spcBef>
              <a:spcAft>
                <a:spcPts val="600"/>
              </a:spcAft>
              <a:buNone/>
            </a:pPr>
            <a:r>
              <a:rPr lang="en-US" sz="2400" kern="100" dirty="0">
                <a:effectLst/>
                <a:latin typeface="Calibri" panose="020F0502020204030204" pitchFamily="34" charset="0"/>
                <a:ea typeface="Aptos" panose="020B0004020202020204" pitchFamily="34" charset="0"/>
                <a:cs typeface="Calibri" panose="020F0502020204030204" pitchFamily="34" charset="0"/>
              </a:rPr>
              <a:t>continuing  (and new) collaboration and consultation approaches and responsibilities outlined in today’s presentation. </a:t>
            </a:r>
          </a:p>
          <a:p>
            <a:pPr>
              <a:lnSpc>
                <a:spcPct val="114000"/>
              </a:lnSpc>
              <a:spcBef>
                <a:spcPts val="600"/>
              </a:spcBef>
              <a:spcAft>
                <a:spcPts val="600"/>
              </a:spcAft>
            </a:pPr>
            <a:r>
              <a:rPr lang="en-US" sz="2400" kern="100" dirty="0">
                <a:effectLst/>
                <a:latin typeface="Calibri" panose="020F0502020204030204" pitchFamily="34" charset="0"/>
                <a:ea typeface="Aptos" panose="020B0004020202020204" pitchFamily="34" charset="0"/>
                <a:cs typeface="Calibri" panose="020F0502020204030204" pitchFamily="34" charset="0"/>
              </a:rPr>
              <a:t>In closing, trust in each other at every level of governance is both a firm imperative and a winning recipe in our decentralized public workforce system </a:t>
            </a:r>
            <a:r>
              <a:rPr lang="en-US" sz="2400" dirty="0">
                <a:latin typeface="Calibri" panose="020F0502020204030204" pitchFamily="34" charset="0"/>
                <a:ea typeface="Calibri" panose="020F0502020204030204" pitchFamily="34" charset="0"/>
                <a:cs typeface="Calibri" panose="020F0502020204030204" pitchFamily="34" charset="0"/>
              </a:rPr>
              <a:t>– it takes collaboration/consultation and trust – </a:t>
            </a:r>
            <a:r>
              <a:rPr lang="en-US" sz="2400" b="1" dirty="0">
                <a:latin typeface="Calibri" panose="020F0502020204030204" pitchFamily="34" charset="0"/>
                <a:ea typeface="Calibri" panose="020F0502020204030204" pitchFamily="34" charset="0"/>
                <a:cs typeface="Calibri" panose="020F0502020204030204" pitchFamily="34" charset="0"/>
              </a:rPr>
              <a:t>BUILD IT</a:t>
            </a:r>
            <a:r>
              <a:rPr lang="en-US" sz="2400" dirty="0">
                <a:latin typeface="Calibri" panose="020F0502020204030204" pitchFamily="34" charset="0"/>
                <a:ea typeface="Calibri" panose="020F0502020204030204" pitchFamily="34" charset="0"/>
                <a:cs typeface="Calibri" panose="020F0502020204030204" pitchFamily="34" charset="0"/>
              </a:rPr>
              <a:t>!</a:t>
            </a:r>
          </a:p>
          <a:p>
            <a:pPr marL="0" marR="0">
              <a:lnSpc>
                <a:spcPct val="114000"/>
              </a:lnSpc>
              <a:spcBef>
                <a:spcPts val="600"/>
              </a:spcBef>
              <a:spcAft>
                <a:spcPts val="600"/>
              </a:spcAft>
            </a:pPr>
            <a:endParaRPr lang="en-US" sz="2400" kern="100" dirty="0">
              <a:effectLst/>
              <a:latin typeface="Calibri" panose="020F0502020204030204" pitchFamily="34" charset="0"/>
              <a:ea typeface="Aptos" panose="020B0004020202020204" pitchFamily="34" charset="0"/>
              <a:cs typeface="Calibri" panose="020F0502020204030204" pitchFamily="34" charset="0"/>
            </a:endParaRPr>
          </a:p>
          <a:p>
            <a:pPr>
              <a:lnSpc>
                <a:spcPct val="114000"/>
              </a:lnSpc>
              <a:spcBef>
                <a:spcPts val="600"/>
              </a:spcBef>
              <a:spcAft>
                <a:spcPts val="600"/>
              </a:spcAft>
            </a:pPr>
            <a:endParaRPr lang="en-US" sz="2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702096"/>
      </p:ext>
    </p:extLst>
  </p:cSld>
  <p:clrMapOvr>
    <a:masterClrMapping/>
  </p:clrMapOvr>
  <p:transition/>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910CD3-8305-4946-A459-FD932667F93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5729" t="4639" r="119" b="688"/>
          <a:stretch>
            <a:fillRect/>
          </a:stretch>
        </p:blipFill>
        <p:spPr>
          <a:xfrm>
            <a:off x="0" y="1"/>
            <a:ext cx="12191999" cy="6858000"/>
          </a:xfrm>
          <a:prstGeom prst="rect">
            <a:avLst/>
          </a:prstGeom>
        </p:spPr>
      </p:pic>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513897" y="2327564"/>
            <a:ext cx="3211942" cy="1360725"/>
          </a:xfrm>
        </p:spPr>
        <p:txBody>
          <a:bodyPr anchor="b">
            <a:noAutofit/>
          </a:bodyPr>
          <a:lstStyle/>
          <a:p>
            <a:r>
              <a:rPr lang="en-US" sz="8800" dirty="0">
                <a:solidFill>
                  <a:schemeClr val="bg1"/>
                </a:solidFill>
                <a:latin typeface="Calibri" panose="020F0502020204030204" pitchFamily="34" charset="0"/>
                <a:cs typeface="Calibri" panose="020F0502020204030204" pitchFamily="34" charset="0"/>
              </a:rPr>
              <a:t>Q &amp; A</a:t>
            </a:r>
            <a:endParaRPr lang="en-US" sz="8800" i="1" dirty="0">
              <a:solidFill>
                <a:schemeClr val="bg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B1B65094-F85E-7259-FAFC-70B7D056BDF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807" y="5098887"/>
            <a:ext cx="1447143" cy="1447143"/>
          </a:xfrm>
          <a:prstGeom prst="rect">
            <a:avLst/>
          </a:prstGeom>
        </p:spPr>
      </p:pic>
    </p:spTree>
    <p:extLst>
      <p:ext uri="{BB962C8B-B14F-4D97-AF65-F5344CB8AC3E}">
        <p14:creationId xmlns:p14="http://schemas.microsoft.com/office/powerpoint/2010/main" val="287204512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5B5CE-CD67-C4B1-4850-7D44B3EA1E7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B8E96E8-E210-9271-B656-6A39B0B98CFA}"/>
              </a:ext>
            </a:extLst>
          </p:cNvPr>
          <p:cNvSpPr>
            <a:spLocks noGrp="1"/>
          </p:cNvSpPr>
          <p:nvPr>
            <p:ph type="title"/>
          </p:nvPr>
        </p:nvSpPr>
        <p:spPr>
          <a:xfrm>
            <a:off x="838200" y="146916"/>
            <a:ext cx="10515600" cy="1325563"/>
          </a:xfrm>
        </p:spPr>
        <p:txBody>
          <a:bodyPr/>
          <a:lstStyle/>
          <a:p>
            <a:r>
              <a:rPr lang="en-US" b="1">
                <a:solidFill>
                  <a:srgbClr val="0D4460"/>
                </a:solidFill>
                <a:latin typeface="Calibri" panose="020F0502020204030204" pitchFamily="34" charset="0"/>
                <a:cs typeface="Calibri" panose="020F0502020204030204" pitchFamily="34" charset="0"/>
              </a:rPr>
              <a:t>Resources</a:t>
            </a:r>
          </a:p>
        </p:txBody>
      </p:sp>
      <p:sp>
        <p:nvSpPr>
          <p:cNvPr id="7" name="TextBox 6">
            <a:extLst>
              <a:ext uri="{FF2B5EF4-FFF2-40B4-BE49-F238E27FC236}">
                <a16:creationId xmlns:a16="http://schemas.microsoft.com/office/drawing/2014/main" id="{0B4AC1F0-ECB8-86D1-28C7-FE4AC5A6E44C}"/>
              </a:ext>
            </a:extLst>
          </p:cNvPr>
          <p:cNvSpPr txBox="1"/>
          <p:nvPr/>
        </p:nvSpPr>
        <p:spPr>
          <a:xfrm>
            <a:off x="1127410" y="1342987"/>
            <a:ext cx="8934731" cy="492443"/>
          </a:xfrm>
          <a:prstGeom prst="rect">
            <a:avLst/>
          </a:prstGeom>
          <a:noFill/>
        </p:spPr>
        <p:txBody>
          <a:bodyPr wrap="square">
            <a:spAutoFit/>
          </a:bodyPr>
          <a:lstStyle/>
          <a:p>
            <a:pPr marL="342900" indent="-342900">
              <a:buClr>
                <a:schemeClr val="accent4">
                  <a:lumMod val="75000"/>
                </a:schemeClr>
              </a:buClr>
              <a:buFont typeface="Arial" panose="020B0604020202020204" pitchFamily="34" charset="0"/>
              <a:buChar char="•"/>
            </a:pPr>
            <a:r>
              <a:rPr lang="en-US" sz="2600">
                <a:latin typeface="Calibri" panose="020F0502020204030204" pitchFamily="34" charset="0"/>
                <a:cs typeface="Calibri" panose="020F0502020204030204" pitchFamily="34" charset="0"/>
                <a:hlinkClick r:id="rId3"/>
              </a:rPr>
              <a:t>WIOA Governance Training Webcast Series</a:t>
            </a:r>
            <a:endParaRPr lang="en-US" sz="26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25AFB2A-9B87-B27A-4C00-8DE6D14E5A32}"/>
              </a:ext>
            </a:extLst>
          </p:cNvPr>
          <p:cNvSpPr txBox="1"/>
          <p:nvPr/>
        </p:nvSpPr>
        <p:spPr>
          <a:xfrm>
            <a:off x="1127412" y="1870913"/>
            <a:ext cx="9937178" cy="892552"/>
          </a:xfrm>
          <a:prstGeom prst="rect">
            <a:avLst/>
          </a:prstGeom>
          <a:noFill/>
        </p:spPr>
        <p:txBody>
          <a:bodyPr wrap="square">
            <a:spAutoFit/>
          </a:bodyPr>
          <a:lstStyle/>
          <a:p>
            <a:pPr marL="342900" indent="-342900">
              <a:buClr>
                <a:schemeClr val="accent4">
                  <a:lumMod val="75000"/>
                </a:schemeClr>
              </a:buClr>
              <a:buFont typeface="Arial" panose="020B0604020202020204" pitchFamily="34" charset="0"/>
              <a:buChar char="•"/>
            </a:pPr>
            <a:r>
              <a:rPr lang="en-US" sz="2600">
                <a:latin typeface="Calibri" panose="020F0502020204030204" pitchFamily="34" charset="0"/>
                <a:cs typeface="Calibri" panose="020F0502020204030204" pitchFamily="34" charset="0"/>
                <a:hlinkClick r:id="rId4"/>
              </a:rPr>
              <a:t>Governing the Public Workforce System: The Structure and Priorities of Local Workforce Investment…</a:t>
            </a:r>
            <a:endParaRPr lang="en-US" sz="260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216F200B-6E30-8538-E1E0-4948CC7E1A57}"/>
              </a:ext>
            </a:extLst>
          </p:cNvPr>
          <p:cNvSpPr txBox="1"/>
          <p:nvPr/>
        </p:nvSpPr>
        <p:spPr>
          <a:xfrm>
            <a:off x="1127410" y="2836260"/>
            <a:ext cx="9937178" cy="892552"/>
          </a:xfrm>
          <a:prstGeom prst="rect">
            <a:avLst/>
          </a:prstGeom>
          <a:noFill/>
        </p:spPr>
        <p:txBody>
          <a:bodyPr wrap="square">
            <a:spAutoFit/>
          </a:bodyPr>
          <a:lstStyle/>
          <a:p>
            <a:pPr marL="342900" indent="-342900">
              <a:buClr>
                <a:schemeClr val="accent4">
                  <a:lumMod val="75000"/>
                </a:schemeClr>
              </a:buClr>
              <a:buFont typeface="Arial" panose="020B0604020202020204" pitchFamily="34" charset="0"/>
              <a:buChar char="•"/>
            </a:pPr>
            <a:r>
              <a:rPr lang="en-US" sz="2600">
                <a:latin typeface="Calibri" panose="020F0502020204030204" pitchFamily="34" charset="0"/>
                <a:cs typeface="Calibri" panose="020F0502020204030204" pitchFamily="34" charset="0"/>
                <a:hlinkClick r:id="rId5"/>
              </a:rPr>
              <a:t>State Workforce and Economic Development: Opportunities for Collaboration</a:t>
            </a:r>
            <a:endParaRPr lang="en-US" sz="26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FF940BFB-A08C-8165-EA17-09FBD17BC040}"/>
              </a:ext>
            </a:extLst>
          </p:cNvPr>
          <p:cNvSpPr txBox="1"/>
          <p:nvPr/>
        </p:nvSpPr>
        <p:spPr>
          <a:xfrm>
            <a:off x="1127410" y="3777352"/>
            <a:ext cx="9937178" cy="892552"/>
          </a:xfrm>
          <a:prstGeom prst="rect">
            <a:avLst/>
          </a:prstGeom>
          <a:noFill/>
        </p:spPr>
        <p:txBody>
          <a:bodyPr wrap="square">
            <a:spAutoFit/>
          </a:bodyPr>
          <a:lstStyle/>
          <a:p>
            <a:pPr marL="342900" indent="-342900">
              <a:buClr>
                <a:schemeClr val="accent4">
                  <a:lumMod val="75000"/>
                </a:schemeClr>
              </a:buClr>
              <a:buFont typeface="Arial" panose="020B0604020202020204" pitchFamily="34" charset="0"/>
              <a:buChar char="•"/>
            </a:pPr>
            <a:r>
              <a:rPr lang="en-US" sz="2600">
                <a:latin typeface="Calibri" panose="020F0502020204030204" pitchFamily="34" charset="0"/>
                <a:cs typeface="Calibri" panose="020F0502020204030204" pitchFamily="34" charset="0"/>
                <a:hlinkClick r:id="rId6"/>
              </a:rPr>
              <a:t>Serving the Regional Economy: Collaboration Among Local Workforce Investment Boards</a:t>
            </a:r>
            <a:endParaRPr lang="en-US" sz="26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E4C73365-315F-5938-2FB0-2609B0CD2E09}"/>
              </a:ext>
            </a:extLst>
          </p:cNvPr>
          <p:cNvSpPr txBox="1"/>
          <p:nvPr/>
        </p:nvSpPr>
        <p:spPr>
          <a:xfrm>
            <a:off x="1127410" y="4699770"/>
            <a:ext cx="9937178" cy="492443"/>
          </a:xfrm>
          <a:prstGeom prst="rect">
            <a:avLst/>
          </a:prstGeom>
          <a:noFill/>
        </p:spPr>
        <p:txBody>
          <a:bodyPr wrap="square">
            <a:spAutoFit/>
          </a:bodyPr>
          <a:lstStyle/>
          <a:p>
            <a:pPr marL="342900" indent="-342900">
              <a:buClr>
                <a:schemeClr val="accent4">
                  <a:lumMod val="75000"/>
                </a:schemeClr>
              </a:buClr>
              <a:buFont typeface="Arial" panose="020B0604020202020204" pitchFamily="34" charset="0"/>
              <a:buChar char="•"/>
            </a:pPr>
            <a:r>
              <a:rPr lang="en-US" sz="2600">
                <a:latin typeface="Calibri" panose="020F0502020204030204" pitchFamily="34" charset="0"/>
                <a:cs typeface="Calibri" panose="020F0502020204030204" pitchFamily="34" charset="0"/>
                <a:hlinkClick r:id="rId7"/>
              </a:rPr>
              <a:t>State and Local Workforce Development Board Resources</a:t>
            </a:r>
            <a:endParaRPr lang="en-US" sz="2600">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5FF8A3F4-B1F3-5A8F-A1CD-6D5AC6A17102}"/>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42</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42509662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051E-31DD-4CC1-B1E7-D9FEF1AF6500}"/>
              </a:ext>
            </a:extLst>
          </p:cNvPr>
          <p:cNvSpPr>
            <a:spLocks noGrp="1"/>
          </p:cNvSpPr>
          <p:nvPr>
            <p:ph type="title"/>
          </p:nvPr>
        </p:nvSpPr>
        <p:spPr>
          <a:xfrm>
            <a:off x="838200" y="399393"/>
            <a:ext cx="10515600" cy="807868"/>
          </a:xfrm>
        </p:spPr>
        <p:txBody>
          <a:bodyPr>
            <a:normAutofit/>
          </a:bodyPr>
          <a:lstStyle/>
          <a:p>
            <a:r>
              <a:rPr lang="en-US" sz="3600" b="1">
                <a:solidFill>
                  <a:srgbClr val="0D4460"/>
                </a:solidFill>
                <a:latin typeface="Calibri" panose="020F0502020204030204" pitchFamily="34" charset="0"/>
                <a:cs typeface="Calibri" panose="020F0502020204030204" pitchFamily="34" charset="0"/>
              </a:rPr>
              <a:t>Thank </a:t>
            </a:r>
            <a:r>
              <a:rPr lang="en-US">
                <a:solidFill>
                  <a:srgbClr val="0D4460"/>
                </a:solidFill>
                <a:latin typeface="Calibri" panose="020F0502020204030204" pitchFamily="34" charset="0"/>
                <a:cs typeface="Calibri" panose="020F0502020204030204" pitchFamily="34" charset="0"/>
              </a:rPr>
              <a:t>You to Our </a:t>
            </a:r>
            <a:r>
              <a:rPr lang="en-US" sz="3600" b="1">
                <a:solidFill>
                  <a:srgbClr val="0D4460"/>
                </a:solidFill>
                <a:latin typeface="Calibri" panose="020F0502020204030204" pitchFamily="34" charset="0"/>
                <a:cs typeface="Calibri" panose="020F0502020204030204" pitchFamily="34" charset="0"/>
              </a:rPr>
              <a:t>Presenters!</a:t>
            </a:r>
          </a:p>
        </p:txBody>
      </p:sp>
      <p:pic>
        <p:nvPicPr>
          <p:cNvPr id="1026" name="Picture 2" descr="profile of Ron Painter&#10;">
            <a:extLst>
              <a:ext uri="{FF2B5EF4-FFF2-40B4-BE49-F238E27FC236}">
                <a16:creationId xmlns:a16="http://schemas.microsoft.com/office/drawing/2014/main" id="{7DD14DB7-42B1-1AB8-E5B0-5C27BD06E05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12933" y="1795342"/>
            <a:ext cx="2385961" cy="2871354"/>
          </a:xfrm>
          <a:prstGeom prst="rect">
            <a:avLst/>
          </a:prstGeom>
          <a:solidFill>
            <a:srgbClr val="FFFFFF">
              <a:shade val="85000"/>
            </a:srgbClr>
          </a:solidFill>
          <a:ln w="88900" cap="sq">
            <a:solidFill>
              <a:srgbClr val="0D446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ontent Placeholder 2">
            <a:extLst>
              <a:ext uri="{FF2B5EF4-FFF2-40B4-BE49-F238E27FC236}">
                <a16:creationId xmlns:a16="http://schemas.microsoft.com/office/drawing/2014/main" id="{77B91485-F126-40CA-8E0F-991818F315DB}"/>
              </a:ext>
            </a:extLst>
          </p:cNvPr>
          <p:cNvSpPr>
            <a:spLocks noGrp="1"/>
          </p:cNvSpPr>
          <p:nvPr>
            <p:ph idx="1"/>
          </p:nvPr>
        </p:nvSpPr>
        <p:spPr>
          <a:xfrm>
            <a:off x="1615901" y="4823311"/>
            <a:ext cx="3962239" cy="1003066"/>
          </a:xfrm>
        </p:spPr>
        <p:txBody>
          <a:bodyPr vert="horz" lIns="91440" tIns="45720" rIns="91440" bIns="45720" rtlCol="0" anchor="t">
            <a:normAutofit/>
          </a:bodyPr>
          <a:lstStyle/>
          <a:p>
            <a:pPr marL="0" indent="0" algn="ctr">
              <a:lnSpc>
                <a:spcPct val="114000"/>
              </a:lnSpc>
              <a:spcBef>
                <a:spcPts val="600"/>
              </a:spcBef>
              <a:spcAft>
                <a:spcPts val="600"/>
              </a:spcAft>
              <a:buNone/>
            </a:pPr>
            <a:r>
              <a:rPr lang="en-US" sz="2000" b="1">
                <a:solidFill>
                  <a:srgbClr val="0D4460"/>
                </a:solidFill>
                <a:latin typeface="Calibri" panose="020F0502020204030204" pitchFamily="34" charset="0"/>
                <a:ea typeface="Calibri" panose="020F0502020204030204" pitchFamily="34" charset="0"/>
                <a:cs typeface="Calibri" panose="020F0502020204030204" pitchFamily="34" charset="0"/>
              </a:rPr>
              <a:t>Ron Painter</a:t>
            </a:r>
          </a:p>
          <a:p>
            <a:pPr marL="0" indent="0" algn="ctr">
              <a:lnSpc>
                <a:spcPct val="114000"/>
              </a:lnSpc>
              <a:spcBef>
                <a:spcPts val="600"/>
              </a:spcBef>
              <a:spcAft>
                <a:spcPts val="600"/>
              </a:spcAft>
              <a:buFont typeface="Arial" panose="020B0604020202020204" pitchFamily="34" charset="0"/>
              <a:buNone/>
            </a:pPr>
            <a:r>
              <a:rPr lang="en-US" sz="1600" u="sng">
                <a:solidFill>
                  <a:schemeClr val="tx2"/>
                </a:solidFill>
                <a:effectLst/>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rdp033@forbesfieldassociates.com</a:t>
            </a:r>
            <a:r>
              <a:rPr lang="en-US" sz="1600">
                <a:solidFill>
                  <a:schemeClr val="tx2"/>
                </a:solidFill>
                <a:effectLst/>
                <a:latin typeface="Calibri" panose="020F0502020204030204" pitchFamily="34" charset="0"/>
                <a:ea typeface="Calibri" panose="020F0502020204030204" pitchFamily="34" charset="0"/>
                <a:cs typeface="Calibri" panose="020F0502020204030204" pitchFamily="34" charset="0"/>
              </a:rPr>
              <a:t> </a:t>
            </a:r>
            <a:endParaRPr lang="en-US" sz="160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0" indent="0" algn="ctr">
              <a:lnSpc>
                <a:spcPct val="114000"/>
              </a:lnSpc>
              <a:spcBef>
                <a:spcPts val="600"/>
              </a:spcBef>
              <a:spcAft>
                <a:spcPts val="600"/>
              </a:spcAft>
              <a:buFont typeface="Arial" panose="020B0604020202020204" pitchFamily="34" charset="0"/>
              <a:buNone/>
            </a:pPr>
            <a:endParaRPr lang="en-US" sz="1600">
              <a:solidFill>
                <a:srgbClr val="0D4460"/>
              </a:solidFill>
              <a:latin typeface="Calibri" panose="020F0502020204030204" pitchFamily="34" charset="0"/>
              <a:ea typeface="Calibri" panose="020F0502020204030204" pitchFamily="34" charset="0"/>
              <a:cs typeface="Calibri" panose="020F0502020204030204" pitchFamily="34" charset="0"/>
            </a:endParaRPr>
          </a:p>
          <a:p>
            <a:pPr marL="0" indent="0" algn="ctr">
              <a:lnSpc>
                <a:spcPct val="114000"/>
              </a:lnSpc>
              <a:spcBef>
                <a:spcPts val="600"/>
              </a:spcBef>
              <a:spcAft>
                <a:spcPts val="600"/>
              </a:spcAft>
              <a:buNone/>
            </a:pPr>
            <a:endParaRPr lang="en-US" sz="2000" b="1">
              <a:latin typeface="Calibri" panose="020F0502020204030204" pitchFamily="34" charset="0"/>
              <a:ea typeface="Calibri" panose="020F0502020204030204" pitchFamily="34" charset="0"/>
              <a:cs typeface="Calibri" panose="020F0502020204030204" pitchFamily="34" charset="0"/>
            </a:endParaRPr>
          </a:p>
        </p:txBody>
      </p:sp>
      <p:pic>
        <p:nvPicPr>
          <p:cNvPr id="21" name="Picture 20" descr="profile of Lisa Rice&#10;">
            <a:extLst>
              <a:ext uri="{FF2B5EF4-FFF2-40B4-BE49-F238E27FC236}">
                <a16:creationId xmlns:a16="http://schemas.microsoft.com/office/drawing/2014/main" id="{0276F75A-F97A-DBA5-84B5-5F24E2771F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4016" y="1800085"/>
            <a:ext cx="2555951" cy="2866611"/>
          </a:xfrm>
          <a:prstGeom prst="rect">
            <a:avLst/>
          </a:prstGeom>
          <a:solidFill>
            <a:srgbClr val="FFFFFF">
              <a:shade val="85000"/>
            </a:srgbClr>
          </a:solidFill>
          <a:ln w="88900" cap="sq">
            <a:solidFill>
              <a:srgbClr val="0076A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TextBox 22">
            <a:extLst>
              <a:ext uri="{FF2B5EF4-FFF2-40B4-BE49-F238E27FC236}">
                <a16:creationId xmlns:a16="http://schemas.microsoft.com/office/drawing/2014/main" id="{463826E6-2DAF-52DE-BB51-9EAB33FDF51E}"/>
              </a:ext>
            </a:extLst>
          </p:cNvPr>
          <p:cNvSpPr txBox="1"/>
          <p:nvPr/>
        </p:nvSpPr>
        <p:spPr>
          <a:xfrm>
            <a:off x="6904016" y="4826972"/>
            <a:ext cx="2870791" cy="861774"/>
          </a:xfrm>
          <a:prstGeom prst="rect">
            <a:avLst/>
          </a:prstGeom>
          <a:noFill/>
        </p:spPr>
        <p:txBody>
          <a:bodyPr wrap="square" rtlCol="0">
            <a:spAutoFit/>
          </a:bodyPr>
          <a:lstStyle/>
          <a:p>
            <a:pPr marL="0" marR="0" lvl="0" indent="0" algn="ctr" defTabSz="914400" rtl="0" eaLnBrk="1" fontAlgn="auto" latinLnBrk="0" hangingPunct="1">
              <a:lnSpc>
                <a:spcPct val="114000"/>
              </a:lnSpc>
              <a:spcBef>
                <a:spcPts val="600"/>
              </a:spcBef>
              <a:spcAft>
                <a:spcPts val="600"/>
              </a:spcAft>
              <a:buClrTx/>
              <a:buSzTx/>
              <a:buFontTx/>
              <a:buNone/>
              <a:defRPr/>
            </a:pPr>
            <a:r>
              <a:rPr kumimoji="0" lang="en-US" sz="2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Lisa Rice</a:t>
            </a:r>
          </a:p>
          <a:p>
            <a:pPr marL="0" marR="0" lvl="0" indent="0" algn="ctr" defTabSz="914400" rtl="0" eaLnBrk="1" fontAlgn="auto" latinLnBrk="0" hangingPunct="1">
              <a:lnSpc>
                <a:spcPct val="114000"/>
              </a:lnSpc>
              <a:spcBef>
                <a:spcPts val="600"/>
              </a:spcBef>
              <a:spcAft>
                <a:spcPts val="600"/>
              </a:spcAft>
              <a:buClrTx/>
              <a:buSzTx/>
              <a:buFontTx/>
              <a:buNone/>
              <a:defRPr/>
            </a:pPr>
            <a:r>
              <a:rPr kumimoji="0" lang="en-US" sz="1600" b="0"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Lisa.rice@safalpartners.com</a:t>
            </a:r>
            <a:endParaRPr kumimoji="0" lang="en-US" sz="1600" b="0"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4808461E-DC93-33CD-377B-57B5B4B9EC1C}"/>
              </a:ext>
              <a:ext uri="{C183D7F6-B498-43B3-948B-1728B52AA6E4}">
                <adec:decorative xmlns:adec="http://schemas.microsoft.com/office/drawing/2017/decorative" val="1"/>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43</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424308120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65087E-1F94-7C77-82FE-3A4881AD8ED9}"/>
              </a:ext>
            </a:extLst>
          </p:cNvPr>
          <p:cNvSpPr>
            <a:spLocks noGrp="1"/>
          </p:cNvSpPr>
          <p:nvPr>
            <p:ph type="title" idx="4294967295"/>
          </p:nvPr>
        </p:nvSpPr>
        <p:spPr>
          <a:xfrm>
            <a:off x="-104775" y="385763"/>
            <a:ext cx="12192000" cy="1322387"/>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8000" b="1" i="0" u="none" strike="noStrike" kern="1200" cap="none" spc="0" normalizeH="0" baseline="0" noProof="0">
                <a:ln w="13462">
                  <a:solidFill>
                    <a:schemeClr val="bg1"/>
                  </a:solidFill>
                  <a:prstDash val="solid"/>
                </a:ln>
                <a:solidFill>
                  <a:srgbClr val="00548D"/>
                </a:solidFill>
                <a:uLnTx/>
                <a:uFillTx/>
                <a:latin typeface="Calibri" panose="020F0502020204030204" pitchFamily="34" charset="0"/>
                <a:ea typeface="Calibri" panose="020F0502020204030204" pitchFamily="34" charset="0"/>
                <a:cs typeface="Calibri" panose="020F0502020204030204" pitchFamily="34" charset="0"/>
              </a:rPr>
              <a:t>Quick Evaluation</a:t>
            </a:r>
          </a:p>
        </p:txBody>
      </p:sp>
      <p:sp>
        <p:nvSpPr>
          <p:cNvPr id="7" name="Text Placeholder 28">
            <a:extLst>
              <a:ext uri="{FF2B5EF4-FFF2-40B4-BE49-F238E27FC236}">
                <a16:creationId xmlns:a16="http://schemas.microsoft.com/office/drawing/2014/main" id="{C991C097-22E1-2255-89BB-761C9F06E74F}"/>
              </a:ext>
            </a:extLst>
          </p:cNvPr>
          <p:cNvSpPr>
            <a:spLocks noGrp="1"/>
          </p:cNvSpPr>
          <p:nvPr>
            <p:ph type="body" sz="quarter" idx="4294967295"/>
          </p:nvPr>
        </p:nvSpPr>
        <p:spPr>
          <a:xfrm>
            <a:off x="1073150" y="1708150"/>
            <a:ext cx="10277475" cy="2208213"/>
          </a:xfrm>
        </p:spPr>
        <p:txBody>
          <a:bodyPr/>
          <a:lstStyle>
            <a:lvl1pPr marL="0" indent="0">
              <a:buNone/>
              <a:defRPr/>
            </a:lvl1pPr>
          </a:lstStyle>
          <a:p>
            <a:r>
              <a:rPr lang="en-US" sz="3200">
                <a:solidFill>
                  <a:srgbClr val="00548D"/>
                </a:solidFill>
                <a:latin typeface="Calibri" panose="020F0502020204030204" pitchFamily="34" charset="0"/>
                <a:ea typeface="Calibri" panose="020F0502020204030204" pitchFamily="34" charset="0"/>
                <a:cs typeface="Calibri" panose="020F0502020204030204" pitchFamily="34" charset="0"/>
              </a:rPr>
              <a:t>Please take 2 minutes to give us feedback on this workshop!</a:t>
            </a:r>
          </a:p>
          <a:p>
            <a:pPr lvl="0"/>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 name="Picture 2" descr="Safal Partners Launches Center Logo - EdTech Center @ World Education">
            <a:extLst>
              <a:ext uri="{FF2B5EF4-FFF2-40B4-BE49-F238E27FC236}">
                <a16:creationId xmlns:a16="http://schemas.microsoft.com/office/drawing/2014/main" id="{2211D993-A7D7-31FD-1F75-03F1DF58E28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6080" y="6086464"/>
            <a:ext cx="737266" cy="386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qr code for quick evaluation. Image linked to evaluation. ">
            <a:hlinkClick r:id="rId4"/>
            <a:extLst>
              <a:ext uri="{FF2B5EF4-FFF2-40B4-BE49-F238E27FC236}">
                <a16:creationId xmlns:a16="http://schemas.microsoft.com/office/drawing/2014/main" id="{B944AA84-F1A2-8D8A-0732-1C2A52F277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5244" y="2231095"/>
            <a:ext cx="4241512" cy="4241512"/>
          </a:xfrm>
          <a:prstGeom prst="rect">
            <a:avLst/>
          </a:prstGeom>
        </p:spPr>
      </p:pic>
      <p:sp>
        <p:nvSpPr>
          <p:cNvPr id="3" name="Rectangle 2">
            <a:extLst>
              <a:ext uri="{FF2B5EF4-FFF2-40B4-BE49-F238E27FC236}">
                <a16:creationId xmlns:a16="http://schemas.microsoft.com/office/drawing/2014/main" id="{A6F34409-4BB1-75C8-3B48-5757FE98B88F}"/>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44</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305117184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7" name="Google Shape;1087;g251be23ffaf_0_1010"/>
          <p:cNvSpPr txBox="1">
            <a:spLocks noGrp="1"/>
          </p:cNvSpPr>
          <p:nvPr>
            <p:ph type="title"/>
          </p:nvPr>
        </p:nvSpPr>
        <p:spPr>
          <a:xfrm>
            <a:off x="389068" y="253694"/>
            <a:ext cx="11288581"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ct val="0"/>
              </a:spcBef>
              <a:spcAft>
                <a:spcPct val="0"/>
              </a:spcAft>
              <a:buSzPts val="3600"/>
              <a:buNone/>
            </a:pPr>
            <a:r>
              <a:rPr lang="en-US" sz="3800" b="1">
                <a:solidFill>
                  <a:schemeClr val="tx2"/>
                </a:solidFill>
                <a:latin typeface="Calibri" panose="020F0502020204030204" pitchFamily="34" charset="0"/>
                <a:ea typeface="Calibri" panose="020F0502020204030204" pitchFamily="34" charset="0"/>
                <a:cs typeface="Calibri" panose="020F0502020204030204" pitchFamily="34" charset="0"/>
              </a:rPr>
              <a:t>For More Info on the NEXT LEVEL NOW Collaborative…</a:t>
            </a:r>
            <a:endParaRPr sz="3800" b="1">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pic>
        <p:nvPicPr>
          <p:cNvPr id="1093" name="Google Shape;1093;g251be23ffaf_0_1010" descr="Next Level Now Collaborative Logo"/>
          <p:cNvPicPr preferRelativeResize="0"/>
          <p:nvPr/>
        </p:nvPicPr>
        <p:blipFill>
          <a:blip r:embed="rId3">
            <a:alphaModFix/>
          </a:blip>
          <a:stretch>
            <a:fillRect/>
          </a:stretch>
        </p:blipFill>
        <p:spPr>
          <a:xfrm>
            <a:off x="389068" y="2502092"/>
            <a:ext cx="2613163" cy="2561228"/>
          </a:xfrm>
          <a:prstGeom prst="rect">
            <a:avLst/>
          </a:prstGeom>
          <a:noFill/>
          <a:ln>
            <a:noFill/>
          </a:ln>
        </p:spPr>
      </p:pic>
      <p:pic>
        <p:nvPicPr>
          <p:cNvPr id="3" name="Picture 2">
            <a:extLst>
              <a:ext uri="{FF2B5EF4-FFF2-40B4-BE49-F238E27FC236}">
                <a16:creationId xmlns:a16="http://schemas.microsoft.com/office/drawing/2014/main" id="{62438E70-73E1-66F4-5612-305DE452A41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8595645" y="2502092"/>
            <a:ext cx="2777348" cy="2970662"/>
          </a:xfrm>
          <a:prstGeom prst="rect">
            <a:avLst/>
          </a:prstGeom>
          <a:noFill/>
          <a:ln>
            <a:noFill/>
          </a:ln>
        </p:spPr>
      </p:pic>
      <p:sp>
        <p:nvSpPr>
          <p:cNvPr id="5" name="Text Placeholder 4">
            <a:extLst>
              <a:ext uri="{FF2B5EF4-FFF2-40B4-BE49-F238E27FC236}">
                <a16:creationId xmlns:a16="http://schemas.microsoft.com/office/drawing/2014/main" id="{0BFAA5DB-BA64-18FE-5FD3-5B445D25207B}"/>
              </a:ext>
            </a:extLst>
          </p:cNvPr>
          <p:cNvSpPr>
            <a:spLocks noGrp="1"/>
          </p:cNvSpPr>
          <p:nvPr>
            <p:ph type="body" idx="6"/>
          </p:nvPr>
        </p:nvSpPr>
        <p:spPr>
          <a:xfrm>
            <a:off x="3429000" y="2097349"/>
            <a:ext cx="8067818" cy="3519701"/>
          </a:xfrm>
          <a:ln w="38100">
            <a:solidFill>
              <a:schemeClr val="tx2"/>
            </a:solidFill>
          </a:ln>
        </p:spPr>
        <p:txBody>
          <a:bodyPr/>
          <a:lstStyle/>
          <a:p>
            <a:pPr marL="61913" lvl="0" indent="0">
              <a:lnSpc>
                <a:spcPct val="150000"/>
              </a:lnSpc>
              <a:spcBef>
                <a:spcPts val="1200"/>
              </a:spcBef>
              <a:spcAft>
                <a:spcPts val="1200"/>
              </a:spcAft>
              <a:buClr>
                <a:srgbClr val="9E1C30">
                  <a:lumMod val="75000"/>
                </a:srgbClr>
              </a:buClr>
              <a:buSzTx/>
            </a:pPr>
            <a:r>
              <a:rPr lang="en-US" sz="3200" b="0" dirty="0">
                <a:solidFill>
                  <a:schemeClr val="tx2"/>
                </a:solidFill>
                <a:latin typeface="Calibri" panose="020F0502020204030204" pitchFamily="34" charset="0"/>
                <a:ea typeface="Calibri" panose="020F0502020204030204" pitchFamily="34" charset="0"/>
                <a:cs typeface="Calibri" panose="020F0502020204030204" pitchFamily="34" charset="0"/>
              </a:rPr>
              <a:t>Reach out to us to </a:t>
            </a:r>
            <a:br>
              <a:rPr lang="en-US" sz="3200" b="0" dirty="0">
                <a:solidFill>
                  <a:schemeClr val="tx2"/>
                </a:solidFill>
                <a:latin typeface="Calibri" panose="020F0502020204030204" pitchFamily="34" charset="0"/>
                <a:ea typeface="Calibri" panose="020F0502020204030204" pitchFamily="34" charset="0"/>
                <a:cs typeface="Calibri" panose="020F0502020204030204" pitchFamily="34" charset="0"/>
              </a:rPr>
            </a:br>
            <a:r>
              <a:rPr lang="en-US" sz="3200" b="0" u="sng" dirty="0">
                <a:solidFill>
                  <a:schemeClr val="tx2"/>
                </a:solidFill>
                <a:latin typeface="Calibri" panose="020F0502020204030204" pitchFamily="34" charset="0"/>
                <a:ea typeface="Calibri" panose="020F0502020204030204" pitchFamily="34" charset="0"/>
                <a:cs typeface="Calibri" panose="020F0502020204030204" pitchFamily="34" charset="0"/>
                <a:hlinkClick r:id="rId5"/>
              </a:rPr>
              <a:t>request technical assistance</a:t>
            </a:r>
            <a:r>
              <a:rPr lang="en-US" sz="3200" b="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5"/>
              </a:rPr>
              <a:t> </a:t>
            </a:r>
            <a:br>
              <a:rPr lang="en-US" sz="3200" b="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5"/>
              </a:rPr>
            </a:br>
            <a:r>
              <a:rPr lang="en-US" sz="3200" b="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5"/>
              </a:rPr>
              <a:t>on today’s topic </a:t>
            </a:r>
            <a:br>
              <a:rPr lang="en-US" sz="3200" b="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5"/>
              </a:rPr>
            </a:br>
            <a:r>
              <a:rPr lang="en-US" sz="3200" b="0" dirty="0">
                <a:solidFill>
                  <a:schemeClr val="tx2"/>
                </a:solidFill>
                <a:latin typeface="Calibri" panose="020F0502020204030204" pitchFamily="34" charset="0"/>
                <a:ea typeface="Calibri" panose="020F0502020204030204" pitchFamily="34" charset="0"/>
                <a:cs typeface="Calibri" panose="020F0502020204030204" pitchFamily="34" charset="0"/>
              </a:rPr>
              <a:t>or </a:t>
            </a:r>
            <a:r>
              <a:rPr lang="en-US" sz="3200" b="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6"/>
              </a:rPr>
              <a:t>other workforce topics</a:t>
            </a:r>
            <a:r>
              <a:rPr lang="en-US" sz="3200" dirty="0">
                <a:solidFill>
                  <a:schemeClr val="tx2"/>
                </a:solidFill>
                <a:latin typeface="Calibri" panose="020F0502020204030204" pitchFamily="34" charset="0"/>
                <a:ea typeface="Calibri" panose="020F0502020204030204" pitchFamily="34" charset="0"/>
                <a:cs typeface="Calibri" panose="020F0502020204030204" pitchFamily="34" charset="0"/>
                <a:hlinkClick r:id="rId6"/>
              </a:rPr>
              <a:t>!</a:t>
            </a:r>
            <a:endParaRPr lang="en-US" sz="3200" b="0" dirty="0">
              <a:solidFill>
                <a:schemeClr val="tx2"/>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 name="Rectangle 1">
            <a:extLst>
              <a:ext uri="{FF2B5EF4-FFF2-40B4-BE49-F238E27FC236}">
                <a16:creationId xmlns:a16="http://schemas.microsoft.com/office/drawing/2014/main" id="{A5562B7B-1201-8CE8-A1E7-06824068E08E}"/>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45</a:t>
            </a:fld>
            <a:endParaRPr lang="en-US" sz="1200" kern="1200">
              <a:solidFill>
                <a:schemeClr val="bg1"/>
              </a:solidFill>
              <a:latin typeface="+mn-lt"/>
              <a:ea typeface="+mn-ea"/>
              <a:cs typeface="+mn-cs"/>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FF5DD9D-7E69-68E3-C838-2136711B8A20}"/>
              </a:ext>
            </a:extLst>
          </p:cNvPr>
          <p:cNvSpPr>
            <a:spLocks noGrp="1"/>
          </p:cNvSpPr>
          <p:nvPr>
            <p:ph type="ctrTitle"/>
          </p:nvPr>
        </p:nvSpPr>
        <p:spPr>
          <a:xfrm>
            <a:off x="-142875" y="3321375"/>
            <a:ext cx="12191999" cy="933471"/>
          </a:xfrm>
        </p:spPr>
        <p:txBody>
          <a:bodyPr/>
          <a:lstStyle/>
          <a:p>
            <a:r>
              <a:rPr lang="en-US" b="1">
                <a:latin typeface="Calibri" panose="020F0502020204030204" pitchFamily="34" charset="0"/>
                <a:cs typeface="Calibri" panose="020F0502020204030204" pitchFamily="34" charset="0"/>
              </a:rPr>
              <a:t>Thank You!</a:t>
            </a:r>
          </a:p>
        </p:txBody>
      </p:sp>
      <p:sp>
        <p:nvSpPr>
          <p:cNvPr id="2" name="Rectangle 1">
            <a:extLst>
              <a:ext uri="{FF2B5EF4-FFF2-40B4-BE49-F238E27FC236}">
                <a16:creationId xmlns:a16="http://schemas.microsoft.com/office/drawing/2014/main" id="{3DF56FD5-C4F8-E089-6E60-C3C7C181C5C9}"/>
              </a:ext>
            </a:extLst>
          </p:cNvPr>
          <p:cNvSpPr/>
          <p:nvPr/>
        </p:nvSpPr>
        <p:spPr>
          <a:xfrm>
            <a:off x="11699755" y="646354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46</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15150169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0.957"/>
  <p:tag name="AS_RELEASE_DATE" val="2023.07.31"/>
  <p:tag name="AS_TITLE" val="Aspose.Slides for Java"/>
  <p:tag name="AS_VERSION" val="23.7"/>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Franklin Gothic Medium" panose="020B0603020102020204"/>
        <a:cs typeface="Arial"/>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Franklin Gothic Book" panose="020B0503020102020204"/>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1_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Franklin Gothic Medium" panose="020B0603020102020204"/>
        <a:cs typeface="Arial"/>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Franklin Gothic Book" panose="020B0503020102020204"/>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f00f82b-dce9-458f-ab1d-1c5fd145e219">
      <Terms xmlns="http://schemas.microsoft.com/office/infopath/2007/PartnerControls"/>
    </lcf76f155ced4ddcb4097134ff3c332f>
    <_Flow_SignoffStatus xmlns="2f00f82b-dce9-458f-ab1d-1c5fd145e219" xsi:nil="true"/>
    <TaxCatchAll xmlns="4cd59d27-ca2b-4708-b9c7-7fa281384922" xsi:nil="true"/>
    <ClassificationLevel xmlns="2f00f82b-dce9-458f-ab1d-1c5fd145e219" xsi:nil="true"/>
  </documentManagement>
</p:properties>
</file>

<file path=customXml/itemProps1.xml><?xml version="1.0" encoding="utf-8"?>
<ds:datastoreItem xmlns:ds="http://schemas.openxmlformats.org/officeDocument/2006/customXml" ds:itemID="{5C422E21-D854-42F4-B8A2-7F3698CAC8BB}">
  <ds:schemaRefs>
    <ds:schemaRef ds:uri="http://schemas.microsoft.com/sharepoint/v3/contenttype/forms"/>
  </ds:schemaRefs>
</ds:datastoreItem>
</file>

<file path=customXml/itemProps2.xml><?xml version="1.0" encoding="utf-8"?>
<ds:datastoreItem xmlns:ds="http://schemas.openxmlformats.org/officeDocument/2006/customXml" ds:itemID="{25B455EC-CB37-43A6-B793-88EC95BAEFAC}"/>
</file>

<file path=customXml/itemProps3.xml><?xml version="1.0" encoding="utf-8"?>
<ds:datastoreItem xmlns:ds="http://schemas.openxmlformats.org/officeDocument/2006/customXml" ds:itemID="{E4E50F3E-4833-448E-896F-43673F0CAA45}">
  <ds:schemaRefs>
    <ds:schemaRef ds:uri="http://www.w3.org/XML/1998/namespace"/>
    <ds:schemaRef ds:uri="http://schemas.microsoft.com/office/infopath/2007/PartnerControls"/>
    <ds:schemaRef ds:uri="http://schemas.microsoft.com/office/2006/metadata/properties"/>
    <ds:schemaRef ds:uri="http://purl.org/dc/dcmitype/"/>
    <ds:schemaRef ds:uri="http://purl.org/dc/elements/1.1/"/>
    <ds:schemaRef ds:uri="http://schemas.microsoft.com/office/2006/documentManagement/types"/>
    <ds:schemaRef ds:uri="http://schemas.openxmlformats.org/package/2006/metadata/core-properties"/>
    <ds:schemaRef ds:uri="1a052c00-aba3-4f99-a29a-03f5a1645f35"/>
    <ds:schemaRef ds:uri="http://purl.org/dc/terms/"/>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31</TotalTime>
  <Words>6389</Words>
  <Application>Microsoft Office PowerPoint</Application>
  <PresentationFormat>Widescreen</PresentationFormat>
  <Paragraphs>557</Paragraphs>
  <Slides>46</Slides>
  <Notes>45</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46</vt:i4>
      </vt:variant>
    </vt:vector>
  </HeadingPairs>
  <TitlesOfParts>
    <vt:vector size="63" baseType="lpstr">
      <vt:lpstr>Aptos</vt:lpstr>
      <vt:lpstr>Aptos Display</vt:lpstr>
      <vt:lpstr>Arial</vt:lpstr>
      <vt:lpstr>Brandon Grotesque Regular</vt:lpstr>
      <vt:lpstr>Calibri</vt:lpstr>
      <vt:lpstr>Courier New</vt:lpstr>
      <vt:lpstr>Franklin Gothic Book</vt:lpstr>
      <vt:lpstr>Franklin Gothic Medium</vt:lpstr>
      <vt:lpstr>Ginto</vt:lpstr>
      <vt:lpstr>Lato Semibold</vt:lpstr>
      <vt:lpstr>Open Sans</vt:lpstr>
      <vt:lpstr>Rockwell</vt:lpstr>
      <vt:lpstr>-webkit-standard</vt:lpstr>
      <vt:lpstr>Wingdings</vt:lpstr>
      <vt:lpstr>Office Theme</vt:lpstr>
      <vt:lpstr>1_Office Theme</vt:lpstr>
      <vt:lpstr>2_Office Theme</vt:lpstr>
      <vt:lpstr>Board Governance Cohort:  Session 2 Documents and Partnerships</vt:lpstr>
      <vt:lpstr>Presentation Speakers</vt:lpstr>
      <vt:lpstr>About NLN</vt:lpstr>
      <vt:lpstr>Agenda</vt:lpstr>
      <vt:lpstr>Beginning the Conversation</vt:lpstr>
      <vt:lpstr>Department of Labor (DOL) on Consultation </vt:lpstr>
      <vt:lpstr>Dialogue is Essential Among ALL Parts of the System</vt:lpstr>
      <vt:lpstr>Inherent Agreements</vt:lpstr>
      <vt:lpstr>Inter-Organizational Agreements:  Inherent Agreements in the State Plan</vt:lpstr>
      <vt:lpstr>Inter-Organizational Agreements:  Inherent Agreements in the State Plan 1</vt:lpstr>
      <vt:lpstr>Inter-Organizational Agreements:  Inherent Agreements in the State Plan 2</vt:lpstr>
      <vt:lpstr>Responsibilities and Collaboration  at All Levels</vt:lpstr>
      <vt:lpstr>Partnership 1: Governor – State WDB – Chief Local Elected Official</vt:lpstr>
      <vt:lpstr>Partnership 2: Governor - CLEO</vt:lpstr>
      <vt:lpstr>Governor </vt:lpstr>
      <vt:lpstr>State Workforce Agencies &amp; State Workforce Boards</vt:lpstr>
      <vt:lpstr>State Workforce Agencies &amp; State Workforce Boards continued</vt:lpstr>
      <vt:lpstr>Managing Risks in Partnership</vt:lpstr>
      <vt:lpstr>50 Percent to 70 Percent of Business Partnerships Fail</vt:lpstr>
      <vt:lpstr>Firewalls </vt:lpstr>
      <vt:lpstr>Cyber Security Considerations</vt:lpstr>
      <vt:lpstr>Local  Agreements</vt:lpstr>
      <vt:lpstr>Key Questions for Board Members </vt:lpstr>
      <vt:lpstr>Interlocal Agreements – the Basics </vt:lpstr>
      <vt:lpstr>CLEO </vt:lpstr>
      <vt:lpstr>CLEO - LWDB Agreements</vt:lpstr>
      <vt:lpstr>Disallowed Costs – Promising Practice</vt:lpstr>
      <vt:lpstr>Mandatory MOUs Among Partners</vt:lpstr>
      <vt:lpstr>Utilizing the MOU for Mutual Success</vt:lpstr>
      <vt:lpstr>Utilizing the MOU for Mutual Success cont’d</vt:lpstr>
      <vt:lpstr>Regional Planning</vt:lpstr>
      <vt:lpstr>Regional Planning Area Authority - 1</vt:lpstr>
      <vt:lpstr>Regional Planning Area Authority – 2</vt:lpstr>
      <vt:lpstr>Regional Planning Area Authority – 3</vt:lpstr>
      <vt:lpstr>Fiscal Agent Creation  and Role</vt:lpstr>
      <vt:lpstr>Fiscal Agent Creation &amp; Role </vt:lpstr>
      <vt:lpstr>CLEO As Fiscal Agent MAY at the Direction of the Local WDB</vt:lpstr>
      <vt:lpstr>State and Local Quality Partnerships</vt:lpstr>
      <vt:lpstr>What Do High Quality Partnerships Take?</vt:lpstr>
      <vt:lpstr>Partnerships are Key at the Local, State, and Federal Level</vt:lpstr>
      <vt:lpstr>Q &amp; A</vt:lpstr>
      <vt:lpstr>Resources</vt:lpstr>
      <vt:lpstr>Thank You to Our Presenters!</vt:lpstr>
      <vt:lpstr>Quick Evaluation</vt:lpstr>
      <vt:lpstr>For More Info on the NEXT LEVEL NOW Collaborative…</vt:lpstr>
      <vt:lpstr>Thank You!</vt:lpstr>
    </vt:vector>
  </TitlesOfParts>
  <Manager>Melissa Aguilar-Southard</Manager>
  <Company>Safal Partners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Embracing a Holistic Approach to Business Services in the Workforce System</dc:title>
  <dc:subject>BSR Academy Pre-Con Session</dc:subject>
  <dc:creator>Department of Labor</dc:creator>
  <cp:keywords>business services, data, workforce system, employers</cp:keywords>
  <cp:lastModifiedBy>Molly Deahl</cp:lastModifiedBy>
  <cp:revision>3</cp:revision>
  <dcterms:created xsi:type="dcterms:W3CDTF">2019-01-24T22:09:38Z</dcterms:created>
  <dcterms:modified xsi:type="dcterms:W3CDTF">2024-11-14T00:33:16Z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ExtendedDescription">
    <vt:lpwstr/>
  </property>
  <property fmtid="{D5CDD505-2E9C-101B-9397-08002B2CF9AE}" pid="3" name="ComplianceAssetId">
    <vt:lpwstr/>
  </property>
  <property fmtid="{D5CDD505-2E9C-101B-9397-08002B2CF9AE}" pid="4" name="ContentTypeId">
    <vt:lpwstr>0x010100FD65DFDB39333340A6C821E1EFAF7E53</vt:lpwstr>
  </property>
  <property fmtid="{D5CDD505-2E9C-101B-9397-08002B2CF9AE}" pid="5" name="MediaServiceImageTags">
    <vt:lpwstr/>
  </property>
  <property fmtid="{D5CDD505-2E9C-101B-9397-08002B2CF9AE}" pid="6" name="Order">
    <vt:r8>11600</vt:r8>
  </property>
</Properties>
</file>