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9"/>
  </p:notesMasterIdLst>
  <p:sldIdLst>
    <p:sldId id="912" r:id="rId5"/>
    <p:sldId id="913" r:id="rId6"/>
    <p:sldId id="1673" r:id="rId7"/>
    <p:sldId id="1674" r:id="rId8"/>
    <p:sldId id="802" r:id="rId9"/>
    <p:sldId id="803" r:id="rId10"/>
    <p:sldId id="773" r:id="rId11"/>
    <p:sldId id="816" r:id="rId12"/>
    <p:sldId id="1720" r:id="rId13"/>
    <p:sldId id="1721" r:id="rId14"/>
    <p:sldId id="1724" r:id="rId15"/>
    <p:sldId id="1722" r:id="rId16"/>
    <p:sldId id="1726" r:id="rId17"/>
    <p:sldId id="1725" r:id="rId18"/>
    <p:sldId id="1727" r:id="rId19"/>
    <p:sldId id="1729" r:id="rId20"/>
    <p:sldId id="1730" r:id="rId21"/>
    <p:sldId id="1733" r:id="rId22"/>
    <p:sldId id="1731" r:id="rId23"/>
    <p:sldId id="1732" r:id="rId24"/>
    <p:sldId id="1728" r:id="rId25"/>
    <p:sldId id="750" r:id="rId26"/>
    <p:sldId id="299" r:id="rId27"/>
    <p:sldId id="1677" r:id="rId28"/>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A0E1E425-4D53-41AA-9435-48D7468EE202}">
          <p14:sldIdLst>
            <p14:sldId id="912"/>
          </p14:sldIdLst>
        </p14:section>
        <p14:section name="Next Level Now Info and Presenter Info" id="{CBFC3023-DC1D-4DDE-9D31-6484E42A4ED3}">
          <p14:sldIdLst>
            <p14:sldId id="913"/>
            <p14:sldId id="1673"/>
            <p14:sldId id="1674"/>
          </p14:sldIdLst>
        </p14:section>
        <p14:section name="Content Slides" id="{46AC7901-8993-4884-89B4-51DB36D40471}">
          <p14:sldIdLst>
            <p14:sldId id="802"/>
            <p14:sldId id="803"/>
            <p14:sldId id="773"/>
            <p14:sldId id="816"/>
            <p14:sldId id="1720"/>
            <p14:sldId id="1721"/>
            <p14:sldId id="1724"/>
            <p14:sldId id="1722"/>
            <p14:sldId id="1726"/>
            <p14:sldId id="1725"/>
            <p14:sldId id="1727"/>
            <p14:sldId id="1729"/>
            <p14:sldId id="1730"/>
            <p14:sldId id="1733"/>
            <p14:sldId id="1731"/>
            <p14:sldId id="1732"/>
            <p14:sldId id="1728"/>
          </p14:sldIdLst>
        </p14:section>
        <p14:section name="Q&amp;A" id="{919E32CB-7EBE-4A05-A45D-7B800D5D77C6}">
          <p14:sldIdLst>
            <p14:sldId id="750"/>
          </p14:sldIdLst>
        </p14:section>
        <p14:section name="Next Level Now Info and Closing Slide" id="{6690BC16-3214-44F7-9B37-86FDFB1101E7}">
          <p14:sldIdLst>
            <p14:sldId id="299"/>
            <p14:sldId id="167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384261-A7B9-3D92-DC1F-F1AAC0DFB7E5}" name="Lisa Rice" initials="LR" userId="S::lisa.rice@safalpartners.com::da68d56e-ad6c-437e-8950-9d35568b768d" providerId="AD"/>
  <p188:author id="{837CBC95-EED0-6B23-418A-858B3FD0628E}" name="Ruiz, Zaskia" initials="RZ" userId="S-1-5-21-2105027866-1371341372-1212224455-138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ivani Chatterjee" initials="SC" lastIdx="0" clrIdx="0">
    <p:extLst>
      <p:ext uri="{19B8F6BF-5375-455C-9EA6-DF929625EA0E}">
        <p15:presenceInfo xmlns:p15="http://schemas.microsoft.com/office/powerpoint/2012/main" userId="Shivani Chatterjee" providerId="None"/>
      </p:ext>
    </p:extLst>
  </p:cmAuthor>
  <p:cmAuthor id="2" name="Placido Gomez" initials="PG" lastIdx="0" clrIdx="1">
    <p:extLst>
      <p:ext uri="{19B8F6BF-5375-455C-9EA6-DF929625EA0E}">
        <p15:presenceInfo xmlns:p15="http://schemas.microsoft.com/office/powerpoint/2012/main" userId="Placido Gomez" providerId="None"/>
      </p:ext>
    </p:extLst>
  </p:cmAuthor>
  <p:cmAuthor id="3" name="Donna McGuire" initials="DM" lastIdx="0" clrIdx="2">
    <p:extLst>
      <p:ext uri="{19B8F6BF-5375-455C-9EA6-DF929625EA0E}">
        <p15:presenceInfo xmlns:p15="http://schemas.microsoft.com/office/powerpoint/2012/main" userId="S::donna.mcguire@safalpartners.com::126c588a-71c0-457f-86c4-7e4e9353f200" providerId="AD"/>
      </p:ext>
    </p:extLst>
  </p:cmAuthor>
  <p:cmAuthor id="4" name="Placido Gomez" initials="PG [2]" lastIdx="0" clrIdx="3">
    <p:extLst>
      <p:ext uri="{19B8F6BF-5375-455C-9EA6-DF929625EA0E}">
        <p15:presenceInfo xmlns:p15="http://schemas.microsoft.com/office/powerpoint/2012/main" userId="S::placido.gomez@safalpartners.com::a39698ba-644a-47d2-b22f-4c06269a43ce" providerId="AD"/>
      </p:ext>
    </p:extLst>
  </p:cmAuthor>
  <p:cmAuthor id="5" name="Michelle" initials="MC" lastIdx="0" clrIdx="4">
    <p:extLst>
      <p:ext uri="{19B8F6BF-5375-455C-9EA6-DF929625EA0E}">
        <p15:presenceInfo xmlns:p15="http://schemas.microsoft.com/office/powerpoint/2012/main" userId="Michelle" providerId="None"/>
      </p:ext>
    </p:extLst>
  </p:cmAuthor>
  <p:cmAuthor id="6" name="Ruchika Salunkhe" initials="RS" lastIdx="0" clrIdx="5">
    <p:extLst>
      <p:ext uri="{19B8F6BF-5375-455C-9EA6-DF929625EA0E}">
        <p15:presenceInfo xmlns:p15="http://schemas.microsoft.com/office/powerpoint/2012/main" userId="S::Ruchika.Salunkhe@safalpartners.com::eab9c55f-d36b-488a-a9c4-4589a424ce6f" providerId="AD"/>
      </p:ext>
    </p:extLst>
  </p:cmAuthor>
  <p:cmAuthor id="7" name="Michelle Carson" initials="MC" lastIdx="0" clrIdx="6">
    <p:extLst>
      <p:ext uri="{19B8F6BF-5375-455C-9EA6-DF929625EA0E}">
        <p15:presenceInfo xmlns:p15="http://schemas.microsoft.com/office/powerpoint/2012/main" userId="S::michelle.carson@safalpartners.com::c12fad4d-602b-46c9-b455-39d7a6962d12" providerId="AD"/>
      </p:ext>
    </p:extLst>
  </p:cmAuthor>
  <p:cmAuthor id="8" name="Lisa Rice" initials="LR" lastIdx="6" clrIdx="7">
    <p:extLst>
      <p:ext uri="{19B8F6BF-5375-455C-9EA6-DF929625EA0E}">
        <p15:presenceInfo xmlns:p15="http://schemas.microsoft.com/office/powerpoint/2012/main" userId="93014a320e154e19" providerId="Windows Live"/>
      </p:ext>
    </p:extLst>
  </p:cmAuthor>
  <p:cmAuthor id="9" name="Lisa Rice" initials="LR [2]" lastIdx="0" clrIdx="8">
    <p:extLst>
      <p:ext uri="{19B8F6BF-5375-455C-9EA6-DF929625EA0E}">
        <p15:presenceInfo xmlns:p15="http://schemas.microsoft.com/office/powerpoint/2012/main" userId="S::lisa.rice@safalpartners.com::da68d56e-ad6c-437e-8950-9d35568b768d" providerId="AD"/>
      </p:ext>
    </p:extLst>
  </p:cmAuthor>
  <p:cmAuthor id="10" name="Tori Strickland" initials="TS" lastIdx="0" clrIdx="9">
    <p:extLst>
      <p:ext uri="{19B8F6BF-5375-455C-9EA6-DF929625EA0E}">
        <p15:presenceInfo xmlns:p15="http://schemas.microsoft.com/office/powerpoint/2012/main" userId="S::tori.strickland@safalpartners.com::35a64b5a-b1c5-41b8-9e9b-6f6a5e518593" providerId="AD"/>
      </p:ext>
    </p:extLst>
  </p:cmAuthor>
  <p:cmAuthor id="11" name="Matthew Poland" initials="MP" lastIdx="0" clrIdx="10">
    <p:extLst>
      <p:ext uri="{19B8F6BF-5375-455C-9EA6-DF929625EA0E}">
        <p15:presenceInfo xmlns:p15="http://schemas.microsoft.com/office/powerpoint/2012/main" userId="Matthew Poland" providerId="None"/>
      </p:ext>
    </p:extLst>
  </p:cmAuthor>
  <p:cmAuthor id="12" name="Cadwallader, Ayreen - ETA" initials="CA-E" lastIdx="0" clrIdx="11">
    <p:extLst>
      <p:ext uri="{19B8F6BF-5375-455C-9EA6-DF929625EA0E}">
        <p15:presenceInfo xmlns:p15="http://schemas.microsoft.com/office/powerpoint/2012/main" userId="S-1-5-21-430767753-2305446740-1188461881-72942" providerId="AD"/>
      </p:ext>
    </p:extLst>
  </p:cmAuthor>
  <p:cmAuthor id="19" name="Molly Deahl" initials="MD" lastIdx="0" clrIdx="12"/>
  <p:cmAuthor id="20" name="Ruiz, Zaskia" initials="RZ" lastIdx="6" clrIdx="1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92" d="100"/>
          <a:sy n="92" d="100"/>
        </p:scale>
        <p:origin x="516" y="78"/>
      </p:cViewPr>
      <p:guideLst/>
    </p:cSldViewPr>
  </p:slideViewPr>
  <p:outlineViewPr>
    <p:cViewPr>
      <p:scale>
        <a:sx n="33" d="100"/>
        <a:sy n="33" d="100"/>
      </p:scale>
      <p:origin x="0" y="-5766"/>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Deahl" userId="7cb69d8f-06cf-4eca-8dfe-ca63e8151bc8" providerId="ADAL" clId="{D5F5F97E-50B9-4652-A6A4-881C04A22AD7}"/>
    <pc:docChg chg="custSel modSld">
      <pc:chgData name="Molly Deahl" userId="7cb69d8f-06cf-4eca-8dfe-ca63e8151bc8" providerId="ADAL" clId="{D5F5F97E-50B9-4652-A6A4-881C04A22AD7}" dt="2024-12-03T22:08:22.031" v="687" actId="20577"/>
      <pc:docMkLst>
        <pc:docMk/>
      </pc:docMkLst>
      <pc:sldChg chg="modNotesTx">
        <pc:chgData name="Molly Deahl" userId="7cb69d8f-06cf-4eca-8dfe-ca63e8151bc8" providerId="ADAL" clId="{D5F5F97E-50B9-4652-A6A4-881C04A22AD7}" dt="2024-12-03T22:05:38.819" v="415"/>
        <pc:sldMkLst>
          <pc:docMk/>
          <pc:sldMk cId="0" sldId="299"/>
        </pc:sldMkLst>
      </pc:sldChg>
      <pc:sldChg chg="modNotesTx">
        <pc:chgData name="Molly Deahl" userId="7cb69d8f-06cf-4eca-8dfe-ca63e8151bc8" providerId="ADAL" clId="{D5F5F97E-50B9-4652-A6A4-881C04A22AD7}" dt="2024-12-03T22:05:23.660" v="394" actId="20577"/>
        <pc:sldMkLst>
          <pc:docMk/>
          <pc:sldMk cId="2872045121" sldId="750"/>
        </pc:sldMkLst>
      </pc:sldChg>
      <pc:sldChg chg="modSp mod">
        <pc:chgData name="Molly Deahl" userId="7cb69d8f-06cf-4eca-8dfe-ca63e8151bc8" providerId="ADAL" clId="{D5F5F97E-50B9-4652-A6A4-881C04A22AD7}" dt="2024-12-02T21:45:48.876" v="5" actId="2711"/>
        <pc:sldMkLst>
          <pc:docMk/>
          <pc:sldMk cId="3900860128" sldId="816"/>
        </pc:sldMkLst>
        <pc:spChg chg="mod">
          <ac:chgData name="Molly Deahl" userId="7cb69d8f-06cf-4eca-8dfe-ca63e8151bc8" providerId="ADAL" clId="{D5F5F97E-50B9-4652-A6A4-881C04A22AD7}" dt="2024-12-02T21:45:48.876" v="5" actId="2711"/>
          <ac:spMkLst>
            <pc:docMk/>
            <pc:sldMk cId="3900860128" sldId="816"/>
            <ac:spMk id="3"/>
          </ac:spMkLst>
        </pc:spChg>
      </pc:sldChg>
      <pc:sldChg chg="modNotesTx">
        <pc:chgData name="Molly Deahl" userId="7cb69d8f-06cf-4eca-8dfe-ca63e8151bc8" providerId="ADAL" clId="{D5F5F97E-50B9-4652-A6A4-881C04A22AD7}" dt="2024-12-03T22:02:45.713" v="90" actId="20577"/>
        <pc:sldMkLst>
          <pc:docMk/>
          <pc:sldMk cId="822218119" sldId="912"/>
        </pc:sldMkLst>
      </pc:sldChg>
      <pc:sldChg chg="modNotesTx">
        <pc:chgData name="Molly Deahl" userId="7cb69d8f-06cf-4eca-8dfe-ca63e8151bc8" providerId="ADAL" clId="{D5F5F97E-50B9-4652-A6A4-881C04A22AD7}" dt="2024-12-03T22:02:57.673" v="91"/>
        <pc:sldMkLst>
          <pc:docMk/>
          <pc:sldMk cId="2612414269" sldId="913"/>
        </pc:sldMkLst>
      </pc:sldChg>
      <pc:sldChg chg="modNotesTx">
        <pc:chgData name="Molly Deahl" userId="7cb69d8f-06cf-4eca-8dfe-ca63e8151bc8" providerId="ADAL" clId="{D5F5F97E-50B9-4652-A6A4-881C04A22AD7}" dt="2024-12-03T22:03:08.823" v="92"/>
        <pc:sldMkLst>
          <pc:docMk/>
          <pc:sldMk cId="1677857820" sldId="1673"/>
        </pc:sldMkLst>
      </pc:sldChg>
      <pc:sldChg chg="modNotesTx">
        <pc:chgData name="Molly Deahl" userId="7cb69d8f-06cf-4eca-8dfe-ca63e8151bc8" providerId="ADAL" clId="{D5F5F97E-50B9-4652-A6A4-881C04A22AD7}" dt="2024-12-03T22:04:38.633" v="327" actId="20577"/>
        <pc:sldMkLst>
          <pc:docMk/>
          <pc:sldMk cId="3995830191" sldId="1674"/>
        </pc:sldMkLst>
      </pc:sldChg>
      <pc:sldChg chg="modNotesTx">
        <pc:chgData name="Molly Deahl" userId="7cb69d8f-06cf-4eca-8dfe-ca63e8151bc8" providerId="ADAL" clId="{D5F5F97E-50B9-4652-A6A4-881C04A22AD7}" dt="2024-12-03T22:06:37.918" v="637" actId="20577"/>
        <pc:sldMkLst>
          <pc:docMk/>
          <pc:sldMk cId="939966548" sldId="1677"/>
        </pc:sldMkLst>
      </pc:sldChg>
      <pc:sldChg chg="modNotesTx">
        <pc:chgData name="Molly Deahl" userId="7cb69d8f-06cf-4eca-8dfe-ca63e8151bc8" providerId="ADAL" clId="{D5F5F97E-50B9-4652-A6A4-881C04A22AD7}" dt="2024-12-03T22:08:22.031" v="687" actId="20577"/>
        <pc:sldMkLst>
          <pc:docMk/>
          <pc:sldMk cId="1505364852" sldId="1728"/>
        </pc:sldMkLst>
      </pc:sldChg>
      <pc:sldChg chg="modSp mod">
        <pc:chgData name="Molly Deahl" userId="7cb69d8f-06cf-4eca-8dfe-ca63e8151bc8" providerId="ADAL" clId="{D5F5F97E-50B9-4652-A6A4-881C04A22AD7}" dt="2024-12-02T21:45:07.381" v="1" actId="1076"/>
        <pc:sldMkLst>
          <pc:docMk/>
          <pc:sldMk cId="57688900" sldId="1732"/>
        </pc:sldMkLst>
        <pc:spChg chg="mod">
          <ac:chgData name="Molly Deahl" userId="7cb69d8f-06cf-4eca-8dfe-ca63e8151bc8" providerId="ADAL" clId="{D5F5F97E-50B9-4652-A6A4-881C04A22AD7}" dt="2024-12-02T21:45:07.381" v="1" actId="1076"/>
          <ac:spMkLst>
            <pc:docMk/>
            <pc:sldMk cId="57688900" sldId="1732"/>
            <ac:spMk id="3" creationId="{B6942771-B540-AA13-1B27-98DB59CAC1BE}"/>
          </ac:spMkLst>
        </pc:spChg>
      </pc:sldChg>
    </pc:docChg>
  </pc:docChgLst>
  <pc:docChgLst>
    <pc:chgData name="Lisa Rice" userId="da68d56e-ad6c-437e-8950-9d35568b768d" providerId="ADAL" clId="{E9F39007-56A8-4C3B-8CE5-A13E89DDA31B}"/>
    <pc:docChg chg="addSld modSld modSection">
      <pc:chgData name="Lisa Rice" userId="da68d56e-ad6c-437e-8950-9d35568b768d" providerId="ADAL" clId="{E9F39007-56A8-4C3B-8CE5-A13E89DDA31B}" dt="2024-12-05T17:15:42.052" v="15" actId="255"/>
      <pc:docMkLst>
        <pc:docMk/>
      </pc:docMkLst>
      <pc:sldChg chg="modSp mod">
        <pc:chgData name="Lisa Rice" userId="da68d56e-ad6c-437e-8950-9d35568b768d" providerId="ADAL" clId="{E9F39007-56A8-4C3B-8CE5-A13E89DDA31B}" dt="2024-12-05T17:14:32.173" v="9" actId="6549"/>
        <pc:sldMkLst>
          <pc:docMk/>
          <pc:sldMk cId="570207097" sldId="1730"/>
        </pc:sldMkLst>
        <pc:spChg chg="mod">
          <ac:chgData name="Lisa Rice" userId="da68d56e-ad6c-437e-8950-9d35568b768d" providerId="ADAL" clId="{E9F39007-56A8-4C3B-8CE5-A13E89DDA31B}" dt="2024-12-05T17:14:32.173" v="9" actId="6549"/>
          <ac:spMkLst>
            <pc:docMk/>
            <pc:sldMk cId="570207097" sldId="1730"/>
            <ac:spMk id="3"/>
          </ac:spMkLst>
        </pc:spChg>
      </pc:sldChg>
      <pc:sldChg chg="modSp add mod">
        <pc:chgData name="Lisa Rice" userId="da68d56e-ad6c-437e-8950-9d35568b768d" providerId="ADAL" clId="{E9F39007-56A8-4C3B-8CE5-A13E89DDA31B}" dt="2024-12-05T17:15:42.052" v="15" actId="255"/>
        <pc:sldMkLst>
          <pc:docMk/>
          <pc:sldMk cId="2238282628" sldId="1733"/>
        </pc:sldMkLst>
        <pc:spChg chg="mod">
          <ac:chgData name="Lisa Rice" userId="da68d56e-ad6c-437e-8950-9d35568b768d" providerId="ADAL" clId="{E9F39007-56A8-4C3B-8CE5-A13E89DDA31B}" dt="2024-12-05T17:15:42.052" v="15" actId="255"/>
          <ac:spMkLst>
            <pc:docMk/>
            <pc:sldMk cId="2238282628" sldId="1733"/>
            <ac:spMk id="3" creationId="{DC88F4DF-C9CC-3C11-EB1C-DDCFD3C91B91}"/>
          </ac:spMkLst>
        </pc:spChg>
      </pc:sldChg>
    </pc:docChg>
  </pc:docChgLst>
  <pc:docChgLst>
    <pc:chgData name="Molly Deahl" userId="7cb69d8f-06cf-4eca-8dfe-ca63e8151bc8" providerId="ADAL" clId="{9B719B83-E3A6-42D1-B1FC-4F03A0055F00}"/>
    <pc:docChg chg="modSld">
      <pc:chgData name="Molly Deahl" userId="7cb69d8f-06cf-4eca-8dfe-ca63e8151bc8" providerId="ADAL" clId="{9B719B83-E3A6-42D1-B1FC-4F03A0055F00}" dt="2024-12-10T16:52:08.805" v="49" actId="207"/>
      <pc:docMkLst>
        <pc:docMk/>
      </pc:docMkLst>
      <pc:sldChg chg="modSp mod">
        <pc:chgData name="Molly Deahl" userId="7cb69d8f-06cf-4eca-8dfe-ca63e8151bc8" providerId="ADAL" clId="{9B719B83-E3A6-42D1-B1FC-4F03A0055F00}" dt="2024-12-10T16:48:13.699" v="2" actId="962"/>
        <pc:sldMkLst>
          <pc:docMk/>
          <pc:sldMk cId="2227158725" sldId="803"/>
        </pc:sldMkLst>
        <pc:picChg chg="mod">
          <ac:chgData name="Molly Deahl" userId="7cb69d8f-06cf-4eca-8dfe-ca63e8151bc8" providerId="ADAL" clId="{9B719B83-E3A6-42D1-B1FC-4F03A0055F00}" dt="2024-12-10T16:48:13.699" v="2" actId="962"/>
          <ac:picMkLst>
            <pc:docMk/>
            <pc:sldMk cId="2227158725" sldId="803"/>
            <ac:picMk id="4" creationId="{2A649050-63C0-C469-C7EB-4AA491BA1FF9}"/>
          </ac:picMkLst>
        </pc:picChg>
      </pc:sldChg>
      <pc:sldChg chg="modSp">
        <pc:chgData name="Molly Deahl" userId="7cb69d8f-06cf-4eca-8dfe-ca63e8151bc8" providerId="ADAL" clId="{9B719B83-E3A6-42D1-B1FC-4F03A0055F00}" dt="2024-12-10T16:50:07.889" v="13" actId="20577"/>
        <pc:sldMkLst>
          <pc:docMk/>
          <pc:sldMk cId="3900860128" sldId="816"/>
        </pc:sldMkLst>
        <pc:spChg chg="mod">
          <ac:chgData name="Molly Deahl" userId="7cb69d8f-06cf-4eca-8dfe-ca63e8151bc8" providerId="ADAL" clId="{9B719B83-E3A6-42D1-B1FC-4F03A0055F00}" dt="2024-12-10T16:50:07.889" v="13" actId="20577"/>
          <ac:spMkLst>
            <pc:docMk/>
            <pc:sldMk cId="3900860128" sldId="816"/>
            <ac:spMk id="6" creationId="{70A7EF77-B3A6-4EC7-9C15-89EEB984E020}"/>
          </ac:spMkLst>
        </pc:spChg>
      </pc:sldChg>
      <pc:sldChg chg="modSp">
        <pc:chgData name="Molly Deahl" userId="7cb69d8f-06cf-4eca-8dfe-ca63e8151bc8" providerId="ADAL" clId="{9B719B83-E3A6-42D1-B1FC-4F03A0055F00}" dt="2024-12-10T16:50:17.728" v="16" actId="207"/>
        <pc:sldMkLst>
          <pc:docMk/>
          <pc:sldMk cId="869368444" sldId="1720"/>
        </pc:sldMkLst>
        <pc:spChg chg="mod">
          <ac:chgData name="Molly Deahl" userId="7cb69d8f-06cf-4eca-8dfe-ca63e8151bc8" providerId="ADAL" clId="{9B719B83-E3A6-42D1-B1FC-4F03A0055F00}" dt="2024-12-10T16:50:17.728" v="16" actId="207"/>
          <ac:spMkLst>
            <pc:docMk/>
            <pc:sldMk cId="869368444" sldId="1720"/>
            <ac:spMk id="6" creationId="{E4B82D7B-C02B-EC0A-518E-5794E226F835}"/>
          </ac:spMkLst>
        </pc:spChg>
      </pc:sldChg>
      <pc:sldChg chg="modSp">
        <pc:chgData name="Molly Deahl" userId="7cb69d8f-06cf-4eca-8dfe-ca63e8151bc8" providerId="ADAL" clId="{9B719B83-E3A6-42D1-B1FC-4F03A0055F00}" dt="2024-12-10T16:50:27.989" v="19" actId="207"/>
        <pc:sldMkLst>
          <pc:docMk/>
          <pc:sldMk cId="2017471233" sldId="1721"/>
        </pc:sldMkLst>
        <pc:spChg chg="mod">
          <ac:chgData name="Molly Deahl" userId="7cb69d8f-06cf-4eca-8dfe-ca63e8151bc8" providerId="ADAL" clId="{9B719B83-E3A6-42D1-B1FC-4F03A0055F00}" dt="2024-12-10T16:50:27.989" v="19" actId="207"/>
          <ac:spMkLst>
            <pc:docMk/>
            <pc:sldMk cId="2017471233" sldId="1721"/>
            <ac:spMk id="6" creationId="{40E2DCFC-0351-BECF-6B0F-591F92437669}"/>
          </ac:spMkLst>
        </pc:spChg>
      </pc:sldChg>
      <pc:sldChg chg="modSp mod">
        <pc:chgData name="Molly Deahl" userId="7cb69d8f-06cf-4eca-8dfe-ca63e8151bc8" providerId="ADAL" clId="{9B719B83-E3A6-42D1-B1FC-4F03A0055F00}" dt="2024-12-10T16:50:52.206" v="28" actId="207"/>
        <pc:sldMkLst>
          <pc:docMk/>
          <pc:sldMk cId="2634005928" sldId="1722"/>
        </pc:sldMkLst>
        <pc:spChg chg="mod">
          <ac:chgData name="Molly Deahl" userId="7cb69d8f-06cf-4eca-8dfe-ca63e8151bc8" providerId="ADAL" clId="{9B719B83-E3A6-42D1-B1FC-4F03A0055F00}" dt="2024-12-10T16:50:52.206" v="28" actId="207"/>
          <ac:spMkLst>
            <pc:docMk/>
            <pc:sldMk cId="2634005928" sldId="1722"/>
            <ac:spMk id="6" creationId="{6F558597-82FF-B683-6840-0DD24C80A25A}"/>
          </ac:spMkLst>
        </pc:spChg>
        <pc:picChg chg="mod">
          <ac:chgData name="Molly Deahl" userId="7cb69d8f-06cf-4eca-8dfe-ca63e8151bc8" providerId="ADAL" clId="{9B719B83-E3A6-42D1-B1FC-4F03A0055F00}" dt="2024-12-10T16:48:28.576" v="4" actId="962"/>
          <ac:picMkLst>
            <pc:docMk/>
            <pc:sldMk cId="2634005928" sldId="1722"/>
            <ac:picMk id="2" creationId="{38C1F34E-14E3-E570-AC92-58D5C0FCA7FB}"/>
          </ac:picMkLst>
        </pc:picChg>
      </pc:sldChg>
      <pc:sldChg chg="modSp">
        <pc:chgData name="Molly Deahl" userId="7cb69d8f-06cf-4eca-8dfe-ca63e8151bc8" providerId="ADAL" clId="{9B719B83-E3A6-42D1-B1FC-4F03A0055F00}" dt="2024-12-10T16:50:41.084" v="25" actId="207"/>
        <pc:sldMkLst>
          <pc:docMk/>
          <pc:sldMk cId="511131170" sldId="1724"/>
        </pc:sldMkLst>
        <pc:spChg chg="mod">
          <ac:chgData name="Molly Deahl" userId="7cb69d8f-06cf-4eca-8dfe-ca63e8151bc8" providerId="ADAL" clId="{9B719B83-E3A6-42D1-B1FC-4F03A0055F00}" dt="2024-12-10T16:50:41.084" v="25" actId="207"/>
          <ac:spMkLst>
            <pc:docMk/>
            <pc:sldMk cId="511131170" sldId="1724"/>
            <ac:spMk id="6" creationId="{F67C263D-6EDC-9BFD-D70E-C0056535F5F3}"/>
          </ac:spMkLst>
        </pc:spChg>
      </pc:sldChg>
      <pc:sldChg chg="modSp">
        <pc:chgData name="Molly Deahl" userId="7cb69d8f-06cf-4eca-8dfe-ca63e8151bc8" providerId="ADAL" clId="{9B719B83-E3A6-42D1-B1FC-4F03A0055F00}" dt="2024-12-10T16:51:18.937" v="34" actId="207"/>
        <pc:sldMkLst>
          <pc:docMk/>
          <pc:sldMk cId="4261438911" sldId="1725"/>
        </pc:sldMkLst>
        <pc:spChg chg="mod">
          <ac:chgData name="Molly Deahl" userId="7cb69d8f-06cf-4eca-8dfe-ca63e8151bc8" providerId="ADAL" clId="{9B719B83-E3A6-42D1-B1FC-4F03A0055F00}" dt="2024-12-10T16:51:18.937" v="34" actId="207"/>
          <ac:spMkLst>
            <pc:docMk/>
            <pc:sldMk cId="4261438911" sldId="1725"/>
            <ac:spMk id="6" creationId="{2ECD81E5-22D1-57E6-F45F-763C0B1F4F78}"/>
          </ac:spMkLst>
        </pc:spChg>
      </pc:sldChg>
      <pc:sldChg chg="modSp">
        <pc:chgData name="Molly Deahl" userId="7cb69d8f-06cf-4eca-8dfe-ca63e8151bc8" providerId="ADAL" clId="{9B719B83-E3A6-42D1-B1FC-4F03A0055F00}" dt="2024-12-10T16:51:04.878" v="31" actId="207"/>
        <pc:sldMkLst>
          <pc:docMk/>
          <pc:sldMk cId="1809227251" sldId="1726"/>
        </pc:sldMkLst>
        <pc:spChg chg="mod">
          <ac:chgData name="Molly Deahl" userId="7cb69d8f-06cf-4eca-8dfe-ca63e8151bc8" providerId="ADAL" clId="{9B719B83-E3A6-42D1-B1FC-4F03A0055F00}" dt="2024-12-10T16:51:04.878" v="31" actId="207"/>
          <ac:spMkLst>
            <pc:docMk/>
            <pc:sldMk cId="1809227251" sldId="1726"/>
            <ac:spMk id="6" creationId="{384DD1A0-24D4-CE93-20AE-F784518C13D4}"/>
          </ac:spMkLst>
        </pc:spChg>
      </pc:sldChg>
      <pc:sldChg chg="modSp">
        <pc:chgData name="Molly Deahl" userId="7cb69d8f-06cf-4eca-8dfe-ca63e8151bc8" providerId="ADAL" clId="{9B719B83-E3A6-42D1-B1FC-4F03A0055F00}" dt="2024-12-10T16:51:32.741" v="37" actId="207"/>
        <pc:sldMkLst>
          <pc:docMk/>
          <pc:sldMk cId="1175266034" sldId="1729"/>
        </pc:sldMkLst>
        <pc:spChg chg="mod">
          <ac:chgData name="Molly Deahl" userId="7cb69d8f-06cf-4eca-8dfe-ca63e8151bc8" providerId="ADAL" clId="{9B719B83-E3A6-42D1-B1FC-4F03A0055F00}" dt="2024-12-10T16:51:32.741" v="37" actId="207"/>
          <ac:spMkLst>
            <pc:docMk/>
            <pc:sldMk cId="1175266034" sldId="1729"/>
            <ac:spMk id="6" creationId="{8332C8D0-05AF-E60C-77B7-AA6079D99D07}"/>
          </ac:spMkLst>
        </pc:spChg>
      </pc:sldChg>
      <pc:sldChg chg="modSp">
        <pc:chgData name="Molly Deahl" userId="7cb69d8f-06cf-4eca-8dfe-ca63e8151bc8" providerId="ADAL" clId="{9B719B83-E3A6-42D1-B1FC-4F03A0055F00}" dt="2024-12-10T16:51:41.440" v="40" actId="207"/>
        <pc:sldMkLst>
          <pc:docMk/>
          <pc:sldMk cId="570207097" sldId="1730"/>
        </pc:sldMkLst>
        <pc:spChg chg="mod">
          <ac:chgData name="Molly Deahl" userId="7cb69d8f-06cf-4eca-8dfe-ca63e8151bc8" providerId="ADAL" clId="{9B719B83-E3A6-42D1-B1FC-4F03A0055F00}" dt="2024-12-10T16:51:41.440" v="40" actId="207"/>
          <ac:spMkLst>
            <pc:docMk/>
            <pc:sldMk cId="570207097" sldId="1730"/>
            <ac:spMk id="6" creationId="{48C5D8BB-D50F-CF7B-B166-821CD73F3020}"/>
          </ac:spMkLst>
        </pc:spChg>
      </pc:sldChg>
      <pc:sldChg chg="modSp">
        <pc:chgData name="Molly Deahl" userId="7cb69d8f-06cf-4eca-8dfe-ca63e8151bc8" providerId="ADAL" clId="{9B719B83-E3A6-42D1-B1FC-4F03A0055F00}" dt="2024-12-10T16:52:00.281" v="46" actId="207"/>
        <pc:sldMkLst>
          <pc:docMk/>
          <pc:sldMk cId="2029249337" sldId="1731"/>
        </pc:sldMkLst>
        <pc:spChg chg="mod">
          <ac:chgData name="Molly Deahl" userId="7cb69d8f-06cf-4eca-8dfe-ca63e8151bc8" providerId="ADAL" clId="{9B719B83-E3A6-42D1-B1FC-4F03A0055F00}" dt="2024-12-10T16:52:00.281" v="46" actId="207"/>
          <ac:spMkLst>
            <pc:docMk/>
            <pc:sldMk cId="2029249337" sldId="1731"/>
            <ac:spMk id="6" creationId="{7C3E2E21-FC24-74A0-5617-07215F83BA5C}"/>
          </ac:spMkLst>
        </pc:spChg>
      </pc:sldChg>
      <pc:sldChg chg="modSp">
        <pc:chgData name="Molly Deahl" userId="7cb69d8f-06cf-4eca-8dfe-ca63e8151bc8" providerId="ADAL" clId="{9B719B83-E3A6-42D1-B1FC-4F03A0055F00}" dt="2024-12-10T16:52:08.805" v="49" actId="207"/>
        <pc:sldMkLst>
          <pc:docMk/>
          <pc:sldMk cId="57688900" sldId="1732"/>
        </pc:sldMkLst>
        <pc:spChg chg="mod">
          <ac:chgData name="Molly Deahl" userId="7cb69d8f-06cf-4eca-8dfe-ca63e8151bc8" providerId="ADAL" clId="{9B719B83-E3A6-42D1-B1FC-4F03A0055F00}" dt="2024-12-10T16:52:08.805" v="49" actId="207"/>
          <ac:spMkLst>
            <pc:docMk/>
            <pc:sldMk cId="57688900" sldId="1732"/>
            <ac:spMk id="6" creationId="{FE1DC568-51B5-311B-ECB3-2311038C2863}"/>
          </ac:spMkLst>
        </pc:spChg>
      </pc:sldChg>
      <pc:sldChg chg="modSp mod">
        <pc:chgData name="Molly Deahl" userId="7cb69d8f-06cf-4eca-8dfe-ca63e8151bc8" providerId="ADAL" clId="{9B719B83-E3A6-42D1-B1FC-4F03A0055F00}" dt="2024-12-10T16:51:50.615" v="43" actId="207"/>
        <pc:sldMkLst>
          <pc:docMk/>
          <pc:sldMk cId="2238282628" sldId="1733"/>
        </pc:sldMkLst>
        <pc:spChg chg="mod">
          <ac:chgData name="Molly Deahl" userId="7cb69d8f-06cf-4eca-8dfe-ca63e8151bc8" providerId="ADAL" clId="{9B719B83-E3A6-42D1-B1FC-4F03A0055F00}" dt="2024-12-05T17:57:10.532" v="1" actId="1076"/>
          <ac:spMkLst>
            <pc:docMk/>
            <pc:sldMk cId="2238282628" sldId="1733"/>
            <ac:spMk id="3" creationId="{DC88F4DF-C9CC-3C11-EB1C-DDCFD3C91B91}"/>
          </ac:spMkLst>
        </pc:spChg>
        <pc:spChg chg="mod">
          <ac:chgData name="Molly Deahl" userId="7cb69d8f-06cf-4eca-8dfe-ca63e8151bc8" providerId="ADAL" clId="{9B719B83-E3A6-42D1-B1FC-4F03A0055F00}" dt="2024-12-10T16:51:50.615" v="43" actId="207"/>
          <ac:spMkLst>
            <pc:docMk/>
            <pc:sldMk cId="2238282628" sldId="1733"/>
            <ac:spMk id="6" creationId="{FAD84B2A-C34A-9472-79E5-904C0158B87A}"/>
          </ac:spMkLst>
        </pc:spChg>
      </pc:sldChg>
    </pc:docChg>
  </pc:docChgLst>
  <pc:docChgLst>
    <pc:chgData name="Lisa Rice" userId="da68d56e-ad6c-437e-8950-9d35568b768d" providerId="ADAL" clId="{59B4F901-D3D0-41CC-94F4-939203AB194E}"/>
    <pc:docChg chg="modSld">
      <pc:chgData name="Lisa Rice" userId="da68d56e-ad6c-437e-8950-9d35568b768d" providerId="ADAL" clId="{59B4F901-D3D0-41CC-94F4-939203AB194E}" dt="2024-12-02T18:01:07.975" v="166" actId="20577"/>
      <pc:docMkLst>
        <pc:docMk/>
      </pc:docMkLst>
      <pc:sldChg chg="modSp mod">
        <pc:chgData name="Lisa Rice" userId="da68d56e-ad6c-437e-8950-9d35568b768d" providerId="ADAL" clId="{59B4F901-D3D0-41CC-94F4-939203AB194E}" dt="2024-12-02T17:59:00.369" v="1" actId="14100"/>
        <pc:sldMkLst>
          <pc:docMk/>
          <pc:sldMk cId="3900860128" sldId="816"/>
        </pc:sldMkLst>
        <pc:spChg chg="mod">
          <ac:chgData name="Lisa Rice" userId="da68d56e-ad6c-437e-8950-9d35568b768d" providerId="ADAL" clId="{59B4F901-D3D0-41CC-94F4-939203AB194E}" dt="2024-12-02T17:59:00.369" v="1" actId="14100"/>
          <ac:spMkLst>
            <pc:docMk/>
            <pc:sldMk cId="3900860128" sldId="816"/>
            <ac:spMk id="3"/>
          </ac:spMkLst>
        </pc:spChg>
      </pc:sldChg>
      <pc:sldChg chg="modSp mod">
        <pc:chgData name="Lisa Rice" userId="da68d56e-ad6c-437e-8950-9d35568b768d" providerId="ADAL" clId="{59B4F901-D3D0-41CC-94F4-939203AB194E}" dt="2024-12-02T18:01:07.975" v="166" actId="20577"/>
        <pc:sldMkLst>
          <pc:docMk/>
          <pc:sldMk cId="511131170" sldId="1724"/>
        </pc:sldMkLst>
        <pc:spChg chg="mod">
          <ac:chgData name="Lisa Rice" userId="da68d56e-ad6c-437e-8950-9d35568b768d" providerId="ADAL" clId="{59B4F901-D3D0-41CC-94F4-939203AB194E}" dt="2024-12-02T18:01:07.975" v="166" actId="20577"/>
          <ac:spMkLst>
            <pc:docMk/>
            <pc:sldMk cId="511131170" sldId="1724"/>
            <ac:spMk id="3" creationId="{F0F399A3-1541-9E6E-F87C-94160D82B74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6/3/2025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ct val="0"/>
              </a:spcBef>
              <a:spcAft>
                <a:spcPct val="0"/>
              </a:spcAft>
              <a:buSzPts val="1400"/>
              <a:buNone/>
            </a:pPr>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a:t>
            </a:fld>
            <a:endParaRPr lang="en-US"/>
          </a:p>
        </p:txBody>
      </p:sp>
    </p:spTree>
    <p:extLst>
      <p:ext uri="{BB962C8B-B14F-4D97-AF65-F5344CB8AC3E}">
        <p14:creationId xmlns:p14="http://schemas.microsoft.com/office/powerpoint/2010/main" val="2239033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ct val="0"/>
              </a:spcBef>
              <a:spcAft>
                <a:spcPct val="0"/>
              </a:spcAft>
              <a:buSzPts val="1400"/>
              <a:buNone/>
            </a:pPr>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a:t>
            </a:fld>
            <a:endParaRPr lang="en-US"/>
          </a:p>
        </p:txBody>
      </p:sp>
    </p:spTree>
    <p:extLst>
      <p:ext uri="{BB962C8B-B14F-4D97-AF65-F5344CB8AC3E}">
        <p14:creationId xmlns:p14="http://schemas.microsoft.com/office/powerpoint/2010/main" val="127204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3063402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a:p>
        </p:txBody>
      </p:sp>
    </p:spTree>
    <p:extLst>
      <p:ext uri="{BB962C8B-B14F-4D97-AF65-F5344CB8AC3E}">
        <p14:creationId xmlns:p14="http://schemas.microsoft.com/office/powerpoint/2010/main" val="254189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8</a:t>
            </a:fld>
            <a:endParaRPr lang="en-US"/>
          </a:p>
        </p:txBody>
      </p:sp>
    </p:spTree>
    <p:extLst>
      <p:ext uri="{BB962C8B-B14F-4D97-AF65-F5344CB8AC3E}">
        <p14:creationId xmlns:p14="http://schemas.microsoft.com/office/powerpoint/2010/main" val="1330200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20</a:t>
            </a:fld>
            <a:endParaRPr lang="en-US"/>
          </a:p>
        </p:txBody>
      </p:sp>
    </p:spTree>
    <p:extLst>
      <p:ext uri="{BB962C8B-B14F-4D97-AF65-F5344CB8AC3E}">
        <p14:creationId xmlns:p14="http://schemas.microsoft.com/office/powerpoint/2010/main" val="2066637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21</a:t>
            </a:fld>
            <a:endParaRPr lang="en-US"/>
          </a:p>
        </p:txBody>
      </p:sp>
    </p:spTree>
    <p:extLst>
      <p:ext uri="{BB962C8B-B14F-4D97-AF65-F5344CB8AC3E}">
        <p14:creationId xmlns:p14="http://schemas.microsoft.com/office/powerpoint/2010/main" val="1132146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22</a:t>
            </a:fld>
            <a:endParaRPr lang="en-US"/>
          </a:p>
        </p:txBody>
      </p:sp>
    </p:spTree>
    <p:extLst>
      <p:ext uri="{BB962C8B-B14F-4D97-AF65-F5344CB8AC3E}">
        <p14:creationId xmlns:p14="http://schemas.microsoft.com/office/powerpoint/2010/main" val="2872181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51be23ffaf_0_10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g251be23ffaf_0_1010:notes"/>
          <p:cNvSpPr txBox="1">
            <a:spLocks noGrp="1"/>
          </p:cNvSpPr>
          <p:nvPr>
            <p:ph type="body" idx="1"/>
          </p:nvPr>
        </p:nvSpPr>
        <p:spPr>
          <a:xfrm>
            <a:off x="685800" y="4400551"/>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dirty="0"/>
          </a:p>
        </p:txBody>
      </p:sp>
      <p:sp>
        <p:nvSpPr>
          <p:cNvPr id="1083" name="Google Shape;1083;g251be23ffaf_0_10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Arial"/>
              <a:buNone/>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
                  <a:srgbClr val="000000"/>
                </a:buClr>
                <a:buSzPts val="1200"/>
                <a:buFont typeface="Arial"/>
                <a:buNone/>
                <a:defRPr/>
              </a:pPr>
              <a:t>23</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24</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5732" y="348525"/>
            <a:ext cx="2900534" cy="2900534"/>
          </a:xfrm>
          <a:prstGeom prst="rect">
            <a:avLst/>
          </a:prstGeom>
        </p:spPr>
      </p:pic>
      <p:sp>
        <p:nvSpPr>
          <p:cNvPr id="7" name="Content Placeholder 6">
            <a:extLst>
              <a:ext uri="{FF2B5EF4-FFF2-40B4-BE49-F238E27FC236}">
                <a16:creationId xmlns:a16="http://schemas.microsoft.com/office/drawing/2014/main" id="{5B73F764-6EE9-70A6-DA41-4A4BC3F9037B}"/>
              </a:ext>
            </a:extLst>
          </p:cNvPr>
          <p:cNvSpPr>
            <a:spLocks noGrp="1"/>
          </p:cNvSpPr>
          <p:nvPr>
            <p:ph sz="quarter" idx="10"/>
          </p:nvPr>
        </p:nvSpPr>
        <p:spPr>
          <a:xfrm>
            <a:off x="3071813" y="4616450"/>
            <a:ext cx="5619750" cy="1314450"/>
          </a:xfrm>
        </p:spPr>
        <p:txBody>
          <a:bodyPr/>
          <a:lstStyle>
            <a:lvl1pPr marL="0" indent="0">
              <a:buNone/>
              <a:defRPr/>
            </a:lvl1pPr>
          </a:lstStyle>
          <a:p>
            <a:pPr lvl="0"/>
            <a:endParaRPr lang="en-US"/>
          </a:p>
        </p:txBody>
      </p:sp>
    </p:spTree>
    <p:extLst>
      <p:ext uri="{BB962C8B-B14F-4D97-AF65-F5344CB8AC3E}">
        <p14:creationId xmlns:p14="http://schemas.microsoft.com/office/powerpoint/2010/main" val="9546131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093F4140-F37D-CA97-F1C9-0B3CE1E69671}"/>
              </a:ext>
            </a:extLst>
          </p:cNvPr>
          <p:cNvSpPr>
            <a:spLocks noGrp="1"/>
          </p:cNvSpPr>
          <p:nvPr>
            <p:ph sz="quarter" idx="10"/>
          </p:nvPr>
        </p:nvSpPr>
        <p:spPr>
          <a:xfrm>
            <a:off x="7715250" y="1811338"/>
            <a:ext cx="3116263" cy="3311525"/>
          </a:xfrm>
        </p:spPr>
        <p:txBody>
          <a:bodyPr/>
          <a:lstStyle>
            <a:lvl1pPr marL="0" indent="0">
              <a:buNone/>
              <a:defRPr/>
            </a:lvl1pPr>
          </a:lstStyle>
          <a:p>
            <a:pPr lvl="0"/>
            <a:endParaRPr lang="en-US"/>
          </a:p>
        </p:txBody>
      </p:sp>
    </p:spTree>
    <p:extLst>
      <p:ext uri="{BB962C8B-B14F-4D97-AF65-F5344CB8AC3E}">
        <p14:creationId xmlns:p14="http://schemas.microsoft.com/office/powerpoint/2010/main" val="340812737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250098540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6260866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anose="020B0604020202020204" pitchFamily="34" charset="0"/>
                <a:cs typeface="Arial" panose="020B0604020202020204"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ct val="0"/>
              </a:spcBef>
              <a:spcAft>
                <a:spcPct val="0"/>
              </a:spcAft>
              <a:buNone/>
            </a:pPr>
            <a:fld id="{00000000-1234-1234-1234-123412341234}" type="slidenum">
              <a:rPr lang="en-US"/>
              <a:t>‹#›</a:t>
            </a:fld>
            <a:endParaRPr/>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ct val="0"/>
              </a:spcBef>
              <a:spcAft>
                <a:spcPct val="0"/>
              </a:spcAft>
              <a:buClr>
                <a:schemeClr val="accent1"/>
              </a:buClr>
              <a:buSzPts val="18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ct val="0"/>
              </a:spcAft>
              <a:buSzPts val="1800"/>
              <a:buChar char="?"/>
              <a:defRPr/>
            </a:lvl1pPr>
            <a:lvl2pPr marL="914400" lvl="1" indent="-342900" algn="l">
              <a:lnSpc>
                <a:spcPct val="95000"/>
              </a:lnSpc>
              <a:spcBef>
                <a:spcPts val="800"/>
              </a:spcBef>
              <a:spcAft>
                <a:spcPct val="0"/>
              </a:spcAft>
              <a:buSzPts val="1800"/>
              <a:buChar char="?"/>
              <a:defRPr/>
            </a:lvl2pPr>
            <a:lvl3pPr marL="1371600" lvl="2" indent="-342900" algn="l">
              <a:lnSpc>
                <a:spcPct val="95000"/>
              </a:lnSpc>
              <a:spcBef>
                <a:spcPts val="500"/>
              </a:spcBef>
              <a:spcAft>
                <a:spcPct val="0"/>
              </a:spcAft>
              <a:buSzPts val="1800"/>
              <a:buChar char="?"/>
              <a:defRPr/>
            </a:lvl3pPr>
            <a:lvl4pPr marL="1828800" lvl="3" indent="-342900" algn="l">
              <a:lnSpc>
                <a:spcPct val="95000"/>
              </a:lnSpc>
              <a:spcBef>
                <a:spcPts val="500"/>
              </a:spcBef>
              <a:spcAft>
                <a:spcPct val="0"/>
              </a:spcAft>
              <a:buSzPts val="1800"/>
              <a:buChar char="?"/>
              <a:defRPr/>
            </a:lvl4pPr>
            <a:lvl5pPr marL="2286000" lvl="4" indent="-342900" algn="l">
              <a:lnSpc>
                <a:spcPct val="95000"/>
              </a:lnSpc>
              <a:spcBef>
                <a:spcPts val="5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ct val="0"/>
              </a:spcBef>
              <a:spcAft>
                <a:spcPct val="0"/>
              </a:spcAft>
              <a:buSzPts val="1400"/>
              <a:buNone/>
              <a:defRPr/>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Tree>
    <p:extLst>
      <p:ext uri="{BB962C8B-B14F-4D97-AF65-F5344CB8AC3E}">
        <p14:creationId xmlns:p14="http://schemas.microsoft.com/office/powerpoint/2010/main" val="216328447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99380271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t>‹#›</a:t>
            </a:fld>
            <a:endParaRPr lang="en-US"/>
          </a:p>
        </p:txBody>
      </p:sp>
    </p:spTree>
    <p:custDataLst>
      <p:tags r:id="rId1"/>
    </p:custDataLst>
    <p:extLst>
      <p:ext uri="{BB962C8B-B14F-4D97-AF65-F5344CB8AC3E}">
        <p14:creationId xmlns:p14="http://schemas.microsoft.com/office/powerpoint/2010/main" val="361807088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a:blip r:embed="rId2">
            <a:alphaModFix/>
          </a:blip>
          <a:stretch>
            <a:fill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ct val="0"/>
              </a:spcBef>
              <a:spcAft>
                <a:spcPct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ct val="0"/>
              </a:spcBef>
              <a:spcAft>
                <a:spcPct val="0"/>
              </a:spcAft>
              <a:buClr>
                <a:schemeClr val="accent1"/>
              </a:buClr>
              <a:buSzPts val="3600"/>
              <a:buFont typeface="Calibri"/>
              <a:buNone/>
              <a:defRPr sz="3600"/>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Tree>
    <p:extLst>
      <p:ext uri="{BB962C8B-B14F-4D97-AF65-F5344CB8AC3E}">
        <p14:creationId xmlns:p14="http://schemas.microsoft.com/office/powerpoint/2010/main" val="30251921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ransition/>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url.avanan.click/v2/___https:/nextlevelnow.workforcegps.org/___.YXAzOnNhZmFscGFydG5lcnM6YTpvOjA3YWVmOGUzYjVmNTVjMjQ1MjMwZDdlYjc2NDU3ZjNkOjY6ZTRjODphOTUwNjc1M2Q5MGRiMGEzYmIyYzIwMjFkZmFhODc2NDhjMTJmODlmNDczOGY3ODViYTBmMzJlZmJhMjcyM2Q3OnA6RjpO"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url.avanan.click/v2/___https:/app.smartsheet.com/b/form/feef86e1c1134d64b0cc59314c2e4096___.YXAzOnNhZmFscGFydG5lcnM6YTpvOjA3YWVmOGUzYjVmNTVjMjQ1MjMwZDdlYjc2NDU3ZjNkOjY6YjgzNTpmNmYzN2EyZjY1NTIzMWRlYTM0OTllZGRjMTAxMWVkZGJmNTU1MzFlMTI5OGI3ZmQ5YTQzOGExODQ3MzViMDIxOnA6RjpO" TargetMode="Externa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jpeg"/><Relationship Id="rId9" Type="http://schemas.openxmlformats.org/officeDocument/2006/relationships/hyperlink" Target="https://safalpartner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campusontario.pressbooks.pub/techinthecurriculum/chapter/kahoot/" TargetMode="External"/><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url.avanan.click/v2/___https:/www.ecfr.gov/current/title-2/subtitle-A/chapter-II/part-200/subpart-D/subject-group-ECFR45ddd4419ad436d___.YXAzOnNhZmFscGFydG5lcnM6YTpvOjA3YWVmOGUzYjVmNTVjMjQ1MjMwZDdlYjc2NDU3ZjNkOjY6NzM2YzozNmRlYTdiMTlhZWZkNzg4N2MwMmRmYTA3MTIyZDMwOTgwOTVlYjNhNzdhYWYzZTIyOWQ4MTI1ZWRhZGQ3NTU4OnA6Rjp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url.avanan.click/v2/___https:/www.ecfr.gov/current/title-2/subtitle-A/chapter-II/part-200/subpart-D/subject-group-ECFR4acc10e7e3b676f/section-200.336___.YXAzOnNhZmFscGFydG5lcnM6YTpvOjUyYmRlN2JiZTE1YzkxNWVjN2M3YTVmN2UwNWUzY2MzOjY6NWI4NTplNzljMTFmMWQ3YzkzNGM0ODRhZjMxZDkxNDc3ZDM3MjY5ZGY1MGNiZDhlYWM3NGU0MTljZjcyZjRhMjJmMDE0OnA6VDpO"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url.avanan.click/v2/___https:/sam.gov/assistance-listings___.YXAzOnNhZmFscGFydG5lcnM6YTpvOjUyYmRlN2JiZTE1YzkxNWVjN2M3YTVmN2UwNWUzY2MzOjY6ZDZhODpmN2JjN2YxMDc1ZGJhNWNlNmRjN2ZlMTc0NDY5N2RjNzQ2ZTg5ODFhYjllZmM3ZGEwMTNjOWZkNTFkNDUzMTNjOnA6VDpO"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url.avanan.click/v2/___https:/www.ecfr.gov/current/title-2/subtitle-A/chapter-II/part-200/subpart-E/subject-group-ECFRd93f2a98b1f6455/section-200.414___.YXAzOnNhZmFscGFydG5lcnM6YTpvOjUyYmRlN2JiZTE1YzkxNWVjN2M3YTVmN2UwNWUzY2MzOjY6MjgzMjpjOGYwMzg4MjVlYmI2YzY3YTEyNDgzZjBhNjIxNjRmNDRmNTYyZmJmZDI5ZTU0YjVhOWYwM2U2MTA5MTU0YmRhOnA6VDpO"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url.avanan.click/v2/___https:/www&#716;irs&#716;gov/businesses/small-businesses-self-employed/independent-contractor-self-employed-or-employee___.YXAzOnNhZmFscGFydG5lcnM6YTpvOjUyYmRlN2JiZTE1YzkxNWVjN2M3YTVmN2UwNWUzY2MzOjY6M2MwYzo4OGEyY2ExMmY1MDg4NTMzYTQwNTg2ODU1YThjZjdhZTU0ODkyNmJkODFlZDhmZmVmYmQ3MGYyZTQ1Njg0ODY1OnA6VDp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url.avanan.click/v2/___https:/www&#716;dol&#716;gov/sites/dolgov/files/ETA/grants/pdfs/2%20CMG%20CoreMonitoringGuide_FINAL_20180816(R)&#716;pdf___.YXAzOnNhZmFscGFydG5lcnM6YTpvOjUyYmRlN2JiZTE1YzkxNWVjN2M3YTVmN2UwNWUzY2MzOjY6MzY4NjpkN2IzNzcxNTc4YmIzMTA2MjA4MTA0Mzg3ZDM1NmU0MmVmMmRjNmI3NTIyNDIzMTdmN2UyYWIyNGM0MDUxMDUxOnA6VDpO"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hyperlink" Target="https://ecampusontario.pressbooks.pub/techinthecurriculum/chapter/kahoo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hyperlink" Target="https://url.avanan.click/v2/___https:/nextlevelnow.workforcegps.org/___.YXAzOnNhZmFscGFydG5lcnM6YTpvOjA3YWVmOGUzYjVmNTVjMjQ1MjMwZDdlYjc2NDU3ZjNkOjY6ZTRjODphOTUwNjc1M2Q5MGRiMGEzYmIyYzIwMjFkZmFhODc2NDhjMTJmODlmNDczOGY3ODViYTBmMzJlZmJhMjcyM2Q3OnA6RjpO" TargetMode="External"/><Relationship Id="rId5" Type="http://schemas.openxmlformats.org/officeDocument/2006/relationships/hyperlink" Target="https://url.avanan.click/v2/___https:/app.smartsheet.com/b/form/feef86e1c1134d64b0cc59314c2e4096___.YXAzOnNhZmFscGFydG5lcnM6YTpvOjA3YWVmOGUzYjVmNTVjMjQ1MjMwZDdlYjc2NDU3ZjNkOjY6YjgzNTpmNmYzN2EyZjY1NTIzMWRlYTM0OTllZGRjMTAxMWVkZGJmNTU1MzFlMTI5OGI3ZmQ5YTQzOGExODQ3MzViMDIxOnA6RjpO" TargetMode="Externa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703" r="703"/>
          <a:stretch>
            <a:fillRect/>
          </a:stretch>
        </p:blipFill>
        <p:spPr>
          <a:xfrm>
            <a:off x="0" y="1"/>
            <a:ext cx="12192000" cy="6267450"/>
          </a:xfrm>
          <a:prstGeom prst="rect">
            <a:avLst/>
          </a:prstGeom>
        </p:spPr>
      </p:pic>
      <p:sp>
        <p:nvSpPr>
          <p:cNvPr id="2" name="Title 8">
            <a:extLst>
              <a:ext uri="{FF2B5EF4-FFF2-40B4-BE49-F238E27FC236}">
                <a16:creationId xmlns:a16="http://schemas.microsoft.com/office/drawing/2014/main" id="{293CD009-F91A-E8EA-3FA7-7B0219BC367C}"/>
              </a:ext>
            </a:extLst>
          </p:cNvPr>
          <p:cNvSpPr txBox="1">
            <a:spLocks noGrp="1"/>
          </p:cNvSpPr>
          <p:nvPr>
            <p:ph type="title" idx="4294967295"/>
          </p:nvPr>
        </p:nvSpPr>
        <p:spPr>
          <a:xfrm>
            <a:off x="2156316" y="1174537"/>
            <a:ext cx="7737127" cy="1008063"/>
          </a:xfrm>
          <a:prstGeom prst="rect">
            <a:avLst/>
          </a:prstGeom>
          <a:no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ct val="0"/>
              </a:spcAft>
              <a:buClrTx/>
              <a:buSzTx/>
              <a:buFontTx/>
              <a:buNone/>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Region 1 </a:t>
            </a:r>
          </a:p>
          <a:p>
            <a:pPr marL="0" marR="0" lvl="0" indent="0" algn="ctr" defTabSz="914400" rtl="0" eaLnBrk="1" fontAlgn="auto" latinLnBrk="0" hangingPunct="1">
              <a:lnSpc>
                <a:spcPct val="90000"/>
              </a:lnSpc>
              <a:spcBef>
                <a:spcPct val="0"/>
              </a:spcBef>
              <a:spcAft>
                <a:spcPct val="0"/>
              </a:spcAft>
              <a:buClrTx/>
              <a:buSzTx/>
              <a:buFontTx/>
              <a:buNone/>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Fiscal Management Virtual Academy</a:t>
            </a:r>
          </a:p>
        </p:txBody>
      </p:sp>
      <p:sp>
        <p:nvSpPr>
          <p:cNvPr id="7" name="Content Placeholder 3">
            <a:extLst>
              <a:ext uri="{FF2B5EF4-FFF2-40B4-BE49-F238E27FC236}">
                <a16:creationId xmlns:a16="http://schemas.microsoft.com/office/drawing/2014/main" id="{B31C81E7-78E2-BDB2-1C03-27F326F85953}"/>
              </a:ext>
            </a:extLst>
          </p:cNvPr>
          <p:cNvSpPr>
            <a:spLocks noGrp="1"/>
          </p:cNvSpPr>
          <p:nvPr>
            <p:ph sz="quarter" idx="4294967295"/>
          </p:nvPr>
        </p:nvSpPr>
        <p:spPr>
          <a:xfrm>
            <a:off x="1686553" y="3021162"/>
            <a:ext cx="9405000" cy="1243012"/>
          </a:xfrm>
        </p:spPr>
        <p:txBody>
          <a:bodyPr>
            <a:normAutofit/>
          </a:bodyPr>
          <a:lstStyle>
            <a:lvl1pPr marL="0" indent="0">
              <a:buNone/>
              <a:defRPr/>
            </a:lvl1pPr>
          </a:lstStyle>
          <a:p>
            <a:pPr lvl="0"/>
            <a:r>
              <a:rPr lang="en-US" sz="4000" b="1">
                <a:latin typeface="Calibri" panose="020F0502020204030204" pitchFamily="34" charset="0"/>
                <a:cs typeface="Calibri" panose="020F0502020204030204" pitchFamily="34" charset="0"/>
              </a:rPr>
              <a:t>Subrecipient Management and Monitoring</a:t>
            </a:r>
            <a:endParaRPr lang="en-US" sz="4000"/>
          </a:p>
        </p:txBody>
      </p:sp>
      <p:sp>
        <p:nvSpPr>
          <p:cNvPr id="10" name="Content Placeholder 6">
            <a:extLst>
              <a:ext uri="{FF2B5EF4-FFF2-40B4-BE49-F238E27FC236}">
                <a16:creationId xmlns:a16="http://schemas.microsoft.com/office/drawing/2014/main" id="{A93A7C58-C024-98FB-AB33-B5BCAD132769}"/>
              </a:ext>
            </a:extLst>
          </p:cNvPr>
          <p:cNvSpPr>
            <a:spLocks noGrp="1"/>
          </p:cNvSpPr>
          <p:nvPr>
            <p:ph sz="quarter" idx="10"/>
          </p:nvPr>
        </p:nvSpPr>
        <p:spPr>
          <a:xfrm>
            <a:off x="3212152" y="4194950"/>
            <a:ext cx="5619750" cy="1314450"/>
          </a:xfrm>
        </p:spPr>
        <p:txBody>
          <a:bodyPr/>
          <a:lstStyle>
            <a:lvl1pPr marL="0" indent="0">
              <a:buNone/>
              <a:defRPr/>
            </a:lvl1pPr>
          </a:lstStyle>
          <a:p>
            <a:pPr algn="ctr"/>
            <a:r>
              <a:rPr lang="en-US" b="1" dirty="0">
                <a:latin typeface="Calibri" panose="020F0502020204030204" pitchFamily="34" charset="0"/>
                <a:cs typeface="Calibri" panose="020F0502020204030204" pitchFamily="34" charset="0"/>
              </a:rPr>
              <a:t>Session #3</a:t>
            </a:r>
          </a:p>
          <a:p>
            <a:pPr algn="ctr"/>
            <a:r>
              <a:rPr lang="en-US" b="1" dirty="0">
                <a:latin typeface="Calibri" panose="020F0502020204030204" pitchFamily="34" charset="0"/>
                <a:cs typeface="Calibri" panose="020F0502020204030204" pitchFamily="34" charset="0"/>
              </a:rPr>
              <a:t>December 2024</a:t>
            </a:r>
            <a:endParaRPr lang="en-US" dirty="0"/>
          </a:p>
        </p:txBody>
      </p:sp>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2171" y="3911679"/>
            <a:ext cx="2254945" cy="2254945"/>
          </a:xfrm>
          <a:prstGeom prst="rect">
            <a:avLst/>
          </a:prstGeom>
        </p:spPr>
      </p:pic>
    </p:spTree>
    <p:extLst>
      <p:ext uri="{BB962C8B-B14F-4D97-AF65-F5344CB8AC3E}">
        <p14:creationId xmlns:p14="http://schemas.microsoft.com/office/powerpoint/2010/main" val="82221811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b="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4800">
                <a:latin typeface="Calibri" panose="020F0502020204030204" pitchFamily="34" charset="0"/>
                <a:cs typeface="Calibri" panose="020F0502020204030204" pitchFamily="34" charset="0"/>
              </a:rPr>
            </a:br>
            <a:r>
              <a:rPr lang="en-US" sz="4800" u="sng">
                <a:solidFill>
                  <a:schemeClr val="hlink"/>
                </a:solidFill>
                <a:latin typeface="Calibri" panose="020F0502020204030204" pitchFamily="34" charset="0"/>
                <a:cs typeface="Calibri" panose="020F0502020204030204" pitchFamily="34" charset="0"/>
                <a:hlinkClick r:id="rId3"/>
              </a:rPr>
              <a:t>Next Level Now Collaborative</a:t>
            </a:r>
            <a:endParaRPr lang="en-US" sz="48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241426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BCE9EE-60B2-42AC-9821-31A68465888F}"/>
              </a:ext>
            </a:extLst>
          </p:cNvPr>
          <p:cNvSpPr>
            <a:spLocks noGrp="1"/>
          </p:cNvSpPr>
          <p:nvPr>
            <p:ph type="title" idx="4294967295"/>
          </p:nvPr>
        </p:nvSpPr>
        <p:spPr>
          <a:xfrm>
            <a:off x="699374" y="197894"/>
            <a:ext cx="11080750" cy="785812"/>
          </a:xfrm>
          <a:prstGeom prst="rect">
            <a:avLst/>
          </a:prstGeom>
        </p:spPr>
        <p:txBody>
          <a:bodyPr/>
          <a:lstStyle/>
          <a:p>
            <a:r>
              <a:rPr lang="en-US" b="1" dirty="0">
                <a:solidFill>
                  <a:srgbClr val="003366"/>
                </a:solidFill>
                <a:latin typeface="Calibri" panose="020F0502020204030204" pitchFamily="34" charset="0"/>
                <a:cs typeface="Calibri" panose="020F0502020204030204" pitchFamily="34" charset="0"/>
              </a:rPr>
              <a:t>Next Level Now Collaborative</a:t>
            </a:r>
          </a:p>
        </p:txBody>
      </p:sp>
      <p:sp>
        <p:nvSpPr>
          <p:cNvPr id="21" name="Text Placeholder 1">
            <a:extLst>
              <a:ext uri="{FF2B5EF4-FFF2-40B4-BE49-F238E27FC236}">
                <a16:creationId xmlns:a16="http://schemas.microsoft.com/office/drawing/2014/main" id="{F8C2987C-9138-68F9-EB37-BDA775BEA494}"/>
              </a:ext>
            </a:extLst>
          </p:cNvPr>
          <p:cNvSpPr txBox="1"/>
          <p:nvPr/>
        </p:nvSpPr>
        <p:spPr>
          <a:xfrm>
            <a:off x="868716" y="929087"/>
            <a:ext cx="5814120" cy="5015700"/>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r>
              <a:rPr kumimoji="0" lang="en-US" sz="2800" b="1" i="1" u="none" strike="noStrike" kern="1200" cap="none" spc="0" normalizeH="0" baseline="0" noProof="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Technical Assistance </a:t>
            </a:r>
            <a:br>
              <a:rPr kumimoji="0" lang="en-US" sz="2800" b="1" i="1" u="none" strike="noStrike" kern="1200" cap="none" spc="0" normalizeH="0" baseline="0" noProof="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br>
            <a:r>
              <a:rPr kumimoji="0" lang="en-US" sz="2800" b="1" i="1" u="none" strike="noStrike" kern="1200" cap="none" spc="0" normalizeH="0" baseline="0" noProof="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Is Currently Available To YOU!</a:t>
            </a: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32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endParaRPr kumimoji="0" lang="en-US" sz="2800" b="1" i="1" u="none" strike="noStrike" kern="1200" cap="none" spc="0" normalizeH="0" baseline="0" noProof="0">
              <a:ln>
                <a:noFill/>
              </a:ln>
              <a:solidFill>
                <a:srgbClr val="242021"/>
              </a:solidFill>
              <a:effectLst/>
              <a:uLnTx/>
              <a:uFillTx/>
              <a:latin typeface="Calibri"/>
              <a:ea typeface="+mn-ea"/>
              <a:cs typeface="+mn-cs"/>
            </a:endParaRPr>
          </a:p>
          <a:p>
            <a:pPr marL="0" marR="0" lvl="0" indent="0" algn="ctr" defTabSz="914400" rtl="0" eaLnBrk="1" fontAlgn="auto" latinLnBrk="0" hangingPunct="1">
              <a:lnSpc>
                <a:spcPct val="100000"/>
              </a:lnSpc>
              <a:spcBef>
                <a:spcPct val="0"/>
              </a:spcBef>
              <a:spcAft>
                <a:spcPct val="0"/>
              </a:spcAft>
              <a:buClr>
                <a:srgbClr val="7A232F"/>
              </a:buClr>
              <a:buSzTx/>
              <a:buFont typeface="Wingdings 3" panose="05040102010807070707" pitchFamily="18" charset="2"/>
              <a:buNone/>
              <a:defRPr/>
            </a:pPr>
            <a:r>
              <a:rPr kumimoji="0" lang="en-US" sz="2800" b="1" i="1" u="none" strike="noStrike" kern="1200" cap="none" spc="0" normalizeH="0" baseline="0" noProof="0">
                <a:ln>
                  <a:noFill/>
                </a:ln>
                <a:solidFill>
                  <a:srgbClr val="242021"/>
                </a:solidFill>
                <a:effectLst/>
                <a:uLnTx/>
                <a:uFillTx/>
                <a:latin typeface="Calibri"/>
                <a:ea typeface="+mn-ea"/>
                <a:cs typeface="+mn-cs"/>
                <a:hlinkClick r:id="rId3"/>
              </a:rPr>
              <a:t>Ask a Question / Submit a TA Request</a:t>
            </a:r>
            <a:endParaRPr kumimoji="0" lang="en-US" sz="1600" b="0" i="0" u="none" strike="noStrike" kern="1200" cap="none" spc="0" normalizeH="0" baseline="0" noProof="0">
              <a:ln>
                <a:noFill/>
              </a:ln>
              <a:solidFill>
                <a:srgbClr val="242021"/>
              </a:solidFill>
              <a:effectLst/>
              <a:uLnTx/>
              <a:uFillTx/>
              <a:latin typeface="Calibri"/>
              <a:ea typeface="+mn-ea"/>
              <a:cs typeface="+mn-cs"/>
            </a:endParaRPr>
          </a:p>
          <a:p>
            <a:pPr marL="88900" marR="0" lvl="0" indent="0" algn="l" defTabSz="914400" rtl="0" eaLnBrk="1" fontAlgn="auto" latinLnBrk="0" hangingPunct="1">
              <a:lnSpc>
                <a:spcPct val="95000"/>
              </a:lnSpc>
              <a:spcBef>
                <a:spcPts val="1800"/>
              </a:spcBef>
              <a:spcAft>
                <a:spcPct val="0"/>
              </a:spcAft>
              <a:buClr>
                <a:srgbClr val="7A232F"/>
              </a:buClr>
              <a:buSzTx/>
              <a:buFont typeface="Wingdings 3" panose="05040102010807070707" pitchFamily="18" charset="2"/>
              <a:buNone/>
              <a:defRPr/>
            </a:pPr>
            <a:endParaRPr kumimoji="0" lang="en-US" sz="2200" b="0" i="0" u="none" strike="noStrike" kern="1200" cap="none" spc="0" normalizeH="0" baseline="0" noProof="0">
              <a:ln>
                <a:noFill/>
              </a:ln>
              <a:solidFill>
                <a:srgbClr val="242021"/>
              </a:solidFill>
              <a:effectLst/>
              <a:uLnTx/>
              <a:uFillTx/>
              <a:latin typeface="Calibri"/>
              <a:ea typeface="+mn-ea"/>
              <a:cs typeface="+mn-cs"/>
            </a:endParaRPr>
          </a:p>
        </p:txBody>
      </p:sp>
      <p:pic>
        <p:nvPicPr>
          <p:cNvPr id="22" name="Google Shape;703;g251be23ffaf_0_285" descr="This image is of the Next Level Now Collaborative logo; the image reads &quot;Elevating Next Level Now Workforce.&quot; " title="Next Level Now Collaborative Logo">
            <a:extLst>
              <a:ext uri="{FF2B5EF4-FFF2-40B4-BE49-F238E27FC236}">
                <a16:creationId xmlns:a16="http://schemas.microsoft.com/office/drawing/2014/main" id="{0A61D1D1-94A7-1BAB-3EC4-A6E48CE72A1E}"/>
              </a:ext>
            </a:extLst>
          </p:cNvPr>
          <p:cNvPicPr preferRelativeResize="0"/>
          <p:nvPr/>
        </p:nvPicPr>
        <p:blipFill>
          <a:blip r:embed="rId4">
            <a:clrChange>
              <a:clrFrom>
                <a:srgbClr val="FFFFFF"/>
              </a:clrFrom>
              <a:clrTo>
                <a:srgbClr val="FFFFFF">
                  <a:alpha val="0"/>
                </a:srgbClr>
              </a:clrTo>
            </a:clrChange>
            <a:alphaModFix/>
          </a:blip>
          <a:stretch>
            <a:fillRect/>
          </a:stretch>
        </p:blipFill>
        <p:spPr>
          <a:xfrm>
            <a:off x="2175510" y="2083938"/>
            <a:ext cx="2924175" cy="2738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Google Shape;726;g251be23ffaf_0_303" descr="Logos from Partners&#10;&#10;This image includes logos from the Department of Labor (DOL), Employment and Training Administration (ETA), Safal Partners, National Association of Workforce Boards, Workforce Development Professionals, and Third Sector." title="Logos from Partners">
            <a:extLst>
              <a:ext uri="{FF2B5EF4-FFF2-40B4-BE49-F238E27FC236}">
                <a16:creationId xmlns:a16="http://schemas.microsoft.com/office/drawing/2014/main" id="{86047A21-775F-D4AC-1AB9-FBB0F1C2C40A}"/>
              </a:ext>
            </a:extLst>
          </p:cNvPr>
          <p:cNvSpPr/>
          <p:nvPr/>
        </p:nvSpPr>
        <p:spPr>
          <a:xfrm>
            <a:off x="8416224" y="956609"/>
            <a:ext cx="3363900" cy="2920800"/>
          </a:xfrm>
          <a:prstGeom prst="rect">
            <a:avLst/>
          </a:prstGeom>
          <a:noFill/>
          <a:ln w="1905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ct val="0"/>
              </a:spcAft>
              <a:buClr>
                <a:srgbClr val="000000"/>
              </a:buClr>
              <a:buSzPts val="1400"/>
              <a:buFont typeface="Arial"/>
              <a:buNone/>
              <a:defRPr/>
            </a:pPr>
            <a:endParaRPr kumimoji="0" sz="1400" b="0" i="0" u="none" strike="noStrike" kern="1200" cap="none" spc="0" normalizeH="0" baseline="0" noProof="0">
              <a:ln>
                <a:noFill/>
              </a:ln>
              <a:solidFill>
                <a:srgbClr val="FFFFFF"/>
              </a:solidFill>
              <a:effectLst/>
              <a:uLnTx/>
              <a:uFillTx/>
              <a:latin typeface="Arial"/>
              <a:ea typeface="Arial"/>
              <a:cs typeface="Arial"/>
              <a:sym typeface="Arial"/>
            </a:endParaRPr>
          </a:p>
        </p:txBody>
      </p:sp>
      <p:grpSp>
        <p:nvGrpSpPr>
          <p:cNvPr id="3" name="Group 2" descr="Next Level Now Collaborative partner logos">
            <a:extLst>
              <a:ext uri="{FF2B5EF4-FFF2-40B4-BE49-F238E27FC236}">
                <a16:creationId xmlns:a16="http://schemas.microsoft.com/office/drawing/2014/main" id="{4F551C68-A7F7-7F3F-C217-1988946F7D3D}"/>
              </a:ext>
            </a:extLst>
          </p:cNvPr>
          <p:cNvGrpSpPr/>
          <p:nvPr/>
        </p:nvGrpSpPr>
        <p:grpSpPr>
          <a:xfrm>
            <a:off x="8664056" y="1013378"/>
            <a:ext cx="2757595" cy="2692388"/>
            <a:chOff x="8664056" y="1013378"/>
            <a:chExt cx="2757595" cy="2692388"/>
          </a:xfrm>
        </p:grpSpPr>
        <p:pic>
          <p:nvPicPr>
            <p:cNvPr id="15" name="Google Shape;723;g251be23ffaf_0_303" descr="U.S. DOL ETA Logo&#10;">
              <a:extLst>
                <a:ext uri="{FF2B5EF4-FFF2-40B4-BE49-F238E27FC236}">
                  <a16:creationId xmlns:a16="http://schemas.microsoft.com/office/drawing/2014/main" id="{147A8B1D-8919-3C33-3236-553AC93490EF}"/>
                </a:ext>
              </a:extLst>
            </p:cNvPr>
            <p:cNvPicPr preferRelativeResize="0"/>
            <p:nvPr/>
          </p:nvPicPr>
          <p:blipFill>
            <a:blip r:embed="rId5">
              <a:alphaModFix/>
            </a:blip>
            <a:stretch>
              <a:fillRect/>
            </a:stretch>
          </p:blipFill>
          <p:spPr>
            <a:xfrm>
              <a:off x="8664056" y="1013378"/>
              <a:ext cx="1104331" cy="903988"/>
            </a:xfrm>
            <a:prstGeom prst="rect">
              <a:avLst/>
            </a:prstGeom>
            <a:noFill/>
            <a:ln>
              <a:noFill/>
            </a:ln>
          </p:spPr>
        </p:pic>
        <p:sp>
          <p:nvSpPr>
            <p:cNvPr id="16" name="Google Shape;730;g251be23ffaf_0_303" descr="U.S. Department of Labor, Employment &amp; Training &#10;Administration (ETA)&#10;">
              <a:extLst>
                <a:ext uri="{FF2B5EF4-FFF2-40B4-BE49-F238E27FC236}">
                  <a16:creationId xmlns:a16="http://schemas.microsoft.com/office/drawing/2014/main" id="{2013F15E-5322-D108-F30B-EDAD27B3C313}"/>
                </a:ext>
              </a:extLst>
            </p:cNvPr>
            <p:cNvSpPr txBox="1"/>
            <p:nvPr/>
          </p:nvSpPr>
          <p:spPr>
            <a:xfrm>
              <a:off x="9651651" y="1126908"/>
              <a:ext cx="1770000" cy="577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ct val="0"/>
                </a:spcBef>
                <a:spcAft>
                  <a:spcPct val="0"/>
                </a:spcAft>
                <a:buClr>
                  <a:srgbClr val="000000"/>
                </a:buClr>
                <a:buSzPts val="1050"/>
                <a:buFont typeface="Arial"/>
                <a:buNone/>
                <a:defRPr/>
              </a:pPr>
              <a:r>
                <a:rPr kumimoji="0" lang="en-US" sz="1050" b="1" i="0" u="none" strike="noStrike" kern="1200" cap="none" spc="0" normalizeH="0" baseline="0" noProof="0">
                  <a:ln>
                    <a:noFill/>
                  </a:ln>
                  <a:solidFill>
                    <a:srgbClr val="1B1B1B"/>
                  </a:solidFill>
                  <a:effectLst/>
                  <a:uLnTx/>
                  <a:uFillTx/>
                  <a:latin typeface="Source Sans Pro"/>
                  <a:ea typeface="Source Sans Pro"/>
                  <a:cs typeface="Source Sans Pro"/>
                  <a:sym typeface="Source Sans Pro"/>
                </a:rPr>
                <a:t>U.S. Department of Labor, Employment &amp; Training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ct val="0"/>
                </a:spcBef>
                <a:spcAft>
                  <a:spcPct val="0"/>
                </a:spcAft>
                <a:buClr>
                  <a:srgbClr val="000000"/>
                </a:buClr>
                <a:buSzPts val="1050"/>
                <a:buFont typeface="Arial"/>
                <a:buNone/>
                <a:defRPr/>
              </a:pPr>
              <a:r>
                <a:rPr kumimoji="0" lang="en-US" sz="1050" b="1" i="0" u="none" strike="noStrike" kern="1200" cap="none" spc="0" normalizeH="0" baseline="0" noProof="0">
                  <a:ln>
                    <a:noFill/>
                  </a:ln>
                  <a:solidFill>
                    <a:srgbClr val="1B1B1B"/>
                  </a:solidFill>
                  <a:effectLst/>
                  <a:uLnTx/>
                  <a:uFillTx/>
                  <a:latin typeface="Source Sans Pro"/>
                  <a:ea typeface="Source Sans Pro"/>
                  <a:cs typeface="Source Sans Pro"/>
                  <a:sym typeface="Source Sans Pro"/>
                </a:rPr>
                <a:t>Administration (ETA)</a:t>
              </a:r>
              <a:endParaRPr kumimoji="0" sz="105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8" name="Google Shape;722;g251be23ffaf_0_303" descr="National Association of Workforce Boards Logo">
              <a:extLst>
                <a:ext uri="{FF2B5EF4-FFF2-40B4-BE49-F238E27FC236}">
                  <a16:creationId xmlns:a16="http://schemas.microsoft.com/office/drawing/2014/main" id="{DC648075-BBF3-A052-F9E6-E60E36EE7DCC}"/>
                </a:ext>
              </a:extLst>
            </p:cNvPr>
            <p:cNvPicPr preferRelativeResize="0"/>
            <p:nvPr/>
          </p:nvPicPr>
          <p:blipFill>
            <a:blip r:embed="rId6">
              <a:alphaModFix/>
            </a:blip>
            <a:stretch>
              <a:fillRect/>
            </a:stretch>
          </p:blipFill>
          <p:spPr>
            <a:xfrm>
              <a:off x="9220073" y="2549265"/>
              <a:ext cx="1864843" cy="577663"/>
            </a:xfrm>
            <a:prstGeom prst="rect">
              <a:avLst/>
            </a:prstGeom>
            <a:noFill/>
            <a:ln>
              <a:noFill/>
            </a:ln>
          </p:spPr>
        </p:pic>
        <p:pic>
          <p:nvPicPr>
            <p:cNvPr id="19" name="Google Shape;729;g251be23ffaf_0_303" descr="National Association of Workforce Development Professionals Logo">
              <a:extLst>
                <a:ext uri="{FF2B5EF4-FFF2-40B4-BE49-F238E27FC236}">
                  <a16:creationId xmlns:a16="http://schemas.microsoft.com/office/drawing/2014/main" id="{8F12D7D1-CB97-EA15-A22A-1EAFEECEA4D8}"/>
                </a:ext>
              </a:extLst>
            </p:cNvPr>
            <p:cNvPicPr preferRelativeResize="0"/>
            <p:nvPr/>
          </p:nvPicPr>
          <p:blipFill>
            <a:blip r:embed="rId7">
              <a:alphaModFix/>
            </a:blip>
            <a:stretch>
              <a:fillRect/>
            </a:stretch>
          </p:blipFill>
          <p:spPr>
            <a:xfrm>
              <a:off x="8912063" y="3028836"/>
              <a:ext cx="2344582" cy="342897"/>
            </a:xfrm>
            <a:prstGeom prst="rect">
              <a:avLst/>
            </a:prstGeom>
            <a:noFill/>
            <a:ln>
              <a:noFill/>
            </a:ln>
          </p:spPr>
        </p:pic>
        <p:pic>
          <p:nvPicPr>
            <p:cNvPr id="20" name="Google Shape;728;g251be23ffaf_0_303" descr="Third Sector Capital Partners Logo">
              <a:extLst>
                <a:ext uri="{FF2B5EF4-FFF2-40B4-BE49-F238E27FC236}">
                  <a16:creationId xmlns:a16="http://schemas.microsoft.com/office/drawing/2014/main" id="{E687CF0C-70C8-48C8-748A-7CB9D8148F73}"/>
                </a:ext>
              </a:extLst>
            </p:cNvPr>
            <p:cNvPicPr preferRelativeResize="0"/>
            <p:nvPr/>
          </p:nvPicPr>
          <p:blipFill>
            <a:blip r:embed="rId8">
              <a:alphaModFix/>
            </a:blip>
            <a:stretch>
              <a:fillRect/>
            </a:stretch>
          </p:blipFill>
          <p:spPr>
            <a:xfrm>
              <a:off x="9671934" y="3453234"/>
              <a:ext cx="912645" cy="252532"/>
            </a:xfrm>
            <a:prstGeom prst="rect">
              <a:avLst/>
            </a:prstGeom>
            <a:noFill/>
            <a:ln>
              <a:noFill/>
            </a:ln>
            <a:effectLst>
              <a:outerShdw blurRad="50800" dist="38100" dir="5400000" algn="t" rotWithShape="0">
                <a:srgbClr val="000000">
                  <a:alpha val="40000"/>
                </a:srgbClr>
              </a:outerShdw>
            </a:effectLst>
          </p:spPr>
        </p:pic>
      </p:grpSp>
      <p:pic>
        <p:nvPicPr>
          <p:cNvPr id="17" name="Google Shape;727;g251be23ffaf_0_303" descr="Safal Partners Logo">
            <a:hlinkClick r:id="rId9"/>
            <a:extLst>
              <a:ext uri="{FF2B5EF4-FFF2-40B4-BE49-F238E27FC236}">
                <a16:creationId xmlns:a16="http://schemas.microsoft.com/office/drawing/2014/main" id="{614C1BB0-722D-B851-9B42-36D7ADC7443F}"/>
              </a:ext>
            </a:extLst>
          </p:cNvPr>
          <p:cNvPicPr preferRelativeResize="0"/>
          <p:nvPr/>
        </p:nvPicPr>
        <p:blipFill>
          <a:blip r:embed="rId10">
            <a:alphaModFix/>
          </a:blip>
          <a:stretch>
            <a:fillRect/>
          </a:stretch>
        </p:blipFill>
        <p:spPr>
          <a:xfrm>
            <a:off x="9352706" y="1854953"/>
            <a:ext cx="1575647" cy="753714"/>
          </a:xfrm>
          <a:prstGeom prst="rect">
            <a:avLst/>
          </a:prstGeom>
          <a:noFill/>
          <a:ln>
            <a:noFill/>
          </a:ln>
          <a:effectLst>
            <a:outerShdw blurRad="190500" algn="tl" rotWithShape="0">
              <a:srgbClr val="000000">
                <a:alpha val="69800"/>
              </a:srgbClr>
            </a:outerShdw>
          </a:effectLst>
        </p:spPr>
      </p:pic>
      <p:sp>
        <p:nvSpPr>
          <p:cNvPr id="13" name="Text Placeholder 2">
            <a:extLst>
              <a:ext uri="{FF2B5EF4-FFF2-40B4-BE49-F238E27FC236}">
                <a16:creationId xmlns:a16="http://schemas.microsoft.com/office/drawing/2014/main" id="{D24836C6-88A5-F56F-9911-58B6EEC1F0C1}"/>
              </a:ext>
            </a:extLst>
          </p:cNvPr>
          <p:cNvSpPr txBox="1"/>
          <p:nvPr/>
        </p:nvSpPr>
        <p:spPr>
          <a:xfrm>
            <a:off x="8416225" y="4075586"/>
            <a:ext cx="3363900" cy="1826586"/>
          </a:xfrm>
          <a:prstGeom prst="rect">
            <a:avLst/>
          </a:prstGeom>
          <a:ln w="19050">
            <a:solidFill>
              <a:schemeClr val="accent2"/>
            </a:solidFill>
          </a:ln>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Æ"/>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defRPr/>
            </a:pP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U.S. DOL’s ETA’s Training H</a:t>
            </a: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mn-ea"/>
                <a:cs typeface="Calibri" panose="020F0502020204030204" pitchFamily="34" charset="0"/>
                <a:sym typeface="Arial"/>
              </a:rPr>
              <a:t>u</a:t>
            </a: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b for Workforce Grantees and Partners</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ct val="0"/>
              </a:spcBef>
              <a:spcAft>
                <a:spcPct val="0"/>
              </a:spcAft>
              <a:buClr>
                <a:srgbClr val="000000"/>
              </a:buClr>
              <a:buSzTx/>
              <a:buFont typeface="Arial"/>
              <a:buNone/>
              <a:defRPr/>
            </a:pPr>
            <a:endParaRPr kumimoji="0" lang="en-US" sz="3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endParaRPr>
          </a:p>
          <a:p>
            <a:pPr marL="457200" marR="0" lvl="0" indent="-174625" algn="l" defTabSz="914400" rtl="0" eaLnBrk="1" fontAlgn="auto" latinLnBrk="0" hangingPunct="1">
              <a:lnSpc>
                <a:spcPct val="100000"/>
              </a:lnSpc>
              <a:spcBef>
                <a:spcPct val="0"/>
              </a:spcBef>
              <a:spcAft>
                <a:spcPct val="0"/>
              </a:spcAft>
              <a:buClr>
                <a:srgbClr val="000000"/>
              </a:buClr>
              <a:buSzPts val="1200"/>
              <a:buFont typeface="Arial"/>
              <a:buChar char="•"/>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Equitable Economic Recovery</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ct val="0"/>
              </a:spcBef>
              <a:spcAft>
                <a:spcPct val="0"/>
              </a:spcAft>
              <a:buClr>
                <a:srgbClr val="000000"/>
              </a:buClr>
              <a:buSzPts val="1200"/>
              <a:buFont typeface="Arial"/>
              <a:buChar char="•"/>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WIOA Implementation</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ct val="0"/>
              </a:spcBef>
              <a:spcAft>
                <a:spcPct val="0"/>
              </a:spcAft>
              <a:buClr>
                <a:srgbClr val="000000"/>
              </a:buClr>
              <a:buSzPts val="1200"/>
              <a:buFont typeface="Arial"/>
              <a:buChar char="•"/>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Fiscal, Administrative, Programmatic </a:t>
            </a:r>
            <a:b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b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and Operational  Strategies</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ct val="0"/>
              </a:spcBef>
              <a:spcAft>
                <a:spcPct val="0"/>
              </a:spcAft>
              <a:buClr>
                <a:srgbClr val="000000"/>
              </a:buClr>
              <a:buSzPts val="1200"/>
              <a:buFont typeface="Arial"/>
              <a:buChar char="•"/>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Sector Partnerships and Employer Engagement</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ct val="0"/>
              </a:spcBef>
              <a:spcAft>
                <a:spcPct val="0"/>
              </a:spcAft>
              <a:buClr>
                <a:srgbClr val="000000"/>
              </a:buClr>
              <a:buSzPts val="1200"/>
              <a:buFont typeface="Arial"/>
              <a:buChar char="•"/>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Performance and Results</a:t>
            </a:r>
            <a:endParaRPr kumimoji="0" lang="en-US" sz="2200" b="0" i="0" u="none" strike="noStrike" kern="1200" cap="none" spc="0" normalizeH="0" baseline="0" noProof="0">
              <a:ln>
                <a:noFill/>
              </a:ln>
              <a:solidFill>
                <a:srgbClr val="242021"/>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778578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a:latin typeface="Calibri" panose="020F0502020204030204" pitchFamily="34" charset="0"/>
                <a:cs typeface="Calibri" panose="020F0502020204030204" pitchFamily="34" charset="0"/>
              </a:rPr>
              <a:t>About the Presenter</a:t>
            </a:r>
          </a:p>
        </p:txBody>
      </p:sp>
      <p:pic>
        <p:nvPicPr>
          <p:cNvPr id="5" name="Content Placeholder 30" descr="Photo of trainer Zaskia Ruiz&#10;">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3"/>
          <a:srcRect t="890" b="890"/>
          <a:stretch>
            <a:fillRect/>
          </a:stretch>
        </p:blipFill>
        <p:spPr>
          <a:xfrm>
            <a:off x="982309" y="1982450"/>
            <a:ext cx="2925763" cy="2925762"/>
          </a:xfr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p:txBody>
      </p:sp>
      <p:pic>
        <p:nvPicPr>
          <p:cNvPr id="13" name="Picture 12" descr="QR Code for Zaskia Ruiz&#10;">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6905295" y="3726362"/>
            <a:ext cx="1688476" cy="1692771"/>
          </a:xfrm>
          <a:prstGeom prst="rect">
            <a:avLst/>
          </a:prstGeom>
        </p:spPr>
      </p:pic>
      <p:sp>
        <p:nvSpPr>
          <p:cNvPr id="2" name="Content Placeholder 6">
            <a:extLst>
              <a:ext uri="{FF2B5EF4-FFF2-40B4-BE49-F238E27FC236}">
                <a16:creationId xmlns:a16="http://schemas.microsoft.com/office/drawing/2014/main" id="{7E52CD19-4F18-FF0D-392C-6A4C74DBCD9D}"/>
              </a:ext>
            </a:extLst>
          </p:cNvPr>
          <p:cNvSpPr>
            <a:spLocks noGrp="1"/>
          </p:cNvSpPr>
          <p:nvPr>
            <p:ph sz="quarter" idx="10"/>
          </p:nvPr>
        </p:nvSpPr>
        <p:spPr>
          <a:xfrm>
            <a:off x="4052181" y="1540295"/>
            <a:ext cx="6863403" cy="3311525"/>
          </a:xfrm>
        </p:spPr>
        <p:txBody>
          <a:bodyPr/>
          <a:lstStyle>
            <a:lvl1pPr marL="0" indent="0">
              <a:buNone/>
              <a:defRPr/>
            </a:lvl1pPr>
          </a:lstStyle>
          <a:p>
            <a:pPr algn="ctr"/>
            <a:r>
              <a:rPr lang="en-US" sz="4400" b="1" cap="all">
                <a:latin typeface="Calibri" panose="020F0502020204030204" pitchFamily="34" charset="0"/>
                <a:cs typeface="Calibri" panose="020F0502020204030204" pitchFamily="34" charset="0"/>
              </a:rPr>
              <a:t>Zaskia Ruiz</a:t>
            </a:r>
            <a:br>
              <a:rPr lang="en-US" cap="all">
                <a:latin typeface="Calibri" panose="020F0502020204030204" pitchFamily="34" charset="0"/>
                <a:cs typeface="Calibri" panose="020F0502020204030204" pitchFamily="34" charset="0"/>
              </a:rPr>
            </a:br>
            <a:r>
              <a:rPr lang="en-US" cap="all">
                <a:latin typeface="Calibri" panose="020F0502020204030204" pitchFamily="34" charset="0"/>
                <a:cs typeface="Calibri" panose="020F0502020204030204" pitchFamily="34" charset="0"/>
              </a:rPr>
              <a:t>EVP &amp; Chief Operating Officer</a:t>
            </a:r>
          </a:p>
          <a:p>
            <a:pPr algn="ctr"/>
            <a:r>
              <a:rPr lang="en-US" cap="all">
                <a:latin typeface="Calibri" panose="020F0502020204030204" pitchFamily="34" charset="0"/>
                <a:cs typeface="Calibri" panose="020F0502020204030204" pitchFamily="34" charset="0"/>
              </a:rPr>
              <a:t>KRA Corporation</a:t>
            </a:r>
          </a:p>
          <a:p>
            <a:pPr algn="ctr"/>
            <a:r>
              <a:rPr lang="en-US" sz="1800" cap="all">
                <a:latin typeface="Calibri" panose="020F0502020204030204" pitchFamily="34" charset="0"/>
                <a:cs typeface="Calibri" panose="020F0502020204030204" pitchFamily="34" charset="0"/>
              </a:rPr>
              <a:t>(she/her/hers/ella)</a:t>
            </a:r>
            <a:endParaRPr lang="en-US">
              <a:latin typeface="Calibri" panose="020F0502020204030204" pitchFamily="34" charset="0"/>
              <a:cs typeface="Calibri" panose="020F0502020204030204" pitchFamily="34" charset="0"/>
            </a:endParaRPr>
          </a:p>
          <a:p>
            <a:pPr lvl="0"/>
            <a:endParaRPr lang="en-US"/>
          </a:p>
        </p:txBody>
      </p:sp>
    </p:spTree>
    <p:extLst>
      <p:ext uri="{BB962C8B-B14F-4D97-AF65-F5344CB8AC3E}">
        <p14:creationId xmlns:p14="http://schemas.microsoft.com/office/powerpoint/2010/main" val="399583019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a:latin typeface="Calibri" panose="020F0502020204030204" pitchFamily="34" charset="0"/>
                <a:cs typeface="Calibri" panose="020F0502020204030204" pitchFamily="34" charset="0"/>
              </a:rPr>
              <a:t>Region 1 - Fiscal Management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rmAutofit/>
          </a:bodyPr>
          <a:lstStyle/>
          <a:p>
            <a:r>
              <a:rPr lang="en-US" sz="3200" dirty="0">
                <a:latin typeface="Calibri" panose="020F0502020204030204" pitchFamily="34" charset="0"/>
                <a:cs typeface="Calibri" panose="020F0502020204030204" pitchFamily="34" charset="0"/>
              </a:rPr>
              <a:t>Session 1: Contract Management</a:t>
            </a:r>
          </a:p>
          <a:p>
            <a:r>
              <a:rPr lang="en-US" sz="3200" dirty="0">
                <a:latin typeface="Calibri" panose="020F0502020204030204" pitchFamily="34" charset="0"/>
                <a:cs typeface="Calibri" panose="020F0502020204030204" pitchFamily="34" charset="0"/>
              </a:rPr>
              <a:t>Session 2: Subrecipient Management and Monitoring </a:t>
            </a:r>
          </a:p>
          <a:p>
            <a:r>
              <a:rPr lang="en-US" sz="3200" b="1" dirty="0">
                <a:solidFill>
                  <a:srgbClr val="31B1ED"/>
                </a:solidFill>
                <a:latin typeface="Calibri" panose="020F0502020204030204" pitchFamily="34" charset="0"/>
                <a:cs typeface="Calibri" panose="020F0502020204030204" pitchFamily="34" charset="0"/>
              </a:rPr>
              <a:t>Session 3: Attendee Q&amp;A</a:t>
            </a:r>
          </a:p>
          <a:p>
            <a:pPr marL="0" indent="0">
              <a:buNone/>
            </a:pPr>
            <a:endParaRPr lang="en-US" dirty="0"/>
          </a:p>
        </p:txBody>
      </p:sp>
    </p:spTree>
    <p:extLst>
      <p:ext uri="{BB962C8B-B14F-4D97-AF65-F5344CB8AC3E}">
        <p14:creationId xmlns:p14="http://schemas.microsoft.com/office/powerpoint/2010/main" val="36334924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564528" y="392076"/>
            <a:ext cx="11221071" cy="1005840"/>
          </a:xfrm>
        </p:spPr>
        <p:txBody>
          <a:bodyPr>
            <a:normAutofit/>
          </a:bodyPr>
          <a:lstStyle/>
          <a:p>
            <a:r>
              <a:rPr lang="en-US">
                <a:latin typeface="Calibri" panose="020F0502020204030204" pitchFamily="34" charset="0"/>
                <a:cs typeface="Calibri" panose="020F0502020204030204" pitchFamily="34" charset="0"/>
              </a:rPr>
              <a:t>Attendee Q&amp;A Session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56270" y="1409546"/>
            <a:ext cx="9410130" cy="5056378"/>
          </a:xfrm>
        </p:spPr>
        <p:txBody>
          <a:bodyPr>
            <a:normAutofit/>
          </a:bodyPr>
          <a:lstStyle/>
          <a:p>
            <a:r>
              <a:rPr lang="en-US" sz="2400" b="1" dirty="0">
                <a:latin typeface="Calibri" panose="020F0502020204030204" pitchFamily="34" charset="0"/>
                <a:cs typeface="Calibri" panose="020F0502020204030204" pitchFamily="34" charset="0"/>
              </a:rPr>
              <a:t>To provide attendees with guidance related to sessions #1 and #2.</a:t>
            </a:r>
          </a:p>
        </p:txBody>
      </p:sp>
      <p:pic>
        <p:nvPicPr>
          <p:cNvPr id="4" name="Picture 3">
            <a:extLst>
              <a:ext uri="{FF2B5EF4-FFF2-40B4-BE49-F238E27FC236}">
                <a16:creationId xmlns:a16="http://schemas.microsoft.com/office/drawing/2014/main" id="{2A649050-63C0-C469-C7EB-4AA491BA1FF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9825" t="22261" r="18947" b="20612"/>
          <a:stretch>
            <a:fillRect/>
          </a:stretch>
        </p:blipFill>
        <p:spPr>
          <a:xfrm>
            <a:off x="2179672" y="2005528"/>
            <a:ext cx="7363326" cy="3864413"/>
          </a:xfrm>
          <a:prstGeom prst="rect">
            <a:avLst/>
          </a:prstGeom>
        </p:spPr>
      </p:pic>
    </p:spTree>
    <p:extLst>
      <p:ext uri="{BB962C8B-B14F-4D97-AF65-F5344CB8AC3E}">
        <p14:creationId xmlns:p14="http://schemas.microsoft.com/office/powerpoint/2010/main" val="222715872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1529270" y="4941698"/>
            <a:ext cx="9133458" cy="1118039"/>
          </a:xfrm>
          <a:prstGeom prst="rect">
            <a:avLst/>
          </a:prstGeom>
          <a:no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ct val="0"/>
              </a:spcAft>
              <a:buClrTx/>
              <a:buSzTx/>
              <a:buFontTx/>
              <a:buNone/>
              <a:defRPr/>
            </a:pPr>
            <a:r>
              <a:rPr kumimoji="0" lang="en-US" sz="50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Session #1</a:t>
            </a:r>
          </a:p>
        </p:txBody>
      </p:sp>
      <p:sp>
        <p:nvSpPr>
          <p:cNvPr id="7" name="Content Placeholder 5">
            <a:extLst>
              <a:ext uri="{FF2B5EF4-FFF2-40B4-BE49-F238E27FC236}">
                <a16:creationId xmlns:a16="http://schemas.microsoft.com/office/drawing/2014/main" id="{9EEC7D84-E951-DB22-749D-6660541F7034}"/>
              </a:ext>
              <a:ext uri="{C183D7F6-B498-43B3-948B-1728B52AA6E4}">
                <adec:decorative xmlns:adec="http://schemas.microsoft.com/office/drawing/2017/decorative" val="1"/>
              </a:ext>
            </a:extLst>
          </p:cNvPr>
          <p:cNvSpPr txBox="1"/>
          <p:nvPr/>
        </p:nvSpPr>
        <p:spPr>
          <a:xfrm>
            <a:off x="8199169" y="656479"/>
            <a:ext cx="3716819" cy="4795191"/>
          </a:xfrm>
          <a:prstGeom prst="rect">
            <a:avLst/>
          </a:prstGeom>
        </p:spPr>
        <p:txBody>
          <a:bodyPr vert="horz" lIns="45720" tIns="45720" rIns="45720" bIns="45720" rtlCol="0" anchor="ct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latin typeface="Calibri" panose="020F0502020204030204" pitchFamily="34" charset="0"/>
              <a:cs typeface="Calibri" panose="020F0502020204030204" pitchFamily="34" charset="0"/>
            </a:endParaRPr>
          </a:p>
        </p:txBody>
      </p:sp>
      <p:pic>
        <p:nvPicPr>
          <p:cNvPr id="9" name="Picture 8" descr="Kahoot! Logo">
            <a:extLst>
              <a:ext uri="{FF2B5EF4-FFF2-40B4-BE49-F238E27FC236}">
                <a16:creationId xmlns:a16="http://schemas.microsoft.com/office/drawing/2014/main" id="{59C73065-6F46-AE06-6332-84BDC08B006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19809" y="1264546"/>
            <a:ext cx="9752381" cy="3323809"/>
          </a:xfrm>
          <a:prstGeom prst="rect">
            <a:avLst/>
          </a:prstGeom>
        </p:spPr>
      </p:pic>
    </p:spTree>
    <p:extLst>
      <p:ext uri="{BB962C8B-B14F-4D97-AF65-F5344CB8AC3E}">
        <p14:creationId xmlns:p14="http://schemas.microsoft.com/office/powerpoint/2010/main" val="21186927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985520" y="1239951"/>
            <a:ext cx="11541760" cy="4576763"/>
          </a:xfrm>
        </p:spPr>
        <p:txBody>
          <a:bodyPr>
            <a:noAutofit/>
          </a:bodyPr>
          <a:lstStyle/>
          <a:p>
            <a:pPr>
              <a:lnSpc>
                <a:spcPct val="115000"/>
              </a:lnSpc>
              <a:spcAft>
                <a:spcPts val="800"/>
              </a:spcAft>
            </a:pPr>
            <a:r>
              <a:rPr lang="en-US" sz="1750" b="1" kern="100" dirty="0">
                <a:latin typeface="Calibri" panose="020F0502020204030204" pitchFamily="34" charset="0"/>
                <a:ea typeface="Aptos" panose="020B0004020202020204" pitchFamily="34" charset="0"/>
                <a:cs typeface="Calibri" panose="020F0502020204030204" pitchFamily="34" charset="0"/>
              </a:rPr>
              <a:t>Q: Will we get templates to keep track of steps in the processes?</a:t>
            </a:r>
          </a:p>
          <a:p>
            <a:pPr marL="182880" lvl="1" indent="0">
              <a:lnSpc>
                <a:spcPct val="115000"/>
              </a:lnSpc>
              <a:spcAft>
                <a:spcPts val="800"/>
              </a:spcAft>
              <a:buNone/>
            </a:pPr>
            <a:r>
              <a:rPr lang="en-US" sz="1750" b="1" kern="100" dirty="0">
                <a:effectLst/>
                <a:latin typeface="Calibri" panose="020F0502020204030204" pitchFamily="34" charset="0"/>
                <a:ea typeface="Aptos" panose="020B0004020202020204" pitchFamily="34" charset="0"/>
                <a:cs typeface="Calibri" panose="020F0502020204030204" pitchFamily="34" charset="0"/>
              </a:rPr>
              <a:t> A: </a:t>
            </a:r>
            <a:r>
              <a:rPr lang="en-US" sz="1750" kern="100" dirty="0">
                <a:effectLst/>
                <a:latin typeface="Calibri" panose="020F0502020204030204" pitchFamily="34" charset="0"/>
                <a:ea typeface="Aptos" panose="020B0004020202020204" pitchFamily="34" charset="0"/>
                <a:cs typeface="Calibri" panose="020F0502020204030204" pitchFamily="34" charset="0"/>
              </a:rPr>
              <a:t>Templates will not be provided.  However, the PowerPoint presentations and references mentioned can be used to develop templates tailored to your organization.</a:t>
            </a:r>
          </a:p>
          <a:p>
            <a:pPr>
              <a:lnSpc>
                <a:spcPct val="115000"/>
              </a:lnSpc>
              <a:spcAft>
                <a:spcPts val="800"/>
              </a:spcAft>
            </a:pPr>
            <a:r>
              <a:rPr lang="en-US" sz="1750" b="1" kern="100" dirty="0">
                <a:effectLst/>
                <a:latin typeface="Calibri" panose="020F0502020204030204" pitchFamily="34" charset="0"/>
                <a:ea typeface="Aptos" panose="020B0004020202020204" pitchFamily="34" charset="0"/>
                <a:cs typeface="Calibri" panose="020F0502020204030204" pitchFamily="34" charset="0"/>
              </a:rPr>
              <a:t>Q: If a person is not familiar with this process [administrative requirements for federal awards], where can a person go to learn more?</a:t>
            </a:r>
          </a:p>
          <a:p>
            <a:pPr marL="182880" lvl="1" indent="0">
              <a:lnSpc>
                <a:spcPct val="115000"/>
              </a:lnSpc>
              <a:spcAft>
                <a:spcPts val="800"/>
              </a:spcAft>
              <a:buNone/>
            </a:pPr>
            <a:r>
              <a:rPr lang="en-US" sz="1750" b="1" kern="100" dirty="0">
                <a:latin typeface="Calibri" panose="020F0502020204030204" pitchFamily="34" charset="0"/>
                <a:cs typeface="Calibri" panose="020F0502020204030204" pitchFamily="34" charset="0"/>
              </a:rPr>
              <a:t> A: </a:t>
            </a:r>
            <a:r>
              <a:rPr lang="en-US" sz="1750" kern="100" dirty="0">
                <a:latin typeface="Calibri" panose="020F0502020204030204" pitchFamily="34" charset="0"/>
                <a:cs typeface="Calibri" panose="020F0502020204030204" pitchFamily="34" charset="0"/>
              </a:rPr>
              <a:t>The Uniform Guidance (2 CFR 200) and the compliance supplement for the funding source are two great resources to get started.</a:t>
            </a:r>
          </a:p>
          <a:p>
            <a:pPr marL="0" marR="0">
              <a:lnSpc>
                <a:spcPct val="115000"/>
              </a:lnSpc>
              <a:spcAft>
                <a:spcPts val="800"/>
              </a:spcAft>
            </a:pPr>
            <a:r>
              <a:rPr lang="en-US" sz="1750" b="1" kern="100" dirty="0">
                <a:effectLst/>
                <a:latin typeface="Calibri" panose="020F0502020204030204" pitchFamily="34" charset="0"/>
                <a:ea typeface="Aptos" panose="020B0004020202020204" pitchFamily="34" charset="0"/>
                <a:cs typeface="Calibri" panose="020F0502020204030204" pitchFamily="34" charset="0"/>
              </a:rPr>
              <a:t>Q: Will you speak to contracts that are based on tuition payments for training when the contractor doesn't determine eligibility and isn't responsible for any other service?</a:t>
            </a:r>
          </a:p>
          <a:p>
            <a:pPr marL="182880" lvl="1" indent="0">
              <a:lnSpc>
                <a:spcPct val="115000"/>
              </a:lnSpc>
              <a:spcAft>
                <a:spcPts val="800"/>
              </a:spcAft>
              <a:buNone/>
            </a:pPr>
            <a:r>
              <a:rPr lang="en-US" sz="1750" b="1" kern="100" dirty="0">
                <a:latin typeface="Calibri" panose="020F0502020204030204" pitchFamily="34" charset="0"/>
                <a:cs typeface="Calibri" panose="020F0502020204030204" pitchFamily="34" charset="0"/>
              </a:rPr>
              <a:t> A:  </a:t>
            </a:r>
            <a:r>
              <a:rPr lang="en-US" sz="1750" kern="100" dirty="0">
                <a:latin typeface="Calibri" panose="020F0502020204030204" pitchFamily="34" charset="0"/>
                <a:cs typeface="Calibri" panose="020F0502020204030204" pitchFamily="34" charset="0"/>
              </a:rPr>
              <a:t>These are not subrecipient subawards but should require contract clauses that clearly state the terms of payment based on meeting the objectives.</a:t>
            </a:r>
          </a:p>
          <a:p>
            <a:pPr marL="0" marR="0">
              <a:lnSpc>
                <a:spcPct val="115000"/>
              </a:lnSpc>
              <a:spcAft>
                <a:spcPts val="800"/>
              </a:spcAft>
            </a:pPr>
            <a:r>
              <a:rPr lang="en-US" sz="1750" b="1" kern="100" dirty="0">
                <a:effectLst/>
                <a:latin typeface="Calibri" panose="020F0502020204030204" pitchFamily="34" charset="0"/>
                <a:ea typeface="Aptos" panose="020B0004020202020204" pitchFamily="34" charset="0"/>
                <a:cs typeface="Calibri" panose="020F0502020204030204" pitchFamily="34" charset="0"/>
              </a:rPr>
              <a:t>Q: Why are Performance-Based your preferred type of Contract?</a:t>
            </a:r>
          </a:p>
          <a:p>
            <a:pPr marL="182880" lvl="1" indent="0">
              <a:lnSpc>
                <a:spcPct val="115000"/>
              </a:lnSpc>
              <a:spcAft>
                <a:spcPts val="800"/>
              </a:spcAft>
              <a:buNone/>
            </a:pPr>
            <a:r>
              <a:rPr lang="en-US" sz="1750" b="1" kern="100" dirty="0">
                <a:latin typeface="Calibri" panose="020F0502020204030204" pitchFamily="34" charset="0"/>
                <a:cs typeface="Calibri" panose="020F0502020204030204" pitchFamily="34" charset="0"/>
              </a:rPr>
              <a:t> A: </a:t>
            </a:r>
            <a:r>
              <a:rPr lang="en-US" sz="1750" kern="100" dirty="0">
                <a:latin typeface="Calibri" panose="020F0502020204030204" pitchFamily="34" charset="0"/>
                <a:cs typeface="Calibri" panose="020F0502020204030204" pitchFamily="34" charset="0"/>
              </a:rPr>
              <a:t>Because they require the awardee to perform in order to receive payment.  No performance.  No payment.</a:t>
            </a:r>
          </a:p>
          <a:p>
            <a:pPr marL="0" marR="0" indent="0">
              <a:lnSpc>
                <a:spcPct val="115000"/>
              </a:lnSpc>
              <a:spcAft>
                <a:spcPts val="800"/>
              </a:spcAft>
              <a:buNone/>
            </a:pPr>
            <a:endParaRPr lang="en-US" sz="1800" b="1" kern="100" dirty="0">
              <a:effectLst/>
              <a:latin typeface="Calibri" panose="020F0502020204030204" pitchFamily="34" charset="0"/>
              <a:ea typeface="Aptos" panose="020B0004020202020204" pitchFamily="34" charset="0"/>
              <a:cs typeface="Calibri" panose="020F0502020204030204" pitchFamily="34" charset="0"/>
            </a:endParaRPr>
          </a:p>
          <a:p>
            <a:pPr marL="0" indent="0">
              <a:buNone/>
            </a:pPr>
            <a:endParaRPr lang="en-US" sz="1600" dirty="0"/>
          </a:p>
        </p:txBody>
      </p:sp>
    </p:spTree>
    <p:extLst>
      <p:ext uri="{BB962C8B-B14F-4D97-AF65-F5344CB8AC3E}">
        <p14:creationId xmlns:p14="http://schemas.microsoft.com/office/powerpoint/2010/main" val="390086012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FF388-1DF2-CA60-2024-BF80F3A792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B82D7B-C02B-EC0A-518E-5794E226F835}"/>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B8FAFD71-B777-2D25-6802-10CEAB9B614B}"/>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Can you emphasize the difference between Performance-based and Firm Fixed Price?</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Performance-Based contracts focus on the outcomes, or the results of the work performed.  Firm Fixed Price focus on the agreed-upon payment schedule.  Performance-based requires the contractor/vendor to perform.</a:t>
            </a:r>
          </a:p>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We are in the process of putting our policies, procedures and practices on paper.  Is there someone from the feds who can look over our draft?</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You can establish an open comment period which allows stakeholders to review and provide feedback.  You can also request technical assistance from your assigned contact at the state level or DOL/ETA to review.</a:t>
            </a:r>
          </a:p>
          <a:p>
            <a:pPr marL="182880" marR="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Do you have a copy of the federal procurement procedures, or where can we find it?</a:t>
            </a:r>
            <a:r>
              <a:rPr lang="en-US" sz="2000" b="1" kern="100" dirty="0">
                <a:latin typeface="Calibri" panose="020F0502020204030204" pitchFamily="34" charset="0"/>
                <a:cs typeface="Calibri" panose="020F0502020204030204" pitchFamily="34" charset="0"/>
              </a:rPr>
              <a:t> </a:t>
            </a:r>
          </a:p>
          <a:p>
            <a:pPr marL="182880" marR="0" indent="0">
              <a:lnSpc>
                <a:spcPct val="115000"/>
              </a:lnSpc>
              <a:spcAft>
                <a:spcPts val="800"/>
              </a:spcAft>
              <a:buNone/>
            </a:pPr>
            <a:r>
              <a:rPr lang="en-US" sz="2000" b="1" kern="100" dirty="0">
                <a:latin typeface="Calibri" panose="020F0502020204030204" pitchFamily="34" charset="0"/>
                <a:cs typeface="Calibri" panose="020F0502020204030204" pitchFamily="34" charset="0"/>
              </a:rPr>
              <a:t>A:</a:t>
            </a:r>
            <a:r>
              <a:rPr lang="fr-FR" sz="2000" b="1" kern="100" dirty="0">
                <a:latin typeface="Calibri" panose="020F0502020204030204" pitchFamily="34" charset="0"/>
                <a:cs typeface="Calibri" panose="020F0502020204030204" pitchFamily="34" charset="0"/>
              </a:rPr>
              <a:t> </a:t>
            </a:r>
            <a:r>
              <a:rPr lang="fr-FR" sz="2000" kern="100" dirty="0">
                <a:latin typeface="Calibri" panose="020F0502020204030204" pitchFamily="34" charset="0"/>
                <a:cs typeface="Calibri" panose="020F0502020204030204" pitchFamily="34" charset="0"/>
                <a:hlinkClick r:id="rId2"/>
              </a:rPr>
              <a:t>2 CFR Part 200 </a:t>
            </a:r>
            <a:r>
              <a:rPr lang="fr-FR" sz="2000" kern="100" dirty="0" err="1">
                <a:latin typeface="Calibri" panose="020F0502020204030204" pitchFamily="34" charset="0"/>
                <a:cs typeface="Calibri" panose="020F0502020204030204" pitchFamily="34" charset="0"/>
                <a:hlinkClick r:id="rId2"/>
              </a:rPr>
              <a:t>Subpart</a:t>
            </a:r>
            <a:r>
              <a:rPr lang="fr-FR" sz="2000" kern="100" dirty="0">
                <a:latin typeface="Calibri" panose="020F0502020204030204" pitchFamily="34" charset="0"/>
                <a:cs typeface="Calibri" panose="020F0502020204030204" pitchFamily="34" charset="0"/>
                <a:hlinkClick r:id="rId2"/>
              </a:rPr>
              <a:t> D - </a:t>
            </a:r>
            <a:r>
              <a:rPr lang="fr-FR" sz="2000" kern="100" dirty="0" err="1">
                <a:latin typeface="Calibri" panose="020F0502020204030204" pitchFamily="34" charset="0"/>
                <a:cs typeface="Calibri" panose="020F0502020204030204" pitchFamily="34" charset="0"/>
                <a:hlinkClick r:id="rId2"/>
              </a:rPr>
              <a:t>Procurement</a:t>
            </a:r>
            <a:r>
              <a:rPr lang="fr-FR" sz="2000" kern="100" dirty="0">
                <a:latin typeface="Calibri" panose="020F0502020204030204" pitchFamily="34" charset="0"/>
                <a:cs typeface="Calibri" panose="020F0502020204030204" pitchFamily="34" charset="0"/>
                <a:hlinkClick r:id="rId2"/>
              </a:rPr>
              <a:t> Standards</a:t>
            </a:r>
            <a:endParaRPr lang="en-US" sz="2000" dirty="0"/>
          </a:p>
        </p:txBody>
      </p:sp>
    </p:spTree>
    <p:extLst>
      <p:ext uri="{BB962C8B-B14F-4D97-AF65-F5344CB8AC3E}">
        <p14:creationId xmlns:p14="http://schemas.microsoft.com/office/powerpoint/2010/main" val="86936844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FB87-9ABD-D0EF-7A6B-8467ABF01BA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0E2DCFC-0351-BECF-6B0F-591F92437669}"/>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-4</a:t>
            </a:r>
            <a:r>
              <a:rPr lang="en-US" dirty="0">
                <a:latin typeface="Calibri" panose="020F0502020204030204" pitchFamily="34" charset="0"/>
                <a:cs typeface="Calibri" panose="020F0502020204030204" pitchFamily="34" charset="0"/>
              </a:rPr>
              <a:t> </a:t>
            </a:r>
          </a:p>
        </p:txBody>
      </p:sp>
      <p:sp>
        <p:nvSpPr>
          <p:cNvPr id="3" name="Content Placeholder 2">
            <a:extLst>
              <a:ext uri="{FF2B5EF4-FFF2-40B4-BE49-F238E27FC236}">
                <a16:creationId xmlns:a16="http://schemas.microsoft.com/office/drawing/2014/main" id="{8C95EBFC-4D80-063E-6E8A-C0A5BB9400CC}"/>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1800" b="1" kern="100" dirty="0">
                <a:latin typeface="Calibri" panose="020F0502020204030204" pitchFamily="34" charset="0"/>
                <a:ea typeface="Aptos" panose="020B0004020202020204" pitchFamily="34" charset="0"/>
                <a:cs typeface="Calibri" panose="020F0502020204030204" pitchFamily="34" charset="0"/>
              </a:rPr>
              <a:t>Q: Will you please explain "Procurement arrangements using strategic sourcing" and an example of how this would be used rather than the competitive process?</a:t>
            </a:r>
          </a:p>
          <a:p>
            <a:pPr marL="182880" lvl="1" indent="0">
              <a:lnSpc>
                <a:spcPct val="115000"/>
              </a:lnSpc>
              <a:spcAft>
                <a:spcPts val="800"/>
              </a:spcAft>
              <a:buNone/>
            </a:pPr>
            <a:r>
              <a:rPr lang="en-US" sz="1800" b="1" kern="100" dirty="0">
                <a:latin typeface="Calibri" panose="020F0502020204030204" pitchFamily="34" charset="0"/>
                <a:cs typeface="Calibri" panose="020F0502020204030204" pitchFamily="34" charset="0"/>
              </a:rPr>
              <a:t>A: </a:t>
            </a:r>
            <a:r>
              <a:rPr lang="en-US" sz="1800" kern="100" dirty="0">
                <a:latin typeface="Calibri" panose="020F0502020204030204" pitchFamily="34" charset="0"/>
                <a:cs typeface="Calibri" panose="020F0502020204030204" pitchFamily="34" charset="0"/>
              </a:rPr>
              <a:t>Non-competitive procurement would be an example.  Example: unique piece of software developed by a specific company that is essential to a project, where no other alternative exists.  When is a non-competitive process is allowed:</a:t>
            </a:r>
          </a:p>
          <a:p>
            <a:pPr marL="525780" lvl="1" indent="-342900">
              <a:lnSpc>
                <a:spcPct val="115000"/>
              </a:lnSpc>
              <a:spcAft>
                <a:spcPts val="800"/>
              </a:spcAft>
              <a:buFont typeface="+mj-lt"/>
              <a:buAutoNum type="arabicPeriod"/>
            </a:pPr>
            <a:r>
              <a:rPr lang="en-US" sz="1800" kern="100" dirty="0">
                <a:latin typeface="Calibri" panose="020F0502020204030204" pitchFamily="34" charset="0"/>
                <a:cs typeface="Calibri" panose="020F0502020204030204" pitchFamily="34" charset="0"/>
              </a:rPr>
              <a:t>The acquisition of property or services, the aggregate dollar amount of which does not exceed the micro-purchase threshold;</a:t>
            </a:r>
          </a:p>
          <a:p>
            <a:pPr marL="525780" lvl="1" indent="-342900">
              <a:lnSpc>
                <a:spcPct val="115000"/>
              </a:lnSpc>
              <a:spcAft>
                <a:spcPts val="800"/>
              </a:spcAft>
              <a:buFont typeface="+mj-lt"/>
              <a:buAutoNum type="arabicPeriod"/>
            </a:pPr>
            <a:r>
              <a:rPr lang="en-US" sz="1800" kern="100" dirty="0">
                <a:latin typeface="Calibri" panose="020F0502020204030204" pitchFamily="34" charset="0"/>
                <a:cs typeface="Calibri" panose="020F0502020204030204" pitchFamily="34" charset="0"/>
              </a:rPr>
              <a:t>The item is available only from a single source;</a:t>
            </a:r>
          </a:p>
          <a:p>
            <a:pPr marL="525780" lvl="1" indent="-342900">
              <a:lnSpc>
                <a:spcPct val="115000"/>
              </a:lnSpc>
              <a:spcAft>
                <a:spcPts val="800"/>
              </a:spcAft>
              <a:buFont typeface="+mj-lt"/>
              <a:buAutoNum type="arabicPeriod"/>
            </a:pPr>
            <a:r>
              <a:rPr lang="en-US" sz="1800" kern="100" dirty="0">
                <a:latin typeface="Calibri" panose="020F0502020204030204" pitchFamily="34" charset="0"/>
                <a:cs typeface="Calibri" panose="020F0502020204030204" pitchFamily="34" charset="0"/>
              </a:rPr>
              <a:t>The public exigency or emergency for the requirement will not permit a delay resulting from publicizing a competitive solicitation;</a:t>
            </a:r>
          </a:p>
          <a:p>
            <a:pPr marL="525780" lvl="1" indent="-342900">
              <a:lnSpc>
                <a:spcPct val="115000"/>
              </a:lnSpc>
              <a:spcAft>
                <a:spcPts val="800"/>
              </a:spcAft>
              <a:buFont typeface="+mj-lt"/>
              <a:buAutoNum type="arabicPeriod"/>
            </a:pPr>
            <a:r>
              <a:rPr lang="en-US" sz="1800" kern="100" dirty="0">
                <a:latin typeface="Calibri" panose="020F0502020204030204" pitchFamily="34" charset="0"/>
                <a:cs typeface="Calibri" panose="020F0502020204030204" pitchFamily="34" charset="0"/>
              </a:rPr>
              <a:t>The recipient or subrecipient requests in writing to use a noncompetitive procurement method, and the Federal agency or pass-through entity provides written approval; or</a:t>
            </a:r>
          </a:p>
          <a:p>
            <a:pPr marL="525780" lvl="1" indent="-342900">
              <a:lnSpc>
                <a:spcPct val="115000"/>
              </a:lnSpc>
              <a:spcAft>
                <a:spcPts val="800"/>
              </a:spcAft>
              <a:buFont typeface="+mj-lt"/>
              <a:buAutoNum type="arabicPeriod"/>
            </a:pPr>
            <a:r>
              <a:rPr lang="en-US" sz="1800" kern="100" dirty="0">
                <a:latin typeface="Calibri" panose="020F0502020204030204" pitchFamily="34" charset="0"/>
                <a:cs typeface="Calibri" panose="020F0502020204030204" pitchFamily="34" charset="0"/>
              </a:rPr>
              <a:t>After solicitation of a number of sources, competition is determined inadequate</a:t>
            </a:r>
          </a:p>
          <a:p>
            <a:pPr marL="182880" lvl="1" indent="0">
              <a:lnSpc>
                <a:spcPct val="115000"/>
              </a:lnSpc>
              <a:spcAft>
                <a:spcPts val="800"/>
              </a:spcAft>
              <a:buNone/>
            </a:pPr>
            <a:endParaRPr lang="en-US" sz="1800"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17471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E0A5D-E96C-D257-7AE6-B9F7D2160E6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67C263D-6EDC-9BFD-D70E-C0056535F5F3}"/>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-5</a:t>
            </a:r>
          </a:p>
        </p:txBody>
      </p:sp>
      <p:sp>
        <p:nvSpPr>
          <p:cNvPr id="3" name="Content Placeholder 2">
            <a:extLst>
              <a:ext uri="{FF2B5EF4-FFF2-40B4-BE49-F238E27FC236}">
                <a16:creationId xmlns:a16="http://schemas.microsoft.com/office/drawing/2014/main" id="{F0F399A3-1541-9E6E-F87C-94160D82B743}"/>
              </a:ext>
            </a:extLst>
          </p:cNvPr>
          <p:cNvSpPr>
            <a:spLocks noGrp="1"/>
          </p:cNvSpPr>
          <p:nvPr>
            <p:ph idx="1"/>
          </p:nvPr>
        </p:nvSpPr>
        <p:spPr>
          <a:xfrm>
            <a:off x="1167342" y="1463471"/>
            <a:ext cx="10771913" cy="4576763"/>
          </a:xfrm>
        </p:spPr>
        <p:txBody>
          <a:bodyPr>
            <a:noAutofit/>
          </a:bodyPr>
          <a:lstStyle/>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Do you have templates for these phases that you can share? (This question was asked in multiple fashions and at different portions of the training. This answer is meant to cover all those questions.)</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effectLst/>
                <a:latin typeface="Calibri" panose="020F0502020204030204" pitchFamily="34" charset="0"/>
                <a:ea typeface="Aptos" panose="020B0004020202020204" pitchFamily="34" charset="0"/>
                <a:cs typeface="Calibri" panose="020F0502020204030204" pitchFamily="34" charset="0"/>
              </a:rPr>
              <a:t>Templates will not be provided. </a:t>
            </a:r>
            <a:r>
              <a:rPr lang="en-US" sz="2000" kern="100" dirty="0">
                <a:latin typeface="Calibri" panose="020F0502020204030204" pitchFamily="34" charset="0"/>
                <a:cs typeface="Calibri" panose="020F0502020204030204" pitchFamily="34" charset="0"/>
              </a:rPr>
              <a:t>However, the PowerPoint presentations and references can be used to develop templates tailored to your organization’s requirements. </a:t>
            </a:r>
          </a:p>
          <a:p>
            <a:pPr marL="182880" marR="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Are there templates for the procurements/checklists?</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Unfortunately, templates were not part of this engagement.  However, the PowerPoint presentations and references can be used to develop templates tailored to your organization’s requirements. </a:t>
            </a:r>
          </a:p>
        </p:txBody>
      </p:sp>
    </p:spTree>
    <p:extLst>
      <p:ext uri="{BB962C8B-B14F-4D97-AF65-F5344CB8AC3E}">
        <p14:creationId xmlns:p14="http://schemas.microsoft.com/office/powerpoint/2010/main" val="5111311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D6692-7F5F-51D3-C57C-3ABC1E62409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F558597-82FF-B683-6840-0DD24C80A25A}"/>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-6</a:t>
            </a:r>
          </a:p>
        </p:txBody>
      </p:sp>
      <p:sp>
        <p:nvSpPr>
          <p:cNvPr id="3" name="Content Placeholder 2">
            <a:extLst>
              <a:ext uri="{FF2B5EF4-FFF2-40B4-BE49-F238E27FC236}">
                <a16:creationId xmlns:a16="http://schemas.microsoft.com/office/drawing/2014/main" id="{6A9AF799-DAAE-2348-BFD9-10DBC8DF49BD}"/>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1800" b="1" kern="100" dirty="0">
                <a:latin typeface="Calibri" panose="020F0502020204030204" pitchFamily="34" charset="0"/>
                <a:ea typeface="Aptos" panose="020B0004020202020204" pitchFamily="34" charset="0"/>
                <a:cs typeface="Calibri" panose="020F0502020204030204" pitchFamily="34" charset="0"/>
              </a:rPr>
              <a:t>Q: Is there a baseline set of criteria that must be included in the evaluation/scoring sheets?</a:t>
            </a:r>
          </a:p>
          <a:p>
            <a:pPr marL="182880" lvl="1" indent="0">
              <a:lnSpc>
                <a:spcPct val="115000"/>
              </a:lnSpc>
              <a:spcAft>
                <a:spcPts val="800"/>
              </a:spcAft>
              <a:buNone/>
            </a:pPr>
            <a:r>
              <a:rPr lang="en-US" sz="1800" b="1" kern="100" dirty="0">
                <a:latin typeface="Calibri" panose="020F0502020204030204" pitchFamily="34" charset="0"/>
                <a:cs typeface="Calibri" panose="020F0502020204030204" pitchFamily="34" charset="0"/>
              </a:rPr>
              <a:t>A: </a:t>
            </a:r>
            <a:r>
              <a:rPr lang="en-US" sz="1800" kern="100" dirty="0">
                <a:latin typeface="Calibri" panose="020F0502020204030204" pitchFamily="34" charset="0"/>
                <a:cs typeface="Calibri" panose="020F0502020204030204" pitchFamily="34" charset="0"/>
              </a:rPr>
              <a:t>There isn’t a universally mandated baseline set of criteria that must be included in evaluation or scoring sheets.  However, the criteria should reflect how well each proposal aligns with the goals and objective.  Below is an example:</a:t>
            </a:r>
          </a:p>
          <a:p>
            <a:pPr marL="182880" lvl="1" indent="0">
              <a:lnSpc>
                <a:spcPct val="115000"/>
              </a:lnSpc>
              <a:spcAft>
                <a:spcPts val="800"/>
              </a:spcAft>
              <a:buNone/>
            </a:pPr>
            <a:endParaRPr lang="en-US" sz="1800" kern="100" dirty="0">
              <a:latin typeface="Calibri" panose="020F0502020204030204" pitchFamily="34" charset="0"/>
              <a:cs typeface="Calibri" panose="020F0502020204030204" pitchFamily="34" charset="0"/>
            </a:endParaRPr>
          </a:p>
          <a:p>
            <a:pPr marL="182880" lvl="1" indent="0">
              <a:lnSpc>
                <a:spcPct val="115000"/>
              </a:lnSpc>
              <a:spcAft>
                <a:spcPts val="800"/>
              </a:spcAft>
              <a:buNone/>
            </a:pPr>
            <a:endParaRPr lang="en-US" sz="1800" kern="100" dirty="0">
              <a:latin typeface="Calibri" panose="020F0502020204030204" pitchFamily="34" charset="0"/>
              <a:cs typeface="Calibri" panose="020F0502020204030204" pitchFamily="34" charset="0"/>
            </a:endParaRPr>
          </a:p>
          <a:p>
            <a:pPr marL="182880" lvl="1" indent="0">
              <a:lnSpc>
                <a:spcPct val="115000"/>
              </a:lnSpc>
              <a:spcAft>
                <a:spcPts val="800"/>
              </a:spcAft>
              <a:buNone/>
            </a:pPr>
            <a:endParaRPr lang="en-US" sz="1800" kern="100" dirty="0">
              <a:latin typeface="Calibri" panose="020F0502020204030204" pitchFamily="34" charset="0"/>
              <a:cs typeface="Calibri" panose="020F0502020204030204" pitchFamily="34" charset="0"/>
            </a:endParaRPr>
          </a:p>
          <a:p>
            <a:pPr marL="182880" lvl="1" indent="0">
              <a:lnSpc>
                <a:spcPct val="115000"/>
              </a:lnSpc>
              <a:spcAft>
                <a:spcPts val="800"/>
              </a:spcAft>
              <a:buNone/>
            </a:pPr>
            <a:endParaRPr lang="en-US" sz="1800" kern="100" dirty="0">
              <a:latin typeface="Calibri" panose="020F0502020204030204" pitchFamily="34" charset="0"/>
              <a:cs typeface="Calibri" panose="020F0502020204030204" pitchFamily="34" charset="0"/>
            </a:endParaRPr>
          </a:p>
        </p:txBody>
      </p:sp>
      <p:pic>
        <p:nvPicPr>
          <p:cNvPr id="2" name="Picture 1" descr="Example of Proposal Scores">
            <a:extLst>
              <a:ext uri="{FF2B5EF4-FFF2-40B4-BE49-F238E27FC236}">
                <a16:creationId xmlns:a16="http://schemas.microsoft.com/office/drawing/2014/main" id="{38C1F34E-14E3-E570-AC92-58D5C0FCA7FB}"/>
              </a:ext>
            </a:extLst>
          </p:cNvPr>
          <p:cNvPicPr>
            <a:picLocks noChangeAspect="1"/>
          </p:cNvPicPr>
          <p:nvPr/>
        </p:nvPicPr>
        <p:blipFill>
          <a:blip r:embed="rId2"/>
          <a:stretch>
            <a:fillRect/>
          </a:stretch>
        </p:blipFill>
        <p:spPr>
          <a:xfrm>
            <a:off x="1785227" y="2910394"/>
            <a:ext cx="7994506" cy="2779206"/>
          </a:xfrm>
          <a:prstGeom prst="rect">
            <a:avLst/>
          </a:prstGeom>
        </p:spPr>
      </p:pic>
    </p:spTree>
    <p:extLst>
      <p:ext uri="{BB962C8B-B14F-4D97-AF65-F5344CB8AC3E}">
        <p14:creationId xmlns:p14="http://schemas.microsoft.com/office/powerpoint/2010/main" val="263400592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4646-8816-5C29-B0EF-FAEF3DDD860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4DD1A0-24D4-CE93-20AE-F784518C13D4}"/>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-7</a:t>
            </a:r>
          </a:p>
        </p:txBody>
      </p:sp>
      <p:sp>
        <p:nvSpPr>
          <p:cNvPr id="3" name="Content Placeholder 2">
            <a:extLst>
              <a:ext uri="{FF2B5EF4-FFF2-40B4-BE49-F238E27FC236}">
                <a16:creationId xmlns:a16="http://schemas.microsoft.com/office/drawing/2014/main" id="{4D7D28F2-48A4-C9BF-8FE6-FBBFF1A6A850}"/>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What is the rationale for Sealed bids being driven by lowest price?</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The rationale for using the sealed bid method, particularly when awarding contracts based on the lowest price, is rooted in several key principles and objectives:</a:t>
            </a:r>
          </a:p>
          <a:p>
            <a:pPr marL="525780" lvl="1" indent="-342900">
              <a:lnSpc>
                <a:spcPct val="115000"/>
              </a:lnSpc>
              <a:spcAft>
                <a:spcPts val="800"/>
              </a:spcAft>
              <a:buFont typeface="+mj-lt"/>
              <a:buAutoNum type="arabicPeriod"/>
            </a:pPr>
            <a:r>
              <a:rPr lang="en-US" sz="2000" kern="100" dirty="0">
                <a:latin typeface="Calibri" panose="020F0502020204030204" pitchFamily="34" charset="0"/>
                <a:cs typeface="Calibri" panose="020F0502020204030204" pitchFamily="34" charset="0"/>
              </a:rPr>
              <a:t>Maximizing Competition</a:t>
            </a:r>
          </a:p>
          <a:p>
            <a:pPr marL="525780" lvl="1" indent="-342900">
              <a:lnSpc>
                <a:spcPct val="115000"/>
              </a:lnSpc>
              <a:spcAft>
                <a:spcPts val="800"/>
              </a:spcAft>
              <a:buFont typeface="+mj-lt"/>
              <a:buAutoNum type="arabicPeriod"/>
            </a:pPr>
            <a:r>
              <a:rPr lang="en-US" sz="2000" kern="100" dirty="0">
                <a:latin typeface="Calibri" panose="020F0502020204030204" pitchFamily="34" charset="0"/>
                <a:cs typeface="Calibri" panose="020F0502020204030204" pitchFamily="34" charset="0"/>
              </a:rPr>
              <a:t>Cost Efficiency</a:t>
            </a:r>
          </a:p>
          <a:p>
            <a:pPr marL="525780" lvl="1" indent="-342900">
              <a:lnSpc>
                <a:spcPct val="115000"/>
              </a:lnSpc>
              <a:spcAft>
                <a:spcPts val="800"/>
              </a:spcAft>
              <a:buFont typeface="+mj-lt"/>
              <a:buAutoNum type="arabicPeriod"/>
            </a:pPr>
            <a:r>
              <a:rPr lang="en-US" sz="2000" kern="100" dirty="0">
                <a:latin typeface="Calibri" panose="020F0502020204030204" pitchFamily="34" charset="0"/>
                <a:cs typeface="Calibri" panose="020F0502020204030204" pitchFamily="34" charset="0"/>
              </a:rPr>
              <a:t>Simplicity and Speed</a:t>
            </a:r>
          </a:p>
          <a:p>
            <a:pPr marL="525780" lvl="1" indent="-342900">
              <a:lnSpc>
                <a:spcPct val="115000"/>
              </a:lnSpc>
              <a:spcAft>
                <a:spcPts val="800"/>
              </a:spcAft>
              <a:buFont typeface="+mj-lt"/>
              <a:buAutoNum type="arabicPeriod"/>
            </a:pPr>
            <a:r>
              <a:rPr lang="en-US" sz="2000" kern="100" dirty="0">
                <a:latin typeface="Calibri" panose="020F0502020204030204" pitchFamily="34" charset="0"/>
                <a:cs typeface="Calibri" panose="020F0502020204030204" pitchFamily="34" charset="0"/>
              </a:rPr>
              <a:t>Transparency and Accountability</a:t>
            </a:r>
          </a:p>
          <a:p>
            <a:pPr marL="525780" lvl="1" indent="-342900">
              <a:lnSpc>
                <a:spcPct val="115000"/>
              </a:lnSpc>
              <a:spcAft>
                <a:spcPts val="800"/>
              </a:spcAft>
              <a:buFont typeface="+mj-lt"/>
              <a:buAutoNum type="arabicPeriod"/>
            </a:pPr>
            <a:r>
              <a:rPr lang="en-US" sz="2000" kern="100" dirty="0">
                <a:latin typeface="Calibri" panose="020F0502020204030204" pitchFamily="34" charset="0"/>
                <a:cs typeface="Calibri" panose="020F0502020204030204" pitchFamily="34" charset="0"/>
              </a:rPr>
              <a:t>Objective Decision-Making</a:t>
            </a:r>
          </a:p>
          <a:p>
            <a:pPr marL="525780" lvl="1" indent="-342900">
              <a:lnSpc>
                <a:spcPct val="115000"/>
              </a:lnSpc>
              <a:spcAft>
                <a:spcPts val="800"/>
              </a:spcAft>
              <a:buFont typeface="+mj-lt"/>
              <a:buAutoNum type="arabicPeriod"/>
            </a:pPr>
            <a:endParaRPr lang="en-US" sz="1800"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922725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D64B-F0E7-B049-9C27-52535954C59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ECD81E5-22D1-57E6-F45F-763C0B1F4F78}"/>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1</a:t>
            </a:r>
            <a:r>
              <a:rPr lang="en-US" dirty="0">
                <a:solidFill>
                  <a:schemeClr val="bg1"/>
                </a:solidFill>
                <a:latin typeface="Calibri" panose="020F0502020204030204" pitchFamily="34" charset="0"/>
                <a:cs typeface="Calibri" panose="020F0502020204030204" pitchFamily="34" charset="0"/>
              </a:rPr>
              <a:t>-8</a:t>
            </a:r>
          </a:p>
        </p:txBody>
      </p:sp>
      <p:sp>
        <p:nvSpPr>
          <p:cNvPr id="3" name="Content Placeholder 2">
            <a:extLst>
              <a:ext uri="{FF2B5EF4-FFF2-40B4-BE49-F238E27FC236}">
                <a16:creationId xmlns:a16="http://schemas.microsoft.com/office/drawing/2014/main" id="{3DDF45FB-699E-B8BE-A7A9-909DF57F4F35}"/>
              </a:ext>
            </a:extLst>
          </p:cNvPr>
          <p:cNvSpPr>
            <a:spLocks noGrp="1"/>
          </p:cNvSpPr>
          <p:nvPr>
            <p:ph idx="1"/>
          </p:nvPr>
        </p:nvSpPr>
        <p:spPr>
          <a:xfrm>
            <a:off x="1228302" y="1250111"/>
            <a:ext cx="10771913" cy="4576763"/>
          </a:xfrm>
        </p:spPr>
        <p:txBody>
          <a:bodyPr>
            <a:noAutofit/>
          </a:bodyPr>
          <a:lstStyle/>
          <a:p>
            <a:pPr marL="182880" marR="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What happens if you destroy your documents at 3 years - then the state decides to monitor you for 4 years back and you no longer have the records?</a:t>
            </a:r>
          </a:p>
          <a:p>
            <a:pPr marL="182880" marR="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You will not be able to supply the records.  However, you should make every effort to find alternative methods to retrieve required documents (back-up files, etc.).</a:t>
            </a:r>
          </a:p>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Does the DOL use the FDP contract templates? Are they sufficient for DOL awardees to use to issue subawards?</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Federal Demonstration Partnerships are a great starting point.  However, you must add any other requirements according to WIOA, State, local government, etc. </a:t>
            </a:r>
          </a:p>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Are digital records sufficient or are paper required?</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Electronic records can serve as substitutes for paper copies as long as quality control reviews ensure their integrity (</a:t>
            </a:r>
            <a:r>
              <a:rPr lang="en-US" sz="2000" kern="100" dirty="0">
                <a:latin typeface="Calibri" panose="020F0502020204030204" pitchFamily="34" charset="0"/>
                <a:cs typeface="Calibri" panose="020F0502020204030204" pitchFamily="34" charset="0"/>
                <a:hlinkClick r:id="rId2"/>
              </a:rPr>
              <a:t>2 CFR 200ˌ336</a:t>
            </a:r>
            <a:r>
              <a:rPr lang="en-US" sz="2000" kern="100" dirty="0">
                <a:latin typeface="Calibri" panose="020F0502020204030204" pitchFamily="34" charset="0"/>
                <a:cs typeface="Calibri" panose="020F0502020204030204" pitchFamily="34" charset="0"/>
              </a:rPr>
              <a:t>).</a:t>
            </a:r>
          </a:p>
          <a:p>
            <a:pPr marL="182880" marR="0" lvl="1" indent="0">
              <a:lnSpc>
                <a:spcPct val="115000"/>
              </a:lnSpc>
              <a:spcAft>
                <a:spcPts val="800"/>
              </a:spcAft>
              <a:buNone/>
            </a:pPr>
            <a:endParaRPr lang="fr-FR" sz="1800" b="1"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143891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CC4A4-91DB-F5AE-CBE8-701A6837131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0CAE647-ECE2-356E-F402-88F72926FA02}"/>
              </a:ext>
            </a:extLst>
          </p:cNvPr>
          <p:cNvSpPr>
            <a:spLocks noGrp="1"/>
          </p:cNvSpPr>
          <p:nvPr>
            <p:ph type="title"/>
          </p:nvPr>
        </p:nvSpPr>
        <p:spPr>
          <a:xfrm>
            <a:off x="838200" y="336738"/>
            <a:ext cx="10515600" cy="1005840"/>
          </a:xfrm>
        </p:spPr>
        <p:txBody>
          <a:bodyPr>
            <a:normAutofit/>
          </a:bodyPr>
          <a:lstStyle/>
          <a:p>
            <a:r>
              <a:rPr lang="en-US">
                <a:latin typeface="Calibri" panose="020F0502020204030204" pitchFamily="34" charset="0"/>
                <a:cs typeface="Calibri" panose="020F0502020204030204" pitchFamily="34" charset="0"/>
              </a:rPr>
              <a:t>Session 2</a:t>
            </a:r>
          </a:p>
        </p:txBody>
      </p:sp>
      <p:sp>
        <p:nvSpPr>
          <p:cNvPr id="3" name="Content Placeholder 2">
            <a:extLst>
              <a:ext uri="{FF2B5EF4-FFF2-40B4-BE49-F238E27FC236}">
                <a16:creationId xmlns:a16="http://schemas.microsoft.com/office/drawing/2014/main" id="{570F4023-A353-0BE1-41B8-B78D9860DFEA}"/>
              </a:ext>
            </a:extLst>
          </p:cNvPr>
          <p:cNvSpPr>
            <a:spLocks noGrp="1"/>
          </p:cNvSpPr>
          <p:nvPr>
            <p:ph idx="1"/>
          </p:nvPr>
        </p:nvSpPr>
        <p:spPr>
          <a:xfrm>
            <a:off x="1228302" y="1250111"/>
            <a:ext cx="10771913" cy="4576763"/>
          </a:xfrm>
        </p:spPr>
        <p:txBody>
          <a:bodyPr>
            <a:noAutofit/>
          </a:bodyPr>
          <a:lstStyle/>
          <a:p>
            <a:pPr marL="182880" marR="0">
              <a:lnSpc>
                <a:spcPct val="115000"/>
              </a:lnSpc>
              <a:spcAft>
                <a:spcPts val="800"/>
              </a:spcAft>
            </a:pPr>
            <a:r>
              <a:rPr lang="en-US" sz="2000" b="1" kern="100">
                <a:effectLst/>
                <a:latin typeface="Calibri" panose="020F0502020204030204" pitchFamily="34" charset="0"/>
                <a:ea typeface="Aptos" panose="020B0004020202020204" pitchFamily="34" charset="0"/>
                <a:cs typeface="Calibri" panose="020F0502020204030204" pitchFamily="34" charset="0"/>
              </a:rPr>
              <a:t>Q: How do we know when a contract is federally funded? Is there a way to look it up?</a:t>
            </a:r>
          </a:p>
          <a:p>
            <a:pPr marL="182880" marR="0" lvl="1" indent="0">
              <a:lnSpc>
                <a:spcPct val="115000"/>
              </a:lnSpc>
              <a:spcAft>
                <a:spcPts val="800"/>
              </a:spcAft>
              <a:buNone/>
            </a:pPr>
            <a:r>
              <a:rPr lang="en-US" sz="2000" b="1" kern="100">
                <a:latin typeface="Calibri" panose="020F0502020204030204" pitchFamily="34" charset="0"/>
                <a:cs typeface="Calibri" panose="020F0502020204030204" pitchFamily="34" charset="0"/>
              </a:rPr>
              <a:t>A: </a:t>
            </a:r>
            <a:r>
              <a:rPr lang="en-US" sz="2000" kern="100">
                <a:latin typeface="Calibri" panose="020F0502020204030204" pitchFamily="34" charset="0"/>
                <a:cs typeface="Calibri" panose="020F0502020204030204" pitchFamily="34" charset="0"/>
              </a:rPr>
              <a:t>Yes, the </a:t>
            </a:r>
            <a:r>
              <a:rPr lang="en-US" sz="2000" kern="100">
                <a:latin typeface="Calibri" panose="020F0502020204030204" pitchFamily="34" charset="0"/>
                <a:cs typeface="Calibri" panose="020F0502020204030204" pitchFamily="34" charset="0"/>
                <a:hlinkClick r:id="rId2"/>
              </a:rPr>
              <a:t>Assistance Listing Number </a:t>
            </a:r>
            <a:r>
              <a:rPr lang="en-US" sz="2000" kern="100">
                <a:latin typeface="Calibri" panose="020F0502020204030204" pitchFamily="34" charset="0"/>
                <a:cs typeface="Calibri" panose="020F0502020204030204" pitchFamily="34" charset="0"/>
              </a:rPr>
              <a:t>should be included in the subaward.  You can use this number to identify the requirements of the program. </a:t>
            </a:r>
          </a:p>
          <a:p>
            <a:pPr marL="182880">
              <a:lnSpc>
                <a:spcPct val="115000"/>
              </a:lnSpc>
              <a:spcAft>
                <a:spcPts val="800"/>
              </a:spcAft>
            </a:pPr>
            <a:r>
              <a:rPr lang="en-US" sz="2000" b="1" kern="100">
                <a:latin typeface="Calibri" panose="020F0502020204030204" pitchFamily="34" charset="0"/>
                <a:ea typeface="Aptos" panose="020B0004020202020204" pitchFamily="34" charset="0"/>
                <a:cs typeface="Calibri" panose="020F0502020204030204" pitchFamily="34" charset="0"/>
              </a:rPr>
              <a:t>Q: Where is sub award supposed to be ‘clearly identified’?</a:t>
            </a:r>
          </a:p>
          <a:p>
            <a:pPr marL="182880" lvl="1" indent="0">
              <a:lnSpc>
                <a:spcPct val="115000"/>
              </a:lnSpc>
              <a:spcAft>
                <a:spcPts val="800"/>
              </a:spcAft>
              <a:buNone/>
            </a:pPr>
            <a:r>
              <a:rPr lang="en-US" sz="2000" b="1" kern="100">
                <a:latin typeface="Calibri" panose="020F0502020204030204" pitchFamily="34" charset="0"/>
                <a:cs typeface="Calibri" panose="020F0502020204030204" pitchFamily="34" charset="0"/>
              </a:rPr>
              <a:t>A: </a:t>
            </a:r>
            <a:r>
              <a:rPr lang="en-US" sz="2000" kern="100">
                <a:latin typeface="Calibri" panose="020F0502020204030204" pitchFamily="34" charset="0"/>
                <a:cs typeface="Calibri" panose="020F0502020204030204" pitchFamily="34" charset="0"/>
              </a:rPr>
              <a:t>According to 2 CFR 200.232 (b), every subaward must be clearly identified to the subrecipient as a subaward and includes the information required within that section.  This is essentially the contract between the subrecipient and the passthrough entity.</a:t>
            </a:r>
          </a:p>
          <a:p>
            <a:pPr marL="182880">
              <a:lnSpc>
                <a:spcPct val="115000"/>
              </a:lnSpc>
              <a:spcAft>
                <a:spcPts val="800"/>
              </a:spcAft>
            </a:pPr>
            <a:r>
              <a:rPr lang="en-US" sz="2000" b="1" kern="100">
                <a:effectLst/>
                <a:latin typeface="Calibri" panose="020F0502020204030204" pitchFamily="34" charset="0"/>
                <a:ea typeface="Aptos" panose="020B0004020202020204" pitchFamily="34" charset="0"/>
                <a:cs typeface="Calibri" panose="020F0502020204030204" pitchFamily="34" charset="0"/>
              </a:rPr>
              <a:t>Q: Is there a contact we can have for specific questions?</a:t>
            </a:r>
          </a:p>
          <a:p>
            <a:pPr marL="182880" lvl="1" indent="0">
              <a:lnSpc>
                <a:spcPct val="115000"/>
              </a:lnSpc>
              <a:spcAft>
                <a:spcPts val="800"/>
              </a:spcAft>
              <a:buNone/>
            </a:pPr>
            <a:r>
              <a:rPr lang="en-US" sz="2000" b="1" kern="100">
                <a:latin typeface="Calibri" panose="020F0502020204030204" pitchFamily="34" charset="0"/>
                <a:cs typeface="Calibri" panose="020F0502020204030204" pitchFamily="34" charset="0"/>
              </a:rPr>
              <a:t>A: </a:t>
            </a:r>
            <a:r>
              <a:rPr lang="en-US" sz="2000" kern="100">
                <a:latin typeface="Calibri" panose="020F0502020204030204" pitchFamily="34" charset="0"/>
                <a:cs typeface="Calibri" panose="020F0502020204030204" pitchFamily="34" charset="0"/>
              </a:rPr>
              <a:t>You may contact Safal Partners.  See QR code towards end of the presentation.</a:t>
            </a:r>
          </a:p>
          <a:p>
            <a:pPr marL="182880" marR="0" lvl="1" indent="0">
              <a:lnSpc>
                <a:spcPct val="115000"/>
              </a:lnSpc>
              <a:spcAft>
                <a:spcPts val="800"/>
              </a:spcAft>
              <a:buNone/>
            </a:pPr>
            <a:endParaRPr lang="fr-FR" sz="1800" b="1" kern="1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954169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AC9D1-63E3-CAB3-18DA-C2C164F6C3F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32C8D0-05AF-E60C-77B7-AA6079D99D07}"/>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2</a:t>
            </a:r>
            <a:r>
              <a:rPr lang="en-US" dirty="0">
                <a:solidFill>
                  <a:schemeClr val="bg1"/>
                </a:solidFill>
                <a:latin typeface="Calibri" panose="020F0502020204030204" pitchFamily="34" charset="0"/>
                <a:cs typeface="Calibri" panose="020F0502020204030204" pitchFamily="34" charset="0"/>
              </a:rPr>
              <a:t>-1</a:t>
            </a:r>
          </a:p>
        </p:txBody>
      </p:sp>
      <p:sp>
        <p:nvSpPr>
          <p:cNvPr id="3" name="Content Placeholder 2">
            <a:extLst>
              <a:ext uri="{FF2B5EF4-FFF2-40B4-BE49-F238E27FC236}">
                <a16:creationId xmlns:a16="http://schemas.microsoft.com/office/drawing/2014/main" id="{736444BF-A6ED-5086-56FA-D5334D94A23D}"/>
              </a:ext>
            </a:extLst>
          </p:cNvPr>
          <p:cNvSpPr>
            <a:spLocks noGrp="1"/>
          </p:cNvSpPr>
          <p:nvPr>
            <p:ph idx="1"/>
          </p:nvPr>
        </p:nvSpPr>
        <p:spPr>
          <a:xfrm>
            <a:off x="1248622" y="1342578"/>
            <a:ext cx="10771913" cy="4576763"/>
          </a:xfrm>
        </p:spPr>
        <p:txBody>
          <a:bodyPr>
            <a:noAutofit/>
          </a:bodyPr>
          <a:lstStyle/>
          <a:p>
            <a:pPr marL="182880" marR="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Did I hear you correctly?  If our subrecipient has a negotiated rate with the feds, the pass-through entity can adopt that indirect cost rate for themselves as well?</a:t>
            </a:r>
          </a:p>
          <a:p>
            <a:pPr marL="182880" marR="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No. The passthrough should honor the subrecipient's federally-approved rate.  </a:t>
            </a:r>
          </a:p>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Where do we find the updated De </a:t>
            </a:r>
            <a:r>
              <a:rPr lang="en-US" sz="2000" b="1" kern="100" dirty="0" err="1">
                <a:latin typeface="Calibri" panose="020F0502020204030204" pitchFamily="34" charset="0"/>
                <a:ea typeface="Aptos" panose="020B0004020202020204" pitchFamily="34" charset="0"/>
                <a:cs typeface="Calibri" panose="020F0502020204030204" pitchFamily="34" charset="0"/>
              </a:rPr>
              <a:t>minimus</a:t>
            </a:r>
            <a:r>
              <a:rPr lang="en-US" sz="2000" b="1" kern="100" dirty="0">
                <a:latin typeface="Calibri" panose="020F0502020204030204" pitchFamily="34" charset="0"/>
                <a:ea typeface="Aptos" panose="020B0004020202020204" pitchFamily="34" charset="0"/>
                <a:cs typeface="Calibri" panose="020F0502020204030204" pitchFamily="34" charset="0"/>
              </a:rPr>
              <a:t> rate?</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This information is within the Uniform Guidance </a:t>
            </a:r>
            <a:r>
              <a:rPr lang="en-US" sz="2000" kern="100" dirty="0">
                <a:latin typeface="Calibri" panose="020F0502020204030204" pitchFamily="34" charset="0"/>
                <a:cs typeface="Calibri" panose="020F0502020204030204" pitchFamily="34" charset="0"/>
                <a:hlinkClick r:id="rId2"/>
              </a:rPr>
              <a:t>2 CFR 200ˌ414(f)  </a:t>
            </a:r>
            <a:endParaRPr lang="en-US" sz="2000" kern="100" dirty="0">
              <a:latin typeface="Calibri" panose="020F0502020204030204" pitchFamily="34" charset="0"/>
              <a:cs typeface="Calibri" panose="020F0502020204030204" pitchFamily="34" charset="0"/>
            </a:endParaRPr>
          </a:p>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If we were awarded a grant before October and the de minimis rate we had in our agreement was 10% do we stick with that rate through the end of the contract and any new contracts have we would increase to 15%?</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You must abide by the rate that was approved by the passthrough entity.  The de minimis rate is an up to 15% but is not automatic and must be agreed-upon by the passthrough entity and the subrecipient. </a:t>
            </a:r>
            <a:endParaRPr lang="fr-FR" sz="2000"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526603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4BFFB-5DC3-B0E8-9353-13BE486EFE9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8C5D8BB-D50F-CF7B-B166-821CD73F3020}"/>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2</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41C8057C-0364-EA8D-6895-A5E395208534}"/>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Who signs the certification of a subrecipient report and invoice (cash drawdown) at the subrecipient level? The WDB director and/or the fiscal agent?</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The responsible official must be appointed as part of your internal control environment.  Generally, the person assigned this task must be an official who is authorized to legally bind the subrecipient . </a:t>
            </a:r>
          </a:p>
          <a:p>
            <a:pPr marL="182880" marR="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I have a specific question about personnel vs contractor. Who should I contact?</a:t>
            </a:r>
          </a:p>
          <a:p>
            <a:pPr marL="182880" marR="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The best source for this will be the </a:t>
            </a:r>
            <a:r>
              <a:rPr lang="en-US" sz="2000" kern="100" dirty="0">
                <a:latin typeface="Calibri" panose="020F0502020204030204" pitchFamily="34" charset="0"/>
                <a:cs typeface="Calibri" panose="020F0502020204030204" pitchFamily="34" charset="0"/>
                <a:hlinkClick r:id="rId2"/>
              </a:rPr>
              <a:t>IRS</a:t>
            </a:r>
            <a:r>
              <a:rPr lang="en-US" sz="2000" kern="100" dirty="0">
                <a:latin typeface="Calibri" panose="020F0502020204030204" pitchFamily="34" charset="0"/>
                <a:cs typeface="Calibri" panose="020F0502020204030204" pitchFamily="34" charset="0"/>
              </a:rPr>
              <a:t>.</a:t>
            </a:r>
          </a:p>
          <a:p>
            <a:pPr marL="182880" lvl="1" indent="0">
              <a:lnSpc>
                <a:spcPct val="115000"/>
              </a:lnSpc>
              <a:spcAft>
                <a:spcPts val="800"/>
              </a:spcAft>
              <a:buNone/>
            </a:pPr>
            <a:endParaRPr lang="fr-FR" sz="2000"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020709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70996-B5F0-10C4-B3CE-2126FD929A2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AD84B2A-C34A-9472-79E5-904C0158B87A}"/>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2</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DC88F4DF-C9CC-3C11-EB1C-DDCFD3C91B91}"/>
              </a:ext>
            </a:extLst>
          </p:cNvPr>
          <p:cNvSpPr>
            <a:spLocks noGrp="1"/>
          </p:cNvSpPr>
          <p:nvPr>
            <p:ph idx="1"/>
          </p:nvPr>
        </p:nvSpPr>
        <p:spPr>
          <a:xfrm>
            <a:off x="1096222" y="1342578"/>
            <a:ext cx="10884929" cy="5017125"/>
          </a:xfrm>
        </p:spPr>
        <p:txBody>
          <a:bodyPr>
            <a:noAutofit/>
          </a:bodyPr>
          <a:lstStyle/>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Also, how far nationally do we have to go to seek other vendors if we have few vendor options in an under resourced area?</a:t>
            </a:r>
          </a:p>
          <a:p>
            <a:pPr marL="0" indent="0">
              <a:buNone/>
            </a:pPr>
            <a:r>
              <a:rPr lang="en-US" sz="1800" b="1" kern="100" dirty="0">
                <a:latin typeface="Calibri" panose="020F0502020204030204" pitchFamily="34" charset="0"/>
                <a:ea typeface="Calibri" panose="020F0502020204030204" pitchFamily="34" charset="0"/>
                <a:cs typeface="Calibri" panose="020F0502020204030204" pitchFamily="34" charset="0"/>
              </a:rPr>
              <a:t>A: </a:t>
            </a:r>
            <a:r>
              <a:rPr lang="en-US" sz="1800" b="0" i="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2 CFR 200.321 does encourage recipients of federal funds to consider small businesses, minority-owned businesses, women's business enterprises, veteran-owned businesses, and labor surplus area firms in their procurement processes. However, it does not specifically mandate that recipients must solicit these organizations nationally if they are not available locally.</a:t>
            </a:r>
          </a:p>
          <a:p>
            <a:pPr marL="0" indent="0">
              <a:buNone/>
            </a:pPr>
            <a:endParaRPr lang="en-US" sz="1800" b="0" i="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800" b="0" i="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The regulation emphasizes the importance of promoting inclusivity and providing opportunities to diverse businesses, but it also allows recipients to use their discretion in how they approach this procurement requirement. If local options are not available, recipients are encouraged to seek out these businesses at a broader level, but they are not required to conduct a national search.</a:t>
            </a:r>
          </a:p>
          <a:p>
            <a:pPr marL="0" indent="0">
              <a:buNone/>
            </a:pPr>
            <a:r>
              <a:rPr lang="en-US" sz="1800" b="0" i="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p>
          <a:p>
            <a:pPr marL="0" indent="0">
              <a:buNone/>
            </a:pPr>
            <a:r>
              <a:rPr lang="en-US" sz="1800" b="0" i="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In practice, this means that while recipients should make reasonable efforts to engage these types of businesses, the approach can vary based on the specific circumstances and the availability of qualified firms. Recipients should document their efforts and rationale for their procurement decisions to demonstrate compliance with the intent of the regulation. </a:t>
            </a:r>
          </a:p>
          <a:p>
            <a:pPr marL="182880" lvl="1" indent="0">
              <a:lnSpc>
                <a:spcPct val="115000"/>
              </a:lnSpc>
              <a:spcAft>
                <a:spcPts val="800"/>
              </a:spcAft>
              <a:buNone/>
            </a:pPr>
            <a:endParaRPr lang="en-US" sz="2000" kern="100" dirty="0">
              <a:latin typeface="Calibri" panose="020F0502020204030204" pitchFamily="34" charset="0"/>
              <a:cs typeface="Calibri" panose="020F0502020204030204" pitchFamily="34" charset="0"/>
            </a:endParaRPr>
          </a:p>
          <a:p>
            <a:pPr marL="182880" lvl="1" indent="0">
              <a:lnSpc>
                <a:spcPct val="115000"/>
              </a:lnSpc>
              <a:spcAft>
                <a:spcPts val="800"/>
              </a:spcAft>
              <a:buNone/>
            </a:pPr>
            <a:endParaRPr lang="fr-FR" sz="2000"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828262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71072-4F87-59DC-A32D-9E737CE9B22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3E2E21-FC24-74A0-5617-07215F83BA5C}"/>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2</a:t>
            </a:r>
            <a:r>
              <a:rPr lang="en-US" dirty="0">
                <a:solidFill>
                  <a:schemeClr val="bg1"/>
                </a:solidFill>
                <a:latin typeface="Calibri" panose="020F0502020204030204" pitchFamily="34" charset="0"/>
                <a:cs typeface="Calibri" panose="020F0502020204030204" pitchFamily="34" charset="0"/>
              </a:rPr>
              <a:t>-4</a:t>
            </a:r>
          </a:p>
        </p:txBody>
      </p:sp>
      <p:sp>
        <p:nvSpPr>
          <p:cNvPr id="3" name="Content Placeholder 2">
            <a:extLst>
              <a:ext uri="{FF2B5EF4-FFF2-40B4-BE49-F238E27FC236}">
                <a16:creationId xmlns:a16="http://schemas.microsoft.com/office/drawing/2014/main" id="{8428D080-EAFE-9A00-8E64-82EC37210EB4}"/>
              </a:ext>
            </a:extLst>
          </p:cNvPr>
          <p:cNvSpPr>
            <a:spLocks noGrp="1"/>
          </p:cNvSpPr>
          <p:nvPr>
            <p:ph idx="1"/>
          </p:nvPr>
        </p:nvSpPr>
        <p:spPr>
          <a:xfrm>
            <a:off x="1228302" y="1250111"/>
            <a:ext cx="10771913" cy="4576763"/>
          </a:xfrm>
        </p:spPr>
        <p:txBody>
          <a:bodyPr>
            <a:noAutofit/>
          </a:bodyPr>
          <a:lstStyle/>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Are pass-through entities supposed to conduct a risk evaluation of sub-recipients during the bids/proposals? Can the risk evaluation be conducted during the monitoring review once the award has been granted to the subrecipient?</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A proactive approach would be conducting the risk of noncompliance to detect issues before selecting the subrecipient and entering into agreement without the appropriate additional conditions. </a:t>
            </a:r>
          </a:p>
          <a:p>
            <a:pPr marL="182880">
              <a:lnSpc>
                <a:spcPct val="115000"/>
              </a:lnSpc>
              <a:spcAft>
                <a:spcPts val="800"/>
              </a:spcAft>
            </a:pPr>
            <a:r>
              <a:rPr lang="en-US" sz="2000" b="1" kern="100" dirty="0">
                <a:effectLst/>
                <a:latin typeface="Calibri" panose="020F0502020204030204" pitchFamily="34" charset="0"/>
                <a:ea typeface="Aptos" panose="020B0004020202020204" pitchFamily="34" charset="0"/>
                <a:cs typeface="Calibri" panose="020F0502020204030204" pitchFamily="34" charset="0"/>
              </a:rPr>
              <a:t>Q: If you have current sub-awards and have not followed all of these procedures, what is the best way to document?  Do you just perform and document all of these steps now?</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A proactive approach would be to train your subrecipients and provide technical assistance which will allow them time to correct any deficiencies before the official monitoring visit. </a:t>
            </a:r>
          </a:p>
          <a:p>
            <a:pPr marL="182880" marR="0">
              <a:lnSpc>
                <a:spcPct val="115000"/>
              </a:lnSpc>
              <a:spcAft>
                <a:spcPts val="800"/>
              </a:spcAft>
            </a:pPr>
            <a:r>
              <a:rPr lang="en-US" sz="1900" b="1" kern="100" dirty="0">
                <a:effectLst/>
                <a:latin typeface="Calibri" panose="020F0502020204030204" pitchFamily="34" charset="0"/>
                <a:ea typeface="Aptos" panose="020B0004020202020204" pitchFamily="34" charset="0"/>
                <a:cs typeface="Calibri" panose="020F0502020204030204" pitchFamily="34" charset="0"/>
              </a:rPr>
              <a:t>Q:  Are there templates for the monitoring process? Where can I find the DOL Monitoring guide?</a:t>
            </a:r>
          </a:p>
          <a:p>
            <a:pPr marL="182880" marR="0" lvl="1" indent="0">
              <a:lnSpc>
                <a:spcPct val="115000"/>
              </a:lnSpc>
              <a:spcAft>
                <a:spcPts val="800"/>
              </a:spcAft>
              <a:buNone/>
            </a:pPr>
            <a:r>
              <a:rPr lang="en-US" sz="1900" b="1" kern="100" dirty="0">
                <a:latin typeface="Calibri" panose="020F0502020204030204" pitchFamily="34" charset="0"/>
                <a:cs typeface="Calibri" panose="020F0502020204030204" pitchFamily="34" charset="0"/>
              </a:rPr>
              <a:t>A: </a:t>
            </a:r>
            <a:r>
              <a:rPr lang="en-US" sz="1900" kern="100" dirty="0">
                <a:latin typeface="Calibri" panose="020F0502020204030204" pitchFamily="34" charset="0"/>
                <a:cs typeface="Calibri" panose="020F0502020204030204" pitchFamily="34" charset="0"/>
              </a:rPr>
              <a:t>The </a:t>
            </a:r>
            <a:r>
              <a:rPr lang="en-US" sz="1900" kern="100" dirty="0">
                <a:latin typeface="Calibri" panose="020F0502020204030204" pitchFamily="34" charset="0"/>
                <a:cs typeface="Calibri" panose="020F0502020204030204" pitchFamily="34" charset="0"/>
                <a:hlinkClick r:id="rId2"/>
              </a:rPr>
              <a:t>latest version of the Core Monitoring Guide </a:t>
            </a:r>
            <a:r>
              <a:rPr lang="en-US" sz="1900" kern="100" dirty="0">
                <a:latin typeface="Calibri" panose="020F0502020204030204" pitchFamily="34" charset="0"/>
                <a:cs typeface="Calibri" panose="020F0502020204030204" pitchFamily="34" charset="0"/>
              </a:rPr>
              <a:t>is found on the DOL website. </a:t>
            </a:r>
          </a:p>
          <a:p>
            <a:pPr marL="182880" lvl="1" indent="0">
              <a:lnSpc>
                <a:spcPct val="115000"/>
              </a:lnSpc>
              <a:spcAft>
                <a:spcPts val="800"/>
              </a:spcAft>
              <a:buNone/>
            </a:pPr>
            <a:endParaRPr lang="fr-FR" sz="2000" b="1"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924933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721DE-F518-8D42-BBCB-6D2FBCFB6B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1DC568-51B5-311B-ECB3-2311038C2863}"/>
              </a:ext>
            </a:extLst>
          </p:cNvPr>
          <p:cNvSpPr>
            <a:spLocks noGrp="1"/>
          </p:cNvSpPr>
          <p:nvPr>
            <p:ph type="title"/>
          </p:nvPr>
        </p:nvSpPr>
        <p:spPr>
          <a:xfrm>
            <a:off x="838200" y="336738"/>
            <a:ext cx="10515600" cy="1005840"/>
          </a:xfrm>
        </p:spPr>
        <p:txBody>
          <a:bodyPr>
            <a:normAutofit/>
          </a:bodyPr>
          <a:lstStyle/>
          <a:p>
            <a:r>
              <a:rPr lang="en-US" dirty="0">
                <a:latin typeface="Calibri" panose="020F0502020204030204" pitchFamily="34" charset="0"/>
                <a:cs typeface="Calibri" panose="020F0502020204030204" pitchFamily="34" charset="0"/>
              </a:rPr>
              <a:t>Session 2</a:t>
            </a:r>
            <a:r>
              <a:rPr lang="en-US" dirty="0">
                <a:solidFill>
                  <a:schemeClr val="bg1"/>
                </a:solidFill>
                <a:latin typeface="Calibri" panose="020F0502020204030204" pitchFamily="34" charset="0"/>
                <a:cs typeface="Calibri" panose="020F0502020204030204" pitchFamily="34" charset="0"/>
              </a:rPr>
              <a:t>-5</a:t>
            </a:r>
          </a:p>
        </p:txBody>
      </p:sp>
      <p:sp>
        <p:nvSpPr>
          <p:cNvPr id="3" name="Content Placeholder 2">
            <a:extLst>
              <a:ext uri="{FF2B5EF4-FFF2-40B4-BE49-F238E27FC236}">
                <a16:creationId xmlns:a16="http://schemas.microsoft.com/office/drawing/2014/main" id="{B6942771-B540-AA13-1B27-98DB59CAC1BE}"/>
              </a:ext>
            </a:extLst>
          </p:cNvPr>
          <p:cNvSpPr>
            <a:spLocks noGrp="1"/>
          </p:cNvSpPr>
          <p:nvPr>
            <p:ph idx="1"/>
          </p:nvPr>
        </p:nvSpPr>
        <p:spPr>
          <a:xfrm>
            <a:off x="1029985" y="1250111"/>
            <a:ext cx="11162015" cy="4576763"/>
          </a:xfrm>
        </p:spPr>
        <p:txBody>
          <a:bodyPr>
            <a:noAutofit/>
          </a:bodyPr>
          <a:lstStyle/>
          <a:p>
            <a:pPr marL="182880">
              <a:lnSpc>
                <a:spcPct val="115000"/>
              </a:lnSpc>
              <a:spcAft>
                <a:spcPts val="800"/>
              </a:spcAft>
            </a:pPr>
            <a:r>
              <a:rPr lang="en-US" sz="1900" b="1" kern="100" dirty="0">
                <a:latin typeface="Calibri" panose="020F0502020204030204" pitchFamily="34" charset="0"/>
                <a:ea typeface="Aptos" panose="020B0004020202020204" pitchFamily="34" charset="0"/>
                <a:cs typeface="Calibri" panose="020F0502020204030204" pitchFamily="34" charset="0"/>
              </a:rPr>
              <a:t>Q: It sounds like we are being asked to be auditors.  How much reliance can be placed on audited financial statements/single audits that should have gone through all of this internal control and transaction testing.</a:t>
            </a:r>
          </a:p>
          <a:p>
            <a:pPr marL="182880" lvl="1" indent="0">
              <a:lnSpc>
                <a:spcPct val="115000"/>
              </a:lnSpc>
              <a:spcAft>
                <a:spcPts val="800"/>
              </a:spcAft>
              <a:buNone/>
            </a:pPr>
            <a:r>
              <a:rPr lang="en-US" sz="1900" b="1" kern="100" dirty="0">
                <a:latin typeface="Calibri" panose="020F0502020204030204" pitchFamily="34" charset="0"/>
                <a:cs typeface="Calibri" panose="020F0502020204030204" pitchFamily="34" charset="0"/>
              </a:rPr>
              <a:t>A: </a:t>
            </a:r>
            <a:r>
              <a:rPr lang="en-US" sz="1900" kern="100" dirty="0">
                <a:latin typeface="Calibri" panose="020F0502020204030204" pitchFamily="34" charset="0"/>
                <a:cs typeface="Calibri" panose="020F0502020204030204" pitchFamily="34" charset="0"/>
              </a:rPr>
              <a:t>The monitoring process is quite comprehensive.  However, the audit is conducted by external third parties.  The audit report should provide reasonable assurance all testing and evaluations have been completed according to the requirements.  </a:t>
            </a:r>
          </a:p>
          <a:p>
            <a:pPr marL="182880">
              <a:lnSpc>
                <a:spcPct val="115000"/>
              </a:lnSpc>
              <a:spcAft>
                <a:spcPts val="800"/>
              </a:spcAft>
            </a:pPr>
            <a:r>
              <a:rPr lang="en-US" sz="1900" b="1" kern="100" dirty="0">
                <a:effectLst/>
                <a:latin typeface="Calibri" panose="020F0502020204030204" pitchFamily="34" charset="0"/>
                <a:ea typeface="Aptos" panose="020B0004020202020204" pitchFamily="34" charset="0"/>
                <a:cs typeface="Calibri" panose="020F0502020204030204" pitchFamily="34" charset="0"/>
              </a:rPr>
              <a:t>Q: It was $750,000 before October 1st final rule. if you received an award before the final rule then you would use that threshold, right?</a:t>
            </a:r>
          </a:p>
          <a:p>
            <a:pPr marL="182880" lvl="1" indent="0">
              <a:lnSpc>
                <a:spcPct val="115000"/>
              </a:lnSpc>
              <a:spcAft>
                <a:spcPts val="800"/>
              </a:spcAft>
              <a:buNone/>
            </a:pPr>
            <a:r>
              <a:rPr lang="en-US" sz="1900" b="1" kern="100" dirty="0">
                <a:latin typeface="Calibri" panose="020F0502020204030204" pitchFamily="34" charset="0"/>
                <a:cs typeface="Calibri" panose="020F0502020204030204" pitchFamily="34" charset="0"/>
              </a:rPr>
              <a:t>A: </a:t>
            </a:r>
            <a:r>
              <a:rPr lang="en-US" sz="1900" kern="100" dirty="0">
                <a:latin typeface="Calibri" panose="020F0502020204030204" pitchFamily="34" charset="0"/>
                <a:cs typeface="Calibri" panose="020F0502020204030204" pitchFamily="34" charset="0"/>
              </a:rPr>
              <a:t>This the expenditure threshold for your fiscal year.  If your fiscal year ends on June 30, 2025, you must comply with the requirement in effect at the time of the fiscal year.  However, your passthrough entity may impose stricter requirements.  You must abide by the contractual terms on the subaward.</a:t>
            </a:r>
          </a:p>
          <a:p>
            <a:pPr marL="182880">
              <a:lnSpc>
                <a:spcPct val="115000"/>
              </a:lnSpc>
              <a:spcAft>
                <a:spcPts val="800"/>
              </a:spcAft>
            </a:pPr>
            <a:r>
              <a:rPr lang="en-US" sz="2000" b="1" kern="100" dirty="0">
                <a:latin typeface="Calibri" panose="020F0502020204030204" pitchFamily="34" charset="0"/>
                <a:ea typeface="Aptos" panose="020B0004020202020204" pitchFamily="34" charset="0"/>
                <a:cs typeface="Calibri" panose="020F0502020204030204" pitchFamily="34" charset="0"/>
              </a:rPr>
              <a:t>Q: Sub award start date is Nov 1</a:t>
            </a:r>
            <a:r>
              <a:rPr lang="en-US" sz="2000" b="1" kern="100" baseline="30000" dirty="0">
                <a:latin typeface="Calibri" panose="020F0502020204030204" pitchFamily="34" charset="0"/>
                <a:ea typeface="Aptos" panose="020B0004020202020204" pitchFamily="34" charset="0"/>
                <a:cs typeface="Calibri" panose="020F0502020204030204" pitchFamily="34" charset="0"/>
              </a:rPr>
              <a:t>st</a:t>
            </a:r>
            <a:r>
              <a:rPr lang="en-US" sz="2000" b="1" kern="100" dirty="0">
                <a:latin typeface="Calibri" panose="020F0502020204030204" pitchFamily="34" charset="0"/>
                <a:ea typeface="Aptos" panose="020B0004020202020204" pitchFamily="34" charset="0"/>
                <a:cs typeface="Calibri" panose="020F0502020204030204" pitchFamily="34" charset="0"/>
              </a:rPr>
              <a:t>…should we include $1,000,00 as the audit threshold in the sub agreement?</a:t>
            </a:r>
          </a:p>
          <a:p>
            <a:pPr marL="182880" lvl="1" indent="0">
              <a:lnSpc>
                <a:spcPct val="115000"/>
              </a:lnSpc>
              <a:spcAft>
                <a:spcPts val="800"/>
              </a:spcAft>
              <a:buNone/>
            </a:pPr>
            <a:r>
              <a:rPr lang="en-US" sz="2000" b="1" kern="100" dirty="0">
                <a:latin typeface="Calibri" panose="020F0502020204030204" pitchFamily="34" charset="0"/>
                <a:cs typeface="Calibri" panose="020F0502020204030204" pitchFamily="34" charset="0"/>
              </a:rPr>
              <a:t>A: </a:t>
            </a:r>
            <a:r>
              <a:rPr lang="en-US" sz="2000" kern="100" dirty="0">
                <a:latin typeface="Calibri" panose="020F0502020204030204" pitchFamily="34" charset="0"/>
                <a:cs typeface="Calibri" panose="020F0502020204030204" pitchFamily="34" charset="0"/>
              </a:rPr>
              <a:t>Yes.</a:t>
            </a:r>
          </a:p>
          <a:p>
            <a:pPr marL="182880" lvl="1" indent="0">
              <a:lnSpc>
                <a:spcPct val="115000"/>
              </a:lnSpc>
              <a:spcAft>
                <a:spcPts val="800"/>
              </a:spcAft>
              <a:buNone/>
            </a:pPr>
            <a:endParaRPr lang="en-US" sz="1900" kern="100" dirty="0">
              <a:latin typeface="Calibri" panose="020F0502020204030204" pitchFamily="34" charset="0"/>
              <a:cs typeface="Calibri" panose="020F0502020204030204" pitchFamily="34" charset="0"/>
            </a:endParaRPr>
          </a:p>
          <a:p>
            <a:pPr marL="182880" marR="0" lvl="1" indent="0">
              <a:lnSpc>
                <a:spcPct val="115000"/>
              </a:lnSpc>
              <a:spcAft>
                <a:spcPts val="800"/>
              </a:spcAft>
              <a:buNone/>
            </a:pPr>
            <a:endParaRPr lang="fr-FR" sz="1800" b="1" kern="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68890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95890-00B4-8995-F17A-622DF1C2037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5D9DF74-01F5-F027-AFC0-AC1A6929269E}"/>
              </a:ext>
            </a:extLst>
          </p:cNvPr>
          <p:cNvSpPr txBox="1">
            <a:spLocks noGrp="1"/>
          </p:cNvSpPr>
          <p:nvPr>
            <p:ph type="title" idx="4294967295"/>
          </p:nvPr>
        </p:nvSpPr>
        <p:spPr>
          <a:xfrm>
            <a:off x="1529270" y="4941698"/>
            <a:ext cx="9133458" cy="1118039"/>
          </a:xfrm>
          <a:prstGeom prst="rect">
            <a:avLst/>
          </a:prstGeom>
          <a:no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ct val="0"/>
              </a:spcAft>
              <a:buClrTx/>
              <a:buSzTx/>
              <a:buFontTx/>
              <a:buNone/>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Session #2</a:t>
            </a:r>
          </a:p>
        </p:txBody>
      </p:sp>
      <p:sp>
        <p:nvSpPr>
          <p:cNvPr id="7" name="Content Placeholder 5">
            <a:extLst>
              <a:ext uri="{FF2B5EF4-FFF2-40B4-BE49-F238E27FC236}">
                <a16:creationId xmlns:a16="http://schemas.microsoft.com/office/drawing/2014/main" id="{FE5DDCA1-FF4E-27AB-CB55-D0A9749F0307}"/>
              </a:ext>
              <a:ext uri="{C183D7F6-B498-43B3-948B-1728B52AA6E4}">
                <adec:decorative xmlns:adec="http://schemas.microsoft.com/office/drawing/2017/decorative" val="1"/>
              </a:ext>
            </a:extLst>
          </p:cNvPr>
          <p:cNvSpPr txBox="1"/>
          <p:nvPr/>
        </p:nvSpPr>
        <p:spPr>
          <a:xfrm>
            <a:off x="8199169" y="656479"/>
            <a:ext cx="3716819" cy="4795191"/>
          </a:xfrm>
          <a:prstGeom prst="rect">
            <a:avLst/>
          </a:prstGeom>
        </p:spPr>
        <p:txBody>
          <a:bodyPr vert="horz" lIns="45720" tIns="45720" rIns="45720" bIns="45720" rtlCol="0" anchor="ct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a:latin typeface="Calibri" panose="020F0502020204030204" pitchFamily="34" charset="0"/>
              <a:cs typeface="Calibri" panose="020F0502020204030204" pitchFamily="34" charset="0"/>
            </a:endParaRPr>
          </a:p>
        </p:txBody>
      </p:sp>
      <p:pic>
        <p:nvPicPr>
          <p:cNvPr id="9" name="Picture 8" descr="Kahoot! Logo">
            <a:extLst>
              <a:ext uri="{FF2B5EF4-FFF2-40B4-BE49-F238E27FC236}">
                <a16:creationId xmlns:a16="http://schemas.microsoft.com/office/drawing/2014/main" id="{EFE1D9B2-54CA-3E92-6A9D-B0406CBB322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19809" y="1264546"/>
            <a:ext cx="9752381" cy="3323809"/>
          </a:xfrm>
          <a:prstGeom prst="rect">
            <a:avLst/>
          </a:prstGeom>
        </p:spPr>
      </p:pic>
    </p:spTree>
    <p:extLst>
      <p:ext uri="{BB962C8B-B14F-4D97-AF65-F5344CB8AC3E}">
        <p14:creationId xmlns:p14="http://schemas.microsoft.com/office/powerpoint/2010/main" val="150536485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729" t="4639" r="119" b="688"/>
          <a:stretch>
            <a:fillRect/>
          </a:stretch>
        </p:blipFill>
        <p:spPr>
          <a:xfrm>
            <a:off x="0" y="1"/>
            <a:ext cx="12191999" cy="6858000"/>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dirty="0">
                <a:solidFill>
                  <a:schemeClr val="bg1"/>
                </a:solidFill>
                <a:latin typeface="Calibri" panose="020F0502020204030204" pitchFamily="34" charset="0"/>
                <a:cs typeface="Calibri" panose="020F0502020204030204" pitchFamily="34" charset="0"/>
              </a:rPr>
              <a:t>Q &amp; A</a:t>
            </a:r>
            <a:endParaRPr lang="en-US" sz="8800" i="1"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07" y="5098887"/>
            <a:ext cx="1447143" cy="1447143"/>
          </a:xfrm>
          <a:prstGeom prst="rect">
            <a:avLst/>
          </a:prstGeom>
        </p:spPr>
      </p:pic>
    </p:spTree>
    <p:extLst>
      <p:ext uri="{BB962C8B-B14F-4D97-AF65-F5344CB8AC3E}">
        <p14:creationId xmlns:p14="http://schemas.microsoft.com/office/powerpoint/2010/main" val="287204512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7" name="Google Shape;1087;g251be23ffaf_0_1010"/>
          <p:cNvSpPr txBox="1">
            <a:spLocks noGrp="1"/>
          </p:cNvSpPr>
          <p:nvPr>
            <p:ph type="title"/>
          </p:nvPr>
        </p:nvSpPr>
        <p:spPr>
          <a:xfrm>
            <a:off x="389068" y="253694"/>
            <a:ext cx="11288581"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ct val="0"/>
              </a:spcBef>
              <a:spcAft>
                <a:spcPct val="0"/>
              </a:spcAft>
              <a:buSzPts val="3600"/>
              <a:buNone/>
            </a:pPr>
            <a:r>
              <a:rPr lang="en-US" sz="3800" b="1">
                <a:solidFill>
                  <a:schemeClr val="tx2"/>
                </a:solidFill>
                <a:latin typeface="Calibri" panose="020F0502020204030204" pitchFamily="34" charset="0"/>
                <a:cs typeface="Calibri" panose="020F0502020204030204" pitchFamily="34" charset="0"/>
              </a:rPr>
              <a:t>For More Info on the NEXT LEVEL NOW Collaborative…</a:t>
            </a:r>
            <a:endParaRPr sz="3800" b="1">
              <a:solidFill>
                <a:schemeClr val="tx2"/>
              </a:solidFill>
              <a:latin typeface="Calibri" panose="020F0502020204030204" pitchFamily="34" charset="0"/>
              <a:cs typeface="Calibri" panose="020F0502020204030204" pitchFamily="34" charset="0"/>
            </a:endParaRPr>
          </a:p>
        </p:txBody>
      </p:sp>
      <p:pic>
        <p:nvPicPr>
          <p:cNvPr id="1093" name="Google Shape;1093;g251be23ffaf_0_1010" descr="Next Level Now Collaborative Logo"/>
          <p:cNvPicPr preferRelativeResize="0"/>
          <p:nvPr/>
        </p:nvPicPr>
        <p:blipFill>
          <a:blip r:embed="rId3">
            <a:alphaModFix/>
          </a:blip>
          <a:stretch>
            <a:fillRect/>
          </a:stretch>
        </p:blipFill>
        <p:spPr>
          <a:xfrm>
            <a:off x="389068" y="2502092"/>
            <a:ext cx="2613163" cy="2561228"/>
          </a:xfrm>
          <a:prstGeom prst="rect">
            <a:avLst/>
          </a:prstGeom>
          <a:noFill/>
          <a:ln>
            <a:noFill/>
          </a:ln>
        </p:spPr>
      </p:pic>
      <p:pic>
        <p:nvPicPr>
          <p:cNvPr id="3" name="Picture 2" descr="Qr code for submitting a question for Next Level Now&#10;&#10;">
            <a:extLst>
              <a:ext uri="{FF2B5EF4-FFF2-40B4-BE49-F238E27FC236}">
                <a16:creationId xmlns:a16="http://schemas.microsoft.com/office/drawing/2014/main" id="{62438E70-73E1-66F4-5612-305DE452A4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3618042" y="2297375"/>
            <a:ext cx="2777348" cy="2970662"/>
          </a:xfrm>
          <a:prstGeom prst="rect">
            <a:avLst/>
          </a:prstGeom>
          <a:noFill/>
          <a:ln>
            <a:noFill/>
          </a:ln>
        </p:spPr>
      </p:pic>
      <p:sp>
        <p:nvSpPr>
          <p:cNvPr id="5" name="Text Placeholder 4">
            <a:extLst>
              <a:ext uri="{FF2B5EF4-FFF2-40B4-BE49-F238E27FC236}">
                <a16:creationId xmlns:a16="http://schemas.microsoft.com/office/drawing/2014/main" id="{0BFAA5DB-BA64-18FE-5FD3-5B445D25207B}"/>
              </a:ext>
            </a:extLst>
          </p:cNvPr>
          <p:cNvSpPr>
            <a:spLocks noGrp="1"/>
          </p:cNvSpPr>
          <p:nvPr>
            <p:ph type="body" idx="6"/>
          </p:nvPr>
        </p:nvSpPr>
        <p:spPr>
          <a:xfrm>
            <a:off x="3261815" y="2034938"/>
            <a:ext cx="8187378" cy="3519701"/>
          </a:xfrm>
          <a:ln w="38100">
            <a:solidFill>
              <a:schemeClr val="tx2"/>
            </a:solidFill>
          </a:ln>
        </p:spPr>
        <p:txBody>
          <a:bodyPr/>
          <a:lstStyle/>
          <a:p>
            <a:pPr marL="61913" lvl="0" indent="0" algn="r">
              <a:lnSpc>
                <a:spcPct val="150000"/>
              </a:lnSpc>
              <a:spcBef>
                <a:spcPts val="1200"/>
              </a:spcBef>
              <a:spcAft>
                <a:spcPts val="1200"/>
              </a:spcAft>
              <a:buClr>
                <a:srgbClr val="9E1C30">
                  <a:lumMod val="75000"/>
                </a:srgbClr>
              </a:buClr>
              <a:buSzTx/>
            </a:pPr>
            <a:r>
              <a:rPr lang="en-US" sz="3200" b="0" dirty="0">
                <a:solidFill>
                  <a:schemeClr val="tx2"/>
                </a:solidFill>
                <a:latin typeface="Calibri" panose="020F0502020204030204" pitchFamily="34" charset="0"/>
                <a:cs typeface="Calibri" panose="020F0502020204030204" pitchFamily="34" charset="0"/>
              </a:rPr>
              <a:t>Reach out to us to </a:t>
            </a:r>
            <a:br>
              <a:rPr lang="en-US" sz="3200" b="0" dirty="0">
                <a:solidFill>
                  <a:schemeClr val="tx2"/>
                </a:solidFill>
                <a:latin typeface="Calibri" panose="020F0502020204030204" pitchFamily="34" charset="0"/>
                <a:cs typeface="Calibri" panose="020F0502020204030204" pitchFamily="34" charset="0"/>
              </a:rPr>
            </a:br>
            <a:r>
              <a:rPr lang="en-US" sz="3200" b="0" u="sng" dirty="0">
                <a:solidFill>
                  <a:schemeClr val="tx2"/>
                </a:solidFill>
                <a:latin typeface="Calibri" panose="020F0502020204030204" pitchFamily="34" charset="0"/>
                <a:cs typeface="Calibri" panose="020F0502020204030204" pitchFamily="34" charset="0"/>
                <a:hlinkClick r:id="rId5"/>
              </a:rPr>
              <a:t>request technical assistance</a:t>
            </a:r>
            <a:r>
              <a:rPr lang="en-US" sz="3200" b="0" dirty="0">
                <a:solidFill>
                  <a:schemeClr val="tx2"/>
                </a:solidFill>
                <a:latin typeface="Calibri" panose="020F0502020204030204" pitchFamily="34" charset="0"/>
                <a:cs typeface="Calibri" panose="020F0502020204030204" pitchFamily="34" charset="0"/>
                <a:hlinkClick r:id="rId5"/>
              </a:rPr>
              <a:t> </a:t>
            </a:r>
            <a:br>
              <a:rPr lang="en-US" sz="3200" b="0" dirty="0">
                <a:solidFill>
                  <a:schemeClr val="tx2"/>
                </a:solidFill>
                <a:latin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cs typeface="Calibri" panose="020F0502020204030204" pitchFamily="34" charset="0"/>
                <a:hlinkClick r:id="rId5"/>
              </a:rPr>
              <a:t>on today’s topic </a:t>
            </a:r>
            <a:br>
              <a:rPr lang="en-US" sz="3200" b="0" dirty="0">
                <a:solidFill>
                  <a:schemeClr val="tx2"/>
                </a:solidFill>
                <a:latin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cs typeface="Calibri" panose="020F0502020204030204" pitchFamily="34" charset="0"/>
              </a:rPr>
              <a:t>or </a:t>
            </a:r>
            <a:r>
              <a:rPr lang="en-US" sz="3200" b="0" dirty="0">
                <a:solidFill>
                  <a:schemeClr val="tx2"/>
                </a:solidFill>
                <a:latin typeface="Calibri" panose="020F0502020204030204" pitchFamily="34" charset="0"/>
                <a:cs typeface="Calibri" panose="020F0502020204030204" pitchFamily="34" charset="0"/>
                <a:hlinkClick r:id="rId6"/>
              </a:rPr>
              <a:t>other workforce topics</a:t>
            </a:r>
            <a:r>
              <a:rPr lang="en-US" sz="3200" dirty="0">
                <a:solidFill>
                  <a:schemeClr val="tx2"/>
                </a:solidFill>
                <a:latin typeface="Calibri" panose="020F0502020204030204" pitchFamily="34" charset="0"/>
                <a:cs typeface="Calibri" panose="020F0502020204030204" pitchFamily="34" charset="0"/>
                <a:hlinkClick r:id="rId6"/>
              </a:rPr>
              <a:t>!</a:t>
            </a:r>
            <a:endParaRPr lang="en-US" sz="3200" b="0" dirty="0">
              <a:solidFill>
                <a:schemeClr val="tx2"/>
              </a:solidFill>
              <a:latin typeface="Calibri" panose="020F0502020204030204" pitchFamily="34" charset="0"/>
              <a:ea typeface="Arial"/>
              <a:cs typeface="Calibri" panose="020F0502020204030204" pitchFamily="34" charset="0"/>
              <a:sym typeface="Aria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703" r="703"/>
          <a:stretch>
            <a:fillRect/>
          </a:stretch>
        </p:blipFill>
        <p:spPr>
          <a:xfrm>
            <a:off x="1" y="1"/>
            <a:ext cx="12192000" cy="6228102"/>
          </a:xfrm>
          <a:prstGeom prst="rect">
            <a:avLst/>
          </a:prstGeom>
        </p:spPr>
      </p:pic>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958112" y="2734798"/>
            <a:ext cx="9707388" cy="2935022"/>
          </a:xfrm>
        </p:spPr>
        <p:txBody>
          <a:bodyPr>
            <a:noAutofit/>
          </a:bodyPr>
          <a:lstStyle/>
          <a:p>
            <a:r>
              <a:rPr lang="en-US" b="1" dirty="0">
                <a:latin typeface="Calibri" panose="020F0502020204030204" pitchFamily="34" charset="0"/>
                <a:cs typeface="Calibri" panose="020F0502020204030204" pitchFamily="34" charset="0"/>
              </a:rPr>
              <a:t>You Made It!</a:t>
            </a:r>
            <a:br>
              <a:rPr lang="en-US" sz="3200" b="1" dirty="0">
                <a:latin typeface="Calibri" panose="020F0502020204030204" pitchFamily="34" charset="0"/>
                <a:cs typeface="Calibri" panose="020F0502020204030204" pitchFamily="34" charset="0"/>
              </a:rPr>
            </a:br>
            <a:br>
              <a:rPr lang="en-US" sz="3200" b="1" dirty="0"/>
            </a:b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686051" y="907835"/>
            <a:ext cx="6251510" cy="923330"/>
          </a:xfrm>
          <a:prstGeom prst="rect">
            <a:avLst/>
          </a:prstGeom>
          <a:noFill/>
        </p:spPr>
        <p:txBody>
          <a:bodyPr wrap="square" rtlCol="0">
            <a:spAutoFit/>
          </a:bodyPr>
          <a:lstStyle/>
          <a:p>
            <a:pPr algn="ctr"/>
            <a:r>
              <a:rPr lang="en-US" sz="5400" b="1">
                <a:solidFill>
                  <a:srgbClr val="C75000"/>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93996654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957"/>
  <p:tag name="AS_RELEASE_DATE" val="2023.07.31"/>
  <p:tag name="AS_TITLE" val="Aspose.Slides for Java"/>
  <p:tag name="AS_VERSION" val="23.7"/>
  <p:tag name="PRESGUID" val="b36e7af3-1e18-424f-a81e-1230813b7d8d"/>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Franklin Gothic Medium" panose="020B0603020102020204"/>
        <a:cs typeface="Arial"/>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Franklin Gothic Book" panose="020B0503020102020204"/>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cd59d27-ca2b-4708-b9c7-7fa281384922">
      <UserInfo>
        <DisplayName>Lisa Rice</DisplayName>
        <AccountId>4929</AccountId>
        <AccountType/>
      </UserInfo>
      <UserInfo>
        <DisplayName>Erin Duckett</DisplayName>
        <AccountId>8260</AccountId>
        <AccountType/>
      </UserInfo>
    </SharedWithUsers>
    <lcf76f155ced4ddcb4097134ff3c332f xmlns="2f00f82b-dce9-458f-ab1d-1c5fd145e219">
      <Terms xmlns="http://schemas.microsoft.com/office/infopath/2007/PartnerControls"/>
    </lcf76f155ced4ddcb4097134ff3c332f>
    <TaxCatchAll xmlns="4cd59d27-ca2b-4708-b9c7-7fa281384922" xsi:nil="true"/>
    <_Flow_SignoffStatus xmlns="2f00f82b-dce9-458f-ab1d-1c5fd145e219" xsi:nil="true"/>
    <ClassificationLevel xmlns="2f00f82b-dce9-458f-ab1d-1c5fd145e21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E50F3E-4833-448E-896F-43673F0CAA45}">
  <ds:schemaRefs>
    <ds:schemaRef ds:uri="http://purl.org/dc/dcmitype/"/>
    <ds:schemaRef ds:uri="2f00f82b-dce9-458f-ab1d-1c5fd145e219"/>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4cd59d27-ca2b-4708-b9c7-7fa281384922"/>
    <ds:schemaRef ds:uri="http://purl.org/dc/terms/"/>
  </ds:schemaRefs>
</ds:datastoreItem>
</file>

<file path=customXml/itemProps2.xml><?xml version="1.0" encoding="utf-8"?>
<ds:datastoreItem xmlns:ds="http://schemas.openxmlformats.org/officeDocument/2006/customXml" ds:itemID="{5161B483-F8C2-450E-8BD0-546F3C8368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6183</TotalTime>
  <Words>2100</Words>
  <Application>Microsoft Office PowerPoint</Application>
  <PresentationFormat>Widescreen</PresentationFormat>
  <Paragraphs>142</Paragraphs>
  <Slides>24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Franklin Gothic Book</vt:lpstr>
      <vt:lpstr>Open Sans</vt:lpstr>
      <vt:lpstr>Roboto</vt:lpstr>
      <vt:lpstr>Source Sans Pro</vt:lpstr>
      <vt:lpstr>Wingdings 3</vt:lpstr>
      <vt:lpstr>Office Theme</vt:lpstr>
      <vt:lpstr>Region 1  Fiscal Management Virtual Academy</vt:lpstr>
      <vt:lpstr>Brought to You by the…  Next Level Now Collaborative</vt:lpstr>
      <vt:lpstr>Next Level Now Collaborative</vt:lpstr>
      <vt:lpstr>About the Presenter</vt:lpstr>
      <vt:lpstr>Region 1 - Fiscal Management Virtual Academy</vt:lpstr>
      <vt:lpstr>Attendee Q&amp;A Session Objectives</vt:lpstr>
      <vt:lpstr>Reflection from Session #1</vt:lpstr>
      <vt:lpstr>Session 1- 2</vt:lpstr>
      <vt:lpstr>Session 1-3</vt:lpstr>
      <vt:lpstr>Session 1-4 </vt:lpstr>
      <vt:lpstr>Session 1-5</vt:lpstr>
      <vt:lpstr>Session 1-6</vt:lpstr>
      <vt:lpstr>Session 1-7</vt:lpstr>
      <vt:lpstr>Session 1-8</vt:lpstr>
      <vt:lpstr>Session 2</vt:lpstr>
      <vt:lpstr>Session 2-1</vt:lpstr>
      <vt:lpstr>Session 2-2</vt:lpstr>
      <vt:lpstr>Session 2-3</vt:lpstr>
      <vt:lpstr>Session 2-4</vt:lpstr>
      <vt:lpstr>Session 2-5</vt:lpstr>
      <vt:lpstr>Reflection from Session #2</vt:lpstr>
      <vt:lpstr>Q &amp; A</vt:lpstr>
      <vt:lpstr>For More Info on the NEXT LEVEL NOW Collaborative…</vt:lpstr>
      <vt:lpstr>You Made It!  </vt:lpstr>
    </vt:vector>
  </TitlesOfParts>
  <Manager>Melissa Aguilar-Southard</Manager>
  <Company>Safal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 1 Fiscal Management Virtual Academy</dc:title>
  <dc:subject>Subrecipient Management and Monitoring, Session 3</dc:subject>
  <dc:creator>U.S. Department of Labor</dc:creator>
  <cp:keywords>federal award, contracts, firm fixed price, procurement, scoring sheets</cp:keywords>
  <cp:lastModifiedBy>Molly Deahl</cp:lastModifiedBy>
  <cp:revision>186</cp:revision>
  <dcterms:created xsi:type="dcterms:W3CDTF">2019-01-24T22:09:38Z</dcterms:created>
  <dcterms:modified xsi:type="dcterms:W3CDTF">2025-06-03T15:35:29Z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lianceAssetId">
    <vt:lpwstr/>
  </property>
  <property fmtid="{D5CDD505-2E9C-101B-9397-08002B2CF9AE}" pid="3" name="ContentTypeId">
    <vt:lpwstr>0x010100FD65DFDB39333340A6C821E1EFAF7E53</vt:lpwstr>
  </property>
  <property fmtid="{D5CDD505-2E9C-101B-9397-08002B2CF9AE}" pid="4" name="MediaServiceImageTags">
    <vt:lpwstr/>
  </property>
  <property fmtid="{D5CDD505-2E9C-101B-9397-08002B2CF9AE}" pid="5" name="Order">
    <vt:r8>11600</vt:r8>
  </property>
</Properties>
</file>