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4.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tags/tag4.xml" ContentType="application/vnd.openxmlformats-officedocument.presentationml.tags+xml"/>
  <Override PartName="/ppt/notesSlides/notesSlide3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 id="2147483670" r:id="rId2"/>
    <p:sldMasterId id="2147483658" r:id="rId3"/>
    <p:sldMasterId id="2147483684" r:id="rId4"/>
    <p:sldMasterId id="2147483699" r:id="rId5"/>
  </p:sldMasterIdLst>
  <p:notesMasterIdLst>
    <p:notesMasterId r:id="rId39"/>
  </p:notesMasterIdLst>
  <p:sldIdLst>
    <p:sldId id="256" r:id="rId6"/>
    <p:sldId id="266" r:id="rId7"/>
    <p:sldId id="345" r:id="rId8"/>
    <p:sldId id="282" r:id="rId9"/>
    <p:sldId id="346" r:id="rId10"/>
    <p:sldId id="275" r:id="rId11"/>
    <p:sldId id="298" r:id="rId12"/>
    <p:sldId id="276" r:id="rId13"/>
    <p:sldId id="258" r:id="rId14"/>
    <p:sldId id="259" r:id="rId15"/>
    <p:sldId id="278" r:id="rId16"/>
    <p:sldId id="300" r:id="rId17"/>
    <p:sldId id="339" r:id="rId18"/>
    <p:sldId id="371" r:id="rId19"/>
    <p:sldId id="372" r:id="rId20"/>
    <p:sldId id="260" r:id="rId21"/>
    <p:sldId id="373" r:id="rId22"/>
    <p:sldId id="351" r:id="rId23"/>
    <p:sldId id="352" r:id="rId24"/>
    <p:sldId id="353" r:id="rId25"/>
    <p:sldId id="354" r:id="rId26"/>
    <p:sldId id="356" r:id="rId27"/>
    <p:sldId id="359" r:id="rId28"/>
    <p:sldId id="350" r:id="rId29"/>
    <p:sldId id="361" r:id="rId30"/>
    <p:sldId id="366" r:id="rId31"/>
    <p:sldId id="367" r:id="rId32"/>
    <p:sldId id="368" r:id="rId33"/>
    <p:sldId id="369" r:id="rId34"/>
    <p:sldId id="370" r:id="rId35"/>
    <p:sldId id="342" r:id="rId36"/>
    <p:sldId id="341" r:id="rId37"/>
    <p:sldId id="348" r:id="rId38"/>
  </p:sldIdLst>
  <p:sldSz cx="12192000" cy="6858000"/>
  <p:notesSz cx="6858000" cy="9144000"/>
  <p:custDataLst>
    <p:tags r:id="rId4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8EA0EE0-88C3-4D5F-9D69-19DD60B1BB16}">
          <p14:sldIdLst>
            <p14:sldId id="256"/>
            <p14:sldId id="266"/>
            <p14:sldId id="345"/>
          </p14:sldIdLst>
        </p14:section>
        <p14:section name="Background" id="{8B62B35E-B571-4D03-9572-C2C5E599EF9B}">
          <p14:sldIdLst>
            <p14:sldId id="282"/>
            <p14:sldId id="346"/>
            <p14:sldId id="275"/>
          </p14:sldIdLst>
        </p14:section>
        <p14:section name="Revisions" id="{8AF7083F-1952-48C2-93A6-D6F471ACFFF7}">
          <p14:sldIdLst>
            <p14:sldId id="298"/>
            <p14:sldId id="276"/>
            <p14:sldId id="258"/>
            <p14:sldId id="259"/>
            <p14:sldId id="278"/>
          </p14:sldIdLst>
        </p14:section>
        <p14:section name="Functional Example" id="{DB469728-62FB-4689-BA08-061831571342}">
          <p14:sldIdLst>
            <p14:sldId id="300"/>
            <p14:sldId id="339"/>
            <p14:sldId id="371"/>
            <p14:sldId id="372"/>
            <p14:sldId id="260"/>
            <p14:sldId id="373"/>
            <p14:sldId id="351"/>
            <p14:sldId id="352"/>
            <p14:sldId id="353"/>
            <p14:sldId id="354"/>
            <p14:sldId id="356"/>
            <p14:sldId id="359"/>
            <p14:sldId id="350"/>
            <p14:sldId id="361"/>
            <p14:sldId id="366"/>
            <p14:sldId id="367"/>
            <p14:sldId id="368"/>
            <p14:sldId id="369"/>
            <p14:sldId id="370"/>
          </p14:sldIdLst>
        </p14:section>
        <p14:section name="Next Steps and Closing" id="{8B282B55-1E0A-4D73-A3F9-D358C6724C59}">
          <p14:sldIdLst>
            <p14:sldId id="342"/>
            <p14:sldId id="341"/>
            <p14:sldId id="348"/>
          </p14:sldIdLst>
        </p14:section>
      </p14:sectionLst>
    </p:ext>
    <p:ext uri="{EFAFB233-063F-42B5-8137-9DF3F51BA10A}">
      <p15:sldGuideLst xmlns:p15="http://schemas.microsoft.com/office/powerpoint/2012/main"/>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FFEF"/>
    <a:srgbClr val="006600"/>
    <a:srgbClr val="E6E6E6"/>
    <a:srgbClr val="FBFFFB"/>
    <a:srgbClr val="E1FFE1"/>
    <a:srgbClr val="A24200"/>
    <a:srgbClr val="F3F4F4"/>
    <a:srgbClr val="CBCBCB"/>
    <a:srgbClr val="B4611B"/>
    <a:srgbClr val="45454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69742" autoAdjust="0"/>
  </p:normalViewPr>
  <p:slideViewPr>
    <p:cSldViewPr snapToGrid="0">
      <p:cViewPr>
        <p:scale>
          <a:sx n="51" d="100"/>
          <a:sy n="51" d="100"/>
        </p:scale>
        <p:origin x="524" y="316"/>
      </p:cViewPr>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notesMaster" Target="notesMasters/notesMaster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tags" Target="tags/tag1.xml"/><Relationship Id="rId45" Type="http://schemas.microsoft.com/office/2018/10/relationships/authors" Target="author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20" Type="http://schemas.openxmlformats.org/officeDocument/2006/relationships/slide" Target="slides/slide15.xml"/><Relationship Id="rId4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B57773-3BAA-418C-9BDB-0F9C1E1BF433}" type="datetimeFigureOut">
              <a:rPr lang="en-US" smtClean="0"/>
              <a:t>6/21/2023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342BB8-3F7E-4150-BE07-912221E53E6C}" type="slidenum">
              <a:rPr lang="en-US" smtClean="0"/>
              <a:t>‹#›</a:t>
            </a:fld>
            <a:endParaRPr lang="en-US"/>
          </a:p>
        </p:txBody>
      </p:sp>
    </p:spTree>
    <p:extLst>
      <p:ext uri="{BB962C8B-B14F-4D97-AF65-F5344CB8AC3E}">
        <p14:creationId xmlns:p14="http://schemas.microsoft.com/office/powerpoint/2010/main" val="27601643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a:t>
            </a:fld>
            <a:endParaRPr lang="en-US"/>
          </a:p>
        </p:txBody>
      </p:sp>
    </p:spTree>
    <p:extLst>
      <p:ext uri="{BB962C8B-B14F-4D97-AF65-F5344CB8AC3E}">
        <p14:creationId xmlns:p14="http://schemas.microsoft.com/office/powerpoint/2010/main" val="13168814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a:t>
            </a:fld>
            <a:endParaRPr lang="en-US"/>
          </a:p>
        </p:txBody>
      </p:sp>
    </p:spTree>
    <p:extLst>
      <p:ext uri="{BB962C8B-B14F-4D97-AF65-F5344CB8AC3E}">
        <p14:creationId xmlns:p14="http://schemas.microsoft.com/office/powerpoint/2010/main" val="41038929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3</a:t>
            </a:fld>
            <a:endParaRPr lang="en-US"/>
          </a:p>
        </p:txBody>
      </p:sp>
    </p:spTree>
    <p:extLst>
      <p:ext uri="{BB962C8B-B14F-4D97-AF65-F5344CB8AC3E}">
        <p14:creationId xmlns:p14="http://schemas.microsoft.com/office/powerpoint/2010/main" val="17209141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4</a:t>
            </a:fld>
            <a:endParaRPr lang="en-US"/>
          </a:p>
        </p:txBody>
      </p:sp>
    </p:spTree>
    <p:extLst>
      <p:ext uri="{BB962C8B-B14F-4D97-AF65-F5344CB8AC3E}">
        <p14:creationId xmlns:p14="http://schemas.microsoft.com/office/powerpoint/2010/main" val="39339540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5</a:t>
            </a:fld>
            <a:endParaRPr lang="en-US"/>
          </a:p>
        </p:txBody>
      </p:sp>
    </p:spTree>
    <p:extLst>
      <p:ext uri="{BB962C8B-B14F-4D97-AF65-F5344CB8AC3E}">
        <p14:creationId xmlns:p14="http://schemas.microsoft.com/office/powerpoint/2010/main" val="33823356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6</a:t>
            </a:fld>
            <a:endParaRPr lang="en-US"/>
          </a:p>
        </p:txBody>
      </p:sp>
    </p:spTree>
    <p:extLst>
      <p:ext uri="{BB962C8B-B14F-4D97-AF65-F5344CB8AC3E}">
        <p14:creationId xmlns:p14="http://schemas.microsoft.com/office/powerpoint/2010/main" val="5011720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7</a:t>
            </a:fld>
            <a:endParaRPr lang="en-US"/>
          </a:p>
        </p:txBody>
      </p:sp>
    </p:spTree>
    <p:extLst>
      <p:ext uri="{BB962C8B-B14F-4D97-AF65-F5344CB8AC3E}">
        <p14:creationId xmlns:p14="http://schemas.microsoft.com/office/powerpoint/2010/main" val="13948189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39936F-E9E8-4064-B2E8-36419A220532}" type="slidenum">
              <a:rPr lang="en-US" smtClean="0"/>
              <a:t>8</a:t>
            </a:fld>
            <a:endParaRPr lang="en-US"/>
          </a:p>
        </p:txBody>
      </p:sp>
    </p:spTree>
    <p:extLst>
      <p:ext uri="{BB962C8B-B14F-4D97-AF65-F5344CB8AC3E}">
        <p14:creationId xmlns:p14="http://schemas.microsoft.com/office/powerpoint/2010/main" val="12316687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39936F-E9E8-4064-B2E8-36419A220532}" type="slidenum">
              <a:rPr lang="en-US" smtClean="0"/>
              <a:t>9</a:t>
            </a:fld>
            <a:endParaRPr lang="en-US"/>
          </a:p>
        </p:txBody>
      </p:sp>
    </p:spTree>
    <p:extLst>
      <p:ext uri="{BB962C8B-B14F-4D97-AF65-F5344CB8AC3E}">
        <p14:creationId xmlns:p14="http://schemas.microsoft.com/office/powerpoint/2010/main" val="40774592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39936F-E9E8-4064-B2E8-36419A220532}" type="slidenum">
              <a:rPr lang="en-US" smtClean="0"/>
              <a:t>10</a:t>
            </a:fld>
            <a:endParaRPr lang="en-US"/>
          </a:p>
        </p:txBody>
      </p:sp>
    </p:spTree>
    <p:extLst>
      <p:ext uri="{BB962C8B-B14F-4D97-AF65-F5344CB8AC3E}">
        <p14:creationId xmlns:p14="http://schemas.microsoft.com/office/powerpoint/2010/main" val="40274217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dirty="0"/>
          </a:p>
        </p:txBody>
      </p:sp>
      <p:sp>
        <p:nvSpPr>
          <p:cNvPr id="4" name="Slide Number Placeholder 3"/>
          <p:cNvSpPr>
            <a:spLocks noGrp="1"/>
          </p:cNvSpPr>
          <p:nvPr>
            <p:ph type="sldNum" sz="quarter" idx="5"/>
          </p:nvPr>
        </p:nvSpPr>
        <p:spPr/>
        <p:txBody>
          <a:bodyPr/>
          <a:lstStyle/>
          <a:p>
            <a:fld id="{71E238DE-7D58-44A3-8A8E-35FF4F551188}" type="slidenum">
              <a:rPr lang="en-US" smtClean="0"/>
              <a:t>11</a:t>
            </a:fld>
            <a:endParaRPr lang="en-US"/>
          </a:p>
        </p:txBody>
      </p:sp>
    </p:spTree>
    <p:extLst>
      <p:ext uri="{BB962C8B-B14F-4D97-AF65-F5344CB8AC3E}">
        <p14:creationId xmlns:p14="http://schemas.microsoft.com/office/powerpoint/2010/main" val="17209654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65775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13</a:t>
            </a:fld>
            <a:endParaRPr lang="en-US"/>
          </a:p>
        </p:txBody>
      </p:sp>
    </p:spTree>
    <p:extLst>
      <p:ext uri="{BB962C8B-B14F-4D97-AF65-F5344CB8AC3E}">
        <p14:creationId xmlns:p14="http://schemas.microsoft.com/office/powerpoint/2010/main" val="15010183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14</a:t>
            </a:fld>
            <a:endParaRPr lang="en-US"/>
          </a:p>
        </p:txBody>
      </p:sp>
    </p:spTree>
    <p:extLst>
      <p:ext uri="{BB962C8B-B14F-4D97-AF65-F5344CB8AC3E}">
        <p14:creationId xmlns:p14="http://schemas.microsoft.com/office/powerpoint/2010/main" val="20603461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15</a:t>
            </a:fld>
            <a:endParaRPr lang="en-US"/>
          </a:p>
        </p:txBody>
      </p:sp>
    </p:spTree>
    <p:extLst>
      <p:ext uri="{BB962C8B-B14F-4D97-AF65-F5344CB8AC3E}">
        <p14:creationId xmlns:p14="http://schemas.microsoft.com/office/powerpoint/2010/main" val="18742398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3"/>
              <a:buChar char="•"/>
            </a:pPr>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16</a:t>
            </a:fld>
            <a:endParaRPr lang="en-US"/>
          </a:p>
        </p:txBody>
      </p:sp>
    </p:spTree>
    <p:extLst>
      <p:ext uri="{BB962C8B-B14F-4D97-AF65-F5344CB8AC3E}">
        <p14:creationId xmlns:p14="http://schemas.microsoft.com/office/powerpoint/2010/main" val="27771362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3"/>
              <a:buChar char="•"/>
            </a:pPr>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17</a:t>
            </a:fld>
            <a:endParaRPr lang="en-US"/>
          </a:p>
        </p:txBody>
      </p:sp>
    </p:spTree>
    <p:extLst>
      <p:ext uri="{BB962C8B-B14F-4D97-AF65-F5344CB8AC3E}">
        <p14:creationId xmlns:p14="http://schemas.microsoft.com/office/powerpoint/2010/main" val="34345909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18</a:t>
            </a:fld>
            <a:endParaRPr lang="en-US"/>
          </a:p>
        </p:txBody>
      </p:sp>
    </p:spTree>
    <p:extLst>
      <p:ext uri="{BB962C8B-B14F-4D97-AF65-F5344CB8AC3E}">
        <p14:creationId xmlns:p14="http://schemas.microsoft.com/office/powerpoint/2010/main" val="30582540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19</a:t>
            </a:fld>
            <a:endParaRPr lang="en-US"/>
          </a:p>
        </p:txBody>
      </p:sp>
    </p:spTree>
    <p:extLst>
      <p:ext uri="{BB962C8B-B14F-4D97-AF65-F5344CB8AC3E}">
        <p14:creationId xmlns:p14="http://schemas.microsoft.com/office/powerpoint/2010/main" val="22519849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20</a:t>
            </a:fld>
            <a:endParaRPr lang="en-US"/>
          </a:p>
        </p:txBody>
      </p:sp>
    </p:spTree>
    <p:extLst>
      <p:ext uri="{BB962C8B-B14F-4D97-AF65-F5344CB8AC3E}">
        <p14:creationId xmlns:p14="http://schemas.microsoft.com/office/powerpoint/2010/main" val="16511395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21</a:t>
            </a:fld>
            <a:endParaRPr lang="en-US"/>
          </a:p>
        </p:txBody>
      </p:sp>
    </p:spTree>
    <p:extLst>
      <p:ext uri="{BB962C8B-B14F-4D97-AF65-F5344CB8AC3E}">
        <p14:creationId xmlns:p14="http://schemas.microsoft.com/office/powerpoint/2010/main" val="21112540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22</a:t>
            </a:fld>
            <a:endParaRPr lang="en-US"/>
          </a:p>
        </p:txBody>
      </p:sp>
    </p:spTree>
    <p:extLst>
      <p:ext uri="{BB962C8B-B14F-4D97-AF65-F5344CB8AC3E}">
        <p14:creationId xmlns:p14="http://schemas.microsoft.com/office/powerpoint/2010/main" val="32664555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23</a:t>
            </a:fld>
            <a:endParaRPr lang="en-US"/>
          </a:p>
        </p:txBody>
      </p:sp>
    </p:spTree>
    <p:extLst>
      <p:ext uri="{BB962C8B-B14F-4D97-AF65-F5344CB8AC3E}">
        <p14:creationId xmlns:p14="http://schemas.microsoft.com/office/powerpoint/2010/main" val="34136283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E238DE-7D58-44A3-8A8E-35FF4F551188}" type="slidenum">
              <a:rPr lang="en-US" smtClean="0"/>
              <a:t>24</a:t>
            </a:fld>
            <a:endParaRPr lang="en-US"/>
          </a:p>
        </p:txBody>
      </p:sp>
    </p:spTree>
    <p:extLst>
      <p:ext uri="{BB962C8B-B14F-4D97-AF65-F5344CB8AC3E}">
        <p14:creationId xmlns:p14="http://schemas.microsoft.com/office/powerpoint/2010/main" val="34617106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E238DE-7D58-44A3-8A8E-35FF4F551188}" type="slidenum">
              <a:rPr lang="en-US" smtClean="0"/>
              <a:t>25</a:t>
            </a:fld>
            <a:endParaRPr lang="en-US"/>
          </a:p>
        </p:txBody>
      </p:sp>
    </p:spTree>
    <p:extLst>
      <p:ext uri="{BB962C8B-B14F-4D97-AF65-F5344CB8AC3E}">
        <p14:creationId xmlns:p14="http://schemas.microsoft.com/office/powerpoint/2010/main" val="40355385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E238DE-7D58-44A3-8A8E-35FF4F551188}" type="slidenum">
              <a:rPr lang="en-US" smtClean="0"/>
              <a:t>26</a:t>
            </a:fld>
            <a:endParaRPr lang="en-US"/>
          </a:p>
        </p:txBody>
      </p:sp>
    </p:spTree>
    <p:extLst>
      <p:ext uri="{BB962C8B-B14F-4D97-AF65-F5344CB8AC3E}">
        <p14:creationId xmlns:p14="http://schemas.microsoft.com/office/powerpoint/2010/main" val="40168973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E238DE-7D58-44A3-8A8E-35FF4F551188}" type="slidenum">
              <a:rPr lang="en-US" smtClean="0"/>
              <a:t>27</a:t>
            </a:fld>
            <a:endParaRPr lang="en-US"/>
          </a:p>
        </p:txBody>
      </p:sp>
    </p:spTree>
    <p:extLst>
      <p:ext uri="{BB962C8B-B14F-4D97-AF65-F5344CB8AC3E}">
        <p14:creationId xmlns:p14="http://schemas.microsoft.com/office/powerpoint/2010/main" val="9816084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E238DE-7D58-44A3-8A8E-35FF4F551188}" type="slidenum">
              <a:rPr lang="en-US" smtClean="0"/>
              <a:t>28</a:t>
            </a:fld>
            <a:endParaRPr lang="en-US"/>
          </a:p>
        </p:txBody>
      </p:sp>
    </p:spTree>
    <p:extLst>
      <p:ext uri="{BB962C8B-B14F-4D97-AF65-F5344CB8AC3E}">
        <p14:creationId xmlns:p14="http://schemas.microsoft.com/office/powerpoint/2010/main" val="23947343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E238DE-7D58-44A3-8A8E-35FF4F551188}" type="slidenum">
              <a:rPr lang="en-US" smtClean="0"/>
              <a:t>29</a:t>
            </a:fld>
            <a:endParaRPr lang="en-US"/>
          </a:p>
        </p:txBody>
      </p:sp>
    </p:spTree>
    <p:extLst>
      <p:ext uri="{BB962C8B-B14F-4D97-AF65-F5344CB8AC3E}">
        <p14:creationId xmlns:p14="http://schemas.microsoft.com/office/powerpoint/2010/main" val="17025059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E238DE-7D58-44A3-8A8E-35FF4F551188}" type="slidenum">
              <a:rPr lang="en-US" smtClean="0"/>
              <a:t>30</a:t>
            </a:fld>
            <a:endParaRPr lang="en-US"/>
          </a:p>
        </p:txBody>
      </p:sp>
    </p:spTree>
    <p:extLst>
      <p:ext uri="{BB962C8B-B14F-4D97-AF65-F5344CB8AC3E}">
        <p14:creationId xmlns:p14="http://schemas.microsoft.com/office/powerpoint/2010/main" val="28778503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31</a:t>
            </a:fld>
            <a:endParaRPr lang="en-US"/>
          </a:p>
        </p:txBody>
      </p:sp>
    </p:spTree>
    <p:extLst>
      <p:ext uri="{BB962C8B-B14F-4D97-AF65-F5344CB8AC3E}">
        <p14:creationId xmlns:p14="http://schemas.microsoft.com/office/powerpoint/2010/main" val="218195666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32</a:t>
            </a:fld>
            <a:endParaRPr lang="en-US"/>
          </a:p>
        </p:txBody>
      </p:sp>
    </p:spTree>
    <p:extLst>
      <p:ext uri="{BB962C8B-B14F-4D97-AF65-F5344CB8AC3E}">
        <p14:creationId xmlns:p14="http://schemas.microsoft.com/office/powerpoint/2010/main" val="29263108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33</a:t>
            </a:fld>
            <a:endParaRPr lang="en-US"/>
          </a:p>
        </p:txBody>
      </p:sp>
    </p:spTree>
    <p:extLst>
      <p:ext uri="{BB962C8B-B14F-4D97-AF65-F5344CB8AC3E}">
        <p14:creationId xmlns:p14="http://schemas.microsoft.com/office/powerpoint/2010/main" val="300315917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2.xml"/><Relationship Id="rId6" Type="http://schemas.openxmlformats.org/officeDocument/2006/relationships/image" Target="../media/image1.emf"/><Relationship Id="rId5" Type="http://schemas.openxmlformats.org/officeDocument/2006/relationships/image" Target="../media/image13.svg"/><Relationship Id="rId4" Type="http://schemas.openxmlformats.org/officeDocument/2006/relationships/image" Target="../media/image12.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emf"/></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1.emf"/></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Master" Target="../slideMasters/slideMaster4.xml"/><Relationship Id="rId4" Type="http://schemas.openxmlformats.org/officeDocument/2006/relationships/image" Target="../media/image29.sv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Master" Target="../slideMasters/slideMaster4.xml"/><Relationship Id="rId4" Type="http://schemas.openxmlformats.org/officeDocument/2006/relationships/image" Target="../media/image32.sv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3.jpeg"/><Relationship Id="rId1" Type="http://schemas.openxmlformats.org/officeDocument/2006/relationships/slideMaster" Target="../slideMasters/slideMaster4.xml"/><Relationship Id="rId4" Type="http://schemas.openxmlformats.org/officeDocument/2006/relationships/image" Target="../media/image32.sv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3F4F4"/>
        </a:solidFill>
        <a:effectLst/>
      </p:bgPr>
    </p:bg>
    <p:spTree>
      <p:nvGrpSpPr>
        <p:cNvPr id="1" name=""/>
        <p:cNvGrpSpPr/>
        <p:nvPr/>
      </p:nvGrpSpPr>
      <p:grpSpPr>
        <a:xfrm>
          <a:off x="0" y="0"/>
          <a:ext cx="0" cy="0"/>
          <a:chOff x="0" y="0"/>
          <a:chExt cx="0" cy="0"/>
        </a:xfrm>
      </p:grpSpPr>
      <p:sp>
        <p:nvSpPr>
          <p:cNvPr id="15" name="Isosceles Triangle 14">
            <a:extLst>
              <a:ext uri="{FF2B5EF4-FFF2-40B4-BE49-F238E27FC236}">
                <a16:creationId xmlns:a16="http://schemas.microsoft.com/office/drawing/2014/main" id="{CC267223-82B1-4094-860C-D4CEF0CC8D5E}"/>
              </a:ext>
            </a:extLst>
          </p:cNvPr>
          <p:cNvSpPr/>
          <p:nvPr userDrawn="1"/>
        </p:nvSpPr>
        <p:spPr>
          <a:xfrm flipH="1" flipV="1">
            <a:off x="305074" y="0"/>
            <a:ext cx="8975380" cy="3048000"/>
          </a:xfrm>
          <a:custGeom>
            <a:avLst/>
            <a:gdLst>
              <a:gd name="connsiteX0" fmla="*/ 0 w 6008660"/>
              <a:gd name="connsiteY0" fmla="*/ 2997200 h 2997200"/>
              <a:gd name="connsiteX1" fmla="*/ 6008660 w 6008660"/>
              <a:gd name="connsiteY1" fmla="*/ 0 h 2997200"/>
              <a:gd name="connsiteX2" fmla="*/ 6008660 w 6008660"/>
              <a:gd name="connsiteY2" fmla="*/ 2997200 h 2997200"/>
              <a:gd name="connsiteX3" fmla="*/ 0 w 6008660"/>
              <a:gd name="connsiteY3" fmla="*/ 2997200 h 2997200"/>
              <a:gd name="connsiteX0" fmla="*/ 0 w 8975380"/>
              <a:gd name="connsiteY0" fmla="*/ 2997200 h 2997200"/>
              <a:gd name="connsiteX1" fmla="*/ 6008660 w 8975380"/>
              <a:gd name="connsiteY1" fmla="*/ 0 h 2997200"/>
              <a:gd name="connsiteX2" fmla="*/ 8975380 w 8975380"/>
              <a:gd name="connsiteY2" fmla="*/ 2946400 h 2997200"/>
              <a:gd name="connsiteX3" fmla="*/ 0 w 8975380"/>
              <a:gd name="connsiteY3" fmla="*/ 2997200 h 2997200"/>
              <a:gd name="connsiteX0" fmla="*/ 0 w 8975380"/>
              <a:gd name="connsiteY0" fmla="*/ 2997200 h 2997200"/>
              <a:gd name="connsiteX1" fmla="*/ 6008660 w 8975380"/>
              <a:gd name="connsiteY1" fmla="*/ 0 h 2997200"/>
              <a:gd name="connsiteX2" fmla="*/ 8975380 w 8975380"/>
              <a:gd name="connsiteY2" fmla="*/ 2936240 h 2997200"/>
              <a:gd name="connsiteX3" fmla="*/ 0 w 8975380"/>
              <a:gd name="connsiteY3" fmla="*/ 2997200 h 2997200"/>
              <a:gd name="connsiteX0" fmla="*/ 0 w 8975380"/>
              <a:gd name="connsiteY0" fmla="*/ 2997200 h 2997200"/>
              <a:gd name="connsiteX1" fmla="*/ 6008660 w 8975380"/>
              <a:gd name="connsiteY1" fmla="*/ 0 h 2997200"/>
              <a:gd name="connsiteX2" fmla="*/ 8975380 w 8975380"/>
              <a:gd name="connsiteY2" fmla="*/ 2997200 h 2997200"/>
              <a:gd name="connsiteX3" fmla="*/ 0 w 8975380"/>
              <a:gd name="connsiteY3" fmla="*/ 2997200 h 2997200"/>
              <a:gd name="connsiteX0" fmla="*/ 0 w 8975380"/>
              <a:gd name="connsiteY0" fmla="*/ 3048000 h 3048000"/>
              <a:gd name="connsiteX1" fmla="*/ 5957860 w 8975380"/>
              <a:gd name="connsiteY1" fmla="*/ 0 h 3048000"/>
              <a:gd name="connsiteX2" fmla="*/ 8975380 w 8975380"/>
              <a:gd name="connsiteY2" fmla="*/ 3048000 h 3048000"/>
              <a:gd name="connsiteX3" fmla="*/ 0 w 8975380"/>
              <a:gd name="connsiteY3" fmla="*/ 3048000 h 3048000"/>
            </a:gdLst>
            <a:ahLst/>
            <a:cxnLst>
              <a:cxn ang="0">
                <a:pos x="connsiteX0" y="connsiteY0"/>
              </a:cxn>
              <a:cxn ang="0">
                <a:pos x="connsiteX1" y="connsiteY1"/>
              </a:cxn>
              <a:cxn ang="0">
                <a:pos x="connsiteX2" y="connsiteY2"/>
              </a:cxn>
              <a:cxn ang="0">
                <a:pos x="connsiteX3" y="connsiteY3"/>
              </a:cxn>
            </a:cxnLst>
            <a:rect l="l" t="t" r="r" b="b"/>
            <a:pathLst>
              <a:path w="8975380" h="3048000">
                <a:moveTo>
                  <a:pt x="0" y="3048000"/>
                </a:moveTo>
                <a:lnTo>
                  <a:pt x="5957860" y="0"/>
                </a:lnTo>
                <a:lnTo>
                  <a:pt x="8975380" y="3048000"/>
                </a:lnTo>
                <a:lnTo>
                  <a:pt x="0" y="3048000"/>
                </a:lnTo>
                <a:close/>
              </a:path>
            </a:pathLst>
          </a:custGeom>
          <a:solidFill>
            <a:srgbClr val="07344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Lef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6210300" cy="6858000"/>
          </a:xfrm>
          <a:prstGeom prst="rect">
            <a:avLst/>
          </a:prstGeom>
        </p:spPr>
      </p:pic>
      <p:sp>
        <p:nvSpPr>
          <p:cNvPr id="2" name="Presentation 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5494430" y="2313782"/>
            <a:ext cx="6217920" cy="2230436"/>
          </a:xfrm>
        </p:spPr>
        <p:txBody>
          <a:bodyPr lIns="91440" anchor="ctr">
            <a:normAutofit/>
          </a:bodyPr>
          <a:lstStyle>
            <a:lvl1pPr algn="l">
              <a:defRPr sz="4800" b="1">
                <a:solidFill>
                  <a:schemeClr val="accent2"/>
                </a:solidFill>
                <a:latin typeface="+mn-lt"/>
              </a:defRPr>
            </a:lvl1pPr>
          </a:lstStyle>
          <a:p>
            <a:r>
              <a:rPr lang="en-US"/>
              <a:t>Click to add Title</a:t>
            </a:r>
          </a:p>
        </p:txBody>
      </p:sp>
      <p:sp>
        <p:nvSpPr>
          <p:cNvPr id="3" name="Presentation Subtitl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5494430" y="4673599"/>
            <a:ext cx="621792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4" name="Event Date">
            <a:extLst>
              <a:ext uri="{FF2B5EF4-FFF2-40B4-BE49-F238E27FC236}">
                <a16:creationId xmlns:a16="http://schemas.microsoft.com/office/drawing/2014/main" id="{A87BC8D1-B522-491F-805B-FA6690AC2AF6}"/>
              </a:ext>
            </a:extLst>
          </p:cNvPr>
          <p:cNvSpPr>
            <a:spLocks noGrp="1"/>
          </p:cNvSpPr>
          <p:nvPr>
            <p:ph type="dt" sz="half" idx="10"/>
          </p:nvPr>
        </p:nvSpPr>
        <p:spPr>
          <a:xfrm>
            <a:off x="349956" y="3860800"/>
            <a:ext cx="5860344" cy="2997200"/>
          </a:xfrm>
          <a:prstGeom prst="triangle">
            <a:avLst/>
          </a:prstGeom>
          <a:solidFill>
            <a:srgbClr val="5C1A23"/>
          </a:solidFill>
          <a:ln>
            <a:noFill/>
          </a:ln>
        </p:spPr>
        <p:txBody>
          <a:bodyPr anchor="ctr"/>
          <a:lstStyle>
            <a:lvl1pPr algn="ctr">
              <a:defRPr sz="2000">
                <a:solidFill>
                  <a:schemeClr val="bg1"/>
                </a:solidFill>
              </a:defRPr>
            </a:lvl1pPr>
          </a:lstStyle>
          <a:p>
            <a:endParaRPr lang="en-US"/>
          </a:p>
        </p:txBody>
      </p:sp>
      <p:pic>
        <p:nvPicPr>
          <p:cNvPr id="10" name="WFGPS Logo" descr="Logo for WorkforceGPS: Navigate to Success">
            <a:extLst>
              <a:ext uri="{FF2B5EF4-FFF2-40B4-BE49-F238E27FC236}">
                <a16:creationId xmlns:a16="http://schemas.microsoft.com/office/drawing/2014/main" id="{A0EDBCB9-034B-4117-97B6-419BF0069DC5}"/>
              </a:ext>
            </a:extLst>
          </p:cNvPr>
          <p:cNvPicPr>
            <a:picLocks noChangeAspect="1"/>
          </p:cNvPicPr>
          <p:nvPr userDrawn="1"/>
        </p:nvPicPr>
        <p:blipFill>
          <a:blip r:embed="rId4"/>
          <a:stretch>
            <a:fillRect/>
          </a:stretch>
        </p:blipFill>
        <p:spPr>
          <a:xfrm>
            <a:off x="8816219" y="264617"/>
            <a:ext cx="3102164" cy="1053028"/>
          </a:xfrm>
          <a:prstGeom prst="rect">
            <a:avLst/>
          </a:prstGeom>
        </p:spPr>
      </p:pic>
      <p:grpSp>
        <p:nvGrpSpPr>
          <p:cNvPr id="14" name="Group 13">
            <a:extLst>
              <a:ext uri="{FF2B5EF4-FFF2-40B4-BE49-F238E27FC236}">
                <a16:creationId xmlns:a16="http://schemas.microsoft.com/office/drawing/2014/main" id="{41C88760-9F9F-9C6F-8FD4-6DE1FDD33A1E}"/>
              </a:ext>
            </a:extLst>
          </p:cNvPr>
          <p:cNvGrpSpPr/>
          <p:nvPr userDrawn="1"/>
        </p:nvGrpSpPr>
        <p:grpSpPr>
          <a:xfrm>
            <a:off x="1900487" y="796475"/>
            <a:ext cx="4981576" cy="731520"/>
            <a:chOff x="2116387" y="927100"/>
            <a:chExt cx="4981576" cy="731520"/>
          </a:xfrm>
        </p:grpSpPr>
        <p:pic>
          <p:nvPicPr>
            <p:cNvPr id="6" name="Picture 5" descr="Logo, calendar&#10;&#10;Description automatically generated">
              <a:extLst>
                <a:ext uri="{FF2B5EF4-FFF2-40B4-BE49-F238E27FC236}">
                  <a16:creationId xmlns:a16="http://schemas.microsoft.com/office/drawing/2014/main" id="{847A216C-9567-7D24-6D87-F001B732A5F4}"/>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116387" y="927100"/>
              <a:ext cx="731520" cy="731520"/>
            </a:xfrm>
            <a:prstGeom prst="rect">
              <a:avLst/>
            </a:prstGeom>
          </p:spPr>
        </p:pic>
        <p:sp>
          <p:nvSpPr>
            <p:cNvPr id="11" name="TextBox 10">
              <a:extLst>
                <a:ext uri="{FF2B5EF4-FFF2-40B4-BE49-F238E27FC236}">
                  <a16:creationId xmlns:a16="http://schemas.microsoft.com/office/drawing/2014/main" id="{BD215140-8E70-3975-5F15-9EA608E22D4F}"/>
                </a:ext>
              </a:extLst>
            </p:cNvPr>
            <p:cNvSpPr txBox="1"/>
            <p:nvPr userDrawn="1"/>
          </p:nvSpPr>
          <p:spPr>
            <a:xfrm>
              <a:off x="2847907" y="969694"/>
              <a:ext cx="4250056" cy="646331"/>
            </a:xfrm>
            <a:prstGeom prst="rect">
              <a:avLst/>
            </a:prstGeom>
            <a:noFill/>
          </p:spPr>
          <p:txBody>
            <a:bodyPr wrap="square" rtlCol="0">
              <a:spAutoFit/>
            </a:bodyPr>
            <a:lstStyle/>
            <a:p>
              <a:r>
                <a:rPr lang="en-US" sz="1200" b="1">
                  <a:solidFill>
                    <a:schemeClr val="bg1"/>
                  </a:solidFill>
                </a:rPr>
                <a:t>OFFICE OF CAREER, TECHNICAL, AND ADULT EDUCATION &amp;</a:t>
              </a:r>
            </a:p>
            <a:p>
              <a:r>
                <a:rPr lang="en-US" sz="1200" b="1">
                  <a:solidFill>
                    <a:schemeClr val="bg1"/>
                  </a:solidFill>
                </a:rPr>
                <a:t>OFFICE OF SPECIAL EDUCATION AND REHABILITATIVE SERVICES</a:t>
              </a:r>
            </a:p>
            <a:p>
              <a:r>
                <a:rPr lang="en-US" sz="1200">
                  <a:solidFill>
                    <a:schemeClr val="bg1"/>
                  </a:solidFill>
                </a:rPr>
                <a:t>UNITED STATES DEPARTMENT OF EDUCATION </a:t>
              </a:r>
            </a:p>
          </p:txBody>
        </p:sp>
      </p:grpSp>
      <p:grpSp>
        <p:nvGrpSpPr>
          <p:cNvPr id="13" name="Group 12">
            <a:extLst>
              <a:ext uri="{FF2B5EF4-FFF2-40B4-BE49-F238E27FC236}">
                <a16:creationId xmlns:a16="http://schemas.microsoft.com/office/drawing/2014/main" id="{0880DC08-9A51-D72F-6F92-504055C093BC}"/>
              </a:ext>
            </a:extLst>
          </p:cNvPr>
          <p:cNvGrpSpPr/>
          <p:nvPr userDrawn="1"/>
        </p:nvGrpSpPr>
        <p:grpSpPr>
          <a:xfrm>
            <a:off x="1094942" y="102701"/>
            <a:ext cx="4081988" cy="731520"/>
            <a:chOff x="1412442" y="102701"/>
            <a:chExt cx="4081988" cy="731520"/>
          </a:xfrm>
        </p:grpSpPr>
        <p:pic>
          <p:nvPicPr>
            <p:cNvPr id="25" name="DOL Seal" descr="Official seal of the United States Department of Labor">
              <a:extLst>
                <a:ext uri="{FF2B5EF4-FFF2-40B4-BE49-F238E27FC236}">
                  <a16:creationId xmlns:a16="http://schemas.microsoft.com/office/drawing/2014/main" id="{64621789-AD2B-43C2-B634-7CA4258C100B}"/>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412442" y="102701"/>
              <a:ext cx="731520" cy="731520"/>
            </a:xfrm>
            <a:prstGeom prst="rect">
              <a:avLst/>
            </a:prstGeom>
          </p:spPr>
        </p:pic>
        <p:sp>
          <p:nvSpPr>
            <p:cNvPr id="12" name="TextBox 11">
              <a:extLst>
                <a:ext uri="{FF2B5EF4-FFF2-40B4-BE49-F238E27FC236}">
                  <a16:creationId xmlns:a16="http://schemas.microsoft.com/office/drawing/2014/main" id="{DEB41CB7-B1D9-72A0-50D5-31D168BAB3C1}"/>
                </a:ext>
              </a:extLst>
            </p:cNvPr>
            <p:cNvSpPr txBox="1"/>
            <p:nvPr userDrawn="1"/>
          </p:nvSpPr>
          <p:spPr>
            <a:xfrm>
              <a:off x="2148475" y="237629"/>
              <a:ext cx="3345955" cy="461665"/>
            </a:xfrm>
            <a:prstGeom prst="rect">
              <a:avLst/>
            </a:prstGeom>
            <a:noFill/>
          </p:spPr>
          <p:txBody>
            <a:bodyPr wrap="square" rtlCol="0">
              <a:spAutoFit/>
            </a:bodyPr>
            <a:lstStyle/>
            <a:p>
              <a:r>
                <a:rPr lang="en-US" sz="1200" b="1">
                  <a:solidFill>
                    <a:schemeClr val="bg1"/>
                  </a:solidFill>
                </a:rPr>
                <a:t>EMPLOYMENT AND TRAINING ADMINISTRATION</a:t>
              </a:r>
            </a:p>
            <a:p>
              <a:r>
                <a:rPr lang="en-US" sz="1200">
                  <a:solidFill>
                    <a:schemeClr val="bg1"/>
                  </a:solidFill>
                </a:rPr>
                <a:t>UNITED STATES DEPARTMENT OF LABOR </a:t>
              </a:r>
            </a:p>
          </p:txBody>
        </p:sp>
      </p:grpSp>
    </p:spTree>
    <p:extLst>
      <p:ext uri="{BB962C8B-B14F-4D97-AF65-F5344CB8AC3E}">
        <p14:creationId xmlns:p14="http://schemas.microsoft.com/office/powerpoint/2010/main" val="3074304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p:nvPr>
        </p:nvSpPr>
        <p:spPr/>
        <p:txBody>
          <a:bodyPr/>
          <a:lstStyle/>
          <a:p>
            <a:r>
              <a:rPr lang="en-US"/>
              <a:t>Click to edit Master title style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887704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gradFill flip="none" rotWithShape="1">
          <a:gsLst>
            <a:gs pos="0">
              <a:schemeClr val="accent4">
                <a:lumMod val="5000"/>
                <a:lumOff val="95000"/>
              </a:schemeClr>
            </a:gs>
            <a:gs pos="74000">
              <a:srgbClr val="F3F4F4"/>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16" name="Right Side embellishment">
            <a:extLst>
              <a:ext uri="{FF2B5EF4-FFF2-40B4-BE49-F238E27FC236}">
                <a16:creationId xmlns:a16="http://schemas.microsoft.com/office/drawing/2014/main" id="{4D9AA7DD-14DE-453A-A67E-C2DAC9D360F7}"/>
              </a:ext>
              <a:ext uri="{C183D7F6-B498-43B3-948B-1728B52AA6E4}">
                <adec:decorative xmlns:adec="http://schemas.microsoft.com/office/drawing/2017/decorative" val="1"/>
              </a:ext>
            </a:extLst>
          </p:cNvPr>
          <p:cNvGrpSpPr/>
          <p:nvPr userDrawn="1"/>
        </p:nvGrpSpPr>
        <p:grpSpPr>
          <a:xfrm>
            <a:off x="5981700" y="0"/>
            <a:ext cx="6698065" cy="6858000"/>
            <a:chOff x="5981700" y="0"/>
            <a:chExt cx="6698065" cy="6858000"/>
          </a:xfrm>
        </p:grpSpPr>
        <p:pic>
          <p:nvPicPr>
            <p:cNvPr id="13" name="Graphic 12">
              <a:extLst>
                <a:ext uri="{FF2B5EF4-FFF2-40B4-BE49-F238E27FC236}">
                  <a16:creationId xmlns:a16="http://schemas.microsoft.com/office/drawing/2014/main" id="{1E010900-2E2A-4E1C-AE1E-D9FC0ED6FBC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flipV="1">
              <a:off x="5981700" y="0"/>
              <a:ext cx="6210300" cy="6858000"/>
            </a:xfrm>
            <a:prstGeom prst="rect">
              <a:avLst/>
            </a:prstGeom>
          </p:spPr>
        </p:pic>
        <p:grpSp>
          <p:nvGrpSpPr>
            <p:cNvPr id="10" name="Group 9">
              <a:extLst>
                <a:ext uri="{FF2B5EF4-FFF2-40B4-BE49-F238E27FC236}">
                  <a16:creationId xmlns:a16="http://schemas.microsoft.com/office/drawing/2014/main" id="{F6564B5D-A8E3-417C-B069-A864DB01FA1F}"/>
                </a:ext>
              </a:extLst>
            </p:cNvPr>
            <p:cNvGrpSpPr/>
            <p:nvPr userDrawn="1"/>
          </p:nvGrpSpPr>
          <p:grpSpPr>
            <a:xfrm>
              <a:off x="11405293" y="5979373"/>
              <a:ext cx="1274472" cy="851703"/>
              <a:chOff x="11405293" y="5979373"/>
              <a:chExt cx="1274472" cy="851703"/>
            </a:xfrm>
          </p:grpSpPr>
          <p:sp>
            <p:nvSpPr>
              <p:cNvPr id="11" name="Freeform: Shape 10">
                <a:extLst>
                  <a:ext uri="{FF2B5EF4-FFF2-40B4-BE49-F238E27FC236}">
                    <a16:creationId xmlns:a16="http://schemas.microsoft.com/office/drawing/2014/main" id="{5898DE2C-B504-404F-ADBB-3D6C7D497DA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F05CA48E-DA4C-4709-AE39-A21D3EBE096B}"/>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7" name="Freeform: Shape 6">
              <a:extLst>
                <a:ext uri="{FF2B5EF4-FFF2-40B4-BE49-F238E27FC236}">
                  <a16:creationId xmlns:a16="http://schemas.microsoft.com/office/drawing/2014/main" id="{D1D4A77C-E949-4CD8-95DA-E57E0880FF3B}"/>
                </a:ext>
              </a:extLst>
            </p:cNvPr>
            <p:cNvSpPr/>
            <p:nvPr/>
          </p:nvSpPr>
          <p:spPr>
            <a:xfrm flipH="1">
              <a:off x="6216734" y="0"/>
              <a:ext cx="5408000" cy="2698134"/>
            </a:xfrm>
            <a:custGeom>
              <a:avLst/>
              <a:gdLst>
                <a:gd name="connsiteX0" fmla="*/ 5865876 w 5854700"/>
                <a:gd name="connsiteY0" fmla="*/ 0 h 2921000"/>
                <a:gd name="connsiteX1" fmla="*/ 0 w 5854700"/>
                <a:gd name="connsiteY1" fmla="*/ 0 h 2921000"/>
                <a:gd name="connsiteX2" fmla="*/ 2932938 w 5854700"/>
                <a:gd name="connsiteY2" fmla="*/ 2932938 h 2921000"/>
              </a:gdLst>
              <a:ahLst/>
              <a:cxnLst>
                <a:cxn ang="0">
                  <a:pos x="connsiteX0" y="connsiteY0"/>
                </a:cxn>
                <a:cxn ang="0">
                  <a:pos x="connsiteX1" y="connsiteY1"/>
                </a:cxn>
                <a:cxn ang="0">
                  <a:pos x="connsiteX2" y="connsiteY2"/>
                </a:cxn>
              </a:cxnLst>
              <a:rect l="l" t="t" r="r" b="b"/>
              <a:pathLst>
                <a:path w="5854700" h="2921000">
                  <a:moveTo>
                    <a:pt x="5865876" y="0"/>
                  </a:moveTo>
                  <a:lnTo>
                    <a:pt x="0" y="0"/>
                  </a:lnTo>
                  <a:lnTo>
                    <a:pt x="2932938" y="2932938"/>
                  </a:lnTo>
                  <a:close/>
                </a:path>
              </a:pathLst>
            </a:custGeom>
            <a:solidFill>
              <a:schemeClr val="bg1"/>
            </a:solidFill>
            <a:ln w="12700" cap="flat">
              <a:noFill/>
              <a:prstDash val="solid"/>
              <a:miter/>
            </a:ln>
            <a:effectLst>
              <a:outerShdw blurRad="50800" dist="38100" dir="5400000" algn="t" rotWithShape="0">
                <a:prstClr val="black">
                  <a:alpha val="20000"/>
                </a:prstClr>
              </a:outerShdw>
            </a:effectLst>
          </p:spPr>
          <p:txBody>
            <a:bodyPr rtlCol="0" anchor="ctr"/>
            <a:lstStyle/>
            <a:p>
              <a:endParaRPr lang="en-US"/>
            </a:p>
          </p:txBody>
        </p:sp>
        <p:sp>
          <p:nvSpPr>
            <p:cNvPr id="14" name="Freeform: Shape 13">
              <a:extLst>
                <a:ext uri="{FF2B5EF4-FFF2-40B4-BE49-F238E27FC236}">
                  <a16:creationId xmlns:a16="http://schemas.microsoft.com/office/drawing/2014/main" id="{4664FABA-999E-4344-ACD0-3A27759584A7}"/>
                </a:ext>
              </a:extLst>
            </p:cNvPr>
            <p:cNvSpPr/>
            <p:nvPr/>
          </p:nvSpPr>
          <p:spPr>
            <a:xfrm flipH="1">
              <a:off x="6216734" y="4150341"/>
              <a:ext cx="5408000" cy="2698134"/>
            </a:xfrm>
            <a:custGeom>
              <a:avLst/>
              <a:gdLst>
                <a:gd name="connsiteX0" fmla="*/ 0 w 5854700"/>
                <a:gd name="connsiteY0" fmla="*/ 2932938 h 2921000"/>
                <a:gd name="connsiteX1" fmla="*/ 5865876 w 5854700"/>
                <a:gd name="connsiteY1" fmla="*/ 2932938 h 2921000"/>
                <a:gd name="connsiteX2" fmla="*/ 2932938 w 5854700"/>
                <a:gd name="connsiteY2" fmla="*/ 0 h 2921000"/>
              </a:gdLst>
              <a:ahLst/>
              <a:cxnLst>
                <a:cxn ang="0">
                  <a:pos x="connsiteX0" y="connsiteY0"/>
                </a:cxn>
                <a:cxn ang="0">
                  <a:pos x="connsiteX1" y="connsiteY1"/>
                </a:cxn>
                <a:cxn ang="0">
                  <a:pos x="connsiteX2" y="connsiteY2"/>
                </a:cxn>
              </a:cxnLst>
              <a:rect l="l" t="t" r="r" b="b"/>
              <a:pathLst>
                <a:path w="5854700" h="2921000">
                  <a:moveTo>
                    <a:pt x="0" y="2932938"/>
                  </a:moveTo>
                  <a:lnTo>
                    <a:pt x="5865876" y="2932938"/>
                  </a:lnTo>
                  <a:lnTo>
                    <a:pt x="2932938" y="0"/>
                  </a:lnTo>
                  <a:close/>
                </a:path>
              </a:pathLst>
            </a:custGeom>
            <a:solidFill>
              <a:schemeClr val="bg1"/>
            </a:solidFill>
            <a:ln w="12700" cap="flat">
              <a:noFill/>
              <a:prstDash val="solid"/>
              <a:miter/>
            </a:ln>
            <a:effectLst>
              <a:outerShdw blurRad="50800" dist="38100" dir="16200000" rotWithShape="0">
                <a:prstClr val="black">
                  <a:alpha val="20000"/>
                </a:prstClr>
              </a:outerShdw>
            </a:effectLst>
          </p:spPr>
          <p:txBody>
            <a:bodyPr rtlCol="0" anchor="ctr"/>
            <a:lstStyle/>
            <a:p>
              <a:endParaRPr lang="en-US"/>
            </a:p>
          </p:txBody>
        </p:sp>
        <p:sp>
          <p:nvSpPr>
            <p:cNvPr id="15" name="Freeform: Shape 14">
              <a:extLst>
                <a:ext uri="{FF2B5EF4-FFF2-40B4-BE49-F238E27FC236}">
                  <a16:creationId xmlns:a16="http://schemas.microsoft.com/office/drawing/2014/main" id="{D4E59E20-FFBA-4E09-9F1A-EAEFEDF2B97B}"/>
                </a:ext>
              </a:extLst>
            </p:cNvPr>
            <p:cNvSpPr/>
            <p:nvPr/>
          </p:nvSpPr>
          <p:spPr>
            <a:xfrm flipH="1">
              <a:off x="9845796" y="782005"/>
              <a:ext cx="2346204" cy="5290688"/>
            </a:xfrm>
            <a:custGeom>
              <a:avLst/>
              <a:gdLst>
                <a:gd name="connsiteX0" fmla="*/ 2316099 w 2540000"/>
                <a:gd name="connsiteY0" fmla="*/ 2315972 h 5727700"/>
                <a:gd name="connsiteX1" fmla="*/ 0 w 2540000"/>
                <a:gd name="connsiteY1" fmla="*/ 0 h 5727700"/>
                <a:gd name="connsiteX2" fmla="*/ 0 w 2540000"/>
                <a:gd name="connsiteY2" fmla="*/ 5732526 h 5727700"/>
                <a:gd name="connsiteX3" fmla="*/ 2316099 w 2540000"/>
                <a:gd name="connsiteY3" fmla="*/ 3416427 h 5727700"/>
                <a:gd name="connsiteX4" fmla="*/ 2316099 w 2540000"/>
                <a:gd name="connsiteY4" fmla="*/ 2315972 h 572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0000" h="5727700">
                  <a:moveTo>
                    <a:pt x="2316099" y="2315972"/>
                  </a:moveTo>
                  <a:lnTo>
                    <a:pt x="0" y="0"/>
                  </a:lnTo>
                  <a:lnTo>
                    <a:pt x="0" y="5732526"/>
                  </a:lnTo>
                  <a:lnTo>
                    <a:pt x="2316099" y="3416427"/>
                  </a:lnTo>
                  <a:cubicBezTo>
                    <a:pt x="2619883" y="3112643"/>
                    <a:pt x="2619883" y="2619883"/>
                    <a:pt x="2316099" y="2315972"/>
                  </a:cubicBezTo>
                  <a:close/>
                </a:path>
              </a:pathLst>
            </a:custGeom>
            <a:solidFill>
              <a:schemeClr val="bg1"/>
            </a:solidFill>
            <a:ln w="12700" cap="flat">
              <a:noFill/>
              <a:prstDash val="solid"/>
              <a:miter/>
            </a:ln>
            <a:effectLst>
              <a:outerShdw blurRad="50800" dist="38100" dir="10800000" algn="r" rotWithShape="0">
                <a:prstClr val="black">
                  <a:alpha val="10000"/>
                </a:prstClr>
              </a:outerShdw>
            </a:effectLst>
          </p:spPr>
          <p:txBody>
            <a:bodyPr rtlCol="0" anchor="ctr"/>
            <a:lstStyle/>
            <a:p>
              <a:endParaRPr lang="en-US"/>
            </a:p>
          </p:txBody>
        </p:sp>
      </p:grpSp>
      <p:pic>
        <p:nvPicPr>
          <p:cNvPr id="17" name="WFGPS Logo">
            <a:extLst>
              <a:ext uri="{FF2B5EF4-FFF2-40B4-BE49-F238E27FC236}">
                <a16:creationId xmlns:a16="http://schemas.microsoft.com/office/drawing/2014/main" id="{9D976868-9CAA-41E5-AF3B-88CCB6DC8D81}"/>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8226213" y="6284572"/>
            <a:ext cx="1389041" cy="471509"/>
          </a:xfrm>
          <a:prstGeom prst="rect">
            <a:avLst/>
          </a:prstGeom>
        </p:spPr>
      </p:pic>
      <p:sp>
        <p:nvSpPr>
          <p:cNvPr id="6" name="Slide Number">
            <a:extLst>
              <a:ext uri="{FF2B5EF4-FFF2-40B4-BE49-F238E27FC236}">
                <a16:creationId xmlns:a16="http://schemas.microsoft.com/office/drawing/2014/main" id="{7F202FB4-F169-4452-A4B3-A923F1681FBF}"/>
              </a:ext>
            </a:extLst>
          </p:cNvPr>
          <p:cNvSpPr>
            <a:spLocks noGrp="1"/>
          </p:cNvSpPr>
          <p:nvPr>
            <p:ph type="sldNum" sz="quarter" idx="12"/>
          </p:nvPr>
        </p:nvSpPr>
        <p:spPr/>
        <p:txBody>
          <a:bodyPr/>
          <a:lstStyle>
            <a:lvl1pPr>
              <a:defRPr>
                <a:solidFill>
                  <a:schemeClr val="accent1"/>
                </a:solidFill>
              </a:defRPr>
            </a:lvl1pPr>
          </a:lstStyle>
          <a:p>
            <a:fld id="{158B7785-F6D6-45F8-833E-07BD84680091}" type="slidenum">
              <a:rPr lang="en-US" smtClean="0"/>
              <a:pPr/>
              <a:t>‹#›</a:t>
            </a:fld>
            <a:endParaRPr lang="en-US"/>
          </a:p>
        </p:txBody>
      </p:sp>
      <p:sp>
        <p:nvSpPr>
          <p:cNvPr id="2" name="Section Title">
            <a:extLst>
              <a:ext uri="{FF2B5EF4-FFF2-40B4-BE49-F238E27FC236}">
                <a16:creationId xmlns:a16="http://schemas.microsoft.com/office/drawing/2014/main" id="{72E288C2-30BA-4AB0-9C9B-92B7CF759799}"/>
              </a:ext>
            </a:extLst>
          </p:cNvPr>
          <p:cNvSpPr>
            <a:spLocks noGrp="1"/>
          </p:cNvSpPr>
          <p:nvPr>
            <p:ph type="title" hasCustomPrompt="1"/>
          </p:nvPr>
        </p:nvSpPr>
        <p:spPr>
          <a:xfrm>
            <a:off x="800101" y="1405870"/>
            <a:ext cx="6553200" cy="2357891"/>
          </a:xfrm>
        </p:spPr>
        <p:txBody>
          <a:bodyPr lIns="91440" anchor="b">
            <a:normAutofit/>
          </a:bodyPr>
          <a:lstStyle>
            <a:lvl1pPr>
              <a:defRPr sz="6000" b="1">
                <a:solidFill>
                  <a:schemeClr val="accent1"/>
                </a:solidFill>
                <a:latin typeface="+mn-lt"/>
              </a:defRPr>
            </a:lvl1pPr>
          </a:lstStyle>
          <a:p>
            <a:r>
              <a:rPr lang="en-US"/>
              <a:t>Add section title here.</a:t>
            </a:r>
          </a:p>
        </p:txBody>
      </p:sp>
      <p:sp>
        <p:nvSpPr>
          <p:cNvPr id="3" name="Section Subtitle">
            <a:extLst>
              <a:ext uri="{FF2B5EF4-FFF2-40B4-BE49-F238E27FC236}">
                <a16:creationId xmlns:a16="http://schemas.microsoft.com/office/drawing/2014/main" id="{B3C775B5-BBF5-4684-873B-88ACF9DA3EF8}"/>
              </a:ext>
            </a:extLst>
          </p:cNvPr>
          <p:cNvSpPr>
            <a:spLocks noGrp="1"/>
          </p:cNvSpPr>
          <p:nvPr>
            <p:ph type="body" idx="1" hasCustomPrompt="1"/>
          </p:nvPr>
        </p:nvSpPr>
        <p:spPr>
          <a:xfrm>
            <a:off x="800100" y="4269493"/>
            <a:ext cx="6553200" cy="1154793"/>
          </a:xfrm>
        </p:spPr>
        <p:txBody>
          <a:bodyPr>
            <a:normAutofit/>
          </a:bodyPr>
          <a:lstStyle>
            <a:lvl1pPr marL="0" indent="0" algn="l">
              <a:buNone/>
              <a:defRPr sz="2800">
                <a:solidFill>
                  <a:schemeClr val="accent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a:t>This is a section subtitle if needed.  Otherwise, delete this block.</a:t>
            </a:r>
          </a:p>
        </p:txBody>
      </p:sp>
    </p:spTree>
    <p:extLst>
      <p:ext uri="{BB962C8B-B14F-4D97-AF65-F5344CB8AC3E}">
        <p14:creationId xmlns:p14="http://schemas.microsoft.com/office/powerpoint/2010/main" val="784041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a:xfrm>
            <a:off x="805866" y="46208"/>
            <a:ext cx="11081334" cy="786384"/>
          </a:xfrm>
        </p:spPr>
        <p:txBody>
          <a:bodyPr/>
          <a:lstStyle/>
          <a:p>
            <a:r>
              <a:rPr lang="en-US"/>
              <a:t>Click to edit Master title style</a:t>
            </a:r>
          </a:p>
        </p:txBody>
      </p:sp>
      <p:sp>
        <p:nvSpPr>
          <p:cNvPr id="3" name="Subtitle">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39788" y="999279"/>
            <a:ext cx="10515600" cy="823912"/>
          </a:xfrm>
          <a:solidFill>
            <a:srgbClr val="F3F4F4"/>
          </a:solidFill>
          <a:ln>
            <a:solidFill>
              <a:schemeClr val="accent4"/>
            </a:solidFill>
          </a:ln>
        </p:spPr>
        <p:txBody>
          <a:bodyPr anchor="ctr">
            <a:normAutofit/>
          </a:bodyPr>
          <a:lstStyle>
            <a:lvl1pPr marL="0" indent="0" algn="l">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subtitle </a:t>
            </a:r>
          </a:p>
        </p:txBody>
      </p:sp>
      <p:sp>
        <p:nvSpPr>
          <p:cNvPr id="4" name="Content Placeholder">
            <a:extLst>
              <a:ext uri="{FF2B5EF4-FFF2-40B4-BE49-F238E27FC236}">
                <a16:creationId xmlns:a16="http://schemas.microsoft.com/office/drawing/2014/main" id="{18CFC8C1-67C5-455C-AAC1-338413D4B475}"/>
              </a:ext>
            </a:extLst>
          </p:cNvPr>
          <p:cNvSpPr>
            <a:spLocks noGrp="1"/>
          </p:cNvSpPr>
          <p:nvPr>
            <p:ph sz="half" idx="2"/>
          </p:nvPr>
        </p:nvSpPr>
        <p:spPr>
          <a:xfrm>
            <a:off x="839788" y="1989878"/>
            <a:ext cx="10515600" cy="4199785"/>
          </a:xfrm>
        </p:spPr>
        <p:txBody>
          <a:bodyPr>
            <a:noAutofit/>
          </a:bodyPr>
          <a:lstStyle>
            <a:lvl1pPr>
              <a:defRPr sz="2400"/>
            </a:lvl1pPr>
            <a:lvl2pPr>
              <a:defRPr sz="22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77629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p:nvPr>
        </p:nvSpPr>
        <p:spPr/>
        <p:txBody>
          <a:bodyPr/>
          <a:lstStyle/>
          <a:p>
            <a:r>
              <a:rPr lang="en-US"/>
              <a:t>Click to edit Master title style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p:nvPr>
        </p:nvSpPr>
        <p:spPr>
          <a:xfrm>
            <a:off x="838200" y="1161144"/>
            <a:ext cx="5181600" cy="501582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p:nvPr>
        </p:nvSpPr>
        <p:spPr>
          <a:xfrm>
            <a:off x="6172200" y="1161144"/>
            <a:ext cx="5181600" cy="501582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674190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p:txBody>
          <a:bodyPr/>
          <a:lstStyle/>
          <a:p>
            <a:r>
              <a:rPr lang="en-US"/>
              <a:t>Click to edit Master title style</a:t>
            </a:r>
          </a:p>
        </p:txBody>
      </p:sp>
      <p:sp>
        <p:nvSpPr>
          <p:cNvPr id="3" name="Content Title Left">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05866"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left column heading</a:t>
            </a:r>
          </a:p>
        </p:txBody>
      </p:sp>
      <p:sp>
        <p:nvSpPr>
          <p:cNvPr id="4" name="Content Placeholder Left">
            <a:extLst>
              <a:ext uri="{FF2B5EF4-FFF2-40B4-BE49-F238E27FC236}">
                <a16:creationId xmlns:a16="http://schemas.microsoft.com/office/drawing/2014/main" id="{18CFC8C1-67C5-455C-AAC1-338413D4B475}"/>
              </a:ext>
            </a:extLst>
          </p:cNvPr>
          <p:cNvSpPr>
            <a:spLocks noGrp="1"/>
          </p:cNvSpPr>
          <p:nvPr>
            <p:ph sz="half" idx="2"/>
          </p:nvPr>
        </p:nvSpPr>
        <p:spPr>
          <a:xfrm>
            <a:off x="805866"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Title Right">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6172200"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right column heading</a:t>
            </a:r>
          </a:p>
        </p:txBody>
      </p:sp>
      <p:sp>
        <p:nvSpPr>
          <p:cNvPr id="6" name="Content Placeholder Right">
            <a:extLst>
              <a:ext uri="{FF2B5EF4-FFF2-40B4-BE49-F238E27FC236}">
                <a16:creationId xmlns:a16="http://schemas.microsoft.com/office/drawing/2014/main" id="{FFD68788-1515-4FDE-890A-643522C68A2A}"/>
              </a:ext>
            </a:extLst>
          </p:cNvPr>
          <p:cNvSpPr>
            <a:spLocks noGrp="1"/>
          </p:cNvSpPr>
          <p:nvPr>
            <p:ph sz="quarter" idx="4"/>
          </p:nvPr>
        </p:nvSpPr>
        <p:spPr>
          <a:xfrm>
            <a:off x="6172200"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54115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 name="Slide Number">
            <a:extLst>
              <a:ext uri="{FF2B5EF4-FFF2-40B4-BE49-F238E27FC236}">
                <a16:creationId xmlns:a16="http://schemas.microsoft.com/office/drawing/2014/main" id="{50DEA1C2-3B9B-4C61-B9C1-95E92E311634}"/>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0B73BD0A-7F58-4DC5-B1D9-8439C1D6CD73}"/>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9049609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a:p>
        </p:txBody>
      </p:sp>
    </p:spTree>
    <p:extLst>
      <p:ext uri="{BB962C8B-B14F-4D97-AF65-F5344CB8AC3E}">
        <p14:creationId xmlns:p14="http://schemas.microsoft.com/office/powerpoint/2010/main" val="2833020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55F230CC-07F9-42BC-9615-CB3A7B6812E0}"/>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4E22BAF3-80E2-4CF3-AB43-FC0E64F14996}"/>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357098EB-40A6-4336-B0F5-E0AA0FA084AF}"/>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7" name="Top Corner Embellishment">
            <a:extLst>
              <a:ext uri="{FF2B5EF4-FFF2-40B4-BE49-F238E27FC236}">
                <a16:creationId xmlns:a16="http://schemas.microsoft.com/office/drawing/2014/main" id="{31258A17-C871-4FB3-B25D-FD074705B04A}"/>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8" name="Freeform: Shape 17">
              <a:extLst>
                <a:ext uri="{FF2B5EF4-FFF2-40B4-BE49-F238E27FC236}">
                  <a16:creationId xmlns:a16="http://schemas.microsoft.com/office/drawing/2014/main" id="{285C913B-C918-4648-A2D5-67D36FA0CBFC}"/>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9BAC7268-14E0-4E40-A27F-5CD1B99EB8C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FED6A5E5-5D92-463C-AACF-EC8C2E9D2591}"/>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WFGPS Logo">
            <a:extLst>
              <a:ext uri="{FF2B5EF4-FFF2-40B4-BE49-F238E27FC236}">
                <a16:creationId xmlns:a16="http://schemas.microsoft.com/office/drawing/2014/main" id="{40D1CC92-595A-4C4B-87DC-6E0AC2E48EBD}"/>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sp>
        <p:nvSpPr>
          <p:cNvPr id="7" name="Slide Number">
            <a:extLst>
              <a:ext uri="{FF2B5EF4-FFF2-40B4-BE49-F238E27FC236}">
                <a16:creationId xmlns:a16="http://schemas.microsoft.com/office/drawing/2014/main" id="{8090F5B9-C4F2-45B7-BA66-AA5C6B508C37}"/>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7D3B4C49-C6BA-41E7-B71C-22A0C9AE6DAD}"/>
              </a:ext>
            </a:extLst>
          </p:cNvPr>
          <p:cNvSpPr>
            <a:spLocks noGrp="1"/>
          </p:cNvSpPr>
          <p:nvPr>
            <p:ph type="title"/>
          </p:nvPr>
        </p:nvSpPr>
        <p:spPr>
          <a:xfrm>
            <a:off x="839788" y="457200"/>
            <a:ext cx="3932237" cy="2377440"/>
          </a:xfrm>
        </p:spPr>
        <p:txBody>
          <a:bodyPr anchor="b">
            <a:normAutofit/>
          </a:bodyPr>
          <a:lstStyle>
            <a:lvl1pPr>
              <a:defRPr sz="3600"/>
            </a:lvl1pPr>
          </a:lstStyle>
          <a:p>
            <a:r>
              <a:rPr lang="en-US"/>
              <a:t>Click to edit Master title style</a:t>
            </a:r>
          </a:p>
        </p:txBody>
      </p:sp>
      <p:sp>
        <p:nvSpPr>
          <p:cNvPr id="4" name="Subtitle Caption">
            <a:extLst>
              <a:ext uri="{FF2B5EF4-FFF2-40B4-BE49-F238E27FC236}">
                <a16:creationId xmlns:a16="http://schemas.microsoft.com/office/drawing/2014/main" id="{896BE454-1C77-4AE2-9537-397FA5265275}"/>
              </a:ext>
            </a:extLst>
          </p:cNvPr>
          <p:cNvSpPr>
            <a:spLocks noGrp="1"/>
          </p:cNvSpPr>
          <p:nvPr>
            <p:ph type="body" sz="half" idx="2"/>
          </p:nvPr>
        </p:nvSpPr>
        <p:spPr>
          <a:xfrm>
            <a:off x="839788" y="3300731"/>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a:extLst>
              <a:ext uri="{FF2B5EF4-FFF2-40B4-BE49-F238E27FC236}">
                <a16:creationId xmlns:a16="http://schemas.microsoft.com/office/drawing/2014/main" id="{07FB22A7-9223-4C98-AE44-1CE62BD7ED17}"/>
              </a:ext>
            </a:extLst>
          </p:cNvPr>
          <p:cNvSpPr>
            <a:spLocks noGrp="1"/>
          </p:cNvSpPr>
          <p:nvPr>
            <p:ph idx="1"/>
          </p:nvPr>
        </p:nvSpPr>
        <p:spPr>
          <a:xfrm>
            <a:off x="5183188" y="457201"/>
            <a:ext cx="6172200" cy="5403850"/>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91869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68C2AF08-471A-4949-A6A1-F45470086C28}"/>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62651369-C661-484B-9FE2-66661E4F996A}"/>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51440254-C3B0-4830-96AF-06C8926280B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3" name="Top Corner Embellishment">
            <a:extLst>
              <a:ext uri="{FF2B5EF4-FFF2-40B4-BE49-F238E27FC236}">
                <a16:creationId xmlns:a16="http://schemas.microsoft.com/office/drawing/2014/main" id="{F394876E-3573-4EC0-BB7C-70E02E14CF9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4" name="Freeform: Shape 13">
              <a:extLst>
                <a:ext uri="{FF2B5EF4-FFF2-40B4-BE49-F238E27FC236}">
                  <a16:creationId xmlns:a16="http://schemas.microsoft.com/office/drawing/2014/main" id="{6C822380-D571-4572-8696-087937615352}"/>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9BFD818E-234C-4B59-96E4-F4CDAA9252E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E0E2A638-2009-43D7-805B-FB7628B42C76}"/>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WFGPS Logo">
            <a:extLst>
              <a:ext uri="{FF2B5EF4-FFF2-40B4-BE49-F238E27FC236}">
                <a16:creationId xmlns:a16="http://schemas.microsoft.com/office/drawing/2014/main" id="{F5E408F6-FF03-48E6-9C0B-999897EAEBA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sp>
        <p:nvSpPr>
          <p:cNvPr id="7" name="Slide Number">
            <a:extLst>
              <a:ext uri="{FF2B5EF4-FFF2-40B4-BE49-F238E27FC236}">
                <a16:creationId xmlns:a16="http://schemas.microsoft.com/office/drawing/2014/main" id="{B055653F-EAF2-4CBA-949A-2120180C1413}"/>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3CBBA5EA-DF9F-4637-9E25-488F955B71EE}"/>
              </a:ext>
            </a:extLst>
          </p:cNvPr>
          <p:cNvSpPr>
            <a:spLocks noGrp="1"/>
          </p:cNvSpPr>
          <p:nvPr>
            <p:ph type="title"/>
          </p:nvPr>
        </p:nvSpPr>
        <p:spPr>
          <a:xfrm>
            <a:off x="839788" y="457200"/>
            <a:ext cx="3932237" cy="2377440"/>
          </a:xfrm>
        </p:spPr>
        <p:txBody>
          <a:bodyPr anchor="b">
            <a:normAutofit/>
          </a:bodyPr>
          <a:lstStyle>
            <a:lvl1pPr>
              <a:defRPr sz="3600"/>
            </a:lvl1pPr>
          </a:lstStyle>
          <a:p>
            <a:r>
              <a:rPr lang="en-US"/>
              <a:t>Click to edit Master title style</a:t>
            </a:r>
          </a:p>
        </p:txBody>
      </p:sp>
      <p:sp>
        <p:nvSpPr>
          <p:cNvPr id="4" name="Subtitle Caption">
            <a:extLst>
              <a:ext uri="{FF2B5EF4-FFF2-40B4-BE49-F238E27FC236}">
                <a16:creationId xmlns:a16="http://schemas.microsoft.com/office/drawing/2014/main" id="{ACE185BF-D479-4469-B290-584318A7463F}"/>
              </a:ext>
            </a:extLst>
          </p:cNvPr>
          <p:cNvSpPr>
            <a:spLocks noGrp="1"/>
          </p:cNvSpPr>
          <p:nvPr>
            <p:ph type="body" sz="half" idx="2" hasCustomPrompt="1"/>
          </p:nvPr>
        </p:nvSpPr>
        <p:spPr>
          <a:xfrm>
            <a:off x="839788" y="3300730"/>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add caption / subtitle</a:t>
            </a:r>
          </a:p>
        </p:txBody>
      </p:sp>
      <p:sp>
        <p:nvSpPr>
          <p:cNvPr id="3" name="Picture Placeholder">
            <a:extLst>
              <a:ext uri="{FF2B5EF4-FFF2-40B4-BE49-F238E27FC236}">
                <a16:creationId xmlns:a16="http://schemas.microsoft.com/office/drawing/2014/main" id="{DABA74C2-14DB-422A-8954-B53A9CACED51}"/>
              </a:ext>
            </a:extLst>
          </p:cNvPr>
          <p:cNvSpPr>
            <a:spLocks noGrp="1"/>
          </p:cNvSpPr>
          <p:nvPr>
            <p:ph type="pic" idx="1" hasCustomPrompt="1"/>
          </p:nvPr>
        </p:nvSpPr>
        <p:spPr>
          <a:xfrm>
            <a:off x="5183188" y="457201"/>
            <a:ext cx="6172200" cy="5403850"/>
          </a:xfrm>
        </p:spPr>
        <p:txBody>
          <a:bodyPr anchor="ctr">
            <a:normAutofit/>
          </a:bodyPr>
          <a:lstStyle>
            <a:lvl1pPr marL="0" marR="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sz="2000" i="1">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a:pPr>
            <a:r>
              <a:rPr lang="en-US"/>
              <a:t>Click icon to add picture, or drag and drop from your files.</a:t>
            </a:r>
          </a:p>
        </p:txBody>
      </p:sp>
    </p:spTree>
    <p:extLst>
      <p:ext uri="{BB962C8B-B14F-4D97-AF65-F5344CB8AC3E}">
        <p14:creationId xmlns:p14="http://schemas.microsoft.com/office/powerpoint/2010/main" val="27111168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bjectives">
    <p:spTree>
      <p:nvGrpSpPr>
        <p:cNvPr id="1" name=""/>
        <p:cNvGrpSpPr/>
        <p:nvPr/>
      </p:nvGrpSpPr>
      <p:grpSpPr>
        <a:xfrm>
          <a:off x="0" y="0"/>
          <a:ext cx="0" cy="0"/>
          <a:chOff x="0" y="0"/>
          <a:chExt cx="0" cy="0"/>
        </a:xfrm>
      </p:grpSpPr>
      <p:pic>
        <p:nvPicPr>
          <p:cNvPr id="7" name="Target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Objectives Slide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nchor="ctr"/>
          <a:lstStyle>
            <a:lvl1pPr marL="365760" indent="-365760">
              <a:buFont typeface="Wingdings 2" panose="05020102010507070707" pitchFamily="18" charset="2"/>
              <a:buChar char=""/>
              <a:defRPr/>
            </a:lvl1pPr>
            <a:lvl2pPr marL="822960">
              <a:defRPr/>
            </a:lvl2pPr>
            <a:lvl3pPr marL="1280160">
              <a:defRPr/>
            </a:lvl3pPr>
            <a:lvl4pPr marL="1737360">
              <a:defRPr/>
            </a:lvl4pPr>
            <a:lvl5pPr marL="219456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680519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egal Language">
    <p:spTree>
      <p:nvGrpSpPr>
        <p:cNvPr id="1" name=""/>
        <p:cNvGrpSpPr/>
        <p:nvPr/>
      </p:nvGrpSpPr>
      <p:grpSpPr>
        <a:xfrm>
          <a:off x="0" y="0"/>
          <a:ext cx="0" cy="0"/>
          <a:chOff x="0" y="0"/>
          <a:chExt cx="0" cy="0"/>
        </a:xfrm>
      </p:grpSpPr>
      <p:pic>
        <p:nvPicPr>
          <p:cNvPr id="7" name="Gavel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6" y="46208"/>
            <a:ext cx="11081334" cy="786384"/>
          </a:xfrm>
        </p:spPr>
        <p:txBody>
          <a:bodyPr/>
          <a:lstStyle>
            <a:lvl1pPr>
              <a:defRPr/>
            </a:lvl1pPr>
          </a:lstStyle>
          <a:p>
            <a:r>
              <a:rPr lang="en-US"/>
              <a:t>Section name / Title / Reference Info</a:t>
            </a:r>
          </a:p>
        </p:txBody>
      </p:sp>
      <p:sp>
        <p:nvSpPr>
          <p:cNvPr id="11" name="Subtitle Placeholder">
            <a:extLst>
              <a:ext uri="{FF2B5EF4-FFF2-40B4-BE49-F238E27FC236}">
                <a16:creationId xmlns:a16="http://schemas.microsoft.com/office/drawing/2014/main" id="{A61A414C-2D35-452C-843D-37948489DBBF}"/>
              </a:ext>
            </a:extLst>
          </p:cNvPr>
          <p:cNvSpPr>
            <a:spLocks noGrp="1"/>
          </p:cNvSpPr>
          <p:nvPr>
            <p:ph type="body" sz="quarter" idx="14" hasCustomPrompt="1"/>
          </p:nvPr>
        </p:nvSpPr>
        <p:spPr>
          <a:xfrm>
            <a:off x="805866" y="983171"/>
            <a:ext cx="11080750" cy="533657"/>
          </a:xfrm>
        </p:spPr>
        <p:txBody>
          <a:bodyPr anchor="ctr">
            <a:noAutofit/>
          </a:bodyPr>
          <a:lstStyle>
            <a:lvl1pPr marL="0" indent="0">
              <a:buNone/>
              <a:defRPr sz="2000" i="1">
                <a:solidFill>
                  <a:schemeClr val="accent3">
                    <a:lumMod val="75000"/>
                    <a:lumOff val="25000"/>
                  </a:schemeClr>
                </a:solidFill>
                <a:latin typeface="+mn-lt"/>
                <a:cs typeface="Times New Roman" panose="02020603050405020304" pitchFamily="18" charset="0"/>
              </a:defRPr>
            </a:lvl1pPr>
          </a:lstStyle>
          <a:p>
            <a:pPr lvl="0"/>
            <a:r>
              <a:rPr lang="en-US"/>
              <a:t>Additional info if applicable, otherwise, delete this block.</a:t>
            </a:r>
          </a:p>
        </p:txBody>
      </p:sp>
      <p:sp>
        <p:nvSpPr>
          <p:cNvPr id="8" name="Legal Language">
            <a:extLst>
              <a:ext uri="{FF2B5EF4-FFF2-40B4-BE49-F238E27FC236}">
                <a16:creationId xmlns:a16="http://schemas.microsoft.com/office/drawing/2014/main" id="{8AE1AC09-B139-44BF-A4A9-AF0951E5026E}"/>
              </a:ext>
            </a:extLst>
          </p:cNvPr>
          <p:cNvSpPr>
            <a:spLocks noGrp="1"/>
          </p:cNvSpPr>
          <p:nvPr>
            <p:ph type="body" sz="quarter" idx="13" hasCustomPrompt="1"/>
          </p:nvPr>
        </p:nvSpPr>
        <p:spPr>
          <a:xfrm>
            <a:off x="805866" y="1667407"/>
            <a:ext cx="11080750" cy="3291869"/>
          </a:xfrm>
        </p:spPr>
        <p:txBody>
          <a:bodyPr anchor="ctr"/>
          <a:lstStyle>
            <a:lvl1pPr marL="0" indent="0">
              <a:lnSpc>
                <a:spcPct val="100000"/>
              </a:lnSpc>
              <a:spcBef>
                <a:spcPts val="600"/>
              </a:spcBef>
              <a:spcAft>
                <a:spcPts val="600"/>
              </a:spcAft>
              <a:buNone/>
              <a:defRPr>
                <a:latin typeface="Times New Roman" panose="02020603050405020304" pitchFamily="18" charset="0"/>
                <a:cs typeface="Times New Roman" panose="02020603050405020304" pitchFamily="18" charset="0"/>
              </a:defRPr>
            </a:lvl1pPr>
          </a:lstStyle>
          <a:p>
            <a:pPr lvl="0"/>
            <a:r>
              <a:rPr lang="en-US"/>
              <a:t>This slide format is to draw attention to precise legal language.  Place legal language here.</a:t>
            </a:r>
          </a:p>
        </p:txBody>
      </p:sp>
      <p:sp>
        <p:nvSpPr>
          <p:cNvPr id="12" name="Bottom Callout">
            <a:extLst>
              <a:ext uri="{FF2B5EF4-FFF2-40B4-BE49-F238E27FC236}">
                <a16:creationId xmlns:a16="http://schemas.microsoft.com/office/drawing/2014/main" id="{754DB676-0691-483D-9B70-22D586974A24}"/>
              </a:ext>
            </a:extLst>
          </p:cNvPr>
          <p:cNvSpPr>
            <a:spLocks noGrp="1"/>
          </p:cNvSpPr>
          <p:nvPr>
            <p:ph type="body" idx="1" hasCustomPrompt="1"/>
          </p:nvPr>
        </p:nvSpPr>
        <p:spPr>
          <a:xfrm>
            <a:off x="805866" y="5106992"/>
            <a:ext cx="8983593" cy="1046382"/>
          </a:xfrm>
          <a:solidFill>
            <a:srgbClr val="F3F4F4"/>
          </a:solidFill>
          <a:ln>
            <a:solidFill>
              <a:schemeClr val="accent4"/>
            </a:solidFill>
          </a:ln>
        </p:spPr>
        <p:txBody>
          <a:bodyPr lIns="182880" rIns="182880" anchor="ctr">
            <a:normAutofit/>
          </a:bodyPr>
          <a:lstStyle>
            <a:lvl1pPr marL="0" indent="0" algn="l">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If needed, include a callout note about the language here.  Otherwise, delete this block.</a:t>
            </a:r>
          </a:p>
        </p:txBody>
      </p:sp>
    </p:spTree>
    <p:extLst>
      <p:ext uri="{BB962C8B-B14F-4D97-AF65-F5344CB8AC3E}">
        <p14:creationId xmlns:p14="http://schemas.microsoft.com/office/powerpoint/2010/main" val="28591883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ries Se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7" name="Series Number Placeholder">
            <a:extLst>
              <a:ext uri="{FF2B5EF4-FFF2-40B4-BE49-F238E27FC236}">
                <a16:creationId xmlns:a16="http://schemas.microsoft.com/office/drawing/2014/main" id="{16070457-0FCD-4498-B260-1DF64FEA1895}"/>
              </a:ext>
            </a:extLst>
          </p:cNvPr>
          <p:cNvSpPr>
            <a:spLocks noGrp="1"/>
          </p:cNvSpPr>
          <p:nvPr>
            <p:ph type="body" sz="quarter" idx="13" hasCustomPrompt="1"/>
          </p:nvPr>
        </p:nvSpPr>
        <p:spPr>
          <a:xfrm>
            <a:off x="0" y="118459"/>
            <a:ext cx="505609" cy="702758"/>
          </a:xfrm>
        </p:spPr>
        <p:txBody>
          <a:bodyPr anchor="ctr"/>
          <a:lstStyle>
            <a:lvl1pPr marL="0" indent="0" algn="r">
              <a:buNone/>
              <a:defRPr>
                <a:solidFill>
                  <a:schemeClr val="bg1"/>
                </a:solidFill>
              </a:defRPr>
            </a:lvl1pPr>
          </a:lstStyle>
          <a:p>
            <a:pPr lvl="0"/>
            <a:r>
              <a:rPr lang="en-US"/>
              <a:t>#</a:t>
            </a:r>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lstStyle>
            <a:lvl1pPr>
              <a:defRPr/>
            </a:lvl1pPr>
          </a:lstStyle>
          <a:p>
            <a:r>
              <a:rPr lang="en-US"/>
              <a:t>Enter title for series slide, and insert number to the left.</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267911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Quote">
    <p:spTree>
      <p:nvGrpSpPr>
        <p:cNvPr id="1" name=""/>
        <p:cNvGrpSpPr/>
        <p:nvPr/>
      </p:nvGrpSpPr>
      <p:grpSpPr>
        <a:xfrm>
          <a:off x="0" y="0"/>
          <a:ext cx="0" cy="0"/>
          <a:chOff x="0" y="0"/>
          <a:chExt cx="0" cy="0"/>
        </a:xfrm>
      </p:grpSpPr>
      <p:pic>
        <p:nvPicPr>
          <p:cNvPr id="12" name="Left Quote Mark">
            <a:extLst>
              <a:ext uri="{FF2B5EF4-FFF2-40B4-BE49-F238E27FC236}">
                <a16:creationId xmlns:a16="http://schemas.microsoft.com/office/drawing/2014/main" id="{5D47C9C7-C3BD-40CF-B27A-069A49E88B35}"/>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64158" y="0"/>
            <a:ext cx="914400" cy="914400"/>
          </a:xfrm>
          <a:prstGeom prst="rect">
            <a:avLst/>
          </a:prstGeom>
        </p:spPr>
      </p:pic>
      <p:pic>
        <p:nvPicPr>
          <p:cNvPr id="14" name="Right Quote Mark">
            <a:extLst>
              <a:ext uri="{FF2B5EF4-FFF2-40B4-BE49-F238E27FC236}">
                <a16:creationId xmlns:a16="http://schemas.microsoft.com/office/drawing/2014/main" id="{B80C15CF-8A47-4F88-918A-4CF8B22EBADD}"/>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113443" y="4044115"/>
            <a:ext cx="914400" cy="914400"/>
          </a:xfrm>
          <a:prstGeom prst="rect">
            <a:avLst/>
          </a:prstGeom>
        </p:spPr>
      </p:pic>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6"/>
          <a:stretch>
            <a:fillRect/>
          </a:stretch>
        </p:blipFill>
        <p:spPr>
          <a:xfrm>
            <a:off x="9622551" y="6284572"/>
            <a:ext cx="1389041" cy="471509"/>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Quote">
            <a:extLst>
              <a:ext uri="{FF2B5EF4-FFF2-40B4-BE49-F238E27FC236}">
                <a16:creationId xmlns:a16="http://schemas.microsoft.com/office/drawing/2014/main" id="{F046EAE4-D05C-4D87-919D-EC13480421E8}"/>
              </a:ext>
            </a:extLst>
          </p:cNvPr>
          <p:cNvSpPr>
            <a:spLocks noGrp="1"/>
          </p:cNvSpPr>
          <p:nvPr>
            <p:ph idx="1" hasCustomPrompt="1"/>
          </p:nvPr>
        </p:nvSpPr>
        <p:spPr>
          <a:xfrm>
            <a:off x="1172584" y="235671"/>
            <a:ext cx="9846832" cy="4519209"/>
          </a:xfrm>
          <a:prstGeom prst="rect">
            <a:avLst/>
          </a:prstGeom>
        </p:spPr>
        <p:txBody>
          <a:bodyPr vert="horz" lIns="91440" tIns="45720" rIns="91440" bIns="45720" rtlCol="0" anchor="ctr">
            <a:normAutofit/>
          </a:bodyPr>
          <a:lstStyle>
            <a:lvl1pPr marL="0" indent="0">
              <a:buNone/>
              <a:defRPr sz="3200" i="1">
                <a:solidFill>
                  <a:schemeClr val="accent1"/>
                </a:solidFill>
              </a:defRPr>
            </a:lvl1pPr>
          </a:lstStyle>
          <a:p>
            <a:pPr lvl="0"/>
            <a:r>
              <a:rPr lang="en-US"/>
              <a:t>Type quote here</a:t>
            </a:r>
          </a:p>
        </p:txBody>
      </p:sp>
      <p:sp>
        <p:nvSpPr>
          <p:cNvPr id="11" name="Attribution">
            <a:extLst>
              <a:ext uri="{FF2B5EF4-FFF2-40B4-BE49-F238E27FC236}">
                <a16:creationId xmlns:a16="http://schemas.microsoft.com/office/drawing/2014/main" id="{50375305-F449-4711-B275-BE2947E160BC}"/>
              </a:ext>
            </a:extLst>
          </p:cNvPr>
          <p:cNvSpPr>
            <a:spLocks noGrp="1"/>
          </p:cNvSpPr>
          <p:nvPr>
            <p:ph idx="13" hasCustomPrompt="1"/>
          </p:nvPr>
        </p:nvSpPr>
        <p:spPr>
          <a:xfrm>
            <a:off x="1172584" y="4905487"/>
            <a:ext cx="9846832" cy="1101015"/>
          </a:xfrm>
          <a:prstGeom prst="rect">
            <a:avLst/>
          </a:prstGeom>
          <a:solidFill>
            <a:srgbClr val="F3F4F4"/>
          </a:solidFill>
          <a:ln>
            <a:solidFill>
              <a:schemeClr val="accent4"/>
            </a:solidFill>
          </a:ln>
        </p:spPr>
        <p:txBody>
          <a:bodyPr vert="horz" lIns="91440" tIns="45720" rIns="91440" bIns="45720" rtlCol="0" anchor="ctr">
            <a:normAutofit/>
          </a:bodyPr>
          <a:lstStyle>
            <a:lvl1pPr marL="640080" indent="-640080" algn="r">
              <a:buClr>
                <a:schemeClr val="accent1"/>
              </a:buClr>
              <a:buFont typeface="Webdings" panose="05030102010509060703" pitchFamily="18" charset="2"/>
              <a:buChar char=""/>
              <a:defRPr sz="3200" b="1">
                <a:solidFill>
                  <a:schemeClr val="accent2"/>
                </a:solidFill>
              </a:defRPr>
            </a:lvl1pPr>
            <a:lvl2pPr marL="457200" indent="0" algn="r">
              <a:buNone/>
              <a:defRPr i="1"/>
            </a:lvl2pPr>
            <a:lvl3pPr algn="r">
              <a:defRPr/>
            </a:lvl3pPr>
            <a:lvl4pPr algn="r">
              <a:defRPr/>
            </a:lvl4pPr>
            <a:lvl5pPr algn="r">
              <a:defRPr/>
            </a:lvl5pPr>
          </a:lstStyle>
          <a:p>
            <a:pPr lvl="0"/>
            <a:r>
              <a:rPr lang="en-US"/>
              <a:t>FirstName </a:t>
            </a:r>
            <a:r>
              <a:rPr lang="en-US" err="1"/>
              <a:t>LastName</a:t>
            </a:r>
            <a:endParaRPr lang="en-US"/>
          </a:p>
          <a:p>
            <a:pPr lvl="1"/>
            <a:r>
              <a:rPr lang="en-US"/>
              <a:t>Additional info if applicable, delete line otherwise</a:t>
            </a:r>
          </a:p>
        </p:txBody>
      </p:sp>
    </p:spTree>
    <p:extLst>
      <p:ext uri="{BB962C8B-B14F-4D97-AF65-F5344CB8AC3E}">
        <p14:creationId xmlns:p14="http://schemas.microsoft.com/office/powerpoint/2010/main" val="17803537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Resources">
    <p:spTree>
      <p:nvGrpSpPr>
        <p:cNvPr id="1" name=""/>
        <p:cNvGrpSpPr/>
        <p:nvPr/>
      </p:nvGrpSpPr>
      <p:grpSpPr>
        <a:xfrm>
          <a:off x="0" y="0"/>
          <a:ext cx="0" cy="0"/>
          <a:chOff x="0" y="0"/>
          <a:chExt cx="0" cy="0"/>
        </a:xfrm>
      </p:grpSpPr>
      <p:pic>
        <p:nvPicPr>
          <p:cNvPr id="8" name="Web Laptop Icon">
            <a:extLst>
              <a:ext uri="{FF2B5EF4-FFF2-40B4-BE49-F238E27FC236}">
                <a16:creationId xmlns:a16="http://schemas.microsoft.com/office/drawing/2014/main" id="{33D34E40-E41B-49F0-BBE4-61974CC8864A}"/>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9248" y="235414"/>
            <a:ext cx="409908" cy="409908"/>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a:t>Enter Title for Resources Slide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hasCustomPrompt="1"/>
          </p:nvPr>
        </p:nvSpPr>
        <p:spPr>
          <a:xfrm>
            <a:off x="838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
              <a:defRPr sz="1800" u="sng">
                <a:solidFill>
                  <a:schemeClr val="accent6"/>
                </a:solidFill>
              </a:defRPr>
            </a:lvl3pPr>
          </a:lstStyle>
          <a:p>
            <a:pPr lvl="0"/>
            <a:r>
              <a:rPr lang="en-US"/>
              <a:t>Name of Reference Item</a:t>
            </a:r>
          </a:p>
          <a:p>
            <a:pPr lvl="1"/>
            <a:r>
              <a:rPr lang="en-US"/>
              <a:t>Details about resource here</a:t>
            </a:r>
          </a:p>
          <a:p>
            <a:pPr lvl="2"/>
            <a:r>
              <a:rPr lang="en-US"/>
              <a:t>www.address.com</a:t>
            </a:r>
          </a:p>
          <a:p>
            <a:pPr lvl="3"/>
            <a:r>
              <a:rPr lang="en-US"/>
              <a:t>Fourth level</a:t>
            </a:r>
          </a:p>
          <a:p>
            <a:pPr lvl="4"/>
            <a:r>
              <a:rPr lang="en-US"/>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hasCustomPrompt="1"/>
          </p:nvPr>
        </p:nvSpPr>
        <p:spPr>
          <a:xfrm>
            <a:off x="6172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Æ"/>
              <a:defRPr sz="1800" u="sng">
                <a:solidFill>
                  <a:schemeClr val="accent6"/>
                </a:solidFill>
              </a:defRPr>
            </a:lvl3pPr>
          </a:lstStyle>
          <a:p>
            <a:pPr lvl="0"/>
            <a:r>
              <a:rPr lang="en-US"/>
              <a:t>Name of Reference Item</a:t>
            </a:r>
          </a:p>
          <a:p>
            <a:pPr lvl="1"/>
            <a:r>
              <a:rPr lang="en-US"/>
              <a:t>Details about resource here</a:t>
            </a:r>
          </a:p>
          <a:p>
            <a:pPr lvl="2"/>
            <a:r>
              <a:rPr lang="en-US"/>
              <a:t>www.address.com</a:t>
            </a:r>
          </a:p>
          <a:p>
            <a:pPr lvl="3"/>
            <a:r>
              <a:rPr lang="en-US"/>
              <a:t>Fourth level</a:t>
            </a:r>
          </a:p>
          <a:p>
            <a:pPr lvl="4"/>
            <a:r>
              <a:rPr lang="en-US"/>
              <a:t>Fifth level</a:t>
            </a:r>
          </a:p>
        </p:txBody>
      </p:sp>
    </p:spTree>
    <p:extLst>
      <p:ext uri="{BB962C8B-B14F-4D97-AF65-F5344CB8AC3E}">
        <p14:creationId xmlns:p14="http://schemas.microsoft.com/office/powerpoint/2010/main" val="13924497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rgbClr val="F3F4F4"/>
        </a:solidFill>
        <a:effectLst/>
      </p:bgPr>
    </p:bg>
    <p:spTree>
      <p:nvGrpSpPr>
        <p:cNvPr id="1" name=""/>
        <p:cNvGrpSpPr/>
        <p:nvPr/>
      </p:nvGrpSpPr>
      <p:grpSpPr>
        <a:xfrm>
          <a:off x="0" y="0"/>
          <a:ext cx="0" cy="0"/>
          <a:chOff x="0" y="0"/>
          <a:chExt cx="0" cy="0"/>
        </a:xfrm>
      </p:grpSpPr>
      <p:pic>
        <p:nvPicPr>
          <p:cNvPr id="22" name="Righ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a:off x="5981700" y="0"/>
            <a:ext cx="6210300" cy="6858000"/>
          </a:xfrm>
          <a:prstGeom prst="rect">
            <a:avLst/>
          </a:prstGeom>
        </p:spPr>
      </p:pic>
      <p:sp>
        <p:nvSpPr>
          <p:cNvPr id="5" name="Logo Background Arrow - white">
            <a:extLst>
              <a:ext uri="{FF2B5EF4-FFF2-40B4-BE49-F238E27FC236}">
                <a16:creationId xmlns:a16="http://schemas.microsoft.com/office/drawing/2014/main" id="{CFC20D92-2B9E-46E9-A543-1D2608C45B6D}"/>
              </a:ext>
              <a:ext uri="{C183D7F6-B498-43B3-948B-1728B52AA6E4}">
                <adec:decorative xmlns:adec="http://schemas.microsoft.com/office/drawing/2017/decorative" val="1"/>
              </a:ext>
            </a:extLst>
          </p:cNvPr>
          <p:cNvSpPr/>
          <p:nvPr userDrawn="1"/>
        </p:nvSpPr>
        <p:spPr>
          <a:xfrm>
            <a:off x="0" y="2571750"/>
            <a:ext cx="8362950" cy="1714500"/>
          </a:xfrm>
          <a:prstGeom prst="homePlate">
            <a:avLst/>
          </a:prstGeom>
          <a:solidFill>
            <a:schemeClr val="bg1"/>
          </a:solidFill>
          <a:ln>
            <a:noFill/>
          </a:ln>
          <a:effectLst>
            <a:outerShdw blurRad="25400" dist="25400" algn="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228600" y="685800"/>
            <a:ext cx="6419850" cy="1478758"/>
          </a:xfrm>
        </p:spPr>
        <p:txBody>
          <a:bodyPr lIns="91440" anchor="ctr">
            <a:noAutofit/>
          </a:bodyPr>
          <a:lstStyle>
            <a:lvl1pPr algn="ctr">
              <a:defRPr sz="5400" b="1">
                <a:solidFill>
                  <a:schemeClr val="accent5"/>
                </a:solidFill>
                <a:latin typeface="+mn-lt"/>
              </a:defRPr>
            </a:lvl1pPr>
          </a:lstStyle>
          <a:p>
            <a:r>
              <a:rPr lang="en-US"/>
              <a:t>Add “Thank You” Title</a:t>
            </a:r>
          </a:p>
        </p:txBody>
      </p:sp>
      <p:sp>
        <p:nvSpPr>
          <p:cNvPr id="3" name="Closing Messag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623140" y="4736308"/>
            <a:ext cx="563077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Add closing message if applicable.  Otherwise, delete this block.</a:t>
            </a:r>
          </a:p>
        </p:txBody>
      </p:sp>
      <p:pic>
        <p:nvPicPr>
          <p:cNvPr id="10" name="WFGPS Logo" descr="Logo for WorkforceGPS: Navigate to Success">
            <a:extLst>
              <a:ext uri="{FF2B5EF4-FFF2-40B4-BE49-F238E27FC236}">
                <a16:creationId xmlns:a16="http://schemas.microsoft.com/office/drawing/2014/main" id="{A0EDBCB9-034B-4117-97B6-419BF0069DC5}"/>
              </a:ext>
              <a:ext uri="{C183D7F6-B498-43B3-948B-1728B52AA6E4}">
                <adec:decorative xmlns:adec="http://schemas.microsoft.com/office/drawing/2017/decorative" val="0"/>
              </a:ext>
            </a:extLst>
          </p:cNvPr>
          <p:cNvPicPr>
            <a:picLocks noChangeAspect="1"/>
          </p:cNvPicPr>
          <p:nvPr userDrawn="1"/>
        </p:nvPicPr>
        <p:blipFill>
          <a:blip r:embed="rId4"/>
          <a:stretch>
            <a:fillRect/>
          </a:stretch>
        </p:blipFill>
        <p:spPr>
          <a:xfrm>
            <a:off x="1887443" y="2902486"/>
            <a:ext cx="3102164" cy="1053028"/>
          </a:xfrm>
          <a:prstGeom prst="rect">
            <a:avLst/>
          </a:prstGeom>
        </p:spPr>
      </p:pic>
    </p:spTree>
    <p:extLst>
      <p:ext uri="{BB962C8B-B14F-4D97-AF65-F5344CB8AC3E}">
        <p14:creationId xmlns:p14="http://schemas.microsoft.com/office/powerpoint/2010/main" val="41877827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resenter / Moderator">
    <p:spTree>
      <p:nvGrpSpPr>
        <p:cNvPr id="1" name=""/>
        <p:cNvGrpSpPr/>
        <p:nvPr/>
      </p:nvGrpSpPr>
      <p:grpSpPr>
        <a:xfrm>
          <a:off x="0" y="0"/>
          <a:ext cx="0" cy="0"/>
          <a:chOff x="0" y="0"/>
          <a:chExt cx="0" cy="0"/>
        </a:xfrm>
      </p:grpSpPr>
      <p:pic>
        <p:nvPicPr>
          <p:cNvPr id="8" name="Microphone Icon">
            <a:extLst>
              <a:ext uri="{FF2B5EF4-FFF2-40B4-BE49-F238E27FC236}">
                <a16:creationId xmlns:a16="http://schemas.microsoft.com/office/drawing/2014/main" id="{821C247C-8EBB-4D4A-8797-57C42F0B7172}"/>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35172" y="210800"/>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Speaker / Moderator slide</a:t>
            </a:r>
          </a:p>
        </p:txBody>
      </p:sp>
      <p:sp>
        <p:nvSpPr>
          <p:cNvPr id="7" name="Person Photo">
            <a:extLst>
              <a:ext uri="{FF2B5EF4-FFF2-40B4-BE49-F238E27FC236}">
                <a16:creationId xmlns:a16="http://schemas.microsoft.com/office/drawing/2014/main" id="{B7D89C1E-6C46-426B-BD63-ECEF239257D2}"/>
              </a:ext>
              <a:ext uri="{C183D7F6-B498-43B3-948B-1728B52AA6E4}">
                <adec:decorative xmlns:adec="http://schemas.microsoft.com/office/drawing/2017/decorative" val="1"/>
              </a:ext>
            </a:extLst>
          </p:cNvPr>
          <p:cNvSpPr>
            <a:spLocks noGrp="1"/>
          </p:cNvSpPr>
          <p:nvPr>
            <p:ph type="pic" sz="quarter" idx="13" hasCustomPrompt="1"/>
          </p:nvPr>
        </p:nvSpPr>
        <p:spPr>
          <a:xfrm>
            <a:off x="1502361" y="2590404"/>
            <a:ext cx="2133600" cy="2133600"/>
          </a:xfrm>
          <a:prstGeom prst="round2DiagRect">
            <a:avLst/>
          </a:prstGeom>
          <a:solidFill>
            <a:srgbClr val="F3F4F4"/>
          </a:solidFill>
          <a:ln>
            <a:solidFill>
              <a:schemeClr val="accent4"/>
            </a:solidFill>
          </a:ln>
        </p:spPr>
        <p:txBody>
          <a:bodyPr/>
          <a:lstStyle>
            <a:lvl1pPr algn="ctr">
              <a:defRPr sz="2000" b="0" i="1">
                <a:solidFill>
                  <a:schemeClr val="tx2"/>
                </a:solidFill>
              </a:defRPr>
            </a:lvl1pPr>
          </a:lstStyle>
          <a:p>
            <a:r>
              <a:rPr lang="en-US"/>
              <a:t>Click icon to add picture, or drag and drop from your files.</a:t>
            </a:r>
          </a:p>
        </p:txBody>
      </p:sp>
      <p:sp>
        <p:nvSpPr>
          <p:cNvPr id="3" name="Person Info">
            <a:extLst>
              <a:ext uri="{FF2B5EF4-FFF2-40B4-BE49-F238E27FC236}">
                <a16:creationId xmlns:a16="http://schemas.microsoft.com/office/drawing/2014/main" id="{17AAC5FF-8264-4C60-8AAC-1B83EE24201B}"/>
              </a:ext>
            </a:extLst>
          </p:cNvPr>
          <p:cNvSpPr>
            <a:spLocks noGrp="1"/>
          </p:cNvSpPr>
          <p:nvPr>
            <p:ph idx="1" hasCustomPrompt="1"/>
          </p:nvPr>
        </p:nvSpPr>
        <p:spPr>
          <a:xfrm>
            <a:off x="4439822" y="1137446"/>
            <a:ext cx="7244177" cy="5039517"/>
          </a:xfrm>
        </p:spPr>
        <p:txBody>
          <a:bodyPr anchor="ctr">
            <a:noAutofit/>
          </a:bodyPr>
          <a:lstStyle>
            <a:lvl1pPr>
              <a:defRPr/>
            </a:lvl1pPr>
            <a:lvl2pPr marL="0" indent="0">
              <a:defRPr/>
            </a:lvl2pPr>
            <a:lvl3pPr marL="0" indent="0">
              <a:defRPr/>
            </a:lvl3pPr>
            <a:lvl4pPr marL="0" indent="0">
              <a:defRPr/>
            </a:lvl4pPr>
            <a:lvl5pPr marL="0" indent="0">
              <a:defRPr/>
            </a:lvl5pPr>
          </a:lstStyle>
          <a:p>
            <a:pPr lvl="0"/>
            <a:r>
              <a:rPr lang="en-US"/>
              <a:t>FirstName LastName</a:t>
            </a:r>
          </a:p>
          <a:p>
            <a:pPr lvl="1"/>
            <a:r>
              <a:rPr lang="en-US"/>
              <a:t>Position</a:t>
            </a:r>
          </a:p>
          <a:p>
            <a:pPr lvl="2"/>
            <a:r>
              <a:rPr lang="en-US"/>
              <a:t>Organization</a:t>
            </a:r>
          </a:p>
          <a:p>
            <a:pPr lvl="3"/>
            <a:r>
              <a:rPr lang="en-US"/>
              <a:t>Email</a:t>
            </a:r>
          </a:p>
          <a:p>
            <a:pPr lvl="4"/>
            <a:r>
              <a:rPr lang="en-US"/>
              <a:t>Phone</a:t>
            </a:r>
          </a:p>
        </p:txBody>
      </p:sp>
    </p:spTree>
    <p:extLst>
      <p:ext uri="{BB962C8B-B14F-4D97-AF65-F5344CB8AC3E}">
        <p14:creationId xmlns:p14="http://schemas.microsoft.com/office/powerpoint/2010/main" val="11915768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resenters / Moderators (2)">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1553029" y="128874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4" name="Person Info 1">
            <a:extLst>
              <a:ext uri="{FF2B5EF4-FFF2-40B4-BE49-F238E27FC236}">
                <a16:creationId xmlns:a16="http://schemas.microsoft.com/office/drawing/2014/main" id="{134CD3E4-027C-4B7D-A65C-7DBA57E90025}"/>
              </a:ext>
            </a:extLst>
          </p:cNvPr>
          <p:cNvSpPr>
            <a:spLocks noGrp="1"/>
          </p:cNvSpPr>
          <p:nvPr>
            <p:ph sz="half" idx="2" hasCustomPrompt="1"/>
          </p:nvPr>
        </p:nvSpPr>
        <p:spPr>
          <a:xfrm>
            <a:off x="4439823" y="1254648"/>
            <a:ext cx="5646057" cy="2201789"/>
          </a:xfrm>
        </p:spPr>
        <p:txBody>
          <a:bodyPr>
            <a:noAutofit/>
          </a:bodyPr>
          <a:lstStyle>
            <a:lvl1pPr>
              <a:defRPr/>
            </a:lvl1pPr>
            <a:lvl2pPr marL="0" indent="0">
              <a:defRPr/>
            </a:lvl2pPr>
            <a:lvl3pPr marL="0" indent="0">
              <a:defRPr/>
            </a:lvl3pPr>
            <a:lvl4pPr marL="0" indent="0">
              <a:defRPr/>
            </a:lvl4pPr>
            <a:lvl5pPr marL="0" indent="0">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1502361" y="3832448"/>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39822" y="3798354"/>
            <a:ext cx="5646057" cy="2201789"/>
          </a:xfrm>
        </p:spPr>
        <p:txBody>
          <a:bodyPr>
            <a:noAutofit/>
          </a:bodyPr>
          <a:lstStyle>
            <a:lvl1pPr>
              <a:defRPr/>
            </a:lvl1pPr>
            <a:lvl2pPr marL="0" indent="0">
              <a:defRPr/>
            </a:lvl2pPr>
            <a:lvl3pPr marL="0" indent="0">
              <a:defRPr/>
            </a:lvl3pPr>
            <a:lvl4pPr marL="0" indent="0">
              <a:defRPr/>
            </a:lvl4pPr>
            <a:lvl5pPr marL="0" indent="0">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pic>
        <p:nvPicPr>
          <p:cNvPr id="5" name="Microphone Icon">
            <a:extLst>
              <a:ext uri="{FF2B5EF4-FFF2-40B4-BE49-F238E27FC236}">
                <a16:creationId xmlns:a16="http://schemas.microsoft.com/office/drawing/2014/main" id="{A048DEEA-09FC-1595-99FC-FC260FE708EA}"/>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35172" y="210800"/>
            <a:ext cx="457200" cy="457200"/>
          </a:xfrm>
          <a:prstGeom prst="rect">
            <a:avLst/>
          </a:prstGeom>
        </p:spPr>
      </p:pic>
    </p:spTree>
    <p:extLst>
      <p:ext uri="{BB962C8B-B14F-4D97-AF65-F5344CB8AC3E}">
        <p14:creationId xmlns:p14="http://schemas.microsoft.com/office/powerpoint/2010/main" val="25886250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resenters / Moderators (3)">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1139548"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10" name="Person Info 1">
            <a:extLst>
              <a:ext uri="{FF2B5EF4-FFF2-40B4-BE49-F238E27FC236}">
                <a16:creationId xmlns:a16="http://schemas.microsoft.com/office/drawing/2014/main" id="{7AB118E0-BCC7-45C2-8F9E-6934FC665C9E}"/>
              </a:ext>
            </a:extLst>
          </p:cNvPr>
          <p:cNvSpPr>
            <a:spLocks noGrp="1"/>
          </p:cNvSpPr>
          <p:nvPr>
            <p:ph sz="half" idx="15" hasCustomPrompt="1"/>
          </p:nvPr>
        </p:nvSpPr>
        <p:spPr>
          <a:xfrm>
            <a:off x="423268" y="3874554"/>
            <a:ext cx="3566160" cy="2201789"/>
          </a:xfrm>
        </p:spPr>
        <p:txBody>
          <a:bodyPr>
            <a:noAutofit/>
          </a:bodyPr>
          <a:lstStyle>
            <a:lvl1pPr algn="ctr">
              <a:defRPr sz="2400"/>
            </a:lvl1pPr>
            <a:lvl2pPr marL="0" indent="0" algn="ctr">
              <a:defRPr sz="2000"/>
            </a:lvl2pPr>
            <a:lvl3pPr marL="0" indent="0" algn="ctr">
              <a:defRPr sz="2000"/>
            </a:lvl3pPr>
            <a:lvl4pPr marL="0" indent="0" algn="ctr">
              <a:defRPr/>
            </a:lvl4pPr>
            <a:lvl5pPr marL="0" indent="0" algn="ct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5163634"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47354" y="3874554"/>
            <a:ext cx="3566160" cy="2201789"/>
          </a:xfrm>
        </p:spPr>
        <p:txBody>
          <a:bodyPr>
            <a:noAutofit/>
          </a:bodyPr>
          <a:lstStyle>
            <a:lvl1pPr algn="ctr">
              <a:defRPr sz="2400"/>
            </a:lvl1pPr>
            <a:lvl2pPr marL="0" indent="0" algn="ctr">
              <a:defRPr sz="2000"/>
            </a:lvl2pPr>
            <a:lvl3pPr marL="0" indent="0" algn="ctr">
              <a:defRPr sz="2000"/>
            </a:lvl3pPr>
            <a:lvl4pPr marL="0" indent="0" algn="ctr">
              <a:defRPr/>
            </a:lvl4pPr>
            <a:lvl5pPr marL="0" indent="0" algn="ct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11" name="Person Photo 3">
            <a:extLst>
              <a:ext uri="{FF2B5EF4-FFF2-40B4-BE49-F238E27FC236}">
                <a16:creationId xmlns:a16="http://schemas.microsoft.com/office/drawing/2014/main" id="{53A828BF-2A5D-41FD-B227-FAAB818AC598}"/>
              </a:ext>
              <a:ext uri="{C183D7F6-B498-43B3-948B-1728B52AA6E4}">
                <adec:decorative xmlns:adec="http://schemas.microsoft.com/office/drawing/2017/decorative" val="1"/>
              </a:ext>
            </a:extLst>
          </p:cNvPr>
          <p:cNvSpPr>
            <a:spLocks noGrp="1"/>
          </p:cNvSpPr>
          <p:nvPr>
            <p:ph type="pic" sz="quarter" idx="16" hasCustomPrompt="1"/>
          </p:nvPr>
        </p:nvSpPr>
        <p:spPr>
          <a:xfrm>
            <a:off x="9187720"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4" name="Person Info 3">
            <a:extLst>
              <a:ext uri="{FF2B5EF4-FFF2-40B4-BE49-F238E27FC236}">
                <a16:creationId xmlns:a16="http://schemas.microsoft.com/office/drawing/2014/main" id="{134CD3E4-027C-4B7D-A65C-7DBA57E90025}"/>
              </a:ext>
            </a:extLst>
          </p:cNvPr>
          <p:cNvSpPr>
            <a:spLocks noGrp="1"/>
          </p:cNvSpPr>
          <p:nvPr>
            <p:ph sz="half" idx="2" hasCustomPrompt="1"/>
          </p:nvPr>
        </p:nvSpPr>
        <p:spPr>
          <a:xfrm>
            <a:off x="8471440" y="3874554"/>
            <a:ext cx="3566160" cy="2201789"/>
          </a:xfrm>
        </p:spPr>
        <p:txBody>
          <a:bodyPr>
            <a:noAutofit/>
          </a:bodyPr>
          <a:lstStyle>
            <a:lvl1pPr algn="ctr">
              <a:defRPr sz="2400"/>
            </a:lvl1pPr>
            <a:lvl2pPr marL="0" indent="0" algn="ctr">
              <a:defRPr sz="2000"/>
            </a:lvl2pPr>
            <a:lvl3pPr marL="0" indent="0" algn="ctr">
              <a:defRPr sz="2000"/>
            </a:lvl3pPr>
            <a:lvl4pPr marL="0" indent="0" algn="ctr">
              <a:defRPr/>
            </a:lvl4pPr>
            <a:lvl5pPr marL="0" indent="0" algn="ct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pic>
        <p:nvPicPr>
          <p:cNvPr id="5" name="Microphone Icon">
            <a:extLst>
              <a:ext uri="{FF2B5EF4-FFF2-40B4-BE49-F238E27FC236}">
                <a16:creationId xmlns:a16="http://schemas.microsoft.com/office/drawing/2014/main" id="{DA6D74CA-8BDF-267F-6460-4EBB21CE9D72}"/>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35172" y="210800"/>
            <a:ext cx="457200" cy="457200"/>
          </a:xfrm>
          <a:prstGeom prst="rect">
            <a:avLst/>
          </a:prstGeom>
        </p:spPr>
      </p:pic>
    </p:spTree>
    <p:extLst>
      <p:ext uri="{BB962C8B-B14F-4D97-AF65-F5344CB8AC3E}">
        <p14:creationId xmlns:p14="http://schemas.microsoft.com/office/powerpoint/2010/main" val="41326129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pic>
        <p:nvPicPr>
          <p:cNvPr id="19" name="Envelope Icon">
            <a:extLst>
              <a:ext uri="{FF2B5EF4-FFF2-40B4-BE49-F238E27FC236}">
                <a16:creationId xmlns:a16="http://schemas.microsoft.com/office/drawing/2014/main" id="{2359C801-6FA3-4BD2-A600-321070D79C3D}"/>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20836" y="266368"/>
            <a:ext cx="400382" cy="400382"/>
          </a:xfrm>
          <a:prstGeom prst="rect">
            <a:avLst/>
          </a:prstGeom>
        </p:spPr>
      </p:pic>
      <p:grpSp>
        <p:nvGrpSpPr>
          <p:cNvPr id="18" name="Email Envelope Icon">
            <a:extLst>
              <a:ext uri="{FF2B5EF4-FFF2-40B4-BE49-F238E27FC236}">
                <a16:creationId xmlns:a16="http://schemas.microsoft.com/office/drawing/2014/main" id="{038B947E-84BB-4262-B5FD-668E7C02CD86}"/>
              </a:ext>
              <a:ext uri="{C183D7F6-B498-43B3-948B-1728B52AA6E4}">
                <adec:decorative xmlns:adec="http://schemas.microsoft.com/office/drawing/2017/decorative" val="1"/>
              </a:ext>
            </a:extLst>
          </p:cNvPr>
          <p:cNvGrpSpPr/>
          <p:nvPr userDrawn="1"/>
        </p:nvGrpSpPr>
        <p:grpSpPr>
          <a:xfrm>
            <a:off x="9415617" y="2376261"/>
            <a:ext cx="1914072" cy="2105479"/>
            <a:chOff x="9415617" y="2376261"/>
            <a:chExt cx="1914072" cy="2105479"/>
          </a:xfrm>
        </p:grpSpPr>
        <p:grpSp>
          <p:nvGrpSpPr>
            <p:cNvPr id="14" name="Group 13">
              <a:extLst>
                <a:ext uri="{FF2B5EF4-FFF2-40B4-BE49-F238E27FC236}">
                  <a16:creationId xmlns:a16="http://schemas.microsoft.com/office/drawing/2014/main" id="{44C3A8A9-9D35-4CBF-B48D-28E6D69B71E5}"/>
                </a:ext>
                <a:ext uri="{C183D7F6-B498-43B3-948B-1728B52AA6E4}">
                  <adec:decorative xmlns:adec="http://schemas.microsoft.com/office/drawing/2017/decorative" val="1"/>
                </a:ext>
              </a:extLst>
            </p:cNvPr>
            <p:cNvGrpSpPr/>
            <p:nvPr userDrawn="1"/>
          </p:nvGrpSpPr>
          <p:grpSpPr>
            <a:xfrm>
              <a:off x="9415617" y="2376261"/>
              <a:ext cx="1914072" cy="2105479"/>
              <a:chOff x="8746030" y="2376261"/>
              <a:chExt cx="1914072" cy="2105479"/>
            </a:xfrm>
          </p:grpSpPr>
          <p:sp>
            <p:nvSpPr>
              <p:cNvPr id="13" name="Rectangle 12">
                <a:extLst>
                  <a:ext uri="{FF2B5EF4-FFF2-40B4-BE49-F238E27FC236}">
                    <a16:creationId xmlns:a16="http://schemas.microsoft.com/office/drawing/2014/main" id="{3385D42F-F634-48D6-A4CA-C3299E3FC6F3}"/>
                  </a:ext>
                </a:extLst>
              </p:cNvPr>
              <p:cNvSpPr/>
              <p:nvPr userDrawn="1"/>
            </p:nvSpPr>
            <p:spPr>
              <a:xfrm>
                <a:off x="9163050" y="2676525"/>
                <a:ext cx="1123950" cy="1127760"/>
              </a:xfrm>
              <a:prstGeom prst="rect">
                <a:avLst/>
              </a:prstGeom>
              <a:gradFill flip="none" rotWithShape="1">
                <a:gsLst>
                  <a:gs pos="97619">
                    <a:schemeClr val="accent4">
                      <a:lumMod val="90000"/>
                    </a:schemeClr>
                  </a:gs>
                  <a:gs pos="3968">
                    <a:srgbClr val="F3F4F4"/>
                  </a:gs>
                  <a:gs pos="26000">
                    <a:schemeClr val="bg1"/>
                  </a:gs>
                  <a:gs pos="77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5A79651-71F3-44A8-A1A3-0EF6414C910A}"/>
                  </a:ext>
                </a:extLst>
              </p:cNvPr>
              <p:cNvSpPr/>
              <p:nvPr userDrawn="1"/>
            </p:nvSpPr>
            <p:spPr>
              <a:xfrm>
                <a:off x="8801100" y="3276600"/>
                <a:ext cx="1790700" cy="1127760"/>
              </a:xfrm>
              <a:custGeom>
                <a:avLst/>
                <a:gdLst>
                  <a:gd name="connsiteX0" fmla="*/ 0 w 1790700"/>
                  <a:gd name="connsiteY0" fmla="*/ 0 h 1127760"/>
                  <a:gd name="connsiteX1" fmla="*/ 1790700 w 1790700"/>
                  <a:gd name="connsiteY1" fmla="*/ 0 h 1127760"/>
                  <a:gd name="connsiteX2" fmla="*/ 1790700 w 1790700"/>
                  <a:gd name="connsiteY2" fmla="*/ 1127760 h 1127760"/>
                  <a:gd name="connsiteX3" fmla="*/ 0 w 1790700"/>
                  <a:gd name="connsiteY3" fmla="*/ 1127760 h 1127760"/>
                  <a:gd name="connsiteX4" fmla="*/ 0 w 1790700"/>
                  <a:gd name="connsiteY4" fmla="*/ 0 h 1127760"/>
                  <a:gd name="connsiteX0" fmla="*/ 0 w 1790700"/>
                  <a:gd name="connsiteY0" fmla="*/ 7144 h 1134904"/>
                  <a:gd name="connsiteX1" fmla="*/ 1316831 w 1790700"/>
                  <a:gd name="connsiteY1" fmla="*/ 0 h 1134904"/>
                  <a:gd name="connsiteX2" fmla="*/ 1790700 w 1790700"/>
                  <a:gd name="connsiteY2" fmla="*/ 7144 h 1134904"/>
                  <a:gd name="connsiteX3" fmla="*/ 1790700 w 1790700"/>
                  <a:gd name="connsiteY3" fmla="*/ 1134904 h 1134904"/>
                  <a:gd name="connsiteX4" fmla="*/ 0 w 1790700"/>
                  <a:gd name="connsiteY4" fmla="*/ 1134904 h 1134904"/>
                  <a:gd name="connsiteX5" fmla="*/ 0 w 1790700"/>
                  <a:gd name="connsiteY5" fmla="*/ 7144 h 1134904"/>
                  <a:gd name="connsiteX0" fmla="*/ 0 w 1790700"/>
                  <a:gd name="connsiteY0" fmla="*/ 7144 h 1134904"/>
                  <a:gd name="connsiteX1" fmla="*/ 497681 w 1790700"/>
                  <a:gd name="connsiteY1" fmla="*/ 4763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7144 h 1134904"/>
                  <a:gd name="connsiteX1" fmla="*/ 628650 w 1790700"/>
                  <a:gd name="connsiteY1" fmla="*/ 542926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90700" h="1127760">
                    <a:moveTo>
                      <a:pt x="0" y="0"/>
                    </a:moveTo>
                    <a:lnTo>
                      <a:pt x="628650" y="535782"/>
                    </a:lnTo>
                    <a:cubicBezTo>
                      <a:pt x="731837" y="447676"/>
                      <a:pt x="937419" y="361950"/>
                      <a:pt x="1188244" y="528638"/>
                    </a:cubicBezTo>
                    <a:lnTo>
                      <a:pt x="1790700" y="0"/>
                    </a:lnTo>
                    <a:lnTo>
                      <a:pt x="1790700" y="1127760"/>
                    </a:lnTo>
                    <a:lnTo>
                      <a:pt x="0" y="1127760"/>
                    </a:lnTo>
                    <a:lnTo>
                      <a:pt x="0" y="0"/>
                    </a:lnTo>
                    <a:close/>
                  </a:path>
                </a:pathLst>
              </a:custGeom>
              <a:gradFill flip="none" rotWithShape="1">
                <a:gsLst>
                  <a:gs pos="0">
                    <a:schemeClr val="bg1"/>
                  </a:gs>
                  <a:gs pos="83000">
                    <a:srgbClr val="F3F4F4"/>
                  </a:gs>
                  <a:gs pos="100000">
                    <a:schemeClr val="accent4">
                      <a:lumMod val="30000"/>
                      <a:lumOff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978684A7-3494-4151-98DE-DB26EB114126}"/>
                  </a:ext>
                </a:extLst>
              </p:cNvPr>
              <p:cNvSpPr/>
              <p:nvPr/>
            </p:nvSpPr>
            <p:spPr>
              <a:xfrm>
                <a:off x="8746030" y="2376261"/>
                <a:ext cx="1914072" cy="2105479"/>
              </a:xfrm>
              <a:custGeom>
                <a:avLst/>
                <a:gdLst>
                  <a:gd name="connsiteX0" fmla="*/ 1770516 w 1914071"/>
                  <a:gd name="connsiteY0" fmla="*/ 1904501 h 2105478"/>
                  <a:gd name="connsiteX1" fmla="*/ 1291998 w 1914071"/>
                  <a:gd name="connsiteY1" fmla="*/ 1449909 h 2105478"/>
                  <a:gd name="connsiteX2" fmla="*/ 1770516 w 1914071"/>
                  <a:gd name="connsiteY2" fmla="*/ 995317 h 2105478"/>
                  <a:gd name="connsiteX3" fmla="*/ 1770516 w 1914071"/>
                  <a:gd name="connsiteY3" fmla="*/ 1904501 h 2105478"/>
                  <a:gd name="connsiteX4" fmla="*/ 220118 w 1914071"/>
                  <a:gd name="connsiteY4" fmla="*/ 1961924 h 2105478"/>
                  <a:gd name="connsiteX5" fmla="*/ 693851 w 1914071"/>
                  <a:gd name="connsiteY5" fmla="*/ 1514509 h 2105478"/>
                  <a:gd name="connsiteX6" fmla="*/ 727347 w 1914071"/>
                  <a:gd name="connsiteY6" fmla="*/ 1483406 h 2105478"/>
                  <a:gd name="connsiteX7" fmla="*/ 1189117 w 1914071"/>
                  <a:gd name="connsiteY7" fmla="*/ 1483406 h 2105478"/>
                  <a:gd name="connsiteX8" fmla="*/ 1222613 w 1914071"/>
                  <a:gd name="connsiteY8" fmla="*/ 1514509 h 2105478"/>
                  <a:gd name="connsiteX9" fmla="*/ 1693954 w 1914071"/>
                  <a:gd name="connsiteY9" fmla="*/ 1961924 h 2105478"/>
                  <a:gd name="connsiteX10" fmla="*/ 220118 w 1914071"/>
                  <a:gd name="connsiteY10" fmla="*/ 1961924 h 2105478"/>
                  <a:gd name="connsiteX11" fmla="*/ 143555 w 1914071"/>
                  <a:gd name="connsiteY11" fmla="*/ 992925 h 2105478"/>
                  <a:gd name="connsiteX12" fmla="*/ 622073 w 1914071"/>
                  <a:gd name="connsiteY12" fmla="*/ 1447517 h 2105478"/>
                  <a:gd name="connsiteX13" fmla="*/ 143555 w 1914071"/>
                  <a:gd name="connsiteY13" fmla="*/ 1902109 h 2105478"/>
                  <a:gd name="connsiteX14" fmla="*/ 143555 w 1914071"/>
                  <a:gd name="connsiteY14" fmla="*/ 992925 h 2105478"/>
                  <a:gd name="connsiteX15" fmla="*/ 478518 w 1914071"/>
                  <a:gd name="connsiteY15" fmla="*/ 382814 h 2105478"/>
                  <a:gd name="connsiteX16" fmla="*/ 1435554 w 1914071"/>
                  <a:gd name="connsiteY16" fmla="*/ 382814 h 2105478"/>
                  <a:gd name="connsiteX17" fmla="*/ 1435554 w 1914071"/>
                  <a:gd name="connsiteY17" fmla="*/ 1179547 h 2105478"/>
                  <a:gd name="connsiteX18" fmla="*/ 1220221 w 1914071"/>
                  <a:gd name="connsiteY18" fmla="*/ 1385309 h 2105478"/>
                  <a:gd name="connsiteX19" fmla="*/ 693851 w 1914071"/>
                  <a:gd name="connsiteY19" fmla="*/ 1385309 h 2105478"/>
                  <a:gd name="connsiteX20" fmla="*/ 478518 w 1914071"/>
                  <a:gd name="connsiteY20" fmla="*/ 1179547 h 2105478"/>
                  <a:gd name="connsiteX21" fmla="*/ 478518 w 1914071"/>
                  <a:gd name="connsiteY21" fmla="*/ 382814 h 2105478"/>
                  <a:gd name="connsiteX22" fmla="*/ 1579109 w 1914071"/>
                  <a:gd name="connsiteY22" fmla="*/ 447414 h 2105478"/>
                  <a:gd name="connsiteX23" fmla="*/ 1579109 w 1914071"/>
                  <a:gd name="connsiteY23" fmla="*/ 239259 h 2105478"/>
                  <a:gd name="connsiteX24" fmla="*/ 1244147 w 1914071"/>
                  <a:gd name="connsiteY24" fmla="*/ 239259 h 2105478"/>
                  <a:gd name="connsiteX25" fmla="*/ 957036 w 1914071"/>
                  <a:gd name="connsiteY25" fmla="*/ 0 h 2105478"/>
                  <a:gd name="connsiteX26" fmla="*/ 669925 w 1914071"/>
                  <a:gd name="connsiteY26" fmla="*/ 239259 h 2105478"/>
                  <a:gd name="connsiteX27" fmla="*/ 334963 w 1914071"/>
                  <a:gd name="connsiteY27" fmla="*/ 239259 h 2105478"/>
                  <a:gd name="connsiteX28" fmla="*/ 334963 w 1914071"/>
                  <a:gd name="connsiteY28" fmla="*/ 449807 h 2105478"/>
                  <a:gd name="connsiteX29" fmla="*/ 0 w 1914071"/>
                  <a:gd name="connsiteY29" fmla="*/ 768021 h 2105478"/>
                  <a:gd name="connsiteX30" fmla="*/ 0 w 1914071"/>
                  <a:gd name="connsiteY30" fmla="*/ 2105479 h 2105478"/>
                  <a:gd name="connsiteX31" fmla="*/ 1914072 w 1914071"/>
                  <a:gd name="connsiteY31" fmla="*/ 2105479 h 2105478"/>
                  <a:gd name="connsiteX32" fmla="*/ 1914072 w 1914071"/>
                  <a:gd name="connsiteY32" fmla="*/ 768021 h 2105478"/>
                  <a:gd name="connsiteX33" fmla="*/ 1579109 w 1914071"/>
                  <a:gd name="connsiteY33" fmla="*/ 447414 h 2105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914071" h="2105478">
                    <a:moveTo>
                      <a:pt x="1770516" y="1904501"/>
                    </a:moveTo>
                    <a:lnTo>
                      <a:pt x="1291998" y="1449909"/>
                    </a:lnTo>
                    <a:lnTo>
                      <a:pt x="1770516" y="995317"/>
                    </a:lnTo>
                    <a:lnTo>
                      <a:pt x="1770516" y="1904501"/>
                    </a:lnTo>
                    <a:close/>
                    <a:moveTo>
                      <a:pt x="220118" y="1961924"/>
                    </a:moveTo>
                    <a:lnTo>
                      <a:pt x="693851" y="1514509"/>
                    </a:lnTo>
                    <a:lnTo>
                      <a:pt x="727347" y="1483406"/>
                    </a:lnTo>
                    <a:cubicBezTo>
                      <a:pt x="856547" y="1361384"/>
                      <a:pt x="1059917" y="1361384"/>
                      <a:pt x="1189117" y="1483406"/>
                    </a:cubicBezTo>
                    <a:lnTo>
                      <a:pt x="1222613" y="1514509"/>
                    </a:lnTo>
                    <a:lnTo>
                      <a:pt x="1693954" y="1961924"/>
                    </a:lnTo>
                    <a:lnTo>
                      <a:pt x="220118" y="1961924"/>
                    </a:lnTo>
                    <a:close/>
                    <a:moveTo>
                      <a:pt x="143555" y="992925"/>
                    </a:moveTo>
                    <a:lnTo>
                      <a:pt x="622073" y="1447517"/>
                    </a:lnTo>
                    <a:lnTo>
                      <a:pt x="143555" y="1902109"/>
                    </a:lnTo>
                    <a:lnTo>
                      <a:pt x="143555" y="992925"/>
                    </a:lnTo>
                    <a:close/>
                    <a:moveTo>
                      <a:pt x="478518" y="382814"/>
                    </a:moveTo>
                    <a:lnTo>
                      <a:pt x="1435554" y="382814"/>
                    </a:lnTo>
                    <a:lnTo>
                      <a:pt x="1435554" y="1179547"/>
                    </a:lnTo>
                    <a:lnTo>
                      <a:pt x="1220221" y="1385309"/>
                    </a:lnTo>
                    <a:cubicBezTo>
                      <a:pt x="1064702" y="1265680"/>
                      <a:pt x="849369" y="1265680"/>
                      <a:pt x="693851" y="1385309"/>
                    </a:cubicBezTo>
                    <a:lnTo>
                      <a:pt x="478518" y="1179547"/>
                    </a:lnTo>
                    <a:lnTo>
                      <a:pt x="478518" y="382814"/>
                    </a:lnTo>
                    <a:close/>
                    <a:moveTo>
                      <a:pt x="1579109" y="447414"/>
                    </a:moveTo>
                    <a:lnTo>
                      <a:pt x="1579109" y="239259"/>
                    </a:lnTo>
                    <a:lnTo>
                      <a:pt x="1244147" y="239259"/>
                    </a:lnTo>
                    <a:lnTo>
                      <a:pt x="957036" y="0"/>
                    </a:lnTo>
                    <a:lnTo>
                      <a:pt x="669925" y="239259"/>
                    </a:lnTo>
                    <a:lnTo>
                      <a:pt x="334963" y="239259"/>
                    </a:lnTo>
                    <a:lnTo>
                      <a:pt x="334963" y="449807"/>
                    </a:lnTo>
                    <a:lnTo>
                      <a:pt x="0" y="768021"/>
                    </a:lnTo>
                    <a:lnTo>
                      <a:pt x="0" y="2105479"/>
                    </a:lnTo>
                    <a:lnTo>
                      <a:pt x="1914072" y="2105479"/>
                    </a:lnTo>
                    <a:lnTo>
                      <a:pt x="1914072" y="768021"/>
                    </a:lnTo>
                    <a:lnTo>
                      <a:pt x="1579109" y="447414"/>
                    </a:lnTo>
                    <a:close/>
                  </a:path>
                </a:pathLst>
              </a:cu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r="100000" b="100000"/>
                </a:path>
                <a:tileRect l="-100000" t="-100000"/>
              </a:gradFill>
              <a:ln w="23912"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ED93B3FC-DDB7-49C5-B0E2-30332216E4A6}"/>
                  </a:ext>
                </a:extLst>
              </p:cNvPr>
              <p:cNvSpPr/>
              <p:nvPr/>
            </p:nvSpPr>
            <p:spPr>
              <a:xfrm>
                <a:off x="9394391" y="2897845"/>
                <a:ext cx="622073" cy="622073"/>
              </a:xfrm>
              <a:custGeom>
                <a:avLst/>
                <a:gdLst>
                  <a:gd name="connsiteX0" fmla="*/ 308675 w 622073"/>
                  <a:gd name="connsiteY0" fmla="*/ 394777 h 622073"/>
                  <a:gd name="connsiteX1" fmla="*/ 232112 w 622073"/>
                  <a:gd name="connsiteY1" fmla="*/ 318214 h 622073"/>
                  <a:gd name="connsiteX2" fmla="*/ 308675 w 622073"/>
                  <a:gd name="connsiteY2" fmla="*/ 241652 h 622073"/>
                  <a:gd name="connsiteX3" fmla="*/ 385237 w 622073"/>
                  <a:gd name="connsiteY3" fmla="*/ 318214 h 622073"/>
                  <a:gd name="connsiteX4" fmla="*/ 308675 w 622073"/>
                  <a:gd name="connsiteY4" fmla="*/ 394777 h 622073"/>
                  <a:gd name="connsiteX5" fmla="*/ 308675 w 622073"/>
                  <a:gd name="connsiteY5" fmla="*/ 626859 h 622073"/>
                  <a:gd name="connsiteX6" fmla="*/ 464193 w 622073"/>
                  <a:gd name="connsiteY6" fmla="*/ 588577 h 622073"/>
                  <a:gd name="connsiteX7" fmla="*/ 480941 w 622073"/>
                  <a:gd name="connsiteY7" fmla="*/ 533547 h 622073"/>
                  <a:gd name="connsiteX8" fmla="*/ 425912 w 622073"/>
                  <a:gd name="connsiteY8" fmla="*/ 516799 h 622073"/>
                  <a:gd name="connsiteX9" fmla="*/ 308675 w 622073"/>
                  <a:gd name="connsiteY9" fmla="*/ 545510 h 622073"/>
                  <a:gd name="connsiteX10" fmla="*/ 78986 w 622073"/>
                  <a:gd name="connsiteY10" fmla="*/ 313429 h 622073"/>
                  <a:gd name="connsiteX11" fmla="*/ 311067 w 622073"/>
                  <a:gd name="connsiteY11" fmla="*/ 81348 h 622073"/>
                  <a:gd name="connsiteX12" fmla="*/ 543148 w 622073"/>
                  <a:gd name="connsiteY12" fmla="*/ 313429 h 622073"/>
                  <a:gd name="connsiteX13" fmla="*/ 543148 w 622073"/>
                  <a:gd name="connsiteY13" fmla="*/ 389992 h 622073"/>
                  <a:gd name="connsiteX14" fmla="*/ 466585 w 622073"/>
                  <a:gd name="connsiteY14" fmla="*/ 313429 h 622073"/>
                  <a:gd name="connsiteX15" fmla="*/ 339778 w 622073"/>
                  <a:gd name="connsiteY15" fmla="*/ 157911 h 622073"/>
                  <a:gd name="connsiteX16" fmla="*/ 165119 w 622073"/>
                  <a:gd name="connsiteY16" fmla="*/ 253615 h 622073"/>
                  <a:gd name="connsiteX17" fmla="*/ 229719 w 622073"/>
                  <a:gd name="connsiteY17" fmla="*/ 442629 h 622073"/>
                  <a:gd name="connsiteX18" fmla="*/ 428304 w 622073"/>
                  <a:gd name="connsiteY18" fmla="*/ 411525 h 622073"/>
                  <a:gd name="connsiteX19" fmla="*/ 545541 w 622073"/>
                  <a:gd name="connsiteY19" fmla="*/ 464162 h 622073"/>
                  <a:gd name="connsiteX20" fmla="*/ 622104 w 622073"/>
                  <a:gd name="connsiteY20" fmla="*/ 387600 h 622073"/>
                  <a:gd name="connsiteX21" fmla="*/ 622104 w 622073"/>
                  <a:gd name="connsiteY21" fmla="*/ 311037 h 622073"/>
                  <a:gd name="connsiteX22" fmla="*/ 311067 w 622073"/>
                  <a:gd name="connsiteY22" fmla="*/ 0 h 622073"/>
                  <a:gd name="connsiteX23" fmla="*/ 30 w 622073"/>
                  <a:gd name="connsiteY23" fmla="*/ 311037 h 622073"/>
                  <a:gd name="connsiteX24" fmla="*/ 308675 w 622073"/>
                  <a:gd name="connsiteY24" fmla="*/ 626859 h 622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22073" h="622073">
                    <a:moveTo>
                      <a:pt x="308675" y="394777"/>
                    </a:moveTo>
                    <a:cubicBezTo>
                      <a:pt x="265608" y="394777"/>
                      <a:pt x="232112" y="358888"/>
                      <a:pt x="232112" y="318214"/>
                    </a:cubicBezTo>
                    <a:cubicBezTo>
                      <a:pt x="232112" y="275148"/>
                      <a:pt x="268001" y="241652"/>
                      <a:pt x="308675" y="241652"/>
                    </a:cubicBezTo>
                    <a:cubicBezTo>
                      <a:pt x="351741" y="241652"/>
                      <a:pt x="385237" y="275148"/>
                      <a:pt x="385237" y="318214"/>
                    </a:cubicBezTo>
                    <a:cubicBezTo>
                      <a:pt x="385237" y="361281"/>
                      <a:pt x="351741" y="394777"/>
                      <a:pt x="308675" y="394777"/>
                    </a:cubicBezTo>
                    <a:close/>
                    <a:moveTo>
                      <a:pt x="308675" y="626859"/>
                    </a:moveTo>
                    <a:cubicBezTo>
                      <a:pt x="363704" y="626859"/>
                      <a:pt x="416341" y="612503"/>
                      <a:pt x="464193" y="588577"/>
                    </a:cubicBezTo>
                    <a:cubicBezTo>
                      <a:pt x="483334" y="576614"/>
                      <a:pt x="490511" y="552688"/>
                      <a:pt x="480941" y="533547"/>
                    </a:cubicBezTo>
                    <a:cubicBezTo>
                      <a:pt x="468978" y="514407"/>
                      <a:pt x="445052" y="507229"/>
                      <a:pt x="425912" y="516799"/>
                    </a:cubicBezTo>
                    <a:cubicBezTo>
                      <a:pt x="390023" y="535940"/>
                      <a:pt x="349349" y="545510"/>
                      <a:pt x="308675" y="545510"/>
                    </a:cubicBezTo>
                    <a:cubicBezTo>
                      <a:pt x="181867" y="545510"/>
                      <a:pt x="76593" y="440237"/>
                      <a:pt x="78986" y="313429"/>
                    </a:cubicBezTo>
                    <a:cubicBezTo>
                      <a:pt x="78986" y="186622"/>
                      <a:pt x="184260" y="81348"/>
                      <a:pt x="311067" y="81348"/>
                    </a:cubicBezTo>
                    <a:cubicBezTo>
                      <a:pt x="437874" y="81348"/>
                      <a:pt x="543148" y="184229"/>
                      <a:pt x="543148" y="313429"/>
                    </a:cubicBezTo>
                    <a:lnTo>
                      <a:pt x="543148" y="389992"/>
                    </a:lnTo>
                    <a:cubicBezTo>
                      <a:pt x="500082" y="389992"/>
                      <a:pt x="466585" y="356496"/>
                      <a:pt x="466585" y="313429"/>
                    </a:cubicBezTo>
                    <a:cubicBezTo>
                      <a:pt x="466585" y="236866"/>
                      <a:pt x="413949" y="172266"/>
                      <a:pt x="339778" y="157911"/>
                    </a:cubicBezTo>
                    <a:cubicBezTo>
                      <a:pt x="265608" y="143555"/>
                      <a:pt x="191438" y="184229"/>
                      <a:pt x="165119" y="253615"/>
                    </a:cubicBezTo>
                    <a:cubicBezTo>
                      <a:pt x="138801" y="323000"/>
                      <a:pt x="165119" y="404348"/>
                      <a:pt x="229719" y="442629"/>
                    </a:cubicBezTo>
                    <a:cubicBezTo>
                      <a:pt x="294319" y="480911"/>
                      <a:pt x="378060" y="468948"/>
                      <a:pt x="428304" y="411525"/>
                    </a:cubicBezTo>
                    <a:cubicBezTo>
                      <a:pt x="457015" y="445022"/>
                      <a:pt x="500082" y="464162"/>
                      <a:pt x="545541" y="464162"/>
                    </a:cubicBezTo>
                    <a:cubicBezTo>
                      <a:pt x="588608" y="464162"/>
                      <a:pt x="622104" y="430666"/>
                      <a:pt x="622104" y="387600"/>
                    </a:cubicBezTo>
                    <a:lnTo>
                      <a:pt x="622104" y="311037"/>
                    </a:lnTo>
                    <a:cubicBezTo>
                      <a:pt x="622104" y="138770"/>
                      <a:pt x="483334" y="0"/>
                      <a:pt x="311067" y="0"/>
                    </a:cubicBezTo>
                    <a:cubicBezTo>
                      <a:pt x="138801" y="0"/>
                      <a:pt x="30" y="138770"/>
                      <a:pt x="30" y="311037"/>
                    </a:cubicBezTo>
                    <a:cubicBezTo>
                      <a:pt x="-2362" y="485696"/>
                      <a:pt x="136408" y="624466"/>
                      <a:pt x="308675" y="626859"/>
                    </a:cubicBezTo>
                    <a:close/>
                  </a:path>
                </a:pathLst>
              </a:custGeom>
              <a:solidFill>
                <a:schemeClr val="accent5"/>
              </a:solidFill>
              <a:ln w="23912" cap="flat">
                <a:noFill/>
                <a:prstDash val="solid"/>
                <a:miter/>
              </a:ln>
            </p:spPr>
            <p:txBody>
              <a:bodyPr rtlCol="0" anchor="ctr"/>
              <a:lstStyle/>
              <a:p>
                <a:endParaRPr lang="en-US"/>
              </a:p>
            </p:txBody>
          </p:sp>
        </p:grpSp>
        <p:sp>
          <p:nvSpPr>
            <p:cNvPr id="15" name="Isosceles Triangle 14">
              <a:extLst>
                <a:ext uri="{FF2B5EF4-FFF2-40B4-BE49-F238E27FC236}">
                  <a16:creationId xmlns:a16="http://schemas.microsoft.com/office/drawing/2014/main" id="{9BAC5326-69BC-4DCF-B682-4778B80809E4}"/>
                </a:ext>
              </a:extLst>
            </p:cNvPr>
            <p:cNvSpPr/>
            <p:nvPr userDrawn="1"/>
          </p:nvSpPr>
          <p:spPr>
            <a:xfrm rot="16200000">
              <a:off x="933977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a:extLst>
                <a:ext uri="{FF2B5EF4-FFF2-40B4-BE49-F238E27FC236}">
                  <a16:creationId xmlns:a16="http://schemas.microsoft.com/office/drawing/2014/main" id="{2B9EA639-1876-4B22-BA5A-57AB07E3C79D}"/>
                </a:ext>
              </a:extLst>
            </p:cNvPr>
            <p:cNvSpPr/>
            <p:nvPr userDrawn="1"/>
          </p:nvSpPr>
          <p:spPr>
            <a:xfrm rot="5400000" flipH="1">
              <a:off x="1085384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E4599619-B65E-4720-902B-79FAB6069DDB}"/>
                </a:ext>
              </a:extLst>
            </p:cNvPr>
            <p:cNvSpPr/>
            <p:nvPr userDrawn="1"/>
          </p:nvSpPr>
          <p:spPr>
            <a:xfrm flipH="1">
              <a:off x="10124928" y="2418638"/>
              <a:ext cx="495446" cy="19484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“Contact” slide</a:t>
            </a:r>
          </a:p>
        </p:txBody>
      </p:sp>
      <p:sp>
        <p:nvSpPr>
          <p:cNvPr id="3" name="Contact Content Placeholder">
            <a:extLst>
              <a:ext uri="{FF2B5EF4-FFF2-40B4-BE49-F238E27FC236}">
                <a16:creationId xmlns:a16="http://schemas.microsoft.com/office/drawing/2014/main" id="{17AAC5FF-8264-4C60-8AAC-1B83EE24201B}"/>
              </a:ext>
            </a:extLst>
          </p:cNvPr>
          <p:cNvSpPr>
            <a:spLocks noGrp="1"/>
          </p:cNvSpPr>
          <p:nvPr>
            <p:ph idx="1" hasCustomPrompt="1"/>
          </p:nvPr>
        </p:nvSpPr>
        <p:spPr>
          <a:xfrm>
            <a:off x="817734" y="1137446"/>
            <a:ext cx="7244177" cy="5039517"/>
          </a:xfrm>
        </p:spPr>
        <p:txBody>
          <a:bodyPr anchor="ctr">
            <a:normAutofit/>
          </a:bodyPr>
          <a:lstStyle>
            <a:lvl1pPr>
              <a:spcBef>
                <a:spcPts val="1200"/>
              </a:spcBef>
              <a:defRPr sz="2400"/>
            </a:lvl1pPr>
            <a:lvl2pPr>
              <a:spcBef>
                <a:spcPts val="200"/>
              </a:spcBef>
              <a:defRPr sz="2000"/>
            </a:lvl2pPr>
            <a:lvl3pPr>
              <a:spcBef>
                <a:spcPts val="0"/>
              </a:spcBef>
              <a:defRPr sz="2000"/>
            </a:lvl3pPr>
            <a:lvl4pPr>
              <a:spcBef>
                <a:spcPts val="400"/>
              </a:spcBef>
              <a:defRPr sz="1800"/>
            </a:lvl4pPr>
            <a:lvl5pPr>
              <a:defRPr sz="1800"/>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a:xfrm>
            <a:off x="4439823" y="6356350"/>
            <a:ext cx="4114800" cy="365125"/>
          </a:xfrm>
          <a:prstGeom prst="rect">
            <a:avLst/>
          </a:prstGeom>
        </p:spPr>
        <p:txBody>
          <a:bodyPr/>
          <a:lstStyle/>
          <a:p>
            <a:endParaRPr lang="en-US"/>
          </a:p>
        </p:txBody>
      </p:sp>
    </p:spTree>
    <p:extLst>
      <p:ext uri="{BB962C8B-B14F-4D97-AF65-F5344CB8AC3E}">
        <p14:creationId xmlns:p14="http://schemas.microsoft.com/office/powerpoint/2010/main" val="26505657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userDrawn="1">
  <p:cSld name="Section Header">
    <p:bg>
      <p:bgPr>
        <a:gradFill flip="none" rotWithShape="1">
          <a:gsLst>
            <a:gs pos="0">
              <a:schemeClr val="accent4">
                <a:lumMod val="5000"/>
                <a:lumOff val="95000"/>
              </a:schemeClr>
            </a:gs>
            <a:gs pos="74000">
              <a:srgbClr val="F3F4F4"/>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16" name="Right Side embellishment">
            <a:extLst>
              <a:ext uri="{FF2B5EF4-FFF2-40B4-BE49-F238E27FC236}">
                <a16:creationId xmlns:a16="http://schemas.microsoft.com/office/drawing/2014/main" id="{4D9AA7DD-14DE-453A-A67E-C2DAC9D360F7}"/>
              </a:ext>
              <a:ext uri="{C183D7F6-B498-43B3-948B-1728B52AA6E4}">
                <adec:decorative xmlns:adec="http://schemas.microsoft.com/office/drawing/2017/decorative" val="1"/>
              </a:ext>
            </a:extLst>
          </p:cNvPr>
          <p:cNvGrpSpPr/>
          <p:nvPr userDrawn="1"/>
        </p:nvGrpSpPr>
        <p:grpSpPr>
          <a:xfrm>
            <a:off x="5981700" y="0"/>
            <a:ext cx="6698065" cy="6858000"/>
            <a:chOff x="5981700" y="0"/>
            <a:chExt cx="6698065" cy="6858000"/>
          </a:xfrm>
        </p:grpSpPr>
        <p:pic>
          <p:nvPicPr>
            <p:cNvPr id="13" name="Graphic 12">
              <a:extLst>
                <a:ext uri="{FF2B5EF4-FFF2-40B4-BE49-F238E27FC236}">
                  <a16:creationId xmlns:a16="http://schemas.microsoft.com/office/drawing/2014/main" id="{1E010900-2E2A-4E1C-AE1E-D9FC0ED6FBC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flipV="1">
              <a:off x="5981700" y="0"/>
              <a:ext cx="6210300" cy="6858000"/>
            </a:xfrm>
            <a:prstGeom prst="rect">
              <a:avLst/>
            </a:prstGeom>
          </p:spPr>
        </p:pic>
        <p:grpSp>
          <p:nvGrpSpPr>
            <p:cNvPr id="10" name="Group 9">
              <a:extLst>
                <a:ext uri="{FF2B5EF4-FFF2-40B4-BE49-F238E27FC236}">
                  <a16:creationId xmlns:a16="http://schemas.microsoft.com/office/drawing/2014/main" id="{F6564B5D-A8E3-417C-B069-A864DB01FA1F}"/>
                </a:ext>
              </a:extLst>
            </p:cNvPr>
            <p:cNvGrpSpPr/>
            <p:nvPr userDrawn="1"/>
          </p:nvGrpSpPr>
          <p:grpSpPr>
            <a:xfrm>
              <a:off x="11405293" y="5979373"/>
              <a:ext cx="1274472" cy="851703"/>
              <a:chOff x="11405293" y="5979373"/>
              <a:chExt cx="1274472" cy="851703"/>
            </a:xfrm>
          </p:grpSpPr>
          <p:sp>
            <p:nvSpPr>
              <p:cNvPr id="11" name="Freeform: Shape 10">
                <a:extLst>
                  <a:ext uri="{FF2B5EF4-FFF2-40B4-BE49-F238E27FC236}">
                    <a16:creationId xmlns:a16="http://schemas.microsoft.com/office/drawing/2014/main" id="{5898DE2C-B504-404F-ADBB-3D6C7D497DA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F05CA48E-DA4C-4709-AE39-A21D3EBE096B}"/>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7" name="Freeform: Shape 6">
              <a:extLst>
                <a:ext uri="{FF2B5EF4-FFF2-40B4-BE49-F238E27FC236}">
                  <a16:creationId xmlns:a16="http://schemas.microsoft.com/office/drawing/2014/main" id="{D1D4A77C-E949-4CD8-95DA-E57E0880FF3B}"/>
                </a:ext>
              </a:extLst>
            </p:cNvPr>
            <p:cNvSpPr/>
            <p:nvPr/>
          </p:nvSpPr>
          <p:spPr>
            <a:xfrm flipH="1">
              <a:off x="6216734" y="0"/>
              <a:ext cx="5408000" cy="2698134"/>
            </a:xfrm>
            <a:custGeom>
              <a:avLst/>
              <a:gdLst>
                <a:gd name="connsiteX0" fmla="*/ 5865876 w 5854700"/>
                <a:gd name="connsiteY0" fmla="*/ 0 h 2921000"/>
                <a:gd name="connsiteX1" fmla="*/ 0 w 5854700"/>
                <a:gd name="connsiteY1" fmla="*/ 0 h 2921000"/>
                <a:gd name="connsiteX2" fmla="*/ 2932938 w 5854700"/>
                <a:gd name="connsiteY2" fmla="*/ 2932938 h 2921000"/>
              </a:gdLst>
              <a:ahLst/>
              <a:cxnLst>
                <a:cxn ang="0">
                  <a:pos x="connsiteX0" y="connsiteY0"/>
                </a:cxn>
                <a:cxn ang="0">
                  <a:pos x="connsiteX1" y="connsiteY1"/>
                </a:cxn>
                <a:cxn ang="0">
                  <a:pos x="connsiteX2" y="connsiteY2"/>
                </a:cxn>
              </a:cxnLst>
              <a:rect l="l" t="t" r="r" b="b"/>
              <a:pathLst>
                <a:path w="5854700" h="2921000">
                  <a:moveTo>
                    <a:pt x="5865876" y="0"/>
                  </a:moveTo>
                  <a:lnTo>
                    <a:pt x="0" y="0"/>
                  </a:lnTo>
                  <a:lnTo>
                    <a:pt x="2932938" y="2932938"/>
                  </a:lnTo>
                  <a:close/>
                </a:path>
              </a:pathLst>
            </a:custGeom>
            <a:solidFill>
              <a:schemeClr val="bg1"/>
            </a:solidFill>
            <a:ln w="12700" cap="flat">
              <a:noFill/>
              <a:prstDash val="solid"/>
              <a:miter/>
            </a:ln>
            <a:effectLst>
              <a:outerShdw blurRad="50800" dist="38100" dir="5400000" algn="t" rotWithShape="0">
                <a:prstClr val="black">
                  <a:alpha val="20000"/>
                </a:prstClr>
              </a:outerShdw>
            </a:effectLst>
          </p:spPr>
          <p:txBody>
            <a:bodyPr rtlCol="0" anchor="ctr"/>
            <a:lstStyle/>
            <a:p>
              <a:endParaRPr lang="en-US"/>
            </a:p>
          </p:txBody>
        </p:sp>
        <p:sp>
          <p:nvSpPr>
            <p:cNvPr id="14" name="Freeform: Shape 13">
              <a:extLst>
                <a:ext uri="{FF2B5EF4-FFF2-40B4-BE49-F238E27FC236}">
                  <a16:creationId xmlns:a16="http://schemas.microsoft.com/office/drawing/2014/main" id="{4664FABA-999E-4344-ACD0-3A27759584A7}"/>
                </a:ext>
              </a:extLst>
            </p:cNvPr>
            <p:cNvSpPr/>
            <p:nvPr/>
          </p:nvSpPr>
          <p:spPr>
            <a:xfrm flipH="1">
              <a:off x="6216734" y="4150341"/>
              <a:ext cx="5408000" cy="2698134"/>
            </a:xfrm>
            <a:custGeom>
              <a:avLst/>
              <a:gdLst>
                <a:gd name="connsiteX0" fmla="*/ 0 w 5854700"/>
                <a:gd name="connsiteY0" fmla="*/ 2932938 h 2921000"/>
                <a:gd name="connsiteX1" fmla="*/ 5865876 w 5854700"/>
                <a:gd name="connsiteY1" fmla="*/ 2932938 h 2921000"/>
                <a:gd name="connsiteX2" fmla="*/ 2932938 w 5854700"/>
                <a:gd name="connsiteY2" fmla="*/ 0 h 2921000"/>
              </a:gdLst>
              <a:ahLst/>
              <a:cxnLst>
                <a:cxn ang="0">
                  <a:pos x="connsiteX0" y="connsiteY0"/>
                </a:cxn>
                <a:cxn ang="0">
                  <a:pos x="connsiteX1" y="connsiteY1"/>
                </a:cxn>
                <a:cxn ang="0">
                  <a:pos x="connsiteX2" y="connsiteY2"/>
                </a:cxn>
              </a:cxnLst>
              <a:rect l="l" t="t" r="r" b="b"/>
              <a:pathLst>
                <a:path w="5854700" h="2921000">
                  <a:moveTo>
                    <a:pt x="0" y="2932938"/>
                  </a:moveTo>
                  <a:lnTo>
                    <a:pt x="5865876" y="2932938"/>
                  </a:lnTo>
                  <a:lnTo>
                    <a:pt x="2932938" y="0"/>
                  </a:lnTo>
                  <a:close/>
                </a:path>
              </a:pathLst>
            </a:custGeom>
            <a:solidFill>
              <a:schemeClr val="bg1"/>
            </a:solidFill>
            <a:ln w="12700" cap="flat">
              <a:noFill/>
              <a:prstDash val="solid"/>
              <a:miter/>
            </a:ln>
            <a:effectLst>
              <a:outerShdw blurRad="50800" dist="38100" dir="16200000" rotWithShape="0">
                <a:prstClr val="black">
                  <a:alpha val="20000"/>
                </a:prstClr>
              </a:outerShdw>
            </a:effectLst>
          </p:spPr>
          <p:txBody>
            <a:bodyPr rtlCol="0" anchor="ctr"/>
            <a:lstStyle/>
            <a:p>
              <a:endParaRPr lang="en-US"/>
            </a:p>
          </p:txBody>
        </p:sp>
        <p:sp>
          <p:nvSpPr>
            <p:cNvPr id="15" name="Freeform: Shape 14">
              <a:extLst>
                <a:ext uri="{FF2B5EF4-FFF2-40B4-BE49-F238E27FC236}">
                  <a16:creationId xmlns:a16="http://schemas.microsoft.com/office/drawing/2014/main" id="{D4E59E20-FFBA-4E09-9F1A-EAEFEDF2B97B}"/>
                </a:ext>
              </a:extLst>
            </p:cNvPr>
            <p:cNvSpPr/>
            <p:nvPr/>
          </p:nvSpPr>
          <p:spPr>
            <a:xfrm flipH="1">
              <a:off x="9845796" y="782005"/>
              <a:ext cx="2346204" cy="5290688"/>
            </a:xfrm>
            <a:custGeom>
              <a:avLst/>
              <a:gdLst>
                <a:gd name="connsiteX0" fmla="*/ 2316099 w 2540000"/>
                <a:gd name="connsiteY0" fmla="*/ 2315972 h 5727700"/>
                <a:gd name="connsiteX1" fmla="*/ 0 w 2540000"/>
                <a:gd name="connsiteY1" fmla="*/ 0 h 5727700"/>
                <a:gd name="connsiteX2" fmla="*/ 0 w 2540000"/>
                <a:gd name="connsiteY2" fmla="*/ 5732526 h 5727700"/>
                <a:gd name="connsiteX3" fmla="*/ 2316099 w 2540000"/>
                <a:gd name="connsiteY3" fmla="*/ 3416427 h 5727700"/>
                <a:gd name="connsiteX4" fmla="*/ 2316099 w 2540000"/>
                <a:gd name="connsiteY4" fmla="*/ 2315972 h 572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0000" h="5727700">
                  <a:moveTo>
                    <a:pt x="2316099" y="2315972"/>
                  </a:moveTo>
                  <a:lnTo>
                    <a:pt x="0" y="0"/>
                  </a:lnTo>
                  <a:lnTo>
                    <a:pt x="0" y="5732526"/>
                  </a:lnTo>
                  <a:lnTo>
                    <a:pt x="2316099" y="3416427"/>
                  </a:lnTo>
                  <a:cubicBezTo>
                    <a:pt x="2619883" y="3112643"/>
                    <a:pt x="2619883" y="2619883"/>
                    <a:pt x="2316099" y="2315972"/>
                  </a:cubicBezTo>
                  <a:close/>
                </a:path>
              </a:pathLst>
            </a:custGeom>
            <a:solidFill>
              <a:schemeClr val="bg1"/>
            </a:solidFill>
            <a:ln w="12700" cap="flat">
              <a:noFill/>
              <a:prstDash val="solid"/>
              <a:miter/>
            </a:ln>
            <a:effectLst>
              <a:outerShdw blurRad="50800" dist="38100" dir="10800000" algn="r" rotWithShape="0">
                <a:prstClr val="black">
                  <a:alpha val="10000"/>
                </a:prstClr>
              </a:outerShdw>
            </a:effectLst>
          </p:spPr>
          <p:txBody>
            <a:bodyPr rtlCol="0" anchor="ctr"/>
            <a:lstStyle/>
            <a:p>
              <a:endParaRPr lang="en-US"/>
            </a:p>
          </p:txBody>
        </p:sp>
      </p:grpSp>
      <p:pic>
        <p:nvPicPr>
          <p:cNvPr id="17" name="WFGPS Logo">
            <a:extLst>
              <a:ext uri="{FF2B5EF4-FFF2-40B4-BE49-F238E27FC236}">
                <a16:creationId xmlns:a16="http://schemas.microsoft.com/office/drawing/2014/main" id="{9D976868-9CAA-41E5-AF3B-88CCB6DC8D81}"/>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8226213" y="6284572"/>
            <a:ext cx="1389041" cy="471509"/>
          </a:xfrm>
          <a:prstGeom prst="rect">
            <a:avLst/>
          </a:prstGeom>
        </p:spPr>
      </p:pic>
      <p:sp>
        <p:nvSpPr>
          <p:cNvPr id="6" name="Slide Number">
            <a:extLst>
              <a:ext uri="{FF2B5EF4-FFF2-40B4-BE49-F238E27FC236}">
                <a16:creationId xmlns:a16="http://schemas.microsoft.com/office/drawing/2014/main" id="{7F202FB4-F169-4452-A4B3-A923F1681FBF}"/>
              </a:ext>
            </a:extLst>
          </p:cNvPr>
          <p:cNvSpPr>
            <a:spLocks noGrp="1"/>
          </p:cNvSpPr>
          <p:nvPr>
            <p:ph type="sldNum" sz="quarter" idx="12"/>
          </p:nvPr>
        </p:nvSpPr>
        <p:spPr/>
        <p:txBody>
          <a:bodyPr/>
          <a:lstStyle>
            <a:lvl1pPr>
              <a:defRPr>
                <a:solidFill>
                  <a:schemeClr val="accent1"/>
                </a:solidFill>
              </a:defRPr>
            </a:lvl1pPr>
          </a:lstStyle>
          <a:p>
            <a:fld id="{158B7785-F6D6-45F8-833E-07BD84680091}" type="slidenum">
              <a:rPr lang="en-US" smtClean="0"/>
              <a:pPr/>
              <a:t>‹#›</a:t>
            </a:fld>
            <a:endParaRPr lang="en-US" dirty="0"/>
          </a:p>
        </p:txBody>
      </p:sp>
      <p:sp>
        <p:nvSpPr>
          <p:cNvPr id="2" name="Section Title">
            <a:extLst>
              <a:ext uri="{FF2B5EF4-FFF2-40B4-BE49-F238E27FC236}">
                <a16:creationId xmlns:a16="http://schemas.microsoft.com/office/drawing/2014/main" id="{72E288C2-30BA-4AB0-9C9B-92B7CF759799}"/>
              </a:ext>
            </a:extLst>
          </p:cNvPr>
          <p:cNvSpPr>
            <a:spLocks noGrp="1"/>
          </p:cNvSpPr>
          <p:nvPr>
            <p:ph type="title" hasCustomPrompt="1"/>
          </p:nvPr>
        </p:nvSpPr>
        <p:spPr>
          <a:xfrm>
            <a:off x="800101" y="1405870"/>
            <a:ext cx="6553200" cy="2357891"/>
          </a:xfrm>
        </p:spPr>
        <p:txBody>
          <a:bodyPr lIns="91440" anchor="b">
            <a:normAutofit/>
          </a:bodyPr>
          <a:lstStyle>
            <a:lvl1pPr>
              <a:defRPr sz="6000" b="1">
                <a:solidFill>
                  <a:schemeClr val="accent1"/>
                </a:solidFill>
                <a:latin typeface="+mn-lt"/>
              </a:defRPr>
            </a:lvl1pPr>
          </a:lstStyle>
          <a:p>
            <a:r>
              <a:rPr lang="en-US" dirty="0"/>
              <a:t>Add section title here.</a:t>
            </a:r>
          </a:p>
        </p:txBody>
      </p:sp>
      <p:sp>
        <p:nvSpPr>
          <p:cNvPr id="3" name="Section Subtitle">
            <a:extLst>
              <a:ext uri="{FF2B5EF4-FFF2-40B4-BE49-F238E27FC236}">
                <a16:creationId xmlns:a16="http://schemas.microsoft.com/office/drawing/2014/main" id="{B3C775B5-BBF5-4684-873B-88ACF9DA3EF8}"/>
              </a:ext>
            </a:extLst>
          </p:cNvPr>
          <p:cNvSpPr>
            <a:spLocks noGrp="1"/>
          </p:cNvSpPr>
          <p:nvPr>
            <p:ph type="body" idx="1" hasCustomPrompt="1"/>
          </p:nvPr>
        </p:nvSpPr>
        <p:spPr>
          <a:xfrm>
            <a:off x="800100" y="4269493"/>
            <a:ext cx="6553200" cy="1154793"/>
          </a:xfrm>
        </p:spPr>
        <p:txBody>
          <a:bodyPr>
            <a:normAutofit/>
          </a:bodyPr>
          <a:lstStyle>
            <a:lvl1pPr marL="0" indent="0" algn="l">
              <a:buNone/>
              <a:defRPr sz="2800">
                <a:solidFill>
                  <a:schemeClr val="accent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dirty="0"/>
              <a:t>This is a section subtitle if needed.  Otherwise, delete this block.</a:t>
            </a:r>
          </a:p>
        </p:txBody>
      </p:sp>
      <p:sp>
        <p:nvSpPr>
          <p:cNvPr id="5" name="Footer Placeholder">
            <a:extLst>
              <a:ext uri="{FF2B5EF4-FFF2-40B4-BE49-F238E27FC236}">
                <a16:creationId xmlns:a16="http://schemas.microsoft.com/office/drawing/2014/main" id="{E3DA2094-8407-4565-9749-E84DB7A2871B}"/>
              </a:ext>
            </a:extLst>
          </p:cNvPr>
          <p:cNvSpPr>
            <a:spLocks noGrp="1"/>
          </p:cNvSpPr>
          <p:nvPr>
            <p:ph type="ftr" sz="quarter" idx="11"/>
          </p:nvPr>
        </p:nvSpPr>
        <p:spPr>
          <a:xfrm>
            <a:off x="800100" y="6356350"/>
            <a:ext cx="5162552" cy="365125"/>
          </a:xfrm>
        </p:spPr>
        <p:txBody>
          <a:bodyPr/>
          <a:lstStyle>
            <a:lvl1pPr algn="l">
              <a:defRPr sz="14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3943359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ave the Date">
    <p:spTree>
      <p:nvGrpSpPr>
        <p:cNvPr id="1" name=""/>
        <p:cNvGrpSpPr/>
        <p:nvPr/>
      </p:nvGrpSpPr>
      <p:grpSpPr>
        <a:xfrm>
          <a:off x="0" y="0"/>
          <a:ext cx="0" cy="0"/>
          <a:chOff x="0" y="0"/>
          <a:chExt cx="0" cy="0"/>
        </a:xfrm>
      </p:grpSpPr>
      <p:pic>
        <p:nvPicPr>
          <p:cNvPr id="7" name="Calendar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7586"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“Save the Date” Slide</a:t>
            </a:r>
          </a:p>
        </p:txBody>
      </p:sp>
      <p:sp>
        <p:nvSpPr>
          <p:cNvPr id="3" name="Event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1"/>
              </a:buClr>
              <a:buFont typeface="Wingdings" panose="05000000000000000000" pitchFamily="2" charset="2"/>
              <a:buChar char=""/>
              <a:defRPr sz="24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5"/>
              </a:buClr>
              <a:buSzPct val="90000"/>
              <a:buFont typeface="Webdings" panose="05030102010509060703" pitchFamily="18" charset="2"/>
              <a:buChar char=""/>
              <a:defRPr sz="2000" b="1">
                <a:solidFill>
                  <a:schemeClr val="accent2"/>
                </a:solidFill>
              </a:defRPr>
            </a:lvl3pPr>
            <a:lvl4pPr marL="1737360">
              <a:defRPr/>
            </a:lvl4pPr>
            <a:lvl5pPr marL="2194560">
              <a:defRPr/>
            </a:lvl5pPr>
          </a:lstStyle>
          <a:p>
            <a:pPr lvl="0"/>
            <a:r>
              <a:rPr lang="en-US"/>
              <a:t>Event Title Here</a:t>
            </a:r>
          </a:p>
          <a:p>
            <a:pPr lvl="1"/>
            <a:r>
              <a:rPr lang="en-US"/>
              <a:t>Event summary goes here</a:t>
            </a:r>
          </a:p>
          <a:p>
            <a:pPr lvl="2"/>
            <a:r>
              <a:rPr lang="en-US"/>
              <a:t>Event Date</a:t>
            </a:r>
          </a:p>
        </p:txBody>
      </p:sp>
    </p:spTree>
    <p:extLst>
      <p:ext uri="{BB962C8B-B14F-4D97-AF65-F5344CB8AC3E}">
        <p14:creationId xmlns:p14="http://schemas.microsoft.com/office/powerpoint/2010/main" val="30820501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reakout Room List">
    <p:spTree>
      <p:nvGrpSpPr>
        <p:cNvPr id="1" name=""/>
        <p:cNvGrpSpPr/>
        <p:nvPr/>
      </p:nvGrpSpPr>
      <p:grpSpPr>
        <a:xfrm>
          <a:off x="0" y="0"/>
          <a:ext cx="0" cy="0"/>
          <a:chOff x="0" y="0"/>
          <a:chExt cx="0" cy="0"/>
        </a:xfrm>
      </p:grpSpPr>
      <p:pic>
        <p:nvPicPr>
          <p:cNvPr id="7" name="Breakout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23448"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Breakout Rooms Slide</a:t>
            </a:r>
          </a:p>
        </p:txBody>
      </p:sp>
      <p:sp>
        <p:nvSpPr>
          <p:cNvPr id="3" name="Breakout Room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5"/>
              </a:buClr>
              <a:buSzPct val="120000"/>
              <a:buFont typeface="+mj-lt"/>
              <a:buAutoNum type="arabicPeriod"/>
              <a:defRPr sz="28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a:t>Breakout Room Title</a:t>
            </a:r>
          </a:p>
          <a:p>
            <a:pPr lvl="1"/>
            <a:r>
              <a:rPr lang="en-US"/>
              <a:t>Breakout Room Summary / Description</a:t>
            </a:r>
          </a:p>
          <a:p>
            <a:pPr lvl="2"/>
            <a:r>
              <a:rPr lang="en-US"/>
              <a:t>Phone Keypad Instructions</a:t>
            </a:r>
          </a:p>
          <a:p>
            <a:pPr lvl="3"/>
            <a:r>
              <a:rPr lang="en-US"/>
              <a:t>ROOM #</a:t>
            </a:r>
          </a:p>
        </p:txBody>
      </p:sp>
    </p:spTree>
    <p:extLst>
      <p:ext uri="{BB962C8B-B14F-4D97-AF65-F5344CB8AC3E}">
        <p14:creationId xmlns:p14="http://schemas.microsoft.com/office/powerpoint/2010/main" val="411639220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oll">
    <p:spTree>
      <p:nvGrpSpPr>
        <p:cNvPr id="1" name=""/>
        <p:cNvGrpSpPr/>
        <p:nvPr/>
      </p:nvGrpSpPr>
      <p:grpSpPr>
        <a:xfrm>
          <a:off x="0" y="0"/>
          <a:ext cx="0" cy="0"/>
          <a:chOff x="0" y="0"/>
          <a:chExt cx="0" cy="0"/>
        </a:xfrm>
      </p:grpSpPr>
      <p:pic>
        <p:nvPicPr>
          <p:cNvPr id="7" name="Graph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23448"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solidFill>
                  <a:srgbClr val="2C5261"/>
                </a:solidFill>
              </a:defRPr>
            </a:lvl1pPr>
          </a:lstStyle>
          <a:p>
            <a:r>
              <a:rPr lang="en-US"/>
              <a:t>Enter title of polling slide here.</a:t>
            </a:r>
          </a:p>
        </p:txBody>
      </p:sp>
      <p:sp>
        <p:nvSpPr>
          <p:cNvPr id="9" name="Polling Question">
            <a:extLst>
              <a:ext uri="{FF2B5EF4-FFF2-40B4-BE49-F238E27FC236}">
                <a16:creationId xmlns:a16="http://schemas.microsoft.com/office/drawing/2014/main" id="{EE27A0AE-E444-4E1B-9D4A-CC7653C4A515}"/>
              </a:ext>
            </a:extLst>
          </p:cNvPr>
          <p:cNvSpPr>
            <a:spLocks noGrp="1"/>
          </p:cNvSpPr>
          <p:nvPr>
            <p:ph type="body" idx="14" hasCustomPrompt="1"/>
          </p:nvPr>
        </p:nvSpPr>
        <p:spPr>
          <a:xfrm>
            <a:off x="805866" y="1137446"/>
            <a:ext cx="4624388"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polling question here.</a:t>
            </a:r>
          </a:p>
        </p:txBody>
      </p:sp>
      <p:sp>
        <p:nvSpPr>
          <p:cNvPr id="8" name="Answering Instructions">
            <a:extLst>
              <a:ext uri="{FF2B5EF4-FFF2-40B4-BE49-F238E27FC236}">
                <a16:creationId xmlns:a16="http://schemas.microsoft.com/office/drawing/2014/main" id="{74A65F1B-1D9D-4F97-87C1-93DB7F65BBBB}"/>
              </a:ext>
            </a:extLst>
          </p:cNvPr>
          <p:cNvSpPr>
            <a:spLocks noGrp="1"/>
          </p:cNvSpPr>
          <p:nvPr>
            <p:ph type="body" sz="quarter" idx="13" hasCustomPrompt="1"/>
          </p:nvPr>
        </p:nvSpPr>
        <p:spPr>
          <a:xfrm>
            <a:off x="805866" y="5021263"/>
            <a:ext cx="4624388" cy="1155700"/>
          </a:xfrm>
        </p:spPr>
        <p:txBody>
          <a:bodyPr anchor="ctr">
            <a:normAutofit/>
          </a:bodyPr>
          <a:lstStyle>
            <a:lvl1pPr marL="0" indent="0" algn="ctr">
              <a:spcBef>
                <a:spcPts val="0"/>
              </a:spcBef>
              <a:spcAft>
                <a:spcPts val="200"/>
              </a:spcAft>
              <a:buNone/>
              <a:defRPr sz="2000" i="1"/>
            </a:lvl1pPr>
            <a:lvl2pPr marL="0" indent="0" algn="ctr">
              <a:spcBef>
                <a:spcPts val="0"/>
              </a:spcBef>
              <a:buNone/>
              <a:defRPr sz="1800" i="1">
                <a:solidFill>
                  <a:schemeClr val="accent4">
                    <a:lumMod val="50000"/>
                  </a:schemeClr>
                </a:solidFill>
                <a:latin typeface="+mj-lt"/>
              </a:defRPr>
            </a:lvl2pPr>
            <a:lvl3pPr marL="914400" indent="0">
              <a:buNone/>
              <a:defRPr/>
            </a:lvl3pPr>
          </a:lstStyle>
          <a:p>
            <a:pPr lvl="0"/>
            <a:r>
              <a:rPr lang="en-US"/>
              <a:t>Enter answering instructions</a:t>
            </a:r>
          </a:p>
          <a:p>
            <a:pPr lvl="1"/>
            <a:r>
              <a:rPr lang="en-US"/>
              <a:t>Additional answer instructions</a:t>
            </a:r>
          </a:p>
        </p:txBody>
      </p:sp>
      <p:sp>
        <p:nvSpPr>
          <p:cNvPr id="3" name="Poll Answers">
            <a:extLst>
              <a:ext uri="{FF2B5EF4-FFF2-40B4-BE49-F238E27FC236}">
                <a16:creationId xmlns:a16="http://schemas.microsoft.com/office/drawing/2014/main" id="{17AAC5FF-8264-4C60-8AAC-1B83EE24201B}"/>
              </a:ext>
            </a:extLst>
          </p:cNvPr>
          <p:cNvSpPr>
            <a:spLocks noGrp="1"/>
          </p:cNvSpPr>
          <p:nvPr>
            <p:ph idx="1" hasCustomPrompt="1"/>
          </p:nvPr>
        </p:nvSpPr>
        <p:spPr>
          <a:xfrm>
            <a:off x="5786005" y="1137447"/>
            <a:ext cx="5925134" cy="4089874"/>
          </a:xfrm>
        </p:spPr>
        <p:txBody>
          <a:bodyPr anchor="ctr"/>
          <a:lstStyle>
            <a:lvl1pPr marL="457200" indent="-457200">
              <a:spcBef>
                <a:spcPts val="3000"/>
              </a:spcBef>
              <a:buClr>
                <a:schemeClr val="accent5"/>
              </a:buClr>
              <a:buSzPct val="120000"/>
              <a:buFont typeface="+mj-lt"/>
              <a:buAutoNum type="arabicPeriod"/>
              <a:defRPr sz="2400" b="1"/>
            </a:lvl1pPr>
            <a:lvl2pPr marL="914400" indent="-457200">
              <a:spcBef>
                <a:spcPts val="200"/>
              </a:spcBef>
              <a:buFont typeface="+mj-lt"/>
              <a:buAutoNum type="alphaLcParenR"/>
              <a:defRPr sz="2000" i="0">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a:t>Type your possible choices/answers here.</a:t>
            </a:r>
          </a:p>
          <a:p>
            <a:pPr lvl="1"/>
            <a:r>
              <a:rPr lang="en-US"/>
              <a:t>Second Level, if applicable.</a:t>
            </a:r>
          </a:p>
        </p:txBody>
      </p:sp>
    </p:spTree>
    <p:extLst>
      <p:ext uri="{BB962C8B-B14F-4D97-AF65-F5344CB8AC3E}">
        <p14:creationId xmlns:p14="http://schemas.microsoft.com/office/powerpoint/2010/main" val="151052247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Where Are You?">
    <p:spTree>
      <p:nvGrpSpPr>
        <p:cNvPr id="1" name=""/>
        <p:cNvGrpSpPr/>
        <p:nvPr/>
      </p:nvGrpSpPr>
      <p:grpSpPr>
        <a:xfrm>
          <a:off x="0" y="0"/>
          <a:ext cx="0" cy="0"/>
          <a:chOff x="0" y="0"/>
          <a:chExt cx="0" cy="0"/>
        </a:xfrm>
      </p:grpSpPr>
      <p:pic>
        <p:nvPicPr>
          <p:cNvPr id="12" name="North America Globe">
            <a:extLst>
              <a:ext uri="{FF2B5EF4-FFF2-40B4-BE49-F238E27FC236}">
                <a16:creationId xmlns:a16="http://schemas.microsoft.com/office/drawing/2014/main" id="{6195193A-1C47-4C65-86F9-0DD8AB63A66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51025" y="904966"/>
            <a:ext cx="5040975" cy="5705384"/>
          </a:xfrm>
          <a:prstGeom prst="rect">
            <a:avLst/>
          </a:prstGeom>
        </p:spPr>
      </p:pic>
      <p:pic>
        <p:nvPicPr>
          <p:cNvPr id="7" name="Location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1175" y="211763"/>
            <a:ext cx="496892" cy="496892"/>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9" name="Title">
            <a:extLst>
              <a:ext uri="{FF2B5EF4-FFF2-40B4-BE49-F238E27FC236}">
                <a16:creationId xmlns:a16="http://schemas.microsoft.com/office/drawing/2014/main" id="{3CDE5F95-66E6-42DA-B541-F7D630C70EAC}"/>
              </a:ext>
            </a:extLst>
          </p:cNvPr>
          <p:cNvSpPr>
            <a:spLocks noGrp="1"/>
          </p:cNvSpPr>
          <p:nvPr>
            <p:ph type="title" hasCustomPrompt="1"/>
          </p:nvPr>
        </p:nvSpPr>
        <p:spPr>
          <a:xfrm>
            <a:off x="805866" y="46208"/>
            <a:ext cx="10338384" cy="786384"/>
          </a:xfrm>
        </p:spPr>
        <p:txBody>
          <a:bodyPr>
            <a:normAutofit/>
          </a:bodyPr>
          <a:lstStyle>
            <a:lvl1pPr>
              <a:defRPr sz="3600"/>
            </a:lvl1pPr>
          </a:lstStyle>
          <a:p>
            <a:r>
              <a:rPr lang="en-US"/>
              <a:t>Enter Title for “Where Are You?”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990600"/>
            <a:ext cx="5290133" cy="1155700"/>
          </a:xfrm>
        </p:spPr>
        <p:txBody>
          <a:bodyPr anchor="ctr">
            <a:normAutofit/>
          </a:bodyPr>
          <a:lstStyle>
            <a:lvl1pPr marL="0" indent="0" algn="ctr">
              <a:spcBef>
                <a:spcPts val="0"/>
              </a:spcBef>
              <a:spcAft>
                <a:spcPts val="200"/>
              </a:spcAft>
              <a:buNone/>
              <a:defRPr sz="2100" i="1"/>
            </a:lvl1pPr>
            <a:lvl2pPr marL="0" indent="0" algn="ctr">
              <a:spcBef>
                <a:spcPts val="0"/>
              </a:spcBef>
              <a:buNone/>
              <a:defRPr sz="2000" i="1">
                <a:solidFill>
                  <a:schemeClr val="accent4">
                    <a:lumMod val="50000"/>
                  </a:schemeClr>
                </a:solidFill>
                <a:latin typeface="+mj-lt"/>
              </a:defRPr>
            </a:lvl2pPr>
            <a:lvl3pPr marL="914400" indent="0">
              <a:buNone/>
              <a:defRPr/>
            </a:lvl3pPr>
          </a:lstStyle>
          <a:p>
            <a:pPr lvl="0"/>
            <a:r>
              <a:rPr lang="en-US"/>
              <a:t>Enter location directions</a:t>
            </a:r>
          </a:p>
          <a:p>
            <a:pPr lvl="1"/>
            <a:r>
              <a:rPr lang="en-US"/>
              <a:t>Additional location directions</a:t>
            </a:r>
          </a:p>
        </p:txBody>
      </p:sp>
      <p:sp>
        <p:nvSpPr>
          <p:cNvPr id="13" name="Additional Info">
            <a:extLst>
              <a:ext uri="{FF2B5EF4-FFF2-40B4-BE49-F238E27FC236}">
                <a16:creationId xmlns:a16="http://schemas.microsoft.com/office/drawing/2014/main" id="{05DF1696-C866-469D-A7C3-3EB190358704}"/>
              </a:ext>
            </a:extLst>
          </p:cNvPr>
          <p:cNvSpPr>
            <a:spLocks noGrp="1"/>
          </p:cNvSpPr>
          <p:nvPr>
            <p:ph type="body" idx="14" hasCustomPrompt="1"/>
          </p:nvPr>
        </p:nvSpPr>
        <p:spPr>
          <a:xfrm>
            <a:off x="805866" y="2465758"/>
            <a:ext cx="5290134"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If additional callout is needed for this topic, enter it here.  Otherwise, delete this block.</a:t>
            </a:r>
          </a:p>
        </p:txBody>
      </p:sp>
    </p:spTree>
    <p:extLst>
      <p:ext uri="{BB962C8B-B14F-4D97-AF65-F5344CB8AC3E}">
        <p14:creationId xmlns:p14="http://schemas.microsoft.com/office/powerpoint/2010/main" val="91156858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pic>
        <p:nvPicPr>
          <p:cNvPr id="13" name="Question Tiles Embellishment">
            <a:extLst>
              <a:ext uri="{FF2B5EF4-FFF2-40B4-BE49-F238E27FC236}">
                <a16:creationId xmlns:a16="http://schemas.microsoft.com/office/drawing/2014/main" id="{211C0307-A114-4D72-A598-82FD8945B885}"/>
              </a:ext>
              <a:ext uri="{C183D7F6-B498-43B3-948B-1728B52AA6E4}">
                <adec:decorative xmlns:adec="http://schemas.microsoft.com/office/drawing/2017/decorative" val="1"/>
              </a:ext>
            </a:extLst>
          </p:cNvPr>
          <p:cNvPicPr>
            <a:picLocks noChangeAspect="1"/>
          </p:cNvPicPr>
          <p:nvPr userDrawn="1"/>
        </p:nvPicPr>
        <p:blipFill>
          <a:blip r:embed="rId2">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325661" y="879474"/>
            <a:ext cx="11886217" cy="5943108"/>
          </a:xfrm>
          <a:prstGeom prst="rect">
            <a:avLst/>
          </a:prstGeom>
        </p:spPr>
      </p:pic>
      <p:pic>
        <p:nvPicPr>
          <p:cNvPr id="7" name="Questionmark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6559" y="256049"/>
            <a:ext cx="408320" cy="40832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7" y="67017"/>
            <a:ext cx="7893633" cy="786384"/>
          </a:xfrm>
        </p:spPr>
        <p:txBody>
          <a:bodyPr>
            <a:normAutofit/>
          </a:bodyPr>
          <a:lstStyle>
            <a:lvl1pPr algn="l">
              <a:defRPr sz="3600">
                <a:solidFill>
                  <a:srgbClr val="5F5457"/>
                </a:solidFill>
              </a:defRPr>
            </a:lvl1pPr>
          </a:lstStyle>
          <a:p>
            <a:r>
              <a:rPr lang="en-US"/>
              <a:t>Enter Title for “Any Questions?”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4267200"/>
            <a:ext cx="4883733" cy="1999951"/>
          </a:xfrm>
        </p:spPr>
        <p:txBody>
          <a:bodyPr anchor="ctr">
            <a:normAutofit/>
          </a:bodyPr>
          <a:lstStyle>
            <a:lvl1pPr marL="0" indent="0" algn="l">
              <a:spcBef>
                <a:spcPts val="0"/>
              </a:spcBef>
              <a:spcAft>
                <a:spcPts val="1200"/>
              </a:spcAft>
              <a:buNone/>
              <a:defRPr sz="2400" i="1"/>
            </a:lvl1pPr>
            <a:lvl2pPr marL="0" indent="0" algn="l">
              <a:spcBef>
                <a:spcPts val="0"/>
              </a:spcBef>
              <a:buNone/>
              <a:defRPr sz="2000" i="1">
                <a:solidFill>
                  <a:schemeClr val="accent4">
                    <a:lumMod val="50000"/>
                  </a:schemeClr>
                </a:solidFill>
                <a:latin typeface="+mj-lt"/>
              </a:defRPr>
            </a:lvl2pPr>
            <a:lvl3pPr marL="914400" indent="0">
              <a:buNone/>
              <a:defRPr/>
            </a:lvl3pPr>
          </a:lstStyle>
          <a:p>
            <a:r>
              <a:rPr lang="en-US"/>
              <a:t>Add guidance for how to answer questions here.</a:t>
            </a:r>
          </a:p>
          <a:p>
            <a:pPr lvl="1"/>
            <a:r>
              <a:rPr lang="en-US"/>
              <a:t>(If more info is needed as a parenthetical, add here.  If not needed, delete this block.)</a:t>
            </a:r>
          </a:p>
        </p:txBody>
      </p:sp>
    </p:spTree>
    <p:extLst>
      <p:ext uri="{BB962C8B-B14F-4D97-AF65-F5344CB8AC3E}">
        <p14:creationId xmlns:p14="http://schemas.microsoft.com/office/powerpoint/2010/main" val="69462870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Questions?">
    <p:spTree>
      <p:nvGrpSpPr>
        <p:cNvPr id="1" name=""/>
        <p:cNvGrpSpPr/>
        <p:nvPr/>
      </p:nvGrpSpPr>
      <p:grpSpPr>
        <a:xfrm>
          <a:off x="0" y="0"/>
          <a:ext cx="0" cy="0"/>
          <a:chOff x="0" y="0"/>
          <a:chExt cx="0" cy="0"/>
        </a:xfrm>
      </p:grpSpPr>
      <p:pic>
        <p:nvPicPr>
          <p:cNvPr id="7" name="Questionmark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6559" y="256049"/>
            <a:ext cx="408320" cy="40832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7" y="67017"/>
            <a:ext cx="7893633" cy="786384"/>
          </a:xfrm>
        </p:spPr>
        <p:txBody>
          <a:bodyPr>
            <a:normAutofit/>
          </a:bodyPr>
          <a:lstStyle>
            <a:lvl1pPr algn="l">
              <a:defRPr sz="3600">
                <a:solidFill>
                  <a:srgbClr val="5F5457"/>
                </a:solidFill>
              </a:defRPr>
            </a:lvl1pPr>
          </a:lstStyle>
          <a:p>
            <a:r>
              <a:rPr lang="en-US"/>
              <a:t>Enter Title for “Any Questions?”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4267200"/>
            <a:ext cx="4883733" cy="1999951"/>
          </a:xfrm>
        </p:spPr>
        <p:txBody>
          <a:bodyPr anchor="ctr">
            <a:normAutofit/>
          </a:bodyPr>
          <a:lstStyle>
            <a:lvl1pPr marL="0" indent="0" algn="l">
              <a:spcBef>
                <a:spcPts val="0"/>
              </a:spcBef>
              <a:spcAft>
                <a:spcPts val="1200"/>
              </a:spcAft>
              <a:buNone/>
              <a:defRPr sz="2400" i="1"/>
            </a:lvl1pPr>
            <a:lvl2pPr marL="0" indent="0" algn="l">
              <a:spcBef>
                <a:spcPts val="0"/>
              </a:spcBef>
              <a:buNone/>
              <a:defRPr sz="2000" i="1">
                <a:solidFill>
                  <a:schemeClr val="accent4">
                    <a:lumMod val="50000"/>
                  </a:schemeClr>
                </a:solidFill>
                <a:latin typeface="+mj-lt"/>
              </a:defRPr>
            </a:lvl2pPr>
            <a:lvl3pPr marL="914400" indent="0">
              <a:buNone/>
              <a:defRPr/>
            </a:lvl3pPr>
          </a:lstStyle>
          <a:p>
            <a:r>
              <a:rPr lang="en-US"/>
              <a:t>Add guidance for how to answer questions here.</a:t>
            </a:r>
          </a:p>
          <a:p>
            <a:pPr lvl="1"/>
            <a:r>
              <a:rPr lang="en-US"/>
              <a:t>(If more info is needed as a parenthetical, add here.  If not needed, delete this block.)</a:t>
            </a:r>
          </a:p>
        </p:txBody>
      </p:sp>
    </p:spTree>
    <p:extLst>
      <p:ext uri="{BB962C8B-B14F-4D97-AF65-F5344CB8AC3E}">
        <p14:creationId xmlns:p14="http://schemas.microsoft.com/office/powerpoint/2010/main" val="142453872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Questions?">
    <p:bg>
      <p:bgPr>
        <a:blipFill dpi="0" rotWithShape="1">
          <a:blip r:embed="rId2">
            <a:alphaModFix amt="50000"/>
            <a:lum/>
          </a:blip>
          <a:srcRect/>
          <a:stretch>
            <a:fillRect t="-9000" r="-5000" b="-9000"/>
          </a:stretch>
        </a:blipFill>
        <a:effectLst/>
      </p:bgPr>
    </p:bg>
    <p:spTree>
      <p:nvGrpSpPr>
        <p:cNvPr id="1" name=""/>
        <p:cNvGrpSpPr/>
        <p:nvPr/>
      </p:nvGrpSpPr>
      <p:grpSpPr>
        <a:xfrm>
          <a:off x="0" y="0"/>
          <a:ext cx="0" cy="0"/>
          <a:chOff x="0" y="0"/>
          <a:chExt cx="0" cy="0"/>
        </a:xfrm>
      </p:grpSpPr>
      <p:pic>
        <p:nvPicPr>
          <p:cNvPr id="7" name="Questionmark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6559" y="256049"/>
            <a:ext cx="408320" cy="40832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7" y="67017"/>
            <a:ext cx="10578811" cy="786384"/>
          </a:xfrm>
        </p:spPr>
        <p:txBody>
          <a:bodyPr>
            <a:normAutofit/>
          </a:bodyPr>
          <a:lstStyle>
            <a:lvl1pPr algn="l">
              <a:defRPr sz="3600">
                <a:solidFill>
                  <a:srgbClr val="2C5261"/>
                </a:solidFill>
              </a:defRPr>
            </a:lvl1pPr>
          </a:lstStyle>
          <a:p>
            <a:r>
              <a:rPr lang="en-US"/>
              <a:t>Enter Title for “Questions?”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1117600"/>
            <a:ext cx="5899733" cy="5238750"/>
          </a:xfrm>
        </p:spPr>
        <p:txBody>
          <a:bodyPr anchor="ctr">
            <a:noAutofit/>
          </a:bodyPr>
          <a:lstStyle>
            <a:lvl1pPr marL="0" indent="0" algn="l">
              <a:spcBef>
                <a:spcPts val="0"/>
              </a:spcBef>
              <a:spcAft>
                <a:spcPts val="1200"/>
              </a:spcAft>
              <a:buNone/>
              <a:defRPr sz="6000" b="1" i="0">
                <a:solidFill>
                  <a:srgbClr val="2C5261"/>
                </a:solidFill>
              </a:defRPr>
            </a:lvl1pPr>
            <a:lvl2pPr marL="0" indent="0" algn="l">
              <a:spcBef>
                <a:spcPts val="0"/>
              </a:spcBef>
              <a:buNone/>
              <a:defRPr sz="2800" b="0" i="0">
                <a:solidFill>
                  <a:schemeClr val="tx1"/>
                </a:solidFill>
                <a:latin typeface="+mj-lt"/>
              </a:defRPr>
            </a:lvl2pPr>
            <a:lvl3pPr marL="914400" indent="0">
              <a:buNone/>
              <a:defRPr/>
            </a:lvl3pPr>
          </a:lstStyle>
          <a:p>
            <a:r>
              <a:rPr lang="en-US"/>
              <a:t>Add questions here.</a:t>
            </a:r>
          </a:p>
        </p:txBody>
      </p:sp>
    </p:spTree>
    <p:extLst>
      <p:ext uri="{BB962C8B-B14F-4D97-AF65-F5344CB8AC3E}">
        <p14:creationId xmlns:p14="http://schemas.microsoft.com/office/powerpoint/2010/main" val="417756358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nfographic 1">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infographic slide title. Delete unneeded shapes.  </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p:cNvSpPr>
          <p:nvPr>
            <p:ph type="pic" sz="quarter" idx="15" hasCustomPrompt="1"/>
          </p:nvPr>
        </p:nvSpPr>
        <p:spPr>
          <a:xfrm>
            <a:off x="719215" y="1262143"/>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1869002" y="1569326"/>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p:cNvSpPr>
          <p:nvPr>
            <p:ph type="pic" sz="quarter" idx="13" hasCustomPrompt="1"/>
          </p:nvPr>
        </p:nvSpPr>
        <p:spPr>
          <a:xfrm>
            <a:off x="6257298" y="1262144"/>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407085" y="1569326"/>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p:cNvSpPr>
          <p:nvPr>
            <p:ph type="pic" sz="quarter" idx="19" hasCustomPrompt="1"/>
          </p:nvPr>
        </p:nvSpPr>
        <p:spPr>
          <a:xfrm>
            <a:off x="719215" y="3207228"/>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1869002" y="3514411"/>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p:cNvSpPr>
          <p:nvPr>
            <p:ph type="pic" sz="quarter" idx="18" hasCustomPrompt="1"/>
          </p:nvPr>
        </p:nvSpPr>
        <p:spPr>
          <a:xfrm>
            <a:off x="6257298" y="3207229"/>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407085" y="3514411"/>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4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719215" y="5118914"/>
            <a:ext cx="10847914" cy="886397"/>
          </a:xfrm>
          <a:ln/>
        </p:spPr>
        <p:style>
          <a:lnRef idx="0">
            <a:schemeClr val="accent1"/>
          </a:lnRef>
          <a:fillRef idx="3">
            <a:schemeClr val="accent1"/>
          </a:fillRef>
          <a:effectRef idx="3">
            <a:schemeClr val="accent1"/>
          </a:effectRef>
          <a:fontRef idx="minor">
            <a:schemeClr val="lt1"/>
          </a:fontRef>
        </p:style>
        <p:txBody>
          <a:bodyPr wrap="square" lIns="182880" tIns="91440" rIns="182880" bIns="91440" anchor="ctr">
            <a:spAutoFit/>
          </a:bodyPr>
          <a:lstStyle>
            <a:lvl1pPr marL="0" indent="0" algn="l">
              <a:buNone/>
              <a:defRPr sz="1600" b="0" i="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Delete this callout box if it is not needed for your content.</a:t>
            </a:r>
          </a:p>
        </p:txBody>
      </p:sp>
    </p:spTree>
    <p:extLst>
      <p:ext uri="{BB962C8B-B14F-4D97-AF65-F5344CB8AC3E}">
        <p14:creationId xmlns:p14="http://schemas.microsoft.com/office/powerpoint/2010/main" val="68685258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Infographic 2">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infographic slide title. Delete unneeded shapes.  </a:t>
            </a:r>
          </a:p>
        </p:txBody>
      </p:sp>
      <p:sp>
        <p:nvSpPr>
          <p:cNvPr id="11" name="Subtitle">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719215" y="1111053"/>
            <a:ext cx="10847914" cy="1071062"/>
          </a:xfrm>
          <a:solidFill>
            <a:schemeClr val="bg1"/>
          </a:solidFill>
          <a:ln w="19050" cmpd="sng">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ctr">
            <a:spAutoFit/>
          </a:bodyPr>
          <a:lstStyle>
            <a:lvl1pPr marL="0" indent="0" algn="l">
              <a:buNone/>
              <a:defRPr sz="1600" b="0" i="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Delete this callout box if it is not needed for your content.</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p:cNvSpPr>
          <p:nvPr>
            <p:ph type="pic" sz="quarter" idx="15" hasCustomPrompt="1"/>
          </p:nvPr>
        </p:nvSpPr>
        <p:spPr>
          <a:xfrm>
            <a:off x="719215" y="2297905"/>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1869002" y="2605088"/>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p:cNvSpPr>
          <p:nvPr>
            <p:ph type="pic" sz="quarter" idx="13" hasCustomPrompt="1"/>
          </p:nvPr>
        </p:nvSpPr>
        <p:spPr>
          <a:xfrm>
            <a:off x="6257298" y="2297906"/>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407085" y="2605088"/>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p:cNvSpPr>
          <p:nvPr>
            <p:ph type="pic" sz="quarter" idx="19" hasCustomPrompt="1"/>
          </p:nvPr>
        </p:nvSpPr>
        <p:spPr>
          <a:xfrm>
            <a:off x="719215" y="4242990"/>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1869002" y="4550173"/>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p:cNvSpPr>
          <p:nvPr>
            <p:ph type="pic" sz="quarter" idx="18" hasCustomPrompt="1"/>
          </p:nvPr>
        </p:nvSpPr>
        <p:spPr>
          <a:xfrm>
            <a:off x="6257298" y="4242991"/>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407085" y="4550173"/>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4 here.</a:t>
            </a:r>
          </a:p>
        </p:txBody>
      </p:sp>
    </p:spTree>
    <p:extLst>
      <p:ext uri="{BB962C8B-B14F-4D97-AF65-F5344CB8AC3E}">
        <p14:creationId xmlns:p14="http://schemas.microsoft.com/office/powerpoint/2010/main" val="146879357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nfographic 3">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infographic slide title. Delete unneeded shapes.  </a:t>
            </a:r>
          </a:p>
        </p:txBody>
      </p:sp>
      <p:sp>
        <p:nvSpPr>
          <p:cNvPr id="11" name="Callout Box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384237" y="2037182"/>
            <a:ext cx="4803399" cy="2708434"/>
          </a:xfrm>
          <a:solidFill>
            <a:schemeClr val="bg1"/>
          </a:solidFill>
          <a:ln w="19050" cmpd="sng">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ctr">
            <a:spAutoFit/>
          </a:bodyPr>
          <a:lstStyle>
            <a:lvl1pPr marL="0" indent="0" algn="l">
              <a:buNone/>
              <a:defRPr sz="2000" b="0" i="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noChangeAspect="1"/>
          </p:cNvSpPr>
          <p:nvPr>
            <p:ph type="pic" sz="quarter" idx="15" hasCustomPrompt="1"/>
          </p:nvPr>
        </p:nvSpPr>
        <p:spPr>
          <a:xfrm>
            <a:off x="5717036" y="1104545"/>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6586169" y="1323616"/>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noChangeAspect="1"/>
          </p:cNvSpPr>
          <p:nvPr>
            <p:ph type="pic" sz="quarter" idx="13" hasCustomPrompt="1"/>
          </p:nvPr>
        </p:nvSpPr>
        <p:spPr>
          <a:xfrm>
            <a:off x="6867735" y="2076889"/>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736868" y="2293048"/>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noChangeAspect="1"/>
          </p:cNvSpPr>
          <p:nvPr>
            <p:ph type="pic" sz="quarter" idx="19" hasCustomPrompt="1"/>
          </p:nvPr>
        </p:nvSpPr>
        <p:spPr>
          <a:xfrm>
            <a:off x="5717036" y="3029191"/>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6586169" y="3245350"/>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noChangeAspect="1"/>
          </p:cNvSpPr>
          <p:nvPr>
            <p:ph type="pic" sz="quarter" idx="18" hasCustomPrompt="1"/>
          </p:nvPr>
        </p:nvSpPr>
        <p:spPr>
          <a:xfrm>
            <a:off x="6867735" y="3998623"/>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736868" y="4214782"/>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4 here.</a:t>
            </a:r>
          </a:p>
        </p:txBody>
      </p:sp>
      <p:sp>
        <p:nvSpPr>
          <p:cNvPr id="18" name="Thumbnail 5">
            <a:extLst>
              <a:ext uri="{FF2B5EF4-FFF2-40B4-BE49-F238E27FC236}">
                <a16:creationId xmlns:a16="http://schemas.microsoft.com/office/drawing/2014/main" id="{6C3EC705-A522-4A9C-A013-3722BFD83896}"/>
              </a:ext>
              <a:ext uri="{C183D7F6-B498-43B3-948B-1728B52AA6E4}">
                <adec:decorative xmlns:adec="http://schemas.microsoft.com/office/drawing/2017/decorative" val="1"/>
              </a:ext>
            </a:extLst>
          </p:cNvPr>
          <p:cNvSpPr>
            <a:spLocks noGrp="1" noChangeAspect="1"/>
          </p:cNvSpPr>
          <p:nvPr>
            <p:ph type="pic" sz="quarter" idx="21" hasCustomPrompt="1"/>
          </p:nvPr>
        </p:nvSpPr>
        <p:spPr>
          <a:xfrm>
            <a:off x="5861291" y="4950925"/>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5</a:t>
            </a:r>
          </a:p>
        </p:txBody>
      </p:sp>
      <p:sp>
        <p:nvSpPr>
          <p:cNvPr id="17" name="Caption 5">
            <a:extLst>
              <a:ext uri="{FF2B5EF4-FFF2-40B4-BE49-F238E27FC236}">
                <a16:creationId xmlns:a16="http://schemas.microsoft.com/office/drawing/2014/main" id="{1BCF5A12-5949-48DD-8B4A-536478F2CE09}"/>
              </a:ext>
            </a:extLst>
          </p:cNvPr>
          <p:cNvSpPr>
            <a:spLocks noGrp="1"/>
          </p:cNvSpPr>
          <p:nvPr>
            <p:ph type="body" sz="quarter" idx="20" hasCustomPrompt="1"/>
          </p:nvPr>
        </p:nvSpPr>
        <p:spPr>
          <a:xfrm>
            <a:off x="6730424" y="5167084"/>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5 here.</a:t>
            </a:r>
          </a:p>
        </p:txBody>
      </p:sp>
    </p:spTree>
    <p:extLst>
      <p:ext uri="{BB962C8B-B14F-4D97-AF65-F5344CB8AC3E}">
        <p14:creationId xmlns:p14="http://schemas.microsoft.com/office/powerpoint/2010/main" val="170776188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rocess">
    <p:spTree>
      <p:nvGrpSpPr>
        <p:cNvPr id="1" name=""/>
        <p:cNvGrpSpPr/>
        <p:nvPr/>
      </p:nvGrpSpPr>
      <p:grpSpPr>
        <a:xfrm>
          <a:off x="0" y="0"/>
          <a:ext cx="0" cy="0"/>
          <a:chOff x="0" y="0"/>
          <a:chExt cx="0" cy="0"/>
        </a:xfrm>
      </p:grpSpPr>
      <p:cxnSp>
        <p:nvCxnSpPr>
          <p:cNvPr id="19" name="Process Flow Arrow">
            <a:extLst>
              <a:ext uri="{FF2B5EF4-FFF2-40B4-BE49-F238E27FC236}">
                <a16:creationId xmlns:a16="http://schemas.microsoft.com/office/drawing/2014/main" id="{A125BFDF-FB9E-4CFE-9AFC-6048D15A7707}"/>
              </a:ext>
              <a:ext uri="{C183D7F6-B498-43B3-948B-1728B52AA6E4}">
                <adec:decorative xmlns:adec="http://schemas.microsoft.com/office/drawing/2017/decorative" val="1"/>
              </a:ext>
            </a:extLst>
          </p:cNvPr>
          <p:cNvCxnSpPr>
            <a:cxnSpLocks/>
          </p:cNvCxnSpPr>
          <p:nvPr userDrawn="1"/>
        </p:nvCxnSpPr>
        <p:spPr>
          <a:xfrm>
            <a:off x="1413321" y="1056624"/>
            <a:ext cx="5210826" cy="5210826"/>
          </a:xfrm>
          <a:prstGeom prst="line">
            <a:avLst/>
          </a:prstGeom>
          <a:ln w="73025">
            <a:gradFill>
              <a:gsLst>
                <a:gs pos="1000">
                  <a:schemeClr val="accent4">
                    <a:alpha val="0"/>
                  </a:schemeClr>
                </a:gs>
                <a:gs pos="15000">
                  <a:schemeClr val="accent4"/>
                </a:gs>
                <a:gs pos="100000">
                  <a:schemeClr val="accent4"/>
                </a:gs>
              </a:gsLst>
              <a:lin ang="5400000" scaled="1"/>
            </a:gradFill>
            <a:tailEnd type="triangle" w="lg" len="lg"/>
          </a:ln>
        </p:spPr>
        <p:style>
          <a:lnRef idx="1">
            <a:schemeClr val="accent4"/>
          </a:lnRef>
          <a:fillRef idx="0">
            <a:schemeClr val="accent4"/>
          </a:fillRef>
          <a:effectRef idx="0">
            <a:schemeClr val="accent4"/>
          </a:effectRef>
          <a:fontRef idx="minor">
            <a:schemeClr val="tx1"/>
          </a:fontRef>
        </p:style>
      </p:cxn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process graphic slide title. Delete unneeded shapes.  </a:t>
            </a:r>
          </a:p>
        </p:txBody>
      </p:sp>
      <p:sp>
        <p:nvSpPr>
          <p:cNvPr id="25" name="Subtitle">
            <a:extLst>
              <a:ext uri="{FF2B5EF4-FFF2-40B4-BE49-F238E27FC236}">
                <a16:creationId xmlns:a16="http://schemas.microsoft.com/office/drawing/2014/main" id="{40916910-AE40-4E4D-BDB8-E77C8163B8BD}"/>
              </a:ext>
            </a:extLst>
          </p:cNvPr>
          <p:cNvSpPr>
            <a:spLocks noGrp="1"/>
          </p:cNvSpPr>
          <p:nvPr>
            <p:ph type="body" idx="20" hasCustomPrompt="1"/>
          </p:nvPr>
        </p:nvSpPr>
        <p:spPr>
          <a:xfrm>
            <a:off x="7994712" y="1050692"/>
            <a:ext cx="3892488" cy="1451141"/>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t">
            <a:noAutofit/>
          </a:bodyPr>
          <a:lstStyle>
            <a:lvl1pPr marL="0" indent="0" algn="r">
              <a:buNone/>
              <a:defRPr sz="2200" b="1" i="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Use this if additional subtitle is needed.  Otherwise, delete.</a:t>
            </a:r>
          </a:p>
        </p:txBody>
      </p:sp>
      <p:sp>
        <p:nvSpPr>
          <p:cNvPr id="11" name="Callout box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178174" y="3227894"/>
            <a:ext cx="3347169" cy="2942344"/>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t">
            <a:noAutofit/>
          </a:bodyPr>
          <a:lstStyle>
            <a:lvl1pPr marL="0" indent="0" algn="l">
              <a:buNone/>
              <a:defRPr sz="1600" b="0" i="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24" name="Caption 1">
            <a:extLst>
              <a:ext uri="{FF2B5EF4-FFF2-40B4-BE49-F238E27FC236}">
                <a16:creationId xmlns:a16="http://schemas.microsoft.com/office/drawing/2014/main" id="{6E53E3EF-A315-4552-8CF4-530F162F2215}"/>
              </a:ext>
            </a:extLst>
          </p:cNvPr>
          <p:cNvSpPr>
            <a:spLocks noGrp="1"/>
          </p:cNvSpPr>
          <p:nvPr>
            <p:ph type="body" idx="19" hasCustomPrompt="1"/>
          </p:nvPr>
        </p:nvSpPr>
        <p:spPr>
          <a:xfrm>
            <a:off x="1976311" y="1020559"/>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1 here.</a:t>
            </a:r>
          </a:p>
        </p:txBody>
      </p:sp>
      <p:sp>
        <p:nvSpPr>
          <p:cNvPr id="23" name="Caption 2">
            <a:extLst>
              <a:ext uri="{FF2B5EF4-FFF2-40B4-BE49-F238E27FC236}">
                <a16:creationId xmlns:a16="http://schemas.microsoft.com/office/drawing/2014/main" id="{5785E59E-687B-43E6-AAE8-C7C6B53123EE}"/>
              </a:ext>
            </a:extLst>
          </p:cNvPr>
          <p:cNvSpPr>
            <a:spLocks noGrp="1"/>
          </p:cNvSpPr>
          <p:nvPr>
            <p:ph type="body" idx="18" hasCustomPrompt="1"/>
          </p:nvPr>
        </p:nvSpPr>
        <p:spPr>
          <a:xfrm>
            <a:off x="2791561" y="1836872"/>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a:t>Add caption 2 here.</a:t>
            </a:r>
          </a:p>
        </p:txBody>
      </p:sp>
      <p:sp>
        <p:nvSpPr>
          <p:cNvPr id="22" name="Caption 3">
            <a:extLst>
              <a:ext uri="{FF2B5EF4-FFF2-40B4-BE49-F238E27FC236}">
                <a16:creationId xmlns:a16="http://schemas.microsoft.com/office/drawing/2014/main" id="{7F64AC9C-1867-4F45-B435-D0500C668A3F}"/>
              </a:ext>
            </a:extLst>
          </p:cNvPr>
          <p:cNvSpPr>
            <a:spLocks noGrp="1"/>
          </p:cNvSpPr>
          <p:nvPr>
            <p:ph type="body" idx="17" hasCustomPrompt="1"/>
          </p:nvPr>
        </p:nvSpPr>
        <p:spPr>
          <a:xfrm>
            <a:off x="3606811" y="2653185"/>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3 here.</a:t>
            </a:r>
          </a:p>
        </p:txBody>
      </p:sp>
      <p:sp>
        <p:nvSpPr>
          <p:cNvPr id="21" name="Caption 4">
            <a:extLst>
              <a:ext uri="{FF2B5EF4-FFF2-40B4-BE49-F238E27FC236}">
                <a16:creationId xmlns:a16="http://schemas.microsoft.com/office/drawing/2014/main" id="{23B6C41B-B01A-48C4-B1DA-F67135FE81A8}"/>
              </a:ext>
            </a:extLst>
          </p:cNvPr>
          <p:cNvSpPr>
            <a:spLocks noGrp="1"/>
          </p:cNvSpPr>
          <p:nvPr>
            <p:ph type="body" idx="16" hasCustomPrompt="1"/>
          </p:nvPr>
        </p:nvSpPr>
        <p:spPr>
          <a:xfrm>
            <a:off x="4422061" y="3469498"/>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a:t>Add caption 4 here.</a:t>
            </a:r>
          </a:p>
        </p:txBody>
      </p:sp>
      <p:sp>
        <p:nvSpPr>
          <p:cNvPr id="20" name="Caption 5">
            <a:extLst>
              <a:ext uri="{FF2B5EF4-FFF2-40B4-BE49-F238E27FC236}">
                <a16:creationId xmlns:a16="http://schemas.microsoft.com/office/drawing/2014/main" id="{F2F618EA-F6FF-4DD1-A1D3-71BB1704CC59}"/>
              </a:ext>
            </a:extLst>
          </p:cNvPr>
          <p:cNvSpPr>
            <a:spLocks noGrp="1"/>
          </p:cNvSpPr>
          <p:nvPr>
            <p:ph type="body" idx="15" hasCustomPrompt="1"/>
          </p:nvPr>
        </p:nvSpPr>
        <p:spPr>
          <a:xfrm>
            <a:off x="5237311" y="4285811"/>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5 here.</a:t>
            </a:r>
          </a:p>
        </p:txBody>
      </p:sp>
      <p:sp>
        <p:nvSpPr>
          <p:cNvPr id="3" name="Caption 6">
            <a:extLst>
              <a:ext uri="{FF2B5EF4-FFF2-40B4-BE49-F238E27FC236}">
                <a16:creationId xmlns:a16="http://schemas.microsoft.com/office/drawing/2014/main" id="{B32B0E8D-8431-408A-AF8C-044EE0F0A717}"/>
              </a:ext>
            </a:extLst>
          </p:cNvPr>
          <p:cNvSpPr>
            <a:spLocks noGrp="1"/>
          </p:cNvSpPr>
          <p:nvPr>
            <p:ph type="body" idx="1" hasCustomPrompt="1"/>
          </p:nvPr>
        </p:nvSpPr>
        <p:spPr>
          <a:xfrm>
            <a:off x="6052561" y="5102122"/>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a:t>Add caption 6 here.</a:t>
            </a:r>
          </a:p>
        </p:txBody>
      </p:sp>
    </p:spTree>
    <p:extLst>
      <p:ext uri="{BB962C8B-B14F-4D97-AF65-F5344CB8AC3E}">
        <p14:creationId xmlns:p14="http://schemas.microsoft.com/office/powerpoint/2010/main" val="286989666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meline 1">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4" name="Gray Line">
            <a:extLst>
              <a:ext uri="{FF2B5EF4-FFF2-40B4-BE49-F238E27FC236}">
                <a16:creationId xmlns:a16="http://schemas.microsoft.com/office/drawing/2014/main" id="{EB1F5497-0BA7-44C4-91C9-0DA349BE0710}"/>
              </a:ext>
              <a:ext uri="{C183D7F6-B498-43B3-948B-1728B52AA6E4}">
                <adec:decorative xmlns:adec="http://schemas.microsoft.com/office/drawing/2017/decorative" val="1"/>
              </a:ext>
            </a:extLst>
          </p:cNvPr>
          <p:cNvCxnSpPr/>
          <p:nvPr userDrawn="1"/>
        </p:nvCxnSpPr>
        <p:spPr>
          <a:xfrm>
            <a:off x="0" y="3447106"/>
            <a:ext cx="12192000" cy="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30" name="Year Right">
            <a:extLst>
              <a:ext uri="{FF2B5EF4-FFF2-40B4-BE49-F238E27FC236}">
                <a16:creationId xmlns:a16="http://schemas.microsoft.com/office/drawing/2014/main" id="{66D1E8FF-07A1-4602-A7F7-548960E0C1C1}"/>
              </a:ext>
              <a:ext uri="{C183D7F6-B498-43B3-948B-1728B52AA6E4}">
                <adec:decorative xmlns:adec="http://schemas.microsoft.com/office/drawing/2017/decorative" val="1"/>
              </a:ext>
            </a:extLst>
          </p:cNvPr>
          <p:cNvSpPr>
            <a:spLocks noGrp="1"/>
          </p:cNvSpPr>
          <p:nvPr>
            <p:ph type="body" idx="24" hasCustomPrompt="1"/>
          </p:nvPr>
        </p:nvSpPr>
        <p:spPr>
          <a:xfrm>
            <a:off x="366666"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20XX</a:t>
            </a:r>
          </a:p>
        </p:txBody>
      </p:sp>
      <p:sp>
        <p:nvSpPr>
          <p:cNvPr id="31" name="Year Left">
            <a:extLst>
              <a:ext uri="{FF2B5EF4-FFF2-40B4-BE49-F238E27FC236}">
                <a16:creationId xmlns:a16="http://schemas.microsoft.com/office/drawing/2014/main" id="{F60D08D2-751A-4A75-8F69-6933BA144CE2}"/>
              </a:ext>
              <a:ext uri="{C183D7F6-B498-43B3-948B-1728B52AA6E4}">
                <adec:decorative xmlns:adec="http://schemas.microsoft.com/office/drawing/2017/decorative" val="1"/>
              </a:ext>
            </a:extLst>
          </p:cNvPr>
          <p:cNvSpPr>
            <a:spLocks noGrp="1"/>
          </p:cNvSpPr>
          <p:nvPr>
            <p:ph type="body" idx="25" hasCustomPrompt="1"/>
          </p:nvPr>
        </p:nvSpPr>
        <p:spPr>
          <a:xfrm>
            <a:off x="9097643"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20XX</a:t>
            </a:r>
          </a:p>
        </p:txBody>
      </p: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timeline slide title. Delete unneeded shapes.  </a:t>
            </a:r>
          </a:p>
        </p:txBody>
      </p:sp>
      <p:sp>
        <p:nvSpPr>
          <p:cNvPr id="19" name="Timeline Item 1">
            <a:extLst>
              <a:ext uri="{FF2B5EF4-FFF2-40B4-BE49-F238E27FC236}">
                <a16:creationId xmlns:a16="http://schemas.microsoft.com/office/drawing/2014/main" id="{7E8B3B64-B72D-46F2-81CE-8A9ABCF3779F}"/>
              </a:ext>
            </a:extLst>
          </p:cNvPr>
          <p:cNvSpPr>
            <a:spLocks noGrp="1"/>
          </p:cNvSpPr>
          <p:nvPr>
            <p:ph type="body" idx="15" hasCustomPrompt="1"/>
          </p:nvPr>
        </p:nvSpPr>
        <p:spPr>
          <a:xfrm rot="19800000">
            <a:off x="952510"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1 here.</a:t>
            </a:r>
          </a:p>
        </p:txBody>
      </p:sp>
      <p:sp>
        <p:nvSpPr>
          <p:cNvPr id="20" name="Timeline Item 2">
            <a:extLst>
              <a:ext uri="{FF2B5EF4-FFF2-40B4-BE49-F238E27FC236}">
                <a16:creationId xmlns:a16="http://schemas.microsoft.com/office/drawing/2014/main" id="{71175FA4-BAEE-4275-A8DC-9D639675342F}"/>
              </a:ext>
            </a:extLst>
          </p:cNvPr>
          <p:cNvSpPr>
            <a:spLocks noGrp="1"/>
          </p:cNvSpPr>
          <p:nvPr>
            <p:ph type="body" idx="16" hasCustomPrompt="1"/>
          </p:nvPr>
        </p:nvSpPr>
        <p:spPr>
          <a:xfrm rot="19800000">
            <a:off x="2249998"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2 here.</a:t>
            </a:r>
          </a:p>
        </p:txBody>
      </p:sp>
      <p:sp>
        <p:nvSpPr>
          <p:cNvPr id="21" name="Timeline Item 3">
            <a:extLst>
              <a:ext uri="{FF2B5EF4-FFF2-40B4-BE49-F238E27FC236}">
                <a16:creationId xmlns:a16="http://schemas.microsoft.com/office/drawing/2014/main" id="{16445293-5DCC-4B7C-9FC6-1572DB24A1FE}"/>
              </a:ext>
            </a:extLst>
          </p:cNvPr>
          <p:cNvSpPr>
            <a:spLocks noGrp="1"/>
          </p:cNvSpPr>
          <p:nvPr>
            <p:ph type="body" idx="17" hasCustomPrompt="1"/>
          </p:nvPr>
        </p:nvSpPr>
        <p:spPr>
          <a:xfrm rot="19800000">
            <a:off x="3547486"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3 here.</a:t>
            </a:r>
          </a:p>
        </p:txBody>
      </p:sp>
      <p:sp>
        <p:nvSpPr>
          <p:cNvPr id="22" name="Timeline Item 4">
            <a:extLst>
              <a:ext uri="{FF2B5EF4-FFF2-40B4-BE49-F238E27FC236}">
                <a16:creationId xmlns:a16="http://schemas.microsoft.com/office/drawing/2014/main" id="{2B9FE88E-CCED-4252-8A9C-026A3B8594A2}"/>
              </a:ext>
            </a:extLst>
          </p:cNvPr>
          <p:cNvSpPr>
            <a:spLocks noGrp="1"/>
          </p:cNvSpPr>
          <p:nvPr>
            <p:ph type="body" idx="18" hasCustomPrompt="1"/>
          </p:nvPr>
        </p:nvSpPr>
        <p:spPr>
          <a:xfrm rot="19800000">
            <a:off x="4844974"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4 here.</a:t>
            </a:r>
          </a:p>
        </p:txBody>
      </p:sp>
      <p:sp>
        <p:nvSpPr>
          <p:cNvPr id="23" name="Timeline Item 5">
            <a:extLst>
              <a:ext uri="{FF2B5EF4-FFF2-40B4-BE49-F238E27FC236}">
                <a16:creationId xmlns:a16="http://schemas.microsoft.com/office/drawing/2014/main" id="{59CADF66-2650-4A81-9731-9AD87431C781}"/>
              </a:ext>
            </a:extLst>
          </p:cNvPr>
          <p:cNvSpPr>
            <a:spLocks noGrp="1"/>
          </p:cNvSpPr>
          <p:nvPr>
            <p:ph type="body" idx="19" hasCustomPrompt="1"/>
          </p:nvPr>
        </p:nvSpPr>
        <p:spPr>
          <a:xfrm rot="19800000">
            <a:off x="6183563"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5 here.</a:t>
            </a:r>
          </a:p>
        </p:txBody>
      </p:sp>
      <p:sp>
        <p:nvSpPr>
          <p:cNvPr id="24" name="Timeline Item 6">
            <a:extLst>
              <a:ext uri="{FF2B5EF4-FFF2-40B4-BE49-F238E27FC236}">
                <a16:creationId xmlns:a16="http://schemas.microsoft.com/office/drawing/2014/main" id="{2DBD2AA9-D43A-459A-A79F-A51F5F8660C3}"/>
              </a:ext>
            </a:extLst>
          </p:cNvPr>
          <p:cNvSpPr>
            <a:spLocks noGrp="1"/>
          </p:cNvSpPr>
          <p:nvPr>
            <p:ph type="body" idx="20" hasCustomPrompt="1"/>
          </p:nvPr>
        </p:nvSpPr>
        <p:spPr>
          <a:xfrm rot="19800000">
            <a:off x="7481051"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6 here.</a:t>
            </a:r>
          </a:p>
        </p:txBody>
      </p:sp>
      <p:sp>
        <p:nvSpPr>
          <p:cNvPr id="25" name="Timeline Item 7">
            <a:extLst>
              <a:ext uri="{FF2B5EF4-FFF2-40B4-BE49-F238E27FC236}">
                <a16:creationId xmlns:a16="http://schemas.microsoft.com/office/drawing/2014/main" id="{446DB56E-1F98-4CA5-9EA0-CD5D8E696085}"/>
              </a:ext>
            </a:extLst>
          </p:cNvPr>
          <p:cNvSpPr>
            <a:spLocks noGrp="1"/>
          </p:cNvSpPr>
          <p:nvPr>
            <p:ph type="body" idx="21" hasCustomPrompt="1"/>
          </p:nvPr>
        </p:nvSpPr>
        <p:spPr>
          <a:xfrm rot="19800000">
            <a:off x="8778539"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7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805866" y="4575293"/>
            <a:ext cx="10462106" cy="1071062"/>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spAutoFit/>
          </a:bodyPr>
          <a:lstStyle>
            <a:lvl1pPr marL="0" indent="0" algn="l">
              <a:buNone/>
              <a:defRPr sz="16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Tree>
    <p:extLst>
      <p:ext uri="{BB962C8B-B14F-4D97-AF65-F5344CB8AC3E}">
        <p14:creationId xmlns:p14="http://schemas.microsoft.com/office/powerpoint/2010/main" val="114001539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meline 2">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4" name="Gray Line">
            <a:extLst>
              <a:ext uri="{FF2B5EF4-FFF2-40B4-BE49-F238E27FC236}">
                <a16:creationId xmlns:a16="http://schemas.microsoft.com/office/drawing/2014/main" id="{EB1F5497-0BA7-44C4-91C9-0DA349BE0710}"/>
              </a:ext>
              <a:ext uri="{C183D7F6-B498-43B3-948B-1728B52AA6E4}">
                <adec:decorative xmlns:adec="http://schemas.microsoft.com/office/drawing/2017/decorative" val="1"/>
              </a:ext>
            </a:extLst>
          </p:cNvPr>
          <p:cNvCxnSpPr/>
          <p:nvPr userDrawn="1"/>
        </p:nvCxnSpPr>
        <p:spPr>
          <a:xfrm>
            <a:off x="0" y="3447106"/>
            <a:ext cx="12192000" cy="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31" name="Year Right">
            <a:extLst>
              <a:ext uri="{FF2B5EF4-FFF2-40B4-BE49-F238E27FC236}">
                <a16:creationId xmlns:a16="http://schemas.microsoft.com/office/drawing/2014/main" id="{F60D08D2-751A-4A75-8F69-6933BA144CE2}"/>
              </a:ext>
              <a:ext uri="{C183D7F6-B498-43B3-948B-1728B52AA6E4}">
                <adec:decorative xmlns:adec="http://schemas.microsoft.com/office/drawing/2017/decorative" val="1"/>
              </a:ext>
            </a:extLst>
          </p:cNvPr>
          <p:cNvSpPr>
            <a:spLocks noGrp="1"/>
          </p:cNvSpPr>
          <p:nvPr>
            <p:ph type="body" idx="25" hasCustomPrompt="1"/>
          </p:nvPr>
        </p:nvSpPr>
        <p:spPr>
          <a:xfrm>
            <a:off x="9097643"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20XX</a:t>
            </a:r>
          </a:p>
        </p:txBody>
      </p:sp>
      <p:sp>
        <p:nvSpPr>
          <p:cNvPr id="30" name="Year Left">
            <a:extLst>
              <a:ext uri="{FF2B5EF4-FFF2-40B4-BE49-F238E27FC236}">
                <a16:creationId xmlns:a16="http://schemas.microsoft.com/office/drawing/2014/main" id="{66D1E8FF-07A1-4602-A7F7-548960E0C1C1}"/>
              </a:ext>
              <a:ext uri="{C183D7F6-B498-43B3-948B-1728B52AA6E4}">
                <adec:decorative xmlns:adec="http://schemas.microsoft.com/office/drawing/2017/decorative" val="1"/>
              </a:ext>
            </a:extLst>
          </p:cNvPr>
          <p:cNvSpPr>
            <a:spLocks noGrp="1"/>
          </p:cNvSpPr>
          <p:nvPr>
            <p:ph type="body" idx="24" hasCustomPrompt="1"/>
          </p:nvPr>
        </p:nvSpPr>
        <p:spPr>
          <a:xfrm>
            <a:off x="366666"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20XX</a:t>
            </a:r>
          </a:p>
        </p:txBody>
      </p: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timeline slide title. Delete unneeded shapes.  </a:t>
            </a:r>
          </a:p>
        </p:txBody>
      </p:sp>
      <p:sp>
        <p:nvSpPr>
          <p:cNvPr id="19" name="Timeline Item 1">
            <a:extLst>
              <a:ext uri="{FF2B5EF4-FFF2-40B4-BE49-F238E27FC236}">
                <a16:creationId xmlns:a16="http://schemas.microsoft.com/office/drawing/2014/main" id="{7E8B3B64-B72D-46F2-81CE-8A9ABCF3779F}"/>
              </a:ext>
            </a:extLst>
          </p:cNvPr>
          <p:cNvSpPr>
            <a:spLocks noGrp="1"/>
          </p:cNvSpPr>
          <p:nvPr>
            <p:ph type="body" idx="15" hasCustomPrompt="1"/>
          </p:nvPr>
        </p:nvSpPr>
        <p:spPr>
          <a:xfrm rot="19800000">
            <a:off x="952510" y="2017123"/>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1 here.</a:t>
            </a:r>
          </a:p>
        </p:txBody>
      </p:sp>
      <p:sp>
        <p:nvSpPr>
          <p:cNvPr id="20" name="Timeline Item 2">
            <a:extLst>
              <a:ext uri="{FF2B5EF4-FFF2-40B4-BE49-F238E27FC236}">
                <a16:creationId xmlns:a16="http://schemas.microsoft.com/office/drawing/2014/main" id="{71175FA4-BAEE-4275-A8DC-9D639675342F}"/>
              </a:ext>
            </a:extLst>
          </p:cNvPr>
          <p:cNvSpPr>
            <a:spLocks noGrp="1"/>
          </p:cNvSpPr>
          <p:nvPr>
            <p:ph type="body" idx="16" hasCustomPrompt="1"/>
          </p:nvPr>
        </p:nvSpPr>
        <p:spPr>
          <a:xfrm rot="19800000">
            <a:off x="2249998" y="2017123"/>
            <a:ext cx="3357485" cy="505948"/>
          </a:xfrm>
          <a:prstGeom prst="callout1">
            <a:avLst>
              <a:gd name="adj1" fmla="val 48704"/>
              <a:gd name="adj2" fmla="val -513"/>
              <a:gd name="adj3" fmla="val 48509"/>
              <a:gd name="adj4" fmla="val -20806"/>
            </a:avLst>
          </a:prstGeom>
          <a:noFill/>
          <a:ln w="31750" cap="rnd">
            <a:solidFill>
              <a:schemeClr val="accent5"/>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2 here.</a:t>
            </a:r>
          </a:p>
        </p:txBody>
      </p:sp>
      <p:sp>
        <p:nvSpPr>
          <p:cNvPr id="21" name="Timeline Item 3">
            <a:extLst>
              <a:ext uri="{FF2B5EF4-FFF2-40B4-BE49-F238E27FC236}">
                <a16:creationId xmlns:a16="http://schemas.microsoft.com/office/drawing/2014/main" id="{16445293-5DCC-4B7C-9FC6-1572DB24A1FE}"/>
              </a:ext>
            </a:extLst>
          </p:cNvPr>
          <p:cNvSpPr>
            <a:spLocks noGrp="1"/>
          </p:cNvSpPr>
          <p:nvPr>
            <p:ph type="body" idx="17" hasCustomPrompt="1"/>
          </p:nvPr>
        </p:nvSpPr>
        <p:spPr>
          <a:xfrm rot="19800000">
            <a:off x="3547486" y="2017123"/>
            <a:ext cx="3357485" cy="505948"/>
          </a:xfrm>
          <a:prstGeom prst="callout1">
            <a:avLst>
              <a:gd name="adj1" fmla="val 48704"/>
              <a:gd name="adj2" fmla="val -513"/>
              <a:gd name="adj3" fmla="val 48509"/>
              <a:gd name="adj4" fmla="val -20806"/>
            </a:avLst>
          </a:prstGeom>
          <a:noFill/>
          <a:ln w="31750" cap="rnd">
            <a:solidFill>
              <a:schemeClr val="accent3">
                <a:lumMod val="75000"/>
                <a:lumOff val="25000"/>
              </a:schemeClr>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3 here.</a:t>
            </a:r>
          </a:p>
        </p:txBody>
      </p:sp>
      <p:sp>
        <p:nvSpPr>
          <p:cNvPr id="22" name="Timeline Item 4">
            <a:extLst>
              <a:ext uri="{FF2B5EF4-FFF2-40B4-BE49-F238E27FC236}">
                <a16:creationId xmlns:a16="http://schemas.microsoft.com/office/drawing/2014/main" id="{2B9FE88E-CCED-4252-8A9C-026A3B8594A2}"/>
              </a:ext>
            </a:extLst>
          </p:cNvPr>
          <p:cNvSpPr>
            <a:spLocks noGrp="1"/>
          </p:cNvSpPr>
          <p:nvPr>
            <p:ph type="body" idx="18" hasCustomPrompt="1"/>
          </p:nvPr>
        </p:nvSpPr>
        <p:spPr>
          <a:xfrm rot="19800000">
            <a:off x="4844974" y="2017123"/>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4 here.</a:t>
            </a:r>
          </a:p>
        </p:txBody>
      </p:sp>
      <p:sp>
        <p:nvSpPr>
          <p:cNvPr id="23" name="Timeline Item 5">
            <a:extLst>
              <a:ext uri="{FF2B5EF4-FFF2-40B4-BE49-F238E27FC236}">
                <a16:creationId xmlns:a16="http://schemas.microsoft.com/office/drawing/2014/main" id="{59CADF66-2650-4A81-9731-9AD87431C781}"/>
              </a:ext>
            </a:extLst>
          </p:cNvPr>
          <p:cNvSpPr>
            <a:spLocks noGrp="1"/>
          </p:cNvSpPr>
          <p:nvPr>
            <p:ph type="body" idx="19" hasCustomPrompt="1"/>
          </p:nvPr>
        </p:nvSpPr>
        <p:spPr>
          <a:xfrm rot="19800000">
            <a:off x="6183563" y="2017125"/>
            <a:ext cx="3357485" cy="505948"/>
          </a:xfrm>
          <a:prstGeom prst="callout1">
            <a:avLst>
              <a:gd name="adj1" fmla="val 48704"/>
              <a:gd name="adj2" fmla="val -513"/>
              <a:gd name="adj3" fmla="val 48509"/>
              <a:gd name="adj4" fmla="val -20806"/>
            </a:avLst>
          </a:prstGeom>
          <a:noFill/>
          <a:ln w="31750" cap="rnd">
            <a:solidFill>
              <a:schemeClr val="accent5"/>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5 here.</a:t>
            </a:r>
          </a:p>
        </p:txBody>
      </p:sp>
      <p:sp>
        <p:nvSpPr>
          <p:cNvPr id="24" name="Timeline Item 6">
            <a:extLst>
              <a:ext uri="{FF2B5EF4-FFF2-40B4-BE49-F238E27FC236}">
                <a16:creationId xmlns:a16="http://schemas.microsoft.com/office/drawing/2014/main" id="{2DBD2AA9-D43A-459A-A79F-A51F5F8660C3}"/>
              </a:ext>
            </a:extLst>
          </p:cNvPr>
          <p:cNvSpPr>
            <a:spLocks noGrp="1"/>
          </p:cNvSpPr>
          <p:nvPr>
            <p:ph type="body" idx="20" hasCustomPrompt="1"/>
          </p:nvPr>
        </p:nvSpPr>
        <p:spPr>
          <a:xfrm rot="19800000">
            <a:off x="7481051" y="2017125"/>
            <a:ext cx="3357485" cy="505948"/>
          </a:xfrm>
          <a:prstGeom prst="callout1">
            <a:avLst>
              <a:gd name="adj1" fmla="val 48704"/>
              <a:gd name="adj2" fmla="val -513"/>
              <a:gd name="adj3" fmla="val 48509"/>
              <a:gd name="adj4" fmla="val -20806"/>
            </a:avLst>
          </a:prstGeom>
          <a:noFill/>
          <a:ln w="31750" cap="rnd">
            <a:solidFill>
              <a:schemeClr val="accent3">
                <a:lumMod val="75000"/>
                <a:lumOff val="25000"/>
              </a:schemeClr>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6 here.</a:t>
            </a:r>
          </a:p>
        </p:txBody>
      </p:sp>
      <p:sp>
        <p:nvSpPr>
          <p:cNvPr id="25" name="Timeline Item 7">
            <a:extLst>
              <a:ext uri="{FF2B5EF4-FFF2-40B4-BE49-F238E27FC236}">
                <a16:creationId xmlns:a16="http://schemas.microsoft.com/office/drawing/2014/main" id="{446DB56E-1F98-4CA5-9EA0-CD5D8E696085}"/>
              </a:ext>
            </a:extLst>
          </p:cNvPr>
          <p:cNvSpPr>
            <a:spLocks noGrp="1"/>
          </p:cNvSpPr>
          <p:nvPr>
            <p:ph type="body" idx="21" hasCustomPrompt="1"/>
          </p:nvPr>
        </p:nvSpPr>
        <p:spPr>
          <a:xfrm rot="19800000">
            <a:off x="8778539" y="2017125"/>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7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805866" y="4575293"/>
            <a:ext cx="10462106" cy="1071062"/>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spAutoFit/>
          </a:bodyPr>
          <a:lstStyle>
            <a:lvl1pPr marL="0" indent="0" algn="l">
              <a:buNone/>
              <a:defRPr sz="16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Tree>
    <p:extLst>
      <p:ext uri="{BB962C8B-B14F-4D97-AF65-F5344CB8AC3E}">
        <p14:creationId xmlns:p14="http://schemas.microsoft.com/office/powerpoint/2010/main" val="365274898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meline 3">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5" name="Gray Line">
            <a:extLst>
              <a:ext uri="{FF2B5EF4-FFF2-40B4-BE49-F238E27FC236}">
                <a16:creationId xmlns:a16="http://schemas.microsoft.com/office/drawing/2014/main" id="{FB7FF695-611E-4BA6-99FD-A8120740C671}"/>
              </a:ext>
              <a:ext uri="{C183D7F6-B498-43B3-948B-1728B52AA6E4}">
                <adec:decorative xmlns:adec="http://schemas.microsoft.com/office/drawing/2017/decorative" val="1"/>
              </a:ext>
            </a:extLst>
          </p:cNvPr>
          <p:cNvCxnSpPr>
            <a:cxnSpLocks/>
          </p:cNvCxnSpPr>
          <p:nvPr userDrawn="1"/>
        </p:nvCxnSpPr>
        <p:spPr>
          <a:xfrm>
            <a:off x="8248838" y="861170"/>
            <a:ext cx="0" cy="5387230"/>
          </a:xfrm>
          <a:prstGeom prst="line">
            <a:avLst/>
          </a:prstGeom>
          <a:ln w="28575">
            <a:gradFill>
              <a:gsLst>
                <a:gs pos="1000">
                  <a:schemeClr val="accent4">
                    <a:alpha val="0"/>
                  </a:schemeClr>
                </a:gs>
                <a:gs pos="15000">
                  <a:schemeClr val="accent4"/>
                </a:gs>
                <a:gs pos="85000">
                  <a:schemeClr val="accent4"/>
                </a:gs>
                <a:gs pos="99000">
                  <a:schemeClr val="accent4">
                    <a:alpha val="0"/>
                  </a:schemeClr>
                </a:gs>
              </a:gsLst>
              <a:lin ang="5400000" scaled="1"/>
            </a:gradFill>
          </a:ln>
        </p:spPr>
        <p:style>
          <a:lnRef idx="1">
            <a:schemeClr val="accent4"/>
          </a:lnRef>
          <a:fillRef idx="0">
            <a:schemeClr val="accent4"/>
          </a:fillRef>
          <a:effectRef idx="0">
            <a:schemeClr val="accent4"/>
          </a:effectRef>
          <a:fontRef idx="minor">
            <a:schemeClr val="tx1"/>
          </a:fontRef>
        </p:style>
      </p:cxn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C2ACF4F6-841C-4EB3-998D-4079B398A4B3}"/>
              </a:ext>
            </a:extLst>
          </p:cNvPr>
          <p:cNvSpPr>
            <a:spLocks noGrp="1"/>
          </p:cNvSpPr>
          <p:nvPr>
            <p:ph type="title" hasCustomPrompt="1"/>
          </p:nvPr>
        </p:nvSpPr>
        <p:spPr/>
        <p:txBody>
          <a:bodyPr/>
          <a:lstStyle>
            <a:lvl1pPr>
              <a:defRPr/>
            </a:lvl1pPr>
          </a:lstStyle>
          <a:p>
            <a:r>
              <a:rPr lang="en-US"/>
              <a:t>Click to add timeline slide title. Delete unneeded shapes. </a:t>
            </a:r>
          </a:p>
        </p:txBody>
      </p:sp>
      <p:sp>
        <p:nvSpPr>
          <p:cNvPr id="11" name="Callout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609140" y="1823226"/>
            <a:ext cx="3334023" cy="3263970"/>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noAutofit/>
          </a:bodyPr>
          <a:lstStyle>
            <a:lvl1pPr marL="0" indent="0" algn="l">
              <a:buNone/>
              <a:defRPr sz="18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a:t>
            </a:r>
          </a:p>
        </p:txBody>
      </p:sp>
      <p:sp>
        <p:nvSpPr>
          <p:cNvPr id="27" name="Timeline Item 1">
            <a:extLst>
              <a:ext uri="{FF2B5EF4-FFF2-40B4-BE49-F238E27FC236}">
                <a16:creationId xmlns:a16="http://schemas.microsoft.com/office/drawing/2014/main" id="{CF264817-797F-497A-9AC6-81B3EFFB4035}"/>
              </a:ext>
            </a:extLst>
          </p:cNvPr>
          <p:cNvSpPr>
            <a:spLocks noGrp="1"/>
          </p:cNvSpPr>
          <p:nvPr>
            <p:ph type="body" idx="27" hasCustomPrompt="1"/>
          </p:nvPr>
        </p:nvSpPr>
        <p:spPr>
          <a:xfrm>
            <a:off x="4600952" y="1200470"/>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1 here.</a:t>
            </a:r>
          </a:p>
        </p:txBody>
      </p:sp>
      <p:sp>
        <p:nvSpPr>
          <p:cNvPr id="17" name="Timeline Item 2">
            <a:extLst>
              <a:ext uri="{FF2B5EF4-FFF2-40B4-BE49-F238E27FC236}">
                <a16:creationId xmlns:a16="http://schemas.microsoft.com/office/drawing/2014/main" id="{CBB9AAD3-859D-4004-9796-E5E9CF036E58}"/>
              </a:ext>
            </a:extLst>
          </p:cNvPr>
          <p:cNvSpPr>
            <a:spLocks noGrp="1"/>
          </p:cNvSpPr>
          <p:nvPr>
            <p:ph type="body" idx="1" hasCustomPrompt="1"/>
          </p:nvPr>
        </p:nvSpPr>
        <p:spPr>
          <a:xfrm>
            <a:off x="8548765" y="1698948"/>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2 here.</a:t>
            </a:r>
          </a:p>
        </p:txBody>
      </p:sp>
      <p:sp>
        <p:nvSpPr>
          <p:cNvPr id="26" name="Timeline Item 3">
            <a:extLst>
              <a:ext uri="{FF2B5EF4-FFF2-40B4-BE49-F238E27FC236}">
                <a16:creationId xmlns:a16="http://schemas.microsoft.com/office/drawing/2014/main" id="{D8952813-2EC6-42A3-AFCD-D0EB3A46E7FD}"/>
              </a:ext>
            </a:extLst>
          </p:cNvPr>
          <p:cNvSpPr>
            <a:spLocks noGrp="1"/>
          </p:cNvSpPr>
          <p:nvPr>
            <p:ph type="body" idx="26" hasCustomPrompt="1"/>
          </p:nvPr>
        </p:nvSpPr>
        <p:spPr>
          <a:xfrm>
            <a:off x="4600953" y="2197426"/>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3 here.</a:t>
            </a:r>
          </a:p>
        </p:txBody>
      </p:sp>
      <p:sp>
        <p:nvSpPr>
          <p:cNvPr id="28" name="Timeline Item 4">
            <a:extLst>
              <a:ext uri="{FF2B5EF4-FFF2-40B4-BE49-F238E27FC236}">
                <a16:creationId xmlns:a16="http://schemas.microsoft.com/office/drawing/2014/main" id="{D23AED94-E8A9-498E-B8DB-E06B880F3344}"/>
              </a:ext>
            </a:extLst>
          </p:cNvPr>
          <p:cNvSpPr>
            <a:spLocks noGrp="1"/>
          </p:cNvSpPr>
          <p:nvPr>
            <p:ph type="body" idx="28" hasCustomPrompt="1"/>
          </p:nvPr>
        </p:nvSpPr>
        <p:spPr>
          <a:xfrm>
            <a:off x="8548765" y="2695904"/>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4 here.</a:t>
            </a:r>
          </a:p>
        </p:txBody>
      </p:sp>
      <p:sp>
        <p:nvSpPr>
          <p:cNvPr id="34" name="Timeline Item 5">
            <a:extLst>
              <a:ext uri="{FF2B5EF4-FFF2-40B4-BE49-F238E27FC236}">
                <a16:creationId xmlns:a16="http://schemas.microsoft.com/office/drawing/2014/main" id="{D0490684-BF2D-4D43-AF2F-1DF814863A3B}"/>
              </a:ext>
            </a:extLst>
          </p:cNvPr>
          <p:cNvSpPr>
            <a:spLocks noGrp="1"/>
          </p:cNvSpPr>
          <p:nvPr>
            <p:ph type="body" idx="31" hasCustomPrompt="1"/>
          </p:nvPr>
        </p:nvSpPr>
        <p:spPr>
          <a:xfrm>
            <a:off x="4606810" y="3194382"/>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5 here.</a:t>
            </a:r>
          </a:p>
        </p:txBody>
      </p:sp>
      <p:sp>
        <p:nvSpPr>
          <p:cNvPr id="32" name="Timeline Item 6">
            <a:extLst>
              <a:ext uri="{FF2B5EF4-FFF2-40B4-BE49-F238E27FC236}">
                <a16:creationId xmlns:a16="http://schemas.microsoft.com/office/drawing/2014/main" id="{332605F8-B1E8-420F-9AB3-BEA8E983B716}"/>
              </a:ext>
            </a:extLst>
          </p:cNvPr>
          <p:cNvSpPr>
            <a:spLocks noGrp="1"/>
          </p:cNvSpPr>
          <p:nvPr>
            <p:ph type="body" idx="29" hasCustomPrompt="1"/>
          </p:nvPr>
        </p:nvSpPr>
        <p:spPr>
          <a:xfrm>
            <a:off x="8554623" y="3692860"/>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6 here.</a:t>
            </a:r>
          </a:p>
        </p:txBody>
      </p:sp>
      <p:sp>
        <p:nvSpPr>
          <p:cNvPr id="33" name="Timeline Item 7">
            <a:extLst>
              <a:ext uri="{FF2B5EF4-FFF2-40B4-BE49-F238E27FC236}">
                <a16:creationId xmlns:a16="http://schemas.microsoft.com/office/drawing/2014/main" id="{FA272DBF-150C-48C0-9616-14571A3CBAAE}"/>
              </a:ext>
            </a:extLst>
          </p:cNvPr>
          <p:cNvSpPr>
            <a:spLocks noGrp="1"/>
          </p:cNvSpPr>
          <p:nvPr>
            <p:ph type="body" idx="30" hasCustomPrompt="1"/>
          </p:nvPr>
        </p:nvSpPr>
        <p:spPr>
          <a:xfrm>
            <a:off x="4606811" y="4191338"/>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7 here.</a:t>
            </a:r>
          </a:p>
        </p:txBody>
      </p:sp>
      <p:sp>
        <p:nvSpPr>
          <p:cNvPr id="35" name="Timeline Item 8">
            <a:extLst>
              <a:ext uri="{FF2B5EF4-FFF2-40B4-BE49-F238E27FC236}">
                <a16:creationId xmlns:a16="http://schemas.microsoft.com/office/drawing/2014/main" id="{7C824D20-BF3C-46D9-8DF9-3784B7B4CDC4}"/>
              </a:ext>
            </a:extLst>
          </p:cNvPr>
          <p:cNvSpPr>
            <a:spLocks noGrp="1"/>
          </p:cNvSpPr>
          <p:nvPr>
            <p:ph type="body" idx="32" hasCustomPrompt="1"/>
          </p:nvPr>
        </p:nvSpPr>
        <p:spPr>
          <a:xfrm>
            <a:off x="8554623" y="4689816"/>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8 here.</a:t>
            </a:r>
          </a:p>
        </p:txBody>
      </p:sp>
      <p:sp>
        <p:nvSpPr>
          <p:cNvPr id="36" name="Timeline Item 9">
            <a:extLst>
              <a:ext uri="{FF2B5EF4-FFF2-40B4-BE49-F238E27FC236}">
                <a16:creationId xmlns:a16="http://schemas.microsoft.com/office/drawing/2014/main" id="{2CD28ECE-ECF2-4119-AAA7-D9F5245530C4}"/>
              </a:ext>
            </a:extLst>
          </p:cNvPr>
          <p:cNvSpPr>
            <a:spLocks noGrp="1"/>
          </p:cNvSpPr>
          <p:nvPr>
            <p:ph type="body" idx="33" hasCustomPrompt="1"/>
          </p:nvPr>
        </p:nvSpPr>
        <p:spPr>
          <a:xfrm>
            <a:off x="4600952" y="5188297"/>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9 here.</a:t>
            </a:r>
          </a:p>
        </p:txBody>
      </p:sp>
    </p:spTree>
    <p:extLst>
      <p:ext uri="{BB962C8B-B14F-4D97-AF65-F5344CB8AC3E}">
        <p14:creationId xmlns:p14="http://schemas.microsoft.com/office/powerpoint/2010/main" val="183915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13.xml"/><Relationship Id="rId7"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5" Type="http://schemas.openxmlformats.org/officeDocument/2006/relationships/slideLayout" Target="../slideLayouts/slideLayout15.xml"/><Relationship Id="rId4" Type="http://schemas.openxmlformats.org/officeDocument/2006/relationships/slideLayout" Target="../slideLayouts/slideLayout14.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9.xml"/><Relationship Id="rId7" Type="http://schemas.openxmlformats.org/officeDocument/2006/relationships/image" Target="../media/image1.emf"/><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theme" Target="../theme/theme3.xml"/><Relationship Id="rId5" Type="http://schemas.openxmlformats.org/officeDocument/2006/relationships/slideLayout" Target="../slideLayouts/slideLayout21.xml"/><Relationship Id="rId4"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24.xml"/><Relationship Id="rId7" Type="http://schemas.openxmlformats.org/officeDocument/2006/relationships/slideLayout" Target="../slideLayouts/slideLayout28.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5" Type="http://schemas.openxmlformats.org/officeDocument/2006/relationships/slideLayout" Target="../slideLayouts/slideLayout26.xml"/><Relationship Id="rId4" Type="http://schemas.openxmlformats.org/officeDocument/2006/relationships/slideLayout" Target="../slideLayouts/slideLayout25.xml"/><Relationship Id="rId9" Type="http://schemas.openxmlformats.org/officeDocument/2006/relationships/image" Target="../media/image1.emf"/></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31.xml"/><Relationship Id="rId7" Type="http://schemas.openxmlformats.org/officeDocument/2006/relationships/slideLayout" Target="../slideLayouts/slideLayout35.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5" Type="http://schemas.openxmlformats.org/officeDocument/2006/relationships/slideLayout" Target="../slideLayouts/slideLayout33.xml"/><Relationship Id="rId4" Type="http://schemas.openxmlformats.org/officeDocument/2006/relationships/slideLayout" Target="../slideLayouts/slideLayout32.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12"/>
          <a:stretch>
            <a:fillRect/>
          </a:stretch>
        </p:blipFill>
        <p:spPr>
          <a:xfrm>
            <a:off x="9622551" y="6284572"/>
            <a:ext cx="1389041" cy="471509"/>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643363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80" r:id="rId4"/>
    <p:sldLayoutId id="2147483652" r:id="rId5"/>
    <p:sldLayoutId id="2147483653" r:id="rId6"/>
    <p:sldLayoutId id="2147483654" r:id="rId7"/>
    <p:sldLayoutId id="2147483655" r:id="rId8"/>
    <p:sldLayoutId id="2147483656" r:id="rId9"/>
    <p:sldLayoutId id="2147483657" r:id="rId10"/>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8"/>
          <a:stretch>
            <a:fillRect/>
          </a:stretch>
        </p:blipFill>
        <p:spPr>
          <a:xfrm>
            <a:off x="9622551" y="6284572"/>
            <a:ext cx="1389041" cy="471509"/>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02457141"/>
      </p:ext>
    </p:extLst>
  </p:cSld>
  <p:clrMap bg1="lt1" tx1="dk1" bg2="lt2" tx2="dk2" accent1="accent1" accent2="accent2" accent3="accent3" accent4="accent4" accent5="accent5" accent6="accent6" hlink="hlink" folHlink="folHlink"/>
  <p:sldLayoutIdLst>
    <p:sldLayoutId id="2147483681" r:id="rId1"/>
    <p:sldLayoutId id="2147483683" r:id="rId2"/>
    <p:sldLayoutId id="2147483672" r:id="rId3"/>
    <p:sldLayoutId id="2147483682" r:id="rId4"/>
    <p:sldLayoutId id="2147483674" r:id="rId5"/>
    <p:sldLayoutId id="2147483697" r:id="rId6"/>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7"/>
          <a:stretch>
            <a:fillRect/>
          </a:stretch>
        </p:blipFill>
        <p:spPr>
          <a:xfrm>
            <a:off x="9622551" y="6284572"/>
            <a:ext cx="1389041" cy="471509"/>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chor="ctr">
            <a:noAutofit/>
          </a:body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Tree>
    <p:extLst>
      <p:ext uri="{BB962C8B-B14F-4D97-AF65-F5344CB8AC3E}">
        <p14:creationId xmlns:p14="http://schemas.microsoft.com/office/powerpoint/2010/main" val="1036630729"/>
      </p:ext>
    </p:extLst>
  </p:cSld>
  <p:clrMap bg1="lt1" tx1="dk1" bg2="lt2" tx2="dk2" accent1="accent1" accent2="accent2" accent3="accent3" accent4="accent4" accent5="accent5" accent6="accent6" hlink="hlink" folHlink="folHlink"/>
  <p:sldLayoutIdLst>
    <p:sldLayoutId id="2147483660" r:id="rId1"/>
    <p:sldLayoutId id="2147483662" r:id="rId2"/>
    <p:sldLayoutId id="2147483668" r:id="rId3"/>
    <p:sldLayoutId id="2147483669" r:id="rId4"/>
    <p:sldLayoutId id="2147483717" r:id="rId5"/>
  </p:sldLayoutIdLst>
  <p:hf hdr="0" ftr="0" dt="0"/>
  <p:txStyles>
    <p:title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p:titleStyle>
    <p:bodyStyle>
      <a:lvl1pPr marL="0" indent="0" algn="l" defTabSz="914400" rtl="0" eaLnBrk="1" latinLnBrk="0" hangingPunct="1">
        <a:lnSpc>
          <a:spcPct val="95000"/>
        </a:lnSpc>
        <a:spcBef>
          <a:spcPts val="3000"/>
        </a:spcBef>
        <a:buClr>
          <a:schemeClr val="accent2"/>
        </a:buClr>
        <a:buFontTx/>
        <a:buNone/>
        <a:defRPr sz="2800" b="1" kern="1200">
          <a:solidFill>
            <a:schemeClr val="accent5"/>
          </a:solidFill>
          <a:latin typeface="+mn-lt"/>
          <a:ea typeface="+mn-ea"/>
          <a:cs typeface="+mn-cs"/>
        </a:defRPr>
      </a:lvl1pPr>
      <a:lvl2pPr marL="457200" indent="0" algn="l" defTabSz="914400" rtl="0" eaLnBrk="1" latinLnBrk="0" hangingPunct="1">
        <a:lnSpc>
          <a:spcPct val="95000"/>
        </a:lnSpc>
        <a:spcBef>
          <a:spcPts val="400"/>
        </a:spcBef>
        <a:buClr>
          <a:schemeClr val="accent6"/>
        </a:buClr>
        <a:buFont typeface="Wingdings 3" panose="05040102010807070707" pitchFamily="18" charset="2"/>
        <a:buNone/>
        <a:defRPr sz="2200" i="1" kern="1200">
          <a:solidFill>
            <a:schemeClr val="bg2">
              <a:lumMod val="25000"/>
            </a:schemeClr>
          </a:solidFill>
          <a:latin typeface="+mj-lt"/>
          <a:ea typeface="+mn-ea"/>
          <a:cs typeface="+mn-cs"/>
        </a:defRPr>
      </a:lvl2pPr>
      <a:lvl3pPr marL="457200" indent="0" algn="l" defTabSz="914400" rtl="0" eaLnBrk="1" latinLnBrk="0" hangingPunct="1">
        <a:lnSpc>
          <a:spcPct val="95000"/>
        </a:lnSpc>
        <a:spcBef>
          <a:spcPts val="200"/>
        </a:spcBef>
        <a:buClr>
          <a:schemeClr val="bg1">
            <a:lumMod val="50000"/>
          </a:schemeClr>
        </a:buClr>
        <a:buFont typeface="Wingdings 3" panose="05040102010807070707" pitchFamily="18" charset="2"/>
        <a:buNone/>
        <a:defRPr sz="2200" kern="1200">
          <a:solidFill>
            <a:schemeClr val="bg2">
              <a:lumMod val="25000"/>
            </a:schemeClr>
          </a:solidFill>
          <a:latin typeface="+mn-lt"/>
          <a:ea typeface="+mn-ea"/>
          <a:cs typeface="+mn-cs"/>
        </a:defRPr>
      </a:lvl3pPr>
      <a:lvl4pPr marL="914400" indent="-457200" algn="l" defTabSz="914400" rtl="0" eaLnBrk="1" latinLnBrk="0" hangingPunct="1">
        <a:lnSpc>
          <a:spcPct val="95000"/>
        </a:lnSpc>
        <a:spcBef>
          <a:spcPts val="1000"/>
        </a:spcBef>
        <a:buClr>
          <a:schemeClr val="tx2">
            <a:lumMod val="90000"/>
            <a:lumOff val="10000"/>
          </a:schemeClr>
        </a:buClr>
        <a:buFont typeface="Wingdings" panose="05000000000000000000" pitchFamily="2" charset="2"/>
        <a:buChar char=""/>
        <a:defRPr sz="2000" u="sng" kern="1200">
          <a:solidFill>
            <a:schemeClr val="accent6"/>
          </a:solidFill>
          <a:latin typeface="+mn-lt"/>
          <a:ea typeface="+mn-ea"/>
          <a:cs typeface="+mn-cs"/>
        </a:defRPr>
      </a:lvl4pPr>
      <a:lvl5pPr marL="914400" indent="-429768" algn="l" defTabSz="914400" rtl="0" eaLnBrk="1" latinLnBrk="0" hangingPunct="1">
        <a:lnSpc>
          <a:spcPct val="95000"/>
        </a:lnSpc>
        <a:spcBef>
          <a:spcPts val="300"/>
        </a:spcBef>
        <a:buClr>
          <a:schemeClr val="accent5"/>
        </a:buClr>
        <a:buFont typeface="Wingdings" panose="05000000000000000000" pitchFamily="2" charset="2"/>
        <a:buChar char=""/>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9"/>
          <a:stretch>
            <a:fillRect/>
          </a:stretch>
        </p:blipFill>
        <p:spPr>
          <a:xfrm>
            <a:off x="9622551" y="6284572"/>
            <a:ext cx="1389041" cy="471509"/>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2"/>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81448211"/>
      </p:ext>
    </p:extLst>
  </p:cSld>
  <p:clrMap bg1="lt1" tx1="dk1" bg2="lt2" tx2="dk2" accent1="accent1" accent2="accent2" accent3="accent3" accent4="accent4" accent5="accent5" accent6="accent6" hlink="hlink" folHlink="folHlink"/>
  <p:sldLayoutIdLst>
    <p:sldLayoutId id="2147483693" r:id="rId1"/>
    <p:sldLayoutId id="2147483692" r:id="rId2"/>
    <p:sldLayoutId id="2147483694" r:id="rId3"/>
    <p:sldLayoutId id="2147483696" r:id="rId4"/>
    <p:sldLayoutId id="2147483691" r:id="rId5"/>
    <p:sldLayoutId id="2147483714" r:id="rId6"/>
    <p:sldLayoutId id="2147483715" r:id="rId7"/>
  </p:sldLayoutIdLst>
  <p:hf hdr="0" ftr="0" dt="0"/>
  <p:txStyles>
    <p:titleStyle>
      <a:lvl1pPr algn="l" defTabSz="914400" rtl="0" eaLnBrk="1" latinLnBrk="0" hangingPunct="1">
        <a:lnSpc>
          <a:spcPct val="90000"/>
        </a:lnSpc>
        <a:spcBef>
          <a:spcPct val="0"/>
        </a:spcBef>
        <a:buNone/>
        <a:defRPr sz="3200" b="1" kern="1200">
          <a:solidFill>
            <a:schemeClr val="accent5"/>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9"/>
          <a:stretch>
            <a:fillRect/>
          </a:stretch>
        </p:blipFill>
        <p:spPr>
          <a:xfrm>
            <a:off x="9622551" y="6284572"/>
            <a:ext cx="1389041" cy="471509"/>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add infographic slide title. Delete unneeded shapes.</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95730275"/>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13" r:id="rId4"/>
    <p:sldLayoutId id="2147483709" r:id="rId5"/>
    <p:sldLayoutId id="2147483711" r:id="rId6"/>
    <p:sldLayoutId id="2147483712" r:id="rId7"/>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9.xml"/><Relationship Id="rId1" Type="http://schemas.openxmlformats.org/officeDocument/2006/relationships/tags" Target="../tags/tag3.xml"/><Relationship Id="rId6" Type="http://schemas.openxmlformats.org/officeDocument/2006/relationships/image" Target="../media/image38.jpeg"/><Relationship Id="rId5" Type="http://schemas.openxmlformats.org/officeDocument/2006/relationships/image" Target="../media/image37.png"/><Relationship Id="rId4" Type="http://schemas.openxmlformats.org/officeDocument/2006/relationships/image" Target="../media/image36.jpeg"/></Relationships>
</file>

<file path=ppt/slides/_rels/slide3.xml.rels><?xml version="1.0" encoding="UTF-8" standalone="yes"?>
<Relationships xmlns="http://schemas.openxmlformats.org/package/2006/relationships"><Relationship Id="rId8" Type="http://schemas.openxmlformats.org/officeDocument/2006/relationships/image" Target="../media/image44.sv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notesSlide" Target="../notesSlides/notesSlide3.xml"/><Relationship Id="rId1" Type="http://schemas.openxmlformats.org/officeDocument/2006/relationships/slideLayout" Target="../slideLayouts/slideLayout11.xml"/><Relationship Id="rId6" Type="http://schemas.openxmlformats.org/officeDocument/2006/relationships/image" Target="../media/image42.svg"/><Relationship Id="rId5" Type="http://schemas.openxmlformats.org/officeDocument/2006/relationships/image" Target="../media/image41.png"/><Relationship Id="rId10" Type="http://schemas.openxmlformats.org/officeDocument/2006/relationships/image" Target="../media/image46.svg"/><Relationship Id="rId4" Type="http://schemas.openxmlformats.org/officeDocument/2006/relationships/image" Target="../media/image40.svg"/><Relationship Id="rId9" Type="http://schemas.openxmlformats.org/officeDocument/2006/relationships/image" Target="../media/image45.png"/></Relationships>
</file>

<file path=ppt/slides/_rels/slide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xml"/><Relationship Id="rId1" Type="http://schemas.openxmlformats.org/officeDocument/2006/relationships/slideLayout" Target="../slideLayouts/slideLayout21.xml"/><Relationship Id="rId4" Type="http://schemas.openxmlformats.org/officeDocument/2006/relationships/image" Target="../media/image48.svg"/></Relationships>
</file>

<file path=ppt/slides/_rels/slide5.xml.rels><?xml version="1.0" encoding="UTF-8" standalone="yes"?>
<Relationships xmlns="http://schemas.openxmlformats.org/package/2006/relationships"><Relationship Id="rId3" Type="http://schemas.openxmlformats.org/officeDocument/2006/relationships/hyperlink" Target="https://www.dol.gov/agencies/eta/advisories/tegl-11-19-change-1"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hyperlink" Target="https://aefla.ed.gov/announcements/octae-program-memorandum-20-2-negotiations-and-sanctions-guidance-wioa-core-programs" TargetMode="External"/><Relationship Id="rId4" Type="http://schemas.openxmlformats.org/officeDocument/2006/relationships/hyperlink" Target="https://rsa.ed.gov/sub-regulatory-guidance/tac/tac-20-02"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50.svg"/></Relationships>
</file>

<file path=ppt/slides/_rels/slide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55.sv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7" Type="http://schemas.openxmlformats.org/officeDocument/2006/relationships/hyperlink" Target="mailto:RSAdata@ed.gov" TargetMode="External"/><Relationship Id="rId2" Type="http://schemas.openxmlformats.org/officeDocument/2006/relationships/slideLayout" Target="../slideLayouts/slideLayout8.xml"/><Relationship Id="rId1" Type="http://schemas.openxmlformats.org/officeDocument/2006/relationships/tags" Target="../tags/tag4.xml"/><Relationship Id="rId6" Type="http://schemas.openxmlformats.org/officeDocument/2006/relationships/hyperlink" Target="mailto:NRS@ed.gov" TargetMode="External"/><Relationship Id="rId5" Type="http://schemas.openxmlformats.org/officeDocument/2006/relationships/hyperlink" Target="mailto:ETAperforms@dol.gov" TargetMode="External"/><Relationship Id="rId4" Type="http://schemas.openxmlformats.org/officeDocument/2006/relationships/image" Target="../media/image57.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5FB03-888E-4898-A21E-566F5D1EB9B1}"/>
              </a:ext>
            </a:extLst>
          </p:cNvPr>
          <p:cNvSpPr>
            <a:spLocks noGrp="1"/>
          </p:cNvSpPr>
          <p:nvPr>
            <p:ph type="ctrTitle"/>
          </p:nvPr>
        </p:nvSpPr>
        <p:spPr>
          <a:xfrm>
            <a:off x="4820761" y="2057869"/>
            <a:ext cx="6663618" cy="2741103"/>
          </a:xfrm>
        </p:spPr>
        <p:txBody>
          <a:bodyPr/>
          <a:lstStyle/>
          <a:p>
            <a:r>
              <a:rPr lang="en-US" dirty="0">
                <a:solidFill>
                  <a:srgbClr val="5C1A23"/>
                </a:solidFill>
              </a:rPr>
              <a:t>WIOA Performance Negotiations &amp; Sanctions</a:t>
            </a:r>
          </a:p>
        </p:txBody>
      </p:sp>
      <p:sp>
        <p:nvSpPr>
          <p:cNvPr id="3" name="Subtitle 4">
            <a:extLst>
              <a:ext uri="{FF2B5EF4-FFF2-40B4-BE49-F238E27FC236}">
                <a16:creationId xmlns:a16="http://schemas.microsoft.com/office/drawing/2014/main" id="{F4969A39-357F-CD4A-6F29-DCCEFA36609A}"/>
              </a:ext>
            </a:extLst>
          </p:cNvPr>
          <p:cNvSpPr>
            <a:spLocks noGrp="1"/>
          </p:cNvSpPr>
          <p:nvPr>
            <p:ph type="subTitle" idx="1"/>
          </p:nvPr>
        </p:nvSpPr>
        <p:spPr>
          <a:xfrm>
            <a:off x="4976845" y="4354433"/>
            <a:ext cx="6217920" cy="907887"/>
          </a:xfrm>
        </p:spPr>
        <p:txBody>
          <a:bodyPr vert="horz" lIns="91440" tIns="45720" rIns="91440" bIns="45720" rtlCol="0" anchor="t">
            <a:normAutofit/>
          </a:bodyPr>
          <a:lstStyle/>
          <a:p>
            <a:r>
              <a:rPr lang="en-US" b="1" dirty="0"/>
              <a:t>Overview of Revised Guidance Issued May 10, 2023</a:t>
            </a:r>
          </a:p>
        </p:txBody>
      </p:sp>
    </p:spTree>
    <p:custDataLst>
      <p:tags r:id="rId1"/>
    </p:custDataLst>
    <p:extLst>
      <p:ext uri="{BB962C8B-B14F-4D97-AF65-F5344CB8AC3E}">
        <p14:creationId xmlns:p14="http://schemas.microsoft.com/office/powerpoint/2010/main" val="26635529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780BA221-3FF2-4CDA-BE6F-6F5CDFE4871F}"/>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2</a:t>
            </a:fld>
            <a:endParaRPr lang="en-US"/>
          </a:p>
        </p:txBody>
      </p:sp>
      <p:sp>
        <p:nvSpPr>
          <p:cNvPr id="2" name="Title 1">
            <a:extLst>
              <a:ext uri="{FF2B5EF4-FFF2-40B4-BE49-F238E27FC236}">
                <a16:creationId xmlns:a16="http://schemas.microsoft.com/office/drawing/2014/main" id="{BEEED5D4-778F-418B-8852-DBFAE2D24571}"/>
              </a:ext>
            </a:extLst>
          </p:cNvPr>
          <p:cNvSpPr>
            <a:spLocks noGrp="1"/>
          </p:cNvSpPr>
          <p:nvPr>
            <p:ph type="title"/>
          </p:nvPr>
        </p:nvSpPr>
        <p:spPr/>
        <p:txBody>
          <a:bodyPr/>
          <a:lstStyle/>
          <a:p>
            <a:r>
              <a:rPr lang="en-US" dirty="0"/>
              <a:t>Today’s Speakers</a:t>
            </a:r>
          </a:p>
        </p:txBody>
      </p:sp>
      <p:pic>
        <p:nvPicPr>
          <p:cNvPr id="6" name="Picture Placeholder 5">
            <a:extLst>
              <a:ext uri="{FF2B5EF4-FFF2-40B4-BE49-F238E27FC236}">
                <a16:creationId xmlns:a16="http://schemas.microsoft.com/office/drawing/2014/main" id="{B68D960F-7D98-9DC9-8FDD-0E72F6C500A3}"/>
              </a:ext>
            </a:extLst>
          </p:cNvPr>
          <p:cNvPicPr>
            <a:picLocks noGrp="1" noChangeAspect="1"/>
          </p:cNvPicPr>
          <p:nvPr>
            <p:ph type="pic" sz="quarter" idx="13"/>
          </p:nvPr>
        </p:nvPicPr>
        <p:blipFill rotWithShape="1">
          <a:blip r:embed="rId4">
            <a:extLst>
              <a:ext uri="{28A0092B-C50C-407E-A947-70E740481C1C}">
                <a14:useLocalDpi xmlns:a14="http://schemas.microsoft.com/office/drawing/2010/main" val="0"/>
              </a:ext>
            </a:extLst>
          </a:blip>
          <a:srcRect/>
          <a:stretch/>
        </p:blipFill>
        <p:spPr/>
      </p:pic>
      <p:sp>
        <p:nvSpPr>
          <p:cNvPr id="7" name="Content Placeholder 6">
            <a:extLst>
              <a:ext uri="{FF2B5EF4-FFF2-40B4-BE49-F238E27FC236}">
                <a16:creationId xmlns:a16="http://schemas.microsoft.com/office/drawing/2014/main" id="{90495AA4-C5F4-4FBE-BCE8-903A6E054E5D}"/>
              </a:ext>
            </a:extLst>
          </p:cNvPr>
          <p:cNvSpPr>
            <a:spLocks noGrp="1"/>
          </p:cNvSpPr>
          <p:nvPr>
            <p:ph sz="half" idx="15"/>
          </p:nvPr>
        </p:nvSpPr>
        <p:spPr/>
        <p:txBody>
          <a:bodyPr anchor="t"/>
          <a:lstStyle/>
          <a:p>
            <a:r>
              <a:rPr lang="en-US" dirty="0"/>
              <a:t>LaToya </a:t>
            </a:r>
            <a:r>
              <a:rPr lang="en-US"/>
              <a:t>Newson</a:t>
            </a:r>
            <a:endParaRPr lang="en-US" dirty="0"/>
          </a:p>
          <a:p>
            <a:pPr lvl="1"/>
            <a:r>
              <a:rPr lang="en-US" dirty="0"/>
              <a:t>Director of the Division of Adult Education and Literacy</a:t>
            </a:r>
          </a:p>
          <a:p>
            <a:pPr lvl="2"/>
            <a:r>
              <a:rPr lang="en-US" dirty="0"/>
              <a:t>Office of Career, Technical, and Adult Education </a:t>
            </a:r>
            <a:br>
              <a:rPr lang="en-US" dirty="0"/>
            </a:br>
            <a:r>
              <a:rPr lang="en-US" dirty="0"/>
              <a:t>U.S. Department of Education</a:t>
            </a:r>
          </a:p>
        </p:txBody>
      </p:sp>
      <p:pic>
        <p:nvPicPr>
          <p:cNvPr id="20" name="Picture Placeholder 19" descr="A person in a suit and tie&#10;&#10;Description automatically generated with low confidence">
            <a:extLst>
              <a:ext uri="{FF2B5EF4-FFF2-40B4-BE49-F238E27FC236}">
                <a16:creationId xmlns:a16="http://schemas.microsoft.com/office/drawing/2014/main" id="{A1CBD419-E18E-3450-EFDD-7B36AFC9D43A}"/>
              </a:ext>
            </a:extLst>
          </p:cNvPr>
          <p:cNvPicPr>
            <a:picLocks noGrp="1" noChangeAspect="1"/>
          </p:cNvPicPr>
          <p:nvPr>
            <p:ph type="pic" sz="quarter" idx="14"/>
          </p:nvPr>
        </p:nvPicPr>
        <p:blipFill>
          <a:blip r:embed="rId5">
            <a:extLst>
              <a:ext uri="{28A0092B-C50C-407E-A947-70E740481C1C}">
                <a14:useLocalDpi xmlns:a14="http://schemas.microsoft.com/office/drawing/2010/main" val="0"/>
              </a:ext>
            </a:extLst>
          </a:blip>
          <a:srcRect/>
          <a:stretch>
            <a:fillRect/>
          </a:stretch>
        </p:blipFill>
        <p:spPr/>
      </p:pic>
      <p:sp>
        <p:nvSpPr>
          <p:cNvPr id="3" name="Content Placeholder 2">
            <a:extLst>
              <a:ext uri="{FF2B5EF4-FFF2-40B4-BE49-F238E27FC236}">
                <a16:creationId xmlns:a16="http://schemas.microsoft.com/office/drawing/2014/main" id="{E2BED0D9-11B9-41BB-B610-727CD264CD48}"/>
              </a:ext>
            </a:extLst>
          </p:cNvPr>
          <p:cNvSpPr>
            <a:spLocks noGrp="1"/>
          </p:cNvSpPr>
          <p:nvPr>
            <p:ph sz="half" idx="1"/>
          </p:nvPr>
        </p:nvSpPr>
        <p:spPr/>
        <p:txBody>
          <a:bodyPr anchor="t"/>
          <a:lstStyle/>
          <a:p>
            <a:r>
              <a:rPr lang="en-US" dirty="0"/>
              <a:t>Michael Quinn</a:t>
            </a:r>
          </a:p>
          <a:p>
            <a:pPr lvl="1"/>
            <a:r>
              <a:rPr lang="en-US" dirty="0"/>
              <a:t>Management and Program Analyst</a:t>
            </a:r>
          </a:p>
          <a:p>
            <a:pPr lvl="2"/>
            <a:r>
              <a:rPr lang="en-US" dirty="0"/>
              <a:t>Rehabilitation Services Administration </a:t>
            </a:r>
            <a:br>
              <a:rPr lang="en-US" dirty="0"/>
            </a:br>
            <a:r>
              <a:rPr lang="en-US" dirty="0"/>
              <a:t>U.S. Department of Education</a:t>
            </a:r>
          </a:p>
        </p:txBody>
      </p:sp>
      <p:pic>
        <p:nvPicPr>
          <p:cNvPr id="14" name="Picture Placeholder 5">
            <a:extLst>
              <a:ext uri="{FF2B5EF4-FFF2-40B4-BE49-F238E27FC236}">
                <a16:creationId xmlns:a16="http://schemas.microsoft.com/office/drawing/2014/main" id="{6A621C18-4724-3CE1-CE03-051ECF549BC7}"/>
              </a:ext>
              <a:ext uri="{C183D7F6-B498-43B3-948B-1728B52AA6E4}">
                <adec:decorative xmlns:adec="http://schemas.microsoft.com/office/drawing/2017/decorative" val="1"/>
              </a:ext>
            </a:extLst>
          </p:cNvPr>
          <p:cNvPicPr preferRelativeResize="0">
            <a:picLocks noGrp="1"/>
          </p:cNvPicPr>
          <p:nvPr>
            <p:ph type="pic" sz="quarter" idx="16"/>
          </p:nvPr>
        </p:nvPicPr>
        <p:blipFill>
          <a:blip r:embed="rId6">
            <a:extLst>
              <a:ext uri="{28A0092B-C50C-407E-A947-70E740481C1C}">
                <a14:useLocalDpi xmlns:a14="http://schemas.microsoft.com/office/drawing/2010/main" val="0"/>
              </a:ext>
            </a:extLst>
          </a:blip>
          <a:srcRect/>
          <a:stretch/>
        </p:blipFill>
        <p:spPr/>
      </p:pic>
      <p:sp>
        <p:nvSpPr>
          <p:cNvPr id="4" name="Content Placeholder 3">
            <a:extLst>
              <a:ext uri="{FF2B5EF4-FFF2-40B4-BE49-F238E27FC236}">
                <a16:creationId xmlns:a16="http://schemas.microsoft.com/office/drawing/2014/main" id="{A5DC4EBE-0A00-492E-9CD3-CBE1F6F1C0AF}"/>
              </a:ext>
            </a:extLst>
          </p:cNvPr>
          <p:cNvSpPr>
            <a:spLocks noGrp="1"/>
          </p:cNvSpPr>
          <p:nvPr>
            <p:ph sz="half" idx="2"/>
          </p:nvPr>
        </p:nvSpPr>
        <p:spPr/>
        <p:txBody>
          <a:bodyPr anchor="t"/>
          <a:lstStyle/>
          <a:p>
            <a:r>
              <a:rPr lang="en-US" dirty="0"/>
              <a:t>Cesar Acevedo</a:t>
            </a:r>
          </a:p>
          <a:p>
            <a:pPr lvl="1"/>
            <a:r>
              <a:rPr lang="en-US" dirty="0"/>
              <a:t>Economist </a:t>
            </a:r>
          </a:p>
          <a:p>
            <a:pPr lvl="2"/>
            <a:r>
              <a:rPr lang="en-US" dirty="0"/>
              <a:t>Employment and Training Administration </a:t>
            </a:r>
            <a:br>
              <a:rPr lang="en-US" dirty="0"/>
            </a:br>
            <a:r>
              <a:rPr lang="en-US" dirty="0"/>
              <a:t>U.S. Department of Labor</a:t>
            </a:r>
          </a:p>
        </p:txBody>
      </p:sp>
    </p:spTree>
    <p:custDataLst>
      <p:tags r:id="rId1"/>
    </p:custDataLst>
    <p:extLst>
      <p:ext uri="{BB962C8B-B14F-4D97-AF65-F5344CB8AC3E}">
        <p14:creationId xmlns:p14="http://schemas.microsoft.com/office/powerpoint/2010/main" val="11244637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5BD4356-8FF3-87C5-3951-FCAEB305718E}"/>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t>3</a:t>
            </a:fld>
            <a:endParaRPr lang="en-US"/>
          </a:p>
        </p:txBody>
      </p:sp>
      <p:sp>
        <p:nvSpPr>
          <p:cNvPr id="3" name="Title 2">
            <a:extLst>
              <a:ext uri="{FF2B5EF4-FFF2-40B4-BE49-F238E27FC236}">
                <a16:creationId xmlns:a16="http://schemas.microsoft.com/office/drawing/2014/main" id="{A3C145E2-4C10-BFEE-A717-34C1DBCB223D}"/>
              </a:ext>
            </a:extLst>
          </p:cNvPr>
          <p:cNvSpPr>
            <a:spLocks noGrp="1"/>
          </p:cNvSpPr>
          <p:nvPr>
            <p:ph type="title"/>
          </p:nvPr>
        </p:nvSpPr>
        <p:spPr/>
        <p:txBody>
          <a:bodyPr/>
          <a:lstStyle/>
          <a:p>
            <a:r>
              <a:rPr lang="en-US" dirty="0">
                <a:ea typeface="Calibri"/>
                <a:cs typeface="Calibri"/>
              </a:rPr>
              <a:t>Today's Agenda</a:t>
            </a:r>
            <a:endParaRPr lang="en-US" dirty="0"/>
          </a:p>
        </p:txBody>
      </p:sp>
      <p:grpSp>
        <p:nvGrpSpPr>
          <p:cNvPr id="18" name="Group 17">
            <a:extLst>
              <a:ext uri="{FF2B5EF4-FFF2-40B4-BE49-F238E27FC236}">
                <a16:creationId xmlns:a16="http://schemas.microsoft.com/office/drawing/2014/main" id="{4DF0DC86-7202-CE9A-E2CD-7FDD47E17120}"/>
              </a:ext>
              <a:ext uri="{C183D7F6-B498-43B3-948B-1728B52AA6E4}">
                <adec:decorative xmlns:adec="http://schemas.microsoft.com/office/drawing/2017/decorative" val="1"/>
              </a:ext>
            </a:extLst>
          </p:cNvPr>
          <p:cNvGrpSpPr/>
          <p:nvPr/>
        </p:nvGrpSpPr>
        <p:grpSpPr>
          <a:xfrm>
            <a:off x="1236291" y="2236477"/>
            <a:ext cx="1445998" cy="1445998"/>
            <a:chOff x="1236291" y="2236477"/>
            <a:chExt cx="1445998" cy="1445998"/>
          </a:xfrm>
        </p:grpSpPr>
        <p:sp>
          <p:nvSpPr>
            <p:cNvPr id="6" name="Oval 5">
              <a:extLst>
                <a:ext uri="{FF2B5EF4-FFF2-40B4-BE49-F238E27FC236}">
                  <a16:creationId xmlns:a16="http://schemas.microsoft.com/office/drawing/2014/main" id="{F8AD7766-AAC9-B206-5252-1DFAEF90D6BC}"/>
                </a:ext>
              </a:extLst>
            </p:cNvPr>
            <p:cNvSpPr/>
            <p:nvPr/>
          </p:nvSpPr>
          <p:spPr>
            <a:xfrm>
              <a:off x="1236291" y="2236477"/>
              <a:ext cx="1445998" cy="1445998"/>
            </a:xfrm>
            <a:prstGeom prst="ellipse">
              <a:avLst/>
            </a:prstGeom>
            <a:solidFill>
              <a:srgbClr val="454545"/>
            </a:solidFill>
          </p:spPr>
          <p:style>
            <a:lnRef idx="0">
              <a:schemeClr val="accent6">
                <a:hueOff val="0"/>
                <a:satOff val="0"/>
                <a:lumOff val="0"/>
                <a:alphaOff val="0"/>
              </a:schemeClr>
            </a:lnRef>
            <a:fillRef idx="1">
              <a:schemeClr val="accent6">
                <a:tint val="40000"/>
                <a:hueOff val="0"/>
                <a:satOff val="0"/>
                <a:lumOff val="0"/>
                <a:alphaOff val="0"/>
              </a:schemeClr>
            </a:fillRef>
            <a:effectRef idx="2">
              <a:schemeClr val="accent6">
                <a:tint val="40000"/>
                <a:hueOff val="0"/>
                <a:satOff val="0"/>
                <a:lumOff val="0"/>
                <a:alphaOff val="0"/>
              </a:schemeClr>
            </a:effectRef>
            <a:fontRef idx="minor">
              <a:schemeClr val="dk1">
                <a:hueOff val="0"/>
                <a:satOff val="0"/>
                <a:lumOff val="0"/>
                <a:alphaOff val="0"/>
              </a:schemeClr>
            </a:fontRef>
          </p:style>
        </p:sp>
        <p:sp>
          <p:nvSpPr>
            <p:cNvPr id="7" name="Rectangle 6">
              <a:extLst>
                <a:ext uri="{FF2B5EF4-FFF2-40B4-BE49-F238E27FC236}">
                  <a16:creationId xmlns:a16="http://schemas.microsoft.com/office/drawing/2014/main" id="{88F3D45F-67C3-2EDB-0DD9-365B06AF52A0}"/>
                </a:ext>
              </a:extLst>
            </p:cNvPr>
            <p:cNvSpPr/>
            <p:nvPr/>
          </p:nvSpPr>
          <p:spPr>
            <a:xfrm>
              <a:off x="1544455" y="2544641"/>
              <a:ext cx="829671" cy="829671"/>
            </a:xfrm>
            <a:prstGeom prst="rect">
              <a:avLst/>
            </a:prstGeom>
            <a:blipFill>
              <a:blip r:embed="rId3">
                <a:extLst>
                  <a:ext uri="{96DAC541-7B7A-43D3-8B79-37D633B846F1}">
                    <asvg:svgBlip xmlns:asvg="http://schemas.microsoft.com/office/drawing/2016/SVG/main" r:embed="rId4"/>
                  </a:ext>
                </a:extLst>
              </a:blip>
              <a:stretch>
                <a:fillRect/>
              </a:stretch>
            </a:blipFill>
          </p:spPr>
          <p:style>
            <a:lnRef idx="0">
              <a:schemeClr val="lt1">
                <a:hueOff val="0"/>
                <a:satOff val="0"/>
                <a:lumOff val="0"/>
                <a:alphaOff val="0"/>
              </a:schemeClr>
            </a:lnRef>
            <a:fillRef idx="3">
              <a:scrgbClr r="0" g="0" b="0"/>
            </a:fillRef>
            <a:effectRef idx="2">
              <a:schemeClr val="accent6">
                <a:hueOff val="0"/>
                <a:satOff val="0"/>
                <a:lumOff val="0"/>
                <a:alphaOff val="0"/>
              </a:schemeClr>
            </a:effectRef>
            <a:fontRef idx="minor">
              <a:schemeClr val="lt1"/>
            </a:fontRef>
          </p:style>
        </p:sp>
      </p:grpSp>
      <p:sp>
        <p:nvSpPr>
          <p:cNvPr id="8" name="Freeform: Shape 7">
            <a:extLst>
              <a:ext uri="{FF2B5EF4-FFF2-40B4-BE49-F238E27FC236}">
                <a16:creationId xmlns:a16="http://schemas.microsoft.com/office/drawing/2014/main" id="{6BCB4442-F4A4-86F8-2E15-B3EB1E477D06}"/>
              </a:ext>
            </a:extLst>
          </p:cNvPr>
          <p:cNvSpPr/>
          <p:nvPr/>
        </p:nvSpPr>
        <p:spPr>
          <a:xfrm>
            <a:off x="774046" y="4132869"/>
            <a:ext cx="2370489" cy="720000"/>
          </a:xfrm>
          <a:custGeom>
            <a:avLst/>
            <a:gdLst>
              <a:gd name="connsiteX0" fmla="*/ 0 w 2370489"/>
              <a:gd name="connsiteY0" fmla="*/ 0 h 720000"/>
              <a:gd name="connsiteX1" fmla="*/ 2370489 w 2370489"/>
              <a:gd name="connsiteY1" fmla="*/ 0 h 720000"/>
              <a:gd name="connsiteX2" fmla="*/ 2370489 w 2370489"/>
              <a:gd name="connsiteY2" fmla="*/ 720000 h 720000"/>
              <a:gd name="connsiteX3" fmla="*/ 0 w 2370489"/>
              <a:gd name="connsiteY3" fmla="*/ 720000 h 720000"/>
              <a:gd name="connsiteX4" fmla="*/ 0 w 2370489"/>
              <a:gd name="connsiteY4" fmla="*/ 0 h 7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0489" h="720000">
                <a:moveTo>
                  <a:pt x="0" y="0"/>
                </a:moveTo>
                <a:lnTo>
                  <a:pt x="2370489" y="0"/>
                </a:lnTo>
                <a:lnTo>
                  <a:pt x="2370489" y="720000"/>
                </a:lnTo>
                <a:lnTo>
                  <a:pt x="0" y="72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defRPr cap="all"/>
            </a:pPr>
            <a:r>
              <a:rPr lang="en-US" sz="2800" kern="1200" cap="none" dirty="0"/>
              <a:t>Background</a:t>
            </a:r>
          </a:p>
        </p:txBody>
      </p:sp>
      <p:grpSp>
        <p:nvGrpSpPr>
          <p:cNvPr id="19" name="Group 18">
            <a:extLst>
              <a:ext uri="{FF2B5EF4-FFF2-40B4-BE49-F238E27FC236}">
                <a16:creationId xmlns:a16="http://schemas.microsoft.com/office/drawing/2014/main" id="{6F8C3B53-4674-D3A8-8D7D-8B6A94107BE5}"/>
              </a:ext>
              <a:ext uri="{C183D7F6-B498-43B3-948B-1728B52AA6E4}">
                <adec:decorative xmlns:adec="http://schemas.microsoft.com/office/drawing/2017/decorative" val="1"/>
              </a:ext>
            </a:extLst>
          </p:cNvPr>
          <p:cNvGrpSpPr/>
          <p:nvPr/>
        </p:nvGrpSpPr>
        <p:grpSpPr>
          <a:xfrm>
            <a:off x="4021616" y="2236477"/>
            <a:ext cx="1445998" cy="1445998"/>
            <a:chOff x="4021616" y="2236477"/>
            <a:chExt cx="1445998" cy="1445998"/>
          </a:xfrm>
        </p:grpSpPr>
        <p:sp>
          <p:nvSpPr>
            <p:cNvPr id="9" name="Oval 8">
              <a:extLst>
                <a:ext uri="{FF2B5EF4-FFF2-40B4-BE49-F238E27FC236}">
                  <a16:creationId xmlns:a16="http://schemas.microsoft.com/office/drawing/2014/main" id="{00F46BE4-1BB1-C900-62B2-5F20CDFB3A33}"/>
                </a:ext>
                <a:ext uri="{C183D7F6-B498-43B3-948B-1728B52AA6E4}">
                  <adec:decorative xmlns:adec="http://schemas.microsoft.com/office/drawing/2017/decorative" val="1"/>
                </a:ext>
              </a:extLst>
            </p:cNvPr>
            <p:cNvSpPr/>
            <p:nvPr/>
          </p:nvSpPr>
          <p:spPr>
            <a:xfrm>
              <a:off x="4021616" y="2236477"/>
              <a:ext cx="1445998" cy="1445998"/>
            </a:xfrm>
            <a:prstGeom prst="ellipse">
              <a:avLst/>
            </a:prstGeom>
            <a:solidFill>
              <a:schemeClr val="accent1"/>
            </a:solidFill>
          </p:spPr>
          <p:style>
            <a:lnRef idx="0">
              <a:schemeClr val="accent6">
                <a:hueOff val="0"/>
                <a:satOff val="0"/>
                <a:lumOff val="0"/>
                <a:alphaOff val="0"/>
              </a:schemeClr>
            </a:lnRef>
            <a:fillRef idx="1">
              <a:schemeClr val="accent6">
                <a:tint val="40000"/>
                <a:hueOff val="0"/>
                <a:satOff val="0"/>
                <a:lumOff val="0"/>
                <a:alphaOff val="0"/>
              </a:schemeClr>
            </a:fillRef>
            <a:effectRef idx="2">
              <a:schemeClr val="accent6">
                <a:tint val="40000"/>
                <a:hueOff val="0"/>
                <a:satOff val="0"/>
                <a:lumOff val="0"/>
                <a:alphaOff val="0"/>
              </a:schemeClr>
            </a:effectRef>
            <a:fontRef idx="minor">
              <a:schemeClr val="dk1">
                <a:hueOff val="0"/>
                <a:satOff val="0"/>
                <a:lumOff val="0"/>
                <a:alphaOff val="0"/>
              </a:schemeClr>
            </a:fontRef>
          </p:style>
        </p:sp>
        <p:sp>
          <p:nvSpPr>
            <p:cNvPr id="10" name="Rectangle 9">
              <a:extLst>
                <a:ext uri="{FF2B5EF4-FFF2-40B4-BE49-F238E27FC236}">
                  <a16:creationId xmlns:a16="http://schemas.microsoft.com/office/drawing/2014/main" id="{58D56844-CF98-8587-A1D8-3B12DD5493C8}"/>
                </a:ext>
                <a:ext uri="{C183D7F6-B498-43B3-948B-1728B52AA6E4}">
                  <adec:decorative xmlns:adec="http://schemas.microsoft.com/office/drawing/2017/decorative" val="1"/>
                </a:ext>
              </a:extLst>
            </p:cNvPr>
            <p:cNvSpPr/>
            <p:nvPr/>
          </p:nvSpPr>
          <p:spPr>
            <a:xfrm>
              <a:off x="4329780" y="2544641"/>
              <a:ext cx="829671" cy="829671"/>
            </a:xfrm>
            <a:prstGeom prst="rect">
              <a:avLst/>
            </a:prstGeom>
            <a:blipFill>
              <a:blip r:embed="rId5">
                <a:extLst>
                  <a:ext uri="{96DAC541-7B7A-43D3-8B79-37D633B846F1}">
                    <asvg:svgBlip xmlns:asvg="http://schemas.microsoft.com/office/drawing/2016/SVG/main" r:embed="rId6"/>
                  </a:ext>
                </a:extLst>
              </a:blip>
              <a:stretch>
                <a:fillRect/>
              </a:stretch>
            </a:blipFill>
          </p:spPr>
          <p:style>
            <a:lnRef idx="0">
              <a:schemeClr val="lt1">
                <a:hueOff val="0"/>
                <a:satOff val="0"/>
                <a:lumOff val="0"/>
                <a:alphaOff val="0"/>
              </a:schemeClr>
            </a:lnRef>
            <a:fillRef idx="3">
              <a:scrgbClr r="0" g="0" b="0"/>
            </a:fillRef>
            <a:effectRef idx="2">
              <a:schemeClr val="accent6">
                <a:hueOff val="0"/>
                <a:satOff val="0"/>
                <a:lumOff val="0"/>
                <a:alphaOff val="0"/>
              </a:schemeClr>
            </a:effectRef>
            <a:fontRef idx="minor">
              <a:schemeClr val="lt1"/>
            </a:fontRef>
          </p:style>
        </p:sp>
      </p:grpSp>
      <p:sp>
        <p:nvSpPr>
          <p:cNvPr id="11" name="Freeform: Shape 10">
            <a:extLst>
              <a:ext uri="{FF2B5EF4-FFF2-40B4-BE49-F238E27FC236}">
                <a16:creationId xmlns:a16="http://schemas.microsoft.com/office/drawing/2014/main" id="{DFCC4A8B-4683-DD93-2E62-BA220CA1A78A}"/>
              </a:ext>
            </a:extLst>
          </p:cNvPr>
          <p:cNvSpPr/>
          <p:nvPr/>
        </p:nvSpPr>
        <p:spPr>
          <a:xfrm>
            <a:off x="3559371" y="4132869"/>
            <a:ext cx="2370489" cy="720000"/>
          </a:xfrm>
          <a:custGeom>
            <a:avLst/>
            <a:gdLst>
              <a:gd name="connsiteX0" fmla="*/ 0 w 2370489"/>
              <a:gd name="connsiteY0" fmla="*/ 0 h 720000"/>
              <a:gd name="connsiteX1" fmla="*/ 2370489 w 2370489"/>
              <a:gd name="connsiteY1" fmla="*/ 0 h 720000"/>
              <a:gd name="connsiteX2" fmla="*/ 2370489 w 2370489"/>
              <a:gd name="connsiteY2" fmla="*/ 720000 h 720000"/>
              <a:gd name="connsiteX3" fmla="*/ 0 w 2370489"/>
              <a:gd name="connsiteY3" fmla="*/ 720000 h 720000"/>
              <a:gd name="connsiteX4" fmla="*/ 0 w 2370489"/>
              <a:gd name="connsiteY4" fmla="*/ 0 h 7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0489" h="720000">
                <a:moveTo>
                  <a:pt x="0" y="0"/>
                </a:moveTo>
                <a:lnTo>
                  <a:pt x="2370489" y="0"/>
                </a:lnTo>
                <a:lnTo>
                  <a:pt x="2370489" y="720000"/>
                </a:lnTo>
                <a:lnTo>
                  <a:pt x="0" y="72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defRPr cap="all"/>
            </a:pPr>
            <a:r>
              <a:rPr lang="en-US" sz="2800" kern="1200" cap="none"/>
              <a:t>Revised Guidance</a:t>
            </a:r>
            <a:endParaRPr lang="en-US" sz="2800" kern="1200" cap="none" dirty="0"/>
          </a:p>
        </p:txBody>
      </p:sp>
      <p:grpSp>
        <p:nvGrpSpPr>
          <p:cNvPr id="20" name="Group 19">
            <a:extLst>
              <a:ext uri="{FF2B5EF4-FFF2-40B4-BE49-F238E27FC236}">
                <a16:creationId xmlns:a16="http://schemas.microsoft.com/office/drawing/2014/main" id="{11732B61-EC6B-45F6-DFEB-4AA9DB630245}"/>
              </a:ext>
              <a:ext uri="{C183D7F6-B498-43B3-948B-1728B52AA6E4}">
                <adec:decorative xmlns:adec="http://schemas.microsoft.com/office/drawing/2017/decorative" val="1"/>
              </a:ext>
            </a:extLst>
          </p:cNvPr>
          <p:cNvGrpSpPr/>
          <p:nvPr/>
        </p:nvGrpSpPr>
        <p:grpSpPr>
          <a:xfrm>
            <a:off x="6806941" y="2236477"/>
            <a:ext cx="1445998" cy="1445998"/>
            <a:chOff x="6806941" y="2236477"/>
            <a:chExt cx="1445998" cy="1445998"/>
          </a:xfrm>
        </p:grpSpPr>
        <p:sp>
          <p:nvSpPr>
            <p:cNvPr id="12" name="Oval 11">
              <a:extLst>
                <a:ext uri="{FF2B5EF4-FFF2-40B4-BE49-F238E27FC236}">
                  <a16:creationId xmlns:a16="http://schemas.microsoft.com/office/drawing/2014/main" id="{114595EB-6390-4A28-1CFC-4E537C00EC62}"/>
                </a:ext>
              </a:extLst>
            </p:cNvPr>
            <p:cNvSpPr/>
            <p:nvPr/>
          </p:nvSpPr>
          <p:spPr>
            <a:xfrm>
              <a:off x="6806941" y="2236477"/>
              <a:ext cx="1445998" cy="1445998"/>
            </a:xfrm>
            <a:prstGeom prst="ellipse">
              <a:avLst/>
            </a:prstGeom>
            <a:solidFill>
              <a:srgbClr val="B4611B"/>
            </a:solidFill>
          </p:spPr>
          <p:style>
            <a:lnRef idx="0">
              <a:schemeClr val="accent6">
                <a:hueOff val="0"/>
                <a:satOff val="0"/>
                <a:lumOff val="0"/>
                <a:alphaOff val="0"/>
              </a:schemeClr>
            </a:lnRef>
            <a:fillRef idx="1">
              <a:schemeClr val="accent6">
                <a:tint val="40000"/>
                <a:hueOff val="0"/>
                <a:satOff val="0"/>
                <a:lumOff val="0"/>
                <a:alphaOff val="0"/>
              </a:schemeClr>
            </a:fillRef>
            <a:effectRef idx="2">
              <a:schemeClr val="accent6">
                <a:tint val="40000"/>
                <a:hueOff val="0"/>
                <a:satOff val="0"/>
                <a:lumOff val="0"/>
                <a:alphaOff val="0"/>
              </a:schemeClr>
            </a:effectRef>
            <a:fontRef idx="minor">
              <a:schemeClr val="dk1">
                <a:hueOff val="0"/>
                <a:satOff val="0"/>
                <a:lumOff val="0"/>
                <a:alphaOff val="0"/>
              </a:schemeClr>
            </a:fontRef>
          </p:style>
        </p:sp>
        <p:sp>
          <p:nvSpPr>
            <p:cNvPr id="13" name="Rectangle 12" descr="Magnifying glass with solid fill">
              <a:extLst>
                <a:ext uri="{FF2B5EF4-FFF2-40B4-BE49-F238E27FC236}">
                  <a16:creationId xmlns:a16="http://schemas.microsoft.com/office/drawing/2014/main" id="{5573A677-9CDF-9B36-F91A-C1F6025DA55C}"/>
                </a:ext>
              </a:extLst>
            </p:cNvPr>
            <p:cNvSpPr/>
            <p:nvPr/>
          </p:nvSpPr>
          <p:spPr>
            <a:xfrm>
              <a:off x="7115105" y="2544641"/>
              <a:ext cx="829671" cy="829671"/>
            </a:xfrm>
            <a:prstGeom prst="rect">
              <a:avLst/>
            </a:prstGeom>
            <a:blipFill>
              <a:blip r:embed="rId7">
                <a:extLst>
                  <a:ext uri="{96DAC541-7B7A-43D3-8B79-37D633B846F1}">
                    <asvg:svgBlip xmlns:asvg="http://schemas.microsoft.com/office/drawing/2016/SVG/main" r:embed="rId8"/>
                  </a:ext>
                </a:extLst>
              </a:blip>
              <a:stretch>
                <a:fillRect/>
              </a:stretch>
            </a:blipFill>
          </p:spPr>
          <p:style>
            <a:lnRef idx="0">
              <a:schemeClr val="lt1">
                <a:hueOff val="0"/>
                <a:satOff val="0"/>
                <a:lumOff val="0"/>
                <a:alphaOff val="0"/>
              </a:schemeClr>
            </a:lnRef>
            <a:fillRef idx="3">
              <a:scrgbClr r="0" g="0" b="0"/>
            </a:fillRef>
            <a:effectRef idx="2">
              <a:schemeClr val="accent6">
                <a:hueOff val="0"/>
                <a:satOff val="0"/>
                <a:lumOff val="0"/>
                <a:alphaOff val="0"/>
              </a:schemeClr>
            </a:effectRef>
            <a:fontRef idx="minor">
              <a:schemeClr val="lt1"/>
            </a:fontRef>
          </p:style>
        </p:sp>
      </p:grpSp>
      <p:sp>
        <p:nvSpPr>
          <p:cNvPr id="14" name="Freeform: Shape 13">
            <a:extLst>
              <a:ext uri="{FF2B5EF4-FFF2-40B4-BE49-F238E27FC236}">
                <a16:creationId xmlns:a16="http://schemas.microsoft.com/office/drawing/2014/main" id="{455B4BD3-6F1E-9AE4-4D7A-2317263CBA32}"/>
              </a:ext>
            </a:extLst>
          </p:cNvPr>
          <p:cNvSpPr/>
          <p:nvPr/>
        </p:nvSpPr>
        <p:spPr>
          <a:xfrm>
            <a:off x="6344696" y="4132869"/>
            <a:ext cx="2370489" cy="720000"/>
          </a:xfrm>
          <a:custGeom>
            <a:avLst/>
            <a:gdLst>
              <a:gd name="connsiteX0" fmla="*/ 0 w 2370489"/>
              <a:gd name="connsiteY0" fmla="*/ 0 h 720000"/>
              <a:gd name="connsiteX1" fmla="*/ 2370489 w 2370489"/>
              <a:gd name="connsiteY1" fmla="*/ 0 h 720000"/>
              <a:gd name="connsiteX2" fmla="*/ 2370489 w 2370489"/>
              <a:gd name="connsiteY2" fmla="*/ 720000 h 720000"/>
              <a:gd name="connsiteX3" fmla="*/ 0 w 2370489"/>
              <a:gd name="connsiteY3" fmla="*/ 720000 h 720000"/>
              <a:gd name="connsiteX4" fmla="*/ 0 w 2370489"/>
              <a:gd name="connsiteY4" fmla="*/ 0 h 7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0489" h="720000">
                <a:moveTo>
                  <a:pt x="0" y="0"/>
                </a:moveTo>
                <a:lnTo>
                  <a:pt x="2370489" y="0"/>
                </a:lnTo>
                <a:lnTo>
                  <a:pt x="2370489" y="720000"/>
                </a:lnTo>
                <a:lnTo>
                  <a:pt x="0" y="72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defRPr cap="all"/>
            </a:pPr>
            <a:r>
              <a:rPr lang="en-US" sz="2800" kern="1200" cap="none"/>
              <a:t>Functional Example</a:t>
            </a:r>
            <a:endParaRPr lang="en-US" sz="2800" kern="1200" cap="none" dirty="0"/>
          </a:p>
        </p:txBody>
      </p:sp>
      <p:grpSp>
        <p:nvGrpSpPr>
          <p:cNvPr id="21" name="Group 20">
            <a:extLst>
              <a:ext uri="{FF2B5EF4-FFF2-40B4-BE49-F238E27FC236}">
                <a16:creationId xmlns:a16="http://schemas.microsoft.com/office/drawing/2014/main" id="{D12C9E92-ABB5-38E9-C76B-C2A488579D08}"/>
              </a:ext>
              <a:ext uri="{C183D7F6-B498-43B3-948B-1728B52AA6E4}">
                <adec:decorative xmlns:adec="http://schemas.microsoft.com/office/drawing/2017/decorative" val="1"/>
              </a:ext>
            </a:extLst>
          </p:cNvPr>
          <p:cNvGrpSpPr/>
          <p:nvPr/>
        </p:nvGrpSpPr>
        <p:grpSpPr>
          <a:xfrm>
            <a:off x="9592266" y="2236477"/>
            <a:ext cx="1445998" cy="1445998"/>
            <a:chOff x="9592266" y="2236477"/>
            <a:chExt cx="1445998" cy="1445998"/>
          </a:xfrm>
        </p:grpSpPr>
        <p:sp>
          <p:nvSpPr>
            <p:cNvPr id="15" name="Oval 14">
              <a:extLst>
                <a:ext uri="{FF2B5EF4-FFF2-40B4-BE49-F238E27FC236}">
                  <a16:creationId xmlns:a16="http://schemas.microsoft.com/office/drawing/2014/main" id="{A62BFC0A-E9D1-39D6-9915-C44457EE4E56}"/>
                </a:ext>
              </a:extLst>
            </p:cNvPr>
            <p:cNvSpPr/>
            <p:nvPr/>
          </p:nvSpPr>
          <p:spPr>
            <a:xfrm>
              <a:off x="9592266" y="2236477"/>
              <a:ext cx="1445998" cy="1445998"/>
            </a:xfrm>
            <a:prstGeom prst="ellipse">
              <a:avLst/>
            </a:prstGeom>
            <a:solidFill>
              <a:schemeClr val="accent2"/>
            </a:solidFill>
          </p:spPr>
          <p:style>
            <a:lnRef idx="0">
              <a:schemeClr val="accent6">
                <a:hueOff val="0"/>
                <a:satOff val="0"/>
                <a:lumOff val="0"/>
                <a:alphaOff val="0"/>
              </a:schemeClr>
            </a:lnRef>
            <a:fillRef idx="1">
              <a:schemeClr val="accent6">
                <a:tint val="40000"/>
                <a:hueOff val="0"/>
                <a:satOff val="0"/>
                <a:lumOff val="0"/>
                <a:alphaOff val="0"/>
              </a:schemeClr>
            </a:fillRef>
            <a:effectRef idx="2">
              <a:schemeClr val="accent6">
                <a:tint val="40000"/>
                <a:hueOff val="0"/>
                <a:satOff val="0"/>
                <a:lumOff val="0"/>
                <a:alphaOff val="0"/>
              </a:schemeClr>
            </a:effectRef>
            <a:fontRef idx="minor">
              <a:schemeClr val="dk1">
                <a:hueOff val="0"/>
                <a:satOff val="0"/>
                <a:lumOff val="0"/>
                <a:alphaOff val="0"/>
              </a:schemeClr>
            </a:fontRef>
          </p:style>
        </p:sp>
        <p:sp>
          <p:nvSpPr>
            <p:cNvPr id="16" name="Rectangle 15">
              <a:extLst>
                <a:ext uri="{FF2B5EF4-FFF2-40B4-BE49-F238E27FC236}">
                  <a16:creationId xmlns:a16="http://schemas.microsoft.com/office/drawing/2014/main" id="{CD71FA89-859A-0B50-F85E-CF12CDCDB095}"/>
                </a:ext>
              </a:extLst>
            </p:cNvPr>
            <p:cNvSpPr/>
            <p:nvPr/>
          </p:nvSpPr>
          <p:spPr>
            <a:xfrm>
              <a:off x="9900430" y="2544641"/>
              <a:ext cx="829671" cy="829671"/>
            </a:xfrm>
            <a:prstGeom prst="rect">
              <a:avLst/>
            </a:prstGeom>
            <a: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p:spPr>
          <p:style>
            <a:lnRef idx="0">
              <a:schemeClr val="lt1">
                <a:hueOff val="0"/>
                <a:satOff val="0"/>
                <a:lumOff val="0"/>
                <a:alphaOff val="0"/>
              </a:schemeClr>
            </a:lnRef>
            <a:fillRef idx="3">
              <a:scrgbClr r="0" g="0" b="0"/>
            </a:fillRef>
            <a:effectRef idx="2">
              <a:schemeClr val="accent6">
                <a:hueOff val="0"/>
                <a:satOff val="0"/>
                <a:lumOff val="0"/>
                <a:alphaOff val="0"/>
              </a:schemeClr>
            </a:effectRef>
            <a:fontRef idx="minor">
              <a:schemeClr val="lt1"/>
            </a:fontRef>
          </p:style>
          <p:txBody>
            <a:bodyPr/>
            <a:lstStyle/>
            <a:p>
              <a:endParaRPr lang="en-US" dirty="0"/>
            </a:p>
          </p:txBody>
        </p:sp>
      </p:grpSp>
      <p:sp>
        <p:nvSpPr>
          <p:cNvPr id="17" name="Freeform: Shape 16">
            <a:extLst>
              <a:ext uri="{FF2B5EF4-FFF2-40B4-BE49-F238E27FC236}">
                <a16:creationId xmlns:a16="http://schemas.microsoft.com/office/drawing/2014/main" id="{0258AD3E-3488-431D-E3A3-153571EB0000}"/>
              </a:ext>
            </a:extLst>
          </p:cNvPr>
          <p:cNvSpPr/>
          <p:nvPr/>
        </p:nvSpPr>
        <p:spPr>
          <a:xfrm>
            <a:off x="9130021" y="4132869"/>
            <a:ext cx="2370489" cy="720000"/>
          </a:xfrm>
          <a:custGeom>
            <a:avLst/>
            <a:gdLst>
              <a:gd name="connsiteX0" fmla="*/ 0 w 2370489"/>
              <a:gd name="connsiteY0" fmla="*/ 0 h 720000"/>
              <a:gd name="connsiteX1" fmla="*/ 2370489 w 2370489"/>
              <a:gd name="connsiteY1" fmla="*/ 0 h 720000"/>
              <a:gd name="connsiteX2" fmla="*/ 2370489 w 2370489"/>
              <a:gd name="connsiteY2" fmla="*/ 720000 h 720000"/>
              <a:gd name="connsiteX3" fmla="*/ 0 w 2370489"/>
              <a:gd name="connsiteY3" fmla="*/ 720000 h 720000"/>
              <a:gd name="connsiteX4" fmla="*/ 0 w 2370489"/>
              <a:gd name="connsiteY4" fmla="*/ 0 h 7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0489" h="720000">
                <a:moveTo>
                  <a:pt x="0" y="0"/>
                </a:moveTo>
                <a:lnTo>
                  <a:pt x="2370489" y="0"/>
                </a:lnTo>
                <a:lnTo>
                  <a:pt x="2370489" y="720000"/>
                </a:lnTo>
                <a:lnTo>
                  <a:pt x="0" y="72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defRPr cap="all"/>
            </a:pPr>
            <a:r>
              <a:rPr lang="en-US" sz="2800" kern="1200" cap="none"/>
              <a:t>Next Steps and Conclusion</a:t>
            </a:r>
            <a:endParaRPr lang="en-US" sz="2800" kern="1200" cap="none" dirty="0"/>
          </a:p>
        </p:txBody>
      </p:sp>
    </p:spTree>
    <p:extLst>
      <p:ext uri="{BB962C8B-B14F-4D97-AF65-F5344CB8AC3E}">
        <p14:creationId xmlns:p14="http://schemas.microsoft.com/office/powerpoint/2010/main" val="19260973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rrow: Pentagon 4">
            <a:extLst>
              <a:ext uri="{FF2B5EF4-FFF2-40B4-BE49-F238E27FC236}">
                <a16:creationId xmlns:a16="http://schemas.microsoft.com/office/drawing/2014/main" id="{360BEB03-5A9F-928A-40A6-3730FD9E6AAD}"/>
              </a:ext>
              <a:ext uri="{C183D7F6-B498-43B3-948B-1728B52AA6E4}">
                <adec:decorative xmlns:adec="http://schemas.microsoft.com/office/drawing/2017/decorative" val="1"/>
              </a:ext>
            </a:extLst>
          </p:cNvPr>
          <p:cNvSpPr/>
          <p:nvPr/>
        </p:nvSpPr>
        <p:spPr>
          <a:xfrm>
            <a:off x="0" y="1410070"/>
            <a:ext cx="8180715" cy="4341961"/>
          </a:xfrm>
          <a:prstGeom prst="homePlate">
            <a:avLst/>
          </a:prstGeom>
          <a:solidFill>
            <a:schemeClr val="accent3">
              <a:lumMod val="90000"/>
              <a:lumOff val="1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2B46E5AE-23BD-49EE-ABC8-B1F84CC28EEF}"/>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4</a:t>
            </a:fld>
            <a:endParaRPr lang="en-US" dirty="0"/>
          </a:p>
        </p:txBody>
      </p:sp>
      <p:sp>
        <p:nvSpPr>
          <p:cNvPr id="3" name="Title 2">
            <a:extLst>
              <a:ext uri="{FF2B5EF4-FFF2-40B4-BE49-F238E27FC236}">
                <a16:creationId xmlns:a16="http://schemas.microsoft.com/office/drawing/2014/main" id="{3F82E2C5-9465-4D62-9D11-434910C088F2}"/>
              </a:ext>
            </a:extLst>
          </p:cNvPr>
          <p:cNvSpPr>
            <a:spLocks noGrp="1"/>
          </p:cNvSpPr>
          <p:nvPr>
            <p:ph type="title"/>
          </p:nvPr>
        </p:nvSpPr>
        <p:spPr>
          <a:xfrm>
            <a:off x="1005255" y="1405870"/>
            <a:ext cx="7181933" cy="4341966"/>
          </a:xfrm>
        </p:spPr>
        <p:txBody>
          <a:bodyPr vert="horz" lIns="91440" tIns="45720" rIns="91440" bIns="45720" rtlCol="0" anchor="ctr">
            <a:normAutofit/>
          </a:bodyPr>
          <a:lstStyle/>
          <a:p>
            <a:r>
              <a:rPr lang="en-US" dirty="0">
                <a:solidFill>
                  <a:schemeClr val="bg1"/>
                </a:solidFill>
              </a:rPr>
              <a:t>Background</a:t>
            </a:r>
            <a:endParaRPr lang="en-US">
              <a:solidFill>
                <a:schemeClr val="bg1"/>
              </a:solidFill>
              <a:cs typeface="Calibri" panose="020F0502020204030204"/>
            </a:endParaRPr>
          </a:p>
        </p:txBody>
      </p:sp>
      <p:pic>
        <p:nvPicPr>
          <p:cNvPr id="19" name="Graphic 19">
            <a:extLst>
              <a:ext uri="{FF2B5EF4-FFF2-40B4-BE49-F238E27FC236}">
                <a16:creationId xmlns:a16="http://schemas.microsoft.com/office/drawing/2014/main" id="{2A5434CD-C4C6-7E28-4846-734CDECF20B5}"/>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204481" y="2662081"/>
            <a:ext cx="1835332" cy="1835332"/>
          </a:xfrm>
          <a:prstGeom prst="rect">
            <a:avLst/>
          </a:prstGeom>
        </p:spPr>
      </p:pic>
    </p:spTree>
    <p:extLst>
      <p:ext uri="{BB962C8B-B14F-4D97-AF65-F5344CB8AC3E}">
        <p14:creationId xmlns:p14="http://schemas.microsoft.com/office/powerpoint/2010/main" val="31589195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0F2751E-AC3D-1FEB-AB18-414A7A198ED2}"/>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t>5</a:t>
            </a:fld>
            <a:endParaRPr lang="en-US"/>
          </a:p>
        </p:txBody>
      </p:sp>
      <p:sp>
        <p:nvSpPr>
          <p:cNvPr id="3" name="Title 2">
            <a:extLst>
              <a:ext uri="{FF2B5EF4-FFF2-40B4-BE49-F238E27FC236}">
                <a16:creationId xmlns:a16="http://schemas.microsoft.com/office/drawing/2014/main" id="{01A7F8F3-E41F-3DD8-D017-2F0D91D684FD}"/>
              </a:ext>
            </a:extLst>
          </p:cNvPr>
          <p:cNvSpPr>
            <a:spLocks noGrp="1"/>
          </p:cNvSpPr>
          <p:nvPr>
            <p:ph type="title"/>
          </p:nvPr>
        </p:nvSpPr>
        <p:spPr/>
        <p:txBody>
          <a:bodyPr>
            <a:normAutofit/>
          </a:bodyPr>
          <a:lstStyle/>
          <a:p>
            <a:r>
              <a:rPr lang="en-US" sz="4900" dirty="0"/>
              <a:t>Original Guidance</a:t>
            </a:r>
          </a:p>
        </p:txBody>
      </p:sp>
      <p:sp>
        <p:nvSpPr>
          <p:cNvPr id="4" name="Content Placeholder 2">
            <a:extLst>
              <a:ext uri="{FF2B5EF4-FFF2-40B4-BE49-F238E27FC236}">
                <a16:creationId xmlns:a16="http://schemas.microsoft.com/office/drawing/2014/main" id="{C68F11BC-D359-1751-E51D-9C5DFC4B3F36}"/>
              </a:ext>
            </a:extLst>
          </p:cNvPr>
          <p:cNvSpPr txBox="1">
            <a:spLocks/>
          </p:cNvSpPr>
          <p:nvPr/>
        </p:nvSpPr>
        <p:spPr>
          <a:xfrm>
            <a:off x="804203" y="1603955"/>
            <a:ext cx="10574215" cy="961141"/>
          </a:xfrm>
          <a:prstGeom prst="rect">
            <a:avLst/>
          </a:prstGeom>
          <a:solidFill>
            <a:schemeClr val="accent2"/>
          </a:solidFill>
        </p:spPr>
        <p:txBody>
          <a:bodyPr lIns="91440" tIns="45720" rIns="91440" bIns="45720" anchor="t">
            <a:noAutofit/>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800" dirty="0">
                <a:solidFill>
                  <a:srgbClr val="FFFFFF"/>
                </a:solidFill>
              </a:rPr>
              <a:t>On February 6, 2020, the Departments issued joint guidance: </a:t>
            </a:r>
            <a:br>
              <a:rPr lang="en-US" sz="2800" dirty="0">
                <a:solidFill>
                  <a:srgbClr val="FFFFFF"/>
                </a:solidFill>
              </a:rPr>
            </a:br>
            <a:r>
              <a:rPr lang="en-US" sz="2800" b="1" dirty="0">
                <a:solidFill>
                  <a:srgbClr val="FFFFFF"/>
                </a:solidFill>
              </a:rPr>
              <a:t>Negotiations and Sanctions Guidance for the WIOA Core Programs.</a:t>
            </a:r>
            <a:endParaRPr lang="en-US" sz="2800" b="1" dirty="0">
              <a:solidFill>
                <a:srgbClr val="FFFFFF"/>
              </a:solidFill>
              <a:ea typeface="Calibri"/>
              <a:cs typeface="Calibri"/>
            </a:endParaRPr>
          </a:p>
          <a:p>
            <a:pPr marL="0" indent="0">
              <a:buClr>
                <a:srgbClr val="7A232F"/>
              </a:buClr>
              <a:buNone/>
            </a:pPr>
            <a:endParaRPr lang="en-US" sz="600" dirty="0">
              <a:solidFill>
                <a:srgbClr val="FFFFFF"/>
              </a:solidFill>
              <a:ea typeface="Calibri" panose="020F0502020204030204"/>
              <a:cs typeface="Calibri" panose="020F0502020204030204"/>
            </a:endParaRPr>
          </a:p>
          <a:p>
            <a:pPr marL="0" indent="0">
              <a:buNone/>
            </a:pPr>
            <a:endParaRPr lang="en-US" sz="600" dirty="0">
              <a:solidFill>
                <a:srgbClr val="FFFFFF"/>
              </a:solidFill>
              <a:ea typeface="Calibri" panose="020F0502020204030204"/>
              <a:cs typeface="Calibri" panose="020F0502020204030204"/>
            </a:endParaRPr>
          </a:p>
        </p:txBody>
      </p:sp>
      <p:sp>
        <p:nvSpPr>
          <p:cNvPr id="7" name="Freeform: Shape 6">
            <a:extLst>
              <a:ext uri="{FF2B5EF4-FFF2-40B4-BE49-F238E27FC236}">
                <a16:creationId xmlns:a16="http://schemas.microsoft.com/office/drawing/2014/main" id="{6D97B432-79DD-230D-7164-73DBD1AA6441}"/>
              </a:ext>
            </a:extLst>
          </p:cNvPr>
          <p:cNvSpPr/>
          <p:nvPr/>
        </p:nvSpPr>
        <p:spPr>
          <a:xfrm>
            <a:off x="808892" y="2716396"/>
            <a:ext cx="10574215" cy="503100"/>
          </a:xfrm>
          <a:custGeom>
            <a:avLst/>
            <a:gdLst>
              <a:gd name="connsiteX0" fmla="*/ 0 w 10574215"/>
              <a:gd name="connsiteY0" fmla="*/ 83852 h 503100"/>
              <a:gd name="connsiteX1" fmla="*/ 83852 w 10574215"/>
              <a:gd name="connsiteY1" fmla="*/ 0 h 503100"/>
              <a:gd name="connsiteX2" fmla="*/ 10490363 w 10574215"/>
              <a:gd name="connsiteY2" fmla="*/ 0 h 503100"/>
              <a:gd name="connsiteX3" fmla="*/ 10574215 w 10574215"/>
              <a:gd name="connsiteY3" fmla="*/ 83852 h 503100"/>
              <a:gd name="connsiteX4" fmla="*/ 10574215 w 10574215"/>
              <a:gd name="connsiteY4" fmla="*/ 419248 h 503100"/>
              <a:gd name="connsiteX5" fmla="*/ 10490363 w 10574215"/>
              <a:gd name="connsiteY5" fmla="*/ 503100 h 503100"/>
              <a:gd name="connsiteX6" fmla="*/ 83852 w 10574215"/>
              <a:gd name="connsiteY6" fmla="*/ 503100 h 503100"/>
              <a:gd name="connsiteX7" fmla="*/ 0 w 10574215"/>
              <a:gd name="connsiteY7" fmla="*/ 419248 h 503100"/>
              <a:gd name="connsiteX8" fmla="*/ 0 w 10574215"/>
              <a:gd name="connsiteY8" fmla="*/ 83852 h 50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4215" h="503100">
                <a:moveTo>
                  <a:pt x="0" y="83852"/>
                </a:moveTo>
                <a:cubicBezTo>
                  <a:pt x="0" y="37542"/>
                  <a:pt x="37542" y="0"/>
                  <a:pt x="83852" y="0"/>
                </a:cubicBezTo>
                <a:lnTo>
                  <a:pt x="10490363" y="0"/>
                </a:lnTo>
                <a:cubicBezTo>
                  <a:pt x="10536673" y="0"/>
                  <a:pt x="10574215" y="37542"/>
                  <a:pt x="10574215" y="83852"/>
                </a:cubicBezTo>
                <a:lnTo>
                  <a:pt x="10574215" y="419248"/>
                </a:lnTo>
                <a:cubicBezTo>
                  <a:pt x="10574215" y="465558"/>
                  <a:pt x="10536673" y="503100"/>
                  <a:pt x="10490363" y="503100"/>
                </a:cubicBezTo>
                <a:lnTo>
                  <a:pt x="83852" y="503100"/>
                </a:lnTo>
                <a:cubicBezTo>
                  <a:pt x="37542" y="503100"/>
                  <a:pt x="0" y="465558"/>
                  <a:pt x="0" y="419248"/>
                </a:cubicBezTo>
                <a:lnTo>
                  <a:pt x="0" y="83852"/>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0759" tIns="100759" rIns="100759" bIns="100759" numCol="1" spcCol="1270" anchor="ctr" anchorCtr="0">
            <a:noAutofit/>
          </a:bodyPr>
          <a:lstStyle/>
          <a:p>
            <a:pPr marL="0" lvl="0" indent="0" algn="l" defTabSz="889000" rtl="0">
              <a:lnSpc>
                <a:spcPct val="95000"/>
              </a:lnSpc>
              <a:spcBef>
                <a:spcPct val="0"/>
              </a:spcBef>
              <a:spcAft>
                <a:spcPct val="35000"/>
              </a:spcAft>
              <a:buNone/>
            </a:pPr>
            <a:r>
              <a:rPr lang="en-US" sz="2000" kern="1200">
                <a:latin typeface="Calibri"/>
                <a:ea typeface="Calibri"/>
                <a:cs typeface="Calibri"/>
              </a:rPr>
              <a:t>Establish the process for negotiating levels of performance; </a:t>
            </a:r>
          </a:p>
        </p:txBody>
      </p:sp>
      <p:sp>
        <p:nvSpPr>
          <p:cNvPr id="8" name="Freeform: Shape 7">
            <a:extLst>
              <a:ext uri="{FF2B5EF4-FFF2-40B4-BE49-F238E27FC236}">
                <a16:creationId xmlns:a16="http://schemas.microsoft.com/office/drawing/2014/main" id="{C2CD2C40-E9F9-6241-0807-8E06F582804D}"/>
              </a:ext>
            </a:extLst>
          </p:cNvPr>
          <p:cNvSpPr/>
          <p:nvPr/>
        </p:nvSpPr>
        <p:spPr>
          <a:xfrm>
            <a:off x="808892" y="3277096"/>
            <a:ext cx="10574215" cy="503100"/>
          </a:xfrm>
          <a:custGeom>
            <a:avLst/>
            <a:gdLst>
              <a:gd name="connsiteX0" fmla="*/ 0 w 10574215"/>
              <a:gd name="connsiteY0" fmla="*/ 83852 h 503100"/>
              <a:gd name="connsiteX1" fmla="*/ 83852 w 10574215"/>
              <a:gd name="connsiteY1" fmla="*/ 0 h 503100"/>
              <a:gd name="connsiteX2" fmla="*/ 10490363 w 10574215"/>
              <a:gd name="connsiteY2" fmla="*/ 0 h 503100"/>
              <a:gd name="connsiteX3" fmla="*/ 10574215 w 10574215"/>
              <a:gd name="connsiteY3" fmla="*/ 83852 h 503100"/>
              <a:gd name="connsiteX4" fmla="*/ 10574215 w 10574215"/>
              <a:gd name="connsiteY4" fmla="*/ 419248 h 503100"/>
              <a:gd name="connsiteX5" fmla="*/ 10490363 w 10574215"/>
              <a:gd name="connsiteY5" fmla="*/ 503100 h 503100"/>
              <a:gd name="connsiteX6" fmla="*/ 83852 w 10574215"/>
              <a:gd name="connsiteY6" fmla="*/ 503100 h 503100"/>
              <a:gd name="connsiteX7" fmla="*/ 0 w 10574215"/>
              <a:gd name="connsiteY7" fmla="*/ 419248 h 503100"/>
              <a:gd name="connsiteX8" fmla="*/ 0 w 10574215"/>
              <a:gd name="connsiteY8" fmla="*/ 83852 h 50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4215" h="503100">
                <a:moveTo>
                  <a:pt x="0" y="83852"/>
                </a:moveTo>
                <a:cubicBezTo>
                  <a:pt x="0" y="37542"/>
                  <a:pt x="37542" y="0"/>
                  <a:pt x="83852" y="0"/>
                </a:cubicBezTo>
                <a:lnTo>
                  <a:pt x="10490363" y="0"/>
                </a:lnTo>
                <a:cubicBezTo>
                  <a:pt x="10536673" y="0"/>
                  <a:pt x="10574215" y="37542"/>
                  <a:pt x="10574215" y="83852"/>
                </a:cubicBezTo>
                <a:lnTo>
                  <a:pt x="10574215" y="419248"/>
                </a:lnTo>
                <a:cubicBezTo>
                  <a:pt x="10574215" y="465558"/>
                  <a:pt x="10536673" y="503100"/>
                  <a:pt x="10490363" y="503100"/>
                </a:cubicBezTo>
                <a:lnTo>
                  <a:pt x="83852" y="503100"/>
                </a:lnTo>
                <a:cubicBezTo>
                  <a:pt x="37542" y="503100"/>
                  <a:pt x="0" y="465558"/>
                  <a:pt x="0" y="419248"/>
                </a:cubicBezTo>
                <a:lnTo>
                  <a:pt x="0" y="83852"/>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0759" tIns="100759" rIns="100759" bIns="100759" numCol="1" spcCol="1270" anchor="ctr" anchorCtr="0">
            <a:noAutofit/>
          </a:bodyPr>
          <a:lstStyle/>
          <a:p>
            <a:pPr marL="0" lvl="0" indent="0" algn="l" defTabSz="889000">
              <a:lnSpc>
                <a:spcPct val="95000"/>
              </a:lnSpc>
              <a:spcBef>
                <a:spcPct val="0"/>
              </a:spcBef>
              <a:spcAft>
                <a:spcPct val="35000"/>
              </a:spcAft>
              <a:buNone/>
            </a:pPr>
            <a:r>
              <a:rPr lang="en-US" sz="2000" kern="1200">
                <a:latin typeface="Calibri"/>
                <a:ea typeface="Calibri"/>
                <a:cs typeface="Calibri"/>
              </a:rPr>
              <a:t>Delineate the timeline and process for state performance assessments; and</a:t>
            </a:r>
          </a:p>
        </p:txBody>
      </p:sp>
      <p:sp>
        <p:nvSpPr>
          <p:cNvPr id="9" name="Freeform: Shape 8">
            <a:extLst>
              <a:ext uri="{FF2B5EF4-FFF2-40B4-BE49-F238E27FC236}">
                <a16:creationId xmlns:a16="http://schemas.microsoft.com/office/drawing/2014/main" id="{FAA96943-915C-47E4-CE22-3AB329919E00}"/>
              </a:ext>
            </a:extLst>
          </p:cNvPr>
          <p:cNvSpPr/>
          <p:nvPr/>
        </p:nvSpPr>
        <p:spPr>
          <a:xfrm>
            <a:off x="808892" y="3837796"/>
            <a:ext cx="10574215" cy="503100"/>
          </a:xfrm>
          <a:custGeom>
            <a:avLst/>
            <a:gdLst>
              <a:gd name="connsiteX0" fmla="*/ 0 w 10574215"/>
              <a:gd name="connsiteY0" fmla="*/ 83852 h 503100"/>
              <a:gd name="connsiteX1" fmla="*/ 83852 w 10574215"/>
              <a:gd name="connsiteY1" fmla="*/ 0 h 503100"/>
              <a:gd name="connsiteX2" fmla="*/ 10490363 w 10574215"/>
              <a:gd name="connsiteY2" fmla="*/ 0 h 503100"/>
              <a:gd name="connsiteX3" fmla="*/ 10574215 w 10574215"/>
              <a:gd name="connsiteY3" fmla="*/ 83852 h 503100"/>
              <a:gd name="connsiteX4" fmla="*/ 10574215 w 10574215"/>
              <a:gd name="connsiteY4" fmla="*/ 419248 h 503100"/>
              <a:gd name="connsiteX5" fmla="*/ 10490363 w 10574215"/>
              <a:gd name="connsiteY5" fmla="*/ 503100 h 503100"/>
              <a:gd name="connsiteX6" fmla="*/ 83852 w 10574215"/>
              <a:gd name="connsiteY6" fmla="*/ 503100 h 503100"/>
              <a:gd name="connsiteX7" fmla="*/ 0 w 10574215"/>
              <a:gd name="connsiteY7" fmla="*/ 419248 h 503100"/>
              <a:gd name="connsiteX8" fmla="*/ 0 w 10574215"/>
              <a:gd name="connsiteY8" fmla="*/ 83852 h 50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4215" h="503100">
                <a:moveTo>
                  <a:pt x="0" y="83852"/>
                </a:moveTo>
                <a:cubicBezTo>
                  <a:pt x="0" y="37542"/>
                  <a:pt x="37542" y="0"/>
                  <a:pt x="83852" y="0"/>
                </a:cubicBezTo>
                <a:lnTo>
                  <a:pt x="10490363" y="0"/>
                </a:lnTo>
                <a:cubicBezTo>
                  <a:pt x="10536673" y="0"/>
                  <a:pt x="10574215" y="37542"/>
                  <a:pt x="10574215" y="83852"/>
                </a:cubicBezTo>
                <a:lnTo>
                  <a:pt x="10574215" y="419248"/>
                </a:lnTo>
                <a:cubicBezTo>
                  <a:pt x="10574215" y="465558"/>
                  <a:pt x="10536673" y="503100"/>
                  <a:pt x="10490363" y="503100"/>
                </a:cubicBezTo>
                <a:lnTo>
                  <a:pt x="83852" y="503100"/>
                </a:lnTo>
                <a:cubicBezTo>
                  <a:pt x="37542" y="503100"/>
                  <a:pt x="0" y="465558"/>
                  <a:pt x="0" y="419248"/>
                </a:cubicBezTo>
                <a:lnTo>
                  <a:pt x="0" y="83852"/>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0759" tIns="100759" rIns="100759" bIns="100759" numCol="1" spcCol="1270" anchor="ctr" anchorCtr="0">
            <a:noAutofit/>
          </a:bodyPr>
          <a:lstStyle/>
          <a:p>
            <a:pPr marL="0" lvl="0" indent="0" algn="l" defTabSz="889000">
              <a:lnSpc>
                <a:spcPct val="95000"/>
              </a:lnSpc>
              <a:spcBef>
                <a:spcPct val="0"/>
              </a:spcBef>
              <a:spcAft>
                <a:spcPct val="35000"/>
              </a:spcAft>
              <a:buNone/>
            </a:pPr>
            <a:r>
              <a:rPr lang="en-US" sz="2000" kern="1200" dirty="0">
                <a:latin typeface="Calibri"/>
                <a:ea typeface="Calibri"/>
                <a:cs typeface="Calibri"/>
              </a:rPr>
              <a:t>Explain the two instances where a state may be sanctioned.</a:t>
            </a:r>
          </a:p>
        </p:txBody>
      </p:sp>
      <p:sp>
        <p:nvSpPr>
          <p:cNvPr id="136" name="Rectangle: Rounded Corners 135">
            <a:extLst>
              <a:ext uri="{FF2B5EF4-FFF2-40B4-BE49-F238E27FC236}">
                <a16:creationId xmlns:a16="http://schemas.microsoft.com/office/drawing/2014/main" id="{32AC5866-BE2E-CF76-27C1-3C7D721C78B0}"/>
              </a:ext>
            </a:extLst>
          </p:cNvPr>
          <p:cNvSpPr/>
          <p:nvPr/>
        </p:nvSpPr>
        <p:spPr>
          <a:xfrm>
            <a:off x="2046846" y="4839283"/>
            <a:ext cx="2285998" cy="914400"/>
          </a:xfrm>
          <a:prstGeom prst="roundRect">
            <a:avLst/>
          </a:prstGeom>
        </p:spPr>
        <p:style>
          <a:lnRef idx="1">
            <a:schemeClr val="accent1"/>
          </a:lnRef>
          <a:fillRef idx="2">
            <a:schemeClr val="accent1"/>
          </a:fillRef>
          <a:effectRef idx="1">
            <a:schemeClr val="accent1"/>
          </a:effectRef>
          <a:fontRef idx="minor">
            <a:schemeClr val="dk1"/>
          </a:fontRef>
        </p:style>
        <p:txBody>
          <a:bodyPr lIns="91440" tIns="45720" rIns="91440" bIns="45720" rtlCol="0" anchor="ctr"/>
          <a:lstStyle/>
          <a:p>
            <a:pPr algn="ctr"/>
            <a:r>
              <a:rPr lang="en-US" dirty="0">
                <a:solidFill>
                  <a:srgbClr val="005A7C"/>
                </a:solidFill>
                <a:ea typeface="Calibri"/>
                <a:cs typeface="Calibri"/>
                <a:hlinkClick r:id="rId3"/>
              </a:rPr>
              <a:t>ETA Guidance</a:t>
            </a:r>
            <a:r>
              <a:rPr lang="en-US" dirty="0">
                <a:solidFill>
                  <a:srgbClr val="005A7C"/>
                </a:solidFill>
                <a:ea typeface="Calibri"/>
                <a:cs typeface="Calibri"/>
                <a:hlinkClick r:id="rId3">
                  <a:extLst>
                    <a:ext uri="{A12FA001-AC4F-418D-AE19-62706E023703}">
                      <ahyp:hlinkClr xmlns:ahyp="http://schemas.microsoft.com/office/drawing/2018/hyperlinkcolor" val="tx"/>
                    </a:ext>
                  </a:extLst>
                </a:hlinkClick>
              </a:rPr>
              <a:t>:</a:t>
            </a:r>
            <a:endParaRPr lang="en-US">
              <a:ea typeface="Calibri"/>
              <a:cs typeface="Calibri"/>
            </a:endParaRPr>
          </a:p>
          <a:p>
            <a:pPr algn="ctr"/>
            <a:r>
              <a:rPr lang="en-US" dirty="0">
                <a:solidFill>
                  <a:srgbClr val="005A7C"/>
                </a:solidFill>
                <a:ea typeface="Calibri"/>
                <a:cs typeface="Calibri"/>
                <a:hlinkClick r:id="rId3"/>
              </a:rPr>
              <a:t>TEGL 11-19</a:t>
            </a:r>
            <a:endParaRPr lang="en-US"/>
          </a:p>
        </p:txBody>
      </p:sp>
      <p:sp>
        <p:nvSpPr>
          <p:cNvPr id="134" name="Rectangle: Rounded Corners 133">
            <a:extLst>
              <a:ext uri="{FF2B5EF4-FFF2-40B4-BE49-F238E27FC236}">
                <a16:creationId xmlns:a16="http://schemas.microsoft.com/office/drawing/2014/main" id="{5738BB97-965D-6E7B-37BA-54A4ED6BCEB1}"/>
              </a:ext>
            </a:extLst>
          </p:cNvPr>
          <p:cNvSpPr/>
          <p:nvPr/>
        </p:nvSpPr>
        <p:spPr>
          <a:xfrm>
            <a:off x="4954172" y="4839286"/>
            <a:ext cx="2285999" cy="91440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a:ea typeface="Calibri"/>
                <a:cs typeface="Calibri"/>
                <a:hlinkClick r:id="rId4"/>
              </a:rPr>
              <a:t>RSA Guidance:</a:t>
            </a:r>
            <a:endParaRPr lang="en-US" dirty="0">
              <a:ea typeface="Calibri"/>
              <a:cs typeface="Calibri"/>
            </a:endParaRPr>
          </a:p>
          <a:p>
            <a:pPr algn="ctr"/>
            <a:r>
              <a:rPr lang="en-US" dirty="0">
                <a:ea typeface="Calibri"/>
                <a:cs typeface="Calibri"/>
                <a:hlinkClick r:id="rId4"/>
              </a:rPr>
              <a:t>TAC 20-02</a:t>
            </a:r>
          </a:p>
        </p:txBody>
      </p:sp>
      <p:sp>
        <p:nvSpPr>
          <p:cNvPr id="135" name="Rectangle: Rounded Corners 134">
            <a:extLst>
              <a:ext uri="{FF2B5EF4-FFF2-40B4-BE49-F238E27FC236}">
                <a16:creationId xmlns:a16="http://schemas.microsoft.com/office/drawing/2014/main" id="{6D640018-E108-1E31-EA92-B99F4493A76D}"/>
              </a:ext>
            </a:extLst>
          </p:cNvPr>
          <p:cNvSpPr/>
          <p:nvPr/>
        </p:nvSpPr>
        <p:spPr>
          <a:xfrm>
            <a:off x="7861494" y="4839285"/>
            <a:ext cx="2285997" cy="914400"/>
          </a:xfrm>
          <a:prstGeom prst="roundRect">
            <a:avLst/>
          </a:prstGeom>
        </p:spPr>
        <p:style>
          <a:lnRef idx="1">
            <a:schemeClr val="accent1"/>
          </a:lnRef>
          <a:fillRef idx="2">
            <a:schemeClr val="accent1"/>
          </a:fillRef>
          <a:effectRef idx="1">
            <a:schemeClr val="accent1"/>
          </a:effectRef>
          <a:fontRef idx="minor">
            <a:schemeClr val="dk1"/>
          </a:fontRef>
        </p:style>
        <p:txBody>
          <a:bodyPr lIns="91440" tIns="45720" rIns="91440" bIns="45720" rtlCol="0" anchor="ctr"/>
          <a:lstStyle/>
          <a:p>
            <a:pPr algn="ctr"/>
            <a:r>
              <a:rPr lang="en-US" dirty="0">
                <a:ea typeface="Calibri"/>
                <a:cs typeface="Calibri"/>
                <a:hlinkClick r:id="rId5"/>
              </a:rPr>
              <a:t>OCTAE Guidance:</a:t>
            </a:r>
            <a:endParaRPr lang="en-US" dirty="0">
              <a:ea typeface="Calibri"/>
              <a:cs typeface="Calibri"/>
            </a:endParaRPr>
          </a:p>
          <a:p>
            <a:pPr algn="ctr"/>
            <a:r>
              <a:rPr lang="en-US" dirty="0">
                <a:ea typeface="Calibri"/>
                <a:cs typeface="Calibri"/>
                <a:hlinkClick r:id="rId5"/>
              </a:rPr>
              <a:t>PM 20-02</a:t>
            </a:r>
            <a:endParaRPr lang="en-US" dirty="0"/>
          </a:p>
        </p:txBody>
      </p:sp>
    </p:spTree>
    <p:extLst>
      <p:ext uri="{BB962C8B-B14F-4D97-AF65-F5344CB8AC3E}">
        <p14:creationId xmlns:p14="http://schemas.microsoft.com/office/powerpoint/2010/main" val="11391671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5C3ED-7ED9-9158-ED93-2CA0D4A8C812}"/>
              </a:ext>
            </a:extLst>
          </p:cNvPr>
          <p:cNvSpPr>
            <a:spLocks noGrp="1"/>
          </p:cNvSpPr>
          <p:nvPr>
            <p:ph type="title"/>
          </p:nvPr>
        </p:nvSpPr>
        <p:spPr/>
        <p:txBody>
          <a:bodyPr>
            <a:normAutofit fontScale="90000"/>
          </a:bodyPr>
          <a:lstStyle/>
          <a:p>
            <a:r>
              <a:rPr lang="en-US" sz="5400" dirty="0"/>
              <a:t>Revised Guidance</a:t>
            </a:r>
          </a:p>
        </p:txBody>
      </p:sp>
      <p:sp>
        <p:nvSpPr>
          <p:cNvPr id="3" name="Content Placeholder 2">
            <a:extLst>
              <a:ext uri="{FF2B5EF4-FFF2-40B4-BE49-F238E27FC236}">
                <a16:creationId xmlns:a16="http://schemas.microsoft.com/office/drawing/2014/main" id="{952EF4E7-AEC0-7E7C-82B4-2D373E765700}"/>
              </a:ext>
            </a:extLst>
          </p:cNvPr>
          <p:cNvSpPr>
            <a:spLocks noGrp="1"/>
          </p:cNvSpPr>
          <p:nvPr>
            <p:ph sz="half" idx="1"/>
          </p:nvPr>
        </p:nvSpPr>
        <p:spPr>
          <a:xfrm>
            <a:off x="803031" y="1583175"/>
            <a:ext cx="10562492" cy="1148861"/>
          </a:xfrm>
          <a:solidFill>
            <a:schemeClr val="accent1"/>
          </a:solidFill>
        </p:spPr>
        <p:txBody>
          <a:bodyPr vert="horz" lIns="182880" tIns="182880" rIns="182880" bIns="182880" rtlCol="0" anchor="ctr">
            <a:noAutofit/>
          </a:bodyPr>
          <a:lstStyle/>
          <a:p>
            <a:pPr marL="0" indent="0">
              <a:buNone/>
            </a:pPr>
            <a:r>
              <a:rPr lang="en-US" sz="2400" dirty="0">
                <a:solidFill>
                  <a:srgbClr val="FFFFFF"/>
                </a:solidFill>
              </a:rPr>
              <a:t>On May 10, 2023, the Departments published a </a:t>
            </a:r>
            <a:r>
              <a:rPr lang="en-US" sz="2400" b="1" dirty="0">
                <a:solidFill>
                  <a:srgbClr val="FFFFFF"/>
                </a:solidFill>
              </a:rPr>
              <a:t>revision </a:t>
            </a:r>
            <a:r>
              <a:rPr lang="en-US" sz="2400" dirty="0">
                <a:solidFill>
                  <a:srgbClr val="FFFFFF"/>
                </a:solidFill>
              </a:rPr>
              <a:t>to joint guidance: </a:t>
            </a:r>
            <a:r>
              <a:rPr lang="en-US" sz="2400" b="1" dirty="0">
                <a:solidFill>
                  <a:srgbClr val="FFFFFF"/>
                </a:solidFill>
              </a:rPr>
              <a:t>Negotiations and Sanctions Guidance for the WIOA Core Programs</a:t>
            </a:r>
            <a:r>
              <a:rPr lang="en-US" sz="2400" dirty="0">
                <a:solidFill>
                  <a:srgbClr val="FFFFFF"/>
                </a:solidFill>
              </a:rPr>
              <a:t>.</a:t>
            </a:r>
            <a:endParaRPr lang="en-US" sz="2400" dirty="0">
              <a:solidFill>
                <a:srgbClr val="FFFFFF"/>
              </a:solidFill>
              <a:ea typeface="Calibri" panose="020F0502020204030204"/>
              <a:cs typeface="Calibri" panose="020F0502020204030204"/>
            </a:endParaRPr>
          </a:p>
        </p:txBody>
      </p:sp>
      <p:sp>
        <p:nvSpPr>
          <p:cNvPr id="4" name="Content Placeholder 3">
            <a:extLst>
              <a:ext uri="{FF2B5EF4-FFF2-40B4-BE49-F238E27FC236}">
                <a16:creationId xmlns:a16="http://schemas.microsoft.com/office/drawing/2014/main" id="{00BDFB43-9FB5-1CAB-205F-007210C18947}"/>
              </a:ext>
            </a:extLst>
          </p:cNvPr>
          <p:cNvSpPr>
            <a:spLocks noGrp="1"/>
          </p:cNvSpPr>
          <p:nvPr>
            <p:ph sz="half" idx="2"/>
          </p:nvPr>
        </p:nvSpPr>
        <p:spPr>
          <a:xfrm>
            <a:off x="803031" y="2893102"/>
            <a:ext cx="10550769" cy="3283862"/>
          </a:xfrm>
        </p:spPr>
        <p:txBody>
          <a:bodyPr vert="horz" lIns="91440" tIns="45720" rIns="91440" bIns="45720" rtlCol="0" anchor="t">
            <a:noAutofit/>
          </a:bodyPr>
          <a:lstStyle/>
          <a:p>
            <a:r>
              <a:rPr lang="en-US" sz="2400" dirty="0">
                <a:ea typeface="Calibri"/>
                <a:cs typeface="Calibri"/>
              </a:rPr>
              <a:t>Revised approach described therein will be applied to PY 2022 state performance assessments as the Departments make every effort to avoid further delays in performance accountability.</a:t>
            </a:r>
            <a:endParaRPr lang="en-US" dirty="0"/>
          </a:p>
        </p:txBody>
      </p:sp>
      <p:sp>
        <p:nvSpPr>
          <p:cNvPr id="5" name="Slide Number Placeholder 4">
            <a:extLst>
              <a:ext uri="{FF2B5EF4-FFF2-40B4-BE49-F238E27FC236}">
                <a16:creationId xmlns:a16="http://schemas.microsoft.com/office/drawing/2014/main" id="{5C1BE3CC-219B-C519-1575-24F2C26F5050}"/>
              </a:ext>
            </a:extLst>
          </p:cNvPr>
          <p:cNvSpPr>
            <a:spLocks noGrp="1"/>
          </p:cNvSpPr>
          <p:nvPr>
            <p:ph type="sldNum" sz="quarter" idx="12"/>
          </p:nvPr>
        </p:nvSpPr>
        <p:spPr/>
        <p:txBody>
          <a:bodyPr/>
          <a:lstStyle/>
          <a:p>
            <a:fld id="{158B7785-F6D6-45F8-833E-07BD84680091}" type="slidenum">
              <a:rPr lang="en-US" smtClean="0"/>
              <a:t>6</a:t>
            </a:fld>
            <a:endParaRPr lang="en-US"/>
          </a:p>
        </p:txBody>
      </p:sp>
    </p:spTree>
    <p:extLst>
      <p:ext uri="{BB962C8B-B14F-4D97-AF65-F5344CB8AC3E}">
        <p14:creationId xmlns:p14="http://schemas.microsoft.com/office/powerpoint/2010/main" val="26703969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3366">
            <a:alpha val="20000"/>
          </a:srgbClr>
        </a:solidFill>
        <a:effectLst/>
      </p:bgPr>
    </p:bg>
    <p:spTree>
      <p:nvGrpSpPr>
        <p:cNvPr id="1" name=""/>
        <p:cNvGrpSpPr/>
        <p:nvPr/>
      </p:nvGrpSpPr>
      <p:grpSpPr>
        <a:xfrm>
          <a:off x="0" y="0"/>
          <a:ext cx="0" cy="0"/>
          <a:chOff x="0" y="0"/>
          <a:chExt cx="0" cy="0"/>
        </a:xfrm>
      </p:grpSpPr>
      <p:sp>
        <p:nvSpPr>
          <p:cNvPr id="5" name="Arrow: Pentagon 4">
            <a:extLst>
              <a:ext uri="{FF2B5EF4-FFF2-40B4-BE49-F238E27FC236}">
                <a16:creationId xmlns:a16="http://schemas.microsoft.com/office/drawing/2014/main" id="{AEB327F4-1FCC-C771-750A-A4203C967DA4}"/>
              </a:ext>
              <a:ext uri="{C183D7F6-B498-43B3-948B-1728B52AA6E4}">
                <adec:decorative xmlns:adec="http://schemas.microsoft.com/office/drawing/2017/decorative" val="1"/>
              </a:ext>
            </a:extLst>
          </p:cNvPr>
          <p:cNvSpPr/>
          <p:nvPr/>
        </p:nvSpPr>
        <p:spPr>
          <a:xfrm>
            <a:off x="0" y="1410070"/>
            <a:ext cx="8180715" cy="4341961"/>
          </a:xfrm>
          <a:prstGeom prst="homePlat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BF2BA3AD-D13A-56F4-F05B-0068E42B3C1A}"/>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7</a:t>
            </a:fld>
            <a:endParaRPr lang="en-US"/>
          </a:p>
        </p:txBody>
      </p:sp>
      <p:sp>
        <p:nvSpPr>
          <p:cNvPr id="3" name="Title 2">
            <a:extLst>
              <a:ext uri="{FF2B5EF4-FFF2-40B4-BE49-F238E27FC236}">
                <a16:creationId xmlns:a16="http://schemas.microsoft.com/office/drawing/2014/main" id="{E762AA3E-922E-E374-7FF8-0E63D0808366}"/>
              </a:ext>
            </a:extLst>
          </p:cNvPr>
          <p:cNvSpPr>
            <a:spLocks noGrp="1"/>
          </p:cNvSpPr>
          <p:nvPr>
            <p:ph type="title"/>
          </p:nvPr>
        </p:nvSpPr>
        <p:spPr>
          <a:xfrm>
            <a:off x="800101" y="1405870"/>
            <a:ext cx="6553200" cy="4341966"/>
          </a:xfrm>
        </p:spPr>
        <p:txBody>
          <a:bodyPr vert="horz" lIns="91440" tIns="45720" rIns="91440" bIns="45720" rtlCol="0" anchor="ctr">
            <a:normAutofit/>
          </a:bodyPr>
          <a:lstStyle/>
          <a:p>
            <a:r>
              <a:rPr lang="en-US" dirty="0">
                <a:solidFill>
                  <a:srgbClr val="FFFFFF"/>
                </a:solidFill>
              </a:rPr>
              <a:t>Revised Guidance</a:t>
            </a:r>
            <a:endParaRPr lang="en-US" dirty="0">
              <a:solidFill>
                <a:srgbClr val="FFFFFF"/>
              </a:solidFill>
              <a:cs typeface="Calibri" panose="020F0502020204030204"/>
            </a:endParaRPr>
          </a:p>
        </p:txBody>
      </p:sp>
      <p:pic>
        <p:nvPicPr>
          <p:cNvPr id="6" name="Graphic 19" descr="Tools with solid fill">
            <a:extLst>
              <a:ext uri="{FF2B5EF4-FFF2-40B4-BE49-F238E27FC236}">
                <a16:creationId xmlns:a16="http://schemas.microsoft.com/office/drawing/2014/main" id="{A1F9739D-CDDF-BF54-7B78-45E4521B934D}"/>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204481" y="2503929"/>
            <a:ext cx="1835332" cy="1820955"/>
          </a:xfrm>
          <a:prstGeom prst="rect">
            <a:avLst/>
          </a:prstGeom>
        </p:spPr>
      </p:pic>
    </p:spTree>
    <p:extLst>
      <p:ext uri="{BB962C8B-B14F-4D97-AF65-F5344CB8AC3E}">
        <p14:creationId xmlns:p14="http://schemas.microsoft.com/office/powerpoint/2010/main" val="9461897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Top Corners Snipped 8">
            <a:extLst>
              <a:ext uri="{FF2B5EF4-FFF2-40B4-BE49-F238E27FC236}">
                <a16:creationId xmlns:a16="http://schemas.microsoft.com/office/drawing/2014/main" id="{C94D0FF8-F9B9-8E58-0B76-67C1CD07FF81}"/>
              </a:ext>
              <a:ext uri="{C183D7F6-B498-43B3-948B-1728B52AA6E4}">
                <adec:decorative xmlns:adec="http://schemas.microsoft.com/office/drawing/2017/decorative" val="1"/>
              </a:ext>
            </a:extLst>
          </p:cNvPr>
          <p:cNvSpPr/>
          <p:nvPr/>
        </p:nvSpPr>
        <p:spPr>
          <a:xfrm>
            <a:off x="836612" y="2834641"/>
            <a:ext cx="3931920" cy="4023359"/>
          </a:xfrm>
          <a:prstGeom prst="snip2Same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7">
            <a:extLst>
              <a:ext uri="{FF2B5EF4-FFF2-40B4-BE49-F238E27FC236}">
                <a16:creationId xmlns:a16="http://schemas.microsoft.com/office/drawing/2014/main" id="{A3BEED46-2570-7498-ECB8-68D0E9FBF686}"/>
              </a:ext>
            </a:extLst>
          </p:cNvPr>
          <p:cNvSpPr>
            <a:spLocks noGrp="1"/>
          </p:cNvSpPr>
          <p:nvPr>
            <p:ph type="sldNum" sz="quarter" idx="12"/>
          </p:nvPr>
        </p:nvSpPr>
        <p:spPr/>
        <p:txBody>
          <a:bodyPr/>
          <a:lstStyle/>
          <a:p>
            <a:fld id="{158B7785-F6D6-45F8-833E-07BD84680091}" type="slidenum">
              <a:rPr lang="en-US" smtClean="0"/>
              <a:pPr/>
              <a:t>8</a:t>
            </a:fld>
            <a:endParaRPr lang="en-US"/>
          </a:p>
        </p:txBody>
      </p:sp>
      <p:sp>
        <p:nvSpPr>
          <p:cNvPr id="2" name="Title 1"/>
          <p:cNvSpPr>
            <a:spLocks noGrp="1"/>
          </p:cNvSpPr>
          <p:nvPr>
            <p:ph type="title"/>
          </p:nvPr>
        </p:nvSpPr>
        <p:spPr>
          <a:xfrm>
            <a:off x="836612" y="457201"/>
            <a:ext cx="3932237" cy="2377440"/>
          </a:xfrm>
        </p:spPr>
        <p:txBody>
          <a:bodyPr/>
          <a:lstStyle/>
          <a:p>
            <a:pPr algn="ctr"/>
            <a:r>
              <a:rPr lang="en-US" dirty="0"/>
              <a:t>Summary of Changes</a:t>
            </a:r>
          </a:p>
        </p:txBody>
      </p:sp>
      <p:sp>
        <p:nvSpPr>
          <p:cNvPr id="4" name="Picture Placeholder 3">
            <a:extLst>
              <a:ext uri="{FF2B5EF4-FFF2-40B4-BE49-F238E27FC236}">
                <a16:creationId xmlns:a16="http://schemas.microsoft.com/office/drawing/2014/main" id="{1945A03F-71D7-ECC2-CE8C-2D763E822E2E}"/>
              </a:ext>
            </a:extLst>
          </p:cNvPr>
          <p:cNvSpPr>
            <a:spLocks noGrp="1"/>
          </p:cNvSpPr>
          <p:nvPr>
            <p:ph idx="1"/>
          </p:nvPr>
        </p:nvSpPr>
        <p:spPr/>
        <p:txBody>
          <a:bodyPr>
            <a:normAutofit fontScale="85000" lnSpcReduction="10000"/>
          </a:bodyPr>
          <a:lstStyle/>
          <a:p>
            <a:r>
              <a:rPr lang="en-US" dirty="0"/>
              <a:t>Revise approach to using the statistical adjustment model for the purpose of assessing state performance; </a:t>
            </a:r>
          </a:p>
          <a:p>
            <a:r>
              <a:rPr lang="en-US" dirty="0"/>
              <a:t>Clarify the implementation of potential financial sanctions for consecutive performance failures occurring across multiple State Plan periods; and </a:t>
            </a:r>
          </a:p>
          <a:p>
            <a:r>
              <a:rPr lang="en-US" dirty="0"/>
              <a:t>Clarify that states can be sanctioned up to 10 percent of the Governor’s Reserve Allotment if there is consecutive performance failure and a failure to report for the same program year.</a:t>
            </a:r>
          </a:p>
        </p:txBody>
      </p:sp>
      <p:pic>
        <p:nvPicPr>
          <p:cNvPr id="6" name="Picture 5">
            <a:extLst>
              <a:ext uri="{FF2B5EF4-FFF2-40B4-BE49-F238E27FC236}">
                <a16:creationId xmlns:a16="http://schemas.microsoft.com/office/drawing/2014/main" id="{069B3C1E-3C62-3D8A-CD26-E75F8C1FFB9D}"/>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3687" y="3263029"/>
            <a:ext cx="3137770" cy="3137770"/>
          </a:xfrm>
          <a:prstGeom prst="rect">
            <a:avLst/>
          </a:prstGeom>
        </p:spPr>
      </p:pic>
    </p:spTree>
    <p:extLst>
      <p:ext uri="{BB962C8B-B14F-4D97-AF65-F5344CB8AC3E}">
        <p14:creationId xmlns:p14="http://schemas.microsoft.com/office/powerpoint/2010/main" val="27113581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Top Corners Snipped 10">
            <a:extLst>
              <a:ext uri="{FF2B5EF4-FFF2-40B4-BE49-F238E27FC236}">
                <a16:creationId xmlns:a16="http://schemas.microsoft.com/office/drawing/2014/main" id="{09DE0540-48E3-41BB-4680-EF41686BE594}"/>
              </a:ext>
              <a:ext uri="{C183D7F6-B498-43B3-948B-1728B52AA6E4}">
                <adec:decorative xmlns:adec="http://schemas.microsoft.com/office/drawing/2017/decorative" val="1"/>
              </a:ext>
            </a:extLst>
          </p:cNvPr>
          <p:cNvSpPr/>
          <p:nvPr/>
        </p:nvSpPr>
        <p:spPr>
          <a:xfrm>
            <a:off x="836612" y="2834641"/>
            <a:ext cx="3931920" cy="4023359"/>
          </a:xfrm>
          <a:prstGeom prst="snip2Same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pPr algn="ctr"/>
            <a:r>
              <a:rPr lang="en-US" dirty="0"/>
              <a:t>Original Assessment Approach</a:t>
            </a:r>
          </a:p>
        </p:txBody>
      </p:sp>
      <p:sp>
        <p:nvSpPr>
          <p:cNvPr id="3" name="Content Placeholder 2"/>
          <p:cNvSpPr>
            <a:spLocks noGrp="1"/>
          </p:cNvSpPr>
          <p:nvPr>
            <p:ph idx="1"/>
          </p:nvPr>
        </p:nvSpPr>
        <p:spPr/>
        <p:txBody>
          <a:bodyPr>
            <a:normAutofit fontScale="85000" lnSpcReduction="20000"/>
          </a:bodyPr>
          <a:lstStyle/>
          <a:p>
            <a:r>
              <a:rPr lang="en-US" dirty="0"/>
              <a:t>The model coefficients used to estimate performance for negotiations were “locked in” based on data available at the time and used for the performance assessments that occurred 2 and 3 years later.</a:t>
            </a:r>
          </a:p>
          <a:p>
            <a:r>
              <a:rPr lang="en-US" dirty="0"/>
              <a:t>Estimate0  is not updated with additional data that becomes available after the negotiations process and during the program years that follow.  </a:t>
            </a:r>
          </a:p>
          <a:p>
            <a:r>
              <a:rPr lang="en-US" dirty="0"/>
              <a:t>This approach limited our ability to conduct performance assessments that can account for rapid changes in grantee performance and novel economic shocks (e.g., the pandemic).</a:t>
            </a:r>
          </a:p>
        </p:txBody>
      </p:sp>
      <p:pic>
        <p:nvPicPr>
          <p:cNvPr id="9" name="Picture 8" descr="A picture containing text, font, circle, graphics&#10;&#10;Description automatically generated">
            <a:extLst>
              <a:ext uri="{FF2B5EF4-FFF2-40B4-BE49-F238E27FC236}">
                <a16:creationId xmlns:a16="http://schemas.microsoft.com/office/drawing/2014/main" id="{F3CDE018-73C4-0429-61F8-8EBC24A8B71B}"/>
              </a:ext>
            </a:extLst>
          </p:cNvPr>
          <p:cNvPicPr>
            <a:picLocks noChangeAspect="1"/>
          </p:cNvPicPr>
          <p:nvPr/>
        </p:nvPicPr>
        <p:blipFill>
          <a:blip r:embed="rId3">
            <a:duotone>
              <a:prstClr val="black"/>
              <a:schemeClr val="accent6">
                <a:lumMod val="60000"/>
                <a:lumOff val="40000"/>
                <a:tint val="45000"/>
                <a:satMod val="400000"/>
              </a:schemeClr>
            </a:duotone>
            <a:extLst>
              <a:ext uri="{28A0092B-C50C-407E-A947-70E740481C1C}">
                <a14:useLocalDpi xmlns:a14="http://schemas.microsoft.com/office/drawing/2010/main" val="0"/>
              </a:ext>
            </a:extLst>
          </a:blip>
          <a:stretch>
            <a:fillRect/>
          </a:stretch>
        </p:blipFill>
        <p:spPr>
          <a:xfrm>
            <a:off x="1233687" y="3279958"/>
            <a:ext cx="3137770" cy="3137770"/>
          </a:xfrm>
          <a:prstGeom prst="rect">
            <a:avLst/>
          </a:prstGeom>
        </p:spPr>
      </p:pic>
      <p:sp>
        <p:nvSpPr>
          <p:cNvPr id="10" name="Slide Number Placeholder 9">
            <a:extLst>
              <a:ext uri="{FF2B5EF4-FFF2-40B4-BE49-F238E27FC236}">
                <a16:creationId xmlns:a16="http://schemas.microsoft.com/office/drawing/2014/main" id="{94C0C48B-1793-04CD-BF67-65F4B9CE5BE9}"/>
              </a:ext>
            </a:extLst>
          </p:cNvPr>
          <p:cNvSpPr>
            <a:spLocks noGrp="1"/>
          </p:cNvSpPr>
          <p:nvPr>
            <p:ph type="sldNum" sz="quarter" idx="12"/>
          </p:nvPr>
        </p:nvSpPr>
        <p:spPr/>
        <p:txBody>
          <a:bodyPr/>
          <a:lstStyle/>
          <a:p>
            <a:fld id="{158B7785-F6D6-45F8-833E-07BD84680091}" type="slidenum">
              <a:rPr lang="en-US" smtClean="0"/>
              <a:t>9</a:t>
            </a:fld>
            <a:endParaRPr lang="en-US"/>
          </a:p>
        </p:txBody>
      </p:sp>
    </p:spTree>
    <p:extLst>
      <p:ext uri="{BB962C8B-B14F-4D97-AF65-F5344CB8AC3E}">
        <p14:creationId xmlns:p14="http://schemas.microsoft.com/office/powerpoint/2010/main" val="36914078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108B3-E93F-1F25-D64B-9B4865691EA9}"/>
              </a:ext>
            </a:extLst>
          </p:cNvPr>
          <p:cNvSpPr>
            <a:spLocks noGrp="1"/>
          </p:cNvSpPr>
          <p:nvPr>
            <p:ph type="title"/>
          </p:nvPr>
        </p:nvSpPr>
        <p:spPr/>
        <p:txBody>
          <a:bodyPr/>
          <a:lstStyle/>
          <a:p>
            <a:r>
              <a:rPr lang="en-US" sz="4900" b="1">
                <a:solidFill>
                  <a:srgbClr val="2C5261"/>
                </a:solidFill>
                <a:latin typeface="Calibri"/>
              </a:rPr>
              <a:t>Revised Assessment Approach</a:t>
            </a:r>
            <a:r>
              <a:rPr lang="en-US" sz="4900">
                <a:solidFill>
                  <a:srgbClr val="2C5261"/>
                </a:solidFill>
                <a:latin typeface="Calibri"/>
                <a:ea typeface="Calibri"/>
                <a:cs typeface="Calibri"/>
              </a:rPr>
              <a:t>​</a:t>
            </a:r>
            <a:endParaRPr lang="en-US"/>
          </a:p>
        </p:txBody>
      </p:sp>
      <p:sp>
        <p:nvSpPr>
          <p:cNvPr id="5" name="Text Placeholder 4">
            <a:extLst>
              <a:ext uri="{FF2B5EF4-FFF2-40B4-BE49-F238E27FC236}">
                <a16:creationId xmlns:a16="http://schemas.microsoft.com/office/drawing/2014/main" id="{5628955C-C336-C83A-F45A-411F1C101DE5}"/>
              </a:ext>
            </a:extLst>
          </p:cNvPr>
          <p:cNvSpPr>
            <a:spLocks noGrp="1"/>
          </p:cNvSpPr>
          <p:nvPr>
            <p:ph type="body" idx="1"/>
          </p:nvPr>
        </p:nvSpPr>
        <p:spPr>
          <a:xfrm>
            <a:off x="839788" y="999278"/>
            <a:ext cx="10515600" cy="1534059"/>
          </a:xfrm>
          <a:solidFill>
            <a:schemeClr val="tx2">
              <a:lumMod val="10000"/>
              <a:lumOff val="90000"/>
            </a:schemeClr>
          </a:solidFill>
          <a:ln>
            <a:solidFill>
              <a:schemeClr val="accent1">
                <a:lumMod val="20000"/>
                <a:lumOff val="80000"/>
              </a:schemeClr>
            </a:solidFill>
          </a:ln>
        </p:spPr>
        <p:txBody>
          <a:bodyPr lIns="182880" tIns="182880" rIns="182880" bIns="182880">
            <a:normAutofit/>
          </a:bodyPr>
          <a:lstStyle/>
          <a:p>
            <a:r>
              <a:rPr lang="en-US" sz="2400" b="1" dirty="0">
                <a:solidFill>
                  <a:schemeClr val="accent1"/>
                </a:solidFill>
                <a:latin typeface="Calibri"/>
              </a:rPr>
              <a:t>Refit</a:t>
            </a:r>
            <a:r>
              <a:rPr lang="en-US" sz="2400" b="1" dirty="0">
                <a:solidFill>
                  <a:srgbClr val="242021"/>
                </a:solidFill>
                <a:latin typeface="Calibri"/>
              </a:rPr>
              <a:t>: </a:t>
            </a:r>
            <a:r>
              <a:rPr lang="en-US" sz="2400" dirty="0">
                <a:solidFill>
                  <a:srgbClr val="242021"/>
                </a:solidFill>
                <a:latin typeface="Calibri"/>
              </a:rPr>
              <a:t>using the same model specification (same variables),</a:t>
            </a:r>
            <a:br>
              <a:rPr lang="en-US" sz="2400" dirty="0">
                <a:solidFill>
                  <a:srgbClr val="242021"/>
                </a:solidFill>
                <a:latin typeface="Calibri"/>
              </a:rPr>
            </a:br>
            <a:r>
              <a:rPr lang="en-US" sz="2400" dirty="0">
                <a:solidFill>
                  <a:srgbClr val="242021"/>
                </a:solidFill>
                <a:latin typeface="Calibri"/>
              </a:rPr>
              <a:t>the Departments re-estimate the coefficients and state performance projections using available data.</a:t>
            </a:r>
            <a:r>
              <a:rPr lang="en-US" sz="2400" dirty="0">
                <a:solidFill>
                  <a:srgbClr val="242021"/>
                </a:solidFill>
                <a:latin typeface="Calibri"/>
                <a:ea typeface="Calibri"/>
                <a:cs typeface="Calibri"/>
              </a:rPr>
              <a:t>​</a:t>
            </a:r>
            <a:endParaRPr lang="en-US" dirty="0">
              <a:cs typeface="Calibri"/>
            </a:endParaRPr>
          </a:p>
        </p:txBody>
      </p:sp>
      <p:sp>
        <p:nvSpPr>
          <p:cNvPr id="3" name="Content Placeholder 2"/>
          <p:cNvSpPr>
            <a:spLocks noGrp="1"/>
          </p:cNvSpPr>
          <p:nvPr>
            <p:ph sz="half" idx="2"/>
          </p:nvPr>
        </p:nvSpPr>
        <p:spPr>
          <a:xfrm>
            <a:off x="839788" y="2675678"/>
            <a:ext cx="10515600" cy="3513985"/>
          </a:xfrm>
        </p:spPr>
        <p:txBody>
          <a:bodyPr vert="horz" lIns="91440" tIns="45720" rIns="91440" bIns="45720" rtlCol="0" anchor="t">
            <a:noAutofit/>
          </a:bodyPr>
          <a:lstStyle/>
          <a:p>
            <a:pPr>
              <a:buFont typeface="Wingdings 3" panose="05040102010807070707" pitchFamily="18" charset="2"/>
              <a:buChar char="}"/>
            </a:pPr>
            <a:r>
              <a:rPr lang="en-US" sz="2200" dirty="0"/>
              <a:t>After the program year ends and before assessing state performance, </a:t>
            </a:r>
            <a:br>
              <a:rPr lang="en-US" sz="2200" dirty="0"/>
            </a:br>
            <a:r>
              <a:rPr lang="en-US" sz="2200" dirty="0"/>
              <a:t>the Departments will </a:t>
            </a:r>
            <a:r>
              <a:rPr lang="en-US" sz="2200" b="1" dirty="0">
                <a:solidFill>
                  <a:schemeClr val="accent2"/>
                </a:solidFill>
              </a:rPr>
              <a:t>refit</a:t>
            </a:r>
            <a:r>
              <a:rPr lang="en-US" sz="2200" dirty="0">
                <a:solidFill>
                  <a:schemeClr val="accent2"/>
                </a:solidFill>
              </a:rPr>
              <a:t> </a:t>
            </a:r>
            <a:r>
              <a:rPr lang="en-US" sz="2200" dirty="0"/>
              <a:t>the models to include </a:t>
            </a:r>
            <a:r>
              <a:rPr lang="en-US" sz="2200" b="1" dirty="0">
                <a:solidFill>
                  <a:schemeClr val="accent2"/>
                </a:solidFill>
              </a:rPr>
              <a:t>more </a:t>
            </a:r>
            <a:r>
              <a:rPr lang="en-US" sz="2200" dirty="0"/>
              <a:t>data that has become available.</a:t>
            </a:r>
            <a:endParaRPr lang="en-US" sz="2200" dirty="0">
              <a:cs typeface="Calibri"/>
            </a:endParaRPr>
          </a:p>
          <a:p>
            <a:pPr>
              <a:buFont typeface="Wingdings 3" panose="05040102010807070707" pitchFamily="18" charset="2"/>
              <a:buChar char="}"/>
            </a:pPr>
            <a:r>
              <a:rPr lang="en-US" sz="2200" dirty="0"/>
              <a:t>The refit models will produce new pre-PY and post-PY state performance estimates. </a:t>
            </a:r>
            <a:endParaRPr lang="en-US" sz="2200" baseline="-25000" dirty="0">
              <a:cs typeface="Calibri"/>
            </a:endParaRPr>
          </a:p>
          <a:p>
            <a:pPr>
              <a:buFont typeface="Wingdings 3" panose="05040102010807070707" pitchFamily="18" charset="2"/>
              <a:buChar char="}"/>
            </a:pPr>
            <a:r>
              <a:rPr lang="en-US" sz="2200" dirty="0"/>
              <a:t>The pre-program year performance estimate</a:t>
            </a:r>
            <a:r>
              <a:rPr lang="en-US" sz="2200" baseline="-25000" dirty="0"/>
              <a:t> </a:t>
            </a:r>
            <a:r>
              <a:rPr lang="en-US" sz="2200" dirty="0"/>
              <a:t>used during the negotiations process (before the program years began) is no longer used. </a:t>
            </a:r>
            <a:endParaRPr lang="en-US" sz="2200" baseline="-25000" dirty="0">
              <a:cs typeface="Calibri"/>
            </a:endParaRPr>
          </a:p>
          <a:p>
            <a:pPr>
              <a:buFont typeface="Wingdings 3" panose="05040102010807070707" pitchFamily="18" charset="2"/>
              <a:buChar char="}"/>
            </a:pPr>
            <a:r>
              <a:rPr lang="en-US" sz="2200" dirty="0"/>
              <a:t>The new estimates will be used to calculate the </a:t>
            </a:r>
            <a:r>
              <a:rPr lang="en-US" sz="2200" b="1" dirty="0">
                <a:solidFill>
                  <a:schemeClr val="accent2"/>
                </a:solidFill>
              </a:rPr>
              <a:t>Adjustment Factor</a:t>
            </a:r>
            <a:r>
              <a:rPr lang="en-US" sz="2200" dirty="0">
                <a:solidFill>
                  <a:schemeClr val="accent2"/>
                </a:solidFill>
              </a:rPr>
              <a:t>,</a:t>
            </a:r>
            <a:r>
              <a:rPr lang="en-US" sz="2200" dirty="0"/>
              <a:t> </a:t>
            </a:r>
            <a:br>
              <a:rPr lang="en-US" sz="2200" dirty="0"/>
            </a:br>
            <a:r>
              <a:rPr lang="en-US" sz="2200" dirty="0"/>
              <a:t>which will then be used to adjust the Negotiated Level of Performance </a:t>
            </a:r>
            <a:br>
              <a:rPr lang="en-US" sz="2200" dirty="0"/>
            </a:br>
            <a:r>
              <a:rPr lang="en-US" sz="2200" dirty="0"/>
              <a:t>(Negotiated level + Adjustment Factor).</a:t>
            </a:r>
            <a:endParaRPr lang="en-US" sz="2200" dirty="0">
              <a:cs typeface="Calibri"/>
            </a:endParaRPr>
          </a:p>
          <a:p>
            <a:pPr>
              <a:buFont typeface="Wingdings 3" panose="05040102010807070707" pitchFamily="18" charset="2"/>
              <a:buChar char="}"/>
            </a:pPr>
            <a:endParaRPr lang="en-US" sz="2200" b="1" u="sng" dirty="0">
              <a:cs typeface="Calibri"/>
            </a:endParaRPr>
          </a:p>
        </p:txBody>
      </p:sp>
      <p:sp>
        <p:nvSpPr>
          <p:cNvPr id="4" name="Slide Number Placeholder 3">
            <a:extLst>
              <a:ext uri="{FF2B5EF4-FFF2-40B4-BE49-F238E27FC236}">
                <a16:creationId xmlns:a16="http://schemas.microsoft.com/office/drawing/2014/main" id="{DA880851-E093-E1A8-F52E-8CFC499272CE}"/>
              </a:ext>
            </a:extLst>
          </p:cNvPr>
          <p:cNvSpPr>
            <a:spLocks noGrp="1"/>
          </p:cNvSpPr>
          <p:nvPr>
            <p:ph type="sldNum" sz="quarter" idx="12"/>
          </p:nvPr>
        </p:nvSpPr>
        <p:spPr/>
        <p:txBody>
          <a:bodyPr/>
          <a:lstStyle/>
          <a:p>
            <a:fld id="{158B7785-F6D6-45F8-833E-07BD84680091}" type="slidenum">
              <a:rPr lang="en-US" smtClean="0"/>
              <a:t>10</a:t>
            </a:fld>
            <a:endParaRPr lang="en-US"/>
          </a:p>
        </p:txBody>
      </p:sp>
    </p:spTree>
    <p:extLst>
      <p:ext uri="{BB962C8B-B14F-4D97-AF65-F5344CB8AC3E}">
        <p14:creationId xmlns:p14="http://schemas.microsoft.com/office/powerpoint/2010/main" val="3048011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3F8C8-6CF1-86A4-B8D4-738D7A9824D4}"/>
              </a:ext>
            </a:extLst>
          </p:cNvPr>
          <p:cNvSpPr>
            <a:spLocks noGrp="1"/>
          </p:cNvSpPr>
          <p:nvPr>
            <p:ph type="title"/>
          </p:nvPr>
        </p:nvSpPr>
        <p:spPr>
          <a:xfrm>
            <a:off x="355789" y="1383687"/>
            <a:ext cx="2952489" cy="2732926"/>
          </a:xfrm>
        </p:spPr>
        <p:txBody>
          <a:bodyPr>
            <a:normAutofit/>
          </a:bodyPr>
          <a:lstStyle/>
          <a:p>
            <a:pPr algn="ctr"/>
            <a:r>
              <a:rPr lang="en-US" sz="4900" dirty="0"/>
              <a:t>Improved Data Usage</a:t>
            </a:r>
          </a:p>
        </p:txBody>
      </p:sp>
      <p:pic>
        <p:nvPicPr>
          <p:cNvPr id="5" name="Content Placeholder 11" descr="tables that provides an example of how the Departments will leverage more data to derive more accurate adjusted levels of performance under the revised approach to use of the statistical adjustment model, compared to the original approach. In this example, under the revised approach, PY 2022 Assessments would leverage PY 2021 data, whereas that same data would not be leveraged for PY 2022 Assessments under the original approach.​">
            <a:extLst>
              <a:ext uri="{FF2B5EF4-FFF2-40B4-BE49-F238E27FC236}">
                <a16:creationId xmlns:a16="http://schemas.microsoft.com/office/drawing/2014/main" id="{D8897CB8-79FE-FCFD-2DC8-785F43EEF2E6}"/>
              </a:ext>
            </a:extLst>
          </p:cNvPr>
          <p:cNvPicPr>
            <a:picLocks noChangeAspect="1"/>
          </p:cNvPicPr>
          <p:nvPr/>
        </p:nvPicPr>
        <p:blipFill>
          <a:blip r:embed="rId3"/>
          <a:stretch>
            <a:fillRect/>
          </a:stretch>
        </p:blipFill>
        <p:spPr>
          <a:xfrm>
            <a:off x="3653995" y="129769"/>
            <a:ext cx="8070651" cy="5451952"/>
          </a:xfrm>
          <a:prstGeom prst="rect">
            <a:avLst/>
          </a:prstGeom>
        </p:spPr>
      </p:pic>
      <p:sp>
        <p:nvSpPr>
          <p:cNvPr id="6" name="TextBox 5">
            <a:extLst>
              <a:ext uri="{FF2B5EF4-FFF2-40B4-BE49-F238E27FC236}">
                <a16:creationId xmlns:a16="http://schemas.microsoft.com/office/drawing/2014/main" id="{3D4DE064-2234-6031-6FE2-C801764EFE82}"/>
              </a:ext>
            </a:extLst>
          </p:cNvPr>
          <p:cNvSpPr txBox="1"/>
          <p:nvPr/>
        </p:nvSpPr>
        <p:spPr>
          <a:xfrm>
            <a:off x="-2425" y="5755317"/>
            <a:ext cx="11723612" cy="276999"/>
          </a:xfrm>
          <a:prstGeom prst="rect">
            <a:avLst/>
          </a:prstGeom>
          <a:solidFill>
            <a:srgbClr val="CBCBCB"/>
          </a:solidFill>
          <a:ln>
            <a:noFill/>
          </a:ln>
        </p:spPr>
        <p:txBody>
          <a:bodyPr wrap="square" lIns="91440" tIns="45720" rIns="91440" bIns="45720" rtlCol="0" anchor="t">
            <a:spAutoFit/>
          </a:bodyPr>
          <a:lstStyle/>
          <a:p>
            <a:pPr algn="r"/>
            <a:r>
              <a:rPr lang="en-US" sz="1200" dirty="0">
                <a:solidFill>
                  <a:srgbClr val="242021"/>
                </a:solidFill>
              </a:rPr>
              <a:t>*The Departments will not use data from the program year being assessed to inform the re-estimation of the statistical adjustment model at the end of the program year.</a:t>
            </a:r>
            <a:endParaRPr lang="en-US" sz="1200" dirty="0">
              <a:solidFill>
                <a:srgbClr val="242021"/>
              </a:solidFill>
              <a:cs typeface="Calibri"/>
            </a:endParaRPr>
          </a:p>
        </p:txBody>
      </p:sp>
      <p:sp>
        <p:nvSpPr>
          <p:cNvPr id="3" name="Slide Number Placeholder 2">
            <a:extLst>
              <a:ext uri="{FF2B5EF4-FFF2-40B4-BE49-F238E27FC236}">
                <a16:creationId xmlns:a16="http://schemas.microsoft.com/office/drawing/2014/main" id="{C44088B6-2C3C-76DB-4C8F-7A595F55B1FD}"/>
              </a:ext>
            </a:extLst>
          </p:cNvPr>
          <p:cNvSpPr>
            <a:spLocks noGrp="1"/>
          </p:cNvSpPr>
          <p:nvPr>
            <p:ph type="sldNum" sz="quarter" idx="12"/>
          </p:nvPr>
        </p:nvSpPr>
        <p:spPr/>
        <p:txBody>
          <a:bodyPr/>
          <a:lstStyle/>
          <a:p>
            <a:fld id="{158B7785-F6D6-45F8-833E-07BD84680091}" type="slidenum">
              <a:rPr lang="en-US" smtClean="0"/>
              <a:t>11</a:t>
            </a:fld>
            <a:endParaRPr lang="en-US"/>
          </a:p>
        </p:txBody>
      </p:sp>
    </p:spTree>
    <p:extLst>
      <p:ext uri="{BB962C8B-B14F-4D97-AF65-F5344CB8AC3E}">
        <p14:creationId xmlns:p14="http://schemas.microsoft.com/office/powerpoint/2010/main" val="18364251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A24200">
            <a:alpha val="20000"/>
          </a:srgbClr>
        </a:solidFill>
        <a:effectLst/>
      </p:bgPr>
    </p:bg>
    <p:spTree>
      <p:nvGrpSpPr>
        <p:cNvPr id="1" name=""/>
        <p:cNvGrpSpPr/>
        <p:nvPr/>
      </p:nvGrpSpPr>
      <p:grpSpPr>
        <a:xfrm>
          <a:off x="0" y="0"/>
          <a:ext cx="0" cy="0"/>
          <a:chOff x="0" y="0"/>
          <a:chExt cx="0" cy="0"/>
        </a:xfrm>
      </p:grpSpPr>
      <p:sp>
        <p:nvSpPr>
          <p:cNvPr id="7" name="Arrow: Pentagon 6">
            <a:extLst>
              <a:ext uri="{FF2B5EF4-FFF2-40B4-BE49-F238E27FC236}">
                <a16:creationId xmlns:a16="http://schemas.microsoft.com/office/drawing/2014/main" id="{E2504F2E-21DC-2B86-811B-9466C0A99E4F}"/>
              </a:ext>
              <a:ext uri="{C183D7F6-B498-43B3-948B-1728B52AA6E4}">
                <adec:decorative xmlns:adec="http://schemas.microsoft.com/office/drawing/2017/decorative" val="1"/>
              </a:ext>
            </a:extLst>
          </p:cNvPr>
          <p:cNvSpPr/>
          <p:nvPr/>
        </p:nvSpPr>
        <p:spPr>
          <a:xfrm>
            <a:off x="0" y="1410070"/>
            <a:ext cx="8180715" cy="4341961"/>
          </a:xfrm>
          <a:prstGeom prst="homePlate">
            <a:avLst/>
          </a:prstGeom>
          <a:solidFill>
            <a:srgbClr val="B4611B"/>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BF2BA3AD-D13A-56F4-F05B-0068E42B3C1A}"/>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12</a:t>
            </a:fld>
            <a:endParaRPr kumimoji="0" lang="en-US" sz="1600" b="1" i="0" u="none" strike="noStrike" kern="1200" cap="none" spc="0" normalizeH="0" baseline="0" noProof="0">
              <a:ln>
                <a:noFill/>
              </a:ln>
              <a:solidFill>
                <a:srgbClr val="2C5261"/>
              </a:solidFill>
              <a:effectLst/>
              <a:uLnTx/>
              <a:uFillTx/>
              <a:latin typeface="Calibri" panose="020F0502020204030204"/>
              <a:ea typeface="+mn-ea"/>
              <a:cs typeface="+mn-cs"/>
            </a:endParaRPr>
          </a:p>
        </p:txBody>
      </p:sp>
      <p:sp>
        <p:nvSpPr>
          <p:cNvPr id="3" name="Title 2">
            <a:extLst>
              <a:ext uri="{FF2B5EF4-FFF2-40B4-BE49-F238E27FC236}">
                <a16:creationId xmlns:a16="http://schemas.microsoft.com/office/drawing/2014/main" id="{E762AA3E-922E-E374-7FF8-0E63D0808366}"/>
              </a:ext>
            </a:extLst>
          </p:cNvPr>
          <p:cNvSpPr>
            <a:spLocks noGrp="1"/>
          </p:cNvSpPr>
          <p:nvPr>
            <p:ph type="title"/>
          </p:nvPr>
        </p:nvSpPr>
        <p:spPr>
          <a:xfrm>
            <a:off x="800101" y="1487933"/>
            <a:ext cx="7760676" cy="2099982"/>
          </a:xfrm>
        </p:spPr>
        <p:txBody>
          <a:bodyPr vert="horz" lIns="91440" tIns="45720" rIns="91440" bIns="45720" rtlCol="0" anchor="b">
            <a:normAutofit/>
          </a:bodyPr>
          <a:lstStyle/>
          <a:p>
            <a:r>
              <a:rPr lang="en-US" dirty="0">
                <a:solidFill>
                  <a:srgbClr val="FFFFFF"/>
                </a:solidFill>
              </a:rPr>
              <a:t>Functional </a:t>
            </a:r>
            <a:br>
              <a:rPr lang="en-US" dirty="0">
                <a:solidFill>
                  <a:srgbClr val="FFFFFF"/>
                </a:solidFill>
              </a:rPr>
            </a:br>
            <a:r>
              <a:rPr lang="en-US" dirty="0">
                <a:solidFill>
                  <a:srgbClr val="FFFFFF"/>
                </a:solidFill>
              </a:rPr>
              <a:t>Example</a:t>
            </a:r>
          </a:p>
        </p:txBody>
      </p:sp>
      <p:sp>
        <p:nvSpPr>
          <p:cNvPr id="6" name="Text Placeholder 5">
            <a:extLst>
              <a:ext uri="{FF2B5EF4-FFF2-40B4-BE49-F238E27FC236}">
                <a16:creationId xmlns:a16="http://schemas.microsoft.com/office/drawing/2014/main" id="{6F0B5017-FDFD-51B7-9DCB-FD15C013083A}"/>
              </a:ext>
            </a:extLst>
          </p:cNvPr>
          <p:cNvSpPr>
            <a:spLocks noGrp="1"/>
          </p:cNvSpPr>
          <p:nvPr>
            <p:ph type="body" idx="1"/>
          </p:nvPr>
        </p:nvSpPr>
        <p:spPr>
          <a:xfrm>
            <a:off x="796285" y="3595317"/>
            <a:ext cx="7369520" cy="2167271"/>
          </a:xfrm>
        </p:spPr>
        <p:txBody>
          <a:bodyPr vert="horz" lIns="91440" tIns="45720" rIns="91440" bIns="45720" rtlCol="0" anchor="t">
            <a:noAutofit/>
          </a:bodyPr>
          <a:lstStyle/>
          <a:p>
            <a:pPr>
              <a:lnSpc>
                <a:spcPct val="100000"/>
              </a:lnSpc>
              <a:spcBef>
                <a:spcPts val="0"/>
              </a:spcBef>
              <a:buClr>
                <a:srgbClr val="2C5261"/>
              </a:buClr>
            </a:pPr>
            <a:r>
              <a:rPr lang="en-US" sz="3600" dirty="0">
                <a:solidFill>
                  <a:srgbClr val="FFFFFF"/>
                </a:solidFill>
              </a:rPr>
              <a:t>Illustration of Original </a:t>
            </a:r>
          </a:p>
          <a:p>
            <a:pPr>
              <a:lnSpc>
                <a:spcPct val="100000"/>
              </a:lnSpc>
              <a:spcBef>
                <a:spcPts val="0"/>
              </a:spcBef>
            </a:pPr>
            <a:r>
              <a:rPr lang="en-US" sz="3600" dirty="0">
                <a:solidFill>
                  <a:srgbClr val="FFFFFF"/>
                </a:solidFill>
              </a:rPr>
              <a:t>&amp; Revised Approach</a:t>
            </a:r>
            <a:endParaRPr lang="en-US" sz="3600" dirty="0">
              <a:solidFill>
                <a:srgbClr val="FFFFFF"/>
              </a:solidFill>
              <a:cs typeface="Calibri"/>
            </a:endParaRPr>
          </a:p>
        </p:txBody>
      </p:sp>
      <p:pic>
        <p:nvPicPr>
          <p:cNvPr id="4" name="Graphic 4">
            <a:extLst>
              <a:ext uri="{FF2B5EF4-FFF2-40B4-BE49-F238E27FC236}">
                <a16:creationId xmlns:a16="http://schemas.microsoft.com/office/drawing/2014/main" id="{243A7817-AF39-B503-8AC7-B4021460B5A4}"/>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210800" y="2514600"/>
            <a:ext cx="1828799" cy="1840522"/>
          </a:xfrm>
          <a:prstGeom prst="rect">
            <a:avLst/>
          </a:prstGeom>
        </p:spPr>
      </p:pic>
    </p:spTree>
    <p:extLst>
      <p:ext uri="{BB962C8B-B14F-4D97-AF65-F5344CB8AC3E}">
        <p14:creationId xmlns:p14="http://schemas.microsoft.com/office/powerpoint/2010/main" val="2440076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1FD3D-C10A-44C6-A785-B8D0958F1191}"/>
              </a:ext>
            </a:extLst>
          </p:cNvPr>
          <p:cNvSpPr>
            <a:spLocks noGrp="1"/>
          </p:cNvSpPr>
          <p:nvPr>
            <p:ph type="title"/>
          </p:nvPr>
        </p:nvSpPr>
        <p:spPr/>
        <p:txBody>
          <a:bodyPr>
            <a:normAutofit/>
          </a:bodyPr>
          <a:lstStyle/>
          <a:p>
            <a:r>
              <a:rPr lang="en-US" sz="4900" dirty="0"/>
              <a:t>Review of Terms</a:t>
            </a:r>
          </a:p>
        </p:txBody>
      </p:sp>
      <p:sp>
        <p:nvSpPr>
          <p:cNvPr id="3" name="Content Placeholder 2">
            <a:extLst>
              <a:ext uri="{FF2B5EF4-FFF2-40B4-BE49-F238E27FC236}">
                <a16:creationId xmlns:a16="http://schemas.microsoft.com/office/drawing/2014/main" id="{1762F188-F6A8-481D-847B-02DAEBBF27B1}"/>
              </a:ext>
            </a:extLst>
          </p:cNvPr>
          <p:cNvSpPr>
            <a:spLocks noGrp="1"/>
          </p:cNvSpPr>
          <p:nvPr>
            <p:ph idx="1"/>
          </p:nvPr>
        </p:nvSpPr>
        <p:spPr>
          <a:xfrm>
            <a:off x="805866" y="1438951"/>
            <a:ext cx="10890607" cy="5039517"/>
          </a:xfrm>
        </p:spPr>
        <p:txBody>
          <a:bodyPr>
            <a:normAutofit/>
          </a:bodyPr>
          <a:lstStyle/>
          <a:p>
            <a:pPr>
              <a:lnSpc>
                <a:spcPct val="100000"/>
              </a:lnSpc>
              <a:spcBef>
                <a:spcPts val="0"/>
              </a:spcBef>
              <a:spcAft>
                <a:spcPts val="600"/>
              </a:spcAft>
            </a:pPr>
            <a:r>
              <a:rPr lang="en-US" sz="2800" b="1" dirty="0">
                <a:solidFill>
                  <a:schemeClr val="accent2"/>
                </a:solidFill>
              </a:rPr>
              <a:t>Expected levels of performance </a:t>
            </a:r>
            <a:br>
              <a:rPr lang="en-US" sz="2800" dirty="0"/>
            </a:br>
            <a:r>
              <a:rPr lang="en-US" sz="2800" dirty="0"/>
              <a:t>Levels of performance proposed by the state in the initial submission of the Unified or Combined State Plan and in the required two-year modification prior to negotiations for each primary indicator</a:t>
            </a:r>
          </a:p>
        </p:txBody>
      </p:sp>
      <p:sp>
        <p:nvSpPr>
          <p:cNvPr id="4" name="Slide Number Placeholder 3">
            <a:extLst>
              <a:ext uri="{FF2B5EF4-FFF2-40B4-BE49-F238E27FC236}">
                <a16:creationId xmlns:a16="http://schemas.microsoft.com/office/drawing/2014/main" id="{3871D290-7CCF-943B-6BD2-E4106A69EEE2}"/>
              </a:ext>
            </a:extLst>
          </p:cNvPr>
          <p:cNvSpPr>
            <a:spLocks noGrp="1"/>
          </p:cNvSpPr>
          <p:nvPr>
            <p:ph type="sldNum" sz="quarter" idx="12"/>
          </p:nvPr>
        </p:nvSpPr>
        <p:spPr/>
        <p:txBody>
          <a:bodyPr/>
          <a:lstStyle/>
          <a:p>
            <a:fld id="{158B7785-F6D6-45F8-833E-07BD84680091}" type="slidenum">
              <a:rPr lang="en-US" smtClean="0"/>
              <a:t>13</a:t>
            </a:fld>
            <a:endParaRPr lang="en-US"/>
          </a:p>
        </p:txBody>
      </p:sp>
    </p:spTree>
    <p:extLst>
      <p:ext uri="{BB962C8B-B14F-4D97-AF65-F5344CB8AC3E}">
        <p14:creationId xmlns:p14="http://schemas.microsoft.com/office/powerpoint/2010/main" val="18265488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1FD3D-C10A-44C6-A785-B8D0958F1191}"/>
              </a:ext>
            </a:extLst>
          </p:cNvPr>
          <p:cNvSpPr>
            <a:spLocks noGrp="1"/>
          </p:cNvSpPr>
          <p:nvPr>
            <p:ph type="title"/>
          </p:nvPr>
        </p:nvSpPr>
        <p:spPr/>
        <p:txBody>
          <a:bodyPr>
            <a:normAutofit/>
          </a:bodyPr>
          <a:lstStyle/>
          <a:p>
            <a:r>
              <a:rPr lang="en-US" sz="4900" dirty="0"/>
              <a:t>Review of Terms</a:t>
            </a:r>
          </a:p>
        </p:txBody>
      </p:sp>
      <p:sp>
        <p:nvSpPr>
          <p:cNvPr id="3" name="Content Placeholder 2">
            <a:extLst>
              <a:ext uri="{FF2B5EF4-FFF2-40B4-BE49-F238E27FC236}">
                <a16:creationId xmlns:a16="http://schemas.microsoft.com/office/drawing/2014/main" id="{1762F188-F6A8-481D-847B-02DAEBBF27B1}"/>
              </a:ext>
            </a:extLst>
          </p:cNvPr>
          <p:cNvSpPr>
            <a:spLocks noGrp="1"/>
          </p:cNvSpPr>
          <p:nvPr>
            <p:ph idx="1"/>
          </p:nvPr>
        </p:nvSpPr>
        <p:spPr>
          <a:xfrm>
            <a:off x="805866" y="1438951"/>
            <a:ext cx="10936955" cy="5039517"/>
          </a:xfrm>
        </p:spPr>
        <p:txBody>
          <a:bodyPr>
            <a:normAutofit/>
          </a:bodyPr>
          <a:lstStyle/>
          <a:p>
            <a:pPr>
              <a:lnSpc>
                <a:spcPct val="100000"/>
              </a:lnSpc>
              <a:spcBef>
                <a:spcPts val="0"/>
              </a:spcBef>
              <a:spcAft>
                <a:spcPts val="600"/>
              </a:spcAft>
            </a:pPr>
            <a:r>
              <a:rPr lang="en-US" sz="2400" b="1" dirty="0">
                <a:solidFill>
                  <a:schemeClr val="accent3">
                    <a:lumMod val="75000"/>
                    <a:lumOff val="25000"/>
                  </a:schemeClr>
                </a:solidFill>
              </a:rPr>
              <a:t>Expected levels of performance </a:t>
            </a:r>
            <a:br>
              <a:rPr lang="en-US" sz="2400" dirty="0">
                <a:solidFill>
                  <a:schemeClr val="accent3">
                    <a:lumMod val="75000"/>
                    <a:lumOff val="25000"/>
                  </a:schemeClr>
                </a:solidFill>
              </a:rPr>
            </a:br>
            <a:r>
              <a:rPr lang="en-US" sz="2400" dirty="0">
                <a:solidFill>
                  <a:schemeClr val="accent3">
                    <a:lumMod val="75000"/>
                    <a:lumOff val="25000"/>
                  </a:schemeClr>
                </a:solidFill>
              </a:rPr>
              <a:t>Levels of performance proposed by the state in the initial submission of the Unified or Combined State Plan and in the required two-year modification prior to negotiations for each primary indicator</a:t>
            </a:r>
          </a:p>
          <a:p>
            <a:pPr>
              <a:lnSpc>
                <a:spcPct val="100000"/>
              </a:lnSpc>
              <a:spcBef>
                <a:spcPts val="0"/>
              </a:spcBef>
              <a:spcAft>
                <a:spcPts val="600"/>
              </a:spcAft>
            </a:pPr>
            <a:r>
              <a:rPr lang="en-US" sz="2800" b="1" dirty="0">
                <a:solidFill>
                  <a:schemeClr val="accent2"/>
                </a:solidFill>
              </a:rPr>
              <a:t>Estimated levels of performance </a:t>
            </a:r>
            <a:br>
              <a:rPr lang="en-US" sz="2800" dirty="0"/>
            </a:br>
            <a:r>
              <a:rPr lang="en-US" sz="2800" dirty="0"/>
              <a:t>Estimated outcomes produced by the statistical adjustment model (SAM)</a:t>
            </a:r>
          </a:p>
        </p:txBody>
      </p:sp>
      <p:sp>
        <p:nvSpPr>
          <p:cNvPr id="4" name="Slide Number Placeholder 3">
            <a:extLst>
              <a:ext uri="{FF2B5EF4-FFF2-40B4-BE49-F238E27FC236}">
                <a16:creationId xmlns:a16="http://schemas.microsoft.com/office/drawing/2014/main" id="{A338FEB1-3D37-99D1-7C1D-A54044622FA0}"/>
              </a:ext>
            </a:extLst>
          </p:cNvPr>
          <p:cNvSpPr>
            <a:spLocks noGrp="1"/>
          </p:cNvSpPr>
          <p:nvPr>
            <p:ph type="sldNum" sz="quarter" idx="12"/>
          </p:nvPr>
        </p:nvSpPr>
        <p:spPr/>
        <p:txBody>
          <a:bodyPr/>
          <a:lstStyle/>
          <a:p>
            <a:fld id="{158B7785-F6D6-45F8-833E-07BD84680091}" type="slidenum">
              <a:rPr lang="en-US" smtClean="0"/>
              <a:t>14</a:t>
            </a:fld>
            <a:endParaRPr lang="en-US"/>
          </a:p>
        </p:txBody>
      </p:sp>
    </p:spTree>
    <p:extLst>
      <p:ext uri="{BB962C8B-B14F-4D97-AF65-F5344CB8AC3E}">
        <p14:creationId xmlns:p14="http://schemas.microsoft.com/office/powerpoint/2010/main" val="5510077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1FD3D-C10A-44C6-A785-B8D0958F1191}"/>
              </a:ext>
            </a:extLst>
          </p:cNvPr>
          <p:cNvSpPr>
            <a:spLocks noGrp="1"/>
          </p:cNvSpPr>
          <p:nvPr>
            <p:ph type="title"/>
          </p:nvPr>
        </p:nvSpPr>
        <p:spPr/>
        <p:txBody>
          <a:bodyPr>
            <a:normAutofit/>
          </a:bodyPr>
          <a:lstStyle/>
          <a:p>
            <a:r>
              <a:rPr lang="en-US" sz="4900" dirty="0"/>
              <a:t>Review of Terms</a:t>
            </a:r>
          </a:p>
        </p:txBody>
      </p:sp>
      <p:sp>
        <p:nvSpPr>
          <p:cNvPr id="3" name="Content Placeholder 2">
            <a:extLst>
              <a:ext uri="{FF2B5EF4-FFF2-40B4-BE49-F238E27FC236}">
                <a16:creationId xmlns:a16="http://schemas.microsoft.com/office/drawing/2014/main" id="{1762F188-F6A8-481D-847B-02DAEBBF27B1}"/>
              </a:ext>
            </a:extLst>
          </p:cNvPr>
          <p:cNvSpPr>
            <a:spLocks noGrp="1"/>
          </p:cNvSpPr>
          <p:nvPr>
            <p:ph idx="1"/>
          </p:nvPr>
        </p:nvSpPr>
        <p:spPr>
          <a:xfrm>
            <a:off x="804672" y="1435608"/>
            <a:ext cx="10936224" cy="5577840"/>
          </a:xfrm>
        </p:spPr>
        <p:txBody>
          <a:bodyPr>
            <a:noAutofit/>
          </a:bodyPr>
          <a:lstStyle/>
          <a:p>
            <a:pPr>
              <a:lnSpc>
                <a:spcPct val="100000"/>
              </a:lnSpc>
              <a:spcBef>
                <a:spcPts val="0"/>
              </a:spcBef>
              <a:spcAft>
                <a:spcPts val="600"/>
              </a:spcAft>
            </a:pPr>
            <a:r>
              <a:rPr lang="en-US" sz="2400" b="1" dirty="0">
                <a:solidFill>
                  <a:schemeClr val="accent3">
                    <a:lumMod val="75000"/>
                    <a:lumOff val="25000"/>
                  </a:schemeClr>
                </a:solidFill>
              </a:rPr>
              <a:t>Expected levels of performance </a:t>
            </a:r>
            <a:br>
              <a:rPr lang="en-US" sz="2400" dirty="0">
                <a:solidFill>
                  <a:schemeClr val="accent3">
                    <a:lumMod val="75000"/>
                    <a:lumOff val="25000"/>
                  </a:schemeClr>
                </a:solidFill>
              </a:rPr>
            </a:br>
            <a:r>
              <a:rPr lang="en-US" sz="2400" dirty="0">
                <a:solidFill>
                  <a:schemeClr val="accent3">
                    <a:lumMod val="75000"/>
                    <a:lumOff val="25000"/>
                  </a:schemeClr>
                </a:solidFill>
              </a:rPr>
              <a:t>Levels of performance proposed by the state in the initial submission of the Unified or Combined State Plan and in the required two-year modification prior to negotiations for each primary indicator</a:t>
            </a:r>
          </a:p>
          <a:p>
            <a:pPr>
              <a:lnSpc>
                <a:spcPct val="100000"/>
              </a:lnSpc>
              <a:spcBef>
                <a:spcPts val="0"/>
              </a:spcBef>
              <a:spcAft>
                <a:spcPts val="600"/>
              </a:spcAft>
            </a:pPr>
            <a:r>
              <a:rPr lang="en-US" sz="2400" b="1" dirty="0">
                <a:solidFill>
                  <a:schemeClr val="accent3">
                    <a:lumMod val="75000"/>
                    <a:lumOff val="25000"/>
                  </a:schemeClr>
                </a:solidFill>
              </a:rPr>
              <a:t>Estimated levels of performance </a:t>
            </a:r>
            <a:br>
              <a:rPr lang="en-US" sz="2400" b="1" dirty="0">
                <a:solidFill>
                  <a:schemeClr val="accent3">
                    <a:lumMod val="75000"/>
                    <a:lumOff val="25000"/>
                  </a:schemeClr>
                </a:solidFill>
              </a:rPr>
            </a:br>
            <a:r>
              <a:rPr lang="en-US" sz="2400" dirty="0">
                <a:solidFill>
                  <a:schemeClr val="accent3">
                    <a:lumMod val="75000"/>
                    <a:lumOff val="25000"/>
                  </a:schemeClr>
                </a:solidFill>
              </a:rPr>
              <a:t>Estimated outcomes produced by the statistical adjustment model (SAM)</a:t>
            </a:r>
            <a:endParaRPr lang="en-US" sz="2400" b="1" dirty="0">
              <a:solidFill>
                <a:schemeClr val="accent3">
                  <a:lumMod val="75000"/>
                  <a:lumOff val="25000"/>
                </a:schemeClr>
              </a:solidFill>
            </a:endParaRPr>
          </a:p>
          <a:p>
            <a:pPr>
              <a:lnSpc>
                <a:spcPct val="100000"/>
              </a:lnSpc>
              <a:spcBef>
                <a:spcPts val="0"/>
              </a:spcBef>
              <a:spcAft>
                <a:spcPts val="600"/>
              </a:spcAft>
            </a:pPr>
            <a:r>
              <a:rPr lang="en-US" sz="2800" b="1" dirty="0">
                <a:solidFill>
                  <a:schemeClr val="accent2"/>
                </a:solidFill>
              </a:rPr>
              <a:t>Negotiated levels of performance </a:t>
            </a:r>
            <a:br>
              <a:rPr lang="en-US" sz="2800" b="1" dirty="0">
                <a:solidFill>
                  <a:schemeClr val="accent3">
                    <a:lumMod val="75000"/>
                  </a:schemeClr>
                </a:solidFill>
              </a:rPr>
            </a:br>
            <a:r>
              <a:rPr lang="en-US" sz="2800" dirty="0"/>
              <a:t>Levels of performance mutually agreed to by the state &amp; the Department. The negotiations process must be based on four factors described in the guidance. These negotiated levels of performance must be incorporated into the approved Unified or Combined State Plan and the approved two-year modification of that Plan</a:t>
            </a:r>
          </a:p>
        </p:txBody>
      </p:sp>
      <p:sp>
        <p:nvSpPr>
          <p:cNvPr id="4" name="Slide Number Placeholder 3">
            <a:extLst>
              <a:ext uri="{FF2B5EF4-FFF2-40B4-BE49-F238E27FC236}">
                <a16:creationId xmlns:a16="http://schemas.microsoft.com/office/drawing/2014/main" id="{84F0C989-A7FF-7507-A9D9-9723F9AFB54E}"/>
              </a:ext>
            </a:extLst>
          </p:cNvPr>
          <p:cNvSpPr>
            <a:spLocks noGrp="1"/>
          </p:cNvSpPr>
          <p:nvPr>
            <p:ph type="sldNum" sz="quarter" idx="12"/>
          </p:nvPr>
        </p:nvSpPr>
        <p:spPr/>
        <p:txBody>
          <a:bodyPr/>
          <a:lstStyle/>
          <a:p>
            <a:fld id="{158B7785-F6D6-45F8-833E-07BD84680091}" type="slidenum">
              <a:rPr lang="en-US" smtClean="0"/>
              <a:t>15</a:t>
            </a:fld>
            <a:endParaRPr lang="en-US"/>
          </a:p>
        </p:txBody>
      </p:sp>
    </p:spTree>
    <p:extLst>
      <p:ext uri="{BB962C8B-B14F-4D97-AF65-F5344CB8AC3E}">
        <p14:creationId xmlns:p14="http://schemas.microsoft.com/office/powerpoint/2010/main" val="29371715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1FD3D-C10A-44C6-A785-B8D0958F1191}"/>
              </a:ext>
            </a:extLst>
          </p:cNvPr>
          <p:cNvSpPr>
            <a:spLocks noGrp="1"/>
          </p:cNvSpPr>
          <p:nvPr>
            <p:ph type="title"/>
          </p:nvPr>
        </p:nvSpPr>
        <p:spPr/>
        <p:txBody>
          <a:bodyPr>
            <a:normAutofit/>
          </a:bodyPr>
          <a:lstStyle/>
          <a:p>
            <a:r>
              <a:rPr lang="en-US" sz="4900" dirty="0"/>
              <a:t>Review of Terms (continued)</a:t>
            </a:r>
          </a:p>
        </p:txBody>
      </p:sp>
      <p:sp>
        <p:nvSpPr>
          <p:cNvPr id="3" name="Content Placeholder 2">
            <a:extLst>
              <a:ext uri="{FF2B5EF4-FFF2-40B4-BE49-F238E27FC236}">
                <a16:creationId xmlns:a16="http://schemas.microsoft.com/office/drawing/2014/main" id="{1762F188-F6A8-481D-847B-02DAEBBF27B1}"/>
              </a:ext>
            </a:extLst>
          </p:cNvPr>
          <p:cNvSpPr>
            <a:spLocks noGrp="1"/>
          </p:cNvSpPr>
          <p:nvPr>
            <p:ph idx="1"/>
          </p:nvPr>
        </p:nvSpPr>
        <p:spPr>
          <a:xfrm>
            <a:off x="805866" y="1375070"/>
            <a:ext cx="10311829" cy="4921933"/>
          </a:xfrm>
        </p:spPr>
        <p:txBody>
          <a:bodyPr vert="horz" lIns="91440" tIns="45720" rIns="91440" bIns="45720" rtlCol="0" anchor="t">
            <a:normAutofit/>
          </a:bodyPr>
          <a:lstStyle/>
          <a:p>
            <a:r>
              <a:rPr lang="en-US" sz="2800" b="1" dirty="0">
                <a:solidFill>
                  <a:schemeClr val="accent2"/>
                </a:solidFill>
              </a:rPr>
              <a:t>Actual level of performance </a:t>
            </a:r>
            <a:br>
              <a:rPr lang="en-US" sz="2800" b="1" dirty="0">
                <a:solidFill>
                  <a:schemeClr val="accent3">
                    <a:lumMod val="75000"/>
                  </a:schemeClr>
                </a:solidFill>
              </a:rPr>
            </a:br>
            <a:r>
              <a:rPr lang="en-US" sz="2800" dirty="0">
                <a:solidFill>
                  <a:schemeClr val="accent3">
                    <a:lumMod val="75000"/>
                  </a:schemeClr>
                </a:solidFill>
              </a:rPr>
              <a:t>Outcome reported by a state on the Statewide Performance Report (ETA-9169) for each primary indicator of performance for each core program. </a:t>
            </a:r>
          </a:p>
          <a:p>
            <a:pPr marL="176213" indent="0">
              <a:buNone/>
            </a:pPr>
            <a:r>
              <a:rPr lang="en-US" sz="2800" dirty="0">
                <a:solidFill>
                  <a:schemeClr val="accent3">
                    <a:lumMod val="75000"/>
                  </a:schemeClr>
                </a:solidFill>
              </a:rPr>
              <a:t>Actual levels of performance will be compared to the adjusted levels of performance at the close of the program year to determine the state’s performance success or failure;</a:t>
            </a:r>
            <a:endParaRPr lang="en-US" sz="2800" dirty="0">
              <a:solidFill>
                <a:schemeClr val="accent3">
                  <a:lumMod val="75000"/>
                </a:schemeClr>
              </a:solidFill>
              <a:cs typeface="Calibri"/>
            </a:endParaRPr>
          </a:p>
        </p:txBody>
      </p:sp>
      <p:sp>
        <p:nvSpPr>
          <p:cNvPr id="4" name="Slide Number Placeholder 3">
            <a:extLst>
              <a:ext uri="{FF2B5EF4-FFF2-40B4-BE49-F238E27FC236}">
                <a16:creationId xmlns:a16="http://schemas.microsoft.com/office/drawing/2014/main" id="{FBE9FEB6-F7FC-CB55-131A-C3BEF5E60289}"/>
              </a:ext>
            </a:extLst>
          </p:cNvPr>
          <p:cNvSpPr>
            <a:spLocks noGrp="1"/>
          </p:cNvSpPr>
          <p:nvPr>
            <p:ph type="sldNum" sz="quarter" idx="12"/>
          </p:nvPr>
        </p:nvSpPr>
        <p:spPr/>
        <p:txBody>
          <a:bodyPr/>
          <a:lstStyle/>
          <a:p>
            <a:fld id="{158B7785-F6D6-45F8-833E-07BD84680091}" type="slidenum">
              <a:rPr lang="en-US" smtClean="0"/>
              <a:t>16</a:t>
            </a:fld>
            <a:endParaRPr lang="en-US"/>
          </a:p>
        </p:txBody>
      </p:sp>
    </p:spTree>
    <p:extLst>
      <p:ext uri="{BB962C8B-B14F-4D97-AF65-F5344CB8AC3E}">
        <p14:creationId xmlns:p14="http://schemas.microsoft.com/office/powerpoint/2010/main" val="25122856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1FD3D-C10A-44C6-A785-B8D0958F1191}"/>
              </a:ext>
            </a:extLst>
          </p:cNvPr>
          <p:cNvSpPr>
            <a:spLocks noGrp="1"/>
          </p:cNvSpPr>
          <p:nvPr>
            <p:ph type="title"/>
          </p:nvPr>
        </p:nvSpPr>
        <p:spPr/>
        <p:txBody>
          <a:bodyPr>
            <a:normAutofit/>
          </a:bodyPr>
          <a:lstStyle/>
          <a:p>
            <a:r>
              <a:rPr lang="en-US" sz="4900" dirty="0"/>
              <a:t>Review of Terms (continued)</a:t>
            </a:r>
          </a:p>
        </p:txBody>
      </p:sp>
      <p:sp>
        <p:nvSpPr>
          <p:cNvPr id="3" name="Content Placeholder 2">
            <a:extLst>
              <a:ext uri="{FF2B5EF4-FFF2-40B4-BE49-F238E27FC236}">
                <a16:creationId xmlns:a16="http://schemas.microsoft.com/office/drawing/2014/main" id="{1762F188-F6A8-481D-847B-02DAEBBF27B1}"/>
              </a:ext>
            </a:extLst>
          </p:cNvPr>
          <p:cNvSpPr>
            <a:spLocks noGrp="1"/>
          </p:cNvSpPr>
          <p:nvPr>
            <p:ph idx="1"/>
          </p:nvPr>
        </p:nvSpPr>
        <p:spPr>
          <a:xfrm>
            <a:off x="805866" y="1375070"/>
            <a:ext cx="10311829" cy="5170109"/>
          </a:xfrm>
        </p:spPr>
        <p:txBody>
          <a:bodyPr vert="horz" lIns="91440" tIns="45720" rIns="91440" bIns="45720" rtlCol="0" anchor="t">
            <a:normAutofit fontScale="77500" lnSpcReduction="20000"/>
          </a:bodyPr>
          <a:lstStyle/>
          <a:p>
            <a:r>
              <a:rPr lang="en-US" sz="2800" b="1" dirty="0">
                <a:solidFill>
                  <a:schemeClr val="accent3">
                    <a:lumMod val="75000"/>
                    <a:lumOff val="25000"/>
                  </a:schemeClr>
                </a:solidFill>
              </a:rPr>
              <a:t>Actual level of performance </a:t>
            </a:r>
            <a:r>
              <a:rPr lang="en-US" sz="2800" dirty="0">
                <a:solidFill>
                  <a:schemeClr val="accent3">
                    <a:lumMod val="75000"/>
                    <a:lumOff val="25000"/>
                  </a:schemeClr>
                </a:solidFill>
              </a:rPr>
              <a:t> </a:t>
            </a:r>
            <a:br>
              <a:rPr lang="en-US" sz="2800" dirty="0">
                <a:solidFill>
                  <a:schemeClr val="accent3">
                    <a:lumMod val="75000"/>
                    <a:lumOff val="25000"/>
                  </a:schemeClr>
                </a:solidFill>
              </a:rPr>
            </a:br>
            <a:r>
              <a:rPr lang="en-US" sz="2800" dirty="0">
                <a:solidFill>
                  <a:schemeClr val="accent3">
                    <a:lumMod val="75000"/>
                    <a:lumOff val="25000"/>
                  </a:schemeClr>
                </a:solidFill>
              </a:rPr>
              <a:t>Outcome reported by a state on the Statewide Performance Report (ETA-9169) for each primary indicator of performance for each core program. Actual levels of performance will be compared to the adjusted levels of performance at the close of the program year to determine the state’s performance success or failure;</a:t>
            </a:r>
          </a:p>
          <a:p>
            <a:r>
              <a:rPr lang="en-US" sz="3300" b="1" dirty="0">
                <a:solidFill>
                  <a:schemeClr val="accent2"/>
                </a:solidFill>
              </a:rPr>
              <a:t>Adjusted level of performance </a:t>
            </a:r>
            <a:br>
              <a:rPr lang="en-US" sz="3300" b="1" dirty="0">
                <a:solidFill>
                  <a:schemeClr val="accent2"/>
                </a:solidFill>
              </a:rPr>
            </a:br>
            <a:r>
              <a:rPr lang="en-US" sz="3300" dirty="0">
                <a:solidFill>
                  <a:schemeClr val="accent3">
                    <a:lumMod val="75000"/>
                  </a:schemeClr>
                </a:solidFill>
              </a:rPr>
              <a:t>Reflects a positive or negative difference that will be added to the negotiated level of performance once actual performance data is available. </a:t>
            </a:r>
          </a:p>
          <a:p>
            <a:pPr marL="223838" indent="0">
              <a:buNone/>
            </a:pPr>
            <a:r>
              <a:rPr lang="en-US" sz="3300" dirty="0">
                <a:solidFill>
                  <a:schemeClr val="accent3">
                    <a:lumMod val="75000"/>
                  </a:schemeClr>
                </a:solidFill>
              </a:rPr>
              <a:t>This difference is called the </a:t>
            </a:r>
            <a:r>
              <a:rPr lang="en-US" sz="3300" b="1" dirty="0">
                <a:solidFill>
                  <a:schemeClr val="accent2"/>
                </a:solidFill>
              </a:rPr>
              <a:t>adjustment factor</a:t>
            </a:r>
            <a:r>
              <a:rPr lang="en-US" sz="3300" dirty="0">
                <a:solidFill>
                  <a:schemeClr val="accent3">
                    <a:lumMod val="75000"/>
                  </a:schemeClr>
                </a:solidFill>
              </a:rPr>
              <a:t>.  </a:t>
            </a:r>
          </a:p>
          <a:p>
            <a:pPr marL="223838" indent="0">
              <a:buNone/>
            </a:pPr>
            <a:r>
              <a:rPr lang="en-US" sz="3300" dirty="0">
                <a:solidFill>
                  <a:schemeClr val="accent3">
                    <a:lumMod val="75000"/>
                  </a:schemeClr>
                </a:solidFill>
              </a:rPr>
              <a:t>Adjusted levels of performance reflect the potential for change in economic and participant conditions between the estimated levels made prior to the start of the program year (Estimate</a:t>
            </a:r>
            <a:r>
              <a:rPr lang="en-US" sz="3300" baseline="-25000" dirty="0">
                <a:solidFill>
                  <a:schemeClr val="accent3">
                    <a:lumMod val="75000"/>
                  </a:schemeClr>
                </a:solidFill>
              </a:rPr>
              <a:t>0</a:t>
            </a:r>
            <a:r>
              <a:rPr lang="en-US" sz="3300" dirty="0">
                <a:solidFill>
                  <a:schemeClr val="accent3">
                    <a:lumMod val="75000"/>
                  </a:schemeClr>
                </a:solidFill>
              </a:rPr>
              <a:t>) and the actual conditions reflected after the close of the program year (Estimate</a:t>
            </a:r>
            <a:r>
              <a:rPr lang="en-US" sz="3300" baseline="-25000" dirty="0">
                <a:solidFill>
                  <a:schemeClr val="accent3">
                    <a:lumMod val="75000"/>
                  </a:schemeClr>
                </a:solidFill>
              </a:rPr>
              <a:t>1</a:t>
            </a:r>
            <a:r>
              <a:rPr lang="en-US" sz="3300" dirty="0">
                <a:solidFill>
                  <a:schemeClr val="accent3">
                    <a:lumMod val="75000"/>
                  </a:schemeClr>
                </a:solidFill>
              </a:rPr>
              <a:t>).</a:t>
            </a:r>
            <a:endParaRPr lang="en-US" sz="3300" dirty="0">
              <a:solidFill>
                <a:schemeClr val="accent3">
                  <a:lumMod val="75000"/>
                </a:schemeClr>
              </a:solidFill>
              <a:cs typeface="Calibri"/>
            </a:endParaRPr>
          </a:p>
        </p:txBody>
      </p:sp>
      <p:sp>
        <p:nvSpPr>
          <p:cNvPr id="4" name="Slide Number Placeholder 3">
            <a:extLst>
              <a:ext uri="{FF2B5EF4-FFF2-40B4-BE49-F238E27FC236}">
                <a16:creationId xmlns:a16="http://schemas.microsoft.com/office/drawing/2014/main" id="{278CA8E8-C370-0BA1-5C7C-B4C356FD44C8}"/>
              </a:ext>
            </a:extLst>
          </p:cNvPr>
          <p:cNvSpPr>
            <a:spLocks noGrp="1"/>
          </p:cNvSpPr>
          <p:nvPr>
            <p:ph type="sldNum" sz="quarter" idx="12"/>
          </p:nvPr>
        </p:nvSpPr>
        <p:spPr/>
        <p:txBody>
          <a:bodyPr/>
          <a:lstStyle/>
          <a:p>
            <a:fld id="{158B7785-F6D6-45F8-833E-07BD84680091}" type="slidenum">
              <a:rPr lang="en-US" smtClean="0"/>
              <a:t>17</a:t>
            </a:fld>
            <a:endParaRPr lang="en-US"/>
          </a:p>
        </p:txBody>
      </p:sp>
    </p:spTree>
    <p:extLst>
      <p:ext uri="{BB962C8B-B14F-4D97-AF65-F5344CB8AC3E}">
        <p14:creationId xmlns:p14="http://schemas.microsoft.com/office/powerpoint/2010/main" val="30940991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F126E-4720-4358-9DC4-DE7C3AA31B36}"/>
              </a:ext>
            </a:extLst>
          </p:cNvPr>
          <p:cNvSpPr>
            <a:spLocks noGrp="1"/>
          </p:cNvSpPr>
          <p:nvPr>
            <p:ph type="title"/>
          </p:nvPr>
        </p:nvSpPr>
        <p:spPr/>
        <p:txBody>
          <a:bodyPr/>
          <a:lstStyle/>
          <a:p>
            <a:r>
              <a:rPr lang="en-US" sz="4900" dirty="0"/>
              <a:t>Original</a:t>
            </a:r>
            <a:r>
              <a:rPr lang="en-US" dirty="0"/>
              <a:t> </a:t>
            </a:r>
            <a:r>
              <a:rPr lang="en-US" sz="4900" dirty="0"/>
              <a:t>Assessment (Illustration)</a:t>
            </a:r>
          </a:p>
        </p:txBody>
      </p:sp>
      <p:graphicFrame>
        <p:nvGraphicFramePr>
          <p:cNvPr id="4" name="Table 3">
            <a:extLst>
              <a:ext uri="{FF2B5EF4-FFF2-40B4-BE49-F238E27FC236}">
                <a16:creationId xmlns:a16="http://schemas.microsoft.com/office/drawing/2014/main" id="{01DC5BAB-EE38-4F17-9DC8-D9C7166FA9FC}"/>
              </a:ext>
            </a:extLst>
          </p:cNvPr>
          <p:cNvGraphicFramePr>
            <a:graphicFrameLocks noGrp="1"/>
          </p:cNvGraphicFramePr>
          <p:nvPr/>
        </p:nvGraphicFramePr>
        <p:xfrm>
          <a:off x="876300" y="2082800"/>
          <a:ext cx="10180506" cy="3412290"/>
        </p:xfrm>
        <a:graphic>
          <a:graphicData uri="http://schemas.openxmlformats.org/drawingml/2006/table">
            <a:tbl>
              <a:tblPr firstRow="1"/>
              <a:tblGrid>
                <a:gridCol w="6766121">
                  <a:extLst>
                    <a:ext uri="{9D8B030D-6E8A-4147-A177-3AD203B41FA5}">
                      <a16:colId xmlns:a16="http://schemas.microsoft.com/office/drawing/2014/main" val="652807545"/>
                    </a:ext>
                  </a:extLst>
                </a:gridCol>
                <a:gridCol w="3414385">
                  <a:extLst>
                    <a:ext uri="{9D8B030D-6E8A-4147-A177-3AD203B41FA5}">
                      <a16:colId xmlns:a16="http://schemas.microsoft.com/office/drawing/2014/main" val="284783855"/>
                    </a:ext>
                  </a:extLst>
                </a:gridCol>
              </a:tblGrid>
              <a:tr h="412318">
                <a:tc>
                  <a:txBody>
                    <a:bodyPr/>
                    <a:lstStyle/>
                    <a:p>
                      <a:pPr algn="l" fontAlgn="b"/>
                      <a:r>
                        <a:rPr lang="en-US" sz="2000" b="0" i="0" u="none" strike="noStrike" dirty="0">
                          <a:solidFill>
                            <a:srgbClr val="000000"/>
                          </a:solidFill>
                          <a:effectLst/>
                          <a:latin typeface="+mn-lt"/>
                        </a:rPr>
                        <a:t>Expected Level of Performance</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mn-lt"/>
                        </a:rPr>
                        <a:t>47.0%</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0291860"/>
                  </a:ext>
                </a:extLst>
              </a:tr>
              <a:tr h="469191">
                <a:tc>
                  <a:txBody>
                    <a:bodyPr/>
                    <a:lstStyle/>
                    <a:p>
                      <a:pPr algn="l" fontAlgn="b"/>
                      <a:r>
                        <a:rPr lang="en-US" sz="2000" b="0" i="0" u="none" strike="noStrike" dirty="0">
                          <a:solidFill>
                            <a:srgbClr val="000000"/>
                          </a:solidFill>
                          <a:effectLst/>
                          <a:latin typeface="+mn-lt"/>
                        </a:rPr>
                        <a:t>Estimated Level of Performance (Estimate</a:t>
                      </a:r>
                      <a:r>
                        <a:rPr lang="pl-PL" sz="2000" b="0" i="0" u="none" strike="noStrike" baseline="-25000" dirty="0">
                          <a:solidFill>
                            <a:srgbClr val="000000"/>
                          </a:solidFill>
                          <a:effectLst/>
                          <a:latin typeface="+mn-lt"/>
                        </a:rPr>
                        <a:t>0</a:t>
                      </a:r>
                      <a:r>
                        <a:rPr lang="en-US" sz="2000" b="0" i="0" u="none" strike="noStrike" baseline="0" dirty="0">
                          <a:solidFill>
                            <a:srgbClr val="000000"/>
                          </a:solidFill>
                          <a:effectLst/>
                          <a:latin typeface="+mn-lt"/>
                        </a:rPr>
                        <a:t>)</a:t>
                      </a:r>
                      <a:endParaRPr lang="pl-PL" sz="2000" b="0" i="0" u="none" strike="noStrike" baseline="0" dirty="0">
                        <a:solidFill>
                          <a:srgbClr val="000000"/>
                        </a:solidFill>
                        <a:effectLst/>
                        <a:latin typeface="+mn-lt"/>
                      </a:endParaRP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DD"/>
                    </a:solidFill>
                  </a:tcPr>
                </a:tc>
                <a:tc>
                  <a:txBody>
                    <a:bodyPr/>
                    <a:lstStyle/>
                    <a:p>
                      <a:pPr algn="ctr" fontAlgn="b"/>
                      <a:r>
                        <a:rPr lang="en-US" sz="1800" b="0" i="0" u="none" strike="noStrike" dirty="0">
                          <a:solidFill>
                            <a:srgbClr val="000000"/>
                          </a:solidFill>
                          <a:effectLst/>
                          <a:latin typeface="+mn-lt"/>
                        </a:rPr>
                        <a:t>45.0%</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DD"/>
                    </a:solidFill>
                  </a:tcPr>
                </a:tc>
                <a:extLst>
                  <a:ext uri="{0D108BD9-81ED-4DB2-BD59-A6C34878D82A}">
                    <a16:rowId xmlns:a16="http://schemas.microsoft.com/office/drawing/2014/main" val="1091352655"/>
                  </a:ext>
                </a:extLst>
              </a:tr>
              <a:tr h="412318">
                <a:tc>
                  <a:txBody>
                    <a:bodyPr/>
                    <a:lstStyle/>
                    <a:p>
                      <a:pPr algn="l" fontAlgn="b"/>
                      <a:r>
                        <a:rPr lang="en-US" sz="2000" b="0" i="0" u="none" strike="noStrike" dirty="0">
                          <a:solidFill>
                            <a:srgbClr val="000000"/>
                          </a:solidFill>
                          <a:effectLst/>
                          <a:latin typeface="+mn-lt"/>
                        </a:rPr>
                        <a:t>Negotiated Level of Performance</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mn-lt"/>
                        </a:rPr>
                        <a:t>48.0%</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41742956"/>
                  </a:ext>
                </a:extLst>
              </a:tr>
              <a:tr h="412318">
                <a:tc>
                  <a:txBody>
                    <a:bodyPr/>
                    <a:lstStyle/>
                    <a:p>
                      <a:pPr algn="l" fontAlgn="b"/>
                      <a:r>
                        <a:rPr lang="en-US" sz="2000" b="0" i="0" u="none" strike="noStrike" dirty="0">
                          <a:solidFill>
                            <a:srgbClr val="000000"/>
                          </a:solidFill>
                          <a:effectLst/>
                          <a:latin typeface="+mn-lt"/>
                        </a:rPr>
                        <a:t>Actual Level of Performance</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lvl="0" indent="0" algn="ctr">
                        <a:lnSpc>
                          <a:spcPct val="100000"/>
                        </a:lnSpc>
                        <a:buNone/>
                      </a:pPr>
                      <a:endParaRPr lang="en-US" sz="1800" b="0" i="0" u="none" strike="noStrike" baseline="0" noProof="0" dirty="0">
                        <a:solidFill>
                          <a:srgbClr val="000000"/>
                        </a:solidFill>
                        <a:effectLst/>
                        <a:latin typeface="Calibri"/>
                      </a:endParaRP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59477089"/>
                  </a:ext>
                </a:extLst>
              </a:tr>
              <a:tr h="469191">
                <a:tc>
                  <a:txBody>
                    <a:bodyPr/>
                    <a:lstStyle/>
                    <a:p>
                      <a:pPr algn="l" fontAlgn="b"/>
                      <a:r>
                        <a:rPr lang="en-US" sz="2000" b="0" i="0" u="none" strike="noStrike" dirty="0">
                          <a:solidFill>
                            <a:srgbClr val="000000"/>
                          </a:solidFill>
                          <a:effectLst/>
                          <a:latin typeface="+mn-lt"/>
                        </a:rPr>
                        <a:t>Re-Estimated Level of Performance (Estimate</a:t>
                      </a:r>
                      <a:r>
                        <a:rPr lang="en-US" sz="2000" b="0" i="0" u="none" strike="noStrike" baseline="-25000" dirty="0">
                          <a:solidFill>
                            <a:srgbClr val="000000"/>
                          </a:solidFill>
                          <a:effectLst/>
                          <a:latin typeface="+mn-lt"/>
                        </a:rPr>
                        <a:t>1</a:t>
                      </a:r>
                      <a:r>
                        <a:rPr lang="en-US" sz="2000" b="0" i="0" u="none" strike="noStrike" dirty="0">
                          <a:solidFill>
                            <a:srgbClr val="000000"/>
                          </a:solidFill>
                          <a:effectLst/>
                          <a:latin typeface="+mn-lt"/>
                        </a:rPr>
                        <a:t>)</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DD"/>
                    </a:solidFill>
                  </a:tcPr>
                </a:tc>
                <a:tc>
                  <a:txBody>
                    <a:bodyPr/>
                    <a:lstStyle/>
                    <a:p>
                      <a:pPr marL="0" lvl="0" indent="0" algn="ctr">
                        <a:lnSpc>
                          <a:spcPct val="100000"/>
                        </a:lnSpc>
                        <a:buNone/>
                      </a:pPr>
                      <a:endParaRPr lang="en-US" sz="1800" b="0" i="0" u="none" strike="noStrike" baseline="0" noProof="0" dirty="0">
                        <a:solidFill>
                          <a:srgbClr val="000000"/>
                        </a:solidFill>
                        <a:effectLst/>
                        <a:latin typeface="Calibri"/>
                      </a:endParaRP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DD"/>
                    </a:solidFill>
                  </a:tcPr>
                </a:tc>
                <a:extLst>
                  <a:ext uri="{0D108BD9-81ED-4DB2-BD59-A6C34878D82A}">
                    <a16:rowId xmlns:a16="http://schemas.microsoft.com/office/drawing/2014/main" val="4174944098"/>
                  </a:ext>
                </a:extLst>
              </a:tr>
              <a:tr h="412318">
                <a:tc>
                  <a:txBody>
                    <a:bodyPr/>
                    <a:lstStyle/>
                    <a:p>
                      <a:pPr algn="l" fontAlgn="b"/>
                      <a:r>
                        <a:rPr lang="en-US" sz="2000" b="0" i="0" u="none" strike="noStrike" dirty="0">
                          <a:solidFill>
                            <a:srgbClr val="000000"/>
                          </a:solidFill>
                          <a:effectLst/>
                          <a:latin typeface="+mn-lt"/>
                        </a:rPr>
                        <a:t>Adjustment Factor (Estimate</a:t>
                      </a:r>
                      <a:r>
                        <a:rPr lang="en-US" sz="2000" b="0" i="0" u="none" strike="noStrike" baseline="-25000" dirty="0">
                          <a:solidFill>
                            <a:srgbClr val="000000"/>
                          </a:solidFill>
                          <a:effectLst/>
                          <a:latin typeface="+mn-lt"/>
                        </a:rPr>
                        <a:t>1</a:t>
                      </a:r>
                      <a:r>
                        <a:rPr lang="en-US" sz="2000" b="0" i="0" u="none" strike="noStrike" dirty="0">
                          <a:solidFill>
                            <a:srgbClr val="000000"/>
                          </a:solidFill>
                          <a:effectLst/>
                          <a:latin typeface="+mn-lt"/>
                        </a:rPr>
                        <a:t> - Estimate</a:t>
                      </a:r>
                      <a:r>
                        <a:rPr lang="en-US" sz="2000" b="0" i="0" u="none" strike="noStrike" baseline="-25000" dirty="0">
                          <a:solidFill>
                            <a:srgbClr val="000000"/>
                          </a:solidFill>
                          <a:effectLst/>
                          <a:latin typeface="+mn-lt"/>
                        </a:rPr>
                        <a:t>0</a:t>
                      </a:r>
                      <a:r>
                        <a:rPr lang="en-US" sz="2000" b="0" i="0" u="none" strike="noStrike" dirty="0">
                          <a:solidFill>
                            <a:srgbClr val="000000"/>
                          </a:solidFill>
                          <a:effectLst/>
                          <a:latin typeface="+mn-lt"/>
                        </a:rPr>
                        <a:t>)</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lvl="0" algn="ctr">
                        <a:lnSpc>
                          <a:spcPct val="100000"/>
                        </a:lnSpc>
                        <a:spcBef>
                          <a:spcPts val="0"/>
                        </a:spcBef>
                        <a:spcAft>
                          <a:spcPts val="0"/>
                        </a:spcAft>
                        <a:buNone/>
                      </a:pPr>
                      <a:endParaRPr lang="en-US" sz="1800" b="0" i="0" u="none" strike="noStrike" noProof="0" dirty="0">
                        <a:solidFill>
                          <a:srgbClr val="000000"/>
                        </a:solidFill>
                        <a:effectLst/>
                        <a:latin typeface="Calibri"/>
                      </a:endParaRP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11307415"/>
                  </a:ext>
                </a:extLst>
              </a:tr>
              <a:tr h="412318">
                <a:tc>
                  <a:txBody>
                    <a:bodyPr/>
                    <a:lstStyle/>
                    <a:p>
                      <a:pPr algn="l" fontAlgn="b"/>
                      <a:r>
                        <a:rPr lang="en-US" sz="2000" b="0" i="0" u="none" strike="noStrike" dirty="0">
                          <a:solidFill>
                            <a:srgbClr val="000000"/>
                          </a:solidFill>
                          <a:effectLst/>
                          <a:latin typeface="+mn-lt"/>
                        </a:rPr>
                        <a:t>Adjusted Level of Performance</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lvl="0" indent="0" algn="ctr">
                        <a:lnSpc>
                          <a:spcPct val="100000"/>
                        </a:lnSpc>
                        <a:buNone/>
                      </a:pPr>
                      <a:endParaRPr lang="en-US" sz="1800" b="0" i="0" u="none" strike="noStrike" baseline="0" noProof="0" dirty="0">
                        <a:solidFill>
                          <a:srgbClr val="000000"/>
                        </a:solidFill>
                        <a:effectLst/>
                        <a:latin typeface="Calibri"/>
                      </a:endParaRP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83472216"/>
                  </a:ext>
                </a:extLst>
              </a:tr>
              <a:tr h="412318">
                <a:tc>
                  <a:txBody>
                    <a:bodyPr/>
                    <a:lstStyle/>
                    <a:p>
                      <a:pPr algn="l" fontAlgn="b"/>
                      <a:r>
                        <a:rPr lang="en-US" sz="2000" b="0" i="0" u="none" strike="noStrike" dirty="0">
                          <a:solidFill>
                            <a:srgbClr val="000000"/>
                          </a:solidFill>
                          <a:effectLst/>
                          <a:latin typeface="+mn-lt"/>
                        </a:rPr>
                        <a:t>Individual Indicator Score (Actual/Adjusted)</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lvl="0" algn="ctr">
                        <a:buNone/>
                      </a:pPr>
                      <a:endParaRPr lang="en-US" dirty="0"/>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0080295"/>
                  </a:ext>
                </a:extLst>
              </a:tr>
            </a:tbl>
          </a:graphicData>
        </a:graphic>
      </p:graphicFrame>
      <p:sp>
        <p:nvSpPr>
          <p:cNvPr id="13" name="Text Placeholder 9">
            <a:extLst>
              <a:ext uri="{FF2B5EF4-FFF2-40B4-BE49-F238E27FC236}">
                <a16:creationId xmlns:a16="http://schemas.microsoft.com/office/drawing/2014/main" id="{3231565C-2FFD-FC09-9413-676DCB19AB6B}"/>
              </a:ext>
            </a:extLst>
          </p:cNvPr>
          <p:cNvSpPr>
            <a:spLocks noGrp="1"/>
          </p:cNvSpPr>
          <p:nvPr>
            <p:ph type="body" idx="1"/>
          </p:nvPr>
        </p:nvSpPr>
        <p:spPr>
          <a:xfrm>
            <a:off x="876300" y="978635"/>
            <a:ext cx="10177272" cy="1083521"/>
          </a:xfrm>
          <a:solidFill>
            <a:srgbClr val="A24200"/>
          </a:solidFill>
          <a:ln w="12700">
            <a:solidFill>
              <a:srgbClr val="A24200"/>
            </a:solidFill>
          </a:ln>
        </p:spPr>
        <p:txBody>
          <a:bodyPr>
            <a:normAutofit/>
          </a:bodyPr>
          <a:lstStyle/>
          <a:p>
            <a:r>
              <a:rPr lang="en-US" sz="2500" b="1" dirty="0">
                <a:solidFill>
                  <a:srgbClr val="FFFFFF"/>
                </a:solidFill>
                <a:cs typeface="Calibri"/>
              </a:rPr>
              <a:t>PY 2022 Individual Indicator Score: Employment Rate 2</a:t>
            </a:r>
            <a:r>
              <a:rPr lang="en-US" sz="2500" b="1" baseline="30000" dirty="0">
                <a:solidFill>
                  <a:srgbClr val="FFFFFF"/>
                </a:solidFill>
                <a:cs typeface="Calibri"/>
              </a:rPr>
              <a:t>nd</a:t>
            </a:r>
            <a:r>
              <a:rPr lang="en-US" sz="2500" b="1" dirty="0">
                <a:solidFill>
                  <a:srgbClr val="FFFFFF"/>
                </a:solidFill>
                <a:cs typeface="Calibri"/>
              </a:rPr>
              <a:t> Quarter after Exit</a:t>
            </a:r>
          </a:p>
        </p:txBody>
      </p:sp>
      <p:sp>
        <p:nvSpPr>
          <p:cNvPr id="3" name="Slide Number Placeholder 2">
            <a:extLst>
              <a:ext uri="{FF2B5EF4-FFF2-40B4-BE49-F238E27FC236}">
                <a16:creationId xmlns:a16="http://schemas.microsoft.com/office/drawing/2014/main" id="{46E6EDA2-76C6-A17F-A2A3-F808C6683135}"/>
              </a:ext>
            </a:extLst>
          </p:cNvPr>
          <p:cNvSpPr>
            <a:spLocks noGrp="1"/>
          </p:cNvSpPr>
          <p:nvPr>
            <p:ph type="sldNum" sz="quarter" idx="12"/>
          </p:nvPr>
        </p:nvSpPr>
        <p:spPr/>
        <p:txBody>
          <a:bodyPr/>
          <a:lstStyle/>
          <a:p>
            <a:fld id="{158B7785-F6D6-45F8-833E-07BD84680091}" type="slidenum">
              <a:rPr lang="en-US" smtClean="0"/>
              <a:t>18</a:t>
            </a:fld>
            <a:endParaRPr lang="en-US"/>
          </a:p>
        </p:txBody>
      </p:sp>
    </p:spTree>
    <p:extLst>
      <p:ext uri="{BB962C8B-B14F-4D97-AF65-F5344CB8AC3E}">
        <p14:creationId xmlns:p14="http://schemas.microsoft.com/office/powerpoint/2010/main" val="4207800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F126E-4720-4358-9DC4-DE7C3AA31B36}"/>
              </a:ext>
            </a:extLst>
          </p:cNvPr>
          <p:cNvSpPr>
            <a:spLocks noGrp="1"/>
          </p:cNvSpPr>
          <p:nvPr>
            <p:ph type="title"/>
          </p:nvPr>
        </p:nvSpPr>
        <p:spPr/>
        <p:txBody>
          <a:bodyPr/>
          <a:lstStyle/>
          <a:p>
            <a:r>
              <a:rPr lang="en-US" sz="4900" dirty="0"/>
              <a:t>Original</a:t>
            </a:r>
            <a:r>
              <a:rPr lang="en-US" dirty="0"/>
              <a:t> </a:t>
            </a:r>
            <a:r>
              <a:rPr lang="en-US" sz="4900" dirty="0"/>
              <a:t>Assessment (Illustration)</a:t>
            </a:r>
          </a:p>
        </p:txBody>
      </p:sp>
      <p:graphicFrame>
        <p:nvGraphicFramePr>
          <p:cNvPr id="4" name="Table 3">
            <a:extLst>
              <a:ext uri="{FF2B5EF4-FFF2-40B4-BE49-F238E27FC236}">
                <a16:creationId xmlns:a16="http://schemas.microsoft.com/office/drawing/2014/main" id="{01DC5BAB-EE38-4F17-9DC8-D9C7166FA9FC}"/>
              </a:ext>
            </a:extLst>
          </p:cNvPr>
          <p:cNvGraphicFramePr>
            <a:graphicFrameLocks noGrp="1"/>
          </p:cNvGraphicFramePr>
          <p:nvPr>
            <p:extLst>
              <p:ext uri="{D42A27DB-BD31-4B8C-83A1-F6EECF244321}">
                <p14:modId xmlns:p14="http://schemas.microsoft.com/office/powerpoint/2010/main" val="3525121096"/>
              </p:ext>
            </p:extLst>
          </p:nvPr>
        </p:nvGraphicFramePr>
        <p:xfrm>
          <a:off x="876300" y="2082800"/>
          <a:ext cx="10180506" cy="3412290"/>
        </p:xfrm>
        <a:graphic>
          <a:graphicData uri="http://schemas.openxmlformats.org/drawingml/2006/table">
            <a:tbl>
              <a:tblPr firstRow="1"/>
              <a:tblGrid>
                <a:gridCol w="6766121">
                  <a:extLst>
                    <a:ext uri="{9D8B030D-6E8A-4147-A177-3AD203B41FA5}">
                      <a16:colId xmlns:a16="http://schemas.microsoft.com/office/drawing/2014/main" val="652807545"/>
                    </a:ext>
                  </a:extLst>
                </a:gridCol>
                <a:gridCol w="3414385">
                  <a:extLst>
                    <a:ext uri="{9D8B030D-6E8A-4147-A177-3AD203B41FA5}">
                      <a16:colId xmlns:a16="http://schemas.microsoft.com/office/drawing/2014/main" val="284783855"/>
                    </a:ext>
                  </a:extLst>
                </a:gridCol>
              </a:tblGrid>
              <a:tr h="412318">
                <a:tc>
                  <a:txBody>
                    <a:bodyPr/>
                    <a:lstStyle/>
                    <a:p>
                      <a:pPr algn="l" fontAlgn="b"/>
                      <a:r>
                        <a:rPr lang="en-US" sz="2000" b="0" i="0" u="none" strike="noStrike" dirty="0">
                          <a:solidFill>
                            <a:srgbClr val="000000"/>
                          </a:solidFill>
                          <a:effectLst/>
                          <a:latin typeface="+mn-lt"/>
                        </a:rPr>
                        <a:t>Expected Level of Performance</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mn-lt"/>
                        </a:rPr>
                        <a:t>47.0%</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0291860"/>
                  </a:ext>
                </a:extLst>
              </a:tr>
              <a:tr h="469191">
                <a:tc>
                  <a:txBody>
                    <a:bodyPr/>
                    <a:lstStyle/>
                    <a:p>
                      <a:pPr algn="l" fontAlgn="b"/>
                      <a:r>
                        <a:rPr lang="en-US" sz="2000" b="0" i="0" u="none" strike="noStrike" dirty="0">
                          <a:solidFill>
                            <a:srgbClr val="000000"/>
                          </a:solidFill>
                          <a:effectLst/>
                          <a:latin typeface="+mn-lt"/>
                        </a:rPr>
                        <a:t>Estimated Level of Performance (Estimate</a:t>
                      </a:r>
                      <a:r>
                        <a:rPr lang="pl-PL" sz="2000" b="0" i="0" u="none" strike="noStrike" baseline="-25000" dirty="0">
                          <a:solidFill>
                            <a:srgbClr val="000000"/>
                          </a:solidFill>
                          <a:effectLst/>
                          <a:latin typeface="+mn-lt"/>
                        </a:rPr>
                        <a:t>0</a:t>
                      </a:r>
                      <a:r>
                        <a:rPr lang="en-US" sz="2000" b="0" i="0" u="none" strike="noStrike" baseline="0" dirty="0">
                          <a:solidFill>
                            <a:srgbClr val="000000"/>
                          </a:solidFill>
                          <a:effectLst/>
                          <a:latin typeface="+mn-lt"/>
                        </a:rPr>
                        <a:t>)</a:t>
                      </a:r>
                      <a:endParaRPr lang="pl-PL" sz="2000" b="0" i="0" u="none" strike="noStrike" baseline="0" dirty="0">
                        <a:solidFill>
                          <a:srgbClr val="000000"/>
                        </a:solidFill>
                        <a:effectLst/>
                        <a:latin typeface="+mn-lt"/>
                      </a:endParaRP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DD"/>
                    </a:solidFill>
                  </a:tcPr>
                </a:tc>
                <a:tc>
                  <a:txBody>
                    <a:bodyPr/>
                    <a:lstStyle/>
                    <a:p>
                      <a:pPr algn="ctr" fontAlgn="b"/>
                      <a:r>
                        <a:rPr lang="en-US" sz="1800" b="0" i="0" u="none" strike="noStrike" dirty="0">
                          <a:solidFill>
                            <a:srgbClr val="000000"/>
                          </a:solidFill>
                          <a:effectLst/>
                          <a:latin typeface="+mn-lt"/>
                        </a:rPr>
                        <a:t>45.0%</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DD"/>
                    </a:solidFill>
                  </a:tcPr>
                </a:tc>
                <a:extLst>
                  <a:ext uri="{0D108BD9-81ED-4DB2-BD59-A6C34878D82A}">
                    <a16:rowId xmlns:a16="http://schemas.microsoft.com/office/drawing/2014/main" val="1091352655"/>
                  </a:ext>
                </a:extLst>
              </a:tr>
              <a:tr h="412318">
                <a:tc>
                  <a:txBody>
                    <a:bodyPr/>
                    <a:lstStyle/>
                    <a:p>
                      <a:pPr algn="l" fontAlgn="b"/>
                      <a:r>
                        <a:rPr lang="en-US" sz="2000" b="0" i="0" u="none" strike="noStrike" dirty="0">
                          <a:solidFill>
                            <a:srgbClr val="000000"/>
                          </a:solidFill>
                          <a:effectLst/>
                          <a:latin typeface="+mn-lt"/>
                        </a:rPr>
                        <a:t>Negotiated Level of Performance</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mn-lt"/>
                        </a:rPr>
                        <a:t>48.0%</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41742956"/>
                  </a:ext>
                </a:extLst>
              </a:tr>
              <a:tr h="412318">
                <a:tc>
                  <a:txBody>
                    <a:bodyPr/>
                    <a:lstStyle/>
                    <a:p>
                      <a:pPr algn="l" fontAlgn="b"/>
                      <a:r>
                        <a:rPr lang="en-US" sz="2000" b="0" i="0" u="none" strike="noStrike" dirty="0">
                          <a:solidFill>
                            <a:srgbClr val="000000"/>
                          </a:solidFill>
                          <a:effectLst/>
                          <a:latin typeface="+mn-lt"/>
                        </a:rPr>
                        <a:t>Actual Level of Performance</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lvl="0" indent="0" algn="ctr">
                        <a:lnSpc>
                          <a:spcPct val="100000"/>
                        </a:lnSpc>
                        <a:buNone/>
                      </a:pPr>
                      <a:r>
                        <a:rPr lang="en-US" sz="1800" b="0" i="0" u="none" strike="noStrike" baseline="0" noProof="0" dirty="0">
                          <a:solidFill>
                            <a:srgbClr val="000000"/>
                          </a:solidFill>
                          <a:effectLst/>
                          <a:latin typeface="+mn-lt"/>
                        </a:rPr>
                        <a:t>52.0%</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59477089"/>
                  </a:ext>
                </a:extLst>
              </a:tr>
              <a:tr h="469191">
                <a:tc>
                  <a:txBody>
                    <a:bodyPr/>
                    <a:lstStyle/>
                    <a:p>
                      <a:pPr algn="l" fontAlgn="b"/>
                      <a:r>
                        <a:rPr lang="en-US" sz="2000" b="0" i="0" u="none" strike="noStrike" dirty="0">
                          <a:solidFill>
                            <a:srgbClr val="000000"/>
                          </a:solidFill>
                          <a:effectLst/>
                          <a:latin typeface="+mn-lt"/>
                        </a:rPr>
                        <a:t>Re-Estimated Level of Performance (Estimate</a:t>
                      </a:r>
                      <a:r>
                        <a:rPr lang="en-US" sz="2000" b="0" i="0" u="none" strike="noStrike" baseline="-25000" dirty="0">
                          <a:solidFill>
                            <a:srgbClr val="000000"/>
                          </a:solidFill>
                          <a:effectLst/>
                          <a:latin typeface="+mn-lt"/>
                        </a:rPr>
                        <a:t>1</a:t>
                      </a:r>
                      <a:r>
                        <a:rPr lang="en-US" sz="2000" b="0" i="0" u="none" strike="noStrike" dirty="0">
                          <a:solidFill>
                            <a:srgbClr val="000000"/>
                          </a:solidFill>
                          <a:effectLst/>
                          <a:latin typeface="+mn-lt"/>
                        </a:rPr>
                        <a:t>)</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DD"/>
                    </a:solidFill>
                  </a:tcPr>
                </a:tc>
                <a:tc>
                  <a:txBody>
                    <a:bodyPr/>
                    <a:lstStyle/>
                    <a:p>
                      <a:pPr marL="0" lvl="0" indent="0" algn="ctr">
                        <a:lnSpc>
                          <a:spcPct val="100000"/>
                        </a:lnSpc>
                        <a:buNone/>
                      </a:pPr>
                      <a:endParaRPr lang="en-US" sz="1800" b="0" i="0" u="none" strike="noStrike" baseline="0" noProof="0" dirty="0">
                        <a:solidFill>
                          <a:srgbClr val="000000"/>
                        </a:solidFill>
                        <a:effectLst/>
                        <a:latin typeface="Calibri"/>
                      </a:endParaRP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DD"/>
                    </a:solidFill>
                  </a:tcPr>
                </a:tc>
                <a:extLst>
                  <a:ext uri="{0D108BD9-81ED-4DB2-BD59-A6C34878D82A}">
                    <a16:rowId xmlns:a16="http://schemas.microsoft.com/office/drawing/2014/main" val="4174944098"/>
                  </a:ext>
                </a:extLst>
              </a:tr>
              <a:tr h="412318">
                <a:tc>
                  <a:txBody>
                    <a:bodyPr/>
                    <a:lstStyle/>
                    <a:p>
                      <a:pPr algn="l" fontAlgn="b"/>
                      <a:r>
                        <a:rPr lang="en-US" sz="2000" b="0" i="0" u="none" strike="noStrike" dirty="0">
                          <a:solidFill>
                            <a:srgbClr val="000000"/>
                          </a:solidFill>
                          <a:effectLst/>
                          <a:latin typeface="+mn-lt"/>
                        </a:rPr>
                        <a:t>Adjustment Factor (Estimate</a:t>
                      </a:r>
                      <a:r>
                        <a:rPr lang="en-US" sz="2000" b="0" i="0" u="none" strike="noStrike" baseline="-25000" dirty="0">
                          <a:solidFill>
                            <a:srgbClr val="000000"/>
                          </a:solidFill>
                          <a:effectLst/>
                          <a:latin typeface="+mn-lt"/>
                        </a:rPr>
                        <a:t>1</a:t>
                      </a:r>
                      <a:r>
                        <a:rPr lang="en-US" sz="2000" b="0" i="0" u="none" strike="noStrike" dirty="0">
                          <a:solidFill>
                            <a:srgbClr val="000000"/>
                          </a:solidFill>
                          <a:effectLst/>
                          <a:latin typeface="+mn-lt"/>
                        </a:rPr>
                        <a:t> - Estimate</a:t>
                      </a:r>
                      <a:r>
                        <a:rPr lang="en-US" sz="2000" b="0" i="0" u="none" strike="noStrike" baseline="-25000" dirty="0">
                          <a:solidFill>
                            <a:srgbClr val="000000"/>
                          </a:solidFill>
                          <a:effectLst/>
                          <a:latin typeface="+mn-lt"/>
                        </a:rPr>
                        <a:t>0</a:t>
                      </a:r>
                      <a:r>
                        <a:rPr lang="en-US" sz="2000" b="0" i="0" u="none" strike="noStrike" dirty="0">
                          <a:solidFill>
                            <a:srgbClr val="000000"/>
                          </a:solidFill>
                          <a:effectLst/>
                          <a:latin typeface="+mn-lt"/>
                        </a:rPr>
                        <a:t>)</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lvl="0" algn="ctr">
                        <a:lnSpc>
                          <a:spcPct val="100000"/>
                        </a:lnSpc>
                        <a:spcBef>
                          <a:spcPts val="0"/>
                        </a:spcBef>
                        <a:spcAft>
                          <a:spcPts val="0"/>
                        </a:spcAft>
                        <a:buNone/>
                      </a:pPr>
                      <a:endParaRPr lang="en-US" sz="1800" b="0" i="0" u="none" strike="noStrike" noProof="0" dirty="0">
                        <a:solidFill>
                          <a:srgbClr val="000000"/>
                        </a:solidFill>
                        <a:effectLst/>
                        <a:latin typeface="Calibri"/>
                      </a:endParaRP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11307415"/>
                  </a:ext>
                </a:extLst>
              </a:tr>
              <a:tr h="412318">
                <a:tc>
                  <a:txBody>
                    <a:bodyPr/>
                    <a:lstStyle/>
                    <a:p>
                      <a:pPr algn="l" fontAlgn="b"/>
                      <a:r>
                        <a:rPr lang="en-US" sz="2000" b="0" i="0" u="none" strike="noStrike" dirty="0">
                          <a:solidFill>
                            <a:srgbClr val="000000"/>
                          </a:solidFill>
                          <a:effectLst/>
                          <a:latin typeface="+mn-lt"/>
                        </a:rPr>
                        <a:t>Adjusted Level of Performance</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lvl="0" indent="0" algn="ctr">
                        <a:lnSpc>
                          <a:spcPct val="100000"/>
                        </a:lnSpc>
                        <a:buNone/>
                      </a:pPr>
                      <a:endParaRPr lang="en-US" sz="1800" b="0" i="0" u="none" strike="noStrike" baseline="0" noProof="0" dirty="0">
                        <a:solidFill>
                          <a:srgbClr val="000000"/>
                        </a:solidFill>
                        <a:effectLst/>
                        <a:latin typeface="Calibri"/>
                      </a:endParaRP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83472216"/>
                  </a:ext>
                </a:extLst>
              </a:tr>
              <a:tr h="412318">
                <a:tc>
                  <a:txBody>
                    <a:bodyPr/>
                    <a:lstStyle/>
                    <a:p>
                      <a:pPr algn="l" fontAlgn="b"/>
                      <a:r>
                        <a:rPr lang="en-US" sz="2000" b="0" i="0" u="none" strike="noStrike" dirty="0">
                          <a:solidFill>
                            <a:srgbClr val="000000"/>
                          </a:solidFill>
                          <a:effectLst/>
                          <a:latin typeface="+mn-lt"/>
                        </a:rPr>
                        <a:t>Individual Indicator Score (Actual/Adjusted)</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lvl="0" algn="ctr">
                        <a:buNone/>
                      </a:pPr>
                      <a:endParaRPr lang="en-US" dirty="0"/>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0080295"/>
                  </a:ext>
                </a:extLst>
              </a:tr>
            </a:tbl>
          </a:graphicData>
        </a:graphic>
      </p:graphicFrame>
      <p:sp>
        <p:nvSpPr>
          <p:cNvPr id="13" name="Text Placeholder 9">
            <a:extLst>
              <a:ext uri="{FF2B5EF4-FFF2-40B4-BE49-F238E27FC236}">
                <a16:creationId xmlns:a16="http://schemas.microsoft.com/office/drawing/2014/main" id="{002B8432-24FD-2AE0-0411-C7595C60CCCC}"/>
              </a:ext>
            </a:extLst>
          </p:cNvPr>
          <p:cNvSpPr>
            <a:spLocks noGrp="1"/>
          </p:cNvSpPr>
          <p:nvPr>
            <p:ph type="body" idx="1"/>
          </p:nvPr>
        </p:nvSpPr>
        <p:spPr>
          <a:xfrm>
            <a:off x="876300" y="978635"/>
            <a:ext cx="10177272" cy="1083521"/>
          </a:xfrm>
          <a:solidFill>
            <a:srgbClr val="A24200"/>
          </a:solidFill>
          <a:ln w="12700">
            <a:solidFill>
              <a:srgbClr val="A24200"/>
            </a:solidFill>
          </a:ln>
        </p:spPr>
        <p:txBody>
          <a:bodyPr>
            <a:normAutofit/>
          </a:bodyPr>
          <a:lstStyle/>
          <a:p>
            <a:r>
              <a:rPr lang="en-US" sz="2500" b="1" dirty="0">
                <a:solidFill>
                  <a:srgbClr val="FFFFFF"/>
                </a:solidFill>
                <a:cs typeface="Calibri"/>
              </a:rPr>
              <a:t>PY 2022 Individual Indicator Score: Employment Rate 2</a:t>
            </a:r>
            <a:r>
              <a:rPr lang="en-US" sz="2500" b="1" baseline="30000" dirty="0">
                <a:solidFill>
                  <a:srgbClr val="FFFFFF"/>
                </a:solidFill>
                <a:cs typeface="Calibri"/>
              </a:rPr>
              <a:t>nd</a:t>
            </a:r>
            <a:r>
              <a:rPr lang="en-US" sz="2500" b="1" dirty="0">
                <a:solidFill>
                  <a:srgbClr val="FFFFFF"/>
                </a:solidFill>
                <a:cs typeface="Calibri"/>
              </a:rPr>
              <a:t> Quarter after Exit</a:t>
            </a:r>
          </a:p>
        </p:txBody>
      </p:sp>
      <p:sp>
        <p:nvSpPr>
          <p:cNvPr id="3" name="Slide Number Placeholder 2">
            <a:extLst>
              <a:ext uri="{FF2B5EF4-FFF2-40B4-BE49-F238E27FC236}">
                <a16:creationId xmlns:a16="http://schemas.microsoft.com/office/drawing/2014/main" id="{B6F5B694-6D43-9DB3-4E53-24ADC3FAF5DC}"/>
              </a:ext>
            </a:extLst>
          </p:cNvPr>
          <p:cNvSpPr>
            <a:spLocks noGrp="1"/>
          </p:cNvSpPr>
          <p:nvPr>
            <p:ph type="sldNum" sz="quarter" idx="12"/>
          </p:nvPr>
        </p:nvSpPr>
        <p:spPr/>
        <p:txBody>
          <a:bodyPr/>
          <a:lstStyle/>
          <a:p>
            <a:fld id="{158B7785-F6D6-45F8-833E-07BD84680091}" type="slidenum">
              <a:rPr lang="en-US" smtClean="0"/>
              <a:t>19</a:t>
            </a:fld>
            <a:endParaRPr lang="en-US"/>
          </a:p>
        </p:txBody>
      </p:sp>
    </p:spTree>
    <p:extLst>
      <p:ext uri="{BB962C8B-B14F-4D97-AF65-F5344CB8AC3E}">
        <p14:creationId xmlns:p14="http://schemas.microsoft.com/office/powerpoint/2010/main" val="42751647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F126E-4720-4358-9DC4-DE7C3AA31B36}"/>
              </a:ext>
            </a:extLst>
          </p:cNvPr>
          <p:cNvSpPr>
            <a:spLocks noGrp="1"/>
          </p:cNvSpPr>
          <p:nvPr>
            <p:ph type="title"/>
          </p:nvPr>
        </p:nvSpPr>
        <p:spPr/>
        <p:txBody>
          <a:bodyPr/>
          <a:lstStyle/>
          <a:p>
            <a:r>
              <a:rPr lang="en-US" sz="4900" dirty="0"/>
              <a:t>Original</a:t>
            </a:r>
            <a:r>
              <a:rPr lang="en-US" dirty="0"/>
              <a:t> </a:t>
            </a:r>
            <a:r>
              <a:rPr lang="en-US" sz="4900" dirty="0"/>
              <a:t>Assessment (Illustration)</a:t>
            </a:r>
          </a:p>
        </p:txBody>
      </p:sp>
      <p:graphicFrame>
        <p:nvGraphicFramePr>
          <p:cNvPr id="4" name="Table 3">
            <a:extLst>
              <a:ext uri="{FF2B5EF4-FFF2-40B4-BE49-F238E27FC236}">
                <a16:creationId xmlns:a16="http://schemas.microsoft.com/office/drawing/2014/main" id="{01DC5BAB-EE38-4F17-9DC8-D9C7166FA9FC}"/>
              </a:ext>
            </a:extLst>
          </p:cNvPr>
          <p:cNvGraphicFramePr>
            <a:graphicFrameLocks noGrp="1"/>
          </p:cNvGraphicFramePr>
          <p:nvPr>
            <p:extLst>
              <p:ext uri="{D42A27DB-BD31-4B8C-83A1-F6EECF244321}">
                <p14:modId xmlns:p14="http://schemas.microsoft.com/office/powerpoint/2010/main" val="44413366"/>
              </p:ext>
            </p:extLst>
          </p:nvPr>
        </p:nvGraphicFramePr>
        <p:xfrm>
          <a:off x="876300" y="2082800"/>
          <a:ext cx="10180506" cy="3412290"/>
        </p:xfrm>
        <a:graphic>
          <a:graphicData uri="http://schemas.openxmlformats.org/drawingml/2006/table">
            <a:tbl>
              <a:tblPr firstRow="1"/>
              <a:tblGrid>
                <a:gridCol w="6766121">
                  <a:extLst>
                    <a:ext uri="{9D8B030D-6E8A-4147-A177-3AD203B41FA5}">
                      <a16:colId xmlns:a16="http://schemas.microsoft.com/office/drawing/2014/main" val="652807545"/>
                    </a:ext>
                  </a:extLst>
                </a:gridCol>
                <a:gridCol w="3414385">
                  <a:extLst>
                    <a:ext uri="{9D8B030D-6E8A-4147-A177-3AD203B41FA5}">
                      <a16:colId xmlns:a16="http://schemas.microsoft.com/office/drawing/2014/main" val="284783855"/>
                    </a:ext>
                  </a:extLst>
                </a:gridCol>
              </a:tblGrid>
              <a:tr h="412318">
                <a:tc>
                  <a:txBody>
                    <a:bodyPr/>
                    <a:lstStyle/>
                    <a:p>
                      <a:pPr algn="l" fontAlgn="b"/>
                      <a:r>
                        <a:rPr lang="en-US" sz="2000" b="0" i="0" u="none" strike="noStrike" dirty="0">
                          <a:solidFill>
                            <a:srgbClr val="000000"/>
                          </a:solidFill>
                          <a:effectLst/>
                          <a:latin typeface="+mn-lt"/>
                        </a:rPr>
                        <a:t>Expected Level of Performance</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mn-lt"/>
                        </a:rPr>
                        <a:t>47.0%</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0291860"/>
                  </a:ext>
                </a:extLst>
              </a:tr>
              <a:tr h="469191">
                <a:tc>
                  <a:txBody>
                    <a:bodyPr/>
                    <a:lstStyle/>
                    <a:p>
                      <a:pPr algn="l" fontAlgn="b"/>
                      <a:r>
                        <a:rPr lang="en-US" sz="2000" b="0" i="0" u="none" strike="noStrike" dirty="0">
                          <a:solidFill>
                            <a:srgbClr val="000000"/>
                          </a:solidFill>
                          <a:effectLst/>
                          <a:latin typeface="+mn-lt"/>
                        </a:rPr>
                        <a:t>Estimated Level of Performance (Estimate</a:t>
                      </a:r>
                      <a:r>
                        <a:rPr lang="pl-PL" sz="2000" b="0" i="0" u="none" strike="noStrike" baseline="-25000" dirty="0">
                          <a:solidFill>
                            <a:srgbClr val="000000"/>
                          </a:solidFill>
                          <a:effectLst/>
                          <a:latin typeface="+mn-lt"/>
                        </a:rPr>
                        <a:t>0</a:t>
                      </a:r>
                      <a:r>
                        <a:rPr lang="en-US" sz="2000" b="0" i="0" u="none" strike="noStrike" baseline="0" dirty="0">
                          <a:solidFill>
                            <a:srgbClr val="000000"/>
                          </a:solidFill>
                          <a:effectLst/>
                          <a:latin typeface="+mn-lt"/>
                        </a:rPr>
                        <a:t>)</a:t>
                      </a:r>
                      <a:endParaRPr lang="pl-PL" sz="2000" b="0" i="0" u="none" strike="noStrike" baseline="0" dirty="0">
                        <a:solidFill>
                          <a:srgbClr val="000000"/>
                        </a:solidFill>
                        <a:effectLst/>
                        <a:latin typeface="+mn-lt"/>
                      </a:endParaRP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DD"/>
                    </a:solidFill>
                  </a:tcPr>
                </a:tc>
                <a:tc>
                  <a:txBody>
                    <a:bodyPr/>
                    <a:lstStyle/>
                    <a:p>
                      <a:pPr algn="ctr" fontAlgn="b"/>
                      <a:r>
                        <a:rPr lang="en-US" sz="1800" b="0" i="0" u="none" strike="noStrike" dirty="0">
                          <a:solidFill>
                            <a:srgbClr val="000000"/>
                          </a:solidFill>
                          <a:effectLst/>
                          <a:latin typeface="+mn-lt"/>
                        </a:rPr>
                        <a:t>45.0%</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DD"/>
                    </a:solidFill>
                  </a:tcPr>
                </a:tc>
                <a:extLst>
                  <a:ext uri="{0D108BD9-81ED-4DB2-BD59-A6C34878D82A}">
                    <a16:rowId xmlns:a16="http://schemas.microsoft.com/office/drawing/2014/main" val="1091352655"/>
                  </a:ext>
                </a:extLst>
              </a:tr>
              <a:tr h="412318">
                <a:tc>
                  <a:txBody>
                    <a:bodyPr/>
                    <a:lstStyle/>
                    <a:p>
                      <a:pPr algn="l" fontAlgn="b"/>
                      <a:r>
                        <a:rPr lang="en-US" sz="2000" b="0" i="0" u="none" strike="noStrike" dirty="0">
                          <a:solidFill>
                            <a:srgbClr val="000000"/>
                          </a:solidFill>
                          <a:effectLst/>
                          <a:latin typeface="+mn-lt"/>
                        </a:rPr>
                        <a:t>Negotiated Level of Performance</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mn-lt"/>
                        </a:rPr>
                        <a:t>48.0%</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41742956"/>
                  </a:ext>
                </a:extLst>
              </a:tr>
              <a:tr h="412318">
                <a:tc>
                  <a:txBody>
                    <a:bodyPr/>
                    <a:lstStyle/>
                    <a:p>
                      <a:pPr algn="l" fontAlgn="b"/>
                      <a:r>
                        <a:rPr lang="en-US" sz="2000" b="0" i="0" u="none" strike="noStrike" dirty="0">
                          <a:solidFill>
                            <a:srgbClr val="000000"/>
                          </a:solidFill>
                          <a:effectLst/>
                          <a:latin typeface="+mn-lt"/>
                        </a:rPr>
                        <a:t>Actual Level of Performance</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52.0%</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59477089"/>
                  </a:ext>
                </a:extLst>
              </a:tr>
              <a:tr h="469191">
                <a:tc>
                  <a:txBody>
                    <a:bodyPr/>
                    <a:lstStyle/>
                    <a:p>
                      <a:pPr algn="l" fontAlgn="b"/>
                      <a:r>
                        <a:rPr lang="en-US" sz="2000" b="0" i="0" u="none" strike="noStrike" dirty="0">
                          <a:solidFill>
                            <a:srgbClr val="000000"/>
                          </a:solidFill>
                          <a:effectLst/>
                          <a:latin typeface="+mn-lt"/>
                        </a:rPr>
                        <a:t>Re-Estimated Level of Performance (Estimate</a:t>
                      </a:r>
                      <a:r>
                        <a:rPr lang="en-US" sz="2000" b="0" i="0" u="none" strike="noStrike" baseline="-25000" dirty="0">
                          <a:solidFill>
                            <a:srgbClr val="000000"/>
                          </a:solidFill>
                          <a:effectLst/>
                          <a:latin typeface="+mn-lt"/>
                        </a:rPr>
                        <a:t>1</a:t>
                      </a:r>
                      <a:r>
                        <a:rPr lang="en-US" sz="2000" b="0" i="0" u="none" strike="noStrike" dirty="0">
                          <a:solidFill>
                            <a:srgbClr val="000000"/>
                          </a:solidFill>
                          <a:effectLst/>
                          <a:latin typeface="+mn-lt"/>
                        </a:rPr>
                        <a:t>)</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DD"/>
                    </a:solidFill>
                  </a:tcPr>
                </a:tc>
                <a:tc>
                  <a:txBody>
                    <a:bodyPr/>
                    <a:lstStyle/>
                    <a:p>
                      <a:pPr marL="0" lvl="0" indent="0" algn="ctr">
                        <a:lnSpc>
                          <a:spcPct val="100000"/>
                        </a:lnSpc>
                        <a:buNone/>
                      </a:pPr>
                      <a:r>
                        <a:rPr lang="en-US" sz="1800" b="0" i="0" u="none" strike="noStrike" baseline="0" noProof="0" dirty="0">
                          <a:solidFill>
                            <a:srgbClr val="000000"/>
                          </a:solidFill>
                          <a:effectLst/>
                          <a:latin typeface="+mn-lt"/>
                        </a:rPr>
                        <a:t>59.0%</a:t>
                      </a:r>
                      <a:endParaRPr lang="en-US" sz="1800" b="0" i="0" u="none" strike="noStrike" baseline="0" noProof="0" dirty="0">
                        <a:solidFill>
                          <a:srgbClr val="000000"/>
                        </a:solidFill>
                        <a:effectLst/>
                        <a:latin typeface="Calibri"/>
                      </a:endParaRP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DD"/>
                    </a:solidFill>
                  </a:tcPr>
                </a:tc>
                <a:extLst>
                  <a:ext uri="{0D108BD9-81ED-4DB2-BD59-A6C34878D82A}">
                    <a16:rowId xmlns:a16="http://schemas.microsoft.com/office/drawing/2014/main" val="4174944098"/>
                  </a:ext>
                </a:extLst>
              </a:tr>
              <a:tr h="412318">
                <a:tc>
                  <a:txBody>
                    <a:bodyPr/>
                    <a:lstStyle/>
                    <a:p>
                      <a:pPr algn="l" fontAlgn="b"/>
                      <a:r>
                        <a:rPr lang="en-US" sz="2000" b="0" i="0" u="none" strike="noStrike" dirty="0">
                          <a:solidFill>
                            <a:srgbClr val="000000"/>
                          </a:solidFill>
                          <a:effectLst/>
                          <a:latin typeface="+mn-lt"/>
                        </a:rPr>
                        <a:t>Adjustment Factor (Estimate</a:t>
                      </a:r>
                      <a:r>
                        <a:rPr lang="en-US" sz="2000" b="0" i="0" u="none" strike="noStrike" baseline="-25000" dirty="0">
                          <a:solidFill>
                            <a:srgbClr val="000000"/>
                          </a:solidFill>
                          <a:effectLst/>
                          <a:latin typeface="+mn-lt"/>
                        </a:rPr>
                        <a:t>1</a:t>
                      </a:r>
                      <a:r>
                        <a:rPr lang="en-US" sz="2000" b="0" i="0" u="none" strike="noStrike" dirty="0">
                          <a:solidFill>
                            <a:srgbClr val="000000"/>
                          </a:solidFill>
                          <a:effectLst/>
                          <a:latin typeface="+mn-lt"/>
                        </a:rPr>
                        <a:t> - Estimate</a:t>
                      </a:r>
                      <a:r>
                        <a:rPr lang="en-US" sz="2000" b="0" i="0" u="none" strike="noStrike" baseline="-25000" dirty="0">
                          <a:solidFill>
                            <a:srgbClr val="000000"/>
                          </a:solidFill>
                          <a:effectLst/>
                          <a:latin typeface="+mn-lt"/>
                        </a:rPr>
                        <a:t>0</a:t>
                      </a:r>
                      <a:r>
                        <a:rPr lang="en-US" sz="2000" b="0" i="0" u="none" strike="noStrike" dirty="0">
                          <a:solidFill>
                            <a:srgbClr val="000000"/>
                          </a:solidFill>
                          <a:effectLst/>
                          <a:latin typeface="+mn-lt"/>
                        </a:rPr>
                        <a:t>)</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lvl="0" algn="ctr">
                        <a:lnSpc>
                          <a:spcPct val="100000"/>
                        </a:lnSpc>
                        <a:spcBef>
                          <a:spcPts val="0"/>
                        </a:spcBef>
                        <a:spcAft>
                          <a:spcPts val="0"/>
                        </a:spcAft>
                        <a:buNone/>
                      </a:pPr>
                      <a:endParaRPr lang="en-US" sz="1800" b="0" i="0" u="none" strike="noStrike" noProof="0" dirty="0">
                        <a:solidFill>
                          <a:srgbClr val="000000"/>
                        </a:solidFill>
                        <a:effectLst/>
                        <a:latin typeface="Calibri"/>
                      </a:endParaRP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11307415"/>
                  </a:ext>
                </a:extLst>
              </a:tr>
              <a:tr h="412318">
                <a:tc>
                  <a:txBody>
                    <a:bodyPr/>
                    <a:lstStyle/>
                    <a:p>
                      <a:pPr algn="l" fontAlgn="b"/>
                      <a:r>
                        <a:rPr lang="en-US" sz="2000" b="0" i="0" u="none" strike="noStrike" dirty="0">
                          <a:solidFill>
                            <a:srgbClr val="000000"/>
                          </a:solidFill>
                          <a:effectLst/>
                          <a:latin typeface="+mn-lt"/>
                        </a:rPr>
                        <a:t>Adjusted Level of Performance</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lvl="0" indent="0" algn="ctr">
                        <a:lnSpc>
                          <a:spcPct val="100000"/>
                        </a:lnSpc>
                        <a:buNone/>
                      </a:pPr>
                      <a:endParaRPr lang="en-US" sz="1800" b="0" i="0" u="none" strike="noStrike" baseline="0" noProof="0" dirty="0">
                        <a:solidFill>
                          <a:srgbClr val="000000"/>
                        </a:solidFill>
                        <a:effectLst/>
                        <a:latin typeface="Calibri"/>
                      </a:endParaRP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83472216"/>
                  </a:ext>
                </a:extLst>
              </a:tr>
              <a:tr h="412318">
                <a:tc>
                  <a:txBody>
                    <a:bodyPr/>
                    <a:lstStyle/>
                    <a:p>
                      <a:pPr algn="l" fontAlgn="b"/>
                      <a:r>
                        <a:rPr lang="en-US" sz="2000" b="0" i="0" u="none" strike="noStrike" dirty="0">
                          <a:solidFill>
                            <a:srgbClr val="000000"/>
                          </a:solidFill>
                          <a:effectLst/>
                          <a:latin typeface="+mn-lt"/>
                        </a:rPr>
                        <a:t>Individual Indicator Score (Actual/Adjusted)</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lvl="0" algn="ctr">
                        <a:buNone/>
                      </a:pPr>
                      <a:endParaRPr lang="en-US" dirty="0"/>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0080295"/>
                  </a:ext>
                </a:extLst>
              </a:tr>
            </a:tbl>
          </a:graphicData>
        </a:graphic>
      </p:graphicFrame>
      <p:sp>
        <p:nvSpPr>
          <p:cNvPr id="13" name="Text Placeholder 9">
            <a:extLst>
              <a:ext uri="{FF2B5EF4-FFF2-40B4-BE49-F238E27FC236}">
                <a16:creationId xmlns:a16="http://schemas.microsoft.com/office/drawing/2014/main" id="{1FE16C58-6A0F-D2A9-40C1-580AE3D64F7B}"/>
              </a:ext>
            </a:extLst>
          </p:cNvPr>
          <p:cNvSpPr>
            <a:spLocks noGrp="1"/>
          </p:cNvSpPr>
          <p:nvPr>
            <p:ph type="body" idx="1"/>
          </p:nvPr>
        </p:nvSpPr>
        <p:spPr>
          <a:xfrm>
            <a:off x="876300" y="978635"/>
            <a:ext cx="10177272" cy="1083521"/>
          </a:xfrm>
          <a:solidFill>
            <a:srgbClr val="A24200"/>
          </a:solidFill>
          <a:ln w="12700">
            <a:solidFill>
              <a:srgbClr val="A24200"/>
            </a:solidFill>
          </a:ln>
        </p:spPr>
        <p:txBody>
          <a:bodyPr>
            <a:normAutofit/>
          </a:bodyPr>
          <a:lstStyle/>
          <a:p>
            <a:r>
              <a:rPr lang="en-US" sz="2500" b="1" dirty="0">
                <a:solidFill>
                  <a:srgbClr val="FFFFFF"/>
                </a:solidFill>
                <a:cs typeface="Calibri"/>
              </a:rPr>
              <a:t>PY 2022 Individual Indicator Score: Employment Rate 2</a:t>
            </a:r>
            <a:r>
              <a:rPr lang="en-US" sz="2500" b="1" baseline="30000" dirty="0">
                <a:solidFill>
                  <a:srgbClr val="FFFFFF"/>
                </a:solidFill>
                <a:cs typeface="Calibri"/>
              </a:rPr>
              <a:t>nd</a:t>
            </a:r>
            <a:r>
              <a:rPr lang="en-US" sz="2500" b="1" dirty="0">
                <a:solidFill>
                  <a:srgbClr val="FFFFFF"/>
                </a:solidFill>
                <a:cs typeface="Calibri"/>
              </a:rPr>
              <a:t> Quarter after Exit</a:t>
            </a:r>
          </a:p>
        </p:txBody>
      </p:sp>
      <p:sp>
        <p:nvSpPr>
          <p:cNvPr id="3" name="Slide Number Placeholder 2">
            <a:extLst>
              <a:ext uri="{FF2B5EF4-FFF2-40B4-BE49-F238E27FC236}">
                <a16:creationId xmlns:a16="http://schemas.microsoft.com/office/drawing/2014/main" id="{A7E0850B-4A62-4A07-D8B1-A4D3E841ED20}"/>
              </a:ext>
            </a:extLst>
          </p:cNvPr>
          <p:cNvSpPr>
            <a:spLocks noGrp="1"/>
          </p:cNvSpPr>
          <p:nvPr>
            <p:ph type="sldNum" sz="quarter" idx="12"/>
          </p:nvPr>
        </p:nvSpPr>
        <p:spPr/>
        <p:txBody>
          <a:bodyPr/>
          <a:lstStyle/>
          <a:p>
            <a:fld id="{158B7785-F6D6-45F8-833E-07BD84680091}" type="slidenum">
              <a:rPr lang="en-US" smtClean="0"/>
              <a:t>20</a:t>
            </a:fld>
            <a:endParaRPr lang="en-US"/>
          </a:p>
        </p:txBody>
      </p:sp>
    </p:spTree>
    <p:extLst>
      <p:ext uri="{BB962C8B-B14F-4D97-AF65-F5344CB8AC3E}">
        <p14:creationId xmlns:p14="http://schemas.microsoft.com/office/powerpoint/2010/main" val="12294481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F126E-4720-4358-9DC4-DE7C3AA31B36}"/>
              </a:ext>
            </a:extLst>
          </p:cNvPr>
          <p:cNvSpPr>
            <a:spLocks noGrp="1"/>
          </p:cNvSpPr>
          <p:nvPr>
            <p:ph type="title"/>
          </p:nvPr>
        </p:nvSpPr>
        <p:spPr/>
        <p:txBody>
          <a:bodyPr/>
          <a:lstStyle/>
          <a:p>
            <a:r>
              <a:rPr lang="en-US" sz="4900" dirty="0"/>
              <a:t>Original</a:t>
            </a:r>
            <a:r>
              <a:rPr lang="en-US" dirty="0"/>
              <a:t> </a:t>
            </a:r>
            <a:r>
              <a:rPr lang="en-US" sz="4900" dirty="0"/>
              <a:t>Assessment (Illustration)</a:t>
            </a:r>
          </a:p>
        </p:txBody>
      </p:sp>
      <p:graphicFrame>
        <p:nvGraphicFramePr>
          <p:cNvPr id="4" name="Table 3">
            <a:extLst>
              <a:ext uri="{FF2B5EF4-FFF2-40B4-BE49-F238E27FC236}">
                <a16:creationId xmlns:a16="http://schemas.microsoft.com/office/drawing/2014/main" id="{01DC5BAB-EE38-4F17-9DC8-D9C7166FA9FC}"/>
              </a:ext>
            </a:extLst>
          </p:cNvPr>
          <p:cNvGraphicFramePr>
            <a:graphicFrameLocks noGrp="1"/>
          </p:cNvGraphicFramePr>
          <p:nvPr>
            <p:extLst>
              <p:ext uri="{D42A27DB-BD31-4B8C-83A1-F6EECF244321}">
                <p14:modId xmlns:p14="http://schemas.microsoft.com/office/powerpoint/2010/main" val="2920801142"/>
              </p:ext>
            </p:extLst>
          </p:nvPr>
        </p:nvGraphicFramePr>
        <p:xfrm>
          <a:off x="876300" y="2082800"/>
          <a:ext cx="10180506" cy="3412290"/>
        </p:xfrm>
        <a:graphic>
          <a:graphicData uri="http://schemas.openxmlformats.org/drawingml/2006/table">
            <a:tbl>
              <a:tblPr firstRow="1"/>
              <a:tblGrid>
                <a:gridCol w="6766121">
                  <a:extLst>
                    <a:ext uri="{9D8B030D-6E8A-4147-A177-3AD203B41FA5}">
                      <a16:colId xmlns:a16="http://schemas.microsoft.com/office/drawing/2014/main" val="652807545"/>
                    </a:ext>
                  </a:extLst>
                </a:gridCol>
                <a:gridCol w="3414385">
                  <a:extLst>
                    <a:ext uri="{9D8B030D-6E8A-4147-A177-3AD203B41FA5}">
                      <a16:colId xmlns:a16="http://schemas.microsoft.com/office/drawing/2014/main" val="284783855"/>
                    </a:ext>
                  </a:extLst>
                </a:gridCol>
              </a:tblGrid>
              <a:tr h="412318">
                <a:tc>
                  <a:txBody>
                    <a:bodyPr/>
                    <a:lstStyle/>
                    <a:p>
                      <a:pPr algn="l" fontAlgn="b"/>
                      <a:r>
                        <a:rPr lang="en-US" sz="2000" b="0" i="0" u="none" strike="noStrike" dirty="0">
                          <a:solidFill>
                            <a:srgbClr val="000000"/>
                          </a:solidFill>
                          <a:effectLst/>
                          <a:latin typeface="+mn-lt"/>
                        </a:rPr>
                        <a:t>Expected Level of Performance</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mn-lt"/>
                        </a:rPr>
                        <a:t>47.0%</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0291860"/>
                  </a:ext>
                </a:extLst>
              </a:tr>
              <a:tr h="469191">
                <a:tc>
                  <a:txBody>
                    <a:bodyPr/>
                    <a:lstStyle/>
                    <a:p>
                      <a:pPr algn="l" fontAlgn="b"/>
                      <a:r>
                        <a:rPr lang="en-US" sz="2000" b="0" i="0" u="none" strike="noStrike" dirty="0">
                          <a:solidFill>
                            <a:srgbClr val="000000"/>
                          </a:solidFill>
                          <a:effectLst/>
                          <a:latin typeface="+mn-lt"/>
                        </a:rPr>
                        <a:t>Estimated Level of Performance (Estimate</a:t>
                      </a:r>
                      <a:r>
                        <a:rPr lang="pl-PL" sz="2000" b="0" i="0" u="none" strike="noStrike" baseline="-25000" dirty="0">
                          <a:solidFill>
                            <a:srgbClr val="000000"/>
                          </a:solidFill>
                          <a:effectLst/>
                          <a:latin typeface="+mn-lt"/>
                        </a:rPr>
                        <a:t>0</a:t>
                      </a:r>
                      <a:r>
                        <a:rPr lang="en-US" sz="2000" b="0" i="0" u="none" strike="noStrike" baseline="0" dirty="0">
                          <a:solidFill>
                            <a:srgbClr val="000000"/>
                          </a:solidFill>
                          <a:effectLst/>
                          <a:latin typeface="+mn-lt"/>
                        </a:rPr>
                        <a:t>)</a:t>
                      </a:r>
                      <a:endParaRPr lang="pl-PL" sz="2000" b="0" i="0" u="none" strike="noStrike" baseline="0" dirty="0">
                        <a:solidFill>
                          <a:srgbClr val="000000"/>
                        </a:solidFill>
                        <a:effectLst/>
                        <a:latin typeface="+mn-lt"/>
                      </a:endParaRP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DD"/>
                    </a:solidFill>
                  </a:tcPr>
                </a:tc>
                <a:tc>
                  <a:txBody>
                    <a:bodyPr/>
                    <a:lstStyle/>
                    <a:p>
                      <a:pPr algn="ctr" fontAlgn="b"/>
                      <a:r>
                        <a:rPr lang="en-US" sz="1800" b="0" i="0" u="none" strike="noStrike" dirty="0">
                          <a:solidFill>
                            <a:srgbClr val="000000"/>
                          </a:solidFill>
                          <a:effectLst/>
                          <a:latin typeface="+mn-lt"/>
                        </a:rPr>
                        <a:t>45.0%</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DD"/>
                    </a:solidFill>
                  </a:tcPr>
                </a:tc>
                <a:extLst>
                  <a:ext uri="{0D108BD9-81ED-4DB2-BD59-A6C34878D82A}">
                    <a16:rowId xmlns:a16="http://schemas.microsoft.com/office/drawing/2014/main" val="1091352655"/>
                  </a:ext>
                </a:extLst>
              </a:tr>
              <a:tr h="412318">
                <a:tc>
                  <a:txBody>
                    <a:bodyPr/>
                    <a:lstStyle/>
                    <a:p>
                      <a:pPr algn="l" fontAlgn="b"/>
                      <a:r>
                        <a:rPr lang="en-US" sz="2000" b="0" i="0" u="none" strike="noStrike" dirty="0">
                          <a:solidFill>
                            <a:srgbClr val="000000"/>
                          </a:solidFill>
                          <a:effectLst/>
                          <a:latin typeface="+mn-lt"/>
                        </a:rPr>
                        <a:t>Negotiated Level of Performance</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mn-lt"/>
                        </a:rPr>
                        <a:t>48.0%</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41742956"/>
                  </a:ext>
                </a:extLst>
              </a:tr>
              <a:tr h="412318">
                <a:tc>
                  <a:txBody>
                    <a:bodyPr/>
                    <a:lstStyle/>
                    <a:p>
                      <a:pPr algn="l" fontAlgn="b"/>
                      <a:r>
                        <a:rPr lang="en-US" sz="2000" b="0" i="0" u="none" strike="noStrike" dirty="0">
                          <a:solidFill>
                            <a:srgbClr val="000000"/>
                          </a:solidFill>
                          <a:effectLst/>
                          <a:latin typeface="+mn-lt"/>
                        </a:rPr>
                        <a:t>Actual Level of Performance</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52.0%</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59477089"/>
                  </a:ext>
                </a:extLst>
              </a:tr>
              <a:tr h="469191">
                <a:tc>
                  <a:txBody>
                    <a:bodyPr/>
                    <a:lstStyle/>
                    <a:p>
                      <a:pPr algn="l" fontAlgn="b"/>
                      <a:r>
                        <a:rPr lang="en-US" sz="2000" b="0" i="0" u="none" strike="noStrike" dirty="0">
                          <a:solidFill>
                            <a:srgbClr val="000000"/>
                          </a:solidFill>
                          <a:effectLst/>
                          <a:latin typeface="+mn-lt"/>
                        </a:rPr>
                        <a:t>Re-Estimated Level of Performance (Estimate</a:t>
                      </a:r>
                      <a:r>
                        <a:rPr lang="en-US" sz="2000" b="0" i="0" u="none" strike="noStrike" baseline="-25000" dirty="0">
                          <a:solidFill>
                            <a:srgbClr val="000000"/>
                          </a:solidFill>
                          <a:effectLst/>
                          <a:latin typeface="+mn-lt"/>
                        </a:rPr>
                        <a:t>1</a:t>
                      </a:r>
                      <a:r>
                        <a:rPr lang="en-US" sz="2000" b="0" i="0" u="none" strike="noStrike" dirty="0">
                          <a:solidFill>
                            <a:srgbClr val="000000"/>
                          </a:solidFill>
                          <a:effectLst/>
                          <a:latin typeface="+mn-lt"/>
                        </a:rPr>
                        <a:t>)</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D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59.0%</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DD"/>
                    </a:solidFill>
                  </a:tcPr>
                </a:tc>
                <a:extLst>
                  <a:ext uri="{0D108BD9-81ED-4DB2-BD59-A6C34878D82A}">
                    <a16:rowId xmlns:a16="http://schemas.microsoft.com/office/drawing/2014/main" val="4174944098"/>
                  </a:ext>
                </a:extLst>
              </a:tr>
              <a:tr h="412318">
                <a:tc>
                  <a:txBody>
                    <a:bodyPr/>
                    <a:lstStyle/>
                    <a:p>
                      <a:pPr algn="l" fontAlgn="b"/>
                      <a:r>
                        <a:rPr lang="en-US" sz="2000" b="0" i="0" u="none" strike="noStrike" dirty="0">
                          <a:solidFill>
                            <a:srgbClr val="000000"/>
                          </a:solidFill>
                          <a:effectLst/>
                          <a:latin typeface="+mn-lt"/>
                        </a:rPr>
                        <a:t>Adjustment Factor (Estimate</a:t>
                      </a:r>
                      <a:r>
                        <a:rPr lang="en-US" sz="2000" b="0" i="0" u="none" strike="noStrike" baseline="-25000" dirty="0">
                          <a:solidFill>
                            <a:srgbClr val="000000"/>
                          </a:solidFill>
                          <a:effectLst/>
                          <a:latin typeface="+mn-lt"/>
                        </a:rPr>
                        <a:t>1</a:t>
                      </a:r>
                      <a:r>
                        <a:rPr lang="en-US" sz="2000" b="0" i="0" u="none" strike="noStrike" dirty="0">
                          <a:solidFill>
                            <a:srgbClr val="000000"/>
                          </a:solidFill>
                          <a:effectLst/>
                          <a:latin typeface="+mn-lt"/>
                        </a:rPr>
                        <a:t> - Estimate</a:t>
                      </a:r>
                      <a:r>
                        <a:rPr lang="en-US" sz="2000" b="0" i="0" u="none" strike="noStrike" baseline="-25000" dirty="0">
                          <a:solidFill>
                            <a:srgbClr val="000000"/>
                          </a:solidFill>
                          <a:effectLst/>
                          <a:latin typeface="+mn-lt"/>
                        </a:rPr>
                        <a:t>0</a:t>
                      </a:r>
                      <a:r>
                        <a:rPr lang="en-US" sz="2000" b="0" i="0" u="none" strike="noStrike" dirty="0">
                          <a:solidFill>
                            <a:srgbClr val="000000"/>
                          </a:solidFill>
                          <a:effectLst/>
                          <a:latin typeface="+mn-lt"/>
                        </a:rPr>
                        <a:t>)</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noProof="0" dirty="0">
                          <a:solidFill>
                            <a:srgbClr val="000000"/>
                          </a:solidFill>
                          <a:effectLst/>
                          <a:latin typeface="+mn-lt"/>
                        </a:rPr>
                        <a:t>59.0% - 45.0% = 14.0%</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11307415"/>
                  </a:ext>
                </a:extLst>
              </a:tr>
              <a:tr h="412318">
                <a:tc>
                  <a:txBody>
                    <a:bodyPr/>
                    <a:lstStyle/>
                    <a:p>
                      <a:pPr algn="l" fontAlgn="b"/>
                      <a:r>
                        <a:rPr lang="en-US" sz="2000" b="0" i="0" u="none" strike="noStrike" dirty="0">
                          <a:solidFill>
                            <a:srgbClr val="000000"/>
                          </a:solidFill>
                          <a:effectLst/>
                          <a:latin typeface="+mn-lt"/>
                        </a:rPr>
                        <a:t>Adjusted Level of Performance</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lvl="0" indent="0" algn="ctr">
                        <a:lnSpc>
                          <a:spcPct val="100000"/>
                        </a:lnSpc>
                        <a:buNone/>
                      </a:pPr>
                      <a:endParaRPr lang="en-US" sz="1800" b="0" i="0" u="none" strike="noStrike" baseline="0" noProof="0" dirty="0">
                        <a:solidFill>
                          <a:srgbClr val="000000"/>
                        </a:solidFill>
                        <a:effectLst/>
                        <a:latin typeface="Calibri"/>
                      </a:endParaRP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83472216"/>
                  </a:ext>
                </a:extLst>
              </a:tr>
              <a:tr h="412318">
                <a:tc>
                  <a:txBody>
                    <a:bodyPr/>
                    <a:lstStyle/>
                    <a:p>
                      <a:pPr algn="l" fontAlgn="b"/>
                      <a:r>
                        <a:rPr lang="en-US" sz="2000" b="0" i="0" u="none" strike="noStrike" dirty="0">
                          <a:solidFill>
                            <a:srgbClr val="000000"/>
                          </a:solidFill>
                          <a:effectLst/>
                          <a:latin typeface="+mn-lt"/>
                        </a:rPr>
                        <a:t>Individual Indicator Score (Actual/Adjusted)</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lvl="0" algn="ctr">
                        <a:buNone/>
                      </a:pPr>
                      <a:endParaRPr lang="en-US" dirty="0"/>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0080295"/>
                  </a:ext>
                </a:extLst>
              </a:tr>
            </a:tbl>
          </a:graphicData>
        </a:graphic>
      </p:graphicFrame>
      <p:sp>
        <p:nvSpPr>
          <p:cNvPr id="13" name="Text Placeholder 9">
            <a:extLst>
              <a:ext uri="{FF2B5EF4-FFF2-40B4-BE49-F238E27FC236}">
                <a16:creationId xmlns:a16="http://schemas.microsoft.com/office/drawing/2014/main" id="{30107123-C177-9B50-1C03-5224703ECA51}"/>
              </a:ext>
            </a:extLst>
          </p:cNvPr>
          <p:cNvSpPr>
            <a:spLocks noGrp="1"/>
          </p:cNvSpPr>
          <p:nvPr>
            <p:ph type="body" idx="1"/>
          </p:nvPr>
        </p:nvSpPr>
        <p:spPr>
          <a:xfrm>
            <a:off x="876300" y="978635"/>
            <a:ext cx="10177272" cy="1083521"/>
          </a:xfrm>
          <a:solidFill>
            <a:srgbClr val="A24200"/>
          </a:solidFill>
          <a:ln w="12700">
            <a:solidFill>
              <a:srgbClr val="A24200"/>
            </a:solidFill>
          </a:ln>
        </p:spPr>
        <p:txBody>
          <a:bodyPr>
            <a:normAutofit/>
          </a:bodyPr>
          <a:lstStyle/>
          <a:p>
            <a:r>
              <a:rPr lang="en-US" sz="2500" b="1" dirty="0">
                <a:solidFill>
                  <a:srgbClr val="FFFFFF"/>
                </a:solidFill>
                <a:cs typeface="Calibri"/>
              </a:rPr>
              <a:t>PY 2022 Individual Indicator Score: Employment Rate 2</a:t>
            </a:r>
            <a:r>
              <a:rPr lang="en-US" sz="2500" b="1" baseline="30000" dirty="0">
                <a:solidFill>
                  <a:srgbClr val="FFFFFF"/>
                </a:solidFill>
                <a:cs typeface="Calibri"/>
              </a:rPr>
              <a:t>nd</a:t>
            </a:r>
            <a:r>
              <a:rPr lang="en-US" sz="2500" b="1" dirty="0">
                <a:solidFill>
                  <a:srgbClr val="FFFFFF"/>
                </a:solidFill>
                <a:cs typeface="Calibri"/>
              </a:rPr>
              <a:t> Quarter after Exit</a:t>
            </a:r>
          </a:p>
        </p:txBody>
      </p:sp>
      <p:sp>
        <p:nvSpPr>
          <p:cNvPr id="3" name="Slide Number Placeholder 2">
            <a:extLst>
              <a:ext uri="{FF2B5EF4-FFF2-40B4-BE49-F238E27FC236}">
                <a16:creationId xmlns:a16="http://schemas.microsoft.com/office/drawing/2014/main" id="{5ECE5F9B-DA4C-8FDC-3A39-1ABCCEDA1BEA}"/>
              </a:ext>
            </a:extLst>
          </p:cNvPr>
          <p:cNvSpPr>
            <a:spLocks noGrp="1"/>
          </p:cNvSpPr>
          <p:nvPr>
            <p:ph type="sldNum" sz="quarter" idx="12"/>
          </p:nvPr>
        </p:nvSpPr>
        <p:spPr/>
        <p:txBody>
          <a:bodyPr/>
          <a:lstStyle/>
          <a:p>
            <a:fld id="{158B7785-F6D6-45F8-833E-07BD84680091}" type="slidenum">
              <a:rPr lang="en-US" smtClean="0"/>
              <a:t>21</a:t>
            </a:fld>
            <a:endParaRPr lang="en-US"/>
          </a:p>
        </p:txBody>
      </p:sp>
    </p:spTree>
    <p:extLst>
      <p:ext uri="{BB962C8B-B14F-4D97-AF65-F5344CB8AC3E}">
        <p14:creationId xmlns:p14="http://schemas.microsoft.com/office/powerpoint/2010/main" val="16243445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F126E-4720-4358-9DC4-DE7C3AA31B36}"/>
              </a:ext>
            </a:extLst>
          </p:cNvPr>
          <p:cNvSpPr>
            <a:spLocks noGrp="1"/>
          </p:cNvSpPr>
          <p:nvPr>
            <p:ph type="title"/>
          </p:nvPr>
        </p:nvSpPr>
        <p:spPr/>
        <p:txBody>
          <a:bodyPr/>
          <a:lstStyle/>
          <a:p>
            <a:r>
              <a:rPr lang="en-US" sz="4900" dirty="0"/>
              <a:t>Original</a:t>
            </a:r>
            <a:r>
              <a:rPr lang="en-US" dirty="0"/>
              <a:t> </a:t>
            </a:r>
            <a:r>
              <a:rPr lang="en-US" sz="4900" dirty="0"/>
              <a:t>Assessment (Illustration)</a:t>
            </a:r>
          </a:p>
        </p:txBody>
      </p:sp>
      <p:graphicFrame>
        <p:nvGraphicFramePr>
          <p:cNvPr id="4" name="Table 3">
            <a:extLst>
              <a:ext uri="{FF2B5EF4-FFF2-40B4-BE49-F238E27FC236}">
                <a16:creationId xmlns:a16="http://schemas.microsoft.com/office/drawing/2014/main" id="{01DC5BAB-EE38-4F17-9DC8-D9C7166FA9FC}"/>
              </a:ext>
            </a:extLst>
          </p:cNvPr>
          <p:cNvGraphicFramePr>
            <a:graphicFrameLocks noGrp="1"/>
          </p:cNvGraphicFramePr>
          <p:nvPr>
            <p:extLst>
              <p:ext uri="{D42A27DB-BD31-4B8C-83A1-F6EECF244321}">
                <p14:modId xmlns:p14="http://schemas.microsoft.com/office/powerpoint/2010/main" val="2300021873"/>
              </p:ext>
            </p:extLst>
          </p:nvPr>
        </p:nvGraphicFramePr>
        <p:xfrm>
          <a:off x="876300" y="2082800"/>
          <a:ext cx="10180506" cy="3412290"/>
        </p:xfrm>
        <a:graphic>
          <a:graphicData uri="http://schemas.openxmlformats.org/drawingml/2006/table">
            <a:tbl>
              <a:tblPr firstRow="1"/>
              <a:tblGrid>
                <a:gridCol w="6766121">
                  <a:extLst>
                    <a:ext uri="{9D8B030D-6E8A-4147-A177-3AD203B41FA5}">
                      <a16:colId xmlns:a16="http://schemas.microsoft.com/office/drawing/2014/main" val="652807545"/>
                    </a:ext>
                  </a:extLst>
                </a:gridCol>
                <a:gridCol w="3414385">
                  <a:extLst>
                    <a:ext uri="{9D8B030D-6E8A-4147-A177-3AD203B41FA5}">
                      <a16:colId xmlns:a16="http://schemas.microsoft.com/office/drawing/2014/main" val="284783855"/>
                    </a:ext>
                  </a:extLst>
                </a:gridCol>
              </a:tblGrid>
              <a:tr h="412318">
                <a:tc>
                  <a:txBody>
                    <a:bodyPr/>
                    <a:lstStyle/>
                    <a:p>
                      <a:pPr algn="l" fontAlgn="b"/>
                      <a:r>
                        <a:rPr lang="en-US" sz="2000" b="0" i="0" u="none" strike="noStrike" dirty="0">
                          <a:solidFill>
                            <a:srgbClr val="000000"/>
                          </a:solidFill>
                          <a:effectLst/>
                          <a:latin typeface="+mn-lt"/>
                        </a:rPr>
                        <a:t>Expected Level of Performance</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mn-lt"/>
                        </a:rPr>
                        <a:t>47.0%</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0291860"/>
                  </a:ext>
                </a:extLst>
              </a:tr>
              <a:tr h="469191">
                <a:tc>
                  <a:txBody>
                    <a:bodyPr/>
                    <a:lstStyle/>
                    <a:p>
                      <a:pPr algn="l" fontAlgn="b"/>
                      <a:r>
                        <a:rPr lang="en-US" sz="2000" b="0" i="0" u="none" strike="noStrike" dirty="0">
                          <a:solidFill>
                            <a:srgbClr val="000000"/>
                          </a:solidFill>
                          <a:effectLst/>
                          <a:latin typeface="+mn-lt"/>
                        </a:rPr>
                        <a:t>Estimated Level of Performance (Estimate</a:t>
                      </a:r>
                      <a:r>
                        <a:rPr lang="pl-PL" sz="2000" b="0" i="0" u="none" strike="noStrike" baseline="-25000" dirty="0">
                          <a:solidFill>
                            <a:srgbClr val="000000"/>
                          </a:solidFill>
                          <a:effectLst/>
                          <a:latin typeface="+mn-lt"/>
                        </a:rPr>
                        <a:t>0</a:t>
                      </a:r>
                      <a:r>
                        <a:rPr lang="en-US" sz="2000" b="0" i="0" u="none" strike="noStrike" baseline="0" dirty="0">
                          <a:solidFill>
                            <a:srgbClr val="000000"/>
                          </a:solidFill>
                          <a:effectLst/>
                          <a:latin typeface="+mn-lt"/>
                        </a:rPr>
                        <a:t>)</a:t>
                      </a:r>
                      <a:endParaRPr lang="pl-PL" sz="2000" b="0" i="0" u="none" strike="noStrike" baseline="0" dirty="0">
                        <a:solidFill>
                          <a:srgbClr val="000000"/>
                        </a:solidFill>
                        <a:effectLst/>
                        <a:latin typeface="+mn-lt"/>
                      </a:endParaRP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DD"/>
                    </a:solidFill>
                  </a:tcPr>
                </a:tc>
                <a:tc>
                  <a:txBody>
                    <a:bodyPr/>
                    <a:lstStyle/>
                    <a:p>
                      <a:pPr algn="ctr" fontAlgn="b"/>
                      <a:r>
                        <a:rPr lang="en-US" sz="1800" b="0" i="0" u="none" strike="noStrike" dirty="0">
                          <a:solidFill>
                            <a:srgbClr val="000000"/>
                          </a:solidFill>
                          <a:effectLst/>
                          <a:latin typeface="+mn-lt"/>
                        </a:rPr>
                        <a:t>45.0%</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DD"/>
                    </a:solidFill>
                  </a:tcPr>
                </a:tc>
                <a:extLst>
                  <a:ext uri="{0D108BD9-81ED-4DB2-BD59-A6C34878D82A}">
                    <a16:rowId xmlns:a16="http://schemas.microsoft.com/office/drawing/2014/main" val="1091352655"/>
                  </a:ext>
                </a:extLst>
              </a:tr>
              <a:tr h="412318">
                <a:tc>
                  <a:txBody>
                    <a:bodyPr/>
                    <a:lstStyle/>
                    <a:p>
                      <a:pPr algn="l" fontAlgn="b"/>
                      <a:r>
                        <a:rPr lang="en-US" sz="2000" b="0" i="0" u="none" strike="noStrike" dirty="0">
                          <a:solidFill>
                            <a:srgbClr val="000000"/>
                          </a:solidFill>
                          <a:effectLst/>
                          <a:latin typeface="+mn-lt"/>
                        </a:rPr>
                        <a:t>Negotiated Level of Performance</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mn-lt"/>
                        </a:rPr>
                        <a:t>48.0%</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41742956"/>
                  </a:ext>
                </a:extLst>
              </a:tr>
              <a:tr h="412318">
                <a:tc>
                  <a:txBody>
                    <a:bodyPr/>
                    <a:lstStyle/>
                    <a:p>
                      <a:pPr algn="l" fontAlgn="b"/>
                      <a:r>
                        <a:rPr lang="en-US" sz="2000" b="0" i="0" u="none" strike="noStrike" dirty="0">
                          <a:solidFill>
                            <a:srgbClr val="000000"/>
                          </a:solidFill>
                          <a:effectLst/>
                          <a:latin typeface="+mn-lt"/>
                        </a:rPr>
                        <a:t>Actual Level of Performance</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52.0%</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59477089"/>
                  </a:ext>
                </a:extLst>
              </a:tr>
              <a:tr h="469191">
                <a:tc>
                  <a:txBody>
                    <a:bodyPr/>
                    <a:lstStyle/>
                    <a:p>
                      <a:pPr algn="l" fontAlgn="b"/>
                      <a:r>
                        <a:rPr lang="en-US" sz="2000" b="0" i="0" u="none" strike="noStrike" dirty="0">
                          <a:solidFill>
                            <a:srgbClr val="000000"/>
                          </a:solidFill>
                          <a:effectLst/>
                          <a:latin typeface="+mn-lt"/>
                        </a:rPr>
                        <a:t>Re-Estimated Level of Performance (Estimate</a:t>
                      </a:r>
                      <a:r>
                        <a:rPr lang="en-US" sz="2000" b="0" i="0" u="none" strike="noStrike" baseline="-25000" dirty="0">
                          <a:solidFill>
                            <a:srgbClr val="000000"/>
                          </a:solidFill>
                          <a:effectLst/>
                          <a:latin typeface="+mn-lt"/>
                        </a:rPr>
                        <a:t>1</a:t>
                      </a:r>
                      <a:r>
                        <a:rPr lang="en-US" sz="2000" b="0" i="0" u="none" strike="noStrike" dirty="0">
                          <a:solidFill>
                            <a:srgbClr val="000000"/>
                          </a:solidFill>
                          <a:effectLst/>
                          <a:latin typeface="+mn-lt"/>
                        </a:rPr>
                        <a:t>)</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D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59.0%</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DD"/>
                    </a:solidFill>
                  </a:tcPr>
                </a:tc>
                <a:extLst>
                  <a:ext uri="{0D108BD9-81ED-4DB2-BD59-A6C34878D82A}">
                    <a16:rowId xmlns:a16="http://schemas.microsoft.com/office/drawing/2014/main" val="4174944098"/>
                  </a:ext>
                </a:extLst>
              </a:tr>
              <a:tr h="412318">
                <a:tc>
                  <a:txBody>
                    <a:bodyPr/>
                    <a:lstStyle/>
                    <a:p>
                      <a:pPr algn="l" fontAlgn="b"/>
                      <a:r>
                        <a:rPr lang="en-US" sz="2000" b="0" i="0" u="none" strike="noStrike" dirty="0">
                          <a:solidFill>
                            <a:srgbClr val="000000"/>
                          </a:solidFill>
                          <a:effectLst/>
                          <a:latin typeface="+mn-lt"/>
                        </a:rPr>
                        <a:t>Adjustment Factor (Estimate</a:t>
                      </a:r>
                      <a:r>
                        <a:rPr lang="en-US" sz="2000" b="0" i="0" u="none" strike="noStrike" baseline="-25000" dirty="0">
                          <a:solidFill>
                            <a:srgbClr val="000000"/>
                          </a:solidFill>
                          <a:effectLst/>
                          <a:latin typeface="+mn-lt"/>
                        </a:rPr>
                        <a:t>1</a:t>
                      </a:r>
                      <a:r>
                        <a:rPr lang="en-US" sz="2000" b="0" i="0" u="none" strike="noStrike" dirty="0">
                          <a:solidFill>
                            <a:srgbClr val="000000"/>
                          </a:solidFill>
                          <a:effectLst/>
                          <a:latin typeface="+mn-lt"/>
                        </a:rPr>
                        <a:t> - Estimate</a:t>
                      </a:r>
                      <a:r>
                        <a:rPr lang="en-US" sz="2000" b="0" i="0" u="none" strike="noStrike" baseline="-25000" dirty="0">
                          <a:solidFill>
                            <a:srgbClr val="000000"/>
                          </a:solidFill>
                          <a:effectLst/>
                          <a:latin typeface="+mn-lt"/>
                        </a:rPr>
                        <a:t>0</a:t>
                      </a:r>
                      <a:r>
                        <a:rPr lang="en-US" sz="2000" b="0" i="0" u="none" strike="noStrike" dirty="0">
                          <a:solidFill>
                            <a:srgbClr val="000000"/>
                          </a:solidFill>
                          <a:effectLst/>
                          <a:latin typeface="+mn-lt"/>
                        </a:rPr>
                        <a:t>)</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noProof="0" dirty="0">
                          <a:solidFill>
                            <a:srgbClr val="000000"/>
                          </a:solidFill>
                          <a:effectLst/>
                          <a:latin typeface="+mn-lt"/>
                        </a:rPr>
                        <a:t>59.0% - 45.0% = 14.0%</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11307415"/>
                  </a:ext>
                </a:extLst>
              </a:tr>
              <a:tr h="412318">
                <a:tc>
                  <a:txBody>
                    <a:bodyPr/>
                    <a:lstStyle/>
                    <a:p>
                      <a:pPr algn="l" fontAlgn="b"/>
                      <a:r>
                        <a:rPr lang="en-US" sz="2000" b="0" i="0" u="none" strike="noStrike" dirty="0">
                          <a:solidFill>
                            <a:srgbClr val="000000"/>
                          </a:solidFill>
                          <a:effectLst/>
                          <a:latin typeface="+mn-lt"/>
                        </a:rPr>
                        <a:t>Adjusted Level of Performance</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62.0%</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83472216"/>
                  </a:ext>
                </a:extLst>
              </a:tr>
              <a:tr h="412318">
                <a:tc>
                  <a:txBody>
                    <a:bodyPr/>
                    <a:lstStyle/>
                    <a:p>
                      <a:pPr algn="l" fontAlgn="b"/>
                      <a:r>
                        <a:rPr lang="en-US" sz="2000" b="0" i="0" u="none" strike="noStrike" dirty="0">
                          <a:solidFill>
                            <a:srgbClr val="000000"/>
                          </a:solidFill>
                          <a:effectLst/>
                          <a:latin typeface="+mn-lt"/>
                        </a:rPr>
                        <a:t>Individual Indicator Score (Actual/Adjusted)</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lvl="0" algn="ctr">
                        <a:buNone/>
                      </a:pPr>
                      <a:endParaRPr lang="en-US" dirty="0"/>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0080295"/>
                  </a:ext>
                </a:extLst>
              </a:tr>
            </a:tbl>
          </a:graphicData>
        </a:graphic>
      </p:graphicFrame>
      <p:sp>
        <p:nvSpPr>
          <p:cNvPr id="3" name="Arrow: Curved Left 2">
            <a:extLst>
              <a:ext uri="{FF2B5EF4-FFF2-40B4-BE49-F238E27FC236}">
                <a16:creationId xmlns:a16="http://schemas.microsoft.com/office/drawing/2014/main" id="{44EC9BD4-2C35-8A85-F80D-2FA5398FB82D}"/>
              </a:ext>
              <a:ext uri="{C183D7F6-B498-43B3-948B-1728B52AA6E4}">
                <adec:decorative xmlns:adec="http://schemas.microsoft.com/office/drawing/2017/decorative" val="1"/>
              </a:ext>
            </a:extLst>
          </p:cNvPr>
          <p:cNvSpPr/>
          <p:nvPr/>
        </p:nvSpPr>
        <p:spPr>
          <a:xfrm>
            <a:off x="11118272" y="3121152"/>
            <a:ext cx="540285" cy="1853185"/>
          </a:xfrm>
          <a:prstGeom prst="curvedLeftArrow">
            <a:avLst>
              <a:gd name="adj1" fmla="val 25000"/>
              <a:gd name="adj2" fmla="val 50000"/>
              <a:gd name="adj3" fmla="val 26800"/>
            </a:avLst>
          </a:prstGeom>
          <a:solidFill>
            <a:schemeClr val="accent2"/>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ea typeface="+mn-ea"/>
              <a:cs typeface="+mn-cs"/>
            </a:endParaRPr>
          </a:p>
        </p:txBody>
      </p:sp>
      <p:sp>
        <p:nvSpPr>
          <p:cNvPr id="13" name="Text Placeholder 9">
            <a:extLst>
              <a:ext uri="{FF2B5EF4-FFF2-40B4-BE49-F238E27FC236}">
                <a16:creationId xmlns:a16="http://schemas.microsoft.com/office/drawing/2014/main" id="{B18A7723-5088-7CE1-3B23-948FB53DA1CA}"/>
              </a:ext>
            </a:extLst>
          </p:cNvPr>
          <p:cNvSpPr>
            <a:spLocks noGrp="1"/>
          </p:cNvSpPr>
          <p:nvPr>
            <p:ph type="body" idx="1"/>
          </p:nvPr>
        </p:nvSpPr>
        <p:spPr>
          <a:xfrm>
            <a:off x="876300" y="978635"/>
            <a:ext cx="10177272" cy="1083521"/>
          </a:xfrm>
          <a:solidFill>
            <a:srgbClr val="A24200"/>
          </a:solidFill>
          <a:ln w="12700">
            <a:solidFill>
              <a:srgbClr val="A24200"/>
            </a:solidFill>
          </a:ln>
        </p:spPr>
        <p:txBody>
          <a:bodyPr>
            <a:normAutofit/>
          </a:bodyPr>
          <a:lstStyle/>
          <a:p>
            <a:r>
              <a:rPr lang="en-US" sz="2500" b="1" dirty="0">
                <a:solidFill>
                  <a:srgbClr val="FFFFFF"/>
                </a:solidFill>
                <a:cs typeface="Calibri"/>
              </a:rPr>
              <a:t>PY 2022 Individual Indicator Score: Employment Rate 2</a:t>
            </a:r>
            <a:r>
              <a:rPr lang="en-US" sz="2500" b="1" baseline="30000" dirty="0">
                <a:solidFill>
                  <a:srgbClr val="FFFFFF"/>
                </a:solidFill>
                <a:cs typeface="Calibri"/>
              </a:rPr>
              <a:t>nd</a:t>
            </a:r>
            <a:r>
              <a:rPr lang="en-US" sz="2500" b="1" dirty="0">
                <a:solidFill>
                  <a:srgbClr val="FFFFFF"/>
                </a:solidFill>
                <a:cs typeface="Calibri"/>
              </a:rPr>
              <a:t> Quarter after Exit</a:t>
            </a:r>
          </a:p>
        </p:txBody>
      </p:sp>
      <p:sp>
        <p:nvSpPr>
          <p:cNvPr id="5" name="Slide Number Placeholder 4">
            <a:extLst>
              <a:ext uri="{FF2B5EF4-FFF2-40B4-BE49-F238E27FC236}">
                <a16:creationId xmlns:a16="http://schemas.microsoft.com/office/drawing/2014/main" id="{4730BD87-71BB-1CD8-56FF-6AD089A64D34}"/>
              </a:ext>
            </a:extLst>
          </p:cNvPr>
          <p:cNvSpPr>
            <a:spLocks noGrp="1"/>
          </p:cNvSpPr>
          <p:nvPr>
            <p:ph type="sldNum" sz="quarter" idx="12"/>
          </p:nvPr>
        </p:nvSpPr>
        <p:spPr/>
        <p:txBody>
          <a:bodyPr/>
          <a:lstStyle/>
          <a:p>
            <a:fld id="{158B7785-F6D6-45F8-833E-07BD84680091}" type="slidenum">
              <a:rPr lang="en-US" smtClean="0"/>
              <a:t>22</a:t>
            </a:fld>
            <a:endParaRPr lang="en-US"/>
          </a:p>
        </p:txBody>
      </p:sp>
    </p:spTree>
    <p:extLst>
      <p:ext uri="{BB962C8B-B14F-4D97-AF65-F5344CB8AC3E}">
        <p14:creationId xmlns:p14="http://schemas.microsoft.com/office/powerpoint/2010/main" val="5046326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F126E-4720-4358-9DC4-DE7C3AA31B36}"/>
              </a:ext>
            </a:extLst>
          </p:cNvPr>
          <p:cNvSpPr>
            <a:spLocks noGrp="1"/>
          </p:cNvSpPr>
          <p:nvPr>
            <p:ph type="title"/>
          </p:nvPr>
        </p:nvSpPr>
        <p:spPr/>
        <p:txBody>
          <a:bodyPr/>
          <a:lstStyle/>
          <a:p>
            <a:r>
              <a:rPr lang="en-US" sz="4900" dirty="0"/>
              <a:t>Original</a:t>
            </a:r>
            <a:r>
              <a:rPr lang="en-US" dirty="0"/>
              <a:t> </a:t>
            </a:r>
            <a:r>
              <a:rPr lang="en-US" sz="4900" dirty="0"/>
              <a:t>Assessment (Illustration)</a:t>
            </a:r>
          </a:p>
        </p:txBody>
      </p:sp>
      <p:graphicFrame>
        <p:nvGraphicFramePr>
          <p:cNvPr id="4" name="Table 3">
            <a:extLst>
              <a:ext uri="{FF2B5EF4-FFF2-40B4-BE49-F238E27FC236}">
                <a16:creationId xmlns:a16="http://schemas.microsoft.com/office/drawing/2014/main" id="{01DC5BAB-EE38-4F17-9DC8-D9C7166FA9FC}"/>
              </a:ext>
            </a:extLst>
          </p:cNvPr>
          <p:cNvGraphicFramePr>
            <a:graphicFrameLocks noGrp="1"/>
          </p:cNvGraphicFramePr>
          <p:nvPr>
            <p:extLst>
              <p:ext uri="{D42A27DB-BD31-4B8C-83A1-F6EECF244321}">
                <p14:modId xmlns:p14="http://schemas.microsoft.com/office/powerpoint/2010/main" val="1249245002"/>
              </p:ext>
            </p:extLst>
          </p:nvPr>
        </p:nvGraphicFramePr>
        <p:xfrm>
          <a:off x="876300" y="2082800"/>
          <a:ext cx="10180506" cy="3412290"/>
        </p:xfrm>
        <a:graphic>
          <a:graphicData uri="http://schemas.openxmlformats.org/drawingml/2006/table">
            <a:tbl>
              <a:tblPr firstRow="1"/>
              <a:tblGrid>
                <a:gridCol w="6766121">
                  <a:extLst>
                    <a:ext uri="{9D8B030D-6E8A-4147-A177-3AD203B41FA5}">
                      <a16:colId xmlns:a16="http://schemas.microsoft.com/office/drawing/2014/main" val="652807545"/>
                    </a:ext>
                  </a:extLst>
                </a:gridCol>
                <a:gridCol w="3414385">
                  <a:extLst>
                    <a:ext uri="{9D8B030D-6E8A-4147-A177-3AD203B41FA5}">
                      <a16:colId xmlns:a16="http://schemas.microsoft.com/office/drawing/2014/main" val="284783855"/>
                    </a:ext>
                  </a:extLst>
                </a:gridCol>
              </a:tblGrid>
              <a:tr h="412318">
                <a:tc>
                  <a:txBody>
                    <a:bodyPr/>
                    <a:lstStyle/>
                    <a:p>
                      <a:pPr algn="l" fontAlgn="b"/>
                      <a:r>
                        <a:rPr lang="en-US" sz="2000" b="0" i="0" u="none" strike="noStrike" dirty="0">
                          <a:solidFill>
                            <a:srgbClr val="000000"/>
                          </a:solidFill>
                          <a:effectLst/>
                          <a:latin typeface="+mn-lt"/>
                        </a:rPr>
                        <a:t>Expected Level of Performance</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mn-lt"/>
                        </a:rPr>
                        <a:t>47.0%</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0291860"/>
                  </a:ext>
                </a:extLst>
              </a:tr>
              <a:tr h="469191">
                <a:tc>
                  <a:txBody>
                    <a:bodyPr/>
                    <a:lstStyle/>
                    <a:p>
                      <a:pPr algn="l" fontAlgn="b"/>
                      <a:r>
                        <a:rPr lang="en-US" sz="2000" b="0" i="0" u="none" strike="noStrike" dirty="0">
                          <a:solidFill>
                            <a:srgbClr val="000000"/>
                          </a:solidFill>
                          <a:effectLst/>
                          <a:latin typeface="+mn-lt"/>
                        </a:rPr>
                        <a:t>Estimated Level of Performance (Estimate</a:t>
                      </a:r>
                      <a:r>
                        <a:rPr lang="pl-PL" sz="2000" b="0" i="0" u="none" strike="noStrike" baseline="-25000" dirty="0">
                          <a:solidFill>
                            <a:srgbClr val="000000"/>
                          </a:solidFill>
                          <a:effectLst/>
                          <a:latin typeface="+mn-lt"/>
                        </a:rPr>
                        <a:t>0</a:t>
                      </a:r>
                      <a:r>
                        <a:rPr lang="en-US" sz="2000" b="0" i="0" u="none" strike="noStrike" baseline="0" dirty="0">
                          <a:solidFill>
                            <a:srgbClr val="000000"/>
                          </a:solidFill>
                          <a:effectLst/>
                          <a:latin typeface="+mn-lt"/>
                        </a:rPr>
                        <a:t>)</a:t>
                      </a:r>
                      <a:endParaRPr lang="pl-PL" sz="2000" b="0" i="0" u="none" strike="noStrike" baseline="0" dirty="0">
                        <a:solidFill>
                          <a:srgbClr val="000000"/>
                        </a:solidFill>
                        <a:effectLst/>
                        <a:latin typeface="+mn-lt"/>
                      </a:endParaRP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DD"/>
                    </a:solidFill>
                  </a:tcPr>
                </a:tc>
                <a:tc>
                  <a:txBody>
                    <a:bodyPr/>
                    <a:lstStyle/>
                    <a:p>
                      <a:pPr algn="ctr" fontAlgn="b"/>
                      <a:r>
                        <a:rPr lang="en-US" sz="1800" b="0" i="0" u="none" strike="noStrike" dirty="0">
                          <a:solidFill>
                            <a:srgbClr val="000000"/>
                          </a:solidFill>
                          <a:effectLst/>
                          <a:latin typeface="+mn-lt"/>
                        </a:rPr>
                        <a:t>45.0%</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DD"/>
                    </a:solidFill>
                  </a:tcPr>
                </a:tc>
                <a:extLst>
                  <a:ext uri="{0D108BD9-81ED-4DB2-BD59-A6C34878D82A}">
                    <a16:rowId xmlns:a16="http://schemas.microsoft.com/office/drawing/2014/main" val="1091352655"/>
                  </a:ext>
                </a:extLst>
              </a:tr>
              <a:tr h="412318">
                <a:tc>
                  <a:txBody>
                    <a:bodyPr/>
                    <a:lstStyle/>
                    <a:p>
                      <a:pPr algn="l" fontAlgn="b"/>
                      <a:r>
                        <a:rPr lang="en-US" sz="2000" b="0" i="0" u="none" strike="noStrike" dirty="0">
                          <a:solidFill>
                            <a:srgbClr val="000000"/>
                          </a:solidFill>
                          <a:effectLst/>
                          <a:latin typeface="+mn-lt"/>
                        </a:rPr>
                        <a:t>Negotiated Level of Performance</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mn-lt"/>
                        </a:rPr>
                        <a:t>48.0%</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41742956"/>
                  </a:ext>
                </a:extLst>
              </a:tr>
              <a:tr h="412318">
                <a:tc>
                  <a:txBody>
                    <a:bodyPr/>
                    <a:lstStyle/>
                    <a:p>
                      <a:pPr algn="l" fontAlgn="b"/>
                      <a:r>
                        <a:rPr lang="en-US" sz="2000" b="0" i="0" u="none" strike="noStrike" dirty="0">
                          <a:solidFill>
                            <a:srgbClr val="000000"/>
                          </a:solidFill>
                          <a:effectLst/>
                          <a:latin typeface="+mn-lt"/>
                        </a:rPr>
                        <a:t>Actual Level of Performance</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52.0%</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59477089"/>
                  </a:ext>
                </a:extLst>
              </a:tr>
              <a:tr h="469191">
                <a:tc>
                  <a:txBody>
                    <a:bodyPr/>
                    <a:lstStyle/>
                    <a:p>
                      <a:pPr algn="l" fontAlgn="b"/>
                      <a:r>
                        <a:rPr lang="en-US" sz="2000" b="0" i="0" u="none" strike="noStrike" dirty="0">
                          <a:solidFill>
                            <a:srgbClr val="000000"/>
                          </a:solidFill>
                          <a:effectLst/>
                          <a:latin typeface="+mn-lt"/>
                        </a:rPr>
                        <a:t>Re-Estimated Level of Performance (Estimate</a:t>
                      </a:r>
                      <a:r>
                        <a:rPr lang="en-US" sz="2000" b="0" i="0" u="none" strike="noStrike" baseline="-25000" dirty="0">
                          <a:solidFill>
                            <a:srgbClr val="000000"/>
                          </a:solidFill>
                          <a:effectLst/>
                          <a:latin typeface="+mn-lt"/>
                        </a:rPr>
                        <a:t>1</a:t>
                      </a:r>
                      <a:r>
                        <a:rPr lang="en-US" sz="2000" b="0" i="0" u="none" strike="noStrike" dirty="0">
                          <a:solidFill>
                            <a:srgbClr val="000000"/>
                          </a:solidFill>
                          <a:effectLst/>
                          <a:latin typeface="+mn-lt"/>
                        </a:rPr>
                        <a:t>)</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D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59.0%</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DD"/>
                    </a:solidFill>
                  </a:tcPr>
                </a:tc>
                <a:extLst>
                  <a:ext uri="{0D108BD9-81ED-4DB2-BD59-A6C34878D82A}">
                    <a16:rowId xmlns:a16="http://schemas.microsoft.com/office/drawing/2014/main" val="4174944098"/>
                  </a:ext>
                </a:extLst>
              </a:tr>
              <a:tr h="412318">
                <a:tc>
                  <a:txBody>
                    <a:bodyPr/>
                    <a:lstStyle/>
                    <a:p>
                      <a:pPr algn="l" fontAlgn="b"/>
                      <a:r>
                        <a:rPr lang="en-US" sz="2000" b="0" i="0" u="none" strike="noStrike" dirty="0">
                          <a:solidFill>
                            <a:srgbClr val="000000"/>
                          </a:solidFill>
                          <a:effectLst/>
                          <a:latin typeface="+mn-lt"/>
                        </a:rPr>
                        <a:t>Adjustment Factor (Estimate</a:t>
                      </a:r>
                      <a:r>
                        <a:rPr lang="en-US" sz="2000" b="0" i="0" u="none" strike="noStrike" baseline="-25000" dirty="0">
                          <a:solidFill>
                            <a:srgbClr val="000000"/>
                          </a:solidFill>
                          <a:effectLst/>
                          <a:latin typeface="+mn-lt"/>
                        </a:rPr>
                        <a:t>1</a:t>
                      </a:r>
                      <a:r>
                        <a:rPr lang="en-US" sz="2000" b="0" i="0" u="none" strike="noStrike" dirty="0">
                          <a:solidFill>
                            <a:srgbClr val="000000"/>
                          </a:solidFill>
                          <a:effectLst/>
                          <a:latin typeface="+mn-lt"/>
                        </a:rPr>
                        <a:t> - Estimate</a:t>
                      </a:r>
                      <a:r>
                        <a:rPr lang="en-US" sz="2000" b="0" i="0" u="none" strike="noStrike" baseline="-25000" dirty="0">
                          <a:solidFill>
                            <a:srgbClr val="000000"/>
                          </a:solidFill>
                          <a:effectLst/>
                          <a:latin typeface="+mn-lt"/>
                        </a:rPr>
                        <a:t>0</a:t>
                      </a:r>
                      <a:r>
                        <a:rPr lang="en-US" sz="2000" b="0" i="0" u="none" strike="noStrike" dirty="0">
                          <a:solidFill>
                            <a:srgbClr val="000000"/>
                          </a:solidFill>
                          <a:effectLst/>
                          <a:latin typeface="+mn-lt"/>
                        </a:rPr>
                        <a:t>)</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noProof="0" dirty="0">
                          <a:solidFill>
                            <a:srgbClr val="000000"/>
                          </a:solidFill>
                          <a:effectLst/>
                          <a:latin typeface="+mn-lt"/>
                        </a:rPr>
                        <a:t>59.0% - 45.0% = 14.0%</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11307415"/>
                  </a:ext>
                </a:extLst>
              </a:tr>
              <a:tr h="412318">
                <a:tc>
                  <a:txBody>
                    <a:bodyPr/>
                    <a:lstStyle/>
                    <a:p>
                      <a:pPr algn="l" fontAlgn="b"/>
                      <a:r>
                        <a:rPr lang="en-US" sz="2000" b="0" i="0" u="none" strike="noStrike" dirty="0">
                          <a:solidFill>
                            <a:srgbClr val="000000"/>
                          </a:solidFill>
                          <a:effectLst/>
                          <a:latin typeface="+mn-lt"/>
                        </a:rPr>
                        <a:t>Adjusted Level of Performance</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62.0%</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83472216"/>
                  </a:ext>
                </a:extLst>
              </a:tr>
              <a:tr h="412318">
                <a:tc>
                  <a:txBody>
                    <a:bodyPr/>
                    <a:lstStyle/>
                    <a:p>
                      <a:pPr algn="l" fontAlgn="b"/>
                      <a:r>
                        <a:rPr lang="en-US" sz="2000" b="0" i="0" u="none" strike="noStrike" dirty="0">
                          <a:solidFill>
                            <a:srgbClr val="000000"/>
                          </a:solidFill>
                          <a:effectLst/>
                          <a:latin typeface="+mn-lt"/>
                        </a:rPr>
                        <a:t>Individual Indicator Score (Actual/Adjusted)</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noProof="0" dirty="0">
                          <a:solidFill>
                            <a:srgbClr val="000000"/>
                          </a:solidFill>
                          <a:effectLst/>
                          <a:latin typeface="+mn-lt"/>
                        </a:rPr>
                        <a:t>52.0% / 62.0% = 84.0%</a:t>
                      </a:r>
                      <a:endParaRPr lang="en-US" dirty="0"/>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0080295"/>
                  </a:ext>
                </a:extLst>
              </a:tr>
            </a:tbl>
          </a:graphicData>
        </a:graphic>
      </p:graphicFrame>
      <p:sp>
        <p:nvSpPr>
          <p:cNvPr id="3" name="Arrow: Curved Left 2">
            <a:extLst>
              <a:ext uri="{FF2B5EF4-FFF2-40B4-BE49-F238E27FC236}">
                <a16:creationId xmlns:a16="http://schemas.microsoft.com/office/drawing/2014/main" id="{44EC9BD4-2C35-8A85-F80D-2FA5398FB82D}"/>
              </a:ext>
              <a:ext uri="{C183D7F6-B498-43B3-948B-1728B52AA6E4}">
                <adec:decorative xmlns:adec="http://schemas.microsoft.com/office/drawing/2017/decorative" val="1"/>
              </a:ext>
            </a:extLst>
          </p:cNvPr>
          <p:cNvSpPr/>
          <p:nvPr/>
        </p:nvSpPr>
        <p:spPr>
          <a:xfrm>
            <a:off x="11118272" y="3121152"/>
            <a:ext cx="540285" cy="1853185"/>
          </a:xfrm>
          <a:prstGeom prst="curvedLeftArrow">
            <a:avLst>
              <a:gd name="adj1" fmla="val 25000"/>
              <a:gd name="adj2" fmla="val 50000"/>
              <a:gd name="adj3" fmla="val 26800"/>
            </a:avLst>
          </a:prstGeom>
          <a:solidFill>
            <a:schemeClr val="accent2"/>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ea typeface="+mn-ea"/>
              <a:cs typeface="+mn-cs"/>
            </a:endParaRPr>
          </a:p>
        </p:txBody>
      </p:sp>
      <p:sp>
        <p:nvSpPr>
          <p:cNvPr id="7" name="Text Placeholder 9">
            <a:extLst>
              <a:ext uri="{FF2B5EF4-FFF2-40B4-BE49-F238E27FC236}">
                <a16:creationId xmlns:a16="http://schemas.microsoft.com/office/drawing/2014/main" id="{A761887B-81E9-5A02-09A8-ABCE33CD80DD}"/>
              </a:ext>
            </a:extLst>
          </p:cNvPr>
          <p:cNvSpPr>
            <a:spLocks noGrp="1"/>
          </p:cNvSpPr>
          <p:nvPr>
            <p:ph type="body" idx="1"/>
          </p:nvPr>
        </p:nvSpPr>
        <p:spPr>
          <a:xfrm>
            <a:off x="876300" y="978635"/>
            <a:ext cx="10177272" cy="1083521"/>
          </a:xfrm>
          <a:solidFill>
            <a:srgbClr val="A24200"/>
          </a:solidFill>
          <a:ln w="12700">
            <a:solidFill>
              <a:srgbClr val="A24200"/>
            </a:solidFill>
          </a:ln>
        </p:spPr>
        <p:txBody>
          <a:bodyPr>
            <a:normAutofit/>
          </a:bodyPr>
          <a:lstStyle/>
          <a:p>
            <a:r>
              <a:rPr lang="en-US" sz="2500" b="1" dirty="0">
                <a:solidFill>
                  <a:srgbClr val="FFFFFF"/>
                </a:solidFill>
                <a:cs typeface="Calibri"/>
              </a:rPr>
              <a:t>PY 2022 Individual Indicator Score: Employment Rate 2</a:t>
            </a:r>
            <a:r>
              <a:rPr lang="en-US" sz="2500" b="1" baseline="30000" dirty="0">
                <a:solidFill>
                  <a:srgbClr val="FFFFFF"/>
                </a:solidFill>
                <a:cs typeface="Calibri"/>
              </a:rPr>
              <a:t>nd</a:t>
            </a:r>
            <a:r>
              <a:rPr lang="en-US" sz="2500" b="1" dirty="0">
                <a:solidFill>
                  <a:srgbClr val="FFFFFF"/>
                </a:solidFill>
                <a:cs typeface="Calibri"/>
              </a:rPr>
              <a:t> Quarter after Exit</a:t>
            </a:r>
          </a:p>
        </p:txBody>
      </p:sp>
      <p:sp>
        <p:nvSpPr>
          <p:cNvPr id="5" name="Slide Number Placeholder 4">
            <a:extLst>
              <a:ext uri="{FF2B5EF4-FFF2-40B4-BE49-F238E27FC236}">
                <a16:creationId xmlns:a16="http://schemas.microsoft.com/office/drawing/2014/main" id="{5631E083-916A-12DF-BFF3-9082FC9BCFA0}"/>
              </a:ext>
            </a:extLst>
          </p:cNvPr>
          <p:cNvSpPr>
            <a:spLocks noGrp="1"/>
          </p:cNvSpPr>
          <p:nvPr>
            <p:ph type="sldNum" sz="quarter" idx="12"/>
          </p:nvPr>
        </p:nvSpPr>
        <p:spPr/>
        <p:txBody>
          <a:bodyPr/>
          <a:lstStyle/>
          <a:p>
            <a:fld id="{158B7785-F6D6-45F8-833E-07BD84680091}" type="slidenum">
              <a:rPr lang="en-US" smtClean="0"/>
              <a:t>23</a:t>
            </a:fld>
            <a:endParaRPr lang="en-US"/>
          </a:p>
        </p:txBody>
      </p:sp>
    </p:spTree>
    <p:extLst>
      <p:ext uri="{BB962C8B-B14F-4D97-AF65-F5344CB8AC3E}">
        <p14:creationId xmlns:p14="http://schemas.microsoft.com/office/powerpoint/2010/main" val="4013240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F126E-4720-4358-9DC4-DE7C3AA31B36}"/>
              </a:ext>
            </a:extLst>
          </p:cNvPr>
          <p:cNvSpPr>
            <a:spLocks noGrp="1"/>
          </p:cNvSpPr>
          <p:nvPr>
            <p:ph type="title"/>
          </p:nvPr>
        </p:nvSpPr>
        <p:spPr/>
        <p:txBody>
          <a:bodyPr>
            <a:normAutofit/>
          </a:bodyPr>
          <a:lstStyle/>
          <a:p>
            <a:r>
              <a:rPr lang="en-US" sz="4900" dirty="0"/>
              <a:t>Revised Assessment (Illustration)</a:t>
            </a:r>
          </a:p>
        </p:txBody>
      </p:sp>
      <p:graphicFrame>
        <p:nvGraphicFramePr>
          <p:cNvPr id="4" name="Table 3">
            <a:extLst>
              <a:ext uri="{FF2B5EF4-FFF2-40B4-BE49-F238E27FC236}">
                <a16:creationId xmlns:a16="http://schemas.microsoft.com/office/drawing/2014/main" id="{01DC5BAB-EE38-4F17-9DC8-D9C7166FA9FC}"/>
              </a:ext>
            </a:extLst>
          </p:cNvPr>
          <p:cNvGraphicFramePr>
            <a:graphicFrameLocks noGrp="1"/>
          </p:cNvGraphicFramePr>
          <p:nvPr>
            <p:extLst>
              <p:ext uri="{D42A27DB-BD31-4B8C-83A1-F6EECF244321}">
                <p14:modId xmlns:p14="http://schemas.microsoft.com/office/powerpoint/2010/main" val="2690329254"/>
              </p:ext>
            </p:extLst>
          </p:nvPr>
        </p:nvGraphicFramePr>
        <p:xfrm>
          <a:off x="889000" y="1930400"/>
          <a:ext cx="10140546" cy="3798549"/>
        </p:xfrm>
        <a:graphic>
          <a:graphicData uri="http://schemas.openxmlformats.org/drawingml/2006/table">
            <a:tbl>
              <a:tblPr/>
              <a:tblGrid>
                <a:gridCol w="6739563">
                  <a:extLst>
                    <a:ext uri="{9D8B030D-6E8A-4147-A177-3AD203B41FA5}">
                      <a16:colId xmlns:a16="http://schemas.microsoft.com/office/drawing/2014/main" val="652807545"/>
                    </a:ext>
                  </a:extLst>
                </a:gridCol>
                <a:gridCol w="3400983">
                  <a:extLst>
                    <a:ext uri="{9D8B030D-6E8A-4147-A177-3AD203B41FA5}">
                      <a16:colId xmlns:a16="http://schemas.microsoft.com/office/drawing/2014/main" val="284783855"/>
                    </a:ext>
                  </a:extLst>
                </a:gridCol>
              </a:tblGrid>
              <a:tr h="409509">
                <a:tc>
                  <a:txBody>
                    <a:bodyPr/>
                    <a:lstStyle/>
                    <a:p>
                      <a:pPr algn="l" fontAlgn="b"/>
                      <a:r>
                        <a:rPr lang="en-US" sz="2000" b="0" i="0" u="none" strike="noStrike" dirty="0">
                          <a:solidFill>
                            <a:srgbClr val="000000"/>
                          </a:solidFill>
                          <a:effectLst/>
                          <a:latin typeface="+mn-lt"/>
                        </a:rPr>
                        <a:t>Expected Level of Performance</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mn-lt"/>
                        </a:rPr>
                        <a:t>47.0%</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0291860"/>
                  </a:ext>
                </a:extLst>
              </a:tr>
              <a:tr h="465993">
                <a:tc>
                  <a:txBody>
                    <a:bodyPr/>
                    <a:lstStyle/>
                    <a:p>
                      <a:pPr algn="l" fontAlgn="b"/>
                      <a:r>
                        <a:rPr lang="en-US" sz="2000" b="0" i="0" u="none" strike="noStrike" dirty="0">
                          <a:solidFill>
                            <a:srgbClr val="000000"/>
                          </a:solidFill>
                          <a:effectLst/>
                          <a:latin typeface="+mn-lt"/>
                        </a:rPr>
                        <a:t>Initial Estimated Level of Performance</a:t>
                      </a:r>
                      <a:endParaRPr lang="pl-PL" sz="2000" b="0" i="0" u="none" strike="noStrike" baseline="0" dirty="0">
                        <a:solidFill>
                          <a:srgbClr val="000000"/>
                        </a:solidFill>
                        <a:effectLst/>
                        <a:latin typeface="+mn-lt"/>
                      </a:endParaRP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800" b="0" i="0" u="none" strike="noStrike" dirty="0">
                          <a:solidFill>
                            <a:srgbClr val="000000"/>
                          </a:solidFill>
                          <a:effectLst/>
                          <a:latin typeface="+mn-lt"/>
                        </a:rPr>
                        <a:t>45.0%</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91352655"/>
                  </a:ext>
                </a:extLst>
              </a:tr>
              <a:tr h="409509">
                <a:tc>
                  <a:txBody>
                    <a:bodyPr/>
                    <a:lstStyle/>
                    <a:p>
                      <a:pPr algn="l" fontAlgn="b"/>
                      <a:r>
                        <a:rPr lang="en-US" sz="2000" b="0" i="0" u="none" strike="noStrike" dirty="0">
                          <a:solidFill>
                            <a:srgbClr val="000000"/>
                          </a:solidFill>
                          <a:effectLst/>
                          <a:latin typeface="+mn-lt"/>
                        </a:rPr>
                        <a:t>Negotiated Level of Performance</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mn-lt"/>
                        </a:rPr>
                        <a:t>48.0%</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41742956"/>
                  </a:ext>
                </a:extLst>
              </a:tr>
              <a:tr h="409509">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2000" b="0" i="0" u="none" strike="noStrike" dirty="0">
                          <a:solidFill>
                            <a:srgbClr val="000000"/>
                          </a:solidFill>
                          <a:effectLst/>
                          <a:latin typeface="+mn-lt"/>
                        </a:rPr>
                        <a:t>Estimated Level of Performance (Estimate</a:t>
                      </a:r>
                      <a:r>
                        <a:rPr lang="pl-PL" sz="2000" b="0" i="0" u="none" strike="noStrike" baseline="-25000" dirty="0">
                          <a:solidFill>
                            <a:srgbClr val="000000"/>
                          </a:solidFill>
                          <a:effectLst/>
                          <a:latin typeface="+mn-lt"/>
                        </a:rPr>
                        <a:t>0</a:t>
                      </a:r>
                      <a:r>
                        <a:rPr lang="en-US" sz="2000" b="0" i="0" u="none" strike="noStrike" baseline="0" dirty="0">
                          <a:solidFill>
                            <a:srgbClr val="000000"/>
                          </a:solidFill>
                          <a:effectLst/>
                          <a:latin typeface="+mn-lt"/>
                        </a:rPr>
                        <a:t>)</a:t>
                      </a:r>
                      <a:endParaRPr lang="pl-PL" sz="2000" b="0" i="0" u="none" strike="noStrike" baseline="0" dirty="0">
                        <a:solidFill>
                          <a:srgbClr val="000000"/>
                        </a:solidFill>
                        <a:effectLst/>
                        <a:latin typeface="+mn-lt"/>
                      </a:endParaRP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DD"/>
                    </a:solidFill>
                  </a:tcPr>
                </a:tc>
                <a:tc>
                  <a:txBody>
                    <a:bodyPr/>
                    <a:lstStyle/>
                    <a:p>
                      <a:pPr lvl="0" algn="ctr">
                        <a:buNone/>
                      </a:pPr>
                      <a:endParaRPr lang="en-US" dirty="0"/>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DD"/>
                    </a:solidFill>
                  </a:tcPr>
                </a:tc>
                <a:extLst>
                  <a:ext uri="{0D108BD9-81ED-4DB2-BD59-A6C34878D82A}">
                    <a16:rowId xmlns:a16="http://schemas.microsoft.com/office/drawing/2014/main" val="3059477089"/>
                  </a:ext>
                </a:extLst>
              </a:tr>
              <a:tr h="409509">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2000" b="0" i="0" u="none" strike="noStrike" dirty="0">
                          <a:solidFill>
                            <a:srgbClr val="000000"/>
                          </a:solidFill>
                          <a:effectLst/>
                          <a:latin typeface="+mn-lt"/>
                        </a:rPr>
                        <a:t>Actual Level of Performance</a:t>
                      </a:r>
                      <a:endParaRPr lang="pl-PL" sz="2000" b="0" i="0" u="none" strike="noStrike" baseline="0" dirty="0">
                        <a:solidFill>
                          <a:srgbClr val="000000"/>
                        </a:solidFill>
                        <a:effectLst/>
                        <a:latin typeface="+mn-lt"/>
                      </a:endParaRP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lvl="0" indent="0" algn="ctr">
                        <a:lnSpc>
                          <a:spcPct val="100000"/>
                        </a:lnSpc>
                        <a:buNone/>
                      </a:pPr>
                      <a:endParaRPr lang="en-US" sz="1800" b="0" i="0" u="none" strike="noStrike" baseline="0" noProof="0" dirty="0">
                        <a:solidFill>
                          <a:srgbClr val="000000"/>
                        </a:solidFill>
                        <a:effectLst/>
                        <a:latin typeface="Calibri"/>
                      </a:endParaRP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834399022"/>
                  </a:ext>
                </a:extLst>
              </a:tr>
              <a:tr h="465993">
                <a:tc>
                  <a:txBody>
                    <a:bodyPr/>
                    <a:lstStyle/>
                    <a:p>
                      <a:pPr algn="l" fontAlgn="b"/>
                      <a:r>
                        <a:rPr lang="en-US" sz="2000" b="0" i="0" u="none" strike="noStrike" dirty="0">
                          <a:solidFill>
                            <a:srgbClr val="000000"/>
                          </a:solidFill>
                          <a:effectLst/>
                          <a:latin typeface="+mn-lt"/>
                        </a:rPr>
                        <a:t>Re-Estimated Level of Performance (Estimate</a:t>
                      </a:r>
                      <a:r>
                        <a:rPr lang="en-US" sz="2000" b="0" i="0" u="none" strike="noStrike" baseline="-25000" dirty="0">
                          <a:solidFill>
                            <a:srgbClr val="000000"/>
                          </a:solidFill>
                          <a:effectLst/>
                          <a:latin typeface="+mn-lt"/>
                        </a:rPr>
                        <a:t>1</a:t>
                      </a:r>
                      <a:r>
                        <a:rPr lang="en-US" sz="2000" b="0" i="0" u="none" strike="noStrike" dirty="0">
                          <a:solidFill>
                            <a:srgbClr val="000000"/>
                          </a:solidFill>
                          <a:effectLst/>
                          <a:latin typeface="+mn-lt"/>
                        </a:rPr>
                        <a:t>)</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DD"/>
                    </a:solidFill>
                  </a:tcPr>
                </a:tc>
                <a:tc>
                  <a:txBody>
                    <a:bodyPr/>
                    <a:lstStyle/>
                    <a:p>
                      <a:pPr marL="0" lvl="0" indent="0" algn="ctr">
                        <a:lnSpc>
                          <a:spcPct val="100000"/>
                        </a:lnSpc>
                        <a:buNone/>
                      </a:pPr>
                      <a:endParaRPr lang="en-US" sz="1800" b="0" i="0" u="none" strike="noStrike" baseline="0" noProof="0" dirty="0">
                        <a:solidFill>
                          <a:srgbClr val="000000"/>
                        </a:solidFill>
                        <a:effectLst/>
                        <a:latin typeface="Calibri"/>
                      </a:endParaRP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DD"/>
                    </a:solidFill>
                  </a:tcPr>
                </a:tc>
                <a:extLst>
                  <a:ext uri="{0D108BD9-81ED-4DB2-BD59-A6C34878D82A}">
                    <a16:rowId xmlns:a16="http://schemas.microsoft.com/office/drawing/2014/main" val="4174944098"/>
                  </a:ext>
                </a:extLst>
              </a:tr>
              <a:tr h="409509">
                <a:tc>
                  <a:txBody>
                    <a:bodyPr/>
                    <a:lstStyle/>
                    <a:p>
                      <a:pPr algn="l" fontAlgn="b"/>
                      <a:r>
                        <a:rPr lang="en-US" sz="2000" b="0" i="0" u="none" strike="noStrike" dirty="0">
                          <a:solidFill>
                            <a:srgbClr val="000000"/>
                          </a:solidFill>
                          <a:effectLst/>
                          <a:latin typeface="+mn-lt"/>
                        </a:rPr>
                        <a:t>Adjustment Factor (Estimate</a:t>
                      </a:r>
                      <a:r>
                        <a:rPr lang="en-US" sz="2000" b="0" i="0" u="none" strike="noStrike" baseline="-25000" dirty="0">
                          <a:solidFill>
                            <a:srgbClr val="000000"/>
                          </a:solidFill>
                          <a:effectLst/>
                          <a:latin typeface="+mn-lt"/>
                        </a:rPr>
                        <a:t>1</a:t>
                      </a:r>
                      <a:r>
                        <a:rPr lang="en-US" sz="2000" b="0" i="0" u="none" strike="noStrike" dirty="0">
                          <a:solidFill>
                            <a:srgbClr val="000000"/>
                          </a:solidFill>
                          <a:effectLst/>
                          <a:latin typeface="+mn-lt"/>
                        </a:rPr>
                        <a:t> - Estimate</a:t>
                      </a:r>
                      <a:r>
                        <a:rPr lang="en-US" sz="2000" b="0" i="0" u="none" strike="noStrike" baseline="-25000" dirty="0">
                          <a:solidFill>
                            <a:srgbClr val="000000"/>
                          </a:solidFill>
                          <a:effectLst/>
                          <a:latin typeface="+mn-lt"/>
                        </a:rPr>
                        <a:t>0</a:t>
                      </a:r>
                      <a:r>
                        <a:rPr lang="en-US" sz="2000" b="0" i="0" u="none" strike="noStrike" dirty="0">
                          <a:solidFill>
                            <a:srgbClr val="000000"/>
                          </a:solidFill>
                          <a:effectLst/>
                          <a:latin typeface="+mn-lt"/>
                        </a:rPr>
                        <a:t>)</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lvl="0" algn="ctr">
                        <a:buNone/>
                      </a:pPr>
                      <a:endParaRPr lang="en-US" dirty="0"/>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11307415"/>
                  </a:ext>
                </a:extLst>
              </a:tr>
              <a:tr h="409509">
                <a:tc>
                  <a:txBody>
                    <a:bodyPr/>
                    <a:lstStyle/>
                    <a:p>
                      <a:pPr algn="l" fontAlgn="b"/>
                      <a:r>
                        <a:rPr lang="en-US" sz="2000" b="0" i="0" u="none" strike="noStrike" dirty="0">
                          <a:solidFill>
                            <a:srgbClr val="000000"/>
                          </a:solidFill>
                          <a:effectLst/>
                          <a:latin typeface="+mn-lt"/>
                        </a:rPr>
                        <a:t>Adjusted Level of Performance</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lvl="0" algn="ctr">
                        <a:buNone/>
                      </a:pPr>
                      <a:endParaRPr lang="en-US" dirty="0"/>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83472216"/>
                  </a:ext>
                </a:extLst>
              </a:tr>
              <a:tr h="409509">
                <a:tc>
                  <a:txBody>
                    <a:bodyPr/>
                    <a:lstStyle/>
                    <a:p>
                      <a:pPr algn="l" fontAlgn="b"/>
                      <a:r>
                        <a:rPr lang="en-US" sz="2000" b="0" i="0" u="none" strike="noStrike" dirty="0">
                          <a:solidFill>
                            <a:srgbClr val="000000"/>
                          </a:solidFill>
                          <a:effectLst/>
                          <a:latin typeface="+mn-lt"/>
                        </a:rPr>
                        <a:t>Individual Indicator Score (Actual/Adjusted)</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lvl="0" indent="0" algn="ctr">
                        <a:lnSpc>
                          <a:spcPct val="100000"/>
                        </a:lnSpc>
                        <a:buNone/>
                      </a:pPr>
                      <a:endParaRPr lang="en-US" sz="1800" b="0" i="0" u="none" strike="noStrike" baseline="0" noProof="0" dirty="0">
                        <a:solidFill>
                          <a:srgbClr val="000000"/>
                        </a:solidFill>
                        <a:effectLst/>
                        <a:latin typeface="Calibri"/>
                      </a:endParaRP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0080295"/>
                  </a:ext>
                </a:extLst>
              </a:tr>
            </a:tbl>
          </a:graphicData>
        </a:graphic>
      </p:graphicFrame>
      <p:sp>
        <p:nvSpPr>
          <p:cNvPr id="17" name="Text Placeholder 10">
            <a:extLst>
              <a:ext uri="{FF2B5EF4-FFF2-40B4-BE49-F238E27FC236}">
                <a16:creationId xmlns:a16="http://schemas.microsoft.com/office/drawing/2014/main" id="{AA47D71D-6B70-B7FD-0B00-9F22DDEE7BF2}"/>
              </a:ext>
            </a:extLst>
          </p:cNvPr>
          <p:cNvSpPr>
            <a:spLocks noGrp="1"/>
          </p:cNvSpPr>
          <p:nvPr>
            <p:ph type="body" idx="1"/>
          </p:nvPr>
        </p:nvSpPr>
        <p:spPr>
          <a:xfrm>
            <a:off x="888999" y="981268"/>
            <a:ext cx="10140547" cy="931121"/>
          </a:xfrm>
          <a:solidFill>
            <a:srgbClr val="A24200"/>
          </a:solidFill>
          <a:ln>
            <a:solidFill>
              <a:srgbClr val="A24200"/>
            </a:solidFill>
          </a:ln>
        </p:spPr>
        <p:txBody>
          <a:bodyPr>
            <a:normAutofit/>
          </a:bodyPr>
          <a:lstStyle/>
          <a:p>
            <a:r>
              <a:rPr lang="en-US" sz="2500" b="1" dirty="0">
                <a:solidFill>
                  <a:srgbClr val="FFFFFF"/>
                </a:solidFill>
                <a:cs typeface="Calibri"/>
              </a:rPr>
              <a:t>PY 2022 Individual Indicator Score: Employment Rate 2</a:t>
            </a:r>
            <a:r>
              <a:rPr lang="en-US" sz="2500" b="1" baseline="30000" dirty="0">
                <a:solidFill>
                  <a:srgbClr val="FFFFFF"/>
                </a:solidFill>
                <a:cs typeface="Calibri"/>
              </a:rPr>
              <a:t>nd</a:t>
            </a:r>
            <a:r>
              <a:rPr lang="en-US" sz="2500" b="1" dirty="0">
                <a:solidFill>
                  <a:srgbClr val="FFFFFF"/>
                </a:solidFill>
                <a:cs typeface="Calibri"/>
              </a:rPr>
              <a:t> Quarter after Exit</a:t>
            </a:r>
            <a:endParaRPr lang="en-US" sz="2500" b="1" dirty="0">
              <a:solidFill>
                <a:srgbClr val="FFFFFF"/>
              </a:solidFill>
            </a:endParaRPr>
          </a:p>
        </p:txBody>
      </p:sp>
      <p:sp>
        <p:nvSpPr>
          <p:cNvPr id="3" name="Slide Number Placeholder 2">
            <a:extLst>
              <a:ext uri="{FF2B5EF4-FFF2-40B4-BE49-F238E27FC236}">
                <a16:creationId xmlns:a16="http://schemas.microsoft.com/office/drawing/2014/main" id="{6EA8D577-CB42-AA1B-421B-3930211B706D}"/>
              </a:ext>
            </a:extLst>
          </p:cNvPr>
          <p:cNvSpPr>
            <a:spLocks noGrp="1"/>
          </p:cNvSpPr>
          <p:nvPr>
            <p:ph type="sldNum" sz="quarter" idx="12"/>
          </p:nvPr>
        </p:nvSpPr>
        <p:spPr/>
        <p:txBody>
          <a:bodyPr/>
          <a:lstStyle/>
          <a:p>
            <a:fld id="{158B7785-F6D6-45F8-833E-07BD84680091}" type="slidenum">
              <a:rPr lang="en-US" smtClean="0"/>
              <a:t>24</a:t>
            </a:fld>
            <a:endParaRPr lang="en-US"/>
          </a:p>
        </p:txBody>
      </p:sp>
    </p:spTree>
    <p:extLst>
      <p:ext uri="{BB962C8B-B14F-4D97-AF65-F5344CB8AC3E}">
        <p14:creationId xmlns:p14="http://schemas.microsoft.com/office/powerpoint/2010/main" val="3075169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F126E-4720-4358-9DC4-DE7C3AA31B36}"/>
              </a:ext>
            </a:extLst>
          </p:cNvPr>
          <p:cNvSpPr>
            <a:spLocks noGrp="1"/>
          </p:cNvSpPr>
          <p:nvPr>
            <p:ph type="title"/>
          </p:nvPr>
        </p:nvSpPr>
        <p:spPr/>
        <p:txBody>
          <a:bodyPr>
            <a:normAutofit/>
          </a:bodyPr>
          <a:lstStyle/>
          <a:p>
            <a:r>
              <a:rPr lang="en-US" sz="4900" dirty="0"/>
              <a:t>Revised Assessment (Illustration)</a:t>
            </a:r>
          </a:p>
        </p:txBody>
      </p:sp>
      <p:graphicFrame>
        <p:nvGraphicFramePr>
          <p:cNvPr id="4" name="Table 3">
            <a:extLst>
              <a:ext uri="{FF2B5EF4-FFF2-40B4-BE49-F238E27FC236}">
                <a16:creationId xmlns:a16="http://schemas.microsoft.com/office/drawing/2014/main" id="{01DC5BAB-EE38-4F17-9DC8-D9C7166FA9FC}"/>
              </a:ext>
            </a:extLst>
          </p:cNvPr>
          <p:cNvGraphicFramePr>
            <a:graphicFrameLocks noGrp="1"/>
          </p:cNvGraphicFramePr>
          <p:nvPr>
            <p:extLst>
              <p:ext uri="{D42A27DB-BD31-4B8C-83A1-F6EECF244321}">
                <p14:modId xmlns:p14="http://schemas.microsoft.com/office/powerpoint/2010/main" val="2326445997"/>
              </p:ext>
            </p:extLst>
          </p:nvPr>
        </p:nvGraphicFramePr>
        <p:xfrm>
          <a:off x="889000" y="1930400"/>
          <a:ext cx="10140546" cy="3798549"/>
        </p:xfrm>
        <a:graphic>
          <a:graphicData uri="http://schemas.openxmlformats.org/drawingml/2006/table">
            <a:tbl>
              <a:tblPr/>
              <a:tblGrid>
                <a:gridCol w="6739563">
                  <a:extLst>
                    <a:ext uri="{9D8B030D-6E8A-4147-A177-3AD203B41FA5}">
                      <a16:colId xmlns:a16="http://schemas.microsoft.com/office/drawing/2014/main" val="652807545"/>
                    </a:ext>
                  </a:extLst>
                </a:gridCol>
                <a:gridCol w="3400983">
                  <a:extLst>
                    <a:ext uri="{9D8B030D-6E8A-4147-A177-3AD203B41FA5}">
                      <a16:colId xmlns:a16="http://schemas.microsoft.com/office/drawing/2014/main" val="284783855"/>
                    </a:ext>
                  </a:extLst>
                </a:gridCol>
              </a:tblGrid>
              <a:tr h="409509">
                <a:tc>
                  <a:txBody>
                    <a:bodyPr/>
                    <a:lstStyle/>
                    <a:p>
                      <a:pPr algn="l" fontAlgn="b"/>
                      <a:r>
                        <a:rPr lang="en-US" sz="2000" b="0" i="0" u="none" strike="noStrike" dirty="0">
                          <a:solidFill>
                            <a:srgbClr val="000000"/>
                          </a:solidFill>
                          <a:effectLst/>
                          <a:latin typeface="+mn-lt"/>
                        </a:rPr>
                        <a:t>Expected Level of Performance</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mn-lt"/>
                        </a:rPr>
                        <a:t>47.0%</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0291860"/>
                  </a:ext>
                </a:extLst>
              </a:tr>
              <a:tr h="465993">
                <a:tc>
                  <a:txBody>
                    <a:bodyPr/>
                    <a:lstStyle/>
                    <a:p>
                      <a:pPr algn="l" fontAlgn="b"/>
                      <a:r>
                        <a:rPr lang="en-US" sz="2000" b="0" i="0" u="none" strike="noStrike" dirty="0">
                          <a:solidFill>
                            <a:srgbClr val="000000"/>
                          </a:solidFill>
                          <a:effectLst/>
                          <a:latin typeface="+mn-lt"/>
                        </a:rPr>
                        <a:t>Initial Estimated Level of Performance</a:t>
                      </a:r>
                      <a:endParaRPr lang="pl-PL" sz="2000" b="0" i="0" u="none" strike="noStrike" baseline="0" dirty="0">
                        <a:solidFill>
                          <a:srgbClr val="000000"/>
                        </a:solidFill>
                        <a:effectLst/>
                        <a:latin typeface="+mn-lt"/>
                      </a:endParaRP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800" b="0" i="0" u="none" strike="noStrike" dirty="0">
                          <a:solidFill>
                            <a:srgbClr val="000000"/>
                          </a:solidFill>
                          <a:effectLst/>
                          <a:latin typeface="+mn-lt"/>
                        </a:rPr>
                        <a:t>45.0%</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91352655"/>
                  </a:ext>
                </a:extLst>
              </a:tr>
              <a:tr h="409509">
                <a:tc>
                  <a:txBody>
                    <a:bodyPr/>
                    <a:lstStyle/>
                    <a:p>
                      <a:pPr algn="l" fontAlgn="b"/>
                      <a:r>
                        <a:rPr lang="en-US" sz="2000" b="0" i="0" u="none" strike="noStrike" dirty="0">
                          <a:solidFill>
                            <a:srgbClr val="000000"/>
                          </a:solidFill>
                          <a:effectLst/>
                          <a:latin typeface="+mn-lt"/>
                        </a:rPr>
                        <a:t>Negotiated Level of Performance</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mn-lt"/>
                        </a:rPr>
                        <a:t>48.0%</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41742956"/>
                  </a:ext>
                </a:extLst>
              </a:tr>
              <a:tr h="409509">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2000" b="0" i="0" u="none" strike="noStrike" dirty="0">
                          <a:solidFill>
                            <a:srgbClr val="000000"/>
                          </a:solidFill>
                          <a:effectLst/>
                          <a:latin typeface="+mn-lt"/>
                        </a:rPr>
                        <a:t>Estimated Level of Performance (Estimate</a:t>
                      </a:r>
                      <a:r>
                        <a:rPr lang="pl-PL" sz="2000" b="0" i="0" u="none" strike="noStrike" baseline="-25000" dirty="0">
                          <a:solidFill>
                            <a:srgbClr val="000000"/>
                          </a:solidFill>
                          <a:effectLst/>
                          <a:latin typeface="+mn-lt"/>
                        </a:rPr>
                        <a:t>0</a:t>
                      </a:r>
                      <a:r>
                        <a:rPr lang="en-US" sz="2000" b="0" i="0" u="none" strike="noStrike" baseline="0" dirty="0">
                          <a:solidFill>
                            <a:srgbClr val="000000"/>
                          </a:solidFill>
                          <a:effectLst/>
                          <a:latin typeface="+mn-lt"/>
                        </a:rPr>
                        <a:t>)</a:t>
                      </a:r>
                      <a:endParaRPr lang="pl-PL" sz="2000" b="0" i="0" u="none" strike="noStrike" baseline="0" dirty="0">
                        <a:solidFill>
                          <a:srgbClr val="000000"/>
                        </a:solidFill>
                        <a:effectLst/>
                        <a:latin typeface="+mn-lt"/>
                      </a:endParaRP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D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53.0%</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DD"/>
                    </a:solidFill>
                  </a:tcPr>
                </a:tc>
                <a:extLst>
                  <a:ext uri="{0D108BD9-81ED-4DB2-BD59-A6C34878D82A}">
                    <a16:rowId xmlns:a16="http://schemas.microsoft.com/office/drawing/2014/main" val="3059477089"/>
                  </a:ext>
                </a:extLst>
              </a:tr>
              <a:tr h="409509">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2000" b="0" i="0" u="none" strike="noStrike" dirty="0">
                          <a:solidFill>
                            <a:srgbClr val="000000"/>
                          </a:solidFill>
                          <a:effectLst/>
                          <a:latin typeface="+mn-lt"/>
                        </a:rPr>
                        <a:t>Actual Level of Performance</a:t>
                      </a:r>
                      <a:endParaRPr lang="pl-PL" sz="2000" b="0" i="0" u="none" strike="noStrike" baseline="0" dirty="0">
                        <a:solidFill>
                          <a:srgbClr val="000000"/>
                        </a:solidFill>
                        <a:effectLst/>
                        <a:latin typeface="+mn-lt"/>
                      </a:endParaRP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lvl="0" indent="0" algn="ctr">
                        <a:lnSpc>
                          <a:spcPct val="100000"/>
                        </a:lnSpc>
                        <a:buNone/>
                      </a:pPr>
                      <a:endParaRPr lang="en-US" sz="1800" b="0" i="0" u="none" strike="noStrike" baseline="0" noProof="0" dirty="0">
                        <a:solidFill>
                          <a:srgbClr val="000000"/>
                        </a:solidFill>
                        <a:effectLst/>
                        <a:latin typeface="Calibri"/>
                      </a:endParaRP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834399022"/>
                  </a:ext>
                </a:extLst>
              </a:tr>
              <a:tr h="465993">
                <a:tc>
                  <a:txBody>
                    <a:bodyPr/>
                    <a:lstStyle/>
                    <a:p>
                      <a:pPr algn="l" fontAlgn="b"/>
                      <a:r>
                        <a:rPr lang="en-US" sz="2000" b="0" i="0" u="none" strike="noStrike" dirty="0">
                          <a:solidFill>
                            <a:srgbClr val="000000"/>
                          </a:solidFill>
                          <a:effectLst/>
                          <a:latin typeface="+mn-lt"/>
                        </a:rPr>
                        <a:t>Re-Estimated Level of Performance (Estimate</a:t>
                      </a:r>
                      <a:r>
                        <a:rPr lang="en-US" sz="2000" b="0" i="0" u="none" strike="noStrike" baseline="-25000" dirty="0">
                          <a:solidFill>
                            <a:srgbClr val="000000"/>
                          </a:solidFill>
                          <a:effectLst/>
                          <a:latin typeface="+mn-lt"/>
                        </a:rPr>
                        <a:t>1</a:t>
                      </a:r>
                      <a:r>
                        <a:rPr lang="en-US" sz="2000" b="0" i="0" u="none" strike="noStrike" dirty="0">
                          <a:solidFill>
                            <a:srgbClr val="000000"/>
                          </a:solidFill>
                          <a:effectLst/>
                          <a:latin typeface="+mn-lt"/>
                        </a:rPr>
                        <a:t>)</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DD"/>
                    </a:solidFill>
                  </a:tcPr>
                </a:tc>
                <a:tc>
                  <a:txBody>
                    <a:bodyPr/>
                    <a:lstStyle/>
                    <a:p>
                      <a:pPr marL="0" lvl="0" indent="0" algn="ctr">
                        <a:lnSpc>
                          <a:spcPct val="100000"/>
                        </a:lnSpc>
                        <a:buNone/>
                      </a:pPr>
                      <a:endParaRPr lang="en-US" sz="1800" b="0" i="0" u="none" strike="noStrike" baseline="0" noProof="0" dirty="0">
                        <a:solidFill>
                          <a:srgbClr val="000000"/>
                        </a:solidFill>
                        <a:effectLst/>
                        <a:latin typeface="Calibri"/>
                      </a:endParaRP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DD"/>
                    </a:solidFill>
                  </a:tcPr>
                </a:tc>
                <a:extLst>
                  <a:ext uri="{0D108BD9-81ED-4DB2-BD59-A6C34878D82A}">
                    <a16:rowId xmlns:a16="http://schemas.microsoft.com/office/drawing/2014/main" val="4174944098"/>
                  </a:ext>
                </a:extLst>
              </a:tr>
              <a:tr h="409509">
                <a:tc>
                  <a:txBody>
                    <a:bodyPr/>
                    <a:lstStyle/>
                    <a:p>
                      <a:pPr algn="l" fontAlgn="b"/>
                      <a:r>
                        <a:rPr lang="en-US" sz="2000" b="0" i="0" u="none" strike="noStrike" dirty="0">
                          <a:solidFill>
                            <a:srgbClr val="000000"/>
                          </a:solidFill>
                          <a:effectLst/>
                          <a:latin typeface="+mn-lt"/>
                        </a:rPr>
                        <a:t>Adjustment Factor (Estimate</a:t>
                      </a:r>
                      <a:r>
                        <a:rPr lang="en-US" sz="2000" b="0" i="0" u="none" strike="noStrike" baseline="-25000" dirty="0">
                          <a:solidFill>
                            <a:srgbClr val="000000"/>
                          </a:solidFill>
                          <a:effectLst/>
                          <a:latin typeface="+mn-lt"/>
                        </a:rPr>
                        <a:t>1</a:t>
                      </a:r>
                      <a:r>
                        <a:rPr lang="en-US" sz="2000" b="0" i="0" u="none" strike="noStrike" dirty="0">
                          <a:solidFill>
                            <a:srgbClr val="000000"/>
                          </a:solidFill>
                          <a:effectLst/>
                          <a:latin typeface="+mn-lt"/>
                        </a:rPr>
                        <a:t> - Estimate</a:t>
                      </a:r>
                      <a:r>
                        <a:rPr lang="en-US" sz="2000" b="0" i="0" u="none" strike="noStrike" baseline="-25000" dirty="0">
                          <a:solidFill>
                            <a:srgbClr val="000000"/>
                          </a:solidFill>
                          <a:effectLst/>
                          <a:latin typeface="+mn-lt"/>
                        </a:rPr>
                        <a:t>0</a:t>
                      </a:r>
                      <a:r>
                        <a:rPr lang="en-US" sz="2000" b="0" i="0" u="none" strike="noStrike" dirty="0">
                          <a:solidFill>
                            <a:srgbClr val="000000"/>
                          </a:solidFill>
                          <a:effectLst/>
                          <a:latin typeface="+mn-lt"/>
                        </a:rPr>
                        <a:t>)</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lvl="0" algn="ctr">
                        <a:buNone/>
                      </a:pPr>
                      <a:endParaRPr lang="en-US" dirty="0"/>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11307415"/>
                  </a:ext>
                </a:extLst>
              </a:tr>
              <a:tr h="409509">
                <a:tc>
                  <a:txBody>
                    <a:bodyPr/>
                    <a:lstStyle/>
                    <a:p>
                      <a:pPr algn="l" fontAlgn="b"/>
                      <a:r>
                        <a:rPr lang="en-US" sz="2000" b="0" i="0" u="none" strike="noStrike" dirty="0">
                          <a:solidFill>
                            <a:srgbClr val="000000"/>
                          </a:solidFill>
                          <a:effectLst/>
                          <a:latin typeface="+mn-lt"/>
                        </a:rPr>
                        <a:t>Adjusted Level of Performance</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lvl="0" algn="ctr">
                        <a:buNone/>
                      </a:pPr>
                      <a:endParaRPr lang="en-US" dirty="0"/>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83472216"/>
                  </a:ext>
                </a:extLst>
              </a:tr>
              <a:tr h="409509">
                <a:tc>
                  <a:txBody>
                    <a:bodyPr/>
                    <a:lstStyle/>
                    <a:p>
                      <a:pPr algn="l" fontAlgn="b"/>
                      <a:r>
                        <a:rPr lang="en-US" sz="2000" b="0" i="0" u="none" strike="noStrike" dirty="0">
                          <a:solidFill>
                            <a:srgbClr val="000000"/>
                          </a:solidFill>
                          <a:effectLst/>
                          <a:latin typeface="+mn-lt"/>
                        </a:rPr>
                        <a:t>Individual Indicator Score (Actual/Adjusted)</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lvl="0" indent="0" algn="ctr">
                        <a:lnSpc>
                          <a:spcPct val="100000"/>
                        </a:lnSpc>
                        <a:buNone/>
                      </a:pPr>
                      <a:endParaRPr lang="en-US" sz="1800" b="0" i="0" u="none" strike="noStrike" baseline="0" noProof="0" dirty="0">
                        <a:solidFill>
                          <a:srgbClr val="000000"/>
                        </a:solidFill>
                        <a:effectLst/>
                        <a:latin typeface="Calibri"/>
                      </a:endParaRP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0080295"/>
                  </a:ext>
                </a:extLst>
              </a:tr>
            </a:tbl>
          </a:graphicData>
        </a:graphic>
      </p:graphicFrame>
      <p:sp>
        <p:nvSpPr>
          <p:cNvPr id="14" name="Text Placeholder 10">
            <a:extLst>
              <a:ext uri="{FF2B5EF4-FFF2-40B4-BE49-F238E27FC236}">
                <a16:creationId xmlns:a16="http://schemas.microsoft.com/office/drawing/2014/main" id="{8398EC5C-04A4-7813-526F-F3ACF2BA7DB6}"/>
              </a:ext>
            </a:extLst>
          </p:cNvPr>
          <p:cNvSpPr>
            <a:spLocks noGrp="1"/>
          </p:cNvSpPr>
          <p:nvPr>
            <p:ph type="body" idx="1"/>
          </p:nvPr>
        </p:nvSpPr>
        <p:spPr>
          <a:xfrm>
            <a:off x="888999" y="981268"/>
            <a:ext cx="10140547" cy="931121"/>
          </a:xfrm>
          <a:solidFill>
            <a:srgbClr val="A24200"/>
          </a:solidFill>
          <a:ln>
            <a:solidFill>
              <a:srgbClr val="A24200"/>
            </a:solidFill>
          </a:ln>
        </p:spPr>
        <p:txBody>
          <a:bodyPr>
            <a:normAutofit/>
          </a:bodyPr>
          <a:lstStyle/>
          <a:p>
            <a:r>
              <a:rPr lang="en-US" sz="2500" b="1" dirty="0">
                <a:solidFill>
                  <a:srgbClr val="FFFFFF"/>
                </a:solidFill>
                <a:cs typeface="Calibri"/>
              </a:rPr>
              <a:t>PY 2022 Individual Indicator Score: Employment Rate 2</a:t>
            </a:r>
            <a:r>
              <a:rPr lang="en-US" sz="2500" b="1" baseline="30000" dirty="0">
                <a:solidFill>
                  <a:srgbClr val="FFFFFF"/>
                </a:solidFill>
                <a:cs typeface="Calibri"/>
              </a:rPr>
              <a:t>nd</a:t>
            </a:r>
            <a:r>
              <a:rPr lang="en-US" sz="2500" b="1" dirty="0">
                <a:solidFill>
                  <a:srgbClr val="FFFFFF"/>
                </a:solidFill>
                <a:cs typeface="Calibri"/>
              </a:rPr>
              <a:t> Quarter after Exit</a:t>
            </a:r>
            <a:endParaRPr lang="en-US" sz="2500" b="1" dirty="0">
              <a:solidFill>
                <a:srgbClr val="FFFFFF"/>
              </a:solidFill>
            </a:endParaRPr>
          </a:p>
        </p:txBody>
      </p:sp>
      <p:sp>
        <p:nvSpPr>
          <p:cNvPr id="3" name="Slide Number Placeholder 2">
            <a:extLst>
              <a:ext uri="{FF2B5EF4-FFF2-40B4-BE49-F238E27FC236}">
                <a16:creationId xmlns:a16="http://schemas.microsoft.com/office/drawing/2014/main" id="{E69E9E23-2077-8F89-D16D-BED93DD7124E}"/>
              </a:ext>
            </a:extLst>
          </p:cNvPr>
          <p:cNvSpPr>
            <a:spLocks noGrp="1"/>
          </p:cNvSpPr>
          <p:nvPr>
            <p:ph type="sldNum" sz="quarter" idx="12"/>
          </p:nvPr>
        </p:nvSpPr>
        <p:spPr/>
        <p:txBody>
          <a:bodyPr/>
          <a:lstStyle/>
          <a:p>
            <a:fld id="{158B7785-F6D6-45F8-833E-07BD84680091}" type="slidenum">
              <a:rPr lang="en-US" smtClean="0"/>
              <a:t>25</a:t>
            </a:fld>
            <a:endParaRPr lang="en-US"/>
          </a:p>
        </p:txBody>
      </p:sp>
    </p:spTree>
    <p:extLst>
      <p:ext uri="{BB962C8B-B14F-4D97-AF65-F5344CB8AC3E}">
        <p14:creationId xmlns:p14="http://schemas.microsoft.com/office/powerpoint/2010/main" val="16159992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F126E-4720-4358-9DC4-DE7C3AA31B36}"/>
              </a:ext>
            </a:extLst>
          </p:cNvPr>
          <p:cNvSpPr>
            <a:spLocks noGrp="1"/>
          </p:cNvSpPr>
          <p:nvPr>
            <p:ph type="title"/>
          </p:nvPr>
        </p:nvSpPr>
        <p:spPr/>
        <p:txBody>
          <a:bodyPr>
            <a:normAutofit/>
          </a:bodyPr>
          <a:lstStyle/>
          <a:p>
            <a:r>
              <a:rPr lang="en-US" sz="4900" dirty="0"/>
              <a:t>Revised Assessment (Illustration)</a:t>
            </a:r>
          </a:p>
        </p:txBody>
      </p:sp>
      <p:graphicFrame>
        <p:nvGraphicFramePr>
          <p:cNvPr id="4" name="Table 3">
            <a:extLst>
              <a:ext uri="{FF2B5EF4-FFF2-40B4-BE49-F238E27FC236}">
                <a16:creationId xmlns:a16="http://schemas.microsoft.com/office/drawing/2014/main" id="{01DC5BAB-EE38-4F17-9DC8-D9C7166FA9FC}"/>
              </a:ext>
            </a:extLst>
          </p:cNvPr>
          <p:cNvGraphicFramePr>
            <a:graphicFrameLocks noGrp="1"/>
          </p:cNvGraphicFramePr>
          <p:nvPr>
            <p:extLst>
              <p:ext uri="{D42A27DB-BD31-4B8C-83A1-F6EECF244321}">
                <p14:modId xmlns:p14="http://schemas.microsoft.com/office/powerpoint/2010/main" val="3528095390"/>
              </p:ext>
            </p:extLst>
          </p:nvPr>
        </p:nvGraphicFramePr>
        <p:xfrm>
          <a:off x="889000" y="1930400"/>
          <a:ext cx="10140546" cy="3798549"/>
        </p:xfrm>
        <a:graphic>
          <a:graphicData uri="http://schemas.openxmlformats.org/drawingml/2006/table">
            <a:tbl>
              <a:tblPr/>
              <a:tblGrid>
                <a:gridCol w="6739563">
                  <a:extLst>
                    <a:ext uri="{9D8B030D-6E8A-4147-A177-3AD203B41FA5}">
                      <a16:colId xmlns:a16="http://schemas.microsoft.com/office/drawing/2014/main" val="652807545"/>
                    </a:ext>
                  </a:extLst>
                </a:gridCol>
                <a:gridCol w="3400983">
                  <a:extLst>
                    <a:ext uri="{9D8B030D-6E8A-4147-A177-3AD203B41FA5}">
                      <a16:colId xmlns:a16="http://schemas.microsoft.com/office/drawing/2014/main" val="284783855"/>
                    </a:ext>
                  </a:extLst>
                </a:gridCol>
              </a:tblGrid>
              <a:tr h="409509">
                <a:tc>
                  <a:txBody>
                    <a:bodyPr/>
                    <a:lstStyle/>
                    <a:p>
                      <a:pPr algn="l" fontAlgn="b"/>
                      <a:r>
                        <a:rPr lang="en-US" sz="2000" b="0" i="0" u="none" strike="noStrike" dirty="0">
                          <a:solidFill>
                            <a:srgbClr val="000000"/>
                          </a:solidFill>
                          <a:effectLst/>
                          <a:latin typeface="+mn-lt"/>
                        </a:rPr>
                        <a:t>Expected Level of Performance</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mn-lt"/>
                        </a:rPr>
                        <a:t>47.0%</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0291860"/>
                  </a:ext>
                </a:extLst>
              </a:tr>
              <a:tr h="465993">
                <a:tc>
                  <a:txBody>
                    <a:bodyPr/>
                    <a:lstStyle/>
                    <a:p>
                      <a:pPr algn="l" fontAlgn="b"/>
                      <a:r>
                        <a:rPr lang="en-US" sz="2000" b="0" i="0" u="none" strike="noStrike" dirty="0">
                          <a:solidFill>
                            <a:srgbClr val="000000"/>
                          </a:solidFill>
                          <a:effectLst/>
                          <a:latin typeface="+mn-lt"/>
                        </a:rPr>
                        <a:t>Initial Estimated Level of Performance</a:t>
                      </a:r>
                      <a:endParaRPr lang="pl-PL" sz="2000" b="0" i="0" u="none" strike="noStrike" baseline="0" dirty="0">
                        <a:solidFill>
                          <a:srgbClr val="000000"/>
                        </a:solidFill>
                        <a:effectLst/>
                        <a:latin typeface="+mn-lt"/>
                      </a:endParaRP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800" b="0" i="0" u="none" strike="noStrike" dirty="0">
                          <a:solidFill>
                            <a:srgbClr val="000000"/>
                          </a:solidFill>
                          <a:effectLst/>
                          <a:latin typeface="+mn-lt"/>
                        </a:rPr>
                        <a:t>45.0%</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91352655"/>
                  </a:ext>
                </a:extLst>
              </a:tr>
              <a:tr h="409509">
                <a:tc>
                  <a:txBody>
                    <a:bodyPr/>
                    <a:lstStyle/>
                    <a:p>
                      <a:pPr algn="l" fontAlgn="b"/>
                      <a:r>
                        <a:rPr lang="en-US" sz="2000" b="0" i="0" u="none" strike="noStrike" dirty="0">
                          <a:solidFill>
                            <a:srgbClr val="000000"/>
                          </a:solidFill>
                          <a:effectLst/>
                          <a:latin typeface="+mn-lt"/>
                        </a:rPr>
                        <a:t>Negotiated Level of Performance</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mn-lt"/>
                        </a:rPr>
                        <a:t>48.0%</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41742956"/>
                  </a:ext>
                </a:extLst>
              </a:tr>
              <a:tr h="409509">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2000" b="0" i="0" u="none" strike="noStrike" dirty="0">
                          <a:solidFill>
                            <a:srgbClr val="000000"/>
                          </a:solidFill>
                          <a:effectLst/>
                          <a:latin typeface="+mn-lt"/>
                        </a:rPr>
                        <a:t>Estimated Level of Performance (Estimate</a:t>
                      </a:r>
                      <a:r>
                        <a:rPr lang="pl-PL" sz="2000" b="0" i="0" u="none" strike="noStrike" baseline="-25000" dirty="0">
                          <a:solidFill>
                            <a:srgbClr val="000000"/>
                          </a:solidFill>
                          <a:effectLst/>
                          <a:latin typeface="+mn-lt"/>
                        </a:rPr>
                        <a:t>0</a:t>
                      </a:r>
                      <a:r>
                        <a:rPr lang="en-US" sz="2000" b="0" i="0" u="none" strike="noStrike" baseline="0" dirty="0">
                          <a:solidFill>
                            <a:srgbClr val="000000"/>
                          </a:solidFill>
                          <a:effectLst/>
                          <a:latin typeface="+mn-lt"/>
                        </a:rPr>
                        <a:t>)</a:t>
                      </a:r>
                      <a:endParaRPr lang="pl-PL" sz="2000" b="0" i="0" u="none" strike="noStrike" baseline="0" dirty="0">
                        <a:solidFill>
                          <a:srgbClr val="000000"/>
                        </a:solidFill>
                        <a:effectLst/>
                        <a:latin typeface="+mn-lt"/>
                      </a:endParaRP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D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53.0%</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DD"/>
                    </a:solidFill>
                  </a:tcPr>
                </a:tc>
                <a:extLst>
                  <a:ext uri="{0D108BD9-81ED-4DB2-BD59-A6C34878D82A}">
                    <a16:rowId xmlns:a16="http://schemas.microsoft.com/office/drawing/2014/main" val="3059477089"/>
                  </a:ext>
                </a:extLst>
              </a:tr>
              <a:tr h="409509">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2000" b="0" i="0" u="none" strike="noStrike" dirty="0">
                          <a:solidFill>
                            <a:srgbClr val="000000"/>
                          </a:solidFill>
                          <a:effectLst/>
                          <a:latin typeface="+mn-lt"/>
                        </a:rPr>
                        <a:t>Actual Level of Performance</a:t>
                      </a:r>
                      <a:endParaRPr lang="pl-PL" sz="2000" b="0" i="0" u="none" strike="noStrike" baseline="0" dirty="0">
                        <a:solidFill>
                          <a:srgbClr val="000000"/>
                        </a:solidFill>
                        <a:effectLst/>
                        <a:latin typeface="+mn-lt"/>
                      </a:endParaRP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52.0%</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834399022"/>
                  </a:ext>
                </a:extLst>
              </a:tr>
              <a:tr h="465993">
                <a:tc>
                  <a:txBody>
                    <a:bodyPr/>
                    <a:lstStyle/>
                    <a:p>
                      <a:pPr algn="l" fontAlgn="b"/>
                      <a:r>
                        <a:rPr lang="en-US" sz="2000" b="0" i="0" u="none" strike="noStrike" dirty="0">
                          <a:solidFill>
                            <a:srgbClr val="000000"/>
                          </a:solidFill>
                          <a:effectLst/>
                          <a:latin typeface="+mn-lt"/>
                        </a:rPr>
                        <a:t>Re-Estimated Level of Performance (Estimate</a:t>
                      </a:r>
                      <a:r>
                        <a:rPr lang="en-US" sz="2000" b="0" i="0" u="none" strike="noStrike" baseline="-25000" dirty="0">
                          <a:solidFill>
                            <a:srgbClr val="000000"/>
                          </a:solidFill>
                          <a:effectLst/>
                          <a:latin typeface="+mn-lt"/>
                        </a:rPr>
                        <a:t>1</a:t>
                      </a:r>
                      <a:r>
                        <a:rPr lang="en-US" sz="2000" b="0" i="0" u="none" strike="noStrike" dirty="0">
                          <a:solidFill>
                            <a:srgbClr val="000000"/>
                          </a:solidFill>
                          <a:effectLst/>
                          <a:latin typeface="+mn-lt"/>
                        </a:rPr>
                        <a:t>)</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D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dirty="0"/>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DD"/>
                    </a:solidFill>
                  </a:tcPr>
                </a:tc>
                <a:extLst>
                  <a:ext uri="{0D108BD9-81ED-4DB2-BD59-A6C34878D82A}">
                    <a16:rowId xmlns:a16="http://schemas.microsoft.com/office/drawing/2014/main" val="4174944098"/>
                  </a:ext>
                </a:extLst>
              </a:tr>
              <a:tr h="409509">
                <a:tc>
                  <a:txBody>
                    <a:bodyPr/>
                    <a:lstStyle/>
                    <a:p>
                      <a:pPr algn="l" fontAlgn="b"/>
                      <a:r>
                        <a:rPr lang="en-US" sz="2000" b="0" i="0" u="none" strike="noStrike" dirty="0">
                          <a:solidFill>
                            <a:srgbClr val="000000"/>
                          </a:solidFill>
                          <a:effectLst/>
                          <a:latin typeface="+mn-lt"/>
                        </a:rPr>
                        <a:t>Adjustment Factor (Estimate</a:t>
                      </a:r>
                      <a:r>
                        <a:rPr lang="en-US" sz="2000" b="0" i="0" u="none" strike="noStrike" baseline="-25000" dirty="0">
                          <a:solidFill>
                            <a:srgbClr val="000000"/>
                          </a:solidFill>
                          <a:effectLst/>
                          <a:latin typeface="+mn-lt"/>
                        </a:rPr>
                        <a:t>1</a:t>
                      </a:r>
                      <a:r>
                        <a:rPr lang="en-US" sz="2000" b="0" i="0" u="none" strike="noStrike" dirty="0">
                          <a:solidFill>
                            <a:srgbClr val="000000"/>
                          </a:solidFill>
                          <a:effectLst/>
                          <a:latin typeface="+mn-lt"/>
                        </a:rPr>
                        <a:t> - Estimate</a:t>
                      </a:r>
                      <a:r>
                        <a:rPr lang="en-US" sz="2000" b="0" i="0" u="none" strike="noStrike" baseline="-25000" dirty="0">
                          <a:solidFill>
                            <a:srgbClr val="000000"/>
                          </a:solidFill>
                          <a:effectLst/>
                          <a:latin typeface="+mn-lt"/>
                        </a:rPr>
                        <a:t>0</a:t>
                      </a:r>
                      <a:r>
                        <a:rPr lang="en-US" sz="2000" b="0" i="0" u="none" strike="noStrike" dirty="0">
                          <a:solidFill>
                            <a:srgbClr val="000000"/>
                          </a:solidFill>
                          <a:effectLst/>
                          <a:latin typeface="+mn-lt"/>
                        </a:rPr>
                        <a:t>)</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b="0" i="0" u="none" strike="noStrike" noProof="0" dirty="0">
                        <a:solidFill>
                          <a:srgbClr val="000000"/>
                        </a:solidFill>
                        <a:effectLst/>
                        <a:latin typeface="+mn-lt"/>
                      </a:endParaRP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11307415"/>
                  </a:ext>
                </a:extLst>
              </a:tr>
              <a:tr h="409509">
                <a:tc>
                  <a:txBody>
                    <a:bodyPr/>
                    <a:lstStyle/>
                    <a:p>
                      <a:pPr algn="l" fontAlgn="b"/>
                      <a:r>
                        <a:rPr lang="en-US" sz="2000" b="0" i="0" u="none" strike="noStrike" dirty="0">
                          <a:solidFill>
                            <a:srgbClr val="000000"/>
                          </a:solidFill>
                          <a:effectLst/>
                          <a:latin typeface="+mn-lt"/>
                        </a:rPr>
                        <a:t>Adjusted Level of Performance</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dirty="0"/>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83472216"/>
                  </a:ext>
                </a:extLst>
              </a:tr>
              <a:tr h="409509">
                <a:tc>
                  <a:txBody>
                    <a:bodyPr/>
                    <a:lstStyle/>
                    <a:p>
                      <a:pPr algn="l" fontAlgn="b"/>
                      <a:r>
                        <a:rPr lang="en-US" sz="2000" b="0" i="0" u="none" strike="noStrike" dirty="0">
                          <a:solidFill>
                            <a:srgbClr val="000000"/>
                          </a:solidFill>
                          <a:effectLst/>
                          <a:latin typeface="+mn-lt"/>
                        </a:rPr>
                        <a:t>Individual Indicator Score (Actual/Adjusted)</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dirty="0"/>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0080295"/>
                  </a:ext>
                </a:extLst>
              </a:tr>
            </a:tbl>
          </a:graphicData>
        </a:graphic>
      </p:graphicFrame>
      <p:sp>
        <p:nvSpPr>
          <p:cNvPr id="14" name="Text Placeholder 10">
            <a:extLst>
              <a:ext uri="{FF2B5EF4-FFF2-40B4-BE49-F238E27FC236}">
                <a16:creationId xmlns:a16="http://schemas.microsoft.com/office/drawing/2014/main" id="{8398EC5C-04A4-7813-526F-F3ACF2BA7DB6}"/>
              </a:ext>
            </a:extLst>
          </p:cNvPr>
          <p:cNvSpPr>
            <a:spLocks noGrp="1"/>
          </p:cNvSpPr>
          <p:nvPr>
            <p:ph type="body" idx="1"/>
          </p:nvPr>
        </p:nvSpPr>
        <p:spPr>
          <a:xfrm>
            <a:off x="888999" y="981268"/>
            <a:ext cx="10140547" cy="931121"/>
          </a:xfrm>
          <a:solidFill>
            <a:srgbClr val="A24200"/>
          </a:solidFill>
          <a:ln>
            <a:solidFill>
              <a:srgbClr val="A24200"/>
            </a:solidFill>
          </a:ln>
        </p:spPr>
        <p:txBody>
          <a:bodyPr>
            <a:normAutofit/>
          </a:bodyPr>
          <a:lstStyle/>
          <a:p>
            <a:r>
              <a:rPr lang="en-US" sz="2500" b="1" dirty="0">
                <a:solidFill>
                  <a:srgbClr val="FFFFFF"/>
                </a:solidFill>
                <a:cs typeface="Calibri"/>
              </a:rPr>
              <a:t>PY 2022 Individual Indicator Score: Employment Rate 2</a:t>
            </a:r>
            <a:r>
              <a:rPr lang="en-US" sz="2500" b="1" baseline="30000" dirty="0">
                <a:solidFill>
                  <a:srgbClr val="FFFFFF"/>
                </a:solidFill>
                <a:cs typeface="Calibri"/>
              </a:rPr>
              <a:t>nd</a:t>
            </a:r>
            <a:r>
              <a:rPr lang="en-US" sz="2500" b="1" dirty="0">
                <a:solidFill>
                  <a:srgbClr val="FFFFFF"/>
                </a:solidFill>
                <a:cs typeface="Calibri"/>
              </a:rPr>
              <a:t> Quarter after Exit</a:t>
            </a:r>
            <a:endParaRPr lang="en-US" sz="2500" b="1" dirty="0">
              <a:solidFill>
                <a:srgbClr val="FFFFFF"/>
              </a:solidFill>
            </a:endParaRPr>
          </a:p>
        </p:txBody>
      </p:sp>
      <p:sp>
        <p:nvSpPr>
          <p:cNvPr id="3" name="Slide Number Placeholder 2">
            <a:extLst>
              <a:ext uri="{FF2B5EF4-FFF2-40B4-BE49-F238E27FC236}">
                <a16:creationId xmlns:a16="http://schemas.microsoft.com/office/drawing/2014/main" id="{87A38BCC-1A5E-BF2E-7AAB-4D9EFE1C809D}"/>
              </a:ext>
            </a:extLst>
          </p:cNvPr>
          <p:cNvSpPr>
            <a:spLocks noGrp="1"/>
          </p:cNvSpPr>
          <p:nvPr>
            <p:ph type="sldNum" sz="quarter" idx="12"/>
          </p:nvPr>
        </p:nvSpPr>
        <p:spPr/>
        <p:txBody>
          <a:bodyPr/>
          <a:lstStyle/>
          <a:p>
            <a:fld id="{158B7785-F6D6-45F8-833E-07BD84680091}" type="slidenum">
              <a:rPr lang="en-US" smtClean="0"/>
              <a:t>26</a:t>
            </a:fld>
            <a:endParaRPr lang="en-US"/>
          </a:p>
        </p:txBody>
      </p:sp>
    </p:spTree>
    <p:extLst>
      <p:ext uri="{BB962C8B-B14F-4D97-AF65-F5344CB8AC3E}">
        <p14:creationId xmlns:p14="http://schemas.microsoft.com/office/powerpoint/2010/main" val="2143859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F126E-4720-4358-9DC4-DE7C3AA31B36}"/>
              </a:ext>
            </a:extLst>
          </p:cNvPr>
          <p:cNvSpPr>
            <a:spLocks noGrp="1"/>
          </p:cNvSpPr>
          <p:nvPr>
            <p:ph type="title"/>
          </p:nvPr>
        </p:nvSpPr>
        <p:spPr/>
        <p:txBody>
          <a:bodyPr>
            <a:normAutofit/>
          </a:bodyPr>
          <a:lstStyle/>
          <a:p>
            <a:r>
              <a:rPr lang="en-US" sz="4900" dirty="0"/>
              <a:t>Revised Assessment (Illustration)</a:t>
            </a:r>
          </a:p>
        </p:txBody>
      </p:sp>
      <p:graphicFrame>
        <p:nvGraphicFramePr>
          <p:cNvPr id="4" name="Table 3">
            <a:extLst>
              <a:ext uri="{FF2B5EF4-FFF2-40B4-BE49-F238E27FC236}">
                <a16:creationId xmlns:a16="http://schemas.microsoft.com/office/drawing/2014/main" id="{01DC5BAB-EE38-4F17-9DC8-D9C7166FA9FC}"/>
              </a:ext>
            </a:extLst>
          </p:cNvPr>
          <p:cNvGraphicFramePr>
            <a:graphicFrameLocks noGrp="1"/>
          </p:cNvGraphicFramePr>
          <p:nvPr>
            <p:extLst>
              <p:ext uri="{D42A27DB-BD31-4B8C-83A1-F6EECF244321}">
                <p14:modId xmlns:p14="http://schemas.microsoft.com/office/powerpoint/2010/main" val="457414786"/>
              </p:ext>
            </p:extLst>
          </p:nvPr>
        </p:nvGraphicFramePr>
        <p:xfrm>
          <a:off x="889000" y="1930400"/>
          <a:ext cx="10140546" cy="3798549"/>
        </p:xfrm>
        <a:graphic>
          <a:graphicData uri="http://schemas.openxmlformats.org/drawingml/2006/table">
            <a:tbl>
              <a:tblPr/>
              <a:tblGrid>
                <a:gridCol w="6739563">
                  <a:extLst>
                    <a:ext uri="{9D8B030D-6E8A-4147-A177-3AD203B41FA5}">
                      <a16:colId xmlns:a16="http://schemas.microsoft.com/office/drawing/2014/main" val="652807545"/>
                    </a:ext>
                  </a:extLst>
                </a:gridCol>
                <a:gridCol w="3400983">
                  <a:extLst>
                    <a:ext uri="{9D8B030D-6E8A-4147-A177-3AD203B41FA5}">
                      <a16:colId xmlns:a16="http://schemas.microsoft.com/office/drawing/2014/main" val="284783855"/>
                    </a:ext>
                  </a:extLst>
                </a:gridCol>
              </a:tblGrid>
              <a:tr h="409509">
                <a:tc>
                  <a:txBody>
                    <a:bodyPr/>
                    <a:lstStyle/>
                    <a:p>
                      <a:pPr algn="l" fontAlgn="b"/>
                      <a:r>
                        <a:rPr lang="en-US" sz="2000" b="0" i="0" u="none" strike="noStrike" dirty="0">
                          <a:solidFill>
                            <a:srgbClr val="000000"/>
                          </a:solidFill>
                          <a:effectLst/>
                          <a:latin typeface="+mn-lt"/>
                        </a:rPr>
                        <a:t>Expected Level of Performance</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mn-lt"/>
                        </a:rPr>
                        <a:t>47.0%</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0291860"/>
                  </a:ext>
                </a:extLst>
              </a:tr>
              <a:tr h="465993">
                <a:tc>
                  <a:txBody>
                    <a:bodyPr/>
                    <a:lstStyle/>
                    <a:p>
                      <a:pPr algn="l" fontAlgn="b"/>
                      <a:r>
                        <a:rPr lang="en-US" sz="2000" b="0" i="0" u="none" strike="noStrike" dirty="0">
                          <a:solidFill>
                            <a:srgbClr val="000000"/>
                          </a:solidFill>
                          <a:effectLst/>
                          <a:latin typeface="+mn-lt"/>
                        </a:rPr>
                        <a:t>Initial Estimated Level of Performance</a:t>
                      </a:r>
                      <a:endParaRPr lang="pl-PL" sz="2000" b="0" i="0" u="none" strike="noStrike" baseline="0" dirty="0">
                        <a:solidFill>
                          <a:srgbClr val="000000"/>
                        </a:solidFill>
                        <a:effectLst/>
                        <a:latin typeface="+mn-lt"/>
                      </a:endParaRP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800" b="0" i="0" u="none" strike="noStrike" dirty="0">
                          <a:solidFill>
                            <a:srgbClr val="000000"/>
                          </a:solidFill>
                          <a:effectLst/>
                          <a:latin typeface="+mn-lt"/>
                        </a:rPr>
                        <a:t>45.0%</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91352655"/>
                  </a:ext>
                </a:extLst>
              </a:tr>
              <a:tr h="409509">
                <a:tc>
                  <a:txBody>
                    <a:bodyPr/>
                    <a:lstStyle/>
                    <a:p>
                      <a:pPr algn="l" fontAlgn="b"/>
                      <a:r>
                        <a:rPr lang="en-US" sz="2000" b="0" i="0" u="none" strike="noStrike" dirty="0">
                          <a:solidFill>
                            <a:srgbClr val="000000"/>
                          </a:solidFill>
                          <a:effectLst/>
                          <a:latin typeface="+mn-lt"/>
                        </a:rPr>
                        <a:t>Negotiated Level of Performance</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mn-lt"/>
                        </a:rPr>
                        <a:t>48.0%</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41742956"/>
                  </a:ext>
                </a:extLst>
              </a:tr>
              <a:tr h="409509">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2000" b="0" i="0" u="none" strike="noStrike" dirty="0">
                          <a:solidFill>
                            <a:srgbClr val="000000"/>
                          </a:solidFill>
                          <a:effectLst/>
                          <a:latin typeface="+mn-lt"/>
                        </a:rPr>
                        <a:t>Estimated Level of Performance (Estimate</a:t>
                      </a:r>
                      <a:r>
                        <a:rPr lang="pl-PL" sz="2000" b="0" i="0" u="none" strike="noStrike" baseline="-25000" dirty="0">
                          <a:solidFill>
                            <a:srgbClr val="000000"/>
                          </a:solidFill>
                          <a:effectLst/>
                          <a:latin typeface="+mn-lt"/>
                        </a:rPr>
                        <a:t>0</a:t>
                      </a:r>
                      <a:r>
                        <a:rPr lang="en-US" sz="2000" b="0" i="0" u="none" strike="noStrike" baseline="0" dirty="0">
                          <a:solidFill>
                            <a:srgbClr val="000000"/>
                          </a:solidFill>
                          <a:effectLst/>
                          <a:latin typeface="+mn-lt"/>
                        </a:rPr>
                        <a:t>)</a:t>
                      </a:r>
                      <a:endParaRPr lang="pl-PL" sz="2000" b="0" i="0" u="none" strike="noStrike" baseline="0" dirty="0">
                        <a:solidFill>
                          <a:srgbClr val="000000"/>
                        </a:solidFill>
                        <a:effectLst/>
                        <a:latin typeface="+mn-lt"/>
                      </a:endParaRP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D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53.0%</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DD"/>
                    </a:solidFill>
                  </a:tcPr>
                </a:tc>
                <a:extLst>
                  <a:ext uri="{0D108BD9-81ED-4DB2-BD59-A6C34878D82A}">
                    <a16:rowId xmlns:a16="http://schemas.microsoft.com/office/drawing/2014/main" val="3059477089"/>
                  </a:ext>
                </a:extLst>
              </a:tr>
              <a:tr h="409509">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2000" b="0" i="0" u="none" strike="noStrike" dirty="0">
                          <a:solidFill>
                            <a:srgbClr val="000000"/>
                          </a:solidFill>
                          <a:effectLst/>
                          <a:latin typeface="+mn-lt"/>
                        </a:rPr>
                        <a:t>Actual Level of Performance</a:t>
                      </a:r>
                      <a:endParaRPr lang="pl-PL" sz="2000" b="0" i="0" u="none" strike="noStrike" baseline="0" dirty="0">
                        <a:solidFill>
                          <a:srgbClr val="000000"/>
                        </a:solidFill>
                        <a:effectLst/>
                        <a:latin typeface="+mn-lt"/>
                      </a:endParaRP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52.0%</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834399022"/>
                  </a:ext>
                </a:extLst>
              </a:tr>
              <a:tr h="465993">
                <a:tc>
                  <a:txBody>
                    <a:bodyPr/>
                    <a:lstStyle/>
                    <a:p>
                      <a:pPr algn="l" fontAlgn="b"/>
                      <a:r>
                        <a:rPr lang="en-US" sz="2000" b="0" i="0" u="none" strike="noStrike" dirty="0">
                          <a:solidFill>
                            <a:srgbClr val="000000"/>
                          </a:solidFill>
                          <a:effectLst/>
                          <a:latin typeface="+mn-lt"/>
                        </a:rPr>
                        <a:t>Re-Estimated Level of Performance (Estimate</a:t>
                      </a:r>
                      <a:r>
                        <a:rPr lang="en-US" sz="2000" b="0" i="0" u="none" strike="noStrike" baseline="-25000" dirty="0">
                          <a:solidFill>
                            <a:srgbClr val="000000"/>
                          </a:solidFill>
                          <a:effectLst/>
                          <a:latin typeface="+mn-lt"/>
                        </a:rPr>
                        <a:t>1</a:t>
                      </a:r>
                      <a:r>
                        <a:rPr lang="en-US" sz="2000" b="0" i="0" u="none" strike="noStrike" dirty="0">
                          <a:solidFill>
                            <a:srgbClr val="000000"/>
                          </a:solidFill>
                          <a:effectLst/>
                          <a:latin typeface="+mn-lt"/>
                        </a:rPr>
                        <a:t>)</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D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59.0%</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DD"/>
                    </a:solidFill>
                  </a:tcPr>
                </a:tc>
                <a:extLst>
                  <a:ext uri="{0D108BD9-81ED-4DB2-BD59-A6C34878D82A}">
                    <a16:rowId xmlns:a16="http://schemas.microsoft.com/office/drawing/2014/main" val="4174944098"/>
                  </a:ext>
                </a:extLst>
              </a:tr>
              <a:tr h="409509">
                <a:tc>
                  <a:txBody>
                    <a:bodyPr/>
                    <a:lstStyle/>
                    <a:p>
                      <a:pPr algn="l" fontAlgn="b"/>
                      <a:r>
                        <a:rPr lang="en-US" sz="2000" b="0" i="0" u="none" strike="noStrike" dirty="0">
                          <a:solidFill>
                            <a:srgbClr val="000000"/>
                          </a:solidFill>
                          <a:effectLst/>
                          <a:latin typeface="+mn-lt"/>
                        </a:rPr>
                        <a:t>Adjustment Factor (Estimate</a:t>
                      </a:r>
                      <a:r>
                        <a:rPr lang="en-US" sz="2000" b="0" i="0" u="none" strike="noStrike" baseline="-25000" dirty="0">
                          <a:solidFill>
                            <a:srgbClr val="000000"/>
                          </a:solidFill>
                          <a:effectLst/>
                          <a:latin typeface="+mn-lt"/>
                        </a:rPr>
                        <a:t>1</a:t>
                      </a:r>
                      <a:r>
                        <a:rPr lang="en-US" sz="2000" b="0" i="0" u="none" strike="noStrike" dirty="0">
                          <a:solidFill>
                            <a:srgbClr val="000000"/>
                          </a:solidFill>
                          <a:effectLst/>
                          <a:latin typeface="+mn-lt"/>
                        </a:rPr>
                        <a:t> - Estimate</a:t>
                      </a:r>
                      <a:r>
                        <a:rPr lang="en-US" sz="2000" b="0" i="0" u="none" strike="noStrike" baseline="-25000" dirty="0">
                          <a:solidFill>
                            <a:srgbClr val="000000"/>
                          </a:solidFill>
                          <a:effectLst/>
                          <a:latin typeface="+mn-lt"/>
                        </a:rPr>
                        <a:t>0</a:t>
                      </a:r>
                      <a:r>
                        <a:rPr lang="en-US" sz="2000" b="0" i="0" u="none" strike="noStrike" dirty="0">
                          <a:solidFill>
                            <a:srgbClr val="000000"/>
                          </a:solidFill>
                          <a:effectLst/>
                          <a:latin typeface="+mn-lt"/>
                        </a:rPr>
                        <a:t>)</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b="0" i="0" u="none" strike="noStrike" noProof="0" dirty="0">
                        <a:solidFill>
                          <a:srgbClr val="000000"/>
                        </a:solidFill>
                        <a:effectLst/>
                        <a:latin typeface="+mn-lt"/>
                      </a:endParaRP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11307415"/>
                  </a:ext>
                </a:extLst>
              </a:tr>
              <a:tr h="409509">
                <a:tc>
                  <a:txBody>
                    <a:bodyPr/>
                    <a:lstStyle/>
                    <a:p>
                      <a:pPr algn="l" fontAlgn="b"/>
                      <a:r>
                        <a:rPr lang="en-US" sz="2000" b="0" i="0" u="none" strike="noStrike" dirty="0">
                          <a:solidFill>
                            <a:srgbClr val="000000"/>
                          </a:solidFill>
                          <a:effectLst/>
                          <a:latin typeface="+mn-lt"/>
                        </a:rPr>
                        <a:t>Adjusted Level of Performance</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dirty="0"/>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83472216"/>
                  </a:ext>
                </a:extLst>
              </a:tr>
              <a:tr h="409509">
                <a:tc>
                  <a:txBody>
                    <a:bodyPr/>
                    <a:lstStyle/>
                    <a:p>
                      <a:pPr algn="l" fontAlgn="b"/>
                      <a:r>
                        <a:rPr lang="en-US" sz="2000" b="0" i="0" u="none" strike="noStrike" dirty="0">
                          <a:solidFill>
                            <a:srgbClr val="000000"/>
                          </a:solidFill>
                          <a:effectLst/>
                          <a:latin typeface="+mn-lt"/>
                        </a:rPr>
                        <a:t>Individual Indicator Score (Actual/Adjusted)</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dirty="0"/>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0080295"/>
                  </a:ext>
                </a:extLst>
              </a:tr>
            </a:tbl>
          </a:graphicData>
        </a:graphic>
      </p:graphicFrame>
      <p:sp>
        <p:nvSpPr>
          <p:cNvPr id="14" name="Text Placeholder 10">
            <a:extLst>
              <a:ext uri="{FF2B5EF4-FFF2-40B4-BE49-F238E27FC236}">
                <a16:creationId xmlns:a16="http://schemas.microsoft.com/office/drawing/2014/main" id="{8398EC5C-04A4-7813-526F-F3ACF2BA7DB6}"/>
              </a:ext>
            </a:extLst>
          </p:cNvPr>
          <p:cNvSpPr>
            <a:spLocks noGrp="1"/>
          </p:cNvSpPr>
          <p:nvPr>
            <p:ph type="body" idx="1"/>
          </p:nvPr>
        </p:nvSpPr>
        <p:spPr>
          <a:xfrm>
            <a:off x="888999" y="981268"/>
            <a:ext cx="10140547" cy="931121"/>
          </a:xfrm>
          <a:solidFill>
            <a:srgbClr val="A24200"/>
          </a:solidFill>
          <a:ln>
            <a:solidFill>
              <a:srgbClr val="A24200"/>
            </a:solidFill>
          </a:ln>
        </p:spPr>
        <p:txBody>
          <a:bodyPr>
            <a:normAutofit/>
          </a:bodyPr>
          <a:lstStyle/>
          <a:p>
            <a:r>
              <a:rPr lang="en-US" sz="2500" b="1" dirty="0">
                <a:solidFill>
                  <a:srgbClr val="FFFFFF"/>
                </a:solidFill>
                <a:cs typeface="Calibri"/>
              </a:rPr>
              <a:t>PY 2022 Individual Indicator Score: Employment Rate 2</a:t>
            </a:r>
            <a:r>
              <a:rPr lang="en-US" sz="2500" b="1" baseline="30000" dirty="0">
                <a:solidFill>
                  <a:srgbClr val="FFFFFF"/>
                </a:solidFill>
                <a:cs typeface="Calibri"/>
              </a:rPr>
              <a:t>nd</a:t>
            </a:r>
            <a:r>
              <a:rPr lang="en-US" sz="2500" b="1" dirty="0">
                <a:solidFill>
                  <a:srgbClr val="FFFFFF"/>
                </a:solidFill>
                <a:cs typeface="Calibri"/>
              </a:rPr>
              <a:t> Quarter after Exit</a:t>
            </a:r>
            <a:endParaRPr lang="en-US" sz="2500" b="1" dirty="0">
              <a:solidFill>
                <a:srgbClr val="FFFFFF"/>
              </a:solidFill>
            </a:endParaRPr>
          </a:p>
        </p:txBody>
      </p:sp>
      <p:sp>
        <p:nvSpPr>
          <p:cNvPr id="3" name="Slide Number Placeholder 2">
            <a:extLst>
              <a:ext uri="{FF2B5EF4-FFF2-40B4-BE49-F238E27FC236}">
                <a16:creationId xmlns:a16="http://schemas.microsoft.com/office/drawing/2014/main" id="{A2823FFB-E575-869F-7BDB-8D20AA715D25}"/>
              </a:ext>
            </a:extLst>
          </p:cNvPr>
          <p:cNvSpPr>
            <a:spLocks noGrp="1"/>
          </p:cNvSpPr>
          <p:nvPr>
            <p:ph type="sldNum" sz="quarter" idx="12"/>
          </p:nvPr>
        </p:nvSpPr>
        <p:spPr/>
        <p:txBody>
          <a:bodyPr/>
          <a:lstStyle/>
          <a:p>
            <a:fld id="{158B7785-F6D6-45F8-833E-07BD84680091}" type="slidenum">
              <a:rPr lang="en-US" smtClean="0"/>
              <a:t>27</a:t>
            </a:fld>
            <a:endParaRPr lang="en-US"/>
          </a:p>
        </p:txBody>
      </p:sp>
    </p:spTree>
    <p:extLst>
      <p:ext uri="{BB962C8B-B14F-4D97-AF65-F5344CB8AC3E}">
        <p14:creationId xmlns:p14="http://schemas.microsoft.com/office/powerpoint/2010/main" val="16759370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F126E-4720-4358-9DC4-DE7C3AA31B36}"/>
              </a:ext>
            </a:extLst>
          </p:cNvPr>
          <p:cNvSpPr>
            <a:spLocks noGrp="1"/>
          </p:cNvSpPr>
          <p:nvPr>
            <p:ph type="title"/>
          </p:nvPr>
        </p:nvSpPr>
        <p:spPr/>
        <p:txBody>
          <a:bodyPr>
            <a:normAutofit/>
          </a:bodyPr>
          <a:lstStyle/>
          <a:p>
            <a:r>
              <a:rPr lang="en-US" sz="4900" dirty="0"/>
              <a:t>Revised Assessment (Illustration)</a:t>
            </a:r>
          </a:p>
        </p:txBody>
      </p:sp>
      <p:graphicFrame>
        <p:nvGraphicFramePr>
          <p:cNvPr id="4" name="Table 3">
            <a:extLst>
              <a:ext uri="{FF2B5EF4-FFF2-40B4-BE49-F238E27FC236}">
                <a16:creationId xmlns:a16="http://schemas.microsoft.com/office/drawing/2014/main" id="{01DC5BAB-EE38-4F17-9DC8-D9C7166FA9FC}"/>
              </a:ext>
            </a:extLst>
          </p:cNvPr>
          <p:cNvGraphicFramePr>
            <a:graphicFrameLocks noGrp="1"/>
          </p:cNvGraphicFramePr>
          <p:nvPr>
            <p:extLst>
              <p:ext uri="{D42A27DB-BD31-4B8C-83A1-F6EECF244321}">
                <p14:modId xmlns:p14="http://schemas.microsoft.com/office/powerpoint/2010/main" val="838006916"/>
              </p:ext>
            </p:extLst>
          </p:nvPr>
        </p:nvGraphicFramePr>
        <p:xfrm>
          <a:off x="889000" y="1930400"/>
          <a:ext cx="10140546" cy="3798549"/>
        </p:xfrm>
        <a:graphic>
          <a:graphicData uri="http://schemas.openxmlformats.org/drawingml/2006/table">
            <a:tbl>
              <a:tblPr/>
              <a:tblGrid>
                <a:gridCol w="6739563">
                  <a:extLst>
                    <a:ext uri="{9D8B030D-6E8A-4147-A177-3AD203B41FA5}">
                      <a16:colId xmlns:a16="http://schemas.microsoft.com/office/drawing/2014/main" val="652807545"/>
                    </a:ext>
                  </a:extLst>
                </a:gridCol>
                <a:gridCol w="3400983">
                  <a:extLst>
                    <a:ext uri="{9D8B030D-6E8A-4147-A177-3AD203B41FA5}">
                      <a16:colId xmlns:a16="http://schemas.microsoft.com/office/drawing/2014/main" val="284783855"/>
                    </a:ext>
                  </a:extLst>
                </a:gridCol>
              </a:tblGrid>
              <a:tr h="409509">
                <a:tc>
                  <a:txBody>
                    <a:bodyPr/>
                    <a:lstStyle/>
                    <a:p>
                      <a:pPr algn="l" fontAlgn="b"/>
                      <a:r>
                        <a:rPr lang="en-US" sz="2000" b="0" i="0" u="none" strike="noStrike" dirty="0">
                          <a:solidFill>
                            <a:srgbClr val="000000"/>
                          </a:solidFill>
                          <a:effectLst/>
                          <a:latin typeface="+mn-lt"/>
                        </a:rPr>
                        <a:t>Expected Level of Performance</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mn-lt"/>
                        </a:rPr>
                        <a:t>47.0%</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0291860"/>
                  </a:ext>
                </a:extLst>
              </a:tr>
              <a:tr h="465993">
                <a:tc>
                  <a:txBody>
                    <a:bodyPr/>
                    <a:lstStyle/>
                    <a:p>
                      <a:pPr algn="l" fontAlgn="b"/>
                      <a:r>
                        <a:rPr lang="en-US" sz="2000" b="0" i="0" u="none" strike="noStrike" dirty="0">
                          <a:solidFill>
                            <a:srgbClr val="000000"/>
                          </a:solidFill>
                          <a:effectLst/>
                          <a:latin typeface="+mn-lt"/>
                        </a:rPr>
                        <a:t>Initial Estimated Level of Performance</a:t>
                      </a:r>
                      <a:endParaRPr lang="pl-PL" sz="2000" b="0" i="0" u="none" strike="noStrike" baseline="0" dirty="0">
                        <a:solidFill>
                          <a:srgbClr val="000000"/>
                        </a:solidFill>
                        <a:effectLst/>
                        <a:latin typeface="+mn-lt"/>
                      </a:endParaRP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800" b="0" i="0" u="none" strike="noStrike" dirty="0">
                          <a:solidFill>
                            <a:srgbClr val="000000"/>
                          </a:solidFill>
                          <a:effectLst/>
                          <a:latin typeface="+mn-lt"/>
                        </a:rPr>
                        <a:t>45.0%</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91352655"/>
                  </a:ext>
                </a:extLst>
              </a:tr>
              <a:tr h="409509">
                <a:tc>
                  <a:txBody>
                    <a:bodyPr/>
                    <a:lstStyle/>
                    <a:p>
                      <a:pPr algn="l" fontAlgn="b"/>
                      <a:r>
                        <a:rPr lang="en-US" sz="2000" b="0" i="0" u="none" strike="noStrike" dirty="0">
                          <a:solidFill>
                            <a:srgbClr val="000000"/>
                          </a:solidFill>
                          <a:effectLst/>
                          <a:latin typeface="+mn-lt"/>
                        </a:rPr>
                        <a:t>Negotiated Level of Performance</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mn-lt"/>
                        </a:rPr>
                        <a:t>48.0%</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41742956"/>
                  </a:ext>
                </a:extLst>
              </a:tr>
              <a:tr h="409509">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2000" b="0" i="0" u="none" strike="noStrike" dirty="0">
                          <a:solidFill>
                            <a:srgbClr val="000000"/>
                          </a:solidFill>
                          <a:effectLst/>
                          <a:latin typeface="+mn-lt"/>
                        </a:rPr>
                        <a:t>Estimated Level of Performance (Estimate</a:t>
                      </a:r>
                      <a:r>
                        <a:rPr lang="pl-PL" sz="2000" b="0" i="0" u="none" strike="noStrike" baseline="-25000" dirty="0">
                          <a:solidFill>
                            <a:srgbClr val="000000"/>
                          </a:solidFill>
                          <a:effectLst/>
                          <a:latin typeface="+mn-lt"/>
                        </a:rPr>
                        <a:t>0</a:t>
                      </a:r>
                      <a:r>
                        <a:rPr lang="en-US" sz="2000" b="0" i="0" u="none" strike="noStrike" baseline="0" dirty="0">
                          <a:solidFill>
                            <a:srgbClr val="000000"/>
                          </a:solidFill>
                          <a:effectLst/>
                          <a:latin typeface="+mn-lt"/>
                        </a:rPr>
                        <a:t>)</a:t>
                      </a:r>
                      <a:endParaRPr lang="pl-PL" sz="2000" b="0" i="0" u="none" strike="noStrike" baseline="0" dirty="0">
                        <a:solidFill>
                          <a:srgbClr val="000000"/>
                        </a:solidFill>
                        <a:effectLst/>
                        <a:latin typeface="+mn-lt"/>
                      </a:endParaRP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D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53.0%</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DD"/>
                    </a:solidFill>
                  </a:tcPr>
                </a:tc>
                <a:extLst>
                  <a:ext uri="{0D108BD9-81ED-4DB2-BD59-A6C34878D82A}">
                    <a16:rowId xmlns:a16="http://schemas.microsoft.com/office/drawing/2014/main" val="3059477089"/>
                  </a:ext>
                </a:extLst>
              </a:tr>
              <a:tr h="409509">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2000" b="0" i="0" u="none" strike="noStrike" dirty="0">
                          <a:solidFill>
                            <a:srgbClr val="000000"/>
                          </a:solidFill>
                          <a:effectLst/>
                          <a:latin typeface="+mn-lt"/>
                        </a:rPr>
                        <a:t>Actual Level of Performance</a:t>
                      </a:r>
                      <a:endParaRPr lang="pl-PL" sz="2000" b="0" i="0" u="none" strike="noStrike" baseline="0" dirty="0">
                        <a:solidFill>
                          <a:srgbClr val="000000"/>
                        </a:solidFill>
                        <a:effectLst/>
                        <a:latin typeface="+mn-lt"/>
                      </a:endParaRP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52.0%</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834399022"/>
                  </a:ext>
                </a:extLst>
              </a:tr>
              <a:tr h="465993">
                <a:tc>
                  <a:txBody>
                    <a:bodyPr/>
                    <a:lstStyle/>
                    <a:p>
                      <a:pPr algn="l" fontAlgn="b"/>
                      <a:r>
                        <a:rPr lang="en-US" sz="2000" b="0" i="0" u="none" strike="noStrike" dirty="0">
                          <a:solidFill>
                            <a:srgbClr val="000000"/>
                          </a:solidFill>
                          <a:effectLst/>
                          <a:latin typeface="+mn-lt"/>
                        </a:rPr>
                        <a:t>Re-Estimated Level of Performance (Estimate</a:t>
                      </a:r>
                      <a:r>
                        <a:rPr lang="en-US" sz="2000" b="0" i="0" u="none" strike="noStrike" baseline="-25000" dirty="0">
                          <a:solidFill>
                            <a:srgbClr val="000000"/>
                          </a:solidFill>
                          <a:effectLst/>
                          <a:latin typeface="+mn-lt"/>
                        </a:rPr>
                        <a:t>1</a:t>
                      </a:r>
                      <a:r>
                        <a:rPr lang="en-US" sz="2000" b="0" i="0" u="none" strike="noStrike" dirty="0">
                          <a:solidFill>
                            <a:srgbClr val="000000"/>
                          </a:solidFill>
                          <a:effectLst/>
                          <a:latin typeface="+mn-lt"/>
                        </a:rPr>
                        <a:t>)</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D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59.0%</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DD"/>
                    </a:solidFill>
                  </a:tcPr>
                </a:tc>
                <a:extLst>
                  <a:ext uri="{0D108BD9-81ED-4DB2-BD59-A6C34878D82A}">
                    <a16:rowId xmlns:a16="http://schemas.microsoft.com/office/drawing/2014/main" val="4174944098"/>
                  </a:ext>
                </a:extLst>
              </a:tr>
              <a:tr h="409509">
                <a:tc>
                  <a:txBody>
                    <a:bodyPr/>
                    <a:lstStyle/>
                    <a:p>
                      <a:pPr algn="l" fontAlgn="b"/>
                      <a:r>
                        <a:rPr lang="en-US" sz="2000" b="0" i="0" u="none" strike="noStrike" dirty="0">
                          <a:solidFill>
                            <a:srgbClr val="000000"/>
                          </a:solidFill>
                          <a:effectLst/>
                          <a:latin typeface="+mn-lt"/>
                        </a:rPr>
                        <a:t>Adjustment Factor (Estimate</a:t>
                      </a:r>
                      <a:r>
                        <a:rPr lang="en-US" sz="2000" b="0" i="0" u="none" strike="noStrike" baseline="-25000" dirty="0">
                          <a:solidFill>
                            <a:srgbClr val="000000"/>
                          </a:solidFill>
                          <a:effectLst/>
                          <a:latin typeface="+mn-lt"/>
                        </a:rPr>
                        <a:t>1</a:t>
                      </a:r>
                      <a:r>
                        <a:rPr lang="en-US" sz="2000" b="0" i="0" u="none" strike="noStrike" dirty="0">
                          <a:solidFill>
                            <a:srgbClr val="000000"/>
                          </a:solidFill>
                          <a:effectLst/>
                          <a:latin typeface="+mn-lt"/>
                        </a:rPr>
                        <a:t> - Estimate</a:t>
                      </a:r>
                      <a:r>
                        <a:rPr lang="en-US" sz="2000" b="0" i="0" u="none" strike="noStrike" baseline="-25000" dirty="0">
                          <a:solidFill>
                            <a:srgbClr val="000000"/>
                          </a:solidFill>
                          <a:effectLst/>
                          <a:latin typeface="+mn-lt"/>
                        </a:rPr>
                        <a:t>0</a:t>
                      </a:r>
                      <a:r>
                        <a:rPr lang="en-US" sz="2000" b="0" i="0" u="none" strike="noStrike" dirty="0">
                          <a:solidFill>
                            <a:srgbClr val="000000"/>
                          </a:solidFill>
                          <a:effectLst/>
                          <a:latin typeface="+mn-lt"/>
                        </a:rPr>
                        <a:t>)</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noProof="0" dirty="0">
                          <a:solidFill>
                            <a:srgbClr val="000000"/>
                          </a:solidFill>
                          <a:effectLst/>
                          <a:latin typeface="+mn-lt"/>
                        </a:rPr>
                        <a:t>59.0% - 53.0% = 6.0%</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11307415"/>
                  </a:ext>
                </a:extLst>
              </a:tr>
              <a:tr h="409509">
                <a:tc>
                  <a:txBody>
                    <a:bodyPr/>
                    <a:lstStyle/>
                    <a:p>
                      <a:pPr algn="l" fontAlgn="b"/>
                      <a:r>
                        <a:rPr lang="en-US" sz="2000" b="0" i="0" u="none" strike="noStrike" dirty="0">
                          <a:solidFill>
                            <a:srgbClr val="000000"/>
                          </a:solidFill>
                          <a:effectLst/>
                          <a:latin typeface="+mn-lt"/>
                        </a:rPr>
                        <a:t>Adjusted Level of Performance</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dirty="0"/>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83472216"/>
                  </a:ext>
                </a:extLst>
              </a:tr>
              <a:tr h="409509">
                <a:tc>
                  <a:txBody>
                    <a:bodyPr/>
                    <a:lstStyle/>
                    <a:p>
                      <a:pPr algn="l" fontAlgn="b"/>
                      <a:r>
                        <a:rPr lang="en-US" sz="2000" b="0" i="0" u="none" strike="noStrike" dirty="0">
                          <a:solidFill>
                            <a:srgbClr val="000000"/>
                          </a:solidFill>
                          <a:effectLst/>
                          <a:latin typeface="+mn-lt"/>
                        </a:rPr>
                        <a:t>Individual Indicator Score (Actual/Adjusted)</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dirty="0"/>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0080295"/>
                  </a:ext>
                </a:extLst>
              </a:tr>
            </a:tbl>
          </a:graphicData>
        </a:graphic>
      </p:graphicFrame>
      <p:sp>
        <p:nvSpPr>
          <p:cNvPr id="14" name="Text Placeholder 10">
            <a:extLst>
              <a:ext uri="{FF2B5EF4-FFF2-40B4-BE49-F238E27FC236}">
                <a16:creationId xmlns:a16="http://schemas.microsoft.com/office/drawing/2014/main" id="{8398EC5C-04A4-7813-526F-F3ACF2BA7DB6}"/>
              </a:ext>
            </a:extLst>
          </p:cNvPr>
          <p:cNvSpPr>
            <a:spLocks noGrp="1"/>
          </p:cNvSpPr>
          <p:nvPr>
            <p:ph type="body" idx="1"/>
          </p:nvPr>
        </p:nvSpPr>
        <p:spPr>
          <a:xfrm>
            <a:off x="888999" y="981268"/>
            <a:ext cx="10140547" cy="931121"/>
          </a:xfrm>
          <a:solidFill>
            <a:srgbClr val="A24200"/>
          </a:solidFill>
          <a:ln>
            <a:solidFill>
              <a:srgbClr val="A24200"/>
            </a:solidFill>
          </a:ln>
        </p:spPr>
        <p:txBody>
          <a:bodyPr>
            <a:normAutofit/>
          </a:bodyPr>
          <a:lstStyle/>
          <a:p>
            <a:r>
              <a:rPr lang="en-US" sz="2500" b="1" dirty="0">
                <a:solidFill>
                  <a:srgbClr val="FFFFFF"/>
                </a:solidFill>
                <a:cs typeface="Calibri"/>
              </a:rPr>
              <a:t>PY 2022 Individual Indicator Score: Employment Rate 2</a:t>
            </a:r>
            <a:r>
              <a:rPr lang="en-US" sz="2500" b="1" baseline="30000" dirty="0">
                <a:solidFill>
                  <a:srgbClr val="FFFFFF"/>
                </a:solidFill>
                <a:cs typeface="Calibri"/>
              </a:rPr>
              <a:t>nd</a:t>
            </a:r>
            <a:r>
              <a:rPr lang="en-US" sz="2500" b="1" dirty="0">
                <a:solidFill>
                  <a:srgbClr val="FFFFFF"/>
                </a:solidFill>
                <a:cs typeface="Calibri"/>
              </a:rPr>
              <a:t> Quarter after Exit</a:t>
            </a:r>
            <a:endParaRPr lang="en-US" sz="2500" b="1" dirty="0">
              <a:solidFill>
                <a:srgbClr val="FFFFFF"/>
              </a:solidFill>
            </a:endParaRPr>
          </a:p>
        </p:txBody>
      </p:sp>
      <p:sp>
        <p:nvSpPr>
          <p:cNvPr id="3" name="Slide Number Placeholder 2">
            <a:extLst>
              <a:ext uri="{FF2B5EF4-FFF2-40B4-BE49-F238E27FC236}">
                <a16:creationId xmlns:a16="http://schemas.microsoft.com/office/drawing/2014/main" id="{9228B88B-0A5D-EBC3-E0B3-8F0377FF24E3}"/>
              </a:ext>
            </a:extLst>
          </p:cNvPr>
          <p:cNvSpPr>
            <a:spLocks noGrp="1"/>
          </p:cNvSpPr>
          <p:nvPr>
            <p:ph type="sldNum" sz="quarter" idx="12"/>
          </p:nvPr>
        </p:nvSpPr>
        <p:spPr/>
        <p:txBody>
          <a:bodyPr/>
          <a:lstStyle/>
          <a:p>
            <a:fld id="{158B7785-F6D6-45F8-833E-07BD84680091}" type="slidenum">
              <a:rPr lang="en-US" smtClean="0"/>
              <a:t>28</a:t>
            </a:fld>
            <a:endParaRPr lang="en-US"/>
          </a:p>
        </p:txBody>
      </p:sp>
    </p:spTree>
    <p:extLst>
      <p:ext uri="{BB962C8B-B14F-4D97-AF65-F5344CB8AC3E}">
        <p14:creationId xmlns:p14="http://schemas.microsoft.com/office/powerpoint/2010/main" val="26607601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F126E-4720-4358-9DC4-DE7C3AA31B36}"/>
              </a:ext>
            </a:extLst>
          </p:cNvPr>
          <p:cNvSpPr>
            <a:spLocks noGrp="1"/>
          </p:cNvSpPr>
          <p:nvPr>
            <p:ph type="title"/>
          </p:nvPr>
        </p:nvSpPr>
        <p:spPr/>
        <p:txBody>
          <a:bodyPr>
            <a:normAutofit/>
          </a:bodyPr>
          <a:lstStyle/>
          <a:p>
            <a:r>
              <a:rPr lang="en-US" sz="4900" dirty="0"/>
              <a:t>Revised Assessment (Illustration)</a:t>
            </a:r>
          </a:p>
        </p:txBody>
      </p:sp>
      <p:graphicFrame>
        <p:nvGraphicFramePr>
          <p:cNvPr id="4" name="Table 3">
            <a:extLst>
              <a:ext uri="{FF2B5EF4-FFF2-40B4-BE49-F238E27FC236}">
                <a16:creationId xmlns:a16="http://schemas.microsoft.com/office/drawing/2014/main" id="{01DC5BAB-EE38-4F17-9DC8-D9C7166FA9FC}"/>
              </a:ext>
            </a:extLst>
          </p:cNvPr>
          <p:cNvGraphicFramePr>
            <a:graphicFrameLocks noGrp="1"/>
          </p:cNvGraphicFramePr>
          <p:nvPr>
            <p:extLst>
              <p:ext uri="{D42A27DB-BD31-4B8C-83A1-F6EECF244321}">
                <p14:modId xmlns:p14="http://schemas.microsoft.com/office/powerpoint/2010/main" val="3988930431"/>
              </p:ext>
            </p:extLst>
          </p:nvPr>
        </p:nvGraphicFramePr>
        <p:xfrm>
          <a:off x="889000" y="1930400"/>
          <a:ext cx="10140546" cy="3798549"/>
        </p:xfrm>
        <a:graphic>
          <a:graphicData uri="http://schemas.openxmlformats.org/drawingml/2006/table">
            <a:tbl>
              <a:tblPr/>
              <a:tblGrid>
                <a:gridCol w="6739563">
                  <a:extLst>
                    <a:ext uri="{9D8B030D-6E8A-4147-A177-3AD203B41FA5}">
                      <a16:colId xmlns:a16="http://schemas.microsoft.com/office/drawing/2014/main" val="652807545"/>
                    </a:ext>
                  </a:extLst>
                </a:gridCol>
                <a:gridCol w="3400983">
                  <a:extLst>
                    <a:ext uri="{9D8B030D-6E8A-4147-A177-3AD203B41FA5}">
                      <a16:colId xmlns:a16="http://schemas.microsoft.com/office/drawing/2014/main" val="284783855"/>
                    </a:ext>
                  </a:extLst>
                </a:gridCol>
              </a:tblGrid>
              <a:tr h="409509">
                <a:tc>
                  <a:txBody>
                    <a:bodyPr/>
                    <a:lstStyle/>
                    <a:p>
                      <a:pPr algn="l" fontAlgn="b"/>
                      <a:r>
                        <a:rPr lang="en-US" sz="2000" b="0" i="0" u="none" strike="noStrike" dirty="0">
                          <a:solidFill>
                            <a:srgbClr val="000000"/>
                          </a:solidFill>
                          <a:effectLst/>
                          <a:latin typeface="+mn-lt"/>
                        </a:rPr>
                        <a:t>Expected Level of Performance</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mn-lt"/>
                        </a:rPr>
                        <a:t>47.0%</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0291860"/>
                  </a:ext>
                </a:extLst>
              </a:tr>
              <a:tr h="465993">
                <a:tc>
                  <a:txBody>
                    <a:bodyPr/>
                    <a:lstStyle/>
                    <a:p>
                      <a:pPr algn="l" fontAlgn="b"/>
                      <a:r>
                        <a:rPr lang="en-US" sz="2000" b="0" i="0" u="none" strike="noStrike" dirty="0">
                          <a:solidFill>
                            <a:srgbClr val="000000"/>
                          </a:solidFill>
                          <a:effectLst/>
                          <a:latin typeface="+mn-lt"/>
                        </a:rPr>
                        <a:t>Initial Estimated Level of Performance</a:t>
                      </a:r>
                      <a:endParaRPr lang="pl-PL" sz="2000" b="0" i="0" u="none" strike="noStrike" baseline="0" dirty="0">
                        <a:solidFill>
                          <a:srgbClr val="000000"/>
                        </a:solidFill>
                        <a:effectLst/>
                        <a:latin typeface="+mn-lt"/>
                      </a:endParaRP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800" b="0" i="0" u="none" strike="noStrike" dirty="0">
                          <a:solidFill>
                            <a:srgbClr val="000000"/>
                          </a:solidFill>
                          <a:effectLst/>
                          <a:latin typeface="+mn-lt"/>
                        </a:rPr>
                        <a:t>45.0%</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91352655"/>
                  </a:ext>
                </a:extLst>
              </a:tr>
              <a:tr h="409509">
                <a:tc>
                  <a:txBody>
                    <a:bodyPr/>
                    <a:lstStyle/>
                    <a:p>
                      <a:pPr algn="l" fontAlgn="b"/>
                      <a:r>
                        <a:rPr lang="en-US" sz="2000" b="0" i="0" u="none" strike="noStrike" dirty="0">
                          <a:solidFill>
                            <a:srgbClr val="000000"/>
                          </a:solidFill>
                          <a:effectLst/>
                          <a:latin typeface="+mn-lt"/>
                        </a:rPr>
                        <a:t>Negotiated Level of Performance</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mn-lt"/>
                        </a:rPr>
                        <a:t>48.0%</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41742956"/>
                  </a:ext>
                </a:extLst>
              </a:tr>
              <a:tr h="409509">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2000" b="0" i="0" u="none" strike="noStrike" dirty="0">
                          <a:solidFill>
                            <a:srgbClr val="000000"/>
                          </a:solidFill>
                          <a:effectLst/>
                          <a:latin typeface="+mn-lt"/>
                        </a:rPr>
                        <a:t>Estimated Level of Performance (Estimate</a:t>
                      </a:r>
                      <a:r>
                        <a:rPr lang="pl-PL" sz="2000" b="0" i="0" u="none" strike="noStrike" baseline="-25000" dirty="0">
                          <a:solidFill>
                            <a:srgbClr val="000000"/>
                          </a:solidFill>
                          <a:effectLst/>
                          <a:latin typeface="+mn-lt"/>
                        </a:rPr>
                        <a:t>0</a:t>
                      </a:r>
                      <a:r>
                        <a:rPr lang="en-US" sz="2000" b="0" i="0" u="none" strike="noStrike" baseline="0" dirty="0">
                          <a:solidFill>
                            <a:srgbClr val="000000"/>
                          </a:solidFill>
                          <a:effectLst/>
                          <a:latin typeface="+mn-lt"/>
                        </a:rPr>
                        <a:t>)</a:t>
                      </a:r>
                      <a:endParaRPr lang="pl-PL" sz="2000" b="0" i="0" u="none" strike="noStrike" baseline="0" dirty="0">
                        <a:solidFill>
                          <a:srgbClr val="000000"/>
                        </a:solidFill>
                        <a:effectLst/>
                        <a:latin typeface="+mn-lt"/>
                      </a:endParaRP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D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53.0%</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DD"/>
                    </a:solidFill>
                  </a:tcPr>
                </a:tc>
                <a:extLst>
                  <a:ext uri="{0D108BD9-81ED-4DB2-BD59-A6C34878D82A}">
                    <a16:rowId xmlns:a16="http://schemas.microsoft.com/office/drawing/2014/main" val="3059477089"/>
                  </a:ext>
                </a:extLst>
              </a:tr>
              <a:tr h="409509">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2000" b="0" i="0" u="none" strike="noStrike" dirty="0">
                          <a:solidFill>
                            <a:srgbClr val="000000"/>
                          </a:solidFill>
                          <a:effectLst/>
                          <a:latin typeface="+mn-lt"/>
                        </a:rPr>
                        <a:t>Actual Level of Performance</a:t>
                      </a:r>
                      <a:endParaRPr lang="pl-PL" sz="2000" b="0" i="0" u="none" strike="noStrike" baseline="0" dirty="0">
                        <a:solidFill>
                          <a:srgbClr val="000000"/>
                        </a:solidFill>
                        <a:effectLst/>
                        <a:latin typeface="+mn-lt"/>
                      </a:endParaRP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52.0%</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834399022"/>
                  </a:ext>
                </a:extLst>
              </a:tr>
              <a:tr h="465993">
                <a:tc>
                  <a:txBody>
                    <a:bodyPr/>
                    <a:lstStyle/>
                    <a:p>
                      <a:pPr algn="l" fontAlgn="b"/>
                      <a:r>
                        <a:rPr lang="en-US" sz="2000" b="0" i="0" u="none" strike="noStrike" dirty="0">
                          <a:solidFill>
                            <a:srgbClr val="000000"/>
                          </a:solidFill>
                          <a:effectLst/>
                          <a:latin typeface="+mn-lt"/>
                        </a:rPr>
                        <a:t>Re-Estimated Level of Performance (Estimate</a:t>
                      </a:r>
                      <a:r>
                        <a:rPr lang="en-US" sz="2000" b="0" i="0" u="none" strike="noStrike" baseline="-25000" dirty="0">
                          <a:solidFill>
                            <a:srgbClr val="000000"/>
                          </a:solidFill>
                          <a:effectLst/>
                          <a:latin typeface="+mn-lt"/>
                        </a:rPr>
                        <a:t>1</a:t>
                      </a:r>
                      <a:r>
                        <a:rPr lang="en-US" sz="2000" b="0" i="0" u="none" strike="noStrike" dirty="0">
                          <a:solidFill>
                            <a:srgbClr val="000000"/>
                          </a:solidFill>
                          <a:effectLst/>
                          <a:latin typeface="+mn-lt"/>
                        </a:rPr>
                        <a:t>)</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D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59.0%</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DD"/>
                    </a:solidFill>
                  </a:tcPr>
                </a:tc>
                <a:extLst>
                  <a:ext uri="{0D108BD9-81ED-4DB2-BD59-A6C34878D82A}">
                    <a16:rowId xmlns:a16="http://schemas.microsoft.com/office/drawing/2014/main" val="4174944098"/>
                  </a:ext>
                </a:extLst>
              </a:tr>
              <a:tr h="409509">
                <a:tc>
                  <a:txBody>
                    <a:bodyPr/>
                    <a:lstStyle/>
                    <a:p>
                      <a:pPr algn="l" fontAlgn="b"/>
                      <a:r>
                        <a:rPr lang="en-US" sz="2000" b="0" i="0" u="none" strike="noStrike" dirty="0">
                          <a:solidFill>
                            <a:srgbClr val="000000"/>
                          </a:solidFill>
                          <a:effectLst/>
                          <a:latin typeface="+mn-lt"/>
                        </a:rPr>
                        <a:t>Adjustment Factor (Estimate</a:t>
                      </a:r>
                      <a:r>
                        <a:rPr lang="en-US" sz="2000" b="0" i="0" u="none" strike="noStrike" baseline="-25000" dirty="0">
                          <a:solidFill>
                            <a:srgbClr val="000000"/>
                          </a:solidFill>
                          <a:effectLst/>
                          <a:latin typeface="+mn-lt"/>
                        </a:rPr>
                        <a:t>1</a:t>
                      </a:r>
                      <a:r>
                        <a:rPr lang="en-US" sz="2000" b="0" i="0" u="none" strike="noStrike" dirty="0">
                          <a:solidFill>
                            <a:srgbClr val="000000"/>
                          </a:solidFill>
                          <a:effectLst/>
                          <a:latin typeface="+mn-lt"/>
                        </a:rPr>
                        <a:t> - Estimate</a:t>
                      </a:r>
                      <a:r>
                        <a:rPr lang="en-US" sz="2000" b="0" i="0" u="none" strike="noStrike" baseline="-25000" dirty="0">
                          <a:solidFill>
                            <a:srgbClr val="000000"/>
                          </a:solidFill>
                          <a:effectLst/>
                          <a:latin typeface="+mn-lt"/>
                        </a:rPr>
                        <a:t>0</a:t>
                      </a:r>
                      <a:r>
                        <a:rPr lang="en-US" sz="2000" b="0" i="0" u="none" strike="noStrike" dirty="0">
                          <a:solidFill>
                            <a:srgbClr val="000000"/>
                          </a:solidFill>
                          <a:effectLst/>
                          <a:latin typeface="+mn-lt"/>
                        </a:rPr>
                        <a:t>)</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noProof="0" dirty="0">
                          <a:solidFill>
                            <a:srgbClr val="000000"/>
                          </a:solidFill>
                          <a:effectLst/>
                          <a:latin typeface="+mn-lt"/>
                        </a:rPr>
                        <a:t>59.0% - 53.0% = 6.0%</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11307415"/>
                  </a:ext>
                </a:extLst>
              </a:tr>
              <a:tr h="409509">
                <a:tc>
                  <a:txBody>
                    <a:bodyPr/>
                    <a:lstStyle/>
                    <a:p>
                      <a:pPr algn="l" fontAlgn="b"/>
                      <a:r>
                        <a:rPr lang="en-US" sz="2000" b="0" i="0" u="none" strike="noStrike" dirty="0">
                          <a:solidFill>
                            <a:srgbClr val="000000"/>
                          </a:solidFill>
                          <a:effectLst/>
                          <a:latin typeface="+mn-lt"/>
                        </a:rPr>
                        <a:t>Adjusted Level of Performance</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54.0%</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83472216"/>
                  </a:ext>
                </a:extLst>
              </a:tr>
              <a:tr h="409509">
                <a:tc>
                  <a:txBody>
                    <a:bodyPr/>
                    <a:lstStyle/>
                    <a:p>
                      <a:pPr algn="l" fontAlgn="b"/>
                      <a:r>
                        <a:rPr lang="en-US" sz="2000" b="0" i="0" u="none" strike="noStrike" dirty="0">
                          <a:solidFill>
                            <a:srgbClr val="000000"/>
                          </a:solidFill>
                          <a:effectLst/>
                          <a:latin typeface="+mn-lt"/>
                        </a:rPr>
                        <a:t>Individual Indicator Score (Actual/Adjusted)</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dirty="0"/>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0080295"/>
                  </a:ext>
                </a:extLst>
              </a:tr>
            </a:tbl>
          </a:graphicData>
        </a:graphic>
      </p:graphicFrame>
      <p:sp>
        <p:nvSpPr>
          <p:cNvPr id="14" name="Text Placeholder 10">
            <a:extLst>
              <a:ext uri="{FF2B5EF4-FFF2-40B4-BE49-F238E27FC236}">
                <a16:creationId xmlns:a16="http://schemas.microsoft.com/office/drawing/2014/main" id="{8398EC5C-04A4-7813-526F-F3ACF2BA7DB6}"/>
              </a:ext>
            </a:extLst>
          </p:cNvPr>
          <p:cNvSpPr>
            <a:spLocks noGrp="1"/>
          </p:cNvSpPr>
          <p:nvPr>
            <p:ph type="body" idx="1"/>
          </p:nvPr>
        </p:nvSpPr>
        <p:spPr>
          <a:xfrm>
            <a:off x="888999" y="981268"/>
            <a:ext cx="10140547" cy="931121"/>
          </a:xfrm>
          <a:solidFill>
            <a:srgbClr val="A24200"/>
          </a:solidFill>
          <a:ln>
            <a:solidFill>
              <a:srgbClr val="A24200"/>
            </a:solidFill>
          </a:ln>
        </p:spPr>
        <p:txBody>
          <a:bodyPr>
            <a:normAutofit/>
          </a:bodyPr>
          <a:lstStyle/>
          <a:p>
            <a:r>
              <a:rPr lang="en-US" sz="2500" b="1" dirty="0">
                <a:solidFill>
                  <a:srgbClr val="FFFFFF"/>
                </a:solidFill>
                <a:cs typeface="Calibri"/>
              </a:rPr>
              <a:t>PY 2022 Individual Indicator Score: Employment Rate 2</a:t>
            </a:r>
            <a:r>
              <a:rPr lang="en-US" sz="2500" b="1" baseline="30000" dirty="0">
                <a:solidFill>
                  <a:srgbClr val="FFFFFF"/>
                </a:solidFill>
                <a:cs typeface="Calibri"/>
              </a:rPr>
              <a:t>nd</a:t>
            </a:r>
            <a:r>
              <a:rPr lang="en-US" sz="2500" b="1" dirty="0">
                <a:solidFill>
                  <a:srgbClr val="FFFFFF"/>
                </a:solidFill>
                <a:cs typeface="Calibri"/>
              </a:rPr>
              <a:t> Quarter after Exit</a:t>
            </a:r>
            <a:endParaRPr lang="en-US" sz="2500" b="1" dirty="0">
              <a:solidFill>
                <a:srgbClr val="FFFFFF"/>
              </a:solidFill>
            </a:endParaRPr>
          </a:p>
        </p:txBody>
      </p:sp>
      <p:sp>
        <p:nvSpPr>
          <p:cNvPr id="3" name="Arrow: Curved Left 2">
            <a:extLst>
              <a:ext uri="{FF2B5EF4-FFF2-40B4-BE49-F238E27FC236}">
                <a16:creationId xmlns:a16="http://schemas.microsoft.com/office/drawing/2014/main" id="{247BEB78-4A33-ADAE-8CC2-5F3F8796A194}"/>
              </a:ext>
              <a:ext uri="{C183D7F6-B498-43B3-948B-1728B52AA6E4}">
                <adec:decorative xmlns:adec="http://schemas.microsoft.com/office/drawing/2017/decorative" val="1"/>
              </a:ext>
            </a:extLst>
          </p:cNvPr>
          <p:cNvSpPr/>
          <p:nvPr/>
        </p:nvSpPr>
        <p:spPr>
          <a:xfrm>
            <a:off x="11093888" y="2926080"/>
            <a:ext cx="540285" cy="2267713"/>
          </a:xfrm>
          <a:prstGeom prst="curvedLeftArrow">
            <a:avLst>
              <a:gd name="adj1" fmla="val 25000"/>
              <a:gd name="adj2" fmla="val 50000"/>
              <a:gd name="adj3" fmla="val 26800"/>
            </a:avLst>
          </a:prstGeom>
          <a:solidFill>
            <a:schemeClr val="accent2"/>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ea typeface="+mn-ea"/>
              <a:cs typeface="+mn-cs"/>
            </a:endParaRPr>
          </a:p>
        </p:txBody>
      </p:sp>
      <p:sp>
        <p:nvSpPr>
          <p:cNvPr id="5" name="Slide Number Placeholder 4">
            <a:extLst>
              <a:ext uri="{FF2B5EF4-FFF2-40B4-BE49-F238E27FC236}">
                <a16:creationId xmlns:a16="http://schemas.microsoft.com/office/drawing/2014/main" id="{E98727D7-70CD-72CD-9174-311A6EE101E5}"/>
              </a:ext>
            </a:extLst>
          </p:cNvPr>
          <p:cNvSpPr>
            <a:spLocks noGrp="1"/>
          </p:cNvSpPr>
          <p:nvPr>
            <p:ph type="sldNum" sz="quarter" idx="12"/>
          </p:nvPr>
        </p:nvSpPr>
        <p:spPr/>
        <p:txBody>
          <a:bodyPr/>
          <a:lstStyle/>
          <a:p>
            <a:fld id="{158B7785-F6D6-45F8-833E-07BD84680091}" type="slidenum">
              <a:rPr lang="en-US" smtClean="0"/>
              <a:t>29</a:t>
            </a:fld>
            <a:endParaRPr lang="en-US"/>
          </a:p>
        </p:txBody>
      </p:sp>
    </p:spTree>
    <p:extLst>
      <p:ext uri="{BB962C8B-B14F-4D97-AF65-F5344CB8AC3E}">
        <p14:creationId xmlns:p14="http://schemas.microsoft.com/office/powerpoint/2010/main" val="34335989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F126E-4720-4358-9DC4-DE7C3AA31B36}"/>
              </a:ext>
            </a:extLst>
          </p:cNvPr>
          <p:cNvSpPr>
            <a:spLocks noGrp="1"/>
          </p:cNvSpPr>
          <p:nvPr>
            <p:ph type="title"/>
          </p:nvPr>
        </p:nvSpPr>
        <p:spPr/>
        <p:txBody>
          <a:bodyPr>
            <a:normAutofit/>
          </a:bodyPr>
          <a:lstStyle/>
          <a:p>
            <a:r>
              <a:rPr lang="en-US" sz="4900" dirty="0"/>
              <a:t>Revised Assessment (Illustration)</a:t>
            </a:r>
          </a:p>
        </p:txBody>
      </p:sp>
      <p:graphicFrame>
        <p:nvGraphicFramePr>
          <p:cNvPr id="4" name="Table 3">
            <a:extLst>
              <a:ext uri="{FF2B5EF4-FFF2-40B4-BE49-F238E27FC236}">
                <a16:creationId xmlns:a16="http://schemas.microsoft.com/office/drawing/2014/main" id="{01DC5BAB-EE38-4F17-9DC8-D9C7166FA9FC}"/>
              </a:ext>
            </a:extLst>
          </p:cNvPr>
          <p:cNvGraphicFramePr>
            <a:graphicFrameLocks noGrp="1"/>
          </p:cNvGraphicFramePr>
          <p:nvPr/>
        </p:nvGraphicFramePr>
        <p:xfrm>
          <a:off x="889000" y="1930400"/>
          <a:ext cx="10140546" cy="3798549"/>
        </p:xfrm>
        <a:graphic>
          <a:graphicData uri="http://schemas.openxmlformats.org/drawingml/2006/table">
            <a:tbl>
              <a:tblPr/>
              <a:tblGrid>
                <a:gridCol w="6739563">
                  <a:extLst>
                    <a:ext uri="{9D8B030D-6E8A-4147-A177-3AD203B41FA5}">
                      <a16:colId xmlns:a16="http://schemas.microsoft.com/office/drawing/2014/main" val="652807545"/>
                    </a:ext>
                  </a:extLst>
                </a:gridCol>
                <a:gridCol w="3400983">
                  <a:extLst>
                    <a:ext uri="{9D8B030D-6E8A-4147-A177-3AD203B41FA5}">
                      <a16:colId xmlns:a16="http://schemas.microsoft.com/office/drawing/2014/main" val="284783855"/>
                    </a:ext>
                  </a:extLst>
                </a:gridCol>
              </a:tblGrid>
              <a:tr h="409509">
                <a:tc>
                  <a:txBody>
                    <a:bodyPr/>
                    <a:lstStyle/>
                    <a:p>
                      <a:pPr algn="l" fontAlgn="b"/>
                      <a:r>
                        <a:rPr lang="en-US" sz="2000" b="0" i="0" u="none" strike="noStrike" dirty="0">
                          <a:solidFill>
                            <a:srgbClr val="000000"/>
                          </a:solidFill>
                          <a:effectLst/>
                          <a:latin typeface="+mn-lt"/>
                        </a:rPr>
                        <a:t>Expected Level of Performance</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mn-lt"/>
                        </a:rPr>
                        <a:t>47.0%</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0291860"/>
                  </a:ext>
                </a:extLst>
              </a:tr>
              <a:tr h="465993">
                <a:tc>
                  <a:txBody>
                    <a:bodyPr/>
                    <a:lstStyle/>
                    <a:p>
                      <a:pPr algn="l" fontAlgn="b"/>
                      <a:r>
                        <a:rPr lang="en-US" sz="2000" b="0" i="0" u="none" strike="noStrike" dirty="0">
                          <a:solidFill>
                            <a:srgbClr val="000000"/>
                          </a:solidFill>
                          <a:effectLst/>
                          <a:latin typeface="+mn-lt"/>
                        </a:rPr>
                        <a:t>Initial Estimated Level of Performance</a:t>
                      </a:r>
                      <a:endParaRPr lang="pl-PL" sz="2000" b="0" i="0" u="none" strike="noStrike" baseline="0" dirty="0">
                        <a:solidFill>
                          <a:srgbClr val="000000"/>
                        </a:solidFill>
                        <a:effectLst/>
                        <a:latin typeface="+mn-lt"/>
                      </a:endParaRP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n-US" sz="1800" b="0" i="0" u="none" strike="noStrike" dirty="0">
                          <a:solidFill>
                            <a:srgbClr val="000000"/>
                          </a:solidFill>
                          <a:effectLst/>
                          <a:latin typeface="+mn-lt"/>
                        </a:rPr>
                        <a:t>45.0%</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91352655"/>
                  </a:ext>
                </a:extLst>
              </a:tr>
              <a:tr h="409509">
                <a:tc>
                  <a:txBody>
                    <a:bodyPr/>
                    <a:lstStyle/>
                    <a:p>
                      <a:pPr algn="l" fontAlgn="b"/>
                      <a:r>
                        <a:rPr lang="en-US" sz="2000" b="0" i="0" u="none" strike="noStrike" dirty="0">
                          <a:solidFill>
                            <a:srgbClr val="000000"/>
                          </a:solidFill>
                          <a:effectLst/>
                          <a:latin typeface="+mn-lt"/>
                        </a:rPr>
                        <a:t>Negotiated Level of Performance</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mn-lt"/>
                        </a:rPr>
                        <a:t>48.0%</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41742956"/>
                  </a:ext>
                </a:extLst>
              </a:tr>
              <a:tr h="409509">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2000" b="0" i="0" u="none" strike="noStrike" dirty="0">
                          <a:solidFill>
                            <a:srgbClr val="000000"/>
                          </a:solidFill>
                          <a:effectLst/>
                          <a:latin typeface="+mn-lt"/>
                        </a:rPr>
                        <a:t>Estimated Level of Performance (Estimate</a:t>
                      </a:r>
                      <a:r>
                        <a:rPr lang="pl-PL" sz="2000" b="0" i="0" u="none" strike="noStrike" baseline="-25000" dirty="0">
                          <a:solidFill>
                            <a:srgbClr val="000000"/>
                          </a:solidFill>
                          <a:effectLst/>
                          <a:latin typeface="+mn-lt"/>
                        </a:rPr>
                        <a:t>0</a:t>
                      </a:r>
                      <a:r>
                        <a:rPr lang="en-US" sz="2000" b="0" i="0" u="none" strike="noStrike" baseline="0" dirty="0">
                          <a:solidFill>
                            <a:srgbClr val="000000"/>
                          </a:solidFill>
                          <a:effectLst/>
                          <a:latin typeface="+mn-lt"/>
                        </a:rPr>
                        <a:t>)</a:t>
                      </a:r>
                      <a:endParaRPr lang="pl-PL" sz="2000" b="0" i="0" u="none" strike="noStrike" baseline="0" dirty="0">
                        <a:solidFill>
                          <a:srgbClr val="000000"/>
                        </a:solidFill>
                        <a:effectLst/>
                        <a:latin typeface="+mn-lt"/>
                      </a:endParaRP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D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53.0%</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DD"/>
                    </a:solidFill>
                  </a:tcPr>
                </a:tc>
                <a:extLst>
                  <a:ext uri="{0D108BD9-81ED-4DB2-BD59-A6C34878D82A}">
                    <a16:rowId xmlns:a16="http://schemas.microsoft.com/office/drawing/2014/main" val="3059477089"/>
                  </a:ext>
                </a:extLst>
              </a:tr>
              <a:tr h="409509">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2000" b="0" i="0" u="none" strike="noStrike" dirty="0">
                          <a:solidFill>
                            <a:srgbClr val="000000"/>
                          </a:solidFill>
                          <a:effectLst/>
                          <a:latin typeface="+mn-lt"/>
                        </a:rPr>
                        <a:t>Actual Level of Performance</a:t>
                      </a:r>
                      <a:endParaRPr lang="pl-PL" sz="2000" b="0" i="0" u="none" strike="noStrike" baseline="0" dirty="0">
                        <a:solidFill>
                          <a:srgbClr val="000000"/>
                        </a:solidFill>
                        <a:effectLst/>
                        <a:latin typeface="+mn-lt"/>
                      </a:endParaRP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52.0%</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834399022"/>
                  </a:ext>
                </a:extLst>
              </a:tr>
              <a:tr h="465993">
                <a:tc>
                  <a:txBody>
                    <a:bodyPr/>
                    <a:lstStyle/>
                    <a:p>
                      <a:pPr algn="l" fontAlgn="b"/>
                      <a:r>
                        <a:rPr lang="en-US" sz="2000" b="0" i="0" u="none" strike="noStrike" dirty="0">
                          <a:solidFill>
                            <a:srgbClr val="000000"/>
                          </a:solidFill>
                          <a:effectLst/>
                          <a:latin typeface="+mn-lt"/>
                        </a:rPr>
                        <a:t>Re-Estimated Level of Performance (Estimate</a:t>
                      </a:r>
                      <a:r>
                        <a:rPr lang="en-US" sz="2000" b="0" i="0" u="none" strike="noStrike" baseline="-25000" dirty="0">
                          <a:solidFill>
                            <a:srgbClr val="000000"/>
                          </a:solidFill>
                          <a:effectLst/>
                          <a:latin typeface="+mn-lt"/>
                        </a:rPr>
                        <a:t>1</a:t>
                      </a:r>
                      <a:r>
                        <a:rPr lang="en-US" sz="2000" b="0" i="0" u="none" strike="noStrike" dirty="0">
                          <a:solidFill>
                            <a:srgbClr val="000000"/>
                          </a:solidFill>
                          <a:effectLst/>
                          <a:latin typeface="+mn-lt"/>
                        </a:rPr>
                        <a:t>)</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D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59.0%</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DD"/>
                    </a:solidFill>
                  </a:tcPr>
                </a:tc>
                <a:extLst>
                  <a:ext uri="{0D108BD9-81ED-4DB2-BD59-A6C34878D82A}">
                    <a16:rowId xmlns:a16="http://schemas.microsoft.com/office/drawing/2014/main" val="4174944098"/>
                  </a:ext>
                </a:extLst>
              </a:tr>
              <a:tr h="409509">
                <a:tc>
                  <a:txBody>
                    <a:bodyPr/>
                    <a:lstStyle/>
                    <a:p>
                      <a:pPr algn="l" fontAlgn="b"/>
                      <a:r>
                        <a:rPr lang="en-US" sz="2000" b="0" i="0" u="none" strike="noStrike" dirty="0">
                          <a:solidFill>
                            <a:srgbClr val="000000"/>
                          </a:solidFill>
                          <a:effectLst/>
                          <a:latin typeface="+mn-lt"/>
                        </a:rPr>
                        <a:t>Adjustment Factor (Estimate</a:t>
                      </a:r>
                      <a:r>
                        <a:rPr lang="en-US" sz="2000" b="0" i="0" u="none" strike="noStrike" baseline="-25000" dirty="0">
                          <a:solidFill>
                            <a:srgbClr val="000000"/>
                          </a:solidFill>
                          <a:effectLst/>
                          <a:latin typeface="+mn-lt"/>
                        </a:rPr>
                        <a:t>1</a:t>
                      </a:r>
                      <a:r>
                        <a:rPr lang="en-US" sz="2000" b="0" i="0" u="none" strike="noStrike" dirty="0">
                          <a:solidFill>
                            <a:srgbClr val="000000"/>
                          </a:solidFill>
                          <a:effectLst/>
                          <a:latin typeface="+mn-lt"/>
                        </a:rPr>
                        <a:t> - Estimate</a:t>
                      </a:r>
                      <a:r>
                        <a:rPr lang="en-US" sz="2000" b="0" i="0" u="none" strike="noStrike" baseline="-25000" dirty="0">
                          <a:solidFill>
                            <a:srgbClr val="000000"/>
                          </a:solidFill>
                          <a:effectLst/>
                          <a:latin typeface="+mn-lt"/>
                        </a:rPr>
                        <a:t>0</a:t>
                      </a:r>
                      <a:r>
                        <a:rPr lang="en-US" sz="2000" b="0" i="0" u="none" strike="noStrike" dirty="0">
                          <a:solidFill>
                            <a:srgbClr val="000000"/>
                          </a:solidFill>
                          <a:effectLst/>
                          <a:latin typeface="+mn-lt"/>
                        </a:rPr>
                        <a:t>)</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noProof="0" dirty="0">
                          <a:solidFill>
                            <a:srgbClr val="000000"/>
                          </a:solidFill>
                          <a:effectLst/>
                          <a:latin typeface="+mn-lt"/>
                        </a:rPr>
                        <a:t>59.0% - 53.0% = 6.0%</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11307415"/>
                  </a:ext>
                </a:extLst>
              </a:tr>
              <a:tr h="409509">
                <a:tc>
                  <a:txBody>
                    <a:bodyPr/>
                    <a:lstStyle/>
                    <a:p>
                      <a:pPr algn="l" fontAlgn="b"/>
                      <a:r>
                        <a:rPr lang="en-US" sz="2000" b="0" i="0" u="none" strike="noStrike" dirty="0">
                          <a:solidFill>
                            <a:srgbClr val="000000"/>
                          </a:solidFill>
                          <a:effectLst/>
                          <a:latin typeface="+mn-lt"/>
                        </a:rPr>
                        <a:t>Adjusted Level of Performance</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54.0%</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83472216"/>
                  </a:ext>
                </a:extLst>
              </a:tr>
              <a:tr h="409509">
                <a:tc>
                  <a:txBody>
                    <a:bodyPr/>
                    <a:lstStyle/>
                    <a:p>
                      <a:pPr algn="l" fontAlgn="b"/>
                      <a:r>
                        <a:rPr lang="en-US" sz="2000" b="0" i="0" u="none" strike="noStrike" dirty="0">
                          <a:solidFill>
                            <a:srgbClr val="000000"/>
                          </a:solidFill>
                          <a:effectLst/>
                          <a:latin typeface="+mn-lt"/>
                        </a:rPr>
                        <a:t>Individual Indicator Score (Actual/Adjusted)</a:t>
                      </a:r>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noProof="0" dirty="0">
                          <a:solidFill>
                            <a:srgbClr val="000000"/>
                          </a:solidFill>
                          <a:effectLst/>
                          <a:latin typeface="+mn-lt"/>
                        </a:rPr>
                        <a:t>52.0% / 54.0% = 96.0%</a:t>
                      </a:r>
                      <a:endParaRPr lang="en-US" dirty="0"/>
                    </a:p>
                  </a:txBody>
                  <a:tcPr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0080295"/>
                  </a:ext>
                </a:extLst>
              </a:tr>
            </a:tbl>
          </a:graphicData>
        </a:graphic>
      </p:graphicFrame>
      <p:sp>
        <p:nvSpPr>
          <p:cNvPr id="14" name="Text Placeholder 10">
            <a:extLst>
              <a:ext uri="{FF2B5EF4-FFF2-40B4-BE49-F238E27FC236}">
                <a16:creationId xmlns:a16="http://schemas.microsoft.com/office/drawing/2014/main" id="{8398EC5C-04A4-7813-526F-F3ACF2BA7DB6}"/>
              </a:ext>
            </a:extLst>
          </p:cNvPr>
          <p:cNvSpPr>
            <a:spLocks noGrp="1"/>
          </p:cNvSpPr>
          <p:nvPr>
            <p:ph type="body" idx="1"/>
          </p:nvPr>
        </p:nvSpPr>
        <p:spPr>
          <a:xfrm>
            <a:off x="888999" y="981268"/>
            <a:ext cx="10140547" cy="931121"/>
          </a:xfrm>
          <a:solidFill>
            <a:srgbClr val="A24200"/>
          </a:solidFill>
          <a:ln>
            <a:solidFill>
              <a:srgbClr val="A24200"/>
            </a:solidFill>
          </a:ln>
        </p:spPr>
        <p:txBody>
          <a:bodyPr>
            <a:normAutofit/>
          </a:bodyPr>
          <a:lstStyle/>
          <a:p>
            <a:r>
              <a:rPr lang="en-US" sz="2500" b="1" dirty="0">
                <a:solidFill>
                  <a:srgbClr val="FFFFFF"/>
                </a:solidFill>
                <a:cs typeface="Calibri"/>
              </a:rPr>
              <a:t>PY 2022 Individual Indicator Score: Employment Rate 2</a:t>
            </a:r>
            <a:r>
              <a:rPr lang="en-US" sz="2500" b="1" baseline="30000" dirty="0">
                <a:solidFill>
                  <a:srgbClr val="FFFFFF"/>
                </a:solidFill>
                <a:cs typeface="Calibri"/>
              </a:rPr>
              <a:t>nd</a:t>
            </a:r>
            <a:r>
              <a:rPr lang="en-US" sz="2500" b="1" dirty="0">
                <a:solidFill>
                  <a:srgbClr val="FFFFFF"/>
                </a:solidFill>
                <a:cs typeface="Calibri"/>
              </a:rPr>
              <a:t> Quarter after Exit</a:t>
            </a:r>
            <a:endParaRPr lang="en-US" sz="2500" b="1" dirty="0">
              <a:solidFill>
                <a:srgbClr val="FFFFFF"/>
              </a:solidFill>
            </a:endParaRPr>
          </a:p>
        </p:txBody>
      </p:sp>
      <p:sp>
        <p:nvSpPr>
          <p:cNvPr id="3" name="Arrow: Curved Left 2">
            <a:extLst>
              <a:ext uri="{FF2B5EF4-FFF2-40B4-BE49-F238E27FC236}">
                <a16:creationId xmlns:a16="http://schemas.microsoft.com/office/drawing/2014/main" id="{A1C1FFB7-9216-0560-09F7-B2D9DF4AC38F}"/>
              </a:ext>
              <a:ext uri="{C183D7F6-B498-43B3-948B-1728B52AA6E4}">
                <adec:decorative xmlns:adec="http://schemas.microsoft.com/office/drawing/2017/decorative" val="1"/>
              </a:ext>
            </a:extLst>
          </p:cNvPr>
          <p:cNvSpPr/>
          <p:nvPr/>
        </p:nvSpPr>
        <p:spPr>
          <a:xfrm>
            <a:off x="11093888" y="2926080"/>
            <a:ext cx="540285" cy="2267713"/>
          </a:xfrm>
          <a:prstGeom prst="curvedLeftArrow">
            <a:avLst>
              <a:gd name="adj1" fmla="val 25000"/>
              <a:gd name="adj2" fmla="val 50000"/>
              <a:gd name="adj3" fmla="val 26800"/>
            </a:avLst>
          </a:prstGeom>
          <a:solidFill>
            <a:schemeClr val="accent2"/>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ea typeface="+mn-ea"/>
              <a:cs typeface="+mn-cs"/>
            </a:endParaRPr>
          </a:p>
        </p:txBody>
      </p:sp>
      <p:sp>
        <p:nvSpPr>
          <p:cNvPr id="5" name="Slide Number Placeholder 4">
            <a:extLst>
              <a:ext uri="{FF2B5EF4-FFF2-40B4-BE49-F238E27FC236}">
                <a16:creationId xmlns:a16="http://schemas.microsoft.com/office/drawing/2014/main" id="{1D0DA7E0-17CD-2872-5B03-B3AA26645401}"/>
              </a:ext>
            </a:extLst>
          </p:cNvPr>
          <p:cNvSpPr>
            <a:spLocks noGrp="1"/>
          </p:cNvSpPr>
          <p:nvPr>
            <p:ph type="sldNum" sz="quarter" idx="12"/>
          </p:nvPr>
        </p:nvSpPr>
        <p:spPr/>
        <p:txBody>
          <a:bodyPr/>
          <a:lstStyle/>
          <a:p>
            <a:fld id="{158B7785-F6D6-45F8-833E-07BD84680091}" type="slidenum">
              <a:rPr lang="en-US" smtClean="0"/>
              <a:t>30</a:t>
            </a:fld>
            <a:endParaRPr lang="en-US"/>
          </a:p>
        </p:txBody>
      </p:sp>
    </p:spTree>
    <p:extLst>
      <p:ext uri="{BB962C8B-B14F-4D97-AF65-F5344CB8AC3E}">
        <p14:creationId xmlns:p14="http://schemas.microsoft.com/office/powerpoint/2010/main" val="12770027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6" name="Arrow: Pentagon 5">
            <a:extLst>
              <a:ext uri="{FF2B5EF4-FFF2-40B4-BE49-F238E27FC236}">
                <a16:creationId xmlns:a16="http://schemas.microsoft.com/office/drawing/2014/main" id="{532E7C02-E45A-DEF8-462C-A08826DF0591}"/>
              </a:ext>
              <a:ext uri="{C183D7F6-B498-43B3-948B-1728B52AA6E4}">
                <adec:decorative xmlns:adec="http://schemas.microsoft.com/office/drawing/2017/decorative" val="1"/>
              </a:ext>
            </a:extLst>
          </p:cNvPr>
          <p:cNvSpPr/>
          <p:nvPr/>
        </p:nvSpPr>
        <p:spPr>
          <a:xfrm>
            <a:off x="0" y="1410070"/>
            <a:ext cx="8180715" cy="4341961"/>
          </a:xfrm>
          <a:prstGeom prst="homePlate">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AD81365A-F8D5-C2BF-9725-2545611D1A0F}"/>
              </a:ext>
            </a:extLst>
          </p:cNvPr>
          <p:cNvSpPr>
            <a:spLocks noGrp="1"/>
          </p:cNvSpPr>
          <p:nvPr>
            <p:ph type="sldNum" sz="quarter" idx="12"/>
          </p:nvPr>
        </p:nvSpPr>
        <p:spPr/>
        <p:txBody>
          <a:bodyPr/>
          <a:lstStyle/>
          <a:p>
            <a:fld id="{158B7785-F6D6-45F8-833E-07BD84680091}" type="slidenum">
              <a:rPr lang="en-US" smtClean="0"/>
              <a:pPr/>
              <a:t>31</a:t>
            </a:fld>
            <a:endParaRPr lang="en-US"/>
          </a:p>
        </p:txBody>
      </p:sp>
      <p:sp>
        <p:nvSpPr>
          <p:cNvPr id="3" name="Title 2">
            <a:extLst>
              <a:ext uri="{FF2B5EF4-FFF2-40B4-BE49-F238E27FC236}">
                <a16:creationId xmlns:a16="http://schemas.microsoft.com/office/drawing/2014/main" id="{FC977230-F242-B18F-DAB2-3541BBAD0E4C}"/>
              </a:ext>
            </a:extLst>
          </p:cNvPr>
          <p:cNvSpPr>
            <a:spLocks noGrp="1"/>
          </p:cNvSpPr>
          <p:nvPr>
            <p:ph type="title"/>
          </p:nvPr>
        </p:nvSpPr>
        <p:spPr>
          <a:xfrm>
            <a:off x="800101" y="1405870"/>
            <a:ext cx="6553200" cy="4362537"/>
          </a:xfrm>
        </p:spPr>
        <p:txBody>
          <a:bodyPr vert="horz" lIns="91440" tIns="45720" rIns="91440" bIns="45720" rtlCol="0" anchor="ctr">
            <a:normAutofit/>
          </a:bodyPr>
          <a:lstStyle/>
          <a:p>
            <a:r>
              <a:rPr lang="en-US" dirty="0">
                <a:solidFill>
                  <a:srgbClr val="FFFFFF"/>
                </a:solidFill>
              </a:rPr>
              <a:t>Next Steps </a:t>
            </a:r>
            <a:br>
              <a:rPr lang="en-US" dirty="0">
                <a:solidFill>
                  <a:srgbClr val="FFFFFF"/>
                </a:solidFill>
              </a:rPr>
            </a:br>
            <a:r>
              <a:rPr lang="en-US" dirty="0">
                <a:solidFill>
                  <a:srgbClr val="FFFFFF"/>
                </a:solidFill>
              </a:rPr>
              <a:t>&amp; Conclusion</a:t>
            </a:r>
          </a:p>
        </p:txBody>
      </p:sp>
      <p:pic>
        <p:nvPicPr>
          <p:cNvPr id="5" name="Picture 6">
            <a:extLst>
              <a:ext uri="{FF2B5EF4-FFF2-40B4-BE49-F238E27FC236}">
                <a16:creationId xmlns:a16="http://schemas.microsoft.com/office/drawing/2014/main" id="{4B6F4541-D431-D3E5-4C77-187E62D94BA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202173" y="2517475"/>
            <a:ext cx="1837427" cy="1823050"/>
          </a:xfrm>
          <a:prstGeom prst="rect">
            <a:avLst/>
          </a:prstGeom>
        </p:spPr>
      </p:pic>
    </p:spTree>
    <p:extLst>
      <p:ext uri="{BB962C8B-B14F-4D97-AF65-F5344CB8AC3E}">
        <p14:creationId xmlns:p14="http://schemas.microsoft.com/office/powerpoint/2010/main" val="39591733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4774562-42B2-FC92-6815-AF01F574CEC4}"/>
              </a:ext>
            </a:extLst>
          </p:cNvPr>
          <p:cNvSpPr>
            <a:spLocks noGrp="1"/>
          </p:cNvSpPr>
          <p:nvPr>
            <p:ph type="sldNum" sz="quarter" idx="12"/>
          </p:nvPr>
        </p:nvSpPr>
        <p:spPr/>
        <p:txBody>
          <a:bodyPr/>
          <a:lstStyle/>
          <a:p>
            <a:fld id="{158B7785-F6D6-45F8-833E-07BD84680091}" type="slidenum">
              <a:rPr lang="en-US" smtClean="0"/>
              <a:t>32</a:t>
            </a:fld>
            <a:endParaRPr lang="en-US"/>
          </a:p>
        </p:txBody>
      </p:sp>
      <p:sp>
        <p:nvSpPr>
          <p:cNvPr id="3" name="Title 2">
            <a:extLst>
              <a:ext uri="{FF2B5EF4-FFF2-40B4-BE49-F238E27FC236}">
                <a16:creationId xmlns:a16="http://schemas.microsoft.com/office/drawing/2014/main" id="{890296EB-F29F-071C-AF1B-1B62CC8462BF}"/>
              </a:ext>
            </a:extLst>
          </p:cNvPr>
          <p:cNvSpPr>
            <a:spLocks noGrp="1"/>
          </p:cNvSpPr>
          <p:nvPr>
            <p:ph type="title"/>
          </p:nvPr>
        </p:nvSpPr>
        <p:spPr/>
        <p:txBody>
          <a:bodyPr>
            <a:normAutofit/>
          </a:bodyPr>
          <a:lstStyle/>
          <a:p>
            <a:r>
              <a:rPr lang="en-US" sz="4900" dirty="0"/>
              <a:t>Next Steps</a:t>
            </a:r>
          </a:p>
        </p:txBody>
      </p:sp>
      <p:sp>
        <p:nvSpPr>
          <p:cNvPr id="5" name="Text Placeholder 4">
            <a:extLst>
              <a:ext uri="{FF2B5EF4-FFF2-40B4-BE49-F238E27FC236}">
                <a16:creationId xmlns:a16="http://schemas.microsoft.com/office/drawing/2014/main" id="{E6CB2770-950F-6588-38BF-8C49FA4D2915}"/>
              </a:ext>
            </a:extLst>
          </p:cNvPr>
          <p:cNvSpPr>
            <a:spLocks noGrp="1"/>
          </p:cNvSpPr>
          <p:nvPr>
            <p:ph type="body" idx="1"/>
          </p:nvPr>
        </p:nvSpPr>
        <p:spPr>
          <a:xfrm>
            <a:off x="805866" y="999279"/>
            <a:ext cx="5212080" cy="1306512"/>
          </a:xfrm>
          <a:solidFill>
            <a:schemeClr val="accent3"/>
          </a:solidFill>
          <a:ln>
            <a:solidFill>
              <a:schemeClr val="accent4">
                <a:lumMod val="60000"/>
                <a:lumOff val="40000"/>
              </a:schemeClr>
            </a:solidFill>
          </a:ln>
        </p:spPr>
        <p:txBody>
          <a:bodyPr>
            <a:normAutofit/>
          </a:bodyPr>
          <a:lstStyle/>
          <a:p>
            <a:r>
              <a:rPr lang="en-US" b="1" dirty="0">
                <a:solidFill>
                  <a:schemeClr val="bg1"/>
                </a:solidFill>
                <a:cs typeface="Calibri"/>
              </a:rPr>
              <a:t>PY 2022 State Performance Assessment</a:t>
            </a:r>
            <a:endParaRPr lang="en-US" b="1">
              <a:solidFill>
                <a:schemeClr val="bg1"/>
              </a:solidFill>
              <a:cs typeface="Calibri"/>
            </a:endParaRPr>
          </a:p>
        </p:txBody>
      </p:sp>
      <p:sp>
        <p:nvSpPr>
          <p:cNvPr id="4" name="Content Placeholder 3">
            <a:extLst>
              <a:ext uri="{FF2B5EF4-FFF2-40B4-BE49-F238E27FC236}">
                <a16:creationId xmlns:a16="http://schemas.microsoft.com/office/drawing/2014/main" id="{A8A5AB45-7969-07F2-7078-35630B77A86D}"/>
              </a:ext>
            </a:extLst>
          </p:cNvPr>
          <p:cNvSpPr>
            <a:spLocks noGrp="1"/>
          </p:cNvSpPr>
          <p:nvPr>
            <p:ph sz="half" idx="2"/>
          </p:nvPr>
        </p:nvSpPr>
        <p:spPr>
          <a:xfrm>
            <a:off x="805866" y="2332778"/>
            <a:ext cx="5212080" cy="3653685"/>
          </a:xfrm>
          <a:solidFill>
            <a:schemeClr val="bg2"/>
          </a:solidFill>
        </p:spPr>
        <p:txBody>
          <a:bodyPr vert="horz" lIns="182880" tIns="182880" rIns="182880" bIns="182880" rtlCol="0" anchor="t">
            <a:normAutofit/>
          </a:bodyPr>
          <a:lstStyle/>
          <a:p>
            <a:pPr>
              <a:buClr>
                <a:srgbClr val="7A232F"/>
              </a:buClr>
            </a:pPr>
            <a:r>
              <a:rPr lang="en-US" b="1" dirty="0"/>
              <a:t>Annual Performance Reports due October 2, 2023</a:t>
            </a:r>
            <a:endParaRPr lang="en-US" b="1">
              <a:cs typeface="Calibri"/>
            </a:endParaRPr>
          </a:p>
          <a:p>
            <a:pPr>
              <a:buClr>
                <a:srgbClr val="7A232F"/>
              </a:buClr>
            </a:pPr>
            <a:r>
              <a:rPr lang="en-US" dirty="0"/>
              <a:t>Once reporting is complete, federal agencies will work to produce state assessments according to the revised guidance </a:t>
            </a:r>
            <a:endParaRPr lang="en-US">
              <a:cs typeface="Calibri"/>
            </a:endParaRPr>
          </a:p>
          <a:p>
            <a:pPr marL="0" indent="0">
              <a:buNone/>
            </a:pPr>
            <a:endParaRPr lang="en-US" dirty="0"/>
          </a:p>
          <a:p>
            <a:endParaRPr lang="en-US" dirty="0"/>
          </a:p>
          <a:p>
            <a:pPr>
              <a:buClr>
                <a:srgbClr val="7A232F"/>
              </a:buClr>
            </a:pPr>
            <a:endParaRPr lang="en-US" dirty="0"/>
          </a:p>
          <a:p>
            <a:endParaRPr lang="en-US" dirty="0"/>
          </a:p>
        </p:txBody>
      </p:sp>
      <p:sp>
        <p:nvSpPr>
          <p:cNvPr id="6" name="Text Placeholder 5">
            <a:extLst>
              <a:ext uri="{FF2B5EF4-FFF2-40B4-BE49-F238E27FC236}">
                <a16:creationId xmlns:a16="http://schemas.microsoft.com/office/drawing/2014/main" id="{205F97F7-0954-3DD4-AEC2-081A8C9F5E7F}"/>
              </a:ext>
            </a:extLst>
          </p:cNvPr>
          <p:cNvSpPr>
            <a:spLocks noGrp="1"/>
          </p:cNvSpPr>
          <p:nvPr>
            <p:ph type="body" sz="quarter" idx="3"/>
          </p:nvPr>
        </p:nvSpPr>
        <p:spPr>
          <a:xfrm>
            <a:off x="6172200" y="999279"/>
            <a:ext cx="5212080" cy="1306512"/>
          </a:xfrm>
          <a:solidFill>
            <a:srgbClr val="006600"/>
          </a:solidFill>
          <a:ln>
            <a:solidFill>
              <a:schemeClr val="accent4">
                <a:lumMod val="60000"/>
                <a:lumOff val="40000"/>
              </a:schemeClr>
            </a:solidFill>
          </a:ln>
        </p:spPr>
        <p:txBody>
          <a:bodyPr>
            <a:noAutofit/>
          </a:bodyPr>
          <a:lstStyle/>
          <a:p>
            <a:r>
              <a:rPr lang="en-US" b="1" dirty="0">
                <a:solidFill>
                  <a:schemeClr val="bg1"/>
                </a:solidFill>
                <a:cs typeface="Calibri"/>
              </a:rPr>
              <a:t>PY 2024/2025 Performance Negotiations</a:t>
            </a:r>
          </a:p>
        </p:txBody>
      </p:sp>
      <p:sp>
        <p:nvSpPr>
          <p:cNvPr id="7" name="Content Placeholder 6">
            <a:extLst>
              <a:ext uri="{FF2B5EF4-FFF2-40B4-BE49-F238E27FC236}">
                <a16:creationId xmlns:a16="http://schemas.microsoft.com/office/drawing/2014/main" id="{CA2DE734-DCC9-D12B-8250-1A636861DBFF}"/>
              </a:ext>
            </a:extLst>
          </p:cNvPr>
          <p:cNvSpPr>
            <a:spLocks noGrp="1"/>
          </p:cNvSpPr>
          <p:nvPr>
            <p:ph sz="quarter" idx="4"/>
          </p:nvPr>
        </p:nvSpPr>
        <p:spPr>
          <a:xfrm>
            <a:off x="6172200" y="2332778"/>
            <a:ext cx="5212080" cy="3653685"/>
          </a:xfrm>
          <a:solidFill>
            <a:srgbClr val="EFFFEF"/>
          </a:solidFill>
        </p:spPr>
        <p:txBody>
          <a:bodyPr vert="horz" lIns="182880" tIns="182880" rIns="182880" bIns="182880" rtlCol="0" anchor="t">
            <a:noAutofit/>
          </a:bodyPr>
          <a:lstStyle/>
          <a:p>
            <a:r>
              <a:rPr lang="en-US" dirty="0">
                <a:cs typeface="Calibri"/>
              </a:rPr>
              <a:t>State/Federal negotiations will take place in the Spring of 2024</a:t>
            </a:r>
          </a:p>
          <a:p>
            <a:r>
              <a:rPr lang="en-US" b="1" dirty="0">
                <a:cs typeface="Calibri"/>
              </a:rPr>
              <a:t>Negotiated levels of performance due June 30, 2024</a:t>
            </a:r>
          </a:p>
          <a:p>
            <a:pPr marL="0" indent="0">
              <a:buNone/>
            </a:pPr>
            <a:endParaRPr lang="en-US" dirty="0">
              <a:cs typeface="Calibri"/>
            </a:endParaRPr>
          </a:p>
        </p:txBody>
      </p:sp>
    </p:spTree>
    <p:extLst>
      <p:ext uri="{BB962C8B-B14F-4D97-AF65-F5344CB8AC3E}">
        <p14:creationId xmlns:p14="http://schemas.microsoft.com/office/powerpoint/2010/main" val="18500704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25000"/>
            <a:lum/>
          </a:blip>
          <a:srcRect/>
          <a:stretch>
            <a:fillRect t="-9000" b="-9000"/>
          </a:stretch>
        </a:blipFill>
        <a:effectLst/>
      </p:bgPr>
    </p:bg>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5FA75A75-4090-B9EA-EC76-D8B3E740BD54}"/>
              </a:ext>
            </a:extLst>
          </p:cNvPr>
          <p:cNvSpPr>
            <a:spLocks noGrp="1"/>
          </p:cNvSpPr>
          <p:nvPr/>
        </p:nvSpPr>
        <p:spPr>
          <a:xfrm>
            <a:off x="604189" y="604441"/>
            <a:ext cx="10983621" cy="5039517"/>
          </a:xfrm>
          <a:prstGeom prst="rect">
            <a:avLst/>
          </a:prstGeom>
        </p:spPr>
        <p:txBody>
          <a:bodyPr vert="horz" lIns="91440" tIns="45720" rIns="91440" bIns="45720" rtlCol="0" anchor="ctr">
            <a:normAutofit/>
          </a:bodyPr>
          <a:lstStyle>
            <a:lvl1pPr marL="0" indent="0" algn="l" defTabSz="914400" rtl="0" eaLnBrk="1" latinLnBrk="0" hangingPunct="1">
              <a:lnSpc>
                <a:spcPct val="95000"/>
              </a:lnSpc>
              <a:spcBef>
                <a:spcPts val="1200"/>
              </a:spcBef>
              <a:buClr>
                <a:schemeClr val="accent2"/>
              </a:buClr>
              <a:buFontTx/>
              <a:buNone/>
              <a:defRPr sz="2400" b="1" kern="1200">
                <a:solidFill>
                  <a:schemeClr val="accent5"/>
                </a:solidFill>
                <a:latin typeface="+mn-lt"/>
                <a:ea typeface="+mn-ea"/>
                <a:cs typeface="+mn-cs"/>
              </a:defRPr>
            </a:lvl1pPr>
            <a:lvl2pPr marL="457200" indent="0" algn="l" defTabSz="914400" rtl="0" eaLnBrk="1" latinLnBrk="0" hangingPunct="1">
              <a:lnSpc>
                <a:spcPct val="95000"/>
              </a:lnSpc>
              <a:spcBef>
                <a:spcPts val="200"/>
              </a:spcBef>
              <a:buClr>
                <a:schemeClr val="accent6"/>
              </a:buClr>
              <a:buFont typeface="Wingdings 3" panose="05040102010807070707" pitchFamily="18" charset="2"/>
              <a:buNone/>
              <a:defRPr sz="2000" i="1" kern="1200">
                <a:solidFill>
                  <a:schemeClr val="bg2">
                    <a:lumMod val="25000"/>
                  </a:schemeClr>
                </a:solidFill>
                <a:latin typeface="+mj-lt"/>
                <a:ea typeface="+mn-ea"/>
                <a:cs typeface="+mn-cs"/>
              </a:defRPr>
            </a:lvl2pPr>
            <a:lvl3pPr marL="457200" indent="0" algn="l" defTabSz="914400" rtl="0" eaLnBrk="1" latinLnBrk="0" hangingPunct="1">
              <a:lnSpc>
                <a:spcPct val="95000"/>
              </a:lnSpc>
              <a:spcBef>
                <a:spcPts val="0"/>
              </a:spcBef>
              <a:buClr>
                <a:schemeClr val="bg1">
                  <a:lumMod val="50000"/>
                </a:schemeClr>
              </a:buClr>
              <a:buFont typeface="Wingdings 3" panose="05040102010807070707" pitchFamily="18" charset="2"/>
              <a:buNone/>
              <a:defRPr sz="2000" kern="1200">
                <a:solidFill>
                  <a:schemeClr val="bg2">
                    <a:lumMod val="25000"/>
                  </a:schemeClr>
                </a:solidFill>
                <a:latin typeface="+mn-lt"/>
                <a:ea typeface="+mn-ea"/>
                <a:cs typeface="+mn-cs"/>
              </a:defRPr>
            </a:lvl3pPr>
            <a:lvl4pPr marL="914400" indent="-457200" algn="l" defTabSz="914400" rtl="0" eaLnBrk="1" latinLnBrk="0" hangingPunct="1">
              <a:lnSpc>
                <a:spcPct val="95000"/>
              </a:lnSpc>
              <a:spcBef>
                <a:spcPts val="400"/>
              </a:spcBef>
              <a:buClr>
                <a:schemeClr val="tx2">
                  <a:lumMod val="90000"/>
                  <a:lumOff val="10000"/>
                </a:schemeClr>
              </a:buClr>
              <a:buFont typeface="Wingdings" panose="05000000000000000000" pitchFamily="2" charset="2"/>
              <a:buChar char=""/>
              <a:defRPr sz="1800" u="sng" kern="1200">
                <a:solidFill>
                  <a:schemeClr val="accent6"/>
                </a:solidFill>
                <a:latin typeface="+mn-lt"/>
                <a:ea typeface="+mn-ea"/>
                <a:cs typeface="+mn-cs"/>
              </a:defRPr>
            </a:lvl4pPr>
            <a:lvl5pPr marL="914400" indent="-429768" algn="l" defTabSz="914400" rtl="0" eaLnBrk="1" latinLnBrk="0" hangingPunct="1">
              <a:lnSpc>
                <a:spcPct val="95000"/>
              </a:lnSpc>
              <a:spcBef>
                <a:spcPts val="300"/>
              </a:spcBef>
              <a:buClr>
                <a:schemeClr val="accent5"/>
              </a:buClr>
              <a:buFont typeface="Wingdings" panose="05000000000000000000" pitchFamily="2" charset="2"/>
              <a:buChar char=""/>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4800" dirty="0">
                <a:solidFill>
                  <a:schemeClr val="accent2"/>
                </a:solidFill>
                <a:cs typeface="Calibri"/>
              </a:rPr>
              <a:t>Thank You!</a:t>
            </a:r>
          </a:p>
          <a:p>
            <a:endParaRPr lang="en-US" dirty="0">
              <a:solidFill>
                <a:schemeClr val="accent2"/>
              </a:solidFill>
              <a:cs typeface="Calibri"/>
            </a:endParaRPr>
          </a:p>
          <a:p>
            <a:r>
              <a:rPr lang="en-US" dirty="0">
                <a:solidFill>
                  <a:schemeClr val="accent2"/>
                </a:solidFill>
                <a:cs typeface="Calibri"/>
              </a:rPr>
              <a:t>Please reach out to the appropriate federal agency with questions.</a:t>
            </a:r>
            <a:endParaRPr lang="en-US" dirty="0">
              <a:solidFill>
                <a:schemeClr val="accent2"/>
              </a:solidFill>
            </a:endParaRPr>
          </a:p>
          <a:p>
            <a:endParaRPr lang="en-US" dirty="0">
              <a:solidFill>
                <a:schemeClr val="accent2"/>
              </a:solidFill>
              <a:cs typeface="Calibri"/>
            </a:endParaRPr>
          </a:p>
          <a:p>
            <a:pPr lvl="3">
              <a:buClr>
                <a:schemeClr val="accent2"/>
              </a:buClr>
            </a:pPr>
            <a:r>
              <a:rPr lang="en-US" sz="2800" b="1" u="none" dirty="0">
                <a:solidFill>
                  <a:schemeClr val="accent2"/>
                </a:solidFill>
                <a:cs typeface="Calibri"/>
              </a:rPr>
              <a:t>ETA   </a:t>
            </a:r>
            <a:r>
              <a:rPr lang="en-US" sz="2800" u="none" dirty="0">
                <a:solidFill>
                  <a:schemeClr val="accent2"/>
                </a:solidFill>
                <a:cs typeface="Calibri"/>
              </a:rPr>
              <a:t>      </a:t>
            </a:r>
            <a:r>
              <a:rPr lang="en-US" sz="2800" u="none" dirty="0">
                <a:solidFill>
                  <a:schemeClr val="accent2"/>
                </a:solidFill>
                <a:cs typeface="Calibri"/>
                <a:hlinkClick r:id="rId5">
                  <a:extLst>
                    <a:ext uri="{A12FA001-AC4F-418D-AE19-62706E023703}">
                      <ahyp:hlinkClr xmlns:ahyp="http://schemas.microsoft.com/office/drawing/2018/hyperlinkcolor" val="tx"/>
                    </a:ext>
                  </a:extLst>
                </a:hlinkClick>
              </a:rPr>
              <a:t>ETAperforms@dol.gov</a:t>
            </a:r>
            <a:r>
              <a:rPr lang="en-US" sz="2800" u="none" dirty="0">
                <a:solidFill>
                  <a:schemeClr val="accent2"/>
                </a:solidFill>
                <a:cs typeface="Calibri"/>
              </a:rPr>
              <a:t> </a:t>
            </a:r>
          </a:p>
          <a:p>
            <a:pPr lvl="3">
              <a:buClr>
                <a:schemeClr val="accent2"/>
              </a:buClr>
            </a:pPr>
            <a:r>
              <a:rPr lang="en-US" sz="2800" b="1" u="none" dirty="0">
                <a:solidFill>
                  <a:schemeClr val="accent2"/>
                </a:solidFill>
                <a:cs typeface="Calibri"/>
              </a:rPr>
              <a:t>OCTAE</a:t>
            </a:r>
            <a:r>
              <a:rPr lang="en-US" sz="2800" u="none" dirty="0">
                <a:solidFill>
                  <a:schemeClr val="accent2"/>
                </a:solidFill>
                <a:cs typeface="Calibri"/>
              </a:rPr>
              <a:t>    </a:t>
            </a:r>
            <a:r>
              <a:rPr lang="en-US" sz="2800" u="none" dirty="0">
                <a:solidFill>
                  <a:schemeClr val="accent2"/>
                </a:solidFill>
                <a:cs typeface="Calibri"/>
                <a:hlinkClick r:id="rId6">
                  <a:extLst>
                    <a:ext uri="{A12FA001-AC4F-418D-AE19-62706E023703}">
                      <ahyp:hlinkClr xmlns:ahyp="http://schemas.microsoft.com/office/drawing/2018/hyperlinkcolor" val="tx"/>
                    </a:ext>
                  </a:extLst>
                </a:hlinkClick>
              </a:rPr>
              <a:t>NRS@ed.gov</a:t>
            </a:r>
            <a:r>
              <a:rPr lang="en-US" sz="2800" u="none" dirty="0">
                <a:solidFill>
                  <a:schemeClr val="accent2"/>
                </a:solidFill>
                <a:cs typeface="Calibri"/>
              </a:rPr>
              <a:t>  </a:t>
            </a:r>
          </a:p>
          <a:p>
            <a:pPr lvl="3">
              <a:buClr>
                <a:schemeClr val="accent2"/>
              </a:buClr>
            </a:pPr>
            <a:r>
              <a:rPr lang="en-US" sz="2800" b="1" u="none" dirty="0">
                <a:solidFill>
                  <a:schemeClr val="accent2"/>
                </a:solidFill>
                <a:cs typeface="Calibri"/>
              </a:rPr>
              <a:t>RSA       </a:t>
            </a:r>
            <a:r>
              <a:rPr lang="en-US" sz="2800" u="none" dirty="0">
                <a:solidFill>
                  <a:schemeClr val="accent2"/>
                </a:solidFill>
                <a:cs typeface="Calibri"/>
              </a:rPr>
              <a:t>  </a:t>
            </a:r>
            <a:r>
              <a:rPr lang="en-US" sz="2800" u="none" dirty="0">
                <a:solidFill>
                  <a:schemeClr val="accent2"/>
                </a:solidFill>
                <a:cs typeface="Calibri"/>
                <a:hlinkClick r:id="rId7">
                  <a:extLst>
                    <a:ext uri="{A12FA001-AC4F-418D-AE19-62706E023703}">
                      <ahyp:hlinkClr xmlns:ahyp="http://schemas.microsoft.com/office/drawing/2018/hyperlinkcolor" val="tx"/>
                    </a:ext>
                  </a:extLst>
                </a:hlinkClick>
              </a:rPr>
              <a:t>RSAdata@ed.gov</a:t>
            </a:r>
            <a:r>
              <a:rPr lang="en-US" sz="2800" u="none" dirty="0">
                <a:solidFill>
                  <a:schemeClr val="accent2"/>
                </a:solidFill>
                <a:cs typeface="Calibri"/>
              </a:rPr>
              <a:t>  </a:t>
            </a:r>
          </a:p>
        </p:txBody>
      </p:sp>
      <p:sp>
        <p:nvSpPr>
          <p:cNvPr id="2" name="Slide Number Placeholder 1">
            <a:extLst>
              <a:ext uri="{FF2B5EF4-FFF2-40B4-BE49-F238E27FC236}">
                <a16:creationId xmlns:a16="http://schemas.microsoft.com/office/drawing/2014/main" id="{9FE17541-14EA-AC6B-DFC9-A72FAB084356}"/>
              </a:ext>
            </a:extLst>
          </p:cNvPr>
          <p:cNvSpPr>
            <a:spLocks noGrp="1"/>
          </p:cNvSpPr>
          <p:nvPr>
            <p:ph type="sldNum" sz="quarter" idx="12"/>
          </p:nvPr>
        </p:nvSpPr>
        <p:spPr/>
        <p:txBody>
          <a:bodyPr/>
          <a:lstStyle/>
          <a:p>
            <a:fld id="{158B7785-F6D6-45F8-833E-07BD84680091}" type="slidenum">
              <a:rPr lang="en-US" smtClean="0"/>
              <a:t>33</a:t>
            </a:fld>
            <a:endParaRPr lang="en-US"/>
          </a:p>
        </p:txBody>
      </p:sp>
    </p:spTree>
    <p:custDataLst>
      <p:tags r:id="rId1"/>
    </p:custDataLst>
    <p:extLst>
      <p:ext uri="{BB962C8B-B14F-4D97-AF65-F5344CB8AC3E}">
        <p14:creationId xmlns:p14="http://schemas.microsoft.com/office/powerpoint/2010/main" val="298422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34"/>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Gener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peci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Peopl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Interactiv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Infographic Layout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2168</Words>
  <Application>Microsoft Office PowerPoint</Application>
  <PresentationFormat>Widescreen</PresentationFormat>
  <Paragraphs>363</Paragraphs>
  <Slides>33</Slides>
  <Notes>33</Notes>
  <HiddenSlides>0</HiddenSlides>
  <MMClips>0</MMClips>
  <ScaleCrop>false</ScaleCrop>
  <HeadingPairs>
    <vt:vector size="6" baseType="variant">
      <vt:variant>
        <vt:lpstr>Fonts Used</vt:lpstr>
      </vt:variant>
      <vt:variant>
        <vt:i4>8</vt:i4>
      </vt:variant>
      <vt:variant>
        <vt:lpstr>Theme</vt:lpstr>
      </vt:variant>
      <vt:variant>
        <vt:i4>5</vt:i4>
      </vt:variant>
      <vt:variant>
        <vt:lpstr>Slide Titles</vt:lpstr>
      </vt:variant>
      <vt:variant>
        <vt:i4>33</vt:i4>
      </vt:variant>
    </vt:vector>
  </HeadingPairs>
  <TitlesOfParts>
    <vt:vector size="46" baseType="lpstr">
      <vt:lpstr>Arial</vt:lpstr>
      <vt:lpstr>Calibri</vt:lpstr>
      <vt:lpstr>Calibri Light</vt:lpstr>
      <vt:lpstr>Times New Roman</vt:lpstr>
      <vt:lpstr>Webdings</vt:lpstr>
      <vt:lpstr>Wingdings</vt:lpstr>
      <vt:lpstr>Wingdings 2</vt:lpstr>
      <vt:lpstr>Wingdings 3</vt:lpstr>
      <vt:lpstr>General Content</vt:lpstr>
      <vt:lpstr>Special Content</vt:lpstr>
      <vt:lpstr>People Slides</vt:lpstr>
      <vt:lpstr>Interactive Slides</vt:lpstr>
      <vt:lpstr>Infographic Layouts</vt:lpstr>
      <vt:lpstr>WIOA Performance Negotiations &amp; Sanctions</vt:lpstr>
      <vt:lpstr>Today’s Speakers</vt:lpstr>
      <vt:lpstr>Today's Agenda</vt:lpstr>
      <vt:lpstr>Background</vt:lpstr>
      <vt:lpstr>Original Guidance</vt:lpstr>
      <vt:lpstr>Revised Guidance</vt:lpstr>
      <vt:lpstr>Revised Guidance</vt:lpstr>
      <vt:lpstr>Summary of Changes</vt:lpstr>
      <vt:lpstr>Original Assessment Approach</vt:lpstr>
      <vt:lpstr>Revised Assessment Approach​</vt:lpstr>
      <vt:lpstr>Improved Data Usage</vt:lpstr>
      <vt:lpstr>Functional  Example</vt:lpstr>
      <vt:lpstr>Review of Terms</vt:lpstr>
      <vt:lpstr>Review of Terms</vt:lpstr>
      <vt:lpstr>Review of Terms</vt:lpstr>
      <vt:lpstr>Review of Terms (continued)</vt:lpstr>
      <vt:lpstr>Review of Terms (continued)</vt:lpstr>
      <vt:lpstr>Original Assessment (Illustration)</vt:lpstr>
      <vt:lpstr>Original Assessment (Illustration)</vt:lpstr>
      <vt:lpstr>Original Assessment (Illustration)</vt:lpstr>
      <vt:lpstr>Original Assessment (Illustration)</vt:lpstr>
      <vt:lpstr>Original Assessment (Illustration)</vt:lpstr>
      <vt:lpstr>Original Assessment (Illustration)</vt:lpstr>
      <vt:lpstr>Revised Assessment (Illustration)</vt:lpstr>
      <vt:lpstr>Revised Assessment (Illustration)</vt:lpstr>
      <vt:lpstr>Revised Assessment (Illustration)</vt:lpstr>
      <vt:lpstr>Revised Assessment (Illustration)</vt:lpstr>
      <vt:lpstr>Revised Assessment (Illustration)</vt:lpstr>
      <vt:lpstr>Revised Assessment (Illustration)</vt:lpstr>
      <vt:lpstr>Revised Assessment (Illustration)</vt:lpstr>
      <vt:lpstr>Next Steps  &amp; Conclusion</vt:lpstr>
      <vt:lpstr>Next Steps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2023-06-21T12:28:36Z</dcterms:created>
  <dcterms:modified xsi:type="dcterms:W3CDTF">2023-06-21T12:28:53Z</dcterms:modified>
</cp:coreProperties>
</file>