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5"/>
  </p:sldMasterIdLst>
  <p:notesMasterIdLst>
    <p:notesMasterId r:id="rId16"/>
  </p:notesMasterIdLst>
  <p:handoutMasterIdLst>
    <p:handoutMasterId r:id="rId17"/>
  </p:handoutMasterIdLst>
  <p:sldIdLst>
    <p:sldId id="464" r:id="rId6"/>
    <p:sldId id="442" r:id="rId7"/>
    <p:sldId id="513" r:id="rId8"/>
    <p:sldId id="541" r:id="rId9"/>
    <p:sldId id="549" r:id="rId10"/>
    <p:sldId id="543" r:id="rId11"/>
    <p:sldId id="545" r:id="rId12"/>
    <p:sldId id="539" r:id="rId13"/>
    <p:sldId id="546" r:id="rId14"/>
    <p:sldId id="54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E9D98336-E5BA-47CA-AE29-032448B94335}">
          <p14:sldIdLst>
            <p14:sldId id="464"/>
            <p14:sldId id="442"/>
          </p14:sldIdLst>
        </p14:section>
        <p14:section name="NASWA Intro" id="{EB3983B9-F797-4964-9E18-4D5D749CB49E}">
          <p14:sldIdLst>
            <p14:sldId id="513"/>
            <p14:sldId id="541"/>
          </p14:sldIdLst>
        </p14:section>
        <p14:section name="Workforce ITSC Intro" id="{13A43435-E2CF-4FF5-8A9D-6F07B156DDBE}">
          <p14:sldIdLst>
            <p14:sldId id="549"/>
            <p14:sldId id="543"/>
            <p14:sldId id="545"/>
            <p14:sldId id="539"/>
          </p14:sldIdLst>
        </p14:section>
        <p14:section name="WorkforceConnect" id="{A0BC53AA-FE5E-4F59-8703-B86927859637}">
          <p14:sldIdLst>
            <p14:sldId id="546"/>
            <p14:sldId id="54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1B5588"/>
    <a:srgbClr val="EEEEEE"/>
    <a:srgbClr val="FFFFFF"/>
    <a:srgbClr val="BFBFBF"/>
    <a:srgbClr val="C5D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84764" autoAdjust="0"/>
  </p:normalViewPr>
  <p:slideViewPr>
    <p:cSldViewPr snapToGrid="0">
      <p:cViewPr varScale="1">
        <p:scale>
          <a:sx n="88" d="100"/>
          <a:sy n="88" d="100"/>
        </p:scale>
        <p:origin x="1048"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612"/>
    </p:cViewPr>
  </p:sorterViewPr>
  <p:notesViewPr>
    <p:cSldViewPr snapToGrid="0">
      <p:cViewPr>
        <p:scale>
          <a:sx n="150" d="100"/>
          <a:sy n="150" d="100"/>
        </p:scale>
        <p:origin x="1152" y="-20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4A4947-68EB-4C98-9812-C6748664EA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D6078B6-6526-4E9A-9B65-D5203808747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FEF450-58BB-4C23-B439-39AF5895AA04}" type="datetimeFigureOut">
              <a:rPr lang="en-US" smtClean="0"/>
              <a:t>3/6/2019</a:t>
            </a:fld>
            <a:endParaRPr lang="en-US" dirty="0"/>
          </a:p>
        </p:txBody>
      </p:sp>
      <p:sp>
        <p:nvSpPr>
          <p:cNvPr id="4" name="Footer Placeholder 3">
            <a:extLst>
              <a:ext uri="{FF2B5EF4-FFF2-40B4-BE49-F238E27FC236}">
                <a16:creationId xmlns:a16="http://schemas.microsoft.com/office/drawing/2014/main" id="{FCBAC1D8-6EFF-4514-8FC5-4E3BA48195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EA78B60-F454-4488-A2F7-72D422AAF2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66C1DA-08D5-4C26-9C41-8B78030DDEAB}" type="slidenum">
              <a:rPr lang="en-US" smtClean="0"/>
              <a:t>‹#›</a:t>
            </a:fld>
            <a:endParaRPr lang="en-US" dirty="0"/>
          </a:p>
        </p:txBody>
      </p:sp>
    </p:spTree>
    <p:extLst>
      <p:ext uri="{BB962C8B-B14F-4D97-AF65-F5344CB8AC3E}">
        <p14:creationId xmlns:p14="http://schemas.microsoft.com/office/powerpoint/2010/main" val="37053158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3D636-2A1C-4C36-8843-4582467D99C2}" type="datetimeFigureOut">
              <a:rPr lang="en-US" smtClean="0"/>
              <a:t>3/6/2019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2B4AE5-5C70-4601-B3DA-D3F85DD3B4D4}" type="slidenum">
              <a:rPr lang="en-US" smtClean="0"/>
              <a:t>‹#›</a:t>
            </a:fld>
            <a:endParaRPr lang="en-US" dirty="0"/>
          </a:p>
        </p:txBody>
      </p:sp>
    </p:spTree>
    <p:extLst>
      <p:ext uri="{BB962C8B-B14F-4D97-AF65-F5344CB8AC3E}">
        <p14:creationId xmlns:p14="http://schemas.microsoft.com/office/powerpoint/2010/main" val="3429499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2B4AE5-5C70-4601-B3DA-D3F85DD3B4D4}" type="slidenum">
              <a:rPr lang="en-US" smtClean="0"/>
              <a:t>1</a:t>
            </a:fld>
            <a:endParaRPr lang="en-US" dirty="0"/>
          </a:p>
        </p:txBody>
      </p:sp>
    </p:spTree>
    <p:extLst>
      <p:ext uri="{BB962C8B-B14F-4D97-AF65-F5344CB8AC3E}">
        <p14:creationId xmlns:p14="http://schemas.microsoft.com/office/powerpoint/2010/main" val="332849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US" sz="1200" u="sng" dirty="0" smtClean="0">
              <a:latin typeface="Bahnschrift Light SemiCondensed" panose="020B0502040204020203" pitchFamily="34" charset="0"/>
            </a:endParaRPr>
          </a:p>
          <a:p>
            <a:pPr>
              <a:lnSpc>
                <a:spcPct val="150000"/>
              </a:lnSpc>
            </a:pPr>
            <a:endParaRPr lang="en-US" sz="1200" dirty="0" smtClean="0">
              <a:latin typeface="Bahnschrift Light SemiCondensed" panose="020B0502040204020203" pitchFamily="34" charset="0"/>
            </a:endParaRPr>
          </a:p>
          <a:p>
            <a:endParaRPr lang="en-US" dirty="0"/>
          </a:p>
        </p:txBody>
      </p:sp>
      <p:sp>
        <p:nvSpPr>
          <p:cNvPr id="4" name="Slide Number Placeholder 3"/>
          <p:cNvSpPr>
            <a:spLocks noGrp="1"/>
          </p:cNvSpPr>
          <p:nvPr>
            <p:ph type="sldNum" sz="quarter" idx="10"/>
          </p:nvPr>
        </p:nvSpPr>
        <p:spPr/>
        <p:txBody>
          <a:bodyPr/>
          <a:lstStyle/>
          <a:p>
            <a:fld id="{122B4AE5-5C70-4601-B3DA-D3F85DD3B4D4}" type="slidenum">
              <a:rPr lang="en-US" smtClean="0"/>
              <a:t>2</a:t>
            </a:fld>
            <a:endParaRPr lang="en-US" dirty="0"/>
          </a:p>
        </p:txBody>
      </p:sp>
    </p:spTree>
    <p:extLst>
      <p:ext uri="{BB962C8B-B14F-4D97-AF65-F5344CB8AC3E}">
        <p14:creationId xmlns:p14="http://schemas.microsoft.com/office/powerpoint/2010/main" val="3053139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NASWA is</a:t>
            </a:r>
            <a:r>
              <a:rPr lang="en-US" baseline="0" dirty="0" smtClean="0"/>
              <a:t> the national member association for SWA. Our members are the title III, Wagner-Peyser programs within your systems. </a:t>
            </a:r>
          </a:p>
          <a:p>
            <a:endParaRPr lang="en-US" dirty="0"/>
          </a:p>
        </p:txBody>
      </p:sp>
      <p:sp>
        <p:nvSpPr>
          <p:cNvPr id="4" name="Slide Number Placeholder 3"/>
          <p:cNvSpPr>
            <a:spLocks noGrp="1"/>
          </p:cNvSpPr>
          <p:nvPr>
            <p:ph type="sldNum" sz="quarter" idx="10"/>
          </p:nvPr>
        </p:nvSpPr>
        <p:spPr/>
        <p:txBody>
          <a:bodyPr/>
          <a:lstStyle/>
          <a:p>
            <a:fld id="{122B4AE5-5C70-4601-B3DA-D3F85DD3B4D4}" type="slidenum">
              <a:rPr lang="en-US" smtClean="0"/>
              <a:t>3</a:t>
            </a:fld>
            <a:endParaRPr lang="en-US" dirty="0"/>
          </a:p>
        </p:txBody>
      </p:sp>
    </p:spTree>
    <p:extLst>
      <p:ext uri="{BB962C8B-B14F-4D97-AF65-F5344CB8AC3E}">
        <p14:creationId xmlns:p14="http://schemas.microsoft.com/office/powerpoint/2010/main" val="2217681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Our approach </a:t>
            </a:r>
            <a:r>
              <a:rPr lang="en-US" baseline="0" dirty="0" smtClean="0"/>
              <a:t>involves a variety of offerings that include 10 </a:t>
            </a:r>
            <a:r>
              <a:rPr lang="en-US" u="sng" baseline="0" dirty="0" smtClean="0"/>
              <a:t>national policy committees </a:t>
            </a:r>
            <a:r>
              <a:rPr lang="en-US" baseline="0" dirty="0" smtClean="0"/>
              <a:t>and 8 </a:t>
            </a:r>
            <a:r>
              <a:rPr lang="en-US" u="sng" baseline="0" dirty="0" smtClean="0"/>
              <a:t>focused state services</a:t>
            </a:r>
            <a:r>
              <a:rPr lang="en-US" baseline="0" dirty="0" smtClean="0"/>
              <a:t>. </a:t>
            </a:r>
          </a:p>
          <a:p>
            <a:r>
              <a:rPr lang="en-US" sz="1200" b="0" i="0" u="sng" strike="noStrike" kern="1200" baseline="0" dirty="0" smtClean="0">
                <a:solidFill>
                  <a:schemeClr val="tx1"/>
                </a:solidFill>
                <a:latin typeface="+mn-lt"/>
                <a:ea typeface="+mn-ea"/>
                <a:cs typeface="+mn-cs"/>
              </a:rPr>
              <a:t>8 NASWA Service Hubs</a:t>
            </a:r>
            <a:r>
              <a:rPr lang="en-US" sz="1200" b="0" i="0" u="none" strike="noStrike" kern="1200" baseline="0" dirty="0" smtClean="0">
                <a:solidFill>
                  <a:schemeClr val="tx1"/>
                </a:solidFill>
                <a:latin typeface="+mn-lt"/>
                <a:ea typeface="+mn-ea"/>
                <a:cs typeface="+mn-cs"/>
              </a:rPr>
              <a:t>:</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Technology and technology assistance for business process challenges and improvements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Online and e-library solutions for education and training</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Research and technical assistance</a:t>
            </a:r>
          </a:p>
          <a:p>
            <a:endParaRPr lang="en-US" dirty="0" smtClean="0"/>
          </a:p>
          <a:p>
            <a:r>
              <a:rPr lang="en-US" u="sng" baseline="0" dirty="0" smtClean="0"/>
              <a:t>10 Policy Committees</a:t>
            </a:r>
            <a:r>
              <a:rPr lang="en-US" baseline="0" dirty="0" smtClean="0"/>
              <a:t>:</a:t>
            </a: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Opportunities to network, share promising practices and information about business processes and policy changes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Facilitate collaborative efforts to resolve critical state issues and create bipartisan, consensus-driven issue papers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E&amp;T, WLMI, A&amp;F, EO, UI, </a:t>
            </a:r>
            <a:r>
              <a:rPr lang="en-US" sz="1200" b="0" i="0" u="none" strike="noStrike" kern="1200" baseline="0" dirty="0" err="1" smtClean="0">
                <a:solidFill>
                  <a:schemeClr val="tx1"/>
                </a:solidFill>
                <a:latin typeface="+mn-lt"/>
                <a:ea typeface="+mn-ea"/>
                <a:cs typeface="+mn-cs"/>
              </a:rPr>
              <a:t>NLx</a:t>
            </a:r>
            <a:r>
              <a:rPr lang="en-US" sz="1200" b="0" i="0" u="none" strike="noStrike" kern="1200" baseline="0" dirty="0" smtClean="0">
                <a:solidFill>
                  <a:schemeClr val="tx1"/>
                </a:solidFill>
                <a:latin typeface="+mn-lt"/>
                <a:ea typeface="+mn-ea"/>
                <a:cs typeface="+mn-cs"/>
              </a:rPr>
              <a:t>, Veterans, Communication, Technology, </a:t>
            </a:r>
          </a:p>
        </p:txBody>
      </p:sp>
      <p:sp>
        <p:nvSpPr>
          <p:cNvPr id="4" name="Slide Number Placeholder 3"/>
          <p:cNvSpPr>
            <a:spLocks noGrp="1"/>
          </p:cNvSpPr>
          <p:nvPr>
            <p:ph type="sldNum" sz="quarter" idx="10"/>
          </p:nvPr>
        </p:nvSpPr>
        <p:spPr/>
        <p:txBody>
          <a:bodyPr/>
          <a:lstStyle/>
          <a:p>
            <a:fld id="{122B4AE5-5C70-4601-B3DA-D3F85DD3B4D4}" type="slidenum">
              <a:rPr lang="en-US" smtClean="0"/>
              <a:t>4</a:t>
            </a:fld>
            <a:endParaRPr lang="en-US" dirty="0"/>
          </a:p>
        </p:txBody>
      </p:sp>
    </p:spTree>
    <p:extLst>
      <p:ext uri="{BB962C8B-B14F-4D97-AF65-F5344CB8AC3E}">
        <p14:creationId xmlns:p14="http://schemas.microsoft.com/office/powerpoint/2010/main" val="3230588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state</a:t>
            </a:r>
            <a:r>
              <a:rPr lang="en-US" baseline="0" dirty="0" smtClean="0"/>
              <a:t> </a:t>
            </a:r>
            <a:r>
              <a:rPr lang="en-US" baseline="0" dirty="0" smtClean="0"/>
              <a:t>administrators meeting the requirements of WIOA is </a:t>
            </a:r>
            <a:r>
              <a:rPr lang="en-US" dirty="0" smtClean="0"/>
              <a:t>one </a:t>
            </a:r>
            <a:r>
              <a:rPr lang="en-US" dirty="0" smtClean="0"/>
              <a:t>of the many responsibilities on</a:t>
            </a:r>
            <a:r>
              <a:rPr lang="en-US" baseline="0" dirty="0" smtClean="0"/>
              <a:t> your </a:t>
            </a:r>
            <a:r>
              <a:rPr lang="en-US" baseline="0" dirty="0" smtClean="0"/>
              <a:t>plate.</a:t>
            </a:r>
            <a:endParaRPr lang="en-US" baseline="0" dirty="0" smtClean="0"/>
          </a:p>
          <a:p>
            <a:r>
              <a:rPr lang="en-US" baseline="0" dirty="0" smtClean="0"/>
              <a:t>A critical piece of those requirements is the </a:t>
            </a:r>
            <a:r>
              <a:rPr lang="en-US" b="1" baseline="0" dirty="0" smtClean="0"/>
              <a:t>delivery of aligned customer services -</a:t>
            </a:r>
            <a:r>
              <a:rPr lang="en-US" baseline="0" dirty="0" smtClean="0"/>
              <a:t> working closely with other state core partners like Adult-Ed and TANF; each of which have their own priorities, technology and funding limitations. </a:t>
            </a:r>
          </a:p>
          <a:p>
            <a:endParaRPr lang="en-US" baseline="0" dirty="0" smtClean="0"/>
          </a:p>
          <a:p>
            <a:r>
              <a:rPr lang="en-US" baseline="0" dirty="0" smtClean="0"/>
              <a:t>We </a:t>
            </a:r>
            <a:r>
              <a:rPr lang="en-US" baseline="0" dirty="0" smtClean="0"/>
              <a:t>can all agree that technology plays a key role in </a:t>
            </a:r>
            <a:r>
              <a:rPr lang="en-US" baseline="0" dirty="0" smtClean="0"/>
              <a:t>the delivery of any customer service, </a:t>
            </a:r>
            <a:r>
              <a:rPr lang="en-US" baseline="0" dirty="0" smtClean="0"/>
              <a:t>including </a:t>
            </a:r>
            <a:r>
              <a:rPr lang="en-US" baseline="0" dirty="0" smtClean="0"/>
              <a:t>WIOA </a:t>
            </a:r>
            <a:r>
              <a:rPr lang="en-US" baseline="0" dirty="0" smtClean="0"/>
              <a:t>programs and services. And this pivotal role has </a:t>
            </a:r>
            <a:r>
              <a:rPr lang="en-US" baseline="0" dirty="0" smtClean="0"/>
              <a:t>become the framework for not only service delivery, but also administration and performance reporting.    </a:t>
            </a:r>
            <a:endParaRPr lang="en-US" dirty="0" smtClean="0"/>
          </a:p>
        </p:txBody>
      </p:sp>
      <p:sp>
        <p:nvSpPr>
          <p:cNvPr id="4" name="Slide Number Placeholder 3"/>
          <p:cNvSpPr>
            <a:spLocks noGrp="1"/>
          </p:cNvSpPr>
          <p:nvPr>
            <p:ph type="sldNum" sz="quarter" idx="10"/>
          </p:nvPr>
        </p:nvSpPr>
        <p:spPr/>
        <p:txBody>
          <a:bodyPr/>
          <a:lstStyle/>
          <a:p>
            <a:fld id="{122B4AE5-5C70-4601-B3DA-D3F85DD3B4D4}" type="slidenum">
              <a:rPr lang="en-US" smtClean="0"/>
              <a:t>5</a:t>
            </a:fld>
            <a:endParaRPr lang="en-US" dirty="0"/>
          </a:p>
        </p:txBody>
      </p:sp>
    </p:spTree>
    <p:extLst>
      <p:ext uri="{BB962C8B-B14F-4D97-AF65-F5344CB8AC3E}">
        <p14:creationId xmlns:p14="http://schemas.microsoft.com/office/powerpoint/2010/main" val="2657824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imagine</a:t>
            </a:r>
            <a:r>
              <a:rPr lang="en-US" baseline="0" dirty="0" smtClean="0"/>
              <a:t> a center, a trusted space where you and your staff can turn to get the information, capacity building and the assistance you need around the “business of workforce technology.”  </a:t>
            </a:r>
          </a:p>
          <a:p>
            <a:endParaRPr lang="en-US" baseline="0" dirty="0" smtClean="0"/>
          </a:p>
          <a:p>
            <a:r>
              <a:rPr lang="en-US" baseline="0" dirty="0" smtClean="0"/>
              <a:t>This very vision was first born within NASWA’s E&amp;T community, who as late as 2015, included a recommendation for such an effort in NASWA’s recommendations to USDOL on the Implementation of the Performance Accountability Provisions of WIOA.</a:t>
            </a:r>
          </a:p>
          <a:p>
            <a:endParaRPr lang="en-US" baseline="0" dirty="0" smtClean="0"/>
          </a:p>
          <a:p>
            <a:r>
              <a:rPr lang="en-US" baseline="0" dirty="0" smtClean="0"/>
              <a:t>The very next year, USDOL in alignment with our recommendations came to NASWA with some seed money to kick off this effort.  </a:t>
            </a:r>
            <a:endParaRPr lang="en-US" dirty="0"/>
          </a:p>
        </p:txBody>
      </p:sp>
      <p:sp>
        <p:nvSpPr>
          <p:cNvPr id="4" name="Slide Number Placeholder 3"/>
          <p:cNvSpPr>
            <a:spLocks noGrp="1"/>
          </p:cNvSpPr>
          <p:nvPr>
            <p:ph type="sldNum" sz="quarter" idx="10"/>
          </p:nvPr>
        </p:nvSpPr>
        <p:spPr/>
        <p:txBody>
          <a:bodyPr/>
          <a:lstStyle/>
          <a:p>
            <a:fld id="{122B4AE5-5C70-4601-B3DA-D3F85DD3B4D4}" type="slidenum">
              <a:rPr lang="en-US" smtClean="0"/>
              <a:t>6</a:t>
            </a:fld>
            <a:endParaRPr lang="en-US" dirty="0"/>
          </a:p>
        </p:txBody>
      </p:sp>
    </p:spTree>
    <p:extLst>
      <p:ext uri="{BB962C8B-B14F-4D97-AF65-F5344CB8AC3E}">
        <p14:creationId xmlns:p14="http://schemas.microsoft.com/office/powerpoint/2010/main" val="2288473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STCO:</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Encourage data and technology strategies that are modern, innovative, program-driven, and user-centric.</a:t>
            </a:r>
            <a:endParaRPr lang="en-US" sz="11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Promote transparency in the marketplace of technology systems and solutions used by state WIOA programs.</a:t>
            </a:r>
            <a:endParaRPr lang="en-US" sz="11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Connect stakeholders and brokers to better align workforce programs with available resources.</a:t>
            </a:r>
            <a:endParaRPr lang="en-US" sz="1100" kern="1200" dirty="0" smtClean="0">
              <a:solidFill>
                <a:schemeClr val="tx1"/>
              </a:solidFill>
              <a:effectLst/>
              <a:latin typeface="+mn-lt"/>
              <a:ea typeface="+mn-ea"/>
              <a:cs typeface="+mn-cs"/>
            </a:endParaRPr>
          </a:p>
          <a:p>
            <a:pPr marL="0" indent="0">
              <a:buFont typeface="Arial" panose="020B0604020202020204" pitchFamily="34" charset="0"/>
              <a:buNone/>
            </a:pPr>
            <a:endParaRPr lang="en-US" sz="1200" b="1" dirty="0" smtClean="0"/>
          </a:p>
          <a:p>
            <a:pPr marL="171450" indent="-171450">
              <a:buFont typeface="Arial" panose="020B0604020202020204" pitchFamily="34" charset="0"/>
              <a:buChar char="•"/>
            </a:pPr>
            <a:r>
              <a:rPr lang="en-US" sz="1200" b="1" dirty="0" smtClean="0"/>
              <a:t>Portfolio of Online Tools: </a:t>
            </a:r>
            <a:r>
              <a:rPr lang="en-US" sz="1200" dirty="0" smtClean="0"/>
              <a:t>Build awareness and transparency, allowing authorized users to browse resources, technology solutions, and promising practices.</a:t>
            </a:r>
          </a:p>
          <a:p>
            <a:pPr marL="171450" indent="-171450">
              <a:buFont typeface="Arial" panose="020B0604020202020204" pitchFamily="34" charset="0"/>
              <a:buChar char="•"/>
            </a:pPr>
            <a:r>
              <a:rPr lang="en-US" sz="1200" b="1" dirty="0" smtClean="0"/>
              <a:t>Technical Assistance Center:  </a:t>
            </a:r>
            <a:r>
              <a:rPr lang="en-US" sz="1200" dirty="0" smtClean="0"/>
              <a:t>Create and deliver relevant and cutting edge learning paths</a:t>
            </a:r>
            <a:r>
              <a:rPr lang="en-US" sz="1200" baseline="0" dirty="0" smtClean="0"/>
              <a:t> and WIOA technology-specific </a:t>
            </a:r>
            <a:r>
              <a:rPr lang="en-US" sz="1200" dirty="0" smtClean="0"/>
              <a:t>consulting services in support of mission. </a:t>
            </a:r>
          </a:p>
          <a:p>
            <a:pPr marL="457200" indent="-457200">
              <a:buFont typeface="+mj-lt"/>
              <a:buAutoNum type="arabicPeriod"/>
            </a:pPr>
            <a:endParaRPr lang="en-US" sz="1200" dirty="0" smtClean="0"/>
          </a:p>
          <a:p>
            <a:pPr marL="0" indent="-230187" algn="l">
              <a:buNone/>
            </a:pPr>
            <a:r>
              <a:rPr lang="en-US" sz="2200" b="1" dirty="0" smtClean="0">
                <a:latin typeface="Century Gothic" panose="020B0502020202020204" pitchFamily="34" charset="0"/>
              </a:rPr>
              <a:t>All</a:t>
            </a:r>
            <a:r>
              <a:rPr lang="en-US" sz="2200" b="1" baseline="0" dirty="0" smtClean="0">
                <a:latin typeface="Century Gothic" panose="020B0502020202020204" pitchFamily="34" charset="0"/>
              </a:rPr>
              <a:t> </a:t>
            </a:r>
            <a:r>
              <a:rPr lang="en-US" b="1" dirty="0" smtClean="0">
                <a:latin typeface="Century Gothic" panose="020B0502020202020204" pitchFamily="34" charset="0"/>
              </a:rPr>
              <a:t>resources are designed to support the administrative and operational components of the workforce system </a:t>
            </a:r>
          </a:p>
          <a:p>
            <a:endParaRPr lang="en-US" dirty="0"/>
          </a:p>
        </p:txBody>
      </p:sp>
      <p:sp>
        <p:nvSpPr>
          <p:cNvPr id="4" name="Slide Number Placeholder 3"/>
          <p:cNvSpPr>
            <a:spLocks noGrp="1"/>
          </p:cNvSpPr>
          <p:nvPr>
            <p:ph type="sldNum" sz="quarter" idx="10"/>
          </p:nvPr>
        </p:nvSpPr>
        <p:spPr/>
        <p:txBody>
          <a:bodyPr/>
          <a:lstStyle/>
          <a:p>
            <a:fld id="{122B4AE5-5C70-4601-B3DA-D3F85DD3B4D4}" type="slidenum">
              <a:rPr lang="en-US" smtClean="0"/>
              <a:t>7</a:t>
            </a:fld>
            <a:endParaRPr lang="en-US" dirty="0"/>
          </a:p>
        </p:txBody>
      </p:sp>
    </p:spTree>
    <p:extLst>
      <p:ext uri="{BB962C8B-B14F-4D97-AF65-F5344CB8AC3E}">
        <p14:creationId xmlns:p14="http://schemas.microsoft.com/office/powerpoint/2010/main" val="3221211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Please let me know if you, your agency or state is interested in any</a:t>
            </a:r>
            <a:r>
              <a:rPr lang="en-US" baseline="0" dirty="0" smtClean="0"/>
              <a:t> of the following activities:</a:t>
            </a:r>
          </a:p>
          <a:p>
            <a:pPr marL="628650" lvl="1" indent="-171450">
              <a:buFont typeface="Courier New" panose="02070309020205020404" pitchFamily="49" charset="0"/>
              <a:buChar char="o"/>
            </a:pPr>
            <a:r>
              <a:rPr lang="en-US" baseline="0" dirty="0" smtClean="0"/>
              <a:t>Providing contact information of “go-to” staff in your agency or within other WIOA titles – that we can connect with about technical assistance needs</a:t>
            </a:r>
          </a:p>
          <a:p>
            <a:pPr marL="628650" lvl="1" indent="-171450">
              <a:buFont typeface="Courier New" panose="02070309020205020404" pitchFamily="49" charset="0"/>
              <a:buChar char="o"/>
            </a:pPr>
            <a:r>
              <a:rPr lang="en-US" baseline="0" dirty="0" smtClean="0"/>
              <a:t>Providing ongoing feedback and input into what WITSC is creating or planning to create</a:t>
            </a:r>
          </a:p>
          <a:p>
            <a:pPr marL="628650" lvl="1" indent="-171450">
              <a:buFont typeface="Courier New" panose="02070309020205020404" pitchFamily="49" charset="0"/>
              <a:buChar char="o"/>
            </a:pPr>
            <a:r>
              <a:rPr lang="en-US" baseline="0" dirty="0" smtClean="0"/>
              <a:t>Testing products or reviewing learning objectives, impacts, etc. associated with curriculum</a:t>
            </a:r>
          </a:p>
          <a:p>
            <a:pPr marL="628650" lvl="1" indent="-171450">
              <a:buFont typeface="Courier New" panose="02070309020205020404" pitchFamily="49" charset="0"/>
              <a:buChar char="o"/>
            </a:pPr>
            <a:r>
              <a:rPr lang="en-US" baseline="0" dirty="0" smtClean="0"/>
              <a:t>Helping to coordinate the state technology profiles for your state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122B4AE5-5C70-4601-B3DA-D3F85DD3B4D4}" type="slidenum">
              <a:rPr lang="en-US" smtClean="0"/>
              <a:t>8</a:t>
            </a:fld>
            <a:endParaRPr lang="en-US" dirty="0"/>
          </a:p>
        </p:txBody>
      </p:sp>
    </p:spTree>
    <p:extLst>
      <p:ext uri="{BB962C8B-B14F-4D97-AF65-F5344CB8AC3E}">
        <p14:creationId xmlns:p14="http://schemas.microsoft.com/office/powerpoint/2010/main" val="3701469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USDOL funded the creation of a framework to connect partner information and provide seamless customer experience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User-friendly interface and flexible design, open-source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Jobseekers can register for multiple programs at once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Quick access to real-time, personalized information</a:t>
            </a:r>
          </a:p>
          <a:p>
            <a:pPr marL="0" indent="0">
              <a:buFont typeface="Arial" panose="020B0604020202020204" pitchFamily="34" charset="0"/>
              <a:buNone/>
            </a:pPr>
            <a:r>
              <a:rPr lang="en-US" sz="1200" b="1" i="0" u="none" strike="noStrike" kern="1200" baseline="0" dirty="0" smtClean="0">
                <a:solidFill>
                  <a:schemeClr val="tx1"/>
                </a:solidFill>
                <a:latin typeface="+mn-lt"/>
                <a:ea typeface="+mn-ea"/>
                <a:cs typeface="+mn-cs"/>
              </a:rPr>
              <a:t>Improves customer satisfaction and streamlines work processes</a:t>
            </a:r>
          </a:p>
        </p:txBody>
      </p:sp>
      <p:sp>
        <p:nvSpPr>
          <p:cNvPr id="4" name="Slide Number Placeholder 3"/>
          <p:cNvSpPr>
            <a:spLocks noGrp="1"/>
          </p:cNvSpPr>
          <p:nvPr>
            <p:ph type="sldNum" sz="quarter" idx="10"/>
          </p:nvPr>
        </p:nvSpPr>
        <p:spPr/>
        <p:txBody>
          <a:bodyPr/>
          <a:lstStyle/>
          <a:p>
            <a:fld id="{122B4AE5-5C70-4601-B3DA-D3F85DD3B4D4}" type="slidenum">
              <a:rPr lang="en-US" smtClean="0"/>
              <a:t>9</a:t>
            </a:fld>
            <a:endParaRPr lang="en-US" dirty="0"/>
          </a:p>
        </p:txBody>
      </p:sp>
    </p:spTree>
    <p:extLst>
      <p:ext uri="{BB962C8B-B14F-4D97-AF65-F5344CB8AC3E}">
        <p14:creationId xmlns:p14="http://schemas.microsoft.com/office/powerpoint/2010/main" val="1910340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For the State:</a:t>
            </a:r>
          </a:p>
          <a:p>
            <a:r>
              <a:rPr lang="en-US" sz="1200" b="1" i="0" u="sng" kern="1200" dirty="0" smtClean="0">
                <a:solidFill>
                  <a:schemeClr val="tx1"/>
                </a:solidFill>
                <a:effectLst/>
                <a:latin typeface="+mn-lt"/>
                <a:ea typeface="+mn-ea"/>
                <a:cs typeface="+mn-cs"/>
              </a:rPr>
              <a:t>WIOA</a:t>
            </a:r>
          </a:p>
          <a:p>
            <a:r>
              <a:rPr lang="en-US" sz="1200" b="0" i="0" u="none" strike="noStrike" kern="1200" dirty="0" smtClean="0">
                <a:solidFill>
                  <a:schemeClr val="tx1"/>
                </a:solidFill>
                <a:effectLst/>
                <a:latin typeface="+mn-lt"/>
                <a:ea typeface="+mn-ea"/>
                <a:cs typeface="+mn-cs"/>
              </a:rPr>
              <a:t>Workforce Connect helps you implement WIOA by integrating UI, ES and workforce IT systems so they “speak” to each other. Workforce Connect also allows for easy expansion of the modules to new partners in your workforce system, such as adult basic education and vocational rehabilitation. It also interfaces with your state’s job postings and other resources, such as labor market information, career fairs, workshops, and social media links, which results in real-time personalized information for the job seeker.</a:t>
            </a:r>
          </a:p>
          <a:p>
            <a:r>
              <a:rPr lang="en-US" sz="1200" b="1" i="0" u="sng" kern="1200" dirty="0" smtClean="0">
                <a:solidFill>
                  <a:schemeClr val="tx1"/>
                </a:solidFill>
                <a:effectLst/>
                <a:latin typeface="+mn-lt"/>
                <a:ea typeface="+mn-ea"/>
                <a:cs typeface="+mn-cs"/>
              </a:rPr>
              <a:t>Totally Customizable</a:t>
            </a:r>
          </a:p>
          <a:p>
            <a:r>
              <a:rPr lang="en-US" sz="1200" b="0" i="0" u="none" strike="noStrike" kern="1200" dirty="0" smtClean="0">
                <a:solidFill>
                  <a:schemeClr val="tx1"/>
                </a:solidFill>
                <a:effectLst/>
                <a:latin typeface="+mn-lt"/>
                <a:ea typeface="+mn-ea"/>
                <a:cs typeface="+mn-cs"/>
              </a:rPr>
              <a:t>Workforce Connect is totally customizable by the state agency, allowing you to align it with your state brand. You can name it/rename it, place your logo on it, select a color palette and even write the questions/fields to ensure it integrates with your backend data systems.</a:t>
            </a:r>
          </a:p>
          <a:p>
            <a:r>
              <a:rPr lang="en-US" sz="1200" b="0" i="0" u="none" strike="noStrike" kern="1200" dirty="0" smtClean="0">
                <a:solidFill>
                  <a:schemeClr val="tx1"/>
                </a:solidFill>
                <a:effectLst/>
                <a:latin typeface="+mn-lt"/>
                <a:ea typeface="+mn-ea"/>
                <a:cs typeface="+mn-cs"/>
              </a:rPr>
              <a:t>Plus, Workforce Connect comes with a translator, so you can present questions in multiple languages.</a:t>
            </a:r>
          </a:p>
          <a:p>
            <a:r>
              <a:rPr lang="en-US" sz="1200" b="1" i="0" u="sng" kern="1200" dirty="0" smtClean="0">
                <a:solidFill>
                  <a:schemeClr val="tx1"/>
                </a:solidFill>
                <a:effectLst/>
                <a:latin typeface="+mn-lt"/>
                <a:ea typeface="+mn-ea"/>
                <a:cs typeface="+mn-cs"/>
              </a:rPr>
              <a:t>Automated Password Recovery</a:t>
            </a:r>
          </a:p>
          <a:p>
            <a:r>
              <a:rPr lang="en-US" sz="1200" b="0" i="0" u="none" strike="noStrike" kern="1200" dirty="0" smtClean="0">
                <a:solidFill>
                  <a:schemeClr val="tx1"/>
                </a:solidFill>
                <a:effectLst/>
                <a:latin typeface="+mn-lt"/>
                <a:ea typeface="+mn-ea"/>
                <a:cs typeface="+mn-cs"/>
              </a:rPr>
              <a:t>If a user forgets or loses his or her password, recovery is done through an automated, self-service password reset. No human interaction is required, no phone calls for look up or reset!</a:t>
            </a:r>
          </a:p>
          <a:p>
            <a:r>
              <a:rPr lang="en-US" sz="1200" b="1" i="0" u="sng" kern="1200" dirty="0" smtClean="0">
                <a:solidFill>
                  <a:schemeClr val="tx1"/>
                </a:solidFill>
                <a:effectLst/>
                <a:latin typeface="+mn-lt"/>
                <a:ea typeface="+mn-ea"/>
                <a:cs typeface="+mn-cs"/>
              </a:rPr>
              <a:t>Streamlined Customer Service</a:t>
            </a:r>
          </a:p>
          <a:p>
            <a:r>
              <a:rPr lang="en-US" sz="1200" b="0" i="0" u="none" strike="noStrike" kern="1200" dirty="0" smtClean="0">
                <a:solidFill>
                  <a:schemeClr val="tx1"/>
                </a:solidFill>
                <a:effectLst/>
                <a:latin typeface="+mn-lt"/>
                <a:ea typeface="+mn-ea"/>
                <a:cs typeface="+mn-cs"/>
              </a:rPr>
              <a:t>Because Workforce Connect is personalized to the job seeker’s needs and information and the functions are automated, the job seeker has easy access to information that in the past required a call or even a visit into your offices. This means potentially fewer customer service phone calls that your staff has to field.</a:t>
            </a:r>
          </a:p>
          <a:p>
            <a:r>
              <a:rPr lang="en-US" sz="1200" b="0" i="0" u="none" kern="1200" dirty="0" smtClean="0">
                <a:solidFill>
                  <a:schemeClr val="tx1"/>
                </a:solidFill>
                <a:effectLst/>
                <a:latin typeface="+mn-lt"/>
                <a:ea typeface="+mn-ea"/>
                <a:cs typeface="+mn-cs"/>
              </a:rPr>
              <a:t>For Jobseeker:</a:t>
            </a:r>
          </a:p>
          <a:p>
            <a:r>
              <a:rPr lang="en-US" sz="1200" b="1" i="0" u="sng" kern="1200" dirty="0" smtClean="0">
                <a:solidFill>
                  <a:schemeClr val="tx1"/>
                </a:solidFill>
                <a:effectLst/>
                <a:latin typeface="+mn-lt"/>
                <a:ea typeface="+mn-ea"/>
                <a:cs typeface="+mn-cs"/>
              </a:rPr>
              <a:t>Easy Registration</a:t>
            </a:r>
          </a:p>
          <a:p>
            <a:r>
              <a:rPr lang="en-US" sz="1200" b="0" i="0" u="none" strike="noStrike" kern="1200" dirty="0" smtClean="0">
                <a:solidFill>
                  <a:schemeClr val="tx1"/>
                </a:solidFill>
                <a:effectLst/>
                <a:latin typeface="+mn-lt"/>
                <a:ea typeface="+mn-ea"/>
                <a:cs typeface="+mn-cs"/>
              </a:rPr>
              <a:t>Job seekers can register for multiple programs at once thanks to the Integrated Registration module, which was created to eliminate the need for job seekers to enter and re-enter information multiple times. This easy registration process collects the information and data that is common across partners and passes it along to relevant workforce systems.</a:t>
            </a:r>
          </a:p>
          <a:p>
            <a:r>
              <a:rPr lang="en-US" sz="1200" b="1" i="0" u="sng" kern="1200" dirty="0" smtClean="0">
                <a:solidFill>
                  <a:schemeClr val="tx1"/>
                </a:solidFill>
                <a:effectLst/>
                <a:latin typeface="+mn-lt"/>
                <a:ea typeface="+mn-ea"/>
                <a:cs typeface="+mn-cs"/>
              </a:rPr>
              <a:t>Access Personalized Information</a:t>
            </a:r>
          </a:p>
          <a:p>
            <a:r>
              <a:rPr lang="en-US" sz="1200" b="0" i="0" u="none" strike="noStrike" kern="1200" dirty="0" smtClean="0">
                <a:solidFill>
                  <a:schemeClr val="tx1"/>
                </a:solidFill>
                <a:effectLst/>
                <a:latin typeface="+mn-lt"/>
                <a:ea typeface="+mn-ea"/>
                <a:cs typeface="+mn-cs"/>
              </a:rPr>
              <a:t>Once the job seeker registers, the Integrated Profile Page provides information that is tailored to that job seeker’s needs, including job fairs, workshops, job matches, labor market information (LMI) and other important information, all in real time.</a:t>
            </a:r>
          </a:p>
          <a:p>
            <a:r>
              <a:rPr lang="en-US" sz="1200" b="1" i="0" u="sng" kern="1200" dirty="0" smtClean="0">
                <a:solidFill>
                  <a:schemeClr val="tx1"/>
                </a:solidFill>
                <a:effectLst/>
                <a:latin typeface="+mn-lt"/>
                <a:ea typeface="+mn-ea"/>
                <a:cs typeface="+mn-cs"/>
              </a:rPr>
              <a:t>Secure Messaging</a:t>
            </a:r>
          </a:p>
          <a:p>
            <a:r>
              <a:rPr lang="en-US" sz="1200" b="0" i="0" u="none" strike="noStrike" kern="1200" dirty="0" smtClean="0">
                <a:solidFill>
                  <a:schemeClr val="tx1"/>
                </a:solidFill>
                <a:effectLst/>
                <a:latin typeface="+mn-lt"/>
                <a:ea typeface="+mn-ea"/>
                <a:cs typeface="+mn-cs"/>
              </a:rPr>
              <a:t>Rarely can a job seeker ask questions and receive answers from the state systems without having to pick up the phone. With the secure messaging function in the Profile Page, job seekers now can query the workforce agency and receive answers, notices and updates from the states.</a:t>
            </a:r>
          </a:p>
          <a:p>
            <a:r>
              <a:rPr lang="en-US" sz="1200" b="1" i="0" u="sng" kern="1200" dirty="0" smtClean="0">
                <a:solidFill>
                  <a:schemeClr val="tx1"/>
                </a:solidFill>
                <a:effectLst/>
                <a:latin typeface="+mn-lt"/>
                <a:ea typeface="+mn-ea"/>
                <a:cs typeface="+mn-cs"/>
              </a:rPr>
              <a:t>Track Status</a:t>
            </a:r>
          </a:p>
          <a:p>
            <a:r>
              <a:rPr lang="en-US" sz="1200" b="0" i="0" u="none" strike="noStrike" kern="1200" dirty="0" smtClean="0">
                <a:solidFill>
                  <a:schemeClr val="tx1"/>
                </a:solidFill>
                <a:effectLst/>
                <a:latin typeface="+mn-lt"/>
                <a:ea typeface="+mn-ea"/>
                <a:cs typeface="+mn-cs"/>
              </a:rPr>
              <a:t>Another great feature of the Profile Page is that the job seeker can track the status of UI claims as well as other paperwork. This not only makes life easier for the job seeker, but may eliminate some incoming calls to your agency</a:t>
            </a:r>
          </a:p>
          <a:p>
            <a:endParaRPr lang="en-US" sz="1200" b="0" i="0" u="none" strike="noStrike" kern="1200" dirty="0" smtClean="0">
              <a:solidFill>
                <a:schemeClr val="tx1"/>
              </a:solidFill>
              <a:effectLst/>
              <a:latin typeface="+mn-lt"/>
              <a:ea typeface="+mn-ea"/>
              <a:cs typeface="+mn-cs"/>
            </a:endParaRPr>
          </a:p>
          <a:p>
            <a:endParaRPr lang="en-US" sz="1200" b="0" i="0" u="none" strike="noStrike"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22B4AE5-5C70-4601-B3DA-D3F85DD3B4D4}" type="slidenum">
              <a:rPr lang="en-US" smtClean="0"/>
              <a:t>10</a:t>
            </a:fld>
            <a:endParaRPr lang="en-US" dirty="0"/>
          </a:p>
        </p:txBody>
      </p:sp>
    </p:spTree>
    <p:extLst>
      <p:ext uri="{BB962C8B-B14F-4D97-AF65-F5344CB8AC3E}">
        <p14:creationId xmlns:p14="http://schemas.microsoft.com/office/powerpoint/2010/main" val="18297747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0" y="5671055"/>
            <a:ext cx="9144000" cy="1186945"/>
          </a:xfrm>
          <a:prstGeom prst="rect">
            <a:avLst/>
          </a:prstGeom>
          <a:effectLst>
            <a:outerShdw blurRad="190500" dist="63500" dir="16200000" rotWithShape="0">
              <a:prstClr val="black">
                <a:alpha val="30000"/>
              </a:prstClr>
            </a:outerShdw>
          </a:effectLst>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983" y="5968490"/>
            <a:ext cx="2132035" cy="731520"/>
          </a:xfrm>
          <a:prstGeom prst="rect">
            <a:avLst/>
          </a:prstGeom>
        </p:spPr>
      </p:pic>
      <p:sp>
        <p:nvSpPr>
          <p:cNvPr id="2" name="Title 1"/>
          <p:cNvSpPr>
            <a:spLocks noGrp="1"/>
          </p:cNvSpPr>
          <p:nvPr>
            <p:ph type="ctrTitle"/>
          </p:nvPr>
        </p:nvSpPr>
        <p:spPr>
          <a:xfrm>
            <a:off x="685800" y="629478"/>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109153"/>
            <a:ext cx="6858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906AD7-CCC0-4423-BF6B-B593138A5D16}" type="datetime1">
              <a:rPr lang="en-US" smtClean="0"/>
              <a:t>3/6/2019</a:t>
            </a:fld>
            <a:endParaRPr lang="en-US" dirty="0"/>
          </a:p>
        </p:txBody>
      </p:sp>
      <p:sp>
        <p:nvSpPr>
          <p:cNvPr id="6" name="Slide Number Placeholder 5"/>
          <p:cNvSpPr>
            <a:spLocks noGrp="1"/>
          </p:cNvSpPr>
          <p:nvPr>
            <p:ph type="sldNum" sz="quarter" idx="12"/>
          </p:nvPr>
        </p:nvSpPr>
        <p:spPr/>
        <p:txBody>
          <a:bodyPr/>
          <a:lstStyle/>
          <a:p>
            <a:fld id="{B963B8A6-CB6B-4729-8E6A-64E9D52D8230}" type="slidenum">
              <a:rPr lang="en-US" smtClean="0"/>
              <a:t>‹#›</a:t>
            </a:fld>
            <a:endParaRPr lang="en-US" dirty="0"/>
          </a:p>
        </p:txBody>
      </p:sp>
      <p:cxnSp>
        <p:nvCxnSpPr>
          <p:cNvPr id="8" name="Straight Connector 7"/>
          <p:cNvCxnSpPr/>
          <p:nvPr/>
        </p:nvCxnSpPr>
        <p:spPr>
          <a:xfrm>
            <a:off x="1371600" y="3039938"/>
            <a:ext cx="6400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3874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F5CAF9D-F672-45E2-9FBD-FB29B0D7AA1F}" type="datetime1">
              <a:rPr lang="en-US" smtClean="0"/>
              <a:t>3/6/2019</a:t>
            </a:fld>
            <a:endParaRPr lang="en-US" dirty="0"/>
          </a:p>
        </p:txBody>
      </p:sp>
      <p:sp>
        <p:nvSpPr>
          <p:cNvPr id="6" name="Slide Number Placeholder 5"/>
          <p:cNvSpPr>
            <a:spLocks noGrp="1"/>
          </p:cNvSpPr>
          <p:nvPr>
            <p:ph type="sldNum" sz="quarter" idx="12"/>
          </p:nvPr>
        </p:nvSpPr>
        <p:spPr/>
        <p:txBody>
          <a:bodyPr/>
          <a:lstStyle/>
          <a:p>
            <a:fld id="{B963B8A6-CB6B-4729-8E6A-64E9D52D8230}" type="slidenum">
              <a:rPr lang="en-US" smtClean="0"/>
              <a:t>‹#›</a:t>
            </a:fld>
            <a:endParaRPr lang="en-US" dirty="0"/>
          </a:p>
        </p:txBody>
      </p:sp>
      <p:sp>
        <p:nvSpPr>
          <p:cNvPr id="7" name="Text Placeholder 2"/>
          <p:cNvSpPr>
            <a:spLocks noGrp="1"/>
          </p:cNvSpPr>
          <p:nvPr>
            <p:ph idx="1"/>
          </p:nvPr>
        </p:nvSpPr>
        <p:spPr>
          <a:xfrm>
            <a:off x="228600" y="1494425"/>
            <a:ext cx="8686800" cy="399197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p:cNvSpPr>
            <a:spLocks noGrp="1"/>
          </p:cNvSpPr>
          <p:nvPr>
            <p:ph type="title"/>
          </p:nvPr>
        </p:nvSpPr>
        <p:spPr>
          <a:xfrm>
            <a:off x="228600" y="175846"/>
            <a:ext cx="8686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759746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5B0E06-59CC-4980-BCA4-6EEA702962F9}" type="datetime1">
              <a:rPr lang="en-US" smtClean="0"/>
              <a:t>3/6/2019</a:t>
            </a:fld>
            <a:endParaRPr lang="en-US" dirty="0"/>
          </a:p>
        </p:txBody>
      </p:sp>
      <p:sp>
        <p:nvSpPr>
          <p:cNvPr id="6" name="Slide Number Placeholder 5"/>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1806654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8600" y="1498234"/>
            <a:ext cx="4286250" cy="46787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498234"/>
            <a:ext cx="4286250" cy="46787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D62D6-6600-456F-8E99-177D32202A20}" type="datetime1">
              <a:rPr lang="en-US" smtClean="0"/>
              <a:t>3/6/2019</a:t>
            </a:fld>
            <a:endParaRPr lang="en-US" dirty="0"/>
          </a:p>
        </p:txBody>
      </p:sp>
      <p:sp>
        <p:nvSpPr>
          <p:cNvPr id="7" name="Slide Number Placeholder 6"/>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1568748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175846"/>
            <a:ext cx="8686800" cy="11552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8600" y="1519115"/>
            <a:ext cx="426958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28600" y="2343027"/>
            <a:ext cx="4269582" cy="3846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519115"/>
            <a:ext cx="42862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343027"/>
            <a:ext cx="4286250" cy="3846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EFDFE8-BE0B-4321-BB91-186B3F98BFDE}" type="datetime1">
              <a:rPr lang="en-US" smtClean="0"/>
              <a:t>3/6/2019</a:t>
            </a:fld>
            <a:endParaRPr lang="en-US" dirty="0"/>
          </a:p>
        </p:txBody>
      </p:sp>
      <p:sp>
        <p:nvSpPr>
          <p:cNvPr id="9" name="Slide Number Placeholder 8"/>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4273787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E71B03-F1F9-4097-9CFA-5E3BFDD613C6}" type="datetime1">
              <a:rPr lang="en-US" smtClean="0"/>
              <a:t>3/6/2019</a:t>
            </a:fld>
            <a:endParaRPr lang="en-US" dirty="0"/>
          </a:p>
        </p:txBody>
      </p:sp>
      <p:sp>
        <p:nvSpPr>
          <p:cNvPr id="5" name="Slide Number Placeholder 4"/>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3635323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4051D0-22BF-4B8F-ABC2-473F66E335C2}" type="datetime1">
              <a:rPr lang="en-US" smtClean="0"/>
              <a:t>3/6/2019</a:t>
            </a:fld>
            <a:endParaRPr lang="en-US" dirty="0"/>
          </a:p>
        </p:txBody>
      </p:sp>
      <p:sp>
        <p:nvSpPr>
          <p:cNvPr id="4" name="Slide Number Placeholder 3"/>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275030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62986"/>
            <a:ext cx="2949178" cy="1594413"/>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276AA1-2364-40EB-B592-833FE4DEAAD7}" type="datetime1">
              <a:rPr lang="en-US" smtClean="0"/>
              <a:t>3/6/2019</a:t>
            </a:fld>
            <a:endParaRPr lang="en-US" dirty="0"/>
          </a:p>
        </p:txBody>
      </p:sp>
      <p:sp>
        <p:nvSpPr>
          <p:cNvPr id="7" name="Slide Number Placeholder 6"/>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993363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631C15-02AC-4A91-84C9-1EE606A9A9E1}" type="datetime1">
              <a:rPr lang="en-US" smtClean="0"/>
              <a:t>3/6/2019</a:t>
            </a:fld>
            <a:endParaRPr lang="en-US" dirty="0"/>
          </a:p>
        </p:txBody>
      </p:sp>
      <p:sp>
        <p:nvSpPr>
          <p:cNvPr id="7" name="Slide Number Placeholder 6"/>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226938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C313A2-C2BD-4E55-A54E-EC59C68CAC51}" type="datetime1">
              <a:rPr lang="en-US" smtClean="0"/>
              <a:t>3/6/2019</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a:t>www.itsc.org</a:t>
            </a:r>
            <a:endParaRPr lang="en-US" dirty="0"/>
          </a:p>
        </p:txBody>
      </p:sp>
      <p:sp>
        <p:nvSpPr>
          <p:cNvPr id="6" name="Slide Number Placeholder 5"/>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1285717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AFC090-228C-41C2-9C16-68EFD0492AF5}" type="datetime1">
              <a:rPr lang="en-US" smtClean="0"/>
              <a:t>3/6/2019</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a:t>www.itsc.org</a:t>
            </a:r>
            <a:endParaRPr lang="en-US" dirty="0"/>
          </a:p>
        </p:txBody>
      </p:sp>
      <p:sp>
        <p:nvSpPr>
          <p:cNvPr id="6" name="Slide Number Placeholder 5"/>
          <p:cNvSpPr>
            <a:spLocks noGrp="1"/>
          </p:cNvSpPr>
          <p:nvPr>
            <p:ph type="sldNum" sz="quarter" idx="12"/>
          </p:nvPr>
        </p:nvSpPr>
        <p:spPr/>
        <p:txBody>
          <a:bodyPr/>
          <a:lstStyle/>
          <a:p>
            <a:fld id="{B963B8A6-CB6B-4729-8E6A-64E9D52D8230}" type="slidenum">
              <a:rPr lang="en-US" smtClean="0"/>
              <a:t>‹#›</a:t>
            </a:fld>
            <a:endParaRPr lang="en-US" dirty="0"/>
          </a:p>
        </p:txBody>
      </p:sp>
    </p:spTree>
    <p:extLst>
      <p:ext uri="{BB962C8B-B14F-4D97-AF65-F5344CB8AC3E}">
        <p14:creationId xmlns:p14="http://schemas.microsoft.com/office/powerpoint/2010/main" val="367796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4" name="Picture 13"/>
          <p:cNvPicPr>
            <a:picLocks noChangeAspect="1"/>
          </p:cNvPicPr>
          <p:nvPr/>
        </p:nvPicPr>
        <p:blipFill>
          <a:blip r:embed="rId13"/>
          <a:stretch>
            <a:fillRect/>
          </a:stretch>
        </p:blipFill>
        <p:spPr>
          <a:xfrm>
            <a:off x="0" y="5671055"/>
            <a:ext cx="9144000" cy="1186945"/>
          </a:xfrm>
          <a:prstGeom prst="rect">
            <a:avLst/>
          </a:prstGeom>
          <a:effectLst>
            <a:outerShdw blurRad="190500" dist="63500" dir="16200000" rotWithShape="0">
              <a:prstClr val="black">
                <a:alpha val="30000"/>
              </a:prstClr>
            </a:outerShdw>
          </a:effectLst>
        </p:spPr>
      </p:pic>
      <p:sp>
        <p:nvSpPr>
          <p:cNvPr id="2" name="Title Placeholder 1"/>
          <p:cNvSpPr>
            <a:spLocks noGrp="1"/>
          </p:cNvSpPr>
          <p:nvPr>
            <p:ph type="title"/>
          </p:nvPr>
        </p:nvSpPr>
        <p:spPr>
          <a:xfrm>
            <a:off x="228600" y="175846"/>
            <a:ext cx="8686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494425"/>
            <a:ext cx="8686800" cy="39919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06ED51-4607-49A8-9B30-1CDDBC6E3543}" type="datetime1">
              <a:rPr lang="en-US" smtClean="0"/>
              <a:t>3/6/2019</a:t>
            </a:fld>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63B8A6-CB6B-4729-8E6A-64E9D52D8230}" type="slidenum">
              <a:rPr lang="en-US" smtClean="0"/>
              <a:t>‹#›</a:t>
            </a:fld>
            <a:endParaRPr lang="en-US" dirty="0"/>
          </a:p>
        </p:txBody>
      </p:sp>
      <p:cxnSp>
        <p:nvCxnSpPr>
          <p:cNvPr id="9" name="Straight Connector 8"/>
          <p:cNvCxnSpPr/>
          <p:nvPr/>
        </p:nvCxnSpPr>
        <p:spPr>
          <a:xfrm>
            <a:off x="457200" y="1318846"/>
            <a:ext cx="82296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8254FF4-B3D2-4D08-91AA-B6C0352EDF36}"/>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505983" y="5968490"/>
            <a:ext cx="2132035" cy="731520"/>
          </a:xfrm>
          <a:prstGeom prst="rect">
            <a:avLst/>
          </a:prstGeom>
        </p:spPr>
      </p:pic>
    </p:spTree>
    <p:extLst>
      <p:ext uri="{BB962C8B-B14F-4D97-AF65-F5344CB8AC3E}">
        <p14:creationId xmlns:p14="http://schemas.microsoft.com/office/powerpoint/2010/main" val="2193104566"/>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dt="0"/>
  <p:txStyles>
    <p:titleStyle>
      <a:lvl1pPr algn="ctr" defTabSz="914400" rtl="0" eaLnBrk="1" latinLnBrk="0" hangingPunct="1">
        <a:lnSpc>
          <a:spcPct val="90000"/>
        </a:lnSpc>
        <a:spcBef>
          <a:spcPct val="0"/>
        </a:spcBef>
        <a:buNone/>
        <a:defRPr sz="4000" b="1" kern="1200">
          <a:solidFill>
            <a:srgbClr val="1B5588"/>
          </a:solidFill>
          <a:latin typeface="+mj-lt"/>
          <a:ea typeface="+mj-ea"/>
          <a:cs typeface="+mj-cs"/>
        </a:defRPr>
      </a:lvl1pPr>
    </p:titleStyle>
    <p:bodyStyle>
      <a:lvl1pPr marL="228600" indent="-228600" algn="l" defTabSz="914400" rtl="0" eaLnBrk="1" latinLnBrk="0" hangingPunct="1">
        <a:lnSpc>
          <a:spcPct val="100000"/>
        </a:lnSpc>
        <a:spcBef>
          <a:spcPts val="1000"/>
        </a:spcBef>
        <a:buClr>
          <a:srgbClr val="1B5588"/>
        </a:buClr>
        <a:buSzPct val="105000"/>
        <a:buFont typeface="Wingdings" panose="05000000000000000000" pitchFamily="2" charset="2"/>
        <a:buChar char="§"/>
        <a:defRPr sz="28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rgbClr val="1B5588"/>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rgbClr val="1B5588"/>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10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hyperlink" Target="http://www.itsc.org/Pages/WF_Connect.asp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hyperlink" Target="http://www.itsc.org/Pages/WF_Connect.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7D7F-0583-4C99-A2F9-D713372F7E7B}"/>
              </a:ext>
            </a:extLst>
          </p:cNvPr>
          <p:cNvSpPr>
            <a:spLocks noGrp="1"/>
          </p:cNvSpPr>
          <p:nvPr>
            <p:ph type="ctrTitle"/>
          </p:nvPr>
        </p:nvSpPr>
        <p:spPr>
          <a:xfrm>
            <a:off x="663498" y="629478"/>
            <a:ext cx="7794702" cy="2387600"/>
          </a:xfrm>
        </p:spPr>
        <p:txBody>
          <a:bodyPr>
            <a:normAutofit/>
          </a:bodyPr>
          <a:lstStyle/>
          <a:p>
            <a:r>
              <a:rPr lang="en-US" sz="4800" dirty="0" smtClean="0">
                <a:latin typeface="Bahnschrift SemiCondensed" panose="020B0502040204020203" pitchFamily="34" charset="0"/>
                <a:cs typeface="Calibri Light" panose="020F0302020204030204" pitchFamily="34" charset="0"/>
              </a:rPr>
              <a:t>Introduction to Workforce ITSC</a:t>
            </a:r>
            <a:endParaRPr lang="en-US" sz="4800" dirty="0">
              <a:latin typeface="Bahnschrift SemiCondensed" panose="020B0502040204020203" pitchFamily="34" charset="0"/>
              <a:cs typeface="Calibri Light" panose="020F0302020204030204" pitchFamily="34" charset="0"/>
            </a:endParaRPr>
          </a:p>
        </p:txBody>
      </p:sp>
      <p:sp>
        <p:nvSpPr>
          <p:cNvPr id="3" name="Subtitle 2">
            <a:extLst>
              <a:ext uri="{FF2B5EF4-FFF2-40B4-BE49-F238E27FC236}">
                <a16:creationId xmlns:a16="http://schemas.microsoft.com/office/drawing/2014/main" id="{226A4FA8-D03E-40D3-AF1C-F3CB514A3661}"/>
              </a:ext>
            </a:extLst>
          </p:cNvPr>
          <p:cNvSpPr>
            <a:spLocks noGrp="1"/>
          </p:cNvSpPr>
          <p:nvPr>
            <p:ph type="subTitle" idx="1"/>
          </p:nvPr>
        </p:nvSpPr>
        <p:spPr>
          <a:xfrm>
            <a:off x="1143000" y="3080662"/>
            <a:ext cx="6858000" cy="1655762"/>
          </a:xfrm>
        </p:spPr>
        <p:txBody>
          <a:bodyPr>
            <a:normAutofit/>
          </a:bodyPr>
          <a:lstStyle/>
          <a:p>
            <a:r>
              <a:rPr lang="en-US" sz="2000" dirty="0" smtClean="0">
                <a:latin typeface="Bahnschrift SemiBold Condensed" panose="020B0502040204020203" pitchFamily="34" charset="0"/>
                <a:cs typeface="Calibri Light" panose="020F0302020204030204" pitchFamily="34" charset="0"/>
              </a:rPr>
              <a:t>Amber Gaither</a:t>
            </a:r>
          </a:p>
          <a:p>
            <a:r>
              <a:rPr lang="en-US" sz="2000" dirty="0" smtClean="0">
                <a:latin typeface="Bahnschrift SemiBold Condensed" panose="020B0502040204020203" pitchFamily="34" charset="0"/>
                <a:cs typeface="Calibri Light" panose="020F0302020204030204" pitchFamily="34" charset="0"/>
              </a:rPr>
              <a:t>NASWA Workforce Technology Project Manager</a:t>
            </a:r>
            <a:endParaRPr lang="en-US" sz="2000" dirty="0">
              <a:latin typeface="Bahnschrift SemiBold Condensed" panose="020B0502040204020203" pitchFamily="34" charset="0"/>
              <a:cs typeface="Calibri Light" panose="020F030202020403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Tree>
    <p:extLst>
      <p:ext uri="{BB962C8B-B14F-4D97-AF65-F5344CB8AC3E}">
        <p14:creationId xmlns:p14="http://schemas.microsoft.com/office/powerpoint/2010/main" val="16689281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57E5B2-55BF-44BC-B4EB-64FB56426988}"/>
              </a:ext>
            </a:extLst>
          </p:cNvPr>
          <p:cNvSpPr>
            <a:spLocks noGrp="1"/>
          </p:cNvSpPr>
          <p:nvPr>
            <p:ph idx="1"/>
          </p:nvPr>
        </p:nvSpPr>
        <p:spPr>
          <a:xfrm>
            <a:off x="467670" y="1444719"/>
            <a:ext cx="8208660" cy="618413"/>
          </a:xfrm>
        </p:spPr>
        <p:txBody>
          <a:bodyPr>
            <a:normAutofit/>
          </a:bodyPr>
          <a:lstStyle/>
          <a:p>
            <a:pPr marL="457200" indent="-457200">
              <a:lnSpc>
                <a:spcPct val="120000"/>
              </a:lnSpc>
            </a:pPr>
            <a:r>
              <a:rPr lang="en-US" b="1" dirty="0" smtClean="0">
                <a:latin typeface="Bahnschrift Light SemiCondensed" panose="020B0502040204020203" pitchFamily="34" charset="0"/>
              </a:rPr>
              <a:t>NASWA</a:t>
            </a:r>
            <a:endParaRPr lang="en-US" b="1" dirty="0">
              <a:latin typeface="Bahnschrift Light SemiCondensed" panose="020B0502040204020203" pitchFamily="34" charset="0"/>
            </a:endParaRPr>
          </a:p>
        </p:txBody>
      </p:sp>
      <p:sp>
        <p:nvSpPr>
          <p:cNvPr id="4" name="Title 3">
            <a:extLst>
              <a:ext uri="{FF2B5EF4-FFF2-40B4-BE49-F238E27FC236}">
                <a16:creationId xmlns:a16="http://schemas.microsoft.com/office/drawing/2014/main" id="{90172D48-5126-4237-B0EB-18E1EE64815F}"/>
              </a:ext>
            </a:extLst>
          </p:cNvPr>
          <p:cNvSpPr>
            <a:spLocks noGrp="1"/>
          </p:cNvSpPr>
          <p:nvPr>
            <p:ph type="title"/>
          </p:nvPr>
        </p:nvSpPr>
        <p:spPr>
          <a:xfrm>
            <a:off x="467670" y="175846"/>
            <a:ext cx="8208660" cy="1143000"/>
          </a:xfrm>
        </p:spPr>
        <p:txBody>
          <a:bodyPr/>
          <a:lstStyle/>
          <a:p>
            <a:r>
              <a:rPr lang="en-US" dirty="0" smtClean="0">
                <a:latin typeface="Bahnschrift SemiBold" panose="020B0502040204020203" pitchFamily="34" charset="0"/>
              </a:rPr>
              <a:t>Outline</a:t>
            </a:r>
            <a:endParaRPr lang="en-US" dirty="0">
              <a:latin typeface="Bahnschrift SemiBold" panose="020B0502040204020203"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
        <p:nvSpPr>
          <p:cNvPr id="6" name="Content Placeholder 2">
            <a:extLst>
              <a:ext uri="{FF2B5EF4-FFF2-40B4-BE49-F238E27FC236}">
                <a16:creationId xmlns:a16="http://schemas.microsoft.com/office/drawing/2014/main" id="{7657E5B2-55BF-44BC-B4EB-64FB56426988}"/>
              </a:ext>
            </a:extLst>
          </p:cNvPr>
          <p:cNvSpPr txBox="1">
            <a:spLocks/>
          </p:cNvSpPr>
          <p:nvPr/>
        </p:nvSpPr>
        <p:spPr>
          <a:xfrm>
            <a:off x="467670" y="2624790"/>
            <a:ext cx="8208660" cy="5722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rgbClr val="1B5588"/>
              </a:buClr>
              <a:buSzPct val="105000"/>
              <a:buFont typeface="Wingdings" panose="05000000000000000000" pitchFamily="2" charset="2"/>
              <a:buChar char="§"/>
              <a:defRPr sz="28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rgbClr val="1B5588"/>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rgbClr val="1B5588"/>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10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pPr>
            <a:r>
              <a:rPr lang="en-US" b="1" dirty="0" smtClean="0">
                <a:latin typeface="Bahnschrift Light SemiCondensed" panose="020B0502040204020203" pitchFamily="34" charset="0"/>
              </a:rPr>
              <a:t>Workforce Connect</a:t>
            </a:r>
          </a:p>
        </p:txBody>
      </p:sp>
      <p:sp>
        <p:nvSpPr>
          <p:cNvPr id="8" name="Content Placeholder 2">
            <a:extLst>
              <a:ext uri="{FF2B5EF4-FFF2-40B4-BE49-F238E27FC236}">
                <a16:creationId xmlns:a16="http://schemas.microsoft.com/office/drawing/2014/main" id="{7657E5B2-55BF-44BC-B4EB-64FB56426988}"/>
              </a:ext>
            </a:extLst>
          </p:cNvPr>
          <p:cNvSpPr txBox="1">
            <a:spLocks/>
          </p:cNvSpPr>
          <p:nvPr/>
        </p:nvSpPr>
        <p:spPr>
          <a:xfrm>
            <a:off x="467670" y="2052516"/>
            <a:ext cx="8208660" cy="5722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rgbClr val="1B5588"/>
              </a:buClr>
              <a:buSzPct val="105000"/>
              <a:buFont typeface="Wingdings" panose="05000000000000000000" pitchFamily="2" charset="2"/>
              <a:buChar char="§"/>
              <a:defRPr sz="2800" b="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rgbClr val="1B5588"/>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rgbClr val="1B5588"/>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10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pPr>
            <a:r>
              <a:rPr lang="en-US" b="1" dirty="0" smtClean="0">
                <a:latin typeface="Bahnschrift Light SemiCondensed" panose="020B0502040204020203" pitchFamily="34" charset="0"/>
              </a:rPr>
              <a:t>Workforce ITSC</a:t>
            </a:r>
          </a:p>
        </p:txBody>
      </p:sp>
    </p:spTree>
    <p:extLst>
      <p:ext uri="{BB962C8B-B14F-4D97-AF65-F5344CB8AC3E}">
        <p14:creationId xmlns:p14="http://schemas.microsoft.com/office/powerpoint/2010/main" val="116705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62776" y="175846"/>
            <a:ext cx="8212873" cy="1143000"/>
          </a:xfrm>
        </p:spPr>
        <p:txBody>
          <a:bodyPr/>
          <a:lstStyle/>
          <a:p>
            <a:r>
              <a:rPr lang="en-US" dirty="0" smtClean="0">
                <a:latin typeface="Bahnschrift SemiBold" panose="020B0502040204020203" pitchFamily="34" charset="0"/>
              </a:rPr>
              <a:t>About NASWA</a:t>
            </a:r>
            <a:endParaRPr lang="en-US" dirty="0">
              <a:latin typeface="Bahnschrift SemiBold" panose="020B050204020402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
        <p:nvSpPr>
          <p:cNvPr id="11" name="TextBox 10"/>
          <p:cNvSpPr txBox="1"/>
          <p:nvPr/>
        </p:nvSpPr>
        <p:spPr>
          <a:xfrm>
            <a:off x="462775" y="1402526"/>
            <a:ext cx="8212873" cy="2862322"/>
          </a:xfrm>
          <a:prstGeom prst="rect">
            <a:avLst/>
          </a:prstGeom>
          <a:noFill/>
        </p:spPr>
        <p:txBody>
          <a:bodyPr wrap="square" rtlCol="0">
            <a:spAutoFit/>
          </a:bodyPr>
          <a:lstStyle/>
          <a:p>
            <a:pPr algn="just"/>
            <a:r>
              <a:rPr lang="en-US" sz="2000" b="1" dirty="0" smtClean="0">
                <a:latin typeface="Bahnschrift Light SemiCondensed" panose="020B0502040204020203" pitchFamily="34" charset="0"/>
              </a:rPr>
              <a:t>National Association of State Workforce Agencies (NASWA) is the national organization representing all 50 state workforce agencies, D.C. and U.S. territories. </a:t>
            </a:r>
          </a:p>
          <a:p>
            <a:pPr algn="just"/>
            <a:endParaRPr lang="en-US" sz="2000" b="1" dirty="0">
              <a:latin typeface="Bahnschrift Light SemiCondensed" panose="020B0502040204020203" pitchFamily="34" charset="0"/>
            </a:endParaRPr>
          </a:p>
          <a:p>
            <a:pPr marL="342900" indent="-342900" algn="just">
              <a:buFont typeface="Wingdings" panose="05000000000000000000" pitchFamily="2" charset="2"/>
              <a:buChar char="Ø"/>
            </a:pPr>
            <a:r>
              <a:rPr lang="en-US" sz="2000" dirty="0" smtClean="0">
                <a:latin typeface="Bahnschrift Light SemiCondensed" panose="020B0502040204020203" pitchFamily="34" charset="0"/>
              </a:rPr>
              <a:t>NASWA </a:t>
            </a:r>
            <a:r>
              <a:rPr lang="en-US" sz="2000" dirty="0">
                <a:latin typeface="Bahnschrift Light SemiCondensed" panose="020B0502040204020203" pitchFamily="34" charset="0"/>
              </a:rPr>
              <a:t>provides policy expertise, shares promising state practices, and promotes state innovation and leadership in workforce development</a:t>
            </a:r>
            <a:r>
              <a:rPr lang="en-US" sz="2000" dirty="0" smtClean="0">
                <a:latin typeface="Bahnschrift Light SemiCondensed" panose="020B0502040204020203" pitchFamily="34" charset="0"/>
              </a:rPr>
              <a:t>.</a:t>
            </a:r>
          </a:p>
          <a:p>
            <a:endParaRPr lang="en-US" sz="2000" dirty="0">
              <a:latin typeface="Bahnschrift Light SemiCondensed" panose="020B0502040204020203" pitchFamily="34" charset="0"/>
            </a:endParaRPr>
          </a:p>
          <a:p>
            <a:pPr marL="342900" indent="-342900" algn="just">
              <a:buFont typeface="Wingdings" panose="05000000000000000000" pitchFamily="2" charset="2"/>
              <a:buChar char="Ø"/>
            </a:pPr>
            <a:r>
              <a:rPr lang="en-US" sz="2000" dirty="0" smtClean="0">
                <a:latin typeface="Bahnschrift Light SemiCondensed" panose="020B0502040204020203" pitchFamily="34" charset="0"/>
              </a:rPr>
              <a:t>Our members deliver </a:t>
            </a:r>
            <a:r>
              <a:rPr lang="en-US" sz="2000" dirty="0">
                <a:latin typeface="Bahnschrift Light SemiCondensed" panose="020B0502040204020203" pitchFamily="34" charset="0"/>
              </a:rPr>
              <a:t>training, employment, career, and business services, in addition to administering the unemployment insurance, veteran reemployment, and labor market information programs. </a:t>
            </a:r>
            <a:endParaRPr lang="en-US" sz="2000" dirty="0" smtClean="0">
              <a:latin typeface="Bahnschrift Light SemiCondensed" panose="020B0502040204020203" pitchFamily="34" charset="0"/>
            </a:endParaRPr>
          </a:p>
        </p:txBody>
      </p:sp>
    </p:spTree>
    <p:extLst>
      <p:ext uri="{BB962C8B-B14F-4D97-AF65-F5344CB8AC3E}">
        <p14:creationId xmlns:p14="http://schemas.microsoft.com/office/powerpoint/2010/main" val="17338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5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4" end="4"/>
                                            </p:txEl>
                                          </p:spTgt>
                                        </p:tgtEl>
                                        <p:attrNameLst>
                                          <p:attrName>style.visibility</p:attrName>
                                        </p:attrNameLst>
                                      </p:cBhvr>
                                      <p:to>
                                        <p:strVal val="visible"/>
                                      </p:to>
                                    </p:set>
                                    <p:animEffect transition="in" filter="fade">
                                      <p:cBhvr>
                                        <p:cTn id="12"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62776" y="175846"/>
            <a:ext cx="8212873" cy="1143000"/>
          </a:xfrm>
        </p:spPr>
        <p:txBody>
          <a:bodyPr/>
          <a:lstStyle/>
          <a:p>
            <a:r>
              <a:rPr lang="en-US" dirty="0" smtClean="0">
                <a:latin typeface="Bahnschrift SemiBold" panose="020B0502040204020203" pitchFamily="34" charset="0"/>
              </a:rPr>
              <a:t>NASWA</a:t>
            </a:r>
            <a:endParaRPr lang="en-US" dirty="0">
              <a:latin typeface="Bahnschrift SemiBold" panose="020B050204020402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pic>
        <p:nvPicPr>
          <p:cNvPr id="5" name="Picture 4"/>
          <p:cNvPicPr>
            <a:picLocks noChangeAspect="1"/>
          </p:cNvPicPr>
          <p:nvPr/>
        </p:nvPicPr>
        <p:blipFill>
          <a:blip r:embed="rId4"/>
          <a:stretch>
            <a:fillRect/>
          </a:stretch>
        </p:blipFill>
        <p:spPr>
          <a:xfrm>
            <a:off x="0" y="1550944"/>
            <a:ext cx="4222750" cy="3637006"/>
          </a:xfrm>
          <a:prstGeom prst="rect">
            <a:avLst/>
          </a:prstGeom>
        </p:spPr>
      </p:pic>
      <p:pic>
        <p:nvPicPr>
          <p:cNvPr id="6" name="Picture 5"/>
          <p:cNvPicPr>
            <a:picLocks noChangeAspect="1"/>
          </p:cNvPicPr>
          <p:nvPr/>
        </p:nvPicPr>
        <p:blipFill>
          <a:blip r:embed="rId5"/>
          <a:stretch>
            <a:fillRect/>
          </a:stretch>
        </p:blipFill>
        <p:spPr>
          <a:xfrm>
            <a:off x="4489450" y="1550944"/>
            <a:ext cx="4654550" cy="3637006"/>
          </a:xfrm>
          <a:prstGeom prst="rect">
            <a:avLst/>
          </a:prstGeom>
        </p:spPr>
      </p:pic>
    </p:spTree>
    <p:extLst>
      <p:ext uri="{BB962C8B-B14F-4D97-AF65-F5344CB8AC3E}">
        <p14:creationId xmlns:p14="http://schemas.microsoft.com/office/powerpoint/2010/main" val="382192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62776" y="175846"/>
            <a:ext cx="8212873" cy="1143000"/>
          </a:xfrm>
        </p:spPr>
        <p:txBody>
          <a:bodyPr/>
          <a:lstStyle/>
          <a:p>
            <a:r>
              <a:rPr lang="en-US" dirty="0" smtClean="0">
                <a:latin typeface="Bahnschrift SemiBold" panose="020B0502040204020203" pitchFamily="34" charset="0"/>
              </a:rPr>
              <a:t>About Workforce ITSC</a:t>
            </a:r>
            <a:endParaRPr lang="en-US" dirty="0">
              <a:latin typeface="Bahnschrift SemiBold" panose="020B0502040204020203" pitchFamily="34" charset="0"/>
            </a:endParaRPr>
          </a:p>
        </p:txBody>
      </p:sp>
      <p:pic>
        <p:nvPicPr>
          <p:cNvPr id="3" name="Picture 2"/>
          <p:cNvPicPr>
            <a:picLocks noChangeAspect="1"/>
          </p:cNvPicPr>
          <p:nvPr/>
        </p:nvPicPr>
        <p:blipFill>
          <a:blip r:embed="rId3"/>
          <a:stretch>
            <a:fillRect/>
          </a:stretch>
        </p:blipFill>
        <p:spPr>
          <a:xfrm>
            <a:off x="0" y="1403349"/>
            <a:ext cx="9144000" cy="461645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Tree>
    <p:extLst>
      <p:ext uri="{BB962C8B-B14F-4D97-AF65-F5344CB8AC3E}">
        <p14:creationId xmlns:p14="http://schemas.microsoft.com/office/powerpoint/2010/main" val="331853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62776" y="175846"/>
            <a:ext cx="8212873" cy="1143000"/>
          </a:xfrm>
        </p:spPr>
        <p:txBody>
          <a:bodyPr/>
          <a:lstStyle/>
          <a:p>
            <a:r>
              <a:rPr lang="en-US" dirty="0" smtClean="0">
                <a:latin typeface="Bahnschrift SemiBold" panose="020B0502040204020203" pitchFamily="34" charset="0"/>
              </a:rPr>
              <a:t>Workforce ITSC Highlights</a:t>
            </a:r>
            <a:endParaRPr lang="en-US" dirty="0">
              <a:latin typeface="Bahnschrift SemiBold" panose="020B050204020402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
        <p:nvSpPr>
          <p:cNvPr id="8" name="TextBox 7"/>
          <p:cNvSpPr txBox="1"/>
          <p:nvPr/>
        </p:nvSpPr>
        <p:spPr>
          <a:xfrm>
            <a:off x="462776" y="1451755"/>
            <a:ext cx="8212873" cy="3170099"/>
          </a:xfrm>
          <a:prstGeom prst="rect">
            <a:avLst/>
          </a:prstGeom>
          <a:noFill/>
        </p:spPr>
        <p:txBody>
          <a:bodyPr wrap="square" rtlCol="0">
            <a:spAutoFit/>
          </a:bodyPr>
          <a:lstStyle/>
          <a:p>
            <a:pPr marL="457200" indent="-457200">
              <a:buFont typeface="Wingdings" panose="05000000000000000000" pitchFamily="2" charset="2"/>
              <a:buChar char="Ø"/>
            </a:pPr>
            <a:r>
              <a:rPr lang="en-US" sz="2000" dirty="0" smtClean="0">
                <a:latin typeface="Bahnschrift Light SemiCondensed" panose="020B0502040204020203" pitchFamily="34" charset="0"/>
              </a:rPr>
              <a:t>Newly established NASWA initiative funded by USDOL supporting states as they work to implement integrated technology solutions.  </a:t>
            </a:r>
          </a:p>
          <a:p>
            <a:pPr marL="457200" indent="-457200">
              <a:buFont typeface="Wingdings" panose="05000000000000000000" pitchFamily="2" charset="2"/>
              <a:buChar char="Ø"/>
            </a:pPr>
            <a:endParaRPr lang="en-US" sz="2000" dirty="0" smtClean="0">
              <a:latin typeface="Bahnschrift Light SemiCondensed" panose="020B0502040204020203" pitchFamily="34" charset="0"/>
            </a:endParaRPr>
          </a:p>
          <a:p>
            <a:pPr marL="457200" indent="-457200">
              <a:buFont typeface="Wingdings" panose="05000000000000000000" pitchFamily="2" charset="2"/>
              <a:buChar char="Ø"/>
            </a:pPr>
            <a:r>
              <a:rPr lang="en-US" sz="2000" dirty="0" smtClean="0">
                <a:latin typeface="Bahnschrift Light SemiCondensed" panose="020B0502040204020203" pitchFamily="34" charset="0"/>
              </a:rPr>
              <a:t>To achieve this goal, we follow a three-pronged approach: (1) sharing resources through online tools, (2) delivering learning opportunities, and (3) coordinating consulting services. </a:t>
            </a:r>
          </a:p>
          <a:p>
            <a:pPr marL="457200" indent="-457200">
              <a:buFont typeface="Wingdings" panose="05000000000000000000" pitchFamily="2" charset="2"/>
              <a:buChar char="Ø"/>
            </a:pPr>
            <a:endParaRPr lang="en-US" sz="2000" dirty="0">
              <a:latin typeface="Bahnschrift Light SemiCondensed" panose="020B0502040204020203" pitchFamily="34" charset="0"/>
            </a:endParaRPr>
          </a:p>
          <a:p>
            <a:pPr marL="457200" indent="-457200">
              <a:buFont typeface="Wingdings" panose="05000000000000000000" pitchFamily="2" charset="2"/>
              <a:buChar char="Ø"/>
            </a:pPr>
            <a:r>
              <a:rPr lang="en-US" sz="2000" dirty="0" smtClean="0">
                <a:latin typeface="Bahnschrift Light SemiCondensed" panose="020B0502040204020203" pitchFamily="34" charset="0"/>
              </a:rPr>
              <a:t>Our guiding principles in providing this support: </a:t>
            </a:r>
          </a:p>
          <a:p>
            <a:endParaRPr lang="en-US" sz="2000" b="1" dirty="0">
              <a:latin typeface="Bahnschrift Light SemiCondensed" panose="020B0502040204020203" pitchFamily="34" charset="0"/>
            </a:endParaRPr>
          </a:p>
          <a:p>
            <a:pPr marL="342900" indent="-342900">
              <a:buFont typeface="Wingdings" panose="05000000000000000000" pitchFamily="2" charset="2"/>
              <a:buChar char="Ø"/>
            </a:pPr>
            <a:endParaRPr lang="en-US" sz="2000" b="1" dirty="0">
              <a:latin typeface="Bahnschrift Light SemiCondensed" panose="020B0502040204020203" pitchFamily="34" charset="0"/>
            </a:endParaRPr>
          </a:p>
        </p:txBody>
      </p:sp>
      <p:sp>
        <p:nvSpPr>
          <p:cNvPr id="9" name="TextBox 8"/>
          <p:cNvSpPr txBox="1"/>
          <p:nvPr/>
        </p:nvSpPr>
        <p:spPr>
          <a:xfrm>
            <a:off x="462776" y="3990408"/>
            <a:ext cx="8251901" cy="1554272"/>
          </a:xfrm>
          <a:prstGeom prst="rect">
            <a:avLst/>
          </a:prstGeom>
          <a:noFill/>
        </p:spPr>
        <p:txBody>
          <a:bodyPr wrap="square" rtlCol="0">
            <a:spAutoFit/>
          </a:bodyPr>
          <a:lstStyle/>
          <a:p>
            <a:pPr marL="742950" lvl="1" indent="-285750" algn="just">
              <a:spcAft>
                <a:spcPts val="600"/>
              </a:spcAft>
              <a:buFont typeface="Wingdings" panose="05000000000000000000" pitchFamily="2" charset="2"/>
              <a:buChar char="ü"/>
            </a:pPr>
            <a:r>
              <a:rPr lang="en-US" sz="2000" dirty="0" smtClean="0">
                <a:latin typeface="Bahnschrift Light SemiCondensed" panose="020B0502040204020203" pitchFamily="34" charset="0"/>
                <a:cs typeface="Calibri" panose="020F0502020204030204" pitchFamily="34" charset="0"/>
              </a:rPr>
              <a:t>Engage </a:t>
            </a:r>
            <a:r>
              <a:rPr lang="en-US" sz="2000" dirty="0">
                <a:latin typeface="Bahnschrift Light SemiCondensed" panose="020B0502040204020203" pitchFamily="34" charset="0"/>
                <a:cs typeface="Calibri" panose="020F0502020204030204" pitchFamily="34" charset="0"/>
              </a:rPr>
              <a:t>all WIOA program </a:t>
            </a:r>
            <a:r>
              <a:rPr lang="en-US" sz="2000" dirty="0" smtClean="0">
                <a:latin typeface="Bahnschrift Light SemiCondensed" panose="020B0502040204020203" pitchFamily="34" charset="0"/>
                <a:cs typeface="Calibri" panose="020F0502020204030204" pitchFamily="34" charset="0"/>
              </a:rPr>
              <a:t>partners</a:t>
            </a:r>
          </a:p>
          <a:p>
            <a:pPr marL="742950" lvl="1" indent="-285750" algn="just">
              <a:spcAft>
                <a:spcPts val="600"/>
              </a:spcAft>
              <a:buFont typeface="Wingdings" panose="05000000000000000000" pitchFamily="2" charset="2"/>
              <a:buChar char="ü"/>
            </a:pPr>
            <a:r>
              <a:rPr lang="en-US" sz="2000" dirty="0" smtClean="0">
                <a:latin typeface="Bahnschrift Light SemiCondensed" panose="020B0502040204020203" pitchFamily="34" charset="0"/>
                <a:cs typeface="Calibri" panose="020F0502020204030204" pitchFamily="34" charset="0"/>
              </a:rPr>
              <a:t>Leverage existing resources and expertise</a:t>
            </a:r>
          </a:p>
          <a:p>
            <a:pPr marL="742950" lvl="1" indent="-285750" algn="just">
              <a:spcAft>
                <a:spcPts val="600"/>
              </a:spcAft>
              <a:buFont typeface="Wingdings" panose="05000000000000000000" pitchFamily="2" charset="2"/>
              <a:buChar char="ü"/>
            </a:pPr>
            <a:r>
              <a:rPr lang="en-US" sz="2000" dirty="0" smtClean="0">
                <a:latin typeface="Bahnschrift Light SemiCondensed" panose="020B0502040204020203" pitchFamily="34" charset="0"/>
                <a:cs typeface="Calibri" panose="020F0502020204030204" pitchFamily="34" charset="0"/>
              </a:rPr>
              <a:t>Focus on business processes driving technology</a:t>
            </a:r>
          </a:p>
          <a:p>
            <a:pPr marL="742950" lvl="1" indent="-285750" algn="just">
              <a:spcAft>
                <a:spcPts val="600"/>
              </a:spcAft>
              <a:buFont typeface="Wingdings" panose="05000000000000000000" pitchFamily="2" charset="2"/>
              <a:buChar char="ü"/>
            </a:pPr>
            <a:r>
              <a:rPr lang="en-US" sz="2000" dirty="0" smtClean="0">
                <a:latin typeface="Bahnschrift Light SemiCondensed" panose="020B0502040204020203" pitchFamily="34" charset="0"/>
                <a:cs typeface="Calibri" panose="020F0502020204030204" pitchFamily="34" charset="0"/>
              </a:rPr>
              <a:t>Promote innovative practices</a:t>
            </a:r>
          </a:p>
        </p:txBody>
      </p:sp>
    </p:spTree>
    <p:extLst>
      <p:ext uri="{BB962C8B-B14F-4D97-AF65-F5344CB8AC3E}">
        <p14:creationId xmlns:p14="http://schemas.microsoft.com/office/powerpoint/2010/main" val="199821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fade">
                                      <p:cBhvr>
                                        <p:cTn id="11" dur="500"/>
                                        <p:tgtEl>
                                          <p:spTgt spid="8">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fade">
                                      <p:cBhvr>
                                        <p:cTn id="16" dur="500"/>
                                        <p:tgtEl>
                                          <p:spTgt spid="8">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animEffect transition="in" filter="fade">
                                      <p:cBhvr>
                                        <p:cTn id="24" dur="500"/>
                                        <p:tgtEl>
                                          <p:spTgt spid="9">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xEl>
                                              <p:pRg st="3" end="3"/>
                                            </p:txEl>
                                          </p:spTgt>
                                        </p:tgtEl>
                                        <p:attrNameLst>
                                          <p:attrName>style.visibility</p:attrName>
                                        </p:attrNameLst>
                                      </p:cBhvr>
                                      <p:to>
                                        <p:strVal val="visible"/>
                                      </p:to>
                                    </p:set>
                                    <p:animEffect transition="in" filter="fade">
                                      <p:cBhvr>
                                        <p:cTn id="30"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23746" y="175846"/>
            <a:ext cx="8278929" cy="1143000"/>
          </a:xfrm>
        </p:spPr>
        <p:txBody>
          <a:bodyPr/>
          <a:lstStyle/>
          <a:p>
            <a:r>
              <a:rPr lang="en-US" dirty="0" smtClean="0">
                <a:latin typeface="Bahnschrift SemiBold" panose="020B0502040204020203" pitchFamily="34" charset="0"/>
              </a:rPr>
              <a:t>Workforce ITSC Business Lines</a:t>
            </a:r>
            <a:endParaRPr lang="en-US" dirty="0">
              <a:latin typeface="Bahnschrift SemiBold" panose="020B050204020402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
        <p:nvSpPr>
          <p:cNvPr id="5" name="TextBox 4"/>
          <p:cNvSpPr txBox="1"/>
          <p:nvPr/>
        </p:nvSpPr>
        <p:spPr>
          <a:xfrm>
            <a:off x="462777" y="1350596"/>
            <a:ext cx="4344967" cy="571247"/>
          </a:xfrm>
          <a:prstGeom prst="rect">
            <a:avLst/>
          </a:prstGeom>
          <a:noFill/>
        </p:spPr>
        <p:txBody>
          <a:bodyPr wrap="square" rtlCol="0">
            <a:spAutoFit/>
          </a:bodyPr>
          <a:lstStyle/>
          <a:p>
            <a:pPr>
              <a:lnSpc>
                <a:spcPct val="150000"/>
              </a:lnSpc>
              <a:spcAft>
                <a:spcPts val="600"/>
              </a:spcAft>
            </a:pPr>
            <a:r>
              <a:rPr lang="en-US" sz="2400" b="1" dirty="0" smtClean="0">
                <a:latin typeface="Bahnschrift Light SemiCondensed" panose="020B0502040204020203" pitchFamily="34" charset="0"/>
                <a:cs typeface="Calibri" panose="020F0502020204030204" pitchFamily="34" charset="0"/>
              </a:rPr>
              <a:t>Portfolio of Online Tools</a:t>
            </a:r>
            <a:endParaRPr lang="en-US" sz="2000" dirty="0" smtClean="0">
              <a:latin typeface="Bahnschrift Light SemiCondensed" panose="020B0502040204020203" pitchFamily="34" charset="0"/>
              <a:cs typeface="Calibri" panose="020F0502020204030204" pitchFamily="34" charset="0"/>
            </a:endParaRPr>
          </a:p>
        </p:txBody>
      </p:sp>
      <p:pic>
        <p:nvPicPr>
          <p:cNvPr id="9" name="Picture 8"/>
          <p:cNvPicPr>
            <a:picLocks noChangeAspect="1"/>
          </p:cNvPicPr>
          <p:nvPr/>
        </p:nvPicPr>
        <p:blipFill rotWithShape="1">
          <a:blip r:embed="rId4"/>
          <a:srcRect t="1144" r="577" b="1131"/>
          <a:stretch/>
        </p:blipFill>
        <p:spPr>
          <a:xfrm>
            <a:off x="70958" y="1916416"/>
            <a:ext cx="4639910" cy="3428730"/>
          </a:xfrm>
          <a:prstGeom prst="rect">
            <a:avLst/>
          </a:prstGeom>
        </p:spPr>
      </p:pic>
      <p:sp>
        <p:nvSpPr>
          <p:cNvPr id="11" name="TextBox 10"/>
          <p:cNvSpPr txBox="1"/>
          <p:nvPr/>
        </p:nvSpPr>
        <p:spPr>
          <a:xfrm>
            <a:off x="4952204" y="1329252"/>
            <a:ext cx="3750469" cy="571247"/>
          </a:xfrm>
          <a:prstGeom prst="rect">
            <a:avLst/>
          </a:prstGeom>
          <a:noFill/>
        </p:spPr>
        <p:txBody>
          <a:bodyPr wrap="square" rtlCol="0">
            <a:spAutoFit/>
          </a:bodyPr>
          <a:lstStyle/>
          <a:p>
            <a:pPr>
              <a:lnSpc>
                <a:spcPct val="150000"/>
              </a:lnSpc>
              <a:spcAft>
                <a:spcPts val="600"/>
              </a:spcAft>
            </a:pPr>
            <a:r>
              <a:rPr lang="en-US" sz="2400" b="1" dirty="0">
                <a:latin typeface="Bahnschrift Light SemiCondensed" panose="020B0502040204020203" pitchFamily="34" charset="0"/>
                <a:cs typeface="Calibri" panose="020F0502020204030204" pitchFamily="34" charset="0"/>
              </a:rPr>
              <a:t>Technical </a:t>
            </a:r>
            <a:r>
              <a:rPr lang="en-US" sz="2400" b="1" dirty="0" smtClean="0">
                <a:latin typeface="Bahnschrift Light SemiCondensed" panose="020B0502040204020203" pitchFamily="34" charset="0"/>
                <a:cs typeface="Calibri" panose="020F0502020204030204" pitchFamily="34" charset="0"/>
              </a:rPr>
              <a:t>Assistance Catalog</a:t>
            </a:r>
            <a:endParaRPr lang="en-US" sz="2400" b="1" dirty="0">
              <a:latin typeface="Bahnschrift Light SemiCondensed" panose="020B0502040204020203" pitchFamily="34" charset="0"/>
              <a:cs typeface="Calibri" panose="020F0502020204030204" pitchFamily="34" charset="0"/>
            </a:endParaRPr>
          </a:p>
        </p:txBody>
      </p:sp>
      <p:sp>
        <p:nvSpPr>
          <p:cNvPr id="13" name="Rectangle 12"/>
          <p:cNvSpPr/>
          <p:nvPr/>
        </p:nvSpPr>
        <p:spPr>
          <a:xfrm>
            <a:off x="4952204" y="1937325"/>
            <a:ext cx="3991330" cy="1688525"/>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p:cNvSpPr/>
          <p:nvPr/>
        </p:nvSpPr>
        <p:spPr>
          <a:xfrm>
            <a:off x="4952204" y="3632494"/>
            <a:ext cx="3991330" cy="1674552"/>
          </a:xfrm>
          <a:prstGeom prst="rect">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extBox 15"/>
          <p:cNvSpPr txBox="1"/>
          <p:nvPr/>
        </p:nvSpPr>
        <p:spPr>
          <a:xfrm>
            <a:off x="5070437" y="1977398"/>
            <a:ext cx="1007007" cy="369332"/>
          </a:xfrm>
          <a:prstGeom prst="rect">
            <a:avLst/>
          </a:prstGeom>
          <a:noFill/>
        </p:spPr>
        <p:txBody>
          <a:bodyPr wrap="none" rtlCol="0">
            <a:spAutoFit/>
          </a:bodyPr>
          <a:lstStyle/>
          <a:p>
            <a:r>
              <a:rPr lang="en-US" dirty="0" smtClean="0">
                <a:solidFill>
                  <a:srgbClr val="19679B"/>
                </a:solidFill>
                <a:latin typeface="Bahnschrift Light SemiCondensed" panose="020B0502040204020203" pitchFamily="34" charset="0"/>
              </a:rPr>
              <a:t>Academy</a:t>
            </a:r>
            <a:endParaRPr lang="en-US" dirty="0">
              <a:solidFill>
                <a:srgbClr val="19679B"/>
              </a:solidFill>
              <a:latin typeface="Bahnschrift Light SemiCondensed" panose="020B0502040204020203" pitchFamily="34" charset="0"/>
            </a:endParaRPr>
          </a:p>
        </p:txBody>
      </p:sp>
      <p:sp>
        <p:nvSpPr>
          <p:cNvPr id="17" name="TextBox 16"/>
          <p:cNvSpPr txBox="1"/>
          <p:nvPr/>
        </p:nvSpPr>
        <p:spPr>
          <a:xfrm>
            <a:off x="5070437" y="3710667"/>
            <a:ext cx="1947969" cy="369332"/>
          </a:xfrm>
          <a:prstGeom prst="rect">
            <a:avLst/>
          </a:prstGeom>
          <a:noFill/>
        </p:spPr>
        <p:txBody>
          <a:bodyPr wrap="none" rtlCol="0">
            <a:spAutoFit/>
          </a:bodyPr>
          <a:lstStyle/>
          <a:p>
            <a:r>
              <a:rPr lang="en-US" dirty="0" smtClean="0">
                <a:solidFill>
                  <a:srgbClr val="19679B"/>
                </a:solidFill>
                <a:latin typeface="Bahnschrift Light SemiCondensed" panose="020B0502040204020203" pitchFamily="34" charset="0"/>
              </a:rPr>
              <a:t>Consulting Services</a:t>
            </a:r>
            <a:endParaRPr lang="en-US" dirty="0">
              <a:solidFill>
                <a:srgbClr val="19679B"/>
              </a:solidFill>
              <a:latin typeface="Bahnschrift Light SemiCondensed" panose="020B0502040204020203" pitchFamily="34" charset="0"/>
            </a:endParaRPr>
          </a:p>
        </p:txBody>
      </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0437" y="2374990"/>
            <a:ext cx="841413" cy="94036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0437" y="4112477"/>
            <a:ext cx="892214" cy="98414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TextBox 20"/>
          <p:cNvSpPr txBox="1"/>
          <p:nvPr/>
        </p:nvSpPr>
        <p:spPr>
          <a:xfrm>
            <a:off x="6030083" y="2540222"/>
            <a:ext cx="2844101" cy="900246"/>
          </a:xfrm>
          <a:prstGeom prst="rect">
            <a:avLst/>
          </a:prstGeom>
          <a:noFill/>
        </p:spPr>
        <p:txBody>
          <a:bodyPr wrap="square" rtlCol="0">
            <a:spAutoFit/>
          </a:bodyPr>
          <a:lstStyle/>
          <a:p>
            <a:r>
              <a:rPr lang="en-US" sz="1050" i="1" dirty="0" smtClean="0">
                <a:solidFill>
                  <a:srgbClr val="C00000"/>
                </a:solidFill>
                <a:latin typeface="Bahnschrift Light SemiCondensed" panose="020B0502040204020203" pitchFamily="34" charset="0"/>
              </a:rPr>
              <a:t>Need help building capacity within your agency to meet the needs of the digital age?</a:t>
            </a:r>
            <a:endParaRPr lang="en-US" sz="1050" i="1" dirty="0">
              <a:solidFill>
                <a:srgbClr val="C00000"/>
              </a:solidFill>
              <a:latin typeface="Bahnschrift Light SemiCondensed" panose="020B0502040204020203" pitchFamily="34" charset="0"/>
            </a:endParaRPr>
          </a:p>
          <a:p>
            <a:endParaRPr lang="en-US" sz="1050" dirty="0">
              <a:latin typeface="Bahnschrift Light SemiCondensed" panose="020B0502040204020203" pitchFamily="34" charset="0"/>
            </a:endParaRPr>
          </a:p>
          <a:p>
            <a:r>
              <a:rPr lang="en-US" sz="1050" dirty="0" smtClean="0">
                <a:latin typeface="Bahnschrift Light SemiCondensed" panose="020B0502040204020203" pitchFamily="34" charset="0"/>
              </a:rPr>
              <a:t>Explore our learning offerings to find the training you are looking for.</a:t>
            </a:r>
            <a:endParaRPr lang="en-US" sz="1050" dirty="0">
              <a:latin typeface="Bahnschrift Light SemiCondensed" panose="020B0502040204020203" pitchFamily="34" charset="0"/>
            </a:endParaRPr>
          </a:p>
        </p:txBody>
      </p:sp>
      <p:sp>
        <p:nvSpPr>
          <p:cNvPr id="22" name="TextBox 21"/>
          <p:cNvSpPr txBox="1"/>
          <p:nvPr/>
        </p:nvSpPr>
        <p:spPr>
          <a:xfrm>
            <a:off x="6080884" y="4090249"/>
            <a:ext cx="2956732" cy="1223412"/>
          </a:xfrm>
          <a:prstGeom prst="rect">
            <a:avLst/>
          </a:prstGeom>
          <a:noFill/>
        </p:spPr>
        <p:txBody>
          <a:bodyPr wrap="square" rtlCol="0">
            <a:spAutoFit/>
          </a:bodyPr>
          <a:lstStyle/>
          <a:p>
            <a:r>
              <a:rPr lang="en-US" sz="1050" i="1" dirty="0" smtClean="0">
                <a:solidFill>
                  <a:srgbClr val="C00000"/>
                </a:solidFill>
                <a:latin typeface="Bahnschrift Light SemiCondensed" panose="020B0502040204020203" pitchFamily="34" charset="0"/>
              </a:rPr>
              <a:t>Have a  customized support  request  or interest in participating in a national project tackling a big workforce development challenge?</a:t>
            </a:r>
            <a:endParaRPr lang="en-US" sz="1050" i="1" dirty="0">
              <a:solidFill>
                <a:srgbClr val="C00000"/>
              </a:solidFill>
              <a:latin typeface="Bahnschrift Light SemiCondensed" panose="020B0502040204020203" pitchFamily="34" charset="0"/>
            </a:endParaRPr>
          </a:p>
          <a:p>
            <a:endParaRPr lang="en-US" sz="1050" dirty="0">
              <a:latin typeface="Bahnschrift Light SemiCondensed" panose="020B0502040204020203" pitchFamily="34" charset="0"/>
            </a:endParaRPr>
          </a:p>
          <a:p>
            <a:r>
              <a:rPr lang="en-US" sz="1050" dirty="0" smtClean="0">
                <a:latin typeface="Bahnschrift Light SemiCondensed" panose="020B0502040204020203" pitchFamily="34" charset="0"/>
              </a:rPr>
              <a:t>We can help connect you to subject matter experts to address state-specific issues or to  future workforce system initiatives.</a:t>
            </a:r>
            <a:endParaRPr lang="en-US" sz="1050" dirty="0">
              <a:latin typeface="Bahnschrift Light SemiCondensed" panose="020B0502040204020203" pitchFamily="34" charset="0"/>
            </a:endParaRPr>
          </a:p>
        </p:txBody>
      </p:sp>
      <p:sp>
        <p:nvSpPr>
          <p:cNvPr id="23" name="Explosion 2 22"/>
          <p:cNvSpPr/>
          <p:nvPr/>
        </p:nvSpPr>
        <p:spPr>
          <a:xfrm>
            <a:off x="6030083" y="1972322"/>
            <a:ext cx="507258" cy="486579"/>
          </a:xfrm>
          <a:prstGeom prst="irregularSeal2">
            <a:avLst/>
          </a:prstGeom>
          <a:solidFill>
            <a:schemeClr val="accent4">
              <a:lumMod val="40000"/>
              <a:lumOff val="6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100" dirty="0">
              <a:latin typeface="Bahnschrift Light SemiCondensed" panose="020B0502040204020203" pitchFamily="34" charset="0"/>
            </a:endParaRPr>
          </a:p>
        </p:txBody>
      </p:sp>
      <p:sp>
        <p:nvSpPr>
          <p:cNvPr id="29" name="Explosion 2 28"/>
          <p:cNvSpPr/>
          <p:nvPr/>
        </p:nvSpPr>
        <p:spPr>
          <a:xfrm>
            <a:off x="80587" y="3603670"/>
            <a:ext cx="507258" cy="486579"/>
          </a:xfrm>
          <a:prstGeom prst="irregularSeal2">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100" dirty="0">
              <a:latin typeface="Bahnschrift Light SemiCondensed" panose="020B0502040204020203" pitchFamily="34" charset="0"/>
            </a:endParaRPr>
          </a:p>
        </p:txBody>
      </p:sp>
      <p:sp>
        <p:nvSpPr>
          <p:cNvPr id="30" name="Explosion 2 29"/>
          <p:cNvSpPr/>
          <p:nvPr/>
        </p:nvSpPr>
        <p:spPr>
          <a:xfrm>
            <a:off x="478756" y="1940389"/>
            <a:ext cx="507258" cy="486579"/>
          </a:xfrm>
          <a:prstGeom prst="irregularSeal2">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100" dirty="0">
              <a:latin typeface="Bahnschrift Light SemiCondensed" panose="020B0502040204020203" pitchFamily="34" charset="0"/>
            </a:endParaRPr>
          </a:p>
        </p:txBody>
      </p:sp>
    </p:spTree>
    <p:extLst>
      <p:ext uri="{BB962C8B-B14F-4D97-AF65-F5344CB8AC3E}">
        <p14:creationId xmlns:p14="http://schemas.microsoft.com/office/powerpoint/2010/main" val="428489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grpId="0" nodeType="withEffect">
                                  <p:stCondLst>
                                    <p:cond delay="0"/>
                                  </p:stCondLst>
                                  <p:iterate type="wd">
                                    <p:tmPct val="5000"/>
                                  </p:iterate>
                                  <p:childTnLst>
                                    <p:set>
                                      <p:cBhvr>
                                        <p:cTn id="8" dur="1" fill="hold">
                                          <p:stCondLst>
                                            <p:cond delay="0"/>
                                          </p:stCondLst>
                                        </p:cTn>
                                        <p:tgtEl>
                                          <p:spTgt spid="11"/>
                                        </p:tgtEl>
                                        <p:attrNameLst>
                                          <p:attrName>style.visibility</p:attrName>
                                        </p:attrNameLst>
                                      </p:cBhvr>
                                      <p:to>
                                        <p:strVal val="visible"/>
                                      </p:to>
                                    </p:set>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1000" fill="hold"/>
                                        <p:tgtEl>
                                          <p:spTgt spid="1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1000" fill="hold"/>
                                        <p:tgtEl>
                                          <p:spTgt spid="2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heel(1)">
                                      <p:cBhvr>
                                        <p:cTn id="67" dur="20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heel(1)">
                                      <p:cBhvr>
                                        <p:cTn id="72" dur="20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heel(1)">
                                      <p:cBhvr>
                                        <p:cTn id="7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1" grpId="0"/>
      <p:bldP spid="13" grpId="0" animBg="1"/>
      <p:bldP spid="14" grpId="0" animBg="1"/>
      <p:bldP spid="16" grpId="0"/>
      <p:bldP spid="17" grpId="0"/>
      <p:bldP spid="21" grpId="0"/>
      <p:bldP spid="22" grpId="0"/>
      <p:bldP spid="23" grpId="0" animBg="1"/>
      <p:bldP spid="29"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Bahnschrift SemiBold" panose="020B0502040204020203" pitchFamily="34" charset="0"/>
              </a:rPr>
              <a:t>Workforce ITSC Partnership</a:t>
            </a:r>
            <a:endParaRPr lang="en-US" dirty="0">
              <a:latin typeface="Bahnschrift SemiBold" panose="020B0502040204020203" pitchFamily="34" charset="0"/>
            </a:endParaRPr>
          </a:p>
        </p:txBody>
      </p:sp>
      <p:sp>
        <p:nvSpPr>
          <p:cNvPr id="5" name="Slide Number Placeholder 4"/>
          <p:cNvSpPr>
            <a:spLocks noGrp="1"/>
          </p:cNvSpPr>
          <p:nvPr>
            <p:ph type="sldNum" sz="quarter" idx="12"/>
          </p:nvPr>
        </p:nvSpPr>
        <p:spPr/>
        <p:txBody>
          <a:bodyPr/>
          <a:lstStyle/>
          <a:p>
            <a:fld id="{B963B8A6-CB6B-4729-8E6A-64E9D52D8230}" type="slidenum">
              <a:rPr lang="en-US" smtClean="0"/>
              <a:t>8</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pic>
        <p:nvPicPr>
          <p:cNvPr id="7" name="Picture 6"/>
          <p:cNvPicPr>
            <a:picLocks noChangeAspect="1"/>
          </p:cNvPicPr>
          <p:nvPr/>
        </p:nvPicPr>
        <p:blipFill rotWithShape="1">
          <a:blip r:embed="rId4"/>
          <a:srcRect t="1504"/>
          <a:stretch/>
        </p:blipFill>
        <p:spPr>
          <a:xfrm>
            <a:off x="1777740" y="1614488"/>
            <a:ext cx="5588519" cy="4255160"/>
          </a:xfrm>
          <a:prstGeom prst="rect">
            <a:avLst/>
          </a:prstGeom>
        </p:spPr>
      </p:pic>
    </p:spTree>
    <p:extLst>
      <p:ext uri="{BB962C8B-B14F-4D97-AF65-F5344CB8AC3E}">
        <p14:creationId xmlns:p14="http://schemas.microsoft.com/office/powerpoint/2010/main" val="2772003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62776" y="175846"/>
            <a:ext cx="8212873" cy="1143000"/>
          </a:xfrm>
        </p:spPr>
        <p:txBody>
          <a:bodyPr/>
          <a:lstStyle/>
          <a:p>
            <a:r>
              <a:rPr lang="en-US" dirty="0" smtClean="0">
                <a:latin typeface="Bahnschrift SemiBold" panose="020B0502040204020203" pitchFamily="34" charset="0"/>
              </a:rPr>
              <a:t>Workforce Connect</a:t>
            </a:r>
            <a:endParaRPr lang="en-US" dirty="0">
              <a:latin typeface="Bahnschrift SemiBold" panose="020B050204020402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pic>
        <p:nvPicPr>
          <p:cNvPr id="2" name="Picture 1">
            <a:hlinkClick r:id="rId4"/>
          </p:cNvPr>
          <p:cNvPicPr>
            <a:picLocks noChangeAspect="1"/>
          </p:cNvPicPr>
          <p:nvPr/>
        </p:nvPicPr>
        <p:blipFill>
          <a:blip r:embed="rId5"/>
          <a:stretch>
            <a:fillRect/>
          </a:stretch>
        </p:blipFill>
        <p:spPr>
          <a:xfrm>
            <a:off x="462776" y="1441450"/>
            <a:ext cx="4022001" cy="3599399"/>
          </a:xfrm>
          <a:prstGeom prst="rect">
            <a:avLst/>
          </a:prstGeom>
        </p:spPr>
      </p:pic>
      <p:sp>
        <p:nvSpPr>
          <p:cNvPr id="3" name="TextBox 2"/>
          <p:cNvSpPr txBox="1"/>
          <p:nvPr/>
        </p:nvSpPr>
        <p:spPr>
          <a:xfrm>
            <a:off x="4579899" y="1441450"/>
            <a:ext cx="4095750" cy="4093428"/>
          </a:xfrm>
          <a:prstGeom prst="rect">
            <a:avLst/>
          </a:prstGeom>
          <a:noFill/>
        </p:spPr>
        <p:txBody>
          <a:bodyPr wrap="square" rtlCol="0">
            <a:spAutoFit/>
          </a:bodyPr>
          <a:lstStyle/>
          <a:p>
            <a:r>
              <a:rPr lang="en-US" sz="2000" dirty="0" smtClean="0">
                <a:latin typeface="Bahnschrift Light SemiCondensed" panose="020B0502040204020203" pitchFamily="34" charset="0"/>
              </a:rPr>
              <a:t>A jobseeker framework that enables state partners to provide a streamlined and personalized environment to exchange information</a:t>
            </a:r>
          </a:p>
          <a:p>
            <a:endParaRPr lang="en-US" sz="2000" dirty="0" smtClean="0">
              <a:latin typeface="Bahnschrift Light SemiCondensed" panose="020B0502040204020203" pitchFamily="34" charset="0"/>
            </a:endParaRPr>
          </a:p>
          <a:p>
            <a:r>
              <a:rPr lang="en-US" sz="2000" dirty="0" smtClean="0">
                <a:latin typeface="Bahnschrift Light SemiCondensed" panose="020B0502040204020203" pitchFamily="34" charset="0"/>
              </a:rPr>
              <a:t>3 Module Suite:</a:t>
            </a:r>
          </a:p>
          <a:p>
            <a:pPr marL="285750" indent="-285750">
              <a:buFont typeface="Arial" panose="020B0604020202020204" pitchFamily="34" charset="0"/>
              <a:buChar char="•"/>
            </a:pPr>
            <a:r>
              <a:rPr lang="en-US" sz="2000" dirty="0" smtClean="0">
                <a:latin typeface="Bahnschrift Light SemiCondensed" panose="020B0502040204020203" pitchFamily="34" charset="0"/>
              </a:rPr>
              <a:t>Single Sign-On</a:t>
            </a:r>
          </a:p>
          <a:p>
            <a:pPr marL="285750" indent="-285750">
              <a:buFont typeface="Arial" panose="020B0604020202020204" pitchFamily="34" charset="0"/>
              <a:buChar char="•"/>
            </a:pPr>
            <a:r>
              <a:rPr lang="en-US" sz="2000" dirty="0" smtClean="0">
                <a:latin typeface="Bahnschrift Light SemiCondensed" panose="020B0502040204020203" pitchFamily="34" charset="0"/>
              </a:rPr>
              <a:t>Integrated Registration</a:t>
            </a:r>
          </a:p>
          <a:p>
            <a:pPr marL="285750" indent="-285750">
              <a:buFont typeface="Arial" panose="020B0604020202020204" pitchFamily="34" charset="0"/>
              <a:buChar char="•"/>
            </a:pPr>
            <a:r>
              <a:rPr lang="en-US" sz="2000" dirty="0" smtClean="0">
                <a:latin typeface="Bahnschrift Light SemiCondensed" panose="020B0502040204020203" pitchFamily="34" charset="0"/>
              </a:rPr>
              <a:t>Workforce Profile Dashboard</a:t>
            </a:r>
          </a:p>
          <a:p>
            <a:pPr marL="285750" indent="-285750">
              <a:buFont typeface="Arial" panose="020B0604020202020204" pitchFamily="34" charset="0"/>
              <a:buChar char="•"/>
            </a:pPr>
            <a:endParaRPr lang="en-US" sz="2000" dirty="0">
              <a:latin typeface="Bahnschrift Light SemiCondensed" panose="020B0502040204020203" pitchFamily="34" charset="0"/>
            </a:endParaRPr>
          </a:p>
          <a:p>
            <a:r>
              <a:rPr lang="en-US" sz="2000" dirty="0" smtClean="0">
                <a:latin typeface="Bahnschrift Light SemiCondensed" panose="020B0502040204020203" pitchFamily="34" charset="0"/>
              </a:rPr>
              <a:t>Workforce Connect Roadmap</a:t>
            </a:r>
          </a:p>
          <a:p>
            <a:pPr marL="342900" indent="-342900">
              <a:buFont typeface="Arial" panose="020B0604020202020204" pitchFamily="34" charset="0"/>
              <a:buChar char="•"/>
            </a:pPr>
            <a:r>
              <a:rPr lang="en-US" sz="2000" dirty="0" smtClean="0">
                <a:latin typeface="Bahnschrift Light SemiCondensed" panose="020B0502040204020203" pitchFamily="34" charset="0"/>
              </a:rPr>
              <a:t>My Reemployment Plan</a:t>
            </a:r>
          </a:p>
          <a:p>
            <a:pPr marL="342900" indent="-342900">
              <a:buFont typeface="Arial" panose="020B0604020202020204" pitchFamily="34" charset="0"/>
              <a:buChar char="•"/>
            </a:pPr>
            <a:r>
              <a:rPr lang="en-US" sz="2000" dirty="0" smtClean="0">
                <a:latin typeface="Bahnschrift Light SemiCondensed" panose="020B0502040204020203" pitchFamily="34" charset="0"/>
              </a:rPr>
              <a:t>WIOA Common Case File</a:t>
            </a:r>
            <a:endParaRPr lang="en-US" sz="2000" dirty="0">
              <a:latin typeface="Bahnschrift Light SemiCondensed" panose="020B0502040204020203" pitchFamily="34" charset="0"/>
            </a:endParaRPr>
          </a:p>
        </p:txBody>
      </p:sp>
    </p:spTree>
    <p:extLst>
      <p:ext uri="{BB962C8B-B14F-4D97-AF65-F5344CB8AC3E}">
        <p14:creationId xmlns:p14="http://schemas.microsoft.com/office/powerpoint/2010/main" val="208024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D808A9-4F38-40A9-8115-0808CE52DDD5}"/>
              </a:ext>
            </a:extLst>
          </p:cNvPr>
          <p:cNvSpPr>
            <a:spLocks noGrp="1"/>
          </p:cNvSpPr>
          <p:nvPr>
            <p:ph type="title"/>
          </p:nvPr>
        </p:nvSpPr>
        <p:spPr>
          <a:xfrm>
            <a:off x="462776" y="175846"/>
            <a:ext cx="8212873" cy="1143000"/>
          </a:xfrm>
        </p:spPr>
        <p:txBody>
          <a:bodyPr/>
          <a:lstStyle/>
          <a:p>
            <a:r>
              <a:rPr lang="en-US" dirty="0" smtClean="0">
                <a:latin typeface="Bahnschrift SemiBold" panose="020B0502040204020203" pitchFamily="34" charset="0"/>
              </a:rPr>
              <a:t>Workforce Connect</a:t>
            </a:r>
            <a:endParaRPr lang="en-US" dirty="0">
              <a:latin typeface="Bahnschrift SemiBold" panose="020B050204020402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313" y="5869648"/>
            <a:ext cx="2278743" cy="970653"/>
          </a:xfrm>
          <a:prstGeom prst="rect">
            <a:avLst/>
          </a:prstGeom>
        </p:spPr>
      </p:pic>
      <p:sp>
        <p:nvSpPr>
          <p:cNvPr id="3" name="TextBox 2"/>
          <p:cNvSpPr txBox="1"/>
          <p:nvPr/>
        </p:nvSpPr>
        <p:spPr>
          <a:xfrm>
            <a:off x="558800" y="1562100"/>
            <a:ext cx="3949700" cy="1846659"/>
          </a:xfrm>
          <a:prstGeom prst="rect">
            <a:avLst/>
          </a:prstGeom>
          <a:noFill/>
        </p:spPr>
        <p:txBody>
          <a:bodyPr wrap="square" rtlCol="0">
            <a:spAutoFit/>
          </a:bodyPr>
          <a:lstStyle/>
          <a:p>
            <a:r>
              <a:rPr lang="en-US" sz="2000" dirty="0">
                <a:latin typeface="Bahnschrift Light SemiCondensed" panose="020B0502040204020203" pitchFamily="34" charset="0"/>
              </a:rPr>
              <a:t>For the State:</a:t>
            </a:r>
          </a:p>
          <a:p>
            <a:pPr marL="285750" indent="-285750">
              <a:buFont typeface="Arial" panose="020B0604020202020204" pitchFamily="34" charset="0"/>
              <a:buChar char="•"/>
            </a:pPr>
            <a:r>
              <a:rPr lang="en-US" sz="2000" dirty="0" smtClean="0">
                <a:latin typeface="Bahnschrift Light SemiCondensed" panose="020B0502040204020203" pitchFamily="34" charset="0"/>
              </a:rPr>
              <a:t>WIOA Implementation</a:t>
            </a:r>
          </a:p>
          <a:p>
            <a:pPr marL="285750" indent="-285750">
              <a:buFont typeface="Arial" panose="020B0604020202020204" pitchFamily="34" charset="0"/>
              <a:buChar char="•"/>
            </a:pPr>
            <a:r>
              <a:rPr lang="en-US" sz="2000" dirty="0" smtClean="0">
                <a:latin typeface="Bahnschrift Light SemiCondensed" panose="020B0502040204020203" pitchFamily="34" charset="0"/>
              </a:rPr>
              <a:t>Totally </a:t>
            </a:r>
            <a:r>
              <a:rPr lang="en-US" sz="2000" dirty="0">
                <a:latin typeface="Bahnschrift Light SemiCondensed" panose="020B0502040204020203" pitchFamily="34" charset="0"/>
              </a:rPr>
              <a:t>Customizable</a:t>
            </a:r>
          </a:p>
          <a:p>
            <a:pPr marL="285750" indent="-285750">
              <a:buFont typeface="Arial" panose="020B0604020202020204" pitchFamily="34" charset="0"/>
              <a:buChar char="•"/>
            </a:pPr>
            <a:r>
              <a:rPr lang="en-US" sz="2000" dirty="0" smtClean="0">
                <a:latin typeface="Bahnschrift Light SemiCondensed" panose="020B0502040204020203" pitchFamily="34" charset="0"/>
              </a:rPr>
              <a:t>Automated </a:t>
            </a:r>
            <a:r>
              <a:rPr lang="en-US" sz="2000" dirty="0">
                <a:latin typeface="Bahnschrift Light SemiCondensed" panose="020B0502040204020203" pitchFamily="34" charset="0"/>
              </a:rPr>
              <a:t>Password </a:t>
            </a:r>
            <a:r>
              <a:rPr lang="en-US" sz="2000" dirty="0" smtClean="0">
                <a:latin typeface="Bahnschrift Light SemiCondensed" panose="020B0502040204020203" pitchFamily="34" charset="0"/>
              </a:rPr>
              <a:t>Recovery</a:t>
            </a:r>
          </a:p>
          <a:p>
            <a:pPr marL="285750" indent="-285750">
              <a:buFont typeface="Arial" panose="020B0604020202020204" pitchFamily="34" charset="0"/>
              <a:buChar char="•"/>
            </a:pPr>
            <a:r>
              <a:rPr lang="en-US" sz="2000" dirty="0" smtClean="0">
                <a:latin typeface="Bahnschrift Light SemiCondensed" panose="020B0502040204020203" pitchFamily="34" charset="0"/>
              </a:rPr>
              <a:t>Streamlined Customer Service</a:t>
            </a:r>
            <a:endParaRPr lang="en-US" sz="2000" dirty="0">
              <a:latin typeface="Bahnschrift Light SemiCondensed" panose="020B0502040204020203" pitchFamily="34" charset="0"/>
            </a:endParaRPr>
          </a:p>
          <a:p>
            <a:endParaRPr lang="en-US" sz="1400" dirty="0">
              <a:latin typeface="Bahnschrift Light SemiCondensed" panose="020B0502040204020203" pitchFamily="34" charset="0"/>
            </a:endParaRPr>
          </a:p>
        </p:txBody>
      </p:sp>
      <p:sp>
        <p:nvSpPr>
          <p:cNvPr id="6" name="TextBox 5"/>
          <p:cNvSpPr txBox="1"/>
          <p:nvPr/>
        </p:nvSpPr>
        <p:spPr>
          <a:xfrm>
            <a:off x="558800" y="3408759"/>
            <a:ext cx="3949700" cy="1846659"/>
          </a:xfrm>
          <a:prstGeom prst="rect">
            <a:avLst/>
          </a:prstGeom>
          <a:noFill/>
        </p:spPr>
        <p:txBody>
          <a:bodyPr wrap="square" rtlCol="0">
            <a:spAutoFit/>
          </a:bodyPr>
          <a:lstStyle/>
          <a:p>
            <a:r>
              <a:rPr lang="en-US" sz="2000" dirty="0">
                <a:latin typeface="Bahnschrift Light SemiCondensed" panose="020B0502040204020203" pitchFamily="34" charset="0"/>
              </a:rPr>
              <a:t>For </a:t>
            </a:r>
            <a:r>
              <a:rPr lang="en-US" sz="2000" dirty="0" smtClean="0">
                <a:latin typeface="Bahnschrift Light SemiCondensed" panose="020B0502040204020203" pitchFamily="34" charset="0"/>
              </a:rPr>
              <a:t>Customers:</a:t>
            </a:r>
            <a:endParaRPr lang="en-US" sz="2000" dirty="0">
              <a:latin typeface="Bahnschrift Light SemiCondensed" panose="020B0502040204020203" pitchFamily="34" charset="0"/>
            </a:endParaRPr>
          </a:p>
          <a:p>
            <a:pPr marL="285750" indent="-285750">
              <a:buFont typeface="Arial" panose="020B0604020202020204" pitchFamily="34" charset="0"/>
              <a:buChar char="•"/>
            </a:pPr>
            <a:r>
              <a:rPr lang="en-US" sz="2000" dirty="0" smtClean="0">
                <a:latin typeface="Bahnschrift Light SemiCondensed" panose="020B0502040204020203" pitchFamily="34" charset="0"/>
              </a:rPr>
              <a:t>Easy Registration</a:t>
            </a:r>
          </a:p>
          <a:p>
            <a:pPr marL="285750" indent="-285750">
              <a:buFont typeface="Arial" panose="020B0604020202020204" pitchFamily="34" charset="0"/>
              <a:buChar char="•"/>
            </a:pPr>
            <a:r>
              <a:rPr lang="en-US" sz="2000" dirty="0" smtClean="0">
                <a:latin typeface="Bahnschrift Light SemiCondensed" panose="020B0502040204020203" pitchFamily="34" charset="0"/>
              </a:rPr>
              <a:t>Access Personalized Information</a:t>
            </a:r>
            <a:endParaRPr lang="en-US" sz="2000" dirty="0">
              <a:latin typeface="Bahnschrift Light SemiCondensed" panose="020B0502040204020203" pitchFamily="34" charset="0"/>
            </a:endParaRPr>
          </a:p>
          <a:p>
            <a:pPr marL="285750" indent="-285750">
              <a:buFont typeface="Arial" panose="020B0604020202020204" pitchFamily="34" charset="0"/>
              <a:buChar char="•"/>
            </a:pPr>
            <a:r>
              <a:rPr lang="en-US" sz="2000" dirty="0" smtClean="0">
                <a:latin typeface="Bahnschrift Light SemiCondensed" panose="020B0502040204020203" pitchFamily="34" charset="0"/>
              </a:rPr>
              <a:t>Secure Messaging</a:t>
            </a:r>
          </a:p>
          <a:p>
            <a:pPr marL="285750" indent="-285750">
              <a:buFont typeface="Arial" panose="020B0604020202020204" pitchFamily="34" charset="0"/>
              <a:buChar char="•"/>
            </a:pPr>
            <a:r>
              <a:rPr lang="en-US" sz="2000" dirty="0" smtClean="0">
                <a:latin typeface="Bahnschrift Light SemiCondensed" panose="020B0502040204020203" pitchFamily="34" charset="0"/>
              </a:rPr>
              <a:t>Track Status</a:t>
            </a:r>
            <a:endParaRPr lang="en-US" sz="2000" dirty="0">
              <a:latin typeface="Bahnschrift Light SemiCondensed" panose="020B0502040204020203" pitchFamily="34" charset="0"/>
            </a:endParaRPr>
          </a:p>
          <a:p>
            <a:endParaRPr lang="en-US" sz="1400" dirty="0">
              <a:latin typeface="Bahnschrift Light SemiCondensed" panose="020B0502040204020203" pitchFamily="34" charset="0"/>
            </a:endParaRPr>
          </a:p>
        </p:txBody>
      </p:sp>
      <p:pic>
        <p:nvPicPr>
          <p:cNvPr id="5" name="Picture 4">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9937" y="2651135"/>
            <a:ext cx="3340314" cy="1325379"/>
          </a:xfrm>
          <a:prstGeom prst="rect">
            <a:avLst/>
          </a:prstGeom>
        </p:spPr>
      </p:pic>
    </p:spTree>
    <p:extLst>
      <p:ext uri="{BB962C8B-B14F-4D97-AF65-F5344CB8AC3E}">
        <p14:creationId xmlns:p14="http://schemas.microsoft.com/office/powerpoint/2010/main" val="914629514"/>
      </p:ext>
    </p:extLst>
  </p:cSld>
  <p:clrMapOvr>
    <a:masterClrMapping/>
  </p:clrMapOvr>
  <p:timing>
    <p:tnLst>
      <p:par>
        <p:cTn id="1" dur="indefinite" restart="never" nodeType="tmRoot"/>
      </p:par>
    </p:tnLst>
  </p:timing>
</p:sld>
</file>

<file path=ppt/theme/theme1.xml><?xml version="1.0" encoding="utf-8"?>
<a:theme xmlns:a="http://schemas.openxmlformats.org/drawingml/2006/main" name="ITSC">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1B5588"/>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SC" id="{9E14EA16-D9B0-457E-B9F3-79F71BA469DC}" vid="{0BFCE902-BFDD-4892-B2C5-7A07F2C8F1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8bdc3bd6-16cc-448e-924f-f58e203bf887">7FD47SRUJDZT-292310374-16</_dlc_DocId>
    <_dlc_DocIdUrl xmlns="8bdc3bd6-16cc-448e-924f-f58e203bf887">
      <Url>https://members.itsc.org/sites/projects/Learning_Integration/_layouts/15/DocIdRedir.aspx?ID=7FD47SRUJDZT-292310374-16</Url>
      <Description>7FD47SRUJDZT-292310374-16</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36C29E84631319489AC9827B4E083796" ma:contentTypeVersion="0" ma:contentTypeDescription="Create a new document." ma:contentTypeScope="" ma:versionID="5244b26d31e4f0e1b5aef8bf8bcbe1a5">
  <xsd:schema xmlns:xsd="http://www.w3.org/2001/XMLSchema" xmlns:xs="http://www.w3.org/2001/XMLSchema" xmlns:p="http://schemas.microsoft.com/office/2006/metadata/properties" xmlns:ns2="8bdc3bd6-16cc-448e-924f-f58e203bf887" targetNamespace="http://schemas.microsoft.com/office/2006/metadata/properties" ma:root="true" ma:fieldsID="d2f61fb4d696e6c5551f147b4d0e9c7a" ns2:_="">
    <xsd:import namespace="8bdc3bd6-16cc-448e-924f-f58e203bf887"/>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dc3bd6-16cc-448e-924f-f58e203bf88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12CD49-F5FA-4D7F-8C75-244A9150739E}">
  <ds:schemaRefs>
    <ds:schemaRef ds:uri="http://schemas.microsoft.com/sharepoint/events"/>
  </ds:schemaRefs>
</ds:datastoreItem>
</file>

<file path=customXml/itemProps2.xml><?xml version="1.0" encoding="utf-8"?>
<ds:datastoreItem xmlns:ds="http://schemas.openxmlformats.org/officeDocument/2006/customXml" ds:itemID="{7F76D419-B7A1-4F03-9F55-F4C4811F1E4B}">
  <ds:schemaRefs>
    <ds:schemaRef ds:uri="http://schemas.microsoft.com/sharepoint/v3/contenttype/forms"/>
  </ds:schemaRefs>
</ds:datastoreItem>
</file>

<file path=customXml/itemProps3.xml><?xml version="1.0" encoding="utf-8"?>
<ds:datastoreItem xmlns:ds="http://schemas.openxmlformats.org/officeDocument/2006/customXml" ds:itemID="{F734DBA2-5FA7-49B6-A89D-809F4B0EFE79}">
  <ds:schemaRefs>
    <ds:schemaRef ds:uri="http://purl.org/dc/terms/"/>
    <ds:schemaRef ds:uri="http://schemas.microsoft.com/office/2006/documentManagement/types"/>
    <ds:schemaRef ds:uri="http://www.w3.org/XML/1998/namespace"/>
    <ds:schemaRef ds:uri="http://schemas.microsoft.com/office/2006/metadata/properties"/>
    <ds:schemaRef ds:uri="http://purl.org/dc/dcmitype/"/>
    <ds:schemaRef ds:uri="http://purl.org/dc/elements/1.1/"/>
    <ds:schemaRef ds:uri="http://schemas.openxmlformats.org/package/2006/metadata/core-properties"/>
    <ds:schemaRef ds:uri="http://schemas.microsoft.com/office/infopath/2007/PartnerControls"/>
    <ds:schemaRef ds:uri="8bdc3bd6-16cc-448e-924f-f58e203bf887"/>
  </ds:schemaRefs>
</ds:datastoreItem>
</file>

<file path=customXml/itemProps4.xml><?xml version="1.0" encoding="utf-8"?>
<ds:datastoreItem xmlns:ds="http://schemas.openxmlformats.org/officeDocument/2006/customXml" ds:itemID="{720198A0-6726-4960-8209-4B9E8E5210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dc3bd6-16cc-448e-924f-f58e203bf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Integral</Template>
  <TotalTime>34316</TotalTime>
  <Words>1341</Words>
  <Application>Microsoft Office PowerPoint</Application>
  <PresentationFormat>On-screen Show (4:3)</PresentationFormat>
  <Paragraphs>130</Paragraphs>
  <Slides>10</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Arial</vt:lpstr>
      <vt:lpstr>Bahnschrift Light SemiCondensed</vt:lpstr>
      <vt:lpstr>Bahnschrift SemiBold</vt:lpstr>
      <vt:lpstr>Bahnschrift SemiBold Condensed</vt:lpstr>
      <vt:lpstr>Bahnschrift SemiCondensed</vt:lpstr>
      <vt:lpstr>Calibri</vt:lpstr>
      <vt:lpstr>Calibri Light</vt:lpstr>
      <vt:lpstr>Century Gothic</vt:lpstr>
      <vt:lpstr>Courier New</vt:lpstr>
      <vt:lpstr>Wingdings</vt:lpstr>
      <vt:lpstr>ITSC</vt:lpstr>
      <vt:lpstr>Introduction to Workforce ITSC</vt:lpstr>
      <vt:lpstr>Outline</vt:lpstr>
      <vt:lpstr>About NASWA</vt:lpstr>
      <vt:lpstr>NASWA</vt:lpstr>
      <vt:lpstr>About Workforce ITSC</vt:lpstr>
      <vt:lpstr>Workforce ITSC Highlights</vt:lpstr>
      <vt:lpstr>Workforce ITSC Business Lines</vt:lpstr>
      <vt:lpstr>Workforce ITSC Partnership</vt:lpstr>
      <vt:lpstr>Workforce Connect</vt:lpstr>
      <vt:lpstr>Workforce Connect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Amber Gaither</dc:creator>
  <cp:lastModifiedBy>Amber Gaither</cp:lastModifiedBy>
  <cp:revision>583</cp:revision>
  <cp:lastPrinted>2016-04-11T13:29:35Z</cp:lastPrinted>
  <dcterms:created xsi:type="dcterms:W3CDTF">2015-09-10T18:02:38Z</dcterms:created>
  <dcterms:modified xsi:type="dcterms:W3CDTF">2019-03-06T23:44:05Z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0x01010036C29E84631319489AC9827B4E083796</vt:lpwstr>
  </property>
  <property fmtid="{D5CDD505-2E9C-101B-9397-08002B2CF9AE}" pid="3" name="_dlc_DocIdItemGuid">
    <vt:lpwstr>33c7d5ef-f85c-48c4-8d4a-4eb2c857048b</vt:lpwstr>
  </property>
</Properties>
</file>