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6"/>
  </p:notesMasterIdLst>
  <p:sldIdLst>
    <p:sldId id="256" r:id="rId10"/>
    <p:sldId id="296" r:id="rId11"/>
    <p:sldId id="309" r:id="rId12"/>
    <p:sldId id="282" r:id="rId13"/>
    <p:sldId id="286" r:id="rId14"/>
    <p:sldId id="289" r:id="rId15"/>
    <p:sldId id="285" r:id="rId16"/>
    <p:sldId id="290" r:id="rId17"/>
    <p:sldId id="263" r:id="rId18"/>
    <p:sldId id="333" r:id="rId19"/>
    <p:sldId id="346" r:id="rId20"/>
    <p:sldId id="310" r:id="rId21"/>
    <p:sldId id="311" r:id="rId22"/>
    <p:sldId id="312" r:id="rId23"/>
    <p:sldId id="313" r:id="rId24"/>
    <p:sldId id="314" r:id="rId25"/>
    <p:sldId id="340" r:id="rId26"/>
    <p:sldId id="316" r:id="rId27"/>
    <p:sldId id="317" r:id="rId28"/>
    <p:sldId id="318" r:id="rId29"/>
    <p:sldId id="319" r:id="rId30"/>
    <p:sldId id="320" r:id="rId31"/>
    <p:sldId id="321" r:id="rId32"/>
    <p:sldId id="323" r:id="rId33"/>
    <p:sldId id="324" r:id="rId34"/>
    <p:sldId id="325" r:id="rId35"/>
    <p:sldId id="326" r:id="rId36"/>
    <p:sldId id="343" r:id="rId37"/>
    <p:sldId id="327" r:id="rId38"/>
    <p:sldId id="328" r:id="rId39"/>
    <p:sldId id="329" r:id="rId40"/>
    <p:sldId id="330" r:id="rId41"/>
    <p:sldId id="341" r:id="rId42"/>
    <p:sldId id="274" r:id="rId43"/>
    <p:sldId id="275" r:id="rId44"/>
    <p:sldId id="297" r:id="rId45"/>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37C70A-10CB-DFEC-B83D-90D4500FE7FA}" name="Manikowski, Susan - ETA" initials="MSE" userId="S::Manikowski.Susan@dol.gov::6d37d51a-3a8a-4618-9b52-d1d4fe891c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nikowski, Susan - ETA" initials="MS-E" lastIdx="2" clrIdx="0">
    <p:extLst>
      <p:ext uri="{19B8F6BF-5375-455C-9EA6-DF929625EA0E}">
        <p15:presenceInfo xmlns:p15="http://schemas.microsoft.com/office/powerpoint/2012/main" userId="S-1-5-21-430767753-2305446740-1188461881-72382" providerId="AD"/>
      </p:ext>
    </p:extLst>
  </p:cmAuthor>
  <p:cmAuthor id="2" name="Manikowski, Susan - ETA" initials="MSE" lastIdx="2" clrIdx="1">
    <p:extLst>
      <p:ext uri="{19B8F6BF-5375-455C-9EA6-DF929625EA0E}">
        <p15:presenceInfo xmlns:p15="http://schemas.microsoft.com/office/powerpoint/2012/main" userId="S::Manikowski.Susan@dol.gov::6d37d51a-3a8a-4618-9b52-d1d4fe891c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14840F-F9B0-4BF3-8B62-D7DC5416A154}" v="1" dt="2024-02-02T17:15:20.4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3" autoAdjust="0"/>
    <p:restoredTop sz="94660"/>
  </p:normalViewPr>
  <p:slideViewPr>
    <p:cSldViewPr snapToGrid="0">
      <p:cViewPr varScale="1">
        <p:scale>
          <a:sx n="113" d="100"/>
          <a:sy n="113" d="100"/>
        </p:scale>
        <p:origin x="900" y="102"/>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ags" Target="tags/tag1.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theme" Target="theme/them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ikowski, Susan - ETA" userId="6d37d51a-3a8a-4618-9b52-d1d4fe891c1e" providerId="ADAL" clId="{6D14840F-F9B0-4BF3-8B62-D7DC5416A154}"/>
    <pc:docChg chg="undo custSel addSld delSld modSld">
      <pc:chgData name="Manikowski, Susan - ETA" userId="6d37d51a-3a8a-4618-9b52-d1d4fe891c1e" providerId="ADAL" clId="{6D14840F-F9B0-4BF3-8B62-D7DC5416A154}" dt="2024-02-09T18:44:35.942" v="498" actId="6549"/>
      <pc:docMkLst>
        <pc:docMk/>
      </pc:docMkLst>
      <pc:sldChg chg="del">
        <pc:chgData name="Manikowski, Susan - ETA" userId="6d37d51a-3a8a-4618-9b52-d1d4fe891c1e" providerId="ADAL" clId="{6D14840F-F9B0-4BF3-8B62-D7DC5416A154}" dt="2024-02-02T17:15:23.542" v="212" actId="47"/>
        <pc:sldMkLst>
          <pc:docMk/>
          <pc:sldMk cId="2794292625" sldId="271"/>
        </pc:sldMkLst>
      </pc:sldChg>
      <pc:sldChg chg="addSp delSp modSp mod">
        <pc:chgData name="Manikowski, Susan - ETA" userId="6d37d51a-3a8a-4618-9b52-d1d4fe891c1e" providerId="ADAL" clId="{6D14840F-F9B0-4BF3-8B62-D7DC5416A154}" dt="2024-02-09T18:23:17.435" v="452" actId="14100"/>
        <pc:sldMkLst>
          <pc:docMk/>
          <pc:sldMk cId="2191400695" sldId="311"/>
        </pc:sldMkLst>
        <pc:picChg chg="add del">
          <ac:chgData name="Manikowski, Susan - ETA" userId="6d37d51a-3a8a-4618-9b52-d1d4fe891c1e" providerId="ADAL" clId="{6D14840F-F9B0-4BF3-8B62-D7DC5416A154}" dt="2024-02-09T18:23:08.194" v="447" actId="22"/>
          <ac:picMkLst>
            <pc:docMk/>
            <pc:sldMk cId="2191400695" sldId="311"/>
            <ac:picMk id="5" creationId="{B00661E3-BFCA-163A-A921-A6588E1D1282}"/>
          </ac:picMkLst>
        </pc:picChg>
        <pc:picChg chg="add mod">
          <ac:chgData name="Manikowski, Susan - ETA" userId="6d37d51a-3a8a-4618-9b52-d1d4fe891c1e" providerId="ADAL" clId="{6D14840F-F9B0-4BF3-8B62-D7DC5416A154}" dt="2024-02-09T18:23:17.435" v="452" actId="14100"/>
          <ac:picMkLst>
            <pc:docMk/>
            <pc:sldMk cId="2191400695" sldId="311"/>
            <ac:picMk id="7" creationId="{6AE3622B-3923-7716-C1DB-8127744C1097}"/>
          </ac:picMkLst>
        </pc:picChg>
        <pc:picChg chg="del">
          <ac:chgData name="Manikowski, Susan - ETA" userId="6d37d51a-3a8a-4618-9b52-d1d4fe891c1e" providerId="ADAL" clId="{6D14840F-F9B0-4BF3-8B62-D7DC5416A154}" dt="2024-02-09T18:23:09.977" v="448" actId="478"/>
          <ac:picMkLst>
            <pc:docMk/>
            <pc:sldMk cId="2191400695" sldId="311"/>
            <ac:picMk id="17" creationId="{07063535-AE02-00F9-2023-D44C5FE777A4}"/>
          </ac:picMkLst>
        </pc:picChg>
      </pc:sldChg>
      <pc:sldChg chg="addSp delSp modSp mod">
        <pc:chgData name="Manikowski, Susan - ETA" userId="6d37d51a-3a8a-4618-9b52-d1d4fe891c1e" providerId="ADAL" clId="{6D14840F-F9B0-4BF3-8B62-D7DC5416A154}" dt="2024-02-09T18:43:32.247" v="489" actId="14100"/>
        <pc:sldMkLst>
          <pc:docMk/>
          <pc:sldMk cId="2219218525" sldId="313"/>
        </pc:sldMkLst>
        <pc:spChg chg="mod">
          <ac:chgData name="Manikowski, Susan - ETA" userId="6d37d51a-3a8a-4618-9b52-d1d4fe891c1e" providerId="ADAL" clId="{6D14840F-F9B0-4BF3-8B62-D7DC5416A154}" dt="2024-02-09T18:42:54.907" v="487" actId="14100"/>
          <ac:spMkLst>
            <pc:docMk/>
            <pc:sldMk cId="2219218525" sldId="313"/>
            <ac:spMk id="15" creationId="{00000000-0000-0000-0000-000000000000}"/>
          </ac:spMkLst>
        </pc:spChg>
        <pc:spChg chg="mod">
          <ac:chgData name="Manikowski, Susan - ETA" userId="6d37d51a-3a8a-4618-9b52-d1d4fe891c1e" providerId="ADAL" clId="{6D14840F-F9B0-4BF3-8B62-D7DC5416A154}" dt="2024-02-09T18:42:58.760" v="488" actId="1076"/>
          <ac:spMkLst>
            <pc:docMk/>
            <pc:sldMk cId="2219218525" sldId="313"/>
            <ac:spMk id="16" creationId="{00000000-0000-0000-0000-000000000000}"/>
          </ac:spMkLst>
        </pc:spChg>
        <pc:spChg chg="mod">
          <ac:chgData name="Manikowski, Susan - ETA" userId="6d37d51a-3a8a-4618-9b52-d1d4fe891c1e" providerId="ADAL" clId="{6D14840F-F9B0-4BF3-8B62-D7DC5416A154}" dt="2024-02-09T18:43:32.247" v="489" actId="14100"/>
          <ac:spMkLst>
            <pc:docMk/>
            <pc:sldMk cId="2219218525" sldId="313"/>
            <ac:spMk id="17" creationId="{00000000-0000-0000-0000-000000000000}"/>
          </ac:spMkLst>
        </pc:spChg>
        <pc:picChg chg="add mod ord">
          <ac:chgData name="Manikowski, Susan - ETA" userId="6d37d51a-3a8a-4618-9b52-d1d4fe891c1e" providerId="ADAL" clId="{6D14840F-F9B0-4BF3-8B62-D7DC5416A154}" dt="2024-02-09T18:42:42.601" v="485" actId="1076"/>
          <ac:picMkLst>
            <pc:docMk/>
            <pc:sldMk cId="2219218525" sldId="313"/>
            <ac:picMk id="5" creationId="{D6C015C0-456E-916E-B154-32A860AB49DF}"/>
          </ac:picMkLst>
        </pc:picChg>
        <pc:picChg chg="del">
          <ac:chgData name="Manikowski, Susan - ETA" userId="6d37d51a-3a8a-4618-9b52-d1d4fe891c1e" providerId="ADAL" clId="{6D14840F-F9B0-4BF3-8B62-D7DC5416A154}" dt="2024-02-09T18:42:24.606" v="480" actId="478"/>
          <ac:picMkLst>
            <pc:docMk/>
            <pc:sldMk cId="2219218525" sldId="313"/>
            <ac:picMk id="20" creationId="{64E9DA98-50F7-6CD8-FF5A-A2735830A804}"/>
          </ac:picMkLst>
        </pc:picChg>
      </pc:sldChg>
      <pc:sldChg chg="addSp delSp modSp mod">
        <pc:chgData name="Manikowski, Susan - ETA" userId="6d37d51a-3a8a-4618-9b52-d1d4fe891c1e" providerId="ADAL" clId="{6D14840F-F9B0-4BF3-8B62-D7DC5416A154}" dt="2024-02-09T18:35:55.807" v="474" actId="20577"/>
        <pc:sldMkLst>
          <pc:docMk/>
          <pc:sldMk cId="1770486753" sldId="317"/>
        </pc:sldMkLst>
        <pc:spChg chg="mod">
          <ac:chgData name="Manikowski, Susan - ETA" userId="6d37d51a-3a8a-4618-9b52-d1d4fe891c1e" providerId="ADAL" clId="{6D14840F-F9B0-4BF3-8B62-D7DC5416A154}" dt="2024-02-09T18:35:55.807" v="474" actId="20577"/>
          <ac:spMkLst>
            <pc:docMk/>
            <pc:sldMk cId="1770486753" sldId="317"/>
            <ac:spMk id="4" creationId="{00000000-0000-0000-0000-000000000000}"/>
          </ac:spMkLst>
        </pc:spChg>
        <pc:picChg chg="add mod">
          <ac:chgData name="Manikowski, Susan - ETA" userId="6d37d51a-3a8a-4618-9b52-d1d4fe891c1e" providerId="ADAL" clId="{6D14840F-F9B0-4BF3-8B62-D7DC5416A154}" dt="2024-02-09T18:27:40.012" v="460" actId="1076"/>
          <ac:picMkLst>
            <pc:docMk/>
            <pc:sldMk cId="1770486753" sldId="317"/>
            <ac:picMk id="6" creationId="{22CF97A2-ED0E-621F-D2C4-34DC77200A5A}"/>
          </ac:picMkLst>
        </pc:picChg>
        <pc:picChg chg="add del">
          <ac:chgData name="Manikowski, Susan - ETA" userId="6d37d51a-3a8a-4618-9b52-d1d4fe891c1e" providerId="ADAL" clId="{6D14840F-F9B0-4BF3-8B62-D7DC5416A154}" dt="2024-02-09T18:27:29.950" v="455" actId="478"/>
          <ac:picMkLst>
            <pc:docMk/>
            <pc:sldMk cId="1770486753" sldId="317"/>
            <ac:picMk id="10" creationId="{428C9C4D-CE22-58D4-C833-FB18F584B5D6}"/>
          </ac:picMkLst>
        </pc:picChg>
      </pc:sldChg>
      <pc:sldChg chg="addSp delSp modSp mod">
        <pc:chgData name="Manikowski, Susan - ETA" userId="6d37d51a-3a8a-4618-9b52-d1d4fe891c1e" providerId="ADAL" clId="{6D14840F-F9B0-4BF3-8B62-D7DC5416A154}" dt="2024-02-09T18:29:26.310" v="465" actId="1076"/>
        <pc:sldMkLst>
          <pc:docMk/>
          <pc:sldMk cId="3356184352" sldId="318"/>
        </pc:sldMkLst>
        <pc:picChg chg="del">
          <ac:chgData name="Manikowski, Susan - ETA" userId="6d37d51a-3a8a-4618-9b52-d1d4fe891c1e" providerId="ADAL" clId="{6D14840F-F9B0-4BF3-8B62-D7DC5416A154}" dt="2024-02-09T18:29:18.323" v="461" actId="478"/>
          <ac:picMkLst>
            <pc:docMk/>
            <pc:sldMk cId="3356184352" sldId="318"/>
            <ac:picMk id="5" creationId="{BF9F33DB-044F-AD91-BF7A-8C9FE654D50B}"/>
          </ac:picMkLst>
        </pc:picChg>
        <pc:picChg chg="add mod">
          <ac:chgData name="Manikowski, Susan - ETA" userId="6d37d51a-3a8a-4618-9b52-d1d4fe891c1e" providerId="ADAL" clId="{6D14840F-F9B0-4BF3-8B62-D7DC5416A154}" dt="2024-02-09T18:29:26.310" v="465" actId="1076"/>
          <ac:picMkLst>
            <pc:docMk/>
            <pc:sldMk cId="3356184352" sldId="318"/>
            <ac:picMk id="6" creationId="{718D3232-75E3-9EEC-917A-66189EEB0A44}"/>
          </ac:picMkLst>
        </pc:picChg>
      </pc:sldChg>
      <pc:sldChg chg="modSp mod">
        <pc:chgData name="Manikowski, Susan - ETA" userId="6d37d51a-3a8a-4618-9b52-d1d4fe891c1e" providerId="ADAL" clId="{6D14840F-F9B0-4BF3-8B62-D7DC5416A154}" dt="2024-02-02T17:48:21.688" v="420" actId="20577"/>
        <pc:sldMkLst>
          <pc:docMk/>
          <pc:sldMk cId="686400078" sldId="323"/>
        </pc:sldMkLst>
        <pc:graphicFrameChg chg="modGraphic">
          <ac:chgData name="Manikowski, Susan - ETA" userId="6d37d51a-3a8a-4618-9b52-d1d4fe891c1e" providerId="ADAL" clId="{6D14840F-F9B0-4BF3-8B62-D7DC5416A154}" dt="2024-02-02T17:09:27.682" v="210" actId="20577"/>
          <ac:graphicFrameMkLst>
            <pc:docMk/>
            <pc:sldMk cId="686400078" sldId="323"/>
            <ac:graphicFrameMk id="4" creationId="{00000000-0000-0000-0000-000000000000}"/>
          </ac:graphicFrameMkLst>
        </pc:graphicFrameChg>
        <pc:graphicFrameChg chg="modGraphic">
          <ac:chgData name="Manikowski, Susan - ETA" userId="6d37d51a-3a8a-4618-9b52-d1d4fe891c1e" providerId="ADAL" clId="{6D14840F-F9B0-4BF3-8B62-D7DC5416A154}" dt="2024-02-02T17:48:21.688" v="420" actId="20577"/>
          <ac:graphicFrameMkLst>
            <pc:docMk/>
            <pc:sldMk cId="686400078" sldId="323"/>
            <ac:graphicFrameMk id="8" creationId="{00000000-0000-0000-0000-000000000000}"/>
          </ac:graphicFrameMkLst>
        </pc:graphicFrameChg>
        <pc:graphicFrameChg chg="modGraphic">
          <ac:chgData name="Manikowski, Susan - ETA" userId="6d37d51a-3a8a-4618-9b52-d1d4fe891c1e" providerId="ADAL" clId="{6D14840F-F9B0-4BF3-8B62-D7DC5416A154}" dt="2024-02-02T17:09:23.088" v="208" actId="20577"/>
          <ac:graphicFrameMkLst>
            <pc:docMk/>
            <pc:sldMk cId="686400078" sldId="323"/>
            <ac:graphicFrameMk id="11" creationId="{00000000-0000-0000-0000-000000000000}"/>
          </ac:graphicFrameMkLst>
        </pc:graphicFrameChg>
      </pc:sldChg>
      <pc:sldChg chg="modSp mod">
        <pc:chgData name="Manikowski, Susan - ETA" userId="6d37d51a-3a8a-4618-9b52-d1d4fe891c1e" providerId="ADAL" clId="{6D14840F-F9B0-4BF3-8B62-D7DC5416A154}" dt="2024-02-09T18:44:05.179" v="493" actId="20577"/>
        <pc:sldMkLst>
          <pc:docMk/>
          <pc:sldMk cId="2660723144" sldId="324"/>
        </pc:sldMkLst>
        <pc:graphicFrameChg chg="modGraphic">
          <ac:chgData name="Manikowski, Susan - ETA" userId="6d37d51a-3a8a-4618-9b52-d1d4fe891c1e" providerId="ADAL" clId="{6D14840F-F9B0-4BF3-8B62-D7DC5416A154}" dt="2024-02-09T18:44:03.144" v="491" actId="20577"/>
          <ac:graphicFrameMkLst>
            <pc:docMk/>
            <pc:sldMk cId="2660723144" sldId="324"/>
            <ac:graphicFrameMk id="7" creationId="{00000000-0000-0000-0000-000000000000}"/>
          </ac:graphicFrameMkLst>
        </pc:graphicFrameChg>
        <pc:graphicFrameChg chg="modGraphic">
          <ac:chgData name="Manikowski, Susan - ETA" userId="6d37d51a-3a8a-4618-9b52-d1d4fe891c1e" providerId="ADAL" clId="{6D14840F-F9B0-4BF3-8B62-D7DC5416A154}" dt="2024-02-09T18:44:05.179" v="493" actId="20577"/>
          <ac:graphicFrameMkLst>
            <pc:docMk/>
            <pc:sldMk cId="2660723144" sldId="324"/>
            <ac:graphicFrameMk id="10" creationId="{00000000-0000-0000-0000-000000000000}"/>
          </ac:graphicFrameMkLst>
        </pc:graphicFrameChg>
      </pc:sldChg>
      <pc:sldChg chg="addSp delSp modSp mod">
        <pc:chgData name="Manikowski, Susan - ETA" userId="6d37d51a-3a8a-4618-9b52-d1d4fe891c1e" providerId="ADAL" clId="{6D14840F-F9B0-4BF3-8B62-D7DC5416A154}" dt="2024-02-09T18:44:12.695" v="496" actId="20577"/>
        <pc:sldMkLst>
          <pc:docMk/>
          <pc:sldMk cId="2463385315" sldId="325"/>
        </pc:sldMkLst>
        <pc:graphicFrameChg chg="modGraphic">
          <ac:chgData name="Manikowski, Susan - ETA" userId="6d37d51a-3a8a-4618-9b52-d1d4fe891c1e" providerId="ADAL" clId="{6D14840F-F9B0-4BF3-8B62-D7DC5416A154}" dt="2024-02-09T18:44:12.695" v="496" actId="20577"/>
          <ac:graphicFrameMkLst>
            <pc:docMk/>
            <pc:sldMk cId="2463385315" sldId="325"/>
            <ac:graphicFrameMk id="6" creationId="{C07C6709-76E3-43BC-8826-04F3ADCC3D98}"/>
          </ac:graphicFrameMkLst>
        </pc:graphicFrameChg>
        <pc:graphicFrameChg chg="modGraphic">
          <ac:chgData name="Manikowski, Susan - ETA" userId="6d37d51a-3a8a-4618-9b52-d1d4fe891c1e" providerId="ADAL" clId="{6D14840F-F9B0-4BF3-8B62-D7DC5416A154}" dt="2024-02-09T18:44:10.687" v="495" actId="20577"/>
          <ac:graphicFrameMkLst>
            <pc:docMk/>
            <pc:sldMk cId="2463385315" sldId="325"/>
            <ac:graphicFrameMk id="9" creationId="{00000000-0000-0000-0000-000000000000}"/>
          </ac:graphicFrameMkLst>
        </pc:graphicFrameChg>
        <pc:picChg chg="del">
          <ac:chgData name="Manikowski, Susan - ETA" userId="6d37d51a-3a8a-4618-9b52-d1d4fe891c1e" providerId="ADAL" clId="{6D14840F-F9B0-4BF3-8B62-D7DC5416A154}" dt="2024-02-09T18:39:29.080" v="475" actId="478"/>
          <ac:picMkLst>
            <pc:docMk/>
            <pc:sldMk cId="2463385315" sldId="325"/>
            <ac:picMk id="4" creationId="{00000000-0000-0000-0000-000000000000}"/>
          </ac:picMkLst>
        </pc:picChg>
        <pc:picChg chg="add mod">
          <ac:chgData name="Manikowski, Susan - ETA" userId="6d37d51a-3a8a-4618-9b52-d1d4fe891c1e" providerId="ADAL" clId="{6D14840F-F9B0-4BF3-8B62-D7DC5416A154}" dt="2024-02-09T18:39:36.583" v="479" actId="1076"/>
          <ac:picMkLst>
            <pc:docMk/>
            <pc:sldMk cId="2463385315" sldId="325"/>
            <ac:picMk id="10" creationId="{407F3378-DF8E-D921-23D2-530699F63C20}"/>
          </ac:picMkLst>
        </pc:picChg>
      </pc:sldChg>
      <pc:sldChg chg="addSp delSp modSp mod">
        <pc:chgData name="Manikowski, Susan - ETA" userId="6d37d51a-3a8a-4618-9b52-d1d4fe891c1e" providerId="ADAL" clId="{6D14840F-F9B0-4BF3-8B62-D7DC5416A154}" dt="2024-02-09T18:35:17.975" v="467" actId="22"/>
        <pc:sldMkLst>
          <pc:docMk/>
          <pc:sldMk cId="1661438253" sldId="328"/>
        </pc:sldMkLst>
        <pc:spChg chg="add del mod">
          <ac:chgData name="Manikowski, Susan - ETA" userId="6d37d51a-3a8a-4618-9b52-d1d4fe891c1e" providerId="ADAL" clId="{6D14840F-F9B0-4BF3-8B62-D7DC5416A154}" dt="2024-02-09T18:35:17.975" v="467" actId="22"/>
          <ac:spMkLst>
            <pc:docMk/>
            <pc:sldMk cId="1661438253" sldId="328"/>
            <ac:spMk id="6" creationId="{9CC7BB7F-04ED-011C-AF0E-73F851B50C8C}"/>
          </ac:spMkLst>
        </pc:spChg>
        <pc:picChg chg="del">
          <ac:chgData name="Manikowski, Susan - ETA" userId="6d37d51a-3a8a-4618-9b52-d1d4fe891c1e" providerId="ADAL" clId="{6D14840F-F9B0-4BF3-8B62-D7DC5416A154}" dt="2024-02-09T18:35:02.880" v="466" actId="478"/>
          <ac:picMkLst>
            <pc:docMk/>
            <pc:sldMk cId="1661438253" sldId="328"/>
            <ac:picMk id="7" creationId="{3389851C-68B9-47C6-B343-A366DB9CDFEA}"/>
          </ac:picMkLst>
        </pc:picChg>
        <pc:picChg chg="add mod ord">
          <ac:chgData name="Manikowski, Susan - ETA" userId="6d37d51a-3a8a-4618-9b52-d1d4fe891c1e" providerId="ADAL" clId="{6D14840F-F9B0-4BF3-8B62-D7DC5416A154}" dt="2024-02-09T18:35:17.975" v="467" actId="22"/>
          <ac:picMkLst>
            <pc:docMk/>
            <pc:sldMk cId="1661438253" sldId="328"/>
            <ac:picMk id="9" creationId="{CC7431CD-7344-BD68-DAB6-249A073E2EFE}"/>
          </ac:picMkLst>
        </pc:picChg>
      </pc:sldChg>
      <pc:sldChg chg="modSp mod">
        <pc:chgData name="Manikowski, Susan - ETA" userId="6d37d51a-3a8a-4618-9b52-d1d4fe891c1e" providerId="ADAL" clId="{6D14840F-F9B0-4BF3-8B62-D7DC5416A154}" dt="2024-02-09T18:44:35.942" v="498" actId="6549"/>
        <pc:sldMkLst>
          <pc:docMk/>
          <pc:sldMk cId="636579380" sldId="341"/>
        </pc:sldMkLst>
        <pc:spChg chg="mod">
          <ac:chgData name="Manikowski, Susan - ETA" userId="6d37d51a-3a8a-4618-9b52-d1d4fe891c1e" providerId="ADAL" clId="{6D14840F-F9B0-4BF3-8B62-D7DC5416A154}" dt="2024-02-09T18:44:31.670" v="497" actId="6549"/>
          <ac:spMkLst>
            <pc:docMk/>
            <pc:sldMk cId="636579380" sldId="341"/>
            <ac:spMk id="3" creationId="{00000000-0000-0000-0000-000000000000}"/>
          </ac:spMkLst>
        </pc:spChg>
        <pc:spChg chg="mod">
          <ac:chgData name="Manikowski, Susan - ETA" userId="6d37d51a-3a8a-4618-9b52-d1d4fe891c1e" providerId="ADAL" clId="{6D14840F-F9B0-4BF3-8B62-D7DC5416A154}" dt="2024-02-09T18:44:35.942" v="498" actId="6549"/>
          <ac:spMkLst>
            <pc:docMk/>
            <pc:sldMk cId="636579380" sldId="341"/>
            <ac:spMk id="4" creationId="{00000000-0000-0000-0000-000000000000}"/>
          </ac:spMkLst>
        </pc:spChg>
      </pc:sldChg>
      <pc:sldChg chg="modSp del mod">
        <pc:chgData name="Manikowski, Susan - ETA" userId="6d37d51a-3a8a-4618-9b52-d1d4fe891c1e" providerId="ADAL" clId="{6D14840F-F9B0-4BF3-8B62-D7DC5416A154}" dt="2024-02-02T21:05:55.007" v="445" actId="47"/>
        <pc:sldMkLst>
          <pc:docMk/>
          <pc:sldMk cId="3415817621" sldId="344"/>
        </pc:sldMkLst>
        <pc:spChg chg="mod">
          <ac:chgData name="Manikowski, Susan - ETA" userId="6d37d51a-3a8a-4618-9b52-d1d4fe891c1e" providerId="ADAL" clId="{6D14840F-F9B0-4BF3-8B62-D7DC5416A154}" dt="2024-02-02T14:10:07.920" v="2" actId="20577"/>
          <ac:spMkLst>
            <pc:docMk/>
            <pc:sldMk cId="3415817621" sldId="344"/>
            <ac:spMk id="2" creationId="{B13E43A9-A9EA-4BE6-BEB1-C9E9B0A250AB}"/>
          </ac:spMkLst>
        </pc:spChg>
        <pc:spChg chg="mod">
          <ac:chgData name="Manikowski, Susan - ETA" userId="6d37d51a-3a8a-4618-9b52-d1d4fe891c1e" providerId="ADAL" clId="{6D14840F-F9B0-4BF3-8B62-D7DC5416A154}" dt="2024-02-02T17:29:15.953" v="405" actId="20577"/>
          <ac:spMkLst>
            <pc:docMk/>
            <pc:sldMk cId="3415817621" sldId="344"/>
            <ac:spMk id="6" creationId="{F28A9B1F-98E9-47D6-FFB4-40F71E7AF2EC}"/>
          </ac:spMkLst>
        </pc:spChg>
      </pc:sldChg>
      <pc:sldChg chg="del">
        <pc:chgData name="Manikowski, Susan - ETA" userId="6d37d51a-3a8a-4618-9b52-d1d4fe891c1e" providerId="ADAL" clId="{6D14840F-F9B0-4BF3-8B62-D7DC5416A154}" dt="2024-02-02T17:15:23.542" v="212" actId="47"/>
        <pc:sldMkLst>
          <pc:docMk/>
          <pc:sldMk cId="834325657" sldId="345"/>
        </pc:sldMkLst>
      </pc:sldChg>
      <pc:sldChg chg="modSp add mod">
        <pc:chgData name="Manikowski, Susan - ETA" userId="6d37d51a-3a8a-4618-9b52-d1d4fe891c1e" providerId="ADAL" clId="{6D14840F-F9B0-4BF3-8B62-D7DC5416A154}" dt="2024-02-02T21:05:49.253" v="444" actId="20577"/>
        <pc:sldMkLst>
          <pc:docMk/>
          <pc:sldMk cId="2024222989" sldId="346"/>
        </pc:sldMkLst>
        <pc:spChg chg="mod">
          <ac:chgData name="Manikowski, Susan - ETA" userId="6d37d51a-3a8a-4618-9b52-d1d4fe891c1e" providerId="ADAL" clId="{6D14840F-F9B0-4BF3-8B62-D7DC5416A154}" dt="2024-02-02T21:05:49.253" v="444" actId="20577"/>
          <ac:spMkLst>
            <pc:docMk/>
            <pc:sldMk cId="2024222989" sldId="346"/>
            <ac:spMk id="6" creationId="{F28A9B1F-98E9-47D6-FFB4-40F71E7AF2E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eta-940-01.eta.dir.labor.gov\shared\onr-onp\OTAA\Program%20Development\Program%20Reporting\Data%20Integrity\Data%20Integrity%20Results\FY20_Q4_09.30.20\Results\TAA_3_AL_09-30-20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a:t>Case Management</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5B9BD5"/>
            </a:solidFill>
            <a:ln w="1270" cap="flat" cmpd="sng" algn="ctr">
              <a:solidFill>
                <a:sysClr val="windowText" lastClr="000000"/>
              </a:solidFill>
              <a:miter lim="800000"/>
            </a:ln>
            <a:effectLst/>
          </c:spPr>
          <c:invertIfNegative val="0"/>
          <c:dPt>
            <c:idx val="7"/>
            <c:invertIfNegative val="0"/>
            <c:bubble3D val="0"/>
            <c:spPr>
              <a:solidFill>
                <a:srgbClr val="FAFA10"/>
              </a:solidFill>
              <a:ln w="1270" cap="flat" cmpd="sng" algn="ctr">
                <a:solidFill>
                  <a:sysClr val="windowText" lastClr="000000"/>
                </a:solidFill>
                <a:miter lim="800000"/>
              </a:ln>
              <a:effectLst/>
            </c:spPr>
            <c:extLst>
              <c:ext xmlns:c16="http://schemas.microsoft.com/office/drawing/2014/chart" uri="{C3380CC4-5D6E-409C-BE32-E72D297353CC}">
                <c16:uniqueId val="{00000001-4359-4F66-B26C-CD1A40DA1413}"/>
              </c:ext>
            </c:extLst>
          </c:dPt>
          <c:dPt>
            <c:idx val="24"/>
            <c:invertIfNegative val="0"/>
            <c:bubble3D val="0"/>
            <c:extLst>
              <c:ext xmlns:c16="http://schemas.microsoft.com/office/drawing/2014/chart" uri="{C3380CC4-5D6E-409C-BE32-E72D297353CC}">
                <c16:uniqueId val="{00000002-4359-4F66-B26C-CD1A40DA1413}"/>
              </c:ext>
            </c:extLst>
          </c:dPt>
          <c:dPt>
            <c:idx val="36"/>
            <c:invertIfNegative val="0"/>
            <c:bubble3D val="0"/>
            <c:extLst>
              <c:ext xmlns:c16="http://schemas.microsoft.com/office/drawing/2014/chart" uri="{C3380CC4-5D6E-409C-BE32-E72D297353CC}">
                <c16:uniqueId val="{00000003-4359-4F66-B26C-CD1A40DA1413}"/>
              </c:ext>
            </c:extLst>
          </c:dPt>
          <c:dPt>
            <c:idx val="43"/>
            <c:invertIfNegative val="0"/>
            <c:bubble3D val="0"/>
            <c:extLst>
              <c:ext xmlns:c16="http://schemas.microsoft.com/office/drawing/2014/chart" uri="{C3380CC4-5D6E-409C-BE32-E72D297353CC}">
                <c16:uniqueId val="{00000004-4359-4F66-B26C-CD1A40DA1413}"/>
              </c:ext>
            </c:extLst>
          </c:dPt>
          <c:dLbls>
            <c:delete val="1"/>
          </c:dLbls>
          <c:val>
            <c:numLit>
              <c:formatCode>General</c:formatCode>
              <c:ptCount val="51"/>
              <c:pt idx="0">
                <c:v>0</c:v>
              </c:pt>
              <c:pt idx="1">
                <c:v>0.36359999999999998</c:v>
              </c:pt>
              <c:pt idx="2">
                <c:v>0.49349999999999999</c:v>
              </c:pt>
              <c:pt idx="3">
                <c:v>0.80110000000000003</c:v>
              </c:pt>
              <c:pt idx="4">
                <c:v>0.9</c:v>
              </c:pt>
              <c:pt idx="5">
                <c:v>0.9032</c:v>
              </c:pt>
              <c:pt idx="6">
                <c:v>0.90480000000000005</c:v>
              </c:pt>
              <c:pt idx="7">
                <c:v>0.91169999999999995</c:v>
              </c:pt>
              <c:pt idx="8">
                <c:v>0.91600000000000004</c:v>
              </c:pt>
              <c:pt idx="9">
                <c:v>0.9375</c:v>
              </c:pt>
              <c:pt idx="10">
                <c:v>0.96750000000000003</c:v>
              </c:pt>
              <c:pt idx="11">
                <c:v>0.97219999999999995</c:v>
              </c:pt>
              <c:pt idx="12">
                <c:v>0.97440000000000004</c:v>
              </c:pt>
              <c:pt idx="13">
                <c:v>0.97619999999999996</c:v>
              </c:pt>
              <c:pt idx="14">
                <c:v>0.97670000000000001</c:v>
              </c:pt>
              <c:pt idx="15">
                <c:v>0.98280000000000001</c:v>
              </c:pt>
              <c:pt idx="16">
                <c:v>0.98409999999999997</c:v>
              </c:pt>
              <c:pt idx="17">
                <c:v>0.98839999999999995</c:v>
              </c:pt>
              <c:pt idx="18">
                <c:v>0.98870000000000002</c:v>
              </c:pt>
              <c:pt idx="19">
                <c:v>0.98939999999999995</c:v>
              </c:pt>
              <c:pt idx="20">
                <c:v>0.99029999999999996</c:v>
              </c:pt>
              <c:pt idx="21">
                <c:v>0.99509999999999998</c:v>
              </c:pt>
              <c:pt idx="22">
                <c:v>0.99590000000000001</c:v>
              </c:pt>
              <c:pt idx="23">
                <c:v>0.99590000000000001</c:v>
              </c:pt>
              <c:pt idx="24">
                <c:v>0.99680000000000002</c:v>
              </c:pt>
              <c:pt idx="25">
                <c:v>0.997</c:v>
              </c:pt>
              <c:pt idx="26">
                <c:v>0.99750000000000005</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numLit>
          </c:val>
          <c:extLst>
            <c:ext xmlns:c16="http://schemas.microsoft.com/office/drawing/2014/chart" uri="{C3380CC4-5D6E-409C-BE32-E72D297353CC}">
              <c16:uniqueId val="{00000005-4359-4F66-B26C-CD1A40DA1413}"/>
            </c:ext>
          </c:extLst>
        </c:ser>
        <c:dLbls>
          <c:dLblPos val="inEnd"/>
          <c:showLegendKey val="0"/>
          <c:showVal val="1"/>
          <c:showCatName val="0"/>
          <c:showSerName val="0"/>
          <c:showPercent val="0"/>
          <c:showBubbleSize val="0"/>
        </c:dLbls>
        <c:gapWidth val="25"/>
        <c:overlap val="-40"/>
        <c:axId val="633776768"/>
        <c:axId val="633777184"/>
      </c:barChart>
      <c:lineChart>
        <c:grouping val="standard"/>
        <c:varyColors val="0"/>
        <c:ser>
          <c:idx val="1"/>
          <c:order val="1"/>
          <c:spPr>
            <a:ln w="38100" cap="rnd">
              <a:solidFill>
                <a:srgbClr val="A83632"/>
              </a:solidFill>
              <a:prstDash val="solid"/>
            </a:ln>
            <a:effectLst>
              <a:glow rad="139700">
                <a:schemeClr val="accent2">
                  <a:satMod val="175000"/>
                  <a:alpha val="14000"/>
                </a:schemeClr>
              </a:glow>
            </a:effectLst>
          </c:spPr>
          <c:marker>
            <c:symbol val="none"/>
          </c:marker>
          <c:val>
            <c:numLit>
              <c:formatCode>General</c:formatCode>
              <c:ptCount val="5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pt idx="24">
                <c:v>0.75</c:v>
              </c:pt>
              <c:pt idx="25">
                <c:v>0.75</c:v>
              </c:pt>
              <c:pt idx="26">
                <c:v>0.75</c:v>
              </c:pt>
              <c:pt idx="27">
                <c:v>0.75</c:v>
              </c:pt>
              <c:pt idx="28">
                <c:v>0.75</c:v>
              </c:pt>
              <c:pt idx="29">
                <c:v>0.75</c:v>
              </c:pt>
              <c:pt idx="30">
                <c:v>0.75</c:v>
              </c:pt>
              <c:pt idx="31">
                <c:v>0.75</c:v>
              </c:pt>
              <c:pt idx="32">
                <c:v>0.75</c:v>
              </c:pt>
              <c:pt idx="33">
                <c:v>0.75</c:v>
              </c:pt>
              <c:pt idx="34">
                <c:v>0.75</c:v>
              </c:pt>
              <c:pt idx="35">
                <c:v>0.75</c:v>
              </c:pt>
              <c:pt idx="36">
                <c:v>0.75</c:v>
              </c:pt>
              <c:pt idx="37">
                <c:v>0.75</c:v>
              </c:pt>
              <c:pt idx="38">
                <c:v>0.75</c:v>
              </c:pt>
              <c:pt idx="39">
                <c:v>0.75</c:v>
              </c:pt>
              <c:pt idx="40">
                <c:v>0.75</c:v>
              </c:pt>
              <c:pt idx="41">
                <c:v>0.75</c:v>
              </c:pt>
              <c:pt idx="42">
                <c:v>0.75</c:v>
              </c:pt>
              <c:pt idx="43">
                <c:v>0.75</c:v>
              </c:pt>
              <c:pt idx="44">
                <c:v>0.75</c:v>
              </c:pt>
              <c:pt idx="45">
                <c:v>0.75</c:v>
              </c:pt>
              <c:pt idx="46">
                <c:v>0.75</c:v>
              </c:pt>
              <c:pt idx="47">
                <c:v>0.75</c:v>
              </c:pt>
              <c:pt idx="48">
                <c:v>0.75</c:v>
              </c:pt>
              <c:pt idx="49">
                <c:v>0.75</c:v>
              </c:pt>
              <c:pt idx="50">
                <c:v>0.75</c:v>
              </c:pt>
            </c:numLit>
          </c:val>
          <c:smooth val="0"/>
          <c:extLst>
            <c:ext xmlns:c16="http://schemas.microsoft.com/office/drawing/2014/chart" uri="{C3380CC4-5D6E-409C-BE32-E72D297353CC}">
              <c16:uniqueId val="{00000006-4359-4F66-B26C-CD1A40DA1413}"/>
            </c:ext>
          </c:extLst>
        </c:ser>
        <c:dLbls>
          <c:showLegendKey val="0"/>
          <c:showVal val="0"/>
          <c:showCatName val="0"/>
          <c:showSerName val="0"/>
          <c:showPercent val="0"/>
          <c:showBubbleSize val="0"/>
        </c:dLbls>
        <c:marker val="1"/>
        <c:smooth val="0"/>
        <c:axId val="633776768"/>
        <c:axId val="633777184"/>
      </c:lineChart>
      <c:catAx>
        <c:axId val="63377676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633777184"/>
        <c:crosses val="autoZero"/>
        <c:auto val="1"/>
        <c:lblAlgn val="ctr"/>
        <c:lblOffset val="100"/>
        <c:tickLblSkip val="1"/>
        <c:noMultiLvlLbl val="1"/>
      </c:catAx>
      <c:valAx>
        <c:axId val="633777184"/>
        <c:scaling>
          <c:orientation val="minMax"/>
          <c:max val="1"/>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633776768"/>
        <c:crosses val="autoZero"/>
        <c:crossBetween val="between"/>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3">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C6117-5561-47D9-BA56-0E8EA992E86A}" type="slidenum">
              <a:rPr lang="en-US" smtClean="0"/>
              <a:t>10</a:t>
            </a:fld>
            <a:endParaRPr lang="en-US"/>
          </a:p>
        </p:txBody>
      </p:sp>
    </p:spTree>
    <p:extLst>
      <p:ext uri="{BB962C8B-B14F-4D97-AF65-F5344CB8AC3E}">
        <p14:creationId xmlns:p14="http://schemas.microsoft.com/office/powerpoint/2010/main" val="2377028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02078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5432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2019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075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13773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D491A7-7C38-4DEA-AF5E-B92B6CE75D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611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906347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72057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582046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554205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74967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453792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543811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960472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D491A7-7C38-4DEA-AF5E-B92B6CE75D6F}"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566909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3773325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dirty="0"/>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slideLayout" Target="../slideLayouts/slideLayout1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dol.gov/agencies/eta/tradeact/practitioners/participant-reporting"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hyperlink" Target="https://www.dol.gov/agencies/eta/advisories/tegl-01-19-change-1" TargetMode="External"/><Relationship Id="rId5" Type="http://schemas.openxmlformats.org/officeDocument/2006/relationships/hyperlink" Target="mailto:Manikowski.Susan@dol.gov" TargetMode="External"/><Relationship Id="rId4" Type="http://schemas.openxmlformats.org/officeDocument/2006/relationships/hyperlink" Target="https://www.dol.gov/sites/dolgov/files/ETA/tradeact/pdfs/PIRL_Reporting_Timelines.xls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workforcegps.org/events/2016/08/19/08/17/The_TAA_9130_Report-_Changes_and_Common_Questions" TargetMode="External"/><Relationship Id="rId3" Type="http://schemas.openxmlformats.org/officeDocument/2006/relationships/hyperlink" Target="https://www.doleta.gov/tradeact/taa-data/participant-reporting/" TargetMode="External"/><Relationship Id="rId7" Type="http://schemas.openxmlformats.org/officeDocument/2006/relationships/hyperlink" Target="https://www.workforcegps.org/events/2017/09/27/12/03/Trade-Adjustment-Assistance-PIRL-Reporting" TargetMode="External"/><Relationship Id="rId2" Type="http://schemas.openxmlformats.org/officeDocument/2006/relationships/slideLayout" Target="../slideLayouts/slideLayout15.xml"/><Relationship Id="rId1" Type="http://schemas.openxmlformats.org/officeDocument/2006/relationships/tags" Target="../tags/tag5.xml"/><Relationship Id="rId6" Type="http://schemas.openxmlformats.org/officeDocument/2006/relationships/hyperlink" Target="https://taa.workforcegps.org/" TargetMode="External"/><Relationship Id="rId5" Type="http://schemas.openxmlformats.org/officeDocument/2006/relationships/hyperlink" Target="https://performancereporting.workforcegps.org/" TargetMode="External"/><Relationship Id="rId4" Type="http://schemas.openxmlformats.org/officeDocument/2006/relationships/hyperlink" Target="https://www.dol.gov/agencies/eta/performance/wips" TargetMode="External"/><Relationship Id="rId9" Type="http://schemas.openxmlformats.org/officeDocument/2006/relationships/hyperlink" Target="https://www.workforcegps.org/events/2019/05/07/14/11/Promising-Practices-that-Support-Accurate-Fiscal-Tracking-and-Reporting"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0.xml"/><Relationship Id="rId1" Type="http://schemas.openxmlformats.org/officeDocument/2006/relationships/tags" Target="../tags/tag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7.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5494430" y="2339661"/>
            <a:ext cx="6217920" cy="2230436"/>
          </a:xfrm>
        </p:spPr>
        <p:txBody>
          <a:bodyPr/>
          <a:lstStyle/>
          <a:p>
            <a:r>
              <a:rPr lang="en-US" dirty="0"/>
              <a:t>Today’s TAADI</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Speaker / Today’s Moderator</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dirty="0"/>
              <a:t>Susan Manikowski</a:t>
            </a:r>
          </a:p>
          <a:p>
            <a:pPr lvl="1"/>
            <a:r>
              <a:rPr lang="en-US" dirty="0"/>
              <a:t>Technical Expert</a:t>
            </a:r>
          </a:p>
          <a:p>
            <a:pPr lvl="2"/>
            <a:r>
              <a:rPr lang="en-US" dirty="0"/>
              <a:t>Office of Trade Adjustment Assistance</a:t>
            </a:r>
          </a:p>
        </p:txBody>
      </p:sp>
      <p:pic>
        <p:nvPicPr>
          <p:cNvPr id="4" name="Picture Placeholder 3"/>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868" r="6868"/>
          <a:stretch>
            <a:fillRect/>
          </a:stretch>
        </p:blipFill>
        <p:spPr/>
      </p:pic>
      <p:sp>
        <p:nvSpPr>
          <p:cNvPr id="2" name="Slide Number Placeholder 1">
            <a:extLst>
              <a:ext uri="{FF2B5EF4-FFF2-40B4-BE49-F238E27FC236}">
                <a16:creationId xmlns:a16="http://schemas.microsoft.com/office/drawing/2014/main" id="{F5E2408A-D0F0-48A1-9B21-08F64C9E4B1D}"/>
              </a:ext>
            </a:extLst>
          </p:cNvPr>
          <p:cNvSpPr>
            <a:spLocks noGrp="1"/>
          </p:cNvSpPr>
          <p:nvPr>
            <p:ph type="sldNum" sz="quarter" idx="12"/>
          </p:nvPr>
        </p:nvSpPr>
        <p:spPr/>
        <p:txBody>
          <a:bodyPr/>
          <a:lstStyle/>
          <a:p>
            <a:fld id="{158B7785-F6D6-45F8-833E-07BD84680091}" type="slidenum">
              <a:rPr lang="en-US" smtClean="0"/>
              <a:t>2</a:t>
            </a:fld>
            <a:endParaRPr lang="en-US"/>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a:t>Webcast Schedule</a:t>
            </a:r>
          </a:p>
        </p:txBody>
      </p:sp>
      <p:sp>
        <p:nvSpPr>
          <p:cNvPr id="2" name="Content Placeholder 1"/>
          <p:cNvSpPr>
            <a:spLocks noGrp="1"/>
          </p:cNvSpPr>
          <p:nvPr>
            <p:ph idx="1"/>
          </p:nvPr>
        </p:nvSpPr>
        <p:spPr/>
        <p:txBody>
          <a:bodyPr/>
          <a:lstStyle/>
          <a:p>
            <a:r>
              <a:rPr lang="en-US" dirty="0"/>
              <a:t>What is TAADI?</a:t>
            </a:r>
          </a:p>
          <a:p>
            <a:pPr lvl="1"/>
            <a:r>
              <a:rPr lang="en-US" dirty="0"/>
              <a:t>Including background</a:t>
            </a:r>
          </a:p>
          <a:p>
            <a:r>
              <a:rPr lang="en-US" dirty="0"/>
              <a:t>Review of certain TAADI measures</a:t>
            </a:r>
          </a:p>
          <a:p>
            <a:r>
              <a:rPr lang="en-US" dirty="0"/>
              <a:t>TAADI Resources</a:t>
            </a:r>
          </a:p>
          <a:p>
            <a:pPr lvl="1"/>
            <a:r>
              <a:rPr lang="en-US" dirty="0"/>
              <a:t>Including the quarterly report card &amp; Self-Checks</a:t>
            </a:r>
          </a:p>
          <a:p>
            <a:r>
              <a:rPr lang="en-US" dirty="0"/>
              <a:t>Responding to TAADI quarterly reviews</a:t>
            </a:r>
          </a:p>
          <a:p>
            <a:r>
              <a:rPr lang="en-US" dirty="0"/>
              <a:t>Annual review process</a:t>
            </a:r>
          </a:p>
        </p:txBody>
      </p:sp>
    </p:spTree>
    <p:extLst>
      <p:ext uri="{BB962C8B-B14F-4D97-AF65-F5344CB8AC3E}">
        <p14:creationId xmlns:p14="http://schemas.microsoft.com/office/powerpoint/2010/main" val="236819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a:t>What is TAADI and</a:t>
            </a:r>
            <a:br>
              <a:rPr lang="en-US" dirty="0"/>
            </a:br>
            <a:r>
              <a:rPr lang="en-US" dirty="0"/>
              <a:t>Why Does It Matter?</a:t>
            </a:r>
          </a:p>
        </p:txBody>
      </p:sp>
    </p:spTree>
    <p:extLst>
      <p:ext uri="{BB962C8B-B14F-4D97-AF65-F5344CB8AC3E}">
        <p14:creationId xmlns:p14="http://schemas.microsoft.com/office/powerpoint/2010/main" val="315891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2" name="Title 1"/>
          <p:cNvSpPr>
            <a:spLocks noGrp="1"/>
          </p:cNvSpPr>
          <p:nvPr>
            <p:ph type="title"/>
          </p:nvPr>
        </p:nvSpPr>
        <p:spPr/>
        <p:txBody>
          <a:bodyPr/>
          <a:lstStyle/>
          <a:p>
            <a:r>
              <a:rPr lang="en-US" dirty="0"/>
              <a:t>Why does TAADI matter?</a:t>
            </a:r>
          </a:p>
        </p:txBody>
      </p:sp>
      <p:sp>
        <p:nvSpPr>
          <p:cNvPr id="7" name="Content Placeholder 6"/>
          <p:cNvSpPr>
            <a:spLocks noGrp="1"/>
          </p:cNvSpPr>
          <p:nvPr>
            <p:ph idx="1"/>
          </p:nvPr>
        </p:nvSpPr>
        <p:spPr/>
        <p:txBody>
          <a:bodyPr/>
          <a:lstStyle/>
          <a:p>
            <a:r>
              <a:rPr lang="en-US" sz="3200" dirty="0"/>
              <a:t>Accuracy of data to share about value of the TAA program</a:t>
            </a:r>
          </a:p>
          <a:p>
            <a:r>
              <a:rPr lang="en-US" sz="3200" dirty="0"/>
              <a:t>Allows for reviewing data for programmatic implications</a:t>
            </a:r>
          </a:p>
          <a:p>
            <a:r>
              <a:rPr lang="en-US" sz="3200" dirty="0"/>
              <a:t>Trade Adjustment Assistance Data Integrity (TAADI) is an opportunity to draw together the Fiscal, UI, Program, and IT Units</a:t>
            </a:r>
          </a:p>
          <a:p>
            <a:pPr marL="0" indent="0">
              <a:buNone/>
            </a:pPr>
            <a:endParaRPr lang="en-US" dirty="0"/>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2" name="Title 1"/>
          <p:cNvSpPr>
            <a:spLocks noGrp="1"/>
          </p:cNvSpPr>
          <p:nvPr>
            <p:ph type="title"/>
          </p:nvPr>
        </p:nvSpPr>
        <p:spPr/>
        <p:txBody>
          <a:bodyPr/>
          <a:lstStyle/>
          <a:p>
            <a:r>
              <a:rPr lang="en-US"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rPr>
              <a:t>What is TAADI?</a:t>
            </a:r>
            <a:endParaRPr lang="en-US" dirty="0"/>
          </a:p>
        </p:txBody>
      </p:sp>
      <p:sp>
        <p:nvSpPr>
          <p:cNvPr id="7" name="Content Placeholder 6"/>
          <p:cNvSpPr>
            <a:spLocks noGrp="1"/>
          </p:cNvSpPr>
          <p:nvPr>
            <p:ph idx="1"/>
          </p:nvPr>
        </p:nvSpPr>
        <p:spPr/>
        <p:txBody>
          <a:bodyPr/>
          <a:lstStyle/>
          <a:p>
            <a:r>
              <a:rPr lang="en-US" sz="3200" dirty="0"/>
              <a:t>It is a snapshot of data used to:</a:t>
            </a:r>
          </a:p>
          <a:p>
            <a:pPr marL="788670" lvl="1" indent="-514350">
              <a:buFont typeface="+mj-lt"/>
              <a:buAutoNum type="arabicPeriod"/>
            </a:pPr>
            <a:r>
              <a:rPr lang="en-US" sz="2900" dirty="0"/>
              <a:t>Ensure data accuracy</a:t>
            </a:r>
          </a:p>
          <a:p>
            <a:pPr marL="788670" lvl="1" indent="-514350">
              <a:buFont typeface="+mj-lt"/>
              <a:buAutoNum type="arabicPeriod"/>
            </a:pPr>
            <a:r>
              <a:rPr lang="en-US" sz="2900" dirty="0"/>
              <a:t>Review, “What can we see through the data that has programmatic implications?”</a:t>
            </a:r>
            <a:endParaRPr lang="en-US" dirty="0"/>
          </a:p>
          <a:p>
            <a:endParaRPr lang="en-US" dirty="0"/>
          </a:p>
        </p:txBody>
      </p:sp>
    </p:spTree>
    <p:extLst>
      <p:ext uri="{BB962C8B-B14F-4D97-AF65-F5344CB8AC3E}">
        <p14:creationId xmlns:p14="http://schemas.microsoft.com/office/powerpoint/2010/main" val="4073743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2" name="Title 1"/>
          <p:cNvSpPr>
            <a:spLocks noGrp="1"/>
          </p:cNvSpPr>
          <p:nvPr>
            <p:ph type="title"/>
          </p:nvPr>
        </p:nvSpPr>
        <p:spPr/>
        <p:txBody>
          <a:bodyPr>
            <a:normAutofit/>
          </a:bodyPr>
          <a:lstStyle/>
          <a:p>
            <a:r>
              <a:rPr lang="en-US"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rPr>
              <a:t>What is TAADI?  Five Categories</a:t>
            </a:r>
            <a:endParaRPr lang="en-US" dirty="0"/>
          </a:p>
        </p:txBody>
      </p:sp>
      <p:sp>
        <p:nvSpPr>
          <p:cNvPr id="9" name="Content Placeholder 8"/>
          <p:cNvSpPr>
            <a:spLocks noGrp="1"/>
          </p:cNvSpPr>
          <p:nvPr>
            <p:ph idx="1"/>
          </p:nvPr>
        </p:nvSpPr>
        <p:spPr/>
        <p:txBody>
          <a:bodyPr/>
          <a:lstStyle/>
          <a:p>
            <a:pPr marL="514350" indent="-514350">
              <a:buFont typeface="+mj-lt"/>
              <a:buAutoNum type="arabicPeriod"/>
            </a:pPr>
            <a:r>
              <a:rPr lang="en-US" sz="2800" dirty="0"/>
              <a:t>Cross Validation of Fiscal Data</a:t>
            </a:r>
          </a:p>
          <a:p>
            <a:pPr marL="514350" indent="-514350">
              <a:buFont typeface="+mj-lt"/>
              <a:buAutoNum type="arabicPeriod"/>
            </a:pPr>
            <a:r>
              <a:rPr lang="en-US" sz="2800" dirty="0"/>
              <a:t>Underreporting or Reporting with Substandard Service Delivery Implications</a:t>
            </a:r>
          </a:p>
          <a:p>
            <a:pPr marL="514350" indent="-514350">
              <a:buFont typeface="+mj-lt"/>
              <a:buAutoNum type="arabicPeriod"/>
            </a:pPr>
            <a:r>
              <a:rPr lang="en-US" sz="2800" dirty="0"/>
              <a:t>Validating Standardized Codes</a:t>
            </a:r>
          </a:p>
          <a:p>
            <a:pPr marL="514350" indent="-514350">
              <a:buFont typeface="+mj-lt"/>
              <a:buAutoNum type="arabicPeriod"/>
            </a:pPr>
            <a:r>
              <a:rPr lang="en-US" sz="2800" dirty="0"/>
              <a:t>Wage Outliers</a:t>
            </a:r>
          </a:p>
          <a:p>
            <a:pPr marL="514350" indent="-514350">
              <a:buFont typeface="+mj-lt"/>
              <a:buAutoNum type="arabicPeriod"/>
            </a:pPr>
            <a:r>
              <a:rPr lang="en-US" sz="2800" dirty="0"/>
              <a:t>Record Consistency</a:t>
            </a:r>
          </a:p>
        </p:txBody>
      </p:sp>
    </p:spTree>
    <p:extLst>
      <p:ext uri="{BB962C8B-B14F-4D97-AF65-F5344CB8AC3E}">
        <p14:creationId xmlns:p14="http://schemas.microsoft.com/office/powerpoint/2010/main" val="2848932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2" name="Title 1"/>
          <p:cNvSpPr>
            <a:spLocks noGrp="1"/>
          </p:cNvSpPr>
          <p:nvPr>
            <p:ph type="title"/>
          </p:nvPr>
        </p:nvSpPr>
        <p:spPr/>
        <p:txBody>
          <a:bodyPr/>
          <a:lstStyle/>
          <a:p>
            <a:r>
              <a:rPr lang="en-US" dirty="0"/>
              <a:t>Guidance</a:t>
            </a:r>
          </a:p>
        </p:txBody>
      </p:sp>
      <p:sp>
        <p:nvSpPr>
          <p:cNvPr id="5" name="Content Placeholder 4"/>
          <p:cNvSpPr>
            <a:spLocks noGrp="1"/>
          </p:cNvSpPr>
          <p:nvPr>
            <p:ph idx="1"/>
          </p:nvPr>
        </p:nvSpPr>
        <p:spPr/>
        <p:txBody>
          <a:bodyPr/>
          <a:lstStyle/>
          <a:p>
            <a:r>
              <a:rPr lang="en-US" sz="2800" dirty="0"/>
              <a:t>Training and Employment Guidance Letter (TEGL) 01-19 and its changes is the guidance for TAADI</a:t>
            </a:r>
          </a:p>
          <a:p>
            <a:r>
              <a:rPr lang="en-US" sz="2800" dirty="0"/>
              <a:t>Includes:</a:t>
            </a:r>
          </a:p>
          <a:p>
            <a:pPr lvl="1"/>
            <a:r>
              <a:rPr lang="en-US" sz="2600" dirty="0"/>
              <a:t>Definitions of common TAADI terminology</a:t>
            </a:r>
          </a:p>
          <a:p>
            <a:pPr lvl="1"/>
            <a:r>
              <a:rPr lang="en-US" sz="2600" dirty="0"/>
              <a:t>Processes and timeline of TAADI</a:t>
            </a:r>
          </a:p>
          <a:p>
            <a:r>
              <a:rPr lang="en-US" sz="2800" dirty="0"/>
              <a:t>Guidance allows for flexibility for measure additions and removals, as well as target changes</a:t>
            </a:r>
            <a:endParaRPr lang="en-US" dirty="0"/>
          </a:p>
        </p:txBody>
      </p:sp>
    </p:spTree>
    <p:extLst>
      <p:ext uri="{BB962C8B-B14F-4D97-AF65-F5344CB8AC3E}">
        <p14:creationId xmlns:p14="http://schemas.microsoft.com/office/powerpoint/2010/main" val="3540547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p:cNvSpPr>
            <a:spLocks noGrp="1"/>
          </p:cNvSpPr>
          <p:nvPr>
            <p:ph type="title"/>
          </p:nvPr>
        </p:nvSpPr>
        <p:spPr/>
        <p:txBody>
          <a:bodyPr/>
          <a:lstStyle/>
          <a:p>
            <a:r>
              <a:rPr lang="en-US" dirty="0"/>
              <a:t>Recent Measure and </a:t>
            </a:r>
            <a:br>
              <a:rPr lang="en-US" dirty="0"/>
            </a:br>
            <a:r>
              <a:rPr lang="en-US" dirty="0"/>
              <a:t>Target Changes</a:t>
            </a:r>
          </a:p>
        </p:txBody>
      </p:sp>
    </p:spTree>
    <p:extLst>
      <p:ext uri="{BB962C8B-B14F-4D97-AF65-F5344CB8AC3E}">
        <p14:creationId xmlns:p14="http://schemas.microsoft.com/office/powerpoint/2010/main" val="2471411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xfrm>
            <a:off x="920261" y="0"/>
            <a:ext cx="9167955" cy="990600"/>
          </a:xfr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4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atin typeface="+mn-lt"/>
              </a:rPr>
              <a:t>Why We Change Measures, Calculations, and Targets</a:t>
            </a:r>
          </a:p>
        </p:txBody>
      </p:sp>
      <p:sp>
        <p:nvSpPr>
          <p:cNvPr id="3" name="Content Placeholder 2"/>
          <p:cNvSpPr>
            <a:spLocks noGrp="1"/>
          </p:cNvSpPr>
          <p:nvPr>
            <p:ph sz="quarter" idx="1"/>
          </p:nvPr>
        </p:nvSpPr>
        <p:spPr>
          <a:xfrm>
            <a:off x="996461" y="990600"/>
            <a:ext cx="8574922" cy="4879136"/>
          </a:xfrm>
        </p:spPr>
        <p:txBody>
          <a:bodyPr>
            <a:normAutofit/>
          </a:bodyPr>
          <a:lstStyle/>
          <a:p>
            <a:pPr>
              <a:lnSpc>
                <a:spcPct val="80000"/>
              </a:lnSpc>
            </a:pPr>
            <a:r>
              <a:rPr lang="en-US" dirty="0"/>
              <a:t>Removed measures mean either:</a:t>
            </a:r>
          </a:p>
          <a:p>
            <a:pPr lvl="1">
              <a:lnSpc>
                <a:spcPct val="80000"/>
              </a:lnSpc>
            </a:pPr>
            <a:r>
              <a:rPr lang="en-US" dirty="0"/>
              <a:t>Most states are meeting the reporting expectation</a:t>
            </a:r>
          </a:p>
          <a:p>
            <a:pPr marL="457200" lvl="1" indent="0">
              <a:lnSpc>
                <a:spcPct val="80000"/>
              </a:lnSpc>
              <a:buNone/>
            </a:pPr>
            <a:r>
              <a:rPr lang="en-US" dirty="0"/>
              <a:t>	OR</a:t>
            </a:r>
          </a:p>
          <a:p>
            <a:pPr lvl="1">
              <a:lnSpc>
                <a:spcPct val="80000"/>
              </a:lnSpc>
            </a:pPr>
            <a:r>
              <a:rPr lang="en-US" dirty="0"/>
              <a:t>Edit checks have been introduced that disallow or require values once checked in TAADI</a:t>
            </a:r>
          </a:p>
          <a:p>
            <a:pPr>
              <a:lnSpc>
                <a:spcPct val="80000"/>
              </a:lnSpc>
            </a:pPr>
            <a:r>
              <a:rPr lang="en-US" dirty="0"/>
              <a:t>Measures are added when the Department identifies new areas needing focused attention</a:t>
            </a:r>
          </a:p>
          <a:p>
            <a:pPr>
              <a:lnSpc>
                <a:spcPct val="80000"/>
              </a:lnSpc>
            </a:pPr>
            <a:r>
              <a:rPr lang="en-US" dirty="0"/>
              <a:t>Calculations are adjusted to better match the intent of the measure, as we collect more information over time.</a:t>
            </a:r>
          </a:p>
          <a:p>
            <a:pPr>
              <a:lnSpc>
                <a:spcPct val="80000"/>
              </a:lnSpc>
            </a:pPr>
            <a:r>
              <a:rPr lang="en-US" dirty="0"/>
              <a:t>Increased targets mean states are performing better so we can raise expectations!</a:t>
            </a:r>
          </a:p>
          <a:p>
            <a:pPr>
              <a:lnSpc>
                <a:spcPct val="80000"/>
              </a:lnSpc>
            </a:pPr>
            <a:endParaRPr lang="en-US" dirty="0"/>
          </a:p>
          <a:p>
            <a:pPr marL="457200" lvl="1" indent="0">
              <a:buNone/>
            </a:pPr>
            <a:endParaRPr lang="en-US" dirty="0"/>
          </a:p>
          <a:p>
            <a:pPr marL="514350" indent="-514350">
              <a:buFont typeface="+mj-lt"/>
              <a:buAutoNum type="arabicPeriod"/>
            </a:pPr>
            <a:endParaRPr lang="en-US" sz="3200" dirty="0"/>
          </a:p>
          <a:p>
            <a:endParaRPr lang="en-US" sz="2900" dirty="0">
              <a:solidFill>
                <a:schemeClr val="tx2"/>
              </a:solidFill>
              <a:latin typeface="+mj-lt"/>
              <a:ea typeface="+mj-ea"/>
              <a:cs typeface="+mj-cs"/>
            </a:endParaRPr>
          </a:p>
        </p:txBody>
      </p:sp>
      <p:sp>
        <p:nvSpPr>
          <p:cNvPr id="2" name="Slide Number Placeholder 1">
            <a:extLst>
              <a:ext uri="{FF2B5EF4-FFF2-40B4-BE49-F238E27FC236}">
                <a16:creationId xmlns:a16="http://schemas.microsoft.com/office/drawing/2014/main" id="{4EE23517-1EA6-4720-95D0-8DDC6A8A2FBA}"/>
              </a:ext>
            </a:extLst>
          </p:cNvPr>
          <p:cNvSpPr>
            <a:spLocks noGrp="1"/>
          </p:cNvSpPr>
          <p:nvPr>
            <p:ph type="sldNum" sz="quarter" idx="12"/>
          </p:nvPr>
        </p:nvSpPr>
        <p:spPr/>
        <p:txBody>
          <a:bodyPr/>
          <a:lstStyle/>
          <a:p>
            <a:fld id="{158B7785-F6D6-45F8-833E-07BD84680091}" type="slidenum">
              <a:rPr lang="en-US" smtClean="0"/>
              <a:t>10</a:t>
            </a:fld>
            <a:endParaRPr lang="en-US"/>
          </a:p>
        </p:txBody>
      </p:sp>
    </p:spTree>
    <p:extLst>
      <p:ext uri="{BB962C8B-B14F-4D97-AF65-F5344CB8AC3E}">
        <p14:creationId xmlns:p14="http://schemas.microsoft.com/office/powerpoint/2010/main" val="307804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E43A9-A9EA-4BE6-BEB1-C9E9B0A250AB}"/>
              </a:ext>
            </a:extLst>
          </p:cNvPr>
          <p:cNvSpPr>
            <a:spLocks noGrp="1"/>
          </p:cNvSpPr>
          <p:nvPr>
            <p:ph type="title"/>
          </p:nvPr>
        </p:nvSpPr>
        <p:spPr/>
        <p:txBody>
          <a:bodyPr>
            <a:normAutofit/>
          </a:bodyPr>
          <a:lstStyle/>
          <a:p>
            <a:r>
              <a:rPr lang="en-US" dirty="0"/>
              <a:t>Fiscal Year 2024	</a:t>
            </a:r>
          </a:p>
        </p:txBody>
      </p:sp>
      <p:sp>
        <p:nvSpPr>
          <p:cNvPr id="3" name="Slide Number Placeholder 2">
            <a:extLst>
              <a:ext uri="{FF2B5EF4-FFF2-40B4-BE49-F238E27FC236}">
                <a16:creationId xmlns:a16="http://schemas.microsoft.com/office/drawing/2014/main" id="{E6F0EB64-FA08-431B-992C-4C083887661E}"/>
              </a:ext>
            </a:extLst>
          </p:cNvPr>
          <p:cNvSpPr>
            <a:spLocks noGrp="1"/>
          </p:cNvSpPr>
          <p:nvPr>
            <p:ph type="sldNum" sz="quarter" idx="12"/>
          </p:nvPr>
        </p:nvSpPr>
        <p:spPr/>
        <p:txBody>
          <a:bodyPr/>
          <a:lstStyle/>
          <a:p>
            <a:fld id="{158B7785-F6D6-45F8-833E-07BD84680091}" type="slidenum">
              <a:rPr lang="en-US" smtClean="0"/>
              <a:t>11</a:t>
            </a:fld>
            <a:endParaRPr lang="en-US"/>
          </a:p>
        </p:txBody>
      </p:sp>
      <p:sp>
        <p:nvSpPr>
          <p:cNvPr id="6" name="Content Placeholder 5">
            <a:extLst>
              <a:ext uri="{FF2B5EF4-FFF2-40B4-BE49-F238E27FC236}">
                <a16:creationId xmlns:a16="http://schemas.microsoft.com/office/drawing/2014/main" id="{F28A9B1F-98E9-47D6-FFB4-40F71E7AF2EC}"/>
              </a:ext>
            </a:extLst>
          </p:cNvPr>
          <p:cNvSpPr>
            <a:spLocks noGrp="1"/>
          </p:cNvSpPr>
          <p:nvPr>
            <p:ph idx="1"/>
          </p:nvPr>
        </p:nvSpPr>
        <p:spPr/>
        <p:txBody>
          <a:bodyPr/>
          <a:lstStyle/>
          <a:p>
            <a:pPr marL="514350" indent="-514350">
              <a:buFont typeface="+mj-lt"/>
              <a:buAutoNum type="arabicPeriod"/>
            </a:pPr>
            <a:r>
              <a:rPr lang="en-US" dirty="0"/>
              <a:t>Measure removed: Job Search and Relocation</a:t>
            </a:r>
          </a:p>
          <a:p>
            <a:pPr marL="514350" indent="-514350">
              <a:buFont typeface="+mj-lt"/>
              <a:buAutoNum type="arabicPeriod"/>
            </a:pPr>
            <a:r>
              <a:rPr lang="en-US" dirty="0"/>
              <a:t>Measure removed: Rapid Response</a:t>
            </a:r>
          </a:p>
          <a:p>
            <a:pPr marL="514350" indent="-514350">
              <a:buFont typeface="+mj-lt"/>
              <a:buAutoNum type="arabicPeriod"/>
            </a:pPr>
            <a:r>
              <a:rPr lang="en-US" dirty="0"/>
              <a:t>Fiscal handling:</a:t>
            </a:r>
          </a:p>
          <a:p>
            <a:pPr lvl="1"/>
            <a:r>
              <a:rPr lang="en-US" dirty="0"/>
              <a:t>Due to 9130 reporting changes, fiscal results will be evaluated Q1-Q3 only</a:t>
            </a:r>
          </a:p>
          <a:p>
            <a:pPr lvl="1"/>
            <a:r>
              <a:rPr lang="en-US" dirty="0"/>
              <a:t>Q4 will receive an “Explained”</a:t>
            </a:r>
          </a:p>
          <a:p>
            <a:pPr lvl="1"/>
            <a:r>
              <a:rPr lang="en-US" dirty="0"/>
              <a:t>Annual review will be based on the 3 quarters available</a:t>
            </a:r>
          </a:p>
        </p:txBody>
      </p:sp>
    </p:spTree>
    <p:extLst>
      <p:ext uri="{BB962C8B-B14F-4D97-AF65-F5344CB8AC3E}">
        <p14:creationId xmlns:p14="http://schemas.microsoft.com/office/powerpoint/2010/main" val="202422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p:cNvSpPr>
            <a:spLocks noGrp="1"/>
          </p:cNvSpPr>
          <p:nvPr>
            <p:ph type="title"/>
          </p:nvPr>
        </p:nvSpPr>
        <p:spPr/>
        <p:txBody>
          <a:bodyPr/>
          <a:lstStyle/>
          <a:p>
            <a:r>
              <a:rPr lang="en-US" dirty="0"/>
              <a:t>Resources Available</a:t>
            </a:r>
          </a:p>
        </p:txBody>
      </p:sp>
    </p:spTree>
    <p:extLst>
      <p:ext uri="{BB962C8B-B14F-4D97-AF65-F5344CB8AC3E}">
        <p14:creationId xmlns:p14="http://schemas.microsoft.com/office/powerpoint/2010/main" val="599528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13</a:t>
            </a:fld>
            <a:endParaRPr lang="en-US"/>
          </a:p>
        </p:txBody>
      </p:sp>
      <p:sp>
        <p:nvSpPr>
          <p:cNvPr id="3" name="Title 2"/>
          <p:cNvSpPr>
            <a:spLocks noGrp="1"/>
          </p:cNvSpPr>
          <p:nvPr>
            <p:ph type="title"/>
          </p:nvPr>
        </p:nvSpPr>
        <p:spPr/>
        <p:txBody>
          <a:bodyPr/>
          <a:lstStyle/>
          <a:p>
            <a:r>
              <a:rPr lang="en-US"/>
              <a:t>Descriptions Tab</a:t>
            </a:r>
            <a:endParaRPr lang="en-US" dirty="0"/>
          </a:p>
        </p:txBody>
      </p:sp>
      <p:pic>
        <p:nvPicPr>
          <p:cNvPr id="7" name="Picture 6">
            <a:extLst>
              <a:ext uri="{FF2B5EF4-FFF2-40B4-BE49-F238E27FC236}">
                <a16:creationId xmlns:a16="http://schemas.microsoft.com/office/drawing/2014/main" id="{6AE3622B-3923-7716-C1DB-8127744C1097}"/>
              </a:ext>
            </a:extLst>
          </p:cNvPr>
          <p:cNvPicPr>
            <a:picLocks noChangeAspect="1"/>
          </p:cNvPicPr>
          <p:nvPr/>
        </p:nvPicPr>
        <p:blipFill>
          <a:blip r:embed="rId2"/>
          <a:stretch>
            <a:fillRect/>
          </a:stretch>
        </p:blipFill>
        <p:spPr>
          <a:xfrm>
            <a:off x="805866" y="2179011"/>
            <a:ext cx="10871200" cy="2215189"/>
          </a:xfrm>
          <a:prstGeom prst="rect">
            <a:avLst/>
          </a:prstGeom>
        </p:spPr>
      </p:pic>
    </p:spTree>
    <p:extLst>
      <p:ext uri="{BB962C8B-B14F-4D97-AF65-F5344CB8AC3E}">
        <p14:creationId xmlns:p14="http://schemas.microsoft.com/office/powerpoint/2010/main" val="2191400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14</a:t>
            </a:fld>
            <a:endParaRPr lang="en-US"/>
          </a:p>
        </p:txBody>
      </p:sp>
      <p:sp>
        <p:nvSpPr>
          <p:cNvPr id="3" name="Title 2"/>
          <p:cNvSpPr>
            <a:spLocks noGrp="1"/>
          </p:cNvSpPr>
          <p:nvPr>
            <p:ph type="title"/>
          </p:nvPr>
        </p:nvSpPr>
        <p:spPr/>
        <p:txBody>
          <a:bodyPr/>
          <a:lstStyle/>
          <a:p>
            <a:r>
              <a:rPr lang="en-US" dirty="0"/>
              <a:t>Descriptions Tab - Columns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16816736"/>
              </p:ext>
            </p:extLst>
          </p:nvPr>
        </p:nvGraphicFramePr>
        <p:xfrm>
          <a:off x="806450" y="1138238"/>
          <a:ext cx="11080750" cy="5180994"/>
        </p:xfrm>
        <a:graphic>
          <a:graphicData uri="http://schemas.openxmlformats.org/drawingml/2006/table">
            <a:tbl>
              <a:tblPr firstRow="1" bandRow="1">
                <a:tableStyleId>{5940675A-B579-460E-94D1-54222C63F5DA}</a:tableStyleId>
              </a:tblPr>
              <a:tblGrid>
                <a:gridCol w="937743">
                  <a:extLst>
                    <a:ext uri="{9D8B030D-6E8A-4147-A177-3AD203B41FA5}">
                      <a16:colId xmlns:a16="http://schemas.microsoft.com/office/drawing/2014/main" val="3811788403"/>
                    </a:ext>
                  </a:extLst>
                </a:gridCol>
                <a:gridCol w="3634142">
                  <a:extLst>
                    <a:ext uri="{9D8B030D-6E8A-4147-A177-3AD203B41FA5}">
                      <a16:colId xmlns:a16="http://schemas.microsoft.com/office/drawing/2014/main" val="887694553"/>
                    </a:ext>
                  </a:extLst>
                </a:gridCol>
                <a:gridCol w="6508865">
                  <a:extLst>
                    <a:ext uri="{9D8B030D-6E8A-4147-A177-3AD203B41FA5}">
                      <a16:colId xmlns:a16="http://schemas.microsoft.com/office/drawing/2014/main" val="3824064441"/>
                    </a:ext>
                  </a:extLst>
                </a:gridCol>
              </a:tblGrid>
              <a:tr h="370840">
                <a:tc>
                  <a:txBody>
                    <a:bodyPr/>
                    <a:lstStyle/>
                    <a:p>
                      <a:pPr algn="ctr"/>
                      <a:r>
                        <a:rPr lang="en-US" dirty="0"/>
                        <a:t>A</a:t>
                      </a:r>
                    </a:p>
                  </a:txBody>
                  <a:tcPr marL="91439" marR="91439" anchor="ctr"/>
                </a:tc>
                <a:tc>
                  <a:txBody>
                    <a:bodyPr/>
                    <a:lstStyle/>
                    <a:p>
                      <a:pPr algn="l"/>
                      <a:r>
                        <a:rPr lang="en-US" dirty="0"/>
                        <a:t>Measure Name</a:t>
                      </a:r>
                    </a:p>
                  </a:txBody>
                  <a:tcPr marL="91439" marR="91439" anchor="ctr"/>
                </a:tc>
                <a:tc>
                  <a:txBody>
                    <a:bodyPr/>
                    <a:lstStyle/>
                    <a:p>
                      <a:pPr algn="l"/>
                      <a:r>
                        <a:rPr lang="en-US" dirty="0"/>
                        <a:t>TAADI Measure</a:t>
                      </a:r>
                    </a:p>
                  </a:txBody>
                  <a:tcPr marL="91439" marR="91439" anchor="ctr"/>
                </a:tc>
                <a:extLst>
                  <a:ext uri="{0D108BD9-81ED-4DB2-BD59-A6C34878D82A}">
                    <a16:rowId xmlns:a16="http://schemas.microsoft.com/office/drawing/2014/main" val="3332221635"/>
                  </a:ext>
                </a:extLst>
              </a:tr>
              <a:tr h="370840">
                <a:tc>
                  <a:txBody>
                    <a:bodyPr/>
                    <a:lstStyle/>
                    <a:p>
                      <a:pPr algn="ctr"/>
                      <a:r>
                        <a:rPr lang="en-US" dirty="0"/>
                        <a:t>B</a:t>
                      </a:r>
                    </a:p>
                  </a:txBody>
                  <a:tcPr marL="91439" marR="91439" anchor="ctr"/>
                </a:tc>
                <a:tc>
                  <a:txBody>
                    <a:bodyPr/>
                    <a:lstStyle/>
                    <a:p>
                      <a:pPr algn="l"/>
                      <a:r>
                        <a:rPr lang="en-US" dirty="0"/>
                        <a:t>Element Number</a:t>
                      </a:r>
                    </a:p>
                  </a:txBody>
                  <a:tcPr marL="91439" marR="91439" anchor="ctr"/>
                </a:tc>
                <a:tc>
                  <a:txBody>
                    <a:bodyPr/>
                    <a:lstStyle/>
                    <a:p>
                      <a:pPr algn="l"/>
                      <a:r>
                        <a:rPr lang="en-US" dirty="0"/>
                        <a:t>PIRL Data Element #s included in calculation + 9130 rows, when applicable</a:t>
                      </a:r>
                    </a:p>
                  </a:txBody>
                  <a:tcPr marL="91439" marR="91439" anchor="ctr"/>
                </a:tc>
                <a:extLst>
                  <a:ext uri="{0D108BD9-81ED-4DB2-BD59-A6C34878D82A}">
                    <a16:rowId xmlns:a16="http://schemas.microsoft.com/office/drawing/2014/main" val="934339055"/>
                  </a:ext>
                </a:extLst>
              </a:tr>
              <a:tr h="395634">
                <a:tc>
                  <a:txBody>
                    <a:bodyPr/>
                    <a:lstStyle/>
                    <a:p>
                      <a:pPr algn="ctr"/>
                      <a:r>
                        <a:rPr lang="en-US" dirty="0"/>
                        <a:t>C</a:t>
                      </a:r>
                    </a:p>
                  </a:txBody>
                  <a:tcPr marL="91439" marR="91439" anchor="ctr">
                    <a:solidFill>
                      <a:schemeClr val="tx2">
                        <a:lumMod val="10000"/>
                        <a:lumOff val="90000"/>
                      </a:schemeClr>
                    </a:solidFill>
                  </a:tcPr>
                </a:tc>
                <a:tc>
                  <a:txBody>
                    <a:bodyPr/>
                    <a:lstStyle/>
                    <a:p>
                      <a:pPr algn="l"/>
                      <a:r>
                        <a:rPr lang="en-US" dirty="0"/>
                        <a:t>Data Element Name(s)</a:t>
                      </a:r>
                    </a:p>
                  </a:txBody>
                  <a:tcPr marL="91439" marR="91439" anchor="ctr">
                    <a:solidFill>
                      <a:schemeClr val="tx2">
                        <a:lumMod val="10000"/>
                        <a:lumOff val="90000"/>
                      </a:schemeClr>
                    </a:solidFill>
                  </a:tcPr>
                </a:tc>
                <a:tc>
                  <a:txBody>
                    <a:bodyPr/>
                    <a:lstStyle/>
                    <a:p>
                      <a:r>
                        <a:rPr lang="en-US" dirty="0"/>
                        <a:t>Names associated with each data element</a:t>
                      </a:r>
                    </a:p>
                  </a:txBody>
                  <a:tcPr marL="91439" marR="91439">
                    <a:solidFill>
                      <a:schemeClr val="tx2">
                        <a:lumMod val="10000"/>
                        <a:lumOff val="90000"/>
                      </a:schemeClr>
                    </a:solidFill>
                  </a:tcPr>
                </a:tc>
                <a:extLst>
                  <a:ext uri="{0D108BD9-81ED-4DB2-BD59-A6C34878D82A}">
                    <a16:rowId xmlns:a16="http://schemas.microsoft.com/office/drawing/2014/main" val="2742194796"/>
                  </a:ext>
                </a:extLst>
              </a:tr>
              <a:tr h="370840">
                <a:tc>
                  <a:txBody>
                    <a:bodyPr/>
                    <a:lstStyle/>
                    <a:p>
                      <a:pPr algn="ctr"/>
                      <a:r>
                        <a:rPr lang="en-US" dirty="0"/>
                        <a:t>D</a:t>
                      </a:r>
                    </a:p>
                  </a:txBody>
                  <a:tcPr marL="91439" marR="91439" anchor="ctr"/>
                </a:tc>
                <a:tc>
                  <a:txBody>
                    <a:bodyPr/>
                    <a:lstStyle/>
                    <a:p>
                      <a:pPr algn="l"/>
                      <a:r>
                        <a:rPr lang="en-US" dirty="0"/>
                        <a:t>Definition/Relationship Targeted </a:t>
                      </a:r>
                    </a:p>
                  </a:txBody>
                  <a:tcPr marL="91439" marR="91439" anchor="ctr"/>
                </a:tc>
                <a:tc>
                  <a:txBody>
                    <a:bodyPr/>
                    <a:lstStyle/>
                    <a:p>
                      <a:r>
                        <a:rPr lang="en-US" dirty="0"/>
                        <a:t>Explanation of the relationship</a:t>
                      </a:r>
                    </a:p>
                  </a:txBody>
                  <a:tcPr marL="91439" marR="91439"/>
                </a:tc>
                <a:extLst>
                  <a:ext uri="{0D108BD9-81ED-4DB2-BD59-A6C34878D82A}">
                    <a16:rowId xmlns:a16="http://schemas.microsoft.com/office/drawing/2014/main" val="1154711297"/>
                  </a:ext>
                </a:extLst>
              </a:tr>
              <a:tr h="370840">
                <a:tc>
                  <a:txBody>
                    <a:bodyPr/>
                    <a:lstStyle/>
                    <a:p>
                      <a:pPr algn="ctr"/>
                      <a:r>
                        <a:rPr lang="en-US" dirty="0"/>
                        <a:t>E</a:t>
                      </a:r>
                    </a:p>
                  </a:txBody>
                  <a:tcPr marL="91439" marR="91439" anchor="ctr"/>
                </a:tc>
                <a:tc>
                  <a:txBody>
                    <a:bodyPr/>
                    <a:lstStyle/>
                    <a:p>
                      <a:pPr algn="l"/>
                      <a:r>
                        <a:rPr lang="en-US" dirty="0"/>
                        <a:t>Source/Requirement</a:t>
                      </a:r>
                    </a:p>
                  </a:txBody>
                  <a:tcPr marL="91439" marR="91439" anchor="ctr"/>
                </a:tc>
                <a:tc>
                  <a:txBody>
                    <a:bodyPr/>
                    <a:lstStyle/>
                    <a:p>
                      <a:r>
                        <a:rPr lang="en-US" dirty="0"/>
                        <a:t>Statutory, regulatory, or guidance language supporting the TAADI Measure</a:t>
                      </a:r>
                    </a:p>
                  </a:txBody>
                  <a:tcPr marL="91439" marR="91439"/>
                </a:tc>
                <a:extLst>
                  <a:ext uri="{0D108BD9-81ED-4DB2-BD59-A6C34878D82A}">
                    <a16:rowId xmlns:a16="http://schemas.microsoft.com/office/drawing/2014/main" val="1186869045"/>
                  </a:ext>
                </a:extLst>
              </a:tr>
              <a:tr h="370840">
                <a:tc>
                  <a:txBody>
                    <a:bodyPr/>
                    <a:lstStyle/>
                    <a:p>
                      <a:pPr marL="0" algn="ctr" defTabSz="914400" rtl="0" eaLnBrk="1" latinLnBrk="0" hangingPunct="1"/>
                      <a:r>
                        <a:rPr lang="en-US" sz="1800" kern="1200" dirty="0">
                          <a:solidFill>
                            <a:schemeClr val="tx1"/>
                          </a:solidFill>
                          <a:latin typeface="+mn-lt"/>
                          <a:ea typeface="+mn-ea"/>
                          <a:cs typeface="+mn-cs"/>
                        </a:rPr>
                        <a:t>F</a:t>
                      </a:r>
                    </a:p>
                  </a:txBody>
                  <a:tcPr marL="195543" marR="195543" anchor="ctr">
                    <a:solidFill>
                      <a:schemeClr val="tx2">
                        <a:lumMod val="10000"/>
                        <a:lumOff val="90000"/>
                      </a:schemeClr>
                    </a:solidFill>
                  </a:tcPr>
                </a:tc>
                <a:tc>
                  <a:txBody>
                    <a:bodyPr/>
                    <a:lstStyle/>
                    <a:p>
                      <a:pPr marL="0" indent="0" algn="l"/>
                      <a:r>
                        <a:rPr lang="en-US" dirty="0"/>
                        <a:t>Consequence of Data Deficit</a:t>
                      </a:r>
                    </a:p>
                  </a:txBody>
                  <a:tcPr marL="195543" marR="195543" anchor="ctr">
                    <a:solidFill>
                      <a:schemeClr val="tx2">
                        <a:lumMod val="10000"/>
                        <a:lumOff val="90000"/>
                      </a:schemeClr>
                    </a:solidFill>
                  </a:tcPr>
                </a:tc>
                <a:tc>
                  <a:txBody>
                    <a:bodyPr/>
                    <a:lstStyle/>
                    <a:p>
                      <a:r>
                        <a:rPr lang="en-US" dirty="0"/>
                        <a:t>Why is this measure included?  What might it mean if the results are below target?</a:t>
                      </a:r>
                    </a:p>
                  </a:txBody>
                  <a:tcPr marL="91439" marR="91439">
                    <a:solidFill>
                      <a:schemeClr val="tx2">
                        <a:lumMod val="10000"/>
                        <a:lumOff val="90000"/>
                      </a:schemeClr>
                    </a:solidFill>
                  </a:tcPr>
                </a:tc>
                <a:extLst>
                  <a:ext uri="{0D108BD9-81ED-4DB2-BD59-A6C34878D82A}">
                    <a16:rowId xmlns:a16="http://schemas.microsoft.com/office/drawing/2014/main" val="2015569192"/>
                  </a:ext>
                </a:extLst>
              </a:tr>
              <a:tr h="370840">
                <a:tc>
                  <a:txBody>
                    <a:bodyPr/>
                    <a:lstStyle/>
                    <a:p>
                      <a:pPr marL="0" algn="ctr" defTabSz="914400" rtl="0" eaLnBrk="1" latinLnBrk="0" hangingPunct="1"/>
                      <a:r>
                        <a:rPr lang="en-US" sz="1800" kern="1200" dirty="0">
                          <a:solidFill>
                            <a:schemeClr val="tx1"/>
                          </a:solidFill>
                          <a:latin typeface="+mn-lt"/>
                          <a:ea typeface="+mn-ea"/>
                          <a:cs typeface="+mn-cs"/>
                        </a:rPr>
                        <a:t>G</a:t>
                      </a:r>
                    </a:p>
                  </a:txBody>
                  <a:tcPr marL="195543" marR="195543"/>
                </a:tc>
                <a:tc>
                  <a:txBody>
                    <a:bodyPr/>
                    <a:lstStyle/>
                    <a:p>
                      <a:pPr algn="l"/>
                      <a:r>
                        <a:rPr lang="en-US" dirty="0"/>
                        <a:t>Reporting Expectation for FY 20##</a:t>
                      </a:r>
                    </a:p>
                  </a:txBody>
                  <a:tcPr marL="195543" marR="195543" anchor="ctr"/>
                </a:tc>
                <a:tc>
                  <a:txBody>
                    <a:bodyPr/>
                    <a:lstStyle/>
                    <a:p>
                      <a:r>
                        <a:rPr lang="en-US" dirty="0"/>
                        <a:t>Target in FY 20##</a:t>
                      </a:r>
                    </a:p>
                  </a:txBody>
                  <a:tcPr marL="91439" marR="91439"/>
                </a:tc>
                <a:extLst>
                  <a:ext uri="{0D108BD9-81ED-4DB2-BD59-A6C34878D82A}">
                    <a16:rowId xmlns:a16="http://schemas.microsoft.com/office/drawing/2014/main" val="3809499038"/>
                  </a:ext>
                </a:extLst>
              </a:tr>
              <a:tr h="370840">
                <a:tc>
                  <a:txBody>
                    <a:bodyPr/>
                    <a:lstStyle/>
                    <a:p>
                      <a:pPr marL="0" algn="ctr" defTabSz="914400" rtl="0" eaLnBrk="1" latinLnBrk="0" hangingPunct="1"/>
                      <a:r>
                        <a:rPr lang="en-US" sz="1800" kern="1200" dirty="0">
                          <a:solidFill>
                            <a:schemeClr val="tx1"/>
                          </a:solidFill>
                          <a:latin typeface="+mn-lt"/>
                          <a:ea typeface="+mn-ea"/>
                          <a:cs typeface="+mn-cs"/>
                        </a:rPr>
                        <a:t>H</a:t>
                      </a:r>
                    </a:p>
                  </a:txBody>
                  <a:tcPr marL="195543" marR="195543" anchor="ctr">
                    <a:solidFill>
                      <a:schemeClr val="tx2">
                        <a:lumMod val="10000"/>
                        <a:lumOff val="90000"/>
                      </a:schemeClr>
                    </a:solidFill>
                  </a:tcPr>
                </a:tc>
                <a:tc>
                  <a:txBody>
                    <a:bodyPr/>
                    <a:lstStyle/>
                    <a:p>
                      <a:pPr algn="l"/>
                      <a:r>
                        <a:rPr lang="en-US" dirty="0"/>
                        <a:t>Date</a:t>
                      </a:r>
                      <a:r>
                        <a:rPr lang="en-US" baseline="0" dirty="0"/>
                        <a:t> Parameters for Quarterly Reporting</a:t>
                      </a:r>
                      <a:endParaRPr lang="en-US" dirty="0"/>
                    </a:p>
                  </a:txBody>
                  <a:tcPr marL="195543" marR="195543" anchor="ctr">
                    <a:solidFill>
                      <a:schemeClr val="tx2">
                        <a:lumMod val="10000"/>
                        <a:lumOff val="90000"/>
                      </a:schemeClr>
                    </a:solidFill>
                  </a:tcPr>
                </a:tc>
                <a:tc>
                  <a:txBody>
                    <a:bodyPr/>
                    <a:lstStyle/>
                    <a:p>
                      <a:r>
                        <a:rPr lang="en-US" dirty="0"/>
                        <a:t>Explains</a:t>
                      </a:r>
                      <a:r>
                        <a:rPr lang="en-US" baseline="0" dirty="0"/>
                        <a:t> the cohort reviewed for the Measure (e.g. Current Participants, etc.)</a:t>
                      </a:r>
                      <a:endParaRPr lang="en-US" dirty="0"/>
                    </a:p>
                  </a:txBody>
                  <a:tcPr marL="91439" marR="91439">
                    <a:solidFill>
                      <a:schemeClr val="tx2">
                        <a:lumMod val="10000"/>
                        <a:lumOff val="90000"/>
                      </a:schemeClr>
                    </a:solidFill>
                  </a:tcPr>
                </a:tc>
                <a:extLst>
                  <a:ext uri="{0D108BD9-81ED-4DB2-BD59-A6C34878D82A}">
                    <a16:rowId xmlns:a16="http://schemas.microsoft.com/office/drawing/2014/main" val="2969197699"/>
                  </a:ext>
                </a:extLst>
              </a:tr>
              <a:tr h="370840">
                <a:tc>
                  <a:txBody>
                    <a:bodyPr/>
                    <a:lstStyle/>
                    <a:p>
                      <a:pPr marL="0" algn="ctr" defTabSz="914400" rtl="0" eaLnBrk="1" latinLnBrk="0" hangingPunct="1"/>
                      <a:r>
                        <a:rPr lang="en-US" sz="1800" kern="1200" dirty="0">
                          <a:solidFill>
                            <a:schemeClr val="tx1"/>
                          </a:solidFill>
                          <a:latin typeface="+mn-lt"/>
                          <a:ea typeface="+mn-ea"/>
                          <a:cs typeface="+mn-cs"/>
                        </a:rPr>
                        <a:t>I</a:t>
                      </a:r>
                    </a:p>
                  </a:txBody>
                  <a:tcPr marL="195543" marR="195543"/>
                </a:tc>
                <a:tc>
                  <a:txBody>
                    <a:bodyPr/>
                    <a:lstStyle/>
                    <a:p>
                      <a:pPr algn="l"/>
                      <a:r>
                        <a:rPr lang="en-US" dirty="0"/>
                        <a:t>Manner</a:t>
                      </a:r>
                      <a:r>
                        <a:rPr lang="en-US" baseline="0" dirty="0"/>
                        <a:t> of Output</a:t>
                      </a:r>
                      <a:endParaRPr lang="en-US" dirty="0"/>
                    </a:p>
                  </a:txBody>
                  <a:tcPr marL="195543" marR="195543" anchor="ctr"/>
                </a:tc>
                <a:tc>
                  <a:txBody>
                    <a:bodyPr/>
                    <a:lstStyle/>
                    <a:p>
                      <a:r>
                        <a:rPr lang="en-US" dirty="0"/>
                        <a:t>Percentage or record IDs</a:t>
                      </a:r>
                    </a:p>
                  </a:txBody>
                  <a:tcPr marL="91439" marR="91439"/>
                </a:tc>
                <a:extLst>
                  <a:ext uri="{0D108BD9-81ED-4DB2-BD59-A6C34878D82A}">
                    <a16:rowId xmlns:a16="http://schemas.microsoft.com/office/drawing/2014/main" val="2227521824"/>
                  </a:ext>
                </a:extLst>
              </a:tr>
              <a:tr h="370840">
                <a:tc>
                  <a:txBody>
                    <a:bodyPr/>
                    <a:lstStyle/>
                    <a:p>
                      <a:pPr marL="0" algn="ctr" defTabSz="914400" rtl="0" eaLnBrk="1" latinLnBrk="0" hangingPunct="1"/>
                      <a:r>
                        <a:rPr lang="en-US" sz="1800" kern="1200" dirty="0">
                          <a:solidFill>
                            <a:schemeClr val="tx1"/>
                          </a:solidFill>
                          <a:latin typeface="+mn-lt"/>
                          <a:ea typeface="+mn-ea"/>
                          <a:cs typeface="+mn-cs"/>
                        </a:rPr>
                        <a:t>J</a:t>
                      </a:r>
                    </a:p>
                  </a:txBody>
                  <a:tcPr marL="195543" marR="195543">
                    <a:solidFill>
                      <a:schemeClr val="tx2">
                        <a:lumMod val="10000"/>
                        <a:lumOff val="90000"/>
                      </a:schemeClr>
                    </a:solidFill>
                  </a:tcPr>
                </a:tc>
                <a:tc>
                  <a:txBody>
                    <a:bodyPr/>
                    <a:lstStyle/>
                    <a:p>
                      <a:pPr algn="l"/>
                      <a:r>
                        <a:rPr lang="en-US" dirty="0"/>
                        <a:t>Numerator Specifications</a:t>
                      </a:r>
                    </a:p>
                  </a:txBody>
                  <a:tcPr marL="195543" marR="195543" anchor="ctr">
                    <a:solidFill>
                      <a:schemeClr val="tx2">
                        <a:lumMod val="10000"/>
                        <a:lumOff val="90000"/>
                      </a:schemeClr>
                    </a:solidFill>
                  </a:tcPr>
                </a:tc>
                <a:tc>
                  <a:txBody>
                    <a:bodyPr/>
                    <a:lstStyle/>
                    <a:p>
                      <a:r>
                        <a:rPr lang="en-US" dirty="0"/>
                        <a:t>SQL for numerator</a:t>
                      </a:r>
                      <a:r>
                        <a:rPr lang="en-US" baseline="0" dirty="0"/>
                        <a:t> calculation</a:t>
                      </a:r>
                      <a:endParaRPr lang="en-US" dirty="0"/>
                    </a:p>
                  </a:txBody>
                  <a:tcPr marL="91439" marR="91439">
                    <a:solidFill>
                      <a:schemeClr val="tx2">
                        <a:lumMod val="10000"/>
                        <a:lumOff val="90000"/>
                      </a:schemeClr>
                    </a:solidFill>
                  </a:tcPr>
                </a:tc>
                <a:extLst>
                  <a:ext uri="{0D108BD9-81ED-4DB2-BD59-A6C34878D82A}">
                    <a16:rowId xmlns:a16="http://schemas.microsoft.com/office/drawing/2014/main" val="2354173427"/>
                  </a:ext>
                </a:extLst>
              </a:tr>
              <a:tr h="370840">
                <a:tc>
                  <a:txBody>
                    <a:bodyPr/>
                    <a:lstStyle/>
                    <a:p>
                      <a:pPr marL="0" algn="ctr" defTabSz="914400" rtl="0" eaLnBrk="1" latinLnBrk="0" hangingPunct="1"/>
                      <a:r>
                        <a:rPr lang="en-US" sz="1800" kern="1200" dirty="0">
                          <a:solidFill>
                            <a:schemeClr val="tx1"/>
                          </a:solidFill>
                          <a:latin typeface="+mn-lt"/>
                          <a:ea typeface="+mn-ea"/>
                          <a:cs typeface="+mn-cs"/>
                        </a:rPr>
                        <a:t>K</a:t>
                      </a:r>
                    </a:p>
                  </a:txBody>
                  <a:tcPr marL="195543" marR="195543">
                    <a:solidFill>
                      <a:schemeClr val="tx2">
                        <a:lumMod val="10000"/>
                        <a:lumOff val="90000"/>
                      </a:schemeClr>
                    </a:solidFill>
                  </a:tcPr>
                </a:tc>
                <a:tc>
                  <a:txBody>
                    <a:bodyPr/>
                    <a:lstStyle/>
                    <a:p>
                      <a:pPr algn="l"/>
                      <a:r>
                        <a:rPr lang="en-US" dirty="0"/>
                        <a:t>Denominator Specifications</a:t>
                      </a:r>
                    </a:p>
                  </a:txBody>
                  <a:tcPr marL="195543" marR="195543" anchor="ctr">
                    <a:solidFill>
                      <a:schemeClr val="tx2">
                        <a:lumMod val="10000"/>
                        <a:lumOff val="90000"/>
                      </a:schemeClr>
                    </a:solidFill>
                  </a:tcPr>
                </a:tc>
                <a:tc>
                  <a:txBody>
                    <a:bodyPr/>
                    <a:lstStyle/>
                    <a:p>
                      <a:r>
                        <a:rPr lang="en-US" dirty="0"/>
                        <a:t>SQL for denominator calculation</a:t>
                      </a:r>
                    </a:p>
                  </a:txBody>
                  <a:tcPr marL="91439" marR="91439">
                    <a:solidFill>
                      <a:schemeClr val="tx2">
                        <a:lumMod val="10000"/>
                        <a:lumOff val="90000"/>
                      </a:schemeClr>
                    </a:solidFill>
                  </a:tcPr>
                </a:tc>
                <a:extLst>
                  <a:ext uri="{0D108BD9-81ED-4DB2-BD59-A6C34878D82A}">
                    <a16:rowId xmlns:a16="http://schemas.microsoft.com/office/drawing/2014/main" val="3642014366"/>
                  </a:ext>
                </a:extLst>
              </a:tr>
            </a:tbl>
          </a:graphicData>
        </a:graphic>
      </p:graphicFrame>
    </p:spTree>
    <p:extLst>
      <p:ext uri="{BB962C8B-B14F-4D97-AF65-F5344CB8AC3E}">
        <p14:creationId xmlns:p14="http://schemas.microsoft.com/office/powerpoint/2010/main" val="157880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C015C0-456E-916E-B154-32A860AB49DF}"/>
              </a:ext>
            </a:extLst>
          </p:cNvPr>
          <p:cNvPicPr>
            <a:picLocks noChangeAspect="1"/>
          </p:cNvPicPr>
          <p:nvPr/>
        </p:nvPicPr>
        <p:blipFill>
          <a:blip r:embed="rId3"/>
          <a:stretch>
            <a:fillRect/>
          </a:stretch>
        </p:blipFill>
        <p:spPr>
          <a:xfrm>
            <a:off x="2482426" y="2540138"/>
            <a:ext cx="7033919" cy="2853382"/>
          </a:xfrm>
          <a:prstGeom prst="rect">
            <a:avLst/>
          </a:prstGeom>
        </p:spPr>
      </p:pic>
      <p:sp>
        <p:nvSpPr>
          <p:cNvPr id="2" name="Title 1"/>
          <p:cNvSpPr>
            <a:spLocks noGrp="1"/>
          </p:cNvSpPr>
          <p:nvPr>
            <p:ph type="title"/>
          </p:nvPr>
        </p:nvSpPr>
        <p:spPr/>
        <p:txBody>
          <a:bodyPr/>
          <a:lstStyle/>
          <a:p>
            <a:r>
              <a:rPr lang="en-US" dirty="0"/>
              <a:t>Results	</a:t>
            </a:r>
          </a:p>
        </p:txBody>
      </p:sp>
      <p:sp>
        <p:nvSpPr>
          <p:cNvPr id="7" name="TextBox 6"/>
          <p:cNvSpPr txBox="1"/>
          <p:nvPr/>
        </p:nvSpPr>
        <p:spPr>
          <a:xfrm>
            <a:off x="148047" y="2490734"/>
            <a:ext cx="2011680" cy="646331"/>
          </a:xfrm>
          <a:prstGeom prst="rect">
            <a:avLst/>
          </a:prstGeom>
          <a:noFill/>
          <a:ln w="57150">
            <a:solidFill>
              <a:schemeClr val="accent2"/>
            </a:solidFill>
          </a:ln>
        </p:spPr>
        <p:txBody>
          <a:bodyPr wrap="square" rtlCol="0">
            <a:spAutoFit/>
          </a:bodyPr>
          <a:lstStyle/>
          <a:p>
            <a:pPr algn="ctr"/>
            <a:r>
              <a:rPr lang="en-US" dirty="0"/>
              <a:t>Previous quarter results</a:t>
            </a:r>
          </a:p>
        </p:txBody>
      </p:sp>
      <p:sp>
        <p:nvSpPr>
          <p:cNvPr id="10" name="Rectangle 9"/>
          <p:cNvSpPr/>
          <p:nvPr/>
        </p:nvSpPr>
        <p:spPr>
          <a:xfrm>
            <a:off x="2341292" y="2428247"/>
            <a:ext cx="1265175" cy="67906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7069667" y="3205612"/>
            <a:ext cx="2587812" cy="2299799"/>
          </a:xfrm>
          <a:prstGeom prst="rect">
            <a:avLst/>
          </a:prstGeom>
          <a:no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9883876" y="4057414"/>
            <a:ext cx="1802640" cy="923330"/>
          </a:xfrm>
          <a:prstGeom prst="rect">
            <a:avLst/>
          </a:prstGeom>
          <a:solidFill>
            <a:schemeClr val="bg1"/>
          </a:solidFill>
          <a:ln w="57150">
            <a:solidFill>
              <a:schemeClr val="accent5">
                <a:lumMod val="60000"/>
                <a:lumOff val="40000"/>
              </a:schemeClr>
            </a:solidFill>
          </a:ln>
        </p:spPr>
        <p:txBody>
          <a:bodyPr wrap="square" rtlCol="0">
            <a:spAutoFit/>
          </a:bodyPr>
          <a:lstStyle/>
          <a:p>
            <a:pPr algn="ctr"/>
            <a:r>
              <a:rPr lang="en-US" dirty="0"/>
              <a:t>Denominator descriptions – fiscal and non</a:t>
            </a:r>
          </a:p>
        </p:txBody>
      </p:sp>
      <p:sp>
        <p:nvSpPr>
          <p:cNvPr id="17" name="Rectangle 16"/>
          <p:cNvSpPr/>
          <p:nvPr/>
        </p:nvSpPr>
        <p:spPr>
          <a:xfrm>
            <a:off x="3786113" y="2531302"/>
            <a:ext cx="5374819" cy="411127"/>
          </a:xfrm>
          <a:prstGeom prst="rect">
            <a:avLst/>
          </a:prstGeom>
          <a:noFill/>
          <a:ln w="5715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421414" y="1344789"/>
            <a:ext cx="2453159" cy="923330"/>
          </a:xfrm>
          <a:prstGeom prst="rect">
            <a:avLst/>
          </a:prstGeom>
          <a:noFill/>
          <a:ln w="57150">
            <a:solidFill>
              <a:schemeClr val="tx2">
                <a:lumMod val="75000"/>
                <a:lumOff val="25000"/>
              </a:schemeClr>
            </a:solidFill>
          </a:ln>
        </p:spPr>
        <p:txBody>
          <a:bodyPr wrap="square" rtlCol="0">
            <a:spAutoFit/>
          </a:bodyPr>
          <a:lstStyle/>
          <a:p>
            <a:pPr algn="ctr"/>
            <a:r>
              <a:rPr lang="en-US" dirty="0"/>
              <a:t>Current quarter results, numerators, and denominators</a:t>
            </a:r>
          </a:p>
        </p:txBody>
      </p:sp>
      <p:sp>
        <p:nvSpPr>
          <p:cNvPr id="3" name="Slide Number Placeholder 2">
            <a:extLst>
              <a:ext uri="{FF2B5EF4-FFF2-40B4-BE49-F238E27FC236}">
                <a16:creationId xmlns:a16="http://schemas.microsoft.com/office/drawing/2014/main" id="{AB886D7E-53F2-4F05-900F-51C40F7186F9}"/>
              </a:ext>
            </a:extLst>
          </p:cNvPr>
          <p:cNvSpPr>
            <a:spLocks noGrp="1"/>
          </p:cNvSpPr>
          <p:nvPr>
            <p:ph type="sldNum" sz="quarter" idx="12"/>
          </p:nvPr>
        </p:nvSpPr>
        <p:spPr/>
        <p:txBody>
          <a:bodyPr/>
          <a:lstStyle/>
          <a:p>
            <a:fld id="{158B7785-F6D6-45F8-833E-07BD84680091}" type="slidenum">
              <a:rPr lang="en-US" smtClean="0"/>
              <a:t>15</a:t>
            </a:fld>
            <a:endParaRPr lang="en-US"/>
          </a:p>
        </p:txBody>
      </p:sp>
    </p:spTree>
    <p:extLst>
      <p:ext uri="{BB962C8B-B14F-4D97-AF65-F5344CB8AC3E}">
        <p14:creationId xmlns:p14="http://schemas.microsoft.com/office/powerpoint/2010/main" val="2219218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Dash</a:t>
            </a:r>
          </a:p>
        </p:txBody>
      </p:sp>
      <p:sp>
        <p:nvSpPr>
          <p:cNvPr id="3" name="Content Placeholder 2"/>
          <p:cNvSpPr>
            <a:spLocks noGrp="1"/>
          </p:cNvSpPr>
          <p:nvPr>
            <p:ph sz="quarter" idx="1"/>
          </p:nvPr>
        </p:nvSpPr>
        <p:spPr/>
        <p:txBody>
          <a:bodyPr/>
          <a:lstStyle/>
          <a:p>
            <a:r>
              <a:rPr lang="en-US" dirty="0"/>
              <a:t>See your state in comparison to others</a:t>
            </a:r>
          </a:p>
          <a:p>
            <a:pPr lvl="1"/>
            <a:endParaRPr lang="en-US" dirty="0"/>
          </a:p>
          <a:p>
            <a:pPr lvl="1"/>
            <a:endParaRPr lang="en-US" dirty="0"/>
          </a:p>
        </p:txBody>
      </p:sp>
      <p:pic>
        <p:nvPicPr>
          <p:cNvPr id="5" name="Picture 4"/>
          <p:cNvPicPr>
            <a:picLocks noChangeAspect="1"/>
          </p:cNvPicPr>
          <p:nvPr/>
        </p:nvPicPr>
        <p:blipFill rotWithShape="1">
          <a:blip r:embed="rId3"/>
          <a:srcRect l="-107648" t="-198366" r="107648" b="198366"/>
          <a:stretch/>
        </p:blipFill>
        <p:spPr>
          <a:xfrm>
            <a:off x="-3086100" y="-1562100"/>
            <a:ext cx="5046650" cy="2743200"/>
          </a:xfrm>
          <a:prstGeom prst="rect">
            <a:avLst/>
          </a:prstGeom>
        </p:spPr>
      </p:pic>
      <p:graphicFrame>
        <p:nvGraphicFramePr>
          <p:cNvPr id="12" name="ChartTemplate" descr="QRA Results"/>
          <p:cNvGraphicFramePr>
            <a:graphicFrameLocks/>
          </p:cNvGraphicFramePr>
          <p:nvPr>
            <p:extLst>
              <p:ext uri="{D42A27DB-BD31-4B8C-83A1-F6EECF244321}">
                <p14:modId xmlns:p14="http://schemas.microsoft.com/office/powerpoint/2010/main" val="453873889"/>
              </p:ext>
            </p:extLst>
          </p:nvPr>
        </p:nvGraphicFramePr>
        <p:xfrm>
          <a:off x="4617720" y="1615440"/>
          <a:ext cx="6744382" cy="4668257"/>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1261963" y="2294036"/>
            <a:ext cx="2484120" cy="1015663"/>
          </a:xfrm>
          <a:prstGeom prst="rect">
            <a:avLst/>
          </a:prstGeom>
          <a:noFill/>
        </p:spPr>
        <p:txBody>
          <a:bodyPr wrap="square" rtlCol="0">
            <a:spAutoFit/>
          </a:bodyPr>
          <a:lstStyle/>
          <a:p>
            <a:r>
              <a:rPr lang="en-US" sz="2000" dirty="0"/>
              <a:t>Yellow = Your state</a:t>
            </a:r>
          </a:p>
          <a:p>
            <a:r>
              <a:rPr lang="en-US" sz="2000" dirty="0"/>
              <a:t>Blue = Other states</a:t>
            </a:r>
          </a:p>
          <a:p>
            <a:r>
              <a:rPr lang="en-US" sz="2000" dirty="0"/>
              <a:t>Red = Measure target</a:t>
            </a:r>
          </a:p>
        </p:txBody>
      </p:sp>
      <p:sp>
        <p:nvSpPr>
          <p:cNvPr id="4" name="Slide Number Placeholder 3">
            <a:extLst>
              <a:ext uri="{FF2B5EF4-FFF2-40B4-BE49-F238E27FC236}">
                <a16:creationId xmlns:a16="http://schemas.microsoft.com/office/drawing/2014/main" id="{350CB29C-70E2-4790-BD9B-DC11160215B7}"/>
              </a:ext>
            </a:extLst>
          </p:cNvPr>
          <p:cNvSpPr>
            <a:spLocks noGrp="1"/>
          </p:cNvSpPr>
          <p:nvPr>
            <p:ph type="sldNum" sz="quarter" idx="12"/>
          </p:nvPr>
        </p:nvSpPr>
        <p:spPr/>
        <p:txBody>
          <a:bodyPr/>
          <a:lstStyle/>
          <a:p>
            <a:fld id="{158B7785-F6D6-45F8-833E-07BD84680091}" type="slidenum">
              <a:rPr lang="en-US" smtClean="0"/>
              <a:t>16</a:t>
            </a:fld>
            <a:endParaRPr lang="en-US"/>
          </a:p>
        </p:txBody>
      </p:sp>
    </p:spTree>
    <p:extLst>
      <p:ext uri="{BB962C8B-B14F-4D97-AF65-F5344CB8AC3E}">
        <p14:creationId xmlns:p14="http://schemas.microsoft.com/office/powerpoint/2010/main" val="948970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17</a:t>
            </a:fld>
            <a:endParaRPr lang="en-US"/>
          </a:p>
        </p:txBody>
      </p:sp>
      <p:sp>
        <p:nvSpPr>
          <p:cNvPr id="3" name="Title 2"/>
          <p:cNvSpPr>
            <a:spLocks noGrp="1"/>
          </p:cNvSpPr>
          <p:nvPr>
            <p:ph type="title"/>
          </p:nvPr>
        </p:nvSpPr>
        <p:spPr/>
        <p:txBody>
          <a:bodyPr/>
          <a:lstStyle/>
          <a:p>
            <a:r>
              <a:rPr lang="en-US" dirty="0"/>
              <a:t>Quarterly Financial Analysis</a:t>
            </a:r>
          </a:p>
        </p:txBody>
      </p:sp>
      <p:sp>
        <p:nvSpPr>
          <p:cNvPr id="5" name="Content Placeholder 4"/>
          <p:cNvSpPr>
            <a:spLocks noGrp="1"/>
          </p:cNvSpPr>
          <p:nvPr>
            <p:ph sz="half" idx="1"/>
          </p:nvPr>
        </p:nvSpPr>
        <p:spPr/>
        <p:txBody>
          <a:bodyPr/>
          <a:lstStyle/>
          <a:p>
            <a:r>
              <a:rPr lang="en-US" dirty="0"/>
              <a:t>Highlights fiscal reporting issues</a:t>
            </a:r>
          </a:p>
          <a:p>
            <a:r>
              <a:rPr lang="en-US" dirty="0"/>
              <a:t>Lists expenditure subcomponents</a:t>
            </a:r>
          </a:p>
          <a:p>
            <a:r>
              <a:rPr lang="en-US" dirty="0"/>
              <a:t>Displays Training and Other Activities (</a:t>
            </a:r>
            <a:r>
              <a:rPr lang="en-US" dirty="0" err="1"/>
              <a:t>TaOA</a:t>
            </a:r>
            <a:r>
              <a:rPr lang="en-US" dirty="0"/>
              <a:t>) Expenditures:</a:t>
            </a:r>
          </a:p>
          <a:p>
            <a:pPr lvl="1"/>
            <a:r>
              <a:rPr lang="en-US" dirty="0"/>
              <a:t>Overtime</a:t>
            </a:r>
          </a:p>
          <a:p>
            <a:pPr lvl="1"/>
            <a:r>
              <a:rPr lang="en-US" dirty="0"/>
              <a:t>By Grant Year</a:t>
            </a:r>
          </a:p>
          <a:p>
            <a:endParaRPr lang="en-US" dirty="0"/>
          </a:p>
          <a:p>
            <a:endParaRPr lang="en-US" dirty="0"/>
          </a:p>
        </p:txBody>
      </p:sp>
      <p:pic>
        <p:nvPicPr>
          <p:cNvPr id="8" name="Content Placeholder 7"/>
          <p:cNvPicPr>
            <a:picLocks noGrp="1" noChangeAspect="1"/>
          </p:cNvPicPr>
          <p:nvPr>
            <p:ph sz="half" idx="2"/>
          </p:nvPr>
        </p:nvPicPr>
        <p:blipFill>
          <a:blip r:embed="rId2"/>
          <a:stretch>
            <a:fillRect/>
          </a:stretch>
        </p:blipFill>
        <p:spPr>
          <a:xfrm>
            <a:off x="6762037" y="1160463"/>
            <a:ext cx="4001926" cy="5016500"/>
          </a:xfrm>
          <a:prstGeom prst="rect">
            <a:avLst/>
          </a:prstGeom>
        </p:spPr>
      </p:pic>
    </p:spTree>
    <p:extLst>
      <p:ext uri="{BB962C8B-B14F-4D97-AF65-F5344CB8AC3E}">
        <p14:creationId xmlns:p14="http://schemas.microsoft.com/office/powerpoint/2010/main" val="3966364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TAADI and Performance Self-Check</a:t>
            </a:r>
          </a:p>
        </p:txBody>
      </p:sp>
      <p:sp>
        <p:nvSpPr>
          <p:cNvPr id="3" name="Content Placeholder 2"/>
          <p:cNvSpPr>
            <a:spLocks noGrp="1"/>
          </p:cNvSpPr>
          <p:nvPr>
            <p:ph sz="quarter" idx="1"/>
          </p:nvPr>
        </p:nvSpPr>
        <p:spPr/>
        <p:txBody>
          <a:bodyPr/>
          <a:lstStyle/>
          <a:p>
            <a:r>
              <a:rPr lang="en-US" dirty="0"/>
              <a:t>Posted on the TAA website</a:t>
            </a:r>
          </a:p>
          <a:p>
            <a:pPr lvl="1"/>
            <a:r>
              <a:rPr lang="en-US" dirty="0"/>
              <a:t>Check regularly for updated files and the change log</a:t>
            </a:r>
          </a:p>
          <a:p>
            <a:r>
              <a:rPr lang="en-US" dirty="0"/>
              <a:t>Displays unofficial TAADI &amp; Performance results, after:</a:t>
            </a:r>
          </a:p>
          <a:p>
            <a:pPr lvl="1"/>
            <a:r>
              <a:rPr lang="en-US" dirty="0"/>
              <a:t>Setting submission quarter</a:t>
            </a:r>
          </a:p>
          <a:p>
            <a:pPr lvl="1"/>
            <a:r>
              <a:rPr lang="en-US" dirty="0"/>
              <a:t>Pasting PIRL files – Full or SIRS format</a:t>
            </a:r>
          </a:p>
          <a:p>
            <a:pPr lvl="1"/>
            <a:r>
              <a:rPr lang="en-US" dirty="0"/>
              <a:t>Entering 9130 values</a:t>
            </a:r>
          </a:p>
          <a:p>
            <a:r>
              <a:rPr lang="en-US" dirty="0"/>
              <a:t>Allows you to filter to individual records and review common 9130 reporting issues</a:t>
            </a:r>
          </a:p>
          <a:p>
            <a:pPr lvl="1"/>
            <a:endParaRPr lang="en-US" dirty="0"/>
          </a:p>
        </p:txBody>
      </p:sp>
      <p:sp>
        <p:nvSpPr>
          <p:cNvPr id="4" name="Slide Number Placeholder 3">
            <a:extLst>
              <a:ext uri="{FF2B5EF4-FFF2-40B4-BE49-F238E27FC236}">
                <a16:creationId xmlns:a16="http://schemas.microsoft.com/office/drawing/2014/main" id="{C9CF4A05-4015-447A-B372-4FDC3A4BF21A}"/>
              </a:ext>
            </a:extLst>
          </p:cNvPr>
          <p:cNvSpPr>
            <a:spLocks noGrp="1"/>
          </p:cNvSpPr>
          <p:nvPr>
            <p:ph type="sldNum" sz="quarter" idx="12"/>
          </p:nvPr>
        </p:nvSpPr>
        <p:spPr/>
        <p:txBody>
          <a:bodyPr/>
          <a:lstStyle/>
          <a:p>
            <a:fld id="{158B7785-F6D6-45F8-833E-07BD84680091}" type="slidenum">
              <a:rPr lang="en-US" smtClean="0"/>
              <a:t>18</a:t>
            </a:fld>
            <a:endParaRPr lang="en-US"/>
          </a:p>
        </p:txBody>
      </p:sp>
    </p:spTree>
    <p:extLst>
      <p:ext uri="{BB962C8B-B14F-4D97-AF65-F5344CB8AC3E}">
        <p14:creationId xmlns:p14="http://schemas.microsoft.com/office/powerpoint/2010/main" val="2898259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Self-Check - TAADI</a:t>
            </a:r>
          </a:p>
        </p:txBody>
      </p:sp>
      <p:sp>
        <p:nvSpPr>
          <p:cNvPr id="3" name="Content Placeholder 2"/>
          <p:cNvSpPr>
            <a:spLocks noGrp="1"/>
          </p:cNvSpPr>
          <p:nvPr>
            <p:ph sz="half" idx="1"/>
          </p:nvPr>
        </p:nvSpPr>
        <p:spPr>
          <a:xfrm>
            <a:off x="881333" y="902351"/>
            <a:ext cx="5181600" cy="5015820"/>
          </a:xfrm>
        </p:spPr>
        <p:txBody>
          <a:bodyPr/>
          <a:lstStyle/>
          <a:p>
            <a:r>
              <a:rPr lang="en-US" dirty="0"/>
              <a:t>When to use it</a:t>
            </a:r>
          </a:p>
          <a:p>
            <a:pPr lvl="1"/>
            <a:r>
              <a:rPr lang="en-US" dirty="0"/>
              <a:t>Prior to submission of PIRL file </a:t>
            </a:r>
          </a:p>
          <a:p>
            <a:pPr lvl="1"/>
            <a:r>
              <a:rPr lang="en-US" dirty="0"/>
              <a:t>After receipt of official TAADI workbook</a:t>
            </a:r>
          </a:p>
        </p:txBody>
      </p:sp>
      <p:sp>
        <p:nvSpPr>
          <p:cNvPr id="4" name="Content Placeholder 3"/>
          <p:cNvSpPr>
            <a:spLocks noGrp="1"/>
          </p:cNvSpPr>
          <p:nvPr>
            <p:ph sz="half" idx="2"/>
          </p:nvPr>
        </p:nvSpPr>
        <p:spPr>
          <a:xfrm>
            <a:off x="6154947" y="902351"/>
            <a:ext cx="5181600" cy="5015820"/>
          </a:xfrm>
        </p:spPr>
        <p:txBody>
          <a:bodyPr/>
          <a:lstStyle/>
          <a:p>
            <a:r>
              <a:rPr lang="en-US" dirty="0"/>
              <a:t>Filter TAADI Results by:</a:t>
            </a:r>
          </a:p>
          <a:p>
            <a:pPr lvl="1"/>
            <a:r>
              <a:rPr lang="en-US" dirty="0"/>
              <a:t>WIB Name or Office Name</a:t>
            </a:r>
          </a:p>
          <a:p>
            <a:pPr lvl="2"/>
            <a:r>
              <a:rPr lang="en-US" sz="1800" dirty="0"/>
              <a:t>Note: 9130 cannot be filtered by these</a:t>
            </a:r>
            <a:endParaRPr lang="en-US" dirty="0"/>
          </a:p>
        </p:txBody>
      </p:sp>
      <p:sp>
        <p:nvSpPr>
          <p:cNvPr id="8" name="Slide Number Placeholder 7">
            <a:extLst>
              <a:ext uri="{FF2B5EF4-FFF2-40B4-BE49-F238E27FC236}">
                <a16:creationId xmlns:a16="http://schemas.microsoft.com/office/drawing/2014/main" id="{9D8154C8-8A38-49AB-875F-F25FAB02ED66}"/>
              </a:ext>
            </a:extLst>
          </p:cNvPr>
          <p:cNvSpPr>
            <a:spLocks noGrp="1"/>
          </p:cNvSpPr>
          <p:nvPr>
            <p:ph type="sldNum" sz="quarter" idx="12"/>
          </p:nvPr>
        </p:nvSpPr>
        <p:spPr/>
        <p:txBody>
          <a:bodyPr/>
          <a:lstStyle/>
          <a:p>
            <a:fld id="{158B7785-F6D6-45F8-833E-07BD84680091}" type="slidenum">
              <a:rPr lang="en-US" smtClean="0"/>
              <a:t>19</a:t>
            </a:fld>
            <a:endParaRPr lang="en-US"/>
          </a:p>
        </p:txBody>
      </p:sp>
      <p:pic>
        <p:nvPicPr>
          <p:cNvPr id="6" name="Picture 5">
            <a:extLst>
              <a:ext uri="{FF2B5EF4-FFF2-40B4-BE49-F238E27FC236}">
                <a16:creationId xmlns:a16="http://schemas.microsoft.com/office/drawing/2014/main" id="{22CF97A2-ED0E-621F-D2C4-34DC77200A5A}"/>
              </a:ext>
            </a:extLst>
          </p:cNvPr>
          <p:cNvPicPr>
            <a:picLocks noChangeAspect="1"/>
          </p:cNvPicPr>
          <p:nvPr/>
        </p:nvPicPr>
        <p:blipFill>
          <a:blip r:embed="rId3"/>
          <a:stretch>
            <a:fillRect/>
          </a:stretch>
        </p:blipFill>
        <p:spPr>
          <a:xfrm>
            <a:off x="2110922" y="2641601"/>
            <a:ext cx="7715515" cy="3714749"/>
          </a:xfrm>
          <a:prstGeom prst="rect">
            <a:avLst/>
          </a:prstGeom>
        </p:spPr>
      </p:pic>
    </p:spTree>
    <p:extLst>
      <p:ext uri="{BB962C8B-B14F-4D97-AF65-F5344CB8AC3E}">
        <p14:creationId xmlns:p14="http://schemas.microsoft.com/office/powerpoint/2010/main" val="1770486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Self-Check: Performance</a:t>
            </a:r>
          </a:p>
        </p:txBody>
      </p:sp>
      <p:sp>
        <p:nvSpPr>
          <p:cNvPr id="3" name="Content Placeholder 2"/>
          <p:cNvSpPr>
            <a:spLocks noGrp="1"/>
          </p:cNvSpPr>
          <p:nvPr>
            <p:ph sz="half" idx="1"/>
          </p:nvPr>
        </p:nvSpPr>
        <p:spPr/>
        <p:txBody>
          <a:bodyPr/>
          <a:lstStyle/>
          <a:p>
            <a:r>
              <a:rPr lang="en-US" u="sng" dirty="0"/>
              <a:t>Unofficial</a:t>
            </a:r>
            <a:r>
              <a:rPr lang="en-US" dirty="0"/>
              <a:t> Performance Results</a:t>
            </a:r>
          </a:p>
          <a:p>
            <a:r>
              <a:rPr lang="en-US" dirty="0"/>
              <a:t>Two performance periods to select:</a:t>
            </a:r>
          </a:p>
          <a:p>
            <a:pPr lvl="1"/>
            <a:r>
              <a:rPr lang="en-US" dirty="0"/>
              <a:t>Quarter Ending</a:t>
            </a:r>
          </a:p>
          <a:p>
            <a:pPr lvl="1"/>
            <a:r>
              <a:rPr lang="en-US" dirty="0"/>
              <a:t>Rolling Four Quarters</a:t>
            </a:r>
          </a:p>
          <a:p>
            <a:r>
              <a:rPr lang="en-US" dirty="0"/>
              <a:t>Filters will carry over from 4a. TAADI Results</a:t>
            </a:r>
          </a:p>
          <a:p>
            <a:endParaRPr lang="en-US" dirty="0"/>
          </a:p>
          <a:p>
            <a:pPr marL="0" indent="0">
              <a:buNone/>
            </a:pPr>
            <a:endParaRPr lang="en-US" dirty="0"/>
          </a:p>
          <a:p>
            <a:endParaRPr lang="en-US" dirty="0"/>
          </a:p>
          <a:p>
            <a:pPr marL="457200" lvl="1" indent="0">
              <a:buNone/>
            </a:pPr>
            <a:endParaRPr lang="en-US" dirty="0"/>
          </a:p>
        </p:txBody>
      </p:sp>
      <p:sp>
        <p:nvSpPr>
          <p:cNvPr id="7" name="Slide Number Placeholder 6">
            <a:extLst>
              <a:ext uri="{FF2B5EF4-FFF2-40B4-BE49-F238E27FC236}">
                <a16:creationId xmlns:a16="http://schemas.microsoft.com/office/drawing/2014/main" id="{90C039E1-DC75-41F3-B325-E238C5BA1DD1}"/>
              </a:ext>
            </a:extLst>
          </p:cNvPr>
          <p:cNvSpPr>
            <a:spLocks noGrp="1"/>
          </p:cNvSpPr>
          <p:nvPr>
            <p:ph type="sldNum" sz="quarter" idx="12"/>
          </p:nvPr>
        </p:nvSpPr>
        <p:spPr/>
        <p:txBody>
          <a:bodyPr/>
          <a:lstStyle/>
          <a:p>
            <a:fld id="{158B7785-F6D6-45F8-833E-07BD84680091}" type="slidenum">
              <a:rPr lang="en-US" smtClean="0"/>
              <a:t>20</a:t>
            </a:fld>
            <a:endParaRPr lang="en-US"/>
          </a:p>
        </p:txBody>
      </p:sp>
      <p:pic>
        <p:nvPicPr>
          <p:cNvPr id="6" name="Picture 5">
            <a:extLst>
              <a:ext uri="{FF2B5EF4-FFF2-40B4-BE49-F238E27FC236}">
                <a16:creationId xmlns:a16="http://schemas.microsoft.com/office/drawing/2014/main" id="{718D3232-75E3-9EEC-917A-66189EEB0A44}"/>
              </a:ext>
            </a:extLst>
          </p:cNvPr>
          <p:cNvPicPr>
            <a:picLocks noChangeAspect="1"/>
          </p:cNvPicPr>
          <p:nvPr/>
        </p:nvPicPr>
        <p:blipFill>
          <a:blip r:embed="rId3"/>
          <a:stretch>
            <a:fillRect/>
          </a:stretch>
        </p:blipFill>
        <p:spPr>
          <a:xfrm>
            <a:off x="6096000" y="1018928"/>
            <a:ext cx="4219877" cy="5418916"/>
          </a:xfrm>
          <a:prstGeom prst="rect">
            <a:avLst/>
          </a:prstGeom>
        </p:spPr>
      </p:pic>
    </p:spTree>
    <p:extLst>
      <p:ext uri="{BB962C8B-B14F-4D97-AF65-F5344CB8AC3E}">
        <p14:creationId xmlns:p14="http://schemas.microsoft.com/office/powerpoint/2010/main" val="3356184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866" y="242203"/>
            <a:ext cx="5966460" cy="468155"/>
          </a:xfrm>
        </p:spPr>
        <p:txBody>
          <a:bodyPr>
            <a:noAutofit/>
          </a:bodyPr>
          <a:lstStyle/>
          <a:p>
            <a:r>
              <a:rPr lang="en-US" dirty="0"/>
              <a:t>Self-Check: Demonstration</a:t>
            </a:r>
          </a:p>
        </p:txBody>
      </p:sp>
      <p:sp>
        <p:nvSpPr>
          <p:cNvPr id="3" name="Content Placeholder 2"/>
          <p:cNvSpPr>
            <a:spLocks noGrp="1"/>
          </p:cNvSpPr>
          <p:nvPr>
            <p:ph idx="1"/>
          </p:nvPr>
        </p:nvSpPr>
        <p:spPr/>
        <p:txBody>
          <a:bodyPr/>
          <a:lstStyle/>
          <a:p>
            <a:r>
              <a:rPr lang="en-US" dirty="0"/>
              <a:t>See Recorded version</a:t>
            </a:r>
          </a:p>
        </p:txBody>
      </p:sp>
      <p:sp>
        <p:nvSpPr>
          <p:cNvPr id="4" name="Slide Number Placeholder 3">
            <a:extLst>
              <a:ext uri="{FF2B5EF4-FFF2-40B4-BE49-F238E27FC236}">
                <a16:creationId xmlns:a16="http://schemas.microsoft.com/office/drawing/2014/main" id="{6EBDB113-1CC2-4D37-84F5-211043C9B442}"/>
              </a:ext>
            </a:extLst>
          </p:cNvPr>
          <p:cNvSpPr>
            <a:spLocks noGrp="1"/>
          </p:cNvSpPr>
          <p:nvPr>
            <p:ph type="sldNum" sz="quarter" idx="12"/>
          </p:nvPr>
        </p:nvSpPr>
        <p:spPr/>
        <p:txBody>
          <a:bodyPr/>
          <a:lstStyle/>
          <a:p>
            <a:fld id="{158B7785-F6D6-45F8-833E-07BD84680091}" type="slidenum">
              <a:rPr lang="en-US" smtClean="0"/>
              <a:t>21</a:t>
            </a:fld>
            <a:endParaRPr lang="en-US"/>
          </a:p>
        </p:txBody>
      </p:sp>
    </p:spTree>
    <p:extLst>
      <p:ext uri="{BB962C8B-B14F-4D97-AF65-F5344CB8AC3E}">
        <p14:creationId xmlns:p14="http://schemas.microsoft.com/office/powerpoint/2010/main" val="446331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78651A17-9376-40A4-9325-34268FB0E92D}" type="slidenum">
              <a:rPr lang="en-US" smtClean="0"/>
              <a:pPr/>
              <a:t>22</a:t>
            </a:fld>
            <a:endParaRPr lang="en-US" dirty="0"/>
          </a:p>
        </p:txBody>
      </p:sp>
      <p:sp>
        <p:nvSpPr>
          <p:cNvPr id="6" name="Title 5"/>
          <p:cNvSpPr>
            <a:spLocks noGrp="1"/>
          </p:cNvSpPr>
          <p:nvPr>
            <p:ph type="title"/>
          </p:nvPr>
        </p:nvSpPr>
        <p:spPr/>
        <p:txBody>
          <a:bodyPr/>
          <a:lstStyle/>
          <a:p>
            <a:r>
              <a:rPr lang="en-US" dirty="0"/>
              <a:t>Responding to TAADI Quarterly Reviews</a:t>
            </a:r>
          </a:p>
        </p:txBody>
      </p:sp>
    </p:spTree>
    <p:extLst>
      <p:ext uri="{BB962C8B-B14F-4D97-AF65-F5344CB8AC3E}">
        <p14:creationId xmlns:p14="http://schemas.microsoft.com/office/powerpoint/2010/main" val="4222970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of the Narrative	</a:t>
            </a:r>
          </a:p>
        </p:txBody>
      </p:sp>
      <p:sp>
        <p:nvSpPr>
          <p:cNvPr id="3" name="Content Placeholder 2"/>
          <p:cNvSpPr>
            <a:spLocks noGrp="1"/>
          </p:cNvSpPr>
          <p:nvPr>
            <p:ph sz="quarter" idx="1"/>
          </p:nvPr>
        </p:nvSpPr>
        <p:spPr>
          <a:xfrm>
            <a:off x="1247875" y="1385311"/>
            <a:ext cx="7955280" cy="4406348"/>
          </a:xfrm>
        </p:spPr>
        <p:txBody>
          <a:bodyPr/>
          <a:lstStyle/>
          <a:p>
            <a:pPr marL="514350" indent="-514350">
              <a:buFont typeface="+mj-lt"/>
              <a:buAutoNum type="arabicPeriod"/>
            </a:pPr>
            <a:r>
              <a:rPr lang="en-US" dirty="0"/>
              <a:t>Identified the issue – Problem Type</a:t>
            </a:r>
          </a:p>
          <a:p>
            <a:pPr marL="514350" indent="-514350">
              <a:buFont typeface="+mj-lt"/>
              <a:buAutoNum type="arabicPeriod"/>
            </a:pPr>
            <a:r>
              <a:rPr lang="en-US" dirty="0"/>
              <a:t>Timeline test - Solve by Quarter</a:t>
            </a:r>
          </a:p>
          <a:p>
            <a:pPr marL="514350" indent="-514350">
              <a:buFont typeface="+mj-lt"/>
              <a:buAutoNum type="arabicPeriod"/>
            </a:pPr>
            <a:r>
              <a:rPr lang="en-US" dirty="0"/>
              <a:t>Resolution plan – Resolution</a:t>
            </a:r>
          </a:p>
          <a:p>
            <a:pPr marL="0" indent="0">
              <a:buNone/>
            </a:pPr>
            <a:endParaRPr lang="en-US" dirty="0"/>
          </a:p>
          <a:p>
            <a:pPr marL="514350" indent="-514350">
              <a:buFont typeface="+mj-lt"/>
              <a:buAutoNum type="arabicPeriod"/>
            </a:pPr>
            <a:endParaRPr lang="en-US" dirty="0"/>
          </a:p>
        </p:txBody>
      </p:sp>
      <p:pic>
        <p:nvPicPr>
          <p:cNvPr id="5" name="Picture 4"/>
          <p:cNvPicPr>
            <a:picLocks noChangeAspect="1"/>
          </p:cNvPicPr>
          <p:nvPr/>
        </p:nvPicPr>
        <p:blipFill rotWithShape="1">
          <a:blip r:embed="rId3"/>
          <a:srcRect t="2608"/>
          <a:stretch/>
        </p:blipFill>
        <p:spPr>
          <a:xfrm>
            <a:off x="2840247" y="3349486"/>
            <a:ext cx="6477000" cy="2875729"/>
          </a:xfrm>
          <a:prstGeom prst="rect">
            <a:avLst/>
          </a:prstGeom>
        </p:spPr>
      </p:pic>
      <p:sp>
        <p:nvSpPr>
          <p:cNvPr id="4" name="Slide Number Placeholder 3">
            <a:extLst>
              <a:ext uri="{FF2B5EF4-FFF2-40B4-BE49-F238E27FC236}">
                <a16:creationId xmlns:a16="http://schemas.microsoft.com/office/drawing/2014/main" id="{EE10EE4E-EE58-4865-B6C1-7944F56413FA}"/>
              </a:ext>
            </a:extLst>
          </p:cNvPr>
          <p:cNvSpPr>
            <a:spLocks noGrp="1"/>
          </p:cNvSpPr>
          <p:nvPr>
            <p:ph type="sldNum" sz="quarter" idx="12"/>
          </p:nvPr>
        </p:nvSpPr>
        <p:spPr/>
        <p:txBody>
          <a:bodyPr/>
          <a:lstStyle/>
          <a:p>
            <a:fld id="{158B7785-F6D6-45F8-833E-07BD84680091}" type="slidenum">
              <a:rPr lang="en-US" smtClean="0"/>
              <a:t>23</a:t>
            </a:fld>
            <a:endParaRPr lang="en-US"/>
          </a:p>
        </p:txBody>
      </p:sp>
    </p:spTree>
    <p:extLst>
      <p:ext uri="{BB962C8B-B14F-4D97-AF65-F5344CB8AC3E}">
        <p14:creationId xmlns:p14="http://schemas.microsoft.com/office/powerpoint/2010/main" val="717349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of the Narrative - Examples	</a:t>
            </a:r>
          </a:p>
        </p:txBody>
      </p:sp>
      <p:graphicFrame>
        <p:nvGraphicFramePr>
          <p:cNvPr id="4" name="Table 3"/>
          <p:cNvGraphicFramePr>
            <a:graphicFrameLocks noGrp="1"/>
          </p:cNvGraphicFramePr>
          <p:nvPr>
            <p:extLst>
              <p:ext uri="{D42A27DB-BD31-4B8C-83A1-F6EECF244321}">
                <p14:modId xmlns:p14="http://schemas.microsoft.com/office/powerpoint/2010/main" val="2231047415"/>
              </p:ext>
            </p:extLst>
          </p:nvPr>
        </p:nvGraphicFramePr>
        <p:xfrm>
          <a:off x="1056446" y="5066303"/>
          <a:ext cx="9230554" cy="1214689"/>
        </p:xfrm>
        <a:graphic>
          <a:graphicData uri="http://schemas.openxmlformats.org/drawingml/2006/table">
            <a:tbl>
              <a:tblPr>
                <a:tableStyleId>{5C22544A-7EE6-4342-B048-85BDC9FD1C3A}</a:tableStyleId>
              </a:tblPr>
              <a:tblGrid>
                <a:gridCol w="1388580">
                  <a:extLst>
                    <a:ext uri="{9D8B030D-6E8A-4147-A177-3AD203B41FA5}">
                      <a16:colId xmlns:a16="http://schemas.microsoft.com/office/drawing/2014/main" val="20000"/>
                    </a:ext>
                  </a:extLst>
                </a:gridCol>
                <a:gridCol w="2126974">
                  <a:extLst>
                    <a:ext uri="{9D8B030D-6E8A-4147-A177-3AD203B41FA5}">
                      <a16:colId xmlns:a16="http://schemas.microsoft.com/office/drawing/2014/main" val="20001"/>
                    </a:ext>
                  </a:extLst>
                </a:gridCol>
                <a:gridCol w="1159409">
                  <a:extLst>
                    <a:ext uri="{9D8B030D-6E8A-4147-A177-3AD203B41FA5}">
                      <a16:colId xmlns:a16="http://schemas.microsoft.com/office/drawing/2014/main" val="20002"/>
                    </a:ext>
                  </a:extLst>
                </a:gridCol>
                <a:gridCol w="4555591">
                  <a:extLst>
                    <a:ext uri="{9D8B030D-6E8A-4147-A177-3AD203B41FA5}">
                      <a16:colId xmlns:a16="http://schemas.microsoft.com/office/drawing/2014/main" val="20003"/>
                    </a:ext>
                  </a:extLst>
                </a:gridCol>
              </a:tblGrid>
              <a:tr h="523361">
                <a:tc>
                  <a:txBody>
                    <a:bodyPr/>
                    <a:lstStyle/>
                    <a:p>
                      <a:pPr algn="l" fontAlgn="ctr"/>
                      <a:r>
                        <a:rPr kumimoji="0" lang="en-US" sz="1400" u="none" strike="noStrike" kern="1200" dirty="0">
                          <a:solidFill>
                            <a:schemeClr val="dk1"/>
                          </a:solidFill>
                          <a:effectLst/>
                          <a:latin typeface="+mn-lt"/>
                          <a:ea typeface="+mn-ea"/>
                          <a:cs typeface="+mn-cs"/>
                        </a:rPr>
                        <a:t>  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Problem Type</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Solve by</a:t>
                      </a:r>
                      <a:br>
                        <a:rPr lang="en-US" sz="1400" u="none" strike="noStrike" dirty="0">
                          <a:effectLst/>
                        </a:rPr>
                      </a:br>
                      <a:r>
                        <a:rPr lang="en-US" sz="1400" u="none" strike="noStrike" dirty="0">
                          <a:effectLst/>
                        </a:rPr>
                        <a:t>  Quarter</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Resolution</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0"/>
                  </a:ext>
                </a:extLst>
              </a:tr>
              <a:tr h="691328">
                <a:tc>
                  <a:txBody>
                    <a:bodyPr/>
                    <a:lstStyle/>
                    <a:p>
                      <a:pPr algn="l" fontAlgn="ctr"/>
                      <a:r>
                        <a:rPr lang="en-US" sz="1100" u="none" strike="noStrike" kern="1200" dirty="0">
                          <a:solidFill>
                            <a:schemeClr val="dk1"/>
                          </a:solidFill>
                          <a:effectLst/>
                          <a:latin typeface="+mn-lt"/>
                          <a:ea typeface="+mn-ea"/>
                          <a:cs typeface="+mn-cs"/>
                        </a:rPr>
                        <a:t>  TRA Expenditures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dirty="0">
                          <a:effectLst/>
                        </a:rPr>
                        <a:t>  Partner Program Communication</a:t>
                      </a:r>
                      <a:endParaRPr lang="en-US" sz="11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dirty="0">
                          <a:solidFill>
                            <a:schemeClr val="tx1"/>
                          </a:solidFill>
                          <a:effectLst/>
                        </a:rPr>
                        <a:t>  FY24 Q3</a:t>
                      </a:r>
                      <a:endParaRPr lang="en-US" sz="11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19063" lvl="0" indent="0" algn="l" fontAlgn="ctr"/>
                      <a:r>
                        <a:rPr lang="en-US" sz="1100" u="none" strike="noStrike" dirty="0">
                          <a:solidFill>
                            <a:schemeClr val="tx1"/>
                          </a:solidFill>
                          <a:effectLst/>
                        </a:rPr>
                        <a:t>Some TRA expenditures were not communicated to the PIRL reporting group. Changes in communication have been made to reduce these instances in the future.</a:t>
                      </a:r>
                      <a:endParaRPr lang="en-US" sz="11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TextBox 5"/>
          <p:cNvSpPr txBox="1"/>
          <p:nvPr/>
        </p:nvSpPr>
        <p:spPr>
          <a:xfrm>
            <a:off x="1056446" y="1156256"/>
            <a:ext cx="2505075" cy="369332"/>
          </a:xfrm>
          <a:prstGeom prst="rect">
            <a:avLst/>
          </a:prstGeom>
          <a:noFill/>
        </p:spPr>
        <p:txBody>
          <a:bodyPr wrap="square" rtlCol="0">
            <a:spAutoFit/>
          </a:bodyPr>
          <a:lstStyle/>
          <a:p>
            <a:r>
              <a:rPr lang="en-US" b="1" u="sng" dirty="0">
                <a:solidFill>
                  <a:prstClr val="black"/>
                </a:solidFill>
              </a:rPr>
              <a:t>Strong Response 1</a:t>
            </a:r>
          </a:p>
        </p:txBody>
      </p:sp>
      <p:sp>
        <p:nvSpPr>
          <p:cNvPr id="10" name="TextBox 9"/>
          <p:cNvSpPr txBox="1"/>
          <p:nvPr/>
        </p:nvSpPr>
        <p:spPr>
          <a:xfrm>
            <a:off x="1056446" y="2932148"/>
            <a:ext cx="2438399" cy="369332"/>
          </a:xfrm>
          <a:prstGeom prst="rect">
            <a:avLst/>
          </a:prstGeom>
          <a:noFill/>
        </p:spPr>
        <p:txBody>
          <a:bodyPr wrap="square" rtlCol="0">
            <a:spAutoFit/>
          </a:bodyPr>
          <a:lstStyle/>
          <a:p>
            <a:r>
              <a:rPr lang="en-US" b="1" u="sng" dirty="0">
                <a:solidFill>
                  <a:prstClr val="black"/>
                </a:solidFill>
              </a:rPr>
              <a:t>Strong Response 2</a:t>
            </a:r>
          </a:p>
        </p:txBody>
      </p:sp>
      <p:graphicFrame>
        <p:nvGraphicFramePr>
          <p:cNvPr id="11" name="Table 10"/>
          <p:cNvGraphicFramePr>
            <a:graphicFrameLocks noGrp="1"/>
          </p:cNvGraphicFramePr>
          <p:nvPr>
            <p:extLst>
              <p:ext uri="{D42A27DB-BD31-4B8C-83A1-F6EECF244321}">
                <p14:modId xmlns:p14="http://schemas.microsoft.com/office/powerpoint/2010/main" val="3430390545"/>
              </p:ext>
            </p:extLst>
          </p:nvPr>
        </p:nvGraphicFramePr>
        <p:xfrm>
          <a:off x="1056446" y="1615051"/>
          <a:ext cx="9230554" cy="1242086"/>
        </p:xfrm>
        <a:graphic>
          <a:graphicData uri="http://schemas.openxmlformats.org/drawingml/2006/table">
            <a:tbl>
              <a:tblPr>
                <a:tableStyleId>{5C22544A-7EE6-4342-B048-85BDC9FD1C3A}</a:tableStyleId>
              </a:tblPr>
              <a:tblGrid>
                <a:gridCol w="1358763">
                  <a:extLst>
                    <a:ext uri="{9D8B030D-6E8A-4147-A177-3AD203B41FA5}">
                      <a16:colId xmlns:a16="http://schemas.microsoft.com/office/drawing/2014/main" val="20000"/>
                    </a:ext>
                  </a:extLst>
                </a:gridCol>
                <a:gridCol w="2146852">
                  <a:extLst>
                    <a:ext uri="{9D8B030D-6E8A-4147-A177-3AD203B41FA5}">
                      <a16:colId xmlns:a16="http://schemas.microsoft.com/office/drawing/2014/main" val="20001"/>
                    </a:ext>
                  </a:extLst>
                </a:gridCol>
                <a:gridCol w="1169348">
                  <a:extLst>
                    <a:ext uri="{9D8B030D-6E8A-4147-A177-3AD203B41FA5}">
                      <a16:colId xmlns:a16="http://schemas.microsoft.com/office/drawing/2014/main" val="20002"/>
                    </a:ext>
                  </a:extLst>
                </a:gridCol>
                <a:gridCol w="4555591">
                  <a:extLst>
                    <a:ext uri="{9D8B030D-6E8A-4147-A177-3AD203B41FA5}">
                      <a16:colId xmlns:a16="http://schemas.microsoft.com/office/drawing/2014/main" val="20003"/>
                    </a:ext>
                  </a:extLst>
                </a:gridCol>
              </a:tblGrid>
              <a:tr h="483033">
                <a:tc>
                  <a:txBody>
                    <a:bodyPr/>
                    <a:lstStyle/>
                    <a:p>
                      <a:pPr algn="l" fontAlgn="ctr"/>
                      <a:r>
                        <a:rPr kumimoji="0" lang="en-US" sz="1400" u="none" strike="noStrike" kern="1200" dirty="0">
                          <a:solidFill>
                            <a:schemeClr val="dk1"/>
                          </a:solidFill>
                          <a:effectLst/>
                          <a:latin typeface="+mn-lt"/>
                          <a:ea typeface="+mn-ea"/>
                          <a:cs typeface="+mn-cs"/>
                        </a:rPr>
                        <a:t>  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Problem Type</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Solve by</a:t>
                      </a:r>
                      <a:br>
                        <a:rPr lang="en-US" sz="1400" u="none" strike="noStrike" dirty="0">
                          <a:effectLst/>
                        </a:rPr>
                      </a:br>
                      <a:r>
                        <a:rPr lang="en-US" sz="1400" u="none" strike="noStrike" dirty="0">
                          <a:effectLst/>
                        </a:rPr>
                        <a:t>  Quarter</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Resolution</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0"/>
                  </a:ext>
                </a:extLst>
              </a:tr>
              <a:tr h="759053">
                <a:tc>
                  <a:txBody>
                    <a:bodyPr/>
                    <a:lstStyle/>
                    <a:p>
                      <a:pPr marL="0" algn="l" defTabSz="914400" rtl="0" eaLnBrk="1" fontAlgn="ctr" latinLnBrk="0" hangingPunct="1"/>
                      <a:r>
                        <a:rPr kumimoji="0" lang="en-US" sz="1100" u="none" strike="noStrike" kern="1200" dirty="0">
                          <a:solidFill>
                            <a:schemeClr val="tx1"/>
                          </a:solidFill>
                          <a:effectLst/>
                          <a:latin typeface="+mn-lt"/>
                          <a:ea typeface="+mn-ea"/>
                          <a:cs typeface="+mn-cs"/>
                        </a:rPr>
                        <a:t>  Training Result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dirty="0">
                          <a:effectLst/>
                        </a:rPr>
                        <a:t>  Not</a:t>
                      </a:r>
                      <a:r>
                        <a:rPr lang="en-US" sz="1100" u="none" strike="noStrike" baseline="0" dirty="0">
                          <a:effectLst/>
                        </a:rPr>
                        <a:t> Accurately Captured</a:t>
                      </a:r>
                      <a:endParaRPr lang="en-US" sz="11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dirty="0">
                          <a:solidFill>
                            <a:schemeClr val="tx1"/>
                          </a:solidFill>
                          <a:effectLst/>
                        </a:rPr>
                        <a:t>  FY24 Q3</a:t>
                      </a:r>
                      <a:endParaRPr lang="en-US" sz="11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19063" indent="0" algn="l" fontAlgn="ctr"/>
                      <a:r>
                        <a:rPr kumimoji="0" lang="en-US" sz="1100" u="none" strike="noStrike" kern="1200" dirty="0">
                          <a:solidFill>
                            <a:schemeClr val="tx1"/>
                          </a:solidFill>
                          <a:effectLst/>
                          <a:latin typeface="+mn-lt"/>
                          <a:ea typeface="+mn-ea"/>
                          <a:cs typeface="+mn-cs"/>
                        </a:rPr>
                        <a:t>In November an email with instructions/screenshots was put out to field staff on how to report Credentials.  It is believed staff was not fully aware of RR services offered and how to take proper credit for it in the database.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7" name="TextBox 6"/>
          <p:cNvSpPr txBox="1"/>
          <p:nvPr/>
        </p:nvSpPr>
        <p:spPr>
          <a:xfrm>
            <a:off x="1056446" y="4603357"/>
            <a:ext cx="2505075" cy="369332"/>
          </a:xfrm>
          <a:prstGeom prst="rect">
            <a:avLst/>
          </a:prstGeom>
          <a:noFill/>
        </p:spPr>
        <p:txBody>
          <a:bodyPr wrap="square" rtlCol="0">
            <a:spAutoFit/>
          </a:bodyPr>
          <a:lstStyle/>
          <a:p>
            <a:r>
              <a:rPr lang="en-US" b="1" u="sng" dirty="0">
                <a:solidFill>
                  <a:prstClr val="black"/>
                </a:solidFill>
              </a:rPr>
              <a:t>Strong Response 3</a:t>
            </a:r>
          </a:p>
        </p:txBody>
      </p:sp>
      <p:graphicFrame>
        <p:nvGraphicFramePr>
          <p:cNvPr id="8" name="Table 7"/>
          <p:cNvGraphicFramePr>
            <a:graphicFrameLocks noGrp="1"/>
          </p:cNvGraphicFramePr>
          <p:nvPr>
            <p:extLst>
              <p:ext uri="{D42A27DB-BD31-4B8C-83A1-F6EECF244321}">
                <p14:modId xmlns:p14="http://schemas.microsoft.com/office/powerpoint/2010/main" val="3450976874"/>
              </p:ext>
            </p:extLst>
          </p:nvPr>
        </p:nvGraphicFramePr>
        <p:xfrm>
          <a:off x="1056446" y="3271808"/>
          <a:ext cx="9230554" cy="1332877"/>
        </p:xfrm>
        <a:graphic>
          <a:graphicData uri="http://schemas.openxmlformats.org/drawingml/2006/table">
            <a:tbl>
              <a:tblPr>
                <a:tableStyleId>{5C22544A-7EE6-4342-B048-85BDC9FD1C3A}</a:tableStyleId>
              </a:tblPr>
              <a:tblGrid>
                <a:gridCol w="1368702">
                  <a:extLst>
                    <a:ext uri="{9D8B030D-6E8A-4147-A177-3AD203B41FA5}">
                      <a16:colId xmlns:a16="http://schemas.microsoft.com/office/drawing/2014/main" val="20000"/>
                    </a:ext>
                  </a:extLst>
                </a:gridCol>
                <a:gridCol w="2126974">
                  <a:extLst>
                    <a:ext uri="{9D8B030D-6E8A-4147-A177-3AD203B41FA5}">
                      <a16:colId xmlns:a16="http://schemas.microsoft.com/office/drawing/2014/main" val="20001"/>
                    </a:ext>
                  </a:extLst>
                </a:gridCol>
                <a:gridCol w="1179287">
                  <a:extLst>
                    <a:ext uri="{9D8B030D-6E8A-4147-A177-3AD203B41FA5}">
                      <a16:colId xmlns:a16="http://schemas.microsoft.com/office/drawing/2014/main" val="20002"/>
                    </a:ext>
                  </a:extLst>
                </a:gridCol>
                <a:gridCol w="4555591">
                  <a:extLst>
                    <a:ext uri="{9D8B030D-6E8A-4147-A177-3AD203B41FA5}">
                      <a16:colId xmlns:a16="http://schemas.microsoft.com/office/drawing/2014/main" val="20003"/>
                    </a:ext>
                  </a:extLst>
                </a:gridCol>
              </a:tblGrid>
              <a:tr h="567707">
                <a:tc>
                  <a:txBody>
                    <a:bodyPr/>
                    <a:lstStyle/>
                    <a:p>
                      <a:pPr algn="l" fontAlgn="ctr"/>
                      <a:r>
                        <a:rPr kumimoji="0" lang="en-US" sz="1400" u="none" strike="noStrike" kern="1200" dirty="0">
                          <a:solidFill>
                            <a:schemeClr val="dk1"/>
                          </a:solidFill>
                          <a:effectLst/>
                          <a:latin typeface="+mn-lt"/>
                          <a:ea typeface="+mn-ea"/>
                          <a:cs typeface="+mn-cs"/>
                        </a:rPr>
                        <a:t>  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Problem Type</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dirty="0">
                          <a:effectLst/>
                        </a:rPr>
                        <a:t>  Solve by</a:t>
                      </a:r>
                      <a:br>
                        <a:rPr lang="en-US" sz="1400" u="none" strike="noStrike" dirty="0">
                          <a:effectLst/>
                        </a:rPr>
                      </a:br>
                      <a:r>
                        <a:rPr lang="en-US" sz="1400" u="none" strike="noStrike" dirty="0">
                          <a:effectLst/>
                        </a:rPr>
                        <a:t>  Quarter</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ctr"/>
                      <a:r>
                        <a:rPr lang="en-US" sz="1400" u="none" strike="noStrike" baseline="0" dirty="0">
                          <a:effectLst/>
                        </a:rPr>
                        <a:t>  </a:t>
                      </a:r>
                      <a:r>
                        <a:rPr lang="en-US" sz="1400" u="none" strike="noStrike" dirty="0">
                          <a:effectLst/>
                        </a:rPr>
                        <a:t>Resolution</a:t>
                      </a:r>
                      <a:endParaRPr lang="en-US" sz="14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0"/>
                  </a:ext>
                </a:extLst>
              </a:tr>
              <a:tr h="765170">
                <a:tc>
                  <a:txBody>
                    <a:bodyPr/>
                    <a:lstStyle/>
                    <a:p>
                      <a:pPr marL="0" algn="l" defTabSz="914400" rtl="0" eaLnBrk="1" fontAlgn="ctr" latinLnBrk="0" hangingPunct="1"/>
                      <a:r>
                        <a:rPr kumimoji="0" lang="en-US" sz="1100" u="none" strike="noStrike" kern="1200" dirty="0">
                          <a:solidFill>
                            <a:schemeClr val="tx1"/>
                          </a:solidFill>
                          <a:effectLst/>
                          <a:latin typeface="+mn-lt"/>
                          <a:ea typeface="+mn-ea"/>
                          <a:cs typeface="+mn-cs"/>
                        </a:rPr>
                        <a:t>  Training Result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dirty="0">
                          <a:effectLst/>
                        </a:rPr>
                        <a:t>  Data Migration/Translation</a:t>
                      </a:r>
                      <a:endParaRPr lang="en-US" sz="11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dirty="0">
                          <a:solidFill>
                            <a:schemeClr val="tx1"/>
                          </a:solidFill>
                          <a:effectLst/>
                        </a:rPr>
                        <a:t>  FY24 Q4</a:t>
                      </a:r>
                      <a:endParaRPr lang="en-US" sz="11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19063" indent="0" algn="l" fontAlgn="ctr"/>
                      <a:r>
                        <a:rPr kumimoji="0" lang="en-US" sz="1100" u="none" strike="noStrike" kern="1200" dirty="0">
                          <a:solidFill>
                            <a:schemeClr val="tx1"/>
                          </a:solidFill>
                          <a:effectLst/>
                          <a:latin typeface="+mn-lt"/>
                          <a:ea typeface="+mn-ea"/>
                          <a:cs typeface="+mn-cs"/>
                        </a:rPr>
                        <a:t>Some of the data collected for RR was not included for the collection in PIRL.  It is being rectified by work</a:t>
                      </a:r>
                      <a:r>
                        <a:rPr kumimoji="0" lang="en-US" sz="1100" u="none" strike="noStrike" kern="1200" baseline="0" dirty="0">
                          <a:solidFill>
                            <a:schemeClr val="tx1"/>
                          </a:solidFill>
                          <a:effectLst/>
                          <a:latin typeface="+mn-lt"/>
                          <a:ea typeface="+mn-ea"/>
                          <a:cs typeface="+mn-cs"/>
                        </a:rPr>
                        <a:t> with our contractor to develop additional code.</a:t>
                      </a:r>
                      <a:endParaRPr kumimoji="0" lang="en-US" sz="110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3" name="Slide Number Placeholder 2">
            <a:extLst>
              <a:ext uri="{FF2B5EF4-FFF2-40B4-BE49-F238E27FC236}">
                <a16:creationId xmlns:a16="http://schemas.microsoft.com/office/drawing/2014/main" id="{56822CA9-69A1-402D-8577-406B3AA65D37}"/>
              </a:ext>
            </a:extLst>
          </p:cNvPr>
          <p:cNvSpPr>
            <a:spLocks noGrp="1"/>
          </p:cNvSpPr>
          <p:nvPr>
            <p:ph type="sldNum" sz="quarter" idx="12"/>
          </p:nvPr>
        </p:nvSpPr>
        <p:spPr/>
        <p:txBody>
          <a:bodyPr/>
          <a:lstStyle/>
          <a:p>
            <a:fld id="{158B7785-F6D6-45F8-833E-07BD84680091}" type="slidenum">
              <a:rPr lang="en-US" smtClean="0"/>
              <a:t>24</a:t>
            </a:fld>
            <a:endParaRPr lang="en-US"/>
          </a:p>
        </p:txBody>
      </p:sp>
    </p:spTree>
    <p:extLst>
      <p:ext uri="{BB962C8B-B14F-4D97-AF65-F5344CB8AC3E}">
        <p14:creationId xmlns:p14="http://schemas.microsoft.com/office/powerpoint/2010/main" val="686400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of the Narrative - Examples	</a:t>
            </a:r>
          </a:p>
        </p:txBody>
      </p:sp>
      <p:sp>
        <p:nvSpPr>
          <p:cNvPr id="6" name="TextBox 5"/>
          <p:cNvSpPr txBox="1"/>
          <p:nvPr/>
        </p:nvSpPr>
        <p:spPr>
          <a:xfrm>
            <a:off x="1049155" y="1510971"/>
            <a:ext cx="2209800" cy="369332"/>
          </a:xfrm>
          <a:prstGeom prst="rect">
            <a:avLst/>
          </a:prstGeom>
          <a:noFill/>
        </p:spPr>
        <p:txBody>
          <a:bodyPr wrap="square" rtlCol="0">
            <a:spAutoFit/>
          </a:bodyPr>
          <a:lstStyle/>
          <a:p>
            <a:r>
              <a:rPr lang="en-US" b="1" u="sng" dirty="0">
                <a:solidFill>
                  <a:prstClr val="black"/>
                </a:solidFill>
              </a:rPr>
              <a:t>Weak Response 1</a:t>
            </a:r>
          </a:p>
        </p:txBody>
      </p:sp>
      <p:graphicFrame>
        <p:nvGraphicFramePr>
          <p:cNvPr id="7" name="Table 6"/>
          <p:cNvGraphicFramePr>
            <a:graphicFrameLocks noGrp="1"/>
          </p:cNvGraphicFramePr>
          <p:nvPr>
            <p:extLst>
              <p:ext uri="{D42A27DB-BD31-4B8C-83A1-F6EECF244321}">
                <p14:modId xmlns:p14="http://schemas.microsoft.com/office/powerpoint/2010/main" val="862164546"/>
              </p:ext>
            </p:extLst>
          </p:nvPr>
        </p:nvGraphicFramePr>
        <p:xfrm>
          <a:off x="1126156" y="2085230"/>
          <a:ext cx="9234120" cy="1369559"/>
        </p:xfrm>
        <a:graphic>
          <a:graphicData uri="http://schemas.openxmlformats.org/drawingml/2006/table">
            <a:tbl>
              <a:tblPr>
                <a:tableStyleId>{5C22544A-7EE6-4342-B048-85BDC9FD1C3A}</a:tableStyleId>
              </a:tblPr>
              <a:tblGrid>
                <a:gridCol w="1790299">
                  <a:extLst>
                    <a:ext uri="{9D8B030D-6E8A-4147-A177-3AD203B41FA5}">
                      <a16:colId xmlns:a16="http://schemas.microsoft.com/office/drawing/2014/main" val="20000"/>
                    </a:ext>
                  </a:extLst>
                </a:gridCol>
                <a:gridCol w="1742172">
                  <a:extLst>
                    <a:ext uri="{9D8B030D-6E8A-4147-A177-3AD203B41FA5}">
                      <a16:colId xmlns:a16="http://schemas.microsoft.com/office/drawing/2014/main" val="20001"/>
                    </a:ext>
                  </a:extLst>
                </a:gridCol>
                <a:gridCol w="1268399">
                  <a:extLst>
                    <a:ext uri="{9D8B030D-6E8A-4147-A177-3AD203B41FA5}">
                      <a16:colId xmlns:a16="http://schemas.microsoft.com/office/drawing/2014/main" val="20002"/>
                    </a:ext>
                  </a:extLst>
                </a:gridCol>
                <a:gridCol w="4433250">
                  <a:extLst>
                    <a:ext uri="{9D8B030D-6E8A-4147-A177-3AD203B41FA5}">
                      <a16:colId xmlns:a16="http://schemas.microsoft.com/office/drawing/2014/main" val="20003"/>
                    </a:ext>
                  </a:extLst>
                </a:gridCol>
              </a:tblGrid>
              <a:tr h="590088">
                <a:tc>
                  <a:txBody>
                    <a:bodyPr/>
                    <a:lstStyle/>
                    <a:p>
                      <a:pPr algn="l" fontAlgn="ctr"/>
                      <a:r>
                        <a:rPr kumimoji="0" lang="en-US" sz="1800" u="none" strike="noStrike" kern="1200" dirty="0">
                          <a:solidFill>
                            <a:schemeClr val="dk1"/>
                          </a:solidFill>
                          <a:effectLst/>
                          <a:latin typeface="+mn-lt"/>
                          <a:ea typeface="+mn-ea"/>
                          <a:cs typeface="+mn-cs"/>
                        </a:rPr>
                        <a:t>  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fontAlgn="ctr"/>
                      <a:r>
                        <a:rPr lang="en-US" sz="1800" u="none" strike="noStrike" dirty="0">
                          <a:effectLst/>
                        </a:rPr>
                        <a:t>  Problem Type</a:t>
                      </a:r>
                      <a:endParaRPr lang="en-US" sz="18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fontAlgn="ctr"/>
                      <a:r>
                        <a:rPr lang="en-US" sz="1800" u="none" strike="noStrike" dirty="0">
                          <a:effectLst/>
                        </a:rPr>
                        <a:t>  Solve by</a:t>
                      </a:r>
                      <a:br>
                        <a:rPr lang="en-US" sz="1800" u="none" strike="noStrike" dirty="0">
                          <a:effectLst/>
                        </a:rPr>
                      </a:br>
                      <a:r>
                        <a:rPr lang="en-US" sz="1800" u="none" strike="noStrike" dirty="0">
                          <a:effectLst/>
                        </a:rPr>
                        <a:t>  Quarter</a:t>
                      </a:r>
                      <a:endParaRPr lang="en-US" sz="18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fontAlgn="ctr"/>
                      <a:r>
                        <a:rPr lang="en-US" sz="1800" u="none" strike="noStrike" dirty="0">
                          <a:effectLst/>
                        </a:rPr>
                        <a:t>  Resolution</a:t>
                      </a:r>
                      <a:endParaRPr lang="en-US" sz="18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779471">
                <a:tc>
                  <a:txBody>
                    <a:bodyPr/>
                    <a:lstStyle/>
                    <a:p>
                      <a:pPr algn="l" fontAlgn="ctr"/>
                      <a:r>
                        <a:rPr lang="en-US" sz="1400" b="0" i="0" u="none" strike="noStrike" dirty="0">
                          <a:solidFill>
                            <a:srgbClr val="000000"/>
                          </a:solidFill>
                          <a:effectLst/>
                          <a:latin typeface="Calibri"/>
                        </a:rPr>
                        <a:t>  </a:t>
                      </a:r>
                      <a:r>
                        <a:rPr lang="en-US" sz="1400" u="none" strike="noStrike" kern="1200" dirty="0">
                          <a:solidFill>
                            <a:schemeClr val="dk1"/>
                          </a:solidFill>
                          <a:effectLst/>
                          <a:latin typeface="+mn-lt"/>
                          <a:ea typeface="+mn-ea"/>
                          <a:cs typeface="+mn-cs"/>
                        </a:rPr>
                        <a:t>Training Case </a:t>
                      </a:r>
                    </a:p>
                    <a:p>
                      <a:pPr algn="l" fontAlgn="ctr"/>
                      <a:r>
                        <a:rPr lang="en-US" sz="1400" u="none" strike="noStrike" kern="1200" dirty="0">
                          <a:solidFill>
                            <a:schemeClr val="dk1"/>
                          </a:solidFill>
                          <a:effectLst/>
                          <a:latin typeface="+mn-lt"/>
                          <a:ea typeface="+mn-ea"/>
                          <a:cs typeface="+mn-cs"/>
                        </a:rPr>
                        <a:t>  Management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effectLst/>
                        </a:rPr>
                        <a:t>  Not Accurately  </a:t>
                      </a:r>
                    </a:p>
                    <a:p>
                      <a:pPr algn="l" fontAlgn="ctr"/>
                      <a:r>
                        <a:rPr lang="en-US" sz="1400" u="none" strike="noStrike" dirty="0">
                          <a:effectLst/>
                        </a:rPr>
                        <a:t>  Captured</a:t>
                      </a:r>
                      <a:endParaRPr lang="en-US" sz="14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solidFill>
                            <a:schemeClr val="tx1"/>
                          </a:solidFill>
                          <a:effectLst/>
                        </a:rPr>
                        <a:t>  FY24 Q3</a:t>
                      </a:r>
                      <a:endParaRPr lang="en-US" sz="14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effectLst/>
                        </a:rPr>
                        <a:t>  We have improved and continue to work on improving this</a:t>
                      </a:r>
                    </a:p>
                    <a:p>
                      <a:pPr algn="l" fontAlgn="ctr"/>
                      <a:r>
                        <a:rPr lang="en-US" sz="1400" u="none" strike="noStrike" dirty="0">
                          <a:effectLst/>
                        </a:rPr>
                        <a:t>   measure.</a:t>
                      </a:r>
                      <a:endParaRPr lang="en-US" sz="14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9" name="TextBox 8"/>
          <p:cNvSpPr txBox="1"/>
          <p:nvPr/>
        </p:nvSpPr>
        <p:spPr>
          <a:xfrm>
            <a:off x="1049155" y="3918615"/>
            <a:ext cx="2209800" cy="369332"/>
          </a:xfrm>
          <a:prstGeom prst="rect">
            <a:avLst/>
          </a:prstGeom>
          <a:noFill/>
        </p:spPr>
        <p:txBody>
          <a:bodyPr wrap="square" rtlCol="0">
            <a:spAutoFit/>
          </a:bodyPr>
          <a:lstStyle/>
          <a:p>
            <a:r>
              <a:rPr lang="en-US" b="1" u="sng" dirty="0">
                <a:solidFill>
                  <a:prstClr val="black"/>
                </a:solidFill>
              </a:rPr>
              <a:t>Weak Response 2</a:t>
            </a:r>
          </a:p>
        </p:txBody>
      </p:sp>
      <p:graphicFrame>
        <p:nvGraphicFramePr>
          <p:cNvPr id="10" name="Table 9"/>
          <p:cNvGraphicFramePr>
            <a:graphicFrameLocks noGrp="1"/>
          </p:cNvGraphicFramePr>
          <p:nvPr>
            <p:extLst>
              <p:ext uri="{D42A27DB-BD31-4B8C-83A1-F6EECF244321}">
                <p14:modId xmlns:p14="http://schemas.microsoft.com/office/powerpoint/2010/main" val="319867538"/>
              </p:ext>
            </p:extLst>
          </p:nvPr>
        </p:nvGraphicFramePr>
        <p:xfrm>
          <a:off x="1126157" y="4502500"/>
          <a:ext cx="9234120" cy="1251048"/>
        </p:xfrm>
        <a:graphic>
          <a:graphicData uri="http://schemas.openxmlformats.org/drawingml/2006/table">
            <a:tbl>
              <a:tblPr>
                <a:tableStyleId>{5C22544A-7EE6-4342-B048-85BDC9FD1C3A}</a:tableStyleId>
              </a:tblPr>
              <a:tblGrid>
                <a:gridCol w="1721616">
                  <a:extLst>
                    <a:ext uri="{9D8B030D-6E8A-4147-A177-3AD203B41FA5}">
                      <a16:colId xmlns:a16="http://schemas.microsoft.com/office/drawing/2014/main" val="20000"/>
                    </a:ext>
                  </a:extLst>
                </a:gridCol>
                <a:gridCol w="1731344">
                  <a:extLst>
                    <a:ext uri="{9D8B030D-6E8A-4147-A177-3AD203B41FA5}">
                      <a16:colId xmlns:a16="http://schemas.microsoft.com/office/drawing/2014/main" val="20001"/>
                    </a:ext>
                  </a:extLst>
                </a:gridCol>
                <a:gridCol w="1347909">
                  <a:extLst>
                    <a:ext uri="{9D8B030D-6E8A-4147-A177-3AD203B41FA5}">
                      <a16:colId xmlns:a16="http://schemas.microsoft.com/office/drawing/2014/main" val="20002"/>
                    </a:ext>
                  </a:extLst>
                </a:gridCol>
                <a:gridCol w="4433251">
                  <a:extLst>
                    <a:ext uri="{9D8B030D-6E8A-4147-A177-3AD203B41FA5}">
                      <a16:colId xmlns:a16="http://schemas.microsoft.com/office/drawing/2014/main" val="20003"/>
                    </a:ext>
                  </a:extLst>
                </a:gridCol>
              </a:tblGrid>
              <a:tr h="531749">
                <a:tc>
                  <a:txBody>
                    <a:bodyPr/>
                    <a:lstStyle/>
                    <a:p>
                      <a:pPr algn="l" fontAlgn="ctr"/>
                      <a:r>
                        <a:rPr kumimoji="0" lang="en-US" sz="1800" u="none" strike="noStrike" kern="1200" dirty="0">
                          <a:solidFill>
                            <a:schemeClr val="dk1"/>
                          </a:solidFill>
                          <a:effectLst/>
                          <a:latin typeface="+mn-lt"/>
                          <a:ea typeface="+mn-ea"/>
                          <a:cs typeface="+mn-cs"/>
                        </a:rPr>
                        <a:t>  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fontAlgn="ctr"/>
                      <a:r>
                        <a:rPr lang="en-US" sz="1800" u="none" strike="noStrike" dirty="0">
                          <a:effectLst/>
                        </a:rPr>
                        <a:t>  Problem Type</a:t>
                      </a:r>
                      <a:endParaRPr lang="en-US" sz="18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fontAlgn="ctr"/>
                      <a:r>
                        <a:rPr lang="en-US" sz="1800" u="none" strike="noStrike" dirty="0">
                          <a:effectLst/>
                        </a:rPr>
                        <a:t>  Solve by</a:t>
                      </a:r>
                      <a:br>
                        <a:rPr lang="en-US" sz="1800" u="none" strike="noStrike" dirty="0">
                          <a:effectLst/>
                        </a:rPr>
                      </a:br>
                      <a:r>
                        <a:rPr lang="en-US" sz="1800" u="none" strike="noStrike" dirty="0">
                          <a:effectLst/>
                        </a:rPr>
                        <a:t>  Quarter</a:t>
                      </a:r>
                      <a:endParaRPr lang="en-US" sz="18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l" fontAlgn="ctr"/>
                      <a:r>
                        <a:rPr lang="en-US" sz="1800" u="none" strike="noStrike" dirty="0">
                          <a:effectLst/>
                        </a:rPr>
                        <a:t>  Resolution</a:t>
                      </a:r>
                      <a:endParaRPr lang="en-US" sz="18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702408">
                <a:tc>
                  <a:txBody>
                    <a:bodyPr/>
                    <a:lstStyle/>
                    <a:p>
                      <a:pPr marL="0" algn="l" defTabSz="914400" rtl="0" eaLnBrk="1" fontAlgn="ctr" latinLnBrk="0" hangingPunct="1"/>
                      <a:r>
                        <a:rPr lang="en-US" sz="1400" b="0" i="0" u="none" strike="noStrike" dirty="0">
                          <a:solidFill>
                            <a:srgbClr val="000000"/>
                          </a:solidFill>
                          <a:effectLst/>
                          <a:latin typeface="Calibri"/>
                        </a:rPr>
                        <a:t>  </a:t>
                      </a:r>
                      <a:r>
                        <a:rPr lang="en-US" sz="1400" u="none" strike="noStrike" kern="1200" dirty="0">
                          <a:solidFill>
                            <a:schemeClr val="dk1"/>
                          </a:solidFill>
                          <a:effectLst/>
                          <a:latin typeface="+mn-lt"/>
                          <a:ea typeface="+mn-ea"/>
                          <a:cs typeface="+mn-cs"/>
                        </a:rPr>
                        <a:t>Training Result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effectLst/>
                        </a:rPr>
                        <a:t>   Data Migration</a:t>
                      </a:r>
                      <a:endParaRPr lang="en-US" sz="14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solidFill>
                            <a:schemeClr val="tx1"/>
                          </a:solidFill>
                          <a:effectLst/>
                        </a:rPr>
                        <a:t>  FY24 Q4</a:t>
                      </a:r>
                      <a:endParaRPr lang="en-US" sz="14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effectLst/>
                        </a:rPr>
                        <a:t>  Will continue to</a:t>
                      </a:r>
                      <a:r>
                        <a:rPr lang="en-US" sz="1400" u="none" strike="noStrike" baseline="0" dirty="0">
                          <a:effectLst/>
                        </a:rPr>
                        <a:t> be fixed under the new case management </a:t>
                      </a:r>
                    </a:p>
                    <a:p>
                      <a:pPr algn="l" fontAlgn="ctr"/>
                      <a:r>
                        <a:rPr lang="en-US" sz="1400" u="none" strike="noStrike" baseline="0" dirty="0">
                          <a:effectLst/>
                        </a:rPr>
                        <a:t>  system</a:t>
                      </a:r>
                      <a:endParaRPr lang="en-US" sz="14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3" name="Slide Number Placeholder 2">
            <a:extLst>
              <a:ext uri="{FF2B5EF4-FFF2-40B4-BE49-F238E27FC236}">
                <a16:creationId xmlns:a16="http://schemas.microsoft.com/office/drawing/2014/main" id="{4D6011DD-EAED-43C1-96CA-E6721776A7BD}"/>
              </a:ext>
            </a:extLst>
          </p:cNvPr>
          <p:cNvSpPr>
            <a:spLocks noGrp="1"/>
          </p:cNvSpPr>
          <p:nvPr>
            <p:ph type="sldNum" sz="quarter" idx="12"/>
          </p:nvPr>
        </p:nvSpPr>
        <p:spPr/>
        <p:txBody>
          <a:bodyPr/>
          <a:lstStyle/>
          <a:p>
            <a:fld id="{158B7785-F6D6-45F8-833E-07BD84680091}" type="slidenum">
              <a:rPr lang="en-US" smtClean="0"/>
              <a:t>25</a:t>
            </a:fld>
            <a:endParaRPr lang="en-US"/>
          </a:p>
        </p:txBody>
      </p:sp>
    </p:spTree>
    <p:extLst>
      <p:ext uri="{BB962C8B-B14F-4D97-AF65-F5344CB8AC3E}">
        <p14:creationId xmlns:p14="http://schemas.microsoft.com/office/powerpoint/2010/main" val="2660723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of the Narrative - Examples	</a:t>
            </a:r>
          </a:p>
        </p:txBody>
      </p:sp>
      <p:sp>
        <p:nvSpPr>
          <p:cNvPr id="8" name="TextBox 7"/>
          <p:cNvSpPr txBox="1"/>
          <p:nvPr/>
        </p:nvSpPr>
        <p:spPr>
          <a:xfrm>
            <a:off x="1198434" y="4270669"/>
            <a:ext cx="7391400" cy="369332"/>
          </a:xfrm>
          <a:prstGeom prst="rect">
            <a:avLst/>
          </a:prstGeom>
          <a:noFill/>
        </p:spPr>
        <p:txBody>
          <a:bodyPr wrap="square" rtlCol="0">
            <a:spAutoFit/>
          </a:bodyPr>
          <a:lstStyle/>
          <a:p>
            <a:r>
              <a:rPr lang="en-US" b="1" u="sng" dirty="0">
                <a:solidFill>
                  <a:prstClr val="black"/>
                </a:solidFill>
              </a:rPr>
              <a:t>Response prompting Technical Assistance 2</a:t>
            </a:r>
          </a:p>
        </p:txBody>
      </p:sp>
      <p:graphicFrame>
        <p:nvGraphicFramePr>
          <p:cNvPr id="9" name="Table 8"/>
          <p:cNvGraphicFramePr>
            <a:graphicFrameLocks noGrp="1"/>
          </p:cNvGraphicFramePr>
          <p:nvPr>
            <p:extLst>
              <p:ext uri="{D42A27DB-BD31-4B8C-83A1-F6EECF244321}">
                <p14:modId xmlns:p14="http://schemas.microsoft.com/office/powerpoint/2010/main" val="1853817821"/>
              </p:ext>
            </p:extLst>
          </p:nvPr>
        </p:nvGraphicFramePr>
        <p:xfrm>
          <a:off x="1281303" y="2253516"/>
          <a:ext cx="6902577" cy="1051351"/>
        </p:xfrm>
        <a:graphic>
          <a:graphicData uri="http://schemas.openxmlformats.org/drawingml/2006/table">
            <a:tbl>
              <a:tblPr>
                <a:tableStyleId>{5C22544A-7EE6-4342-B048-85BDC9FD1C3A}</a:tableStyleId>
              </a:tblPr>
              <a:tblGrid>
                <a:gridCol w="1722647">
                  <a:extLst>
                    <a:ext uri="{9D8B030D-6E8A-4147-A177-3AD203B41FA5}">
                      <a16:colId xmlns:a16="http://schemas.microsoft.com/office/drawing/2014/main" val="20000"/>
                    </a:ext>
                  </a:extLst>
                </a:gridCol>
                <a:gridCol w="1293730">
                  <a:extLst>
                    <a:ext uri="{9D8B030D-6E8A-4147-A177-3AD203B41FA5}">
                      <a16:colId xmlns:a16="http://schemas.microsoft.com/office/drawing/2014/main" val="20001"/>
                    </a:ext>
                  </a:extLst>
                </a:gridCol>
                <a:gridCol w="1033272">
                  <a:extLst>
                    <a:ext uri="{9D8B030D-6E8A-4147-A177-3AD203B41FA5}">
                      <a16:colId xmlns:a16="http://schemas.microsoft.com/office/drawing/2014/main" val="20002"/>
                    </a:ext>
                  </a:extLst>
                </a:gridCol>
                <a:gridCol w="2852928">
                  <a:extLst>
                    <a:ext uri="{9D8B030D-6E8A-4147-A177-3AD203B41FA5}">
                      <a16:colId xmlns:a16="http://schemas.microsoft.com/office/drawing/2014/main" val="20003"/>
                    </a:ext>
                  </a:extLst>
                </a:gridCol>
              </a:tblGrid>
              <a:tr h="360254">
                <a:tc>
                  <a:txBody>
                    <a:bodyPr/>
                    <a:lstStyle/>
                    <a:p>
                      <a:pPr algn="ctr" fontAlgn="ctr"/>
                      <a:r>
                        <a:rPr kumimoji="0" lang="en-US" sz="1600" b="1" u="none" strike="noStrike" kern="1200" dirty="0">
                          <a:solidFill>
                            <a:schemeClr val="dk1"/>
                          </a:solidFill>
                          <a:effectLst/>
                          <a:latin typeface="+mn-lt"/>
                          <a:ea typeface="+mn-ea"/>
                          <a:cs typeface="+mn-cs"/>
                        </a:rPr>
                        <a:t>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en-US" sz="1600" b="1" u="none" strike="noStrike" dirty="0">
                          <a:effectLst/>
                        </a:rPr>
                        <a:t>Problem Type</a:t>
                      </a:r>
                      <a:endParaRPr lang="en-US" sz="16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en-US" sz="1600" b="1" u="none" strike="noStrike" dirty="0">
                          <a:effectLst/>
                        </a:rPr>
                        <a:t>Solve by</a:t>
                      </a:r>
                      <a:br>
                        <a:rPr lang="en-US" sz="1600" b="1" u="none" strike="noStrike" dirty="0">
                          <a:effectLst/>
                        </a:rPr>
                      </a:br>
                      <a:r>
                        <a:rPr lang="en-US" sz="1600" b="1" u="none" strike="noStrike" dirty="0">
                          <a:effectLst/>
                        </a:rPr>
                        <a:t>Quarter</a:t>
                      </a:r>
                      <a:endParaRPr lang="en-US" sz="16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en-US" sz="1600" b="1" u="none" strike="noStrike" dirty="0">
                          <a:effectLst/>
                        </a:rPr>
                        <a:t>  Resolution</a:t>
                      </a:r>
                      <a:endParaRPr lang="en-US" sz="16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563671">
                <a:tc>
                  <a:txBody>
                    <a:bodyPr/>
                    <a:lstStyle/>
                    <a:p>
                      <a:pPr algn="l" fontAlgn="ctr"/>
                      <a:r>
                        <a:rPr lang="en-US" sz="1400" b="0" i="0" u="none" strike="noStrike" dirty="0">
                          <a:solidFill>
                            <a:srgbClr val="000000"/>
                          </a:solidFill>
                          <a:effectLst/>
                          <a:latin typeface="Calibri"/>
                        </a:rPr>
                        <a:t>  IEP</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effectLst/>
                        </a:rPr>
                        <a:t>  Other</a:t>
                      </a:r>
                      <a:endParaRPr lang="en-US" sz="14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400" u="none" strike="noStrike" dirty="0">
                          <a:solidFill>
                            <a:schemeClr val="tx1"/>
                          </a:solidFill>
                          <a:effectLst/>
                        </a:rPr>
                        <a:t> FY24 Q4</a:t>
                      </a:r>
                      <a:endParaRPr lang="en-US" sz="14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b="0" i="0" u="none" strike="noStrike" baseline="0" dirty="0">
                          <a:solidFill>
                            <a:schemeClr val="tx1"/>
                          </a:solidFill>
                          <a:effectLst/>
                          <a:latin typeface="Calibri"/>
                        </a:rPr>
                        <a:t> 1 Participant was missing an IEP.  </a:t>
                      </a:r>
                    </a:p>
                    <a:p>
                      <a:pPr algn="l" fontAlgn="ctr"/>
                      <a:r>
                        <a:rPr lang="en-US" sz="1400" b="0" i="0" u="none" strike="noStrike" baseline="0" dirty="0">
                          <a:solidFill>
                            <a:schemeClr val="tx1"/>
                          </a:solidFill>
                          <a:effectLst/>
                          <a:latin typeface="Calibri"/>
                        </a:rPr>
                        <a:t>  It will be entered.</a:t>
                      </a:r>
                      <a:endParaRPr lang="en-US" sz="14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6" name="Table 5">
            <a:extLst>
              <a:ext uri="{FF2B5EF4-FFF2-40B4-BE49-F238E27FC236}">
                <a16:creationId xmlns:a16="http://schemas.microsoft.com/office/drawing/2014/main" id="{C07C6709-76E3-43BC-8826-04F3ADCC3D98}"/>
              </a:ext>
            </a:extLst>
          </p:cNvPr>
          <p:cNvGraphicFramePr>
            <a:graphicFrameLocks noGrp="1"/>
          </p:cNvGraphicFramePr>
          <p:nvPr>
            <p:extLst>
              <p:ext uri="{D42A27DB-BD31-4B8C-83A1-F6EECF244321}">
                <p14:modId xmlns:p14="http://schemas.microsoft.com/office/powerpoint/2010/main" val="3789704772"/>
              </p:ext>
            </p:extLst>
          </p:nvPr>
        </p:nvGraphicFramePr>
        <p:xfrm>
          <a:off x="1281302" y="4768279"/>
          <a:ext cx="6902577" cy="1051351"/>
        </p:xfrm>
        <a:graphic>
          <a:graphicData uri="http://schemas.openxmlformats.org/drawingml/2006/table">
            <a:tbl>
              <a:tblPr>
                <a:tableStyleId>{5C22544A-7EE6-4342-B048-85BDC9FD1C3A}</a:tableStyleId>
              </a:tblPr>
              <a:tblGrid>
                <a:gridCol w="1722647">
                  <a:extLst>
                    <a:ext uri="{9D8B030D-6E8A-4147-A177-3AD203B41FA5}">
                      <a16:colId xmlns:a16="http://schemas.microsoft.com/office/drawing/2014/main" val="20000"/>
                    </a:ext>
                  </a:extLst>
                </a:gridCol>
                <a:gridCol w="1293730">
                  <a:extLst>
                    <a:ext uri="{9D8B030D-6E8A-4147-A177-3AD203B41FA5}">
                      <a16:colId xmlns:a16="http://schemas.microsoft.com/office/drawing/2014/main" val="20001"/>
                    </a:ext>
                  </a:extLst>
                </a:gridCol>
                <a:gridCol w="1033272">
                  <a:extLst>
                    <a:ext uri="{9D8B030D-6E8A-4147-A177-3AD203B41FA5}">
                      <a16:colId xmlns:a16="http://schemas.microsoft.com/office/drawing/2014/main" val="20002"/>
                    </a:ext>
                  </a:extLst>
                </a:gridCol>
                <a:gridCol w="2852928">
                  <a:extLst>
                    <a:ext uri="{9D8B030D-6E8A-4147-A177-3AD203B41FA5}">
                      <a16:colId xmlns:a16="http://schemas.microsoft.com/office/drawing/2014/main" val="20003"/>
                    </a:ext>
                  </a:extLst>
                </a:gridCol>
              </a:tblGrid>
              <a:tr h="360254">
                <a:tc>
                  <a:txBody>
                    <a:bodyPr/>
                    <a:lstStyle/>
                    <a:p>
                      <a:pPr algn="ctr" fontAlgn="ctr"/>
                      <a:r>
                        <a:rPr kumimoji="0" lang="en-US" sz="1600" b="1" u="none" strike="noStrike" kern="1200" dirty="0">
                          <a:solidFill>
                            <a:schemeClr val="dk1"/>
                          </a:solidFill>
                          <a:effectLst/>
                          <a:latin typeface="+mn-lt"/>
                          <a:ea typeface="+mn-ea"/>
                          <a:cs typeface="+mn-cs"/>
                        </a:rPr>
                        <a:t>Measure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en-US" sz="1600" b="1" u="none" strike="noStrike" dirty="0">
                          <a:effectLst/>
                        </a:rPr>
                        <a:t>Problem Type</a:t>
                      </a:r>
                      <a:endParaRPr lang="en-US" sz="16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en-US" sz="1600" b="1" u="none" strike="noStrike" dirty="0">
                          <a:effectLst/>
                        </a:rPr>
                        <a:t>Solve by</a:t>
                      </a:r>
                      <a:br>
                        <a:rPr lang="en-US" sz="1600" b="1" u="none" strike="noStrike" dirty="0">
                          <a:effectLst/>
                        </a:rPr>
                      </a:br>
                      <a:r>
                        <a:rPr lang="en-US" sz="1600" b="1" u="none" strike="noStrike" dirty="0">
                          <a:effectLst/>
                        </a:rPr>
                        <a:t>Quarter</a:t>
                      </a:r>
                      <a:endParaRPr lang="en-US" sz="16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en-US" sz="1600" b="1" u="none" strike="noStrike" dirty="0">
                          <a:effectLst/>
                        </a:rPr>
                        <a:t>  Resolution</a:t>
                      </a:r>
                      <a:endParaRPr lang="en-US" sz="1600" b="1" i="0" u="none" strike="noStrike" dirty="0">
                        <a:solidFill>
                          <a:srgbClr val="FFFF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563671">
                <a:tc>
                  <a:txBody>
                    <a:bodyPr/>
                    <a:lstStyle/>
                    <a:p>
                      <a:pPr algn="l" fontAlgn="ctr"/>
                      <a:r>
                        <a:rPr lang="en-US" sz="1400" b="0" i="0" u="none" strike="noStrike" dirty="0">
                          <a:solidFill>
                            <a:srgbClr val="000000"/>
                          </a:solidFill>
                          <a:effectLst/>
                          <a:latin typeface="Calibri"/>
                        </a:rPr>
                        <a:t>  Co-Enrollment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u="none" strike="noStrike" dirty="0">
                          <a:effectLst/>
                        </a:rPr>
                        <a:t>Other</a:t>
                      </a:r>
                      <a:endParaRPr lang="en-US" sz="14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400" u="none" strike="noStrike" dirty="0">
                          <a:solidFill>
                            <a:schemeClr val="tx1"/>
                          </a:solidFill>
                          <a:effectLst/>
                        </a:rPr>
                        <a:t> FY24 Q4</a:t>
                      </a:r>
                      <a:endParaRPr lang="en-US" sz="14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400" b="0" i="0" u="none" strike="noStrike" baseline="0" dirty="0">
                          <a:solidFill>
                            <a:schemeClr val="tx1"/>
                          </a:solidFill>
                          <a:effectLst/>
                          <a:latin typeface="Calibri"/>
                        </a:rPr>
                        <a:t> We will encourage co-enrollment with  </a:t>
                      </a:r>
                    </a:p>
                    <a:p>
                      <a:pPr algn="l" fontAlgn="ctr"/>
                      <a:r>
                        <a:rPr lang="en-US" sz="1400" b="0" i="0" u="none" strike="noStrike" baseline="0" dirty="0">
                          <a:solidFill>
                            <a:schemeClr val="tx1"/>
                          </a:solidFill>
                          <a:effectLst/>
                          <a:latin typeface="Calibri"/>
                        </a:rPr>
                        <a:t>  our DW partners.</a:t>
                      </a:r>
                      <a:endParaRPr lang="en-US" sz="1400" b="0" i="0" u="none" strike="noStrike" dirty="0">
                        <a:solidFill>
                          <a:schemeClr val="tx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8D03F9CB-BCA6-4AD1-AB92-0D9E52DFE7F9}"/>
              </a:ext>
            </a:extLst>
          </p:cNvPr>
          <p:cNvSpPr txBox="1"/>
          <p:nvPr/>
        </p:nvSpPr>
        <p:spPr>
          <a:xfrm>
            <a:off x="1189290" y="1725589"/>
            <a:ext cx="7391400" cy="369332"/>
          </a:xfrm>
          <a:prstGeom prst="rect">
            <a:avLst/>
          </a:prstGeom>
          <a:noFill/>
        </p:spPr>
        <p:txBody>
          <a:bodyPr wrap="square" rtlCol="0">
            <a:spAutoFit/>
          </a:bodyPr>
          <a:lstStyle/>
          <a:p>
            <a:r>
              <a:rPr lang="en-US" b="1" u="sng" dirty="0">
                <a:solidFill>
                  <a:prstClr val="black"/>
                </a:solidFill>
              </a:rPr>
              <a:t>Response prompting Technical Assistance 1</a:t>
            </a:r>
          </a:p>
        </p:txBody>
      </p:sp>
      <p:sp>
        <p:nvSpPr>
          <p:cNvPr id="3" name="Slide Number Placeholder 2">
            <a:extLst>
              <a:ext uri="{FF2B5EF4-FFF2-40B4-BE49-F238E27FC236}">
                <a16:creationId xmlns:a16="http://schemas.microsoft.com/office/drawing/2014/main" id="{BF585013-B6F0-49DC-9F0E-673C212FF1E4}"/>
              </a:ext>
            </a:extLst>
          </p:cNvPr>
          <p:cNvSpPr>
            <a:spLocks noGrp="1"/>
          </p:cNvSpPr>
          <p:nvPr>
            <p:ph type="sldNum" sz="quarter" idx="12"/>
          </p:nvPr>
        </p:nvSpPr>
        <p:spPr/>
        <p:txBody>
          <a:bodyPr/>
          <a:lstStyle/>
          <a:p>
            <a:fld id="{158B7785-F6D6-45F8-833E-07BD84680091}" type="slidenum">
              <a:rPr lang="en-US" smtClean="0"/>
              <a:t>26</a:t>
            </a:fld>
            <a:endParaRPr lang="en-US"/>
          </a:p>
        </p:txBody>
      </p:sp>
      <p:pic>
        <p:nvPicPr>
          <p:cNvPr id="10" name="Picture 9">
            <a:extLst>
              <a:ext uri="{FF2B5EF4-FFF2-40B4-BE49-F238E27FC236}">
                <a16:creationId xmlns:a16="http://schemas.microsoft.com/office/drawing/2014/main" id="{407F3378-DF8E-D921-23D2-530699F63C20}"/>
              </a:ext>
            </a:extLst>
          </p:cNvPr>
          <p:cNvPicPr>
            <a:picLocks noChangeAspect="1"/>
          </p:cNvPicPr>
          <p:nvPr/>
        </p:nvPicPr>
        <p:blipFill>
          <a:blip r:embed="rId3"/>
          <a:stretch>
            <a:fillRect/>
          </a:stretch>
        </p:blipFill>
        <p:spPr>
          <a:xfrm>
            <a:off x="8569254" y="2369346"/>
            <a:ext cx="3344334" cy="819690"/>
          </a:xfrm>
          <a:prstGeom prst="rect">
            <a:avLst/>
          </a:prstGeom>
        </p:spPr>
      </p:pic>
    </p:spTree>
    <p:extLst>
      <p:ext uri="{BB962C8B-B14F-4D97-AF65-F5344CB8AC3E}">
        <p14:creationId xmlns:p14="http://schemas.microsoft.com/office/powerpoint/2010/main" val="2463385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“Explained”	</a:t>
            </a:r>
          </a:p>
        </p:txBody>
      </p:sp>
      <p:sp>
        <p:nvSpPr>
          <p:cNvPr id="3" name="Content Placeholder 2"/>
          <p:cNvSpPr>
            <a:spLocks noGrp="1"/>
          </p:cNvSpPr>
          <p:nvPr>
            <p:ph sz="quarter" idx="1"/>
          </p:nvPr>
        </p:nvSpPr>
        <p:spPr>
          <a:xfrm>
            <a:off x="968619" y="1161015"/>
            <a:ext cx="7955280" cy="4715911"/>
          </a:xfrm>
        </p:spPr>
        <p:txBody>
          <a:bodyPr>
            <a:normAutofit/>
          </a:bodyPr>
          <a:lstStyle/>
          <a:p>
            <a:r>
              <a:rPr lang="en-US" dirty="0"/>
              <a:t>Result is an “Explained” and not a “Discrepancy” or “red”/“yellow” result</a:t>
            </a:r>
          </a:p>
          <a:p>
            <a:r>
              <a:rPr lang="en-US" dirty="0"/>
              <a:t>Prior to receiving official TAADI results:</a:t>
            </a:r>
          </a:p>
          <a:p>
            <a:pPr lvl="1"/>
            <a:r>
              <a:rPr lang="en-US" dirty="0"/>
              <a:t>Do you know that the result won’t hit the target?	</a:t>
            </a:r>
          </a:p>
          <a:p>
            <a:pPr lvl="2"/>
            <a:r>
              <a:rPr lang="en-US" dirty="0"/>
              <a:t>AND</a:t>
            </a:r>
          </a:p>
          <a:p>
            <a:pPr lvl="1"/>
            <a:r>
              <a:rPr lang="en-US" dirty="0"/>
              <a:t>The data is accurate &amp; is not a service delivery problem?</a:t>
            </a:r>
          </a:p>
          <a:p>
            <a:r>
              <a:rPr lang="en-US" dirty="0"/>
              <a:t>Example: </a:t>
            </a:r>
          </a:p>
          <a:p>
            <a:pPr lvl="1"/>
            <a:r>
              <a:rPr lang="en-US" dirty="0"/>
              <a:t>Wage records</a:t>
            </a:r>
          </a:p>
          <a:p>
            <a:r>
              <a:rPr lang="en-US" dirty="0"/>
              <a:t>Send us your explanation when you certify your PIRL file</a:t>
            </a:r>
          </a:p>
        </p:txBody>
      </p:sp>
      <p:sp>
        <p:nvSpPr>
          <p:cNvPr id="4" name="Slide Number Placeholder 3">
            <a:extLst>
              <a:ext uri="{FF2B5EF4-FFF2-40B4-BE49-F238E27FC236}">
                <a16:creationId xmlns:a16="http://schemas.microsoft.com/office/drawing/2014/main" id="{714AABF4-0648-418D-A19E-240A34211F18}"/>
              </a:ext>
            </a:extLst>
          </p:cNvPr>
          <p:cNvSpPr>
            <a:spLocks noGrp="1"/>
          </p:cNvSpPr>
          <p:nvPr>
            <p:ph type="sldNum" sz="quarter" idx="12"/>
          </p:nvPr>
        </p:nvSpPr>
        <p:spPr/>
        <p:txBody>
          <a:bodyPr/>
          <a:lstStyle/>
          <a:p>
            <a:fld id="{158B7785-F6D6-45F8-833E-07BD84680091}" type="slidenum">
              <a:rPr lang="en-US" smtClean="0"/>
              <a:t>27</a:t>
            </a:fld>
            <a:endParaRPr lang="en-US"/>
          </a:p>
        </p:txBody>
      </p:sp>
    </p:spTree>
    <p:extLst>
      <p:ext uri="{BB962C8B-B14F-4D97-AF65-F5344CB8AC3E}">
        <p14:creationId xmlns:p14="http://schemas.microsoft.com/office/powerpoint/2010/main" val="4135603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D8E7C2-0810-4644-A4F2-7A60FB5E6179}"/>
              </a:ext>
            </a:extLst>
          </p:cNvPr>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a:extLst>
              <a:ext uri="{FF2B5EF4-FFF2-40B4-BE49-F238E27FC236}">
                <a16:creationId xmlns:a16="http://schemas.microsoft.com/office/drawing/2014/main" id="{AABF43FF-C60F-4807-9A9F-BE430D70D173}"/>
              </a:ext>
            </a:extLst>
          </p:cNvPr>
          <p:cNvSpPr>
            <a:spLocks noGrp="1"/>
          </p:cNvSpPr>
          <p:nvPr>
            <p:ph type="title"/>
          </p:nvPr>
        </p:nvSpPr>
        <p:spPr/>
        <p:txBody>
          <a:bodyPr/>
          <a:lstStyle/>
          <a:p>
            <a:r>
              <a:rPr lang="en-US" dirty="0"/>
              <a:t>Optional Comment Section</a:t>
            </a:r>
          </a:p>
        </p:txBody>
      </p:sp>
      <p:sp>
        <p:nvSpPr>
          <p:cNvPr id="4" name="Content Placeholder 3">
            <a:extLst>
              <a:ext uri="{FF2B5EF4-FFF2-40B4-BE49-F238E27FC236}">
                <a16:creationId xmlns:a16="http://schemas.microsoft.com/office/drawing/2014/main" id="{D5594D00-8D29-4EE5-B259-1E30390F3652}"/>
              </a:ext>
            </a:extLst>
          </p:cNvPr>
          <p:cNvSpPr>
            <a:spLocks noGrp="1"/>
          </p:cNvSpPr>
          <p:nvPr>
            <p:ph idx="1"/>
          </p:nvPr>
        </p:nvSpPr>
        <p:spPr/>
        <p:txBody>
          <a:bodyPr/>
          <a:lstStyle/>
          <a:p>
            <a:r>
              <a:rPr lang="en-US" sz="3200" dirty="0"/>
              <a:t>TAADI Report Cards have an optional comment section where the state can supply overall reporting or TAADI information</a:t>
            </a:r>
          </a:p>
          <a:p>
            <a:r>
              <a:rPr lang="en-US" sz="3000" dirty="0"/>
              <a:t>This section will:</a:t>
            </a:r>
          </a:p>
          <a:p>
            <a:pPr lvl="1"/>
            <a:r>
              <a:rPr lang="en-US" sz="2600" dirty="0"/>
              <a:t>1. </a:t>
            </a:r>
            <a:r>
              <a:rPr lang="en-US" sz="2800" dirty="0"/>
              <a:t>Allow for broader discussion than a measure by measure response</a:t>
            </a:r>
          </a:p>
          <a:p>
            <a:pPr lvl="1"/>
            <a:r>
              <a:rPr lang="en-US" sz="2800" dirty="0"/>
              <a:t>2. Reinforce that Efforts to Improve Outcomes are </a:t>
            </a:r>
            <a:r>
              <a:rPr lang="en-US" sz="2800" i="1" dirty="0"/>
              <a:t>not</a:t>
            </a:r>
            <a:r>
              <a:rPr lang="en-US" sz="2800" dirty="0"/>
              <a:t> for reporting/TAADI comments</a:t>
            </a:r>
          </a:p>
          <a:p>
            <a:endParaRPr lang="en-US" dirty="0"/>
          </a:p>
        </p:txBody>
      </p:sp>
    </p:spTree>
    <p:extLst>
      <p:ext uri="{BB962C8B-B14F-4D97-AF65-F5344CB8AC3E}">
        <p14:creationId xmlns:p14="http://schemas.microsoft.com/office/powerpoint/2010/main" val="3860975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Annual Review Process</a:t>
            </a:r>
          </a:p>
        </p:txBody>
      </p:sp>
      <p:sp>
        <p:nvSpPr>
          <p:cNvPr id="8" name="Slide Number Placeholder 7"/>
          <p:cNvSpPr>
            <a:spLocks noGrp="1"/>
          </p:cNvSpPr>
          <p:nvPr>
            <p:ph type="sldNum" sz="quarter" idx="4294967295"/>
          </p:nvPr>
        </p:nvSpPr>
        <p:spPr>
          <a:xfrm>
            <a:off x="9714596" y="6356352"/>
            <a:ext cx="753001" cy="365125"/>
          </a:xfrm>
        </p:spPr>
        <p:txBody>
          <a:bodyPr/>
          <a:lstStyle/>
          <a:p>
            <a:fld id="{78651A17-9376-40A4-9325-34268FB0E92D}" type="slidenum">
              <a:rPr lang="en-US" smtClean="0"/>
              <a:pPr/>
              <a:t>29</a:t>
            </a:fld>
            <a:endParaRPr lang="en-US" dirty="0"/>
          </a:p>
        </p:txBody>
      </p:sp>
    </p:spTree>
    <p:extLst>
      <p:ext uri="{BB962C8B-B14F-4D97-AF65-F5344CB8AC3E}">
        <p14:creationId xmlns:p14="http://schemas.microsoft.com/office/powerpoint/2010/main" val="1388763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Decision Making and Recognizing Improvement</a:t>
            </a:r>
          </a:p>
        </p:txBody>
      </p:sp>
      <p:sp>
        <p:nvSpPr>
          <p:cNvPr id="3" name="Content Placeholder 2"/>
          <p:cNvSpPr>
            <a:spLocks noGrp="1"/>
          </p:cNvSpPr>
          <p:nvPr>
            <p:ph sz="half" idx="1"/>
          </p:nvPr>
        </p:nvSpPr>
        <p:spPr/>
        <p:txBody>
          <a:bodyPr>
            <a:normAutofit/>
          </a:bodyPr>
          <a:lstStyle/>
          <a:p>
            <a:r>
              <a:rPr lang="en-US" dirty="0"/>
              <a:t>Among decisions considered:</a:t>
            </a:r>
          </a:p>
          <a:p>
            <a:pPr lvl="1"/>
            <a:r>
              <a:rPr lang="en-US" dirty="0"/>
              <a:t>Has there been improvement?</a:t>
            </a:r>
          </a:p>
          <a:p>
            <a:pPr lvl="1"/>
            <a:r>
              <a:rPr lang="en-US" dirty="0"/>
              <a:t>Is the Q4 result an outlier?</a:t>
            </a:r>
          </a:p>
          <a:p>
            <a:pPr lvl="1"/>
            <a:r>
              <a:rPr lang="en-US" dirty="0"/>
              <a:t>Is the result close to the target?  </a:t>
            </a:r>
          </a:p>
        </p:txBody>
      </p:sp>
      <p:sp>
        <p:nvSpPr>
          <p:cNvPr id="4" name="Slide Number Placeholder 3">
            <a:extLst>
              <a:ext uri="{FF2B5EF4-FFF2-40B4-BE49-F238E27FC236}">
                <a16:creationId xmlns:a16="http://schemas.microsoft.com/office/drawing/2014/main" id="{0F6BC727-B334-449D-B9BD-3B734D667BCE}"/>
              </a:ext>
            </a:extLst>
          </p:cNvPr>
          <p:cNvSpPr>
            <a:spLocks noGrp="1"/>
          </p:cNvSpPr>
          <p:nvPr>
            <p:ph type="sldNum" sz="quarter" idx="12"/>
          </p:nvPr>
        </p:nvSpPr>
        <p:spPr/>
        <p:txBody>
          <a:bodyPr/>
          <a:lstStyle/>
          <a:p>
            <a:fld id="{158B7785-F6D6-45F8-833E-07BD84680091}" type="slidenum">
              <a:rPr lang="en-US" smtClean="0"/>
              <a:t>30</a:t>
            </a:fld>
            <a:endParaRPr lang="en-US"/>
          </a:p>
        </p:txBody>
      </p:sp>
      <p:pic>
        <p:nvPicPr>
          <p:cNvPr id="9" name="Content Placeholder 8">
            <a:extLst>
              <a:ext uri="{FF2B5EF4-FFF2-40B4-BE49-F238E27FC236}">
                <a16:creationId xmlns:a16="http://schemas.microsoft.com/office/drawing/2014/main" id="{CC7431CD-7344-BD68-DAB6-249A073E2EFE}"/>
              </a:ext>
            </a:extLst>
          </p:cNvPr>
          <p:cNvPicPr>
            <a:picLocks noGrp="1" noChangeAspect="1"/>
          </p:cNvPicPr>
          <p:nvPr>
            <p:ph sz="half" idx="2"/>
          </p:nvPr>
        </p:nvPicPr>
        <p:blipFill>
          <a:blip r:embed="rId3"/>
          <a:stretch>
            <a:fillRect/>
          </a:stretch>
        </p:blipFill>
        <p:spPr>
          <a:xfrm>
            <a:off x="7224889" y="1160463"/>
            <a:ext cx="3076222" cy="5016500"/>
          </a:xfrm>
        </p:spPr>
      </p:pic>
    </p:spTree>
    <p:extLst>
      <p:ext uri="{BB962C8B-B14F-4D97-AF65-F5344CB8AC3E}">
        <p14:creationId xmlns:p14="http://schemas.microsoft.com/office/powerpoint/2010/main" val="1661438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Annual Review Results - Pass, Area of Concern, or Fail</a:t>
            </a:r>
          </a:p>
        </p:txBody>
      </p:sp>
      <p:sp>
        <p:nvSpPr>
          <p:cNvPr id="3" name="Content Placeholder 2"/>
          <p:cNvSpPr>
            <a:spLocks noGrp="1"/>
          </p:cNvSpPr>
          <p:nvPr>
            <p:ph sz="quarter" idx="1"/>
          </p:nvPr>
        </p:nvSpPr>
        <p:spPr>
          <a:xfrm>
            <a:off x="805866" y="1289846"/>
            <a:ext cx="11081334" cy="5039517"/>
          </a:xfrm>
        </p:spPr>
        <p:txBody>
          <a:bodyPr/>
          <a:lstStyle/>
          <a:p>
            <a:r>
              <a:rPr lang="en-US" dirty="0"/>
              <a:t>Influence of the Narrative</a:t>
            </a:r>
          </a:p>
          <a:p>
            <a:r>
              <a:rPr lang="en-US" dirty="0"/>
              <a:t>May get to “Pass” if narrative demonstrates immediate resolution</a:t>
            </a:r>
          </a:p>
          <a:p>
            <a:endParaRPr lang="en-US" dirty="0"/>
          </a:p>
        </p:txBody>
      </p:sp>
      <p:sp>
        <p:nvSpPr>
          <p:cNvPr id="4" name="Slide Number Placeholder 3">
            <a:extLst>
              <a:ext uri="{FF2B5EF4-FFF2-40B4-BE49-F238E27FC236}">
                <a16:creationId xmlns:a16="http://schemas.microsoft.com/office/drawing/2014/main" id="{54CD74DD-B0D4-46C9-B2B0-28811807AF86}"/>
              </a:ext>
            </a:extLst>
          </p:cNvPr>
          <p:cNvSpPr>
            <a:spLocks noGrp="1"/>
          </p:cNvSpPr>
          <p:nvPr>
            <p:ph type="sldNum" sz="quarter" idx="12"/>
          </p:nvPr>
        </p:nvSpPr>
        <p:spPr/>
        <p:txBody>
          <a:bodyPr/>
          <a:lstStyle/>
          <a:p>
            <a:fld id="{158B7785-F6D6-45F8-833E-07BD84680091}" type="slidenum">
              <a:rPr lang="en-US" smtClean="0"/>
              <a:t>31</a:t>
            </a:fld>
            <a:endParaRPr lang="en-US"/>
          </a:p>
        </p:txBody>
      </p:sp>
    </p:spTree>
    <p:extLst>
      <p:ext uri="{BB962C8B-B14F-4D97-AF65-F5344CB8AC3E}">
        <p14:creationId xmlns:p14="http://schemas.microsoft.com/office/powerpoint/2010/main" val="4257867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a:t>
            </a:r>
          </a:p>
        </p:txBody>
      </p:sp>
      <p:sp>
        <p:nvSpPr>
          <p:cNvPr id="3" name="Content Placeholder 2"/>
          <p:cNvSpPr>
            <a:spLocks noGrp="1"/>
          </p:cNvSpPr>
          <p:nvPr>
            <p:ph sz="quarter" idx="1"/>
          </p:nvPr>
        </p:nvSpPr>
        <p:spPr/>
        <p:txBody>
          <a:bodyPr/>
          <a:lstStyle/>
          <a:p>
            <a:r>
              <a:rPr lang="en-US" dirty="0"/>
              <a:t>Require response back to Regional Office</a:t>
            </a:r>
          </a:p>
          <a:p>
            <a:r>
              <a:rPr lang="en-US" dirty="0"/>
              <a:t>Area of Concern + Area of Concern = Fail</a:t>
            </a:r>
          </a:p>
          <a:p>
            <a:r>
              <a:rPr lang="en-US" dirty="0"/>
              <a:t>No new measure receives a “Fail” in the first year</a:t>
            </a:r>
          </a:p>
        </p:txBody>
      </p:sp>
      <p:sp>
        <p:nvSpPr>
          <p:cNvPr id="4" name="Slide Number Placeholder 3">
            <a:extLst>
              <a:ext uri="{FF2B5EF4-FFF2-40B4-BE49-F238E27FC236}">
                <a16:creationId xmlns:a16="http://schemas.microsoft.com/office/drawing/2014/main" id="{272327FB-F321-4C23-A5E6-91863A896F1C}"/>
              </a:ext>
            </a:extLst>
          </p:cNvPr>
          <p:cNvSpPr>
            <a:spLocks noGrp="1"/>
          </p:cNvSpPr>
          <p:nvPr>
            <p:ph type="sldNum" sz="quarter" idx="12"/>
          </p:nvPr>
        </p:nvSpPr>
        <p:spPr/>
        <p:txBody>
          <a:bodyPr/>
          <a:lstStyle/>
          <a:p>
            <a:fld id="{158B7785-F6D6-45F8-833E-07BD84680091}" type="slidenum">
              <a:rPr lang="en-US" smtClean="0"/>
              <a:t>32</a:t>
            </a:fld>
            <a:endParaRPr lang="en-US"/>
          </a:p>
        </p:txBody>
      </p:sp>
    </p:spTree>
    <p:extLst>
      <p:ext uri="{BB962C8B-B14F-4D97-AF65-F5344CB8AC3E}">
        <p14:creationId xmlns:p14="http://schemas.microsoft.com/office/powerpoint/2010/main" val="4229225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TAADI and Its Calculations</a:t>
            </a:r>
          </a:p>
        </p:txBody>
      </p:sp>
      <p:sp>
        <p:nvSpPr>
          <p:cNvPr id="3" name="Content Placeholder 2"/>
          <p:cNvSpPr>
            <a:spLocks noGrp="1"/>
          </p:cNvSpPr>
          <p:nvPr>
            <p:ph sz="half" idx="1"/>
          </p:nvPr>
        </p:nvSpPr>
        <p:spPr/>
        <p:txBody>
          <a:bodyPr/>
          <a:lstStyle/>
          <a:p>
            <a:r>
              <a:rPr lang="en-US" dirty="0" err="1"/>
              <a:t>TAA_Descriptions</a:t>
            </a:r>
            <a:r>
              <a:rPr lang="en-US" dirty="0"/>
              <a:t> tab in quarterly workbooks</a:t>
            </a:r>
          </a:p>
          <a:p>
            <a:r>
              <a:rPr lang="en-US" dirty="0">
                <a:hlinkClick r:id="rId3"/>
              </a:rPr>
              <a:t>TAADI Self-Check</a:t>
            </a:r>
            <a:endParaRPr lang="en-US" dirty="0"/>
          </a:p>
          <a:p>
            <a:pPr lvl="1"/>
            <a:r>
              <a:rPr lang="en-US" dirty="0"/>
              <a:t>Including Fiscal-Only Self-Check</a:t>
            </a:r>
          </a:p>
          <a:p>
            <a:r>
              <a:rPr lang="en-US" dirty="0"/>
              <a:t>Ask Me Anything Sessions (AMAs)</a:t>
            </a:r>
          </a:p>
          <a:p>
            <a:pPr lvl="1"/>
            <a:r>
              <a:rPr lang="en-US" dirty="0"/>
              <a:t>18 per year</a:t>
            </a:r>
          </a:p>
          <a:p>
            <a:pPr lvl="1"/>
            <a:r>
              <a:rPr lang="en-US" dirty="0"/>
              <a:t>Contact Susan M. to be added to this invitation list</a:t>
            </a:r>
          </a:p>
          <a:p>
            <a:r>
              <a:rPr lang="en-US" dirty="0">
                <a:hlinkClick r:id="rId4"/>
              </a:rPr>
              <a:t>Reporting Timelines Spreadsheet</a:t>
            </a:r>
            <a:endParaRPr lang="en-US" dirty="0"/>
          </a:p>
          <a:p>
            <a:pPr lvl="1"/>
            <a:r>
              <a:rPr lang="en-US" dirty="0"/>
              <a:t>Use this to better understand the cohorts</a:t>
            </a:r>
          </a:p>
          <a:p>
            <a:pPr lvl="1"/>
            <a:endParaRPr lang="en-US" dirty="0"/>
          </a:p>
          <a:p>
            <a:pPr lvl="1"/>
            <a:endParaRPr lang="en-US" dirty="0"/>
          </a:p>
          <a:p>
            <a:pPr lvl="1"/>
            <a:endParaRPr lang="en-US" dirty="0"/>
          </a:p>
          <a:p>
            <a:endParaRPr lang="en-US" dirty="0"/>
          </a:p>
        </p:txBody>
      </p:sp>
      <p:sp>
        <p:nvSpPr>
          <p:cNvPr id="4" name="Content Placeholder 3"/>
          <p:cNvSpPr>
            <a:spLocks noGrp="1"/>
          </p:cNvSpPr>
          <p:nvPr>
            <p:ph sz="half" idx="2"/>
          </p:nvPr>
        </p:nvSpPr>
        <p:spPr/>
        <p:txBody>
          <a:bodyPr/>
          <a:lstStyle/>
          <a:p>
            <a:r>
              <a:rPr lang="en-US" dirty="0"/>
              <a:t>Regional Staff</a:t>
            </a:r>
          </a:p>
          <a:p>
            <a:pPr lvl="1"/>
            <a:r>
              <a:rPr lang="en-US" dirty="0"/>
              <a:t>TAA Coordinators &amp; Reporting Leads</a:t>
            </a:r>
          </a:p>
          <a:p>
            <a:r>
              <a:rPr lang="en-US" dirty="0"/>
              <a:t>National Office Staff</a:t>
            </a:r>
          </a:p>
          <a:p>
            <a:pPr lvl="1"/>
            <a:r>
              <a:rPr lang="en-US" dirty="0"/>
              <a:t>Susan Manikowski – </a:t>
            </a:r>
            <a:r>
              <a:rPr lang="en-US" dirty="0">
                <a:hlinkClick r:id="rId5"/>
              </a:rPr>
              <a:t>Manikowski.Susan@dol.gov</a:t>
            </a:r>
            <a:endParaRPr lang="en-US" dirty="0"/>
          </a:p>
          <a:p>
            <a:r>
              <a:rPr lang="en-US">
                <a:hlinkClick r:id="rId6"/>
              </a:rPr>
              <a:t>TAADI </a:t>
            </a:r>
            <a:r>
              <a:rPr lang="en-US" dirty="0">
                <a:hlinkClick r:id="rId6"/>
              </a:rPr>
              <a:t>TEGL 01-19, Change 1</a:t>
            </a:r>
            <a:endParaRPr lang="en-US" dirty="0"/>
          </a:p>
          <a:p>
            <a:endParaRPr lang="en-US" dirty="0"/>
          </a:p>
        </p:txBody>
      </p:sp>
      <p:sp>
        <p:nvSpPr>
          <p:cNvPr id="5" name="Slide Number Placeholder 4">
            <a:extLst>
              <a:ext uri="{FF2B5EF4-FFF2-40B4-BE49-F238E27FC236}">
                <a16:creationId xmlns:a16="http://schemas.microsoft.com/office/drawing/2014/main" id="{50F7B303-3CD1-4EAE-B85B-4EEE7C92BA33}"/>
              </a:ext>
            </a:extLst>
          </p:cNvPr>
          <p:cNvSpPr>
            <a:spLocks noGrp="1"/>
          </p:cNvSpPr>
          <p:nvPr>
            <p:ph type="sldNum" sz="quarter" idx="12"/>
          </p:nvPr>
        </p:nvSpPr>
        <p:spPr/>
        <p:txBody>
          <a:bodyPr/>
          <a:lstStyle/>
          <a:p>
            <a:fld id="{158B7785-F6D6-45F8-833E-07BD84680091}" type="slidenum">
              <a:rPr lang="en-US" smtClean="0"/>
              <a:t>33</a:t>
            </a:fld>
            <a:endParaRPr lang="en-US"/>
          </a:p>
        </p:txBody>
      </p:sp>
    </p:spTree>
    <p:extLst>
      <p:ext uri="{BB962C8B-B14F-4D97-AF65-F5344CB8AC3E}">
        <p14:creationId xmlns:p14="http://schemas.microsoft.com/office/powerpoint/2010/main" val="636579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73369" y="926683"/>
            <a:ext cx="3874477" cy="5015820"/>
          </a:xfrm>
        </p:spPr>
        <p:txBody>
          <a:bodyPr/>
          <a:lstStyle/>
          <a:p>
            <a:r>
              <a:rPr lang="en-US" sz="1800" dirty="0"/>
              <a:t>TAA Participant Data page</a:t>
            </a:r>
          </a:p>
          <a:p>
            <a:pPr lvl="1"/>
            <a:r>
              <a:rPr lang="en-US" sz="1400" dirty="0"/>
              <a:t>PIRL reporting materials, specific to TAA</a:t>
            </a:r>
          </a:p>
          <a:p>
            <a:pPr lvl="2"/>
            <a:r>
              <a:rPr lang="en-US" sz="1400" dirty="0">
                <a:solidFill>
                  <a:srgbClr val="FF0000"/>
                </a:solidFill>
                <a:hlinkClick r:id="rId3"/>
              </a:rPr>
              <a:t>https://www.dol.gov/agencies/eta/tradeact/practitioners/participant-reporting</a:t>
            </a:r>
            <a:endParaRPr lang="en-US" sz="1400" dirty="0">
              <a:solidFill>
                <a:srgbClr val="FF0000"/>
              </a:solidFill>
            </a:endParaRPr>
          </a:p>
          <a:p>
            <a:r>
              <a:rPr lang="en-US" sz="1800" dirty="0"/>
              <a:t>WIPS Resource Page</a:t>
            </a:r>
          </a:p>
          <a:p>
            <a:pPr lvl="1"/>
            <a:r>
              <a:rPr lang="en-US" sz="1400" dirty="0"/>
              <a:t>Find information on the Workforce Integrated Performance System (WIPS)</a:t>
            </a:r>
          </a:p>
          <a:p>
            <a:pPr lvl="2"/>
            <a:r>
              <a:rPr lang="en-US" sz="1400" dirty="0">
                <a:hlinkClick r:id="rId4"/>
              </a:rPr>
              <a:t>https://www.dol.gov/agencies/eta/performance/wips</a:t>
            </a:r>
            <a:endParaRPr lang="en-US" sz="1400" dirty="0"/>
          </a:p>
          <a:p>
            <a:r>
              <a:rPr lang="en-US" sz="1800" dirty="0"/>
              <a:t>WorkforceGPS Performance Reporting Site</a:t>
            </a:r>
          </a:p>
          <a:p>
            <a:pPr lvl="1"/>
            <a:r>
              <a:rPr lang="en-US" sz="1400" dirty="0"/>
              <a:t>Find information on performance reporting</a:t>
            </a:r>
          </a:p>
          <a:p>
            <a:pPr lvl="2"/>
            <a:r>
              <a:rPr lang="en-US" sz="1400" dirty="0">
                <a:hlinkClick r:id="rId5"/>
              </a:rPr>
              <a:t>https://performancereporting.workforcegps.org</a:t>
            </a:r>
            <a:r>
              <a:rPr lang="en-US" sz="1600" dirty="0">
                <a:hlinkClick r:id="rId5"/>
              </a:rPr>
              <a:t>/</a:t>
            </a:r>
            <a:endParaRPr lang="en-US" sz="1600" dirty="0"/>
          </a:p>
          <a:p>
            <a:r>
              <a:rPr lang="en-US" sz="1800" dirty="0"/>
              <a:t>TAA Community on WorkforceGPS</a:t>
            </a:r>
          </a:p>
          <a:p>
            <a:pPr lvl="1"/>
            <a:r>
              <a:rPr lang="en-US" sz="1400" dirty="0"/>
              <a:t>Find TAA Program materials, including discussion from AMAs</a:t>
            </a:r>
          </a:p>
          <a:p>
            <a:pPr lvl="2"/>
            <a:r>
              <a:rPr lang="en-US" sz="1600" dirty="0">
                <a:hlinkClick r:id="rId6"/>
              </a:rPr>
              <a:t>https://taa.workforcegps.org</a:t>
            </a:r>
            <a:endParaRPr lang="en-US" sz="1600" dirty="0"/>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5251939" y="926683"/>
            <a:ext cx="6078416" cy="5015820"/>
          </a:xfrm>
        </p:spPr>
        <p:txBody>
          <a:bodyPr/>
          <a:lstStyle/>
          <a:p>
            <a:r>
              <a:rPr lang="en-US" sz="1800" dirty="0"/>
              <a:t>Trade Adjustment Assistance PIRL Reporting</a:t>
            </a:r>
          </a:p>
          <a:p>
            <a:pPr lvl="1"/>
            <a:r>
              <a:rPr lang="en-US" sz="1400" dirty="0"/>
              <a:t>Introduction to Trade Adjustment Assistance (TAA) reporting under the new Participant Individual Record Layout (PIRL) format for Fiscal Year (FY) 2018 reporting.</a:t>
            </a:r>
          </a:p>
          <a:p>
            <a:pPr marL="576072" lvl="2" indent="-274320"/>
            <a:r>
              <a:rPr lang="en-US" sz="1400" dirty="0">
                <a:hlinkClick r:id="rId7"/>
              </a:rPr>
              <a:t>https://www.workforcegps.org/events/2017/09/27/12/03/Trade-Adjustment-Assistance-PIRL-Reporting</a:t>
            </a:r>
            <a:r>
              <a:rPr lang="en-US" sz="1400" dirty="0"/>
              <a:t> </a:t>
            </a:r>
          </a:p>
          <a:p>
            <a:r>
              <a:rPr lang="en-US" sz="1800" dirty="0"/>
              <a:t>The TAA 9130 Report: Changes and Common Questions</a:t>
            </a:r>
          </a:p>
          <a:p>
            <a:pPr lvl="1"/>
            <a:r>
              <a:rPr lang="en-US" sz="1400" dirty="0"/>
              <a:t>This webinar will include a presentation and discussion on the Trade Adjustment Assistance (TAA) financial reporting through the ETA-9130(M) form, including recent changes to the form and additional validation being implemented.</a:t>
            </a:r>
          </a:p>
          <a:p>
            <a:pPr marL="576072" lvl="2" indent="-274320">
              <a:buClr>
                <a:srgbClr val="303030">
                  <a:lumMod val="75000"/>
                  <a:lumOff val="25000"/>
                </a:srgbClr>
              </a:buClr>
            </a:pPr>
            <a:r>
              <a:rPr lang="en-US" sz="1400" dirty="0">
                <a:solidFill>
                  <a:srgbClr val="0075BF"/>
                </a:solidFill>
                <a:hlinkClick r:id="rId8"/>
              </a:rPr>
              <a:t>https://www.workforcegps.org/events/2016/08/19/08/17/The_TAA_9130_Report-_Changes_and_Common_Questions</a:t>
            </a:r>
            <a:r>
              <a:rPr lang="en-US" sz="1400" dirty="0">
                <a:solidFill>
                  <a:srgbClr val="0075BF"/>
                </a:solidFill>
              </a:rPr>
              <a:t> </a:t>
            </a:r>
          </a:p>
          <a:p>
            <a:r>
              <a:rPr lang="en-US" sz="1800" dirty="0"/>
              <a:t>Promising Practices that Support Accurate Fiscal Tracking and Reporting</a:t>
            </a:r>
          </a:p>
          <a:p>
            <a:pPr lvl="1"/>
            <a:r>
              <a:rPr lang="en-US" sz="1400" dirty="0"/>
              <a:t>Hear from Florida, Georgia, and the </a:t>
            </a:r>
            <a:r>
              <a:rPr lang="en-US" sz="1400" dirty="0" err="1"/>
              <a:t>MassHire</a:t>
            </a:r>
            <a:r>
              <a:rPr lang="en-US" sz="1400" dirty="0"/>
              <a:t> Hampden County Workforce Board about their fiscal tracking systems and successes.  The webinar also has discussion of accrual accounting which is the required reporting method for federal grants.</a:t>
            </a:r>
          </a:p>
          <a:p>
            <a:pPr marL="576072" lvl="2" indent="-274320">
              <a:buClr>
                <a:srgbClr val="303030">
                  <a:lumMod val="75000"/>
                  <a:lumOff val="25000"/>
                </a:srgbClr>
              </a:buClr>
            </a:pPr>
            <a:r>
              <a:rPr lang="en-US" sz="1400" dirty="0">
                <a:hlinkClick r:id="rId9"/>
              </a:rPr>
              <a:t>https://www.workforcegps.org/events/2019/05/07/14/11/Promising-Practices-that-Support-Accurate-Fiscal-Tracking-and-Reporting</a:t>
            </a:r>
            <a:endParaRPr lang="en-US" sz="1400" dirty="0">
              <a:solidFill>
                <a:srgbClr val="0075BF"/>
              </a:solidFill>
            </a:endParaRPr>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35</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817734" y="1137446"/>
            <a:ext cx="8603103" cy="5039517"/>
          </a:xfrm>
        </p:spPr>
        <p:txBody>
          <a:bodyPr>
            <a:normAutofit/>
          </a:bodyPr>
          <a:lstStyle/>
          <a:p>
            <a:r>
              <a:rPr lang="en-US" dirty="0"/>
              <a:t>Susan Manikowski</a:t>
            </a:r>
          </a:p>
          <a:p>
            <a:pPr lvl="1"/>
            <a:r>
              <a:rPr lang="en-US" dirty="0"/>
              <a:t>Technical Expert</a:t>
            </a:r>
          </a:p>
          <a:p>
            <a:pPr lvl="2"/>
            <a:r>
              <a:rPr lang="en-US" dirty="0"/>
              <a:t>Office of Trade Adjustment Assistance</a:t>
            </a:r>
          </a:p>
          <a:p>
            <a:pPr lvl="3"/>
            <a:r>
              <a:rPr lang="en-US" dirty="0"/>
              <a:t>Manikowski.Susan@dol.gov</a:t>
            </a:r>
          </a:p>
          <a:p>
            <a:pPr lvl="4"/>
            <a:r>
              <a:rPr lang="en-US" dirty="0"/>
              <a:t>202-693-3545</a:t>
            </a:r>
          </a:p>
          <a:p>
            <a:r>
              <a:rPr lang="en-US" dirty="0"/>
              <a:t>Regional Trade Coordinators</a:t>
            </a:r>
          </a:p>
          <a:p>
            <a:pPr>
              <a:lnSpc>
                <a:spcPct val="100000"/>
              </a:lnSpc>
              <a:spcBef>
                <a:spcPts val="0"/>
              </a:spcBef>
            </a:pPr>
            <a:r>
              <a:rPr lang="en-US" b="0" u="sng" dirty="0">
                <a:solidFill>
                  <a:schemeClr val="tx2">
                    <a:lumMod val="90000"/>
                    <a:lumOff val="10000"/>
                  </a:schemeClr>
                </a:solidFill>
              </a:rPr>
              <a:t>https://www.dol.gov/agencies/eta/tradeact/contact/regional-office</a:t>
            </a:r>
            <a:endParaRPr lang="en-US" b="0" dirty="0"/>
          </a:p>
        </p:txBody>
      </p:sp>
    </p:spTree>
    <p:custDataLst>
      <p:tags r:id="rId1"/>
    </p:custDataLst>
    <p:extLst>
      <p:ext uri="{BB962C8B-B14F-4D97-AF65-F5344CB8AC3E}">
        <p14:creationId xmlns:p14="http://schemas.microsoft.com/office/powerpoint/2010/main" val="1097583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4"/>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4" ma:contentTypeDescription="Create a new document." ma:contentTypeScope="" ma:versionID="2c46df55dff1a998a5d18ed56ac86776">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d3154245fa22606a5427983f99733258"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4cd59d27-ca2b-4708-b9c7-7fa281384922" xsi:nil="true"/>
    <lcf76f155ced4ddcb4097134ff3c332f xmlns="2f00f82b-dce9-458f-ab1d-1c5fd145e2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customXml/itemProps2.xml><?xml version="1.0" encoding="utf-8"?>
<ds:datastoreItem xmlns:ds="http://schemas.openxmlformats.org/officeDocument/2006/customXml" ds:itemID="{5FDC0F4C-5DF4-42F9-857A-085626BB9C22}"/>
</file>

<file path=customXml/itemProps3.xml><?xml version="1.0" encoding="utf-8"?>
<ds:datastoreItem xmlns:ds="http://schemas.openxmlformats.org/officeDocument/2006/customXml" ds:itemID="{0A79B12E-8C39-4D73-B1F4-06A075CD45B0}">
  <ds:schemaRefs>
    <ds:schemaRef ds:uri="http://schemas.microsoft.com/sharepoint/v3/contenttype/forms"/>
  </ds:schemaRefs>
</ds:datastoreItem>
</file>

<file path=customXml/itemProps4.xml><?xml version="1.0" encoding="utf-8"?>
<ds:datastoreItem xmlns:ds="http://schemas.openxmlformats.org/officeDocument/2006/customXml" ds:itemID="{FB35771C-76D9-4A52-80E1-CEFE79D392A0}">
  <ds:schemaRefs>
    <ds:schemaRef ds:uri="http://schemas.microsoft.com/office/2006/metadata/properties"/>
    <ds:schemaRef ds:uri="http://schemas.microsoft.com/office/infopath/2007/PartnerControls"/>
    <ds:schemaRef ds:uri="ec319b05-a089-4a23-9e23-5aa648b173eb"/>
    <ds:schemaRef ds:uri="8328c6ae-8b2b-4928-bfa3-542b0e617d46"/>
  </ds:schemaRefs>
</ds:datastoreItem>
</file>

<file path=docProps/app.xml><?xml version="1.0" encoding="utf-8"?>
<Properties xmlns="http://schemas.openxmlformats.org/officeDocument/2006/extended-properties" xmlns:vt="http://schemas.openxmlformats.org/officeDocument/2006/docPropsVTypes">
  <TotalTime>5927</TotalTime>
  <Words>1715</Words>
  <Application>Microsoft Office PowerPoint</Application>
  <PresentationFormat>Widescreen</PresentationFormat>
  <Paragraphs>333</Paragraphs>
  <Slides>36</Slides>
  <Notes>18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36</vt:i4>
      </vt:variant>
    </vt:vector>
  </HeadingPairs>
  <TitlesOfParts>
    <vt:vector size="49"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Today’s TAADI</vt:lpstr>
      <vt:lpstr>Today’s Speaker / Today’s Moderator</vt:lpstr>
      <vt:lpstr>Webcast Schedule</vt:lpstr>
      <vt:lpstr>What is TAADI and Why Does It Matter?</vt:lpstr>
      <vt:lpstr>Why does TAADI matter?</vt:lpstr>
      <vt:lpstr>What is TAADI?</vt:lpstr>
      <vt:lpstr>What is TAADI?  Five Categories</vt:lpstr>
      <vt:lpstr>Guidance</vt:lpstr>
      <vt:lpstr>Recent Measure and  Target Changes</vt:lpstr>
      <vt:lpstr>Why We Change Measures, Calculations, and Targets</vt:lpstr>
      <vt:lpstr>Fiscal Year 2024 </vt:lpstr>
      <vt:lpstr>Resources Available</vt:lpstr>
      <vt:lpstr>Descriptions Tab</vt:lpstr>
      <vt:lpstr>Descriptions Tab - Columns</vt:lpstr>
      <vt:lpstr>Results </vt:lpstr>
      <vt:lpstr>Dash</vt:lpstr>
      <vt:lpstr>Quarterly Financial Analysis</vt:lpstr>
      <vt:lpstr>TAADI and Performance Self-Check</vt:lpstr>
      <vt:lpstr>Self-Check - TAADI</vt:lpstr>
      <vt:lpstr>Self-Check: Performance</vt:lpstr>
      <vt:lpstr>Self-Check: Demonstration</vt:lpstr>
      <vt:lpstr>Responding to TAADI Quarterly Reviews</vt:lpstr>
      <vt:lpstr>Quality of the Narrative </vt:lpstr>
      <vt:lpstr>Quality of the Narrative - Examples </vt:lpstr>
      <vt:lpstr>Quality of the Narrative - Examples </vt:lpstr>
      <vt:lpstr>Quality of the Narrative - Examples </vt:lpstr>
      <vt:lpstr>Use of “Explained” </vt:lpstr>
      <vt:lpstr>Optional Comment Section</vt:lpstr>
      <vt:lpstr>Annual Review Process</vt:lpstr>
      <vt:lpstr>Decision Making and Recognizing Improvement</vt:lpstr>
      <vt:lpstr>Annual Review Results - Pass, Area of Concern, or Fail</vt:lpstr>
      <vt:lpstr>Findings</vt:lpstr>
      <vt:lpstr>Resources: TAADI and Its Calculations</vt:lpstr>
      <vt:lpstr>Resources</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Manikowski, Susan - ETA</cp:lastModifiedBy>
  <cp:revision>254</cp:revision>
  <dcterms:created xsi:type="dcterms:W3CDTF">2019-06-21T16:58:05Z</dcterms:created>
  <dcterms:modified xsi:type="dcterms:W3CDTF">2024-02-09T18:44:40Z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0x010100FD65DFDB39333340A6C821E1EFAF7E53</vt:lpwstr>
  </property>
  <property fmtid="{D5CDD505-2E9C-101B-9397-08002B2CF9AE}" pid="5" name="MediaServiceImageTags">
    <vt:lpwstr/>
  </property>
</Properties>
</file>