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6">
  <p:sldMasterIdLst>
    <p:sldMasterId id="2147483708" r:id="rId1"/>
  </p:sldMasterIdLst>
  <p:notesMasterIdLst>
    <p:notesMasterId r:id="rId34"/>
  </p:notesMasterIdLst>
  <p:handoutMasterIdLst>
    <p:handoutMasterId r:id="rId35"/>
  </p:handoutMasterIdLst>
  <p:sldIdLst>
    <p:sldId id="301" r:id="rId2"/>
    <p:sldId id="302" r:id="rId3"/>
    <p:sldId id="303" r:id="rId4"/>
    <p:sldId id="373" r:id="rId5"/>
    <p:sldId id="271" r:id="rId6"/>
    <p:sldId id="290" r:id="rId7"/>
    <p:sldId id="368" r:id="rId8"/>
    <p:sldId id="328" r:id="rId9"/>
    <p:sldId id="334" r:id="rId10"/>
    <p:sldId id="335" r:id="rId11"/>
    <p:sldId id="336" r:id="rId12"/>
    <p:sldId id="337" r:id="rId13"/>
    <p:sldId id="338" r:id="rId14"/>
    <p:sldId id="339" r:id="rId15"/>
    <p:sldId id="340" r:id="rId16"/>
    <p:sldId id="341" r:id="rId17"/>
    <p:sldId id="342" r:id="rId18"/>
    <p:sldId id="343" r:id="rId19"/>
    <p:sldId id="344" r:id="rId20"/>
    <p:sldId id="345" r:id="rId21"/>
    <p:sldId id="348" r:id="rId22"/>
    <p:sldId id="349" r:id="rId23"/>
    <p:sldId id="350" r:id="rId24"/>
    <p:sldId id="351" r:id="rId25"/>
    <p:sldId id="352" r:id="rId26"/>
    <p:sldId id="353" r:id="rId27"/>
    <p:sldId id="356" r:id="rId28"/>
    <p:sldId id="358" r:id="rId29"/>
    <p:sldId id="363" r:id="rId30"/>
    <p:sldId id="366" r:id="rId31"/>
    <p:sldId id="367" r:id="rId32"/>
    <p:sldId id="314" r:id="rId33"/>
  </p:sldIdLst>
  <p:sldSz cx="9144000" cy="6858000" type="screen4x3"/>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87" autoAdjust="0"/>
    <p:restoredTop sz="94639" autoAdjust="0"/>
  </p:normalViewPr>
  <p:slideViewPr>
    <p:cSldViewPr>
      <p:cViewPr varScale="1">
        <p:scale>
          <a:sx n="64" d="100"/>
          <a:sy n="64" d="100"/>
        </p:scale>
        <p:origin x="-294" y="-10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84" d="100"/>
          <a:sy n="84" d="100"/>
        </p:scale>
        <p:origin x="-3144" y="-96"/>
      </p:cViewPr>
      <p:guideLst>
        <p:guide orient="horz" pos="2909"/>
        <p:guide pos="218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488" cy="461963"/>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937000" y="0"/>
            <a:ext cx="3011488" cy="461963"/>
          </a:xfrm>
          <a:prstGeom prst="rect">
            <a:avLst/>
          </a:prstGeom>
        </p:spPr>
        <p:txBody>
          <a:bodyPr vert="horz" lIns="91440" tIns="45720" rIns="91440" bIns="45720" rtlCol="0"/>
          <a:lstStyle>
            <a:lvl1pPr algn="r">
              <a:defRPr sz="1200"/>
            </a:lvl1pPr>
          </a:lstStyle>
          <a:p>
            <a:r>
              <a:rPr lang="en-US" dirty="0" smtClean="0"/>
              <a:t>3/22/16</a:t>
            </a:r>
            <a:endParaRPr lang="en-US" dirty="0"/>
          </a:p>
        </p:txBody>
      </p:sp>
      <p:sp>
        <p:nvSpPr>
          <p:cNvPr id="4" name="Footer Placeholder 3"/>
          <p:cNvSpPr>
            <a:spLocks noGrp="1"/>
          </p:cNvSpPr>
          <p:nvPr>
            <p:ph type="ftr" sz="quarter" idx="2"/>
          </p:nvPr>
        </p:nvSpPr>
        <p:spPr>
          <a:xfrm>
            <a:off x="0" y="8772525"/>
            <a:ext cx="3011488" cy="461963"/>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37000" y="8772525"/>
            <a:ext cx="3011488" cy="461963"/>
          </a:xfrm>
          <a:prstGeom prst="rect">
            <a:avLst/>
          </a:prstGeom>
        </p:spPr>
        <p:txBody>
          <a:bodyPr vert="horz" lIns="91440" tIns="45720" rIns="91440" bIns="45720" rtlCol="0" anchor="b"/>
          <a:lstStyle>
            <a:lvl1pPr algn="r">
              <a:defRPr sz="1200"/>
            </a:lvl1pPr>
          </a:lstStyle>
          <a:p>
            <a:fld id="{FD7B5768-B768-498D-A0C4-40DDDC2ACC49}" type="slidenum">
              <a:rPr lang="en-US" smtClean="0"/>
              <a:t>‹#›</a:t>
            </a:fld>
            <a:endParaRPr lang="en-US" dirty="0"/>
          </a:p>
        </p:txBody>
      </p:sp>
    </p:spTree>
    <p:extLst>
      <p:ext uri="{BB962C8B-B14F-4D97-AF65-F5344CB8AC3E}">
        <p14:creationId xmlns:p14="http://schemas.microsoft.com/office/powerpoint/2010/main" val="3206146673"/>
      </p:ext>
    </p:extLst>
  </p:cSld>
  <p:clrMap bg1="lt1" tx1="dk1" bg2="lt2" tx2="dk2" accent1="accent1" accent2="accent2" accent3="accent3" accent4="accent4" accent5="accent5" accent6="accent6" hlink="hlink" folHlink="folHlink"/>
  <p:hf sldNum="0"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488" cy="461963"/>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37000" y="0"/>
            <a:ext cx="3011488" cy="461963"/>
          </a:xfrm>
          <a:prstGeom prst="rect">
            <a:avLst/>
          </a:prstGeom>
        </p:spPr>
        <p:txBody>
          <a:bodyPr vert="horz" lIns="91440" tIns="45720" rIns="91440" bIns="45720" rtlCol="0"/>
          <a:lstStyle>
            <a:lvl1pPr algn="r">
              <a:defRPr sz="1200"/>
            </a:lvl1pPr>
          </a:lstStyle>
          <a:p>
            <a:r>
              <a:rPr lang="en-US" dirty="0" smtClean="0"/>
              <a:t>2/5/16</a:t>
            </a:r>
            <a:endParaRPr lang="en-US" dirty="0"/>
          </a:p>
        </p:txBody>
      </p:sp>
      <p:sp>
        <p:nvSpPr>
          <p:cNvPr id="4" name="Slide Image Placeholder 3"/>
          <p:cNvSpPr>
            <a:spLocks noGrp="1" noRot="1" noChangeAspect="1"/>
          </p:cNvSpPr>
          <p:nvPr>
            <p:ph type="sldImg" idx="2"/>
          </p:nvPr>
        </p:nvSpPr>
        <p:spPr>
          <a:xfrm>
            <a:off x="1165225" y="692150"/>
            <a:ext cx="4619625" cy="3463925"/>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95325" y="4387850"/>
            <a:ext cx="5559425" cy="415607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772525"/>
            <a:ext cx="3011488" cy="461963"/>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7000" y="8772525"/>
            <a:ext cx="3011488" cy="461963"/>
          </a:xfrm>
          <a:prstGeom prst="rect">
            <a:avLst/>
          </a:prstGeom>
        </p:spPr>
        <p:txBody>
          <a:bodyPr vert="horz" lIns="91440" tIns="45720" rIns="91440" bIns="45720" rtlCol="0" anchor="b"/>
          <a:lstStyle>
            <a:lvl1pPr algn="r">
              <a:defRPr sz="1200"/>
            </a:lvl1pPr>
          </a:lstStyle>
          <a:p>
            <a:fld id="{C1A8CBC7-3CA8-4675-8F8C-224FD5DF63D0}" type="slidenum">
              <a:rPr lang="en-US" smtClean="0"/>
              <a:t>‹#›</a:t>
            </a:fld>
            <a:endParaRPr lang="en-US" dirty="0"/>
          </a:p>
        </p:txBody>
      </p:sp>
    </p:spTree>
    <p:extLst>
      <p:ext uri="{BB962C8B-B14F-4D97-AF65-F5344CB8AC3E}">
        <p14:creationId xmlns:p14="http://schemas.microsoft.com/office/powerpoint/2010/main" val="887933331"/>
      </p:ext>
    </p:extLst>
  </p:cSld>
  <p:clrMap bg1="lt1" tx1="dk1" bg2="lt2" tx2="dk2" accent1="accent1" accent2="accent2" accent3="accent3" accent4="accent4" accent5="accent5" accent6="accent6" hlink="hlink" folHlink="folHlink"/>
  <p:hf sldNum="0"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r>
              <a:rPr lang="en-US" dirty="0" smtClean="0"/>
              <a:t>2/5/16</a:t>
            </a:r>
            <a:endParaRPr lang="en-US" dirty="0"/>
          </a:p>
        </p:txBody>
      </p:sp>
    </p:spTree>
    <p:extLst>
      <p:ext uri="{BB962C8B-B14F-4D97-AF65-F5344CB8AC3E}">
        <p14:creationId xmlns:p14="http://schemas.microsoft.com/office/powerpoint/2010/main" val="567165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4" name="Slide Number Placeholder 3"/>
          <p:cNvSpPr>
            <a:spLocks noGrp="1"/>
          </p:cNvSpPr>
          <p:nvPr>
            <p:ph type="sldNum" sz="quarter" idx="5"/>
          </p:nvPr>
        </p:nvSpPr>
        <p:spPr/>
        <p:txBody>
          <a:bodyPr/>
          <a:lstStyle/>
          <a:p>
            <a:pPr>
              <a:defRPr/>
            </a:pPr>
            <a:fld id="{0F85917F-3761-4C4F-9CE4-E233ECC1AA91}" type="slidenum">
              <a:rPr lang="en-US" smtClean="0"/>
              <a:pPr>
                <a:defRPr/>
              </a:pPr>
              <a:t>8</a:t>
            </a:fld>
            <a:endParaRPr lang="en-US" dirty="0"/>
          </a:p>
        </p:txBody>
      </p:sp>
      <p:sp>
        <p:nvSpPr>
          <p:cNvPr id="2" name="Date Placeholder 1"/>
          <p:cNvSpPr>
            <a:spLocks noGrp="1"/>
          </p:cNvSpPr>
          <p:nvPr>
            <p:ph type="dt" idx="10"/>
          </p:nvPr>
        </p:nvSpPr>
        <p:spPr/>
        <p:txBody>
          <a:bodyPr/>
          <a:lstStyle/>
          <a:p>
            <a:r>
              <a:rPr lang="en-US" dirty="0" smtClean="0"/>
              <a:t>2/5/16</a:t>
            </a:r>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4" name="Slide Number Placeholder 3"/>
          <p:cNvSpPr>
            <a:spLocks noGrp="1"/>
          </p:cNvSpPr>
          <p:nvPr>
            <p:ph type="sldNum" sz="quarter" idx="5"/>
          </p:nvPr>
        </p:nvSpPr>
        <p:spPr/>
        <p:txBody>
          <a:bodyPr/>
          <a:lstStyle/>
          <a:p>
            <a:pPr>
              <a:defRPr/>
            </a:pPr>
            <a:fld id="{ABD6CAF6-3FD7-4101-80FA-132AE3BEED0B}" type="slidenum">
              <a:rPr lang="en-US">
                <a:solidFill>
                  <a:prstClr val="black"/>
                </a:solidFill>
              </a:rPr>
              <a:pPr>
                <a:defRPr/>
              </a:pPr>
              <a:t>22</a:t>
            </a:fld>
            <a:endParaRPr lang="en-US" dirty="0">
              <a:solidFill>
                <a:prstClr val="black"/>
              </a:solidFill>
            </a:endParaRPr>
          </a:p>
        </p:txBody>
      </p:sp>
      <p:sp>
        <p:nvSpPr>
          <p:cNvPr id="2" name="Date Placeholder 1"/>
          <p:cNvSpPr>
            <a:spLocks noGrp="1"/>
          </p:cNvSpPr>
          <p:nvPr>
            <p:ph type="dt" idx="10"/>
          </p:nvPr>
        </p:nvSpPr>
        <p:spPr/>
        <p:txBody>
          <a:bodyPr/>
          <a:lstStyle/>
          <a:p>
            <a:r>
              <a:rPr lang="en-US" dirty="0" smtClean="0"/>
              <a:t>2/5/16</a:t>
            </a:r>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r>
              <a:rPr lang="en-US" dirty="0" smtClean="0"/>
              <a:t>2/5/16</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194A714-584B-425C-A899-1C17E2DFA825}"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dirty="0" smtClean="0"/>
              <a:t>2/5/16</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194A714-584B-425C-A899-1C17E2DFA825}"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dirty="0" smtClean="0"/>
              <a:t>2/5/16</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194A714-584B-425C-A899-1C17E2DFA825}"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r>
              <a:rPr lang="en-US" dirty="0" smtClean="0"/>
              <a:t>2/5/16</a:t>
            </a:r>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194A714-584B-425C-A899-1C17E2DFA825}"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dirty="0" smtClean="0"/>
              <a:t>2/5/16</a:t>
            </a:r>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194A714-584B-425C-A899-1C17E2DFA825}"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dirty="0" smtClean="0"/>
              <a:t>2/5/16</a:t>
            </a:r>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194A714-584B-425C-A899-1C17E2DFA825}"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dirty="0" smtClean="0"/>
              <a:t>2/5/16</a:t>
            </a:r>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194A714-584B-425C-A899-1C17E2DFA825}"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dirty="0" smtClean="0"/>
              <a:t>2/5/16</a:t>
            </a:r>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194A714-584B-425C-A899-1C17E2DFA825}" type="slidenum">
              <a:rPr lang="en-US" smtClean="0"/>
              <a:t>‹#›</a:t>
            </a:fld>
            <a:endParaRPr lang="en-US" dirty="0"/>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r>
              <a:rPr lang="en-US" dirty="0" smtClean="0"/>
              <a:t>2/5/16</a:t>
            </a:r>
            <a:endParaRPr lang="en-US" dirty="0"/>
          </a:p>
        </p:txBody>
      </p:sp>
      <p:sp>
        <p:nvSpPr>
          <p:cNvPr id="9" name="Slide Number Placeholder 8"/>
          <p:cNvSpPr>
            <a:spLocks noGrp="1"/>
          </p:cNvSpPr>
          <p:nvPr>
            <p:ph type="sldNum" sz="quarter" idx="11"/>
          </p:nvPr>
        </p:nvSpPr>
        <p:spPr/>
        <p:txBody>
          <a:bodyPr/>
          <a:lstStyle/>
          <a:p>
            <a:fld id="{B194A714-584B-425C-A899-1C17E2DFA825}" type="slidenum">
              <a:rPr lang="en-US" smtClean="0"/>
              <a:t>‹#›</a:t>
            </a:fld>
            <a:endParaRPr lang="en-US" dirty="0"/>
          </a:p>
        </p:txBody>
      </p:sp>
      <p:sp>
        <p:nvSpPr>
          <p:cNvPr id="10" name="Footer Placeholder 9"/>
          <p:cNvSpPr>
            <a:spLocks noGrp="1"/>
          </p:cNvSpPr>
          <p:nvPr>
            <p:ph type="ftr" sz="quarter" idx="12"/>
          </p:nvPr>
        </p:nvSpPr>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dirty="0" smtClean="0"/>
              <a:t>2/5/16</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194A714-584B-425C-A899-1C17E2DFA825}"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dirty="0" smtClean="0"/>
              <a:t>2/5/16</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194A714-584B-425C-A899-1C17E2DFA825}"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B194A714-584B-425C-A899-1C17E2DFA825}" type="slidenum">
              <a:rPr lang="en-US" smtClean="0"/>
              <a:t>‹#›</a:t>
            </a:fld>
            <a:endParaRPr lang="en-US" dirty="0"/>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dirty="0"/>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r>
              <a:rPr lang="en-US" dirty="0" smtClean="0"/>
              <a:t>2/5/16</a:t>
            </a:r>
            <a:endParaRPr lang="en-US" dirty="0"/>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hdr="0" ftr="0" dt="0"/>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www.onetonline.org/"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www.massworkforce.org/OJT/TrainingPlanExamples/index.htm"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800" dirty="0" smtClean="0"/>
              <a:t/>
            </a:r>
            <a:br>
              <a:rPr lang="en-US" sz="2800" dirty="0" smtClean="0"/>
            </a:br>
            <a:r>
              <a:rPr lang="en-US" sz="2800" dirty="0"/>
              <a:t/>
            </a:r>
            <a:br>
              <a:rPr lang="en-US" sz="2800" dirty="0"/>
            </a:br>
            <a:r>
              <a:rPr lang="en-US" sz="2800" dirty="0" smtClean="0"/>
              <a:t>On-the-Job (OJT) Training </a:t>
            </a:r>
            <a:r>
              <a:rPr lang="en-US" sz="2800" dirty="0"/>
              <a:t/>
            </a:r>
            <a:br>
              <a:rPr lang="en-US" sz="2800" dirty="0"/>
            </a:br>
            <a:r>
              <a:rPr lang="en-US" sz="2800" dirty="0"/>
              <a:t/>
            </a:r>
            <a:br>
              <a:rPr lang="en-US" sz="2800" dirty="0"/>
            </a:br>
            <a:endParaRPr lang="en-US" sz="2800" dirty="0"/>
          </a:p>
        </p:txBody>
      </p:sp>
      <p:pic>
        <p:nvPicPr>
          <p:cNvPr id="4" name="Picture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5705475"/>
            <a:ext cx="2740025" cy="539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81400" y="5257800"/>
            <a:ext cx="1981200" cy="124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48400" y="5491978"/>
            <a:ext cx="1808163" cy="698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Content Placeholder 6"/>
          <p:cNvSpPr>
            <a:spLocks noGrp="1"/>
          </p:cNvSpPr>
          <p:nvPr>
            <p:ph idx="1"/>
          </p:nvPr>
        </p:nvSpPr>
        <p:spPr/>
        <p:txBody>
          <a:bodyPr/>
          <a:lstStyle/>
          <a:p>
            <a:pPr marL="114300" indent="0">
              <a:buNone/>
            </a:pPr>
            <a:r>
              <a:rPr lang="en-US" dirty="0" smtClean="0"/>
              <a:t>              </a:t>
            </a:r>
            <a:endParaRPr lang="en-US" dirty="0"/>
          </a:p>
        </p:txBody>
      </p:sp>
      <p:pic>
        <p:nvPicPr>
          <p:cNvPr id="1030" name="Picture 6" descr="C:\Users\scibellim\AppData\Local\Microsoft\Windows\Temporary Internet Files\Content.IE5\NVKW8VLH\2363-training-glass[1].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86000" y="1905000"/>
            <a:ext cx="3657600" cy="2423160"/>
          </a:xfrm>
          <a:prstGeom prst="rect">
            <a:avLst/>
          </a:prstGeom>
          <a:noFill/>
          <a:extLst>
            <a:ext uri="{909E8E84-426E-40DD-AFC4-6F175D3DCCD1}">
              <a14:hiddenFill xmlns:a14="http://schemas.microsoft.com/office/drawing/2010/main">
                <a:solidFill>
                  <a:srgbClr val="FFFFFF"/>
                </a:solidFill>
              </a14:hiddenFill>
            </a:ext>
          </a:extLst>
        </p:spPr>
      </p:pic>
      <p:sp>
        <p:nvSpPr>
          <p:cNvPr id="8" name="Slide Number Placeholder 7"/>
          <p:cNvSpPr>
            <a:spLocks noGrp="1"/>
          </p:cNvSpPr>
          <p:nvPr>
            <p:ph type="sldNum" sz="quarter" idx="12"/>
          </p:nvPr>
        </p:nvSpPr>
        <p:spPr/>
        <p:txBody>
          <a:bodyPr/>
          <a:lstStyle/>
          <a:p>
            <a:fld id="{B194A714-584B-425C-A899-1C17E2DFA825}" type="slidenum">
              <a:rPr lang="en-US" smtClean="0"/>
              <a:t>1</a:t>
            </a:fld>
            <a:endParaRPr lang="en-US" dirty="0"/>
          </a:p>
        </p:txBody>
      </p:sp>
    </p:spTree>
    <p:extLst>
      <p:ext uri="{BB962C8B-B14F-4D97-AF65-F5344CB8AC3E}">
        <p14:creationId xmlns:p14="http://schemas.microsoft.com/office/powerpoint/2010/main" val="21559150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a:t>
            </a:r>
            <a:endParaRPr lang="en-US" dirty="0"/>
          </a:p>
        </p:txBody>
      </p:sp>
      <p:sp>
        <p:nvSpPr>
          <p:cNvPr id="3" name="Content Placeholder 2"/>
          <p:cNvSpPr>
            <a:spLocks noGrp="1"/>
          </p:cNvSpPr>
          <p:nvPr>
            <p:ph idx="1"/>
          </p:nvPr>
        </p:nvSpPr>
        <p:spPr/>
        <p:txBody>
          <a:bodyPr>
            <a:normAutofit/>
          </a:bodyPr>
          <a:lstStyle/>
          <a:p>
            <a:pPr marL="0" indent="0">
              <a:buNone/>
              <a:defRPr/>
            </a:pPr>
            <a:r>
              <a:rPr lang="en-US" sz="2400" dirty="0" smtClean="0">
                <a:solidFill>
                  <a:schemeClr val="accent3">
                    <a:lumMod val="75000"/>
                  </a:schemeClr>
                </a:solidFill>
              </a:rPr>
              <a:t>			</a:t>
            </a:r>
            <a:endParaRPr lang="en-US" sz="2400" dirty="0">
              <a:solidFill>
                <a:schemeClr val="accent3">
                  <a:lumMod val="75000"/>
                </a:schemeClr>
              </a:solidFill>
            </a:endParaRPr>
          </a:p>
          <a:p>
            <a:pPr indent="-342900">
              <a:defRPr/>
            </a:pPr>
            <a:r>
              <a:rPr lang="en-US" sz="2400" dirty="0" smtClean="0">
                <a:solidFill>
                  <a:schemeClr val="accent3">
                    <a:lumMod val="75000"/>
                  </a:schemeClr>
                </a:solidFill>
              </a:rPr>
              <a:t>Overview </a:t>
            </a:r>
            <a:r>
              <a:rPr lang="en-US" sz="2400" dirty="0">
                <a:solidFill>
                  <a:schemeClr val="accent3">
                    <a:lumMod val="75000"/>
                  </a:schemeClr>
                </a:solidFill>
              </a:rPr>
              <a:t>and </a:t>
            </a:r>
            <a:r>
              <a:rPr lang="en-US" sz="2400" dirty="0" smtClean="0">
                <a:solidFill>
                  <a:schemeClr val="accent3">
                    <a:lumMod val="75000"/>
                  </a:schemeClr>
                </a:solidFill>
              </a:rPr>
              <a:t>Purpose</a:t>
            </a:r>
          </a:p>
          <a:p>
            <a:pPr indent="-342900">
              <a:defRPr/>
            </a:pPr>
            <a:r>
              <a:rPr lang="en-US" altLang="en-US" dirty="0" smtClean="0">
                <a:solidFill>
                  <a:schemeClr val="accent3">
                    <a:lumMod val="75000"/>
                  </a:schemeClr>
                </a:solidFill>
              </a:rPr>
              <a:t>Employer Eligibility</a:t>
            </a:r>
            <a:endParaRPr lang="en-US" altLang="en-US" dirty="0">
              <a:solidFill>
                <a:schemeClr val="accent3">
                  <a:lumMod val="75000"/>
                </a:schemeClr>
              </a:solidFill>
            </a:endParaRPr>
          </a:p>
          <a:p>
            <a:pPr indent="-342900">
              <a:defRPr/>
            </a:pPr>
            <a:r>
              <a:rPr lang="en-US" altLang="en-US" dirty="0" smtClean="0">
                <a:solidFill>
                  <a:schemeClr val="accent3">
                    <a:lumMod val="75000"/>
                  </a:schemeClr>
                </a:solidFill>
              </a:rPr>
              <a:t>On the Job Training (OJT) Process </a:t>
            </a:r>
          </a:p>
          <a:p>
            <a:pPr indent="-342900">
              <a:defRPr/>
            </a:pPr>
            <a:r>
              <a:rPr lang="en-US" altLang="en-US" dirty="0" smtClean="0">
                <a:solidFill>
                  <a:schemeClr val="accent3">
                    <a:lumMod val="75000"/>
                  </a:schemeClr>
                </a:solidFill>
              </a:rPr>
              <a:t>Technical Assistance/Resources</a:t>
            </a:r>
          </a:p>
          <a:p>
            <a:pPr indent="-342900">
              <a:defRPr/>
            </a:pPr>
            <a:r>
              <a:rPr lang="en-US" altLang="en-US" dirty="0" smtClean="0">
                <a:solidFill>
                  <a:schemeClr val="accent3">
                    <a:lumMod val="75000"/>
                  </a:schemeClr>
                </a:solidFill>
              </a:rPr>
              <a:t>Q &amp; A’s</a:t>
            </a:r>
            <a:endParaRPr lang="en-US" altLang="en-US" dirty="0">
              <a:solidFill>
                <a:schemeClr val="accent3">
                  <a:lumMod val="75000"/>
                </a:schemeClr>
              </a:solidFill>
            </a:endParaRPr>
          </a:p>
          <a:p>
            <a:pPr marL="114300" indent="0">
              <a:buNone/>
            </a:pPr>
            <a:endParaRPr lang="en-US" dirty="0"/>
          </a:p>
        </p:txBody>
      </p:sp>
      <p:sp>
        <p:nvSpPr>
          <p:cNvPr id="5" name="Slide Number Placeholder 4"/>
          <p:cNvSpPr>
            <a:spLocks noGrp="1"/>
          </p:cNvSpPr>
          <p:nvPr>
            <p:ph type="sldNum" sz="quarter" idx="12"/>
          </p:nvPr>
        </p:nvSpPr>
        <p:spPr/>
        <p:txBody>
          <a:bodyPr/>
          <a:lstStyle/>
          <a:p>
            <a:fld id="{B194A714-584B-425C-A899-1C17E2DFA825}" type="slidenum">
              <a:rPr lang="en-US" smtClean="0"/>
              <a:t>2</a:t>
            </a:fld>
            <a:endParaRPr lang="en-US" dirty="0"/>
          </a:p>
        </p:txBody>
      </p:sp>
    </p:spTree>
    <p:extLst>
      <p:ext uri="{BB962C8B-B14F-4D97-AF65-F5344CB8AC3E}">
        <p14:creationId xmlns:p14="http://schemas.microsoft.com/office/powerpoint/2010/main" val="15231563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On-the-Job (OJT) Training</a:t>
            </a:r>
            <a:endParaRPr lang="en-US" dirty="0"/>
          </a:p>
        </p:txBody>
      </p:sp>
      <p:sp>
        <p:nvSpPr>
          <p:cNvPr id="3" name="Content Placeholder 2"/>
          <p:cNvSpPr>
            <a:spLocks noGrp="1"/>
          </p:cNvSpPr>
          <p:nvPr>
            <p:ph idx="1"/>
          </p:nvPr>
        </p:nvSpPr>
        <p:spPr>
          <a:xfrm>
            <a:off x="457200" y="1219200"/>
            <a:ext cx="7620000" cy="5334000"/>
          </a:xfrm>
        </p:spPr>
        <p:txBody>
          <a:bodyPr>
            <a:normAutofit/>
          </a:bodyPr>
          <a:lstStyle/>
          <a:p>
            <a:pPr marL="0" lvl="0" indent="0" algn="ctr">
              <a:buClr>
                <a:srgbClr val="93A299"/>
              </a:buClr>
              <a:buNone/>
              <a:defRPr/>
            </a:pPr>
            <a:r>
              <a:rPr lang="en-US" sz="2400" b="1" i="1" dirty="0">
                <a:solidFill>
                  <a:srgbClr val="564B3C"/>
                </a:solidFill>
                <a:latin typeface="Century Gothic"/>
              </a:rPr>
              <a:t>Earn While You Learn Model</a:t>
            </a:r>
          </a:p>
          <a:p>
            <a:pPr marL="0" lvl="0" indent="0" algn="ctr">
              <a:buClr>
                <a:srgbClr val="93A299"/>
              </a:buClr>
              <a:buNone/>
              <a:defRPr/>
            </a:pPr>
            <a:endParaRPr lang="en-US" sz="2400" dirty="0">
              <a:solidFill>
                <a:srgbClr val="564B3C"/>
              </a:solidFill>
              <a:latin typeface="Century Gothic"/>
            </a:endParaRPr>
          </a:p>
          <a:p>
            <a:pPr lvl="0">
              <a:buClr>
                <a:srgbClr val="93A299"/>
              </a:buClr>
              <a:defRPr/>
            </a:pPr>
            <a:r>
              <a:rPr lang="en-US" sz="2400" dirty="0">
                <a:solidFill>
                  <a:srgbClr val="564B3C"/>
                </a:solidFill>
                <a:latin typeface="Century Gothic"/>
              </a:rPr>
              <a:t>Hands on training that the employer designs</a:t>
            </a:r>
          </a:p>
          <a:p>
            <a:pPr lvl="0">
              <a:buClr>
                <a:srgbClr val="93A299"/>
              </a:buClr>
              <a:defRPr/>
            </a:pPr>
            <a:r>
              <a:rPr lang="en-US" sz="2400" dirty="0">
                <a:solidFill>
                  <a:srgbClr val="564B3C"/>
                </a:solidFill>
                <a:latin typeface="Century Gothic"/>
              </a:rPr>
              <a:t>A payment to offset training costs</a:t>
            </a:r>
          </a:p>
          <a:p>
            <a:pPr lvl="0">
              <a:buClr>
                <a:srgbClr val="93A299"/>
              </a:buClr>
              <a:defRPr/>
            </a:pPr>
            <a:r>
              <a:rPr lang="en-US" sz="2400" dirty="0">
                <a:solidFill>
                  <a:srgbClr val="564B3C"/>
                </a:solidFill>
                <a:latin typeface="Century Gothic"/>
              </a:rPr>
              <a:t>An opportunity to train employees and provide knowledge or skills essential to the full and adequate performance of a job</a:t>
            </a:r>
          </a:p>
          <a:p>
            <a:pPr lvl="0">
              <a:buClr>
                <a:srgbClr val="93A299"/>
              </a:buClr>
              <a:defRPr/>
            </a:pPr>
            <a:r>
              <a:rPr lang="en-US" sz="2400" dirty="0">
                <a:solidFill>
                  <a:srgbClr val="564B3C"/>
                </a:solidFill>
                <a:latin typeface="Century Gothic"/>
              </a:rPr>
              <a:t>An investment in </a:t>
            </a:r>
            <a:r>
              <a:rPr lang="en-US" sz="2400" dirty="0" smtClean="0">
                <a:solidFill>
                  <a:srgbClr val="564B3C"/>
                </a:solidFill>
                <a:latin typeface="Century Gothic"/>
              </a:rPr>
              <a:t>the company</a:t>
            </a:r>
            <a:endParaRPr lang="en-US" sz="2400" dirty="0">
              <a:solidFill>
                <a:srgbClr val="564B3C"/>
              </a:solidFill>
              <a:latin typeface="Century Gothic"/>
            </a:endParaRPr>
          </a:p>
          <a:p>
            <a:pPr marL="114300" lvl="0" indent="0">
              <a:buClr>
                <a:srgbClr val="93A299"/>
              </a:buClr>
              <a:buNone/>
              <a:defRPr/>
            </a:pPr>
            <a:endParaRPr lang="en-US" sz="2400" dirty="0" smtClean="0">
              <a:solidFill>
                <a:srgbClr val="564B3C"/>
              </a:solidFill>
              <a:latin typeface="Century Gothic"/>
            </a:endParaRPr>
          </a:p>
          <a:p>
            <a:pPr marL="114300" indent="0">
              <a:buNone/>
            </a:pPr>
            <a:endParaRPr lang="en-US" sz="1800" dirty="0"/>
          </a:p>
        </p:txBody>
      </p:sp>
      <p:sp>
        <p:nvSpPr>
          <p:cNvPr id="5" name="Slide Number Placeholder 4"/>
          <p:cNvSpPr>
            <a:spLocks noGrp="1"/>
          </p:cNvSpPr>
          <p:nvPr>
            <p:ph type="sldNum" sz="quarter" idx="12"/>
          </p:nvPr>
        </p:nvSpPr>
        <p:spPr/>
        <p:txBody>
          <a:bodyPr/>
          <a:lstStyle/>
          <a:p>
            <a:fld id="{B194A714-584B-425C-A899-1C17E2DFA825}" type="slidenum">
              <a:rPr lang="en-US" smtClean="0"/>
              <a:t>3</a:t>
            </a:fld>
            <a:endParaRPr lang="en-US" dirty="0"/>
          </a:p>
        </p:txBody>
      </p:sp>
    </p:spTree>
    <p:extLst>
      <p:ext uri="{BB962C8B-B14F-4D97-AF65-F5344CB8AC3E}">
        <p14:creationId xmlns:p14="http://schemas.microsoft.com/office/powerpoint/2010/main" val="24342657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Does It Work?</a:t>
            </a:r>
            <a:endParaRPr lang="en-US" dirty="0"/>
          </a:p>
        </p:txBody>
      </p:sp>
      <p:sp>
        <p:nvSpPr>
          <p:cNvPr id="3" name="Content Placeholder 2"/>
          <p:cNvSpPr>
            <a:spLocks noGrp="1"/>
          </p:cNvSpPr>
          <p:nvPr>
            <p:ph idx="1"/>
          </p:nvPr>
        </p:nvSpPr>
        <p:spPr/>
        <p:txBody>
          <a:bodyPr/>
          <a:lstStyle/>
          <a:p>
            <a:endParaRPr lang="en-US" altLang="en-US" dirty="0" smtClean="0"/>
          </a:p>
          <a:p>
            <a:r>
              <a:rPr lang="en-US" altLang="en-US" dirty="0" smtClean="0"/>
              <a:t>Qualified (eligible) </a:t>
            </a:r>
            <a:r>
              <a:rPr lang="en-US" altLang="en-US" dirty="0"/>
              <a:t>applicants are matched with approved job </a:t>
            </a:r>
            <a:r>
              <a:rPr lang="en-US" altLang="en-US" dirty="0" smtClean="0"/>
              <a:t>openings with eligible employers.</a:t>
            </a:r>
            <a:endParaRPr lang="en-US" altLang="en-US" dirty="0"/>
          </a:p>
          <a:p>
            <a:r>
              <a:rPr lang="en-US" altLang="en-US" dirty="0"/>
              <a:t>A training plan is developed that meets the needs of the employer and participant</a:t>
            </a:r>
          </a:p>
          <a:p>
            <a:r>
              <a:rPr lang="en-US" altLang="en-US" dirty="0"/>
              <a:t>A contract is developed and executed</a:t>
            </a:r>
          </a:p>
          <a:p>
            <a:r>
              <a:rPr lang="en-US" altLang="en-US" dirty="0"/>
              <a:t>The employer gets reimbursed </a:t>
            </a:r>
            <a:r>
              <a:rPr lang="en-US" altLang="en-US" dirty="0" smtClean="0"/>
              <a:t>a percentage of the participants wages to offset </a:t>
            </a:r>
            <a:r>
              <a:rPr lang="en-US" altLang="en-US" dirty="0"/>
              <a:t>the costs of training during the OJT period</a:t>
            </a:r>
          </a:p>
          <a:p>
            <a:endParaRPr lang="en-US" dirty="0"/>
          </a:p>
        </p:txBody>
      </p:sp>
      <p:sp>
        <p:nvSpPr>
          <p:cNvPr id="4" name="Slide Number Placeholder 3"/>
          <p:cNvSpPr>
            <a:spLocks noGrp="1"/>
          </p:cNvSpPr>
          <p:nvPr>
            <p:ph type="sldNum" sz="quarter" idx="12"/>
          </p:nvPr>
        </p:nvSpPr>
        <p:spPr/>
        <p:txBody>
          <a:bodyPr/>
          <a:lstStyle/>
          <a:p>
            <a:fld id="{B194A714-584B-425C-A899-1C17E2DFA825}" type="slidenum">
              <a:rPr lang="en-US" smtClean="0"/>
              <a:t>4</a:t>
            </a:fld>
            <a:endParaRPr lang="en-US" dirty="0"/>
          </a:p>
        </p:txBody>
      </p:sp>
    </p:spTree>
    <p:extLst>
      <p:ext uri="{BB962C8B-B14F-4D97-AF65-F5344CB8AC3E}">
        <p14:creationId xmlns:p14="http://schemas.microsoft.com/office/powerpoint/2010/main" val="15021474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smtClean="0"/>
              <a:t>Employer Eligibility </a:t>
            </a:r>
            <a:endParaRPr lang="en-US" dirty="0"/>
          </a:p>
        </p:txBody>
      </p:sp>
      <p:sp>
        <p:nvSpPr>
          <p:cNvPr id="7" name="Content Placeholder 6"/>
          <p:cNvSpPr>
            <a:spLocks noGrp="1"/>
          </p:cNvSpPr>
          <p:nvPr>
            <p:ph idx="1"/>
          </p:nvPr>
        </p:nvSpPr>
        <p:spPr/>
        <p:txBody>
          <a:bodyPr>
            <a:normAutofit fontScale="92500" lnSpcReduction="10000"/>
          </a:bodyPr>
          <a:lstStyle/>
          <a:p>
            <a:pPr marL="114300" indent="0">
              <a:buNone/>
            </a:pPr>
            <a:endParaRPr lang="en-US" b="1" u="sng" dirty="0" smtClean="0"/>
          </a:p>
          <a:p>
            <a:pPr marL="114300" indent="0">
              <a:buNone/>
            </a:pPr>
            <a:r>
              <a:rPr lang="en-US" sz="2400" b="1" dirty="0" smtClean="0"/>
              <a:t>Federal Requirements</a:t>
            </a:r>
            <a:endParaRPr lang="en-US" sz="2400" dirty="0"/>
          </a:p>
          <a:p>
            <a:r>
              <a:rPr lang="en-US" sz="2400" dirty="0" smtClean="0"/>
              <a:t>Layoffs within Last three years</a:t>
            </a:r>
          </a:p>
          <a:p>
            <a:r>
              <a:rPr lang="en-US" sz="2400" dirty="0" smtClean="0"/>
              <a:t>Previously exhibited a pattern of failing to provide OJT Trainees with continued employment</a:t>
            </a:r>
          </a:p>
          <a:p>
            <a:r>
              <a:rPr lang="en-US" sz="2400" dirty="0" smtClean="0"/>
              <a:t>Relocation</a:t>
            </a:r>
          </a:p>
          <a:p>
            <a:r>
              <a:rPr lang="en-US" sz="2400" dirty="0" smtClean="0"/>
              <a:t>OJT Funds cannot be used to assist, promote or deter union organizing</a:t>
            </a:r>
          </a:p>
          <a:p>
            <a:pPr marL="114300" indent="0">
              <a:buNone/>
            </a:pPr>
            <a:r>
              <a:rPr lang="en-US" sz="2400" b="1" dirty="0" smtClean="0"/>
              <a:t>State Requirements</a:t>
            </a:r>
          </a:p>
          <a:p>
            <a:r>
              <a:rPr lang="en-US" sz="2400" dirty="0" smtClean="0"/>
              <a:t>Debarment</a:t>
            </a:r>
          </a:p>
          <a:p>
            <a:r>
              <a:rPr lang="en-US" sz="2400" dirty="0" smtClean="0"/>
              <a:t>Tax Status</a:t>
            </a:r>
          </a:p>
          <a:p>
            <a:r>
              <a:rPr lang="en-US" sz="2400" dirty="0" smtClean="0"/>
              <a:t>U.I Status</a:t>
            </a:r>
            <a:endParaRPr lang="en-US" sz="2400" dirty="0"/>
          </a:p>
          <a:p>
            <a:pPr marL="114300" indent="0">
              <a:buNone/>
            </a:pPr>
            <a:r>
              <a:rPr lang="en-US" sz="2400" dirty="0"/>
              <a:t> </a:t>
            </a:r>
          </a:p>
          <a:p>
            <a:pPr marL="114300" indent="0">
              <a:buNone/>
            </a:pPr>
            <a:endParaRPr lang="en-US" dirty="0"/>
          </a:p>
        </p:txBody>
      </p:sp>
      <p:sp>
        <p:nvSpPr>
          <p:cNvPr id="3" name="Slide Number Placeholder 2"/>
          <p:cNvSpPr>
            <a:spLocks noGrp="1"/>
          </p:cNvSpPr>
          <p:nvPr>
            <p:ph type="sldNum" sz="quarter" idx="12"/>
          </p:nvPr>
        </p:nvSpPr>
        <p:spPr/>
        <p:txBody>
          <a:bodyPr/>
          <a:lstStyle/>
          <a:p>
            <a:fld id="{B194A714-584B-425C-A899-1C17E2DFA825}" type="slidenum">
              <a:rPr lang="en-US" smtClean="0"/>
              <a:t>5</a:t>
            </a:fld>
            <a:endParaRPr lang="en-US" dirty="0"/>
          </a:p>
        </p:txBody>
      </p:sp>
    </p:spTree>
    <p:extLst>
      <p:ext uri="{BB962C8B-B14F-4D97-AF65-F5344CB8AC3E}">
        <p14:creationId xmlns:p14="http://schemas.microsoft.com/office/powerpoint/2010/main" val="248995993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On the Job Training (OJT) Process</a:t>
            </a:r>
            <a:endParaRPr lang="en-US" sz="3600" dirty="0"/>
          </a:p>
        </p:txBody>
      </p:sp>
      <p:sp>
        <p:nvSpPr>
          <p:cNvPr id="4" name="Content Placeholder 3"/>
          <p:cNvSpPr>
            <a:spLocks noGrp="1"/>
          </p:cNvSpPr>
          <p:nvPr>
            <p:ph idx="1"/>
          </p:nvPr>
        </p:nvSpPr>
        <p:spPr/>
        <p:txBody>
          <a:bodyPr>
            <a:normAutofit/>
          </a:bodyPr>
          <a:lstStyle/>
          <a:p>
            <a:pPr marL="114300" indent="0">
              <a:buNone/>
            </a:pPr>
            <a:endParaRPr lang="en-US" sz="1600" b="1" dirty="0" smtClean="0"/>
          </a:p>
          <a:p>
            <a:pPr marL="114300" indent="0">
              <a:buNone/>
            </a:pPr>
            <a:endParaRPr lang="en-US" sz="1600" b="1" dirty="0"/>
          </a:p>
          <a:p>
            <a:pPr marL="114300" indent="0">
              <a:buNone/>
            </a:pPr>
            <a:r>
              <a:rPr lang="en-US" sz="1600" b="1" dirty="0" smtClean="0"/>
              <a:t>☐</a:t>
            </a:r>
            <a:r>
              <a:rPr lang="en-US" sz="1600" b="1" dirty="0"/>
              <a:t>Step 1: Meet with the </a:t>
            </a:r>
            <a:r>
              <a:rPr lang="en-US" sz="1600" b="1" dirty="0" smtClean="0"/>
              <a:t>Employer – Employer Eligibility Checklist</a:t>
            </a:r>
          </a:p>
          <a:p>
            <a:pPr marL="114300" indent="0">
              <a:buNone/>
            </a:pPr>
            <a:r>
              <a:rPr lang="en-US" sz="1600" b="1" dirty="0"/>
              <a:t>☐Step 2: DRAFT of the OJT Training Plan </a:t>
            </a:r>
            <a:endParaRPr lang="en-US" sz="1600" b="1" dirty="0" smtClean="0"/>
          </a:p>
          <a:p>
            <a:pPr marL="114300" indent="0">
              <a:buNone/>
            </a:pPr>
            <a:r>
              <a:rPr lang="en-US" sz="1600" b="1" dirty="0"/>
              <a:t>☐Step 3: Identify OJT Participant(s)  </a:t>
            </a:r>
          </a:p>
          <a:p>
            <a:pPr marL="114300" indent="0">
              <a:buNone/>
            </a:pPr>
            <a:r>
              <a:rPr lang="en-US" sz="1600" b="1" dirty="0"/>
              <a:t>☐Step 4: OJT </a:t>
            </a:r>
            <a:r>
              <a:rPr lang="en-US" sz="1600" b="1" dirty="0" smtClean="0"/>
              <a:t>Pre-Contract and Skills Gap Form</a:t>
            </a:r>
            <a:endParaRPr lang="en-US" sz="1600" b="1" dirty="0"/>
          </a:p>
          <a:p>
            <a:pPr marL="114300" indent="0">
              <a:buNone/>
            </a:pPr>
            <a:r>
              <a:rPr lang="en-US" sz="1600" b="1" dirty="0"/>
              <a:t>☐Step 5: OJT Contract and OJT Training Plan Design</a:t>
            </a:r>
          </a:p>
          <a:p>
            <a:pPr marL="114300" indent="0">
              <a:buNone/>
            </a:pPr>
            <a:r>
              <a:rPr lang="en-US" sz="1600" b="1" dirty="0"/>
              <a:t>☐Step 6: OJT Contract Start-Up</a:t>
            </a:r>
          </a:p>
          <a:p>
            <a:pPr marL="114300" indent="0">
              <a:buNone/>
            </a:pPr>
            <a:r>
              <a:rPr lang="en-US" sz="1600" b="1" dirty="0"/>
              <a:t>☐Step 7: Invoice </a:t>
            </a:r>
            <a:r>
              <a:rPr lang="en-US" sz="1600" b="1" dirty="0" smtClean="0"/>
              <a:t>and Progress Report</a:t>
            </a:r>
          </a:p>
          <a:p>
            <a:pPr marL="114300" indent="0">
              <a:buNone/>
            </a:pPr>
            <a:r>
              <a:rPr lang="en-US" sz="1600" b="1" dirty="0" smtClean="0"/>
              <a:t>☐</a:t>
            </a:r>
            <a:r>
              <a:rPr lang="en-US" sz="1600" b="1" dirty="0"/>
              <a:t>Step 8: Monitoring</a:t>
            </a:r>
          </a:p>
          <a:p>
            <a:pPr marL="114300" indent="0">
              <a:buNone/>
            </a:pPr>
            <a:r>
              <a:rPr lang="en-US" sz="1600" b="1" dirty="0"/>
              <a:t>☐Step 9: Follow </a:t>
            </a:r>
            <a:r>
              <a:rPr lang="en-US" sz="1600" b="1" dirty="0" smtClean="0"/>
              <a:t>Up</a:t>
            </a:r>
            <a:endParaRPr lang="en-US" sz="1600" b="1" dirty="0"/>
          </a:p>
        </p:txBody>
      </p:sp>
      <p:sp>
        <p:nvSpPr>
          <p:cNvPr id="6" name="Slide Number Placeholder 5"/>
          <p:cNvSpPr>
            <a:spLocks noGrp="1"/>
          </p:cNvSpPr>
          <p:nvPr>
            <p:ph type="sldNum" sz="quarter" idx="12"/>
          </p:nvPr>
        </p:nvSpPr>
        <p:spPr/>
        <p:txBody>
          <a:bodyPr/>
          <a:lstStyle/>
          <a:p>
            <a:fld id="{B194A714-584B-425C-A899-1C17E2DFA825}" type="slidenum">
              <a:rPr lang="en-US" smtClean="0"/>
              <a:t>6</a:t>
            </a:fld>
            <a:endParaRPr lang="en-US" dirty="0"/>
          </a:p>
        </p:txBody>
      </p:sp>
    </p:spTree>
    <p:extLst>
      <p:ext uri="{BB962C8B-B14F-4D97-AF65-F5344CB8AC3E}">
        <p14:creationId xmlns:p14="http://schemas.microsoft.com/office/powerpoint/2010/main" val="31766533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b="1" dirty="0"/>
              <a:t>Prospecting Employers </a:t>
            </a:r>
            <a:endParaRPr lang="en-US" dirty="0"/>
          </a:p>
        </p:txBody>
      </p:sp>
      <p:sp>
        <p:nvSpPr>
          <p:cNvPr id="3" name="Content Placeholder 2"/>
          <p:cNvSpPr>
            <a:spLocks noGrp="1"/>
          </p:cNvSpPr>
          <p:nvPr>
            <p:ph idx="1"/>
          </p:nvPr>
        </p:nvSpPr>
        <p:spPr/>
        <p:txBody>
          <a:bodyPr/>
          <a:lstStyle/>
          <a:p>
            <a:pPr marL="0" indent="0" algn="ctr">
              <a:buFont typeface="Arial" charset="0"/>
              <a:buNone/>
              <a:defRPr/>
            </a:pPr>
            <a:r>
              <a:rPr lang="en-US" sz="2400" b="1" u="sng" dirty="0">
                <a:solidFill>
                  <a:schemeClr val="accent5">
                    <a:lumMod val="75000"/>
                  </a:schemeClr>
                </a:solidFill>
              </a:rPr>
              <a:t>Current</a:t>
            </a:r>
            <a:r>
              <a:rPr lang="en-US" sz="2400" b="1" dirty="0">
                <a:solidFill>
                  <a:schemeClr val="accent5">
                    <a:lumMod val="75000"/>
                  </a:schemeClr>
                </a:solidFill>
              </a:rPr>
              <a:t> Employer Database Scan</a:t>
            </a:r>
          </a:p>
          <a:p>
            <a:pPr marL="0" indent="0" algn="ctr">
              <a:buFont typeface="Arial" charset="0"/>
              <a:buNone/>
              <a:defRPr/>
            </a:pPr>
            <a:endParaRPr lang="en-US" sz="2400" dirty="0">
              <a:solidFill>
                <a:schemeClr val="accent5">
                  <a:lumMod val="75000"/>
                </a:schemeClr>
              </a:solidFill>
            </a:endParaRPr>
          </a:p>
          <a:p>
            <a:pPr lvl="1">
              <a:buFont typeface="Wingdings" panose="05000000000000000000" pitchFamily="2" charset="2"/>
              <a:buChar char="v"/>
              <a:defRPr/>
            </a:pPr>
            <a:r>
              <a:rPr lang="en-US" dirty="0">
                <a:solidFill>
                  <a:schemeClr val="accent5">
                    <a:lumMod val="75000"/>
                  </a:schemeClr>
                </a:solidFill>
              </a:rPr>
              <a:t>Identifying Existing Sector Clusters </a:t>
            </a:r>
          </a:p>
          <a:p>
            <a:pPr marL="457200" lvl="1" indent="0">
              <a:buFont typeface="Arial" charset="0"/>
              <a:buNone/>
              <a:defRPr/>
            </a:pPr>
            <a:endParaRPr lang="en-US" dirty="0">
              <a:solidFill>
                <a:schemeClr val="accent5">
                  <a:lumMod val="75000"/>
                </a:schemeClr>
              </a:solidFill>
            </a:endParaRPr>
          </a:p>
          <a:p>
            <a:pPr>
              <a:defRPr/>
            </a:pPr>
            <a:r>
              <a:rPr lang="en-US" sz="2400" dirty="0">
                <a:solidFill>
                  <a:schemeClr val="accent5">
                    <a:lumMod val="75000"/>
                  </a:schemeClr>
                </a:solidFill>
              </a:rPr>
              <a:t>Identifying </a:t>
            </a:r>
            <a:r>
              <a:rPr lang="en-US" sz="2400" u="sng" dirty="0">
                <a:solidFill>
                  <a:schemeClr val="accent5">
                    <a:lumMod val="75000"/>
                  </a:schemeClr>
                </a:solidFill>
              </a:rPr>
              <a:t>New</a:t>
            </a:r>
            <a:r>
              <a:rPr lang="en-US" sz="2400" dirty="0">
                <a:solidFill>
                  <a:schemeClr val="accent5">
                    <a:lumMod val="75000"/>
                  </a:schemeClr>
                </a:solidFill>
              </a:rPr>
              <a:t> Employers and Sector Clusters</a:t>
            </a:r>
          </a:p>
          <a:p>
            <a:pPr>
              <a:defRPr/>
            </a:pPr>
            <a:r>
              <a:rPr lang="en-US" sz="2400" dirty="0">
                <a:solidFill>
                  <a:schemeClr val="accent5">
                    <a:lumMod val="75000"/>
                  </a:schemeClr>
                </a:solidFill>
              </a:rPr>
              <a:t>Developing a Career Center  Employer Outreach </a:t>
            </a:r>
            <a:r>
              <a:rPr lang="en-US" sz="2400" dirty="0" smtClean="0">
                <a:solidFill>
                  <a:schemeClr val="accent5">
                    <a:lumMod val="75000"/>
                  </a:schemeClr>
                </a:solidFill>
              </a:rPr>
              <a:t>Plan</a:t>
            </a:r>
          </a:p>
          <a:p>
            <a:pPr>
              <a:defRPr/>
            </a:pPr>
            <a:r>
              <a:rPr lang="en-US" sz="2400" dirty="0" smtClean="0">
                <a:solidFill>
                  <a:schemeClr val="accent5">
                    <a:lumMod val="75000"/>
                  </a:schemeClr>
                </a:solidFill>
              </a:rPr>
              <a:t>Utilizing Other Career Center Events/Activities to engage the On-the-Job Training Model. </a:t>
            </a:r>
            <a:endParaRPr lang="en-US" sz="2400" dirty="0">
              <a:solidFill>
                <a:schemeClr val="accent5">
                  <a:lumMod val="75000"/>
                </a:schemeClr>
              </a:solidFill>
            </a:endParaRPr>
          </a:p>
          <a:p>
            <a:pPr marL="114300" indent="0">
              <a:buNone/>
            </a:pPr>
            <a:endParaRPr lang="en-US" dirty="0"/>
          </a:p>
        </p:txBody>
      </p:sp>
      <p:sp>
        <p:nvSpPr>
          <p:cNvPr id="4" name="Slide Number Placeholder 3"/>
          <p:cNvSpPr>
            <a:spLocks noGrp="1"/>
          </p:cNvSpPr>
          <p:nvPr>
            <p:ph type="sldNum" sz="quarter" idx="12"/>
          </p:nvPr>
        </p:nvSpPr>
        <p:spPr/>
        <p:txBody>
          <a:bodyPr/>
          <a:lstStyle/>
          <a:p>
            <a:fld id="{B194A714-584B-425C-A899-1C17E2DFA825}" type="slidenum">
              <a:rPr lang="en-US" smtClean="0"/>
              <a:t>7</a:t>
            </a:fld>
            <a:endParaRPr lang="en-US" dirty="0"/>
          </a:p>
        </p:txBody>
      </p:sp>
    </p:spTree>
    <p:extLst>
      <p:ext uri="{BB962C8B-B14F-4D97-AF65-F5344CB8AC3E}">
        <p14:creationId xmlns:p14="http://schemas.microsoft.com/office/powerpoint/2010/main" val="33212401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5"/>
          <p:cNvSpPr>
            <a:spLocks noGrp="1"/>
          </p:cNvSpPr>
          <p:nvPr>
            <p:ph type="sldNum" sz="quarter" idx="11"/>
          </p:nvPr>
        </p:nvSpPr>
        <p:spPr/>
        <p:txBody>
          <a:bodyPr/>
          <a:lstStyle/>
          <a:p>
            <a:pPr>
              <a:defRPr/>
            </a:pPr>
            <a:fld id="{38D37E3E-E730-4CD8-943D-E1B5B2A7F802}" type="slidenum">
              <a:rPr lang="en-US"/>
              <a:pPr>
                <a:defRPr/>
              </a:pPr>
              <a:t>8</a:t>
            </a:fld>
            <a:endParaRPr lang="en-US" dirty="0"/>
          </a:p>
        </p:txBody>
      </p:sp>
      <p:sp>
        <p:nvSpPr>
          <p:cNvPr id="37891" name="Rectangle 2"/>
          <p:cNvSpPr>
            <a:spLocks noGrp="1"/>
          </p:cNvSpPr>
          <p:nvPr>
            <p:ph type="title"/>
          </p:nvPr>
        </p:nvSpPr>
        <p:spPr/>
        <p:txBody>
          <a:bodyPr/>
          <a:lstStyle/>
          <a:p>
            <a:r>
              <a:rPr lang="en-US" altLang="en-US" sz="4000" b="1" dirty="0" smtClean="0"/>
              <a:t/>
            </a:r>
            <a:br>
              <a:rPr lang="en-US" altLang="en-US" sz="4000" b="1" dirty="0" smtClean="0"/>
            </a:br>
            <a:r>
              <a:rPr lang="en-US" altLang="en-US" sz="4000" b="1" dirty="0" smtClean="0"/>
              <a:t>Step: 1 Meeting with Employer</a:t>
            </a:r>
            <a:r>
              <a:rPr lang="en-US" altLang="en-US" sz="4000" dirty="0" smtClean="0"/>
              <a:t/>
            </a:r>
            <a:br>
              <a:rPr lang="en-US" altLang="en-US" sz="4000" dirty="0" smtClean="0"/>
            </a:br>
            <a:endParaRPr lang="en-US" altLang="en-US" sz="4000" dirty="0" smtClean="0"/>
          </a:p>
        </p:txBody>
      </p:sp>
      <p:sp>
        <p:nvSpPr>
          <p:cNvPr id="10244" name="Rectangle 3"/>
          <p:cNvSpPr>
            <a:spLocks noGrp="1"/>
          </p:cNvSpPr>
          <p:nvPr>
            <p:ph type="body" idx="1"/>
          </p:nvPr>
        </p:nvSpPr>
        <p:spPr>
          <a:xfrm>
            <a:off x="990600" y="1600200"/>
            <a:ext cx="7239000" cy="4114800"/>
          </a:xfrm>
        </p:spPr>
        <p:txBody>
          <a:bodyPr>
            <a:normAutofit fontScale="92500" lnSpcReduction="10000"/>
          </a:bodyPr>
          <a:lstStyle/>
          <a:p>
            <a:pPr>
              <a:defRPr/>
            </a:pPr>
            <a:endParaRPr lang="en-US" sz="2400" dirty="0" smtClean="0"/>
          </a:p>
          <a:p>
            <a:pPr marL="628650" indent="-514350">
              <a:buFont typeface="+mj-lt"/>
              <a:buAutoNum type="arabicPeriod"/>
              <a:defRPr/>
            </a:pPr>
            <a:r>
              <a:rPr lang="en-US" sz="2800" b="1" dirty="0" smtClean="0">
                <a:solidFill>
                  <a:schemeClr val="accent5">
                    <a:lumMod val="75000"/>
                  </a:schemeClr>
                </a:solidFill>
              </a:rPr>
              <a:t>Building </a:t>
            </a:r>
            <a:r>
              <a:rPr lang="en-US" sz="2800" b="1" dirty="0">
                <a:solidFill>
                  <a:schemeClr val="accent5">
                    <a:lumMod val="75000"/>
                  </a:schemeClr>
                </a:solidFill>
              </a:rPr>
              <a:t>a Trust Relationship </a:t>
            </a:r>
          </a:p>
          <a:p>
            <a:pPr marL="628650" indent="-514350">
              <a:buFont typeface="+mj-lt"/>
              <a:buAutoNum type="arabicPeriod"/>
              <a:defRPr/>
            </a:pPr>
            <a:r>
              <a:rPr lang="en-US" sz="2800" b="1" dirty="0" smtClean="0">
                <a:solidFill>
                  <a:schemeClr val="accent5">
                    <a:lumMod val="75000"/>
                  </a:schemeClr>
                </a:solidFill>
              </a:rPr>
              <a:t>Learning About </a:t>
            </a:r>
            <a:r>
              <a:rPr lang="en-US" sz="2800" b="1" dirty="0">
                <a:solidFill>
                  <a:schemeClr val="accent5">
                    <a:lumMod val="75000"/>
                  </a:schemeClr>
                </a:solidFill>
              </a:rPr>
              <a:t>the Employer </a:t>
            </a:r>
            <a:endParaRPr lang="en-US" sz="2800" b="1" dirty="0" smtClean="0">
              <a:solidFill>
                <a:schemeClr val="accent5">
                  <a:lumMod val="75000"/>
                </a:schemeClr>
              </a:solidFill>
            </a:endParaRPr>
          </a:p>
          <a:p>
            <a:pPr marL="628650" indent="-514350">
              <a:buFont typeface="+mj-lt"/>
              <a:buAutoNum type="arabicPeriod"/>
              <a:defRPr/>
            </a:pPr>
            <a:r>
              <a:rPr lang="en-US" sz="2800" b="1" dirty="0">
                <a:solidFill>
                  <a:schemeClr val="accent5">
                    <a:lumMod val="75000"/>
                  </a:schemeClr>
                </a:solidFill>
              </a:rPr>
              <a:t>Employer Value-Added Touch </a:t>
            </a:r>
            <a:r>
              <a:rPr lang="en-US" sz="2800" b="1" dirty="0" smtClean="0">
                <a:solidFill>
                  <a:schemeClr val="accent5">
                    <a:lumMod val="75000"/>
                  </a:schemeClr>
                </a:solidFill>
              </a:rPr>
              <a:t>Points</a:t>
            </a:r>
            <a:r>
              <a:rPr lang="en-US" sz="2400" dirty="0" smtClean="0">
                <a:solidFill>
                  <a:schemeClr val="accent5">
                    <a:lumMod val="75000"/>
                  </a:schemeClr>
                </a:solidFill>
              </a:rPr>
              <a:t>:</a:t>
            </a:r>
            <a:endParaRPr lang="en-US" altLang="en-US" sz="2400" dirty="0" smtClean="0">
              <a:solidFill>
                <a:schemeClr val="accent5">
                  <a:lumMod val="75000"/>
                </a:schemeClr>
              </a:solidFill>
            </a:endParaRPr>
          </a:p>
          <a:p>
            <a:pPr>
              <a:buFont typeface="Wingdings" panose="05000000000000000000" pitchFamily="2" charset="2"/>
              <a:buChar char="ü"/>
              <a:defRPr/>
            </a:pPr>
            <a:r>
              <a:rPr lang="en-US" altLang="en-US" sz="2400" dirty="0" smtClean="0">
                <a:solidFill>
                  <a:schemeClr val="accent5">
                    <a:lumMod val="75000"/>
                  </a:schemeClr>
                </a:solidFill>
              </a:rPr>
              <a:t>Cost </a:t>
            </a:r>
            <a:r>
              <a:rPr lang="en-US" altLang="en-US" sz="2400" dirty="0">
                <a:solidFill>
                  <a:schemeClr val="accent5">
                    <a:lumMod val="75000"/>
                  </a:schemeClr>
                </a:solidFill>
              </a:rPr>
              <a:t>Reduction :Wages, Advertising, Recruiting </a:t>
            </a:r>
          </a:p>
          <a:p>
            <a:pPr>
              <a:buFont typeface="Wingdings" panose="05000000000000000000" pitchFamily="2" charset="2"/>
              <a:buChar char="ü"/>
              <a:defRPr/>
            </a:pPr>
            <a:r>
              <a:rPr lang="en-US" altLang="en-US" sz="2400" dirty="0">
                <a:solidFill>
                  <a:schemeClr val="accent5">
                    <a:lumMod val="75000"/>
                  </a:schemeClr>
                </a:solidFill>
              </a:rPr>
              <a:t>Applicant Assessment and Filter </a:t>
            </a:r>
          </a:p>
          <a:p>
            <a:pPr>
              <a:buFont typeface="Wingdings" panose="05000000000000000000" pitchFamily="2" charset="2"/>
              <a:buChar char="ü"/>
              <a:defRPr/>
            </a:pPr>
            <a:r>
              <a:rPr lang="en-US" altLang="en-US" sz="2400" dirty="0">
                <a:solidFill>
                  <a:schemeClr val="accent5">
                    <a:lumMod val="75000"/>
                  </a:schemeClr>
                </a:solidFill>
              </a:rPr>
              <a:t>Time Saver</a:t>
            </a:r>
          </a:p>
          <a:p>
            <a:pPr>
              <a:buFont typeface="Wingdings" panose="05000000000000000000" pitchFamily="2" charset="2"/>
              <a:buChar char="ü"/>
              <a:defRPr/>
            </a:pPr>
            <a:r>
              <a:rPr lang="en-US" altLang="en-US" sz="2400" dirty="0">
                <a:solidFill>
                  <a:schemeClr val="accent5">
                    <a:lumMod val="75000"/>
                  </a:schemeClr>
                </a:solidFill>
              </a:rPr>
              <a:t>Customized Training for New Hires; Train Your Own</a:t>
            </a:r>
          </a:p>
          <a:p>
            <a:pPr>
              <a:buFont typeface="Wingdings" panose="05000000000000000000" pitchFamily="2" charset="2"/>
              <a:buChar char="ü"/>
              <a:defRPr/>
            </a:pPr>
            <a:r>
              <a:rPr lang="en-US" altLang="en-US" sz="2400" dirty="0">
                <a:solidFill>
                  <a:schemeClr val="accent5">
                    <a:lumMod val="75000"/>
                  </a:schemeClr>
                </a:solidFill>
              </a:rPr>
              <a:t>Training Template for Future Hires</a:t>
            </a:r>
          </a:p>
          <a:p>
            <a:pPr>
              <a:buFont typeface="Wingdings" panose="05000000000000000000" pitchFamily="2" charset="2"/>
              <a:buChar char="ü"/>
              <a:defRPr/>
            </a:pPr>
            <a:r>
              <a:rPr lang="en-US" altLang="en-US" sz="2400" dirty="0">
                <a:solidFill>
                  <a:schemeClr val="accent5">
                    <a:lumMod val="75000"/>
                  </a:schemeClr>
                </a:solidFill>
              </a:rPr>
              <a:t>Connection to Career Center Services and Supports</a:t>
            </a:r>
          </a:p>
          <a:p>
            <a:pPr marL="0" indent="0">
              <a:lnSpc>
                <a:spcPct val="80000"/>
              </a:lnSpc>
              <a:buFont typeface="Arial" charset="0"/>
              <a:buNone/>
              <a:defRPr/>
            </a:pPr>
            <a:endParaRPr lang="en-US" altLang="en-US" sz="1700" dirty="0" smtClean="0">
              <a:solidFill>
                <a:srgbClr val="0000CC"/>
              </a:solidFill>
            </a:endParaRPr>
          </a:p>
          <a:p>
            <a:pPr marL="0" indent="0">
              <a:lnSpc>
                <a:spcPct val="80000"/>
              </a:lnSpc>
              <a:buFont typeface="Arial" charset="0"/>
              <a:buNone/>
              <a:defRPr/>
            </a:pPr>
            <a:endParaRPr lang="en-US" altLang="en-US" sz="1700" dirty="0">
              <a:solidFill>
                <a:srgbClr val="0000CC"/>
              </a:solidFill>
            </a:endParaRPr>
          </a:p>
          <a:p>
            <a:pPr marL="0" indent="0">
              <a:lnSpc>
                <a:spcPct val="80000"/>
              </a:lnSpc>
              <a:buFont typeface="Arial" charset="0"/>
              <a:buNone/>
              <a:defRPr/>
            </a:pPr>
            <a:endParaRPr lang="en-US" altLang="en-US" sz="2000" dirty="0">
              <a:solidFill>
                <a:srgbClr val="0000CC"/>
              </a:solidFill>
            </a:endParaRPr>
          </a:p>
          <a:p>
            <a:pPr marL="609600" indent="-609600">
              <a:lnSpc>
                <a:spcPct val="90000"/>
              </a:lnSpc>
              <a:buFont typeface="Arial" charset="0"/>
              <a:buNone/>
              <a:defRPr/>
            </a:pPr>
            <a:endParaRPr lang="en-US" altLang="en-US" sz="2400" dirty="0" smtClean="0">
              <a:solidFill>
                <a:srgbClr val="0000CC"/>
              </a:solidFill>
            </a:endParaRPr>
          </a:p>
        </p:txBody>
      </p:sp>
    </p:spTree>
    <p:extLst>
      <p:ext uri="{BB962C8B-B14F-4D97-AF65-F5344CB8AC3E}">
        <p14:creationId xmlns:p14="http://schemas.microsoft.com/office/powerpoint/2010/main" val="5948561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pPr>
              <a:defRPr/>
            </a:pPr>
            <a:r>
              <a:rPr lang="en-US" sz="4000" b="1" dirty="0" smtClean="0">
                <a:solidFill>
                  <a:schemeClr val="accent5">
                    <a:lumMod val="75000"/>
                  </a:schemeClr>
                </a:solidFill>
              </a:rPr>
              <a:t>Step 2: DRAFT of the OJT Training Plan</a:t>
            </a:r>
            <a:endParaRPr lang="en-US" altLang="en-US" sz="4000" b="1" dirty="0" smtClean="0"/>
          </a:p>
        </p:txBody>
      </p:sp>
      <p:sp>
        <p:nvSpPr>
          <p:cNvPr id="3" name="Content Placeholder 2"/>
          <p:cNvSpPr>
            <a:spLocks noGrp="1"/>
          </p:cNvSpPr>
          <p:nvPr>
            <p:ph idx="1"/>
          </p:nvPr>
        </p:nvSpPr>
        <p:spPr>
          <a:xfrm>
            <a:off x="457200" y="1600200"/>
            <a:ext cx="8382000" cy="4525963"/>
          </a:xfrm>
        </p:spPr>
        <p:txBody>
          <a:bodyPr/>
          <a:lstStyle/>
          <a:p>
            <a:pPr marL="0" indent="0">
              <a:buFont typeface="Arial" charset="0"/>
              <a:buNone/>
              <a:defRPr/>
            </a:pPr>
            <a:r>
              <a:rPr lang="en-US" dirty="0" smtClean="0"/>
              <a:t>OJT Training Position</a:t>
            </a:r>
          </a:p>
          <a:p>
            <a:pPr lvl="1">
              <a:buFont typeface="Wingdings" panose="05000000000000000000" pitchFamily="2" charset="2"/>
              <a:buChar char="ü"/>
              <a:defRPr/>
            </a:pPr>
            <a:r>
              <a:rPr lang="en-US" sz="2000" dirty="0" smtClean="0"/>
              <a:t>Job Title</a:t>
            </a:r>
          </a:p>
          <a:p>
            <a:pPr lvl="1">
              <a:buFont typeface="Wingdings" panose="05000000000000000000" pitchFamily="2" charset="2"/>
              <a:buChar char="ü"/>
              <a:defRPr/>
            </a:pPr>
            <a:r>
              <a:rPr lang="en-US" sz="2000" dirty="0" smtClean="0"/>
              <a:t>Job Description</a:t>
            </a:r>
          </a:p>
          <a:p>
            <a:pPr marL="457200" lvl="1" indent="0">
              <a:buFont typeface="Arial" charset="0"/>
              <a:buNone/>
              <a:defRPr/>
            </a:pPr>
            <a:endParaRPr lang="en-US" sz="2000" dirty="0" smtClean="0"/>
          </a:p>
          <a:p>
            <a:pPr marL="0" indent="0">
              <a:buFont typeface="Arial" charset="0"/>
              <a:buNone/>
              <a:defRPr/>
            </a:pPr>
            <a:endParaRPr lang="en-US" sz="2800" dirty="0" smtClean="0"/>
          </a:p>
        </p:txBody>
      </p:sp>
      <p:sp>
        <p:nvSpPr>
          <p:cNvPr id="4" name="Slide Number Placeholder 3"/>
          <p:cNvSpPr>
            <a:spLocks noGrp="1"/>
          </p:cNvSpPr>
          <p:nvPr>
            <p:ph type="sldNum" sz="quarter" idx="11"/>
          </p:nvPr>
        </p:nvSpPr>
        <p:spPr/>
        <p:txBody>
          <a:bodyPr/>
          <a:lstStyle/>
          <a:p>
            <a:pPr>
              <a:defRPr/>
            </a:pPr>
            <a:fld id="{2C20C08B-D472-43A7-B1D0-BE469A39BDEC}" type="slidenum">
              <a:rPr lang="en-US" smtClean="0"/>
              <a:pPr>
                <a:defRPr/>
              </a:pPr>
              <a:t>9</a:t>
            </a:fld>
            <a:endParaRPr lang="en-US" dirty="0"/>
          </a:p>
        </p:txBody>
      </p:sp>
      <p:pic>
        <p:nvPicPr>
          <p:cNvPr id="4403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4200" y="2396247"/>
            <a:ext cx="5181600" cy="3810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Tree>
    <p:extLst>
      <p:ext uri="{BB962C8B-B14F-4D97-AF65-F5344CB8AC3E}">
        <p14:creationId xmlns:p14="http://schemas.microsoft.com/office/powerpoint/2010/main" val="9957921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b="1" dirty="0" smtClean="0">
                <a:solidFill>
                  <a:schemeClr val="accent5">
                    <a:lumMod val="75000"/>
                  </a:schemeClr>
                </a:solidFill>
              </a:rPr>
              <a:t>Step 2: DRAFT of </a:t>
            </a:r>
            <a:br>
              <a:rPr lang="en-US" b="1" dirty="0" smtClean="0">
                <a:solidFill>
                  <a:schemeClr val="accent5">
                    <a:lumMod val="75000"/>
                  </a:schemeClr>
                </a:solidFill>
              </a:rPr>
            </a:br>
            <a:r>
              <a:rPr lang="en-US" b="1" dirty="0" smtClean="0">
                <a:solidFill>
                  <a:schemeClr val="accent5">
                    <a:lumMod val="75000"/>
                  </a:schemeClr>
                </a:solidFill>
              </a:rPr>
              <a:t>the OJT Training Plan</a:t>
            </a:r>
            <a:endParaRPr lang="en-US" dirty="0"/>
          </a:p>
        </p:txBody>
      </p:sp>
      <p:sp>
        <p:nvSpPr>
          <p:cNvPr id="3" name="Content Placeholder 2"/>
          <p:cNvSpPr>
            <a:spLocks noGrp="1"/>
          </p:cNvSpPr>
          <p:nvPr>
            <p:ph idx="1"/>
          </p:nvPr>
        </p:nvSpPr>
        <p:spPr/>
        <p:txBody>
          <a:bodyPr/>
          <a:lstStyle/>
          <a:p>
            <a:pPr>
              <a:defRPr/>
            </a:pPr>
            <a:r>
              <a:rPr lang="en-US" dirty="0"/>
              <a:t>O’NET Narrative Content  </a:t>
            </a:r>
            <a:endParaRPr lang="en-US" dirty="0" smtClean="0"/>
          </a:p>
          <a:p>
            <a:pPr marL="0" indent="0">
              <a:buFont typeface="Arial" charset="0"/>
              <a:buNone/>
              <a:defRPr/>
            </a:pPr>
            <a:endParaRPr lang="en-US" dirty="0"/>
          </a:p>
          <a:p>
            <a:pPr marL="0" lvl="1" indent="0">
              <a:buFont typeface="Arial" charset="0"/>
              <a:buNone/>
              <a:defRPr/>
            </a:pPr>
            <a:r>
              <a:rPr lang="en-US" sz="2400" dirty="0">
                <a:hlinkClick r:id="rId2"/>
              </a:rPr>
              <a:t>O*NET</a:t>
            </a:r>
            <a:r>
              <a:rPr lang="en-US" sz="2400" dirty="0"/>
              <a:t> </a:t>
            </a:r>
          </a:p>
          <a:p>
            <a:pPr marL="0" lvl="1" indent="0">
              <a:buFont typeface="Arial" charset="0"/>
              <a:buNone/>
              <a:defRPr/>
            </a:pPr>
            <a:r>
              <a:rPr lang="en-US" sz="2400" dirty="0">
                <a:hlinkClick r:id="rId2"/>
              </a:rPr>
              <a:t>http://www.onetonline.org/</a:t>
            </a:r>
            <a:r>
              <a:rPr lang="en-US" sz="2400" dirty="0"/>
              <a:t> </a:t>
            </a:r>
          </a:p>
          <a:p>
            <a:pPr lvl="1">
              <a:buFont typeface="Wingdings" panose="05000000000000000000" pitchFamily="2" charset="2"/>
              <a:buChar char="ü"/>
              <a:defRPr/>
            </a:pPr>
            <a:r>
              <a:rPr lang="en-US" sz="2000" dirty="0"/>
              <a:t>Specific Vocational Preparation (SVP)</a:t>
            </a:r>
          </a:p>
          <a:p>
            <a:pPr lvl="1">
              <a:buFont typeface="Wingdings" panose="05000000000000000000" pitchFamily="2" charset="2"/>
              <a:buChar char="ü"/>
              <a:defRPr/>
            </a:pPr>
            <a:r>
              <a:rPr lang="en-US" sz="2000" dirty="0"/>
              <a:t>Job Zones</a:t>
            </a:r>
          </a:p>
          <a:p>
            <a:pPr lvl="1">
              <a:buFont typeface="Wingdings" panose="05000000000000000000" pitchFamily="2" charset="2"/>
              <a:buChar char="ü"/>
              <a:defRPr/>
            </a:pPr>
            <a:r>
              <a:rPr lang="en-US" sz="2000" dirty="0"/>
              <a:t>Wages</a:t>
            </a:r>
          </a:p>
          <a:p>
            <a:pPr lvl="1">
              <a:buFont typeface="Wingdings" panose="05000000000000000000" pitchFamily="2" charset="2"/>
              <a:buChar char="ü"/>
              <a:defRPr/>
            </a:pPr>
            <a:r>
              <a:rPr lang="en-US" sz="2000" dirty="0"/>
              <a:t>Labor Market</a:t>
            </a:r>
          </a:p>
          <a:p>
            <a:pPr marL="0" indent="0">
              <a:buFont typeface="Arial" charset="0"/>
              <a:buNone/>
              <a:defRPr/>
            </a:pPr>
            <a:endParaRPr lang="en-US" dirty="0"/>
          </a:p>
        </p:txBody>
      </p:sp>
      <p:sp>
        <p:nvSpPr>
          <p:cNvPr id="4" name="Slide Number Placeholder 3"/>
          <p:cNvSpPr>
            <a:spLocks noGrp="1"/>
          </p:cNvSpPr>
          <p:nvPr>
            <p:ph type="sldNum" sz="quarter" idx="11"/>
          </p:nvPr>
        </p:nvSpPr>
        <p:spPr/>
        <p:txBody>
          <a:bodyPr/>
          <a:lstStyle/>
          <a:p>
            <a:pPr>
              <a:defRPr/>
            </a:pPr>
            <a:fld id="{7FC2EE31-F1E6-402A-8153-9B9BB9CE77C6}" type="slidenum">
              <a:rPr lang="en-US" smtClean="0"/>
              <a:pPr>
                <a:defRPr/>
              </a:pPr>
              <a:t>10</a:t>
            </a:fld>
            <a:endParaRPr lang="en-US" dirty="0"/>
          </a:p>
        </p:txBody>
      </p:sp>
    </p:spTree>
    <p:extLst>
      <p:ext uri="{BB962C8B-B14F-4D97-AF65-F5344CB8AC3E}">
        <p14:creationId xmlns:p14="http://schemas.microsoft.com/office/powerpoint/2010/main" val="22558351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a:defRPr/>
            </a:pPr>
            <a:fld id="{1A8BF07D-C49B-43F9-9CD3-A9AAE8EB119D}" type="slidenum">
              <a:rPr lang="en-US" smtClean="0"/>
              <a:pPr>
                <a:defRPr/>
              </a:pPr>
              <a:t>11</a:t>
            </a:fld>
            <a:endParaRPr lang="en-US" dirty="0"/>
          </a:p>
        </p:txBody>
      </p:sp>
      <p:pic>
        <p:nvPicPr>
          <p:cNvPr id="4608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829800" cy="800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Tree>
    <p:extLst>
      <p:ext uri="{BB962C8B-B14F-4D97-AF65-F5344CB8AC3E}">
        <p14:creationId xmlns:p14="http://schemas.microsoft.com/office/powerpoint/2010/main" val="21969231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a:defRPr/>
            </a:pPr>
            <a:fld id="{DD857132-CC1B-45BB-AD59-0124A9254DD7}" type="slidenum">
              <a:rPr lang="en-US" smtClean="0"/>
              <a:pPr>
                <a:defRPr/>
              </a:pPr>
              <a:t>12</a:t>
            </a:fld>
            <a:endParaRPr lang="en-US" dirty="0"/>
          </a:p>
        </p:txBody>
      </p:sp>
      <p:pic>
        <p:nvPicPr>
          <p:cNvPr id="4710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372600" cy="7391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Tree>
    <p:extLst>
      <p:ext uri="{BB962C8B-B14F-4D97-AF65-F5344CB8AC3E}">
        <p14:creationId xmlns:p14="http://schemas.microsoft.com/office/powerpoint/2010/main" val="409765538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a:defRPr/>
            </a:pPr>
            <a:fld id="{D88B3CC3-47A6-4A21-94CE-24B9A72BCBAC}" type="slidenum">
              <a:rPr lang="en-US" smtClean="0"/>
              <a:pPr>
                <a:defRPr/>
              </a:pPr>
              <a:t>13</a:t>
            </a:fld>
            <a:endParaRPr lang="en-US" dirty="0"/>
          </a:p>
        </p:txBody>
      </p:sp>
      <p:pic>
        <p:nvPicPr>
          <p:cNvPr id="4813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Tree>
    <p:extLst>
      <p:ext uri="{BB962C8B-B14F-4D97-AF65-F5344CB8AC3E}">
        <p14:creationId xmlns:p14="http://schemas.microsoft.com/office/powerpoint/2010/main" val="122343257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a:defRPr/>
            </a:pPr>
            <a:fld id="{6BD12CD6-9AFB-4B02-8950-8BF93A7C0E7A}" type="slidenum">
              <a:rPr lang="en-US" smtClean="0"/>
              <a:pPr>
                <a:defRPr/>
              </a:pPr>
              <a:t>14</a:t>
            </a:fld>
            <a:endParaRPr lang="en-US" dirty="0"/>
          </a:p>
        </p:txBody>
      </p:sp>
      <p:pic>
        <p:nvPicPr>
          <p:cNvPr id="4915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57200"/>
            <a:ext cx="9144000" cy="5638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Tree>
    <p:extLst>
      <p:ext uri="{BB962C8B-B14F-4D97-AF65-F5344CB8AC3E}">
        <p14:creationId xmlns:p14="http://schemas.microsoft.com/office/powerpoint/2010/main" val="74973197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a:defRPr/>
            </a:pPr>
            <a:fld id="{6994F9F0-662E-4291-B571-08E4F034C139}" type="slidenum">
              <a:rPr lang="en-US" smtClean="0"/>
              <a:pPr>
                <a:defRPr/>
              </a:pPr>
              <a:t>15</a:t>
            </a:fld>
            <a:endParaRPr lang="en-US" dirty="0"/>
          </a:p>
        </p:txBody>
      </p:sp>
      <p:pic>
        <p:nvPicPr>
          <p:cNvPr id="5017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Tree>
    <p:extLst>
      <p:ext uri="{BB962C8B-B14F-4D97-AF65-F5344CB8AC3E}">
        <p14:creationId xmlns:p14="http://schemas.microsoft.com/office/powerpoint/2010/main" val="126883424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a:defRPr/>
            </a:pPr>
            <a:fld id="{764BBF75-258C-40C9-BC22-5197017E9D69}" type="slidenum">
              <a:rPr lang="en-US" smtClean="0"/>
              <a:pPr>
                <a:defRPr/>
              </a:pPr>
              <a:t>16</a:t>
            </a:fld>
            <a:endParaRPr lang="en-US" dirty="0"/>
          </a:p>
        </p:txBody>
      </p:sp>
      <p:pic>
        <p:nvPicPr>
          <p:cNvPr id="5120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Tree>
    <p:extLst>
      <p:ext uri="{BB962C8B-B14F-4D97-AF65-F5344CB8AC3E}">
        <p14:creationId xmlns:p14="http://schemas.microsoft.com/office/powerpoint/2010/main" val="371582283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4000" b="1" dirty="0" smtClean="0">
                <a:solidFill>
                  <a:schemeClr val="accent5">
                    <a:lumMod val="75000"/>
                  </a:schemeClr>
                </a:solidFill>
              </a:rPr>
              <a:t>Step 2: DRAFT of the OJT Training Plan</a:t>
            </a:r>
            <a:endParaRPr lang="en-US" sz="4000" dirty="0"/>
          </a:p>
        </p:txBody>
      </p:sp>
      <p:sp>
        <p:nvSpPr>
          <p:cNvPr id="3" name="Content Placeholder 2"/>
          <p:cNvSpPr>
            <a:spLocks noGrp="1"/>
          </p:cNvSpPr>
          <p:nvPr>
            <p:ph idx="1"/>
          </p:nvPr>
        </p:nvSpPr>
        <p:spPr>
          <a:xfrm>
            <a:off x="457200" y="1524000"/>
            <a:ext cx="8229600" cy="4602163"/>
          </a:xfrm>
        </p:spPr>
        <p:txBody>
          <a:bodyPr/>
          <a:lstStyle/>
          <a:p>
            <a:pPr>
              <a:defRPr/>
            </a:pPr>
            <a:r>
              <a:rPr lang="en-US" dirty="0" smtClean="0"/>
              <a:t>Training Plan</a:t>
            </a:r>
          </a:p>
          <a:p>
            <a:pPr lvl="1">
              <a:buFont typeface="Wingdings" panose="05000000000000000000" pitchFamily="2" charset="2"/>
              <a:buChar char="ü"/>
              <a:defRPr/>
            </a:pPr>
            <a:r>
              <a:rPr lang="en-US" sz="2000" dirty="0" smtClean="0"/>
              <a:t>Utilized for OJT Matching process</a:t>
            </a:r>
          </a:p>
          <a:p>
            <a:pPr lvl="1">
              <a:buFont typeface="Wingdings" panose="05000000000000000000" pitchFamily="2" charset="2"/>
              <a:buChar char="ü"/>
              <a:defRPr/>
            </a:pPr>
            <a:r>
              <a:rPr lang="en-US" sz="2000" dirty="0" smtClean="0"/>
              <a:t>Identify potential OJT</a:t>
            </a:r>
            <a:r>
              <a:rPr lang="en-US" sz="2000" dirty="0"/>
              <a:t> </a:t>
            </a:r>
            <a:r>
              <a:rPr lang="en-US" sz="2000" dirty="0" smtClean="0"/>
              <a:t>candidates skill gaps</a:t>
            </a:r>
          </a:p>
          <a:p>
            <a:pPr marL="457200" lvl="1" indent="0">
              <a:buFont typeface="Arial" charset="0"/>
              <a:buNone/>
              <a:defRPr/>
            </a:pPr>
            <a:endParaRPr lang="en-US" sz="2000" dirty="0" smtClean="0"/>
          </a:p>
          <a:p>
            <a:pPr>
              <a:defRPr/>
            </a:pPr>
            <a:r>
              <a:rPr lang="en-US" sz="2800" dirty="0" smtClean="0"/>
              <a:t>Connection </a:t>
            </a:r>
            <a:r>
              <a:rPr lang="en-US" sz="2800" dirty="0"/>
              <a:t>to OJT Contract </a:t>
            </a:r>
            <a:r>
              <a:rPr lang="en-US" sz="2800" dirty="0" smtClean="0"/>
              <a:t>&amp; Monthly Progress Report</a:t>
            </a:r>
            <a:endParaRPr lang="en-US" sz="2000" dirty="0" smtClean="0"/>
          </a:p>
          <a:p>
            <a:pPr lvl="1">
              <a:buFont typeface="Wingdings" panose="05000000000000000000" pitchFamily="2" charset="2"/>
              <a:buChar char="ü"/>
              <a:defRPr/>
            </a:pPr>
            <a:r>
              <a:rPr lang="en-US" sz="2000" dirty="0" smtClean="0"/>
              <a:t>Training Plan is embedded into the OJT Contract and Monthly Progress Report</a:t>
            </a:r>
          </a:p>
          <a:p>
            <a:pPr marL="457200" lvl="1" indent="0">
              <a:buFont typeface="Arial" charset="0"/>
              <a:buNone/>
              <a:defRPr/>
            </a:pPr>
            <a:endParaRPr lang="en-US" sz="2000" dirty="0" smtClean="0"/>
          </a:p>
          <a:p>
            <a:pPr marL="57150" indent="0">
              <a:buFont typeface="Arial" charset="0"/>
              <a:buNone/>
              <a:defRPr/>
            </a:pPr>
            <a:endParaRPr lang="en-US" sz="1400" dirty="0" smtClean="0"/>
          </a:p>
          <a:p>
            <a:pPr marL="57150" indent="0">
              <a:buFont typeface="Arial" charset="0"/>
              <a:buNone/>
              <a:defRPr/>
            </a:pPr>
            <a:endParaRPr lang="en-US" sz="1400" dirty="0" smtClean="0"/>
          </a:p>
        </p:txBody>
      </p:sp>
      <p:sp>
        <p:nvSpPr>
          <p:cNvPr id="4" name="Slide Number Placeholder 3"/>
          <p:cNvSpPr>
            <a:spLocks noGrp="1"/>
          </p:cNvSpPr>
          <p:nvPr>
            <p:ph type="sldNum" sz="quarter" idx="11"/>
          </p:nvPr>
        </p:nvSpPr>
        <p:spPr/>
        <p:txBody>
          <a:bodyPr/>
          <a:lstStyle/>
          <a:p>
            <a:pPr>
              <a:defRPr/>
            </a:pPr>
            <a:fld id="{1D7ADB55-52D7-47FF-8025-95FDE7085929}" type="slidenum">
              <a:rPr lang="en-US" smtClean="0"/>
              <a:pPr>
                <a:defRPr/>
              </a:pPr>
              <a:t>17</a:t>
            </a:fld>
            <a:endParaRPr lang="en-US" dirty="0"/>
          </a:p>
        </p:txBody>
      </p:sp>
    </p:spTree>
    <p:extLst>
      <p:ext uri="{BB962C8B-B14F-4D97-AF65-F5344CB8AC3E}">
        <p14:creationId xmlns:p14="http://schemas.microsoft.com/office/powerpoint/2010/main" val="312410505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a:xfrm>
            <a:off x="609600" y="274638"/>
            <a:ext cx="8077200" cy="563562"/>
          </a:xfrm>
        </p:spPr>
        <p:txBody>
          <a:bodyPr/>
          <a:lstStyle/>
          <a:p>
            <a:pPr>
              <a:defRPr/>
            </a:pPr>
            <a:r>
              <a:rPr lang="en-US" altLang="en-US" sz="3600" b="1" dirty="0" smtClean="0">
                <a:solidFill>
                  <a:schemeClr val="tx1">
                    <a:lumMod val="65000"/>
                    <a:lumOff val="35000"/>
                  </a:schemeClr>
                </a:solidFill>
              </a:rPr>
              <a:t/>
            </a:r>
            <a:br>
              <a:rPr lang="en-US" altLang="en-US" sz="3600" b="1" dirty="0" smtClean="0">
                <a:solidFill>
                  <a:schemeClr val="tx1">
                    <a:lumMod val="65000"/>
                    <a:lumOff val="35000"/>
                  </a:schemeClr>
                </a:solidFill>
              </a:rPr>
            </a:br>
            <a:r>
              <a:rPr lang="en-US" altLang="en-US" sz="3600" b="1" dirty="0" smtClean="0">
                <a:solidFill>
                  <a:schemeClr val="tx1">
                    <a:lumMod val="65000"/>
                    <a:lumOff val="35000"/>
                  </a:schemeClr>
                </a:solidFill>
              </a:rPr>
              <a:t>Training Plan Example</a:t>
            </a:r>
            <a:br>
              <a:rPr lang="en-US" altLang="en-US" sz="3600" b="1" dirty="0" smtClean="0">
                <a:solidFill>
                  <a:schemeClr val="tx1">
                    <a:lumMod val="65000"/>
                    <a:lumOff val="35000"/>
                  </a:schemeClr>
                </a:solidFill>
              </a:rPr>
            </a:br>
            <a:r>
              <a:rPr lang="en-US" altLang="en-US" sz="3600" b="1" dirty="0" smtClean="0">
                <a:solidFill>
                  <a:schemeClr val="tx1">
                    <a:lumMod val="65000"/>
                    <a:lumOff val="35000"/>
                  </a:schemeClr>
                </a:solidFill>
              </a:rPr>
              <a:t/>
            </a:r>
            <a:br>
              <a:rPr lang="en-US" altLang="en-US" sz="3600" b="1" dirty="0" smtClean="0">
                <a:solidFill>
                  <a:schemeClr val="tx1">
                    <a:lumMod val="65000"/>
                    <a:lumOff val="35000"/>
                  </a:schemeClr>
                </a:solidFill>
              </a:rPr>
            </a:br>
            <a:r>
              <a:rPr lang="en-US" altLang="en-US" sz="1600" b="1" u="sng" dirty="0" smtClean="0"/>
              <a:t>Human Resource Assistant </a:t>
            </a:r>
          </a:p>
        </p:txBody>
      </p:sp>
      <p:sp>
        <p:nvSpPr>
          <p:cNvPr id="4" name="Slide Number Placeholder 3"/>
          <p:cNvSpPr>
            <a:spLocks noGrp="1"/>
          </p:cNvSpPr>
          <p:nvPr>
            <p:ph type="sldNum" sz="quarter" idx="11"/>
          </p:nvPr>
        </p:nvSpPr>
        <p:spPr/>
        <p:txBody>
          <a:bodyPr/>
          <a:lstStyle/>
          <a:p>
            <a:pPr>
              <a:defRPr/>
            </a:pPr>
            <a:fld id="{DEA5D829-7D1D-442B-BB4F-06E93E4C5D24}" type="slidenum">
              <a:rPr lang="en-US" smtClean="0"/>
              <a:pPr>
                <a:defRPr/>
              </a:pPr>
              <a:t>18</a:t>
            </a:fld>
            <a:endParaRPr lang="en-US" dirty="0"/>
          </a:p>
        </p:txBody>
      </p:sp>
      <p:sp>
        <p:nvSpPr>
          <p:cNvPr id="53252" name="Rectangle 5"/>
          <p:cNvSpPr>
            <a:spLocks noChangeArrowheads="1"/>
          </p:cNvSpPr>
          <p:nvPr/>
        </p:nvSpPr>
        <p:spPr bwMode="auto">
          <a:xfrm>
            <a:off x="304800" y="700088"/>
            <a:ext cx="184150" cy="27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tIns="0" bIns="0" anchor="ctr">
            <a:spAutoFit/>
          </a:bodyPr>
          <a:lstStyle>
            <a:lvl1pPr algn="l" eaLnBrk="0" hangingPunct="0">
              <a:spcBef>
                <a:spcPct val="20000"/>
              </a:spcBef>
              <a:buFont typeface="Arial" charset="0"/>
              <a:buChar char="•"/>
              <a:tabLst>
                <a:tab pos="495300" algn="l"/>
              </a:tabLst>
              <a:defRPr sz="3200">
                <a:solidFill>
                  <a:schemeClr val="tx1"/>
                </a:solidFill>
                <a:latin typeface="Calibri" pitchFamily="34" charset="0"/>
              </a:defRPr>
            </a:lvl1pPr>
            <a:lvl2pPr marL="742950" indent="-285750" algn="l" eaLnBrk="0" hangingPunct="0">
              <a:spcBef>
                <a:spcPct val="20000"/>
              </a:spcBef>
              <a:buFont typeface="Arial" charset="0"/>
              <a:buChar char="–"/>
              <a:tabLst>
                <a:tab pos="495300" algn="l"/>
              </a:tabLst>
              <a:defRPr sz="2800">
                <a:solidFill>
                  <a:schemeClr val="tx1"/>
                </a:solidFill>
                <a:latin typeface="Calibri" pitchFamily="34" charset="0"/>
              </a:defRPr>
            </a:lvl2pPr>
            <a:lvl3pPr marL="1143000" indent="-228600" algn="l" eaLnBrk="0" hangingPunct="0">
              <a:spcBef>
                <a:spcPct val="20000"/>
              </a:spcBef>
              <a:buFont typeface="Arial" charset="0"/>
              <a:buChar char="•"/>
              <a:tabLst>
                <a:tab pos="495300" algn="l"/>
              </a:tabLst>
              <a:defRPr sz="2400">
                <a:solidFill>
                  <a:schemeClr val="tx1"/>
                </a:solidFill>
                <a:latin typeface="Calibri" pitchFamily="34" charset="0"/>
              </a:defRPr>
            </a:lvl3pPr>
            <a:lvl4pPr marL="1600200" indent="-228600" algn="l" eaLnBrk="0" hangingPunct="0">
              <a:spcBef>
                <a:spcPct val="20000"/>
              </a:spcBef>
              <a:buFont typeface="Arial" charset="0"/>
              <a:buChar char="–"/>
              <a:tabLst>
                <a:tab pos="495300" algn="l"/>
              </a:tabLst>
              <a:defRPr sz="2000">
                <a:solidFill>
                  <a:schemeClr val="tx1"/>
                </a:solidFill>
                <a:latin typeface="Calibri" pitchFamily="34" charset="0"/>
              </a:defRPr>
            </a:lvl4pPr>
            <a:lvl5pPr marL="2057400" indent="-228600" algn="l" eaLnBrk="0" hangingPunct="0">
              <a:spcBef>
                <a:spcPct val="20000"/>
              </a:spcBef>
              <a:buFont typeface="Arial" charset="0"/>
              <a:buChar char="»"/>
              <a:tabLst>
                <a:tab pos="495300" algn="l"/>
              </a:tabLst>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tabLst>
                <a:tab pos="495300" algn="l"/>
              </a:tabLst>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tabLst>
                <a:tab pos="495300" algn="l"/>
              </a:tabLst>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tabLst>
                <a:tab pos="495300" algn="l"/>
              </a:tabLst>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tabLst>
                <a:tab pos="495300" algn="l"/>
              </a:tabLst>
              <a:defRPr sz="2000">
                <a:solidFill>
                  <a:schemeClr val="tx1"/>
                </a:solidFill>
                <a:latin typeface="Calibri" pitchFamily="34" charset="0"/>
              </a:defRPr>
            </a:lvl9pPr>
          </a:lstStyle>
          <a:p>
            <a:pPr>
              <a:spcBef>
                <a:spcPct val="0"/>
              </a:spcBef>
              <a:buFontTx/>
              <a:buNone/>
            </a:pPr>
            <a:endParaRPr lang="en-US" altLang="en-US" sz="1800" dirty="0">
              <a:solidFill>
                <a:srgbClr val="000000"/>
              </a:solidFill>
              <a:latin typeface="Arial" charset="0"/>
            </a:endParaRPr>
          </a:p>
        </p:txBody>
      </p:sp>
      <p:graphicFrame>
        <p:nvGraphicFramePr>
          <p:cNvPr id="5" name="Content Placeholder 4"/>
          <p:cNvGraphicFramePr>
            <a:graphicFrameLocks noGrp="1"/>
          </p:cNvGraphicFramePr>
          <p:nvPr>
            <p:ph idx="1"/>
          </p:nvPr>
        </p:nvGraphicFramePr>
        <p:xfrm>
          <a:off x="457200" y="1820863"/>
          <a:ext cx="8229601" cy="4084638"/>
        </p:xfrm>
        <a:graphic>
          <a:graphicData uri="http://schemas.openxmlformats.org/drawingml/2006/table">
            <a:tbl>
              <a:tblPr firstRow="1" firstCol="1" lastRow="1" lastCol="1" bandRow="1" bandCol="1"/>
              <a:tblGrid>
                <a:gridCol w="1835201"/>
                <a:gridCol w="3107497"/>
                <a:gridCol w="1031992"/>
                <a:gridCol w="1112642"/>
                <a:gridCol w="1142269"/>
              </a:tblGrid>
              <a:tr h="335306">
                <a:tc>
                  <a:txBody>
                    <a:bodyPr/>
                    <a:lstStyle/>
                    <a:p>
                      <a:pPr marL="0" marR="0">
                        <a:spcBef>
                          <a:spcPts val="0"/>
                        </a:spcBef>
                        <a:spcAft>
                          <a:spcPts val="0"/>
                        </a:spcAft>
                      </a:pPr>
                      <a:r>
                        <a:rPr lang="en-US" sz="1100" b="1" dirty="0">
                          <a:effectLst/>
                          <a:latin typeface="+mn-lt"/>
                          <a:ea typeface="Times New Roman"/>
                        </a:rPr>
                        <a:t>Tasks </a:t>
                      </a:r>
                      <a:endParaRPr lang="en-US" sz="1200" dirty="0">
                        <a:effectLst/>
                        <a:latin typeface="+mn-lt"/>
                        <a:ea typeface="Times New Roman"/>
                      </a:endParaRPr>
                    </a:p>
                    <a:p>
                      <a:pPr marL="0" marR="0">
                        <a:spcBef>
                          <a:spcPts val="0"/>
                        </a:spcBef>
                        <a:spcAft>
                          <a:spcPts val="0"/>
                        </a:spcAft>
                      </a:pPr>
                      <a:r>
                        <a:rPr lang="en-US" sz="1000" dirty="0">
                          <a:effectLst/>
                          <a:latin typeface="+mn-lt"/>
                          <a:ea typeface="Times New Roman"/>
                        </a:rPr>
                        <a:t> </a:t>
                      </a:r>
                      <a:endParaRPr lang="en-US" sz="1200" dirty="0">
                        <a:effectLst/>
                        <a:latin typeface="+mn-lt"/>
                        <a:ea typeface="Times New Roman"/>
                      </a:endParaRPr>
                    </a:p>
                  </a:txBody>
                  <a:tcPr marL="67727" marR="677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dirty="0">
                          <a:effectLst/>
                          <a:latin typeface="+mn-lt"/>
                          <a:ea typeface="Times New Roman"/>
                        </a:rPr>
                        <a:t>Competency Based Skills</a:t>
                      </a:r>
                      <a:endParaRPr lang="en-US" sz="1200" dirty="0">
                        <a:effectLst/>
                        <a:latin typeface="+mn-lt"/>
                        <a:ea typeface="Times New Roman"/>
                      </a:endParaRPr>
                    </a:p>
                  </a:txBody>
                  <a:tcPr marL="67727" marR="677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1" dirty="0">
                          <a:effectLst/>
                          <a:latin typeface="+mn-lt"/>
                          <a:ea typeface="Times New Roman"/>
                        </a:rPr>
                        <a:t>Est. Hours</a:t>
                      </a:r>
                      <a:endParaRPr lang="en-US" sz="1200" dirty="0">
                        <a:effectLst/>
                        <a:latin typeface="+mn-lt"/>
                        <a:ea typeface="Times New Roman"/>
                      </a:endParaRPr>
                    </a:p>
                    <a:p>
                      <a:pPr marL="0" marR="0" algn="ctr">
                        <a:spcBef>
                          <a:spcPts val="0"/>
                        </a:spcBef>
                        <a:spcAft>
                          <a:spcPts val="0"/>
                        </a:spcAft>
                      </a:pPr>
                      <a:r>
                        <a:rPr lang="en-US" sz="1100" b="1" dirty="0">
                          <a:effectLst/>
                          <a:latin typeface="+mn-lt"/>
                          <a:ea typeface="Times New Roman"/>
                        </a:rPr>
                        <a:t> </a:t>
                      </a:r>
                      <a:endParaRPr lang="en-US" sz="1200" dirty="0">
                        <a:effectLst/>
                        <a:latin typeface="+mn-lt"/>
                        <a:ea typeface="Times New Roman"/>
                      </a:endParaRPr>
                    </a:p>
                  </a:txBody>
                  <a:tcPr marL="67727" marR="677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dirty="0">
                          <a:effectLst/>
                          <a:latin typeface="+mn-lt"/>
                          <a:ea typeface="Times New Roman"/>
                        </a:rPr>
                        <a:t>Instructional  Method </a:t>
                      </a:r>
                      <a:endParaRPr lang="en-US" sz="1200" dirty="0">
                        <a:effectLst/>
                        <a:latin typeface="+mn-lt"/>
                        <a:ea typeface="Times New Roman"/>
                      </a:endParaRPr>
                    </a:p>
                  </a:txBody>
                  <a:tcPr marL="67727" marR="677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100" b="1" dirty="0">
                          <a:effectLst/>
                          <a:latin typeface="+mn-lt"/>
                          <a:ea typeface="Times New Roman"/>
                        </a:rPr>
                        <a:t>Evaluation Method</a:t>
                      </a:r>
                      <a:endParaRPr lang="en-US" sz="1200" dirty="0">
                        <a:effectLst/>
                        <a:latin typeface="+mn-lt"/>
                        <a:ea typeface="Times New Roman"/>
                      </a:endParaRPr>
                    </a:p>
                  </a:txBody>
                  <a:tcPr marL="67727" marR="677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19295">
                <a:tc>
                  <a:txBody>
                    <a:bodyPr/>
                    <a:lstStyle/>
                    <a:p>
                      <a:pPr marL="160020" marR="0" indent="-160020">
                        <a:spcBef>
                          <a:spcPts val="0"/>
                        </a:spcBef>
                        <a:spcAft>
                          <a:spcPts val="0"/>
                        </a:spcAft>
                      </a:pPr>
                      <a:r>
                        <a:rPr lang="en-US" sz="1200" dirty="0">
                          <a:effectLst/>
                          <a:latin typeface="+mn-lt"/>
                          <a:ea typeface="Times New Roman"/>
                        </a:rPr>
                        <a:t>Provides administrative </a:t>
                      </a:r>
                    </a:p>
                    <a:p>
                      <a:pPr marL="160020" marR="0" indent="-160020">
                        <a:spcBef>
                          <a:spcPts val="0"/>
                        </a:spcBef>
                        <a:spcAft>
                          <a:spcPts val="0"/>
                        </a:spcAft>
                      </a:pPr>
                      <a:r>
                        <a:rPr lang="en-US" sz="1200" dirty="0">
                          <a:effectLst/>
                          <a:latin typeface="+mn-lt"/>
                          <a:ea typeface="Times New Roman"/>
                        </a:rPr>
                        <a:t>support to Vice President</a:t>
                      </a:r>
                    </a:p>
                    <a:p>
                      <a:pPr marL="160020" marR="0" indent="-160020">
                        <a:spcBef>
                          <a:spcPts val="0"/>
                        </a:spcBef>
                        <a:spcAft>
                          <a:spcPts val="0"/>
                        </a:spcAft>
                      </a:pPr>
                      <a:r>
                        <a:rPr lang="en-US" sz="1200" dirty="0">
                          <a:effectLst/>
                          <a:latin typeface="+mn-lt"/>
                          <a:ea typeface="Times New Roman"/>
                        </a:rPr>
                        <a:t>of Human Resources and </a:t>
                      </a:r>
                    </a:p>
                    <a:p>
                      <a:pPr marL="160020" marR="0" indent="-160020">
                        <a:spcBef>
                          <a:spcPts val="0"/>
                        </a:spcBef>
                        <a:spcAft>
                          <a:spcPts val="0"/>
                        </a:spcAft>
                      </a:pPr>
                      <a:r>
                        <a:rPr lang="en-US" sz="1200" dirty="0">
                          <a:effectLst/>
                          <a:latin typeface="+mn-lt"/>
                          <a:ea typeface="Times New Roman"/>
                        </a:rPr>
                        <a:t>HR staff members.</a:t>
                      </a:r>
                    </a:p>
                  </a:txBody>
                  <a:tcPr marL="67727" marR="677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tabLst>
                          <a:tab pos="704850" algn="l"/>
                        </a:tabLst>
                      </a:pPr>
                      <a:r>
                        <a:rPr lang="en-US" sz="1200" dirty="0">
                          <a:effectLst/>
                          <a:latin typeface="+mn-lt"/>
                          <a:ea typeface="Times New Roman"/>
                        </a:rPr>
                        <a:t>Provides timely and accurate administrative support to HR department, includes files for Vice President; drafts letters, policies; develops spreadsheets; designs presentations and flyers; department supplies.</a:t>
                      </a:r>
                    </a:p>
                  </a:txBody>
                  <a:tcPr marL="67727" marR="677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1" cap="all" dirty="0">
                          <a:effectLst/>
                          <a:latin typeface="+mn-lt"/>
                          <a:ea typeface="Calibri"/>
                        </a:rPr>
                        <a:t> </a:t>
                      </a:r>
                      <a:endParaRPr lang="en-US" sz="1200" dirty="0">
                        <a:effectLst/>
                        <a:latin typeface="+mn-lt"/>
                        <a:ea typeface="Times New Roman"/>
                      </a:endParaRPr>
                    </a:p>
                    <a:p>
                      <a:pPr marL="0" marR="0" algn="ctr">
                        <a:spcBef>
                          <a:spcPts val="0"/>
                        </a:spcBef>
                        <a:spcAft>
                          <a:spcPts val="0"/>
                        </a:spcAft>
                      </a:pPr>
                      <a:r>
                        <a:rPr lang="en-US" sz="1100" b="1" cap="all" dirty="0">
                          <a:effectLst/>
                          <a:latin typeface="+mn-lt"/>
                          <a:ea typeface="Calibri"/>
                        </a:rPr>
                        <a:t> </a:t>
                      </a:r>
                      <a:endParaRPr lang="en-US" sz="1200" dirty="0">
                        <a:effectLst/>
                        <a:latin typeface="+mn-lt"/>
                        <a:ea typeface="Times New Roman"/>
                      </a:endParaRPr>
                    </a:p>
                    <a:p>
                      <a:pPr marL="0" marR="0" algn="ctr">
                        <a:spcBef>
                          <a:spcPts val="0"/>
                        </a:spcBef>
                        <a:spcAft>
                          <a:spcPts val="0"/>
                        </a:spcAft>
                      </a:pPr>
                      <a:r>
                        <a:rPr lang="en-US" sz="1100" b="1" cap="all" dirty="0">
                          <a:effectLst/>
                          <a:latin typeface="+mn-lt"/>
                          <a:ea typeface="Calibri"/>
                        </a:rPr>
                        <a:t>50</a:t>
                      </a:r>
                      <a:endParaRPr lang="en-US" sz="1200" dirty="0">
                        <a:effectLst/>
                        <a:latin typeface="+mn-lt"/>
                        <a:ea typeface="Times New Roman"/>
                      </a:endParaRPr>
                    </a:p>
                  </a:txBody>
                  <a:tcPr marL="67727" marR="677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000" dirty="0">
                          <a:effectLst/>
                          <a:latin typeface="+mn-lt"/>
                          <a:ea typeface="Times New Roman"/>
                        </a:rPr>
                        <a:t> </a:t>
                      </a:r>
                      <a:endParaRPr lang="en-US" sz="1200" dirty="0">
                        <a:effectLst/>
                        <a:latin typeface="+mn-lt"/>
                        <a:ea typeface="Times New Roman"/>
                      </a:endParaRPr>
                    </a:p>
                    <a:p>
                      <a:pPr marL="0" marR="0">
                        <a:spcBef>
                          <a:spcPts val="0"/>
                        </a:spcBef>
                        <a:spcAft>
                          <a:spcPts val="0"/>
                        </a:spcAft>
                      </a:pPr>
                      <a:r>
                        <a:rPr lang="en-US" sz="1000" dirty="0">
                          <a:effectLst/>
                          <a:latin typeface="+mn-lt"/>
                          <a:ea typeface="Times New Roman"/>
                        </a:rPr>
                        <a:t>V=Verbal/Written Instruction    </a:t>
                      </a:r>
                      <a:endParaRPr lang="en-US" sz="1200" dirty="0">
                        <a:effectLst/>
                        <a:latin typeface="+mn-lt"/>
                        <a:ea typeface="Times New Roman"/>
                      </a:endParaRPr>
                    </a:p>
                    <a:p>
                      <a:pPr marL="0" marR="0">
                        <a:spcBef>
                          <a:spcPts val="0"/>
                        </a:spcBef>
                        <a:spcAft>
                          <a:spcPts val="0"/>
                        </a:spcAft>
                      </a:pPr>
                      <a:r>
                        <a:rPr lang="en-US" sz="1000" dirty="0">
                          <a:effectLst/>
                          <a:latin typeface="+mn-lt"/>
                          <a:ea typeface="Times New Roman"/>
                        </a:rPr>
                        <a:t>S=Shadowing       </a:t>
                      </a:r>
                      <a:endParaRPr lang="en-US" sz="1200" dirty="0">
                        <a:effectLst/>
                        <a:latin typeface="+mn-lt"/>
                        <a:ea typeface="Times New Roman"/>
                      </a:endParaRPr>
                    </a:p>
                    <a:p>
                      <a:pPr marL="0" marR="0">
                        <a:spcBef>
                          <a:spcPts val="0"/>
                        </a:spcBef>
                        <a:spcAft>
                          <a:spcPts val="0"/>
                        </a:spcAft>
                      </a:pPr>
                      <a:r>
                        <a:rPr lang="en-US" sz="1000" dirty="0">
                          <a:effectLst/>
                          <a:latin typeface="+mn-lt"/>
                          <a:ea typeface="Times New Roman"/>
                        </a:rPr>
                        <a:t>W=-Supervised Direct Work    </a:t>
                      </a:r>
                      <a:endParaRPr lang="en-US" sz="1200" dirty="0">
                        <a:effectLst/>
                        <a:latin typeface="+mn-lt"/>
                        <a:ea typeface="Times New Roman"/>
                      </a:endParaRPr>
                    </a:p>
                    <a:p>
                      <a:pPr marL="0" marR="0">
                        <a:spcBef>
                          <a:spcPts val="0"/>
                        </a:spcBef>
                        <a:spcAft>
                          <a:spcPts val="0"/>
                        </a:spcAft>
                      </a:pPr>
                      <a:r>
                        <a:rPr lang="en-US" sz="1000" dirty="0">
                          <a:effectLst/>
                          <a:latin typeface="+mn-lt"/>
                          <a:ea typeface="Times New Roman"/>
                        </a:rPr>
                        <a:t>A= Assigned  </a:t>
                      </a:r>
                      <a:endParaRPr lang="en-US" sz="1200" dirty="0">
                        <a:effectLst/>
                        <a:latin typeface="+mn-lt"/>
                        <a:ea typeface="Times New Roman"/>
                      </a:endParaRPr>
                    </a:p>
                    <a:p>
                      <a:pPr marL="0" marR="0">
                        <a:spcBef>
                          <a:spcPts val="0"/>
                        </a:spcBef>
                        <a:spcAft>
                          <a:spcPts val="0"/>
                        </a:spcAft>
                      </a:pPr>
                      <a:r>
                        <a:rPr lang="en-US" sz="1000" dirty="0">
                          <a:effectLst/>
                          <a:latin typeface="+mn-lt"/>
                          <a:ea typeface="Times New Roman"/>
                        </a:rPr>
                        <a:t>       Readings</a:t>
                      </a:r>
                      <a:endParaRPr lang="en-US" sz="1200" dirty="0">
                        <a:effectLst/>
                        <a:latin typeface="+mn-lt"/>
                        <a:ea typeface="Times New Roman"/>
                      </a:endParaRPr>
                    </a:p>
                  </a:txBody>
                  <a:tcPr marL="67727" marR="677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000" dirty="0">
                          <a:effectLst/>
                          <a:latin typeface="+mn-lt"/>
                          <a:ea typeface="Times New Roman"/>
                        </a:rPr>
                        <a:t> </a:t>
                      </a:r>
                      <a:endParaRPr lang="en-US" sz="1200" dirty="0">
                        <a:effectLst/>
                        <a:latin typeface="+mn-lt"/>
                        <a:ea typeface="Times New Roman"/>
                      </a:endParaRPr>
                    </a:p>
                    <a:p>
                      <a:pPr marL="0" marR="0">
                        <a:spcBef>
                          <a:spcPts val="0"/>
                        </a:spcBef>
                        <a:spcAft>
                          <a:spcPts val="0"/>
                        </a:spcAft>
                      </a:pPr>
                      <a:r>
                        <a:rPr lang="en-US" sz="1000" dirty="0">
                          <a:effectLst/>
                          <a:latin typeface="+mn-lt"/>
                          <a:ea typeface="Times New Roman"/>
                        </a:rPr>
                        <a:t>D= Observable Demonstration   </a:t>
                      </a:r>
                      <a:endParaRPr lang="en-US" sz="1200" dirty="0">
                        <a:effectLst/>
                        <a:latin typeface="+mn-lt"/>
                        <a:ea typeface="Times New Roman"/>
                      </a:endParaRPr>
                    </a:p>
                    <a:p>
                      <a:pPr marL="0" marR="0">
                        <a:spcBef>
                          <a:spcPts val="0"/>
                        </a:spcBef>
                        <a:spcAft>
                          <a:spcPts val="0"/>
                        </a:spcAft>
                      </a:pPr>
                      <a:r>
                        <a:rPr lang="en-US" sz="1000" dirty="0">
                          <a:effectLst/>
                          <a:latin typeface="+mn-lt"/>
                          <a:ea typeface="Times New Roman"/>
                        </a:rPr>
                        <a:t> P= Product Review    </a:t>
                      </a:r>
                      <a:endParaRPr lang="en-US" sz="1200" dirty="0">
                        <a:effectLst/>
                        <a:latin typeface="+mn-lt"/>
                        <a:ea typeface="Times New Roman"/>
                      </a:endParaRPr>
                    </a:p>
                    <a:p>
                      <a:pPr marL="0" marR="0">
                        <a:spcBef>
                          <a:spcPts val="0"/>
                        </a:spcBef>
                        <a:spcAft>
                          <a:spcPts val="0"/>
                        </a:spcAft>
                      </a:pPr>
                      <a:r>
                        <a:rPr lang="en-US" sz="1000" dirty="0">
                          <a:effectLst/>
                          <a:latin typeface="+mn-lt"/>
                          <a:ea typeface="Times New Roman"/>
                        </a:rPr>
                        <a:t>Q= Meets Performance Quota/Standard</a:t>
                      </a:r>
                      <a:endParaRPr lang="en-US" sz="1200" dirty="0">
                        <a:effectLst/>
                        <a:latin typeface="+mn-lt"/>
                        <a:ea typeface="Times New Roman"/>
                      </a:endParaRPr>
                    </a:p>
                  </a:txBody>
                  <a:tcPr marL="67727" marR="677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463154">
                <a:tc>
                  <a:txBody>
                    <a:bodyPr/>
                    <a:lstStyle/>
                    <a:p>
                      <a:pPr marL="160020" marR="0" indent="-160020">
                        <a:spcBef>
                          <a:spcPts val="0"/>
                        </a:spcBef>
                        <a:spcAft>
                          <a:spcPts val="0"/>
                        </a:spcAft>
                      </a:pPr>
                      <a:r>
                        <a:rPr lang="en-US" sz="1200" dirty="0">
                          <a:effectLst/>
                          <a:latin typeface="+mn-lt"/>
                          <a:ea typeface="Times New Roman"/>
                        </a:rPr>
                        <a:t>Administers pre-employment</a:t>
                      </a:r>
                    </a:p>
                    <a:p>
                      <a:pPr marL="160020" marR="0" indent="-160020">
                        <a:spcBef>
                          <a:spcPts val="0"/>
                        </a:spcBef>
                        <a:spcAft>
                          <a:spcPts val="0"/>
                        </a:spcAft>
                      </a:pPr>
                      <a:r>
                        <a:rPr lang="en-US" sz="1200" dirty="0">
                          <a:effectLst/>
                          <a:latin typeface="+mn-lt"/>
                          <a:ea typeface="Times New Roman"/>
                        </a:rPr>
                        <a:t>process for new employee </a:t>
                      </a:r>
                    </a:p>
                    <a:p>
                      <a:pPr marL="160020" marR="0" indent="-160020">
                        <a:spcBef>
                          <a:spcPts val="0"/>
                        </a:spcBef>
                        <a:spcAft>
                          <a:spcPts val="0"/>
                        </a:spcAft>
                      </a:pPr>
                      <a:r>
                        <a:rPr lang="en-US" sz="1200" dirty="0">
                          <a:effectLst/>
                          <a:latin typeface="+mn-lt"/>
                          <a:ea typeface="Times New Roman"/>
                        </a:rPr>
                        <a:t>orientation to ensure all pre-</a:t>
                      </a:r>
                    </a:p>
                    <a:p>
                      <a:pPr marL="160020" marR="0" indent="-160020">
                        <a:spcBef>
                          <a:spcPts val="0"/>
                        </a:spcBef>
                        <a:spcAft>
                          <a:spcPts val="0"/>
                        </a:spcAft>
                      </a:pPr>
                      <a:r>
                        <a:rPr lang="en-US" sz="1200" dirty="0">
                          <a:effectLst/>
                          <a:latin typeface="+mn-lt"/>
                          <a:ea typeface="Times New Roman"/>
                        </a:rPr>
                        <a:t>employment paperwork</a:t>
                      </a:r>
                    </a:p>
                    <a:p>
                      <a:pPr marL="160020" marR="0" indent="-160020">
                        <a:spcBef>
                          <a:spcPts val="0"/>
                        </a:spcBef>
                        <a:spcAft>
                          <a:spcPts val="0"/>
                        </a:spcAft>
                      </a:pPr>
                      <a:r>
                        <a:rPr lang="en-US" sz="1200" dirty="0">
                          <a:effectLst/>
                          <a:latin typeface="+mn-lt"/>
                          <a:ea typeface="Times New Roman"/>
                        </a:rPr>
                        <a:t>requirements are completed.</a:t>
                      </a:r>
                    </a:p>
                  </a:txBody>
                  <a:tcPr marL="67727" marR="677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tabLst>
                          <a:tab pos="704850" algn="l"/>
                        </a:tabLst>
                      </a:pPr>
                      <a:r>
                        <a:rPr lang="en-US" sz="1200" dirty="0">
                          <a:effectLst/>
                          <a:latin typeface="+mn-lt"/>
                          <a:ea typeface="Times New Roman"/>
                        </a:rPr>
                        <a:t>Processes appropriate paperwork as outlined in pre-employment chart for new hire orientation.  Maintains HR department files including employee records, CORI results, I-9 information, applicant tracking, updating In-Service tracker, etc., in a timely and accurate manner</a:t>
                      </a:r>
                    </a:p>
                  </a:txBody>
                  <a:tcPr marL="67727" marR="677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1" cap="all" dirty="0">
                          <a:effectLst/>
                          <a:latin typeface="+mn-lt"/>
                          <a:ea typeface="Calibri"/>
                        </a:rPr>
                        <a:t> </a:t>
                      </a:r>
                      <a:endParaRPr lang="en-US" sz="1200" dirty="0">
                        <a:effectLst/>
                        <a:latin typeface="+mn-lt"/>
                        <a:ea typeface="Times New Roman"/>
                      </a:endParaRPr>
                    </a:p>
                    <a:p>
                      <a:pPr marL="0" marR="0" algn="ctr">
                        <a:spcBef>
                          <a:spcPts val="0"/>
                        </a:spcBef>
                        <a:spcAft>
                          <a:spcPts val="0"/>
                        </a:spcAft>
                      </a:pPr>
                      <a:r>
                        <a:rPr lang="en-US" sz="1100" b="1" cap="all" dirty="0">
                          <a:effectLst/>
                          <a:latin typeface="+mn-lt"/>
                          <a:ea typeface="Calibri"/>
                        </a:rPr>
                        <a:t>100</a:t>
                      </a:r>
                      <a:endParaRPr lang="en-US" sz="1200" dirty="0">
                        <a:effectLst/>
                        <a:latin typeface="+mn-lt"/>
                        <a:ea typeface="Times New Roman"/>
                      </a:endParaRPr>
                    </a:p>
                  </a:txBody>
                  <a:tcPr marL="67727" marR="677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000" dirty="0">
                          <a:effectLst/>
                          <a:latin typeface="+mn-lt"/>
                          <a:ea typeface="Times New Roman"/>
                        </a:rPr>
                        <a:t>V=Verbal/Written Instruction    </a:t>
                      </a:r>
                      <a:endParaRPr lang="en-US" sz="1200" dirty="0">
                        <a:effectLst/>
                        <a:latin typeface="+mn-lt"/>
                        <a:ea typeface="Times New Roman"/>
                      </a:endParaRPr>
                    </a:p>
                    <a:p>
                      <a:pPr marL="0" marR="0">
                        <a:spcBef>
                          <a:spcPts val="0"/>
                        </a:spcBef>
                        <a:spcAft>
                          <a:spcPts val="0"/>
                        </a:spcAft>
                      </a:pPr>
                      <a:r>
                        <a:rPr lang="en-US" sz="1000" dirty="0">
                          <a:effectLst/>
                          <a:latin typeface="+mn-lt"/>
                          <a:ea typeface="Times New Roman"/>
                        </a:rPr>
                        <a:t>S=Shadowing       </a:t>
                      </a:r>
                      <a:endParaRPr lang="en-US" sz="1200" dirty="0">
                        <a:effectLst/>
                        <a:latin typeface="+mn-lt"/>
                        <a:ea typeface="Times New Roman"/>
                      </a:endParaRPr>
                    </a:p>
                    <a:p>
                      <a:pPr marL="0" marR="0">
                        <a:spcBef>
                          <a:spcPts val="0"/>
                        </a:spcBef>
                        <a:spcAft>
                          <a:spcPts val="0"/>
                        </a:spcAft>
                      </a:pPr>
                      <a:r>
                        <a:rPr lang="en-US" sz="1000" dirty="0">
                          <a:effectLst/>
                          <a:latin typeface="+mn-lt"/>
                          <a:ea typeface="Times New Roman"/>
                        </a:rPr>
                        <a:t>W=-Supervised Direct Work    </a:t>
                      </a:r>
                      <a:endParaRPr lang="en-US" sz="1200" dirty="0">
                        <a:effectLst/>
                        <a:latin typeface="+mn-lt"/>
                        <a:ea typeface="Times New Roman"/>
                      </a:endParaRPr>
                    </a:p>
                    <a:p>
                      <a:pPr marL="0" marR="0">
                        <a:spcBef>
                          <a:spcPts val="0"/>
                        </a:spcBef>
                        <a:spcAft>
                          <a:spcPts val="0"/>
                        </a:spcAft>
                      </a:pPr>
                      <a:r>
                        <a:rPr lang="en-US" sz="1000" dirty="0">
                          <a:effectLst/>
                          <a:latin typeface="+mn-lt"/>
                          <a:ea typeface="Times New Roman"/>
                        </a:rPr>
                        <a:t>A= Assigned         Readings</a:t>
                      </a:r>
                      <a:endParaRPr lang="en-US" sz="1200" dirty="0">
                        <a:effectLst/>
                        <a:latin typeface="+mn-lt"/>
                        <a:ea typeface="Times New Roman"/>
                      </a:endParaRPr>
                    </a:p>
                  </a:txBody>
                  <a:tcPr marL="67727" marR="677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000" dirty="0">
                          <a:effectLst/>
                          <a:latin typeface="+mn-lt"/>
                          <a:ea typeface="Times New Roman"/>
                        </a:rPr>
                        <a:t>D= Observable Demonstration   </a:t>
                      </a:r>
                      <a:endParaRPr lang="en-US" sz="1200" dirty="0">
                        <a:effectLst/>
                        <a:latin typeface="+mn-lt"/>
                        <a:ea typeface="Times New Roman"/>
                      </a:endParaRPr>
                    </a:p>
                    <a:p>
                      <a:pPr marL="0" marR="0">
                        <a:spcBef>
                          <a:spcPts val="0"/>
                        </a:spcBef>
                        <a:spcAft>
                          <a:spcPts val="0"/>
                        </a:spcAft>
                      </a:pPr>
                      <a:r>
                        <a:rPr lang="en-US" sz="1000" dirty="0">
                          <a:effectLst/>
                          <a:latin typeface="+mn-lt"/>
                          <a:ea typeface="Times New Roman"/>
                        </a:rPr>
                        <a:t> P= Product Review    </a:t>
                      </a:r>
                      <a:endParaRPr lang="en-US" sz="1200" dirty="0">
                        <a:effectLst/>
                        <a:latin typeface="+mn-lt"/>
                        <a:ea typeface="Times New Roman"/>
                      </a:endParaRPr>
                    </a:p>
                    <a:p>
                      <a:pPr marL="0" marR="0">
                        <a:spcBef>
                          <a:spcPts val="0"/>
                        </a:spcBef>
                        <a:spcAft>
                          <a:spcPts val="0"/>
                        </a:spcAft>
                      </a:pPr>
                      <a:r>
                        <a:rPr lang="en-US" sz="1000" dirty="0">
                          <a:effectLst/>
                          <a:latin typeface="+mn-lt"/>
                          <a:ea typeface="Times New Roman"/>
                        </a:rPr>
                        <a:t>Q= Meets Performance Quota/Standard</a:t>
                      </a:r>
                      <a:endParaRPr lang="en-US" sz="1200" dirty="0">
                        <a:effectLst/>
                        <a:latin typeface="+mn-lt"/>
                        <a:ea typeface="Times New Roman"/>
                      </a:endParaRPr>
                    </a:p>
                  </a:txBody>
                  <a:tcPr marL="67727" marR="677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66883">
                <a:tc>
                  <a:txBody>
                    <a:bodyPr/>
                    <a:lstStyle/>
                    <a:p>
                      <a:pPr marL="160020" marR="0" indent="-160020">
                        <a:spcBef>
                          <a:spcPts val="0"/>
                        </a:spcBef>
                        <a:spcAft>
                          <a:spcPts val="0"/>
                        </a:spcAft>
                      </a:pPr>
                      <a:r>
                        <a:rPr lang="en-US" sz="1200" dirty="0">
                          <a:effectLst/>
                          <a:latin typeface="+mn-lt"/>
                          <a:ea typeface="Times New Roman"/>
                        </a:rPr>
                        <a:t>Maintains Employee files</a:t>
                      </a:r>
                    </a:p>
                  </a:txBody>
                  <a:tcPr marL="67727" marR="677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tabLst>
                          <a:tab pos="704850" algn="l"/>
                        </a:tabLst>
                      </a:pPr>
                      <a:r>
                        <a:rPr lang="en-US" sz="1200" dirty="0">
                          <a:effectLst/>
                          <a:latin typeface="+mn-lt"/>
                          <a:ea typeface="Times New Roman"/>
                        </a:rPr>
                        <a:t>Updates and distributes Employee Information Guide and Manager’s Guide, as directed by Vice President of HR.</a:t>
                      </a:r>
                    </a:p>
                  </a:txBody>
                  <a:tcPr marL="67727" marR="677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spcBef>
                          <a:spcPts val="0"/>
                        </a:spcBef>
                        <a:spcAft>
                          <a:spcPts val="0"/>
                        </a:spcAft>
                      </a:pPr>
                      <a:r>
                        <a:rPr lang="en-US" sz="1100" b="1" cap="all" dirty="0">
                          <a:effectLst/>
                          <a:latin typeface="+mn-lt"/>
                          <a:ea typeface="Calibri"/>
                        </a:rPr>
                        <a:t>50</a:t>
                      </a:r>
                      <a:endParaRPr lang="en-US" sz="1200" dirty="0">
                        <a:effectLst/>
                        <a:latin typeface="+mn-lt"/>
                        <a:ea typeface="Times New Roman"/>
                      </a:endParaRPr>
                    </a:p>
                  </a:txBody>
                  <a:tcPr marL="67727" marR="677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000" dirty="0">
                          <a:effectLst/>
                          <a:latin typeface="+mn-lt"/>
                          <a:ea typeface="Times New Roman"/>
                        </a:rPr>
                        <a:t>V=Verbal/Written Instruction    </a:t>
                      </a:r>
                      <a:endParaRPr lang="en-US" sz="1200" dirty="0">
                        <a:effectLst/>
                        <a:latin typeface="+mn-lt"/>
                        <a:ea typeface="Times New Roman"/>
                      </a:endParaRPr>
                    </a:p>
                    <a:p>
                      <a:pPr marL="0" marR="0">
                        <a:spcBef>
                          <a:spcPts val="0"/>
                        </a:spcBef>
                        <a:spcAft>
                          <a:spcPts val="0"/>
                        </a:spcAft>
                      </a:pPr>
                      <a:r>
                        <a:rPr lang="en-US" sz="1000" dirty="0">
                          <a:effectLst/>
                          <a:latin typeface="+mn-lt"/>
                          <a:ea typeface="Times New Roman"/>
                        </a:rPr>
                        <a:t>S=Shadowing       </a:t>
                      </a:r>
                      <a:endParaRPr lang="en-US" sz="1200" dirty="0">
                        <a:effectLst/>
                        <a:latin typeface="+mn-lt"/>
                        <a:ea typeface="Times New Roman"/>
                      </a:endParaRPr>
                    </a:p>
                    <a:p>
                      <a:pPr marL="0" marR="0">
                        <a:spcBef>
                          <a:spcPts val="0"/>
                        </a:spcBef>
                        <a:spcAft>
                          <a:spcPts val="0"/>
                        </a:spcAft>
                      </a:pPr>
                      <a:r>
                        <a:rPr lang="en-US" sz="1000" dirty="0">
                          <a:effectLst/>
                          <a:latin typeface="+mn-lt"/>
                          <a:ea typeface="Times New Roman"/>
                        </a:rPr>
                        <a:t>W=-Supervised Direct Work    </a:t>
                      </a:r>
                      <a:endParaRPr lang="en-US" sz="1200" dirty="0">
                        <a:effectLst/>
                        <a:latin typeface="+mn-lt"/>
                        <a:ea typeface="Times New Roman"/>
                      </a:endParaRPr>
                    </a:p>
                    <a:p>
                      <a:pPr marL="0" marR="0">
                        <a:spcBef>
                          <a:spcPts val="0"/>
                        </a:spcBef>
                        <a:spcAft>
                          <a:spcPts val="0"/>
                        </a:spcAft>
                      </a:pPr>
                      <a:r>
                        <a:rPr lang="en-US" sz="1000" dirty="0">
                          <a:effectLst/>
                          <a:latin typeface="+mn-lt"/>
                          <a:ea typeface="Times New Roman"/>
                        </a:rPr>
                        <a:t>A= Assigned         Readings</a:t>
                      </a:r>
                      <a:endParaRPr lang="en-US" sz="1200" dirty="0">
                        <a:effectLst/>
                        <a:latin typeface="+mn-lt"/>
                        <a:ea typeface="Times New Roman"/>
                      </a:endParaRPr>
                    </a:p>
                  </a:txBody>
                  <a:tcPr marL="67727" marR="677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spcBef>
                          <a:spcPts val="0"/>
                        </a:spcBef>
                        <a:spcAft>
                          <a:spcPts val="0"/>
                        </a:spcAft>
                      </a:pPr>
                      <a:r>
                        <a:rPr lang="en-US" sz="1000" dirty="0">
                          <a:effectLst/>
                          <a:latin typeface="+mn-lt"/>
                          <a:ea typeface="Times New Roman"/>
                        </a:rPr>
                        <a:t>D= Observable Demonstration   </a:t>
                      </a:r>
                      <a:endParaRPr lang="en-US" sz="1200" dirty="0">
                        <a:effectLst/>
                        <a:latin typeface="+mn-lt"/>
                        <a:ea typeface="Times New Roman"/>
                      </a:endParaRPr>
                    </a:p>
                    <a:p>
                      <a:pPr marL="0" marR="0">
                        <a:spcBef>
                          <a:spcPts val="0"/>
                        </a:spcBef>
                        <a:spcAft>
                          <a:spcPts val="0"/>
                        </a:spcAft>
                      </a:pPr>
                      <a:r>
                        <a:rPr lang="en-US" sz="1000" dirty="0">
                          <a:effectLst/>
                          <a:latin typeface="+mn-lt"/>
                          <a:ea typeface="Times New Roman"/>
                        </a:rPr>
                        <a:t> P= Product Review    </a:t>
                      </a:r>
                      <a:endParaRPr lang="en-US" sz="1200" dirty="0">
                        <a:effectLst/>
                        <a:latin typeface="+mn-lt"/>
                        <a:ea typeface="Times New Roman"/>
                      </a:endParaRPr>
                    </a:p>
                    <a:p>
                      <a:pPr marL="0" marR="0">
                        <a:spcBef>
                          <a:spcPts val="0"/>
                        </a:spcBef>
                        <a:spcAft>
                          <a:spcPts val="0"/>
                        </a:spcAft>
                      </a:pPr>
                      <a:r>
                        <a:rPr lang="en-US" sz="1000" dirty="0">
                          <a:effectLst/>
                          <a:latin typeface="+mn-lt"/>
                          <a:ea typeface="Times New Roman"/>
                        </a:rPr>
                        <a:t>Q= Meets Performance Quota/Standard</a:t>
                      </a:r>
                      <a:endParaRPr lang="en-US" sz="1200" dirty="0">
                        <a:effectLst/>
                        <a:latin typeface="+mn-lt"/>
                        <a:ea typeface="Times New Roman"/>
                      </a:endParaRPr>
                    </a:p>
                  </a:txBody>
                  <a:tcPr marL="67727" marR="6772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15097435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b="1" dirty="0" smtClean="0">
                <a:solidFill>
                  <a:schemeClr val="tx1">
                    <a:lumMod val="65000"/>
                    <a:lumOff val="35000"/>
                  </a:schemeClr>
                </a:solidFill>
              </a:rPr>
              <a:t>OJT Training Plan Resources</a:t>
            </a:r>
            <a:endParaRPr lang="en-US" b="1" dirty="0">
              <a:solidFill>
                <a:schemeClr val="tx1">
                  <a:lumMod val="65000"/>
                  <a:lumOff val="35000"/>
                </a:schemeClr>
              </a:solidFill>
            </a:endParaRPr>
          </a:p>
        </p:txBody>
      </p:sp>
      <p:sp>
        <p:nvSpPr>
          <p:cNvPr id="54275" name="Content Placeholder 2"/>
          <p:cNvSpPr>
            <a:spLocks noGrp="1"/>
          </p:cNvSpPr>
          <p:nvPr>
            <p:ph idx="1"/>
          </p:nvPr>
        </p:nvSpPr>
        <p:spPr/>
        <p:txBody>
          <a:bodyPr/>
          <a:lstStyle/>
          <a:p>
            <a:pPr marL="0" indent="0" algn="ctr">
              <a:buFont typeface="Arial" charset="0"/>
              <a:buNone/>
            </a:pPr>
            <a:r>
              <a:rPr lang="en-US" altLang="en-US" dirty="0" smtClean="0"/>
              <a:t>OJT Training Plan Examples</a:t>
            </a:r>
          </a:p>
          <a:p>
            <a:pPr marL="0" indent="0">
              <a:buFont typeface="Arial" charset="0"/>
              <a:buNone/>
            </a:pPr>
            <a:endParaRPr lang="en-US" altLang="en-US" sz="1400" dirty="0" smtClean="0"/>
          </a:p>
          <a:p>
            <a:pPr marL="0" indent="0">
              <a:buFont typeface="Arial" charset="0"/>
              <a:buNone/>
            </a:pPr>
            <a:endParaRPr lang="en-US" altLang="en-US" sz="1400" dirty="0" smtClean="0"/>
          </a:p>
          <a:p>
            <a:pPr marL="0" indent="0">
              <a:buFont typeface="Arial" charset="0"/>
              <a:buNone/>
            </a:pPr>
            <a:endParaRPr lang="en-US" altLang="en-US" sz="1400" dirty="0" smtClean="0"/>
          </a:p>
          <a:p>
            <a:pPr marL="0" indent="0" algn="ctr">
              <a:buFont typeface="Arial" charset="0"/>
              <a:buNone/>
            </a:pPr>
            <a:r>
              <a:rPr lang="en-US" altLang="en-US" sz="1400" dirty="0" smtClean="0"/>
              <a:t>OJT training plans created and used by Massachusetts' local Workforce Investment Areas. </a:t>
            </a:r>
          </a:p>
          <a:p>
            <a:pPr marL="0" indent="0" algn="ctr">
              <a:buFont typeface="Arial" charset="0"/>
              <a:buNone/>
            </a:pPr>
            <a:r>
              <a:rPr lang="en-US" altLang="en-US" sz="1400" dirty="0" smtClean="0"/>
              <a:t>They are offered as examples only -- training plan elements, including training hours </a:t>
            </a:r>
          </a:p>
          <a:p>
            <a:pPr marL="0" indent="0" algn="ctr">
              <a:buFont typeface="Arial" charset="0"/>
              <a:buNone/>
            </a:pPr>
            <a:r>
              <a:rPr lang="en-US" altLang="en-US" sz="1400" dirty="0" smtClean="0"/>
              <a:t>and skills to be learned must be unique to each OJT Trainee. </a:t>
            </a:r>
          </a:p>
          <a:p>
            <a:pPr marL="0" indent="0" algn="ctr">
              <a:buFont typeface="Arial" charset="0"/>
              <a:buNone/>
            </a:pPr>
            <a:endParaRPr lang="en-US" altLang="en-US" sz="1400" dirty="0" smtClean="0"/>
          </a:p>
          <a:p>
            <a:pPr marL="0" indent="0" algn="ctr">
              <a:buFont typeface="Arial" charset="0"/>
              <a:buNone/>
            </a:pPr>
            <a:r>
              <a:rPr lang="en-US" altLang="en-US" sz="2000" dirty="0" smtClean="0">
                <a:hlinkClick r:id="rId2"/>
              </a:rPr>
              <a:t>http://www.massworkforce.org/OJT/TrainingPlanExamples/index.htm</a:t>
            </a:r>
            <a:endParaRPr lang="en-US" altLang="en-US" sz="2000" dirty="0" smtClean="0"/>
          </a:p>
          <a:p>
            <a:pPr marL="0" indent="0" algn="ctr">
              <a:buFont typeface="Arial" charset="0"/>
              <a:buNone/>
            </a:pPr>
            <a:endParaRPr lang="en-US" altLang="en-US" dirty="0" smtClean="0"/>
          </a:p>
        </p:txBody>
      </p:sp>
      <p:sp>
        <p:nvSpPr>
          <p:cNvPr id="4" name="Slide Number Placeholder 3"/>
          <p:cNvSpPr>
            <a:spLocks noGrp="1"/>
          </p:cNvSpPr>
          <p:nvPr>
            <p:ph type="sldNum" sz="quarter" idx="11"/>
          </p:nvPr>
        </p:nvSpPr>
        <p:spPr/>
        <p:txBody>
          <a:bodyPr/>
          <a:lstStyle/>
          <a:p>
            <a:pPr>
              <a:defRPr/>
            </a:pPr>
            <a:fld id="{518010D4-014B-4675-9DCA-8B9C20E0B69A}" type="slidenum">
              <a:rPr lang="en-US" smtClean="0"/>
              <a:pPr>
                <a:defRPr/>
              </a:pPr>
              <a:t>19</a:t>
            </a:fld>
            <a:endParaRPr lang="en-US" dirty="0"/>
          </a:p>
        </p:txBody>
      </p:sp>
      <p:pic>
        <p:nvPicPr>
          <p:cNvPr id="5427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2120900"/>
            <a:ext cx="7143750" cy="53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Tree>
    <p:extLst>
      <p:ext uri="{BB962C8B-B14F-4D97-AF65-F5344CB8AC3E}">
        <p14:creationId xmlns:p14="http://schemas.microsoft.com/office/powerpoint/2010/main" val="99257891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a:defRPr/>
            </a:pPr>
            <a:r>
              <a:rPr lang="en-US" b="1" dirty="0" smtClean="0">
                <a:solidFill>
                  <a:schemeClr val="tx1">
                    <a:lumMod val="65000"/>
                    <a:lumOff val="35000"/>
                  </a:schemeClr>
                </a:solidFill>
              </a:rPr>
              <a:t/>
            </a:r>
            <a:br>
              <a:rPr lang="en-US" b="1" dirty="0" smtClean="0">
                <a:solidFill>
                  <a:schemeClr val="tx1">
                    <a:lumMod val="65000"/>
                    <a:lumOff val="35000"/>
                  </a:schemeClr>
                </a:solidFill>
              </a:rPr>
            </a:br>
            <a:r>
              <a:rPr lang="en-US" sz="3600" b="1" dirty="0" smtClean="0">
                <a:solidFill>
                  <a:schemeClr val="tx1">
                    <a:lumMod val="65000"/>
                    <a:lumOff val="35000"/>
                  </a:schemeClr>
                </a:solidFill>
              </a:rPr>
              <a:t>Step </a:t>
            </a:r>
            <a:r>
              <a:rPr lang="en-US" sz="3600" b="1" dirty="0">
                <a:solidFill>
                  <a:schemeClr val="tx1">
                    <a:lumMod val="65000"/>
                    <a:lumOff val="35000"/>
                  </a:schemeClr>
                </a:solidFill>
              </a:rPr>
              <a:t>3: Identify Eligible </a:t>
            </a:r>
            <a:r>
              <a:rPr lang="en-US" sz="3600" b="1" dirty="0" smtClean="0">
                <a:solidFill>
                  <a:schemeClr val="tx1">
                    <a:lumMod val="65000"/>
                    <a:lumOff val="35000"/>
                  </a:schemeClr>
                </a:solidFill>
              </a:rPr>
              <a:t>OJT Participant(s)</a:t>
            </a:r>
            <a:br>
              <a:rPr lang="en-US" sz="3600" b="1" dirty="0" smtClean="0">
                <a:solidFill>
                  <a:schemeClr val="tx1">
                    <a:lumMod val="65000"/>
                    <a:lumOff val="35000"/>
                  </a:schemeClr>
                </a:solidFill>
              </a:rPr>
            </a:br>
            <a:endParaRPr lang="en-US" altLang="en-US" sz="3600" dirty="0" smtClean="0"/>
          </a:p>
        </p:txBody>
      </p:sp>
      <p:sp>
        <p:nvSpPr>
          <p:cNvPr id="19459" name="Content Placeholder 2"/>
          <p:cNvSpPr>
            <a:spLocks noGrp="1"/>
          </p:cNvSpPr>
          <p:nvPr>
            <p:ph idx="1"/>
          </p:nvPr>
        </p:nvSpPr>
        <p:spPr>
          <a:xfrm>
            <a:off x="457200" y="1524000"/>
            <a:ext cx="8229600" cy="4724400"/>
          </a:xfrm>
        </p:spPr>
        <p:txBody>
          <a:bodyPr/>
          <a:lstStyle/>
          <a:p>
            <a:pPr>
              <a:defRPr/>
            </a:pPr>
            <a:r>
              <a:rPr lang="en-US" altLang="en-US" dirty="0" smtClean="0"/>
              <a:t>Referral Options and Eligibility </a:t>
            </a:r>
          </a:p>
          <a:p>
            <a:pPr marL="114300" indent="0">
              <a:buNone/>
              <a:defRPr/>
            </a:pPr>
            <a:endParaRPr lang="en-US" altLang="en-US" dirty="0" smtClean="0"/>
          </a:p>
          <a:p>
            <a:pPr marL="582930" lvl="1" indent="-285750">
              <a:defRPr/>
            </a:pPr>
            <a:r>
              <a:rPr lang="en-US" sz="1800" dirty="0" smtClean="0"/>
              <a:t>The </a:t>
            </a:r>
            <a:r>
              <a:rPr lang="en-US" sz="1800" dirty="0"/>
              <a:t>participant must meet </a:t>
            </a:r>
            <a:r>
              <a:rPr lang="en-US" sz="1800" b="1" u="sng" dirty="0"/>
              <a:t>eligibility criteria </a:t>
            </a:r>
            <a:r>
              <a:rPr lang="en-US" sz="1800" dirty="0"/>
              <a:t>for </a:t>
            </a:r>
            <a:r>
              <a:rPr lang="en-US" sz="1800" dirty="0" smtClean="0"/>
              <a:t>the opportunity</a:t>
            </a:r>
            <a:r>
              <a:rPr lang="en-US" sz="1800" dirty="0"/>
              <a:t>. </a:t>
            </a:r>
            <a:endParaRPr lang="en-US" sz="1800" dirty="0" smtClean="0"/>
          </a:p>
          <a:p>
            <a:pPr marL="0" indent="0">
              <a:buFont typeface="Arial" charset="0"/>
              <a:buNone/>
              <a:defRPr/>
            </a:pPr>
            <a:r>
              <a:rPr lang="en-US" sz="1800" dirty="0" smtClean="0"/>
              <a:t> </a:t>
            </a:r>
          </a:p>
          <a:p>
            <a:pPr marL="582930" lvl="1" indent="-285750">
              <a:defRPr/>
            </a:pPr>
            <a:r>
              <a:rPr lang="en-US" sz="1800" dirty="0" smtClean="0"/>
              <a:t>The </a:t>
            </a:r>
            <a:r>
              <a:rPr lang="en-US" sz="1800" dirty="0"/>
              <a:t>DRAFT OJT training plan will guide the match process based on </a:t>
            </a:r>
            <a:r>
              <a:rPr lang="en-US" sz="1800" dirty="0" smtClean="0"/>
              <a:t>competencies outlined </a:t>
            </a:r>
            <a:r>
              <a:rPr lang="en-US" sz="1800" dirty="0"/>
              <a:t>for </a:t>
            </a:r>
            <a:r>
              <a:rPr lang="en-US" sz="1800" dirty="0" smtClean="0"/>
              <a:t>the </a:t>
            </a:r>
            <a:r>
              <a:rPr lang="en-US" sz="1800" dirty="0"/>
              <a:t>OJT </a:t>
            </a:r>
            <a:r>
              <a:rPr lang="en-US" sz="1800" dirty="0" smtClean="0"/>
              <a:t>position. </a:t>
            </a:r>
          </a:p>
          <a:p>
            <a:pPr>
              <a:defRPr/>
            </a:pPr>
            <a:endParaRPr lang="en-US" altLang="en-US" sz="2400" dirty="0" smtClean="0"/>
          </a:p>
          <a:p>
            <a:pPr>
              <a:defRPr/>
            </a:pPr>
            <a:endParaRPr lang="en-US" altLang="en-US" sz="2400" dirty="0"/>
          </a:p>
          <a:p>
            <a:pPr marL="57150" indent="0">
              <a:buFont typeface="Arial" charset="0"/>
              <a:buNone/>
              <a:defRPr/>
            </a:pPr>
            <a:endParaRPr lang="en-US" altLang="en-US" sz="1400" dirty="0" smtClean="0"/>
          </a:p>
          <a:p>
            <a:pPr marL="457200" lvl="1" indent="0">
              <a:buFont typeface="Arial" charset="0"/>
              <a:buNone/>
              <a:defRPr/>
            </a:pPr>
            <a:endParaRPr lang="en-US" altLang="en-US" sz="1600" dirty="0" smtClean="0"/>
          </a:p>
        </p:txBody>
      </p:sp>
      <p:sp>
        <p:nvSpPr>
          <p:cNvPr id="4" name="Slide Number Placeholder 3"/>
          <p:cNvSpPr>
            <a:spLocks noGrp="1"/>
          </p:cNvSpPr>
          <p:nvPr>
            <p:ph type="sldNum" sz="quarter" idx="11"/>
          </p:nvPr>
        </p:nvSpPr>
        <p:spPr/>
        <p:txBody>
          <a:bodyPr/>
          <a:lstStyle/>
          <a:p>
            <a:pPr>
              <a:defRPr/>
            </a:pPr>
            <a:fld id="{0C63EE88-B6E1-4D42-8E17-EF6720D53FAD}" type="slidenum">
              <a:rPr lang="en-US" smtClean="0"/>
              <a:pPr>
                <a:defRPr/>
              </a:pPr>
              <a:t>20</a:t>
            </a:fld>
            <a:endParaRPr lang="en-US" dirty="0"/>
          </a:p>
        </p:txBody>
      </p:sp>
    </p:spTree>
    <p:extLst>
      <p:ext uri="{BB962C8B-B14F-4D97-AF65-F5344CB8AC3E}">
        <p14:creationId xmlns:p14="http://schemas.microsoft.com/office/powerpoint/2010/main" val="266785729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Title 3"/>
          <p:cNvSpPr>
            <a:spLocks noGrp="1"/>
          </p:cNvSpPr>
          <p:nvPr>
            <p:ph type="title"/>
          </p:nvPr>
        </p:nvSpPr>
        <p:spPr/>
        <p:txBody>
          <a:bodyPr/>
          <a:lstStyle/>
          <a:p>
            <a:r>
              <a:rPr lang="en-US" altLang="en-US" dirty="0" smtClean="0"/>
              <a:t>Assessment Process</a:t>
            </a:r>
          </a:p>
        </p:txBody>
      </p:sp>
      <p:sp>
        <p:nvSpPr>
          <p:cNvPr id="58371" name="Content Placeholder 4"/>
          <p:cNvSpPr>
            <a:spLocks noGrp="1"/>
          </p:cNvSpPr>
          <p:nvPr>
            <p:ph idx="1"/>
          </p:nvPr>
        </p:nvSpPr>
        <p:spPr/>
        <p:txBody>
          <a:bodyPr/>
          <a:lstStyle/>
          <a:p>
            <a:endParaRPr lang="en-US" altLang="en-US" dirty="0" smtClean="0"/>
          </a:p>
          <a:p>
            <a:r>
              <a:rPr lang="en-US" altLang="en-US" dirty="0" smtClean="0"/>
              <a:t>Assessment Process </a:t>
            </a:r>
          </a:p>
          <a:p>
            <a:pPr lvl="1">
              <a:buFont typeface="Wingdings" pitchFamily="2" charset="2"/>
              <a:buChar char="ü"/>
            </a:pPr>
            <a:r>
              <a:rPr lang="en-US" altLang="en-US" sz="2000" dirty="0" smtClean="0"/>
              <a:t>Utilize local assessment process</a:t>
            </a:r>
          </a:p>
          <a:p>
            <a:endParaRPr lang="en-US" altLang="en-US" dirty="0" smtClean="0"/>
          </a:p>
          <a:p>
            <a:r>
              <a:rPr lang="en-US" altLang="en-US" dirty="0" smtClean="0"/>
              <a:t>Employer Interview Selection Process</a:t>
            </a:r>
          </a:p>
          <a:p>
            <a:pPr lvl="1">
              <a:buFont typeface="Wingdings" pitchFamily="2" charset="2"/>
              <a:buChar char="ü"/>
            </a:pPr>
            <a:r>
              <a:rPr lang="en-US" altLang="en-US" sz="2000" dirty="0" smtClean="0"/>
              <a:t>Forward ONLY eligible candidates		</a:t>
            </a:r>
          </a:p>
          <a:p>
            <a:pPr lvl="1">
              <a:buFont typeface="Wingdings" pitchFamily="2" charset="2"/>
              <a:buChar char="ü"/>
            </a:pPr>
            <a:r>
              <a:rPr lang="en-US" altLang="en-US" sz="2000" dirty="0" smtClean="0"/>
              <a:t>Prepare candidates for interview</a:t>
            </a:r>
          </a:p>
          <a:p>
            <a:endParaRPr lang="en-US" altLang="en-US" dirty="0" smtClean="0"/>
          </a:p>
        </p:txBody>
      </p:sp>
      <p:sp>
        <p:nvSpPr>
          <p:cNvPr id="2" name="Slide Number Placeholder 1"/>
          <p:cNvSpPr>
            <a:spLocks noGrp="1"/>
          </p:cNvSpPr>
          <p:nvPr>
            <p:ph type="sldNum" sz="quarter" idx="11"/>
          </p:nvPr>
        </p:nvSpPr>
        <p:spPr/>
        <p:txBody>
          <a:bodyPr/>
          <a:lstStyle/>
          <a:p>
            <a:pPr>
              <a:defRPr/>
            </a:pPr>
            <a:fld id="{4956F1C1-60F3-4B1C-824F-14B15BF79BC7}" type="slidenum">
              <a:rPr lang="en-US" smtClean="0"/>
              <a:pPr>
                <a:defRPr/>
              </a:pPr>
              <a:t>21</a:t>
            </a:fld>
            <a:endParaRPr lang="en-US" dirty="0"/>
          </a:p>
        </p:txBody>
      </p:sp>
    </p:spTree>
    <p:extLst>
      <p:ext uri="{BB962C8B-B14F-4D97-AF65-F5344CB8AC3E}">
        <p14:creationId xmlns:p14="http://schemas.microsoft.com/office/powerpoint/2010/main" val="178939251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pPr>
              <a:defRPr/>
            </a:pPr>
            <a:r>
              <a:rPr lang="en-US" altLang="en-US" sz="3600" b="1" dirty="0" smtClean="0"/>
              <a:t/>
            </a:r>
            <a:br>
              <a:rPr lang="en-US" altLang="en-US" sz="3600" b="1" dirty="0" smtClean="0"/>
            </a:br>
            <a:r>
              <a:rPr lang="en-US" altLang="en-US" sz="4000" b="1" dirty="0" smtClean="0">
                <a:solidFill>
                  <a:schemeClr val="tx1">
                    <a:lumMod val="65000"/>
                    <a:lumOff val="35000"/>
                  </a:schemeClr>
                </a:solidFill>
              </a:rPr>
              <a:t>Step 4: OJT Pre-Contract and </a:t>
            </a:r>
            <a:br>
              <a:rPr lang="en-US" altLang="en-US" sz="4000" b="1" dirty="0" smtClean="0">
                <a:solidFill>
                  <a:schemeClr val="tx1">
                    <a:lumMod val="65000"/>
                    <a:lumOff val="35000"/>
                  </a:schemeClr>
                </a:solidFill>
              </a:rPr>
            </a:br>
            <a:r>
              <a:rPr lang="en-US" altLang="en-US" sz="4000" b="1" dirty="0" smtClean="0">
                <a:solidFill>
                  <a:schemeClr val="tx1">
                    <a:lumMod val="65000"/>
                    <a:lumOff val="35000"/>
                  </a:schemeClr>
                </a:solidFill>
              </a:rPr>
              <a:t>Skills Gap Analysis </a:t>
            </a:r>
            <a:r>
              <a:rPr lang="en-US" altLang="en-US" sz="4000" dirty="0" smtClean="0">
                <a:solidFill>
                  <a:schemeClr val="tx1">
                    <a:lumMod val="65000"/>
                    <a:lumOff val="35000"/>
                  </a:schemeClr>
                </a:solidFill>
              </a:rPr>
              <a:t/>
            </a:r>
            <a:br>
              <a:rPr lang="en-US" altLang="en-US" sz="4000" dirty="0" smtClean="0">
                <a:solidFill>
                  <a:schemeClr val="tx1">
                    <a:lumMod val="65000"/>
                    <a:lumOff val="35000"/>
                  </a:schemeClr>
                </a:solidFill>
              </a:rPr>
            </a:br>
            <a:endParaRPr lang="en-US" altLang="en-US" sz="4000" dirty="0" smtClean="0">
              <a:solidFill>
                <a:schemeClr val="tx1">
                  <a:lumMod val="65000"/>
                  <a:lumOff val="35000"/>
                </a:schemeClr>
              </a:solidFill>
            </a:endParaRPr>
          </a:p>
        </p:txBody>
      </p:sp>
      <p:sp>
        <p:nvSpPr>
          <p:cNvPr id="23555" name="Content Placeholder 2"/>
          <p:cNvSpPr>
            <a:spLocks noGrp="1"/>
          </p:cNvSpPr>
          <p:nvPr>
            <p:ph idx="1"/>
          </p:nvPr>
        </p:nvSpPr>
        <p:spPr/>
        <p:txBody>
          <a:bodyPr/>
          <a:lstStyle/>
          <a:p>
            <a:pPr>
              <a:defRPr/>
            </a:pPr>
            <a:r>
              <a:rPr lang="en-US" altLang="en-US" sz="2800" dirty="0" smtClean="0"/>
              <a:t>Participant Assessment and Skill </a:t>
            </a:r>
            <a:r>
              <a:rPr lang="en-US" altLang="en-US" sz="2800" dirty="0"/>
              <a:t>L</a:t>
            </a:r>
            <a:r>
              <a:rPr lang="en-US" altLang="en-US" sz="2800" dirty="0" smtClean="0"/>
              <a:t>evel</a:t>
            </a:r>
          </a:p>
          <a:p>
            <a:pPr marL="0" indent="0">
              <a:buFont typeface="Arial" charset="0"/>
              <a:buNone/>
              <a:defRPr/>
            </a:pPr>
            <a:r>
              <a:rPr lang="en-US" sz="1400" dirty="0" smtClean="0"/>
              <a:t>The OJT Pre-Contract form which includes the Skills Gap Analysis is completed with the name of the trainee and length of contract based on skills identified during the assessment.  Trainee signs this section of the form.  Now able to indicate to the employer the potential length in hours of OJT Contract and the amount of reimbursement.  </a:t>
            </a:r>
            <a:endParaRPr lang="en-US" altLang="en-US" sz="2800" b="1" dirty="0" smtClean="0"/>
          </a:p>
          <a:p>
            <a:pPr>
              <a:defRPr/>
            </a:pPr>
            <a:r>
              <a:rPr lang="en-US" altLang="en-US" sz="2800" dirty="0" smtClean="0"/>
              <a:t>Securing the funds!</a:t>
            </a:r>
          </a:p>
          <a:p>
            <a:pPr marL="0" indent="0">
              <a:buFont typeface="Arial" charset="0"/>
              <a:buNone/>
              <a:defRPr/>
            </a:pPr>
            <a:r>
              <a:rPr lang="en-US" sz="1400" dirty="0" smtClean="0"/>
              <a:t>Once approved informs OJT employer that funding has been approved and contract development will begin.</a:t>
            </a:r>
            <a:r>
              <a:rPr lang="en-US" sz="1400" b="1" dirty="0" smtClean="0"/>
              <a:t> </a:t>
            </a:r>
          </a:p>
        </p:txBody>
      </p:sp>
      <p:sp>
        <p:nvSpPr>
          <p:cNvPr id="2" name="Slide Number Placeholder 1"/>
          <p:cNvSpPr>
            <a:spLocks noGrp="1"/>
          </p:cNvSpPr>
          <p:nvPr>
            <p:ph type="sldNum" sz="quarter" idx="11"/>
          </p:nvPr>
        </p:nvSpPr>
        <p:spPr/>
        <p:txBody>
          <a:bodyPr/>
          <a:lstStyle/>
          <a:p>
            <a:pPr>
              <a:defRPr/>
            </a:pPr>
            <a:fld id="{12AD4983-983E-42F5-B458-1E8123B45BD7}" type="slidenum">
              <a:rPr lang="en-US" smtClean="0"/>
              <a:pPr>
                <a:defRPr/>
              </a:pPr>
              <a:t>22</a:t>
            </a:fld>
            <a:endParaRPr lang="en-US" dirty="0"/>
          </a:p>
        </p:txBody>
      </p:sp>
    </p:spTree>
    <p:extLst>
      <p:ext uri="{BB962C8B-B14F-4D97-AF65-F5344CB8AC3E}">
        <p14:creationId xmlns:p14="http://schemas.microsoft.com/office/powerpoint/2010/main" val="46008606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pPr>
              <a:defRPr/>
            </a:pPr>
            <a:fld id="{C37D2ABC-FAB7-45D5-8F2F-5E50E1F2AADA}" type="slidenum">
              <a:rPr lang="en-US" smtClean="0"/>
              <a:pPr>
                <a:defRPr/>
              </a:pPr>
              <a:t>23</a:t>
            </a:fld>
            <a:endParaRPr lang="en-US" dirty="0"/>
          </a:p>
        </p:txBody>
      </p:sp>
      <p:pic>
        <p:nvPicPr>
          <p:cNvPr id="6041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76213"/>
            <a:ext cx="8534400" cy="6505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Tree>
    <p:extLst>
      <p:ext uri="{BB962C8B-B14F-4D97-AF65-F5344CB8AC3E}">
        <p14:creationId xmlns:p14="http://schemas.microsoft.com/office/powerpoint/2010/main" val="35739841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a:defRPr/>
            </a:pPr>
            <a:fld id="{DA973924-D0B5-4702-8D43-C846E8AAAA6F}" type="slidenum">
              <a:rPr lang="en-US" smtClean="0"/>
              <a:pPr>
                <a:defRPr/>
              </a:pPr>
              <a:t>24</a:t>
            </a:fld>
            <a:endParaRPr lang="en-US" dirty="0"/>
          </a:p>
        </p:txBody>
      </p:sp>
      <p:pic>
        <p:nvPicPr>
          <p:cNvPr id="6144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71450"/>
            <a:ext cx="8458200" cy="6515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Tree>
    <p:extLst>
      <p:ext uri="{BB962C8B-B14F-4D97-AF65-F5344CB8AC3E}">
        <p14:creationId xmlns:p14="http://schemas.microsoft.com/office/powerpoint/2010/main" val="266519685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a:defRPr/>
            </a:pPr>
            <a:fld id="{3598EF50-6F6A-491C-A791-7C15FBBE412C}" type="slidenum">
              <a:rPr lang="en-US" smtClean="0"/>
              <a:pPr>
                <a:defRPr/>
              </a:pPr>
              <a:t>25</a:t>
            </a:fld>
            <a:endParaRPr lang="en-US" dirty="0"/>
          </a:p>
        </p:txBody>
      </p:sp>
      <p:pic>
        <p:nvPicPr>
          <p:cNvPr id="6246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223838"/>
            <a:ext cx="8153400" cy="6410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Tree>
    <p:extLst>
      <p:ext uri="{BB962C8B-B14F-4D97-AF65-F5344CB8AC3E}">
        <p14:creationId xmlns:p14="http://schemas.microsoft.com/office/powerpoint/2010/main" val="405199689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a:defRPr/>
            </a:pPr>
            <a:r>
              <a:rPr lang="en-US" altLang="en-US" sz="3600" b="1" dirty="0" smtClean="0"/>
              <a:t/>
            </a:r>
            <a:br>
              <a:rPr lang="en-US" altLang="en-US" sz="3600" b="1" dirty="0" smtClean="0"/>
            </a:br>
            <a:r>
              <a:rPr lang="en-US" altLang="en-US" sz="3600" b="1" dirty="0" smtClean="0">
                <a:solidFill>
                  <a:schemeClr val="tx1">
                    <a:lumMod val="65000"/>
                    <a:lumOff val="35000"/>
                  </a:schemeClr>
                </a:solidFill>
              </a:rPr>
              <a:t>Step 5: OJT Contract and </a:t>
            </a:r>
            <a:br>
              <a:rPr lang="en-US" altLang="en-US" sz="3600" b="1" dirty="0" smtClean="0">
                <a:solidFill>
                  <a:schemeClr val="tx1">
                    <a:lumMod val="65000"/>
                    <a:lumOff val="35000"/>
                  </a:schemeClr>
                </a:solidFill>
              </a:rPr>
            </a:br>
            <a:r>
              <a:rPr lang="en-US" altLang="en-US" sz="3600" b="1" dirty="0" smtClean="0">
                <a:solidFill>
                  <a:schemeClr val="tx1">
                    <a:lumMod val="65000"/>
                    <a:lumOff val="35000"/>
                  </a:schemeClr>
                </a:solidFill>
              </a:rPr>
              <a:t>Final Training Plan Design</a:t>
            </a:r>
            <a:br>
              <a:rPr lang="en-US" altLang="en-US" sz="3600" b="1" dirty="0" smtClean="0">
                <a:solidFill>
                  <a:schemeClr val="tx1">
                    <a:lumMod val="65000"/>
                    <a:lumOff val="35000"/>
                  </a:schemeClr>
                </a:solidFill>
              </a:rPr>
            </a:br>
            <a:endParaRPr lang="en-US" altLang="en-US" sz="3600" dirty="0" smtClean="0">
              <a:solidFill>
                <a:schemeClr val="tx1">
                  <a:lumMod val="65000"/>
                  <a:lumOff val="35000"/>
                </a:schemeClr>
              </a:solidFill>
            </a:endParaRPr>
          </a:p>
        </p:txBody>
      </p:sp>
      <p:sp>
        <p:nvSpPr>
          <p:cNvPr id="24579" name="Content Placeholder 2"/>
          <p:cNvSpPr>
            <a:spLocks noGrp="1"/>
          </p:cNvSpPr>
          <p:nvPr>
            <p:ph idx="1"/>
          </p:nvPr>
        </p:nvSpPr>
        <p:spPr/>
        <p:txBody>
          <a:bodyPr/>
          <a:lstStyle/>
          <a:p>
            <a:pPr marL="0" indent="0">
              <a:buFont typeface="Arial" charset="0"/>
              <a:buNone/>
              <a:defRPr/>
            </a:pPr>
            <a:endParaRPr lang="en-US" sz="1600" dirty="0" smtClean="0"/>
          </a:p>
          <a:p>
            <a:pPr marL="114300" indent="0">
              <a:buNone/>
              <a:defRPr/>
            </a:pPr>
            <a:r>
              <a:rPr lang="en-US" sz="1600" b="1" dirty="0" smtClean="0"/>
              <a:t>Finalizing </a:t>
            </a:r>
            <a:r>
              <a:rPr lang="en-US" sz="1600" b="1" dirty="0"/>
              <a:t>the OJT Training Plan with the </a:t>
            </a:r>
            <a:r>
              <a:rPr lang="en-US" sz="1600" b="1" dirty="0" smtClean="0"/>
              <a:t>Employer</a:t>
            </a:r>
          </a:p>
          <a:p>
            <a:pPr marL="0" indent="0">
              <a:buFont typeface="Arial" charset="0"/>
              <a:buNone/>
              <a:defRPr/>
            </a:pPr>
            <a:endParaRPr lang="en-US" sz="1600" b="1" dirty="0" smtClean="0"/>
          </a:p>
          <a:p>
            <a:pPr>
              <a:buFont typeface="Wingdings" panose="05000000000000000000" pitchFamily="2" charset="2"/>
              <a:buChar char="ü"/>
              <a:defRPr/>
            </a:pPr>
            <a:r>
              <a:rPr lang="en-US" sz="1600" dirty="0"/>
              <a:t>DRAFT OJT Contract with outline of final OJT Training </a:t>
            </a:r>
            <a:r>
              <a:rPr lang="en-US" sz="1600" dirty="0" smtClean="0"/>
              <a:t>Plan embedded in contract is submitted to Employer </a:t>
            </a:r>
            <a:r>
              <a:rPr lang="en-US" sz="1600" dirty="0"/>
              <a:t>for </a:t>
            </a:r>
            <a:r>
              <a:rPr lang="en-US" sz="1600" dirty="0" smtClean="0"/>
              <a:t>Review.</a:t>
            </a:r>
          </a:p>
          <a:p>
            <a:pPr marL="0" indent="0">
              <a:buFont typeface="Arial" charset="0"/>
              <a:buNone/>
              <a:defRPr/>
            </a:pPr>
            <a:endParaRPr lang="en-US" sz="1600" dirty="0" smtClean="0"/>
          </a:p>
          <a:p>
            <a:pPr>
              <a:buFont typeface="Wingdings" panose="05000000000000000000" pitchFamily="2" charset="2"/>
              <a:buChar char="ü"/>
              <a:defRPr/>
            </a:pPr>
            <a:r>
              <a:rPr lang="en-US" sz="1600" dirty="0" smtClean="0"/>
              <a:t>Employer approves and authorizes preparation of OJT Contract </a:t>
            </a:r>
            <a:endParaRPr lang="en-US" sz="1600" dirty="0"/>
          </a:p>
          <a:p>
            <a:pPr marL="0" indent="0">
              <a:buFont typeface="Arial" charset="0"/>
              <a:buNone/>
              <a:defRPr/>
            </a:pPr>
            <a:endParaRPr lang="en-US" altLang="en-US" sz="1100" b="1" dirty="0" smtClean="0"/>
          </a:p>
          <a:p>
            <a:pPr marL="0" indent="0">
              <a:buFont typeface="Arial" charset="0"/>
              <a:buNone/>
              <a:defRPr/>
            </a:pPr>
            <a:endParaRPr lang="en-US" altLang="en-US" sz="1600" b="1" dirty="0" smtClean="0"/>
          </a:p>
        </p:txBody>
      </p:sp>
      <p:sp>
        <p:nvSpPr>
          <p:cNvPr id="4" name="Slide Number Placeholder 3"/>
          <p:cNvSpPr>
            <a:spLocks noGrp="1"/>
          </p:cNvSpPr>
          <p:nvPr>
            <p:ph type="sldNum" sz="quarter" idx="11"/>
          </p:nvPr>
        </p:nvSpPr>
        <p:spPr/>
        <p:txBody>
          <a:bodyPr/>
          <a:lstStyle/>
          <a:p>
            <a:pPr>
              <a:defRPr/>
            </a:pPr>
            <a:fld id="{372FF433-DC44-4717-94C9-A0EB264BB6A8}" type="slidenum">
              <a:rPr lang="en-US" smtClean="0"/>
              <a:pPr>
                <a:defRPr/>
              </a:pPr>
              <a:t>26</a:t>
            </a:fld>
            <a:endParaRPr lang="en-US" dirty="0"/>
          </a:p>
        </p:txBody>
      </p:sp>
    </p:spTree>
    <p:extLst>
      <p:ext uri="{BB962C8B-B14F-4D97-AF65-F5344CB8AC3E}">
        <p14:creationId xmlns:p14="http://schemas.microsoft.com/office/powerpoint/2010/main" val="135349594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a:defRPr/>
            </a:pPr>
            <a:fld id="{40A02759-818F-4F59-9D10-53E907A87768}" type="slidenum">
              <a:rPr lang="en-US" smtClean="0"/>
              <a:pPr>
                <a:defRPr/>
              </a:pPr>
              <a:t>27</a:t>
            </a:fld>
            <a:endParaRPr lang="en-US" dirty="0"/>
          </a:p>
        </p:txBody>
      </p:sp>
      <p:pic>
        <p:nvPicPr>
          <p:cNvPr id="6656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76200"/>
            <a:ext cx="7924800" cy="6553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Tree>
    <p:extLst>
      <p:ext uri="{BB962C8B-B14F-4D97-AF65-F5344CB8AC3E}">
        <p14:creationId xmlns:p14="http://schemas.microsoft.com/office/powerpoint/2010/main" val="20000812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defRPr/>
            </a:pPr>
            <a:r>
              <a:rPr lang="en-US" sz="4000" b="1" dirty="0" smtClean="0">
                <a:solidFill>
                  <a:schemeClr val="tx1">
                    <a:lumMod val="65000"/>
                    <a:lumOff val="35000"/>
                  </a:schemeClr>
                </a:solidFill>
              </a:rPr>
              <a:t>Step 6: OJT Contract Start-Up</a:t>
            </a:r>
            <a:endParaRPr lang="en-US" dirty="0"/>
          </a:p>
        </p:txBody>
      </p:sp>
      <p:sp>
        <p:nvSpPr>
          <p:cNvPr id="5" name="Content Placeholder 4"/>
          <p:cNvSpPr>
            <a:spLocks noGrp="1"/>
          </p:cNvSpPr>
          <p:nvPr>
            <p:ph idx="1"/>
          </p:nvPr>
        </p:nvSpPr>
        <p:spPr/>
        <p:txBody>
          <a:bodyPr/>
          <a:lstStyle/>
          <a:p>
            <a:pPr marL="0" indent="0">
              <a:buFont typeface="Arial" charset="0"/>
              <a:buNone/>
              <a:defRPr/>
            </a:pPr>
            <a:r>
              <a:rPr lang="en-US" dirty="0"/>
              <a:t>At time of </a:t>
            </a:r>
            <a:r>
              <a:rPr lang="en-US" dirty="0" smtClean="0"/>
              <a:t>contract signing </a:t>
            </a:r>
            <a:r>
              <a:rPr lang="en-US" dirty="0"/>
              <a:t>or prior </a:t>
            </a:r>
            <a:r>
              <a:rPr lang="en-US" dirty="0" smtClean="0"/>
              <a:t>to; the </a:t>
            </a:r>
            <a:r>
              <a:rPr lang="en-US" dirty="0"/>
              <a:t>SPOC reviews the following with </a:t>
            </a:r>
            <a:r>
              <a:rPr lang="en-US" dirty="0" smtClean="0"/>
              <a:t>employer:</a:t>
            </a:r>
          </a:p>
          <a:p>
            <a:pPr marL="0" indent="0">
              <a:buFont typeface="Arial" charset="0"/>
              <a:buNone/>
              <a:defRPr/>
            </a:pPr>
            <a:endParaRPr lang="en-US" dirty="0"/>
          </a:p>
          <a:p>
            <a:pPr>
              <a:buFont typeface="Wingdings" panose="05000000000000000000" pitchFamily="2" charset="2"/>
              <a:buChar char="q"/>
              <a:defRPr/>
            </a:pPr>
            <a:r>
              <a:rPr lang="en-US" altLang="en-US" dirty="0"/>
              <a:t>Invoicing </a:t>
            </a:r>
            <a:r>
              <a:rPr lang="en-US" altLang="en-US" dirty="0" smtClean="0"/>
              <a:t>Process</a:t>
            </a:r>
            <a:endParaRPr lang="en-US" altLang="en-US" dirty="0"/>
          </a:p>
          <a:p>
            <a:pPr>
              <a:buFont typeface="Wingdings" panose="05000000000000000000" pitchFamily="2" charset="2"/>
              <a:buChar char="q"/>
              <a:defRPr/>
            </a:pPr>
            <a:r>
              <a:rPr lang="en-US" altLang="en-US" dirty="0"/>
              <a:t>Monthly Progress Report </a:t>
            </a:r>
          </a:p>
          <a:p>
            <a:pPr>
              <a:buFont typeface="Wingdings" panose="05000000000000000000" pitchFamily="2" charset="2"/>
              <a:buChar char="q"/>
              <a:defRPr/>
            </a:pPr>
            <a:r>
              <a:rPr lang="en-US" altLang="en-US" dirty="0"/>
              <a:t>Local Monitoring </a:t>
            </a:r>
            <a:endParaRPr lang="en-US" dirty="0"/>
          </a:p>
          <a:p>
            <a:pPr>
              <a:defRPr/>
            </a:pPr>
            <a:endParaRPr lang="en-US" dirty="0"/>
          </a:p>
        </p:txBody>
      </p:sp>
      <p:sp>
        <p:nvSpPr>
          <p:cNvPr id="2" name="Slide Number Placeholder 1"/>
          <p:cNvSpPr>
            <a:spLocks noGrp="1"/>
          </p:cNvSpPr>
          <p:nvPr>
            <p:ph type="sldNum" sz="quarter" idx="11"/>
          </p:nvPr>
        </p:nvSpPr>
        <p:spPr/>
        <p:txBody>
          <a:bodyPr/>
          <a:lstStyle/>
          <a:p>
            <a:pPr>
              <a:defRPr/>
            </a:pPr>
            <a:fld id="{7D71D4D8-C938-481E-91F9-63ABF620B25C}" type="slidenum">
              <a:rPr lang="en-US" smtClean="0"/>
              <a:pPr>
                <a:defRPr/>
              </a:pPr>
              <a:t>28</a:t>
            </a:fld>
            <a:endParaRPr lang="en-US" dirty="0"/>
          </a:p>
        </p:txBody>
      </p:sp>
    </p:spTree>
    <p:extLst>
      <p:ext uri="{BB962C8B-B14F-4D97-AF65-F5344CB8AC3E}">
        <p14:creationId xmlns:p14="http://schemas.microsoft.com/office/powerpoint/2010/main" val="361450947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b="1" dirty="0" smtClean="0">
                <a:solidFill>
                  <a:schemeClr val="tx1">
                    <a:lumMod val="65000"/>
                    <a:lumOff val="35000"/>
                  </a:schemeClr>
                </a:solidFill>
              </a:rPr>
              <a:t/>
            </a:r>
            <a:br>
              <a:rPr lang="en-US" b="1" dirty="0" smtClean="0">
                <a:solidFill>
                  <a:schemeClr val="tx1">
                    <a:lumMod val="65000"/>
                    <a:lumOff val="35000"/>
                  </a:schemeClr>
                </a:solidFill>
              </a:rPr>
            </a:br>
            <a:r>
              <a:rPr lang="en-US" b="1" dirty="0" smtClean="0">
                <a:solidFill>
                  <a:schemeClr val="tx1">
                    <a:lumMod val="65000"/>
                    <a:lumOff val="35000"/>
                  </a:schemeClr>
                </a:solidFill>
              </a:rPr>
              <a:t>Step 7: Invoice and Progress Report</a:t>
            </a:r>
            <a:r>
              <a:rPr lang="en-US" dirty="0" smtClean="0">
                <a:solidFill>
                  <a:schemeClr val="tx1">
                    <a:lumMod val="65000"/>
                    <a:lumOff val="35000"/>
                  </a:schemeClr>
                </a:solidFill>
              </a:rPr>
              <a:t/>
            </a:r>
            <a:br>
              <a:rPr lang="en-US" dirty="0" smtClean="0">
                <a:solidFill>
                  <a:schemeClr val="tx1">
                    <a:lumMod val="65000"/>
                    <a:lumOff val="35000"/>
                  </a:schemeClr>
                </a:solidFill>
              </a:rPr>
            </a:br>
            <a:endParaRPr lang="en-US" dirty="0">
              <a:solidFill>
                <a:schemeClr val="tx1">
                  <a:lumMod val="65000"/>
                  <a:lumOff val="35000"/>
                </a:schemeClr>
              </a:solidFill>
            </a:endParaRPr>
          </a:p>
        </p:txBody>
      </p:sp>
      <p:sp>
        <p:nvSpPr>
          <p:cNvPr id="3" name="Content Placeholder 2"/>
          <p:cNvSpPr>
            <a:spLocks noGrp="1"/>
          </p:cNvSpPr>
          <p:nvPr>
            <p:ph idx="1"/>
          </p:nvPr>
        </p:nvSpPr>
        <p:spPr/>
        <p:txBody>
          <a:bodyPr/>
          <a:lstStyle/>
          <a:p>
            <a:pPr marL="0" indent="0">
              <a:buFont typeface="Arial" charset="0"/>
              <a:buNone/>
              <a:defRPr/>
            </a:pPr>
            <a:r>
              <a:rPr lang="en-US" altLang="en-US" dirty="0" smtClean="0"/>
              <a:t>Invoice – Monthly Process</a:t>
            </a:r>
          </a:p>
          <a:p>
            <a:pPr marL="0" indent="0">
              <a:buFont typeface="Arial" charset="0"/>
              <a:buNone/>
              <a:defRPr/>
            </a:pPr>
            <a:endParaRPr lang="en-US" altLang="en-US" dirty="0" smtClean="0"/>
          </a:p>
          <a:p>
            <a:pPr marL="457200" indent="-457200">
              <a:buFont typeface="+mj-lt"/>
              <a:buAutoNum type="arabicPeriod"/>
              <a:defRPr/>
            </a:pPr>
            <a:r>
              <a:rPr lang="en-US" sz="2000" dirty="0" smtClean="0"/>
              <a:t>The </a:t>
            </a:r>
            <a:r>
              <a:rPr lang="en-US" sz="2000" dirty="0"/>
              <a:t>Employer </a:t>
            </a:r>
            <a:r>
              <a:rPr lang="en-US" sz="2000" dirty="0" smtClean="0"/>
              <a:t>submits Invoice with backup documentation with the OJT </a:t>
            </a:r>
            <a:r>
              <a:rPr lang="en-US" sz="2000" dirty="0"/>
              <a:t>Monthly Progress </a:t>
            </a:r>
            <a:r>
              <a:rPr lang="en-US" sz="2000" dirty="0" smtClean="0"/>
              <a:t>Report.</a:t>
            </a:r>
          </a:p>
          <a:p>
            <a:pPr marL="457200" indent="-457200">
              <a:buFont typeface="+mj-lt"/>
              <a:buAutoNum type="arabicPeriod"/>
              <a:defRPr/>
            </a:pPr>
            <a:r>
              <a:rPr lang="en-US" sz="2000" dirty="0" smtClean="0"/>
              <a:t>Verify for accuracy.</a:t>
            </a:r>
          </a:p>
          <a:p>
            <a:pPr marL="457200" indent="-457200">
              <a:buFont typeface="+mj-lt"/>
              <a:buAutoNum type="arabicPeriod"/>
              <a:defRPr/>
            </a:pPr>
            <a:r>
              <a:rPr lang="en-US" sz="2000" dirty="0"/>
              <a:t>P</a:t>
            </a:r>
            <a:r>
              <a:rPr lang="en-US" sz="2000" dirty="0" smtClean="0"/>
              <a:t>rocess </a:t>
            </a:r>
            <a:r>
              <a:rPr lang="en-US" sz="2000" dirty="0"/>
              <a:t>payment directly to the employer within 30-days of receipt of the invoice. </a:t>
            </a:r>
            <a:endParaRPr lang="en-US" sz="2000" dirty="0" smtClean="0"/>
          </a:p>
          <a:p>
            <a:pPr marL="0" indent="0">
              <a:buFont typeface="Arial" charset="0"/>
              <a:buNone/>
              <a:defRPr/>
            </a:pPr>
            <a:endParaRPr lang="en-US" sz="2000" dirty="0"/>
          </a:p>
          <a:p>
            <a:pPr marL="0" indent="0">
              <a:buFont typeface="Arial" charset="0"/>
              <a:buNone/>
              <a:defRPr/>
            </a:pPr>
            <a:endParaRPr lang="en-US" sz="2000" dirty="0" smtClean="0"/>
          </a:p>
        </p:txBody>
      </p:sp>
      <p:sp>
        <p:nvSpPr>
          <p:cNvPr id="4" name="Slide Number Placeholder 3"/>
          <p:cNvSpPr>
            <a:spLocks noGrp="1"/>
          </p:cNvSpPr>
          <p:nvPr>
            <p:ph type="sldNum" sz="quarter" idx="11"/>
          </p:nvPr>
        </p:nvSpPr>
        <p:spPr/>
        <p:txBody>
          <a:bodyPr/>
          <a:lstStyle/>
          <a:p>
            <a:pPr>
              <a:defRPr/>
            </a:pPr>
            <a:fld id="{58AB9DEE-2187-4A69-9591-150C329B386D}" type="slidenum">
              <a:rPr lang="en-US" smtClean="0"/>
              <a:pPr>
                <a:defRPr/>
              </a:pPr>
              <a:t>29</a:t>
            </a:fld>
            <a:endParaRPr lang="en-US" dirty="0"/>
          </a:p>
        </p:txBody>
      </p:sp>
    </p:spTree>
    <p:extLst>
      <p:ext uri="{BB962C8B-B14F-4D97-AF65-F5344CB8AC3E}">
        <p14:creationId xmlns:p14="http://schemas.microsoft.com/office/powerpoint/2010/main" val="74620970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solidFill>
                  <a:schemeClr val="tx1">
                    <a:lumMod val="50000"/>
                    <a:lumOff val="50000"/>
                  </a:schemeClr>
                </a:solidFill>
              </a:rPr>
              <a:t/>
            </a:r>
            <a:br>
              <a:rPr lang="en-US" dirty="0" smtClean="0">
                <a:solidFill>
                  <a:schemeClr val="tx1">
                    <a:lumMod val="50000"/>
                    <a:lumOff val="50000"/>
                  </a:schemeClr>
                </a:solidFill>
              </a:rPr>
            </a:br>
            <a:r>
              <a:rPr lang="en-US" b="1" dirty="0" smtClean="0">
                <a:solidFill>
                  <a:schemeClr val="tx1">
                    <a:lumMod val="50000"/>
                    <a:lumOff val="50000"/>
                  </a:schemeClr>
                </a:solidFill>
              </a:rPr>
              <a:t>Step 8: Monitoring:</a:t>
            </a:r>
            <a:br>
              <a:rPr lang="en-US" b="1" dirty="0" smtClean="0">
                <a:solidFill>
                  <a:schemeClr val="tx1">
                    <a:lumMod val="50000"/>
                    <a:lumOff val="50000"/>
                  </a:schemeClr>
                </a:solidFill>
              </a:rPr>
            </a:br>
            <a:endParaRPr lang="en-US" b="1" dirty="0">
              <a:solidFill>
                <a:schemeClr val="tx1">
                  <a:lumMod val="50000"/>
                  <a:lumOff val="50000"/>
                </a:schemeClr>
              </a:solidFill>
            </a:endParaRPr>
          </a:p>
        </p:txBody>
      </p:sp>
      <p:sp>
        <p:nvSpPr>
          <p:cNvPr id="28675" name="Content Placeholder 2"/>
          <p:cNvSpPr>
            <a:spLocks noGrp="1"/>
          </p:cNvSpPr>
          <p:nvPr>
            <p:ph idx="1"/>
          </p:nvPr>
        </p:nvSpPr>
        <p:spPr/>
        <p:txBody>
          <a:bodyPr/>
          <a:lstStyle/>
          <a:p>
            <a:pPr>
              <a:defRPr/>
            </a:pPr>
            <a:r>
              <a:rPr lang="en-US" sz="2400" b="1" u="sng" dirty="0"/>
              <a:t>Local Area </a:t>
            </a:r>
            <a:r>
              <a:rPr lang="en-US" sz="2400" b="1" u="sng" dirty="0" smtClean="0"/>
              <a:t>Monitoring</a:t>
            </a:r>
            <a:endParaRPr lang="en-US" sz="2400" u="sng" dirty="0" smtClean="0"/>
          </a:p>
          <a:p>
            <a:pPr lvl="1">
              <a:buFont typeface="Wingdings" panose="05000000000000000000" pitchFamily="2" charset="2"/>
              <a:buChar char="§"/>
              <a:defRPr/>
            </a:pPr>
            <a:r>
              <a:rPr lang="en-US" sz="2000" dirty="0" smtClean="0"/>
              <a:t>Minimum two </a:t>
            </a:r>
            <a:r>
              <a:rPr lang="en-US" sz="2000" dirty="0"/>
              <a:t>local area OJT </a:t>
            </a:r>
            <a:r>
              <a:rPr lang="en-US" sz="2000" dirty="0" smtClean="0"/>
              <a:t>monitoring visits</a:t>
            </a:r>
          </a:p>
          <a:p>
            <a:pPr lvl="2">
              <a:buFont typeface="Wingdings" panose="05000000000000000000" pitchFamily="2" charset="2"/>
              <a:buChar char="§"/>
              <a:defRPr/>
            </a:pPr>
            <a:r>
              <a:rPr lang="en-US" sz="1600" dirty="0"/>
              <a:t>O</a:t>
            </a:r>
            <a:r>
              <a:rPr lang="en-US" sz="1600" dirty="0" smtClean="0"/>
              <a:t>ne </a:t>
            </a:r>
            <a:r>
              <a:rPr lang="en-US" sz="1600" dirty="0"/>
              <a:t>on-site visit, will be conducted during the term of the </a:t>
            </a:r>
            <a:r>
              <a:rPr lang="en-US" sz="1600" dirty="0" smtClean="0"/>
              <a:t>OJT </a:t>
            </a:r>
          </a:p>
          <a:p>
            <a:pPr lvl="2">
              <a:buFont typeface="Wingdings" panose="05000000000000000000" pitchFamily="2" charset="2"/>
              <a:buChar char="§"/>
              <a:defRPr/>
            </a:pPr>
            <a:r>
              <a:rPr lang="en-US" sz="1600" dirty="0"/>
              <a:t>C</a:t>
            </a:r>
            <a:r>
              <a:rPr lang="en-US" sz="1600" dirty="0" smtClean="0"/>
              <a:t>ompliance </a:t>
            </a:r>
            <a:r>
              <a:rPr lang="en-US" sz="1600" dirty="0"/>
              <a:t>with the training plan and other contractual stipulations. </a:t>
            </a:r>
            <a:endParaRPr lang="en-US" sz="1600" dirty="0" smtClean="0"/>
          </a:p>
          <a:p>
            <a:pPr lvl="2">
              <a:buFont typeface="Wingdings" panose="05000000000000000000" pitchFamily="2" charset="2"/>
              <a:buChar char="§"/>
              <a:defRPr/>
            </a:pPr>
            <a:r>
              <a:rPr lang="en-US" sz="1600" dirty="0"/>
              <a:t>D</a:t>
            </a:r>
            <a:r>
              <a:rPr lang="en-US" sz="1600" dirty="0" smtClean="0"/>
              <a:t>iscussions </a:t>
            </a:r>
            <a:r>
              <a:rPr lang="en-US" sz="1600" dirty="0"/>
              <a:t>with both the employer and trainee to determine the trainee’s progress and to identify issues in need of resolution. </a:t>
            </a:r>
            <a:endParaRPr lang="en-US" sz="1600" dirty="0" smtClean="0"/>
          </a:p>
          <a:p>
            <a:pPr marL="0" indent="0">
              <a:buFont typeface="Arial" charset="0"/>
              <a:buNone/>
              <a:defRPr/>
            </a:pPr>
            <a:endParaRPr lang="en-US" sz="2400" dirty="0"/>
          </a:p>
        </p:txBody>
      </p:sp>
      <p:sp>
        <p:nvSpPr>
          <p:cNvPr id="4" name="Slide Number Placeholder 3"/>
          <p:cNvSpPr>
            <a:spLocks noGrp="1"/>
          </p:cNvSpPr>
          <p:nvPr>
            <p:ph type="sldNum" sz="quarter" idx="11"/>
          </p:nvPr>
        </p:nvSpPr>
        <p:spPr/>
        <p:txBody>
          <a:bodyPr/>
          <a:lstStyle/>
          <a:p>
            <a:pPr>
              <a:defRPr/>
            </a:pPr>
            <a:fld id="{4052403E-6813-4E64-996E-98260B590750}" type="slidenum">
              <a:rPr lang="en-US" smtClean="0"/>
              <a:pPr>
                <a:defRPr/>
              </a:pPr>
              <a:t>30</a:t>
            </a:fld>
            <a:endParaRPr lang="en-US" dirty="0"/>
          </a:p>
        </p:txBody>
      </p:sp>
    </p:spTree>
    <p:extLst>
      <p:ext uri="{BB962C8B-B14F-4D97-AF65-F5344CB8AC3E}">
        <p14:creationId xmlns:p14="http://schemas.microsoft.com/office/powerpoint/2010/main" val="323300186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pPr>
              <a:defRPr/>
            </a:pPr>
            <a:r>
              <a:rPr lang="en-US" altLang="en-US" b="1" dirty="0" smtClean="0">
                <a:solidFill>
                  <a:schemeClr val="tx1">
                    <a:lumMod val="65000"/>
                    <a:lumOff val="35000"/>
                  </a:schemeClr>
                </a:solidFill>
              </a:rPr>
              <a:t>Step 9: Follow Up</a:t>
            </a:r>
          </a:p>
        </p:txBody>
      </p:sp>
      <p:sp>
        <p:nvSpPr>
          <p:cNvPr id="41987" name="Content Placeholder 2"/>
          <p:cNvSpPr>
            <a:spLocks noGrp="1"/>
          </p:cNvSpPr>
          <p:nvPr>
            <p:ph idx="1"/>
          </p:nvPr>
        </p:nvSpPr>
        <p:spPr/>
        <p:txBody>
          <a:bodyPr/>
          <a:lstStyle/>
          <a:p>
            <a:pPr>
              <a:defRPr/>
            </a:pPr>
            <a:r>
              <a:rPr lang="en-US" altLang="en-US" dirty="0" smtClean="0"/>
              <a:t>Contract Modifications </a:t>
            </a:r>
          </a:p>
          <a:p>
            <a:pPr marL="0" indent="0">
              <a:buFont typeface="Arial" charset="0"/>
              <a:buNone/>
              <a:defRPr/>
            </a:pPr>
            <a:endParaRPr lang="en-US" altLang="en-US" dirty="0" smtClean="0"/>
          </a:p>
          <a:p>
            <a:pPr>
              <a:defRPr/>
            </a:pPr>
            <a:r>
              <a:rPr lang="en-US" altLang="en-US" dirty="0" smtClean="0"/>
              <a:t>Surveying the Customer and the Employer</a:t>
            </a:r>
          </a:p>
          <a:p>
            <a:pPr>
              <a:defRPr/>
            </a:pPr>
            <a:endParaRPr lang="en-US" altLang="en-US" dirty="0" smtClean="0"/>
          </a:p>
          <a:p>
            <a:pPr>
              <a:defRPr/>
            </a:pPr>
            <a:r>
              <a:rPr lang="en-US" altLang="en-US" dirty="0" smtClean="0"/>
              <a:t>New Business Needs </a:t>
            </a:r>
          </a:p>
          <a:p>
            <a:pPr>
              <a:defRPr/>
            </a:pPr>
            <a:endParaRPr lang="en-US" altLang="en-US" dirty="0" smtClean="0"/>
          </a:p>
        </p:txBody>
      </p:sp>
      <p:sp>
        <p:nvSpPr>
          <p:cNvPr id="4" name="Slide Number Placeholder 3"/>
          <p:cNvSpPr>
            <a:spLocks noGrp="1"/>
          </p:cNvSpPr>
          <p:nvPr>
            <p:ph type="sldNum" sz="quarter" idx="11"/>
          </p:nvPr>
        </p:nvSpPr>
        <p:spPr/>
        <p:txBody>
          <a:bodyPr/>
          <a:lstStyle/>
          <a:p>
            <a:pPr>
              <a:defRPr/>
            </a:pPr>
            <a:fld id="{09E9A174-67B0-41D3-9854-1552465D79EB}" type="slidenum">
              <a:rPr lang="en-US" smtClean="0"/>
              <a:pPr>
                <a:defRPr/>
              </a:pPr>
              <a:t>31</a:t>
            </a:fld>
            <a:endParaRPr lang="en-US" dirty="0"/>
          </a:p>
        </p:txBody>
      </p:sp>
    </p:spTree>
    <p:extLst>
      <p:ext uri="{BB962C8B-B14F-4D97-AF65-F5344CB8AC3E}">
        <p14:creationId xmlns:p14="http://schemas.microsoft.com/office/powerpoint/2010/main" val="170809309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7620000" cy="1143000"/>
          </a:xfrm>
        </p:spPr>
        <p:txBody>
          <a:bodyPr/>
          <a:lstStyle/>
          <a:p>
            <a:pPr algn="ctr"/>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smtClean="0"/>
              <a:t>Questions, Comments, Closing Thoughts?</a:t>
            </a:r>
            <a:endParaRPr lang="en-US" dirty="0"/>
          </a:p>
        </p:txBody>
      </p:sp>
      <p:sp>
        <p:nvSpPr>
          <p:cNvPr id="4" name="Slide Number Placeholder 3"/>
          <p:cNvSpPr>
            <a:spLocks noGrp="1"/>
          </p:cNvSpPr>
          <p:nvPr>
            <p:ph type="sldNum" sz="quarter" idx="12"/>
          </p:nvPr>
        </p:nvSpPr>
        <p:spPr/>
        <p:txBody>
          <a:bodyPr/>
          <a:lstStyle/>
          <a:p>
            <a:fld id="{B194A714-584B-425C-A899-1C17E2DFA825}" type="slidenum">
              <a:rPr lang="en-US" smtClean="0"/>
              <a:t>32</a:t>
            </a:fld>
            <a:endParaRPr lang="en-US" dirty="0"/>
          </a:p>
        </p:txBody>
      </p:sp>
    </p:spTree>
    <p:extLst>
      <p:ext uri="{BB962C8B-B14F-4D97-AF65-F5344CB8AC3E}">
        <p14:creationId xmlns:p14="http://schemas.microsoft.com/office/powerpoint/2010/main" val="32878059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597</TotalTime>
  <Words>916</Words>
  <Application>Microsoft Office PowerPoint</Application>
  <PresentationFormat>On-screen Show (4:3)</PresentationFormat>
  <Paragraphs>239</Paragraphs>
  <Slides>32</Slides>
  <Notes>3</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Adjacency</vt:lpstr>
      <vt:lpstr>  On-the-Job (OJT) Training   </vt:lpstr>
      <vt:lpstr>Agenda    </vt:lpstr>
      <vt:lpstr>On-the-Job (OJT) Training</vt:lpstr>
      <vt:lpstr>How Does It Work?</vt:lpstr>
      <vt:lpstr>Employer Eligibility </vt:lpstr>
      <vt:lpstr>On the Job Training (OJT) Process</vt:lpstr>
      <vt:lpstr>Prospecting Employers </vt:lpstr>
      <vt:lpstr> Step: 1 Meeting with Employer </vt:lpstr>
      <vt:lpstr>Step 2: DRAFT of the OJT Training Plan</vt:lpstr>
      <vt:lpstr>Step 2: DRAFT of  the OJT Training Plan</vt:lpstr>
      <vt:lpstr>PowerPoint Presentation</vt:lpstr>
      <vt:lpstr>PowerPoint Presentation</vt:lpstr>
      <vt:lpstr>PowerPoint Presentation</vt:lpstr>
      <vt:lpstr>PowerPoint Presentation</vt:lpstr>
      <vt:lpstr>PowerPoint Presentation</vt:lpstr>
      <vt:lpstr>PowerPoint Presentation</vt:lpstr>
      <vt:lpstr>Step 2: DRAFT of the OJT Training Plan</vt:lpstr>
      <vt:lpstr> Training Plan Example  Human Resource Assistant </vt:lpstr>
      <vt:lpstr>OJT Training Plan Resources</vt:lpstr>
      <vt:lpstr> Step 3: Identify Eligible OJT Participant(s) </vt:lpstr>
      <vt:lpstr>Assessment Process</vt:lpstr>
      <vt:lpstr> Step 4: OJT Pre-Contract and  Skills Gap Analysis  </vt:lpstr>
      <vt:lpstr>PowerPoint Presentation</vt:lpstr>
      <vt:lpstr>PowerPoint Presentation</vt:lpstr>
      <vt:lpstr>PowerPoint Presentation</vt:lpstr>
      <vt:lpstr> Step 5: OJT Contract and  Final Training Plan Design </vt:lpstr>
      <vt:lpstr>PowerPoint Presentation</vt:lpstr>
      <vt:lpstr>Step 6: OJT Contract Start-Up</vt:lpstr>
      <vt:lpstr> Step 7: Invoice and Progress Report </vt:lpstr>
      <vt:lpstr> Step 8: Monitoring: </vt:lpstr>
      <vt:lpstr>Step 9: Follow Up</vt:lpstr>
      <vt:lpstr>     Questions, Comments, Closing Thoughts?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Melissa Scibelli</dc:creator>
  <cp:lastModifiedBy>Windows User</cp:lastModifiedBy>
  <cp:revision>74</cp:revision>
  <cp:lastPrinted>2016-03-21T19:13:44Z</cp:lastPrinted>
  <dcterms:created xsi:type="dcterms:W3CDTF">2015-01-28T15:37:09Z</dcterms:created>
  <dcterms:modified xsi:type="dcterms:W3CDTF">2016-06-16T14:32:18Z</dcterms:modified>
</cp:coreProperties>
</file>