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38"/>
  </p:notesMasterIdLst>
  <p:handoutMasterIdLst>
    <p:handoutMasterId r:id="rId39"/>
  </p:handoutMasterIdLst>
  <p:sldIdLst>
    <p:sldId id="256" r:id="rId7"/>
    <p:sldId id="306" r:id="rId8"/>
    <p:sldId id="295" r:id="rId9"/>
    <p:sldId id="282" r:id="rId10"/>
    <p:sldId id="348" r:id="rId11"/>
    <p:sldId id="349" r:id="rId12"/>
    <p:sldId id="350" r:id="rId13"/>
    <p:sldId id="351" r:id="rId14"/>
    <p:sldId id="352" r:id="rId15"/>
    <p:sldId id="353" r:id="rId16"/>
    <p:sldId id="354" r:id="rId17"/>
    <p:sldId id="307" r:id="rId18"/>
    <p:sldId id="315" r:id="rId19"/>
    <p:sldId id="339" r:id="rId20"/>
    <p:sldId id="346" r:id="rId21"/>
    <p:sldId id="316" r:id="rId22"/>
    <p:sldId id="341" r:id="rId23"/>
    <p:sldId id="320" r:id="rId24"/>
    <p:sldId id="317" r:id="rId25"/>
    <p:sldId id="340" r:id="rId26"/>
    <p:sldId id="347" r:id="rId27"/>
    <p:sldId id="318" r:id="rId28"/>
    <p:sldId id="319" r:id="rId29"/>
    <p:sldId id="342" r:id="rId30"/>
    <p:sldId id="355" r:id="rId31"/>
    <p:sldId id="345" r:id="rId32"/>
    <p:sldId id="344" r:id="rId33"/>
    <p:sldId id="343" r:id="rId34"/>
    <p:sldId id="331" r:id="rId35"/>
    <p:sldId id="275" r:id="rId36"/>
    <p:sldId id="297" r:id="rId37"/>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907F0A-E28D-8381-BD94-52B084B5D493}" name="Nicholas Alexander" initials="NMA" userId="Nicholas Alexander" providerId="None"/>
  <p188:author id="{C457409E-E80E-6934-CF30-AA4C1C3EF07B}" name="DeDona, Meredith - ETA" initials="DME" userId="S::dedona.meredith@dol.gov::5ad1115b-36c3-498a-a26b-4a82a27e5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Nicholas Alexander" initials="NMA" lastIdx="2" clrIdx="0">
    <p:extLst>
      <p:ext uri="{19B8F6BF-5375-455C-9EA6-DF929625EA0E}">
        <p15:presenceInfo xmlns:p15="http://schemas.microsoft.com/office/powerpoint/2012/main" userId="Nicholas Alexander" providerId="None"/>
      </p:ext>
    </p:extLst>
  </p:cmAuthor>
  <p:cmAuthor id="2" name="Abdullah, Melissa - ETA" initials="AM-E" lastIdx="1" clrIdx="1">
    <p:extLst>
      <p:ext uri="{19B8F6BF-5375-455C-9EA6-DF929625EA0E}">
        <p15:presenceInfo xmlns:p15="http://schemas.microsoft.com/office/powerpoint/2012/main" userId="S-1-5-21-430767753-2305446740-1188461881-731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42965" autoAdjust="0"/>
  </p:normalViewPr>
  <p:slideViewPr>
    <p:cSldViewPr snapToGrid="0">
      <p:cViewPr varScale="1">
        <p:scale>
          <a:sx n="28" d="100"/>
          <a:sy n="28" d="100"/>
        </p:scale>
        <p:origin x="2136" y="2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p:scale>
          <a:sx n="93" d="100"/>
          <a:sy n="93" d="100"/>
        </p:scale>
        <p:origin x="2046" y="-9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slideMaster" Target="slideMasters/slideMaster1.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slideMaster" Target="slideMasters/slideMaster2.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46" Type="http://schemas.microsoft.com/office/2018/10/relationships/authors" Target="authors.xml"/><Relationship Id="rId20" Type="http://schemas.openxmlformats.org/officeDocument/2006/relationships/slide" Target="slides/slide14.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903728-2E18-4C38-A274-1870CE72BE94}" type="datetimeFigureOut">
              <a:rPr lang="en-US" smtClean="0"/>
              <a:t>4/4/2024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184EA4-605E-4D99-A255-7EBB04989BB9}" type="slidenum">
              <a:rPr lang="en-US" smtClean="0"/>
              <a:t>‹#›</a:t>
            </a:fld>
            <a:endParaRPr lang="en-US"/>
          </a:p>
        </p:txBody>
      </p:sp>
    </p:spTree>
    <p:extLst>
      <p:ext uri="{BB962C8B-B14F-4D97-AF65-F5344CB8AC3E}">
        <p14:creationId xmlns:p14="http://schemas.microsoft.com/office/powerpoint/2010/main" val="3076257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4/4/2024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a:t>
            </a:r>
            <a:r>
              <a:rPr lang="en-US" dirty="0"/>
              <a:t>: Welcome to the pre-recorded webcast for Prospective</a:t>
            </a:r>
            <a:r>
              <a:rPr lang="en-US" baseline="0" dirty="0"/>
              <a:t> Applicants for the Funding Opportunity Announcement titled Growth Opportunities 4 &amp; 5(GO4 and GO5).</a:t>
            </a:r>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137154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a:t>
            </a:r>
            <a:r>
              <a:rPr lang="en-US" dirty="0"/>
              <a:t>: Today, you’ll be hearing from</a:t>
            </a:r>
            <a:r>
              <a:rPr lang="en-US" baseline="0" dirty="0"/>
              <a:t> </a:t>
            </a:r>
            <a:r>
              <a:rPr lang="en-US" baseline="0" dirty="0">
                <a:highlight>
                  <a:srgbClr val="FFFF00"/>
                </a:highlight>
              </a:rPr>
              <a:t>Andrea Chism </a:t>
            </a:r>
            <a:r>
              <a:rPr lang="en-US" dirty="0"/>
              <a:t>from</a:t>
            </a:r>
            <a:r>
              <a:rPr lang="en-US" baseline="0" dirty="0"/>
              <a:t> the Office of Grants Management; And myself Amir </a:t>
            </a:r>
            <a:r>
              <a:rPr lang="en-US" baseline="0" dirty="0" err="1"/>
              <a:t>ZandiKarimi</a:t>
            </a:r>
            <a:r>
              <a:rPr lang="en-US" baseline="0" dirty="0"/>
              <a:t> from the Reentry Employment Opportunities.</a:t>
            </a:r>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2413309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Amir</a:t>
            </a:r>
            <a:r>
              <a:rPr lang="en-US" dirty="0"/>
              <a:t>:</a:t>
            </a:r>
            <a:r>
              <a:rPr lang="en-US" baseline="0" dirty="0"/>
              <a:t>  Today we will focus on </a:t>
            </a:r>
            <a:r>
              <a:rPr lang="en-US" baseline="0" dirty="0">
                <a:solidFill>
                  <a:srgbClr val="FF0000"/>
                </a:solidFill>
              </a:rPr>
              <a:t>three</a:t>
            </a:r>
            <a:r>
              <a:rPr lang="en-US" baseline="0" dirty="0"/>
              <a:t> key areas of the FOA: </a:t>
            </a:r>
            <a:endParaRPr lang="en-US" dirty="0"/>
          </a:p>
          <a:p>
            <a:pPr lvl="1">
              <a:spcBef>
                <a:spcPct val="0"/>
              </a:spcBef>
              <a:buFont typeface="Wingdings" panose="05000000000000000000" pitchFamily="2" charset="2"/>
              <a:buChar char="Ø"/>
            </a:pPr>
            <a:r>
              <a:rPr lang="en-US" sz="3200" dirty="0">
                <a:latin typeface="Arial" charset="0"/>
                <a:cs typeface="Arial" charset="0"/>
              </a:rPr>
              <a:t>Application Submission Requirements</a:t>
            </a:r>
          </a:p>
          <a:p>
            <a:pPr marL="457200" marR="0" lvl="1" indent="0" algn="l" defTabSz="914400" rtl="0" eaLnBrk="1" fontAlgn="auto" latinLnBrk="0" hangingPunct="1">
              <a:lnSpc>
                <a:spcPct val="100000"/>
              </a:lnSpc>
              <a:spcBef>
                <a:spcPct val="0"/>
              </a:spcBef>
              <a:spcAft>
                <a:spcPts val="0"/>
              </a:spcAft>
              <a:buClrTx/>
              <a:buSzTx/>
              <a:buFont typeface="Wingdings" panose="05000000000000000000" pitchFamily="2" charset="2"/>
              <a:buChar char="Ø"/>
              <a:tabLst/>
              <a:defRPr/>
            </a:pPr>
            <a:r>
              <a:rPr lang="en-US" sz="3200" dirty="0">
                <a:latin typeface="Arial" charset="0"/>
                <a:cs typeface="Arial" charset="0"/>
              </a:rPr>
              <a:t>Eligibility, Services</a:t>
            </a:r>
            <a:r>
              <a:rPr lang="en-US" sz="3200" baseline="0" dirty="0">
                <a:latin typeface="Arial" charset="0"/>
                <a:cs typeface="Arial" charset="0"/>
              </a:rPr>
              <a:t>, Partnerships, and Priority Consideration</a:t>
            </a:r>
            <a:r>
              <a:rPr lang="en-US" sz="3200" dirty="0">
                <a:latin typeface="Arial" charset="0"/>
                <a:cs typeface="Arial" charset="0"/>
              </a:rPr>
              <a:t>;</a:t>
            </a:r>
            <a:r>
              <a:rPr lang="en-US" sz="3200" baseline="0" dirty="0">
                <a:latin typeface="Arial" charset="0"/>
                <a:cs typeface="Arial" charset="0"/>
              </a:rPr>
              <a:t> and the</a:t>
            </a:r>
            <a:endParaRPr lang="en-US" sz="3200" dirty="0">
              <a:latin typeface="Arial" charset="0"/>
              <a:cs typeface="Arial" charset="0"/>
            </a:endParaRPr>
          </a:p>
          <a:p>
            <a:pPr lvl="1">
              <a:spcBef>
                <a:spcPct val="0"/>
              </a:spcBef>
              <a:buFont typeface="Wingdings" panose="05000000000000000000" pitchFamily="2" charset="2"/>
              <a:buChar char="Ø"/>
            </a:pPr>
            <a:r>
              <a:rPr lang="en-US" sz="3200" dirty="0">
                <a:latin typeface="Arial" charset="0"/>
                <a:cs typeface="Arial" charset="0"/>
              </a:rPr>
              <a:t>ETA</a:t>
            </a:r>
            <a:r>
              <a:rPr lang="en-US" sz="3200" baseline="0" dirty="0">
                <a:latin typeface="Arial" charset="0"/>
                <a:cs typeface="Arial" charset="0"/>
              </a:rPr>
              <a:t> Evaluation</a:t>
            </a:r>
          </a:p>
          <a:p>
            <a:pPr lvl="1">
              <a:spcBef>
                <a:spcPct val="0"/>
              </a:spcBef>
              <a:buFont typeface="Wingdings" panose="05000000000000000000" pitchFamily="2" charset="2"/>
              <a:buNone/>
            </a:pPr>
            <a:endParaRPr lang="en-US" sz="3200" baseline="0" dirty="0">
              <a:latin typeface="Arial" charset="0"/>
              <a:cs typeface="Arial" charset="0"/>
            </a:endParaRPr>
          </a:p>
          <a:p>
            <a:pPr lvl="1">
              <a:spcBef>
                <a:spcPct val="0"/>
              </a:spcBef>
              <a:buFont typeface="Wingdings" panose="05000000000000000000" pitchFamily="2" charset="2"/>
              <a:buNone/>
            </a:pPr>
            <a:r>
              <a:rPr lang="en-US" sz="3200" dirty="0"/>
              <a:t>Now,</a:t>
            </a:r>
            <a:r>
              <a:rPr lang="en-US" sz="3200" baseline="0" dirty="0"/>
              <a:t> let me turn </a:t>
            </a:r>
            <a:r>
              <a:rPr lang="en-US" sz="3200" dirty="0"/>
              <a:t>it over to Andrea in the Office</a:t>
            </a:r>
            <a:r>
              <a:rPr lang="en-US" sz="3200" baseline="0" dirty="0"/>
              <a:t> of Grants Management to get us started. </a:t>
            </a:r>
            <a:endParaRPr lang="en-US" sz="3200" dirty="0"/>
          </a:p>
          <a:p>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299094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 </a:t>
            </a:r>
            <a:r>
              <a:rPr lang="en-US" b="0" dirty="0"/>
              <a:t>Thanks, Amir. In</a:t>
            </a:r>
            <a:r>
              <a:rPr lang="en-US" b="0" baseline="0" dirty="0"/>
              <a:t> the next few slides, I will go over the application submission requirements.</a:t>
            </a:r>
            <a:endParaRPr lang="en-US" b="0"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3072282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 </a:t>
            </a:r>
            <a:r>
              <a:rPr lang="en-US" b="0" dirty="0"/>
              <a:t>Proposals submitted in response to this FOA must consist of four separate and distinct parts: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dirty="0"/>
              <a:t>the Standard Form (SF) 424, Application for Federal Assistance;</a:t>
            </a:r>
            <a:r>
              <a:rPr lang="en-US" b="0" baseline="0" dirty="0"/>
              <a: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a:t>Project Budget, which consists of the SF-424A and the budget narrative;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a:t>Project Narrative; and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US" b="0" baseline="0" dirty="0"/>
              <a:t>attachments to the Project Narrative.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It is the applicant’s responsibility to ensure that the funding amount requested is consistent across all parts and sub-parts of the application. </a:t>
            </a:r>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1947669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 </a:t>
            </a:r>
            <a:r>
              <a:rPr lang="en-US" b="0" dirty="0"/>
              <a:t>Applicants must include the items listed here. There is no exception to this requirement.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 SF-424, Application</a:t>
            </a:r>
            <a:r>
              <a:rPr lang="en-US" b="0" baseline="0" dirty="0"/>
              <a:t> for Federal Assistance – all applicants for Federal grant and funding opportunities must have a UEI, or Unique Entity Identifier, and must supply their UEI on the SF-424. Applicants must also register with the System for Award Management (SAM)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The Project Budget must consist of the SF-424A, Budget Information Form and the Budget Narrative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baseline="0" dirty="0"/>
              <a:t>Each of these items are explained in more detail in the FOA, and all must be addressed in the application, or it will be deemed non-responsive and will not be reviewed. </a:t>
            </a:r>
            <a:endParaRPr lang="en-US" b="0"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1298947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 </a:t>
            </a:r>
            <a:r>
              <a:rPr lang="en-US" b="0" dirty="0"/>
              <a:t>Applicants will most likely spend</a:t>
            </a:r>
            <a:r>
              <a:rPr lang="en-US" b="0" baseline="0" dirty="0"/>
              <a:t> the majority of their time preparing the Project Narrative. This is where applicants demonstrate their capability to implement the grant project in accordance with the provisions of this announcement. Applicants should provide a comprehensive framework and description of all aspects of the proposed project. It must be succinct, self-explanatory, and well organized so that reviewers can understand the proposed project. The guidelines for preparing the Project Narrative are found in Section IV.B.3 and it will be evaluated using the criteria identified in Section 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Project Narrative is limited to 25 double-spaced single-sided 8.5 x 11 inch pages with Times New Roman 12 point text font and 1-inch margins.  You must number the Project Narrative beginning with page number 1. </a:t>
            </a:r>
            <a:r>
              <a:rPr lang="en-US" b="0" baseline="0" dirty="0"/>
              <a:t>We will not read or consider any materials beyond the specified page limit in the application review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539615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a:t>
            </a:r>
            <a:r>
              <a:rPr lang="en-US" b="0" dirty="0"/>
              <a:t>: In addition to the Project Narrative, applicants must submit attachments.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All</a:t>
            </a:r>
            <a:r>
              <a:rPr lang="en-US" b="0" baseline="0" dirty="0"/>
              <a:t> attachments must be clearly labeled as Attachments. We will only exclude those attachments listed in Section IV.B.4 from the page limit. You must not include additional materials such as resumes or general letters of support. These will not be considered. You must submit your application in one package because documents received separately will be tracked separately and will not be attached to the application for review. </a:t>
            </a:r>
            <a:endParaRPr lang="en-US" b="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1413735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 </a:t>
            </a:r>
            <a:r>
              <a:rPr lang="en-US" b="0" dirty="0"/>
              <a:t>The checklist shown here should be used as a guide when preparing your application package to ensure that the application has met all of the screening criteria. Note</a:t>
            </a:r>
            <a:r>
              <a:rPr lang="en-US" b="0" baseline="0" dirty="0"/>
              <a:t> that this checklist is only an aid for applicants and should not be included in the application package. We urge you to use this checklist to ensure your application contains all required items. If your application does not meet all of the screening criteria, it will not move forward through the merit review process.</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6254873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a:t>
            </a:r>
            <a:r>
              <a:rPr lang="en-US" b="1" baseline="0" dirty="0"/>
              <a:t> </a:t>
            </a:r>
            <a:r>
              <a:rPr lang="en-US" b="0" baseline="0" dirty="0"/>
              <a:t>We have instituted procedures for assessing the technical merit of applications to provide for an objective review of the applications and to assist you in understanding the standards against which your application will be judged. The evaluation criteria are based on the information required in the application as described in Sections IV.B.2 (Project Budget) and IV.B.3. (Project Narrative). Reviewers will award points based on the evaluation criteria as shown in this chart. See the FOA for the full description of each criterion.</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1070128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Andrea: </a:t>
            </a:r>
            <a:r>
              <a:rPr lang="en-US" b="0" dirty="0"/>
              <a:t>Applications</a:t>
            </a:r>
            <a:r>
              <a:rPr lang="en-US" b="0" baseline="0" dirty="0"/>
              <a:t> must be received by 11:59:00pm (Eastern Time) on the closing date.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 FOA limited the method of submission to only electronic submissions. You can only submit applications online at www.grants.gov. See the FOA for details on how to submit your application through grants.gov.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Andrea to Amir:</a:t>
            </a:r>
            <a:r>
              <a:rPr lang="en-US" baseline="0" dirty="0"/>
              <a:t> </a:t>
            </a:r>
            <a:r>
              <a:rPr lang="en-US" dirty="0"/>
              <a:t>Now I would like to turn it back</a:t>
            </a:r>
            <a:r>
              <a:rPr lang="en-US" baseline="0" dirty="0"/>
              <a:t> </a:t>
            </a:r>
            <a:r>
              <a:rPr lang="en-US" dirty="0"/>
              <a:t>over to Amir.</a:t>
            </a:r>
            <a:r>
              <a:rPr lang="en-US" baseline="0" dirty="0"/>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3510810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Amir: </a:t>
            </a:r>
            <a:r>
              <a:rPr lang="en-US" b="0" baseline="0" dirty="0"/>
              <a:t>Thank you, Andrea. In the next few slides, we will touch on Eligibility, Services, and Partnerships</a:t>
            </a:r>
            <a:r>
              <a:rPr lang="en-US" baseline="0" dirty="0"/>
              <a:t>.</a:t>
            </a:r>
            <a:endParaRPr lang="en-US" b="1"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3963968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Amir: </a:t>
            </a:r>
            <a:endParaRPr lang="en-US" b="1" baseline="0" dirty="0"/>
          </a:p>
          <a:p>
            <a:pPr lvl="1">
              <a:spcBef>
                <a:spcPts val="100"/>
              </a:spcBef>
              <a:spcAft>
                <a:spcPts val="750"/>
              </a:spcAft>
            </a:pPr>
            <a:r>
              <a:rPr lang="en-US" sz="1200" kern="1200" dirty="0">
                <a:solidFill>
                  <a:schemeClr val="tx1"/>
                </a:solidFill>
                <a:effectLst/>
                <a:latin typeface="+mn-lt"/>
                <a:ea typeface="+mn-ea"/>
                <a:cs typeface="+mn-cs"/>
              </a:rPr>
              <a:t>The organizations listed, are eligible to apply for the Growth Opportunities grant, </a:t>
            </a:r>
          </a:p>
          <a:p>
            <a:pPr lvl="1">
              <a:spcBef>
                <a:spcPts val="100"/>
              </a:spcBef>
              <a:spcAft>
                <a:spcPts val="750"/>
              </a:spcAft>
            </a:pPr>
            <a:r>
              <a:rPr lang="en-US" sz="1200" kern="1200" dirty="0">
                <a:solidFill>
                  <a:schemeClr val="tx1"/>
                </a:solidFill>
                <a:effectLst/>
                <a:latin typeface="+mn-lt"/>
                <a:ea typeface="+mn-ea"/>
                <a:cs typeface="+mn-cs"/>
              </a:rPr>
              <a:t>county governments, </a:t>
            </a:r>
          </a:p>
          <a:p>
            <a:pPr lvl="1">
              <a:spcBef>
                <a:spcPts val="100"/>
              </a:spcBef>
              <a:spcAft>
                <a:spcPts val="750"/>
              </a:spcAft>
            </a:pPr>
            <a:r>
              <a:rPr lang="en-US" sz="1200" kern="1200" dirty="0">
                <a:solidFill>
                  <a:schemeClr val="tx1"/>
                </a:solidFill>
                <a:effectLst/>
                <a:latin typeface="+mn-lt"/>
                <a:ea typeface="+mn-ea"/>
                <a:cs typeface="+mn-cs"/>
              </a:rPr>
              <a:t>city or township governments, </a:t>
            </a:r>
          </a:p>
          <a:p>
            <a:pPr lvl="1">
              <a:spcBef>
                <a:spcPts val="100"/>
              </a:spcBef>
              <a:spcAft>
                <a:spcPts val="750"/>
              </a:spcAft>
            </a:pPr>
            <a:r>
              <a:rPr lang="en-US" sz="1200" kern="1200" dirty="0">
                <a:solidFill>
                  <a:schemeClr val="tx1"/>
                </a:solidFill>
                <a:effectLst/>
                <a:latin typeface="+mn-lt"/>
                <a:ea typeface="+mn-ea"/>
                <a:cs typeface="+mn-cs"/>
              </a:rPr>
              <a:t>special district governments, </a:t>
            </a:r>
          </a:p>
          <a:p>
            <a:pPr lvl="1">
              <a:spcBef>
                <a:spcPts val="100"/>
              </a:spcBef>
              <a:spcAft>
                <a:spcPts val="750"/>
              </a:spcAft>
            </a:pPr>
            <a:r>
              <a:rPr lang="en-US" sz="1200" kern="1200" dirty="0">
                <a:solidFill>
                  <a:schemeClr val="tx1"/>
                </a:solidFill>
                <a:effectLst/>
                <a:latin typeface="+mn-lt"/>
                <a:ea typeface="+mn-ea"/>
                <a:cs typeface="+mn-cs"/>
              </a:rPr>
              <a:t>regional government organizations, </a:t>
            </a:r>
          </a:p>
          <a:p>
            <a:pPr lvl="1">
              <a:spcBef>
                <a:spcPts val="100"/>
              </a:spcBef>
              <a:spcAft>
                <a:spcPts val="750"/>
              </a:spcAft>
            </a:pPr>
            <a:r>
              <a:rPr lang="en-US" sz="1200" kern="1200" dirty="0">
                <a:solidFill>
                  <a:schemeClr val="tx1"/>
                </a:solidFill>
                <a:effectLst/>
                <a:latin typeface="+mn-lt"/>
                <a:ea typeface="+mn-ea"/>
                <a:cs typeface="+mn-cs"/>
              </a:rPr>
              <a:t>independent school districts, </a:t>
            </a:r>
          </a:p>
          <a:p>
            <a:pPr lvl="1">
              <a:spcBef>
                <a:spcPts val="100"/>
              </a:spcBef>
              <a:spcAft>
                <a:spcPts val="750"/>
              </a:spcAft>
            </a:pPr>
            <a:r>
              <a:rPr lang="en-US" sz="1200" kern="1200" dirty="0">
                <a:solidFill>
                  <a:schemeClr val="tx1"/>
                </a:solidFill>
                <a:effectLst/>
                <a:latin typeface="+mn-lt"/>
                <a:ea typeface="+mn-ea"/>
                <a:cs typeface="+mn-cs"/>
              </a:rPr>
              <a:t>federally recognized Native American tribal governments, </a:t>
            </a:r>
          </a:p>
          <a:p>
            <a:pPr lvl="1">
              <a:spcBef>
                <a:spcPts val="100"/>
              </a:spcBef>
              <a:spcAft>
                <a:spcPts val="750"/>
              </a:spcAft>
            </a:pPr>
            <a:r>
              <a:rPr lang="en-US" sz="1200" kern="1200" dirty="0">
                <a:solidFill>
                  <a:schemeClr val="tx1"/>
                </a:solidFill>
                <a:effectLst/>
                <a:latin typeface="+mn-lt"/>
                <a:ea typeface="+mn-ea"/>
                <a:cs typeface="+mn-cs"/>
              </a:rPr>
              <a:t>Native American tribal organization and 501(c)(3)</a:t>
            </a:r>
            <a:r>
              <a:rPr lang="en-US" sz="1200" kern="1200" baseline="0" dirty="0">
                <a:solidFill>
                  <a:schemeClr val="tx1"/>
                </a:solidFill>
                <a:effectLst/>
                <a:latin typeface="+mn-lt"/>
                <a:ea typeface="+mn-ea"/>
                <a:cs typeface="+mn-cs"/>
              </a:rPr>
              <a:t> nonprofits including union training funds, faith-based, </a:t>
            </a:r>
          </a:p>
          <a:p>
            <a:pPr lvl="1">
              <a:spcBef>
                <a:spcPts val="100"/>
              </a:spcBef>
              <a:spcAft>
                <a:spcPts val="750"/>
              </a:spcAft>
            </a:pPr>
            <a:r>
              <a:rPr lang="en-US" sz="1200" kern="1200" baseline="0" dirty="0">
                <a:solidFill>
                  <a:schemeClr val="tx1"/>
                </a:solidFill>
                <a:effectLst/>
                <a:latin typeface="+mn-lt"/>
                <a:ea typeface="+mn-ea"/>
                <a:cs typeface="+mn-cs"/>
              </a:rPr>
              <a:t>women’s, minority, and community-based organizations, other than institutions of higher education, </a:t>
            </a:r>
          </a:p>
          <a:p>
            <a:pPr lvl="1">
              <a:spcBef>
                <a:spcPts val="100"/>
              </a:spcBef>
              <a:spcAft>
                <a:spcPts val="750"/>
              </a:spcAft>
            </a:pPr>
            <a:r>
              <a:rPr lang="en-US" sz="1200" kern="1200" baseline="0" dirty="0">
                <a:solidFill>
                  <a:schemeClr val="tx1"/>
                </a:solidFill>
                <a:effectLst/>
                <a:latin typeface="+mn-lt"/>
                <a:ea typeface="+mn-ea"/>
                <a:cs typeface="+mn-cs"/>
              </a:rPr>
              <a:t>and </a:t>
            </a:r>
            <a:endParaRPr lang="en-US" sz="1200" dirty="0">
              <a:solidFill>
                <a:srgbClr val="000000"/>
              </a:solidFill>
              <a:effectLst/>
              <a:ea typeface="Times New Roman" panose="02020603050405020304" pitchFamily="18" charset="0"/>
            </a:endParaRPr>
          </a:p>
          <a:p>
            <a:pPr lvl="1">
              <a:spcBef>
                <a:spcPts val="100"/>
              </a:spcBef>
              <a:spcAft>
                <a:spcPts val="750"/>
              </a:spcAft>
            </a:pPr>
            <a:r>
              <a:rPr lang="en-US" sz="1200" dirty="0">
                <a:solidFill>
                  <a:srgbClr val="000000"/>
                </a:solidFill>
                <a:ea typeface="Times New Roman" panose="02020603050405020304" pitchFamily="18" charset="0"/>
              </a:rPr>
              <a:t>nonprofits without 501(c)(3) status with the IRS, other than institutions of higher education.</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en-US" sz="1200" dirty="0"/>
          </a:p>
          <a:p>
            <a:pPr marL="171450" indent="-171450">
              <a:spcBef>
                <a:spcPct val="0"/>
              </a:spcBef>
              <a:buFont typeface="Arial" panose="020B0604020202020204" pitchFamily="34" charset="0"/>
              <a:buChar char="•"/>
            </a:pPr>
            <a:r>
              <a:rPr lang="en-US" sz="1200" kern="1200" baseline="0" dirty="0">
                <a:solidFill>
                  <a:schemeClr val="tx1"/>
                </a:solidFill>
                <a:effectLst/>
                <a:latin typeface="+mn-lt"/>
                <a:ea typeface="+mn-ea"/>
                <a:cs typeface="+mn-cs"/>
              </a:rPr>
              <a:t>Two categories of applicants are eligible to apply:  direct and intermediary. I’ll elaborate on those in the next slide. </a:t>
            </a: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3800091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solidFill>
                  <a:srgbClr val="000000"/>
                </a:solidFill>
                <a:effectLst/>
                <a:ea typeface="Times New Roman" panose="02020603050405020304" pitchFamily="18" charset="0"/>
              </a:rPr>
              <a:t>Amir:</a:t>
            </a:r>
          </a:p>
          <a:p>
            <a:endParaRPr lang="en-US" sz="2000" b="0" dirty="0">
              <a:solidFill>
                <a:srgbClr val="000000"/>
              </a:solidFill>
              <a:effectLst/>
              <a:ea typeface="Times New Roman" panose="02020603050405020304" pitchFamily="18" charset="0"/>
            </a:endParaRPr>
          </a:p>
          <a:p>
            <a:r>
              <a:rPr lang="en-US" sz="2000" b="1" dirty="0">
                <a:solidFill>
                  <a:srgbClr val="000000"/>
                </a:solidFill>
                <a:effectLst/>
                <a:ea typeface="Times New Roman" panose="02020603050405020304" pitchFamily="18" charset="0"/>
              </a:rPr>
              <a:t>Direct applicants </a:t>
            </a:r>
            <a:r>
              <a:rPr lang="en-US" sz="2000" dirty="0">
                <a:solidFill>
                  <a:srgbClr val="000000"/>
                </a:solidFill>
                <a:effectLst/>
                <a:ea typeface="Times New Roman" panose="02020603050405020304" pitchFamily="18" charset="0"/>
              </a:rPr>
              <a:t>must be an eligible organization listed on the previous slide and deliver direct services to all enrolled participants.  Direct applicants must have partnerships with other organizations.  </a:t>
            </a:r>
          </a:p>
          <a:p>
            <a:endParaRPr lang="en-US" sz="2000" dirty="0">
              <a:solidFill>
                <a:srgbClr val="000000"/>
              </a:solidFill>
              <a:effectLst/>
              <a:ea typeface="Times New Roman" panose="02020603050405020304" pitchFamily="18" charset="0"/>
            </a:endParaRPr>
          </a:p>
          <a:p>
            <a:r>
              <a:rPr lang="en-US" sz="2000" b="1" dirty="0">
                <a:solidFill>
                  <a:srgbClr val="000000"/>
                </a:solidFill>
                <a:effectLst/>
                <a:ea typeface="Times New Roman" panose="02020603050405020304" pitchFamily="18" charset="0"/>
              </a:rPr>
              <a:t>Intermediary applicants (intermediaries) </a:t>
            </a:r>
            <a:r>
              <a:rPr lang="en-US" sz="2000" dirty="0">
                <a:solidFill>
                  <a:srgbClr val="000000"/>
                </a:solidFill>
                <a:effectLst/>
                <a:ea typeface="Times New Roman" panose="02020603050405020304" pitchFamily="18" charset="0"/>
              </a:rPr>
              <a:t>must</a:t>
            </a:r>
            <a:r>
              <a:rPr lang="en-US" sz="2000" b="1" dirty="0">
                <a:solidFill>
                  <a:srgbClr val="000000"/>
                </a:solidFill>
                <a:effectLst/>
                <a:ea typeface="Times New Roman" panose="02020603050405020304" pitchFamily="18" charset="0"/>
              </a:rPr>
              <a:t> </a:t>
            </a:r>
            <a:r>
              <a:rPr lang="en-US" sz="2000" dirty="0">
                <a:solidFill>
                  <a:srgbClr val="000000"/>
                </a:solidFill>
                <a:effectLst/>
                <a:ea typeface="Times New Roman" panose="02020603050405020304" pitchFamily="18" charset="0"/>
              </a:rPr>
              <a:t>be an eligible organization listed on the previous slide and must support the delivery of direct services by their sub-grantees.  Intermediary applicants must: </a:t>
            </a:r>
          </a:p>
          <a:p>
            <a:pPr lvl="1"/>
            <a:r>
              <a:rPr lang="en-US" sz="1800" dirty="0">
                <a:solidFill>
                  <a:srgbClr val="000000"/>
                </a:solidFill>
                <a:ea typeface="Times New Roman" panose="02020603050405020304" pitchFamily="18" charset="0"/>
              </a:rPr>
              <a:t>F</a:t>
            </a:r>
            <a:r>
              <a:rPr lang="en-US" sz="1800" dirty="0">
                <a:solidFill>
                  <a:srgbClr val="000000"/>
                </a:solidFill>
                <a:effectLst/>
                <a:ea typeface="Times New Roman" panose="02020603050405020304" pitchFamily="18" charset="0"/>
              </a:rPr>
              <a:t>acilitate the replication of best practices across multiple sub-grantees</a:t>
            </a:r>
          </a:p>
          <a:p>
            <a:pPr lvl="1"/>
            <a:r>
              <a:rPr lang="en-US" sz="1800" dirty="0">
                <a:solidFill>
                  <a:srgbClr val="000000"/>
                </a:solidFill>
                <a:ea typeface="Times New Roman" panose="02020603050405020304" pitchFamily="18" charset="0"/>
              </a:rPr>
              <a:t>P</a:t>
            </a:r>
            <a:r>
              <a:rPr lang="en-US" sz="1800" dirty="0">
                <a:solidFill>
                  <a:srgbClr val="000000"/>
                </a:solidFill>
                <a:effectLst/>
                <a:ea typeface="Times New Roman" panose="02020603050405020304" pitchFamily="18" charset="0"/>
              </a:rPr>
              <a:t>rovide sub-grantees with administrative and fiscal support or management to ensure compliance with DOL requirements</a:t>
            </a:r>
          </a:p>
          <a:p>
            <a:pPr lvl="1"/>
            <a:r>
              <a:rPr lang="en-US" sz="1800" dirty="0">
                <a:solidFill>
                  <a:srgbClr val="000000"/>
                </a:solidFill>
                <a:ea typeface="Times New Roman" panose="02020603050405020304" pitchFamily="18" charset="0"/>
              </a:rPr>
              <a:t>I</a:t>
            </a:r>
            <a:r>
              <a:rPr lang="en-US" sz="1800" dirty="0">
                <a:solidFill>
                  <a:srgbClr val="000000"/>
                </a:solidFill>
                <a:effectLst/>
                <a:ea typeface="Times New Roman" panose="02020603050405020304" pitchFamily="18" charset="0"/>
              </a:rPr>
              <a:t>dentify sub-grantees (which may be affiliates or local offices) in their proposal across three or more non-contiguous metropolitan areas or rural regions, which must be spread across at least two states. </a:t>
            </a:r>
            <a:r>
              <a:rPr lang="en-US" sz="1800" dirty="0">
                <a:solidFill>
                  <a:srgbClr val="000000"/>
                </a:solidFill>
                <a:ea typeface="Times New Roman" panose="02020603050405020304" pitchFamily="18" charset="0"/>
              </a:rPr>
              <a:t>M</a:t>
            </a:r>
            <a:r>
              <a:rPr lang="en-US" sz="1800" dirty="0">
                <a:solidFill>
                  <a:srgbClr val="000000"/>
                </a:solidFill>
                <a:effectLst/>
                <a:ea typeface="Times New Roman" panose="02020603050405020304" pitchFamily="18" charset="0"/>
              </a:rPr>
              <a:t>ust have a distinct justice system partner in each of the three metropolitan areas or rural regions</a:t>
            </a:r>
            <a:endParaRPr lang="en-US" sz="2400" dirty="0"/>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1071013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6213" indent="0">
              <a:buNone/>
            </a:pPr>
            <a:r>
              <a:rPr lang="en-US" sz="2200" b="1" dirty="0">
                <a:solidFill>
                  <a:srgbClr val="000000"/>
                </a:solidFill>
              </a:rPr>
              <a:t>Amir: </a:t>
            </a:r>
            <a:r>
              <a:rPr lang="en-US" sz="1800" dirty="0">
                <a:solidFill>
                  <a:srgbClr val="000000"/>
                </a:solidFill>
                <a:effectLst/>
                <a:latin typeface="Times New Roman" panose="02020603050405020304" pitchFamily="18" charset="0"/>
                <a:ea typeface="Times New Roman" panose="02020603050405020304" pitchFamily="18" charset="0"/>
              </a:rPr>
              <a:t>Pending availability of funds, we intend to fund the Growth Opportunities program in two competitive rounds.  The same FOA will be used for each round. Direct applicants may apply for up to $2,000,000 in funding, and intermediary applicants may apply for up to $5,100,000 Dollars.</a:t>
            </a:r>
            <a:br>
              <a:rPr lang="en-US" sz="1800" dirty="0">
                <a:solidFill>
                  <a:srgbClr val="000000"/>
                </a:solidFill>
                <a:effectLst/>
                <a:latin typeface="Times New Roman" panose="02020603050405020304" pitchFamily="18" charset="0"/>
                <a:ea typeface="Times New Roman" panose="02020603050405020304" pitchFamily="18" charset="0"/>
              </a:rPr>
            </a:br>
            <a:endParaRPr lang="en-US" sz="2200" b="1" dirty="0">
              <a:solidFill>
                <a:srgbClr val="000000"/>
              </a:solidFill>
              <a:effectLst/>
              <a:latin typeface="Times New Roman" panose="02020603050405020304" pitchFamily="18" charset="0"/>
              <a:ea typeface="Times New Roman" panose="02020603050405020304" pitchFamily="18" charset="0"/>
            </a:endParaRPr>
          </a:p>
          <a:p>
            <a:pPr marL="176213" indent="0">
              <a:buNone/>
            </a:pPr>
            <a:r>
              <a:rPr lang="en-US" sz="2000" dirty="0">
                <a:solidFill>
                  <a:srgbClr val="000000"/>
                </a:solidFill>
              </a:rPr>
              <a:t>ETA anticipates 12 awards in Round 4, and 16 awards in Round 5.</a:t>
            </a:r>
          </a:p>
          <a:p>
            <a:pPr marL="176213" indent="0">
              <a:buNone/>
            </a:pPr>
            <a:endParaRPr lang="en-US" sz="2000" dirty="0">
              <a:solidFill>
                <a:srgbClr val="000000"/>
              </a:solidFill>
            </a:endParaRPr>
          </a:p>
          <a:p>
            <a:pPr marL="176213" indent="0">
              <a:buNone/>
            </a:pPr>
            <a:r>
              <a:rPr lang="en-US" sz="2000" dirty="0">
                <a:solidFill>
                  <a:srgbClr val="000000"/>
                </a:solidFill>
              </a:rPr>
              <a:t>Applications from Round 4 that do not receive funding can choose to apply for Round 5.</a:t>
            </a:r>
          </a:p>
          <a:p>
            <a:pPr marL="176213" indent="0">
              <a:buNone/>
            </a:pPr>
            <a:endParaRPr lang="en-US" sz="2000" dirty="0">
              <a:solidFill>
                <a:srgbClr val="000000"/>
              </a:solidFill>
            </a:endParaRPr>
          </a:p>
          <a:p>
            <a:pPr lvl="1"/>
            <a:endParaRPr lang="en-US" sz="2200" dirty="0">
              <a:solidFill>
                <a:srgbClr val="000000"/>
              </a:solidFill>
              <a:effectLst/>
              <a:ea typeface="Times New Roman" panose="02020603050405020304" pitchFamily="18" charset="0"/>
            </a:endParaRPr>
          </a:p>
          <a:p>
            <a:r>
              <a:rPr lang="en-US" sz="2400" b="1" dirty="0">
                <a:solidFill>
                  <a:srgbClr val="000000"/>
                </a:solidFill>
                <a:effectLst/>
                <a:ea typeface="Times New Roman" panose="02020603050405020304" pitchFamily="18" charset="0"/>
              </a:rPr>
              <a:t>Rounds 4 &amp; 5  </a:t>
            </a:r>
          </a:p>
          <a:p>
            <a:pPr lvl="1"/>
            <a:r>
              <a:rPr lang="en-US" sz="2000" dirty="0">
                <a:solidFill>
                  <a:srgbClr val="000000"/>
                </a:solidFill>
              </a:rPr>
              <a:t>DOL intends for approximately 20% of Rounds 4 &amp; 5 funds to be awarded to applicants that have not received a previous Reentry Employment Opportunities grant. </a:t>
            </a:r>
          </a:p>
          <a:p>
            <a:pPr lvl="1"/>
            <a:endParaRPr lang="en-US" sz="2000" dirty="0">
              <a:solidFill>
                <a:srgbClr val="000000"/>
              </a:solidFill>
            </a:endParaRPr>
          </a:p>
          <a:p>
            <a:pPr lvl="1"/>
            <a:r>
              <a:rPr lang="en-US" sz="2000" dirty="0">
                <a:solidFill>
                  <a:srgbClr val="000000"/>
                </a:solidFill>
              </a:rPr>
              <a:t>DOL intends to award at least 75% of Round 4 and 66% of Round 5’s available grant funds to intermediary applicants. </a:t>
            </a: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4163227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Amir:</a:t>
            </a:r>
            <a:endParaRPr lang="en-US" dirty="0"/>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en-US" sz="1200" b="0" u="none" baseline="0" dirty="0"/>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sz="1200" b="0" u="none" baseline="0" dirty="0"/>
              <a:t>There are three mandatory partners for both applicant categories, and a fourth for intermediary applicants. For each of these partners, applicants must identify and provide a written commitment from the partner for this specific project. </a:t>
            </a:r>
          </a:p>
          <a:p>
            <a:pPr>
              <a:spcBef>
                <a:spcPts val="0"/>
              </a:spcBef>
              <a:spcAft>
                <a:spcPts val="750"/>
              </a:spcAft>
            </a:pPr>
            <a:endParaRPr lang="en-US" sz="1200" b="0" u="none" baseline="0" dirty="0"/>
          </a:p>
          <a:p>
            <a:pPr>
              <a:spcBef>
                <a:spcPts val="0"/>
              </a:spcBef>
              <a:spcAft>
                <a:spcPts val="750"/>
              </a:spcAft>
            </a:pPr>
            <a:r>
              <a:rPr lang="en-US" sz="1200" b="0" u="none" baseline="0" dirty="0"/>
              <a:t>1. </a:t>
            </a:r>
            <a:r>
              <a:rPr lang="en-US" b="1" dirty="0">
                <a:solidFill>
                  <a:srgbClr val="000000"/>
                </a:solidFill>
                <a:effectLst/>
                <a:ea typeface="Times New Roman" panose="02020603050405020304" pitchFamily="18" charset="0"/>
              </a:rPr>
              <a:t>Violence Prevention</a:t>
            </a:r>
            <a:r>
              <a:rPr lang="en-US" dirty="0">
                <a:solidFill>
                  <a:srgbClr val="000000"/>
                </a:solidFill>
                <a:effectLst/>
                <a:ea typeface="Times New Roman" panose="02020603050405020304" pitchFamily="18" charset="0"/>
              </a:rPr>
              <a:t> </a:t>
            </a:r>
            <a:r>
              <a:rPr lang="en-US" b="1" dirty="0">
                <a:solidFill>
                  <a:srgbClr val="000000"/>
                </a:solidFill>
                <a:effectLst/>
                <a:ea typeface="Times New Roman" panose="02020603050405020304" pitchFamily="18" charset="0"/>
              </a:rPr>
              <a:t>or Intervention</a:t>
            </a:r>
            <a:r>
              <a:rPr lang="en-US" dirty="0">
                <a:solidFill>
                  <a:srgbClr val="000000"/>
                </a:solidFill>
                <a:effectLst/>
                <a:ea typeface="Times New Roman" panose="02020603050405020304" pitchFamily="18" charset="0"/>
              </a:rPr>
              <a:t> partner—defined as an individual or organization with significant experience in delivering culturally competent outreach to individuals with a high risk of committing violence (and/or becoming a victim) to interrupt the cycle of violence.  </a:t>
            </a:r>
          </a:p>
          <a:p>
            <a:pPr lvl="1">
              <a:spcBef>
                <a:spcPts val="0"/>
              </a:spcBef>
              <a:spcAft>
                <a:spcPts val="750"/>
              </a:spcAft>
            </a:pPr>
            <a:r>
              <a:rPr lang="en-US" dirty="0">
                <a:solidFill>
                  <a:srgbClr val="000000"/>
                </a:solidFill>
                <a:effectLst/>
                <a:ea typeface="Times New Roman" panose="02020603050405020304" pitchFamily="18" charset="0"/>
              </a:rPr>
              <a:t>The Violence Prevention partner must be familiar with and respected by individuals at a high risk of violence, and work in partnership with a justice system office.  </a:t>
            </a:r>
          </a:p>
          <a:p>
            <a:pPr lvl="1">
              <a:spcBef>
                <a:spcPts val="0"/>
              </a:spcBef>
              <a:spcAft>
                <a:spcPts val="750"/>
              </a:spcAft>
            </a:pPr>
            <a:r>
              <a:rPr lang="en-US" dirty="0">
                <a:solidFill>
                  <a:srgbClr val="000000"/>
                </a:solidFill>
                <a:effectLst/>
                <a:ea typeface="Times New Roman" panose="02020603050405020304" pitchFamily="18" charset="0"/>
              </a:rPr>
              <a:t>Examples include: violence interrupters; hospital intervention programs; local clergy or faith-based organizations; and individuals or organizations with established violence-prevention programs. </a:t>
            </a:r>
            <a:endParaRPr lang="en-US" dirty="0">
              <a:solidFill>
                <a:srgbClr val="000000"/>
              </a:solidFill>
              <a:effectLst/>
              <a:ea typeface="Helvetica"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1770565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Amir:</a:t>
            </a:r>
            <a:endParaRPr lang="en-US" dirty="0"/>
          </a:p>
          <a:p>
            <a:endParaRPr lang="en-US" dirty="0"/>
          </a:p>
          <a:p>
            <a:pPr>
              <a:spcBef>
                <a:spcPts val="0"/>
              </a:spcBef>
              <a:spcAft>
                <a:spcPts val="750"/>
              </a:spcAft>
            </a:pPr>
            <a:r>
              <a:rPr lang="en-US" sz="2000" b="1" dirty="0">
                <a:solidFill>
                  <a:srgbClr val="000000"/>
                </a:solidFill>
                <a:effectLst/>
                <a:ea typeface="Times New Roman" panose="02020603050405020304" pitchFamily="18" charset="0"/>
              </a:rPr>
              <a:t>2. Justice System</a:t>
            </a:r>
            <a:r>
              <a:rPr lang="en-US" sz="2000" dirty="0">
                <a:solidFill>
                  <a:srgbClr val="000000"/>
                </a:solidFill>
                <a:effectLst/>
                <a:ea typeface="Times New Roman" panose="02020603050405020304" pitchFamily="18" charset="0"/>
              </a:rPr>
              <a:t> partner—defined as a regional or local government partner that agrees to collaborate with the Violence Prevention partner; for example, to assist with referral of high-risk individuals to the program, share documents or data, including risk assessments, with participant consent where appropriate.  </a:t>
            </a:r>
          </a:p>
          <a:p>
            <a:pPr lvl="1">
              <a:spcBef>
                <a:spcPts val="0"/>
              </a:spcBef>
              <a:spcAft>
                <a:spcPts val="750"/>
              </a:spcAft>
            </a:pPr>
            <a:r>
              <a:rPr lang="en-US" sz="1800" dirty="0">
                <a:solidFill>
                  <a:srgbClr val="000000"/>
                </a:solidFill>
                <a:effectLst/>
                <a:ea typeface="Times New Roman" panose="02020603050405020304" pitchFamily="18" charset="0"/>
              </a:rPr>
              <a:t>Examples include: Police, Sheriffs, District Attorneys, Community Corrections, Courts and Public Defenders.  </a:t>
            </a:r>
            <a:endParaRPr lang="en-US" sz="1800" dirty="0">
              <a:solidFill>
                <a:srgbClr val="000000"/>
              </a:solidFill>
              <a:effectLst/>
              <a:ea typeface="Helvetica" panose="020B0604020202020204" pitchFamily="34" charset="0"/>
            </a:endParaRPr>
          </a:p>
          <a:p>
            <a:pPr>
              <a:spcBef>
                <a:spcPts val="0"/>
              </a:spcBef>
              <a:spcAft>
                <a:spcPts val="750"/>
              </a:spcAft>
            </a:pPr>
            <a:endParaRPr lang="en-US" sz="2000" b="1" dirty="0">
              <a:solidFill>
                <a:srgbClr val="000000"/>
              </a:solidFill>
              <a:effectLst/>
              <a:ea typeface="Times New Roman" panose="02020603050405020304" pitchFamily="18" charset="0"/>
            </a:endParaRPr>
          </a:p>
          <a:p>
            <a:pPr>
              <a:spcBef>
                <a:spcPts val="0"/>
              </a:spcBef>
              <a:spcAft>
                <a:spcPts val="750"/>
              </a:spcAft>
            </a:pPr>
            <a:r>
              <a:rPr lang="en-US" sz="2000" b="1" dirty="0">
                <a:solidFill>
                  <a:srgbClr val="000000"/>
                </a:solidFill>
                <a:effectLst/>
                <a:ea typeface="Times New Roman" panose="02020603050405020304" pitchFamily="18" charset="0"/>
              </a:rPr>
              <a:t>3. Employer</a:t>
            </a:r>
            <a:r>
              <a:rPr lang="en-US" sz="2000" dirty="0">
                <a:solidFill>
                  <a:srgbClr val="000000"/>
                </a:solidFill>
                <a:effectLst/>
                <a:ea typeface="Times New Roman" panose="02020603050405020304" pitchFamily="18" charset="0"/>
              </a:rPr>
              <a:t> partners—defined as organizations or businesses (public, private or nonprofit) that commit to serve as work experience sites.</a:t>
            </a:r>
            <a:endParaRPr lang="en-US" sz="2000" dirty="0">
              <a:solidFill>
                <a:srgbClr val="000000"/>
              </a:solidFill>
              <a:effectLst/>
              <a:ea typeface="Helvetica" panose="020B0604020202020204" pitchFamily="34" charset="0"/>
            </a:endParaRPr>
          </a:p>
          <a:p>
            <a:pPr>
              <a:spcBef>
                <a:spcPts val="0"/>
              </a:spcBef>
              <a:spcAft>
                <a:spcPts val="750"/>
              </a:spcAft>
            </a:pPr>
            <a:endParaRPr lang="en-US" sz="2000" b="1" dirty="0">
              <a:solidFill>
                <a:srgbClr val="000000"/>
              </a:solidFill>
              <a:effectLst/>
              <a:ea typeface="Times New Roman" panose="02020603050405020304" pitchFamily="18" charset="0"/>
            </a:endParaRPr>
          </a:p>
          <a:p>
            <a:pPr>
              <a:spcBef>
                <a:spcPts val="0"/>
              </a:spcBef>
              <a:spcAft>
                <a:spcPts val="750"/>
              </a:spcAft>
            </a:pPr>
            <a:r>
              <a:rPr lang="en-US" sz="2000" b="0" dirty="0">
                <a:solidFill>
                  <a:srgbClr val="000000"/>
                </a:solidFill>
                <a:effectLst/>
                <a:ea typeface="Times New Roman" panose="02020603050405020304" pitchFamily="18" charset="0"/>
              </a:rPr>
              <a:t>And finally, </a:t>
            </a:r>
          </a:p>
          <a:p>
            <a:pPr>
              <a:spcBef>
                <a:spcPts val="0"/>
              </a:spcBef>
              <a:spcAft>
                <a:spcPts val="750"/>
              </a:spcAft>
            </a:pPr>
            <a:r>
              <a:rPr lang="en-US" sz="2000" b="1" dirty="0">
                <a:solidFill>
                  <a:srgbClr val="000000"/>
                </a:solidFill>
                <a:effectLst/>
                <a:ea typeface="Times New Roman" panose="02020603050405020304" pitchFamily="18" charset="0"/>
              </a:rPr>
              <a:t>4. Sub-grantees, </a:t>
            </a:r>
            <a:r>
              <a:rPr lang="en-US" sz="2000" b="0" dirty="0">
                <a:solidFill>
                  <a:srgbClr val="000000"/>
                </a:solidFill>
                <a:effectLst/>
                <a:ea typeface="Times New Roman" panose="02020603050405020304" pitchFamily="18" charset="0"/>
              </a:rPr>
              <a:t>which</a:t>
            </a:r>
            <a:r>
              <a:rPr lang="en-US" sz="2000" dirty="0">
                <a:solidFill>
                  <a:srgbClr val="000000"/>
                </a:solidFill>
                <a:effectLst/>
                <a:ea typeface="Times New Roman" panose="02020603050405020304" pitchFamily="18" charset="0"/>
              </a:rPr>
              <a:t> applies only to intermediary applicants—defined as the organizations (which may be affiliates or local offices of the intermediary organization) that will deliver direct career services to participants on behalf of the intermediary applicant.  Sub-grantees can serve multiple regions and may also serve as a required partner.  </a:t>
            </a:r>
            <a:endParaRPr lang="en-US" sz="2000" dirty="0">
              <a:solidFill>
                <a:srgbClr val="000000"/>
              </a:solidFill>
              <a:effectLst/>
              <a:ea typeface="Helvetica"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1643284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Amir: </a:t>
            </a:r>
          </a:p>
          <a:p>
            <a:pPr marL="171450"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Grantees are encouraged to collaborate with agencies and businesses besides the mandatory partners to leverage resources and deliver holistic and wrap-around services, such as a local Workforce Development Board.  </a:t>
            </a:r>
          </a:p>
          <a:p>
            <a:pPr marL="171450"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Applicants should identify organizations who will support program goals with the following: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job placement opportunities,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workforce services,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social services,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childcare,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transportation,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housing,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mentorship,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addiction treatment, and </a:t>
            </a:r>
          </a:p>
          <a:p>
            <a:pPr marL="628650" lvl="1"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mental health treatment for participants.  </a:t>
            </a:r>
          </a:p>
          <a:p>
            <a:pPr marL="171450" indent="-171450">
              <a:spcBef>
                <a:spcPct val="0"/>
              </a:spcBef>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Applicants are encouraged to provide written commitments from recommended partners.</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983040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Amir:</a:t>
            </a:r>
          </a:p>
          <a:p>
            <a:pPr>
              <a:spcBef>
                <a:spcPct val="0"/>
              </a:spcBef>
            </a:pPr>
            <a:endParaRPr lang="en-US" b="1"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a:t>The intent of this FOA is to fund projects that provide education and workforce services to justice-involved youth and young adults, and youth most impacted by community violence, so they may pursue or advance in an educational or career pathway within the grant period of performance.</a:t>
            </a:r>
          </a:p>
          <a:p>
            <a:pPr>
              <a:spcBef>
                <a:spcPct val="0"/>
              </a:spcBef>
            </a:pPr>
            <a:endParaRPr lang="en-US" b="1" dirty="0"/>
          </a:p>
          <a:p>
            <a:pPr>
              <a:spcBef>
                <a:spcPct val="0"/>
              </a:spcBef>
            </a:pPr>
            <a:r>
              <a:rPr lang="en-US" sz="1800" b="0" i="0" u="none" strike="noStrike" baseline="0" dirty="0">
                <a:solidFill>
                  <a:srgbClr val="000000"/>
                </a:solidFill>
                <a:latin typeface="Times New Roman" panose="02020603050405020304" pitchFamily="18" charset="0"/>
              </a:rPr>
              <a:t>This FOA requires applicants to choose a participant age group to serve, either youth (15-18 years old) or young adults (18-24 years old). Carefully consider the unique safety, development, education, training, and social needs of each age group, and make certain to address those unique needs in your project narrative. Serving both age groups is not an option. </a:t>
            </a:r>
            <a:endParaRPr lang="en-US" b="1" dirty="0"/>
          </a:p>
          <a:p>
            <a:pPr marL="171450" indent="-171450">
              <a:spcBef>
                <a:spcPct val="0"/>
              </a:spcBef>
              <a:buFont typeface="Arial" panose="020B0604020202020204" pitchFamily="34" charset="0"/>
              <a:buChar char="•"/>
            </a:pPr>
            <a:endParaRPr lang="en-US" sz="1200" baseline="0" dirty="0"/>
          </a:p>
          <a:p>
            <a:pPr marL="238125" marR="0">
              <a:spcBef>
                <a:spcPts val="0"/>
              </a:spcBef>
              <a:spcAft>
                <a:spcPts val="700"/>
              </a:spcAft>
            </a:pPr>
            <a:r>
              <a:rPr lang="en-US" sz="1800" dirty="0">
                <a:solidFill>
                  <a:srgbClr val="000000"/>
                </a:solidFill>
                <a:effectLst/>
                <a:latin typeface="Times New Roman" panose="02020603050405020304" pitchFamily="18" charset="0"/>
                <a:ea typeface="Times New Roman" panose="02020603050405020304" pitchFamily="18" charset="0"/>
              </a:rPr>
              <a:t>Eligible participants must: </a:t>
            </a:r>
            <a:endParaRPr lang="en-US" sz="1800" dirty="0">
              <a:solidFill>
                <a:srgbClr val="000000"/>
              </a:solidFill>
              <a:effectLst/>
              <a:latin typeface="Helvetica" panose="020B0604020202020204" pitchFamily="34" charset="0"/>
              <a:ea typeface="Helvetica" panose="020B0604020202020204" pitchFamily="34" charset="0"/>
            </a:endParaRPr>
          </a:p>
          <a:p>
            <a:pPr marL="285750" marR="0" lvl="0" indent="-285750">
              <a:spcBef>
                <a:spcPts val="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 Be at least 15 years old and not older than 24 years of age on the date of enrollment; </a:t>
            </a:r>
            <a:r>
              <a:rPr lang="en-US" sz="1800" b="1" dirty="0">
                <a:solidFill>
                  <a:srgbClr val="000000"/>
                </a:solidFill>
                <a:effectLst/>
                <a:latin typeface="Times New Roman" panose="02020603050405020304" pitchFamily="18" charset="0"/>
                <a:ea typeface="Times New Roman" panose="02020603050405020304" pitchFamily="18" charset="0"/>
              </a:rPr>
              <a:t>and</a:t>
            </a:r>
            <a:endParaRPr lang="en-US" sz="1800" dirty="0">
              <a:solidFill>
                <a:srgbClr val="000000"/>
              </a:solidFill>
              <a:effectLst/>
              <a:latin typeface="Helvetica" panose="020B0604020202020204" pitchFamily="34" charset="0"/>
              <a:ea typeface="Helvetica" panose="020B0604020202020204" pitchFamily="34" charset="0"/>
            </a:endParaRPr>
          </a:p>
          <a:p>
            <a:pPr marL="285750" marR="0" lvl="0"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 Reside in the targeted geographic area, or plan to return to the area upon release from custody, or upon the conclusion of an out-of-home placement; </a:t>
            </a:r>
            <a:r>
              <a:rPr lang="en-US" sz="1800" b="1" dirty="0">
                <a:solidFill>
                  <a:srgbClr val="000000"/>
                </a:solidFill>
                <a:effectLst/>
                <a:latin typeface="Times New Roman" panose="02020603050405020304" pitchFamily="18" charset="0"/>
                <a:ea typeface="Times New Roman" panose="02020603050405020304" pitchFamily="18" charset="0"/>
              </a:rPr>
              <a:t>and</a:t>
            </a:r>
            <a:endParaRPr lang="en-US" sz="1800" dirty="0">
              <a:solidFill>
                <a:srgbClr val="000000"/>
              </a:solidFill>
              <a:effectLst/>
              <a:latin typeface="Helvetica" panose="020B0604020202020204" pitchFamily="34" charset="0"/>
              <a:ea typeface="Helvetica" panose="020B0604020202020204" pitchFamily="34" charset="0"/>
            </a:endParaRPr>
          </a:p>
          <a:p>
            <a:pPr marL="285750" marR="0" lvl="0" indent="-285750">
              <a:spcBef>
                <a:spcPts val="100"/>
              </a:spcBef>
              <a:spcAft>
                <a:spcPts val="75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 Have been expelled from a school OR had juvenile or adult justice system contact, defined as:</a:t>
            </a:r>
            <a:endParaRPr lang="en-US" sz="1800" dirty="0">
              <a:solidFill>
                <a:srgbClr val="000000"/>
              </a:solidFill>
              <a:effectLst/>
              <a:latin typeface="Helvetica" panose="020B0604020202020204" pitchFamily="34" charset="0"/>
              <a:ea typeface="Helvetica" panose="020B0604020202020204" pitchFamily="34" charset="0"/>
            </a:endParaRPr>
          </a:p>
          <a:p>
            <a:pPr marL="742950" marR="0" lvl="1" indent="-285750">
              <a:spcBef>
                <a:spcPts val="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Current or previous incarceration; or arrest;</a:t>
            </a:r>
            <a:endParaRPr lang="en-US" sz="1800" dirty="0">
              <a:solidFill>
                <a:srgbClr val="000000"/>
              </a:solidFill>
              <a:effectLst/>
              <a:latin typeface="Symbol" panose="05050102010706020507" pitchFamily="18" charset="2"/>
              <a:ea typeface="Helvetica" panose="020B0604020202020204" pitchFamily="34" charset="0"/>
            </a:endParaRPr>
          </a:p>
          <a:p>
            <a:pPr marL="742950" marR="0" lvl="1"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Probation; parole; or out-of-home placement;</a:t>
            </a:r>
            <a:endParaRPr lang="en-US" sz="1800" dirty="0">
              <a:solidFill>
                <a:srgbClr val="000000"/>
              </a:solidFill>
              <a:effectLst/>
              <a:latin typeface="Symbol" panose="05050102010706020507" pitchFamily="18" charset="2"/>
              <a:ea typeface="Helvetica" panose="020B0604020202020204" pitchFamily="34" charset="0"/>
            </a:endParaRPr>
          </a:p>
          <a:p>
            <a:pPr marL="742950" marR="0" lvl="1"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Alternative sentence by the juvenile or adult justice system;</a:t>
            </a:r>
            <a:endParaRPr lang="en-US" sz="1800" dirty="0">
              <a:solidFill>
                <a:srgbClr val="000000"/>
              </a:solidFill>
              <a:effectLst/>
              <a:latin typeface="Symbol" panose="05050102010706020507" pitchFamily="18" charset="2"/>
              <a:ea typeface="Helvetica" panose="020B0604020202020204" pitchFamily="34" charset="0"/>
            </a:endParaRPr>
          </a:p>
          <a:p>
            <a:pPr marL="742950" marR="0" lvl="1" indent="-285750">
              <a:spcBef>
                <a:spcPts val="100"/>
              </a:spcBef>
              <a:spcAft>
                <a:spcPts val="75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Diversionary program of the juvenile or adult justice system; </a:t>
            </a:r>
            <a:r>
              <a:rPr lang="en-US" sz="1800" b="1" dirty="0">
                <a:solidFill>
                  <a:srgbClr val="000000"/>
                </a:solidFill>
                <a:effectLst/>
                <a:latin typeface="Times New Roman" panose="02020603050405020304" pitchFamily="18" charset="0"/>
                <a:ea typeface="Times New Roman" panose="02020603050405020304" pitchFamily="18" charset="0"/>
              </a:rPr>
              <a:t>and</a:t>
            </a:r>
            <a:endParaRPr lang="en-US" sz="1800" dirty="0">
              <a:solidFill>
                <a:srgbClr val="000000"/>
              </a:solidFill>
              <a:effectLst/>
              <a:latin typeface="Symbol" panose="05050102010706020507" pitchFamily="18" charset="2"/>
              <a:ea typeface="Helvetica" panose="020B0604020202020204" pitchFamily="34" charset="0"/>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39866181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ct val="0"/>
              </a:spcBef>
              <a:buFont typeface="Arial" panose="020B0604020202020204" pitchFamily="34" charset="0"/>
              <a:buNone/>
            </a:pPr>
            <a:r>
              <a:rPr lang="en-US" sz="1200" b="1" baseline="0" dirty="0"/>
              <a:t>Amir:</a:t>
            </a:r>
          </a:p>
          <a:p>
            <a:pPr marL="0" indent="0">
              <a:spcBef>
                <a:spcPct val="0"/>
              </a:spcBef>
              <a:buFont typeface="Arial" panose="020B0604020202020204" pitchFamily="34" charset="0"/>
              <a:buNone/>
            </a:pPr>
            <a:endParaRPr lang="en-US" sz="1200" baseline="0" dirty="0"/>
          </a:p>
          <a:p>
            <a:pPr marL="0" marR="0" lvl="0" indent="0">
              <a:spcBef>
                <a:spcPts val="0"/>
              </a:spcBef>
              <a:spcAft>
                <a:spcPts val="750"/>
              </a:spcAft>
              <a:buFont typeface="+mj-lt"/>
              <a:buNone/>
            </a:pPr>
            <a:r>
              <a:rPr lang="en-US" sz="1800" dirty="0">
                <a:solidFill>
                  <a:srgbClr val="000000"/>
                </a:solidFill>
                <a:effectLst/>
                <a:latin typeface="Times New Roman" panose="02020603050405020304" pitchFamily="18" charset="0"/>
                <a:ea typeface="Times New Roman" panose="02020603050405020304" pitchFamily="18" charset="0"/>
              </a:rPr>
              <a:t>Have one or more of the following risk-factors associated with delinquent or criminal activity: </a:t>
            </a:r>
            <a:endParaRPr lang="en-US" sz="1800" dirty="0">
              <a:solidFill>
                <a:srgbClr val="000000"/>
              </a:solidFill>
              <a:effectLst/>
              <a:latin typeface="Helvetica" panose="020B0604020202020204" pitchFamily="34" charset="0"/>
              <a:ea typeface="Helvetica" panose="020B0604020202020204" pitchFamily="34" charset="0"/>
            </a:endParaRPr>
          </a:p>
          <a:p>
            <a:pPr marL="285750" marR="0" lvl="0" indent="-285750">
              <a:spcBef>
                <a:spcPts val="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Juvenile or criminal record of a violent offense/infraction or crimes against persons, as defined by state law enforcement.  Examples include assault, homicide, intimidation, kidnapping/abduction, manslaughter, sex offenses, and robbery.</a:t>
            </a:r>
            <a:endParaRPr lang="en-US" sz="1800" dirty="0">
              <a:solidFill>
                <a:srgbClr val="000000"/>
              </a:solidFill>
              <a:effectLst/>
              <a:latin typeface="Symbol" panose="05050102010706020507" pitchFamily="18" charset="2"/>
              <a:ea typeface="Helvetica" panose="020B0604020202020204" pitchFamily="34" charset="0"/>
            </a:endParaRPr>
          </a:p>
          <a:p>
            <a:pPr marL="285750" marR="0" lvl="0"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Attend or attended an alternative high school for disciplinary reasons</a:t>
            </a:r>
            <a:endParaRPr lang="en-US" sz="1800" dirty="0">
              <a:solidFill>
                <a:srgbClr val="000000"/>
              </a:solidFill>
              <a:effectLst/>
              <a:latin typeface="Symbol" panose="05050102010706020507" pitchFamily="18" charset="2"/>
              <a:ea typeface="Helvetica" panose="020B0604020202020204" pitchFamily="34" charset="0"/>
            </a:endParaRPr>
          </a:p>
          <a:p>
            <a:pPr marL="285750" marR="0" lvl="0"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Left high school before completion</a:t>
            </a:r>
            <a:endParaRPr lang="en-US" sz="1800" dirty="0">
              <a:solidFill>
                <a:srgbClr val="000000"/>
              </a:solidFill>
              <a:effectLst/>
              <a:latin typeface="Symbol" panose="05050102010706020507" pitchFamily="18" charset="2"/>
              <a:ea typeface="Helvetica" panose="020B0604020202020204" pitchFamily="34" charset="0"/>
            </a:endParaRPr>
          </a:p>
          <a:p>
            <a:pPr marL="285750" marR="0" lvl="0"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Gang membership (current or prior)</a:t>
            </a:r>
            <a:endParaRPr lang="en-US" sz="1800" dirty="0">
              <a:solidFill>
                <a:srgbClr val="000000"/>
              </a:solidFill>
              <a:effectLst/>
              <a:latin typeface="Symbol" panose="05050102010706020507" pitchFamily="18" charset="2"/>
              <a:ea typeface="Helvetica" panose="020B0604020202020204" pitchFamily="34" charset="0"/>
            </a:endParaRPr>
          </a:p>
          <a:p>
            <a:pPr marL="285750" marR="0" lvl="0"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Parent who is currently or formerly incarcerated</a:t>
            </a:r>
            <a:endParaRPr lang="en-US" sz="1800" dirty="0">
              <a:solidFill>
                <a:srgbClr val="000000"/>
              </a:solidFill>
              <a:effectLst/>
              <a:latin typeface="Symbol" panose="05050102010706020507" pitchFamily="18" charset="2"/>
              <a:ea typeface="Helvetica" panose="020B0604020202020204" pitchFamily="34" charset="0"/>
            </a:endParaRPr>
          </a:p>
          <a:p>
            <a:pPr marL="285750" marR="0" lvl="0"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Diagnosed by clinician or told by a school official of attention deficit disorder or attention deficit/ hyperactivity disorder (ADD or ADHD) or other learning disabilities; or has, or had an Individualized Education Plan (IEP) in school</a:t>
            </a:r>
            <a:endParaRPr lang="en-US" sz="1800" dirty="0">
              <a:solidFill>
                <a:srgbClr val="000000"/>
              </a:solidFill>
              <a:effectLst/>
              <a:latin typeface="Symbol" panose="05050102010706020507" pitchFamily="18" charset="2"/>
              <a:ea typeface="Helvetica" panose="020B0604020202020204" pitchFamily="34" charset="0"/>
            </a:endParaRPr>
          </a:p>
          <a:p>
            <a:pPr marL="285750" marR="0" lvl="0" indent="-285750">
              <a:spcBef>
                <a:spcPts val="100"/>
              </a:spcBef>
              <a:spcAft>
                <a:spcPts val="10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Assessed as having anti-social attitudes/beliefs (by clinician or justice system or mandatory violence prevention partner)</a:t>
            </a:r>
            <a:endParaRPr lang="en-US" sz="1800" dirty="0">
              <a:solidFill>
                <a:srgbClr val="000000"/>
              </a:solidFill>
              <a:effectLst/>
              <a:latin typeface="Symbol" panose="05050102010706020507" pitchFamily="18" charset="2"/>
              <a:ea typeface="Helvetica" panose="020B0604020202020204" pitchFamily="34" charset="0"/>
            </a:endParaRPr>
          </a:p>
          <a:p>
            <a:pPr marL="285750" indent="-28575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Substance misuse before age 12. </a:t>
            </a:r>
          </a:p>
          <a:p>
            <a:pPr marL="285750" indent="-285750">
              <a:buFont typeface="Arial" panose="020B0604020202020204" pitchFamily="34" charset="0"/>
              <a:buChar char="•"/>
            </a:pPr>
            <a:endParaRPr lang="en-US" sz="1800" dirty="0">
              <a:solidFill>
                <a:srgbClr val="000000"/>
              </a:solidFill>
              <a:effectLst/>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There are multiple forms of acceptable source documentation for the risk-factors above, including but not limited to: school records, or signed statements or emails from current or former school officials, teachers, or other school staff. </a:t>
            </a:r>
          </a:p>
          <a:p>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Self-attestation may be used for a number of eligibility criteria, including but not limited to parents' incarceration, ADD or ADHD diagnosis, school IEP, and early substance abuse. However, self-attestation should only be used if other documentation is unavailable. </a:t>
            </a:r>
          </a:p>
          <a:p>
            <a:r>
              <a:rPr lang="en-US" sz="1800" b="0" i="0" u="none" strike="noStrike" baseline="0" dirty="0">
                <a:solidFill>
                  <a:srgbClr val="000000"/>
                </a:solidFill>
                <a:latin typeface="Times New Roman" panose="02020603050405020304" pitchFamily="18" charset="0"/>
              </a:rPr>
              <a:t>Participants contact with juvenile or criminal justice system must be verified with documentation from a justice system agency. </a:t>
            </a:r>
          </a:p>
          <a:p>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NOTE: Up to 35% of participants may be documented direct referrals from a justice system or mandatory violence prevention partner without prior involvement in the juvenile or adult criminal justice system or school expulsion. </a:t>
            </a:r>
          </a:p>
          <a:p>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Up to 10% of participants may be individuals who left high school before completion without prior involvement in the juvenile or adult criminal justice system or school expulsion. Additionally, up to 10% of participants may reside outside the targeted area. </a:t>
            </a: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42640191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 </a:t>
            </a:r>
            <a:r>
              <a:rPr lang="en-US" dirty="0"/>
              <a:t>Please note that DOL evaluates applications on the need of the target area (also referred to as “service area”).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 GO grant program, DOL considers not only the need for the services to participants in the target area, but also the area’s level of poverty and crime.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Applicants must use American Community Survey data to define counties, Indian Reservations or Native Lands, or contiguous Census Tracts as target areas for their grants.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Direct applicants proposing to serve multiple service areas that are not contiguous or closely located must provide the address of a local organizational presence (office, affiliate, sub-grantee or partner organization) in a physical space sufficient to provide program services within each service area proposed.</a:t>
            </a: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4267381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Amir</a:t>
            </a:r>
            <a:r>
              <a:rPr lang="en-US" dirty="0"/>
              <a:t>:</a:t>
            </a:r>
          </a:p>
          <a:p>
            <a:r>
              <a:rPr lang="en-US" baseline="0" dirty="0"/>
              <a:t> </a:t>
            </a:r>
          </a:p>
          <a:p>
            <a:r>
              <a:rPr lang="en-US" sz="1200" kern="1200" dirty="0">
                <a:solidFill>
                  <a:schemeClr val="tx1"/>
                </a:solidFill>
                <a:effectLst/>
                <a:latin typeface="+mn-lt"/>
                <a:ea typeface="+mn-ea"/>
                <a:cs typeface="+mn-cs"/>
              </a:rPr>
              <a:t>There are a number of types of required services, starting with employment and career services and products.</a:t>
            </a:r>
            <a:endParaRPr lang="en-US" baseline="0" dirty="0"/>
          </a:p>
          <a:p>
            <a:endParaRPr lang="en-US" baseline="0" dirty="0"/>
          </a:p>
          <a:p>
            <a:pPr marL="171450" indent="-171450">
              <a:buFont typeface="Arial" panose="020B0604020202020204" pitchFamily="34" charset="0"/>
              <a:buChar char="•"/>
            </a:pPr>
            <a:r>
              <a:rPr lang="en-US" sz="1200" kern="1200" dirty="0">
                <a:solidFill>
                  <a:schemeClr val="tx1"/>
                </a:solidFill>
                <a:effectLst/>
                <a:latin typeface="+mn-lt"/>
                <a:ea typeface="+mn-ea"/>
                <a:cs typeface="+mn-cs"/>
              </a:rPr>
              <a:t>Applicants must explain how they will provide, at a minimum, all of the following: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job preparation, </a:t>
            </a:r>
          </a:p>
          <a:p>
            <a:pPr marL="628650" lvl="1" indent="-171450">
              <a:buFont typeface="Arial" panose="020B0604020202020204" pitchFamily="34" charset="0"/>
              <a:buChar char="•"/>
            </a:pPr>
            <a:r>
              <a:rPr lang="en-US" sz="1200" dirty="0"/>
              <a:t>Career exploration/planning</a:t>
            </a:r>
          </a:p>
          <a:p>
            <a:pPr marL="628650" lvl="1" indent="-171450">
              <a:buFont typeface="Arial" panose="020B0604020202020204" pitchFamily="34" charset="0"/>
              <a:buChar char="•"/>
            </a:pPr>
            <a:r>
              <a:rPr lang="en-US" sz="1200" dirty="0"/>
              <a:t>Trauma-informed, growth-focused case management</a:t>
            </a:r>
          </a:p>
          <a:p>
            <a:pPr marL="628650" lvl="1" indent="-171450">
              <a:buFont typeface="Arial" panose="020B0604020202020204" pitchFamily="34" charset="0"/>
              <a:buChar char="•"/>
            </a:pPr>
            <a:r>
              <a:rPr lang="en-US" sz="1200" dirty="0"/>
              <a:t>Individual development plans (IDPs) with local labor market information (LMI)</a:t>
            </a:r>
          </a:p>
          <a:p>
            <a:pPr marL="628650" lvl="1" indent="-171450">
              <a:buFont typeface="Arial" panose="020B0604020202020204" pitchFamily="34" charset="0"/>
              <a:buChar char="•"/>
            </a:pPr>
            <a:r>
              <a:rPr lang="en-US" sz="1200" dirty="0"/>
              <a:t>Employment barrier identification</a:t>
            </a:r>
          </a:p>
          <a:p>
            <a:pPr marL="628650" lvl="1" indent="-171450">
              <a:buFont typeface="Arial" panose="020B0604020202020204" pitchFamily="34" charset="0"/>
              <a:buChar char="•"/>
            </a:pPr>
            <a:r>
              <a:rPr lang="en-US" sz="1200" dirty="0"/>
              <a:t>Needs assessment</a:t>
            </a:r>
          </a:p>
          <a:p>
            <a:pPr marL="0" indent="0">
              <a:buNone/>
            </a:pPr>
            <a:endParaRPr lang="en-US" sz="1200" dirty="0">
              <a:solidFill>
                <a:schemeClr val="accent1">
                  <a:lumMod val="50000"/>
                </a:schemeClr>
              </a:solidFill>
            </a:endParaRPr>
          </a:p>
          <a:p>
            <a:pPr marL="0" indent="0">
              <a:buNone/>
            </a:pPr>
            <a:r>
              <a:rPr lang="en-US" sz="1200" dirty="0">
                <a:solidFill>
                  <a:schemeClr val="accent1">
                    <a:lumMod val="50000"/>
                  </a:schemeClr>
                </a:solidFill>
              </a:rPr>
              <a:t>The applicant must provide, as an attachment to the Project Narrative, a sample schedule of activities for a month of pre-release operations.  The schedule must include all required pre-release activities in the FOA.</a:t>
            </a:r>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1677241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1" dirty="0"/>
              <a:t>Amir</a:t>
            </a:r>
            <a:r>
              <a:rPr lang="en-US" dirty="0"/>
              <a:t>:</a:t>
            </a:r>
            <a:r>
              <a:rPr lang="en-US" baseline="0" dirty="0"/>
              <a:t> Supportive services are also required. </a:t>
            </a:r>
          </a:p>
          <a:p>
            <a:pPr>
              <a:spcBef>
                <a:spcPct val="0"/>
              </a:spcBef>
            </a:pPr>
            <a:endParaRPr lang="en-US" dirty="0"/>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applicant must </a:t>
            </a:r>
            <a:r>
              <a:rPr lang="en-US" sz="1200" dirty="0"/>
              <a:t>describe the supportive services available to participants and how staff determine what supportive services are needed. Services should include, but are not limited to:</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628650" lvl="1" indent="-171450">
              <a:spcBef>
                <a:spcPts val="1400"/>
              </a:spcBef>
              <a:buFont typeface="Arial" panose="020B0604020202020204" pitchFamily="34" charset="0"/>
              <a:buChar char="•"/>
            </a:pPr>
            <a:r>
              <a:rPr lang="en-US" sz="1200" dirty="0">
                <a:solidFill>
                  <a:srgbClr val="000000"/>
                </a:solidFill>
                <a:ea typeface="Times New Roman" panose="02020603050405020304" pitchFamily="18" charset="0"/>
              </a:rPr>
              <a:t>L</a:t>
            </a:r>
            <a:r>
              <a:rPr lang="en-US" sz="1200" dirty="0">
                <a:solidFill>
                  <a:srgbClr val="000000"/>
                </a:solidFill>
                <a:effectLst/>
                <a:ea typeface="Times New Roman" panose="02020603050405020304" pitchFamily="18" charset="0"/>
              </a:rPr>
              <a:t>egal assistance (e.g., expungement/sealing cases, securing participant licenses, child support/custody modifications, protective/restraining orders)</a:t>
            </a:r>
          </a:p>
          <a:p>
            <a:pPr marL="628650" lvl="1" indent="-171450">
              <a:spcBef>
                <a:spcPts val="1400"/>
              </a:spcBef>
              <a:buFont typeface="Arial" panose="020B0604020202020204" pitchFamily="34" charset="0"/>
              <a:buChar char="•"/>
            </a:pPr>
            <a:r>
              <a:rPr lang="en-US" sz="1200" dirty="0">
                <a:solidFill>
                  <a:srgbClr val="000000"/>
                </a:solidFill>
                <a:ea typeface="Times New Roman" panose="02020603050405020304" pitchFamily="18" charset="0"/>
              </a:rPr>
              <a:t>S</a:t>
            </a:r>
            <a:r>
              <a:rPr lang="en-US" sz="1200" dirty="0">
                <a:solidFill>
                  <a:srgbClr val="000000"/>
                </a:solidFill>
                <a:effectLst/>
                <a:ea typeface="Times New Roman" panose="02020603050405020304" pitchFamily="18" charset="0"/>
              </a:rPr>
              <a:t>ocial services</a:t>
            </a:r>
          </a:p>
          <a:p>
            <a:pPr marL="628650" lvl="1" indent="-171450">
              <a:spcBef>
                <a:spcPts val="1400"/>
              </a:spcBef>
              <a:buFont typeface="Arial" panose="020B0604020202020204" pitchFamily="34" charset="0"/>
              <a:buChar char="•"/>
            </a:pPr>
            <a:r>
              <a:rPr lang="en-US" sz="1200" dirty="0">
                <a:solidFill>
                  <a:srgbClr val="000000"/>
                </a:solidFill>
                <a:ea typeface="Times New Roman" panose="02020603050405020304" pitchFamily="18" charset="0"/>
              </a:rPr>
              <a:t>C</a:t>
            </a:r>
            <a:r>
              <a:rPr lang="en-US" sz="1200" dirty="0">
                <a:solidFill>
                  <a:srgbClr val="000000"/>
                </a:solidFill>
                <a:effectLst/>
                <a:ea typeface="Times New Roman" panose="02020603050405020304" pitchFamily="18" charset="0"/>
              </a:rPr>
              <a:t>hild care </a:t>
            </a:r>
          </a:p>
          <a:p>
            <a:pPr marL="628650" lvl="1" indent="-171450">
              <a:spcBef>
                <a:spcPts val="1400"/>
              </a:spcBef>
              <a:buFont typeface="Arial" panose="020B0604020202020204" pitchFamily="34" charset="0"/>
              <a:buChar char="•"/>
            </a:pPr>
            <a:r>
              <a:rPr lang="en-US" sz="1200" dirty="0">
                <a:solidFill>
                  <a:srgbClr val="000000"/>
                </a:solidFill>
                <a:ea typeface="Times New Roman" panose="02020603050405020304" pitchFamily="18" charset="0"/>
              </a:rPr>
              <a:t>T</a:t>
            </a:r>
            <a:r>
              <a:rPr lang="en-US" sz="1200" dirty="0">
                <a:solidFill>
                  <a:srgbClr val="000000"/>
                </a:solidFill>
                <a:effectLst/>
                <a:ea typeface="Times New Roman" panose="02020603050405020304" pitchFamily="18" charset="0"/>
              </a:rPr>
              <a:t>ransportation</a:t>
            </a:r>
          </a:p>
          <a:p>
            <a:pPr marL="628650" lvl="1" indent="-171450">
              <a:spcBef>
                <a:spcPts val="1400"/>
              </a:spcBef>
              <a:buFont typeface="Arial" panose="020B0604020202020204" pitchFamily="34" charset="0"/>
              <a:buChar char="•"/>
            </a:pPr>
            <a:r>
              <a:rPr lang="en-US" sz="1200" dirty="0">
                <a:solidFill>
                  <a:srgbClr val="000000"/>
                </a:solidFill>
                <a:ea typeface="Times New Roman" panose="02020603050405020304" pitchFamily="18" charset="0"/>
              </a:rPr>
              <a:t>H</a:t>
            </a:r>
            <a:r>
              <a:rPr lang="en-US" sz="1200" dirty="0">
                <a:solidFill>
                  <a:srgbClr val="000000"/>
                </a:solidFill>
                <a:effectLst/>
                <a:ea typeface="Times New Roman" panose="02020603050405020304" pitchFamily="18" charset="0"/>
              </a:rPr>
              <a:t>ousing</a:t>
            </a:r>
          </a:p>
          <a:p>
            <a:pPr marL="628650" lvl="1" indent="-171450">
              <a:spcBef>
                <a:spcPts val="1400"/>
              </a:spcBef>
              <a:buFont typeface="Arial" panose="020B0604020202020204" pitchFamily="34" charset="0"/>
              <a:buChar char="•"/>
            </a:pPr>
            <a:r>
              <a:rPr lang="en-US" sz="1200" dirty="0">
                <a:solidFill>
                  <a:srgbClr val="000000"/>
                </a:solidFill>
                <a:ea typeface="Times New Roman" panose="02020603050405020304" pitchFamily="18" charset="0"/>
              </a:rPr>
              <a:t>M</a:t>
            </a:r>
            <a:r>
              <a:rPr lang="en-US" sz="1200" dirty="0">
                <a:solidFill>
                  <a:srgbClr val="000000"/>
                </a:solidFill>
                <a:effectLst/>
                <a:ea typeface="Times New Roman" panose="02020603050405020304" pitchFamily="18" charset="0"/>
              </a:rPr>
              <a:t>ental health counseling</a:t>
            </a:r>
          </a:p>
          <a:p>
            <a:pPr marL="628650" lvl="1" indent="-171450">
              <a:spcBef>
                <a:spcPts val="1400"/>
              </a:spcBef>
              <a:buFont typeface="Arial" panose="020B0604020202020204" pitchFamily="34" charset="0"/>
              <a:buChar char="•"/>
            </a:pPr>
            <a:r>
              <a:rPr lang="en-US" sz="1200" dirty="0">
                <a:solidFill>
                  <a:srgbClr val="000000"/>
                </a:solidFill>
                <a:ea typeface="Times New Roman" panose="02020603050405020304" pitchFamily="18" charset="0"/>
              </a:rPr>
              <a:t>D</a:t>
            </a:r>
            <a:r>
              <a:rPr lang="en-US" sz="1200" dirty="0">
                <a:solidFill>
                  <a:srgbClr val="000000"/>
                </a:solidFill>
                <a:effectLst/>
                <a:ea typeface="Times New Roman" panose="02020603050405020304" pitchFamily="18" charset="0"/>
              </a:rPr>
              <a:t>rug treatment</a:t>
            </a:r>
          </a:p>
          <a:p>
            <a:pPr marL="457200" marR="0" lvl="1" indent="0" algn="l" defTabSz="914400" rtl="0" eaLnBrk="1" fontAlgn="auto" latinLnBrk="0" hangingPunct="1">
              <a:lnSpc>
                <a:spcPct val="100000"/>
              </a:lnSpc>
              <a:spcBef>
                <a:spcPts val="1400"/>
              </a:spcBef>
              <a:spcAft>
                <a:spcPts val="0"/>
              </a:spcAft>
              <a:buClrTx/>
              <a:buSzTx/>
              <a:buFont typeface="Arial" panose="020B0604020202020204" pitchFamily="34" charset="0"/>
              <a:buNone/>
              <a:tabLst/>
              <a:defRPr/>
            </a:pPr>
            <a:r>
              <a:rPr lang="en-US" sz="1200" dirty="0"/>
              <a:t>The applicant must describe the supportive services available to participants and how staff determine what supportive services are needed. </a:t>
            </a:r>
          </a:p>
          <a:p>
            <a:pPr marL="457200" lvl="1" indent="0">
              <a:spcBef>
                <a:spcPts val="1400"/>
              </a:spcBef>
              <a:buFont typeface="Arial" panose="020B0604020202020204" pitchFamily="34" charset="0"/>
              <a:buNone/>
            </a:pPr>
            <a:endParaRPr lang="en-US" sz="1200" dirty="0">
              <a:solidFill>
                <a:srgbClr val="000000"/>
              </a:solidFill>
              <a:effectLst/>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1849296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a:t>
            </a:r>
          </a:p>
          <a:p>
            <a:endParaRPr lang="en-US" dirty="0"/>
          </a:p>
          <a:p>
            <a:r>
              <a:rPr lang="en-US" dirty="0"/>
              <a:t>A Minimum of 200 hours is required for paid work experience </a:t>
            </a:r>
          </a:p>
          <a:p>
            <a:r>
              <a:rPr lang="en-US" dirty="0"/>
              <a:t>The following types of paid work experiences are acceptable: </a:t>
            </a:r>
          </a:p>
          <a:p>
            <a:pPr lvl="1"/>
            <a:r>
              <a:rPr lang="en-US" dirty="0"/>
              <a:t>Paid or subsidized employment</a:t>
            </a:r>
          </a:p>
          <a:p>
            <a:pPr lvl="1"/>
            <a:r>
              <a:rPr lang="en-US" dirty="0"/>
              <a:t>Pre-apprenticeship or apprenticeship</a:t>
            </a:r>
          </a:p>
          <a:p>
            <a:pPr lvl="1"/>
            <a:r>
              <a:rPr lang="en-US" dirty="0"/>
              <a:t>Internship</a:t>
            </a:r>
          </a:p>
          <a:p>
            <a:pPr lvl="1"/>
            <a:r>
              <a:rPr lang="en-US" dirty="0"/>
              <a:t>On-the-job training (OJT)</a:t>
            </a:r>
          </a:p>
          <a:p>
            <a:r>
              <a:rPr lang="en-US" sz="1800" b="0" i="0" u="none" strike="noStrike" baseline="0" dirty="0">
                <a:solidFill>
                  <a:srgbClr val="000000"/>
                </a:solidFill>
                <a:latin typeface="Times New Roman" panose="02020603050405020304" pitchFamily="18" charset="0"/>
              </a:rPr>
              <a:t>Applicants must ensure participants are paid no less than the local, applicable minimum wage. Applicants serving the 18–24-year-old age group must ensure participants have the opportunity to earn $3,000 or more by fulfilling their duties in the work experience.</a:t>
            </a:r>
          </a:p>
          <a:p>
            <a:r>
              <a:rPr lang="en-US" sz="1800" b="0" i="0" u="none" strike="noStrike" baseline="0" dirty="0">
                <a:solidFill>
                  <a:srgbClr val="000000"/>
                </a:solidFill>
                <a:latin typeface="Times New Roman" panose="02020603050405020304" pitchFamily="18" charset="0"/>
              </a:rPr>
              <a:t>Participants who do not fulfill their duties and/or violate the terms of their work experience may not receive the full $3,000. </a:t>
            </a:r>
          </a:p>
          <a:p>
            <a:endParaRPr lang="en-US" sz="1800" b="0" i="0" u="none" strike="noStrike" baseline="0" dirty="0">
              <a:solidFill>
                <a:srgbClr val="000000"/>
              </a:solidFill>
              <a:latin typeface="Times New Roman" panose="02020603050405020304" pitchFamily="18" charset="0"/>
            </a:endParaRPr>
          </a:p>
          <a:p>
            <a:pPr lvl="1"/>
            <a:endParaRPr lang="en-US" dirty="0"/>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2797843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Amir: </a:t>
            </a:r>
          </a:p>
          <a:p>
            <a:endParaRPr lang="en-US" dirty="0"/>
          </a:p>
          <a:p>
            <a:r>
              <a:rPr lang="en-US" sz="1200" dirty="0">
                <a:effectLst/>
                <a:latin typeface="Calibri" panose="020F0502020204030204" pitchFamily="34" charset="0"/>
                <a:ea typeface="Calibri" panose="020F0502020204030204" pitchFamily="34" charset="0"/>
              </a:rPr>
              <a:t>At minimum, applicants must show that they have engaged with employer/industry partners about how to incorporate </a:t>
            </a:r>
            <a:r>
              <a:rPr lang="en-US" sz="1200" dirty="0">
                <a:solidFill>
                  <a:srgbClr val="0000FF"/>
                </a:solidFill>
                <a:effectLst/>
                <a:latin typeface="Calibri" panose="020F0502020204030204" pitchFamily="34" charset="0"/>
                <a:ea typeface="Calibri" panose="020F0502020204030204" pitchFamily="34" charset="0"/>
              </a:rPr>
              <a:t>The Good Jobs Principles</a:t>
            </a:r>
            <a:r>
              <a:rPr lang="en-US" sz="1200" dirty="0">
                <a:effectLst/>
                <a:latin typeface="Calibri" panose="020F0502020204030204" pitchFamily="34" charset="0"/>
                <a:ea typeface="Calibri" panose="020F0502020204030204" pitchFamily="34" charset="0"/>
              </a:rPr>
              <a:t>, a shared federal vision of job quality published by the U.S. Departments of Labor and Commerce, into the paid work experiences. </a:t>
            </a:r>
          </a:p>
          <a:p>
            <a:endParaRPr lang="en-US"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The Good Jobs Principles, which have guided workforce and infrastructure investments throughout the federal government, describe stable, family-sustaining, inclusive employment opportunities that incorporate worker voice. </a:t>
            </a:r>
          </a:p>
          <a:p>
            <a:endParaRPr lang="en-US" sz="1200" dirty="0">
              <a:effectLst/>
              <a:latin typeface="Calibri" panose="020F0502020204030204" pitchFamily="34" charset="0"/>
              <a:ea typeface="Calibri" panose="020F0502020204030204" pitchFamily="34" charset="0"/>
            </a:endParaRPr>
          </a:p>
          <a:p>
            <a:r>
              <a:rPr lang="en-US" sz="1200" dirty="0">
                <a:effectLst/>
                <a:latin typeface="Calibri" panose="020F0502020204030204" pitchFamily="34" charset="0"/>
                <a:ea typeface="Calibri" panose="020F0502020204030204" pitchFamily="34" charset="0"/>
              </a:rPr>
              <a:t>For details, visit the webpage shown here on this slide</a:t>
            </a:r>
            <a:endParaRPr lang="en-US" sz="1200" dirty="0"/>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16128471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a:t>
            </a:r>
          </a:p>
          <a:p>
            <a:endParaRPr lang="en-US" dirty="0"/>
          </a:p>
          <a:p>
            <a:pPr>
              <a:spcBef>
                <a:spcPts val="800"/>
              </a:spcBef>
            </a:pPr>
            <a:r>
              <a:rPr lang="en-US" sz="2000" dirty="0">
                <a:solidFill>
                  <a:srgbClr val="000000"/>
                </a:solidFill>
                <a:ea typeface="Times New Roman" panose="02020603050405020304" pitchFamily="18" charset="0"/>
              </a:rPr>
              <a:t>D</a:t>
            </a:r>
            <a:r>
              <a:rPr lang="en-US" sz="2000" dirty="0">
                <a:solidFill>
                  <a:srgbClr val="000000"/>
                </a:solidFill>
                <a:effectLst/>
                <a:ea typeface="Times New Roman" panose="02020603050405020304" pitchFamily="18" charset="0"/>
              </a:rPr>
              <a:t>escribe the post-work experience transition services that they will offer to prepare participants for further educational attainment and educational placement</a:t>
            </a:r>
            <a:r>
              <a:rPr lang="en-US" sz="2000" dirty="0">
                <a:solidFill>
                  <a:srgbClr val="000000"/>
                </a:solidFill>
                <a:ea typeface="Times New Roman" panose="02020603050405020304" pitchFamily="18" charset="0"/>
              </a:rPr>
              <a:t>s, i</a:t>
            </a:r>
            <a:r>
              <a:rPr lang="en-US" sz="2000" dirty="0">
                <a:solidFill>
                  <a:srgbClr val="000000"/>
                </a:solidFill>
                <a:effectLst/>
                <a:ea typeface="Times New Roman" panose="02020603050405020304" pitchFamily="18" charset="0"/>
              </a:rPr>
              <a:t>ncluding:</a:t>
            </a:r>
          </a:p>
          <a:p>
            <a:pPr lvl="1"/>
            <a:r>
              <a:rPr lang="en-US" sz="1800" dirty="0">
                <a:solidFill>
                  <a:srgbClr val="000000"/>
                </a:solidFill>
                <a:effectLst/>
                <a:ea typeface="Times New Roman" panose="02020603050405020304" pitchFamily="18" charset="0"/>
              </a:rPr>
              <a:t>the use of assessments to gauge college and career readiness </a:t>
            </a:r>
            <a:endParaRPr lang="en-US" sz="1800" dirty="0">
              <a:solidFill>
                <a:srgbClr val="000000"/>
              </a:solidFill>
              <a:ea typeface="Times New Roman" panose="02020603050405020304" pitchFamily="18" charset="0"/>
            </a:endParaRPr>
          </a:p>
          <a:p>
            <a:pPr lvl="1"/>
            <a:r>
              <a:rPr lang="en-US" sz="1800" dirty="0">
                <a:solidFill>
                  <a:srgbClr val="000000"/>
                </a:solidFill>
                <a:effectLst/>
                <a:ea typeface="Times New Roman" panose="02020603050405020304" pitchFamily="18" charset="0"/>
              </a:rPr>
              <a:t>need for ongoing supportive and post-program services</a:t>
            </a:r>
          </a:p>
          <a:p>
            <a:pPr lvl="1"/>
            <a:r>
              <a:rPr lang="en-US" sz="1800" dirty="0">
                <a:solidFill>
                  <a:srgbClr val="000000"/>
                </a:solidFill>
                <a:effectLst/>
                <a:ea typeface="Times New Roman" panose="02020603050405020304" pitchFamily="18" charset="0"/>
              </a:rPr>
              <a:t>opportunities for occupational training leading to industry recognized credentials.</a:t>
            </a:r>
            <a:endParaRPr lang="en-US" sz="1800" dirty="0">
              <a:solidFill>
                <a:srgbClr val="000000"/>
              </a:solidFill>
              <a:effectLst/>
              <a:ea typeface="Helvetica" panose="020B0604020202020204" pitchFamily="34" charset="0"/>
            </a:endParaRPr>
          </a:p>
          <a:p>
            <a:pPr>
              <a:spcBef>
                <a:spcPts val="800"/>
              </a:spcBef>
            </a:pPr>
            <a:r>
              <a:rPr lang="en-US" sz="2000" dirty="0">
                <a:solidFill>
                  <a:srgbClr val="000000"/>
                </a:solidFill>
                <a:effectLst/>
                <a:ea typeface="Times New Roman" panose="02020603050405020304" pitchFamily="18" charset="0"/>
              </a:rPr>
              <a:t>Demonstrate how the program will work towards the five WIOA primary indicators of performance for youth that directly relate to education, focusing especially on internal capacity and planning: </a:t>
            </a:r>
          </a:p>
          <a:p>
            <a:pPr lvl="1"/>
            <a:r>
              <a:rPr lang="en-US" sz="1800" dirty="0">
                <a:solidFill>
                  <a:srgbClr val="000000"/>
                </a:solidFill>
                <a:effectLst/>
                <a:ea typeface="Times New Roman" panose="02020603050405020304" pitchFamily="18" charset="0"/>
              </a:rPr>
              <a:t>education rates in the second and fourth quarters after exit</a:t>
            </a:r>
          </a:p>
          <a:p>
            <a:pPr lvl="1"/>
            <a:r>
              <a:rPr lang="en-US" sz="1800" dirty="0">
                <a:solidFill>
                  <a:srgbClr val="000000"/>
                </a:solidFill>
                <a:effectLst/>
                <a:ea typeface="Times New Roman" panose="02020603050405020304" pitchFamily="18" charset="0"/>
              </a:rPr>
              <a:t>employment rates in the second and fourth quarters after exit</a:t>
            </a:r>
          </a:p>
          <a:p>
            <a:pPr lvl="1"/>
            <a:r>
              <a:rPr lang="en-US" sz="1800" b="0" i="0" u="none" strike="noStrike" baseline="0" dirty="0">
                <a:solidFill>
                  <a:srgbClr val="000000"/>
                </a:solidFill>
                <a:latin typeface="Times New Roman" panose="02020603050405020304" pitchFamily="18" charset="0"/>
              </a:rPr>
              <a:t>Median Earnings - Second Quarter after Exit. </a:t>
            </a:r>
            <a:endParaRPr lang="en-US" sz="1800" dirty="0">
              <a:solidFill>
                <a:srgbClr val="000000"/>
              </a:solidFill>
              <a:effectLst/>
              <a:ea typeface="Times New Roman" panose="02020603050405020304" pitchFamily="18" charset="0"/>
            </a:endParaRPr>
          </a:p>
          <a:p>
            <a:pPr lvl="1"/>
            <a:r>
              <a:rPr lang="en-US" sz="1800" dirty="0">
                <a:solidFill>
                  <a:srgbClr val="000000"/>
                </a:solidFill>
                <a:effectLst/>
                <a:ea typeface="Times New Roman" panose="02020603050405020304" pitchFamily="18" charset="0"/>
              </a:rPr>
              <a:t>credential attainment</a:t>
            </a:r>
          </a:p>
          <a:p>
            <a:pPr lvl="1"/>
            <a:r>
              <a:rPr lang="en-US" sz="1800" dirty="0">
                <a:solidFill>
                  <a:srgbClr val="000000"/>
                </a:solidFill>
                <a:effectLst/>
                <a:ea typeface="Times New Roman" panose="02020603050405020304" pitchFamily="18" charset="0"/>
              </a:rPr>
              <a:t>measurable skill gains</a:t>
            </a:r>
            <a:endParaRPr lang="en-US" sz="1800" dirty="0">
              <a:solidFill>
                <a:srgbClr val="000000"/>
              </a:solidFill>
              <a:effectLst/>
              <a:ea typeface="Helvetica" panose="020B0604020202020204" pitchFamily="34" charset="0"/>
            </a:endParaRPr>
          </a:p>
          <a:p>
            <a:pPr>
              <a:spcBef>
                <a:spcPts val="800"/>
              </a:spcBef>
            </a:pPr>
            <a:r>
              <a:rPr lang="en-US" sz="2000" dirty="0">
                <a:solidFill>
                  <a:srgbClr val="000000"/>
                </a:solidFill>
                <a:effectLst/>
                <a:ea typeface="Times New Roman" panose="02020603050405020304" pitchFamily="18" charset="0"/>
              </a:rPr>
              <a:t>Describe how the educational services and supports that they provide are tailored to the target age group</a:t>
            </a:r>
            <a:endParaRPr lang="en-US" sz="2000" dirty="0">
              <a:solidFill>
                <a:srgbClr val="000000"/>
              </a:solidFill>
              <a:effectLst/>
              <a:ea typeface="Helvetica"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3995666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a:t>
            </a:r>
          </a:p>
          <a:p>
            <a:endParaRPr lang="en-US" dirty="0"/>
          </a:p>
          <a:p>
            <a:pPr marL="0" indent="0">
              <a:buNone/>
            </a:pPr>
            <a:r>
              <a:rPr lang="en-US" sz="2200" dirty="0">
                <a:solidFill>
                  <a:srgbClr val="000000"/>
                </a:solidFill>
                <a:effectLst/>
                <a:ea typeface="Times New Roman" panose="02020603050405020304" pitchFamily="18" charset="0"/>
              </a:rPr>
              <a:t>Mentorship is a key component of the GO program to ensure participants make progress towards important adolescent and young adult developmental milestones</a:t>
            </a:r>
          </a:p>
          <a:p>
            <a:pPr marL="0" indent="0">
              <a:buNone/>
            </a:pPr>
            <a:endParaRPr lang="en-US" sz="2200" dirty="0">
              <a:solidFill>
                <a:srgbClr val="000000"/>
              </a:solidFill>
              <a:effectLst/>
              <a:ea typeface="Times New Roman" panose="02020603050405020304" pitchFamily="18" charset="0"/>
            </a:endParaRPr>
          </a:p>
          <a:p>
            <a:r>
              <a:rPr lang="en-US" sz="2000" dirty="0">
                <a:solidFill>
                  <a:srgbClr val="000000"/>
                </a:solidFill>
                <a:ea typeface="Times New Roman" panose="02020603050405020304" pitchFamily="18" charset="0"/>
              </a:rPr>
              <a:t>St</a:t>
            </a:r>
            <a:r>
              <a:rPr lang="en-US" sz="2000" dirty="0">
                <a:solidFill>
                  <a:srgbClr val="000000"/>
                </a:solidFill>
                <a:effectLst/>
                <a:ea typeface="Times New Roman" panose="02020603050405020304" pitchFamily="18" charset="0"/>
              </a:rPr>
              <a:t>aff with lived experience of incarceration and/or community violence are preferred as GO-program mentors</a:t>
            </a:r>
          </a:p>
          <a:p>
            <a:endParaRPr lang="en-US" sz="2000" dirty="0">
              <a:solidFill>
                <a:srgbClr val="000000"/>
              </a:solidFill>
              <a:effectLst/>
              <a:ea typeface="Times New Roman" panose="02020603050405020304" pitchFamily="18" charset="0"/>
            </a:endParaRPr>
          </a:p>
          <a:p>
            <a:r>
              <a:rPr lang="en-US" sz="2000" dirty="0">
                <a:solidFill>
                  <a:srgbClr val="000000"/>
                </a:solidFill>
                <a:ea typeface="Times New Roman" panose="02020603050405020304" pitchFamily="18" charset="0"/>
              </a:rPr>
              <a:t>P</a:t>
            </a:r>
            <a:r>
              <a:rPr lang="en-US" sz="2000" dirty="0">
                <a:solidFill>
                  <a:srgbClr val="000000"/>
                </a:solidFill>
                <a:effectLst/>
                <a:ea typeface="Times New Roman" panose="02020603050405020304" pitchFamily="18" charset="0"/>
              </a:rPr>
              <a:t>artners that leverage existing mentorship relationships with participants and/or demonstrate the capability to sustain mentorship relationships after federal financial assistance has ended are preferred</a:t>
            </a:r>
          </a:p>
          <a:p>
            <a:endParaRPr lang="en-US" sz="2000" dirty="0">
              <a:solidFill>
                <a:srgbClr val="000000"/>
              </a:solidFill>
              <a:ea typeface="Times New Roman" panose="02020603050405020304" pitchFamily="18" charset="0"/>
            </a:endParaRPr>
          </a:p>
          <a:p>
            <a:r>
              <a:rPr lang="en-US" sz="2000" dirty="0">
                <a:solidFill>
                  <a:srgbClr val="000000"/>
                </a:solidFill>
                <a:ea typeface="Times New Roman" panose="02020603050405020304" pitchFamily="18" charset="0"/>
              </a:rPr>
              <a:t>M</a:t>
            </a:r>
            <a:r>
              <a:rPr lang="en-US" sz="2000" dirty="0">
                <a:solidFill>
                  <a:srgbClr val="000000"/>
                </a:solidFill>
                <a:effectLst/>
                <a:ea typeface="Times New Roman" panose="02020603050405020304" pitchFamily="18" charset="0"/>
              </a:rPr>
              <a:t>entorship must incorporate a conflict resolution curriculum, to be delivered by the Violence Prevention partner</a:t>
            </a:r>
          </a:p>
          <a:p>
            <a:r>
              <a:rPr lang="en-US" sz="2000" dirty="0">
                <a:solidFill>
                  <a:srgbClr val="000000"/>
                </a:solidFill>
              </a:rPr>
              <a:t>The application must:</a:t>
            </a:r>
          </a:p>
          <a:p>
            <a:pPr lvl="1"/>
            <a:r>
              <a:rPr lang="en-US" sz="1800" dirty="0">
                <a:solidFill>
                  <a:srgbClr val="000000"/>
                </a:solidFill>
                <a:effectLst/>
                <a:ea typeface="Times New Roman" panose="02020603050405020304" pitchFamily="18" charset="0"/>
              </a:rPr>
              <a:t>describe the qualifications and experience of the Mentorship staff of the Violence Prevention partner</a:t>
            </a:r>
          </a:p>
          <a:p>
            <a:pPr lvl="1"/>
            <a:r>
              <a:rPr lang="en-US" sz="1800" dirty="0">
                <a:solidFill>
                  <a:srgbClr val="000000"/>
                </a:solidFill>
                <a:effectLst/>
                <a:ea typeface="Times New Roman" panose="02020603050405020304" pitchFamily="18" charset="0"/>
              </a:rPr>
              <a:t>describe the design and integration of the required program components, including: violence prevention, mentorship, and conflict resolution</a:t>
            </a:r>
            <a:endParaRPr lang="en-US" sz="1800" dirty="0">
              <a:solidFill>
                <a:srgbClr val="000000"/>
              </a:solidFill>
              <a:ea typeface="Times New Roman" panose="02020603050405020304" pitchFamily="18" charset="0"/>
            </a:endParaRPr>
          </a:p>
          <a:p>
            <a:pPr lvl="2"/>
            <a:r>
              <a:rPr lang="en-US" sz="1600" dirty="0">
                <a:solidFill>
                  <a:srgbClr val="000000"/>
                </a:solidFill>
              </a:rPr>
              <a:t>Describe conflict resolution curricula, if applicable</a:t>
            </a:r>
          </a:p>
          <a:p>
            <a:pPr lvl="1"/>
            <a:r>
              <a:rPr lang="en-US" sz="1800" dirty="0">
                <a:solidFill>
                  <a:srgbClr val="000000"/>
                </a:solidFill>
                <a:effectLst/>
                <a:ea typeface="Times New Roman" panose="02020603050405020304" pitchFamily="18" charset="0"/>
              </a:rPr>
              <a:t>identify the intended conflict resolution competencies, and describe the framework or tool for tracking participants’ progress </a:t>
            </a:r>
          </a:p>
          <a:p>
            <a:pPr lvl="1"/>
            <a:r>
              <a:rPr lang="en-US" sz="1800" dirty="0">
                <a:solidFill>
                  <a:srgbClr val="000000"/>
                </a:solidFill>
                <a:effectLst/>
                <a:ea typeface="Times New Roman" panose="02020603050405020304" pitchFamily="18" charset="0"/>
              </a:rPr>
              <a:t>describe their capability to maintain lasting mentorship relationships, which are one year or more in duration</a:t>
            </a:r>
          </a:p>
          <a:p>
            <a:pPr lvl="1"/>
            <a:r>
              <a:rPr lang="en-US" sz="1800" dirty="0">
                <a:solidFill>
                  <a:srgbClr val="000000"/>
                </a:solidFill>
                <a:effectLst/>
                <a:ea typeface="Times New Roman" panose="02020603050405020304" pitchFamily="18" charset="0"/>
              </a:rPr>
              <a:t>identify the services mentors will provide, and include those services in the Memorandum of Understanding or Letter of Commitment with the required Violence Prevention partner </a:t>
            </a:r>
            <a:endParaRPr lang="en-US" sz="1800" dirty="0"/>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21406307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Amir:</a:t>
            </a:r>
          </a:p>
          <a:p>
            <a:endParaRPr lang="en-US" b="1" dirty="0"/>
          </a:p>
          <a:p>
            <a:pPr marL="0" indent="0">
              <a:buNone/>
            </a:pPr>
            <a:r>
              <a:rPr lang="en-US" sz="2000" dirty="0">
                <a:solidFill>
                  <a:srgbClr val="000000"/>
                </a:solidFill>
                <a:effectLst/>
                <a:ea typeface="Times New Roman" panose="02020603050405020304" pitchFamily="18" charset="0"/>
              </a:rPr>
              <a:t>Leadership Development is also a key component of the GO program.  This component will focus on the participant’s future self—exploring on how they will intentionally lead their life, and the resulting impact on their family and community.</a:t>
            </a:r>
          </a:p>
          <a:p>
            <a:pPr marL="0" indent="0">
              <a:buNone/>
            </a:pPr>
            <a:r>
              <a:rPr lang="en-US" sz="2000" dirty="0">
                <a:solidFill>
                  <a:srgbClr val="000000"/>
                </a:solidFill>
              </a:rPr>
              <a:t>The application must:</a:t>
            </a:r>
          </a:p>
          <a:p>
            <a:endParaRPr lang="en-US" sz="1900" dirty="0">
              <a:solidFill>
                <a:srgbClr val="000000"/>
              </a:solidFill>
              <a:effectLst/>
              <a:ea typeface="Times New Roman" panose="02020603050405020304" pitchFamily="18" charset="0"/>
            </a:endParaRPr>
          </a:p>
          <a:p>
            <a:r>
              <a:rPr lang="en-US" sz="1900" dirty="0">
                <a:solidFill>
                  <a:srgbClr val="000000"/>
                </a:solidFill>
                <a:effectLst/>
                <a:ea typeface="Times New Roman" panose="02020603050405020304" pitchFamily="18" charset="0"/>
              </a:rPr>
              <a:t>Describe the qualifications and experience of the staff delivering the Leadership Development components, including lived experience with incarceration or community violence, and experience specifically with youth development</a:t>
            </a:r>
          </a:p>
          <a:p>
            <a:r>
              <a:rPr lang="en-US" sz="1900" dirty="0">
                <a:solidFill>
                  <a:srgbClr val="000000"/>
                </a:solidFill>
                <a:ea typeface="Times New Roman" panose="02020603050405020304" pitchFamily="18" charset="0"/>
              </a:rPr>
              <a:t>D</a:t>
            </a:r>
            <a:r>
              <a:rPr lang="en-US" sz="1900" dirty="0">
                <a:solidFill>
                  <a:srgbClr val="000000"/>
                </a:solidFill>
                <a:effectLst/>
                <a:ea typeface="Times New Roman" panose="02020603050405020304" pitchFamily="18" charset="0"/>
              </a:rPr>
              <a:t>escribe the design and integration of the required program components. Minimum required components are:</a:t>
            </a:r>
          </a:p>
          <a:p>
            <a:pPr lvl="1"/>
            <a:r>
              <a:rPr lang="en-US" sz="1800" dirty="0">
                <a:solidFill>
                  <a:srgbClr val="000000"/>
                </a:solidFill>
                <a:effectLst/>
                <a:ea typeface="Times New Roman" panose="02020603050405020304" pitchFamily="18" charset="0"/>
              </a:rPr>
              <a:t>Exploration of personal strengths, areas of growth, and needs; </a:t>
            </a:r>
          </a:p>
          <a:p>
            <a:pPr lvl="1"/>
            <a:r>
              <a:rPr lang="en-US" sz="1800" dirty="0">
                <a:solidFill>
                  <a:srgbClr val="000000"/>
                </a:solidFill>
                <a:effectLst/>
                <a:ea typeface="Times New Roman" panose="02020603050405020304" pitchFamily="18" charset="0"/>
              </a:rPr>
              <a:t>Identification of personal or civic interests and goals (parallel to career interests and goals); </a:t>
            </a:r>
          </a:p>
          <a:p>
            <a:pPr lvl="1"/>
            <a:r>
              <a:rPr lang="en-US" sz="1800" dirty="0">
                <a:solidFill>
                  <a:srgbClr val="000000"/>
                </a:solidFill>
                <a:effectLst/>
                <a:ea typeface="Times New Roman" panose="02020603050405020304" pitchFamily="18" charset="0"/>
              </a:rPr>
              <a:t>Resources on civic rights/duties (e.g. voting, serving on juries); </a:t>
            </a:r>
          </a:p>
          <a:p>
            <a:pPr lvl="1"/>
            <a:r>
              <a:rPr lang="en-US" sz="1800" dirty="0">
                <a:solidFill>
                  <a:srgbClr val="000000"/>
                </a:solidFill>
                <a:effectLst/>
                <a:ea typeface="Times New Roman" panose="02020603050405020304" pitchFamily="18" charset="0"/>
              </a:rPr>
              <a:t>Exposure to postsecondary educational opportunities; </a:t>
            </a:r>
          </a:p>
          <a:p>
            <a:pPr lvl="1"/>
            <a:r>
              <a:rPr lang="en-US" sz="1800" dirty="0">
                <a:solidFill>
                  <a:srgbClr val="000000"/>
                </a:solidFill>
                <a:effectLst/>
                <a:ea typeface="Times New Roman" panose="02020603050405020304" pitchFamily="18" charset="0"/>
              </a:rPr>
              <a:t>Teamwork training and projects; and </a:t>
            </a:r>
          </a:p>
          <a:p>
            <a:pPr lvl="1"/>
            <a:r>
              <a:rPr lang="en-US" sz="1800" dirty="0">
                <a:solidFill>
                  <a:srgbClr val="000000"/>
                </a:solidFill>
                <a:effectLst/>
                <a:ea typeface="Times New Roman" panose="02020603050405020304" pitchFamily="18" charset="0"/>
              </a:rPr>
              <a:t>Learning about community role models and accomplishments in a culturally effective manner</a:t>
            </a:r>
            <a:endParaRPr lang="en-US" sz="1800" dirty="0">
              <a:solidFill>
                <a:srgbClr val="000000"/>
              </a:solidFill>
              <a:ea typeface="Times New Roman" panose="02020603050405020304" pitchFamily="18" charset="0"/>
            </a:endParaRPr>
          </a:p>
          <a:p>
            <a:endParaRPr lang="en-US" sz="1900" dirty="0">
              <a:solidFill>
                <a:srgbClr val="000000"/>
              </a:solidFill>
            </a:endParaRPr>
          </a:p>
          <a:p>
            <a:r>
              <a:rPr lang="en-US" sz="1900" dirty="0">
                <a:solidFill>
                  <a:srgbClr val="000000"/>
                </a:solidFill>
              </a:rPr>
              <a:t>Describe the intended leadership curricula, if applicable</a:t>
            </a:r>
          </a:p>
          <a:p>
            <a:r>
              <a:rPr lang="en-US" sz="1900" dirty="0">
                <a:solidFill>
                  <a:srgbClr val="000000"/>
                </a:solidFill>
              </a:rPr>
              <a:t>Identify the intended leadership competencies and describe the framework or tool for tracking participants’ progress. Minimum required competencies include:</a:t>
            </a:r>
          </a:p>
          <a:p>
            <a:pPr lvl="1"/>
            <a:r>
              <a:rPr lang="en-US" sz="1800" dirty="0">
                <a:solidFill>
                  <a:srgbClr val="000000"/>
                </a:solidFill>
                <a:effectLst/>
                <a:ea typeface="Times New Roman" panose="02020603050405020304" pitchFamily="18" charset="0"/>
              </a:rPr>
              <a:t>scheduling, goal-setting, note-taking, public speaking, teamwork, and community mapping </a:t>
            </a:r>
            <a:endParaRPr lang="en-US" sz="1800" dirty="0"/>
          </a:p>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30186686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 </a:t>
            </a:r>
            <a:r>
              <a:rPr lang="en-US" baseline="0" dirty="0"/>
              <a:t>We are committed to rigorous, independent evaluations and building an evidence-based culture at DOL. The Chief Evaluation Office is an independent evaluation office at DOL that coordinates, manages, and implements </a:t>
            </a:r>
            <a:r>
              <a:rPr lang="en-US" baseline="0" dirty="0" err="1"/>
              <a:t>DOL’s</a:t>
            </a:r>
            <a:r>
              <a:rPr lang="en-US" baseline="0" dirty="0"/>
              <a:t> evaluation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0" dirty="0"/>
              <a:t>You can find some of that research and evidence, as well as other resources on </a:t>
            </a:r>
            <a:r>
              <a:rPr lang="en-US" b="0" baseline="0" dirty="0"/>
              <a:t>best practices </a:t>
            </a:r>
            <a:r>
              <a:rPr lang="en-US" dirty="0"/>
              <a:t>in implementing comprehensive reentry programs with these links.  </a:t>
            </a:r>
          </a:p>
          <a:p>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12671925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a:t>
            </a:r>
            <a:r>
              <a:rPr lang="en-US" dirty="0"/>
              <a:t>:</a:t>
            </a:r>
            <a:r>
              <a:rPr lang="en-US" baseline="0" dirty="0"/>
              <a:t> If you have additional questions on the Growth Opportunities Funding Opportunity Announcement, you can contact the grants management office.</a:t>
            </a:r>
            <a:r>
              <a:rPr lang="en-US" dirty="0"/>
              <a:t>  This concludes our prospective</a:t>
            </a:r>
            <a:r>
              <a:rPr lang="en-US" baseline="0" dirty="0"/>
              <a:t> applicant webinar. </a:t>
            </a:r>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5903199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Amir</a:t>
            </a:r>
            <a:r>
              <a:rPr lang="en-US" dirty="0"/>
              <a:t>: Thank</a:t>
            </a:r>
            <a:r>
              <a:rPr lang="en-US" baseline="0" dirty="0"/>
              <a:t> you!</a:t>
            </a:r>
            <a:endParaRPr lang="en-US" dirty="0"/>
          </a:p>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3785153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dol.gov/general/good-jobs/principles"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www.crimesolutions.gov/TopicDetails.aspx?ID=192" TargetMode="External"/><Relationship Id="rId3" Type="http://schemas.openxmlformats.org/officeDocument/2006/relationships/hyperlink" Target="https://www.dol.gov/asp/evaluation/completed-studies/LEAP-Final-Report.pdf" TargetMode="External"/><Relationship Id="rId7" Type="http://schemas.openxmlformats.org/officeDocument/2006/relationships/hyperlink" Target="https://clear.dol.gov/taxonomy/term/557" TargetMode="External"/><Relationship Id="rId12" Type="http://schemas.openxmlformats.org/officeDocument/2006/relationships/hyperlink" Target="https://reo.workforcegps.org/"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hyperlink" Target="http://whatworks.csgjusticecenter.org/focus-area/employment-topic" TargetMode="External"/><Relationship Id="rId11" Type="http://schemas.openxmlformats.org/officeDocument/2006/relationships/hyperlink" Target="http://www.blueprintsprograms.com/" TargetMode="External"/><Relationship Id="rId5" Type="http://schemas.openxmlformats.org/officeDocument/2006/relationships/hyperlink" Target="https://www.dol.gov/sites/dolgov/files/OASP/evaluation/pdf/REOSupportingReentryEmploymentRB090319.pdf" TargetMode="External"/><Relationship Id="rId10" Type="http://schemas.openxmlformats.org/officeDocument/2006/relationships/hyperlink" Target="https://www.ojjdp.gov/mpg/" TargetMode="External"/><Relationship Id="rId4" Type="http://schemas.openxmlformats.org/officeDocument/2006/relationships/hyperlink" Target="https://www.dol.gov/asp/evaluation/completed-studies/LEAP-Compendium.pdf" TargetMode="External"/><Relationship Id="rId9" Type="http://schemas.openxmlformats.org/officeDocument/2006/relationships/hyperlink" Target="https://youth.gov/youth-topics/juvenile-justice"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402667" y="2313782"/>
            <a:ext cx="7450243" cy="2230436"/>
          </a:xfrm>
        </p:spPr>
        <p:txBody>
          <a:bodyPr>
            <a:normAutofit/>
          </a:bodyPr>
          <a:lstStyle/>
          <a:p>
            <a:r>
              <a:rPr lang="en-US" dirty="0"/>
              <a:t>Growth Opportunities 4 &amp; 5 Prospective Applicant Webcast</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Jan 24 2024</a:t>
            </a:r>
          </a:p>
        </p:txBody>
      </p:sp>
    </p:spTree>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2" name="Title 1">
            <a:extLst>
              <a:ext uri="{FF2B5EF4-FFF2-40B4-BE49-F238E27FC236}">
                <a16:creationId xmlns:a16="http://schemas.microsoft.com/office/drawing/2014/main" id="{5E9387FA-E20A-45B4-92AD-1D44FFC8C58B}"/>
              </a:ext>
              <a:ext uri="{C183D7F6-B498-43B3-948B-1728B52AA6E4}">
                <adec:decorative xmlns:adec="http://schemas.microsoft.com/office/drawing/2017/decorative" val="1"/>
              </a:ext>
            </a:extLst>
          </p:cNvPr>
          <p:cNvSpPr>
            <a:spLocks noGrp="1"/>
          </p:cNvSpPr>
          <p:nvPr>
            <p:ph type="title"/>
          </p:nvPr>
        </p:nvSpPr>
        <p:spPr/>
        <p:txBody>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accent1"/>
                </a:solidFill>
                <a:effectLst/>
                <a:uLnTx/>
                <a:uFillTx/>
                <a:latin typeface="+mn-lt"/>
                <a:ea typeface="+mj-ea"/>
                <a:cs typeface="+mj-cs"/>
              </a:rPr>
              <a:t>Today’s Speakers</a:t>
            </a:r>
          </a:p>
        </p:txBody>
      </p:sp>
      <p:sp>
        <p:nvSpPr>
          <p:cNvPr id="4" name="Content Placeholder 3">
            <a:extLst>
              <a:ext uri="{FF2B5EF4-FFF2-40B4-BE49-F238E27FC236}">
                <a16:creationId xmlns:a16="http://schemas.microsoft.com/office/drawing/2014/main" id="{298036D9-27CC-4B0A-8B6E-D5790E6B7F12}"/>
              </a:ext>
              <a:ext uri="{C183D7F6-B498-43B3-948B-1728B52AA6E4}">
                <adec:decorative xmlns:adec="http://schemas.microsoft.com/office/drawing/2017/decorative" val="1"/>
              </a:ext>
            </a:extLst>
          </p:cNvPr>
          <p:cNvSpPr>
            <a:spLocks noGrp="1"/>
          </p:cNvSpPr>
          <p:nvPr>
            <p:ph sz="half" idx="2"/>
          </p:nvPr>
        </p:nvSpPr>
        <p:spPr>
          <a:xfrm>
            <a:off x="3272518" y="1392681"/>
            <a:ext cx="5646057" cy="2201789"/>
          </a:xfrm>
        </p:spPr>
        <p:txBody>
          <a:bodyPr/>
          <a:lstStyle/>
          <a:p>
            <a:r>
              <a:rPr lang="en-US" dirty="0"/>
              <a:t>Andrea Chism</a:t>
            </a:r>
          </a:p>
          <a:p>
            <a:pPr lvl="1"/>
            <a:r>
              <a:rPr lang="en-US" dirty="0"/>
              <a:t>Grant Officer</a:t>
            </a:r>
          </a:p>
          <a:p>
            <a:pPr lvl="1"/>
            <a:r>
              <a:rPr lang="en-US" i="0" dirty="0"/>
              <a:t>Office of Grants Management</a:t>
            </a:r>
          </a:p>
          <a:p>
            <a:pPr lvl="2"/>
            <a:r>
              <a:rPr lang="en-US" dirty="0"/>
              <a:t>U.S. Department of Labor</a:t>
            </a:r>
          </a:p>
        </p:txBody>
      </p:sp>
      <p:sp>
        <p:nvSpPr>
          <p:cNvPr id="8" name="Content Placeholder 3">
            <a:extLst>
              <a:ext uri="{FF2B5EF4-FFF2-40B4-BE49-F238E27FC236}">
                <a16:creationId xmlns:a16="http://schemas.microsoft.com/office/drawing/2014/main" id="{D4814F7E-0F51-40D9-8B3F-AE44D0818CC8}"/>
              </a:ext>
              <a:ext uri="{C183D7F6-B498-43B3-948B-1728B52AA6E4}">
                <adec:decorative xmlns:adec="http://schemas.microsoft.com/office/drawing/2017/decorative" val="1"/>
              </a:ext>
            </a:extLst>
          </p:cNvPr>
          <p:cNvSpPr>
            <a:spLocks noGrp="1"/>
          </p:cNvSpPr>
          <p:nvPr>
            <p:ph sz="half" idx="1"/>
          </p:nvPr>
        </p:nvSpPr>
        <p:spPr>
          <a:xfrm>
            <a:off x="3273425" y="3456437"/>
            <a:ext cx="5645150" cy="2201862"/>
          </a:xfrm>
        </p:spPr>
        <p:txBody>
          <a:bodyPr/>
          <a:lstStyle/>
          <a:p>
            <a:pPr marL="0" marR="0" lvl="0" indent="0" algn="l" defTabSz="914400" rtl="0" eaLnBrk="1" fontAlgn="auto" latinLnBrk="0" hangingPunct="1">
              <a:lnSpc>
                <a:spcPct val="95000"/>
              </a:lnSpc>
              <a:spcBef>
                <a:spcPts val="3000"/>
              </a:spcBef>
              <a:spcAft>
                <a:spcPts val="0"/>
              </a:spcAft>
              <a:buClr>
                <a:schemeClr val="accent2"/>
              </a:buClr>
              <a:buSzTx/>
              <a:buFontTx/>
              <a:buNone/>
              <a:tabLst/>
              <a:defRPr/>
            </a:pPr>
            <a:r>
              <a:rPr kumimoji="0" lang="en-US" sz="2800" b="1" i="0" u="none" strike="noStrike" kern="1200" cap="none" spc="0" normalizeH="0" baseline="0" noProof="0" dirty="0">
                <a:ln>
                  <a:noFill/>
                </a:ln>
                <a:solidFill>
                  <a:schemeClr val="accent5"/>
                </a:solidFill>
                <a:effectLst/>
                <a:uLnTx/>
                <a:uFillTx/>
                <a:latin typeface="+mn-lt"/>
                <a:ea typeface="+mn-ea"/>
                <a:cs typeface="+mn-cs"/>
              </a:rPr>
              <a:t>Amir Zandi-Karimi</a:t>
            </a:r>
          </a:p>
          <a:p>
            <a:pPr marL="457200" marR="0" lvl="1" indent="0" algn="l" defTabSz="914400" rtl="0" eaLnBrk="1" fontAlgn="auto" latinLnBrk="0" hangingPunct="1">
              <a:lnSpc>
                <a:spcPct val="95000"/>
              </a:lnSpc>
              <a:spcBef>
                <a:spcPts val="400"/>
              </a:spcBef>
              <a:spcAft>
                <a:spcPts val="0"/>
              </a:spcAft>
              <a:buClr>
                <a:schemeClr val="accent6"/>
              </a:buClr>
              <a:buSzTx/>
              <a:buFont typeface="Wingdings 3" panose="05040102010807070707" pitchFamily="18" charset="2"/>
              <a:buNone/>
              <a:tabLst/>
              <a:defRPr/>
            </a:pPr>
            <a:r>
              <a:rPr kumimoji="0" lang="en-US" sz="2200" b="0" i="1" u="none" strike="noStrike" kern="1200" cap="none" spc="0" normalizeH="0" baseline="0" noProof="0" dirty="0">
                <a:ln>
                  <a:noFill/>
                </a:ln>
                <a:solidFill>
                  <a:schemeClr val="bg2">
                    <a:lumMod val="25000"/>
                  </a:schemeClr>
                </a:solidFill>
                <a:effectLst/>
                <a:uLnTx/>
                <a:uFillTx/>
                <a:latin typeface="+mj-lt"/>
                <a:ea typeface="+mn-ea"/>
                <a:cs typeface="+mn-cs"/>
              </a:rPr>
              <a:t>Workforce Analyst</a:t>
            </a:r>
          </a:p>
          <a:p>
            <a:pPr marL="457200" marR="0" lvl="1" indent="0" algn="l" defTabSz="914400" rtl="0" eaLnBrk="1" fontAlgn="auto" latinLnBrk="0" hangingPunct="1">
              <a:lnSpc>
                <a:spcPct val="95000"/>
              </a:lnSpc>
              <a:spcBef>
                <a:spcPts val="400"/>
              </a:spcBef>
              <a:spcAft>
                <a:spcPts val="0"/>
              </a:spcAft>
              <a:buClr>
                <a:schemeClr val="accent6"/>
              </a:buClr>
              <a:buSzTx/>
              <a:buFont typeface="Wingdings 3" panose="05040102010807070707" pitchFamily="18" charset="2"/>
              <a:buNone/>
              <a:tabLst/>
              <a:defRPr/>
            </a:pPr>
            <a:r>
              <a:rPr kumimoji="0" lang="en-US" sz="2200" b="0" i="0" u="none" strike="noStrike" kern="1200" cap="none" spc="0" normalizeH="0" baseline="0" noProof="0" dirty="0">
                <a:ln>
                  <a:noFill/>
                </a:ln>
                <a:solidFill>
                  <a:schemeClr val="bg2">
                    <a:lumMod val="25000"/>
                  </a:schemeClr>
                </a:solidFill>
                <a:effectLst/>
                <a:uLnTx/>
                <a:uFillTx/>
                <a:latin typeface="+mj-lt"/>
                <a:ea typeface="+mn-ea"/>
                <a:cs typeface="+mn-cs"/>
              </a:rPr>
              <a:t>Reentry Employment Opportunities</a:t>
            </a:r>
          </a:p>
          <a:p>
            <a:pPr marL="457200" marR="0" lvl="2" indent="0" algn="l" defTabSz="914400" rtl="0" eaLnBrk="1" fontAlgn="auto" latinLnBrk="0" hangingPunct="1">
              <a:lnSpc>
                <a:spcPct val="95000"/>
              </a:lnSpc>
              <a:spcBef>
                <a:spcPts val="200"/>
              </a:spcBef>
              <a:spcAft>
                <a:spcPts val="0"/>
              </a:spcAft>
              <a:buClr>
                <a:schemeClr val="bg1">
                  <a:lumMod val="50000"/>
                </a:schemeClr>
              </a:buClr>
              <a:buSzTx/>
              <a:buFont typeface="Wingdings 3" panose="05040102010807070707" pitchFamily="18" charset="2"/>
              <a:buNone/>
              <a:tabLst/>
              <a:defRPr/>
            </a:pPr>
            <a:r>
              <a:rPr kumimoji="0" lang="en-US" sz="2200" b="0" i="0" u="none" strike="noStrike" kern="1200" cap="none" spc="0" normalizeH="0" baseline="0" noProof="0" dirty="0">
                <a:ln>
                  <a:noFill/>
                </a:ln>
                <a:solidFill>
                  <a:schemeClr val="bg2">
                    <a:lumMod val="25000"/>
                  </a:schemeClr>
                </a:solidFill>
                <a:effectLst/>
                <a:uLnTx/>
                <a:uFillTx/>
                <a:latin typeface="+mn-lt"/>
                <a:ea typeface="+mn-ea"/>
                <a:cs typeface="+mn-cs"/>
              </a:rPr>
              <a:t>U.S. Department of Labor</a:t>
            </a:r>
          </a:p>
        </p:txBody>
      </p:sp>
    </p:spTree>
    <p:extLst>
      <p:ext uri="{BB962C8B-B14F-4D97-AF65-F5344CB8AC3E}">
        <p14:creationId xmlns:p14="http://schemas.microsoft.com/office/powerpoint/2010/main" val="3832346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 uri="{C183D7F6-B498-43B3-948B-1728B52AA6E4}">
                <adec:decorative xmlns:adec="http://schemas.microsoft.com/office/drawing/2017/decorative" val="1"/>
              </a:ext>
            </a:extLst>
          </p:cNvPr>
          <p:cNvSpPr>
            <a:spLocks noGrp="1"/>
          </p:cNvSpPr>
          <p:nvPr>
            <p:ph type="sldNum" sz="quarter" idx="12"/>
          </p:nvPr>
        </p:nvSpPr>
        <p:spPr>
          <a:xfrm>
            <a:off x="11384678" y="6345061"/>
            <a:ext cx="652922" cy="365125"/>
          </a:xfrm>
        </p:spPr>
        <p:txBody>
          <a:bodyPr/>
          <a:lstStyle/>
          <a:p>
            <a:fld id="{158B7785-F6D6-45F8-833E-07BD84680091}" type="slidenum">
              <a:rPr lang="en-US" smtClean="0"/>
              <a:pPr/>
              <a:t>3</a:t>
            </a:fld>
            <a:endParaRPr lang="en-US"/>
          </a:p>
        </p:txBody>
      </p:sp>
      <p:sp>
        <p:nvSpPr>
          <p:cNvPr id="7" name="Title 6">
            <a:extLst>
              <a:ext uri="{FF2B5EF4-FFF2-40B4-BE49-F238E27FC236}">
                <a16:creationId xmlns:a16="http://schemas.microsoft.com/office/drawing/2014/main" id="{F9714ADB-9C83-40AA-9DB6-1C88CFE957C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Key FOA Areas of Focus</a:t>
            </a:r>
          </a:p>
        </p:txBody>
      </p:sp>
      <p:sp>
        <p:nvSpPr>
          <p:cNvPr id="6" name="Content Placeholder 5">
            <a:extLst>
              <a:ext uri="{FF2B5EF4-FFF2-40B4-BE49-F238E27FC236}">
                <a16:creationId xmlns:a16="http://schemas.microsoft.com/office/drawing/2014/main" id="{3C28BE99-4887-4C69-AC8A-44480A1AFA7E}"/>
              </a:ext>
              <a:ext uri="{C183D7F6-B498-43B3-948B-1728B52AA6E4}">
                <adec:decorative xmlns:adec="http://schemas.microsoft.com/office/drawing/2017/decorative" val="1"/>
              </a:ext>
            </a:extLst>
          </p:cNvPr>
          <p:cNvSpPr>
            <a:spLocks noGrp="1"/>
          </p:cNvSpPr>
          <p:nvPr>
            <p:ph idx="1"/>
          </p:nvPr>
        </p:nvSpPr>
        <p:spPr/>
        <p:txBody>
          <a:bodyPr>
            <a:normAutofit/>
          </a:bodyPr>
          <a:lstStyle/>
          <a:p>
            <a:r>
              <a:rPr lang="en-US" sz="3600" dirty="0"/>
              <a:t>Application Submission Requirements</a:t>
            </a:r>
          </a:p>
          <a:p>
            <a:pPr marL="0" indent="0">
              <a:buNone/>
            </a:pPr>
            <a:endParaRPr lang="en-US" sz="3600" dirty="0"/>
          </a:p>
          <a:p>
            <a:r>
              <a:rPr lang="en-US" sz="3600" dirty="0"/>
              <a:t>Eligibility, Services, Partnerships, and Priority Consideration</a:t>
            </a:r>
          </a:p>
          <a:p>
            <a:pPr marL="0" indent="0">
              <a:buNone/>
            </a:pPr>
            <a:endParaRPr lang="en-US" sz="3600" dirty="0"/>
          </a:p>
          <a:p>
            <a:r>
              <a:rPr lang="en-US" sz="3600" dirty="0"/>
              <a:t>ETA Evaluation</a:t>
            </a:r>
          </a:p>
        </p:txBody>
      </p:sp>
    </p:spTree>
    <p:extLst>
      <p:ext uri="{BB962C8B-B14F-4D97-AF65-F5344CB8AC3E}">
        <p14:creationId xmlns:p14="http://schemas.microsoft.com/office/powerpoint/2010/main" val="409103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4</a:t>
            </a:fld>
            <a:endParaRPr lang="en-US" dirty="0"/>
          </a:p>
        </p:txBody>
      </p:sp>
      <p:sp>
        <p:nvSpPr>
          <p:cNvPr id="3" name="Title 2">
            <a:extLst>
              <a:ext uri="{FF2B5EF4-FFF2-40B4-BE49-F238E27FC236}">
                <a16:creationId xmlns:a16="http://schemas.microsoft.com/office/drawing/2014/main" id="{3F82E2C5-9465-4D62-9D11-434910C088F2}"/>
              </a:ext>
              <a:ext uri="{C183D7F6-B498-43B3-948B-1728B52AA6E4}">
                <adec:decorative xmlns:adec="http://schemas.microsoft.com/office/drawing/2017/decorative" val="1"/>
              </a:ext>
            </a:extLst>
          </p:cNvPr>
          <p:cNvSpPr>
            <a:spLocks noGrp="1"/>
          </p:cNvSpPr>
          <p:nvPr>
            <p:ph type="title"/>
          </p:nvPr>
        </p:nvSpPr>
        <p:spPr>
          <a:xfrm>
            <a:off x="367394" y="1422199"/>
            <a:ext cx="8997042" cy="2357891"/>
          </a:xfrm>
        </p:spPr>
        <p:txBody>
          <a:bodyPr/>
          <a:lstStyle/>
          <a:p>
            <a:r>
              <a:rPr lang="en-US" u="sng" dirty="0"/>
              <a:t>Application Submission Requirements</a:t>
            </a:r>
          </a:p>
        </p:txBody>
      </p:sp>
    </p:spTree>
    <p:extLst>
      <p:ext uri="{BB962C8B-B14F-4D97-AF65-F5344CB8AC3E}">
        <p14:creationId xmlns:p14="http://schemas.microsoft.com/office/powerpoint/2010/main" val="3158919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Content and Form of Application Submission</a:t>
            </a:r>
          </a:p>
        </p:txBody>
      </p:sp>
      <p:sp>
        <p:nvSpPr>
          <p:cNvPr id="4" name="Text Placeholder 3">
            <a:extLst>
              <a:ext uri="{FF2B5EF4-FFF2-40B4-BE49-F238E27FC236}">
                <a16:creationId xmlns:a16="http://schemas.microsoft.com/office/drawing/2014/main" id="{7685B04E-D334-4757-A429-1A0B989B688B}"/>
              </a:ext>
              <a:ext uri="{C183D7F6-B498-43B3-948B-1728B52AA6E4}">
                <adec:decorative xmlns:adec="http://schemas.microsoft.com/office/drawing/2017/decorative" val="1"/>
              </a:ext>
            </a:extLst>
          </p:cNvPr>
          <p:cNvSpPr>
            <a:spLocks noGrp="1"/>
          </p:cNvSpPr>
          <p:nvPr>
            <p:ph type="body" idx="1"/>
          </p:nvPr>
        </p:nvSpPr>
        <p:spPr/>
        <p:txBody>
          <a:bodyPr/>
          <a:lstStyle/>
          <a:p>
            <a:r>
              <a:rPr lang="en-US" dirty="0"/>
              <a:t>Section IV.B</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839788" y="2212521"/>
            <a:ext cx="10515600" cy="3977142"/>
          </a:xfrm>
        </p:spPr>
        <p:txBody>
          <a:bodyPr/>
          <a:lstStyle/>
          <a:p>
            <a:r>
              <a:rPr lang="en-US" sz="3600" dirty="0"/>
              <a:t>SF-424 Application For Federal Assistance</a:t>
            </a:r>
          </a:p>
          <a:p>
            <a:r>
              <a:rPr lang="en-US" sz="3600" dirty="0"/>
              <a:t>Project Budget (SF-424A and Budget Narrative)</a:t>
            </a:r>
          </a:p>
          <a:p>
            <a:r>
              <a:rPr lang="en-US" sz="3600" dirty="0"/>
              <a:t>Project Narrative</a:t>
            </a:r>
          </a:p>
          <a:p>
            <a:r>
              <a:rPr lang="en-US" sz="3600" dirty="0"/>
              <a:t>Attachments to the Project Narrative</a:t>
            </a:r>
          </a:p>
        </p:txBody>
      </p:sp>
    </p:spTree>
    <p:extLst>
      <p:ext uri="{BB962C8B-B14F-4D97-AF65-F5344CB8AC3E}">
        <p14:creationId xmlns:p14="http://schemas.microsoft.com/office/powerpoint/2010/main" val="1284286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SF-424 and Project Budget</a:t>
            </a:r>
          </a:p>
        </p:txBody>
      </p:sp>
      <p:sp>
        <p:nvSpPr>
          <p:cNvPr id="4" name="Text Placeholder 3">
            <a:extLst>
              <a:ext uri="{FF2B5EF4-FFF2-40B4-BE49-F238E27FC236}">
                <a16:creationId xmlns:a16="http://schemas.microsoft.com/office/drawing/2014/main" id="{7685B04E-D334-4757-A429-1A0B989B688B}"/>
              </a:ext>
              <a:ext uri="{C183D7F6-B498-43B3-948B-1728B52AA6E4}">
                <adec:decorative xmlns:adec="http://schemas.microsoft.com/office/drawing/2017/decorative" val="1"/>
              </a:ext>
            </a:extLst>
          </p:cNvPr>
          <p:cNvSpPr>
            <a:spLocks noGrp="1"/>
          </p:cNvSpPr>
          <p:nvPr>
            <p:ph type="body" idx="1"/>
          </p:nvPr>
        </p:nvSpPr>
        <p:spPr/>
        <p:txBody>
          <a:bodyPr/>
          <a:lstStyle/>
          <a:p>
            <a:r>
              <a:rPr lang="en-US" dirty="0"/>
              <a:t>Section IV.B.1 and Section IV.B.2</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839788" y="2212521"/>
            <a:ext cx="10515600" cy="3977142"/>
          </a:xfrm>
        </p:spPr>
        <p:txBody>
          <a:bodyPr/>
          <a:lstStyle/>
          <a:p>
            <a:r>
              <a:rPr lang="en-US" sz="3600" dirty="0"/>
              <a:t>SF-424 Application For Federal Assistance</a:t>
            </a:r>
          </a:p>
          <a:p>
            <a:pPr lvl="1"/>
            <a:r>
              <a:rPr lang="en-US" sz="3400" dirty="0"/>
              <a:t>Unique Entity Identification (UEI) Number </a:t>
            </a:r>
          </a:p>
          <a:p>
            <a:pPr lvl="1"/>
            <a:r>
              <a:rPr lang="en-US" sz="3400" dirty="0"/>
              <a:t>Must register with SAM before submitting an application</a:t>
            </a:r>
          </a:p>
          <a:p>
            <a:r>
              <a:rPr lang="en-US" sz="3600" dirty="0"/>
              <a:t>Project Budget </a:t>
            </a:r>
          </a:p>
          <a:p>
            <a:pPr lvl="1"/>
            <a:r>
              <a:rPr lang="en-US" sz="3400" dirty="0"/>
              <a:t>SF-424A: Budget Information Form</a:t>
            </a:r>
          </a:p>
          <a:p>
            <a:pPr lvl="1"/>
            <a:r>
              <a:rPr lang="en-US" sz="3400" dirty="0"/>
              <a:t>Budget Narrative</a:t>
            </a:r>
          </a:p>
        </p:txBody>
      </p:sp>
    </p:spTree>
    <p:extLst>
      <p:ext uri="{BB962C8B-B14F-4D97-AF65-F5344CB8AC3E}">
        <p14:creationId xmlns:p14="http://schemas.microsoft.com/office/powerpoint/2010/main" val="2073211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Project Narrative</a:t>
            </a:r>
          </a:p>
        </p:txBody>
      </p:sp>
      <p:sp>
        <p:nvSpPr>
          <p:cNvPr id="4" name="Text Placeholder 3">
            <a:extLst>
              <a:ext uri="{FF2B5EF4-FFF2-40B4-BE49-F238E27FC236}">
                <a16:creationId xmlns:a16="http://schemas.microsoft.com/office/drawing/2014/main" id="{7685B04E-D334-4757-A429-1A0B989B688B}"/>
              </a:ext>
              <a:ext uri="{C183D7F6-B498-43B3-948B-1728B52AA6E4}">
                <adec:decorative xmlns:adec="http://schemas.microsoft.com/office/drawing/2017/decorative" val="1"/>
              </a:ext>
            </a:extLst>
          </p:cNvPr>
          <p:cNvSpPr>
            <a:spLocks noGrp="1"/>
          </p:cNvSpPr>
          <p:nvPr>
            <p:ph type="body" idx="1"/>
          </p:nvPr>
        </p:nvSpPr>
        <p:spPr/>
        <p:txBody>
          <a:bodyPr/>
          <a:lstStyle/>
          <a:p>
            <a:r>
              <a:rPr lang="en-US" dirty="0"/>
              <a:t>Section IV.B.3</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839788" y="2212521"/>
            <a:ext cx="10515600" cy="3977142"/>
          </a:xfrm>
        </p:spPr>
        <p:txBody>
          <a:bodyPr/>
          <a:lstStyle/>
          <a:p>
            <a:r>
              <a:rPr lang="en-US" sz="3200" dirty="0"/>
              <a:t>Guidelines are found in Section IV.B.3, Project Narrative</a:t>
            </a:r>
          </a:p>
          <a:p>
            <a:r>
              <a:rPr lang="en-US" sz="3200" dirty="0"/>
              <a:t>The Project Narrative is limited to 25 double-spaced single-sided 8.5 x 11 inch pages with Times New Roman 12 point text font and 1-inch margins.  You must number the Project Narrative beginning with page number 1.</a:t>
            </a:r>
          </a:p>
          <a:p>
            <a:r>
              <a:rPr lang="en-US" sz="3200" dirty="0"/>
              <a:t>Evaluated using the evaluation criteria identified in Section V.A</a:t>
            </a:r>
          </a:p>
        </p:txBody>
      </p:sp>
    </p:spTree>
    <p:extLst>
      <p:ext uri="{BB962C8B-B14F-4D97-AF65-F5344CB8AC3E}">
        <p14:creationId xmlns:p14="http://schemas.microsoft.com/office/powerpoint/2010/main" val="3439437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Attachments to the Project Narrative</a:t>
            </a:r>
          </a:p>
        </p:txBody>
      </p:sp>
      <p:sp>
        <p:nvSpPr>
          <p:cNvPr id="4" name="Text Placeholder 3">
            <a:extLst>
              <a:ext uri="{FF2B5EF4-FFF2-40B4-BE49-F238E27FC236}">
                <a16:creationId xmlns:a16="http://schemas.microsoft.com/office/drawing/2014/main" id="{7685B04E-D334-4757-A429-1A0B989B688B}"/>
              </a:ext>
              <a:ext uri="{C183D7F6-B498-43B3-948B-1728B52AA6E4}">
                <adec:decorative xmlns:adec="http://schemas.microsoft.com/office/drawing/2017/decorative" val="1"/>
              </a:ext>
            </a:extLst>
          </p:cNvPr>
          <p:cNvSpPr>
            <a:spLocks noGrp="1"/>
          </p:cNvSpPr>
          <p:nvPr>
            <p:ph type="body" idx="1"/>
          </p:nvPr>
        </p:nvSpPr>
        <p:spPr/>
        <p:txBody>
          <a:bodyPr/>
          <a:lstStyle/>
          <a:p>
            <a:r>
              <a:rPr lang="en-US" dirty="0"/>
              <a:t>Section IV.B.4</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839788" y="1989878"/>
            <a:ext cx="10515600" cy="4199785"/>
          </a:xfrm>
        </p:spPr>
        <p:txBody>
          <a:bodyPr/>
          <a:lstStyle/>
          <a:p>
            <a:pPr marL="0" indent="0">
              <a:buNone/>
            </a:pPr>
            <a:r>
              <a:rPr lang="en-US" sz="2800" dirty="0"/>
              <a:t>In addition to the Project Narrative applicants must submit attachments.</a:t>
            </a:r>
          </a:p>
          <a:p>
            <a:r>
              <a:rPr lang="en-US" sz="2800" dirty="0"/>
              <a:t>Must be clearly labeled as Attachments.</a:t>
            </a:r>
          </a:p>
          <a:p>
            <a:r>
              <a:rPr lang="en-US" sz="2800" dirty="0"/>
              <a:t>Only Attachments listed in Section IV.B.4 of the FOA are excluded from the page limit.</a:t>
            </a:r>
          </a:p>
          <a:p>
            <a:r>
              <a:rPr lang="en-US" sz="2800" dirty="0"/>
              <a:t>No additional materials will be considered.</a:t>
            </a:r>
          </a:p>
          <a:p>
            <a:r>
              <a:rPr lang="en-US" sz="2800" dirty="0"/>
              <a:t>See Section IV.B.4 for information on valid attachment file names.</a:t>
            </a:r>
          </a:p>
        </p:txBody>
      </p:sp>
    </p:spTree>
    <p:extLst>
      <p:ext uri="{BB962C8B-B14F-4D97-AF65-F5344CB8AC3E}">
        <p14:creationId xmlns:p14="http://schemas.microsoft.com/office/powerpoint/2010/main" val="1099807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Application Screening Criteria</a:t>
            </a:r>
          </a:p>
        </p:txBody>
      </p:sp>
      <p:sp>
        <p:nvSpPr>
          <p:cNvPr id="4" name="Text Placeholder 3">
            <a:extLst>
              <a:ext uri="{FF2B5EF4-FFF2-40B4-BE49-F238E27FC236}">
                <a16:creationId xmlns:a16="http://schemas.microsoft.com/office/drawing/2014/main" id="{7685B04E-D334-4757-A429-1A0B989B688B}"/>
              </a:ext>
              <a:ext uri="{C183D7F6-B498-43B3-948B-1728B52AA6E4}">
                <adec:decorative xmlns:adec="http://schemas.microsoft.com/office/drawing/2017/decorative" val="1"/>
              </a:ext>
            </a:extLst>
          </p:cNvPr>
          <p:cNvSpPr>
            <a:spLocks noGrp="1"/>
          </p:cNvSpPr>
          <p:nvPr>
            <p:ph type="body" idx="1"/>
          </p:nvPr>
        </p:nvSpPr>
        <p:spPr>
          <a:xfrm>
            <a:off x="839788" y="916151"/>
            <a:ext cx="10515600" cy="437635"/>
          </a:xfrm>
        </p:spPr>
        <p:txBody>
          <a:bodyPr>
            <a:normAutofit fontScale="92500" lnSpcReduction="10000"/>
          </a:bodyPr>
          <a:lstStyle/>
          <a:p>
            <a:r>
              <a:rPr lang="en-US" dirty="0"/>
              <a:t>Section III.C.1</a:t>
            </a:r>
          </a:p>
        </p:txBody>
      </p:sp>
      <p:graphicFrame>
        <p:nvGraphicFramePr>
          <p:cNvPr id="6" name="Table 5">
            <a:extLst>
              <a:ext uri="{FF2B5EF4-FFF2-40B4-BE49-F238E27FC236}">
                <a16:creationId xmlns:a16="http://schemas.microsoft.com/office/drawing/2014/main" id="{0CF5EE13-1715-4DDE-807F-D997429CC2CD}"/>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895065845"/>
              </p:ext>
            </p:extLst>
          </p:nvPr>
        </p:nvGraphicFramePr>
        <p:xfrm>
          <a:off x="1449315" y="1405741"/>
          <a:ext cx="9293370" cy="4959768"/>
        </p:xfrm>
        <a:graphic>
          <a:graphicData uri="http://schemas.openxmlformats.org/drawingml/2006/table">
            <a:tbl>
              <a:tblPr firstRow="1" firstCol="1" bandRow="1"/>
              <a:tblGrid>
                <a:gridCol w="6640539">
                  <a:extLst>
                    <a:ext uri="{9D8B030D-6E8A-4147-A177-3AD203B41FA5}">
                      <a16:colId xmlns:a16="http://schemas.microsoft.com/office/drawing/2014/main" val="1943275633"/>
                    </a:ext>
                  </a:extLst>
                </a:gridCol>
                <a:gridCol w="2652831">
                  <a:extLst>
                    <a:ext uri="{9D8B030D-6E8A-4147-A177-3AD203B41FA5}">
                      <a16:colId xmlns:a16="http://schemas.microsoft.com/office/drawing/2014/main" val="1070377159"/>
                    </a:ext>
                  </a:extLst>
                </a:gridCol>
              </a:tblGrid>
              <a:tr h="368269">
                <a:tc>
                  <a:txBody>
                    <a:bodyPr/>
                    <a:lstStyle/>
                    <a:p>
                      <a:pPr marL="0" marR="0" algn="ctr">
                        <a:lnSpc>
                          <a:spcPct val="107000"/>
                        </a:lnSpc>
                        <a:spcBef>
                          <a:spcPts val="0"/>
                        </a:spcBef>
                        <a:spcAft>
                          <a:spcPts val="0"/>
                        </a:spcAft>
                      </a:pPr>
                      <a:r>
                        <a:rPr lang="en-US" sz="1800" b="1" dirty="0">
                          <a:solidFill>
                            <a:srgbClr val="000000"/>
                          </a:solidFill>
                          <a:effectLst/>
                          <a:latin typeface="+mn-lt"/>
                          <a:ea typeface="Calibri" panose="020F0502020204030204" pitchFamily="34" charset="0"/>
                          <a:cs typeface="Times New Roman" panose="02020603050405020304" pitchFamily="18" charset="0"/>
                        </a:rPr>
                        <a:t>Application Requirement</a:t>
                      </a:r>
                      <a:endParaRPr lang="en-US" sz="18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800" b="1" dirty="0">
                          <a:solidFill>
                            <a:srgbClr val="000000"/>
                          </a:solidFill>
                          <a:effectLst/>
                          <a:latin typeface="+mn-lt"/>
                          <a:ea typeface="Calibri" panose="020F0502020204030204" pitchFamily="34" charset="0"/>
                          <a:cs typeface="Times New Roman" panose="02020603050405020304" pitchFamily="18" charset="0"/>
                        </a:rPr>
                        <a:t>Instructions</a:t>
                      </a:r>
                      <a:endParaRPr lang="en-US" sz="18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214082677"/>
                  </a:ext>
                </a:extLst>
              </a:tr>
              <a:tr h="291771">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The deadline submission requirements are met</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IV.C</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3616023"/>
                  </a:ext>
                </a:extLst>
              </a:tr>
              <a:tr h="291771">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Eligibility</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III.A</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5902069"/>
                  </a:ext>
                </a:extLst>
              </a:tr>
              <a:tr h="934323">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The components of the application are saved in any of the specified formats and are not corrupt.  (</a:t>
                      </a:r>
                      <a:r>
                        <a:rPr lang="en-US" sz="1600" i="1" dirty="0">
                          <a:solidFill>
                            <a:srgbClr val="000000"/>
                          </a:solidFill>
                          <a:effectLst/>
                          <a:latin typeface="+mn-lt"/>
                          <a:ea typeface="Calibri" panose="020F0502020204030204" pitchFamily="34" charset="0"/>
                          <a:cs typeface="Times New Roman" panose="02020603050405020304" pitchFamily="18" charset="0"/>
                        </a:rPr>
                        <a:t>We will attempt to open the document, but will not take any additional measures in the event of problems with opening</a:t>
                      </a:r>
                      <a:r>
                        <a:rPr lang="en-US" sz="1600" dirty="0">
                          <a:solidFill>
                            <a:srgbClr val="000000"/>
                          </a:solidFill>
                          <a:effectLst/>
                          <a:latin typeface="+mn-lt"/>
                          <a:ea typeface="Calibri" panose="020F0502020204030204" pitchFamily="34" charset="0"/>
                          <a:cs typeface="Times New Roman" panose="02020603050405020304" pitchFamily="18" charset="0"/>
                        </a:rPr>
                        <a:t>.)</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IV.C.2</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7652555"/>
                  </a:ext>
                </a:extLst>
              </a:tr>
              <a:tr h="568119">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Application federal funds request does not exceed the ceiling amount of $2M for direct applicants and $5.1M for intermediary applicants. </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II.A</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8391364"/>
                  </a:ext>
                </a:extLst>
              </a:tr>
              <a:tr h="331441">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SAM Registration</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IV.B.1</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6767846"/>
                  </a:ext>
                </a:extLst>
              </a:tr>
              <a:tr h="361788">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SF-424, Application for Federal Assistance</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IV.B.1</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9269126"/>
                  </a:ext>
                </a:extLst>
              </a:tr>
              <a:tr h="291771">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SF-424 includes a Unique Entity Identifier (UEI)</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IV.B.1</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4404861"/>
                  </a:ext>
                </a:extLst>
              </a:tr>
              <a:tr h="328964">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SF-424A, Budget Information Form</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IV.B.2</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2626328"/>
                  </a:ext>
                </a:extLst>
              </a:tr>
              <a:tr h="347566">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Budget Narrative</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IV.B.2</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7534932"/>
                  </a:ext>
                </a:extLst>
              </a:tr>
              <a:tr h="368078">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Project Narrative</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 IV.B.3</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8535433"/>
                  </a:ext>
                </a:extLst>
              </a:tr>
              <a:tr h="475907">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Documentation of Commitment from All Mandatory Partners</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Sections III.A.2 and  IV.B.3.d.1</a:t>
                      </a:r>
                      <a:endParaRPr lang="en-US" sz="1600" dirty="0">
                        <a:effectLst/>
                        <a:latin typeface="+mn-lt"/>
                        <a:ea typeface="Calibri" panose="020F0502020204030204" pitchFamily="34" charset="0"/>
                        <a:cs typeface="Times New Roman" panose="02020603050405020304" pitchFamily="18" charset="0"/>
                      </a:endParaRPr>
                    </a:p>
                  </a:txBody>
                  <a:tcPr marL="67183" marR="671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130935"/>
                  </a:ext>
                </a:extLst>
              </a:tr>
            </a:tbl>
          </a:graphicData>
        </a:graphic>
      </p:graphicFrame>
    </p:spTree>
    <p:extLst>
      <p:ext uri="{BB962C8B-B14F-4D97-AF65-F5344CB8AC3E}">
        <p14:creationId xmlns:p14="http://schemas.microsoft.com/office/powerpoint/2010/main" val="1350366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Criteria</a:t>
            </a:r>
          </a:p>
        </p:txBody>
      </p:sp>
      <p:sp>
        <p:nvSpPr>
          <p:cNvPr id="4" name="Text Placeholder 3">
            <a:extLst>
              <a:ext uri="{FF2B5EF4-FFF2-40B4-BE49-F238E27FC236}">
                <a16:creationId xmlns:a16="http://schemas.microsoft.com/office/drawing/2014/main" id="{7685B04E-D334-4757-A429-1A0B989B688B}"/>
              </a:ext>
              <a:ext uri="{C183D7F6-B498-43B3-948B-1728B52AA6E4}">
                <adec:decorative xmlns:adec="http://schemas.microsoft.com/office/drawing/2017/decorative" val="1"/>
              </a:ext>
            </a:extLst>
          </p:cNvPr>
          <p:cNvSpPr>
            <a:spLocks noGrp="1"/>
          </p:cNvSpPr>
          <p:nvPr>
            <p:ph type="body" idx="1"/>
          </p:nvPr>
        </p:nvSpPr>
        <p:spPr>
          <a:xfrm>
            <a:off x="839788" y="916151"/>
            <a:ext cx="10515600" cy="437635"/>
          </a:xfrm>
        </p:spPr>
        <p:txBody>
          <a:bodyPr>
            <a:normAutofit fontScale="92500" lnSpcReduction="10000"/>
          </a:bodyPr>
          <a:lstStyle/>
          <a:p>
            <a:r>
              <a:rPr lang="en-US" dirty="0"/>
              <a:t>Section V.A</a:t>
            </a:r>
          </a:p>
        </p:txBody>
      </p:sp>
      <p:graphicFrame>
        <p:nvGraphicFramePr>
          <p:cNvPr id="7" name="Table 6">
            <a:extLs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91195349"/>
              </p:ext>
            </p:extLst>
          </p:nvPr>
        </p:nvGraphicFramePr>
        <p:xfrm>
          <a:off x="2848878" y="1403288"/>
          <a:ext cx="6494243" cy="5349360"/>
        </p:xfrm>
        <a:graphic>
          <a:graphicData uri="http://schemas.openxmlformats.org/drawingml/2006/table">
            <a:tbl>
              <a:tblPr firstRow="1" firstCol="1" lastRow="1" lastCol="1" bandRow="1" bandCol="1"/>
              <a:tblGrid>
                <a:gridCol w="5167461">
                  <a:extLst>
                    <a:ext uri="{9D8B030D-6E8A-4147-A177-3AD203B41FA5}">
                      <a16:colId xmlns:a16="http://schemas.microsoft.com/office/drawing/2014/main" val="1913560389"/>
                    </a:ext>
                  </a:extLst>
                </a:gridCol>
                <a:gridCol w="1326782">
                  <a:extLst>
                    <a:ext uri="{9D8B030D-6E8A-4147-A177-3AD203B41FA5}">
                      <a16:colId xmlns:a16="http://schemas.microsoft.com/office/drawing/2014/main" val="3552656254"/>
                    </a:ext>
                  </a:extLst>
                </a:gridCol>
              </a:tblGrid>
              <a:tr h="548722">
                <a:tc>
                  <a:txBody>
                    <a:bodyPr/>
                    <a:lstStyle/>
                    <a:p>
                      <a:pPr marL="0" marR="0" algn="ctr">
                        <a:lnSpc>
                          <a:spcPct val="107000"/>
                        </a:lnSpc>
                        <a:spcBef>
                          <a:spcPts val="0"/>
                        </a:spcBef>
                        <a:spcAft>
                          <a:spcPts val="4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Criterion</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Points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40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(maximum)</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4240177263"/>
                  </a:ext>
                </a:extLst>
              </a:tr>
              <a:tr h="495443">
                <a:tc>
                  <a:txBody>
                    <a:bodyPr/>
                    <a:lstStyle/>
                    <a:p>
                      <a:pPr marL="0" marR="0" lvl="0" indent="0" fontAlgn="base">
                        <a:lnSpc>
                          <a:spcPct val="107000"/>
                        </a:lnSpc>
                        <a:spcBef>
                          <a:spcPts val="0"/>
                        </a:spcBef>
                        <a:spcAft>
                          <a:spcPts val="400"/>
                        </a:spcAft>
                        <a:buClr>
                          <a:srgbClr val="000000"/>
                        </a:buClr>
                        <a:buFont typeface="+mj-lt"/>
                        <a:buNone/>
                        <a:tabLst>
                          <a:tab pos="228600" algn="l"/>
                        </a:tabLst>
                      </a:pPr>
                      <a:r>
                        <a:rPr lang="en-US" sz="16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rPr>
                        <a:t>1. Statement of Need</a:t>
                      </a:r>
                    </a:p>
                    <a:p>
                      <a:pPr marL="457200" marR="0" lvl="1" indent="0">
                        <a:lnSpc>
                          <a:spcPct val="107000"/>
                        </a:lnSpc>
                        <a:spcBef>
                          <a:spcPts val="0"/>
                        </a:spcBef>
                        <a:spcAft>
                          <a:spcPts val="400"/>
                        </a:spcAft>
                        <a:buFont typeface="+mj-lt"/>
                        <a:buNone/>
                      </a:pPr>
                      <a:r>
                        <a:rPr lang="en-US" sz="16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(See Section IV.B.3.a. Statement of Need)</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12</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5884395"/>
                  </a:ext>
                </a:extLst>
              </a:tr>
              <a:tr h="495443">
                <a:tc>
                  <a:txBody>
                    <a:bodyPr/>
                    <a:lstStyle/>
                    <a:p>
                      <a:pPr marL="0" marR="0" lvl="0" indent="0" fontAlgn="base">
                        <a:lnSpc>
                          <a:spcPct val="107000"/>
                        </a:lnSpc>
                        <a:spcBef>
                          <a:spcPts val="0"/>
                        </a:spcBef>
                        <a:spcAft>
                          <a:spcPts val="400"/>
                        </a:spcAft>
                        <a:buClr>
                          <a:srgbClr val="000000"/>
                        </a:buClr>
                        <a:buFont typeface="+mj-lt"/>
                        <a:buNone/>
                        <a:tabLst>
                          <a:tab pos="228600" algn="l"/>
                        </a:tabLst>
                      </a:pPr>
                      <a:r>
                        <a:rPr lang="en-US" sz="16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rPr>
                        <a:t>2. 2. Performance Measurement, Outputs, and Outcomes</a:t>
                      </a:r>
                    </a:p>
                    <a:p>
                      <a:pPr marL="0" marR="0" lvl="0" indent="0" fontAlgn="base">
                        <a:lnSpc>
                          <a:spcPct val="107000"/>
                        </a:lnSpc>
                        <a:spcBef>
                          <a:spcPts val="0"/>
                        </a:spcBef>
                        <a:spcAft>
                          <a:spcPts val="400"/>
                        </a:spcAft>
                        <a:buClr>
                          <a:srgbClr val="000000"/>
                        </a:buClr>
                        <a:buFont typeface="+mj-lt"/>
                        <a:buNone/>
                        <a:tabLst>
                          <a:tab pos="228600" algn="l"/>
                        </a:tabLst>
                      </a:pPr>
                      <a:r>
                        <a:rPr lang="en-US" sz="1600" u="none" dirty="0">
                          <a:effectLst/>
                          <a:latin typeface="Times New Roman" panose="02020603050405020304" pitchFamily="18" charset="0"/>
                          <a:ea typeface="Calibri" panose="020F0502020204030204" pitchFamily="34" charset="0"/>
                          <a:cs typeface="Times New Roman" panose="02020603050405020304" pitchFamily="18" charset="0"/>
                        </a:rPr>
                        <a:t>(See Section IV.B.3.b. Performance Strategies)</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12</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2193805"/>
                  </a:ext>
                </a:extLst>
              </a:tr>
              <a:tr h="495443">
                <a:tc>
                  <a:txBody>
                    <a:bodyPr/>
                    <a:lstStyle/>
                    <a:p>
                      <a:pPr marL="0" marR="0" lvl="0" indent="0" fontAlgn="base">
                        <a:lnSpc>
                          <a:spcPct val="107000"/>
                        </a:lnSpc>
                        <a:spcBef>
                          <a:spcPts val="0"/>
                        </a:spcBef>
                        <a:spcAft>
                          <a:spcPts val="400"/>
                        </a:spcAft>
                        <a:buClr>
                          <a:srgbClr val="000000"/>
                        </a:buClr>
                        <a:buFont typeface="Times New Roman" panose="02020603050405020304" pitchFamily="18" charset="0"/>
                        <a:buNone/>
                        <a:tabLst>
                          <a:tab pos="228600" algn="l"/>
                        </a:tabLst>
                      </a:pPr>
                      <a:r>
                        <a:rPr lang="en-US" sz="16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rPr>
                        <a:t>3. Project Design</a:t>
                      </a:r>
                    </a:p>
                    <a:p>
                      <a:pPr marL="457200" marR="0" lvl="1" indent="0">
                        <a:lnSpc>
                          <a:spcPct val="107000"/>
                        </a:lnSpc>
                        <a:spcBef>
                          <a:spcPts val="0"/>
                        </a:spcBef>
                        <a:spcAft>
                          <a:spcPts val="400"/>
                        </a:spcAft>
                        <a:buFont typeface="+mj-lt"/>
                        <a:buNone/>
                      </a:pPr>
                      <a:r>
                        <a:rPr lang="en-US" sz="16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(See Section IV.B.3.c. Project Design)</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28</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8443599"/>
                  </a:ext>
                </a:extLst>
              </a:tr>
              <a:tr h="495443">
                <a:tc>
                  <a:txBody>
                    <a:bodyPr/>
                    <a:lstStyle/>
                    <a:p>
                      <a:pPr marL="0" marR="0" lvl="0" indent="0" fontAlgn="base">
                        <a:lnSpc>
                          <a:spcPct val="107000"/>
                        </a:lnSpc>
                        <a:spcBef>
                          <a:spcPts val="0"/>
                        </a:spcBef>
                        <a:spcAft>
                          <a:spcPts val="400"/>
                        </a:spcAft>
                        <a:buClr>
                          <a:srgbClr val="000000"/>
                        </a:buClr>
                        <a:buFont typeface="Times New Roman" panose="02020603050405020304" pitchFamily="18" charset="0"/>
                        <a:buNone/>
                        <a:tabLst>
                          <a:tab pos="228600" algn="l"/>
                        </a:tabLst>
                      </a:pPr>
                      <a:r>
                        <a:rPr lang="en-US" sz="16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rPr>
                        <a:t>4. Partnerships</a:t>
                      </a:r>
                    </a:p>
                    <a:p>
                      <a:pPr marL="457200" marR="0" lvl="1" indent="0">
                        <a:lnSpc>
                          <a:spcPct val="107000"/>
                        </a:lnSpc>
                        <a:spcBef>
                          <a:spcPts val="0"/>
                        </a:spcBef>
                        <a:spcAft>
                          <a:spcPts val="400"/>
                        </a:spcAft>
                        <a:buFont typeface="+mj-lt"/>
                        <a:buNone/>
                      </a:pPr>
                      <a:r>
                        <a:rPr lang="en-US" sz="16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(See Section IV.B.3.d. Partnerships)</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18</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3733803"/>
                  </a:ext>
                </a:extLst>
              </a:tr>
              <a:tr h="805972">
                <a:tc>
                  <a:txBody>
                    <a:bodyPr/>
                    <a:lstStyle/>
                    <a:p>
                      <a:pPr marL="0" marR="0" lvl="0" indent="0" fontAlgn="base">
                        <a:lnSpc>
                          <a:spcPct val="107000"/>
                        </a:lnSpc>
                        <a:spcBef>
                          <a:spcPts val="0"/>
                        </a:spcBef>
                        <a:spcAft>
                          <a:spcPts val="400"/>
                        </a:spcAft>
                        <a:buClr>
                          <a:srgbClr val="000000"/>
                        </a:buClr>
                        <a:buFont typeface="Times New Roman" panose="02020603050405020304" pitchFamily="18" charset="0"/>
                        <a:buNone/>
                        <a:tabLst>
                          <a:tab pos="228600" algn="l"/>
                        </a:tabLst>
                      </a:pPr>
                      <a:r>
                        <a:rPr lang="en-US" sz="16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rPr>
                        <a:t>5. Organizational, Administrative, and Fiscal Capacity</a:t>
                      </a:r>
                    </a:p>
                    <a:p>
                      <a:pPr marL="457200" marR="0" lvl="1" indent="0">
                        <a:lnSpc>
                          <a:spcPct val="107000"/>
                        </a:lnSpc>
                        <a:spcBef>
                          <a:spcPts val="0"/>
                        </a:spcBef>
                        <a:spcAft>
                          <a:spcPts val="400"/>
                        </a:spcAft>
                        <a:buFont typeface="+mj-lt"/>
                        <a:buNone/>
                      </a:pPr>
                      <a:r>
                        <a:rPr lang="en-US" sz="16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(See Section IV.B.3.e. Organizational, Administrative, and Fiscal Capacity)</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8</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250821"/>
                  </a:ext>
                </a:extLst>
              </a:tr>
              <a:tr h="520880">
                <a:tc>
                  <a:txBody>
                    <a:bodyPr/>
                    <a:lstStyle/>
                    <a:p>
                      <a:pPr marL="0" marR="0" lvl="0" indent="0" fontAlgn="base">
                        <a:lnSpc>
                          <a:spcPct val="107000"/>
                        </a:lnSpc>
                        <a:spcBef>
                          <a:spcPts val="0"/>
                        </a:spcBef>
                        <a:spcAft>
                          <a:spcPts val="400"/>
                        </a:spcAft>
                        <a:buClr>
                          <a:srgbClr val="000000"/>
                        </a:buClr>
                        <a:buFont typeface="Times New Roman" panose="02020603050405020304" pitchFamily="18" charset="0"/>
                        <a:buNone/>
                        <a:tabLst>
                          <a:tab pos="228600" algn="l"/>
                        </a:tabLst>
                      </a:pPr>
                      <a:r>
                        <a:rPr lang="en-US" sz="16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rPr>
                        <a:t>6. Past Performance  – Programmatic Capability</a:t>
                      </a:r>
                    </a:p>
                    <a:p>
                      <a:pPr marL="457200" marR="0" lvl="1" indent="0">
                        <a:lnSpc>
                          <a:spcPct val="107000"/>
                        </a:lnSpc>
                        <a:spcBef>
                          <a:spcPts val="0"/>
                        </a:spcBef>
                        <a:spcAft>
                          <a:spcPts val="400"/>
                        </a:spcAft>
                        <a:buFont typeface="+mj-lt"/>
                        <a:buNone/>
                      </a:pPr>
                      <a:r>
                        <a:rPr lang="en-US" sz="16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(See Section IV.B.3.f. Past Performance – Programmatic Capability)</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16</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3285201"/>
                  </a:ext>
                </a:extLst>
              </a:tr>
              <a:tr h="495443">
                <a:tc>
                  <a:txBody>
                    <a:bodyPr/>
                    <a:lstStyle/>
                    <a:p>
                      <a:pPr marL="0" marR="0" lvl="0" indent="0" fontAlgn="base">
                        <a:lnSpc>
                          <a:spcPct val="107000"/>
                        </a:lnSpc>
                        <a:spcBef>
                          <a:spcPts val="0"/>
                        </a:spcBef>
                        <a:spcAft>
                          <a:spcPts val="400"/>
                        </a:spcAft>
                        <a:buClr>
                          <a:srgbClr val="000000"/>
                        </a:buClr>
                        <a:buFont typeface="Times New Roman" panose="02020603050405020304" pitchFamily="18" charset="0"/>
                        <a:buNone/>
                        <a:tabLst>
                          <a:tab pos="228600" algn="l"/>
                        </a:tabLst>
                      </a:pPr>
                      <a:r>
                        <a:rPr lang="en-US" sz="1600" u="none" strike="noStrike" kern="0" spc="0" dirty="0">
                          <a:effectLst/>
                          <a:latin typeface="Times New Roman" panose="02020603050405020304" pitchFamily="18" charset="0"/>
                          <a:ea typeface="Calibri" panose="020F0502020204030204" pitchFamily="34" charset="0"/>
                          <a:cs typeface="Times New Roman" panose="02020603050405020304" pitchFamily="18" charset="0"/>
                        </a:rPr>
                        <a:t>7. Budget and Budget Narrative</a:t>
                      </a:r>
                    </a:p>
                    <a:p>
                      <a:pPr marL="457200" marR="0" lvl="1" indent="0">
                        <a:lnSpc>
                          <a:spcPct val="107000"/>
                        </a:lnSpc>
                        <a:spcBef>
                          <a:spcPts val="0"/>
                        </a:spcBef>
                        <a:spcAft>
                          <a:spcPts val="400"/>
                        </a:spcAft>
                        <a:buFont typeface="+mj-lt"/>
                        <a:buNone/>
                      </a:pPr>
                      <a:r>
                        <a:rPr lang="en-US" sz="1600" u="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(See Section IV.B.2. Project Budget)</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4589588"/>
                  </a:ext>
                </a:extLst>
              </a:tr>
              <a:tr h="374894">
                <a:tc>
                  <a:txBody>
                    <a:bodyPr/>
                    <a:lstStyle/>
                    <a:p>
                      <a:pPr marL="0" marR="0">
                        <a:lnSpc>
                          <a:spcPct val="107000"/>
                        </a:lnSpc>
                        <a:spcBef>
                          <a:spcPts val="0"/>
                        </a:spcBef>
                        <a:spcAft>
                          <a:spcPts val="80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TOTAL</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800"/>
                        </a:spcAft>
                      </a:pPr>
                      <a:r>
                        <a:rPr lang="en-US" sz="1600" b="1"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4756" marR="647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0409411"/>
                  </a:ext>
                </a:extLst>
              </a:tr>
            </a:tbl>
          </a:graphicData>
        </a:graphic>
      </p:graphicFrame>
    </p:spTree>
    <p:extLst>
      <p:ext uri="{BB962C8B-B14F-4D97-AF65-F5344CB8AC3E}">
        <p14:creationId xmlns:p14="http://schemas.microsoft.com/office/powerpoint/2010/main" val="1356466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Proposal Submission</a:t>
            </a:r>
          </a:p>
        </p:txBody>
      </p:sp>
      <p:sp>
        <p:nvSpPr>
          <p:cNvPr id="4" name="Text Placeholder 3">
            <a:extLst>
              <a:ext uri="{FF2B5EF4-FFF2-40B4-BE49-F238E27FC236}">
                <a16:creationId xmlns:a16="http://schemas.microsoft.com/office/drawing/2014/main" id="{7685B04E-D334-4757-A429-1A0B989B688B}"/>
              </a:ext>
              <a:ext uri="{C183D7F6-B498-43B3-948B-1728B52AA6E4}">
                <adec:decorative xmlns:adec="http://schemas.microsoft.com/office/drawing/2017/decorative" val="1"/>
              </a:ext>
            </a:extLst>
          </p:cNvPr>
          <p:cNvSpPr>
            <a:spLocks noGrp="1"/>
          </p:cNvSpPr>
          <p:nvPr>
            <p:ph type="body" idx="1"/>
          </p:nvPr>
        </p:nvSpPr>
        <p:spPr>
          <a:xfrm>
            <a:off x="839788" y="999279"/>
            <a:ext cx="10515600" cy="453964"/>
          </a:xfrm>
        </p:spPr>
        <p:txBody>
          <a:bodyPr>
            <a:normAutofit fontScale="92500" lnSpcReduction="10000"/>
          </a:bodyPr>
          <a:lstStyle/>
          <a:p>
            <a:r>
              <a:rPr lang="en-US" dirty="0"/>
              <a:t>Section IV.C</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839788" y="1989878"/>
            <a:ext cx="10515600" cy="4199785"/>
          </a:xfrm>
        </p:spPr>
        <p:txBody>
          <a:bodyPr/>
          <a:lstStyle/>
          <a:p>
            <a:pPr marL="0" indent="0">
              <a:buNone/>
            </a:pPr>
            <a:r>
              <a:rPr lang="en-US" sz="2800" dirty="0">
                <a:solidFill>
                  <a:schemeClr val="accent2"/>
                </a:solidFill>
              </a:rPr>
              <a:t>Applications must be received by 11:59 p.m. (ET) on the closing date of 3/26/2024 to be considered for Round 4.</a:t>
            </a:r>
          </a:p>
          <a:p>
            <a:pPr marL="0" indent="0">
              <a:buNone/>
            </a:pPr>
            <a:r>
              <a:rPr lang="en-US" sz="2800" b="1" dirty="0"/>
              <a:t>Method of Submission</a:t>
            </a:r>
          </a:p>
          <a:p>
            <a:r>
              <a:rPr lang="en-US" sz="2800" dirty="0"/>
              <a:t>Online at </a:t>
            </a:r>
            <a:r>
              <a:rPr lang="en-US" sz="2800" dirty="0">
                <a:hlinkClick r:id="rId3"/>
              </a:rPr>
              <a:t>www.grants.gov</a:t>
            </a:r>
            <a:r>
              <a:rPr lang="en-US" sz="2800" dirty="0"/>
              <a:t> ONLY</a:t>
            </a:r>
          </a:p>
        </p:txBody>
      </p:sp>
    </p:spTree>
    <p:extLst>
      <p:ext uri="{BB962C8B-B14F-4D97-AF65-F5344CB8AC3E}">
        <p14:creationId xmlns:p14="http://schemas.microsoft.com/office/powerpoint/2010/main" val="3009839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12</a:t>
            </a:fld>
            <a:endParaRPr lang="en-US" dirty="0"/>
          </a:p>
        </p:txBody>
      </p:sp>
      <p:sp>
        <p:nvSpPr>
          <p:cNvPr id="3" name="Title 2">
            <a:extLst>
              <a:ext uri="{FF2B5EF4-FFF2-40B4-BE49-F238E27FC236}">
                <a16:creationId xmlns:a16="http://schemas.microsoft.com/office/drawing/2014/main" id="{3F82E2C5-9465-4D62-9D11-434910C088F2}"/>
              </a:ext>
              <a:ext uri="{C183D7F6-B498-43B3-948B-1728B52AA6E4}">
                <adec:decorative xmlns:adec="http://schemas.microsoft.com/office/drawing/2017/decorative" val="1"/>
              </a:ext>
            </a:extLst>
          </p:cNvPr>
          <p:cNvSpPr>
            <a:spLocks noGrp="1"/>
          </p:cNvSpPr>
          <p:nvPr>
            <p:ph type="title"/>
          </p:nvPr>
        </p:nvSpPr>
        <p:spPr>
          <a:xfrm>
            <a:off x="800101" y="1405870"/>
            <a:ext cx="8474528" cy="2357891"/>
          </a:xfrm>
        </p:spPr>
        <p:txBody>
          <a:bodyPr/>
          <a:lstStyle/>
          <a:p>
            <a:r>
              <a:rPr lang="en-US" u="sng" dirty="0"/>
              <a:t>Eligibility, Services, and Partnerships</a:t>
            </a:r>
          </a:p>
        </p:txBody>
      </p:sp>
    </p:spTree>
    <p:extLst>
      <p:ext uri="{BB962C8B-B14F-4D97-AF65-F5344CB8AC3E}">
        <p14:creationId xmlns:p14="http://schemas.microsoft.com/office/powerpoint/2010/main" val="1034112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Eligible Applicants</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805866" y="1244748"/>
            <a:ext cx="10515600" cy="4721154"/>
          </a:xfrm>
        </p:spPr>
        <p:txBody>
          <a:bodyPr/>
          <a:lstStyle/>
          <a:p>
            <a:pPr marL="0" marR="0">
              <a:spcBef>
                <a:spcPts val="0"/>
              </a:spcBef>
              <a:spcAft>
                <a:spcPts val="700"/>
              </a:spcAft>
            </a:pPr>
            <a:r>
              <a:rPr lang="en-US" dirty="0">
                <a:solidFill>
                  <a:srgbClr val="000000"/>
                </a:solidFill>
                <a:effectLst/>
                <a:ea typeface="Times New Roman" panose="02020603050405020304" pitchFamily="18" charset="0"/>
              </a:rPr>
              <a:t>The following organizations are eligible to apply:</a:t>
            </a:r>
            <a:endParaRPr lang="en-US" dirty="0">
              <a:solidFill>
                <a:srgbClr val="000000"/>
              </a:solidFill>
              <a:effectLst/>
              <a:ea typeface="Helvetica" panose="020B0604020202020204" pitchFamily="34" charset="0"/>
            </a:endParaRPr>
          </a:p>
          <a:p>
            <a:pPr lvl="1">
              <a:spcBef>
                <a:spcPts val="0"/>
              </a:spcBef>
              <a:spcAft>
                <a:spcPts val="100"/>
              </a:spcAft>
            </a:pPr>
            <a:r>
              <a:rPr lang="en-US" sz="2000" dirty="0">
                <a:solidFill>
                  <a:srgbClr val="000000"/>
                </a:solidFill>
                <a:effectLst/>
                <a:ea typeface="Times New Roman" panose="02020603050405020304" pitchFamily="18" charset="0"/>
              </a:rPr>
              <a:t>County governments</a:t>
            </a:r>
            <a:endParaRPr lang="en-US" sz="2000" dirty="0">
              <a:solidFill>
                <a:srgbClr val="000000"/>
              </a:solidFill>
              <a:effectLst/>
              <a:ea typeface="Helvetica" panose="020B0604020202020204" pitchFamily="34" charset="0"/>
            </a:endParaRPr>
          </a:p>
          <a:p>
            <a:pPr lvl="1">
              <a:spcBef>
                <a:spcPts val="100"/>
              </a:spcBef>
              <a:spcAft>
                <a:spcPts val="100"/>
              </a:spcAft>
            </a:pPr>
            <a:r>
              <a:rPr lang="en-US" sz="2000" dirty="0">
                <a:solidFill>
                  <a:srgbClr val="000000"/>
                </a:solidFill>
                <a:effectLst/>
                <a:ea typeface="Times New Roman" panose="02020603050405020304" pitchFamily="18" charset="0"/>
              </a:rPr>
              <a:t>City or township governments</a:t>
            </a:r>
            <a:endParaRPr lang="en-US" sz="2000" dirty="0">
              <a:solidFill>
                <a:srgbClr val="000000"/>
              </a:solidFill>
              <a:effectLst/>
              <a:ea typeface="Helvetica" panose="020B0604020202020204" pitchFamily="34" charset="0"/>
            </a:endParaRPr>
          </a:p>
          <a:p>
            <a:pPr lvl="1">
              <a:spcBef>
                <a:spcPts val="100"/>
              </a:spcBef>
              <a:spcAft>
                <a:spcPts val="100"/>
              </a:spcAft>
            </a:pPr>
            <a:r>
              <a:rPr lang="en-US" sz="2000" dirty="0">
                <a:solidFill>
                  <a:srgbClr val="000000"/>
                </a:solidFill>
                <a:effectLst/>
                <a:ea typeface="Times New Roman" panose="02020603050405020304" pitchFamily="18" charset="0"/>
              </a:rPr>
              <a:t>Special district governments</a:t>
            </a:r>
            <a:endParaRPr lang="en-US" sz="2000" dirty="0">
              <a:solidFill>
                <a:srgbClr val="000000"/>
              </a:solidFill>
              <a:effectLst/>
              <a:ea typeface="Helvetica" panose="020B0604020202020204" pitchFamily="34" charset="0"/>
            </a:endParaRPr>
          </a:p>
          <a:p>
            <a:pPr lvl="1">
              <a:spcBef>
                <a:spcPts val="100"/>
              </a:spcBef>
              <a:spcAft>
                <a:spcPts val="100"/>
              </a:spcAft>
            </a:pPr>
            <a:r>
              <a:rPr lang="en-US" sz="2000" dirty="0">
                <a:solidFill>
                  <a:srgbClr val="000000"/>
                </a:solidFill>
                <a:effectLst/>
                <a:ea typeface="Times New Roman" panose="02020603050405020304" pitchFamily="18" charset="0"/>
              </a:rPr>
              <a:t>Regional government organization</a:t>
            </a:r>
            <a:endParaRPr lang="en-US" sz="2000" dirty="0">
              <a:solidFill>
                <a:srgbClr val="000000"/>
              </a:solidFill>
              <a:effectLst/>
              <a:ea typeface="Helvetica" panose="020B0604020202020204" pitchFamily="34" charset="0"/>
            </a:endParaRPr>
          </a:p>
          <a:p>
            <a:pPr lvl="1">
              <a:spcBef>
                <a:spcPts val="100"/>
              </a:spcBef>
              <a:spcAft>
                <a:spcPts val="100"/>
              </a:spcAft>
            </a:pPr>
            <a:r>
              <a:rPr lang="en-US" sz="2000" dirty="0">
                <a:solidFill>
                  <a:srgbClr val="000000"/>
                </a:solidFill>
                <a:effectLst/>
                <a:ea typeface="Times New Roman" panose="02020603050405020304" pitchFamily="18" charset="0"/>
              </a:rPr>
              <a:t>Independent school districts</a:t>
            </a:r>
            <a:endParaRPr lang="en-US" sz="2000" dirty="0">
              <a:solidFill>
                <a:srgbClr val="000000"/>
              </a:solidFill>
              <a:effectLst/>
              <a:ea typeface="Helvetica" panose="020B0604020202020204" pitchFamily="34" charset="0"/>
            </a:endParaRPr>
          </a:p>
          <a:p>
            <a:pPr lvl="1">
              <a:spcBef>
                <a:spcPts val="100"/>
              </a:spcBef>
              <a:spcAft>
                <a:spcPts val="100"/>
              </a:spcAft>
            </a:pPr>
            <a:r>
              <a:rPr lang="en-US" sz="2000" dirty="0">
                <a:solidFill>
                  <a:srgbClr val="000000"/>
                </a:solidFill>
                <a:effectLst/>
                <a:ea typeface="Times New Roman" panose="02020603050405020304" pitchFamily="18" charset="0"/>
              </a:rPr>
              <a:t>Native American tribal governments (Federally recognized)</a:t>
            </a:r>
          </a:p>
          <a:p>
            <a:pPr lvl="1">
              <a:spcBef>
                <a:spcPts val="100"/>
              </a:spcBef>
              <a:spcAft>
                <a:spcPts val="100"/>
              </a:spcAft>
            </a:pPr>
            <a:r>
              <a:rPr lang="en-US" sz="2000" dirty="0">
                <a:solidFill>
                  <a:srgbClr val="000000"/>
                </a:solidFill>
                <a:effectLst/>
                <a:ea typeface="Helvetica" panose="020B0604020202020204" pitchFamily="34" charset="0"/>
              </a:rPr>
              <a:t>Native American tribal organizations (other than Federally recognized tribal governments)</a:t>
            </a:r>
          </a:p>
          <a:p>
            <a:pPr lvl="1">
              <a:spcBef>
                <a:spcPts val="100"/>
              </a:spcBef>
              <a:spcAft>
                <a:spcPts val="750"/>
              </a:spcAft>
            </a:pPr>
            <a:r>
              <a:rPr lang="en-US" sz="2000" dirty="0">
                <a:solidFill>
                  <a:srgbClr val="000000"/>
                </a:solidFill>
                <a:effectLst/>
                <a:ea typeface="Times New Roman" panose="02020603050405020304" pitchFamily="18" charset="0"/>
              </a:rPr>
              <a:t>Nonprofits having a 501(c)(3) status with the IRS,</a:t>
            </a:r>
            <a:r>
              <a:rPr lang="en-US" sz="2000" i="1" dirty="0">
                <a:solidFill>
                  <a:srgbClr val="000000"/>
                </a:solidFill>
                <a:ea typeface="Times New Roman" panose="02020603050405020304" pitchFamily="18" charset="0"/>
              </a:rPr>
              <a:t> other</a:t>
            </a:r>
            <a:r>
              <a:rPr lang="en-US" sz="2000" dirty="0">
                <a:solidFill>
                  <a:srgbClr val="000000"/>
                </a:solidFill>
                <a:ea typeface="Times New Roman" panose="02020603050405020304" pitchFamily="18" charset="0"/>
              </a:rPr>
              <a:t> </a:t>
            </a:r>
            <a:r>
              <a:rPr lang="en-US" sz="2000" i="1" dirty="0">
                <a:solidFill>
                  <a:srgbClr val="000000"/>
                </a:solidFill>
                <a:ea typeface="Times New Roman" panose="02020603050405020304" pitchFamily="18" charset="0"/>
              </a:rPr>
              <a:t>than </a:t>
            </a:r>
            <a:r>
              <a:rPr lang="en-US" sz="2000" dirty="0">
                <a:solidFill>
                  <a:srgbClr val="000000"/>
                </a:solidFill>
                <a:ea typeface="Times New Roman" panose="02020603050405020304" pitchFamily="18" charset="0"/>
              </a:rPr>
              <a:t>institutions of higher education,</a:t>
            </a:r>
            <a:r>
              <a:rPr lang="en-US" sz="2000" dirty="0">
                <a:solidFill>
                  <a:srgbClr val="000000"/>
                </a:solidFill>
                <a:effectLst/>
                <a:ea typeface="Times New Roman" panose="02020603050405020304" pitchFamily="18" charset="0"/>
              </a:rPr>
              <a:t> including union training funds, faith-based, women’s, minority, and community-based organizations</a:t>
            </a:r>
          </a:p>
          <a:p>
            <a:pPr lvl="1">
              <a:spcBef>
                <a:spcPts val="100"/>
              </a:spcBef>
              <a:spcAft>
                <a:spcPts val="750"/>
              </a:spcAft>
            </a:pPr>
            <a:r>
              <a:rPr lang="en-US" sz="2000" dirty="0">
                <a:solidFill>
                  <a:srgbClr val="000000"/>
                </a:solidFill>
                <a:ea typeface="Times New Roman" panose="02020603050405020304" pitchFamily="18" charset="0"/>
              </a:rPr>
              <a:t>Nonprofits without 501(c)(3) status with the IRS, other than institutions of higher education</a:t>
            </a:r>
          </a:p>
          <a:p>
            <a:pPr lvl="1">
              <a:spcBef>
                <a:spcPts val="100"/>
              </a:spcBef>
              <a:spcAft>
                <a:spcPts val="100"/>
              </a:spcAft>
            </a:pPr>
            <a:r>
              <a:rPr lang="en-US" sz="2000" dirty="0">
                <a:solidFill>
                  <a:srgbClr val="000000"/>
                </a:solidFill>
              </a:rPr>
              <a:t>Among eligible applicants listed above, the applicant agency or organization must also choose to submit its application in just one of two FOA applicant categories—direct or intermediary. </a:t>
            </a:r>
          </a:p>
        </p:txBody>
      </p:sp>
    </p:spTree>
    <p:extLst>
      <p:ext uri="{BB962C8B-B14F-4D97-AF65-F5344CB8AC3E}">
        <p14:creationId xmlns:p14="http://schemas.microsoft.com/office/powerpoint/2010/main" val="337835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EA4720-1715-4A4D-AFE8-B30208628199}"/>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14</a:t>
            </a:fld>
            <a:endParaRPr lang="en-US"/>
          </a:p>
        </p:txBody>
      </p:sp>
      <p:sp>
        <p:nvSpPr>
          <p:cNvPr id="3" name="Title 2">
            <a:extLst>
              <a:ext uri="{FF2B5EF4-FFF2-40B4-BE49-F238E27FC236}">
                <a16:creationId xmlns:a16="http://schemas.microsoft.com/office/drawing/2014/main" id="{BFAF977D-A89B-4D16-8261-2D0D06491D64}"/>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Applicant Types:  Direct and Intermediary</a:t>
            </a:r>
          </a:p>
        </p:txBody>
      </p:sp>
      <p:sp>
        <p:nvSpPr>
          <p:cNvPr id="5" name="Content Placeholder 4">
            <a:extLst>
              <a:ext uri="{FF2B5EF4-FFF2-40B4-BE49-F238E27FC236}">
                <a16:creationId xmlns:a16="http://schemas.microsoft.com/office/drawing/2014/main" id="{3724A168-BE8A-4900-92B2-6249AE1B8D4B}"/>
              </a:ext>
              <a:ext uri="{C183D7F6-B498-43B3-948B-1728B52AA6E4}">
                <adec:decorative xmlns:adec="http://schemas.microsoft.com/office/drawing/2017/decorative" val="1"/>
              </a:ext>
            </a:extLst>
          </p:cNvPr>
          <p:cNvSpPr>
            <a:spLocks noGrp="1"/>
          </p:cNvSpPr>
          <p:nvPr>
            <p:ph idx="1"/>
          </p:nvPr>
        </p:nvSpPr>
        <p:spPr>
          <a:xfrm>
            <a:off x="555333" y="911874"/>
            <a:ext cx="11081334" cy="5595865"/>
          </a:xfrm>
        </p:spPr>
        <p:txBody>
          <a:bodyPr>
            <a:normAutofit/>
          </a:bodyPr>
          <a:lstStyle/>
          <a:p>
            <a:r>
              <a:rPr lang="en-US" sz="2400" b="1" dirty="0">
                <a:solidFill>
                  <a:srgbClr val="000000"/>
                </a:solidFill>
                <a:effectLst/>
                <a:ea typeface="Times New Roman" panose="02020603050405020304" pitchFamily="18" charset="0"/>
              </a:rPr>
              <a:t>Direct applicants </a:t>
            </a:r>
            <a:r>
              <a:rPr lang="en-US" sz="2400" dirty="0">
                <a:solidFill>
                  <a:srgbClr val="000000"/>
                </a:solidFill>
                <a:effectLst/>
                <a:ea typeface="Times New Roman" panose="02020603050405020304" pitchFamily="18" charset="0"/>
              </a:rPr>
              <a:t>must be an eligible organization previously and deliver direct services to all enrolled participants.  Direct applicants must have partnerships with other organizations.  </a:t>
            </a:r>
          </a:p>
          <a:p>
            <a:r>
              <a:rPr lang="en-US" sz="2400" b="1" dirty="0">
                <a:solidFill>
                  <a:srgbClr val="000000"/>
                </a:solidFill>
                <a:effectLst/>
                <a:ea typeface="Times New Roman" panose="02020603050405020304" pitchFamily="18" charset="0"/>
              </a:rPr>
              <a:t>Intermediary applicants (intermediaries) </a:t>
            </a:r>
            <a:r>
              <a:rPr lang="en-US" sz="2400" dirty="0">
                <a:solidFill>
                  <a:srgbClr val="000000"/>
                </a:solidFill>
                <a:effectLst/>
                <a:ea typeface="Times New Roman" panose="02020603050405020304" pitchFamily="18" charset="0"/>
              </a:rPr>
              <a:t>must</a:t>
            </a:r>
            <a:r>
              <a:rPr lang="en-US" sz="2400" b="1" dirty="0">
                <a:solidFill>
                  <a:srgbClr val="000000"/>
                </a:solidFill>
                <a:effectLst/>
                <a:ea typeface="Times New Roman" panose="02020603050405020304" pitchFamily="18" charset="0"/>
              </a:rPr>
              <a:t> </a:t>
            </a:r>
            <a:r>
              <a:rPr lang="en-US" sz="2400" dirty="0">
                <a:solidFill>
                  <a:srgbClr val="000000"/>
                </a:solidFill>
                <a:effectLst/>
                <a:ea typeface="Times New Roman" panose="02020603050405020304" pitchFamily="18" charset="0"/>
              </a:rPr>
              <a:t>be an eligible organization listed above </a:t>
            </a:r>
            <a:r>
              <a:rPr lang="en-US" sz="2400">
                <a:solidFill>
                  <a:srgbClr val="000000"/>
                </a:solidFill>
                <a:effectLst/>
                <a:ea typeface="Times New Roman" panose="02020603050405020304" pitchFamily="18" charset="0"/>
              </a:rPr>
              <a:t>and support </a:t>
            </a:r>
            <a:r>
              <a:rPr lang="en-US" sz="2400" dirty="0">
                <a:solidFill>
                  <a:srgbClr val="000000"/>
                </a:solidFill>
                <a:effectLst/>
                <a:ea typeface="Times New Roman" panose="02020603050405020304" pitchFamily="18" charset="0"/>
              </a:rPr>
              <a:t>the delivery of direct services by their sub-grantees.  Intermediary applicants must: </a:t>
            </a:r>
          </a:p>
          <a:p>
            <a:pPr lvl="1"/>
            <a:r>
              <a:rPr lang="en-US" sz="2000" dirty="0">
                <a:solidFill>
                  <a:srgbClr val="000000"/>
                </a:solidFill>
                <a:ea typeface="Times New Roman" panose="02020603050405020304" pitchFamily="18" charset="0"/>
              </a:rPr>
              <a:t>F</a:t>
            </a:r>
            <a:r>
              <a:rPr lang="en-US" sz="2000" dirty="0">
                <a:solidFill>
                  <a:srgbClr val="000000"/>
                </a:solidFill>
                <a:effectLst/>
                <a:ea typeface="Times New Roman" panose="02020603050405020304" pitchFamily="18" charset="0"/>
              </a:rPr>
              <a:t>acilitate the replication of best practices </a:t>
            </a:r>
          </a:p>
          <a:p>
            <a:pPr lvl="1"/>
            <a:r>
              <a:rPr lang="en-US" sz="2000" dirty="0">
                <a:solidFill>
                  <a:srgbClr val="000000"/>
                </a:solidFill>
                <a:ea typeface="Times New Roman" panose="02020603050405020304" pitchFamily="18" charset="0"/>
              </a:rPr>
              <a:t>P</a:t>
            </a:r>
            <a:r>
              <a:rPr lang="en-US" sz="2000" dirty="0">
                <a:solidFill>
                  <a:srgbClr val="000000"/>
                </a:solidFill>
                <a:effectLst/>
                <a:ea typeface="Times New Roman" panose="02020603050405020304" pitchFamily="18" charset="0"/>
              </a:rPr>
              <a:t>rovide sub-grantees with support </a:t>
            </a:r>
          </a:p>
          <a:p>
            <a:pPr lvl="1"/>
            <a:r>
              <a:rPr lang="en-US" sz="2000" dirty="0">
                <a:solidFill>
                  <a:srgbClr val="000000"/>
                </a:solidFill>
                <a:ea typeface="Times New Roman" panose="02020603050405020304" pitchFamily="18" charset="0"/>
              </a:rPr>
              <a:t>I</a:t>
            </a:r>
            <a:r>
              <a:rPr lang="en-US" sz="2000" dirty="0">
                <a:solidFill>
                  <a:srgbClr val="000000"/>
                </a:solidFill>
                <a:effectLst/>
                <a:ea typeface="Times New Roman" panose="02020603050405020304" pitchFamily="18" charset="0"/>
              </a:rPr>
              <a:t>dentify sub-grantees </a:t>
            </a:r>
          </a:p>
          <a:p>
            <a:pPr lvl="1"/>
            <a:r>
              <a:rPr lang="en-US" sz="2000" dirty="0">
                <a:solidFill>
                  <a:srgbClr val="000000"/>
                </a:solidFill>
                <a:ea typeface="Times New Roman" panose="02020603050405020304" pitchFamily="18" charset="0"/>
              </a:rPr>
              <a:t>M</a:t>
            </a:r>
            <a:r>
              <a:rPr lang="en-US" sz="2000" dirty="0">
                <a:solidFill>
                  <a:srgbClr val="000000"/>
                </a:solidFill>
                <a:effectLst/>
                <a:ea typeface="Times New Roman" panose="02020603050405020304" pitchFamily="18" charset="0"/>
              </a:rPr>
              <a:t>ust have a distinct justice system partner </a:t>
            </a:r>
            <a:endParaRPr lang="en-US" sz="2000" dirty="0">
              <a:solidFill>
                <a:srgbClr val="000000"/>
              </a:solidFill>
              <a:ea typeface="Times New Roman" panose="02020603050405020304" pitchFamily="18" charset="0"/>
            </a:endParaRPr>
          </a:p>
          <a:p>
            <a:pPr marL="457200" lvl="1" indent="0">
              <a:buNone/>
            </a:pPr>
            <a:endParaRPr lang="en-US" sz="2000" dirty="0">
              <a:solidFill>
                <a:srgbClr val="000000"/>
              </a:solidFill>
              <a:effectLst/>
              <a:ea typeface="Times New Roman" panose="02020603050405020304" pitchFamily="18" charset="0"/>
            </a:endParaRPr>
          </a:p>
        </p:txBody>
      </p:sp>
    </p:spTree>
    <p:extLst>
      <p:ext uri="{BB962C8B-B14F-4D97-AF65-F5344CB8AC3E}">
        <p14:creationId xmlns:p14="http://schemas.microsoft.com/office/powerpoint/2010/main" val="2041910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EA4720-1715-4A4D-AFE8-B30208628199}"/>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15</a:t>
            </a:fld>
            <a:endParaRPr lang="en-US"/>
          </a:p>
        </p:txBody>
      </p:sp>
      <p:sp>
        <p:nvSpPr>
          <p:cNvPr id="3" name="Title 2">
            <a:extLst>
              <a:ext uri="{FF2B5EF4-FFF2-40B4-BE49-F238E27FC236}">
                <a16:creationId xmlns:a16="http://schemas.microsoft.com/office/drawing/2014/main" id="{BFAF977D-A89B-4D16-8261-2D0D06491D64}"/>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Two Rounds of Funding</a:t>
            </a:r>
          </a:p>
        </p:txBody>
      </p:sp>
      <p:sp>
        <p:nvSpPr>
          <p:cNvPr id="5" name="Content Placeholder 4">
            <a:extLst>
              <a:ext uri="{FF2B5EF4-FFF2-40B4-BE49-F238E27FC236}">
                <a16:creationId xmlns:a16="http://schemas.microsoft.com/office/drawing/2014/main" id="{3724A168-BE8A-4900-92B2-6249AE1B8D4B}"/>
              </a:ext>
              <a:ext uri="{C183D7F6-B498-43B3-948B-1728B52AA6E4}">
                <adec:decorative xmlns:adec="http://schemas.microsoft.com/office/drawing/2017/decorative" val="1"/>
              </a:ext>
            </a:extLst>
          </p:cNvPr>
          <p:cNvSpPr>
            <a:spLocks noGrp="1"/>
          </p:cNvSpPr>
          <p:nvPr>
            <p:ph idx="1"/>
          </p:nvPr>
        </p:nvSpPr>
        <p:spPr>
          <a:xfrm>
            <a:off x="555333" y="911874"/>
            <a:ext cx="11081334" cy="5595865"/>
          </a:xfrm>
        </p:spPr>
        <p:txBody>
          <a:bodyPr>
            <a:normAutofit/>
          </a:bodyPr>
          <a:lstStyle/>
          <a:p>
            <a:r>
              <a:rPr lang="en-US" sz="2400" b="1" dirty="0">
                <a:solidFill>
                  <a:srgbClr val="000000"/>
                </a:solidFill>
                <a:effectLst/>
                <a:ea typeface="Times New Roman" panose="02020603050405020304" pitchFamily="18" charset="0"/>
              </a:rPr>
              <a:t>Rounds 4 &amp; 5 </a:t>
            </a:r>
          </a:p>
          <a:p>
            <a:pPr marL="176213" indent="0">
              <a:buNone/>
            </a:pPr>
            <a:r>
              <a:rPr lang="en-US" sz="2200" b="1" dirty="0">
                <a:solidFill>
                  <a:srgbClr val="000000"/>
                </a:solidFill>
              </a:rPr>
              <a:t>The same FOA will be used for both rounds 4 and 5.</a:t>
            </a:r>
          </a:p>
          <a:p>
            <a:pPr lvl="1"/>
            <a:r>
              <a:rPr lang="en-US" sz="2000" dirty="0">
                <a:solidFill>
                  <a:srgbClr val="000000"/>
                </a:solidFill>
              </a:rPr>
              <a:t>ETA anticipates 12 awards in Round 4, and 16 awards in Round 5.</a:t>
            </a:r>
          </a:p>
          <a:p>
            <a:pPr lvl="1"/>
            <a:r>
              <a:rPr lang="en-US" sz="2000" dirty="0">
                <a:solidFill>
                  <a:srgbClr val="000000"/>
                </a:solidFill>
              </a:rPr>
              <a:t>Applications from Round 4 that do not receive funding can apply for Round 5.   </a:t>
            </a:r>
          </a:p>
          <a:p>
            <a:pPr lvl="1"/>
            <a:endParaRPr lang="en-US" sz="2200" dirty="0">
              <a:solidFill>
                <a:srgbClr val="000000"/>
              </a:solidFill>
              <a:effectLst/>
              <a:ea typeface="Times New Roman" panose="02020603050405020304" pitchFamily="18" charset="0"/>
            </a:endParaRPr>
          </a:p>
          <a:p>
            <a:r>
              <a:rPr lang="en-US" sz="2400" b="1" dirty="0">
                <a:solidFill>
                  <a:srgbClr val="000000"/>
                </a:solidFill>
                <a:effectLst/>
                <a:ea typeface="Times New Roman" panose="02020603050405020304" pitchFamily="18" charset="0"/>
              </a:rPr>
              <a:t>Rounds 4 &amp; 5 </a:t>
            </a:r>
          </a:p>
          <a:p>
            <a:pPr lvl="1"/>
            <a:r>
              <a:rPr lang="en-US" sz="2000" dirty="0">
                <a:solidFill>
                  <a:srgbClr val="000000"/>
                </a:solidFill>
              </a:rPr>
              <a:t>DOL intends for approximately 20% of Rounds 4 and 5 funds to be awarded to applicants that have not received a previous Reentry Employment Opportunities grant. </a:t>
            </a:r>
          </a:p>
        </p:txBody>
      </p:sp>
    </p:spTree>
    <p:extLst>
      <p:ext uri="{BB962C8B-B14F-4D97-AF65-F5344CB8AC3E}">
        <p14:creationId xmlns:p14="http://schemas.microsoft.com/office/powerpoint/2010/main" val="3226375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Mandatory Partnerships</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idx="1"/>
          </p:nvPr>
        </p:nvSpPr>
        <p:spPr>
          <a:xfrm>
            <a:off x="805866" y="1137446"/>
            <a:ext cx="10437098" cy="5039517"/>
          </a:xfrm>
        </p:spPr>
        <p:txBody>
          <a:bodyPr>
            <a:normAutofit/>
          </a:bodyPr>
          <a:lstStyle/>
          <a:p>
            <a:pPr marL="0" marR="0" indent="0">
              <a:spcBef>
                <a:spcPts val="800"/>
              </a:spcBef>
              <a:spcAft>
                <a:spcPts val="700"/>
              </a:spcAft>
              <a:buNone/>
            </a:pPr>
            <a:r>
              <a:rPr lang="en-US" sz="2400" dirty="0">
                <a:solidFill>
                  <a:srgbClr val="000000"/>
                </a:solidFill>
                <a:effectLst/>
                <a:ea typeface="Times New Roman" panose="02020603050405020304" pitchFamily="18" charset="0"/>
              </a:rPr>
              <a:t>Applicants must identify, and provide a written commitment from the following mandatory partners: </a:t>
            </a:r>
            <a:endParaRPr lang="en-US" sz="2400" dirty="0">
              <a:solidFill>
                <a:srgbClr val="000000"/>
              </a:solidFill>
              <a:effectLst/>
              <a:ea typeface="Helvetica" panose="020B0604020202020204" pitchFamily="34" charset="0"/>
            </a:endParaRPr>
          </a:p>
          <a:p>
            <a:pPr>
              <a:spcBef>
                <a:spcPts val="800"/>
              </a:spcBef>
              <a:spcAft>
                <a:spcPts val="750"/>
              </a:spcAft>
            </a:pPr>
            <a:r>
              <a:rPr lang="en-US" sz="2400" b="1" dirty="0">
                <a:solidFill>
                  <a:srgbClr val="000000"/>
                </a:solidFill>
                <a:effectLst/>
                <a:ea typeface="Times New Roman" panose="02020603050405020304" pitchFamily="18" charset="0"/>
              </a:rPr>
              <a:t>Violence Prevention</a:t>
            </a:r>
            <a:r>
              <a:rPr lang="en-US" sz="2400" dirty="0">
                <a:solidFill>
                  <a:srgbClr val="000000"/>
                </a:solidFill>
                <a:effectLst/>
                <a:ea typeface="Times New Roman" panose="02020603050405020304" pitchFamily="18" charset="0"/>
              </a:rPr>
              <a:t> </a:t>
            </a:r>
            <a:r>
              <a:rPr lang="en-US" sz="2400" b="1" dirty="0">
                <a:solidFill>
                  <a:srgbClr val="000000"/>
                </a:solidFill>
                <a:effectLst/>
                <a:ea typeface="Times New Roman" panose="02020603050405020304" pitchFamily="18" charset="0"/>
              </a:rPr>
              <a:t>or Intervention</a:t>
            </a:r>
            <a:r>
              <a:rPr lang="en-US" sz="2400" dirty="0">
                <a:solidFill>
                  <a:srgbClr val="000000"/>
                </a:solidFill>
                <a:effectLst/>
                <a:ea typeface="Times New Roman" panose="02020603050405020304" pitchFamily="18" charset="0"/>
              </a:rPr>
              <a:t> partner—defined as an individual or organization with significant experience in delivering culturally competent outreach to individuals with a high risk of committing violence (and/or becoming a victim) to interrupt the cycle of violence.  </a:t>
            </a:r>
          </a:p>
          <a:p>
            <a:pPr lvl="1">
              <a:spcAft>
                <a:spcPts val="750"/>
              </a:spcAft>
            </a:pPr>
            <a:r>
              <a:rPr lang="en-US" sz="2000" dirty="0">
                <a:solidFill>
                  <a:srgbClr val="000000"/>
                </a:solidFill>
                <a:effectLst/>
                <a:ea typeface="Times New Roman" panose="02020603050405020304" pitchFamily="18" charset="0"/>
              </a:rPr>
              <a:t>The Violence Prevention partner must be familiar with and respected by individuals at a high risk of violence, and work in partnership with a justice system office.  </a:t>
            </a:r>
          </a:p>
          <a:p>
            <a:pPr lvl="1">
              <a:spcAft>
                <a:spcPts val="750"/>
              </a:spcAft>
            </a:pPr>
            <a:r>
              <a:rPr lang="en-US" sz="2000" dirty="0">
                <a:solidFill>
                  <a:srgbClr val="000000"/>
                </a:solidFill>
                <a:effectLst/>
                <a:ea typeface="Times New Roman" panose="02020603050405020304" pitchFamily="18" charset="0"/>
              </a:rPr>
              <a:t>Examples include violence interrupters; hospital intervention programs; local clergy or faith-based organizations; and individuals or organizations with established violence-prevention programs. </a:t>
            </a:r>
            <a:endParaRPr lang="en-US" sz="2000" dirty="0">
              <a:solidFill>
                <a:srgbClr val="000000"/>
              </a:solidFill>
              <a:effectLst/>
              <a:ea typeface="Helvetica" panose="020B0604020202020204" pitchFamily="34" charset="0"/>
            </a:endParaRPr>
          </a:p>
        </p:txBody>
      </p:sp>
    </p:spTree>
    <p:extLst>
      <p:ext uri="{BB962C8B-B14F-4D97-AF65-F5344CB8AC3E}">
        <p14:creationId xmlns:p14="http://schemas.microsoft.com/office/powerpoint/2010/main" val="289909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Mandatory Partnerships </a:t>
            </a:r>
            <a:r>
              <a:rPr lang="en-US" b="0" dirty="0"/>
              <a:t>(continued)</a:t>
            </a:r>
            <a:endParaRPr lang="en-US" dirty="0"/>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idx="1"/>
          </p:nvPr>
        </p:nvSpPr>
        <p:spPr>
          <a:xfrm>
            <a:off x="805866" y="914400"/>
            <a:ext cx="10457879" cy="5548745"/>
          </a:xfrm>
        </p:spPr>
        <p:txBody>
          <a:bodyPr/>
          <a:lstStyle/>
          <a:p>
            <a:pPr marL="0" marR="0" indent="0">
              <a:spcBef>
                <a:spcPts val="800"/>
              </a:spcBef>
              <a:spcAft>
                <a:spcPts val="700"/>
              </a:spcAft>
              <a:buNone/>
            </a:pPr>
            <a:r>
              <a:rPr lang="en-US" sz="2200" dirty="0">
                <a:solidFill>
                  <a:srgbClr val="000000"/>
                </a:solidFill>
                <a:effectLst/>
                <a:ea typeface="Times New Roman" panose="02020603050405020304" pitchFamily="18" charset="0"/>
              </a:rPr>
              <a:t>Applicants must identify, and provide a written commitment from the following mandatory partners for this project: </a:t>
            </a:r>
            <a:endParaRPr lang="en-US" sz="2200" dirty="0">
              <a:solidFill>
                <a:srgbClr val="000000"/>
              </a:solidFill>
              <a:effectLst/>
              <a:ea typeface="Helvetica" panose="020B0604020202020204" pitchFamily="34" charset="0"/>
            </a:endParaRPr>
          </a:p>
          <a:p>
            <a:pPr>
              <a:spcBef>
                <a:spcPts val="800"/>
              </a:spcBef>
              <a:spcAft>
                <a:spcPts val="750"/>
              </a:spcAft>
            </a:pPr>
            <a:r>
              <a:rPr lang="en-US" sz="2200" b="1" dirty="0">
                <a:solidFill>
                  <a:srgbClr val="000000"/>
                </a:solidFill>
                <a:effectLst/>
                <a:ea typeface="Times New Roman" panose="02020603050405020304" pitchFamily="18" charset="0"/>
              </a:rPr>
              <a:t>Justice System</a:t>
            </a:r>
            <a:r>
              <a:rPr lang="en-US" sz="2200" dirty="0">
                <a:solidFill>
                  <a:srgbClr val="000000"/>
                </a:solidFill>
                <a:effectLst/>
                <a:ea typeface="Times New Roman" panose="02020603050405020304" pitchFamily="18" charset="0"/>
              </a:rPr>
              <a:t> partner—defined as a regional or local government partner that agrees to collaborate with the Violence Prevention partner; for example, to assist with referral of high-risk individuals to the program, share documents or data, including risk assessments, with participant consent where appropriate.  </a:t>
            </a:r>
          </a:p>
          <a:p>
            <a:pPr lvl="1">
              <a:spcAft>
                <a:spcPts val="750"/>
              </a:spcAft>
            </a:pPr>
            <a:r>
              <a:rPr lang="en-US" sz="2000" dirty="0">
                <a:solidFill>
                  <a:srgbClr val="000000"/>
                </a:solidFill>
                <a:effectLst/>
                <a:ea typeface="Times New Roman" panose="02020603050405020304" pitchFamily="18" charset="0"/>
              </a:rPr>
              <a:t>Examples include: Police, Sheriffs, District Attorneys, Community Corrections, Courts and Public Defenders</a:t>
            </a:r>
            <a:endParaRPr lang="en-US" sz="2000" dirty="0">
              <a:solidFill>
                <a:srgbClr val="000000"/>
              </a:solidFill>
              <a:effectLst/>
              <a:ea typeface="Helvetica" panose="020B0604020202020204" pitchFamily="34" charset="0"/>
            </a:endParaRPr>
          </a:p>
          <a:p>
            <a:pPr>
              <a:spcBef>
                <a:spcPts val="800"/>
              </a:spcBef>
              <a:spcAft>
                <a:spcPts val="750"/>
              </a:spcAft>
            </a:pPr>
            <a:r>
              <a:rPr lang="en-US" sz="2200" b="1" dirty="0">
                <a:solidFill>
                  <a:srgbClr val="000000"/>
                </a:solidFill>
                <a:effectLst/>
                <a:ea typeface="Times New Roman" panose="02020603050405020304" pitchFamily="18" charset="0"/>
              </a:rPr>
              <a:t>Employer</a:t>
            </a:r>
            <a:r>
              <a:rPr lang="en-US" sz="2200" dirty="0">
                <a:solidFill>
                  <a:srgbClr val="000000"/>
                </a:solidFill>
                <a:effectLst/>
                <a:ea typeface="Times New Roman" panose="02020603050405020304" pitchFamily="18" charset="0"/>
              </a:rPr>
              <a:t> partners—defined as organizations or businesses (public, private or nonprofit) that commit to serve as work experience sites</a:t>
            </a:r>
            <a:endParaRPr lang="en-US" sz="2200" dirty="0">
              <a:solidFill>
                <a:srgbClr val="000000"/>
              </a:solidFill>
              <a:effectLst/>
              <a:ea typeface="Helvetica" panose="020B0604020202020204" pitchFamily="34" charset="0"/>
            </a:endParaRPr>
          </a:p>
          <a:p>
            <a:pPr>
              <a:spcBef>
                <a:spcPts val="800"/>
              </a:spcBef>
              <a:spcAft>
                <a:spcPts val="750"/>
              </a:spcAft>
            </a:pPr>
            <a:r>
              <a:rPr lang="en-US" sz="2200" b="1" dirty="0">
                <a:solidFill>
                  <a:srgbClr val="000000"/>
                </a:solidFill>
                <a:effectLst/>
                <a:ea typeface="Times New Roman" panose="02020603050405020304" pitchFamily="18" charset="0"/>
              </a:rPr>
              <a:t>Sub-grantees</a:t>
            </a:r>
            <a:r>
              <a:rPr lang="en-US" sz="2200" dirty="0">
                <a:solidFill>
                  <a:srgbClr val="000000"/>
                </a:solidFill>
                <a:effectLst/>
                <a:ea typeface="Times New Roman" panose="02020603050405020304" pitchFamily="18" charset="0"/>
              </a:rPr>
              <a:t> (applicable to intermediary applicants only)—defined as the organizations (which may be affiliates or local offices of the intermediary organization) that will deliver direct career services to participants on behalf of the intermediary applicant.  Sub-grantees can serve multiple regions and may also serve as a required partner.  </a:t>
            </a:r>
            <a:endParaRPr lang="en-US" sz="2200" dirty="0">
              <a:solidFill>
                <a:srgbClr val="000000"/>
              </a:solidFill>
              <a:effectLst/>
              <a:ea typeface="Helvetica" panose="020B0604020202020204" pitchFamily="34" charset="0"/>
            </a:endParaRPr>
          </a:p>
          <a:p>
            <a:pPr lvl="2"/>
            <a:endParaRPr lang="en-US" sz="2200" dirty="0"/>
          </a:p>
        </p:txBody>
      </p:sp>
    </p:spTree>
    <p:extLst>
      <p:ext uri="{BB962C8B-B14F-4D97-AF65-F5344CB8AC3E}">
        <p14:creationId xmlns:p14="http://schemas.microsoft.com/office/powerpoint/2010/main" val="3751369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18</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Recommended Partnerships</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idx="1"/>
          </p:nvPr>
        </p:nvSpPr>
        <p:spPr/>
        <p:txBody>
          <a:bodyPr>
            <a:normAutofit fontScale="85000" lnSpcReduction="10000"/>
          </a:bodyPr>
          <a:lstStyle/>
          <a:p>
            <a:r>
              <a:rPr lang="en-US" dirty="0">
                <a:solidFill>
                  <a:srgbClr val="000000"/>
                </a:solidFill>
                <a:effectLst/>
                <a:ea typeface="Times New Roman" panose="02020603050405020304" pitchFamily="18" charset="0"/>
              </a:rPr>
              <a:t>Grantees are encouraged to collaborate with agencies and businesses besides the mandatory partners to </a:t>
            </a:r>
            <a:r>
              <a:rPr lang="en-US" i="1" dirty="0">
                <a:solidFill>
                  <a:srgbClr val="000000"/>
                </a:solidFill>
                <a:effectLst/>
                <a:ea typeface="Times New Roman" panose="02020603050405020304" pitchFamily="18" charset="0"/>
              </a:rPr>
              <a:t>leverage resources </a:t>
            </a:r>
            <a:r>
              <a:rPr lang="en-US" dirty="0">
                <a:solidFill>
                  <a:srgbClr val="000000"/>
                </a:solidFill>
                <a:effectLst/>
                <a:ea typeface="Times New Roman" panose="02020603050405020304" pitchFamily="18" charset="0"/>
              </a:rPr>
              <a:t>and </a:t>
            </a:r>
            <a:r>
              <a:rPr lang="en-US" i="1" dirty="0">
                <a:solidFill>
                  <a:srgbClr val="000000"/>
                </a:solidFill>
                <a:effectLst/>
                <a:ea typeface="Times New Roman" panose="02020603050405020304" pitchFamily="18" charset="0"/>
              </a:rPr>
              <a:t>deliver holistic and wrap-around services</a:t>
            </a:r>
            <a:r>
              <a:rPr lang="en-US" dirty="0">
                <a:solidFill>
                  <a:srgbClr val="000000"/>
                </a:solidFill>
                <a:effectLst/>
                <a:ea typeface="Times New Roman" panose="02020603050405020304" pitchFamily="18" charset="0"/>
              </a:rPr>
              <a:t>.  </a:t>
            </a:r>
          </a:p>
          <a:p>
            <a:r>
              <a:rPr lang="en-US" dirty="0">
                <a:solidFill>
                  <a:srgbClr val="000000"/>
                </a:solidFill>
                <a:effectLst/>
                <a:ea typeface="Times New Roman" panose="02020603050405020304" pitchFamily="18" charset="0"/>
              </a:rPr>
              <a:t>Applicants should identify organizations who will support program goals:</a:t>
            </a:r>
          </a:p>
          <a:p>
            <a:pPr lvl="1"/>
            <a:r>
              <a:rPr lang="en-US" dirty="0">
                <a:solidFill>
                  <a:srgbClr val="000000"/>
                </a:solidFill>
                <a:effectLst/>
                <a:ea typeface="Times New Roman" panose="02020603050405020304" pitchFamily="18" charset="0"/>
              </a:rPr>
              <a:t>job placement opportunities </a:t>
            </a:r>
          </a:p>
          <a:p>
            <a:pPr lvl="1"/>
            <a:r>
              <a:rPr lang="en-US" dirty="0">
                <a:solidFill>
                  <a:srgbClr val="000000"/>
                </a:solidFill>
                <a:effectLst/>
                <a:ea typeface="Times New Roman" panose="02020603050405020304" pitchFamily="18" charset="0"/>
              </a:rPr>
              <a:t>workforce services</a:t>
            </a:r>
          </a:p>
          <a:p>
            <a:pPr lvl="1"/>
            <a:r>
              <a:rPr lang="en-US" dirty="0">
                <a:solidFill>
                  <a:srgbClr val="000000"/>
                </a:solidFill>
                <a:effectLst/>
                <a:ea typeface="Times New Roman" panose="02020603050405020304" pitchFamily="18" charset="0"/>
              </a:rPr>
              <a:t>social services</a:t>
            </a:r>
          </a:p>
          <a:p>
            <a:pPr lvl="1"/>
            <a:r>
              <a:rPr lang="en-US" dirty="0">
                <a:solidFill>
                  <a:srgbClr val="000000"/>
                </a:solidFill>
                <a:effectLst/>
                <a:ea typeface="Times New Roman" panose="02020603050405020304" pitchFamily="18" charset="0"/>
              </a:rPr>
              <a:t>childcare</a:t>
            </a:r>
          </a:p>
          <a:p>
            <a:pPr lvl="1"/>
            <a:r>
              <a:rPr lang="en-US" dirty="0">
                <a:solidFill>
                  <a:srgbClr val="000000"/>
                </a:solidFill>
                <a:effectLst/>
                <a:ea typeface="Times New Roman" panose="02020603050405020304" pitchFamily="18" charset="0"/>
              </a:rPr>
              <a:t>Transportation</a:t>
            </a:r>
          </a:p>
          <a:p>
            <a:pPr marL="685800" lvl="1" indent="-228600">
              <a:lnSpc>
                <a:spcPct val="95000"/>
              </a:lnSpc>
              <a:spcBef>
                <a:spcPts val="800"/>
              </a:spcBef>
              <a:buClr>
                <a:srgbClr val="2C5261"/>
              </a:buClr>
              <a:buFont typeface="Wingdings 3" panose="05040102010807070707" pitchFamily="18" charset="2"/>
              <a:buChar char=""/>
            </a:pPr>
            <a:r>
              <a:rPr lang="en-US" sz="2400" dirty="0">
                <a:solidFill>
                  <a:srgbClr val="000000"/>
                </a:solidFill>
                <a:effectLst/>
                <a:ea typeface="Times New Roman" panose="02020603050405020304" pitchFamily="18" charset="0"/>
              </a:rPr>
              <a:t>housing</a:t>
            </a:r>
          </a:p>
          <a:p>
            <a:pPr marL="685800" lvl="1" indent="-228600">
              <a:lnSpc>
                <a:spcPct val="95000"/>
              </a:lnSpc>
              <a:spcBef>
                <a:spcPts val="800"/>
              </a:spcBef>
              <a:buClr>
                <a:srgbClr val="2C5261"/>
              </a:buClr>
              <a:buFont typeface="Wingdings 3" panose="05040102010807070707" pitchFamily="18" charset="2"/>
              <a:buChar char=""/>
            </a:pPr>
            <a:r>
              <a:rPr lang="en-US" sz="2400" dirty="0">
                <a:solidFill>
                  <a:srgbClr val="000000"/>
                </a:solidFill>
                <a:effectLst/>
                <a:ea typeface="Times New Roman" panose="02020603050405020304" pitchFamily="18" charset="0"/>
              </a:rPr>
              <a:t>mentorship</a:t>
            </a:r>
          </a:p>
          <a:p>
            <a:pPr marL="685800" lvl="1" indent="-228600">
              <a:lnSpc>
                <a:spcPct val="95000"/>
              </a:lnSpc>
              <a:spcBef>
                <a:spcPts val="800"/>
              </a:spcBef>
              <a:buClr>
                <a:srgbClr val="2C5261"/>
              </a:buClr>
              <a:buFont typeface="Wingdings 3" panose="05040102010807070707" pitchFamily="18" charset="2"/>
              <a:buChar char=""/>
            </a:pPr>
            <a:r>
              <a:rPr lang="en-US" sz="2400" dirty="0">
                <a:solidFill>
                  <a:srgbClr val="000000"/>
                </a:solidFill>
                <a:effectLst/>
                <a:ea typeface="Times New Roman" panose="02020603050405020304" pitchFamily="18" charset="0"/>
              </a:rPr>
              <a:t>addiction treatment</a:t>
            </a:r>
          </a:p>
          <a:p>
            <a:pPr marL="685800" lvl="1" indent="-228600">
              <a:lnSpc>
                <a:spcPct val="95000"/>
              </a:lnSpc>
              <a:spcBef>
                <a:spcPts val="800"/>
              </a:spcBef>
              <a:buClr>
                <a:srgbClr val="2C5261"/>
              </a:buClr>
              <a:buFont typeface="Wingdings 3" panose="05040102010807070707" pitchFamily="18" charset="2"/>
              <a:buChar char=""/>
            </a:pPr>
            <a:r>
              <a:rPr lang="en-US" sz="2400" dirty="0">
                <a:solidFill>
                  <a:srgbClr val="000000"/>
                </a:solidFill>
                <a:effectLst/>
                <a:ea typeface="Times New Roman" panose="02020603050405020304" pitchFamily="18" charset="0"/>
              </a:rPr>
              <a:t>mental health treatment for participants  </a:t>
            </a:r>
            <a:endParaRPr lang="en-US" dirty="0">
              <a:solidFill>
                <a:srgbClr val="000000"/>
              </a:solidFill>
              <a:effectLst/>
              <a:ea typeface="Times New Roman" panose="02020603050405020304" pitchFamily="18" charset="0"/>
            </a:endParaRPr>
          </a:p>
          <a:p>
            <a:r>
              <a:rPr lang="en-US" dirty="0">
                <a:solidFill>
                  <a:srgbClr val="000000"/>
                </a:solidFill>
                <a:effectLst/>
                <a:ea typeface="Times New Roman" panose="02020603050405020304" pitchFamily="18" charset="0"/>
              </a:rPr>
              <a:t>Written commitments from recommended partners is encouraged</a:t>
            </a:r>
            <a:endParaRPr lang="en-US" sz="2800" dirty="0"/>
          </a:p>
        </p:txBody>
      </p:sp>
    </p:spTree>
    <p:extLst>
      <p:ext uri="{BB962C8B-B14F-4D97-AF65-F5344CB8AC3E}">
        <p14:creationId xmlns:p14="http://schemas.microsoft.com/office/powerpoint/2010/main" val="3221200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a:xfrm>
            <a:off x="839788" y="0"/>
            <a:ext cx="11081334" cy="786384"/>
          </a:xfrm>
        </p:spPr>
        <p:txBody>
          <a:bodyPr/>
          <a:lstStyle/>
          <a:p>
            <a:pPr algn="ctr"/>
            <a:r>
              <a:rPr lang="en-US" dirty="0"/>
              <a:t>Eligible Participants</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591015" y="898070"/>
            <a:ext cx="10764373" cy="5458280"/>
          </a:xfrm>
        </p:spPr>
        <p:txBody>
          <a:bodyPr/>
          <a:lstStyle/>
          <a:p>
            <a:pPr marL="0" indent="0">
              <a:buNone/>
            </a:pPr>
            <a:r>
              <a:rPr lang="en-US" sz="2000" dirty="0"/>
              <a:t>Note: This FOA requires applicants to choose a participant age group to serve, either youth (15-18 years old) or young adults (18-24 years old). </a:t>
            </a:r>
          </a:p>
          <a:p>
            <a:pPr marL="0" indent="0">
              <a:buNone/>
            </a:pPr>
            <a:r>
              <a:rPr lang="en-US" sz="2000" dirty="0"/>
              <a:t>Eligible participants must:</a:t>
            </a:r>
          </a:p>
          <a:p>
            <a:r>
              <a:rPr lang="en-US" sz="2000" dirty="0"/>
              <a:t>Be at least 15 years old and not older than 24 years of age on the date of enrollment</a:t>
            </a:r>
          </a:p>
          <a:p>
            <a:r>
              <a:rPr lang="en-US" sz="2000" dirty="0"/>
              <a:t>Reside in the targeted geographic area, or plan to return to the area upon release from custody, or upon the conclusion of an out-of-home placement</a:t>
            </a:r>
          </a:p>
          <a:p>
            <a:r>
              <a:rPr lang="en-US" sz="2000" dirty="0"/>
              <a:t>Have been expelled from a school OR had juvenile or adult justice system contact, defined as:</a:t>
            </a:r>
          </a:p>
          <a:p>
            <a:pPr lvl="1"/>
            <a:r>
              <a:rPr lang="en-US" sz="1800" dirty="0"/>
              <a:t>Current or previous incarceration; or arrest</a:t>
            </a:r>
          </a:p>
          <a:p>
            <a:pPr lvl="1"/>
            <a:r>
              <a:rPr lang="en-US" sz="1800" dirty="0"/>
              <a:t>Probation; parole; or out-of-home placement</a:t>
            </a:r>
          </a:p>
          <a:p>
            <a:pPr lvl="1"/>
            <a:r>
              <a:rPr lang="en-US" sz="1800" dirty="0"/>
              <a:t>Alternative sentence by the juvenile or adult justice system</a:t>
            </a:r>
          </a:p>
          <a:p>
            <a:pPr lvl="1"/>
            <a:r>
              <a:rPr lang="en-US" sz="1800" dirty="0"/>
              <a:t>Diversionary program of the juvenile or adult justice system</a:t>
            </a:r>
          </a:p>
        </p:txBody>
      </p:sp>
    </p:spTree>
    <p:extLst>
      <p:ext uri="{BB962C8B-B14F-4D97-AF65-F5344CB8AC3E}">
        <p14:creationId xmlns:p14="http://schemas.microsoft.com/office/powerpoint/2010/main" val="4138759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20</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a:xfrm>
            <a:off x="839788" y="0"/>
            <a:ext cx="11081334" cy="786384"/>
          </a:xfrm>
        </p:spPr>
        <p:txBody>
          <a:bodyPr/>
          <a:lstStyle/>
          <a:p>
            <a:pPr algn="ctr"/>
            <a:r>
              <a:rPr lang="en-US" dirty="0"/>
              <a:t>Eligible Participants (continued)</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591015" y="898070"/>
            <a:ext cx="10764373" cy="5458280"/>
          </a:xfrm>
        </p:spPr>
        <p:txBody>
          <a:bodyPr/>
          <a:lstStyle/>
          <a:p>
            <a:r>
              <a:rPr lang="en-US" dirty="0"/>
              <a:t>Have one or more of the following risk-factors associated with delinquent or criminal activity: </a:t>
            </a:r>
          </a:p>
          <a:p>
            <a:pPr lvl="1"/>
            <a:r>
              <a:rPr lang="en-US" sz="2000" dirty="0"/>
              <a:t>Juvenile or criminal record of a violent offense/infraction or crimes against persons, as defined by state law enforcement.  Examples include assault, homicide, intimidation, kidnapping/abduction, manslaughter, sex offenses, and robbery.</a:t>
            </a:r>
          </a:p>
          <a:p>
            <a:pPr lvl="1"/>
            <a:r>
              <a:rPr lang="en-US" sz="2000" dirty="0"/>
              <a:t>Attend or attended an alternative high school for disciplinary reasons</a:t>
            </a:r>
          </a:p>
          <a:p>
            <a:pPr lvl="1"/>
            <a:r>
              <a:rPr lang="en-US" sz="2000" dirty="0"/>
              <a:t>Left high school before completion</a:t>
            </a:r>
          </a:p>
          <a:p>
            <a:pPr lvl="1"/>
            <a:r>
              <a:rPr lang="en-US" sz="2000" dirty="0"/>
              <a:t>Gang membership (current or prior)</a:t>
            </a:r>
          </a:p>
          <a:p>
            <a:pPr lvl="1"/>
            <a:r>
              <a:rPr lang="en-US" sz="2000" dirty="0"/>
              <a:t>Parent who is currently or formerly incarcerated</a:t>
            </a:r>
          </a:p>
          <a:p>
            <a:pPr lvl="1"/>
            <a:r>
              <a:rPr lang="en-US" sz="2000" dirty="0"/>
              <a:t>Diagnosed by clinician or told by a school official of attention deficit disorder or attention deficit/ hyperactivity disorder (ADD or ADHD) or other learning disabilities; or has or had an Individualized Education Plan (IEP) in school</a:t>
            </a:r>
          </a:p>
          <a:p>
            <a:pPr lvl="1"/>
            <a:r>
              <a:rPr lang="en-US" sz="2000" dirty="0"/>
              <a:t>Assessed as having anti-social attitudes/beliefs (by clinician or justice system or mandatory violence prevention partner)</a:t>
            </a:r>
          </a:p>
          <a:p>
            <a:pPr lvl="1"/>
            <a:r>
              <a:rPr lang="en-US" sz="2000" dirty="0"/>
              <a:t>Substance misuse before age 12</a:t>
            </a:r>
          </a:p>
        </p:txBody>
      </p:sp>
    </p:spTree>
    <p:extLst>
      <p:ext uri="{BB962C8B-B14F-4D97-AF65-F5344CB8AC3E}">
        <p14:creationId xmlns:p14="http://schemas.microsoft.com/office/powerpoint/2010/main" val="2421115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72E8A2-A6E2-5C66-955C-760FA7136F43}"/>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21</a:t>
            </a:fld>
            <a:endParaRPr lang="en-US"/>
          </a:p>
        </p:txBody>
      </p:sp>
      <p:sp>
        <p:nvSpPr>
          <p:cNvPr id="3" name="Title 2">
            <a:extLst>
              <a:ext uri="{FF2B5EF4-FFF2-40B4-BE49-F238E27FC236}">
                <a16:creationId xmlns:a16="http://schemas.microsoft.com/office/drawing/2014/main" id="{13C05CAE-34C3-A0EE-A198-5CAF9491FA7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Target Area</a:t>
            </a:r>
          </a:p>
        </p:txBody>
      </p:sp>
      <p:sp>
        <p:nvSpPr>
          <p:cNvPr id="5" name="Content Placeholder 4">
            <a:extLst>
              <a:ext uri="{FF2B5EF4-FFF2-40B4-BE49-F238E27FC236}">
                <a16:creationId xmlns:a16="http://schemas.microsoft.com/office/drawing/2014/main" id="{43EB1B43-71F7-E5D4-F165-E7F3368CE630}"/>
              </a:ext>
              <a:ext uri="{C183D7F6-B498-43B3-948B-1728B52AA6E4}">
                <adec:decorative xmlns:adec="http://schemas.microsoft.com/office/drawing/2017/decorative" val="1"/>
              </a:ext>
            </a:extLst>
          </p:cNvPr>
          <p:cNvSpPr>
            <a:spLocks noGrp="1"/>
          </p:cNvSpPr>
          <p:nvPr>
            <p:ph sz="half" idx="2"/>
          </p:nvPr>
        </p:nvSpPr>
        <p:spPr>
          <a:xfrm>
            <a:off x="839788" y="1106312"/>
            <a:ext cx="10515600" cy="5083352"/>
          </a:xfrm>
        </p:spPr>
        <p:txBody>
          <a:bodyPr/>
          <a:lstStyle/>
          <a:p>
            <a:r>
              <a:rPr lang="en-US" dirty="0"/>
              <a:t>Please note that DOL evaluates applications on the need of the target area (also referred to as “service area”). </a:t>
            </a:r>
          </a:p>
          <a:p>
            <a:r>
              <a:rPr lang="en-US" dirty="0"/>
              <a:t>For the GO grant program, DOL considers not only the need for the services to participants in the target area, but also the area’s level of poverty and crime.</a:t>
            </a:r>
          </a:p>
          <a:p>
            <a:r>
              <a:rPr lang="en-US" dirty="0"/>
              <a:t> Applicants must use American Community Survey data to define counties, Indian Reservations or Native Lands, or contiguous Census Tracts as target areas for their grants. </a:t>
            </a:r>
          </a:p>
          <a:p>
            <a:r>
              <a:rPr lang="en-US" dirty="0"/>
              <a:t>Direct applicants proposing to serve multiple service areas that are not contiguous or closely located must provide the address of a local organizational presence (office, affiliate, sub-grantee or partner organization) in a physical space sufficient to provide program services within each service area proposed.</a:t>
            </a:r>
          </a:p>
        </p:txBody>
      </p:sp>
    </p:spTree>
    <p:extLst>
      <p:ext uri="{BB962C8B-B14F-4D97-AF65-F5344CB8AC3E}">
        <p14:creationId xmlns:p14="http://schemas.microsoft.com/office/powerpoint/2010/main" val="2924086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pPr algn="ctr"/>
            <a:r>
              <a:rPr lang="en-US" dirty="0"/>
              <a:t>Required Services:  Employment and Career Services and Products</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idx="1"/>
          </p:nvPr>
        </p:nvSpPr>
        <p:spPr/>
        <p:txBody>
          <a:bodyPr/>
          <a:lstStyle/>
          <a:p>
            <a:r>
              <a:rPr lang="en-US" sz="2200" dirty="0"/>
              <a:t>Job preparation</a:t>
            </a:r>
          </a:p>
          <a:p>
            <a:r>
              <a:rPr lang="en-US" sz="2200" dirty="0"/>
              <a:t>Career exploration/planning</a:t>
            </a:r>
          </a:p>
          <a:p>
            <a:r>
              <a:rPr lang="en-US" sz="2200" dirty="0"/>
              <a:t>Trauma-informed, growth-focused case management</a:t>
            </a:r>
          </a:p>
          <a:p>
            <a:r>
              <a:rPr lang="en-US" sz="2200" dirty="0"/>
              <a:t>Individual development plans (IDPs) with local labor market information (LMI)</a:t>
            </a:r>
          </a:p>
          <a:p>
            <a:r>
              <a:rPr lang="en-US" sz="2200" dirty="0"/>
              <a:t>Employment barrier identification</a:t>
            </a:r>
          </a:p>
          <a:p>
            <a:r>
              <a:rPr lang="en-US" sz="2200" dirty="0"/>
              <a:t>Needs assessment</a:t>
            </a:r>
          </a:p>
          <a:p>
            <a:pPr marL="0" indent="0">
              <a:buNone/>
            </a:pPr>
            <a:r>
              <a:rPr lang="en-US" sz="2200" dirty="0">
                <a:solidFill>
                  <a:schemeClr val="accent1">
                    <a:lumMod val="50000"/>
                  </a:schemeClr>
                </a:solidFill>
              </a:rPr>
              <a:t>The applicant must provide, as an attachment to the Project Narrative, a sample schedule of activities for a month of pre-release operations.  The schedule must include all required pre-release activities in the FOA.</a:t>
            </a:r>
          </a:p>
          <a:p>
            <a:pPr marL="0" indent="0">
              <a:buNone/>
            </a:pPr>
            <a:endParaRPr lang="en-US" sz="2000" dirty="0"/>
          </a:p>
        </p:txBody>
      </p:sp>
    </p:spTree>
    <p:extLst>
      <p:ext uri="{BB962C8B-B14F-4D97-AF65-F5344CB8AC3E}">
        <p14:creationId xmlns:p14="http://schemas.microsoft.com/office/powerpoint/2010/main" val="931966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23</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normAutofit/>
          </a:bodyPr>
          <a:lstStyle/>
          <a:p>
            <a:pPr algn="ctr"/>
            <a:r>
              <a:rPr lang="en-US" dirty="0"/>
              <a:t>Required Services:  Supportive Services</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idx="1"/>
          </p:nvPr>
        </p:nvSpPr>
        <p:spPr/>
        <p:txBody>
          <a:bodyPr/>
          <a:lstStyle/>
          <a:p>
            <a:pPr>
              <a:spcBef>
                <a:spcPts val="1400"/>
              </a:spcBef>
            </a:pPr>
            <a:r>
              <a:rPr lang="en-US" sz="2200" dirty="0">
                <a:solidFill>
                  <a:srgbClr val="000000"/>
                </a:solidFill>
                <a:ea typeface="Times New Roman" panose="02020603050405020304" pitchFamily="18" charset="0"/>
              </a:rPr>
              <a:t>L</a:t>
            </a:r>
            <a:r>
              <a:rPr lang="en-US" sz="2200" dirty="0">
                <a:solidFill>
                  <a:srgbClr val="000000"/>
                </a:solidFill>
                <a:effectLst/>
                <a:ea typeface="Times New Roman" panose="02020603050405020304" pitchFamily="18" charset="0"/>
              </a:rPr>
              <a:t>egal assistance (e.g., expungement/sealing cases, securing participant licenses, child support/custody modifications, protective/restraining orders)</a:t>
            </a:r>
          </a:p>
          <a:p>
            <a:pPr>
              <a:spcBef>
                <a:spcPts val="1400"/>
              </a:spcBef>
            </a:pPr>
            <a:r>
              <a:rPr lang="en-US" sz="2200" dirty="0">
                <a:solidFill>
                  <a:srgbClr val="000000"/>
                </a:solidFill>
                <a:ea typeface="Times New Roman" panose="02020603050405020304" pitchFamily="18" charset="0"/>
              </a:rPr>
              <a:t>S</a:t>
            </a:r>
            <a:r>
              <a:rPr lang="en-US" sz="2200" dirty="0">
                <a:solidFill>
                  <a:srgbClr val="000000"/>
                </a:solidFill>
                <a:effectLst/>
                <a:ea typeface="Times New Roman" panose="02020603050405020304" pitchFamily="18" charset="0"/>
              </a:rPr>
              <a:t>ocial services</a:t>
            </a:r>
          </a:p>
          <a:p>
            <a:pPr>
              <a:spcBef>
                <a:spcPts val="1400"/>
              </a:spcBef>
            </a:pPr>
            <a:r>
              <a:rPr lang="en-US" sz="2200" dirty="0">
                <a:solidFill>
                  <a:srgbClr val="000000"/>
                </a:solidFill>
                <a:ea typeface="Times New Roman" panose="02020603050405020304" pitchFamily="18" charset="0"/>
              </a:rPr>
              <a:t>C</a:t>
            </a:r>
            <a:r>
              <a:rPr lang="en-US" sz="2200" dirty="0">
                <a:solidFill>
                  <a:srgbClr val="000000"/>
                </a:solidFill>
                <a:effectLst/>
                <a:ea typeface="Times New Roman" panose="02020603050405020304" pitchFamily="18" charset="0"/>
              </a:rPr>
              <a:t>hild care </a:t>
            </a:r>
          </a:p>
          <a:p>
            <a:pPr>
              <a:spcBef>
                <a:spcPts val="1400"/>
              </a:spcBef>
            </a:pPr>
            <a:r>
              <a:rPr lang="en-US" sz="2200" dirty="0">
                <a:solidFill>
                  <a:srgbClr val="000000"/>
                </a:solidFill>
                <a:ea typeface="Times New Roman" panose="02020603050405020304" pitchFamily="18" charset="0"/>
              </a:rPr>
              <a:t>T</a:t>
            </a:r>
            <a:r>
              <a:rPr lang="en-US" sz="2200" dirty="0">
                <a:solidFill>
                  <a:srgbClr val="000000"/>
                </a:solidFill>
                <a:effectLst/>
                <a:ea typeface="Times New Roman" panose="02020603050405020304" pitchFamily="18" charset="0"/>
              </a:rPr>
              <a:t>ransportation</a:t>
            </a:r>
          </a:p>
          <a:p>
            <a:pPr>
              <a:spcBef>
                <a:spcPts val="1400"/>
              </a:spcBef>
            </a:pPr>
            <a:r>
              <a:rPr lang="en-US" sz="2200" dirty="0">
                <a:solidFill>
                  <a:srgbClr val="000000"/>
                </a:solidFill>
                <a:ea typeface="Times New Roman" panose="02020603050405020304" pitchFamily="18" charset="0"/>
              </a:rPr>
              <a:t>H</a:t>
            </a:r>
            <a:r>
              <a:rPr lang="en-US" sz="2200" dirty="0">
                <a:solidFill>
                  <a:srgbClr val="000000"/>
                </a:solidFill>
                <a:effectLst/>
                <a:ea typeface="Times New Roman" panose="02020603050405020304" pitchFamily="18" charset="0"/>
              </a:rPr>
              <a:t>ousing</a:t>
            </a:r>
          </a:p>
          <a:p>
            <a:pPr>
              <a:spcBef>
                <a:spcPts val="1400"/>
              </a:spcBef>
            </a:pPr>
            <a:r>
              <a:rPr lang="en-US" sz="2200" dirty="0">
                <a:solidFill>
                  <a:srgbClr val="000000"/>
                </a:solidFill>
                <a:ea typeface="Times New Roman" panose="02020603050405020304" pitchFamily="18" charset="0"/>
              </a:rPr>
              <a:t>M</a:t>
            </a:r>
            <a:r>
              <a:rPr lang="en-US" sz="2200" dirty="0">
                <a:solidFill>
                  <a:srgbClr val="000000"/>
                </a:solidFill>
                <a:effectLst/>
                <a:ea typeface="Times New Roman" panose="02020603050405020304" pitchFamily="18" charset="0"/>
              </a:rPr>
              <a:t>ental health counseling</a:t>
            </a:r>
          </a:p>
          <a:p>
            <a:pPr>
              <a:spcBef>
                <a:spcPts val="1400"/>
              </a:spcBef>
            </a:pPr>
            <a:r>
              <a:rPr lang="en-US" sz="2200" dirty="0">
                <a:solidFill>
                  <a:srgbClr val="000000"/>
                </a:solidFill>
                <a:ea typeface="Times New Roman" panose="02020603050405020304" pitchFamily="18" charset="0"/>
              </a:rPr>
              <a:t>D</a:t>
            </a:r>
            <a:r>
              <a:rPr lang="en-US" sz="2200" dirty="0">
                <a:solidFill>
                  <a:srgbClr val="000000"/>
                </a:solidFill>
                <a:effectLst/>
                <a:ea typeface="Times New Roman" panose="02020603050405020304" pitchFamily="18" charset="0"/>
              </a:rPr>
              <a:t>rug treatment</a:t>
            </a:r>
          </a:p>
          <a:p>
            <a:pPr marL="0" indent="0">
              <a:buNone/>
            </a:pPr>
            <a:r>
              <a:rPr lang="en-US" sz="2200" dirty="0"/>
              <a:t>The applicant must describe the supportive services available to participants and how staff determine what supportive services are needed. </a:t>
            </a:r>
          </a:p>
        </p:txBody>
      </p:sp>
    </p:spTree>
    <p:extLst>
      <p:ext uri="{BB962C8B-B14F-4D97-AF65-F5344CB8AC3E}">
        <p14:creationId xmlns:p14="http://schemas.microsoft.com/office/powerpoint/2010/main" val="2984112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68A1EF-F986-4BD0-BC89-6A43C0F3D5C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a:extLst>
              <a:ext uri="{FF2B5EF4-FFF2-40B4-BE49-F238E27FC236}">
                <a16:creationId xmlns:a16="http://schemas.microsoft.com/office/drawing/2014/main" id="{281431D4-0F43-4501-9D9A-79639E9036F4}"/>
              </a:ext>
              <a:ext uri="{C183D7F6-B498-43B3-948B-1728B52AA6E4}">
                <adec:decorative xmlns:adec="http://schemas.microsoft.com/office/drawing/2017/decorative" val="1"/>
              </a:ext>
            </a:extLst>
          </p:cNvPr>
          <p:cNvSpPr>
            <a:spLocks noGrp="1"/>
          </p:cNvSpPr>
          <p:nvPr>
            <p:ph type="title"/>
          </p:nvPr>
        </p:nvSpPr>
        <p:spPr/>
        <p:txBody>
          <a:bodyPr>
            <a:normAutofit/>
          </a:bodyPr>
          <a:lstStyle/>
          <a:p>
            <a:pPr algn="ctr"/>
            <a:r>
              <a:rPr lang="en-US" dirty="0"/>
              <a:t>Required Services:  Paid Work Experience</a:t>
            </a:r>
          </a:p>
        </p:txBody>
      </p:sp>
      <p:sp>
        <p:nvSpPr>
          <p:cNvPr id="5" name="Content Placeholder 4">
            <a:extLst>
              <a:ext uri="{FF2B5EF4-FFF2-40B4-BE49-F238E27FC236}">
                <a16:creationId xmlns:a16="http://schemas.microsoft.com/office/drawing/2014/main" id="{1247EEF6-91B5-496C-82D9-B99ECA925572}"/>
              </a:ext>
              <a:ext uri="{C183D7F6-B498-43B3-948B-1728B52AA6E4}">
                <adec:decorative xmlns:adec="http://schemas.microsoft.com/office/drawing/2017/decorative" val="1"/>
              </a:ext>
            </a:extLst>
          </p:cNvPr>
          <p:cNvSpPr>
            <a:spLocks noGrp="1"/>
          </p:cNvSpPr>
          <p:nvPr>
            <p:ph idx="1"/>
          </p:nvPr>
        </p:nvSpPr>
        <p:spPr/>
        <p:txBody>
          <a:bodyPr/>
          <a:lstStyle/>
          <a:p>
            <a:r>
              <a:rPr lang="en-US" dirty="0"/>
              <a:t>Minimum of 200 hours</a:t>
            </a:r>
          </a:p>
          <a:p>
            <a:r>
              <a:rPr lang="en-US" dirty="0"/>
              <a:t>The following types of paid work experiences are acceptable: </a:t>
            </a:r>
          </a:p>
          <a:p>
            <a:pPr lvl="1"/>
            <a:r>
              <a:rPr lang="en-US" dirty="0"/>
              <a:t>Paid or subsidized employment</a:t>
            </a:r>
          </a:p>
          <a:p>
            <a:pPr lvl="1"/>
            <a:r>
              <a:rPr lang="en-US" dirty="0"/>
              <a:t>Pre-apprenticeship or apprenticeship</a:t>
            </a:r>
          </a:p>
          <a:p>
            <a:pPr lvl="1"/>
            <a:r>
              <a:rPr lang="en-US" dirty="0"/>
              <a:t>Internship</a:t>
            </a:r>
          </a:p>
          <a:p>
            <a:pPr lvl="1"/>
            <a:r>
              <a:rPr lang="en-US" dirty="0"/>
              <a:t>On-the-job training (OJT)</a:t>
            </a:r>
          </a:p>
          <a:p>
            <a:r>
              <a:rPr lang="en-US" dirty="0"/>
              <a:t>Applicants must ensure participants are paid no less than the local, applicable minimum wage. Applicants serving the 18–24-year-old age group must ensure participants can earn $3,000 or more by fulfilling their duties in the work experience.</a:t>
            </a:r>
          </a:p>
          <a:p>
            <a:endParaRPr lang="en-US" dirty="0"/>
          </a:p>
        </p:txBody>
      </p:sp>
    </p:spTree>
    <p:extLst>
      <p:ext uri="{BB962C8B-B14F-4D97-AF65-F5344CB8AC3E}">
        <p14:creationId xmlns:p14="http://schemas.microsoft.com/office/powerpoint/2010/main" val="3328411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364749C-7D5A-45B3-071C-3B25F8F02169}"/>
              </a:ext>
            </a:extLst>
          </p:cNvPr>
          <p:cNvSpPr>
            <a:spLocks noGrp="1"/>
          </p:cNvSpPr>
          <p:nvPr>
            <p:ph type="sldNum" sz="quarter" idx="12"/>
          </p:nvPr>
        </p:nvSpPr>
        <p:spPr/>
        <p:txBody>
          <a:bodyPr/>
          <a:lstStyle/>
          <a:p>
            <a:fld id="{158B7785-F6D6-45F8-833E-07BD84680091}" type="slidenum">
              <a:rPr lang="en-US" smtClean="0"/>
              <a:t>25</a:t>
            </a:fld>
            <a:endParaRPr lang="en-US"/>
          </a:p>
        </p:txBody>
      </p:sp>
      <p:sp>
        <p:nvSpPr>
          <p:cNvPr id="3" name="Title 2">
            <a:extLst>
              <a:ext uri="{FF2B5EF4-FFF2-40B4-BE49-F238E27FC236}">
                <a16:creationId xmlns:a16="http://schemas.microsoft.com/office/drawing/2014/main" id="{E93116CB-FDEB-78FA-067C-7FC4E84F006D}"/>
              </a:ext>
            </a:extLst>
          </p:cNvPr>
          <p:cNvSpPr>
            <a:spLocks noGrp="1"/>
          </p:cNvSpPr>
          <p:nvPr>
            <p:ph type="title"/>
          </p:nvPr>
        </p:nvSpPr>
        <p:spPr/>
        <p:txBody>
          <a:bodyPr/>
          <a:lstStyle/>
          <a:p>
            <a:pPr algn="ctr"/>
            <a:r>
              <a:rPr lang="en-US" dirty="0"/>
              <a:t>The Good Jobs Principles </a:t>
            </a:r>
          </a:p>
        </p:txBody>
      </p:sp>
      <p:sp>
        <p:nvSpPr>
          <p:cNvPr id="4" name="Content Placeholder 3">
            <a:extLst>
              <a:ext uri="{FF2B5EF4-FFF2-40B4-BE49-F238E27FC236}">
                <a16:creationId xmlns:a16="http://schemas.microsoft.com/office/drawing/2014/main" id="{0885F322-DF54-5810-9EE7-04CA10E4666A}"/>
              </a:ext>
            </a:extLst>
          </p:cNvPr>
          <p:cNvSpPr>
            <a:spLocks noGrp="1"/>
          </p:cNvSpPr>
          <p:nvPr>
            <p:ph idx="1"/>
          </p:nvPr>
        </p:nvSpPr>
        <p:spPr/>
        <p:txBody>
          <a:bodyPr>
            <a:normAutofit/>
          </a:bodyPr>
          <a:lstStyle/>
          <a:p>
            <a:r>
              <a:rPr lang="en-US" dirty="0">
                <a:effectLst/>
                <a:ea typeface="Calibri" panose="020F0502020204030204" pitchFamily="34" charset="0"/>
              </a:rPr>
              <a:t>At minimum, applicants must show that they have engaged with employer/industry partners about how to incorporate </a:t>
            </a:r>
            <a:r>
              <a:rPr lang="en-US" dirty="0">
                <a:solidFill>
                  <a:srgbClr val="0000FF"/>
                </a:solidFill>
                <a:effectLst/>
                <a:ea typeface="Calibri" panose="020F0502020204030204" pitchFamily="34" charset="0"/>
              </a:rPr>
              <a:t>The Good Jobs Principles</a:t>
            </a:r>
            <a:r>
              <a:rPr lang="en-US" dirty="0">
                <a:effectLst/>
                <a:ea typeface="Calibri" panose="020F0502020204030204" pitchFamily="34" charset="0"/>
              </a:rPr>
              <a:t>, a shared federal vision of job quality published by the U.S. Departments of Labor and Commerce, into the paid work experiences. </a:t>
            </a:r>
          </a:p>
          <a:p>
            <a:r>
              <a:rPr lang="en-US" dirty="0">
                <a:effectLst/>
                <a:ea typeface="Calibri" panose="020F0502020204030204" pitchFamily="34" charset="0"/>
              </a:rPr>
              <a:t>The Good Jobs Principles, which have guided workforce and infrastructure investments throughout the federal government, describe stable, family-sustaining, inclusive employment opportunities that incorporate worker voice. </a:t>
            </a:r>
          </a:p>
          <a:p>
            <a:r>
              <a:rPr lang="en-US" dirty="0">
                <a:effectLst/>
                <a:ea typeface="Calibri" panose="020F0502020204030204" pitchFamily="34" charset="0"/>
              </a:rPr>
              <a:t>For details, visit: </a:t>
            </a:r>
            <a:r>
              <a:rPr lang="en-US" u="sng" dirty="0">
                <a:solidFill>
                  <a:srgbClr val="0000FF"/>
                </a:solidFill>
                <a:effectLst/>
                <a:ea typeface="Calibri" panose="020F0502020204030204" pitchFamily="34" charset="0"/>
                <a:hlinkClick r:id="rId3"/>
              </a:rPr>
              <a:t>www.dol.gov/general/good-jobs/principles</a:t>
            </a:r>
            <a:r>
              <a:rPr lang="en-US" dirty="0">
                <a:effectLst/>
                <a:ea typeface="Calibri" panose="020F0502020204030204" pitchFamily="34" charset="0"/>
              </a:rPr>
              <a:t>.</a:t>
            </a:r>
            <a:endParaRPr lang="en-US" dirty="0"/>
          </a:p>
        </p:txBody>
      </p:sp>
    </p:spTree>
    <p:extLst>
      <p:ext uri="{BB962C8B-B14F-4D97-AF65-F5344CB8AC3E}">
        <p14:creationId xmlns:p14="http://schemas.microsoft.com/office/powerpoint/2010/main" val="1147581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2F465C-1AFD-4AAF-943C-4C960F7A2FEC}"/>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26</a:t>
            </a:fld>
            <a:endParaRPr lang="en-US"/>
          </a:p>
        </p:txBody>
      </p:sp>
      <p:sp>
        <p:nvSpPr>
          <p:cNvPr id="3" name="Title 2">
            <a:extLst>
              <a:ext uri="{FF2B5EF4-FFF2-40B4-BE49-F238E27FC236}">
                <a16:creationId xmlns:a16="http://schemas.microsoft.com/office/drawing/2014/main" id="{BF925647-897C-481C-80A5-D0CC2760E9F2}"/>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Required Services:  Placement into Educational Opportunities</a:t>
            </a:r>
          </a:p>
        </p:txBody>
      </p:sp>
      <p:sp>
        <p:nvSpPr>
          <p:cNvPr id="4" name="Content Placeholder 3">
            <a:extLst>
              <a:ext uri="{FF2B5EF4-FFF2-40B4-BE49-F238E27FC236}">
                <a16:creationId xmlns:a16="http://schemas.microsoft.com/office/drawing/2014/main" id="{567D4042-CE4E-4503-9EEC-4D89F6F1376F}"/>
              </a:ext>
              <a:ext uri="{C183D7F6-B498-43B3-948B-1728B52AA6E4}">
                <adec:decorative xmlns:adec="http://schemas.microsoft.com/office/drawing/2017/decorative" val="1"/>
              </a:ext>
            </a:extLst>
          </p:cNvPr>
          <p:cNvSpPr>
            <a:spLocks noGrp="1"/>
          </p:cNvSpPr>
          <p:nvPr>
            <p:ph idx="1"/>
          </p:nvPr>
        </p:nvSpPr>
        <p:spPr/>
        <p:txBody>
          <a:bodyPr>
            <a:normAutofit/>
          </a:bodyPr>
          <a:lstStyle/>
          <a:p>
            <a:pPr>
              <a:spcBef>
                <a:spcPts val="800"/>
              </a:spcBef>
            </a:pPr>
            <a:r>
              <a:rPr lang="en-US" dirty="0">
                <a:solidFill>
                  <a:srgbClr val="000000"/>
                </a:solidFill>
                <a:ea typeface="Times New Roman" panose="02020603050405020304" pitchFamily="18" charset="0"/>
              </a:rPr>
              <a:t>D</a:t>
            </a:r>
            <a:r>
              <a:rPr lang="en-US" dirty="0">
                <a:solidFill>
                  <a:srgbClr val="000000"/>
                </a:solidFill>
                <a:effectLst/>
                <a:ea typeface="Times New Roman" panose="02020603050405020304" pitchFamily="18" charset="0"/>
              </a:rPr>
              <a:t>escribe the post-work experience transition services that they will offer to prepare participants for further educational attainment and educational placement</a:t>
            </a:r>
            <a:r>
              <a:rPr lang="en-US" dirty="0">
                <a:solidFill>
                  <a:srgbClr val="000000"/>
                </a:solidFill>
                <a:ea typeface="Times New Roman" panose="02020603050405020304" pitchFamily="18" charset="0"/>
              </a:rPr>
              <a:t>s</a:t>
            </a:r>
          </a:p>
          <a:p>
            <a:pPr marL="0" indent="0">
              <a:spcBef>
                <a:spcPts val="800"/>
              </a:spcBef>
              <a:buNone/>
            </a:pPr>
            <a:endParaRPr lang="en-US" dirty="0">
              <a:solidFill>
                <a:srgbClr val="000000"/>
              </a:solidFill>
              <a:effectLst/>
              <a:ea typeface="Times New Roman" panose="02020603050405020304" pitchFamily="18" charset="0"/>
            </a:endParaRPr>
          </a:p>
          <a:p>
            <a:pPr>
              <a:spcBef>
                <a:spcPts val="800"/>
              </a:spcBef>
            </a:pPr>
            <a:r>
              <a:rPr lang="en-US" dirty="0">
                <a:solidFill>
                  <a:srgbClr val="000000"/>
                </a:solidFill>
                <a:effectLst/>
                <a:ea typeface="Times New Roman" panose="02020603050405020304" pitchFamily="18" charset="0"/>
              </a:rPr>
              <a:t>Demonstrate how the program will work towards the five WIOA primary indicators of performance</a:t>
            </a:r>
          </a:p>
          <a:p>
            <a:pPr>
              <a:spcBef>
                <a:spcPts val="800"/>
              </a:spcBef>
            </a:pPr>
            <a:endParaRPr lang="en-US" dirty="0">
              <a:solidFill>
                <a:srgbClr val="000000"/>
              </a:solidFill>
              <a:ea typeface="Times New Roman" panose="02020603050405020304" pitchFamily="18" charset="0"/>
            </a:endParaRPr>
          </a:p>
          <a:p>
            <a:pPr>
              <a:spcBef>
                <a:spcPts val="800"/>
              </a:spcBef>
            </a:pPr>
            <a:r>
              <a:rPr lang="en-US" dirty="0">
                <a:solidFill>
                  <a:srgbClr val="000000"/>
                </a:solidFill>
                <a:effectLst/>
                <a:ea typeface="Times New Roman" panose="02020603050405020304" pitchFamily="18" charset="0"/>
              </a:rPr>
              <a:t>Describe how the educational services and supports that they provide are tailored to the target age group</a:t>
            </a:r>
            <a:endParaRPr lang="en-US" dirty="0">
              <a:solidFill>
                <a:srgbClr val="000000"/>
              </a:solidFill>
              <a:effectLst/>
              <a:ea typeface="Helvetica" panose="020B0604020202020204" pitchFamily="34" charset="0"/>
            </a:endParaRPr>
          </a:p>
        </p:txBody>
      </p:sp>
    </p:spTree>
    <p:extLst>
      <p:ext uri="{BB962C8B-B14F-4D97-AF65-F5344CB8AC3E}">
        <p14:creationId xmlns:p14="http://schemas.microsoft.com/office/powerpoint/2010/main" val="187697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A6EB37-B59D-46D2-8F44-09CA1EEE213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27</a:t>
            </a:fld>
            <a:endParaRPr lang="en-US"/>
          </a:p>
        </p:txBody>
      </p:sp>
      <p:sp>
        <p:nvSpPr>
          <p:cNvPr id="3" name="Title 2">
            <a:extLst>
              <a:ext uri="{FF2B5EF4-FFF2-40B4-BE49-F238E27FC236}">
                <a16:creationId xmlns:a16="http://schemas.microsoft.com/office/drawing/2014/main" id="{882C5044-53E0-445D-90DB-EEF32744F9B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Required Services:  Mentorship</a:t>
            </a:r>
          </a:p>
        </p:txBody>
      </p:sp>
      <p:sp>
        <p:nvSpPr>
          <p:cNvPr id="6" name="Content Placeholder 5">
            <a:extLst>
              <a:ext uri="{FF2B5EF4-FFF2-40B4-BE49-F238E27FC236}">
                <a16:creationId xmlns:a16="http://schemas.microsoft.com/office/drawing/2014/main" id="{0474AC37-65B6-4EC0-B9A2-BA4D0F21101D}"/>
              </a:ext>
              <a:ext uri="{C183D7F6-B498-43B3-948B-1728B52AA6E4}">
                <adec:decorative xmlns:adec="http://schemas.microsoft.com/office/drawing/2017/decorative" val="1"/>
              </a:ext>
            </a:extLst>
          </p:cNvPr>
          <p:cNvSpPr>
            <a:spLocks noGrp="1"/>
          </p:cNvSpPr>
          <p:nvPr>
            <p:ph idx="1"/>
          </p:nvPr>
        </p:nvSpPr>
        <p:spPr>
          <a:xfrm>
            <a:off x="311727" y="914400"/>
            <a:ext cx="11575473" cy="5631873"/>
          </a:xfrm>
        </p:spPr>
        <p:txBody>
          <a:bodyPr>
            <a:normAutofit lnSpcReduction="10000"/>
          </a:bodyPr>
          <a:lstStyle/>
          <a:p>
            <a:pPr marL="0" indent="0">
              <a:buNone/>
            </a:pPr>
            <a:r>
              <a:rPr lang="en-US" sz="2200" dirty="0">
                <a:solidFill>
                  <a:srgbClr val="000000"/>
                </a:solidFill>
                <a:effectLst/>
                <a:ea typeface="Times New Roman" panose="02020603050405020304" pitchFamily="18" charset="0"/>
              </a:rPr>
              <a:t>Mentorship is a key component of the GO program to ensure participants make progress towards important adolescent and young adult developmental milestones</a:t>
            </a:r>
          </a:p>
          <a:p>
            <a:r>
              <a:rPr lang="en-US" sz="2000" dirty="0">
                <a:solidFill>
                  <a:srgbClr val="000000"/>
                </a:solidFill>
                <a:ea typeface="Times New Roman" panose="02020603050405020304" pitchFamily="18" charset="0"/>
              </a:rPr>
              <a:t>St</a:t>
            </a:r>
            <a:r>
              <a:rPr lang="en-US" sz="2000" dirty="0">
                <a:solidFill>
                  <a:srgbClr val="000000"/>
                </a:solidFill>
                <a:effectLst/>
                <a:ea typeface="Times New Roman" panose="02020603050405020304" pitchFamily="18" charset="0"/>
              </a:rPr>
              <a:t>aff with lived experience of incarceration and/or community violence are preferred as GO-program mentors</a:t>
            </a:r>
          </a:p>
          <a:p>
            <a:r>
              <a:rPr lang="en-US" sz="2000" dirty="0">
                <a:solidFill>
                  <a:srgbClr val="000000"/>
                </a:solidFill>
                <a:ea typeface="Times New Roman" panose="02020603050405020304" pitchFamily="18" charset="0"/>
              </a:rPr>
              <a:t>P</a:t>
            </a:r>
            <a:r>
              <a:rPr lang="en-US" sz="2000" dirty="0">
                <a:solidFill>
                  <a:srgbClr val="000000"/>
                </a:solidFill>
                <a:effectLst/>
                <a:ea typeface="Times New Roman" panose="02020603050405020304" pitchFamily="18" charset="0"/>
              </a:rPr>
              <a:t>artners that leverage existing mentorship relationships with participants and/or demonstrate the capability to sustain mentorship relationships after federal financial assistance has ended are preferred</a:t>
            </a:r>
            <a:endParaRPr lang="en-US" sz="2000" dirty="0">
              <a:solidFill>
                <a:srgbClr val="000000"/>
              </a:solidFill>
              <a:ea typeface="Times New Roman" panose="02020603050405020304" pitchFamily="18" charset="0"/>
            </a:endParaRPr>
          </a:p>
          <a:p>
            <a:r>
              <a:rPr lang="en-US" sz="2000" dirty="0">
                <a:solidFill>
                  <a:srgbClr val="000000"/>
                </a:solidFill>
                <a:ea typeface="Times New Roman" panose="02020603050405020304" pitchFamily="18" charset="0"/>
              </a:rPr>
              <a:t>M</a:t>
            </a:r>
            <a:r>
              <a:rPr lang="en-US" sz="2000" dirty="0">
                <a:solidFill>
                  <a:srgbClr val="000000"/>
                </a:solidFill>
                <a:effectLst/>
                <a:ea typeface="Times New Roman" panose="02020603050405020304" pitchFamily="18" charset="0"/>
              </a:rPr>
              <a:t>entorship must incorporate a conflict resolution curriculum, to be delivered by the Violence Prevention partner</a:t>
            </a:r>
          </a:p>
          <a:p>
            <a:r>
              <a:rPr lang="en-US" sz="2000" dirty="0">
                <a:solidFill>
                  <a:srgbClr val="000000"/>
                </a:solidFill>
              </a:rPr>
              <a:t>The application must describe:</a:t>
            </a:r>
          </a:p>
          <a:p>
            <a:pPr lvl="1"/>
            <a:r>
              <a:rPr lang="en-US" sz="1800" dirty="0">
                <a:solidFill>
                  <a:srgbClr val="000000"/>
                </a:solidFill>
                <a:ea typeface="Times New Roman" panose="02020603050405020304" pitchFamily="18" charset="0"/>
              </a:rPr>
              <a:t>Q</a:t>
            </a:r>
            <a:r>
              <a:rPr lang="en-US" sz="1800" dirty="0">
                <a:solidFill>
                  <a:srgbClr val="000000"/>
                </a:solidFill>
                <a:effectLst/>
                <a:ea typeface="Times New Roman" panose="02020603050405020304" pitchFamily="18" charset="0"/>
              </a:rPr>
              <a:t>ualifications and experience </a:t>
            </a:r>
          </a:p>
          <a:p>
            <a:pPr lvl="1"/>
            <a:r>
              <a:rPr lang="en-US" sz="1800" dirty="0">
                <a:solidFill>
                  <a:srgbClr val="000000"/>
                </a:solidFill>
                <a:ea typeface="Times New Roman" panose="02020603050405020304" pitchFamily="18" charset="0"/>
              </a:rPr>
              <a:t>D</a:t>
            </a:r>
            <a:r>
              <a:rPr lang="en-US" sz="1800" dirty="0">
                <a:solidFill>
                  <a:srgbClr val="000000"/>
                </a:solidFill>
                <a:effectLst/>
                <a:ea typeface="Times New Roman" panose="02020603050405020304" pitchFamily="18" charset="0"/>
              </a:rPr>
              <a:t>esign and integration of the required program components</a:t>
            </a:r>
            <a:endParaRPr lang="en-US" sz="1800" dirty="0">
              <a:solidFill>
                <a:srgbClr val="000000"/>
              </a:solidFill>
              <a:ea typeface="Times New Roman" panose="02020603050405020304" pitchFamily="18" charset="0"/>
            </a:endParaRPr>
          </a:p>
          <a:p>
            <a:pPr lvl="2"/>
            <a:r>
              <a:rPr lang="en-US" sz="1600" dirty="0">
                <a:solidFill>
                  <a:srgbClr val="000000"/>
                </a:solidFill>
              </a:rPr>
              <a:t>Conflict resolution curricula, if applicable</a:t>
            </a:r>
          </a:p>
          <a:p>
            <a:pPr lvl="1"/>
            <a:r>
              <a:rPr lang="en-US" sz="1800" dirty="0">
                <a:solidFill>
                  <a:srgbClr val="000000"/>
                </a:solidFill>
                <a:ea typeface="Times New Roman" panose="02020603050405020304" pitchFamily="18" charset="0"/>
              </a:rPr>
              <a:t>I</a:t>
            </a:r>
            <a:r>
              <a:rPr lang="en-US" sz="1800" dirty="0">
                <a:solidFill>
                  <a:srgbClr val="000000"/>
                </a:solidFill>
                <a:effectLst/>
                <a:ea typeface="Times New Roman" panose="02020603050405020304" pitchFamily="18" charset="0"/>
              </a:rPr>
              <a:t>dentify conflict resolution competencies, and describe the framework or tool for tracking participants’ progress </a:t>
            </a:r>
          </a:p>
          <a:p>
            <a:pPr lvl="1"/>
            <a:r>
              <a:rPr lang="en-US" sz="1800" dirty="0">
                <a:solidFill>
                  <a:srgbClr val="000000"/>
                </a:solidFill>
                <a:ea typeface="Times New Roman" panose="02020603050405020304" pitchFamily="18" charset="0"/>
              </a:rPr>
              <a:t>C</a:t>
            </a:r>
            <a:r>
              <a:rPr lang="en-US" sz="1800" dirty="0">
                <a:solidFill>
                  <a:srgbClr val="000000"/>
                </a:solidFill>
                <a:effectLst/>
                <a:ea typeface="Times New Roman" panose="02020603050405020304" pitchFamily="18" charset="0"/>
              </a:rPr>
              <a:t>apability to maintain lasting mentorship relationships</a:t>
            </a:r>
          </a:p>
          <a:p>
            <a:pPr lvl="1"/>
            <a:r>
              <a:rPr lang="en-US" sz="1800" dirty="0">
                <a:solidFill>
                  <a:srgbClr val="000000"/>
                </a:solidFill>
                <a:ea typeface="Times New Roman" panose="02020603050405020304" pitchFamily="18" charset="0"/>
              </a:rPr>
              <a:t>S</a:t>
            </a:r>
            <a:r>
              <a:rPr lang="en-US" sz="1800" dirty="0">
                <a:solidFill>
                  <a:srgbClr val="000000"/>
                </a:solidFill>
                <a:effectLst/>
                <a:ea typeface="Times New Roman" panose="02020603050405020304" pitchFamily="18" charset="0"/>
              </a:rPr>
              <a:t>ervices mentors will provide</a:t>
            </a:r>
            <a:endParaRPr lang="en-US" sz="1800" dirty="0"/>
          </a:p>
        </p:txBody>
      </p:sp>
    </p:spTree>
    <p:extLst>
      <p:ext uri="{BB962C8B-B14F-4D97-AF65-F5344CB8AC3E}">
        <p14:creationId xmlns:p14="http://schemas.microsoft.com/office/powerpoint/2010/main" val="1794376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A6EB37-B59D-46D2-8F44-09CA1EEE2130}"/>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t>28</a:t>
            </a:fld>
            <a:endParaRPr lang="en-US"/>
          </a:p>
        </p:txBody>
      </p:sp>
      <p:sp>
        <p:nvSpPr>
          <p:cNvPr id="3" name="Title 2">
            <a:extLst>
              <a:ext uri="{FF2B5EF4-FFF2-40B4-BE49-F238E27FC236}">
                <a16:creationId xmlns:a16="http://schemas.microsoft.com/office/drawing/2014/main" id="{882C5044-53E0-445D-90DB-EEF32744F9B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Required Services:  Leadership Development</a:t>
            </a:r>
          </a:p>
        </p:txBody>
      </p:sp>
      <p:sp>
        <p:nvSpPr>
          <p:cNvPr id="6" name="Content Placeholder 5">
            <a:extLst>
              <a:ext uri="{FF2B5EF4-FFF2-40B4-BE49-F238E27FC236}">
                <a16:creationId xmlns:a16="http://schemas.microsoft.com/office/drawing/2014/main" id="{0474AC37-65B6-4EC0-B9A2-BA4D0F21101D}"/>
              </a:ext>
              <a:ext uri="{C183D7F6-B498-43B3-948B-1728B52AA6E4}">
                <adec:decorative xmlns:adec="http://schemas.microsoft.com/office/drawing/2017/decorative" val="1"/>
              </a:ext>
            </a:extLst>
          </p:cNvPr>
          <p:cNvSpPr>
            <a:spLocks noGrp="1"/>
          </p:cNvSpPr>
          <p:nvPr>
            <p:ph idx="1"/>
          </p:nvPr>
        </p:nvSpPr>
        <p:spPr>
          <a:xfrm>
            <a:off x="415636" y="955964"/>
            <a:ext cx="11471564" cy="5683827"/>
          </a:xfrm>
        </p:spPr>
        <p:txBody>
          <a:bodyPr>
            <a:normAutofit/>
          </a:bodyPr>
          <a:lstStyle/>
          <a:p>
            <a:pPr marL="0" indent="0">
              <a:buNone/>
            </a:pPr>
            <a:r>
              <a:rPr lang="en-US" sz="2000" dirty="0">
                <a:solidFill>
                  <a:srgbClr val="000000"/>
                </a:solidFill>
                <a:effectLst/>
                <a:ea typeface="Times New Roman" panose="02020603050405020304" pitchFamily="18" charset="0"/>
              </a:rPr>
              <a:t>Leadership Development is also a key component of the GO program.  This component will focus on the participant’s future self—exploring how they will intentionally lead their life, and the resulting impact on their family and community.</a:t>
            </a:r>
          </a:p>
          <a:p>
            <a:pPr marL="0" indent="0">
              <a:buNone/>
            </a:pPr>
            <a:r>
              <a:rPr lang="en-US" sz="2000" dirty="0">
                <a:solidFill>
                  <a:srgbClr val="000000"/>
                </a:solidFill>
              </a:rPr>
              <a:t>The application must describe:</a:t>
            </a:r>
          </a:p>
          <a:p>
            <a:r>
              <a:rPr lang="en-US" sz="1900" dirty="0">
                <a:solidFill>
                  <a:srgbClr val="000000"/>
                </a:solidFill>
                <a:ea typeface="Times New Roman" panose="02020603050405020304" pitchFamily="18" charset="0"/>
              </a:rPr>
              <a:t>Q</a:t>
            </a:r>
            <a:r>
              <a:rPr lang="en-US" sz="1900" dirty="0">
                <a:solidFill>
                  <a:srgbClr val="000000"/>
                </a:solidFill>
                <a:effectLst/>
                <a:ea typeface="Times New Roman" panose="02020603050405020304" pitchFamily="18" charset="0"/>
              </a:rPr>
              <a:t>ualifications and experience of the staff delivering the Leadership Development components</a:t>
            </a:r>
          </a:p>
          <a:p>
            <a:r>
              <a:rPr lang="en-US" sz="1900" dirty="0">
                <a:solidFill>
                  <a:srgbClr val="000000"/>
                </a:solidFill>
                <a:ea typeface="Times New Roman" panose="02020603050405020304" pitchFamily="18" charset="0"/>
              </a:rPr>
              <a:t>D</a:t>
            </a:r>
            <a:r>
              <a:rPr lang="en-US" sz="1900" dirty="0">
                <a:solidFill>
                  <a:srgbClr val="000000"/>
                </a:solidFill>
                <a:effectLst/>
                <a:ea typeface="Times New Roman" panose="02020603050405020304" pitchFamily="18" charset="0"/>
              </a:rPr>
              <a:t>esign and integration of the required program components. </a:t>
            </a:r>
          </a:p>
          <a:p>
            <a:r>
              <a:rPr lang="en-US" sz="1900" dirty="0">
                <a:solidFill>
                  <a:srgbClr val="000000"/>
                </a:solidFill>
              </a:rPr>
              <a:t>The intended leadership curricula, if applicable</a:t>
            </a:r>
          </a:p>
          <a:p>
            <a:r>
              <a:rPr lang="en-US" sz="1900" dirty="0">
                <a:solidFill>
                  <a:srgbClr val="000000"/>
                </a:solidFill>
              </a:rPr>
              <a:t>Identify the intended leadership competencies and describe the framework or tool for tracking participants’ progress. </a:t>
            </a:r>
            <a:endParaRPr lang="en-US" sz="1800" dirty="0"/>
          </a:p>
        </p:txBody>
      </p:sp>
    </p:spTree>
    <p:extLst>
      <p:ext uri="{BB962C8B-B14F-4D97-AF65-F5344CB8AC3E}">
        <p14:creationId xmlns:p14="http://schemas.microsoft.com/office/powerpoint/2010/main" val="2324971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29</a:t>
            </a:fld>
            <a:endParaRPr lang="en-US"/>
          </a:p>
        </p:txBody>
      </p:sp>
      <p:sp>
        <p:nvSpPr>
          <p:cNvPr id="3" name="Title 2">
            <a:extLst>
              <a:ext uri="{FF2B5EF4-FFF2-40B4-BE49-F238E27FC236}">
                <a16:creationId xmlns:a16="http://schemas.microsoft.com/office/drawing/2014/main" id="{57BD6836-E073-4AED-A963-B55A7CAB8C69}"/>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Resources on Reentry </a:t>
            </a:r>
          </a:p>
        </p:txBody>
      </p:sp>
      <p:sp>
        <p:nvSpPr>
          <p:cNvPr id="6" name="Content Placeholder 5">
            <a:extLst>
              <a:ext uri="{FF2B5EF4-FFF2-40B4-BE49-F238E27FC236}">
                <a16:creationId xmlns:a16="http://schemas.microsoft.com/office/drawing/2014/main" id="{F5B89379-CC2D-4E48-8ADF-B69AB282013D}"/>
              </a:ext>
              <a:ext uri="{C183D7F6-B498-43B3-948B-1728B52AA6E4}">
                <adec:decorative xmlns:adec="http://schemas.microsoft.com/office/drawing/2017/decorative" val="1"/>
              </a:ext>
            </a:extLst>
          </p:cNvPr>
          <p:cNvSpPr>
            <a:spLocks noGrp="1"/>
          </p:cNvSpPr>
          <p:nvPr>
            <p:ph sz="half" idx="2"/>
          </p:nvPr>
        </p:nvSpPr>
        <p:spPr>
          <a:xfrm>
            <a:off x="869078" y="1043580"/>
            <a:ext cx="10515600" cy="4199785"/>
          </a:xfrm>
        </p:spPr>
        <p:txBody>
          <a:bodyPr/>
          <a:lstStyle/>
          <a:p>
            <a:pPr>
              <a:spcBef>
                <a:spcPts val="0"/>
              </a:spcBef>
            </a:pPr>
            <a:r>
              <a:rPr lang="en-US" sz="1800" dirty="0"/>
              <a:t>Linking Employment Activities Pre-Release Implementation Study</a:t>
            </a:r>
          </a:p>
          <a:p>
            <a:pPr lvl="1">
              <a:spcBef>
                <a:spcPts val="0"/>
              </a:spcBef>
            </a:pPr>
            <a:r>
              <a:rPr lang="en-US" sz="1800" dirty="0">
                <a:hlinkClick r:id="rId3"/>
              </a:rPr>
              <a:t>https://www.dol.gov/asp/evaluation/completed-studies/LEAP-Final-Report.pdf</a:t>
            </a:r>
            <a:endParaRPr lang="en-US" sz="1800" dirty="0"/>
          </a:p>
          <a:p>
            <a:pPr lvl="1">
              <a:spcBef>
                <a:spcPts val="0"/>
              </a:spcBef>
            </a:pPr>
            <a:r>
              <a:rPr lang="en-US" sz="1800" dirty="0">
                <a:hlinkClick r:id="rId4"/>
              </a:rPr>
              <a:t>https://www.dol.gov/asp/evaluation/completed-studies/LEAP-Compendium.pdf</a:t>
            </a:r>
            <a:r>
              <a:rPr lang="en-US" sz="1800" dirty="0"/>
              <a:t> </a:t>
            </a:r>
          </a:p>
          <a:p>
            <a:pPr>
              <a:spcBef>
                <a:spcPts val="0"/>
              </a:spcBef>
            </a:pPr>
            <a:r>
              <a:rPr lang="en-US" sz="1800" dirty="0"/>
              <a:t>Supporting Reentry Employment and Success: A Summary of the Evidence for Adults and Young Adults</a:t>
            </a:r>
          </a:p>
          <a:p>
            <a:pPr lvl="1">
              <a:spcBef>
                <a:spcPts val="0"/>
              </a:spcBef>
            </a:pPr>
            <a:r>
              <a:rPr lang="en-US" sz="1600" dirty="0">
                <a:hlinkClick r:id="rId5"/>
              </a:rPr>
              <a:t>https://www.dol.gov/sites/dolgov/files/OASP/evaluation/pdf/REOSupportingReentryEmploymentRB090319.pdf</a:t>
            </a:r>
            <a:endParaRPr lang="en-US" sz="1600" dirty="0"/>
          </a:p>
          <a:p>
            <a:pPr>
              <a:spcBef>
                <a:spcPts val="0"/>
              </a:spcBef>
            </a:pPr>
            <a:r>
              <a:rPr lang="en-US" sz="1800" dirty="0"/>
              <a:t>What Works in Reentry Clearinghouse</a:t>
            </a:r>
          </a:p>
          <a:p>
            <a:pPr lvl="1">
              <a:spcBef>
                <a:spcPts val="0"/>
              </a:spcBef>
            </a:pPr>
            <a:r>
              <a:rPr lang="en-US" sz="1800" dirty="0">
                <a:hlinkClick r:id="rId6"/>
              </a:rPr>
              <a:t>http://whatworks.csgjusticecenter.org/focus-area/employment-topic</a:t>
            </a:r>
            <a:endParaRPr lang="en-US" sz="1800" dirty="0"/>
          </a:p>
          <a:p>
            <a:pPr>
              <a:spcBef>
                <a:spcPts val="0"/>
              </a:spcBef>
            </a:pPr>
            <a:r>
              <a:rPr lang="en-US" sz="1800" dirty="0"/>
              <a:t>Clearinghouse on Labor Evaluation and Research (CLEAR): Reentry </a:t>
            </a:r>
          </a:p>
          <a:p>
            <a:pPr lvl="1">
              <a:spcBef>
                <a:spcPts val="0"/>
              </a:spcBef>
            </a:pPr>
            <a:r>
              <a:rPr lang="en-US" sz="1800" dirty="0">
                <a:hlinkClick r:id="rId7"/>
              </a:rPr>
              <a:t>https://clear.dol.gov/taxonomy/term/557</a:t>
            </a:r>
            <a:endParaRPr lang="en-US" sz="1800" dirty="0"/>
          </a:p>
          <a:p>
            <a:pPr>
              <a:spcBef>
                <a:spcPts val="0"/>
              </a:spcBef>
            </a:pPr>
            <a:r>
              <a:rPr lang="en-US" sz="1800" dirty="0"/>
              <a:t>Crime Solutions Employment Topic</a:t>
            </a:r>
          </a:p>
          <a:p>
            <a:pPr lvl="1">
              <a:spcBef>
                <a:spcPts val="0"/>
              </a:spcBef>
            </a:pPr>
            <a:r>
              <a:rPr lang="en-US" sz="1800" dirty="0">
                <a:hlinkClick r:id="rId8"/>
              </a:rPr>
              <a:t>https://www.crimesolutions.gov/TopicDetails.aspx?ID=192</a:t>
            </a:r>
            <a:r>
              <a:rPr lang="en-US" sz="1800" dirty="0"/>
              <a:t> </a:t>
            </a:r>
          </a:p>
          <a:p>
            <a:pPr>
              <a:spcBef>
                <a:spcPts val="0"/>
              </a:spcBef>
            </a:pPr>
            <a:r>
              <a:rPr lang="en-US" sz="1800" dirty="0"/>
              <a:t>Youth.gov Juvenile Justice Topic</a:t>
            </a:r>
          </a:p>
          <a:p>
            <a:pPr lvl="1">
              <a:spcBef>
                <a:spcPts val="0"/>
              </a:spcBef>
            </a:pPr>
            <a:r>
              <a:rPr lang="en-US" sz="1800" dirty="0">
                <a:hlinkClick r:id="rId9"/>
              </a:rPr>
              <a:t>https://youth.gov/youth-topics/juvenile-justice</a:t>
            </a:r>
            <a:r>
              <a:rPr lang="en-US" sz="1800" dirty="0"/>
              <a:t> </a:t>
            </a:r>
          </a:p>
          <a:p>
            <a:pPr>
              <a:spcBef>
                <a:spcPts val="0"/>
              </a:spcBef>
            </a:pPr>
            <a:r>
              <a:rPr lang="en-US" sz="1800" dirty="0"/>
              <a:t>OJJDP Model Programs Guide</a:t>
            </a:r>
          </a:p>
          <a:p>
            <a:pPr lvl="1">
              <a:spcBef>
                <a:spcPts val="0"/>
              </a:spcBef>
            </a:pPr>
            <a:r>
              <a:rPr lang="en-US" sz="1800" dirty="0">
                <a:hlinkClick r:id="rId10"/>
              </a:rPr>
              <a:t>https://www.ojjdp.gov/mpg/</a:t>
            </a:r>
            <a:r>
              <a:rPr lang="en-US" sz="1800" dirty="0"/>
              <a:t> </a:t>
            </a:r>
          </a:p>
          <a:p>
            <a:pPr>
              <a:spcBef>
                <a:spcPts val="0"/>
              </a:spcBef>
            </a:pPr>
            <a:r>
              <a:rPr lang="en-US" sz="1800" dirty="0"/>
              <a:t>Blueprints Program</a:t>
            </a:r>
          </a:p>
          <a:p>
            <a:pPr lvl="1">
              <a:spcBef>
                <a:spcPts val="0"/>
              </a:spcBef>
            </a:pPr>
            <a:r>
              <a:rPr lang="en-US" sz="1800" u="sng" dirty="0">
                <a:hlinkClick r:id="rId11"/>
              </a:rPr>
              <a:t>http://www.blueprintsprograms.com/</a:t>
            </a:r>
            <a:endParaRPr lang="en-US" sz="1800" u="sng" dirty="0"/>
          </a:p>
          <a:p>
            <a:pPr>
              <a:spcBef>
                <a:spcPts val="0"/>
              </a:spcBef>
            </a:pPr>
            <a:r>
              <a:rPr lang="en-US" sz="1800" dirty="0" err="1"/>
              <a:t>WorkforceGPS</a:t>
            </a:r>
            <a:r>
              <a:rPr lang="en-US" sz="1800" dirty="0"/>
              <a:t> REO Page</a:t>
            </a:r>
          </a:p>
          <a:p>
            <a:pPr lvl="1">
              <a:spcBef>
                <a:spcPts val="0"/>
              </a:spcBef>
            </a:pPr>
            <a:r>
              <a:rPr lang="en-US" sz="1800" dirty="0">
                <a:hlinkClick r:id="rId12"/>
              </a:rPr>
              <a:t>https://reo.workforcegps.org/</a:t>
            </a:r>
            <a:endParaRPr lang="en-US" sz="1800" dirty="0"/>
          </a:p>
        </p:txBody>
      </p:sp>
    </p:spTree>
    <p:extLst>
      <p:ext uri="{BB962C8B-B14F-4D97-AF65-F5344CB8AC3E}">
        <p14:creationId xmlns:p14="http://schemas.microsoft.com/office/powerpoint/2010/main" val="3332880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 uri="{C183D7F6-B498-43B3-948B-1728B52AA6E4}">
                <adec:decorative xmlns:adec="http://schemas.microsoft.com/office/drawing/2017/decorative" val="1"/>
              </a:ext>
            </a:extLst>
          </p:cNvPr>
          <p:cNvSpPr>
            <a:spLocks noGrp="1"/>
          </p:cNvSpPr>
          <p:nvPr>
            <p:ph type="sldNum" sz="quarter" idx="12"/>
          </p:nvPr>
        </p:nvSpPr>
        <p:spPr/>
        <p:txBody>
          <a:bodyPr/>
          <a:lstStyle/>
          <a:p>
            <a:fld id="{158B7785-F6D6-45F8-833E-07BD84680091}" type="slidenum">
              <a:rPr lang="en-US" smtClean="0"/>
              <a:pPr/>
              <a:t>30</a:t>
            </a:fld>
            <a:endParaRPr lang="en-US"/>
          </a:p>
        </p:txBody>
      </p:sp>
      <p:sp>
        <p:nvSpPr>
          <p:cNvPr id="3" name="Title 2">
            <a:extLst>
              <a:ext uri="{FF2B5EF4-FFF2-40B4-BE49-F238E27FC236}">
                <a16:creationId xmlns:a16="http://schemas.microsoft.com/office/drawing/2014/main" id="{2736EE3D-A03A-4136-8E8D-E53087731073}"/>
              </a:ext>
              <a:ext uri="{C183D7F6-B498-43B3-948B-1728B52AA6E4}">
                <adec:decorative xmlns:adec="http://schemas.microsoft.com/office/drawing/2017/decorative" val="1"/>
              </a:ext>
            </a:extLst>
          </p:cNvPr>
          <p:cNvSpPr>
            <a:spLocks noGrp="1"/>
          </p:cNvSpPr>
          <p:nvPr>
            <p:ph type="title"/>
          </p:nvPr>
        </p:nvSpPr>
        <p:spPr/>
        <p:txBody>
          <a:bodyPr/>
          <a:lstStyle/>
          <a:p>
            <a:pPr algn="ctr"/>
            <a:r>
              <a:rPr lang="en-US" dirty="0"/>
              <a:t>Contact Us</a:t>
            </a:r>
          </a:p>
        </p:txBody>
      </p:sp>
      <p:sp>
        <p:nvSpPr>
          <p:cNvPr id="2" name="Content Placeholder 1">
            <a:extLst>
              <a:ext uri="{FF2B5EF4-FFF2-40B4-BE49-F238E27FC236}">
                <a16:creationId xmlns:a16="http://schemas.microsoft.com/office/drawing/2014/main" id="{12EEC628-7E2F-40C6-A897-049EE29442C3}"/>
              </a:ext>
              <a:ext uri="{C183D7F6-B498-43B3-948B-1728B52AA6E4}">
                <adec:decorative xmlns:adec="http://schemas.microsoft.com/office/drawing/2017/decorative" val="1"/>
              </a:ext>
            </a:extLst>
          </p:cNvPr>
          <p:cNvSpPr>
            <a:spLocks noGrp="1"/>
          </p:cNvSpPr>
          <p:nvPr>
            <p:ph idx="1"/>
          </p:nvPr>
        </p:nvSpPr>
        <p:spPr/>
        <p:txBody>
          <a:bodyPr>
            <a:normAutofit/>
          </a:bodyPr>
          <a:lstStyle/>
          <a:p>
            <a:endParaRPr lang="en-US" sz="2800" dirty="0"/>
          </a:p>
          <a:p>
            <a:pPr lvl="1"/>
            <a:r>
              <a:rPr lang="en-US" sz="2800" i="0" dirty="0"/>
              <a:t>Office of Grants Management</a:t>
            </a:r>
          </a:p>
          <a:p>
            <a:pPr lvl="2"/>
            <a:r>
              <a:rPr lang="en-US" sz="2800" dirty="0"/>
              <a:t>U.S. Department of Labor</a:t>
            </a:r>
          </a:p>
          <a:p>
            <a:pPr lvl="3"/>
            <a:r>
              <a:rPr lang="en-US" sz="2800" u="none" dirty="0"/>
              <a:t>go_foa-eta-24-06@dol.gov</a:t>
            </a:r>
          </a:p>
          <a:p>
            <a:pPr marL="484632" lvl="4" indent="0">
              <a:buNone/>
            </a:pPr>
            <a:endParaRPr lang="en-US" sz="2800" dirty="0"/>
          </a:p>
        </p:txBody>
      </p:sp>
    </p:spTree>
    <p:extLst>
      <p:ext uri="{BB962C8B-B14F-4D97-AF65-F5344CB8AC3E}">
        <p14:creationId xmlns:p14="http://schemas.microsoft.com/office/powerpoint/2010/main" val="1097583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3"/>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288&quot;&gt;&lt;object type=&quot;3&quot; unique_id=&quot;10289&quot;&gt;&lt;property id=&quot;20148&quot; value=&quot;5&quot;/&gt;&lt;property id=&quot;20300&quot; value=&quot;Slide 1 - &amp;quot;Read Before You Proceed: Instructions for Use &amp;amp; Legal Compliance&amp;quot;&quot;/&gt;&lt;property id=&quot;20307&quot; value=&quot;305&quot;/&gt;&lt;/object&gt;&lt;object type=&quot;3&quot; unique_id=&quot;10290&quot;&gt;&lt;property id=&quot;20148&quot; value=&quot;5&quot;/&gt;&lt;property id=&quot;20300&quot; value=&quot;Slide 2 - &amp;quot;Draft PowerPoint Template: Webinar Title Goes Here&amp;quot;&quot;/&gt;&lt;property id=&quot;20307&quot; value=&quot;256&quot;/&gt;&lt;/object&gt;&lt;object type=&quot;3&quot; unique_id=&quot;10291&quot;&gt;&lt;property id=&quot;20148&quot; value=&quot;5&quot;/&gt;&lt;property id=&quot;20300&quot; value=&quot;Slide 3 - &amp;quot;This is a block for a slide title.&amp;quot;&quot;/&gt;&lt;property id=&quot;20307&quot; value=&quot;257&quot;/&gt;&lt;/object&gt;&lt;object type=&quot;3&quot; unique_id=&quot;10292&quot;&gt;&lt;property id=&quot;20148&quot; value=&quot;5&quot;/&gt;&lt;property id=&quot;20300&quot; value=&quot;Slide 4 - &amp;quot;Today’s Speaker / Today’s Moderator&amp;quot;&quot;/&gt;&lt;property id=&quot;20307&quot; value=&quot;296&quot;/&gt;&lt;/object&gt;&lt;object type=&quot;3&quot; unique_id=&quot;10293&quot;&gt;&lt;property id=&quot;20148&quot; value=&quot;5&quot;/&gt;&lt;property id=&quot;20300&quot; value=&quot;Slide 5 - &amp;quot;Today’s Speakers&amp;quot;&quot;/&gt;&lt;property id=&quot;20307&quot; value=&quot;265&quot;/&gt;&lt;/object&gt;&lt;object type=&quot;3&quot; unique_id=&quot;10294&quot;&gt;&lt;property id=&quot;20148&quot; value=&quot;5&quot;/&gt;&lt;property id=&quot;20300&quot; value=&quot;Slide 6 - &amp;quot;Today’s Speakers&amp;quot;&quot;/&gt;&lt;property id=&quot;20307&quot; value=&quot;266&quot;/&gt;&lt;/object&gt;&lt;object type=&quot;3&quot; unique_id=&quot;10295&quot;&gt;&lt;property id=&quot;20148&quot; value=&quot;5&quot;/&gt;&lt;property id=&quot;20300&quot; value=&quot;Slide 7 - &amp;quot;Today’s Objectives&amp;quot;&quot;/&gt;&lt;property id=&quot;20307&quot; value=&quot;295&quot;/&gt;&lt;/object&gt;&lt;object type=&quot;3&quot; unique_id=&quot;10296&quot;&gt;&lt;property id=&quot;20148&quot; value=&quot;5&quot;/&gt;&lt;property id=&quot;20300&quot; value=&quot;Slide 8 - &amp;quot;Where Are You?&amp;quot;&quot;/&gt;&lt;property id=&quot;20307&quot; value=&quot;277&quot;/&gt;&lt;/object&gt;&lt;object type=&quot;3&quot; unique_id=&quot;10297&quot;&gt;&lt;property id=&quot;20148&quot; value=&quot;5&quot;/&gt;&lt;property id=&quot;20300&quot; value=&quot;Slide 9&quot;/&gt;&lt;property id=&quot;20307&quot; value=&quot;282&quot;/&gt;&lt;/object&gt;&lt;object type=&quot;3&quot; unique_id=&quot;10298&quot;&gt;&lt;property id=&quot;20148&quot; value=&quot;5&quot;/&gt;&lt;property id=&quot;20300&quot; value=&quot;Slide 10&quot;/&gt;&lt;property id=&quot;20307&quot; value=&quot;286&quot;/&gt;&lt;/object&gt;&lt;object type=&quot;3&quot; unique_id=&quot;10299&quot;&gt;&lt;property id=&quot;20148&quot; value=&quot;5&quot;/&gt;&lt;property id=&quot;20300&quot; value=&quot;Slide 11&quot;/&gt;&lt;property id=&quot;20307&quot; value=&quot;289&quot;/&gt;&lt;/object&gt;&lt;object type=&quot;3&quot; unique_id=&quot;10300&quot;&gt;&lt;property id=&quot;20148&quot; value=&quot;5&quot;/&gt;&lt;property id=&quot;20300&quot; value=&quot;Slide 12&quot;/&gt;&lt;property id=&quot;20307&quot; value=&quot;285&quot;/&gt;&lt;/object&gt;&lt;object type=&quot;3&quot; unique_id=&quot;10301&quot;&gt;&lt;property id=&quot;20148&quot; value=&quot;5&quot;/&gt;&lt;property id=&quot;20300&quot; value=&quot;Slide 13&quot;/&gt;&lt;property id=&quot;20307&quot; value=&quot;290&quot;/&gt;&lt;/object&gt;&lt;object type=&quot;3&quot; unique_id=&quot;10302&quot;&gt;&lt;property id=&quot;20148&quot; value=&quot;5&quot;/&gt;&lt;property id=&quot;20300&quot; value=&quot;Slide 14&quot;/&gt;&lt;property id=&quot;20307&quot; value=&quot;263&quot;/&gt;&lt;/object&gt;&lt;object type=&quot;3&quot; unique_id=&quot;10303&quot;&gt;&lt;property id=&quot;20148&quot; value=&quot;5&quot;/&gt;&lt;property id=&quot;20300&quot; value=&quot;Slide 15&quot;/&gt;&lt;property id=&quot;20307&quot; value=&quot;284&quot;/&gt;&lt;/object&gt;&lt;object type=&quot;3&quot; unique_id=&quot;10304&quot;&gt;&lt;property id=&quot;20148&quot; value=&quot;5&quot;/&gt;&lt;property id=&quot;20300&quot; value=&quot;Slide 16&quot;/&gt;&lt;property id=&quot;20307&quot; value=&quot;283&quot;/&gt;&lt;/object&gt;&lt;object type=&quot;3&quot; unique_id=&quot;10305&quot;&gt;&lt;property id=&quot;20148&quot; value=&quot;5&quot;/&gt;&lt;property id=&quot;20300&quot; value=&quot;Slide 17&quot;/&gt;&lt;property id=&quot;20307&quot; value=&quot;291&quot;/&gt;&lt;/object&gt;&lt;object type=&quot;3&quot; unique_id=&quot;10306&quot;&gt;&lt;property id=&quot;20148&quot; value=&quot;5&quot;/&gt;&lt;property id=&quot;20300&quot; value=&quot;Slide 18&quot;/&gt;&lt;property id=&quot;20307&quot; value=&quot;292&quot;/&gt;&lt;/object&gt;&lt;object type=&quot;3&quot; unique_id=&quot;10307&quot;&gt;&lt;property id=&quot;20148&quot; value=&quot;5&quot;/&gt;&lt;property id=&quot;20300&quot; value=&quot;Slide 19&quot;/&gt;&lt;property id=&quot;20307&quot; value=&quot;293&quot;/&gt;&lt;/object&gt;&lt;object type=&quot;3&quot; unique_id=&quot;10308&quot;&gt;&lt;property id=&quot;20148&quot; value=&quot;5&quot;/&gt;&lt;property id=&quot;20300&quot; value=&quot;Slide 20 - &amp;quot;Resources:&amp;quot;&quot;/&gt;&lt;property id=&quot;20307&quot; value=&quot;274&quot;/&gt;&lt;/object&gt;&lt;object type=&quot;3&quot; unique_id=&quot;10309&quot;&gt;&lt;property id=&quot;20148&quot; value=&quot;5&quot;/&gt;&lt;property id=&quot;20300&quot; value=&quot;Slide 21 - &amp;quot;Enter title of polling slide here.&amp;quot;&quot;/&gt;&lt;property id=&quot;20307&quot; value=&quot;278&quot;/&gt;&lt;/object&gt;&lt;object type=&quot;3&quot; unique_id=&quot;10310&quot;&gt;&lt;property id=&quot;20148&quot; value=&quot;5&quot;/&gt;&lt;property id=&quot;20300&quot; value=&quot;Slide 22 - &amp;quot;Breakout Rooms | Discussion&amp;quot;&quot;/&gt;&lt;property id=&quot;20307&quot; value=&quot;279&quot;/&gt;&lt;/object&gt;&lt;object type=&quot;3&quot; unique_id=&quot;10311&quot;&gt;&lt;property id=&quot;20148&quot; value=&quot;5&quot;/&gt;&lt;property id=&quot;20300&quot; value=&quot;Slide 23 - &amp;quot;Save the Date:&amp;quot;&quot;/&gt;&lt;property id=&quot;20307&quot; value=&quot;294&quot;/&gt;&lt;/object&gt;&lt;object type=&quot;3&quot; unique_id=&quot;10312&quot;&gt;&lt;property id=&quot;20148&quot; value=&quot;5&quot;/&gt;&lt;property id=&quot;20300&quot; value=&quot;Slide 24 - &amp;quot;Any Questions?&amp;quot;&quot;/&gt;&lt;property id=&quot;20307&quot; value=&quot;281&quot;/&gt;&lt;/object&gt;&lt;object type=&quot;3&quot; unique_id=&quot;10313&quot;&gt;&lt;property id=&quot;20148&quot; value=&quot;5&quot;/&gt;&lt;property id=&quot;20300&quot; value=&quot;Slide 25 - &amp;quot;Contact Us&amp;quot;&quot;/&gt;&lt;property id=&quot;20307&quot; value=&quot;275&quot;/&gt;&lt;/object&gt;&lt;object type=&quot;3&quot; unique_id=&quot;10314&quot;&gt;&lt;property id=&quot;20148&quot; value=&quot;5&quot;/&gt;&lt;property id=&quot;20300&quot; value=&quot;Slide 26 - &amp;quot;Thank You!&amp;quot;&quot;/&gt;&lt;property id=&quot;20307&quot; value=&quot;297&quot;/&gt;&lt;/object&gt;&lt;object type=&quot;3&quot; unique_id=&quot;10315&quot;&gt;&lt;property id=&quot;20148&quot; value=&quot;5&quot;/&gt;&lt;property id=&quot;20300&quot; value=&quot;Slide 27&quot;/&gt;&lt;property id=&quot;20307&quot; value=&quot;298&quot;/&gt;&lt;/object&gt;&lt;object type=&quot;3&quot; unique_id=&quot;10316&quot;&gt;&lt;property id=&quot;20148&quot; value=&quot;5&quot;/&gt;&lt;property id=&quot;20300&quot; value=&quot;Slide 28&quot;/&gt;&lt;property id=&quot;20307&quot; value=&quot;299&quot;/&gt;&lt;/object&gt;&lt;object type=&quot;3&quot; unique_id=&quot;10317&quot;&gt;&lt;property id=&quot;20148&quot; value=&quot;5&quot;/&gt;&lt;property id=&quot;20300&quot; value=&quot;Slide 29&quot;/&gt;&lt;property id=&quot;20307&quot; value=&quot;300&quot;/&gt;&lt;/object&gt;&lt;object type=&quot;3&quot; unique_id=&quot;10318&quot;&gt;&lt;property id=&quot;20148&quot; value=&quot;5&quot;/&gt;&lt;property id=&quot;20300&quot; value=&quot;Slide 30&quot;/&gt;&lt;property id=&quot;20307&quot; value=&quot;301&quot;/&gt;&lt;/object&gt;&lt;object type=&quot;3&quot; unique_id=&quot;10319&quot;&gt;&lt;property id=&quot;20148&quot; value=&quot;5&quot;/&gt;&lt;property id=&quot;20300&quot; value=&quot;Slide 31&quot;/&gt;&lt;property id=&quot;20307&quot; value=&quot;302&quot;/&gt;&lt;/object&gt;&lt;object type=&quot;3&quot; unique_id=&quot;10320&quot;&gt;&lt;property id=&quot;20148&quot; value=&quot;5&quot;/&gt;&lt;property id=&quot;20300&quot; value=&quot;Slide 32&quot;/&gt;&lt;property id=&quot;20307&quot; value=&quot;303&quot;/&gt;&lt;/object&gt;&lt;object type=&quot;3&quot; unique_id=&quot;10321&quot;&gt;&lt;property id=&quot;20148&quot; value=&quot;5&quot;/&gt;&lt;property id=&quot;20300&quot; value=&quot;Slide 33&quot;/&gt;&lt;property id=&quot;20307&quot; value=&quot;304&quot;/&gt;&lt;/object&gt;&lt;/object&gt;&lt;object type=&quot;8&quot; unique_id=&quot;10356&quot;&gt;&lt;/object&gt;&lt;/object&gt;&lt;/database&gt;"/>
  <p:tag name="MMPROD_NEXTUNIQUEID" val="10010"/>
  <p:tag name="SECTOMILLISECCONVERTED"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33853</TotalTime>
  <Words>6004</Words>
  <Application>Microsoft Office PowerPoint</Application>
  <PresentationFormat>Widescreen</PresentationFormat>
  <Paragraphs>567</Paragraphs>
  <Slides>31</Slides>
  <Notes>31</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31</vt:i4>
      </vt:variant>
    </vt:vector>
  </HeadingPairs>
  <TitlesOfParts>
    <vt:vector size="46" baseType="lpstr">
      <vt:lpstr>Arial</vt:lpstr>
      <vt:lpstr>Calibri</vt:lpstr>
      <vt:lpstr>Calibri Light</vt:lpstr>
      <vt:lpstr>Helvetica</vt:lpstr>
      <vt:lpstr>Symbol</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Growth Opportunities 4 &amp; 5 Prospective Applicant Webcast</vt:lpstr>
      <vt:lpstr>Today’s Speakers</vt:lpstr>
      <vt:lpstr>Key FOA Areas of Focus</vt:lpstr>
      <vt:lpstr>Application Submission Requirements</vt:lpstr>
      <vt:lpstr>Content and Form of Application Submission</vt:lpstr>
      <vt:lpstr>SF-424 and Project Budget</vt:lpstr>
      <vt:lpstr>Project Narrative</vt:lpstr>
      <vt:lpstr>Attachments to the Project Narrative</vt:lpstr>
      <vt:lpstr>Application Screening Criteria</vt:lpstr>
      <vt:lpstr>Criteria</vt:lpstr>
      <vt:lpstr>Proposal Submission</vt:lpstr>
      <vt:lpstr>Eligibility, Services, and Partnerships</vt:lpstr>
      <vt:lpstr>Eligible Applicants</vt:lpstr>
      <vt:lpstr>Applicant Types:  Direct and Intermediary</vt:lpstr>
      <vt:lpstr>Two Rounds of Funding</vt:lpstr>
      <vt:lpstr>Mandatory Partnerships</vt:lpstr>
      <vt:lpstr>Mandatory Partnerships (continued)</vt:lpstr>
      <vt:lpstr>Recommended Partnerships</vt:lpstr>
      <vt:lpstr>Eligible Participants</vt:lpstr>
      <vt:lpstr>Eligible Participants (continued)</vt:lpstr>
      <vt:lpstr>Target Area</vt:lpstr>
      <vt:lpstr>Required Services:  Employment and Career Services and Products</vt:lpstr>
      <vt:lpstr>Required Services:  Supportive Services</vt:lpstr>
      <vt:lpstr>Required Services:  Paid Work Experience</vt:lpstr>
      <vt:lpstr>The Good Jobs Principles </vt:lpstr>
      <vt:lpstr>Required Services:  Placement into Educational Opportunities</vt:lpstr>
      <vt:lpstr>Required Services:  Mentorship</vt:lpstr>
      <vt:lpstr>Required Services:  Leadership Development</vt:lpstr>
      <vt:lpstr>Resources on Reentry </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Richardson, Phyllis - ETA</cp:lastModifiedBy>
  <cp:revision>268</cp:revision>
  <dcterms:created xsi:type="dcterms:W3CDTF">2019-06-21T16:58:05Z</dcterms:created>
  <dcterms:modified xsi:type="dcterms:W3CDTF">2024-04-04T16:45:18Z</dcterms:modified>
</cp:coreProperties>
</file>