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88"/>
  </p:notesMasterIdLst>
  <p:sldIdLst>
    <p:sldId id="256" r:id="rId3"/>
    <p:sldId id="457" r:id="rId4"/>
    <p:sldId id="412" r:id="rId5"/>
    <p:sldId id="413" r:id="rId6"/>
    <p:sldId id="281" r:id="rId7"/>
    <p:sldId id="282" r:id="rId8"/>
    <p:sldId id="283" r:id="rId9"/>
    <p:sldId id="284" r:id="rId10"/>
    <p:sldId id="285" r:id="rId11"/>
    <p:sldId id="286" r:id="rId12"/>
    <p:sldId id="287" r:id="rId13"/>
    <p:sldId id="288" r:id="rId14"/>
    <p:sldId id="289" r:id="rId15"/>
    <p:sldId id="290" r:id="rId16"/>
    <p:sldId id="329" r:id="rId17"/>
    <p:sldId id="291" r:id="rId18"/>
    <p:sldId id="292" r:id="rId19"/>
    <p:sldId id="332" r:id="rId20"/>
    <p:sldId id="293" r:id="rId21"/>
    <p:sldId id="294" r:id="rId22"/>
    <p:sldId id="295" r:id="rId23"/>
    <p:sldId id="330" r:id="rId24"/>
    <p:sldId id="296" r:id="rId25"/>
    <p:sldId id="333" r:id="rId26"/>
    <p:sldId id="297" r:id="rId27"/>
    <p:sldId id="298" r:id="rId28"/>
    <p:sldId id="300" r:id="rId29"/>
    <p:sldId id="301" r:id="rId30"/>
    <p:sldId id="302" r:id="rId31"/>
    <p:sldId id="331" r:id="rId32"/>
    <p:sldId id="304" r:id="rId33"/>
    <p:sldId id="305" r:id="rId34"/>
    <p:sldId id="306" r:id="rId35"/>
    <p:sldId id="307" r:id="rId36"/>
    <p:sldId id="308" r:id="rId37"/>
    <p:sldId id="309" r:id="rId38"/>
    <p:sldId id="310" r:id="rId39"/>
    <p:sldId id="311" r:id="rId40"/>
    <p:sldId id="312" r:id="rId41"/>
    <p:sldId id="464" r:id="rId42"/>
    <p:sldId id="465" r:id="rId43"/>
    <p:sldId id="466" r:id="rId44"/>
    <p:sldId id="467" r:id="rId45"/>
    <p:sldId id="468" r:id="rId46"/>
    <p:sldId id="469" r:id="rId47"/>
    <p:sldId id="470" r:id="rId48"/>
    <p:sldId id="471" r:id="rId49"/>
    <p:sldId id="472" r:id="rId50"/>
    <p:sldId id="473" r:id="rId51"/>
    <p:sldId id="474" r:id="rId52"/>
    <p:sldId id="475" r:id="rId53"/>
    <p:sldId id="476" r:id="rId54"/>
    <p:sldId id="477" r:id="rId55"/>
    <p:sldId id="478" r:id="rId56"/>
    <p:sldId id="479" r:id="rId57"/>
    <p:sldId id="480" r:id="rId58"/>
    <p:sldId id="481" r:id="rId59"/>
    <p:sldId id="482" r:id="rId60"/>
    <p:sldId id="483" r:id="rId61"/>
    <p:sldId id="484" r:id="rId62"/>
    <p:sldId id="485" r:id="rId63"/>
    <p:sldId id="486" r:id="rId64"/>
    <p:sldId id="487" r:id="rId65"/>
    <p:sldId id="459" r:id="rId66"/>
    <p:sldId id="460" r:id="rId67"/>
    <p:sldId id="463" r:id="rId68"/>
    <p:sldId id="461" r:id="rId69"/>
    <p:sldId id="446" r:id="rId70"/>
    <p:sldId id="447" r:id="rId71"/>
    <p:sldId id="448" r:id="rId72"/>
    <p:sldId id="449" r:id="rId73"/>
    <p:sldId id="462" r:id="rId74"/>
    <p:sldId id="380" r:id="rId75"/>
    <p:sldId id="371" r:id="rId76"/>
    <p:sldId id="369" r:id="rId77"/>
    <p:sldId id="370" r:id="rId78"/>
    <p:sldId id="372" r:id="rId79"/>
    <p:sldId id="373" r:id="rId80"/>
    <p:sldId id="374" r:id="rId81"/>
    <p:sldId id="366" r:id="rId82"/>
    <p:sldId id="367" r:id="rId83"/>
    <p:sldId id="376" r:id="rId84"/>
    <p:sldId id="377" r:id="rId85"/>
    <p:sldId id="378" r:id="rId86"/>
    <p:sldId id="365" r:id="rId8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600" autoAdjust="0"/>
  </p:normalViewPr>
  <p:slideViewPr>
    <p:cSldViewPr>
      <p:cViewPr>
        <p:scale>
          <a:sx n="58" d="100"/>
          <a:sy n="58" d="100"/>
        </p:scale>
        <p:origin x="-84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D49C82-04D6-7648-9E9C-5BE9613B4F78}" type="doc">
      <dgm:prSet loTypeId="urn:microsoft.com/office/officeart/2005/8/layout/venn1" loCatId="relationship" qsTypeId="urn:microsoft.com/office/officeart/2005/8/quickstyle/simple4" qsCatId="simple" csTypeId="urn:microsoft.com/office/officeart/2005/8/colors/accent1_2#1" csCatId="accent1" phldr="1"/>
      <dgm:spPr/>
    </dgm:pt>
    <dgm:pt modelId="{BC18EAC4-BEB9-0845-9526-D27EA89751C9}">
      <dgm:prSet phldrT="[Text]"/>
      <dgm:spPr>
        <a:solidFill>
          <a:srgbClr val="3D8449">
            <a:alpha val="50000"/>
          </a:srgbClr>
        </a:solidFill>
      </dgm:spPr>
      <dgm:t>
        <a:bodyPr/>
        <a:lstStyle/>
        <a:p>
          <a:r>
            <a:rPr lang="en-US" dirty="0" smtClean="0"/>
            <a:t>Recipient Request</a:t>
          </a:r>
          <a:endParaRPr lang="en-US" dirty="0"/>
        </a:p>
      </dgm:t>
    </dgm:pt>
    <dgm:pt modelId="{338F7E12-71CD-5941-AFDE-E14C00D9D0CB}" type="parTrans" cxnId="{01C4954A-EB28-334A-97F5-8446DB14A86D}">
      <dgm:prSet/>
      <dgm:spPr/>
      <dgm:t>
        <a:bodyPr/>
        <a:lstStyle/>
        <a:p>
          <a:endParaRPr lang="en-US"/>
        </a:p>
      </dgm:t>
    </dgm:pt>
    <dgm:pt modelId="{8E3D4823-2F73-6344-A828-2AA7D06C8AC4}" type="sibTrans" cxnId="{01C4954A-EB28-334A-97F5-8446DB14A86D}">
      <dgm:prSet/>
      <dgm:spPr/>
      <dgm:t>
        <a:bodyPr/>
        <a:lstStyle/>
        <a:p>
          <a:endParaRPr lang="en-US"/>
        </a:p>
      </dgm:t>
    </dgm:pt>
    <dgm:pt modelId="{236E8623-3905-AE49-B1BA-FAF815C45BC3}">
      <dgm:prSet phldrT="[Text]"/>
      <dgm:spPr>
        <a:solidFill>
          <a:srgbClr val="3D8449">
            <a:alpha val="50000"/>
          </a:srgbClr>
        </a:solidFill>
      </dgm:spPr>
      <dgm:t>
        <a:bodyPr/>
        <a:lstStyle/>
        <a:p>
          <a:r>
            <a:rPr lang="en-US" dirty="0" smtClean="0"/>
            <a:t>ETA Needs</a:t>
          </a:r>
          <a:endParaRPr lang="en-US" dirty="0"/>
        </a:p>
      </dgm:t>
    </dgm:pt>
    <dgm:pt modelId="{CB7485A1-29E4-3841-ADCB-5AB20C8439B1}" type="parTrans" cxnId="{706376AB-ED72-B44D-BED1-0D2528FC0A25}">
      <dgm:prSet/>
      <dgm:spPr/>
      <dgm:t>
        <a:bodyPr/>
        <a:lstStyle/>
        <a:p>
          <a:endParaRPr lang="en-US"/>
        </a:p>
      </dgm:t>
    </dgm:pt>
    <dgm:pt modelId="{BE2CD8EB-B7A9-0D48-BD2B-0FF4EAA96707}" type="sibTrans" cxnId="{706376AB-ED72-B44D-BED1-0D2528FC0A25}">
      <dgm:prSet/>
      <dgm:spPr/>
      <dgm:t>
        <a:bodyPr/>
        <a:lstStyle/>
        <a:p>
          <a:endParaRPr lang="en-US"/>
        </a:p>
      </dgm:t>
    </dgm:pt>
    <dgm:pt modelId="{5A2B8AE0-453F-B145-83A1-03A53DB3E341}" type="pres">
      <dgm:prSet presAssocID="{C2D49C82-04D6-7648-9E9C-5BE9613B4F78}" presName="compositeShape" presStyleCnt="0">
        <dgm:presLayoutVars>
          <dgm:chMax val="7"/>
          <dgm:dir/>
          <dgm:resizeHandles val="exact"/>
        </dgm:presLayoutVars>
      </dgm:prSet>
      <dgm:spPr/>
    </dgm:pt>
    <dgm:pt modelId="{96D0DD69-EE2E-F84C-A496-ABC454E20771}" type="pres">
      <dgm:prSet presAssocID="{BC18EAC4-BEB9-0845-9526-D27EA89751C9}" presName="circ1" presStyleLbl="vennNode1" presStyleIdx="0" presStyleCnt="2"/>
      <dgm:spPr/>
      <dgm:t>
        <a:bodyPr/>
        <a:lstStyle/>
        <a:p>
          <a:endParaRPr lang="en-US"/>
        </a:p>
      </dgm:t>
    </dgm:pt>
    <dgm:pt modelId="{8168D4DC-D05E-F249-8944-0F0FFB6E2008}" type="pres">
      <dgm:prSet presAssocID="{BC18EAC4-BEB9-0845-9526-D27EA89751C9}" presName="circ1Tx" presStyleLbl="revTx" presStyleIdx="0" presStyleCnt="0">
        <dgm:presLayoutVars>
          <dgm:chMax val="0"/>
          <dgm:chPref val="0"/>
          <dgm:bulletEnabled val="1"/>
        </dgm:presLayoutVars>
      </dgm:prSet>
      <dgm:spPr/>
      <dgm:t>
        <a:bodyPr/>
        <a:lstStyle/>
        <a:p>
          <a:endParaRPr lang="en-US"/>
        </a:p>
      </dgm:t>
    </dgm:pt>
    <dgm:pt modelId="{3E779D61-CDB2-9547-858F-EB272CF4E42C}" type="pres">
      <dgm:prSet presAssocID="{236E8623-3905-AE49-B1BA-FAF815C45BC3}" presName="circ2" presStyleLbl="vennNode1" presStyleIdx="1" presStyleCnt="2"/>
      <dgm:spPr/>
      <dgm:t>
        <a:bodyPr/>
        <a:lstStyle/>
        <a:p>
          <a:endParaRPr lang="en-US"/>
        </a:p>
      </dgm:t>
    </dgm:pt>
    <dgm:pt modelId="{A60F0F7A-0E34-CD4B-822D-FC9793EEB2E2}" type="pres">
      <dgm:prSet presAssocID="{236E8623-3905-AE49-B1BA-FAF815C45BC3}" presName="circ2Tx" presStyleLbl="revTx" presStyleIdx="0" presStyleCnt="0">
        <dgm:presLayoutVars>
          <dgm:chMax val="0"/>
          <dgm:chPref val="0"/>
          <dgm:bulletEnabled val="1"/>
        </dgm:presLayoutVars>
      </dgm:prSet>
      <dgm:spPr/>
      <dgm:t>
        <a:bodyPr/>
        <a:lstStyle/>
        <a:p>
          <a:endParaRPr lang="en-US"/>
        </a:p>
      </dgm:t>
    </dgm:pt>
  </dgm:ptLst>
  <dgm:cxnLst>
    <dgm:cxn modelId="{706376AB-ED72-B44D-BED1-0D2528FC0A25}" srcId="{C2D49C82-04D6-7648-9E9C-5BE9613B4F78}" destId="{236E8623-3905-AE49-B1BA-FAF815C45BC3}" srcOrd="1" destOrd="0" parTransId="{CB7485A1-29E4-3841-ADCB-5AB20C8439B1}" sibTransId="{BE2CD8EB-B7A9-0D48-BD2B-0FF4EAA96707}"/>
    <dgm:cxn modelId="{4FE8DBEB-5EC7-4701-82C3-CFC8EB34C148}" type="presOf" srcId="{236E8623-3905-AE49-B1BA-FAF815C45BC3}" destId="{A60F0F7A-0E34-CD4B-822D-FC9793EEB2E2}" srcOrd="1" destOrd="0" presId="urn:microsoft.com/office/officeart/2005/8/layout/venn1"/>
    <dgm:cxn modelId="{40B8AC26-4C47-4039-9B35-70A33AD628DE}" type="presOf" srcId="{BC18EAC4-BEB9-0845-9526-D27EA89751C9}" destId="{96D0DD69-EE2E-F84C-A496-ABC454E20771}" srcOrd="0" destOrd="0" presId="urn:microsoft.com/office/officeart/2005/8/layout/venn1"/>
    <dgm:cxn modelId="{DEEFF320-A888-4EDF-9DF4-462C721AD3CE}" type="presOf" srcId="{236E8623-3905-AE49-B1BA-FAF815C45BC3}" destId="{3E779D61-CDB2-9547-858F-EB272CF4E42C}" srcOrd="0" destOrd="0" presId="urn:microsoft.com/office/officeart/2005/8/layout/venn1"/>
    <dgm:cxn modelId="{0317E257-582F-4863-9704-993607E98A9B}" type="presOf" srcId="{BC18EAC4-BEB9-0845-9526-D27EA89751C9}" destId="{8168D4DC-D05E-F249-8944-0F0FFB6E2008}" srcOrd="1" destOrd="0" presId="urn:microsoft.com/office/officeart/2005/8/layout/venn1"/>
    <dgm:cxn modelId="{4746904E-176F-404C-8B46-7C32DAD1FEC5}" type="presOf" srcId="{C2D49C82-04D6-7648-9E9C-5BE9613B4F78}" destId="{5A2B8AE0-453F-B145-83A1-03A53DB3E341}" srcOrd="0" destOrd="0" presId="urn:microsoft.com/office/officeart/2005/8/layout/venn1"/>
    <dgm:cxn modelId="{01C4954A-EB28-334A-97F5-8446DB14A86D}" srcId="{C2D49C82-04D6-7648-9E9C-5BE9613B4F78}" destId="{BC18EAC4-BEB9-0845-9526-D27EA89751C9}" srcOrd="0" destOrd="0" parTransId="{338F7E12-71CD-5941-AFDE-E14C00D9D0CB}" sibTransId="{8E3D4823-2F73-6344-A828-2AA7D06C8AC4}"/>
    <dgm:cxn modelId="{3588CC76-7B31-4C28-8C68-6225D7BBBEFD}" type="presParOf" srcId="{5A2B8AE0-453F-B145-83A1-03A53DB3E341}" destId="{96D0DD69-EE2E-F84C-A496-ABC454E20771}" srcOrd="0" destOrd="0" presId="urn:microsoft.com/office/officeart/2005/8/layout/venn1"/>
    <dgm:cxn modelId="{CE7436CF-E6A0-406D-9478-D6EC76CECD5E}" type="presParOf" srcId="{5A2B8AE0-453F-B145-83A1-03A53DB3E341}" destId="{8168D4DC-D05E-F249-8944-0F0FFB6E2008}" srcOrd="1" destOrd="0" presId="urn:microsoft.com/office/officeart/2005/8/layout/venn1"/>
    <dgm:cxn modelId="{B0290EAA-1CA0-4264-AA7F-A81684AF280E}" type="presParOf" srcId="{5A2B8AE0-453F-B145-83A1-03A53DB3E341}" destId="{3E779D61-CDB2-9547-858F-EB272CF4E42C}" srcOrd="2" destOrd="0" presId="urn:microsoft.com/office/officeart/2005/8/layout/venn1"/>
    <dgm:cxn modelId="{A3F186D9-C0D3-4687-9AAF-07794B07CF8C}" type="presParOf" srcId="{5A2B8AE0-453F-B145-83A1-03A53DB3E341}" destId="{A60F0F7A-0E34-CD4B-822D-FC9793EEB2E2}"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38EA277-D971-4656-B90B-38E7D6DD997C}" type="datetimeFigureOut">
              <a:rPr lang="en-US" smtClean="0"/>
              <a:t>6/16/2016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D1D5653-2CBB-42B0-BC34-EF884CB55844}" type="slidenum">
              <a:rPr lang="en-US" smtClean="0"/>
              <a:t>‹#›</a:t>
            </a:fld>
            <a:endParaRPr lang="en-US"/>
          </a:p>
        </p:txBody>
      </p:sp>
    </p:spTree>
    <p:extLst>
      <p:ext uri="{BB962C8B-B14F-4D97-AF65-F5344CB8AC3E}">
        <p14:creationId xmlns:p14="http://schemas.microsoft.com/office/powerpoint/2010/main" val="3186115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1D5653-2CBB-42B0-BC34-EF884CB55844}" type="slidenum">
              <a:rPr lang="en-US" smtClean="0"/>
              <a:t>1</a:t>
            </a:fld>
            <a:endParaRPr lang="en-US"/>
          </a:p>
        </p:txBody>
      </p:sp>
    </p:spTree>
    <p:extLst>
      <p:ext uri="{BB962C8B-B14F-4D97-AF65-F5344CB8AC3E}">
        <p14:creationId xmlns:p14="http://schemas.microsoft.com/office/powerpoint/2010/main" val="3356925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call your FPO these are the materials</a:t>
            </a:r>
            <a:r>
              <a:rPr lang="en-US" baseline="0" dirty="0" smtClean="0"/>
              <a:t> they will reference.</a:t>
            </a:r>
          </a:p>
          <a:p>
            <a:endParaRPr lang="en-US" baseline="0" dirty="0" smtClean="0"/>
          </a:p>
          <a:p>
            <a:r>
              <a:rPr lang="en-US" baseline="0" dirty="0" smtClean="0"/>
              <a:t>Your FPO has no authority to provide approval, they provide guidance.</a:t>
            </a:r>
          </a:p>
          <a:p>
            <a:endParaRPr lang="en-US" baseline="0" dirty="0" smtClean="0"/>
          </a:p>
          <a:p>
            <a:r>
              <a:rPr lang="en-US" baseline="0" dirty="0" smtClean="0"/>
              <a:t>Your FPO may be able to provide you with guidance related to historic treatment of issues, can also consult the program and fiscal/admin offices.</a:t>
            </a:r>
            <a:endParaRPr lang="en-US" dirty="0"/>
          </a:p>
        </p:txBody>
      </p:sp>
      <p:sp>
        <p:nvSpPr>
          <p:cNvPr id="4" name="Slide Number Placeholder 3"/>
          <p:cNvSpPr>
            <a:spLocks noGrp="1"/>
          </p:cNvSpPr>
          <p:nvPr>
            <p:ph type="sldNum" sz="quarter" idx="10"/>
          </p:nvPr>
        </p:nvSpPr>
        <p:spPr/>
        <p:txBody>
          <a:bodyPr/>
          <a:lstStyle/>
          <a:p>
            <a:fld id="{2D1D5653-2CBB-42B0-BC34-EF884CB55844}" type="slidenum">
              <a:rPr lang="en-US" smtClean="0"/>
              <a:t>3</a:t>
            </a:fld>
            <a:endParaRPr lang="en-US"/>
          </a:p>
        </p:txBody>
      </p:sp>
    </p:spTree>
    <p:extLst>
      <p:ext uri="{BB962C8B-B14F-4D97-AF65-F5344CB8AC3E}">
        <p14:creationId xmlns:p14="http://schemas.microsoft.com/office/powerpoint/2010/main" val="857932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1D5653-2CBB-42B0-BC34-EF884CB55844}" type="slidenum">
              <a:rPr lang="en-US" smtClean="0"/>
              <a:t>4</a:t>
            </a:fld>
            <a:endParaRPr lang="en-US"/>
          </a:p>
        </p:txBody>
      </p:sp>
    </p:spTree>
    <p:extLst>
      <p:ext uri="{BB962C8B-B14F-4D97-AF65-F5344CB8AC3E}">
        <p14:creationId xmlns:p14="http://schemas.microsoft.com/office/powerpoint/2010/main" val="280204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B6BF3363-0811-4D2A-8625-390205AE5DF4}" type="slidenum">
              <a:rPr lang="en-US" altLang="en-US">
                <a:latin typeface="Arial" charset="0"/>
              </a:rPr>
              <a:pPr/>
              <a:t>5</a:t>
            </a:fld>
            <a:endParaRPr lang="en-US" altLang="en-US">
              <a:latin typeface="Arial"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72EA1F9F-BA1D-4704-BF20-30C53A4503B3}" type="slidenum">
              <a:rPr lang="en-US" altLang="en-US">
                <a:latin typeface="Arial" charset="0"/>
              </a:rPr>
              <a:pPr/>
              <a:t>7</a:t>
            </a:fld>
            <a:endParaRPr lang="en-US" altLang="en-US">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07829F1D-B7FF-413A-8A64-F01999B975F2}" type="slidenum">
              <a:rPr lang="en-US" altLang="en-US">
                <a:latin typeface="Arial" charset="0"/>
              </a:rPr>
              <a:pPr/>
              <a:t>8</a:t>
            </a:fld>
            <a:endParaRPr lang="en-US" altLang="en-US">
              <a:latin typeface="Arial"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99BF3C2C-3A4C-47F3-8F07-C060BDC8E06C}" type="slidenum">
              <a:rPr lang="en-US" altLang="en-US">
                <a:latin typeface="Arial" charset="0"/>
              </a:rPr>
              <a:pPr/>
              <a:t>9</a:t>
            </a:fld>
            <a:endParaRPr lang="en-US" altLang="en-US">
              <a:latin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12941B8B-C380-4C9C-92E7-7EDA2433902E}" type="slidenum">
              <a:rPr lang="en-US" altLang="en-US">
                <a:latin typeface="Arial" charset="0"/>
              </a:rPr>
              <a:pPr/>
              <a:t>10</a:t>
            </a:fld>
            <a:endParaRPr lang="en-US" altLang="en-US">
              <a:latin typeface="Arial"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Now</a:t>
            </a:r>
            <a:r>
              <a:rPr lang="en-US" altLang="en-US" baseline="0" dirty="0" smtClean="0"/>
              <a:t> I will go through some of the most common modifications</a:t>
            </a:r>
          </a:p>
          <a:p>
            <a:pPr eaLnBrk="1" hangingPunct="1"/>
            <a:endParaRPr lang="en-US" altLang="en-US" baseline="0" dirty="0" smtClean="0"/>
          </a:p>
          <a:p>
            <a:pPr defTabSz="931774">
              <a:defRPr/>
            </a:pPr>
            <a:r>
              <a:rPr lang="en-US" altLang="en-US" dirty="0" smtClean="0"/>
              <a:t>For the purposes of this session we are going to focus on grantee requested modifications</a:t>
            </a:r>
          </a:p>
          <a:p>
            <a:endParaRPr lang="en-US" dirty="0"/>
          </a:p>
        </p:txBody>
      </p:sp>
      <p:sp>
        <p:nvSpPr>
          <p:cNvPr id="4" name="Slide Number Placeholder 3"/>
          <p:cNvSpPr>
            <a:spLocks noGrp="1"/>
          </p:cNvSpPr>
          <p:nvPr>
            <p:ph type="sldNum" sz="quarter" idx="10"/>
          </p:nvPr>
        </p:nvSpPr>
        <p:spPr/>
        <p:txBody>
          <a:bodyPr/>
          <a:lstStyle/>
          <a:p>
            <a:fld id="{2D1D5653-2CBB-42B0-BC34-EF884CB55844}" type="slidenum">
              <a:rPr lang="en-US" smtClean="0"/>
              <a:t>11</a:t>
            </a:fld>
            <a:endParaRPr lang="en-US"/>
          </a:p>
        </p:txBody>
      </p:sp>
    </p:spTree>
    <p:extLst>
      <p:ext uri="{BB962C8B-B14F-4D97-AF65-F5344CB8AC3E}">
        <p14:creationId xmlns:p14="http://schemas.microsoft.com/office/powerpoint/2010/main" val="908516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526AFCB9-A5DC-47A1-BD06-92A183620D3D}" type="slidenum">
              <a:rPr lang="en-US" altLang="en-US">
                <a:latin typeface="Arial" charset="0"/>
              </a:rPr>
              <a:pPr/>
              <a:t>12</a:t>
            </a:fld>
            <a:endParaRPr lang="en-US" altLang="en-US">
              <a:latin typeface="Arial"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r>
              <a:rPr lang="en-US" altLang="en-US" dirty="0" smtClean="0"/>
              <a:t>If it is a simple change you can just explain the change in your request letter.  For more substantial changes you may be asked to submit a revised budget narrative.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134B7BE2-D0C3-453F-A36E-3AB2B0CACFFC}" type="slidenum">
              <a:rPr lang="en-US" altLang="en-US">
                <a:latin typeface="Arial" charset="0"/>
              </a:rPr>
              <a:pPr/>
              <a:t>13</a:t>
            </a:fld>
            <a:endParaRPr lang="en-US" altLang="en-US">
              <a:latin typeface="Arial"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r>
              <a:rPr lang="en-US" altLang="en-US" dirty="0" smtClean="0"/>
              <a:t>Common change – Putting Personnel and Fringe costs of subrecipients on the Personnel and Fringe line items of the 424A.  These should go under contractual.</a:t>
            </a:r>
          </a:p>
          <a:p>
            <a:pPr eaLnBrk="1" hangingPunct="1"/>
            <a:endParaRPr lang="en-US" altLang="en-US" dirty="0" smtClean="0"/>
          </a:p>
          <a:p>
            <a:pPr eaLnBrk="1" hangingPunct="1"/>
            <a:r>
              <a:rPr lang="en-US" altLang="en-US" dirty="0" smtClean="0"/>
              <a:t>*</a:t>
            </a:r>
            <a:r>
              <a:rPr lang="en-US" altLang="en-US" baseline="0" dirty="0" smtClean="0"/>
              <a:t>FPOs do not have the authority to give prior approval.  This has been interpreted to mean a “heads up.”  FPO puts email in the grant file so there are no surprises during monitoring.</a:t>
            </a:r>
            <a:endParaRPr lang="en-US" altLang="en-US" dirty="0" smtClean="0"/>
          </a:p>
          <a:p>
            <a:pPr eaLnBrk="1" hangingPunct="1"/>
            <a:endParaRPr lang="en-US" altLang="en-US" dirty="0" smtClean="0"/>
          </a:p>
          <a:p>
            <a:pPr eaLnBrk="1" hangingPunct="1"/>
            <a:r>
              <a:rPr lang="en-US" altLang="en-US" dirty="0" smtClean="0"/>
              <a:t>Increased or Decreased =</a:t>
            </a:r>
            <a:r>
              <a:rPr lang="en-US" altLang="en-US" baseline="0" dirty="0" smtClean="0"/>
              <a:t> In or Out</a:t>
            </a:r>
            <a:endParaRPr lang="en-US" alt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1D5653-2CBB-42B0-BC34-EF884CB55844}" type="slidenum">
              <a:rPr lang="en-US" smtClean="0"/>
              <a:t>15</a:t>
            </a:fld>
            <a:endParaRPr lang="en-US"/>
          </a:p>
        </p:txBody>
      </p:sp>
    </p:spTree>
    <p:extLst>
      <p:ext uri="{BB962C8B-B14F-4D97-AF65-F5344CB8AC3E}">
        <p14:creationId xmlns:p14="http://schemas.microsoft.com/office/powerpoint/2010/main" val="3033761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DB32F136-1ACB-4F4F-B3E5-3EC464107827}" type="slidenum">
              <a:rPr lang="en-US" altLang="en-US">
                <a:latin typeface="Arial" charset="0"/>
              </a:rPr>
              <a:pPr/>
              <a:t>16</a:t>
            </a:fld>
            <a:endParaRPr lang="en-US" altLang="en-US">
              <a:latin typeface="Arial"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r>
              <a:rPr lang="en-US" altLang="en-US" dirty="0" smtClean="0"/>
              <a:t>Start-up delays either on the part of the Federal Government or you, the grantee, may be grounds for a No-Cost Extension</a:t>
            </a:r>
          </a:p>
          <a:p>
            <a:pPr eaLnBrk="1" hangingPunct="1"/>
            <a:endParaRPr lang="en-US" altLang="en-US" dirty="0" smtClean="0"/>
          </a:p>
          <a:p>
            <a:pPr eaLnBrk="1" hangingPunct="1"/>
            <a:r>
              <a:rPr lang="en-US" altLang="en-US" dirty="0" smtClean="0"/>
              <a:t>Need to have demonstrated</a:t>
            </a:r>
            <a:r>
              <a:rPr lang="en-US" altLang="en-US" baseline="0" dirty="0" smtClean="0"/>
              <a:t> </a:t>
            </a:r>
            <a:r>
              <a:rPr lang="en-US" altLang="en-US" dirty="0" smtClean="0"/>
              <a:t>performance or the ability</a:t>
            </a:r>
            <a:r>
              <a:rPr lang="en-US" altLang="en-US" baseline="0" dirty="0" smtClean="0"/>
              <a:t> to perform</a:t>
            </a:r>
          </a:p>
          <a:p>
            <a:pPr eaLnBrk="1" hangingPunct="1"/>
            <a:endParaRPr lang="en-US" altLang="en-US" baseline="0" dirty="0" smtClean="0"/>
          </a:p>
          <a:p>
            <a:pPr eaLnBrk="1" hangingPunct="1"/>
            <a:r>
              <a:rPr lang="en-US" altLang="en-US" baseline="0" dirty="0" smtClean="0"/>
              <a:t>The regulations say “one-time” no cost extension.</a:t>
            </a:r>
          </a:p>
          <a:p>
            <a:pPr eaLnBrk="1" hangingPunct="1"/>
            <a:endParaRPr lang="en-US" altLang="en-US" baseline="0" dirty="0" smtClean="0"/>
          </a:p>
          <a:p>
            <a:pPr eaLnBrk="1" hangingPunct="1"/>
            <a:r>
              <a:rPr lang="en-US" altLang="en-US" baseline="0" dirty="0" smtClean="0"/>
              <a:t>Regulations say that no cost extensions given to “spend down remaining funding” is unallowable.</a:t>
            </a:r>
            <a:endParaRPr lang="en-US" alt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3907F713-F384-4655-886C-E3B3FF63D370}" type="slidenum">
              <a:rPr lang="en-US" altLang="en-US">
                <a:latin typeface="Arial" charset="0"/>
              </a:rPr>
              <a:pPr/>
              <a:t>17</a:t>
            </a:fld>
            <a:endParaRPr lang="en-US" altLang="en-US">
              <a:latin typeface="Arial"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r>
              <a:rPr lang="en-US" altLang="en-US" smtClean="0"/>
              <a:t>How will the No-Cost Extension support the goals and outcomes of the grant?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are behind in your goals please</a:t>
            </a:r>
            <a:r>
              <a:rPr lang="en-US" baseline="0" dirty="0" smtClean="0"/>
              <a:t> don’t feel the need to raise your goals unless that is feasible.</a:t>
            </a:r>
          </a:p>
        </p:txBody>
      </p:sp>
      <p:sp>
        <p:nvSpPr>
          <p:cNvPr id="4" name="Slide Number Placeholder 3"/>
          <p:cNvSpPr>
            <a:spLocks noGrp="1"/>
          </p:cNvSpPr>
          <p:nvPr>
            <p:ph type="sldNum" sz="quarter" idx="10"/>
          </p:nvPr>
        </p:nvSpPr>
        <p:spPr/>
        <p:txBody>
          <a:bodyPr/>
          <a:lstStyle/>
          <a:p>
            <a:fld id="{2D1D5653-2CBB-42B0-BC34-EF884CB55844}" type="slidenum">
              <a:rPr lang="en-US" smtClean="0"/>
              <a:t>18</a:t>
            </a:fld>
            <a:endParaRPr lang="en-US"/>
          </a:p>
        </p:txBody>
      </p:sp>
    </p:spTree>
    <p:extLst>
      <p:ext uri="{BB962C8B-B14F-4D97-AF65-F5344CB8AC3E}">
        <p14:creationId xmlns:p14="http://schemas.microsoft.com/office/powerpoint/2010/main" val="77704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4942C2C9-9430-471D-8C07-27EE6DB1D56F}" type="slidenum">
              <a:rPr lang="en-US" altLang="en-US">
                <a:latin typeface="Arial" charset="0"/>
              </a:rPr>
              <a:pPr/>
              <a:t>20</a:t>
            </a:fld>
            <a:endParaRPr lang="en-US" altLang="en-US">
              <a:latin typeface="Arial"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r>
              <a:rPr lang="en-US" altLang="en-US" dirty="0" smtClean="0"/>
              <a:t>*Per purchasing event – Don’t rush to do this, because you may end up with an</a:t>
            </a:r>
            <a:r>
              <a:rPr lang="en-US" altLang="en-US" baseline="0" dirty="0" smtClean="0"/>
              <a:t> approved list that doesn’t make sense when it is time to actually purchase equipment</a:t>
            </a:r>
            <a:endParaRPr lang="en-US" alt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240EDE26-15A9-45E9-A78A-5F294C3CFB78}" type="slidenum">
              <a:rPr lang="en-US" altLang="en-US">
                <a:latin typeface="Arial" charset="0"/>
              </a:rPr>
              <a:pPr/>
              <a:t>21</a:t>
            </a:fld>
            <a:endParaRPr lang="en-US" altLang="en-US">
              <a:latin typeface="Arial"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defTabSz="931774">
              <a:defRPr/>
            </a:pPr>
            <a:r>
              <a:rPr lang="en-US" altLang="en-US" dirty="0" smtClean="0"/>
              <a:t>You can buy a Ferrari</a:t>
            </a:r>
            <a:r>
              <a:rPr lang="en-US" altLang="en-US" baseline="0" dirty="0" smtClean="0"/>
              <a:t> when you have the governments money at your disposal but can you afford to put gas in it?  Get the oil changed?  If something breaks and you can’t afford to fix it the whole cost of the equipment could be disallowed as non-allocable.</a:t>
            </a:r>
            <a:endParaRPr lang="en-US" altLang="en-US" dirty="0" smtClean="0"/>
          </a:p>
          <a:p>
            <a:pPr defTabSz="931774">
              <a:defRPr/>
            </a:pPr>
            <a:endParaRPr lang="en-US" altLang="en-US" dirty="0" smtClean="0"/>
          </a:p>
          <a:p>
            <a:pPr defTabSz="931774">
              <a:defRPr/>
            </a:pPr>
            <a:r>
              <a:rPr lang="en-US" altLang="en-US" dirty="0" smtClean="0"/>
              <a:t>The timing of your request will be looked at.  -</a:t>
            </a:r>
            <a:r>
              <a:rPr lang="en-US" altLang="en-US" baseline="0" dirty="0" smtClean="0"/>
              <a:t> </a:t>
            </a:r>
            <a:r>
              <a:rPr lang="en-US" altLang="en-US" dirty="0" smtClean="0"/>
              <a:t>equipment </a:t>
            </a:r>
            <a:r>
              <a:rPr lang="en-US" altLang="en-US" baseline="0" dirty="0" smtClean="0"/>
              <a:t>in the last year may be non- allocable</a:t>
            </a:r>
            <a:endParaRPr lang="en-US" altLang="en-US" dirty="0" smtClean="0"/>
          </a:p>
          <a:p>
            <a:pPr eaLnBrk="1" hangingPunct="1"/>
            <a:endParaRPr lang="en-US" altLang="en-US" dirty="0" smtClean="0"/>
          </a:p>
          <a:p>
            <a:pPr eaLnBrk="1" hangingPunct="1"/>
            <a:r>
              <a:rPr lang="en-US" altLang="en-US" dirty="0" smtClean="0"/>
              <a:t>Grant Officer Equipment Approval means that you may now go ahead with procurement</a:t>
            </a:r>
          </a:p>
          <a:p>
            <a:pPr eaLnBrk="1" hangingPunct="1"/>
            <a:endParaRPr lang="en-US" alt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Grant Officer approval</a:t>
            </a:r>
            <a:r>
              <a:rPr lang="en-US" baseline="0" dirty="0" smtClean="0"/>
              <a:t> doesn’t give you the authorization to purchase the exact brand </a:t>
            </a:r>
            <a:r>
              <a:rPr lang="en-US" baseline="0" dirty="0" err="1" smtClean="0"/>
              <a:t>etc</a:t>
            </a:r>
            <a:r>
              <a:rPr lang="en-US" baseline="0" dirty="0" smtClean="0"/>
              <a:t> of equipment you put in your request and at that amount.  Grant Officer approval give you the authority to procure the equipment using your policies and procedures that are in compliance with the federal standards.  All of the liability is still on the grantee to make sure that the equipment is reasonable, necessary, allocable.</a:t>
            </a:r>
            <a:endParaRPr lang="en-US" dirty="0"/>
          </a:p>
        </p:txBody>
      </p:sp>
      <p:sp>
        <p:nvSpPr>
          <p:cNvPr id="4" name="Slide Number Placeholder 3"/>
          <p:cNvSpPr>
            <a:spLocks noGrp="1"/>
          </p:cNvSpPr>
          <p:nvPr>
            <p:ph type="sldNum" sz="quarter" idx="10"/>
          </p:nvPr>
        </p:nvSpPr>
        <p:spPr/>
        <p:txBody>
          <a:bodyPr/>
          <a:lstStyle/>
          <a:p>
            <a:fld id="{2D1D5653-2CBB-42B0-BC34-EF884CB55844}" type="slidenum">
              <a:rPr lang="en-US" smtClean="0"/>
              <a:t>22</a:t>
            </a:fld>
            <a:endParaRPr lang="en-US"/>
          </a:p>
        </p:txBody>
      </p:sp>
    </p:spTree>
    <p:extLst>
      <p:ext uri="{BB962C8B-B14F-4D97-AF65-F5344CB8AC3E}">
        <p14:creationId xmlns:p14="http://schemas.microsoft.com/office/powerpoint/2010/main" val="2287933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03266CF4-FFD4-491D-8756-3C766B8E02AC}" type="slidenum">
              <a:rPr lang="en-US" altLang="en-US">
                <a:latin typeface="Arial" charset="0"/>
              </a:rPr>
              <a:pPr/>
              <a:t>23</a:t>
            </a:fld>
            <a:endParaRPr lang="en-US" altLang="en-US">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r>
              <a:rPr lang="en-US" altLang="en-US" dirty="0" smtClean="0"/>
              <a:t>Performance is never</a:t>
            </a:r>
            <a:r>
              <a:rPr lang="en-US" altLang="en-US" baseline="0" dirty="0" smtClean="0"/>
              <a:t> reduced – competitive award – pre award competitiveness</a:t>
            </a:r>
          </a:p>
          <a:p>
            <a:pPr eaLnBrk="1" hangingPunct="1"/>
            <a:endParaRPr lang="en-US" altLang="en-US" baseline="0" dirty="0" smtClean="0"/>
          </a:p>
          <a:p>
            <a:pPr eaLnBrk="1" hangingPunct="1"/>
            <a:r>
              <a:rPr lang="en-US" altLang="en-US" baseline="0" dirty="0" smtClean="0"/>
              <a:t>This is a bit of an art.  Often times it comes down to how broad or how specific you were in your Statement or Scope of Work.  If you said you would train in advanced manufacturing and that was it, you would have the flexibility to do any training within advanced manufacturing you want without having to mod the grant.  If you said you were going to do Robotics and now that the grant has started robotics no longer makes sense and want to pivot to Metrology a modification would have to be done.</a:t>
            </a:r>
            <a:endParaRPr lang="en-US" altLang="en-US" dirty="0" smtClean="0"/>
          </a:p>
          <a:p>
            <a:pPr eaLnBrk="1" hangingPunct="1"/>
            <a:endParaRPr lang="en-US" altLang="en-US" dirty="0" smtClean="0"/>
          </a:p>
          <a:p>
            <a:pPr eaLnBrk="1" hangingPunct="1"/>
            <a:r>
              <a:rPr lang="en-US" altLang="en-US" dirty="0" smtClean="0"/>
              <a:t>Many Scope or Statement of Work Changes come with Budget Realignment requests.  Explain….</a:t>
            </a:r>
          </a:p>
          <a:p>
            <a:pPr eaLnBrk="1" hangingPunct="1"/>
            <a:endParaRPr lang="en-US" altLang="en-US" dirty="0" smtClean="0"/>
          </a:p>
          <a:p>
            <a:pPr eaLnBrk="1" hangingPunct="1"/>
            <a:r>
              <a:rPr lang="en-US" altLang="en-US" dirty="0" smtClean="0"/>
              <a:t>See Scope of</a:t>
            </a:r>
            <a:r>
              <a:rPr lang="en-US" altLang="en-US" baseline="0" dirty="0" smtClean="0"/>
              <a:t> Work focused slides at the end of this presentation.</a:t>
            </a:r>
            <a:endParaRPr lang="en-US" alt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As a general rule grants funds are not to be used to make a space “</a:t>
            </a:r>
            <a:r>
              <a:rPr lang="en-US" dirty="0" smtClean="0"/>
              <a:t>pretty” they are to make a space usable.</a:t>
            </a:r>
            <a:r>
              <a:rPr lang="en-US" baseline="0" dirty="0" smtClean="0"/>
              <a:t>  </a:t>
            </a:r>
          </a:p>
          <a:p>
            <a:endParaRPr lang="en-US" baseline="0" dirty="0" smtClean="0"/>
          </a:p>
          <a:p>
            <a:r>
              <a:rPr lang="en-US" baseline="0" dirty="0" smtClean="0"/>
              <a:t>Note: When considering the cost of renovation ask yourself would you do the same renovations, pick the same fixtures etc. if the college was using its own money?  If it was coming out of your pocket?  Prudent person test.</a:t>
            </a:r>
            <a:endParaRPr lang="en-US" dirty="0"/>
          </a:p>
        </p:txBody>
      </p:sp>
      <p:sp>
        <p:nvSpPr>
          <p:cNvPr id="4" name="Slide Number Placeholder 3"/>
          <p:cNvSpPr>
            <a:spLocks noGrp="1"/>
          </p:cNvSpPr>
          <p:nvPr>
            <p:ph type="sldNum" sz="quarter" idx="10"/>
          </p:nvPr>
        </p:nvSpPr>
        <p:spPr/>
        <p:txBody>
          <a:bodyPr/>
          <a:lstStyle/>
          <a:p>
            <a:fld id="{2D1D5653-2CBB-42B0-BC34-EF884CB55844}" type="slidenum">
              <a:rPr lang="en-US" smtClean="0"/>
              <a:t>24</a:t>
            </a:fld>
            <a:endParaRPr lang="en-US"/>
          </a:p>
        </p:txBody>
      </p:sp>
    </p:spTree>
    <p:extLst>
      <p:ext uri="{BB962C8B-B14F-4D97-AF65-F5344CB8AC3E}">
        <p14:creationId xmlns:p14="http://schemas.microsoft.com/office/powerpoint/2010/main" val="2051358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D22BF8B7-7D90-4495-8D69-77B6765FD9F9}" type="slidenum">
              <a:rPr lang="en-US" altLang="en-US">
                <a:latin typeface="Arial" charset="0"/>
              </a:rPr>
              <a:pPr/>
              <a:t>25</a:t>
            </a:fld>
            <a:endParaRPr lang="en-US" altLang="en-US">
              <a:latin typeface="Arial"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r>
              <a:rPr lang="en-US" altLang="en-US" dirty="0" smtClean="0"/>
              <a:t>Quickly talk about this</a:t>
            </a:r>
          </a:p>
          <a:p>
            <a:pPr eaLnBrk="1" hangingPunct="1"/>
            <a:r>
              <a:rPr lang="en-US" altLang="en-US" dirty="0" smtClean="0"/>
              <a:t>Busy slide, I know but I would like you to have this information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6D61095A-3120-44AB-86D4-5AC39D96C61A}" type="slidenum">
              <a:rPr lang="en-US" altLang="en-US">
                <a:latin typeface="Arial" charset="0"/>
              </a:rPr>
              <a:pPr/>
              <a:t>26</a:t>
            </a:fld>
            <a:endParaRPr lang="en-US" altLang="en-US">
              <a:latin typeface="Arial"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r>
              <a:rPr lang="en-US" altLang="en-US" dirty="0" smtClean="0"/>
              <a:t>In general “key personnel named</a:t>
            </a:r>
            <a:r>
              <a:rPr lang="en-US" altLang="en-US" baseline="0" dirty="0" smtClean="0"/>
              <a:t> in the grant documents” would equal the two individuals listed on the 424. </a:t>
            </a:r>
          </a:p>
          <a:p>
            <a:pPr eaLnBrk="1" hangingPunct="1"/>
            <a:endParaRPr lang="en-US" altLang="en-US" baseline="0" dirty="0" smtClean="0"/>
          </a:p>
          <a:p>
            <a:pPr eaLnBrk="1" hangingPunct="1"/>
            <a:r>
              <a:rPr lang="en-US" altLang="en-US" dirty="0" smtClean="0"/>
              <a:t>*This should not be taken lightly.  The signatory is usually someone at the college that has the authority to sign grants/contracts and make high level decisions.  This is usually the President of the</a:t>
            </a:r>
            <a:r>
              <a:rPr lang="en-US" altLang="en-US" baseline="0" dirty="0" smtClean="0"/>
              <a:t> Chancellor</a:t>
            </a:r>
            <a:r>
              <a:rPr lang="en-US" altLang="en-US" dirty="0" smtClean="0"/>
              <a:t>, President, Provost, Commissioner, Secretary, or other high ranking official.  Signatory authority should be designated in your organization's by-laws.  Delegating this responsibility </a:t>
            </a:r>
          </a:p>
          <a:p>
            <a:pPr eaLnBrk="1" hangingPunct="1"/>
            <a:r>
              <a:rPr lang="en-US" altLang="en-US" dirty="0" smtClean="0"/>
              <a:t>to a person below this level could have negative repercussions for your institution.  Your institution will ultimately be financially responsible for</a:t>
            </a:r>
            <a:r>
              <a:rPr lang="en-US" altLang="en-US" baseline="0" dirty="0" smtClean="0"/>
              <a:t> any misuse of federal funds</a:t>
            </a:r>
            <a:r>
              <a:rPr lang="en-US" altLang="en-US" dirty="0" smtClean="0"/>
              <a:t>.</a:t>
            </a:r>
          </a:p>
          <a:p>
            <a:pPr eaLnBrk="1" hangingPunct="1"/>
            <a:endParaRPr lang="en-US" altLang="en-US" baseline="0" dirty="0" smtClean="0"/>
          </a:p>
          <a:p>
            <a:pPr eaLnBrk="1" hangingPunct="1"/>
            <a:r>
              <a:rPr lang="en-US" altLang="en-US" baseline="0" dirty="0" smtClean="0"/>
              <a:t>If we had to do mods every time a program manager changed…</a:t>
            </a:r>
            <a:r>
              <a:rPr lang="en-US" altLang="en-US" dirty="0" smtClean="0"/>
              <a:t>                                         </a:t>
            </a:r>
          </a:p>
          <a:p>
            <a:pPr eaLnBrk="1" hangingPunct="1"/>
            <a:endParaRPr lang="en-US" alt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49C0AA2D-0A7A-4DC9-9D89-553598692DF4}" type="slidenum">
              <a:rPr lang="en-US" altLang="en-US">
                <a:latin typeface="Arial" charset="0"/>
              </a:rPr>
              <a:pPr/>
              <a:t>27</a:t>
            </a:fld>
            <a:endParaRPr lang="en-US" altLang="en-US">
              <a:latin typeface="Arial"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r>
              <a:rPr lang="en-US" altLang="en-US" dirty="0" smtClean="0"/>
              <a:t>Where do federal agencies get their authority to modify grant agreements?  It comes from the requirement in the federal</a:t>
            </a:r>
            <a:r>
              <a:rPr lang="en-US" altLang="en-US" baseline="0" dirty="0" smtClean="0"/>
              <a:t> regulations that grantees obtain written prior approval for certain actions and costs.</a:t>
            </a:r>
            <a:endParaRPr lang="en-US" altLang="en-US" dirty="0" smtClean="0"/>
          </a:p>
          <a:p>
            <a:pPr eaLnBrk="1" hangingPunct="1"/>
            <a:endParaRPr lang="en-US" altLang="en-US" dirty="0" smtClean="0"/>
          </a:p>
          <a:p>
            <a:pPr eaLnBrk="1" hangingPunct="1"/>
            <a:r>
              <a:rPr lang="en-US" altLang="en-US" dirty="0" smtClean="0"/>
              <a:t>Prior approvals are necessary because of the extensive financial or programmatic impact on the grant if the recipient were allowed to undertake such changes in the budget or scope of work without grantor agency authorization. Furthermore, the grantor agency cannot exercise its financial and programmatic stewardship responsibilities without having prior approval requirements in place.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93B93724-FF77-4382-BC9A-5ACFC7495EDF}" type="slidenum">
              <a:rPr lang="en-US" altLang="en-US">
                <a:latin typeface="Arial" charset="0"/>
              </a:rPr>
              <a:pPr/>
              <a:t>29</a:t>
            </a:fld>
            <a:endParaRPr lang="en-US" altLang="en-US">
              <a:latin typeface="Arial"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r>
              <a:rPr lang="en-US" altLang="en-US" dirty="0" smtClean="0"/>
              <a:t>This is where you can go to find the exact language about prior approvals and changes</a:t>
            </a:r>
            <a:r>
              <a:rPr lang="en-US" altLang="en-US" baseline="0" dirty="0" smtClean="0"/>
              <a:t> to your grant agreement</a:t>
            </a:r>
            <a:r>
              <a:rPr lang="en-US" altLang="en-US" dirty="0" smtClean="0"/>
              <a:t>.</a:t>
            </a:r>
          </a:p>
          <a:p>
            <a:pPr eaLnBrk="1" hangingPunct="1"/>
            <a:endParaRPr lang="en-US" altLang="en-US" dirty="0" smtClean="0"/>
          </a:p>
          <a:p>
            <a:pPr defTabSz="931774">
              <a:defRPr/>
            </a:pPr>
            <a:r>
              <a:rPr lang="en-US" dirty="0" smtClean="0"/>
              <a:t>Many other specific costs require</a:t>
            </a:r>
            <a:r>
              <a:rPr lang="en-US" baseline="0" dirty="0" smtClean="0"/>
              <a:t> prior approval from the Grant Officer as found in the Cost Principles – Unallowable, Allowable with Prior Approval from Awarding Agency, Allowable</a:t>
            </a:r>
            <a:endParaRPr lang="en-US" dirty="0" smtClean="0"/>
          </a:p>
          <a:p>
            <a:pPr eaLnBrk="1" hangingPunct="1"/>
            <a:endParaRPr lang="en-US" alt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This is where you can go to find the exact language about prior approvals and changes</a:t>
            </a:r>
            <a:r>
              <a:rPr lang="en-US" altLang="en-US" baseline="0" dirty="0" smtClean="0"/>
              <a:t> to your grant agreement</a:t>
            </a:r>
            <a:r>
              <a:rPr lang="en-US" altLang="en-US" dirty="0" smtClean="0"/>
              <a:t>.</a:t>
            </a:r>
          </a:p>
          <a:p>
            <a:pPr eaLnBrk="1" hangingPunct="1"/>
            <a:endParaRPr lang="en-US" altLang="en-US" dirty="0" smtClean="0"/>
          </a:p>
          <a:p>
            <a:pPr defTabSz="931774">
              <a:defRPr/>
            </a:pPr>
            <a:r>
              <a:rPr lang="en-US" dirty="0" smtClean="0"/>
              <a:t>Many other specific costs require</a:t>
            </a:r>
            <a:r>
              <a:rPr lang="en-US" baseline="0" dirty="0" smtClean="0"/>
              <a:t> prior approval from the Grant Officer as found in the Cost Principles – Unallowable, Allowable with Prior Approval from Awarding Agency, Allowable</a:t>
            </a:r>
            <a:endParaRPr lang="en-US" dirty="0" smtClean="0"/>
          </a:p>
        </p:txBody>
      </p:sp>
      <p:sp>
        <p:nvSpPr>
          <p:cNvPr id="4" name="Slide Number Placeholder 3"/>
          <p:cNvSpPr>
            <a:spLocks noGrp="1"/>
          </p:cNvSpPr>
          <p:nvPr>
            <p:ph type="sldNum" sz="quarter" idx="10"/>
          </p:nvPr>
        </p:nvSpPr>
        <p:spPr/>
        <p:txBody>
          <a:bodyPr/>
          <a:lstStyle/>
          <a:p>
            <a:fld id="{2D1D5653-2CBB-42B0-BC34-EF884CB55844}" type="slidenum">
              <a:rPr lang="en-US" smtClean="0"/>
              <a:t>30</a:t>
            </a:fld>
            <a:endParaRPr lang="en-US"/>
          </a:p>
        </p:txBody>
      </p:sp>
    </p:spTree>
    <p:extLst>
      <p:ext uri="{BB962C8B-B14F-4D97-AF65-F5344CB8AC3E}">
        <p14:creationId xmlns:p14="http://schemas.microsoft.com/office/powerpoint/2010/main" val="22764647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77CCCE5D-22A5-4E4C-A101-6D0F07DBC467}" type="slidenum">
              <a:rPr lang="en-US" altLang="en-US">
                <a:latin typeface="Arial" charset="0"/>
              </a:rPr>
              <a:pPr/>
              <a:t>31</a:t>
            </a:fld>
            <a:endParaRPr lang="en-US" altLang="en-US">
              <a:latin typeface="Arial"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defTabSz="931774">
              <a:defRPr/>
            </a:pPr>
            <a:r>
              <a:rPr lang="en-US" altLang="en-US" dirty="0" smtClean="0"/>
              <a:t>Auditors</a:t>
            </a:r>
            <a:r>
              <a:rPr lang="en-US" altLang="en-US" baseline="0" dirty="0" smtClean="0"/>
              <a:t> should also be checking to make sure prior approvals were obtained</a:t>
            </a:r>
            <a:endParaRPr lang="en-US" altLang="en-US" dirty="0" smtClean="0"/>
          </a:p>
          <a:p>
            <a:pPr eaLnBrk="1" hangingPunct="1"/>
            <a:endParaRPr lang="en-US" altLang="en-US" dirty="0" smtClean="0"/>
          </a:p>
          <a:p>
            <a:pPr eaLnBrk="1" hangingPunct="1"/>
            <a:endParaRPr lang="en-US" alt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D48913CC-3379-4193-89DB-F2DAD088A873}" type="slidenum">
              <a:rPr lang="en-US" altLang="en-US">
                <a:latin typeface="Arial" charset="0"/>
              </a:rPr>
              <a:pPr/>
              <a:t>32</a:t>
            </a:fld>
            <a:endParaRPr lang="en-US" altLang="en-US">
              <a:latin typeface="Arial"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defTabSz="931774">
              <a:defRPr/>
            </a:pPr>
            <a:r>
              <a:rPr lang="en-US" altLang="en-US" dirty="0" smtClean="0"/>
              <a:t>Not only will FPO check</a:t>
            </a:r>
            <a:r>
              <a:rPr lang="en-US" altLang="en-US" baseline="0" dirty="0" smtClean="0"/>
              <a:t> to see if you have p</a:t>
            </a:r>
            <a:r>
              <a:rPr lang="en-US" altLang="en-US" dirty="0" smtClean="0"/>
              <a:t>olicies and procedures</a:t>
            </a:r>
            <a:r>
              <a:rPr lang="en-US" altLang="en-US" baseline="0" dirty="0" smtClean="0"/>
              <a:t> they will check to see if </a:t>
            </a:r>
            <a:r>
              <a:rPr lang="en-US" altLang="en-US" dirty="0" smtClean="0"/>
              <a:t>you followed them</a:t>
            </a:r>
          </a:p>
          <a:p>
            <a:pPr eaLnBrk="1" hangingPunct="1"/>
            <a:endParaRPr lang="en-US" alt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79227F8C-2AAA-4C4A-9F14-9E37D4EA10E4}" type="slidenum">
              <a:rPr lang="en-US" altLang="en-US">
                <a:latin typeface="Arial" charset="0"/>
              </a:rPr>
              <a:pPr/>
              <a:t>33</a:t>
            </a:fld>
            <a:endParaRPr lang="en-US" altLang="en-US">
              <a:latin typeface="Arial"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buFontTx/>
              <a:buNone/>
            </a:pPr>
            <a:r>
              <a:rPr lang="en-US" altLang="en-US" dirty="0" smtClean="0"/>
              <a:t>Just because you received prior approval doesn’t make the cost necessarily</a:t>
            </a:r>
            <a:r>
              <a:rPr lang="en-US" altLang="en-US" baseline="0" dirty="0" smtClean="0"/>
              <a:t> allowable.  Important to highlight: </a:t>
            </a:r>
            <a:r>
              <a:rPr lang="en-US" altLang="en-US" dirty="0" smtClean="0"/>
              <a:t>Even where the recipient has authority for </a:t>
            </a:r>
            <a:r>
              <a:rPr lang="en-US" altLang="en-US" dirty="0" err="1" smtClean="0"/>
              <a:t>rebudgeting</a:t>
            </a:r>
            <a:r>
              <a:rPr lang="en-US" altLang="en-US" dirty="0" smtClean="0"/>
              <a:t> actions, if it is determined, through monitoring, audit or otherwise, that the costs do not meet the required tests of </a:t>
            </a:r>
            <a:r>
              <a:rPr lang="en-US" altLang="en-US" dirty="0" err="1" smtClean="0"/>
              <a:t>allowability</a:t>
            </a:r>
            <a:r>
              <a:rPr lang="en-US" altLang="en-US" dirty="0" smtClean="0"/>
              <a:t>, </a:t>
            </a:r>
            <a:r>
              <a:rPr lang="en-US" altLang="en-US" dirty="0" err="1" smtClean="0"/>
              <a:t>allocability</a:t>
            </a:r>
            <a:r>
              <a:rPr lang="en-US" altLang="en-US" dirty="0" smtClean="0"/>
              <a:t>, applicability, or reasonableness, the costs may be disallowed. </a:t>
            </a:r>
          </a:p>
          <a:p>
            <a:pPr eaLnBrk="1" hangingPunct="1">
              <a:buFontTx/>
              <a:buNone/>
            </a:pPr>
            <a:endParaRPr lang="en-US" altLang="en-US" dirty="0" smtClean="0"/>
          </a:p>
          <a:p>
            <a:pPr eaLnBrk="1" hangingPunct="1">
              <a:buFontTx/>
              <a:buNone/>
            </a:pPr>
            <a:r>
              <a:rPr lang="en-US" altLang="en-US" dirty="0" smtClean="0"/>
              <a:t>If it is discovered at close-out that you made changes to your budget without prior approval the costs may be disallowed</a:t>
            </a:r>
          </a:p>
          <a:p>
            <a:pPr eaLnBrk="1" hangingPunct="1"/>
            <a:endParaRPr lang="en-US" alt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F7738EB9-B0DE-4EBD-BACA-EA563FFF1385}" type="slidenum">
              <a:rPr lang="en-US" altLang="en-US">
                <a:latin typeface="Arial" charset="0"/>
              </a:rPr>
              <a:pPr/>
              <a:t>34</a:t>
            </a:fld>
            <a:endParaRPr lang="en-US" altLang="en-US">
              <a:latin typeface="Arial"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r>
              <a:rPr lang="en-US" altLang="en-US" dirty="0" smtClean="0"/>
              <a:t>Recommendation is to the Grant Officer</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20E6BC2E-4EF7-430D-9C8C-79D88F064531}" type="slidenum">
              <a:rPr lang="en-US" altLang="en-US">
                <a:latin typeface="Arial" charset="0"/>
              </a:rPr>
              <a:pPr/>
              <a:t>35</a:t>
            </a:fld>
            <a:endParaRPr lang="en-US" altLang="en-US">
              <a:latin typeface="Arial"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buFontTx/>
              <a:buNone/>
            </a:pPr>
            <a:r>
              <a:rPr lang="en-US" altLang="en-US" dirty="0" smtClean="0"/>
              <a:t>Grant was awarded on a competitive basis, this is taken into account when we evaluation modifications.</a:t>
            </a:r>
          </a:p>
          <a:p>
            <a:pPr eaLnBrk="1" hangingPunct="1">
              <a:buFontTx/>
              <a:buNone/>
            </a:pPr>
            <a:endParaRPr lang="en-US" altLang="en-US" dirty="0" smtClean="0"/>
          </a:p>
          <a:p>
            <a:pPr eaLnBrk="1" hangingPunct="1">
              <a:buFontTx/>
              <a:buNone/>
            </a:pPr>
            <a:r>
              <a:rPr lang="en-US" altLang="en-US" dirty="0" smtClean="0"/>
              <a:t>Only the Grant Officer who signed the Grant Agreement, or a designate, has the authority to provide written approval or disapproval of prior approval requests. This is important to understand.  While an FPO may express that your modification justification</a:t>
            </a:r>
            <a:r>
              <a:rPr lang="en-US" altLang="en-US" baseline="0" dirty="0" smtClean="0"/>
              <a:t> is sound, that doesn’t mean that you have obtained prior approval.  FPOs do not have the authority to provide prior approvals. So if </a:t>
            </a:r>
            <a:r>
              <a:rPr lang="en-US" altLang="en-US" dirty="0" smtClean="0"/>
              <a:t>an unauthorized official responds to the request, such responses are not considered binding on the government. </a:t>
            </a:r>
          </a:p>
          <a:p>
            <a:pPr eaLnBrk="1" hangingPunct="1">
              <a:buFontTx/>
              <a:buChar char="•"/>
            </a:pPr>
            <a:endParaRPr lang="en-US" alt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B82531A9-C256-432D-8AF0-C4204ABD5E26}" type="slidenum">
              <a:rPr lang="en-US" altLang="en-US">
                <a:latin typeface="Arial" charset="0"/>
              </a:rPr>
              <a:pPr/>
              <a:t>36</a:t>
            </a:fld>
            <a:endParaRPr lang="en-US" altLang="en-US">
              <a:latin typeface="Arial"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eaLnBrk="1" hangingPunct="1">
              <a:buFontTx/>
              <a:buNone/>
            </a:pPr>
            <a:r>
              <a:rPr lang="en-US" altLang="en-US" dirty="0" smtClean="0"/>
              <a:t>Mutually proactive process between the FPO, the grantee, and the Grant Officer</a:t>
            </a:r>
          </a:p>
          <a:p>
            <a:pPr eaLnBrk="1" hangingPunct="1">
              <a:buFontTx/>
              <a:buChar char="•"/>
            </a:pPr>
            <a:endParaRPr lang="en-US" altLang="en-US" dirty="0" smtClean="0"/>
          </a:p>
          <a:p>
            <a:pPr eaLnBrk="1" hangingPunct="1">
              <a:buFontTx/>
              <a:buNone/>
            </a:pPr>
            <a:r>
              <a:rPr lang="en-US" altLang="en-US" dirty="0" smtClean="0"/>
              <a:t>A modification may be initiated by either party to the grant.  The FPO may discover though an on-site review, reviewing reports, or though phone or email that the grantee is off track and may suggest a modification.</a:t>
            </a:r>
          </a:p>
          <a:p>
            <a:pPr eaLnBrk="1" hangingPunct="1">
              <a:buFontTx/>
              <a:buNone/>
            </a:pPr>
            <a:endParaRPr lang="en-US" altLang="en-US" dirty="0" smtClean="0"/>
          </a:p>
          <a:p>
            <a:pPr eaLnBrk="1" hangingPunct="1">
              <a:buFontTx/>
              <a:buNone/>
            </a:pPr>
            <a:r>
              <a:rPr lang="en-US" altLang="en-US" dirty="0" smtClean="0"/>
              <a:t>Submitting a draft to your FPO saves having to go back to the grant signatory if changes are needed to the request</a:t>
            </a:r>
          </a:p>
          <a:p>
            <a:pPr eaLnBrk="1" hangingPunct="1">
              <a:buFontTx/>
              <a:buNone/>
            </a:pPr>
            <a:endParaRPr lang="en-US" altLang="en-US" dirty="0" smtClean="0"/>
          </a:p>
          <a:p>
            <a:pPr eaLnBrk="1" hangingPunct="1">
              <a:buFontTx/>
              <a:buNone/>
            </a:pPr>
            <a:r>
              <a:rPr lang="en-US" altLang="en-US" dirty="0" smtClean="0"/>
              <a:t>Allow one month for the request to be processed and approved. It may be more or less.  Make sure that you consider this when planning.</a:t>
            </a:r>
          </a:p>
          <a:p>
            <a:pPr eaLnBrk="1" hangingPunct="1"/>
            <a:endParaRPr lang="en-US" altLang="en-US" dirty="0" smtClean="0"/>
          </a:p>
          <a:p>
            <a:pPr eaLnBrk="1" hangingPunct="1"/>
            <a:endParaRPr lang="en-US" altLang="en-US" dirty="0" smtClean="0"/>
          </a:p>
          <a:p>
            <a:pPr eaLnBrk="1" hangingPunct="1"/>
            <a:endParaRPr lang="en-US" alt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E65783CE-F9BD-49FB-898E-9BD19E48C613}" type="slidenum">
              <a:rPr lang="en-US" altLang="en-US">
                <a:latin typeface="Arial" charset="0"/>
              </a:rPr>
              <a:pPr/>
              <a:t>37</a:t>
            </a:fld>
            <a:endParaRPr lang="en-US" altLang="en-US">
              <a:latin typeface="Arial"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buFontTx/>
              <a:buNone/>
            </a:pPr>
            <a:r>
              <a:rPr lang="en-US" altLang="en-US" dirty="0" smtClean="0"/>
              <a:t>Even though the actual letter is address to the grant officer listed on your grant agreement, the documents are sent to your FPO via</a:t>
            </a:r>
            <a:r>
              <a:rPr lang="en-US" altLang="en-US" baseline="0" dirty="0" smtClean="0"/>
              <a:t> email</a:t>
            </a:r>
          </a:p>
          <a:p>
            <a:pPr eaLnBrk="1" hangingPunct="1">
              <a:buFontTx/>
              <a:buNone/>
            </a:pPr>
            <a:endParaRPr lang="en-US" altLang="en-US" dirty="0" smtClean="0"/>
          </a:p>
          <a:p>
            <a:pPr eaLnBrk="1" hangingPunct="1">
              <a:buFontTx/>
              <a:buNone/>
            </a:pPr>
            <a:r>
              <a:rPr lang="en-US" altLang="en-US" dirty="0" smtClean="0"/>
              <a:t>Note: for budget mods a revised 424A is always required – see slide on budget mods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6B8EA3CE-ED5D-4D80-BBB5-BAFDE7BC2239}" type="slidenum">
              <a:rPr lang="en-US" altLang="en-US">
                <a:latin typeface="Arial" charset="0"/>
              </a:rPr>
              <a:pPr/>
              <a:t>38</a:t>
            </a:fld>
            <a:endParaRPr lang="en-US" altLang="en-US">
              <a:latin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buFontTx/>
              <a:buChar char="-"/>
            </a:pPr>
            <a:r>
              <a:rPr lang="en-US" altLang="en-US" dirty="0" smtClean="0"/>
              <a:t>False.  Approval of your award does not constitute prior approval</a:t>
            </a:r>
          </a:p>
          <a:p>
            <a:pPr eaLnBrk="1" hangingPunct="1">
              <a:buFontTx/>
              <a:buChar char="-"/>
            </a:pPr>
            <a:endParaRPr lang="en-US" altLang="en-US" dirty="0" smtClean="0"/>
          </a:p>
          <a:p>
            <a:pPr eaLnBrk="1" hangingPunct="1">
              <a:buFontTx/>
              <a:buChar char="-"/>
            </a:pPr>
            <a:r>
              <a:rPr lang="en-US" altLang="en-US" dirty="0" smtClean="0"/>
              <a:t>Maybe, if the request is for an extension longer than 3 months.  This helps the FPO and Grant Officer in evaluating your request</a:t>
            </a:r>
          </a:p>
          <a:p>
            <a:pPr eaLnBrk="1" hangingPunct="1">
              <a:buFontTx/>
              <a:buChar char="-"/>
            </a:pPr>
            <a:endParaRPr lang="en-US" altLang="en-US" dirty="0" smtClean="0"/>
          </a:p>
          <a:p>
            <a:pPr eaLnBrk="1" hangingPunct="1">
              <a:buFontTx/>
              <a:buChar char="-"/>
            </a:pPr>
            <a:r>
              <a:rPr lang="en-US" altLang="en-US" dirty="0" smtClean="0"/>
              <a:t>False.  Budget Realignments (outside of your flexibility) require prior written approval. Never assume you have approval until you receive the modification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CC81E0AA-92BD-403F-953A-3697D7D1DDC1}" type="slidenum">
              <a:rPr lang="en-US" altLang="en-US">
                <a:latin typeface="Arial" charset="0"/>
              </a:rPr>
              <a:pPr/>
              <a:t>39</a:t>
            </a:fld>
            <a:endParaRPr lang="en-US" altLang="en-US">
              <a:latin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buFontTx/>
              <a:buChar char="-"/>
            </a:pPr>
            <a:r>
              <a:rPr lang="en-US" altLang="en-US" dirty="0" smtClean="0"/>
              <a:t>False.  Per unit the laptops are $2000.  They are considered supplies by the Federal definition.  Exception!  Creating a new LAN.  The new LAN is considered a unit by ETA Grant Officer case history.  Explain…</a:t>
            </a:r>
          </a:p>
          <a:p>
            <a:pPr eaLnBrk="1" hangingPunct="1">
              <a:buFontTx/>
              <a:buChar char="-"/>
            </a:pPr>
            <a:endParaRPr lang="en-US" altLang="en-US" dirty="0" smtClean="0"/>
          </a:p>
          <a:p>
            <a:pPr eaLnBrk="1" hangingPunct="1">
              <a:buFontTx/>
              <a:buChar char="-"/>
            </a:pPr>
            <a:r>
              <a:rPr lang="en-US" altLang="en-US" dirty="0" smtClean="0"/>
              <a:t>False.  Coming in under cost, having met all of the goals and objectives of your grant, is not justification for a no-cost extension.</a:t>
            </a:r>
          </a:p>
          <a:p>
            <a:pPr eaLnBrk="1" hangingPunct="1">
              <a:buFontTx/>
              <a:buChar char="-"/>
            </a:pPr>
            <a:endParaRPr lang="en-US" altLang="en-US" dirty="0" smtClean="0"/>
          </a:p>
          <a:p>
            <a:pPr eaLnBrk="1" hangingPunct="1">
              <a:buFontTx/>
              <a:buChar char="-"/>
            </a:pPr>
            <a:r>
              <a:rPr lang="en-US" altLang="en-US" dirty="0" smtClean="0"/>
              <a:t>Maybe!  You need to discuss this with your FPO.  Chances are, you would need an SOW modification because you are changing your statement work.</a:t>
            </a:r>
          </a:p>
          <a:p>
            <a:pPr eaLnBrk="1" hangingPunct="1"/>
            <a:endParaRPr lang="en-US" alt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Written approval must be obtained before the cost is actually incurred.  Approval for a cost already charged to the grant may lead to disallowance of the cost.  The Uniform Guidance addresses prior approval requirements at 2 CFR 200.407—Prior written approval (prior approval), and the clarifications and additional requirements for DOL grants are found at 2 CFR 2900.16.  The Uniform Guidance requirements specify that approval must be in writing.  The DOL guidance further specifies that the non-Federal entity must request such approval, that the request be submitted at least 30 days prior to the date the requested action is to occur, that only the Grant Officer has the authority to issue such approvals on behalf of ETA, and that having any items included in a grant budget is not equivalent to meeting these requirements.  For formula grants, the ETA has delegated such prior approval authority to the Governor for their costs and for all such costs that require prior approval at the </a:t>
            </a:r>
            <a:r>
              <a:rPr lang="en-US" altLang="en-US" dirty="0" err="1">
                <a:solidFill>
                  <a:prstClr val="black"/>
                </a:solidFill>
                <a:ea typeface="MS PGothic" pitchFamily="34" charset="-128"/>
              </a:rPr>
              <a:t>subrecipient</a:t>
            </a:r>
            <a:r>
              <a:rPr lang="en-US" altLang="en-US" dirty="0">
                <a:solidFill>
                  <a:prstClr val="black"/>
                </a:solidFill>
                <a:ea typeface="MS PGothic" pitchFamily="34" charset="-128"/>
              </a:rPr>
              <a:t> level.</a:t>
            </a:r>
          </a:p>
          <a:p>
            <a:pPr eaLnBrk="1" hangingPunct="1">
              <a:spcBef>
                <a:spcPct val="0"/>
              </a:spcBef>
            </a:pPr>
            <a:endParaRPr lang="en-US" altLang="en-US" dirty="0" smtClean="0">
              <a:ea typeface="ＭＳ Ｐゴシック" panose="020B0600070205080204" pitchFamily="34" charset="-128"/>
            </a:endParaRP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203E0780-7BE6-41CF-A401-6862F8F695AD}" type="slidenum">
              <a:rPr lang="en-US" altLang="en-US">
                <a:solidFill>
                  <a:schemeClr val="tx1"/>
                </a:solidFill>
                <a:latin typeface="Calibri" panose="020F0502020204030204" pitchFamily="34" charset="0"/>
              </a:rPr>
              <a:pPr/>
              <a:t>40</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19733346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To recap:  Prior approval requirements are formally defined as prior </a:t>
            </a:r>
            <a:r>
              <a:rPr lang="en-US" altLang="en-US" b="1" dirty="0">
                <a:solidFill>
                  <a:prstClr val="black"/>
                </a:solidFill>
                <a:ea typeface="MS PGothic" pitchFamily="34" charset="-128"/>
              </a:rPr>
              <a:t>written</a:t>
            </a:r>
            <a:r>
              <a:rPr lang="en-US" altLang="en-US" dirty="0">
                <a:solidFill>
                  <a:prstClr val="black"/>
                </a:solidFill>
                <a:ea typeface="MS PGothic" pitchFamily="34" charset="-128"/>
              </a:rPr>
              <a:t> approval.  This means that telephone conversations with your FPO are not considered as approval.  The DOL guidance specifies that only the Grant Officer has the authority to approve.  What is the practical effect of that?  Well, it means an e-mail from your FPO is not adequate unless your FPO has been identified in the grant agreement as having that authority.</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Approval must be obtained before the cost is actually incurred.   All requests must be made in writing and must be </a:t>
            </a:r>
            <a:r>
              <a:rPr lang="en-US" altLang="en-US" u="sng" dirty="0">
                <a:solidFill>
                  <a:prstClr val="black"/>
                </a:solidFill>
                <a:ea typeface="MS PGothic" pitchFamily="34" charset="-128"/>
              </a:rPr>
              <a:t>formally</a:t>
            </a:r>
            <a:r>
              <a:rPr lang="en-US" altLang="en-US" dirty="0">
                <a:solidFill>
                  <a:prstClr val="black"/>
                </a:solidFill>
                <a:ea typeface="MS PGothic" pitchFamily="34" charset="-128"/>
              </a:rPr>
              <a:t> approved by the Grant Officer.  </a:t>
            </a:r>
          </a:p>
          <a:p>
            <a:pPr defTabSz="465887" fontAlgn="base">
              <a:spcBef>
                <a:spcPct val="0"/>
              </a:spcBef>
              <a:spcAft>
                <a:spcPct val="0"/>
              </a:spcAft>
              <a:defRPr/>
            </a:pPr>
            <a:r>
              <a:rPr lang="en-US" altLang="en-US" dirty="0">
                <a:solidFill>
                  <a:prstClr val="black"/>
                </a:solidFill>
                <a:ea typeface="MS PGothic" pitchFamily="34" charset="-128"/>
              </a:rPr>
              <a:t>Requesting approval or failure to obtain prior approval for a cost already charged to the grant may lead to disallowance of the cost. </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Approval of the budget as awarded does not constitute prior approval of those items requiring prior approval, including those items specified in the cost principles or the grant award as requiring prior approval such as equipment.  The Grant Officer is the only official with the authority to provide prior written approval.  </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dirty="0">
                <a:solidFill>
                  <a:prstClr val="black"/>
                </a:solidFill>
              </a:rPr>
              <a:t>In the case of a pass-through entity’s </a:t>
            </a:r>
            <a:r>
              <a:rPr lang="en-US" dirty="0" err="1">
                <a:solidFill>
                  <a:prstClr val="black"/>
                </a:solidFill>
              </a:rPr>
              <a:t>subrecipient</a:t>
            </a:r>
            <a:r>
              <a:rPr lang="en-US" dirty="0">
                <a:solidFill>
                  <a:prstClr val="black"/>
                </a:solidFill>
              </a:rPr>
              <a:t>, because these costs are shown on the recipient’s contractual budget line, the Uniform Guidance requirement does not directly apply to adjustments in a </a:t>
            </a:r>
            <a:r>
              <a:rPr lang="en-US" dirty="0" err="1">
                <a:solidFill>
                  <a:prstClr val="black"/>
                </a:solidFill>
              </a:rPr>
              <a:t>subrecipient’s</a:t>
            </a:r>
            <a:r>
              <a:rPr lang="en-US" dirty="0">
                <a:solidFill>
                  <a:prstClr val="black"/>
                </a:solidFill>
              </a:rPr>
              <a:t> budget line items.  The agreement between the pass-through entity and the </a:t>
            </a:r>
            <a:r>
              <a:rPr lang="en-US" dirty="0" err="1">
                <a:solidFill>
                  <a:prstClr val="black"/>
                </a:solidFill>
              </a:rPr>
              <a:t>subrecipient</a:t>
            </a:r>
            <a:r>
              <a:rPr lang="en-US" dirty="0">
                <a:solidFill>
                  <a:prstClr val="black"/>
                </a:solidFill>
              </a:rPr>
              <a:t> should clearly state when approval is required for changes in the </a:t>
            </a:r>
            <a:r>
              <a:rPr lang="en-US" dirty="0" err="1">
                <a:solidFill>
                  <a:prstClr val="black"/>
                </a:solidFill>
              </a:rPr>
              <a:t>subrecipient</a:t>
            </a:r>
            <a:r>
              <a:rPr lang="en-US" dirty="0">
                <a:solidFill>
                  <a:prstClr val="black"/>
                </a:solidFill>
              </a:rPr>
              <a:t> budget.  DOL’s authority to approve certain expenditures, such as equipment purchases, applies regardless of whether the grant funds are expended by the recipient or a </a:t>
            </a:r>
            <a:r>
              <a:rPr lang="en-US" dirty="0" err="1">
                <a:solidFill>
                  <a:prstClr val="black"/>
                </a:solidFill>
              </a:rPr>
              <a:t>subrecipient</a:t>
            </a:r>
            <a:r>
              <a:rPr lang="en-US" dirty="0">
                <a:solidFill>
                  <a:prstClr val="black"/>
                </a:solidFill>
              </a:rPr>
              <a:t>.</a:t>
            </a: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211792C4-9BA8-4D10-8D49-496D74012BFB}" type="slidenum">
              <a:rPr lang="en-US" altLang="en-US">
                <a:solidFill>
                  <a:schemeClr val="tx1"/>
                </a:solidFill>
                <a:latin typeface="Calibri" panose="020F0502020204030204" pitchFamily="34" charset="0"/>
              </a:rPr>
              <a:pPr/>
              <a:t>41</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26388183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Use of grant funds for conferences and conference space must meet necessary and reasonable tests associated with successful performance of the Federal Award.</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The Uniform Guidance contains additional requirements at 200.432.</a:t>
            </a:r>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E056DE46-ED00-4234-8897-3AA687E906E2}" type="slidenum">
              <a:rPr lang="en-US" altLang="en-US">
                <a:solidFill>
                  <a:schemeClr val="tx1"/>
                </a:solidFill>
                <a:latin typeface="Calibri" panose="020F0502020204030204" pitchFamily="34" charset="0"/>
              </a:rPr>
              <a:pPr/>
              <a:t>42</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38061976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In addition, use of grant funds for travel associated with an Executive Branch agency is restricted to programmatically-related conferences.</a:t>
            </a:r>
          </a:p>
          <a:p>
            <a:pPr defTabSz="465887" fontAlgn="base">
              <a:spcBef>
                <a:spcPct val="0"/>
              </a:spcBef>
              <a:spcAft>
                <a:spcPct val="0"/>
              </a:spcAft>
              <a:defRPr/>
            </a:pPr>
            <a:endParaRPr lang="en-US" altLang="en-US" dirty="0">
              <a:solidFill>
                <a:prstClr val="black"/>
              </a:solidFill>
              <a:ea typeface="MS PGothic" pitchFamily="34" charset="-128"/>
            </a:endParaRPr>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E056DE46-ED00-4234-8897-3AA687E906E2}" type="slidenum">
              <a:rPr lang="en-US" altLang="en-US">
                <a:solidFill>
                  <a:schemeClr val="tx1"/>
                </a:solidFill>
                <a:latin typeface="Calibri" panose="020F0502020204030204" pitchFamily="34" charset="0"/>
              </a:rPr>
              <a:pPr/>
              <a:t>43</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24862754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In this section of the training, we will review the types and reasons for a grant modification and the responsibilities of the pass-through entities for </a:t>
            </a:r>
            <a:r>
              <a:rPr lang="en-US" altLang="en-US" dirty="0" err="1">
                <a:solidFill>
                  <a:prstClr val="black"/>
                </a:solidFill>
                <a:ea typeface="MS PGothic" pitchFamily="34" charset="-128"/>
              </a:rPr>
              <a:t>subrecipient</a:t>
            </a:r>
            <a:r>
              <a:rPr lang="en-US" altLang="en-US" dirty="0">
                <a:solidFill>
                  <a:prstClr val="black"/>
                </a:solidFill>
                <a:ea typeface="MS PGothic" pitchFamily="34" charset="-128"/>
              </a:rPr>
              <a:t> actions.</a:t>
            </a:r>
          </a:p>
          <a:p>
            <a:pPr eaLnBrk="1" hangingPunct="1">
              <a:spcBef>
                <a:spcPct val="0"/>
              </a:spcBef>
            </a:pPr>
            <a:endParaRPr lang="en-US" altLang="en-US" dirty="0" smtClean="0">
              <a:ea typeface="ＭＳ Ｐゴシック" panose="020B0600070205080204" pitchFamily="34" charset="-128"/>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41F4FCFF-9410-4AB1-AFC9-2FC1BEC0ECF8}" type="slidenum">
              <a:rPr lang="en-US" altLang="en-US">
                <a:solidFill>
                  <a:schemeClr val="tx1"/>
                </a:solidFill>
                <a:latin typeface="Calibri" panose="020F0502020204030204" pitchFamily="34" charset="0"/>
              </a:rPr>
              <a:pPr/>
              <a:t>44</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17220630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Just what is a grant modification?  It is a FORMAL change to the grant agreement.  The slide lists the five basic categories of grant modifications.  It may be a change to the budget, how the budget is aligned, to the Statement of Work in the expected time frames and performance required under the grant or a change to one of the other terms and conditions listed in the grant agreement.  There are also administrative modifications that change the signatory official, addresses or other administrative requirements.  It may also involve prior grant officer approval to purchase equipment, or to engage in obtaining conference space.  Grant modifications may occur throughout the life of the grant depending on need and circumstances; however, the Grant Officer must always ensure that the modification does not materially change the basis upon which the initial award was made.  ETA provides prior written approval through a grant modification.</a:t>
            </a:r>
          </a:p>
          <a:p>
            <a:pPr defTabSz="465887" fontAlgn="base">
              <a:spcBef>
                <a:spcPct val="0"/>
              </a:spcBef>
              <a:spcAft>
                <a:spcPct val="0"/>
              </a:spcAft>
              <a:defRPr/>
            </a:pPr>
            <a:endParaRPr lang="en-US" altLang="en-US" dirty="0">
              <a:solidFill>
                <a:prstClr val="black"/>
              </a:solidFill>
              <a:ea typeface="MS PGothic" pitchFamily="34" charset="-128"/>
            </a:endParaRP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D9C1CEFB-45B6-4A53-A4F1-E2813B46BEB5}" type="slidenum">
              <a:rPr lang="en-US" altLang="en-US">
                <a:solidFill>
                  <a:schemeClr val="tx1"/>
                </a:solidFill>
                <a:latin typeface="Calibri" panose="020F0502020204030204" pitchFamily="34" charset="0"/>
              </a:rPr>
              <a:pPr/>
              <a:t>45</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14909328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Modifications may be initiated by the recipient, the Grant Officer or both.  There are two overall categories for grant modifications:</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Unilateral:  In a unilateral modification, the Grant Officer will initiate the change and it does not need the agreement of the recipient prior to becoming effective.  These modifications are generally done to change the name of the Federal Project Officer assigned to the grant, to impose additional conditions on the grant or include new requirements or information in the grant agreement.</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Bilateral:  While the Grant Officer may initiate a bilateral modification, these actions are most often initiated by the recipient.  They require both acceptance and approval (signature) by the Grant Officer.  Examples of bilateral modifications include period of performance extensions or approval to incur specific costs.</a:t>
            </a:r>
          </a:p>
          <a:p>
            <a:pPr defTabSz="465887" fontAlgn="base">
              <a:spcBef>
                <a:spcPct val="0"/>
              </a:spcBef>
              <a:spcAft>
                <a:spcPct val="0"/>
              </a:spcAft>
              <a:defRPr/>
            </a:pPr>
            <a:endParaRPr lang="en-US" altLang="en-US" dirty="0">
              <a:solidFill>
                <a:prstClr val="black"/>
              </a:solidFill>
              <a:ea typeface="MS PGothic" pitchFamily="34" charset="-128"/>
            </a:endParaRP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1A9258DC-53E2-4749-BAFF-126F53CFD280}" type="slidenum">
              <a:rPr lang="en-US" altLang="en-US">
                <a:solidFill>
                  <a:schemeClr val="tx1"/>
                </a:solidFill>
                <a:latin typeface="Calibri" panose="020F0502020204030204" pitchFamily="34" charset="0"/>
              </a:rPr>
              <a:pPr/>
              <a:t>46</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33399473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ts val="611"/>
              </a:spcBef>
              <a:spcAft>
                <a:spcPct val="0"/>
              </a:spcAft>
              <a:defRPr/>
            </a:pPr>
            <a:r>
              <a:rPr lang="en-US" altLang="en-US" dirty="0">
                <a:solidFill>
                  <a:prstClr val="black"/>
                </a:solidFill>
                <a:ea typeface="MS PGothic" pitchFamily="34" charset="-128"/>
              </a:rPr>
              <a:t>Whatever type of modification is being requested, it is very important that you make a solid business case to the Grant Officer for approval.  While there is no specific template or required format for a grant modification, if the request is made with the following criteria or elements included, your chances of approval are enhanced.</a:t>
            </a:r>
          </a:p>
          <a:p>
            <a:pPr defTabSz="465887" fontAlgn="base">
              <a:spcBef>
                <a:spcPts val="611"/>
              </a:spcBef>
              <a:spcAft>
                <a:spcPct val="0"/>
              </a:spcAft>
              <a:defRPr/>
            </a:pPr>
            <a:r>
              <a:rPr lang="en-US" altLang="en-US" dirty="0">
                <a:solidFill>
                  <a:prstClr val="black"/>
                </a:solidFill>
                <a:ea typeface="MS PGothic" pitchFamily="34" charset="-128"/>
              </a:rPr>
              <a:t>All formal requests should be made using the organizational letterhead and be dated.</a:t>
            </a:r>
          </a:p>
          <a:p>
            <a:pPr defTabSz="465887" fontAlgn="base">
              <a:spcBef>
                <a:spcPts val="611"/>
              </a:spcBef>
              <a:spcAft>
                <a:spcPct val="0"/>
              </a:spcAft>
              <a:defRPr/>
            </a:pPr>
            <a:r>
              <a:rPr lang="en-US" altLang="en-US" dirty="0">
                <a:solidFill>
                  <a:prstClr val="black"/>
                </a:solidFill>
                <a:ea typeface="MS PGothic" pitchFamily="34" charset="-128"/>
              </a:rPr>
              <a:t>The request should contain the following information that will allow ETA to quickly have all pertinent information in a single source document:</a:t>
            </a:r>
          </a:p>
          <a:p>
            <a:pPr defTabSz="465887" fontAlgn="base">
              <a:spcBef>
                <a:spcPts val="611"/>
              </a:spcBef>
              <a:spcAft>
                <a:spcPct val="0"/>
              </a:spcAft>
              <a:defRPr/>
            </a:pPr>
            <a:r>
              <a:rPr lang="en-US" altLang="en-US" dirty="0">
                <a:solidFill>
                  <a:prstClr val="black"/>
                </a:solidFill>
                <a:ea typeface="MS PGothic" pitchFamily="34" charset="-128"/>
              </a:rPr>
              <a:t>Always include the basics such as the grant number, award amount and the period of performance. You should specify the type of modification that</a:t>
            </a:r>
            <a:r>
              <a:rPr lang="ja-JP" altLang="en-US" dirty="0">
                <a:solidFill>
                  <a:prstClr val="black"/>
                </a:solidFill>
                <a:ea typeface="MS PGothic" pitchFamily="34" charset="-128"/>
              </a:rPr>
              <a:t>’</a:t>
            </a:r>
            <a:r>
              <a:rPr lang="en-US" altLang="en-US" dirty="0">
                <a:solidFill>
                  <a:prstClr val="black"/>
                </a:solidFill>
                <a:ea typeface="MS PGothic" pitchFamily="34" charset="-128"/>
              </a:rPr>
              <a:t>s being requested. Depending on the type of modification being requested, it may be helpful to include the number of participants enrolled to date as well as the expenditures to date. In addition, depending on the type of modification, you will need to provide supporting documentation and solid rationale for the modification.</a:t>
            </a:r>
          </a:p>
          <a:p>
            <a:pPr defTabSz="465887" fontAlgn="base">
              <a:spcBef>
                <a:spcPts val="611"/>
              </a:spcBef>
              <a:spcAft>
                <a:spcPct val="0"/>
              </a:spcAft>
              <a:defRPr/>
            </a:pPr>
            <a:endParaRPr lang="en-US" altLang="en-US" dirty="0">
              <a:solidFill>
                <a:prstClr val="black"/>
              </a:solidFill>
              <a:ea typeface="MS PGothic" pitchFamily="34" charset="-128"/>
            </a:endParaRP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041F8E47-0144-4B77-9BD9-2EBD51D64F50}" type="slidenum">
              <a:rPr lang="en-US" altLang="en-US">
                <a:solidFill>
                  <a:schemeClr val="tx1"/>
                </a:solidFill>
                <a:latin typeface="Calibri" panose="020F0502020204030204" pitchFamily="34" charset="0"/>
              </a:rPr>
              <a:pPr/>
              <a:t>47</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42264422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ts val="611"/>
              </a:spcBef>
              <a:spcAft>
                <a:spcPct val="0"/>
              </a:spcAft>
              <a:defRPr/>
            </a:pPr>
            <a:r>
              <a:rPr lang="en-US" altLang="en-US" dirty="0">
                <a:solidFill>
                  <a:prstClr val="black"/>
                </a:solidFill>
                <a:ea typeface="MS PGothic" pitchFamily="34" charset="-128"/>
              </a:rPr>
              <a:t>To make the best case for approval, additional supporting information should be included with every single request:</a:t>
            </a:r>
          </a:p>
          <a:p>
            <a:pPr defTabSz="465887" fontAlgn="base">
              <a:spcBef>
                <a:spcPts val="611"/>
              </a:spcBef>
              <a:spcAft>
                <a:spcPct val="0"/>
              </a:spcAft>
              <a:defRPr/>
            </a:pPr>
            <a:r>
              <a:rPr lang="en-US" altLang="en-US" u="sng" dirty="0">
                <a:solidFill>
                  <a:prstClr val="black"/>
                </a:solidFill>
                <a:ea typeface="MS PGothic" pitchFamily="34" charset="-128"/>
              </a:rPr>
              <a:t>An explanation of the need for the reques</a:t>
            </a:r>
            <a:r>
              <a:rPr lang="en-US" altLang="en-US" dirty="0">
                <a:solidFill>
                  <a:prstClr val="black"/>
                </a:solidFill>
                <a:ea typeface="MS PGothic" pitchFamily="34" charset="-128"/>
              </a:rPr>
              <a:t>t.  Provide detailed information on the need for the request including the exact impact on the grant.  For example, if you are requesting a modification to extend the period of performance, this would include additional performance goals and how the modification will allow you to meet those expanded goals.</a:t>
            </a:r>
          </a:p>
          <a:p>
            <a:pPr defTabSz="465887" fontAlgn="base">
              <a:spcBef>
                <a:spcPts val="611"/>
              </a:spcBef>
              <a:spcAft>
                <a:spcPct val="0"/>
              </a:spcAft>
              <a:defRPr/>
            </a:pPr>
            <a:r>
              <a:rPr lang="en-US" altLang="en-US" u="sng" dirty="0">
                <a:solidFill>
                  <a:prstClr val="black"/>
                </a:solidFill>
                <a:ea typeface="MS PGothic" pitchFamily="34" charset="-128"/>
              </a:rPr>
              <a:t>Why is modifying the grant is necessary to achieve grant goals and performance measures?</a:t>
            </a:r>
            <a:r>
              <a:rPr lang="en-US" altLang="en-US" dirty="0">
                <a:solidFill>
                  <a:prstClr val="black"/>
                </a:solidFill>
                <a:ea typeface="MS PGothic" pitchFamily="34" charset="-128"/>
              </a:rPr>
              <a:t>  For example, if you are requesting prior approval for conference space, you should describe the impact on grant performance if the approval is not granted.  Or how the grant activity will be enhanced through implementing a more collaborative chain of participant support actions that will come out of the meeting, etc.  It</a:t>
            </a:r>
            <a:r>
              <a:rPr lang="ja-JP" altLang="en-US" dirty="0">
                <a:solidFill>
                  <a:prstClr val="black"/>
                </a:solidFill>
                <a:ea typeface="MS PGothic" pitchFamily="34" charset="-128"/>
              </a:rPr>
              <a:t>’</a:t>
            </a:r>
            <a:r>
              <a:rPr lang="en-US" altLang="en-US" dirty="0">
                <a:solidFill>
                  <a:prstClr val="black"/>
                </a:solidFill>
                <a:ea typeface="MS PGothic" pitchFamily="34" charset="-128"/>
              </a:rPr>
              <a:t>s important that modification requests are made with the government</a:t>
            </a:r>
            <a:r>
              <a:rPr lang="ja-JP" altLang="en-US" dirty="0">
                <a:solidFill>
                  <a:prstClr val="black"/>
                </a:solidFill>
                <a:ea typeface="MS PGothic" pitchFamily="34" charset="-128"/>
              </a:rPr>
              <a:t>’</a:t>
            </a:r>
            <a:r>
              <a:rPr lang="en-US" altLang="en-US" dirty="0">
                <a:solidFill>
                  <a:prstClr val="black"/>
                </a:solidFill>
                <a:ea typeface="MS PGothic" pitchFamily="34" charset="-128"/>
              </a:rPr>
              <a:t>s best interests in mind.  The more you can </a:t>
            </a:r>
            <a:r>
              <a:rPr lang="ja-JP" altLang="en-US" dirty="0">
                <a:solidFill>
                  <a:prstClr val="black"/>
                </a:solidFill>
                <a:ea typeface="MS PGothic" pitchFamily="34" charset="-128"/>
              </a:rPr>
              <a:t>“</a:t>
            </a:r>
            <a:r>
              <a:rPr lang="en-US" altLang="en-US" dirty="0">
                <a:solidFill>
                  <a:prstClr val="black"/>
                </a:solidFill>
                <a:ea typeface="MS PGothic" pitchFamily="34" charset="-128"/>
              </a:rPr>
              <a:t>make the case</a:t>
            </a:r>
            <a:r>
              <a:rPr lang="ja-JP" altLang="en-US" dirty="0">
                <a:solidFill>
                  <a:prstClr val="black"/>
                </a:solidFill>
                <a:ea typeface="MS PGothic" pitchFamily="34" charset="-128"/>
              </a:rPr>
              <a:t>”</a:t>
            </a:r>
            <a:r>
              <a:rPr lang="en-US" altLang="en-US" dirty="0">
                <a:solidFill>
                  <a:prstClr val="black"/>
                </a:solidFill>
                <a:ea typeface="MS PGothic" pitchFamily="34" charset="-128"/>
              </a:rPr>
              <a:t> for the Grant Officer, the more probable approval will happen.</a:t>
            </a:r>
          </a:p>
          <a:p>
            <a:pPr defTabSz="465887" fontAlgn="base">
              <a:spcBef>
                <a:spcPts val="611"/>
              </a:spcBef>
              <a:spcAft>
                <a:spcPct val="0"/>
              </a:spcAft>
              <a:defRPr/>
            </a:pPr>
            <a:r>
              <a:rPr lang="en-US" altLang="en-US" u="sng" dirty="0">
                <a:solidFill>
                  <a:prstClr val="black"/>
                </a:solidFill>
                <a:ea typeface="MS PGothic" pitchFamily="34" charset="-128"/>
              </a:rPr>
              <a:t>Signature of the authorized representative</a:t>
            </a:r>
            <a:r>
              <a:rPr lang="en-US" altLang="en-US" dirty="0">
                <a:solidFill>
                  <a:prstClr val="black"/>
                </a:solidFill>
                <a:ea typeface="MS PGothic" pitchFamily="34" charset="-128"/>
              </a:rPr>
              <a:t>.  All grant modifications must be signed by the organizational representative with the authority to commit the recipient to undertake the actions requested.</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FDB22CC3-381F-49F2-BCF9-498F76FEBDA2}" type="slidenum">
              <a:rPr lang="en-US" altLang="en-US">
                <a:solidFill>
                  <a:schemeClr val="tx1"/>
                </a:solidFill>
                <a:latin typeface="Calibri" panose="020F0502020204030204" pitchFamily="34" charset="0"/>
              </a:rPr>
              <a:pPr/>
              <a:t>48</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14782994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Known as a POP, a period of performance extension is done to extend the grant period.  </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There is no additional funding provided by ETA  and this type of modification will not result in changes to the budget, the overall performance measures or goals nor to the Statement of work.  All that is done is to extend the amount of time available to expend grant funds (and achieve performance) by the recipient.</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Extensions are typically done in six-month increments, for up to one year beyond the award’s original end date.</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This is very often done in order to achieve the full grant outcomes specified in the grants.  These might be lagging in completion due to a late start-up or for some other legitimate reason.  In order to receive an approval from the Grant Officer, it</a:t>
            </a:r>
            <a:r>
              <a:rPr lang="ja-JP" altLang="en-US" dirty="0">
                <a:solidFill>
                  <a:prstClr val="black"/>
                </a:solidFill>
                <a:ea typeface="MS PGothic" pitchFamily="34" charset="-128"/>
                <a:cs typeface="+mn-cs"/>
              </a:rPr>
              <a:t> </a:t>
            </a:r>
            <a:r>
              <a:rPr lang="en-US" altLang="ja-JP" dirty="0" smtClean="0">
                <a:solidFill>
                  <a:prstClr val="black"/>
                </a:solidFill>
                <a:ea typeface="MS PGothic" pitchFamily="34" charset="-128"/>
                <a:cs typeface="+mn-cs"/>
              </a:rPr>
              <a:t>is </a:t>
            </a:r>
            <a:r>
              <a:rPr lang="en-US" altLang="en-US" dirty="0">
                <a:solidFill>
                  <a:prstClr val="black"/>
                </a:solidFill>
                <a:ea typeface="MS PGothic" pitchFamily="34" charset="-128"/>
              </a:rPr>
              <a:t>important to understand that you must make a business case for the extension.  You should have documentation that support the claim that performance can be achieved if the POP extension is granted. </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B0DF9944-EDB5-4DB0-8D33-9D2F471F7183}" type="slidenum">
              <a:rPr lang="en-US" altLang="en-US">
                <a:solidFill>
                  <a:schemeClr val="tx1"/>
                </a:solidFill>
                <a:latin typeface="Calibri" panose="020F0502020204030204" pitchFamily="34" charset="0"/>
              </a:rPr>
              <a:pPr/>
              <a:t>49</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3104916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When you request a POP extension, there are additional materials to be included with the request.  As stated before, all modification requests should be made attached to the cover letter on organization letterhead signed by official representative.</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To support the request, you need to provide ETA with rationale for the request, including any additional actions that you will take to ensure that performance goals will be met and assurances that these actions will result in either the original or in some instances additional performance goals are accomplished</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These would include a month-by-month timeline of grant activities, the actions and timeline should also be tied to expenditures over the course of the extended period.  This is needed to ensure the grant officer that the existing funds in the grant will be adequate to undertake all the actions.  You would also need to include any other supporting documentation that the FPO requests in support of the request.</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REMEMBER—Just having money left at the end of a grant is never going to be considered as adequate justification to extend the period of performance.  </a:t>
            </a:r>
          </a:p>
          <a:p>
            <a:pPr defTabSz="465887" fontAlgn="base">
              <a:spcBef>
                <a:spcPct val="0"/>
              </a:spcBef>
              <a:spcAft>
                <a:spcPct val="0"/>
              </a:spcAft>
              <a:defRPr/>
            </a:pPr>
            <a:endParaRPr lang="en-US" altLang="en-US" dirty="0">
              <a:solidFill>
                <a:prstClr val="black"/>
              </a:solidFill>
              <a:ea typeface="MS PGothic" pitchFamily="34" charset="-128"/>
            </a:endParaRP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1DD41DD7-6C0D-4836-8E37-5D3B08D2BFDE}" type="slidenum">
              <a:rPr lang="en-US" altLang="en-US">
                <a:solidFill>
                  <a:schemeClr val="tx1"/>
                </a:solidFill>
                <a:latin typeface="Calibri" panose="020F0502020204030204" pitchFamily="34" charset="0"/>
              </a:rPr>
              <a:pPr/>
              <a:t>50</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7492962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A budget realignment modification is done to redistribute the overall funding among the budget line items on the SF-424A.  There are a number of reasons why the need to realign a budget arises:  Underspending in one or another category, unanticipated need to redesign service delivery, finalization of an interim indirect cost rate or an increase in travel costs over projections are among the reasons.</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The sole result of a budget realignment modification is the </a:t>
            </a:r>
            <a:r>
              <a:rPr lang="en-US" altLang="en-US" dirty="0" err="1">
                <a:solidFill>
                  <a:prstClr val="black"/>
                </a:solidFill>
                <a:ea typeface="MS PGothic" pitchFamily="34" charset="-128"/>
              </a:rPr>
              <a:t>recategorization</a:t>
            </a:r>
            <a:r>
              <a:rPr lang="en-US" altLang="en-US" dirty="0">
                <a:solidFill>
                  <a:prstClr val="black"/>
                </a:solidFill>
                <a:ea typeface="MS PGothic" pitchFamily="34" charset="-128"/>
              </a:rPr>
              <a:t> of funds within the object classes on the SF-424A, to better indicate how the funds will be expended in accordance with the grant terms and conditions and to achieve the grant outcomes.  A budget realignment modification does not change the grant award amount or the period of performance.  Neither does it impact the overall goals of the grant, the statement of work nor the performance measures.  Rather it refines the spending patterns to better identify how the funds will be spent by object class or budget line item.</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0C2B5F34-51E9-45C9-BDC0-51E8AFFF0D5E}" type="slidenum">
              <a:rPr lang="en-US" altLang="en-US">
                <a:solidFill>
                  <a:schemeClr val="tx1"/>
                </a:solidFill>
                <a:latin typeface="Calibri" panose="020F0502020204030204" pitchFamily="34" charset="0"/>
              </a:rPr>
              <a:pPr/>
              <a:t>51</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16986747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xfrm>
            <a:off x="701040" y="4482757"/>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As we</a:t>
            </a:r>
            <a:r>
              <a:rPr lang="ja-JP" altLang="en-US" dirty="0">
                <a:solidFill>
                  <a:prstClr val="black"/>
                </a:solidFill>
                <a:ea typeface="MS PGothic" pitchFamily="34" charset="-128"/>
              </a:rPr>
              <a:t> </a:t>
            </a:r>
            <a:r>
              <a:rPr lang="en-US" altLang="ja-JP" dirty="0">
                <a:solidFill>
                  <a:prstClr val="black"/>
                </a:solidFill>
                <a:ea typeface="MS PGothic" pitchFamily="34" charset="-128"/>
              </a:rPr>
              <a:t>ha</a:t>
            </a:r>
            <a:r>
              <a:rPr lang="en-US" altLang="en-US" dirty="0">
                <a:solidFill>
                  <a:prstClr val="black"/>
                </a:solidFill>
                <a:ea typeface="MS PGothic" pitchFamily="34" charset="-128"/>
              </a:rPr>
              <a:t>ve stated, a budget realignment is simply a shifting of budget authority between the cost objectives of the SF-424A.  </a:t>
            </a:r>
          </a:p>
          <a:p>
            <a:pPr defTabSz="465887" fontAlgn="base">
              <a:spcBef>
                <a:spcPct val="0"/>
              </a:spcBef>
              <a:spcAft>
                <a:spcPct val="0"/>
              </a:spcAft>
              <a:defRPr/>
            </a:pPr>
            <a:r>
              <a:rPr lang="en-US" altLang="en-US" dirty="0">
                <a:solidFill>
                  <a:prstClr val="black"/>
                </a:solidFill>
                <a:ea typeface="MS PGothic" pitchFamily="34" charset="-128"/>
              </a:rPr>
              <a:t>Prior approval is required if the realignment between categories exceeds 10 percent of the approved budget.  </a:t>
            </a:r>
          </a:p>
          <a:p>
            <a:pPr eaLnBrk="1" hangingPunct="1">
              <a:spcBef>
                <a:spcPct val="0"/>
              </a:spcBef>
            </a:pPr>
            <a:endParaRPr lang="en-US" altLang="en-US" dirty="0" smtClean="0">
              <a:ea typeface="ＭＳ Ｐゴシック" panose="020B0600070205080204" pitchFamily="34" charset="-128"/>
            </a:endParaRPr>
          </a:p>
          <a:p>
            <a:pPr eaLnBrk="1" hangingPunct="1">
              <a:spcBef>
                <a:spcPct val="0"/>
              </a:spcBef>
            </a:pPr>
            <a:r>
              <a:rPr lang="en-US" altLang="en-US" dirty="0" smtClean="0">
                <a:ea typeface="ＭＳ Ｐゴシック" panose="020B0600070205080204" pitchFamily="34" charset="-128"/>
              </a:rPr>
              <a:t>This is a </a:t>
            </a:r>
            <a:r>
              <a:rPr lang="en-US" altLang="en-US" b="1" dirty="0" smtClean="0">
                <a:ea typeface="ＭＳ Ｐゴシック" panose="020B0600070205080204" pitchFamily="34" charset="-128"/>
              </a:rPr>
              <a:t>significant change </a:t>
            </a:r>
            <a:r>
              <a:rPr lang="en-US" altLang="en-US" dirty="0" smtClean="0">
                <a:ea typeface="ＭＳ Ｐゴシック" panose="020B0600070205080204" pitchFamily="34" charset="-128"/>
              </a:rPr>
              <a:t>to alert </a:t>
            </a:r>
            <a:r>
              <a:rPr lang="en-US" altLang="en-US" smtClean="0">
                <a:ea typeface="ＭＳ Ｐゴシック" panose="020B0600070205080204" pitchFamily="34" charset="-128"/>
              </a:rPr>
              <a:t>you to.  </a:t>
            </a:r>
            <a:r>
              <a:rPr lang="en-US" altLang="en-US" dirty="0" smtClean="0">
                <a:ea typeface="ＭＳ Ｐゴシック" panose="020B0600070205080204" pitchFamily="34" charset="-128"/>
              </a:rPr>
              <a:t>For grants awarded after Dec</a:t>
            </a:r>
            <a:r>
              <a:rPr lang="en-US" altLang="en-US" baseline="0" dirty="0" smtClean="0">
                <a:ea typeface="ＭＳ Ｐゴシック" panose="020B0600070205080204" pitchFamily="34" charset="-128"/>
              </a:rPr>
              <a:t> 26, 2014, </a:t>
            </a:r>
            <a:r>
              <a:rPr lang="en-US" altLang="en-US" dirty="0" smtClean="0">
                <a:ea typeface="ＭＳ Ｐゴシック" panose="020B0600070205080204" pitchFamily="34" charset="-128"/>
              </a:rPr>
              <a:t>DOL-ETA will change</a:t>
            </a:r>
            <a:r>
              <a:rPr lang="en-US" altLang="en-US" baseline="0" dirty="0" smtClean="0">
                <a:ea typeface="ＭＳ Ｐゴシック" panose="020B0600070205080204" pitchFamily="34" charset="-128"/>
              </a:rPr>
              <a:t> the criteria for budget realignment to mirror the Uniform Guidance.  </a:t>
            </a:r>
          </a:p>
          <a:p>
            <a:pPr eaLnBrk="1" hangingPunct="1">
              <a:spcBef>
                <a:spcPct val="0"/>
              </a:spcBef>
            </a:pPr>
            <a:endParaRPr lang="en-US" altLang="en-US" baseline="0" dirty="0" smtClean="0">
              <a:ea typeface="ＭＳ Ｐゴシック" panose="020B0600070205080204" pitchFamily="34" charset="-128"/>
            </a:endParaRPr>
          </a:p>
          <a:p>
            <a:pPr eaLnBrk="1" hangingPunct="1">
              <a:spcBef>
                <a:spcPct val="0"/>
              </a:spcBef>
            </a:pPr>
            <a:r>
              <a:rPr lang="en-US" altLang="en-US" baseline="0" dirty="0" smtClean="0">
                <a:ea typeface="ＭＳ Ｐゴシック" panose="020B0600070205080204" pitchFamily="34" charset="-128"/>
              </a:rPr>
              <a:t>For grants awarded prior to December 2014, the existing conditions contain in your grant will remain in effect which includes criteria for budget realignment which is a bit different than the new guidelines. For these grants, the conditions specify that </a:t>
            </a:r>
            <a:r>
              <a:rPr lang="en-US" altLang="en-US" b="1" baseline="0" dirty="0" smtClean="0">
                <a:ea typeface="ＭＳ Ｐゴシック" panose="020B0600070205080204" pitchFamily="34" charset="-128"/>
              </a:rPr>
              <a:t>any</a:t>
            </a:r>
            <a:r>
              <a:rPr lang="en-US" altLang="en-US" baseline="0" dirty="0" smtClean="0">
                <a:ea typeface="ＭＳ Ｐゴシック" panose="020B0600070205080204" pitchFamily="34" charset="-128"/>
              </a:rPr>
              <a:t> change for salaries, fringe benefits and indirect costs</a:t>
            </a:r>
            <a:r>
              <a:rPr lang="en-US" altLang="en-US" dirty="0">
                <a:solidFill>
                  <a:prstClr val="black"/>
                </a:solidFill>
                <a:ea typeface="ＭＳ Ｐゴシック" panose="020B0600070205080204" pitchFamily="34" charset="-128"/>
                <a:cs typeface="Arial" pitchFamily="34" charset="0"/>
              </a:rPr>
              <a:t>, regardless of the percentage or amounts,</a:t>
            </a:r>
            <a:r>
              <a:rPr lang="en-US" altLang="en-US" baseline="0" dirty="0" smtClean="0">
                <a:ea typeface="ＭＳ Ｐゴシック" panose="020B0600070205080204" pitchFamily="34" charset="-128"/>
              </a:rPr>
              <a:t> will require grant officer approval.  Also the maximum allowable change between the other cost categories is set at 20%.  Moving forward, any new award of monies will be governed by the Uniform Guidance criteria, which is set at 10%.</a:t>
            </a:r>
          </a:p>
          <a:p>
            <a:pPr eaLnBrk="1" hangingPunct="1">
              <a:spcBef>
                <a:spcPct val="0"/>
              </a:spcBef>
            </a:pPr>
            <a:endParaRPr lang="en-US" altLang="en-US" baseline="0" dirty="0" smtClean="0">
              <a:ea typeface="ＭＳ Ｐゴシック" panose="020B0600070205080204" pitchFamily="34" charset="-128"/>
            </a:endParaRP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AE622D0A-7FE4-4FAC-9FF4-546E92690350}" type="slidenum">
              <a:rPr lang="en-US" altLang="en-US">
                <a:solidFill>
                  <a:schemeClr val="tx1"/>
                </a:solidFill>
                <a:latin typeface="Calibri" panose="020F0502020204030204" pitchFamily="34" charset="0"/>
              </a:rPr>
              <a:pPr/>
              <a:t>52</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33433702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Recipients are allowed to shift funds between any or all of the budget line items although there are certain conditions or criteria that must be approved in advance by the Grant Officer.  First, budget line adjustments cannot exceed 10 percent of the grant budget without the prior written approval of the Grant Officer.  Failure on the part of the recipient to obtain such prior written approval may result in disallowed costs. ETA further recommends that your Federal Project Officer (FPO) review within-line changes prior to implementation to ensure they do not require a modification.</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When modifying the grant, these changes become cumulative—in other words, if you realign the budget multiple times, you still have to compare the new budget to the most recently approved version to determine whether the changes trigger the requirement to get prior approval.</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Once you have a budget realignment approved, the process resets, or starts over, so from that approval, any subsequent changes of over 10 percent would trigger another prior approval request.</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Again, this approval must be formal, i.e., written.  As discussed in other modules, a system of budget controls is essential to make sure that you manage the costs against the budget line items.  When in doubt, check with your FPO!</a:t>
            </a:r>
          </a:p>
          <a:p>
            <a:pPr defTabSz="465887" fontAlgn="base">
              <a:spcBef>
                <a:spcPct val="0"/>
              </a:spcBef>
              <a:spcAft>
                <a:spcPct val="0"/>
              </a:spcAft>
              <a:defRPr/>
            </a:pPr>
            <a:endParaRPr lang="en-US" altLang="en-US" dirty="0">
              <a:solidFill>
                <a:prstClr val="black"/>
              </a:solidFill>
              <a:ea typeface="MS PGothic" pitchFamily="34" charset="-128"/>
            </a:endParaRPr>
          </a:p>
          <a:p>
            <a:pPr eaLnBrk="1" hangingPunct="1">
              <a:spcBef>
                <a:spcPct val="0"/>
              </a:spcBef>
            </a:pPr>
            <a:endParaRPr lang="en-US" altLang="en-US" dirty="0" smtClean="0">
              <a:ea typeface="ＭＳ Ｐゴシック" panose="020B0600070205080204" pitchFamily="34" charset="-128"/>
            </a:endParaRP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908AD344-4E2D-4A0C-A6AD-3C3BDA5CA1AB}" type="slidenum">
              <a:rPr lang="en-US" altLang="en-US">
                <a:solidFill>
                  <a:schemeClr val="tx1"/>
                </a:solidFill>
                <a:latin typeface="Calibri" panose="020F0502020204030204" pitchFamily="34" charset="0"/>
              </a:rPr>
              <a:pPr/>
              <a:t>53</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996196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ts val="611"/>
              </a:spcBef>
              <a:spcAft>
                <a:spcPct val="0"/>
              </a:spcAft>
              <a:defRPr/>
            </a:pPr>
            <a:r>
              <a:rPr lang="en-US" altLang="en-US" dirty="0">
                <a:solidFill>
                  <a:prstClr val="black"/>
                </a:solidFill>
                <a:ea typeface="MS PGothic" pitchFamily="34" charset="-128"/>
              </a:rPr>
              <a:t>When you request a budget realignment modification, there are additional materials to be included with the request.  As stated before, all modification requests should be made attached to the cover letter on organization letterhead signed by official representative.</a:t>
            </a:r>
          </a:p>
          <a:p>
            <a:pPr defTabSz="465887" fontAlgn="base">
              <a:spcBef>
                <a:spcPts val="611"/>
              </a:spcBef>
              <a:spcAft>
                <a:spcPct val="0"/>
              </a:spcAft>
              <a:defRPr/>
            </a:pPr>
            <a:r>
              <a:rPr lang="en-US" altLang="en-US" dirty="0">
                <a:solidFill>
                  <a:prstClr val="black"/>
                </a:solidFill>
                <a:ea typeface="MS PGothic" pitchFamily="34" charset="-128"/>
              </a:rPr>
              <a:t>To support the request, you need to provide ETA with rationale for the request, including any additional actions that you will take to ensure that performance goals will be met.  As the recipient, you also need to provide a copy of the new proposed SF-424A along with the current budget form and a detailed explanation of why the changes are necessary.  This explanation may be in addition to or included with a revised budget narrative.  Remember, that for every increase to a line item, there is concurrent decrease in one or more other budget line items that would need to be addressed.  A budget realignment does not add funds to the project.</a:t>
            </a:r>
          </a:p>
          <a:p>
            <a:pPr defTabSz="465887" fontAlgn="base">
              <a:spcBef>
                <a:spcPts val="611"/>
              </a:spcBef>
              <a:spcAft>
                <a:spcPct val="0"/>
              </a:spcAft>
              <a:defRPr/>
            </a:pPr>
            <a:r>
              <a:rPr lang="en-US" altLang="en-US" dirty="0">
                <a:solidFill>
                  <a:prstClr val="black"/>
                </a:solidFill>
                <a:ea typeface="MS PGothic" pitchFamily="34" charset="-128"/>
              </a:rPr>
              <a:t>For example, if you are adding funds to the personnel line item, you would need to indicate if the funds are for additional staff persons or simply more funding for current staff.  If the latter, then you would need to have supporting documentation such as Board minutes that authorize additional salary costs.  You would also need to include any additional information to support the request that is requested by the FPO.</a:t>
            </a:r>
          </a:p>
          <a:p>
            <a:pPr defTabSz="465887" fontAlgn="base">
              <a:spcBef>
                <a:spcPts val="611"/>
              </a:spcBef>
              <a:spcAft>
                <a:spcPct val="0"/>
              </a:spcAft>
              <a:defRPr/>
            </a:pPr>
            <a:endParaRPr lang="en-US" altLang="en-US" dirty="0">
              <a:solidFill>
                <a:prstClr val="black"/>
              </a:solidFill>
              <a:ea typeface="MS PGothic" pitchFamily="34" charset="-128"/>
            </a:endParaRPr>
          </a:p>
          <a:p>
            <a:pPr eaLnBrk="1" hangingPunct="1">
              <a:spcBef>
                <a:spcPct val="0"/>
              </a:spcBef>
            </a:pPr>
            <a:endParaRPr lang="en-US" altLang="en-US" dirty="0" smtClean="0">
              <a:ea typeface="ＭＳ Ｐゴシック" panose="020B0600070205080204" pitchFamily="34" charset="-128"/>
            </a:endParaRP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B2A37E43-3017-4C83-B7F9-90B82FFD23FE}" type="slidenum">
              <a:rPr lang="en-US" altLang="en-US">
                <a:solidFill>
                  <a:schemeClr val="tx1"/>
                </a:solidFill>
                <a:latin typeface="Calibri" panose="020F0502020204030204" pitchFamily="34" charset="0"/>
              </a:rPr>
              <a:pPr/>
              <a:t>54</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34281804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A Statement of Work modification involves a request to change to the major objectives of the project, to the major activities outlined in the project or to the proposed performance outcomes specified in the grant agreement.  </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It also includes any proposed changes to the population to be served or other components of the project.  </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Statement of Work modifications are not done often.  If the proposal was submitted and evaluated as part of an FOA, then changes to any of the major components would invalidate the selection process and therefore not be approvable.  So changes need to be in line with overall goals of the solicitation in order to receive approval. </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In order to change material parts of the statement of work, the recipient would need to make a strong case, backed up by documentation, that such changes are in the best interests of the government.</a:t>
            </a:r>
          </a:p>
          <a:p>
            <a:pPr defTabSz="465887" fontAlgn="base">
              <a:spcBef>
                <a:spcPct val="0"/>
              </a:spcBef>
              <a:spcAft>
                <a:spcPct val="0"/>
              </a:spcAft>
              <a:defRPr/>
            </a:pPr>
            <a:endParaRPr lang="en-US" altLang="en-US" dirty="0">
              <a:solidFill>
                <a:prstClr val="black"/>
              </a:solidFill>
              <a:ea typeface="MS PGothic" pitchFamily="34" charset="-128"/>
            </a:endParaRPr>
          </a:p>
          <a:p>
            <a:pPr eaLnBrk="1" hangingPunct="1">
              <a:spcBef>
                <a:spcPct val="0"/>
              </a:spcBef>
            </a:pPr>
            <a:endParaRPr lang="en-US" altLang="en-US" dirty="0" smtClean="0">
              <a:ea typeface="ＭＳ Ｐゴシック" panose="020B0600070205080204" pitchFamily="34" charset="-128"/>
            </a:endParaRP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CEA1A9D4-9B93-4090-9ED8-358170B0214A}" type="slidenum">
              <a:rPr lang="en-US" altLang="en-US">
                <a:solidFill>
                  <a:schemeClr val="tx1"/>
                </a:solidFill>
                <a:latin typeface="Calibri" panose="020F0502020204030204" pitchFamily="34" charset="0"/>
              </a:rPr>
              <a:pPr/>
              <a:t>55</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22531627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lnSpc>
                <a:spcPct val="90000"/>
              </a:lnSpc>
              <a:spcBef>
                <a:spcPct val="0"/>
              </a:spcBef>
              <a:spcAft>
                <a:spcPct val="0"/>
              </a:spcAft>
              <a:defRPr/>
            </a:pPr>
            <a:r>
              <a:rPr lang="en-US" altLang="en-US" dirty="0">
                <a:solidFill>
                  <a:prstClr val="black"/>
                </a:solidFill>
                <a:ea typeface="MS PGothic" pitchFamily="34" charset="-128"/>
              </a:rPr>
              <a:t>Equipment is defined as tangible property (different from intellectual property) with a useful life of at least a year and an acquisition cost of $5,000 or more.  That cost threshold also includes any ancillary costs associated with the acquisition.</a:t>
            </a:r>
          </a:p>
          <a:p>
            <a:pPr defTabSz="465887" fontAlgn="base">
              <a:lnSpc>
                <a:spcPct val="90000"/>
              </a:lnSpc>
              <a:spcBef>
                <a:spcPct val="0"/>
              </a:spcBef>
              <a:spcAft>
                <a:spcPct val="0"/>
              </a:spcAft>
              <a:defRPr/>
            </a:pPr>
            <a:endParaRPr lang="en-US" altLang="en-US" dirty="0">
              <a:solidFill>
                <a:prstClr val="black"/>
              </a:solidFill>
              <a:ea typeface="MS PGothic" pitchFamily="34" charset="-128"/>
            </a:endParaRPr>
          </a:p>
          <a:p>
            <a:pPr defTabSz="465887" fontAlgn="base">
              <a:lnSpc>
                <a:spcPct val="90000"/>
              </a:lnSpc>
              <a:spcBef>
                <a:spcPct val="0"/>
              </a:spcBef>
              <a:spcAft>
                <a:spcPct val="0"/>
              </a:spcAft>
              <a:defRPr/>
            </a:pPr>
            <a:r>
              <a:rPr lang="en-US" altLang="en-US" dirty="0">
                <a:solidFill>
                  <a:prstClr val="black"/>
                </a:solidFill>
                <a:ea typeface="MS PGothic" pitchFamily="34" charset="-128"/>
              </a:rPr>
              <a:t>The requirements for approval of equipment purchases are described in Item 9.e of the grant Terms and Conditions.  That approval is then requested through an equipment modification.</a:t>
            </a:r>
          </a:p>
          <a:p>
            <a:pPr defTabSz="465887" fontAlgn="base">
              <a:lnSpc>
                <a:spcPct val="90000"/>
              </a:lnSpc>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All recipients and </a:t>
            </a:r>
            <a:r>
              <a:rPr lang="en-US" altLang="en-US" dirty="0" err="1">
                <a:solidFill>
                  <a:prstClr val="black"/>
                </a:solidFill>
                <a:ea typeface="MS PGothic" pitchFamily="34" charset="-128"/>
              </a:rPr>
              <a:t>subrecipients</a:t>
            </a:r>
            <a:r>
              <a:rPr lang="en-US" altLang="en-US" dirty="0">
                <a:solidFill>
                  <a:prstClr val="black"/>
                </a:solidFill>
                <a:ea typeface="MS PGothic" pitchFamily="34" charset="-128"/>
              </a:rPr>
              <a:t> must receive </a:t>
            </a:r>
            <a:r>
              <a:rPr lang="en-US" altLang="en-US" b="1" u="sng" dirty="0">
                <a:solidFill>
                  <a:prstClr val="black"/>
                </a:solidFill>
                <a:ea typeface="MS PGothic" pitchFamily="34" charset="-128"/>
              </a:rPr>
              <a:t>prior approval</a:t>
            </a:r>
            <a:r>
              <a:rPr lang="en-US" altLang="en-US" dirty="0">
                <a:solidFill>
                  <a:prstClr val="black"/>
                </a:solidFill>
                <a:ea typeface="MS PGothic" pitchFamily="34" charset="-128"/>
              </a:rPr>
              <a:t> from the DOL/ETA Grant Officer for such purchases.  This includes the purchases of ADP equipment.  Equipment purchases must be made in accordance with the equipment requirements specified in the Uniform Guidance at 200.439.  The prior approval does not relieve recipients of following appropriate procurement procedures for the actual acquisition.</a:t>
            </a:r>
          </a:p>
          <a:p>
            <a:pPr defTabSz="465887" fontAlgn="base">
              <a:spcBef>
                <a:spcPct val="0"/>
              </a:spcBef>
              <a:spcAft>
                <a:spcPct val="0"/>
              </a:spcAft>
              <a:defRPr/>
            </a:pPr>
            <a:r>
              <a:rPr lang="en-US" altLang="en-US" dirty="0">
                <a:solidFill>
                  <a:prstClr val="black"/>
                </a:solidFill>
                <a:ea typeface="MS PGothic" pitchFamily="34" charset="-128"/>
              </a:rPr>
              <a:t> </a:t>
            </a:r>
          </a:p>
          <a:p>
            <a:pPr defTabSz="465887" fontAlgn="base">
              <a:spcBef>
                <a:spcPct val="0"/>
              </a:spcBef>
              <a:spcAft>
                <a:spcPct val="0"/>
              </a:spcAft>
              <a:defRPr/>
            </a:pPr>
            <a:r>
              <a:rPr lang="en-US" altLang="en-US" dirty="0">
                <a:solidFill>
                  <a:prstClr val="black"/>
                </a:solidFill>
                <a:ea typeface="MS PGothic" pitchFamily="34" charset="-128"/>
              </a:rPr>
              <a:t>There is also a further restriction that equipment may not be purchased in the last year of performance.  If any approved acquisition has not occurred prior to the last year of performance, approval for that item(s) is rescinded and any funds expended for such purposes would be subject to disallowance.  </a:t>
            </a:r>
          </a:p>
          <a:p>
            <a:pPr defTabSz="465887" fontAlgn="base">
              <a:spcBef>
                <a:spcPct val="0"/>
              </a:spcBef>
              <a:spcAft>
                <a:spcPct val="0"/>
              </a:spcAft>
              <a:defRPr/>
            </a:pPr>
            <a:endParaRPr lang="en-US" altLang="en-US" dirty="0">
              <a:solidFill>
                <a:prstClr val="black"/>
              </a:solidFill>
              <a:ea typeface="MS PGothic" pitchFamily="34" charset="-128"/>
            </a:endParaRP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BA5346C0-4D85-4AAE-8899-C8F1E386C747}" type="slidenum">
              <a:rPr lang="en-US" altLang="en-US">
                <a:solidFill>
                  <a:schemeClr val="tx1"/>
                </a:solidFill>
                <a:latin typeface="Calibri" panose="020F0502020204030204" pitchFamily="34" charset="0"/>
              </a:rPr>
              <a:pPr/>
              <a:t>56</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34686685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In order to receive a modification approval, the costs should be budgeted as the line item equipment on the SF-424A.  Each item should be specifically described and the need for the equipment thoroughly explained in the budget narrative.  The request should also address any changes to the previously supported material.</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The acquisition of equipment requires the prior approval of the ETA Grant Officer.  It does not matter if the costs were included in the grant application, the grant statement of work, approved budget, budget narrative or any other document.  Failure to obtain the prior approval or request the modification can result in disallowed costs.</a:t>
            </a:r>
          </a:p>
          <a:p>
            <a:pPr defTabSz="465887" fontAlgn="base">
              <a:spcBef>
                <a:spcPct val="0"/>
              </a:spcBef>
              <a:spcAft>
                <a:spcPct val="0"/>
              </a:spcAft>
              <a:defRPr/>
            </a:pPr>
            <a:endParaRPr lang="en-US" altLang="en-US" dirty="0">
              <a:solidFill>
                <a:prstClr val="black"/>
              </a:solidFill>
              <a:ea typeface="MS PGothic" pitchFamily="34" charset="-128"/>
            </a:endParaRPr>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3D08A5DA-04CA-4C58-BE08-873B1BD566F2}" type="slidenum">
              <a:rPr lang="en-US" altLang="en-US">
                <a:solidFill>
                  <a:schemeClr val="tx1"/>
                </a:solidFill>
                <a:latin typeface="Calibri" panose="020F0502020204030204" pitchFamily="34" charset="0"/>
              </a:rPr>
              <a:pPr/>
              <a:t>57</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18582026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defTabSz="465887" fontAlgn="base">
              <a:spcBef>
                <a:spcPct val="0"/>
              </a:spcBef>
              <a:spcAft>
                <a:spcPct val="0"/>
              </a:spcAft>
              <a:defRPr/>
            </a:pPr>
            <a:r>
              <a:rPr lang="en-US" altLang="en-US" sz="2200" kern="0" dirty="0">
                <a:solidFill>
                  <a:srgbClr val="000000"/>
                </a:solidFill>
                <a:latin typeface="Arial"/>
                <a:ea typeface="ＭＳ Ｐゴシック" panose="020B0600070205080204" pitchFamily="34" charset="-128"/>
                <a:cs typeface="Arial"/>
              </a:rPr>
              <a:t>In requesting prior written approval for equipment purchase, these are the key elements that must be part of that request.  You must describe how the equipment relates to the project activities, and provide specific page numbers in the Statement of Work, if known.  This description and justification are critical as the information will provide the documentation that the costs to be incurred are for approved grant-related activities and in the best interests of the government.</a:t>
            </a:r>
          </a:p>
          <a:p>
            <a:pPr defTabSz="465887" fontAlgn="base">
              <a:spcBef>
                <a:spcPct val="0"/>
              </a:spcBef>
              <a:spcAft>
                <a:spcPct val="0"/>
              </a:spcAft>
              <a:defRPr/>
            </a:pPr>
            <a:endParaRPr lang="en-US" altLang="en-US" sz="2200" kern="0" dirty="0">
              <a:solidFill>
                <a:srgbClr val="000000"/>
              </a:solidFill>
              <a:latin typeface="Arial"/>
              <a:ea typeface="ＭＳ Ｐゴシック" panose="020B0600070205080204" pitchFamily="34" charset="-128"/>
              <a:cs typeface="Arial"/>
            </a:endParaRPr>
          </a:p>
          <a:p>
            <a:pPr defTabSz="465887" fontAlgn="base">
              <a:spcBef>
                <a:spcPct val="0"/>
              </a:spcBef>
              <a:spcAft>
                <a:spcPct val="0"/>
              </a:spcAft>
              <a:defRPr/>
            </a:pPr>
            <a:r>
              <a:rPr lang="en-US" altLang="en-US" dirty="0">
                <a:solidFill>
                  <a:prstClr val="black"/>
                </a:solidFill>
                <a:ea typeface="MS PGothic" pitchFamily="34" charset="-128"/>
              </a:rPr>
              <a:t>See Employment and Training Order No. 2-12 for additional detail.</a:t>
            </a:r>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3D08A5DA-04CA-4C58-BE08-873B1BD566F2}" type="slidenum">
              <a:rPr lang="en-US" altLang="en-US">
                <a:solidFill>
                  <a:schemeClr val="tx1"/>
                </a:solidFill>
                <a:latin typeface="Calibri" panose="020F0502020204030204" pitchFamily="34" charset="0"/>
              </a:rPr>
              <a:pPr/>
              <a:t>58</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26821766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An administrative change modification is a request to change or update general information, either about the grant or the recipient organization. </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Examples of administrative changes would be changes to</a:t>
            </a:r>
          </a:p>
          <a:p>
            <a:pPr marL="372709" indent="-186355" defTabSz="465887" fontAlgn="base">
              <a:spcBef>
                <a:spcPct val="0"/>
              </a:spcBef>
              <a:spcAft>
                <a:spcPct val="0"/>
              </a:spcAft>
              <a:defRPr/>
            </a:pPr>
            <a:endParaRPr lang="en-US" altLang="en-US" dirty="0">
              <a:solidFill>
                <a:prstClr val="black"/>
              </a:solidFill>
              <a:ea typeface="MS PGothic" pitchFamily="34" charset="-128"/>
            </a:endParaRPr>
          </a:p>
          <a:p>
            <a:pPr marL="372709" indent="-186355" defTabSz="465887" fontAlgn="base">
              <a:spcBef>
                <a:spcPct val="0"/>
              </a:spcBef>
              <a:spcAft>
                <a:spcPct val="0"/>
              </a:spcAft>
              <a:buFontTx/>
              <a:buChar char="•"/>
              <a:defRPr/>
            </a:pPr>
            <a:r>
              <a:rPr lang="en-US" altLang="en-US" dirty="0">
                <a:solidFill>
                  <a:prstClr val="black"/>
                </a:solidFill>
                <a:ea typeface="MS PGothic" pitchFamily="34" charset="-128"/>
              </a:rPr>
              <a:t>The recipient</a:t>
            </a:r>
            <a:r>
              <a:rPr lang="ja-JP" altLang="en-US" dirty="0">
                <a:solidFill>
                  <a:prstClr val="black"/>
                </a:solidFill>
                <a:ea typeface="MS PGothic" pitchFamily="34" charset="-128"/>
              </a:rPr>
              <a:t>’</a:t>
            </a:r>
            <a:r>
              <a:rPr lang="en-US" altLang="en-US" dirty="0">
                <a:solidFill>
                  <a:prstClr val="black"/>
                </a:solidFill>
                <a:ea typeface="MS PGothic" pitchFamily="34" charset="-128"/>
              </a:rPr>
              <a:t>s mailing address</a:t>
            </a:r>
          </a:p>
          <a:p>
            <a:pPr marL="372709" indent="-186355" defTabSz="465887" fontAlgn="base">
              <a:spcBef>
                <a:spcPct val="0"/>
              </a:spcBef>
              <a:spcAft>
                <a:spcPct val="0"/>
              </a:spcAft>
              <a:buFontTx/>
              <a:buChar char="•"/>
              <a:defRPr/>
            </a:pPr>
            <a:r>
              <a:rPr lang="en-US" altLang="en-US" dirty="0">
                <a:solidFill>
                  <a:prstClr val="black"/>
                </a:solidFill>
                <a:ea typeface="MS PGothic" pitchFamily="34" charset="-128"/>
              </a:rPr>
              <a:t>The recipient organization phone number</a:t>
            </a:r>
          </a:p>
          <a:p>
            <a:pPr marL="372709" indent="-186355" defTabSz="465887" fontAlgn="base">
              <a:spcBef>
                <a:spcPct val="0"/>
              </a:spcBef>
              <a:spcAft>
                <a:spcPct val="0"/>
              </a:spcAft>
              <a:buFontTx/>
              <a:buChar char="•"/>
              <a:defRPr/>
            </a:pPr>
            <a:r>
              <a:rPr lang="en-US" altLang="en-US" dirty="0">
                <a:solidFill>
                  <a:prstClr val="black"/>
                </a:solidFill>
                <a:ea typeface="MS PGothic" pitchFamily="34" charset="-128"/>
              </a:rPr>
              <a:t>Any changes in contact organization</a:t>
            </a:r>
          </a:p>
          <a:p>
            <a:pPr marL="372709" indent="-186355" defTabSz="465887" fontAlgn="base">
              <a:spcBef>
                <a:spcPct val="0"/>
              </a:spcBef>
              <a:spcAft>
                <a:spcPct val="0"/>
              </a:spcAft>
              <a:buFontTx/>
              <a:buChar char="•"/>
              <a:defRPr/>
            </a:pPr>
            <a:r>
              <a:rPr lang="en-US" altLang="en-US" dirty="0">
                <a:solidFill>
                  <a:prstClr val="black"/>
                </a:solidFill>
                <a:ea typeface="MS PGothic" pitchFamily="34" charset="-128"/>
              </a:rPr>
              <a:t>A change in the signatory official for the grant and </a:t>
            </a:r>
          </a:p>
          <a:p>
            <a:pPr marL="372709" indent="-186355" defTabSz="465887" fontAlgn="base">
              <a:spcBef>
                <a:spcPct val="0"/>
              </a:spcBef>
              <a:spcAft>
                <a:spcPct val="0"/>
              </a:spcAft>
              <a:buFontTx/>
              <a:buChar char="•"/>
              <a:defRPr/>
            </a:pPr>
            <a:r>
              <a:rPr lang="en-US" altLang="en-US" dirty="0">
                <a:solidFill>
                  <a:prstClr val="black"/>
                </a:solidFill>
                <a:ea typeface="MS PGothic" pitchFamily="34" charset="-128"/>
              </a:rPr>
              <a:t>Any changes in key personnel listed in the grant</a:t>
            </a:r>
            <a:endParaRPr lang="en-US" altLang="en-US" dirty="0" smtClean="0">
              <a:ea typeface="ＭＳ Ｐゴシック" panose="020B0600070205080204" pitchFamily="34" charset="-128"/>
            </a:endParaRPr>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E6F1013B-C00A-4A99-A5F3-35584A6B4588}" type="slidenum">
              <a:rPr lang="en-US" altLang="en-US">
                <a:solidFill>
                  <a:schemeClr val="tx1"/>
                </a:solidFill>
                <a:latin typeface="Calibri" panose="020F0502020204030204" pitchFamily="34" charset="0"/>
              </a:rPr>
              <a:pPr/>
              <a:t>59</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33624753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In order to request an administrative modification, the recipient should submit a cover letter on organization letterhead.  The request should detail what information is changing and the reasons for the change.  The letter should also specify an effective date for the changes.</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On occasion, the FPO will request additional information to support the request.  For example, the FPO may request a copy of Board Minutes to support a change in signatory authority or a document signed by the Board Chair or other authorized official.  </a:t>
            </a:r>
          </a:p>
          <a:p>
            <a:pPr defTabSz="465887" fontAlgn="base">
              <a:spcBef>
                <a:spcPct val="0"/>
              </a:spcBef>
              <a:spcAft>
                <a:spcPct val="0"/>
              </a:spcAft>
              <a:defRPr/>
            </a:pPr>
            <a:endParaRPr lang="en-US" altLang="en-US" dirty="0">
              <a:solidFill>
                <a:prstClr val="black"/>
              </a:solidFill>
              <a:ea typeface="MS PGothic" pitchFamily="34" charset="-128"/>
            </a:endParaRPr>
          </a:p>
          <a:p>
            <a:pPr eaLnBrk="1" hangingPunct="1">
              <a:spcBef>
                <a:spcPct val="0"/>
              </a:spcBef>
            </a:pPr>
            <a:endParaRPr lang="en-US" altLang="en-US" dirty="0" smtClean="0">
              <a:ea typeface="ＭＳ Ｐゴシック" panose="020B0600070205080204" pitchFamily="34" charset="-128"/>
            </a:endParaRPr>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6BBC0DFE-03C9-4DCE-A2F4-4F0854A7C0C9}" type="slidenum">
              <a:rPr lang="en-US" altLang="en-US">
                <a:solidFill>
                  <a:schemeClr val="tx1"/>
                </a:solidFill>
                <a:latin typeface="Calibri" panose="020F0502020204030204" pitchFamily="34" charset="0"/>
              </a:rPr>
              <a:pPr/>
              <a:t>60</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4578909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ct val="0"/>
              </a:spcBef>
              <a:spcAft>
                <a:spcPct val="0"/>
              </a:spcAft>
              <a:defRPr/>
            </a:pPr>
            <a:r>
              <a:rPr lang="en-US" altLang="en-US" dirty="0">
                <a:solidFill>
                  <a:prstClr val="black"/>
                </a:solidFill>
                <a:ea typeface="MS PGothic" pitchFamily="34" charset="-128"/>
              </a:rPr>
              <a:t>In the end, the decision to approve or disapprove a modification request rests with the ETA Grant Officer.  He or she will make the decision with ETA objectives in mind and in both the spirit and letter of ETA expectations.  Any approved modification action must assist ETA to realize a return on the Federal investment in light of the expected grant outcomes and meeting of performance measures.  As we discussed previously, the Grant Officer looks to the bases for the modification in approval or disapproval of the request.</a:t>
            </a:r>
          </a:p>
          <a:p>
            <a:pPr defTabSz="465887" fontAlgn="base">
              <a:spcBef>
                <a:spcPct val="0"/>
              </a:spcBef>
              <a:spcAft>
                <a:spcPct val="0"/>
              </a:spcAft>
              <a:defRPr/>
            </a:pPr>
            <a:endParaRPr lang="en-US" altLang="en-US" dirty="0">
              <a:solidFill>
                <a:prstClr val="black"/>
              </a:solidFill>
              <a:ea typeface="MS PGothic" pitchFamily="34" charset="-128"/>
            </a:endParaRPr>
          </a:p>
          <a:p>
            <a:pPr defTabSz="465887" fontAlgn="base">
              <a:spcBef>
                <a:spcPct val="0"/>
              </a:spcBef>
              <a:spcAft>
                <a:spcPct val="0"/>
              </a:spcAft>
              <a:defRPr/>
            </a:pPr>
            <a:r>
              <a:rPr lang="en-US" altLang="en-US" dirty="0">
                <a:solidFill>
                  <a:prstClr val="black"/>
                </a:solidFill>
                <a:ea typeface="MS PGothic" pitchFamily="34" charset="-128"/>
              </a:rPr>
              <a:t>For the Grant Officer to approve a modification request, both the recipient needs (request) and ETA needs must converge.</a:t>
            </a:r>
          </a:p>
          <a:p>
            <a:pPr defTabSz="465887" fontAlgn="base">
              <a:spcBef>
                <a:spcPct val="0"/>
              </a:spcBef>
              <a:spcAft>
                <a:spcPct val="0"/>
              </a:spcAft>
              <a:defRPr/>
            </a:pPr>
            <a:endParaRPr lang="en-US" altLang="en-US" dirty="0">
              <a:solidFill>
                <a:prstClr val="black"/>
              </a:solidFill>
              <a:ea typeface="MS PGothic" pitchFamily="34" charset="-128"/>
            </a:endParaRPr>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341EF43E-B45F-421B-9EE2-279CB3305D4C}" type="slidenum">
              <a:rPr lang="en-US" altLang="en-US">
                <a:solidFill>
                  <a:schemeClr val="tx1"/>
                </a:solidFill>
                <a:latin typeface="Calibri" panose="020F0502020204030204" pitchFamily="34" charset="0"/>
              </a:rPr>
              <a:pPr/>
              <a:t>61</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29386004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ts val="611"/>
              </a:spcBef>
              <a:spcAft>
                <a:spcPct val="0"/>
              </a:spcAft>
              <a:defRPr/>
            </a:pPr>
            <a:r>
              <a:rPr lang="en-US" altLang="en-US" dirty="0">
                <a:solidFill>
                  <a:prstClr val="black"/>
                </a:solidFill>
                <a:ea typeface="MS PGothic" pitchFamily="34" charset="-128"/>
              </a:rPr>
              <a:t>A number of individuals in ETA have responsibilities for modification requests.  </a:t>
            </a:r>
          </a:p>
          <a:p>
            <a:pPr defTabSz="465887" fontAlgn="base">
              <a:spcBef>
                <a:spcPts val="611"/>
              </a:spcBef>
              <a:spcAft>
                <a:spcPct val="0"/>
              </a:spcAft>
              <a:defRPr/>
            </a:pPr>
            <a:r>
              <a:rPr lang="en-US" altLang="en-US" dirty="0">
                <a:solidFill>
                  <a:prstClr val="black"/>
                </a:solidFill>
                <a:ea typeface="MS PGothic" pitchFamily="34" charset="-128"/>
              </a:rPr>
              <a:t>The Federal Project Officer or FPO is the primary point of contact for all grant related activity.  For modifications, the FPO provides technical assistance in preparing the request and ensuring that all appropriate documents are included.  He or she also participates in the review process and will provide the Grant Officer with a recommendation on whether the modification request should or should not be approved.  As the primary point of contact, the FPO is responsible for all communication with the recipient.</a:t>
            </a:r>
          </a:p>
          <a:p>
            <a:pPr defTabSz="465887" fontAlgn="base">
              <a:spcBef>
                <a:spcPts val="611"/>
              </a:spcBef>
              <a:spcAft>
                <a:spcPct val="0"/>
              </a:spcAft>
              <a:defRPr/>
            </a:pPr>
            <a:r>
              <a:rPr lang="en-US" altLang="en-US" dirty="0">
                <a:solidFill>
                  <a:prstClr val="black"/>
                </a:solidFill>
                <a:ea typeface="MS PGothic" pitchFamily="34" charset="-128"/>
              </a:rPr>
              <a:t>The Regional Grant Officer reviews the modification requests with the FPO, and makes determinations on equipment requests.  If the modification request is not deemed sufficient, or for any further follow-up action, he or she will have the FPO return the request to the recipient for further refinement.  The Regional Grant Officer is responsible for forwarding the request to the awarding Grant Officer in the National Office along with a recommendation for disposition. </a:t>
            </a:r>
          </a:p>
          <a:p>
            <a:pPr defTabSz="465887" fontAlgn="base">
              <a:spcBef>
                <a:spcPts val="611"/>
              </a:spcBef>
              <a:spcAft>
                <a:spcPct val="0"/>
              </a:spcAft>
              <a:defRPr/>
            </a:pPr>
            <a:r>
              <a:rPr lang="en-US" altLang="en-US" dirty="0">
                <a:solidFill>
                  <a:prstClr val="black"/>
                </a:solidFill>
                <a:ea typeface="MS PGothic" pitchFamily="34" charset="-128"/>
              </a:rPr>
              <a:t>The awarding Grant Officer is the one who signed the grant agreement on behalf of ETA.  If the Grant Officer concurs with the recommendation of the Regional Office, a signed approval notice is issued to the recipient.  If they do not concur with the recommendation, they will either deny the request or return the request to the Regional Office for more information.</a:t>
            </a:r>
          </a:p>
          <a:p>
            <a:pPr eaLnBrk="1" hangingPunct="1">
              <a:spcBef>
                <a:spcPct val="0"/>
              </a:spcBef>
            </a:pPr>
            <a:endParaRPr lang="en-US" altLang="en-US" dirty="0" smtClean="0">
              <a:ea typeface="ＭＳ Ｐゴシック" panose="020B0600070205080204" pitchFamily="34" charset="-128"/>
            </a:endParaRP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164E6559-3BB0-4B14-8CF5-527CB044755B}" type="slidenum">
              <a:rPr lang="en-US" altLang="en-US">
                <a:solidFill>
                  <a:schemeClr val="tx1"/>
                </a:solidFill>
                <a:latin typeface="Calibri" panose="020F0502020204030204" pitchFamily="34" charset="0"/>
              </a:rPr>
              <a:pPr/>
              <a:t>62</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19642735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xfrm>
            <a:off x="701040" y="4415790"/>
            <a:ext cx="5608320" cy="45707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defTabSz="465887" fontAlgn="base">
              <a:spcBef>
                <a:spcPts val="611"/>
              </a:spcBef>
              <a:spcAft>
                <a:spcPct val="0"/>
              </a:spcAft>
              <a:defRPr/>
            </a:pPr>
            <a:r>
              <a:rPr lang="en-US" altLang="en-US" dirty="0">
                <a:solidFill>
                  <a:prstClr val="black"/>
                </a:solidFill>
                <a:ea typeface="MS PGothic" pitchFamily="34" charset="-128"/>
              </a:rPr>
              <a:t>The process for modifications of </a:t>
            </a:r>
            <a:r>
              <a:rPr lang="en-US" altLang="en-US" dirty="0" err="1">
                <a:solidFill>
                  <a:prstClr val="black"/>
                </a:solidFill>
                <a:ea typeface="MS PGothic" pitchFamily="34" charset="-128"/>
              </a:rPr>
              <a:t>subawards</a:t>
            </a:r>
            <a:r>
              <a:rPr lang="en-US" altLang="en-US" dirty="0">
                <a:solidFill>
                  <a:prstClr val="black"/>
                </a:solidFill>
                <a:ea typeface="MS PGothic" pitchFamily="34" charset="-128"/>
              </a:rPr>
              <a:t> is similar to the Federal requirements.</a:t>
            </a:r>
          </a:p>
          <a:p>
            <a:pPr defTabSz="465887" fontAlgn="base">
              <a:spcBef>
                <a:spcPts val="611"/>
              </a:spcBef>
              <a:spcAft>
                <a:spcPct val="0"/>
              </a:spcAft>
              <a:defRPr/>
            </a:pPr>
            <a:r>
              <a:rPr lang="en-US" altLang="en-US" dirty="0">
                <a:solidFill>
                  <a:prstClr val="black"/>
                </a:solidFill>
                <a:ea typeface="MS PGothic" pitchFamily="34" charset="-128"/>
              </a:rPr>
              <a:t>The pass-through entity must ensure that they have a process in place to modify </a:t>
            </a:r>
            <a:r>
              <a:rPr lang="en-US" altLang="en-US" dirty="0" err="1">
                <a:solidFill>
                  <a:prstClr val="black"/>
                </a:solidFill>
                <a:ea typeface="MS PGothic" pitchFamily="34" charset="-128"/>
              </a:rPr>
              <a:t>subawards</a:t>
            </a:r>
            <a:r>
              <a:rPr lang="en-US" altLang="en-US" dirty="0">
                <a:solidFill>
                  <a:prstClr val="black"/>
                </a:solidFill>
                <a:ea typeface="MS PGothic" pitchFamily="34" charset="-128"/>
              </a:rPr>
              <a:t> and that the criteria for approval is transmitted to </a:t>
            </a:r>
            <a:r>
              <a:rPr lang="en-US" altLang="en-US" dirty="0" err="1">
                <a:solidFill>
                  <a:prstClr val="black"/>
                </a:solidFill>
                <a:ea typeface="MS PGothic" pitchFamily="34" charset="-128"/>
              </a:rPr>
              <a:t>subrecipients</a:t>
            </a:r>
            <a:r>
              <a:rPr lang="en-US" altLang="en-US" dirty="0">
                <a:solidFill>
                  <a:prstClr val="black"/>
                </a:solidFill>
                <a:ea typeface="MS PGothic" pitchFamily="34" charset="-128"/>
              </a:rPr>
              <a:t> or </a:t>
            </a:r>
            <a:r>
              <a:rPr lang="en-US" altLang="en-US">
                <a:solidFill>
                  <a:prstClr val="black"/>
                </a:solidFill>
                <a:ea typeface="MS PGothic" pitchFamily="34" charset="-128"/>
              </a:rPr>
              <a:t>contained in the agreement’s </a:t>
            </a:r>
            <a:r>
              <a:rPr lang="en-US" altLang="en-US" dirty="0">
                <a:solidFill>
                  <a:prstClr val="black"/>
                </a:solidFill>
                <a:ea typeface="MS PGothic" pitchFamily="34" charset="-128"/>
              </a:rPr>
              <a:t>terms and conditions.</a:t>
            </a:r>
          </a:p>
          <a:p>
            <a:pPr defTabSz="465887" fontAlgn="base">
              <a:spcBef>
                <a:spcPts val="611"/>
              </a:spcBef>
              <a:spcAft>
                <a:spcPct val="0"/>
              </a:spcAft>
              <a:defRPr/>
            </a:pPr>
            <a:r>
              <a:rPr lang="en-US" altLang="en-US" dirty="0">
                <a:solidFill>
                  <a:prstClr val="black"/>
                </a:solidFill>
                <a:ea typeface="MS PGothic" pitchFamily="34" charset="-128"/>
              </a:rPr>
              <a:t>They are responsible for obtaining the necessary prior approvals for </a:t>
            </a:r>
            <a:r>
              <a:rPr lang="en-US" altLang="en-US" dirty="0" err="1">
                <a:solidFill>
                  <a:prstClr val="black"/>
                </a:solidFill>
                <a:ea typeface="MS PGothic" pitchFamily="34" charset="-128"/>
              </a:rPr>
              <a:t>subrecipients</a:t>
            </a:r>
            <a:r>
              <a:rPr lang="en-US" altLang="en-US" dirty="0">
                <a:solidFill>
                  <a:prstClr val="black"/>
                </a:solidFill>
                <a:ea typeface="MS PGothic" pitchFamily="34" charset="-128"/>
              </a:rPr>
              <a:t>, especially for equipment, and ensuring that the </a:t>
            </a:r>
            <a:r>
              <a:rPr lang="en-US" altLang="en-US" dirty="0" err="1">
                <a:solidFill>
                  <a:prstClr val="black"/>
                </a:solidFill>
                <a:ea typeface="MS PGothic" pitchFamily="34" charset="-128"/>
              </a:rPr>
              <a:t>subrecipient</a:t>
            </a:r>
            <a:r>
              <a:rPr lang="en-US" altLang="en-US" dirty="0">
                <a:solidFill>
                  <a:prstClr val="black"/>
                </a:solidFill>
                <a:ea typeface="MS PGothic" pitchFamily="34" charset="-128"/>
              </a:rPr>
              <a:t> complies with requirements that the recipient submit and obtain approval from the ETA Grant Officer prior to incurring the costs.  For formula grants, the State is the approving authority for required modifications including prior approval of costs/equipment.</a:t>
            </a:r>
          </a:p>
          <a:p>
            <a:pPr defTabSz="465887" fontAlgn="base">
              <a:spcBef>
                <a:spcPts val="611"/>
              </a:spcBef>
              <a:spcAft>
                <a:spcPct val="0"/>
              </a:spcAft>
              <a:defRPr/>
            </a:pPr>
            <a:r>
              <a:rPr lang="en-US" altLang="en-US" dirty="0">
                <a:solidFill>
                  <a:prstClr val="black"/>
                </a:solidFill>
                <a:ea typeface="MS PGothic" pitchFamily="34" charset="-128"/>
              </a:rPr>
              <a:t>Pass-through entities (whether formula or discretionary ETA recipients) are also responsible for monitoring and updating the criteria for modifications and informing </a:t>
            </a:r>
            <a:r>
              <a:rPr lang="en-US" altLang="en-US" dirty="0" err="1">
                <a:solidFill>
                  <a:prstClr val="black"/>
                </a:solidFill>
                <a:ea typeface="MS PGothic" pitchFamily="34" charset="-128"/>
              </a:rPr>
              <a:t>subrecipients</a:t>
            </a:r>
            <a:r>
              <a:rPr lang="en-US" altLang="en-US" dirty="0">
                <a:solidFill>
                  <a:prstClr val="black"/>
                </a:solidFill>
                <a:ea typeface="MS PGothic" pitchFamily="34" charset="-128"/>
              </a:rPr>
              <a:t> of any changes in the process that may impact their program activities and performance.  In addition, they must ensure that the modifications are done timely and notice of approval or denial provided to the </a:t>
            </a:r>
            <a:r>
              <a:rPr lang="en-US" altLang="en-US" dirty="0" err="1">
                <a:solidFill>
                  <a:prstClr val="black"/>
                </a:solidFill>
                <a:ea typeface="MS PGothic" pitchFamily="34" charset="-128"/>
              </a:rPr>
              <a:t>subrecipients</a:t>
            </a:r>
            <a:r>
              <a:rPr lang="en-US" altLang="en-US" dirty="0">
                <a:solidFill>
                  <a:prstClr val="black"/>
                </a:solidFill>
                <a:ea typeface="MS PGothic" pitchFamily="34" charset="-128"/>
              </a:rPr>
              <a:t> also in a timely manner.</a:t>
            </a:r>
          </a:p>
          <a:p>
            <a:pPr defTabSz="465887" fontAlgn="base">
              <a:spcBef>
                <a:spcPts val="611"/>
              </a:spcBef>
              <a:spcAft>
                <a:spcPct val="0"/>
              </a:spcAft>
              <a:defRPr/>
            </a:pPr>
            <a:r>
              <a:rPr lang="en-US" altLang="en-US" dirty="0">
                <a:solidFill>
                  <a:prstClr val="black"/>
                </a:solidFill>
                <a:ea typeface="MS PGothic" pitchFamily="34" charset="-128"/>
              </a:rPr>
              <a:t>The processes we have discussed in this module can be applied and incorporated into your system for agreement management.</a:t>
            </a:r>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8652428" indent="-38186541">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6588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31774"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9766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63547"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fld id="{24726FDA-EC27-4CDD-A444-556540AB2AD2}" type="slidenum">
              <a:rPr lang="en-US" altLang="en-US">
                <a:solidFill>
                  <a:schemeClr val="tx1"/>
                </a:solidFill>
                <a:latin typeface="Calibri" panose="020F0502020204030204" pitchFamily="34" charset="0"/>
              </a:rPr>
              <a:pPr/>
              <a:t>63</a:t>
            </a:fld>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31137125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time reporting</a:t>
            </a:r>
            <a:r>
              <a:rPr lang="en-US" baseline="0" dirty="0" smtClean="0"/>
              <a:t> in GEMS risk assessment</a:t>
            </a:r>
          </a:p>
          <a:p>
            <a:r>
              <a:rPr lang="en-US" baseline="0" dirty="0" smtClean="0"/>
              <a:t>If you can’t report on time with 45 days what else is going on at your organization?</a:t>
            </a:r>
            <a:endParaRPr lang="en-US" dirty="0"/>
          </a:p>
        </p:txBody>
      </p:sp>
      <p:sp>
        <p:nvSpPr>
          <p:cNvPr id="4" name="Slide Number Placeholder 3"/>
          <p:cNvSpPr>
            <a:spLocks noGrp="1"/>
          </p:cNvSpPr>
          <p:nvPr>
            <p:ph type="sldNum" sz="quarter" idx="10"/>
          </p:nvPr>
        </p:nvSpPr>
        <p:spPr/>
        <p:txBody>
          <a:bodyPr/>
          <a:lstStyle/>
          <a:p>
            <a:fld id="{2D1D5653-2CBB-42B0-BC34-EF884CB55844}" type="slidenum">
              <a:rPr lang="en-US" smtClean="0"/>
              <a:t>64</a:t>
            </a:fld>
            <a:endParaRPr lang="en-US"/>
          </a:p>
        </p:txBody>
      </p:sp>
    </p:spTree>
    <p:extLst>
      <p:ext uri="{BB962C8B-B14F-4D97-AF65-F5344CB8AC3E}">
        <p14:creationId xmlns:p14="http://schemas.microsoft.com/office/powerpoint/2010/main" val="15292880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core guide, financial</a:t>
            </a:r>
            <a:r>
              <a:rPr lang="en-US" baseline="0" dirty="0" smtClean="0"/>
              <a:t> supplement to core guide</a:t>
            </a:r>
          </a:p>
          <a:p>
            <a:endParaRPr lang="en-US" baseline="0" dirty="0" smtClean="0"/>
          </a:p>
          <a:p>
            <a:r>
              <a:rPr lang="en-US" baseline="0" dirty="0" smtClean="0"/>
              <a:t>Need to focus on administrative aspect.  No time for the dog and pony show.</a:t>
            </a:r>
            <a:endParaRPr lang="en-US" dirty="0"/>
          </a:p>
        </p:txBody>
      </p:sp>
      <p:sp>
        <p:nvSpPr>
          <p:cNvPr id="4" name="Slide Number Placeholder 3"/>
          <p:cNvSpPr>
            <a:spLocks noGrp="1"/>
          </p:cNvSpPr>
          <p:nvPr>
            <p:ph type="sldNum" sz="quarter" idx="10"/>
          </p:nvPr>
        </p:nvSpPr>
        <p:spPr/>
        <p:txBody>
          <a:bodyPr/>
          <a:lstStyle/>
          <a:p>
            <a:fld id="{2D1D5653-2CBB-42B0-BC34-EF884CB55844}" type="slidenum">
              <a:rPr lang="en-US" smtClean="0"/>
              <a:t>65</a:t>
            </a:fld>
            <a:endParaRPr lang="en-US"/>
          </a:p>
        </p:txBody>
      </p:sp>
    </p:spTree>
    <p:extLst>
      <p:ext uri="{BB962C8B-B14F-4D97-AF65-F5344CB8AC3E}">
        <p14:creationId xmlns:p14="http://schemas.microsoft.com/office/powerpoint/2010/main" val="29749416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30 days from exit to get them the report</a:t>
            </a:r>
          </a:p>
          <a:p>
            <a:r>
              <a:rPr lang="en-US" dirty="0" smtClean="0"/>
              <a:t>30 days from receipt of report to respond</a:t>
            </a:r>
          </a:p>
          <a:p>
            <a:r>
              <a:rPr lang="en-US" dirty="0" smtClean="0"/>
              <a:t>Finding</a:t>
            </a:r>
            <a:r>
              <a:rPr lang="en-US" baseline="0" dirty="0" smtClean="0"/>
              <a:t> resolution</a:t>
            </a:r>
            <a:endParaRPr lang="en-US" dirty="0"/>
          </a:p>
        </p:txBody>
      </p:sp>
      <p:sp>
        <p:nvSpPr>
          <p:cNvPr id="4" name="Slide Number Placeholder 3"/>
          <p:cNvSpPr>
            <a:spLocks noGrp="1"/>
          </p:cNvSpPr>
          <p:nvPr>
            <p:ph type="sldNum" sz="quarter" idx="10"/>
          </p:nvPr>
        </p:nvSpPr>
        <p:spPr/>
        <p:txBody>
          <a:bodyPr/>
          <a:lstStyle/>
          <a:p>
            <a:fld id="{2D1D5653-2CBB-42B0-BC34-EF884CB55844}" type="slidenum">
              <a:rPr lang="en-US" smtClean="0"/>
              <a:t>66</a:t>
            </a:fld>
            <a:endParaRPr lang="en-US"/>
          </a:p>
        </p:txBody>
      </p:sp>
    </p:spTree>
    <p:extLst>
      <p:ext uri="{BB962C8B-B14F-4D97-AF65-F5344CB8AC3E}">
        <p14:creationId xmlns:p14="http://schemas.microsoft.com/office/powerpoint/2010/main" val="27410895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Accrual reporting - recipients’ financial management systems shall provide for the following: (1) Accurate, current and complete disclosure of the financial results of each federally-sponsored project or program in accordance with the reporting requirements set forth in 95.52.  Though </a:t>
            </a:r>
            <a:r>
              <a:rPr lang="en-US" dirty="0" smtClean="0">
                <a:solidFill>
                  <a:srgbClr val="FF0000"/>
                </a:solidFill>
              </a:rPr>
              <a:t>DOL requires reporting on an accrual basis</a:t>
            </a:r>
            <a:r>
              <a:rPr lang="en-US" dirty="0" smtClean="0"/>
              <a:t> from a recipient that maintains its records on other than an accrual basis, the recipient shall not be required to establish an accrual accounting system.  </a:t>
            </a:r>
            <a:r>
              <a:rPr lang="en-US" dirty="0" smtClean="0">
                <a:solidFill>
                  <a:srgbClr val="FF0000"/>
                </a:solidFill>
              </a:rPr>
              <a:t>These recipients may develop such accrual data for its reports on the basis of an analysis of the documentation on hand.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Selective Service Registration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Cost Allocation Issues – space and personnel time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Procurement</a:t>
            </a:r>
            <a:r>
              <a:rPr lang="en-US" baseline="0" dirty="0" smtClean="0">
                <a:solidFill>
                  <a:srgbClr val="FF0000"/>
                </a:solidFill>
              </a:rPr>
              <a:t> of training providers – naming someone in your proposal is not justification for sole source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olidFill>
                  <a:srgbClr val="FF0000"/>
                </a:solidFill>
              </a:rPr>
              <a:t>Cash management – drawing down funds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olidFill>
                  <a:srgbClr val="FF0000"/>
                </a:solidFill>
              </a:rPr>
              <a:t>Subrecipient monitoring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olidFill>
                  <a:srgbClr val="FF0000"/>
                </a:solidFill>
              </a:rPr>
              <a:t>Policy and Procedure for conducting and documenting eligibility – not prescribed in the FOA usually by your own grant proposal. </a:t>
            </a:r>
            <a:endParaRPr lang="en-US"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2D1D5653-2CBB-42B0-BC34-EF884CB55844}" type="slidenum">
              <a:rPr lang="en-US" smtClean="0"/>
              <a:t>67</a:t>
            </a:fld>
            <a:endParaRPr lang="en-US"/>
          </a:p>
        </p:txBody>
      </p:sp>
    </p:spTree>
    <p:extLst>
      <p:ext uri="{BB962C8B-B14F-4D97-AF65-F5344CB8AC3E}">
        <p14:creationId xmlns:p14="http://schemas.microsoft.com/office/powerpoint/2010/main" val="22595636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latin typeface="+mn-lt"/>
              </a:rPr>
              <a:t>Now found in the section on Subrecipient Monitoring and Management, the characteristics of both subrecipients and contractors are substantially the same as the language in A-133, with the exception that the word “</a:t>
            </a:r>
            <a:r>
              <a:rPr lang="en-US" altLang="ja-JP" dirty="0" smtClean="0">
                <a:latin typeface="+mn-lt"/>
              </a:rPr>
              <a:t>vendor” has been replaced with “contractor” to clarify the requirements.</a:t>
            </a:r>
          </a:p>
          <a:p>
            <a:pPr eaLnBrk="1" hangingPunct="1">
              <a:spcBef>
                <a:spcPct val="0"/>
              </a:spcBef>
            </a:pPr>
            <a:endParaRPr lang="en-US" altLang="en-US" dirty="0" smtClean="0">
              <a:latin typeface="+mn-lt"/>
            </a:endParaRPr>
          </a:p>
          <a:p>
            <a:pPr eaLnBrk="1" hangingPunct="1">
              <a:spcBef>
                <a:spcPct val="0"/>
              </a:spcBef>
            </a:pPr>
            <a:r>
              <a:rPr lang="en-US" altLang="en-US" dirty="0" smtClean="0">
                <a:latin typeface="+mn-lt"/>
              </a:rPr>
              <a:t>This distinction and classification of each subaward can have a material affect on whether the requirements for audits, procurement and other administrative rules are applied.</a:t>
            </a:r>
          </a:p>
          <a:p>
            <a:pPr eaLnBrk="1" hangingPunct="1">
              <a:spcBef>
                <a:spcPct val="0"/>
              </a:spcBef>
            </a:pPr>
            <a:endParaRPr lang="en-US" altLang="en-US" dirty="0" smtClean="0">
              <a:latin typeface="+mn-lt"/>
            </a:endParaRPr>
          </a:p>
          <a:p>
            <a:pPr eaLnBrk="1" hangingPunct="1">
              <a:spcBef>
                <a:spcPct val="0"/>
              </a:spcBef>
            </a:pPr>
            <a:r>
              <a:rPr lang="en-US" altLang="en-US" dirty="0" smtClean="0">
                <a:latin typeface="+mn-lt"/>
              </a:rPr>
              <a:t>A subrecipient relationship is established when the non-Federal entity undertakes such responsibilities as determining eligibility, is responsible for programmatic decision making such as enrollment or determining appropriate action, and carries out its program for the public good.  It is important that you understand that the Federal regulations follow the Federal dollars awarded to all subrecipients, their subrecipients and on down.  In other words, if your organization is a subrecipient 3 levels removed from the direct recipient, then you must still comply with all Federal requirements, and these are to be reflected in your award documents.</a:t>
            </a:r>
          </a:p>
          <a:p>
            <a:pPr eaLnBrk="1" hangingPunct="1">
              <a:spcBef>
                <a:spcPct val="0"/>
              </a:spcBef>
            </a:pPr>
            <a:endParaRPr lang="en-US" altLang="en-US" dirty="0">
              <a:latin typeface="+mn-lt"/>
            </a:endParaRPr>
          </a:p>
          <a:p>
            <a:pPr eaLnBrk="1" hangingPunct="1">
              <a:spcBef>
                <a:spcPct val="0"/>
              </a:spcBef>
            </a:pPr>
            <a:r>
              <a:rPr lang="en-US" altLang="en-US" i="1" dirty="0" smtClean="0">
                <a:latin typeface="+mn-lt"/>
              </a:rPr>
              <a:t>[Continued on next page]</a:t>
            </a:r>
          </a:p>
          <a:p>
            <a:pPr eaLnBrk="1" hangingPunct="1">
              <a:spcBef>
                <a:spcPct val="0"/>
              </a:spcBef>
            </a:pPr>
            <a:endParaRPr lang="en-US" altLang="en-US" dirty="0" smtClean="0">
              <a:latin typeface="+mn-lt"/>
            </a:endParaRP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8F4EB86-435E-4BF5-A726-EAFFCF78EC28}" type="slidenum">
              <a:rPr lang="en-US" altLang="en-US">
                <a:solidFill>
                  <a:prstClr val="black"/>
                </a:solidFill>
              </a:rPr>
              <a:pPr/>
              <a:t>68</a:t>
            </a:fld>
            <a:endParaRPr lang="en-US" altLang="en-US">
              <a:solidFill>
                <a:prstClr val="black"/>
              </a:solidFill>
            </a:endParaRPr>
          </a:p>
        </p:txBody>
      </p:sp>
    </p:spTree>
    <p:extLst>
      <p:ext uri="{BB962C8B-B14F-4D97-AF65-F5344CB8AC3E}">
        <p14:creationId xmlns:p14="http://schemas.microsoft.com/office/powerpoint/2010/main" val="19742791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latin typeface="+mn-lt"/>
              </a:rPr>
              <a:t>[Continued from previous page] </a:t>
            </a:r>
          </a:p>
          <a:p>
            <a:pPr eaLnBrk="1" hangingPunct="1">
              <a:spcBef>
                <a:spcPct val="0"/>
              </a:spcBef>
            </a:pPr>
            <a:endParaRPr lang="en-US" altLang="en-US" i="1" dirty="0" smtClean="0">
              <a:latin typeface="+mn-lt"/>
            </a:endParaRPr>
          </a:p>
          <a:p>
            <a:pPr eaLnBrk="1" hangingPunct="1">
              <a:spcBef>
                <a:spcPct val="0"/>
              </a:spcBef>
            </a:pPr>
            <a:r>
              <a:rPr lang="en-US" altLang="en-US" dirty="0" smtClean="0">
                <a:latin typeface="+mn-lt"/>
              </a:rPr>
              <a:t>A contractor, on the other hand, simply provides goods and services for the use of the prime awardee, and provides these goods and services as part of their normal business operations.  The goods and services are considered ancillary to the Federal program, and while necessary to program operations, are not considered essential to achieving the program outcomes.</a:t>
            </a:r>
          </a:p>
          <a:p>
            <a:pPr eaLnBrk="1" hangingPunct="1">
              <a:spcBef>
                <a:spcPct val="0"/>
              </a:spcBef>
            </a:pPr>
            <a:endParaRPr lang="en-US" altLang="en-US" dirty="0" smtClean="0">
              <a:latin typeface="+mn-lt"/>
            </a:endParaRPr>
          </a:p>
          <a:p>
            <a:pPr eaLnBrk="1" hangingPunct="1">
              <a:spcBef>
                <a:spcPct val="0"/>
              </a:spcBef>
            </a:pPr>
            <a:r>
              <a:rPr lang="en-US" altLang="en-US" dirty="0" smtClean="0">
                <a:latin typeface="+mn-lt"/>
              </a:rPr>
              <a:t>The Guidance is also quite clear that it is the relationship that defines the determination.  It does not matter if the recipient calls its </a:t>
            </a:r>
            <a:r>
              <a:rPr lang="en-US" altLang="en-US" dirty="0" err="1" smtClean="0">
                <a:latin typeface="+mn-lt"/>
              </a:rPr>
              <a:t>subawards</a:t>
            </a:r>
            <a:r>
              <a:rPr lang="en-US" altLang="en-US" dirty="0" smtClean="0">
                <a:latin typeface="+mn-lt"/>
              </a:rPr>
              <a:t> contracts or grants or awards, but rather whether the activity in the agreement meets the specific criteria. Changes to the procurement requirements impact how these awards are procured.</a:t>
            </a:r>
          </a:p>
          <a:p>
            <a:pPr eaLnBrk="1" hangingPunct="1">
              <a:spcBef>
                <a:spcPct val="0"/>
              </a:spcBef>
            </a:pPr>
            <a:endParaRPr lang="en-US" altLang="en-US" dirty="0" smtClean="0">
              <a:latin typeface="+mn-lt"/>
            </a:endParaRP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8F4EB86-435E-4BF5-A726-EAFFCF78EC28}" type="slidenum">
              <a:rPr lang="en-US" altLang="en-US">
                <a:solidFill>
                  <a:prstClr val="black"/>
                </a:solidFill>
              </a:rPr>
              <a:pPr/>
              <a:t>69</a:t>
            </a:fld>
            <a:endParaRPr lang="en-US" altLang="en-US">
              <a:solidFill>
                <a:prstClr val="black"/>
              </a:solidFill>
            </a:endParaRPr>
          </a:p>
        </p:txBody>
      </p:sp>
    </p:spTree>
    <p:extLst>
      <p:ext uri="{BB962C8B-B14F-4D97-AF65-F5344CB8AC3E}">
        <p14:creationId xmlns:p14="http://schemas.microsoft.com/office/powerpoint/2010/main" val="34555068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latin typeface="+mn-lt"/>
              </a:rPr>
              <a:t>The next section of guidance is titled Subrecipient Monitoring and Management.  In this section of the regulations, the requirements for the management and monitoring of subrecipients are addressed, as well as specify the responsibilities of pass-through entities. Guidance on requirements for indirect costs are also included and will be addressed on the next slide.</a:t>
            </a:r>
          </a:p>
          <a:p>
            <a:pPr eaLnBrk="1" hangingPunct="1">
              <a:spcBef>
                <a:spcPct val="0"/>
              </a:spcBef>
            </a:pPr>
            <a:endParaRPr lang="en-US" altLang="en-US" dirty="0" smtClean="0">
              <a:latin typeface="+mn-lt"/>
            </a:endParaRPr>
          </a:p>
          <a:p>
            <a:pPr eaLnBrk="1" hangingPunct="1">
              <a:spcBef>
                <a:spcPct val="0"/>
              </a:spcBef>
            </a:pPr>
            <a:r>
              <a:rPr lang="en-US" altLang="en-US" dirty="0" smtClean="0">
                <a:latin typeface="+mn-lt"/>
              </a:rPr>
              <a:t>Included in this section are requirements that pass-through entities classify each and every award of funds as either a “</a:t>
            </a:r>
            <a:r>
              <a:rPr lang="en-US" altLang="ja-JP" dirty="0" smtClean="0">
                <a:latin typeface="+mn-lt"/>
              </a:rPr>
              <a:t>subrecipient” or a “contractor” using their best judgment based on the criteria listed in the regulations and the specific requirements that apply to </a:t>
            </a:r>
            <a:r>
              <a:rPr lang="en-US" altLang="ja-JP" dirty="0" err="1" smtClean="0">
                <a:latin typeface="+mn-lt"/>
              </a:rPr>
              <a:t>subagreements</a:t>
            </a:r>
            <a:r>
              <a:rPr lang="en-US" altLang="ja-JP" dirty="0" smtClean="0">
                <a:latin typeface="+mn-lt"/>
              </a:rPr>
              <a:t>, as well as the management and monitoring of subrecipients. </a:t>
            </a:r>
          </a:p>
          <a:p>
            <a:pPr eaLnBrk="1" hangingPunct="1">
              <a:spcBef>
                <a:spcPct val="0"/>
              </a:spcBef>
            </a:pPr>
            <a:endParaRPr lang="en-US" altLang="ja-JP" dirty="0" smtClean="0">
              <a:latin typeface="+mn-lt"/>
            </a:endParaRPr>
          </a:p>
          <a:p>
            <a:pPr eaLnBrk="1" hangingPunct="1">
              <a:spcBef>
                <a:spcPct val="0"/>
              </a:spcBef>
            </a:pPr>
            <a:r>
              <a:rPr lang="en-US" altLang="en-US" dirty="0" smtClean="0">
                <a:latin typeface="+mn-lt"/>
              </a:rPr>
              <a:t>There is also a provision for fixed amount awards which as we have discussed, are rarely used by ETA.</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CF38011-03AF-46DE-9AAC-C49AC2191439}" type="slidenum">
              <a:rPr lang="en-US" altLang="en-US">
                <a:solidFill>
                  <a:prstClr val="black"/>
                </a:solidFill>
              </a:rPr>
              <a:pPr/>
              <a:t>70</a:t>
            </a:fld>
            <a:endParaRPr lang="en-US" altLang="en-US">
              <a:solidFill>
                <a:prstClr val="black"/>
              </a:solidFill>
            </a:endParaRPr>
          </a:p>
        </p:txBody>
      </p:sp>
    </p:spTree>
    <p:extLst>
      <p:ext uri="{BB962C8B-B14F-4D97-AF65-F5344CB8AC3E}">
        <p14:creationId xmlns:p14="http://schemas.microsoft.com/office/powerpoint/2010/main" val="34351912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latin typeface="+mn-lt"/>
              </a:rPr>
              <a:t>All pass-through entities (or PTEs) have additional responsibilities specified in the guidance.  They must ensure that </a:t>
            </a:r>
            <a:r>
              <a:rPr lang="en-US" altLang="en-US" dirty="0" err="1" smtClean="0">
                <a:latin typeface="+mn-lt"/>
              </a:rPr>
              <a:t>subawards</a:t>
            </a:r>
            <a:r>
              <a:rPr lang="en-US" altLang="en-US" dirty="0" smtClean="0">
                <a:latin typeface="+mn-lt"/>
              </a:rPr>
              <a:t> are appropriately identified, including the inclusion of specific information in the award document.  This includes specifying the unique entity identifier, which in the short term is the DUNS number for each organization, and listing the dollar amount of each award by CFDA number.   If there are multiple sources of funds,  all CFDA numbers and amounts must be clearly identified.</a:t>
            </a:r>
          </a:p>
          <a:p>
            <a:pPr eaLnBrk="1" hangingPunct="1">
              <a:spcBef>
                <a:spcPct val="0"/>
              </a:spcBef>
            </a:pPr>
            <a:endParaRPr lang="en-US" altLang="en-US" dirty="0" smtClean="0">
              <a:latin typeface="+mn-lt"/>
            </a:endParaRPr>
          </a:p>
          <a:p>
            <a:pPr eaLnBrk="1" hangingPunct="1">
              <a:spcBef>
                <a:spcPct val="0"/>
              </a:spcBef>
            </a:pPr>
            <a:r>
              <a:rPr lang="en-US" altLang="en-US" dirty="0" smtClean="0">
                <a:latin typeface="+mn-lt"/>
              </a:rPr>
              <a:t>Pass-through entities must also evaluate the risk for non-compliance by each subrecipient and impose specific conditions to ensure compliance if warranted.  If required, they must also verify that audit coverage has been obtained.</a:t>
            </a:r>
          </a:p>
          <a:p>
            <a:pPr eaLnBrk="1" hangingPunct="1">
              <a:spcBef>
                <a:spcPct val="0"/>
              </a:spcBef>
            </a:pPr>
            <a:endParaRPr lang="en-US" altLang="en-US" dirty="0">
              <a:latin typeface="+mn-lt"/>
            </a:endParaRPr>
          </a:p>
          <a:p>
            <a:pPr eaLnBrk="1" hangingPunct="1">
              <a:spcBef>
                <a:spcPct val="0"/>
              </a:spcBef>
            </a:pPr>
            <a:r>
              <a:rPr lang="en-US" altLang="en-US" dirty="0" smtClean="0">
                <a:latin typeface="+mn-lt"/>
              </a:rPr>
              <a:t>Pass-through entities must also honor the organization’s current indirect cost rates, negotiate a rate in accordance with guidelines, or provide the minimum flat rate known as the “</a:t>
            </a:r>
            <a:r>
              <a:rPr lang="en-US" altLang="ja-JP" dirty="0" smtClean="0">
                <a:latin typeface="+mn-lt"/>
              </a:rPr>
              <a:t>de </a:t>
            </a:r>
            <a:r>
              <a:rPr lang="en-US" altLang="ja-JP" dirty="0" err="1" smtClean="0">
                <a:latin typeface="+mn-lt"/>
              </a:rPr>
              <a:t>minimus</a:t>
            </a:r>
            <a:r>
              <a:rPr lang="en-US" altLang="ja-JP" dirty="0" smtClean="0">
                <a:latin typeface="+mn-lt"/>
              </a:rPr>
              <a:t> rate</a:t>
            </a:r>
            <a:r>
              <a:rPr lang="en-US" altLang="en-US" dirty="0" smtClean="0">
                <a:latin typeface="+mn-lt"/>
              </a:rPr>
              <a:t>”</a:t>
            </a:r>
            <a:r>
              <a:rPr lang="en-US" altLang="ja-JP" dirty="0" smtClean="0">
                <a:latin typeface="+mn-lt"/>
              </a:rPr>
              <a:t>.  </a:t>
            </a:r>
          </a:p>
          <a:p>
            <a:pPr eaLnBrk="1" hangingPunct="1">
              <a:spcBef>
                <a:spcPct val="0"/>
              </a:spcBef>
            </a:pPr>
            <a:endParaRPr lang="en-US" altLang="en-US" dirty="0">
              <a:latin typeface="+mn-lt"/>
            </a:endParaRPr>
          </a:p>
          <a:p>
            <a:pPr eaLnBrk="1" hangingPunct="1">
              <a:spcBef>
                <a:spcPct val="0"/>
              </a:spcBef>
            </a:pPr>
            <a:r>
              <a:rPr lang="en-US" altLang="en-US" dirty="0" smtClean="0">
                <a:latin typeface="+mn-lt"/>
              </a:rPr>
              <a:t>Finally, the section adds specific subrecipient monitoring tools that were in the audit Compliance Supplement. They incorporate and combine subrecipient monitoring guidance.</a:t>
            </a: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15AD811-C412-4C3D-80CE-F7DE2EE1FE22}" type="slidenum">
              <a:rPr lang="en-US" altLang="en-US">
                <a:solidFill>
                  <a:prstClr val="black"/>
                </a:solidFill>
              </a:rPr>
              <a:pPr/>
              <a:t>71</a:t>
            </a:fld>
            <a:endParaRPr lang="en-US" altLang="en-US">
              <a:solidFill>
                <a:prstClr val="black"/>
              </a:solidFill>
            </a:endParaRPr>
          </a:p>
        </p:txBody>
      </p:sp>
    </p:spTree>
    <p:extLst>
      <p:ext uri="{BB962C8B-B14F-4D97-AF65-F5344CB8AC3E}">
        <p14:creationId xmlns:p14="http://schemas.microsoft.com/office/powerpoint/2010/main" val="24528467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defTabSz="931811">
              <a:defRPr>
                <a:solidFill>
                  <a:schemeClr val="tx1"/>
                </a:solidFill>
                <a:latin typeface="Tahoma" pitchFamily="34" charset="0"/>
              </a:defRPr>
            </a:lvl1pPr>
            <a:lvl2pPr marL="742909" indent="-285734" defTabSz="931811">
              <a:defRPr>
                <a:solidFill>
                  <a:schemeClr val="tx1"/>
                </a:solidFill>
                <a:latin typeface="Tahoma" pitchFamily="34" charset="0"/>
              </a:defRPr>
            </a:lvl2pPr>
            <a:lvl3pPr marL="1142937" indent="-228587" defTabSz="931811">
              <a:defRPr>
                <a:solidFill>
                  <a:schemeClr val="tx1"/>
                </a:solidFill>
                <a:latin typeface="Tahoma" pitchFamily="34" charset="0"/>
              </a:defRPr>
            </a:lvl3pPr>
            <a:lvl4pPr marL="1600111" indent="-228587" defTabSz="931811">
              <a:defRPr>
                <a:solidFill>
                  <a:schemeClr val="tx1"/>
                </a:solidFill>
                <a:latin typeface="Tahoma" pitchFamily="34" charset="0"/>
              </a:defRPr>
            </a:lvl4pPr>
            <a:lvl5pPr marL="2057287" indent="-228587" defTabSz="931811">
              <a:defRPr>
                <a:solidFill>
                  <a:schemeClr val="tx1"/>
                </a:solidFill>
                <a:latin typeface="Tahoma" pitchFamily="34" charset="0"/>
              </a:defRPr>
            </a:lvl5pPr>
            <a:lvl6pPr marL="2514461" indent="-228587" defTabSz="931811" eaLnBrk="0" fontAlgn="base" hangingPunct="0">
              <a:spcBef>
                <a:spcPct val="0"/>
              </a:spcBef>
              <a:spcAft>
                <a:spcPct val="0"/>
              </a:spcAft>
              <a:defRPr>
                <a:solidFill>
                  <a:schemeClr val="tx1"/>
                </a:solidFill>
                <a:latin typeface="Tahoma" pitchFamily="34" charset="0"/>
              </a:defRPr>
            </a:lvl6pPr>
            <a:lvl7pPr marL="2971635" indent="-228587" defTabSz="931811" eaLnBrk="0" fontAlgn="base" hangingPunct="0">
              <a:spcBef>
                <a:spcPct val="0"/>
              </a:spcBef>
              <a:spcAft>
                <a:spcPct val="0"/>
              </a:spcAft>
              <a:defRPr>
                <a:solidFill>
                  <a:schemeClr val="tx1"/>
                </a:solidFill>
                <a:latin typeface="Tahoma" pitchFamily="34" charset="0"/>
              </a:defRPr>
            </a:lvl7pPr>
            <a:lvl8pPr marL="3428811" indent="-228587" defTabSz="931811" eaLnBrk="0" fontAlgn="base" hangingPunct="0">
              <a:spcBef>
                <a:spcPct val="0"/>
              </a:spcBef>
              <a:spcAft>
                <a:spcPct val="0"/>
              </a:spcAft>
              <a:defRPr>
                <a:solidFill>
                  <a:schemeClr val="tx1"/>
                </a:solidFill>
                <a:latin typeface="Tahoma" pitchFamily="34" charset="0"/>
              </a:defRPr>
            </a:lvl8pPr>
            <a:lvl9pPr marL="3885985" indent="-228587" defTabSz="931811" eaLnBrk="0" fontAlgn="base" hangingPunct="0">
              <a:spcBef>
                <a:spcPct val="0"/>
              </a:spcBef>
              <a:spcAft>
                <a:spcPct val="0"/>
              </a:spcAft>
              <a:defRPr>
                <a:solidFill>
                  <a:schemeClr val="tx1"/>
                </a:solidFill>
                <a:latin typeface="Tahoma" pitchFamily="34" charset="0"/>
              </a:defRPr>
            </a:lvl9pPr>
          </a:lstStyle>
          <a:p>
            <a:fld id="{20E6BC2E-4EF7-430D-9C8C-79D88F064531}" type="slidenum">
              <a:rPr lang="en-US" altLang="en-US">
                <a:latin typeface="Arial" charset="0"/>
              </a:rPr>
              <a:pPr/>
              <a:t>73</a:t>
            </a:fld>
            <a:endParaRPr lang="en-US" altLang="en-US">
              <a:latin typeface="Arial"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a:defRPr/>
            </a:pPr>
            <a:r>
              <a:rPr lang="en-US" dirty="0" smtClean="0"/>
              <a:t>Among the reasons this session is important are:</a:t>
            </a:r>
          </a:p>
          <a:p>
            <a:pPr marL="178027" indent="-178027">
              <a:buFont typeface="Arial"/>
              <a:buChar char="•"/>
              <a:defRPr/>
            </a:pPr>
            <a:r>
              <a:rPr lang="en-US" dirty="0" smtClean="0"/>
              <a:t>The Uniform Guidance is the first consolidation of Federal grant management requirements in many years.  Federal grant financial and administrative requirements were found in eight separate documents.  This represents the first time they have been consolidated into a single set of regulations and also represents the first time they have been updated in many years.</a:t>
            </a:r>
          </a:p>
          <a:p>
            <a:pPr marL="178027" indent="-178027">
              <a:buFont typeface="Arial"/>
              <a:buChar char="•"/>
              <a:defRPr/>
            </a:pPr>
            <a:r>
              <a:rPr lang="en-US" dirty="0" smtClean="0"/>
              <a:t>There are a number of important changes to the Guidance that will impact your grants and how they are managed.  Not only is the Guidance updated, but there are changes throughout the document that will have a direct impact on your management processes and systems.</a:t>
            </a:r>
          </a:p>
          <a:p>
            <a:pPr marL="178027" indent="-178027">
              <a:buFont typeface="Arial"/>
              <a:buChar char="•"/>
              <a:defRPr/>
            </a:pPr>
            <a:r>
              <a:rPr lang="en-US" dirty="0" smtClean="0"/>
              <a:t>There are additional DOL exceptions</a:t>
            </a:r>
            <a:r>
              <a:rPr lang="en-US" baseline="0" dirty="0" smtClean="0"/>
              <a:t> to the Uniform Guidance that apply specifically to the awarding and management of DOL awards and these are critical to your compliance requirements.  These are now codified at 2 CFR Part 2900.</a:t>
            </a:r>
          </a:p>
          <a:p>
            <a:pPr marL="178027" indent="-178027">
              <a:buFont typeface="Arial"/>
              <a:buChar char="•"/>
              <a:defRPr/>
            </a:pPr>
            <a:r>
              <a:rPr lang="en-US" baseline="0" dirty="0" smtClean="0"/>
              <a:t>There are many changes in Subpart A - Definitions.  While we will briefly review these here, we also will cover them in more detail in the module titled: OMB Uniform Guidance: Definitions and Cost Principles.</a:t>
            </a:r>
          </a:p>
          <a:p>
            <a:pPr marL="178027" indent="-178027">
              <a:buFont typeface="Arial"/>
              <a:buChar char="•"/>
              <a:defRPr/>
            </a:pPr>
            <a:r>
              <a:rPr lang="en-US" baseline="0" dirty="0" smtClean="0"/>
              <a:t>In the December 19, 2014 Federal Register Final Guidance, OMB has included a grace period for full compliance with the procurement standards. This allows a full fiscal year for certain organizations to fully comply with the procurement standards and will be covered further.</a:t>
            </a:r>
          </a:p>
          <a:p>
            <a:pPr marL="178027" indent="-178027">
              <a:buFont typeface="Arial"/>
              <a:buChar char="•"/>
              <a:defRPr/>
            </a:pPr>
            <a:r>
              <a:rPr lang="en-US" baseline="0" dirty="0" smtClean="0"/>
              <a:t>And finally, there is additional information related to the implementation of the Uniform Guidance for ETA funded recipients.</a:t>
            </a:r>
            <a:endParaRPr lang="en-US" dirty="0" smtClean="0"/>
          </a:p>
          <a:p>
            <a:pPr eaLnBrk="1" hangingPunct="1">
              <a:buFontTx/>
              <a:buChar char="•"/>
            </a:pPr>
            <a:endParaRPr lang="en-US" altLang="en-US" dirty="0"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Goal 1 – Duplication reduced by the consolidation</a:t>
            </a:r>
            <a:r>
              <a:rPr lang="en-US" baseline="0" dirty="0" smtClean="0"/>
              <a:t> of 8 Circulars</a:t>
            </a:r>
          </a:p>
          <a:p>
            <a:r>
              <a:rPr lang="en-US" baseline="0" dirty="0" smtClean="0"/>
              <a:t>Goal 2 – FEDS realized you cant have good grant management without good performance - Not only do you show me the money but what did I get for the money.  Allow additional flexibility to achieve or increase performance through innovative approaches  </a:t>
            </a:r>
          </a:p>
          <a:p>
            <a:r>
              <a:rPr lang="en-US" baseline="0" dirty="0" smtClean="0"/>
              <a:t>Goal 3 – It’s the 21</a:t>
            </a:r>
            <a:r>
              <a:rPr lang="en-US" baseline="30000" dirty="0" smtClean="0"/>
              <a:t>st</a:t>
            </a:r>
            <a:r>
              <a:rPr lang="en-US" baseline="0" dirty="0" smtClean="0"/>
              <a:t> Century we, grantees, subs and feds should use technology to its advantage to be more cost efficient and more productive</a:t>
            </a:r>
          </a:p>
          <a:p>
            <a:r>
              <a:rPr lang="en-US" baseline="0" dirty="0" smtClean="0"/>
              <a:t>Goal 4 – With the UG those items of costs are treated the same and to avoid additional burden in managing .  DE Minimis rate is an ideal solution </a:t>
            </a:r>
          </a:p>
          <a:p>
            <a:r>
              <a:rPr lang="en-US" dirty="0" smtClean="0"/>
              <a:t>Goal 5 – To</a:t>
            </a:r>
            <a:r>
              <a:rPr lang="en-US" baseline="0" dirty="0" smtClean="0"/>
              <a:t> reduce the loopholes – to maximize the use of grant funds.  Forgo those employee morale boosting item – tickets to the school football games, membership to the college gym or  lengthy employee relocation.</a:t>
            </a:r>
          </a:p>
          <a:p>
            <a:r>
              <a:rPr lang="en-US" dirty="0" smtClean="0"/>
              <a:t>Goal 6 – Standardizing</a:t>
            </a:r>
            <a:r>
              <a:rPr lang="en-US" baseline="0" dirty="0" smtClean="0"/>
              <a:t> certain business processes so the game doesn’t change with each federal grant agency – all will have similar and required features in each of its funding opportunity announcements (aka SGA) and will have common baseline measures for performance and financial reporting.  </a:t>
            </a:r>
          </a:p>
          <a:p>
            <a:r>
              <a:rPr lang="en-US" baseline="0" dirty="0" smtClean="0"/>
              <a:t>Goal 7 – To assist working parents and not just working female scientists in navigating child care while at conferences or traveling</a:t>
            </a:r>
          </a:p>
          <a:p>
            <a:r>
              <a:rPr lang="en-US" baseline="0" dirty="0" smtClean="0"/>
              <a:t>Goal 8 – always a motto at ETA but now a integral theme in the UG – can give out all this money and not know where or how it was spent</a:t>
            </a:r>
          </a:p>
          <a:p>
            <a:r>
              <a:rPr lang="en-US" baseline="0" dirty="0" smtClean="0"/>
              <a:t>Goal 9 – To enhance the Feds efforts in pushing for accountability not only through risk mitigation but oversight, wants the Single Audit process to be completely transparent to the general public in the way of FFATA and Recovery.gov  and to bring Internals Controls front and center and should never been on the secondary team – but a starting player.    Move ICs rom a defensive position - guarding the back field to prevent a touchdown instead move them to the offensive line , helping the quarterback – (i.e. company) as the wider receiver moving the ball and being front and center.   </a:t>
            </a:r>
            <a:endParaRPr lang="en-US" dirty="0"/>
          </a:p>
        </p:txBody>
      </p:sp>
      <p:sp>
        <p:nvSpPr>
          <p:cNvPr id="4" name="Slide Number Placeholder 3"/>
          <p:cNvSpPr>
            <a:spLocks noGrp="1"/>
          </p:cNvSpPr>
          <p:nvPr>
            <p:ph type="sldNum" sz="quarter" idx="10"/>
          </p:nvPr>
        </p:nvSpPr>
        <p:spPr/>
        <p:txBody>
          <a:bodyPr/>
          <a:lstStyle/>
          <a:p>
            <a:fld id="{53BAD952-5B16-4B1E-8DC0-C3097E4A9396}" type="slidenum">
              <a:rPr lang="en-US" smtClean="0"/>
              <a:t>74</a:t>
            </a:fld>
            <a:endParaRPr lang="en-US" dirty="0"/>
          </a:p>
        </p:txBody>
      </p:sp>
    </p:spTree>
    <p:extLst>
      <p:ext uri="{BB962C8B-B14F-4D97-AF65-F5344CB8AC3E}">
        <p14:creationId xmlns:p14="http://schemas.microsoft.com/office/powerpoint/2010/main" val="38651320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uniform Guidance takes 8 existing Circulars on Administrative Requirements, Cost Principles, and Audit Requirements and revamps them  or essentially takes the best pieces of each and houses them under one roof, one vehicle in which all Circulars lead to.  There are no longer 3 different roads for Cost Principles – It is one single road now in which all entities must follow – the UG.  </a:t>
            </a:r>
          </a:p>
          <a:p>
            <a:endParaRPr lang="en-US" baseline="0" dirty="0" smtClean="0"/>
          </a:p>
          <a:p>
            <a:r>
              <a:rPr lang="en-US" baseline="0" dirty="0" smtClean="0"/>
              <a:t>Before UG (BUG) turns into AUG.</a:t>
            </a:r>
            <a:endParaRPr lang="en-US" dirty="0"/>
          </a:p>
        </p:txBody>
      </p:sp>
      <p:sp>
        <p:nvSpPr>
          <p:cNvPr id="4" name="Slide Number Placeholder 3"/>
          <p:cNvSpPr>
            <a:spLocks noGrp="1"/>
          </p:cNvSpPr>
          <p:nvPr>
            <p:ph type="sldNum" sz="quarter" idx="10"/>
          </p:nvPr>
        </p:nvSpPr>
        <p:spPr/>
        <p:txBody>
          <a:bodyPr/>
          <a:lstStyle/>
          <a:p>
            <a:fld id="{53BAD952-5B16-4B1E-8DC0-C3097E4A9396}" type="slidenum">
              <a:rPr lang="en-US" smtClean="0"/>
              <a:t>76</a:t>
            </a:fld>
            <a:endParaRPr lang="en-US" dirty="0"/>
          </a:p>
        </p:txBody>
      </p:sp>
    </p:spTree>
    <p:extLst>
      <p:ext uri="{BB962C8B-B14F-4D97-AF65-F5344CB8AC3E}">
        <p14:creationId xmlns:p14="http://schemas.microsoft.com/office/powerpoint/2010/main" val="4765598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Turn to page 76081 of the Federal Register December 19 2014 publication.  </a:t>
            </a:r>
          </a:p>
          <a:p>
            <a:r>
              <a:rPr lang="en-US" dirty="0" smtClean="0"/>
              <a:t>Applicability – DOL expanded</a:t>
            </a:r>
            <a:r>
              <a:rPr lang="en-US" baseline="0" dirty="0" smtClean="0"/>
              <a:t> the definition of Non Federal Entity to include for profit and foreign entities including foreign governments.  In the past, we had to specify coverage for commercial entities – i.e. through WIA and the Single audit and there was no coverage for foreign entities and this was an important inclusion since ILAB issues grants.  See 200.69  page 78615</a:t>
            </a:r>
          </a:p>
          <a:p>
            <a:endParaRPr lang="en-US" baseline="0" dirty="0" smtClean="0"/>
          </a:p>
          <a:p>
            <a:r>
              <a:rPr lang="en-US" baseline="0" dirty="0" smtClean="0"/>
              <a:t>Budget – 6 different exceptions that specify that the awarding of a grant does not offer blanket approval for all items requiring prior approval nor does it waive prior approval requirements.  Also the only to grant prior approval is the Grant Officer and the request has to come in not later than 30 days from the requested action or effective date.   Also included is the requirement to extend period of performance which must be modified and approved by DOL.</a:t>
            </a:r>
          </a:p>
          <a:p>
            <a:endParaRPr lang="en-US" baseline="0" dirty="0" smtClean="0"/>
          </a:p>
          <a:p>
            <a:r>
              <a:rPr lang="en-US" baseline="0" dirty="0" smtClean="0"/>
              <a:t>As part of a merit review of proposals from grant applicants, the feds or DOL can also include or consider not only findings stemming from a Single Audit but findings from a monitoring report from a FPO, GO or authorized representative – OIG , GAO or other.  Also the expanded audit resolution process also can deem findings contained in the same reports and attach Questioned costs to them.  </a:t>
            </a:r>
          </a:p>
          <a:p>
            <a:r>
              <a:rPr lang="en-US" dirty="0" smtClean="0"/>
              <a:t>1 Term from the original 98 definitions was removed  - DUNS 200.32 leaving only 97 Definitions</a:t>
            </a:r>
            <a:endParaRPr lang="en-US" dirty="0"/>
          </a:p>
        </p:txBody>
      </p:sp>
      <p:sp>
        <p:nvSpPr>
          <p:cNvPr id="4" name="Slide Number Placeholder 3"/>
          <p:cNvSpPr>
            <a:spLocks noGrp="1"/>
          </p:cNvSpPr>
          <p:nvPr>
            <p:ph type="sldNum" sz="quarter" idx="10"/>
          </p:nvPr>
        </p:nvSpPr>
        <p:spPr/>
        <p:txBody>
          <a:bodyPr/>
          <a:lstStyle/>
          <a:p>
            <a:fld id="{53BAD952-5B16-4B1E-8DC0-C3097E4A9396}" type="slidenum">
              <a:rPr lang="en-US" smtClean="0"/>
              <a:t>77</a:t>
            </a:fld>
            <a:endParaRPr lang="en-US" dirty="0"/>
          </a:p>
        </p:txBody>
      </p:sp>
    </p:spTree>
    <p:extLst>
      <p:ext uri="{BB962C8B-B14F-4D97-AF65-F5344CB8AC3E}">
        <p14:creationId xmlns:p14="http://schemas.microsoft.com/office/powerpoint/2010/main" val="234227415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Turn to page 76081 of the Federal Register December 19 2014 publication.</a:t>
            </a:r>
          </a:p>
          <a:p>
            <a:r>
              <a:rPr lang="en-US" dirty="0" smtClean="0"/>
              <a:t>Applicability – DOL expanded</a:t>
            </a:r>
            <a:r>
              <a:rPr lang="en-US" baseline="0" dirty="0" smtClean="0"/>
              <a:t> the definition of Non Federal Entity to include for profit and foreign entities including foreign governments.  In the past, we had to specify coverage for commercial entities – i.e. through WIA and the Single audit and there was no coverage for foreign entities and this was an important inclusion since ILAB issues grants.  See 200.69  page 78615</a:t>
            </a:r>
          </a:p>
          <a:p>
            <a:endParaRPr lang="en-US" baseline="0" dirty="0" smtClean="0"/>
          </a:p>
          <a:p>
            <a:r>
              <a:rPr lang="en-US" baseline="0" dirty="0" smtClean="0"/>
              <a:t>Budget – 6 different exceptions that specify that the awarding of a grant does not offer blanket approval for all items requiring prior approval nor does it waive prior approval requirements.  Also the only to grant prior approval is the Grant Officer and the request has to come in not later than 30 days from the requested action or effective date.   Also included is the requirement to extend period of performance which must be modified and approved by DOL.</a:t>
            </a:r>
          </a:p>
          <a:p>
            <a:endParaRPr lang="en-US" baseline="0" dirty="0" smtClean="0"/>
          </a:p>
          <a:p>
            <a:r>
              <a:rPr lang="en-US" baseline="0" dirty="0" smtClean="0"/>
              <a:t>As part of a merit review of proposals from grant applicants, the feds or DOL can also include or consider not only findings stemming from a Single Audit but findings from a monitoring report from a FPO, GO or authorized representative – OIG , GAO or other.  Also the expanded audit resolution process also can deem findings contained in the same reports and attach Questioned costs to them.  </a:t>
            </a:r>
          </a:p>
          <a:p>
            <a:endParaRPr lang="en-US" dirty="0"/>
          </a:p>
        </p:txBody>
      </p:sp>
      <p:sp>
        <p:nvSpPr>
          <p:cNvPr id="4" name="Slide Number Placeholder 3"/>
          <p:cNvSpPr>
            <a:spLocks noGrp="1"/>
          </p:cNvSpPr>
          <p:nvPr>
            <p:ph type="sldNum" sz="quarter" idx="10"/>
          </p:nvPr>
        </p:nvSpPr>
        <p:spPr/>
        <p:txBody>
          <a:bodyPr/>
          <a:lstStyle/>
          <a:p>
            <a:fld id="{53BAD952-5B16-4B1E-8DC0-C3097E4A9396}" type="slidenum">
              <a:rPr lang="en-US" smtClean="0"/>
              <a:t>78</a:t>
            </a:fld>
            <a:endParaRPr lang="en-US" dirty="0"/>
          </a:p>
        </p:txBody>
      </p:sp>
    </p:spTree>
    <p:extLst>
      <p:ext uri="{BB962C8B-B14F-4D97-AF65-F5344CB8AC3E}">
        <p14:creationId xmlns:p14="http://schemas.microsoft.com/office/powerpoint/2010/main" val="234227415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Turn to page 76081 of the Federal Register December 19 2014 publication.</a:t>
            </a:r>
          </a:p>
          <a:p>
            <a:r>
              <a:rPr lang="en-US" dirty="0" smtClean="0"/>
              <a:t>Applicability – DOL expanded</a:t>
            </a:r>
            <a:r>
              <a:rPr lang="en-US" baseline="0" dirty="0" smtClean="0"/>
              <a:t> the definition of Non Federal Entity to include for profit and foreign entities including foreign governments.  In the past, we had to specify coverage for commercial entities – i.e. through WIA and the Single audit and there was no coverage for foreign entities and this was an important inclusion since ILAB issues grants.  See 200.69  page 78615</a:t>
            </a:r>
          </a:p>
          <a:p>
            <a:endParaRPr lang="en-US" baseline="0" dirty="0" smtClean="0"/>
          </a:p>
          <a:p>
            <a:r>
              <a:rPr lang="en-US" baseline="0" dirty="0" smtClean="0"/>
              <a:t>Budget – 6 different exceptions that specify that the awarding of a grant does not offer blanket approval for all items requiring prior approval nor does it waive prior approval requirements.  Also the only to grant prior approval is the Grant Officer and the request has to come in not later than 30 days from the requested action or effective date.   Also included is the requirement to extend period of performance which must be modified and approved by DOL.</a:t>
            </a:r>
          </a:p>
          <a:p>
            <a:endParaRPr lang="en-US" baseline="0" dirty="0" smtClean="0"/>
          </a:p>
          <a:p>
            <a:r>
              <a:rPr lang="en-US" baseline="0" dirty="0" smtClean="0"/>
              <a:t>As part of a merit review of proposals from grant applicants, the feds or DOL can also include or consider not only findings stemming from a Single Audit but findings from a monitoring report from a FPO, GO or authorized representative – OIG , GAO or other.  Also the expanded audit resolution process also can deem findings contained in the same reports and attach Questioned costs to them.  </a:t>
            </a:r>
          </a:p>
          <a:p>
            <a:endParaRPr lang="en-US" dirty="0"/>
          </a:p>
        </p:txBody>
      </p:sp>
      <p:sp>
        <p:nvSpPr>
          <p:cNvPr id="4" name="Slide Number Placeholder 3"/>
          <p:cNvSpPr>
            <a:spLocks noGrp="1"/>
          </p:cNvSpPr>
          <p:nvPr>
            <p:ph type="sldNum" sz="quarter" idx="10"/>
          </p:nvPr>
        </p:nvSpPr>
        <p:spPr/>
        <p:txBody>
          <a:bodyPr/>
          <a:lstStyle/>
          <a:p>
            <a:fld id="{53BAD952-5B16-4B1E-8DC0-C3097E4A9396}" type="slidenum">
              <a:rPr lang="en-US" smtClean="0"/>
              <a:t>79</a:t>
            </a:fld>
            <a:endParaRPr lang="en-US" dirty="0"/>
          </a:p>
        </p:txBody>
      </p:sp>
    </p:spTree>
    <p:extLst>
      <p:ext uri="{BB962C8B-B14F-4D97-AF65-F5344CB8AC3E}">
        <p14:creationId xmlns:p14="http://schemas.microsoft.com/office/powerpoint/2010/main" val="23422741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BAD952-5B16-4B1E-8DC0-C3097E4A9396}" type="slidenum">
              <a:rPr lang="en-US" smtClean="0"/>
              <a:t>80</a:t>
            </a:fld>
            <a:endParaRPr lang="en-US" dirty="0"/>
          </a:p>
        </p:txBody>
      </p:sp>
    </p:spTree>
    <p:extLst>
      <p:ext uri="{BB962C8B-B14F-4D97-AF65-F5344CB8AC3E}">
        <p14:creationId xmlns:p14="http://schemas.microsoft.com/office/powerpoint/2010/main" val="35507832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BAD952-5B16-4B1E-8DC0-C3097E4A9396}" type="slidenum">
              <a:rPr lang="en-US" smtClean="0"/>
              <a:t>81</a:t>
            </a:fld>
            <a:endParaRPr lang="en-US" dirty="0"/>
          </a:p>
        </p:txBody>
      </p:sp>
    </p:spTree>
    <p:extLst>
      <p:ext uri="{BB962C8B-B14F-4D97-AF65-F5344CB8AC3E}">
        <p14:creationId xmlns:p14="http://schemas.microsoft.com/office/powerpoint/2010/main" val="35507832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21 Exceptions</a:t>
            </a:r>
            <a:r>
              <a:rPr lang="en-US" baseline="0" dirty="0" smtClean="0"/>
              <a:t> and also the adoption of  2 CFR 200 by DOL at 2900.4 which technically isn't an exception but is the ‘official notice’ to the system of DOL’s buy in of the UG.   </a:t>
            </a:r>
            <a:endParaRPr lang="en-US" dirty="0"/>
          </a:p>
        </p:txBody>
      </p:sp>
      <p:sp>
        <p:nvSpPr>
          <p:cNvPr id="4" name="Slide Number Placeholder 3"/>
          <p:cNvSpPr>
            <a:spLocks noGrp="1"/>
          </p:cNvSpPr>
          <p:nvPr>
            <p:ph type="sldNum" sz="quarter" idx="10"/>
          </p:nvPr>
        </p:nvSpPr>
        <p:spPr/>
        <p:txBody>
          <a:bodyPr/>
          <a:lstStyle/>
          <a:p>
            <a:fld id="{53BAD952-5B16-4B1E-8DC0-C3097E4A9396}" type="slidenum">
              <a:rPr lang="en-US" smtClean="0"/>
              <a:t>82</a:t>
            </a:fld>
            <a:endParaRPr lang="en-US" dirty="0"/>
          </a:p>
        </p:txBody>
      </p:sp>
    </p:spTree>
    <p:extLst>
      <p:ext uri="{BB962C8B-B14F-4D97-AF65-F5344CB8AC3E}">
        <p14:creationId xmlns:p14="http://schemas.microsoft.com/office/powerpoint/2010/main" val="148861039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It is the Council of Sponsoring Organizations of the </a:t>
            </a:r>
            <a:r>
              <a:rPr lang="en-US" dirty="0" err="1"/>
              <a:t>Treadway</a:t>
            </a:r>
            <a:r>
              <a:rPr lang="en-US" dirty="0"/>
              <a:t> commission – they have standards that UG recommends grantees follow</a:t>
            </a:r>
          </a:p>
          <a:p>
            <a:endParaRPr lang="en-US" dirty="0"/>
          </a:p>
        </p:txBody>
      </p:sp>
      <p:sp>
        <p:nvSpPr>
          <p:cNvPr id="4" name="Slide Number Placeholder 3"/>
          <p:cNvSpPr>
            <a:spLocks noGrp="1"/>
          </p:cNvSpPr>
          <p:nvPr>
            <p:ph type="sldNum" sz="quarter" idx="10"/>
          </p:nvPr>
        </p:nvSpPr>
        <p:spPr/>
        <p:txBody>
          <a:bodyPr/>
          <a:lstStyle/>
          <a:p>
            <a:fld id="{53BAD952-5B16-4B1E-8DC0-C3097E4A9396}" type="slidenum">
              <a:rPr lang="en-US" smtClean="0"/>
              <a:t>83</a:t>
            </a:fld>
            <a:endParaRPr lang="en-US" dirty="0"/>
          </a:p>
        </p:txBody>
      </p:sp>
    </p:spTree>
    <p:extLst>
      <p:ext uri="{BB962C8B-B14F-4D97-AF65-F5344CB8AC3E}">
        <p14:creationId xmlns:p14="http://schemas.microsoft.com/office/powerpoint/2010/main" val="8199155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Provide the</a:t>
            </a:r>
            <a:r>
              <a:rPr lang="en-US" baseline="0" dirty="0" smtClean="0"/>
              <a:t> chart as a handout</a:t>
            </a:r>
            <a:endParaRPr lang="en-US" dirty="0"/>
          </a:p>
        </p:txBody>
      </p:sp>
      <p:sp>
        <p:nvSpPr>
          <p:cNvPr id="4" name="Slide Number Placeholder 3"/>
          <p:cNvSpPr>
            <a:spLocks noGrp="1"/>
          </p:cNvSpPr>
          <p:nvPr>
            <p:ph type="sldNum" sz="quarter" idx="10"/>
          </p:nvPr>
        </p:nvSpPr>
        <p:spPr/>
        <p:txBody>
          <a:bodyPr/>
          <a:lstStyle/>
          <a:p>
            <a:fld id="{53BAD952-5B16-4B1E-8DC0-C3097E4A9396}" type="slidenum">
              <a:rPr lang="en-US" smtClean="0"/>
              <a:t>84</a:t>
            </a:fld>
            <a:endParaRPr lang="en-US" dirty="0"/>
          </a:p>
        </p:txBody>
      </p:sp>
    </p:spTree>
    <p:extLst>
      <p:ext uri="{BB962C8B-B14F-4D97-AF65-F5344CB8AC3E}">
        <p14:creationId xmlns:p14="http://schemas.microsoft.com/office/powerpoint/2010/main" val="315450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540BF557-1914-414D-AE59-1F5E3438B915}" type="datetimeFigureOut">
              <a:rPr lang="en-US" smtClean="0">
                <a:solidFill>
                  <a:srgbClr val="575F6D"/>
                </a:solidFill>
              </a:rPr>
              <a:pPr/>
              <a:t>6/16/2016</a:t>
            </a:fld>
            <a:endParaRPr lang="en-US">
              <a:solidFill>
                <a:srgbClr val="575F6D"/>
              </a:solidFill>
            </a:endParaRPr>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solidFill>
                <a:srgbClr val="575F6D"/>
              </a:solidFill>
            </a:endParaRP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Slide Number Placeholder 28"/>
          <p:cNvSpPr>
            <a:spLocks noGrp="1"/>
          </p:cNvSpPr>
          <p:nvPr>
            <p:ph type="sldNum" sz="quarter" idx="12"/>
          </p:nvPr>
        </p:nvSpPr>
        <p:spPr bwMode="auto">
          <a:xfrm>
            <a:off x="1325544" y="4928702"/>
            <a:ext cx="609600" cy="517524"/>
          </a:xfrm>
        </p:spPr>
        <p:txBody>
          <a:bodyPr/>
          <a:lstStyle/>
          <a:p>
            <a:fld id="{B9A6C681-DC3A-44F1-A383-5379988D964A}" type="slidenum">
              <a:rPr lang="en-US" smtClean="0"/>
              <a:pPr/>
              <a:t>‹#›</a:t>
            </a:fld>
            <a:endParaRPr lang="en-US"/>
          </a:p>
        </p:txBody>
      </p:sp>
    </p:spTree>
    <p:extLst>
      <p:ext uri="{BB962C8B-B14F-4D97-AF65-F5344CB8AC3E}">
        <p14:creationId xmlns:p14="http://schemas.microsoft.com/office/powerpoint/2010/main" val="169955332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540BF557-1914-414D-AE59-1F5E3438B915}" type="datetimeFigureOut">
              <a:rPr lang="en-US" smtClean="0">
                <a:solidFill>
                  <a:srgbClr val="575F6D"/>
                </a:solidFill>
              </a:rPr>
              <a:pPr/>
              <a:t>6/16/2016</a:t>
            </a:fld>
            <a:endParaRPr lang="en-US">
              <a:solidFill>
                <a:srgbClr val="575F6D"/>
              </a:solidFill>
            </a:endParaRPr>
          </a:p>
        </p:txBody>
      </p:sp>
      <p:sp>
        <p:nvSpPr>
          <p:cNvPr id="9" name="Slide Number Placeholder 8"/>
          <p:cNvSpPr>
            <a:spLocks noGrp="1"/>
          </p:cNvSpPr>
          <p:nvPr>
            <p:ph type="sldNum" sz="quarter" idx="15"/>
          </p:nvPr>
        </p:nvSpPr>
        <p:spPr/>
        <p:txBody>
          <a:bodyPr rtlCol="0"/>
          <a:lstStyle/>
          <a:p>
            <a:fld id="{B9A6C681-DC3A-44F1-A383-5379988D964A}"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solidFill>
                <a:srgbClr val="575F6D"/>
              </a:solidFill>
            </a:endParaRPr>
          </a:p>
        </p:txBody>
      </p:sp>
    </p:spTree>
    <p:extLst>
      <p:ext uri="{BB962C8B-B14F-4D97-AF65-F5344CB8AC3E}">
        <p14:creationId xmlns:p14="http://schemas.microsoft.com/office/powerpoint/2010/main" val="2364778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540BF557-1914-414D-AE59-1F5E3438B915}" type="datetimeFigureOut">
              <a:rPr lang="en-US" smtClean="0">
                <a:solidFill>
                  <a:srgbClr val="FFF39D"/>
                </a:solidFill>
              </a:rPr>
              <a:pPr/>
              <a:t>6/16/2016</a:t>
            </a:fld>
            <a:endParaRPr lang="en-US">
              <a:solidFill>
                <a:srgbClr val="FFF39D"/>
              </a:solidFill>
            </a:endParaRPr>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solidFill>
                <a:srgbClr val="FFF39D"/>
              </a:solidFill>
            </a:endParaRP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Slide Number Placeholder 5"/>
          <p:cNvSpPr>
            <a:spLocks noGrp="1"/>
          </p:cNvSpPr>
          <p:nvPr>
            <p:ph type="sldNum" sz="quarter" idx="12"/>
          </p:nvPr>
        </p:nvSpPr>
        <p:spPr bwMode="auto">
          <a:xfrm>
            <a:off x="1340616" y="4928702"/>
            <a:ext cx="609600" cy="517524"/>
          </a:xfrm>
        </p:spPr>
        <p:txBody>
          <a:bodyPr/>
          <a:lstStyle/>
          <a:p>
            <a:fld id="{B9A6C681-DC3A-44F1-A383-5379988D964A}" type="slidenum">
              <a:rPr lang="en-US" smtClean="0"/>
              <a:pPr/>
              <a:t>‹#›</a:t>
            </a:fld>
            <a:endParaRPr lang="en-US"/>
          </a:p>
        </p:txBody>
      </p:sp>
    </p:spTree>
    <p:extLst>
      <p:ext uri="{BB962C8B-B14F-4D97-AF65-F5344CB8AC3E}">
        <p14:creationId xmlns:p14="http://schemas.microsoft.com/office/powerpoint/2010/main" val="278419609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40BF557-1914-414D-AE59-1F5E3438B915}" type="datetimeFigureOut">
              <a:rPr lang="en-US" smtClean="0">
                <a:solidFill>
                  <a:srgbClr val="575F6D"/>
                </a:solidFill>
              </a:rPr>
              <a:pPr/>
              <a:t>6/16/2016</a:t>
            </a:fld>
            <a:endParaRPr lang="en-US">
              <a:solidFill>
                <a:srgbClr val="575F6D"/>
              </a:solidFill>
            </a:endParaRPr>
          </a:p>
        </p:txBody>
      </p:sp>
      <p:sp>
        <p:nvSpPr>
          <p:cNvPr id="6" name="Footer Placeholder 5"/>
          <p:cNvSpPr>
            <a:spLocks noGrp="1"/>
          </p:cNvSpPr>
          <p:nvPr>
            <p:ph type="ftr" sz="quarter" idx="11"/>
          </p:nvPr>
        </p:nvSpPr>
        <p:spPr/>
        <p:txBody>
          <a:bodyPr/>
          <a:lstStyle/>
          <a:p>
            <a:endParaRPr lang="en-US">
              <a:solidFill>
                <a:srgbClr val="575F6D"/>
              </a:solidFill>
            </a:endParaRPr>
          </a:p>
        </p:txBody>
      </p:sp>
      <p:sp>
        <p:nvSpPr>
          <p:cNvPr id="7" name="Slide Number Placeholder 6"/>
          <p:cNvSpPr>
            <a:spLocks noGrp="1"/>
          </p:cNvSpPr>
          <p:nvPr>
            <p:ph type="sldNum" sz="quarter" idx="12"/>
          </p:nvPr>
        </p:nvSpPr>
        <p:spPr/>
        <p:txBody>
          <a:bodyPr/>
          <a:lstStyle/>
          <a:p>
            <a:fld id="{B9A6C681-DC3A-44F1-A383-5379988D964A}"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792726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40BF557-1914-414D-AE59-1F5E3438B915}" type="datetimeFigureOut">
              <a:rPr lang="en-US" smtClean="0">
                <a:solidFill>
                  <a:srgbClr val="575F6D"/>
                </a:solidFill>
              </a:rPr>
              <a:pPr/>
              <a:t>6/16/2016</a:t>
            </a:fld>
            <a:endParaRPr lang="en-US">
              <a:solidFill>
                <a:srgbClr val="575F6D"/>
              </a:solidFill>
            </a:endParaRPr>
          </a:p>
        </p:txBody>
      </p:sp>
      <p:sp>
        <p:nvSpPr>
          <p:cNvPr id="8" name="Footer Placeholder 7"/>
          <p:cNvSpPr>
            <a:spLocks noGrp="1"/>
          </p:cNvSpPr>
          <p:nvPr>
            <p:ph type="ftr" sz="quarter" idx="11"/>
          </p:nvPr>
        </p:nvSpPr>
        <p:spPr/>
        <p:txBody>
          <a:bodyPr/>
          <a:lstStyle/>
          <a:p>
            <a:endParaRPr lang="en-US">
              <a:solidFill>
                <a:srgbClr val="575F6D"/>
              </a:solidFill>
            </a:endParaRPr>
          </a:p>
        </p:txBody>
      </p:sp>
      <p:sp>
        <p:nvSpPr>
          <p:cNvPr id="9" name="Slide Number Placeholder 8"/>
          <p:cNvSpPr>
            <a:spLocks noGrp="1"/>
          </p:cNvSpPr>
          <p:nvPr>
            <p:ph type="sldNum" sz="quarter" idx="12"/>
          </p:nvPr>
        </p:nvSpPr>
        <p:spPr/>
        <p:txBody>
          <a:bodyPr/>
          <a:lstStyle/>
          <a:p>
            <a:fld id="{B9A6C681-DC3A-44F1-A383-5379988D964A}"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4186603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540BF557-1914-414D-AE59-1F5E3438B915}" type="datetimeFigureOut">
              <a:rPr lang="en-US" smtClean="0">
                <a:solidFill>
                  <a:srgbClr val="575F6D"/>
                </a:solidFill>
              </a:rPr>
              <a:pPr/>
              <a:t>6/16/2016</a:t>
            </a:fld>
            <a:endParaRPr lang="en-US">
              <a:solidFill>
                <a:srgbClr val="575F6D"/>
              </a:solidFill>
            </a:endParaRPr>
          </a:p>
        </p:txBody>
      </p:sp>
      <p:sp>
        <p:nvSpPr>
          <p:cNvPr id="7" name="Slide Number Placeholder 6"/>
          <p:cNvSpPr>
            <a:spLocks noGrp="1"/>
          </p:cNvSpPr>
          <p:nvPr>
            <p:ph type="sldNum" sz="quarter" idx="11"/>
          </p:nvPr>
        </p:nvSpPr>
        <p:spPr/>
        <p:txBody>
          <a:bodyPr rtlCol="0"/>
          <a:lstStyle/>
          <a:p>
            <a:fld id="{B9A6C681-DC3A-44F1-A383-5379988D964A}"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solidFill>
                <a:srgbClr val="575F6D"/>
              </a:solidFill>
            </a:endParaRPr>
          </a:p>
        </p:txBody>
      </p:sp>
    </p:spTree>
    <p:extLst>
      <p:ext uri="{BB962C8B-B14F-4D97-AF65-F5344CB8AC3E}">
        <p14:creationId xmlns:p14="http://schemas.microsoft.com/office/powerpoint/2010/main" val="642613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BF557-1914-414D-AE59-1F5E3438B915}" type="datetimeFigureOut">
              <a:rPr lang="en-US" smtClean="0">
                <a:solidFill>
                  <a:srgbClr val="575F6D"/>
                </a:solidFill>
              </a:rPr>
              <a:pPr/>
              <a:t>6/16/2016</a:t>
            </a:fld>
            <a:endParaRPr lang="en-US">
              <a:solidFill>
                <a:srgbClr val="575F6D"/>
              </a:solidFill>
            </a:endParaRPr>
          </a:p>
        </p:txBody>
      </p:sp>
      <p:sp>
        <p:nvSpPr>
          <p:cNvPr id="3" name="Footer Placeholder 2"/>
          <p:cNvSpPr>
            <a:spLocks noGrp="1"/>
          </p:cNvSpPr>
          <p:nvPr>
            <p:ph type="ftr" sz="quarter" idx="11"/>
          </p:nvPr>
        </p:nvSpPr>
        <p:spPr/>
        <p:txBody>
          <a:bodyPr/>
          <a:lstStyle/>
          <a:p>
            <a:endParaRPr lang="en-US">
              <a:solidFill>
                <a:srgbClr val="575F6D"/>
              </a:solidFill>
            </a:endParaRPr>
          </a:p>
        </p:txBody>
      </p:sp>
      <p:sp>
        <p:nvSpPr>
          <p:cNvPr id="4" name="Slide Number Placeholder 3"/>
          <p:cNvSpPr>
            <a:spLocks noGrp="1"/>
          </p:cNvSpPr>
          <p:nvPr>
            <p:ph type="sldNum" sz="quarter" idx="12"/>
          </p:nvPr>
        </p:nvSpPr>
        <p:spPr/>
        <p:txBody>
          <a:bodyPr/>
          <a:lstStyle/>
          <a:p>
            <a:fld id="{B9A6C681-DC3A-44F1-A383-5379988D964A}" type="slidenum">
              <a:rPr lang="en-US" smtClean="0"/>
              <a:pPr/>
              <a:t>‹#›</a:t>
            </a:fld>
            <a:endParaRPr lang="en-US"/>
          </a:p>
        </p:txBody>
      </p:sp>
    </p:spTree>
    <p:extLst>
      <p:ext uri="{BB962C8B-B14F-4D97-AF65-F5344CB8AC3E}">
        <p14:creationId xmlns:p14="http://schemas.microsoft.com/office/powerpoint/2010/main" val="206433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540BF557-1914-414D-AE59-1F5E3438B915}" type="datetimeFigureOut">
              <a:rPr lang="en-US" smtClean="0">
                <a:solidFill>
                  <a:srgbClr val="575F6D"/>
                </a:solidFill>
              </a:rPr>
              <a:pPr/>
              <a:t>6/16/2016</a:t>
            </a:fld>
            <a:endParaRPr lang="en-US">
              <a:solidFill>
                <a:srgbClr val="575F6D"/>
              </a:solidFill>
            </a:endParaRPr>
          </a:p>
        </p:txBody>
      </p:sp>
      <p:sp>
        <p:nvSpPr>
          <p:cNvPr id="22" name="Slide Number Placeholder 21"/>
          <p:cNvSpPr>
            <a:spLocks noGrp="1"/>
          </p:cNvSpPr>
          <p:nvPr>
            <p:ph type="sldNum" sz="quarter" idx="15"/>
          </p:nvPr>
        </p:nvSpPr>
        <p:spPr/>
        <p:txBody>
          <a:bodyPr rtlCol="0"/>
          <a:lstStyle/>
          <a:p>
            <a:fld id="{B9A6C681-DC3A-44F1-A383-5379988D964A}"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solidFill>
                <a:srgbClr val="575F6D"/>
              </a:solidFill>
            </a:endParaRPr>
          </a:p>
        </p:txBody>
      </p:sp>
    </p:spTree>
    <p:extLst>
      <p:ext uri="{BB962C8B-B14F-4D97-AF65-F5344CB8AC3E}">
        <p14:creationId xmlns:p14="http://schemas.microsoft.com/office/powerpoint/2010/main" val="212022206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Date Placeholder 16"/>
          <p:cNvSpPr>
            <a:spLocks noGrp="1"/>
          </p:cNvSpPr>
          <p:nvPr>
            <p:ph type="dt" sz="half" idx="10"/>
          </p:nvPr>
        </p:nvSpPr>
        <p:spPr/>
        <p:txBody>
          <a:bodyPr rtlCol="0"/>
          <a:lstStyle/>
          <a:p>
            <a:fld id="{540BF557-1914-414D-AE59-1F5E3438B915}" type="datetimeFigureOut">
              <a:rPr lang="en-US" smtClean="0">
                <a:solidFill>
                  <a:srgbClr val="575F6D"/>
                </a:solidFill>
              </a:rPr>
              <a:pPr/>
              <a:t>6/16/2016</a:t>
            </a:fld>
            <a:endParaRPr lang="en-US">
              <a:solidFill>
                <a:srgbClr val="575F6D"/>
              </a:solidFill>
            </a:endParaRPr>
          </a:p>
        </p:txBody>
      </p:sp>
      <p:sp>
        <p:nvSpPr>
          <p:cNvPr id="18" name="Slide Number Placeholder 17"/>
          <p:cNvSpPr>
            <a:spLocks noGrp="1"/>
          </p:cNvSpPr>
          <p:nvPr>
            <p:ph type="sldNum" sz="quarter" idx="11"/>
          </p:nvPr>
        </p:nvSpPr>
        <p:spPr/>
        <p:txBody>
          <a:bodyPr rtlCol="0"/>
          <a:lstStyle/>
          <a:p>
            <a:fld id="{B9A6C681-DC3A-44F1-A383-5379988D964A}"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solidFill>
                <a:srgbClr val="575F6D"/>
              </a:solidFill>
            </a:endParaRPr>
          </a:p>
        </p:txBody>
      </p:sp>
    </p:spTree>
    <p:extLst>
      <p:ext uri="{BB962C8B-B14F-4D97-AF65-F5344CB8AC3E}">
        <p14:creationId xmlns:p14="http://schemas.microsoft.com/office/powerpoint/2010/main" val="3616774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0BF557-1914-414D-AE59-1F5E3438B915}" type="datetimeFigureOut">
              <a:rPr lang="en-US" smtClean="0">
                <a:solidFill>
                  <a:srgbClr val="575F6D"/>
                </a:solidFill>
              </a:rPr>
              <a:pPr/>
              <a:t>6/16/2016</a:t>
            </a:fld>
            <a:endParaRPr lang="en-US">
              <a:solidFill>
                <a:srgbClr val="575F6D"/>
              </a:solidFill>
            </a:endParaRPr>
          </a:p>
        </p:txBody>
      </p:sp>
      <p:sp>
        <p:nvSpPr>
          <p:cNvPr id="5" name="Footer Placeholder 4"/>
          <p:cNvSpPr>
            <a:spLocks noGrp="1"/>
          </p:cNvSpPr>
          <p:nvPr>
            <p:ph type="ftr" sz="quarter" idx="11"/>
          </p:nvPr>
        </p:nvSpPr>
        <p:spPr/>
        <p:txBody>
          <a:bodyPr/>
          <a:lstStyle/>
          <a:p>
            <a:endParaRPr lang="en-US">
              <a:solidFill>
                <a:srgbClr val="575F6D"/>
              </a:solidFill>
            </a:endParaRPr>
          </a:p>
        </p:txBody>
      </p:sp>
      <p:sp>
        <p:nvSpPr>
          <p:cNvPr id="6" name="Slide Number Placeholder 5"/>
          <p:cNvSpPr>
            <a:spLocks noGrp="1"/>
          </p:cNvSpPr>
          <p:nvPr>
            <p:ph type="sldNum" sz="quarter" idx="12"/>
          </p:nvPr>
        </p:nvSpPr>
        <p:spPr/>
        <p:txBody>
          <a:bodyPr/>
          <a:lstStyle/>
          <a:p>
            <a:fld id="{B9A6C681-DC3A-44F1-A383-5379988D964A}" type="slidenum">
              <a:rPr lang="en-US" smtClean="0"/>
              <a:pPr/>
              <a:t>‹#›</a:t>
            </a:fld>
            <a:endParaRPr lang="en-US"/>
          </a:p>
        </p:txBody>
      </p:sp>
    </p:spTree>
    <p:extLst>
      <p:ext uri="{BB962C8B-B14F-4D97-AF65-F5344CB8AC3E}">
        <p14:creationId xmlns:p14="http://schemas.microsoft.com/office/powerpoint/2010/main" val="2444273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0BF557-1914-414D-AE59-1F5E3438B915}" type="datetimeFigureOut">
              <a:rPr lang="en-US" smtClean="0">
                <a:solidFill>
                  <a:srgbClr val="575F6D"/>
                </a:solidFill>
              </a:rPr>
              <a:pPr/>
              <a:t>6/16/2016</a:t>
            </a:fld>
            <a:endParaRPr lang="en-US">
              <a:solidFill>
                <a:srgbClr val="575F6D"/>
              </a:solidFill>
            </a:endParaRPr>
          </a:p>
        </p:txBody>
      </p:sp>
      <p:sp>
        <p:nvSpPr>
          <p:cNvPr id="5" name="Footer Placeholder 4"/>
          <p:cNvSpPr>
            <a:spLocks noGrp="1"/>
          </p:cNvSpPr>
          <p:nvPr>
            <p:ph type="ftr" sz="quarter" idx="11"/>
          </p:nvPr>
        </p:nvSpPr>
        <p:spPr/>
        <p:txBody>
          <a:bodyPr/>
          <a:lstStyle/>
          <a:p>
            <a:endParaRPr lang="en-US">
              <a:solidFill>
                <a:srgbClr val="575F6D"/>
              </a:solidFill>
            </a:endParaRPr>
          </a:p>
        </p:txBody>
      </p:sp>
      <p:sp>
        <p:nvSpPr>
          <p:cNvPr id="6" name="Slide Number Placeholder 5"/>
          <p:cNvSpPr>
            <a:spLocks noGrp="1"/>
          </p:cNvSpPr>
          <p:nvPr>
            <p:ph type="sldNum" sz="quarter" idx="12"/>
          </p:nvPr>
        </p:nvSpPr>
        <p:spPr/>
        <p:txBody>
          <a:bodyPr/>
          <a:lstStyle/>
          <a:p>
            <a:fld id="{B9A6C681-DC3A-44F1-A383-5379988D964A}" type="slidenum">
              <a:rPr lang="en-US" smtClean="0"/>
              <a:pPr/>
              <a:t>‹#›</a:t>
            </a:fld>
            <a:endParaRPr lang="en-US"/>
          </a:p>
        </p:txBody>
      </p:sp>
    </p:spTree>
    <p:extLst>
      <p:ext uri="{BB962C8B-B14F-4D97-AF65-F5344CB8AC3E}">
        <p14:creationId xmlns:p14="http://schemas.microsoft.com/office/powerpoint/2010/main" val="2909122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ormal Page Bullet">
    <p:spTree>
      <p:nvGrpSpPr>
        <p:cNvPr id="1" name=""/>
        <p:cNvGrpSpPr/>
        <p:nvPr/>
      </p:nvGrpSpPr>
      <p:grpSpPr>
        <a:xfrm>
          <a:off x="0" y="0"/>
          <a:ext cx="0" cy="0"/>
          <a:chOff x="0" y="0"/>
          <a:chExt cx="0" cy="0"/>
        </a:xfrm>
      </p:grpSpPr>
      <p:sp>
        <p:nvSpPr>
          <p:cNvPr id="9" name="Content Placeholder 4"/>
          <p:cNvSpPr>
            <a:spLocks noGrp="1"/>
          </p:cNvSpPr>
          <p:nvPr>
            <p:ph sz="quarter" idx="11"/>
          </p:nvPr>
        </p:nvSpPr>
        <p:spPr>
          <a:xfrm>
            <a:off x="914400" y="1828800"/>
            <a:ext cx="7696200" cy="4038600"/>
          </a:xfrm>
          <a:prstGeom prst="rect">
            <a:avLst/>
          </a:prstGeom>
        </p:spPr>
        <p:txBody>
          <a:bodyPr/>
          <a:lstStyle>
            <a:lvl1pPr marL="457200" indent="-350838" defTabSz="854075">
              <a:buFont typeface="Arial" panose="020B0604020202020204" pitchFamily="34" charset="0"/>
              <a:buChar char="•"/>
              <a:defRPr sz="2800"/>
            </a:lvl1pPr>
          </a:lstStyle>
          <a:p>
            <a:pPr lvl="0"/>
            <a:r>
              <a:rPr lang="en-US" dirty="0" smtClean="0"/>
              <a:t>Click to edit Master text styles</a:t>
            </a:r>
          </a:p>
        </p:txBody>
      </p:sp>
      <p:sp>
        <p:nvSpPr>
          <p:cNvPr id="10" name="Text Placeholder 10"/>
          <p:cNvSpPr>
            <a:spLocks noGrp="1"/>
          </p:cNvSpPr>
          <p:nvPr>
            <p:ph type="body" sz="quarter" idx="12"/>
          </p:nvPr>
        </p:nvSpPr>
        <p:spPr>
          <a:xfrm>
            <a:off x="1066800" y="762000"/>
            <a:ext cx="7543800" cy="762000"/>
          </a:xfrm>
          <a:prstGeom prst="rect">
            <a:avLst/>
          </a:prstGeom>
        </p:spPr>
        <p:txBody>
          <a:bodyPr/>
          <a:lstStyle>
            <a:lvl1pPr marL="0" indent="0" algn="r">
              <a:buNone/>
              <a:defRPr sz="3600" b="1">
                <a:solidFill>
                  <a:schemeClr val="bg1"/>
                </a:solidFill>
              </a:defRPr>
            </a:lvl1pPr>
          </a:lstStyle>
          <a:p>
            <a:pPr lvl="0"/>
            <a:r>
              <a:rPr lang="en-US" dirty="0" smtClean="0"/>
              <a:t>Click to edit Master text styles</a:t>
            </a:r>
          </a:p>
        </p:txBody>
      </p:sp>
    </p:spTree>
    <p:extLst>
      <p:ext uri="{BB962C8B-B14F-4D97-AF65-F5344CB8AC3E}">
        <p14:creationId xmlns:p14="http://schemas.microsoft.com/office/powerpoint/2010/main" val="2713953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59923" y="1676400"/>
            <a:ext cx="7369677" cy="533400"/>
          </a:xfrm>
          <a:prstGeom prst="rect">
            <a:avLst/>
          </a:prstGeom>
        </p:spPr>
        <p:txBody>
          <a:bodyPr/>
          <a:lstStyle>
            <a:lvl1pPr algn="l">
              <a:defRPr sz="3200"/>
            </a:lvl1pPr>
          </a:lstStyle>
          <a:p>
            <a:r>
              <a:rPr lang="en-US" dirty="0" smtClean="0"/>
              <a:t>Click to edit Master title style</a:t>
            </a:r>
            <a:endParaRPr lang="en-US" dirty="0"/>
          </a:p>
        </p:txBody>
      </p:sp>
      <p:sp>
        <p:nvSpPr>
          <p:cNvPr id="5" name="Content Placeholder 4"/>
          <p:cNvSpPr>
            <a:spLocks noGrp="1"/>
          </p:cNvSpPr>
          <p:nvPr>
            <p:ph sz="quarter" idx="11"/>
          </p:nvPr>
        </p:nvSpPr>
        <p:spPr>
          <a:xfrm>
            <a:off x="859923" y="2286000"/>
            <a:ext cx="7369677" cy="4038600"/>
          </a:xfrm>
          <a:prstGeom prst="rect">
            <a:avLst/>
          </a:prstGeom>
        </p:spPr>
        <p:txBody>
          <a:bodyPr/>
          <a:lstStyle>
            <a:lvl1pPr marL="0" indent="0">
              <a:buNone/>
              <a:defRPr sz="2800"/>
            </a:lvl1pPr>
          </a:lstStyle>
          <a:p>
            <a:pPr lvl="0"/>
            <a:endParaRPr lang="en-US" dirty="0" smtClean="0"/>
          </a:p>
        </p:txBody>
      </p:sp>
      <p:sp>
        <p:nvSpPr>
          <p:cNvPr id="11" name="Text Placeholder 10"/>
          <p:cNvSpPr>
            <a:spLocks noGrp="1"/>
          </p:cNvSpPr>
          <p:nvPr>
            <p:ph type="body" sz="quarter" idx="12"/>
          </p:nvPr>
        </p:nvSpPr>
        <p:spPr>
          <a:xfrm>
            <a:off x="2819400" y="762000"/>
            <a:ext cx="5791200" cy="762000"/>
          </a:xfrm>
          <a:prstGeom prst="rect">
            <a:avLst/>
          </a:prstGeom>
        </p:spPr>
        <p:txBody>
          <a:bodyPr/>
          <a:lstStyle>
            <a:lvl1pPr marL="0" indent="0" algn="r">
              <a:buNone/>
              <a:defRPr sz="3600" b="1">
                <a:solidFill>
                  <a:schemeClr val="bg1"/>
                </a:solidFill>
              </a:defRPr>
            </a:lvl1pPr>
          </a:lstStyle>
          <a:p>
            <a:pPr lvl="0"/>
            <a:r>
              <a:rPr lang="en-US" smtClean="0"/>
              <a:t>Click to edit Master text styles</a:t>
            </a:r>
          </a:p>
        </p:txBody>
      </p:sp>
      <p:sp>
        <p:nvSpPr>
          <p:cNvPr id="6" name="Slide Number Placeholder 5"/>
          <p:cNvSpPr>
            <a:spLocks noGrp="1"/>
          </p:cNvSpPr>
          <p:nvPr>
            <p:ph type="sldNum" sz="quarter" idx="13"/>
          </p:nvPr>
        </p:nvSpPr>
        <p:spPr>
          <a:xfrm>
            <a:off x="8458200" y="6553200"/>
            <a:ext cx="381000" cy="365125"/>
          </a:xfrm>
          <a:prstGeom prst="rect">
            <a:avLst/>
          </a:prstGeom>
        </p:spPr>
        <p:txBody>
          <a:bodyPr/>
          <a:lstStyle>
            <a:lvl1pPr>
              <a:defRPr/>
            </a:lvl1pPr>
          </a:lstStyle>
          <a:p>
            <a:pPr defTabSz="457200" eaLnBrk="0" fontAlgn="base" hangingPunct="0">
              <a:spcBef>
                <a:spcPct val="0"/>
              </a:spcBef>
              <a:spcAft>
                <a:spcPct val="0"/>
              </a:spcAft>
            </a:pPr>
            <a:fld id="{00583EBB-07CC-40EE-A373-12989EFBAF00}"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78104635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Bullets">
    <p:spTree>
      <p:nvGrpSpPr>
        <p:cNvPr id="1" name=""/>
        <p:cNvGrpSpPr/>
        <p:nvPr/>
      </p:nvGrpSpPr>
      <p:grpSpPr>
        <a:xfrm>
          <a:off x="0" y="0"/>
          <a:ext cx="0" cy="0"/>
          <a:chOff x="0" y="0"/>
          <a:chExt cx="0" cy="0"/>
        </a:xfrm>
      </p:grpSpPr>
      <p:sp>
        <p:nvSpPr>
          <p:cNvPr id="11" name="Text Placeholder 10"/>
          <p:cNvSpPr>
            <a:spLocks noGrp="1"/>
          </p:cNvSpPr>
          <p:nvPr>
            <p:ph type="body" sz="quarter" idx="12"/>
          </p:nvPr>
        </p:nvSpPr>
        <p:spPr>
          <a:xfrm>
            <a:off x="1371600" y="719137"/>
            <a:ext cx="7239000" cy="838200"/>
          </a:xfrm>
          <a:prstGeom prst="rect">
            <a:avLst/>
          </a:prstGeom>
        </p:spPr>
        <p:txBody>
          <a:bodyPr/>
          <a:lstStyle>
            <a:lvl1pPr marL="0" indent="0" algn="r">
              <a:buNone/>
              <a:tabLst/>
              <a:defRPr sz="3600" b="1">
                <a:solidFill>
                  <a:schemeClr val="bg1"/>
                </a:solidFill>
              </a:defRPr>
            </a:lvl1pPr>
          </a:lstStyle>
          <a:p>
            <a:pPr lvl="0"/>
            <a:r>
              <a:rPr lang="en-US" dirty="0" smtClean="0"/>
              <a:t>Click to edit Master text styles</a:t>
            </a:r>
          </a:p>
        </p:txBody>
      </p:sp>
      <p:sp>
        <p:nvSpPr>
          <p:cNvPr id="4" name="Slide Number Placeholder 2"/>
          <p:cNvSpPr>
            <a:spLocks noGrp="1"/>
          </p:cNvSpPr>
          <p:nvPr>
            <p:ph type="sldNum" sz="quarter" idx="13"/>
          </p:nvPr>
        </p:nvSpPr>
        <p:spPr>
          <a:xfrm>
            <a:off x="8458200" y="6553200"/>
            <a:ext cx="381000" cy="365125"/>
          </a:xfrm>
          <a:prstGeom prst="rect">
            <a:avLst/>
          </a:prstGeom>
        </p:spPr>
        <p:txBody>
          <a:bodyPr/>
          <a:lstStyle>
            <a:lvl1pPr>
              <a:defRPr>
                <a:solidFill>
                  <a:srgbClr val="595959"/>
                </a:solidFill>
              </a:defRPr>
            </a:lvl1pPr>
          </a:lstStyle>
          <a:p>
            <a:pPr defTabSz="457200" eaLnBrk="0" fontAlgn="base" hangingPunct="0">
              <a:spcBef>
                <a:spcPct val="0"/>
              </a:spcBef>
              <a:spcAft>
                <a:spcPct val="0"/>
              </a:spcAft>
            </a:pPr>
            <a:fld id="{73F950EE-C931-4542-ABE1-CAD839771049}" type="slidenum">
              <a:rPr lang="en-US" altLang="en-US"/>
              <a:pPr defTabSz="457200" eaLnBrk="0" fontAlgn="base" hangingPunct="0">
                <a:spcBef>
                  <a:spcPct val="0"/>
                </a:spcBef>
                <a:spcAft>
                  <a:spcPct val="0"/>
                </a:spcAft>
              </a:pPr>
              <a:t>‹#›</a:t>
            </a:fld>
            <a:endParaRPr lang="en-US" altLang="en-US"/>
          </a:p>
        </p:txBody>
      </p:sp>
      <p:sp>
        <p:nvSpPr>
          <p:cNvPr id="3" name="Text Placeholder 2"/>
          <p:cNvSpPr>
            <a:spLocks noGrp="1"/>
          </p:cNvSpPr>
          <p:nvPr>
            <p:ph type="body" sz="quarter" idx="14"/>
          </p:nvPr>
        </p:nvSpPr>
        <p:spPr>
          <a:xfrm>
            <a:off x="914400" y="1676400"/>
            <a:ext cx="7696200" cy="4419600"/>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4"/>
          <p:cNvSpPr>
            <a:spLocks noGrp="1"/>
          </p:cNvSpPr>
          <p:nvPr>
            <p:ph sz="quarter" idx="15"/>
          </p:nvPr>
        </p:nvSpPr>
        <p:spPr>
          <a:xfrm>
            <a:off x="457200" y="2362200"/>
            <a:ext cx="914400" cy="9144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45350355"/>
      </p:ext>
    </p:extLst>
  </p:cSld>
  <p:clrMapOvr>
    <a:masterClrMapping/>
  </p:clrMapOvr>
  <p:timing>
    <p:tnLst>
      <p:par>
        <p:cTn id="1" dur="indefinite" restart="never" nodeType="tmRoot"/>
      </p:par>
    </p:tnLst>
  </p:timing>
  <p:extLst mod="1">
    <p:ext uri="{DCECCB84-F9BA-43D5-87BE-67443E8EF086}">
      <p15:sldGuideLst xmlns="" xmlns:p15="http://schemas.microsoft.com/office/powerpoint/2012/main">
        <p15:guide id="1" orient="horz" pos="1056">
          <p15:clr>
            <a:srgbClr val="FBAE40"/>
          </p15:clr>
        </p15:guide>
        <p15:guide id="2" pos="5424">
          <p15:clr>
            <a:srgbClr val="FBAE40"/>
          </p15:clr>
        </p15:guide>
        <p15:guide id="3" orient="horz" pos="76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Bullets">
    <p:spTree>
      <p:nvGrpSpPr>
        <p:cNvPr id="1" name=""/>
        <p:cNvGrpSpPr/>
        <p:nvPr/>
      </p:nvGrpSpPr>
      <p:grpSpPr>
        <a:xfrm>
          <a:off x="0" y="0"/>
          <a:ext cx="0" cy="0"/>
          <a:chOff x="0" y="0"/>
          <a:chExt cx="0" cy="0"/>
        </a:xfrm>
      </p:grpSpPr>
      <p:sp>
        <p:nvSpPr>
          <p:cNvPr id="11" name="Text Placeholder 10"/>
          <p:cNvSpPr>
            <a:spLocks noGrp="1"/>
          </p:cNvSpPr>
          <p:nvPr>
            <p:ph type="body" sz="quarter" idx="12" hasCustomPrompt="1"/>
          </p:nvPr>
        </p:nvSpPr>
        <p:spPr>
          <a:xfrm>
            <a:off x="1371600" y="171450"/>
            <a:ext cx="7239000" cy="899160"/>
          </a:xfrm>
          <a:prstGeom prst="rect">
            <a:avLst/>
          </a:prstGeom>
        </p:spPr>
        <p:txBody>
          <a:bodyPr/>
          <a:lstStyle>
            <a:lvl1pPr marL="0" indent="0" algn="r">
              <a:buNone/>
              <a:tabLst/>
              <a:defRPr sz="3600" b="1">
                <a:solidFill>
                  <a:schemeClr val="bg1"/>
                </a:solidFill>
              </a:defRPr>
            </a:lvl1pPr>
          </a:lstStyle>
          <a:p>
            <a:pPr lvl="0"/>
            <a:r>
              <a:rPr lang="en-US" dirty="0" smtClean="0"/>
              <a:t>Click to edit Master </a:t>
            </a:r>
            <a:br>
              <a:rPr lang="en-US" dirty="0" smtClean="0"/>
            </a:br>
            <a:r>
              <a:rPr lang="en-US" dirty="0" smtClean="0"/>
              <a:t>text styles</a:t>
            </a:r>
          </a:p>
        </p:txBody>
      </p:sp>
      <p:sp>
        <p:nvSpPr>
          <p:cNvPr id="4" name="Slide Number Placeholder 2"/>
          <p:cNvSpPr>
            <a:spLocks noGrp="1"/>
          </p:cNvSpPr>
          <p:nvPr>
            <p:ph type="sldNum" sz="quarter" idx="13"/>
          </p:nvPr>
        </p:nvSpPr>
        <p:spPr>
          <a:xfrm>
            <a:off x="8458200" y="6553200"/>
            <a:ext cx="381000" cy="365125"/>
          </a:xfrm>
          <a:prstGeom prst="rect">
            <a:avLst/>
          </a:prstGeom>
        </p:spPr>
        <p:txBody>
          <a:bodyPr/>
          <a:lstStyle>
            <a:lvl1pPr>
              <a:defRPr>
                <a:solidFill>
                  <a:srgbClr val="595959"/>
                </a:solidFill>
              </a:defRPr>
            </a:lvl1pPr>
          </a:lstStyle>
          <a:p>
            <a:pPr defTabSz="457200" eaLnBrk="0" fontAlgn="base" hangingPunct="0">
              <a:spcBef>
                <a:spcPct val="0"/>
              </a:spcBef>
              <a:spcAft>
                <a:spcPct val="0"/>
              </a:spcAft>
            </a:pPr>
            <a:fld id="{73F950EE-C931-4542-ABE1-CAD839771049}" type="slidenum">
              <a:rPr lang="en-US" altLang="en-US"/>
              <a:pPr defTabSz="457200" eaLnBrk="0" fontAlgn="base" hangingPunct="0">
                <a:spcBef>
                  <a:spcPct val="0"/>
                </a:spcBef>
                <a:spcAft>
                  <a:spcPct val="0"/>
                </a:spcAft>
              </a:pPr>
              <a:t>‹#›</a:t>
            </a:fld>
            <a:endParaRPr lang="en-US" altLang="en-US"/>
          </a:p>
        </p:txBody>
      </p:sp>
      <p:sp>
        <p:nvSpPr>
          <p:cNvPr id="3" name="Text Placeholder 2"/>
          <p:cNvSpPr>
            <a:spLocks noGrp="1"/>
          </p:cNvSpPr>
          <p:nvPr>
            <p:ph type="body" sz="quarter" idx="14"/>
          </p:nvPr>
        </p:nvSpPr>
        <p:spPr>
          <a:xfrm>
            <a:off x="914400" y="1676400"/>
            <a:ext cx="7696200" cy="4419600"/>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01015364"/>
      </p:ext>
    </p:extLst>
  </p:cSld>
  <p:clrMapOvr>
    <a:masterClrMapping/>
  </p:clrMapOvr>
  <p:extLst mod="1">
    <p:ext uri="{DCECCB84-F9BA-43D5-87BE-67443E8EF086}">
      <p15:sldGuideLst xmlns="" xmlns:p15="http://schemas.microsoft.com/office/powerpoint/2012/main">
        <p15:guide id="1" orient="horz" pos="1056">
          <p15:clr>
            <a:srgbClr val="FBAE40"/>
          </p15:clr>
        </p15:guide>
        <p15:guide id="2" pos="5424">
          <p15:clr>
            <a:srgbClr val="FBAE40"/>
          </p15:clr>
        </p15:guide>
        <p15:guide id="3" orient="horz" pos="76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05000"/>
            <a:ext cx="6096000" cy="4114800"/>
          </a:xfrm>
          <a:prstGeom prst="rect">
            <a:avLst/>
          </a:prstGeom>
        </p:spPr>
        <p:txBody>
          <a:bodyPr/>
          <a:lstStyle>
            <a:lvl1pPr algn="l">
              <a:defRPr sz="3200"/>
            </a:lvl1pPr>
          </a:lstStyle>
          <a:p>
            <a:r>
              <a:rPr lang="en-US" dirty="0" smtClean="0"/>
              <a:t>Click to edit Master title style</a:t>
            </a:r>
            <a:endParaRPr lang="en-US" dirty="0"/>
          </a:p>
        </p:txBody>
      </p:sp>
      <p:sp>
        <p:nvSpPr>
          <p:cNvPr id="5" name="Content Placeholder 2"/>
          <p:cNvSpPr>
            <a:spLocks noGrp="1"/>
          </p:cNvSpPr>
          <p:nvPr>
            <p:ph sz="quarter" idx="4294967295"/>
          </p:nvPr>
        </p:nvSpPr>
        <p:spPr>
          <a:xfrm>
            <a:off x="3962400" y="685800"/>
            <a:ext cx="4848225" cy="838200"/>
          </a:xfrm>
          <a:prstGeom prst="rect">
            <a:avLst/>
          </a:prstGeom>
        </p:spPr>
        <p:txBody>
          <a:bodyPr anchor="ctr">
            <a:normAutofit/>
          </a:bodyPr>
          <a:lstStyle/>
          <a:p>
            <a:r>
              <a:rPr lang="en-US" altLang="en-US" dirty="0" smtClean="0"/>
              <a:t> Why This Session?</a:t>
            </a:r>
          </a:p>
        </p:txBody>
      </p:sp>
      <p:sp>
        <p:nvSpPr>
          <p:cNvPr id="4" name="Slide Number Placeholder 5"/>
          <p:cNvSpPr>
            <a:spLocks noGrp="1"/>
          </p:cNvSpPr>
          <p:nvPr>
            <p:ph type="sldNum" sz="quarter" idx="10"/>
          </p:nvPr>
        </p:nvSpPr>
        <p:spPr>
          <a:xfrm>
            <a:off x="8458200" y="6553200"/>
            <a:ext cx="381000" cy="365125"/>
          </a:xfrm>
          <a:prstGeom prst="rect">
            <a:avLst/>
          </a:prstGeom>
        </p:spPr>
        <p:txBody>
          <a:bodyPr/>
          <a:lstStyle>
            <a:lvl1pPr>
              <a:defRPr>
                <a:solidFill>
                  <a:srgbClr val="595959"/>
                </a:solidFill>
              </a:defRPr>
            </a:lvl1pPr>
          </a:lstStyle>
          <a:p>
            <a:pPr defTabSz="457200" eaLnBrk="0" fontAlgn="base" hangingPunct="0">
              <a:spcBef>
                <a:spcPct val="0"/>
              </a:spcBef>
              <a:spcAft>
                <a:spcPct val="0"/>
              </a:spcAft>
            </a:pPr>
            <a:fld id="{6B3BEF67-53CA-473C-9AEB-24EBC20A4001}" type="slidenum">
              <a:rPr lang="en-US" altLang="en-US"/>
              <a:pPr defTabSz="457200" eaLnBrk="0" fontAlgn="base" hangingPunct="0">
                <a:spcBef>
                  <a:spcPct val="0"/>
                </a:spcBef>
                <a:spcAft>
                  <a:spcPct val="0"/>
                </a:spcAft>
              </a:pPr>
              <a:t>‹#›</a:t>
            </a:fld>
            <a:endParaRPr lang="en-US" altLang="en-US"/>
          </a:p>
        </p:txBody>
      </p:sp>
    </p:spTree>
    <p:extLst>
      <p:ext uri="{BB962C8B-B14F-4D97-AF65-F5344CB8AC3E}">
        <p14:creationId xmlns:p14="http://schemas.microsoft.com/office/powerpoint/2010/main" val="285014408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8458200" y="6553200"/>
            <a:ext cx="381000" cy="365125"/>
          </a:xfrm>
          <a:prstGeom prst="rect">
            <a:avLst/>
          </a:prstGeom>
        </p:spPr>
        <p:txBody>
          <a:bodyPr/>
          <a:lstStyle>
            <a:lvl1pPr>
              <a:defRPr/>
            </a:lvl1pPr>
          </a:lstStyle>
          <a:p>
            <a:pPr defTabSz="457200" eaLnBrk="0" fontAlgn="base" hangingPunct="0">
              <a:spcBef>
                <a:spcPct val="0"/>
              </a:spcBef>
              <a:spcAft>
                <a:spcPct val="0"/>
              </a:spcAft>
            </a:pPr>
            <a:fld id="{C25B989F-7AB8-448A-AD4D-A62812495595}"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62034148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4" name="Slide Number Placeholder 5"/>
          <p:cNvSpPr>
            <a:spLocks noGrp="1"/>
          </p:cNvSpPr>
          <p:nvPr>
            <p:ph type="sldNum" sz="quarter" idx="10"/>
          </p:nvPr>
        </p:nvSpPr>
        <p:spPr>
          <a:xfrm>
            <a:off x="8458200" y="6553200"/>
            <a:ext cx="381000" cy="365125"/>
          </a:xfrm>
          <a:prstGeom prst="rect">
            <a:avLst/>
          </a:prstGeom>
        </p:spPr>
        <p:txBody>
          <a:bodyPr/>
          <a:lstStyle>
            <a:lvl1pPr>
              <a:defRPr/>
            </a:lvl1pPr>
          </a:lstStyle>
          <a:p>
            <a:pPr defTabSz="457200" eaLnBrk="0" fontAlgn="base" hangingPunct="0">
              <a:spcBef>
                <a:spcPct val="0"/>
              </a:spcBef>
              <a:spcAft>
                <a:spcPct val="0"/>
              </a:spcAft>
            </a:pPr>
            <a:fld id="{683D25D7-2A30-4951-B7B3-F01B8DAD361C}"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4288579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xfrm>
            <a:off x="8458200" y="6553200"/>
            <a:ext cx="381000" cy="365125"/>
          </a:xfrm>
          <a:prstGeom prst="rect">
            <a:avLst/>
          </a:prstGeom>
        </p:spPr>
        <p:txBody>
          <a:bodyPr/>
          <a:lstStyle>
            <a:lvl1pPr>
              <a:defRPr/>
            </a:lvl1pPr>
          </a:lstStyle>
          <a:p>
            <a:pPr defTabSz="457200" eaLnBrk="0" fontAlgn="base" hangingPunct="0">
              <a:spcBef>
                <a:spcPct val="0"/>
              </a:spcBef>
              <a:spcAft>
                <a:spcPct val="0"/>
              </a:spcAft>
            </a:pPr>
            <a:fld id="{31514553-C848-4074-981D-F175DA80D215}"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07559835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xfrm>
            <a:off x="8458200" y="6553200"/>
            <a:ext cx="381000" cy="365125"/>
          </a:xfrm>
          <a:prstGeom prst="rect">
            <a:avLst/>
          </a:prstGeom>
        </p:spPr>
        <p:txBody>
          <a:bodyPr/>
          <a:lstStyle>
            <a:lvl1pPr>
              <a:defRPr/>
            </a:lvl1pPr>
          </a:lstStyle>
          <a:p>
            <a:pPr defTabSz="457200" eaLnBrk="0" fontAlgn="base" hangingPunct="0">
              <a:spcBef>
                <a:spcPct val="0"/>
              </a:spcBef>
              <a:spcAft>
                <a:spcPct val="0"/>
              </a:spcAft>
            </a:pPr>
            <a:fld id="{B3DD7FD4-E3B3-4303-91F8-ADED16FA9CBD}"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4048111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xfrm>
            <a:off x="8458200" y="6553200"/>
            <a:ext cx="381000" cy="365125"/>
          </a:xfrm>
          <a:prstGeom prst="rect">
            <a:avLst/>
          </a:prstGeom>
        </p:spPr>
        <p:txBody>
          <a:bodyPr/>
          <a:lstStyle>
            <a:lvl1pPr>
              <a:defRPr/>
            </a:lvl1pPr>
          </a:lstStyle>
          <a:p>
            <a:pPr defTabSz="457200" eaLnBrk="0" fontAlgn="base" hangingPunct="0">
              <a:spcBef>
                <a:spcPct val="0"/>
              </a:spcBef>
              <a:spcAft>
                <a:spcPct val="0"/>
              </a:spcAft>
            </a:pPr>
            <a:fld id="{AE6B74C1-E2C9-454C-BE51-6EFFC686DAE1}"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427526842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458200" y="6553200"/>
            <a:ext cx="381000" cy="365125"/>
          </a:xfrm>
          <a:prstGeom prst="rect">
            <a:avLst/>
          </a:prstGeom>
        </p:spPr>
        <p:txBody>
          <a:bodyPr/>
          <a:lstStyle>
            <a:lvl1pPr>
              <a:defRPr/>
            </a:lvl1pPr>
          </a:lstStyle>
          <a:p>
            <a:pPr defTabSz="457200" eaLnBrk="0" fontAlgn="base" hangingPunct="0">
              <a:spcBef>
                <a:spcPct val="0"/>
              </a:spcBef>
              <a:spcAft>
                <a:spcPct val="0"/>
              </a:spcAft>
            </a:pPr>
            <a:fld id="{65571A11-4FAB-42A1-A7BF-69BF113609EE}"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1160334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Content Placeholder 2"/>
          <p:cNvSpPr>
            <a:spLocks noGrp="1"/>
          </p:cNvSpPr>
          <p:nvPr>
            <p:ph sz="quarter" idx="4294967295"/>
          </p:nvPr>
        </p:nvSpPr>
        <p:spPr>
          <a:xfrm>
            <a:off x="3962400" y="685800"/>
            <a:ext cx="4848225" cy="838200"/>
          </a:xfrm>
          <a:prstGeom prst="rect">
            <a:avLst/>
          </a:prstGeom>
        </p:spPr>
        <p:txBody>
          <a:bodyPr anchor="ctr">
            <a:normAutofit/>
          </a:bodyPr>
          <a:lstStyle/>
          <a:p>
            <a:r>
              <a:rPr lang="en-US" altLang="en-US" dirty="0" smtClean="0"/>
              <a:t> Why This Session?</a:t>
            </a:r>
          </a:p>
        </p:txBody>
      </p:sp>
      <p:sp>
        <p:nvSpPr>
          <p:cNvPr id="3" name="Slide Number Placeholder 5"/>
          <p:cNvSpPr>
            <a:spLocks noGrp="1"/>
          </p:cNvSpPr>
          <p:nvPr>
            <p:ph type="sldNum" sz="quarter" idx="10"/>
          </p:nvPr>
        </p:nvSpPr>
        <p:spPr>
          <a:xfrm>
            <a:off x="8458200" y="6553200"/>
            <a:ext cx="381000" cy="365125"/>
          </a:xfrm>
          <a:prstGeom prst="rect">
            <a:avLst/>
          </a:prstGeom>
        </p:spPr>
        <p:txBody>
          <a:bodyPr/>
          <a:lstStyle>
            <a:lvl1pPr>
              <a:defRPr/>
            </a:lvl1pPr>
          </a:lstStyle>
          <a:p>
            <a:pPr defTabSz="457200" eaLnBrk="0" fontAlgn="base" hangingPunct="0">
              <a:spcBef>
                <a:spcPct val="0"/>
              </a:spcBef>
              <a:spcAft>
                <a:spcPct val="0"/>
              </a:spcAft>
            </a:pPr>
            <a:fld id="{7D8117F2-3447-4E11-88D8-0D957FCF6F11}"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9893695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8458200" y="6553200"/>
            <a:ext cx="381000" cy="365125"/>
          </a:xfrm>
          <a:prstGeom prst="rect">
            <a:avLst/>
          </a:prstGeom>
        </p:spPr>
        <p:txBody>
          <a:bodyPr/>
          <a:lstStyle>
            <a:lvl1pPr>
              <a:defRPr/>
            </a:lvl1pPr>
          </a:lstStyle>
          <a:p>
            <a:pPr defTabSz="457200" eaLnBrk="0" fontAlgn="base" hangingPunct="0">
              <a:spcBef>
                <a:spcPct val="0"/>
              </a:spcBef>
              <a:spcAft>
                <a:spcPct val="0"/>
              </a:spcAft>
            </a:pPr>
            <a:fld id="{3B399111-C1BC-45D0-BFBB-1F6A0348BFD8}"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7963640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8458200" y="6553200"/>
            <a:ext cx="381000" cy="365125"/>
          </a:xfrm>
          <a:prstGeom prst="rect">
            <a:avLst/>
          </a:prstGeom>
        </p:spPr>
        <p:txBody>
          <a:bodyPr/>
          <a:lstStyle>
            <a:lvl1pPr>
              <a:defRPr/>
            </a:lvl1pPr>
          </a:lstStyle>
          <a:p>
            <a:pPr defTabSz="457200" eaLnBrk="0" fontAlgn="base" hangingPunct="0">
              <a:spcBef>
                <a:spcPct val="0"/>
              </a:spcBef>
              <a:spcAft>
                <a:spcPct val="0"/>
              </a:spcAft>
            </a:pPr>
            <a:fld id="{7FF0C69A-0E94-400A-A8D5-18DC67B6F860}"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3249542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8458200" y="6553200"/>
            <a:ext cx="381000" cy="365125"/>
          </a:xfrm>
          <a:prstGeom prst="rect">
            <a:avLst/>
          </a:prstGeom>
        </p:spPr>
        <p:txBody>
          <a:bodyPr/>
          <a:lstStyle>
            <a:lvl1pPr>
              <a:defRPr/>
            </a:lvl1pPr>
          </a:lstStyle>
          <a:p>
            <a:pPr defTabSz="457200" eaLnBrk="0" fontAlgn="base" hangingPunct="0">
              <a:spcBef>
                <a:spcPct val="0"/>
              </a:spcBef>
              <a:spcAft>
                <a:spcPct val="0"/>
              </a:spcAft>
            </a:pPr>
            <a:fld id="{5A83BC1C-A85C-4504-9E3B-0EC5BF7A332D}"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207082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xfrm>
            <a:off x="8458200" y="6553200"/>
            <a:ext cx="381000" cy="365125"/>
          </a:xfrm>
          <a:prstGeom prst="rect">
            <a:avLst/>
          </a:prstGeom>
        </p:spPr>
        <p:txBody>
          <a:bodyPr/>
          <a:lstStyle>
            <a:lvl1pPr>
              <a:defRPr/>
            </a:lvl1pPr>
          </a:lstStyle>
          <a:p>
            <a:pPr defTabSz="457200" eaLnBrk="0" fontAlgn="base" hangingPunct="0">
              <a:spcBef>
                <a:spcPct val="0"/>
              </a:spcBef>
              <a:spcAft>
                <a:spcPct val="0"/>
              </a:spcAft>
            </a:pPr>
            <a:fld id="{66296F76-A0B5-4B1B-B7DF-DC8898E24DD5}"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41700605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a:prstGeom prst="rect">
            <a:avLst/>
          </a:prstGeom>
        </p:spPr>
        <p:txBody>
          <a:bodyPr/>
          <a:lstStyle>
            <a:lvl1pPr>
              <a:defRPr sz="1600"/>
            </a:lvl1pPr>
            <a:lvl2pPr>
              <a:defRPr sz="14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3"/>
          </p:nvPr>
        </p:nvSpPr>
        <p:spPr>
          <a:xfrm>
            <a:off x="0" y="1"/>
            <a:ext cx="9144000" cy="761999"/>
          </a:xfrm>
          <a:prstGeom prst="rect">
            <a:avLst/>
          </a:prstGeom>
        </p:spPr>
        <p:txBody>
          <a:bodyPr anchor="ctr"/>
          <a:lstStyle>
            <a:lvl1pPr marL="0" indent="0" algn="ctr">
              <a:buFontTx/>
              <a:buNone/>
              <a:defRPr sz="2000" b="1">
                <a:solidFill>
                  <a:schemeClr val="bg1"/>
                </a:solidFill>
              </a:defRPr>
            </a:lvl1pPr>
          </a:lstStyle>
          <a:p>
            <a:pPr lvl="0"/>
            <a:r>
              <a:rPr lang="en-US" smtClean="0"/>
              <a:t>Click to edit Master text styles</a:t>
            </a:r>
          </a:p>
        </p:txBody>
      </p:sp>
      <p:sp>
        <p:nvSpPr>
          <p:cNvPr id="4" name="Slide Number Placeholder 5"/>
          <p:cNvSpPr>
            <a:spLocks noGrp="1"/>
          </p:cNvSpPr>
          <p:nvPr>
            <p:ph type="sldNum" sz="quarter" idx="14"/>
          </p:nvPr>
        </p:nvSpPr>
        <p:spPr>
          <a:xfrm>
            <a:off x="6705600" y="6400800"/>
            <a:ext cx="2133600" cy="365125"/>
          </a:xfrm>
          <a:prstGeom prst="rect">
            <a:avLst/>
          </a:prstGeom>
        </p:spPr>
        <p:txBody>
          <a:bodyPr/>
          <a:lstStyle>
            <a:lvl1pPr>
              <a:defRPr/>
            </a:lvl1pPr>
          </a:lstStyle>
          <a:p>
            <a:pPr defTabSz="457200" eaLnBrk="0" fontAlgn="base" hangingPunct="0">
              <a:spcBef>
                <a:spcPct val="0"/>
              </a:spcBef>
              <a:spcAft>
                <a:spcPct val="0"/>
              </a:spcAft>
            </a:pPr>
            <a:fld id="{8EEAFFBE-EDCA-4485-95A9-6AD8CEAC42C3}"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343047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a:prstGeom prst="rect">
            <a:avLst/>
          </a:prstGeom>
        </p:spPr>
        <p:txBody>
          <a:bodyPr/>
          <a:lstStyle>
            <a:lvl1pPr>
              <a:defRPr sz="1600"/>
            </a:lvl1pPr>
            <a:lvl2pPr>
              <a:defRPr sz="14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3"/>
          </p:nvPr>
        </p:nvSpPr>
        <p:spPr>
          <a:xfrm>
            <a:off x="0" y="1"/>
            <a:ext cx="9144000" cy="761999"/>
          </a:xfrm>
          <a:prstGeom prst="rect">
            <a:avLst/>
          </a:prstGeom>
        </p:spPr>
        <p:txBody>
          <a:bodyPr anchor="ctr">
            <a:normAutofit/>
          </a:bodyPr>
          <a:lstStyle>
            <a:lvl1pPr marL="0" indent="0" algn="ctr">
              <a:buFontTx/>
              <a:buNone/>
              <a:defRPr sz="2000" b="1">
                <a:solidFill>
                  <a:schemeClr val="bg1"/>
                </a:solidFill>
              </a:defRPr>
            </a:lvl1pPr>
          </a:lstStyle>
          <a:p>
            <a:pPr lvl="0"/>
            <a:r>
              <a:rPr lang="en-US" smtClean="0"/>
              <a:t>Click to edit Master text styles</a:t>
            </a:r>
          </a:p>
        </p:txBody>
      </p:sp>
      <p:sp>
        <p:nvSpPr>
          <p:cNvPr id="4" name="Slide Number Placeholder 5"/>
          <p:cNvSpPr>
            <a:spLocks noGrp="1"/>
          </p:cNvSpPr>
          <p:nvPr>
            <p:ph type="sldNum" sz="quarter" idx="14"/>
          </p:nvPr>
        </p:nvSpPr>
        <p:spPr>
          <a:xfrm>
            <a:off x="6705600" y="6400800"/>
            <a:ext cx="2133600" cy="365125"/>
          </a:xfrm>
          <a:prstGeom prst="rect">
            <a:avLst/>
          </a:prstGeom>
        </p:spPr>
        <p:txBody>
          <a:bodyPr/>
          <a:lstStyle>
            <a:lvl1pPr>
              <a:defRPr/>
            </a:lvl1pPr>
          </a:lstStyle>
          <a:p>
            <a:pPr defTabSz="457200" eaLnBrk="0" fontAlgn="base" hangingPunct="0">
              <a:spcBef>
                <a:spcPct val="0"/>
              </a:spcBef>
              <a:spcAft>
                <a:spcPct val="0"/>
              </a:spcAft>
            </a:pPr>
            <a:fld id="{ED3654B2-8EEF-42BD-9482-EABFC7C4718F}"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1866269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a:prstGeom prst="rect">
            <a:avLst/>
          </a:prstGeom>
        </p:spPr>
        <p:txBody>
          <a:bodyPr/>
          <a:lstStyle>
            <a:lvl1pPr>
              <a:defRPr sz="1600"/>
            </a:lvl1pPr>
            <a:lvl2pPr>
              <a:defRPr sz="14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3"/>
          </p:nvPr>
        </p:nvSpPr>
        <p:spPr>
          <a:xfrm>
            <a:off x="0" y="1"/>
            <a:ext cx="9144000" cy="761999"/>
          </a:xfrm>
          <a:prstGeom prst="rect">
            <a:avLst/>
          </a:prstGeom>
        </p:spPr>
        <p:txBody>
          <a:bodyPr anchor="ctr">
            <a:normAutofit/>
          </a:bodyPr>
          <a:lstStyle>
            <a:lvl1pPr marL="0" indent="0" algn="ctr">
              <a:buFontTx/>
              <a:buNone/>
              <a:defRPr sz="2000" b="1">
                <a:solidFill>
                  <a:schemeClr val="bg1"/>
                </a:solidFill>
              </a:defRPr>
            </a:lvl1pPr>
          </a:lstStyle>
          <a:p>
            <a:pPr lvl="0"/>
            <a:r>
              <a:rPr lang="en-US" smtClean="0"/>
              <a:t>Click to edit Master text styles</a:t>
            </a:r>
          </a:p>
        </p:txBody>
      </p:sp>
      <p:sp>
        <p:nvSpPr>
          <p:cNvPr id="4" name="Slide Number Placeholder 5"/>
          <p:cNvSpPr>
            <a:spLocks noGrp="1"/>
          </p:cNvSpPr>
          <p:nvPr>
            <p:ph type="sldNum" sz="quarter" idx="14"/>
          </p:nvPr>
        </p:nvSpPr>
        <p:spPr>
          <a:xfrm>
            <a:off x="6705600" y="6400800"/>
            <a:ext cx="2133600" cy="365125"/>
          </a:xfrm>
          <a:prstGeom prst="rect">
            <a:avLst/>
          </a:prstGeom>
        </p:spPr>
        <p:txBody>
          <a:bodyPr/>
          <a:lstStyle>
            <a:lvl1pPr>
              <a:defRPr/>
            </a:lvl1pPr>
          </a:lstStyle>
          <a:p>
            <a:pPr defTabSz="457200" eaLnBrk="0" fontAlgn="base" hangingPunct="0">
              <a:spcBef>
                <a:spcPct val="0"/>
              </a:spcBef>
              <a:spcAft>
                <a:spcPct val="0"/>
              </a:spcAft>
            </a:pPr>
            <a:fld id="{2A190C6A-43CF-4141-B7C0-72AB8E35D23D}"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24686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a:prstGeom prst="rect">
            <a:avLst/>
          </a:prstGeom>
        </p:spPr>
        <p:txBody>
          <a:bodyPr/>
          <a:lstStyle>
            <a:lvl1pPr>
              <a:defRPr sz="1600"/>
            </a:lvl1pPr>
            <a:lvl2pPr>
              <a:defRPr sz="14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3"/>
          </p:nvPr>
        </p:nvSpPr>
        <p:spPr>
          <a:xfrm>
            <a:off x="0" y="1"/>
            <a:ext cx="9144000" cy="761999"/>
          </a:xfrm>
          <a:prstGeom prst="rect">
            <a:avLst/>
          </a:prstGeom>
        </p:spPr>
        <p:txBody>
          <a:bodyPr anchor="ctr">
            <a:normAutofit/>
          </a:bodyPr>
          <a:lstStyle>
            <a:lvl1pPr marL="0" indent="0" algn="ctr">
              <a:buFontTx/>
              <a:buNone/>
              <a:defRPr sz="2000" b="1">
                <a:solidFill>
                  <a:schemeClr val="bg1"/>
                </a:solidFill>
              </a:defRPr>
            </a:lvl1pPr>
          </a:lstStyle>
          <a:p>
            <a:pPr lvl="0"/>
            <a:r>
              <a:rPr lang="en-US" smtClean="0"/>
              <a:t>Click to edit Master text styles</a:t>
            </a:r>
          </a:p>
        </p:txBody>
      </p:sp>
      <p:sp>
        <p:nvSpPr>
          <p:cNvPr id="4" name="Slide Number Placeholder 5"/>
          <p:cNvSpPr>
            <a:spLocks noGrp="1"/>
          </p:cNvSpPr>
          <p:nvPr>
            <p:ph type="sldNum" sz="quarter" idx="14"/>
          </p:nvPr>
        </p:nvSpPr>
        <p:spPr>
          <a:xfrm>
            <a:off x="6705600" y="6400800"/>
            <a:ext cx="2133600" cy="365125"/>
          </a:xfrm>
          <a:prstGeom prst="rect">
            <a:avLst/>
          </a:prstGeom>
        </p:spPr>
        <p:txBody>
          <a:bodyPr/>
          <a:lstStyle>
            <a:lvl1pPr>
              <a:defRPr/>
            </a:lvl1pPr>
          </a:lstStyle>
          <a:p>
            <a:pPr defTabSz="457200" eaLnBrk="0" fontAlgn="base" hangingPunct="0">
              <a:spcBef>
                <a:spcPct val="0"/>
              </a:spcBef>
              <a:spcAft>
                <a:spcPct val="0"/>
              </a:spcAft>
            </a:pPr>
            <a:fld id="{85FC4274-33A4-4115-AEC5-15976B1B7C0D}"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1596286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a:prstGeom prst="rect">
            <a:avLst/>
          </a:prstGeom>
        </p:spPr>
        <p:txBody>
          <a:bodyPr/>
          <a:lstStyle>
            <a:lvl1pPr>
              <a:defRPr sz="1600"/>
            </a:lvl1pPr>
            <a:lvl2pPr>
              <a:defRPr sz="14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3"/>
          </p:nvPr>
        </p:nvSpPr>
        <p:spPr>
          <a:xfrm>
            <a:off x="0" y="1"/>
            <a:ext cx="9144000" cy="761999"/>
          </a:xfrm>
          <a:prstGeom prst="rect">
            <a:avLst/>
          </a:prstGeom>
        </p:spPr>
        <p:txBody>
          <a:bodyPr anchor="ctr">
            <a:normAutofit/>
          </a:bodyPr>
          <a:lstStyle>
            <a:lvl1pPr marL="0" indent="0" algn="ctr">
              <a:buFontTx/>
              <a:buNone/>
              <a:defRPr sz="2000" b="1">
                <a:solidFill>
                  <a:schemeClr val="bg1"/>
                </a:solidFill>
              </a:defRPr>
            </a:lvl1pPr>
          </a:lstStyle>
          <a:p>
            <a:pPr lvl="0"/>
            <a:r>
              <a:rPr lang="en-US" smtClean="0"/>
              <a:t>Click to edit Master text styles</a:t>
            </a:r>
          </a:p>
        </p:txBody>
      </p:sp>
      <p:sp>
        <p:nvSpPr>
          <p:cNvPr id="4" name="Slide Number Placeholder 5"/>
          <p:cNvSpPr>
            <a:spLocks noGrp="1"/>
          </p:cNvSpPr>
          <p:nvPr>
            <p:ph type="sldNum" sz="quarter" idx="14"/>
          </p:nvPr>
        </p:nvSpPr>
        <p:spPr>
          <a:xfrm>
            <a:off x="6705600" y="6400800"/>
            <a:ext cx="2133600" cy="365125"/>
          </a:xfrm>
          <a:prstGeom prst="rect">
            <a:avLst/>
          </a:prstGeom>
        </p:spPr>
        <p:txBody>
          <a:bodyPr/>
          <a:lstStyle>
            <a:lvl1pPr>
              <a:defRPr/>
            </a:lvl1pPr>
          </a:lstStyle>
          <a:p>
            <a:pPr defTabSz="457200" eaLnBrk="0" fontAlgn="base" hangingPunct="0">
              <a:spcBef>
                <a:spcPct val="0"/>
              </a:spcBef>
              <a:spcAft>
                <a:spcPct val="0"/>
              </a:spcAft>
            </a:pPr>
            <a:fld id="{D45591A5-07F9-4F3F-9B8C-BE85DD00FAD4}"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488435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a:prstGeom prst="rect">
            <a:avLst/>
          </a:prstGeom>
        </p:spPr>
        <p:txBody>
          <a:bodyPr/>
          <a:lstStyle>
            <a:lvl1pPr>
              <a:defRPr sz="1600"/>
            </a:lvl1pPr>
            <a:lvl2pPr>
              <a:defRPr sz="14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3"/>
          </p:nvPr>
        </p:nvSpPr>
        <p:spPr>
          <a:xfrm>
            <a:off x="0" y="1"/>
            <a:ext cx="9144000" cy="761999"/>
          </a:xfrm>
          <a:prstGeom prst="rect">
            <a:avLst/>
          </a:prstGeom>
        </p:spPr>
        <p:txBody>
          <a:bodyPr anchor="ctr">
            <a:normAutofit/>
          </a:bodyPr>
          <a:lstStyle>
            <a:lvl1pPr marL="0" indent="0" algn="ctr">
              <a:buFontTx/>
              <a:buNone/>
              <a:defRPr sz="2000" b="1">
                <a:solidFill>
                  <a:schemeClr val="bg1"/>
                </a:solidFill>
              </a:defRPr>
            </a:lvl1pPr>
          </a:lstStyle>
          <a:p>
            <a:pPr lvl="0"/>
            <a:r>
              <a:rPr lang="en-US" smtClean="0"/>
              <a:t>Click to edit Master text styles</a:t>
            </a:r>
          </a:p>
        </p:txBody>
      </p:sp>
      <p:sp>
        <p:nvSpPr>
          <p:cNvPr id="4" name="Slide Number Placeholder 5"/>
          <p:cNvSpPr>
            <a:spLocks noGrp="1"/>
          </p:cNvSpPr>
          <p:nvPr>
            <p:ph type="sldNum" sz="quarter" idx="14"/>
          </p:nvPr>
        </p:nvSpPr>
        <p:spPr>
          <a:xfrm>
            <a:off x="6705600" y="6400800"/>
            <a:ext cx="2133600" cy="365125"/>
          </a:xfrm>
          <a:prstGeom prst="rect">
            <a:avLst/>
          </a:prstGeom>
        </p:spPr>
        <p:txBody>
          <a:bodyPr/>
          <a:lstStyle>
            <a:lvl1pPr>
              <a:defRPr/>
            </a:lvl1pPr>
          </a:lstStyle>
          <a:p>
            <a:pPr defTabSz="457200" eaLnBrk="0" fontAlgn="base" hangingPunct="0">
              <a:spcBef>
                <a:spcPct val="0"/>
              </a:spcBef>
              <a:spcAft>
                <a:spcPct val="0"/>
              </a:spcAft>
            </a:pPr>
            <a:fld id="{7280060F-562F-49E3-93CA-1CA5D78240E6}"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8660392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a:prstGeom prst="rect">
            <a:avLst/>
          </a:prstGeom>
        </p:spPr>
        <p:txBody>
          <a:bodyPr/>
          <a:lstStyle>
            <a:lvl1pPr>
              <a:defRPr sz="1600"/>
            </a:lvl1pPr>
            <a:lvl2pPr>
              <a:defRPr sz="14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3"/>
          </p:nvPr>
        </p:nvSpPr>
        <p:spPr>
          <a:xfrm>
            <a:off x="0" y="1"/>
            <a:ext cx="9144000" cy="761999"/>
          </a:xfrm>
          <a:prstGeom prst="rect">
            <a:avLst/>
          </a:prstGeom>
        </p:spPr>
        <p:txBody>
          <a:bodyPr anchor="ctr">
            <a:normAutofit/>
          </a:bodyPr>
          <a:lstStyle>
            <a:lvl1pPr marL="0" indent="0" algn="ctr">
              <a:buFontTx/>
              <a:buNone/>
              <a:defRPr sz="2000" b="1">
                <a:solidFill>
                  <a:schemeClr val="bg1"/>
                </a:solidFill>
              </a:defRPr>
            </a:lvl1pPr>
          </a:lstStyle>
          <a:p>
            <a:pPr lvl="0"/>
            <a:r>
              <a:rPr lang="en-US" smtClean="0"/>
              <a:t>Click to edit Master text styles</a:t>
            </a:r>
          </a:p>
        </p:txBody>
      </p:sp>
      <p:sp>
        <p:nvSpPr>
          <p:cNvPr id="4" name="Slide Number Placeholder 5"/>
          <p:cNvSpPr>
            <a:spLocks noGrp="1"/>
          </p:cNvSpPr>
          <p:nvPr>
            <p:ph type="sldNum" sz="quarter" idx="14"/>
          </p:nvPr>
        </p:nvSpPr>
        <p:spPr>
          <a:xfrm>
            <a:off x="6705600" y="6400800"/>
            <a:ext cx="2133600" cy="365125"/>
          </a:xfrm>
          <a:prstGeom prst="rect">
            <a:avLst/>
          </a:prstGeom>
        </p:spPr>
        <p:txBody>
          <a:bodyPr/>
          <a:lstStyle>
            <a:lvl1pPr>
              <a:defRPr/>
            </a:lvl1pPr>
          </a:lstStyle>
          <a:p>
            <a:pPr defTabSz="457200" eaLnBrk="0" fontAlgn="base" hangingPunct="0">
              <a:spcBef>
                <a:spcPct val="0"/>
              </a:spcBef>
              <a:spcAft>
                <a:spcPct val="0"/>
              </a:spcAft>
            </a:pPr>
            <a:fld id="{08E4B98F-96F4-428D-A775-868302ACFCF3}"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6398577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a:prstGeom prst="rect">
            <a:avLst/>
          </a:prstGeom>
        </p:spPr>
        <p:txBody>
          <a:bodyPr/>
          <a:lstStyle>
            <a:lvl1pPr>
              <a:defRPr sz="1600"/>
            </a:lvl1pPr>
            <a:lvl2pPr>
              <a:defRPr sz="14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3"/>
          </p:nvPr>
        </p:nvSpPr>
        <p:spPr>
          <a:xfrm>
            <a:off x="0" y="1"/>
            <a:ext cx="9144000" cy="761999"/>
          </a:xfrm>
          <a:prstGeom prst="rect">
            <a:avLst/>
          </a:prstGeom>
        </p:spPr>
        <p:txBody>
          <a:bodyPr anchor="ctr">
            <a:normAutofit/>
          </a:bodyPr>
          <a:lstStyle>
            <a:lvl1pPr marL="0" indent="0" algn="ctr">
              <a:buFontTx/>
              <a:buNone/>
              <a:defRPr sz="2000" b="1">
                <a:solidFill>
                  <a:schemeClr val="bg1"/>
                </a:solidFill>
              </a:defRPr>
            </a:lvl1pPr>
          </a:lstStyle>
          <a:p>
            <a:pPr lvl="0"/>
            <a:r>
              <a:rPr lang="en-US" smtClean="0"/>
              <a:t>Click to edit Master text styles</a:t>
            </a:r>
          </a:p>
        </p:txBody>
      </p:sp>
      <p:sp>
        <p:nvSpPr>
          <p:cNvPr id="4" name="Slide Number Placeholder 5"/>
          <p:cNvSpPr>
            <a:spLocks noGrp="1"/>
          </p:cNvSpPr>
          <p:nvPr>
            <p:ph type="sldNum" sz="quarter" idx="14"/>
          </p:nvPr>
        </p:nvSpPr>
        <p:spPr>
          <a:xfrm>
            <a:off x="6705600" y="6400800"/>
            <a:ext cx="2133600" cy="365125"/>
          </a:xfrm>
          <a:prstGeom prst="rect">
            <a:avLst/>
          </a:prstGeom>
        </p:spPr>
        <p:txBody>
          <a:bodyPr/>
          <a:lstStyle>
            <a:lvl1pPr>
              <a:defRPr/>
            </a:lvl1pPr>
          </a:lstStyle>
          <a:p>
            <a:pPr defTabSz="457200" eaLnBrk="0" fontAlgn="base" hangingPunct="0">
              <a:spcBef>
                <a:spcPct val="0"/>
              </a:spcBef>
              <a:spcAft>
                <a:spcPct val="0"/>
              </a:spcAft>
            </a:pPr>
            <a:fld id="{4136725E-503D-404A-AC10-049B459A025F}"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0754071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a:prstGeom prst="rect">
            <a:avLst/>
          </a:prstGeom>
        </p:spPr>
        <p:txBody>
          <a:bodyPr/>
          <a:lstStyle>
            <a:lvl1pPr>
              <a:defRPr sz="1600"/>
            </a:lvl1pPr>
            <a:lvl2pPr>
              <a:defRPr sz="14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9"/>
          <p:cNvSpPr>
            <a:spLocks noGrp="1"/>
          </p:cNvSpPr>
          <p:nvPr>
            <p:ph sz="quarter" idx="13"/>
          </p:nvPr>
        </p:nvSpPr>
        <p:spPr>
          <a:xfrm>
            <a:off x="0" y="1"/>
            <a:ext cx="9144000" cy="761999"/>
          </a:xfrm>
          <a:prstGeom prst="rect">
            <a:avLst/>
          </a:prstGeom>
        </p:spPr>
        <p:txBody>
          <a:bodyPr anchor="ctr"/>
          <a:lstStyle>
            <a:lvl1pPr marL="0" indent="0" algn="ctr">
              <a:buFontTx/>
              <a:buNone/>
              <a:defRPr sz="2000" b="1">
                <a:solidFill>
                  <a:schemeClr val="bg1"/>
                </a:solidFill>
              </a:defRPr>
            </a:lvl1pPr>
          </a:lstStyle>
          <a:p>
            <a:pPr lvl="0"/>
            <a:r>
              <a:rPr lang="en-US" smtClean="0"/>
              <a:t>Click to edit Master text styles</a:t>
            </a:r>
          </a:p>
        </p:txBody>
      </p:sp>
      <p:sp>
        <p:nvSpPr>
          <p:cNvPr id="4" name="Slide Number Placeholder 5"/>
          <p:cNvSpPr>
            <a:spLocks noGrp="1"/>
          </p:cNvSpPr>
          <p:nvPr>
            <p:ph type="sldNum" sz="quarter" idx="14"/>
          </p:nvPr>
        </p:nvSpPr>
        <p:spPr>
          <a:xfrm>
            <a:off x="6705600" y="6400800"/>
            <a:ext cx="2133600" cy="365125"/>
          </a:xfrm>
          <a:prstGeom prst="rect">
            <a:avLst/>
          </a:prstGeom>
        </p:spPr>
        <p:txBody>
          <a:bodyPr/>
          <a:lstStyle>
            <a:lvl1pPr>
              <a:defRPr/>
            </a:lvl1pPr>
          </a:lstStyle>
          <a:p>
            <a:pPr defTabSz="457200" eaLnBrk="0" fontAlgn="base" hangingPunct="0">
              <a:spcBef>
                <a:spcPct val="0"/>
              </a:spcBef>
              <a:spcAft>
                <a:spcPct val="0"/>
              </a:spcAft>
            </a:pPr>
            <a:fld id="{1608E9CE-2A4D-4EFE-B390-D96B49AD6195}" type="slidenum">
              <a:rPr lang="en-US" altLang="en-US">
                <a:solidFill>
                  <a:srgbClr val="000000"/>
                </a:solidFill>
              </a:rPr>
              <a:pPr defTabSz="457200"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7741420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Normal Page Bullet">
    <p:spTree>
      <p:nvGrpSpPr>
        <p:cNvPr id="1" name=""/>
        <p:cNvGrpSpPr/>
        <p:nvPr/>
      </p:nvGrpSpPr>
      <p:grpSpPr>
        <a:xfrm>
          <a:off x="0" y="0"/>
          <a:ext cx="0" cy="0"/>
          <a:chOff x="0" y="0"/>
          <a:chExt cx="0" cy="0"/>
        </a:xfrm>
      </p:grpSpPr>
      <p:sp>
        <p:nvSpPr>
          <p:cNvPr id="9" name="Content Placeholder 4"/>
          <p:cNvSpPr>
            <a:spLocks noGrp="1"/>
          </p:cNvSpPr>
          <p:nvPr>
            <p:ph sz="quarter" idx="11"/>
          </p:nvPr>
        </p:nvSpPr>
        <p:spPr>
          <a:xfrm>
            <a:off x="914400" y="1828800"/>
            <a:ext cx="7696200" cy="4038600"/>
          </a:xfrm>
          <a:prstGeom prst="rect">
            <a:avLst/>
          </a:prstGeom>
        </p:spPr>
        <p:txBody>
          <a:bodyPr/>
          <a:lstStyle>
            <a:lvl1pPr marL="457200" indent="-350838" defTabSz="854075">
              <a:buFont typeface="Arial" panose="020B0604020202020204" pitchFamily="34" charset="0"/>
              <a:buChar char="•"/>
              <a:defRPr sz="2800"/>
            </a:lvl1pPr>
          </a:lstStyle>
          <a:p>
            <a:pPr lvl="0"/>
            <a:r>
              <a:rPr lang="en-US" dirty="0" smtClean="0"/>
              <a:t>Click to edit Master text styles</a:t>
            </a:r>
          </a:p>
        </p:txBody>
      </p:sp>
      <p:sp>
        <p:nvSpPr>
          <p:cNvPr id="10" name="Text Placeholder 10"/>
          <p:cNvSpPr>
            <a:spLocks noGrp="1"/>
          </p:cNvSpPr>
          <p:nvPr>
            <p:ph type="body" sz="quarter" idx="12"/>
          </p:nvPr>
        </p:nvSpPr>
        <p:spPr>
          <a:xfrm>
            <a:off x="1066800" y="762000"/>
            <a:ext cx="7543800" cy="762000"/>
          </a:xfrm>
          <a:prstGeom prst="rect">
            <a:avLst/>
          </a:prstGeom>
        </p:spPr>
        <p:txBody>
          <a:bodyPr/>
          <a:lstStyle>
            <a:lvl1pPr marL="0" indent="0" algn="r">
              <a:buNone/>
              <a:defRPr sz="3600" b="1">
                <a:solidFill>
                  <a:schemeClr val="bg1"/>
                </a:solidFill>
              </a:defRPr>
            </a:lvl1pPr>
          </a:lstStyle>
          <a:p>
            <a:pPr lvl="0"/>
            <a:r>
              <a:rPr lang="en-US" dirty="0" smtClean="0"/>
              <a:t>Click to edit Master text styles</a:t>
            </a:r>
          </a:p>
        </p:txBody>
      </p:sp>
    </p:spTree>
    <p:extLst>
      <p:ext uri="{BB962C8B-B14F-4D97-AF65-F5344CB8AC3E}">
        <p14:creationId xmlns:p14="http://schemas.microsoft.com/office/powerpoint/2010/main" val="462688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theme" Target="../theme/theme2.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40BF557-1914-414D-AE59-1F5E3438B915}" type="datetimeFigureOut">
              <a:rPr lang="en-US" smtClean="0">
                <a:solidFill>
                  <a:srgbClr val="575F6D"/>
                </a:solidFill>
              </a:rPr>
              <a:pPr/>
              <a:t>6/16/2016</a:t>
            </a:fld>
            <a:endParaRPr lang="en-US">
              <a:solidFill>
                <a:srgbClr val="575F6D"/>
              </a:solidFill>
            </a:endParaRPr>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solidFill>
                <a:srgbClr val="575F6D"/>
              </a:solidFill>
            </a:endParaRP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9A6C681-DC3A-44F1-A383-5379988D964A}" type="slidenum">
              <a:rPr lang="en-US" smtClean="0"/>
              <a:pPr/>
              <a:t>‹#›</a:t>
            </a:fld>
            <a:endParaRPr lang="en-US"/>
          </a:p>
        </p:txBody>
      </p:sp>
    </p:spTree>
    <p:extLst>
      <p:ext uri="{BB962C8B-B14F-4D97-AF65-F5344CB8AC3E}">
        <p14:creationId xmlns:p14="http://schemas.microsoft.com/office/powerpoint/2010/main" val="350573074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722"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pic>
        <p:nvPicPr>
          <p:cNvPr id="1026" name="Picture 9" descr="PPT_sub.jpg"/>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0" y="-68263"/>
            <a:ext cx="9144000" cy="158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p:cNvCxnSpPr>
            <a:cxnSpLocks noChangeShapeType="1"/>
          </p:cNvCxnSpPr>
          <p:nvPr userDrawn="1"/>
        </p:nvCxnSpPr>
        <p:spPr bwMode="auto">
          <a:xfrm>
            <a:off x="457200" y="6362700"/>
            <a:ext cx="8229600" cy="0"/>
          </a:xfrm>
          <a:prstGeom prst="line">
            <a:avLst/>
          </a:prstGeom>
          <a:noFill/>
          <a:ln w="25400">
            <a:solidFill>
              <a:srgbClr val="BFBFBF"/>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5" name="TextBox 15"/>
          <p:cNvSpPr txBox="1">
            <a:spLocks noChangeArrowheads="1"/>
          </p:cNvSpPr>
          <p:nvPr userDrawn="1"/>
        </p:nvSpPr>
        <p:spPr bwMode="auto">
          <a:xfrm>
            <a:off x="349250" y="6462713"/>
            <a:ext cx="51546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defTabSz="457200">
              <a:defRPr sz="1200">
                <a:solidFill>
                  <a:schemeClr val="tx2"/>
                </a:solidFill>
                <a:latin typeface="Arial" panose="020B0604020202020204" pitchFamily="34" charset="0"/>
                <a:cs typeface="Arial" panose="020B0604020202020204" pitchFamily="34" charset="0"/>
              </a:defRPr>
            </a:lvl1pPr>
            <a:lvl2pPr marL="742950" indent="-285750" algn="ctr" defTabSz="457200">
              <a:defRPr sz="1200">
                <a:solidFill>
                  <a:schemeClr val="tx2"/>
                </a:solidFill>
                <a:latin typeface="Arial" panose="020B0604020202020204" pitchFamily="34" charset="0"/>
                <a:cs typeface="Arial" panose="020B0604020202020204" pitchFamily="34" charset="0"/>
              </a:defRPr>
            </a:lvl2pPr>
            <a:lvl3pPr marL="1143000" indent="-228600" algn="ctr" defTabSz="457200">
              <a:defRPr sz="1200">
                <a:solidFill>
                  <a:schemeClr val="tx2"/>
                </a:solidFill>
                <a:latin typeface="Arial" panose="020B0604020202020204" pitchFamily="34" charset="0"/>
                <a:cs typeface="Arial" panose="020B0604020202020204" pitchFamily="34" charset="0"/>
              </a:defRPr>
            </a:lvl3pPr>
            <a:lvl4pPr marL="1600200" indent="-228600" algn="ctr" defTabSz="457200">
              <a:defRPr sz="1200">
                <a:solidFill>
                  <a:schemeClr val="tx2"/>
                </a:solidFill>
                <a:latin typeface="Arial" panose="020B0604020202020204" pitchFamily="34" charset="0"/>
                <a:cs typeface="Arial" panose="020B0604020202020204" pitchFamily="34" charset="0"/>
              </a:defRPr>
            </a:lvl4pPr>
            <a:lvl5pPr marL="2057400" indent="-228600" algn="ctr" defTabSz="457200">
              <a:defRPr sz="1200">
                <a:solidFill>
                  <a:schemeClr val="tx2"/>
                </a:solidFill>
                <a:latin typeface="Arial" panose="020B0604020202020204" pitchFamily="34" charset="0"/>
                <a:cs typeface="Arial" panose="020B0604020202020204" pitchFamily="34" charset="0"/>
              </a:defRPr>
            </a:lvl5pPr>
            <a:lvl6pPr marL="2514600" indent="-228600" algn="ctr" defTabSz="457200" eaLnBrk="0" fontAlgn="base" hangingPunct="0">
              <a:spcBef>
                <a:spcPct val="0"/>
              </a:spcBef>
              <a:spcAft>
                <a:spcPct val="0"/>
              </a:spcAft>
              <a:defRPr sz="1200">
                <a:solidFill>
                  <a:schemeClr val="tx2"/>
                </a:solidFill>
                <a:latin typeface="Arial" panose="020B0604020202020204" pitchFamily="34" charset="0"/>
                <a:cs typeface="Arial" panose="020B0604020202020204" pitchFamily="34" charset="0"/>
              </a:defRPr>
            </a:lvl6pPr>
            <a:lvl7pPr marL="2971800" indent="-228600" algn="ctr" defTabSz="457200" eaLnBrk="0" fontAlgn="base" hangingPunct="0">
              <a:spcBef>
                <a:spcPct val="0"/>
              </a:spcBef>
              <a:spcAft>
                <a:spcPct val="0"/>
              </a:spcAft>
              <a:defRPr sz="1200">
                <a:solidFill>
                  <a:schemeClr val="tx2"/>
                </a:solidFill>
                <a:latin typeface="Arial" panose="020B0604020202020204" pitchFamily="34" charset="0"/>
                <a:cs typeface="Arial" panose="020B0604020202020204" pitchFamily="34" charset="0"/>
              </a:defRPr>
            </a:lvl7pPr>
            <a:lvl8pPr marL="3429000" indent="-228600" algn="ctr" defTabSz="457200" eaLnBrk="0" fontAlgn="base" hangingPunct="0">
              <a:spcBef>
                <a:spcPct val="0"/>
              </a:spcBef>
              <a:spcAft>
                <a:spcPct val="0"/>
              </a:spcAft>
              <a:defRPr sz="1200">
                <a:solidFill>
                  <a:schemeClr val="tx2"/>
                </a:solidFill>
                <a:latin typeface="Arial" panose="020B0604020202020204" pitchFamily="34" charset="0"/>
                <a:cs typeface="Arial" panose="020B0604020202020204" pitchFamily="34" charset="0"/>
              </a:defRPr>
            </a:lvl8pPr>
            <a:lvl9pPr marL="3886200" indent="-228600" algn="ctr" defTabSz="457200" eaLnBrk="0" fontAlgn="base" hangingPunct="0">
              <a:spcBef>
                <a:spcPct val="0"/>
              </a:spcBef>
              <a:spcAft>
                <a:spcPct val="0"/>
              </a:spcAft>
              <a:defRPr sz="1200">
                <a:solidFill>
                  <a:schemeClr val="tx2"/>
                </a:solidFill>
                <a:latin typeface="Arial" panose="020B0604020202020204" pitchFamily="34" charset="0"/>
                <a:cs typeface="Arial" panose="020B0604020202020204" pitchFamily="34" charset="0"/>
              </a:defRPr>
            </a:lvl9pPr>
          </a:lstStyle>
          <a:p>
            <a:pPr algn="l" fontAlgn="base">
              <a:spcBef>
                <a:spcPct val="0"/>
              </a:spcBef>
              <a:spcAft>
                <a:spcPct val="0"/>
              </a:spcAft>
              <a:defRPr/>
            </a:pPr>
            <a:r>
              <a:rPr lang="en-US" sz="1800" baseline="30000" dirty="0" smtClean="0">
                <a:solidFill>
                  <a:srgbClr val="7F7F7F"/>
                </a:solidFill>
              </a:rPr>
              <a:t>OMB Uniform Guidance:  Administrative Requirements</a:t>
            </a:r>
          </a:p>
        </p:txBody>
      </p:sp>
      <p:sp>
        <p:nvSpPr>
          <p:cNvPr id="6" name="Slide Number Placeholder 16"/>
          <p:cNvSpPr txBox="1">
            <a:spLocks noGrp="1"/>
          </p:cNvSpPr>
          <p:nvPr userDrawn="1"/>
        </p:nvSpPr>
        <p:spPr>
          <a:xfrm>
            <a:off x="6553200" y="6356350"/>
            <a:ext cx="2133600" cy="365125"/>
          </a:xfrm>
          <a:prstGeom prst="rect">
            <a:avLst/>
          </a:prstGeom>
          <a:noFill/>
        </p:spPr>
        <p:txBody>
          <a:bodyPr anchor="ctr"/>
          <a:lstStyle>
            <a:lvl1pPr defTabSz="457200">
              <a:defRPr sz="1200">
                <a:solidFill>
                  <a:schemeClr val="tx2"/>
                </a:solidFill>
                <a:latin typeface="Arial" panose="020B0604020202020204" pitchFamily="34" charset="0"/>
                <a:ea typeface="ＭＳ Ｐゴシック" panose="020B0600070205080204" pitchFamily="34" charset="-128"/>
              </a:defRPr>
            </a:lvl1pPr>
            <a:lvl2pPr marL="742950" indent="-285750" defTabSz="457200">
              <a:defRPr sz="1200">
                <a:solidFill>
                  <a:schemeClr val="tx2"/>
                </a:solidFill>
                <a:latin typeface="Arial" panose="020B0604020202020204" pitchFamily="34" charset="0"/>
                <a:ea typeface="ＭＳ Ｐゴシック" panose="020B0600070205080204" pitchFamily="34" charset="-128"/>
              </a:defRPr>
            </a:lvl2pPr>
            <a:lvl3pPr marL="1143000" indent="-228600" defTabSz="457200">
              <a:defRPr sz="1200">
                <a:solidFill>
                  <a:schemeClr val="tx2"/>
                </a:solidFill>
                <a:latin typeface="Arial" panose="020B0604020202020204" pitchFamily="34" charset="0"/>
                <a:ea typeface="ＭＳ Ｐゴシック" panose="020B0600070205080204" pitchFamily="34" charset="-128"/>
              </a:defRPr>
            </a:lvl3pPr>
            <a:lvl4pPr marL="1600200" indent="-228600" defTabSz="457200">
              <a:defRPr sz="1200">
                <a:solidFill>
                  <a:schemeClr val="tx2"/>
                </a:solidFill>
                <a:latin typeface="Arial" panose="020B0604020202020204" pitchFamily="34" charset="0"/>
                <a:ea typeface="ＭＳ Ｐゴシック" panose="020B0600070205080204" pitchFamily="34" charset="-128"/>
              </a:defRPr>
            </a:lvl4pPr>
            <a:lvl5pPr marL="2057400" indent="-228600" defTabSz="457200">
              <a:defRPr sz="1200">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pPr algn="r" fontAlgn="base">
              <a:spcBef>
                <a:spcPct val="0"/>
              </a:spcBef>
              <a:spcAft>
                <a:spcPct val="0"/>
              </a:spcAft>
            </a:pPr>
            <a:fld id="{2808A0CD-FF4C-4767-8233-786E7A296074}" type="slidenum">
              <a:rPr lang="en-US">
                <a:solidFill>
                  <a:srgbClr val="898989"/>
                </a:solidFill>
              </a:rPr>
              <a:pPr algn="r" fontAlgn="base">
                <a:spcBef>
                  <a:spcPct val="0"/>
                </a:spcBef>
                <a:spcAft>
                  <a:spcPct val="0"/>
                </a:spcAft>
              </a:pPr>
              <a:t>‹#›</a:t>
            </a:fld>
            <a:endParaRPr lang="en-US">
              <a:solidFill>
                <a:srgbClr val="898989"/>
              </a:solidFill>
            </a:endParaRPr>
          </a:p>
        </p:txBody>
      </p:sp>
    </p:spTree>
    <p:extLst>
      <p:ext uri="{BB962C8B-B14F-4D97-AF65-F5344CB8AC3E}">
        <p14:creationId xmlns:p14="http://schemas.microsoft.com/office/powerpoint/2010/main" val="349305583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2800">
          <a:solidFill>
            <a:schemeClr val="tx1"/>
          </a:solidFill>
          <a:latin typeface="+mj-lt"/>
          <a:ea typeface="+mj-ea"/>
          <a:cs typeface="+mj-cs"/>
        </a:defRPr>
      </a:lvl1pPr>
      <a:lvl2pPr algn="ctr" rtl="0" eaLnBrk="0" fontAlgn="base" hangingPunct="0">
        <a:spcBef>
          <a:spcPct val="0"/>
        </a:spcBef>
        <a:spcAft>
          <a:spcPct val="0"/>
        </a:spcAft>
        <a:defRPr sz="2800">
          <a:solidFill>
            <a:schemeClr val="tx1"/>
          </a:solidFill>
          <a:latin typeface="Arial" charset="0"/>
          <a:ea typeface="MS PGothic" pitchFamily="34" charset="-128"/>
          <a:cs typeface="Arial" charset="0"/>
        </a:defRPr>
      </a:lvl2pPr>
      <a:lvl3pPr algn="ctr" rtl="0" eaLnBrk="0" fontAlgn="base" hangingPunct="0">
        <a:spcBef>
          <a:spcPct val="0"/>
        </a:spcBef>
        <a:spcAft>
          <a:spcPct val="0"/>
        </a:spcAft>
        <a:defRPr sz="2800">
          <a:solidFill>
            <a:schemeClr val="tx1"/>
          </a:solidFill>
          <a:latin typeface="Arial" charset="0"/>
          <a:ea typeface="MS PGothic" pitchFamily="34" charset="-128"/>
          <a:cs typeface="Arial" charset="0"/>
        </a:defRPr>
      </a:lvl3pPr>
      <a:lvl4pPr algn="ctr" rtl="0" eaLnBrk="0" fontAlgn="base" hangingPunct="0">
        <a:spcBef>
          <a:spcPct val="0"/>
        </a:spcBef>
        <a:spcAft>
          <a:spcPct val="0"/>
        </a:spcAft>
        <a:defRPr sz="2800">
          <a:solidFill>
            <a:schemeClr val="tx1"/>
          </a:solidFill>
          <a:latin typeface="Arial" charset="0"/>
          <a:ea typeface="MS PGothic" pitchFamily="34" charset="-128"/>
          <a:cs typeface="Arial" charset="0"/>
        </a:defRPr>
      </a:lvl4pPr>
      <a:lvl5pPr algn="ctr" rtl="0" eaLnBrk="0" fontAlgn="base" hangingPunct="0">
        <a:spcBef>
          <a:spcPct val="0"/>
        </a:spcBef>
        <a:spcAft>
          <a:spcPct val="0"/>
        </a:spcAft>
        <a:defRPr sz="2800">
          <a:solidFill>
            <a:schemeClr val="tx1"/>
          </a:solidFill>
          <a:latin typeface="Arial" charset="0"/>
          <a:ea typeface="MS PGothic" pitchFamily="34" charset="-128"/>
          <a:cs typeface="Arial" charset="0"/>
        </a:defRPr>
      </a:lvl5pPr>
      <a:lvl6pPr marL="457200" algn="ctr" rtl="0" fontAlgn="base">
        <a:spcBef>
          <a:spcPct val="0"/>
        </a:spcBef>
        <a:spcAft>
          <a:spcPct val="0"/>
        </a:spcAft>
        <a:defRPr sz="2800">
          <a:solidFill>
            <a:schemeClr val="tx1"/>
          </a:solidFill>
          <a:latin typeface="Arial" charset="0"/>
          <a:ea typeface="MS PGothic" pitchFamily="34" charset="-128"/>
          <a:cs typeface="Arial" charset="0"/>
        </a:defRPr>
      </a:lvl6pPr>
      <a:lvl7pPr marL="914400" algn="ctr" rtl="0" fontAlgn="base">
        <a:spcBef>
          <a:spcPct val="0"/>
        </a:spcBef>
        <a:spcAft>
          <a:spcPct val="0"/>
        </a:spcAft>
        <a:defRPr sz="2800">
          <a:solidFill>
            <a:schemeClr val="tx1"/>
          </a:solidFill>
          <a:latin typeface="Arial" charset="0"/>
          <a:ea typeface="MS PGothic" pitchFamily="34" charset="-128"/>
          <a:cs typeface="Arial" charset="0"/>
        </a:defRPr>
      </a:lvl7pPr>
      <a:lvl8pPr marL="1371600" algn="ctr" rtl="0" fontAlgn="base">
        <a:spcBef>
          <a:spcPct val="0"/>
        </a:spcBef>
        <a:spcAft>
          <a:spcPct val="0"/>
        </a:spcAft>
        <a:defRPr sz="2800">
          <a:solidFill>
            <a:schemeClr val="tx1"/>
          </a:solidFill>
          <a:latin typeface="Arial" charset="0"/>
          <a:ea typeface="MS PGothic" pitchFamily="34" charset="-128"/>
          <a:cs typeface="Arial" charset="0"/>
        </a:defRPr>
      </a:lvl8pPr>
      <a:lvl9pPr marL="1828800" algn="ctr" rtl="0" fontAlgn="base">
        <a:spcBef>
          <a:spcPct val="0"/>
        </a:spcBef>
        <a:spcAft>
          <a:spcPct val="0"/>
        </a:spcAft>
        <a:defRPr sz="2800">
          <a:solidFill>
            <a:schemeClr val="tx1"/>
          </a:solidFill>
          <a:latin typeface="Arial" charset="0"/>
          <a:ea typeface="MS PGothic" pitchFamily="34" charset="-128"/>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14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11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0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000">
          <a:solidFill>
            <a:schemeClr val="tx1"/>
          </a:solidFill>
          <a:latin typeface="+mn-lt"/>
          <a:ea typeface="+mn-ea"/>
          <a:cs typeface="+mn-cs"/>
        </a:defRPr>
      </a:lvl5pPr>
      <a:lvl6pPr marL="2514600" indent="-228600" algn="l" rtl="0" fontAlgn="base">
        <a:spcBef>
          <a:spcPct val="20000"/>
        </a:spcBef>
        <a:spcAft>
          <a:spcPct val="0"/>
        </a:spcAft>
        <a:buFont typeface="Arial" charset="0"/>
        <a:buChar char="»"/>
        <a:defRPr sz="1000">
          <a:solidFill>
            <a:schemeClr val="tx1"/>
          </a:solidFill>
          <a:latin typeface="+mn-lt"/>
          <a:ea typeface="+mn-ea"/>
          <a:cs typeface="+mn-cs"/>
        </a:defRPr>
      </a:lvl6pPr>
      <a:lvl7pPr marL="2971800" indent="-228600" algn="l" rtl="0" fontAlgn="base">
        <a:spcBef>
          <a:spcPct val="20000"/>
        </a:spcBef>
        <a:spcAft>
          <a:spcPct val="0"/>
        </a:spcAft>
        <a:buFont typeface="Arial" charset="0"/>
        <a:buChar char="»"/>
        <a:defRPr sz="1000">
          <a:solidFill>
            <a:schemeClr val="tx1"/>
          </a:solidFill>
          <a:latin typeface="+mn-lt"/>
          <a:ea typeface="+mn-ea"/>
          <a:cs typeface="+mn-cs"/>
        </a:defRPr>
      </a:lvl7pPr>
      <a:lvl8pPr marL="3429000" indent="-228600" algn="l" rtl="0" fontAlgn="base">
        <a:spcBef>
          <a:spcPct val="20000"/>
        </a:spcBef>
        <a:spcAft>
          <a:spcPct val="0"/>
        </a:spcAft>
        <a:buFont typeface="Arial" charset="0"/>
        <a:buChar char="»"/>
        <a:defRPr sz="1000">
          <a:solidFill>
            <a:schemeClr val="tx1"/>
          </a:solidFill>
          <a:latin typeface="+mn-lt"/>
          <a:ea typeface="+mn-ea"/>
          <a:cs typeface="+mn-cs"/>
        </a:defRPr>
      </a:lvl8pPr>
      <a:lvl9pPr marL="3886200" indent="-228600" algn="l" rtl="0" fontAlgn="base">
        <a:spcBef>
          <a:spcPct val="20000"/>
        </a:spcBef>
        <a:spcAft>
          <a:spcPct val="0"/>
        </a:spcAft>
        <a:buFont typeface="Arial" charset="0"/>
        <a:buChar char="»"/>
        <a:defRPr sz="1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6.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3394710"/>
            <a:ext cx="6858000" cy="1752600"/>
          </a:xfrm>
        </p:spPr>
        <p:txBody>
          <a:bodyPr>
            <a:normAutofit fontScale="90000"/>
          </a:bodyPr>
          <a:lstStyle/>
          <a:p>
            <a:pPr algn="ctr"/>
            <a:r>
              <a:rPr lang="en-US" dirty="0" smtClean="0"/>
              <a:t>U.S. Department of Labor Employment and training administration</a:t>
            </a:r>
            <a:br>
              <a:rPr lang="en-US" dirty="0" smtClean="0"/>
            </a:br>
            <a:r>
              <a:rPr lang="en-US" dirty="0"/>
              <a:t/>
            </a:r>
            <a:br>
              <a:rPr lang="en-US" dirty="0"/>
            </a:br>
            <a:r>
              <a:rPr lang="en-US" dirty="0"/>
              <a:t/>
            </a:r>
            <a:br>
              <a:rPr lang="en-US" dirty="0"/>
            </a:br>
            <a:r>
              <a:rPr lang="en-US" dirty="0" smtClean="0"/>
              <a:t>REO Region 1 Peer to Peer Training Boston, Massachusetts April 12-14, 2016</a:t>
            </a:r>
            <a:br>
              <a:rPr lang="en-US" dirty="0" smtClean="0"/>
            </a:br>
            <a:endParaRPr lang="en-US" dirty="0"/>
          </a:p>
        </p:txBody>
      </p:sp>
      <p:sp>
        <p:nvSpPr>
          <p:cNvPr id="3" name="Subtitle 2"/>
          <p:cNvSpPr>
            <a:spLocks noGrp="1"/>
          </p:cNvSpPr>
          <p:nvPr>
            <p:ph type="subTitle" idx="1"/>
          </p:nvPr>
        </p:nvSpPr>
        <p:spPr>
          <a:xfrm>
            <a:off x="2590800" y="5334000"/>
            <a:ext cx="6172200" cy="1371600"/>
          </a:xfrm>
        </p:spPr>
        <p:txBody>
          <a:bodyPr>
            <a:normAutofit/>
          </a:bodyPr>
          <a:lstStyle/>
          <a:p>
            <a:r>
              <a:rPr lang="en-US" dirty="0" smtClean="0"/>
              <a:t>Grants Management Training</a:t>
            </a:r>
            <a:endParaRPr lang="en-US" dirty="0"/>
          </a:p>
        </p:txBody>
      </p:sp>
      <p:sp>
        <p:nvSpPr>
          <p:cNvPr id="4" name="Title 1"/>
          <p:cNvSpPr txBox="1">
            <a:spLocks/>
          </p:cNvSpPr>
          <p:nvPr/>
        </p:nvSpPr>
        <p:spPr>
          <a:xfrm>
            <a:off x="1905000" y="2324100"/>
            <a:ext cx="6858000" cy="2819400"/>
          </a:xfrm>
          <a:prstGeom prst="rect">
            <a:avLst/>
          </a:prstGeom>
        </p:spPr>
        <p:txBody>
          <a:bodyPr vert="horz" anchor="b">
            <a:normAutofit/>
          </a:bodyPr>
          <a:lstStyle>
            <a:lvl1pPr algn="l" rtl="0" eaLnBrk="1" latinLnBrk="0" hangingPunct="1">
              <a:spcBef>
                <a:spcPct val="0"/>
              </a:spcBef>
              <a:buNone/>
              <a:defRPr kumimoji="0" sz="3000" b="1" kern="1200" cap="small" baseline="0">
                <a:solidFill>
                  <a:schemeClr val="tx2"/>
                </a:solidFill>
                <a:latin typeface="+mj-lt"/>
                <a:ea typeface="+mj-ea"/>
                <a:cs typeface="+mj-cs"/>
              </a:defRPr>
            </a:lvl1pPr>
          </a:lstStyle>
          <a:p>
            <a:pPr algn="ctr"/>
            <a:endParaRPr lang="en-US" dirty="0"/>
          </a:p>
        </p:txBody>
      </p:sp>
    </p:spTree>
    <p:extLst>
      <p:ext uri="{BB962C8B-B14F-4D97-AF65-F5344CB8AC3E}">
        <p14:creationId xmlns:p14="http://schemas.microsoft.com/office/powerpoint/2010/main" val="2593459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Objectives</a:t>
            </a:r>
            <a:endParaRPr lang="en-US" dirty="0"/>
          </a:p>
        </p:txBody>
      </p:sp>
      <p:sp>
        <p:nvSpPr>
          <p:cNvPr id="3" name="Content Placeholder 2"/>
          <p:cNvSpPr>
            <a:spLocks noGrp="1"/>
          </p:cNvSpPr>
          <p:nvPr>
            <p:ph sz="quarter" idx="1"/>
          </p:nvPr>
        </p:nvSpPr>
        <p:spPr/>
        <p:txBody>
          <a:bodyPr/>
          <a:lstStyle/>
          <a:p>
            <a:pPr marL="0" indent="0">
              <a:buNone/>
            </a:pPr>
            <a:r>
              <a:rPr lang="en-US" dirty="0"/>
              <a:t>This session is designed as a general overview of grants management. Topics to be covered </a:t>
            </a:r>
            <a:r>
              <a:rPr lang="en-US" dirty="0" smtClean="0"/>
              <a:t>include:</a:t>
            </a:r>
          </a:p>
          <a:p>
            <a:r>
              <a:rPr lang="en-US" dirty="0" smtClean="0"/>
              <a:t> finding answers to your questions</a:t>
            </a:r>
          </a:p>
          <a:p>
            <a:r>
              <a:rPr lang="en-US" dirty="0" smtClean="0"/>
              <a:t>when </a:t>
            </a:r>
            <a:r>
              <a:rPr lang="en-US" dirty="0"/>
              <a:t>to submit a request to modify your grant </a:t>
            </a:r>
            <a:r>
              <a:rPr lang="en-US" dirty="0" smtClean="0"/>
              <a:t>agreement </a:t>
            </a:r>
          </a:p>
          <a:p>
            <a:r>
              <a:rPr lang="en-US" dirty="0" smtClean="0"/>
              <a:t>the </a:t>
            </a:r>
            <a:r>
              <a:rPr lang="en-US" dirty="0"/>
              <a:t>importance of filing timely and accurate quarterly fiscal and program </a:t>
            </a:r>
            <a:r>
              <a:rPr lang="en-US" dirty="0" smtClean="0"/>
              <a:t>reports</a:t>
            </a:r>
          </a:p>
          <a:p>
            <a:r>
              <a:rPr lang="en-US" dirty="0" smtClean="0"/>
              <a:t>preparing </a:t>
            </a:r>
            <a:r>
              <a:rPr lang="en-US" dirty="0"/>
              <a:t>for onsite monitoring </a:t>
            </a:r>
            <a:endParaRPr lang="en-US" dirty="0" smtClean="0"/>
          </a:p>
          <a:p>
            <a:r>
              <a:rPr lang="en-US" dirty="0" smtClean="0"/>
              <a:t>common </a:t>
            </a:r>
            <a:r>
              <a:rPr lang="en-US" dirty="0"/>
              <a:t>findings from onsite monitoring </a:t>
            </a:r>
            <a:r>
              <a:rPr lang="en-US" dirty="0" smtClean="0"/>
              <a:t>visits</a:t>
            </a:r>
          </a:p>
          <a:p>
            <a:r>
              <a:rPr lang="en-US" dirty="0" smtClean="0"/>
              <a:t>Uniform </a:t>
            </a:r>
            <a:r>
              <a:rPr lang="en-US" dirty="0"/>
              <a:t>Guidance for program </a:t>
            </a:r>
            <a:r>
              <a:rPr lang="en-US" dirty="0" smtClean="0"/>
              <a:t>managers</a:t>
            </a:r>
            <a:endParaRPr lang="en-US" dirty="0"/>
          </a:p>
          <a:p>
            <a:endParaRPr lang="en-US" dirty="0"/>
          </a:p>
        </p:txBody>
      </p:sp>
    </p:spTree>
    <p:extLst>
      <p:ext uri="{BB962C8B-B14F-4D97-AF65-F5344CB8AC3E}">
        <p14:creationId xmlns:p14="http://schemas.microsoft.com/office/powerpoint/2010/main" val="2372465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rmAutofit fontScale="90000"/>
          </a:bodyPr>
          <a:lstStyle/>
          <a:p>
            <a:r>
              <a:rPr lang="en-US" dirty="0" smtClean="0"/>
              <a:t>Where do I find answers to my questions?</a:t>
            </a:r>
            <a:endParaRPr lang="en-US" dirty="0"/>
          </a:p>
        </p:txBody>
      </p:sp>
      <p:sp>
        <p:nvSpPr>
          <p:cNvPr id="3" name="Content Placeholder 2"/>
          <p:cNvSpPr>
            <a:spLocks noGrp="1"/>
          </p:cNvSpPr>
          <p:nvPr>
            <p:ph sz="quarter" idx="1"/>
          </p:nvPr>
        </p:nvSpPr>
        <p:spPr>
          <a:xfrm>
            <a:off x="381000" y="990600"/>
            <a:ext cx="7467600" cy="5562600"/>
          </a:xfrm>
        </p:spPr>
        <p:txBody>
          <a:bodyPr>
            <a:noAutofit/>
          </a:bodyPr>
          <a:lstStyle/>
          <a:p>
            <a:r>
              <a:rPr lang="en-US" sz="1400" dirty="0" smtClean="0"/>
              <a:t>If you have a question first reference your grant agreement.  Is the answer there? Refer </a:t>
            </a:r>
            <a:r>
              <a:rPr lang="en-US" sz="1400" dirty="0"/>
              <a:t>to your Statement of Work.  What did you say you would do?  Were you specific or broad in your plan</a:t>
            </a:r>
            <a:r>
              <a:rPr lang="en-US" sz="1400" dirty="0" smtClean="0"/>
              <a:t>? Reference the Special Clauses and Conditions  No -</a:t>
            </a:r>
            <a:r>
              <a:rPr lang="en-US" sz="1400" dirty="0" smtClean="0">
                <a:sym typeface="Wingdings" panose="05000000000000000000" pitchFamily="2" charset="2"/>
              </a:rPr>
              <a:t></a:t>
            </a:r>
            <a:endParaRPr lang="en-US" sz="1400" dirty="0" smtClean="0"/>
          </a:p>
          <a:p>
            <a:pPr marL="0" indent="0">
              <a:buNone/>
            </a:pPr>
            <a:endParaRPr lang="en-US" sz="1400" dirty="0"/>
          </a:p>
          <a:p>
            <a:r>
              <a:rPr lang="en-US" sz="1400" dirty="0"/>
              <a:t>R</a:t>
            </a:r>
            <a:r>
              <a:rPr lang="en-US" sz="1400" dirty="0" smtClean="0"/>
              <a:t>eference </a:t>
            </a:r>
            <a:r>
              <a:rPr lang="en-US" sz="1400" dirty="0"/>
              <a:t>to your </a:t>
            </a:r>
            <a:r>
              <a:rPr lang="en-US" sz="1400" dirty="0" smtClean="0"/>
              <a:t>SGA/FOA </a:t>
            </a:r>
            <a:r>
              <a:rPr lang="en-US" sz="1400" dirty="0"/>
              <a:t>– Is the topic mentioned in your </a:t>
            </a:r>
            <a:r>
              <a:rPr lang="en-US" sz="1400" dirty="0" smtClean="0"/>
              <a:t>SGA/FOA?  No </a:t>
            </a:r>
            <a:r>
              <a:rPr lang="en-US" sz="1400" dirty="0" smtClean="0">
                <a:sym typeface="Wingdings" panose="05000000000000000000" pitchFamily="2" charset="2"/>
              </a:rPr>
              <a:t></a:t>
            </a:r>
            <a:endParaRPr lang="en-US" sz="1400" dirty="0"/>
          </a:p>
          <a:p>
            <a:endParaRPr lang="en-US" sz="1400" dirty="0"/>
          </a:p>
          <a:p>
            <a:r>
              <a:rPr lang="en-US" sz="1400" dirty="0"/>
              <a:t>Section 169 of the Workforce Innovation and Opportunity Act (</a:t>
            </a:r>
            <a:r>
              <a:rPr lang="en-US" sz="1400" dirty="0" smtClean="0"/>
              <a:t>WIOA) No</a:t>
            </a:r>
            <a:r>
              <a:rPr lang="en-US" sz="1400" dirty="0" smtClean="0">
                <a:sym typeface="Wingdings" panose="05000000000000000000" pitchFamily="2" charset="2"/>
              </a:rPr>
              <a:t></a:t>
            </a:r>
          </a:p>
          <a:p>
            <a:endParaRPr lang="en-US" sz="1400" dirty="0" smtClean="0">
              <a:sym typeface="Wingdings" panose="05000000000000000000" pitchFamily="2" charset="2"/>
            </a:endParaRPr>
          </a:p>
          <a:p>
            <a:r>
              <a:rPr lang="en-US" sz="1400" dirty="0"/>
              <a:t>Section 212 of the Second Chance Act of </a:t>
            </a:r>
            <a:r>
              <a:rPr lang="en-US" sz="1400" dirty="0" smtClean="0"/>
              <a:t>2007 No</a:t>
            </a:r>
            <a:r>
              <a:rPr lang="en-US" sz="1400" dirty="0" smtClean="0">
                <a:sym typeface="Wingdings" panose="05000000000000000000" pitchFamily="2" charset="2"/>
              </a:rPr>
              <a:t></a:t>
            </a:r>
            <a:endParaRPr lang="en-US" sz="1400" dirty="0">
              <a:sym typeface="Wingdings" panose="05000000000000000000" pitchFamily="2" charset="2"/>
            </a:endParaRPr>
          </a:p>
          <a:p>
            <a:endParaRPr lang="en-US" sz="1400" dirty="0">
              <a:sym typeface="Wingdings" panose="05000000000000000000" pitchFamily="2" charset="2"/>
            </a:endParaRPr>
          </a:p>
          <a:p>
            <a:r>
              <a:rPr lang="en-US" sz="1400" dirty="0" smtClean="0">
                <a:sym typeface="Wingdings" panose="05000000000000000000" pitchFamily="2" charset="2"/>
              </a:rPr>
              <a:t>Reference TEGLs and TENs No</a:t>
            </a:r>
            <a:endParaRPr lang="en-US" sz="1400" dirty="0"/>
          </a:p>
          <a:p>
            <a:endParaRPr lang="en-US" sz="1400" dirty="0"/>
          </a:p>
          <a:p>
            <a:r>
              <a:rPr lang="en-US" sz="1400" dirty="0" smtClean="0"/>
              <a:t>Reference the Uniform </a:t>
            </a:r>
            <a:r>
              <a:rPr lang="en-US" sz="1400" dirty="0"/>
              <a:t>Administrative Requirements and/or Cost Principles.  </a:t>
            </a:r>
            <a:r>
              <a:rPr lang="en-US" sz="1400" dirty="0" smtClean="0"/>
              <a:t>No </a:t>
            </a:r>
            <a:r>
              <a:rPr lang="en-US" sz="1400" dirty="0" smtClean="0">
                <a:sym typeface="Wingdings" panose="05000000000000000000" pitchFamily="2" charset="2"/>
              </a:rPr>
              <a:t></a:t>
            </a:r>
            <a:endParaRPr lang="en-US" sz="1400" dirty="0"/>
          </a:p>
          <a:p>
            <a:pPr marL="0" indent="0">
              <a:buNone/>
            </a:pPr>
            <a:endParaRPr lang="en-US" sz="1400" dirty="0" smtClean="0"/>
          </a:p>
          <a:p>
            <a:r>
              <a:rPr lang="en-US" sz="1400" dirty="0" smtClean="0"/>
              <a:t>Still </a:t>
            </a:r>
            <a:r>
              <a:rPr lang="en-US" sz="1400" dirty="0"/>
              <a:t>unsure? Email </a:t>
            </a:r>
            <a:r>
              <a:rPr lang="en-US" sz="1400" dirty="0" smtClean="0"/>
              <a:t>or call your </a:t>
            </a:r>
            <a:r>
              <a:rPr lang="en-US" sz="1400" dirty="0"/>
              <a:t>FPO.  </a:t>
            </a:r>
          </a:p>
          <a:p>
            <a:endParaRPr lang="en-US" sz="1400" dirty="0"/>
          </a:p>
          <a:p>
            <a:pPr marL="0" indent="0">
              <a:buNone/>
            </a:pPr>
            <a:r>
              <a:rPr lang="en-US" sz="1400" dirty="0"/>
              <a:t>As you become a more experienced grant recipient you </a:t>
            </a:r>
            <a:r>
              <a:rPr lang="en-US" sz="1400" dirty="0" smtClean="0"/>
              <a:t>may start to feel confident that you can make </a:t>
            </a:r>
            <a:r>
              <a:rPr lang="en-US" sz="1400" dirty="0"/>
              <a:t>your own decisions based on the information </a:t>
            </a:r>
            <a:r>
              <a:rPr lang="en-US" sz="1400" dirty="0" smtClean="0"/>
              <a:t>in the references.  </a:t>
            </a:r>
            <a:r>
              <a:rPr lang="en-US" sz="1400" dirty="0"/>
              <a:t>Document your decisions. Give your FPO a heads up on your decisions so there are no surprises during monitoring.</a:t>
            </a:r>
          </a:p>
        </p:txBody>
      </p:sp>
    </p:spTree>
    <p:extLst>
      <p:ext uri="{BB962C8B-B14F-4D97-AF65-F5344CB8AC3E}">
        <p14:creationId xmlns:p14="http://schemas.microsoft.com/office/powerpoint/2010/main" val="568672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57400"/>
            <a:ext cx="7467600" cy="1143000"/>
          </a:xfrm>
        </p:spPr>
        <p:txBody>
          <a:bodyPr/>
          <a:lstStyle/>
          <a:p>
            <a:r>
              <a:rPr lang="en-US" dirty="0" smtClean="0"/>
              <a:t>Grant Modifications</a:t>
            </a:r>
            <a:endParaRPr lang="en-US" dirty="0"/>
          </a:p>
        </p:txBody>
      </p:sp>
      <p:sp>
        <p:nvSpPr>
          <p:cNvPr id="3" name="Content Placeholder 2"/>
          <p:cNvSpPr>
            <a:spLocks noGrp="1"/>
          </p:cNvSpPr>
          <p:nvPr>
            <p:ph sz="quarter" idx="1"/>
          </p:nvPr>
        </p:nvSpPr>
        <p:spPr>
          <a:xfrm>
            <a:off x="381000" y="1752600"/>
            <a:ext cx="7467600" cy="4873752"/>
          </a:xfrm>
        </p:spPr>
        <p:txBody>
          <a:bodyPr/>
          <a:lstStyle/>
          <a:p>
            <a:pPr marL="0" indent="0">
              <a:buNone/>
            </a:pPr>
            <a:endParaRPr lang="en-US" dirty="0" smtClean="0"/>
          </a:p>
          <a:p>
            <a:pPr marL="0" indent="0">
              <a:buNone/>
            </a:pPr>
            <a:endParaRPr lang="en-US" dirty="0"/>
          </a:p>
          <a:p>
            <a:pPr marL="0" indent="0">
              <a:buNone/>
            </a:pPr>
            <a:endParaRPr lang="en-US" dirty="0"/>
          </a:p>
          <a:p>
            <a:pPr marL="0" indent="0">
              <a:buNone/>
            </a:pPr>
            <a:endParaRPr lang="en-US" dirty="0" smtClean="0"/>
          </a:p>
          <a:p>
            <a:pPr marL="0" indent="0">
              <a:buNone/>
            </a:pPr>
            <a:r>
              <a:rPr lang="en-US" dirty="0" smtClean="0"/>
              <a:t>Post Award Changes to the Grant Agreement</a:t>
            </a:r>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937774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dirty="0" smtClean="0"/>
              <a:t>Learning Objectives</a:t>
            </a:r>
          </a:p>
        </p:txBody>
      </p:sp>
      <p:sp>
        <p:nvSpPr>
          <p:cNvPr id="5123" name="Rectangle 3"/>
          <p:cNvSpPr>
            <a:spLocks noGrp="1" noChangeArrowheads="1"/>
          </p:cNvSpPr>
          <p:nvPr>
            <p:ph type="body" idx="1"/>
          </p:nvPr>
        </p:nvSpPr>
        <p:spPr>
          <a:xfrm>
            <a:off x="533400" y="1828800"/>
            <a:ext cx="7467600" cy="4873752"/>
          </a:xfrm>
        </p:spPr>
        <p:txBody>
          <a:bodyPr/>
          <a:lstStyle/>
          <a:p>
            <a:pPr eaLnBrk="1" hangingPunct="1"/>
            <a:r>
              <a:rPr lang="en-US" altLang="en-US" dirty="0" smtClean="0"/>
              <a:t>Become Familiar with Post Award Grant Agreement Changes</a:t>
            </a:r>
          </a:p>
          <a:p>
            <a:pPr marL="0" indent="0" eaLnBrk="1" hangingPunct="1">
              <a:buNone/>
            </a:pPr>
            <a:endParaRPr lang="en-US" altLang="en-US" dirty="0" smtClean="0"/>
          </a:p>
          <a:p>
            <a:pPr eaLnBrk="1" hangingPunct="1"/>
            <a:r>
              <a:rPr lang="en-US" altLang="en-US" dirty="0" smtClean="0"/>
              <a:t>Understand Prior Approval Requirements</a:t>
            </a:r>
          </a:p>
          <a:p>
            <a:pPr marL="0" indent="0" eaLnBrk="1" hangingPunct="1">
              <a:buNone/>
            </a:pPr>
            <a:endParaRPr lang="en-US" altLang="en-US" dirty="0" smtClean="0"/>
          </a:p>
          <a:p>
            <a:pPr eaLnBrk="1" hangingPunct="1"/>
            <a:r>
              <a:rPr lang="en-US" altLang="en-US" dirty="0" smtClean="0"/>
              <a:t>Identify the Source of Prior Approval Requirements</a:t>
            </a:r>
          </a:p>
          <a:p>
            <a:pPr eaLnBrk="1" hangingPunct="1"/>
            <a:endParaRPr lang="en-US" altLang="en-US" dirty="0" smtClean="0"/>
          </a:p>
          <a:p>
            <a:pPr eaLnBrk="1" hangingPunct="1"/>
            <a:r>
              <a:rPr lang="en-US" altLang="en-US" dirty="0" smtClean="0"/>
              <a:t>Understand Monitoring Implications </a:t>
            </a:r>
          </a:p>
          <a:p>
            <a:pPr eaLnBrk="1" hangingPunct="1"/>
            <a:endParaRPr lang="en-US" altLang="en-US" dirty="0" smtClean="0"/>
          </a:p>
        </p:txBody>
      </p:sp>
    </p:spTree>
    <p:extLst>
      <p:ext uri="{BB962C8B-B14F-4D97-AF65-F5344CB8AC3E}">
        <p14:creationId xmlns:p14="http://schemas.microsoft.com/office/powerpoint/2010/main" val="37455819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mtClean="0"/>
              <a:t>Learning Objectives Continued</a:t>
            </a:r>
          </a:p>
        </p:txBody>
      </p:sp>
      <p:sp>
        <p:nvSpPr>
          <p:cNvPr id="6147" name="Rectangle 3"/>
          <p:cNvSpPr>
            <a:spLocks noGrp="1" noChangeArrowheads="1"/>
          </p:cNvSpPr>
          <p:nvPr>
            <p:ph type="body" idx="1"/>
          </p:nvPr>
        </p:nvSpPr>
        <p:spPr>
          <a:xfrm>
            <a:off x="457200" y="1905000"/>
            <a:ext cx="7467600" cy="4873752"/>
          </a:xfrm>
        </p:spPr>
        <p:txBody>
          <a:bodyPr/>
          <a:lstStyle/>
          <a:p>
            <a:pPr eaLnBrk="1" hangingPunct="1">
              <a:lnSpc>
                <a:spcPct val="90000"/>
              </a:lnSpc>
            </a:pPr>
            <a:r>
              <a:rPr lang="en-US" altLang="en-US" dirty="0" smtClean="0"/>
              <a:t>Understand when a Modification is Necessary</a:t>
            </a:r>
          </a:p>
          <a:p>
            <a:pPr marL="0" indent="0" eaLnBrk="1" hangingPunct="1">
              <a:lnSpc>
                <a:spcPct val="90000"/>
              </a:lnSpc>
              <a:buNone/>
            </a:pPr>
            <a:endParaRPr lang="en-US" altLang="en-US" dirty="0" smtClean="0"/>
          </a:p>
          <a:p>
            <a:pPr eaLnBrk="1" hangingPunct="1">
              <a:lnSpc>
                <a:spcPct val="90000"/>
              </a:lnSpc>
            </a:pPr>
            <a:r>
              <a:rPr lang="en-US" altLang="en-US" dirty="0" smtClean="0"/>
              <a:t>Understand the Federal Project Officer (FPO) Role</a:t>
            </a:r>
          </a:p>
          <a:p>
            <a:pPr marL="0" indent="0" eaLnBrk="1" hangingPunct="1">
              <a:lnSpc>
                <a:spcPct val="90000"/>
              </a:lnSpc>
              <a:buNone/>
            </a:pPr>
            <a:endParaRPr lang="en-US" altLang="en-US" dirty="0" smtClean="0"/>
          </a:p>
          <a:p>
            <a:pPr eaLnBrk="1" hangingPunct="1">
              <a:lnSpc>
                <a:spcPct val="90000"/>
              </a:lnSpc>
            </a:pPr>
            <a:r>
              <a:rPr lang="en-US" altLang="en-US" dirty="0" smtClean="0"/>
              <a:t>Understand the Bases for Modification Approval</a:t>
            </a:r>
          </a:p>
          <a:p>
            <a:pPr marL="0" indent="0" eaLnBrk="1" hangingPunct="1">
              <a:lnSpc>
                <a:spcPct val="90000"/>
              </a:lnSpc>
              <a:buNone/>
            </a:pPr>
            <a:endParaRPr lang="en-US" altLang="en-US" dirty="0" smtClean="0"/>
          </a:p>
          <a:p>
            <a:pPr eaLnBrk="1" hangingPunct="1">
              <a:lnSpc>
                <a:spcPct val="90000"/>
              </a:lnSpc>
            </a:pPr>
            <a:r>
              <a:rPr lang="en-US" altLang="en-US" dirty="0" smtClean="0"/>
              <a:t>Receive Technical Instructions for Modifications – request procedures</a:t>
            </a:r>
          </a:p>
          <a:p>
            <a:pPr eaLnBrk="1" hangingPunct="1">
              <a:lnSpc>
                <a:spcPct val="90000"/>
              </a:lnSpc>
              <a:buFont typeface="Wingdings" pitchFamily="2" charset="2"/>
              <a:buNone/>
            </a:pPr>
            <a:endParaRPr lang="en-US" altLang="en-US" dirty="0" smtClean="0"/>
          </a:p>
        </p:txBody>
      </p:sp>
    </p:spTree>
    <p:extLst>
      <p:ext uri="{BB962C8B-B14F-4D97-AF65-F5344CB8AC3E}">
        <p14:creationId xmlns:p14="http://schemas.microsoft.com/office/powerpoint/2010/main" val="31258264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Types of Modifications	</a:t>
            </a:r>
          </a:p>
        </p:txBody>
      </p:sp>
      <p:sp>
        <p:nvSpPr>
          <p:cNvPr id="7171" name="Rectangle 3"/>
          <p:cNvSpPr>
            <a:spLocks noGrp="1" noChangeArrowheads="1"/>
          </p:cNvSpPr>
          <p:nvPr>
            <p:ph type="body" idx="1"/>
          </p:nvPr>
        </p:nvSpPr>
        <p:spPr/>
        <p:txBody>
          <a:bodyPr/>
          <a:lstStyle/>
          <a:p>
            <a:pPr eaLnBrk="1" hangingPunct="1">
              <a:lnSpc>
                <a:spcPct val="90000"/>
              </a:lnSpc>
              <a:buFont typeface="Wingdings" pitchFamily="2" charset="2"/>
              <a:buNone/>
            </a:pPr>
            <a:r>
              <a:rPr lang="en-US" altLang="en-US" dirty="0" smtClean="0"/>
              <a:t>What is  a Modification?</a:t>
            </a:r>
          </a:p>
          <a:p>
            <a:pPr eaLnBrk="1" hangingPunct="1">
              <a:lnSpc>
                <a:spcPct val="90000"/>
              </a:lnSpc>
            </a:pPr>
            <a:r>
              <a:rPr lang="en-US" altLang="en-US" dirty="0" smtClean="0"/>
              <a:t>A modification is the formal process used to make changes to your grant agreement</a:t>
            </a:r>
          </a:p>
          <a:p>
            <a:pPr eaLnBrk="1" hangingPunct="1">
              <a:lnSpc>
                <a:spcPct val="90000"/>
              </a:lnSpc>
              <a:buFont typeface="Wingdings" pitchFamily="2" charset="2"/>
              <a:buNone/>
            </a:pPr>
            <a:endParaRPr lang="en-US" altLang="en-US" dirty="0" smtClean="0"/>
          </a:p>
          <a:p>
            <a:pPr eaLnBrk="1" hangingPunct="1">
              <a:lnSpc>
                <a:spcPct val="90000"/>
              </a:lnSpc>
              <a:buFont typeface="Wingdings" pitchFamily="2" charset="2"/>
              <a:buNone/>
            </a:pPr>
            <a:r>
              <a:rPr lang="en-US" altLang="en-US" dirty="0" smtClean="0"/>
              <a:t>There are two Types of Modifications:</a:t>
            </a:r>
          </a:p>
          <a:p>
            <a:pPr eaLnBrk="1" hangingPunct="1">
              <a:lnSpc>
                <a:spcPct val="90000"/>
              </a:lnSpc>
            </a:pPr>
            <a:r>
              <a:rPr lang="en-US" altLang="en-US" dirty="0" smtClean="0"/>
              <a:t>Grant Officer Initiated - Unilateral</a:t>
            </a:r>
          </a:p>
          <a:p>
            <a:pPr eaLnBrk="1" hangingPunct="1">
              <a:lnSpc>
                <a:spcPct val="90000"/>
              </a:lnSpc>
            </a:pPr>
            <a:r>
              <a:rPr lang="en-US" altLang="en-US" dirty="0" smtClean="0"/>
              <a:t>Grantee Requested – Bi-lateral - needing Prior Approval</a:t>
            </a:r>
          </a:p>
        </p:txBody>
      </p:sp>
    </p:spTree>
    <p:extLst>
      <p:ext uri="{BB962C8B-B14F-4D97-AF65-F5344CB8AC3E}">
        <p14:creationId xmlns:p14="http://schemas.microsoft.com/office/powerpoint/2010/main" val="27520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dirty="0" smtClean="0"/>
              <a:t>Grant Officer Initiated Modifications</a:t>
            </a:r>
          </a:p>
        </p:txBody>
      </p:sp>
      <p:sp>
        <p:nvSpPr>
          <p:cNvPr id="8195" name="Rectangle 3"/>
          <p:cNvSpPr>
            <a:spLocks noGrp="1" noChangeArrowheads="1"/>
          </p:cNvSpPr>
          <p:nvPr>
            <p:ph type="body" idx="1"/>
          </p:nvPr>
        </p:nvSpPr>
        <p:spPr/>
        <p:txBody>
          <a:bodyPr/>
          <a:lstStyle/>
          <a:p>
            <a:pPr marL="0" indent="0" eaLnBrk="1" hangingPunct="1">
              <a:lnSpc>
                <a:spcPct val="90000"/>
              </a:lnSpc>
              <a:buNone/>
            </a:pPr>
            <a:r>
              <a:rPr lang="en-US" altLang="en-US" dirty="0" smtClean="0"/>
              <a:t>Sample:</a:t>
            </a:r>
          </a:p>
          <a:p>
            <a:pPr eaLnBrk="1" hangingPunct="1">
              <a:lnSpc>
                <a:spcPct val="90000"/>
              </a:lnSpc>
            </a:pPr>
            <a:r>
              <a:rPr lang="en-US" altLang="en-US" dirty="0" smtClean="0"/>
              <a:t>Increasing Funding</a:t>
            </a:r>
          </a:p>
          <a:p>
            <a:pPr>
              <a:lnSpc>
                <a:spcPct val="90000"/>
              </a:lnSpc>
            </a:pPr>
            <a:r>
              <a:rPr lang="en-US" altLang="en-US" dirty="0" smtClean="0"/>
              <a:t>Decreasing </a:t>
            </a:r>
            <a:r>
              <a:rPr lang="en-US" altLang="en-US" dirty="0"/>
              <a:t>Funding </a:t>
            </a:r>
            <a:r>
              <a:rPr lang="en-US" altLang="en-US" dirty="0" smtClean="0"/>
              <a:t>(</a:t>
            </a:r>
            <a:r>
              <a:rPr lang="en-US" altLang="en-US" dirty="0"/>
              <a:t>R</a:t>
            </a:r>
            <a:r>
              <a:rPr lang="en-US" altLang="en-US" dirty="0" smtClean="0"/>
              <a:t>escission)</a:t>
            </a:r>
          </a:p>
          <a:p>
            <a:pPr eaLnBrk="1" hangingPunct="1">
              <a:lnSpc>
                <a:spcPct val="90000"/>
              </a:lnSpc>
            </a:pPr>
            <a:r>
              <a:rPr lang="en-US" altLang="en-US" dirty="0" smtClean="0"/>
              <a:t>Authorizing Pre-award Costs</a:t>
            </a:r>
          </a:p>
          <a:p>
            <a:pPr eaLnBrk="1" hangingPunct="1">
              <a:lnSpc>
                <a:spcPct val="90000"/>
              </a:lnSpc>
            </a:pPr>
            <a:r>
              <a:rPr lang="en-US" altLang="en-US" dirty="0" smtClean="0"/>
              <a:t>Placing Special Conditions on the grant</a:t>
            </a:r>
          </a:p>
          <a:p>
            <a:pPr eaLnBrk="1" hangingPunct="1">
              <a:lnSpc>
                <a:spcPct val="90000"/>
              </a:lnSpc>
            </a:pPr>
            <a:r>
              <a:rPr lang="en-US" altLang="en-US" dirty="0" smtClean="0"/>
              <a:t>Designation as “high risk” (per 29 CFR 95.14 or 29 CFR 97.12)</a:t>
            </a:r>
          </a:p>
          <a:p>
            <a:pPr eaLnBrk="1" hangingPunct="1">
              <a:lnSpc>
                <a:spcPct val="90000"/>
              </a:lnSpc>
            </a:pPr>
            <a:r>
              <a:rPr lang="en-US" altLang="en-US" dirty="0" smtClean="0"/>
              <a:t>Disallowing Costs</a:t>
            </a:r>
          </a:p>
          <a:p>
            <a:pPr eaLnBrk="1" hangingPunct="1">
              <a:lnSpc>
                <a:spcPct val="90000"/>
              </a:lnSpc>
            </a:pPr>
            <a:r>
              <a:rPr lang="en-US" altLang="en-US" dirty="0" smtClean="0"/>
              <a:t>Imposing Sanctions or Corrective Action Plans (CAPs)</a:t>
            </a:r>
          </a:p>
          <a:p>
            <a:pPr eaLnBrk="1" hangingPunct="1">
              <a:lnSpc>
                <a:spcPct val="90000"/>
              </a:lnSpc>
            </a:pPr>
            <a:endParaRPr lang="en-US" altLang="en-US" dirty="0" smtClean="0"/>
          </a:p>
          <a:p>
            <a:pPr eaLnBrk="1" hangingPunct="1">
              <a:lnSpc>
                <a:spcPct val="90000"/>
              </a:lnSpc>
            </a:pPr>
            <a:endParaRPr lang="en-US" altLang="en-US" dirty="0" smtClean="0"/>
          </a:p>
        </p:txBody>
      </p:sp>
    </p:spTree>
    <p:extLst>
      <p:ext uri="{BB962C8B-B14F-4D97-AF65-F5344CB8AC3E}">
        <p14:creationId xmlns:p14="http://schemas.microsoft.com/office/powerpoint/2010/main" val="41233538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7467600" cy="808038"/>
          </a:xfrm>
        </p:spPr>
        <p:txBody>
          <a:bodyPr/>
          <a:lstStyle/>
          <a:p>
            <a:pPr eaLnBrk="1" hangingPunct="1"/>
            <a:r>
              <a:rPr lang="en-US" altLang="en-US" dirty="0" smtClean="0"/>
              <a:t>Grantee Requested Modifications</a:t>
            </a:r>
          </a:p>
        </p:txBody>
      </p:sp>
      <p:sp>
        <p:nvSpPr>
          <p:cNvPr id="9219" name="Rectangle 3"/>
          <p:cNvSpPr>
            <a:spLocks noGrp="1" noChangeArrowheads="1"/>
          </p:cNvSpPr>
          <p:nvPr>
            <p:ph type="body" idx="1"/>
          </p:nvPr>
        </p:nvSpPr>
        <p:spPr/>
        <p:txBody>
          <a:bodyPr>
            <a:normAutofit lnSpcReduction="10000"/>
          </a:bodyPr>
          <a:lstStyle/>
          <a:p>
            <a:pPr marL="0" indent="0" eaLnBrk="1" hangingPunct="1">
              <a:lnSpc>
                <a:spcPct val="90000"/>
              </a:lnSpc>
              <a:buNone/>
            </a:pPr>
            <a:r>
              <a:rPr lang="en-US" altLang="en-US" sz="2400" dirty="0" smtClean="0"/>
              <a:t>Sample:</a:t>
            </a:r>
          </a:p>
          <a:p>
            <a:pPr eaLnBrk="1" hangingPunct="1">
              <a:lnSpc>
                <a:spcPct val="90000"/>
              </a:lnSpc>
            </a:pPr>
            <a:r>
              <a:rPr lang="en-US" altLang="en-US" sz="2400" dirty="0" smtClean="0"/>
              <a:t>Administrative Corrections </a:t>
            </a:r>
          </a:p>
          <a:p>
            <a:pPr eaLnBrk="1" hangingPunct="1">
              <a:lnSpc>
                <a:spcPct val="90000"/>
              </a:lnSpc>
            </a:pPr>
            <a:r>
              <a:rPr lang="en-US" altLang="en-US" sz="2400" dirty="0" smtClean="0"/>
              <a:t>Budget Realignment</a:t>
            </a:r>
          </a:p>
          <a:p>
            <a:pPr eaLnBrk="1" hangingPunct="1">
              <a:lnSpc>
                <a:spcPct val="90000"/>
              </a:lnSpc>
            </a:pPr>
            <a:r>
              <a:rPr lang="en-US" altLang="en-US" dirty="0" smtClean="0"/>
              <a:t>Approved Indirect Cost Rate Agreement Incorporation</a:t>
            </a:r>
            <a:endParaRPr lang="en-US" altLang="en-US" sz="2400" dirty="0" smtClean="0"/>
          </a:p>
          <a:p>
            <a:pPr eaLnBrk="1" hangingPunct="1">
              <a:lnSpc>
                <a:spcPct val="90000"/>
              </a:lnSpc>
            </a:pPr>
            <a:r>
              <a:rPr lang="en-US" altLang="en-US" sz="2400" dirty="0" smtClean="0"/>
              <a:t>No Cost Extension </a:t>
            </a:r>
          </a:p>
          <a:p>
            <a:pPr eaLnBrk="1" hangingPunct="1">
              <a:lnSpc>
                <a:spcPct val="90000"/>
              </a:lnSpc>
            </a:pPr>
            <a:r>
              <a:rPr lang="en-US" altLang="en-US" sz="2400" dirty="0" smtClean="0"/>
              <a:t>Equipment Purchase/Lease</a:t>
            </a:r>
          </a:p>
          <a:p>
            <a:pPr eaLnBrk="1" hangingPunct="1">
              <a:lnSpc>
                <a:spcPct val="90000"/>
              </a:lnSpc>
            </a:pPr>
            <a:r>
              <a:rPr lang="en-US" altLang="en-US" sz="2400" dirty="0" smtClean="0"/>
              <a:t>Statement/Scope of Work Change</a:t>
            </a:r>
          </a:p>
          <a:p>
            <a:pPr eaLnBrk="1" hangingPunct="1">
              <a:lnSpc>
                <a:spcPct val="90000"/>
              </a:lnSpc>
            </a:pPr>
            <a:r>
              <a:rPr lang="en-US" altLang="en-US" sz="2400" dirty="0" smtClean="0"/>
              <a:t>Novation Change (Organizational Name Change)</a:t>
            </a:r>
          </a:p>
          <a:p>
            <a:pPr eaLnBrk="1" hangingPunct="1">
              <a:lnSpc>
                <a:spcPct val="90000"/>
              </a:lnSpc>
            </a:pPr>
            <a:r>
              <a:rPr lang="en-US" altLang="en-US" sz="2400" dirty="0" smtClean="0"/>
              <a:t>Changes in Key Personnel (SF-424)</a:t>
            </a:r>
          </a:p>
          <a:p>
            <a:pPr eaLnBrk="1" hangingPunct="1">
              <a:lnSpc>
                <a:spcPct val="90000"/>
              </a:lnSpc>
            </a:pPr>
            <a:r>
              <a:rPr lang="en-US" altLang="en-US" sz="2400" dirty="0" smtClean="0"/>
              <a:t>Change of Fiscal Agent</a:t>
            </a:r>
          </a:p>
          <a:p>
            <a:pPr eaLnBrk="1" hangingPunct="1">
              <a:lnSpc>
                <a:spcPct val="90000"/>
              </a:lnSpc>
            </a:pPr>
            <a:r>
              <a:rPr lang="en-US" altLang="en-US" sz="2400" dirty="0" smtClean="0"/>
              <a:t>Renovation and Alteration</a:t>
            </a:r>
          </a:p>
          <a:p>
            <a:pPr eaLnBrk="1" hangingPunct="1">
              <a:lnSpc>
                <a:spcPct val="90000"/>
              </a:lnSpc>
            </a:pPr>
            <a:r>
              <a:rPr lang="en-US" altLang="en-US" dirty="0" smtClean="0"/>
              <a:t>Prior Approval for Specific Costs</a:t>
            </a: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p:txBody>
      </p:sp>
    </p:spTree>
    <p:extLst>
      <p:ext uri="{BB962C8B-B14F-4D97-AF65-F5344CB8AC3E}">
        <p14:creationId xmlns:p14="http://schemas.microsoft.com/office/powerpoint/2010/main" val="30716628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dirty="0" smtClean="0"/>
              <a:t>When May A Modification Be Necessary?</a:t>
            </a:r>
          </a:p>
        </p:txBody>
      </p:sp>
      <p:sp>
        <p:nvSpPr>
          <p:cNvPr id="10243" name="Rectangle 3"/>
          <p:cNvSpPr>
            <a:spLocks noGrp="1" noChangeArrowheads="1"/>
          </p:cNvSpPr>
          <p:nvPr>
            <p:ph type="body" idx="1"/>
          </p:nvPr>
        </p:nvSpPr>
        <p:spPr/>
        <p:txBody>
          <a:bodyPr>
            <a:normAutofit lnSpcReduction="10000"/>
          </a:bodyPr>
          <a:lstStyle/>
          <a:p>
            <a:pPr eaLnBrk="1" hangingPunct="1">
              <a:lnSpc>
                <a:spcPct val="80000"/>
              </a:lnSpc>
              <a:buFont typeface="Wingdings" pitchFamily="2" charset="2"/>
              <a:buNone/>
            </a:pPr>
            <a:r>
              <a:rPr lang="en-US" altLang="en-US" sz="2400" dirty="0" smtClean="0"/>
              <a:t>This is not a comprehensive list however if there are changes to the 7 P’s, you probably will need a modification to your grant agreement</a:t>
            </a:r>
          </a:p>
          <a:p>
            <a:pPr eaLnBrk="1" hangingPunct="1">
              <a:lnSpc>
                <a:spcPct val="80000"/>
              </a:lnSpc>
              <a:buFont typeface="Wingdings" pitchFamily="2" charset="2"/>
              <a:buNone/>
            </a:pPr>
            <a:endParaRPr lang="en-US" altLang="en-US" sz="2400" dirty="0" smtClean="0"/>
          </a:p>
          <a:p>
            <a:pPr eaLnBrk="1" hangingPunct="1">
              <a:lnSpc>
                <a:spcPct val="80000"/>
              </a:lnSpc>
            </a:pPr>
            <a:r>
              <a:rPr lang="en-US" altLang="en-US" sz="2400" dirty="0" smtClean="0"/>
              <a:t>Partner – Grantee, Grantee name change, named partner</a:t>
            </a:r>
          </a:p>
          <a:p>
            <a:pPr eaLnBrk="1" hangingPunct="1">
              <a:lnSpc>
                <a:spcPct val="80000"/>
              </a:lnSpc>
            </a:pPr>
            <a:r>
              <a:rPr lang="en-US" altLang="en-US" sz="2400" dirty="0" smtClean="0"/>
              <a:t>Personnel – includes signatory official, POC</a:t>
            </a:r>
          </a:p>
          <a:p>
            <a:pPr eaLnBrk="1" hangingPunct="1">
              <a:lnSpc>
                <a:spcPct val="80000"/>
              </a:lnSpc>
            </a:pPr>
            <a:r>
              <a:rPr lang="en-US" altLang="en-US" sz="2400" dirty="0" smtClean="0"/>
              <a:t>Place – includes mailing address; EIN and DUNS; work site</a:t>
            </a:r>
          </a:p>
          <a:p>
            <a:pPr eaLnBrk="1" hangingPunct="1">
              <a:lnSpc>
                <a:spcPct val="80000"/>
              </a:lnSpc>
            </a:pPr>
            <a:r>
              <a:rPr lang="en-US" altLang="en-US" sz="2400" dirty="0" smtClean="0"/>
              <a:t>Performance – includes changes in the scope or statement of work; performance targets</a:t>
            </a:r>
          </a:p>
          <a:p>
            <a:pPr eaLnBrk="1" hangingPunct="1">
              <a:lnSpc>
                <a:spcPct val="80000"/>
              </a:lnSpc>
            </a:pPr>
            <a:r>
              <a:rPr lang="en-US" altLang="en-US" sz="2400" dirty="0" smtClean="0"/>
              <a:t>Period – includes start and end dates of the grant</a:t>
            </a:r>
          </a:p>
          <a:p>
            <a:pPr eaLnBrk="1" hangingPunct="1">
              <a:lnSpc>
                <a:spcPct val="80000"/>
              </a:lnSpc>
            </a:pPr>
            <a:r>
              <a:rPr lang="en-US" altLang="en-US" sz="2400" dirty="0" smtClean="0"/>
              <a:t>Parts – includes equipment</a:t>
            </a:r>
          </a:p>
          <a:p>
            <a:pPr eaLnBrk="1" hangingPunct="1">
              <a:lnSpc>
                <a:spcPct val="80000"/>
              </a:lnSpc>
            </a:pPr>
            <a:r>
              <a:rPr lang="en-US" altLang="en-US" sz="2400" dirty="0" smtClean="0"/>
              <a:t>Price – includes increase or decrease in grant award; changes in budget line items</a:t>
            </a:r>
          </a:p>
          <a:p>
            <a:pPr eaLnBrk="1" hangingPunct="1">
              <a:lnSpc>
                <a:spcPct val="80000"/>
              </a:lnSpc>
            </a:pPr>
            <a:endParaRPr lang="en-US" altLang="en-US" sz="2400" dirty="0" smtClean="0"/>
          </a:p>
        </p:txBody>
      </p:sp>
    </p:spTree>
    <p:extLst>
      <p:ext uri="{BB962C8B-B14F-4D97-AF65-F5344CB8AC3E}">
        <p14:creationId xmlns:p14="http://schemas.microsoft.com/office/powerpoint/2010/main" val="9489044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dirty="0" smtClean="0"/>
              <a:t>When May a modification be necessary? continued</a:t>
            </a:r>
          </a:p>
        </p:txBody>
      </p:sp>
      <p:sp>
        <p:nvSpPr>
          <p:cNvPr id="11267" name="Rectangle 3"/>
          <p:cNvSpPr>
            <a:spLocks noGrp="1" noChangeArrowheads="1"/>
          </p:cNvSpPr>
          <p:nvPr>
            <p:ph type="body" idx="1"/>
          </p:nvPr>
        </p:nvSpPr>
        <p:spPr/>
        <p:txBody>
          <a:bodyPr/>
          <a:lstStyle/>
          <a:p>
            <a:pPr marL="0" indent="0" eaLnBrk="1" hangingPunct="1">
              <a:buNone/>
            </a:pPr>
            <a:r>
              <a:rPr lang="en-US" altLang="en-US" dirty="0" smtClean="0"/>
              <a:t>Administrative Corrections </a:t>
            </a:r>
          </a:p>
          <a:p>
            <a:pPr marL="0" indent="0" eaLnBrk="1" hangingPunct="1">
              <a:buNone/>
            </a:pPr>
            <a:endParaRPr lang="en-US" altLang="en-US" dirty="0"/>
          </a:p>
          <a:p>
            <a:pPr marL="0" indent="0" eaLnBrk="1" hangingPunct="1">
              <a:buNone/>
            </a:pPr>
            <a:r>
              <a:rPr lang="en-US" altLang="en-US" dirty="0" smtClean="0"/>
              <a:t>Sample:</a:t>
            </a:r>
          </a:p>
          <a:p>
            <a:pPr eaLnBrk="1" hangingPunct="1"/>
            <a:r>
              <a:rPr lang="en-US" altLang="en-US" dirty="0" smtClean="0"/>
              <a:t>Grantee address was listed wrong on the 424</a:t>
            </a:r>
          </a:p>
          <a:p>
            <a:pPr eaLnBrk="1" hangingPunct="1"/>
            <a:r>
              <a:rPr lang="en-US" altLang="en-US" dirty="0" smtClean="0"/>
              <a:t>Grantee changes address</a:t>
            </a:r>
          </a:p>
          <a:p>
            <a:pPr eaLnBrk="1" hangingPunct="1"/>
            <a:r>
              <a:rPr lang="en-US" altLang="en-US" dirty="0" smtClean="0"/>
              <a:t>Spelling errors on the 424</a:t>
            </a:r>
          </a:p>
          <a:p>
            <a:pPr eaLnBrk="1" hangingPunct="1"/>
            <a:r>
              <a:rPr lang="en-US" altLang="en-US" dirty="0" smtClean="0"/>
              <a:t>Other administrative errors</a:t>
            </a:r>
          </a:p>
        </p:txBody>
      </p:sp>
    </p:spTree>
    <p:extLst>
      <p:ext uri="{BB962C8B-B14F-4D97-AF65-F5344CB8AC3E}">
        <p14:creationId xmlns:p14="http://schemas.microsoft.com/office/powerpoint/2010/main" val="66065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mtClean="0"/>
              <a:t>Budget Modification</a:t>
            </a:r>
          </a:p>
        </p:txBody>
      </p:sp>
      <p:sp>
        <p:nvSpPr>
          <p:cNvPr id="12291" name="Rectangle 3"/>
          <p:cNvSpPr>
            <a:spLocks noGrp="1" noChangeArrowheads="1"/>
          </p:cNvSpPr>
          <p:nvPr>
            <p:ph type="body" idx="1"/>
          </p:nvPr>
        </p:nvSpPr>
        <p:spPr/>
        <p:txBody>
          <a:bodyPr/>
          <a:lstStyle/>
          <a:p>
            <a:pPr eaLnBrk="1" hangingPunct="1"/>
            <a:r>
              <a:rPr lang="en-US" altLang="en-US" dirty="0" smtClean="0"/>
              <a:t>Realign Budget</a:t>
            </a:r>
          </a:p>
          <a:p>
            <a:pPr eaLnBrk="1" hangingPunct="1">
              <a:buFont typeface="Wingdings" pitchFamily="2" charset="2"/>
              <a:buNone/>
            </a:pPr>
            <a:endParaRPr lang="en-US" altLang="en-US" dirty="0" smtClean="0"/>
          </a:p>
          <a:p>
            <a:pPr eaLnBrk="1" hangingPunct="1">
              <a:buFont typeface="Wingdings" pitchFamily="2" charset="2"/>
              <a:buNone/>
            </a:pPr>
            <a:r>
              <a:rPr lang="en-US" altLang="en-US" dirty="0" smtClean="0"/>
              <a:t>Information needed:</a:t>
            </a:r>
          </a:p>
          <a:p>
            <a:pPr>
              <a:buFont typeface="Courier New" panose="02070309020205020404" pitchFamily="49" charset="0"/>
              <a:buChar char="o"/>
            </a:pPr>
            <a:r>
              <a:rPr lang="en-US" altLang="en-US" dirty="0" smtClean="0"/>
              <a:t>	Narrative explanation for the change either 	in the request letter or revised budget 	narrative</a:t>
            </a:r>
          </a:p>
          <a:p>
            <a:pPr>
              <a:buFont typeface="Courier New" panose="02070309020205020404" pitchFamily="49" charset="0"/>
              <a:buChar char="o"/>
            </a:pPr>
            <a:r>
              <a:rPr lang="en-US" altLang="en-US" dirty="0" smtClean="0"/>
              <a:t>	Revised 424A</a:t>
            </a:r>
          </a:p>
          <a:p>
            <a:pPr>
              <a:buFont typeface="Courier New" panose="02070309020205020404" pitchFamily="49" charset="0"/>
              <a:buChar char="o"/>
            </a:pPr>
            <a:r>
              <a:rPr lang="en-US" altLang="en-US" dirty="0"/>
              <a:t>	</a:t>
            </a:r>
            <a:r>
              <a:rPr lang="en-US" altLang="en-US" dirty="0" smtClean="0"/>
              <a:t>Budget Change Summary Form</a:t>
            </a:r>
          </a:p>
          <a:p>
            <a:pPr>
              <a:buFont typeface="Courier New" panose="02070309020205020404" pitchFamily="49" charset="0"/>
              <a:buChar char="o"/>
            </a:pPr>
            <a:endParaRPr lang="en-US" altLang="en-US" dirty="0"/>
          </a:p>
          <a:p>
            <a:pPr marL="0" indent="0">
              <a:buNone/>
            </a:pPr>
            <a:r>
              <a:rPr lang="en-US" altLang="en-US" dirty="0" smtClean="0"/>
              <a:t>*Always consider if proposed changes will impact the statement or scope of work</a:t>
            </a:r>
          </a:p>
        </p:txBody>
      </p:sp>
    </p:spTree>
    <p:extLst>
      <p:ext uri="{BB962C8B-B14F-4D97-AF65-F5344CB8AC3E}">
        <p14:creationId xmlns:p14="http://schemas.microsoft.com/office/powerpoint/2010/main" val="38879232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Clause #1:-Budget Line Item Flexibility</a:t>
            </a:r>
          </a:p>
        </p:txBody>
      </p:sp>
      <p:sp>
        <p:nvSpPr>
          <p:cNvPr id="13315" name="Rectangle 3"/>
          <p:cNvSpPr>
            <a:spLocks noGrp="1" noChangeArrowheads="1"/>
          </p:cNvSpPr>
          <p:nvPr>
            <p:ph type="body" idx="1"/>
          </p:nvPr>
        </p:nvSpPr>
        <p:spPr/>
        <p:txBody>
          <a:bodyPr>
            <a:normAutofit lnSpcReduction="10000"/>
          </a:bodyPr>
          <a:lstStyle/>
          <a:p>
            <a:pPr eaLnBrk="1" hangingPunct="1">
              <a:lnSpc>
                <a:spcPct val="80000"/>
              </a:lnSpc>
            </a:pPr>
            <a:r>
              <a:rPr lang="en-US" altLang="en-US" sz="2400" dirty="0" smtClean="0"/>
              <a:t>Flexibility is allowed within the grant budget </a:t>
            </a:r>
            <a:r>
              <a:rPr lang="en-US" altLang="en-US" sz="2400" b="1" dirty="0" smtClean="0"/>
              <a:t>(except wages, salaries and fringe benefits, and indirect cost rates)</a:t>
            </a:r>
            <a:r>
              <a:rPr lang="en-US" altLang="en-US" sz="2400" dirty="0" smtClean="0"/>
              <a:t>, provided no </a:t>
            </a:r>
            <a:r>
              <a:rPr lang="en-US" altLang="en-US" sz="2400" b="1" dirty="0" smtClean="0"/>
              <a:t>single line item</a:t>
            </a:r>
            <a:r>
              <a:rPr lang="en-US" altLang="en-US" sz="2400" dirty="0" smtClean="0"/>
              <a:t> is increased or decreased by more than </a:t>
            </a:r>
            <a:r>
              <a:rPr lang="en-US" altLang="en-US" sz="2400" b="1" dirty="0" smtClean="0"/>
              <a:t>20%</a:t>
            </a:r>
            <a:r>
              <a:rPr lang="en-US" altLang="en-US" sz="2400" dirty="0" smtClean="0"/>
              <a:t>.  Changes in excess of 20% and any changes in wages, salaries and fringe benefits, and indirect cost rates </a:t>
            </a:r>
            <a:r>
              <a:rPr lang="en-US" altLang="en-US" sz="2400" b="1" u="sng" dirty="0" smtClean="0"/>
              <a:t>must</a:t>
            </a:r>
            <a:r>
              <a:rPr lang="en-US" altLang="en-US" sz="2400" b="1" dirty="0" smtClean="0"/>
              <a:t> receive</a:t>
            </a:r>
            <a:r>
              <a:rPr lang="en-US" altLang="en-US" sz="2400" dirty="0" smtClean="0"/>
              <a:t> prior written approval from the Grant Officer.</a:t>
            </a:r>
          </a:p>
          <a:p>
            <a:pPr marL="0" indent="0" eaLnBrk="1" hangingPunct="1">
              <a:lnSpc>
                <a:spcPct val="80000"/>
              </a:lnSpc>
              <a:buNone/>
            </a:pPr>
            <a:endParaRPr lang="en-US" altLang="en-US" sz="2400" dirty="0" smtClean="0"/>
          </a:p>
          <a:p>
            <a:pPr eaLnBrk="1" hangingPunct="1">
              <a:lnSpc>
                <a:spcPct val="80000"/>
              </a:lnSpc>
            </a:pPr>
            <a:r>
              <a:rPr lang="en-US" altLang="en-US" sz="2400" dirty="0" smtClean="0"/>
              <a:t>Any changes in mix or match within the wages and salaries line do not require a grant modification.  However, your assigned DOL Federal Project Officer (FPO) must review these changes prior to implementing these changes.  Failure consult with your FPO may result in cost disallowance.</a:t>
            </a:r>
          </a:p>
        </p:txBody>
      </p:sp>
    </p:spTree>
    <p:extLst>
      <p:ext uri="{BB962C8B-B14F-4D97-AF65-F5344CB8AC3E}">
        <p14:creationId xmlns:p14="http://schemas.microsoft.com/office/powerpoint/2010/main" val="687845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SF 424A</a:t>
            </a:r>
          </a:p>
        </p:txBody>
      </p:sp>
      <p:pic>
        <p:nvPicPr>
          <p:cNvPr id="14339" name="Picture 4" descr="Picture1"/>
          <p:cNvPicPr>
            <a:picLocks noGrp="1" noChangeAspect="1" noChangeArrowheads="1"/>
          </p:cNvPicPr>
          <p:nvPr>
            <p:ph type="body" idx="1"/>
          </p:nvPr>
        </p:nvPicPr>
        <p:blipFill>
          <a:blip r:embed="rId2" cstate="print">
            <a:extLst>
              <a:ext uri="{28A0092B-C50C-407E-A947-70E740481C1C}">
                <a14:useLocalDpi xmlns:a14="http://schemas.microsoft.com/office/drawing/2010/main" val="0"/>
              </a:ext>
            </a:extLst>
          </a:blip>
          <a:srcRect/>
          <a:stretch>
            <a:fillRect/>
          </a:stretch>
        </p:blipFill>
        <p:spPr>
          <a:xfrm>
            <a:off x="457200" y="2057400"/>
            <a:ext cx="83058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084378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Approved Indirect Cost rate Incorporation</a:t>
            </a:r>
            <a:endParaRPr lang="en-US" dirty="0"/>
          </a:p>
        </p:txBody>
      </p:sp>
      <p:sp>
        <p:nvSpPr>
          <p:cNvPr id="3" name="Content Placeholder 2"/>
          <p:cNvSpPr>
            <a:spLocks noGrp="1"/>
          </p:cNvSpPr>
          <p:nvPr>
            <p:ph sz="quarter" idx="1"/>
          </p:nvPr>
        </p:nvSpPr>
        <p:spPr/>
        <p:txBody>
          <a:bodyPr/>
          <a:lstStyle/>
          <a:p>
            <a:r>
              <a:rPr lang="en-US" dirty="0" smtClean="0"/>
              <a:t>If your organization receives a newly approved indirect cost rate agreement this must be submitted for incorporation into your grant agreement</a:t>
            </a:r>
          </a:p>
          <a:p>
            <a:endParaRPr lang="en-US" dirty="0"/>
          </a:p>
          <a:p>
            <a:r>
              <a:rPr lang="en-US" dirty="0" smtClean="0"/>
              <a:t>If there is a change in your agreement (rate or base) you may have to submit a corresponding budget realignment</a:t>
            </a:r>
          </a:p>
          <a:p>
            <a:endParaRPr lang="en-US" dirty="0"/>
          </a:p>
          <a:p>
            <a:pPr marL="0" indent="0">
              <a:buNone/>
            </a:pPr>
            <a:endParaRPr lang="en-US" dirty="0"/>
          </a:p>
        </p:txBody>
      </p:sp>
    </p:spTree>
    <p:extLst>
      <p:ext uri="{BB962C8B-B14F-4D97-AF65-F5344CB8AC3E}">
        <p14:creationId xmlns:p14="http://schemas.microsoft.com/office/powerpoint/2010/main" val="3027770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No-Cost Extension	</a:t>
            </a:r>
          </a:p>
        </p:txBody>
      </p:sp>
      <p:sp>
        <p:nvSpPr>
          <p:cNvPr id="15363" name="Rectangle 3"/>
          <p:cNvSpPr>
            <a:spLocks noGrp="1" noChangeArrowheads="1"/>
          </p:cNvSpPr>
          <p:nvPr>
            <p:ph type="body" idx="1"/>
          </p:nvPr>
        </p:nvSpPr>
        <p:spPr/>
        <p:txBody>
          <a:bodyPr/>
          <a:lstStyle/>
          <a:p>
            <a:pPr eaLnBrk="1" hangingPunct="1">
              <a:lnSpc>
                <a:spcPct val="90000"/>
              </a:lnSpc>
            </a:pPr>
            <a:r>
              <a:rPr lang="en-US" altLang="en-US" sz="2800" dirty="0" smtClean="0"/>
              <a:t>When the period-of-performance is extended to allow time to complete the project/program and/or utilize funding to achieve increased benefits in terms of greater number of participants trained and employed</a:t>
            </a:r>
          </a:p>
          <a:p>
            <a:pPr eaLnBrk="1" hangingPunct="1">
              <a:lnSpc>
                <a:spcPct val="90000"/>
              </a:lnSpc>
            </a:pPr>
            <a:r>
              <a:rPr lang="en-US" altLang="en-US" sz="2800" dirty="0" smtClean="0"/>
              <a:t>More than one request for a no-cost extension is discouraged</a:t>
            </a:r>
          </a:p>
          <a:p>
            <a:pPr eaLnBrk="1" hangingPunct="1">
              <a:lnSpc>
                <a:spcPct val="90000"/>
              </a:lnSpc>
            </a:pPr>
            <a:r>
              <a:rPr lang="en-US" altLang="en-US" sz="2800" dirty="0" smtClean="0"/>
              <a:t>Having surplus funding near the end of the grant period is not justification alone for a No-Cost Extension</a:t>
            </a:r>
          </a:p>
        </p:txBody>
      </p:sp>
    </p:spTree>
    <p:extLst>
      <p:ext uri="{BB962C8B-B14F-4D97-AF65-F5344CB8AC3E}">
        <p14:creationId xmlns:p14="http://schemas.microsoft.com/office/powerpoint/2010/main" val="1705718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No-Cost Extension Request</a:t>
            </a:r>
          </a:p>
        </p:txBody>
      </p:sp>
      <p:sp>
        <p:nvSpPr>
          <p:cNvPr id="16387" name="Rectangle 3"/>
          <p:cNvSpPr>
            <a:spLocks noGrp="1" noChangeArrowheads="1"/>
          </p:cNvSpPr>
          <p:nvPr>
            <p:ph type="body" idx="1"/>
          </p:nvPr>
        </p:nvSpPr>
        <p:spPr/>
        <p:txBody>
          <a:bodyPr/>
          <a:lstStyle/>
          <a:p>
            <a:pPr eaLnBrk="1" hangingPunct="1">
              <a:lnSpc>
                <a:spcPct val="90000"/>
              </a:lnSpc>
            </a:pPr>
            <a:r>
              <a:rPr lang="en-US" altLang="en-US" dirty="0" smtClean="0"/>
              <a:t>Narrative with a detailed justification</a:t>
            </a:r>
          </a:p>
          <a:p>
            <a:pPr eaLnBrk="1" hangingPunct="1">
              <a:lnSpc>
                <a:spcPct val="90000"/>
              </a:lnSpc>
            </a:pPr>
            <a:r>
              <a:rPr lang="en-US" altLang="en-US" dirty="0" smtClean="0"/>
              <a:t>Revised timeline for extension of more than three months</a:t>
            </a:r>
          </a:p>
          <a:p>
            <a:pPr eaLnBrk="1" hangingPunct="1">
              <a:lnSpc>
                <a:spcPct val="90000"/>
              </a:lnSpc>
            </a:pPr>
            <a:r>
              <a:rPr lang="en-US" altLang="en-US" dirty="0" smtClean="0"/>
              <a:t>Address if the funds still be available if the period of performance is extended – Funds have a “life cycle”.</a:t>
            </a:r>
          </a:p>
          <a:p>
            <a:pPr eaLnBrk="1" hangingPunct="1">
              <a:lnSpc>
                <a:spcPct val="90000"/>
              </a:lnSpc>
            </a:pPr>
            <a:r>
              <a:rPr lang="en-US" altLang="en-US" dirty="0" smtClean="0"/>
              <a:t>Regional Office Provided No Cost Extension Table </a:t>
            </a:r>
          </a:p>
          <a:p>
            <a:pPr eaLnBrk="1" hangingPunct="1">
              <a:lnSpc>
                <a:spcPct val="90000"/>
              </a:lnSpc>
            </a:pPr>
            <a:r>
              <a:rPr lang="en-US" altLang="en-US" dirty="0" smtClean="0"/>
              <a:t>Requests for a no cost extension should be received no later than 90 days before the end of the grant</a:t>
            </a:r>
          </a:p>
        </p:txBody>
      </p:sp>
    </p:spTree>
    <p:extLst>
      <p:ext uri="{BB962C8B-B14F-4D97-AF65-F5344CB8AC3E}">
        <p14:creationId xmlns:p14="http://schemas.microsoft.com/office/powerpoint/2010/main" val="4238519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467600" cy="731838"/>
          </a:xfrm>
        </p:spPr>
        <p:txBody>
          <a:bodyPr/>
          <a:lstStyle/>
          <a:p>
            <a:r>
              <a:rPr lang="en-US" dirty="0" smtClean="0"/>
              <a:t>No Cost Extension review table</a:t>
            </a:r>
            <a:endParaRPr lang="en-US" dirty="0"/>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2476215533"/>
              </p:ext>
            </p:extLst>
          </p:nvPr>
        </p:nvGraphicFramePr>
        <p:xfrm>
          <a:off x="228600" y="1066800"/>
          <a:ext cx="8382001" cy="5593080"/>
        </p:xfrm>
        <a:graphic>
          <a:graphicData uri="http://schemas.openxmlformats.org/drawingml/2006/table">
            <a:tbl>
              <a:tblPr firstRow="1" bandRow="1">
                <a:tableStyleId>{5C22544A-7EE6-4342-B048-85BDC9FD1C3A}</a:tableStyleId>
              </a:tblPr>
              <a:tblGrid>
                <a:gridCol w="1371600"/>
                <a:gridCol w="1066800"/>
                <a:gridCol w="1143000"/>
                <a:gridCol w="1371600"/>
                <a:gridCol w="1752600"/>
                <a:gridCol w="1676401"/>
              </a:tblGrid>
              <a:tr h="1295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1" kern="1200" dirty="0" smtClean="0">
                          <a:solidFill>
                            <a:schemeClr val="lt1"/>
                          </a:solidFill>
                          <a:effectLst/>
                          <a:latin typeface="+mn-lt"/>
                          <a:ea typeface="+mn-ea"/>
                          <a:cs typeface="+mn-cs"/>
                        </a:rPr>
                        <a:t>Performance Indicator in approved SOW</a:t>
                      </a:r>
                    </a:p>
                    <a:p>
                      <a:endParaRPr lang="en-US" sz="1200" dirty="0"/>
                    </a:p>
                  </a:txBody>
                  <a:tcPr/>
                </a:tc>
                <a:tc>
                  <a:txBody>
                    <a:bodyPr/>
                    <a:lstStyle/>
                    <a:p>
                      <a:r>
                        <a:rPr lang="en-US" sz="1200" dirty="0" smtClean="0"/>
                        <a:t>Goal</a:t>
                      </a:r>
                      <a:endParaRPr lang="en-US" sz="1200" dirty="0"/>
                    </a:p>
                  </a:txBody>
                  <a:tcPr/>
                </a:tc>
                <a:tc>
                  <a:txBody>
                    <a:bodyPr/>
                    <a:lstStyle/>
                    <a:p>
                      <a:r>
                        <a:rPr lang="en-US" sz="1200" dirty="0" smtClean="0"/>
                        <a:t>As</a:t>
                      </a:r>
                      <a:r>
                        <a:rPr lang="en-US" sz="1200" baseline="0" dirty="0" smtClean="0"/>
                        <a:t> of Last APR</a:t>
                      </a:r>
                      <a:endParaRPr lang="en-US" sz="1200" dirty="0"/>
                    </a:p>
                  </a:txBody>
                  <a:tcPr/>
                </a:tc>
                <a:tc>
                  <a:txBody>
                    <a:bodyPr/>
                    <a:lstStyle/>
                    <a:p>
                      <a:r>
                        <a:rPr lang="en-US" sz="1200" dirty="0" smtClean="0"/>
                        <a:t>If Grant</a:t>
                      </a:r>
                      <a:r>
                        <a:rPr lang="en-US" sz="1200" baseline="0" dirty="0" smtClean="0"/>
                        <a:t> Ends as Scheduled</a:t>
                      </a:r>
                      <a:endParaRPr lang="en-US" sz="1200" dirty="0"/>
                    </a:p>
                  </a:txBody>
                  <a:tcPr/>
                </a:tc>
                <a:tc>
                  <a:txBody>
                    <a:bodyPr/>
                    <a:lstStyle/>
                    <a:p>
                      <a:r>
                        <a:rPr lang="en-US" sz="1200" dirty="0" smtClean="0"/>
                        <a:t>Activity within Extension</a:t>
                      </a:r>
                      <a:r>
                        <a:rPr lang="en-US" sz="1200" baseline="0" dirty="0" smtClean="0"/>
                        <a:t> Period</a:t>
                      </a:r>
                      <a:endParaRPr lang="en-US" sz="1200" dirty="0"/>
                    </a:p>
                  </a:txBody>
                  <a:tcPr/>
                </a:tc>
                <a:tc>
                  <a:txBody>
                    <a:bodyPr/>
                    <a:lstStyle/>
                    <a:p>
                      <a:r>
                        <a:rPr lang="en-US" sz="1200" dirty="0" smtClean="0"/>
                        <a:t>Total After</a:t>
                      </a:r>
                      <a:r>
                        <a:rPr lang="en-US" sz="1200" baseline="0" dirty="0" smtClean="0"/>
                        <a:t> Extension Period</a:t>
                      </a:r>
                      <a:endParaRPr lang="en-US" sz="1200" dirty="0"/>
                    </a:p>
                  </a:txBody>
                  <a:tcPr/>
                </a:tc>
              </a:tr>
              <a:tr h="370840">
                <a:tc>
                  <a:txBody>
                    <a:bodyPr/>
                    <a:lstStyle/>
                    <a:p>
                      <a:r>
                        <a:rPr lang="en-US" sz="1200" dirty="0" smtClean="0"/>
                        <a:t>Participants Enrolled</a:t>
                      </a:r>
                      <a:endParaRPr lang="en-US" sz="1200" dirty="0"/>
                    </a:p>
                  </a:txBody>
                  <a:tcPr/>
                </a:tc>
                <a:tc>
                  <a:txBody>
                    <a:bodyPr/>
                    <a:lstStyle/>
                    <a:p>
                      <a:r>
                        <a:rPr lang="en-US" sz="1200" dirty="0" smtClean="0"/>
                        <a:t>2300</a:t>
                      </a:r>
                      <a:endParaRPr lang="en-US" sz="1200" dirty="0"/>
                    </a:p>
                  </a:txBody>
                  <a:tcPr/>
                </a:tc>
                <a:tc>
                  <a:txBody>
                    <a:bodyPr/>
                    <a:lstStyle/>
                    <a:p>
                      <a:r>
                        <a:rPr lang="en-US" sz="1200" dirty="0" smtClean="0"/>
                        <a:t>500</a:t>
                      </a:r>
                      <a:endParaRPr lang="en-US" sz="1200" dirty="0"/>
                    </a:p>
                  </a:txBody>
                  <a:tcPr/>
                </a:tc>
                <a:tc>
                  <a:txBody>
                    <a:bodyPr/>
                    <a:lstStyle/>
                    <a:p>
                      <a:r>
                        <a:rPr lang="en-US" sz="1200" dirty="0" smtClean="0"/>
                        <a:t>1500</a:t>
                      </a:r>
                      <a:endParaRPr lang="en-US" sz="1200" dirty="0"/>
                    </a:p>
                  </a:txBody>
                  <a:tcPr/>
                </a:tc>
                <a:tc>
                  <a:txBody>
                    <a:bodyPr/>
                    <a:lstStyle/>
                    <a:p>
                      <a:r>
                        <a:rPr lang="en-US" sz="1200" dirty="0" smtClean="0"/>
                        <a:t>800</a:t>
                      </a:r>
                      <a:endParaRPr lang="en-US" sz="1200" dirty="0"/>
                    </a:p>
                  </a:txBody>
                  <a:tcPr/>
                </a:tc>
                <a:tc>
                  <a:txBody>
                    <a:bodyPr/>
                    <a:lstStyle/>
                    <a:p>
                      <a:r>
                        <a:rPr lang="en-US" sz="1200" dirty="0" smtClean="0"/>
                        <a:t>2300</a:t>
                      </a:r>
                      <a:endParaRPr lang="en-US" sz="1200" dirty="0"/>
                    </a:p>
                  </a:txBody>
                  <a:tcPr/>
                </a:tc>
              </a:tr>
              <a:tr h="370840">
                <a:tc>
                  <a:txBody>
                    <a:bodyPr/>
                    <a:lstStyle/>
                    <a:p>
                      <a:r>
                        <a:rPr lang="en-US" sz="1200" dirty="0" smtClean="0"/>
                        <a:t>Participants Completed Training</a:t>
                      </a:r>
                      <a:endParaRPr lang="en-US" sz="1200" dirty="0"/>
                    </a:p>
                  </a:txBody>
                  <a:tcPr/>
                </a:tc>
                <a:tc>
                  <a:txBody>
                    <a:bodyPr/>
                    <a:lstStyle/>
                    <a:p>
                      <a:r>
                        <a:rPr lang="en-US" sz="1200" dirty="0" smtClean="0"/>
                        <a:t>1900</a:t>
                      </a:r>
                      <a:endParaRPr lang="en-US" sz="1200" dirty="0"/>
                    </a:p>
                  </a:txBody>
                  <a:tcPr/>
                </a:tc>
                <a:tc>
                  <a:txBody>
                    <a:bodyPr/>
                    <a:lstStyle/>
                    <a:p>
                      <a:r>
                        <a:rPr lang="en-US" sz="1200" dirty="0" smtClean="0"/>
                        <a:t>300</a:t>
                      </a:r>
                      <a:endParaRPr lang="en-US" sz="1200" dirty="0"/>
                    </a:p>
                  </a:txBody>
                  <a:tcPr/>
                </a:tc>
                <a:tc>
                  <a:txBody>
                    <a:bodyPr/>
                    <a:lstStyle/>
                    <a:p>
                      <a:r>
                        <a:rPr lang="en-US" sz="1200" dirty="0" smtClean="0"/>
                        <a:t>1000</a:t>
                      </a:r>
                      <a:endParaRPr lang="en-US" sz="1200" dirty="0"/>
                    </a:p>
                  </a:txBody>
                  <a:tcPr/>
                </a:tc>
                <a:tc>
                  <a:txBody>
                    <a:bodyPr/>
                    <a:lstStyle/>
                    <a:p>
                      <a:r>
                        <a:rPr lang="en-US" sz="1200" dirty="0" smtClean="0"/>
                        <a:t>1000</a:t>
                      </a:r>
                      <a:endParaRPr lang="en-US" sz="1200" dirty="0"/>
                    </a:p>
                  </a:txBody>
                  <a:tcPr/>
                </a:tc>
                <a:tc>
                  <a:txBody>
                    <a:bodyPr/>
                    <a:lstStyle/>
                    <a:p>
                      <a:r>
                        <a:rPr lang="en-US" sz="1200" dirty="0" smtClean="0"/>
                        <a:t>2000*</a:t>
                      </a:r>
                      <a:endParaRPr lang="en-US" sz="1200" dirty="0"/>
                    </a:p>
                  </a:txBody>
                  <a:tcPr/>
                </a:tc>
              </a:tr>
              <a:tr h="370840">
                <a:tc>
                  <a:txBody>
                    <a:bodyPr/>
                    <a:lstStyle/>
                    <a:p>
                      <a:r>
                        <a:rPr lang="en-US" sz="1200" dirty="0" smtClean="0"/>
                        <a:t>Participants obtaining</a:t>
                      </a:r>
                      <a:r>
                        <a:rPr lang="en-US" sz="1200" baseline="0" dirty="0" smtClean="0"/>
                        <a:t> credentials</a:t>
                      </a:r>
                      <a:endParaRPr lang="en-US" sz="1200" dirty="0"/>
                    </a:p>
                  </a:txBody>
                  <a:tcPr/>
                </a:tc>
                <a:tc>
                  <a:txBody>
                    <a:bodyPr/>
                    <a:lstStyle/>
                    <a:p>
                      <a:endParaRPr lang="en-US" sz="1200" dirty="0"/>
                    </a:p>
                  </a:txBody>
                  <a:tcPr/>
                </a:tc>
                <a:tc>
                  <a:txBody>
                    <a:bodyPr/>
                    <a:lstStyle/>
                    <a:p>
                      <a:endParaRPr lang="en-US" sz="1200"/>
                    </a:p>
                  </a:txBody>
                  <a:tcPr/>
                </a:tc>
                <a:tc>
                  <a:txBody>
                    <a:bodyPr/>
                    <a:lstStyle/>
                    <a:p>
                      <a:endParaRPr lang="en-US" sz="1200" dirty="0"/>
                    </a:p>
                  </a:txBody>
                  <a:tcPr/>
                </a:tc>
                <a:tc>
                  <a:txBody>
                    <a:bodyPr/>
                    <a:lstStyle/>
                    <a:p>
                      <a:endParaRPr lang="en-US" sz="1200" dirty="0"/>
                    </a:p>
                  </a:txBody>
                  <a:tcPr/>
                </a:tc>
                <a:tc>
                  <a:txBody>
                    <a:bodyPr/>
                    <a:lstStyle/>
                    <a:p>
                      <a:endParaRPr lang="en-US" sz="1200"/>
                    </a:p>
                  </a:txBody>
                  <a:tcPr/>
                </a:tc>
              </a:tr>
              <a:tr h="370840">
                <a:tc>
                  <a:txBody>
                    <a:bodyPr/>
                    <a:lstStyle/>
                    <a:p>
                      <a:r>
                        <a:rPr lang="en-US" sz="1200" dirty="0" smtClean="0"/>
                        <a:t>Participants obtaining a degree</a:t>
                      </a:r>
                      <a:endParaRPr lang="en-US" sz="1200" dirty="0"/>
                    </a:p>
                  </a:txBody>
                  <a:tcPr/>
                </a:tc>
                <a:tc>
                  <a:txBody>
                    <a:bodyPr/>
                    <a:lstStyle/>
                    <a:p>
                      <a:endParaRPr lang="en-US" sz="1200"/>
                    </a:p>
                  </a:txBody>
                  <a:tcPr/>
                </a:tc>
                <a:tc>
                  <a:txBody>
                    <a:bodyPr/>
                    <a:lstStyle/>
                    <a:p>
                      <a:endParaRPr lang="en-US" sz="1200"/>
                    </a:p>
                  </a:txBody>
                  <a:tcPr/>
                </a:tc>
                <a:tc>
                  <a:txBody>
                    <a:bodyPr/>
                    <a:lstStyle/>
                    <a:p>
                      <a:endParaRPr lang="en-US" sz="1200" dirty="0"/>
                    </a:p>
                  </a:txBody>
                  <a:tcPr/>
                </a:tc>
                <a:tc>
                  <a:txBody>
                    <a:bodyPr/>
                    <a:lstStyle/>
                    <a:p>
                      <a:endParaRPr lang="en-US" sz="1200"/>
                    </a:p>
                  </a:txBody>
                  <a:tcPr/>
                </a:tc>
                <a:tc>
                  <a:txBody>
                    <a:bodyPr/>
                    <a:lstStyle/>
                    <a:p>
                      <a:endParaRPr lang="en-US" sz="1200"/>
                    </a:p>
                  </a:txBody>
                  <a:tcPr/>
                </a:tc>
              </a:tr>
              <a:tr h="370840">
                <a:tc>
                  <a:txBody>
                    <a:bodyPr/>
                    <a:lstStyle/>
                    <a:p>
                      <a:r>
                        <a:rPr lang="en-US" sz="1200" dirty="0" smtClean="0"/>
                        <a:t>Participants</a:t>
                      </a:r>
                      <a:r>
                        <a:rPr lang="en-US" sz="1200" baseline="0" dirty="0" smtClean="0"/>
                        <a:t> placed in unsubsidized employment</a:t>
                      </a:r>
                      <a:endParaRPr lang="en-US" sz="1200" dirty="0"/>
                    </a:p>
                  </a:txBody>
                  <a:tcPr/>
                </a:tc>
                <a:tc>
                  <a:txBody>
                    <a:bodyPr/>
                    <a:lstStyle/>
                    <a:p>
                      <a:endParaRPr lang="en-US" sz="1200" dirty="0"/>
                    </a:p>
                  </a:txBody>
                  <a:tcPr/>
                </a:tc>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a:p>
                  </a:txBody>
                  <a:tcPr/>
                </a:tc>
              </a:tr>
              <a:tr h="370840">
                <a:tc>
                  <a:txBody>
                    <a:bodyPr/>
                    <a:lstStyle/>
                    <a:p>
                      <a:r>
                        <a:rPr lang="en-US" sz="1200" dirty="0" smtClean="0"/>
                        <a:t>Participants Retained in Employment</a:t>
                      </a:r>
                      <a:endParaRPr lang="en-US" sz="1200" dirty="0"/>
                    </a:p>
                  </a:txBody>
                  <a:tcPr/>
                </a:tc>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a:p>
                  </a:txBody>
                  <a:tcPr/>
                </a:tc>
                <a:tc>
                  <a:txBody>
                    <a:bodyPr/>
                    <a:lstStyle/>
                    <a:p>
                      <a:endParaRPr lang="en-US" sz="1200"/>
                    </a:p>
                  </a:txBody>
                  <a:tcPr/>
                </a:tc>
              </a:tr>
              <a:tr h="370840">
                <a:tc>
                  <a:txBody>
                    <a:bodyPr/>
                    <a:lstStyle/>
                    <a:p>
                      <a:r>
                        <a:rPr lang="en-US" sz="1200" dirty="0" smtClean="0"/>
                        <a:t>Grant Expenditures</a:t>
                      </a:r>
                      <a:endParaRPr lang="en-US" sz="1200" dirty="0"/>
                    </a:p>
                  </a:txBody>
                  <a:tcPr/>
                </a:tc>
                <a:tc>
                  <a:txBody>
                    <a:bodyPr/>
                    <a:lstStyle/>
                    <a:p>
                      <a:r>
                        <a:rPr lang="en-US" sz="1200" dirty="0" smtClean="0"/>
                        <a:t>$2,500,000</a:t>
                      </a:r>
                      <a:endParaRPr lang="en-US" sz="1200" dirty="0"/>
                    </a:p>
                  </a:txBody>
                  <a:tcPr/>
                </a:tc>
                <a:tc>
                  <a:txBody>
                    <a:bodyPr/>
                    <a:lstStyle/>
                    <a:p>
                      <a:r>
                        <a:rPr lang="en-US" sz="1200" dirty="0" smtClean="0"/>
                        <a:t>$1,200,000</a:t>
                      </a:r>
                      <a:endParaRPr lang="en-US" sz="1200" dirty="0"/>
                    </a:p>
                  </a:txBody>
                  <a:tcPr/>
                </a:tc>
                <a:tc>
                  <a:txBody>
                    <a:bodyPr/>
                    <a:lstStyle/>
                    <a:p>
                      <a:r>
                        <a:rPr lang="en-US" sz="1200" dirty="0" smtClean="0"/>
                        <a:t>$2,000,000</a:t>
                      </a:r>
                      <a:endParaRPr lang="en-US" sz="1200" dirty="0"/>
                    </a:p>
                  </a:txBody>
                  <a:tcPr/>
                </a:tc>
                <a:tc>
                  <a:txBody>
                    <a:bodyPr/>
                    <a:lstStyle/>
                    <a:p>
                      <a:r>
                        <a:rPr lang="en-US" sz="1200" dirty="0" smtClean="0"/>
                        <a:t>$500,000</a:t>
                      </a:r>
                      <a:endParaRPr lang="en-US" sz="1200" dirty="0"/>
                    </a:p>
                  </a:txBody>
                  <a:tcPr/>
                </a:tc>
                <a:tc>
                  <a:txBody>
                    <a:bodyPr/>
                    <a:lstStyle/>
                    <a:p>
                      <a:r>
                        <a:rPr lang="en-US" sz="1200" dirty="0" smtClean="0"/>
                        <a:t>$2,500,000</a:t>
                      </a:r>
                      <a:endParaRPr lang="en-US" sz="1200" dirty="0"/>
                    </a:p>
                  </a:txBody>
                  <a:tcPr/>
                </a:tc>
              </a:tr>
            </a:tbl>
          </a:graphicData>
        </a:graphic>
      </p:graphicFrame>
    </p:spTree>
    <p:extLst>
      <p:ext uri="{BB962C8B-B14F-4D97-AF65-F5344CB8AC3E}">
        <p14:creationId xmlns:p14="http://schemas.microsoft.com/office/powerpoint/2010/main" val="4070054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Equipment</a:t>
            </a:r>
          </a:p>
        </p:txBody>
      </p:sp>
      <p:sp>
        <p:nvSpPr>
          <p:cNvPr id="17411" name="Rectangle 3"/>
          <p:cNvSpPr>
            <a:spLocks noGrp="1" noChangeArrowheads="1"/>
          </p:cNvSpPr>
          <p:nvPr>
            <p:ph type="body" idx="1"/>
          </p:nvPr>
        </p:nvSpPr>
        <p:spPr/>
        <p:txBody>
          <a:bodyPr/>
          <a:lstStyle/>
          <a:p>
            <a:pPr eaLnBrk="1" hangingPunct="1">
              <a:lnSpc>
                <a:spcPct val="80000"/>
              </a:lnSpc>
              <a:buFont typeface="Wingdings" pitchFamily="2" charset="2"/>
              <a:buNone/>
            </a:pPr>
            <a:r>
              <a:rPr lang="en-US" altLang="en-US" sz="2800" smtClean="0"/>
              <a:t>29 CFR 95.2 Definitions Equipment: </a:t>
            </a:r>
          </a:p>
          <a:p>
            <a:pPr eaLnBrk="1" hangingPunct="1">
              <a:lnSpc>
                <a:spcPct val="80000"/>
              </a:lnSpc>
            </a:pPr>
            <a:r>
              <a:rPr lang="en-US" altLang="en-US" sz="2800" smtClean="0"/>
              <a:t>mean tangible non-expendable personal property including exempt property charged directly to the award having a useful life of more than one year and an acquisition cost of $5,000 or more per unit.  However, consistent with recipient policy, lower limits may be established.  Equipment includes, but is not limited to, equipment acquired before the publication of these regulations and equipment transferred from prior years.</a:t>
            </a:r>
          </a:p>
        </p:txBody>
      </p:sp>
    </p:spTree>
    <p:extLst>
      <p:ext uri="{BB962C8B-B14F-4D97-AF65-F5344CB8AC3E}">
        <p14:creationId xmlns:p14="http://schemas.microsoft.com/office/powerpoint/2010/main" val="3324543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mtClean="0"/>
              <a:t>Grant Agreement Part IV – Special Conditions</a:t>
            </a:r>
          </a:p>
        </p:txBody>
      </p:sp>
      <p:sp>
        <p:nvSpPr>
          <p:cNvPr id="18435" name="Rectangle 3"/>
          <p:cNvSpPr>
            <a:spLocks noGrp="1" noChangeArrowheads="1"/>
          </p:cNvSpPr>
          <p:nvPr>
            <p:ph type="body" idx="1"/>
          </p:nvPr>
        </p:nvSpPr>
        <p:spPr/>
        <p:txBody>
          <a:bodyPr>
            <a:normAutofit fontScale="92500" lnSpcReduction="10000"/>
          </a:bodyPr>
          <a:lstStyle/>
          <a:p>
            <a:pPr eaLnBrk="1" hangingPunct="1">
              <a:lnSpc>
                <a:spcPct val="80000"/>
              </a:lnSpc>
            </a:pPr>
            <a:r>
              <a:rPr lang="en-US" altLang="en-US" sz="2400" dirty="0" smtClean="0"/>
              <a:t>2. </a:t>
            </a:r>
            <a:r>
              <a:rPr lang="en-US" altLang="en-US" sz="2400" u="sng" dirty="0" smtClean="0"/>
              <a:t>Equipment:</a:t>
            </a:r>
            <a:r>
              <a:rPr lang="en-US" altLang="en-US" sz="2400" dirty="0" smtClean="0"/>
              <a:t> Awardees must receive </a:t>
            </a:r>
            <a:r>
              <a:rPr lang="en-US" altLang="en-US" sz="2400" b="1" dirty="0" smtClean="0"/>
              <a:t>prior approval</a:t>
            </a:r>
            <a:r>
              <a:rPr lang="en-US" altLang="en-US" sz="2400" dirty="0" smtClean="0"/>
              <a:t> from the DOL/ETA </a:t>
            </a:r>
            <a:r>
              <a:rPr lang="en-US" altLang="en-US" sz="2400" b="1" dirty="0" smtClean="0"/>
              <a:t>Grant Officer</a:t>
            </a:r>
            <a:r>
              <a:rPr lang="en-US" altLang="en-US" sz="2400" dirty="0" smtClean="0"/>
              <a:t> for the purchase and/or lease of any equipment with a </a:t>
            </a:r>
            <a:r>
              <a:rPr lang="en-US" altLang="en-US" sz="2400" b="1" dirty="0" smtClean="0"/>
              <a:t>per unit acquisition cost of $5,000 or more, and a useful life of more than one year.</a:t>
            </a:r>
            <a:r>
              <a:rPr lang="en-US" altLang="en-US" sz="2400" dirty="0" smtClean="0"/>
              <a:t>  </a:t>
            </a:r>
          </a:p>
          <a:p>
            <a:pPr eaLnBrk="1" hangingPunct="1">
              <a:lnSpc>
                <a:spcPct val="80000"/>
              </a:lnSpc>
            </a:pPr>
            <a:endParaRPr lang="en-US" altLang="en-US" sz="2400" dirty="0" smtClean="0"/>
          </a:p>
          <a:p>
            <a:pPr eaLnBrk="1" hangingPunct="1">
              <a:lnSpc>
                <a:spcPct val="80000"/>
              </a:lnSpc>
            </a:pPr>
            <a:r>
              <a:rPr lang="en-US" altLang="en-US" sz="2400" dirty="0" smtClean="0"/>
              <a:t>This includes the purchases of ADP equipment. </a:t>
            </a:r>
          </a:p>
          <a:p>
            <a:pPr marL="0" indent="0" eaLnBrk="1" hangingPunct="1">
              <a:lnSpc>
                <a:spcPct val="80000"/>
              </a:lnSpc>
              <a:buNone/>
            </a:pPr>
            <a:r>
              <a:rPr lang="en-US" altLang="en-US" sz="2400" dirty="0" smtClean="0"/>
              <a:t> </a:t>
            </a:r>
          </a:p>
          <a:p>
            <a:pPr eaLnBrk="1" hangingPunct="1">
              <a:lnSpc>
                <a:spcPct val="80000"/>
              </a:lnSpc>
            </a:pPr>
            <a:r>
              <a:rPr lang="en-US" altLang="en-US" sz="2400" dirty="0" smtClean="0"/>
              <a:t>The grant award </a:t>
            </a:r>
            <a:r>
              <a:rPr lang="en-US" altLang="en-US" sz="2400" u="sng" dirty="0" smtClean="0"/>
              <a:t>does not</a:t>
            </a:r>
            <a:r>
              <a:rPr lang="en-US" altLang="en-US" sz="2400" dirty="0" smtClean="0"/>
              <a:t> give approval for equipment even if it is specified in a grantee’s statement of work unless specifically approved in the grant award execution letter by the Grant Officer.  If not, the awardee must submit a detailed description list to the FPO for review within 30 days of the grant/agreement award date.  Failure to do so will necessitate the need for approval of equipment purchase on an individual basis.*</a:t>
            </a:r>
          </a:p>
        </p:txBody>
      </p:sp>
    </p:spTree>
    <p:extLst>
      <p:ext uri="{BB962C8B-B14F-4D97-AF65-F5344CB8AC3E}">
        <p14:creationId xmlns:p14="http://schemas.microsoft.com/office/powerpoint/2010/main" val="218529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pPr eaLnBrk="1" hangingPunct="1"/>
            <a:r>
              <a:rPr lang="en-US" altLang="en-US" dirty="0" smtClean="0"/>
              <a:t>Equipment Request Things to Consider before Requesting Approval</a:t>
            </a:r>
          </a:p>
        </p:txBody>
      </p:sp>
      <p:sp>
        <p:nvSpPr>
          <p:cNvPr id="19459" name="Rectangle 3"/>
          <p:cNvSpPr>
            <a:spLocks noGrp="1" noChangeArrowheads="1"/>
          </p:cNvSpPr>
          <p:nvPr>
            <p:ph type="body" idx="1"/>
          </p:nvPr>
        </p:nvSpPr>
        <p:spPr/>
        <p:txBody>
          <a:bodyPr>
            <a:normAutofit/>
          </a:bodyPr>
          <a:lstStyle/>
          <a:p>
            <a:pPr eaLnBrk="1" hangingPunct="1">
              <a:lnSpc>
                <a:spcPct val="90000"/>
              </a:lnSpc>
            </a:pPr>
            <a:endParaRPr lang="en-US" altLang="en-US" sz="2800" dirty="0" smtClean="0"/>
          </a:p>
          <a:p>
            <a:pPr eaLnBrk="1" hangingPunct="1">
              <a:lnSpc>
                <a:spcPct val="90000"/>
              </a:lnSpc>
            </a:pPr>
            <a:r>
              <a:rPr lang="en-US" altLang="en-US" sz="2800" dirty="0" smtClean="0"/>
              <a:t>Verify that funds are budgeted</a:t>
            </a:r>
          </a:p>
          <a:p>
            <a:pPr eaLnBrk="1" hangingPunct="1">
              <a:lnSpc>
                <a:spcPct val="90000"/>
              </a:lnSpc>
            </a:pPr>
            <a:endParaRPr lang="en-US" altLang="en-US" sz="2800" dirty="0" smtClean="0"/>
          </a:p>
          <a:p>
            <a:pPr eaLnBrk="1" hangingPunct="1">
              <a:lnSpc>
                <a:spcPct val="90000"/>
              </a:lnSpc>
            </a:pPr>
            <a:r>
              <a:rPr lang="en-US" altLang="en-US" sz="2800" dirty="0" smtClean="0"/>
              <a:t>Maintenance of the equipment</a:t>
            </a:r>
          </a:p>
          <a:p>
            <a:pPr eaLnBrk="1" hangingPunct="1">
              <a:lnSpc>
                <a:spcPct val="90000"/>
              </a:lnSpc>
            </a:pPr>
            <a:endParaRPr lang="en-US" altLang="en-US" sz="2800" dirty="0"/>
          </a:p>
          <a:p>
            <a:pPr eaLnBrk="1" hangingPunct="1">
              <a:lnSpc>
                <a:spcPct val="90000"/>
              </a:lnSpc>
            </a:pPr>
            <a:r>
              <a:rPr lang="en-US" altLang="en-US" sz="2800" dirty="0" smtClean="0"/>
              <a:t>Consider the “life” of your funding</a:t>
            </a:r>
          </a:p>
          <a:p>
            <a:pPr eaLnBrk="1" hangingPunct="1">
              <a:lnSpc>
                <a:spcPct val="90000"/>
              </a:lnSpc>
            </a:pPr>
            <a:endParaRPr lang="en-US" altLang="en-US" sz="2800" dirty="0"/>
          </a:p>
          <a:p>
            <a:pPr eaLnBrk="1" hangingPunct="1">
              <a:lnSpc>
                <a:spcPct val="90000"/>
              </a:lnSpc>
            </a:pPr>
            <a:r>
              <a:rPr lang="en-US" altLang="en-US" sz="2800" dirty="0" smtClean="0"/>
              <a:t>Equipment should be purchased near the start of your programming</a:t>
            </a:r>
          </a:p>
          <a:p>
            <a:pPr marL="0" indent="0" eaLnBrk="1" hangingPunct="1">
              <a:lnSpc>
                <a:spcPct val="90000"/>
              </a:lnSpc>
              <a:buNone/>
            </a:pPr>
            <a:r>
              <a:rPr lang="en-US" altLang="en-US" sz="2800" dirty="0" smtClean="0"/>
              <a:t> </a:t>
            </a:r>
          </a:p>
          <a:p>
            <a:pPr eaLnBrk="1" hangingPunct="1">
              <a:lnSpc>
                <a:spcPct val="90000"/>
              </a:lnSpc>
            </a:pPr>
            <a:endParaRPr lang="en-US" altLang="en-US" sz="2800" dirty="0" smtClean="0"/>
          </a:p>
          <a:p>
            <a:pPr eaLnBrk="1" hangingPunct="1">
              <a:lnSpc>
                <a:spcPct val="90000"/>
              </a:lnSpc>
            </a:pPr>
            <a:endParaRPr lang="en-US" altLang="en-US" sz="2800" dirty="0" smtClean="0"/>
          </a:p>
        </p:txBody>
      </p:sp>
    </p:spTree>
    <p:extLst>
      <p:ext uri="{BB962C8B-B14F-4D97-AF65-F5344CB8AC3E}">
        <p14:creationId xmlns:p14="http://schemas.microsoft.com/office/powerpoint/2010/main" val="192566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Equipment Request required items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Item/s name</a:t>
            </a:r>
          </a:p>
          <a:p>
            <a:r>
              <a:rPr lang="en-US" dirty="0" smtClean="0"/>
              <a:t>Item description and basic specifications</a:t>
            </a:r>
          </a:p>
          <a:p>
            <a:r>
              <a:rPr lang="en-US" dirty="0" smtClean="0"/>
              <a:t>Estimated useful life of equipment if not commonly know</a:t>
            </a:r>
          </a:p>
          <a:p>
            <a:r>
              <a:rPr lang="en-US" dirty="0" smtClean="0"/>
              <a:t>Item cost </a:t>
            </a:r>
            <a:r>
              <a:rPr lang="en-US" b="1" dirty="0" smtClean="0"/>
              <a:t>estimated</a:t>
            </a:r>
          </a:p>
          <a:p>
            <a:r>
              <a:rPr lang="en-US" dirty="0" smtClean="0"/>
              <a:t>Total cost of equipment purchase if multiple items</a:t>
            </a:r>
          </a:p>
          <a:p>
            <a:r>
              <a:rPr lang="en-US" dirty="0" smtClean="0"/>
              <a:t>Include the cost to put the asset(s) in place and make it useable for the purposes it was acquired</a:t>
            </a:r>
          </a:p>
          <a:p>
            <a:r>
              <a:rPr lang="en-US" dirty="0" smtClean="0"/>
              <a:t>Purpose of acquisition: a description of how the equipment will be used to support the grant and a reference to the approved activities in the Statement of Work (and the page numbers)  This description and justification are critical as the information will provide the documentation that the costs to be incurred are or approved grant related activities and in the best interest of the government</a:t>
            </a:r>
          </a:p>
          <a:p>
            <a:r>
              <a:rPr lang="en-US" dirty="0" smtClean="0"/>
              <a:t>Contact name and telephone number if additional information is required by the Grant Officer. </a:t>
            </a:r>
            <a:endParaRPr lang="en-US" dirty="0"/>
          </a:p>
        </p:txBody>
      </p:sp>
    </p:spTree>
    <p:extLst>
      <p:ext uri="{BB962C8B-B14F-4D97-AF65-F5344CB8AC3E}">
        <p14:creationId xmlns:p14="http://schemas.microsoft.com/office/powerpoint/2010/main" val="271469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Change to the Statement or Scope of Work	</a:t>
            </a:r>
          </a:p>
        </p:txBody>
      </p:sp>
      <p:sp>
        <p:nvSpPr>
          <p:cNvPr id="20483" name="Rectangle 3"/>
          <p:cNvSpPr>
            <a:spLocks noGrp="1" noChangeArrowheads="1"/>
          </p:cNvSpPr>
          <p:nvPr>
            <p:ph type="body" idx="1"/>
          </p:nvPr>
        </p:nvSpPr>
        <p:spPr/>
        <p:txBody>
          <a:bodyPr/>
          <a:lstStyle/>
          <a:p>
            <a:pPr eaLnBrk="1" hangingPunct="1">
              <a:lnSpc>
                <a:spcPct val="90000"/>
              </a:lnSpc>
            </a:pPr>
            <a:r>
              <a:rPr lang="en-US" altLang="en-US" sz="2800" smtClean="0"/>
              <a:t>Any change to the products/deliverables, number of participants to be trained, industries for training, place of training (geographic location) or other performance criteria</a:t>
            </a:r>
          </a:p>
          <a:p>
            <a:pPr eaLnBrk="1" hangingPunct="1">
              <a:lnSpc>
                <a:spcPct val="90000"/>
              </a:lnSpc>
              <a:buFont typeface="Wingdings" pitchFamily="2" charset="2"/>
              <a:buNone/>
            </a:pPr>
            <a:r>
              <a:rPr lang="en-US" altLang="en-US" sz="2800" smtClean="0"/>
              <a:t>Request should include:</a:t>
            </a:r>
          </a:p>
          <a:p>
            <a:pPr eaLnBrk="1" hangingPunct="1">
              <a:lnSpc>
                <a:spcPct val="90000"/>
              </a:lnSpc>
              <a:buFont typeface="Wingdings" pitchFamily="2" charset="2"/>
              <a:buNone/>
            </a:pPr>
            <a:r>
              <a:rPr lang="en-US" altLang="en-US" sz="2800" smtClean="0"/>
              <a:t>	Justify the change</a:t>
            </a:r>
          </a:p>
          <a:p>
            <a:pPr eaLnBrk="1" hangingPunct="1">
              <a:lnSpc>
                <a:spcPct val="90000"/>
              </a:lnSpc>
              <a:buFont typeface="Wingdings" pitchFamily="2" charset="2"/>
              <a:buNone/>
            </a:pPr>
            <a:r>
              <a:rPr lang="en-US" altLang="en-US" sz="2800" smtClean="0"/>
              <a:t>	Revised timeline/work schedule</a:t>
            </a:r>
          </a:p>
          <a:p>
            <a:pPr eaLnBrk="1" hangingPunct="1">
              <a:lnSpc>
                <a:spcPct val="90000"/>
              </a:lnSpc>
              <a:buFont typeface="Wingdings" pitchFamily="2" charset="2"/>
              <a:buNone/>
            </a:pPr>
            <a:r>
              <a:rPr lang="en-US" altLang="en-US" sz="2800" smtClean="0"/>
              <a:t>	Consideration of Budget</a:t>
            </a:r>
          </a:p>
          <a:p>
            <a:pPr eaLnBrk="1" hangingPunct="1">
              <a:lnSpc>
                <a:spcPct val="90000"/>
              </a:lnSpc>
              <a:buFont typeface="Wingdings" pitchFamily="2" charset="2"/>
              <a:buNone/>
            </a:pPr>
            <a:endParaRPr lang="en-US" altLang="en-US" sz="2800" smtClean="0"/>
          </a:p>
        </p:txBody>
      </p:sp>
    </p:spTree>
    <p:extLst>
      <p:ext uri="{BB962C8B-B14F-4D97-AF65-F5344CB8AC3E}">
        <p14:creationId xmlns:p14="http://schemas.microsoft.com/office/powerpoint/2010/main" val="129726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Renovation</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Renovation and alteration is allowable with prior approval from the Grant Officer</a:t>
            </a:r>
          </a:p>
          <a:p>
            <a:endParaRPr lang="en-US" dirty="0"/>
          </a:p>
          <a:p>
            <a:r>
              <a:rPr lang="en-US" dirty="0" smtClean="0"/>
              <a:t>ETA historically has not given prior approval for Capital Improvements (which are technically allowable with prior approval) as they are difficult to justify in employment and training programs.\</a:t>
            </a:r>
          </a:p>
          <a:p>
            <a:endParaRPr lang="en-US" dirty="0"/>
          </a:p>
          <a:p>
            <a:r>
              <a:rPr lang="en-US" dirty="0" smtClean="0"/>
              <a:t>ETA views renovation/alteration as occasionally a necessary cost to make a space usable for training or to make a space usable for a particular piece of equipment</a:t>
            </a:r>
          </a:p>
          <a:p>
            <a:pPr marL="0" indent="0">
              <a:buNone/>
            </a:pPr>
            <a:endParaRPr lang="en-US" dirty="0" smtClean="0"/>
          </a:p>
          <a:p>
            <a:r>
              <a:rPr lang="en-US" dirty="0" smtClean="0"/>
              <a:t>Making a space ADA compliant is allowable with prior approval</a:t>
            </a:r>
            <a:endParaRPr lang="en-US" dirty="0"/>
          </a:p>
        </p:txBody>
      </p:sp>
    </p:spTree>
    <p:extLst>
      <p:ext uri="{BB962C8B-B14F-4D97-AF65-F5344CB8AC3E}">
        <p14:creationId xmlns:p14="http://schemas.microsoft.com/office/powerpoint/2010/main" val="1006944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dirty="0" smtClean="0"/>
              <a:t>Novation Change (organization changes its legal name)</a:t>
            </a:r>
          </a:p>
        </p:txBody>
      </p:sp>
      <p:sp>
        <p:nvSpPr>
          <p:cNvPr id="21507" name="Rectangle 3"/>
          <p:cNvSpPr>
            <a:spLocks noGrp="1" noChangeArrowheads="1"/>
          </p:cNvSpPr>
          <p:nvPr>
            <p:ph type="body" idx="1"/>
          </p:nvPr>
        </p:nvSpPr>
        <p:spPr>
          <a:xfrm>
            <a:off x="381000" y="1676400"/>
            <a:ext cx="7772400" cy="4535487"/>
          </a:xfrm>
        </p:spPr>
        <p:txBody>
          <a:bodyPr/>
          <a:lstStyle/>
          <a:p>
            <a:pPr eaLnBrk="1" hangingPunct="1">
              <a:lnSpc>
                <a:spcPct val="80000"/>
              </a:lnSpc>
            </a:pPr>
            <a:r>
              <a:rPr lang="en-US" altLang="en-US" sz="1600" dirty="0" smtClean="0"/>
              <a:t>These occur when a grantee or administrative entity’s name changes legally or as a result of other substantive changes in the entity receiving the grant (e.g., merger/buy out) and accountable for the funds, as opposed to an administrative correction to the grantee name.</a:t>
            </a:r>
          </a:p>
          <a:p>
            <a:pPr eaLnBrk="1" hangingPunct="1">
              <a:lnSpc>
                <a:spcPct val="80000"/>
              </a:lnSpc>
            </a:pPr>
            <a:r>
              <a:rPr lang="en-US" altLang="en-US" sz="1600" dirty="0" smtClean="0"/>
              <a:t>If only the name of the recipient institution changes, and the rights and obligations of the recipient are not affected, it is the recipient’s responsibility to notify the grantor agency of the change and to provide the following documents:</a:t>
            </a:r>
          </a:p>
          <a:p>
            <a:pPr eaLnBrk="1" hangingPunct="1">
              <a:lnSpc>
                <a:spcPct val="80000"/>
              </a:lnSpc>
              <a:buFont typeface="Wingdings" pitchFamily="2" charset="2"/>
              <a:buNone/>
            </a:pPr>
            <a:r>
              <a:rPr lang="en-US" altLang="en-US" sz="1600" dirty="0" smtClean="0"/>
              <a:t>• a copy of the instrument that effected the name change, authenticated by an appropriate official of the state having jurisdiction;</a:t>
            </a:r>
          </a:p>
          <a:p>
            <a:pPr eaLnBrk="1" hangingPunct="1">
              <a:lnSpc>
                <a:spcPct val="80000"/>
              </a:lnSpc>
              <a:buFont typeface="Wingdings" pitchFamily="2" charset="2"/>
              <a:buNone/>
            </a:pPr>
            <a:r>
              <a:rPr lang="en-US" altLang="en-US" sz="1600" dirty="0" smtClean="0"/>
              <a:t>• an opinion of counsel for the recipient that the change of name was properly effected in accordance with applicable law; and</a:t>
            </a:r>
          </a:p>
          <a:p>
            <a:pPr eaLnBrk="1" hangingPunct="1">
              <a:lnSpc>
                <a:spcPct val="80000"/>
              </a:lnSpc>
              <a:buFont typeface="Wingdings" pitchFamily="2" charset="2"/>
              <a:buNone/>
            </a:pPr>
            <a:r>
              <a:rPr lang="en-US" altLang="en-US" sz="1600" dirty="0" smtClean="0"/>
              <a:t>• a list of all grantor agency grants and cooperative agreements awarded to</a:t>
            </a:r>
          </a:p>
          <a:p>
            <a:pPr eaLnBrk="1" hangingPunct="1">
              <a:lnSpc>
                <a:spcPct val="80000"/>
              </a:lnSpc>
            </a:pPr>
            <a:r>
              <a:rPr lang="en-US" altLang="en-US" sz="1600" dirty="0" smtClean="0"/>
              <a:t>The recipient organization, accompanied by a new application face page for each award showing the new name of the organization and the signatures of any new principal officers, if there are any, inserted above the old organization’s name and the signatures of the old principal officers.  Receipt of the above documents and written acknowledgment of acceptance the appropriate grants official constitute a name change agreement.</a:t>
            </a:r>
          </a:p>
        </p:txBody>
      </p:sp>
    </p:spTree>
    <p:extLst>
      <p:ext uri="{BB962C8B-B14F-4D97-AF65-F5344CB8AC3E}">
        <p14:creationId xmlns:p14="http://schemas.microsoft.com/office/powerpoint/2010/main" val="2908610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28600"/>
            <a:ext cx="7467600" cy="762000"/>
          </a:xfrm>
        </p:spPr>
        <p:txBody>
          <a:bodyPr/>
          <a:lstStyle/>
          <a:p>
            <a:pPr eaLnBrk="1" hangingPunct="1"/>
            <a:r>
              <a:rPr lang="en-US" altLang="en-US" dirty="0" smtClean="0"/>
              <a:t>Changes in Key Personnel</a:t>
            </a:r>
          </a:p>
        </p:txBody>
      </p:sp>
      <p:sp>
        <p:nvSpPr>
          <p:cNvPr id="22531" name="Rectangle 3"/>
          <p:cNvSpPr>
            <a:spLocks noGrp="1" noChangeArrowheads="1"/>
          </p:cNvSpPr>
          <p:nvPr>
            <p:ph type="body" idx="1"/>
          </p:nvPr>
        </p:nvSpPr>
        <p:spPr>
          <a:xfrm>
            <a:off x="457200" y="1066800"/>
            <a:ext cx="7467600" cy="4873752"/>
          </a:xfrm>
        </p:spPr>
        <p:txBody>
          <a:bodyPr>
            <a:normAutofit fontScale="92500" lnSpcReduction="10000"/>
          </a:bodyPr>
          <a:lstStyle/>
          <a:p>
            <a:pPr marL="0" indent="0" eaLnBrk="1" hangingPunct="1">
              <a:lnSpc>
                <a:spcPct val="90000"/>
              </a:lnSpc>
              <a:buNone/>
            </a:pPr>
            <a:r>
              <a:rPr lang="en-US" altLang="en-US" dirty="0" smtClean="0"/>
              <a:t>Signatory Change</a:t>
            </a:r>
          </a:p>
          <a:p>
            <a:pPr eaLnBrk="1" hangingPunct="1">
              <a:lnSpc>
                <a:spcPct val="90000"/>
              </a:lnSpc>
            </a:pPr>
            <a:r>
              <a:rPr lang="en-US" altLang="en-US" dirty="0" smtClean="0"/>
              <a:t>Current Signatory leaves grantee organization or duties change</a:t>
            </a:r>
          </a:p>
          <a:p>
            <a:pPr eaLnBrk="1" hangingPunct="1">
              <a:lnSpc>
                <a:spcPct val="90000"/>
              </a:lnSpc>
            </a:pPr>
            <a:r>
              <a:rPr lang="en-US" altLang="en-US" dirty="0" smtClean="0"/>
              <a:t>Current Signatory delegates authority to another staff person*</a:t>
            </a:r>
          </a:p>
          <a:p>
            <a:pPr eaLnBrk="1" hangingPunct="1">
              <a:lnSpc>
                <a:spcPct val="90000"/>
              </a:lnSpc>
              <a:buFont typeface="Wingdings" pitchFamily="2" charset="2"/>
              <a:buNone/>
            </a:pPr>
            <a:r>
              <a:rPr lang="en-US" altLang="en-US" dirty="0" smtClean="0"/>
              <a:t>Request should include:</a:t>
            </a:r>
          </a:p>
          <a:p>
            <a:pPr eaLnBrk="1" hangingPunct="1">
              <a:lnSpc>
                <a:spcPct val="90000"/>
              </a:lnSpc>
              <a:buFont typeface="Wingdings" pitchFamily="2" charset="2"/>
              <a:buNone/>
            </a:pPr>
            <a:r>
              <a:rPr lang="en-US" altLang="en-US" smtClean="0"/>
              <a:t>    -Revised 424 (not 424A)</a:t>
            </a:r>
            <a:endParaRPr lang="en-US" altLang="en-US" dirty="0" smtClean="0"/>
          </a:p>
          <a:p>
            <a:pPr eaLnBrk="1" hangingPunct="1">
              <a:lnSpc>
                <a:spcPct val="90000"/>
              </a:lnSpc>
              <a:buFont typeface="Wingdings" pitchFamily="2" charset="2"/>
              <a:buNone/>
            </a:pPr>
            <a:r>
              <a:rPr lang="en-US" altLang="en-US" dirty="0" smtClean="0"/>
              <a:t>	-Explanation of change</a:t>
            </a:r>
          </a:p>
          <a:p>
            <a:pPr eaLnBrk="1" hangingPunct="1">
              <a:lnSpc>
                <a:spcPct val="90000"/>
              </a:lnSpc>
              <a:buFont typeface="Wingdings" pitchFamily="2" charset="2"/>
              <a:buNone/>
            </a:pPr>
            <a:r>
              <a:rPr lang="en-US" altLang="en-US" dirty="0" smtClean="0"/>
              <a:t>	-When possible signed by both old and new signatories</a:t>
            </a:r>
          </a:p>
          <a:p>
            <a:pPr eaLnBrk="1" hangingPunct="1">
              <a:lnSpc>
                <a:spcPct val="90000"/>
              </a:lnSpc>
              <a:buFont typeface="Wingdings" pitchFamily="2" charset="2"/>
              <a:buNone/>
            </a:pPr>
            <a:r>
              <a:rPr lang="en-US" altLang="en-US" dirty="0"/>
              <a:t>	</a:t>
            </a:r>
            <a:r>
              <a:rPr lang="en-US" altLang="en-US" dirty="0" smtClean="0"/>
              <a:t>-Supporting legal documentation </a:t>
            </a:r>
          </a:p>
          <a:p>
            <a:pPr eaLnBrk="1" hangingPunct="1">
              <a:lnSpc>
                <a:spcPct val="90000"/>
              </a:lnSpc>
              <a:buFont typeface="Wingdings" pitchFamily="2" charset="2"/>
              <a:buNone/>
            </a:pPr>
            <a:endParaRPr lang="en-US" altLang="en-US" dirty="0"/>
          </a:p>
          <a:p>
            <a:pPr eaLnBrk="1" hangingPunct="1">
              <a:lnSpc>
                <a:spcPct val="90000"/>
              </a:lnSpc>
              <a:buFont typeface="Wingdings" pitchFamily="2" charset="2"/>
              <a:buNone/>
            </a:pPr>
            <a:r>
              <a:rPr lang="en-US" altLang="en-US" dirty="0" smtClean="0"/>
              <a:t>Point of Contact (POC) Change </a:t>
            </a:r>
          </a:p>
          <a:p>
            <a:pPr>
              <a:lnSpc>
                <a:spcPct val="90000"/>
              </a:lnSpc>
            </a:pPr>
            <a:r>
              <a:rPr lang="en-US" altLang="en-US" dirty="0" smtClean="0"/>
              <a:t>May or may not required a modification</a:t>
            </a:r>
          </a:p>
          <a:p>
            <a:pPr>
              <a:lnSpc>
                <a:spcPct val="90000"/>
              </a:lnSpc>
            </a:pPr>
            <a:endParaRPr lang="en-US" altLang="en-US" dirty="0" smtClean="0"/>
          </a:p>
        </p:txBody>
      </p:sp>
    </p:spTree>
    <p:extLst>
      <p:ext uri="{BB962C8B-B14F-4D97-AF65-F5344CB8AC3E}">
        <p14:creationId xmlns:p14="http://schemas.microsoft.com/office/powerpoint/2010/main" val="2476792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dirty="0" smtClean="0"/>
              <a:t>Prior Approval for Grant Agreement Changes</a:t>
            </a:r>
          </a:p>
        </p:txBody>
      </p:sp>
      <p:sp>
        <p:nvSpPr>
          <p:cNvPr id="24579" name="Rectangle 3"/>
          <p:cNvSpPr>
            <a:spLocks noGrp="1" noChangeArrowheads="1"/>
          </p:cNvSpPr>
          <p:nvPr>
            <p:ph type="body" idx="1"/>
          </p:nvPr>
        </p:nvSpPr>
        <p:spPr/>
        <p:txBody>
          <a:bodyPr/>
          <a:lstStyle/>
          <a:p>
            <a:pPr eaLnBrk="1" hangingPunct="1"/>
            <a:r>
              <a:rPr lang="en-US" altLang="en-US" dirty="0" smtClean="0">
                <a:solidFill>
                  <a:schemeClr val="tx2"/>
                </a:solidFill>
              </a:rPr>
              <a:t>Prior Approval Definitions</a:t>
            </a:r>
          </a:p>
          <a:p>
            <a:pPr eaLnBrk="1" hangingPunct="1"/>
            <a:r>
              <a:rPr lang="en-US" altLang="en-US" dirty="0" smtClean="0">
                <a:solidFill>
                  <a:schemeClr val="tx2"/>
                </a:solidFill>
              </a:rPr>
              <a:t>Sources of the Requirements</a:t>
            </a:r>
          </a:p>
          <a:p>
            <a:pPr eaLnBrk="1" hangingPunct="1"/>
            <a:r>
              <a:rPr lang="en-US" altLang="en-US" dirty="0" smtClean="0">
                <a:solidFill>
                  <a:schemeClr val="tx2"/>
                </a:solidFill>
              </a:rPr>
              <a:t>Monitoring and Auditing Prior approval requirements</a:t>
            </a:r>
          </a:p>
        </p:txBody>
      </p:sp>
    </p:spTree>
    <p:extLst>
      <p:ext uri="{BB962C8B-B14F-4D97-AF65-F5344CB8AC3E}">
        <p14:creationId xmlns:p14="http://schemas.microsoft.com/office/powerpoint/2010/main" val="992916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dirty="0" smtClean="0"/>
              <a:t>Definitions of Prior Approval</a:t>
            </a:r>
          </a:p>
        </p:txBody>
      </p:sp>
      <p:sp>
        <p:nvSpPr>
          <p:cNvPr id="25603" name="Rectangle 3"/>
          <p:cNvSpPr>
            <a:spLocks noGrp="1" noChangeArrowheads="1"/>
          </p:cNvSpPr>
          <p:nvPr>
            <p:ph type="body" idx="1"/>
          </p:nvPr>
        </p:nvSpPr>
        <p:spPr/>
        <p:txBody>
          <a:bodyPr/>
          <a:lstStyle/>
          <a:p>
            <a:pPr eaLnBrk="1" hangingPunct="1">
              <a:lnSpc>
                <a:spcPct val="90000"/>
              </a:lnSpc>
            </a:pPr>
            <a:r>
              <a:rPr lang="en-US" altLang="en-US" sz="2800" dirty="0" smtClean="0"/>
              <a:t>Non-Profits and Institutions of Higher Education and Hospitals</a:t>
            </a:r>
          </a:p>
          <a:p>
            <a:pPr eaLnBrk="1" hangingPunct="1">
              <a:lnSpc>
                <a:spcPct val="90000"/>
              </a:lnSpc>
              <a:buFont typeface="Wingdings" pitchFamily="2" charset="2"/>
              <a:buNone/>
            </a:pPr>
            <a:r>
              <a:rPr lang="en-US" altLang="en-US" sz="2800" dirty="0" smtClean="0"/>
              <a:t>29 CFR 95.2 Definitions Prior Approval: mean written approval by an authorized official evidencing prior consent.</a:t>
            </a:r>
          </a:p>
          <a:p>
            <a:pPr eaLnBrk="1" hangingPunct="1">
              <a:lnSpc>
                <a:spcPct val="90000"/>
              </a:lnSpc>
              <a:buFont typeface="Wingdings" pitchFamily="2" charset="2"/>
              <a:buNone/>
            </a:pPr>
            <a:endParaRPr lang="en-US" altLang="en-US" sz="2800" dirty="0" smtClean="0"/>
          </a:p>
          <a:p>
            <a:pPr eaLnBrk="1" hangingPunct="1">
              <a:lnSpc>
                <a:spcPct val="90000"/>
              </a:lnSpc>
            </a:pPr>
            <a:r>
              <a:rPr lang="en-US" altLang="en-US" sz="2800" dirty="0" smtClean="0"/>
              <a:t>States and Local Governments</a:t>
            </a:r>
          </a:p>
          <a:p>
            <a:pPr eaLnBrk="1" hangingPunct="1">
              <a:lnSpc>
                <a:spcPct val="90000"/>
              </a:lnSpc>
              <a:buFont typeface="Wingdings" pitchFamily="2" charset="2"/>
              <a:buNone/>
            </a:pPr>
            <a:r>
              <a:rPr lang="en-US" altLang="en-US" sz="2800" dirty="0" smtClean="0"/>
              <a:t>29 CFR 97.3 Definitions Prior Approval: means documentation evidencing consent prior to incurring specific cost.</a:t>
            </a:r>
          </a:p>
          <a:p>
            <a:pPr eaLnBrk="1" hangingPunct="1">
              <a:lnSpc>
                <a:spcPct val="90000"/>
              </a:lnSpc>
            </a:pPr>
            <a:endParaRPr lang="en-US" altLang="en-US" sz="2800" dirty="0" smtClean="0"/>
          </a:p>
        </p:txBody>
      </p:sp>
    </p:spTree>
    <p:extLst>
      <p:ext uri="{BB962C8B-B14F-4D97-AF65-F5344CB8AC3E}">
        <p14:creationId xmlns:p14="http://schemas.microsoft.com/office/powerpoint/2010/main" val="1345703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dirty="0" smtClean="0"/>
              <a:t>Sources of Prior Approval Requirements</a:t>
            </a:r>
          </a:p>
        </p:txBody>
      </p:sp>
      <p:sp>
        <p:nvSpPr>
          <p:cNvPr id="26627" name="Rectangle 3"/>
          <p:cNvSpPr>
            <a:spLocks noGrp="1" noChangeArrowheads="1"/>
          </p:cNvSpPr>
          <p:nvPr>
            <p:ph type="body" idx="1"/>
          </p:nvPr>
        </p:nvSpPr>
        <p:spPr/>
        <p:txBody>
          <a:bodyPr>
            <a:normAutofit lnSpcReduction="10000"/>
          </a:bodyPr>
          <a:lstStyle/>
          <a:p>
            <a:pPr eaLnBrk="1" hangingPunct="1">
              <a:lnSpc>
                <a:spcPct val="90000"/>
              </a:lnSpc>
              <a:buFont typeface="Wingdings" pitchFamily="2" charset="2"/>
              <a:buNone/>
            </a:pPr>
            <a:r>
              <a:rPr lang="en-US" altLang="en-US" dirty="0" smtClean="0"/>
              <a:t>Non-Profits and Educational Institutions</a:t>
            </a:r>
            <a:endParaRPr lang="en-US" altLang="en-US" dirty="0"/>
          </a:p>
          <a:p>
            <a:pPr eaLnBrk="1" hangingPunct="1">
              <a:lnSpc>
                <a:spcPct val="90000"/>
              </a:lnSpc>
              <a:buFont typeface="Wingdings" pitchFamily="2" charset="2"/>
              <a:buNone/>
            </a:pPr>
            <a:endParaRPr lang="en-US" altLang="en-US" sz="2800" dirty="0" smtClean="0"/>
          </a:p>
          <a:p>
            <a:pPr eaLnBrk="1" hangingPunct="1">
              <a:lnSpc>
                <a:spcPct val="90000"/>
              </a:lnSpc>
            </a:pPr>
            <a:r>
              <a:rPr lang="en-US" altLang="en-US" dirty="0" smtClean="0"/>
              <a:t>DOL Regulations: 29 CFR 95.25 Revision of budget and program plans (from the Uniform Administrative requirements at 2 CFR 215.25)</a:t>
            </a:r>
          </a:p>
          <a:p>
            <a:pPr marL="0" indent="0" eaLnBrk="1" hangingPunct="1">
              <a:lnSpc>
                <a:spcPct val="90000"/>
              </a:lnSpc>
              <a:buNone/>
            </a:pPr>
            <a:endParaRPr lang="en-US" altLang="en-US" dirty="0" smtClean="0"/>
          </a:p>
          <a:p>
            <a:pPr>
              <a:lnSpc>
                <a:spcPct val="90000"/>
              </a:lnSpc>
            </a:pPr>
            <a:r>
              <a:rPr lang="en-US" altLang="en-US" dirty="0" smtClean="0"/>
              <a:t>Cost Principles: 2 CFR </a:t>
            </a:r>
            <a:r>
              <a:rPr lang="en-US" altLang="en-US" dirty="0"/>
              <a:t>220 App B 15. Equipment and other Capital </a:t>
            </a:r>
            <a:r>
              <a:rPr lang="en-US" altLang="en-US" dirty="0" smtClean="0"/>
              <a:t>Expenditures (Educational Ins) 2 CFR 230 (Non-Profits)</a:t>
            </a:r>
          </a:p>
          <a:p>
            <a:pPr marL="0" indent="0">
              <a:lnSpc>
                <a:spcPct val="90000"/>
              </a:lnSpc>
              <a:buNone/>
            </a:pPr>
            <a:endParaRPr lang="en-US" altLang="en-US" dirty="0" smtClean="0"/>
          </a:p>
          <a:p>
            <a:pPr>
              <a:lnSpc>
                <a:spcPct val="90000"/>
              </a:lnSpc>
            </a:pPr>
            <a:r>
              <a:rPr lang="en-US" altLang="en-US" dirty="0"/>
              <a:t>Grant Agreement Special Clauses and </a:t>
            </a:r>
            <a:r>
              <a:rPr lang="en-US" altLang="en-US" dirty="0" smtClean="0"/>
              <a:t>Conditions</a:t>
            </a:r>
          </a:p>
          <a:p>
            <a:pPr marL="0" indent="0">
              <a:lnSpc>
                <a:spcPct val="90000"/>
              </a:lnSpc>
              <a:buNone/>
            </a:pPr>
            <a:endParaRPr lang="en-US" altLang="en-US" dirty="0"/>
          </a:p>
          <a:p>
            <a:pPr>
              <a:lnSpc>
                <a:spcPct val="90000"/>
              </a:lnSpc>
            </a:pPr>
            <a:r>
              <a:rPr lang="en-US" altLang="en-US" dirty="0"/>
              <a:t>Solicitation for Grant Applications (SGA)</a:t>
            </a:r>
          </a:p>
          <a:p>
            <a:pPr eaLnBrk="1" hangingPunct="1">
              <a:lnSpc>
                <a:spcPct val="90000"/>
              </a:lnSpc>
            </a:pPr>
            <a:endParaRPr lang="en-US" altLang="en-US" sz="2800" dirty="0" smtClean="0"/>
          </a:p>
        </p:txBody>
      </p:sp>
    </p:spTree>
    <p:extLst>
      <p:ext uri="{BB962C8B-B14F-4D97-AF65-F5344CB8AC3E}">
        <p14:creationId xmlns:p14="http://schemas.microsoft.com/office/powerpoint/2010/main" val="3837574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Prior approval requirements</a:t>
            </a:r>
            <a:endParaRPr lang="en-US" dirty="0"/>
          </a:p>
        </p:txBody>
      </p:sp>
      <p:sp>
        <p:nvSpPr>
          <p:cNvPr id="3" name="Content Placeholder 2"/>
          <p:cNvSpPr>
            <a:spLocks noGrp="1"/>
          </p:cNvSpPr>
          <p:nvPr>
            <p:ph sz="quarter" idx="1"/>
          </p:nvPr>
        </p:nvSpPr>
        <p:spPr/>
        <p:txBody>
          <a:bodyPr/>
          <a:lstStyle/>
          <a:p>
            <a:pPr>
              <a:lnSpc>
                <a:spcPct val="90000"/>
              </a:lnSpc>
              <a:buNone/>
            </a:pPr>
            <a:r>
              <a:rPr lang="en-US" altLang="en-US" dirty="0"/>
              <a:t>States and Local </a:t>
            </a:r>
            <a:r>
              <a:rPr lang="en-US" altLang="en-US" dirty="0" smtClean="0"/>
              <a:t>Governments</a:t>
            </a:r>
          </a:p>
          <a:p>
            <a:pPr>
              <a:lnSpc>
                <a:spcPct val="90000"/>
              </a:lnSpc>
              <a:buNone/>
            </a:pPr>
            <a:endParaRPr lang="en-US" altLang="en-US" dirty="0"/>
          </a:p>
          <a:p>
            <a:pPr>
              <a:lnSpc>
                <a:spcPct val="90000"/>
              </a:lnSpc>
            </a:pPr>
            <a:r>
              <a:rPr lang="en-US" altLang="en-US" dirty="0" smtClean="0"/>
              <a:t>DOL Regulations: 29 </a:t>
            </a:r>
            <a:r>
              <a:rPr lang="en-US" altLang="en-US" dirty="0"/>
              <a:t>CFR 97.30 Changes</a:t>
            </a:r>
            <a:r>
              <a:rPr lang="en-US" altLang="en-US" dirty="0" smtClean="0"/>
              <a:t>. (from the Uniform Administrative Requirements at OMB Circular A-102 _.30)</a:t>
            </a:r>
          </a:p>
          <a:p>
            <a:pPr>
              <a:lnSpc>
                <a:spcPct val="90000"/>
              </a:lnSpc>
            </a:pPr>
            <a:endParaRPr lang="en-US" altLang="en-US" dirty="0"/>
          </a:p>
          <a:p>
            <a:pPr>
              <a:lnSpc>
                <a:spcPct val="90000"/>
              </a:lnSpc>
            </a:pPr>
            <a:r>
              <a:rPr lang="en-US" altLang="en-US" dirty="0" smtClean="0"/>
              <a:t>Cost Principles: 2 CFR 225 App B 15. Equipment and other Capital Expenditures</a:t>
            </a:r>
          </a:p>
          <a:p>
            <a:pPr marL="0" indent="0">
              <a:lnSpc>
                <a:spcPct val="90000"/>
              </a:lnSpc>
              <a:buNone/>
            </a:pPr>
            <a:endParaRPr lang="en-US" altLang="en-US" dirty="0" smtClean="0"/>
          </a:p>
          <a:p>
            <a:pPr>
              <a:lnSpc>
                <a:spcPct val="90000"/>
              </a:lnSpc>
            </a:pPr>
            <a:r>
              <a:rPr lang="en-US" altLang="en-US" dirty="0" smtClean="0"/>
              <a:t>Grant </a:t>
            </a:r>
            <a:r>
              <a:rPr lang="en-US" altLang="en-US" dirty="0"/>
              <a:t>Agreement </a:t>
            </a:r>
            <a:r>
              <a:rPr lang="en-US" altLang="en-US" dirty="0" smtClean="0"/>
              <a:t>Special Clauses and Conditions</a:t>
            </a:r>
          </a:p>
          <a:p>
            <a:pPr>
              <a:lnSpc>
                <a:spcPct val="90000"/>
              </a:lnSpc>
            </a:pPr>
            <a:endParaRPr lang="en-US" altLang="en-US" dirty="0"/>
          </a:p>
          <a:p>
            <a:pPr>
              <a:lnSpc>
                <a:spcPct val="90000"/>
              </a:lnSpc>
            </a:pPr>
            <a:r>
              <a:rPr lang="en-US" altLang="en-US" dirty="0" smtClean="0"/>
              <a:t>Solicitation for Grant Applications (SGA)</a:t>
            </a:r>
            <a:endParaRPr lang="en-US" altLang="en-US" dirty="0"/>
          </a:p>
          <a:p>
            <a:endParaRPr lang="en-US" dirty="0"/>
          </a:p>
        </p:txBody>
      </p:sp>
    </p:spTree>
    <p:extLst>
      <p:ext uri="{BB962C8B-B14F-4D97-AF65-F5344CB8AC3E}">
        <p14:creationId xmlns:p14="http://schemas.microsoft.com/office/powerpoint/2010/main" val="33708643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dirty="0" smtClean="0"/>
              <a:t>Monitoring Prior Approval</a:t>
            </a:r>
          </a:p>
        </p:txBody>
      </p:sp>
      <p:sp>
        <p:nvSpPr>
          <p:cNvPr id="28675" name="Rectangle 3"/>
          <p:cNvSpPr>
            <a:spLocks noGrp="1" noChangeArrowheads="1"/>
          </p:cNvSpPr>
          <p:nvPr>
            <p:ph type="body" idx="1"/>
          </p:nvPr>
        </p:nvSpPr>
        <p:spPr/>
        <p:txBody>
          <a:bodyPr>
            <a:normAutofit fontScale="92500" lnSpcReduction="10000"/>
          </a:bodyPr>
          <a:lstStyle/>
          <a:p>
            <a:pPr marL="0" indent="0">
              <a:buNone/>
            </a:pPr>
            <a:r>
              <a:rPr lang="en-US" altLang="en-US" sz="2800" dirty="0"/>
              <a:t>FPOs are responsible for monitoring grants to ensure prior approvals were </a:t>
            </a:r>
            <a:r>
              <a:rPr lang="en-US" altLang="en-US" sz="2800" dirty="0" smtClean="0"/>
              <a:t>obtained by looking to see</a:t>
            </a:r>
          </a:p>
          <a:p>
            <a:pPr marL="0" indent="0">
              <a:buNone/>
            </a:pPr>
            <a:endParaRPr lang="en-US" altLang="en-US" sz="2800" dirty="0" smtClean="0"/>
          </a:p>
          <a:p>
            <a:r>
              <a:rPr lang="en-US" altLang="en-US" sz="2800" dirty="0" smtClean="0"/>
              <a:t>that the scope of work, as stated in the approved grant award, has not changed</a:t>
            </a:r>
          </a:p>
          <a:p>
            <a:endParaRPr lang="en-US" altLang="en-US" sz="2800" dirty="0" smtClean="0"/>
          </a:p>
          <a:p>
            <a:r>
              <a:rPr lang="en-US" altLang="en-US" sz="2800" dirty="0" smtClean="0"/>
              <a:t>that grant funds are being spent in accordance with the approved budget</a:t>
            </a:r>
          </a:p>
          <a:p>
            <a:endParaRPr lang="en-US" altLang="en-US" sz="2800" dirty="0" smtClean="0"/>
          </a:p>
          <a:p>
            <a:r>
              <a:rPr lang="en-US" altLang="en-US" sz="2800" dirty="0" smtClean="0"/>
              <a:t>equipment purchased was done so with prior approval</a:t>
            </a:r>
          </a:p>
          <a:p>
            <a:pPr marL="0" indent="0">
              <a:buNone/>
            </a:pPr>
            <a:endParaRPr lang="en-US" altLang="en-US" sz="2800" dirty="0" smtClean="0"/>
          </a:p>
          <a:p>
            <a:pPr eaLnBrk="1" hangingPunct="1"/>
            <a:endParaRPr lang="en-US" altLang="en-US" sz="2800" dirty="0" smtClean="0"/>
          </a:p>
        </p:txBody>
      </p:sp>
    </p:spTree>
    <p:extLst>
      <p:ext uri="{BB962C8B-B14F-4D97-AF65-F5344CB8AC3E}">
        <p14:creationId xmlns:p14="http://schemas.microsoft.com/office/powerpoint/2010/main" val="2230643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a:bodyPr>
          <a:lstStyle/>
          <a:p>
            <a:pPr eaLnBrk="1" hangingPunct="1"/>
            <a:r>
              <a:rPr lang="en-US" altLang="en-US" dirty="0" smtClean="0"/>
              <a:t>Monitoring Prior Approvals Continued</a:t>
            </a:r>
          </a:p>
        </p:txBody>
      </p:sp>
      <p:sp>
        <p:nvSpPr>
          <p:cNvPr id="29699" name="Rectangle 3"/>
          <p:cNvSpPr>
            <a:spLocks noGrp="1" noChangeArrowheads="1"/>
          </p:cNvSpPr>
          <p:nvPr>
            <p:ph type="body" idx="1"/>
          </p:nvPr>
        </p:nvSpPr>
        <p:spPr/>
        <p:txBody>
          <a:bodyPr>
            <a:normAutofit/>
          </a:bodyPr>
          <a:lstStyle/>
          <a:p>
            <a:pPr marL="0" indent="0">
              <a:lnSpc>
                <a:spcPct val="90000"/>
              </a:lnSpc>
              <a:buNone/>
            </a:pPr>
            <a:r>
              <a:rPr lang="en-US" altLang="en-US" dirty="0"/>
              <a:t>FPOs will check to make sure that grantees have written policies and procedures related to prior </a:t>
            </a:r>
            <a:r>
              <a:rPr lang="en-US" altLang="en-US" dirty="0" smtClean="0"/>
              <a:t>approvals  </a:t>
            </a:r>
            <a:endParaRPr lang="en-US" altLang="en-US" dirty="0"/>
          </a:p>
          <a:p>
            <a:pPr marL="0" indent="0" eaLnBrk="1" hangingPunct="1">
              <a:lnSpc>
                <a:spcPct val="90000"/>
              </a:lnSpc>
              <a:buNone/>
            </a:pPr>
            <a:endParaRPr lang="en-US" altLang="en-US" dirty="0"/>
          </a:p>
          <a:p>
            <a:pPr eaLnBrk="1" hangingPunct="1">
              <a:lnSpc>
                <a:spcPct val="90000"/>
              </a:lnSpc>
            </a:pPr>
            <a:r>
              <a:rPr lang="en-US" altLang="en-US" dirty="0" smtClean="0"/>
              <a:t>Do you have a written policy explaining to staff which types of changes require prior approval?</a:t>
            </a:r>
          </a:p>
          <a:p>
            <a:pPr marL="0" indent="0" eaLnBrk="1" hangingPunct="1">
              <a:lnSpc>
                <a:spcPct val="90000"/>
              </a:lnSpc>
              <a:buNone/>
            </a:pPr>
            <a:endParaRPr lang="en-US" altLang="en-US" dirty="0" smtClean="0"/>
          </a:p>
          <a:p>
            <a:pPr eaLnBrk="1" hangingPunct="1">
              <a:lnSpc>
                <a:spcPct val="90000"/>
              </a:lnSpc>
            </a:pPr>
            <a:r>
              <a:rPr lang="en-US" altLang="en-US" dirty="0" smtClean="0"/>
              <a:t>How is this policy disseminated? </a:t>
            </a:r>
          </a:p>
          <a:p>
            <a:pPr marL="0" indent="0" eaLnBrk="1" hangingPunct="1">
              <a:lnSpc>
                <a:spcPct val="90000"/>
              </a:lnSpc>
              <a:buNone/>
            </a:pPr>
            <a:endParaRPr lang="en-US" altLang="en-US" dirty="0" smtClean="0"/>
          </a:p>
          <a:p>
            <a:pPr eaLnBrk="1" hangingPunct="1">
              <a:lnSpc>
                <a:spcPct val="90000"/>
              </a:lnSpc>
            </a:pPr>
            <a:r>
              <a:rPr lang="en-US" altLang="en-US" dirty="0" smtClean="0"/>
              <a:t>Are internal approvals designed to prevent accidental expenditures that should have been approved by the awarding agency before being incurred? </a:t>
            </a:r>
          </a:p>
          <a:p>
            <a:pPr eaLnBrk="1" hangingPunct="1">
              <a:lnSpc>
                <a:spcPct val="90000"/>
              </a:lnSpc>
            </a:pPr>
            <a:endParaRPr lang="en-US" altLang="en-US" dirty="0" smtClean="0"/>
          </a:p>
          <a:p>
            <a:pPr eaLnBrk="1" hangingPunct="1">
              <a:lnSpc>
                <a:spcPct val="90000"/>
              </a:lnSpc>
            </a:pPr>
            <a:endParaRPr lang="en-US" altLang="en-US" dirty="0" smtClean="0"/>
          </a:p>
        </p:txBody>
      </p:sp>
    </p:spTree>
    <p:extLst>
      <p:ext uri="{BB962C8B-B14F-4D97-AF65-F5344CB8AC3E}">
        <p14:creationId xmlns:p14="http://schemas.microsoft.com/office/powerpoint/2010/main" val="4779602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t>Change was made without prior approval</a:t>
            </a:r>
          </a:p>
        </p:txBody>
      </p:sp>
      <p:sp>
        <p:nvSpPr>
          <p:cNvPr id="30723" name="Rectangle 3"/>
          <p:cNvSpPr>
            <a:spLocks noGrp="1" noChangeArrowheads="1"/>
          </p:cNvSpPr>
          <p:nvPr>
            <p:ph type="body" idx="1"/>
          </p:nvPr>
        </p:nvSpPr>
        <p:spPr/>
        <p:txBody>
          <a:bodyPr/>
          <a:lstStyle/>
          <a:p>
            <a:pPr eaLnBrk="1" hangingPunct="1">
              <a:lnSpc>
                <a:spcPct val="90000"/>
              </a:lnSpc>
            </a:pPr>
            <a:r>
              <a:rPr lang="en-US" altLang="en-US" dirty="0" smtClean="0"/>
              <a:t>Costs associated with the change may be disallowed</a:t>
            </a:r>
          </a:p>
          <a:p>
            <a:pPr eaLnBrk="1" hangingPunct="1">
              <a:lnSpc>
                <a:spcPct val="90000"/>
              </a:lnSpc>
            </a:pPr>
            <a:endParaRPr lang="en-US" altLang="en-US" dirty="0" smtClean="0"/>
          </a:p>
          <a:p>
            <a:pPr eaLnBrk="1" hangingPunct="1">
              <a:lnSpc>
                <a:spcPct val="90000"/>
              </a:lnSpc>
            </a:pPr>
            <a:r>
              <a:rPr lang="en-US" altLang="en-US" dirty="0" smtClean="0"/>
              <a:t>You must address the fundamental problem of why prior approval was not obtained. Internal Controls</a:t>
            </a:r>
            <a:r>
              <a:rPr lang="en-US" altLang="en-US" dirty="0"/>
              <a:t> </a:t>
            </a:r>
            <a:r>
              <a:rPr lang="en-US" altLang="en-US" dirty="0" smtClean="0"/>
              <a:t>Issues?</a:t>
            </a:r>
          </a:p>
          <a:p>
            <a:pPr marL="0" indent="0" eaLnBrk="1" hangingPunct="1">
              <a:lnSpc>
                <a:spcPct val="90000"/>
              </a:lnSpc>
              <a:buNone/>
            </a:pPr>
            <a:endParaRPr lang="en-US" altLang="en-US" dirty="0" smtClean="0"/>
          </a:p>
          <a:p>
            <a:pPr eaLnBrk="1" hangingPunct="1">
              <a:lnSpc>
                <a:spcPct val="90000"/>
              </a:lnSpc>
            </a:pPr>
            <a:r>
              <a:rPr lang="en-US" altLang="en-US" dirty="0" smtClean="0"/>
              <a:t>You may be required to develop a corrective action plan to rectify the issue</a:t>
            </a:r>
          </a:p>
        </p:txBody>
      </p:sp>
    </p:spTree>
    <p:extLst>
      <p:ext uri="{BB962C8B-B14F-4D97-AF65-F5344CB8AC3E}">
        <p14:creationId xmlns:p14="http://schemas.microsoft.com/office/powerpoint/2010/main" val="12571119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FPO Role – Modification Process</a:t>
            </a:r>
          </a:p>
        </p:txBody>
      </p:sp>
      <p:sp>
        <p:nvSpPr>
          <p:cNvPr id="31747" name="Rectangle 3"/>
          <p:cNvSpPr>
            <a:spLocks noGrp="1" noChangeArrowheads="1"/>
          </p:cNvSpPr>
          <p:nvPr>
            <p:ph type="body" idx="1"/>
          </p:nvPr>
        </p:nvSpPr>
        <p:spPr/>
        <p:txBody>
          <a:bodyPr>
            <a:normAutofit lnSpcReduction="10000"/>
          </a:bodyPr>
          <a:lstStyle/>
          <a:p>
            <a:pPr eaLnBrk="1" hangingPunct="1"/>
            <a:r>
              <a:rPr lang="en-US" altLang="en-US" sz="2800" dirty="0" smtClean="0"/>
              <a:t>The FPO is responsible for evaluating and recommending requests for modifications</a:t>
            </a:r>
          </a:p>
          <a:p>
            <a:pPr eaLnBrk="1" hangingPunct="1"/>
            <a:endParaRPr lang="en-US" altLang="en-US" sz="2800" dirty="0" smtClean="0"/>
          </a:p>
          <a:p>
            <a:pPr eaLnBrk="1" hangingPunct="1"/>
            <a:r>
              <a:rPr lang="en-US" altLang="en-US" sz="2800" dirty="0" smtClean="0"/>
              <a:t>FPO evaluates the proposed change, as well as the decision to recommend acceptance, partial acceptance or rejection of proposed changes</a:t>
            </a:r>
          </a:p>
          <a:p>
            <a:pPr marL="0" indent="0" eaLnBrk="1" hangingPunct="1">
              <a:buNone/>
            </a:pPr>
            <a:endParaRPr lang="en-US" altLang="en-US" sz="2800" dirty="0" smtClean="0"/>
          </a:p>
          <a:p>
            <a:pPr eaLnBrk="1" hangingPunct="1"/>
            <a:r>
              <a:rPr lang="en-US" altLang="en-US" sz="2800" dirty="0" smtClean="0"/>
              <a:t>FPO monitors to verify that prior approval for certain grant changes were obtained  </a:t>
            </a:r>
          </a:p>
          <a:p>
            <a:pPr eaLnBrk="1" hangingPunct="1"/>
            <a:endParaRPr lang="en-US" altLang="en-US" sz="2800" dirty="0" smtClean="0"/>
          </a:p>
        </p:txBody>
      </p:sp>
    </p:spTree>
    <p:extLst>
      <p:ext uri="{BB962C8B-B14F-4D97-AF65-F5344CB8AC3E}">
        <p14:creationId xmlns:p14="http://schemas.microsoft.com/office/powerpoint/2010/main" val="33013752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dirty="0" smtClean="0"/>
              <a:t>Bases for Modification Approval</a:t>
            </a:r>
          </a:p>
        </p:txBody>
      </p:sp>
      <p:sp>
        <p:nvSpPr>
          <p:cNvPr id="32771" name="Rectangle 3"/>
          <p:cNvSpPr>
            <a:spLocks noGrp="1" noChangeArrowheads="1"/>
          </p:cNvSpPr>
          <p:nvPr>
            <p:ph type="body" idx="1"/>
          </p:nvPr>
        </p:nvSpPr>
        <p:spPr/>
        <p:txBody>
          <a:bodyPr>
            <a:normAutofit fontScale="92500"/>
          </a:bodyPr>
          <a:lstStyle/>
          <a:p>
            <a:pPr eaLnBrk="1" hangingPunct="1">
              <a:lnSpc>
                <a:spcPct val="90000"/>
              </a:lnSpc>
            </a:pPr>
            <a:r>
              <a:rPr lang="en-US" altLang="en-US" sz="2400" dirty="0" smtClean="0"/>
              <a:t>Help or not hurt government position (public interest)</a:t>
            </a:r>
          </a:p>
          <a:p>
            <a:pPr eaLnBrk="1" hangingPunct="1">
              <a:lnSpc>
                <a:spcPct val="90000"/>
              </a:lnSpc>
            </a:pPr>
            <a:r>
              <a:rPr lang="en-US" altLang="en-US" sz="2400" dirty="0" smtClean="0"/>
              <a:t>Better use of resources</a:t>
            </a:r>
          </a:p>
          <a:p>
            <a:pPr eaLnBrk="1" hangingPunct="1">
              <a:lnSpc>
                <a:spcPct val="90000"/>
              </a:lnSpc>
            </a:pPr>
            <a:r>
              <a:rPr lang="en-US" altLang="en-US" sz="2400" dirty="0" smtClean="0"/>
              <a:t>Necessary (&amp; lawful)</a:t>
            </a:r>
          </a:p>
          <a:p>
            <a:pPr eaLnBrk="1" hangingPunct="1">
              <a:lnSpc>
                <a:spcPct val="90000"/>
              </a:lnSpc>
            </a:pPr>
            <a:r>
              <a:rPr lang="en-US" altLang="en-US" sz="2400" dirty="0" smtClean="0"/>
              <a:t>Reasonable (&amp; lawful)</a:t>
            </a:r>
          </a:p>
          <a:p>
            <a:pPr eaLnBrk="1" hangingPunct="1">
              <a:lnSpc>
                <a:spcPct val="90000"/>
              </a:lnSpc>
            </a:pPr>
            <a:r>
              <a:rPr lang="en-US" altLang="en-US" sz="2400" dirty="0" smtClean="0"/>
              <a:t>Allocable (supports grant goals)</a:t>
            </a:r>
          </a:p>
          <a:p>
            <a:pPr eaLnBrk="1" hangingPunct="1">
              <a:lnSpc>
                <a:spcPct val="90000"/>
              </a:lnSpc>
            </a:pPr>
            <a:r>
              <a:rPr lang="en-US" altLang="en-US" sz="2400" dirty="0" smtClean="0"/>
              <a:t>Increases external support (tangible or intangible)</a:t>
            </a:r>
          </a:p>
          <a:p>
            <a:pPr eaLnBrk="1" hangingPunct="1">
              <a:lnSpc>
                <a:spcPct val="90000"/>
              </a:lnSpc>
            </a:pPr>
            <a:r>
              <a:rPr lang="en-US" altLang="en-US" sz="2400" dirty="0" smtClean="0"/>
              <a:t>Increases sustainability (after grant expires)</a:t>
            </a:r>
          </a:p>
          <a:p>
            <a:pPr eaLnBrk="1" hangingPunct="1">
              <a:lnSpc>
                <a:spcPct val="90000"/>
              </a:lnSpc>
            </a:pPr>
            <a:r>
              <a:rPr lang="en-US" altLang="en-US" sz="2400" dirty="0" smtClean="0"/>
              <a:t>Is replicable</a:t>
            </a:r>
          </a:p>
          <a:p>
            <a:pPr eaLnBrk="1" hangingPunct="1">
              <a:lnSpc>
                <a:spcPct val="90000"/>
              </a:lnSpc>
            </a:pPr>
            <a:r>
              <a:rPr lang="en-US" altLang="en-US" sz="2400" dirty="0" smtClean="0"/>
              <a:t>A good idea (best practice)</a:t>
            </a:r>
          </a:p>
          <a:p>
            <a:pPr eaLnBrk="1" hangingPunct="1">
              <a:lnSpc>
                <a:spcPct val="90000"/>
              </a:lnSpc>
            </a:pPr>
            <a:r>
              <a:rPr lang="en-US" altLang="en-US" dirty="0" smtClean="0"/>
              <a:t>Labor Market Information dictates a change</a:t>
            </a:r>
          </a:p>
          <a:p>
            <a:pPr eaLnBrk="1" hangingPunct="1">
              <a:lnSpc>
                <a:spcPct val="90000"/>
              </a:lnSpc>
            </a:pPr>
            <a:r>
              <a:rPr lang="en-US" altLang="en-US" sz="2400" dirty="0" smtClean="0"/>
              <a:t>Doesn’t compromise your pre-award competitiveness</a:t>
            </a:r>
          </a:p>
        </p:txBody>
      </p:sp>
    </p:spTree>
    <p:extLst>
      <p:ext uri="{BB962C8B-B14F-4D97-AF65-F5344CB8AC3E}">
        <p14:creationId xmlns:p14="http://schemas.microsoft.com/office/powerpoint/2010/main" val="6422766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Technical Instructions</a:t>
            </a:r>
          </a:p>
        </p:txBody>
      </p:sp>
      <p:sp>
        <p:nvSpPr>
          <p:cNvPr id="33795" name="Rectangle 3"/>
          <p:cNvSpPr>
            <a:spLocks noGrp="1" noChangeArrowheads="1"/>
          </p:cNvSpPr>
          <p:nvPr>
            <p:ph type="body" idx="1"/>
          </p:nvPr>
        </p:nvSpPr>
        <p:spPr/>
        <p:txBody>
          <a:bodyPr>
            <a:normAutofit fontScale="77500" lnSpcReduction="20000"/>
          </a:bodyPr>
          <a:lstStyle/>
          <a:p>
            <a:pPr eaLnBrk="1" hangingPunct="1"/>
            <a:r>
              <a:rPr lang="en-US" altLang="en-US" sz="2800" dirty="0" smtClean="0"/>
              <a:t>As soon as you think you may need a modification you should call or email your FPO</a:t>
            </a:r>
          </a:p>
          <a:p>
            <a:pPr eaLnBrk="1" hangingPunct="1"/>
            <a:r>
              <a:rPr lang="en-US" altLang="en-US" sz="2800" dirty="0" smtClean="0"/>
              <a:t>Submit a complete draft of the required paperwork as one PDF containing all required documents to the FPO via Email</a:t>
            </a:r>
          </a:p>
          <a:p>
            <a:pPr eaLnBrk="1" hangingPunct="1"/>
            <a:r>
              <a:rPr lang="en-US" altLang="en-US" sz="2800" dirty="0" smtClean="0"/>
              <a:t>FPO reviews the draft and provides feedback/corrections to the Grantee</a:t>
            </a:r>
          </a:p>
          <a:p>
            <a:pPr eaLnBrk="1" hangingPunct="1"/>
            <a:r>
              <a:rPr lang="en-US" altLang="en-US" sz="2800" dirty="0" smtClean="0"/>
              <a:t>If next version is acceptable they will ask you to get the request signed and submit it back to them</a:t>
            </a:r>
          </a:p>
          <a:p>
            <a:pPr eaLnBrk="1" hangingPunct="1"/>
            <a:r>
              <a:rPr lang="en-US" altLang="en-US" sz="2800" dirty="0" smtClean="0"/>
              <a:t>FPO initiates the grant modification process</a:t>
            </a:r>
          </a:p>
          <a:p>
            <a:pPr eaLnBrk="1" hangingPunct="1"/>
            <a:r>
              <a:rPr lang="en-US" altLang="en-US" sz="2800" dirty="0" smtClean="0"/>
              <a:t>Grant Officer either approves, approves with conditions, or denies</a:t>
            </a:r>
          </a:p>
          <a:p>
            <a:pPr marL="0" indent="0" eaLnBrk="1" hangingPunct="1">
              <a:buNone/>
            </a:pPr>
            <a:r>
              <a:rPr lang="en-US" altLang="en-US" sz="2800" dirty="0" smtClean="0"/>
              <a:t>Note: Do not submit anything to the National Office either via regular mail or via email.  All mods are processed electronically through your FPO.</a:t>
            </a:r>
          </a:p>
          <a:p>
            <a:pPr eaLnBrk="1" hangingPunct="1"/>
            <a:endParaRPr lang="en-US" altLang="en-US" sz="2800" dirty="0" smtClean="0"/>
          </a:p>
        </p:txBody>
      </p:sp>
    </p:spTree>
    <p:extLst>
      <p:ext uri="{BB962C8B-B14F-4D97-AF65-F5344CB8AC3E}">
        <p14:creationId xmlns:p14="http://schemas.microsoft.com/office/powerpoint/2010/main" val="374161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smtClean="0"/>
              <a:t>All Modification Requests Should Include:</a:t>
            </a:r>
          </a:p>
        </p:txBody>
      </p:sp>
      <p:sp>
        <p:nvSpPr>
          <p:cNvPr id="34819" name="Rectangle 3"/>
          <p:cNvSpPr>
            <a:spLocks noGrp="1" noChangeArrowheads="1"/>
          </p:cNvSpPr>
          <p:nvPr>
            <p:ph type="body" idx="1"/>
          </p:nvPr>
        </p:nvSpPr>
        <p:spPr/>
        <p:txBody>
          <a:bodyPr>
            <a:normAutofit fontScale="92500"/>
          </a:bodyPr>
          <a:lstStyle/>
          <a:p>
            <a:pPr eaLnBrk="1" hangingPunct="1"/>
            <a:r>
              <a:rPr lang="en-US" altLang="en-US" sz="2800" dirty="0" smtClean="0"/>
              <a:t>Letter on official organization letterhead</a:t>
            </a:r>
          </a:p>
          <a:p>
            <a:pPr eaLnBrk="1" hangingPunct="1"/>
            <a:r>
              <a:rPr lang="en-US" altLang="en-US" sz="2800" dirty="0" smtClean="0"/>
              <a:t>Signed by the grant signatory</a:t>
            </a:r>
          </a:p>
          <a:p>
            <a:pPr eaLnBrk="1" hangingPunct="1"/>
            <a:r>
              <a:rPr lang="en-US" altLang="en-US" sz="2800" dirty="0" smtClean="0"/>
              <a:t>Addressed to the Grant Officer listed on your grant agreement</a:t>
            </a:r>
          </a:p>
          <a:p>
            <a:pPr eaLnBrk="1" hangingPunct="1"/>
            <a:r>
              <a:rPr lang="en-US" altLang="en-US" sz="2800" dirty="0" smtClean="0"/>
              <a:t>Sent via email to your FPO </a:t>
            </a:r>
          </a:p>
          <a:p>
            <a:pPr eaLnBrk="1" hangingPunct="1"/>
            <a:r>
              <a:rPr lang="en-US" altLang="en-US" sz="2800" dirty="0" smtClean="0"/>
              <a:t>Letter must include language explaining the need for a modification and how the modification supports the goals of the grant.</a:t>
            </a:r>
          </a:p>
          <a:p>
            <a:r>
              <a:rPr lang="en-US" sz="2800" dirty="0"/>
              <a:t>Contact name and telephone number if additional information is required by the Grant Officer. </a:t>
            </a:r>
          </a:p>
          <a:p>
            <a:pPr eaLnBrk="1" hangingPunct="1"/>
            <a:endParaRPr lang="en-US" altLang="en-US" sz="2800" dirty="0" smtClean="0"/>
          </a:p>
          <a:p>
            <a:pPr eaLnBrk="1" hangingPunct="1">
              <a:buFont typeface="Wingdings" pitchFamily="2" charset="2"/>
              <a:buNone/>
            </a:pPr>
            <a:endParaRPr lang="en-US" altLang="en-US" sz="2800" dirty="0" smtClean="0"/>
          </a:p>
          <a:p>
            <a:pPr eaLnBrk="1" hangingPunct="1">
              <a:buFont typeface="Wingdings" pitchFamily="2" charset="2"/>
              <a:buNone/>
            </a:pPr>
            <a:endParaRPr lang="en-US" altLang="en-US" sz="2800" dirty="0" smtClean="0"/>
          </a:p>
          <a:p>
            <a:pPr eaLnBrk="1" hangingPunct="1">
              <a:buFont typeface="Wingdings" pitchFamily="2" charset="2"/>
              <a:buNone/>
            </a:pPr>
            <a:endParaRPr lang="en-US" altLang="en-US" sz="2800" dirty="0" smtClean="0"/>
          </a:p>
          <a:p>
            <a:pPr eaLnBrk="1" hangingPunct="1">
              <a:buFont typeface="Wingdings" pitchFamily="2" charset="2"/>
              <a:buNone/>
            </a:pPr>
            <a:endParaRPr lang="en-US" altLang="en-US" sz="2800" dirty="0" smtClean="0"/>
          </a:p>
        </p:txBody>
      </p:sp>
    </p:spTree>
    <p:extLst>
      <p:ext uri="{BB962C8B-B14F-4D97-AF65-F5344CB8AC3E}">
        <p14:creationId xmlns:p14="http://schemas.microsoft.com/office/powerpoint/2010/main" val="3792189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Modification Quiz – True or False</a:t>
            </a:r>
          </a:p>
        </p:txBody>
      </p:sp>
      <p:sp>
        <p:nvSpPr>
          <p:cNvPr id="35843" name="Rectangle 3"/>
          <p:cNvSpPr>
            <a:spLocks noGrp="1" noChangeArrowheads="1"/>
          </p:cNvSpPr>
          <p:nvPr>
            <p:ph type="body" idx="1"/>
          </p:nvPr>
        </p:nvSpPr>
        <p:spPr/>
        <p:txBody>
          <a:bodyPr>
            <a:normAutofit/>
          </a:bodyPr>
          <a:lstStyle/>
          <a:p>
            <a:pPr eaLnBrk="1" hangingPunct="1"/>
            <a:r>
              <a:rPr lang="en-US" altLang="en-US" sz="2800" dirty="0" smtClean="0"/>
              <a:t>You listed equipment in your grant proposal and your proposal was accepted and awarded.  You may now go ahead and purchase the equipment</a:t>
            </a:r>
          </a:p>
          <a:p>
            <a:pPr eaLnBrk="1" hangingPunct="1"/>
            <a:r>
              <a:rPr lang="en-US" altLang="en-US" sz="2800" dirty="0" smtClean="0"/>
              <a:t>A revised timeline/work schedule should be included with a No Cost Extension and Statement of Work request</a:t>
            </a:r>
          </a:p>
          <a:p>
            <a:pPr eaLnBrk="1" hangingPunct="1"/>
            <a:r>
              <a:rPr lang="en-US" altLang="en-US" sz="2800" dirty="0" smtClean="0"/>
              <a:t>I can make changes to my budget as needed and then later request a budget realignment to reflect actual spending. </a:t>
            </a:r>
          </a:p>
        </p:txBody>
      </p:sp>
    </p:spTree>
    <p:extLst>
      <p:ext uri="{BB962C8B-B14F-4D97-AF65-F5344CB8AC3E}">
        <p14:creationId xmlns:p14="http://schemas.microsoft.com/office/powerpoint/2010/main" val="36550515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en-US" smtClean="0"/>
              <a:t>Modification Quiz Continued – True or False</a:t>
            </a:r>
          </a:p>
        </p:txBody>
      </p:sp>
      <p:sp>
        <p:nvSpPr>
          <p:cNvPr id="36867" name="Rectangle 3"/>
          <p:cNvSpPr>
            <a:spLocks noGrp="1" noChangeArrowheads="1"/>
          </p:cNvSpPr>
          <p:nvPr>
            <p:ph type="body" idx="1"/>
          </p:nvPr>
        </p:nvSpPr>
        <p:spPr/>
        <p:txBody>
          <a:bodyPr/>
          <a:lstStyle/>
          <a:p>
            <a:pPr eaLnBrk="1" hangingPunct="1">
              <a:lnSpc>
                <a:spcPct val="80000"/>
              </a:lnSpc>
            </a:pPr>
            <a:r>
              <a:rPr lang="en-US" altLang="en-US" sz="2000" dirty="0" smtClean="0"/>
              <a:t>My organization is going to buy 20 laptop computers at $2000 a piece.  This is equipment so I need to get prior approval from the Grant Officer.</a:t>
            </a:r>
          </a:p>
          <a:p>
            <a:pPr eaLnBrk="1" hangingPunct="1">
              <a:lnSpc>
                <a:spcPct val="80000"/>
              </a:lnSpc>
              <a:buFont typeface="Wingdings" pitchFamily="2" charset="2"/>
              <a:buNone/>
            </a:pPr>
            <a:endParaRPr lang="en-US" altLang="en-US" sz="2000" dirty="0" smtClean="0"/>
          </a:p>
          <a:p>
            <a:pPr eaLnBrk="1" hangingPunct="1">
              <a:lnSpc>
                <a:spcPct val="80000"/>
              </a:lnSpc>
            </a:pPr>
            <a:r>
              <a:rPr lang="en-US" altLang="en-US" sz="2000" dirty="0" smtClean="0"/>
              <a:t>I have completed my grant and met all the goals and objectives, however I have $20,000 remaining.  I should request a No-Cost Extension to “use the money up.”  I think I could update my organization's computer lab.</a:t>
            </a:r>
          </a:p>
          <a:p>
            <a:pPr eaLnBrk="1" hangingPunct="1">
              <a:lnSpc>
                <a:spcPct val="80000"/>
              </a:lnSpc>
            </a:pPr>
            <a:endParaRPr lang="en-US" altLang="en-US" sz="2000" dirty="0" smtClean="0"/>
          </a:p>
          <a:p>
            <a:pPr eaLnBrk="1" hangingPunct="1">
              <a:lnSpc>
                <a:spcPct val="80000"/>
              </a:lnSpc>
            </a:pPr>
            <a:r>
              <a:rPr lang="en-US" altLang="en-US" sz="2000" dirty="0" smtClean="0"/>
              <a:t>I stated in my grant proposal that I would be training </a:t>
            </a:r>
            <a:r>
              <a:rPr lang="en-US" altLang="en-US" sz="2000" dirty="0" err="1" smtClean="0"/>
              <a:t>Mammographers</a:t>
            </a:r>
            <a:r>
              <a:rPr lang="en-US" altLang="en-US" sz="2000" dirty="0" smtClean="0"/>
              <a:t>.  Now that the grant is up and running we are hearing from the industry that there is no longer a demand for </a:t>
            </a:r>
            <a:r>
              <a:rPr lang="en-US" altLang="en-US" sz="2000" dirty="0" err="1" smtClean="0"/>
              <a:t>Mammographers</a:t>
            </a:r>
            <a:r>
              <a:rPr lang="en-US" altLang="en-US" sz="2000" dirty="0" smtClean="0"/>
              <a:t>; Sonographers are now in high demand.  I don’t need a modification because I’m still training in Healthcare.</a:t>
            </a:r>
            <a:r>
              <a:rPr lang="en-US" altLang="en-US" sz="1400" dirty="0" smtClean="0"/>
              <a:t> </a:t>
            </a:r>
          </a:p>
          <a:p>
            <a:pPr eaLnBrk="1" hangingPunct="1">
              <a:lnSpc>
                <a:spcPct val="80000"/>
              </a:lnSpc>
            </a:pPr>
            <a:endParaRPr lang="en-US" altLang="en-US" sz="1400" dirty="0" smtClean="0"/>
          </a:p>
        </p:txBody>
      </p:sp>
    </p:spTree>
    <p:extLst>
      <p:ext uri="{BB962C8B-B14F-4D97-AF65-F5344CB8AC3E}">
        <p14:creationId xmlns:p14="http://schemas.microsoft.com/office/powerpoint/2010/main" val="7663029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4"/>
          <p:cNvSpPr>
            <a:spLocks noGrp="1"/>
          </p:cNvSpPr>
          <p:nvPr>
            <p:ph sz="quarter" idx="11"/>
          </p:nvPr>
        </p:nvSpPr>
        <p:spPr bwMode="auto">
          <a:xfrm>
            <a:off x="914400" y="1752600"/>
            <a:ext cx="7696200" cy="4038600"/>
          </a:xfrm>
          <a:ln>
            <a:miter lim="800000"/>
            <a:headEnd/>
            <a:tailEnd/>
          </a:ln>
        </p:spPr>
        <p:txBody>
          <a:bodyPr vert="horz" wrap="square" lIns="91440" tIns="45720" rIns="91440" bIns="45720" numCol="1" anchor="t" anchorCtr="0" compatLnSpc="1">
            <a:prstTxWarp prst="textNoShape">
              <a:avLst/>
            </a:prstTxWarp>
            <a:normAutofit fontScale="92500" lnSpcReduction="20000"/>
          </a:bodyPr>
          <a:lstStyle/>
          <a:p>
            <a:pPr marL="0" indent="0">
              <a:buFontTx/>
              <a:buNone/>
            </a:pPr>
            <a:r>
              <a:rPr lang="en-US" altLang="en-US" sz="2000" dirty="0" smtClean="0">
                <a:solidFill>
                  <a:srgbClr val="000000"/>
                </a:solidFill>
                <a:ea typeface="ＭＳ Ｐゴシック" panose="020B0600070205080204" pitchFamily="34" charset="-128"/>
              </a:rPr>
              <a:t>Uniform Guidance</a:t>
            </a:r>
          </a:p>
          <a:p>
            <a:pPr marL="0" indent="0">
              <a:buFontTx/>
              <a:buNone/>
            </a:pPr>
            <a:r>
              <a:rPr lang="en-US" altLang="en-US" sz="2000" b="1" dirty="0" smtClean="0">
                <a:solidFill>
                  <a:srgbClr val="000000"/>
                </a:solidFill>
                <a:ea typeface="ＭＳ Ｐゴシック" panose="020B0600070205080204" pitchFamily="34" charset="-128"/>
              </a:rPr>
              <a:t>200.407 Prior written approval (prior approval)</a:t>
            </a:r>
          </a:p>
          <a:p>
            <a:r>
              <a:rPr lang="en-US" altLang="en-US" sz="2000" dirty="0" smtClean="0">
                <a:solidFill>
                  <a:srgbClr val="000000"/>
                </a:solidFill>
                <a:ea typeface="Arial" panose="020B0604020202020204" pitchFamily="34" charset="0"/>
              </a:rPr>
              <a:t>Specifies approval is in writing</a:t>
            </a:r>
          </a:p>
          <a:p>
            <a:r>
              <a:rPr lang="en-US" altLang="en-US" sz="2000" dirty="0" smtClean="0">
                <a:solidFill>
                  <a:srgbClr val="000000"/>
                </a:solidFill>
                <a:ea typeface="Arial" panose="020B0604020202020204" pitchFamily="34" charset="0"/>
              </a:rPr>
              <a:t>See list after Uniform Guidance: Cost Principles</a:t>
            </a:r>
          </a:p>
          <a:p>
            <a:pPr marL="0" indent="0">
              <a:buFontTx/>
              <a:buNone/>
            </a:pPr>
            <a:r>
              <a:rPr lang="en-US" altLang="en-US" sz="2000" dirty="0" smtClean="0">
                <a:solidFill>
                  <a:srgbClr val="000000"/>
                </a:solidFill>
                <a:ea typeface="ＭＳ Ｐゴシック" panose="020B0600070205080204" pitchFamily="34" charset="-128"/>
              </a:rPr>
              <a:t>DOL Exceptions to Uniform Guidance</a:t>
            </a:r>
          </a:p>
          <a:p>
            <a:pPr marL="0" indent="0">
              <a:buNone/>
            </a:pPr>
            <a:r>
              <a:rPr lang="en-US" altLang="en-US" sz="2000" b="1" dirty="0" smtClean="0">
                <a:ea typeface="ＭＳ Ｐゴシック" panose="020B0600070205080204" pitchFamily="34" charset="-128"/>
              </a:rPr>
              <a:t>2900.16 Prior written approval (prior approval)</a:t>
            </a:r>
            <a:endParaRPr lang="en-US" altLang="en-US" sz="2000" dirty="0" smtClean="0">
              <a:solidFill>
                <a:srgbClr val="000000"/>
              </a:solidFill>
              <a:ea typeface="ＭＳ Ｐゴシック" panose="020B0600070205080204" pitchFamily="34" charset="-128"/>
            </a:endParaRPr>
          </a:p>
          <a:p>
            <a:r>
              <a:rPr lang="en-US" altLang="en-US" sz="2000" dirty="0" smtClean="0">
                <a:solidFill>
                  <a:srgbClr val="000000"/>
                </a:solidFill>
                <a:ea typeface="Arial" panose="020B0604020202020204" pitchFamily="34" charset="0"/>
              </a:rPr>
              <a:t>Non-Federal entity must request approval</a:t>
            </a:r>
          </a:p>
          <a:p>
            <a:r>
              <a:rPr lang="en-US" altLang="en-US" sz="2000" dirty="0" smtClean="0">
                <a:solidFill>
                  <a:srgbClr val="000000"/>
                </a:solidFill>
                <a:ea typeface="Arial" panose="020B0604020202020204" pitchFamily="34" charset="0"/>
              </a:rPr>
              <a:t>Submit not less than 30 days prior to action date</a:t>
            </a:r>
          </a:p>
          <a:p>
            <a:r>
              <a:rPr lang="en-US" altLang="en-US" sz="2000" dirty="0" smtClean="0">
                <a:solidFill>
                  <a:srgbClr val="000000"/>
                </a:solidFill>
                <a:ea typeface="Arial" panose="020B0604020202020204" pitchFamily="34" charset="0"/>
              </a:rPr>
              <a:t>Only Grant Officer has authority to approve</a:t>
            </a:r>
          </a:p>
          <a:p>
            <a:pPr lvl="1" defTabSz="854075"/>
            <a:r>
              <a:rPr lang="en-US" altLang="en-US" sz="1800" dirty="0" smtClean="0">
                <a:solidFill>
                  <a:srgbClr val="000000"/>
                </a:solidFill>
                <a:ea typeface="Arial" panose="020B0604020202020204" pitchFamily="34" charset="0"/>
              </a:rPr>
              <a:t>For formula grants, authority delegated to Governor</a:t>
            </a:r>
          </a:p>
          <a:p>
            <a:r>
              <a:rPr lang="en-US" altLang="en-US" sz="2000" dirty="0" smtClean="0">
                <a:solidFill>
                  <a:srgbClr val="000000"/>
                </a:solidFill>
                <a:ea typeface="Arial" panose="020B0604020202020204" pitchFamily="34" charset="0"/>
              </a:rPr>
              <a:t>Items in award budget not constitute prior approval</a:t>
            </a:r>
          </a:p>
          <a:p>
            <a:pPr lvl="1" defTabSz="854075"/>
            <a:r>
              <a:rPr lang="en-US" altLang="en-US" sz="1800" dirty="0" smtClean="0">
                <a:solidFill>
                  <a:srgbClr val="000000"/>
                </a:solidFill>
                <a:ea typeface="Arial" panose="020B0604020202020204" pitchFamily="34" charset="0"/>
              </a:rPr>
              <a:t>For example, individual pieces of equipment under the equipment line</a:t>
            </a:r>
          </a:p>
          <a:p>
            <a:pPr lvl="1" defTabSz="854075">
              <a:buFont typeface="Arial" panose="020B0604020202020204" pitchFamily="34" charset="0"/>
              <a:buChar char="•"/>
            </a:pPr>
            <a:endParaRPr lang="en-US" altLang="en-US" sz="2000" dirty="0" smtClean="0">
              <a:solidFill>
                <a:srgbClr val="000000"/>
              </a:solidFill>
              <a:ea typeface="Arial" panose="020B0604020202020204" pitchFamily="34" charset="0"/>
            </a:endParaRPr>
          </a:p>
          <a:p>
            <a:pPr lvl="1" defTabSz="854075">
              <a:buFont typeface="Arial" panose="020B0604020202020204" pitchFamily="34" charset="0"/>
              <a:buChar char="•"/>
            </a:pPr>
            <a:endParaRPr lang="en-US" altLang="en-US" sz="2000" dirty="0" smtClean="0">
              <a:solidFill>
                <a:srgbClr val="000000"/>
              </a:solidFill>
              <a:ea typeface="Arial" panose="020B0604020202020204" pitchFamily="34" charset="0"/>
            </a:endParaRPr>
          </a:p>
          <a:p>
            <a:pPr marL="0" indent="0">
              <a:buFontTx/>
              <a:buChar char="•"/>
            </a:pPr>
            <a:endParaRPr lang="en-US" altLang="en-US" sz="2000" dirty="0" smtClean="0">
              <a:solidFill>
                <a:srgbClr val="000000"/>
              </a:solidFill>
              <a:ea typeface="ＭＳ Ｐゴシック" panose="020B0600070205080204" pitchFamily="34" charset="-128"/>
            </a:endParaRPr>
          </a:p>
          <a:p>
            <a:pPr marL="0" indent="0">
              <a:buFontTx/>
              <a:buChar char="•"/>
            </a:pPr>
            <a:endParaRPr lang="en-US" altLang="en-US" sz="2000" dirty="0" smtClean="0">
              <a:ea typeface="ＭＳ Ｐゴシック" panose="020B0600070205080204" pitchFamily="34" charset="-128"/>
            </a:endParaRPr>
          </a:p>
        </p:txBody>
      </p:sp>
      <p:sp>
        <p:nvSpPr>
          <p:cNvPr id="33795" name="Text Placeholder 1"/>
          <p:cNvSpPr>
            <a:spLocks noGrp="1"/>
          </p:cNvSpPr>
          <p:nvPr>
            <p:ph type="body" sz="quarter" idx="12"/>
          </p:nvPr>
        </p:nvSpPr>
        <p:spPr bwMode="auto">
          <a:xfrm>
            <a:off x="1066800" y="762000"/>
            <a:ext cx="75438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pPr eaLnBrk="1" hangingPunct="1"/>
            <a:r>
              <a:rPr lang="en-US" altLang="en-US" smtClean="0">
                <a:ea typeface="ＭＳ Ｐゴシック" panose="020B0600070205080204" pitchFamily="34" charset="-128"/>
              </a:rPr>
              <a:t> New Regulations</a:t>
            </a:r>
          </a:p>
        </p:txBody>
      </p:sp>
    </p:spTree>
    <p:extLst>
      <p:ext uri="{BB962C8B-B14F-4D97-AF65-F5344CB8AC3E}">
        <p14:creationId xmlns:p14="http://schemas.microsoft.com/office/powerpoint/2010/main" val="24023932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4"/>
          <p:cNvSpPr>
            <a:spLocks noGrp="1"/>
          </p:cNvSpPr>
          <p:nvPr>
            <p:ph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lvl="1" indent="-342900">
              <a:spcAft>
                <a:spcPct val="25000"/>
              </a:spcAft>
              <a:buFontTx/>
              <a:buNone/>
            </a:pPr>
            <a:r>
              <a:rPr lang="en-US" altLang="en-US" b="1" dirty="0" smtClean="0">
                <a:ea typeface="Arial" panose="020B0604020202020204" pitchFamily="34" charset="0"/>
              </a:rPr>
              <a:t>IMPORTANT!!!</a:t>
            </a:r>
          </a:p>
          <a:p>
            <a:pPr marL="342900" lvl="1" indent="-342900">
              <a:spcAft>
                <a:spcPct val="25000"/>
              </a:spcAft>
              <a:buFont typeface="Arial" panose="020B0604020202020204" pitchFamily="34" charset="0"/>
              <a:buChar char="•"/>
            </a:pPr>
            <a:r>
              <a:rPr lang="en-US" altLang="en-US" sz="2400" b="1" dirty="0" smtClean="0">
                <a:ea typeface="Arial" panose="020B0604020202020204" pitchFamily="34" charset="0"/>
              </a:rPr>
              <a:t>Before</a:t>
            </a:r>
            <a:r>
              <a:rPr lang="en-US" altLang="en-US" sz="2400" dirty="0" smtClean="0">
                <a:ea typeface="Arial" panose="020B0604020202020204" pitchFamily="34" charset="0"/>
              </a:rPr>
              <a:t> incurring </a:t>
            </a:r>
            <a:r>
              <a:rPr lang="en-US" altLang="en-US" sz="2400" dirty="0" smtClean="0">
                <a:solidFill>
                  <a:srgbClr val="000000"/>
                </a:solidFill>
                <a:ea typeface="Arial" panose="020B0604020202020204" pitchFamily="34" charset="0"/>
              </a:rPr>
              <a:t>cost</a:t>
            </a:r>
          </a:p>
          <a:p>
            <a:pPr marL="685800" lvl="2">
              <a:spcAft>
                <a:spcPct val="25000"/>
              </a:spcAft>
              <a:buFont typeface="Arial" panose="020B0604020202020204" pitchFamily="34" charset="0"/>
              <a:buChar char="−"/>
            </a:pPr>
            <a:r>
              <a:rPr lang="en-US" altLang="en-US" dirty="0" smtClean="0">
                <a:solidFill>
                  <a:srgbClr val="000000"/>
                </a:solidFill>
                <a:ea typeface="Arial" panose="020B0604020202020204" pitchFamily="34" charset="0"/>
              </a:rPr>
              <a:t>Must be submitted in writing to the Grant Officer</a:t>
            </a:r>
          </a:p>
          <a:p>
            <a:pPr marL="685800" lvl="2">
              <a:spcAft>
                <a:spcPct val="25000"/>
              </a:spcAft>
              <a:buFont typeface="Arial" panose="020B0604020202020204" pitchFamily="34" charset="0"/>
              <a:buChar char="−"/>
            </a:pPr>
            <a:r>
              <a:rPr lang="en-US" altLang="en-US" dirty="0" smtClean="0">
                <a:solidFill>
                  <a:srgbClr val="000000"/>
                </a:solidFill>
                <a:ea typeface="Arial" panose="020B0604020202020204" pitchFamily="34" charset="0"/>
              </a:rPr>
              <a:t>Must be approved in writing by the Grant Officer</a:t>
            </a:r>
          </a:p>
          <a:p>
            <a:pPr marL="1004888" lvl="3" indent="-273050">
              <a:spcAft>
                <a:spcPct val="25000"/>
              </a:spcAft>
              <a:buFont typeface="Arial" panose="020B0604020202020204" pitchFamily="34" charset="0"/>
              <a:buChar char="•"/>
            </a:pPr>
            <a:r>
              <a:rPr lang="en-US" altLang="en-US" sz="2200" dirty="0" smtClean="0">
                <a:solidFill>
                  <a:srgbClr val="000000"/>
                </a:solidFill>
                <a:ea typeface="Arial" panose="020B0604020202020204" pitchFamily="34" charset="0"/>
              </a:rPr>
              <a:t>Cannot be an email from the Federal Project Officer</a:t>
            </a:r>
          </a:p>
          <a:p>
            <a:pPr marL="685800" lvl="2">
              <a:spcAft>
                <a:spcPct val="25000"/>
              </a:spcAft>
              <a:buFont typeface="Arial" panose="020B0604020202020204" pitchFamily="34" charset="0"/>
              <a:buChar char="−"/>
            </a:pPr>
            <a:r>
              <a:rPr lang="en-US" altLang="en-US" dirty="0" smtClean="0">
                <a:solidFill>
                  <a:srgbClr val="000000"/>
                </a:solidFill>
                <a:ea typeface="Arial" panose="020B0604020202020204" pitchFamily="34" charset="0"/>
              </a:rPr>
              <a:t>Inclusion of items in the grant budget does not constitute prior approval</a:t>
            </a:r>
          </a:p>
          <a:p>
            <a:pPr marL="685800" lvl="2">
              <a:spcAft>
                <a:spcPct val="25000"/>
              </a:spcAft>
              <a:buFont typeface="Arial" panose="020B0604020202020204" pitchFamily="34" charset="0"/>
              <a:buChar char="−"/>
            </a:pPr>
            <a:r>
              <a:rPr lang="en-US" altLang="en-US" dirty="0" smtClean="0">
                <a:solidFill>
                  <a:srgbClr val="000000"/>
                </a:solidFill>
                <a:ea typeface="Arial" panose="020B0604020202020204" pitchFamily="34" charset="0"/>
              </a:rPr>
              <a:t>Non-compliance may lead to disallowed costs</a:t>
            </a:r>
            <a:endParaRPr lang="en-US" altLang="en-US" sz="2000" dirty="0" smtClean="0">
              <a:solidFill>
                <a:srgbClr val="000000"/>
              </a:solidFill>
              <a:ea typeface="Arial" panose="020B0604020202020204" pitchFamily="34" charset="0"/>
            </a:endParaRPr>
          </a:p>
          <a:p>
            <a:pPr defTabSz="914400">
              <a:buFontTx/>
              <a:buChar char="•"/>
            </a:pPr>
            <a:endParaRPr lang="en-US" altLang="en-US" sz="2400" dirty="0" smtClean="0">
              <a:ea typeface="ＭＳ Ｐゴシック" panose="020B0600070205080204" pitchFamily="34" charset="-128"/>
            </a:endParaRPr>
          </a:p>
        </p:txBody>
      </p:sp>
      <p:sp>
        <p:nvSpPr>
          <p:cNvPr id="35843" name="Text Placeholder 1"/>
          <p:cNvSpPr>
            <a:spLocks noGrp="1"/>
          </p:cNvSpPr>
          <p:nvPr>
            <p:ph type="body" sz="quarter" idx="12"/>
          </p:nvPr>
        </p:nvSpPr>
        <p:spPr bwMode="auto">
          <a:xfrm>
            <a:off x="1066800" y="762000"/>
            <a:ext cx="75438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mtClean="0">
                <a:ea typeface="ＭＳ Ｐゴシック" panose="020B0600070205080204" pitchFamily="34" charset="-128"/>
              </a:rPr>
              <a:t> Prior Written Approval?</a:t>
            </a:r>
          </a:p>
        </p:txBody>
      </p:sp>
    </p:spTree>
    <p:extLst>
      <p:ext uri="{BB962C8B-B14F-4D97-AF65-F5344CB8AC3E}">
        <p14:creationId xmlns:p14="http://schemas.microsoft.com/office/powerpoint/2010/main" val="23330793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Placeholder 1"/>
          <p:cNvSpPr>
            <a:spLocks noGrp="1"/>
          </p:cNvSpPr>
          <p:nvPr>
            <p:ph type="body" sz="quarter" idx="12"/>
          </p:nvPr>
        </p:nvSpPr>
        <p:spPr bwMode="auto">
          <a:xfrm>
            <a:off x="1066800" y="762000"/>
            <a:ext cx="75438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dirty="0" smtClean="0">
                <a:ea typeface="ＭＳ Ｐゴシック" panose="020B0600070205080204" pitchFamily="34" charset="-128"/>
              </a:rPr>
              <a:t> Conferences</a:t>
            </a:r>
          </a:p>
        </p:txBody>
      </p:sp>
      <p:sp>
        <p:nvSpPr>
          <p:cNvPr id="37891" name="Content Placeholder 4"/>
          <p:cNvSpPr>
            <a:spLocks noGrp="1"/>
          </p:cNvSpPr>
          <p:nvPr>
            <p:ph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p>
            <a:pPr marL="0" indent="0">
              <a:spcBef>
                <a:spcPts val="600"/>
              </a:spcBef>
              <a:buNone/>
            </a:pPr>
            <a:r>
              <a:rPr lang="en-US" sz="2400" dirty="0" smtClean="0"/>
              <a:t>Requirements </a:t>
            </a:r>
            <a:r>
              <a:rPr lang="en-US" sz="2400" dirty="0"/>
              <a:t>for Conference and Conference </a:t>
            </a:r>
            <a:r>
              <a:rPr lang="en-US" sz="2400" dirty="0" smtClean="0"/>
              <a:t>Space</a:t>
            </a:r>
          </a:p>
          <a:p>
            <a:pPr marL="342900" indent="-342900">
              <a:spcBef>
                <a:spcPts val="600"/>
              </a:spcBef>
            </a:pPr>
            <a:r>
              <a:rPr lang="en-US" sz="2400" dirty="0" smtClean="0"/>
              <a:t>Conferences </a:t>
            </a:r>
            <a:r>
              <a:rPr lang="en-US" sz="2400" dirty="0"/>
              <a:t>sponsored in whole or in part by the recipient of Federal awards are allowable if the conference is necessary and reasonable for the successful performance of the Federal Award. Recipients are urged to use discretion and judgment to ensure that all conference costs charged to the grant are appropriate and allowable. </a:t>
            </a:r>
            <a:r>
              <a:rPr lang="en-US" sz="2400" dirty="0" smtClean="0"/>
              <a:t> </a:t>
            </a:r>
          </a:p>
          <a:p>
            <a:pPr marL="342900" indent="-342900">
              <a:spcBef>
                <a:spcPts val="600"/>
              </a:spcBef>
            </a:pPr>
            <a:r>
              <a:rPr lang="en-US" sz="2400" dirty="0" smtClean="0"/>
              <a:t>For </a:t>
            </a:r>
            <a:r>
              <a:rPr lang="en-US" sz="2400" dirty="0"/>
              <a:t>more information on the requirements and </a:t>
            </a:r>
            <a:r>
              <a:rPr lang="en-US" sz="2400" dirty="0" err="1"/>
              <a:t>allowability</a:t>
            </a:r>
            <a:r>
              <a:rPr lang="en-US" sz="2400" dirty="0"/>
              <a:t> of costs associated with conferences, </a:t>
            </a:r>
            <a:r>
              <a:rPr lang="en-US" sz="2400" dirty="0" smtClean="0"/>
              <a:t>see 200.432</a:t>
            </a:r>
            <a:r>
              <a:rPr lang="en-US" sz="2400" dirty="0"/>
              <a:t>.  </a:t>
            </a:r>
            <a:br>
              <a:rPr lang="en-US" sz="2400" dirty="0"/>
            </a:br>
            <a:r>
              <a:rPr lang="en-US" sz="2400" dirty="0"/>
              <a:t/>
            </a:r>
            <a:br>
              <a:rPr lang="en-US" sz="2400" dirty="0"/>
            </a:br>
            <a:r>
              <a:rPr lang="en-US" sz="2400" dirty="0"/>
              <a:t/>
            </a:r>
            <a:br>
              <a:rPr lang="en-US" sz="2400" dirty="0"/>
            </a:br>
            <a:endParaRPr lang="en-US" altLang="en-US" sz="2400" dirty="0" smtClean="0">
              <a:ea typeface="Arial" panose="020B0604020202020204" pitchFamily="34" charset="0"/>
            </a:endParaRPr>
          </a:p>
        </p:txBody>
      </p:sp>
    </p:spTree>
    <p:extLst>
      <p:ext uri="{BB962C8B-B14F-4D97-AF65-F5344CB8AC3E}">
        <p14:creationId xmlns:p14="http://schemas.microsoft.com/office/powerpoint/2010/main" val="4270835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Placeholder 1"/>
          <p:cNvSpPr>
            <a:spLocks noGrp="1"/>
          </p:cNvSpPr>
          <p:nvPr>
            <p:ph type="body" sz="quarter" idx="12"/>
          </p:nvPr>
        </p:nvSpPr>
        <p:spPr bwMode="auto">
          <a:xfrm>
            <a:off x="1066800" y="762000"/>
            <a:ext cx="75438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dirty="0" smtClean="0">
                <a:ea typeface="ＭＳ Ｐゴシック" panose="020B0600070205080204" pitchFamily="34" charset="-128"/>
              </a:rPr>
              <a:t> Travel Expenses</a:t>
            </a:r>
          </a:p>
        </p:txBody>
      </p:sp>
      <p:sp>
        <p:nvSpPr>
          <p:cNvPr id="37891" name="Content Placeholder 4"/>
          <p:cNvSpPr>
            <a:spLocks noGrp="1"/>
          </p:cNvSpPr>
          <p:nvPr>
            <p:ph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pPr marL="0" indent="0">
              <a:spcBef>
                <a:spcPts val="600"/>
              </a:spcBef>
              <a:buNone/>
            </a:pPr>
            <a:r>
              <a:rPr lang="en-US" sz="2400" dirty="0" smtClean="0"/>
              <a:t>Funding </a:t>
            </a:r>
            <a:r>
              <a:rPr lang="en-US" sz="2400" dirty="0"/>
              <a:t>for Travel to and from Meetings with an Executive Branch </a:t>
            </a:r>
            <a:r>
              <a:rPr lang="en-US" sz="2400" dirty="0" smtClean="0"/>
              <a:t>Agency</a:t>
            </a:r>
          </a:p>
          <a:p>
            <a:pPr marL="342900" indent="-342900">
              <a:spcBef>
                <a:spcPts val="600"/>
              </a:spcBef>
            </a:pPr>
            <a:r>
              <a:rPr lang="en-US" sz="2400" dirty="0" smtClean="0"/>
              <a:t>Grant </a:t>
            </a:r>
            <a:r>
              <a:rPr lang="en-US" sz="2400" dirty="0"/>
              <a:t>funds may not be used for the purposes of defraying the costs of a conference held by any Executive branch department, agency, board, commission, or office unless it is directly and programmatically related to the purpose for which the grant or contract was awarded. </a:t>
            </a:r>
            <a:endParaRPr lang="en-US" sz="2400" dirty="0" smtClean="0"/>
          </a:p>
          <a:p>
            <a:pPr marL="342900" indent="-342900">
              <a:spcBef>
                <a:spcPts val="600"/>
              </a:spcBef>
            </a:pPr>
            <a:r>
              <a:rPr lang="en-US" sz="2400" dirty="0" smtClean="0"/>
              <a:t>Must comply with </a:t>
            </a:r>
            <a:r>
              <a:rPr lang="en-US" sz="2400" dirty="0"/>
              <a:t>Office of Management and Budget Memorandum M-1-12 dated May 11, 2012. (P.L. 113-6, 3003 (c)(d)(e)).</a:t>
            </a:r>
            <a:endParaRPr lang="en-US" altLang="en-US" sz="2400" dirty="0" smtClean="0">
              <a:ea typeface="Arial" panose="020B0604020202020204" pitchFamily="34" charset="0"/>
            </a:endParaRPr>
          </a:p>
        </p:txBody>
      </p:sp>
    </p:spTree>
    <p:extLst>
      <p:ext uri="{BB962C8B-B14F-4D97-AF65-F5344CB8AC3E}">
        <p14:creationId xmlns:p14="http://schemas.microsoft.com/office/powerpoint/2010/main" val="224163293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descr="PPT_sectionti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20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ext Placeholder 1"/>
          <p:cNvSpPr txBox="1">
            <a:spLocks/>
          </p:cNvSpPr>
          <p:nvPr/>
        </p:nvSpPr>
        <p:spPr bwMode="auto">
          <a:xfrm>
            <a:off x="0" y="2819400"/>
            <a:ext cx="9144000"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ＭＳ Ｐゴシック" panose="020B0600070205080204" pitchFamily="34" charset="-128"/>
              </a:defRPr>
            </a:lvl1pPr>
            <a:lvl2pPr marL="37931725" indent="-37474525">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pPr algn="ctr" eaLnBrk="1" hangingPunct="1">
              <a:spcBef>
                <a:spcPts val="600"/>
              </a:spcBef>
            </a:pPr>
            <a:r>
              <a:rPr lang="en-US" altLang="en-US" sz="3600" b="1">
                <a:solidFill>
                  <a:schemeClr val="bg1"/>
                </a:solidFill>
              </a:rPr>
              <a:t> THE GRANT MODIFICATION</a:t>
            </a:r>
            <a:br>
              <a:rPr lang="en-US" altLang="en-US" sz="3600" b="1">
                <a:solidFill>
                  <a:schemeClr val="bg1"/>
                </a:solidFill>
              </a:rPr>
            </a:br>
            <a:r>
              <a:rPr lang="en-US" altLang="en-US" sz="3600" b="1">
                <a:solidFill>
                  <a:schemeClr val="bg1"/>
                </a:solidFill>
              </a:rPr>
              <a:t> PROCESS</a:t>
            </a:r>
          </a:p>
        </p:txBody>
      </p:sp>
      <p:pic>
        <p:nvPicPr>
          <p:cNvPr id="39940" name="Picture 3" descr="37417409_l.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10200" y="152400"/>
            <a:ext cx="3505200"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6850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4"/>
          <p:cNvSpPr>
            <a:spLocks noGrp="1"/>
          </p:cNvSpPr>
          <p:nvPr>
            <p:ph sz="quarter" idx="11"/>
          </p:nvPr>
        </p:nvSpPr>
        <p:spPr bwMode="auto">
          <a:xfrm>
            <a:off x="914400" y="1828800"/>
            <a:ext cx="7696200" cy="4267200"/>
          </a:xfrm>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en-US" altLang="en-US" sz="2400" b="1" dirty="0" smtClean="0">
                <a:ea typeface="ＭＳ Ｐゴシック" panose="020B0600070205080204" pitchFamily="34" charset="-128"/>
              </a:rPr>
              <a:t>200.308 Revision of budget and program plans</a:t>
            </a:r>
            <a:endParaRPr lang="en-US" altLang="en-US" sz="2400" dirty="0" smtClean="0">
              <a:ea typeface="ＭＳ Ｐゴシック" panose="020B0600070205080204" pitchFamily="34" charset="-128"/>
            </a:endParaRPr>
          </a:p>
          <a:p>
            <a:pPr marL="365760" indent="-182880">
              <a:buFontTx/>
              <a:buChar char="•"/>
            </a:pPr>
            <a:r>
              <a:rPr lang="en-US" altLang="en-US" sz="2400" dirty="0" smtClean="0">
                <a:ea typeface="ＭＳ Ｐゴシック" panose="020B0600070205080204" pitchFamily="34" charset="-128"/>
              </a:rPr>
              <a:t>A grant modification is a change to</a:t>
            </a:r>
          </a:p>
          <a:p>
            <a:pPr marL="682625" lvl="1" indent="-336550" defTabSz="854075"/>
            <a:r>
              <a:rPr lang="en-US" altLang="en-US" sz="2400" dirty="0" smtClean="0">
                <a:ea typeface="Arial" panose="020B0604020202020204" pitchFamily="34" charset="0"/>
              </a:rPr>
              <a:t>Period of Performance (POP)</a:t>
            </a:r>
          </a:p>
          <a:p>
            <a:pPr marL="682625" lvl="1" indent="-336550" defTabSz="854075"/>
            <a:r>
              <a:rPr lang="en-US" altLang="en-US" sz="2400" dirty="0" smtClean="0">
                <a:ea typeface="Arial" panose="020B0604020202020204" pitchFamily="34" charset="0"/>
              </a:rPr>
              <a:t>Budget </a:t>
            </a:r>
          </a:p>
          <a:p>
            <a:pPr marL="682625" lvl="1" indent="-336550" defTabSz="854075"/>
            <a:r>
              <a:rPr lang="en-US" altLang="en-US" sz="2400" dirty="0" smtClean="0">
                <a:ea typeface="Arial" panose="020B0604020202020204" pitchFamily="34" charset="0"/>
              </a:rPr>
              <a:t>Statement of Work</a:t>
            </a:r>
          </a:p>
          <a:p>
            <a:pPr marL="682625" lvl="1" indent="-336550" defTabSz="854075"/>
            <a:r>
              <a:rPr lang="en-US" altLang="en-US" sz="2400" dirty="0" smtClean="0">
                <a:ea typeface="Arial" panose="020B0604020202020204" pitchFamily="34" charset="0"/>
              </a:rPr>
              <a:t>Equipment Purchase</a:t>
            </a:r>
          </a:p>
          <a:p>
            <a:pPr marL="682625" lvl="1" indent="-336550" defTabSz="854075"/>
            <a:r>
              <a:rPr lang="en-US" altLang="en-US" sz="2400" dirty="0" smtClean="0">
                <a:ea typeface="Arial" panose="020B0604020202020204" pitchFamily="34" charset="0"/>
              </a:rPr>
              <a:t>Administrative</a:t>
            </a:r>
          </a:p>
          <a:p>
            <a:pPr marL="365760" lvl="0" indent="-182880">
              <a:buFontTx/>
              <a:buChar char="•"/>
            </a:pPr>
            <a:r>
              <a:rPr lang="en-US" altLang="en-US" sz="2400" dirty="0">
                <a:solidFill>
                  <a:srgbClr val="000000"/>
                </a:solidFill>
                <a:ea typeface="ＭＳ Ｐゴシック" panose="020B0600070205080204" pitchFamily="34" charset="-128"/>
              </a:rPr>
              <a:t>A grant modification </a:t>
            </a:r>
            <a:r>
              <a:rPr lang="en-US" altLang="en-US" sz="2400" dirty="0" smtClean="0">
                <a:solidFill>
                  <a:srgbClr val="000000"/>
                </a:solidFill>
                <a:ea typeface="ＭＳ Ｐゴシック" panose="020B0600070205080204" pitchFamily="34" charset="-128"/>
              </a:rPr>
              <a:t>is the vehicle through which the Grant Officer provides prior written approval for these grant-related actions</a:t>
            </a:r>
            <a:endParaRPr lang="en-US" altLang="en-US" sz="2400" dirty="0">
              <a:solidFill>
                <a:srgbClr val="000000"/>
              </a:solidFill>
              <a:ea typeface="ＭＳ Ｐゴシック" panose="020B0600070205080204" pitchFamily="34" charset="-128"/>
            </a:endParaRPr>
          </a:p>
          <a:p>
            <a:pPr marL="682625" lvl="1" indent="-336550" defTabSz="854075">
              <a:buFontTx/>
              <a:buNone/>
            </a:pPr>
            <a:endParaRPr lang="en-US" altLang="en-US" sz="2400" dirty="0" smtClean="0">
              <a:ea typeface="Arial" panose="020B0604020202020204" pitchFamily="34" charset="0"/>
            </a:endParaRPr>
          </a:p>
        </p:txBody>
      </p:sp>
      <p:sp>
        <p:nvSpPr>
          <p:cNvPr id="41987" name="Text Placeholder 1"/>
          <p:cNvSpPr>
            <a:spLocks noGrp="1"/>
          </p:cNvSpPr>
          <p:nvPr>
            <p:ph type="body" sz="quarter" idx="12"/>
          </p:nvPr>
        </p:nvSpPr>
        <p:spPr bwMode="auto">
          <a:xfrm>
            <a:off x="1066800" y="228600"/>
            <a:ext cx="7543800" cy="121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mtClean="0">
                <a:ea typeface="ＭＳ Ｐゴシック" panose="020B0600070205080204" pitchFamily="34" charset="-128"/>
              </a:rPr>
              <a:t> When Do You Need a </a:t>
            </a:r>
            <a:br>
              <a:rPr lang="en-US" altLang="en-US" smtClean="0">
                <a:ea typeface="ＭＳ Ｐゴシック" panose="020B0600070205080204" pitchFamily="34" charset="-128"/>
              </a:rPr>
            </a:br>
            <a:r>
              <a:rPr lang="en-US" altLang="en-US" smtClean="0">
                <a:ea typeface="ＭＳ Ｐゴシック" panose="020B0600070205080204" pitchFamily="34" charset="-128"/>
              </a:rPr>
              <a:t>Grant Modification?</a:t>
            </a:r>
          </a:p>
        </p:txBody>
      </p:sp>
    </p:spTree>
    <p:extLst>
      <p:ext uri="{BB962C8B-B14F-4D97-AF65-F5344CB8AC3E}">
        <p14:creationId xmlns:p14="http://schemas.microsoft.com/office/powerpoint/2010/main" val="25011673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4"/>
          <p:cNvSpPr>
            <a:spLocks noGrp="1"/>
          </p:cNvSpPr>
          <p:nvPr>
            <p:ph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6075" indent="-346075">
              <a:spcAft>
                <a:spcPct val="25000"/>
              </a:spcAft>
              <a:buFontTx/>
              <a:buChar char="•"/>
            </a:pPr>
            <a:r>
              <a:rPr lang="en-US" altLang="en-US" smtClean="0">
                <a:ea typeface="ＭＳ Ｐゴシック" panose="020B0600070205080204" pitchFamily="34" charset="-128"/>
              </a:rPr>
              <a:t>Unilateral</a:t>
            </a:r>
          </a:p>
          <a:p>
            <a:pPr marL="682625" lvl="1" indent="-336550" defTabSz="854075">
              <a:spcAft>
                <a:spcPct val="25000"/>
              </a:spcAft>
            </a:pPr>
            <a:r>
              <a:rPr lang="en-US" altLang="en-US" sz="2400" smtClean="0">
                <a:ea typeface="Arial" panose="020B0604020202020204" pitchFamily="34" charset="0"/>
              </a:rPr>
              <a:t>Awarding agency initiates changes</a:t>
            </a:r>
          </a:p>
          <a:p>
            <a:pPr marL="346075" indent="-346075">
              <a:spcAft>
                <a:spcPct val="25000"/>
              </a:spcAft>
              <a:buFontTx/>
              <a:buChar char="•"/>
            </a:pPr>
            <a:r>
              <a:rPr lang="en-US" altLang="en-US" smtClean="0">
                <a:ea typeface="ＭＳ Ｐゴシック" panose="020B0600070205080204" pitchFamily="34" charset="-128"/>
              </a:rPr>
              <a:t>Bilateral</a:t>
            </a:r>
          </a:p>
          <a:p>
            <a:pPr marL="682625" lvl="1" indent="-336550" defTabSz="854075">
              <a:spcAft>
                <a:spcPct val="25000"/>
              </a:spcAft>
            </a:pPr>
            <a:r>
              <a:rPr lang="en-US" altLang="en-US" sz="2400" smtClean="0">
                <a:ea typeface="Arial" panose="020B0604020202020204" pitchFamily="34" charset="0"/>
              </a:rPr>
              <a:t>Submitted primarily by the non-Federal entity</a:t>
            </a:r>
          </a:p>
          <a:p>
            <a:pPr marL="682625" lvl="1" indent="-336550" defTabSz="854075">
              <a:spcAft>
                <a:spcPct val="25000"/>
              </a:spcAft>
            </a:pPr>
            <a:r>
              <a:rPr lang="en-US" altLang="en-US" sz="2400" smtClean="0">
                <a:ea typeface="Arial" panose="020B0604020202020204" pitchFamily="34" charset="0"/>
              </a:rPr>
              <a:t>Requires written approval by the Grant Officer</a:t>
            </a:r>
          </a:p>
        </p:txBody>
      </p:sp>
      <p:sp>
        <p:nvSpPr>
          <p:cNvPr id="44035" name="Text Placeholder 1"/>
          <p:cNvSpPr>
            <a:spLocks noGrp="1"/>
          </p:cNvSpPr>
          <p:nvPr>
            <p:ph type="body" sz="quarter" idx="12"/>
          </p:nvPr>
        </p:nvSpPr>
        <p:spPr bwMode="auto">
          <a:xfrm>
            <a:off x="1066800" y="762000"/>
            <a:ext cx="7543800" cy="68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mtClean="0">
                <a:ea typeface="ＭＳ Ｐゴシック" panose="020B0600070205080204" pitchFamily="34" charset="-128"/>
              </a:rPr>
              <a:t> Who Initiates the Action?</a:t>
            </a:r>
          </a:p>
        </p:txBody>
      </p:sp>
    </p:spTree>
    <p:extLst>
      <p:ext uri="{BB962C8B-B14F-4D97-AF65-F5344CB8AC3E}">
        <p14:creationId xmlns:p14="http://schemas.microsoft.com/office/powerpoint/2010/main" val="18442670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4"/>
          <p:cNvSpPr>
            <a:spLocks noGrp="1"/>
          </p:cNvSpPr>
          <p:nvPr>
            <p:ph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6075" indent="-346075">
              <a:buFontTx/>
              <a:buChar char="•"/>
            </a:pPr>
            <a:r>
              <a:rPr lang="en-US" altLang="en-US" sz="2400" smtClean="0">
                <a:ea typeface="ＭＳ Ｐゴシック" panose="020B0600070205080204" pitchFamily="34" charset="-128"/>
              </a:rPr>
              <a:t>All requests need a dated cover letter, on</a:t>
            </a:r>
            <a:br>
              <a:rPr lang="en-US" altLang="en-US" sz="2400" smtClean="0">
                <a:ea typeface="ＭＳ Ｐゴシック" panose="020B0600070205080204" pitchFamily="34" charset="-128"/>
              </a:rPr>
            </a:br>
            <a:r>
              <a:rPr lang="en-US" altLang="en-US" sz="2400" smtClean="0">
                <a:ea typeface="ＭＳ Ｐゴシック" panose="020B0600070205080204" pitchFamily="34" charset="-128"/>
              </a:rPr>
              <a:t>organizational letterhead, providing:</a:t>
            </a:r>
          </a:p>
          <a:p>
            <a:pPr lvl="1" defTabSz="854075"/>
            <a:r>
              <a:rPr lang="en-US" altLang="en-US" sz="2400" smtClean="0">
                <a:ea typeface="Arial" panose="020B0604020202020204" pitchFamily="34" charset="0"/>
              </a:rPr>
              <a:t>Basics</a:t>
            </a:r>
          </a:p>
          <a:p>
            <a:pPr lvl="2" defTabSz="854075"/>
            <a:r>
              <a:rPr lang="en-US" altLang="en-US" smtClean="0">
                <a:ea typeface="Arial" panose="020B0604020202020204" pitchFamily="34" charset="0"/>
              </a:rPr>
              <a:t>Grant number</a:t>
            </a:r>
          </a:p>
          <a:p>
            <a:pPr lvl="2" defTabSz="854075"/>
            <a:r>
              <a:rPr lang="en-US" altLang="en-US" smtClean="0">
                <a:ea typeface="Arial" panose="020B0604020202020204" pitchFamily="34" charset="0"/>
              </a:rPr>
              <a:t>Award amount</a:t>
            </a:r>
          </a:p>
          <a:p>
            <a:pPr lvl="2" defTabSz="854075"/>
            <a:r>
              <a:rPr lang="en-US" altLang="en-US" smtClean="0">
                <a:ea typeface="Arial" panose="020B0604020202020204" pitchFamily="34" charset="0"/>
              </a:rPr>
              <a:t>Period of performance</a:t>
            </a:r>
          </a:p>
          <a:p>
            <a:pPr lvl="1" defTabSz="854075"/>
            <a:r>
              <a:rPr lang="en-US" altLang="en-US" sz="2400" smtClean="0">
                <a:ea typeface="Arial" panose="020B0604020202020204" pitchFamily="34" charset="0"/>
              </a:rPr>
              <a:t>The specific type of modification requested</a:t>
            </a:r>
          </a:p>
          <a:p>
            <a:pPr lvl="1" defTabSz="854075">
              <a:buFontTx/>
              <a:buNone/>
            </a:pPr>
            <a:endParaRPr lang="en-US" altLang="en-US" sz="2400" smtClean="0">
              <a:ea typeface="Arial" panose="020B0604020202020204" pitchFamily="34" charset="0"/>
            </a:endParaRPr>
          </a:p>
        </p:txBody>
      </p:sp>
      <p:sp>
        <p:nvSpPr>
          <p:cNvPr id="46083" name="Text Placeholder 1"/>
          <p:cNvSpPr>
            <a:spLocks noGrp="1"/>
          </p:cNvSpPr>
          <p:nvPr>
            <p:ph type="body" sz="quarter" idx="12"/>
          </p:nvPr>
        </p:nvSpPr>
        <p:spPr bwMode="auto">
          <a:xfrm>
            <a:off x="1066800" y="762000"/>
            <a:ext cx="7543800" cy="68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mtClean="0">
                <a:ea typeface="ＭＳ Ｐゴシック" panose="020B0600070205080204" pitchFamily="34" charset="-128"/>
              </a:rPr>
              <a:t> Submission Requirements</a:t>
            </a:r>
          </a:p>
        </p:txBody>
      </p:sp>
    </p:spTree>
    <p:extLst>
      <p:ext uri="{BB962C8B-B14F-4D97-AF65-F5344CB8AC3E}">
        <p14:creationId xmlns:p14="http://schemas.microsoft.com/office/powerpoint/2010/main" val="6699685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4"/>
          <p:cNvSpPr>
            <a:spLocks noGrp="1"/>
          </p:cNvSpPr>
          <p:nvPr>
            <p:ph sz="quarter" idx="11"/>
          </p:nvPr>
        </p:nvSpPr>
        <p:spPr bwMode="auto">
          <a:ln>
            <a:miter lim="800000"/>
            <a:headEnd/>
            <a:tailEnd/>
          </a:ln>
        </p:spPr>
        <p:txBody>
          <a:bodyPr vert="horz" wrap="square" lIns="91440" tIns="45720" rIns="91440" bIns="45720" numCol="1" anchor="t" anchorCtr="0" compatLnSpc="1">
            <a:prstTxWarp prst="textNoShape">
              <a:avLst/>
            </a:prstTxWarp>
          </a:bodyPr>
          <a:lstStyle/>
          <a:p>
            <a:pPr marL="346075" indent="-346075">
              <a:buFontTx/>
              <a:buChar char="•"/>
            </a:pPr>
            <a:r>
              <a:rPr lang="en-US" altLang="en-US" sz="2400" smtClean="0">
                <a:ea typeface="ＭＳ Ｐゴシック" panose="020B0600070205080204" pitchFamily="34" charset="-128"/>
              </a:rPr>
              <a:t>Additional information needed:</a:t>
            </a:r>
          </a:p>
          <a:p>
            <a:pPr marL="682625" lvl="1" indent="-336550" defTabSz="854075"/>
            <a:r>
              <a:rPr lang="en-US" altLang="en-US" sz="2400" smtClean="0">
                <a:ea typeface="Arial" panose="020B0604020202020204" pitchFamily="34" charset="0"/>
              </a:rPr>
              <a:t>An explanation of the need for the request</a:t>
            </a:r>
          </a:p>
          <a:p>
            <a:pPr marL="682625" lvl="1" indent="-336550" defTabSz="854075"/>
            <a:r>
              <a:rPr lang="en-US" altLang="en-US" sz="2400" smtClean="0">
                <a:ea typeface="Arial" panose="020B0604020202020204" pitchFamily="34" charset="0"/>
              </a:rPr>
              <a:t>Why modifying the grant is necessary to achieve</a:t>
            </a:r>
            <a:br>
              <a:rPr lang="en-US" altLang="en-US" sz="2400" smtClean="0">
                <a:ea typeface="Arial" panose="020B0604020202020204" pitchFamily="34" charset="0"/>
              </a:rPr>
            </a:br>
            <a:r>
              <a:rPr lang="en-US" altLang="en-US" sz="2400" smtClean="0">
                <a:ea typeface="Arial" panose="020B0604020202020204" pitchFamily="34" charset="0"/>
              </a:rPr>
              <a:t>grant goals and performance measures</a:t>
            </a:r>
          </a:p>
          <a:p>
            <a:pPr marL="682625" lvl="1" indent="-336550" defTabSz="854075"/>
            <a:r>
              <a:rPr lang="en-US" altLang="en-US" sz="2400" smtClean="0">
                <a:ea typeface="Arial" panose="020B0604020202020204" pitchFamily="34" charset="0"/>
              </a:rPr>
              <a:t>Signature of the authorized representative</a:t>
            </a:r>
          </a:p>
          <a:p>
            <a:pPr marL="682625" lvl="1" indent="-336550" defTabSz="854075">
              <a:buFontTx/>
              <a:buNone/>
            </a:pPr>
            <a:endParaRPr lang="en-US" altLang="en-US" sz="2400" smtClean="0">
              <a:ea typeface="Arial" panose="020B0604020202020204" pitchFamily="34" charset="0"/>
            </a:endParaRPr>
          </a:p>
        </p:txBody>
      </p:sp>
      <p:sp>
        <p:nvSpPr>
          <p:cNvPr id="48131" name="Text Placeholder 1"/>
          <p:cNvSpPr>
            <a:spLocks noGrp="1"/>
          </p:cNvSpPr>
          <p:nvPr>
            <p:ph type="body" sz="quarter" idx="12"/>
          </p:nvPr>
        </p:nvSpPr>
        <p:spPr bwMode="auto">
          <a:xfrm>
            <a:off x="1066800" y="228600"/>
            <a:ext cx="7543800" cy="121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mtClean="0">
                <a:ea typeface="ＭＳ Ｐゴシック" panose="020B0600070205080204" pitchFamily="34" charset="-128"/>
              </a:rPr>
              <a:t> Specific Supporting </a:t>
            </a:r>
            <a:br>
              <a:rPr lang="en-US" altLang="en-US" smtClean="0">
                <a:ea typeface="ＭＳ Ｐゴシック" panose="020B0600070205080204" pitchFamily="34" charset="-128"/>
              </a:rPr>
            </a:br>
            <a:r>
              <a:rPr lang="en-US" altLang="en-US" smtClean="0">
                <a:ea typeface="ＭＳ Ｐゴシック" panose="020B0600070205080204" pitchFamily="34" charset="-128"/>
              </a:rPr>
              <a:t>Information</a:t>
            </a:r>
          </a:p>
        </p:txBody>
      </p:sp>
    </p:spTree>
    <p:extLst>
      <p:ext uri="{BB962C8B-B14F-4D97-AF65-F5344CB8AC3E}">
        <p14:creationId xmlns:p14="http://schemas.microsoft.com/office/powerpoint/2010/main" val="20396030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4"/>
          <p:cNvSpPr>
            <a:spLocks noGrp="1"/>
          </p:cNvSpPr>
          <p:nvPr>
            <p:ph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6075" indent="-346075">
              <a:spcAft>
                <a:spcPts val="125"/>
              </a:spcAft>
              <a:buFontTx/>
              <a:buChar char="•"/>
            </a:pPr>
            <a:r>
              <a:rPr lang="en-US" altLang="en-US" sz="2400" smtClean="0">
                <a:ea typeface="ＭＳ Ｐゴシック" panose="020B0600070205080204" pitchFamily="34" charset="-128"/>
              </a:rPr>
              <a:t>A POP Extension:</a:t>
            </a:r>
          </a:p>
          <a:p>
            <a:pPr marL="682625" lvl="1" indent="-336550" defTabSz="854075">
              <a:spcAft>
                <a:spcPts val="125"/>
              </a:spcAft>
            </a:pPr>
            <a:r>
              <a:rPr lang="en-US" altLang="en-US" sz="2400" smtClean="0">
                <a:ea typeface="Arial" panose="020B0604020202020204" pitchFamily="34" charset="0"/>
              </a:rPr>
              <a:t>Extends the grant period (Period of Performance)</a:t>
            </a:r>
          </a:p>
          <a:p>
            <a:pPr marL="682625" lvl="1" indent="-336550" defTabSz="854075">
              <a:spcAft>
                <a:spcPts val="125"/>
              </a:spcAft>
            </a:pPr>
            <a:r>
              <a:rPr lang="en-US" altLang="en-US" sz="2400" smtClean="0">
                <a:ea typeface="Arial" panose="020B0604020202020204" pitchFamily="34" charset="0"/>
              </a:rPr>
              <a:t>No additional funding</a:t>
            </a:r>
          </a:p>
          <a:p>
            <a:pPr marL="682625" lvl="1" indent="-336550" defTabSz="854075">
              <a:spcAft>
                <a:spcPts val="125"/>
              </a:spcAft>
            </a:pPr>
            <a:r>
              <a:rPr lang="en-US" altLang="en-US" sz="2400" smtClean="0">
                <a:ea typeface="Arial" panose="020B0604020202020204" pitchFamily="34" charset="0"/>
              </a:rPr>
              <a:t>No change to </a:t>
            </a:r>
          </a:p>
          <a:p>
            <a:pPr lvl="2" defTabSz="854075">
              <a:spcAft>
                <a:spcPts val="125"/>
              </a:spcAft>
            </a:pPr>
            <a:r>
              <a:rPr lang="en-US" altLang="en-US" smtClean="0">
                <a:ea typeface="Arial" panose="020B0604020202020204" pitchFamily="34" charset="0"/>
              </a:rPr>
              <a:t>The budget or</a:t>
            </a:r>
          </a:p>
          <a:p>
            <a:pPr lvl="2" defTabSz="854075">
              <a:spcAft>
                <a:spcPts val="125"/>
              </a:spcAft>
            </a:pPr>
            <a:r>
              <a:rPr lang="en-US" altLang="en-US" smtClean="0">
                <a:ea typeface="Arial" panose="020B0604020202020204" pitchFamily="34" charset="0"/>
              </a:rPr>
              <a:t>Performance measures or </a:t>
            </a:r>
          </a:p>
          <a:p>
            <a:pPr lvl="2" defTabSz="854075">
              <a:spcAft>
                <a:spcPts val="125"/>
              </a:spcAft>
            </a:pPr>
            <a:r>
              <a:rPr lang="en-US" altLang="en-US" smtClean="0">
                <a:ea typeface="Arial" panose="020B0604020202020204" pitchFamily="34" charset="0"/>
              </a:rPr>
              <a:t>The Statement of Work</a:t>
            </a:r>
          </a:p>
        </p:txBody>
      </p:sp>
      <p:sp>
        <p:nvSpPr>
          <p:cNvPr id="50179" name="Text Placeholder 1"/>
          <p:cNvSpPr>
            <a:spLocks noGrp="1"/>
          </p:cNvSpPr>
          <p:nvPr>
            <p:ph type="body" sz="quarter" idx="12"/>
          </p:nvPr>
        </p:nvSpPr>
        <p:spPr bwMode="auto">
          <a:xfrm>
            <a:off x="533400" y="319088"/>
            <a:ext cx="8077200" cy="12049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ea typeface="ＭＳ Ｐゴシック" panose="020B0600070205080204" pitchFamily="34" charset="-128"/>
              </a:rPr>
              <a:t> Modification Type:</a:t>
            </a:r>
            <a:br>
              <a:rPr lang="en-US" altLang="en-US" sz="3200" smtClean="0">
                <a:ea typeface="ＭＳ Ｐゴシック" panose="020B0600070205080204" pitchFamily="34" charset="-128"/>
              </a:rPr>
            </a:br>
            <a:r>
              <a:rPr lang="en-US" altLang="en-US" sz="3200" smtClean="0">
                <a:ea typeface="ＭＳ Ｐゴシック" panose="020B0600070205080204" pitchFamily="34" charset="-128"/>
              </a:rPr>
              <a:t> Period-of-Performance Extension</a:t>
            </a:r>
          </a:p>
        </p:txBody>
      </p:sp>
    </p:spTree>
    <p:extLst>
      <p:ext uri="{BB962C8B-B14F-4D97-AF65-F5344CB8AC3E}">
        <p14:creationId xmlns:p14="http://schemas.microsoft.com/office/powerpoint/2010/main" val="426085893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4"/>
          <p:cNvSpPr>
            <a:spLocks noGrp="1"/>
          </p:cNvSpPr>
          <p:nvPr>
            <p:ph sz="quarter" idx="11"/>
          </p:nvPr>
        </p:nvSpPr>
        <p:spPr bwMode="auto">
          <a:xfrm>
            <a:off x="914400" y="1828800"/>
            <a:ext cx="7696200" cy="3429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6075" indent="-346075">
              <a:buFontTx/>
              <a:buChar char="•"/>
            </a:pPr>
            <a:r>
              <a:rPr lang="en-US" altLang="en-US" sz="2300" smtClean="0">
                <a:ea typeface="ＭＳ Ｐゴシック" panose="020B0600070205080204" pitchFamily="34" charset="-128"/>
              </a:rPr>
              <a:t>Recipient needs to provide:</a:t>
            </a:r>
          </a:p>
          <a:p>
            <a:pPr marL="682625" lvl="1" indent="-336550" defTabSz="854075"/>
            <a:r>
              <a:rPr lang="en-US" altLang="en-US" sz="2300" smtClean="0">
                <a:ea typeface="Arial" panose="020B0604020202020204" pitchFamily="34" charset="0"/>
              </a:rPr>
              <a:t>Evidence that existing funds are adequate to</a:t>
            </a:r>
            <a:br>
              <a:rPr lang="en-US" altLang="en-US" sz="2300" smtClean="0">
                <a:ea typeface="Arial" panose="020B0604020202020204" pitchFamily="34" charset="0"/>
              </a:rPr>
            </a:br>
            <a:r>
              <a:rPr lang="en-US" altLang="en-US" sz="2300" smtClean="0">
                <a:ea typeface="Arial" panose="020B0604020202020204" pitchFamily="34" charset="0"/>
              </a:rPr>
              <a:t>extend the grant</a:t>
            </a:r>
          </a:p>
          <a:p>
            <a:pPr marL="682625" lvl="1" indent="-336550" defTabSz="854075"/>
            <a:r>
              <a:rPr lang="en-US" altLang="en-US" sz="2300" smtClean="0">
                <a:ea typeface="Arial" panose="020B0604020202020204" pitchFamily="34" charset="0"/>
              </a:rPr>
              <a:t>Any other supporting information requested by</a:t>
            </a:r>
            <a:br>
              <a:rPr lang="en-US" altLang="en-US" sz="2300" smtClean="0">
                <a:ea typeface="Arial" panose="020B0604020202020204" pitchFamily="34" charset="0"/>
              </a:rPr>
            </a:br>
            <a:r>
              <a:rPr lang="en-US" altLang="en-US" sz="2300" smtClean="0">
                <a:ea typeface="Arial" panose="020B0604020202020204" pitchFamily="34" charset="0"/>
              </a:rPr>
              <a:t>the FPO</a:t>
            </a:r>
          </a:p>
          <a:p>
            <a:pPr marL="346075" indent="-346075">
              <a:buFontTx/>
              <a:buChar char="•"/>
            </a:pPr>
            <a:r>
              <a:rPr lang="en-US" altLang="en-US" sz="2300" smtClean="0">
                <a:ea typeface="ＭＳ Ｐゴシック" panose="020B0600070205080204" pitchFamily="34" charset="-128"/>
              </a:rPr>
              <a:t>If circumstances warrant, ETA may extend</a:t>
            </a:r>
            <a:br>
              <a:rPr lang="en-US" altLang="en-US" sz="2300" smtClean="0">
                <a:ea typeface="ＭＳ Ｐゴシック" panose="020B0600070205080204" pitchFamily="34" charset="-128"/>
              </a:rPr>
            </a:br>
            <a:r>
              <a:rPr lang="en-US" altLang="en-US" sz="2300" smtClean="0">
                <a:ea typeface="ＭＳ Ｐゴシック" panose="020B0600070205080204" pitchFamily="34" charset="-128"/>
              </a:rPr>
              <a:t>the period up to one additional year, typically</a:t>
            </a:r>
            <a:br>
              <a:rPr lang="en-US" altLang="en-US" sz="2300" smtClean="0">
                <a:ea typeface="ＭＳ Ｐゴシック" panose="020B0600070205080204" pitchFamily="34" charset="-128"/>
              </a:rPr>
            </a:br>
            <a:r>
              <a:rPr lang="en-US" altLang="en-US" sz="2300" smtClean="0">
                <a:ea typeface="ＭＳ Ｐゴシック" panose="020B0600070205080204" pitchFamily="34" charset="-128"/>
              </a:rPr>
              <a:t>in six-month increments</a:t>
            </a:r>
          </a:p>
        </p:txBody>
      </p:sp>
      <p:sp>
        <p:nvSpPr>
          <p:cNvPr id="52227" name="Text Placeholder 1"/>
          <p:cNvSpPr>
            <a:spLocks noGrp="1"/>
          </p:cNvSpPr>
          <p:nvPr>
            <p:ph type="body" sz="quarter" idx="12"/>
          </p:nvPr>
        </p:nvSpPr>
        <p:spPr bwMode="auto">
          <a:xfrm>
            <a:off x="533400" y="319088"/>
            <a:ext cx="8077200" cy="12049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ea typeface="ＭＳ Ｐゴシック" panose="020B0600070205080204" pitchFamily="34" charset="-128"/>
              </a:rPr>
              <a:t> Requesting a</a:t>
            </a:r>
            <a:br>
              <a:rPr lang="en-US" altLang="en-US" sz="3200" smtClean="0">
                <a:ea typeface="ＭＳ Ｐゴシック" panose="020B0600070205080204" pitchFamily="34" charset="-128"/>
              </a:rPr>
            </a:br>
            <a:r>
              <a:rPr lang="en-US" altLang="en-US" sz="3200" smtClean="0">
                <a:ea typeface="ＭＳ Ｐゴシック" panose="020B0600070205080204" pitchFamily="34" charset="-128"/>
              </a:rPr>
              <a:t> Period-of-Performance Extension</a:t>
            </a:r>
          </a:p>
        </p:txBody>
      </p:sp>
      <p:sp>
        <p:nvSpPr>
          <p:cNvPr id="52228" name="TextBox 3"/>
          <p:cNvSpPr txBox="1">
            <a:spLocks noChangeArrowheads="1"/>
          </p:cNvSpPr>
          <p:nvPr/>
        </p:nvSpPr>
        <p:spPr bwMode="auto">
          <a:xfrm>
            <a:off x="914400" y="5049838"/>
            <a:ext cx="7162800" cy="1046162"/>
          </a:xfrm>
          <a:prstGeom prst="rect">
            <a:avLst/>
          </a:prstGeom>
          <a:solidFill>
            <a:schemeClr val="bg2">
              <a:lumMod val="20000"/>
              <a:lumOff val="80000"/>
            </a:schemeClr>
          </a:solidFill>
          <a:ln>
            <a:noFill/>
          </a:ln>
          <a:extLst/>
        </p:spPr>
        <p:txBody>
          <a:bodyPr anchor="b">
            <a:spAutoFit/>
          </a:bodyPr>
          <a:lstStyle>
            <a:lvl1pPr>
              <a:defRPr sz="1200">
                <a:solidFill>
                  <a:schemeClr val="tx2"/>
                </a:solidFill>
                <a:latin typeface="Arial" panose="020B0604020202020204" pitchFamily="34" charset="0"/>
                <a:ea typeface="ＭＳ Ｐゴシック" panose="020B0600070205080204" pitchFamily="34" charset="-128"/>
              </a:defRPr>
            </a:lvl1pPr>
            <a:lvl2pPr marL="37931725" indent="-37474525">
              <a:defRPr sz="1200">
                <a:solidFill>
                  <a:schemeClr val="tx2"/>
                </a:solidFill>
                <a:latin typeface="Arial" panose="020B0604020202020204" pitchFamily="34" charset="0"/>
                <a:ea typeface="ＭＳ Ｐゴシック" panose="020B0600070205080204" pitchFamily="34" charset="-128"/>
              </a:defRPr>
            </a:lvl2pPr>
            <a:lvl3pPr>
              <a:defRPr sz="1200">
                <a:solidFill>
                  <a:schemeClr val="tx2"/>
                </a:solidFill>
                <a:latin typeface="Arial" panose="020B0604020202020204" pitchFamily="34" charset="0"/>
                <a:ea typeface="ＭＳ Ｐゴシック" panose="020B0600070205080204" pitchFamily="34" charset="-128"/>
              </a:defRPr>
            </a:lvl3pPr>
            <a:lvl4pPr>
              <a:defRPr sz="1200">
                <a:solidFill>
                  <a:schemeClr val="tx2"/>
                </a:solidFill>
                <a:latin typeface="Arial" panose="020B0604020202020204" pitchFamily="34" charset="0"/>
                <a:ea typeface="ＭＳ Ｐゴシック" panose="020B0600070205080204" pitchFamily="34" charset="-128"/>
              </a:defRPr>
            </a:lvl4pPr>
            <a:lvl5pPr>
              <a:defRPr sz="1200">
                <a:solidFill>
                  <a:schemeClr val="tx2"/>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1200">
                <a:solidFill>
                  <a:schemeClr val="tx2"/>
                </a:solidFill>
                <a:latin typeface="Arial" panose="020B0604020202020204" pitchFamily="34" charset="0"/>
                <a:ea typeface="ＭＳ Ｐゴシック" panose="020B0600070205080204" pitchFamily="34" charset="-128"/>
              </a:defRPr>
            </a:lvl9pPr>
          </a:lstStyle>
          <a:p>
            <a:pPr algn="ctr"/>
            <a:endParaRPr lang="en-US" altLang="en-US" dirty="0">
              <a:solidFill>
                <a:schemeClr val="bg1"/>
              </a:solidFill>
            </a:endParaRPr>
          </a:p>
          <a:p>
            <a:pPr algn="ctr"/>
            <a:r>
              <a:rPr lang="en-US" altLang="en-US" sz="1900" i="1" dirty="0"/>
              <a:t>Having money </a:t>
            </a:r>
            <a:r>
              <a:rPr lang="en-US" altLang="en-US" sz="1900" i="1" dirty="0" smtClean="0"/>
              <a:t>leftover </a:t>
            </a:r>
            <a:r>
              <a:rPr lang="en-US" altLang="en-US" sz="1900" i="1" dirty="0"/>
              <a:t>at the end of a grant is not adequate </a:t>
            </a:r>
            <a:br>
              <a:rPr lang="en-US" altLang="en-US" sz="1900" i="1" dirty="0"/>
            </a:br>
            <a:r>
              <a:rPr lang="en-US" altLang="en-US" sz="1900" i="1" dirty="0"/>
              <a:t>justification to extend the POP</a:t>
            </a:r>
          </a:p>
          <a:p>
            <a:pPr algn="ctr"/>
            <a:endParaRPr lang="en-US" altLang="en-US" dirty="0"/>
          </a:p>
        </p:txBody>
      </p:sp>
    </p:spTree>
    <p:extLst>
      <p:ext uri="{BB962C8B-B14F-4D97-AF65-F5344CB8AC3E}">
        <p14:creationId xmlns:p14="http://schemas.microsoft.com/office/powerpoint/2010/main" val="16196141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4"/>
          <p:cNvSpPr>
            <a:spLocks noGrp="1"/>
          </p:cNvSpPr>
          <p:nvPr>
            <p:ph sz="quarter" idx="11"/>
          </p:nvPr>
        </p:nvSpPr>
        <p:spPr bwMode="auto">
          <a:xfrm>
            <a:off x="914400" y="1828800"/>
            <a:ext cx="7696200" cy="3429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6075" indent="-346075" eaLnBrk="1" hangingPunct="1">
              <a:spcAft>
                <a:spcPct val="25000"/>
              </a:spcAft>
              <a:buFontTx/>
              <a:buChar char="•"/>
            </a:pPr>
            <a:r>
              <a:rPr lang="en-US" altLang="en-US" sz="2400" smtClean="0">
                <a:ea typeface="ＭＳ Ｐゴシック" panose="020B0600070205080204" pitchFamily="34" charset="-128"/>
              </a:rPr>
              <a:t>A Budget Realignment</a:t>
            </a:r>
          </a:p>
          <a:p>
            <a:pPr marL="682625" lvl="1" indent="-336550" defTabSz="854075" eaLnBrk="1" hangingPunct="1">
              <a:spcBef>
                <a:spcPts val="600"/>
              </a:spcBef>
              <a:buFont typeface="Arial" panose="020B0604020202020204" pitchFamily="34" charset="0"/>
              <a:buChar char="-"/>
            </a:pPr>
            <a:r>
              <a:rPr lang="en-US" altLang="en-US" sz="2400" smtClean="0">
                <a:ea typeface="Arial" panose="020B0604020202020204" pitchFamily="34" charset="0"/>
              </a:rPr>
              <a:t>Redistributes grant funds among the budget line items on the 424A	</a:t>
            </a:r>
          </a:p>
          <a:p>
            <a:pPr marL="682625" lvl="1" indent="-336550" defTabSz="854075" eaLnBrk="1" hangingPunct="1">
              <a:spcAft>
                <a:spcPct val="25000"/>
              </a:spcAft>
              <a:buFont typeface="Arial" panose="020B0604020202020204" pitchFamily="34" charset="0"/>
              <a:buChar char="-"/>
            </a:pPr>
            <a:r>
              <a:rPr lang="en-US" altLang="en-US" sz="2400" smtClean="0">
                <a:ea typeface="Arial" panose="020B0604020202020204" pitchFamily="34" charset="0"/>
              </a:rPr>
              <a:t>Does not change the </a:t>
            </a:r>
          </a:p>
          <a:p>
            <a:pPr lvl="2" defTabSz="854075" eaLnBrk="1" hangingPunct="1">
              <a:spcAft>
                <a:spcPct val="25000"/>
              </a:spcAft>
            </a:pPr>
            <a:r>
              <a:rPr lang="en-US" altLang="en-US" smtClean="0">
                <a:ea typeface="Arial" panose="020B0604020202020204" pitchFamily="34" charset="0"/>
              </a:rPr>
              <a:t>Grant award</a:t>
            </a:r>
          </a:p>
          <a:p>
            <a:pPr lvl="2" defTabSz="854075" eaLnBrk="1" hangingPunct="1">
              <a:spcAft>
                <a:spcPct val="25000"/>
              </a:spcAft>
            </a:pPr>
            <a:r>
              <a:rPr lang="en-US" altLang="en-US" smtClean="0">
                <a:ea typeface="Arial" panose="020B0604020202020204" pitchFamily="34" charset="0"/>
              </a:rPr>
              <a:t>Period of performance</a:t>
            </a:r>
          </a:p>
          <a:p>
            <a:pPr lvl="2" defTabSz="854075" eaLnBrk="1" hangingPunct="1">
              <a:spcAft>
                <a:spcPct val="25000"/>
              </a:spcAft>
            </a:pPr>
            <a:r>
              <a:rPr lang="en-US" altLang="en-US" smtClean="0">
                <a:ea typeface="Arial" panose="020B0604020202020204" pitchFamily="34" charset="0"/>
              </a:rPr>
              <a:t>Measures/goals or </a:t>
            </a:r>
          </a:p>
          <a:p>
            <a:pPr lvl="2" defTabSz="854075" eaLnBrk="1" hangingPunct="1">
              <a:spcAft>
                <a:spcPct val="25000"/>
              </a:spcAft>
            </a:pPr>
            <a:r>
              <a:rPr lang="en-US" altLang="en-US" smtClean="0">
                <a:ea typeface="Arial" panose="020B0604020202020204" pitchFamily="34" charset="0"/>
              </a:rPr>
              <a:t>Statement of Work</a:t>
            </a:r>
          </a:p>
        </p:txBody>
      </p:sp>
      <p:sp>
        <p:nvSpPr>
          <p:cNvPr id="54275" name="Text Placeholder 1"/>
          <p:cNvSpPr>
            <a:spLocks noGrp="1"/>
          </p:cNvSpPr>
          <p:nvPr>
            <p:ph type="body" sz="quarter" idx="12"/>
          </p:nvPr>
        </p:nvSpPr>
        <p:spPr bwMode="auto">
          <a:xfrm>
            <a:off x="533400" y="228600"/>
            <a:ext cx="8077200" cy="129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mtClean="0">
                <a:ea typeface="ＭＳ Ｐゴシック" panose="020B0600070205080204" pitchFamily="34" charset="-128"/>
              </a:rPr>
              <a:t> Modification Type:  </a:t>
            </a:r>
            <a:br>
              <a:rPr lang="en-US" altLang="en-US" smtClean="0">
                <a:ea typeface="ＭＳ Ｐゴシック" panose="020B0600070205080204" pitchFamily="34" charset="-128"/>
              </a:rPr>
            </a:br>
            <a:r>
              <a:rPr lang="en-US" altLang="en-US" smtClean="0">
                <a:ea typeface="ＭＳ Ｐゴシック" panose="020B0600070205080204" pitchFamily="34" charset="-128"/>
              </a:rPr>
              <a:t>Budget Realignment</a:t>
            </a:r>
          </a:p>
        </p:txBody>
      </p:sp>
    </p:spTree>
    <p:extLst>
      <p:ext uri="{BB962C8B-B14F-4D97-AF65-F5344CB8AC3E}">
        <p14:creationId xmlns:p14="http://schemas.microsoft.com/office/powerpoint/2010/main" val="9699725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4"/>
          <p:cNvSpPr>
            <a:spLocks noGrp="1"/>
          </p:cNvSpPr>
          <p:nvPr>
            <p:ph sz="quarter" idx="11"/>
          </p:nvPr>
        </p:nvSpPr>
        <p:spPr bwMode="auto">
          <a:xfrm>
            <a:off x="914400" y="1828800"/>
            <a:ext cx="7696200" cy="3429000"/>
          </a:xfrm>
          <a:ln>
            <a:miter lim="800000"/>
            <a:headEnd/>
            <a:tailEnd/>
          </a:ln>
        </p:spPr>
        <p:txBody>
          <a:bodyPr vert="horz" wrap="square" lIns="91440" tIns="45720" rIns="91440" bIns="45720" numCol="1" anchor="t" anchorCtr="0" compatLnSpc="1">
            <a:prstTxWarp prst="textNoShape">
              <a:avLst/>
            </a:prstTxWarp>
            <a:normAutofit fontScale="92500" lnSpcReduction="10000"/>
          </a:bodyPr>
          <a:lstStyle/>
          <a:p>
            <a:pPr marL="0" indent="0" eaLnBrk="1" hangingPunct="1">
              <a:spcAft>
                <a:spcPct val="25000"/>
              </a:spcAft>
              <a:buFontTx/>
              <a:buNone/>
            </a:pPr>
            <a:r>
              <a:rPr lang="en-US" altLang="en-US" sz="2400" b="1" dirty="0" smtClean="0">
                <a:ea typeface="ＭＳ Ｐゴシック" panose="020B0600070205080204" pitchFamily="34" charset="-128"/>
              </a:rPr>
              <a:t>200.308 Revision of budget and program plans</a:t>
            </a:r>
          </a:p>
          <a:p>
            <a:pPr marL="365760" indent="-182880" eaLnBrk="1" hangingPunct="1">
              <a:spcAft>
                <a:spcPct val="25000"/>
              </a:spcAft>
              <a:buFontTx/>
              <a:buChar char="•"/>
            </a:pPr>
            <a:r>
              <a:rPr lang="en-US" altLang="en-US" sz="2400" dirty="0" smtClean="0">
                <a:ea typeface="ＭＳ Ｐゴシック" panose="020B0600070205080204" pitchFamily="34" charset="-128"/>
              </a:rPr>
              <a:t>(b) Recipients are required to report deviations from budget or project scope or objective, and request prior approvals from Federal awarding agencies for budget and program plan revisions, in accordance with this section.</a:t>
            </a:r>
          </a:p>
          <a:p>
            <a:pPr marL="365760" indent="-182880" eaLnBrk="1" hangingPunct="1">
              <a:spcAft>
                <a:spcPct val="25000"/>
              </a:spcAft>
              <a:buFontTx/>
              <a:buChar char="•"/>
            </a:pPr>
            <a:r>
              <a:rPr lang="en-US" altLang="en-US" sz="2400" dirty="0" smtClean="0">
                <a:ea typeface="ＭＳ Ｐゴシック" panose="020B0600070205080204" pitchFamily="34" charset="-128"/>
              </a:rPr>
              <a:t>The awarding agency may restrict the transfer of funds among direct cost categories if the cumulative amount exceeds 10 percent of the last approved budget (200.308(e))</a:t>
            </a:r>
          </a:p>
        </p:txBody>
      </p:sp>
      <p:sp>
        <p:nvSpPr>
          <p:cNvPr id="56323" name="Text Placeholder 1"/>
          <p:cNvSpPr>
            <a:spLocks noGrp="1"/>
          </p:cNvSpPr>
          <p:nvPr>
            <p:ph type="body" sz="quarter" idx="12"/>
          </p:nvPr>
        </p:nvSpPr>
        <p:spPr bwMode="auto">
          <a:xfrm>
            <a:off x="533400" y="228600"/>
            <a:ext cx="8077200" cy="129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mtClean="0">
                <a:ea typeface="ＭＳ Ｐゴシック" panose="020B0600070205080204" pitchFamily="34" charset="-128"/>
              </a:rPr>
              <a:t>What Is a </a:t>
            </a:r>
            <a:br>
              <a:rPr lang="en-US" altLang="en-US" smtClean="0">
                <a:ea typeface="ＭＳ Ｐゴシック" panose="020B0600070205080204" pitchFamily="34" charset="-128"/>
              </a:rPr>
            </a:br>
            <a:r>
              <a:rPr lang="en-US" altLang="en-US" smtClean="0">
                <a:ea typeface="ＭＳ Ｐゴシック" panose="020B0600070205080204" pitchFamily="34" charset="-128"/>
              </a:rPr>
              <a:t>Budget Realignment?</a:t>
            </a:r>
          </a:p>
        </p:txBody>
      </p:sp>
    </p:spTree>
    <p:extLst>
      <p:ext uri="{BB962C8B-B14F-4D97-AF65-F5344CB8AC3E}">
        <p14:creationId xmlns:p14="http://schemas.microsoft.com/office/powerpoint/2010/main" val="391680125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Placeholder 1"/>
          <p:cNvSpPr>
            <a:spLocks noGrp="1"/>
          </p:cNvSpPr>
          <p:nvPr>
            <p:ph type="body" sz="quarter" idx="12"/>
          </p:nvPr>
        </p:nvSpPr>
        <p:spPr bwMode="auto">
          <a:xfrm>
            <a:off x="1066800" y="762000"/>
            <a:ext cx="7543800" cy="68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mtClean="0">
                <a:ea typeface="ＭＳ Ｐゴシック" panose="020B0600070205080204" pitchFamily="34" charset="-128"/>
              </a:rPr>
              <a:t> Budget Line Item Flexibility</a:t>
            </a:r>
          </a:p>
        </p:txBody>
      </p:sp>
      <p:sp>
        <p:nvSpPr>
          <p:cNvPr id="58371" name="Content Placeholder 1"/>
          <p:cNvSpPr>
            <a:spLocks noGrp="1"/>
          </p:cNvSpPr>
          <p:nvPr>
            <p:ph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6075" indent="-346075">
              <a:spcAft>
                <a:spcPct val="25000"/>
              </a:spcAft>
              <a:buFontTx/>
              <a:buChar char="•"/>
            </a:pPr>
            <a:r>
              <a:rPr lang="en-US" altLang="en-US" sz="2400" dirty="0" smtClean="0">
                <a:ea typeface="ＭＳ Ｐゴシック" panose="020B0600070205080204" pitchFamily="34" charset="-128"/>
              </a:rPr>
              <a:t>Flexibility for all line items</a:t>
            </a:r>
          </a:p>
          <a:p>
            <a:pPr marL="346075" indent="-346075">
              <a:spcAft>
                <a:spcPct val="25000"/>
              </a:spcAft>
              <a:buFontTx/>
              <a:buChar char="•"/>
            </a:pPr>
            <a:r>
              <a:rPr lang="en-US" altLang="en-US" sz="2400" dirty="0" smtClean="0">
                <a:ea typeface="ＭＳ Ｐゴシック" panose="020B0600070205080204" pitchFamily="34" charset="-128"/>
              </a:rPr>
              <a:t>Prior approval when the cumulative amount of</a:t>
            </a:r>
            <a:br>
              <a:rPr lang="en-US" altLang="en-US" sz="2400" dirty="0" smtClean="0">
                <a:ea typeface="ＭＳ Ｐゴシック" panose="020B0600070205080204" pitchFamily="34" charset="-128"/>
              </a:rPr>
            </a:br>
            <a:r>
              <a:rPr lang="en-US" altLang="en-US" sz="2400" dirty="0" smtClean="0">
                <a:ea typeface="ＭＳ Ｐゴシック" panose="020B0600070205080204" pitchFamily="34" charset="-128"/>
              </a:rPr>
              <a:t>transfers exceeds or is expected to exceed 10</a:t>
            </a:r>
            <a:br>
              <a:rPr lang="en-US" altLang="en-US" sz="2400" dirty="0" smtClean="0">
                <a:ea typeface="ＭＳ Ｐゴシック" panose="020B0600070205080204" pitchFamily="34" charset="-128"/>
              </a:rPr>
            </a:br>
            <a:r>
              <a:rPr lang="en-US" altLang="en-US" sz="2400" dirty="0" smtClean="0">
                <a:ea typeface="ＭＳ Ｐゴシック" panose="020B0600070205080204" pitchFamily="34" charset="-128"/>
              </a:rPr>
              <a:t>percent of the total budget</a:t>
            </a:r>
          </a:p>
          <a:p>
            <a:pPr marL="346075" indent="-346075">
              <a:spcAft>
                <a:spcPct val="25000"/>
              </a:spcAft>
              <a:buFontTx/>
              <a:buChar char="•"/>
            </a:pPr>
            <a:r>
              <a:rPr lang="en-US" altLang="en-US" sz="2400" dirty="0" smtClean="0">
                <a:ea typeface="ＭＳ Ｐゴシック" panose="020B0600070205080204" pitchFamily="34" charset="-128"/>
              </a:rPr>
              <a:t>Prior approval </a:t>
            </a:r>
            <a:r>
              <a:rPr lang="en-US" altLang="en-US" sz="2400" b="1" dirty="0" smtClean="0">
                <a:ea typeface="ＭＳ Ｐゴシック" panose="020B0600070205080204" pitchFamily="34" charset="-128"/>
              </a:rPr>
              <a:t>must be written</a:t>
            </a:r>
          </a:p>
          <a:p>
            <a:pPr marL="346075" indent="-346075">
              <a:spcAft>
                <a:spcPct val="25000"/>
              </a:spcAft>
              <a:buFontTx/>
              <a:buChar char="•"/>
            </a:pPr>
            <a:r>
              <a:rPr lang="en-US" altLang="en-US" sz="2400" dirty="0" smtClean="0">
                <a:ea typeface="ＭＳ Ｐゴシック" panose="020B0600070205080204" pitchFamily="34" charset="-128"/>
              </a:rPr>
              <a:t>Process re-starts after each approval</a:t>
            </a:r>
          </a:p>
          <a:p>
            <a:pPr marL="346075" indent="-346075">
              <a:spcAft>
                <a:spcPct val="25000"/>
              </a:spcAft>
              <a:buFontTx/>
              <a:buChar char="•"/>
            </a:pPr>
            <a:r>
              <a:rPr lang="en-US" altLang="en-US" sz="2400" dirty="0" smtClean="0">
                <a:ea typeface="ＭＳ Ｐゴシック" panose="020B0600070205080204" pitchFamily="34" charset="-128"/>
              </a:rPr>
              <a:t>Consult your FPO if in doubt</a:t>
            </a:r>
          </a:p>
        </p:txBody>
      </p:sp>
    </p:spTree>
    <p:extLst>
      <p:ext uri="{BB962C8B-B14F-4D97-AF65-F5344CB8AC3E}">
        <p14:creationId xmlns:p14="http://schemas.microsoft.com/office/powerpoint/2010/main" val="3786084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Content Placeholder 1"/>
          <p:cNvSpPr>
            <a:spLocks noGrp="1"/>
          </p:cNvSpPr>
          <p:nvPr>
            <p:ph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6075" indent="-346075" eaLnBrk="1" hangingPunct="1">
              <a:spcBef>
                <a:spcPts val="600"/>
              </a:spcBef>
              <a:spcAft>
                <a:spcPts val="600"/>
              </a:spcAft>
              <a:buFontTx/>
              <a:buChar char="•"/>
            </a:pPr>
            <a:r>
              <a:rPr lang="en-US" altLang="en-US" sz="2400" smtClean="0">
                <a:ea typeface="ＭＳ Ｐゴシック" panose="020B0600070205080204" pitchFamily="34" charset="-128"/>
              </a:rPr>
              <a:t>Recipient needs to provide:</a:t>
            </a:r>
          </a:p>
          <a:p>
            <a:pPr marL="682625" lvl="1" indent="-336550" defTabSz="854075" eaLnBrk="1" hangingPunct="1">
              <a:spcBef>
                <a:spcPts val="600"/>
              </a:spcBef>
              <a:spcAft>
                <a:spcPts val="600"/>
              </a:spcAft>
              <a:buFont typeface="Arial" panose="020B0604020202020204" pitchFamily="34" charset="0"/>
              <a:buChar char="-"/>
            </a:pPr>
            <a:r>
              <a:rPr lang="en-US" altLang="en-US" sz="2400" smtClean="0">
                <a:ea typeface="Arial" panose="020B0604020202020204" pitchFamily="34" charset="0"/>
              </a:rPr>
              <a:t>Cover letter on organization letterhead </a:t>
            </a:r>
          </a:p>
          <a:p>
            <a:pPr marL="1028700" lvl="2" indent="-346075" defTabSz="854075" eaLnBrk="1" hangingPunct="1">
              <a:spcBef>
                <a:spcPts val="600"/>
              </a:spcBef>
              <a:spcAft>
                <a:spcPts val="600"/>
              </a:spcAft>
            </a:pPr>
            <a:r>
              <a:rPr lang="en-US" altLang="en-US" smtClean="0">
                <a:ea typeface="Arial" panose="020B0604020202020204" pitchFamily="34" charset="0"/>
              </a:rPr>
              <a:t>Identify the budget categories which are changing and by how much</a:t>
            </a:r>
          </a:p>
          <a:p>
            <a:pPr marL="682625" lvl="1" indent="-336550" defTabSz="854075" eaLnBrk="1" hangingPunct="1">
              <a:spcBef>
                <a:spcPts val="600"/>
              </a:spcBef>
              <a:spcAft>
                <a:spcPts val="600"/>
              </a:spcAft>
              <a:buFont typeface="Arial" panose="020B0604020202020204" pitchFamily="34" charset="0"/>
              <a:buChar char="-"/>
            </a:pPr>
            <a:r>
              <a:rPr lang="en-US" altLang="en-US" sz="2400" smtClean="0">
                <a:ea typeface="Arial" panose="020B0604020202020204" pitchFamily="34" charset="0"/>
              </a:rPr>
              <a:t>Include the current 424A budget and a revised 424A budget</a:t>
            </a:r>
          </a:p>
          <a:p>
            <a:pPr marL="682625" lvl="1" indent="-336550" defTabSz="854075" eaLnBrk="1" hangingPunct="1">
              <a:spcBef>
                <a:spcPts val="600"/>
              </a:spcBef>
              <a:spcAft>
                <a:spcPts val="600"/>
              </a:spcAft>
              <a:buFont typeface="Arial" panose="020B0604020202020204" pitchFamily="34" charset="0"/>
              <a:buChar char="-"/>
            </a:pPr>
            <a:r>
              <a:rPr lang="en-US" altLang="en-US" sz="2400" smtClean="0">
                <a:ea typeface="Arial" panose="020B0604020202020204" pitchFamily="34" charset="0"/>
              </a:rPr>
              <a:t>A revised budget narrative</a:t>
            </a:r>
          </a:p>
          <a:p>
            <a:pPr marL="682625" lvl="1" indent="-336550" defTabSz="854075" eaLnBrk="1" hangingPunct="1">
              <a:spcBef>
                <a:spcPts val="600"/>
              </a:spcBef>
              <a:spcAft>
                <a:spcPts val="600"/>
              </a:spcAft>
              <a:buFont typeface="Arial" panose="020B0604020202020204" pitchFamily="34" charset="0"/>
              <a:buChar char="-"/>
            </a:pPr>
            <a:r>
              <a:rPr lang="en-US" altLang="en-US" sz="2400" smtClean="0">
                <a:ea typeface="Arial" panose="020B0604020202020204" pitchFamily="34" charset="0"/>
              </a:rPr>
              <a:t>Any other information requested by the FPO</a:t>
            </a:r>
          </a:p>
        </p:txBody>
      </p:sp>
      <p:sp>
        <p:nvSpPr>
          <p:cNvPr id="60419" name="Text Placeholder 2"/>
          <p:cNvSpPr>
            <a:spLocks noGrp="1"/>
          </p:cNvSpPr>
          <p:nvPr>
            <p:ph type="body" sz="quarter" idx="12"/>
          </p:nvPr>
        </p:nvSpPr>
        <p:spPr bwMode="auto">
          <a:xfrm>
            <a:off x="1066800" y="228600"/>
            <a:ext cx="7543800" cy="129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mtClean="0">
                <a:ea typeface="ＭＳ Ｐゴシック" panose="020B0600070205080204" pitchFamily="34" charset="-128"/>
              </a:rPr>
              <a:t> Requesting a Budget Realignment</a:t>
            </a:r>
          </a:p>
        </p:txBody>
      </p:sp>
    </p:spTree>
    <p:extLst>
      <p:ext uri="{BB962C8B-B14F-4D97-AF65-F5344CB8AC3E}">
        <p14:creationId xmlns:p14="http://schemas.microsoft.com/office/powerpoint/2010/main" val="359742678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1"/>
          <p:cNvSpPr>
            <a:spLocks noGrp="1"/>
          </p:cNvSpPr>
          <p:nvPr>
            <p:ph sz="quarter" idx="11"/>
          </p:nvPr>
        </p:nvSpPr>
        <p:spPr bwMode="auto">
          <a:ln>
            <a:miter lim="800000"/>
            <a:headEnd/>
            <a:tailEnd/>
          </a:ln>
        </p:spPr>
        <p:txBody>
          <a:bodyPr vert="horz" wrap="square" lIns="91440" tIns="45720" rIns="91440" bIns="45720" numCol="1" anchor="t" anchorCtr="0" compatLnSpc="1">
            <a:prstTxWarp prst="textNoShape">
              <a:avLst/>
            </a:prstTxWarp>
          </a:bodyPr>
          <a:lstStyle/>
          <a:p>
            <a:pPr marL="346075" indent="-346075">
              <a:buFontTx/>
              <a:buChar char="•"/>
            </a:pPr>
            <a:r>
              <a:rPr lang="en-US" altLang="en-US" sz="2600" smtClean="0">
                <a:latin typeface="Tahoma" panose="020B0604030504040204" pitchFamily="34" charset="0"/>
                <a:ea typeface="ＭＳ Ｐゴシック" panose="020B0600070205080204" pitchFamily="34" charset="-128"/>
              </a:rPr>
              <a:t>Any change to the </a:t>
            </a:r>
          </a:p>
          <a:p>
            <a:pPr marL="682625" lvl="1" indent="-336550" defTabSz="854075"/>
            <a:r>
              <a:rPr lang="en-US" altLang="en-US" sz="2600" smtClean="0">
                <a:ea typeface="Arial" panose="020B0604020202020204" pitchFamily="34" charset="0"/>
              </a:rPr>
              <a:t>Major objectives of the project</a:t>
            </a:r>
          </a:p>
          <a:p>
            <a:pPr marL="682625" lvl="1" indent="-336550" defTabSz="854075"/>
            <a:r>
              <a:rPr lang="en-US" altLang="en-US" sz="2600" smtClean="0">
                <a:ea typeface="Arial" panose="020B0604020202020204" pitchFamily="34" charset="0"/>
              </a:rPr>
              <a:t>Major activities of the project</a:t>
            </a:r>
          </a:p>
          <a:p>
            <a:pPr marL="682625" lvl="1" indent="-336550" defTabSz="854075"/>
            <a:r>
              <a:rPr lang="en-US" altLang="en-US" sz="2600" smtClean="0">
                <a:ea typeface="Arial" panose="020B0604020202020204" pitchFamily="34" charset="0"/>
              </a:rPr>
              <a:t>Performance outcomes</a:t>
            </a:r>
          </a:p>
          <a:p>
            <a:pPr marL="682625" lvl="1" indent="-336550" defTabSz="854075"/>
            <a:r>
              <a:rPr lang="en-US" altLang="en-US" sz="2600" smtClean="0">
                <a:ea typeface="Arial" panose="020B0604020202020204" pitchFamily="34" charset="0"/>
              </a:rPr>
              <a:t>Population to be served</a:t>
            </a:r>
          </a:p>
          <a:p>
            <a:pPr marL="682625" lvl="1" indent="-336550" defTabSz="854075"/>
            <a:r>
              <a:rPr lang="en-US" altLang="en-US" sz="2600" smtClean="0">
                <a:ea typeface="Arial" panose="020B0604020202020204" pitchFamily="34" charset="0"/>
              </a:rPr>
              <a:t>Other major component of the project</a:t>
            </a:r>
          </a:p>
          <a:p>
            <a:pPr marL="346075" indent="-346075">
              <a:buFontTx/>
              <a:buChar char="•"/>
            </a:pPr>
            <a:endParaRPr lang="en-US" altLang="en-US" sz="2600" smtClean="0">
              <a:ea typeface="ＭＳ Ｐゴシック" panose="020B0600070205080204" pitchFamily="34" charset="-128"/>
            </a:endParaRPr>
          </a:p>
          <a:p>
            <a:pPr marL="346075" indent="-346075">
              <a:buFontTx/>
              <a:buChar char="•"/>
            </a:pPr>
            <a:endParaRPr lang="en-US" altLang="en-US" sz="2600" smtClean="0">
              <a:latin typeface="Tahoma" panose="020B0604030504040204" pitchFamily="34" charset="0"/>
              <a:ea typeface="ＭＳ Ｐゴシック" panose="020B0600070205080204" pitchFamily="34" charset="-128"/>
            </a:endParaRPr>
          </a:p>
        </p:txBody>
      </p:sp>
      <p:sp>
        <p:nvSpPr>
          <p:cNvPr id="62467" name="Text Placeholder 2"/>
          <p:cNvSpPr>
            <a:spLocks noGrp="1"/>
          </p:cNvSpPr>
          <p:nvPr>
            <p:ph type="body" sz="quarter" idx="12"/>
          </p:nvPr>
        </p:nvSpPr>
        <p:spPr bwMode="auto">
          <a:xfrm>
            <a:off x="1066800" y="228600"/>
            <a:ext cx="7543800" cy="129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mtClean="0">
                <a:ea typeface="ＭＳ Ｐゴシック" panose="020B0600070205080204" pitchFamily="34" charset="-128"/>
              </a:rPr>
              <a:t> Modification Type:  </a:t>
            </a:r>
            <a:br>
              <a:rPr lang="en-US" altLang="en-US" smtClean="0">
                <a:ea typeface="ＭＳ Ｐゴシック" panose="020B0600070205080204" pitchFamily="34" charset="-128"/>
              </a:rPr>
            </a:br>
            <a:r>
              <a:rPr lang="en-US" altLang="en-US" smtClean="0">
                <a:ea typeface="ＭＳ Ｐゴシック" panose="020B0600070205080204" pitchFamily="34" charset="-128"/>
              </a:rPr>
              <a:t>Change to Statement of Work</a:t>
            </a:r>
          </a:p>
        </p:txBody>
      </p:sp>
    </p:spTree>
    <p:extLst>
      <p:ext uri="{BB962C8B-B14F-4D97-AF65-F5344CB8AC3E}">
        <p14:creationId xmlns:p14="http://schemas.microsoft.com/office/powerpoint/2010/main" val="39025128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1"/>
          <p:cNvSpPr>
            <a:spLocks noGrp="1"/>
          </p:cNvSpPr>
          <p:nvPr>
            <p:ph sz="quarter" idx="11"/>
          </p:nvPr>
        </p:nvSpPr>
        <p:spPr bwMode="auto">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en-US" altLang="en-US" sz="2400" b="1" dirty="0" smtClean="0">
                <a:ea typeface="ＭＳ Ｐゴシック" panose="020B0600070205080204" pitchFamily="34" charset="-128"/>
              </a:rPr>
              <a:t>200.439 Equipment and other capital expenditures</a:t>
            </a:r>
            <a:endParaRPr lang="en-US" altLang="en-US" sz="2400" dirty="0" smtClean="0">
              <a:ea typeface="ＭＳ Ｐゴシック" panose="020B0600070205080204" pitchFamily="34" charset="-128"/>
            </a:endParaRPr>
          </a:p>
          <a:p>
            <a:pPr marL="365760" indent="-182880">
              <a:buFontTx/>
              <a:buChar char="•"/>
            </a:pPr>
            <a:r>
              <a:rPr lang="en-US" altLang="en-US" sz="2400" dirty="0" smtClean="0">
                <a:ea typeface="ＭＳ Ｐゴシック" panose="020B0600070205080204" pitchFamily="34" charset="-128"/>
              </a:rPr>
              <a:t>$5000 or more per unit acquisition cost</a:t>
            </a:r>
          </a:p>
          <a:p>
            <a:pPr marL="365760" indent="-182880">
              <a:buFontTx/>
              <a:buChar char="•"/>
            </a:pPr>
            <a:r>
              <a:rPr lang="en-US" altLang="en-US" sz="2400" dirty="0" smtClean="0">
                <a:ea typeface="ＭＳ Ｐゴシック" panose="020B0600070205080204" pitchFamily="34" charset="-128"/>
              </a:rPr>
              <a:t>Useful life of more than one year, or as negotiated in the Indirect Cost Rate Agreement</a:t>
            </a:r>
          </a:p>
          <a:p>
            <a:pPr marL="365760" indent="-182880">
              <a:buFontTx/>
              <a:buChar char="•"/>
            </a:pPr>
            <a:r>
              <a:rPr lang="en-US" altLang="en-US" sz="2400" dirty="0" smtClean="0">
                <a:ea typeface="ＭＳ Ｐゴシック" panose="020B0600070205080204" pitchFamily="34" charset="-128"/>
              </a:rPr>
              <a:t>Grant award itself is not prior approval</a:t>
            </a:r>
          </a:p>
          <a:p>
            <a:pPr marL="365760" indent="-182880">
              <a:buFontTx/>
              <a:buChar char="•"/>
            </a:pPr>
            <a:r>
              <a:rPr lang="en-US" altLang="en-US" sz="2400" dirty="0" smtClean="0">
                <a:ea typeface="ＭＳ Ｐゴシック" panose="020B0600070205080204" pitchFamily="34" charset="-128"/>
              </a:rPr>
              <a:t>No equipment purchases in last year of grant</a:t>
            </a:r>
          </a:p>
          <a:p>
            <a:pPr marL="365760" indent="-182880">
              <a:buFontTx/>
              <a:buChar char="•"/>
            </a:pPr>
            <a:r>
              <a:rPr lang="en-US" altLang="en-US" sz="2400" dirty="0" smtClean="0">
                <a:ea typeface="ＭＳ Ｐゴシック" panose="020B0600070205080204" pitchFamily="34" charset="-128"/>
              </a:rPr>
              <a:t>Approval will be provided in writing</a:t>
            </a:r>
          </a:p>
        </p:txBody>
      </p:sp>
      <p:sp>
        <p:nvSpPr>
          <p:cNvPr id="64515" name="Text Placeholder 2"/>
          <p:cNvSpPr>
            <a:spLocks noGrp="1"/>
          </p:cNvSpPr>
          <p:nvPr>
            <p:ph type="body" sz="quarter" idx="12"/>
          </p:nvPr>
        </p:nvSpPr>
        <p:spPr bwMode="auto">
          <a:xfrm>
            <a:off x="1066800" y="228600"/>
            <a:ext cx="7543800" cy="129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ct val="0"/>
              </a:spcBef>
            </a:pPr>
            <a:r>
              <a:rPr lang="en-US" altLang="en-US" smtClean="0">
                <a:solidFill>
                  <a:srgbClr val="FFFFFF"/>
                </a:solidFill>
                <a:ea typeface="ＭＳ Ｐゴシック" panose="020B0600070205080204" pitchFamily="34" charset="-128"/>
              </a:rPr>
              <a:t> Modification Type:  </a:t>
            </a:r>
            <a:br>
              <a:rPr lang="en-US" altLang="en-US" smtClean="0">
                <a:solidFill>
                  <a:srgbClr val="FFFFFF"/>
                </a:solidFill>
                <a:ea typeface="ＭＳ Ｐゴシック" panose="020B0600070205080204" pitchFamily="34" charset="-128"/>
              </a:rPr>
            </a:br>
            <a:r>
              <a:rPr lang="en-US" altLang="en-US" smtClean="0">
                <a:solidFill>
                  <a:srgbClr val="FFFFFF"/>
                </a:solidFill>
                <a:ea typeface="ＭＳ Ｐゴシック" panose="020B0600070205080204" pitchFamily="34" charset="-128"/>
              </a:rPr>
              <a:t>Equipment Purchase</a:t>
            </a:r>
          </a:p>
        </p:txBody>
      </p:sp>
    </p:spTree>
    <p:extLst>
      <p:ext uri="{BB962C8B-B14F-4D97-AF65-F5344CB8AC3E}">
        <p14:creationId xmlns:p14="http://schemas.microsoft.com/office/powerpoint/2010/main" val="34024743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Content Placeholder 4"/>
          <p:cNvSpPr>
            <a:spLocks noGrp="1"/>
          </p:cNvSpPr>
          <p:nvPr>
            <p:ph sz="quarter" idx="11"/>
          </p:nvPr>
        </p:nvSpPr>
        <p:spPr bwMode="auto">
          <a:ln>
            <a:miter lim="800000"/>
            <a:headEnd/>
            <a:tailEnd/>
          </a:ln>
        </p:spPr>
        <p:txBody>
          <a:bodyPr vert="horz" wrap="square" lIns="91440" tIns="45720" rIns="91440" bIns="45720" numCol="1" anchor="t" anchorCtr="0" compatLnSpc="1">
            <a:prstTxWarp prst="textNoShape">
              <a:avLst/>
            </a:prstTxWarp>
          </a:bodyPr>
          <a:lstStyle/>
          <a:p>
            <a:pPr marL="346075" indent="-346075">
              <a:spcAft>
                <a:spcPct val="25000"/>
              </a:spcAft>
              <a:buFontTx/>
              <a:buChar char="•"/>
            </a:pPr>
            <a:r>
              <a:rPr lang="en-US" altLang="en-US" sz="2400" dirty="0" smtClean="0">
                <a:ea typeface="ＭＳ Ｐゴシック" panose="020B0600070205080204" pitchFamily="34" charset="-128"/>
              </a:rPr>
              <a:t>Should be budgeted for as equipment in the 424A, </a:t>
            </a:r>
          </a:p>
          <a:p>
            <a:pPr marL="682625" lvl="1" indent="-336550" defTabSz="854075">
              <a:spcAft>
                <a:spcPct val="25000"/>
              </a:spcAft>
            </a:pPr>
            <a:r>
              <a:rPr lang="en-US" altLang="en-US" sz="2400" dirty="0" smtClean="0">
                <a:ea typeface="Arial" panose="020B0604020202020204" pitchFamily="34" charset="0"/>
              </a:rPr>
              <a:t>The item of equipment specifically described</a:t>
            </a:r>
            <a:br>
              <a:rPr lang="en-US" altLang="en-US" sz="2400" dirty="0" smtClean="0">
                <a:ea typeface="Arial" panose="020B0604020202020204" pitchFamily="34" charset="0"/>
              </a:rPr>
            </a:br>
            <a:r>
              <a:rPr lang="en-US" altLang="en-US" sz="2400" dirty="0" smtClean="0">
                <a:ea typeface="Arial" panose="020B0604020202020204" pitchFamily="34" charset="0"/>
              </a:rPr>
              <a:t>and need explained in the budget narrative</a:t>
            </a:r>
          </a:p>
          <a:p>
            <a:pPr marL="346075" indent="-346075">
              <a:spcAft>
                <a:spcPct val="25000"/>
              </a:spcAft>
              <a:buFontTx/>
              <a:buChar char="•"/>
            </a:pPr>
            <a:r>
              <a:rPr lang="en-US" altLang="en-US" sz="2400" dirty="0" smtClean="0">
                <a:ea typeface="ＭＳ Ｐゴシック" panose="020B0600070205080204" pitchFamily="34" charset="-128"/>
              </a:rPr>
              <a:t>Requires prior ETA approval, </a:t>
            </a:r>
            <a:r>
              <a:rPr lang="en-US" altLang="en-US" sz="2400" b="1" i="1" dirty="0" smtClean="0">
                <a:ea typeface="ＭＳ Ｐゴシック" panose="020B0600070205080204" pitchFamily="34" charset="-128"/>
              </a:rPr>
              <a:t>even if included</a:t>
            </a:r>
            <a:br>
              <a:rPr lang="en-US" altLang="en-US" sz="2400" b="1" i="1" dirty="0" smtClean="0">
                <a:ea typeface="ＭＳ Ｐゴシック" panose="020B0600070205080204" pitchFamily="34" charset="-128"/>
              </a:rPr>
            </a:br>
            <a:r>
              <a:rPr lang="en-US" altLang="en-US" sz="2400" b="1" i="1" dirty="0" smtClean="0">
                <a:ea typeface="ＭＳ Ｐゴシック" panose="020B0600070205080204" pitchFamily="34" charset="-128"/>
              </a:rPr>
              <a:t>in the application, grant SOW, budget, or</a:t>
            </a:r>
            <a:br>
              <a:rPr lang="en-US" altLang="en-US" sz="2400" b="1" i="1" dirty="0" smtClean="0">
                <a:ea typeface="ＭＳ Ｐゴシック" panose="020B0600070205080204" pitchFamily="34" charset="-128"/>
              </a:rPr>
            </a:br>
            <a:r>
              <a:rPr lang="en-US" altLang="en-US" sz="2400" b="1" i="1" dirty="0" smtClean="0">
                <a:ea typeface="ＭＳ Ｐゴシック" panose="020B0600070205080204" pitchFamily="34" charset="-128"/>
              </a:rPr>
              <a:t>other documents </a:t>
            </a:r>
          </a:p>
          <a:p>
            <a:pPr marL="682625" lvl="1" indent="-336550" defTabSz="854075">
              <a:spcAft>
                <a:spcPct val="25000"/>
              </a:spcAft>
              <a:buFontTx/>
              <a:buNone/>
            </a:pPr>
            <a:r>
              <a:rPr lang="en-US" altLang="en-US" sz="2400" dirty="0" smtClean="0">
                <a:ea typeface="Arial" panose="020B0604020202020204" pitchFamily="34" charset="0"/>
              </a:rPr>
              <a:t> </a:t>
            </a:r>
          </a:p>
          <a:p>
            <a:pPr marL="682625" lvl="1" indent="-336550" defTabSz="854075">
              <a:spcAft>
                <a:spcPct val="25000"/>
              </a:spcAft>
              <a:buFontTx/>
              <a:buNone/>
            </a:pPr>
            <a:endParaRPr lang="en-US" altLang="en-US" sz="2400" dirty="0" smtClean="0">
              <a:ea typeface="Arial" panose="020B0604020202020204" pitchFamily="34" charset="0"/>
            </a:endParaRPr>
          </a:p>
        </p:txBody>
      </p:sp>
      <p:sp>
        <p:nvSpPr>
          <p:cNvPr id="66563" name="Text Placeholder 1"/>
          <p:cNvSpPr>
            <a:spLocks noGrp="1"/>
          </p:cNvSpPr>
          <p:nvPr>
            <p:ph type="body" sz="quarter" idx="12"/>
          </p:nvPr>
        </p:nvSpPr>
        <p:spPr bwMode="auto">
          <a:xfrm>
            <a:off x="1066800" y="762000"/>
            <a:ext cx="75438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mtClean="0">
                <a:ea typeface="ＭＳ Ｐゴシック" panose="020B0600070205080204" pitchFamily="34" charset="-128"/>
              </a:rPr>
              <a:t> Additional Criteria</a:t>
            </a:r>
          </a:p>
        </p:txBody>
      </p:sp>
    </p:spTree>
    <p:extLst>
      <p:ext uri="{BB962C8B-B14F-4D97-AF65-F5344CB8AC3E}">
        <p14:creationId xmlns:p14="http://schemas.microsoft.com/office/powerpoint/2010/main" val="262508372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Content Placeholder 4"/>
          <p:cNvSpPr>
            <a:spLocks noGrp="1"/>
          </p:cNvSpPr>
          <p:nvPr>
            <p:ph sz="quarter" idx="11"/>
          </p:nvPr>
        </p:nvSpPr>
        <p:spPr bwMode="auto">
          <a:xfrm>
            <a:off x="914400" y="1828800"/>
            <a:ext cx="7848600" cy="4038600"/>
          </a:xfrm>
          <a:ln>
            <a:miter lim="800000"/>
            <a:headEnd/>
            <a:tailEnd/>
          </a:ln>
        </p:spPr>
        <p:txBody>
          <a:bodyPr vert="horz" wrap="square" lIns="91440" tIns="45720" rIns="91440" bIns="45720" numCol="1" anchor="t" anchorCtr="0" compatLnSpc="1">
            <a:prstTxWarp prst="textNoShape">
              <a:avLst/>
            </a:prstTxWarp>
            <a:normAutofit fontScale="92500" lnSpcReduction="10000"/>
          </a:bodyPr>
          <a:lstStyle/>
          <a:p>
            <a:pPr marL="346075" indent="-346075">
              <a:spcAft>
                <a:spcPts val="0"/>
              </a:spcAft>
              <a:buFontTx/>
              <a:buChar char="•"/>
            </a:pPr>
            <a:r>
              <a:rPr lang="en-US" altLang="en-US" sz="2200" dirty="0">
                <a:ea typeface="ＭＳ Ｐゴシック" panose="020B0600070205080204" pitchFamily="34" charset="-128"/>
              </a:rPr>
              <a:t>Item </a:t>
            </a:r>
            <a:r>
              <a:rPr lang="en-US" altLang="en-US" sz="2200" dirty="0" smtClean="0">
                <a:ea typeface="ＭＳ Ｐゴシック" panose="020B0600070205080204" pitchFamily="34" charset="-128"/>
              </a:rPr>
              <a:t>name</a:t>
            </a:r>
          </a:p>
          <a:p>
            <a:pPr marL="346075" indent="-346075">
              <a:spcAft>
                <a:spcPts val="0"/>
              </a:spcAft>
              <a:buFontTx/>
              <a:buChar char="•"/>
            </a:pPr>
            <a:r>
              <a:rPr lang="en-US" altLang="en-US" sz="2200" dirty="0" smtClean="0">
                <a:ea typeface="ＭＳ Ｐゴシック" panose="020B0600070205080204" pitchFamily="34" charset="-128"/>
              </a:rPr>
              <a:t>Item </a:t>
            </a:r>
            <a:r>
              <a:rPr lang="en-US" altLang="en-US" sz="2200" dirty="0">
                <a:ea typeface="ＭＳ Ｐゴシック" panose="020B0600070205080204" pitchFamily="34" charset="-128"/>
              </a:rPr>
              <a:t>description and basic </a:t>
            </a:r>
            <a:r>
              <a:rPr lang="en-US" altLang="en-US" sz="2200" dirty="0" smtClean="0">
                <a:ea typeface="ＭＳ Ｐゴシック" panose="020B0600070205080204" pitchFamily="34" charset="-128"/>
              </a:rPr>
              <a:t>specifications</a:t>
            </a:r>
          </a:p>
          <a:p>
            <a:pPr marL="346075" indent="-346075">
              <a:spcAft>
                <a:spcPts val="0"/>
              </a:spcAft>
              <a:buFontTx/>
              <a:buChar char="•"/>
            </a:pPr>
            <a:r>
              <a:rPr lang="en-US" altLang="en-US" sz="2200" dirty="0" smtClean="0">
                <a:ea typeface="ＭＳ Ｐゴシック" panose="020B0600070205080204" pitchFamily="34" charset="-128"/>
              </a:rPr>
              <a:t>Estimated </a:t>
            </a:r>
            <a:r>
              <a:rPr lang="en-US" altLang="en-US" sz="2200" dirty="0">
                <a:ea typeface="ＭＳ Ｐゴシック" panose="020B0600070205080204" pitchFamily="34" charset="-128"/>
              </a:rPr>
              <a:t>useful life of equipment, if not commonly </a:t>
            </a:r>
            <a:r>
              <a:rPr lang="en-US" altLang="en-US" sz="2200" dirty="0" smtClean="0">
                <a:ea typeface="ＭＳ Ｐゴシック" panose="020B0600070205080204" pitchFamily="34" charset="-128"/>
              </a:rPr>
              <a:t>known</a:t>
            </a:r>
          </a:p>
          <a:p>
            <a:pPr marL="346075" indent="-346075">
              <a:spcAft>
                <a:spcPts val="0"/>
              </a:spcAft>
              <a:buFontTx/>
              <a:buChar char="•"/>
            </a:pPr>
            <a:r>
              <a:rPr lang="en-US" altLang="en-US" sz="2200" dirty="0" smtClean="0">
                <a:ea typeface="ＭＳ Ｐゴシック" panose="020B0600070205080204" pitchFamily="34" charset="-128"/>
              </a:rPr>
              <a:t>Item </a:t>
            </a:r>
            <a:r>
              <a:rPr lang="en-US" altLang="en-US" sz="2200" dirty="0">
                <a:ea typeface="ＭＳ Ｐゴシック" panose="020B0600070205080204" pitchFamily="34" charset="-128"/>
              </a:rPr>
              <a:t>cost, actual or estimated, (and total cost if multiple items) including the cost to put the asset(s) in place and make it usable for the purposes it was acquired, if </a:t>
            </a:r>
            <a:r>
              <a:rPr lang="en-US" altLang="en-US" sz="2200" dirty="0" smtClean="0">
                <a:ea typeface="ＭＳ Ｐゴシック" panose="020B0600070205080204" pitchFamily="34" charset="-128"/>
              </a:rPr>
              <a:t>known</a:t>
            </a:r>
          </a:p>
          <a:p>
            <a:pPr marL="346075" indent="-346075">
              <a:spcAft>
                <a:spcPts val="0"/>
              </a:spcAft>
              <a:buFontTx/>
              <a:buChar char="•"/>
            </a:pPr>
            <a:r>
              <a:rPr lang="en-US" altLang="en-US" sz="2200" dirty="0" smtClean="0">
                <a:ea typeface="ＭＳ Ｐゴシック" panose="020B0600070205080204" pitchFamily="34" charset="-128"/>
              </a:rPr>
              <a:t>Purpose </a:t>
            </a:r>
            <a:r>
              <a:rPr lang="en-US" altLang="en-US" sz="2200" dirty="0">
                <a:ea typeface="ＭＳ Ｐゴシック" panose="020B0600070205080204" pitchFamily="34" charset="-128"/>
              </a:rPr>
              <a:t>of acquisition:  a description of how the equipment will be used to support the </a:t>
            </a:r>
            <a:r>
              <a:rPr lang="en-US" altLang="en-US" sz="2200" dirty="0" smtClean="0">
                <a:ea typeface="ＭＳ Ｐゴシック" panose="020B0600070205080204" pitchFamily="34" charset="-128"/>
              </a:rPr>
              <a:t>grant, with reference </a:t>
            </a:r>
            <a:r>
              <a:rPr lang="en-US" altLang="en-US" sz="2200" dirty="0">
                <a:ea typeface="ＭＳ Ｐゴシック" panose="020B0600070205080204" pitchFamily="34" charset="-128"/>
              </a:rPr>
              <a:t>to </a:t>
            </a:r>
            <a:r>
              <a:rPr lang="en-US" altLang="en-US" sz="2200" dirty="0" smtClean="0">
                <a:ea typeface="ＭＳ Ｐゴシック" panose="020B0600070205080204" pitchFamily="34" charset="-128"/>
              </a:rPr>
              <a:t>approved </a:t>
            </a:r>
            <a:r>
              <a:rPr lang="en-US" altLang="en-US" sz="2200" dirty="0">
                <a:ea typeface="ＭＳ Ｐゴシック" panose="020B0600070205080204" pitchFamily="34" charset="-128"/>
              </a:rPr>
              <a:t>activities in the Statement of </a:t>
            </a:r>
            <a:r>
              <a:rPr lang="en-US" altLang="en-US" sz="2200" dirty="0" smtClean="0">
                <a:ea typeface="ＭＳ Ｐゴシック" panose="020B0600070205080204" pitchFamily="34" charset="-128"/>
              </a:rPr>
              <a:t>Work</a:t>
            </a:r>
            <a:endParaRPr lang="en-US" altLang="en-US" sz="2200" dirty="0">
              <a:ea typeface="ＭＳ Ｐゴシック" panose="020B0600070205080204" pitchFamily="34" charset="-128"/>
            </a:endParaRPr>
          </a:p>
          <a:p>
            <a:pPr marL="346075" indent="-346075">
              <a:spcAft>
                <a:spcPts val="0"/>
              </a:spcAft>
              <a:buFontTx/>
              <a:buChar char="•"/>
            </a:pPr>
            <a:r>
              <a:rPr lang="en-US" altLang="en-US" sz="2200" dirty="0" smtClean="0">
                <a:ea typeface="ＭＳ Ｐゴシック" panose="020B0600070205080204" pitchFamily="34" charset="-128"/>
              </a:rPr>
              <a:t>Contact </a:t>
            </a:r>
            <a:r>
              <a:rPr lang="en-US" altLang="en-US" sz="2200" dirty="0">
                <a:ea typeface="ＭＳ Ｐゴシック" panose="020B0600070205080204" pitchFamily="34" charset="-128"/>
              </a:rPr>
              <a:t>name and telephone number if additional information is </a:t>
            </a:r>
            <a:r>
              <a:rPr lang="en-US" altLang="en-US" sz="2200" dirty="0" smtClean="0">
                <a:ea typeface="ＭＳ Ｐゴシック" panose="020B0600070205080204" pitchFamily="34" charset="-128"/>
              </a:rPr>
              <a:t>required</a:t>
            </a:r>
          </a:p>
          <a:p>
            <a:pPr marL="346075" indent="-346075">
              <a:spcAft>
                <a:spcPts val="0"/>
              </a:spcAft>
              <a:buFontTx/>
              <a:buChar char="•"/>
            </a:pPr>
            <a:r>
              <a:rPr lang="en-US" altLang="en-US" sz="2200" dirty="0" smtClean="0">
                <a:ea typeface="ＭＳ Ｐゴシック" panose="020B0600070205080204" pitchFamily="34" charset="-128"/>
              </a:rPr>
              <a:t>For </a:t>
            </a:r>
            <a:r>
              <a:rPr lang="en-US" altLang="en-US" sz="2200" dirty="0">
                <a:ea typeface="ＭＳ Ｐゴシック" panose="020B0600070205080204" pitchFamily="34" charset="-128"/>
              </a:rPr>
              <a:t>some programs, program office </a:t>
            </a:r>
            <a:r>
              <a:rPr lang="en-US" altLang="en-US" sz="2200" dirty="0" smtClean="0">
                <a:ea typeface="ＭＳ Ｐゴシック" panose="020B0600070205080204" pitchFamily="34" charset="-128"/>
              </a:rPr>
              <a:t>concurrence</a:t>
            </a:r>
            <a:endParaRPr lang="en-US" altLang="en-US" sz="2200" dirty="0" smtClean="0">
              <a:ea typeface="Arial" panose="020B0604020202020204" pitchFamily="34" charset="0"/>
            </a:endParaRPr>
          </a:p>
          <a:p>
            <a:pPr marL="682625" lvl="1" indent="-336550" defTabSz="854075">
              <a:spcAft>
                <a:spcPts val="0"/>
              </a:spcAft>
              <a:buFontTx/>
              <a:buNone/>
            </a:pPr>
            <a:endParaRPr lang="en-US" altLang="en-US" sz="2200" dirty="0" smtClean="0">
              <a:ea typeface="Arial" panose="020B0604020202020204" pitchFamily="34" charset="0"/>
            </a:endParaRPr>
          </a:p>
        </p:txBody>
      </p:sp>
      <p:sp>
        <p:nvSpPr>
          <p:cNvPr id="66563" name="Text Placeholder 1"/>
          <p:cNvSpPr>
            <a:spLocks noGrp="1"/>
          </p:cNvSpPr>
          <p:nvPr>
            <p:ph type="body" sz="quarter" idx="12"/>
          </p:nvPr>
        </p:nvSpPr>
        <p:spPr bwMode="auto">
          <a:xfrm>
            <a:off x="1066800" y="210312"/>
            <a:ext cx="7543800" cy="1447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spcBef>
                <a:spcPts val="0"/>
              </a:spcBef>
            </a:pPr>
            <a:r>
              <a:rPr lang="en-US" altLang="en-US" dirty="0" smtClean="0">
                <a:ea typeface="ＭＳ Ｐゴシック" panose="020B0600070205080204" pitchFamily="34" charset="-128"/>
              </a:rPr>
              <a:t> Required Elements </a:t>
            </a:r>
          </a:p>
          <a:p>
            <a:pPr eaLnBrk="1" hangingPunct="1">
              <a:spcBef>
                <a:spcPts val="0"/>
              </a:spcBef>
            </a:pPr>
            <a:r>
              <a:rPr lang="en-US" altLang="en-US" dirty="0" smtClean="0">
                <a:ea typeface="ＭＳ Ｐゴシック" panose="020B0600070205080204" pitchFamily="34" charset="-128"/>
              </a:rPr>
              <a:t>of Request (ETO 2-12)</a:t>
            </a:r>
          </a:p>
        </p:txBody>
      </p:sp>
    </p:spTree>
    <p:extLst>
      <p:ext uri="{BB962C8B-B14F-4D97-AF65-F5344CB8AC3E}">
        <p14:creationId xmlns:p14="http://schemas.microsoft.com/office/powerpoint/2010/main" val="233082742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1"/>
          <p:cNvSpPr>
            <a:spLocks noGrp="1"/>
          </p:cNvSpPr>
          <p:nvPr>
            <p:ph sz="quarter" idx="11"/>
          </p:nvPr>
        </p:nvSpPr>
        <p:spPr bwMode="auto">
          <a:ln>
            <a:miter lim="800000"/>
            <a:headEnd/>
            <a:tailEnd/>
          </a:ln>
        </p:spPr>
        <p:txBody>
          <a:bodyPr vert="horz" wrap="square" lIns="91440" tIns="45720" rIns="91440" bIns="45720" numCol="1" anchor="t" anchorCtr="0" compatLnSpc="1">
            <a:prstTxWarp prst="textNoShape">
              <a:avLst/>
            </a:prstTxWarp>
          </a:bodyPr>
          <a:lstStyle/>
          <a:p>
            <a:pPr marL="0" indent="0">
              <a:spcAft>
                <a:spcPct val="25000"/>
              </a:spcAft>
              <a:buFontTx/>
              <a:buNone/>
            </a:pPr>
            <a:r>
              <a:rPr lang="en-US" altLang="en-US" sz="2400" dirty="0" smtClean="0">
                <a:ea typeface="ＭＳ Ｐゴシック" panose="020B0600070205080204" pitchFamily="34" charset="-128"/>
              </a:rPr>
              <a:t>An Administrative Change is a change to general grant</a:t>
            </a:r>
            <a:br>
              <a:rPr lang="en-US" altLang="en-US" sz="2400" dirty="0" smtClean="0">
                <a:ea typeface="ＭＳ Ｐゴシック" panose="020B0600070205080204" pitchFamily="34" charset="-128"/>
              </a:rPr>
            </a:br>
            <a:r>
              <a:rPr lang="en-US" altLang="en-US" sz="2400" dirty="0" smtClean="0">
                <a:ea typeface="ＭＳ Ｐゴシック" panose="020B0600070205080204" pitchFamily="34" charset="-128"/>
              </a:rPr>
              <a:t>or recipient information, such as</a:t>
            </a:r>
          </a:p>
          <a:p>
            <a:pPr marL="365760" indent="-182880">
              <a:spcAft>
                <a:spcPct val="25000"/>
              </a:spcAft>
              <a:buFontTx/>
              <a:buChar char="•"/>
            </a:pPr>
            <a:r>
              <a:rPr lang="en-US" altLang="en-US" sz="2400" dirty="0" smtClean="0">
                <a:ea typeface="ＭＳ Ｐゴシック" panose="020B0600070205080204" pitchFamily="34" charset="-128"/>
              </a:rPr>
              <a:t>Mailing address</a:t>
            </a:r>
          </a:p>
          <a:p>
            <a:pPr marL="365760" indent="-182880">
              <a:spcAft>
                <a:spcPct val="25000"/>
              </a:spcAft>
              <a:buFontTx/>
              <a:buChar char="•"/>
            </a:pPr>
            <a:r>
              <a:rPr lang="en-US" altLang="en-US" sz="2400" dirty="0" smtClean="0">
                <a:ea typeface="ＭＳ Ｐゴシック" panose="020B0600070205080204" pitchFamily="34" charset="-128"/>
              </a:rPr>
              <a:t>Phone number</a:t>
            </a:r>
          </a:p>
          <a:p>
            <a:pPr marL="365760" indent="-182880">
              <a:spcAft>
                <a:spcPct val="25000"/>
              </a:spcAft>
              <a:buFontTx/>
              <a:buChar char="•"/>
            </a:pPr>
            <a:r>
              <a:rPr lang="en-US" altLang="en-US" sz="2400" dirty="0" smtClean="0">
                <a:ea typeface="ＭＳ Ｐゴシック" panose="020B0600070205080204" pitchFamily="34" charset="-128"/>
              </a:rPr>
              <a:t>Contact information</a:t>
            </a:r>
          </a:p>
          <a:p>
            <a:pPr marL="365760" indent="-182880">
              <a:spcAft>
                <a:spcPct val="25000"/>
              </a:spcAft>
              <a:buFontTx/>
              <a:buChar char="•"/>
            </a:pPr>
            <a:r>
              <a:rPr lang="en-US" altLang="en-US" sz="2400" dirty="0" smtClean="0">
                <a:ea typeface="ＭＳ Ｐゴシック" panose="020B0600070205080204" pitchFamily="34" charset="-128"/>
              </a:rPr>
              <a:t>Authorized Representative</a:t>
            </a:r>
          </a:p>
          <a:p>
            <a:pPr marL="365760" indent="-182880">
              <a:spcAft>
                <a:spcPct val="25000"/>
              </a:spcAft>
              <a:buFontTx/>
              <a:buChar char="•"/>
            </a:pPr>
            <a:r>
              <a:rPr lang="en-US" altLang="en-US" sz="2400" dirty="0" smtClean="0">
                <a:ea typeface="ＭＳ Ｐゴシック" panose="020B0600070205080204" pitchFamily="34" charset="-128"/>
              </a:rPr>
              <a:t>Key Personnel</a:t>
            </a:r>
          </a:p>
        </p:txBody>
      </p:sp>
      <p:sp>
        <p:nvSpPr>
          <p:cNvPr id="68611" name="Text Placeholder 2"/>
          <p:cNvSpPr>
            <a:spLocks noGrp="1"/>
          </p:cNvSpPr>
          <p:nvPr>
            <p:ph type="body" sz="quarter" idx="12"/>
          </p:nvPr>
        </p:nvSpPr>
        <p:spPr bwMode="auto">
          <a:xfrm>
            <a:off x="1066800" y="228600"/>
            <a:ext cx="7543800" cy="129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ct val="0"/>
              </a:spcBef>
            </a:pPr>
            <a:r>
              <a:rPr lang="en-US" altLang="en-US" smtClean="0">
                <a:solidFill>
                  <a:srgbClr val="FFFFFF"/>
                </a:solidFill>
                <a:ea typeface="ＭＳ Ｐゴシック" panose="020B0600070205080204" pitchFamily="34" charset="-128"/>
              </a:rPr>
              <a:t> Modification Type:  </a:t>
            </a:r>
            <a:br>
              <a:rPr lang="en-US" altLang="en-US" smtClean="0">
                <a:solidFill>
                  <a:srgbClr val="FFFFFF"/>
                </a:solidFill>
                <a:ea typeface="ＭＳ Ｐゴシック" panose="020B0600070205080204" pitchFamily="34" charset="-128"/>
              </a:rPr>
            </a:br>
            <a:r>
              <a:rPr lang="en-US" altLang="en-US" smtClean="0">
                <a:solidFill>
                  <a:srgbClr val="FFFFFF"/>
                </a:solidFill>
                <a:ea typeface="ＭＳ Ｐゴシック" panose="020B0600070205080204" pitchFamily="34" charset="-128"/>
              </a:rPr>
              <a:t>Administrative Change</a:t>
            </a:r>
          </a:p>
        </p:txBody>
      </p:sp>
      <p:pic>
        <p:nvPicPr>
          <p:cNvPr id="68612" name="Picture 3" descr="36499656_l.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00" y="2895600"/>
            <a:ext cx="2740025"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661771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Content Placeholder 1"/>
          <p:cNvSpPr>
            <a:spLocks noGrp="1"/>
          </p:cNvSpPr>
          <p:nvPr>
            <p:ph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6075" indent="-346075">
              <a:spcAft>
                <a:spcPct val="25000"/>
              </a:spcAft>
              <a:buFontTx/>
              <a:buChar char="•"/>
            </a:pPr>
            <a:r>
              <a:rPr lang="en-US" altLang="en-US" sz="2600" smtClean="0">
                <a:ea typeface="ＭＳ Ｐゴシック" panose="020B0600070205080204" pitchFamily="34" charset="-128"/>
              </a:rPr>
              <a:t>What information is changing and why</a:t>
            </a:r>
          </a:p>
          <a:p>
            <a:pPr marL="346075" indent="-346075">
              <a:spcAft>
                <a:spcPct val="25000"/>
              </a:spcAft>
              <a:buFontTx/>
              <a:buChar char="•"/>
            </a:pPr>
            <a:r>
              <a:rPr lang="en-US" altLang="en-US" sz="2600" smtClean="0">
                <a:ea typeface="ＭＳ Ｐゴシック" panose="020B0600070205080204" pitchFamily="34" charset="-128"/>
              </a:rPr>
              <a:t>An effective date for the changes</a:t>
            </a:r>
          </a:p>
          <a:p>
            <a:pPr marL="346075" indent="-346075">
              <a:spcAft>
                <a:spcPct val="25000"/>
              </a:spcAft>
              <a:buFontTx/>
              <a:buChar char="•"/>
            </a:pPr>
            <a:r>
              <a:rPr lang="en-US" altLang="en-US" sz="2600" smtClean="0">
                <a:ea typeface="ＭＳ Ｐゴシック" panose="020B0600070205080204" pitchFamily="34" charset="-128"/>
              </a:rPr>
              <a:t>Any other information requested by the FPO</a:t>
            </a:r>
          </a:p>
          <a:p>
            <a:pPr marL="346075" lvl="1" indent="-346075" defTabSz="854075">
              <a:spcAft>
                <a:spcPct val="25000"/>
              </a:spcAft>
              <a:buFontTx/>
              <a:buNone/>
            </a:pPr>
            <a:endParaRPr lang="en-US" altLang="en-US" sz="2400" smtClean="0">
              <a:ea typeface="Arial" panose="020B0604020202020204" pitchFamily="34" charset="0"/>
            </a:endParaRPr>
          </a:p>
        </p:txBody>
      </p:sp>
      <p:sp>
        <p:nvSpPr>
          <p:cNvPr id="70659" name="Text Placeholder 2"/>
          <p:cNvSpPr>
            <a:spLocks noGrp="1"/>
          </p:cNvSpPr>
          <p:nvPr>
            <p:ph type="body" sz="quarter" idx="12"/>
          </p:nvPr>
        </p:nvSpPr>
        <p:spPr bwMode="auto">
          <a:xfrm>
            <a:off x="1066800" y="228600"/>
            <a:ext cx="7543800" cy="129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ct val="0"/>
              </a:spcBef>
            </a:pPr>
            <a:r>
              <a:rPr lang="en-US" altLang="en-US" smtClean="0">
                <a:ea typeface="ＭＳ Ｐゴシック" panose="020B0600070205080204" pitchFamily="34" charset="-128"/>
              </a:rPr>
              <a:t> Requesting </a:t>
            </a:r>
            <a:br>
              <a:rPr lang="en-US" altLang="en-US" smtClean="0">
                <a:ea typeface="ＭＳ Ｐゴシック" panose="020B0600070205080204" pitchFamily="34" charset="-128"/>
              </a:rPr>
            </a:br>
            <a:r>
              <a:rPr lang="en-US" altLang="en-US" smtClean="0">
                <a:ea typeface="ＭＳ Ｐゴシック" panose="020B0600070205080204" pitchFamily="34" charset="-128"/>
              </a:rPr>
              <a:t>Administrative Changes</a:t>
            </a:r>
            <a:endParaRPr lang="en-US" altLang="en-US" smtClean="0">
              <a:solidFill>
                <a:srgbClr val="FFFFFF"/>
              </a:solidFill>
              <a:ea typeface="ＭＳ Ｐゴシック" panose="020B0600070205080204" pitchFamily="34" charset="-128"/>
            </a:endParaRPr>
          </a:p>
        </p:txBody>
      </p:sp>
    </p:spTree>
    <p:extLst>
      <p:ext uri="{BB962C8B-B14F-4D97-AF65-F5344CB8AC3E}">
        <p14:creationId xmlns:p14="http://schemas.microsoft.com/office/powerpoint/2010/main" val="287391800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Content Placeholder 1"/>
          <p:cNvSpPr>
            <a:spLocks noGrp="1"/>
          </p:cNvSpPr>
          <p:nvPr>
            <p:ph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6075" indent="-346075">
              <a:spcAft>
                <a:spcPct val="25000"/>
              </a:spcAft>
              <a:buFontTx/>
              <a:buChar char="•"/>
            </a:pPr>
            <a:r>
              <a:rPr lang="en-US" altLang="en-US" sz="2600" smtClean="0">
                <a:ea typeface="ＭＳ Ｐゴシック" panose="020B0600070205080204" pitchFamily="34" charset="-128"/>
              </a:rPr>
              <a:t>Decisions are made with ETA objectives in mind</a:t>
            </a:r>
            <a:r>
              <a:rPr lang="en-US" altLang="en-US" sz="2400" smtClean="0">
                <a:ea typeface="ＭＳ Ｐゴシック" panose="020B0600070205080204" pitchFamily="34" charset="-128"/>
              </a:rPr>
              <a:t> </a:t>
            </a:r>
          </a:p>
          <a:p>
            <a:pPr marL="682625" lvl="1" indent="-336550" defTabSz="854075">
              <a:spcAft>
                <a:spcPct val="25000"/>
              </a:spcAft>
            </a:pPr>
            <a:r>
              <a:rPr lang="en-US" altLang="en-US" sz="2400" smtClean="0">
                <a:ea typeface="Arial" panose="020B0604020202020204" pitchFamily="34" charset="0"/>
              </a:rPr>
              <a:t>In the spirit and letter of ETA expectations</a:t>
            </a:r>
          </a:p>
          <a:p>
            <a:pPr marL="682625" lvl="1" indent="-336550" defTabSz="854075">
              <a:spcAft>
                <a:spcPct val="25000"/>
              </a:spcAft>
            </a:pPr>
            <a:r>
              <a:rPr lang="en-US" altLang="en-US" sz="2400" smtClean="0">
                <a:ea typeface="Arial" panose="020B0604020202020204" pitchFamily="34" charset="0"/>
              </a:rPr>
              <a:t>Needed to achieve ETA return on investment (grant goals and performance measures)</a:t>
            </a:r>
            <a:r>
              <a:rPr lang="en-US" altLang="en-US" smtClean="0">
                <a:ea typeface="Arial" panose="020B0604020202020204" pitchFamily="34" charset="0"/>
              </a:rPr>
              <a:t> </a:t>
            </a:r>
          </a:p>
        </p:txBody>
      </p:sp>
      <p:sp>
        <p:nvSpPr>
          <p:cNvPr id="72707" name="Text Placeholder 2"/>
          <p:cNvSpPr>
            <a:spLocks noGrp="1"/>
          </p:cNvSpPr>
          <p:nvPr>
            <p:ph type="body" sz="quarter" idx="12"/>
          </p:nvPr>
        </p:nvSpPr>
        <p:spPr bwMode="auto">
          <a:xfrm>
            <a:off x="1066800" y="228600"/>
            <a:ext cx="7543800" cy="129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ct val="0"/>
              </a:spcBef>
            </a:pPr>
            <a:r>
              <a:rPr lang="en-US" altLang="en-US" smtClean="0">
                <a:ea typeface="ＭＳ Ｐゴシック" panose="020B0600070205080204" pitchFamily="34" charset="-128"/>
              </a:rPr>
              <a:t> Factors Considered by </a:t>
            </a:r>
            <a:br>
              <a:rPr lang="en-US" altLang="en-US" smtClean="0">
                <a:ea typeface="ＭＳ Ｐゴシック" panose="020B0600070205080204" pitchFamily="34" charset="-128"/>
              </a:rPr>
            </a:br>
            <a:r>
              <a:rPr lang="en-US" altLang="en-US" smtClean="0">
                <a:ea typeface="ＭＳ Ｐゴシック" panose="020B0600070205080204" pitchFamily="34" charset="-128"/>
              </a:rPr>
              <a:t>the Grant Officer</a:t>
            </a:r>
            <a:endParaRPr lang="en-US" altLang="en-US" smtClean="0">
              <a:solidFill>
                <a:srgbClr val="FFFFFF"/>
              </a:solidFill>
              <a:ea typeface="ＭＳ Ｐゴシック" panose="020B0600070205080204" pitchFamily="34" charset="-128"/>
            </a:endParaRPr>
          </a:p>
        </p:txBody>
      </p:sp>
      <p:graphicFrame>
        <p:nvGraphicFramePr>
          <p:cNvPr id="4" name="Diagram 3"/>
          <p:cNvGraphicFramePr/>
          <p:nvPr/>
        </p:nvGraphicFramePr>
        <p:xfrm>
          <a:off x="2044655" y="4107598"/>
          <a:ext cx="4960668" cy="2033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709397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ontent Placeholder 4"/>
          <p:cNvSpPr>
            <a:spLocks noGrp="1"/>
          </p:cNvSpPr>
          <p:nvPr>
            <p:ph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p>
            <a:pPr marL="346075" indent="-346075">
              <a:buFontTx/>
              <a:buChar char="•"/>
            </a:pPr>
            <a:r>
              <a:rPr lang="en-US" altLang="en-US" sz="1800" dirty="0" smtClean="0">
                <a:ea typeface="ＭＳ Ｐゴシック" panose="020B0600070205080204" pitchFamily="34" charset="-128"/>
              </a:rPr>
              <a:t>FPO:</a:t>
            </a:r>
          </a:p>
          <a:p>
            <a:pPr lvl="1" defTabSz="854075"/>
            <a:r>
              <a:rPr lang="en-US" altLang="en-US" sz="1800" dirty="0" smtClean="0">
                <a:ea typeface="Arial" panose="020B0604020202020204" pitchFamily="34" charset="0"/>
              </a:rPr>
              <a:t>Provides technical assistance to recipients</a:t>
            </a:r>
          </a:p>
          <a:p>
            <a:pPr lvl="1" defTabSz="854075"/>
            <a:r>
              <a:rPr lang="en-US" altLang="en-US" sz="1800" dirty="0" smtClean="0">
                <a:ea typeface="Arial" panose="020B0604020202020204" pitchFamily="34" charset="0"/>
              </a:rPr>
              <a:t>Participates in the review process</a:t>
            </a:r>
          </a:p>
          <a:p>
            <a:pPr lvl="1" defTabSz="854075"/>
            <a:r>
              <a:rPr lang="en-US" altLang="en-US" sz="1800" dirty="0" smtClean="0">
                <a:ea typeface="Arial" panose="020B0604020202020204" pitchFamily="34" charset="0"/>
              </a:rPr>
              <a:t>Provides the Grant Officer with recommendation to approve or not</a:t>
            </a:r>
          </a:p>
          <a:p>
            <a:pPr lvl="1" defTabSz="854075"/>
            <a:r>
              <a:rPr lang="en-US" altLang="en-US" sz="1800" dirty="0" smtClean="0">
                <a:ea typeface="Arial" panose="020B0604020202020204" pitchFamily="34" charset="0"/>
              </a:rPr>
              <a:t>Communicates with recipients</a:t>
            </a:r>
          </a:p>
          <a:p>
            <a:pPr marL="346075" indent="-346075">
              <a:buFontTx/>
              <a:buChar char="•"/>
            </a:pPr>
            <a:r>
              <a:rPr lang="en-US" altLang="en-US" sz="1800" dirty="0" smtClean="0">
                <a:ea typeface="ＭＳ Ｐゴシック" panose="020B0600070205080204" pitchFamily="34" charset="-128"/>
              </a:rPr>
              <a:t>Regional Office Grant Officer</a:t>
            </a:r>
          </a:p>
          <a:p>
            <a:pPr lvl="1" defTabSz="854075"/>
            <a:r>
              <a:rPr lang="en-US" altLang="en-US" sz="1800" dirty="0" smtClean="0">
                <a:ea typeface="Arial" panose="020B0604020202020204" pitchFamily="34" charset="0"/>
              </a:rPr>
              <a:t>Reviews modification requests</a:t>
            </a:r>
          </a:p>
          <a:p>
            <a:pPr lvl="1" defTabSz="854075"/>
            <a:r>
              <a:rPr lang="en-US" altLang="en-US" sz="1800" dirty="0" smtClean="0">
                <a:ea typeface="Arial" panose="020B0604020202020204" pitchFamily="34" charset="0"/>
              </a:rPr>
              <a:t>Approves or disapproves equipment requests</a:t>
            </a:r>
          </a:p>
          <a:p>
            <a:pPr lvl="1" defTabSz="854075"/>
            <a:r>
              <a:rPr lang="en-US" altLang="en-US" sz="1800" dirty="0" smtClean="0">
                <a:ea typeface="Arial" panose="020B0604020202020204" pitchFamily="34" charset="0"/>
              </a:rPr>
              <a:t>Forwards other recommended modifications to the Grant Officer</a:t>
            </a:r>
          </a:p>
          <a:p>
            <a:pPr lvl="1" defTabSz="854075"/>
            <a:r>
              <a:rPr lang="en-US" altLang="en-US" sz="1800" dirty="0" smtClean="0">
                <a:ea typeface="Arial" panose="020B0604020202020204" pitchFamily="34" charset="0"/>
              </a:rPr>
              <a:t>Directs FPO to initiate any necessary follow-up with recipient</a:t>
            </a:r>
          </a:p>
          <a:p>
            <a:pPr marL="346075" indent="-346075">
              <a:buFontTx/>
              <a:buChar char="•"/>
            </a:pPr>
            <a:r>
              <a:rPr lang="en-US" altLang="en-US" sz="1800" dirty="0" smtClean="0">
                <a:ea typeface="ＭＳ Ｐゴシック" panose="020B0600070205080204" pitchFamily="34" charset="-128"/>
              </a:rPr>
              <a:t>National Office (Awarding) Grant Officer</a:t>
            </a:r>
          </a:p>
          <a:p>
            <a:pPr lvl="1" defTabSz="854075"/>
            <a:r>
              <a:rPr lang="en-US" altLang="en-US" sz="1800" dirty="0" smtClean="0">
                <a:ea typeface="Arial" panose="020B0604020202020204" pitchFamily="34" charset="0"/>
              </a:rPr>
              <a:t>If the Grant Officer concurs with recommendation, he/she will issue an approval notice to the recipient</a:t>
            </a:r>
          </a:p>
        </p:txBody>
      </p:sp>
      <p:sp>
        <p:nvSpPr>
          <p:cNvPr id="74755" name="Text Placeholder 1"/>
          <p:cNvSpPr>
            <a:spLocks noGrp="1"/>
          </p:cNvSpPr>
          <p:nvPr>
            <p:ph type="body" sz="quarter" idx="12"/>
          </p:nvPr>
        </p:nvSpPr>
        <p:spPr bwMode="auto">
          <a:xfrm>
            <a:off x="1066800" y="762000"/>
            <a:ext cx="75438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mtClean="0">
                <a:ea typeface="ＭＳ Ｐゴシック" panose="020B0600070205080204" pitchFamily="34" charset="-128"/>
              </a:rPr>
              <a:t> ETA Roles</a:t>
            </a:r>
          </a:p>
        </p:txBody>
      </p:sp>
    </p:spTree>
    <p:extLst>
      <p:ext uri="{BB962C8B-B14F-4D97-AF65-F5344CB8AC3E}">
        <p14:creationId xmlns:p14="http://schemas.microsoft.com/office/powerpoint/2010/main" val="318783205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ontent Placeholder 4"/>
          <p:cNvSpPr>
            <a:spLocks noGrp="1"/>
          </p:cNvSpPr>
          <p:nvPr>
            <p:ph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6075" indent="-346075">
              <a:spcAft>
                <a:spcPct val="25000"/>
              </a:spcAft>
              <a:buFontTx/>
              <a:buChar char="•"/>
            </a:pPr>
            <a:r>
              <a:rPr lang="en-US" altLang="en-US" sz="2400" dirty="0" smtClean="0">
                <a:ea typeface="ＭＳ Ｐゴシック" panose="020B0600070205080204" pitchFamily="34" charset="-128"/>
              </a:rPr>
              <a:t>Criteria should mirror Federal requirements</a:t>
            </a:r>
          </a:p>
          <a:p>
            <a:pPr marL="346075" indent="-346075">
              <a:spcAft>
                <a:spcPct val="25000"/>
              </a:spcAft>
              <a:buFontTx/>
              <a:buChar char="•"/>
            </a:pPr>
            <a:r>
              <a:rPr lang="en-US" altLang="en-US" sz="2400" dirty="0" smtClean="0">
                <a:ea typeface="ＭＳ Ｐゴシック" panose="020B0600070205080204" pitchFamily="34" charset="-128"/>
              </a:rPr>
              <a:t>Pass-through entity must ensure:</a:t>
            </a:r>
          </a:p>
          <a:p>
            <a:pPr marL="682625" lvl="1" indent="-336550" defTabSz="854075">
              <a:spcAft>
                <a:spcPct val="25000"/>
              </a:spcAft>
            </a:pPr>
            <a:r>
              <a:rPr lang="en-US" altLang="en-US" sz="2400" dirty="0" smtClean="0">
                <a:ea typeface="Arial" panose="020B0604020202020204" pitchFamily="34" charset="0"/>
              </a:rPr>
              <a:t>Prior approval is obtained for subrecipients</a:t>
            </a:r>
          </a:p>
          <a:p>
            <a:pPr marL="682625" lvl="1" indent="-336550" defTabSz="854075">
              <a:spcAft>
                <a:spcPct val="25000"/>
              </a:spcAft>
            </a:pPr>
            <a:r>
              <a:rPr lang="en-US" altLang="en-US" sz="2400" dirty="0" smtClean="0">
                <a:ea typeface="Arial" panose="020B0604020202020204" pitchFamily="34" charset="0"/>
              </a:rPr>
              <a:t>Criteria for modifications are monitored</a:t>
            </a:r>
          </a:p>
          <a:p>
            <a:pPr marL="682625" lvl="1" indent="-336550" defTabSz="854075">
              <a:spcAft>
                <a:spcPct val="25000"/>
              </a:spcAft>
            </a:pPr>
            <a:r>
              <a:rPr lang="en-US" altLang="en-US" sz="2400" dirty="0" smtClean="0">
                <a:ea typeface="Arial" panose="020B0604020202020204" pitchFamily="34" charset="0"/>
              </a:rPr>
              <a:t>Modifications are done timely</a:t>
            </a:r>
          </a:p>
        </p:txBody>
      </p:sp>
      <p:sp>
        <p:nvSpPr>
          <p:cNvPr id="76803" name="Text Placeholder 1"/>
          <p:cNvSpPr>
            <a:spLocks noGrp="1"/>
          </p:cNvSpPr>
          <p:nvPr>
            <p:ph type="body" sz="quarter" idx="12"/>
          </p:nvPr>
        </p:nvSpPr>
        <p:spPr bwMode="auto">
          <a:xfrm>
            <a:off x="1066800" y="762000"/>
            <a:ext cx="7543800" cy="68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mtClean="0">
                <a:ea typeface="ＭＳ Ｐゴシック" panose="020B0600070205080204" pitchFamily="34" charset="-128"/>
              </a:rPr>
              <a:t> Subgrant Modifications</a:t>
            </a:r>
          </a:p>
        </p:txBody>
      </p:sp>
    </p:spTree>
    <p:extLst>
      <p:ext uri="{BB962C8B-B14F-4D97-AF65-F5344CB8AC3E}">
        <p14:creationId xmlns:p14="http://schemas.microsoft.com/office/powerpoint/2010/main" val="77661520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a:t>
            </a:r>
            <a:endParaRPr lang="en-US" dirty="0"/>
          </a:p>
        </p:txBody>
      </p:sp>
      <p:sp>
        <p:nvSpPr>
          <p:cNvPr id="3" name="Content Placeholder 2"/>
          <p:cNvSpPr>
            <a:spLocks noGrp="1"/>
          </p:cNvSpPr>
          <p:nvPr>
            <p:ph sz="quarter" idx="1"/>
          </p:nvPr>
        </p:nvSpPr>
        <p:spPr/>
        <p:txBody>
          <a:bodyPr/>
          <a:lstStyle/>
          <a:p>
            <a:r>
              <a:rPr lang="en-US" dirty="0" smtClean="0"/>
              <a:t>Importance of On time Reporting</a:t>
            </a:r>
          </a:p>
          <a:p>
            <a:endParaRPr lang="en-US" dirty="0"/>
          </a:p>
          <a:p>
            <a:r>
              <a:rPr lang="en-US" dirty="0" smtClean="0"/>
              <a:t>Importance of Reporting on an Accrual Basis</a:t>
            </a:r>
          </a:p>
          <a:p>
            <a:endParaRPr lang="en-US" dirty="0"/>
          </a:p>
        </p:txBody>
      </p:sp>
    </p:spTree>
    <p:extLst>
      <p:ext uri="{BB962C8B-B14F-4D97-AF65-F5344CB8AC3E}">
        <p14:creationId xmlns:p14="http://schemas.microsoft.com/office/powerpoint/2010/main" val="21678023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Monitoring</a:t>
            </a:r>
            <a:endParaRPr lang="en-US" dirty="0"/>
          </a:p>
        </p:txBody>
      </p:sp>
      <p:sp>
        <p:nvSpPr>
          <p:cNvPr id="3" name="Content Placeholder 2"/>
          <p:cNvSpPr>
            <a:spLocks noGrp="1"/>
          </p:cNvSpPr>
          <p:nvPr>
            <p:ph sz="quarter" idx="1"/>
          </p:nvPr>
        </p:nvSpPr>
        <p:spPr/>
        <p:txBody>
          <a:bodyPr>
            <a:normAutofit/>
          </a:bodyPr>
          <a:lstStyle/>
          <a:p>
            <a:r>
              <a:rPr lang="en-US" dirty="0" smtClean="0"/>
              <a:t>Monitoring not Auditing</a:t>
            </a:r>
          </a:p>
          <a:p>
            <a:endParaRPr lang="en-US" dirty="0"/>
          </a:p>
          <a:p>
            <a:r>
              <a:rPr lang="en-US" dirty="0" smtClean="0"/>
              <a:t>Core Guide</a:t>
            </a:r>
          </a:p>
          <a:p>
            <a:endParaRPr lang="en-US" dirty="0" smtClean="0"/>
          </a:p>
          <a:p>
            <a:r>
              <a:rPr lang="en-US" dirty="0" smtClean="0"/>
              <a:t>Financial Supplement to Core Guide</a:t>
            </a:r>
          </a:p>
          <a:p>
            <a:endParaRPr lang="en-US" dirty="0"/>
          </a:p>
          <a:p>
            <a:r>
              <a:rPr lang="en-US" dirty="0" smtClean="0"/>
              <a:t>Partners in the process</a:t>
            </a:r>
          </a:p>
          <a:p>
            <a:endParaRPr lang="en-US" dirty="0"/>
          </a:p>
          <a:p>
            <a:r>
              <a:rPr lang="en-US" dirty="0" smtClean="0"/>
              <a:t>Make you Audit Proof</a:t>
            </a:r>
          </a:p>
          <a:p>
            <a:endParaRPr lang="en-US" dirty="0"/>
          </a:p>
          <a:p>
            <a:endParaRPr lang="en-US" dirty="0"/>
          </a:p>
          <a:p>
            <a:endParaRPr lang="en-US" dirty="0"/>
          </a:p>
        </p:txBody>
      </p:sp>
    </p:spTree>
    <p:extLst>
      <p:ext uri="{BB962C8B-B14F-4D97-AF65-F5344CB8AC3E}">
        <p14:creationId xmlns:p14="http://schemas.microsoft.com/office/powerpoint/2010/main" val="371958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process </a:t>
            </a:r>
            <a:endParaRPr lang="en-US" dirty="0"/>
          </a:p>
        </p:txBody>
      </p:sp>
      <p:sp>
        <p:nvSpPr>
          <p:cNvPr id="3" name="Content Placeholder 2"/>
          <p:cNvSpPr>
            <a:spLocks noGrp="1"/>
          </p:cNvSpPr>
          <p:nvPr>
            <p:ph sz="quarter" idx="1"/>
          </p:nvPr>
        </p:nvSpPr>
        <p:spPr/>
        <p:txBody>
          <a:bodyPr/>
          <a:lstStyle/>
          <a:p>
            <a:r>
              <a:rPr lang="en-US" dirty="0"/>
              <a:t>Findings/Corrective Action</a:t>
            </a:r>
          </a:p>
          <a:p>
            <a:endParaRPr lang="en-US" dirty="0"/>
          </a:p>
          <a:p>
            <a:r>
              <a:rPr lang="en-US" dirty="0"/>
              <a:t>Areas of Concern/Suggested Action</a:t>
            </a:r>
          </a:p>
          <a:p>
            <a:pPr marL="0" indent="0">
              <a:buNone/>
            </a:pPr>
            <a:endParaRPr lang="en-US" dirty="0"/>
          </a:p>
          <a:p>
            <a:r>
              <a:rPr lang="en-US" dirty="0"/>
              <a:t>Noted Practices </a:t>
            </a:r>
          </a:p>
          <a:p>
            <a:endParaRPr lang="en-US" dirty="0"/>
          </a:p>
          <a:p>
            <a:r>
              <a:rPr lang="en-US" dirty="0"/>
              <a:t>Monitoring Process - Dates</a:t>
            </a:r>
          </a:p>
          <a:p>
            <a:endParaRPr lang="en-US" dirty="0"/>
          </a:p>
        </p:txBody>
      </p:sp>
    </p:spTree>
    <p:extLst>
      <p:ext uri="{BB962C8B-B14F-4D97-AF65-F5344CB8AC3E}">
        <p14:creationId xmlns:p14="http://schemas.microsoft.com/office/powerpoint/2010/main" val="24046318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Findings</a:t>
            </a:r>
            <a:endParaRPr lang="en-US" dirty="0"/>
          </a:p>
        </p:txBody>
      </p:sp>
      <p:sp>
        <p:nvSpPr>
          <p:cNvPr id="3" name="Content Placeholder 2"/>
          <p:cNvSpPr>
            <a:spLocks noGrp="1"/>
          </p:cNvSpPr>
          <p:nvPr>
            <p:ph sz="quarter" idx="1"/>
          </p:nvPr>
        </p:nvSpPr>
        <p:spPr/>
        <p:txBody>
          <a:bodyPr/>
          <a:lstStyle/>
          <a:p>
            <a:r>
              <a:rPr lang="en-US" dirty="0" smtClean="0"/>
              <a:t>Accrual Reporting</a:t>
            </a:r>
          </a:p>
          <a:p>
            <a:r>
              <a:rPr lang="en-US" dirty="0" smtClean="0"/>
              <a:t>Selective Service Registration</a:t>
            </a:r>
          </a:p>
          <a:p>
            <a:r>
              <a:rPr lang="en-US" dirty="0" smtClean="0"/>
              <a:t>Cost Allocation</a:t>
            </a:r>
          </a:p>
          <a:p>
            <a:r>
              <a:rPr lang="en-US" dirty="0" smtClean="0"/>
              <a:t>Procurement</a:t>
            </a:r>
          </a:p>
          <a:p>
            <a:r>
              <a:rPr lang="en-US" dirty="0" smtClean="0"/>
              <a:t>Cash Management</a:t>
            </a:r>
          </a:p>
          <a:p>
            <a:r>
              <a:rPr lang="en-US" dirty="0" smtClean="0"/>
              <a:t>Subrecipient Monitoring</a:t>
            </a:r>
          </a:p>
          <a:p>
            <a:r>
              <a:rPr lang="en-US" dirty="0" smtClean="0"/>
              <a:t>Policies and Procedures for conducting and documenting eligibility</a:t>
            </a:r>
          </a:p>
          <a:p>
            <a:endParaRPr lang="en-US" dirty="0" smtClean="0"/>
          </a:p>
          <a:p>
            <a:endParaRPr lang="en-US" dirty="0"/>
          </a:p>
        </p:txBody>
      </p:sp>
    </p:spTree>
    <p:extLst>
      <p:ext uri="{BB962C8B-B14F-4D97-AF65-F5344CB8AC3E}">
        <p14:creationId xmlns:p14="http://schemas.microsoft.com/office/powerpoint/2010/main" val="4151206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3370" y="1828800"/>
            <a:ext cx="8229600" cy="4525963"/>
          </a:xfrm>
        </p:spPr>
        <p:txBody>
          <a:bodyPr rtlCol="0">
            <a:noAutofit/>
          </a:bodyPr>
          <a:lstStyle/>
          <a:p>
            <a:pPr marL="0" indent="0" eaLnBrk="1" fontAlgn="auto" hangingPunct="1">
              <a:spcAft>
                <a:spcPts val="0"/>
              </a:spcAft>
              <a:buNone/>
              <a:defRPr/>
            </a:pPr>
            <a:r>
              <a:rPr lang="en-US" sz="2400" b="1" dirty="0" smtClean="0">
                <a:ea typeface="+mn-ea"/>
                <a:cs typeface="Arial"/>
              </a:rPr>
              <a:t>200.330 Subrecipient and Contractor Determination</a:t>
            </a:r>
          </a:p>
          <a:p>
            <a:pPr lvl="1" eaLnBrk="1" fontAlgn="auto" hangingPunct="1">
              <a:spcAft>
                <a:spcPts val="0"/>
              </a:spcAft>
              <a:buFont typeface="Arial"/>
              <a:buChar char="•"/>
              <a:defRPr/>
            </a:pPr>
            <a:r>
              <a:rPr lang="en-US" sz="2000" dirty="0" smtClean="0">
                <a:ea typeface="+mn-ea"/>
                <a:cs typeface="Arial"/>
              </a:rPr>
              <a:t>Characteristics substantially the same as before</a:t>
            </a:r>
          </a:p>
          <a:p>
            <a:pPr lvl="1" eaLnBrk="1" fontAlgn="auto" hangingPunct="1">
              <a:spcAft>
                <a:spcPts val="0"/>
              </a:spcAft>
              <a:buFont typeface="Arial"/>
              <a:buChar char="•"/>
              <a:defRPr/>
            </a:pPr>
            <a:r>
              <a:rPr lang="en-US" sz="2000" dirty="0" smtClean="0">
                <a:ea typeface="+mn-ea"/>
                <a:cs typeface="Arial"/>
              </a:rPr>
              <a:t>Changes term vendors to contractors</a:t>
            </a:r>
          </a:p>
          <a:p>
            <a:pPr lvl="1" eaLnBrk="1" fontAlgn="auto" hangingPunct="1">
              <a:spcAft>
                <a:spcPts val="0"/>
              </a:spcAft>
              <a:buFont typeface="Arial"/>
              <a:buChar char="•"/>
              <a:defRPr/>
            </a:pPr>
            <a:r>
              <a:rPr lang="en-US" sz="2000" dirty="0" smtClean="0">
                <a:ea typeface="+mn-ea"/>
                <a:cs typeface="Arial"/>
              </a:rPr>
              <a:t>Affects audits, procurement and other requirements</a:t>
            </a:r>
          </a:p>
          <a:p>
            <a:pPr eaLnBrk="1" fontAlgn="auto" hangingPunct="1">
              <a:spcAft>
                <a:spcPts val="0"/>
              </a:spcAft>
              <a:defRPr/>
            </a:pPr>
            <a:r>
              <a:rPr lang="en-US" sz="2400" dirty="0">
                <a:cs typeface="Arial"/>
              </a:rPr>
              <a:t>Subrecipient</a:t>
            </a:r>
          </a:p>
          <a:p>
            <a:pPr lvl="1" eaLnBrk="1" fontAlgn="auto" hangingPunct="1">
              <a:spcAft>
                <a:spcPts val="0"/>
              </a:spcAft>
              <a:buFont typeface="Arial"/>
              <a:buChar char="–"/>
              <a:defRPr/>
            </a:pPr>
            <a:r>
              <a:rPr lang="en-US" sz="2000" dirty="0">
                <a:cs typeface="Arial"/>
              </a:rPr>
              <a:t>Determines eligibility</a:t>
            </a:r>
          </a:p>
          <a:p>
            <a:pPr lvl="1" eaLnBrk="1" fontAlgn="auto" hangingPunct="1">
              <a:spcAft>
                <a:spcPts val="0"/>
              </a:spcAft>
              <a:buFont typeface="Arial"/>
              <a:buChar char="–"/>
              <a:defRPr/>
            </a:pPr>
            <a:r>
              <a:rPr lang="en-US" sz="2000" dirty="0">
                <a:cs typeface="Arial"/>
              </a:rPr>
              <a:t>Responsible for programmatic decision making</a:t>
            </a:r>
          </a:p>
          <a:p>
            <a:pPr lvl="1" eaLnBrk="1" fontAlgn="auto" hangingPunct="1">
              <a:spcAft>
                <a:spcPts val="0"/>
              </a:spcAft>
              <a:buFont typeface="Arial"/>
              <a:buChar char="–"/>
              <a:defRPr/>
            </a:pPr>
            <a:r>
              <a:rPr lang="en-US" sz="2000" dirty="0">
                <a:cs typeface="Arial"/>
              </a:rPr>
              <a:t>Carries out a program for public purpose</a:t>
            </a:r>
          </a:p>
          <a:p>
            <a:pPr eaLnBrk="1" fontAlgn="auto" hangingPunct="1">
              <a:spcAft>
                <a:spcPts val="0"/>
              </a:spcAft>
              <a:buFont typeface="Arial"/>
              <a:buChar char="•"/>
              <a:defRPr/>
            </a:pPr>
            <a:r>
              <a:rPr lang="en-US" sz="2400" dirty="0">
                <a:cs typeface="Arial"/>
              </a:rPr>
              <a:t>Contractor</a:t>
            </a:r>
          </a:p>
          <a:p>
            <a:pPr lvl="1" eaLnBrk="1" fontAlgn="auto" hangingPunct="1">
              <a:spcAft>
                <a:spcPts val="0"/>
              </a:spcAft>
              <a:buFont typeface="Arial"/>
              <a:buChar char="–"/>
              <a:defRPr/>
            </a:pPr>
            <a:r>
              <a:rPr lang="en-US" sz="2000" dirty="0">
                <a:cs typeface="Arial"/>
              </a:rPr>
              <a:t>Obtains goods and services for use of awardee</a:t>
            </a:r>
          </a:p>
          <a:p>
            <a:pPr lvl="1" eaLnBrk="1" fontAlgn="auto" hangingPunct="1">
              <a:spcAft>
                <a:spcPts val="0"/>
              </a:spcAft>
              <a:buFont typeface="Arial"/>
              <a:buChar char="–"/>
              <a:defRPr/>
            </a:pPr>
            <a:r>
              <a:rPr lang="en-US" sz="2000" dirty="0">
                <a:cs typeface="Arial"/>
              </a:rPr>
              <a:t>Normal business operations and ancillary to Federal program</a:t>
            </a:r>
          </a:p>
          <a:p>
            <a:pPr eaLnBrk="1" fontAlgn="auto" hangingPunct="1">
              <a:spcAft>
                <a:spcPts val="0"/>
              </a:spcAft>
              <a:buFont typeface="Arial"/>
              <a:buChar char="•"/>
              <a:defRPr/>
            </a:pPr>
            <a:endParaRPr lang="en-US" sz="2400" dirty="0" smtClean="0">
              <a:ea typeface="+mn-ea"/>
              <a:cs typeface="Arial"/>
            </a:endParaRPr>
          </a:p>
          <a:p>
            <a:pPr lvl="1" eaLnBrk="1" fontAlgn="auto" hangingPunct="1">
              <a:spcAft>
                <a:spcPts val="0"/>
              </a:spcAft>
              <a:buFont typeface="Arial"/>
              <a:buChar char="–"/>
              <a:defRPr/>
            </a:pPr>
            <a:endParaRPr lang="en-US" sz="2000" dirty="0">
              <a:ea typeface="+mn-ea"/>
              <a:cs typeface="Arial"/>
            </a:endParaRPr>
          </a:p>
        </p:txBody>
      </p:sp>
      <p:sp>
        <p:nvSpPr>
          <p:cNvPr id="5" name="Title 1"/>
          <p:cNvSpPr>
            <a:spLocks noGrp="1"/>
          </p:cNvSpPr>
          <p:nvPr>
            <p:ph type="title"/>
          </p:nvPr>
        </p:nvSpPr>
        <p:spPr>
          <a:xfrm>
            <a:off x="457200" y="187554"/>
            <a:ext cx="8229600" cy="1143000"/>
          </a:xfrm>
        </p:spPr>
        <p:txBody>
          <a:bodyPr/>
          <a:lstStyle/>
          <a:p>
            <a:pPr algn="r">
              <a:defRPr/>
            </a:pPr>
            <a:r>
              <a:rPr lang="en-US" altLang="en-US" sz="3600" b="1" dirty="0" smtClean="0">
                <a:solidFill>
                  <a:schemeClr val="bg1"/>
                </a:solidFill>
              </a:rPr>
              <a:t>Subrecipient Monitoring</a:t>
            </a:r>
            <a:br>
              <a:rPr lang="en-US" altLang="en-US" sz="3600" b="1" dirty="0" smtClean="0">
                <a:solidFill>
                  <a:schemeClr val="bg1"/>
                </a:solidFill>
              </a:rPr>
            </a:br>
            <a:r>
              <a:rPr lang="en-US" altLang="en-US" sz="3600" b="1" dirty="0" smtClean="0">
                <a:solidFill>
                  <a:schemeClr val="bg1"/>
                </a:solidFill>
              </a:rPr>
              <a:t>and Management</a:t>
            </a:r>
            <a:br>
              <a:rPr lang="en-US" altLang="en-US" sz="3600" b="1" dirty="0" smtClean="0">
                <a:solidFill>
                  <a:schemeClr val="bg1"/>
                </a:solidFill>
              </a:rPr>
            </a:br>
            <a:endParaRPr lang="en-US" altLang="en-US" sz="3600" b="1" i="1" dirty="0" smtClean="0">
              <a:solidFill>
                <a:schemeClr val="bg1"/>
              </a:solidFill>
            </a:endParaRPr>
          </a:p>
        </p:txBody>
      </p:sp>
    </p:spTree>
    <p:extLst>
      <p:ext uri="{BB962C8B-B14F-4D97-AF65-F5344CB8AC3E}">
        <p14:creationId xmlns:p14="http://schemas.microsoft.com/office/powerpoint/2010/main" val="333022426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3370" y="1828800"/>
            <a:ext cx="8229600" cy="4525963"/>
          </a:xfrm>
        </p:spPr>
        <p:txBody>
          <a:bodyPr rtlCol="0">
            <a:noAutofit/>
          </a:bodyPr>
          <a:lstStyle/>
          <a:p>
            <a:pPr marL="0" indent="0" eaLnBrk="1" fontAlgn="auto" hangingPunct="1">
              <a:spcAft>
                <a:spcPts val="0"/>
              </a:spcAft>
              <a:buNone/>
              <a:defRPr/>
            </a:pPr>
            <a:r>
              <a:rPr lang="en-US" sz="2400" b="1" dirty="0" smtClean="0">
                <a:ea typeface="+mn-ea"/>
                <a:cs typeface="Arial"/>
              </a:rPr>
              <a:t>200.330 Subrecipient and Contractor Determination</a:t>
            </a:r>
          </a:p>
          <a:p>
            <a:pPr lvl="1" eaLnBrk="1" fontAlgn="auto" hangingPunct="1">
              <a:spcAft>
                <a:spcPts val="0"/>
              </a:spcAft>
              <a:buFont typeface="Arial"/>
              <a:buChar char="•"/>
              <a:defRPr/>
            </a:pPr>
            <a:r>
              <a:rPr lang="en-US" sz="2000" dirty="0" smtClean="0">
                <a:ea typeface="+mn-ea"/>
                <a:cs typeface="Arial"/>
              </a:rPr>
              <a:t>Characteristics substantially the same as before</a:t>
            </a:r>
          </a:p>
          <a:p>
            <a:pPr lvl="1" eaLnBrk="1" fontAlgn="auto" hangingPunct="1">
              <a:spcAft>
                <a:spcPts val="0"/>
              </a:spcAft>
              <a:buFont typeface="Arial"/>
              <a:buChar char="•"/>
              <a:defRPr/>
            </a:pPr>
            <a:r>
              <a:rPr lang="en-US" sz="2000" dirty="0" smtClean="0">
                <a:ea typeface="+mn-ea"/>
                <a:cs typeface="Arial"/>
              </a:rPr>
              <a:t>Changes term vendors to contractors</a:t>
            </a:r>
          </a:p>
          <a:p>
            <a:pPr lvl="1" eaLnBrk="1" fontAlgn="auto" hangingPunct="1">
              <a:spcAft>
                <a:spcPts val="0"/>
              </a:spcAft>
              <a:buFont typeface="Arial"/>
              <a:buChar char="•"/>
              <a:defRPr/>
            </a:pPr>
            <a:r>
              <a:rPr lang="en-US" sz="2000" dirty="0" smtClean="0">
                <a:ea typeface="+mn-ea"/>
                <a:cs typeface="Arial"/>
              </a:rPr>
              <a:t>Affects audits, procurement and other requirements</a:t>
            </a:r>
          </a:p>
          <a:p>
            <a:pPr eaLnBrk="1" fontAlgn="auto" hangingPunct="1">
              <a:spcAft>
                <a:spcPts val="0"/>
              </a:spcAft>
              <a:defRPr/>
            </a:pPr>
            <a:r>
              <a:rPr lang="en-US" sz="2400" dirty="0">
                <a:cs typeface="Arial"/>
              </a:rPr>
              <a:t>Subrecipient</a:t>
            </a:r>
          </a:p>
          <a:p>
            <a:pPr lvl="1" eaLnBrk="1" fontAlgn="auto" hangingPunct="1">
              <a:spcAft>
                <a:spcPts val="0"/>
              </a:spcAft>
              <a:buFont typeface="Arial"/>
              <a:buChar char="–"/>
              <a:defRPr/>
            </a:pPr>
            <a:r>
              <a:rPr lang="en-US" sz="2000" dirty="0">
                <a:cs typeface="Arial"/>
              </a:rPr>
              <a:t>Determines eligibility</a:t>
            </a:r>
          </a:p>
          <a:p>
            <a:pPr lvl="1" eaLnBrk="1" fontAlgn="auto" hangingPunct="1">
              <a:spcAft>
                <a:spcPts val="0"/>
              </a:spcAft>
              <a:buFont typeface="Arial"/>
              <a:buChar char="–"/>
              <a:defRPr/>
            </a:pPr>
            <a:r>
              <a:rPr lang="en-US" sz="2000" dirty="0">
                <a:cs typeface="Arial"/>
              </a:rPr>
              <a:t>Responsible for programmatic decision making</a:t>
            </a:r>
          </a:p>
          <a:p>
            <a:pPr lvl="1" eaLnBrk="1" fontAlgn="auto" hangingPunct="1">
              <a:spcAft>
                <a:spcPts val="0"/>
              </a:spcAft>
              <a:buFont typeface="Arial"/>
              <a:buChar char="–"/>
              <a:defRPr/>
            </a:pPr>
            <a:r>
              <a:rPr lang="en-US" sz="2000" dirty="0">
                <a:cs typeface="Arial"/>
              </a:rPr>
              <a:t>Carries out a program for public purpose</a:t>
            </a:r>
          </a:p>
          <a:p>
            <a:pPr eaLnBrk="1" fontAlgn="auto" hangingPunct="1">
              <a:spcAft>
                <a:spcPts val="0"/>
              </a:spcAft>
              <a:buFont typeface="Arial"/>
              <a:buChar char="•"/>
              <a:defRPr/>
            </a:pPr>
            <a:r>
              <a:rPr lang="en-US" sz="2400" dirty="0">
                <a:cs typeface="Arial"/>
              </a:rPr>
              <a:t>Contractor</a:t>
            </a:r>
          </a:p>
          <a:p>
            <a:pPr lvl="1" eaLnBrk="1" fontAlgn="auto" hangingPunct="1">
              <a:spcAft>
                <a:spcPts val="0"/>
              </a:spcAft>
              <a:buFont typeface="Arial"/>
              <a:buChar char="–"/>
              <a:defRPr/>
            </a:pPr>
            <a:r>
              <a:rPr lang="en-US" sz="2000" dirty="0">
                <a:cs typeface="Arial"/>
              </a:rPr>
              <a:t>Obtains goods and services for use of awardee</a:t>
            </a:r>
          </a:p>
          <a:p>
            <a:pPr lvl="1" eaLnBrk="1" fontAlgn="auto" hangingPunct="1">
              <a:spcAft>
                <a:spcPts val="0"/>
              </a:spcAft>
              <a:buFont typeface="Arial"/>
              <a:buChar char="–"/>
              <a:defRPr/>
            </a:pPr>
            <a:r>
              <a:rPr lang="en-US" sz="2000" dirty="0">
                <a:cs typeface="Arial"/>
              </a:rPr>
              <a:t>Normal business operations and ancillary to Federal program</a:t>
            </a:r>
          </a:p>
          <a:p>
            <a:pPr eaLnBrk="1" fontAlgn="auto" hangingPunct="1">
              <a:spcAft>
                <a:spcPts val="0"/>
              </a:spcAft>
              <a:buFont typeface="Arial"/>
              <a:buChar char="•"/>
              <a:defRPr/>
            </a:pPr>
            <a:endParaRPr lang="en-US" sz="2400" dirty="0" smtClean="0">
              <a:ea typeface="+mn-ea"/>
              <a:cs typeface="Arial"/>
            </a:endParaRPr>
          </a:p>
          <a:p>
            <a:pPr lvl="1" eaLnBrk="1" fontAlgn="auto" hangingPunct="1">
              <a:spcAft>
                <a:spcPts val="0"/>
              </a:spcAft>
              <a:buFont typeface="Arial"/>
              <a:buChar char="–"/>
              <a:defRPr/>
            </a:pPr>
            <a:endParaRPr lang="en-US" sz="2000" dirty="0">
              <a:ea typeface="+mn-ea"/>
              <a:cs typeface="Arial"/>
            </a:endParaRPr>
          </a:p>
        </p:txBody>
      </p:sp>
      <p:sp>
        <p:nvSpPr>
          <p:cNvPr id="5" name="Title 1"/>
          <p:cNvSpPr>
            <a:spLocks noGrp="1"/>
          </p:cNvSpPr>
          <p:nvPr>
            <p:ph type="title"/>
          </p:nvPr>
        </p:nvSpPr>
        <p:spPr>
          <a:xfrm>
            <a:off x="457200" y="187554"/>
            <a:ext cx="8229600" cy="1143000"/>
          </a:xfrm>
        </p:spPr>
        <p:txBody>
          <a:bodyPr/>
          <a:lstStyle/>
          <a:p>
            <a:pPr algn="r">
              <a:defRPr/>
            </a:pPr>
            <a:r>
              <a:rPr lang="en-US" altLang="en-US" sz="3600" b="1" dirty="0" smtClean="0">
                <a:solidFill>
                  <a:schemeClr val="bg1"/>
                </a:solidFill>
              </a:rPr>
              <a:t>Subrecipient Monitoring</a:t>
            </a:r>
            <a:br>
              <a:rPr lang="en-US" altLang="en-US" sz="3600" b="1" dirty="0" smtClean="0">
                <a:solidFill>
                  <a:schemeClr val="bg1"/>
                </a:solidFill>
              </a:rPr>
            </a:br>
            <a:r>
              <a:rPr lang="en-US" altLang="en-US" sz="3600" b="1" dirty="0" smtClean="0">
                <a:solidFill>
                  <a:schemeClr val="bg1"/>
                </a:solidFill>
              </a:rPr>
              <a:t>and Management</a:t>
            </a:r>
            <a:br>
              <a:rPr lang="en-US" altLang="en-US" sz="3600" b="1" dirty="0" smtClean="0">
                <a:solidFill>
                  <a:schemeClr val="bg1"/>
                </a:solidFill>
              </a:rPr>
            </a:br>
            <a:endParaRPr lang="en-US" altLang="en-US" sz="3600" b="1" i="1" dirty="0" smtClean="0">
              <a:solidFill>
                <a:schemeClr val="bg1"/>
              </a:solidFill>
            </a:endParaRPr>
          </a:p>
        </p:txBody>
      </p:sp>
    </p:spTree>
    <p:extLst>
      <p:ext uri="{BB962C8B-B14F-4D97-AF65-F5344CB8AC3E}">
        <p14:creationId xmlns:p14="http://schemas.microsoft.com/office/powerpoint/2010/main" val="2627787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Content Placeholder 4"/>
          <p:cNvSpPr>
            <a:spLocks noGrp="1"/>
          </p:cNvSpPr>
          <p:nvPr>
            <p:ph idx="1"/>
          </p:nvPr>
        </p:nvSpPr>
        <p:spPr>
          <a:xfrm>
            <a:off x="941293" y="1828800"/>
            <a:ext cx="8229600" cy="4525963"/>
          </a:xfrm>
        </p:spPr>
        <p:txBody>
          <a:bodyPr/>
          <a:lstStyle/>
          <a:p>
            <a:pPr marL="0" indent="0" eaLnBrk="1" hangingPunct="1">
              <a:buNone/>
            </a:pPr>
            <a:r>
              <a:rPr lang="en-US" altLang="en-US" sz="2400" dirty="0" smtClean="0">
                <a:cs typeface="Arial" panose="020B0604020202020204" pitchFamily="34" charset="0"/>
              </a:rPr>
              <a:t>200.331-332</a:t>
            </a:r>
          </a:p>
          <a:p>
            <a:pPr eaLnBrk="1" hangingPunct="1"/>
            <a:r>
              <a:rPr lang="en-US" altLang="en-US" sz="2400" dirty="0" smtClean="0">
                <a:cs typeface="Arial" panose="020B0604020202020204" pitchFamily="34" charset="0"/>
              </a:rPr>
              <a:t>Requirements for Pass-through Entities</a:t>
            </a:r>
          </a:p>
          <a:p>
            <a:pPr lvl="1" eaLnBrk="1" hangingPunct="1"/>
            <a:r>
              <a:rPr lang="en-US" altLang="en-US" sz="2400" dirty="0" smtClean="0"/>
              <a:t>Subrecipient monitoring tools &amp; guidance</a:t>
            </a:r>
          </a:p>
          <a:p>
            <a:pPr eaLnBrk="1" hangingPunct="1"/>
            <a:r>
              <a:rPr lang="en-US" altLang="en-US" sz="2400" dirty="0" smtClean="0">
                <a:cs typeface="Arial" panose="020B0604020202020204" pitchFamily="34" charset="0"/>
              </a:rPr>
              <a:t>Indirect costs guidance</a:t>
            </a:r>
          </a:p>
          <a:p>
            <a:pPr eaLnBrk="1" hangingPunct="1"/>
            <a:r>
              <a:rPr lang="en-US" altLang="en-US" sz="2400" dirty="0" smtClean="0">
                <a:cs typeface="Arial" panose="020B0604020202020204" pitchFamily="34" charset="0"/>
              </a:rPr>
              <a:t>Pass-through Entities</a:t>
            </a:r>
          </a:p>
          <a:p>
            <a:pPr lvl="1" eaLnBrk="1" hangingPunct="1"/>
            <a:r>
              <a:rPr lang="en-US" altLang="en-US" sz="2400" dirty="0" smtClean="0"/>
              <a:t>Must use judgment based on criteria</a:t>
            </a:r>
          </a:p>
          <a:p>
            <a:pPr lvl="1" eaLnBrk="1" hangingPunct="1"/>
            <a:r>
              <a:rPr lang="en-US" altLang="en-US" sz="2400" dirty="0" smtClean="0"/>
              <a:t>Must classify </a:t>
            </a:r>
            <a:r>
              <a:rPr lang="en-US" altLang="en-US" sz="2400" u="sng" dirty="0" smtClean="0"/>
              <a:t>each</a:t>
            </a:r>
            <a:r>
              <a:rPr lang="en-US" altLang="en-US" sz="2400" dirty="0" smtClean="0"/>
              <a:t> subaward as:</a:t>
            </a:r>
          </a:p>
          <a:p>
            <a:pPr lvl="2" eaLnBrk="1" hangingPunct="1"/>
            <a:r>
              <a:rPr lang="en-US" altLang="en-US" sz="2400" dirty="0" smtClean="0"/>
              <a:t>A Subrecipient</a:t>
            </a:r>
          </a:p>
          <a:p>
            <a:pPr lvl="2" eaLnBrk="1" hangingPunct="1"/>
            <a:r>
              <a:rPr lang="en-US" altLang="en-US" sz="2400" dirty="0" smtClean="0"/>
              <a:t>A contractor</a:t>
            </a:r>
          </a:p>
          <a:p>
            <a:pPr eaLnBrk="1" hangingPunct="1"/>
            <a:r>
              <a:rPr lang="en-US" altLang="en-US" sz="2400" dirty="0" smtClean="0">
                <a:cs typeface="Arial" panose="020B0604020202020204" pitchFamily="34" charset="0"/>
              </a:rPr>
              <a:t>Fixed Amount </a:t>
            </a:r>
            <a:r>
              <a:rPr lang="en-US" altLang="en-US" sz="2400" dirty="0" err="1" smtClean="0">
                <a:cs typeface="Arial" panose="020B0604020202020204" pitchFamily="34" charset="0"/>
              </a:rPr>
              <a:t>Subawards</a:t>
            </a:r>
            <a:r>
              <a:rPr lang="en-US" altLang="en-US" sz="2400" dirty="0" smtClean="0">
                <a:cs typeface="Arial" panose="020B0604020202020204" pitchFamily="34" charset="0"/>
              </a:rPr>
              <a:t> – new provision</a:t>
            </a:r>
          </a:p>
        </p:txBody>
      </p:sp>
      <p:sp>
        <p:nvSpPr>
          <p:cNvPr id="5" name="Title 1"/>
          <p:cNvSpPr>
            <a:spLocks noGrp="1"/>
          </p:cNvSpPr>
          <p:nvPr>
            <p:ph type="title"/>
          </p:nvPr>
        </p:nvSpPr>
        <p:spPr>
          <a:xfrm>
            <a:off x="457200" y="187554"/>
            <a:ext cx="8229600" cy="1143000"/>
          </a:xfrm>
        </p:spPr>
        <p:txBody>
          <a:bodyPr/>
          <a:lstStyle/>
          <a:p>
            <a:pPr algn="r">
              <a:defRPr/>
            </a:pPr>
            <a:r>
              <a:rPr lang="en-US" altLang="en-US" sz="3600" b="1" dirty="0" smtClean="0">
                <a:solidFill>
                  <a:schemeClr val="bg1"/>
                </a:solidFill>
              </a:rPr>
              <a:t>Subrecipient Monitoring</a:t>
            </a:r>
            <a:br>
              <a:rPr lang="en-US" altLang="en-US" sz="3600" b="1" dirty="0" smtClean="0">
                <a:solidFill>
                  <a:schemeClr val="bg1"/>
                </a:solidFill>
              </a:rPr>
            </a:br>
            <a:r>
              <a:rPr lang="en-US" altLang="en-US" sz="3600" b="1" dirty="0" smtClean="0">
                <a:solidFill>
                  <a:schemeClr val="bg1"/>
                </a:solidFill>
              </a:rPr>
              <a:t>and Management</a:t>
            </a:r>
            <a:r>
              <a:rPr lang="en-US" altLang="en-US" sz="3600" b="1" dirty="0">
                <a:solidFill>
                  <a:schemeClr val="bg1"/>
                </a:solidFill>
              </a:rPr>
              <a:t> </a:t>
            </a:r>
            <a:r>
              <a:rPr lang="en-US" altLang="en-US" sz="3600" b="1" dirty="0" smtClean="0">
                <a:solidFill>
                  <a:schemeClr val="bg1"/>
                </a:solidFill>
              </a:rPr>
              <a:t>(2)</a:t>
            </a:r>
            <a:endParaRPr lang="en-US" altLang="en-US" sz="3600" b="1" i="1" dirty="0" smtClean="0">
              <a:solidFill>
                <a:schemeClr val="bg1"/>
              </a:solidFill>
            </a:endParaRPr>
          </a:p>
        </p:txBody>
      </p:sp>
    </p:spTree>
    <p:extLst>
      <p:ext uri="{BB962C8B-B14F-4D97-AF65-F5344CB8AC3E}">
        <p14:creationId xmlns:p14="http://schemas.microsoft.com/office/powerpoint/2010/main" val="36634394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Content Placeholder 2"/>
          <p:cNvSpPr>
            <a:spLocks noGrp="1"/>
          </p:cNvSpPr>
          <p:nvPr>
            <p:ph idx="1"/>
          </p:nvPr>
        </p:nvSpPr>
        <p:spPr>
          <a:xfrm>
            <a:off x="923359" y="1828800"/>
            <a:ext cx="7763441" cy="4525963"/>
          </a:xfrm>
        </p:spPr>
        <p:txBody>
          <a:bodyPr/>
          <a:lstStyle/>
          <a:p>
            <a:pPr eaLnBrk="1" hangingPunct="1"/>
            <a:r>
              <a:rPr lang="en-US" altLang="en-US" sz="2400" dirty="0" smtClean="0">
                <a:cs typeface="Arial" panose="020B0604020202020204" pitchFamily="34" charset="0"/>
              </a:rPr>
              <a:t>Ensure </a:t>
            </a:r>
            <a:r>
              <a:rPr lang="en-US" altLang="en-US" sz="2400" dirty="0" err="1" smtClean="0">
                <a:cs typeface="Arial" panose="020B0604020202020204" pitchFamily="34" charset="0"/>
              </a:rPr>
              <a:t>subawards</a:t>
            </a:r>
            <a:r>
              <a:rPr lang="en-US" altLang="en-US" sz="2400" dirty="0" smtClean="0">
                <a:cs typeface="Arial" panose="020B0604020202020204" pitchFamily="34" charset="0"/>
              </a:rPr>
              <a:t> appropriately identified</a:t>
            </a:r>
          </a:p>
          <a:p>
            <a:pPr eaLnBrk="1" hangingPunct="1"/>
            <a:r>
              <a:rPr lang="en-US" altLang="en-US" sz="2400" dirty="0" smtClean="0">
                <a:cs typeface="Arial" panose="020B0604020202020204" pitchFamily="34" charset="0"/>
              </a:rPr>
              <a:t>Specifies required information for each award</a:t>
            </a:r>
          </a:p>
          <a:p>
            <a:pPr lvl="1" eaLnBrk="1" hangingPunct="1"/>
            <a:r>
              <a:rPr lang="en-US" altLang="en-US" sz="2400" dirty="0" smtClean="0"/>
              <a:t>Includes Federal Award Identification Number (FAIN) and DUNS numbers</a:t>
            </a:r>
          </a:p>
          <a:p>
            <a:pPr lvl="1" eaLnBrk="1" hangingPunct="1"/>
            <a:r>
              <a:rPr lang="en-US" altLang="en-US" sz="2400" dirty="0" smtClean="0"/>
              <a:t>CFDA Number and dollar amount of each</a:t>
            </a:r>
          </a:p>
          <a:p>
            <a:pPr eaLnBrk="1" hangingPunct="1"/>
            <a:r>
              <a:rPr lang="en-US" altLang="en-US" sz="2400" dirty="0" smtClean="0">
                <a:cs typeface="Arial" panose="020B0604020202020204" pitchFamily="34" charset="0"/>
              </a:rPr>
              <a:t>Evaluate risk of non-compliance</a:t>
            </a:r>
          </a:p>
          <a:p>
            <a:pPr eaLnBrk="1" hangingPunct="1"/>
            <a:r>
              <a:rPr lang="en-US" altLang="en-US" sz="2400" dirty="0" smtClean="0">
                <a:cs typeface="Arial" panose="020B0604020202020204" pitchFamily="34" charset="0"/>
              </a:rPr>
              <a:t>Monitor subaward activities</a:t>
            </a:r>
          </a:p>
          <a:p>
            <a:pPr lvl="1" eaLnBrk="1" hangingPunct="1"/>
            <a:r>
              <a:rPr lang="en-US" altLang="en-US" sz="2400" dirty="0" smtClean="0"/>
              <a:t>Specified actions</a:t>
            </a:r>
          </a:p>
          <a:p>
            <a:pPr eaLnBrk="1" hangingPunct="1"/>
            <a:r>
              <a:rPr lang="en-US" altLang="en-US" sz="2400" dirty="0" smtClean="0">
                <a:cs typeface="Arial" panose="020B0604020202020204" pitchFamily="34" charset="0"/>
              </a:rPr>
              <a:t>Verify audit coverage as required</a:t>
            </a:r>
          </a:p>
        </p:txBody>
      </p:sp>
      <p:sp>
        <p:nvSpPr>
          <p:cNvPr id="5" name="Title 1"/>
          <p:cNvSpPr>
            <a:spLocks noGrp="1"/>
          </p:cNvSpPr>
          <p:nvPr>
            <p:ph type="title"/>
          </p:nvPr>
        </p:nvSpPr>
        <p:spPr>
          <a:xfrm>
            <a:off x="457200" y="187554"/>
            <a:ext cx="8229600" cy="1143000"/>
          </a:xfrm>
        </p:spPr>
        <p:txBody>
          <a:bodyPr/>
          <a:lstStyle/>
          <a:p>
            <a:pPr algn="r">
              <a:defRPr/>
            </a:pPr>
            <a:r>
              <a:rPr lang="en-US" altLang="en-US" sz="3600" b="1" dirty="0" smtClean="0">
                <a:solidFill>
                  <a:schemeClr val="bg1"/>
                </a:solidFill>
              </a:rPr>
              <a:t>Subrecipient Monitoring</a:t>
            </a:r>
            <a:br>
              <a:rPr lang="en-US" altLang="en-US" sz="3600" b="1" dirty="0" smtClean="0">
                <a:solidFill>
                  <a:schemeClr val="bg1"/>
                </a:solidFill>
              </a:rPr>
            </a:br>
            <a:r>
              <a:rPr lang="en-US" altLang="en-US" sz="3600" b="1" dirty="0" smtClean="0">
                <a:solidFill>
                  <a:schemeClr val="bg1"/>
                </a:solidFill>
              </a:rPr>
              <a:t>and Management</a:t>
            </a:r>
            <a:r>
              <a:rPr lang="en-US" altLang="en-US" sz="3600" b="1" dirty="0">
                <a:solidFill>
                  <a:schemeClr val="bg1"/>
                </a:solidFill>
              </a:rPr>
              <a:t> </a:t>
            </a:r>
            <a:r>
              <a:rPr lang="en-US" altLang="en-US" sz="3600" b="1" dirty="0" smtClean="0">
                <a:solidFill>
                  <a:schemeClr val="bg1"/>
                </a:solidFill>
              </a:rPr>
              <a:t>(3)</a:t>
            </a:r>
            <a:endParaRPr lang="en-US" altLang="en-US" sz="3600" b="1" i="1" dirty="0" smtClean="0">
              <a:solidFill>
                <a:schemeClr val="bg1"/>
              </a:solidFill>
            </a:endParaRPr>
          </a:p>
        </p:txBody>
      </p:sp>
    </p:spTree>
    <p:extLst>
      <p:ext uri="{BB962C8B-B14F-4D97-AF65-F5344CB8AC3E}">
        <p14:creationId xmlns:p14="http://schemas.microsoft.com/office/powerpoint/2010/main" val="355440478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Transitioning to the Uniform Guidance</a:t>
            </a:r>
            <a:endParaRPr lang="en-US" dirty="0"/>
          </a:p>
        </p:txBody>
      </p:sp>
      <p:sp>
        <p:nvSpPr>
          <p:cNvPr id="3" name="Content Placeholder 2"/>
          <p:cNvSpPr>
            <a:spLocks noGrp="1"/>
          </p:cNvSpPr>
          <p:nvPr>
            <p:ph sz="quarter" idx="1"/>
          </p:nvPr>
        </p:nvSpPr>
        <p:spPr/>
        <p:txBody>
          <a:bodyPr/>
          <a:lstStyle/>
          <a:p>
            <a:endParaRPr lang="en-US"/>
          </a:p>
        </p:txBody>
      </p:sp>
    </p:spTree>
    <p:extLst>
      <p:ext uri="{BB962C8B-B14F-4D97-AF65-F5344CB8AC3E}">
        <p14:creationId xmlns:p14="http://schemas.microsoft.com/office/powerpoint/2010/main" val="7957923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dirty="0" smtClean="0"/>
              <a:t>Uniform Guidance (UG)</a:t>
            </a:r>
          </a:p>
        </p:txBody>
      </p:sp>
      <p:sp>
        <p:nvSpPr>
          <p:cNvPr id="32771" name="Rectangle 3"/>
          <p:cNvSpPr>
            <a:spLocks noGrp="1" noChangeArrowheads="1"/>
          </p:cNvSpPr>
          <p:nvPr>
            <p:ph type="body" idx="1"/>
          </p:nvPr>
        </p:nvSpPr>
        <p:spPr/>
        <p:txBody>
          <a:bodyPr/>
          <a:lstStyle/>
          <a:p>
            <a:pPr marL="0" indent="0">
              <a:buNone/>
            </a:pPr>
            <a:r>
              <a:rPr lang="en-US" dirty="0" smtClean="0"/>
              <a:t>Why this session is needed?</a:t>
            </a:r>
          </a:p>
          <a:p>
            <a:r>
              <a:rPr lang="en-US" dirty="0" smtClean="0"/>
              <a:t>The </a:t>
            </a:r>
            <a:r>
              <a:rPr lang="en-US" dirty="0"/>
              <a:t>Uniform Guidance is the first consolidation of Federal grant management requirements in many years</a:t>
            </a:r>
          </a:p>
          <a:p>
            <a:r>
              <a:rPr lang="en-US" dirty="0"/>
              <a:t>There are a number of important changes to the Guidance that will impact your grants and how they are managed.  </a:t>
            </a:r>
          </a:p>
          <a:p>
            <a:r>
              <a:rPr lang="en-US" dirty="0"/>
              <a:t>There are additional DOL exceptions to the Uniform Guidance </a:t>
            </a:r>
          </a:p>
          <a:p>
            <a:r>
              <a:rPr lang="en-US" dirty="0"/>
              <a:t>There are many changes in Subpart A – Definitions</a:t>
            </a:r>
          </a:p>
          <a:p>
            <a:r>
              <a:rPr lang="en-US" dirty="0"/>
              <a:t>Review of Implementation period</a:t>
            </a:r>
          </a:p>
        </p:txBody>
      </p:sp>
    </p:spTree>
    <p:extLst>
      <p:ext uri="{BB962C8B-B14F-4D97-AF65-F5344CB8AC3E}">
        <p14:creationId xmlns:p14="http://schemas.microsoft.com/office/powerpoint/2010/main" val="22858100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304800"/>
            <a:ext cx="8183563" cy="838200"/>
          </a:xfrm>
        </p:spPr>
        <p:txBody>
          <a:bodyPr/>
          <a:lstStyle/>
          <a:p>
            <a:r>
              <a:rPr lang="en-US" dirty="0" smtClean="0"/>
              <a:t>Why UG?</a:t>
            </a:r>
            <a:endParaRPr lang="en-US" dirty="0"/>
          </a:p>
        </p:txBody>
      </p:sp>
      <p:sp>
        <p:nvSpPr>
          <p:cNvPr id="3" name="Content Placeholder 2"/>
          <p:cNvSpPr>
            <a:spLocks noGrp="1"/>
          </p:cNvSpPr>
          <p:nvPr>
            <p:ph idx="4294967295"/>
          </p:nvPr>
        </p:nvSpPr>
        <p:spPr>
          <a:xfrm>
            <a:off x="960438" y="1219200"/>
            <a:ext cx="8183562" cy="4187825"/>
          </a:xfrm>
        </p:spPr>
        <p:txBody>
          <a:bodyPr>
            <a:normAutofit fontScale="25000" lnSpcReduction="20000"/>
          </a:bodyPr>
          <a:lstStyle/>
          <a:p>
            <a:endParaRPr lang="en-US" dirty="0" smtClean="0"/>
          </a:p>
          <a:p>
            <a:pPr marL="0" indent="0">
              <a:buNone/>
            </a:pPr>
            <a:r>
              <a:rPr lang="en-US" sz="8000" dirty="0" smtClean="0"/>
              <a:t>Nine Goals</a:t>
            </a:r>
          </a:p>
          <a:p>
            <a:pPr marL="0" indent="0">
              <a:buNone/>
            </a:pPr>
            <a:endParaRPr lang="en-US" sz="8000" dirty="0"/>
          </a:p>
          <a:p>
            <a:pPr marL="514350" indent="-514350">
              <a:buFont typeface="+mj-lt"/>
              <a:buAutoNum type="arabicPeriod"/>
            </a:pPr>
            <a:r>
              <a:rPr lang="en-US" sz="6400" dirty="0" smtClean="0">
                <a:solidFill>
                  <a:schemeClr val="tx2">
                    <a:lumMod val="10000"/>
                  </a:schemeClr>
                </a:solidFill>
                <a:latin typeface="Arial" panose="020B0604020202020204" pitchFamily="34" charset="0"/>
                <a:cs typeface="Arial" panose="020B0604020202020204" pitchFamily="34" charset="0"/>
              </a:rPr>
              <a:t>Eliminating </a:t>
            </a:r>
            <a:r>
              <a:rPr lang="en-US" sz="6400" dirty="0">
                <a:solidFill>
                  <a:schemeClr val="tx2">
                    <a:lumMod val="10000"/>
                  </a:schemeClr>
                </a:solidFill>
                <a:latin typeface="Arial" panose="020B0604020202020204" pitchFamily="34" charset="0"/>
                <a:cs typeface="Arial" panose="020B0604020202020204" pitchFamily="34" charset="0"/>
              </a:rPr>
              <a:t>duplicative and conflicting guidance</a:t>
            </a:r>
          </a:p>
          <a:p>
            <a:pPr marL="514350" indent="-514350">
              <a:buFont typeface="+mj-lt"/>
              <a:buAutoNum type="arabicPeriod"/>
            </a:pPr>
            <a:endParaRPr lang="en-US" sz="6400" dirty="0">
              <a:solidFill>
                <a:schemeClr val="tx2">
                  <a:lumMod val="10000"/>
                </a:schemeClr>
              </a:solidFill>
              <a:latin typeface="Arial" panose="020B0604020202020204" pitchFamily="34" charset="0"/>
              <a:cs typeface="Arial" panose="020B0604020202020204" pitchFamily="34" charset="0"/>
            </a:endParaRPr>
          </a:p>
          <a:p>
            <a:pPr marL="514350" indent="-514350">
              <a:buFont typeface="+mj-lt"/>
              <a:buAutoNum type="arabicPeriod"/>
            </a:pPr>
            <a:r>
              <a:rPr lang="en-US" sz="6400" dirty="0">
                <a:solidFill>
                  <a:schemeClr val="tx2">
                    <a:lumMod val="10000"/>
                  </a:schemeClr>
                </a:solidFill>
                <a:latin typeface="Arial" panose="020B0604020202020204" pitchFamily="34" charset="0"/>
                <a:cs typeface="Arial" panose="020B0604020202020204" pitchFamily="34" charset="0"/>
              </a:rPr>
              <a:t>Focusing on performance over compliance for accountability</a:t>
            </a:r>
          </a:p>
          <a:p>
            <a:pPr marL="514350" indent="-514350">
              <a:buFont typeface="+mj-lt"/>
              <a:buAutoNum type="arabicPeriod"/>
            </a:pPr>
            <a:endParaRPr lang="en-US" sz="6400" dirty="0">
              <a:solidFill>
                <a:schemeClr val="tx2">
                  <a:lumMod val="10000"/>
                </a:schemeClr>
              </a:solidFill>
              <a:latin typeface="Arial" panose="020B0604020202020204" pitchFamily="34" charset="0"/>
              <a:cs typeface="Arial" panose="020B0604020202020204" pitchFamily="34" charset="0"/>
            </a:endParaRPr>
          </a:p>
          <a:p>
            <a:pPr marL="514350" indent="-514350">
              <a:buFont typeface="+mj-lt"/>
              <a:buAutoNum type="arabicPeriod"/>
            </a:pPr>
            <a:r>
              <a:rPr lang="en-US" sz="6400" dirty="0">
                <a:solidFill>
                  <a:schemeClr val="tx2">
                    <a:lumMod val="10000"/>
                  </a:schemeClr>
                </a:solidFill>
                <a:latin typeface="Arial" panose="020B0604020202020204" pitchFamily="34" charset="0"/>
                <a:cs typeface="Arial" panose="020B0604020202020204" pitchFamily="34" charset="0"/>
              </a:rPr>
              <a:t>Encouraging efficient use of IT and Shared Services</a:t>
            </a:r>
          </a:p>
          <a:p>
            <a:pPr marL="514350" indent="-514350">
              <a:buFont typeface="+mj-lt"/>
              <a:buAutoNum type="arabicPeriod"/>
            </a:pPr>
            <a:endParaRPr lang="en-US" sz="6400" dirty="0">
              <a:solidFill>
                <a:schemeClr val="tx2">
                  <a:lumMod val="10000"/>
                </a:schemeClr>
              </a:solidFill>
              <a:latin typeface="Arial" panose="020B0604020202020204" pitchFamily="34" charset="0"/>
              <a:cs typeface="Arial" panose="020B0604020202020204" pitchFamily="34" charset="0"/>
            </a:endParaRPr>
          </a:p>
          <a:p>
            <a:pPr marL="514350" indent="-514350">
              <a:buFont typeface="+mj-lt"/>
              <a:buAutoNum type="arabicPeriod"/>
            </a:pPr>
            <a:r>
              <a:rPr lang="en-US" sz="6400" dirty="0">
                <a:solidFill>
                  <a:schemeClr val="tx2">
                    <a:lumMod val="10000"/>
                  </a:schemeClr>
                </a:solidFill>
                <a:latin typeface="Arial" panose="020B0604020202020204" pitchFamily="34" charset="0"/>
                <a:cs typeface="Arial" panose="020B0604020202020204" pitchFamily="34" charset="0"/>
              </a:rPr>
              <a:t>Providing for consistent and transparent treatment of costs</a:t>
            </a:r>
          </a:p>
          <a:p>
            <a:pPr marL="514350" indent="-514350">
              <a:buFont typeface="+mj-lt"/>
              <a:buAutoNum type="arabicPeriod"/>
            </a:pPr>
            <a:endParaRPr lang="en-US" sz="6400" dirty="0">
              <a:solidFill>
                <a:schemeClr val="tx2">
                  <a:lumMod val="10000"/>
                </a:schemeClr>
              </a:solidFill>
              <a:latin typeface="Arial" panose="020B0604020202020204" pitchFamily="34" charset="0"/>
              <a:cs typeface="Arial" panose="020B0604020202020204" pitchFamily="34" charset="0"/>
            </a:endParaRPr>
          </a:p>
          <a:p>
            <a:pPr marL="514350" indent="-514350">
              <a:buFont typeface="+mj-lt"/>
              <a:buAutoNum type="arabicPeriod"/>
            </a:pPr>
            <a:r>
              <a:rPr lang="en-US" sz="6400" dirty="0" smtClean="0">
                <a:solidFill>
                  <a:schemeClr val="tx2">
                    <a:lumMod val="10000"/>
                  </a:schemeClr>
                </a:solidFill>
                <a:latin typeface="Arial" panose="020B0604020202020204" pitchFamily="34" charset="0"/>
                <a:cs typeface="Arial" panose="020B0604020202020204" pitchFamily="34" charset="0"/>
              </a:rPr>
              <a:t>Limiting </a:t>
            </a:r>
            <a:r>
              <a:rPr lang="en-US" sz="6400" dirty="0">
                <a:solidFill>
                  <a:schemeClr val="tx2">
                    <a:lumMod val="10000"/>
                  </a:schemeClr>
                </a:solidFill>
                <a:latin typeface="Arial" panose="020B0604020202020204" pitchFamily="34" charset="0"/>
                <a:cs typeface="Arial" panose="020B0604020202020204" pitchFamily="34" charset="0"/>
              </a:rPr>
              <a:t>allowable costs to best use federal resources</a:t>
            </a:r>
          </a:p>
          <a:p>
            <a:pPr marL="514350" indent="-514350">
              <a:buFont typeface="+mj-lt"/>
              <a:buAutoNum type="arabicPeriod"/>
            </a:pPr>
            <a:endParaRPr lang="en-US" sz="6400" dirty="0">
              <a:solidFill>
                <a:schemeClr val="tx2">
                  <a:lumMod val="10000"/>
                </a:schemeClr>
              </a:solidFill>
              <a:latin typeface="Arial" panose="020B0604020202020204" pitchFamily="34" charset="0"/>
              <a:cs typeface="Arial" panose="020B0604020202020204" pitchFamily="34" charset="0"/>
            </a:endParaRPr>
          </a:p>
          <a:p>
            <a:pPr marL="514350" indent="-514350">
              <a:buFont typeface="+mj-lt"/>
              <a:buAutoNum type="arabicPeriod"/>
            </a:pPr>
            <a:r>
              <a:rPr lang="en-US" sz="6400" dirty="0">
                <a:solidFill>
                  <a:schemeClr val="tx2">
                    <a:lumMod val="10000"/>
                  </a:schemeClr>
                </a:solidFill>
                <a:latin typeface="Arial" panose="020B0604020202020204" pitchFamily="34" charset="0"/>
                <a:cs typeface="Arial" panose="020B0604020202020204" pitchFamily="34" charset="0"/>
              </a:rPr>
              <a:t>Standardizing business processes using data definitions</a:t>
            </a:r>
          </a:p>
          <a:p>
            <a:pPr marL="514350" indent="-514350">
              <a:buFont typeface="+mj-lt"/>
              <a:buAutoNum type="arabicPeriod"/>
            </a:pPr>
            <a:endParaRPr lang="en-US" sz="6400" dirty="0">
              <a:solidFill>
                <a:schemeClr val="tx2">
                  <a:lumMod val="10000"/>
                </a:schemeClr>
              </a:solidFill>
              <a:latin typeface="Arial" panose="020B0604020202020204" pitchFamily="34" charset="0"/>
              <a:cs typeface="Arial" panose="020B0604020202020204" pitchFamily="34" charset="0"/>
            </a:endParaRPr>
          </a:p>
          <a:p>
            <a:pPr marL="514350" indent="-514350">
              <a:buFont typeface="+mj-lt"/>
              <a:buAutoNum type="arabicPeriod"/>
            </a:pPr>
            <a:r>
              <a:rPr lang="en-US" sz="6400" dirty="0">
                <a:solidFill>
                  <a:schemeClr val="tx2">
                    <a:lumMod val="10000"/>
                  </a:schemeClr>
                </a:solidFill>
                <a:latin typeface="Arial" panose="020B0604020202020204" pitchFamily="34" charset="0"/>
                <a:cs typeface="Arial" panose="020B0604020202020204" pitchFamily="34" charset="0"/>
              </a:rPr>
              <a:t>Encouraging family-friendly policies</a:t>
            </a:r>
          </a:p>
          <a:p>
            <a:pPr marL="514350" indent="-514350">
              <a:buFont typeface="+mj-lt"/>
              <a:buAutoNum type="arabicPeriod"/>
            </a:pPr>
            <a:endParaRPr lang="en-US" sz="6400" dirty="0">
              <a:solidFill>
                <a:schemeClr val="tx2">
                  <a:lumMod val="10000"/>
                </a:schemeClr>
              </a:solidFill>
              <a:latin typeface="Arial" panose="020B0604020202020204" pitchFamily="34" charset="0"/>
              <a:cs typeface="Arial" panose="020B0604020202020204" pitchFamily="34" charset="0"/>
            </a:endParaRPr>
          </a:p>
          <a:p>
            <a:pPr marL="514350" indent="-514350">
              <a:buFont typeface="+mj-lt"/>
              <a:buAutoNum type="arabicPeriod"/>
            </a:pPr>
            <a:r>
              <a:rPr lang="en-US" sz="6400" dirty="0">
                <a:solidFill>
                  <a:schemeClr val="tx2">
                    <a:lumMod val="10000"/>
                  </a:schemeClr>
                </a:solidFill>
                <a:latin typeface="Arial" panose="020B0604020202020204" pitchFamily="34" charset="0"/>
                <a:cs typeface="Arial" panose="020B0604020202020204" pitchFamily="34" charset="0"/>
              </a:rPr>
              <a:t>Strengthening oversight</a:t>
            </a:r>
          </a:p>
          <a:p>
            <a:pPr marL="514350" indent="-514350">
              <a:buFont typeface="+mj-lt"/>
              <a:buAutoNum type="arabicPeriod"/>
            </a:pPr>
            <a:endParaRPr lang="en-US" sz="6400" dirty="0">
              <a:solidFill>
                <a:schemeClr val="tx2">
                  <a:lumMod val="10000"/>
                </a:schemeClr>
              </a:solidFill>
              <a:latin typeface="Arial" panose="020B0604020202020204" pitchFamily="34" charset="0"/>
              <a:cs typeface="Arial" panose="020B0604020202020204" pitchFamily="34" charset="0"/>
            </a:endParaRPr>
          </a:p>
          <a:p>
            <a:pPr marL="514350" indent="-514350">
              <a:buFont typeface="+mj-lt"/>
              <a:buAutoNum type="arabicPeriod"/>
            </a:pPr>
            <a:r>
              <a:rPr lang="en-US" sz="6400" dirty="0">
                <a:solidFill>
                  <a:schemeClr val="tx2">
                    <a:lumMod val="10000"/>
                  </a:schemeClr>
                </a:solidFill>
                <a:latin typeface="Arial" panose="020B0604020202020204" pitchFamily="34" charset="0"/>
                <a:cs typeface="Arial" panose="020B0604020202020204" pitchFamily="34" charset="0"/>
              </a:rPr>
              <a:t>Targeting audit requirements on risk of waste, fraud, and </a:t>
            </a:r>
            <a:r>
              <a:rPr lang="en-US" sz="6400" dirty="0" smtClean="0">
                <a:solidFill>
                  <a:schemeClr val="tx2">
                    <a:lumMod val="10000"/>
                  </a:schemeClr>
                </a:solidFill>
                <a:latin typeface="Arial" panose="020B0604020202020204" pitchFamily="34" charset="0"/>
                <a:cs typeface="Arial" panose="020B0604020202020204" pitchFamily="34" charset="0"/>
              </a:rPr>
              <a:t>abuse</a:t>
            </a:r>
            <a:endParaRPr lang="en-US" sz="6400" dirty="0">
              <a:solidFill>
                <a:schemeClr val="tx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34386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81000" y="304800"/>
            <a:ext cx="8183563" cy="1050925"/>
          </a:xfrm>
          <a:prstGeom prst="rect">
            <a:avLst/>
          </a:prstGeom>
        </p:spPr>
        <p:txBody>
          <a:bodyPr vert="horz" anchor="b">
            <a:norm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en-US" sz="3200" dirty="0" smtClean="0"/>
              <a:t>Before</a:t>
            </a:r>
          </a:p>
          <a:p>
            <a:r>
              <a:rPr lang="en-US" sz="2300" i="1" dirty="0" smtClean="0"/>
              <a:t>Uniform Guidance</a:t>
            </a:r>
            <a:endParaRPr lang="en-US" sz="2300" i="1" dirty="0"/>
          </a:p>
        </p:txBody>
      </p:sp>
      <p:sp>
        <p:nvSpPr>
          <p:cNvPr id="5" name="Content Placeholder 2"/>
          <p:cNvSpPr txBox="1">
            <a:spLocks/>
          </p:cNvSpPr>
          <p:nvPr/>
        </p:nvSpPr>
        <p:spPr>
          <a:xfrm>
            <a:off x="685800" y="1524000"/>
            <a:ext cx="7497763" cy="4340225"/>
          </a:xfrm>
          <a:prstGeom prst="rect">
            <a:avLst/>
          </a:prstGeom>
        </p:spPr>
        <p:txBody>
          <a:bodyPr vert="horz" lIns="182880" tIns="91440">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r>
              <a:rPr lang="en-US" sz="2600" dirty="0" smtClean="0">
                <a:solidFill>
                  <a:schemeClr val="tx2">
                    <a:lumMod val="10000"/>
                  </a:schemeClr>
                </a:solidFill>
              </a:rPr>
              <a:t>8 OMB Circulars</a:t>
            </a:r>
          </a:p>
          <a:p>
            <a:pPr lvl="1"/>
            <a:r>
              <a:rPr lang="en-US" sz="2200" dirty="0" smtClean="0">
                <a:solidFill>
                  <a:schemeClr val="tx2">
                    <a:lumMod val="10000"/>
                  </a:schemeClr>
                </a:solidFill>
              </a:rPr>
              <a:t>3 Administrative Requirements</a:t>
            </a:r>
          </a:p>
          <a:p>
            <a:pPr lvl="1"/>
            <a:r>
              <a:rPr lang="en-US" sz="2200" dirty="0" smtClean="0">
                <a:solidFill>
                  <a:schemeClr val="tx2">
                    <a:lumMod val="10000"/>
                  </a:schemeClr>
                </a:solidFill>
              </a:rPr>
              <a:t>3 Cost Principles</a:t>
            </a:r>
          </a:p>
          <a:p>
            <a:pPr lvl="1"/>
            <a:r>
              <a:rPr lang="en-US" sz="2200" dirty="0" smtClean="0">
                <a:solidFill>
                  <a:schemeClr val="tx2">
                    <a:lumMod val="10000"/>
                  </a:schemeClr>
                </a:solidFill>
              </a:rPr>
              <a:t>2 Audit Requirements</a:t>
            </a:r>
          </a:p>
          <a:p>
            <a:pPr lvl="1"/>
            <a:endParaRPr lang="en-US" sz="2200" dirty="0" smtClean="0">
              <a:solidFill>
                <a:schemeClr val="tx2">
                  <a:lumMod val="10000"/>
                </a:schemeClr>
              </a:solidFill>
            </a:endParaRPr>
          </a:p>
          <a:p>
            <a:pPr marL="0" indent="-283464"/>
            <a:r>
              <a:rPr lang="en-US" sz="2600" dirty="0">
                <a:solidFill>
                  <a:schemeClr val="tx2">
                    <a:lumMod val="10000"/>
                  </a:schemeClr>
                </a:solidFill>
              </a:rPr>
              <a:t>Varying </a:t>
            </a:r>
            <a:r>
              <a:rPr lang="en-US" sz="2600" dirty="0" smtClean="0">
                <a:solidFill>
                  <a:schemeClr val="tx2">
                    <a:lumMod val="10000"/>
                  </a:schemeClr>
                </a:solidFill>
              </a:rPr>
              <a:t>applicability and standards</a:t>
            </a:r>
            <a:endParaRPr lang="en-US" sz="2600" dirty="0">
              <a:solidFill>
                <a:schemeClr val="tx2">
                  <a:lumMod val="10000"/>
                </a:schemeClr>
              </a:solidFill>
            </a:endParaRPr>
          </a:p>
          <a:p>
            <a:endParaRPr lang="en-US" sz="2600" dirty="0" smtClean="0">
              <a:solidFill>
                <a:schemeClr val="tx2">
                  <a:lumMod val="10000"/>
                </a:schemeClr>
              </a:solidFill>
            </a:endParaRPr>
          </a:p>
          <a:p>
            <a:endParaRPr lang="en-US" dirty="0"/>
          </a:p>
        </p:txBody>
      </p:sp>
    </p:spTree>
    <p:extLst>
      <p:ext uri="{BB962C8B-B14F-4D97-AF65-F5344CB8AC3E}">
        <p14:creationId xmlns:p14="http://schemas.microsoft.com/office/powerpoint/2010/main" val="21713424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9416" y="838199"/>
            <a:ext cx="7265484" cy="5601817"/>
          </a:xfrm>
          <a:prstGeom prst="rect">
            <a:avLst/>
          </a:prstGeom>
        </p:spPr>
      </p:pic>
      <p:sp>
        <p:nvSpPr>
          <p:cNvPr id="14" name="Title 13"/>
          <p:cNvSpPr>
            <a:spLocks noGrp="1"/>
          </p:cNvSpPr>
          <p:nvPr>
            <p:ph type="title" idx="4294967295"/>
          </p:nvPr>
        </p:nvSpPr>
        <p:spPr>
          <a:xfrm>
            <a:off x="304800" y="304800"/>
            <a:ext cx="8183562" cy="838200"/>
          </a:xfrm>
        </p:spPr>
        <p:txBody>
          <a:bodyPr>
            <a:normAutofit fontScale="90000"/>
          </a:bodyPr>
          <a:lstStyle/>
          <a:p>
            <a:r>
              <a:rPr lang="en-US" dirty="0" smtClean="0">
                <a:solidFill>
                  <a:schemeClr val="accent1"/>
                </a:solidFill>
                <a:effectLst/>
                <a:latin typeface="+mn-lt"/>
                <a:cs typeface="Arial" panose="020B0604020202020204" pitchFamily="34" charset="0"/>
              </a:rPr>
              <a:t>After </a:t>
            </a:r>
            <a:br>
              <a:rPr lang="en-US" dirty="0" smtClean="0">
                <a:solidFill>
                  <a:schemeClr val="accent1"/>
                </a:solidFill>
                <a:effectLst/>
                <a:latin typeface="+mn-lt"/>
                <a:cs typeface="Arial" panose="020B0604020202020204" pitchFamily="34" charset="0"/>
              </a:rPr>
            </a:br>
            <a:r>
              <a:rPr lang="en-US" sz="2200" i="1" dirty="0" smtClean="0">
                <a:solidFill>
                  <a:schemeClr val="accent1"/>
                </a:solidFill>
                <a:effectLst/>
                <a:latin typeface="+mn-lt"/>
                <a:cs typeface="Arial" panose="020B0604020202020204" pitchFamily="34" charset="0"/>
              </a:rPr>
              <a:t>Uniform Guidance</a:t>
            </a:r>
            <a:endParaRPr lang="en-US" sz="2200" b="0" i="1" dirty="0">
              <a:solidFill>
                <a:schemeClr val="accent1"/>
              </a:solidFill>
              <a:effectLst/>
              <a:latin typeface="+mn-lt"/>
              <a:cs typeface="Arial" panose="020B0604020202020204" pitchFamily="34" charset="0"/>
            </a:endParaRPr>
          </a:p>
        </p:txBody>
      </p:sp>
    </p:spTree>
    <p:extLst>
      <p:ext uri="{BB962C8B-B14F-4D97-AF65-F5344CB8AC3E}">
        <p14:creationId xmlns:p14="http://schemas.microsoft.com/office/powerpoint/2010/main" val="26422509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381000" y="0"/>
            <a:ext cx="8183880" cy="1051560"/>
          </a:xfrm>
          <a:prstGeom prst="rect">
            <a:avLst/>
          </a:prstGeom>
        </p:spPr>
        <p:txBody>
          <a:bodyPr vert="horz" anchor="b">
            <a:norm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en-US" dirty="0" smtClean="0"/>
              <a:t>Structure </a:t>
            </a:r>
          </a:p>
          <a:p>
            <a:r>
              <a:rPr lang="en-US" sz="1300" dirty="0" smtClean="0"/>
              <a:t>2 CFR Part 200 and 2 CFR Part 2900 </a:t>
            </a:r>
          </a:p>
        </p:txBody>
      </p:sp>
      <p:sp>
        <p:nvSpPr>
          <p:cNvPr id="3" name="Text Placeholder 2"/>
          <p:cNvSpPr txBox="1">
            <a:spLocks/>
          </p:cNvSpPr>
          <p:nvPr/>
        </p:nvSpPr>
        <p:spPr>
          <a:xfrm>
            <a:off x="457200" y="1447800"/>
            <a:ext cx="8183880" cy="4495800"/>
          </a:xfrm>
          <a:prstGeom prst="rect">
            <a:avLst/>
          </a:prstGeom>
        </p:spPr>
        <p:txBody>
          <a:bodyPr vert="horz" lIns="182880" tIns="91440">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lvl="1"/>
            <a:endParaRPr lang="en-US" dirty="0">
              <a:solidFill>
                <a:schemeClr val="tx2">
                  <a:lumMod val="10000"/>
                </a:schemeClr>
              </a:solidFill>
            </a:endParaRPr>
          </a:p>
        </p:txBody>
      </p:sp>
      <p:sp>
        <p:nvSpPr>
          <p:cNvPr id="4" name="Text Placeholder 2"/>
          <p:cNvSpPr txBox="1">
            <a:spLocks/>
          </p:cNvSpPr>
          <p:nvPr/>
        </p:nvSpPr>
        <p:spPr>
          <a:xfrm>
            <a:off x="609600" y="1295400"/>
            <a:ext cx="8183880" cy="4800600"/>
          </a:xfrm>
          <a:prstGeom prst="rect">
            <a:avLst/>
          </a:prstGeom>
        </p:spPr>
        <p:txBody>
          <a:bodyPr vert="horz" lIns="182880" tIns="91440">
            <a:normAutofit fontScale="85000" lnSpcReduction="20000"/>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r>
              <a:rPr lang="en-US" b="1" dirty="0" smtClean="0">
                <a:solidFill>
                  <a:schemeClr val="tx2">
                    <a:lumMod val="10000"/>
                  </a:schemeClr>
                </a:solidFill>
              </a:rPr>
              <a:t>Acronyms &amp; Definitions	</a:t>
            </a:r>
          </a:p>
          <a:p>
            <a:pPr lvl="1"/>
            <a:r>
              <a:rPr lang="en-US" dirty="0">
                <a:solidFill>
                  <a:schemeClr val="tx2">
                    <a:lumMod val="10000"/>
                  </a:schemeClr>
                </a:solidFill>
              </a:rPr>
              <a:t>Subpart A </a:t>
            </a:r>
          </a:p>
          <a:p>
            <a:pPr lvl="2"/>
            <a:r>
              <a:rPr lang="en-US" dirty="0" smtClean="0">
                <a:solidFill>
                  <a:schemeClr val="tx2">
                    <a:lumMod val="10000"/>
                  </a:schemeClr>
                </a:solidFill>
              </a:rPr>
              <a:t>New and updated terms</a:t>
            </a:r>
          </a:p>
          <a:p>
            <a:pPr lvl="2"/>
            <a:endParaRPr lang="en-US" dirty="0" smtClean="0">
              <a:solidFill>
                <a:schemeClr val="tx2">
                  <a:lumMod val="10000"/>
                </a:schemeClr>
              </a:solidFill>
            </a:endParaRPr>
          </a:p>
          <a:p>
            <a:r>
              <a:rPr lang="en-US" b="1" dirty="0" smtClean="0">
                <a:solidFill>
                  <a:schemeClr val="tx2">
                    <a:lumMod val="10000"/>
                  </a:schemeClr>
                </a:solidFill>
              </a:rPr>
              <a:t>General Provisions</a:t>
            </a:r>
          </a:p>
          <a:p>
            <a:pPr lvl="1"/>
            <a:r>
              <a:rPr lang="en-US" dirty="0">
                <a:solidFill>
                  <a:schemeClr val="tx2">
                    <a:lumMod val="10000"/>
                  </a:schemeClr>
                </a:solidFill>
              </a:rPr>
              <a:t>Subpart B</a:t>
            </a:r>
          </a:p>
          <a:p>
            <a:pPr lvl="2"/>
            <a:r>
              <a:rPr lang="en-US" dirty="0" smtClean="0">
                <a:solidFill>
                  <a:schemeClr val="tx2">
                    <a:lumMod val="10000"/>
                  </a:schemeClr>
                </a:solidFill>
              </a:rPr>
              <a:t>Includes effective dates</a:t>
            </a:r>
          </a:p>
          <a:p>
            <a:pPr lvl="2"/>
            <a:endParaRPr lang="en-US" dirty="0" smtClean="0">
              <a:solidFill>
                <a:schemeClr val="tx2">
                  <a:lumMod val="10000"/>
                </a:schemeClr>
              </a:solidFill>
            </a:endParaRPr>
          </a:p>
          <a:p>
            <a:r>
              <a:rPr lang="en-US" b="1" dirty="0" smtClean="0">
                <a:solidFill>
                  <a:schemeClr val="tx2">
                    <a:lumMod val="10000"/>
                  </a:schemeClr>
                </a:solidFill>
              </a:rPr>
              <a:t>Pre-Federal Award Requirements </a:t>
            </a:r>
          </a:p>
          <a:p>
            <a:pPr lvl="1"/>
            <a:r>
              <a:rPr lang="en-US" dirty="0">
                <a:solidFill>
                  <a:schemeClr val="tx2">
                    <a:lumMod val="10000"/>
                  </a:schemeClr>
                </a:solidFill>
              </a:rPr>
              <a:t>Subpart C</a:t>
            </a:r>
          </a:p>
          <a:p>
            <a:pPr lvl="1"/>
            <a:r>
              <a:rPr lang="en-US" dirty="0" smtClean="0">
                <a:solidFill>
                  <a:schemeClr val="tx2">
                    <a:lumMod val="10000"/>
                  </a:schemeClr>
                </a:solidFill>
              </a:rPr>
              <a:t>Appendix I – Full Text of Notice of Funding Opportunity</a:t>
            </a:r>
          </a:p>
          <a:p>
            <a:pPr lvl="1"/>
            <a:endParaRPr lang="en-US" dirty="0" smtClean="0">
              <a:solidFill>
                <a:schemeClr val="tx2">
                  <a:lumMod val="10000"/>
                </a:schemeClr>
              </a:solidFill>
            </a:endParaRPr>
          </a:p>
          <a:p>
            <a:r>
              <a:rPr lang="en-US" b="1" dirty="0">
                <a:solidFill>
                  <a:schemeClr val="tx2">
                    <a:lumMod val="10000"/>
                  </a:schemeClr>
                </a:solidFill>
              </a:rPr>
              <a:t>Post Federal Award Requirements</a:t>
            </a:r>
          </a:p>
          <a:p>
            <a:pPr lvl="1"/>
            <a:r>
              <a:rPr lang="en-US" dirty="0">
                <a:solidFill>
                  <a:schemeClr val="tx2">
                    <a:lumMod val="10000"/>
                  </a:schemeClr>
                </a:solidFill>
              </a:rPr>
              <a:t>Subpart D</a:t>
            </a:r>
          </a:p>
          <a:p>
            <a:pPr lvl="1"/>
            <a:r>
              <a:rPr lang="en-US" dirty="0">
                <a:solidFill>
                  <a:schemeClr val="tx2">
                    <a:lumMod val="10000"/>
                  </a:schemeClr>
                </a:solidFill>
              </a:rPr>
              <a:t>Appendix II Contract Provisions</a:t>
            </a:r>
          </a:p>
          <a:p>
            <a:endParaRPr lang="en-US" dirty="0">
              <a:solidFill>
                <a:schemeClr val="tx2">
                  <a:lumMod val="10000"/>
                </a:schemeClr>
              </a:solidFill>
            </a:endParaRPr>
          </a:p>
        </p:txBody>
      </p:sp>
    </p:spTree>
    <p:extLst>
      <p:ext uri="{BB962C8B-B14F-4D97-AF65-F5344CB8AC3E}">
        <p14:creationId xmlns:p14="http://schemas.microsoft.com/office/powerpoint/2010/main" val="18087381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381000" y="269240"/>
            <a:ext cx="8183880" cy="1051560"/>
          </a:xfrm>
          <a:prstGeom prst="rect">
            <a:avLst/>
          </a:prstGeom>
        </p:spPr>
        <p:txBody>
          <a:bodyPr vert="horz" anchor="b">
            <a:norm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en-US" dirty="0" smtClean="0"/>
              <a:t>Structure</a:t>
            </a:r>
          </a:p>
          <a:p>
            <a:r>
              <a:rPr lang="en-US" sz="1200" dirty="0"/>
              <a:t>2 CFR Part 200 and 2 CFR Part 2900 </a:t>
            </a:r>
          </a:p>
          <a:p>
            <a:r>
              <a:rPr lang="en-US" sz="1200" i="1" dirty="0" smtClean="0"/>
              <a:t>Continued </a:t>
            </a:r>
          </a:p>
        </p:txBody>
      </p:sp>
      <p:sp>
        <p:nvSpPr>
          <p:cNvPr id="3" name="Text Placeholder 2"/>
          <p:cNvSpPr txBox="1">
            <a:spLocks/>
          </p:cNvSpPr>
          <p:nvPr/>
        </p:nvSpPr>
        <p:spPr>
          <a:xfrm>
            <a:off x="457200" y="1447800"/>
            <a:ext cx="8183880" cy="4495800"/>
          </a:xfrm>
          <a:prstGeom prst="rect">
            <a:avLst/>
          </a:prstGeom>
        </p:spPr>
        <p:txBody>
          <a:bodyPr vert="horz" lIns="182880" tIns="91440">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lvl="1"/>
            <a:endParaRPr lang="en-US" dirty="0">
              <a:solidFill>
                <a:schemeClr val="tx2">
                  <a:lumMod val="10000"/>
                </a:schemeClr>
              </a:solidFill>
            </a:endParaRPr>
          </a:p>
        </p:txBody>
      </p:sp>
      <p:sp>
        <p:nvSpPr>
          <p:cNvPr id="4" name="Text Placeholder 2"/>
          <p:cNvSpPr txBox="1">
            <a:spLocks/>
          </p:cNvSpPr>
          <p:nvPr/>
        </p:nvSpPr>
        <p:spPr>
          <a:xfrm>
            <a:off x="342900" y="1447800"/>
            <a:ext cx="8412480" cy="4876800"/>
          </a:xfrm>
          <a:prstGeom prst="rect">
            <a:avLst/>
          </a:prstGeom>
        </p:spPr>
        <p:txBody>
          <a:bodyPr vert="horz" lIns="182880" tIns="91440">
            <a:normAutofit fontScale="85000" lnSpcReduction="20000"/>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r>
              <a:rPr lang="en-US" b="1" dirty="0" smtClean="0">
                <a:solidFill>
                  <a:schemeClr val="tx2">
                    <a:lumMod val="10000"/>
                  </a:schemeClr>
                </a:solidFill>
              </a:rPr>
              <a:t>Cost Principles </a:t>
            </a:r>
          </a:p>
          <a:p>
            <a:pPr lvl="1"/>
            <a:r>
              <a:rPr lang="en-US" dirty="0" smtClean="0">
                <a:solidFill>
                  <a:schemeClr val="tx2">
                    <a:lumMod val="10000"/>
                  </a:schemeClr>
                </a:solidFill>
              </a:rPr>
              <a:t>Subpart E &amp; 7 Appendices</a:t>
            </a:r>
          </a:p>
          <a:p>
            <a:pPr lvl="2"/>
            <a:endParaRPr lang="en-US" dirty="0" smtClean="0">
              <a:solidFill>
                <a:schemeClr val="tx2">
                  <a:lumMod val="10000"/>
                </a:schemeClr>
              </a:solidFill>
            </a:endParaRPr>
          </a:p>
          <a:p>
            <a:pPr lvl="2"/>
            <a:r>
              <a:rPr lang="en-US" dirty="0" smtClean="0">
                <a:solidFill>
                  <a:schemeClr val="tx2">
                    <a:lumMod val="10000"/>
                  </a:schemeClr>
                </a:solidFill>
              </a:rPr>
              <a:t>Appendix </a:t>
            </a:r>
            <a:r>
              <a:rPr lang="en-US" dirty="0">
                <a:solidFill>
                  <a:schemeClr val="tx2">
                    <a:lumMod val="10000"/>
                  </a:schemeClr>
                </a:solidFill>
              </a:rPr>
              <a:t>III —Indirect (F&amp;A) Costs Identification and </a:t>
            </a:r>
            <a:r>
              <a:rPr lang="en-US" dirty="0" smtClean="0">
                <a:solidFill>
                  <a:schemeClr val="tx2">
                    <a:lumMod val="10000"/>
                  </a:schemeClr>
                </a:solidFill>
              </a:rPr>
              <a:t> Assignment</a:t>
            </a:r>
            <a:r>
              <a:rPr lang="en-US" dirty="0">
                <a:solidFill>
                  <a:schemeClr val="tx2">
                    <a:lumMod val="10000"/>
                  </a:schemeClr>
                </a:solidFill>
              </a:rPr>
              <a:t>, </a:t>
            </a:r>
            <a:r>
              <a:rPr lang="en-US" dirty="0" smtClean="0">
                <a:solidFill>
                  <a:schemeClr val="tx2">
                    <a:lumMod val="10000"/>
                  </a:schemeClr>
                </a:solidFill>
              </a:rPr>
              <a:t>and Rate </a:t>
            </a:r>
            <a:r>
              <a:rPr lang="en-US" dirty="0">
                <a:solidFill>
                  <a:schemeClr val="tx2">
                    <a:lumMod val="10000"/>
                  </a:schemeClr>
                </a:solidFill>
              </a:rPr>
              <a:t>Determination for Institutions of Higher </a:t>
            </a:r>
            <a:r>
              <a:rPr lang="en-US" dirty="0" smtClean="0">
                <a:solidFill>
                  <a:schemeClr val="tx2">
                    <a:lumMod val="10000"/>
                  </a:schemeClr>
                </a:solidFill>
              </a:rPr>
              <a:t>	Education </a:t>
            </a:r>
            <a:r>
              <a:rPr lang="en-US" dirty="0">
                <a:solidFill>
                  <a:schemeClr val="tx2">
                    <a:lumMod val="10000"/>
                  </a:schemeClr>
                </a:solidFill>
              </a:rPr>
              <a:t>(IHEs</a:t>
            </a:r>
            <a:r>
              <a:rPr lang="en-US" dirty="0" smtClean="0">
                <a:solidFill>
                  <a:schemeClr val="tx2">
                    <a:lumMod val="10000"/>
                  </a:schemeClr>
                </a:solidFill>
              </a:rPr>
              <a:t>)</a:t>
            </a:r>
          </a:p>
          <a:p>
            <a:pPr lvl="2"/>
            <a:r>
              <a:rPr lang="en-US" dirty="0" smtClean="0">
                <a:solidFill>
                  <a:schemeClr val="tx2">
                    <a:lumMod val="10000"/>
                  </a:schemeClr>
                </a:solidFill>
              </a:rPr>
              <a:t>Appendix </a:t>
            </a:r>
            <a:r>
              <a:rPr lang="en-US" dirty="0">
                <a:solidFill>
                  <a:schemeClr val="tx2">
                    <a:lumMod val="10000"/>
                  </a:schemeClr>
                </a:solidFill>
              </a:rPr>
              <a:t>IV —Indirect (F&amp;A) Costs Identification and </a:t>
            </a:r>
            <a:r>
              <a:rPr lang="en-US" dirty="0" smtClean="0">
                <a:solidFill>
                  <a:schemeClr val="tx2">
                    <a:lumMod val="10000"/>
                  </a:schemeClr>
                </a:solidFill>
              </a:rPr>
              <a:t>	Assignment</a:t>
            </a:r>
            <a:r>
              <a:rPr lang="en-US" dirty="0">
                <a:solidFill>
                  <a:schemeClr val="tx2">
                    <a:lumMod val="10000"/>
                  </a:schemeClr>
                </a:solidFill>
              </a:rPr>
              <a:t>, </a:t>
            </a:r>
            <a:r>
              <a:rPr lang="en-US" dirty="0" smtClean="0">
                <a:solidFill>
                  <a:schemeClr val="tx2">
                    <a:lumMod val="10000"/>
                  </a:schemeClr>
                </a:solidFill>
              </a:rPr>
              <a:t>and Rate </a:t>
            </a:r>
            <a:r>
              <a:rPr lang="en-US" dirty="0">
                <a:solidFill>
                  <a:schemeClr val="tx2">
                    <a:lumMod val="10000"/>
                  </a:schemeClr>
                </a:solidFill>
              </a:rPr>
              <a:t>Determination for Nonprofit </a:t>
            </a:r>
            <a:r>
              <a:rPr lang="en-US" dirty="0" smtClean="0">
                <a:solidFill>
                  <a:schemeClr val="tx2">
                    <a:lumMod val="10000"/>
                  </a:schemeClr>
                </a:solidFill>
              </a:rPr>
              <a:t>Organizations</a:t>
            </a:r>
            <a:endParaRPr lang="en-US" dirty="0">
              <a:solidFill>
                <a:schemeClr val="tx2">
                  <a:lumMod val="10000"/>
                </a:schemeClr>
              </a:solidFill>
            </a:endParaRPr>
          </a:p>
          <a:p>
            <a:pPr lvl="2"/>
            <a:r>
              <a:rPr lang="en-US" dirty="0" smtClean="0">
                <a:solidFill>
                  <a:schemeClr val="tx2">
                    <a:lumMod val="10000"/>
                  </a:schemeClr>
                </a:solidFill>
              </a:rPr>
              <a:t>Appendix </a:t>
            </a:r>
            <a:r>
              <a:rPr lang="en-US" dirty="0">
                <a:solidFill>
                  <a:schemeClr val="tx2">
                    <a:lumMod val="10000"/>
                  </a:schemeClr>
                </a:solidFill>
              </a:rPr>
              <a:t>V —State/Local </a:t>
            </a:r>
            <a:r>
              <a:rPr lang="en-US" dirty="0" smtClean="0">
                <a:solidFill>
                  <a:schemeClr val="tx2">
                    <a:lumMod val="10000"/>
                  </a:schemeClr>
                </a:solidFill>
              </a:rPr>
              <a:t>Government wide Central Service </a:t>
            </a:r>
            <a:r>
              <a:rPr lang="en-US" dirty="0">
                <a:solidFill>
                  <a:schemeClr val="tx2">
                    <a:lumMod val="10000"/>
                  </a:schemeClr>
                </a:solidFill>
              </a:rPr>
              <a:t>Cost Allocation Plans</a:t>
            </a:r>
          </a:p>
          <a:p>
            <a:pPr lvl="2"/>
            <a:r>
              <a:rPr lang="en-US" dirty="0">
                <a:solidFill>
                  <a:schemeClr val="tx2">
                    <a:lumMod val="10000"/>
                  </a:schemeClr>
                </a:solidFill>
              </a:rPr>
              <a:t>Appendix VI —Public Assistance Cost Allocation Plans</a:t>
            </a:r>
          </a:p>
          <a:p>
            <a:pPr lvl="2"/>
            <a:r>
              <a:rPr lang="en-US" dirty="0" smtClean="0">
                <a:solidFill>
                  <a:schemeClr val="tx2">
                    <a:lumMod val="10000"/>
                  </a:schemeClr>
                </a:solidFill>
              </a:rPr>
              <a:t>Appendix </a:t>
            </a:r>
            <a:r>
              <a:rPr lang="en-US" dirty="0">
                <a:solidFill>
                  <a:schemeClr val="tx2">
                    <a:lumMod val="10000"/>
                  </a:schemeClr>
                </a:solidFill>
              </a:rPr>
              <a:t>VII —States and Local Government and Indian Tribe Indirect </a:t>
            </a:r>
            <a:r>
              <a:rPr lang="en-US" dirty="0" smtClean="0">
                <a:solidFill>
                  <a:schemeClr val="tx2">
                    <a:lumMod val="10000"/>
                  </a:schemeClr>
                </a:solidFill>
              </a:rPr>
              <a:t>Cost Proposals</a:t>
            </a:r>
            <a:endParaRPr lang="en-US" dirty="0">
              <a:solidFill>
                <a:schemeClr val="tx2">
                  <a:lumMod val="10000"/>
                </a:schemeClr>
              </a:solidFill>
            </a:endParaRPr>
          </a:p>
          <a:p>
            <a:pPr lvl="2"/>
            <a:r>
              <a:rPr lang="en-US" dirty="0">
                <a:solidFill>
                  <a:schemeClr val="tx2">
                    <a:lumMod val="10000"/>
                  </a:schemeClr>
                </a:solidFill>
              </a:rPr>
              <a:t>Appendix VIII —Nonprofit Organizations Exempted From Subpart E— Cost Principles of Part 200</a:t>
            </a:r>
          </a:p>
          <a:p>
            <a:pPr lvl="2"/>
            <a:r>
              <a:rPr lang="en-US" dirty="0" smtClean="0">
                <a:solidFill>
                  <a:schemeClr val="tx2">
                    <a:lumMod val="10000"/>
                  </a:schemeClr>
                </a:solidFill>
              </a:rPr>
              <a:t>Appendix </a:t>
            </a:r>
            <a:r>
              <a:rPr lang="en-US" dirty="0">
                <a:solidFill>
                  <a:schemeClr val="tx2">
                    <a:lumMod val="10000"/>
                  </a:schemeClr>
                </a:solidFill>
              </a:rPr>
              <a:t>IX to Part 200—Hospital Cost Principles</a:t>
            </a:r>
          </a:p>
          <a:p>
            <a:pPr lvl="2"/>
            <a:endParaRPr lang="en-US" dirty="0" smtClean="0">
              <a:solidFill>
                <a:schemeClr val="tx2">
                  <a:lumMod val="10000"/>
                </a:schemeClr>
              </a:solidFill>
            </a:endParaRPr>
          </a:p>
          <a:p>
            <a:pPr lvl="2"/>
            <a:endParaRPr lang="en-US" dirty="0" smtClean="0">
              <a:solidFill>
                <a:schemeClr val="tx2">
                  <a:lumMod val="10000"/>
                </a:schemeClr>
              </a:solidFill>
            </a:endParaRPr>
          </a:p>
        </p:txBody>
      </p:sp>
    </p:spTree>
    <p:extLst>
      <p:ext uri="{BB962C8B-B14F-4D97-AF65-F5344CB8AC3E}">
        <p14:creationId xmlns:p14="http://schemas.microsoft.com/office/powerpoint/2010/main" val="11344191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381000" y="396240"/>
            <a:ext cx="8183880" cy="1051560"/>
          </a:xfrm>
          <a:prstGeom prst="rect">
            <a:avLst/>
          </a:prstGeom>
        </p:spPr>
        <p:txBody>
          <a:bodyPr vert="horz" anchor="b">
            <a:norm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en-US" dirty="0" smtClean="0"/>
              <a:t>Structure</a:t>
            </a:r>
          </a:p>
          <a:p>
            <a:r>
              <a:rPr lang="en-US" sz="1200" dirty="0"/>
              <a:t>2 CFR Part 200 and 2 CFR Part 2900 </a:t>
            </a:r>
          </a:p>
          <a:p>
            <a:r>
              <a:rPr lang="en-US" sz="1200" i="1" dirty="0" smtClean="0"/>
              <a:t>Continued </a:t>
            </a:r>
          </a:p>
        </p:txBody>
      </p:sp>
      <p:sp>
        <p:nvSpPr>
          <p:cNvPr id="3" name="Text Placeholder 2"/>
          <p:cNvSpPr txBox="1">
            <a:spLocks/>
          </p:cNvSpPr>
          <p:nvPr/>
        </p:nvSpPr>
        <p:spPr>
          <a:xfrm>
            <a:off x="457200" y="1447800"/>
            <a:ext cx="8183880" cy="4495800"/>
          </a:xfrm>
          <a:prstGeom prst="rect">
            <a:avLst/>
          </a:prstGeom>
        </p:spPr>
        <p:txBody>
          <a:bodyPr vert="horz" lIns="182880" tIns="91440">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lvl="1"/>
            <a:endParaRPr lang="en-US" dirty="0">
              <a:solidFill>
                <a:schemeClr val="tx2">
                  <a:lumMod val="10000"/>
                </a:schemeClr>
              </a:solidFill>
            </a:endParaRPr>
          </a:p>
        </p:txBody>
      </p:sp>
      <p:sp>
        <p:nvSpPr>
          <p:cNvPr id="4" name="Text Placeholder 2"/>
          <p:cNvSpPr txBox="1">
            <a:spLocks/>
          </p:cNvSpPr>
          <p:nvPr/>
        </p:nvSpPr>
        <p:spPr>
          <a:xfrm>
            <a:off x="266700" y="1828800"/>
            <a:ext cx="8412480" cy="4876800"/>
          </a:xfrm>
          <a:prstGeom prst="rect">
            <a:avLst/>
          </a:prstGeom>
        </p:spPr>
        <p:txBody>
          <a:bodyPr vert="horz" lIns="182880" tIns="91440">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r>
              <a:rPr lang="en-US" b="1" dirty="0" smtClean="0">
                <a:solidFill>
                  <a:schemeClr val="tx2">
                    <a:lumMod val="10000"/>
                  </a:schemeClr>
                </a:solidFill>
              </a:rPr>
              <a:t>Audit Requirements </a:t>
            </a:r>
          </a:p>
          <a:p>
            <a:pPr lvl="1"/>
            <a:r>
              <a:rPr lang="en-US" dirty="0" smtClean="0">
                <a:solidFill>
                  <a:schemeClr val="tx2">
                    <a:lumMod val="10000"/>
                  </a:schemeClr>
                </a:solidFill>
              </a:rPr>
              <a:t>Subpart F &amp; 2 Appendices</a:t>
            </a:r>
          </a:p>
          <a:p>
            <a:pPr lvl="1"/>
            <a:r>
              <a:rPr lang="en-US" dirty="0" smtClean="0">
                <a:solidFill>
                  <a:schemeClr val="tx2">
                    <a:lumMod val="10000"/>
                  </a:schemeClr>
                </a:solidFill>
              </a:rPr>
              <a:t>Appendix </a:t>
            </a:r>
            <a:r>
              <a:rPr lang="en-US" dirty="0">
                <a:solidFill>
                  <a:schemeClr val="tx2">
                    <a:lumMod val="10000"/>
                  </a:schemeClr>
                </a:solidFill>
              </a:rPr>
              <a:t>X </a:t>
            </a:r>
            <a:r>
              <a:rPr lang="en-US" dirty="0" smtClean="0">
                <a:solidFill>
                  <a:schemeClr val="tx2">
                    <a:lumMod val="10000"/>
                  </a:schemeClr>
                </a:solidFill>
              </a:rPr>
              <a:t>—Data </a:t>
            </a:r>
            <a:r>
              <a:rPr lang="en-US" dirty="0">
                <a:solidFill>
                  <a:schemeClr val="tx2">
                    <a:lumMod val="10000"/>
                  </a:schemeClr>
                </a:solidFill>
              </a:rPr>
              <a:t>Collection Form </a:t>
            </a:r>
            <a:r>
              <a:rPr lang="en-US" dirty="0" smtClean="0">
                <a:solidFill>
                  <a:schemeClr val="tx2">
                    <a:lumMod val="10000"/>
                  </a:schemeClr>
                </a:solidFill>
              </a:rPr>
              <a:t>               (</a:t>
            </a:r>
            <a:r>
              <a:rPr lang="en-US" dirty="0">
                <a:solidFill>
                  <a:schemeClr val="tx2">
                    <a:lumMod val="10000"/>
                  </a:schemeClr>
                </a:solidFill>
              </a:rPr>
              <a:t>Form SF–SAC</a:t>
            </a:r>
            <a:r>
              <a:rPr lang="en-US" dirty="0" smtClean="0">
                <a:solidFill>
                  <a:schemeClr val="tx2">
                    <a:lumMod val="10000"/>
                  </a:schemeClr>
                </a:solidFill>
              </a:rPr>
              <a:t>)</a:t>
            </a:r>
            <a:endParaRPr lang="en-US" dirty="0">
              <a:solidFill>
                <a:schemeClr val="tx2">
                  <a:lumMod val="10000"/>
                </a:schemeClr>
              </a:solidFill>
            </a:endParaRPr>
          </a:p>
          <a:p>
            <a:pPr lvl="1"/>
            <a:r>
              <a:rPr lang="en-US" dirty="0">
                <a:solidFill>
                  <a:schemeClr val="tx2">
                    <a:lumMod val="10000"/>
                  </a:schemeClr>
                </a:solidFill>
              </a:rPr>
              <a:t>Appendix XI </a:t>
            </a:r>
            <a:r>
              <a:rPr lang="en-US" dirty="0" smtClean="0">
                <a:solidFill>
                  <a:schemeClr val="tx2">
                    <a:lumMod val="10000"/>
                  </a:schemeClr>
                </a:solidFill>
              </a:rPr>
              <a:t>—Compliance </a:t>
            </a:r>
            <a:r>
              <a:rPr lang="en-US" dirty="0">
                <a:solidFill>
                  <a:schemeClr val="tx2">
                    <a:lumMod val="10000"/>
                  </a:schemeClr>
                </a:solidFill>
              </a:rPr>
              <a:t>Supplement</a:t>
            </a:r>
          </a:p>
          <a:p>
            <a:pPr lvl="2"/>
            <a:r>
              <a:rPr lang="en-US" dirty="0" smtClean="0">
                <a:solidFill>
                  <a:schemeClr val="tx2">
                    <a:lumMod val="10000"/>
                  </a:schemeClr>
                </a:solidFill>
              </a:rPr>
              <a:t>2015 Edition release April 2015</a:t>
            </a:r>
          </a:p>
          <a:p>
            <a:pPr lvl="2"/>
            <a:endParaRPr lang="en-US" dirty="0" smtClean="0">
              <a:solidFill>
                <a:schemeClr val="tx2">
                  <a:lumMod val="10000"/>
                </a:schemeClr>
              </a:solidFill>
            </a:endParaRPr>
          </a:p>
          <a:p>
            <a:pPr lvl="2"/>
            <a:endParaRPr lang="en-US" dirty="0">
              <a:solidFill>
                <a:schemeClr val="tx2">
                  <a:lumMod val="10000"/>
                </a:schemeClr>
              </a:solidFill>
            </a:endParaRPr>
          </a:p>
          <a:p>
            <a:pPr lvl="2"/>
            <a:endParaRPr lang="en-US" dirty="0" smtClean="0">
              <a:solidFill>
                <a:schemeClr val="tx2">
                  <a:lumMod val="10000"/>
                </a:schemeClr>
              </a:solidFill>
            </a:endParaRPr>
          </a:p>
          <a:p>
            <a:pPr lvl="2"/>
            <a:endParaRPr lang="en-US" dirty="0">
              <a:solidFill>
                <a:schemeClr val="tx2">
                  <a:lumMod val="10000"/>
                </a:schemeClr>
              </a:solidFill>
            </a:endParaRPr>
          </a:p>
          <a:p>
            <a:pPr lvl="2"/>
            <a:endParaRPr lang="en-US" dirty="0" smtClean="0">
              <a:solidFill>
                <a:schemeClr val="tx2">
                  <a:lumMod val="10000"/>
                </a:schemeClr>
              </a:solidFill>
            </a:endParaRPr>
          </a:p>
          <a:p>
            <a:pPr lvl="2"/>
            <a:endParaRPr lang="en-US" dirty="0" smtClean="0">
              <a:solidFill>
                <a:schemeClr val="tx2">
                  <a:lumMod val="10000"/>
                </a:schemeClr>
              </a:solidFill>
            </a:endParaRPr>
          </a:p>
        </p:txBody>
      </p:sp>
    </p:spTree>
    <p:extLst>
      <p:ext uri="{BB962C8B-B14F-4D97-AF65-F5344CB8AC3E}">
        <p14:creationId xmlns:p14="http://schemas.microsoft.com/office/powerpoint/2010/main" val="41194467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28600"/>
            <a:ext cx="8183880" cy="1051560"/>
          </a:xfrm>
          <a:prstGeom prst="rect">
            <a:avLst/>
          </a:prstGeom>
        </p:spPr>
        <p:txBody>
          <a:bodyPr vert="horz" anchor="b">
            <a:norm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en-US" dirty="0" smtClean="0">
                <a:solidFill>
                  <a:srgbClr val="F07F09">
                    <a:tint val="88000"/>
                    <a:satMod val="150000"/>
                  </a:srgbClr>
                </a:solidFill>
              </a:rPr>
              <a:t>Implementation </a:t>
            </a:r>
          </a:p>
          <a:p>
            <a:pPr marL="0" lvl="1">
              <a:spcBef>
                <a:spcPct val="0"/>
              </a:spcBef>
            </a:pPr>
            <a:r>
              <a:rPr lang="en-US" b="1" i="1" dirty="0">
                <a:solidFill>
                  <a:schemeClr val="accent1"/>
                </a:solidFill>
              </a:rPr>
              <a:t>Training Employment Guidance Letter </a:t>
            </a:r>
            <a:r>
              <a:rPr lang="en-US" b="1" i="1" dirty="0" smtClean="0">
                <a:solidFill>
                  <a:schemeClr val="accent1"/>
                </a:solidFill>
              </a:rPr>
              <a:t>TEGL 15-14</a:t>
            </a:r>
          </a:p>
        </p:txBody>
      </p:sp>
      <p:sp>
        <p:nvSpPr>
          <p:cNvPr id="3" name="Text Placeholder 2"/>
          <p:cNvSpPr txBox="1">
            <a:spLocks/>
          </p:cNvSpPr>
          <p:nvPr/>
        </p:nvSpPr>
        <p:spPr>
          <a:xfrm>
            <a:off x="457200" y="1447800"/>
            <a:ext cx="8183880" cy="4495800"/>
          </a:xfrm>
          <a:prstGeom prst="rect">
            <a:avLst/>
          </a:prstGeom>
        </p:spPr>
        <p:txBody>
          <a:bodyPr vert="horz" lIns="182880" tIns="91440">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lvl="1">
              <a:buClr>
                <a:srgbClr val="F07F09"/>
              </a:buClr>
            </a:pPr>
            <a:r>
              <a:rPr lang="en-US" dirty="0" smtClean="0">
                <a:solidFill>
                  <a:srgbClr val="D8D8D8">
                    <a:lumMod val="10000"/>
                  </a:srgbClr>
                </a:solidFill>
              </a:rPr>
              <a:t>All new grant awards or grant modifications released on or after December 26, 2014 MUST adhere to the Uniform Guidance</a:t>
            </a:r>
          </a:p>
          <a:p>
            <a:pPr lvl="1">
              <a:buClr>
                <a:srgbClr val="F07F09"/>
              </a:buClr>
            </a:pPr>
            <a:endParaRPr lang="en-US" dirty="0" smtClean="0">
              <a:solidFill>
                <a:srgbClr val="D8D8D8">
                  <a:lumMod val="10000"/>
                </a:srgbClr>
              </a:solidFill>
            </a:endParaRPr>
          </a:p>
          <a:p>
            <a:pPr lvl="1">
              <a:buClr>
                <a:srgbClr val="F07F09"/>
              </a:buClr>
            </a:pPr>
            <a:r>
              <a:rPr lang="en-US" dirty="0" smtClean="0">
                <a:solidFill>
                  <a:srgbClr val="D8D8D8">
                    <a:lumMod val="10000"/>
                  </a:srgbClr>
                </a:solidFill>
              </a:rPr>
              <a:t>Options A &amp; B require grant modification</a:t>
            </a:r>
          </a:p>
          <a:p>
            <a:pPr lvl="1">
              <a:buClr>
                <a:srgbClr val="F07F09"/>
              </a:buClr>
            </a:pPr>
            <a:endParaRPr lang="en-US" dirty="0" smtClean="0">
              <a:solidFill>
                <a:srgbClr val="D8D8D8">
                  <a:lumMod val="10000"/>
                </a:srgbClr>
              </a:solidFill>
            </a:endParaRPr>
          </a:p>
          <a:p>
            <a:pPr lvl="2">
              <a:buClr>
                <a:srgbClr val="F07F09"/>
              </a:buClr>
            </a:pPr>
            <a:r>
              <a:rPr lang="en-US" dirty="0" smtClean="0">
                <a:solidFill>
                  <a:srgbClr val="D8D8D8">
                    <a:lumMod val="10000"/>
                  </a:srgbClr>
                </a:solidFill>
              </a:rPr>
              <a:t>A – Formula grantees can apply the UG to </a:t>
            </a:r>
            <a:r>
              <a:rPr lang="en-US" u="sng" dirty="0" smtClean="0">
                <a:solidFill>
                  <a:srgbClr val="D8D8D8">
                    <a:lumMod val="10000"/>
                  </a:srgbClr>
                </a:solidFill>
              </a:rPr>
              <a:t>existing </a:t>
            </a:r>
            <a:r>
              <a:rPr lang="en-US" dirty="0" smtClean="0">
                <a:solidFill>
                  <a:srgbClr val="D8D8D8">
                    <a:lumMod val="10000"/>
                  </a:srgbClr>
                </a:solidFill>
              </a:rPr>
              <a:t>or old grant awards</a:t>
            </a:r>
          </a:p>
          <a:p>
            <a:pPr lvl="2">
              <a:buClr>
                <a:srgbClr val="F07F09"/>
              </a:buClr>
            </a:pPr>
            <a:endParaRPr lang="en-US" dirty="0" smtClean="0">
              <a:solidFill>
                <a:srgbClr val="D8D8D8">
                  <a:lumMod val="10000"/>
                </a:srgbClr>
              </a:solidFill>
            </a:endParaRPr>
          </a:p>
          <a:p>
            <a:pPr lvl="2">
              <a:buClr>
                <a:srgbClr val="F07F09"/>
              </a:buClr>
            </a:pPr>
            <a:r>
              <a:rPr lang="en-US" dirty="0" smtClean="0">
                <a:solidFill>
                  <a:srgbClr val="D8D8D8">
                    <a:lumMod val="10000"/>
                  </a:srgbClr>
                </a:solidFill>
              </a:rPr>
              <a:t>B – Discretionary grantees can apply the UG to </a:t>
            </a:r>
            <a:r>
              <a:rPr lang="en-US" u="sng" dirty="0" smtClean="0">
                <a:solidFill>
                  <a:srgbClr val="D8D8D8">
                    <a:lumMod val="10000"/>
                  </a:srgbClr>
                </a:solidFill>
              </a:rPr>
              <a:t>existing</a:t>
            </a:r>
            <a:r>
              <a:rPr lang="en-US" dirty="0" smtClean="0">
                <a:solidFill>
                  <a:srgbClr val="D8D8D8">
                    <a:lumMod val="10000"/>
                  </a:srgbClr>
                </a:solidFill>
              </a:rPr>
              <a:t> grant awards</a:t>
            </a:r>
            <a:endParaRPr lang="en-US" dirty="0">
              <a:solidFill>
                <a:srgbClr val="D8D8D8">
                  <a:lumMod val="10000"/>
                </a:srgbClr>
              </a:solidFill>
            </a:endParaRPr>
          </a:p>
          <a:p>
            <a:pPr lvl="2">
              <a:buClr>
                <a:srgbClr val="F07F09"/>
              </a:buClr>
            </a:pPr>
            <a:endParaRPr lang="en-US" dirty="0" smtClean="0">
              <a:solidFill>
                <a:srgbClr val="D8D8D8">
                  <a:lumMod val="10000"/>
                </a:srgbClr>
              </a:solidFill>
            </a:endParaRPr>
          </a:p>
          <a:p>
            <a:pPr lvl="2">
              <a:buClr>
                <a:srgbClr val="F07F09"/>
              </a:buClr>
            </a:pPr>
            <a:endParaRPr lang="en-US" dirty="0" smtClean="0">
              <a:solidFill>
                <a:srgbClr val="D8D8D8">
                  <a:lumMod val="10000"/>
                </a:srgbClr>
              </a:solidFill>
            </a:endParaRPr>
          </a:p>
          <a:p>
            <a:pPr lvl="1">
              <a:buClr>
                <a:srgbClr val="F07F09"/>
              </a:buClr>
            </a:pPr>
            <a:endParaRPr lang="en-US" dirty="0" smtClean="0">
              <a:solidFill>
                <a:srgbClr val="D8D8D8">
                  <a:lumMod val="10000"/>
                </a:srgbClr>
              </a:solidFill>
            </a:endParaRPr>
          </a:p>
        </p:txBody>
      </p:sp>
    </p:spTree>
    <p:extLst>
      <p:ext uri="{BB962C8B-B14F-4D97-AF65-F5344CB8AC3E}">
        <p14:creationId xmlns:p14="http://schemas.microsoft.com/office/powerpoint/2010/main" val="2561605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381000" y="228600"/>
            <a:ext cx="8183880" cy="1051560"/>
          </a:xfrm>
          <a:prstGeom prst="rect">
            <a:avLst/>
          </a:prstGeom>
        </p:spPr>
        <p:txBody>
          <a:bodyPr vert="horz" anchor="b">
            <a:norm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en-US" dirty="0" smtClean="0">
                <a:solidFill>
                  <a:srgbClr val="F07F09">
                    <a:tint val="88000"/>
                    <a:satMod val="150000"/>
                  </a:srgbClr>
                </a:solidFill>
              </a:rPr>
              <a:t>Implementation</a:t>
            </a:r>
          </a:p>
          <a:p>
            <a:pPr marL="0" lvl="1">
              <a:spcBef>
                <a:spcPct val="0"/>
              </a:spcBef>
            </a:pPr>
            <a:r>
              <a:rPr lang="en-US" b="1" i="1" dirty="0">
                <a:solidFill>
                  <a:schemeClr val="accent1"/>
                </a:solidFill>
              </a:rPr>
              <a:t>Training Employment Guidance Letter TEGL </a:t>
            </a:r>
            <a:r>
              <a:rPr lang="en-US" b="1" i="1" dirty="0" smtClean="0">
                <a:solidFill>
                  <a:schemeClr val="accent1"/>
                </a:solidFill>
              </a:rPr>
              <a:t>15-14</a:t>
            </a:r>
            <a:endParaRPr lang="en-US" sz="1200" i="1" dirty="0" smtClean="0">
              <a:solidFill>
                <a:srgbClr val="F07F09">
                  <a:tint val="88000"/>
                  <a:satMod val="150000"/>
                </a:srgbClr>
              </a:solidFill>
            </a:endParaRPr>
          </a:p>
        </p:txBody>
      </p:sp>
      <p:sp>
        <p:nvSpPr>
          <p:cNvPr id="3" name="Text Placeholder 2"/>
          <p:cNvSpPr txBox="1">
            <a:spLocks/>
          </p:cNvSpPr>
          <p:nvPr/>
        </p:nvSpPr>
        <p:spPr>
          <a:xfrm>
            <a:off x="457200" y="1447800"/>
            <a:ext cx="8183880" cy="4495800"/>
          </a:xfrm>
          <a:prstGeom prst="rect">
            <a:avLst/>
          </a:prstGeom>
        </p:spPr>
        <p:txBody>
          <a:bodyPr vert="horz" lIns="182880" tIns="91440">
            <a:normAutofit lnSpcReduction="10000"/>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lvl="1">
              <a:buClr>
                <a:srgbClr val="F07F09"/>
              </a:buClr>
            </a:pPr>
            <a:r>
              <a:rPr lang="en-US" dirty="0" smtClean="0">
                <a:solidFill>
                  <a:srgbClr val="D8D8D8">
                    <a:lumMod val="10000"/>
                  </a:srgbClr>
                </a:solidFill>
              </a:rPr>
              <a:t>Selection - Options A &amp; B</a:t>
            </a:r>
          </a:p>
          <a:p>
            <a:pPr lvl="2">
              <a:buClr>
                <a:srgbClr val="F07F09"/>
              </a:buClr>
            </a:pPr>
            <a:r>
              <a:rPr lang="en-US" dirty="0" smtClean="0">
                <a:solidFill>
                  <a:srgbClr val="D8D8D8">
                    <a:lumMod val="10000"/>
                  </a:srgbClr>
                </a:solidFill>
              </a:rPr>
              <a:t>Submit modification request in writing to your Federal Project Officer</a:t>
            </a:r>
          </a:p>
          <a:p>
            <a:pPr lvl="2">
              <a:buClr>
                <a:srgbClr val="F07F09"/>
              </a:buClr>
            </a:pPr>
            <a:r>
              <a:rPr lang="en-US" dirty="0" smtClean="0">
                <a:solidFill>
                  <a:srgbClr val="D8D8D8">
                    <a:lumMod val="10000"/>
                  </a:srgbClr>
                </a:solidFill>
              </a:rPr>
              <a:t>Include a list of grants (by grant number) in which the UG will be applicable</a:t>
            </a:r>
          </a:p>
          <a:p>
            <a:pPr lvl="2">
              <a:buClr>
                <a:srgbClr val="F07F09"/>
              </a:buClr>
            </a:pPr>
            <a:endParaRPr lang="en-US" dirty="0">
              <a:solidFill>
                <a:srgbClr val="D8D8D8">
                  <a:lumMod val="10000"/>
                </a:srgbClr>
              </a:solidFill>
            </a:endParaRPr>
          </a:p>
          <a:p>
            <a:pPr lvl="1">
              <a:buClr>
                <a:srgbClr val="F07F09"/>
              </a:buClr>
            </a:pPr>
            <a:r>
              <a:rPr lang="en-US" dirty="0" smtClean="0">
                <a:solidFill>
                  <a:srgbClr val="D8D8D8">
                    <a:lumMod val="10000"/>
                  </a:srgbClr>
                </a:solidFill>
              </a:rPr>
              <a:t>Selection – Neither Option A or B</a:t>
            </a:r>
          </a:p>
          <a:p>
            <a:pPr lvl="2">
              <a:buClr>
                <a:srgbClr val="F07F09"/>
              </a:buClr>
            </a:pPr>
            <a:r>
              <a:rPr lang="en-US" dirty="0" smtClean="0">
                <a:solidFill>
                  <a:srgbClr val="D8D8D8">
                    <a:lumMod val="10000"/>
                  </a:srgbClr>
                </a:solidFill>
              </a:rPr>
              <a:t>UG applies to all new grant awards or funding released on or after December 26, 2014</a:t>
            </a:r>
          </a:p>
          <a:p>
            <a:pPr lvl="2">
              <a:buClr>
                <a:srgbClr val="F07F09"/>
              </a:buClr>
            </a:pPr>
            <a:r>
              <a:rPr lang="en-US" dirty="0" smtClean="0">
                <a:solidFill>
                  <a:srgbClr val="D8D8D8">
                    <a:lumMod val="10000"/>
                  </a:srgbClr>
                </a:solidFill>
              </a:rPr>
              <a:t>Previously awarded funds follow terms of grant agreement</a:t>
            </a:r>
          </a:p>
          <a:p>
            <a:pPr lvl="3">
              <a:buClr>
                <a:srgbClr val="F07F09"/>
              </a:buClr>
            </a:pPr>
            <a:r>
              <a:rPr lang="en-US" dirty="0" smtClean="0">
                <a:solidFill>
                  <a:srgbClr val="D8D8D8">
                    <a:lumMod val="10000"/>
                  </a:srgbClr>
                </a:solidFill>
              </a:rPr>
              <a:t>This may mean maintaining 2 sets of policies and procedures!	</a:t>
            </a:r>
            <a:endParaRPr lang="en-US" dirty="0">
              <a:solidFill>
                <a:srgbClr val="D8D8D8">
                  <a:lumMod val="10000"/>
                </a:srgbClr>
              </a:solidFill>
            </a:endParaRPr>
          </a:p>
        </p:txBody>
      </p:sp>
    </p:spTree>
    <p:extLst>
      <p:ext uri="{BB962C8B-B14F-4D97-AF65-F5344CB8AC3E}">
        <p14:creationId xmlns:p14="http://schemas.microsoft.com/office/powerpoint/2010/main" val="23545318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447800"/>
            <a:ext cx="8004786"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5"/>
          <p:cNvSpPr txBox="1">
            <a:spLocks/>
          </p:cNvSpPr>
          <p:nvPr/>
        </p:nvSpPr>
        <p:spPr>
          <a:xfrm>
            <a:off x="381000" y="396240"/>
            <a:ext cx="8183880" cy="1051560"/>
          </a:xfrm>
          <a:prstGeom prst="rect">
            <a:avLst/>
          </a:prstGeom>
        </p:spPr>
        <p:txBody>
          <a:bodyPr vert="horz" anchor="b">
            <a:norm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en-US" dirty="0" smtClean="0"/>
              <a:t>DOL Exceptions</a:t>
            </a:r>
          </a:p>
          <a:p>
            <a:r>
              <a:rPr lang="en-US" sz="1700" i="1" dirty="0" smtClean="0"/>
              <a:t>2 CFR Part 2900 </a:t>
            </a:r>
            <a:endParaRPr lang="en-US" sz="1700" i="1" dirty="0"/>
          </a:p>
        </p:txBody>
      </p:sp>
    </p:spTree>
    <p:extLst>
      <p:ext uri="{BB962C8B-B14F-4D97-AF65-F5344CB8AC3E}">
        <p14:creationId xmlns:p14="http://schemas.microsoft.com/office/powerpoint/2010/main" val="13223192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28600"/>
            <a:ext cx="8107680" cy="1219200"/>
          </a:xfrm>
          <a:prstGeom prst="rect">
            <a:avLst/>
          </a:prstGeom>
        </p:spPr>
        <p:txBody>
          <a:bodyPr vert="horz" anchor="b">
            <a:norm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en-US" dirty="0" smtClean="0">
                <a:solidFill>
                  <a:srgbClr val="F07F09">
                    <a:tint val="88000"/>
                    <a:satMod val="150000"/>
                  </a:srgbClr>
                </a:solidFill>
              </a:rPr>
              <a:t>Definitions &amp; New Items</a:t>
            </a:r>
          </a:p>
          <a:p>
            <a:r>
              <a:rPr lang="en-US" sz="1800" i="1" dirty="0" smtClean="0">
                <a:solidFill>
                  <a:srgbClr val="F07F09">
                    <a:tint val="88000"/>
                    <a:satMod val="150000"/>
                  </a:srgbClr>
                </a:solidFill>
              </a:rPr>
              <a:t>Important additions or changes to the following:  </a:t>
            </a:r>
          </a:p>
        </p:txBody>
      </p:sp>
      <p:sp>
        <p:nvSpPr>
          <p:cNvPr id="3" name="Text Placeholder 2"/>
          <p:cNvSpPr txBox="1">
            <a:spLocks/>
          </p:cNvSpPr>
          <p:nvPr/>
        </p:nvSpPr>
        <p:spPr>
          <a:xfrm>
            <a:off x="457200" y="1447800"/>
            <a:ext cx="8183880" cy="4495800"/>
          </a:xfrm>
          <a:prstGeom prst="rect">
            <a:avLst/>
          </a:prstGeom>
        </p:spPr>
        <p:txBody>
          <a:bodyPr vert="horz" lIns="182880" tIns="91440">
            <a:norm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lvl="1">
              <a:buClr>
                <a:srgbClr val="F07F09"/>
              </a:buClr>
            </a:pPr>
            <a:r>
              <a:rPr lang="en-US" dirty="0" smtClean="0">
                <a:solidFill>
                  <a:srgbClr val="D8D8D8">
                    <a:lumMod val="10000"/>
                  </a:srgbClr>
                </a:solidFill>
              </a:rPr>
              <a:t>Conflict of interest</a:t>
            </a:r>
          </a:p>
          <a:p>
            <a:pPr lvl="1">
              <a:buClr>
                <a:srgbClr val="F07F09"/>
              </a:buClr>
            </a:pPr>
            <a:r>
              <a:rPr lang="en-US" dirty="0" smtClean="0">
                <a:solidFill>
                  <a:srgbClr val="D8D8D8">
                    <a:lumMod val="10000"/>
                  </a:srgbClr>
                </a:solidFill>
              </a:rPr>
              <a:t>Procurement Methods</a:t>
            </a:r>
          </a:p>
          <a:p>
            <a:pPr lvl="1">
              <a:buClr>
                <a:srgbClr val="F07F09"/>
              </a:buClr>
            </a:pPr>
            <a:r>
              <a:rPr lang="en-US" dirty="0" smtClean="0">
                <a:solidFill>
                  <a:srgbClr val="D8D8D8">
                    <a:lumMod val="10000"/>
                  </a:srgbClr>
                </a:solidFill>
              </a:rPr>
              <a:t>Support for Indirect Cost rates </a:t>
            </a:r>
          </a:p>
          <a:p>
            <a:pPr lvl="1">
              <a:buClr>
                <a:srgbClr val="F07F09"/>
              </a:buClr>
            </a:pPr>
            <a:r>
              <a:rPr lang="en-US" dirty="0" smtClean="0">
                <a:solidFill>
                  <a:srgbClr val="D8D8D8">
                    <a:lumMod val="10000"/>
                  </a:srgbClr>
                </a:solidFill>
              </a:rPr>
              <a:t>De Minimis Rate</a:t>
            </a:r>
          </a:p>
          <a:p>
            <a:pPr lvl="1">
              <a:buClr>
                <a:srgbClr val="F07F09"/>
              </a:buClr>
            </a:pPr>
            <a:r>
              <a:rPr lang="en-US" dirty="0" smtClean="0">
                <a:solidFill>
                  <a:srgbClr val="D8D8D8">
                    <a:lumMod val="10000"/>
                  </a:srgbClr>
                </a:solidFill>
              </a:rPr>
              <a:t>Reasonable Costs</a:t>
            </a:r>
          </a:p>
          <a:p>
            <a:pPr lvl="1">
              <a:buClr>
                <a:srgbClr val="F07F09"/>
              </a:buClr>
            </a:pPr>
            <a:r>
              <a:rPr lang="en-US" dirty="0" smtClean="0">
                <a:solidFill>
                  <a:srgbClr val="D8D8D8">
                    <a:lumMod val="10000"/>
                  </a:srgbClr>
                </a:solidFill>
              </a:rPr>
              <a:t>Fixed Unit Price</a:t>
            </a:r>
          </a:p>
          <a:p>
            <a:pPr lvl="1">
              <a:buClr>
                <a:srgbClr val="F07F09"/>
              </a:buClr>
            </a:pPr>
            <a:r>
              <a:rPr lang="en-US" dirty="0" smtClean="0">
                <a:solidFill>
                  <a:srgbClr val="D8D8D8">
                    <a:lumMod val="10000"/>
                  </a:srgbClr>
                </a:solidFill>
              </a:rPr>
              <a:t>Computing Devices </a:t>
            </a:r>
          </a:p>
          <a:p>
            <a:pPr lvl="1">
              <a:buClr>
                <a:srgbClr val="F07F09"/>
              </a:buClr>
            </a:pPr>
            <a:r>
              <a:rPr lang="en-US" dirty="0" smtClean="0">
                <a:solidFill>
                  <a:srgbClr val="D8D8D8">
                    <a:lumMod val="10000"/>
                  </a:srgbClr>
                </a:solidFill>
              </a:rPr>
              <a:t>Improper Payments </a:t>
            </a:r>
          </a:p>
          <a:p>
            <a:pPr lvl="1">
              <a:buClr>
                <a:srgbClr val="F07F09"/>
              </a:buClr>
            </a:pPr>
            <a:r>
              <a:rPr lang="en-US" dirty="0" smtClean="0">
                <a:solidFill>
                  <a:srgbClr val="D8D8D8">
                    <a:lumMod val="10000"/>
                  </a:srgbClr>
                </a:solidFill>
              </a:rPr>
              <a:t>Personally Identifiable Information (PII)</a:t>
            </a:r>
          </a:p>
          <a:p>
            <a:pPr lvl="1">
              <a:buClr>
                <a:srgbClr val="F07F09"/>
              </a:buClr>
            </a:pPr>
            <a:r>
              <a:rPr lang="en-US" dirty="0" smtClean="0">
                <a:solidFill>
                  <a:srgbClr val="D8D8D8">
                    <a:lumMod val="10000"/>
                  </a:srgbClr>
                </a:solidFill>
              </a:rPr>
              <a:t>COSO</a:t>
            </a:r>
          </a:p>
          <a:p>
            <a:pPr marL="347472" lvl="1" indent="0">
              <a:buClr>
                <a:srgbClr val="F07F09"/>
              </a:buClr>
              <a:buNone/>
            </a:pPr>
            <a:endParaRPr lang="en-US" dirty="0" smtClean="0">
              <a:solidFill>
                <a:srgbClr val="D8D8D8">
                  <a:lumMod val="10000"/>
                </a:srgbClr>
              </a:solidFill>
            </a:endParaRPr>
          </a:p>
          <a:p>
            <a:pPr lvl="1">
              <a:buClr>
                <a:srgbClr val="F07F09"/>
              </a:buClr>
            </a:pPr>
            <a:endParaRPr lang="en-US" dirty="0">
              <a:solidFill>
                <a:srgbClr val="D8D8D8">
                  <a:lumMod val="10000"/>
                </a:srgbClr>
              </a:solidFill>
            </a:endParaRPr>
          </a:p>
        </p:txBody>
      </p:sp>
    </p:spTree>
    <p:extLst>
      <p:ext uri="{BB962C8B-B14F-4D97-AF65-F5344CB8AC3E}">
        <p14:creationId xmlns:p14="http://schemas.microsoft.com/office/powerpoint/2010/main" val="95818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93192"/>
            <a:ext cx="7922496" cy="6182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5"/>
          <p:cNvSpPr>
            <a:spLocks noGrp="1"/>
          </p:cNvSpPr>
          <p:nvPr>
            <p:ph type="title" idx="4294967295"/>
          </p:nvPr>
        </p:nvSpPr>
        <p:spPr>
          <a:xfrm>
            <a:off x="381000" y="0"/>
            <a:ext cx="8183880" cy="1051560"/>
          </a:xfrm>
        </p:spPr>
        <p:txBody>
          <a:bodyPr/>
          <a:lstStyle/>
          <a:p>
            <a:r>
              <a:rPr lang="en-US" dirty="0" smtClean="0"/>
              <a:t>Resources</a:t>
            </a:r>
            <a:endParaRPr lang="en-US" dirty="0"/>
          </a:p>
        </p:txBody>
      </p:sp>
    </p:spTree>
    <p:extLst>
      <p:ext uri="{BB962C8B-B14F-4D97-AF65-F5344CB8AC3E}">
        <p14:creationId xmlns:p14="http://schemas.microsoft.com/office/powerpoint/2010/main" val="40914540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762000" y="381000"/>
            <a:ext cx="7793038" cy="1462088"/>
          </a:xfrm>
        </p:spPr>
        <p:txBody>
          <a:bodyPr>
            <a:normAutofit/>
          </a:bodyPr>
          <a:lstStyle/>
          <a:p>
            <a:r>
              <a:rPr lang="en-US" sz="3200" dirty="0" smtClean="0"/>
              <a:t>Federal </a:t>
            </a:r>
            <a:r>
              <a:rPr lang="en-US" sz="3200" dirty="0"/>
              <a:t>Project Officer (FPO</a:t>
            </a:r>
            <a:r>
              <a:rPr lang="en-US" sz="3200" dirty="0" smtClean="0"/>
              <a:t>)</a:t>
            </a:r>
            <a:br>
              <a:rPr lang="en-US" sz="3200" dirty="0" smtClean="0"/>
            </a:br>
            <a:r>
              <a:rPr lang="en-US" sz="3200" dirty="0" smtClean="0"/>
              <a:t>Grants Specialist</a:t>
            </a:r>
            <a:endParaRPr lang="en-US" sz="3200" dirty="0"/>
          </a:p>
        </p:txBody>
      </p:sp>
      <p:sp>
        <p:nvSpPr>
          <p:cNvPr id="71683" name="Rectangle 3"/>
          <p:cNvSpPr>
            <a:spLocks noGrp="1" noChangeArrowheads="1"/>
          </p:cNvSpPr>
          <p:nvPr>
            <p:ph sz="quarter" idx="1"/>
          </p:nvPr>
        </p:nvSpPr>
        <p:spPr>
          <a:xfrm>
            <a:off x="304800" y="2057400"/>
            <a:ext cx="7772400" cy="4114800"/>
          </a:xfrm>
        </p:spPr>
        <p:txBody>
          <a:bodyPr/>
          <a:lstStyle/>
          <a:p>
            <a:pPr algn="ctr">
              <a:lnSpc>
                <a:spcPct val="80000"/>
              </a:lnSpc>
              <a:buFont typeface="Wingdings" pitchFamily="2" charset="2"/>
              <a:buNone/>
            </a:pPr>
            <a:endParaRPr lang="en-US" sz="2800" dirty="0" smtClean="0">
              <a:solidFill>
                <a:schemeClr val="folHlink"/>
              </a:solidFill>
            </a:endParaRPr>
          </a:p>
          <a:p>
            <a:pPr algn="ctr">
              <a:lnSpc>
                <a:spcPct val="80000"/>
              </a:lnSpc>
              <a:buFont typeface="Wingdings" pitchFamily="2" charset="2"/>
              <a:buNone/>
            </a:pPr>
            <a:endParaRPr lang="en-US" sz="2800" dirty="0">
              <a:solidFill>
                <a:schemeClr val="folHlink"/>
              </a:solidFill>
            </a:endParaRPr>
          </a:p>
          <a:p>
            <a:pPr algn="ctr">
              <a:lnSpc>
                <a:spcPct val="80000"/>
              </a:lnSpc>
              <a:buFont typeface="Wingdings" pitchFamily="2" charset="2"/>
              <a:buNone/>
            </a:pPr>
            <a:r>
              <a:rPr lang="en-US" sz="2800" dirty="0" smtClean="0">
                <a:solidFill>
                  <a:schemeClr val="folHlink"/>
                </a:solidFill>
              </a:rPr>
              <a:t>Trevor </a:t>
            </a:r>
            <a:r>
              <a:rPr lang="en-US" sz="2800" dirty="0">
                <a:solidFill>
                  <a:schemeClr val="folHlink"/>
                </a:solidFill>
              </a:rPr>
              <a:t>Capon</a:t>
            </a:r>
          </a:p>
          <a:p>
            <a:pPr algn="ctr">
              <a:lnSpc>
                <a:spcPct val="80000"/>
              </a:lnSpc>
              <a:buFont typeface="Wingdings" pitchFamily="2" charset="2"/>
              <a:buNone/>
            </a:pPr>
            <a:r>
              <a:rPr lang="en-US" sz="2800" dirty="0">
                <a:solidFill>
                  <a:schemeClr val="folHlink"/>
                </a:solidFill>
              </a:rPr>
              <a:t>US DOL/ETA</a:t>
            </a:r>
          </a:p>
          <a:p>
            <a:pPr algn="ctr">
              <a:lnSpc>
                <a:spcPct val="80000"/>
              </a:lnSpc>
              <a:buFont typeface="Wingdings" pitchFamily="2" charset="2"/>
              <a:buNone/>
            </a:pPr>
            <a:r>
              <a:rPr lang="en-US" sz="2800" dirty="0">
                <a:solidFill>
                  <a:schemeClr val="folHlink"/>
                </a:solidFill>
              </a:rPr>
              <a:t>JFK Federal Building, Room E-350</a:t>
            </a:r>
          </a:p>
          <a:p>
            <a:pPr algn="ctr">
              <a:lnSpc>
                <a:spcPct val="80000"/>
              </a:lnSpc>
              <a:buFont typeface="Wingdings" pitchFamily="2" charset="2"/>
              <a:buNone/>
            </a:pPr>
            <a:r>
              <a:rPr lang="en-US" sz="2800" dirty="0">
                <a:solidFill>
                  <a:schemeClr val="folHlink"/>
                </a:solidFill>
              </a:rPr>
              <a:t>Boston, MA 02203</a:t>
            </a:r>
          </a:p>
          <a:p>
            <a:pPr algn="ctr">
              <a:lnSpc>
                <a:spcPct val="80000"/>
              </a:lnSpc>
              <a:buFont typeface="Wingdings" pitchFamily="2" charset="2"/>
              <a:buNone/>
            </a:pPr>
            <a:r>
              <a:rPr lang="en-US" sz="2800" dirty="0">
                <a:solidFill>
                  <a:schemeClr val="folHlink"/>
                </a:solidFill>
              </a:rPr>
              <a:t>p. 617-788-0391</a:t>
            </a:r>
          </a:p>
          <a:p>
            <a:pPr algn="ctr">
              <a:lnSpc>
                <a:spcPct val="80000"/>
              </a:lnSpc>
              <a:buFont typeface="Wingdings" pitchFamily="2" charset="2"/>
              <a:buNone/>
            </a:pPr>
            <a:r>
              <a:rPr lang="en-US" sz="2800" dirty="0">
                <a:solidFill>
                  <a:schemeClr val="folHlink"/>
                </a:solidFill>
              </a:rPr>
              <a:t>capon.trevor@dol.gov</a:t>
            </a:r>
          </a:p>
          <a:p>
            <a:pPr>
              <a:lnSpc>
                <a:spcPct val="80000"/>
              </a:lnSpc>
              <a:buFont typeface="Wingdings" pitchFamily="2" charset="2"/>
              <a:buNone/>
            </a:pPr>
            <a:endParaRPr lang="en-US" sz="2800" dirty="0">
              <a:solidFill>
                <a:schemeClr val="folHlink"/>
              </a:solidFill>
            </a:endParaRPr>
          </a:p>
        </p:txBody>
      </p:sp>
    </p:spTree>
    <p:extLst>
      <p:ext uri="{BB962C8B-B14F-4D97-AF65-F5344CB8AC3E}">
        <p14:creationId xmlns:p14="http://schemas.microsoft.com/office/powerpoint/2010/main" val="3511972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Default Theme">
  <a:themeElements>
    <a:clrScheme name="Default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Default Theme">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2607</TotalTime>
  <Words>11803</Words>
  <Application>Microsoft Office PowerPoint</Application>
  <PresentationFormat>On-screen Show (4:3)</PresentationFormat>
  <Paragraphs>1030</Paragraphs>
  <Slides>85</Slides>
  <Notes>77</Notes>
  <HiddenSlides>1</HiddenSlides>
  <MMClips>0</MMClips>
  <ScaleCrop>false</ScaleCrop>
  <HeadingPairs>
    <vt:vector size="4" baseType="variant">
      <vt:variant>
        <vt:lpstr>Theme</vt:lpstr>
      </vt:variant>
      <vt:variant>
        <vt:i4>2</vt:i4>
      </vt:variant>
      <vt:variant>
        <vt:lpstr>Slide Titles</vt:lpstr>
      </vt:variant>
      <vt:variant>
        <vt:i4>85</vt:i4>
      </vt:variant>
    </vt:vector>
  </HeadingPairs>
  <TitlesOfParts>
    <vt:vector size="87" baseType="lpstr">
      <vt:lpstr>Oriel</vt:lpstr>
      <vt:lpstr>Default Theme</vt:lpstr>
      <vt:lpstr>U.S. Department of Labor Employment and training administration   REO Region 1 Peer to Peer Training Boston, Massachusetts April 12-14, 2016 </vt:lpstr>
      <vt:lpstr>Session Objectives</vt:lpstr>
      <vt:lpstr>Where do I find answers to my questions?</vt:lpstr>
      <vt:lpstr>Grant Modifications</vt:lpstr>
      <vt:lpstr>Learning Objectives</vt:lpstr>
      <vt:lpstr>Learning Objectives Continued</vt:lpstr>
      <vt:lpstr>Types of Modifications </vt:lpstr>
      <vt:lpstr>Grant Officer Initiated Modifications</vt:lpstr>
      <vt:lpstr>Grantee Requested Modifications</vt:lpstr>
      <vt:lpstr>When May A Modification Be Necessary?</vt:lpstr>
      <vt:lpstr>When May a modification be necessary? continued</vt:lpstr>
      <vt:lpstr>Budget Modification</vt:lpstr>
      <vt:lpstr>Clause #1:-Budget Line Item Flexibility</vt:lpstr>
      <vt:lpstr>SF 424A</vt:lpstr>
      <vt:lpstr>Approved Indirect Cost rate Incorporation</vt:lpstr>
      <vt:lpstr>No-Cost Extension </vt:lpstr>
      <vt:lpstr>No-Cost Extension Request</vt:lpstr>
      <vt:lpstr>No Cost Extension review table</vt:lpstr>
      <vt:lpstr>Equipment</vt:lpstr>
      <vt:lpstr>Grant Agreement Part IV – Special Conditions</vt:lpstr>
      <vt:lpstr>Equipment Request Things to Consider before Requesting Approval</vt:lpstr>
      <vt:lpstr>Equipment Request required items</vt:lpstr>
      <vt:lpstr>Change to the Statement or Scope of Work </vt:lpstr>
      <vt:lpstr>Renovation</vt:lpstr>
      <vt:lpstr>Novation Change (organization changes its legal name)</vt:lpstr>
      <vt:lpstr>Changes in Key Personnel</vt:lpstr>
      <vt:lpstr>Prior Approval for Grant Agreement Changes</vt:lpstr>
      <vt:lpstr>Definitions of Prior Approval</vt:lpstr>
      <vt:lpstr>Sources of Prior Approval Requirements</vt:lpstr>
      <vt:lpstr>Sources of Prior approval requirements</vt:lpstr>
      <vt:lpstr>Monitoring Prior Approval</vt:lpstr>
      <vt:lpstr>Monitoring Prior Approvals Continued</vt:lpstr>
      <vt:lpstr>Change was made without prior approval</vt:lpstr>
      <vt:lpstr>FPO Role – Modification Process</vt:lpstr>
      <vt:lpstr>Bases for Modification Approval</vt:lpstr>
      <vt:lpstr>Technical Instructions</vt:lpstr>
      <vt:lpstr>All Modification Requests Should Include:</vt:lpstr>
      <vt:lpstr>Modification Quiz – True or False</vt:lpstr>
      <vt:lpstr>Modification Quiz Continued – True or False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Financial Reporting</vt:lpstr>
      <vt:lpstr>On-Site Monitoring</vt:lpstr>
      <vt:lpstr>Monitoring process </vt:lpstr>
      <vt:lpstr>Common Findings</vt:lpstr>
      <vt:lpstr>Subrecipient Monitoring and Management </vt:lpstr>
      <vt:lpstr>Subrecipient Monitoring and Management </vt:lpstr>
      <vt:lpstr>Subrecipient Monitoring and Management (2)</vt:lpstr>
      <vt:lpstr>Subrecipient Monitoring and Management (3)</vt:lpstr>
      <vt:lpstr>Transitioning to the Uniform Guidance</vt:lpstr>
      <vt:lpstr>Uniform Guidance (UG)</vt:lpstr>
      <vt:lpstr>Why UG?</vt:lpstr>
      <vt:lpstr>PowerPoint Presentation</vt:lpstr>
      <vt:lpstr>After  Uniform 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lpstr>Federal Project Officer (FPO) Grants Specialist</vt:lpstr>
    </vt:vector>
  </TitlesOfParts>
  <Company>Employment &amp; Training Administration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Build Peer to Peer</dc:title>
  <dc:creator>capon.trevor</dc:creator>
  <cp:lastModifiedBy>Windows User</cp:lastModifiedBy>
  <cp:revision>321</cp:revision>
  <cp:lastPrinted>2015-04-29T14:03:11Z</cp:lastPrinted>
  <dcterms:created xsi:type="dcterms:W3CDTF">2013-06-04T14:07:06Z</dcterms:created>
  <dcterms:modified xsi:type="dcterms:W3CDTF">2016-06-16T14:31:04Z</dcterms:modified>
</cp:coreProperties>
</file>