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4"/>
  </p:sldMasterIdLst>
  <p:notesMasterIdLst>
    <p:notesMasterId r:id="rId103"/>
  </p:notesMasterIdLst>
  <p:handoutMasterIdLst>
    <p:handoutMasterId r:id="rId104"/>
  </p:handoutMasterIdLst>
  <p:sldIdLst>
    <p:sldId id="256" r:id="rId5"/>
    <p:sldId id="429" r:id="rId6"/>
    <p:sldId id="431" r:id="rId7"/>
    <p:sldId id="545" r:id="rId8"/>
    <p:sldId id="457" r:id="rId9"/>
    <p:sldId id="546" r:id="rId10"/>
    <p:sldId id="432" r:id="rId11"/>
    <p:sldId id="461" r:id="rId12"/>
    <p:sldId id="547" r:id="rId13"/>
    <p:sldId id="472" r:id="rId14"/>
    <p:sldId id="460" r:id="rId15"/>
    <p:sldId id="462" r:id="rId16"/>
    <p:sldId id="464" r:id="rId17"/>
    <p:sldId id="548" r:id="rId18"/>
    <p:sldId id="465" r:id="rId19"/>
    <p:sldId id="466" r:id="rId20"/>
    <p:sldId id="549" r:id="rId21"/>
    <p:sldId id="391" r:id="rId22"/>
    <p:sldId id="550" r:id="rId23"/>
    <p:sldId id="500" r:id="rId24"/>
    <p:sldId id="501" r:id="rId25"/>
    <p:sldId id="506" r:id="rId26"/>
    <p:sldId id="502" r:id="rId27"/>
    <p:sldId id="503" r:id="rId28"/>
    <p:sldId id="533" r:id="rId29"/>
    <p:sldId id="534" r:id="rId30"/>
    <p:sldId id="535" r:id="rId31"/>
    <p:sldId id="532" r:id="rId32"/>
    <p:sldId id="536" r:id="rId33"/>
    <p:sldId id="551" r:id="rId34"/>
    <p:sldId id="507" r:id="rId35"/>
    <p:sldId id="508" r:id="rId36"/>
    <p:sldId id="509" r:id="rId37"/>
    <p:sldId id="504" r:id="rId38"/>
    <p:sldId id="553" r:id="rId39"/>
    <p:sldId id="552" r:id="rId40"/>
    <p:sldId id="511" r:id="rId41"/>
    <p:sldId id="392" r:id="rId42"/>
    <p:sldId id="468" r:id="rId43"/>
    <p:sldId id="469" r:id="rId44"/>
    <p:sldId id="447" r:id="rId45"/>
    <p:sldId id="448" r:id="rId46"/>
    <p:sldId id="297" r:id="rId47"/>
    <p:sldId id="422" r:id="rId48"/>
    <p:sldId id="322" r:id="rId49"/>
    <p:sldId id="332" r:id="rId50"/>
    <p:sldId id="393" r:id="rId51"/>
    <p:sldId id="529" r:id="rId52"/>
    <p:sldId id="394" r:id="rId53"/>
    <p:sldId id="302" r:id="rId54"/>
    <p:sldId id="385" r:id="rId55"/>
    <p:sldId id="375" r:id="rId56"/>
    <p:sldId id="554" r:id="rId57"/>
    <p:sldId id="555" r:id="rId58"/>
    <p:sldId id="487" r:id="rId59"/>
    <p:sldId id="482" r:id="rId60"/>
    <p:sldId id="483" r:id="rId61"/>
    <p:sldId id="484" r:id="rId62"/>
    <p:sldId id="481" r:id="rId63"/>
    <p:sldId id="488" r:id="rId64"/>
    <p:sldId id="489" r:id="rId65"/>
    <p:sldId id="494" r:id="rId66"/>
    <p:sldId id="474" r:id="rId67"/>
    <p:sldId id="478" r:id="rId68"/>
    <p:sldId id="475" r:id="rId69"/>
    <p:sldId id="476" r:id="rId70"/>
    <p:sldId id="398" r:id="rId71"/>
    <p:sldId id="439" r:id="rId72"/>
    <p:sldId id="440" r:id="rId73"/>
    <p:sldId id="516" r:id="rId74"/>
    <p:sldId id="556" r:id="rId75"/>
    <p:sldId id="407" r:id="rId76"/>
    <p:sldId id="420" r:id="rId77"/>
    <p:sldId id="260" r:id="rId78"/>
    <p:sldId id="421" r:id="rId79"/>
    <p:sldId id="408" r:id="rId80"/>
    <p:sldId id="557" r:id="rId81"/>
    <p:sldId id="406" r:id="rId82"/>
    <p:sldId id="386" r:id="rId83"/>
    <p:sldId id="537" r:id="rId84"/>
    <p:sldId id="541" r:id="rId85"/>
    <p:sldId id="542" r:id="rId86"/>
    <p:sldId id="543" r:id="rId87"/>
    <p:sldId id="544" r:id="rId88"/>
    <p:sldId id="410" r:id="rId89"/>
    <p:sldId id="411" r:id="rId90"/>
    <p:sldId id="528" r:id="rId91"/>
    <p:sldId id="296" r:id="rId92"/>
    <p:sldId id="414" r:id="rId93"/>
    <p:sldId id="416" r:id="rId94"/>
    <p:sldId id="520" r:id="rId95"/>
    <p:sldId id="423" r:id="rId96"/>
    <p:sldId id="424" r:id="rId97"/>
    <p:sldId id="527" r:id="rId98"/>
    <p:sldId id="428" r:id="rId99"/>
    <p:sldId id="376" r:id="rId100"/>
    <p:sldId id="442" r:id="rId101"/>
    <p:sldId id="388" r:id="rId102"/>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Verdana" pitchFamily="34" charset="0"/>
        <a:ea typeface="ＭＳ Ｐゴシック"/>
        <a:cs typeface="ＭＳ Ｐゴシック"/>
      </a:defRPr>
    </a:lvl1pPr>
    <a:lvl2pPr marL="457200" algn="l" rtl="0" fontAlgn="base">
      <a:spcBef>
        <a:spcPct val="0"/>
      </a:spcBef>
      <a:spcAft>
        <a:spcPct val="0"/>
      </a:spcAft>
      <a:defRPr sz="2400" kern="1200">
        <a:solidFill>
          <a:schemeClr val="tx1"/>
        </a:solidFill>
        <a:latin typeface="Verdana" pitchFamily="34" charset="0"/>
        <a:ea typeface="ＭＳ Ｐゴシック"/>
        <a:cs typeface="ＭＳ Ｐゴシック"/>
      </a:defRPr>
    </a:lvl2pPr>
    <a:lvl3pPr marL="914400" algn="l" rtl="0" fontAlgn="base">
      <a:spcBef>
        <a:spcPct val="0"/>
      </a:spcBef>
      <a:spcAft>
        <a:spcPct val="0"/>
      </a:spcAft>
      <a:defRPr sz="2400" kern="1200">
        <a:solidFill>
          <a:schemeClr val="tx1"/>
        </a:solidFill>
        <a:latin typeface="Verdana" pitchFamily="34" charset="0"/>
        <a:ea typeface="ＭＳ Ｐゴシック"/>
        <a:cs typeface="ＭＳ Ｐゴシック"/>
      </a:defRPr>
    </a:lvl3pPr>
    <a:lvl4pPr marL="1371600" algn="l" rtl="0" fontAlgn="base">
      <a:spcBef>
        <a:spcPct val="0"/>
      </a:spcBef>
      <a:spcAft>
        <a:spcPct val="0"/>
      </a:spcAft>
      <a:defRPr sz="2400" kern="1200">
        <a:solidFill>
          <a:schemeClr val="tx1"/>
        </a:solidFill>
        <a:latin typeface="Verdana" pitchFamily="34" charset="0"/>
        <a:ea typeface="ＭＳ Ｐゴシック"/>
        <a:cs typeface="ＭＳ Ｐゴシック"/>
      </a:defRPr>
    </a:lvl4pPr>
    <a:lvl5pPr marL="1828800" algn="l" rtl="0" fontAlgn="base">
      <a:spcBef>
        <a:spcPct val="0"/>
      </a:spcBef>
      <a:spcAft>
        <a:spcPct val="0"/>
      </a:spcAft>
      <a:defRPr sz="2400" kern="1200">
        <a:solidFill>
          <a:schemeClr val="tx1"/>
        </a:solidFill>
        <a:latin typeface="Verdana" pitchFamily="34" charset="0"/>
        <a:ea typeface="ＭＳ Ｐゴシック"/>
        <a:cs typeface="ＭＳ Ｐゴシック"/>
      </a:defRPr>
    </a:lvl5pPr>
    <a:lvl6pPr marL="2286000" algn="l" defTabSz="914400" rtl="0" eaLnBrk="1" latinLnBrk="0" hangingPunct="1">
      <a:defRPr sz="2400" kern="1200">
        <a:solidFill>
          <a:schemeClr val="tx1"/>
        </a:solidFill>
        <a:latin typeface="Verdana" pitchFamily="34" charset="0"/>
        <a:ea typeface="ＭＳ Ｐゴシック"/>
        <a:cs typeface="ＭＳ Ｐゴシック"/>
      </a:defRPr>
    </a:lvl6pPr>
    <a:lvl7pPr marL="2743200" algn="l" defTabSz="914400" rtl="0" eaLnBrk="1" latinLnBrk="0" hangingPunct="1">
      <a:defRPr sz="2400" kern="1200">
        <a:solidFill>
          <a:schemeClr val="tx1"/>
        </a:solidFill>
        <a:latin typeface="Verdana" pitchFamily="34" charset="0"/>
        <a:ea typeface="ＭＳ Ｐゴシック"/>
        <a:cs typeface="ＭＳ Ｐゴシック"/>
      </a:defRPr>
    </a:lvl7pPr>
    <a:lvl8pPr marL="3200400" algn="l" defTabSz="914400" rtl="0" eaLnBrk="1" latinLnBrk="0" hangingPunct="1">
      <a:defRPr sz="2400" kern="1200">
        <a:solidFill>
          <a:schemeClr val="tx1"/>
        </a:solidFill>
        <a:latin typeface="Verdana" pitchFamily="34" charset="0"/>
        <a:ea typeface="ＭＳ Ｐゴシック"/>
        <a:cs typeface="ＭＳ Ｐゴシック"/>
      </a:defRPr>
    </a:lvl8pPr>
    <a:lvl9pPr marL="3657600" algn="l" defTabSz="914400" rtl="0" eaLnBrk="1" latinLnBrk="0" hangingPunct="1">
      <a:defRPr sz="2400" kern="1200">
        <a:solidFill>
          <a:schemeClr val="tx1"/>
        </a:solidFill>
        <a:latin typeface="Verdana" pitchFamily="34" charset="0"/>
        <a:ea typeface="ＭＳ Ｐゴシック"/>
        <a:cs typeface="ＭＳ Ｐゴシック"/>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38E"/>
    <a:srgbClr val="336699"/>
    <a:srgbClr val="3366CC"/>
    <a:srgbClr val="DC5EA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7" autoAdjust="0"/>
    <p:restoredTop sz="67153" autoAdjust="0"/>
  </p:normalViewPr>
  <p:slideViewPr>
    <p:cSldViewPr>
      <p:cViewPr varScale="1">
        <p:scale>
          <a:sx n="49" d="100"/>
          <a:sy n="49" d="100"/>
        </p:scale>
        <p:origin x="1932" y="48"/>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66" d="100"/>
        <a:sy n="66" d="100"/>
      </p:scale>
      <p:origin x="0" y="0"/>
    </p:cViewPr>
  </p:notesTextViewPr>
  <p:sorterViewPr>
    <p:cViewPr>
      <p:scale>
        <a:sx n="66" d="100"/>
        <a:sy n="66" d="100"/>
      </p:scale>
      <p:origin x="0" y="7478"/>
    </p:cViewPr>
  </p:sorterViewPr>
  <p:notesViewPr>
    <p:cSldViewPr>
      <p:cViewPr varScale="1">
        <p:scale>
          <a:sx n="42" d="100"/>
          <a:sy n="42" d="100"/>
        </p:scale>
        <p:origin x="-1502" y="-7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theme" Target="theme/theme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_rels/viewProps.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slide" Target="slides/slide3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atin typeface="Arial" charset="0"/>
                <a:ea typeface="ＭＳ Ｐゴシック" charset="-128"/>
                <a:cs typeface="+mn-cs"/>
              </a:defRPr>
            </a:lvl1pPr>
          </a:lstStyle>
          <a:p>
            <a:pPr>
              <a:defRPr/>
            </a:pPr>
            <a:endParaRPr lang="en-US"/>
          </a:p>
        </p:txBody>
      </p:sp>
      <p:sp>
        <p:nvSpPr>
          <p:cNvPr id="76803"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atin typeface="Arial" charset="0"/>
                <a:ea typeface="ＭＳ Ｐゴシック" charset="-128"/>
                <a:cs typeface="+mn-cs"/>
              </a:defRPr>
            </a:lvl1pPr>
          </a:lstStyle>
          <a:p>
            <a:pPr>
              <a:defRPr/>
            </a:pPr>
            <a:endParaRPr lang="en-US"/>
          </a:p>
        </p:txBody>
      </p:sp>
      <p:sp>
        <p:nvSpPr>
          <p:cNvPr id="76804"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atin typeface="Arial" charset="0"/>
                <a:ea typeface="ＭＳ Ｐゴシック" charset="-128"/>
                <a:cs typeface="+mn-cs"/>
              </a:defRPr>
            </a:lvl1pPr>
          </a:lstStyle>
          <a:p>
            <a:pPr>
              <a:defRPr/>
            </a:pPr>
            <a:endParaRPr lang="en-US"/>
          </a:p>
        </p:txBody>
      </p:sp>
      <p:sp>
        <p:nvSpPr>
          <p:cNvPr id="76805"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atin typeface="Arial" charset="0"/>
                <a:ea typeface="ＭＳ Ｐゴシック" charset="-128"/>
                <a:cs typeface="+mn-cs"/>
              </a:defRPr>
            </a:lvl1pPr>
          </a:lstStyle>
          <a:p>
            <a:pPr>
              <a:defRPr/>
            </a:pPr>
            <a:fld id="{86147B62-9FF2-4CF7-A2CD-D7A04F75A58B}" type="slidenum">
              <a:rPr lang="en-US"/>
              <a:pPr>
                <a:defRPr/>
              </a:pPr>
              <a:t>‹#›</a:t>
            </a:fld>
            <a:endParaRPr lang="en-US"/>
          </a:p>
        </p:txBody>
      </p:sp>
    </p:spTree>
    <p:extLst>
      <p:ext uri="{BB962C8B-B14F-4D97-AF65-F5344CB8AC3E}">
        <p14:creationId xmlns:p14="http://schemas.microsoft.com/office/powerpoint/2010/main" val="1939423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atin typeface="Arial" charset="0"/>
                <a:ea typeface="ＭＳ Ｐゴシック" charset="-128"/>
                <a:cs typeface="+mn-cs"/>
              </a:defRPr>
            </a:lvl1pPr>
          </a:lstStyle>
          <a:p>
            <a:pPr>
              <a:defRPr/>
            </a:pPr>
            <a:endParaRPr lang="en-US"/>
          </a:p>
        </p:txBody>
      </p:sp>
      <p:sp>
        <p:nvSpPr>
          <p:cNvPr id="78851" name="Rectangle 3"/>
          <p:cNvSpPr>
            <a:spLocks noGrp="1" noChangeArrowheads="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atin typeface="Arial" charset="0"/>
                <a:ea typeface="ＭＳ Ｐゴシック" charset="-128"/>
                <a:cs typeface="+mn-cs"/>
              </a:defRPr>
            </a:lvl1pPr>
          </a:lstStyle>
          <a:p>
            <a:pPr>
              <a:defRPr/>
            </a:pPr>
            <a:endParaRPr lang="en-US"/>
          </a:p>
        </p:txBody>
      </p:sp>
      <p:sp>
        <p:nvSpPr>
          <p:cNvPr id="6246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78853"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8854"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atin typeface="Arial" charset="0"/>
                <a:ea typeface="ＭＳ Ｐゴシック" charset="-128"/>
                <a:cs typeface="+mn-cs"/>
              </a:defRPr>
            </a:lvl1pPr>
          </a:lstStyle>
          <a:p>
            <a:pPr>
              <a:defRPr/>
            </a:pPr>
            <a:endParaRPr lang="en-US"/>
          </a:p>
        </p:txBody>
      </p:sp>
      <p:sp>
        <p:nvSpPr>
          <p:cNvPr id="78855"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atin typeface="Arial" charset="0"/>
                <a:ea typeface="ＭＳ Ｐゴシック" charset="-128"/>
                <a:cs typeface="+mn-cs"/>
              </a:defRPr>
            </a:lvl1pPr>
          </a:lstStyle>
          <a:p>
            <a:pPr>
              <a:defRPr/>
            </a:pPr>
            <a:fld id="{7C8CF865-97CB-4182-BCF4-2F5EA10E37EB}" type="slidenum">
              <a:rPr lang="en-US"/>
              <a:pPr>
                <a:defRPr/>
              </a:pPr>
              <a:t>‹#›</a:t>
            </a:fld>
            <a:endParaRPr lang="en-US"/>
          </a:p>
        </p:txBody>
      </p:sp>
    </p:spTree>
    <p:extLst>
      <p:ext uri="{BB962C8B-B14F-4D97-AF65-F5344CB8AC3E}">
        <p14:creationId xmlns:p14="http://schemas.microsoft.com/office/powerpoint/2010/main" val="18700274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A0E8116-3203-4002-B75F-05F96075E87B}" type="slidenum">
              <a:rPr lang="en-US" smtClean="0">
                <a:latin typeface="Arial" pitchFamily="34" charset="0"/>
                <a:ea typeface="ＭＳ Ｐゴシック"/>
                <a:cs typeface="ＭＳ Ｐゴシック"/>
              </a:rPr>
              <a:pPr/>
              <a:t>1</a:t>
            </a:fld>
            <a:endParaRPr lang="en-US" smtClean="0">
              <a:latin typeface="Arial" pitchFamily="34" charset="0"/>
              <a:ea typeface="ＭＳ Ｐゴシック"/>
              <a:cs typeface="ＭＳ Ｐゴシック"/>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3963808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a:buFont typeface="Wingdings" pitchFamily="2" charset="2"/>
              <a:buNone/>
            </a:pPr>
            <a:endParaRPr lang="en-US" dirty="0" smtClean="0">
              <a:latin typeface="Arial" pitchFamily="34" charset="0"/>
              <a:ea typeface="ＭＳ Ｐゴシック"/>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a:buFont typeface="Wingdings" pitchFamily="2" charset="2"/>
              <a:buNone/>
            </a:pPr>
            <a:endParaRPr lang="en-US" dirty="0" smtClean="0">
              <a:latin typeface="Arial" pitchFamily="34" charset="0"/>
              <a:ea typeface="ＭＳ Ｐゴシック"/>
            </a:endParaRPr>
          </a:p>
        </p:txBody>
      </p:sp>
    </p:spTree>
    <p:extLst>
      <p:ext uri="{BB962C8B-B14F-4D97-AF65-F5344CB8AC3E}">
        <p14:creationId xmlns:p14="http://schemas.microsoft.com/office/powerpoint/2010/main" val="304657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DA84C68F-F26F-4106-92CB-3C57920CA21C}" type="slidenum">
              <a:rPr lang="en-US" smtClean="0">
                <a:latin typeface="Arial" pitchFamily="34" charset="0"/>
                <a:ea typeface="ＭＳ Ｐゴシック"/>
                <a:cs typeface="ＭＳ Ｐゴシック"/>
              </a:rPr>
              <a:pPr/>
              <a:t>20</a:t>
            </a:fld>
            <a:endParaRPr lang="en-US" smtClean="0">
              <a:latin typeface="Arial" pitchFamily="34" charset="0"/>
              <a:ea typeface="ＭＳ Ｐゴシック"/>
              <a:cs typeface="ＭＳ Ｐゴシック"/>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a:ln/>
        </p:spPr>
      </p:sp>
      <p:sp>
        <p:nvSpPr>
          <p:cNvPr id="96259" name="Rectangle 3"/>
          <p:cNvSpPr>
            <a:spLocks noGrp="1"/>
          </p:cNvSpPr>
          <p:nvPr>
            <p:ph type="body" idx="1"/>
          </p:nvPr>
        </p:nvSpPr>
        <p:spPr>
          <a:noFill/>
          <a:ln/>
        </p:spPr>
        <p:txBody>
          <a:bodyPr/>
          <a:lstStyle/>
          <a:p>
            <a:endParaRPr lang="en-US" dirty="0" smtClean="0">
              <a:latin typeface="Arial" pitchFamily="34" charset="0"/>
              <a:ea typeface="ＭＳ Ｐゴシック"/>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ln/>
        </p:spPr>
      </p:sp>
      <p:sp>
        <p:nvSpPr>
          <p:cNvPr id="97283" name="Rectangle 3"/>
          <p:cNvSpPr>
            <a:spLocks noGrp="1"/>
          </p:cNvSpPr>
          <p:nvPr>
            <p:ph type="body" idx="1"/>
          </p:nvPr>
        </p:nvSpPr>
        <p:spPr>
          <a:noFill/>
          <a:ln/>
        </p:spPr>
        <p:txBody>
          <a:bodyPr/>
          <a:lstStyle/>
          <a:p>
            <a:endParaRPr lang="en-US" dirty="0" smtClean="0">
              <a:latin typeface="Arial" pitchFamily="34" charset="0"/>
              <a:ea typeface="ＭＳ Ｐゴシック"/>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ln/>
        </p:spPr>
      </p:sp>
      <p:sp>
        <p:nvSpPr>
          <p:cNvPr id="98307" name="Rectangle 3"/>
          <p:cNvSpPr>
            <a:spLocks noGrp="1"/>
          </p:cNvSpPr>
          <p:nvPr>
            <p:ph type="body" idx="1"/>
          </p:nvPr>
        </p:nvSpPr>
        <p:spPr>
          <a:noFill/>
          <a:ln/>
        </p:spPr>
        <p:txBody>
          <a:bodyPr/>
          <a:lstStyle/>
          <a:p>
            <a:endParaRPr lang="en-US" dirty="0" smtClean="0">
              <a:latin typeface="Arial" pitchFamily="34" charset="0"/>
              <a:ea typeface="ＭＳ Ｐゴシック"/>
            </a:endParaRPr>
          </a:p>
        </p:txBody>
      </p:sp>
    </p:spTree>
    <p:extLst>
      <p:ext uri="{BB962C8B-B14F-4D97-AF65-F5344CB8AC3E}">
        <p14:creationId xmlns:p14="http://schemas.microsoft.com/office/powerpoint/2010/main" val="2091801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86AD25-7559-4568-83A7-F0D4BF6F338F}" type="slidenum">
              <a:rPr lang="en-US"/>
              <a:pPr/>
              <a:t>35</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xfrm>
            <a:off x="934720" y="4415790"/>
            <a:ext cx="5140960" cy="4183380"/>
          </a:xfrm>
        </p:spPr>
        <p:txBody>
          <a:bodyPr/>
          <a:lstStyle/>
          <a:p>
            <a:endParaRPr lang="en-US"/>
          </a:p>
        </p:txBody>
      </p:sp>
    </p:spTree>
    <p:extLst>
      <p:ext uri="{BB962C8B-B14F-4D97-AF65-F5344CB8AC3E}">
        <p14:creationId xmlns:p14="http://schemas.microsoft.com/office/powerpoint/2010/main" val="651360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ln/>
        </p:spPr>
      </p:sp>
      <p:sp>
        <p:nvSpPr>
          <p:cNvPr id="98307" name="Rectangle 3"/>
          <p:cNvSpPr>
            <a:spLocks noGrp="1"/>
          </p:cNvSpPr>
          <p:nvPr>
            <p:ph type="body" idx="1"/>
          </p:nvPr>
        </p:nvSpPr>
        <p:spPr>
          <a:noFill/>
          <a:ln/>
        </p:spPr>
        <p:txBody>
          <a:bodyPr/>
          <a:lstStyle/>
          <a:p>
            <a:endParaRPr lang="en-US" dirty="0" smtClean="0">
              <a:latin typeface="Arial" pitchFamily="34" charset="0"/>
              <a:ea typeface="ＭＳ Ｐゴシック"/>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BD0B30C-F307-4C5A-8859-4DC37941D2CA}" type="slidenum">
              <a:rPr lang="en-US" smtClean="0">
                <a:latin typeface="Arial" pitchFamily="34" charset="0"/>
                <a:ea typeface="ＭＳ Ｐゴシック"/>
                <a:cs typeface="ＭＳ Ｐゴシック"/>
              </a:rPr>
              <a:pPr/>
              <a:t>38</a:t>
            </a:fld>
            <a:endParaRPr lang="en-US" smtClean="0">
              <a:latin typeface="Arial" pitchFamily="34" charset="0"/>
              <a:ea typeface="ＭＳ Ｐゴシック"/>
              <a:cs typeface="ＭＳ Ｐゴシック"/>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0710CD-81C9-4F6F-AF21-E912767B9892}" type="slidenum">
              <a:rPr lang="en-US"/>
              <a:pPr/>
              <a:t>42</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xfrm>
            <a:off x="934720" y="4415790"/>
            <a:ext cx="5140960" cy="418338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5F6AB831-F648-448C-B5C6-97B420720F6A}" type="slidenum">
              <a:rPr lang="en-US" sz="1200">
                <a:latin typeface="Arial" pitchFamily="34" charset="0"/>
              </a:rPr>
              <a:pPr algn="r" defTabSz="931863"/>
              <a:t>43</a:t>
            </a:fld>
            <a:endParaRPr lang="en-US" sz="1200">
              <a:latin typeface="Arial"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marL="190500" indent="-190500">
              <a:lnSpc>
                <a:spcPct val="80000"/>
              </a:lnSpc>
            </a:pPr>
            <a:endParaRPr lang="en-US" smtClean="0">
              <a:latin typeface="Arial" pitchFamily="34" charset="0"/>
              <a:ea typeface="ＭＳ Ｐゴシック"/>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endParaRPr lang="en-US" smtClean="0">
              <a:latin typeface="Arial" pitchFamily="34" charset="0"/>
              <a:ea typeface="ＭＳ Ｐゴシック"/>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1541C56C-C52B-449E-989E-78F3F762D440}" type="slidenum">
              <a:rPr lang="en-US" sz="1200">
                <a:latin typeface="Arial" pitchFamily="34" charset="0"/>
              </a:rPr>
              <a:pPr algn="r" defTabSz="931863"/>
              <a:t>45</a:t>
            </a:fld>
            <a:endParaRPr lang="en-US" sz="1200">
              <a:latin typeface="Arial"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buFont typeface="Wingdings" pitchFamily="2" charset="2"/>
              <a:buNone/>
            </a:pPr>
            <a:endParaRPr lang="en-US" dirty="0" smtClean="0">
              <a:latin typeface="Arial" pitchFamily="34" charset="0"/>
              <a:ea typeface="ＭＳ Ｐゴシック"/>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dirty="0" smtClean="0">
              <a:latin typeface="Arial" pitchFamily="34" charset="0"/>
              <a:ea typeface="ＭＳ Ｐゴシック"/>
            </a:endParaRPr>
          </a:p>
        </p:txBody>
      </p:sp>
      <p:sp>
        <p:nvSpPr>
          <p:cNvPr id="86020" name="Slide Number Placeholder 3"/>
          <p:cNvSpPr>
            <a:spLocks noGrp="1"/>
          </p:cNvSpPr>
          <p:nvPr>
            <p:ph type="sldNum" sz="quarter" idx="5"/>
          </p:nvPr>
        </p:nvSpPr>
        <p:spPr>
          <a:noFill/>
        </p:spPr>
        <p:txBody>
          <a:bodyPr/>
          <a:lstStyle/>
          <a:p>
            <a:fld id="{65F0FD52-A24E-4295-A65F-46FE438B739A}" type="slidenum">
              <a:rPr lang="en-US" smtClean="0">
                <a:latin typeface="Arial" pitchFamily="34" charset="0"/>
                <a:ea typeface="ＭＳ Ｐゴシック"/>
                <a:cs typeface="ＭＳ Ｐゴシック"/>
              </a:rPr>
              <a:pPr/>
              <a:t>46</a:t>
            </a:fld>
            <a:endParaRPr lang="en-US" smtClean="0">
              <a:latin typeface="Arial" pitchFamily="34" charset="0"/>
              <a:ea typeface="ＭＳ Ｐゴシック"/>
              <a:cs typeface="ＭＳ Ｐゴシック"/>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D900F21C-243B-4897-9E7C-69CBBC69AEDF}" type="slidenum">
              <a:rPr lang="en-US" sz="1200">
                <a:latin typeface="Arial" pitchFamily="34" charset="0"/>
              </a:rPr>
              <a:pPr algn="r" defTabSz="931863"/>
              <a:t>47</a:t>
            </a:fld>
            <a:endParaRPr lang="en-US" sz="1200">
              <a:latin typeface="Arial"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DE205F9-C376-43D2-A767-8B83AEB77FB5}" type="slidenum">
              <a:rPr lang="en-US"/>
              <a:pPr>
                <a:defRPr/>
              </a:pPr>
              <a:t>49</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701675" y="5105400"/>
            <a:ext cx="5607050" cy="3494088"/>
          </a:xfrm>
          <a:noFill/>
          <a:ln/>
        </p:spPr>
        <p:txBody>
          <a:bodyPr/>
          <a:lstStyle/>
          <a:p>
            <a:endParaRPr lang="en-US" sz="1400" dirty="0" smtClean="0">
              <a:latin typeface="Arial" pitchFamily="34" charset="0"/>
              <a:ea typeface="ＭＳ Ｐゴシック"/>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7EF2A145-E161-4823-8A94-E3F2B998944B}" type="slidenum">
              <a:rPr lang="en-US" sz="1200">
                <a:latin typeface="Arial" pitchFamily="34" charset="0"/>
              </a:rPr>
              <a:pPr algn="r" defTabSz="931863"/>
              <a:t>50</a:t>
            </a:fld>
            <a:endParaRPr lang="en-US" sz="1200">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E6252AB6-E978-4FB3-BB08-ECEA5C0A3E97}" type="slidenum">
              <a:rPr lang="en-US" sz="1200">
                <a:latin typeface="Arial" pitchFamily="34" charset="0"/>
              </a:rPr>
              <a:pPr algn="r" defTabSz="931863"/>
              <a:t>51</a:t>
            </a:fld>
            <a:endParaRPr lang="en-US" sz="1200">
              <a:latin typeface="Arial"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n-US" smtClean="0">
              <a:latin typeface="Arial" pitchFamily="34" charset="0"/>
              <a:ea typeface="ＭＳ Ｐゴシック"/>
            </a:endParaRPr>
          </a:p>
        </p:txBody>
      </p:sp>
      <p:sp>
        <p:nvSpPr>
          <p:cNvPr id="89092" name="Slide Number Placeholder 3"/>
          <p:cNvSpPr>
            <a:spLocks noGrp="1"/>
          </p:cNvSpPr>
          <p:nvPr>
            <p:ph type="sldNum" sz="quarter" idx="5"/>
          </p:nvPr>
        </p:nvSpPr>
        <p:spPr>
          <a:noFill/>
        </p:spPr>
        <p:txBody>
          <a:bodyPr/>
          <a:lstStyle/>
          <a:p>
            <a:fld id="{0A1A302C-E911-49DB-9A03-1EBF4B02DAF6}" type="slidenum">
              <a:rPr lang="en-US" smtClean="0">
                <a:latin typeface="Arial" pitchFamily="34" charset="0"/>
                <a:ea typeface="ＭＳ Ｐゴシック"/>
                <a:cs typeface="ＭＳ Ｐゴシック"/>
              </a:rPr>
              <a:pPr/>
              <a:t>52</a:t>
            </a:fld>
            <a:endParaRPr lang="en-US" smtClean="0">
              <a:latin typeface="Arial" pitchFamily="34" charset="0"/>
              <a:ea typeface="ＭＳ Ｐゴシック"/>
              <a:cs typeface="ＭＳ Ｐゴシック"/>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DA84C68F-F26F-4106-92CB-3C57920CA21C}" type="slidenum">
              <a:rPr lang="en-US" smtClean="0">
                <a:latin typeface="Arial" pitchFamily="34" charset="0"/>
                <a:ea typeface="ＭＳ Ｐゴシック"/>
                <a:cs typeface="ＭＳ Ｐゴシック"/>
              </a:rPr>
              <a:pPr/>
              <a:t>56</a:t>
            </a:fld>
            <a:endParaRPr lang="en-US" smtClean="0">
              <a:latin typeface="Arial" pitchFamily="34" charset="0"/>
              <a:ea typeface="ＭＳ Ｐゴシック"/>
              <a:cs typeface="ＭＳ Ｐゴシック"/>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A86957-E88B-454C-93EB-A0FE8C10884D}" type="slidenum">
              <a:rPr lang="en-US"/>
              <a:pPr/>
              <a:t>58</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95EC1A96-1277-4E1F-B653-17DD1DB46B9E}" type="slidenum">
              <a:rPr lang="en-US" sz="1200">
                <a:latin typeface="Arial" pitchFamily="34" charset="0"/>
              </a:rPr>
              <a:pPr algn="r" defTabSz="931863"/>
              <a:t>61</a:t>
            </a:fld>
            <a:endParaRPr lang="en-US" sz="1200">
              <a:latin typeface="Arial" pitchFamily="34"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z="1000" smtClean="0">
              <a:latin typeface="Arial" pitchFamily="34" charset="0"/>
              <a:ea typeface="ＭＳ Ｐゴシック"/>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smtClean="0">
              <a:latin typeface="Arial" pitchFamily="34" charset="0"/>
              <a:ea typeface="ＭＳ Ｐゴシック"/>
            </a:endParaRPr>
          </a:p>
        </p:txBody>
      </p:sp>
      <p:sp>
        <p:nvSpPr>
          <p:cNvPr id="113668" name="Slide Number Placeholder 3"/>
          <p:cNvSpPr>
            <a:spLocks noGrp="1"/>
          </p:cNvSpPr>
          <p:nvPr>
            <p:ph type="sldNum" sz="quarter" idx="5"/>
          </p:nvPr>
        </p:nvSpPr>
        <p:spPr>
          <a:noFill/>
        </p:spPr>
        <p:txBody>
          <a:bodyPr/>
          <a:lstStyle/>
          <a:p>
            <a:fld id="{13BCE560-0B09-49B3-A1CF-BCB09ED2792E}" type="slidenum">
              <a:rPr lang="en-US" smtClean="0">
                <a:latin typeface="Arial" pitchFamily="34" charset="0"/>
                <a:ea typeface="ＭＳ Ｐゴシック"/>
                <a:cs typeface="ＭＳ Ｐゴシック"/>
              </a:rPr>
              <a:pPr/>
              <a:t>62</a:t>
            </a:fld>
            <a:endParaRPr lang="en-US" smtClean="0">
              <a:latin typeface="Arial" pitchFamily="34" charset="0"/>
              <a:ea typeface="ＭＳ Ｐゴシック"/>
              <a:cs typeface="ＭＳ Ｐゴシック"/>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870689CC-DDB0-4231-A00B-336DCA8FBB1C}" type="slidenum">
              <a:rPr lang="en-US" smtClean="0">
                <a:latin typeface="Arial" pitchFamily="34" charset="0"/>
                <a:ea typeface="ＭＳ Ｐゴシック"/>
                <a:cs typeface="ＭＳ Ｐゴシック"/>
              </a:rPr>
              <a:pPr/>
              <a:t>63</a:t>
            </a:fld>
            <a:endParaRPr lang="en-US" smtClean="0">
              <a:latin typeface="Arial" pitchFamily="34" charset="0"/>
              <a:ea typeface="ＭＳ Ｐゴシック"/>
              <a:cs typeface="ＭＳ Ｐゴシック"/>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ln/>
        </p:spPr>
      </p:sp>
      <p:sp>
        <p:nvSpPr>
          <p:cNvPr id="98307" name="Rectangle 3"/>
          <p:cNvSpPr>
            <a:spLocks noGrp="1"/>
          </p:cNvSpPr>
          <p:nvPr>
            <p:ph type="body" idx="1"/>
          </p:nvPr>
        </p:nvSpPr>
        <p:spPr>
          <a:noFill/>
          <a:ln/>
        </p:spPr>
        <p:txBody>
          <a:bodyPr/>
          <a:lstStyle/>
          <a:p>
            <a:endParaRPr lang="en-US" dirty="0" smtClean="0">
              <a:latin typeface="Arial" pitchFamily="34" charset="0"/>
              <a:ea typeface="ＭＳ Ｐゴシック"/>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ln/>
        </p:spPr>
      </p:sp>
      <p:sp>
        <p:nvSpPr>
          <p:cNvPr id="98307" name="Rectangle 3"/>
          <p:cNvSpPr>
            <a:spLocks noGrp="1"/>
          </p:cNvSpPr>
          <p:nvPr>
            <p:ph type="body" idx="1"/>
          </p:nvPr>
        </p:nvSpPr>
        <p:spPr>
          <a:noFill/>
          <a:ln/>
        </p:spPr>
        <p:txBody>
          <a:bodyPr/>
          <a:lstStyle/>
          <a:p>
            <a:endParaRPr lang="en-US" dirty="0" smtClean="0">
              <a:latin typeface="Arial" pitchFamily="34" charset="0"/>
              <a:ea typeface="ＭＳ Ｐゴシック"/>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870689CC-DDB0-4231-A00B-336DCA8FBB1C}" type="slidenum">
              <a:rPr lang="en-US" smtClean="0">
                <a:latin typeface="Arial" pitchFamily="34" charset="0"/>
                <a:ea typeface="ＭＳ Ｐゴシック"/>
                <a:cs typeface="ＭＳ Ｐゴシック"/>
              </a:rPr>
              <a:pPr/>
              <a:t>67</a:t>
            </a:fld>
            <a:endParaRPr lang="en-US" smtClean="0">
              <a:latin typeface="Arial" pitchFamily="34" charset="0"/>
              <a:ea typeface="ＭＳ Ｐゴシック"/>
              <a:cs typeface="ＭＳ Ｐゴシック"/>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C8CF865-97CB-4182-BCF4-2F5EA10E37EB}" type="slidenum">
              <a:rPr lang="en-US" smtClean="0"/>
              <a:pPr>
                <a:defRPr/>
              </a:pPr>
              <a:t>68</a:t>
            </a:fld>
            <a:endParaRPr lang="en-US"/>
          </a:p>
        </p:txBody>
      </p:sp>
    </p:spTree>
    <p:extLst>
      <p:ext uri="{BB962C8B-B14F-4D97-AF65-F5344CB8AC3E}">
        <p14:creationId xmlns:p14="http://schemas.microsoft.com/office/powerpoint/2010/main" val="2029537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CB1DBC-A929-4855-AA6B-CB3CD4FD4371}" type="slidenum">
              <a:rPr lang="en-US"/>
              <a:pPr/>
              <a:t>69</a:t>
            </a:fld>
            <a:endParaRPr lang="en-US"/>
          </a:p>
        </p:txBody>
      </p:sp>
      <p:sp>
        <p:nvSpPr>
          <p:cNvPr id="111618" name="Rectangle 2"/>
          <p:cNvSpPr>
            <a:spLocks noGrp="1" noRot="1" noChangeAspect="1" noChangeArrowheads="1" noTextEdit="1"/>
          </p:cNvSpPr>
          <p:nvPr>
            <p:ph type="sldImg"/>
          </p:nvPr>
        </p:nvSpPr>
        <p:spPr>
          <a:xfrm>
            <a:off x="1182688" y="695325"/>
            <a:ext cx="4648200" cy="3486150"/>
          </a:xfrm>
          <a:ln/>
        </p:spPr>
      </p:sp>
      <p:sp>
        <p:nvSpPr>
          <p:cNvPr id="111619" name="Rectangle 3"/>
          <p:cNvSpPr>
            <a:spLocks noGrp="1" noChangeArrowheads="1"/>
          </p:cNvSpPr>
          <p:nvPr>
            <p:ph type="body" idx="1"/>
          </p:nvPr>
        </p:nvSpPr>
        <p:spPr>
          <a:xfrm>
            <a:off x="934720" y="4415790"/>
            <a:ext cx="5140960" cy="4184994"/>
          </a:xfr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942CC6A-1DFA-4D38-8552-4B1E2563661E}" type="slidenum">
              <a:rPr lang="en-US" smtClean="0">
                <a:latin typeface="Arial" pitchFamily="34" charset="0"/>
                <a:ea typeface="ＭＳ Ｐゴシック"/>
                <a:cs typeface="ＭＳ Ｐゴシック"/>
              </a:rPr>
              <a:pPr/>
              <a:t>72</a:t>
            </a:fld>
            <a:endParaRPr lang="en-US" smtClean="0">
              <a:latin typeface="Arial" pitchFamily="34" charset="0"/>
              <a:ea typeface="ＭＳ Ｐゴシック"/>
              <a:cs typeface="ＭＳ Ｐゴシック"/>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C117664E-EFF8-472C-86DB-AAC16F70357A}" type="slidenum">
              <a:rPr lang="en-US" smtClean="0">
                <a:latin typeface="Arial" pitchFamily="34" charset="0"/>
                <a:ea typeface="ＭＳ Ｐゴシック"/>
                <a:cs typeface="ＭＳ Ｐゴシック"/>
              </a:rPr>
              <a:pPr/>
              <a:t>74</a:t>
            </a:fld>
            <a:endParaRPr lang="en-US" smtClean="0">
              <a:latin typeface="Arial" pitchFamily="34" charset="0"/>
              <a:ea typeface="ＭＳ Ｐゴシック"/>
              <a:cs typeface="ＭＳ Ｐゴシック"/>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04A7ACC8-3E9B-417D-87F2-E9BFA8EF38C0}" type="slidenum">
              <a:rPr lang="en-US" smtClean="0">
                <a:latin typeface="Arial" pitchFamily="34" charset="0"/>
                <a:ea typeface="ＭＳ Ｐゴシック"/>
                <a:cs typeface="ＭＳ Ｐゴシック"/>
              </a:rPr>
              <a:pPr/>
              <a:t>76</a:t>
            </a:fld>
            <a:endParaRPr lang="en-US" smtClean="0">
              <a:latin typeface="Arial" pitchFamily="34" charset="0"/>
              <a:ea typeface="ＭＳ Ｐゴシック"/>
              <a:cs typeface="ＭＳ Ｐゴシック"/>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7D90F86B-4F45-478B-BE42-BDAEA4107645}" type="slidenum">
              <a:rPr lang="en-US" smtClean="0">
                <a:latin typeface="Arial" pitchFamily="34" charset="0"/>
                <a:ea typeface="ＭＳ Ｐゴシック"/>
                <a:cs typeface="ＭＳ Ｐゴシック"/>
              </a:rPr>
              <a:pPr/>
              <a:t>78</a:t>
            </a:fld>
            <a:endParaRPr lang="en-US" smtClean="0">
              <a:latin typeface="Arial" pitchFamily="34" charset="0"/>
              <a:ea typeface="ＭＳ Ｐゴシック"/>
              <a:cs typeface="ＭＳ Ｐゴシック"/>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B58A5FC6-A840-4DD9-8DDA-13BB0F2AD339}" type="slidenum">
              <a:rPr lang="en-US" sz="1200">
                <a:latin typeface="Arial" pitchFamily="34" charset="0"/>
              </a:rPr>
              <a:pPr algn="r" defTabSz="931863"/>
              <a:t>79</a:t>
            </a:fld>
            <a:endParaRPr lang="en-US" sz="1200">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endParaRPr lang="en-US" smtClean="0">
              <a:latin typeface="Arial" pitchFamily="34" charset="0"/>
              <a:ea typeface="ＭＳ Ｐゴシック"/>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7D90F86B-4F45-478B-BE42-BDAEA4107645}" type="slidenum">
              <a:rPr lang="en-US" smtClean="0">
                <a:latin typeface="Arial" pitchFamily="34" charset="0"/>
                <a:ea typeface="ＭＳ Ｐゴシック"/>
                <a:cs typeface="ＭＳ Ｐゴシック"/>
              </a:rPr>
              <a:pPr/>
              <a:t>80</a:t>
            </a:fld>
            <a:endParaRPr lang="en-US" smtClean="0">
              <a:latin typeface="Arial" pitchFamily="34" charset="0"/>
              <a:ea typeface="ＭＳ Ｐゴシック"/>
              <a:cs typeface="ＭＳ Ｐゴシック"/>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B58A5FC6-A840-4DD9-8DDA-13BB0F2AD339}" type="slidenum">
              <a:rPr lang="en-US" sz="1200">
                <a:latin typeface="Arial" pitchFamily="34" charset="0"/>
              </a:rPr>
              <a:pPr algn="r" defTabSz="931863"/>
              <a:t>81</a:t>
            </a:fld>
            <a:endParaRPr lang="en-US" sz="1200">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endParaRPr lang="en-US" smtClean="0">
              <a:latin typeface="Arial" pitchFamily="34" charset="0"/>
              <a:ea typeface="ＭＳ Ｐゴシック"/>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B58A5FC6-A840-4DD9-8DDA-13BB0F2AD339}" type="slidenum">
              <a:rPr lang="en-US" sz="1200">
                <a:latin typeface="Arial" pitchFamily="34" charset="0"/>
              </a:rPr>
              <a:pPr algn="r" defTabSz="931863"/>
              <a:t>82</a:t>
            </a:fld>
            <a:endParaRPr lang="en-US" sz="1200">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endParaRPr lang="en-US" smtClean="0">
              <a:latin typeface="Arial" pitchFamily="34" charset="0"/>
              <a:ea typeface="ＭＳ Ｐゴシック"/>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7D90F86B-4F45-478B-BE42-BDAEA4107645}" type="slidenum">
              <a:rPr lang="en-US" smtClean="0">
                <a:latin typeface="Arial" pitchFamily="34" charset="0"/>
                <a:ea typeface="ＭＳ Ｐゴシック"/>
                <a:cs typeface="ＭＳ Ｐゴシック"/>
              </a:rPr>
              <a:pPr/>
              <a:t>83</a:t>
            </a:fld>
            <a:endParaRPr lang="en-US" smtClean="0">
              <a:latin typeface="Arial" pitchFamily="34" charset="0"/>
              <a:ea typeface="ＭＳ Ｐゴシック"/>
              <a:cs typeface="ＭＳ Ｐゴシック"/>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B58A5FC6-A840-4DD9-8DDA-13BB0F2AD339}" type="slidenum">
              <a:rPr lang="en-US" sz="1200">
                <a:latin typeface="Arial" pitchFamily="34" charset="0"/>
              </a:rPr>
              <a:pPr algn="r" defTabSz="931863"/>
              <a:t>84</a:t>
            </a:fld>
            <a:endParaRPr lang="en-US" sz="1200">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endParaRPr lang="en-US" smtClean="0">
              <a:latin typeface="Arial" pitchFamily="34" charset="0"/>
              <a:ea typeface="ＭＳ Ｐゴシック"/>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7D90F86B-4F45-478B-BE42-BDAEA4107645}" type="slidenum">
              <a:rPr lang="en-US" smtClean="0">
                <a:latin typeface="Arial" pitchFamily="34" charset="0"/>
                <a:ea typeface="ＭＳ Ｐゴシック"/>
                <a:cs typeface="ＭＳ Ｐゴシック"/>
              </a:rPr>
              <a:pPr/>
              <a:t>85</a:t>
            </a:fld>
            <a:endParaRPr lang="en-US" smtClean="0">
              <a:latin typeface="Arial" pitchFamily="34" charset="0"/>
              <a:ea typeface="ＭＳ Ｐゴシック"/>
              <a:cs typeface="ＭＳ Ｐゴシック"/>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C97589-81B3-48A3-8226-3514F3374294}" type="slidenum">
              <a:rPr lang="en-US" smtClean="0"/>
              <a:pPr/>
              <a:t>86</a:t>
            </a:fld>
            <a:endParaRPr lang="en-US"/>
          </a:p>
        </p:txBody>
      </p:sp>
    </p:spTree>
    <p:extLst>
      <p:ext uri="{BB962C8B-B14F-4D97-AF65-F5344CB8AC3E}">
        <p14:creationId xmlns:p14="http://schemas.microsoft.com/office/powerpoint/2010/main" val="25449766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53BFB0F7-289B-4619-8EFC-438E245A28F0}" type="slidenum">
              <a:rPr lang="en-US" sz="1200">
                <a:latin typeface="Arial" pitchFamily="34" charset="0"/>
              </a:rPr>
              <a:pPr algn="r" defTabSz="931863"/>
              <a:t>88</a:t>
            </a:fld>
            <a:endParaRPr lang="en-US" sz="1200">
              <a:latin typeface="Arial" pitchFamily="34"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endParaRPr lang="en-US" smtClean="0">
              <a:latin typeface="Arial" pitchFamily="34" charset="0"/>
              <a:ea typeface="ＭＳ Ｐゴシック"/>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C97589-81B3-48A3-8226-3514F3374294}" type="slidenum">
              <a:rPr lang="en-US" smtClean="0"/>
              <a:pPr/>
              <a:t>89</a:t>
            </a:fld>
            <a:endParaRPr lang="en-US"/>
          </a:p>
        </p:txBody>
      </p:sp>
    </p:spTree>
    <p:extLst>
      <p:ext uri="{BB962C8B-B14F-4D97-AF65-F5344CB8AC3E}">
        <p14:creationId xmlns:p14="http://schemas.microsoft.com/office/powerpoint/2010/main" val="17036808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90</a:t>
            </a:fld>
            <a:endParaRPr lang="en-US"/>
          </a:p>
        </p:txBody>
      </p:sp>
    </p:spTree>
    <p:extLst>
      <p:ext uri="{BB962C8B-B14F-4D97-AF65-F5344CB8AC3E}">
        <p14:creationId xmlns:p14="http://schemas.microsoft.com/office/powerpoint/2010/main" val="38467507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54F7AA67-9F89-4B94-9BE2-F5FAFC3991CF}" type="slidenum">
              <a:rPr lang="en-US" sz="1200">
                <a:latin typeface="Arial" pitchFamily="34" charset="0"/>
              </a:rPr>
              <a:pPr algn="r" defTabSz="931863"/>
              <a:t>96</a:t>
            </a:fld>
            <a:endParaRPr lang="en-US" sz="1200">
              <a:latin typeface="Arial" pitchFamily="34"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931863"/>
            <a:fld id="{340797E8-F59F-4242-AAEE-174B8474406D}" type="slidenum">
              <a:rPr lang="en-US" sz="1200">
                <a:latin typeface="Arial" pitchFamily="34" charset="0"/>
              </a:rPr>
              <a:pPr algn="r" defTabSz="931863"/>
              <a:t>98</a:t>
            </a:fld>
            <a:endParaRPr lang="en-US" sz="1200">
              <a:latin typeface="Arial" pitchFamily="34"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latin typeface="Arial" pitchFamily="34" charset="0"/>
              <a:ea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ooter"/>
          <p:cNvSpPr/>
          <p:nvPr userDrawn="1"/>
        </p:nvSpPr>
        <p:spPr>
          <a:xfrm>
            <a:off x="-14288" y="13386"/>
            <a:ext cx="9144000" cy="2653614"/>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8" name="Middle BG"/>
          <p:cNvSpPr/>
          <p:nvPr/>
        </p:nvSpPr>
        <p:spPr>
          <a:xfrm>
            <a:off x="0" y="2667000"/>
            <a:ext cx="9144000" cy="2419586"/>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11" name="Footer"/>
          <p:cNvSpPr/>
          <p:nvPr/>
        </p:nvSpPr>
        <p:spPr>
          <a:xfrm>
            <a:off x="0" y="5105400"/>
            <a:ext cx="9144000" cy="1752600"/>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12" name="SubTitle Back"/>
          <p:cNvSpPr/>
          <p:nvPr/>
        </p:nvSpPr>
        <p:spPr>
          <a:xfrm>
            <a:off x="4176712" y="4545808"/>
            <a:ext cx="4953000" cy="1828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2" name="Title 1"/>
          <p:cNvSpPr>
            <a:spLocks noGrp="1"/>
          </p:cNvSpPr>
          <p:nvPr userDrawn="1">
            <p:ph type="ctrTitle" hasCustomPrompt="1"/>
          </p:nvPr>
        </p:nvSpPr>
        <p:spPr>
          <a:xfrm>
            <a:off x="381000" y="2869408"/>
            <a:ext cx="8458200" cy="1676400"/>
          </a:xfrm>
          <a:prstGeom prst="rect">
            <a:avLst/>
          </a:prstGeom>
        </p:spPr>
        <p:txBody>
          <a:bodyPr>
            <a:normAutofit/>
            <a:scene3d>
              <a:camera prst="perspectiveAbove"/>
              <a:lightRig rig="threePt" dir="t"/>
            </a:scene3d>
          </a:bodyPr>
          <a:lstStyle>
            <a:lvl1pPr>
              <a:defRPr sz="3200" b="1" cap="none" spc="0" baseline="0">
                <a:ln w="17780" cmpd="sng">
                  <a:noFill/>
                  <a:prstDash val="solid"/>
                  <a:miter lim="800000"/>
                </a:ln>
                <a:solidFill>
                  <a:schemeClr val="tx2"/>
                </a:solidFill>
                <a:effectLst/>
                <a:latin typeface="Arial" pitchFamily="34" charset="0"/>
                <a:cs typeface="Arial" pitchFamily="34" charset="0"/>
              </a:defRPr>
            </a:lvl1pPr>
          </a:lstStyle>
          <a:p>
            <a:r>
              <a:rPr lang="en-US" dirty="0" smtClean="0"/>
              <a:t>Title</a:t>
            </a:r>
            <a:endParaRPr lang="en-US" dirty="0"/>
          </a:p>
        </p:txBody>
      </p:sp>
      <p:sp>
        <p:nvSpPr>
          <p:cNvPr id="3" name="Subtitle 2"/>
          <p:cNvSpPr>
            <a:spLocks noGrp="1"/>
          </p:cNvSpPr>
          <p:nvPr userDrawn="1">
            <p:ph type="subTitle" idx="1" hasCustomPrompt="1"/>
          </p:nvPr>
        </p:nvSpPr>
        <p:spPr>
          <a:xfrm>
            <a:off x="4724400" y="4876800"/>
            <a:ext cx="4343400" cy="1143000"/>
          </a:xfrm>
        </p:spPr>
        <p:txBody>
          <a:bodyPr/>
          <a:lstStyle>
            <a:lvl1pPr marL="0" indent="0" algn="ctr">
              <a:buNone/>
              <a:defRPr b="1" baseline="0">
                <a:solidFill>
                  <a:schemeClr val="tx2"/>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a:t>
            </a:r>
            <a:endParaRPr lang="en-US" dirty="0"/>
          </a:p>
        </p:txBody>
      </p:sp>
      <p:sp>
        <p:nvSpPr>
          <p:cNvPr id="6" name="Slide Number Placeholder 5"/>
          <p:cNvSpPr>
            <a:spLocks noGrp="1"/>
          </p:cNvSpPr>
          <p:nvPr userDrawn="1">
            <p:ph type="sldNum" sz="quarter" idx="12"/>
          </p:nvPr>
        </p:nvSpPr>
        <p:spPr/>
        <p:txBody>
          <a:bodyPr/>
          <a:lstStyle>
            <a:lvl1pPr>
              <a:defRPr>
                <a:latin typeface="Arial" pitchFamily="34" charset="0"/>
                <a:cs typeface="Arial" pitchFamily="34" charset="0"/>
              </a:defRPr>
            </a:lvl1pPr>
          </a:lstStyle>
          <a:p>
            <a:fld id="{01723B91-CE10-4F20-890A-0852E2246859}" type="slidenum">
              <a:rPr lang="en-US" smtClean="0"/>
              <a:pPr/>
              <a:t>‹#›</a:t>
            </a:fld>
            <a:endParaRPr lang="en-US"/>
          </a:p>
        </p:txBody>
      </p:sp>
      <p:sp>
        <p:nvSpPr>
          <p:cNvPr id="5" name="TextBox 4"/>
          <p:cNvSpPr txBox="1"/>
          <p:nvPr userDrawn="1"/>
        </p:nvSpPr>
        <p:spPr>
          <a:xfrm>
            <a:off x="381000" y="860595"/>
            <a:ext cx="3581400" cy="707886"/>
          </a:xfrm>
          <a:prstGeom prst="rect">
            <a:avLst/>
          </a:prstGeom>
          <a:noFill/>
        </p:spPr>
        <p:txBody>
          <a:bodyPr wrap="square" rtlCol="0">
            <a:spAutoFit/>
          </a:bodyPr>
          <a:lstStyle/>
          <a:p>
            <a:r>
              <a:rPr lang="en-US" sz="2000" b="1" dirty="0" smtClean="0">
                <a:solidFill>
                  <a:schemeClr val="bg1"/>
                </a:solidFill>
              </a:rPr>
              <a:t>Office of Trade Adjustment</a:t>
            </a:r>
            <a:r>
              <a:rPr lang="en-US" sz="2000" b="1" baseline="0" dirty="0" smtClean="0">
                <a:solidFill>
                  <a:schemeClr val="bg1"/>
                </a:solidFill>
              </a:rPr>
              <a:t> Assistance</a:t>
            </a:r>
            <a:endParaRPr lang="en-US" sz="2000" b="1" dirty="0">
              <a:solidFill>
                <a:schemeClr val="bg1"/>
              </a:solidFil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9400" y="235293"/>
            <a:ext cx="2209800" cy="2209800"/>
          </a:xfrm>
          <a:prstGeom prst="rect">
            <a:avLst/>
          </a:prstGeom>
        </p:spPr>
      </p:pic>
    </p:spTree>
    <p:extLst>
      <p:ext uri="{BB962C8B-B14F-4D97-AF65-F5344CB8AC3E}">
        <p14:creationId xmlns:p14="http://schemas.microsoft.com/office/powerpoint/2010/main" val="24086778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p:spPr>
        <p:txBody>
          <a:bodyPr anchor="ctr" anchorCtr="1">
            <a:normAutofit/>
          </a:bodyPr>
          <a:lstStyle>
            <a:lvl1pPr>
              <a:defRPr sz="2800" baseline="0">
                <a:ln w="12700">
                  <a:noFill/>
                  <a:prstDash val="solid"/>
                </a:ln>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chemeClr val="accent2"/>
              </a:buCl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t>Webinar Title Here</a:t>
            </a:r>
            <a:endParaRPr lang="en-US" dirty="0"/>
          </a:p>
        </p:txBody>
      </p:sp>
      <p:sp>
        <p:nvSpPr>
          <p:cNvPr id="5" name="Footer Placeholder 4"/>
          <p:cNvSpPr>
            <a:spLocks noGrp="1"/>
          </p:cNvSpPr>
          <p:nvPr>
            <p:ph type="ftr" sz="quarter" idx="11"/>
          </p:nvPr>
        </p:nvSpPr>
        <p:spPr/>
        <p:txBody>
          <a:bodyPr/>
          <a:lstStyle/>
          <a:p>
            <a:r>
              <a:rPr lang="en-US" smtClean="0"/>
              <a:t>#</a:t>
            </a:r>
            <a:endParaRPr lang="en-US"/>
          </a:p>
        </p:txBody>
      </p:sp>
      <p:sp>
        <p:nvSpPr>
          <p:cNvPr id="6" name="Slide Number Placeholder 5"/>
          <p:cNvSpPr>
            <a:spLocks noGrp="1"/>
          </p:cNvSpPr>
          <p:nvPr>
            <p:ph type="sldNum" sz="quarter" idx="12"/>
          </p:nvPr>
        </p:nvSpPr>
        <p:spPr>
          <a:xfrm>
            <a:off x="6324600" y="6416675"/>
            <a:ext cx="2133600" cy="365125"/>
          </a:xfrm>
        </p:spPr>
        <p:txBody>
          <a:bodyPr/>
          <a:lstStyle/>
          <a:p>
            <a:fld id="{01723B91-CE10-4F20-890A-0852E2246859}" type="slidenum">
              <a:rPr lang="en-US" smtClean="0"/>
              <a:pPr/>
              <a:t>‹#›</a:t>
            </a:fld>
            <a:endParaRPr lang="en-US" dirty="0"/>
          </a:p>
        </p:txBody>
      </p:sp>
    </p:spTree>
    <p:extLst>
      <p:ext uri="{BB962C8B-B14F-4D97-AF65-F5344CB8AC3E}">
        <p14:creationId xmlns:p14="http://schemas.microsoft.com/office/powerpoint/2010/main" val="972317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Webinar Title Here</a:t>
            </a:r>
            <a:endParaRPr lang="en-US" dirty="0"/>
          </a:p>
        </p:txBody>
      </p:sp>
      <p:sp>
        <p:nvSpPr>
          <p:cNvPr id="5" name="Footer Placeholder 4"/>
          <p:cNvSpPr>
            <a:spLocks noGrp="1"/>
          </p:cNvSpPr>
          <p:nvPr>
            <p:ph type="ftr" sz="quarter" idx="11"/>
          </p:nvPr>
        </p:nvSpPr>
        <p:spPr/>
        <p:txBody>
          <a:bodyPr/>
          <a:lstStyle/>
          <a:p>
            <a:r>
              <a:rPr lang="en-US" smtClean="0"/>
              <a:t>#</a:t>
            </a:r>
            <a:endParaRPr lang="en-US"/>
          </a:p>
        </p:txBody>
      </p:sp>
      <p:sp>
        <p:nvSpPr>
          <p:cNvPr id="6" name="Slide Number Placeholder 5"/>
          <p:cNvSpPr>
            <a:spLocks noGrp="1"/>
          </p:cNvSpPr>
          <p:nvPr>
            <p:ph type="sldNum" sz="quarter" idx="12"/>
          </p:nvPr>
        </p:nvSpPr>
        <p:spPr/>
        <p:txBody>
          <a:bodyPr/>
          <a:lstStyle/>
          <a:p>
            <a:fld id="{01723B91-CE10-4F20-890A-0852E2246859}"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29400" y="76200"/>
            <a:ext cx="2209800" cy="2209800"/>
          </a:xfrm>
          <a:prstGeom prst="rect">
            <a:avLst/>
          </a:prstGeom>
        </p:spPr>
      </p:pic>
    </p:spTree>
    <p:extLst>
      <p:ext uri="{BB962C8B-B14F-4D97-AF65-F5344CB8AC3E}">
        <p14:creationId xmlns:p14="http://schemas.microsoft.com/office/powerpoint/2010/main" val="35808045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p:spPr>
        <p:txBody>
          <a:bodyPr anchor="ctr" anchorCtr="1"/>
          <a:lstStyle>
            <a:lvl1pPr algn="ctr" defTabSz="914400" rtl="0" eaLnBrk="1" latinLnBrk="0" hangingPunct="1">
              <a:spcBef>
                <a:spcPct val="0"/>
              </a:spcBef>
              <a:buNone/>
              <a:defRPr lang="en-US" sz="2800" b="1" kern="1200" cap="none" spc="0" baseline="0" dirty="0">
                <a:ln w="12700">
                  <a:noFill/>
                  <a:prstDash val="solid"/>
                </a:ln>
                <a:solidFill>
                  <a:schemeClr val="bg1"/>
                </a:solidFill>
                <a:effectLst/>
                <a:latin typeface="Arial" pitchFamily="34" charset="0"/>
                <a:ea typeface="+mj-ea"/>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Webinar Title Here</a:t>
            </a:r>
            <a:endParaRPr lang="en-US"/>
          </a:p>
        </p:txBody>
      </p:sp>
      <p:sp>
        <p:nvSpPr>
          <p:cNvPr id="8" name="Footer Placeholder 7"/>
          <p:cNvSpPr>
            <a:spLocks noGrp="1"/>
          </p:cNvSpPr>
          <p:nvPr>
            <p:ph type="ftr" sz="quarter" idx="11"/>
          </p:nvPr>
        </p:nvSpPr>
        <p:spPr/>
        <p:txBody>
          <a:bodyPr/>
          <a:lstStyle/>
          <a:p>
            <a:r>
              <a:rPr lang="en-US" smtClean="0"/>
              <a:t>#</a:t>
            </a:r>
            <a:endParaRPr lang="en-US"/>
          </a:p>
        </p:txBody>
      </p:sp>
      <p:sp>
        <p:nvSpPr>
          <p:cNvPr id="9" name="Slide Number Placeholder 8"/>
          <p:cNvSpPr>
            <a:spLocks noGrp="1"/>
          </p:cNvSpPr>
          <p:nvPr>
            <p:ph type="sldNum" sz="quarter" idx="12"/>
          </p:nvPr>
        </p:nvSpPr>
        <p:spPr/>
        <p:txBody>
          <a:bodyPr/>
          <a:lstStyle/>
          <a:p>
            <a:fld id="{01723B91-CE10-4F20-890A-0852E2246859}" type="slidenum">
              <a:rPr lang="en-US" smtClean="0"/>
              <a:pPr/>
              <a:t>‹#›</a:t>
            </a:fld>
            <a:endParaRPr lang="en-US"/>
          </a:p>
        </p:txBody>
      </p:sp>
    </p:spTree>
    <p:extLst>
      <p:ext uri="{BB962C8B-B14F-4D97-AF65-F5344CB8AC3E}">
        <p14:creationId xmlns:p14="http://schemas.microsoft.com/office/powerpoint/2010/main" val="2625077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0668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Webinar Title Here</a:t>
            </a:r>
            <a:endParaRPr lang="en-US" dirty="0"/>
          </a:p>
        </p:txBody>
      </p:sp>
      <p:sp>
        <p:nvSpPr>
          <p:cNvPr id="4" name="Footer Placeholder 3"/>
          <p:cNvSpPr>
            <a:spLocks noGrp="1"/>
          </p:cNvSpPr>
          <p:nvPr>
            <p:ph type="ftr" sz="quarter" idx="11"/>
          </p:nvPr>
        </p:nvSpPr>
        <p:spPr/>
        <p:txBody>
          <a:bodyPr/>
          <a:lstStyle/>
          <a:p>
            <a:r>
              <a:rPr lang="en-US" smtClean="0"/>
              <a:t>#</a:t>
            </a:r>
            <a:endParaRPr lang="en-US"/>
          </a:p>
        </p:txBody>
      </p:sp>
      <p:sp>
        <p:nvSpPr>
          <p:cNvPr id="5" name="Slide Number Placeholder 4"/>
          <p:cNvSpPr>
            <a:spLocks noGrp="1"/>
          </p:cNvSpPr>
          <p:nvPr>
            <p:ph type="sldNum" sz="quarter" idx="12"/>
          </p:nvPr>
        </p:nvSpPr>
        <p:spPr/>
        <p:txBody>
          <a:bodyPr/>
          <a:lstStyle/>
          <a:p>
            <a:fld id="{01723B91-CE10-4F20-890A-0852E2246859}" type="slidenum">
              <a:rPr lang="en-US" smtClean="0"/>
              <a:pPr/>
              <a:t>‹#›</a:t>
            </a:fld>
            <a:endParaRPr lang="en-US"/>
          </a:p>
        </p:txBody>
      </p:sp>
    </p:spTree>
    <p:extLst>
      <p:ext uri="{BB962C8B-B14F-4D97-AF65-F5344CB8AC3E}">
        <p14:creationId xmlns:p14="http://schemas.microsoft.com/office/powerpoint/2010/main" val="992651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Webinar Title Here</a:t>
            </a:r>
            <a:endParaRPr lang="en-US" dirty="0"/>
          </a:p>
        </p:txBody>
      </p:sp>
      <p:sp>
        <p:nvSpPr>
          <p:cNvPr id="3" name="Footer Placeholder 2"/>
          <p:cNvSpPr>
            <a:spLocks noGrp="1"/>
          </p:cNvSpPr>
          <p:nvPr>
            <p:ph type="ftr" sz="quarter" idx="11"/>
          </p:nvPr>
        </p:nvSpPr>
        <p:spPr/>
        <p:txBody>
          <a:bodyPr/>
          <a:lstStyle/>
          <a:p>
            <a:r>
              <a:rPr lang="en-US" smtClean="0"/>
              <a:t>#</a:t>
            </a:r>
            <a:endParaRPr lang="en-US"/>
          </a:p>
        </p:txBody>
      </p:sp>
      <p:sp>
        <p:nvSpPr>
          <p:cNvPr id="4" name="Slide Number Placeholder 3"/>
          <p:cNvSpPr>
            <a:spLocks noGrp="1"/>
          </p:cNvSpPr>
          <p:nvPr>
            <p:ph type="sldNum" sz="quarter" idx="12"/>
          </p:nvPr>
        </p:nvSpPr>
        <p:spPr>
          <a:xfrm>
            <a:off x="6324600" y="6400800"/>
            <a:ext cx="2133600" cy="365125"/>
          </a:xfrm>
        </p:spPr>
        <p:txBody>
          <a:bodyPr/>
          <a:lstStyle/>
          <a:p>
            <a:fld id="{01723B91-CE10-4F20-890A-0852E2246859}" type="slidenum">
              <a:rPr lang="en-US" smtClean="0"/>
              <a:pPr/>
              <a:t>‹#›</a:t>
            </a:fld>
            <a:endParaRPr lang="en-US" dirty="0"/>
          </a:p>
        </p:txBody>
      </p:sp>
    </p:spTree>
    <p:extLst>
      <p:ext uri="{BB962C8B-B14F-4D97-AF65-F5344CB8AC3E}">
        <p14:creationId xmlns:p14="http://schemas.microsoft.com/office/powerpoint/2010/main" val="1011556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Webinar Title Here</a:t>
            </a:r>
            <a:endParaRPr lang="en-US" dirty="0"/>
          </a:p>
        </p:txBody>
      </p:sp>
      <p:sp>
        <p:nvSpPr>
          <p:cNvPr id="6" name="Footer Placeholder 5"/>
          <p:cNvSpPr>
            <a:spLocks noGrp="1"/>
          </p:cNvSpPr>
          <p:nvPr>
            <p:ph type="ftr" sz="quarter" idx="11"/>
          </p:nvPr>
        </p:nvSpPr>
        <p:spPr/>
        <p:txBody>
          <a:bodyPr/>
          <a:lstStyle/>
          <a:p>
            <a:r>
              <a:rPr lang="en-US" smtClean="0"/>
              <a:t>#</a:t>
            </a:r>
            <a:endParaRPr lang="en-US"/>
          </a:p>
        </p:txBody>
      </p:sp>
      <p:sp>
        <p:nvSpPr>
          <p:cNvPr id="7" name="Slide Number Placeholder 6"/>
          <p:cNvSpPr>
            <a:spLocks noGrp="1"/>
          </p:cNvSpPr>
          <p:nvPr>
            <p:ph type="sldNum" sz="quarter" idx="12"/>
          </p:nvPr>
        </p:nvSpPr>
        <p:spPr/>
        <p:txBody>
          <a:bodyPr/>
          <a:lstStyle/>
          <a:p>
            <a:fld id="{01723B91-CE10-4F20-890A-0852E2246859}" type="slidenum">
              <a:rPr lang="en-US" smtClean="0"/>
              <a:pPr/>
              <a:t>‹#›</a:t>
            </a:fld>
            <a:endParaRPr lang="en-US"/>
          </a:p>
        </p:txBody>
      </p:sp>
    </p:spTree>
    <p:extLst>
      <p:ext uri="{BB962C8B-B14F-4D97-AF65-F5344CB8AC3E}">
        <p14:creationId xmlns:p14="http://schemas.microsoft.com/office/powerpoint/2010/main" val="3494762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Webinar Title Here</a:t>
            </a:r>
            <a:endParaRPr lang="en-US" dirty="0"/>
          </a:p>
        </p:txBody>
      </p:sp>
      <p:sp>
        <p:nvSpPr>
          <p:cNvPr id="6" name="Footer Placeholder 5"/>
          <p:cNvSpPr>
            <a:spLocks noGrp="1"/>
          </p:cNvSpPr>
          <p:nvPr>
            <p:ph type="ftr" sz="quarter" idx="11"/>
          </p:nvPr>
        </p:nvSpPr>
        <p:spPr/>
        <p:txBody>
          <a:bodyPr/>
          <a:lstStyle/>
          <a:p>
            <a:r>
              <a:rPr lang="en-US" smtClean="0"/>
              <a:t>#</a:t>
            </a:r>
            <a:endParaRPr lang="en-US"/>
          </a:p>
        </p:txBody>
      </p:sp>
      <p:sp>
        <p:nvSpPr>
          <p:cNvPr id="7" name="Slide Number Placeholder 6"/>
          <p:cNvSpPr>
            <a:spLocks noGrp="1"/>
          </p:cNvSpPr>
          <p:nvPr>
            <p:ph type="sldNum" sz="quarter" idx="12"/>
          </p:nvPr>
        </p:nvSpPr>
        <p:spPr/>
        <p:txBody>
          <a:bodyPr/>
          <a:lstStyle/>
          <a:p>
            <a:fld id="{01723B91-CE10-4F20-890A-0852E2246859}" type="slidenum">
              <a:rPr lang="en-US" smtClean="0"/>
              <a:pPr/>
              <a:t>‹#›</a:t>
            </a:fld>
            <a:endParaRPr lang="en-US"/>
          </a:p>
        </p:txBody>
      </p:sp>
    </p:spTree>
    <p:extLst>
      <p:ext uri="{BB962C8B-B14F-4D97-AF65-F5344CB8AC3E}">
        <p14:creationId xmlns:p14="http://schemas.microsoft.com/office/powerpoint/2010/main" val="2661429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dt" sz="half" idx="10"/>
          </p:nvPr>
        </p:nvSpPr>
        <p:spPr>
          <a:ln/>
        </p:spPr>
        <p:txBody>
          <a:bodyPr/>
          <a:lstStyle>
            <a:lvl1pPr>
              <a:defRPr/>
            </a:lvl1pPr>
          </a:lstStyle>
          <a:p>
            <a:pPr>
              <a:defRPr/>
            </a:pPr>
            <a:r>
              <a:rPr lang="en-US" smtClean="0"/>
              <a:t>Webinar Title Here</a:t>
            </a:r>
            <a:endParaRPr lang="en-US"/>
          </a:p>
        </p:txBody>
      </p:sp>
      <p:sp>
        <p:nvSpPr>
          <p:cNvPr id="6" name="Rectangle 7"/>
          <p:cNvSpPr>
            <a:spLocks noGrp="1" noChangeArrowheads="1"/>
          </p:cNvSpPr>
          <p:nvPr>
            <p:ph type="ftr" sz="quarter" idx="11"/>
          </p:nvPr>
        </p:nvSpPr>
        <p:spPr>
          <a:ln/>
        </p:spPr>
        <p:txBody>
          <a:bodyPr/>
          <a:lstStyle>
            <a:lvl1pPr>
              <a:defRPr/>
            </a:lvl1pPr>
          </a:lstStyle>
          <a:p>
            <a:pPr>
              <a:defRPr/>
            </a:pPr>
            <a:r>
              <a:rPr lang="en-US" smtClean="0"/>
              <a:t>#</a:t>
            </a: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52068DD5-C7B4-4251-89CA-619A36F3CE8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566738" y="1752600"/>
            <a:ext cx="8001000" cy="4267200"/>
          </a:xfrm>
        </p:spPr>
        <p:txBody>
          <a:bodyPr/>
          <a:lstStyle/>
          <a:p>
            <a:pPr lvl="0"/>
            <a:endParaRPr lang="en-US" noProof="0"/>
          </a:p>
        </p:txBody>
      </p:sp>
      <p:sp>
        <p:nvSpPr>
          <p:cNvPr id="4" name="Rectangle 6"/>
          <p:cNvSpPr>
            <a:spLocks noGrp="1" noChangeArrowheads="1"/>
          </p:cNvSpPr>
          <p:nvPr>
            <p:ph type="dt" sz="half" idx="10"/>
          </p:nvPr>
        </p:nvSpPr>
        <p:spPr>
          <a:ln/>
        </p:spPr>
        <p:txBody>
          <a:bodyPr/>
          <a:lstStyle>
            <a:lvl1pPr>
              <a:defRPr/>
            </a:lvl1pPr>
          </a:lstStyle>
          <a:p>
            <a:pPr>
              <a:defRPr/>
            </a:pPr>
            <a:r>
              <a:rPr lang="en-US" smtClean="0"/>
              <a:t>Webinar Title Here</a:t>
            </a:r>
            <a:endParaRPr lang="en-US"/>
          </a:p>
        </p:txBody>
      </p:sp>
      <p:sp>
        <p:nvSpPr>
          <p:cNvPr id="5" name="Rectangle 7"/>
          <p:cNvSpPr>
            <a:spLocks noGrp="1" noChangeArrowheads="1"/>
          </p:cNvSpPr>
          <p:nvPr>
            <p:ph type="ftr" sz="quarter" idx="11"/>
          </p:nvPr>
        </p:nvSpPr>
        <p:spPr>
          <a:ln/>
        </p:spPr>
        <p:txBody>
          <a:bodyPr/>
          <a:lstStyle>
            <a:lvl1pPr>
              <a:defRPr/>
            </a:lvl1pPr>
          </a:lstStyle>
          <a:p>
            <a:pPr>
              <a:defRPr/>
            </a:pPr>
            <a:r>
              <a:rPr lang="en-US" smtClean="0"/>
              <a:t>#</a:t>
            </a: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79C36782-1830-420F-97E1-C5A60D6AF6EA}" type="slidenum">
              <a:rPr lang="en-US"/>
              <a:pPr>
                <a:defRPr/>
              </a:pPr>
              <a:t>‹#›</a:t>
            </a:fld>
            <a:endParaRPr lang="en-US"/>
          </a:p>
        </p:txBody>
      </p:sp>
    </p:spTree>
    <p:extLst>
      <p:ext uri="{BB962C8B-B14F-4D97-AF65-F5344CB8AC3E}">
        <p14:creationId xmlns:p14="http://schemas.microsoft.com/office/powerpoint/2010/main" val="1006919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Header BG Accent 1"/>
          <p:cNvSpPr/>
          <p:nvPr/>
        </p:nvSpPr>
        <p:spPr>
          <a:xfrm>
            <a:off x="-9526" y="0"/>
            <a:ext cx="9153525" cy="1097280"/>
          </a:xfrm>
          <a:prstGeom prst="rect">
            <a:avLst/>
          </a:prstGeom>
          <a:solidFill>
            <a:srgbClr val="37609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sp>
        <p:nvSpPr>
          <p:cNvPr id="3" name="Text Placeholder 2"/>
          <p:cNvSpPr>
            <a:spLocks noGrp="1"/>
          </p:cNvSpPr>
          <p:nvPr userDrawn="1">
            <p:ph type="body" idx="1"/>
          </p:nvPr>
        </p:nvSpPr>
        <p:spPr>
          <a:xfrm>
            <a:off x="457200" y="1600200"/>
            <a:ext cx="7924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userDrawn="1">
            <p:ph type="dt" sz="half" idx="2"/>
          </p:nvPr>
        </p:nvSpPr>
        <p:spPr>
          <a:xfrm>
            <a:off x="457200" y="6416675"/>
            <a:ext cx="2133600" cy="365125"/>
          </a:xfrm>
          <a:prstGeom prst="rect">
            <a:avLst/>
          </a:prstGeom>
        </p:spPr>
        <p:txBody>
          <a:bodyPr vert="horz" lIns="91440" tIns="45720" rIns="91440" bIns="45720" rtlCol="0" anchor="ctr"/>
          <a:lstStyle>
            <a:lvl1pPr algn="l">
              <a:defRPr sz="800">
                <a:solidFill>
                  <a:schemeClr val="tx2"/>
                </a:solidFill>
                <a:latin typeface="Arial" pitchFamily="34" charset="0"/>
                <a:cs typeface="Arial" pitchFamily="34" charset="0"/>
              </a:defRPr>
            </a:lvl1pPr>
          </a:lstStyle>
          <a:p>
            <a:r>
              <a:rPr lang="en-US" smtClean="0"/>
              <a:t>Webinar Title Here</a:t>
            </a:r>
            <a:endParaRPr lang="en-US" dirty="0"/>
          </a:p>
        </p:txBody>
      </p:sp>
      <p:sp>
        <p:nvSpPr>
          <p:cNvPr id="5" name="Footer Placeholder 4"/>
          <p:cNvSpPr>
            <a:spLocks noGrp="1"/>
          </p:cNvSpPr>
          <p:nvPr userDrawn="1">
            <p:ph type="ftr" sz="quarter" idx="3"/>
          </p:nvPr>
        </p:nvSpPr>
        <p:spPr>
          <a:xfrm>
            <a:off x="3124200" y="6416675"/>
            <a:ext cx="2895600" cy="365125"/>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r>
              <a:rPr lang="en-US" smtClean="0"/>
              <a:t>#</a:t>
            </a:r>
            <a:endParaRPr lang="en-US"/>
          </a:p>
        </p:txBody>
      </p:sp>
      <p:sp>
        <p:nvSpPr>
          <p:cNvPr id="6" name="Slide Number Placeholder 5"/>
          <p:cNvSpPr>
            <a:spLocks noGrp="1"/>
          </p:cNvSpPr>
          <p:nvPr userDrawn="1">
            <p:ph type="sldNum" sz="quarter" idx="4"/>
          </p:nvPr>
        </p:nvSpPr>
        <p:spPr>
          <a:xfrm>
            <a:off x="6324600" y="6416675"/>
            <a:ext cx="2133600" cy="365125"/>
          </a:xfrm>
          <a:prstGeom prst="rect">
            <a:avLst/>
          </a:prstGeom>
        </p:spPr>
        <p:txBody>
          <a:bodyPr vert="horz" lIns="91440" tIns="45720" rIns="91440" bIns="45720" rtlCol="0" anchor="ctr"/>
          <a:lstStyle>
            <a:lvl1pPr algn="r">
              <a:defRPr sz="1200">
                <a:solidFill>
                  <a:schemeClr val="tx1"/>
                </a:solidFill>
                <a:latin typeface="Arial" pitchFamily="34" charset="0"/>
                <a:cs typeface="Arial" pitchFamily="34" charset="0"/>
              </a:defRPr>
            </a:lvl1pPr>
          </a:lstStyle>
          <a:p>
            <a:fld id="{F5B75F7A-516D-4850-9A30-35A47BF6499A}" type="slidenum">
              <a:rPr lang="en-US" smtClean="0"/>
              <a:pPr/>
              <a:t>‹#›</a:t>
            </a:fld>
            <a:endParaRPr lang="en-US" dirty="0"/>
          </a:p>
        </p:txBody>
      </p:sp>
    </p:spTree>
    <p:extLst>
      <p:ext uri="{BB962C8B-B14F-4D97-AF65-F5344CB8AC3E}">
        <p14:creationId xmlns:p14="http://schemas.microsoft.com/office/powerpoint/2010/main" val="99269803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7" r:id="rId9"/>
    <p:sldLayoutId id="2147483698" r:id="rId10"/>
  </p:sldLayoutIdLst>
  <p:timing>
    <p:tnLst>
      <p:par>
        <p:cTn id="1" dur="indefinite" restart="never" nodeType="tmRoot"/>
      </p:par>
    </p:tnLst>
  </p:timing>
  <p:hf hdr="0" ftr="0" dt="0"/>
  <p:txStyles>
    <p:title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p:titleStyle>
    <p:body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taa.petitions@dol.gov" TargetMode="External"/><Relationship Id="rId2" Type="http://schemas.openxmlformats.org/officeDocument/2006/relationships/hyperlink" Target="http://www.dol.gov/agencies/eta/tradeac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Excel_Worksheet.xlsx"/></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www.gsa.gov/portal/ext/public/site/FTR/file/FTR301TOC.html/category/21868/hostUri/porta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gsa.gov/portal/ext/public/site/FTR/file/FTR302TOC.html/category/21869/hostUri/porta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hyperlink" Target="http://www.irs.gov/hctc"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hyperlink" Target="http://www.dol.gov/agencies/eta/tradeact" TargetMode="External"/><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hyperlink" Target="https://taa.workforcegps.org/" TargetMode="External"/><Relationship Id="rId4" Type="http://schemas.openxmlformats.org/officeDocument/2006/relationships/hyperlink" Target="http://www.irs.gov/hctc"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mailto:theberge.timothy@dol.gov" TargetMode="External"/><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prstGeom prst="rect">
            <a:avLst/>
          </a:prstGeom>
        </p:spPr>
        <p:txBody>
          <a:bodyPr anchor="ctr">
            <a:normAutofit/>
          </a:bodyPr>
          <a:lstStyle/>
          <a:p>
            <a:pPr eaLnBrk="1" hangingPunct="1"/>
            <a:r>
              <a:rPr lang="en-US" sz="3600" b="1" dirty="0" smtClean="0">
                <a:solidFill>
                  <a:schemeClr val="tx2"/>
                </a:solidFill>
                <a:ea typeface="ＭＳ Ｐゴシック"/>
              </a:rPr>
              <a:t>Trade Adjustment Assistance 101 </a:t>
            </a:r>
            <a:br>
              <a:rPr lang="en-US" sz="3600" b="1" dirty="0" smtClean="0">
                <a:solidFill>
                  <a:schemeClr val="tx2"/>
                </a:solidFill>
                <a:ea typeface="ＭＳ Ｐゴシック"/>
              </a:rPr>
            </a:br>
            <a:r>
              <a:rPr lang="en-US" sz="3600" b="1" dirty="0" smtClean="0">
                <a:solidFill>
                  <a:schemeClr val="tx2"/>
                </a:solidFill>
                <a:ea typeface="ＭＳ Ｐゴシック"/>
              </a:rPr>
              <a:t>2015 - 20 CFR 618</a:t>
            </a:r>
            <a:endParaRPr lang="en-US" sz="3600" dirty="0" smtClean="0">
              <a:solidFill>
                <a:schemeClr val="tx2"/>
              </a:solidFill>
              <a:ea typeface="ＭＳ Ｐゴシック"/>
            </a:endParaRPr>
          </a:p>
        </p:txBody>
      </p:sp>
      <p:sp>
        <p:nvSpPr>
          <p:cNvPr id="10243" name="Rectangle 3"/>
          <p:cNvSpPr>
            <a:spLocks noGrp="1" noChangeArrowheads="1"/>
          </p:cNvSpPr>
          <p:nvPr>
            <p:ph type="subTitle" idx="1"/>
          </p:nvPr>
        </p:nvSpPr>
        <p:spPr/>
        <p:txBody>
          <a:bodyPr>
            <a:normAutofit/>
          </a:bodyPr>
          <a:lstStyle/>
          <a:p>
            <a:pPr marL="0" indent="0" eaLnBrk="1" hangingPunct="1">
              <a:buFont typeface="Wingdings" pitchFamily="2" charset="2"/>
              <a:buNone/>
            </a:pPr>
            <a:endParaRPr lang="en-US" sz="1600" dirty="0" smtClean="0">
              <a:ea typeface="ＭＳ Ｐゴシック"/>
            </a:endParaRPr>
          </a:p>
          <a:p>
            <a:pPr marL="0" indent="0" eaLnBrk="1" hangingPunct="1">
              <a:buFont typeface="Wingdings" pitchFamily="2" charset="2"/>
              <a:buNone/>
            </a:pPr>
            <a:r>
              <a:rPr lang="en-US" sz="2800" dirty="0" smtClean="0">
                <a:ea typeface="ＭＳ Ｐゴシック"/>
              </a:rPr>
              <a:t>August 2021</a:t>
            </a:r>
          </a:p>
          <a:p>
            <a:pPr marL="0" indent="0" eaLnBrk="1" hangingPunct="1">
              <a:buFont typeface="Wingdings" pitchFamily="2" charset="2"/>
              <a:buNone/>
            </a:pPr>
            <a:endParaRPr lang="en-US" sz="2800" dirty="0" smtClean="0">
              <a:ea typeface="ＭＳ Ｐゴシック"/>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 Overview</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en-US" dirty="0" smtClean="0"/>
              <a:t>Alphabet Soup</a:t>
            </a:r>
          </a:p>
          <a:p>
            <a:pPr>
              <a:buFont typeface="Wingdings" pitchFamily="2" charset="2"/>
              <a:buChar char="§"/>
            </a:pPr>
            <a:r>
              <a:rPr lang="en-US" dirty="0" smtClean="0"/>
              <a:t>A Brief History of Trade Act Legislation</a:t>
            </a:r>
          </a:p>
          <a:p>
            <a:pPr>
              <a:buFont typeface="Wingdings" pitchFamily="2" charset="2"/>
              <a:buChar char="§"/>
            </a:pPr>
            <a:r>
              <a:rPr lang="en-US" dirty="0" smtClean="0"/>
              <a:t>Trade Adjustment Assistance for Workers</a:t>
            </a:r>
          </a:p>
          <a:p>
            <a:pPr lvl="1"/>
            <a:endParaRPr lang="en-US" dirty="0" smtClean="0"/>
          </a:p>
          <a:p>
            <a:pPr lvl="1"/>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2</a:t>
            </a:fld>
            <a:endParaRPr lang="en-US" dirty="0"/>
          </a:p>
        </p:txBody>
      </p:sp>
    </p:spTree>
    <p:extLst>
      <p:ext uri="{BB962C8B-B14F-4D97-AF65-F5344CB8AC3E}">
        <p14:creationId xmlns:p14="http://schemas.microsoft.com/office/powerpoint/2010/main" val="5272238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pPr algn="ctr"/>
            <a:r>
              <a:rPr lang="en-US" sz="3600" cap="none" dirty="0" smtClean="0">
                <a:ln w="17780" cmpd="sng">
                  <a:noFill/>
                  <a:prstDash val="solid"/>
                  <a:miter lim="800000"/>
                </a:ln>
                <a:solidFill>
                  <a:schemeClr val="tx2"/>
                </a:solidFill>
                <a:effectLst/>
                <a:ea typeface="ＭＳ Ｐゴシック"/>
              </a:rPr>
              <a:t>Alphabet Soup</a:t>
            </a:r>
            <a:endParaRPr lang="en-US" sz="3600" cap="none" dirty="0">
              <a:ln w="17780" cmpd="sng">
                <a:noFill/>
                <a:prstDash val="solid"/>
                <a:miter lim="800000"/>
              </a:ln>
              <a:solidFill>
                <a:schemeClr val="tx2"/>
              </a:solidFill>
              <a:effectLst/>
              <a:ea typeface="ＭＳ Ｐゴシック"/>
            </a:endParaRPr>
          </a:p>
        </p:txBody>
      </p:sp>
      <p:sp>
        <p:nvSpPr>
          <p:cNvPr id="7" name="Text Placeholder 6"/>
          <p:cNvSpPr>
            <a:spLocks noGrp="1"/>
          </p:cNvSpPr>
          <p:nvPr>
            <p:ph type="body" idx="1"/>
          </p:nvPr>
        </p:nvSpPr>
        <p:spPr/>
        <p:txBody>
          <a:bodyPr/>
          <a:lstStyle/>
          <a:p>
            <a:r>
              <a:rPr lang="en-US" dirty="0" smtClean="0"/>
              <a:t>There’s an acronym for that.</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3</a:t>
            </a:fld>
            <a:endParaRPr lang="en-US" dirty="0"/>
          </a:p>
        </p:txBody>
      </p:sp>
    </p:spTree>
    <p:extLst>
      <p:ext uri="{BB962C8B-B14F-4D97-AF65-F5344CB8AC3E}">
        <p14:creationId xmlns:p14="http://schemas.microsoft.com/office/powerpoint/2010/main" val="1129483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ln/>
        </p:spPr>
        <p:txBody>
          <a:bodyPr/>
          <a:lstStyle/>
          <a:p>
            <a:r>
              <a:rPr lang="en-US" dirty="0"/>
              <a:t>Alphabet Soup</a:t>
            </a:r>
            <a:br>
              <a:rPr lang="en-US" dirty="0"/>
            </a:br>
            <a:r>
              <a:rPr lang="en-US" sz="2400" i="1" dirty="0"/>
              <a:t>Speaking the Language of Trade</a:t>
            </a:r>
          </a:p>
        </p:txBody>
      </p:sp>
      <p:sp>
        <p:nvSpPr>
          <p:cNvPr id="67587" name="Rectangle 3"/>
          <p:cNvSpPr>
            <a:spLocks noGrp="1" noChangeArrowheads="1"/>
          </p:cNvSpPr>
          <p:nvPr>
            <p:ph type="body" idx="1"/>
          </p:nvPr>
        </p:nvSpPr>
        <p:spPr>
          <a:xfrm>
            <a:off x="381000" y="1219200"/>
            <a:ext cx="8102600" cy="5562600"/>
          </a:xfrm>
        </p:spPr>
        <p:txBody>
          <a:bodyPr numCol="2">
            <a:normAutofit lnSpcReduction="10000"/>
          </a:bodyPr>
          <a:lstStyle/>
          <a:p>
            <a:pPr>
              <a:lnSpc>
                <a:spcPct val="80000"/>
              </a:lnSpc>
              <a:buFontTx/>
              <a:buNone/>
              <a:tabLst>
                <a:tab pos="3600450" algn="l"/>
                <a:tab pos="3771900" algn="l"/>
              </a:tabLst>
            </a:pPr>
            <a:r>
              <a:rPr lang="en-US" sz="1800" dirty="0"/>
              <a:t>ATAA = Alternative Trade Adjustment Assistance</a:t>
            </a:r>
          </a:p>
          <a:p>
            <a:pPr>
              <a:lnSpc>
                <a:spcPct val="80000"/>
              </a:lnSpc>
              <a:buFontTx/>
              <a:buNone/>
              <a:tabLst>
                <a:tab pos="3600450" algn="l"/>
                <a:tab pos="3771900" algn="l"/>
              </a:tabLst>
            </a:pPr>
            <a:r>
              <a:rPr lang="en-US" sz="1800" dirty="0"/>
              <a:t>CSA = Cooperating State Agency</a:t>
            </a:r>
          </a:p>
          <a:p>
            <a:pPr>
              <a:lnSpc>
                <a:spcPct val="80000"/>
              </a:lnSpc>
              <a:buFontTx/>
              <a:buNone/>
              <a:tabLst>
                <a:tab pos="3600450" algn="l"/>
                <a:tab pos="3771900" algn="l"/>
              </a:tabLst>
            </a:pPr>
            <a:r>
              <a:rPr lang="en-US" sz="1800" dirty="0" smtClean="0"/>
              <a:t>DOL </a:t>
            </a:r>
            <a:r>
              <a:rPr lang="en-US" sz="1800" dirty="0"/>
              <a:t>= U.S. Department of Labor</a:t>
            </a:r>
          </a:p>
          <a:p>
            <a:pPr>
              <a:lnSpc>
                <a:spcPct val="80000"/>
              </a:lnSpc>
              <a:buFontTx/>
              <a:buNone/>
              <a:tabLst>
                <a:tab pos="3600450" algn="l"/>
                <a:tab pos="3771900" algn="l"/>
              </a:tabLst>
            </a:pPr>
            <a:r>
              <a:rPr lang="en-US" sz="1800" dirty="0"/>
              <a:t>DW = </a:t>
            </a:r>
            <a:r>
              <a:rPr lang="en-US" sz="1800" dirty="0" smtClean="0"/>
              <a:t>WIOA </a:t>
            </a:r>
            <a:r>
              <a:rPr lang="en-US" sz="1800" dirty="0"/>
              <a:t>Dislocated Worker program</a:t>
            </a:r>
          </a:p>
          <a:p>
            <a:pPr>
              <a:lnSpc>
                <a:spcPct val="80000"/>
              </a:lnSpc>
              <a:buFontTx/>
              <a:buNone/>
              <a:tabLst>
                <a:tab pos="3600450" algn="l"/>
                <a:tab pos="3771900" algn="l"/>
              </a:tabLst>
            </a:pPr>
            <a:r>
              <a:rPr lang="en-US" sz="1800" dirty="0"/>
              <a:t>ES = Employment Service </a:t>
            </a:r>
          </a:p>
          <a:p>
            <a:pPr>
              <a:lnSpc>
                <a:spcPct val="80000"/>
              </a:lnSpc>
              <a:buFontTx/>
              <a:buNone/>
              <a:tabLst>
                <a:tab pos="3600450" algn="l"/>
                <a:tab pos="3771900" algn="l"/>
              </a:tabLst>
            </a:pPr>
            <a:r>
              <a:rPr lang="en-US" sz="1800" dirty="0"/>
              <a:t>ETA = Employment </a:t>
            </a:r>
            <a:r>
              <a:rPr lang="en-US" sz="1800" dirty="0" smtClean="0"/>
              <a:t>and </a:t>
            </a:r>
            <a:r>
              <a:rPr lang="en-US" sz="1800" dirty="0"/>
              <a:t>Training Administration</a:t>
            </a:r>
          </a:p>
          <a:p>
            <a:pPr>
              <a:lnSpc>
                <a:spcPct val="80000"/>
              </a:lnSpc>
              <a:buFontTx/>
              <a:buNone/>
              <a:tabLst>
                <a:tab pos="3600450" algn="l"/>
                <a:tab pos="3771900" algn="l"/>
              </a:tabLst>
            </a:pPr>
            <a:r>
              <a:rPr lang="en-US" sz="1800" dirty="0"/>
              <a:t>GSA = Governor Secretary Agreement</a:t>
            </a:r>
          </a:p>
          <a:p>
            <a:pPr>
              <a:lnSpc>
                <a:spcPct val="80000"/>
              </a:lnSpc>
              <a:buFontTx/>
              <a:buNone/>
              <a:tabLst>
                <a:tab pos="3600450" algn="l"/>
                <a:tab pos="3771900" algn="l"/>
              </a:tabLst>
            </a:pPr>
            <a:r>
              <a:rPr lang="en-US" sz="1800" dirty="0"/>
              <a:t>HCTC = Health Coverage Tax </a:t>
            </a:r>
            <a:r>
              <a:rPr lang="en-US" sz="1800" dirty="0" smtClean="0"/>
              <a:t>Credit</a:t>
            </a:r>
          </a:p>
          <a:p>
            <a:pPr>
              <a:lnSpc>
                <a:spcPct val="80000"/>
              </a:lnSpc>
              <a:buFontTx/>
              <a:buNone/>
              <a:tabLst>
                <a:tab pos="3600450" algn="l"/>
                <a:tab pos="3771900" algn="l"/>
              </a:tabLst>
            </a:pPr>
            <a:r>
              <a:rPr lang="en-US" sz="1800" dirty="0" smtClean="0"/>
              <a:t>NWDG = National Dislocated Worker Grant</a:t>
            </a:r>
            <a:endParaRPr lang="en-US" sz="1800" dirty="0"/>
          </a:p>
          <a:p>
            <a:pPr>
              <a:lnSpc>
                <a:spcPct val="80000"/>
              </a:lnSpc>
              <a:buFontTx/>
              <a:buNone/>
              <a:tabLst>
                <a:tab pos="3600450" algn="l"/>
                <a:tab pos="3771900" algn="l"/>
              </a:tabLst>
            </a:pPr>
            <a:r>
              <a:rPr lang="en-US" sz="1800" dirty="0"/>
              <a:t>OTAA = Office of Trade Adjustment Assistance</a:t>
            </a:r>
          </a:p>
          <a:p>
            <a:pPr>
              <a:lnSpc>
                <a:spcPct val="80000"/>
              </a:lnSpc>
              <a:buFontTx/>
              <a:buNone/>
              <a:tabLst>
                <a:tab pos="3600450" algn="l"/>
                <a:tab pos="3771900" algn="l"/>
              </a:tabLst>
            </a:pPr>
            <a:r>
              <a:rPr lang="en-US" sz="1800" dirty="0" smtClean="0"/>
              <a:t>PIRL = Participant Individual Record Layout    </a:t>
            </a:r>
          </a:p>
          <a:p>
            <a:pPr>
              <a:lnSpc>
                <a:spcPct val="80000"/>
              </a:lnSpc>
              <a:buFontTx/>
              <a:buNone/>
              <a:tabLst>
                <a:tab pos="3600450" algn="l"/>
                <a:tab pos="3771900" algn="l"/>
              </a:tabLst>
            </a:pPr>
            <a:endParaRPr lang="en-US" sz="1800" dirty="0"/>
          </a:p>
          <a:p>
            <a:pPr>
              <a:lnSpc>
                <a:spcPct val="80000"/>
              </a:lnSpc>
              <a:buFontTx/>
              <a:buNone/>
              <a:tabLst>
                <a:tab pos="3600450" algn="l"/>
                <a:tab pos="3771900" algn="l"/>
              </a:tabLst>
            </a:pPr>
            <a:r>
              <a:rPr lang="en-US" sz="1800" dirty="0" smtClean="0"/>
              <a:t>    RR </a:t>
            </a:r>
            <a:r>
              <a:rPr lang="en-US" sz="1800" dirty="0"/>
              <a:t>= Rapid </a:t>
            </a:r>
            <a:r>
              <a:rPr lang="en-US" sz="1800" dirty="0" smtClean="0"/>
              <a:t>Response</a:t>
            </a:r>
          </a:p>
          <a:p>
            <a:pPr>
              <a:lnSpc>
                <a:spcPct val="80000"/>
              </a:lnSpc>
              <a:buFontTx/>
              <a:buNone/>
              <a:tabLst>
                <a:tab pos="3600450" algn="l"/>
                <a:tab pos="3771900" algn="l"/>
              </a:tabLst>
            </a:pPr>
            <a:r>
              <a:rPr lang="en-US" sz="1800" dirty="0" smtClean="0"/>
              <a:t>    RTAA = Reemployment Trade Adjustment </a:t>
            </a:r>
            <a:r>
              <a:rPr lang="en-US" sz="1800" dirty="0"/>
              <a:t>Assistance</a:t>
            </a:r>
          </a:p>
          <a:p>
            <a:pPr marL="514350" indent="-285750">
              <a:lnSpc>
                <a:spcPct val="80000"/>
              </a:lnSpc>
              <a:buFontTx/>
              <a:buNone/>
              <a:tabLst>
                <a:tab pos="3600450" algn="l"/>
                <a:tab pos="3771900" algn="l"/>
              </a:tabLst>
            </a:pPr>
            <a:r>
              <a:rPr lang="en-US" sz="1800" dirty="0"/>
              <a:t>TAA = Trade Adjustment Assistance for Workers</a:t>
            </a:r>
          </a:p>
          <a:p>
            <a:pPr marL="514350" indent="-285750">
              <a:lnSpc>
                <a:spcPct val="80000"/>
              </a:lnSpc>
              <a:buFontTx/>
              <a:buNone/>
              <a:tabLst>
                <a:tab pos="3600450" algn="l"/>
                <a:tab pos="3771900" algn="l"/>
              </a:tabLst>
            </a:pPr>
            <a:r>
              <a:rPr lang="en-US" sz="1800" dirty="0" smtClean="0"/>
              <a:t>TEGL </a:t>
            </a:r>
            <a:r>
              <a:rPr lang="en-US" sz="1800" dirty="0"/>
              <a:t>= Training and Employment Guidance </a:t>
            </a:r>
            <a:r>
              <a:rPr lang="en-US" sz="1800" dirty="0" smtClean="0"/>
              <a:t>Letter</a:t>
            </a:r>
          </a:p>
          <a:p>
            <a:pPr marL="514350" indent="-285750">
              <a:lnSpc>
                <a:spcPct val="80000"/>
              </a:lnSpc>
              <a:buFontTx/>
              <a:buNone/>
              <a:tabLst>
                <a:tab pos="3600450" algn="l"/>
                <a:tab pos="3771900" algn="l"/>
              </a:tabLst>
            </a:pPr>
            <a:r>
              <a:rPr lang="en-US" sz="1800" dirty="0" smtClean="0"/>
              <a:t>TEN = Training and Employment Notice</a:t>
            </a:r>
            <a:endParaRPr lang="en-US" sz="1800" dirty="0"/>
          </a:p>
          <a:p>
            <a:pPr marL="514350" indent="-285750">
              <a:lnSpc>
                <a:spcPct val="80000"/>
              </a:lnSpc>
              <a:buFontTx/>
              <a:buNone/>
              <a:tabLst>
                <a:tab pos="3600450" algn="l"/>
                <a:tab pos="3771900" algn="l"/>
              </a:tabLst>
            </a:pPr>
            <a:r>
              <a:rPr lang="en-US" sz="1800" dirty="0"/>
              <a:t>TRA = Trade Readjustment </a:t>
            </a:r>
            <a:r>
              <a:rPr lang="en-US" sz="1800" dirty="0" smtClean="0"/>
              <a:t>Allowances</a:t>
            </a:r>
            <a:endParaRPr lang="en-US" sz="1800" dirty="0"/>
          </a:p>
          <a:p>
            <a:pPr marL="514350" indent="-285750">
              <a:lnSpc>
                <a:spcPct val="80000"/>
              </a:lnSpc>
              <a:buFontTx/>
              <a:buNone/>
              <a:tabLst>
                <a:tab pos="3600450" algn="l"/>
                <a:tab pos="3771900" algn="l"/>
              </a:tabLst>
            </a:pPr>
            <a:r>
              <a:rPr lang="en-US" sz="1800" dirty="0"/>
              <a:t>UI = Unemployment Insurance</a:t>
            </a:r>
          </a:p>
          <a:p>
            <a:pPr marL="514350" indent="-285750">
              <a:lnSpc>
                <a:spcPct val="80000"/>
              </a:lnSpc>
              <a:buFontTx/>
              <a:buNone/>
              <a:tabLst>
                <a:tab pos="3600450" algn="l"/>
                <a:tab pos="3771900" algn="l"/>
              </a:tabLst>
            </a:pPr>
            <a:r>
              <a:rPr lang="en-US" sz="1800" dirty="0"/>
              <a:t>UIPL = Unemployment Insurance Program Letter</a:t>
            </a:r>
          </a:p>
          <a:p>
            <a:pPr marL="514350" indent="-285750">
              <a:lnSpc>
                <a:spcPct val="80000"/>
              </a:lnSpc>
              <a:buFontTx/>
              <a:buNone/>
              <a:tabLst>
                <a:tab pos="3600450" algn="l"/>
                <a:tab pos="3771900" algn="l"/>
              </a:tabLst>
            </a:pPr>
            <a:r>
              <a:rPr lang="en-US" sz="1800" dirty="0" smtClean="0"/>
              <a:t>ITC </a:t>
            </a:r>
            <a:r>
              <a:rPr lang="en-US" sz="1800" dirty="0"/>
              <a:t>= </a:t>
            </a:r>
            <a:r>
              <a:rPr lang="en-US" sz="1800" dirty="0" smtClean="0"/>
              <a:t>International Trade Commission</a:t>
            </a:r>
            <a:endParaRPr lang="en-US" sz="1800" dirty="0"/>
          </a:p>
          <a:p>
            <a:pPr marL="514350" indent="-285750">
              <a:lnSpc>
                <a:spcPct val="80000"/>
              </a:lnSpc>
              <a:buFontTx/>
              <a:buNone/>
              <a:tabLst>
                <a:tab pos="3600450" algn="l"/>
                <a:tab pos="3771900" algn="l"/>
              </a:tabLst>
            </a:pPr>
            <a:r>
              <a:rPr lang="en-US" sz="1800" dirty="0" smtClean="0"/>
              <a:t>WIOA = Workforce Innovation and Opportunity Act</a:t>
            </a:r>
          </a:p>
          <a:p>
            <a:pPr marL="514350" indent="-285750">
              <a:lnSpc>
                <a:spcPct val="80000"/>
              </a:lnSpc>
              <a:buFontTx/>
              <a:buNone/>
              <a:tabLst>
                <a:tab pos="3600450" algn="l"/>
                <a:tab pos="3771900" algn="l"/>
              </a:tabLst>
            </a:pPr>
            <a:endParaRPr lang="en-US" sz="1800" dirty="0"/>
          </a:p>
        </p:txBody>
      </p:sp>
      <p:sp>
        <p:nvSpPr>
          <p:cNvPr id="2" name="Slide Number Placeholder 1"/>
          <p:cNvSpPr>
            <a:spLocks noGrp="1"/>
          </p:cNvSpPr>
          <p:nvPr>
            <p:ph type="sldNum" sz="quarter" idx="12"/>
          </p:nvPr>
        </p:nvSpPr>
        <p:spPr/>
        <p:txBody>
          <a:bodyPr/>
          <a:lstStyle/>
          <a:p>
            <a:fld id="{01723B91-CE10-4F20-890A-0852E2246859}" type="slidenum">
              <a:rPr lang="en-US" smtClean="0"/>
              <a:pPr/>
              <a:t>4</a:t>
            </a:fld>
            <a:endParaRPr lang="en-US" dirty="0"/>
          </a:p>
        </p:txBody>
      </p:sp>
    </p:spTree>
    <p:extLst>
      <p:ext uri="{BB962C8B-B14F-4D97-AF65-F5344CB8AC3E}">
        <p14:creationId xmlns:p14="http://schemas.microsoft.com/office/powerpoint/2010/main" val="2277622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pPr algn="ctr"/>
            <a:r>
              <a:rPr lang="en-US" sz="3600" cap="none" dirty="0">
                <a:ln w="17780" cmpd="sng">
                  <a:noFill/>
                  <a:prstDash val="solid"/>
                  <a:miter lim="800000"/>
                </a:ln>
                <a:solidFill>
                  <a:schemeClr val="tx2"/>
                </a:solidFill>
                <a:effectLst/>
                <a:ea typeface="ＭＳ Ｐゴシック"/>
              </a:rPr>
              <a:t>A Brief </a:t>
            </a:r>
            <a:r>
              <a:rPr lang="en-US" sz="3600" cap="none" dirty="0" smtClean="0">
                <a:ln w="17780" cmpd="sng">
                  <a:noFill/>
                  <a:prstDash val="solid"/>
                  <a:miter lim="800000"/>
                </a:ln>
                <a:solidFill>
                  <a:schemeClr val="tx2"/>
                </a:solidFill>
                <a:effectLst/>
                <a:ea typeface="ＭＳ Ｐゴシック"/>
              </a:rPr>
              <a:t>History </a:t>
            </a:r>
            <a:r>
              <a:rPr lang="en-US" sz="3600" cap="none" dirty="0">
                <a:ln w="17780" cmpd="sng">
                  <a:noFill/>
                  <a:prstDash val="solid"/>
                  <a:miter lim="800000"/>
                </a:ln>
                <a:solidFill>
                  <a:schemeClr val="tx2"/>
                </a:solidFill>
                <a:effectLst/>
                <a:ea typeface="ＭＳ Ｐゴシック"/>
              </a:rPr>
              <a:t>of Trade</a:t>
            </a:r>
          </a:p>
        </p:txBody>
      </p:sp>
      <p:sp>
        <p:nvSpPr>
          <p:cNvPr id="7" name="Text Placeholder 6"/>
          <p:cNvSpPr>
            <a:spLocks noGrp="1"/>
          </p:cNvSpPr>
          <p:nvPr>
            <p:ph type="body" idx="1"/>
          </p:nvPr>
        </p:nvSpPr>
        <p:spPr/>
        <p:txBody>
          <a:bodyPr/>
          <a:lstStyle/>
          <a:p>
            <a:r>
              <a:rPr lang="en-US" dirty="0" smtClean="0"/>
              <a:t>It’s always best to begin at the beginning.</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5</a:t>
            </a:fld>
            <a:endParaRPr lang="en-US" dirty="0"/>
          </a:p>
        </p:txBody>
      </p:sp>
    </p:spTree>
    <p:extLst>
      <p:ext uri="{BB962C8B-B14F-4D97-AF65-F5344CB8AC3E}">
        <p14:creationId xmlns:p14="http://schemas.microsoft.com/office/powerpoint/2010/main" val="1840971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Trade Act Origins &amp; Major Legislation</a:t>
            </a:r>
            <a:endParaRPr lang="en-US" dirty="0"/>
          </a:p>
        </p:txBody>
      </p:sp>
      <p:sp>
        <p:nvSpPr>
          <p:cNvPr id="7" name="Content Placeholder 6"/>
          <p:cNvSpPr>
            <a:spLocks noGrp="1"/>
          </p:cNvSpPr>
          <p:nvPr>
            <p:ph idx="1"/>
          </p:nvPr>
        </p:nvSpPr>
        <p:spPr>
          <a:xfrm>
            <a:off x="304800" y="1600200"/>
            <a:ext cx="8534400" cy="4525963"/>
          </a:xfrm>
        </p:spPr>
        <p:txBody>
          <a:bodyPr>
            <a:normAutofit fontScale="77500" lnSpcReduction="20000"/>
          </a:bodyPr>
          <a:lstStyle/>
          <a:p>
            <a:pPr>
              <a:lnSpc>
                <a:spcPct val="120000"/>
              </a:lnSpc>
              <a:spcBef>
                <a:spcPts val="0"/>
              </a:spcBef>
              <a:spcAft>
                <a:spcPts val="0"/>
              </a:spcAft>
              <a:buFont typeface="Wingdings" pitchFamily="2" charset="2"/>
              <a:buChar char="§"/>
            </a:pPr>
            <a:r>
              <a:rPr lang="en-US" b="1" dirty="0" smtClean="0"/>
              <a:t>1962</a:t>
            </a:r>
            <a:r>
              <a:rPr lang="en-US" dirty="0" smtClean="0"/>
              <a:t> – Trade Expansion Act of 1962</a:t>
            </a:r>
          </a:p>
          <a:p>
            <a:pPr lvl="1">
              <a:lnSpc>
                <a:spcPct val="120000"/>
              </a:lnSpc>
              <a:spcBef>
                <a:spcPts val="0"/>
              </a:spcBef>
              <a:spcAft>
                <a:spcPts val="0"/>
              </a:spcAft>
            </a:pPr>
            <a:r>
              <a:rPr lang="en-US" dirty="0" smtClean="0"/>
              <a:t>Provided TRA payments in addition to UI</a:t>
            </a:r>
          </a:p>
          <a:p>
            <a:pPr>
              <a:lnSpc>
                <a:spcPct val="120000"/>
              </a:lnSpc>
              <a:spcBef>
                <a:spcPts val="0"/>
              </a:spcBef>
              <a:spcAft>
                <a:spcPts val="0"/>
              </a:spcAft>
              <a:buFont typeface="Wingdings" pitchFamily="2" charset="2"/>
              <a:buChar char="§"/>
            </a:pPr>
            <a:r>
              <a:rPr lang="en-US" b="1" dirty="0" smtClean="0"/>
              <a:t>1974</a:t>
            </a:r>
            <a:r>
              <a:rPr lang="en-US" dirty="0" smtClean="0"/>
              <a:t> – Trade Act of 1974</a:t>
            </a:r>
          </a:p>
          <a:p>
            <a:pPr lvl="1">
              <a:lnSpc>
                <a:spcPct val="120000"/>
              </a:lnSpc>
              <a:spcBef>
                <a:spcPts val="0"/>
              </a:spcBef>
              <a:spcAft>
                <a:spcPts val="0"/>
              </a:spcAft>
            </a:pPr>
            <a:r>
              <a:rPr lang="en-US" dirty="0" smtClean="0"/>
              <a:t>Established a training benefit</a:t>
            </a:r>
          </a:p>
          <a:p>
            <a:pPr>
              <a:lnSpc>
                <a:spcPct val="120000"/>
              </a:lnSpc>
              <a:spcBef>
                <a:spcPts val="0"/>
              </a:spcBef>
              <a:spcAft>
                <a:spcPts val="0"/>
              </a:spcAft>
              <a:buFont typeface="Wingdings" pitchFamily="2" charset="2"/>
              <a:buChar char="§"/>
            </a:pPr>
            <a:r>
              <a:rPr lang="en-US" b="1" dirty="0" smtClean="0"/>
              <a:t>1988</a:t>
            </a:r>
            <a:r>
              <a:rPr lang="en-US" dirty="0" smtClean="0"/>
              <a:t> – Omnibus Trade and Competitiveness Act of 1988</a:t>
            </a:r>
          </a:p>
          <a:p>
            <a:pPr lvl="1">
              <a:lnSpc>
                <a:spcPct val="120000"/>
              </a:lnSpc>
              <a:spcBef>
                <a:spcPts val="0"/>
              </a:spcBef>
              <a:spcAft>
                <a:spcPts val="0"/>
              </a:spcAft>
            </a:pPr>
            <a:r>
              <a:rPr lang="en-US" dirty="0" smtClean="0"/>
              <a:t>Moved TRA to the end of the UI claim and required enrollment in training to receive Additional TRA</a:t>
            </a:r>
          </a:p>
          <a:p>
            <a:pPr>
              <a:lnSpc>
                <a:spcPct val="120000"/>
              </a:lnSpc>
              <a:spcBef>
                <a:spcPts val="0"/>
              </a:spcBef>
              <a:spcAft>
                <a:spcPts val="0"/>
              </a:spcAft>
              <a:buFont typeface="Wingdings" pitchFamily="2" charset="2"/>
              <a:buChar char="§"/>
            </a:pPr>
            <a:r>
              <a:rPr lang="en-US" b="1" dirty="0" smtClean="0"/>
              <a:t>1993</a:t>
            </a:r>
            <a:r>
              <a:rPr lang="en-US" dirty="0" smtClean="0"/>
              <a:t> </a:t>
            </a:r>
            <a:r>
              <a:rPr lang="en-US" dirty="0"/>
              <a:t>– </a:t>
            </a:r>
            <a:r>
              <a:rPr lang="en-US" dirty="0" smtClean="0"/>
              <a:t>North American Free Trade Agreement (NAFTA)</a:t>
            </a:r>
          </a:p>
          <a:p>
            <a:pPr lvl="1">
              <a:lnSpc>
                <a:spcPct val="120000"/>
              </a:lnSpc>
              <a:spcBef>
                <a:spcPts val="0"/>
              </a:spcBef>
              <a:spcAft>
                <a:spcPts val="0"/>
              </a:spcAft>
            </a:pPr>
            <a:r>
              <a:rPr lang="en-US" dirty="0" smtClean="0"/>
              <a:t>Established the precedent for enrollment deadlines to receive TRA</a:t>
            </a:r>
          </a:p>
          <a:p>
            <a:pPr lvl="1"/>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6</a:t>
            </a:fld>
            <a:endParaRPr lang="en-US"/>
          </a:p>
        </p:txBody>
      </p:sp>
    </p:spTree>
    <p:extLst>
      <p:ext uri="{BB962C8B-B14F-4D97-AF65-F5344CB8AC3E}">
        <p14:creationId xmlns:p14="http://schemas.microsoft.com/office/powerpoint/2010/main" val="21573018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Trade Act Origins &amp; Major Legislation</a:t>
            </a:r>
            <a:endParaRPr lang="en-US" dirty="0"/>
          </a:p>
        </p:txBody>
      </p:sp>
      <p:sp>
        <p:nvSpPr>
          <p:cNvPr id="7" name="Content Placeholder 6"/>
          <p:cNvSpPr>
            <a:spLocks noGrp="1"/>
          </p:cNvSpPr>
          <p:nvPr>
            <p:ph idx="1"/>
          </p:nvPr>
        </p:nvSpPr>
        <p:spPr>
          <a:xfrm>
            <a:off x="457200" y="1371600"/>
            <a:ext cx="8229600" cy="5029200"/>
          </a:xfrm>
        </p:spPr>
        <p:txBody>
          <a:bodyPr>
            <a:normAutofit fontScale="70000" lnSpcReduction="20000"/>
          </a:bodyPr>
          <a:lstStyle/>
          <a:p>
            <a:pPr>
              <a:lnSpc>
                <a:spcPct val="120000"/>
              </a:lnSpc>
              <a:spcBef>
                <a:spcPts val="0"/>
              </a:spcBef>
              <a:spcAft>
                <a:spcPts val="0"/>
              </a:spcAft>
              <a:buFont typeface="Wingdings" pitchFamily="2" charset="2"/>
              <a:buChar char="§"/>
            </a:pPr>
            <a:r>
              <a:rPr lang="en-US" b="1" dirty="0" smtClean="0"/>
              <a:t>2002 – Trade Reform Act of 2002</a:t>
            </a:r>
          </a:p>
          <a:p>
            <a:pPr lvl="1">
              <a:lnSpc>
                <a:spcPct val="120000"/>
              </a:lnSpc>
              <a:spcBef>
                <a:spcPts val="0"/>
              </a:spcBef>
              <a:spcAft>
                <a:spcPts val="0"/>
              </a:spcAft>
            </a:pPr>
            <a:r>
              <a:rPr lang="en-US" dirty="0" smtClean="0"/>
              <a:t>Established HCTC</a:t>
            </a:r>
          </a:p>
          <a:p>
            <a:pPr lvl="1">
              <a:lnSpc>
                <a:spcPct val="120000"/>
              </a:lnSpc>
              <a:spcBef>
                <a:spcPts val="0"/>
              </a:spcBef>
              <a:spcAft>
                <a:spcPts val="0"/>
              </a:spcAft>
            </a:pPr>
            <a:r>
              <a:rPr lang="en-US" dirty="0" smtClean="0"/>
              <a:t>Established ATAA as a demonstration project</a:t>
            </a:r>
          </a:p>
          <a:p>
            <a:pPr lvl="1">
              <a:lnSpc>
                <a:spcPct val="120000"/>
              </a:lnSpc>
              <a:spcBef>
                <a:spcPts val="0"/>
              </a:spcBef>
              <a:spcAft>
                <a:spcPts val="0"/>
              </a:spcAft>
            </a:pPr>
            <a:r>
              <a:rPr lang="en-US" dirty="0" smtClean="0"/>
              <a:t>Expanded applicability of enrollment deadlines</a:t>
            </a:r>
          </a:p>
          <a:p>
            <a:pPr lvl="1">
              <a:lnSpc>
                <a:spcPct val="120000"/>
              </a:lnSpc>
              <a:spcBef>
                <a:spcPts val="0"/>
              </a:spcBef>
              <a:spcAft>
                <a:spcPts val="0"/>
              </a:spcAft>
            </a:pPr>
            <a:r>
              <a:rPr lang="en-US" dirty="0" smtClean="0"/>
              <a:t>Expanded eligibility to secondary firms</a:t>
            </a:r>
          </a:p>
          <a:p>
            <a:pPr lvl="1">
              <a:lnSpc>
                <a:spcPct val="120000"/>
              </a:lnSpc>
              <a:spcBef>
                <a:spcPts val="0"/>
              </a:spcBef>
              <a:spcAft>
                <a:spcPts val="0"/>
              </a:spcAft>
            </a:pPr>
            <a:r>
              <a:rPr lang="en-US" dirty="0" smtClean="0"/>
              <a:t>Provided additional weeks of TRA for Remedial training</a:t>
            </a:r>
          </a:p>
          <a:p>
            <a:pPr lvl="2">
              <a:lnSpc>
                <a:spcPct val="120000"/>
              </a:lnSpc>
              <a:spcBef>
                <a:spcPts val="0"/>
              </a:spcBef>
              <a:spcAft>
                <a:spcPts val="0"/>
              </a:spcAft>
            </a:pPr>
            <a:r>
              <a:rPr lang="en-US" dirty="0" smtClean="0"/>
              <a:t>Up to 130 weeks of income support</a:t>
            </a:r>
          </a:p>
          <a:p>
            <a:pPr>
              <a:lnSpc>
                <a:spcPct val="120000"/>
              </a:lnSpc>
              <a:spcBef>
                <a:spcPts val="0"/>
              </a:spcBef>
              <a:spcAft>
                <a:spcPts val="0"/>
              </a:spcAft>
              <a:buFont typeface="Wingdings" pitchFamily="2" charset="2"/>
              <a:buChar char="§"/>
            </a:pPr>
            <a:r>
              <a:rPr lang="en-US" b="1" dirty="0" smtClean="0"/>
              <a:t>2009 – Trade and Globalization Adjustment Assistance Act of 2009</a:t>
            </a:r>
          </a:p>
          <a:p>
            <a:pPr lvl="1">
              <a:lnSpc>
                <a:spcPct val="120000"/>
              </a:lnSpc>
              <a:spcBef>
                <a:spcPts val="0"/>
              </a:spcBef>
              <a:spcAft>
                <a:spcPts val="0"/>
              </a:spcAft>
            </a:pPr>
            <a:r>
              <a:rPr lang="en-US" dirty="0" smtClean="0"/>
              <a:t>Expanded eligibility to service sector workers and public sector workers</a:t>
            </a:r>
          </a:p>
          <a:p>
            <a:pPr lvl="1">
              <a:lnSpc>
                <a:spcPct val="120000"/>
              </a:lnSpc>
              <a:spcBef>
                <a:spcPts val="0"/>
              </a:spcBef>
              <a:spcAft>
                <a:spcPts val="0"/>
              </a:spcAft>
            </a:pPr>
            <a:r>
              <a:rPr lang="en-US" dirty="0" smtClean="0"/>
              <a:t>Extended weeks of TRA</a:t>
            </a:r>
          </a:p>
          <a:p>
            <a:pPr lvl="2">
              <a:lnSpc>
                <a:spcPct val="120000"/>
              </a:lnSpc>
              <a:spcBef>
                <a:spcPts val="0"/>
              </a:spcBef>
              <a:spcAft>
                <a:spcPts val="0"/>
              </a:spcAft>
            </a:pPr>
            <a:r>
              <a:rPr lang="en-US" dirty="0"/>
              <a:t>Up to 156 weeks of income support</a:t>
            </a:r>
          </a:p>
          <a:p>
            <a:pPr lvl="1">
              <a:lnSpc>
                <a:spcPct val="120000"/>
              </a:lnSpc>
              <a:spcBef>
                <a:spcPts val="0"/>
              </a:spcBef>
              <a:spcAft>
                <a:spcPts val="0"/>
              </a:spcAft>
            </a:pPr>
            <a:r>
              <a:rPr lang="en-US" dirty="0" smtClean="0"/>
              <a:t>Established RTAA as a permanent program and expanded benefits</a:t>
            </a:r>
          </a:p>
          <a:p>
            <a:pPr lvl="1"/>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7</a:t>
            </a:fld>
            <a:endParaRPr lang="en-US"/>
          </a:p>
        </p:txBody>
      </p:sp>
    </p:spTree>
    <p:extLst>
      <p:ext uri="{BB962C8B-B14F-4D97-AF65-F5344CB8AC3E}">
        <p14:creationId xmlns:p14="http://schemas.microsoft.com/office/powerpoint/2010/main" val="1467339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Trade Act Origins &amp; Major Legislation</a:t>
            </a:r>
            <a:endParaRPr lang="en-US" dirty="0"/>
          </a:p>
        </p:txBody>
      </p:sp>
      <p:sp>
        <p:nvSpPr>
          <p:cNvPr id="7" name="Content Placeholder 6"/>
          <p:cNvSpPr>
            <a:spLocks noGrp="1"/>
          </p:cNvSpPr>
          <p:nvPr>
            <p:ph idx="1"/>
          </p:nvPr>
        </p:nvSpPr>
        <p:spPr/>
        <p:txBody>
          <a:bodyPr>
            <a:normAutofit fontScale="92500" lnSpcReduction="20000"/>
          </a:bodyPr>
          <a:lstStyle/>
          <a:p>
            <a:pPr>
              <a:lnSpc>
                <a:spcPct val="120000"/>
              </a:lnSpc>
              <a:spcBef>
                <a:spcPts val="0"/>
              </a:spcBef>
              <a:spcAft>
                <a:spcPts val="0"/>
              </a:spcAft>
              <a:buFont typeface="Wingdings" pitchFamily="2" charset="2"/>
              <a:buChar char="§"/>
            </a:pPr>
            <a:r>
              <a:rPr lang="en-US" b="1" dirty="0" smtClean="0"/>
              <a:t>2011 – Trade Adjustment Assistance Extension Act of 2011</a:t>
            </a:r>
          </a:p>
          <a:p>
            <a:pPr lvl="1">
              <a:lnSpc>
                <a:spcPct val="120000"/>
              </a:lnSpc>
              <a:spcBef>
                <a:spcPts val="0"/>
              </a:spcBef>
              <a:spcAft>
                <a:spcPts val="0"/>
              </a:spcAft>
            </a:pPr>
            <a:r>
              <a:rPr lang="en-US" dirty="0" smtClean="0"/>
              <a:t>Ended eligibility for public-sector worker groups</a:t>
            </a:r>
          </a:p>
          <a:p>
            <a:pPr lvl="1">
              <a:lnSpc>
                <a:spcPct val="120000"/>
              </a:lnSpc>
              <a:spcBef>
                <a:spcPts val="0"/>
              </a:spcBef>
              <a:spcAft>
                <a:spcPts val="0"/>
              </a:spcAft>
            </a:pPr>
            <a:r>
              <a:rPr lang="en-US" dirty="0" smtClean="0"/>
              <a:t>Removed Remedial TRA</a:t>
            </a:r>
          </a:p>
          <a:p>
            <a:pPr lvl="1">
              <a:lnSpc>
                <a:spcPct val="120000"/>
              </a:lnSpc>
              <a:spcBef>
                <a:spcPts val="0"/>
              </a:spcBef>
              <a:spcAft>
                <a:spcPts val="0"/>
              </a:spcAft>
            </a:pPr>
            <a:r>
              <a:rPr lang="en-US" dirty="0" smtClean="0"/>
              <a:t>Established Completion TRA</a:t>
            </a:r>
          </a:p>
          <a:p>
            <a:pPr lvl="2">
              <a:lnSpc>
                <a:spcPct val="120000"/>
              </a:lnSpc>
              <a:spcBef>
                <a:spcPts val="0"/>
              </a:spcBef>
              <a:spcAft>
                <a:spcPts val="0"/>
              </a:spcAft>
            </a:pPr>
            <a:r>
              <a:rPr lang="en-US" dirty="0" smtClean="0"/>
              <a:t>Up to 130 weeks of income support</a:t>
            </a:r>
          </a:p>
          <a:p>
            <a:pPr lvl="1">
              <a:lnSpc>
                <a:spcPct val="120000"/>
              </a:lnSpc>
              <a:spcBef>
                <a:spcPts val="0"/>
              </a:spcBef>
              <a:spcAft>
                <a:spcPts val="0"/>
              </a:spcAft>
            </a:pPr>
            <a:r>
              <a:rPr lang="en-US" dirty="0" smtClean="0"/>
              <a:t>Reduced benefit levels under RTAA</a:t>
            </a:r>
          </a:p>
          <a:p>
            <a:pPr lvl="1">
              <a:lnSpc>
                <a:spcPct val="120000"/>
              </a:lnSpc>
              <a:spcBef>
                <a:spcPts val="0"/>
              </a:spcBef>
              <a:spcAft>
                <a:spcPts val="0"/>
              </a:spcAft>
            </a:pPr>
            <a:r>
              <a:rPr lang="en-US" dirty="0" smtClean="0"/>
              <a:t>Established the same HCTC rate for all eligible Trade participants</a:t>
            </a:r>
          </a:p>
          <a:p>
            <a:pPr lvl="1">
              <a:lnSpc>
                <a:spcPct val="120000"/>
              </a:lnSpc>
              <a:spcBef>
                <a:spcPts val="0"/>
              </a:spcBef>
              <a:spcAft>
                <a:spcPts val="0"/>
              </a:spcAft>
            </a:pPr>
            <a:r>
              <a:rPr lang="en-US" dirty="0" smtClean="0"/>
              <a:t>Reduced types of training waivers for TRA eligibility</a:t>
            </a:r>
          </a:p>
          <a:p>
            <a:pPr lvl="1">
              <a:lnSpc>
                <a:spcPct val="120000"/>
              </a:lnSpc>
              <a:spcBef>
                <a:spcPts val="0"/>
              </a:spcBef>
              <a:spcAft>
                <a:spcPts val="0"/>
              </a:spcAft>
            </a:pPr>
            <a:endParaRPr lang="en-US" dirty="0" smtClean="0"/>
          </a:p>
          <a:p>
            <a:pPr lvl="1"/>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8</a:t>
            </a:fld>
            <a:endParaRPr lang="en-US"/>
          </a:p>
        </p:txBody>
      </p:sp>
    </p:spTree>
    <p:extLst>
      <p:ext uri="{BB962C8B-B14F-4D97-AF65-F5344CB8AC3E}">
        <p14:creationId xmlns:p14="http://schemas.microsoft.com/office/powerpoint/2010/main" val="2739375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Trade Act Origins &amp; Major Legislation</a:t>
            </a:r>
          </a:p>
        </p:txBody>
      </p:sp>
      <p:sp>
        <p:nvSpPr>
          <p:cNvPr id="3" name="Content Placeholder 2"/>
          <p:cNvSpPr>
            <a:spLocks noGrp="1"/>
          </p:cNvSpPr>
          <p:nvPr>
            <p:ph idx="1"/>
          </p:nvPr>
        </p:nvSpPr>
        <p:spPr/>
        <p:txBody>
          <a:bodyPr>
            <a:normAutofit/>
          </a:bodyPr>
          <a:lstStyle/>
          <a:p>
            <a:r>
              <a:rPr lang="en-US" sz="2700" b="1" dirty="0" smtClean="0"/>
              <a:t>2015 – </a:t>
            </a:r>
            <a:r>
              <a:rPr lang="en-US" sz="2700" b="1" dirty="0">
                <a:ea typeface="ＭＳ Ｐゴシック"/>
              </a:rPr>
              <a:t>Trade Adjustment Assistance </a:t>
            </a:r>
            <a:r>
              <a:rPr lang="en-US" sz="2700" b="1" dirty="0" smtClean="0">
                <a:ea typeface="ＭＳ Ｐゴシック"/>
              </a:rPr>
              <a:t>Reauthorization </a:t>
            </a:r>
            <a:r>
              <a:rPr lang="en-US" sz="2700" b="1" dirty="0">
                <a:ea typeface="ＭＳ Ｐゴシック"/>
              </a:rPr>
              <a:t>Act of 2015 </a:t>
            </a:r>
            <a:endParaRPr lang="en-US" sz="2700" b="1" dirty="0" smtClean="0">
              <a:ea typeface="ＭＳ Ｐゴシック"/>
            </a:endParaRPr>
          </a:p>
          <a:p>
            <a:pPr lvl="1"/>
            <a:r>
              <a:rPr lang="en-US" sz="2300" dirty="0" smtClean="0">
                <a:ea typeface="ＭＳ Ｐゴシック"/>
              </a:rPr>
              <a:t>Same benefits, services, and eligibility as 2011</a:t>
            </a:r>
          </a:p>
          <a:p>
            <a:pPr lvl="1"/>
            <a:r>
              <a:rPr lang="en-US" sz="2300" dirty="0">
                <a:ea typeface="ＭＳ Ｐゴシック"/>
              </a:rPr>
              <a:t>Aligned performance measures with </a:t>
            </a:r>
            <a:r>
              <a:rPr lang="en-US" sz="2300" dirty="0" smtClean="0">
                <a:ea typeface="ＭＳ Ｐゴシック"/>
              </a:rPr>
              <a:t>WIOA</a:t>
            </a:r>
          </a:p>
          <a:p>
            <a:pPr lvl="1"/>
            <a:r>
              <a:rPr lang="en-US" sz="2300" dirty="0" smtClean="0">
                <a:ea typeface="ＭＳ Ｐゴシック"/>
              </a:rPr>
              <a:t>Legislation effective on June 29, 2015 </a:t>
            </a:r>
          </a:p>
          <a:p>
            <a:pPr lvl="2"/>
            <a:r>
              <a:rPr lang="en-US" sz="1900" dirty="0" smtClean="0">
                <a:ea typeface="ＭＳ Ｐゴシック"/>
              </a:rPr>
              <a:t>Authorized for </a:t>
            </a:r>
            <a:r>
              <a:rPr lang="en-US" sz="1900" u="sng" dirty="0" smtClean="0">
                <a:ea typeface="ＭＳ Ｐゴシック"/>
              </a:rPr>
              <a:t>six</a:t>
            </a:r>
            <a:r>
              <a:rPr lang="en-US" sz="1900" dirty="0" smtClean="0">
                <a:ea typeface="ＭＳ Ｐゴシック"/>
              </a:rPr>
              <a:t> years </a:t>
            </a:r>
          </a:p>
          <a:p>
            <a:pPr lvl="2"/>
            <a:r>
              <a:rPr lang="en-US" sz="1900" dirty="0" smtClean="0">
                <a:ea typeface="ＭＳ Ｐゴシック"/>
              </a:rPr>
              <a:t>Retroactive to January 1, 2014 </a:t>
            </a:r>
          </a:p>
          <a:p>
            <a:pPr lvl="2"/>
            <a:r>
              <a:rPr lang="en-US" sz="1900" dirty="0" smtClean="0">
                <a:ea typeface="ＭＳ Ｐゴシック"/>
              </a:rPr>
              <a:t>Reversion on July 1, 2021</a:t>
            </a:r>
          </a:p>
          <a:p>
            <a:pPr lvl="2"/>
            <a:r>
              <a:rPr lang="en-US" sz="1900" dirty="0" smtClean="0">
                <a:ea typeface="ＭＳ Ｐゴシック"/>
              </a:rPr>
              <a:t>Sunset on July 1, 2022</a:t>
            </a:r>
          </a:p>
          <a:p>
            <a:pPr lvl="1"/>
            <a:endParaRPr lang="en-US" sz="2300"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9</a:t>
            </a:fld>
            <a:endParaRPr lang="en-US" dirty="0"/>
          </a:p>
        </p:txBody>
      </p:sp>
    </p:spTree>
    <p:extLst>
      <p:ext uri="{BB962C8B-B14F-4D97-AF65-F5344CB8AC3E}">
        <p14:creationId xmlns:p14="http://schemas.microsoft.com/office/powerpoint/2010/main" val="3895790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pPr algn="ctr"/>
            <a:r>
              <a:rPr lang="en-US" sz="3600" cap="none" dirty="0" smtClean="0">
                <a:ln w="17780" cmpd="sng">
                  <a:noFill/>
                  <a:prstDash val="solid"/>
                  <a:miter lim="800000"/>
                </a:ln>
                <a:solidFill>
                  <a:schemeClr val="tx2"/>
                </a:solidFill>
                <a:effectLst/>
                <a:ea typeface="ＭＳ Ｐゴシック"/>
              </a:rPr>
              <a:t>Trade Adjustment Assistance </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for Workers</a:t>
            </a:r>
            <a:endParaRPr lang="en-US" sz="3600" cap="none" dirty="0">
              <a:ln w="17780" cmpd="sng">
                <a:noFill/>
                <a:prstDash val="solid"/>
                <a:miter lim="800000"/>
              </a:ln>
              <a:solidFill>
                <a:schemeClr val="tx2"/>
              </a:solidFill>
              <a:effectLst/>
              <a:ea typeface="ＭＳ Ｐゴシック"/>
            </a:endParaRPr>
          </a:p>
        </p:txBody>
      </p:sp>
      <p:sp>
        <p:nvSpPr>
          <p:cNvPr id="7" name="Text Placeholder 6"/>
          <p:cNvSpPr>
            <a:spLocks noGrp="1"/>
          </p:cNvSpPr>
          <p:nvPr>
            <p:ph type="body" idx="1"/>
          </p:nvPr>
        </p:nvSpPr>
        <p:spPr/>
        <p:txBody>
          <a:bodyPr/>
          <a:lstStyle/>
          <a:p>
            <a:r>
              <a:rPr lang="en-US" dirty="0" err="1" smtClean="0"/>
              <a:t>Heigh</a:t>
            </a:r>
            <a:r>
              <a:rPr lang="en-US" dirty="0" smtClean="0"/>
              <a:t> ho, </a:t>
            </a:r>
            <a:r>
              <a:rPr lang="en-US" dirty="0" err="1" smtClean="0"/>
              <a:t>heigh</a:t>
            </a:r>
            <a:r>
              <a:rPr lang="en-US" dirty="0" smtClean="0"/>
              <a:t> ho, it’s into the weeds we go!</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10</a:t>
            </a:fld>
            <a:endParaRPr lang="en-US" dirty="0"/>
          </a:p>
        </p:txBody>
      </p:sp>
    </p:spTree>
    <p:extLst>
      <p:ext uri="{BB962C8B-B14F-4D97-AF65-F5344CB8AC3E}">
        <p14:creationId xmlns:p14="http://schemas.microsoft.com/office/powerpoint/2010/main" val="2293632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TAA for Workers Materials Overview</a:t>
            </a:r>
            <a:endParaRPr lang="en-US" dirty="0"/>
          </a:p>
        </p:txBody>
      </p:sp>
      <p:sp>
        <p:nvSpPr>
          <p:cNvPr id="3" name="Content Placeholder 2"/>
          <p:cNvSpPr>
            <a:spLocks noGrp="1"/>
          </p:cNvSpPr>
          <p:nvPr>
            <p:ph idx="1"/>
          </p:nvPr>
        </p:nvSpPr>
        <p:spPr>
          <a:xfrm>
            <a:off x="457200" y="1295400"/>
            <a:ext cx="7924800" cy="5105400"/>
          </a:xfrm>
        </p:spPr>
        <p:txBody>
          <a:bodyPr>
            <a:normAutofit fontScale="55000" lnSpcReduction="20000"/>
          </a:bodyPr>
          <a:lstStyle/>
          <a:p>
            <a:pPr>
              <a:lnSpc>
                <a:spcPct val="120000"/>
              </a:lnSpc>
              <a:spcBef>
                <a:spcPts val="0"/>
              </a:spcBef>
              <a:spcAft>
                <a:spcPts val="0"/>
              </a:spcAft>
            </a:pPr>
            <a:r>
              <a:rPr lang="en-US" sz="3700" dirty="0" smtClean="0"/>
              <a:t>Petition Process / Worker Group Eligibility</a:t>
            </a:r>
            <a:endParaRPr lang="en-US" sz="3700" dirty="0"/>
          </a:p>
          <a:p>
            <a:pPr>
              <a:lnSpc>
                <a:spcPct val="120000"/>
              </a:lnSpc>
              <a:spcBef>
                <a:spcPts val="0"/>
              </a:spcBef>
              <a:spcAft>
                <a:spcPts val="0"/>
              </a:spcAft>
            </a:pPr>
            <a:r>
              <a:rPr lang="en-US" sz="3700" dirty="0" smtClean="0"/>
              <a:t>Training</a:t>
            </a:r>
          </a:p>
          <a:p>
            <a:pPr>
              <a:lnSpc>
                <a:spcPct val="120000"/>
              </a:lnSpc>
              <a:spcBef>
                <a:spcPts val="0"/>
              </a:spcBef>
              <a:spcAft>
                <a:spcPts val="0"/>
              </a:spcAft>
            </a:pPr>
            <a:r>
              <a:rPr lang="en-US" sz="3700" dirty="0" smtClean="0"/>
              <a:t>TRA</a:t>
            </a:r>
          </a:p>
          <a:p>
            <a:pPr lvl="1">
              <a:lnSpc>
                <a:spcPct val="120000"/>
              </a:lnSpc>
              <a:spcBef>
                <a:spcPts val="0"/>
              </a:spcBef>
              <a:spcAft>
                <a:spcPts val="0"/>
              </a:spcAft>
            </a:pPr>
            <a:r>
              <a:rPr lang="en-US" sz="3700" dirty="0" smtClean="0"/>
              <a:t>General Qualifications</a:t>
            </a:r>
          </a:p>
          <a:p>
            <a:pPr lvl="1">
              <a:lnSpc>
                <a:spcPct val="120000"/>
              </a:lnSpc>
              <a:spcBef>
                <a:spcPts val="0"/>
              </a:spcBef>
              <a:spcAft>
                <a:spcPts val="0"/>
              </a:spcAft>
            </a:pPr>
            <a:r>
              <a:rPr lang="en-US" sz="3700" dirty="0" smtClean="0"/>
              <a:t>Basic TRA, Additional TRA, Completion TRA</a:t>
            </a:r>
          </a:p>
          <a:p>
            <a:pPr lvl="1">
              <a:lnSpc>
                <a:spcPct val="120000"/>
              </a:lnSpc>
              <a:spcBef>
                <a:spcPts val="0"/>
              </a:spcBef>
              <a:spcAft>
                <a:spcPts val="0"/>
              </a:spcAft>
            </a:pPr>
            <a:r>
              <a:rPr lang="en-US" sz="3700" dirty="0" smtClean="0"/>
              <a:t>Waivers</a:t>
            </a:r>
          </a:p>
          <a:p>
            <a:pPr lvl="1">
              <a:lnSpc>
                <a:spcPct val="120000"/>
              </a:lnSpc>
              <a:spcBef>
                <a:spcPts val="0"/>
              </a:spcBef>
              <a:spcAft>
                <a:spcPts val="0"/>
              </a:spcAft>
            </a:pPr>
            <a:r>
              <a:rPr lang="en-US" sz="3700" dirty="0" smtClean="0"/>
              <a:t>Earnings Disregard, Election Provisions </a:t>
            </a:r>
          </a:p>
          <a:p>
            <a:pPr>
              <a:lnSpc>
                <a:spcPct val="120000"/>
              </a:lnSpc>
              <a:spcBef>
                <a:spcPts val="0"/>
              </a:spcBef>
              <a:spcAft>
                <a:spcPts val="0"/>
              </a:spcAft>
            </a:pPr>
            <a:r>
              <a:rPr lang="en-US" sz="3700" dirty="0" smtClean="0"/>
              <a:t>Enrollment Deadlines</a:t>
            </a:r>
            <a:endParaRPr lang="en-US" sz="3700" dirty="0"/>
          </a:p>
          <a:p>
            <a:pPr lvl="1">
              <a:lnSpc>
                <a:spcPct val="120000"/>
              </a:lnSpc>
              <a:spcBef>
                <a:spcPts val="0"/>
              </a:spcBef>
              <a:spcAft>
                <a:spcPts val="0"/>
              </a:spcAft>
            </a:pPr>
            <a:r>
              <a:rPr lang="en-US" sz="3700" dirty="0"/>
              <a:t>Federal Good Cause &amp; Equitable </a:t>
            </a:r>
            <a:r>
              <a:rPr lang="en-US" sz="3700" dirty="0" smtClean="0"/>
              <a:t>Tolling</a:t>
            </a:r>
          </a:p>
          <a:p>
            <a:pPr>
              <a:lnSpc>
                <a:spcPct val="120000"/>
              </a:lnSpc>
              <a:spcBef>
                <a:spcPts val="0"/>
              </a:spcBef>
              <a:spcAft>
                <a:spcPts val="0"/>
              </a:spcAft>
            </a:pPr>
            <a:r>
              <a:rPr lang="en-US" sz="3700" dirty="0" smtClean="0"/>
              <a:t>Employment and Case Management Services</a:t>
            </a:r>
            <a:endParaRPr lang="en-US" sz="3700" dirty="0"/>
          </a:p>
          <a:p>
            <a:pPr>
              <a:lnSpc>
                <a:spcPct val="120000"/>
              </a:lnSpc>
              <a:spcBef>
                <a:spcPts val="0"/>
              </a:spcBef>
              <a:spcAft>
                <a:spcPts val="0"/>
              </a:spcAft>
            </a:pPr>
            <a:r>
              <a:rPr lang="en-US" sz="3700" dirty="0" smtClean="0"/>
              <a:t>RTAA</a:t>
            </a:r>
            <a:endParaRPr lang="en-US" sz="3700" dirty="0"/>
          </a:p>
          <a:p>
            <a:pPr>
              <a:lnSpc>
                <a:spcPct val="120000"/>
              </a:lnSpc>
              <a:spcBef>
                <a:spcPts val="0"/>
              </a:spcBef>
              <a:spcAft>
                <a:spcPts val="0"/>
              </a:spcAft>
            </a:pPr>
            <a:r>
              <a:rPr lang="en-US" sz="3700" dirty="0"/>
              <a:t>Job Search and Relocation</a:t>
            </a:r>
          </a:p>
          <a:p>
            <a:pPr>
              <a:lnSpc>
                <a:spcPct val="120000"/>
              </a:lnSpc>
              <a:spcBef>
                <a:spcPts val="0"/>
              </a:spcBef>
              <a:spcAft>
                <a:spcPts val="0"/>
              </a:spcAft>
            </a:pPr>
            <a:r>
              <a:rPr lang="en-US" sz="3700" dirty="0"/>
              <a:t>Financial </a:t>
            </a:r>
            <a:r>
              <a:rPr lang="en-US" sz="3700" dirty="0" smtClean="0"/>
              <a:t>Management of the Trade Program</a:t>
            </a:r>
            <a:endParaRPr lang="en-US" sz="3700" dirty="0"/>
          </a:p>
          <a:p>
            <a:pPr>
              <a:lnSpc>
                <a:spcPct val="120000"/>
              </a:lnSpc>
              <a:spcBef>
                <a:spcPts val="0"/>
              </a:spcBef>
              <a:spcAft>
                <a:spcPts val="0"/>
              </a:spcAft>
            </a:pPr>
            <a:r>
              <a:rPr lang="en-US" sz="3700" dirty="0"/>
              <a:t>Program Reporting </a:t>
            </a:r>
            <a:r>
              <a:rPr lang="en-US" sz="3700" dirty="0" smtClean="0"/>
              <a:t>Requirements and Data Validation</a:t>
            </a:r>
            <a:endParaRPr lang="en-US" sz="3700" dirty="0"/>
          </a:p>
          <a:p>
            <a:pPr>
              <a:lnSpc>
                <a:spcPct val="120000"/>
              </a:lnSpc>
              <a:spcBef>
                <a:spcPts val="0"/>
              </a:spcBef>
              <a:spcAft>
                <a:spcPts val="0"/>
              </a:spcAft>
            </a:pPr>
            <a:r>
              <a:rPr lang="en-US" sz="3700" dirty="0" smtClean="0"/>
              <a:t>References, Guidance </a:t>
            </a:r>
            <a:r>
              <a:rPr lang="en-US" sz="3700" dirty="0"/>
              <a:t>and Contacts</a:t>
            </a:r>
          </a:p>
          <a:p>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11</a:t>
            </a:fld>
            <a:endParaRPr lang="en-US" dirty="0"/>
          </a:p>
        </p:txBody>
      </p:sp>
    </p:spTree>
    <p:extLst>
      <p:ext uri="{BB962C8B-B14F-4D97-AF65-F5344CB8AC3E}">
        <p14:creationId xmlns:p14="http://schemas.microsoft.com/office/powerpoint/2010/main" val="3536124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pPr algn="ctr"/>
            <a:r>
              <a:rPr lang="en-US" sz="3600" cap="none" dirty="0" smtClean="0">
                <a:ln w="17780" cmpd="sng">
                  <a:noFill/>
                  <a:prstDash val="solid"/>
                  <a:miter lim="800000"/>
                </a:ln>
                <a:solidFill>
                  <a:schemeClr val="tx2"/>
                </a:solidFill>
                <a:effectLst/>
                <a:ea typeface="ＭＳ Ｐゴシック"/>
              </a:rPr>
              <a:t>Petition Process &amp;</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Worker Group Eligibility</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Subpart B</a:t>
            </a:r>
            <a:endParaRPr lang="en-US" sz="3600" cap="none" dirty="0">
              <a:ln w="17780" cmpd="sng">
                <a:noFill/>
                <a:prstDash val="solid"/>
                <a:miter lim="800000"/>
              </a:ln>
              <a:solidFill>
                <a:schemeClr val="tx2"/>
              </a:solidFill>
              <a:effectLst/>
              <a:ea typeface="ＭＳ Ｐゴシック"/>
            </a:endParaRPr>
          </a:p>
        </p:txBody>
      </p:sp>
      <p:sp>
        <p:nvSpPr>
          <p:cNvPr id="7" name="Text Placeholder 6"/>
          <p:cNvSpPr>
            <a:spLocks noGrp="1"/>
          </p:cNvSpPr>
          <p:nvPr>
            <p:ph type="body" idx="1"/>
          </p:nvPr>
        </p:nvSpPr>
        <p:spPr>
          <a:xfrm>
            <a:off x="722313" y="2743200"/>
            <a:ext cx="7772400" cy="1500187"/>
          </a:xfrm>
        </p:spPr>
        <p:txBody>
          <a:bodyPr/>
          <a:lstStyle/>
          <a:p>
            <a:r>
              <a:rPr lang="en-US" dirty="0" smtClean="0"/>
              <a:t>Because who doesn’t love government forms?</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12</a:t>
            </a:fld>
            <a:endParaRPr lang="en-US" dirty="0"/>
          </a:p>
        </p:txBody>
      </p:sp>
    </p:spTree>
    <p:extLst>
      <p:ext uri="{BB962C8B-B14F-4D97-AF65-F5344CB8AC3E}">
        <p14:creationId xmlns:p14="http://schemas.microsoft.com/office/powerpoint/2010/main" val="28684131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Can File a Petition?</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
            </a:pPr>
            <a:r>
              <a:rPr lang="en-US" dirty="0" smtClean="0"/>
              <a:t>Group of 2 or more workers</a:t>
            </a:r>
          </a:p>
          <a:p>
            <a:pPr>
              <a:buFont typeface="Wingdings" pitchFamily="2" charset="2"/>
              <a:buChar char="§"/>
            </a:pPr>
            <a:r>
              <a:rPr lang="en-US" dirty="0" smtClean="0"/>
              <a:t>Company Official</a:t>
            </a:r>
          </a:p>
          <a:p>
            <a:pPr>
              <a:buFont typeface="Wingdings" pitchFamily="2" charset="2"/>
              <a:buChar char="§"/>
            </a:pPr>
            <a:r>
              <a:rPr lang="en-US" dirty="0" smtClean="0"/>
              <a:t>Union</a:t>
            </a:r>
          </a:p>
          <a:p>
            <a:pPr>
              <a:buFont typeface="Wingdings" pitchFamily="2" charset="2"/>
              <a:buChar char="§"/>
            </a:pPr>
            <a:r>
              <a:rPr lang="en-US" dirty="0" smtClean="0"/>
              <a:t>State Workforce Official</a:t>
            </a:r>
          </a:p>
          <a:p>
            <a:pPr>
              <a:buFont typeface="Wingdings" pitchFamily="2" charset="2"/>
              <a:buChar char="§"/>
            </a:pPr>
            <a:r>
              <a:rPr lang="en-US" dirty="0" smtClean="0"/>
              <a:t>American Job Center Network Partner</a:t>
            </a:r>
          </a:p>
          <a:p>
            <a:pPr lvl="1"/>
            <a:r>
              <a:rPr lang="en-US" dirty="0" smtClean="0"/>
              <a:t>Rapid Response, Employment Service, Unemployment Insurance, WIA provider, etc.</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13</a:t>
            </a:fld>
            <a:endParaRPr lang="en-US" dirty="0"/>
          </a:p>
        </p:txBody>
      </p:sp>
    </p:spTree>
    <p:extLst>
      <p:ext uri="{BB962C8B-B14F-4D97-AF65-F5344CB8AC3E}">
        <p14:creationId xmlns:p14="http://schemas.microsoft.com/office/powerpoint/2010/main" val="1282395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Filing Petitions</a:t>
            </a:r>
            <a:endParaRPr lang="en-US" dirty="0"/>
          </a:p>
        </p:txBody>
      </p:sp>
      <p:sp>
        <p:nvSpPr>
          <p:cNvPr id="7" name="Content Placeholder 6"/>
          <p:cNvSpPr>
            <a:spLocks noGrp="1"/>
          </p:cNvSpPr>
          <p:nvPr>
            <p:ph idx="1"/>
          </p:nvPr>
        </p:nvSpPr>
        <p:spPr/>
        <p:txBody>
          <a:bodyPr>
            <a:normAutofit/>
          </a:bodyPr>
          <a:lstStyle/>
          <a:p>
            <a:pPr marL="0" indent="0">
              <a:buNone/>
            </a:pPr>
            <a:r>
              <a:rPr lang="en-US" dirty="0" smtClean="0"/>
              <a:t>Online: </a:t>
            </a:r>
            <a:r>
              <a:rPr lang="en-US" sz="2800" dirty="0" smtClean="0">
                <a:hlinkClick r:id="rId2"/>
              </a:rPr>
              <a:t>www.dol.gov/agencies/eta/tradeact</a:t>
            </a:r>
            <a:endParaRPr lang="en-US" sz="2800" dirty="0" smtClean="0"/>
          </a:p>
          <a:p>
            <a:pPr marL="0" indent="0">
              <a:buNone/>
            </a:pPr>
            <a:r>
              <a:rPr lang="en-US" dirty="0" smtClean="0"/>
              <a:t>Email: </a:t>
            </a:r>
            <a:r>
              <a:rPr lang="en-US" sz="2800" dirty="0" smtClean="0">
                <a:hlinkClick r:id="rId3"/>
              </a:rPr>
              <a:t>taa.petitions@dol.gov</a:t>
            </a:r>
            <a:r>
              <a:rPr lang="en-US" sz="2800" dirty="0" smtClean="0"/>
              <a:t> </a:t>
            </a:r>
          </a:p>
          <a:p>
            <a:pPr marL="0" indent="0">
              <a:buNone/>
            </a:pPr>
            <a:r>
              <a:rPr lang="en-US" dirty="0" smtClean="0"/>
              <a:t>Fax: </a:t>
            </a:r>
            <a:r>
              <a:rPr lang="en-US" sz="2800" dirty="0" smtClean="0"/>
              <a:t>(202) 693-3586</a:t>
            </a:r>
          </a:p>
          <a:p>
            <a:pPr marL="0" indent="0">
              <a:buNone/>
            </a:pPr>
            <a:r>
              <a:rPr lang="en-US" dirty="0" smtClean="0"/>
              <a:t>Mail:</a:t>
            </a:r>
          </a:p>
          <a:p>
            <a:pPr marL="0" indent="0">
              <a:buNone/>
            </a:pPr>
            <a:r>
              <a:rPr lang="en-US" sz="2400" dirty="0" smtClean="0"/>
              <a:t>	U.S</a:t>
            </a:r>
            <a:r>
              <a:rPr lang="en-US" sz="2400" dirty="0"/>
              <a:t>. Department of Labor, </a:t>
            </a:r>
            <a:br>
              <a:rPr lang="en-US" sz="2400" dirty="0"/>
            </a:br>
            <a:r>
              <a:rPr lang="en-US" sz="2400" dirty="0" smtClean="0"/>
              <a:t>	Office </a:t>
            </a:r>
            <a:r>
              <a:rPr lang="en-US" sz="2400" dirty="0"/>
              <a:t>of Trade Adjustment Assistance</a:t>
            </a:r>
            <a:br>
              <a:rPr lang="en-US" sz="2400" dirty="0"/>
            </a:br>
            <a:r>
              <a:rPr lang="en-US" sz="2400" dirty="0" smtClean="0"/>
              <a:t>	200 </a:t>
            </a:r>
            <a:r>
              <a:rPr lang="en-US" sz="2400" dirty="0"/>
              <a:t>Constitution Avenue, NW, Room </a:t>
            </a:r>
            <a:r>
              <a:rPr lang="en-US" sz="2400" dirty="0" smtClean="0"/>
              <a:t>N-5428</a:t>
            </a:r>
            <a:r>
              <a:rPr lang="en-US" sz="2400" dirty="0"/>
              <a:t/>
            </a:r>
            <a:br>
              <a:rPr lang="en-US" sz="2400" dirty="0"/>
            </a:br>
            <a:r>
              <a:rPr lang="en-US" sz="2400" dirty="0" smtClean="0"/>
              <a:t>	Washington</a:t>
            </a:r>
            <a:r>
              <a:rPr lang="en-US" sz="2400" dirty="0"/>
              <a:t>, DC 20210</a:t>
            </a:r>
          </a:p>
        </p:txBody>
      </p:sp>
      <p:sp>
        <p:nvSpPr>
          <p:cNvPr id="5" name="Slide Number Placeholder 4"/>
          <p:cNvSpPr>
            <a:spLocks noGrp="1"/>
          </p:cNvSpPr>
          <p:nvPr>
            <p:ph type="sldNum" sz="quarter" idx="12"/>
          </p:nvPr>
        </p:nvSpPr>
        <p:spPr/>
        <p:txBody>
          <a:bodyPr/>
          <a:lstStyle/>
          <a:p>
            <a:fld id="{01723B91-CE10-4F20-890A-0852E2246859}" type="slidenum">
              <a:rPr lang="en-US" smtClean="0"/>
              <a:pPr/>
              <a:t>14</a:t>
            </a:fld>
            <a:endParaRPr lang="en-US"/>
          </a:p>
        </p:txBody>
      </p:sp>
    </p:spTree>
    <p:extLst>
      <p:ext uri="{BB962C8B-B14F-4D97-AF65-F5344CB8AC3E}">
        <p14:creationId xmlns:p14="http://schemas.microsoft.com/office/powerpoint/2010/main" val="4189178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Petition Processing</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
            </a:pPr>
            <a:r>
              <a:rPr lang="en-US" dirty="0" smtClean="0"/>
              <a:t>Upon receipt of petition, investigators contact the company</a:t>
            </a:r>
          </a:p>
          <a:p>
            <a:pPr>
              <a:buFont typeface="Wingdings" pitchFamily="2" charset="2"/>
              <a:buChar char="§"/>
            </a:pPr>
            <a:r>
              <a:rPr lang="en-US" dirty="0" smtClean="0"/>
              <a:t>Company provides information on a confidential basis to the Department</a:t>
            </a:r>
          </a:p>
          <a:p>
            <a:pPr>
              <a:buFont typeface="Wingdings" pitchFamily="2" charset="2"/>
              <a:buChar char="§"/>
            </a:pPr>
            <a:r>
              <a:rPr lang="en-US" dirty="0" smtClean="0"/>
              <a:t>Investigator recommends decision to a Certifying Officer who issues the decision</a:t>
            </a:r>
          </a:p>
          <a:p>
            <a:pPr>
              <a:buFont typeface="Wingdings" pitchFamily="2" charset="2"/>
              <a:buChar char="§"/>
            </a:pPr>
            <a:r>
              <a:rPr lang="en-US" dirty="0" smtClean="0"/>
              <a:t>States ensure the provision of Rapid Response services, </a:t>
            </a:r>
            <a:r>
              <a:rPr lang="en-US" i="1" dirty="0" smtClean="0"/>
              <a:t>if not already provided</a:t>
            </a:r>
          </a:p>
          <a:p>
            <a:pPr lvl="1">
              <a:buFont typeface="Wingdings" pitchFamily="2" charset="2"/>
              <a:buChar char="§"/>
            </a:pPr>
            <a:r>
              <a:rPr lang="en-US" i="1" dirty="0" smtClean="0"/>
              <a:t>Also must provide appropriate career services</a:t>
            </a:r>
          </a:p>
        </p:txBody>
      </p:sp>
      <p:sp>
        <p:nvSpPr>
          <p:cNvPr id="5" name="Slide Number Placeholder 4"/>
          <p:cNvSpPr>
            <a:spLocks noGrp="1"/>
          </p:cNvSpPr>
          <p:nvPr>
            <p:ph type="sldNum" sz="quarter" idx="12"/>
          </p:nvPr>
        </p:nvSpPr>
        <p:spPr/>
        <p:txBody>
          <a:bodyPr/>
          <a:lstStyle/>
          <a:p>
            <a:fld id="{01723B91-CE10-4F20-890A-0852E2246859}" type="slidenum">
              <a:rPr lang="en-US" smtClean="0"/>
              <a:pPr/>
              <a:t>15</a:t>
            </a:fld>
            <a:endParaRPr lang="en-US" dirty="0"/>
          </a:p>
        </p:txBody>
      </p:sp>
    </p:spTree>
    <p:extLst>
      <p:ext uri="{BB962C8B-B14F-4D97-AF65-F5344CB8AC3E}">
        <p14:creationId xmlns:p14="http://schemas.microsoft.com/office/powerpoint/2010/main" val="3070489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Appealing Petition Denials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Request </a:t>
            </a:r>
            <a:r>
              <a:rPr lang="en-US" dirty="0"/>
              <a:t>administrative reconsideration of the </a:t>
            </a:r>
            <a:r>
              <a:rPr lang="en-US" dirty="0" smtClean="0"/>
              <a:t>determination – 618.245;</a:t>
            </a:r>
          </a:p>
          <a:p>
            <a:pPr marL="857250" lvl="1" indent="-457200"/>
            <a:r>
              <a:rPr lang="en-US" dirty="0"/>
              <a:t>	</a:t>
            </a:r>
            <a:r>
              <a:rPr lang="en-US" dirty="0" smtClean="0"/>
              <a:t>ETA-9185</a:t>
            </a:r>
          </a:p>
          <a:p>
            <a:pPr marL="514350" indent="-514350">
              <a:buFont typeface="+mj-lt"/>
              <a:buAutoNum type="arabicPeriod"/>
            </a:pPr>
            <a:r>
              <a:rPr lang="en-US" dirty="0"/>
              <a:t>S</a:t>
            </a:r>
            <a:r>
              <a:rPr lang="en-US" dirty="0" smtClean="0"/>
              <a:t>eek </a:t>
            </a:r>
            <a:r>
              <a:rPr lang="en-US" dirty="0"/>
              <a:t>judicial review of </a:t>
            </a:r>
            <a:r>
              <a:rPr lang="en-US" dirty="0" smtClean="0"/>
              <a:t>a final determination - 618.255; </a:t>
            </a:r>
          </a:p>
          <a:p>
            <a:pPr marL="857250" lvl="1" indent="-457200"/>
            <a:r>
              <a:rPr lang="en-US" dirty="0" smtClean="0"/>
              <a:t>Appeals heard by the U.S. Court of International Trade</a:t>
            </a:r>
          </a:p>
        </p:txBody>
      </p:sp>
      <p:sp>
        <p:nvSpPr>
          <p:cNvPr id="5" name="Slide Number Placeholder 4"/>
          <p:cNvSpPr>
            <a:spLocks noGrp="1"/>
          </p:cNvSpPr>
          <p:nvPr>
            <p:ph type="sldNum" sz="quarter" idx="12"/>
          </p:nvPr>
        </p:nvSpPr>
        <p:spPr/>
        <p:txBody>
          <a:bodyPr/>
          <a:lstStyle/>
          <a:p>
            <a:fld id="{01723B91-CE10-4F20-890A-0852E2246859}" type="slidenum">
              <a:rPr lang="en-US" smtClean="0"/>
              <a:pPr/>
              <a:t>16</a:t>
            </a:fld>
            <a:endParaRPr lang="en-US" dirty="0"/>
          </a:p>
        </p:txBody>
      </p:sp>
    </p:spTree>
    <p:extLst>
      <p:ext uri="{BB962C8B-B14F-4D97-AF65-F5344CB8AC3E}">
        <p14:creationId xmlns:p14="http://schemas.microsoft.com/office/powerpoint/2010/main" val="3022203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4400" y="1661596"/>
            <a:ext cx="7027575" cy="3388832"/>
          </a:xfrm>
        </p:spPr>
        <p:txBody>
          <a:bodyPr>
            <a:noAutofit/>
          </a:bodyPr>
          <a:lstStyle/>
          <a:p>
            <a:pPr>
              <a:tabLst>
                <a:tab pos="603647" algn="l"/>
              </a:tabLst>
            </a:pPr>
            <a:r>
              <a:rPr lang="en-US" sz="2500" b="1" dirty="0"/>
              <a:t>Criterion 1: </a:t>
            </a:r>
          </a:p>
          <a:p>
            <a:pPr lvl="1">
              <a:tabLst>
                <a:tab pos="603647" algn="l"/>
              </a:tabLst>
            </a:pPr>
            <a:r>
              <a:rPr lang="en-US" sz="2500" dirty="0"/>
              <a:t>Significant number/proportion of workers totally or partially separated or threatened with total or partial </a:t>
            </a:r>
            <a:r>
              <a:rPr lang="en-US" sz="2500" dirty="0" smtClean="0"/>
              <a:t>separation</a:t>
            </a:r>
            <a:endParaRPr lang="en-US" sz="2500" dirty="0"/>
          </a:p>
        </p:txBody>
      </p:sp>
      <p:sp>
        <p:nvSpPr>
          <p:cNvPr id="8" name="Title 7"/>
          <p:cNvSpPr>
            <a:spLocks noGrp="1"/>
          </p:cNvSpPr>
          <p:nvPr>
            <p:ph type="title"/>
          </p:nvPr>
        </p:nvSpPr>
        <p:spPr/>
        <p:txBody>
          <a:bodyPr/>
          <a:lstStyle/>
          <a:p>
            <a:r>
              <a:rPr lang="en-US" dirty="0" smtClean="0"/>
              <a:t>Criterion 1 for All Certifications</a:t>
            </a:r>
            <a:endParaRPr lang="en-US" dirty="0"/>
          </a:p>
        </p:txBody>
      </p:sp>
      <p:sp>
        <p:nvSpPr>
          <p:cNvPr id="5" name="Slide Number Placeholder 4"/>
          <p:cNvSpPr>
            <a:spLocks noGrp="1"/>
          </p:cNvSpPr>
          <p:nvPr>
            <p:ph type="sldNum" sz="quarter" idx="12"/>
          </p:nvPr>
        </p:nvSpPr>
        <p:spPr>
          <a:xfrm>
            <a:off x="8458200" y="6400800"/>
            <a:ext cx="489692" cy="273844"/>
          </a:xfrm>
        </p:spPr>
        <p:txBody>
          <a:bodyPr/>
          <a:lstStyle/>
          <a:p>
            <a:fld id="{01723B91-CE10-4F20-890A-0852E2246859}" type="slidenum">
              <a:rPr lang="en-US" smtClean="0"/>
              <a:pPr/>
              <a:t>17</a:t>
            </a:fld>
            <a:endParaRPr lang="en-US" dirty="0"/>
          </a:p>
        </p:txBody>
      </p:sp>
    </p:spTree>
    <p:extLst>
      <p:ext uri="{BB962C8B-B14F-4D97-AF65-F5344CB8AC3E}">
        <p14:creationId xmlns:p14="http://schemas.microsoft.com/office/powerpoint/2010/main" val="9377976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2800" dirty="0" smtClean="0">
                <a:ea typeface="ＭＳ Ｐゴシック"/>
              </a:rPr>
              <a:t>Worker Group Eligibility (2015)</a:t>
            </a:r>
          </a:p>
        </p:txBody>
      </p:sp>
      <p:sp>
        <p:nvSpPr>
          <p:cNvPr id="16387" name="Rectangle 3"/>
          <p:cNvSpPr>
            <a:spLocks noGrp="1" noChangeArrowheads="1"/>
          </p:cNvSpPr>
          <p:nvPr>
            <p:ph idx="1"/>
          </p:nvPr>
        </p:nvSpPr>
        <p:spPr>
          <a:xfrm>
            <a:off x="533400" y="1295400"/>
            <a:ext cx="8458200" cy="5334000"/>
          </a:xfrm>
        </p:spPr>
        <p:txBody>
          <a:bodyPr>
            <a:normAutofit lnSpcReduction="10000"/>
          </a:bodyPr>
          <a:lstStyle/>
          <a:p>
            <a:pPr>
              <a:lnSpc>
                <a:spcPct val="110000"/>
              </a:lnSpc>
              <a:spcBef>
                <a:spcPts val="0"/>
              </a:spcBef>
              <a:spcAft>
                <a:spcPts val="0"/>
              </a:spcAft>
            </a:pPr>
            <a:endParaRPr lang="en-US" sz="300" dirty="0" smtClean="0">
              <a:solidFill>
                <a:srgbClr val="002060"/>
              </a:solidFill>
              <a:ea typeface="ＭＳ Ｐゴシック"/>
            </a:endParaRPr>
          </a:p>
          <a:p>
            <a:pPr>
              <a:lnSpc>
                <a:spcPct val="110000"/>
              </a:lnSpc>
              <a:spcBef>
                <a:spcPts val="0"/>
              </a:spcBef>
              <a:spcAft>
                <a:spcPts val="0"/>
              </a:spcAft>
              <a:buFont typeface="Wingdings" pitchFamily="2" charset="2"/>
              <a:buChar char="§"/>
            </a:pPr>
            <a:r>
              <a:rPr lang="en-US" sz="2000" dirty="0" smtClean="0">
                <a:solidFill>
                  <a:srgbClr val="002060"/>
                </a:solidFill>
                <a:ea typeface="ＭＳ Ｐゴシック"/>
              </a:rPr>
              <a:t>Affected Workers may include workers in firms that produce articles and workers in service sector firms, based on:</a:t>
            </a:r>
            <a:r>
              <a:rPr lang="en-US" sz="1800" dirty="0" smtClean="0">
                <a:solidFill>
                  <a:srgbClr val="002060"/>
                </a:solidFill>
                <a:ea typeface="ＭＳ Ｐゴシック"/>
              </a:rPr>
              <a:t> </a:t>
            </a:r>
          </a:p>
          <a:p>
            <a:pPr>
              <a:lnSpc>
                <a:spcPct val="110000"/>
              </a:lnSpc>
              <a:spcBef>
                <a:spcPts val="0"/>
              </a:spcBef>
              <a:spcAft>
                <a:spcPts val="0"/>
              </a:spcAft>
            </a:pPr>
            <a:endParaRPr lang="en-US" sz="300" dirty="0" smtClean="0">
              <a:solidFill>
                <a:srgbClr val="002060"/>
              </a:solidFill>
              <a:ea typeface="ＭＳ Ｐゴシック"/>
            </a:endParaRPr>
          </a:p>
          <a:p>
            <a:pPr lvl="1">
              <a:lnSpc>
                <a:spcPct val="110000"/>
              </a:lnSpc>
              <a:spcBef>
                <a:spcPts val="0"/>
              </a:spcBef>
              <a:spcAft>
                <a:spcPts val="0"/>
              </a:spcAft>
              <a:buFont typeface="Wingdings" pitchFamily="2" charset="2"/>
              <a:buAutoNum type="arabicPeriod"/>
            </a:pPr>
            <a:r>
              <a:rPr lang="en-US" sz="1800" dirty="0" smtClean="0">
                <a:solidFill>
                  <a:srgbClr val="002060"/>
                </a:solidFill>
                <a:ea typeface="ＭＳ Ｐゴシック"/>
              </a:rPr>
              <a:t>increased imports of like or directly competitive articles or services; or,</a:t>
            </a:r>
          </a:p>
          <a:p>
            <a:pPr lvl="1">
              <a:lnSpc>
                <a:spcPct val="110000"/>
              </a:lnSpc>
              <a:spcBef>
                <a:spcPts val="0"/>
              </a:spcBef>
              <a:spcAft>
                <a:spcPts val="0"/>
              </a:spcAft>
              <a:buFont typeface="Wingdings" pitchFamily="2" charset="2"/>
              <a:buAutoNum type="arabicPeriod"/>
            </a:pPr>
            <a:r>
              <a:rPr lang="en-US" sz="1800" dirty="0" smtClean="0">
                <a:solidFill>
                  <a:srgbClr val="002060"/>
                </a:solidFill>
                <a:ea typeface="ＭＳ Ｐゴシック"/>
              </a:rPr>
              <a:t>increased imports of a finished article for which the workers’ firm produces component parts or supplies services; or,</a:t>
            </a:r>
          </a:p>
          <a:p>
            <a:pPr lvl="1">
              <a:lnSpc>
                <a:spcPct val="110000"/>
              </a:lnSpc>
              <a:spcBef>
                <a:spcPts val="0"/>
              </a:spcBef>
              <a:spcAft>
                <a:spcPts val="0"/>
              </a:spcAft>
              <a:buFont typeface="Wingdings" pitchFamily="2" charset="2"/>
              <a:buAutoNum type="arabicPeriod"/>
            </a:pPr>
            <a:r>
              <a:rPr lang="en-US" sz="1800" dirty="0" smtClean="0">
                <a:solidFill>
                  <a:srgbClr val="002060"/>
                </a:solidFill>
                <a:ea typeface="ＭＳ Ｐゴシック"/>
              </a:rPr>
              <a:t>increased imports of articles directly incorporating foreign components that are like or directly competitive with the component parts made by U.S. workers; or,</a:t>
            </a:r>
          </a:p>
          <a:p>
            <a:pPr lvl="1">
              <a:lnSpc>
                <a:spcPct val="110000"/>
              </a:lnSpc>
              <a:spcBef>
                <a:spcPts val="0"/>
              </a:spcBef>
              <a:spcAft>
                <a:spcPts val="0"/>
              </a:spcAft>
              <a:buFont typeface="Wingdings" pitchFamily="2" charset="2"/>
              <a:buAutoNum type="arabicPeriod"/>
            </a:pPr>
            <a:r>
              <a:rPr lang="en-US" sz="1800" dirty="0" smtClean="0">
                <a:solidFill>
                  <a:srgbClr val="002060"/>
                </a:solidFill>
                <a:ea typeface="ＭＳ Ｐゴシック"/>
              </a:rPr>
              <a:t>shifts in production of articles or supply of services to any foreign country; or, </a:t>
            </a:r>
          </a:p>
          <a:p>
            <a:pPr lvl="1">
              <a:lnSpc>
                <a:spcPct val="110000"/>
              </a:lnSpc>
              <a:spcBef>
                <a:spcPts val="0"/>
              </a:spcBef>
              <a:spcAft>
                <a:spcPts val="0"/>
              </a:spcAft>
              <a:buFont typeface="Wingdings" pitchFamily="2" charset="2"/>
              <a:buAutoNum type="arabicPeriod"/>
            </a:pPr>
            <a:r>
              <a:rPr lang="en-US" sz="1800" dirty="0" smtClean="0">
                <a:solidFill>
                  <a:srgbClr val="002060"/>
                </a:solidFill>
                <a:ea typeface="ＭＳ Ｐゴシック"/>
              </a:rPr>
              <a:t>workers in firms that supply component parts or services to firms with TAA-certified workers or perform additional, value-added production processes to firms with TAA-certified workers; or,</a:t>
            </a:r>
          </a:p>
          <a:p>
            <a:pPr lvl="1">
              <a:lnSpc>
                <a:spcPct val="110000"/>
              </a:lnSpc>
              <a:spcBef>
                <a:spcPts val="0"/>
              </a:spcBef>
              <a:spcAft>
                <a:spcPts val="0"/>
              </a:spcAft>
              <a:buFont typeface="Wingdings" pitchFamily="2" charset="2"/>
              <a:buAutoNum type="arabicPeriod"/>
            </a:pPr>
            <a:r>
              <a:rPr lang="en-US" sz="1800" dirty="0" smtClean="0">
                <a:solidFill>
                  <a:srgbClr val="002060"/>
                </a:solidFill>
                <a:ea typeface="ＭＳ Ｐゴシック"/>
              </a:rPr>
              <a:t>workers in firms identified in International Trade Commission “injury” determinations </a:t>
            </a:r>
          </a:p>
          <a:p>
            <a:pPr marL="0" lvl="1" indent="0">
              <a:lnSpc>
                <a:spcPct val="110000"/>
              </a:lnSpc>
              <a:spcBef>
                <a:spcPts val="0"/>
              </a:spcBef>
              <a:spcAft>
                <a:spcPts val="0"/>
              </a:spcAft>
              <a:buClr>
                <a:schemeClr val="accent2"/>
              </a:buClr>
              <a:buNone/>
            </a:pPr>
            <a:endParaRPr lang="en-US" sz="1800" dirty="0" smtClean="0">
              <a:solidFill>
                <a:srgbClr val="002060"/>
              </a:solidFill>
              <a:ea typeface="ＭＳ Ｐゴシック"/>
            </a:endParaRPr>
          </a:p>
          <a:p>
            <a:pPr marL="0" lvl="1" indent="0">
              <a:lnSpc>
                <a:spcPct val="110000"/>
              </a:lnSpc>
              <a:spcBef>
                <a:spcPts val="0"/>
              </a:spcBef>
              <a:spcAft>
                <a:spcPts val="0"/>
              </a:spcAft>
              <a:buClr>
                <a:schemeClr val="accent2"/>
              </a:buClr>
              <a:buNone/>
            </a:pPr>
            <a:r>
              <a:rPr lang="en-US" sz="1800" b="1" dirty="0" smtClean="0">
                <a:solidFill>
                  <a:srgbClr val="002060"/>
                </a:solidFill>
                <a:ea typeface="ＭＳ Ｐゴシック"/>
              </a:rPr>
              <a:t>NOTE: </a:t>
            </a:r>
            <a:r>
              <a:rPr lang="en-US" sz="1800" dirty="0" smtClean="0">
                <a:solidFill>
                  <a:srgbClr val="002060"/>
                </a:solidFill>
                <a:ea typeface="ＭＳ Ｐゴシック"/>
              </a:rPr>
              <a:t>Certifications under 2015 are limited to the private sector. No public sector certifications were ever certified even when available.</a:t>
            </a:r>
            <a:endParaRPr lang="en-US" sz="1800" dirty="0">
              <a:solidFill>
                <a:srgbClr val="002060"/>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2100" dirty="0">
                <a:ea typeface="ＭＳ Ｐゴシック"/>
              </a:rPr>
              <a:t>TAA Program Worker Group Eligibility Matrix</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326497710"/>
              </p:ext>
            </p:extLst>
          </p:nvPr>
        </p:nvGraphicFramePr>
        <p:xfrm>
          <a:off x="604397" y="1650626"/>
          <a:ext cx="7164657" cy="3509686"/>
        </p:xfrm>
        <a:graphic>
          <a:graphicData uri="http://schemas.openxmlformats.org/drawingml/2006/table">
            <a:tbl>
              <a:tblPr firstRow="1" bandRow="1">
                <a:tableStyleId>{5C22544A-7EE6-4342-B048-85BDC9FD1C3A}</a:tableStyleId>
              </a:tblPr>
              <a:tblGrid>
                <a:gridCol w="2006105">
                  <a:extLst>
                    <a:ext uri="{9D8B030D-6E8A-4147-A177-3AD203B41FA5}">
                      <a16:colId xmlns:a16="http://schemas.microsoft.com/office/drawing/2014/main" val="20000"/>
                    </a:ext>
                  </a:extLst>
                </a:gridCol>
                <a:gridCol w="1074698">
                  <a:extLst>
                    <a:ext uri="{9D8B030D-6E8A-4147-A177-3AD203B41FA5}">
                      <a16:colId xmlns:a16="http://schemas.microsoft.com/office/drawing/2014/main" val="20001"/>
                    </a:ext>
                  </a:extLst>
                </a:gridCol>
                <a:gridCol w="931406">
                  <a:extLst>
                    <a:ext uri="{9D8B030D-6E8A-4147-A177-3AD203B41FA5}">
                      <a16:colId xmlns:a16="http://schemas.microsoft.com/office/drawing/2014/main" val="20002"/>
                    </a:ext>
                  </a:extLst>
                </a:gridCol>
                <a:gridCol w="1146344">
                  <a:extLst>
                    <a:ext uri="{9D8B030D-6E8A-4147-A177-3AD203B41FA5}">
                      <a16:colId xmlns:a16="http://schemas.microsoft.com/office/drawing/2014/main" val="20003"/>
                    </a:ext>
                  </a:extLst>
                </a:gridCol>
                <a:gridCol w="1074698">
                  <a:extLst>
                    <a:ext uri="{9D8B030D-6E8A-4147-A177-3AD203B41FA5}">
                      <a16:colId xmlns:a16="http://schemas.microsoft.com/office/drawing/2014/main" val="2118037073"/>
                    </a:ext>
                  </a:extLst>
                </a:gridCol>
                <a:gridCol w="931406">
                  <a:extLst>
                    <a:ext uri="{9D8B030D-6E8A-4147-A177-3AD203B41FA5}">
                      <a16:colId xmlns:a16="http://schemas.microsoft.com/office/drawing/2014/main" val="20004"/>
                    </a:ext>
                  </a:extLst>
                </a:gridCol>
              </a:tblGrid>
              <a:tr h="660030">
                <a:tc>
                  <a:txBody>
                    <a:bodyPr/>
                    <a:lstStyle/>
                    <a:p>
                      <a:r>
                        <a:rPr lang="en-US" sz="1500" dirty="0" smtClean="0"/>
                        <a:t>Program</a:t>
                      </a:r>
                      <a:r>
                        <a:rPr lang="en-US" sz="1500" baseline="0" dirty="0" smtClean="0"/>
                        <a:t> Version</a:t>
                      </a:r>
                      <a:endParaRPr lang="en-US" sz="1500" dirty="0"/>
                    </a:p>
                  </a:txBody>
                  <a:tcPr marL="68580" marR="68580" marT="34290" marB="34290" anchor="ctr"/>
                </a:tc>
                <a:tc>
                  <a:txBody>
                    <a:bodyPr/>
                    <a:lstStyle/>
                    <a:p>
                      <a:pPr algn="ctr"/>
                      <a:r>
                        <a:rPr lang="en-US" sz="1500" dirty="0" smtClean="0"/>
                        <a:t>2002</a:t>
                      </a:r>
                      <a:endParaRPr lang="en-US" sz="1500" dirty="0"/>
                    </a:p>
                  </a:txBody>
                  <a:tcPr marL="68580" marR="68580" marT="34290" marB="34290" anchor="ctr"/>
                </a:tc>
                <a:tc>
                  <a:txBody>
                    <a:bodyPr/>
                    <a:lstStyle/>
                    <a:p>
                      <a:pPr algn="ctr"/>
                      <a:r>
                        <a:rPr lang="en-US" sz="1500" dirty="0" smtClean="0"/>
                        <a:t>2009</a:t>
                      </a:r>
                      <a:endParaRPr lang="en-US" sz="1500" dirty="0"/>
                    </a:p>
                  </a:txBody>
                  <a:tcPr marL="68580" marR="68580" marT="34290" marB="34290" anchor="ctr"/>
                </a:tc>
                <a:tc>
                  <a:txBody>
                    <a:bodyPr/>
                    <a:lstStyle/>
                    <a:p>
                      <a:pPr algn="ctr"/>
                      <a:r>
                        <a:rPr lang="en-US" sz="1500" dirty="0" smtClean="0"/>
                        <a:t>2011</a:t>
                      </a:r>
                      <a:endParaRPr lang="en-US" sz="1500" dirty="0"/>
                    </a:p>
                  </a:txBody>
                  <a:tcPr marL="68580" marR="68580" marT="34290" marB="34290" anchor="ctr"/>
                </a:tc>
                <a:tc>
                  <a:txBody>
                    <a:bodyPr/>
                    <a:lstStyle/>
                    <a:p>
                      <a:pPr algn="ctr"/>
                      <a:r>
                        <a:rPr lang="en-US" sz="1500" dirty="0" smtClean="0"/>
                        <a:t>Reversion 2014</a:t>
                      </a:r>
                      <a:endParaRPr lang="en-US" sz="1500" dirty="0"/>
                    </a:p>
                  </a:txBody>
                  <a:tcPr marL="68580" marR="68580" marT="34290" marB="34290" anchor="ctr">
                    <a:lnR w="28575" cap="flat" cmpd="sng" algn="ctr">
                      <a:solidFill>
                        <a:schemeClr val="tx1"/>
                      </a:solidFill>
                      <a:prstDash val="solid"/>
                      <a:round/>
                      <a:headEnd type="none" w="med" len="med"/>
                      <a:tailEnd type="none" w="med" len="med"/>
                    </a:lnR>
                  </a:tcPr>
                </a:tc>
                <a:tc>
                  <a:txBody>
                    <a:bodyPr/>
                    <a:lstStyle/>
                    <a:p>
                      <a:pPr algn="ctr"/>
                      <a:r>
                        <a:rPr lang="en-US" sz="1500" dirty="0" smtClean="0"/>
                        <a:t>2015</a:t>
                      </a:r>
                      <a:endParaRPr lang="en-US" sz="1500" dirty="0"/>
                    </a:p>
                  </a:txBody>
                  <a:tcPr marL="68580" marR="68580" marT="34290" marB="3429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82399">
                <a:tc>
                  <a:txBody>
                    <a:bodyPr/>
                    <a:lstStyle/>
                    <a:p>
                      <a:r>
                        <a:rPr lang="en-US" sz="1500" dirty="0" smtClean="0"/>
                        <a:t>Production</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lnR w="28575" cap="flat" cmpd="sng" algn="ctr">
                      <a:solidFill>
                        <a:schemeClr val="tx1"/>
                      </a:solidFill>
                      <a:prstDash val="solid"/>
                      <a:round/>
                      <a:headEnd type="none" w="med" len="med"/>
                      <a:tailEnd type="none" w="med" len="med"/>
                    </a:lnR>
                  </a:tcPr>
                </a:tc>
                <a:tc>
                  <a:txBody>
                    <a:bodyPr/>
                    <a:lstStyle/>
                    <a:p>
                      <a:pPr algn="ctr"/>
                      <a:r>
                        <a:rPr lang="en-US" sz="1500" dirty="0" smtClean="0"/>
                        <a:t>YES</a:t>
                      </a:r>
                      <a:endParaRPr lang="en-US" sz="1500" dirty="0"/>
                    </a:p>
                  </a:txBody>
                  <a:tcPr marL="68580" marR="68580" marT="34290" marB="3429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82399">
                <a:tc>
                  <a:txBody>
                    <a:bodyPr/>
                    <a:lstStyle/>
                    <a:p>
                      <a:r>
                        <a:rPr lang="en-US" sz="1500" dirty="0" smtClean="0"/>
                        <a:t>Services</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lnR w="28575" cap="flat" cmpd="sng" algn="ctr">
                      <a:solidFill>
                        <a:schemeClr val="tx1"/>
                      </a:solidFill>
                      <a:prstDash val="solid"/>
                      <a:round/>
                      <a:headEnd type="none" w="med" len="med"/>
                      <a:tailEnd type="none" w="med" len="med"/>
                    </a:lnR>
                  </a:tcPr>
                </a:tc>
                <a:tc>
                  <a:txBody>
                    <a:bodyPr/>
                    <a:lstStyle/>
                    <a:p>
                      <a:pPr algn="ctr"/>
                      <a:r>
                        <a:rPr lang="en-US" sz="1500" dirty="0" smtClean="0"/>
                        <a:t>YES</a:t>
                      </a:r>
                      <a:endParaRPr lang="en-US" sz="1500" dirty="0"/>
                    </a:p>
                  </a:txBody>
                  <a:tcPr marL="68580" marR="68580" marT="34290" marB="3429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82399">
                <a:tc>
                  <a:txBody>
                    <a:bodyPr/>
                    <a:lstStyle/>
                    <a:p>
                      <a:r>
                        <a:rPr lang="en-US" sz="1500" dirty="0" smtClean="0"/>
                        <a:t>Public Sector</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lnR w="28575" cap="flat" cmpd="sng" algn="ctr">
                      <a:solidFill>
                        <a:schemeClr val="tx1"/>
                      </a:solidFill>
                      <a:prstDash val="solid"/>
                      <a:round/>
                      <a:headEnd type="none" w="med" len="med"/>
                      <a:tailEnd type="none" w="med" len="med"/>
                    </a:lnR>
                  </a:tcPr>
                </a:tc>
                <a:tc>
                  <a:txBody>
                    <a:bodyPr/>
                    <a:lstStyle/>
                    <a:p>
                      <a:pPr algn="ctr"/>
                      <a:r>
                        <a:rPr lang="en-US" sz="1500" dirty="0" smtClean="0"/>
                        <a:t>NO</a:t>
                      </a:r>
                      <a:endParaRPr lang="en-US" sz="1500" dirty="0"/>
                    </a:p>
                  </a:txBody>
                  <a:tcPr marL="68580" marR="68580" marT="34290" marB="3429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82399">
                <a:tc>
                  <a:txBody>
                    <a:bodyPr/>
                    <a:lstStyle/>
                    <a:p>
                      <a:r>
                        <a:rPr lang="en-US" sz="1500" dirty="0" smtClean="0"/>
                        <a:t>ITC-based Petition</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lnR w="28575" cap="flat" cmpd="sng" algn="ctr">
                      <a:solidFill>
                        <a:schemeClr val="tx1"/>
                      </a:solidFill>
                      <a:prstDash val="solid"/>
                      <a:round/>
                      <a:headEnd type="none" w="med" len="med"/>
                      <a:tailEnd type="none" w="med" len="med"/>
                    </a:lnR>
                  </a:tcPr>
                </a:tc>
                <a:tc>
                  <a:txBody>
                    <a:bodyPr/>
                    <a:lstStyle/>
                    <a:p>
                      <a:pPr algn="ctr"/>
                      <a:r>
                        <a:rPr lang="en-US" sz="1500" dirty="0" smtClean="0"/>
                        <a:t>YES</a:t>
                      </a:r>
                      <a:endParaRPr lang="en-US" sz="1500" dirty="0"/>
                    </a:p>
                  </a:txBody>
                  <a:tcPr marL="68580" marR="68580" marT="34290" marB="3429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660030">
                <a:tc>
                  <a:txBody>
                    <a:bodyPr/>
                    <a:lstStyle/>
                    <a:p>
                      <a:r>
                        <a:rPr lang="en-US" sz="1500" dirty="0" smtClean="0"/>
                        <a:t>Shift in Production / Secondary Certs</a:t>
                      </a:r>
                      <a:endParaRPr lang="en-US" sz="1500" dirty="0"/>
                    </a:p>
                  </a:txBody>
                  <a:tcPr marL="68580" marR="68580" marT="34290" marB="34290" anchor="ctr"/>
                </a:tc>
                <a:tc>
                  <a:txBody>
                    <a:bodyPr/>
                    <a:lstStyle/>
                    <a:p>
                      <a:pPr algn="ctr"/>
                      <a:r>
                        <a:rPr lang="en-US" sz="1500" dirty="0" smtClean="0"/>
                        <a:t>Limited</a:t>
                      </a:r>
                    </a:p>
                    <a:p>
                      <a:pPr algn="ctr"/>
                      <a:r>
                        <a:rPr lang="en-US" sz="1500" dirty="0" smtClean="0"/>
                        <a:t>Countries</a:t>
                      </a:r>
                      <a:endParaRPr lang="en-US" sz="1500" dirty="0"/>
                    </a:p>
                  </a:txBody>
                  <a:tcPr marL="68580" marR="68580" marT="34290" marB="34290" anchor="ctr"/>
                </a:tc>
                <a:tc>
                  <a:txBody>
                    <a:bodyPr/>
                    <a:lstStyle/>
                    <a:p>
                      <a:pPr algn="ctr"/>
                      <a:r>
                        <a:rPr lang="en-US" sz="1500" dirty="0" smtClean="0"/>
                        <a:t>Any</a:t>
                      </a:r>
                    </a:p>
                    <a:p>
                      <a:pPr algn="ctr"/>
                      <a:r>
                        <a:rPr lang="en-US" sz="1500" dirty="0" smtClean="0"/>
                        <a:t>Country</a:t>
                      </a:r>
                      <a:endParaRPr lang="en-US" sz="1500" dirty="0"/>
                    </a:p>
                  </a:txBody>
                  <a:tcPr marL="68580" marR="68580" marT="34290" marB="34290" anchor="ctr"/>
                </a:tc>
                <a:tc>
                  <a:txBody>
                    <a:bodyPr/>
                    <a:lstStyle/>
                    <a:p>
                      <a:pPr algn="ctr"/>
                      <a:r>
                        <a:rPr lang="en-US" sz="1500" dirty="0" smtClean="0"/>
                        <a:t>Any</a:t>
                      </a:r>
                    </a:p>
                    <a:p>
                      <a:pPr algn="ctr"/>
                      <a:r>
                        <a:rPr lang="en-US" sz="1500" dirty="0" smtClean="0"/>
                        <a:t>Country</a:t>
                      </a:r>
                      <a:endParaRPr lang="en-US" sz="1500" dirty="0"/>
                    </a:p>
                  </a:txBody>
                  <a:tcPr marL="68580" marR="68580" marT="34290" marB="34290" anchor="ctr"/>
                </a:tc>
                <a:tc>
                  <a:txBody>
                    <a:bodyPr/>
                    <a:lstStyle/>
                    <a:p>
                      <a:pPr algn="ctr"/>
                      <a:r>
                        <a:rPr lang="en-US" sz="1500" dirty="0" smtClean="0"/>
                        <a:t>Limited</a:t>
                      </a:r>
                    </a:p>
                    <a:p>
                      <a:pPr algn="ctr"/>
                      <a:r>
                        <a:rPr lang="en-US" sz="1500" dirty="0" smtClean="0"/>
                        <a:t>Countries</a:t>
                      </a:r>
                      <a:endParaRPr lang="en-US" sz="1500" dirty="0"/>
                    </a:p>
                  </a:txBody>
                  <a:tcPr marL="68580" marR="68580" marT="34290" marB="34290" anchor="ctr">
                    <a:lnR w="28575" cap="flat" cmpd="sng" algn="ctr">
                      <a:solidFill>
                        <a:schemeClr val="tx1"/>
                      </a:solidFill>
                      <a:prstDash val="solid"/>
                      <a:round/>
                      <a:headEnd type="none" w="med" len="med"/>
                      <a:tailEnd type="none" w="med" len="med"/>
                    </a:lnR>
                  </a:tcPr>
                </a:tc>
                <a:tc>
                  <a:txBody>
                    <a:bodyPr/>
                    <a:lstStyle/>
                    <a:p>
                      <a:pPr algn="ctr"/>
                      <a:r>
                        <a:rPr lang="en-US" sz="1500" dirty="0" smtClean="0"/>
                        <a:t>Any</a:t>
                      </a:r>
                    </a:p>
                    <a:p>
                      <a:pPr algn="ctr"/>
                      <a:r>
                        <a:rPr lang="en-US" sz="1500" dirty="0" smtClean="0"/>
                        <a:t>Country</a:t>
                      </a:r>
                      <a:endParaRPr lang="en-US" sz="1500" dirty="0"/>
                    </a:p>
                  </a:txBody>
                  <a:tcPr marL="68580" marR="68580" marT="34290" marB="3429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19511370"/>
                  </a:ext>
                </a:extLst>
              </a:tr>
              <a:tr h="660030">
                <a:tc>
                  <a:txBody>
                    <a:bodyPr/>
                    <a:lstStyle/>
                    <a:p>
                      <a:r>
                        <a:rPr lang="en-US" sz="1500" dirty="0" smtClean="0"/>
                        <a:t>A/RTAA</a:t>
                      </a:r>
                      <a:r>
                        <a:rPr lang="en-US" sz="1500" baseline="0" dirty="0" smtClean="0"/>
                        <a:t> Group Eligibility</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tc>
                <a:tc>
                  <a:txBody>
                    <a:bodyPr/>
                    <a:lstStyle/>
                    <a:p>
                      <a:pPr algn="ctr"/>
                      <a:r>
                        <a:rPr lang="en-US" sz="1500" dirty="0" smtClean="0"/>
                        <a:t>NO</a:t>
                      </a:r>
                      <a:endParaRPr lang="en-US" sz="1500" dirty="0"/>
                    </a:p>
                  </a:txBody>
                  <a:tcPr marL="68580" marR="68580" marT="34290" marB="34290" anchor="ctr"/>
                </a:tc>
                <a:tc>
                  <a:txBody>
                    <a:bodyPr/>
                    <a:lstStyle/>
                    <a:p>
                      <a:pPr algn="ctr"/>
                      <a:r>
                        <a:rPr lang="en-US" sz="1500" dirty="0" smtClean="0"/>
                        <a:t>YES</a:t>
                      </a:r>
                      <a:endParaRPr lang="en-US" sz="1500" dirty="0"/>
                    </a:p>
                  </a:txBody>
                  <a:tcPr marL="68580" marR="68580" marT="34290" marB="34290" anchor="ctr">
                    <a:lnR w="28575" cap="flat" cmpd="sng" algn="ctr">
                      <a:solidFill>
                        <a:schemeClr val="tx1"/>
                      </a:solidFill>
                      <a:prstDash val="solid"/>
                      <a:round/>
                      <a:headEnd type="none" w="med" len="med"/>
                      <a:tailEnd type="none" w="med" len="med"/>
                    </a:lnR>
                  </a:tcPr>
                </a:tc>
                <a:tc>
                  <a:txBody>
                    <a:bodyPr/>
                    <a:lstStyle/>
                    <a:p>
                      <a:pPr algn="ctr"/>
                      <a:r>
                        <a:rPr lang="en-US" sz="1500" dirty="0" smtClean="0"/>
                        <a:t>NO</a:t>
                      </a:r>
                      <a:endParaRPr lang="en-US" sz="1500" dirty="0"/>
                    </a:p>
                  </a:txBody>
                  <a:tcPr marL="68580" marR="68580" marT="34290" marB="3429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876952"/>
                  </a:ext>
                </a:extLst>
              </a:tr>
            </a:tbl>
          </a:graphicData>
        </a:graphic>
      </p:graphicFrame>
      <p:sp>
        <p:nvSpPr>
          <p:cNvPr id="2" name="Slide Number Placeholder 1"/>
          <p:cNvSpPr>
            <a:spLocks noGrp="1"/>
          </p:cNvSpPr>
          <p:nvPr>
            <p:ph type="sldNum" sz="quarter" idx="12"/>
          </p:nvPr>
        </p:nvSpPr>
        <p:spPr/>
        <p:txBody>
          <a:bodyPr/>
          <a:lstStyle/>
          <a:p>
            <a:fld id="{01723B91-CE10-4F20-890A-0852E2246859}" type="slidenum">
              <a:rPr lang="en-US" smtClean="0"/>
              <a:pPr/>
              <a:t>19</a:t>
            </a:fld>
            <a:endParaRPr lang="en-US" dirty="0"/>
          </a:p>
        </p:txBody>
      </p:sp>
    </p:spTree>
    <p:extLst>
      <p:ext uri="{BB962C8B-B14F-4D97-AF65-F5344CB8AC3E}">
        <p14:creationId xmlns:p14="http://schemas.microsoft.com/office/powerpoint/2010/main" val="37431252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prstGeom prst="rect">
            <a:avLst/>
          </a:prstGeom>
        </p:spPr>
        <p:txBody>
          <a:bodyPr anchor="ctr"/>
          <a:lstStyle/>
          <a:p>
            <a:pPr algn="ctr"/>
            <a:r>
              <a:rPr lang="en-US" sz="3600" cap="none" dirty="0" smtClean="0">
                <a:ln w="17780" cmpd="sng">
                  <a:noFill/>
                  <a:prstDash val="solid"/>
                  <a:miter lim="800000"/>
                </a:ln>
                <a:solidFill>
                  <a:schemeClr val="tx2"/>
                </a:solidFill>
                <a:effectLst/>
                <a:ea typeface="ＭＳ Ｐゴシック"/>
              </a:rPr>
              <a:t>Training</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Subpart F</a:t>
            </a:r>
            <a:endParaRPr lang="en-US" sz="3600" cap="none" dirty="0">
              <a:ln w="17780" cmpd="sng">
                <a:noFill/>
                <a:prstDash val="solid"/>
                <a:miter lim="800000"/>
              </a:ln>
              <a:solidFill>
                <a:schemeClr val="tx2"/>
              </a:solidFill>
              <a:effectLst/>
              <a:ea typeface="ＭＳ Ｐゴシック"/>
            </a:endParaRPr>
          </a:p>
        </p:txBody>
      </p:sp>
      <p:sp>
        <p:nvSpPr>
          <p:cNvPr id="35843" name="Rectangle 3"/>
          <p:cNvSpPr>
            <a:spLocks noGrp="1" noChangeArrowheads="1"/>
          </p:cNvSpPr>
          <p:nvPr>
            <p:ph type="body" idx="1"/>
          </p:nvPr>
        </p:nvSpPr>
        <p:spPr/>
        <p:txBody>
          <a:bodyPr>
            <a:normAutofit fontScale="55000" lnSpcReduction="20000"/>
          </a:bodyPr>
          <a:lstStyle/>
          <a:p>
            <a:pPr marL="0" indent="0" eaLnBrk="1" hangingPunct="1">
              <a:buFont typeface="Wingdings" pitchFamily="2" charset="2"/>
              <a:buNone/>
            </a:pPr>
            <a:endParaRPr lang="en-US" sz="4500" dirty="0" smtClean="0">
              <a:solidFill>
                <a:schemeClr val="folHlink"/>
              </a:solidFill>
              <a:ea typeface="ＭＳ Ｐゴシック"/>
            </a:endParaRPr>
          </a:p>
          <a:p>
            <a:r>
              <a:rPr lang="en-US" sz="4500" dirty="0" smtClean="0">
                <a:ea typeface="ＭＳ Ｐゴシック"/>
              </a:rPr>
              <a:t>“I </a:t>
            </a:r>
            <a:r>
              <a:rPr lang="en-US" sz="4500" dirty="0">
                <a:ea typeface="ＭＳ Ｐゴシック"/>
              </a:rPr>
              <a:t>was training to be an electrician. I suppose I got wired the wrong way round somewhere along the line</a:t>
            </a:r>
            <a:r>
              <a:rPr lang="en-US" sz="4500" dirty="0" smtClean="0">
                <a:ea typeface="ＭＳ Ｐゴシック"/>
              </a:rPr>
              <a:t>.” - Elvis </a:t>
            </a:r>
            <a:r>
              <a:rPr lang="en-US" sz="4500" dirty="0">
                <a:ea typeface="ＭＳ Ｐゴシック"/>
              </a:rPr>
              <a:t>Presley </a:t>
            </a:r>
            <a:endParaRPr lang="en-US" sz="4500"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20</a:t>
            </a:fld>
            <a:endParaRPr lang="en-US"/>
          </a:p>
        </p:txBody>
      </p:sp>
    </p:spTree>
    <p:extLst>
      <p:ext uri="{BB962C8B-B14F-4D97-AF65-F5344CB8AC3E}">
        <p14:creationId xmlns:p14="http://schemas.microsoft.com/office/powerpoint/2010/main" val="10307193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p:cNvSpPr>
          <p:nvPr>
            <p:ph type="title"/>
          </p:nvPr>
        </p:nvSpPr>
        <p:spPr>
          <a:noFill/>
        </p:spPr>
        <p:txBody>
          <a:bodyPr/>
          <a:lstStyle/>
          <a:p>
            <a:pPr algn="ctr"/>
            <a:r>
              <a:rPr lang="en-US" smtClean="0">
                <a:ea typeface="ＭＳ Ｐゴシック"/>
              </a:rPr>
              <a:t>Mission of Training</a:t>
            </a:r>
          </a:p>
        </p:txBody>
      </p:sp>
      <p:sp>
        <p:nvSpPr>
          <p:cNvPr id="36868" name="Rectangle 3"/>
          <p:cNvSpPr>
            <a:spLocks noGrp="1"/>
          </p:cNvSpPr>
          <p:nvPr>
            <p:ph idx="1"/>
          </p:nvPr>
        </p:nvSpPr>
        <p:spPr/>
        <p:txBody>
          <a:bodyPr/>
          <a:lstStyle/>
          <a:p>
            <a:pPr algn="ctr"/>
            <a:endParaRPr lang="en-US" sz="1600" dirty="0" smtClean="0">
              <a:ea typeface="ＭＳ Ｐゴシック"/>
            </a:endParaRPr>
          </a:p>
          <a:p>
            <a:pPr>
              <a:buFont typeface="Wingdings" pitchFamily="2" charset="2"/>
              <a:buNone/>
            </a:pPr>
            <a:r>
              <a:rPr lang="en-US" sz="3200" dirty="0" smtClean="0">
                <a:ea typeface="ＭＳ Ｐゴシック"/>
              </a:rPr>
              <a:t>Trade’s Axiom:</a:t>
            </a:r>
          </a:p>
          <a:p>
            <a:pPr>
              <a:buFont typeface="Wingdings" pitchFamily="2" charset="2"/>
              <a:buNone/>
            </a:pPr>
            <a:endParaRPr lang="en-US" sz="2000" dirty="0" smtClean="0">
              <a:ea typeface="ＭＳ Ｐゴシック"/>
            </a:endParaRPr>
          </a:p>
          <a:p>
            <a:pPr>
              <a:buFont typeface="Wingdings" pitchFamily="2" charset="2"/>
              <a:buNone/>
            </a:pPr>
            <a:r>
              <a:rPr lang="en-US" sz="3200" dirty="0" smtClean="0">
                <a:ea typeface="ＭＳ Ｐゴシック"/>
              </a:rPr>
              <a:t>The least amount of training at the lowest reasonable cost in the shortest amount of time to be able to obtain “suitable employment.”</a:t>
            </a:r>
            <a:r>
              <a:rPr lang="en-US" dirty="0" smtClean="0">
                <a:ea typeface="ＭＳ Ｐゴシック"/>
              </a:rPr>
              <a:t>  </a:t>
            </a:r>
          </a:p>
        </p:txBody>
      </p:sp>
      <p:sp>
        <p:nvSpPr>
          <p:cNvPr id="2" name="Slide Number Placeholder 1"/>
          <p:cNvSpPr>
            <a:spLocks noGrp="1"/>
          </p:cNvSpPr>
          <p:nvPr>
            <p:ph type="sldNum" sz="quarter" idx="12"/>
          </p:nvPr>
        </p:nvSpPr>
        <p:spPr/>
        <p:txBody>
          <a:bodyPr/>
          <a:lstStyle/>
          <a:p>
            <a:fld id="{01723B91-CE10-4F20-890A-0852E2246859}" type="slidenum">
              <a:rPr lang="en-US" smtClean="0"/>
              <a:pPr/>
              <a:t>21</a:t>
            </a:fld>
            <a:endParaRPr lang="en-US" dirty="0"/>
          </a:p>
        </p:txBody>
      </p:sp>
    </p:spTree>
    <p:extLst>
      <p:ext uri="{BB962C8B-B14F-4D97-AF65-F5344CB8AC3E}">
        <p14:creationId xmlns:p14="http://schemas.microsoft.com/office/powerpoint/2010/main" val="1096659007"/>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ln/>
        </p:spPr>
        <p:txBody>
          <a:bodyPr/>
          <a:lstStyle/>
          <a:p>
            <a:r>
              <a:rPr lang="en-US"/>
              <a:t>Training - Guidance</a:t>
            </a:r>
          </a:p>
        </p:txBody>
      </p:sp>
      <p:sp>
        <p:nvSpPr>
          <p:cNvPr id="122884" name="Rectangle 4"/>
          <p:cNvSpPr>
            <a:spLocks noGrp="1" noChangeArrowheads="1"/>
          </p:cNvSpPr>
          <p:nvPr>
            <p:ph type="body" idx="1"/>
          </p:nvPr>
        </p:nvSpPr>
        <p:spPr/>
        <p:txBody>
          <a:bodyPr>
            <a:normAutofit/>
          </a:bodyPr>
          <a:lstStyle/>
          <a:p>
            <a:pPr>
              <a:buFont typeface="Wingdings" pitchFamily="2" charset="2"/>
              <a:buChar char="§"/>
            </a:pPr>
            <a:r>
              <a:rPr lang="en-US" sz="2800" dirty="0">
                <a:cs typeface="Courier New" pitchFamily="49" charset="0"/>
              </a:rPr>
              <a:t>There is no entitlement under Trade to </a:t>
            </a:r>
            <a:r>
              <a:rPr lang="en-US" sz="2800" i="1" u="sng" dirty="0">
                <a:cs typeface="Courier New" pitchFamily="49" charset="0"/>
              </a:rPr>
              <a:t>receive</a:t>
            </a:r>
            <a:r>
              <a:rPr lang="en-US" sz="2800" dirty="0">
                <a:cs typeface="Courier New" pitchFamily="49" charset="0"/>
              </a:rPr>
              <a:t> </a:t>
            </a:r>
            <a:r>
              <a:rPr lang="en-US" sz="2800" dirty="0" smtClean="0">
                <a:cs typeface="Courier New" pitchFamily="49" charset="0"/>
              </a:rPr>
              <a:t>training</a:t>
            </a:r>
            <a:endParaRPr lang="en-US" sz="2800" dirty="0"/>
          </a:p>
          <a:p>
            <a:pPr lvl="1">
              <a:lnSpc>
                <a:spcPct val="80000"/>
              </a:lnSpc>
            </a:pPr>
            <a:r>
              <a:rPr lang="en-US" sz="2400" dirty="0">
                <a:cs typeface="Courier New" pitchFamily="49" charset="0"/>
              </a:rPr>
              <a:t>All 6 criteria must be met before training can be approved</a:t>
            </a:r>
          </a:p>
          <a:p>
            <a:pPr>
              <a:lnSpc>
                <a:spcPct val="80000"/>
              </a:lnSpc>
              <a:buFont typeface="Wingdings" pitchFamily="2" charset="2"/>
              <a:buChar char="§"/>
            </a:pPr>
            <a:r>
              <a:rPr lang="en-US" sz="2800" dirty="0">
                <a:cs typeface="Courier New" pitchFamily="49" charset="0"/>
              </a:rPr>
              <a:t>There is no entitlement to receive </a:t>
            </a:r>
            <a:r>
              <a:rPr lang="en-US" sz="2800" dirty="0" smtClean="0">
                <a:cs typeface="Courier New" pitchFamily="49" charset="0"/>
              </a:rPr>
              <a:t>the maximum number of weeks of training</a:t>
            </a:r>
            <a:endParaRPr lang="en-US" sz="2800" dirty="0">
              <a:cs typeface="Courier New" pitchFamily="49" charset="0"/>
            </a:endParaRPr>
          </a:p>
          <a:p>
            <a:pPr>
              <a:lnSpc>
                <a:spcPct val="80000"/>
              </a:lnSpc>
              <a:buFont typeface="Wingdings" pitchFamily="2" charset="2"/>
              <a:buChar char="§"/>
            </a:pPr>
            <a:r>
              <a:rPr lang="en-US" sz="2800" dirty="0" smtClean="0">
                <a:cs typeface="Courier New" pitchFamily="49" charset="0"/>
              </a:rPr>
              <a:t>When </a:t>
            </a:r>
            <a:r>
              <a:rPr lang="en-US" sz="2800" dirty="0">
                <a:cs typeface="Courier New" pitchFamily="49" charset="0"/>
              </a:rPr>
              <a:t>approving training, CSAs must look at the requirements for the occupation as found on </a:t>
            </a:r>
            <a:r>
              <a:rPr lang="en-US" sz="2800" dirty="0" smtClean="0">
                <a:cs typeface="Courier New" pitchFamily="49" charset="0"/>
              </a:rPr>
              <a:t>O*NET </a:t>
            </a:r>
            <a:r>
              <a:rPr lang="en-US" sz="2800" dirty="0">
                <a:cs typeface="Courier New" pitchFamily="49" charset="0"/>
              </a:rPr>
              <a:t>and actual job postings</a:t>
            </a:r>
          </a:p>
          <a:p>
            <a:pPr lvl="1">
              <a:lnSpc>
                <a:spcPct val="80000"/>
              </a:lnSpc>
            </a:pPr>
            <a:r>
              <a:rPr lang="en-US" sz="2400" dirty="0">
                <a:cs typeface="Courier New" pitchFamily="49" charset="0"/>
              </a:rPr>
              <a:t>Additional add-ons and other certifications not listed in job postings are not always appropriate</a:t>
            </a:r>
          </a:p>
        </p:txBody>
      </p:sp>
      <p:sp>
        <p:nvSpPr>
          <p:cNvPr id="2" name="Slide Number Placeholder 1"/>
          <p:cNvSpPr>
            <a:spLocks noGrp="1"/>
          </p:cNvSpPr>
          <p:nvPr>
            <p:ph type="sldNum" sz="quarter" idx="12"/>
          </p:nvPr>
        </p:nvSpPr>
        <p:spPr/>
        <p:txBody>
          <a:bodyPr/>
          <a:lstStyle/>
          <a:p>
            <a:fld id="{01723B91-CE10-4F20-890A-0852E2246859}" type="slidenum">
              <a:rPr lang="en-US" smtClean="0"/>
              <a:pPr/>
              <a:t>22</a:t>
            </a:fld>
            <a:endParaRPr lang="en-US" dirty="0"/>
          </a:p>
        </p:txBody>
      </p:sp>
    </p:spTree>
    <p:extLst>
      <p:ext uri="{BB962C8B-B14F-4D97-AF65-F5344CB8AC3E}">
        <p14:creationId xmlns:p14="http://schemas.microsoft.com/office/powerpoint/2010/main" val="17662128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p:cNvSpPr>
          <p:nvPr>
            <p:ph type="title"/>
          </p:nvPr>
        </p:nvSpPr>
        <p:spPr>
          <a:noFill/>
        </p:spPr>
        <p:txBody>
          <a:bodyPr/>
          <a:lstStyle/>
          <a:p>
            <a:r>
              <a:rPr lang="en-US" dirty="0" smtClean="0">
                <a:ea typeface="ＭＳ Ｐゴシック"/>
              </a:rPr>
              <a:t>Six Criteria for Approval of Training</a:t>
            </a:r>
          </a:p>
        </p:txBody>
      </p:sp>
      <p:sp>
        <p:nvSpPr>
          <p:cNvPr id="37892" name="Rectangle 3"/>
          <p:cNvSpPr>
            <a:spLocks noGrp="1"/>
          </p:cNvSpPr>
          <p:nvPr>
            <p:ph idx="1"/>
          </p:nvPr>
        </p:nvSpPr>
        <p:spPr>
          <a:xfrm>
            <a:off x="457200" y="1219200"/>
            <a:ext cx="8229600" cy="5105400"/>
          </a:xfrm>
        </p:spPr>
        <p:txBody>
          <a:bodyPr>
            <a:noAutofit/>
          </a:bodyPr>
          <a:lstStyle/>
          <a:p>
            <a:pPr marL="514350" indent="-514350">
              <a:lnSpc>
                <a:spcPct val="90000"/>
              </a:lnSpc>
              <a:buFont typeface="Wingdings 3" pitchFamily="18" charset="2"/>
              <a:buAutoNum type="arabicPeriod"/>
            </a:pPr>
            <a:r>
              <a:rPr lang="en-US" sz="2400" dirty="0" smtClean="0">
                <a:ea typeface="ＭＳ Ｐゴシック"/>
              </a:rPr>
              <a:t>There is no suitable employment available </a:t>
            </a:r>
          </a:p>
          <a:p>
            <a:pPr marL="514350" indent="-514350">
              <a:lnSpc>
                <a:spcPct val="90000"/>
              </a:lnSpc>
              <a:buFont typeface="Wingdings 3" pitchFamily="18" charset="2"/>
              <a:buAutoNum type="arabicPeriod"/>
            </a:pPr>
            <a:r>
              <a:rPr lang="en-US" sz="2400" dirty="0" smtClean="0">
                <a:ea typeface="ＭＳ Ｐゴシック"/>
              </a:rPr>
              <a:t>The worker would benefit from appropriate training</a:t>
            </a:r>
          </a:p>
          <a:p>
            <a:pPr marL="514350" indent="-514350">
              <a:lnSpc>
                <a:spcPct val="90000"/>
              </a:lnSpc>
              <a:buFont typeface="Wingdings 3" pitchFamily="18" charset="2"/>
              <a:buAutoNum type="arabicPeriod"/>
            </a:pPr>
            <a:r>
              <a:rPr lang="en-US" sz="2400" dirty="0" smtClean="0">
                <a:ea typeface="ＭＳ Ｐゴシック"/>
              </a:rPr>
              <a:t>There is a reasonable expectation of employment following completion of such training</a:t>
            </a:r>
          </a:p>
          <a:p>
            <a:pPr marL="514350" indent="-514350">
              <a:lnSpc>
                <a:spcPct val="90000"/>
              </a:lnSpc>
              <a:buFont typeface="Wingdings 3" pitchFamily="18" charset="2"/>
              <a:buAutoNum type="arabicPeriod"/>
            </a:pPr>
            <a:r>
              <a:rPr lang="en-US" sz="2400" dirty="0" smtClean="0">
                <a:ea typeface="ＭＳ Ｐゴシック"/>
              </a:rPr>
              <a:t>Training approved by the Secretary is reasonably available to the worker </a:t>
            </a:r>
          </a:p>
          <a:p>
            <a:pPr marL="514350" indent="-514350">
              <a:lnSpc>
                <a:spcPct val="90000"/>
              </a:lnSpc>
              <a:buFont typeface="Wingdings 3" pitchFamily="18" charset="2"/>
              <a:buAutoNum type="arabicPeriod"/>
            </a:pPr>
            <a:r>
              <a:rPr lang="en-US" sz="2400" dirty="0" smtClean="0">
                <a:ea typeface="ＭＳ Ｐゴシック"/>
              </a:rPr>
              <a:t>The worker is qualified to undertake and complete such training</a:t>
            </a:r>
          </a:p>
          <a:p>
            <a:pPr marL="514350" indent="-514350">
              <a:lnSpc>
                <a:spcPct val="90000"/>
              </a:lnSpc>
              <a:buFont typeface="Wingdings 3" pitchFamily="18" charset="2"/>
              <a:buAutoNum type="arabicPeriod"/>
            </a:pPr>
            <a:r>
              <a:rPr lang="en-US" sz="2400" dirty="0" smtClean="0">
                <a:ea typeface="ＭＳ Ｐゴシック"/>
              </a:rPr>
              <a:t>Such training is suitable for the worker and available at a reasonable cost</a:t>
            </a:r>
          </a:p>
        </p:txBody>
      </p:sp>
      <p:sp>
        <p:nvSpPr>
          <p:cNvPr id="2" name="Slide Number Placeholder 1"/>
          <p:cNvSpPr>
            <a:spLocks noGrp="1"/>
          </p:cNvSpPr>
          <p:nvPr>
            <p:ph type="sldNum" sz="quarter" idx="12"/>
          </p:nvPr>
        </p:nvSpPr>
        <p:spPr/>
        <p:txBody>
          <a:bodyPr/>
          <a:lstStyle/>
          <a:p>
            <a:fld id="{01723B91-CE10-4F20-890A-0852E2246859}" type="slidenum">
              <a:rPr lang="en-US" smtClean="0"/>
              <a:pPr/>
              <a:t>23</a:t>
            </a:fld>
            <a:endParaRPr lang="en-US" dirty="0"/>
          </a:p>
        </p:txBody>
      </p:sp>
    </p:spTree>
    <p:extLst>
      <p:ext uri="{BB962C8B-B14F-4D97-AF65-F5344CB8AC3E}">
        <p14:creationId xmlns:p14="http://schemas.microsoft.com/office/powerpoint/2010/main" val="3334160159"/>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p:cNvSpPr>
          <p:nvPr>
            <p:ph type="title"/>
          </p:nvPr>
        </p:nvSpPr>
        <p:spPr>
          <a:noFill/>
        </p:spPr>
        <p:txBody>
          <a:bodyPr/>
          <a:lstStyle/>
          <a:p>
            <a:r>
              <a:rPr lang="en-US" dirty="0" smtClean="0">
                <a:ea typeface="ＭＳ Ｐゴシック"/>
              </a:rPr>
              <a:t>1. Suitable Employment – 618.110</a:t>
            </a:r>
          </a:p>
        </p:txBody>
      </p:sp>
      <p:sp>
        <p:nvSpPr>
          <p:cNvPr id="38916" name="Rectangle 3"/>
          <p:cNvSpPr>
            <a:spLocks noGrp="1"/>
          </p:cNvSpPr>
          <p:nvPr>
            <p:ph idx="1"/>
          </p:nvPr>
        </p:nvSpPr>
        <p:spPr/>
        <p:txBody>
          <a:bodyPr/>
          <a:lstStyle/>
          <a:p>
            <a:pPr marL="0" indent="0">
              <a:buNone/>
            </a:pPr>
            <a:r>
              <a:rPr lang="en-US" i="1" dirty="0"/>
              <a:t>Suitable employment</a:t>
            </a:r>
            <a:r>
              <a:rPr lang="en-US" dirty="0"/>
              <a:t> means, with respect to a worker, work of a substantially equal or higher skill level than the worker's past adversely affected employment, and wages for such work that are not less than 80 percent of the worker's average weekly wage. Part-time, temporary, short-term, or threatened employment is not suitable employment.</a:t>
            </a:r>
            <a:endParaRPr lang="en-US"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24</a:t>
            </a:fld>
            <a:endParaRPr lang="en-US" dirty="0"/>
          </a:p>
        </p:txBody>
      </p:sp>
    </p:spTree>
    <p:extLst>
      <p:ext uri="{BB962C8B-B14F-4D97-AF65-F5344CB8AC3E}">
        <p14:creationId xmlns:p14="http://schemas.microsoft.com/office/powerpoint/2010/main" val="4039282645"/>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Benefit from the Training</a:t>
            </a:r>
            <a:endParaRPr lang="en-US" dirty="0"/>
          </a:p>
        </p:txBody>
      </p:sp>
      <p:sp>
        <p:nvSpPr>
          <p:cNvPr id="3" name="Content Placeholder 2"/>
          <p:cNvSpPr>
            <a:spLocks noGrp="1"/>
          </p:cNvSpPr>
          <p:nvPr>
            <p:ph idx="1"/>
          </p:nvPr>
        </p:nvSpPr>
        <p:spPr/>
        <p:txBody>
          <a:bodyPr/>
          <a:lstStyle/>
          <a:p>
            <a:r>
              <a:rPr lang="en-US" dirty="0" smtClean="0"/>
              <a:t>Is </a:t>
            </a:r>
            <a:r>
              <a:rPr lang="en-US" dirty="0"/>
              <a:t>there a direct relationship between the needs of the worker for skills training or remedial education and the training program under </a:t>
            </a:r>
            <a:r>
              <a:rPr lang="en-US" dirty="0" smtClean="0"/>
              <a:t>consideration?</a:t>
            </a:r>
          </a:p>
          <a:p>
            <a:r>
              <a:rPr lang="en-US" dirty="0" smtClean="0"/>
              <a:t>Will </a:t>
            </a:r>
            <a:r>
              <a:rPr lang="en-US" dirty="0"/>
              <a:t>the worker be job ready on completion of the training program? </a:t>
            </a:r>
          </a:p>
        </p:txBody>
      </p:sp>
      <p:sp>
        <p:nvSpPr>
          <p:cNvPr id="4" name="Slide Number Placeholder 3"/>
          <p:cNvSpPr>
            <a:spLocks noGrp="1"/>
          </p:cNvSpPr>
          <p:nvPr>
            <p:ph type="sldNum" sz="quarter" idx="12"/>
          </p:nvPr>
        </p:nvSpPr>
        <p:spPr/>
        <p:txBody>
          <a:bodyPr/>
          <a:lstStyle/>
          <a:p>
            <a:fld id="{01723B91-CE10-4F20-890A-0852E2246859}" type="slidenum">
              <a:rPr lang="en-US" smtClean="0"/>
              <a:pPr/>
              <a:t>25</a:t>
            </a:fld>
            <a:endParaRPr lang="en-US" dirty="0"/>
          </a:p>
        </p:txBody>
      </p:sp>
    </p:spTree>
    <p:extLst>
      <p:ext uri="{BB962C8B-B14F-4D97-AF65-F5344CB8AC3E}">
        <p14:creationId xmlns:p14="http://schemas.microsoft.com/office/powerpoint/2010/main" val="25975535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Reasonable Expectation of Employment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Based on labor market information, job postings, letters of commitment from employers, etc. </a:t>
            </a:r>
          </a:p>
          <a:p>
            <a:pPr lvl="1"/>
            <a:r>
              <a:rPr lang="en-US" dirty="0" smtClean="0"/>
              <a:t>Does not need to be a promise of guarantee of employment.</a:t>
            </a:r>
          </a:p>
          <a:p>
            <a:r>
              <a:rPr lang="en-US" dirty="0" smtClean="0"/>
              <a:t>Can be in the current commuting area or an area to which the participant would relocate</a:t>
            </a:r>
          </a:p>
          <a:p>
            <a:r>
              <a:rPr lang="en-US" dirty="0" smtClean="0"/>
              <a:t>Does the training program show a record of successful outcomes?</a:t>
            </a:r>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26</a:t>
            </a:fld>
            <a:endParaRPr lang="en-US" dirty="0"/>
          </a:p>
        </p:txBody>
      </p:sp>
    </p:spTree>
    <p:extLst>
      <p:ext uri="{BB962C8B-B14F-4D97-AF65-F5344CB8AC3E}">
        <p14:creationId xmlns:p14="http://schemas.microsoft.com/office/powerpoint/2010/main" val="21790445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Reasonably Available </a:t>
            </a:r>
            <a:endParaRPr lang="en-US" dirty="0"/>
          </a:p>
        </p:txBody>
      </p:sp>
      <p:sp>
        <p:nvSpPr>
          <p:cNvPr id="3" name="Content Placeholder 2"/>
          <p:cNvSpPr>
            <a:spLocks noGrp="1"/>
          </p:cNvSpPr>
          <p:nvPr>
            <p:ph idx="1"/>
          </p:nvPr>
        </p:nvSpPr>
        <p:spPr/>
        <p:txBody>
          <a:bodyPr/>
          <a:lstStyle/>
          <a:p>
            <a:r>
              <a:rPr lang="en-US" dirty="0"/>
              <a:t>The proposed training is suitable and reasonably accessible </a:t>
            </a:r>
            <a:r>
              <a:rPr lang="en-US" dirty="0" smtClean="0"/>
              <a:t>either inside or outside the current commuting area</a:t>
            </a:r>
          </a:p>
          <a:p>
            <a:pPr lvl="1"/>
            <a:r>
              <a:rPr lang="en-US" dirty="0" smtClean="0"/>
              <a:t>If outside the commuting area, the transportation / subsistence costs are reasonable</a:t>
            </a:r>
          </a:p>
          <a:p>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27</a:t>
            </a:fld>
            <a:endParaRPr lang="en-US" dirty="0"/>
          </a:p>
        </p:txBody>
      </p:sp>
    </p:spTree>
    <p:extLst>
      <p:ext uri="{BB962C8B-B14F-4D97-AF65-F5344CB8AC3E}">
        <p14:creationId xmlns:p14="http://schemas.microsoft.com/office/powerpoint/2010/main" val="3216115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r>
              <a:rPr lang="en-US" dirty="0" smtClean="0"/>
              <a:t>. Qualified to Undertake the Training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means that the participant has the knowledge, skills and abilities that will allow them to increase these as a result of the training</a:t>
            </a:r>
          </a:p>
          <a:p>
            <a:r>
              <a:rPr lang="en-US" dirty="0" smtClean="0"/>
              <a:t>The participant has the mental and physical capabilities to undertake and complete the training</a:t>
            </a:r>
          </a:p>
          <a:p>
            <a:r>
              <a:rPr lang="en-US" dirty="0" smtClean="0"/>
              <a:t>Are the worker’s financial resources (including UI, TRA, savings, spousal support, etc.) adequate to undertake and complete the training  </a:t>
            </a:r>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28</a:t>
            </a:fld>
            <a:endParaRPr lang="en-US" dirty="0"/>
          </a:p>
        </p:txBody>
      </p:sp>
    </p:spTree>
    <p:extLst>
      <p:ext uri="{BB962C8B-B14F-4D97-AF65-F5344CB8AC3E}">
        <p14:creationId xmlns:p14="http://schemas.microsoft.com/office/powerpoint/2010/main" val="41480664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Suitable and Reasonable Cost</a:t>
            </a:r>
            <a:endParaRPr lang="en-US" dirty="0"/>
          </a:p>
        </p:txBody>
      </p:sp>
      <p:sp>
        <p:nvSpPr>
          <p:cNvPr id="3" name="Content Placeholder 2"/>
          <p:cNvSpPr>
            <a:spLocks noGrp="1"/>
          </p:cNvSpPr>
          <p:nvPr>
            <p:ph idx="1"/>
          </p:nvPr>
        </p:nvSpPr>
        <p:spPr/>
        <p:txBody>
          <a:bodyPr>
            <a:normAutofit lnSpcReduction="10000"/>
          </a:bodyPr>
          <a:lstStyle/>
          <a:p>
            <a:r>
              <a:rPr lang="en-US" dirty="0" smtClean="0"/>
              <a:t>Are </a:t>
            </a:r>
            <a:r>
              <a:rPr lang="en-US" dirty="0"/>
              <a:t>the costs of the proposed training reasonable in comparison with the average costs of training other workers in similar </a:t>
            </a:r>
            <a:r>
              <a:rPr lang="en-US" dirty="0" smtClean="0"/>
              <a:t>occupations?</a:t>
            </a:r>
          </a:p>
          <a:p>
            <a:pPr lvl="1"/>
            <a:r>
              <a:rPr lang="en-US" dirty="0" smtClean="0"/>
              <a:t>Costs include all tuition, fees, supplies and transportation/subsistence.  </a:t>
            </a:r>
          </a:p>
          <a:p>
            <a:r>
              <a:rPr lang="en-US" dirty="0" smtClean="0"/>
              <a:t>Is </a:t>
            </a:r>
            <a:r>
              <a:rPr lang="en-US" dirty="0"/>
              <a:t>the training appropriate for the worker given the worker’s capabilities, background, and experience? </a:t>
            </a:r>
          </a:p>
        </p:txBody>
      </p:sp>
      <p:sp>
        <p:nvSpPr>
          <p:cNvPr id="4" name="Slide Number Placeholder 3"/>
          <p:cNvSpPr>
            <a:spLocks noGrp="1"/>
          </p:cNvSpPr>
          <p:nvPr>
            <p:ph type="sldNum" sz="quarter" idx="12"/>
          </p:nvPr>
        </p:nvSpPr>
        <p:spPr/>
        <p:txBody>
          <a:bodyPr/>
          <a:lstStyle/>
          <a:p>
            <a:fld id="{01723B91-CE10-4F20-890A-0852E2246859}" type="slidenum">
              <a:rPr lang="en-US" smtClean="0"/>
              <a:pPr/>
              <a:t>29</a:t>
            </a:fld>
            <a:endParaRPr lang="en-US" dirty="0"/>
          </a:p>
        </p:txBody>
      </p:sp>
    </p:spTree>
    <p:extLst>
      <p:ext uri="{BB962C8B-B14F-4D97-AF65-F5344CB8AC3E}">
        <p14:creationId xmlns:p14="http://schemas.microsoft.com/office/powerpoint/2010/main" val="30181958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p:cNvSpPr>
          <p:nvPr>
            <p:ph type="title"/>
          </p:nvPr>
        </p:nvSpPr>
        <p:spPr>
          <a:noFill/>
        </p:spPr>
        <p:txBody>
          <a:bodyPr/>
          <a:lstStyle/>
          <a:p>
            <a:r>
              <a:rPr lang="en-US" smtClean="0">
                <a:ea typeface="ＭＳ Ｐゴシック"/>
              </a:rPr>
              <a:t>One Training Per Certification</a:t>
            </a:r>
          </a:p>
        </p:txBody>
      </p:sp>
      <p:sp>
        <p:nvSpPr>
          <p:cNvPr id="40964" name="Rectangle 3"/>
          <p:cNvSpPr>
            <a:spLocks noGrp="1"/>
          </p:cNvSpPr>
          <p:nvPr>
            <p:ph idx="1"/>
          </p:nvPr>
        </p:nvSpPr>
        <p:spPr>
          <a:xfrm>
            <a:off x="457200" y="1295400"/>
            <a:ext cx="8229600" cy="4876800"/>
          </a:xfrm>
        </p:spPr>
        <p:txBody>
          <a:bodyPr>
            <a:normAutofit/>
          </a:bodyPr>
          <a:lstStyle/>
          <a:p>
            <a:pPr>
              <a:buFont typeface="Wingdings" pitchFamily="2" charset="2"/>
              <a:buChar char="§"/>
            </a:pPr>
            <a:r>
              <a:rPr lang="en-US" sz="2400" dirty="0" smtClean="0">
                <a:ea typeface="ＭＳ Ｐゴシック"/>
              </a:rPr>
              <a:t>A worker may only be approved for </a:t>
            </a:r>
            <a:r>
              <a:rPr lang="en-US" sz="2400" dirty="0" smtClean="0">
                <a:solidFill>
                  <a:srgbClr val="FF6600"/>
                </a:solidFill>
                <a:ea typeface="ＭＳ Ｐゴシック"/>
              </a:rPr>
              <a:t>one training program per certification.  </a:t>
            </a:r>
          </a:p>
          <a:p>
            <a:pPr marL="342900" lvl="2" indent="-342900">
              <a:buClr>
                <a:schemeClr val="accent2"/>
              </a:buClr>
              <a:buFont typeface="Wingdings" pitchFamily="2" charset="2"/>
              <a:buChar char="§"/>
            </a:pPr>
            <a:r>
              <a:rPr lang="en-US" dirty="0" smtClean="0">
                <a:ea typeface="ＭＳ Ｐゴシック"/>
              </a:rPr>
              <a:t>A </a:t>
            </a:r>
            <a:r>
              <a:rPr lang="en-US" dirty="0">
                <a:ea typeface="ＭＳ Ｐゴシック"/>
              </a:rPr>
              <a:t>training plan may be </a:t>
            </a:r>
            <a:r>
              <a:rPr lang="en-US" dirty="0" smtClean="0">
                <a:ea typeface="ＭＳ Ｐゴシック"/>
              </a:rPr>
              <a:t>modified – 618.665</a:t>
            </a:r>
            <a:endParaRPr lang="en-US" dirty="0">
              <a:ea typeface="ＭＳ Ｐゴシック"/>
            </a:endParaRPr>
          </a:p>
          <a:p>
            <a:pPr marL="0" indent="0">
              <a:buNone/>
            </a:pPr>
            <a:endParaRPr lang="en-US" sz="2400" dirty="0" smtClean="0">
              <a:ea typeface="ＭＳ Ｐゴシック"/>
            </a:endParaRPr>
          </a:p>
          <a:p>
            <a:pPr marL="0" indent="0">
              <a:buNone/>
            </a:pPr>
            <a:r>
              <a:rPr lang="en-US" sz="2400" b="1" dirty="0" smtClean="0">
                <a:ea typeface="ＭＳ Ｐゴシック"/>
              </a:rPr>
              <a:t>Note:  </a:t>
            </a:r>
            <a:r>
              <a:rPr lang="en-US" sz="2400" dirty="0" smtClean="0">
                <a:ea typeface="ＭＳ Ｐゴシック"/>
              </a:rPr>
              <a:t>A training </a:t>
            </a:r>
            <a:r>
              <a:rPr lang="en-US" sz="2400" i="1" dirty="0" smtClean="0">
                <a:ea typeface="ＭＳ Ｐゴシック"/>
              </a:rPr>
              <a:t>program</a:t>
            </a:r>
            <a:r>
              <a:rPr lang="en-US" sz="2400" dirty="0" smtClean="0">
                <a:ea typeface="ＭＳ Ｐゴシック"/>
              </a:rPr>
              <a:t> may be comprised of several training components (i.e.: remedial training first, then vocational training, may also combine classroom and OJT)</a:t>
            </a:r>
          </a:p>
          <a:p>
            <a:pPr lvl="1"/>
            <a:r>
              <a:rPr lang="en-US" sz="2000" dirty="0" smtClean="0">
                <a:ea typeface="ＭＳ Ｐゴシック"/>
              </a:rPr>
              <a:t>618.620(b)</a:t>
            </a:r>
          </a:p>
          <a:p>
            <a:pPr lvl="1"/>
            <a:r>
              <a:rPr lang="en-US" sz="2000" dirty="0"/>
              <a:t>Training programs may include multiple types of </a:t>
            </a:r>
            <a:r>
              <a:rPr lang="en-US" sz="2000" dirty="0" smtClean="0"/>
              <a:t>training at </a:t>
            </a:r>
            <a:r>
              <a:rPr lang="en-US" sz="2000" dirty="0"/>
              <a:t>multiple providers, etc</a:t>
            </a:r>
            <a:r>
              <a:rPr lang="en-US" sz="2000" dirty="0" smtClean="0"/>
              <a:t>.</a:t>
            </a:r>
            <a:r>
              <a:rPr lang="en-US" sz="2000" dirty="0" smtClean="0">
                <a:ea typeface="ＭＳ Ｐゴシック"/>
              </a:rPr>
              <a:t> </a:t>
            </a:r>
          </a:p>
        </p:txBody>
      </p:sp>
      <p:sp>
        <p:nvSpPr>
          <p:cNvPr id="2" name="Slide Number Placeholder 1"/>
          <p:cNvSpPr>
            <a:spLocks noGrp="1"/>
          </p:cNvSpPr>
          <p:nvPr>
            <p:ph type="sldNum" sz="quarter" idx="12"/>
          </p:nvPr>
        </p:nvSpPr>
        <p:spPr/>
        <p:txBody>
          <a:bodyPr/>
          <a:lstStyle/>
          <a:p>
            <a:fld id="{01723B91-CE10-4F20-890A-0852E2246859}" type="slidenum">
              <a:rPr lang="en-US" smtClean="0"/>
              <a:pPr/>
              <a:t>30</a:t>
            </a:fld>
            <a:endParaRPr lang="en-US" dirty="0"/>
          </a:p>
        </p:txBody>
      </p:sp>
    </p:spTree>
    <p:extLst>
      <p:ext uri="{BB962C8B-B14F-4D97-AF65-F5344CB8AC3E}">
        <p14:creationId xmlns:p14="http://schemas.microsoft.com/office/powerpoint/2010/main" val="944137244"/>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ln/>
        </p:spPr>
        <p:txBody>
          <a:bodyPr/>
          <a:lstStyle/>
          <a:p>
            <a:r>
              <a:rPr lang="en-US" dirty="0"/>
              <a:t>Full-Time </a:t>
            </a:r>
            <a:r>
              <a:rPr lang="en-US" dirty="0" err="1" smtClean="0"/>
              <a:t>vs</a:t>
            </a:r>
            <a:r>
              <a:rPr lang="en-US" dirty="0" smtClean="0"/>
              <a:t> Part-Time Training</a:t>
            </a:r>
            <a:endParaRPr lang="en-US" dirty="0"/>
          </a:p>
        </p:txBody>
      </p:sp>
      <p:sp>
        <p:nvSpPr>
          <p:cNvPr id="76803" name="Rectangle 3"/>
          <p:cNvSpPr>
            <a:spLocks noGrp="1" noChangeArrowheads="1"/>
          </p:cNvSpPr>
          <p:nvPr>
            <p:ph type="body" idx="1"/>
          </p:nvPr>
        </p:nvSpPr>
        <p:spPr/>
        <p:txBody>
          <a:bodyPr>
            <a:normAutofit fontScale="85000" lnSpcReduction="20000"/>
          </a:bodyPr>
          <a:lstStyle/>
          <a:p>
            <a:pPr>
              <a:buFont typeface="Wingdings" pitchFamily="2" charset="2"/>
              <a:buChar char="§"/>
            </a:pPr>
            <a:r>
              <a:rPr lang="en-US" sz="2800" b="1" dirty="0" smtClean="0"/>
              <a:t>2015</a:t>
            </a:r>
          </a:p>
          <a:p>
            <a:pPr lvl="1">
              <a:buFont typeface="Wingdings" pitchFamily="2" charset="2"/>
              <a:buChar char="§"/>
            </a:pPr>
            <a:r>
              <a:rPr lang="en-US" sz="2400" b="1" dirty="0" smtClean="0"/>
              <a:t>Allows for part-time training</a:t>
            </a:r>
          </a:p>
          <a:p>
            <a:pPr lvl="1">
              <a:buFont typeface="Wingdings" pitchFamily="2" charset="2"/>
              <a:buChar char="§"/>
            </a:pPr>
            <a:r>
              <a:rPr lang="en-US" sz="2400" b="1" dirty="0" smtClean="0"/>
              <a:t>TRA is not payable during weeks of part-time training</a:t>
            </a:r>
            <a:endParaRPr lang="en-US" sz="2400" b="1" dirty="0"/>
          </a:p>
          <a:p>
            <a:pPr lvl="1"/>
            <a:r>
              <a:rPr lang="en-US" sz="2400" dirty="0" smtClean="0"/>
              <a:t>Definition of full-time training [618.110]</a:t>
            </a:r>
            <a:endParaRPr lang="en-US" sz="2400" dirty="0"/>
          </a:p>
          <a:p>
            <a:pPr lvl="2"/>
            <a:r>
              <a:rPr lang="en-US" sz="2000" b="1" dirty="0"/>
              <a:t>Full-time training means:</a:t>
            </a:r>
          </a:p>
          <a:p>
            <a:pPr lvl="3"/>
            <a:r>
              <a:rPr lang="en-US" sz="2100" dirty="0" smtClean="0"/>
              <a:t>(</a:t>
            </a:r>
            <a:r>
              <a:rPr lang="en-US" sz="2100" dirty="0"/>
              <a:t>1) Attendance in training in accordance with the training provider's established full-time hours in a day (or credit hours) and days in a week; and</a:t>
            </a:r>
          </a:p>
          <a:p>
            <a:pPr lvl="3"/>
            <a:r>
              <a:rPr lang="en-US" sz="2100" dirty="0" smtClean="0"/>
              <a:t>(</a:t>
            </a:r>
            <a:r>
              <a:rPr lang="en-US" sz="2100" dirty="0"/>
              <a:t>2) In the last semester of training, if the remaining course(s) to complete the training approved under subpart F of this part do not meet the training provider's usual definition of full-time, States must consider the participation in training as full-time training, if no additional training or coursework will be required to complete the training program.</a:t>
            </a:r>
          </a:p>
        </p:txBody>
      </p:sp>
      <p:sp>
        <p:nvSpPr>
          <p:cNvPr id="2" name="Slide Number Placeholder 1"/>
          <p:cNvSpPr>
            <a:spLocks noGrp="1"/>
          </p:cNvSpPr>
          <p:nvPr>
            <p:ph type="sldNum" sz="quarter" idx="12"/>
          </p:nvPr>
        </p:nvSpPr>
        <p:spPr/>
        <p:txBody>
          <a:bodyPr/>
          <a:lstStyle/>
          <a:p>
            <a:fld id="{01723B91-CE10-4F20-890A-0852E2246859}" type="slidenum">
              <a:rPr lang="en-US" smtClean="0"/>
              <a:pPr/>
              <a:t>31</a:t>
            </a:fld>
            <a:endParaRPr lang="en-US" dirty="0"/>
          </a:p>
        </p:txBody>
      </p:sp>
    </p:spTree>
    <p:extLst>
      <p:ext uri="{BB962C8B-B14F-4D97-AF65-F5344CB8AC3E}">
        <p14:creationId xmlns:p14="http://schemas.microsoft.com/office/powerpoint/2010/main" val="22621943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ln/>
        </p:spPr>
        <p:txBody>
          <a:bodyPr/>
          <a:lstStyle/>
          <a:p>
            <a:r>
              <a:rPr lang="en-US" dirty="0"/>
              <a:t>Length of Training</a:t>
            </a:r>
          </a:p>
        </p:txBody>
      </p:sp>
      <p:sp>
        <p:nvSpPr>
          <p:cNvPr id="77827" name="Rectangle 3"/>
          <p:cNvSpPr>
            <a:spLocks noGrp="1" noChangeArrowheads="1"/>
          </p:cNvSpPr>
          <p:nvPr>
            <p:ph type="body" idx="1"/>
          </p:nvPr>
        </p:nvSpPr>
        <p:spPr/>
        <p:txBody>
          <a:bodyPr>
            <a:normAutofit fontScale="92500" lnSpcReduction="10000"/>
          </a:bodyPr>
          <a:lstStyle/>
          <a:p>
            <a:pPr>
              <a:buFont typeface="Wingdings" pitchFamily="2" charset="2"/>
              <a:buChar char="§"/>
            </a:pPr>
            <a:r>
              <a:rPr lang="en-US" b="1" dirty="0" smtClean="0"/>
              <a:t>2015</a:t>
            </a:r>
          </a:p>
          <a:p>
            <a:pPr lvl="1"/>
            <a:r>
              <a:rPr lang="en-US" dirty="0" smtClean="0"/>
              <a:t>The maximum length of Trade-approved training is 130 weeks</a:t>
            </a:r>
          </a:p>
          <a:p>
            <a:pPr lvl="2"/>
            <a:r>
              <a:rPr lang="en-US" dirty="0" smtClean="0"/>
              <a:t>OJT is limited to 104 weeks – 618.635(a)(3)(ii)</a:t>
            </a:r>
          </a:p>
          <a:p>
            <a:pPr lvl="2"/>
            <a:r>
              <a:rPr lang="en-US" dirty="0" smtClean="0"/>
              <a:t>Apprenticeships</a:t>
            </a:r>
          </a:p>
          <a:p>
            <a:pPr lvl="3"/>
            <a:r>
              <a:rPr lang="en-US" dirty="0" smtClean="0"/>
              <a:t>Work-based learning portion limited to 130 weeks</a:t>
            </a:r>
          </a:p>
          <a:p>
            <a:pPr lvl="3"/>
            <a:r>
              <a:rPr lang="en-US" dirty="0" smtClean="0"/>
              <a:t>Related instruction limited to length of apprenticeship</a:t>
            </a:r>
          </a:p>
          <a:p>
            <a:pPr lvl="1"/>
            <a:r>
              <a:rPr lang="en-US" dirty="0" smtClean="0"/>
              <a:t>At the end of approved training, there must be a reasonable expectation of employment.</a:t>
            </a:r>
          </a:p>
          <a:p>
            <a:pPr lvl="2"/>
            <a:r>
              <a:rPr lang="en-US" dirty="0" smtClean="0"/>
              <a:t>OJT must have expectation of suitable employment</a:t>
            </a:r>
          </a:p>
          <a:p>
            <a:pPr marL="0" indent="0">
              <a:buNone/>
            </a:pPr>
            <a:endParaRPr lang="en-US" dirty="0"/>
          </a:p>
          <a:p>
            <a:pPr lvl="2"/>
            <a:endParaRPr lang="en-US" dirty="0"/>
          </a:p>
          <a:p>
            <a:pPr lvl="1"/>
            <a:endParaRPr lang="en-US" dirty="0"/>
          </a:p>
        </p:txBody>
      </p:sp>
      <p:sp>
        <p:nvSpPr>
          <p:cNvPr id="2" name="Slide Number Placeholder 1"/>
          <p:cNvSpPr>
            <a:spLocks noGrp="1"/>
          </p:cNvSpPr>
          <p:nvPr>
            <p:ph type="sldNum" sz="quarter" idx="12"/>
          </p:nvPr>
        </p:nvSpPr>
        <p:spPr/>
        <p:txBody>
          <a:bodyPr/>
          <a:lstStyle/>
          <a:p>
            <a:fld id="{01723B91-CE10-4F20-890A-0852E2246859}" type="slidenum">
              <a:rPr lang="en-US" smtClean="0"/>
              <a:pPr/>
              <a:t>32</a:t>
            </a:fld>
            <a:endParaRPr lang="en-US" dirty="0"/>
          </a:p>
        </p:txBody>
      </p:sp>
    </p:spTree>
    <p:extLst>
      <p:ext uri="{BB962C8B-B14F-4D97-AF65-F5344CB8AC3E}">
        <p14:creationId xmlns:p14="http://schemas.microsoft.com/office/powerpoint/2010/main" val="22134810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ln/>
        </p:spPr>
        <p:txBody>
          <a:bodyPr/>
          <a:lstStyle/>
          <a:p>
            <a:r>
              <a:rPr lang="en-US"/>
              <a:t>Breaks in Training</a:t>
            </a:r>
          </a:p>
        </p:txBody>
      </p:sp>
      <p:sp>
        <p:nvSpPr>
          <p:cNvPr id="118787" name="Rectangle 3"/>
          <p:cNvSpPr>
            <a:spLocks noGrp="1" noChangeArrowheads="1"/>
          </p:cNvSpPr>
          <p:nvPr>
            <p:ph type="body" idx="1"/>
          </p:nvPr>
        </p:nvSpPr>
        <p:spPr/>
        <p:txBody>
          <a:bodyPr>
            <a:normAutofit fontScale="92500"/>
          </a:bodyPr>
          <a:lstStyle/>
          <a:p>
            <a:pPr>
              <a:lnSpc>
                <a:spcPct val="120000"/>
              </a:lnSpc>
              <a:spcBef>
                <a:spcPts val="0"/>
              </a:spcBef>
              <a:spcAft>
                <a:spcPts val="0"/>
              </a:spcAft>
              <a:buFont typeface="Wingdings" pitchFamily="2" charset="2"/>
              <a:buChar char="§"/>
            </a:pPr>
            <a:r>
              <a:rPr lang="en-US" sz="2800" b="1" dirty="0" smtClean="0"/>
              <a:t>2015</a:t>
            </a:r>
            <a:endParaRPr lang="en-US" sz="2800" b="1" dirty="0"/>
          </a:p>
          <a:p>
            <a:pPr lvl="1">
              <a:lnSpc>
                <a:spcPct val="120000"/>
              </a:lnSpc>
              <a:spcBef>
                <a:spcPts val="0"/>
              </a:spcBef>
              <a:spcAft>
                <a:spcPts val="0"/>
              </a:spcAft>
            </a:pPr>
            <a:r>
              <a:rPr lang="en-US" sz="2400" dirty="0"/>
              <a:t>Up to 30 days allowed</a:t>
            </a:r>
          </a:p>
          <a:p>
            <a:pPr lvl="1">
              <a:lnSpc>
                <a:spcPct val="120000"/>
              </a:lnSpc>
              <a:spcBef>
                <a:spcPts val="0"/>
              </a:spcBef>
              <a:spcAft>
                <a:spcPts val="0"/>
              </a:spcAft>
            </a:pPr>
            <a:r>
              <a:rPr lang="en-US" sz="2400" dirty="0"/>
              <a:t>Additional TRA may not be </a:t>
            </a:r>
            <a:r>
              <a:rPr lang="en-US" sz="2400" dirty="0" smtClean="0"/>
              <a:t>paid for breaks longer than 30 days</a:t>
            </a:r>
            <a:endParaRPr lang="en-US" sz="2400" dirty="0"/>
          </a:p>
          <a:p>
            <a:pPr>
              <a:lnSpc>
                <a:spcPct val="120000"/>
              </a:lnSpc>
              <a:spcBef>
                <a:spcPts val="0"/>
              </a:spcBef>
              <a:spcAft>
                <a:spcPts val="0"/>
              </a:spcAft>
              <a:buFont typeface="Wingdings" pitchFamily="2" charset="2"/>
              <a:buChar char="§"/>
            </a:pPr>
            <a:r>
              <a:rPr lang="en-US" sz="2800" dirty="0"/>
              <a:t>Training plans should seek to avoid breaks</a:t>
            </a:r>
          </a:p>
          <a:p>
            <a:pPr>
              <a:lnSpc>
                <a:spcPct val="120000"/>
              </a:lnSpc>
              <a:spcBef>
                <a:spcPts val="0"/>
              </a:spcBef>
              <a:spcAft>
                <a:spcPts val="0"/>
              </a:spcAft>
              <a:buFont typeface="Wingdings" pitchFamily="2" charset="2"/>
              <a:buChar char="§"/>
            </a:pPr>
            <a:r>
              <a:rPr lang="en-US" sz="2800" dirty="0"/>
              <a:t>Unscheduled breaks are not the same </a:t>
            </a:r>
            <a:r>
              <a:rPr lang="en-US" sz="2800" dirty="0" smtClean="0"/>
              <a:t>thing as scheduled breaks</a:t>
            </a:r>
            <a:endParaRPr lang="en-US" sz="2800" dirty="0"/>
          </a:p>
          <a:p>
            <a:pPr>
              <a:lnSpc>
                <a:spcPct val="120000"/>
              </a:lnSpc>
              <a:spcBef>
                <a:spcPts val="0"/>
              </a:spcBef>
              <a:spcAft>
                <a:spcPts val="0"/>
              </a:spcAft>
              <a:buFont typeface="Wingdings" pitchFamily="2" charset="2"/>
              <a:buChar char="§"/>
            </a:pPr>
            <a:r>
              <a:rPr lang="en-US" sz="2800" dirty="0"/>
              <a:t>Excludes weekends and holidays unless training would normally have occurred on those days</a:t>
            </a:r>
          </a:p>
        </p:txBody>
      </p:sp>
      <p:sp>
        <p:nvSpPr>
          <p:cNvPr id="2" name="Slide Number Placeholder 1"/>
          <p:cNvSpPr>
            <a:spLocks noGrp="1"/>
          </p:cNvSpPr>
          <p:nvPr>
            <p:ph type="sldNum" sz="quarter" idx="12"/>
          </p:nvPr>
        </p:nvSpPr>
        <p:spPr/>
        <p:txBody>
          <a:bodyPr/>
          <a:lstStyle/>
          <a:p>
            <a:fld id="{01723B91-CE10-4F20-890A-0852E2246859}" type="slidenum">
              <a:rPr lang="en-US" smtClean="0"/>
              <a:pPr/>
              <a:t>33</a:t>
            </a:fld>
            <a:endParaRPr lang="en-US" dirty="0"/>
          </a:p>
        </p:txBody>
      </p:sp>
    </p:spTree>
    <p:extLst>
      <p:ext uri="{BB962C8B-B14F-4D97-AF65-F5344CB8AC3E}">
        <p14:creationId xmlns:p14="http://schemas.microsoft.com/office/powerpoint/2010/main" val="8083003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p:cNvSpPr>
          <p:nvPr>
            <p:ph type="title"/>
          </p:nvPr>
        </p:nvSpPr>
        <p:spPr>
          <a:noFill/>
        </p:spPr>
        <p:txBody>
          <a:bodyPr/>
          <a:lstStyle/>
          <a:p>
            <a:r>
              <a:rPr lang="en-US" dirty="0" smtClean="0">
                <a:ea typeface="ＭＳ Ｐゴシック"/>
              </a:rPr>
              <a:t>Training Prior to Separation (2015)</a:t>
            </a:r>
          </a:p>
        </p:txBody>
      </p:sp>
      <p:sp>
        <p:nvSpPr>
          <p:cNvPr id="39940" name="Rectangle 3"/>
          <p:cNvSpPr>
            <a:spLocks noGrp="1"/>
          </p:cNvSpPr>
          <p:nvPr>
            <p:ph idx="1"/>
          </p:nvPr>
        </p:nvSpPr>
        <p:spPr>
          <a:xfrm>
            <a:off x="457200" y="1295401"/>
            <a:ext cx="7924800" cy="1219200"/>
          </a:xfrm>
        </p:spPr>
        <p:txBody>
          <a:bodyPr>
            <a:normAutofit lnSpcReduction="10000"/>
          </a:bodyPr>
          <a:lstStyle/>
          <a:p>
            <a:pPr marL="0" indent="0">
              <a:buNone/>
            </a:pPr>
            <a:r>
              <a:rPr lang="en-US" sz="2400" b="1" dirty="0" smtClean="0">
                <a:ea typeface="ＭＳ Ｐゴシック"/>
              </a:rPr>
              <a:t>NOTE:</a:t>
            </a:r>
            <a:r>
              <a:rPr lang="en-US" sz="2400" dirty="0" smtClean="0">
                <a:ea typeface="ＭＳ Ｐゴシック"/>
              </a:rPr>
              <a:t> This </a:t>
            </a:r>
            <a:r>
              <a:rPr lang="en-US" sz="2400" u="sng" dirty="0" smtClean="0">
                <a:ea typeface="ＭＳ Ｐゴシック"/>
              </a:rPr>
              <a:t>does not</a:t>
            </a:r>
            <a:r>
              <a:rPr lang="en-US" sz="2400" dirty="0" smtClean="0">
                <a:ea typeface="ＭＳ Ｐゴシック"/>
              </a:rPr>
              <a:t> apply to worker groups certified as a result of a Petition approved following an injury determination by the International Trade Commission. </a:t>
            </a:r>
          </a:p>
          <a:p>
            <a:endParaRPr lang="en-US" dirty="0" smtClean="0">
              <a:ea typeface="ＭＳ Ｐゴシック"/>
            </a:endParaRPr>
          </a:p>
        </p:txBody>
      </p:sp>
      <p:sp>
        <p:nvSpPr>
          <p:cNvPr id="39941" name="Text Box 4"/>
          <p:cNvSpPr txBox="1">
            <a:spLocks noChangeArrowheads="1"/>
          </p:cNvSpPr>
          <p:nvPr/>
        </p:nvSpPr>
        <p:spPr bwMode="auto">
          <a:xfrm>
            <a:off x="664029" y="2514600"/>
            <a:ext cx="8229600" cy="4093428"/>
          </a:xfrm>
          <a:prstGeom prst="rect">
            <a:avLst/>
          </a:prstGeom>
          <a:noFill/>
          <a:ln w="9525">
            <a:noFill/>
            <a:miter lim="800000"/>
            <a:headEnd/>
            <a:tailEnd/>
          </a:ln>
        </p:spPr>
        <p:txBody>
          <a:bodyPr>
            <a:spAutoFit/>
          </a:bodyPr>
          <a:lstStyle/>
          <a:p>
            <a:pPr>
              <a:buClr>
                <a:schemeClr val="accent2"/>
              </a:buClr>
            </a:pPr>
            <a:r>
              <a:rPr lang="en-US" sz="2000" dirty="0"/>
              <a:t>Training may be approved before separation for adversely affected incumbent workers.  The incumbent worker must be someone who:</a:t>
            </a:r>
          </a:p>
          <a:p>
            <a:pPr>
              <a:buClr>
                <a:schemeClr val="accent2"/>
              </a:buClr>
            </a:pPr>
            <a:endParaRPr lang="en-US" sz="2000" dirty="0" smtClean="0"/>
          </a:p>
          <a:p>
            <a:pPr marL="508000" indent="-508000">
              <a:buClr>
                <a:schemeClr val="accent2"/>
              </a:buClr>
              <a:buFontTx/>
              <a:buAutoNum type="arabicPeriod"/>
            </a:pPr>
            <a:r>
              <a:rPr lang="en-US" sz="2000" dirty="0" smtClean="0"/>
              <a:t>Is </a:t>
            </a:r>
            <a:r>
              <a:rPr lang="en-US" sz="2000" dirty="0"/>
              <a:t>a member of a group of workers that has been certified as eligible to apply for TAA benefits</a:t>
            </a:r>
          </a:p>
          <a:p>
            <a:pPr marL="508000" indent="-508000">
              <a:buClr>
                <a:schemeClr val="accent2"/>
              </a:buClr>
              <a:buFontTx/>
              <a:buAutoNum type="arabicPeriod"/>
            </a:pPr>
            <a:endParaRPr lang="en-US" sz="2000" dirty="0"/>
          </a:p>
          <a:p>
            <a:pPr marL="508000" indent="-508000">
              <a:buClr>
                <a:schemeClr val="accent2"/>
              </a:buClr>
              <a:buFontTx/>
              <a:buAutoNum type="arabicPeriod"/>
            </a:pPr>
            <a:r>
              <a:rPr lang="en-US" sz="2000" dirty="0"/>
              <a:t>Has not been totally or partially separated from employment, and</a:t>
            </a:r>
          </a:p>
          <a:p>
            <a:pPr marL="508000" indent="-508000">
              <a:buClr>
                <a:schemeClr val="accent2"/>
              </a:buClr>
              <a:buFontTx/>
              <a:buAutoNum type="arabicPeriod"/>
            </a:pPr>
            <a:endParaRPr lang="en-US" sz="2000" dirty="0"/>
          </a:p>
          <a:p>
            <a:pPr marL="508000" indent="-508000">
              <a:buClr>
                <a:schemeClr val="accent2"/>
              </a:buClr>
              <a:buFontTx/>
              <a:buAutoNum type="arabicPeriod"/>
            </a:pPr>
            <a:r>
              <a:rPr lang="en-US" sz="2000" dirty="0"/>
              <a:t>Is determined to be individually threatened with total or partial separation (will be monitored via case management).</a:t>
            </a:r>
          </a:p>
        </p:txBody>
      </p:sp>
      <p:sp>
        <p:nvSpPr>
          <p:cNvPr id="2" name="Slide Number Placeholder 1"/>
          <p:cNvSpPr>
            <a:spLocks noGrp="1"/>
          </p:cNvSpPr>
          <p:nvPr>
            <p:ph type="sldNum" sz="quarter" idx="12"/>
          </p:nvPr>
        </p:nvSpPr>
        <p:spPr/>
        <p:txBody>
          <a:bodyPr/>
          <a:lstStyle/>
          <a:p>
            <a:fld id="{01723B91-CE10-4F20-890A-0852E2246859}" type="slidenum">
              <a:rPr lang="en-US" smtClean="0"/>
              <a:pPr/>
              <a:t>34</a:t>
            </a:fld>
            <a:endParaRPr lang="en-US" dirty="0"/>
          </a:p>
        </p:txBody>
      </p:sp>
    </p:spTree>
    <p:extLst>
      <p:ext uri="{BB962C8B-B14F-4D97-AF65-F5344CB8AC3E}">
        <p14:creationId xmlns:p14="http://schemas.microsoft.com/office/powerpoint/2010/main" val="2084489"/>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Remedial / Prerequisite Training</a:t>
            </a:r>
            <a:endParaRPr lang="en-US" dirty="0"/>
          </a:p>
        </p:txBody>
      </p:sp>
      <p:sp>
        <p:nvSpPr>
          <p:cNvPr id="3" name="Content Placeholder 2"/>
          <p:cNvSpPr>
            <a:spLocks noGrp="1"/>
          </p:cNvSpPr>
          <p:nvPr>
            <p:ph idx="1"/>
          </p:nvPr>
        </p:nvSpPr>
        <p:spPr>
          <a:xfrm>
            <a:off x="381000" y="1219200"/>
            <a:ext cx="8382000" cy="5410200"/>
          </a:xfrm>
        </p:spPr>
        <p:txBody>
          <a:bodyPr/>
          <a:lstStyle/>
          <a:p>
            <a:pPr defTabSz="912813">
              <a:spcBef>
                <a:spcPct val="20000"/>
              </a:spcBef>
              <a:buFont typeface="Wingdings" pitchFamily="2" charset="2"/>
              <a:buChar char="§"/>
            </a:pPr>
            <a:r>
              <a:rPr lang="en-US" sz="2400" dirty="0" smtClean="0"/>
              <a:t>Remedial </a:t>
            </a:r>
            <a:r>
              <a:rPr lang="en-US" sz="2400" dirty="0"/>
              <a:t>education can occur concurrently with other </a:t>
            </a:r>
            <a:r>
              <a:rPr lang="en-US" sz="2400" dirty="0" smtClean="0"/>
              <a:t>training</a:t>
            </a:r>
          </a:p>
          <a:p>
            <a:pPr lvl="1" defTabSz="912813">
              <a:spcBef>
                <a:spcPct val="20000"/>
              </a:spcBef>
              <a:buFont typeface="Wingdings" pitchFamily="2" charset="2"/>
              <a:buChar char="§"/>
            </a:pPr>
            <a:r>
              <a:rPr lang="en-US" sz="1800" dirty="0" smtClean="0"/>
              <a:t>Ideally, they should occur either simultaneously or part of a customized training program that blends together occupations and remedial education together</a:t>
            </a:r>
            <a:endParaRPr lang="en-US" sz="1800" dirty="0"/>
          </a:p>
          <a:p>
            <a:pPr lvl="1" defTabSz="912813">
              <a:spcBef>
                <a:spcPct val="20000"/>
              </a:spcBef>
              <a:buFont typeface="Wingdings" pitchFamily="2" charset="2"/>
              <a:buChar char="§"/>
            </a:pPr>
            <a:r>
              <a:rPr lang="en-US" sz="1800" dirty="0"/>
              <a:t>Example: Basic math &amp; writing skills, English as a second language, GED, etc.</a:t>
            </a:r>
          </a:p>
          <a:p>
            <a:pPr defTabSz="912813">
              <a:spcBef>
                <a:spcPct val="20000"/>
              </a:spcBef>
              <a:buFont typeface="Wingdings" pitchFamily="2" charset="2"/>
              <a:buChar char="§"/>
            </a:pPr>
            <a:r>
              <a:rPr lang="en-US" sz="2400" dirty="0" smtClean="0"/>
              <a:t>No additional weeks of TRA are provided. The maximum number of training weeks and benefit payments is 130. </a:t>
            </a:r>
            <a:endParaRPr lang="en-US" sz="2000" dirty="0"/>
          </a:p>
          <a:p>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35</a:t>
            </a:fld>
            <a:endParaRPr lang="en-US" dirty="0"/>
          </a:p>
        </p:txBody>
      </p:sp>
    </p:spTree>
    <p:extLst>
      <p:ext uri="{BB962C8B-B14F-4D97-AF65-F5344CB8AC3E}">
        <p14:creationId xmlns:p14="http://schemas.microsoft.com/office/powerpoint/2010/main" val="6080542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TAA Program Training Matrix</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30820773"/>
              </p:ext>
            </p:extLst>
          </p:nvPr>
        </p:nvGraphicFramePr>
        <p:xfrm>
          <a:off x="762000" y="1268482"/>
          <a:ext cx="7696200" cy="411988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066800">
                  <a:extLst>
                    <a:ext uri="{9D8B030D-6E8A-4147-A177-3AD203B41FA5}">
                      <a16:colId xmlns:a16="http://schemas.microsoft.com/office/drawing/2014/main" val="20005"/>
                    </a:ext>
                  </a:extLst>
                </a:gridCol>
              </a:tblGrid>
              <a:tr h="370840">
                <a:tc>
                  <a:txBody>
                    <a:bodyPr/>
                    <a:lstStyle/>
                    <a:p>
                      <a:r>
                        <a:rPr lang="en-US" dirty="0" smtClean="0"/>
                        <a:t>Program</a:t>
                      </a:r>
                      <a:endParaRPr lang="en-US" dirty="0"/>
                    </a:p>
                  </a:txBody>
                  <a:tcPr anchor="ctr"/>
                </a:tc>
                <a:tc>
                  <a:txBody>
                    <a:bodyPr/>
                    <a:lstStyle/>
                    <a:p>
                      <a:pPr algn="ctr"/>
                      <a:r>
                        <a:rPr lang="en-US" dirty="0" smtClean="0"/>
                        <a:t>2002</a:t>
                      </a:r>
                      <a:endParaRPr lang="en-US" dirty="0"/>
                    </a:p>
                  </a:txBody>
                  <a:tcPr anchor="ctr"/>
                </a:tc>
                <a:tc>
                  <a:txBody>
                    <a:bodyPr/>
                    <a:lstStyle/>
                    <a:p>
                      <a:pPr algn="ctr"/>
                      <a:r>
                        <a:rPr lang="en-US" dirty="0" smtClean="0"/>
                        <a:t>2009</a:t>
                      </a:r>
                      <a:endParaRPr lang="en-US" dirty="0"/>
                    </a:p>
                  </a:txBody>
                  <a:tcPr anchor="ctr"/>
                </a:tc>
                <a:tc>
                  <a:txBody>
                    <a:bodyPr/>
                    <a:lstStyle/>
                    <a:p>
                      <a:pPr algn="ctr"/>
                      <a:r>
                        <a:rPr lang="en-US" dirty="0" smtClean="0"/>
                        <a:t>2011</a:t>
                      </a:r>
                      <a:endParaRPr lang="en-US" dirty="0"/>
                    </a:p>
                  </a:txBody>
                  <a:tcPr anchor="ctr"/>
                </a:tc>
                <a:tc>
                  <a:txBody>
                    <a:bodyPr/>
                    <a:lstStyle/>
                    <a:p>
                      <a:pPr algn="ctr"/>
                      <a:r>
                        <a:rPr lang="en-US" dirty="0" smtClean="0"/>
                        <a:t>Reversion 2014</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2015</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smtClean="0"/>
                        <a:t>Maximum Weeks of Approved Training*</a:t>
                      </a:r>
                      <a:endParaRPr lang="en-US" dirty="0"/>
                    </a:p>
                  </a:txBody>
                  <a:tcPr/>
                </a:tc>
                <a:tc>
                  <a:txBody>
                    <a:bodyPr/>
                    <a:lstStyle/>
                    <a:p>
                      <a:pPr algn="ctr"/>
                      <a:r>
                        <a:rPr lang="en-US" dirty="0" smtClean="0"/>
                        <a:t>130</a:t>
                      </a:r>
                      <a:endParaRPr lang="en-US" dirty="0"/>
                    </a:p>
                  </a:txBody>
                  <a:tcPr anchor="ctr"/>
                </a:tc>
                <a:tc>
                  <a:txBody>
                    <a:bodyPr/>
                    <a:lstStyle/>
                    <a:p>
                      <a:pPr algn="ctr"/>
                      <a:r>
                        <a:rPr lang="en-US" dirty="0" smtClean="0"/>
                        <a:t>156</a:t>
                      </a:r>
                      <a:endParaRPr lang="en-US" dirty="0"/>
                    </a:p>
                  </a:txBody>
                  <a:tcPr anchor="ctr"/>
                </a:tc>
                <a:tc>
                  <a:txBody>
                    <a:bodyPr/>
                    <a:lstStyle/>
                    <a:p>
                      <a:pPr algn="ctr"/>
                      <a:r>
                        <a:rPr lang="en-US" dirty="0" smtClean="0"/>
                        <a:t>130</a:t>
                      </a:r>
                      <a:endParaRPr lang="en-US" dirty="0"/>
                    </a:p>
                  </a:txBody>
                  <a:tcPr anchor="ctr"/>
                </a:tc>
                <a:tc>
                  <a:txBody>
                    <a:bodyPr/>
                    <a:lstStyle/>
                    <a:p>
                      <a:pPr algn="ctr"/>
                      <a:r>
                        <a:rPr lang="en-US" dirty="0" smtClean="0"/>
                        <a:t>130</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130</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smtClean="0"/>
                        <a:t>Part-Time Training Allowable</a:t>
                      </a:r>
                      <a:endParaRPr lang="en-US" dirty="0"/>
                    </a:p>
                  </a:txBody>
                  <a:tcPr/>
                </a:tc>
                <a:tc>
                  <a:txBody>
                    <a:bodyPr/>
                    <a:lstStyle/>
                    <a:p>
                      <a:pPr algn="ctr"/>
                      <a:r>
                        <a:rPr lang="en-US" dirty="0" smtClean="0"/>
                        <a:t>NO</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NO</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r>
                        <a:rPr lang="en-US" dirty="0" smtClean="0"/>
                        <a:t>Breaks in Training (Days) for TRA</a:t>
                      </a:r>
                      <a:endParaRPr lang="en-US" dirty="0"/>
                    </a:p>
                  </a:txBody>
                  <a:tcPr/>
                </a:tc>
                <a:tc>
                  <a:txBody>
                    <a:bodyPr/>
                    <a:lstStyle/>
                    <a:p>
                      <a:pPr algn="ctr"/>
                      <a:r>
                        <a:rPr lang="en-US" dirty="0" smtClean="0"/>
                        <a:t>30</a:t>
                      </a:r>
                      <a:endParaRPr lang="en-US" dirty="0"/>
                    </a:p>
                  </a:txBody>
                  <a:tcPr anchor="ctr"/>
                </a:tc>
                <a:tc>
                  <a:txBody>
                    <a:bodyPr/>
                    <a:lstStyle/>
                    <a:p>
                      <a:pPr algn="ctr"/>
                      <a:r>
                        <a:rPr lang="en-US" dirty="0" smtClean="0"/>
                        <a:t>30</a:t>
                      </a:r>
                      <a:endParaRPr lang="en-US" dirty="0"/>
                    </a:p>
                  </a:txBody>
                  <a:tcPr anchor="ctr"/>
                </a:tc>
                <a:tc>
                  <a:txBody>
                    <a:bodyPr/>
                    <a:lstStyle/>
                    <a:p>
                      <a:pPr algn="ctr"/>
                      <a:r>
                        <a:rPr lang="en-US" dirty="0" smtClean="0"/>
                        <a:t>30</a:t>
                      </a:r>
                      <a:endParaRPr lang="en-US" dirty="0"/>
                    </a:p>
                  </a:txBody>
                  <a:tcPr anchor="ctr"/>
                </a:tc>
                <a:tc>
                  <a:txBody>
                    <a:bodyPr/>
                    <a:lstStyle/>
                    <a:p>
                      <a:pPr algn="ctr"/>
                      <a:r>
                        <a:rPr lang="en-US" dirty="0" smtClean="0"/>
                        <a:t>30</a:t>
                      </a:r>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30</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smtClean="0"/>
                        <a:t>Remedial Training</a:t>
                      </a:r>
                      <a:r>
                        <a:rPr lang="en-US" baseline="0" dirty="0" smtClean="0"/>
                        <a:t> </a:t>
                      </a:r>
                      <a:r>
                        <a:rPr lang="en-US" dirty="0" smtClean="0"/>
                        <a:t>/ Prerequisite</a:t>
                      </a:r>
                      <a:r>
                        <a:rPr lang="en-US" baseline="0" dirty="0" smtClean="0"/>
                        <a:t> Courses</a:t>
                      </a:r>
                      <a:endParaRPr lang="en-US" dirty="0"/>
                    </a:p>
                  </a:txBody>
                  <a:tcP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smtClean="0"/>
                        <a:t>Online</a:t>
                      </a:r>
                      <a:r>
                        <a:rPr lang="en-US" baseline="0" dirty="0" smtClean="0"/>
                        <a:t> Training</a:t>
                      </a:r>
                      <a:endParaRPr lang="en-US" dirty="0"/>
                    </a:p>
                  </a:txBody>
                  <a:tcP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0414615"/>
                  </a:ext>
                </a:extLst>
              </a:tr>
            </a:tbl>
          </a:graphicData>
        </a:graphic>
      </p:graphicFrame>
      <p:sp>
        <p:nvSpPr>
          <p:cNvPr id="4" name="Slide Number Placeholder 3"/>
          <p:cNvSpPr>
            <a:spLocks noGrp="1"/>
          </p:cNvSpPr>
          <p:nvPr>
            <p:ph type="sldNum" sz="quarter" idx="12"/>
          </p:nvPr>
        </p:nvSpPr>
        <p:spPr/>
        <p:txBody>
          <a:bodyPr/>
          <a:lstStyle/>
          <a:p>
            <a:fld id="{01723B91-CE10-4F20-890A-0852E2246859}" type="slidenum">
              <a:rPr lang="en-US" smtClean="0"/>
              <a:pPr/>
              <a:t>36</a:t>
            </a:fld>
            <a:endParaRPr lang="en-US" dirty="0"/>
          </a:p>
        </p:txBody>
      </p:sp>
      <p:sp>
        <p:nvSpPr>
          <p:cNvPr id="6" name="TextBox 5"/>
          <p:cNvSpPr txBox="1"/>
          <p:nvPr/>
        </p:nvSpPr>
        <p:spPr>
          <a:xfrm>
            <a:off x="1059180" y="5638800"/>
            <a:ext cx="7429500" cy="276999"/>
          </a:xfrm>
          <a:prstGeom prst="rect">
            <a:avLst/>
          </a:prstGeom>
          <a:noFill/>
        </p:spPr>
        <p:txBody>
          <a:bodyPr wrap="square" rtlCol="0">
            <a:spAutoFit/>
          </a:bodyPr>
          <a:lstStyle/>
          <a:p>
            <a:r>
              <a:rPr lang="en-US" sz="1200" dirty="0" smtClean="0"/>
              <a:t>* OJT and apprenticeships are treated differently under the various versions of the program.</a:t>
            </a:r>
            <a:endParaRPr lang="en-US" sz="1200" dirty="0"/>
          </a:p>
        </p:txBody>
      </p:sp>
    </p:spTree>
    <p:extLst>
      <p:ext uri="{BB962C8B-B14F-4D97-AF65-F5344CB8AC3E}">
        <p14:creationId xmlns:p14="http://schemas.microsoft.com/office/powerpoint/2010/main" val="18347534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p:cNvSpPr>
          <p:nvPr>
            <p:ph type="title"/>
          </p:nvPr>
        </p:nvSpPr>
        <p:spPr>
          <a:noFill/>
        </p:spPr>
        <p:txBody>
          <a:bodyPr/>
          <a:lstStyle/>
          <a:p>
            <a:r>
              <a:rPr lang="en-US" dirty="0" smtClean="0">
                <a:ea typeface="ＭＳ Ｐゴシック"/>
              </a:rPr>
              <a:t>Training-Related Costs</a:t>
            </a:r>
          </a:p>
        </p:txBody>
      </p:sp>
      <p:sp>
        <p:nvSpPr>
          <p:cNvPr id="40964" name="Rectangle 3"/>
          <p:cNvSpPr>
            <a:spLocks noGrp="1"/>
          </p:cNvSpPr>
          <p:nvPr>
            <p:ph idx="1"/>
          </p:nvPr>
        </p:nvSpPr>
        <p:spPr>
          <a:xfrm>
            <a:off x="152400" y="1219200"/>
            <a:ext cx="8839200" cy="5257800"/>
          </a:xfrm>
        </p:spPr>
        <p:txBody>
          <a:bodyPr>
            <a:normAutofit fontScale="92500" lnSpcReduction="10000"/>
          </a:bodyPr>
          <a:lstStyle/>
          <a:p>
            <a:pPr>
              <a:buFont typeface="Wingdings" pitchFamily="2" charset="2"/>
              <a:buChar char="§"/>
            </a:pPr>
            <a:r>
              <a:rPr lang="en-US" sz="2400" b="1" dirty="0" smtClean="0">
                <a:ea typeface="ＭＳ Ｐゴシック"/>
              </a:rPr>
              <a:t>Allowable</a:t>
            </a:r>
          </a:p>
          <a:p>
            <a:pPr lvl="1"/>
            <a:r>
              <a:rPr lang="en-US" sz="2000" dirty="0" smtClean="0">
                <a:ea typeface="ＭＳ Ｐゴシック"/>
              </a:rPr>
              <a:t>All tuition</a:t>
            </a:r>
            <a:r>
              <a:rPr lang="en-US" sz="2000" dirty="0">
                <a:ea typeface="ＭＳ Ｐゴシック"/>
              </a:rPr>
              <a:t> </a:t>
            </a:r>
            <a:r>
              <a:rPr lang="en-US" sz="2000" dirty="0" smtClean="0">
                <a:ea typeface="ＭＳ Ｐゴシック"/>
              </a:rPr>
              <a:t>&amp; fees;</a:t>
            </a:r>
            <a:endParaRPr lang="en-US" sz="2000" dirty="0">
              <a:ea typeface="ＭＳ Ｐゴシック"/>
            </a:endParaRPr>
          </a:p>
          <a:p>
            <a:pPr lvl="1"/>
            <a:r>
              <a:rPr lang="en-US" sz="2000" dirty="0" smtClean="0">
                <a:ea typeface="ＭＳ Ｐゴシック"/>
              </a:rPr>
              <a:t>Books, uniforms, supplies, equipment</a:t>
            </a:r>
          </a:p>
          <a:p>
            <a:pPr lvl="1"/>
            <a:r>
              <a:rPr lang="en-US" sz="2000" dirty="0" smtClean="0">
                <a:ea typeface="ＭＳ Ｐゴシック"/>
              </a:rPr>
              <a:t>Transportation costs (mileage, mass transit, parking)</a:t>
            </a:r>
          </a:p>
          <a:p>
            <a:pPr lvl="1"/>
            <a:r>
              <a:rPr lang="en-US" sz="2000" dirty="0" smtClean="0">
                <a:ea typeface="ＭＳ Ｐゴシック"/>
              </a:rPr>
              <a:t>Laptops and software may be purchased if required for all students by the institution</a:t>
            </a:r>
          </a:p>
          <a:p>
            <a:pPr lvl="1"/>
            <a:r>
              <a:rPr lang="en-US" sz="2000" dirty="0" smtClean="0">
                <a:ea typeface="ＭＳ Ｐゴシック"/>
              </a:rPr>
              <a:t>Health insurance premium costs, if all students are required to carry health insurance and they are not otherwise covered</a:t>
            </a:r>
          </a:p>
          <a:p>
            <a:pPr lvl="1"/>
            <a:r>
              <a:rPr lang="en-US" sz="2000" dirty="0" smtClean="0">
                <a:ea typeface="ＭＳ Ｐゴシック"/>
              </a:rPr>
              <a:t>Costs of licensing exams required for employment in the field of training</a:t>
            </a:r>
          </a:p>
          <a:p>
            <a:endParaRPr lang="en-US" sz="2400" dirty="0" smtClean="0">
              <a:ea typeface="ＭＳ Ｐゴシック"/>
            </a:endParaRPr>
          </a:p>
          <a:p>
            <a:pPr>
              <a:buFont typeface="Wingdings" pitchFamily="2" charset="2"/>
              <a:buChar char="§"/>
            </a:pPr>
            <a:r>
              <a:rPr lang="en-US" sz="2400" b="1" dirty="0" smtClean="0">
                <a:ea typeface="ＭＳ Ｐゴシック"/>
              </a:rPr>
              <a:t>Not Allowable</a:t>
            </a:r>
          </a:p>
          <a:p>
            <a:pPr lvl="1"/>
            <a:r>
              <a:rPr lang="en-US" sz="2000" dirty="0" smtClean="0">
                <a:ea typeface="ＭＳ Ｐゴシック"/>
              </a:rPr>
              <a:t>Child care, Auto repair, etc. </a:t>
            </a:r>
          </a:p>
          <a:p>
            <a:pPr lvl="1"/>
            <a:r>
              <a:rPr lang="en-US" sz="2000" dirty="0" smtClean="0">
                <a:ea typeface="ＭＳ Ｐゴシック"/>
              </a:rPr>
              <a:t>These can be covered through co-enrollment with WIOA or other partners</a:t>
            </a:r>
            <a:endParaRPr lang="en-US" sz="2400"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37</a:t>
            </a:fld>
            <a:endParaRPr lang="en-US" dirty="0"/>
          </a:p>
        </p:txBody>
      </p:sp>
    </p:spTree>
    <p:extLst>
      <p:ext uri="{BB962C8B-B14F-4D97-AF65-F5344CB8AC3E}">
        <p14:creationId xmlns:p14="http://schemas.microsoft.com/office/powerpoint/2010/main" val="4238933335"/>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prstGeom prst="rect">
            <a:avLst/>
          </a:prstGeom>
        </p:spPr>
        <p:txBody>
          <a:bodyPr anchor="ctr"/>
          <a:lstStyle/>
          <a:p>
            <a:pPr algn="ctr"/>
            <a:r>
              <a:rPr lang="en-US" sz="3600" cap="none" dirty="0">
                <a:ln w="17780" cmpd="sng">
                  <a:noFill/>
                  <a:prstDash val="solid"/>
                  <a:miter lim="800000"/>
                </a:ln>
                <a:solidFill>
                  <a:schemeClr val="tx2"/>
                </a:solidFill>
                <a:effectLst/>
                <a:ea typeface="ＭＳ Ｐゴシック"/>
              </a:rPr>
              <a:t>Trade Readjustment </a:t>
            </a:r>
            <a:r>
              <a:rPr lang="en-US" sz="3600" cap="none" dirty="0" smtClean="0">
                <a:ln w="17780" cmpd="sng">
                  <a:noFill/>
                  <a:prstDash val="solid"/>
                  <a:miter lim="800000"/>
                </a:ln>
                <a:solidFill>
                  <a:schemeClr val="tx2"/>
                </a:solidFill>
                <a:effectLst/>
                <a:ea typeface="ＭＳ Ｐゴシック"/>
              </a:rPr>
              <a:t>Allowances </a:t>
            </a:r>
            <a:r>
              <a:rPr lang="en-US" sz="3600" cap="none" dirty="0">
                <a:ln w="17780" cmpd="sng">
                  <a:noFill/>
                  <a:prstDash val="solid"/>
                  <a:miter lim="800000"/>
                </a:ln>
                <a:solidFill>
                  <a:schemeClr val="tx2"/>
                </a:solidFill>
                <a:effectLst/>
                <a:ea typeface="ＭＳ Ｐゴシック"/>
              </a:rPr>
              <a:t>(TRA) and Training </a:t>
            </a:r>
            <a:r>
              <a:rPr lang="en-US" sz="3600" cap="none" dirty="0" smtClean="0">
                <a:ln w="17780" cmpd="sng">
                  <a:noFill/>
                  <a:prstDash val="solid"/>
                  <a:miter lim="800000"/>
                </a:ln>
                <a:solidFill>
                  <a:schemeClr val="tx2"/>
                </a:solidFill>
                <a:effectLst/>
                <a:ea typeface="ＭＳ Ｐゴシック"/>
              </a:rPr>
              <a:t>Waivers</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Subpart G</a:t>
            </a:r>
            <a:endParaRPr lang="en-US" sz="3600" cap="none" dirty="0">
              <a:ln w="17780" cmpd="sng">
                <a:noFill/>
                <a:prstDash val="solid"/>
                <a:miter lim="800000"/>
              </a:ln>
              <a:solidFill>
                <a:schemeClr val="tx2"/>
              </a:solidFill>
              <a:effectLst/>
              <a:ea typeface="ＭＳ Ｐゴシック"/>
            </a:endParaRPr>
          </a:p>
        </p:txBody>
      </p:sp>
      <p:sp>
        <p:nvSpPr>
          <p:cNvPr id="22531" name="Rectangle 3"/>
          <p:cNvSpPr>
            <a:spLocks noGrp="1" noChangeArrowheads="1"/>
          </p:cNvSpPr>
          <p:nvPr>
            <p:ph type="body" idx="1"/>
          </p:nvPr>
        </p:nvSpPr>
        <p:spPr>
          <a:xfrm>
            <a:off x="722313" y="2819400"/>
            <a:ext cx="7772400" cy="1500187"/>
          </a:xfrm>
        </p:spPr>
        <p:txBody>
          <a:bodyPr>
            <a:normAutofit fontScale="47500" lnSpcReduction="20000"/>
          </a:bodyPr>
          <a:lstStyle/>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r>
              <a:rPr lang="en-US" sz="3800" dirty="0" smtClean="0">
                <a:ea typeface="ＭＳ Ｐゴシック"/>
              </a:rPr>
              <a:t>“…</a:t>
            </a:r>
            <a:r>
              <a:rPr lang="en-US" sz="3800" dirty="0" smtClean="0"/>
              <a:t>those </a:t>
            </a:r>
            <a:r>
              <a:rPr lang="en-US" sz="3800" dirty="0"/>
              <a:t>injured by that competition should not be required to bear the full brunt of the impact</a:t>
            </a:r>
            <a:r>
              <a:rPr lang="en-US" sz="3800" dirty="0" smtClean="0"/>
              <a:t>.” - JFK</a:t>
            </a:r>
            <a:endParaRPr lang="en-US" sz="3800"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38</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ln/>
        </p:spPr>
        <p:txBody>
          <a:bodyPr/>
          <a:lstStyle/>
          <a:p>
            <a:r>
              <a:rPr lang="en-US" dirty="0"/>
              <a:t>Qualifying TRA Requirements</a:t>
            </a:r>
          </a:p>
        </p:txBody>
      </p:sp>
      <p:sp>
        <p:nvSpPr>
          <p:cNvPr id="87043" name="Rectangle 3"/>
          <p:cNvSpPr>
            <a:spLocks noGrp="1" noChangeArrowheads="1"/>
          </p:cNvSpPr>
          <p:nvPr>
            <p:ph type="body" idx="1"/>
          </p:nvPr>
        </p:nvSpPr>
        <p:spPr/>
        <p:txBody>
          <a:bodyPr>
            <a:normAutofit fontScale="92500"/>
          </a:bodyPr>
          <a:lstStyle/>
          <a:p>
            <a:pPr>
              <a:lnSpc>
                <a:spcPct val="80000"/>
              </a:lnSpc>
              <a:buFontTx/>
              <a:buNone/>
            </a:pPr>
            <a:r>
              <a:rPr lang="en-US" sz="2400" dirty="0"/>
              <a:t>An individual </a:t>
            </a:r>
            <a:r>
              <a:rPr lang="en-US" sz="2400" dirty="0" smtClean="0"/>
              <a:t>must:</a:t>
            </a:r>
            <a:endParaRPr lang="en-US" sz="2400" dirty="0"/>
          </a:p>
          <a:p>
            <a:pPr>
              <a:lnSpc>
                <a:spcPct val="80000"/>
              </a:lnSpc>
              <a:buFont typeface="Wingdings" pitchFamily="2" charset="2"/>
              <a:buChar char="§"/>
            </a:pPr>
            <a:r>
              <a:rPr lang="en-US" sz="2400" dirty="0"/>
              <a:t>Be an adversely affected </a:t>
            </a:r>
            <a:r>
              <a:rPr lang="en-US" sz="2400" dirty="0" smtClean="0"/>
              <a:t>worker;</a:t>
            </a:r>
            <a:endParaRPr lang="en-US" sz="2400" dirty="0"/>
          </a:p>
          <a:p>
            <a:pPr>
              <a:lnSpc>
                <a:spcPct val="80000"/>
              </a:lnSpc>
              <a:buFont typeface="Wingdings" pitchFamily="2" charset="2"/>
              <a:buChar char="§"/>
            </a:pPr>
            <a:r>
              <a:rPr lang="en-US" sz="2400" dirty="0"/>
              <a:t>Have a first qualifying separation occur on or after the impact date of the certification &amp; before the expiration of the 2-year period beginning on the date of </a:t>
            </a:r>
            <a:r>
              <a:rPr lang="en-US" sz="2400" dirty="0" smtClean="0"/>
              <a:t>certification;</a:t>
            </a:r>
            <a:endParaRPr lang="en-US" sz="2400" dirty="0"/>
          </a:p>
          <a:p>
            <a:pPr>
              <a:lnSpc>
                <a:spcPct val="80000"/>
              </a:lnSpc>
              <a:buFont typeface="Wingdings" pitchFamily="2" charset="2"/>
              <a:buChar char="§"/>
            </a:pPr>
            <a:r>
              <a:rPr lang="en-US" sz="2400" dirty="0"/>
              <a:t>Have 26 </a:t>
            </a:r>
            <a:r>
              <a:rPr lang="en-US" sz="2400" dirty="0" smtClean="0"/>
              <a:t>weeks </a:t>
            </a:r>
            <a:r>
              <a:rPr lang="en-US" sz="2400" dirty="0"/>
              <a:t>of employment at wages of $30 or more a week in adversely affected employment with a single firm or subdivision of the firm in a 52-week period ending with the </a:t>
            </a:r>
            <a:r>
              <a:rPr lang="en-US" sz="2400" dirty="0" smtClean="0"/>
              <a:t>week </a:t>
            </a:r>
            <a:r>
              <a:rPr lang="en-US" sz="2400" dirty="0"/>
              <a:t>of the first qualifying </a:t>
            </a:r>
            <a:r>
              <a:rPr lang="en-US" sz="2400" dirty="0" smtClean="0"/>
              <a:t>separation; and,</a:t>
            </a:r>
            <a:endParaRPr lang="en-US" sz="2400" dirty="0"/>
          </a:p>
          <a:p>
            <a:pPr>
              <a:lnSpc>
                <a:spcPct val="80000"/>
              </a:lnSpc>
              <a:buFont typeface="Wingdings" pitchFamily="2" charset="2"/>
              <a:buChar char="§"/>
            </a:pPr>
            <a:r>
              <a:rPr lang="en-US" sz="2400" dirty="0"/>
              <a:t>The individual must have been entitled to (or would have been entitled had they applied) UI for a week within the benefit period of the individual's first qualifying separation</a:t>
            </a:r>
          </a:p>
        </p:txBody>
      </p:sp>
      <p:sp>
        <p:nvSpPr>
          <p:cNvPr id="2" name="Slide Number Placeholder 1"/>
          <p:cNvSpPr>
            <a:spLocks noGrp="1"/>
          </p:cNvSpPr>
          <p:nvPr>
            <p:ph type="sldNum" sz="quarter" idx="12"/>
          </p:nvPr>
        </p:nvSpPr>
        <p:spPr/>
        <p:txBody>
          <a:bodyPr/>
          <a:lstStyle/>
          <a:p>
            <a:fld id="{01723B91-CE10-4F20-890A-0852E2246859}" type="slidenum">
              <a:rPr lang="en-US" smtClean="0"/>
              <a:pPr/>
              <a:t>39</a:t>
            </a:fld>
            <a:endParaRPr lang="en-US" dirty="0"/>
          </a:p>
        </p:txBody>
      </p:sp>
    </p:spTree>
    <p:extLst>
      <p:ext uri="{BB962C8B-B14F-4D97-AF65-F5344CB8AC3E}">
        <p14:creationId xmlns:p14="http://schemas.microsoft.com/office/powerpoint/2010/main" val="36614381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ln/>
        </p:spPr>
        <p:txBody>
          <a:bodyPr/>
          <a:lstStyle/>
          <a:p>
            <a:r>
              <a:rPr lang="en-US" dirty="0"/>
              <a:t>Qualifying</a:t>
            </a:r>
            <a:r>
              <a:rPr lang="en-US" sz="3600" dirty="0"/>
              <a:t> TRA requirements (cont.)</a:t>
            </a:r>
          </a:p>
        </p:txBody>
      </p:sp>
      <p:sp>
        <p:nvSpPr>
          <p:cNvPr id="88067" name="Rectangle 3"/>
          <p:cNvSpPr>
            <a:spLocks noGrp="1" noChangeArrowheads="1"/>
          </p:cNvSpPr>
          <p:nvPr>
            <p:ph type="body" idx="1"/>
          </p:nvPr>
        </p:nvSpPr>
        <p:spPr>
          <a:xfrm>
            <a:off x="457200" y="1295400"/>
            <a:ext cx="7924800" cy="5105400"/>
          </a:xfrm>
        </p:spPr>
        <p:txBody>
          <a:bodyPr>
            <a:normAutofit fontScale="85000" lnSpcReduction="20000"/>
          </a:bodyPr>
          <a:lstStyle/>
          <a:p>
            <a:pPr>
              <a:lnSpc>
                <a:spcPct val="110000"/>
              </a:lnSpc>
              <a:spcBef>
                <a:spcPts val="0"/>
              </a:spcBef>
              <a:spcAft>
                <a:spcPts val="0"/>
              </a:spcAft>
              <a:buFont typeface="Wingdings" pitchFamily="2" charset="2"/>
              <a:buChar char="§"/>
            </a:pPr>
            <a:r>
              <a:rPr lang="en-US" sz="2400" dirty="0"/>
              <a:t>Have exhausted all rights to UI to which the individual was </a:t>
            </a:r>
            <a:r>
              <a:rPr lang="en-US" sz="2400" dirty="0" smtClean="0"/>
              <a:t>entitled: </a:t>
            </a:r>
          </a:p>
          <a:p>
            <a:pPr>
              <a:lnSpc>
                <a:spcPct val="110000"/>
              </a:lnSpc>
              <a:spcBef>
                <a:spcPts val="0"/>
              </a:spcBef>
              <a:spcAft>
                <a:spcPts val="0"/>
              </a:spcAft>
              <a:buFont typeface="Wingdings" pitchFamily="2" charset="2"/>
              <a:buChar char="§"/>
            </a:pPr>
            <a:endParaRPr lang="en-US" sz="2400" dirty="0"/>
          </a:p>
          <a:p>
            <a:pPr marL="0" indent="0">
              <a:lnSpc>
                <a:spcPct val="110000"/>
              </a:lnSpc>
              <a:spcBef>
                <a:spcPts val="0"/>
              </a:spcBef>
              <a:spcAft>
                <a:spcPts val="0"/>
              </a:spcAft>
              <a:buNone/>
            </a:pPr>
            <a:r>
              <a:rPr lang="en-US" sz="2400" dirty="0" smtClean="0"/>
              <a:t>	(</a:t>
            </a:r>
            <a:r>
              <a:rPr lang="en-US" sz="2400" dirty="0"/>
              <a:t>1) Accept any offer of suitable work &amp; apply for any suitable </a:t>
            </a:r>
            <a:r>
              <a:rPr lang="en-US" sz="2400" dirty="0" smtClean="0"/>
              <a:t>	work </a:t>
            </a:r>
            <a:r>
              <a:rPr lang="en-US" sz="2400" dirty="0"/>
              <a:t>the individual is referred by a State, &amp; </a:t>
            </a:r>
            <a:endParaRPr lang="en-US" sz="2400" dirty="0" smtClean="0"/>
          </a:p>
          <a:p>
            <a:pPr marL="0" indent="0">
              <a:lnSpc>
                <a:spcPct val="110000"/>
              </a:lnSpc>
              <a:spcBef>
                <a:spcPts val="0"/>
              </a:spcBef>
              <a:spcAft>
                <a:spcPts val="0"/>
              </a:spcAft>
              <a:buNone/>
            </a:pPr>
            <a:r>
              <a:rPr lang="en-US" sz="2400" dirty="0" smtClean="0"/>
              <a:t>	</a:t>
            </a:r>
          </a:p>
          <a:p>
            <a:pPr marL="0" indent="0">
              <a:lnSpc>
                <a:spcPct val="110000"/>
              </a:lnSpc>
              <a:spcBef>
                <a:spcPts val="0"/>
              </a:spcBef>
              <a:spcAft>
                <a:spcPts val="0"/>
              </a:spcAft>
              <a:buNone/>
            </a:pPr>
            <a:r>
              <a:rPr lang="en-US" sz="2400" dirty="0"/>
              <a:t>	</a:t>
            </a:r>
            <a:r>
              <a:rPr lang="en-US" sz="2400" dirty="0" smtClean="0"/>
              <a:t>(</a:t>
            </a:r>
            <a:r>
              <a:rPr lang="en-US" sz="2400" dirty="0"/>
              <a:t>2) actively engage in seeking work &amp; provide tangible </a:t>
            </a:r>
            <a:r>
              <a:rPr lang="en-US" sz="2400" dirty="0" smtClean="0"/>
              <a:t>	evidence </a:t>
            </a:r>
            <a:r>
              <a:rPr lang="en-US" sz="2400" dirty="0"/>
              <a:t>of such efforts, &amp; (3) register for work and be </a:t>
            </a:r>
            <a:r>
              <a:rPr lang="en-US" sz="2400" dirty="0" smtClean="0"/>
              <a:t>	referred </a:t>
            </a:r>
            <a:r>
              <a:rPr lang="en-US" sz="2400" dirty="0"/>
              <a:t>by the state agency to suitable work, </a:t>
            </a:r>
          </a:p>
          <a:p>
            <a:pPr marL="0" indent="0">
              <a:lnSpc>
                <a:spcPct val="110000"/>
              </a:lnSpc>
              <a:spcBef>
                <a:spcPts val="0"/>
              </a:spcBef>
              <a:spcAft>
                <a:spcPts val="0"/>
              </a:spcAft>
              <a:buNone/>
            </a:pPr>
            <a:r>
              <a:rPr lang="en-US" sz="2400" b="1" dirty="0" smtClean="0"/>
              <a:t>AND</a:t>
            </a:r>
          </a:p>
          <a:p>
            <a:pPr marL="0" indent="0">
              <a:lnSpc>
                <a:spcPct val="110000"/>
              </a:lnSpc>
              <a:spcBef>
                <a:spcPts val="0"/>
              </a:spcBef>
              <a:spcAft>
                <a:spcPts val="0"/>
              </a:spcAft>
              <a:buNone/>
            </a:pPr>
            <a:r>
              <a:rPr lang="en-US" sz="2400" dirty="0" smtClean="0"/>
              <a:t>	(</a:t>
            </a:r>
            <a:r>
              <a:rPr lang="en-US" sz="2400" dirty="0"/>
              <a:t>1) be enrolled in or participating in a TAA approved training </a:t>
            </a:r>
            <a:r>
              <a:rPr lang="en-US" sz="2400" dirty="0" smtClean="0"/>
              <a:t>	program </a:t>
            </a:r>
            <a:r>
              <a:rPr lang="en-US" sz="2400" dirty="0"/>
              <a:t>approved by the state </a:t>
            </a:r>
            <a:r>
              <a:rPr lang="en-US" sz="2400" dirty="0" smtClean="0"/>
              <a:t>agency, </a:t>
            </a:r>
            <a:r>
              <a:rPr lang="en-US" sz="2400" dirty="0"/>
              <a:t>or </a:t>
            </a:r>
            <a:endParaRPr lang="en-US" sz="2400" dirty="0" smtClean="0"/>
          </a:p>
          <a:p>
            <a:pPr marL="0" indent="0">
              <a:lnSpc>
                <a:spcPct val="110000"/>
              </a:lnSpc>
              <a:spcBef>
                <a:spcPts val="0"/>
              </a:spcBef>
              <a:spcAft>
                <a:spcPts val="0"/>
              </a:spcAft>
              <a:buNone/>
            </a:pPr>
            <a:r>
              <a:rPr lang="en-US" sz="2400" dirty="0" smtClean="0"/>
              <a:t>	</a:t>
            </a:r>
          </a:p>
          <a:p>
            <a:pPr marL="0" indent="0">
              <a:lnSpc>
                <a:spcPct val="110000"/>
              </a:lnSpc>
              <a:spcBef>
                <a:spcPts val="0"/>
              </a:spcBef>
              <a:spcAft>
                <a:spcPts val="0"/>
              </a:spcAft>
              <a:buNone/>
            </a:pPr>
            <a:r>
              <a:rPr lang="en-US" sz="2400" dirty="0"/>
              <a:t>	</a:t>
            </a:r>
            <a:r>
              <a:rPr lang="en-US" sz="2400" dirty="0" smtClean="0"/>
              <a:t>(2</a:t>
            </a:r>
            <a:r>
              <a:rPr lang="en-US" sz="2400" dirty="0"/>
              <a:t>) have completed a TAA approved training program </a:t>
            </a:r>
            <a:r>
              <a:rPr lang="en-US" sz="2400" dirty="0" smtClean="0"/>
              <a:t>	approved </a:t>
            </a:r>
            <a:r>
              <a:rPr lang="en-US" sz="2400" dirty="0"/>
              <a:t>by State agency after a total or partial separation </a:t>
            </a:r>
            <a:r>
              <a:rPr lang="en-US" sz="2400" dirty="0" smtClean="0"/>
              <a:t>	from </a:t>
            </a:r>
            <a:r>
              <a:rPr lang="en-US" sz="2400" dirty="0"/>
              <a:t>adversely affected employment (3) have received </a:t>
            </a:r>
            <a:r>
              <a:rPr lang="en-US" sz="2400" dirty="0" smtClean="0"/>
              <a:t>from 	the </a:t>
            </a:r>
            <a:r>
              <a:rPr lang="en-US" sz="2400" dirty="0"/>
              <a:t>state agency a written statement waiving the TAA </a:t>
            </a:r>
            <a:r>
              <a:rPr lang="en-US" sz="2400" dirty="0" smtClean="0"/>
              <a:t>	participation-in-training </a:t>
            </a:r>
            <a:r>
              <a:rPr lang="en-US" sz="2400" dirty="0"/>
              <a:t>requirement </a:t>
            </a:r>
            <a:r>
              <a:rPr lang="en-US" sz="1600" dirty="0" smtClean="0"/>
              <a:t>[617.11(a)(</a:t>
            </a:r>
            <a:r>
              <a:rPr lang="en-US" sz="1600" dirty="0"/>
              <a:t>2</a:t>
            </a:r>
            <a:r>
              <a:rPr lang="en-US" sz="1600" dirty="0" smtClean="0"/>
              <a:t>)(</a:t>
            </a:r>
            <a:r>
              <a:rPr lang="en-US" sz="1600" dirty="0" err="1"/>
              <a:t>i</a:t>
            </a:r>
            <a:r>
              <a:rPr lang="en-US" sz="1600" dirty="0" smtClean="0"/>
              <a:t>)–(iv)]</a:t>
            </a:r>
            <a:endParaRPr lang="en-US" sz="1600" dirty="0"/>
          </a:p>
        </p:txBody>
      </p:sp>
      <p:sp>
        <p:nvSpPr>
          <p:cNvPr id="2" name="Slide Number Placeholder 1"/>
          <p:cNvSpPr>
            <a:spLocks noGrp="1"/>
          </p:cNvSpPr>
          <p:nvPr>
            <p:ph type="sldNum" sz="quarter" idx="12"/>
          </p:nvPr>
        </p:nvSpPr>
        <p:spPr/>
        <p:txBody>
          <a:bodyPr/>
          <a:lstStyle/>
          <a:p>
            <a:fld id="{01723B91-CE10-4F20-890A-0852E2246859}" type="slidenum">
              <a:rPr lang="en-US" smtClean="0"/>
              <a:pPr/>
              <a:t>40</a:t>
            </a:fld>
            <a:endParaRPr lang="en-US" dirty="0"/>
          </a:p>
        </p:txBody>
      </p:sp>
    </p:spTree>
    <p:extLst>
      <p:ext uri="{BB962C8B-B14F-4D97-AF65-F5344CB8AC3E}">
        <p14:creationId xmlns:p14="http://schemas.microsoft.com/office/powerpoint/2010/main" val="25709828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ln/>
        </p:spPr>
        <p:txBody>
          <a:bodyPr/>
          <a:lstStyle/>
          <a:p>
            <a:r>
              <a:rPr lang="en-US"/>
              <a:t>Basic TRA</a:t>
            </a:r>
          </a:p>
        </p:txBody>
      </p:sp>
      <p:sp>
        <p:nvSpPr>
          <p:cNvPr id="94211" name="Rectangle 3"/>
          <p:cNvSpPr>
            <a:spLocks noGrp="1" noChangeArrowheads="1"/>
          </p:cNvSpPr>
          <p:nvPr>
            <p:ph type="body" idx="1"/>
          </p:nvPr>
        </p:nvSpPr>
        <p:spPr>
          <a:xfrm>
            <a:off x="457200" y="1600200"/>
            <a:ext cx="8001000" cy="4525963"/>
          </a:xfrm>
        </p:spPr>
        <p:txBody>
          <a:bodyPr>
            <a:normAutofit fontScale="92500" lnSpcReduction="20000"/>
          </a:bodyPr>
          <a:lstStyle/>
          <a:p>
            <a:pPr>
              <a:buFont typeface="Wingdings" pitchFamily="2" charset="2"/>
              <a:buChar char="§"/>
            </a:pPr>
            <a:r>
              <a:rPr lang="en-US" dirty="0"/>
              <a:t>Payable only upon exhaustion of UI benefits</a:t>
            </a:r>
          </a:p>
          <a:p>
            <a:pPr>
              <a:buFont typeface="Wingdings" pitchFamily="2" charset="2"/>
              <a:buChar char="§"/>
            </a:pPr>
            <a:r>
              <a:rPr lang="en-US" dirty="0"/>
              <a:t>52 weeks minus </a:t>
            </a:r>
            <a:r>
              <a:rPr lang="en-US" dirty="0" smtClean="0"/>
              <a:t>UI</a:t>
            </a:r>
          </a:p>
          <a:p>
            <a:pPr lvl="1">
              <a:buFont typeface="Wingdings" pitchFamily="2" charset="2"/>
              <a:buChar char="§"/>
            </a:pPr>
            <a:r>
              <a:rPr lang="en-US" dirty="0" smtClean="0"/>
              <a:t>Including all state and Federal benefits</a:t>
            </a:r>
            <a:endParaRPr lang="en-US" dirty="0"/>
          </a:p>
          <a:p>
            <a:pPr>
              <a:buFont typeface="Wingdings" pitchFamily="2" charset="2"/>
              <a:buChar char="§"/>
            </a:pPr>
            <a:r>
              <a:rPr lang="en-US" dirty="0"/>
              <a:t>Participant must be in full-time training or on a waiver from training</a:t>
            </a:r>
          </a:p>
          <a:p>
            <a:pPr>
              <a:buFont typeface="Wingdings" pitchFamily="2" charset="2"/>
              <a:buChar char="§"/>
            </a:pPr>
            <a:r>
              <a:rPr lang="en-US" dirty="0"/>
              <a:t>Participant must meet the </a:t>
            </a:r>
            <a:r>
              <a:rPr lang="en-US" dirty="0" smtClean="0"/>
              <a:t>enrollment deadline </a:t>
            </a:r>
          </a:p>
          <a:p>
            <a:pPr lvl="1">
              <a:buFont typeface="Wingdings" pitchFamily="2" charset="2"/>
              <a:buChar char="§"/>
            </a:pPr>
            <a:r>
              <a:rPr lang="en-US" dirty="0" smtClean="0"/>
              <a:t>26 weeks from separation, or </a:t>
            </a:r>
          </a:p>
          <a:p>
            <a:pPr lvl="1">
              <a:buFont typeface="Wingdings" pitchFamily="2" charset="2"/>
              <a:buChar char="§"/>
            </a:pPr>
            <a:r>
              <a:rPr lang="en-US" dirty="0" smtClean="0"/>
              <a:t>26 weeks from certification of the Petition</a:t>
            </a:r>
          </a:p>
        </p:txBody>
      </p:sp>
      <p:sp>
        <p:nvSpPr>
          <p:cNvPr id="2" name="Slide Number Placeholder 1"/>
          <p:cNvSpPr>
            <a:spLocks noGrp="1"/>
          </p:cNvSpPr>
          <p:nvPr>
            <p:ph type="sldNum" sz="quarter" idx="12"/>
          </p:nvPr>
        </p:nvSpPr>
        <p:spPr/>
        <p:txBody>
          <a:bodyPr/>
          <a:lstStyle/>
          <a:p>
            <a:fld id="{01723B91-CE10-4F20-890A-0852E2246859}" type="slidenum">
              <a:rPr lang="en-US" smtClean="0"/>
              <a:pPr/>
              <a:t>41</a:t>
            </a:fld>
            <a:endParaRPr lang="en-US" dirty="0"/>
          </a:p>
        </p:txBody>
      </p:sp>
    </p:spTree>
    <p:extLst>
      <p:ext uri="{BB962C8B-B14F-4D97-AF65-F5344CB8AC3E}">
        <p14:creationId xmlns:p14="http://schemas.microsoft.com/office/powerpoint/2010/main" val="32400839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TRA</a:t>
            </a:r>
            <a:endParaRPr lang="en-US" dirty="0"/>
          </a:p>
        </p:txBody>
      </p:sp>
      <p:sp>
        <p:nvSpPr>
          <p:cNvPr id="3" name="Content Placeholder 2"/>
          <p:cNvSpPr>
            <a:spLocks noGrp="1"/>
          </p:cNvSpPr>
          <p:nvPr>
            <p:ph idx="1"/>
          </p:nvPr>
        </p:nvSpPr>
        <p:spPr/>
        <p:txBody>
          <a:bodyPr>
            <a:normAutofit/>
          </a:bodyPr>
          <a:lstStyle/>
          <a:p>
            <a:pPr defTabSz="912813">
              <a:spcBef>
                <a:spcPct val="20000"/>
              </a:spcBef>
              <a:buFont typeface="Wingdings" pitchFamily="2" charset="2"/>
              <a:buChar char="§"/>
            </a:pPr>
            <a:r>
              <a:rPr lang="en-US" sz="2400" dirty="0"/>
              <a:t>A worker can receive the additional </a:t>
            </a:r>
            <a:r>
              <a:rPr lang="en-US" sz="2400" dirty="0" smtClean="0"/>
              <a:t>weeks </a:t>
            </a:r>
            <a:r>
              <a:rPr lang="en-US" sz="2400" dirty="0"/>
              <a:t>of TRA </a:t>
            </a:r>
            <a:r>
              <a:rPr lang="en-US" sz="2400" b="1" dirty="0"/>
              <a:t>only</a:t>
            </a:r>
            <a:r>
              <a:rPr lang="en-US" sz="2400" dirty="0"/>
              <a:t> if they are participating in approved training (including allotted breaks in training)</a:t>
            </a:r>
          </a:p>
          <a:p>
            <a:pPr defTabSz="912813">
              <a:spcBef>
                <a:spcPct val="20000"/>
              </a:spcBef>
              <a:buFont typeface="Wingdings" pitchFamily="2" charset="2"/>
              <a:buChar char="§"/>
            </a:pPr>
            <a:r>
              <a:rPr lang="en-US" sz="2400" dirty="0"/>
              <a:t>In order to receive additional benefits, workers must have met the </a:t>
            </a:r>
            <a:r>
              <a:rPr lang="en-US" sz="2400" dirty="0" smtClean="0"/>
              <a:t>enrollment deadline </a:t>
            </a:r>
          </a:p>
          <a:p>
            <a:pPr defTabSz="912813">
              <a:spcBef>
                <a:spcPct val="20000"/>
              </a:spcBef>
              <a:buFont typeface="Wingdings" pitchFamily="2" charset="2"/>
              <a:buChar char="§"/>
            </a:pPr>
            <a:r>
              <a:rPr lang="en-US" sz="2400" dirty="0" smtClean="0"/>
              <a:t>If </a:t>
            </a:r>
            <a:r>
              <a:rPr lang="en-US" sz="2400" dirty="0"/>
              <a:t>an individual becomes entitled to UI after commencing receipt of TRA, </a:t>
            </a:r>
            <a:r>
              <a:rPr lang="en-US" sz="2400" dirty="0" smtClean="0"/>
              <a:t>they may elect to remain on TRA instead of having to exhaust </a:t>
            </a:r>
            <a:r>
              <a:rPr lang="en-US" sz="2400" dirty="0"/>
              <a:t>their UI; </a:t>
            </a:r>
          </a:p>
        </p:txBody>
      </p:sp>
      <p:sp>
        <p:nvSpPr>
          <p:cNvPr id="4" name="Slide Number Placeholder 3"/>
          <p:cNvSpPr>
            <a:spLocks noGrp="1"/>
          </p:cNvSpPr>
          <p:nvPr>
            <p:ph type="sldNum" sz="quarter" idx="12"/>
          </p:nvPr>
        </p:nvSpPr>
        <p:spPr/>
        <p:txBody>
          <a:bodyPr/>
          <a:lstStyle/>
          <a:p>
            <a:fld id="{01723B91-CE10-4F20-890A-0852E2246859}" type="slidenum">
              <a:rPr lang="en-US" smtClean="0"/>
              <a:pPr/>
              <a:t>42</a:t>
            </a:fld>
            <a:endParaRPr lang="en-US" dirty="0"/>
          </a:p>
        </p:txBody>
      </p:sp>
    </p:spTree>
    <p:extLst>
      <p:ext uri="{BB962C8B-B14F-4D97-AF65-F5344CB8AC3E}">
        <p14:creationId xmlns:p14="http://schemas.microsoft.com/office/powerpoint/2010/main" val="39097823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smtClean="0">
                <a:ln w="12700">
                  <a:noFill/>
                  <a:prstDash val="solid"/>
                </a:ln>
                <a:effectLst>
                  <a:outerShdw blurRad="38100" dist="38100" dir="2700000" algn="tl">
                    <a:srgbClr val="000000">
                      <a:alpha val="43137"/>
                    </a:srgbClr>
                  </a:outerShdw>
                </a:effectLst>
                <a:ea typeface="ＭＳ Ｐゴシック"/>
              </a:rPr>
              <a:t>Completion TRA</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26627" name="Rectangle 8"/>
          <p:cNvSpPr>
            <a:spLocks noGrp="1" noChangeArrowheads="1"/>
          </p:cNvSpPr>
          <p:nvPr>
            <p:ph type="body" idx="4294967295"/>
          </p:nvPr>
        </p:nvSpPr>
        <p:spPr>
          <a:xfrm>
            <a:off x="0" y="1143000"/>
            <a:ext cx="9144000" cy="5486400"/>
          </a:xfrm>
          <a:noFill/>
        </p:spPr>
        <p:txBody>
          <a:bodyPr>
            <a:normAutofit fontScale="85000" lnSpcReduction="20000"/>
          </a:bodyPr>
          <a:lstStyle/>
          <a:p>
            <a:pPr marL="571500" indent="-571500">
              <a:lnSpc>
                <a:spcPct val="80000"/>
              </a:lnSpc>
              <a:buFont typeface="Wingdings" pitchFamily="2" charset="2"/>
              <a:buNone/>
            </a:pPr>
            <a:endParaRPr lang="en-US" sz="500" dirty="0" smtClean="0">
              <a:solidFill>
                <a:schemeClr val="folHlink"/>
              </a:solidFill>
              <a:ea typeface="ＭＳ Ｐゴシック"/>
            </a:endParaRPr>
          </a:p>
          <a:p>
            <a:pPr marL="571500" indent="-571500">
              <a:lnSpc>
                <a:spcPct val="80000"/>
              </a:lnSpc>
              <a:buFont typeface="Wingdings" pitchFamily="2" charset="2"/>
              <a:buNone/>
            </a:pPr>
            <a:endParaRPr lang="en-US" sz="100" dirty="0" smtClean="0">
              <a:ea typeface="ＭＳ Ｐゴシック"/>
            </a:endParaRPr>
          </a:p>
          <a:p>
            <a:pPr>
              <a:lnSpc>
                <a:spcPct val="120000"/>
              </a:lnSpc>
              <a:spcBef>
                <a:spcPts val="0"/>
              </a:spcBef>
              <a:spcAft>
                <a:spcPts val="0"/>
              </a:spcAft>
              <a:buClr>
                <a:schemeClr val="accent2"/>
              </a:buClr>
              <a:buFont typeface="Wingdings" pitchFamily="2" charset="2"/>
              <a:buChar char="§"/>
            </a:pPr>
            <a:r>
              <a:rPr lang="en-US" sz="2100" dirty="0" smtClean="0">
                <a:ea typeface="ＭＳ Ｐゴシック"/>
              </a:rPr>
              <a:t>Completion TRA aligns with the Department’s larger aim to increase the completion of recognized credentials </a:t>
            </a:r>
          </a:p>
          <a:p>
            <a:pPr>
              <a:lnSpc>
                <a:spcPct val="120000"/>
              </a:lnSpc>
              <a:spcBef>
                <a:spcPts val="0"/>
              </a:spcBef>
              <a:spcAft>
                <a:spcPts val="0"/>
              </a:spcAft>
              <a:buClr>
                <a:schemeClr val="accent2"/>
              </a:buClr>
              <a:buFont typeface="Wingdings" pitchFamily="2" charset="2"/>
              <a:buChar char="§"/>
            </a:pPr>
            <a:endParaRPr lang="en-US" sz="2100" dirty="0" smtClean="0">
              <a:ea typeface="ＭＳ Ｐゴシック"/>
            </a:endParaRPr>
          </a:p>
          <a:p>
            <a:pPr>
              <a:lnSpc>
                <a:spcPct val="120000"/>
              </a:lnSpc>
              <a:spcBef>
                <a:spcPts val="0"/>
              </a:spcBef>
              <a:spcAft>
                <a:spcPts val="0"/>
              </a:spcAft>
              <a:buClr>
                <a:schemeClr val="accent2"/>
              </a:buClr>
              <a:buFont typeface="Wingdings" pitchFamily="2" charset="2"/>
              <a:buChar char="§"/>
            </a:pPr>
            <a:r>
              <a:rPr lang="en-US" sz="2100" dirty="0" smtClean="0">
                <a:ea typeface="ＭＳ Ｐゴシック"/>
              </a:rPr>
              <a:t>Provides participants with up to 13 more weeks of TRA within a 20 week period in order to complete training plan </a:t>
            </a:r>
          </a:p>
          <a:p>
            <a:pPr>
              <a:lnSpc>
                <a:spcPct val="120000"/>
              </a:lnSpc>
              <a:spcBef>
                <a:spcPts val="0"/>
              </a:spcBef>
              <a:spcAft>
                <a:spcPts val="0"/>
              </a:spcAft>
              <a:buClr>
                <a:schemeClr val="accent2"/>
              </a:buClr>
              <a:buFont typeface="Wingdings" pitchFamily="2" charset="2"/>
              <a:buChar char="§"/>
            </a:pPr>
            <a:endParaRPr lang="en-US" sz="2100" dirty="0" smtClean="0">
              <a:ea typeface="ＭＳ Ｐゴシック"/>
            </a:endParaRPr>
          </a:p>
          <a:p>
            <a:pPr>
              <a:lnSpc>
                <a:spcPct val="120000"/>
              </a:lnSpc>
              <a:spcBef>
                <a:spcPts val="0"/>
              </a:spcBef>
              <a:spcAft>
                <a:spcPts val="0"/>
              </a:spcAft>
              <a:buClr>
                <a:schemeClr val="accent2"/>
              </a:buClr>
              <a:buFont typeface="Wingdings" pitchFamily="2" charset="2"/>
              <a:buChar char="§"/>
            </a:pPr>
            <a:r>
              <a:rPr lang="en-US" sz="2100" dirty="0" smtClean="0">
                <a:ea typeface="ＭＳ Ｐゴシック"/>
              </a:rPr>
              <a:t>Conditions of Completion TRA:</a:t>
            </a:r>
          </a:p>
          <a:p>
            <a:pPr marL="571500" indent="-571500">
              <a:lnSpc>
                <a:spcPct val="120000"/>
              </a:lnSpc>
              <a:spcBef>
                <a:spcPts val="0"/>
              </a:spcBef>
              <a:spcAft>
                <a:spcPts val="0"/>
              </a:spcAft>
              <a:buFont typeface="Wingdings" pitchFamily="2" charset="2"/>
              <a:buNone/>
            </a:pPr>
            <a:endParaRPr lang="en-US" sz="2100" dirty="0" smtClean="0">
              <a:ea typeface="ＭＳ Ｐゴシック"/>
            </a:endParaRPr>
          </a:p>
          <a:p>
            <a:pPr marL="742950" lvl="1" indent="-285750">
              <a:lnSpc>
                <a:spcPct val="120000"/>
              </a:lnSpc>
              <a:spcBef>
                <a:spcPts val="0"/>
              </a:spcBef>
              <a:spcAft>
                <a:spcPts val="0"/>
              </a:spcAft>
            </a:pPr>
            <a:r>
              <a:rPr lang="en-US" sz="2100" dirty="0" smtClean="0">
                <a:ea typeface="ＭＳ Ｐゴシック"/>
              </a:rPr>
              <a:t>The requested weeks are necessary for the worker to complete a training program that leads to a degree or post-secondary credential; </a:t>
            </a:r>
          </a:p>
          <a:p>
            <a:pPr marL="742950" lvl="1" indent="-285750">
              <a:lnSpc>
                <a:spcPct val="120000"/>
              </a:lnSpc>
              <a:spcBef>
                <a:spcPts val="0"/>
              </a:spcBef>
              <a:spcAft>
                <a:spcPts val="0"/>
              </a:spcAft>
            </a:pPr>
            <a:r>
              <a:rPr lang="en-US" sz="2100" dirty="0" smtClean="0">
                <a:ea typeface="ＭＳ Ｐゴシック"/>
              </a:rPr>
              <a:t>The worker is participating in training in each such week; and</a:t>
            </a:r>
          </a:p>
          <a:p>
            <a:pPr marL="742950" lvl="1" indent="-285750">
              <a:lnSpc>
                <a:spcPct val="120000"/>
              </a:lnSpc>
              <a:spcBef>
                <a:spcPts val="0"/>
              </a:spcBef>
              <a:spcAft>
                <a:spcPts val="0"/>
              </a:spcAft>
            </a:pPr>
            <a:r>
              <a:rPr lang="en-US" sz="2100" dirty="0" smtClean="0">
                <a:ea typeface="ＭＳ Ｐゴシック"/>
              </a:rPr>
              <a:t>The worker has substantially met the performance benchmarks established in the approved training plan; and</a:t>
            </a:r>
          </a:p>
          <a:p>
            <a:pPr marL="742950" lvl="1" indent="-285750">
              <a:lnSpc>
                <a:spcPct val="120000"/>
              </a:lnSpc>
              <a:spcBef>
                <a:spcPts val="0"/>
              </a:spcBef>
              <a:spcAft>
                <a:spcPts val="0"/>
              </a:spcAft>
            </a:pPr>
            <a:r>
              <a:rPr lang="en-US" sz="2100" dirty="0" smtClean="0">
                <a:ea typeface="ＭＳ Ｐゴシック"/>
              </a:rPr>
              <a:t>The worker is expected to continue to make progress toward the completion of the approved training; and </a:t>
            </a:r>
          </a:p>
          <a:p>
            <a:pPr marL="742950" lvl="1" indent="-285750">
              <a:lnSpc>
                <a:spcPct val="120000"/>
              </a:lnSpc>
              <a:spcBef>
                <a:spcPts val="0"/>
              </a:spcBef>
              <a:spcAft>
                <a:spcPts val="0"/>
              </a:spcAft>
            </a:pPr>
            <a:r>
              <a:rPr lang="en-US" sz="2100" dirty="0" smtClean="0">
                <a:ea typeface="ＭＳ Ｐゴシック"/>
              </a:rPr>
              <a:t>The worker will be able to complete the training during the period authorized for receipt of Completion TRA </a:t>
            </a:r>
          </a:p>
          <a:p>
            <a:pPr marL="571500" indent="-571500">
              <a:lnSpc>
                <a:spcPct val="80000"/>
              </a:lnSpc>
            </a:pPr>
            <a:endParaRPr lang="en-US" sz="1500" dirty="0" smtClean="0">
              <a:solidFill>
                <a:schemeClr val="folHlink"/>
              </a:solidFill>
              <a:ea typeface="ＭＳ Ｐゴシック"/>
            </a:endParaRPr>
          </a:p>
          <a:p>
            <a:pPr marL="571500" indent="-571500">
              <a:lnSpc>
                <a:spcPct val="80000"/>
              </a:lnSpc>
              <a:buFont typeface="Wingdings" pitchFamily="2" charset="2"/>
              <a:buNone/>
            </a:pPr>
            <a:endParaRPr lang="en-US" sz="13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z="2800" dirty="0" smtClean="0">
                <a:ea typeface="ＭＳ Ｐゴシック"/>
              </a:rPr>
              <a:t>Training Waivers Under 2015</a:t>
            </a:r>
            <a:endParaRPr lang="en-US" sz="2000" dirty="0" smtClean="0">
              <a:ea typeface="ＭＳ Ｐゴシック"/>
            </a:endParaRPr>
          </a:p>
        </p:txBody>
      </p:sp>
      <p:sp>
        <p:nvSpPr>
          <p:cNvPr id="25603" name="Rectangle 3"/>
          <p:cNvSpPr>
            <a:spLocks noGrp="1" noChangeArrowheads="1"/>
          </p:cNvSpPr>
          <p:nvPr>
            <p:ph idx="1"/>
          </p:nvPr>
        </p:nvSpPr>
        <p:spPr>
          <a:xfrm>
            <a:off x="228600" y="1295400"/>
            <a:ext cx="8610600" cy="5181600"/>
          </a:xfrm>
        </p:spPr>
        <p:txBody>
          <a:bodyPr>
            <a:normAutofit fontScale="92500" lnSpcReduction="10000"/>
          </a:bodyPr>
          <a:lstStyle/>
          <a:p>
            <a:pPr>
              <a:lnSpc>
                <a:spcPct val="110000"/>
              </a:lnSpc>
              <a:spcBef>
                <a:spcPts val="0"/>
              </a:spcBef>
              <a:spcAft>
                <a:spcPts val="0"/>
              </a:spcAft>
              <a:buFont typeface="Wingdings" pitchFamily="2" charset="2"/>
              <a:buChar char="§"/>
            </a:pPr>
            <a:r>
              <a:rPr lang="en-US" sz="2000" b="1" u="sng" dirty="0" smtClean="0">
                <a:solidFill>
                  <a:srgbClr val="002060"/>
                </a:solidFill>
                <a:ea typeface="ＭＳ Ｐゴシック"/>
              </a:rPr>
              <a:t>Health</a:t>
            </a:r>
            <a:r>
              <a:rPr lang="en-US" sz="2000" dirty="0" smtClean="0">
                <a:solidFill>
                  <a:srgbClr val="002060"/>
                </a:solidFill>
                <a:ea typeface="ＭＳ Ｐゴシック"/>
              </a:rPr>
              <a:t> </a:t>
            </a:r>
            <a:r>
              <a:rPr lang="en-US" sz="2000" dirty="0">
                <a:ea typeface="ＭＳ Ｐゴシック"/>
              </a:rPr>
              <a:t>–</a:t>
            </a:r>
            <a:r>
              <a:rPr lang="en-US" sz="2100" dirty="0" smtClean="0">
                <a:ea typeface="ＭＳ Ｐゴシック"/>
              </a:rPr>
              <a:t> The worker is unable to participate in training due to the health of the worker, except that this basis for a waiver does not exempt a worker from the availability for work, active search for work, or refusal to accept work requirements under Federal or State unemployment compensation laws.</a:t>
            </a:r>
          </a:p>
          <a:p>
            <a:pPr marL="0" indent="0">
              <a:lnSpc>
                <a:spcPct val="110000"/>
              </a:lnSpc>
              <a:spcBef>
                <a:spcPts val="0"/>
              </a:spcBef>
              <a:spcAft>
                <a:spcPts val="0"/>
              </a:spcAft>
              <a:buNone/>
            </a:pPr>
            <a:endParaRPr lang="en-US" sz="2100" dirty="0" smtClean="0">
              <a:ea typeface="ＭＳ Ｐゴシック"/>
            </a:endParaRPr>
          </a:p>
          <a:p>
            <a:pPr>
              <a:lnSpc>
                <a:spcPct val="110000"/>
              </a:lnSpc>
              <a:spcBef>
                <a:spcPts val="0"/>
              </a:spcBef>
              <a:spcAft>
                <a:spcPts val="0"/>
              </a:spcAft>
              <a:buFont typeface="Wingdings" pitchFamily="2" charset="2"/>
              <a:buChar char="§"/>
            </a:pPr>
            <a:r>
              <a:rPr lang="en-US" sz="2100" b="1" u="sng" dirty="0" smtClean="0">
                <a:ea typeface="ＭＳ Ｐゴシック"/>
              </a:rPr>
              <a:t>Enrollment Unavailable</a:t>
            </a:r>
            <a:r>
              <a:rPr lang="en-US" sz="2100" b="1" dirty="0" smtClean="0">
                <a:ea typeface="ＭＳ Ｐゴシック"/>
              </a:rPr>
              <a:t> </a:t>
            </a:r>
            <a:r>
              <a:rPr lang="en-US" sz="2100" dirty="0" smtClean="0">
                <a:ea typeface="ＭＳ Ｐゴシック"/>
              </a:rPr>
              <a:t>– The first available enrollment date for the worker’s approved training is within 60 days after the date of the training determination, or, if later, there are extenuating circumstances for the delay in enrollment, as determined under guidance issued by the Secretary.</a:t>
            </a:r>
          </a:p>
          <a:p>
            <a:pPr marL="0" indent="0">
              <a:lnSpc>
                <a:spcPct val="110000"/>
              </a:lnSpc>
              <a:spcBef>
                <a:spcPts val="0"/>
              </a:spcBef>
              <a:spcAft>
                <a:spcPts val="0"/>
              </a:spcAft>
              <a:buNone/>
            </a:pPr>
            <a:endParaRPr lang="en-US" sz="2100" dirty="0" smtClean="0">
              <a:ea typeface="ＭＳ Ｐゴシック"/>
            </a:endParaRPr>
          </a:p>
          <a:p>
            <a:pPr>
              <a:lnSpc>
                <a:spcPct val="110000"/>
              </a:lnSpc>
              <a:spcBef>
                <a:spcPts val="0"/>
              </a:spcBef>
              <a:spcAft>
                <a:spcPts val="0"/>
              </a:spcAft>
              <a:buFont typeface="Wingdings" pitchFamily="2" charset="2"/>
              <a:buChar char="§"/>
            </a:pPr>
            <a:r>
              <a:rPr lang="en-US" sz="2100" b="1" u="sng" dirty="0" smtClean="0">
                <a:ea typeface="ＭＳ Ｐゴシック"/>
              </a:rPr>
              <a:t>Training Not Available</a:t>
            </a:r>
            <a:r>
              <a:rPr lang="en-US" sz="2100" b="1" dirty="0" smtClean="0">
                <a:ea typeface="ＭＳ Ｐゴシック"/>
              </a:rPr>
              <a:t> </a:t>
            </a:r>
            <a:r>
              <a:rPr lang="en-US" sz="2100" dirty="0" smtClean="0">
                <a:ea typeface="ＭＳ Ｐゴシック"/>
              </a:rPr>
              <a:t>– Training approved by the Secretary is not reasonably available to the worker from either governmental agencies or private sources (which may include area vocational schools as defined in section 3 of the Carl D. Perkins Vocational and Technical Education Act of 1998 (20 USC 2302) and employers), no suitable training for the worker is available at reasonable cost, or no training funds are available.</a:t>
            </a:r>
          </a:p>
          <a:p>
            <a:pPr>
              <a:lnSpc>
                <a:spcPct val="90000"/>
              </a:lnSpc>
              <a:buFont typeface="Wingdings" pitchFamily="2" charset="2"/>
              <a:buChar char="§"/>
            </a:pPr>
            <a:endParaRPr lang="en-US" sz="2100" b="1" u="sng" dirty="0" smtClean="0">
              <a:ea typeface="ＭＳ Ｐゴシック"/>
            </a:endParaRPr>
          </a:p>
          <a:p>
            <a:pPr>
              <a:lnSpc>
                <a:spcPct val="90000"/>
              </a:lnSpc>
            </a:pPr>
            <a:endParaRPr lang="en-US" sz="2100" dirty="0" smtClean="0">
              <a:ea typeface="ＭＳ Ｐゴシック"/>
            </a:endParaRPr>
          </a:p>
        </p:txBody>
      </p:sp>
      <p:sp>
        <p:nvSpPr>
          <p:cNvPr id="5" name="Slide Number Placeholder 1"/>
          <p:cNvSpPr>
            <a:spLocks noGrp="1"/>
          </p:cNvSpPr>
          <p:nvPr>
            <p:ph type="sldNum" sz="quarter" idx="12"/>
          </p:nvPr>
        </p:nvSpPr>
        <p:spPr>
          <a:xfrm>
            <a:off x="6324600" y="6400800"/>
            <a:ext cx="2133600" cy="365125"/>
          </a:xfrm>
        </p:spPr>
        <p:txBody>
          <a:bodyPr/>
          <a:lstStyle/>
          <a:p>
            <a:fld id="{01723B91-CE10-4F20-890A-0852E2246859}" type="slidenum">
              <a:rPr lang="en-US" smtClean="0"/>
              <a:pPr/>
              <a:t>44</a:t>
            </a:fld>
            <a:endParaRPr lang="en-US" dirty="0"/>
          </a:p>
        </p:txBody>
      </p:sp>
    </p:spTree>
    <p:extLst>
      <p:ext uri="{BB962C8B-B14F-4D97-AF65-F5344CB8AC3E}">
        <p14:creationId xmlns:p14="http://schemas.microsoft.com/office/powerpoint/2010/main" val="8691385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4"/>
          <p:cNvSpPr>
            <a:spLocks noGrp="1" noChangeArrowheads="1"/>
          </p:cNvSpPr>
          <p:nvPr>
            <p:ph type="title"/>
          </p:nvPr>
        </p:nvSpPr>
        <p:spPr>
          <a:xfrm>
            <a:off x="0" y="1"/>
            <a:ext cx="9144000" cy="1066800"/>
          </a:xfrm>
        </p:spPr>
        <p:txBody>
          <a:bodyPr anchor="ctr" anchorCtr="1">
            <a:normAutofit/>
          </a:bodyPr>
          <a:lstStyle/>
          <a:p>
            <a:r>
              <a:rPr lang="en-US" dirty="0" smtClean="0">
                <a:ln w="12700">
                  <a:noFill/>
                  <a:prstDash val="solid"/>
                </a:ln>
                <a:effectLst>
                  <a:outerShdw blurRad="38100" dist="38100" dir="2700000" algn="tl">
                    <a:srgbClr val="000000">
                      <a:alpha val="43137"/>
                    </a:srgbClr>
                  </a:outerShdw>
                </a:effectLst>
                <a:ea typeface="ＭＳ Ｐゴシック"/>
              </a:rPr>
              <a:t>2015 </a:t>
            </a:r>
            <a:r>
              <a:rPr lang="en-US" dirty="0">
                <a:ln w="12700">
                  <a:noFill/>
                  <a:prstDash val="solid"/>
                </a:ln>
                <a:effectLst>
                  <a:outerShdw blurRad="38100" dist="38100" dir="2700000" algn="tl">
                    <a:srgbClr val="000000">
                      <a:alpha val="43137"/>
                    </a:srgbClr>
                  </a:outerShdw>
                </a:effectLst>
                <a:ea typeface="ＭＳ Ｐゴシック"/>
              </a:rPr>
              <a:t>Program Benefits: TRA Timeline</a:t>
            </a:r>
          </a:p>
        </p:txBody>
      </p:sp>
      <p:graphicFrame>
        <p:nvGraphicFramePr>
          <p:cNvPr id="5122" name="Object 4"/>
          <p:cNvGraphicFramePr>
            <a:graphicFrameLocks noGrp="1" noChangeAspect="1"/>
          </p:cNvGraphicFramePr>
          <p:nvPr>
            <p:ph sz="half" idx="1"/>
            <p:extLst>
              <p:ext uri="{D42A27DB-BD31-4B8C-83A1-F6EECF244321}">
                <p14:modId xmlns:p14="http://schemas.microsoft.com/office/powerpoint/2010/main" val="654820442"/>
              </p:ext>
            </p:extLst>
          </p:nvPr>
        </p:nvGraphicFramePr>
        <p:xfrm>
          <a:off x="0" y="1143000"/>
          <a:ext cx="9144000" cy="5715000"/>
        </p:xfrm>
        <a:graphic>
          <a:graphicData uri="http://schemas.openxmlformats.org/presentationml/2006/ole">
            <mc:AlternateContent xmlns:mc="http://schemas.openxmlformats.org/markup-compatibility/2006">
              <mc:Choice xmlns:v="urn:schemas-microsoft-com:vml" Requires="v">
                <p:oleObj spid="_x0000_s5252" name="Microsoft Office Excel 2007 Workbook" r:id="rId4" imgW="8694359" imgH="5715122" progId="Excel.Sheet.12">
                  <p:embed/>
                </p:oleObj>
              </mc:Choice>
              <mc:Fallback>
                <p:oleObj name="Microsoft Office Excel 2007 Workbook" r:id="rId4" imgW="8694359" imgH="5715122" progId="Excel.Sheet.1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52068DD5-C7B4-4251-89CA-619A36F3CE84}" type="slidenum">
              <a:rPr lang="en-US" smtClean="0"/>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p:txBody>
          <a:bodyPr/>
          <a:lstStyle/>
          <a:p>
            <a:r>
              <a:rPr lang="en-US" dirty="0" smtClean="0">
                <a:ea typeface="ＭＳ Ｐゴシック"/>
              </a:rPr>
              <a:t>TRA Timeline: Real-World Operations</a:t>
            </a:r>
          </a:p>
        </p:txBody>
      </p:sp>
      <p:sp>
        <p:nvSpPr>
          <p:cNvPr id="2" name="Slide Number Placeholder 1"/>
          <p:cNvSpPr>
            <a:spLocks noGrp="1"/>
          </p:cNvSpPr>
          <p:nvPr>
            <p:ph type="sldNum" sz="quarter" idx="12"/>
          </p:nvPr>
        </p:nvSpPr>
        <p:spPr/>
        <p:txBody>
          <a:bodyPr/>
          <a:lstStyle/>
          <a:p>
            <a:fld id="{01723B91-CE10-4F20-890A-0852E2246859}" type="slidenum">
              <a:rPr lang="en-US" smtClean="0"/>
              <a:pPr/>
              <a:t>46</a:t>
            </a:fld>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77" y="1219200"/>
            <a:ext cx="8942832" cy="5236464"/>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a:ln w="12700">
                  <a:noFill/>
                  <a:prstDash val="solid"/>
                </a:ln>
                <a:effectLst>
                  <a:outerShdw blurRad="38100" dist="38100" dir="2700000" algn="tl">
                    <a:srgbClr val="000000">
                      <a:alpha val="43137"/>
                    </a:srgbClr>
                  </a:outerShdw>
                </a:effectLst>
                <a:ea typeface="ＭＳ Ｐゴシック"/>
              </a:rPr>
              <a:t>Earnings </a:t>
            </a:r>
            <a:r>
              <a:rPr lang="en-US" dirty="0" smtClean="0">
                <a:ln w="12700">
                  <a:noFill/>
                  <a:prstDash val="solid"/>
                </a:ln>
                <a:effectLst>
                  <a:outerShdw blurRad="38100" dist="38100" dir="2700000" algn="tl">
                    <a:srgbClr val="000000">
                      <a:alpha val="43137"/>
                    </a:srgbClr>
                  </a:outerShdw>
                </a:effectLst>
                <a:ea typeface="ＭＳ Ｐゴシック"/>
              </a:rPr>
              <a:t>Disregard – 618.745</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30723" name="Rectangle 6"/>
          <p:cNvSpPr>
            <a:spLocks noGrp="1" noChangeArrowheads="1"/>
          </p:cNvSpPr>
          <p:nvPr>
            <p:ph type="body" idx="4294967295"/>
          </p:nvPr>
        </p:nvSpPr>
        <p:spPr>
          <a:xfrm>
            <a:off x="381000" y="1371600"/>
            <a:ext cx="8229600" cy="4648200"/>
          </a:xfrm>
        </p:spPr>
        <p:txBody>
          <a:bodyPr>
            <a:normAutofit fontScale="92500" lnSpcReduction="10000"/>
          </a:bodyPr>
          <a:lstStyle/>
          <a:p>
            <a:pPr>
              <a:lnSpc>
                <a:spcPct val="80000"/>
              </a:lnSpc>
              <a:buFont typeface="Wingdings" pitchFamily="2" charset="2"/>
              <a:buNone/>
            </a:pPr>
            <a:endParaRPr lang="en-US" sz="2400" dirty="0" smtClean="0">
              <a:solidFill>
                <a:schemeClr val="folHlink"/>
              </a:solidFill>
              <a:ea typeface="ＭＳ Ｐゴシック"/>
            </a:endParaRPr>
          </a:p>
          <a:p>
            <a:pPr>
              <a:lnSpc>
                <a:spcPct val="110000"/>
              </a:lnSpc>
              <a:spcBef>
                <a:spcPts val="0"/>
              </a:spcBef>
              <a:spcAft>
                <a:spcPts val="0"/>
              </a:spcAft>
              <a:buClr>
                <a:schemeClr val="accent2"/>
              </a:buClr>
              <a:buFont typeface="Wingdings" pitchFamily="2" charset="2"/>
              <a:buChar char="§"/>
            </a:pPr>
            <a:r>
              <a:rPr lang="en-US" sz="2400" dirty="0" smtClean="0">
                <a:ea typeface="ＭＳ Ｐゴシック"/>
              </a:rPr>
              <a:t>For adversely affected workers in Trade-approved training:</a:t>
            </a:r>
          </a:p>
          <a:p>
            <a:pPr>
              <a:lnSpc>
                <a:spcPct val="110000"/>
              </a:lnSpc>
              <a:spcBef>
                <a:spcPts val="0"/>
              </a:spcBef>
              <a:spcAft>
                <a:spcPts val="0"/>
              </a:spcAft>
              <a:buClr>
                <a:schemeClr val="accent2"/>
              </a:buClr>
              <a:buFont typeface="Wingdings" pitchFamily="2" charset="2"/>
              <a:buChar char="§"/>
            </a:pPr>
            <a:endParaRPr lang="en-US" sz="2400" dirty="0" smtClean="0">
              <a:ea typeface="ＭＳ Ｐゴシック"/>
            </a:endParaRPr>
          </a:p>
          <a:p>
            <a:pPr lvl="1">
              <a:lnSpc>
                <a:spcPct val="110000"/>
              </a:lnSpc>
              <a:spcBef>
                <a:spcPts val="0"/>
              </a:spcBef>
              <a:spcAft>
                <a:spcPts val="0"/>
              </a:spcAft>
              <a:buClr>
                <a:schemeClr val="accent2"/>
              </a:buClr>
              <a:buFont typeface="Wingdings" pitchFamily="2" charset="2"/>
              <a:buChar char="§"/>
            </a:pPr>
            <a:r>
              <a:rPr lang="en-US" sz="2400" dirty="0" smtClean="0">
                <a:ea typeface="ＭＳ Ｐゴシック"/>
              </a:rPr>
              <a:t>No deduction is made for earnings from work for a week up to an amount that is equal to the worker’s most recent UI benefit amount</a:t>
            </a:r>
          </a:p>
          <a:p>
            <a:pPr lvl="1">
              <a:lnSpc>
                <a:spcPct val="110000"/>
              </a:lnSpc>
              <a:spcBef>
                <a:spcPts val="0"/>
              </a:spcBef>
              <a:spcAft>
                <a:spcPts val="0"/>
              </a:spcAft>
              <a:buClr>
                <a:schemeClr val="accent2"/>
              </a:buClr>
              <a:buFont typeface="Wingdings" pitchFamily="2" charset="2"/>
              <a:buChar char="§"/>
            </a:pPr>
            <a:endParaRPr lang="en-US" sz="2400" dirty="0" smtClean="0">
              <a:ea typeface="ＭＳ Ｐゴシック"/>
            </a:endParaRPr>
          </a:p>
          <a:p>
            <a:pPr lvl="1">
              <a:lnSpc>
                <a:spcPct val="110000"/>
              </a:lnSpc>
              <a:spcBef>
                <a:spcPts val="0"/>
              </a:spcBef>
              <a:spcAft>
                <a:spcPts val="0"/>
              </a:spcAft>
              <a:buClr>
                <a:schemeClr val="accent2"/>
              </a:buClr>
              <a:buFont typeface="Wingdings" pitchFamily="2" charset="2"/>
              <a:buChar char="§"/>
            </a:pPr>
            <a:r>
              <a:rPr lang="en-US" sz="2400" dirty="0" smtClean="0">
                <a:ea typeface="ＭＳ Ｐゴシック"/>
              </a:rPr>
              <a:t>This provision will affect only the benefit computation for workers who are participating in full-time training other than on-the-job training</a:t>
            </a:r>
          </a:p>
          <a:p>
            <a:pPr lvl="1">
              <a:lnSpc>
                <a:spcPct val="110000"/>
              </a:lnSpc>
              <a:spcBef>
                <a:spcPts val="0"/>
              </a:spcBef>
              <a:spcAft>
                <a:spcPts val="0"/>
              </a:spcAft>
              <a:buClr>
                <a:schemeClr val="accent2"/>
              </a:buClr>
              <a:buFont typeface="Wingdings" pitchFamily="2" charset="2"/>
              <a:buChar char="§"/>
            </a:pPr>
            <a:endParaRPr lang="en-US" sz="2400" dirty="0" smtClean="0">
              <a:ea typeface="ＭＳ Ｐゴシック"/>
            </a:endParaRPr>
          </a:p>
          <a:p>
            <a:pPr lvl="1">
              <a:lnSpc>
                <a:spcPct val="110000"/>
              </a:lnSpc>
              <a:spcBef>
                <a:spcPts val="0"/>
              </a:spcBef>
              <a:spcAft>
                <a:spcPts val="0"/>
              </a:spcAft>
              <a:buClr>
                <a:schemeClr val="accent2"/>
              </a:buClr>
              <a:buFont typeface="Wingdings" pitchFamily="2" charset="2"/>
              <a:buChar char="§"/>
            </a:pPr>
            <a:r>
              <a:rPr lang="en-US" sz="2400" dirty="0" smtClean="0">
                <a:ea typeface="ＭＳ Ｐゴシック"/>
              </a:rPr>
              <a:t>State penalties only apply to the earnings </a:t>
            </a:r>
            <a:r>
              <a:rPr lang="en-US" sz="2400" u="sng" dirty="0" smtClean="0">
                <a:ea typeface="ＭＳ Ｐゴシック"/>
              </a:rPr>
              <a:t>in excess</a:t>
            </a:r>
            <a:r>
              <a:rPr lang="en-US" sz="2400" dirty="0" smtClean="0">
                <a:ea typeface="ＭＳ Ｐゴシック"/>
              </a:rPr>
              <a:t> of the participant’s  weekly benefit amount</a:t>
            </a:r>
          </a:p>
          <a:p>
            <a:pPr eaLnBrk="1" hangingPunct="1">
              <a:lnSpc>
                <a:spcPct val="80000"/>
              </a:lnSpc>
            </a:pPr>
            <a:endParaRPr lang="en-US" sz="16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a:rPr>
              <a:t>TRA Election </a:t>
            </a:r>
            <a:r>
              <a:rPr lang="en-US" dirty="0" smtClean="0">
                <a:ea typeface="ＭＳ Ｐゴシック"/>
              </a:rPr>
              <a:t>Provision – 618.720(e)(2)</a:t>
            </a:r>
            <a:endParaRPr lang="en-US" b="0" dirty="0"/>
          </a:p>
        </p:txBody>
      </p:sp>
      <p:sp>
        <p:nvSpPr>
          <p:cNvPr id="3" name="Content Placeholder 2"/>
          <p:cNvSpPr>
            <a:spLocks noGrp="1"/>
          </p:cNvSpPr>
          <p:nvPr>
            <p:ph idx="1"/>
          </p:nvPr>
        </p:nvSpPr>
        <p:spPr/>
        <p:txBody>
          <a:bodyPr/>
          <a:lstStyle/>
          <a:p>
            <a:pPr>
              <a:lnSpc>
                <a:spcPct val="80000"/>
              </a:lnSpc>
              <a:buClr>
                <a:schemeClr val="accent2"/>
              </a:buClr>
            </a:pPr>
            <a:r>
              <a:rPr lang="en-US" sz="2400" dirty="0">
                <a:ea typeface="ＭＳ Ｐゴシック"/>
              </a:rPr>
              <a:t>Allows adversely affected workers to elect TRA instead of UI where:</a:t>
            </a:r>
          </a:p>
          <a:p>
            <a:pPr lvl="1">
              <a:lnSpc>
                <a:spcPct val="80000"/>
              </a:lnSpc>
            </a:pPr>
            <a:endParaRPr lang="en-US" sz="1600" dirty="0">
              <a:ea typeface="ＭＳ Ｐゴシック"/>
            </a:endParaRPr>
          </a:p>
          <a:p>
            <a:pPr lvl="1">
              <a:lnSpc>
                <a:spcPct val="80000"/>
              </a:lnSpc>
            </a:pPr>
            <a:r>
              <a:rPr lang="en-US" sz="2000" dirty="0">
                <a:ea typeface="ＭＳ Ｐゴシック"/>
              </a:rPr>
              <a:t>1) The worker is entitled to receive UI as a result of a new benefit year based in whole or in part upon part-time or short-term employment in which the worker engaged after the worker’s most recent total separation from adversely affected employment This provision will affect only the benefit computation for workers who are participating in full-time training other than on-the-job training</a:t>
            </a:r>
          </a:p>
          <a:p>
            <a:pPr lvl="1">
              <a:lnSpc>
                <a:spcPct val="80000"/>
              </a:lnSpc>
            </a:pPr>
            <a:endParaRPr lang="en-US" sz="2000" dirty="0">
              <a:ea typeface="ＭＳ Ｐゴシック"/>
            </a:endParaRPr>
          </a:p>
          <a:p>
            <a:pPr lvl="1">
              <a:lnSpc>
                <a:spcPct val="80000"/>
              </a:lnSpc>
            </a:pPr>
            <a:r>
              <a:rPr lang="en-US" sz="2000" dirty="0">
                <a:ea typeface="ＭＳ Ｐゴシック"/>
              </a:rPr>
              <a:t>2) The worker is otherwise entitled to TRA.</a:t>
            </a:r>
          </a:p>
          <a:p>
            <a:pPr marL="0" indent="0">
              <a:buNone/>
            </a:pPr>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48</a:t>
            </a:fld>
            <a:endParaRPr lang="en-US" dirty="0"/>
          </a:p>
        </p:txBody>
      </p:sp>
    </p:spTree>
    <p:extLst>
      <p:ext uri="{BB962C8B-B14F-4D97-AF65-F5344CB8AC3E}">
        <p14:creationId xmlns:p14="http://schemas.microsoft.com/office/powerpoint/2010/main" val="26628248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5"/>
          <p:cNvPicPr>
            <a:picLocks noChangeAspect="1" noChangeArrowheads="1"/>
          </p:cNvPicPr>
          <p:nvPr/>
        </p:nvPicPr>
        <p:blipFill rotWithShape="1">
          <a:blip r:embed="rId3" cstate="print"/>
          <a:srcRect l="12671" t="16191" r="13917" b="17056"/>
          <a:stretch/>
        </p:blipFill>
        <p:spPr bwMode="auto">
          <a:xfrm>
            <a:off x="365496" y="1143000"/>
            <a:ext cx="8634339" cy="5715000"/>
          </a:xfrm>
          <a:prstGeom prst="rect">
            <a:avLst/>
          </a:prstGeom>
          <a:noFill/>
          <a:ln w="9525">
            <a:noFill/>
            <a:miter lim="800000"/>
            <a:headEnd/>
            <a:tailEnd/>
          </a:ln>
        </p:spPr>
      </p:pic>
      <p:sp>
        <p:nvSpPr>
          <p:cNvPr id="3"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a:ln w="12700">
                  <a:noFill/>
                  <a:prstDash val="solid"/>
                </a:ln>
                <a:effectLst>
                  <a:outerShdw blurRad="38100" dist="38100" dir="2700000" algn="tl">
                    <a:srgbClr val="000000">
                      <a:alpha val="43137"/>
                    </a:srgbClr>
                  </a:outerShdw>
                </a:effectLst>
                <a:ea typeface="ＭＳ Ｐゴシック"/>
              </a:rPr>
              <a:t>TRA Election </a:t>
            </a:r>
            <a:r>
              <a:rPr lang="en-US" dirty="0" smtClean="0">
                <a:ln w="12700">
                  <a:noFill/>
                  <a:prstDash val="solid"/>
                </a:ln>
                <a:effectLst>
                  <a:outerShdw blurRad="38100" dist="38100" dir="2700000" algn="tl">
                    <a:srgbClr val="000000">
                      <a:alpha val="43137"/>
                    </a:srgbClr>
                  </a:outerShdw>
                </a:effectLst>
                <a:ea typeface="ＭＳ Ｐゴシック"/>
              </a:rPr>
              <a:t>Provision</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49</a:t>
            </a:fld>
            <a:endParaRPr lang="en-US" dirty="0"/>
          </a:p>
        </p:txBody>
      </p:sp>
      <p:sp>
        <p:nvSpPr>
          <p:cNvPr id="5" name="TextBox 4"/>
          <p:cNvSpPr txBox="1"/>
          <p:nvPr/>
        </p:nvSpPr>
        <p:spPr>
          <a:xfrm>
            <a:off x="1371600" y="2164497"/>
            <a:ext cx="1981200" cy="307777"/>
          </a:xfrm>
          <a:prstGeom prst="rect">
            <a:avLst/>
          </a:prstGeom>
          <a:solidFill>
            <a:schemeClr val="bg1"/>
          </a:solidFill>
        </p:spPr>
        <p:txBody>
          <a:bodyPr wrap="square" rtlCol="0">
            <a:spAutoFit/>
          </a:bodyPr>
          <a:lstStyle/>
          <a:p>
            <a:r>
              <a:rPr lang="en-US" sz="1400" b="1" dirty="0" smtClean="0"/>
              <a:t>26 weeks* of UI</a:t>
            </a:r>
            <a:endParaRPr lang="en-US" sz="1400" b="1" dirty="0"/>
          </a:p>
        </p:txBody>
      </p:sp>
      <p:sp>
        <p:nvSpPr>
          <p:cNvPr id="4" name="TextBox 3"/>
          <p:cNvSpPr txBox="1"/>
          <p:nvPr/>
        </p:nvSpPr>
        <p:spPr>
          <a:xfrm>
            <a:off x="2743200" y="6392923"/>
            <a:ext cx="4573688" cy="230832"/>
          </a:xfrm>
          <a:prstGeom prst="rect">
            <a:avLst/>
          </a:prstGeom>
          <a:noFill/>
        </p:spPr>
        <p:txBody>
          <a:bodyPr wrap="none" rtlCol="0">
            <a:spAutoFit/>
          </a:bodyPr>
          <a:lstStyle/>
          <a:p>
            <a:r>
              <a:rPr lang="en-US" sz="900" dirty="0" smtClean="0"/>
              <a:t>* Number of weeks will vary based on state law and/or Federal extensions.</a:t>
            </a:r>
            <a:endParaRPr lang="en-US" sz="9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a:ln w="12700">
                  <a:noFill/>
                  <a:prstDash val="solid"/>
                </a:ln>
                <a:effectLst>
                  <a:outerShdw blurRad="38100" dist="38100" dir="2700000" algn="tl">
                    <a:srgbClr val="000000">
                      <a:alpha val="43137"/>
                    </a:srgbClr>
                  </a:outerShdw>
                </a:effectLst>
                <a:ea typeface="ＭＳ Ｐゴシック"/>
              </a:rPr>
              <a:t>Training </a:t>
            </a:r>
            <a:r>
              <a:rPr lang="en-US" dirty="0" smtClean="0">
                <a:ln w="12700">
                  <a:noFill/>
                  <a:prstDash val="solid"/>
                </a:ln>
                <a:effectLst>
                  <a:outerShdw blurRad="38100" dist="38100" dir="2700000" algn="tl">
                    <a:srgbClr val="000000">
                      <a:alpha val="43137"/>
                    </a:srgbClr>
                  </a:outerShdw>
                </a:effectLst>
                <a:ea typeface="ＭＳ Ｐゴシック"/>
              </a:rPr>
              <a:t>Benchmarks – 618.660</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27651" name="Rectangle 6"/>
          <p:cNvSpPr>
            <a:spLocks noGrp="1" noChangeArrowheads="1"/>
          </p:cNvSpPr>
          <p:nvPr>
            <p:ph type="body" idx="4294967295"/>
          </p:nvPr>
        </p:nvSpPr>
        <p:spPr>
          <a:xfrm>
            <a:off x="228600" y="1295400"/>
            <a:ext cx="8610600" cy="5410200"/>
          </a:xfrm>
        </p:spPr>
        <p:txBody>
          <a:bodyPr>
            <a:normAutofit lnSpcReduction="10000"/>
          </a:bodyPr>
          <a:lstStyle/>
          <a:p>
            <a:pPr>
              <a:lnSpc>
                <a:spcPct val="80000"/>
              </a:lnSpc>
              <a:buFont typeface="Wingdings" pitchFamily="2" charset="2"/>
              <a:buNone/>
            </a:pPr>
            <a:endParaRPr lang="en-US" sz="500" dirty="0" smtClean="0">
              <a:solidFill>
                <a:schemeClr val="folHlink"/>
              </a:solidFill>
              <a:ea typeface="ＭＳ Ｐゴシック"/>
            </a:endParaRPr>
          </a:p>
          <a:p>
            <a:pPr>
              <a:lnSpc>
                <a:spcPct val="80000"/>
              </a:lnSpc>
              <a:buClr>
                <a:schemeClr val="accent2"/>
              </a:buClr>
              <a:buFont typeface="Wingdings" pitchFamily="2" charset="2"/>
              <a:buChar char="§"/>
            </a:pPr>
            <a:r>
              <a:rPr lang="en-US" sz="2000" dirty="0" smtClean="0">
                <a:ea typeface="ＭＳ Ｐゴシック"/>
              </a:rPr>
              <a:t>Reviews conducted at a minimum 60 day intervals from the start of the training plan</a:t>
            </a:r>
          </a:p>
          <a:p>
            <a:pPr lvl="1">
              <a:lnSpc>
                <a:spcPct val="80000"/>
              </a:lnSpc>
              <a:buClr>
                <a:schemeClr val="accent2"/>
              </a:buClr>
              <a:buFont typeface="Wingdings" pitchFamily="2" charset="2"/>
              <a:buChar char="§"/>
            </a:pPr>
            <a:r>
              <a:rPr lang="en-US" sz="1800" dirty="0" smtClean="0">
                <a:ea typeface="ＭＳ Ｐゴシック"/>
              </a:rPr>
              <a:t>Most states have 30 day requirements</a:t>
            </a:r>
          </a:p>
          <a:p>
            <a:pPr>
              <a:lnSpc>
                <a:spcPct val="80000"/>
              </a:lnSpc>
              <a:buClr>
                <a:schemeClr val="accent2"/>
              </a:buClr>
              <a:buFont typeface="Wingdings" pitchFamily="2" charset="2"/>
              <a:buChar char="§"/>
            </a:pPr>
            <a:endParaRPr lang="en-US" sz="1000" dirty="0" smtClean="0">
              <a:ea typeface="ＭＳ Ｐゴシック"/>
            </a:endParaRPr>
          </a:p>
          <a:p>
            <a:pPr>
              <a:lnSpc>
                <a:spcPct val="80000"/>
              </a:lnSpc>
              <a:buClr>
                <a:schemeClr val="accent2"/>
              </a:buClr>
              <a:buFont typeface="Wingdings" pitchFamily="2" charset="2"/>
              <a:buChar char="§"/>
            </a:pPr>
            <a:r>
              <a:rPr lang="en-US" sz="2000" dirty="0" smtClean="0">
                <a:ea typeface="ＭＳ Ｐゴシック"/>
              </a:rPr>
              <a:t>Documented in individual employment plan and signed by participant </a:t>
            </a:r>
          </a:p>
          <a:p>
            <a:pPr>
              <a:lnSpc>
                <a:spcPct val="80000"/>
              </a:lnSpc>
              <a:buClr>
                <a:schemeClr val="accent2"/>
              </a:buClr>
              <a:buFont typeface="Wingdings" pitchFamily="2" charset="2"/>
              <a:buChar char="§"/>
            </a:pPr>
            <a:endParaRPr lang="en-US" sz="1000" dirty="0" smtClean="0">
              <a:ea typeface="ＭＳ Ｐゴシック"/>
            </a:endParaRPr>
          </a:p>
          <a:p>
            <a:pPr>
              <a:lnSpc>
                <a:spcPct val="80000"/>
              </a:lnSpc>
              <a:buClr>
                <a:schemeClr val="accent2"/>
              </a:buClr>
              <a:buFont typeface="Wingdings" pitchFamily="2" charset="2"/>
              <a:buChar char="§"/>
            </a:pPr>
            <a:r>
              <a:rPr lang="en-US" sz="2000" dirty="0" smtClean="0">
                <a:ea typeface="ＭＳ Ｐゴシック"/>
              </a:rPr>
              <a:t>Two Evaluation Criteria</a:t>
            </a:r>
          </a:p>
          <a:p>
            <a:pPr>
              <a:lnSpc>
                <a:spcPct val="80000"/>
              </a:lnSpc>
              <a:buClr>
                <a:schemeClr val="accent2"/>
              </a:buClr>
              <a:buFont typeface="Wingdings" pitchFamily="2" charset="2"/>
              <a:buChar char="§"/>
            </a:pPr>
            <a:endParaRPr lang="en-US" sz="1000" dirty="0" smtClean="0">
              <a:ea typeface="ＭＳ Ｐゴシック"/>
            </a:endParaRPr>
          </a:p>
          <a:p>
            <a:pPr lvl="1">
              <a:lnSpc>
                <a:spcPct val="80000"/>
              </a:lnSpc>
              <a:buClr>
                <a:schemeClr val="accent2"/>
              </a:buClr>
              <a:buFont typeface="Wingdings" pitchFamily="2" charset="2"/>
              <a:buChar char="§"/>
            </a:pPr>
            <a:r>
              <a:rPr lang="en-US" sz="2000" dirty="0" smtClean="0">
                <a:ea typeface="ＭＳ Ｐゴシック"/>
              </a:rPr>
              <a:t>Satisfactory academic standing</a:t>
            </a:r>
          </a:p>
          <a:p>
            <a:pPr lvl="1">
              <a:lnSpc>
                <a:spcPct val="80000"/>
              </a:lnSpc>
              <a:buClr>
                <a:schemeClr val="accent2"/>
              </a:buClr>
              <a:buFont typeface="Wingdings" pitchFamily="2" charset="2"/>
              <a:buChar char="§"/>
            </a:pPr>
            <a:r>
              <a:rPr lang="en-US" sz="2000" dirty="0" smtClean="0">
                <a:ea typeface="ＭＳ Ｐゴシック"/>
              </a:rPr>
              <a:t>On track to complete training within the agreed upon timeframe</a:t>
            </a:r>
            <a:r>
              <a:rPr lang="en-US" sz="2500" dirty="0" smtClean="0">
                <a:ea typeface="ＭＳ Ｐゴシック"/>
              </a:rPr>
              <a:t>  </a:t>
            </a:r>
          </a:p>
          <a:p>
            <a:pPr lvl="1">
              <a:lnSpc>
                <a:spcPct val="80000"/>
              </a:lnSpc>
              <a:buClr>
                <a:schemeClr val="accent2"/>
              </a:buClr>
              <a:buFont typeface="Wingdings" pitchFamily="2" charset="2"/>
              <a:buChar char="§"/>
            </a:pPr>
            <a:endParaRPr lang="en-US" sz="1000" dirty="0" smtClean="0">
              <a:ea typeface="ＭＳ Ｐゴシック"/>
            </a:endParaRPr>
          </a:p>
          <a:p>
            <a:pPr>
              <a:lnSpc>
                <a:spcPct val="80000"/>
              </a:lnSpc>
              <a:buClr>
                <a:schemeClr val="accent2"/>
              </a:buClr>
              <a:buFont typeface="Wingdings" pitchFamily="2" charset="2"/>
              <a:buChar char="§"/>
            </a:pPr>
            <a:r>
              <a:rPr lang="en-US" sz="2000" dirty="0" smtClean="0">
                <a:ea typeface="ＭＳ Ｐゴシック"/>
              </a:rPr>
              <a:t>Encourages early intervention and modification of unsuccessful training plans</a:t>
            </a:r>
          </a:p>
          <a:p>
            <a:pPr>
              <a:lnSpc>
                <a:spcPct val="80000"/>
              </a:lnSpc>
              <a:buClr>
                <a:schemeClr val="accent2"/>
              </a:buClr>
              <a:buFont typeface="Wingdings" pitchFamily="2" charset="2"/>
              <a:buChar char="§"/>
            </a:pPr>
            <a:endParaRPr lang="en-US" sz="1000" dirty="0" smtClean="0">
              <a:ea typeface="ＭＳ Ｐゴシック"/>
            </a:endParaRPr>
          </a:p>
          <a:p>
            <a:pPr>
              <a:lnSpc>
                <a:spcPct val="80000"/>
              </a:lnSpc>
              <a:buClr>
                <a:schemeClr val="accent2"/>
              </a:buClr>
              <a:buFont typeface="Wingdings" pitchFamily="2" charset="2"/>
              <a:buChar char="§"/>
            </a:pPr>
            <a:r>
              <a:rPr lang="en-US" sz="2000" dirty="0" smtClean="0">
                <a:ea typeface="ＭＳ Ｐゴシック"/>
              </a:rPr>
              <a:t>Supports modification measures in order to increase training completion and credentials </a:t>
            </a:r>
          </a:p>
          <a:p>
            <a:pPr>
              <a:lnSpc>
                <a:spcPct val="80000"/>
              </a:lnSpc>
            </a:pPr>
            <a:endParaRPr lang="en-US" sz="2000" dirty="0" smtClean="0">
              <a:solidFill>
                <a:schemeClr val="folHlink"/>
              </a:solidFill>
              <a:ea typeface="ＭＳ Ｐゴシック"/>
            </a:endParaRPr>
          </a:p>
          <a:p>
            <a:pPr eaLnBrk="1" hangingPunct="1">
              <a:lnSpc>
                <a:spcPct val="80000"/>
              </a:lnSpc>
            </a:pPr>
            <a:endParaRPr lang="en-US" sz="16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a:ln w="12700">
                  <a:noFill/>
                  <a:prstDash val="solid"/>
                </a:ln>
                <a:effectLst>
                  <a:outerShdw blurRad="38100" dist="38100" dir="2700000" algn="tl">
                    <a:srgbClr val="000000">
                      <a:alpha val="43137"/>
                    </a:srgbClr>
                  </a:outerShdw>
                </a:effectLst>
                <a:ea typeface="ＭＳ Ｐゴシック"/>
              </a:rPr>
              <a:t>Training </a:t>
            </a:r>
            <a:r>
              <a:rPr lang="en-US" dirty="0" smtClean="0">
                <a:ln w="12700">
                  <a:noFill/>
                  <a:prstDash val="solid"/>
                </a:ln>
                <a:effectLst>
                  <a:outerShdw blurRad="38100" dist="38100" dir="2700000" algn="tl">
                    <a:srgbClr val="000000">
                      <a:alpha val="43137"/>
                    </a:srgbClr>
                  </a:outerShdw>
                </a:effectLst>
                <a:ea typeface="ＭＳ Ｐゴシック"/>
              </a:rPr>
              <a:t>Benchmarks</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28675" name="Rectangle 6"/>
          <p:cNvSpPr>
            <a:spLocks noGrp="1" noChangeArrowheads="1"/>
          </p:cNvSpPr>
          <p:nvPr>
            <p:ph type="body" idx="4294967295"/>
          </p:nvPr>
        </p:nvSpPr>
        <p:spPr>
          <a:xfrm>
            <a:off x="304800" y="1752600"/>
            <a:ext cx="8458200" cy="4267200"/>
          </a:xfrm>
        </p:spPr>
        <p:txBody>
          <a:bodyPr/>
          <a:lstStyle/>
          <a:p>
            <a:pPr>
              <a:lnSpc>
                <a:spcPct val="80000"/>
              </a:lnSpc>
              <a:buClr>
                <a:schemeClr val="accent2"/>
              </a:buClr>
              <a:buFont typeface="Wingdings" pitchFamily="2" charset="2"/>
              <a:buChar char="§"/>
            </a:pPr>
            <a:endParaRPr lang="en-US" sz="500" dirty="0" smtClean="0">
              <a:solidFill>
                <a:schemeClr val="folHlink"/>
              </a:solidFill>
              <a:ea typeface="ＭＳ Ｐゴシック"/>
            </a:endParaRPr>
          </a:p>
          <a:p>
            <a:pPr>
              <a:lnSpc>
                <a:spcPct val="80000"/>
              </a:lnSpc>
              <a:buClr>
                <a:schemeClr val="accent2"/>
              </a:buClr>
              <a:buFont typeface="Wingdings" pitchFamily="2" charset="2"/>
              <a:buChar char="§"/>
            </a:pPr>
            <a:r>
              <a:rPr lang="en-US" sz="2000" dirty="0" smtClean="0">
                <a:ea typeface="ＭＳ Ｐゴシック"/>
              </a:rPr>
              <a:t>Required for Completion TRA eligibility</a:t>
            </a:r>
          </a:p>
          <a:p>
            <a:pPr>
              <a:lnSpc>
                <a:spcPct val="80000"/>
              </a:lnSpc>
              <a:buClr>
                <a:schemeClr val="accent2"/>
              </a:buClr>
              <a:buFont typeface="Wingdings" pitchFamily="2" charset="2"/>
              <a:buChar char="§"/>
            </a:pPr>
            <a:endParaRPr lang="en-US" sz="1000" dirty="0" smtClean="0">
              <a:ea typeface="ＭＳ Ｐゴシック"/>
            </a:endParaRPr>
          </a:p>
          <a:p>
            <a:pPr>
              <a:lnSpc>
                <a:spcPct val="80000"/>
              </a:lnSpc>
              <a:buClr>
                <a:schemeClr val="accent2"/>
              </a:buClr>
              <a:buFont typeface="Wingdings" pitchFamily="2" charset="2"/>
              <a:buChar char="§"/>
            </a:pPr>
            <a:r>
              <a:rPr lang="en-US" sz="2000" dirty="0" smtClean="0">
                <a:ea typeface="ＭＳ Ｐゴシック"/>
              </a:rPr>
              <a:t>Must be established at the beginning of all training programs- except for very short training programs</a:t>
            </a:r>
          </a:p>
          <a:p>
            <a:pPr>
              <a:lnSpc>
                <a:spcPct val="80000"/>
              </a:lnSpc>
              <a:buClr>
                <a:schemeClr val="accent2"/>
              </a:buClr>
              <a:buFont typeface="Wingdings" pitchFamily="2" charset="2"/>
              <a:buChar char="§"/>
            </a:pPr>
            <a:endParaRPr lang="en-US" sz="1000" dirty="0" smtClean="0">
              <a:ea typeface="ＭＳ Ｐゴシック"/>
            </a:endParaRPr>
          </a:p>
          <a:p>
            <a:pPr>
              <a:lnSpc>
                <a:spcPct val="80000"/>
              </a:lnSpc>
              <a:buClr>
                <a:schemeClr val="accent2"/>
              </a:buClr>
              <a:buFont typeface="Wingdings" pitchFamily="2" charset="2"/>
              <a:buChar char="§"/>
            </a:pPr>
            <a:r>
              <a:rPr lang="en-US" sz="2000" dirty="0" smtClean="0">
                <a:ea typeface="ＭＳ Ｐゴシック"/>
              </a:rPr>
              <a:t>Encouraged because they strengthen case management efforts</a:t>
            </a:r>
          </a:p>
          <a:p>
            <a:pPr>
              <a:lnSpc>
                <a:spcPct val="80000"/>
              </a:lnSpc>
            </a:pPr>
            <a:endParaRPr lang="en-US" sz="2000" dirty="0" smtClean="0">
              <a:solidFill>
                <a:schemeClr val="folHlink"/>
              </a:solidFill>
              <a:ea typeface="ＭＳ Ｐゴシック"/>
            </a:endParaRPr>
          </a:p>
          <a:p>
            <a:pPr eaLnBrk="1" hangingPunct="1">
              <a:lnSpc>
                <a:spcPct val="80000"/>
              </a:lnSpc>
            </a:pPr>
            <a:endParaRPr lang="en-US" sz="16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63500" y="3800474"/>
            <a:ext cx="8763000" cy="2843213"/>
          </a:xfrm>
          <a:prstGeom prst="rect">
            <a:avLst/>
          </a:prstGeom>
          <a:solidFill>
            <a:srgbClr val="FFFF99"/>
          </a:solidFill>
          <a:ln w="9525" algn="ctr">
            <a:noFill/>
            <a:miter lim="800000"/>
            <a:headEnd/>
            <a:tailEnd/>
          </a:ln>
        </p:spPr>
        <p:txBody>
          <a:bodyPr>
            <a:spAutoFit/>
          </a:bodyPr>
          <a:lstStyle/>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p:txBody>
      </p:sp>
      <p:sp>
        <p:nvSpPr>
          <p:cNvPr id="94211" name="Text Box 3"/>
          <p:cNvSpPr txBox="1">
            <a:spLocks noChangeArrowheads="1"/>
          </p:cNvSpPr>
          <p:nvPr/>
        </p:nvSpPr>
        <p:spPr bwMode="auto">
          <a:xfrm>
            <a:off x="292100" y="1133474"/>
            <a:ext cx="8686800" cy="2430463"/>
          </a:xfrm>
          <a:prstGeom prst="rect">
            <a:avLst/>
          </a:prstGeom>
          <a:solidFill>
            <a:srgbClr val="FFFF99"/>
          </a:solidFill>
          <a:ln w="9525" algn="ctr">
            <a:noFill/>
            <a:miter lim="800000"/>
            <a:headEnd/>
            <a:tailEnd/>
          </a:ln>
        </p:spPr>
        <p:txBody>
          <a:bodyPr>
            <a:spAutoFit/>
          </a:bodyPr>
          <a:lstStyle/>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a:p>
            <a:pPr algn="ctr">
              <a:spcBef>
                <a:spcPct val="50000"/>
              </a:spcBef>
            </a:pPr>
            <a:endParaRPr lang="en-US" sz="1800">
              <a:latin typeface="Arial" pitchFamily="34" charset="0"/>
            </a:endParaRPr>
          </a:p>
        </p:txBody>
      </p:sp>
      <p:sp>
        <p:nvSpPr>
          <p:cNvPr id="94214" name="Text Box 6"/>
          <p:cNvSpPr txBox="1">
            <a:spLocks noChangeArrowheads="1"/>
          </p:cNvSpPr>
          <p:nvPr/>
        </p:nvSpPr>
        <p:spPr bwMode="auto">
          <a:xfrm>
            <a:off x="292100" y="1209674"/>
            <a:ext cx="8305800" cy="366713"/>
          </a:xfrm>
          <a:prstGeom prst="rect">
            <a:avLst/>
          </a:prstGeom>
          <a:noFill/>
          <a:ln w="9525">
            <a:noFill/>
            <a:miter lim="800000"/>
            <a:headEnd/>
            <a:tailEnd/>
          </a:ln>
        </p:spPr>
        <p:txBody>
          <a:bodyPr>
            <a:spAutoFit/>
          </a:bodyPr>
          <a:lstStyle/>
          <a:p>
            <a:pPr>
              <a:spcBef>
                <a:spcPct val="50000"/>
              </a:spcBef>
            </a:pPr>
            <a:r>
              <a:rPr lang="en-US" sz="1800" b="1" dirty="0">
                <a:latin typeface="Arial" pitchFamily="34" charset="0"/>
              </a:rPr>
              <a:t>Participant </a:t>
            </a:r>
            <a:r>
              <a:rPr lang="en-US" sz="1800" b="1" dirty="0" smtClean="0">
                <a:latin typeface="Arial" pitchFamily="34" charset="0"/>
              </a:rPr>
              <a:t>Meets Benchmarks</a:t>
            </a:r>
            <a:endParaRPr lang="en-US" sz="1800" b="1" dirty="0">
              <a:latin typeface="Arial" pitchFamily="34" charset="0"/>
            </a:endParaRPr>
          </a:p>
        </p:txBody>
      </p:sp>
      <p:grpSp>
        <p:nvGrpSpPr>
          <p:cNvPr id="2" name="Group 7"/>
          <p:cNvGrpSpPr>
            <a:grpSpLocks/>
          </p:cNvGrpSpPr>
          <p:nvPr/>
        </p:nvGrpSpPr>
        <p:grpSpPr bwMode="auto">
          <a:xfrm>
            <a:off x="292100" y="2060574"/>
            <a:ext cx="8534400" cy="1447800"/>
            <a:chOff x="144" y="1008"/>
            <a:chExt cx="5376" cy="912"/>
          </a:xfrm>
        </p:grpSpPr>
        <p:sp>
          <p:nvSpPr>
            <p:cNvPr id="29760" name="Line 8"/>
            <p:cNvSpPr>
              <a:spLocks noChangeShapeType="1"/>
            </p:cNvSpPr>
            <p:nvPr/>
          </p:nvSpPr>
          <p:spPr bwMode="auto">
            <a:xfrm>
              <a:off x="528" y="1056"/>
              <a:ext cx="4992" cy="0"/>
            </a:xfrm>
            <a:prstGeom prst="line">
              <a:avLst/>
            </a:prstGeom>
            <a:noFill/>
            <a:ln w="19050">
              <a:solidFill>
                <a:schemeClr val="tx1"/>
              </a:solidFill>
              <a:round/>
              <a:headEnd/>
              <a:tailEnd type="triangle" w="med" len="med"/>
            </a:ln>
          </p:spPr>
          <p:txBody>
            <a:bodyPr/>
            <a:lstStyle/>
            <a:p>
              <a:endParaRPr lang="en-US"/>
            </a:p>
          </p:txBody>
        </p:sp>
        <p:sp>
          <p:nvSpPr>
            <p:cNvPr id="29761" name="Oval 9"/>
            <p:cNvSpPr>
              <a:spLocks noChangeArrowheads="1"/>
            </p:cNvSpPr>
            <p:nvPr/>
          </p:nvSpPr>
          <p:spPr bwMode="auto">
            <a:xfrm>
              <a:off x="480" y="1008"/>
              <a:ext cx="96"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9762" name="Rectangle 10"/>
            <p:cNvSpPr>
              <a:spLocks noChangeArrowheads="1"/>
            </p:cNvSpPr>
            <p:nvPr/>
          </p:nvSpPr>
          <p:spPr bwMode="auto">
            <a:xfrm>
              <a:off x="144" y="1104"/>
              <a:ext cx="960" cy="816"/>
            </a:xfrm>
            <a:prstGeom prst="rect">
              <a:avLst/>
            </a:prstGeom>
            <a:solidFill>
              <a:schemeClr val="accent1"/>
            </a:solidFill>
            <a:ln w="9525">
              <a:noFill/>
              <a:miter lim="800000"/>
              <a:headEnd/>
              <a:tailEnd/>
            </a:ln>
          </p:spPr>
          <p:txBody>
            <a:bodyPr wrap="none" anchor="ctr"/>
            <a:lstStyle/>
            <a:p>
              <a:pPr algn="ctr"/>
              <a:r>
                <a:rPr lang="en-US" sz="1400" b="1" dirty="0">
                  <a:latin typeface="Arial" pitchFamily="34" charset="0"/>
                </a:rPr>
                <a:t>IEP Developed</a:t>
              </a:r>
            </a:p>
            <a:p>
              <a:pPr algn="ctr"/>
              <a:r>
                <a:rPr lang="en-US" sz="1400" b="1" dirty="0">
                  <a:latin typeface="Arial" pitchFamily="34" charset="0"/>
                </a:rPr>
                <a:t>with benchmark</a:t>
              </a:r>
            </a:p>
            <a:p>
              <a:pPr algn="ctr"/>
              <a:r>
                <a:rPr lang="en-US" sz="1400" b="1" dirty="0">
                  <a:latin typeface="Arial" pitchFamily="34" charset="0"/>
                </a:rPr>
                <a:t>requirements </a:t>
              </a:r>
            </a:p>
            <a:p>
              <a:pPr algn="ctr"/>
              <a:r>
                <a:rPr lang="en-US" sz="1400" b="1" dirty="0">
                  <a:latin typeface="Arial" pitchFamily="34" charset="0"/>
                </a:rPr>
                <a:t>documented</a:t>
              </a:r>
            </a:p>
            <a:p>
              <a:pPr algn="ctr"/>
              <a:r>
                <a:rPr lang="en-US" sz="1400" b="1" dirty="0">
                  <a:latin typeface="Arial" pitchFamily="34" charset="0"/>
                </a:rPr>
                <a:t>and signed</a:t>
              </a:r>
            </a:p>
            <a:p>
              <a:pPr algn="ctr"/>
              <a:endParaRPr lang="en-US" sz="1400" b="1" dirty="0">
                <a:latin typeface="Arial" pitchFamily="34" charset="0"/>
              </a:endParaRPr>
            </a:p>
          </p:txBody>
        </p:sp>
      </p:grpSp>
      <p:sp>
        <p:nvSpPr>
          <p:cNvPr id="94219" name="Text Box 11"/>
          <p:cNvSpPr txBox="1">
            <a:spLocks noChangeArrowheads="1"/>
          </p:cNvSpPr>
          <p:nvPr/>
        </p:nvSpPr>
        <p:spPr bwMode="auto">
          <a:xfrm>
            <a:off x="1968500" y="2505074"/>
            <a:ext cx="5181600" cy="581025"/>
          </a:xfrm>
          <a:prstGeom prst="rect">
            <a:avLst/>
          </a:prstGeom>
          <a:noFill/>
          <a:ln w="9525">
            <a:noFill/>
            <a:miter lim="800000"/>
            <a:headEnd/>
            <a:tailEnd/>
          </a:ln>
        </p:spPr>
        <p:txBody>
          <a:bodyPr>
            <a:spAutoFit/>
          </a:bodyPr>
          <a:lstStyle/>
          <a:p>
            <a:pPr>
              <a:spcBef>
                <a:spcPct val="50000"/>
              </a:spcBef>
            </a:pPr>
            <a:r>
              <a:rPr lang="en-US" sz="1600" b="1">
                <a:latin typeface="Arial" pitchFamily="34" charset="0"/>
              </a:rPr>
              <a:t>Up to 15 benchmark reviews through point of Completion TRA eligibility</a:t>
            </a:r>
          </a:p>
        </p:txBody>
      </p:sp>
      <p:sp>
        <p:nvSpPr>
          <p:cNvPr id="94220" name="Oval 12"/>
          <p:cNvSpPr>
            <a:spLocks noChangeArrowheads="1"/>
          </p:cNvSpPr>
          <p:nvPr/>
        </p:nvSpPr>
        <p:spPr bwMode="auto">
          <a:xfrm>
            <a:off x="1425575" y="208597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1" name="Oval 13"/>
          <p:cNvSpPr>
            <a:spLocks noChangeArrowheads="1"/>
          </p:cNvSpPr>
          <p:nvPr/>
        </p:nvSpPr>
        <p:spPr bwMode="auto">
          <a:xfrm>
            <a:off x="1879600" y="2089149"/>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2" name="Oval 14"/>
          <p:cNvSpPr>
            <a:spLocks noChangeArrowheads="1"/>
          </p:cNvSpPr>
          <p:nvPr/>
        </p:nvSpPr>
        <p:spPr bwMode="auto">
          <a:xfrm>
            <a:off x="2365375" y="208597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3" name="Oval 15"/>
          <p:cNvSpPr>
            <a:spLocks noChangeArrowheads="1"/>
          </p:cNvSpPr>
          <p:nvPr/>
        </p:nvSpPr>
        <p:spPr bwMode="auto">
          <a:xfrm>
            <a:off x="2867025" y="20923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4" name="Oval 16"/>
          <p:cNvSpPr>
            <a:spLocks noChangeArrowheads="1"/>
          </p:cNvSpPr>
          <p:nvPr/>
        </p:nvSpPr>
        <p:spPr bwMode="auto">
          <a:xfrm>
            <a:off x="3321050" y="209867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5" name="Oval 17"/>
          <p:cNvSpPr>
            <a:spLocks noChangeArrowheads="1"/>
          </p:cNvSpPr>
          <p:nvPr/>
        </p:nvSpPr>
        <p:spPr bwMode="auto">
          <a:xfrm>
            <a:off x="3736975" y="2095499"/>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6" name="Oval 18"/>
          <p:cNvSpPr>
            <a:spLocks noChangeArrowheads="1"/>
          </p:cNvSpPr>
          <p:nvPr/>
        </p:nvSpPr>
        <p:spPr bwMode="auto">
          <a:xfrm>
            <a:off x="4171950" y="21050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7" name="Oval 19"/>
          <p:cNvSpPr>
            <a:spLocks noChangeArrowheads="1"/>
          </p:cNvSpPr>
          <p:nvPr/>
        </p:nvSpPr>
        <p:spPr bwMode="auto">
          <a:xfrm>
            <a:off x="4584700" y="209867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28" name="Oval 20"/>
          <p:cNvSpPr>
            <a:spLocks noChangeArrowheads="1"/>
          </p:cNvSpPr>
          <p:nvPr/>
        </p:nvSpPr>
        <p:spPr bwMode="auto">
          <a:xfrm>
            <a:off x="5022850" y="20923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30" name="Oval 22"/>
          <p:cNvSpPr>
            <a:spLocks noChangeArrowheads="1"/>
          </p:cNvSpPr>
          <p:nvPr/>
        </p:nvSpPr>
        <p:spPr bwMode="auto">
          <a:xfrm>
            <a:off x="5927725" y="2095499"/>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38" name="Text Box 30"/>
          <p:cNvSpPr txBox="1">
            <a:spLocks noChangeArrowheads="1"/>
          </p:cNvSpPr>
          <p:nvPr/>
        </p:nvSpPr>
        <p:spPr bwMode="auto">
          <a:xfrm>
            <a:off x="368300" y="3724274"/>
            <a:ext cx="8305800" cy="366713"/>
          </a:xfrm>
          <a:prstGeom prst="rect">
            <a:avLst/>
          </a:prstGeom>
          <a:noFill/>
          <a:ln w="9525">
            <a:noFill/>
            <a:miter lim="800000"/>
            <a:headEnd/>
            <a:tailEnd/>
          </a:ln>
        </p:spPr>
        <p:txBody>
          <a:bodyPr>
            <a:spAutoFit/>
          </a:bodyPr>
          <a:lstStyle/>
          <a:p>
            <a:pPr>
              <a:spcBef>
                <a:spcPct val="50000"/>
              </a:spcBef>
            </a:pPr>
            <a:r>
              <a:rPr lang="en-US" sz="1800" b="1" dirty="0">
                <a:latin typeface="Arial" pitchFamily="34" charset="0"/>
              </a:rPr>
              <a:t>Participant </a:t>
            </a:r>
            <a:r>
              <a:rPr lang="en-US" sz="1800" b="1" dirty="0" smtClean="0">
                <a:latin typeface="Arial" pitchFamily="34" charset="0"/>
              </a:rPr>
              <a:t>Fails Benchmarks</a:t>
            </a:r>
            <a:endParaRPr lang="en-US" sz="1800" b="1" dirty="0">
              <a:latin typeface="Arial" pitchFamily="34" charset="0"/>
            </a:endParaRPr>
          </a:p>
        </p:txBody>
      </p:sp>
      <p:grpSp>
        <p:nvGrpSpPr>
          <p:cNvPr id="5" name="Group 24"/>
          <p:cNvGrpSpPr>
            <a:grpSpLocks/>
          </p:cNvGrpSpPr>
          <p:nvPr/>
        </p:nvGrpSpPr>
        <p:grpSpPr bwMode="auto">
          <a:xfrm>
            <a:off x="363538" y="4105274"/>
            <a:ext cx="2290762" cy="1447800"/>
            <a:chOff x="189" y="2304"/>
            <a:chExt cx="1443" cy="912"/>
          </a:xfrm>
        </p:grpSpPr>
        <p:sp>
          <p:nvSpPr>
            <p:cNvPr id="29757" name="Line 32"/>
            <p:cNvSpPr>
              <a:spLocks noChangeShapeType="1"/>
            </p:cNvSpPr>
            <p:nvPr/>
          </p:nvSpPr>
          <p:spPr bwMode="auto">
            <a:xfrm>
              <a:off x="576" y="2352"/>
              <a:ext cx="1056" cy="0"/>
            </a:xfrm>
            <a:prstGeom prst="line">
              <a:avLst/>
            </a:prstGeom>
            <a:noFill/>
            <a:ln w="9525">
              <a:solidFill>
                <a:schemeClr val="tx1"/>
              </a:solidFill>
              <a:round/>
              <a:headEnd/>
              <a:tailEnd type="triangle" w="med" len="med"/>
            </a:ln>
          </p:spPr>
          <p:txBody>
            <a:bodyPr/>
            <a:lstStyle/>
            <a:p>
              <a:endParaRPr lang="en-US"/>
            </a:p>
          </p:txBody>
        </p:sp>
        <p:sp>
          <p:nvSpPr>
            <p:cNvPr id="29758" name="Oval 33"/>
            <p:cNvSpPr>
              <a:spLocks noChangeArrowheads="1"/>
            </p:cNvSpPr>
            <p:nvPr/>
          </p:nvSpPr>
          <p:spPr bwMode="auto">
            <a:xfrm>
              <a:off x="528" y="2304"/>
              <a:ext cx="97" cy="96"/>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9759" name="Rectangle 34"/>
            <p:cNvSpPr>
              <a:spLocks noChangeArrowheads="1"/>
            </p:cNvSpPr>
            <p:nvPr/>
          </p:nvSpPr>
          <p:spPr bwMode="auto">
            <a:xfrm>
              <a:off x="189" y="2400"/>
              <a:ext cx="915" cy="816"/>
            </a:xfrm>
            <a:prstGeom prst="rect">
              <a:avLst/>
            </a:prstGeom>
            <a:solidFill>
              <a:schemeClr val="accent1"/>
            </a:solidFill>
            <a:ln w="9525">
              <a:noFill/>
              <a:miter lim="800000"/>
              <a:headEnd/>
              <a:tailEnd/>
            </a:ln>
          </p:spPr>
          <p:txBody>
            <a:bodyPr wrap="none" anchor="ctr"/>
            <a:lstStyle/>
            <a:p>
              <a:pPr algn="ctr"/>
              <a:r>
                <a:rPr lang="en-US" sz="1400" b="1" dirty="0">
                  <a:latin typeface="Arial" pitchFamily="34" charset="0"/>
                </a:rPr>
                <a:t>IEP Developed</a:t>
              </a:r>
            </a:p>
            <a:p>
              <a:pPr algn="ctr"/>
              <a:r>
                <a:rPr lang="en-US" sz="1400" b="1" dirty="0">
                  <a:latin typeface="Arial" pitchFamily="34" charset="0"/>
                </a:rPr>
                <a:t>with benchmark</a:t>
              </a:r>
            </a:p>
            <a:p>
              <a:pPr algn="ctr"/>
              <a:r>
                <a:rPr lang="en-US" sz="1400" b="1" dirty="0">
                  <a:latin typeface="Arial" pitchFamily="34" charset="0"/>
                </a:rPr>
                <a:t>requirements </a:t>
              </a:r>
            </a:p>
            <a:p>
              <a:pPr algn="ctr"/>
              <a:r>
                <a:rPr lang="en-US" sz="1400" b="1" dirty="0">
                  <a:latin typeface="Arial" pitchFamily="34" charset="0"/>
                </a:rPr>
                <a:t>documented</a:t>
              </a:r>
            </a:p>
            <a:p>
              <a:pPr algn="ctr"/>
              <a:r>
                <a:rPr lang="en-US" sz="1400" b="1" dirty="0">
                  <a:latin typeface="Arial" pitchFamily="34" charset="0"/>
                </a:rPr>
                <a:t>and signed</a:t>
              </a:r>
            </a:p>
            <a:p>
              <a:pPr algn="ctr"/>
              <a:endParaRPr lang="en-US" sz="1400" dirty="0">
                <a:latin typeface="Arial" pitchFamily="34" charset="0"/>
              </a:endParaRPr>
            </a:p>
          </p:txBody>
        </p:sp>
      </p:grpSp>
      <p:sp>
        <p:nvSpPr>
          <p:cNvPr id="94243" name="Text Box 35"/>
          <p:cNvSpPr txBox="1">
            <a:spLocks noChangeArrowheads="1"/>
          </p:cNvSpPr>
          <p:nvPr/>
        </p:nvSpPr>
        <p:spPr bwMode="auto">
          <a:xfrm>
            <a:off x="2349500" y="1590674"/>
            <a:ext cx="4419600" cy="336550"/>
          </a:xfrm>
          <a:prstGeom prst="rect">
            <a:avLst/>
          </a:prstGeom>
          <a:noFill/>
          <a:ln w="9525" algn="ctr">
            <a:noFill/>
            <a:miter lim="800000"/>
            <a:headEnd/>
            <a:tailEnd/>
          </a:ln>
        </p:spPr>
        <p:txBody>
          <a:bodyPr>
            <a:spAutoFit/>
          </a:bodyPr>
          <a:lstStyle/>
          <a:p>
            <a:pPr algn="ctr">
              <a:spcBef>
                <a:spcPct val="50000"/>
              </a:spcBef>
            </a:pPr>
            <a:r>
              <a:rPr lang="en-US" sz="1600" b="1">
                <a:latin typeface="Arial" pitchFamily="34" charset="0"/>
              </a:rPr>
              <a:t>130 weeks of training</a:t>
            </a:r>
          </a:p>
        </p:txBody>
      </p:sp>
      <p:sp>
        <p:nvSpPr>
          <p:cNvPr id="94244" name="Oval 36"/>
          <p:cNvSpPr>
            <a:spLocks noChangeArrowheads="1"/>
          </p:cNvSpPr>
          <p:nvPr/>
        </p:nvSpPr>
        <p:spPr bwMode="auto">
          <a:xfrm>
            <a:off x="1473200" y="4159249"/>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4245" name="Oval 37"/>
          <p:cNvSpPr>
            <a:spLocks noChangeArrowheads="1"/>
          </p:cNvSpPr>
          <p:nvPr/>
        </p:nvSpPr>
        <p:spPr bwMode="auto">
          <a:xfrm>
            <a:off x="1930400" y="4143374"/>
            <a:ext cx="152400" cy="152400"/>
          </a:xfrm>
          <a:prstGeom prst="ellipse">
            <a:avLst/>
          </a:prstGeom>
          <a:solidFill>
            <a:srgbClr val="FFFF00"/>
          </a:solidFill>
          <a:ln w="9525">
            <a:solidFill>
              <a:schemeClr val="tx1"/>
            </a:solidFill>
            <a:round/>
            <a:headEnd/>
            <a:tailEnd/>
          </a:ln>
        </p:spPr>
        <p:txBody>
          <a:bodyPr wrap="none" anchor="ctr"/>
          <a:lstStyle/>
          <a:p>
            <a:endParaRPr lang="en-US"/>
          </a:p>
        </p:txBody>
      </p:sp>
      <p:grpSp>
        <p:nvGrpSpPr>
          <p:cNvPr id="21" name="Group 40"/>
          <p:cNvGrpSpPr>
            <a:grpSpLocks/>
          </p:cNvGrpSpPr>
          <p:nvPr/>
        </p:nvGrpSpPr>
        <p:grpSpPr bwMode="auto">
          <a:xfrm>
            <a:off x="1130300" y="4435474"/>
            <a:ext cx="1600200" cy="2152650"/>
            <a:chOff x="672" y="2512"/>
            <a:chExt cx="1008" cy="1356"/>
          </a:xfrm>
        </p:grpSpPr>
        <p:sp>
          <p:nvSpPr>
            <p:cNvPr id="29755" name="Line 41"/>
            <p:cNvSpPr>
              <a:spLocks noChangeShapeType="1"/>
            </p:cNvSpPr>
            <p:nvPr/>
          </p:nvSpPr>
          <p:spPr bwMode="auto">
            <a:xfrm flipV="1">
              <a:off x="1224" y="2512"/>
              <a:ext cx="0" cy="864"/>
            </a:xfrm>
            <a:prstGeom prst="line">
              <a:avLst/>
            </a:prstGeom>
            <a:noFill/>
            <a:ln w="9525">
              <a:solidFill>
                <a:schemeClr val="tx1"/>
              </a:solidFill>
              <a:round/>
              <a:headEnd/>
              <a:tailEnd type="triangle" w="med" len="med"/>
            </a:ln>
          </p:spPr>
          <p:txBody>
            <a:bodyPr wrap="none" anchor="ctr"/>
            <a:lstStyle/>
            <a:p>
              <a:endParaRPr lang="en-US"/>
            </a:p>
          </p:txBody>
        </p:sp>
        <p:sp>
          <p:nvSpPr>
            <p:cNvPr id="29756" name="Text Box 42"/>
            <p:cNvSpPr txBox="1">
              <a:spLocks noChangeArrowheads="1"/>
            </p:cNvSpPr>
            <p:nvPr/>
          </p:nvSpPr>
          <p:spPr bwMode="auto">
            <a:xfrm>
              <a:off x="672" y="3408"/>
              <a:ext cx="1008" cy="460"/>
            </a:xfrm>
            <a:prstGeom prst="rect">
              <a:avLst/>
            </a:prstGeom>
            <a:solidFill>
              <a:srgbClr val="FFFF00"/>
            </a:solidFill>
            <a:ln w="9525" algn="ctr">
              <a:noFill/>
              <a:miter lim="800000"/>
              <a:headEnd/>
              <a:tailEnd/>
            </a:ln>
          </p:spPr>
          <p:txBody>
            <a:bodyPr>
              <a:spAutoFit/>
            </a:bodyPr>
            <a:lstStyle/>
            <a:p>
              <a:pPr algn="ctr">
                <a:spcBef>
                  <a:spcPct val="50000"/>
                </a:spcBef>
              </a:pPr>
              <a:r>
                <a:rPr lang="en-US" sz="1400" b="1">
                  <a:latin typeface="Arial" pitchFamily="34" charset="0"/>
                </a:rPr>
                <a:t>Participant fails one of two benchmarks</a:t>
              </a:r>
            </a:p>
          </p:txBody>
        </p:sp>
      </p:grpSp>
      <p:sp>
        <p:nvSpPr>
          <p:cNvPr id="94251" name="AutoShape 43"/>
          <p:cNvSpPr>
            <a:spLocks noChangeArrowheads="1"/>
          </p:cNvSpPr>
          <p:nvPr/>
        </p:nvSpPr>
        <p:spPr bwMode="auto">
          <a:xfrm rot="3055770">
            <a:off x="2636838" y="5105399"/>
            <a:ext cx="793750" cy="533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7C80"/>
          </a:solidFill>
          <a:ln w="9525" algn="ctr">
            <a:solidFill>
              <a:schemeClr val="tx1"/>
            </a:solidFill>
            <a:miter lim="800000"/>
            <a:headEnd/>
            <a:tailEnd/>
          </a:ln>
        </p:spPr>
        <p:txBody>
          <a:bodyPr wrap="none" anchor="ctr"/>
          <a:lstStyle/>
          <a:p>
            <a:endParaRPr lang="en-US"/>
          </a:p>
        </p:txBody>
      </p:sp>
      <p:sp>
        <p:nvSpPr>
          <p:cNvPr id="94252" name="Oval 44"/>
          <p:cNvSpPr>
            <a:spLocks noChangeArrowheads="1"/>
          </p:cNvSpPr>
          <p:nvPr/>
        </p:nvSpPr>
        <p:spPr bwMode="auto">
          <a:xfrm>
            <a:off x="2882900" y="5781674"/>
            <a:ext cx="1219200" cy="1066800"/>
          </a:xfrm>
          <a:prstGeom prst="ellipse">
            <a:avLst/>
          </a:prstGeom>
          <a:solidFill>
            <a:srgbClr val="CCFFFF"/>
          </a:solidFill>
          <a:ln w="9525" algn="ctr">
            <a:solidFill>
              <a:schemeClr val="tx1"/>
            </a:solidFill>
            <a:round/>
            <a:headEnd/>
            <a:tailEnd/>
          </a:ln>
        </p:spPr>
        <p:txBody>
          <a:bodyPr wrap="none" anchor="ctr"/>
          <a:lstStyle/>
          <a:p>
            <a:pPr algn="ctr"/>
            <a:r>
              <a:rPr lang="en-US" sz="1400" b="1">
                <a:latin typeface="Arial" pitchFamily="34" charset="0"/>
              </a:rPr>
              <a:t>Revise plan</a:t>
            </a:r>
          </a:p>
          <a:p>
            <a:pPr algn="ctr"/>
            <a:r>
              <a:rPr lang="en-US" sz="1400" b="1">
                <a:latin typeface="Arial" pitchFamily="34" charset="0"/>
              </a:rPr>
              <a:t>Modify IEP</a:t>
            </a:r>
          </a:p>
        </p:txBody>
      </p:sp>
      <p:sp>
        <p:nvSpPr>
          <p:cNvPr id="78884" name="AutoShape 46"/>
          <p:cNvSpPr>
            <a:spLocks noChangeArrowheads="1"/>
          </p:cNvSpPr>
          <p:nvPr/>
        </p:nvSpPr>
        <p:spPr bwMode="auto">
          <a:xfrm>
            <a:off x="3340100" y="5019674"/>
            <a:ext cx="533400" cy="685800"/>
          </a:xfrm>
          <a:prstGeom prst="upArrow">
            <a:avLst>
              <a:gd name="adj1" fmla="val 50000"/>
              <a:gd name="adj2" fmla="val 32143"/>
            </a:avLst>
          </a:prstGeom>
          <a:solidFill>
            <a:srgbClr val="CCFFFF"/>
          </a:solidFill>
          <a:ln w="9525" algn="ctr">
            <a:solidFill>
              <a:schemeClr val="tx1"/>
            </a:solidFill>
            <a:miter lim="800000"/>
            <a:headEnd/>
            <a:tailEnd/>
          </a:ln>
        </p:spPr>
        <p:txBody>
          <a:bodyPr wrap="none" anchor="ctr"/>
          <a:lstStyle/>
          <a:p>
            <a:endParaRPr lang="en-US"/>
          </a:p>
        </p:txBody>
      </p:sp>
      <p:sp>
        <p:nvSpPr>
          <p:cNvPr id="94256" name="Text Box 48"/>
          <p:cNvSpPr txBox="1">
            <a:spLocks noChangeArrowheads="1"/>
          </p:cNvSpPr>
          <p:nvPr/>
        </p:nvSpPr>
        <p:spPr bwMode="auto">
          <a:xfrm>
            <a:off x="4711700" y="5324474"/>
            <a:ext cx="3124200" cy="641350"/>
          </a:xfrm>
          <a:prstGeom prst="rect">
            <a:avLst/>
          </a:prstGeom>
          <a:noFill/>
          <a:ln w="9525" algn="ctr">
            <a:noFill/>
            <a:miter lim="800000"/>
            <a:headEnd/>
            <a:tailEnd/>
          </a:ln>
        </p:spPr>
        <p:txBody>
          <a:bodyPr>
            <a:spAutoFit/>
          </a:bodyPr>
          <a:lstStyle/>
          <a:p>
            <a:pPr algn="ctr">
              <a:spcBef>
                <a:spcPct val="50000"/>
              </a:spcBef>
            </a:pPr>
            <a:r>
              <a:rPr lang="en-US" sz="1800" b="1">
                <a:solidFill>
                  <a:srgbClr val="009900"/>
                </a:solidFill>
                <a:latin typeface="Arial" pitchFamily="34" charset="0"/>
              </a:rPr>
              <a:t>Modified plan </a:t>
            </a:r>
            <a:r>
              <a:rPr lang="en-US" sz="1800" b="1" i="1">
                <a:solidFill>
                  <a:srgbClr val="009900"/>
                </a:solidFill>
                <a:latin typeface="Arial" pitchFamily="34" charset="0"/>
              </a:rPr>
              <a:t>may</a:t>
            </a:r>
            <a:r>
              <a:rPr lang="en-US" sz="1800" b="1">
                <a:solidFill>
                  <a:srgbClr val="009900"/>
                </a:solidFill>
                <a:latin typeface="Arial" pitchFamily="34" charset="0"/>
              </a:rPr>
              <a:t> include Completion TRA eligibility</a:t>
            </a:r>
            <a:r>
              <a:rPr lang="en-US" sz="1800">
                <a:latin typeface="Arial" pitchFamily="34" charset="0"/>
              </a:rPr>
              <a:t> </a:t>
            </a:r>
          </a:p>
        </p:txBody>
      </p:sp>
      <p:sp>
        <p:nvSpPr>
          <p:cNvPr id="3" name="Oval 22"/>
          <p:cNvSpPr>
            <a:spLocks noChangeArrowheads="1"/>
          </p:cNvSpPr>
          <p:nvPr/>
        </p:nvSpPr>
        <p:spPr bwMode="auto">
          <a:xfrm>
            <a:off x="8331200" y="2098674"/>
            <a:ext cx="76200" cy="76200"/>
          </a:xfrm>
          <a:prstGeom prst="ellipse">
            <a:avLst/>
          </a:prstGeom>
          <a:solidFill>
            <a:srgbClr val="99CC00"/>
          </a:solidFill>
          <a:ln w="9525">
            <a:solidFill>
              <a:schemeClr val="tx1"/>
            </a:solidFill>
            <a:round/>
            <a:headEnd/>
            <a:tailEnd/>
          </a:ln>
        </p:spPr>
        <p:txBody>
          <a:bodyPr wrap="none" anchor="ctr"/>
          <a:lstStyle/>
          <a:p>
            <a:endParaRPr lang="en-US"/>
          </a:p>
        </p:txBody>
      </p:sp>
      <p:grpSp>
        <p:nvGrpSpPr>
          <p:cNvPr id="22" name="Group 39"/>
          <p:cNvGrpSpPr>
            <a:grpSpLocks/>
          </p:cNvGrpSpPr>
          <p:nvPr/>
        </p:nvGrpSpPr>
        <p:grpSpPr bwMode="auto">
          <a:xfrm>
            <a:off x="7353300" y="2136774"/>
            <a:ext cx="1371600" cy="809625"/>
            <a:chOff x="4592" y="1064"/>
            <a:chExt cx="864" cy="510"/>
          </a:xfrm>
        </p:grpSpPr>
        <p:sp>
          <p:nvSpPr>
            <p:cNvPr id="29753" name="Text Box 29"/>
            <p:cNvSpPr txBox="1">
              <a:spLocks noChangeArrowheads="1"/>
            </p:cNvSpPr>
            <p:nvPr/>
          </p:nvSpPr>
          <p:spPr bwMode="auto">
            <a:xfrm>
              <a:off x="4592" y="1248"/>
              <a:ext cx="864" cy="326"/>
            </a:xfrm>
            <a:prstGeom prst="rect">
              <a:avLst/>
            </a:prstGeom>
            <a:solidFill>
              <a:srgbClr val="0070C0"/>
            </a:solidFill>
            <a:ln w="9525" algn="ctr">
              <a:noFill/>
              <a:miter lim="800000"/>
              <a:headEnd/>
              <a:tailEnd/>
            </a:ln>
          </p:spPr>
          <p:txBody>
            <a:bodyPr>
              <a:spAutoFit/>
            </a:bodyPr>
            <a:lstStyle/>
            <a:p>
              <a:pPr algn="ctr">
                <a:spcBef>
                  <a:spcPct val="50000"/>
                </a:spcBef>
              </a:pPr>
              <a:r>
                <a:rPr lang="en-US" sz="1400" b="1">
                  <a:latin typeface="Arial" pitchFamily="34" charset="0"/>
                </a:rPr>
                <a:t>Completion TRA begins</a:t>
              </a:r>
            </a:p>
          </p:txBody>
        </p:sp>
        <p:sp>
          <p:nvSpPr>
            <p:cNvPr id="29754" name="Line 41"/>
            <p:cNvSpPr>
              <a:spLocks noChangeShapeType="1"/>
            </p:cNvSpPr>
            <p:nvPr/>
          </p:nvSpPr>
          <p:spPr bwMode="auto">
            <a:xfrm>
              <a:off x="5056" y="1064"/>
              <a:ext cx="0" cy="192"/>
            </a:xfrm>
            <a:prstGeom prst="line">
              <a:avLst/>
            </a:prstGeom>
            <a:noFill/>
            <a:ln w="9525">
              <a:solidFill>
                <a:schemeClr val="tx1"/>
              </a:solidFill>
              <a:round/>
              <a:headEnd/>
              <a:tailEnd/>
            </a:ln>
          </p:spPr>
          <p:txBody>
            <a:bodyPr/>
            <a:lstStyle/>
            <a:p>
              <a:endParaRPr lang="en-US"/>
            </a:p>
          </p:txBody>
        </p:sp>
      </p:grpSp>
      <p:sp>
        <p:nvSpPr>
          <p:cNvPr id="4" name="Oval 20"/>
          <p:cNvSpPr>
            <a:spLocks noChangeArrowheads="1"/>
          </p:cNvSpPr>
          <p:nvPr/>
        </p:nvSpPr>
        <p:spPr bwMode="auto">
          <a:xfrm>
            <a:off x="5441950" y="21050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6" name="Oval 20"/>
          <p:cNvSpPr>
            <a:spLocks noChangeArrowheads="1"/>
          </p:cNvSpPr>
          <p:nvPr/>
        </p:nvSpPr>
        <p:spPr bwMode="auto">
          <a:xfrm>
            <a:off x="6381750" y="21050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7" name="Oval 20"/>
          <p:cNvSpPr>
            <a:spLocks noChangeArrowheads="1"/>
          </p:cNvSpPr>
          <p:nvPr/>
        </p:nvSpPr>
        <p:spPr bwMode="auto">
          <a:xfrm>
            <a:off x="6838950" y="21050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8" name="Oval 20"/>
          <p:cNvSpPr>
            <a:spLocks noChangeArrowheads="1"/>
          </p:cNvSpPr>
          <p:nvPr/>
        </p:nvSpPr>
        <p:spPr bwMode="auto">
          <a:xfrm>
            <a:off x="7334250" y="21050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9" name="Oval 20"/>
          <p:cNvSpPr>
            <a:spLocks noChangeArrowheads="1"/>
          </p:cNvSpPr>
          <p:nvPr/>
        </p:nvSpPr>
        <p:spPr bwMode="auto">
          <a:xfrm>
            <a:off x="7791450" y="21050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78895" name="Line 47"/>
          <p:cNvSpPr>
            <a:spLocks noChangeShapeType="1"/>
          </p:cNvSpPr>
          <p:nvPr/>
        </p:nvSpPr>
        <p:spPr bwMode="auto">
          <a:xfrm>
            <a:off x="2654300" y="4257674"/>
            <a:ext cx="990600" cy="609600"/>
          </a:xfrm>
          <a:prstGeom prst="line">
            <a:avLst/>
          </a:prstGeom>
          <a:noFill/>
          <a:ln w="9525">
            <a:solidFill>
              <a:srgbClr val="008000"/>
            </a:solidFill>
            <a:round/>
            <a:headEnd/>
            <a:tailEnd/>
          </a:ln>
        </p:spPr>
        <p:txBody>
          <a:bodyPr/>
          <a:lstStyle/>
          <a:p>
            <a:endParaRPr lang="en-US"/>
          </a:p>
        </p:txBody>
      </p:sp>
      <p:sp>
        <p:nvSpPr>
          <p:cNvPr id="94247" name="AutoShape 39"/>
          <p:cNvSpPr>
            <a:spLocks noChangeArrowheads="1"/>
          </p:cNvSpPr>
          <p:nvPr/>
        </p:nvSpPr>
        <p:spPr bwMode="auto">
          <a:xfrm>
            <a:off x="2120900" y="4333874"/>
            <a:ext cx="990600" cy="914400"/>
          </a:xfrm>
          <a:prstGeom prst="octagon">
            <a:avLst>
              <a:gd name="adj" fmla="val 29287"/>
            </a:avLst>
          </a:prstGeom>
          <a:solidFill>
            <a:srgbClr val="FF0000"/>
          </a:solidFill>
          <a:ln w="9525" algn="ctr">
            <a:solidFill>
              <a:schemeClr val="tx1"/>
            </a:solidFill>
            <a:miter lim="800000"/>
            <a:headEnd/>
            <a:tailEnd/>
          </a:ln>
        </p:spPr>
        <p:txBody>
          <a:bodyPr wrap="none" anchor="ctr"/>
          <a:lstStyle/>
          <a:p>
            <a:pPr algn="ctr"/>
            <a:r>
              <a:rPr lang="en-US" sz="1800" b="1">
                <a:solidFill>
                  <a:schemeClr val="bg1"/>
                </a:solidFill>
                <a:latin typeface="Arial" pitchFamily="34" charset="0"/>
              </a:rPr>
              <a:t>2</a:t>
            </a:r>
            <a:r>
              <a:rPr lang="en-US" sz="1800" b="1" baseline="30000">
                <a:solidFill>
                  <a:schemeClr val="bg1"/>
                </a:solidFill>
                <a:latin typeface="Arial" pitchFamily="34" charset="0"/>
              </a:rPr>
              <a:t>nd</a:t>
            </a:r>
            <a:r>
              <a:rPr lang="en-US" sz="1800" b="1">
                <a:solidFill>
                  <a:schemeClr val="bg1"/>
                </a:solidFill>
                <a:latin typeface="Arial" pitchFamily="34" charset="0"/>
              </a:rPr>
              <a:t> </a:t>
            </a:r>
          </a:p>
          <a:p>
            <a:pPr algn="ctr"/>
            <a:r>
              <a:rPr lang="en-US" sz="1800" b="1">
                <a:solidFill>
                  <a:schemeClr val="bg1"/>
                </a:solidFill>
                <a:latin typeface="Arial" pitchFamily="34" charset="0"/>
              </a:rPr>
              <a:t>Failure</a:t>
            </a:r>
          </a:p>
        </p:txBody>
      </p:sp>
      <p:grpSp>
        <p:nvGrpSpPr>
          <p:cNvPr id="23" name="Group 49"/>
          <p:cNvGrpSpPr>
            <a:grpSpLocks/>
          </p:cNvGrpSpPr>
          <p:nvPr/>
        </p:nvGrpSpPr>
        <p:grpSpPr bwMode="auto">
          <a:xfrm>
            <a:off x="3568700" y="4791074"/>
            <a:ext cx="5105400" cy="104775"/>
            <a:chOff x="2208" y="2736"/>
            <a:chExt cx="3216" cy="66"/>
          </a:xfrm>
        </p:grpSpPr>
        <p:sp>
          <p:nvSpPr>
            <p:cNvPr id="29751" name="Oval 47"/>
            <p:cNvSpPr>
              <a:spLocks noChangeArrowheads="1"/>
            </p:cNvSpPr>
            <p:nvPr/>
          </p:nvSpPr>
          <p:spPr bwMode="auto">
            <a:xfrm>
              <a:off x="2208" y="2736"/>
              <a:ext cx="63" cy="66"/>
            </a:xfrm>
            <a:prstGeom prst="ellipse">
              <a:avLst/>
            </a:prstGeom>
            <a:solidFill>
              <a:srgbClr val="99CC00"/>
            </a:solidFill>
            <a:ln w="15875">
              <a:solidFill>
                <a:srgbClr val="008000"/>
              </a:solidFill>
              <a:round/>
              <a:headEnd/>
              <a:tailEnd/>
            </a:ln>
          </p:spPr>
          <p:txBody>
            <a:bodyPr wrap="none" anchor="ctr"/>
            <a:lstStyle/>
            <a:p>
              <a:endParaRPr lang="en-US"/>
            </a:p>
          </p:txBody>
        </p:sp>
        <p:sp>
          <p:nvSpPr>
            <p:cNvPr id="29752" name="Line 51"/>
            <p:cNvSpPr>
              <a:spLocks noChangeShapeType="1"/>
            </p:cNvSpPr>
            <p:nvPr/>
          </p:nvSpPr>
          <p:spPr bwMode="auto">
            <a:xfrm>
              <a:off x="2256" y="2784"/>
              <a:ext cx="3168" cy="0"/>
            </a:xfrm>
            <a:prstGeom prst="line">
              <a:avLst/>
            </a:prstGeom>
            <a:noFill/>
            <a:ln w="15875">
              <a:solidFill>
                <a:srgbClr val="008000"/>
              </a:solidFill>
              <a:round/>
              <a:headEnd/>
              <a:tailEnd type="triangle" w="med" len="med"/>
            </a:ln>
          </p:spPr>
          <p:txBody>
            <a:bodyPr/>
            <a:lstStyle/>
            <a:p>
              <a:endParaRPr lang="en-US"/>
            </a:p>
          </p:txBody>
        </p:sp>
      </p:grpSp>
      <p:sp>
        <p:nvSpPr>
          <p:cNvPr id="10" name="Oval 22"/>
          <p:cNvSpPr>
            <a:spLocks noChangeArrowheads="1"/>
          </p:cNvSpPr>
          <p:nvPr/>
        </p:nvSpPr>
        <p:spPr bwMode="auto">
          <a:xfrm>
            <a:off x="3949700" y="48228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1" name="Oval 22"/>
          <p:cNvSpPr>
            <a:spLocks noChangeArrowheads="1"/>
          </p:cNvSpPr>
          <p:nvPr/>
        </p:nvSpPr>
        <p:spPr bwMode="auto">
          <a:xfrm>
            <a:off x="4356100" y="4818062"/>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2" name="Oval 22"/>
          <p:cNvSpPr>
            <a:spLocks noChangeArrowheads="1"/>
          </p:cNvSpPr>
          <p:nvPr/>
        </p:nvSpPr>
        <p:spPr bwMode="auto">
          <a:xfrm>
            <a:off x="4746625" y="4827587"/>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3" name="Oval 22"/>
          <p:cNvSpPr>
            <a:spLocks noChangeArrowheads="1"/>
          </p:cNvSpPr>
          <p:nvPr/>
        </p:nvSpPr>
        <p:spPr bwMode="auto">
          <a:xfrm>
            <a:off x="5137150" y="483552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4" name="Oval 22"/>
          <p:cNvSpPr>
            <a:spLocks noChangeArrowheads="1"/>
          </p:cNvSpPr>
          <p:nvPr/>
        </p:nvSpPr>
        <p:spPr bwMode="auto">
          <a:xfrm>
            <a:off x="5559425" y="4829174"/>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5" name="Oval 22"/>
          <p:cNvSpPr>
            <a:spLocks noChangeArrowheads="1"/>
          </p:cNvSpPr>
          <p:nvPr/>
        </p:nvSpPr>
        <p:spPr bwMode="auto">
          <a:xfrm>
            <a:off x="6026150" y="4837112"/>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6" name="Oval 22"/>
          <p:cNvSpPr>
            <a:spLocks noChangeArrowheads="1"/>
          </p:cNvSpPr>
          <p:nvPr/>
        </p:nvSpPr>
        <p:spPr bwMode="auto">
          <a:xfrm>
            <a:off x="6416675" y="4832349"/>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7" name="Oval 22"/>
          <p:cNvSpPr>
            <a:spLocks noChangeArrowheads="1"/>
          </p:cNvSpPr>
          <p:nvPr/>
        </p:nvSpPr>
        <p:spPr bwMode="auto">
          <a:xfrm>
            <a:off x="6838950" y="4840287"/>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8" name="Oval 22"/>
          <p:cNvSpPr>
            <a:spLocks noChangeArrowheads="1"/>
          </p:cNvSpPr>
          <p:nvPr/>
        </p:nvSpPr>
        <p:spPr bwMode="auto">
          <a:xfrm>
            <a:off x="7280275" y="4837112"/>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19" name="Oval 22"/>
          <p:cNvSpPr>
            <a:spLocks noChangeArrowheads="1"/>
          </p:cNvSpPr>
          <p:nvPr/>
        </p:nvSpPr>
        <p:spPr bwMode="auto">
          <a:xfrm>
            <a:off x="7670800" y="4832349"/>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20" name="Oval 22"/>
          <p:cNvSpPr>
            <a:spLocks noChangeArrowheads="1"/>
          </p:cNvSpPr>
          <p:nvPr/>
        </p:nvSpPr>
        <p:spPr bwMode="auto">
          <a:xfrm>
            <a:off x="8093075" y="4840287"/>
            <a:ext cx="76200" cy="76200"/>
          </a:xfrm>
          <a:prstGeom prst="ellipse">
            <a:avLst/>
          </a:prstGeom>
          <a:solidFill>
            <a:srgbClr val="99CC00"/>
          </a:solidFill>
          <a:ln w="9525">
            <a:solidFill>
              <a:schemeClr val="tx1"/>
            </a:solidFill>
            <a:round/>
            <a:headEnd/>
            <a:tailEnd/>
          </a:ln>
        </p:spPr>
        <p:txBody>
          <a:bodyPr wrap="none" anchor="ctr"/>
          <a:lstStyle/>
          <a:p>
            <a:endParaRPr lang="en-US"/>
          </a:p>
        </p:txBody>
      </p:sp>
      <p:sp>
        <p:nvSpPr>
          <p:cNvPr id="78911" name="Line 63"/>
          <p:cNvSpPr>
            <a:spLocks noChangeShapeType="1"/>
          </p:cNvSpPr>
          <p:nvPr/>
        </p:nvSpPr>
        <p:spPr bwMode="auto">
          <a:xfrm>
            <a:off x="2730500" y="4181474"/>
            <a:ext cx="5943600" cy="0"/>
          </a:xfrm>
          <a:prstGeom prst="line">
            <a:avLst/>
          </a:prstGeom>
          <a:noFill/>
          <a:ln w="15875">
            <a:solidFill>
              <a:srgbClr val="333399"/>
            </a:solidFill>
            <a:round/>
            <a:headEnd/>
            <a:tailEnd type="triangle" w="med" len="lg"/>
          </a:ln>
        </p:spPr>
        <p:txBody>
          <a:bodyPr/>
          <a:lstStyle/>
          <a:p>
            <a:endParaRPr lang="en-US"/>
          </a:p>
        </p:txBody>
      </p:sp>
      <p:sp>
        <p:nvSpPr>
          <p:cNvPr id="94246" name="Oval 38"/>
          <p:cNvSpPr>
            <a:spLocks noChangeArrowheads="1"/>
          </p:cNvSpPr>
          <p:nvPr/>
        </p:nvSpPr>
        <p:spPr bwMode="auto">
          <a:xfrm>
            <a:off x="2501900" y="4105274"/>
            <a:ext cx="228600" cy="203200"/>
          </a:xfrm>
          <a:prstGeom prst="ellipse">
            <a:avLst/>
          </a:prstGeom>
          <a:solidFill>
            <a:srgbClr val="FF0000"/>
          </a:solidFill>
          <a:ln w="9525">
            <a:solidFill>
              <a:schemeClr val="tx1"/>
            </a:solidFill>
            <a:round/>
            <a:headEnd/>
            <a:tailEnd/>
          </a:ln>
        </p:spPr>
        <p:txBody>
          <a:bodyPr wrap="none" anchor="ctr"/>
          <a:lstStyle/>
          <a:p>
            <a:endParaRPr lang="en-US"/>
          </a:p>
        </p:txBody>
      </p:sp>
      <p:sp>
        <p:nvSpPr>
          <p:cNvPr id="78913" name="Text Box 65"/>
          <p:cNvSpPr txBox="1">
            <a:spLocks noChangeArrowheads="1"/>
          </p:cNvSpPr>
          <p:nvPr/>
        </p:nvSpPr>
        <p:spPr bwMode="auto">
          <a:xfrm>
            <a:off x="3568700" y="4257674"/>
            <a:ext cx="4648200" cy="641350"/>
          </a:xfrm>
          <a:prstGeom prst="rect">
            <a:avLst/>
          </a:prstGeom>
          <a:noFill/>
          <a:ln w="9525">
            <a:noFill/>
            <a:miter lim="800000"/>
            <a:headEnd/>
            <a:tailEnd/>
          </a:ln>
        </p:spPr>
        <p:txBody>
          <a:bodyPr>
            <a:spAutoFit/>
          </a:bodyPr>
          <a:lstStyle/>
          <a:p>
            <a:pPr>
              <a:spcBef>
                <a:spcPct val="50000"/>
              </a:spcBef>
            </a:pPr>
            <a:r>
              <a:rPr lang="en-US" sz="1800" b="1">
                <a:solidFill>
                  <a:srgbClr val="333399"/>
                </a:solidFill>
                <a:latin typeface="Arial" pitchFamily="34" charset="0"/>
              </a:rPr>
              <a:t>Participant may continue in original approved plan with no Completion TRA</a:t>
            </a:r>
          </a:p>
        </p:txBody>
      </p:sp>
      <p:sp>
        <p:nvSpPr>
          <p:cNvPr id="66" name="Rectangle 5"/>
          <p:cNvSpPr txBox="1">
            <a:spLocks noChangeArrowheads="1"/>
          </p:cNvSpPr>
          <p:nvPr/>
        </p:nvSpPr>
        <p:spPr>
          <a:xfrm>
            <a:off x="0" y="1"/>
            <a:ext cx="9144000" cy="1066800"/>
          </a:xfrm>
          <a:prstGeom prst="rect">
            <a:avLst/>
          </a:prstGeom>
        </p:spPr>
        <p:txBody>
          <a:bodyPr anchor="ctr" anchorCtr="1">
            <a:normAutofit/>
          </a:bodyPr>
          <a:lst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a:lstStyle>
          <a:p>
            <a:pPr fontAlgn="auto">
              <a:spcAft>
                <a:spcPts val="0"/>
              </a:spcAft>
            </a:pPr>
            <a:r>
              <a:rPr lang="en-US" dirty="0" smtClean="0">
                <a:ln w="12700">
                  <a:noFill/>
                  <a:prstDash val="solid"/>
                </a:ln>
                <a:effectLst>
                  <a:outerShdw blurRad="38100" dist="38100" dir="2700000" algn="tl">
                    <a:srgbClr val="000000">
                      <a:alpha val="43137"/>
                    </a:srgbClr>
                  </a:outerShdw>
                </a:effectLst>
                <a:ea typeface="ＭＳ Ｐゴシック"/>
              </a:rPr>
              <a:t>Training Benchmarks</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65" name="Slide Number Placeholder 1"/>
          <p:cNvSpPr>
            <a:spLocks noGrp="1"/>
          </p:cNvSpPr>
          <p:nvPr>
            <p:ph type="sldNum" sz="quarter" idx="12"/>
          </p:nvPr>
        </p:nvSpPr>
        <p:spPr>
          <a:xfrm>
            <a:off x="6324600" y="6400800"/>
            <a:ext cx="2133600" cy="365125"/>
          </a:xfrm>
        </p:spPr>
        <p:txBody>
          <a:bodyPr/>
          <a:lstStyle/>
          <a:p>
            <a:fld id="{01723B91-CE10-4F20-890A-0852E2246859}" type="slidenum">
              <a:rPr lang="en-US" smtClean="0"/>
              <a:pPr/>
              <a:t>52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grpId="0" nodeType="clickEffect">
                                  <p:stCondLst>
                                    <p:cond delay="0"/>
                                  </p:stCondLst>
                                  <p:childTnLst>
                                    <p:set>
                                      <p:cBhvr>
                                        <p:cTn id="10" dur="1" fill="hold">
                                          <p:stCondLst>
                                            <p:cond delay="0"/>
                                          </p:stCondLst>
                                        </p:cTn>
                                        <p:tgtEl>
                                          <p:spTgt spid="94243"/>
                                        </p:tgtEl>
                                        <p:attrNameLst>
                                          <p:attrName>style.visibility</p:attrName>
                                        </p:attrNameLst>
                                      </p:cBhvr>
                                      <p:to>
                                        <p:strVal val="visible"/>
                                      </p:to>
                                    </p:set>
                                    <p:anim calcmode="lin" valueType="num">
                                      <p:cBhvr>
                                        <p:cTn id="11" dur="500" fill="hold"/>
                                        <p:tgtEl>
                                          <p:spTgt spid="94243"/>
                                        </p:tgtEl>
                                        <p:attrNameLst>
                                          <p:attrName>ppt_w</p:attrName>
                                        </p:attrNameLst>
                                      </p:cBhvr>
                                      <p:tavLst>
                                        <p:tav tm="0">
                                          <p:val>
                                            <p:fltVal val="0"/>
                                          </p:val>
                                        </p:tav>
                                        <p:tav tm="100000">
                                          <p:val>
                                            <p:strVal val="#ppt_w"/>
                                          </p:val>
                                        </p:tav>
                                      </p:tavLst>
                                    </p:anim>
                                    <p:anim calcmode="lin" valueType="num">
                                      <p:cBhvr>
                                        <p:cTn id="12" dur="500" fill="hold"/>
                                        <p:tgtEl>
                                          <p:spTgt spid="94243"/>
                                        </p:tgtEl>
                                        <p:attrNameLst>
                                          <p:attrName>ppt_h</p:attrName>
                                        </p:attrNameLst>
                                      </p:cBhvr>
                                      <p:tavLst>
                                        <p:tav tm="0">
                                          <p:val>
                                            <p:fltVal val="0"/>
                                          </p:val>
                                        </p:tav>
                                        <p:tav tm="100000">
                                          <p:val>
                                            <p:strVal val="#ppt_h"/>
                                          </p:val>
                                        </p:tav>
                                      </p:tavLst>
                                    </p:anim>
                                    <p:animEffect transition="in" filter="fade">
                                      <p:cBhvr>
                                        <p:cTn id="13" dur="500"/>
                                        <p:tgtEl>
                                          <p:spTgt spid="94243"/>
                                        </p:tgtEl>
                                      </p:cBhvr>
                                    </p:animEffect>
                                  </p:childTnLst>
                                </p:cTn>
                              </p:par>
                            </p:childTnLst>
                          </p:cTn>
                        </p:par>
                      </p:childTnLst>
                    </p:cTn>
                  </p:par>
                  <p:par>
                    <p:cTn id="14" fill="hold">
                      <p:stCondLst>
                        <p:cond delay="indefinite"/>
                      </p:stCondLst>
                      <p:childTnLst>
                        <p:par>
                          <p:cTn id="15" fill="hold">
                            <p:stCondLst>
                              <p:cond delay="0"/>
                            </p:stCondLst>
                            <p:childTnLst>
                              <p:par>
                                <p:cTn id="16" presetID="37"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900" decel="100000" fill="hold"/>
                                        <p:tgtEl>
                                          <p:spTgt spid="2"/>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94219"/>
                                        </p:tgtEl>
                                        <p:attrNameLst>
                                          <p:attrName>style.visibility</p:attrName>
                                        </p:attrNameLst>
                                      </p:cBhvr>
                                      <p:to>
                                        <p:strVal val="visible"/>
                                      </p:to>
                                    </p:set>
                                    <p:anim calcmode="lin" valueType="num">
                                      <p:cBhvr>
                                        <p:cTn id="26" dur="500" fill="hold"/>
                                        <p:tgtEl>
                                          <p:spTgt spid="94219"/>
                                        </p:tgtEl>
                                        <p:attrNameLst>
                                          <p:attrName>ppt_w</p:attrName>
                                        </p:attrNameLst>
                                      </p:cBhvr>
                                      <p:tavLst>
                                        <p:tav tm="0">
                                          <p:val>
                                            <p:fltVal val="0"/>
                                          </p:val>
                                        </p:tav>
                                        <p:tav tm="100000">
                                          <p:val>
                                            <p:strVal val="#ppt_w"/>
                                          </p:val>
                                        </p:tav>
                                      </p:tavLst>
                                    </p:anim>
                                    <p:anim calcmode="lin" valueType="num">
                                      <p:cBhvr>
                                        <p:cTn id="27" dur="500" fill="hold"/>
                                        <p:tgtEl>
                                          <p:spTgt spid="94219"/>
                                        </p:tgtEl>
                                        <p:attrNameLst>
                                          <p:attrName>ppt_h</p:attrName>
                                        </p:attrNameLst>
                                      </p:cBhvr>
                                      <p:tavLst>
                                        <p:tav tm="0">
                                          <p:val>
                                            <p:fltVal val="0"/>
                                          </p:val>
                                        </p:tav>
                                        <p:tav tm="100000">
                                          <p:val>
                                            <p:strVal val="#ppt_h"/>
                                          </p:val>
                                        </p:tav>
                                      </p:tavLst>
                                    </p:anim>
                                    <p:animEffect transition="in" filter="fade">
                                      <p:cBhvr>
                                        <p:cTn id="28" dur="500"/>
                                        <p:tgtEl>
                                          <p:spTgt spid="94219"/>
                                        </p:tgtEl>
                                      </p:cBhvr>
                                    </p:animEffec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94220"/>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942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42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4223"/>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942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42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42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42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42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42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4230"/>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94230"/>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94230"/>
                                        </p:tgtEl>
                                        <p:attrNameLst>
                                          <p:attrName>style.visibility</p:attrName>
                                        </p:attrNameLst>
                                      </p:cBhvr>
                                      <p:to>
                                        <p:strVal val="visible"/>
                                      </p:to>
                                    </p:set>
                                  </p:childTnLst>
                                </p:cTn>
                              </p:par>
                              <p:par>
                                <p:cTn id="59" presetID="1" presetClass="entr" presetSubtype="0" fill="hold" grpId="3" nodeType="withEffect">
                                  <p:stCondLst>
                                    <p:cond delay="0"/>
                                  </p:stCondLst>
                                  <p:childTnLst>
                                    <p:set>
                                      <p:cBhvr>
                                        <p:cTn id="60" dur="1" fill="hold">
                                          <p:stCondLst>
                                            <p:cond delay="0"/>
                                          </p:stCondLst>
                                        </p:cTn>
                                        <p:tgtEl>
                                          <p:spTgt spid="94230"/>
                                        </p:tgtEl>
                                        <p:attrNameLst>
                                          <p:attrName>style.visibility</p:attrName>
                                        </p:attrNameLst>
                                      </p:cBhvr>
                                      <p:to>
                                        <p:strVal val="visible"/>
                                      </p:to>
                                    </p:set>
                                  </p:childTnLst>
                                </p:cTn>
                              </p:par>
                              <p:par>
                                <p:cTn id="61" presetID="1" presetClass="entr" presetSubtype="0" fill="hold" grpId="4" nodeType="withEffect">
                                  <p:stCondLst>
                                    <p:cond delay="0"/>
                                  </p:stCondLst>
                                  <p:childTnLst>
                                    <p:set>
                                      <p:cBhvr>
                                        <p:cTn id="62" dur="1" fill="hold">
                                          <p:stCondLst>
                                            <p:cond delay="0"/>
                                          </p:stCondLst>
                                        </p:cTn>
                                        <p:tgtEl>
                                          <p:spTgt spid="942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childTnLst>
                                </p:cTn>
                              </p:par>
                            </p:childTnLst>
                          </p:cTn>
                        </p:par>
                        <p:par>
                          <p:cTn id="71" fill="hold">
                            <p:stCondLst>
                              <p:cond delay="500"/>
                            </p:stCondLst>
                            <p:childTnLst>
                              <p:par>
                                <p:cTn id="72" presetID="37" presetClass="entr" presetSubtype="0"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3000"/>
                                        <p:tgtEl>
                                          <p:spTgt spid="22"/>
                                        </p:tgtEl>
                                      </p:cBhvr>
                                    </p:animEffect>
                                    <p:anim calcmode="lin" valueType="num">
                                      <p:cBhvr>
                                        <p:cTn id="75" dur="3000" fill="hold"/>
                                        <p:tgtEl>
                                          <p:spTgt spid="22"/>
                                        </p:tgtEl>
                                        <p:attrNameLst>
                                          <p:attrName>ppt_x</p:attrName>
                                        </p:attrNameLst>
                                      </p:cBhvr>
                                      <p:tavLst>
                                        <p:tav tm="0">
                                          <p:val>
                                            <p:strVal val="#ppt_x"/>
                                          </p:val>
                                        </p:tav>
                                        <p:tav tm="100000">
                                          <p:val>
                                            <p:strVal val="#ppt_x"/>
                                          </p:val>
                                        </p:tav>
                                      </p:tavLst>
                                    </p:anim>
                                    <p:anim calcmode="lin" valueType="num">
                                      <p:cBhvr>
                                        <p:cTn id="76" dur="2700" decel="100000" fill="hold"/>
                                        <p:tgtEl>
                                          <p:spTgt spid="22"/>
                                        </p:tgtEl>
                                        <p:attrNameLst>
                                          <p:attrName>ppt_y</p:attrName>
                                        </p:attrNameLst>
                                      </p:cBhvr>
                                      <p:tavLst>
                                        <p:tav tm="0">
                                          <p:val>
                                            <p:strVal val="#ppt_y+1"/>
                                          </p:val>
                                        </p:tav>
                                        <p:tav tm="100000">
                                          <p:val>
                                            <p:strVal val="#ppt_y-.03"/>
                                          </p:val>
                                        </p:tav>
                                      </p:tavLst>
                                    </p:anim>
                                    <p:anim calcmode="lin" valueType="num">
                                      <p:cBhvr>
                                        <p:cTn id="77" dur="300" accel="100000" fill="hold">
                                          <p:stCondLst>
                                            <p:cond delay="27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53" presetClass="entr" presetSubtype="0" fill="hold" grpId="0" nodeType="clickEffect">
                                  <p:stCondLst>
                                    <p:cond delay="0"/>
                                  </p:stCondLst>
                                  <p:childTnLst>
                                    <p:set>
                                      <p:cBhvr>
                                        <p:cTn id="85" dur="1" fill="hold">
                                          <p:stCondLst>
                                            <p:cond delay="0"/>
                                          </p:stCondLst>
                                        </p:cTn>
                                        <p:tgtEl>
                                          <p:spTgt spid="94211"/>
                                        </p:tgtEl>
                                        <p:attrNameLst>
                                          <p:attrName>style.visibility</p:attrName>
                                        </p:attrNameLst>
                                      </p:cBhvr>
                                      <p:to>
                                        <p:strVal val="visible"/>
                                      </p:to>
                                    </p:set>
                                    <p:anim calcmode="lin" valueType="num">
                                      <p:cBhvr>
                                        <p:cTn id="86" dur="500" fill="hold"/>
                                        <p:tgtEl>
                                          <p:spTgt spid="94211"/>
                                        </p:tgtEl>
                                        <p:attrNameLst>
                                          <p:attrName>ppt_w</p:attrName>
                                        </p:attrNameLst>
                                      </p:cBhvr>
                                      <p:tavLst>
                                        <p:tav tm="0">
                                          <p:val>
                                            <p:fltVal val="0"/>
                                          </p:val>
                                        </p:tav>
                                        <p:tav tm="100000">
                                          <p:val>
                                            <p:strVal val="#ppt_w"/>
                                          </p:val>
                                        </p:tav>
                                      </p:tavLst>
                                    </p:anim>
                                    <p:anim calcmode="lin" valueType="num">
                                      <p:cBhvr>
                                        <p:cTn id="87" dur="500" fill="hold"/>
                                        <p:tgtEl>
                                          <p:spTgt spid="94211"/>
                                        </p:tgtEl>
                                        <p:attrNameLst>
                                          <p:attrName>ppt_h</p:attrName>
                                        </p:attrNameLst>
                                      </p:cBhvr>
                                      <p:tavLst>
                                        <p:tav tm="0">
                                          <p:val>
                                            <p:fltVal val="0"/>
                                          </p:val>
                                        </p:tav>
                                        <p:tav tm="100000">
                                          <p:val>
                                            <p:strVal val="#ppt_h"/>
                                          </p:val>
                                        </p:tav>
                                      </p:tavLst>
                                    </p:anim>
                                    <p:animEffect transition="in" filter="fade">
                                      <p:cBhvr>
                                        <p:cTn id="88" dur="500"/>
                                        <p:tgtEl>
                                          <p:spTgt spid="94211"/>
                                        </p:tgtEl>
                                      </p:cBhvr>
                                    </p:animEffec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9423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37" presetClass="entr" presetSubtype="0" fill="hold" nodeType="click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fade">
                                      <p:cBhvr>
                                        <p:cTn id="97" dur="1000"/>
                                        <p:tgtEl>
                                          <p:spTgt spid="5"/>
                                        </p:tgtEl>
                                      </p:cBhvr>
                                    </p:animEffect>
                                    <p:anim calcmode="lin" valueType="num">
                                      <p:cBhvr>
                                        <p:cTn id="98" dur="1000" fill="hold"/>
                                        <p:tgtEl>
                                          <p:spTgt spid="5"/>
                                        </p:tgtEl>
                                        <p:attrNameLst>
                                          <p:attrName>ppt_x</p:attrName>
                                        </p:attrNameLst>
                                      </p:cBhvr>
                                      <p:tavLst>
                                        <p:tav tm="0">
                                          <p:val>
                                            <p:strVal val="#ppt_x"/>
                                          </p:val>
                                        </p:tav>
                                        <p:tav tm="100000">
                                          <p:val>
                                            <p:strVal val="#ppt_x"/>
                                          </p:val>
                                        </p:tav>
                                      </p:tavLst>
                                    </p:anim>
                                    <p:anim calcmode="lin" valueType="num">
                                      <p:cBhvr>
                                        <p:cTn id="99" dur="900" decel="100000" fill="hold"/>
                                        <p:tgtEl>
                                          <p:spTgt spid="5"/>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94244"/>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53" presetClass="entr" presetSubtype="0" fill="hold" grpId="0" nodeType="clickEffect">
                                  <p:stCondLst>
                                    <p:cond delay="0"/>
                                  </p:stCondLst>
                                  <p:childTnLst>
                                    <p:set>
                                      <p:cBhvr>
                                        <p:cTn id="108" dur="1" fill="hold">
                                          <p:stCondLst>
                                            <p:cond delay="0"/>
                                          </p:stCondLst>
                                        </p:cTn>
                                        <p:tgtEl>
                                          <p:spTgt spid="94245"/>
                                        </p:tgtEl>
                                        <p:attrNameLst>
                                          <p:attrName>style.visibility</p:attrName>
                                        </p:attrNameLst>
                                      </p:cBhvr>
                                      <p:to>
                                        <p:strVal val="visible"/>
                                      </p:to>
                                    </p:set>
                                    <p:anim calcmode="lin" valueType="num">
                                      <p:cBhvr>
                                        <p:cTn id="109" dur="500" fill="hold"/>
                                        <p:tgtEl>
                                          <p:spTgt spid="94245"/>
                                        </p:tgtEl>
                                        <p:attrNameLst>
                                          <p:attrName>ppt_w</p:attrName>
                                        </p:attrNameLst>
                                      </p:cBhvr>
                                      <p:tavLst>
                                        <p:tav tm="0">
                                          <p:val>
                                            <p:fltVal val="0"/>
                                          </p:val>
                                        </p:tav>
                                        <p:tav tm="100000">
                                          <p:val>
                                            <p:strVal val="#ppt_w"/>
                                          </p:val>
                                        </p:tav>
                                      </p:tavLst>
                                    </p:anim>
                                    <p:anim calcmode="lin" valueType="num">
                                      <p:cBhvr>
                                        <p:cTn id="110" dur="500" fill="hold"/>
                                        <p:tgtEl>
                                          <p:spTgt spid="94245"/>
                                        </p:tgtEl>
                                        <p:attrNameLst>
                                          <p:attrName>ppt_h</p:attrName>
                                        </p:attrNameLst>
                                      </p:cBhvr>
                                      <p:tavLst>
                                        <p:tav tm="0">
                                          <p:val>
                                            <p:fltVal val="0"/>
                                          </p:val>
                                        </p:tav>
                                        <p:tav tm="100000">
                                          <p:val>
                                            <p:strVal val="#ppt_h"/>
                                          </p:val>
                                        </p:tav>
                                      </p:tavLst>
                                    </p:anim>
                                    <p:animEffect transition="in" filter="fade">
                                      <p:cBhvr>
                                        <p:cTn id="111" dur="500"/>
                                        <p:tgtEl>
                                          <p:spTgt spid="94245"/>
                                        </p:tgtEl>
                                      </p:cBhvr>
                                    </p:animEffect>
                                  </p:childTnLst>
                                </p:cTn>
                              </p:par>
                            </p:childTnLst>
                          </p:cTn>
                        </p:par>
                        <p:par>
                          <p:cTn id="112" fill="hold">
                            <p:stCondLst>
                              <p:cond delay="500"/>
                            </p:stCondLst>
                            <p:childTnLst>
                              <p:par>
                                <p:cTn id="113" presetID="37" presetClass="entr" presetSubtype="0" fill="hold" nodeType="afterEffect">
                                  <p:stCondLst>
                                    <p:cond delay="0"/>
                                  </p:stCondLst>
                                  <p:childTnLst>
                                    <p:set>
                                      <p:cBhvr>
                                        <p:cTn id="114" dur="1" fill="hold">
                                          <p:stCondLst>
                                            <p:cond delay="0"/>
                                          </p:stCondLst>
                                        </p:cTn>
                                        <p:tgtEl>
                                          <p:spTgt spid="21"/>
                                        </p:tgtEl>
                                        <p:attrNameLst>
                                          <p:attrName>style.visibility</p:attrName>
                                        </p:attrNameLst>
                                      </p:cBhvr>
                                      <p:to>
                                        <p:strVal val="visible"/>
                                      </p:to>
                                    </p:set>
                                    <p:animEffect transition="in" filter="fade">
                                      <p:cBhvr>
                                        <p:cTn id="115" dur="2000"/>
                                        <p:tgtEl>
                                          <p:spTgt spid="21"/>
                                        </p:tgtEl>
                                      </p:cBhvr>
                                    </p:animEffect>
                                    <p:anim calcmode="lin" valueType="num">
                                      <p:cBhvr>
                                        <p:cTn id="116" dur="2000" fill="hold"/>
                                        <p:tgtEl>
                                          <p:spTgt spid="21"/>
                                        </p:tgtEl>
                                        <p:attrNameLst>
                                          <p:attrName>ppt_x</p:attrName>
                                        </p:attrNameLst>
                                      </p:cBhvr>
                                      <p:tavLst>
                                        <p:tav tm="0">
                                          <p:val>
                                            <p:strVal val="#ppt_x"/>
                                          </p:val>
                                        </p:tav>
                                        <p:tav tm="100000">
                                          <p:val>
                                            <p:strVal val="#ppt_x"/>
                                          </p:val>
                                        </p:tav>
                                      </p:tavLst>
                                    </p:anim>
                                    <p:anim calcmode="lin" valueType="num">
                                      <p:cBhvr>
                                        <p:cTn id="117" dur="1800" decel="100000" fill="hold"/>
                                        <p:tgtEl>
                                          <p:spTgt spid="21"/>
                                        </p:tgtEl>
                                        <p:attrNameLst>
                                          <p:attrName>ppt_y</p:attrName>
                                        </p:attrNameLst>
                                      </p:cBhvr>
                                      <p:tavLst>
                                        <p:tav tm="0">
                                          <p:val>
                                            <p:strVal val="#ppt_y+1"/>
                                          </p:val>
                                        </p:tav>
                                        <p:tav tm="100000">
                                          <p:val>
                                            <p:strVal val="#ppt_y-.03"/>
                                          </p:val>
                                        </p:tav>
                                      </p:tavLst>
                                    </p:anim>
                                    <p:anim calcmode="lin" valueType="num">
                                      <p:cBhvr>
                                        <p:cTn id="118" dur="200" accel="100000" fill="hold">
                                          <p:stCondLst>
                                            <p:cond delay="18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53" presetClass="entr" presetSubtype="0" fill="hold" grpId="0" nodeType="clickEffect">
                                  <p:stCondLst>
                                    <p:cond delay="0"/>
                                  </p:stCondLst>
                                  <p:childTnLst>
                                    <p:set>
                                      <p:cBhvr>
                                        <p:cTn id="122" dur="1" fill="hold">
                                          <p:stCondLst>
                                            <p:cond delay="0"/>
                                          </p:stCondLst>
                                        </p:cTn>
                                        <p:tgtEl>
                                          <p:spTgt spid="94246"/>
                                        </p:tgtEl>
                                        <p:attrNameLst>
                                          <p:attrName>style.visibility</p:attrName>
                                        </p:attrNameLst>
                                      </p:cBhvr>
                                      <p:to>
                                        <p:strVal val="visible"/>
                                      </p:to>
                                    </p:set>
                                    <p:anim calcmode="lin" valueType="num">
                                      <p:cBhvr>
                                        <p:cTn id="123" dur="500" fill="hold"/>
                                        <p:tgtEl>
                                          <p:spTgt spid="94246"/>
                                        </p:tgtEl>
                                        <p:attrNameLst>
                                          <p:attrName>ppt_w</p:attrName>
                                        </p:attrNameLst>
                                      </p:cBhvr>
                                      <p:tavLst>
                                        <p:tav tm="0">
                                          <p:val>
                                            <p:fltVal val="0"/>
                                          </p:val>
                                        </p:tav>
                                        <p:tav tm="100000">
                                          <p:val>
                                            <p:strVal val="#ppt_w"/>
                                          </p:val>
                                        </p:tav>
                                      </p:tavLst>
                                    </p:anim>
                                    <p:anim calcmode="lin" valueType="num">
                                      <p:cBhvr>
                                        <p:cTn id="124" dur="500" fill="hold"/>
                                        <p:tgtEl>
                                          <p:spTgt spid="94246"/>
                                        </p:tgtEl>
                                        <p:attrNameLst>
                                          <p:attrName>ppt_h</p:attrName>
                                        </p:attrNameLst>
                                      </p:cBhvr>
                                      <p:tavLst>
                                        <p:tav tm="0">
                                          <p:val>
                                            <p:fltVal val="0"/>
                                          </p:val>
                                        </p:tav>
                                        <p:tav tm="100000">
                                          <p:val>
                                            <p:strVal val="#ppt_h"/>
                                          </p:val>
                                        </p:tav>
                                      </p:tavLst>
                                    </p:anim>
                                    <p:animEffect transition="in" filter="fade">
                                      <p:cBhvr>
                                        <p:cTn id="125" dur="500"/>
                                        <p:tgtEl>
                                          <p:spTgt spid="94246"/>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94247"/>
                                        </p:tgtEl>
                                        <p:attrNameLst>
                                          <p:attrName>style.visibility</p:attrName>
                                        </p:attrNameLst>
                                      </p:cBhvr>
                                      <p:to>
                                        <p:strVal val="visible"/>
                                      </p:to>
                                    </p:set>
                                    <p:animEffect transition="in" filter="blinds(horizontal)">
                                      <p:cBhvr>
                                        <p:cTn id="130" dur="500"/>
                                        <p:tgtEl>
                                          <p:spTgt spid="94247"/>
                                        </p:tgtEl>
                                      </p:cBhvr>
                                    </p:animEffect>
                                  </p:childTnLst>
                                </p:cTn>
                              </p:par>
                            </p:childTnLst>
                          </p:cTn>
                        </p:par>
                      </p:childTnLst>
                    </p:cTn>
                  </p:par>
                  <p:par>
                    <p:cTn id="131" fill="hold">
                      <p:stCondLst>
                        <p:cond delay="indefinite"/>
                      </p:stCondLst>
                      <p:childTnLst>
                        <p:par>
                          <p:cTn id="132" fill="hold">
                            <p:stCondLst>
                              <p:cond delay="0"/>
                            </p:stCondLst>
                            <p:childTnLst>
                              <p:par>
                                <p:cTn id="133" presetID="53" presetClass="entr" presetSubtype="0" fill="hold" grpId="0" nodeType="clickEffect">
                                  <p:stCondLst>
                                    <p:cond delay="0"/>
                                  </p:stCondLst>
                                  <p:childTnLst>
                                    <p:set>
                                      <p:cBhvr>
                                        <p:cTn id="134" dur="1" fill="hold">
                                          <p:stCondLst>
                                            <p:cond delay="0"/>
                                          </p:stCondLst>
                                        </p:cTn>
                                        <p:tgtEl>
                                          <p:spTgt spid="78911"/>
                                        </p:tgtEl>
                                        <p:attrNameLst>
                                          <p:attrName>style.visibility</p:attrName>
                                        </p:attrNameLst>
                                      </p:cBhvr>
                                      <p:to>
                                        <p:strVal val="visible"/>
                                      </p:to>
                                    </p:set>
                                    <p:anim calcmode="lin" valueType="num">
                                      <p:cBhvr>
                                        <p:cTn id="135" dur="500" fill="hold"/>
                                        <p:tgtEl>
                                          <p:spTgt spid="78911"/>
                                        </p:tgtEl>
                                        <p:attrNameLst>
                                          <p:attrName>ppt_w</p:attrName>
                                        </p:attrNameLst>
                                      </p:cBhvr>
                                      <p:tavLst>
                                        <p:tav tm="0">
                                          <p:val>
                                            <p:fltVal val="0"/>
                                          </p:val>
                                        </p:tav>
                                        <p:tav tm="100000">
                                          <p:val>
                                            <p:strVal val="#ppt_w"/>
                                          </p:val>
                                        </p:tav>
                                      </p:tavLst>
                                    </p:anim>
                                    <p:anim calcmode="lin" valueType="num">
                                      <p:cBhvr>
                                        <p:cTn id="136" dur="500" fill="hold"/>
                                        <p:tgtEl>
                                          <p:spTgt spid="78911"/>
                                        </p:tgtEl>
                                        <p:attrNameLst>
                                          <p:attrName>ppt_h</p:attrName>
                                        </p:attrNameLst>
                                      </p:cBhvr>
                                      <p:tavLst>
                                        <p:tav tm="0">
                                          <p:val>
                                            <p:fltVal val="0"/>
                                          </p:val>
                                        </p:tav>
                                        <p:tav tm="100000">
                                          <p:val>
                                            <p:strVal val="#ppt_h"/>
                                          </p:val>
                                        </p:tav>
                                      </p:tavLst>
                                    </p:anim>
                                    <p:animEffect transition="in" filter="fade">
                                      <p:cBhvr>
                                        <p:cTn id="137" dur="500"/>
                                        <p:tgtEl>
                                          <p:spTgt spid="78911"/>
                                        </p:tgtEl>
                                      </p:cBhvr>
                                    </p:animEffect>
                                  </p:childTnLst>
                                </p:cTn>
                              </p:par>
                            </p:childTnLst>
                          </p:cTn>
                        </p:par>
                      </p:childTnLst>
                    </p:cTn>
                  </p:par>
                  <p:par>
                    <p:cTn id="138" fill="hold">
                      <p:stCondLst>
                        <p:cond delay="indefinite"/>
                      </p:stCondLst>
                      <p:childTnLst>
                        <p:par>
                          <p:cTn id="139" fill="hold">
                            <p:stCondLst>
                              <p:cond delay="0"/>
                            </p:stCondLst>
                            <p:childTnLst>
                              <p:par>
                                <p:cTn id="140" presetID="53" presetClass="entr" presetSubtype="0" fill="hold" grpId="0" nodeType="clickEffect">
                                  <p:stCondLst>
                                    <p:cond delay="0"/>
                                  </p:stCondLst>
                                  <p:childTnLst>
                                    <p:set>
                                      <p:cBhvr>
                                        <p:cTn id="141" dur="1" fill="hold">
                                          <p:stCondLst>
                                            <p:cond delay="0"/>
                                          </p:stCondLst>
                                        </p:cTn>
                                        <p:tgtEl>
                                          <p:spTgt spid="78913"/>
                                        </p:tgtEl>
                                        <p:attrNameLst>
                                          <p:attrName>style.visibility</p:attrName>
                                        </p:attrNameLst>
                                      </p:cBhvr>
                                      <p:to>
                                        <p:strVal val="visible"/>
                                      </p:to>
                                    </p:set>
                                    <p:anim calcmode="lin" valueType="num">
                                      <p:cBhvr>
                                        <p:cTn id="142" dur="2000" fill="hold"/>
                                        <p:tgtEl>
                                          <p:spTgt spid="78913"/>
                                        </p:tgtEl>
                                        <p:attrNameLst>
                                          <p:attrName>ppt_w</p:attrName>
                                        </p:attrNameLst>
                                      </p:cBhvr>
                                      <p:tavLst>
                                        <p:tav tm="0">
                                          <p:val>
                                            <p:fltVal val="0"/>
                                          </p:val>
                                        </p:tav>
                                        <p:tav tm="100000">
                                          <p:val>
                                            <p:strVal val="#ppt_w"/>
                                          </p:val>
                                        </p:tav>
                                      </p:tavLst>
                                    </p:anim>
                                    <p:anim calcmode="lin" valueType="num">
                                      <p:cBhvr>
                                        <p:cTn id="143" dur="2000" fill="hold"/>
                                        <p:tgtEl>
                                          <p:spTgt spid="78913"/>
                                        </p:tgtEl>
                                        <p:attrNameLst>
                                          <p:attrName>ppt_h</p:attrName>
                                        </p:attrNameLst>
                                      </p:cBhvr>
                                      <p:tavLst>
                                        <p:tav tm="0">
                                          <p:val>
                                            <p:fltVal val="0"/>
                                          </p:val>
                                        </p:tav>
                                        <p:tav tm="100000">
                                          <p:val>
                                            <p:strVal val="#ppt_h"/>
                                          </p:val>
                                        </p:tav>
                                      </p:tavLst>
                                    </p:anim>
                                    <p:animEffect transition="in" filter="fade">
                                      <p:cBhvr>
                                        <p:cTn id="144" dur="2000"/>
                                        <p:tgtEl>
                                          <p:spTgt spid="78913"/>
                                        </p:tgtEl>
                                      </p:cBhvr>
                                    </p:animEffect>
                                  </p:childTnLst>
                                </p:cTn>
                              </p:par>
                            </p:childTnLst>
                          </p:cTn>
                        </p:par>
                        <p:par>
                          <p:cTn id="145" fill="hold">
                            <p:stCondLst>
                              <p:cond delay="2000"/>
                            </p:stCondLst>
                            <p:childTnLst>
                              <p:par>
                                <p:cTn id="146" presetID="22" presetClass="entr" presetSubtype="4" fill="hold" grpId="0" nodeType="afterEffect">
                                  <p:stCondLst>
                                    <p:cond delay="0"/>
                                  </p:stCondLst>
                                  <p:childTnLst>
                                    <p:set>
                                      <p:cBhvr>
                                        <p:cTn id="147" dur="1" fill="hold">
                                          <p:stCondLst>
                                            <p:cond delay="0"/>
                                          </p:stCondLst>
                                        </p:cTn>
                                        <p:tgtEl>
                                          <p:spTgt spid="94251"/>
                                        </p:tgtEl>
                                        <p:attrNameLst>
                                          <p:attrName>style.visibility</p:attrName>
                                        </p:attrNameLst>
                                      </p:cBhvr>
                                      <p:to>
                                        <p:strVal val="visible"/>
                                      </p:to>
                                    </p:set>
                                    <p:animEffect transition="in" filter="wipe(down)">
                                      <p:cBhvr>
                                        <p:cTn id="148" dur="1000"/>
                                        <p:tgtEl>
                                          <p:spTgt spid="94251"/>
                                        </p:tgtEl>
                                      </p:cBhvr>
                                    </p:animEffect>
                                  </p:childTnLst>
                                </p:cTn>
                              </p:par>
                            </p:childTnLst>
                          </p:cTn>
                        </p:par>
                      </p:childTnLst>
                    </p:cTn>
                  </p:par>
                  <p:par>
                    <p:cTn id="149" fill="hold">
                      <p:stCondLst>
                        <p:cond delay="indefinite"/>
                      </p:stCondLst>
                      <p:childTnLst>
                        <p:par>
                          <p:cTn id="150" fill="hold">
                            <p:stCondLst>
                              <p:cond delay="0"/>
                            </p:stCondLst>
                            <p:childTnLst>
                              <p:par>
                                <p:cTn id="151" presetID="4" presetClass="entr" presetSubtype="16" fill="hold" grpId="0" nodeType="clickEffect">
                                  <p:stCondLst>
                                    <p:cond delay="0"/>
                                  </p:stCondLst>
                                  <p:childTnLst>
                                    <p:set>
                                      <p:cBhvr>
                                        <p:cTn id="152" dur="1" fill="hold">
                                          <p:stCondLst>
                                            <p:cond delay="0"/>
                                          </p:stCondLst>
                                        </p:cTn>
                                        <p:tgtEl>
                                          <p:spTgt spid="94252"/>
                                        </p:tgtEl>
                                        <p:attrNameLst>
                                          <p:attrName>style.visibility</p:attrName>
                                        </p:attrNameLst>
                                      </p:cBhvr>
                                      <p:to>
                                        <p:strVal val="visible"/>
                                      </p:to>
                                    </p:set>
                                    <p:animEffect transition="in" filter="box(in)">
                                      <p:cBhvr>
                                        <p:cTn id="153" dur="2000"/>
                                        <p:tgtEl>
                                          <p:spTgt spid="94252"/>
                                        </p:tgtEl>
                                      </p:cBhvr>
                                    </p:animEffect>
                                  </p:childTnLst>
                                </p:cTn>
                              </p:par>
                            </p:childTnLst>
                          </p:cTn>
                        </p:par>
                      </p:childTnLst>
                    </p:cTn>
                  </p:par>
                  <p:par>
                    <p:cTn id="154" fill="hold">
                      <p:stCondLst>
                        <p:cond delay="indefinite"/>
                      </p:stCondLst>
                      <p:childTnLst>
                        <p:par>
                          <p:cTn id="155" fill="hold">
                            <p:stCondLst>
                              <p:cond delay="0"/>
                            </p:stCondLst>
                            <p:childTnLst>
                              <p:par>
                                <p:cTn id="156" presetID="53" presetClass="entr" presetSubtype="0" fill="hold" grpId="0" nodeType="clickEffect">
                                  <p:stCondLst>
                                    <p:cond delay="0"/>
                                  </p:stCondLst>
                                  <p:childTnLst>
                                    <p:set>
                                      <p:cBhvr>
                                        <p:cTn id="157" dur="1" fill="hold">
                                          <p:stCondLst>
                                            <p:cond delay="0"/>
                                          </p:stCondLst>
                                        </p:cTn>
                                        <p:tgtEl>
                                          <p:spTgt spid="78884"/>
                                        </p:tgtEl>
                                        <p:attrNameLst>
                                          <p:attrName>style.visibility</p:attrName>
                                        </p:attrNameLst>
                                      </p:cBhvr>
                                      <p:to>
                                        <p:strVal val="visible"/>
                                      </p:to>
                                    </p:set>
                                    <p:anim calcmode="lin" valueType="num">
                                      <p:cBhvr>
                                        <p:cTn id="158" dur="500" fill="hold"/>
                                        <p:tgtEl>
                                          <p:spTgt spid="78884"/>
                                        </p:tgtEl>
                                        <p:attrNameLst>
                                          <p:attrName>ppt_w</p:attrName>
                                        </p:attrNameLst>
                                      </p:cBhvr>
                                      <p:tavLst>
                                        <p:tav tm="0">
                                          <p:val>
                                            <p:fltVal val="0"/>
                                          </p:val>
                                        </p:tav>
                                        <p:tav tm="100000">
                                          <p:val>
                                            <p:strVal val="#ppt_w"/>
                                          </p:val>
                                        </p:tav>
                                      </p:tavLst>
                                    </p:anim>
                                    <p:anim calcmode="lin" valueType="num">
                                      <p:cBhvr>
                                        <p:cTn id="159" dur="500" fill="hold"/>
                                        <p:tgtEl>
                                          <p:spTgt spid="78884"/>
                                        </p:tgtEl>
                                        <p:attrNameLst>
                                          <p:attrName>ppt_h</p:attrName>
                                        </p:attrNameLst>
                                      </p:cBhvr>
                                      <p:tavLst>
                                        <p:tav tm="0">
                                          <p:val>
                                            <p:fltVal val="0"/>
                                          </p:val>
                                        </p:tav>
                                        <p:tav tm="100000">
                                          <p:val>
                                            <p:strVal val="#ppt_h"/>
                                          </p:val>
                                        </p:tav>
                                      </p:tavLst>
                                    </p:anim>
                                    <p:animEffect transition="in" filter="fade">
                                      <p:cBhvr>
                                        <p:cTn id="160" dur="500"/>
                                        <p:tgtEl>
                                          <p:spTgt spid="78884"/>
                                        </p:tgtEl>
                                      </p:cBhvr>
                                    </p:animEffect>
                                  </p:childTnLst>
                                </p:cTn>
                              </p:par>
                            </p:childTnLst>
                          </p:cTn>
                        </p:par>
                      </p:childTnLst>
                    </p:cTn>
                  </p:par>
                  <p:par>
                    <p:cTn id="161" fill="hold">
                      <p:stCondLst>
                        <p:cond delay="indefinite"/>
                      </p:stCondLst>
                      <p:childTnLst>
                        <p:par>
                          <p:cTn id="162" fill="hold">
                            <p:stCondLst>
                              <p:cond delay="0"/>
                            </p:stCondLst>
                            <p:childTnLst>
                              <p:par>
                                <p:cTn id="163" presetID="53" presetClass="entr" presetSubtype="0" fill="hold" grpId="0" nodeType="clickEffect">
                                  <p:stCondLst>
                                    <p:cond delay="0"/>
                                  </p:stCondLst>
                                  <p:childTnLst>
                                    <p:set>
                                      <p:cBhvr>
                                        <p:cTn id="164" dur="1" fill="hold">
                                          <p:stCondLst>
                                            <p:cond delay="0"/>
                                          </p:stCondLst>
                                        </p:cTn>
                                        <p:tgtEl>
                                          <p:spTgt spid="78895"/>
                                        </p:tgtEl>
                                        <p:attrNameLst>
                                          <p:attrName>style.visibility</p:attrName>
                                        </p:attrNameLst>
                                      </p:cBhvr>
                                      <p:to>
                                        <p:strVal val="visible"/>
                                      </p:to>
                                    </p:set>
                                    <p:anim calcmode="lin" valueType="num">
                                      <p:cBhvr>
                                        <p:cTn id="165" dur="500" fill="hold"/>
                                        <p:tgtEl>
                                          <p:spTgt spid="78895"/>
                                        </p:tgtEl>
                                        <p:attrNameLst>
                                          <p:attrName>ppt_w</p:attrName>
                                        </p:attrNameLst>
                                      </p:cBhvr>
                                      <p:tavLst>
                                        <p:tav tm="0">
                                          <p:val>
                                            <p:fltVal val="0"/>
                                          </p:val>
                                        </p:tav>
                                        <p:tav tm="100000">
                                          <p:val>
                                            <p:strVal val="#ppt_w"/>
                                          </p:val>
                                        </p:tav>
                                      </p:tavLst>
                                    </p:anim>
                                    <p:anim calcmode="lin" valueType="num">
                                      <p:cBhvr>
                                        <p:cTn id="166" dur="500" fill="hold"/>
                                        <p:tgtEl>
                                          <p:spTgt spid="78895"/>
                                        </p:tgtEl>
                                        <p:attrNameLst>
                                          <p:attrName>ppt_h</p:attrName>
                                        </p:attrNameLst>
                                      </p:cBhvr>
                                      <p:tavLst>
                                        <p:tav tm="0">
                                          <p:val>
                                            <p:fltVal val="0"/>
                                          </p:val>
                                        </p:tav>
                                        <p:tav tm="100000">
                                          <p:val>
                                            <p:strVal val="#ppt_h"/>
                                          </p:val>
                                        </p:tav>
                                      </p:tavLst>
                                    </p:anim>
                                    <p:animEffect transition="in" filter="fade">
                                      <p:cBhvr>
                                        <p:cTn id="167" dur="500"/>
                                        <p:tgtEl>
                                          <p:spTgt spid="78895"/>
                                        </p:tgtEl>
                                      </p:cBhvr>
                                    </p:animEffect>
                                  </p:childTnLst>
                                </p:cTn>
                              </p:par>
                              <p:par>
                                <p:cTn id="168" presetID="1" presetClass="entr" presetSubtype="0" fill="hold" nodeType="withEffect">
                                  <p:stCondLst>
                                    <p:cond delay="0"/>
                                  </p:stCondLst>
                                  <p:childTnLst>
                                    <p:set>
                                      <p:cBhvr>
                                        <p:cTn id="169" dur="1" fill="hold">
                                          <p:stCondLst>
                                            <p:cond delay="0"/>
                                          </p:stCondLst>
                                        </p:cTn>
                                        <p:tgtEl>
                                          <p:spTgt spid="23"/>
                                        </p:tgtEl>
                                        <p:attrNameLst>
                                          <p:attrName>style.visibility</p:attrName>
                                        </p:attrNameLst>
                                      </p:cBhvr>
                                      <p:to>
                                        <p:strVal val="visible"/>
                                      </p:to>
                                    </p:set>
                                  </p:childTnLst>
                                </p:cTn>
                              </p:par>
                              <p:par>
                                <p:cTn id="170" presetID="1" presetClass="entr" presetSubtype="0" fill="hold" grpId="0" nodeType="withEffect">
                                  <p:stCondLst>
                                    <p:cond delay="0"/>
                                  </p:stCondLst>
                                  <p:childTnLst>
                                    <p:set>
                                      <p:cBhvr>
                                        <p:cTn id="171" dur="1" fill="hold">
                                          <p:stCondLst>
                                            <p:cond delay="0"/>
                                          </p:stCondLst>
                                        </p:cTn>
                                        <p:tgtEl>
                                          <p:spTgt spid="10"/>
                                        </p:tgtEl>
                                        <p:attrNameLst>
                                          <p:attrName>style.visibility</p:attrName>
                                        </p:attrNameLst>
                                      </p:cBhvr>
                                      <p:to>
                                        <p:strVal val="visible"/>
                                      </p:to>
                                    </p:set>
                                  </p:childTnLst>
                                </p:cTn>
                              </p:par>
                              <p:par>
                                <p:cTn id="172" presetID="1" presetClass="entr" presetSubtype="0" fill="hold" grpId="0" nodeType="withEffect">
                                  <p:stCondLst>
                                    <p:cond delay="0"/>
                                  </p:stCondLst>
                                  <p:childTnLst>
                                    <p:set>
                                      <p:cBhvr>
                                        <p:cTn id="173" dur="1" fill="hold">
                                          <p:stCondLst>
                                            <p:cond delay="0"/>
                                          </p:stCondLst>
                                        </p:cTn>
                                        <p:tgtEl>
                                          <p:spTgt spid="11"/>
                                        </p:tgtEl>
                                        <p:attrNameLst>
                                          <p:attrName>style.visibility</p:attrName>
                                        </p:attrNameLst>
                                      </p:cBhvr>
                                      <p:to>
                                        <p:strVal val="visible"/>
                                      </p:to>
                                    </p:set>
                                  </p:childTnLst>
                                </p:cTn>
                              </p:par>
                              <p:par>
                                <p:cTn id="174" presetID="1" presetClass="entr" presetSubtype="0" fill="hold" grpId="0" nodeType="withEffect">
                                  <p:stCondLst>
                                    <p:cond delay="0"/>
                                  </p:stCondLst>
                                  <p:childTnLst>
                                    <p:set>
                                      <p:cBhvr>
                                        <p:cTn id="175" dur="1" fill="hold">
                                          <p:stCondLst>
                                            <p:cond delay="0"/>
                                          </p:stCondLst>
                                        </p:cTn>
                                        <p:tgtEl>
                                          <p:spTgt spid="12"/>
                                        </p:tgtEl>
                                        <p:attrNameLst>
                                          <p:attrName>style.visibility</p:attrName>
                                        </p:attrNameLst>
                                      </p:cBhvr>
                                      <p:to>
                                        <p:strVal val="visible"/>
                                      </p:to>
                                    </p:set>
                                  </p:childTnLst>
                                </p:cTn>
                              </p:par>
                              <p:par>
                                <p:cTn id="176" presetID="1" presetClass="entr" presetSubtype="0" fill="hold" grpId="0" nodeType="withEffect">
                                  <p:stCondLst>
                                    <p:cond delay="0"/>
                                  </p:stCondLst>
                                  <p:childTnLst>
                                    <p:set>
                                      <p:cBhvr>
                                        <p:cTn id="177" dur="1" fill="hold">
                                          <p:stCondLst>
                                            <p:cond delay="0"/>
                                          </p:stCondLst>
                                        </p:cTn>
                                        <p:tgtEl>
                                          <p:spTgt spid="13"/>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14"/>
                                        </p:tgtEl>
                                        <p:attrNameLst>
                                          <p:attrName>style.visibility</p:attrName>
                                        </p:attrNameLst>
                                      </p:cBhvr>
                                      <p:to>
                                        <p:strVal val="visible"/>
                                      </p:to>
                                    </p:set>
                                  </p:childTnLst>
                                </p:cTn>
                              </p:par>
                              <p:par>
                                <p:cTn id="180" presetID="1" presetClass="entr" presetSubtype="0" fill="hold" grpId="0" nodeType="withEffect">
                                  <p:stCondLst>
                                    <p:cond delay="0"/>
                                  </p:stCondLst>
                                  <p:childTnLst>
                                    <p:set>
                                      <p:cBhvr>
                                        <p:cTn id="181" dur="1" fill="hold">
                                          <p:stCondLst>
                                            <p:cond delay="0"/>
                                          </p:stCondLst>
                                        </p:cTn>
                                        <p:tgtEl>
                                          <p:spTgt spid="15"/>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16"/>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17"/>
                                        </p:tgtEl>
                                        <p:attrNameLst>
                                          <p:attrName>style.visibility</p:attrName>
                                        </p:attrNameLst>
                                      </p:cBhvr>
                                      <p:to>
                                        <p:strVal val="visible"/>
                                      </p:to>
                                    </p:set>
                                  </p:childTnLst>
                                </p:cTn>
                              </p:par>
                              <p:par>
                                <p:cTn id="186" presetID="1" presetClass="entr" presetSubtype="0" fill="hold" grpId="0" nodeType="withEffect">
                                  <p:stCondLst>
                                    <p:cond delay="0"/>
                                  </p:stCondLst>
                                  <p:childTnLst>
                                    <p:set>
                                      <p:cBhvr>
                                        <p:cTn id="187" dur="1" fill="hold">
                                          <p:stCondLst>
                                            <p:cond delay="0"/>
                                          </p:stCondLst>
                                        </p:cTn>
                                        <p:tgtEl>
                                          <p:spTgt spid="18"/>
                                        </p:tgtEl>
                                        <p:attrNameLst>
                                          <p:attrName>style.visibility</p:attrName>
                                        </p:attrNameLst>
                                      </p:cBhvr>
                                      <p:to>
                                        <p:strVal val="visible"/>
                                      </p:to>
                                    </p:set>
                                  </p:childTnLst>
                                </p:cTn>
                              </p:par>
                              <p:par>
                                <p:cTn id="188" presetID="1" presetClass="entr" presetSubtype="0" fill="hold" grpId="0" nodeType="withEffect">
                                  <p:stCondLst>
                                    <p:cond delay="0"/>
                                  </p:stCondLst>
                                  <p:childTnLst>
                                    <p:set>
                                      <p:cBhvr>
                                        <p:cTn id="189" dur="1" fill="hold">
                                          <p:stCondLst>
                                            <p:cond delay="0"/>
                                          </p:stCondLst>
                                        </p:cTn>
                                        <p:tgtEl>
                                          <p:spTgt spid="19"/>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20"/>
                                        </p:tgtEl>
                                        <p:attrNameLst>
                                          <p:attrName>style.visibility</p:attrName>
                                        </p:attrNameLst>
                                      </p:cBhvr>
                                      <p:to>
                                        <p:strVal val="visible"/>
                                      </p:to>
                                    </p:set>
                                  </p:childTnLst>
                                </p:cTn>
                              </p:par>
                            </p:childTnLst>
                          </p:cTn>
                        </p:par>
                        <p:par>
                          <p:cTn id="192" fill="hold">
                            <p:stCondLst>
                              <p:cond delay="500"/>
                            </p:stCondLst>
                            <p:childTnLst>
                              <p:par>
                                <p:cTn id="193" presetID="53" presetClass="entr" presetSubtype="0" fill="hold" grpId="0" nodeType="afterEffect">
                                  <p:stCondLst>
                                    <p:cond delay="0"/>
                                  </p:stCondLst>
                                  <p:childTnLst>
                                    <p:set>
                                      <p:cBhvr>
                                        <p:cTn id="194" dur="1" fill="hold">
                                          <p:stCondLst>
                                            <p:cond delay="0"/>
                                          </p:stCondLst>
                                        </p:cTn>
                                        <p:tgtEl>
                                          <p:spTgt spid="94256"/>
                                        </p:tgtEl>
                                        <p:attrNameLst>
                                          <p:attrName>style.visibility</p:attrName>
                                        </p:attrNameLst>
                                      </p:cBhvr>
                                      <p:to>
                                        <p:strVal val="visible"/>
                                      </p:to>
                                    </p:set>
                                    <p:anim calcmode="lin" valueType="num">
                                      <p:cBhvr>
                                        <p:cTn id="195" dur="2000" fill="hold"/>
                                        <p:tgtEl>
                                          <p:spTgt spid="94256"/>
                                        </p:tgtEl>
                                        <p:attrNameLst>
                                          <p:attrName>ppt_w</p:attrName>
                                        </p:attrNameLst>
                                      </p:cBhvr>
                                      <p:tavLst>
                                        <p:tav tm="0">
                                          <p:val>
                                            <p:fltVal val="0"/>
                                          </p:val>
                                        </p:tav>
                                        <p:tav tm="100000">
                                          <p:val>
                                            <p:strVal val="#ppt_w"/>
                                          </p:val>
                                        </p:tav>
                                      </p:tavLst>
                                    </p:anim>
                                    <p:anim calcmode="lin" valueType="num">
                                      <p:cBhvr>
                                        <p:cTn id="196" dur="2000" fill="hold"/>
                                        <p:tgtEl>
                                          <p:spTgt spid="94256"/>
                                        </p:tgtEl>
                                        <p:attrNameLst>
                                          <p:attrName>ppt_h</p:attrName>
                                        </p:attrNameLst>
                                      </p:cBhvr>
                                      <p:tavLst>
                                        <p:tav tm="0">
                                          <p:val>
                                            <p:fltVal val="0"/>
                                          </p:val>
                                        </p:tav>
                                        <p:tav tm="100000">
                                          <p:val>
                                            <p:strVal val="#ppt_h"/>
                                          </p:val>
                                        </p:tav>
                                      </p:tavLst>
                                    </p:anim>
                                    <p:animEffect transition="in" filter="fade">
                                      <p:cBhvr>
                                        <p:cTn id="197" dur="2000"/>
                                        <p:tgtEl>
                                          <p:spTgt spid="94256"/>
                                        </p:tgtEl>
                                      </p:cBhvr>
                                    </p:animEffect>
                                  </p:childTnLst>
                                </p:cTn>
                              </p:par>
                            </p:childTnLst>
                          </p:cTn>
                        </p:par>
                      </p:childTnLst>
                    </p:cTn>
                  </p:par>
                  <p:par>
                    <p:cTn id="198" fill="hold">
                      <p:stCondLst>
                        <p:cond delay="indefinite"/>
                      </p:stCondLst>
                      <p:childTnLst>
                        <p:par>
                          <p:cTn id="199" fill="hold">
                            <p:stCondLst>
                              <p:cond delay="0"/>
                            </p:stCondLst>
                            <p:childTnLst>
                              <p:par>
                                <p:cTn id="200" presetID="9" presetClass="emph" presetSubtype="0" grpId="1" nodeType="clickEffect">
                                  <p:stCondLst>
                                    <p:cond delay="0"/>
                                  </p:stCondLst>
                                  <p:childTnLst>
                                    <p:set>
                                      <p:cBhvr rctx="PPT">
                                        <p:cTn id="201" dur="indefinite"/>
                                        <p:tgtEl>
                                          <p:spTgt spid="94251"/>
                                        </p:tgtEl>
                                        <p:attrNameLst>
                                          <p:attrName>style.opacity</p:attrName>
                                        </p:attrNameLst>
                                      </p:cBhvr>
                                      <p:to>
                                        <p:strVal val="0.5"/>
                                      </p:to>
                                    </p:set>
                                    <p:animEffect filter="image" prLst="opacity: 0.5">
                                      <p:cBhvr rctx="IE">
                                        <p:cTn id="202" dur="indefinite"/>
                                        <p:tgtEl>
                                          <p:spTgt spid="94251"/>
                                        </p:tgtEl>
                                      </p:cBhvr>
                                    </p:animEffect>
                                  </p:childTnLst>
                                </p:cTn>
                              </p:par>
                              <p:par>
                                <p:cTn id="203" presetID="1" presetClass="entr" presetSubtype="0" fill="hold" grpId="1" nodeType="withEffect">
                                  <p:stCondLst>
                                    <p:cond delay="0"/>
                                  </p:stCondLst>
                                  <p:childTnLst>
                                    <p:set>
                                      <p:cBhvr>
                                        <p:cTn id="204" dur="1" fill="hold">
                                          <p:stCondLst>
                                            <p:cond delay="0"/>
                                          </p:stCondLst>
                                        </p:cTn>
                                        <p:tgtEl>
                                          <p:spTgt spid="20"/>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9" presetClass="emph" presetSubtype="0" grpId="2" nodeType="clickEffect">
                                  <p:stCondLst>
                                    <p:cond delay="0"/>
                                  </p:stCondLst>
                                  <p:childTnLst>
                                    <p:set>
                                      <p:cBhvr rctx="PPT">
                                        <p:cTn id="208" dur="indefinite"/>
                                        <p:tgtEl>
                                          <p:spTgt spid="94251"/>
                                        </p:tgtEl>
                                        <p:attrNameLst>
                                          <p:attrName>style.opacity</p:attrName>
                                        </p:attrNameLst>
                                      </p:cBhvr>
                                      <p:to>
                                        <p:strVal val="0.5"/>
                                      </p:to>
                                    </p:set>
                                    <p:animEffect filter="image" prLst="opacity: 0.5">
                                      <p:cBhvr rctx="IE">
                                        <p:cTn id="209" dur="indefinite"/>
                                        <p:tgtEl>
                                          <p:spTgt spid="94251"/>
                                        </p:tgtEl>
                                      </p:cBhvr>
                                    </p:animEffect>
                                  </p:childTnLst>
                                </p:cTn>
                              </p:par>
                              <p:par>
                                <p:cTn id="210" presetID="9" presetClass="emph" presetSubtype="0" grpId="1" nodeType="withEffect">
                                  <p:stCondLst>
                                    <p:cond delay="0"/>
                                  </p:stCondLst>
                                  <p:childTnLst>
                                    <p:set>
                                      <p:cBhvr rctx="PPT">
                                        <p:cTn id="211" dur="indefinite"/>
                                        <p:tgtEl>
                                          <p:spTgt spid="94252"/>
                                        </p:tgtEl>
                                        <p:attrNameLst>
                                          <p:attrName>style.opacity</p:attrName>
                                        </p:attrNameLst>
                                      </p:cBhvr>
                                      <p:to>
                                        <p:strVal val="0.5"/>
                                      </p:to>
                                    </p:set>
                                    <p:animEffect filter="image" prLst="opacity: 0.5">
                                      <p:cBhvr rctx="IE">
                                        <p:cTn id="212" dur="indefinite"/>
                                        <p:tgtEl>
                                          <p:spTgt spid="94252"/>
                                        </p:tgtEl>
                                      </p:cBhvr>
                                    </p:animEffect>
                                  </p:childTnLst>
                                </p:cTn>
                              </p:par>
                              <p:par>
                                <p:cTn id="213" presetID="9" presetClass="emph" presetSubtype="0" grpId="1" nodeType="withEffect">
                                  <p:stCondLst>
                                    <p:cond delay="0"/>
                                  </p:stCondLst>
                                  <p:childTnLst>
                                    <p:set>
                                      <p:cBhvr rctx="PPT">
                                        <p:cTn id="214" dur="indefinite"/>
                                        <p:tgtEl>
                                          <p:spTgt spid="78884"/>
                                        </p:tgtEl>
                                        <p:attrNameLst>
                                          <p:attrName>style.opacity</p:attrName>
                                        </p:attrNameLst>
                                      </p:cBhvr>
                                      <p:to>
                                        <p:strVal val="0.5"/>
                                      </p:to>
                                    </p:set>
                                    <p:animEffect filter="image" prLst="opacity: 0.5">
                                      <p:cBhvr rctx="IE">
                                        <p:cTn id="215" dur="indefinite"/>
                                        <p:tgtEl>
                                          <p:spTgt spid="78884"/>
                                        </p:tgtEl>
                                      </p:cBhvr>
                                    </p:animEffect>
                                  </p:childTnLst>
                                </p:cTn>
                              </p:par>
                              <p:par>
                                <p:cTn id="216" presetID="9" presetClass="emph" presetSubtype="0" nodeType="withEffect">
                                  <p:stCondLst>
                                    <p:cond delay="0"/>
                                  </p:stCondLst>
                                  <p:childTnLst>
                                    <p:set>
                                      <p:cBhvr rctx="PPT">
                                        <p:cTn id="217" dur="indefinite"/>
                                        <p:tgtEl>
                                          <p:spTgt spid="23"/>
                                        </p:tgtEl>
                                        <p:attrNameLst>
                                          <p:attrName>style.opacity</p:attrName>
                                        </p:attrNameLst>
                                      </p:cBhvr>
                                      <p:to>
                                        <p:strVal val="0.5"/>
                                      </p:to>
                                    </p:set>
                                    <p:animEffect filter="image" prLst="opacity: 0.5">
                                      <p:cBhvr rctx="IE">
                                        <p:cTn id="218" dur="indefinite"/>
                                        <p:tgtEl>
                                          <p:spTgt spid="23"/>
                                        </p:tgtEl>
                                      </p:cBhvr>
                                    </p:animEffect>
                                  </p:childTnLst>
                                </p:cTn>
                              </p:par>
                              <p:par>
                                <p:cTn id="219" presetID="9" presetClass="emph" presetSubtype="0" grpId="1" nodeType="withEffect">
                                  <p:stCondLst>
                                    <p:cond delay="0"/>
                                  </p:stCondLst>
                                  <p:childTnLst>
                                    <p:set>
                                      <p:cBhvr rctx="PPT">
                                        <p:cTn id="220" dur="indefinite"/>
                                        <p:tgtEl>
                                          <p:spTgt spid="94256"/>
                                        </p:tgtEl>
                                        <p:attrNameLst>
                                          <p:attrName>style.opacity</p:attrName>
                                        </p:attrNameLst>
                                      </p:cBhvr>
                                      <p:to>
                                        <p:strVal val="0.5"/>
                                      </p:to>
                                    </p:set>
                                    <p:animEffect filter="image" prLst="opacity: 0.5">
                                      <p:cBhvr rctx="IE">
                                        <p:cTn id="221" dur="indefinite"/>
                                        <p:tgtEl>
                                          <p:spTgt spid="94256"/>
                                        </p:tgtEl>
                                      </p:cBhvr>
                                    </p:animEffect>
                                  </p:childTnLst>
                                </p:cTn>
                              </p:par>
                              <p:par>
                                <p:cTn id="222" presetID="9" presetClass="emph" presetSubtype="0" nodeType="withEffect">
                                  <p:stCondLst>
                                    <p:cond delay="0"/>
                                  </p:stCondLst>
                                  <p:childTnLst>
                                    <p:set>
                                      <p:cBhvr rctx="PPT">
                                        <p:cTn id="223" dur="indefinite"/>
                                        <p:tgtEl>
                                          <p:spTgt spid="23"/>
                                        </p:tgtEl>
                                        <p:attrNameLst>
                                          <p:attrName>style.opacity</p:attrName>
                                        </p:attrNameLst>
                                      </p:cBhvr>
                                      <p:to>
                                        <p:strVal val="0.5"/>
                                      </p:to>
                                    </p:set>
                                    <p:animEffect filter="image" prLst="opacity: 0.5">
                                      <p:cBhvr rctx="IE">
                                        <p:cTn id="224" dur="indefinite"/>
                                        <p:tgtEl>
                                          <p:spTgt spid="23"/>
                                        </p:tgtEl>
                                      </p:cBhvr>
                                    </p:animEffect>
                                  </p:childTnLst>
                                </p:cTn>
                              </p:par>
                              <p:par>
                                <p:cTn id="225" presetID="9" presetClass="emph" presetSubtype="0" grpId="1" nodeType="withEffect">
                                  <p:stCondLst>
                                    <p:cond delay="0"/>
                                  </p:stCondLst>
                                  <p:childTnLst>
                                    <p:set>
                                      <p:cBhvr rctx="PPT">
                                        <p:cTn id="226" dur="indefinite"/>
                                        <p:tgtEl>
                                          <p:spTgt spid="10"/>
                                        </p:tgtEl>
                                        <p:attrNameLst>
                                          <p:attrName>style.opacity</p:attrName>
                                        </p:attrNameLst>
                                      </p:cBhvr>
                                      <p:to>
                                        <p:strVal val="0.5"/>
                                      </p:to>
                                    </p:set>
                                    <p:animEffect filter="image" prLst="opacity: 0.5">
                                      <p:cBhvr rctx="IE">
                                        <p:cTn id="227" dur="indefinite"/>
                                        <p:tgtEl>
                                          <p:spTgt spid="10"/>
                                        </p:tgtEl>
                                      </p:cBhvr>
                                    </p:animEffect>
                                  </p:childTnLst>
                                </p:cTn>
                              </p:par>
                              <p:par>
                                <p:cTn id="228" presetID="9" presetClass="emph" presetSubtype="0" grpId="1" nodeType="withEffect">
                                  <p:stCondLst>
                                    <p:cond delay="0"/>
                                  </p:stCondLst>
                                  <p:childTnLst>
                                    <p:set>
                                      <p:cBhvr rctx="PPT">
                                        <p:cTn id="229" dur="indefinite"/>
                                        <p:tgtEl>
                                          <p:spTgt spid="11"/>
                                        </p:tgtEl>
                                        <p:attrNameLst>
                                          <p:attrName>style.opacity</p:attrName>
                                        </p:attrNameLst>
                                      </p:cBhvr>
                                      <p:to>
                                        <p:strVal val="0.5"/>
                                      </p:to>
                                    </p:set>
                                    <p:animEffect filter="image" prLst="opacity: 0.5">
                                      <p:cBhvr rctx="IE">
                                        <p:cTn id="230" dur="indefinite"/>
                                        <p:tgtEl>
                                          <p:spTgt spid="11"/>
                                        </p:tgtEl>
                                      </p:cBhvr>
                                    </p:animEffect>
                                  </p:childTnLst>
                                </p:cTn>
                              </p:par>
                              <p:par>
                                <p:cTn id="231" presetID="9" presetClass="emph" presetSubtype="0" grpId="1" nodeType="withEffect">
                                  <p:stCondLst>
                                    <p:cond delay="0"/>
                                  </p:stCondLst>
                                  <p:childTnLst>
                                    <p:set>
                                      <p:cBhvr rctx="PPT">
                                        <p:cTn id="232" dur="indefinite"/>
                                        <p:tgtEl>
                                          <p:spTgt spid="12"/>
                                        </p:tgtEl>
                                        <p:attrNameLst>
                                          <p:attrName>style.opacity</p:attrName>
                                        </p:attrNameLst>
                                      </p:cBhvr>
                                      <p:to>
                                        <p:strVal val="0.5"/>
                                      </p:to>
                                    </p:set>
                                    <p:animEffect filter="image" prLst="opacity: 0.5">
                                      <p:cBhvr rctx="IE">
                                        <p:cTn id="233" dur="indefinite"/>
                                        <p:tgtEl>
                                          <p:spTgt spid="12"/>
                                        </p:tgtEl>
                                      </p:cBhvr>
                                    </p:animEffect>
                                  </p:childTnLst>
                                </p:cTn>
                              </p:par>
                              <p:par>
                                <p:cTn id="234" presetID="9" presetClass="emph" presetSubtype="0" grpId="1" nodeType="withEffect">
                                  <p:stCondLst>
                                    <p:cond delay="0"/>
                                  </p:stCondLst>
                                  <p:childTnLst>
                                    <p:set>
                                      <p:cBhvr rctx="PPT">
                                        <p:cTn id="235" dur="indefinite"/>
                                        <p:tgtEl>
                                          <p:spTgt spid="13"/>
                                        </p:tgtEl>
                                        <p:attrNameLst>
                                          <p:attrName>style.opacity</p:attrName>
                                        </p:attrNameLst>
                                      </p:cBhvr>
                                      <p:to>
                                        <p:strVal val="0.5"/>
                                      </p:to>
                                    </p:set>
                                    <p:animEffect filter="image" prLst="opacity: 0.5">
                                      <p:cBhvr rctx="IE">
                                        <p:cTn id="236" dur="indefinite"/>
                                        <p:tgtEl>
                                          <p:spTgt spid="13"/>
                                        </p:tgtEl>
                                      </p:cBhvr>
                                    </p:animEffect>
                                  </p:childTnLst>
                                </p:cTn>
                              </p:par>
                              <p:par>
                                <p:cTn id="237" presetID="9" presetClass="emph" presetSubtype="0" grpId="1" nodeType="withEffect">
                                  <p:stCondLst>
                                    <p:cond delay="0"/>
                                  </p:stCondLst>
                                  <p:childTnLst>
                                    <p:set>
                                      <p:cBhvr rctx="PPT">
                                        <p:cTn id="238" dur="indefinite"/>
                                        <p:tgtEl>
                                          <p:spTgt spid="14"/>
                                        </p:tgtEl>
                                        <p:attrNameLst>
                                          <p:attrName>style.opacity</p:attrName>
                                        </p:attrNameLst>
                                      </p:cBhvr>
                                      <p:to>
                                        <p:strVal val="0.5"/>
                                      </p:to>
                                    </p:set>
                                    <p:animEffect filter="image" prLst="opacity: 0.5">
                                      <p:cBhvr rctx="IE">
                                        <p:cTn id="239" dur="indefinite"/>
                                        <p:tgtEl>
                                          <p:spTgt spid="14"/>
                                        </p:tgtEl>
                                      </p:cBhvr>
                                    </p:animEffect>
                                  </p:childTnLst>
                                </p:cTn>
                              </p:par>
                              <p:par>
                                <p:cTn id="240" presetID="9" presetClass="emph" presetSubtype="0" grpId="1" nodeType="withEffect">
                                  <p:stCondLst>
                                    <p:cond delay="0"/>
                                  </p:stCondLst>
                                  <p:childTnLst>
                                    <p:set>
                                      <p:cBhvr rctx="PPT">
                                        <p:cTn id="241" dur="indefinite"/>
                                        <p:tgtEl>
                                          <p:spTgt spid="15"/>
                                        </p:tgtEl>
                                        <p:attrNameLst>
                                          <p:attrName>style.opacity</p:attrName>
                                        </p:attrNameLst>
                                      </p:cBhvr>
                                      <p:to>
                                        <p:strVal val="0.5"/>
                                      </p:to>
                                    </p:set>
                                    <p:animEffect filter="image" prLst="opacity: 0.5">
                                      <p:cBhvr rctx="IE">
                                        <p:cTn id="242" dur="indefinite"/>
                                        <p:tgtEl>
                                          <p:spTgt spid="15"/>
                                        </p:tgtEl>
                                      </p:cBhvr>
                                    </p:animEffect>
                                  </p:childTnLst>
                                </p:cTn>
                              </p:par>
                              <p:par>
                                <p:cTn id="243" presetID="9" presetClass="emph" presetSubtype="0" grpId="1" nodeType="withEffect">
                                  <p:stCondLst>
                                    <p:cond delay="0"/>
                                  </p:stCondLst>
                                  <p:childTnLst>
                                    <p:set>
                                      <p:cBhvr rctx="PPT">
                                        <p:cTn id="244" dur="indefinite"/>
                                        <p:tgtEl>
                                          <p:spTgt spid="16"/>
                                        </p:tgtEl>
                                        <p:attrNameLst>
                                          <p:attrName>style.opacity</p:attrName>
                                        </p:attrNameLst>
                                      </p:cBhvr>
                                      <p:to>
                                        <p:strVal val="0.5"/>
                                      </p:to>
                                    </p:set>
                                    <p:animEffect filter="image" prLst="opacity: 0.5">
                                      <p:cBhvr rctx="IE">
                                        <p:cTn id="245" dur="indefinite"/>
                                        <p:tgtEl>
                                          <p:spTgt spid="16"/>
                                        </p:tgtEl>
                                      </p:cBhvr>
                                    </p:animEffect>
                                  </p:childTnLst>
                                </p:cTn>
                              </p:par>
                              <p:par>
                                <p:cTn id="246" presetID="9" presetClass="emph" presetSubtype="0" grpId="1" nodeType="withEffect">
                                  <p:stCondLst>
                                    <p:cond delay="0"/>
                                  </p:stCondLst>
                                  <p:childTnLst>
                                    <p:set>
                                      <p:cBhvr rctx="PPT">
                                        <p:cTn id="247" dur="indefinite"/>
                                        <p:tgtEl>
                                          <p:spTgt spid="17"/>
                                        </p:tgtEl>
                                        <p:attrNameLst>
                                          <p:attrName>style.opacity</p:attrName>
                                        </p:attrNameLst>
                                      </p:cBhvr>
                                      <p:to>
                                        <p:strVal val="0.5"/>
                                      </p:to>
                                    </p:set>
                                    <p:animEffect filter="image" prLst="opacity: 0.5">
                                      <p:cBhvr rctx="IE">
                                        <p:cTn id="248" dur="indefinite"/>
                                        <p:tgtEl>
                                          <p:spTgt spid="17"/>
                                        </p:tgtEl>
                                      </p:cBhvr>
                                    </p:animEffect>
                                  </p:childTnLst>
                                </p:cTn>
                              </p:par>
                              <p:par>
                                <p:cTn id="249" presetID="9" presetClass="emph" presetSubtype="0" grpId="1" nodeType="withEffect">
                                  <p:stCondLst>
                                    <p:cond delay="0"/>
                                  </p:stCondLst>
                                  <p:childTnLst>
                                    <p:set>
                                      <p:cBhvr rctx="PPT">
                                        <p:cTn id="250" dur="indefinite"/>
                                        <p:tgtEl>
                                          <p:spTgt spid="18"/>
                                        </p:tgtEl>
                                        <p:attrNameLst>
                                          <p:attrName>style.opacity</p:attrName>
                                        </p:attrNameLst>
                                      </p:cBhvr>
                                      <p:to>
                                        <p:strVal val="0.5"/>
                                      </p:to>
                                    </p:set>
                                    <p:animEffect filter="image" prLst="opacity: 0.5">
                                      <p:cBhvr rctx="IE">
                                        <p:cTn id="251" dur="indefinite"/>
                                        <p:tgtEl>
                                          <p:spTgt spid="18"/>
                                        </p:tgtEl>
                                      </p:cBhvr>
                                    </p:animEffect>
                                  </p:childTnLst>
                                </p:cTn>
                              </p:par>
                              <p:par>
                                <p:cTn id="252" presetID="9" presetClass="emph" presetSubtype="0" grpId="1" nodeType="withEffect">
                                  <p:stCondLst>
                                    <p:cond delay="0"/>
                                  </p:stCondLst>
                                  <p:childTnLst>
                                    <p:set>
                                      <p:cBhvr rctx="PPT">
                                        <p:cTn id="253" dur="indefinite"/>
                                        <p:tgtEl>
                                          <p:spTgt spid="19"/>
                                        </p:tgtEl>
                                        <p:attrNameLst>
                                          <p:attrName>style.opacity</p:attrName>
                                        </p:attrNameLst>
                                      </p:cBhvr>
                                      <p:to>
                                        <p:strVal val="0.5"/>
                                      </p:to>
                                    </p:set>
                                    <p:animEffect filter="image" prLst="opacity: 0.5">
                                      <p:cBhvr rctx="IE">
                                        <p:cTn id="254" dur="indefinite"/>
                                        <p:tgtEl>
                                          <p:spTgt spid="19"/>
                                        </p:tgtEl>
                                      </p:cBhvr>
                                    </p:animEffect>
                                  </p:childTnLst>
                                </p:cTn>
                              </p:par>
                              <p:par>
                                <p:cTn id="255" presetID="9" presetClass="emph" presetSubtype="0" grpId="2" nodeType="withEffect">
                                  <p:stCondLst>
                                    <p:cond delay="0"/>
                                  </p:stCondLst>
                                  <p:childTnLst>
                                    <p:set>
                                      <p:cBhvr rctx="PPT">
                                        <p:cTn id="256" dur="indefinite"/>
                                        <p:tgtEl>
                                          <p:spTgt spid="20"/>
                                        </p:tgtEl>
                                        <p:attrNameLst>
                                          <p:attrName>style.opacity</p:attrName>
                                        </p:attrNameLst>
                                      </p:cBhvr>
                                      <p:to>
                                        <p:strVal val="0.5"/>
                                      </p:to>
                                    </p:set>
                                    <p:animEffect filter="image" prLst="opacity: 0.5">
                                      <p:cBhvr rctx="IE">
                                        <p:cTn id="257" dur="indefinite"/>
                                        <p:tgtEl>
                                          <p:spTgt spid="20"/>
                                        </p:tgtEl>
                                      </p:cBhvr>
                                    </p:animEffect>
                                  </p:childTnLst>
                                </p:cTn>
                              </p:par>
                              <p:par>
                                <p:cTn id="258" presetID="9" presetClass="emph" presetSubtype="0" grpId="1" nodeType="withEffect">
                                  <p:stCondLst>
                                    <p:cond delay="0"/>
                                  </p:stCondLst>
                                  <p:childTnLst>
                                    <p:set>
                                      <p:cBhvr rctx="PPT">
                                        <p:cTn id="259" dur="indefinite"/>
                                        <p:tgtEl>
                                          <p:spTgt spid="78895"/>
                                        </p:tgtEl>
                                        <p:attrNameLst>
                                          <p:attrName>style.opacity</p:attrName>
                                        </p:attrNameLst>
                                      </p:cBhvr>
                                      <p:to>
                                        <p:strVal val="0.5"/>
                                      </p:to>
                                    </p:set>
                                    <p:animEffect filter="image" prLst="opacity: 0.5">
                                      <p:cBhvr rctx="IE">
                                        <p:cTn id="260" dur="indefinite"/>
                                        <p:tgtEl>
                                          <p:spTgt spid="78895"/>
                                        </p:tgtEl>
                                      </p:cBhvr>
                                    </p:animEffect>
                                  </p:childTnLst>
                                </p:cTn>
                              </p:par>
                            </p:childTnLst>
                          </p:cTn>
                        </p:par>
                      </p:childTnLst>
                    </p:cTn>
                  </p:par>
                  <p:par>
                    <p:cTn id="261" fill="hold">
                      <p:stCondLst>
                        <p:cond delay="indefinite"/>
                      </p:stCondLst>
                      <p:childTnLst>
                        <p:par>
                          <p:cTn id="262" fill="hold">
                            <p:stCondLst>
                              <p:cond delay="0"/>
                            </p:stCondLst>
                            <p:childTnLst>
                              <p:par>
                                <p:cTn id="263" presetID="53" presetClass="entr" presetSubtype="0" fill="hold" grpId="0" nodeType="clickEffect">
                                  <p:stCondLst>
                                    <p:cond delay="0"/>
                                  </p:stCondLst>
                                  <p:childTnLst>
                                    <p:set>
                                      <p:cBhvr>
                                        <p:cTn id="264" dur="1" fill="hold">
                                          <p:stCondLst>
                                            <p:cond delay="0"/>
                                          </p:stCondLst>
                                        </p:cTn>
                                        <p:tgtEl>
                                          <p:spTgt spid="94210"/>
                                        </p:tgtEl>
                                        <p:attrNameLst>
                                          <p:attrName>style.visibility</p:attrName>
                                        </p:attrNameLst>
                                      </p:cBhvr>
                                      <p:to>
                                        <p:strVal val="visible"/>
                                      </p:to>
                                    </p:set>
                                    <p:anim calcmode="lin" valueType="num">
                                      <p:cBhvr>
                                        <p:cTn id="265" dur="500" fill="hold"/>
                                        <p:tgtEl>
                                          <p:spTgt spid="94210"/>
                                        </p:tgtEl>
                                        <p:attrNameLst>
                                          <p:attrName>ppt_w</p:attrName>
                                        </p:attrNameLst>
                                      </p:cBhvr>
                                      <p:tavLst>
                                        <p:tav tm="0">
                                          <p:val>
                                            <p:fltVal val="0"/>
                                          </p:val>
                                        </p:tav>
                                        <p:tav tm="100000">
                                          <p:val>
                                            <p:strVal val="#ppt_w"/>
                                          </p:val>
                                        </p:tav>
                                      </p:tavLst>
                                    </p:anim>
                                    <p:anim calcmode="lin" valueType="num">
                                      <p:cBhvr>
                                        <p:cTn id="266" dur="500" fill="hold"/>
                                        <p:tgtEl>
                                          <p:spTgt spid="94210"/>
                                        </p:tgtEl>
                                        <p:attrNameLst>
                                          <p:attrName>ppt_h</p:attrName>
                                        </p:attrNameLst>
                                      </p:cBhvr>
                                      <p:tavLst>
                                        <p:tav tm="0">
                                          <p:val>
                                            <p:fltVal val="0"/>
                                          </p:val>
                                        </p:tav>
                                        <p:tav tm="100000">
                                          <p:val>
                                            <p:strVal val="#ppt_h"/>
                                          </p:val>
                                        </p:tav>
                                      </p:tavLst>
                                    </p:anim>
                                    <p:animEffect transition="in" filter="fade">
                                      <p:cBhvr>
                                        <p:cTn id="267" dur="500"/>
                                        <p:tgtEl>
                                          <p:spTgt spid="94210"/>
                                        </p:tgtEl>
                                      </p:cBhvr>
                                    </p:animEffect>
                                  </p:childTnLst>
                                </p:cTn>
                              </p:par>
                            </p:childTnLst>
                          </p:cTn>
                        </p:par>
                      </p:childTnLst>
                    </p:cTn>
                  </p:par>
                  <p:par>
                    <p:cTn id="268" fill="hold">
                      <p:stCondLst>
                        <p:cond delay="indefinite"/>
                      </p:stCondLst>
                      <p:childTnLst>
                        <p:par>
                          <p:cTn id="269" fill="hold">
                            <p:stCondLst>
                              <p:cond delay="0"/>
                            </p:stCondLst>
                            <p:childTnLst>
                              <p:par>
                                <p:cTn id="270" presetID="9" presetClass="emph" presetSubtype="0" grpId="1" nodeType="clickEffect">
                                  <p:stCondLst>
                                    <p:cond delay="0"/>
                                  </p:stCondLst>
                                  <p:childTnLst>
                                    <p:set>
                                      <p:cBhvr rctx="PPT">
                                        <p:cTn id="271" dur="indefinite"/>
                                        <p:tgtEl>
                                          <p:spTgt spid="78913"/>
                                        </p:tgtEl>
                                        <p:attrNameLst>
                                          <p:attrName>style.opacity</p:attrName>
                                        </p:attrNameLst>
                                      </p:cBhvr>
                                      <p:to>
                                        <p:strVal val="0.5"/>
                                      </p:to>
                                    </p:set>
                                    <p:animEffect filter="image" prLst="opacity: 0.5">
                                      <p:cBhvr rctx="IE">
                                        <p:cTn id="272" dur="indefinite"/>
                                        <p:tgtEl>
                                          <p:spTgt spid="78913"/>
                                        </p:tgtEl>
                                      </p:cBhvr>
                                    </p:animEffect>
                                  </p:childTnLst>
                                </p:cTn>
                              </p:par>
                              <p:par>
                                <p:cTn id="273" presetID="9" presetClass="emph" presetSubtype="0" grpId="1" nodeType="withEffect">
                                  <p:stCondLst>
                                    <p:cond delay="0"/>
                                  </p:stCondLst>
                                  <p:childTnLst>
                                    <p:set>
                                      <p:cBhvr rctx="PPT">
                                        <p:cTn id="274" dur="indefinite"/>
                                        <p:tgtEl>
                                          <p:spTgt spid="78911"/>
                                        </p:tgtEl>
                                        <p:attrNameLst>
                                          <p:attrName>style.opacity</p:attrName>
                                        </p:attrNameLst>
                                      </p:cBhvr>
                                      <p:to>
                                        <p:strVal val="0.5"/>
                                      </p:to>
                                    </p:set>
                                    <p:animEffect filter="image" prLst="opacity: 0.5">
                                      <p:cBhvr rctx="IE">
                                        <p:cTn id="275" dur="indefinite"/>
                                        <p:tgtEl>
                                          <p:spTgt spid="78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nimBg="1"/>
      <p:bldP spid="94211" grpId="0" animBg="1"/>
      <p:bldP spid="94214" grpId="0"/>
      <p:bldP spid="94219" grpId="0"/>
      <p:bldP spid="94220" grpId="0" animBg="1"/>
      <p:bldP spid="94221" grpId="0" animBg="1"/>
      <p:bldP spid="94222" grpId="0" animBg="1"/>
      <p:bldP spid="94223" grpId="0" animBg="1"/>
      <p:bldP spid="94223" grpId="1" animBg="1"/>
      <p:bldP spid="94224" grpId="0" animBg="1"/>
      <p:bldP spid="94225" grpId="0" animBg="1"/>
      <p:bldP spid="94226" grpId="0" animBg="1"/>
      <p:bldP spid="94227" grpId="0" animBg="1"/>
      <p:bldP spid="94228" grpId="0" animBg="1"/>
      <p:bldP spid="94230" grpId="0" animBg="1"/>
      <p:bldP spid="94230" grpId="1" animBg="1"/>
      <p:bldP spid="94230" grpId="2" animBg="1"/>
      <p:bldP spid="94230" grpId="3" animBg="1"/>
      <p:bldP spid="94230" grpId="4" animBg="1"/>
      <p:bldP spid="94238" grpId="0"/>
      <p:bldP spid="94243" grpId="0"/>
      <p:bldP spid="94244" grpId="0" animBg="1"/>
      <p:bldP spid="94245" grpId="0" animBg="1"/>
      <p:bldP spid="94251" grpId="0" animBg="1"/>
      <p:bldP spid="94251" grpId="1" animBg="1"/>
      <p:bldP spid="94251" grpId="2" animBg="1"/>
      <p:bldP spid="94252" grpId="0" animBg="1"/>
      <p:bldP spid="94252" grpId="1" animBg="1"/>
      <p:bldP spid="78884" grpId="0" animBg="1"/>
      <p:bldP spid="78884" grpId="1" animBg="1"/>
      <p:bldP spid="94256" grpId="0"/>
      <p:bldP spid="94256" grpId="1"/>
      <p:bldP spid="3" grpId="0" animBg="1"/>
      <p:bldP spid="4" grpId="0" animBg="1"/>
      <p:bldP spid="6" grpId="0" animBg="1"/>
      <p:bldP spid="7" grpId="0" animBg="1"/>
      <p:bldP spid="8" grpId="0" animBg="1"/>
      <p:bldP spid="9" grpId="0" animBg="1"/>
      <p:bldP spid="78895" grpId="0" animBg="1"/>
      <p:bldP spid="78895" grpId="1" animBg="1"/>
      <p:bldP spid="94247" grpId="0"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0" grpId="2" animBg="1"/>
      <p:bldP spid="78911" grpId="0" animBg="1"/>
      <p:bldP spid="78911" grpId="1" animBg="1"/>
      <p:bldP spid="94246" grpId="0" animBg="1"/>
      <p:bldP spid="78913" grpId="0"/>
      <p:bldP spid="78913"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TRA Matrix</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20539858"/>
              </p:ext>
            </p:extLst>
          </p:nvPr>
        </p:nvGraphicFramePr>
        <p:xfrm>
          <a:off x="838199" y="1533553"/>
          <a:ext cx="7467602" cy="4485640"/>
        </p:xfrm>
        <a:graphic>
          <a:graphicData uri="http://schemas.openxmlformats.org/drawingml/2006/table">
            <a:tbl>
              <a:tblPr firstRow="1" bandRow="1">
                <a:tableStyleId>{5C22544A-7EE6-4342-B048-85BDC9FD1C3A}</a:tableStyleId>
              </a:tblPr>
              <a:tblGrid>
                <a:gridCol w="1905002">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370840">
                <a:tc>
                  <a:txBody>
                    <a:bodyPr/>
                    <a:lstStyle/>
                    <a:p>
                      <a:r>
                        <a:rPr lang="en-US" dirty="0" smtClean="0"/>
                        <a:t>Program</a:t>
                      </a:r>
                      <a:endParaRPr lang="en-US" dirty="0"/>
                    </a:p>
                  </a:txBody>
                  <a:tcPr anchor="ctr"/>
                </a:tc>
                <a:tc>
                  <a:txBody>
                    <a:bodyPr/>
                    <a:lstStyle/>
                    <a:p>
                      <a:pPr algn="ctr"/>
                      <a:r>
                        <a:rPr lang="en-US" dirty="0" smtClean="0"/>
                        <a:t>2002</a:t>
                      </a:r>
                      <a:endParaRPr lang="en-US" dirty="0"/>
                    </a:p>
                  </a:txBody>
                  <a:tcPr anchor="ctr"/>
                </a:tc>
                <a:tc>
                  <a:txBody>
                    <a:bodyPr/>
                    <a:lstStyle/>
                    <a:p>
                      <a:pPr algn="ctr"/>
                      <a:r>
                        <a:rPr lang="en-US" dirty="0" smtClean="0"/>
                        <a:t>2009</a:t>
                      </a:r>
                      <a:endParaRPr lang="en-US" dirty="0"/>
                    </a:p>
                  </a:txBody>
                  <a:tcPr anchor="ctr"/>
                </a:tc>
                <a:tc>
                  <a:txBody>
                    <a:bodyPr/>
                    <a:lstStyle/>
                    <a:p>
                      <a:pPr algn="ctr"/>
                      <a:r>
                        <a:rPr lang="en-US" dirty="0" smtClean="0"/>
                        <a:t>2011</a:t>
                      </a:r>
                      <a:endParaRPr lang="en-US" dirty="0"/>
                    </a:p>
                  </a:txBody>
                  <a:tcPr anchor="ctr"/>
                </a:tc>
                <a:tc>
                  <a:txBody>
                    <a:bodyPr/>
                    <a:lstStyle/>
                    <a:p>
                      <a:pPr algn="ctr"/>
                      <a:r>
                        <a:rPr lang="en-US" dirty="0" smtClean="0"/>
                        <a:t>Reversion 2014</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2015</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smtClean="0"/>
                        <a:t>Total Weeks Payable</a:t>
                      </a:r>
                      <a:endParaRPr lang="en-US" dirty="0"/>
                    </a:p>
                  </a:txBody>
                  <a:tcPr anchor="ctr"/>
                </a:tc>
                <a:tc>
                  <a:txBody>
                    <a:bodyPr/>
                    <a:lstStyle/>
                    <a:p>
                      <a:pPr algn="ctr"/>
                      <a:r>
                        <a:rPr lang="en-US" dirty="0" smtClean="0"/>
                        <a:t>52</a:t>
                      </a:r>
                      <a:endParaRPr lang="en-US" dirty="0"/>
                    </a:p>
                  </a:txBody>
                  <a:tcPr anchor="ctr"/>
                </a:tc>
                <a:tc>
                  <a:txBody>
                    <a:bodyPr/>
                    <a:lstStyle/>
                    <a:p>
                      <a:pPr algn="ctr"/>
                      <a:r>
                        <a:rPr lang="en-US" dirty="0" smtClean="0"/>
                        <a:t>78</a:t>
                      </a:r>
                      <a:endParaRPr lang="en-US" dirty="0"/>
                    </a:p>
                  </a:txBody>
                  <a:tcPr anchor="ctr"/>
                </a:tc>
                <a:tc>
                  <a:txBody>
                    <a:bodyPr/>
                    <a:lstStyle/>
                    <a:p>
                      <a:pPr algn="ctr"/>
                      <a:r>
                        <a:rPr lang="en-US" dirty="0" smtClean="0"/>
                        <a:t>65</a:t>
                      </a:r>
                      <a:endParaRPr lang="en-US" dirty="0"/>
                    </a:p>
                  </a:txBody>
                  <a:tcPr anchor="ctr"/>
                </a:tc>
                <a:tc>
                  <a:txBody>
                    <a:bodyPr/>
                    <a:lstStyle/>
                    <a:p>
                      <a:pPr algn="ctr"/>
                      <a:r>
                        <a:rPr lang="en-US" dirty="0" smtClean="0"/>
                        <a:t>65</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65</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smtClean="0"/>
                        <a:t>Payable Within Weeks</a:t>
                      </a:r>
                      <a:endParaRPr lang="en-US" dirty="0"/>
                    </a:p>
                  </a:txBody>
                  <a:tcPr anchor="ctr"/>
                </a:tc>
                <a:tc>
                  <a:txBody>
                    <a:bodyPr/>
                    <a:lstStyle/>
                    <a:p>
                      <a:pPr algn="ctr"/>
                      <a:r>
                        <a:rPr lang="en-US" dirty="0" smtClean="0"/>
                        <a:t>52</a:t>
                      </a:r>
                      <a:endParaRPr lang="en-US" dirty="0"/>
                    </a:p>
                  </a:txBody>
                  <a:tcPr anchor="ctr"/>
                </a:tc>
                <a:tc>
                  <a:txBody>
                    <a:bodyPr/>
                    <a:lstStyle/>
                    <a:p>
                      <a:pPr algn="ctr"/>
                      <a:r>
                        <a:rPr lang="en-US" dirty="0" smtClean="0"/>
                        <a:t>91</a:t>
                      </a:r>
                      <a:endParaRPr lang="en-US" dirty="0"/>
                    </a:p>
                  </a:txBody>
                  <a:tcPr anchor="ctr"/>
                </a:tc>
                <a:tc>
                  <a:txBody>
                    <a:bodyPr/>
                    <a:lstStyle/>
                    <a:p>
                      <a:pPr algn="ctr"/>
                      <a:r>
                        <a:rPr lang="en-US" dirty="0" smtClean="0"/>
                        <a:t>78</a:t>
                      </a:r>
                      <a:endParaRPr lang="en-US" dirty="0"/>
                    </a:p>
                  </a:txBody>
                  <a:tcPr anchor="ctr"/>
                </a:tc>
                <a:tc>
                  <a:txBody>
                    <a:bodyPr/>
                    <a:lstStyle/>
                    <a:p>
                      <a:pPr algn="ctr"/>
                      <a:r>
                        <a:rPr lang="en-US" dirty="0" smtClean="0"/>
                        <a:t>78</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78</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r>
                        <a:rPr lang="en-US" dirty="0" smtClean="0"/>
                        <a:t>TRA Election</a:t>
                      </a:r>
                      <a:endParaRPr lang="en-US" dirty="0"/>
                    </a:p>
                  </a:txBody>
                  <a:tcPr anchor="ctr"/>
                </a:tc>
                <a:tc>
                  <a:txBody>
                    <a:bodyPr/>
                    <a:lstStyle/>
                    <a:p>
                      <a:pPr algn="ctr"/>
                      <a:r>
                        <a:rPr lang="en-US" dirty="0" smtClean="0"/>
                        <a:t>NO</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NO</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smtClean="0"/>
                        <a:t>Earnings Disregard</a:t>
                      </a:r>
                      <a:endParaRPr lang="en-US" dirty="0"/>
                    </a:p>
                  </a:txBody>
                  <a:tcPr anchor="ctr"/>
                </a:tc>
                <a:tc>
                  <a:txBody>
                    <a:bodyPr/>
                    <a:lstStyle/>
                    <a:p>
                      <a:pPr algn="ctr"/>
                      <a:r>
                        <a:rPr lang="en-US" dirty="0" smtClean="0"/>
                        <a:t>NO</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NO</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smtClean="0"/>
                        <a:t>Remedial</a:t>
                      </a:r>
                      <a:r>
                        <a:rPr lang="en-US" baseline="0" dirty="0" smtClean="0"/>
                        <a:t> / Prerequisite TRA (Weeks)</a:t>
                      </a:r>
                      <a:endParaRPr lang="en-US" dirty="0"/>
                    </a:p>
                  </a:txBody>
                  <a:tcPr anchor="ctr"/>
                </a:tc>
                <a:tc>
                  <a:txBody>
                    <a:bodyPr/>
                    <a:lstStyle/>
                    <a:p>
                      <a:pPr algn="ctr"/>
                      <a:r>
                        <a:rPr lang="en-US" dirty="0" smtClean="0"/>
                        <a:t>YES</a:t>
                      </a:r>
                    </a:p>
                    <a:p>
                      <a:pPr algn="ctr"/>
                      <a:r>
                        <a:rPr lang="en-US" dirty="0" smtClean="0"/>
                        <a:t>(26 R)</a:t>
                      </a:r>
                      <a:endParaRPr 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YES </a:t>
                      </a:r>
                      <a:br>
                        <a:rPr lang="en-US" dirty="0" smtClean="0"/>
                      </a:br>
                      <a:r>
                        <a:rPr lang="en-US" dirty="0" smtClean="0"/>
                        <a:t>(26 R/P)</a:t>
                      </a:r>
                    </a:p>
                  </a:txBody>
                  <a:tcPr anchor="ctr"/>
                </a:tc>
                <a:tc>
                  <a:txBody>
                    <a:bodyPr/>
                    <a:lstStyle/>
                    <a:p>
                      <a:pPr algn="ctr"/>
                      <a:r>
                        <a:rPr lang="en-US" dirty="0" smtClean="0"/>
                        <a:t>NO</a:t>
                      </a:r>
                      <a:endParaRPr lang="en-US" dirty="0"/>
                    </a:p>
                  </a:txBody>
                  <a:tcPr anchor="ctr"/>
                </a:tc>
                <a:tc>
                  <a:txBody>
                    <a:bodyPr/>
                    <a:lstStyle/>
                    <a:p>
                      <a:pPr algn="ctr"/>
                      <a:r>
                        <a:rPr lang="en-US" dirty="0" smtClean="0"/>
                        <a:t>NO</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NO</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77111993"/>
                  </a:ext>
                </a:extLst>
              </a:tr>
              <a:tr h="370840">
                <a:tc>
                  <a:txBody>
                    <a:bodyPr/>
                    <a:lstStyle/>
                    <a:p>
                      <a:r>
                        <a:rPr lang="en-US" dirty="0" smtClean="0"/>
                        <a:t>Completion</a:t>
                      </a:r>
                      <a:r>
                        <a:rPr lang="en-US" baseline="0" dirty="0" smtClean="0"/>
                        <a:t> TRA (Weeks)</a:t>
                      </a:r>
                      <a:endParaRPr lang="en-US" dirty="0"/>
                    </a:p>
                  </a:txBody>
                  <a:tcPr anchor="ctr"/>
                </a:tc>
                <a:tc>
                  <a:txBody>
                    <a:bodyPr/>
                    <a:lstStyle/>
                    <a:p>
                      <a:pPr algn="ctr"/>
                      <a:r>
                        <a:rPr lang="en-US" dirty="0" smtClean="0"/>
                        <a:t>NO</a:t>
                      </a:r>
                      <a:endParaRPr lang="en-US" dirty="0"/>
                    </a:p>
                  </a:txBody>
                  <a:tcPr anchor="ctr"/>
                </a:tc>
                <a:tc>
                  <a:txBody>
                    <a:bodyPr/>
                    <a:lstStyle/>
                    <a:p>
                      <a:pPr algn="ctr"/>
                      <a:r>
                        <a:rPr lang="en-US" dirty="0" smtClean="0"/>
                        <a:t>NO</a:t>
                      </a:r>
                      <a:endParaRPr lang="en-US" dirty="0"/>
                    </a:p>
                  </a:txBody>
                  <a:tcPr anchor="ctr"/>
                </a:tc>
                <a:tc>
                  <a:txBody>
                    <a:bodyPr/>
                    <a:lstStyle/>
                    <a:p>
                      <a:pPr algn="ctr"/>
                      <a:r>
                        <a:rPr lang="en-US" dirty="0" smtClean="0"/>
                        <a:t>YES</a:t>
                      </a:r>
                    </a:p>
                    <a:p>
                      <a:pPr algn="ctr"/>
                      <a:r>
                        <a:rPr lang="en-US" dirty="0" smtClean="0"/>
                        <a:t>(13)</a:t>
                      </a:r>
                      <a:endParaRPr lang="en-US" dirty="0"/>
                    </a:p>
                  </a:txBody>
                  <a:tcPr anchor="ctr"/>
                </a:tc>
                <a:tc>
                  <a:txBody>
                    <a:bodyPr/>
                    <a:lstStyle/>
                    <a:p>
                      <a:pPr algn="ctr"/>
                      <a:r>
                        <a:rPr lang="en-US" dirty="0" smtClean="0"/>
                        <a:t>YES</a:t>
                      </a:r>
                    </a:p>
                    <a:p>
                      <a:pPr algn="ctr"/>
                      <a:r>
                        <a:rPr lang="en-US" dirty="0" smtClean="0"/>
                        <a:t>(13</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 (13)</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4809788"/>
                  </a:ext>
                </a:extLst>
              </a:tr>
            </a:tbl>
          </a:graphicData>
        </a:graphic>
      </p:graphicFrame>
      <p:sp>
        <p:nvSpPr>
          <p:cNvPr id="4" name="Slide Number Placeholder 3"/>
          <p:cNvSpPr>
            <a:spLocks noGrp="1"/>
          </p:cNvSpPr>
          <p:nvPr>
            <p:ph type="sldNum" sz="quarter" idx="12"/>
          </p:nvPr>
        </p:nvSpPr>
        <p:spPr/>
        <p:txBody>
          <a:bodyPr/>
          <a:lstStyle/>
          <a:p>
            <a:fld id="{01723B91-CE10-4F20-890A-0852E2246859}" type="slidenum">
              <a:rPr lang="en-US" smtClean="0"/>
              <a:pPr/>
              <a:t>53</a:t>
            </a:fld>
            <a:endParaRPr lang="en-US" dirty="0"/>
          </a:p>
        </p:txBody>
      </p:sp>
    </p:spTree>
    <p:extLst>
      <p:ext uri="{BB962C8B-B14F-4D97-AF65-F5344CB8AC3E}">
        <p14:creationId xmlns:p14="http://schemas.microsoft.com/office/powerpoint/2010/main" val="38457344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 Deadline Related Provisions Matrix</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21845222"/>
              </p:ext>
            </p:extLst>
          </p:nvPr>
        </p:nvGraphicFramePr>
        <p:xfrm>
          <a:off x="800100" y="1219200"/>
          <a:ext cx="7543800" cy="343639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762000">
                  <a:extLst>
                    <a:ext uri="{9D8B030D-6E8A-4147-A177-3AD203B41FA5}">
                      <a16:colId xmlns:a16="http://schemas.microsoft.com/office/drawing/2014/main" val="2750030599"/>
                    </a:ext>
                  </a:extLst>
                </a:gridCol>
              </a:tblGrid>
              <a:tr h="392317">
                <a:tc>
                  <a:txBody>
                    <a:bodyPr/>
                    <a:lstStyle/>
                    <a:p>
                      <a:r>
                        <a:rPr lang="en-US" sz="1600" dirty="0" smtClean="0"/>
                        <a:t>Enrollment</a:t>
                      </a:r>
                      <a:r>
                        <a:rPr lang="en-US" sz="1600" baseline="0" dirty="0" smtClean="0"/>
                        <a:t> Deadline Provisions</a:t>
                      </a:r>
                      <a:endParaRPr lang="en-US" sz="1600" dirty="0"/>
                    </a:p>
                  </a:txBody>
                  <a:tcPr anchor="ctr"/>
                </a:tc>
                <a:tc>
                  <a:txBody>
                    <a:bodyPr/>
                    <a:lstStyle/>
                    <a:p>
                      <a:pPr algn="ctr"/>
                      <a:r>
                        <a:rPr lang="en-US" sz="1600" dirty="0" smtClean="0"/>
                        <a:t>2002</a:t>
                      </a:r>
                      <a:endParaRPr lang="en-US" sz="1600" dirty="0"/>
                    </a:p>
                  </a:txBody>
                  <a:tcPr anchor="ctr"/>
                </a:tc>
                <a:tc>
                  <a:txBody>
                    <a:bodyPr/>
                    <a:lstStyle/>
                    <a:p>
                      <a:pPr algn="ctr"/>
                      <a:r>
                        <a:rPr lang="en-US" sz="1600" dirty="0" smtClean="0"/>
                        <a:t>2009</a:t>
                      </a:r>
                      <a:endParaRPr lang="en-US" sz="1600" dirty="0"/>
                    </a:p>
                  </a:txBody>
                  <a:tcPr anchor="ctr"/>
                </a:tc>
                <a:tc>
                  <a:txBody>
                    <a:bodyPr/>
                    <a:lstStyle/>
                    <a:p>
                      <a:pPr algn="ctr"/>
                      <a:r>
                        <a:rPr lang="en-US" sz="1600" dirty="0" smtClean="0"/>
                        <a:t>2011</a:t>
                      </a:r>
                      <a:endParaRPr lang="en-US" sz="1600" dirty="0"/>
                    </a:p>
                  </a:txBody>
                  <a:tcPr anchor="ctr"/>
                </a:tc>
                <a:tc>
                  <a:txBody>
                    <a:bodyPr/>
                    <a:lstStyle/>
                    <a:p>
                      <a:pPr algn="ctr"/>
                      <a:r>
                        <a:rPr lang="en-US" sz="1600" dirty="0" smtClean="0"/>
                        <a:t>Reversion 2014</a:t>
                      </a:r>
                      <a:endParaRPr lang="en-US" sz="1600" dirty="0"/>
                    </a:p>
                  </a:txBody>
                  <a:tcPr anchor="ctr">
                    <a:lnR w="28575" cap="flat" cmpd="sng" algn="ctr">
                      <a:solidFill>
                        <a:schemeClr val="tx1"/>
                      </a:solidFill>
                      <a:prstDash val="solid"/>
                      <a:round/>
                      <a:headEnd type="none" w="med" len="med"/>
                      <a:tailEnd type="none" w="med" len="med"/>
                    </a:lnR>
                  </a:tcPr>
                </a:tc>
                <a:tc>
                  <a:txBody>
                    <a:bodyPr/>
                    <a:lstStyle/>
                    <a:p>
                      <a:pPr algn="ctr"/>
                      <a:r>
                        <a:rPr lang="en-US" sz="1600" dirty="0" smtClean="0"/>
                        <a:t>2015</a:t>
                      </a:r>
                      <a:endParaRPr lang="en-US" sz="16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69681">
                <a:tc>
                  <a:txBody>
                    <a:bodyPr/>
                    <a:lstStyle/>
                    <a:p>
                      <a:r>
                        <a:rPr lang="en-US" sz="1600" dirty="0" smtClean="0"/>
                        <a:t>45-day Extenuating Circumstances</a:t>
                      </a:r>
                      <a:r>
                        <a:rPr lang="en-US" sz="1600" baseline="0" dirty="0" smtClean="0"/>
                        <a:t> </a:t>
                      </a:r>
                      <a:r>
                        <a:rPr lang="en-US" sz="1600" dirty="0" smtClean="0"/>
                        <a:t>Extension</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04800">
                <a:tc>
                  <a:txBody>
                    <a:bodyPr/>
                    <a:lstStyle/>
                    <a:p>
                      <a:r>
                        <a:rPr lang="en-US" sz="1600" dirty="0" smtClean="0"/>
                        <a:t>State Good Cause Provisions Allowable</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NO</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92317">
                <a:tc>
                  <a:txBody>
                    <a:bodyPr/>
                    <a:lstStyle/>
                    <a:p>
                      <a:r>
                        <a:rPr lang="en-US" sz="1600" dirty="0" smtClean="0"/>
                        <a:t>Federal</a:t>
                      </a:r>
                      <a:r>
                        <a:rPr lang="en-US" sz="1600" baseline="0" dirty="0" smtClean="0"/>
                        <a:t> Good Cause Provisions Allowable</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NO</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92317">
                <a:tc>
                  <a:txBody>
                    <a:bodyPr/>
                    <a:lstStyle/>
                    <a:p>
                      <a:r>
                        <a:rPr lang="en-US" sz="1600" dirty="0" smtClean="0"/>
                        <a:t>Military Service Deadline Extension Available</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NO</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92317">
                <a:tc>
                  <a:txBody>
                    <a:bodyPr/>
                    <a:lstStyle/>
                    <a:p>
                      <a:r>
                        <a:rPr lang="en-US" sz="1600" dirty="0" smtClean="0"/>
                        <a:t>210-day Bona Fide Application for Training Rule</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YES</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NO</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392317">
                <a:tc>
                  <a:txBody>
                    <a:bodyPr/>
                    <a:lstStyle/>
                    <a:p>
                      <a:r>
                        <a:rPr lang="en-US" sz="1600" dirty="0" smtClean="0"/>
                        <a:t>Equitable Tolling Allowable</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4" name="Content Placeholder 4"/>
          <p:cNvGraphicFramePr>
            <a:graphicFrameLocks/>
          </p:cNvGraphicFramePr>
          <p:nvPr>
            <p:extLst>
              <p:ext uri="{D42A27DB-BD31-4B8C-83A1-F6EECF244321}">
                <p14:modId xmlns:p14="http://schemas.microsoft.com/office/powerpoint/2010/main" val="2461911896"/>
              </p:ext>
            </p:extLst>
          </p:nvPr>
        </p:nvGraphicFramePr>
        <p:xfrm>
          <a:off x="786245" y="4794606"/>
          <a:ext cx="7543800" cy="194287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762000">
                  <a:extLst>
                    <a:ext uri="{9D8B030D-6E8A-4147-A177-3AD203B41FA5}">
                      <a16:colId xmlns:a16="http://schemas.microsoft.com/office/drawing/2014/main" val="761483971"/>
                    </a:ext>
                  </a:extLst>
                </a:gridCol>
              </a:tblGrid>
              <a:tr h="392317">
                <a:tc>
                  <a:txBody>
                    <a:bodyPr/>
                    <a:lstStyle/>
                    <a:p>
                      <a:r>
                        <a:rPr lang="en-US" sz="1600" dirty="0" smtClean="0"/>
                        <a:t>Allowable Grounds for Extension of 104 Week</a:t>
                      </a:r>
                      <a:r>
                        <a:rPr lang="en-US" sz="1600" baseline="0" dirty="0" smtClean="0"/>
                        <a:t> Eligibility Period for Basic TRA</a:t>
                      </a:r>
                      <a:endParaRPr lang="en-US" sz="1600" dirty="0"/>
                    </a:p>
                  </a:txBody>
                  <a:tcPr anchor="ctr"/>
                </a:tc>
                <a:tc>
                  <a:txBody>
                    <a:bodyPr/>
                    <a:lstStyle/>
                    <a:p>
                      <a:pPr algn="ctr"/>
                      <a:r>
                        <a:rPr lang="en-US" sz="1600" dirty="0" smtClean="0"/>
                        <a:t>2002</a:t>
                      </a:r>
                      <a:endParaRPr lang="en-US" sz="1600" dirty="0"/>
                    </a:p>
                  </a:txBody>
                  <a:tcPr anchor="ctr"/>
                </a:tc>
                <a:tc>
                  <a:txBody>
                    <a:bodyPr/>
                    <a:lstStyle/>
                    <a:p>
                      <a:pPr algn="ctr"/>
                      <a:r>
                        <a:rPr lang="en-US" sz="1600" dirty="0" smtClean="0"/>
                        <a:t>2009</a:t>
                      </a:r>
                      <a:endParaRPr lang="en-US" sz="1600" dirty="0"/>
                    </a:p>
                  </a:txBody>
                  <a:tcPr anchor="ctr"/>
                </a:tc>
                <a:tc>
                  <a:txBody>
                    <a:bodyPr/>
                    <a:lstStyle/>
                    <a:p>
                      <a:pPr algn="ctr"/>
                      <a:r>
                        <a:rPr lang="en-US" sz="1600" dirty="0" smtClean="0"/>
                        <a:t>2011</a:t>
                      </a:r>
                      <a:endParaRPr lang="en-US" sz="1600" dirty="0"/>
                    </a:p>
                  </a:txBody>
                  <a:tcPr anchor="ctr"/>
                </a:tc>
                <a:tc>
                  <a:txBody>
                    <a:bodyPr/>
                    <a:lstStyle/>
                    <a:p>
                      <a:pPr algn="ctr"/>
                      <a:r>
                        <a:rPr lang="en-US" sz="1600" dirty="0" smtClean="0"/>
                        <a:t>Reversion 2014</a:t>
                      </a:r>
                      <a:endParaRPr lang="en-US" sz="1600" dirty="0"/>
                    </a:p>
                  </a:txBody>
                  <a:tcPr anchor="ctr">
                    <a:lnR w="28575" cap="flat" cmpd="sng" algn="ctr">
                      <a:solidFill>
                        <a:schemeClr val="tx1"/>
                      </a:solidFill>
                      <a:prstDash val="solid"/>
                      <a:round/>
                      <a:headEnd type="none" w="med" len="med"/>
                      <a:tailEnd type="none" w="med" len="med"/>
                    </a:lnR>
                  </a:tcPr>
                </a:tc>
                <a:tc>
                  <a:txBody>
                    <a:bodyPr/>
                    <a:lstStyle/>
                    <a:p>
                      <a:pPr algn="ctr"/>
                      <a:r>
                        <a:rPr lang="en-US" sz="1600" dirty="0" smtClean="0"/>
                        <a:t>2015</a:t>
                      </a:r>
                      <a:endParaRPr lang="en-US" sz="16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92317">
                <a:tc>
                  <a:txBody>
                    <a:bodyPr/>
                    <a:lstStyle/>
                    <a:p>
                      <a:r>
                        <a:rPr lang="en-US" sz="1600" dirty="0" smtClean="0"/>
                        <a:t>Judicial or Administrative Review Extension</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NO</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92317">
                <a:tc>
                  <a:txBody>
                    <a:bodyPr/>
                    <a:lstStyle/>
                    <a:p>
                      <a:r>
                        <a:rPr lang="en-US" sz="1600" dirty="0" smtClean="0"/>
                        <a:t>Justifiable Cause to Extend the Period</a:t>
                      </a:r>
                      <a:endParaRPr lang="en-US" sz="1600" dirty="0"/>
                    </a:p>
                  </a:txBody>
                  <a:tcPr/>
                </a:tc>
                <a:tc>
                  <a:txBody>
                    <a:bodyPr/>
                    <a:lstStyle/>
                    <a:p>
                      <a:pPr algn="ctr"/>
                      <a:r>
                        <a:rPr lang="en-US" sz="1600" dirty="0" smtClean="0"/>
                        <a:t>NO</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NO</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923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Military Service Deadline Extension</a:t>
                      </a:r>
                    </a:p>
                  </a:txBody>
                  <a:tcPr/>
                </a:tc>
                <a:tc>
                  <a:txBody>
                    <a:bodyPr/>
                    <a:lstStyle/>
                    <a:p>
                      <a:pPr algn="ctr"/>
                      <a:r>
                        <a:rPr lang="en-US" sz="1600" dirty="0" smtClean="0"/>
                        <a:t>NO</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YES</a:t>
                      </a:r>
                      <a:endParaRPr lang="en-US" sz="1600" dirty="0"/>
                    </a:p>
                  </a:txBody>
                  <a:tcPr/>
                </a:tc>
                <a:tc>
                  <a:txBody>
                    <a:bodyPr/>
                    <a:lstStyle/>
                    <a:p>
                      <a:pPr algn="ctr"/>
                      <a:r>
                        <a:rPr lang="en-US" sz="1600" dirty="0" smtClean="0"/>
                        <a:t>NO</a:t>
                      </a:r>
                      <a:endParaRPr lang="en-US" sz="1600" dirty="0"/>
                    </a:p>
                  </a:txBody>
                  <a:tcPr>
                    <a:lnR w="28575" cap="flat" cmpd="sng" algn="ctr">
                      <a:solidFill>
                        <a:schemeClr val="tx1"/>
                      </a:solidFill>
                      <a:prstDash val="solid"/>
                      <a:round/>
                      <a:headEnd type="none" w="med" len="med"/>
                      <a:tailEnd type="none" w="med" len="med"/>
                    </a:lnR>
                  </a:tcPr>
                </a:tc>
                <a:tc>
                  <a:txBody>
                    <a:bodyPr/>
                    <a:lstStyle/>
                    <a:p>
                      <a:pPr algn="ctr"/>
                      <a:r>
                        <a:rPr lang="en-US" sz="1600" dirty="0" smtClean="0"/>
                        <a:t>YES</a:t>
                      </a:r>
                      <a:endParaRPr lang="en-US" sz="16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594016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fld id="{316B5C81-B5ED-4EB6-A9A4-FB386ECF4FD1}" type="slidenum">
              <a:rPr lang="en-US" b="0"/>
              <a:pPr eaLnBrk="1" hangingPunct="1"/>
              <a:t>55</a:t>
            </a:fld>
            <a:endParaRPr lang="en-US" b="0"/>
          </a:p>
        </p:txBody>
      </p:sp>
      <p:sp>
        <p:nvSpPr>
          <p:cNvPr id="16387" name="Rectangle 2"/>
          <p:cNvSpPr>
            <a:spLocks noGrp="1" noChangeArrowheads="1"/>
          </p:cNvSpPr>
          <p:nvPr>
            <p:ph type="title"/>
          </p:nvPr>
        </p:nvSpPr>
        <p:spPr/>
        <p:txBody>
          <a:bodyPr/>
          <a:lstStyle/>
          <a:p>
            <a:pPr eaLnBrk="1" hangingPunct="1"/>
            <a:r>
              <a:rPr lang="en-US" b="1" dirty="0" smtClean="0"/>
              <a:t>Appeals</a:t>
            </a:r>
          </a:p>
        </p:txBody>
      </p:sp>
      <p:sp>
        <p:nvSpPr>
          <p:cNvPr id="16388" name="Rectangle 3"/>
          <p:cNvSpPr>
            <a:spLocks noGrp="1" noChangeArrowheads="1"/>
          </p:cNvSpPr>
          <p:nvPr>
            <p:ph type="body" idx="1"/>
          </p:nvPr>
        </p:nvSpPr>
        <p:spPr/>
        <p:txBody>
          <a:bodyPr>
            <a:normAutofit fontScale="85000" lnSpcReduction="20000"/>
          </a:bodyPr>
          <a:lstStyle/>
          <a:p>
            <a:pPr eaLnBrk="1" hangingPunct="1">
              <a:buFont typeface="Wingdings" pitchFamily="2" charset="2"/>
              <a:buChar char="§"/>
            </a:pPr>
            <a:r>
              <a:rPr lang="en-US" dirty="0" smtClean="0"/>
              <a:t>Trade appeals follow the UI appeals process</a:t>
            </a:r>
          </a:p>
          <a:p>
            <a:pPr lvl="1">
              <a:buFont typeface="Wingdings" pitchFamily="2" charset="2"/>
              <a:buChar char="§"/>
            </a:pPr>
            <a:r>
              <a:rPr lang="en-US" dirty="0" smtClean="0"/>
              <a:t>State required to provide ETA copies of any appeals on request – 618.840(c)(i)</a:t>
            </a:r>
          </a:p>
          <a:p>
            <a:pPr lvl="1">
              <a:buFont typeface="Wingdings" pitchFamily="2" charset="2"/>
              <a:buChar char="§"/>
            </a:pPr>
            <a:r>
              <a:rPr lang="en-US" dirty="0" smtClean="0"/>
              <a:t>States are required to notify ETA of appeals filed with highest authority – 618.840(c)(ii)</a:t>
            </a:r>
          </a:p>
          <a:p>
            <a:pPr lvl="1">
              <a:buFont typeface="Wingdings" pitchFamily="2" charset="2"/>
              <a:buChar char="§"/>
            </a:pPr>
            <a:r>
              <a:rPr lang="en-US" dirty="0" smtClean="0"/>
              <a:t>State must notify ETA of any court proceedings on appeals – 618.840(c)(iii)</a:t>
            </a:r>
          </a:p>
          <a:p>
            <a:pPr eaLnBrk="1" hangingPunct="1">
              <a:buFont typeface="Wingdings" pitchFamily="2" charset="2"/>
              <a:buChar char="§"/>
            </a:pPr>
            <a:r>
              <a:rPr lang="en-US" dirty="0" smtClean="0"/>
              <a:t>Unlike regular UI, ETA has the authority to demand additional appeals to higher levels (i.e.: courts)</a:t>
            </a:r>
          </a:p>
          <a:p>
            <a:pPr lvl="1"/>
            <a:r>
              <a:rPr lang="en-US" dirty="0" smtClean="0"/>
              <a:t>618.840(c)(2)</a:t>
            </a:r>
          </a:p>
          <a:p>
            <a:pPr eaLnBrk="1" hangingPunct="1"/>
            <a:endParaRPr lang="en-US" dirty="0" smtClean="0"/>
          </a:p>
        </p:txBody>
      </p:sp>
    </p:spTree>
    <p:extLst>
      <p:ext uri="{BB962C8B-B14F-4D97-AF65-F5344CB8AC3E}">
        <p14:creationId xmlns:p14="http://schemas.microsoft.com/office/powerpoint/2010/main" val="37250180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prstGeom prst="rect">
            <a:avLst/>
          </a:prstGeom>
        </p:spPr>
        <p:txBody>
          <a:bodyPr anchor="ctr"/>
          <a:lstStyle/>
          <a:p>
            <a:pPr algn="ctr"/>
            <a:r>
              <a:rPr lang="en-US" sz="3600" cap="none" dirty="0" smtClean="0">
                <a:ln w="17780" cmpd="sng">
                  <a:noFill/>
                  <a:prstDash val="solid"/>
                  <a:miter lim="800000"/>
                </a:ln>
                <a:solidFill>
                  <a:schemeClr val="tx2"/>
                </a:solidFill>
                <a:effectLst/>
                <a:ea typeface="ＭＳ Ｐゴシック"/>
              </a:rPr>
              <a:t>Enrollment Deadlines</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618.725</a:t>
            </a:r>
            <a:endParaRPr lang="en-US" sz="3600" cap="none" dirty="0">
              <a:ln w="17780" cmpd="sng">
                <a:noFill/>
                <a:prstDash val="solid"/>
                <a:miter lim="800000"/>
              </a:ln>
              <a:solidFill>
                <a:schemeClr val="tx2"/>
              </a:solidFill>
              <a:effectLst/>
              <a:ea typeface="ＭＳ Ｐゴシック"/>
            </a:endParaRPr>
          </a:p>
        </p:txBody>
      </p:sp>
      <p:sp>
        <p:nvSpPr>
          <p:cNvPr id="35843" name="Rectangle 3"/>
          <p:cNvSpPr>
            <a:spLocks noGrp="1" noChangeArrowheads="1"/>
          </p:cNvSpPr>
          <p:nvPr>
            <p:ph type="body" idx="1"/>
          </p:nvPr>
        </p:nvSpPr>
        <p:spPr/>
        <p:txBody>
          <a:bodyPr>
            <a:normAutofit/>
          </a:bodyPr>
          <a:lstStyle/>
          <a:p>
            <a:pPr marL="0" indent="0" eaLnBrk="1" hangingPunct="1">
              <a:buFont typeface="Wingdings" pitchFamily="2" charset="2"/>
              <a:buNone/>
            </a:pPr>
            <a:endParaRPr lang="en-US" sz="4500" dirty="0" smtClean="0">
              <a:solidFill>
                <a:schemeClr val="folHlink"/>
              </a:solidFill>
              <a:ea typeface="ＭＳ Ｐゴシック"/>
            </a:endParaRPr>
          </a:p>
          <a:p>
            <a:r>
              <a:rPr lang="en-US" sz="2100" dirty="0" smtClean="0"/>
              <a:t>“A </a:t>
            </a:r>
            <a:r>
              <a:rPr lang="en-US" sz="2100" dirty="0"/>
              <a:t>goal is a dream with a deadline</a:t>
            </a:r>
            <a:r>
              <a:rPr lang="en-US" sz="2100" dirty="0" smtClean="0"/>
              <a:t>.” – Napoleon Hill</a:t>
            </a:r>
            <a:endParaRPr lang="en-US" sz="2100"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56</a:t>
            </a:fld>
            <a:endParaRPr lang="en-US"/>
          </a:p>
        </p:txBody>
      </p:sp>
    </p:spTree>
    <p:extLst>
      <p:ext uri="{BB962C8B-B14F-4D97-AF65-F5344CB8AC3E}">
        <p14:creationId xmlns:p14="http://schemas.microsoft.com/office/powerpoint/2010/main" val="13131621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26/26 Week Deadline</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57</a:t>
            </a:fld>
            <a:endParaRPr lang="en-US" dirty="0"/>
          </a:p>
        </p:txBody>
      </p:sp>
      <p:sp>
        <p:nvSpPr>
          <p:cNvPr id="6" name="Rectangle 3"/>
          <p:cNvSpPr txBox="1">
            <a:spLocks noChangeArrowheads="1"/>
          </p:cNvSpPr>
          <p:nvPr/>
        </p:nvSpPr>
        <p:spPr>
          <a:xfrm>
            <a:off x="228600" y="1295400"/>
            <a:ext cx="8610600" cy="498316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600"/>
              </a:spcBef>
              <a:spcAft>
                <a:spcPts val="600"/>
              </a:spcAft>
              <a:buClr>
                <a:schemeClr val="accent2"/>
              </a:buClr>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lnSpc>
                <a:spcPct val="80000"/>
              </a:lnSpc>
              <a:buFont typeface="Wingdings" pitchFamily="2" charset="2"/>
              <a:buChar char="§"/>
            </a:pPr>
            <a:r>
              <a:rPr lang="en-US" sz="2400" dirty="0" smtClean="0"/>
              <a:t>Participant must be enrolled in training no more than:</a:t>
            </a:r>
          </a:p>
          <a:p>
            <a:pPr marL="889000" lvl="1" indent="-439738" fontAlgn="auto">
              <a:lnSpc>
                <a:spcPct val="80000"/>
              </a:lnSpc>
            </a:pPr>
            <a:r>
              <a:rPr lang="en-US" sz="1900" b="1" dirty="0" smtClean="0"/>
              <a:t>26 weeks</a:t>
            </a:r>
            <a:r>
              <a:rPr lang="en-US" sz="1900" dirty="0" smtClean="0"/>
              <a:t> from the date of the petition certification; OR</a:t>
            </a:r>
          </a:p>
          <a:p>
            <a:pPr marL="889000" lvl="1" indent="-439738" fontAlgn="auto">
              <a:lnSpc>
                <a:spcPct val="110000"/>
              </a:lnSpc>
            </a:pPr>
            <a:r>
              <a:rPr lang="en-US" sz="1900" b="1" dirty="0" smtClean="0"/>
              <a:t>26 weeks</a:t>
            </a:r>
            <a:r>
              <a:rPr lang="en-US" sz="1900" dirty="0" smtClean="0"/>
              <a:t> from the worker’s most recent total separation from adversely affected employment</a:t>
            </a:r>
          </a:p>
          <a:p>
            <a:pPr marL="889000" lvl="1" indent="-439738" fontAlgn="auto">
              <a:lnSpc>
                <a:spcPct val="80000"/>
              </a:lnSpc>
            </a:pPr>
            <a:r>
              <a:rPr lang="en-US" sz="1900" b="1" dirty="0" smtClean="0"/>
              <a:t>45-day</a:t>
            </a:r>
            <a:r>
              <a:rPr lang="en-US" sz="1900" dirty="0" smtClean="0"/>
              <a:t> “extenuating circumstance” extension is possible</a:t>
            </a:r>
          </a:p>
          <a:p>
            <a:pPr marL="889000" lvl="1" indent="-439738" fontAlgn="auto">
              <a:lnSpc>
                <a:spcPct val="80000"/>
              </a:lnSpc>
            </a:pPr>
            <a:r>
              <a:rPr lang="en-US" sz="1900" dirty="0" smtClean="0"/>
              <a:t>Good Cause</a:t>
            </a:r>
          </a:p>
          <a:p>
            <a:pPr marL="1289050" lvl="2" indent="-439738" fontAlgn="auto">
              <a:lnSpc>
                <a:spcPct val="80000"/>
              </a:lnSpc>
            </a:pPr>
            <a:r>
              <a:rPr lang="en-US" sz="1900" dirty="0" smtClean="0"/>
              <a:t>Federal good cause &amp; justifiable cause provision allowable</a:t>
            </a:r>
          </a:p>
          <a:p>
            <a:pPr marL="1289050" lvl="2" indent="-439738" fontAlgn="auto">
              <a:lnSpc>
                <a:spcPct val="80000"/>
              </a:lnSpc>
            </a:pPr>
            <a:r>
              <a:rPr lang="en-US" sz="1900" dirty="0" smtClean="0"/>
              <a:t>State good cause is not applicable</a:t>
            </a:r>
          </a:p>
          <a:p>
            <a:pPr fontAlgn="auto">
              <a:lnSpc>
                <a:spcPct val="80000"/>
              </a:lnSpc>
              <a:buFont typeface="Wingdings" pitchFamily="2" charset="2"/>
              <a:buChar char="§"/>
            </a:pPr>
            <a:r>
              <a:rPr lang="en-US" sz="2400" dirty="0" smtClean="0"/>
              <a:t>TRA eligibility: </a:t>
            </a:r>
          </a:p>
          <a:p>
            <a:pPr marL="889000" lvl="1" indent="-439738" fontAlgn="auto">
              <a:lnSpc>
                <a:spcPct val="110000"/>
              </a:lnSpc>
            </a:pPr>
            <a:r>
              <a:rPr lang="en-US" sz="2000" dirty="0" smtClean="0"/>
              <a:t>The above does not apply to be eligible for TRA, if the determination is made before the training deadlines. </a:t>
            </a:r>
          </a:p>
          <a:p>
            <a:pPr marL="889000" lvl="1" indent="-439738" fontAlgn="auto">
              <a:lnSpc>
                <a:spcPct val="110000"/>
              </a:lnSpc>
            </a:pPr>
            <a:r>
              <a:rPr lang="en-US" sz="2000" dirty="0" smtClean="0"/>
              <a:t>A worker may receive TRA prior to the 26/26 if all other eligibility has been met in the Section 231(a) of the Act.</a:t>
            </a:r>
          </a:p>
          <a:p>
            <a:pPr marL="889000" lvl="1" indent="-439738" fontAlgn="auto">
              <a:lnSpc>
                <a:spcPct val="110000"/>
              </a:lnSpc>
            </a:pPr>
            <a:r>
              <a:rPr lang="en-US" sz="2000" dirty="0" smtClean="0"/>
              <a:t>Once the enrollment deadline (26/26), is reached the training requirement must be met: enrolled in training or receipt of a waiver.</a:t>
            </a:r>
            <a:endParaRPr lang="en-US" sz="2000" dirty="0"/>
          </a:p>
        </p:txBody>
      </p:sp>
    </p:spTree>
    <p:extLst>
      <p:ext uri="{BB962C8B-B14F-4D97-AF65-F5344CB8AC3E}">
        <p14:creationId xmlns:p14="http://schemas.microsoft.com/office/powerpoint/2010/main" val="38407505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ln/>
        </p:spPr>
        <p:txBody>
          <a:bodyPr/>
          <a:lstStyle/>
          <a:p>
            <a:r>
              <a:rPr lang="en-US" sz="4000" dirty="0"/>
              <a:t>Deadlines </a:t>
            </a:r>
            <a:r>
              <a:rPr lang="en-US" sz="4000" dirty="0" smtClean="0"/>
              <a:t>– Intent</a:t>
            </a:r>
            <a:endParaRPr lang="en-US" sz="4000" dirty="0"/>
          </a:p>
        </p:txBody>
      </p:sp>
      <p:sp>
        <p:nvSpPr>
          <p:cNvPr id="83971" name="Rectangle 3"/>
          <p:cNvSpPr>
            <a:spLocks noGrp="1" noChangeArrowheads="1"/>
          </p:cNvSpPr>
          <p:nvPr>
            <p:ph type="body" idx="1"/>
          </p:nvPr>
        </p:nvSpPr>
        <p:spPr/>
        <p:txBody>
          <a:bodyPr/>
          <a:lstStyle/>
          <a:p>
            <a:pPr marL="0" indent="0">
              <a:buNone/>
            </a:pPr>
            <a:r>
              <a:rPr lang="en-US" dirty="0"/>
              <a:t>TEGL 11-02</a:t>
            </a:r>
          </a:p>
          <a:p>
            <a:pPr lvl="1"/>
            <a:r>
              <a:rPr lang="en-US" dirty="0"/>
              <a:t>“These deadlines may be waived for specified reasons… However, the intent of the time limitations is that adversely-affected workers who are in need of training be enrolled in training quickly in order to expedite their adjustment and reemployment.”</a:t>
            </a:r>
          </a:p>
        </p:txBody>
      </p:sp>
      <p:sp>
        <p:nvSpPr>
          <p:cNvPr id="2" name="Slide Number Placeholder 1"/>
          <p:cNvSpPr>
            <a:spLocks noGrp="1"/>
          </p:cNvSpPr>
          <p:nvPr>
            <p:ph type="sldNum" sz="quarter" idx="12"/>
          </p:nvPr>
        </p:nvSpPr>
        <p:spPr/>
        <p:txBody>
          <a:bodyPr/>
          <a:lstStyle/>
          <a:p>
            <a:fld id="{01723B91-CE10-4F20-890A-0852E2246859}" type="slidenum">
              <a:rPr lang="en-US" smtClean="0"/>
              <a:pPr/>
              <a:t>58</a:t>
            </a:fld>
            <a:endParaRPr lang="en-US" dirty="0"/>
          </a:p>
        </p:txBody>
      </p:sp>
    </p:spTree>
    <p:extLst>
      <p:ext uri="{BB962C8B-B14F-4D97-AF65-F5344CB8AC3E}">
        <p14:creationId xmlns:p14="http://schemas.microsoft.com/office/powerpoint/2010/main" val="31122119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ln/>
        </p:spPr>
        <p:txBody>
          <a:bodyPr/>
          <a:lstStyle/>
          <a:p>
            <a:r>
              <a:rPr lang="en-US"/>
              <a:t>“Enrolled in Training”</a:t>
            </a:r>
          </a:p>
        </p:txBody>
      </p:sp>
      <p:sp>
        <p:nvSpPr>
          <p:cNvPr id="95235" name="Rectangle 3"/>
          <p:cNvSpPr>
            <a:spLocks noGrp="1" noChangeArrowheads="1"/>
          </p:cNvSpPr>
          <p:nvPr>
            <p:ph type="body" idx="1"/>
          </p:nvPr>
        </p:nvSpPr>
        <p:spPr>
          <a:xfrm>
            <a:off x="381000" y="1371600"/>
            <a:ext cx="8382000" cy="5181600"/>
          </a:xfrm>
        </p:spPr>
        <p:txBody>
          <a:bodyPr>
            <a:normAutofit/>
          </a:bodyPr>
          <a:lstStyle/>
          <a:p>
            <a:pPr>
              <a:lnSpc>
                <a:spcPct val="90000"/>
              </a:lnSpc>
              <a:buFont typeface="Wingdings" pitchFamily="2" charset="2"/>
              <a:buChar char="§"/>
            </a:pPr>
            <a:r>
              <a:rPr lang="en-US" dirty="0" smtClean="0"/>
              <a:t>618.110</a:t>
            </a:r>
            <a:endParaRPr lang="en-US" dirty="0"/>
          </a:p>
          <a:p>
            <a:pPr lvl="1">
              <a:lnSpc>
                <a:spcPct val="90000"/>
              </a:lnSpc>
            </a:pPr>
            <a:r>
              <a:rPr lang="en-US" dirty="0"/>
              <a:t>Enrolled in training means that a worker's application for training is approved by the State under subpart F of this part, and the training provider has furnished written notice to the State that the worker has been accepted in the approved training program, which is to begin within 30 calendar days of the date of such approval</a:t>
            </a:r>
            <a:r>
              <a:rPr lang="en-US" dirty="0" smtClean="0"/>
              <a:t>.</a:t>
            </a:r>
          </a:p>
          <a:p>
            <a:pPr lvl="2">
              <a:lnSpc>
                <a:spcPct val="90000"/>
              </a:lnSpc>
            </a:pPr>
            <a:r>
              <a:rPr lang="en-US" b="1" dirty="0" smtClean="0"/>
              <a:t>Once “enrolled </a:t>
            </a:r>
            <a:r>
              <a:rPr lang="en-US" b="1" dirty="0"/>
              <a:t>in training</a:t>
            </a:r>
            <a:r>
              <a:rPr lang="en-US" b="1" dirty="0" smtClean="0"/>
              <a:t>,” </a:t>
            </a:r>
            <a:r>
              <a:rPr lang="en-US" b="1" dirty="0"/>
              <a:t>a participant is no longer subject to </a:t>
            </a:r>
            <a:r>
              <a:rPr lang="en-US" b="1" dirty="0" smtClean="0"/>
              <a:t>UI work </a:t>
            </a:r>
            <a:r>
              <a:rPr lang="en-US" b="1" dirty="0"/>
              <a:t>search requirements</a:t>
            </a:r>
          </a:p>
        </p:txBody>
      </p:sp>
      <p:sp>
        <p:nvSpPr>
          <p:cNvPr id="2" name="Slide Number Placeholder 1"/>
          <p:cNvSpPr>
            <a:spLocks noGrp="1"/>
          </p:cNvSpPr>
          <p:nvPr>
            <p:ph type="sldNum" sz="quarter" idx="12"/>
          </p:nvPr>
        </p:nvSpPr>
        <p:spPr/>
        <p:txBody>
          <a:bodyPr/>
          <a:lstStyle/>
          <a:p>
            <a:fld id="{01723B91-CE10-4F20-890A-0852E2246859}" type="slidenum">
              <a:rPr lang="en-US" smtClean="0"/>
              <a:pPr/>
              <a:t>59</a:t>
            </a:fld>
            <a:endParaRPr lang="en-US" dirty="0"/>
          </a:p>
        </p:txBody>
      </p:sp>
    </p:spTree>
    <p:extLst>
      <p:ext uri="{BB962C8B-B14F-4D97-AF65-F5344CB8AC3E}">
        <p14:creationId xmlns:p14="http://schemas.microsoft.com/office/powerpoint/2010/main" val="29295247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sz="3600" cap="none" dirty="0">
                <a:ln w="17780" cmpd="sng">
                  <a:noFill/>
                  <a:prstDash val="solid"/>
                  <a:miter lim="800000"/>
                </a:ln>
                <a:solidFill>
                  <a:schemeClr val="tx2"/>
                </a:solidFill>
                <a:effectLst/>
                <a:ea typeface="ＭＳ Ｐゴシック"/>
              </a:rPr>
              <a:t>Federal </a:t>
            </a:r>
            <a:r>
              <a:rPr lang="en-US" sz="3600" cap="none" dirty="0" smtClean="0">
                <a:ln w="17780" cmpd="sng">
                  <a:noFill/>
                  <a:prstDash val="solid"/>
                  <a:miter lim="800000"/>
                </a:ln>
                <a:solidFill>
                  <a:schemeClr val="tx2"/>
                </a:solidFill>
                <a:effectLst/>
                <a:ea typeface="ＭＳ Ｐゴシック"/>
              </a:rPr>
              <a:t>Good Cause </a:t>
            </a:r>
            <a:r>
              <a:rPr lang="en-US" sz="3600" cap="none" dirty="0">
                <a:ln w="17780" cmpd="sng">
                  <a:noFill/>
                  <a:prstDash val="solid"/>
                  <a:miter lim="800000"/>
                </a:ln>
                <a:solidFill>
                  <a:schemeClr val="tx2"/>
                </a:solidFill>
                <a:effectLst/>
                <a:ea typeface="ＭＳ Ｐゴシック"/>
              </a:rPr>
              <a:t>&amp;</a:t>
            </a:r>
            <a:br>
              <a:rPr lang="en-US" sz="3600" cap="none" dirty="0">
                <a:ln w="17780" cmpd="sng">
                  <a:noFill/>
                  <a:prstDash val="solid"/>
                  <a:miter lim="800000"/>
                </a:ln>
                <a:solidFill>
                  <a:schemeClr val="tx2"/>
                </a:solidFill>
                <a:effectLst/>
                <a:ea typeface="ＭＳ Ｐゴシック"/>
              </a:rPr>
            </a:br>
            <a:r>
              <a:rPr lang="en-US" sz="3600" cap="none" dirty="0">
                <a:ln w="17780" cmpd="sng">
                  <a:noFill/>
                  <a:prstDash val="solid"/>
                  <a:miter lim="800000"/>
                </a:ln>
                <a:solidFill>
                  <a:schemeClr val="tx2"/>
                </a:solidFill>
                <a:effectLst/>
                <a:ea typeface="ＭＳ Ｐゴシック"/>
              </a:rPr>
              <a:t>Equitable Tolling</a:t>
            </a:r>
          </a:p>
        </p:txBody>
      </p:sp>
      <p:sp>
        <p:nvSpPr>
          <p:cNvPr id="3" name="Text Placeholder 2"/>
          <p:cNvSpPr>
            <a:spLocks noGrp="1"/>
          </p:cNvSpPr>
          <p:nvPr>
            <p:ph type="body" idx="1"/>
          </p:nvPr>
        </p:nvSpPr>
        <p:spPr/>
        <p:txBody>
          <a:bodyPr/>
          <a:lstStyle/>
          <a:p>
            <a:r>
              <a:rPr lang="en-US" dirty="0" smtClean="0"/>
              <a:t>Death, taxes, first penalty at the Forum!</a:t>
            </a:r>
            <a:endParaRPr lang="en-US" dirty="0"/>
          </a:p>
        </p:txBody>
      </p:sp>
      <p:sp>
        <p:nvSpPr>
          <p:cNvPr id="4" name="Slide Number Placeholder 3"/>
          <p:cNvSpPr>
            <a:spLocks noGrp="1"/>
          </p:cNvSpPr>
          <p:nvPr>
            <p:ph type="sldNum" sz="quarter" idx="12"/>
          </p:nvPr>
        </p:nvSpPr>
        <p:spPr/>
        <p:txBody>
          <a:bodyPr/>
          <a:lstStyle/>
          <a:p>
            <a:pPr>
              <a:defRPr/>
            </a:pPr>
            <a:fld id="{02EC6CE5-80C7-4E32-BF95-DFCBF70CD6A2}" type="slidenum">
              <a:rPr lang="en-US" smtClean="0"/>
              <a:pPr>
                <a:defRPr/>
              </a:pPr>
              <a:t>60</a:t>
            </a:fld>
            <a:endParaRPr lang="en-US"/>
          </a:p>
        </p:txBody>
      </p:sp>
    </p:spTree>
    <p:extLst>
      <p:ext uri="{BB962C8B-B14F-4D97-AF65-F5344CB8AC3E}">
        <p14:creationId xmlns:p14="http://schemas.microsoft.com/office/powerpoint/2010/main" val="10896930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7"/>
          <p:cNvSpPr>
            <a:spLocks noGrp="1" noChangeArrowheads="1"/>
          </p:cNvSpPr>
          <p:nvPr>
            <p:ph type="body" idx="4294967295"/>
          </p:nvPr>
        </p:nvSpPr>
        <p:spPr>
          <a:xfrm>
            <a:off x="304800" y="1295400"/>
            <a:ext cx="8534400" cy="4953000"/>
          </a:xfrm>
        </p:spPr>
        <p:txBody>
          <a:bodyPr/>
          <a:lstStyle/>
          <a:p>
            <a:pPr eaLnBrk="1" hangingPunct="1">
              <a:lnSpc>
                <a:spcPct val="80000"/>
              </a:lnSpc>
            </a:pPr>
            <a:endParaRPr lang="en-US" sz="500" dirty="0" smtClean="0">
              <a:solidFill>
                <a:schemeClr val="folHlink"/>
              </a:solidFill>
              <a:ea typeface="ＭＳ Ｐゴシック"/>
            </a:endParaRPr>
          </a:p>
          <a:p>
            <a:pPr eaLnBrk="1" hangingPunct="1">
              <a:lnSpc>
                <a:spcPct val="80000"/>
              </a:lnSpc>
            </a:pPr>
            <a:endParaRPr lang="en-US" sz="500" dirty="0" smtClean="0">
              <a:solidFill>
                <a:schemeClr val="folHlink"/>
              </a:solidFill>
              <a:ea typeface="ＭＳ Ｐゴシック"/>
            </a:endParaRPr>
          </a:p>
          <a:p>
            <a:pPr eaLnBrk="1" hangingPunct="1">
              <a:lnSpc>
                <a:spcPct val="80000"/>
              </a:lnSpc>
              <a:buClr>
                <a:schemeClr val="accent2"/>
              </a:buClr>
              <a:buFont typeface="Wingdings" pitchFamily="2" charset="2"/>
              <a:buChar char="§"/>
            </a:pPr>
            <a:r>
              <a:rPr lang="en-US" sz="2000" dirty="0" smtClean="0">
                <a:ea typeface="ＭＳ Ｐゴシック"/>
              </a:rPr>
              <a:t>A waiver for good cause of the time limitations “with respect to an application for TRA or enrollment in training” means:</a:t>
            </a:r>
          </a:p>
          <a:p>
            <a:pPr eaLnBrk="1" hangingPunct="1">
              <a:lnSpc>
                <a:spcPct val="80000"/>
              </a:lnSpc>
              <a:buClr>
                <a:schemeClr val="accent2"/>
              </a:buClr>
              <a:buFont typeface="Wingdings" pitchFamily="2" charset="2"/>
              <a:buChar char="§"/>
            </a:pPr>
            <a:endParaRPr lang="en-US" sz="1000" dirty="0" smtClean="0">
              <a:ea typeface="ＭＳ Ｐゴシック"/>
            </a:endParaRPr>
          </a:p>
          <a:p>
            <a:pPr lvl="3" eaLnBrk="1" hangingPunct="1">
              <a:lnSpc>
                <a:spcPct val="80000"/>
              </a:lnSpc>
              <a:buClr>
                <a:schemeClr val="accent2"/>
              </a:buClr>
              <a:buFont typeface="Wingdings" pitchFamily="2" charset="2"/>
              <a:buChar char="§"/>
            </a:pPr>
            <a:r>
              <a:rPr lang="en-US" dirty="0" smtClean="0">
                <a:ea typeface="ＭＳ Ｐゴシック"/>
              </a:rPr>
              <a:t>26/26 week enrollment in training deadline</a:t>
            </a:r>
          </a:p>
          <a:p>
            <a:pPr lvl="3" eaLnBrk="1" hangingPunct="1">
              <a:lnSpc>
                <a:spcPct val="80000"/>
              </a:lnSpc>
              <a:buClr>
                <a:schemeClr val="accent2"/>
              </a:buClr>
              <a:buFont typeface="Wingdings" pitchFamily="2" charset="2"/>
              <a:buChar char="§"/>
            </a:pPr>
            <a:r>
              <a:rPr lang="en-US" dirty="0" smtClean="0">
                <a:ea typeface="ＭＳ Ｐゴシック"/>
              </a:rPr>
              <a:t>618.730</a:t>
            </a:r>
          </a:p>
          <a:p>
            <a:pPr marL="866775" lvl="2" indent="-469900" eaLnBrk="1" hangingPunct="1">
              <a:lnSpc>
                <a:spcPct val="80000"/>
              </a:lnSpc>
              <a:buClr>
                <a:schemeClr val="accent2"/>
              </a:buClr>
              <a:buFont typeface="Wingdings" pitchFamily="2" charset="2"/>
              <a:buChar char="§"/>
            </a:pPr>
            <a:endParaRPr lang="en-US" sz="1000" dirty="0" smtClean="0">
              <a:ea typeface="ＭＳ Ｐゴシック"/>
            </a:endParaRPr>
          </a:p>
          <a:p>
            <a:pPr eaLnBrk="1" hangingPunct="1">
              <a:lnSpc>
                <a:spcPct val="80000"/>
              </a:lnSpc>
            </a:pPr>
            <a:endParaRPr lang="en-US" sz="2000" dirty="0" smtClean="0">
              <a:solidFill>
                <a:schemeClr val="folHlink"/>
              </a:solidFill>
              <a:ea typeface="ＭＳ Ｐゴシック"/>
            </a:endParaRPr>
          </a:p>
        </p:txBody>
      </p:sp>
      <p:sp>
        <p:nvSpPr>
          <p:cNvPr id="6" name="Rectangle 5"/>
          <p:cNvSpPr txBox="1">
            <a:spLocks noChangeArrowheads="1"/>
          </p:cNvSpPr>
          <p:nvPr/>
        </p:nvSpPr>
        <p:spPr bwMode="auto">
          <a:xfrm>
            <a:off x="0" y="0"/>
            <a:ext cx="9144000" cy="1066801"/>
          </a:xfrm>
          <a:prstGeom prst="rect">
            <a:avLst/>
          </a:prstGeom>
        </p:spPr>
        <p:txBody>
          <a:bodyPr anchor="ctr" anchorCtr="1">
            <a:normAutofit/>
          </a:bodyPr>
          <a:lstStyle>
            <a:lvl1pPr algn="ctr" defTabSz="914400" eaLnBrk="1" latinLnBrk="0" hangingPunct="1">
              <a:buNone/>
              <a:defRPr sz="2800" b="1" cap="none" spc="0" baseline="0">
                <a:ln w="12700">
                  <a:noFill/>
                  <a:prstDash val="solid"/>
                </a:ln>
                <a:solidFill>
                  <a:schemeClr val="bg1"/>
                </a:solidFill>
                <a:effectLst>
                  <a:outerShdw blurRad="38100" dist="38100" dir="2700000" algn="tl">
                    <a:srgbClr val="000000">
                      <a:alpha val="43137"/>
                    </a:srgbClr>
                  </a:outerShdw>
                </a:effectLst>
                <a:latin typeface="Arial" pitchFamily="34" charset="0"/>
                <a:ea typeface="+mj-ea"/>
                <a:cs typeface="Arial" pitchFamily="34" charset="0"/>
              </a:defRPr>
            </a:lvl1pPr>
          </a:lstStyle>
          <a:p>
            <a:r>
              <a:rPr lang="en-US" dirty="0"/>
              <a:t>Highlights for Federal Good Cause</a:t>
            </a:r>
          </a:p>
        </p:txBody>
      </p:sp>
      <p:sp>
        <p:nvSpPr>
          <p:cNvPr id="2" name="Slide Number Placeholder 1"/>
          <p:cNvSpPr>
            <a:spLocks noGrp="1"/>
          </p:cNvSpPr>
          <p:nvPr>
            <p:ph type="sldNum" sz="quarter" idx="12"/>
          </p:nvPr>
        </p:nvSpPr>
        <p:spPr/>
        <p:txBody>
          <a:bodyPr/>
          <a:lstStyle/>
          <a:p>
            <a:fld id="{01723B91-CE10-4F20-890A-0852E2246859}" type="slidenum">
              <a:rPr lang="en-US" smtClean="0"/>
              <a:pPr/>
              <a:t>61</a:t>
            </a:fld>
            <a:endParaRPr lang="en-US" dirty="0"/>
          </a:p>
        </p:txBody>
      </p:sp>
    </p:spTree>
    <p:extLst>
      <p:ext uri="{BB962C8B-B14F-4D97-AF65-F5344CB8AC3E}">
        <p14:creationId xmlns:p14="http://schemas.microsoft.com/office/powerpoint/2010/main" val="20670453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a:xfrm>
            <a:off x="609600" y="0"/>
            <a:ext cx="8001000" cy="1216025"/>
          </a:xfrm>
        </p:spPr>
        <p:txBody>
          <a:bodyPr anchor="ctr" anchorCtr="1">
            <a:normAutofit/>
          </a:bodyPr>
          <a:lstStyle/>
          <a:p>
            <a:r>
              <a:rPr lang="en-US" dirty="0">
                <a:ln w="12700">
                  <a:noFill/>
                  <a:prstDash val="solid"/>
                </a:ln>
                <a:effectLst>
                  <a:outerShdw blurRad="38100" dist="38100" dir="2700000" algn="tl">
                    <a:srgbClr val="000000">
                      <a:alpha val="43137"/>
                    </a:srgbClr>
                  </a:outerShdw>
                </a:effectLst>
              </a:rPr>
              <a:t>Federal Good Cause and Equitable Tolling </a:t>
            </a:r>
            <a:br>
              <a:rPr lang="en-US" dirty="0">
                <a:ln w="12700">
                  <a:noFill/>
                  <a:prstDash val="solid"/>
                </a:ln>
                <a:effectLst>
                  <a:outerShdw blurRad="38100" dist="38100" dir="2700000" algn="tl">
                    <a:srgbClr val="000000">
                      <a:alpha val="43137"/>
                    </a:srgbClr>
                  </a:outerShdw>
                </a:effectLst>
              </a:rPr>
            </a:br>
            <a:r>
              <a:rPr lang="en-US" dirty="0">
                <a:ln w="12700">
                  <a:noFill/>
                  <a:prstDash val="solid"/>
                </a:ln>
                <a:effectLst>
                  <a:outerShdw blurRad="38100" dist="38100" dir="2700000" algn="tl">
                    <a:srgbClr val="000000">
                      <a:alpha val="43137"/>
                    </a:srgbClr>
                  </a:outerShdw>
                </a:effectLst>
              </a:rPr>
              <a:t>are Separate and Distinct Provisions</a:t>
            </a:r>
          </a:p>
        </p:txBody>
      </p:sp>
      <p:graphicFrame>
        <p:nvGraphicFramePr>
          <p:cNvPr id="7" name="Group 123"/>
          <p:cNvGraphicFramePr>
            <a:graphicFrameLocks noGrp="1"/>
          </p:cNvGraphicFramePr>
          <p:nvPr>
            <p:ph type="tbl" idx="1"/>
            <p:extLst>
              <p:ext uri="{D42A27DB-BD31-4B8C-83A1-F6EECF244321}">
                <p14:modId xmlns:p14="http://schemas.microsoft.com/office/powerpoint/2010/main" val="2765207969"/>
              </p:ext>
            </p:extLst>
          </p:nvPr>
        </p:nvGraphicFramePr>
        <p:xfrm>
          <a:off x="304800" y="1905000"/>
          <a:ext cx="8534401" cy="3453575"/>
        </p:xfrm>
        <a:graphic>
          <a:graphicData uri="http://schemas.openxmlformats.org/drawingml/2006/table">
            <a:tbl>
              <a:tblPr/>
              <a:tblGrid>
                <a:gridCol w="1752600">
                  <a:extLst>
                    <a:ext uri="{9D8B030D-6E8A-4147-A177-3AD203B41FA5}">
                      <a16:colId xmlns:a16="http://schemas.microsoft.com/office/drawing/2014/main" val="20000"/>
                    </a:ext>
                  </a:extLst>
                </a:gridCol>
                <a:gridCol w="3332480">
                  <a:extLst>
                    <a:ext uri="{9D8B030D-6E8A-4147-A177-3AD203B41FA5}">
                      <a16:colId xmlns:a16="http://schemas.microsoft.com/office/drawing/2014/main" val="20001"/>
                    </a:ext>
                  </a:extLst>
                </a:gridCol>
                <a:gridCol w="3449321">
                  <a:extLst>
                    <a:ext uri="{9D8B030D-6E8A-4147-A177-3AD203B41FA5}">
                      <a16:colId xmlns:a16="http://schemas.microsoft.com/office/drawing/2014/main" val="20002"/>
                    </a:ext>
                  </a:extLst>
                </a:gridCol>
              </a:tblGrid>
              <a:tr h="403225">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endParaRPr kumimoji="0" lang="en-US" sz="2000" b="0" i="0" u="none" strike="noStrike" cap="none" normalizeH="0" baseline="0" dirty="0" smtClean="0">
                        <a:ln>
                          <a:noFill/>
                        </a:ln>
                        <a:solidFill>
                          <a:schemeClr val="tx1"/>
                        </a:solidFill>
                        <a:effectLst/>
                        <a:latin typeface="Verdana" pitchFamily="34" charset="0"/>
                        <a:ea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r>
                        <a:rPr kumimoji="0" lang="en-US" sz="2000" b="1" i="0" u="none" strike="noStrike" cap="none" normalizeH="0" baseline="0" dirty="0" smtClean="0">
                          <a:ln>
                            <a:noFill/>
                          </a:ln>
                          <a:solidFill>
                            <a:srgbClr val="002060"/>
                          </a:solidFill>
                          <a:effectLst/>
                          <a:latin typeface="Verdana" pitchFamily="34" charset="0"/>
                          <a:ea typeface="ＭＳ Ｐゴシック" charset="-128"/>
                        </a:rPr>
                        <a:t>Federal Good Cause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r>
                        <a:rPr kumimoji="0" lang="en-US" sz="2000" b="1" i="0" u="none" strike="noStrike" cap="none" normalizeH="0" baseline="0" dirty="0" smtClean="0">
                          <a:ln>
                            <a:noFill/>
                          </a:ln>
                          <a:solidFill>
                            <a:srgbClr val="002060"/>
                          </a:solidFill>
                          <a:effectLst/>
                          <a:latin typeface="Verdana" pitchFamily="34" charset="0"/>
                          <a:ea typeface="ＭＳ Ｐゴシック" charset="-128"/>
                        </a:rPr>
                        <a:t>Equitable Tolling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1638">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r>
                        <a:rPr kumimoji="0" lang="en-US" sz="1900" b="1" i="0" u="none" strike="noStrike" cap="none" normalizeH="0" baseline="0" smtClean="0">
                          <a:ln>
                            <a:noFill/>
                          </a:ln>
                          <a:solidFill>
                            <a:srgbClr val="002060"/>
                          </a:solidFill>
                          <a:effectLst/>
                          <a:latin typeface="Verdana" pitchFamily="34" charset="0"/>
                          <a:ea typeface="ＭＳ Ｐゴシック" charset="-128"/>
                        </a:rPr>
                        <a:t>Statutory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smtClean="0">
                          <a:ln>
                            <a:noFill/>
                          </a:ln>
                          <a:solidFill>
                            <a:srgbClr val="002060"/>
                          </a:solidFill>
                          <a:effectLst/>
                          <a:latin typeface="Verdana" pitchFamily="34" charset="0"/>
                          <a:ea typeface="ＭＳ Ｐゴシック" charset="-128"/>
                        </a:rPr>
                        <a:t>Yes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smtClean="0">
                          <a:ln>
                            <a:noFill/>
                          </a:ln>
                          <a:solidFill>
                            <a:srgbClr val="002060"/>
                          </a:solidFill>
                          <a:effectLst/>
                          <a:latin typeface="Verdana" pitchFamily="34" charset="0"/>
                          <a:ea typeface="ＭＳ Ｐゴシック" charset="-128"/>
                        </a:rPr>
                        <a:t>No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1800">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r>
                        <a:rPr kumimoji="0" lang="en-US" sz="1900" b="1" i="0" u="none" strike="noStrike" cap="none" normalizeH="0" baseline="0" smtClean="0">
                          <a:ln>
                            <a:noFill/>
                          </a:ln>
                          <a:solidFill>
                            <a:srgbClr val="002060"/>
                          </a:solidFill>
                          <a:effectLst/>
                          <a:latin typeface="Verdana" pitchFamily="34" charset="0"/>
                          <a:ea typeface="ＭＳ Ｐゴシック" charset="-128"/>
                        </a:rPr>
                        <a:t>Program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dirty="0" smtClean="0">
                          <a:ln>
                            <a:noFill/>
                          </a:ln>
                          <a:solidFill>
                            <a:srgbClr val="002060"/>
                          </a:solidFill>
                          <a:effectLst/>
                          <a:latin typeface="Verdana" pitchFamily="34" charset="0"/>
                          <a:ea typeface="ＭＳ Ｐゴシック" charset="-128"/>
                        </a:rPr>
                        <a:t>Applicable under the 2011 &amp; 2015 Program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dirty="0" smtClean="0">
                          <a:ln>
                            <a:noFill/>
                          </a:ln>
                          <a:solidFill>
                            <a:srgbClr val="002060"/>
                          </a:solidFill>
                          <a:effectLst/>
                          <a:latin typeface="Verdana" pitchFamily="34" charset="0"/>
                          <a:ea typeface="ＭＳ Ｐゴシック" charset="-128"/>
                        </a:rPr>
                        <a:t>Available in 2002, 2009, 2011, &amp; 2015 Programs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11200">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r>
                        <a:rPr kumimoji="0" lang="en-US" sz="1900" b="1" i="0" u="none" strike="noStrike" cap="none" normalizeH="0" baseline="0" smtClean="0">
                          <a:ln>
                            <a:noFill/>
                          </a:ln>
                          <a:solidFill>
                            <a:srgbClr val="002060"/>
                          </a:solidFill>
                          <a:effectLst/>
                          <a:latin typeface="Verdana" pitchFamily="34" charset="0"/>
                          <a:ea typeface="ＭＳ Ｐゴシック" charset="-128"/>
                        </a:rPr>
                        <a:t>Deadlines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dirty="0" smtClean="0">
                          <a:ln>
                            <a:noFill/>
                          </a:ln>
                          <a:solidFill>
                            <a:srgbClr val="002060"/>
                          </a:solidFill>
                          <a:effectLst/>
                          <a:latin typeface="Verdana" pitchFamily="34" charset="0"/>
                          <a:ea typeface="ＭＳ Ｐゴシック" charset="-128"/>
                        </a:rPr>
                        <a:t>Can be applied </a:t>
                      </a:r>
                      <a:r>
                        <a:rPr kumimoji="0" lang="en-US" sz="1900" b="1" i="1" u="sng" strike="noStrike" cap="none" normalizeH="0" baseline="0" dirty="0" smtClean="0">
                          <a:ln>
                            <a:noFill/>
                          </a:ln>
                          <a:solidFill>
                            <a:srgbClr val="002060"/>
                          </a:solidFill>
                          <a:effectLst/>
                          <a:latin typeface="Verdana" pitchFamily="34" charset="0"/>
                          <a:ea typeface="ＭＳ Ｐゴシック" charset="-128"/>
                        </a:rPr>
                        <a:t>ONLY</a:t>
                      </a:r>
                      <a:r>
                        <a:rPr kumimoji="0" lang="en-US" sz="1900" b="0" i="0" u="none" strike="noStrike" cap="none" normalizeH="0" baseline="0" dirty="0" smtClean="0">
                          <a:ln>
                            <a:noFill/>
                          </a:ln>
                          <a:solidFill>
                            <a:srgbClr val="002060"/>
                          </a:solidFill>
                          <a:effectLst/>
                          <a:latin typeface="Verdana" pitchFamily="34" charset="0"/>
                          <a:ea typeface="ＭＳ Ｐゴシック" charset="-128"/>
                        </a:rPr>
                        <a:t> to application for TRA and enrollment in training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dirty="0" smtClean="0">
                          <a:ln>
                            <a:noFill/>
                          </a:ln>
                          <a:solidFill>
                            <a:srgbClr val="002060"/>
                          </a:solidFill>
                          <a:effectLst/>
                          <a:latin typeface="Verdana" pitchFamily="34" charset="0"/>
                          <a:ea typeface="ＭＳ Ｐゴシック" charset="-128"/>
                        </a:rPr>
                        <a:t>Applies to any TAA deadline</a:t>
                      </a:r>
                      <a:endParaRPr kumimoji="0" lang="en-US" sz="800" b="0" i="1" u="none" strike="noStrike" cap="none" normalizeH="0" baseline="0" dirty="0" smtClean="0">
                        <a:ln>
                          <a:noFill/>
                        </a:ln>
                        <a:solidFill>
                          <a:srgbClr val="002060"/>
                        </a:solidFill>
                        <a:effectLst/>
                        <a:latin typeface="Verdana" pitchFamily="34" charset="0"/>
                        <a:ea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1675">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r>
                        <a:rPr kumimoji="0" lang="en-US" sz="1900" b="1" i="0" u="none" strike="noStrike" cap="none" normalizeH="0" baseline="0" dirty="0" smtClean="0">
                          <a:ln>
                            <a:noFill/>
                          </a:ln>
                          <a:solidFill>
                            <a:srgbClr val="002060"/>
                          </a:solidFill>
                          <a:effectLst/>
                          <a:latin typeface="Verdana" pitchFamily="34" charset="0"/>
                          <a:ea typeface="ＭＳ Ｐゴシック" charset="-128"/>
                        </a:rPr>
                        <a:t>When Available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dirty="0" smtClean="0">
                          <a:ln>
                            <a:noFill/>
                          </a:ln>
                          <a:solidFill>
                            <a:srgbClr val="002060"/>
                          </a:solidFill>
                          <a:effectLst/>
                          <a:latin typeface="Verdana" pitchFamily="34" charset="0"/>
                          <a:ea typeface="ＭＳ Ｐゴシック" charset="-128"/>
                        </a:rPr>
                        <a:t>Effective with TAAEA (2011 Act)</a:t>
                      </a:r>
                    </a:p>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None/>
                        <a:tabLst/>
                      </a:pPr>
                      <a:endParaRPr kumimoji="0" lang="en-US" sz="1900" b="0" i="0" u="none" strike="noStrike" cap="none" normalizeH="0" baseline="0" dirty="0" smtClean="0">
                        <a:ln>
                          <a:noFill/>
                        </a:ln>
                        <a:solidFill>
                          <a:srgbClr val="002060"/>
                        </a:solidFill>
                        <a:effectLst/>
                        <a:latin typeface="Verdana" pitchFamily="34" charset="0"/>
                        <a:ea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dirty="0" smtClean="0">
                          <a:ln>
                            <a:noFill/>
                          </a:ln>
                          <a:solidFill>
                            <a:srgbClr val="002060"/>
                          </a:solidFill>
                          <a:effectLst/>
                          <a:latin typeface="Verdana" pitchFamily="34" charset="0"/>
                          <a:ea typeface="ＭＳ Ｐゴシック" charset="-128"/>
                        </a:rPr>
                        <a:t> Effective with issuance of TEGL 08-11</a:t>
                      </a:r>
                    </a:p>
                    <a:p>
                      <a:pPr marL="0" marR="0" lvl="0" indent="0" algn="l" defTabSz="914400" rtl="0" eaLnBrk="0" fontAlgn="base" latinLnBrk="0" hangingPunct="0">
                        <a:lnSpc>
                          <a:spcPct val="100000"/>
                        </a:lnSpc>
                        <a:spcBef>
                          <a:spcPct val="20000"/>
                        </a:spcBef>
                        <a:spcAft>
                          <a:spcPct val="0"/>
                        </a:spcAft>
                        <a:buClr>
                          <a:schemeClr val="accent2"/>
                        </a:buClr>
                        <a:buSzTx/>
                        <a:buFont typeface="Wingdings" pitchFamily="2" charset="2"/>
                        <a:buChar char="§"/>
                        <a:tabLst/>
                      </a:pPr>
                      <a:r>
                        <a:rPr kumimoji="0" lang="en-US" sz="1900" b="0" i="0" u="none" strike="noStrike" cap="none" normalizeH="0" baseline="0" dirty="0" smtClean="0">
                          <a:ln>
                            <a:noFill/>
                          </a:ln>
                          <a:solidFill>
                            <a:srgbClr val="002060"/>
                          </a:solidFill>
                          <a:effectLst/>
                          <a:latin typeface="Verdana" pitchFamily="34" charset="0"/>
                          <a:ea typeface="ＭＳ Ｐゴシック" charset="-128"/>
                        </a:rPr>
                        <a:t> 618.888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Slide Number Placeholder 1"/>
          <p:cNvSpPr>
            <a:spLocks noGrp="1"/>
          </p:cNvSpPr>
          <p:nvPr>
            <p:ph type="sldNum" sz="quarter" idx="12"/>
          </p:nvPr>
        </p:nvSpPr>
        <p:spPr/>
        <p:txBody>
          <a:bodyPr/>
          <a:lstStyle/>
          <a:p>
            <a:pPr>
              <a:defRPr/>
            </a:pPr>
            <a:fld id="{79C36782-1830-420F-97E1-C5A60D6AF6EA}" type="slidenum">
              <a:rPr lang="en-US" smtClean="0"/>
              <a:pPr>
                <a:defRPr/>
              </a:pPr>
              <a:t>62</a:t>
            </a:fld>
            <a:endParaRPr lang="en-US"/>
          </a:p>
        </p:txBody>
      </p:sp>
    </p:spTree>
    <p:extLst>
      <p:ext uri="{BB962C8B-B14F-4D97-AF65-F5344CB8AC3E}">
        <p14:creationId xmlns:p14="http://schemas.microsoft.com/office/powerpoint/2010/main" val="416355018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prstGeom prst="rect">
            <a:avLst/>
          </a:prstGeom>
        </p:spPr>
        <p:txBody>
          <a:bodyPr anchor="ctr"/>
          <a:lstStyle/>
          <a:p>
            <a:pPr algn="ctr"/>
            <a:r>
              <a:rPr lang="en-US" sz="3600" cap="none" dirty="0" smtClean="0">
                <a:ln w="17780" cmpd="sng">
                  <a:noFill/>
                  <a:prstDash val="solid"/>
                  <a:miter lim="800000"/>
                </a:ln>
                <a:solidFill>
                  <a:schemeClr val="tx2"/>
                </a:solidFill>
                <a:effectLst/>
                <a:ea typeface="ＭＳ Ｐゴシック"/>
              </a:rPr>
              <a:t>Employment and Case Management Services</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Subpart C</a:t>
            </a:r>
            <a:endParaRPr lang="en-US" sz="3600" cap="none" dirty="0">
              <a:ln w="17780" cmpd="sng">
                <a:noFill/>
                <a:prstDash val="solid"/>
                <a:miter lim="800000"/>
              </a:ln>
              <a:solidFill>
                <a:schemeClr val="tx2"/>
              </a:solidFill>
              <a:effectLst/>
              <a:ea typeface="ＭＳ Ｐゴシック"/>
            </a:endParaRPr>
          </a:p>
        </p:txBody>
      </p:sp>
      <p:sp>
        <p:nvSpPr>
          <p:cNvPr id="41987" name="Rectangle 3"/>
          <p:cNvSpPr>
            <a:spLocks noGrp="1" noChangeArrowheads="1"/>
          </p:cNvSpPr>
          <p:nvPr>
            <p:ph type="body" idx="1"/>
          </p:nvPr>
        </p:nvSpPr>
        <p:spPr>
          <a:xfrm>
            <a:off x="722313" y="2743200"/>
            <a:ext cx="7772400" cy="1500187"/>
          </a:xfrm>
        </p:spPr>
        <p:txBody>
          <a:bodyPr>
            <a:normAutofit/>
          </a:bodyPr>
          <a:lstStyle/>
          <a:p>
            <a:r>
              <a:rPr lang="en-US" dirty="0" smtClean="0"/>
              <a:t>“The </a:t>
            </a:r>
            <a:r>
              <a:rPr lang="en-US" dirty="0"/>
              <a:t>purpose of these employment and case management services is to </a:t>
            </a:r>
            <a:r>
              <a:rPr lang="en-US" dirty="0" smtClean="0"/>
              <a:t>provide workers </a:t>
            </a:r>
            <a:r>
              <a:rPr lang="en-US" dirty="0"/>
              <a:t>the necessary information and support for them to achieve </a:t>
            </a:r>
            <a:r>
              <a:rPr lang="en-US" dirty="0" smtClean="0"/>
              <a:t>sustainable reemployment.” – TEGL 22-08</a:t>
            </a:r>
            <a:endParaRPr lang="en-US"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63</a:t>
            </a:fld>
            <a:endParaRPr lang="en-US"/>
          </a:p>
        </p:txBody>
      </p:sp>
    </p:spTree>
    <p:extLst>
      <p:ext uri="{BB962C8B-B14F-4D97-AF65-F5344CB8AC3E}">
        <p14:creationId xmlns:p14="http://schemas.microsoft.com/office/powerpoint/2010/main" val="15294182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p:cNvSpPr>
          <p:nvPr>
            <p:ph type="title"/>
          </p:nvPr>
        </p:nvSpPr>
        <p:spPr>
          <a:noFill/>
        </p:spPr>
        <p:txBody>
          <a:bodyPr/>
          <a:lstStyle/>
          <a:p>
            <a:r>
              <a:rPr lang="en-US" dirty="0" smtClean="0">
                <a:ea typeface="ＭＳ Ｐゴシック"/>
              </a:rPr>
              <a:t>Case Management</a:t>
            </a:r>
          </a:p>
        </p:txBody>
      </p:sp>
      <p:sp>
        <p:nvSpPr>
          <p:cNvPr id="40964" name="Rectangle 3"/>
          <p:cNvSpPr>
            <a:spLocks noGrp="1"/>
          </p:cNvSpPr>
          <p:nvPr>
            <p:ph idx="1"/>
          </p:nvPr>
        </p:nvSpPr>
        <p:spPr>
          <a:xfrm>
            <a:off x="152400" y="1219200"/>
            <a:ext cx="8839200" cy="5257800"/>
          </a:xfrm>
        </p:spPr>
        <p:txBody>
          <a:bodyPr>
            <a:normAutofit/>
          </a:bodyPr>
          <a:lstStyle/>
          <a:p>
            <a:pPr>
              <a:buFont typeface="Wingdings" pitchFamily="2" charset="2"/>
              <a:buChar char="§"/>
            </a:pPr>
            <a:r>
              <a:rPr lang="en-US" sz="2000" b="1" dirty="0" smtClean="0">
                <a:ea typeface="ＭＳ Ｐゴシック"/>
              </a:rPr>
              <a:t>2015</a:t>
            </a:r>
          </a:p>
          <a:p>
            <a:pPr lvl="1">
              <a:buFont typeface="Wingdings" pitchFamily="2" charset="2"/>
              <a:buChar char="§"/>
            </a:pPr>
            <a:r>
              <a:rPr lang="en-US" sz="2000" b="1" i="1" u="sng" dirty="0" smtClean="0">
                <a:ea typeface="ＭＳ Ｐゴシック"/>
              </a:rPr>
              <a:t>Requires</a:t>
            </a:r>
            <a:r>
              <a:rPr lang="en-US" sz="2000" dirty="0" smtClean="0">
                <a:ea typeface="ＭＳ Ｐゴシック"/>
              </a:rPr>
              <a:t> that case management services be made available to all adversely affected workers and adversely affected incumbent workers</a:t>
            </a:r>
          </a:p>
          <a:p>
            <a:pPr lvl="2">
              <a:buFont typeface="Wingdings" pitchFamily="2" charset="2"/>
              <a:buChar char="§"/>
            </a:pPr>
            <a:r>
              <a:rPr lang="en-US" sz="2000" dirty="0" smtClean="0">
                <a:ea typeface="ＭＳ Ｐゴシック"/>
              </a:rPr>
              <a:t>Trade funds are provided to support these services</a:t>
            </a:r>
          </a:p>
          <a:p>
            <a:pPr lvl="2">
              <a:buFont typeface="Wingdings" pitchFamily="2" charset="2"/>
              <a:buChar char="§"/>
            </a:pPr>
            <a:r>
              <a:rPr lang="en-US" sz="2000" dirty="0" smtClean="0">
                <a:ea typeface="ＭＳ Ｐゴシック"/>
              </a:rPr>
              <a:t>Co-enrollment with WIOA dislocated worker program is required</a:t>
            </a:r>
          </a:p>
          <a:p>
            <a:pPr lvl="3">
              <a:buFont typeface="Wingdings" pitchFamily="2" charset="2"/>
              <a:buChar char="§"/>
            </a:pPr>
            <a:r>
              <a:rPr lang="en-US" sz="1800" dirty="0" smtClean="0">
                <a:ea typeface="ＭＳ Ｐゴシック"/>
              </a:rPr>
              <a:t>618.325</a:t>
            </a:r>
          </a:p>
          <a:p>
            <a:pPr lvl="3">
              <a:buFont typeface="Wingdings" pitchFamily="2" charset="2"/>
              <a:buChar char="§"/>
            </a:pPr>
            <a:r>
              <a:rPr lang="en-US" sz="1800" dirty="0" smtClean="0">
                <a:ea typeface="ＭＳ Ｐゴシック"/>
              </a:rPr>
              <a:t>Trade participants are, by definition, dislocated workers under WIOA</a:t>
            </a:r>
          </a:p>
          <a:p>
            <a:pPr lvl="2">
              <a:buFont typeface="Wingdings" pitchFamily="2" charset="2"/>
              <a:buChar char="§"/>
            </a:pPr>
            <a:r>
              <a:rPr lang="en-US" sz="2000" dirty="0" smtClean="0">
                <a:ea typeface="ＭＳ Ｐゴシック"/>
              </a:rPr>
              <a:t>Trade funds can pay for provision of employment and case management services regardless of which staff provides these services – 618.890</a:t>
            </a:r>
            <a:endParaRPr lang="en-US" sz="2000" dirty="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64</a:t>
            </a:fld>
            <a:endParaRPr lang="en-US" dirty="0"/>
          </a:p>
        </p:txBody>
      </p:sp>
    </p:spTree>
    <p:extLst>
      <p:ext uri="{BB962C8B-B14F-4D97-AF65-F5344CB8AC3E}">
        <p14:creationId xmlns:p14="http://schemas.microsoft.com/office/powerpoint/2010/main" val="2972820032"/>
      </p:ext>
    </p:extLst>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p:cNvSpPr>
          <p:nvPr>
            <p:ph type="title"/>
          </p:nvPr>
        </p:nvSpPr>
        <p:spPr>
          <a:noFill/>
        </p:spPr>
        <p:txBody>
          <a:bodyPr/>
          <a:lstStyle/>
          <a:p>
            <a:r>
              <a:rPr lang="en-US" dirty="0" smtClean="0">
                <a:ea typeface="ＭＳ Ｐゴシック"/>
              </a:rPr>
              <a:t>Case Management</a:t>
            </a:r>
          </a:p>
        </p:txBody>
      </p:sp>
      <p:sp>
        <p:nvSpPr>
          <p:cNvPr id="40964" name="Rectangle 3"/>
          <p:cNvSpPr>
            <a:spLocks noGrp="1"/>
          </p:cNvSpPr>
          <p:nvPr>
            <p:ph idx="1"/>
          </p:nvPr>
        </p:nvSpPr>
        <p:spPr>
          <a:xfrm>
            <a:off x="152400" y="1219200"/>
            <a:ext cx="8839200" cy="5257800"/>
          </a:xfrm>
        </p:spPr>
        <p:txBody>
          <a:bodyPr>
            <a:normAutofit fontScale="92500" lnSpcReduction="20000"/>
          </a:bodyPr>
          <a:lstStyle/>
          <a:p>
            <a:pPr>
              <a:buFont typeface="Wingdings" pitchFamily="2" charset="2"/>
              <a:buChar char="§"/>
            </a:pPr>
            <a:r>
              <a:rPr lang="en-US" sz="2400" b="1" dirty="0" smtClean="0">
                <a:ea typeface="ＭＳ Ｐゴシック"/>
              </a:rPr>
              <a:t>Services </a:t>
            </a:r>
          </a:p>
          <a:p>
            <a:pPr lvl="1">
              <a:buClr>
                <a:schemeClr val="accent2"/>
              </a:buClr>
              <a:buFont typeface="Wingdings" pitchFamily="2" charset="2"/>
              <a:buChar char="§"/>
            </a:pPr>
            <a:r>
              <a:rPr lang="en-US" sz="2100" dirty="0" smtClean="0">
                <a:ea typeface="ＭＳ Ｐゴシック"/>
              </a:rPr>
              <a:t>Comprehensive and specialized assessment of skill levels and service needs;</a:t>
            </a:r>
          </a:p>
          <a:p>
            <a:pPr lvl="1">
              <a:buClr>
                <a:schemeClr val="accent2"/>
              </a:buClr>
              <a:buFont typeface="Wingdings" pitchFamily="2" charset="2"/>
              <a:buChar char="§"/>
            </a:pPr>
            <a:r>
              <a:rPr lang="en-US" sz="2100" dirty="0" smtClean="0">
                <a:ea typeface="ＭＳ Ｐゴシック"/>
              </a:rPr>
              <a:t>Development </a:t>
            </a:r>
            <a:r>
              <a:rPr lang="en-US" sz="2100" dirty="0">
                <a:ea typeface="ＭＳ Ｐゴシック"/>
              </a:rPr>
              <a:t>of an individual employment plan to identify employment </a:t>
            </a:r>
            <a:r>
              <a:rPr lang="en-US" sz="2100" dirty="0" smtClean="0">
                <a:ea typeface="ＭＳ Ｐゴシック"/>
              </a:rPr>
              <a:t>goals</a:t>
            </a:r>
            <a:endParaRPr lang="en-US" sz="2100" dirty="0">
              <a:ea typeface="ＭＳ Ｐゴシック"/>
            </a:endParaRPr>
          </a:p>
          <a:p>
            <a:pPr lvl="1">
              <a:buClr>
                <a:schemeClr val="accent2"/>
              </a:buClr>
              <a:buFont typeface="Wingdings" pitchFamily="2" charset="2"/>
              <a:buChar char="§"/>
            </a:pPr>
            <a:r>
              <a:rPr lang="en-US" sz="2100" dirty="0">
                <a:ea typeface="ＭＳ Ｐゴシック"/>
              </a:rPr>
              <a:t>Information </a:t>
            </a:r>
            <a:r>
              <a:rPr lang="en-US" sz="2100" dirty="0" smtClean="0">
                <a:ea typeface="ＭＳ Ｐゴシック"/>
              </a:rPr>
              <a:t>on: </a:t>
            </a:r>
          </a:p>
          <a:p>
            <a:pPr lvl="2">
              <a:buClr>
                <a:schemeClr val="accent2"/>
              </a:buClr>
              <a:buFont typeface="Wingdings" pitchFamily="2" charset="2"/>
              <a:buChar char="Ø"/>
            </a:pPr>
            <a:r>
              <a:rPr lang="en-US" sz="2100" dirty="0" smtClean="0">
                <a:ea typeface="ＭＳ Ｐゴシック"/>
              </a:rPr>
              <a:t>training </a:t>
            </a:r>
            <a:r>
              <a:rPr lang="en-US" sz="2100" dirty="0">
                <a:ea typeface="ＭＳ Ｐゴシック"/>
              </a:rPr>
              <a:t>available in local and regional areas, information on</a:t>
            </a:r>
          </a:p>
          <a:p>
            <a:pPr lvl="2">
              <a:buClr>
                <a:schemeClr val="accent2"/>
              </a:buClr>
              <a:buFont typeface="Wingdings" pitchFamily="2" charset="2"/>
              <a:buChar char="Ø"/>
            </a:pPr>
            <a:r>
              <a:rPr lang="en-US" sz="2100" dirty="0">
                <a:ea typeface="ＭＳ Ｐゴシック"/>
              </a:rPr>
              <a:t>individual counseling to determine which training is suitable training, and </a:t>
            </a:r>
            <a:endParaRPr lang="en-US" sz="2100" dirty="0" smtClean="0">
              <a:ea typeface="ＭＳ Ｐゴシック"/>
            </a:endParaRPr>
          </a:p>
          <a:p>
            <a:pPr lvl="2">
              <a:buClr>
                <a:schemeClr val="accent2"/>
              </a:buClr>
              <a:buFont typeface="Wingdings" pitchFamily="2" charset="2"/>
              <a:buChar char="Ø"/>
            </a:pPr>
            <a:r>
              <a:rPr lang="en-US" sz="2100" dirty="0" smtClean="0">
                <a:ea typeface="ＭＳ Ｐゴシック"/>
              </a:rPr>
              <a:t>how </a:t>
            </a:r>
            <a:r>
              <a:rPr lang="en-US" sz="2100" dirty="0">
                <a:ea typeface="ＭＳ Ｐゴシック"/>
              </a:rPr>
              <a:t>to apply for such </a:t>
            </a:r>
            <a:r>
              <a:rPr lang="en-US" sz="2100" dirty="0" smtClean="0">
                <a:ea typeface="ＭＳ Ｐゴシック"/>
              </a:rPr>
              <a:t>training</a:t>
            </a:r>
          </a:p>
          <a:p>
            <a:pPr lvl="2">
              <a:buClr>
                <a:schemeClr val="accent2"/>
              </a:buClr>
              <a:buFont typeface="Wingdings" pitchFamily="2" charset="2"/>
              <a:buChar char="Ø"/>
            </a:pPr>
            <a:r>
              <a:rPr lang="en-US" sz="2100" dirty="0" smtClean="0"/>
              <a:t>how </a:t>
            </a:r>
            <a:r>
              <a:rPr lang="en-US" sz="2100" dirty="0"/>
              <a:t>to apply for financial </a:t>
            </a:r>
            <a:r>
              <a:rPr lang="en-US" sz="2100" dirty="0" smtClean="0"/>
              <a:t>aid</a:t>
            </a:r>
          </a:p>
          <a:p>
            <a:pPr lvl="1">
              <a:buClr>
                <a:schemeClr val="accent2"/>
              </a:buClr>
              <a:buFont typeface="Wingdings" pitchFamily="2" charset="2"/>
              <a:buChar char="§"/>
            </a:pPr>
            <a:r>
              <a:rPr lang="en-US" sz="2100" dirty="0"/>
              <a:t>Short-term prevocational </a:t>
            </a:r>
            <a:r>
              <a:rPr lang="en-US" sz="2100" dirty="0" smtClean="0"/>
              <a:t>services</a:t>
            </a:r>
          </a:p>
          <a:p>
            <a:pPr lvl="2">
              <a:buClr>
                <a:schemeClr val="accent2"/>
              </a:buClr>
              <a:buFont typeface="Wingdings" pitchFamily="2" charset="2"/>
              <a:buChar char="Ø"/>
            </a:pPr>
            <a:r>
              <a:rPr lang="en-US" sz="2100" dirty="0" smtClean="0"/>
              <a:t>development </a:t>
            </a:r>
            <a:r>
              <a:rPr lang="en-US" sz="2100" dirty="0"/>
              <a:t>of learning </a:t>
            </a:r>
            <a:r>
              <a:rPr lang="en-US" sz="2100" dirty="0" smtClean="0"/>
              <a:t>skills, communications </a:t>
            </a:r>
            <a:r>
              <a:rPr lang="en-US" sz="2100" dirty="0"/>
              <a:t>skills, interviewing skills, punctuality, personal maintenance </a:t>
            </a:r>
            <a:r>
              <a:rPr lang="en-US" sz="2100" dirty="0" smtClean="0"/>
              <a:t>skills, and </a:t>
            </a:r>
            <a:r>
              <a:rPr lang="en-US" sz="2100" dirty="0"/>
              <a:t>professional conduct</a:t>
            </a:r>
            <a:endParaRPr lang="en-US" sz="2100"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65</a:t>
            </a:fld>
            <a:endParaRPr lang="en-US" dirty="0"/>
          </a:p>
        </p:txBody>
      </p:sp>
    </p:spTree>
    <p:extLst>
      <p:ext uri="{BB962C8B-B14F-4D97-AF65-F5344CB8AC3E}">
        <p14:creationId xmlns:p14="http://schemas.microsoft.com/office/powerpoint/2010/main" val="427466939"/>
      </p:ext>
    </p:extLst>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Management</a:t>
            </a:r>
            <a:endParaRPr lang="en-US" dirty="0"/>
          </a:p>
        </p:txBody>
      </p:sp>
      <p:sp>
        <p:nvSpPr>
          <p:cNvPr id="3" name="Content Placeholder 2"/>
          <p:cNvSpPr>
            <a:spLocks noGrp="1"/>
          </p:cNvSpPr>
          <p:nvPr>
            <p:ph idx="1"/>
          </p:nvPr>
        </p:nvSpPr>
        <p:spPr>
          <a:xfrm>
            <a:off x="457200" y="1219200"/>
            <a:ext cx="7924800" cy="4906963"/>
          </a:xfrm>
        </p:spPr>
        <p:txBody>
          <a:bodyPr>
            <a:normAutofit/>
          </a:bodyPr>
          <a:lstStyle/>
          <a:p>
            <a:pPr>
              <a:buFont typeface="Wingdings" pitchFamily="2" charset="2"/>
              <a:buChar char="§"/>
            </a:pPr>
            <a:r>
              <a:rPr lang="en-US" sz="2200" b="1" dirty="0" smtClean="0">
                <a:ea typeface="ＭＳ Ｐゴシック"/>
              </a:rPr>
              <a:t>Services </a:t>
            </a:r>
          </a:p>
          <a:p>
            <a:pPr lvl="1">
              <a:buClr>
                <a:schemeClr val="accent2"/>
              </a:buClr>
              <a:buFont typeface="Wingdings" pitchFamily="2" charset="2"/>
              <a:buChar char="§"/>
            </a:pPr>
            <a:r>
              <a:rPr lang="en-US" sz="1800" dirty="0" smtClean="0"/>
              <a:t>Individual career counseling, including job search and placement counseling, during the period in which the individual is receiving a trade adjustment allowance or training under this chapter, and after receiving such training for purposes of job placement.</a:t>
            </a:r>
          </a:p>
          <a:p>
            <a:pPr lvl="1">
              <a:buClr>
                <a:schemeClr val="accent2"/>
              </a:buClr>
              <a:buFont typeface="Wingdings" pitchFamily="2" charset="2"/>
              <a:buChar char="§"/>
            </a:pPr>
            <a:r>
              <a:rPr lang="en-US" sz="1800" dirty="0" smtClean="0"/>
              <a:t>Provision </a:t>
            </a:r>
            <a:r>
              <a:rPr lang="en-US" sz="1800" dirty="0"/>
              <a:t>of employment statistics information, including the provision </a:t>
            </a:r>
            <a:r>
              <a:rPr lang="en-US" sz="1800" dirty="0" smtClean="0"/>
              <a:t>of accurate </a:t>
            </a:r>
            <a:r>
              <a:rPr lang="en-US" sz="1800" dirty="0"/>
              <a:t>information relating to local, regional, and national labor market </a:t>
            </a:r>
            <a:r>
              <a:rPr lang="en-US" sz="1800" dirty="0" smtClean="0"/>
              <a:t>areas</a:t>
            </a:r>
          </a:p>
          <a:p>
            <a:pPr lvl="1">
              <a:buClr>
                <a:schemeClr val="accent2"/>
              </a:buClr>
              <a:buFont typeface="Wingdings" pitchFamily="2" charset="2"/>
              <a:buChar char="§"/>
            </a:pPr>
            <a:r>
              <a:rPr lang="en-US" sz="1800" dirty="0"/>
              <a:t>Information relating to the availability of supportive services, including </a:t>
            </a:r>
            <a:r>
              <a:rPr lang="en-US" sz="1800" dirty="0" smtClean="0"/>
              <a:t>services relating </a:t>
            </a:r>
            <a:r>
              <a:rPr lang="en-US" sz="1800" dirty="0"/>
              <a:t>to child care, transportation, dependent care, housing assistance, and </a:t>
            </a:r>
            <a:r>
              <a:rPr lang="en-US" sz="1800" dirty="0" smtClean="0"/>
              <a:t>need related payments </a:t>
            </a:r>
            <a:r>
              <a:rPr lang="en-US" sz="1800" dirty="0"/>
              <a:t>that are necessary to enable an individual to participate in </a:t>
            </a:r>
            <a:r>
              <a:rPr lang="en-US" sz="1800" dirty="0" smtClean="0"/>
              <a:t>training</a:t>
            </a:r>
          </a:p>
          <a:p>
            <a:pPr lvl="2">
              <a:buClr>
                <a:schemeClr val="accent2"/>
              </a:buClr>
              <a:buFont typeface="Wingdings" pitchFamily="2" charset="2"/>
              <a:buChar char="§"/>
            </a:pPr>
            <a:r>
              <a:rPr lang="en-US" sz="1800" dirty="0" smtClean="0"/>
              <a:t>Support services are available through WIOA and other partner programs or local community organizations </a:t>
            </a:r>
          </a:p>
        </p:txBody>
      </p:sp>
    </p:spTree>
    <p:extLst>
      <p:ext uri="{BB962C8B-B14F-4D97-AF65-F5344CB8AC3E}">
        <p14:creationId xmlns:p14="http://schemas.microsoft.com/office/powerpoint/2010/main" val="105009529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prstGeom prst="rect">
            <a:avLst/>
          </a:prstGeom>
        </p:spPr>
        <p:txBody>
          <a:bodyPr anchor="ctr"/>
          <a:lstStyle/>
          <a:p>
            <a:pPr algn="ctr"/>
            <a:r>
              <a:rPr lang="en-US" sz="3600" cap="none" dirty="0">
                <a:ln w="17780" cmpd="sng">
                  <a:noFill/>
                  <a:prstDash val="solid"/>
                  <a:miter lim="800000"/>
                </a:ln>
                <a:solidFill>
                  <a:schemeClr val="tx2"/>
                </a:solidFill>
                <a:effectLst/>
                <a:ea typeface="ＭＳ Ｐゴシック"/>
              </a:rPr>
              <a:t>Reemployment Trade Adjustment Assistance (RTAA</a:t>
            </a:r>
            <a:r>
              <a:rPr lang="en-US" sz="3600" cap="none" dirty="0" smtClean="0">
                <a:ln w="17780" cmpd="sng">
                  <a:noFill/>
                  <a:prstDash val="solid"/>
                  <a:miter lim="800000"/>
                </a:ln>
                <a:solidFill>
                  <a:schemeClr val="tx2"/>
                </a:solidFill>
                <a:effectLst/>
                <a:ea typeface="ＭＳ Ｐゴシック"/>
              </a:rPr>
              <a:t>)</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Subpart E</a:t>
            </a:r>
            <a:endParaRPr lang="en-US" sz="3600" cap="none" dirty="0">
              <a:ln w="17780" cmpd="sng">
                <a:noFill/>
                <a:prstDash val="solid"/>
                <a:miter lim="800000"/>
              </a:ln>
              <a:solidFill>
                <a:schemeClr val="tx2"/>
              </a:solidFill>
              <a:effectLst/>
              <a:ea typeface="ＭＳ Ｐゴシック"/>
            </a:endParaRPr>
          </a:p>
        </p:txBody>
      </p:sp>
      <p:sp>
        <p:nvSpPr>
          <p:cNvPr id="41987" name="Rectangle 3"/>
          <p:cNvSpPr>
            <a:spLocks noGrp="1" noChangeArrowheads="1"/>
          </p:cNvSpPr>
          <p:nvPr>
            <p:ph type="body" idx="1"/>
          </p:nvPr>
        </p:nvSpPr>
        <p:spPr>
          <a:xfrm>
            <a:off x="722313" y="2743200"/>
            <a:ext cx="7772400" cy="1500187"/>
          </a:xfrm>
        </p:spPr>
        <p:txBody>
          <a:bodyPr>
            <a:normAutofit/>
          </a:bodyPr>
          <a:lstStyle/>
          <a:p>
            <a:r>
              <a:rPr lang="en-US" dirty="0" smtClean="0">
                <a:ea typeface="ＭＳ Ｐゴシック"/>
              </a:rPr>
              <a:t>“It's </a:t>
            </a:r>
            <a:r>
              <a:rPr lang="en-US" dirty="0">
                <a:ea typeface="ＭＳ Ｐゴシック"/>
              </a:rPr>
              <a:t>just a job. Grass grows, birds fly, waves pound the sand. I beat people up</a:t>
            </a:r>
            <a:r>
              <a:rPr lang="en-US" dirty="0" smtClean="0">
                <a:ea typeface="ＭＳ Ｐゴシック"/>
              </a:rPr>
              <a:t>.” - Muhammad </a:t>
            </a:r>
            <a:r>
              <a:rPr lang="en-US" dirty="0">
                <a:ea typeface="ＭＳ Ｐゴシック"/>
              </a:rPr>
              <a:t>Ali </a:t>
            </a:r>
            <a:endParaRPr lang="en-US"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ln/>
        </p:spPr>
        <p:txBody>
          <a:bodyPr/>
          <a:lstStyle/>
          <a:p>
            <a:r>
              <a:rPr lang="en-US" sz="3200" b="1"/>
              <a:t>What is the RTAA program?</a:t>
            </a:r>
          </a:p>
        </p:txBody>
      </p:sp>
      <p:sp>
        <p:nvSpPr>
          <p:cNvPr id="109573" name="Rectangle 5"/>
          <p:cNvSpPr>
            <a:spLocks noGrp="1" noChangeArrowheads="1"/>
          </p:cNvSpPr>
          <p:nvPr>
            <p:ph type="body" idx="1"/>
          </p:nvPr>
        </p:nvSpPr>
        <p:spPr/>
        <p:txBody>
          <a:bodyPr>
            <a:normAutofit/>
          </a:bodyPr>
          <a:lstStyle/>
          <a:p>
            <a:pPr>
              <a:lnSpc>
                <a:spcPct val="110000"/>
              </a:lnSpc>
              <a:spcBef>
                <a:spcPts val="0"/>
              </a:spcBef>
              <a:spcAft>
                <a:spcPts val="0"/>
              </a:spcAft>
            </a:pPr>
            <a:r>
              <a:rPr lang="en-US" sz="2800" dirty="0" smtClean="0"/>
              <a:t>Wage supplement program for </a:t>
            </a:r>
            <a:r>
              <a:rPr lang="en-US" sz="2800" dirty="0"/>
              <a:t>workers age 50 and over</a:t>
            </a:r>
          </a:p>
          <a:p>
            <a:pPr>
              <a:lnSpc>
                <a:spcPct val="110000"/>
              </a:lnSpc>
              <a:spcBef>
                <a:spcPts val="0"/>
              </a:spcBef>
              <a:spcAft>
                <a:spcPts val="0"/>
              </a:spcAft>
            </a:pPr>
            <a:r>
              <a:rPr lang="en-US" sz="2800" dirty="0" smtClean="0"/>
              <a:t>May </a:t>
            </a:r>
            <a:r>
              <a:rPr lang="en-US" sz="2800" dirty="0"/>
              <a:t>be employed full or </a:t>
            </a:r>
            <a:r>
              <a:rPr lang="en-US" sz="2800" dirty="0" smtClean="0"/>
              <a:t>part-time </a:t>
            </a:r>
          </a:p>
          <a:p>
            <a:pPr lvl="1">
              <a:lnSpc>
                <a:spcPct val="110000"/>
              </a:lnSpc>
              <a:spcBef>
                <a:spcPts val="0"/>
              </a:spcBef>
              <a:spcAft>
                <a:spcPts val="0"/>
              </a:spcAft>
            </a:pPr>
            <a:r>
              <a:rPr lang="en-US" sz="2400" dirty="0" smtClean="0"/>
              <a:t>Full-time </a:t>
            </a:r>
            <a:r>
              <a:rPr lang="en-US" sz="2400" dirty="0"/>
              <a:t>employment as defined by applicable state </a:t>
            </a:r>
            <a:r>
              <a:rPr lang="en-US" sz="2400" dirty="0" smtClean="0"/>
              <a:t>law</a:t>
            </a:r>
          </a:p>
          <a:p>
            <a:pPr lvl="2">
              <a:lnSpc>
                <a:spcPct val="110000"/>
              </a:lnSpc>
              <a:spcBef>
                <a:spcPts val="0"/>
              </a:spcBef>
              <a:spcAft>
                <a:spcPts val="0"/>
              </a:spcAft>
            </a:pPr>
            <a:r>
              <a:rPr lang="en-US" sz="1800" dirty="0" smtClean="0"/>
              <a:t>If part-time</a:t>
            </a:r>
            <a:r>
              <a:rPr lang="en-US" sz="1800" dirty="0"/>
              <a:t>, must also be in training</a:t>
            </a:r>
          </a:p>
          <a:p>
            <a:pPr>
              <a:lnSpc>
                <a:spcPct val="110000"/>
              </a:lnSpc>
              <a:spcBef>
                <a:spcPts val="0"/>
              </a:spcBef>
              <a:spcAft>
                <a:spcPts val="0"/>
              </a:spcAft>
            </a:pPr>
            <a:r>
              <a:rPr lang="en-US" sz="2800" dirty="0"/>
              <a:t>May be combined with </a:t>
            </a:r>
            <a:r>
              <a:rPr lang="en-US" sz="2800" dirty="0" smtClean="0"/>
              <a:t>training</a:t>
            </a:r>
          </a:p>
          <a:p>
            <a:pPr>
              <a:lnSpc>
                <a:spcPct val="110000"/>
              </a:lnSpc>
              <a:spcBef>
                <a:spcPts val="0"/>
              </a:spcBef>
              <a:spcAft>
                <a:spcPts val="0"/>
              </a:spcAft>
            </a:pPr>
            <a:r>
              <a:rPr lang="en-US" sz="2800" dirty="0" smtClean="0"/>
              <a:t>Can </a:t>
            </a:r>
            <a:r>
              <a:rPr lang="en-US" sz="2800" dirty="0"/>
              <a:t>receive RTAA after TRA</a:t>
            </a:r>
          </a:p>
          <a:p>
            <a:pPr lvl="1">
              <a:lnSpc>
                <a:spcPct val="110000"/>
              </a:lnSpc>
              <a:spcBef>
                <a:spcPts val="0"/>
              </a:spcBef>
              <a:spcAft>
                <a:spcPts val="0"/>
              </a:spcAft>
            </a:pPr>
            <a:r>
              <a:rPr lang="en-US" sz="2400" dirty="0"/>
              <a:t>Weeks of TRA are </a:t>
            </a:r>
            <a:r>
              <a:rPr lang="en-US" sz="2400" dirty="0" smtClean="0"/>
              <a:t>deduced from RTAA benefit</a:t>
            </a:r>
            <a:endParaRPr lang="en-US" sz="2400" dirty="0"/>
          </a:p>
          <a:p>
            <a:pPr>
              <a:lnSpc>
                <a:spcPct val="110000"/>
              </a:lnSpc>
              <a:spcBef>
                <a:spcPts val="0"/>
              </a:spcBef>
              <a:spcAft>
                <a:spcPts val="0"/>
              </a:spcAft>
            </a:pPr>
            <a:r>
              <a:rPr lang="en-US" sz="2800" dirty="0"/>
              <a:t>Cannot receive TRA after RTAA</a:t>
            </a:r>
          </a:p>
        </p:txBody>
      </p:sp>
      <p:sp>
        <p:nvSpPr>
          <p:cNvPr id="2" name="Slide Number Placeholder 1"/>
          <p:cNvSpPr>
            <a:spLocks noGrp="1"/>
          </p:cNvSpPr>
          <p:nvPr>
            <p:ph type="sldNum" sz="quarter" idx="12"/>
          </p:nvPr>
        </p:nvSpPr>
        <p:spPr/>
        <p:txBody>
          <a:bodyPr/>
          <a:lstStyle/>
          <a:p>
            <a:fld id="{01723B91-CE10-4F20-890A-0852E2246859}" type="slidenum">
              <a:rPr lang="en-US" smtClean="0"/>
              <a:pPr/>
              <a:t>68</a:t>
            </a:fld>
            <a:endParaRPr lang="en-US" dirty="0"/>
          </a:p>
        </p:txBody>
      </p:sp>
    </p:spTree>
    <p:extLst>
      <p:ext uri="{BB962C8B-B14F-4D97-AF65-F5344CB8AC3E}">
        <p14:creationId xmlns:p14="http://schemas.microsoft.com/office/powerpoint/2010/main" val="386807977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lstStyle/>
          <a:p>
            <a:r>
              <a:rPr lang="en-US" dirty="0" smtClean="0"/>
              <a:t>RTAA Basics</a:t>
            </a:r>
            <a:endParaRPr lang="en-US" dirty="0"/>
          </a:p>
        </p:txBody>
      </p:sp>
      <p:sp>
        <p:nvSpPr>
          <p:cNvPr id="3" name="Content Placeholder 2"/>
          <p:cNvSpPr>
            <a:spLocks noGrp="1"/>
          </p:cNvSpPr>
          <p:nvPr>
            <p:ph idx="1"/>
          </p:nvPr>
        </p:nvSpPr>
        <p:spPr/>
        <p:txBody>
          <a:bodyPr>
            <a:normAutofit fontScale="92500" lnSpcReduction="10000"/>
          </a:bodyPr>
          <a:lstStyle/>
          <a:p>
            <a:pPr defTabSz="912813">
              <a:spcBef>
                <a:spcPct val="20000"/>
              </a:spcBef>
              <a:buFont typeface="Wingdings" pitchFamily="2" charset="2"/>
              <a:buChar char="§"/>
            </a:pPr>
            <a:r>
              <a:rPr lang="en-US" sz="2400" dirty="0"/>
              <a:t>50% of difference between reemployment wages and wages earned at separation</a:t>
            </a:r>
          </a:p>
          <a:p>
            <a:pPr marL="738188" lvl="1" indent="-398463" defTabSz="912813">
              <a:spcBef>
                <a:spcPct val="20000"/>
              </a:spcBef>
              <a:buClr>
                <a:schemeClr val="accent2"/>
              </a:buClr>
              <a:buFont typeface="Wingdings" pitchFamily="2" charset="2"/>
              <a:buChar char="§"/>
            </a:pPr>
            <a:r>
              <a:rPr lang="en-US" sz="2400" dirty="0"/>
              <a:t>Payments may not last more than </a:t>
            </a:r>
            <a:r>
              <a:rPr lang="en-US" sz="2400" dirty="0" smtClean="0"/>
              <a:t>the eligibility period (i.e., not to exceed two years) </a:t>
            </a:r>
            <a:endParaRPr lang="en-US" sz="2000" dirty="0"/>
          </a:p>
          <a:p>
            <a:pPr marL="738188" lvl="1" indent="-398463" defTabSz="912813">
              <a:spcBef>
                <a:spcPct val="20000"/>
              </a:spcBef>
              <a:buClr>
                <a:schemeClr val="accent2"/>
              </a:buClr>
              <a:buFont typeface="Wingdings" pitchFamily="2" charset="2"/>
              <a:buChar char="§"/>
            </a:pPr>
            <a:r>
              <a:rPr lang="en-US" sz="2400" dirty="0"/>
              <a:t>Total payments may not exceed $</a:t>
            </a:r>
            <a:r>
              <a:rPr lang="en-US" sz="2400" dirty="0" smtClean="0"/>
              <a:t>10,000</a:t>
            </a:r>
          </a:p>
          <a:p>
            <a:pPr defTabSz="912813">
              <a:spcBef>
                <a:spcPct val="20000"/>
              </a:spcBef>
              <a:buFont typeface="Wingdings" panose="05000000000000000000" pitchFamily="2" charset="2"/>
              <a:buChar char="§"/>
            </a:pPr>
            <a:r>
              <a:rPr lang="en-US" sz="2600" dirty="0" smtClean="0"/>
              <a:t>Qualifying reemployment is not employment at the same “firm” or subdivision of the firm as the qualifying separation (review certification for details)</a:t>
            </a:r>
          </a:p>
          <a:p>
            <a:pPr lvl="1" defTabSz="912813">
              <a:spcBef>
                <a:spcPct val="20000"/>
              </a:spcBef>
              <a:buFont typeface="Wingdings" panose="05000000000000000000" pitchFamily="2" charset="2"/>
              <a:buChar char="§"/>
            </a:pPr>
            <a:r>
              <a:rPr lang="en-US" sz="2200" dirty="0" smtClean="0"/>
              <a:t>This includes successors-in-interest   </a:t>
            </a:r>
          </a:p>
          <a:p>
            <a:pPr defTabSz="912813">
              <a:spcBef>
                <a:spcPct val="20000"/>
              </a:spcBef>
              <a:buFont typeface="Wingdings" panose="05000000000000000000" pitchFamily="2" charset="2"/>
              <a:buChar char="§"/>
            </a:pPr>
            <a:r>
              <a:rPr lang="en-US" sz="2600" dirty="0" smtClean="0"/>
              <a:t>Group eligibility is automatic with certification of a Trade petition</a:t>
            </a:r>
            <a:endParaRPr lang="en-US" sz="2600"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69</a:t>
            </a:fld>
            <a:endParaRPr lang="en-US" dirty="0"/>
          </a:p>
        </p:txBody>
      </p:sp>
    </p:spTree>
    <p:extLst>
      <p:ext uri="{BB962C8B-B14F-4D97-AF65-F5344CB8AC3E}">
        <p14:creationId xmlns:p14="http://schemas.microsoft.com/office/powerpoint/2010/main" val="19766961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RTAA Clarification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worker need not be 50 or older when obtaining RTAA qualifying reemployment. The worker must; however, meet the eligibility period. </a:t>
            </a:r>
          </a:p>
          <a:p>
            <a:r>
              <a:rPr lang="en-US" dirty="0" smtClean="0"/>
              <a:t>Eligibility Period </a:t>
            </a:r>
          </a:p>
          <a:p>
            <a:pPr lvl="1"/>
            <a:r>
              <a:rPr lang="en-US" dirty="0"/>
              <a:t>I</a:t>
            </a:r>
            <a:r>
              <a:rPr lang="en-US" dirty="0" smtClean="0"/>
              <a:t>f TRA is </a:t>
            </a:r>
            <a:r>
              <a:rPr lang="en-US" u="sng" dirty="0" smtClean="0"/>
              <a:t>not</a:t>
            </a:r>
            <a:r>
              <a:rPr lang="en-US" dirty="0" smtClean="0"/>
              <a:t> received, then it is for a period not to exceed two years beginning on the earlier of (1) worker exhausts all rights to UI or (2) the date worker obtains reemployment </a:t>
            </a:r>
          </a:p>
          <a:p>
            <a:pPr lvl="1"/>
            <a:r>
              <a:rPr lang="en-US" dirty="0" smtClean="0"/>
              <a:t>If TRA is received, then it is for a period of 104 weeks beginning on the date the worker obtains reemployment reduced by # of weeks of TRA)</a:t>
            </a:r>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70</a:t>
            </a:fld>
            <a:endParaRPr lang="en-US" dirty="0"/>
          </a:p>
        </p:txBody>
      </p:sp>
    </p:spTree>
    <p:extLst>
      <p:ext uri="{BB962C8B-B14F-4D97-AF65-F5344CB8AC3E}">
        <p14:creationId xmlns:p14="http://schemas.microsoft.com/office/powerpoint/2010/main" val="5160985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ATAA / </a:t>
            </a:r>
            <a:r>
              <a:rPr lang="en-US" dirty="0"/>
              <a:t>R</a:t>
            </a:r>
            <a:r>
              <a:rPr lang="en-US" dirty="0" smtClean="0"/>
              <a:t>TAA Matrix</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15078768"/>
              </p:ext>
            </p:extLst>
          </p:nvPr>
        </p:nvGraphicFramePr>
        <p:xfrm>
          <a:off x="647700" y="1668318"/>
          <a:ext cx="7848599" cy="3632200"/>
        </p:xfrm>
        <a:graphic>
          <a:graphicData uri="http://schemas.openxmlformats.org/drawingml/2006/table">
            <a:tbl>
              <a:tblPr firstRow="1" bandRow="1">
                <a:tableStyleId>{5C22544A-7EE6-4342-B048-85BDC9FD1C3A}</a:tableStyleId>
              </a:tblPr>
              <a:tblGrid>
                <a:gridCol w="1735221">
                  <a:extLst>
                    <a:ext uri="{9D8B030D-6E8A-4147-A177-3AD203B41FA5}">
                      <a16:colId xmlns:a16="http://schemas.microsoft.com/office/drawing/2014/main" val="20000"/>
                    </a:ext>
                  </a:extLst>
                </a:gridCol>
                <a:gridCol w="1104232">
                  <a:extLst>
                    <a:ext uri="{9D8B030D-6E8A-4147-A177-3AD203B41FA5}">
                      <a16:colId xmlns:a16="http://schemas.microsoft.com/office/drawing/2014/main" val="20001"/>
                    </a:ext>
                  </a:extLst>
                </a:gridCol>
                <a:gridCol w="1340853">
                  <a:extLst>
                    <a:ext uri="{9D8B030D-6E8A-4147-A177-3AD203B41FA5}">
                      <a16:colId xmlns:a16="http://schemas.microsoft.com/office/drawing/2014/main" val="20002"/>
                    </a:ext>
                  </a:extLst>
                </a:gridCol>
                <a:gridCol w="1306094">
                  <a:extLst>
                    <a:ext uri="{9D8B030D-6E8A-4147-A177-3AD203B41FA5}">
                      <a16:colId xmlns:a16="http://schemas.microsoft.com/office/drawing/2014/main" val="20003"/>
                    </a:ext>
                  </a:extLst>
                </a:gridCol>
                <a:gridCol w="1060117">
                  <a:extLst>
                    <a:ext uri="{9D8B030D-6E8A-4147-A177-3AD203B41FA5}">
                      <a16:colId xmlns:a16="http://schemas.microsoft.com/office/drawing/2014/main" val="20004"/>
                    </a:ext>
                  </a:extLst>
                </a:gridCol>
                <a:gridCol w="1302082">
                  <a:extLst>
                    <a:ext uri="{9D8B030D-6E8A-4147-A177-3AD203B41FA5}">
                      <a16:colId xmlns:a16="http://schemas.microsoft.com/office/drawing/2014/main" val="2848223524"/>
                    </a:ext>
                  </a:extLst>
                </a:gridCol>
              </a:tblGrid>
              <a:tr h="370840">
                <a:tc>
                  <a:txBody>
                    <a:bodyPr/>
                    <a:lstStyle/>
                    <a:p>
                      <a:r>
                        <a:rPr lang="en-US" dirty="0" smtClean="0"/>
                        <a:t>Trade</a:t>
                      </a:r>
                    </a:p>
                    <a:p>
                      <a:r>
                        <a:rPr lang="en-US" dirty="0" smtClean="0"/>
                        <a:t>Program</a:t>
                      </a:r>
                      <a:endParaRPr lang="en-US" dirty="0"/>
                    </a:p>
                  </a:txBody>
                  <a:tcPr/>
                </a:tc>
                <a:tc>
                  <a:txBody>
                    <a:bodyPr/>
                    <a:lstStyle/>
                    <a:p>
                      <a:pPr algn="ctr"/>
                      <a:r>
                        <a:rPr lang="en-US" dirty="0" smtClean="0"/>
                        <a:t>2002</a:t>
                      </a:r>
                      <a:endParaRPr lang="en-US" dirty="0"/>
                    </a:p>
                  </a:txBody>
                  <a:tcPr anchor="ctr"/>
                </a:tc>
                <a:tc>
                  <a:txBody>
                    <a:bodyPr/>
                    <a:lstStyle/>
                    <a:p>
                      <a:pPr algn="ctr"/>
                      <a:r>
                        <a:rPr lang="en-US" dirty="0" smtClean="0"/>
                        <a:t>2009</a:t>
                      </a:r>
                      <a:endParaRPr lang="en-US" dirty="0"/>
                    </a:p>
                  </a:txBody>
                  <a:tcPr anchor="ctr"/>
                </a:tc>
                <a:tc>
                  <a:txBody>
                    <a:bodyPr/>
                    <a:lstStyle/>
                    <a:p>
                      <a:pPr algn="ctr"/>
                      <a:r>
                        <a:rPr lang="en-US" dirty="0" smtClean="0"/>
                        <a:t>2011</a:t>
                      </a:r>
                      <a:endParaRPr lang="en-US" dirty="0"/>
                    </a:p>
                  </a:txBody>
                  <a:tcPr anchor="ctr"/>
                </a:tc>
                <a:tc>
                  <a:txBody>
                    <a:bodyPr/>
                    <a:lstStyle/>
                    <a:p>
                      <a:pPr algn="ctr"/>
                      <a:r>
                        <a:rPr lang="en-US" sz="1600" dirty="0" smtClean="0"/>
                        <a:t>Reversion 2014</a:t>
                      </a:r>
                      <a:endParaRPr lang="en-US" sz="1600"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2015</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smtClean="0"/>
                        <a:t>Full Time</a:t>
                      </a:r>
                      <a:r>
                        <a:rPr lang="en-US" baseline="0" dirty="0" smtClean="0"/>
                        <a:t> Employment</a:t>
                      </a:r>
                      <a:endParaRPr lang="en-US" dirty="0"/>
                    </a:p>
                  </a:txBody>
                  <a:tcP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701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Part</a:t>
                      </a:r>
                      <a:r>
                        <a:rPr lang="en-US" baseline="0" dirty="0" smtClean="0"/>
                        <a:t> Time Employment</a:t>
                      </a:r>
                      <a:endParaRPr lang="en-US" dirty="0"/>
                    </a:p>
                  </a:txBody>
                  <a:tcPr/>
                </a:tc>
                <a:tc>
                  <a:txBody>
                    <a:bodyPr/>
                    <a:lstStyle/>
                    <a:p>
                      <a:pPr algn="ctr"/>
                      <a:r>
                        <a:rPr lang="en-US" dirty="0" smtClean="0"/>
                        <a:t>NO</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NO</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r>
                        <a:rPr lang="en-US" dirty="0" smtClean="0"/>
                        <a:t>Training + RTAA</a:t>
                      </a:r>
                      <a:endParaRPr lang="en-US" dirty="0"/>
                    </a:p>
                  </a:txBody>
                  <a:tcPr/>
                </a:tc>
                <a:tc>
                  <a:txBody>
                    <a:bodyPr/>
                    <a:lstStyle/>
                    <a:p>
                      <a:pPr algn="ctr"/>
                      <a:r>
                        <a:rPr lang="en-US" dirty="0" smtClean="0"/>
                        <a:t>NO</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YES</a:t>
                      </a:r>
                      <a:endParaRPr lang="en-US" dirty="0"/>
                    </a:p>
                  </a:txBody>
                  <a:tcPr anchor="ctr"/>
                </a:tc>
                <a:tc>
                  <a:txBody>
                    <a:bodyPr/>
                    <a:lstStyle/>
                    <a:p>
                      <a:pPr algn="ctr"/>
                      <a:r>
                        <a:rPr lang="en-US" dirty="0" smtClean="0"/>
                        <a:t>NO</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YES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smtClean="0"/>
                        <a:t>Maximum</a:t>
                      </a:r>
                      <a:r>
                        <a:rPr lang="en-US" baseline="0" dirty="0" smtClean="0"/>
                        <a:t> </a:t>
                      </a:r>
                      <a:r>
                        <a:rPr lang="en-US" dirty="0" smtClean="0"/>
                        <a:t>Amount</a:t>
                      </a:r>
                      <a:endParaRPr lang="en-US" dirty="0"/>
                    </a:p>
                  </a:txBody>
                  <a:tcPr/>
                </a:tc>
                <a:tc>
                  <a:txBody>
                    <a:bodyPr/>
                    <a:lstStyle/>
                    <a:p>
                      <a:pPr algn="ctr"/>
                      <a:r>
                        <a:rPr lang="en-US" dirty="0" smtClean="0"/>
                        <a:t>$10,000</a:t>
                      </a:r>
                      <a:endParaRPr lang="en-US" dirty="0"/>
                    </a:p>
                  </a:txBody>
                  <a:tcPr anchor="ctr"/>
                </a:tc>
                <a:tc>
                  <a:txBody>
                    <a:bodyPr/>
                    <a:lstStyle/>
                    <a:p>
                      <a:pPr algn="ctr"/>
                      <a:r>
                        <a:rPr lang="en-US" dirty="0" smtClean="0"/>
                        <a:t>$12,000</a:t>
                      </a:r>
                      <a:endParaRPr lang="en-US" dirty="0"/>
                    </a:p>
                  </a:txBody>
                  <a:tcPr anchor="ctr"/>
                </a:tc>
                <a:tc>
                  <a:txBody>
                    <a:bodyPr/>
                    <a:lstStyle/>
                    <a:p>
                      <a:pPr algn="ctr"/>
                      <a:r>
                        <a:rPr lang="en-US" dirty="0" smtClean="0"/>
                        <a:t>$10,000</a:t>
                      </a:r>
                      <a:endParaRPr lang="en-US" dirty="0"/>
                    </a:p>
                  </a:txBody>
                  <a:tcPr anchor="ctr"/>
                </a:tc>
                <a:tc>
                  <a:txBody>
                    <a:bodyPr/>
                    <a:lstStyle/>
                    <a:p>
                      <a:pPr algn="ctr"/>
                      <a:r>
                        <a:rPr lang="en-US" dirty="0" smtClean="0"/>
                        <a:t>$10,000</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$10,000</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smtClean="0"/>
                        <a:t>Deadline for Reemployment</a:t>
                      </a:r>
                      <a:endParaRPr lang="en-US" dirty="0"/>
                    </a:p>
                  </a:txBody>
                  <a:tcPr/>
                </a:tc>
                <a:tc>
                  <a:txBody>
                    <a:bodyPr/>
                    <a:lstStyle/>
                    <a:p>
                      <a:pPr algn="ctr"/>
                      <a:r>
                        <a:rPr lang="en-US" sz="1200" dirty="0" smtClean="0"/>
                        <a:t>26 weeks from separation</a:t>
                      </a:r>
                      <a:endParaRPr lang="en-US" sz="1200" dirty="0"/>
                    </a:p>
                  </a:txBody>
                  <a:tcPr anchor="ctr"/>
                </a:tc>
                <a:tc>
                  <a:txBody>
                    <a:bodyPr/>
                    <a:lstStyle/>
                    <a:p>
                      <a:pPr algn="ctr"/>
                      <a:r>
                        <a:rPr lang="en-US" sz="1200" dirty="0" smtClean="0"/>
                        <a:t>104-week period to qualify for and claim</a:t>
                      </a:r>
                      <a:endParaRPr lang="en-US" sz="1200" dirty="0"/>
                    </a:p>
                  </a:txBody>
                  <a:tcPr anchor="ctr"/>
                </a:tc>
                <a:tc>
                  <a:txBody>
                    <a:bodyPr/>
                    <a:lstStyle/>
                    <a:p>
                      <a:pPr algn="ctr"/>
                      <a:r>
                        <a:rPr lang="en-US" sz="1200" b="0" i="0" kern="1200" dirty="0" smtClean="0">
                          <a:solidFill>
                            <a:schemeClr val="dk1"/>
                          </a:solidFill>
                          <a:effectLst/>
                          <a:latin typeface="+mn-lt"/>
                          <a:ea typeface="+mn-ea"/>
                          <a:cs typeface="+mn-cs"/>
                        </a:rPr>
                        <a:t>104-week period to qualify for and claim</a:t>
                      </a:r>
                      <a:endParaRPr lang="en-US" sz="1200" b="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smtClean="0"/>
                        <a:t>26 weeks from separation</a:t>
                      </a:r>
                    </a:p>
                  </a:txBody>
                  <a:tcPr anchor="ctr">
                    <a:lnR w="28575" cap="flat" cmpd="sng" algn="ctr">
                      <a:solidFill>
                        <a:schemeClr val="tx1"/>
                      </a:solidFill>
                      <a:prstDash val="solid"/>
                      <a:round/>
                      <a:headEnd type="none" w="med" len="med"/>
                      <a:tailEnd type="none" w="med" len="med"/>
                    </a:lnR>
                  </a:tcPr>
                </a:tc>
                <a:tc>
                  <a:txBody>
                    <a:bodyPr/>
                    <a:lstStyle/>
                    <a:p>
                      <a:pPr algn="ctr"/>
                      <a:r>
                        <a:rPr lang="en-US" sz="1200" b="0" i="0" kern="1200" dirty="0" smtClean="0">
                          <a:solidFill>
                            <a:schemeClr val="dk1"/>
                          </a:solidFill>
                          <a:effectLst/>
                          <a:latin typeface="+mn-lt"/>
                          <a:ea typeface="+mn-ea"/>
                          <a:cs typeface="+mn-cs"/>
                        </a:rPr>
                        <a:t>104-week period to qualify for and claim</a:t>
                      </a:r>
                      <a:endParaRPr lang="en-US" sz="1200" b="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2625443"/>
                  </a:ext>
                </a:extLst>
              </a:tr>
            </a:tbl>
          </a:graphicData>
        </a:graphic>
      </p:graphicFrame>
      <p:sp>
        <p:nvSpPr>
          <p:cNvPr id="5" name="Slide Number Placeholder 4"/>
          <p:cNvSpPr>
            <a:spLocks noGrp="1"/>
          </p:cNvSpPr>
          <p:nvPr>
            <p:ph type="sldNum" sz="quarter" idx="12"/>
          </p:nvPr>
        </p:nvSpPr>
        <p:spPr/>
        <p:txBody>
          <a:bodyPr/>
          <a:lstStyle/>
          <a:p>
            <a:fld id="{01723B91-CE10-4F20-890A-0852E2246859}" type="slidenum">
              <a:rPr lang="en-US" smtClean="0"/>
              <a:pPr/>
              <a:t>71</a:t>
            </a:fld>
            <a:endParaRPr lang="en-US" dirty="0"/>
          </a:p>
        </p:txBody>
      </p:sp>
      <p:sp>
        <p:nvSpPr>
          <p:cNvPr id="7" name="TextBox 6"/>
          <p:cNvSpPr txBox="1"/>
          <p:nvPr/>
        </p:nvSpPr>
        <p:spPr>
          <a:xfrm>
            <a:off x="1676400" y="5943600"/>
            <a:ext cx="6134100" cy="276999"/>
          </a:xfrm>
          <a:prstGeom prst="rect">
            <a:avLst/>
          </a:prstGeom>
          <a:noFill/>
        </p:spPr>
        <p:txBody>
          <a:bodyPr wrap="square" rtlCol="0">
            <a:spAutoFit/>
          </a:bodyPr>
          <a:lstStyle/>
          <a:p>
            <a:r>
              <a:rPr lang="en-US" sz="1200" dirty="0" smtClean="0"/>
              <a:t>* Under ATAA, multiple jobs can be combined to equal full-time employment.</a:t>
            </a:r>
            <a:endParaRPr lang="en-US" sz="1200" dirty="0"/>
          </a:p>
        </p:txBody>
      </p:sp>
    </p:spTree>
    <p:extLst>
      <p:ext uri="{BB962C8B-B14F-4D97-AF65-F5344CB8AC3E}">
        <p14:creationId xmlns:p14="http://schemas.microsoft.com/office/powerpoint/2010/main" val="38074046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prstGeom prst="rect">
            <a:avLst/>
          </a:prstGeom>
        </p:spPr>
        <p:txBody>
          <a:bodyPr anchor="ctr"/>
          <a:lstStyle/>
          <a:p>
            <a:pPr algn="ctr"/>
            <a:r>
              <a:rPr lang="en-US" sz="3600" cap="none" dirty="0">
                <a:ln w="17780" cmpd="sng">
                  <a:noFill/>
                  <a:prstDash val="solid"/>
                  <a:miter lim="800000"/>
                </a:ln>
                <a:solidFill>
                  <a:schemeClr val="tx2"/>
                </a:solidFill>
                <a:effectLst/>
                <a:ea typeface="ＭＳ Ｐゴシック"/>
              </a:rPr>
              <a:t>Job Search and </a:t>
            </a:r>
            <a:r>
              <a:rPr lang="en-US" sz="3600" cap="none" dirty="0" smtClean="0">
                <a:ln w="17780" cmpd="sng">
                  <a:noFill/>
                  <a:prstDash val="solid"/>
                  <a:miter lim="800000"/>
                </a:ln>
                <a:solidFill>
                  <a:schemeClr val="tx2"/>
                </a:solidFill>
                <a:effectLst/>
                <a:ea typeface="ＭＳ Ｐゴシック"/>
              </a:rPr>
              <a:t>Relocation</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Subpart D</a:t>
            </a:r>
            <a:endParaRPr lang="en-US" sz="3600" cap="none" dirty="0">
              <a:ln w="17780" cmpd="sng">
                <a:noFill/>
                <a:prstDash val="solid"/>
                <a:miter lim="800000"/>
              </a:ln>
              <a:solidFill>
                <a:schemeClr val="tx2"/>
              </a:solidFill>
              <a:effectLst/>
              <a:ea typeface="ＭＳ Ｐゴシック"/>
            </a:endParaRPr>
          </a:p>
        </p:txBody>
      </p:sp>
      <p:sp>
        <p:nvSpPr>
          <p:cNvPr id="46083" name="Rectangle 3"/>
          <p:cNvSpPr>
            <a:spLocks noGrp="1" noChangeArrowheads="1"/>
          </p:cNvSpPr>
          <p:nvPr>
            <p:ph type="body" idx="1"/>
          </p:nvPr>
        </p:nvSpPr>
        <p:spPr/>
        <p:txBody>
          <a:bodyPr>
            <a:normAutofit fontScale="62500" lnSpcReduction="20000"/>
          </a:bodyPr>
          <a:lstStyle/>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r>
              <a:rPr lang="en-US" sz="2800" dirty="0" smtClean="0">
                <a:ea typeface="ＭＳ Ｐゴシック"/>
              </a:rPr>
              <a:t>Where the jobs are.</a:t>
            </a:r>
          </a:p>
        </p:txBody>
      </p:sp>
      <p:sp>
        <p:nvSpPr>
          <p:cNvPr id="2" name="Slide Number Placeholder 1"/>
          <p:cNvSpPr>
            <a:spLocks noGrp="1"/>
          </p:cNvSpPr>
          <p:nvPr>
            <p:ph type="sldNum" sz="quarter" idx="12"/>
          </p:nvPr>
        </p:nvSpPr>
        <p:spPr/>
        <p:txBody>
          <a:bodyPr/>
          <a:lstStyle/>
          <a:p>
            <a:fld id="{01723B91-CE10-4F20-890A-0852E2246859}" type="slidenum">
              <a:rPr lang="en-US" smtClean="0"/>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Job Search Allowance</a:t>
            </a:r>
            <a:endParaRPr lang="en-US" dirty="0"/>
          </a:p>
        </p:txBody>
      </p:sp>
      <p:sp>
        <p:nvSpPr>
          <p:cNvPr id="7" name="Content Placeholder 6"/>
          <p:cNvSpPr>
            <a:spLocks noGrp="1"/>
          </p:cNvSpPr>
          <p:nvPr>
            <p:ph idx="1"/>
          </p:nvPr>
        </p:nvSpPr>
        <p:spPr/>
        <p:txBody>
          <a:bodyPr/>
          <a:lstStyle/>
          <a:p>
            <a:r>
              <a:rPr lang="en-US" dirty="0" smtClean="0"/>
              <a:t>To cover allowable costs related to travel outside of a participant’s commuting area to seek suitable employment</a:t>
            </a:r>
          </a:p>
          <a:p>
            <a:pPr lvl="1"/>
            <a:r>
              <a:rPr lang="en-US" dirty="0" smtClean="0"/>
              <a:t>Usually related to job interviews.</a:t>
            </a:r>
          </a:p>
          <a:p>
            <a:pPr lvl="1"/>
            <a:r>
              <a:rPr lang="en-US" dirty="0" smtClean="0"/>
              <a:t>Must be within the “United States”</a:t>
            </a:r>
          </a:p>
          <a:p>
            <a:pPr lvl="2"/>
            <a:r>
              <a:rPr lang="en-US" dirty="0" smtClean="0"/>
              <a:t>Limited to the 50 states, DC &amp; Puerto Rico</a:t>
            </a:r>
          </a:p>
          <a:p>
            <a:pPr lvl="1"/>
            <a:r>
              <a:rPr lang="en-US" dirty="0" smtClean="0"/>
              <a:t>Must be pre-approved by the state</a:t>
            </a:r>
            <a:endParaRPr lang="en-US" dirty="0"/>
          </a:p>
        </p:txBody>
      </p:sp>
      <p:sp>
        <p:nvSpPr>
          <p:cNvPr id="2" name="Slide Number Placeholder 1"/>
          <p:cNvSpPr>
            <a:spLocks noGrp="1"/>
          </p:cNvSpPr>
          <p:nvPr>
            <p:ph type="sldNum" sz="quarter" idx="12"/>
          </p:nvPr>
        </p:nvSpPr>
        <p:spPr/>
        <p:txBody>
          <a:bodyPr/>
          <a:lstStyle/>
          <a:p>
            <a:fld id="{01723B91-CE10-4F20-890A-0852E2246859}" type="slidenum">
              <a:rPr lang="en-US" smtClean="0"/>
              <a:pPr/>
              <a:t>73</a:t>
            </a:fld>
            <a:endParaRPr lang="en-US" dirty="0"/>
          </a:p>
        </p:txBody>
      </p:sp>
    </p:spTree>
    <p:extLst>
      <p:ext uri="{BB962C8B-B14F-4D97-AF65-F5344CB8AC3E}">
        <p14:creationId xmlns:p14="http://schemas.microsoft.com/office/powerpoint/2010/main" val="1996162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title"/>
          </p:nvPr>
        </p:nvSpPr>
        <p:spPr/>
        <p:txBody>
          <a:bodyPr/>
          <a:lstStyle/>
          <a:p>
            <a:pPr eaLnBrk="1" hangingPunct="1"/>
            <a:r>
              <a:rPr lang="en-US" sz="2800" dirty="0" smtClean="0">
                <a:ea typeface="ＭＳ Ｐゴシック"/>
              </a:rPr>
              <a:t>Job Search Benefit Amount</a:t>
            </a:r>
          </a:p>
        </p:txBody>
      </p:sp>
      <p:sp>
        <p:nvSpPr>
          <p:cNvPr id="47107" name="Rectangle 6"/>
          <p:cNvSpPr>
            <a:spLocks noGrp="1" noChangeArrowheads="1"/>
          </p:cNvSpPr>
          <p:nvPr>
            <p:ph idx="1"/>
          </p:nvPr>
        </p:nvSpPr>
        <p:spPr>
          <a:xfrm>
            <a:off x="457200" y="1219200"/>
            <a:ext cx="8153400" cy="4906963"/>
          </a:xfrm>
        </p:spPr>
        <p:txBody>
          <a:bodyPr/>
          <a:lstStyle/>
          <a:p>
            <a:pPr eaLnBrk="1" hangingPunct="1">
              <a:lnSpc>
                <a:spcPct val="80000"/>
              </a:lnSpc>
              <a:buFont typeface="Wingdings" pitchFamily="2" charset="2"/>
              <a:buNone/>
            </a:pPr>
            <a:endParaRPr lang="en-US" sz="500" dirty="0" smtClean="0">
              <a:ea typeface="ＭＳ Ｐゴシック"/>
            </a:endParaRPr>
          </a:p>
          <a:p>
            <a:pPr eaLnBrk="1" hangingPunct="1">
              <a:lnSpc>
                <a:spcPct val="80000"/>
              </a:lnSpc>
            </a:pPr>
            <a:r>
              <a:rPr lang="en-US" sz="2000" dirty="0" smtClean="0">
                <a:ea typeface="ＭＳ Ｐゴシック"/>
              </a:rPr>
              <a:t>In accordance with the regulations of 20 CFR 618.425 and 618.430</a:t>
            </a:r>
          </a:p>
          <a:p>
            <a:pPr lvl="1" eaLnBrk="1" hangingPunct="1">
              <a:lnSpc>
                <a:spcPct val="80000"/>
              </a:lnSpc>
            </a:pPr>
            <a:r>
              <a:rPr lang="en-US" sz="2000" dirty="0" smtClean="0">
                <a:ea typeface="ＭＳ Ｐゴシック"/>
              </a:rPr>
              <a:t>90% of allowable costs up to $1,250</a:t>
            </a:r>
          </a:p>
          <a:p>
            <a:pPr lvl="1" eaLnBrk="1" hangingPunct="1">
              <a:lnSpc>
                <a:spcPct val="80000"/>
              </a:lnSpc>
            </a:pPr>
            <a:r>
              <a:rPr lang="en-US" sz="2000" dirty="0" smtClean="0">
                <a:ea typeface="ＭＳ Ｐゴシック"/>
              </a:rPr>
              <a:t>May included multiple trips</a:t>
            </a:r>
          </a:p>
          <a:p>
            <a:pPr lvl="1" eaLnBrk="1" hangingPunct="1">
              <a:lnSpc>
                <a:spcPct val="80000"/>
              </a:lnSpc>
            </a:pPr>
            <a:r>
              <a:rPr lang="en-US" sz="2000" dirty="0" smtClean="0">
                <a:ea typeface="ＭＳ Ｐゴシック"/>
              </a:rPr>
              <a:t>Governed by Federal Travel Regulations at </a:t>
            </a:r>
            <a:r>
              <a:rPr lang="en-US" sz="2000" dirty="0" smtClean="0">
                <a:ea typeface="ＭＳ Ｐゴシック"/>
                <a:hlinkClick r:id="rId3"/>
              </a:rPr>
              <a:t>41 CFR §301</a:t>
            </a:r>
            <a:endParaRPr lang="en-US" sz="2000" dirty="0" smtClean="0">
              <a:ea typeface="ＭＳ Ｐゴシック"/>
            </a:endParaRPr>
          </a:p>
          <a:p>
            <a:pPr eaLnBrk="1" hangingPunct="1">
              <a:lnSpc>
                <a:spcPct val="80000"/>
              </a:lnSpc>
            </a:pPr>
            <a:endParaRPr lang="en-US" sz="1600" dirty="0" smtClean="0">
              <a:ea typeface="ＭＳ Ｐゴシック"/>
            </a:endParaRPr>
          </a:p>
          <a:p>
            <a:pPr eaLnBrk="1" hangingPunct="1">
              <a:lnSpc>
                <a:spcPct val="80000"/>
              </a:lnSpc>
              <a:buFont typeface="Wingdings" pitchFamily="2" charset="2"/>
              <a:buNone/>
            </a:pPr>
            <a:endParaRPr lang="en-US" sz="2000" dirty="0" smtClean="0">
              <a:solidFill>
                <a:schemeClr val="folHlink"/>
              </a:solidFill>
              <a:ea typeface="ＭＳ Ｐゴシック"/>
            </a:endParaRPr>
          </a:p>
          <a:p>
            <a:pPr lvl="1" eaLnBrk="1" hangingPunct="1">
              <a:lnSpc>
                <a:spcPct val="80000"/>
              </a:lnSpc>
            </a:pPr>
            <a:endParaRPr lang="en-US" sz="2000" dirty="0" smtClean="0">
              <a:solidFill>
                <a:schemeClr val="folHlink"/>
              </a:solidFill>
              <a:ea typeface="ＭＳ Ｐゴシック"/>
            </a:endParaRPr>
          </a:p>
          <a:p>
            <a:pPr eaLnBrk="1" hangingPunct="1">
              <a:lnSpc>
                <a:spcPct val="80000"/>
              </a:lnSpc>
              <a:buFont typeface="Wingdings" pitchFamily="2" charset="2"/>
              <a:buNone/>
            </a:pPr>
            <a:endParaRPr lang="en-US" sz="2000" dirty="0" smtClean="0">
              <a:solidFill>
                <a:schemeClr val="folHlink"/>
              </a:solidFill>
              <a:ea typeface="ＭＳ Ｐゴシック"/>
            </a:endParaRPr>
          </a:p>
          <a:p>
            <a:pPr eaLnBrk="1" hangingPunct="1">
              <a:lnSpc>
                <a:spcPct val="80000"/>
              </a:lnSpc>
              <a:buFont typeface="Wingdings" pitchFamily="2" charset="2"/>
              <a:buNone/>
            </a:pPr>
            <a:endParaRPr lang="en-US" sz="20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74</a:t>
            </a:fld>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Relocation Allowance</a:t>
            </a:r>
            <a:endParaRPr lang="en-US" dirty="0"/>
          </a:p>
        </p:txBody>
      </p:sp>
      <p:sp>
        <p:nvSpPr>
          <p:cNvPr id="3" name="Content Placeholder 2"/>
          <p:cNvSpPr>
            <a:spLocks noGrp="1"/>
          </p:cNvSpPr>
          <p:nvPr>
            <p:ph idx="1"/>
          </p:nvPr>
        </p:nvSpPr>
        <p:spPr/>
        <p:txBody>
          <a:bodyPr/>
          <a:lstStyle/>
          <a:p>
            <a:r>
              <a:rPr lang="en-US" dirty="0" smtClean="0"/>
              <a:t>To cover allowable costs to relocate a participant, their immediate family and their household goods to suitable employment outside of their commuting area</a:t>
            </a:r>
          </a:p>
          <a:p>
            <a:pPr lvl="1"/>
            <a:r>
              <a:rPr lang="en-US" dirty="0" smtClean="0"/>
              <a:t>Limited to the 50 states, DC &amp; Puerto Rico</a:t>
            </a:r>
          </a:p>
          <a:p>
            <a:pPr lvl="1"/>
            <a:r>
              <a:rPr lang="en-US" dirty="0" smtClean="0"/>
              <a:t>Must be pre-approved by the state</a:t>
            </a:r>
          </a:p>
          <a:p>
            <a:pPr marL="457200" lvl="1" indent="0">
              <a:buNone/>
            </a:pP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75</a:t>
            </a:fld>
            <a:endParaRPr lang="en-US" dirty="0"/>
          </a:p>
        </p:txBody>
      </p:sp>
    </p:spTree>
    <p:extLst>
      <p:ext uri="{BB962C8B-B14F-4D97-AF65-F5344CB8AC3E}">
        <p14:creationId xmlns:p14="http://schemas.microsoft.com/office/powerpoint/2010/main" val="314054631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title"/>
          </p:nvPr>
        </p:nvSpPr>
        <p:spPr/>
        <p:txBody>
          <a:bodyPr/>
          <a:lstStyle/>
          <a:p>
            <a:pPr eaLnBrk="1" hangingPunct="1"/>
            <a:r>
              <a:rPr lang="en-US" sz="2800" dirty="0" smtClean="0">
                <a:ea typeface="ＭＳ Ｐゴシック"/>
              </a:rPr>
              <a:t>Relocation Benefit Amount</a:t>
            </a:r>
          </a:p>
        </p:txBody>
      </p:sp>
      <p:sp>
        <p:nvSpPr>
          <p:cNvPr id="48131" name="Rectangle 6"/>
          <p:cNvSpPr>
            <a:spLocks noGrp="1" noChangeArrowheads="1"/>
          </p:cNvSpPr>
          <p:nvPr>
            <p:ph idx="1"/>
          </p:nvPr>
        </p:nvSpPr>
        <p:spPr>
          <a:xfrm>
            <a:off x="457200" y="1143000"/>
            <a:ext cx="8153400" cy="5334000"/>
          </a:xfrm>
        </p:spPr>
        <p:txBody>
          <a:bodyPr/>
          <a:lstStyle/>
          <a:p>
            <a:pPr eaLnBrk="1" hangingPunct="1">
              <a:lnSpc>
                <a:spcPct val="80000"/>
              </a:lnSpc>
              <a:buFont typeface="Wingdings" pitchFamily="2" charset="2"/>
              <a:buNone/>
            </a:pPr>
            <a:endParaRPr lang="en-US" sz="500" dirty="0" smtClean="0">
              <a:ea typeface="ＭＳ Ｐゴシック"/>
            </a:endParaRPr>
          </a:p>
          <a:p>
            <a:pPr eaLnBrk="1" hangingPunct="1">
              <a:lnSpc>
                <a:spcPct val="80000"/>
              </a:lnSpc>
            </a:pPr>
            <a:r>
              <a:rPr lang="en-US" sz="2000" dirty="0" smtClean="0">
                <a:ea typeface="ＭＳ Ｐゴシック"/>
              </a:rPr>
              <a:t>In accordance with the regulations of 20 CFR 618.455 and 618.460</a:t>
            </a:r>
          </a:p>
          <a:p>
            <a:pPr lvl="1" eaLnBrk="1" hangingPunct="1">
              <a:lnSpc>
                <a:spcPct val="80000"/>
              </a:lnSpc>
            </a:pPr>
            <a:r>
              <a:rPr lang="en-US" sz="2000" dirty="0" smtClean="0">
                <a:ea typeface="ＭＳ Ｐゴシック"/>
              </a:rPr>
              <a:t>90% of allowable relocation costs </a:t>
            </a:r>
          </a:p>
          <a:p>
            <a:pPr lvl="1" eaLnBrk="1" hangingPunct="1">
              <a:lnSpc>
                <a:spcPct val="80000"/>
              </a:lnSpc>
            </a:pPr>
            <a:r>
              <a:rPr lang="en-US" sz="2000" dirty="0" smtClean="0">
                <a:ea typeface="ＭＳ Ｐゴシック"/>
              </a:rPr>
              <a:t>Additional lump sum payment of up to $1,250</a:t>
            </a:r>
          </a:p>
          <a:p>
            <a:pPr lvl="1" eaLnBrk="1" hangingPunct="1">
              <a:lnSpc>
                <a:spcPct val="80000"/>
              </a:lnSpc>
            </a:pPr>
            <a:r>
              <a:rPr lang="en-US" sz="2000" dirty="0" smtClean="0">
                <a:ea typeface="ＭＳ Ｐゴシック"/>
              </a:rPr>
              <a:t>Governed by Federal Travel Regulations at </a:t>
            </a:r>
            <a:r>
              <a:rPr lang="en-US" sz="2000" dirty="0" smtClean="0">
                <a:ea typeface="ＭＳ Ｐゴシック"/>
                <a:hlinkClick r:id="rId3"/>
              </a:rPr>
              <a:t>41 CFR §302</a:t>
            </a:r>
            <a:endParaRPr lang="en-US" sz="2000" dirty="0" smtClean="0">
              <a:solidFill>
                <a:schemeClr val="folHlink"/>
              </a:solidFill>
              <a:ea typeface="ＭＳ Ｐゴシック"/>
            </a:endParaRPr>
          </a:p>
          <a:p>
            <a:pPr eaLnBrk="1" hangingPunct="1">
              <a:lnSpc>
                <a:spcPct val="80000"/>
              </a:lnSpc>
              <a:buFont typeface="Wingdings" pitchFamily="2" charset="2"/>
              <a:buNone/>
            </a:pPr>
            <a:endParaRPr lang="en-US" sz="2000" dirty="0" smtClean="0">
              <a:solidFill>
                <a:schemeClr val="folHlink"/>
              </a:solidFill>
              <a:ea typeface="ＭＳ Ｐゴシック"/>
            </a:endParaRPr>
          </a:p>
          <a:p>
            <a:pPr lvl="1" eaLnBrk="1" hangingPunct="1">
              <a:lnSpc>
                <a:spcPct val="80000"/>
              </a:lnSpc>
            </a:pPr>
            <a:endParaRPr lang="en-US" sz="2000" dirty="0" smtClean="0">
              <a:solidFill>
                <a:schemeClr val="folHlink"/>
              </a:solidFill>
              <a:ea typeface="ＭＳ Ｐゴシック"/>
            </a:endParaRPr>
          </a:p>
          <a:p>
            <a:pPr eaLnBrk="1" hangingPunct="1">
              <a:lnSpc>
                <a:spcPct val="80000"/>
              </a:lnSpc>
              <a:buFont typeface="Wingdings" pitchFamily="2" charset="2"/>
              <a:buNone/>
            </a:pPr>
            <a:endParaRPr lang="en-US" sz="2000" dirty="0" smtClean="0">
              <a:solidFill>
                <a:schemeClr val="folHlink"/>
              </a:solidFill>
              <a:ea typeface="ＭＳ Ｐゴシック"/>
            </a:endParaRPr>
          </a:p>
          <a:p>
            <a:pPr eaLnBrk="1" hangingPunct="1">
              <a:lnSpc>
                <a:spcPct val="80000"/>
              </a:lnSpc>
              <a:buFont typeface="Wingdings" pitchFamily="2" charset="2"/>
              <a:buNone/>
            </a:pPr>
            <a:endParaRPr lang="en-US" sz="20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76</a:t>
            </a:fld>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Search / Relocation Matrix</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94239856"/>
              </p:ext>
            </p:extLst>
          </p:nvPr>
        </p:nvGraphicFramePr>
        <p:xfrm>
          <a:off x="749985" y="1600200"/>
          <a:ext cx="7644029" cy="1381760"/>
        </p:xfrm>
        <a:graphic>
          <a:graphicData uri="http://schemas.openxmlformats.org/drawingml/2006/table">
            <a:tbl>
              <a:tblPr firstRow="1" bandRow="1">
                <a:tableStyleId>{5C22544A-7EE6-4342-B048-85BDC9FD1C3A}</a:tableStyleId>
              </a:tblPr>
              <a:tblGrid>
                <a:gridCol w="1981197">
                  <a:extLst>
                    <a:ext uri="{9D8B030D-6E8A-4147-A177-3AD203B41FA5}">
                      <a16:colId xmlns:a16="http://schemas.microsoft.com/office/drawing/2014/main" val="20000"/>
                    </a:ext>
                  </a:extLst>
                </a:gridCol>
                <a:gridCol w="1186964">
                  <a:extLst>
                    <a:ext uri="{9D8B030D-6E8A-4147-A177-3AD203B41FA5}">
                      <a16:colId xmlns:a16="http://schemas.microsoft.com/office/drawing/2014/main" val="20001"/>
                    </a:ext>
                  </a:extLst>
                </a:gridCol>
                <a:gridCol w="1118967">
                  <a:extLst>
                    <a:ext uri="{9D8B030D-6E8A-4147-A177-3AD203B41FA5}">
                      <a16:colId xmlns:a16="http://schemas.microsoft.com/office/drawing/2014/main" val="20002"/>
                    </a:ext>
                  </a:extLst>
                </a:gridCol>
                <a:gridCol w="1118967">
                  <a:extLst>
                    <a:ext uri="{9D8B030D-6E8A-4147-A177-3AD203B41FA5}">
                      <a16:colId xmlns:a16="http://schemas.microsoft.com/office/drawing/2014/main" val="4084708246"/>
                    </a:ext>
                  </a:extLst>
                </a:gridCol>
                <a:gridCol w="1118967">
                  <a:extLst>
                    <a:ext uri="{9D8B030D-6E8A-4147-A177-3AD203B41FA5}">
                      <a16:colId xmlns:a16="http://schemas.microsoft.com/office/drawing/2014/main" val="3830613699"/>
                    </a:ext>
                  </a:extLst>
                </a:gridCol>
                <a:gridCol w="1118967">
                  <a:extLst>
                    <a:ext uri="{9D8B030D-6E8A-4147-A177-3AD203B41FA5}">
                      <a16:colId xmlns:a16="http://schemas.microsoft.com/office/drawing/2014/main" val="89333722"/>
                    </a:ext>
                  </a:extLst>
                </a:gridCol>
              </a:tblGrid>
              <a:tr h="370840">
                <a:tc>
                  <a:txBody>
                    <a:bodyPr/>
                    <a:lstStyle/>
                    <a:p>
                      <a:r>
                        <a:rPr lang="en-US" dirty="0" smtClean="0"/>
                        <a:t>Job Search</a:t>
                      </a:r>
                      <a:endParaRPr lang="en-US" dirty="0"/>
                    </a:p>
                  </a:txBody>
                  <a:tcPr/>
                </a:tc>
                <a:tc>
                  <a:txBody>
                    <a:bodyPr/>
                    <a:lstStyle/>
                    <a:p>
                      <a:pPr algn="ctr"/>
                      <a:r>
                        <a:rPr lang="en-US" dirty="0" smtClean="0"/>
                        <a:t>2002</a:t>
                      </a:r>
                      <a:endParaRPr lang="en-US" dirty="0"/>
                    </a:p>
                  </a:txBody>
                  <a:tcPr anchor="ctr"/>
                </a:tc>
                <a:tc>
                  <a:txBody>
                    <a:bodyPr/>
                    <a:lstStyle/>
                    <a:p>
                      <a:pPr algn="ctr"/>
                      <a:r>
                        <a:rPr lang="en-US" dirty="0" smtClean="0"/>
                        <a:t>2009</a:t>
                      </a:r>
                      <a:endParaRPr lang="en-US" dirty="0"/>
                    </a:p>
                  </a:txBody>
                  <a:tcPr anchor="ctr"/>
                </a:tc>
                <a:tc>
                  <a:txBody>
                    <a:bodyPr/>
                    <a:lstStyle/>
                    <a:p>
                      <a:pPr algn="ctr"/>
                      <a:r>
                        <a:rPr lang="en-US" dirty="0" smtClean="0"/>
                        <a:t>2011</a:t>
                      </a:r>
                      <a:endParaRPr lang="en-US" dirty="0"/>
                    </a:p>
                  </a:txBody>
                  <a:tcPr anchor="ctr"/>
                </a:tc>
                <a:tc>
                  <a:txBody>
                    <a:bodyPr/>
                    <a:lstStyle/>
                    <a:p>
                      <a:pPr algn="ctr"/>
                      <a:r>
                        <a:rPr lang="en-US" dirty="0" smtClean="0"/>
                        <a:t>Reversion 2014</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2015</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smtClean="0"/>
                        <a:t>% Reimbursement</a:t>
                      </a:r>
                      <a:endParaRPr lang="en-US" dirty="0"/>
                    </a:p>
                  </a:txBody>
                  <a:tcPr/>
                </a:tc>
                <a:tc>
                  <a:txBody>
                    <a:bodyPr/>
                    <a:lstStyle/>
                    <a:p>
                      <a:pPr algn="ctr"/>
                      <a:r>
                        <a:rPr lang="en-US" dirty="0" smtClean="0"/>
                        <a:t>90%</a:t>
                      </a:r>
                      <a:endParaRPr lang="en-US" dirty="0"/>
                    </a:p>
                  </a:txBody>
                  <a:tcPr/>
                </a:tc>
                <a:tc>
                  <a:txBody>
                    <a:bodyPr/>
                    <a:lstStyle/>
                    <a:p>
                      <a:pPr algn="ctr"/>
                      <a:r>
                        <a:rPr lang="en-US" dirty="0" smtClean="0"/>
                        <a:t>100%</a:t>
                      </a:r>
                      <a:endParaRPr lang="en-US" dirty="0"/>
                    </a:p>
                  </a:txBody>
                  <a:tcPr/>
                </a:tc>
                <a:tc>
                  <a:txBody>
                    <a:bodyPr/>
                    <a:lstStyle/>
                    <a:p>
                      <a:pPr algn="ctr"/>
                      <a:r>
                        <a:rPr lang="en-US" dirty="0" smtClean="0"/>
                        <a:t>90%</a:t>
                      </a:r>
                      <a:endParaRPr lang="en-US" dirty="0"/>
                    </a:p>
                  </a:txBody>
                  <a:tcPr/>
                </a:tc>
                <a:tc>
                  <a:txBody>
                    <a:bodyPr/>
                    <a:lstStyle/>
                    <a:p>
                      <a:pPr algn="ctr"/>
                      <a:r>
                        <a:rPr lang="en-US" dirty="0" smtClean="0"/>
                        <a:t>90%</a:t>
                      </a:r>
                      <a:endParaRPr lang="en-US" dirty="0"/>
                    </a:p>
                  </a:txBody>
                  <a:tcPr>
                    <a:lnR w="28575" cap="flat" cmpd="sng" algn="ctr">
                      <a:solidFill>
                        <a:schemeClr val="tx1"/>
                      </a:solidFill>
                      <a:prstDash val="solid"/>
                      <a:round/>
                      <a:headEnd type="none" w="med" len="med"/>
                      <a:tailEnd type="none" w="med" len="med"/>
                    </a:lnR>
                  </a:tcPr>
                </a:tc>
                <a:tc>
                  <a:txBody>
                    <a:bodyPr/>
                    <a:lstStyle/>
                    <a:p>
                      <a:pPr algn="ctr"/>
                      <a:r>
                        <a:rPr lang="en-US" dirty="0" smtClean="0"/>
                        <a:t>90%</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smtClean="0"/>
                        <a:t>Up to Amount</a:t>
                      </a:r>
                      <a:endParaRPr lang="en-US" dirty="0"/>
                    </a:p>
                  </a:txBody>
                  <a:tcPr/>
                </a:tc>
                <a:tc>
                  <a:txBody>
                    <a:bodyPr/>
                    <a:lstStyle/>
                    <a:p>
                      <a:pPr algn="ctr"/>
                      <a:r>
                        <a:rPr lang="en-US" dirty="0" smtClean="0"/>
                        <a:t>$1,250</a:t>
                      </a:r>
                      <a:endParaRPr lang="en-US" dirty="0"/>
                    </a:p>
                  </a:txBody>
                  <a:tcPr/>
                </a:tc>
                <a:tc>
                  <a:txBody>
                    <a:bodyPr/>
                    <a:lstStyle/>
                    <a:p>
                      <a:pPr algn="ctr"/>
                      <a:r>
                        <a:rPr lang="en-US" dirty="0" smtClean="0"/>
                        <a:t>$1,500</a:t>
                      </a:r>
                      <a:endParaRPr lang="en-US" dirty="0"/>
                    </a:p>
                  </a:txBody>
                  <a:tcPr/>
                </a:tc>
                <a:tc>
                  <a:txBody>
                    <a:bodyPr/>
                    <a:lstStyle/>
                    <a:p>
                      <a:pPr algn="ctr"/>
                      <a:r>
                        <a:rPr lang="en-US" dirty="0" smtClean="0"/>
                        <a:t>$1,250</a:t>
                      </a:r>
                      <a:endParaRPr lang="en-US" dirty="0"/>
                    </a:p>
                  </a:txBody>
                  <a:tcPr/>
                </a:tc>
                <a:tc>
                  <a:txBody>
                    <a:bodyPr/>
                    <a:lstStyle/>
                    <a:p>
                      <a:pPr algn="ctr"/>
                      <a:r>
                        <a:rPr lang="en-US" dirty="0" smtClean="0"/>
                        <a:t>$1,250</a:t>
                      </a:r>
                      <a:endParaRPr lang="en-US" dirty="0"/>
                    </a:p>
                  </a:txBody>
                  <a:tcPr>
                    <a:lnR w="28575" cap="flat" cmpd="sng" algn="ctr">
                      <a:solidFill>
                        <a:schemeClr val="tx1"/>
                      </a:solidFill>
                      <a:prstDash val="solid"/>
                      <a:round/>
                      <a:headEnd type="none" w="med" len="med"/>
                      <a:tailEnd type="none" w="med" len="med"/>
                    </a:lnR>
                  </a:tcPr>
                </a:tc>
                <a:tc>
                  <a:txBody>
                    <a:bodyPr/>
                    <a:lstStyle/>
                    <a:p>
                      <a:pPr algn="ctr"/>
                      <a:r>
                        <a:rPr lang="en-US" dirty="0" smtClean="0"/>
                        <a:t>$1,250</a:t>
                      </a:r>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01723B91-CE10-4F20-890A-0852E2246859}" type="slidenum">
              <a:rPr lang="en-US" smtClean="0"/>
              <a:pPr/>
              <a:t>77</a:t>
            </a:fld>
            <a:endParaRPr lang="en-US" dirty="0"/>
          </a:p>
        </p:txBody>
      </p:sp>
      <p:graphicFrame>
        <p:nvGraphicFramePr>
          <p:cNvPr id="8" name="Content Placeholder 5"/>
          <p:cNvGraphicFramePr>
            <a:graphicFrameLocks/>
          </p:cNvGraphicFramePr>
          <p:nvPr>
            <p:extLst>
              <p:ext uri="{D42A27DB-BD31-4B8C-83A1-F6EECF244321}">
                <p14:modId xmlns:p14="http://schemas.microsoft.com/office/powerpoint/2010/main" val="742481582"/>
              </p:ext>
            </p:extLst>
          </p:nvPr>
        </p:nvGraphicFramePr>
        <p:xfrm>
          <a:off x="749985" y="3676015"/>
          <a:ext cx="7644030" cy="1651000"/>
        </p:xfrm>
        <a:graphic>
          <a:graphicData uri="http://schemas.openxmlformats.org/drawingml/2006/table">
            <a:tbl>
              <a:tblPr firstRow="1" bandRow="1">
                <a:tableStyleId>{5C22544A-7EE6-4342-B048-85BDC9FD1C3A}</a:tableStyleId>
              </a:tblPr>
              <a:tblGrid>
                <a:gridCol w="1950717">
                  <a:extLst>
                    <a:ext uri="{9D8B030D-6E8A-4147-A177-3AD203B41FA5}">
                      <a16:colId xmlns:a16="http://schemas.microsoft.com/office/drawing/2014/main" val="20000"/>
                    </a:ext>
                  </a:extLst>
                </a:gridCol>
                <a:gridCol w="1217445">
                  <a:extLst>
                    <a:ext uri="{9D8B030D-6E8A-4147-A177-3AD203B41FA5}">
                      <a16:colId xmlns:a16="http://schemas.microsoft.com/office/drawing/2014/main" val="20001"/>
                    </a:ext>
                  </a:extLst>
                </a:gridCol>
                <a:gridCol w="1118967">
                  <a:extLst>
                    <a:ext uri="{9D8B030D-6E8A-4147-A177-3AD203B41FA5}">
                      <a16:colId xmlns:a16="http://schemas.microsoft.com/office/drawing/2014/main" val="20002"/>
                    </a:ext>
                  </a:extLst>
                </a:gridCol>
                <a:gridCol w="1118967">
                  <a:extLst>
                    <a:ext uri="{9D8B030D-6E8A-4147-A177-3AD203B41FA5}">
                      <a16:colId xmlns:a16="http://schemas.microsoft.com/office/drawing/2014/main" val="2503764374"/>
                    </a:ext>
                  </a:extLst>
                </a:gridCol>
                <a:gridCol w="1118967">
                  <a:extLst>
                    <a:ext uri="{9D8B030D-6E8A-4147-A177-3AD203B41FA5}">
                      <a16:colId xmlns:a16="http://schemas.microsoft.com/office/drawing/2014/main" val="163013434"/>
                    </a:ext>
                  </a:extLst>
                </a:gridCol>
                <a:gridCol w="1118967">
                  <a:extLst>
                    <a:ext uri="{9D8B030D-6E8A-4147-A177-3AD203B41FA5}">
                      <a16:colId xmlns:a16="http://schemas.microsoft.com/office/drawing/2014/main" val="1610091933"/>
                    </a:ext>
                  </a:extLst>
                </a:gridCol>
              </a:tblGrid>
              <a:tr h="370840">
                <a:tc>
                  <a:txBody>
                    <a:bodyPr/>
                    <a:lstStyle/>
                    <a:p>
                      <a:r>
                        <a:rPr lang="en-US" dirty="0" smtClean="0"/>
                        <a:t>Relocation</a:t>
                      </a:r>
                      <a:endParaRPr lang="en-US" dirty="0"/>
                    </a:p>
                  </a:txBody>
                  <a:tcPr/>
                </a:tc>
                <a:tc>
                  <a:txBody>
                    <a:bodyPr/>
                    <a:lstStyle/>
                    <a:p>
                      <a:pPr algn="ctr"/>
                      <a:r>
                        <a:rPr lang="en-US" dirty="0" smtClean="0"/>
                        <a:t>2002</a:t>
                      </a:r>
                      <a:endParaRPr lang="en-US" dirty="0"/>
                    </a:p>
                  </a:txBody>
                  <a:tcPr anchor="ctr"/>
                </a:tc>
                <a:tc>
                  <a:txBody>
                    <a:bodyPr/>
                    <a:lstStyle/>
                    <a:p>
                      <a:pPr algn="ctr"/>
                      <a:r>
                        <a:rPr lang="en-US" dirty="0" smtClean="0"/>
                        <a:t>2009</a:t>
                      </a:r>
                      <a:endParaRPr lang="en-US" dirty="0"/>
                    </a:p>
                  </a:txBody>
                  <a:tcPr anchor="ctr"/>
                </a:tc>
                <a:tc>
                  <a:txBody>
                    <a:bodyPr/>
                    <a:lstStyle/>
                    <a:p>
                      <a:pPr algn="ctr"/>
                      <a:r>
                        <a:rPr lang="en-US" dirty="0" smtClean="0"/>
                        <a:t>2011</a:t>
                      </a:r>
                      <a:endParaRPr lang="en-US" dirty="0"/>
                    </a:p>
                  </a:txBody>
                  <a:tcPr anchor="ctr"/>
                </a:tc>
                <a:tc>
                  <a:txBody>
                    <a:bodyPr/>
                    <a:lstStyle/>
                    <a:p>
                      <a:pPr algn="ctr"/>
                      <a:r>
                        <a:rPr lang="en-US" dirty="0" smtClean="0"/>
                        <a:t>Reversion</a:t>
                      </a:r>
                      <a:r>
                        <a:rPr lang="en-US" baseline="0" dirty="0" smtClean="0"/>
                        <a:t> 2014</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2015</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smtClean="0"/>
                        <a:t>% Reimbursement</a:t>
                      </a:r>
                      <a:endParaRPr lang="en-US" dirty="0"/>
                    </a:p>
                  </a:txBody>
                  <a:tcPr/>
                </a:tc>
                <a:tc>
                  <a:txBody>
                    <a:bodyPr/>
                    <a:lstStyle/>
                    <a:p>
                      <a:pPr algn="ctr"/>
                      <a:r>
                        <a:rPr lang="en-US" dirty="0" smtClean="0"/>
                        <a:t>90%</a:t>
                      </a:r>
                      <a:endParaRPr lang="en-US" dirty="0"/>
                    </a:p>
                  </a:txBody>
                  <a:tcPr anchor="ctr"/>
                </a:tc>
                <a:tc>
                  <a:txBody>
                    <a:bodyPr/>
                    <a:lstStyle/>
                    <a:p>
                      <a:pPr algn="ctr"/>
                      <a:r>
                        <a:rPr lang="en-US" dirty="0" smtClean="0"/>
                        <a:t>100%</a:t>
                      </a:r>
                      <a:endParaRPr lang="en-US" dirty="0"/>
                    </a:p>
                  </a:txBody>
                  <a:tcPr anchor="ctr"/>
                </a:tc>
                <a:tc>
                  <a:txBody>
                    <a:bodyPr/>
                    <a:lstStyle/>
                    <a:p>
                      <a:pPr algn="ctr"/>
                      <a:r>
                        <a:rPr lang="en-US" dirty="0" smtClean="0"/>
                        <a:t>90%</a:t>
                      </a:r>
                      <a:endParaRPr lang="en-US" dirty="0"/>
                    </a:p>
                  </a:txBody>
                  <a:tcPr anchor="ctr"/>
                </a:tc>
                <a:tc>
                  <a:txBody>
                    <a:bodyPr/>
                    <a:lstStyle/>
                    <a:p>
                      <a:pPr algn="ctr"/>
                      <a:r>
                        <a:rPr lang="en-US" dirty="0" smtClean="0"/>
                        <a:t>90%</a:t>
                      </a:r>
                      <a:endParaRPr lang="en-US" dirty="0"/>
                    </a:p>
                  </a:txBody>
                  <a:tcPr anchor="ctr">
                    <a:lnR w="28575" cap="flat" cmpd="sng" algn="ctr">
                      <a:solidFill>
                        <a:schemeClr val="tx1"/>
                      </a:solidFill>
                      <a:prstDash val="solid"/>
                      <a:round/>
                      <a:headEnd type="none" w="med" len="med"/>
                      <a:tailEnd type="none" w="med" len="med"/>
                    </a:lnR>
                  </a:tcPr>
                </a:tc>
                <a:tc>
                  <a:txBody>
                    <a:bodyPr/>
                    <a:lstStyle/>
                    <a:p>
                      <a:pPr algn="ctr"/>
                      <a:r>
                        <a:rPr lang="en-US" dirty="0" smtClean="0"/>
                        <a:t>90%</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smtClean="0"/>
                        <a:t>Up to Amount</a:t>
                      </a:r>
                      <a:br>
                        <a:rPr lang="en-US" dirty="0" smtClean="0"/>
                      </a:br>
                      <a:r>
                        <a:rPr lang="en-US" dirty="0" smtClean="0"/>
                        <a:t>(Lump Sum)</a:t>
                      </a:r>
                      <a:endParaRPr lang="en-US" dirty="0"/>
                    </a:p>
                  </a:txBody>
                  <a:tcPr/>
                </a:tc>
                <a:tc>
                  <a:txBody>
                    <a:bodyPr/>
                    <a:lstStyle/>
                    <a:p>
                      <a:pPr algn="ctr"/>
                      <a:r>
                        <a:rPr lang="en-US" dirty="0" smtClean="0"/>
                        <a:t>$1,250</a:t>
                      </a:r>
                      <a:endParaRPr lang="en-US" dirty="0"/>
                    </a:p>
                  </a:txBody>
                  <a:tcPr anchor="ctr"/>
                </a:tc>
                <a:tc>
                  <a:txBody>
                    <a:bodyPr/>
                    <a:lstStyle/>
                    <a:p>
                      <a:pPr algn="ctr"/>
                      <a:r>
                        <a:rPr lang="en-US" dirty="0" smtClean="0"/>
                        <a:t>$1,500</a:t>
                      </a:r>
                      <a:endParaRPr 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$1,250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$1,250</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$1,250</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6831612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prstGeom prst="rect">
            <a:avLst/>
          </a:prstGeom>
        </p:spPr>
        <p:txBody>
          <a:bodyPr anchor="ctr"/>
          <a:lstStyle/>
          <a:p>
            <a:pPr algn="ctr"/>
            <a:r>
              <a:rPr lang="en-US" sz="3600" cap="none" dirty="0">
                <a:ln w="17780" cmpd="sng">
                  <a:noFill/>
                  <a:prstDash val="solid"/>
                  <a:miter lim="800000"/>
                </a:ln>
                <a:solidFill>
                  <a:schemeClr val="tx2"/>
                </a:solidFill>
                <a:effectLst/>
                <a:ea typeface="ＭＳ Ｐゴシック"/>
              </a:rPr>
              <a:t>Health Coverage Tax Credit (HCTC)</a:t>
            </a:r>
          </a:p>
        </p:txBody>
      </p:sp>
      <p:sp>
        <p:nvSpPr>
          <p:cNvPr id="2" name="Slide Number Placeholder 1"/>
          <p:cNvSpPr>
            <a:spLocks noGrp="1"/>
          </p:cNvSpPr>
          <p:nvPr>
            <p:ph type="sldNum" sz="quarter" idx="12"/>
          </p:nvPr>
        </p:nvSpPr>
        <p:spPr/>
        <p:txBody>
          <a:bodyPr/>
          <a:lstStyle/>
          <a:p>
            <a:fld id="{01723B91-CE10-4F20-890A-0852E2246859}" type="slidenum">
              <a:rPr lang="en-US" smtClean="0"/>
              <a:pPr/>
              <a:t>78</a:t>
            </a:fld>
            <a:endParaRPr lang="en-US"/>
          </a:p>
        </p:txBody>
      </p:sp>
      <p:sp>
        <p:nvSpPr>
          <p:cNvPr id="3" name="Text Placeholder 2"/>
          <p:cNvSpPr>
            <a:spLocks noGrp="1"/>
          </p:cNvSpPr>
          <p:nvPr>
            <p:ph type="body" idx="1"/>
          </p:nvPr>
        </p:nvSpPr>
        <p:spPr/>
        <p:txBody>
          <a:bodyPr/>
          <a:lstStyle/>
          <a:p>
            <a:r>
              <a:rPr lang="en-US" dirty="0" smtClean="0"/>
              <a:t>Take two of these and call me in the morning.</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a:ln w="12700">
                  <a:noFill/>
                  <a:prstDash val="solid"/>
                </a:ln>
                <a:effectLst>
                  <a:outerShdw blurRad="38100" dist="38100" dir="2700000" algn="tl">
                    <a:srgbClr val="000000">
                      <a:alpha val="43137"/>
                    </a:srgbClr>
                  </a:outerShdw>
                </a:effectLst>
                <a:ea typeface="ＭＳ Ｐゴシック"/>
              </a:rPr>
              <a:t>Health Coverage Tax Credit (HCTC)</a:t>
            </a:r>
          </a:p>
        </p:txBody>
      </p:sp>
      <p:sp>
        <p:nvSpPr>
          <p:cNvPr id="50179" name="Rectangle 6"/>
          <p:cNvSpPr>
            <a:spLocks noGrp="1" noChangeArrowheads="1"/>
          </p:cNvSpPr>
          <p:nvPr>
            <p:ph type="body" idx="4294967295"/>
          </p:nvPr>
        </p:nvSpPr>
        <p:spPr>
          <a:xfrm>
            <a:off x="76200" y="1219200"/>
            <a:ext cx="8991600" cy="5181600"/>
          </a:xfrm>
        </p:spPr>
        <p:txBody>
          <a:bodyPr>
            <a:normAutofit/>
          </a:bodyPr>
          <a:lstStyle/>
          <a:p>
            <a:pPr eaLnBrk="1" hangingPunct="1">
              <a:spcBef>
                <a:spcPts val="0"/>
              </a:spcBef>
              <a:spcAft>
                <a:spcPts val="0"/>
              </a:spcAft>
              <a:buFont typeface="Wingdings" pitchFamily="2" charset="2"/>
              <a:buNone/>
            </a:pPr>
            <a:endParaRPr lang="en-US" sz="2000" dirty="0" smtClean="0">
              <a:solidFill>
                <a:schemeClr val="folHlink"/>
              </a:solidFill>
              <a:ea typeface="ＭＳ Ｐゴシック"/>
            </a:endParaRPr>
          </a:p>
          <a:p>
            <a:pPr eaLnBrk="1" hangingPunct="1">
              <a:spcBef>
                <a:spcPts val="0"/>
              </a:spcBef>
              <a:spcAft>
                <a:spcPts val="0"/>
              </a:spcAft>
              <a:buClr>
                <a:schemeClr val="accent2"/>
              </a:buClr>
              <a:buFont typeface="Wingdings" pitchFamily="2" charset="2"/>
              <a:buChar char="§"/>
            </a:pPr>
            <a:r>
              <a:rPr lang="en-US" sz="2700" dirty="0" smtClean="0">
                <a:ea typeface="ＭＳ Ｐゴシック"/>
              </a:rPr>
              <a:t>Tax credit is administered by the IRS</a:t>
            </a:r>
          </a:p>
          <a:p>
            <a:pPr eaLnBrk="1" hangingPunct="1">
              <a:spcBef>
                <a:spcPts val="0"/>
              </a:spcBef>
              <a:spcAft>
                <a:spcPts val="0"/>
              </a:spcAft>
              <a:buClr>
                <a:schemeClr val="accent2"/>
              </a:buClr>
              <a:buFont typeface="Wingdings" pitchFamily="2" charset="2"/>
              <a:buChar char="§"/>
            </a:pPr>
            <a:r>
              <a:rPr lang="en-US" sz="2700" dirty="0" smtClean="0">
                <a:ea typeface="ＭＳ Ｐゴシック"/>
              </a:rPr>
              <a:t>Claimed on a monthly basis, or when filing taxes at the end of the year.</a:t>
            </a:r>
          </a:p>
          <a:p>
            <a:pPr>
              <a:spcBef>
                <a:spcPts val="0"/>
              </a:spcBef>
              <a:spcAft>
                <a:spcPts val="0"/>
              </a:spcAft>
              <a:buClr>
                <a:schemeClr val="accent2"/>
              </a:buClr>
              <a:buFont typeface="Wingdings" pitchFamily="2" charset="2"/>
              <a:buChar char="§"/>
            </a:pPr>
            <a:r>
              <a:rPr lang="en-US" sz="2700" dirty="0" smtClean="0">
                <a:ea typeface="ＭＳ Ｐゴシック"/>
              </a:rPr>
              <a:t>States provide </a:t>
            </a:r>
            <a:r>
              <a:rPr lang="en-US" sz="2700" dirty="0">
                <a:ea typeface="ＭＳ Ｐゴシック"/>
              </a:rPr>
              <a:t>the IRS data via the ICON </a:t>
            </a:r>
            <a:r>
              <a:rPr lang="en-US" sz="2700" dirty="0" smtClean="0">
                <a:ea typeface="ＭＳ Ｐゴシック"/>
              </a:rPr>
              <a:t>system</a:t>
            </a:r>
          </a:p>
          <a:p>
            <a:pPr>
              <a:spcBef>
                <a:spcPts val="0"/>
              </a:spcBef>
              <a:spcAft>
                <a:spcPts val="0"/>
              </a:spcAft>
              <a:buClr>
                <a:schemeClr val="accent2"/>
              </a:buClr>
              <a:buFont typeface="Wingdings" pitchFamily="2" charset="2"/>
              <a:buChar char="§"/>
            </a:pPr>
            <a:r>
              <a:rPr lang="en-US" sz="2700" dirty="0" smtClean="0">
                <a:ea typeface="ＭＳ Ｐゴシック"/>
              </a:rPr>
              <a:t>See </a:t>
            </a:r>
            <a:r>
              <a:rPr lang="en-US" sz="2700" dirty="0" smtClean="0">
                <a:ea typeface="ＭＳ Ｐゴシック"/>
                <a:hlinkClick r:id="rId3"/>
              </a:rPr>
              <a:t>www.irs.gov/hctc</a:t>
            </a:r>
            <a:r>
              <a:rPr lang="en-US" sz="2700" dirty="0" smtClean="0">
                <a:ea typeface="ＭＳ Ｐゴシック"/>
              </a:rPr>
              <a:t> for more.</a:t>
            </a:r>
            <a:endParaRPr lang="en-US" sz="2700" dirty="0">
              <a:ea typeface="ＭＳ Ｐゴシック"/>
            </a:endParaRPr>
          </a:p>
          <a:p>
            <a:pPr marL="0" indent="0" eaLnBrk="1" hangingPunct="1">
              <a:spcBef>
                <a:spcPts val="0"/>
              </a:spcBef>
              <a:spcAft>
                <a:spcPts val="0"/>
              </a:spcAft>
              <a:buClr>
                <a:schemeClr val="accent2"/>
              </a:buClr>
              <a:buNone/>
            </a:pPr>
            <a:endParaRPr lang="en-US" sz="2700" dirty="0" smtClean="0">
              <a:ea typeface="ＭＳ Ｐゴシック"/>
            </a:endParaRPr>
          </a:p>
          <a:p>
            <a:pPr marL="0" indent="0" eaLnBrk="1" hangingPunct="1">
              <a:spcBef>
                <a:spcPts val="0"/>
              </a:spcBef>
              <a:spcAft>
                <a:spcPts val="0"/>
              </a:spcAft>
              <a:buClr>
                <a:schemeClr val="accent2"/>
              </a:buClr>
              <a:buNone/>
            </a:pPr>
            <a:r>
              <a:rPr lang="en-US" sz="2700" dirty="0">
                <a:ea typeface="ＭＳ Ｐゴシック"/>
              </a:rPr>
              <a:t> </a:t>
            </a:r>
            <a:endParaRPr lang="en-US" sz="2700" dirty="0" smtClean="0">
              <a:ea typeface="ＭＳ Ｐゴシック"/>
            </a:endParaRPr>
          </a:p>
          <a:p>
            <a:pPr eaLnBrk="1" hangingPunct="1">
              <a:spcBef>
                <a:spcPts val="0"/>
              </a:spcBef>
              <a:spcAft>
                <a:spcPts val="0"/>
              </a:spcAft>
              <a:buClr>
                <a:schemeClr val="accent2"/>
              </a:buClr>
              <a:buFont typeface="Wingdings" pitchFamily="2" charset="2"/>
              <a:buChar char="§"/>
            </a:pPr>
            <a:endParaRPr lang="en-US" sz="2000" dirty="0" smtClean="0">
              <a:ea typeface="ＭＳ Ｐゴシック"/>
            </a:endParaRPr>
          </a:p>
          <a:p>
            <a:pPr eaLnBrk="1" hangingPunct="1">
              <a:lnSpc>
                <a:spcPct val="80000"/>
              </a:lnSpc>
            </a:pPr>
            <a:endParaRPr lang="en-US" sz="2000" dirty="0" smtClean="0">
              <a:solidFill>
                <a:schemeClr val="folHlink"/>
              </a:solidFill>
              <a:ea typeface="ＭＳ Ｐゴシック"/>
            </a:endParaRPr>
          </a:p>
          <a:p>
            <a:pPr eaLnBrk="1" hangingPunct="1">
              <a:lnSpc>
                <a:spcPct val="80000"/>
              </a:lnSpc>
            </a:pPr>
            <a:endParaRPr lang="en-US" sz="20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79</a:t>
            </a:fld>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prstGeom prst="rect">
            <a:avLst/>
          </a:prstGeom>
        </p:spPr>
        <p:txBody>
          <a:bodyPr anchor="ctr"/>
          <a:lstStyle/>
          <a:p>
            <a:pPr algn="ctr"/>
            <a:r>
              <a:rPr lang="en-US" sz="3600" cap="none" dirty="0" smtClean="0">
                <a:ln w="17780" cmpd="sng">
                  <a:noFill/>
                  <a:prstDash val="solid"/>
                  <a:miter lim="800000"/>
                </a:ln>
                <a:solidFill>
                  <a:schemeClr val="tx2"/>
                </a:solidFill>
                <a:effectLst/>
                <a:ea typeface="ＭＳ Ｐゴシック"/>
              </a:rPr>
              <a:t>Trade &amp; WIOA</a:t>
            </a:r>
            <a:endParaRPr lang="en-US" sz="3600" cap="none" dirty="0">
              <a:ln w="17780" cmpd="sng">
                <a:noFill/>
                <a:prstDash val="solid"/>
                <a:miter lim="800000"/>
              </a:ln>
              <a:solidFill>
                <a:schemeClr val="tx2"/>
              </a:solidFill>
              <a:effectLst/>
              <a:ea typeface="ＭＳ Ｐゴシック"/>
            </a:endParaRPr>
          </a:p>
        </p:txBody>
      </p:sp>
      <p:sp>
        <p:nvSpPr>
          <p:cNvPr id="49155" name="Rectangle 3"/>
          <p:cNvSpPr>
            <a:spLocks noGrp="1" noChangeArrowheads="1"/>
          </p:cNvSpPr>
          <p:nvPr>
            <p:ph type="body" idx="1"/>
          </p:nvPr>
        </p:nvSpPr>
        <p:spPr/>
        <p:txBody>
          <a:bodyPr>
            <a:normAutofit fontScale="62500" lnSpcReduction="20000"/>
          </a:bodyPr>
          <a:lstStyle/>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r>
              <a:rPr lang="en-US" sz="2800" dirty="0" smtClean="0">
                <a:ea typeface="ＭＳ Ｐゴシック"/>
              </a:rPr>
              <a:t>All in the Family</a:t>
            </a:r>
          </a:p>
        </p:txBody>
      </p:sp>
      <p:sp>
        <p:nvSpPr>
          <p:cNvPr id="2" name="Slide Number Placeholder 1"/>
          <p:cNvSpPr>
            <a:spLocks noGrp="1"/>
          </p:cNvSpPr>
          <p:nvPr>
            <p:ph type="sldNum" sz="quarter" idx="12"/>
          </p:nvPr>
        </p:nvSpPr>
        <p:spPr/>
        <p:txBody>
          <a:bodyPr/>
          <a:lstStyle/>
          <a:p>
            <a:fld id="{01723B91-CE10-4F20-890A-0852E2246859}" type="slidenum">
              <a:rPr lang="en-US" smtClean="0"/>
              <a:pPr/>
              <a:t>80</a:t>
            </a:fld>
            <a:endParaRPr lang="en-US"/>
          </a:p>
        </p:txBody>
      </p:sp>
    </p:spTree>
    <p:extLst>
      <p:ext uri="{BB962C8B-B14F-4D97-AF65-F5344CB8AC3E}">
        <p14:creationId xmlns:p14="http://schemas.microsoft.com/office/powerpoint/2010/main" val="386493407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smtClean="0">
                <a:ln w="12700">
                  <a:noFill/>
                  <a:prstDash val="solid"/>
                </a:ln>
                <a:effectLst>
                  <a:outerShdw blurRad="38100" dist="38100" dir="2700000" algn="tl">
                    <a:srgbClr val="000000">
                      <a:alpha val="43137"/>
                    </a:srgbClr>
                  </a:outerShdw>
                </a:effectLst>
                <a:ea typeface="ＭＳ Ｐゴシック"/>
              </a:rPr>
              <a:t>Trade as a One-Stop Partner</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50179" name="Rectangle 6"/>
          <p:cNvSpPr>
            <a:spLocks noGrp="1" noChangeArrowheads="1"/>
          </p:cNvSpPr>
          <p:nvPr>
            <p:ph type="body" idx="4294967295"/>
          </p:nvPr>
        </p:nvSpPr>
        <p:spPr>
          <a:xfrm>
            <a:off x="76200" y="1219200"/>
            <a:ext cx="8991600" cy="5181600"/>
          </a:xfrm>
        </p:spPr>
        <p:txBody>
          <a:bodyPr>
            <a:normAutofit fontScale="92500" lnSpcReduction="20000"/>
          </a:bodyPr>
          <a:lstStyle/>
          <a:p>
            <a:pPr eaLnBrk="1" hangingPunct="1">
              <a:spcBef>
                <a:spcPts val="0"/>
              </a:spcBef>
              <a:spcAft>
                <a:spcPts val="0"/>
              </a:spcAft>
              <a:buFont typeface="Wingdings" pitchFamily="2" charset="2"/>
              <a:buNone/>
            </a:pPr>
            <a:endParaRPr lang="en-US" sz="2000" dirty="0" smtClean="0">
              <a:solidFill>
                <a:schemeClr val="folHlink"/>
              </a:solidFill>
              <a:ea typeface="ＭＳ Ｐゴシック"/>
            </a:endParaRPr>
          </a:p>
          <a:p>
            <a:pPr eaLnBrk="1" hangingPunct="1">
              <a:lnSpc>
                <a:spcPct val="120000"/>
              </a:lnSpc>
              <a:spcBef>
                <a:spcPts val="0"/>
              </a:spcBef>
              <a:spcAft>
                <a:spcPts val="0"/>
              </a:spcAft>
              <a:buClr>
                <a:schemeClr val="accent2"/>
              </a:buClr>
              <a:buFont typeface="Wingdings" pitchFamily="2" charset="2"/>
              <a:buChar char="§"/>
            </a:pPr>
            <a:r>
              <a:rPr lang="en-US" sz="2700" dirty="0" smtClean="0">
                <a:ea typeface="ＭＳ Ｐゴシック"/>
              </a:rPr>
              <a:t>Required Partner under WIOA Sec. 121(b)</a:t>
            </a:r>
          </a:p>
          <a:p>
            <a:pPr lvl="1">
              <a:lnSpc>
                <a:spcPct val="120000"/>
              </a:lnSpc>
              <a:spcBef>
                <a:spcPts val="0"/>
              </a:spcBef>
              <a:spcAft>
                <a:spcPts val="0"/>
              </a:spcAft>
              <a:buClr>
                <a:schemeClr val="accent2"/>
              </a:buClr>
              <a:buFont typeface="Wingdings" pitchFamily="2" charset="2"/>
              <a:buChar char="§"/>
            </a:pPr>
            <a:r>
              <a:rPr lang="en-US" sz="2300" dirty="0" smtClean="0">
                <a:ea typeface="ＭＳ Ｐゴシック"/>
              </a:rPr>
              <a:t>Sec. 121(b)(1)(B)(vii) – 618.305</a:t>
            </a:r>
          </a:p>
          <a:p>
            <a:pPr>
              <a:lnSpc>
                <a:spcPct val="120000"/>
              </a:lnSpc>
              <a:spcBef>
                <a:spcPts val="0"/>
              </a:spcBef>
              <a:spcAft>
                <a:spcPts val="0"/>
              </a:spcAft>
              <a:buClr>
                <a:schemeClr val="accent2"/>
              </a:buClr>
              <a:buFont typeface="Wingdings" pitchFamily="2" charset="2"/>
              <a:buChar char="§"/>
            </a:pPr>
            <a:r>
              <a:rPr lang="en-US" sz="2700" dirty="0" smtClean="0">
                <a:ea typeface="ＭＳ Ｐゴシック"/>
              </a:rPr>
              <a:t>Co-enrollment in WIOA DW is required – 618.325</a:t>
            </a:r>
          </a:p>
          <a:p>
            <a:pPr lvl="1">
              <a:lnSpc>
                <a:spcPct val="120000"/>
              </a:lnSpc>
              <a:spcBef>
                <a:spcPts val="0"/>
              </a:spcBef>
              <a:spcAft>
                <a:spcPts val="0"/>
              </a:spcAft>
              <a:buClr>
                <a:schemeClr val="accent2"/>
              </a:buClr>
              <a:buFont typeface="Wingdings" pitchFamily="2" charset="2"/>
              <a:buChar char="§"/>
            </a:pPr>
            <a:r>
              <a:rPr lang="en-US" sz="2400" dirty="0">
                <a:ea typeface="ＭＳ Ｐゴシック"/>
              </a:rPr>
              <a:t>All adversely affected workers under Trade are, by definition, dislocated workers under </a:t>
            </a:r>
            <a:r>
              <a:rPr lang="en-US" sz="2400" dirty="0" smtClean="0">
                <a:ea typeface="ＭＳ Ｐゴシック"/>
              </a:rPr>
              <a:t>WIOA</a:t>
            </a:r>
            <a:endParaRPr lang="en-US" sz="2300" dirty="0" smtClean="0">
              <a:ea typeface="ＭＳ Ｐゴシック"/>
            </a:endParaRPr>
          </a:p>
          <a:p>
            <a:pPr>
              <a:lnSpc>
                <a:spcPct val="120000"/>
              </a:lnSpc>
              <a:spcBef>
                <a:spcPts val="0"/>
              </a:spcBef>
              <a:spcAft>
                <a:spcPts val="0"/>
              </a:spcAft>
              <a:buClr>
                <a:schemeClr val="accent2"/>
              </a:buClr>
              <a:buFont typeface="Wingdings" pitchFamily="2" charset="2"/>
              <a:buChar char="§"/>
            </a:pPr>
            <a:r>
              <a:rPr lang="en-US" sz="2700" dirty="0" smtClean="0">
                <a:ea typeface="ＭＳ Ｐゴシック"/>
              </a:rPr>
              <a:t>TAA funding available to support infrastructure and operational costs of the one-stops</a:t>
            </a:r>
          </a:p>
          <a:p>
            <a:pPr lvl="1">
              <a:lnSpc>
                <a:spcPct val="120000"/>
              </a:lnSpc>
              <a:spcBef>
                <a:spcPts val="0"/>
              </a:spcBef>
              <a:spcAft>
                <a:spcPts val="0"/>
              </a:spcAft>
              <a:buClr>
                <a:schemeClr val="accent2"/>
              </a:buClr>
              <a:buFont typeface="Wingdings" pitchFamily="2" charset="2"/>
              <a:buChar char="§"/>
            </a:pPr>
            <a:r>
              <a:rPr lang="en-US" sz="2300" dirty="0" smtClean="0">
                <a:ea typeface="ＭＳ Ｐゴシック"/>
              </a:rPr>
              <a:t>Infrastructure support limited to 1.5% of the state’s allocation</a:t>
            </a:r>
          </a:p>
          <a:p>
            <a:pPr>
              <a:lnSpc>
                <a:spcPct val="120000"/>
              </a:lnSpc>
              <a:spcBef>
                <a:spcPts val="0"/>
              </a:spcBef>
              <a:spcAft>
                <a:spcPts val="0"/>
              </a:spcAft>
              <a:buClr>
                <a:schemeClr val="accent2"/>
              </a:buClr>
              <a:buFont typeface="Wingdings" pitchFamily="2" charset="2"/>
              <a:buChar char="§"/>
            </a:pPr>
            <a:r>
              <a:rPr lang="en-US" sz="2700" dirty="0" smtClean="0">
                <a:ea typeface="ＭＳ Ｐゴシック"/>
              </a:rPr>
              <a:t>Cross training of staff needed to ensure trade-impacted workers are identified</a:t>
            </a:r>
          </a:p>
          <a:p>
            <a:pPr>
              <a:lnSpc>
                <a:spcPct val="120000"/>
              </a:lnSpc>
              <a:spcBef>
                <a:spcPts val="0"/>
              </a:spcBef>
              <a:spcAft>
                <a:spcPts val="0"/>
              </a:spcAft>
              <a:buClr>
                <a:schemeClr val="accent2"/>
              </a:buClr>
              <a:buFont typeface="Wingdings" pitchFamily="2" charset="2"/>
              <a:buChar char="§"/>
            </a:pPr>
            <a:r>
              <a:rPr lang="en-US" sz="2700" dirty="0" smtClean="0">
                <a:ea typeface="ＭＳ Ｐゴシック"/>
              </a:rPr>
              <a:t>TAA funding may be used to provide employment and case management services regardless of who provides them</a:t>
            </a:r>
          </a:p>
          <a:p>
            <a:pPr lvl="1">
              <a:lnSpc>
                <a:spcPct val="120000"/>
              </a:lnSpc>
              <a:spcBef>
                <a:spcPts val="0"/>
              </a:spcBef>
              <a:spcAft>
                <a:spcPts val="0"/>
              </a:spcAft>
              <a:buClr>
                <a:schemeClr val="accent2"/>
              </a:buClr>
              <a:buFont typeface="Wingdings" pitchFamily="2" charset="2"/>
              <a:buChar char="§"/>
            </a:pPr>
            <a:r>
              <a:rPr lang="en-US" sz="2300" dirty="0" smtClean="0">
                <a:ea typeface="ＭＳ Ｐゴシック"/>
              </a:rPr>
              <a:t>618.890</a:t>
            </a:r>
            <a:r>
              <a:rPr lang="en-US" sz="2700" dirty="0" smtClean="0">
                <a:ea typeface="ＭＳ Ｐゴシック"/>
              </a:rPr>
              <a:t> </a:t>
            </a:r>
          </a:p>
          <a:p>
            <a:pPr eaLnBrk="1" hangingPunct="1">
              <a:spcBef>
                <a:spcPts val="0"/>
              </a:spcBef>
              <a:spcAft>
                <a:spcPts val="0"/>
              </a:spcAft>
              <a:buClr>
                <a:schemeClr val="accent2"/>
              </a:buClr>
              <a:buFont typeface="Wingdings" pitchFamily="2" charset="2"/>
              <a:buChar char="§"/>
            </a:pPr>
            <a:endParaRPr lang="en-US" sz="2000" dirty="0" smtClean="0">
              <a:ea typeface="ＭＳ Ｐゴシック"/>
            </a:endParaRPr>
          </a:p>
          <a:p>
            <a:pPr eaLnBrk="1" hangingPunct="1">
              <a:lnSpc>
                <a:spcPct val="80000"/>
              </a:lnSpc>
            </a:pPr>
            <a:endParaRPr lang="en-US" sz="2000" dirty="0" smtClean="0">
              <a:solidFill>
                <a:schemeClr val="folHlink"/>
              </a:solidFill>
              <a:ea typeface="ＭＳ Ｐゴシック"/>
            </a:endParaRPr>
          </a:p>
          <a:p>
            <a:pPr eaLnBrk="1" hangingPunct="1">
              <a:lnSpc>
                <a:spcPct val="80000"/>
              </a:lnSpc>
            </a:pPr>
            <a:endParaRPr lang="en-US" sz="20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81</a:t>
            </a:fld>
            <a:endParaRPr lang="en-US" dirty="0"/>
          </a:p>
        </p:txBody>
      </p:sp>
    </p:spTree>
    <p:extLst>
      <p:ext uri="{BB962C8B-B14F-4D97-AF65-F5344CB8AC3E}">
        <p14:creationId xmlns:p14="http://schemas.microsoft.com/office/powerpoint/2010/main" val="240927570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smtClean="0">
                <a:ln w="12700">
                  <a:noFill/>
                  <a:prstDash val="solid"/>
                </a:ln>
                <a:effectLst>
                  <a:outerShdw blurRad="38100" dist="38100" dir="2700000" algn="tl">
                    <a:srgbClr val="000000">
                      <a:alpha val="43137"/>
                    </a:srgbClr>
                  </a:outerShdw>
                </a:effectLst>
                <a:ea typeface="ＭＳ Ｐゴシック"/>
              </a:rPr>
              <a:t>Required WIOA Services</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50179" name="Rectangle 6"/>
          <p:cNvSpPr>
            <a:spLocks noGrp="1" noChangeArrowheads="1"/>
          </p:cNvSpPr>
          <p:nvPr>
            <p:ph type="body" idx="4294967295"/>
          </p:nvPr>
        </p:nvSpPr>
        <p:spPr>
          <a:xfrm>
            <a:off x="76200" y="1219200"/>
            <a:ext cx="8991600" cy="5181600"/>
          </a:xfrm>
        </p:spPr>
        <p:txBody>
          <a:bodyPr>
            <a:normAutofit/>
          </a:bodyPr>
          <a:lstStyle/>
          <a:p>
            <a:pPr eaLnBrk="1" hangingPunct="1">
              <a:spcBef>
                <a:spcPts val="0"/>
              </a:spcBef>
              <a:spcAft>
                <a:spcPts val="0"/>
              </a:spcAft>
              <a:buFont typeface="Wingdings" pitchFamily="2" charset="2"/>
              <a:buNone/>
            </a:pPr>
            <a:endParaRPr lang="en-US" sz="2000" dirty="0" smtClean="0">
              <a:solidFill>
                <a:schemeClr val="folHlink"/>
              </a:solidFill>
              <a:ea typeface="ＭＳ Ｐゴシック"/>
            </a:endParaRPr>
          </a:p>
          <a:p>
            <a:pPr eaLnBrk="1" hangingPunct="1">
              <a:spcBef>
                <a:spcPts val="0"/>
              </a:spcBef>
              <a:spcAft>
                <a:spcPts val="0"/>
              </a:spcAft>
              <a:buClr>
                <a:schemeClr val="accent2"/>
              </a:buClr>
              <a:buFont typeface="Wingdings" pitchFamily="2" charset="2"/>
              <a:buChar char="§"/>
            </a:pPr>
            <a:r>
              <a:rPr lang="en-US" sz="2700" dirty="0" smtClean="0">
                <a:ea typeface="ＭＳ Ｐゴシック"/>
              </a:rPr>
              <a:t>Rapid Response is </a:t>
            </a:r>
            <a:r>
              <a:rPr lang="en-US" sz="2700" b="1" u="sng" dirty="0" smtClean="0">
                <a:ea typeface="ＭＳ Ｐゴシック"/>
              </a:rPr>
              <a:t>required</a:t>
            </a:r>
            <a:r>
              <a:rPr lang="en-US" sz="2700" dirty="0" smtClean="0">
                <a:ea typeface="ＭＳ Ｐゴシック"/>
              </a:rPr>
              <a:t> for all worker groups that file a petition </a:t>
            </a:r>
          </a:p>
          <a:p>
            <a:pPr lvl="1">
              <a:spcBef>
                <a:spcPts val="0"/>
              </a:spcBef>
              <a:spcAft>
                <a:spcPts val="0"/>
              </a:spcAft>
              <a:buClr>
                <a:schemeClr val="accent2"/>
              </a:buClr>
              <a:buFont typeface="Wingdings" pitchFamily="2" charset="2"/>
              <a:buChar char="§"/>
            </a:pPr>
            <a:r>
              <a:rPr lang="en-US" sz="2300" dirty="0" smtClean="0">
                <a:ea typeface="ＭＳ Ｐゴシック"/>
              </a:rPr>
              <a:t>If not already provided to the worker group, as soon as possible after the petition is filed</a:t>
            </a:r>
          </a:p>
          <a:p>
            <a:pPr lvl="1">
              <a:spcBef>
                <a:spcPts val="0"/>
              </a:spcBef>
              <a:spcAft>
                <a:spcPts val="0"/>
              </a:spcAft>
              <a:buClr>
                <a:schemeClr val="accent2"/>
              </a:buClr>
              <a:buFont typeface="Wingdings" pitchFamily="2" charset="2"/>
              <a:buChar char="§"/>
            </a:pPr>
            <a:r>
              <a:rPr lang="en-US" sz="2300" dirty="0" smtClean="0">
                <a:ea typeface="ＭＳ Ｐゴシック"/>
              </a:rPr>
              <a:t>Regardless of the size of the layoff</a:t>
            </a:r>
          </a:p>
          <a:p>
            <a:pPr lvl="1">
              <a:spcBef>
                <a:spcPts val="0"/>
              </a:spcBef>
              <a:spcAft>
                <a:spcPts val="0"/>
              </a:spcAft>
              <a:buClr>
                <a:schemeClr val="accent2"/>
              </a:buClr>
              <a:buFont typeface="Wingdings" pitchFamily="2" charset="2"/>
              <a:buChar char="§"/>
            </a:pPr>
            <a:r>
              <a:rPr lang="en-US" sz="2300" dirty="0" smtClean="0">
                <a:ea typeface="ＭＳ Ｐゴシック"/>
              </a:rPr>
              <a:t>Whether or not a WARN notice is filed</a:t>
            </a:r>
          </a:p>
          <a:p>
            <a:pPr lvl="1">
              <a:spcBef>
                <a:spcPts val="0"/>
              </a:spcBef>
              <a:spcAft>
                <a:spcPts val="0"/>
              </a:spcAft>
              <a:buClr>
                <a:schemeClr val="accent2"/>
              </a:buClr>
              <a:buFont typeface="Wingdings" pitchFamily="2" charset="2"/>
              <a:buChar char="§"/>
            </a:pPr>
            <a:r>
              <a:rPr lang="en-US" sz="2300" dirty="0" smtClean="0">
                <a:ea typeface="ＭＳ Ｐゴシック"/>
              </a:rPr>
              <a:t>618.816 – Sec. 221(a)(2)(A)</a:t>
            </a:r>
          </a:p>
          <a:p>
            <a:pPr lvl="1">
              <a:spcBef>
                <a:spcPts val="0"/>
              </a:spcBef>
              <a:spcAft>
                <a:spcPts val="0"/>
              </a:spcAft>
              <a:buClr>
                <a:schemeClr val="accent2"/>
              </a:buClr>
              <a:buFont typeface="Wingdings" pitchFamily="2" charset="2"/>
              <a:buChar char="§"/>
            </a:pPr>
            <a:endParaRPr lang="en-US" sz="2300" dirty="0" smtClean="0">
              <a:ea typeface="ＭＳ Ｐゴシック"/>
            </a:endParaRPr>
          </a:p>
          <a:p>
            <a:pPr>
              <a:spcBef>
                <a:spcPts val="0"/>
              </a:spcBef>
              <a:spcAft>
                <a:spcPts val="0"/>
              </a:spcAft>
              <a:buClr>
                <a:schemeClr val="accent2"/>
              </a:buClr>
              <a:buFont typeface="Wingdings" pitchFamily="2" charset="2"/>
              <a:buChar char="§"/>
            </a:pPr>
            <a:r>
              <a:rPr lang="en-US" sz="2700" dirty="0" smtClean="0">
                <a:ea typeface="ＭＳ Ｐゴシック"/>
              </a:rPr>
              <a:t>Appropriate WIOA career services </a:t>
            </a:r>
            <a:r>
              <a:rPr lang="en-US" sz="2700" b="1" u="sng" dirty="0" smtClean="0">
                <a:ea typeface="ＭＳ Ｐゴシック"/>
              </a:rPr>
              <a:t>must also be provided</a:t>
            </a:r>
            <a:r>
              <a:rPr lang="en-US" sz="2700" dirty="0" smtClean="0">
                <a:ea typeface="ＭＳ Ｐゴシック"/>
              </a:rPr>
              <a:t> to worker groups for whom as petition is filed</a:t>
            </a:r>
          </a:p>
          <a:p>
            <a:pPr lvl="1">
              <a:spcBef>
                <a:spcPts val="0"/>
              </a:spcBef>
              <a:spcAft>
                <a:spcPts val="0"/>
              </a:spcAft>
              <a:buClr>
                <a:schemeClr val="accent2"/>
              </a:buClr>
              <a:buFont typeface="Wingdings" pitchFamily="2" charset="2"/>
              <a:buChar char="§"/>
            </a:pPr>
            <a:r>
              <a:rPr lang="en-US" sz="2300" dirty="0" smtClean="0">
                <a:ea typeface="ＭＳ Ｐゴシック"/>
              </a:rPr>
              <a:t>Independent of whether the petition is ever certified</a:t>
            </a:r>
          </a:p>
          <a:p>
            <a:pPr lvl="1">
              <a:spcBef>
                <a:spcPts val="0"/>
              </a:spcBef>
              <a:spcAft>
                <a:spcPts val="0"/>
              </a:spcAft>
              <a:buClr>
                <a:schemeClr val="accent2"/>
              </a:buClr>
              <a:buFont typeface="Wingdings" pitchFamily="2" charset="2"/>
              <a:buChar char="§"/>
            </a:pPr>
            <a:r>
              <a:rPr lang="en-US" sz="2000" dirty="0" smtClean="0">
                <a:ea typeface="ＭＳ Ｐゴシック"/>
              </a:rPr>
              <a:t>618.816 – Sec. 221(a)(2)(A)</a:t>
            </a:r>
          </a:p>
          <a:p>
            <a:pPr eaLnBrk="1" hangingPunct="1">
              <a:spcBef>
                <a:spcPts val="0"/>
              </a:spcBef>
              <a:spcAft>
                <a:spcPts val="0"/>
              </a:spcAft>
              <a:buClr>
                <a:schemeClr val="accent2"/>
              </a:buClr>
              <a:buFont typeface="Wingdings" pitchFamily="2" charset="2"/>
              <a:buChar char="§"/>
            </a:pPr>
            <a:endParaRPr lang="en-US" sz="2000" dirty="0" smtClean="0">
              <a:ea typeface="ＭＳ Ｐゴシック"/>
            </a:endParaRPr>
          </a:p>
          <a:p>
            <a:pPr eaLnBrk="1" hangingPunct="1">
              <a:lnSpc>
                <a:spcPct val="80000"/>
              </a:lnSpc>
            </a:pPr>
            <a:endParaRPr lang="en-US" sz="2000" dirty="0" smtClean="0">
              <a:solidFill>
                <a:schemeClr val="folHlink"/>
              </a:solidFill>
              <a:ea typeface="ＭＳ Ｐゴシック"/>
            </a:endParaRPr>
          </a:p>
          <a:p>
            <a:pPr eaLnBrk="1" hangingPunct="1">
              <a:lnSpc>
                <a:spcPct val="80000"/>
              </a:lnSpc>
            </a:pPr>
            <a:endParaRPr lang="en-US" sz="20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82</a:t>
            </a:fld>
            <a:endParaRPr lang="en-US" dirty="0"/>
          </a:p>
        </p:txBody>
      </p:sp>
    </p:spTree>
    <p:extLst>
      <p:ext uri="{BB962C8B-B14F-4D97-AF65-F5344CB8AC3E}">
        <p14:creationId xmlns:p14="http://schemas.microsoft.com/office/powerpoint/2010/main" val="361054174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prstGeom prst="rect">
            <a:avLst/>
          </a:prstGeom>
        </p:spPr>
        <p:txBody>
          <a:bodyPr anchor="ctr"/>
          <a:lstStyle/>
          <a:p>
            <a:pPr algn="ctr"/>
            <a:r>
              <a:rPr lang="en-US" sz="3600" cap="none" dirty="0" smtClean="0">
                <a:ln w="17780" cmpd="sng">
                  <a:noFill/>
                  <a:prstDash val="solid"/>
                  <a:miter lim="800000"/>
                </a:ln>
                <a:solidFill>
                  <a:schemeClr val="tx2"/>
                </a:solidFill>
                <a:effectLst/>
                <a:ea typeface="ＭＳ Ｐゴシック"/>
              </a:rPr>
              <a:t>Trade &amp; UI</a:t>
            </a:r>
            <a:endParaRPr lang="en-US" sz="3600" cap="none" dirty="0">
              <a:ln w="17780" cmpd="sng">
                <a:noFill/>
                <a:prstDash val="solid"/>
                <a:miter lim="800000"/>
              </a:ln>
              <a:solidFill>
                <a:schemeClr val="tx2"/>
              </a:solidFill>
              <a:effectLst/>
              <a:ea typeface="ＭＳ Ｐゴシック"/>
            </a:endParaRPr>
          </a:p>
        </p:txBody>
      </p:sp>
      <p:sp>
        <p:nvSpPr>
          <p:cNvPr id="49155" name="Rectangle 3"/>
          <p:cNvSpPr>
            <a:spLocks noGrp="1" noChangeArrowheads="1"/>
          </p:cNvSpPr>
          <p:nvPr>
            <p:ph type="body" idx="1"/>
          </p:nvPr>
        </p:nvSpPr>
        <p:spPr/>
        <p:txBody>
          <a:bodyPr>
            <a:normAutofit fontScale="62500" lnSpcReduction="20000"/>
          </a:bodyPr>
          <a:lstStyle/>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r>
              <a:rPr lang="en-US" sz="2800" dirty="0" smtClean="0">
                <a:ea typeface="ＭＳ Ｐゴシック"/>
              </a:rPr>
              <a:t>First Cousins, Once Removed</a:t>
            </a:r>
          </a:p>
        </p:txBody>
      </p:sp>
      <p:sp>
        <p:nvSpPr>
          <p:cNvPr id="2" name="Slide Number Placeholder 1"/>
          <p:cNvSpPr>
            <a:spLocks noGrp="1"/>
          </p:cNvSpPr>
          <p:nvPr>
            <p:ph type="sldNum" sz="quarter" idx="12"/>
          </p:nvPr>
        </p:nvSpPr>
        <p:spPr/>
        <p:txBody>
          <a:bodyPr/>
          <a:lstStyle/>
          <a:p>
            <a:fld id="{01723B91-CE10-4F20-890A-0852E2246859}" type="slidenum">
              <a:rPr lang="en-US" smtClean="0"/>
              <a:pPr/>
              <a:t>83</a:t>
            </a:fld>
            <a:endParaRPr lang="en-US"/>
          </a:p>
        </p:txBody>
      </p:sp>
    </p:spTree>
    <p:extLst>
      <p:ext uri="{BB962C8B-B14F-4D97-AF65-F5344CB8AC3E}">
        <p14:creationId xmlns:p14="http://schemas.microsoft.com/office/powerpoint/2010/main" val="302610428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smtClean="0">
                <a:ln w="12700">
                  <a:noFill/>
                  <a:prstDash val="solid"/>
                </a:ln>
                <a:effectLst>
                  <a:outerShdw blurRad="38100" dist="38100" dir="2700000" algn="tl">
                    <a:srgbClr val="000000">
                      <a:alpha val="43137"/>
                    </a:srgbClr>
                  </a:outerShdw>
                </a:effectLst>
                <a:ea typeface="ＭＳ Ｐゴシック"/>
              </a:rPr>
              <a:t>Trade and UI</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50179" name="Rectangle 6"/>
          <p:cNvSpPr>
            <a:spLocks noGrp="1" noChangeArrowheads="1"/>
          </p:cNvSpPr>
          <p:nvPr>
            <p:ph type="body" idx="4294967295"/>
          </p:nvPr>
        </p:nvSpPr>
        <p:spPr>
          <a:xfrm>
            <a:off x="76200" y="1219200"/>
            <a:ext cx="8991600" cy="5181600"/>
          </a:xfrm>
        </p:spPr>
        <p:txBody>
          <a:bodyPr>
            <a:normAutofit/>
          </a:bodyPr>
          <a:lstStyle/>
          <a:p>
            <a:pPr eaLnBrk="1" hangingPunct="1">
              <a:spcBef>
                <a:spcPts val="0"/>
              </a:spcBef>
              <a:spcAft>
                <a:spcPts val="0"/>
              </a:spcAft>
              <a:buFont typeface="Wingdings" pitchFamily="2" charset="2"/>
              <a:buNone/>
            </a:pPr>
            <a:endParaRPr lang="en-US" sz="2000" dirty="0" smtClean="0">
              <a:solidFill>
                <a:schemeClr val="folHlink"/>
              </a:solidFill>
              <a:ea typeface="ＭＳ Ｐゴシック"/>
            </a:endParaRPr>
          </a:p>
          <a:p>
            <a:pPr eaLnBrk="1" hangingPunct="1">
              <a:spcBef>
                <a:spcPts val="0"/>
              </a:spcBef>
              <a:spcAft>
                <a:spcPts val="0"/>
              </a:spcAft>
              <a:buClr>
                <a:schemeClr val="accent2"/>
              </a:buClr>
              <a:buFont typeface="Wingdings" pitchFamily="2" charset="2"/>
              <a:buChar char="§"/>
            </a:pPr>
            <a:r>
              <a:rPr lang="en-US" sz="2700" dirty="0" smtClean="0">
                <a:ea typeface="ＭＳ Ｐゴシック"/>
              </a:rPr>
              <a:t>TRA and UI are closely related</a:t>
            </a:r>
          </a:p>
          <a:p>
            <a:pPr lvl="1">
              <a:spcBef>
                <a:spcPts val="0"/>
              </a:spcBef>
              <a:spcAft>
                <a:spcPts val="0"/>
              </a:spcAft>
              <a:buClr>
                <a:schemeClr val="accent2"/>
              </a:buClr>
              <a:buFont typeface="Wingdings" pitchFamily="2" charset="2"/>
              <a:buChar char="§"/>
            </a:pPr>
            <a:r>
              <a:rPr lang="en-US" sz="2300" dirty="0" smtClean="0">
                <a:ea typeface="ＭＳ Ｐゴシック"/>
              </a:rPr>
              <a:t>Initial weekly benefit amount uses the same calculation</a:t>
            </a:r>
          </a:p>
          <a:p>
            <a:pPr lvl="1">
              <a:spcBef>
                <a:spcPts val="0"/>
              </a:spcBef>
              <a:spcAft>
                <a:spcPts val="0"/>
              </a:spcAft>
              <a:buClr>
                <a:schemeClr val="accent2"/>
              </a:buClr>
              <a:buFont typeface="Wingdings" pitchFamily="2" charset="2"/>
              <a:buChar char="§"/>
            </a:pPr>
            <a:r>
              <a:rPr lang="en-US" sz="2300" dirty="0" smtClean="0">
                <a:ea typeface="ＭＳ Ｐゴシック"/>
              </a:rPr>
              <a:t>Dependent allowances</a:t>
            </a:r>
          </a:p>
          <a:p>
            <a:pPr lvl="1">
              <a:spcBef>
                <a:spcPts val="0"/>
              </a:spcBef>
              <a:spcAft>
                <a:spcPts val="0"/>
              </a:spcAft>
              <a:buClr>
                <a:schemeClr val="accent2"/>
              </a:buClr>
              <a:buFont typeface="Wingdings" pitchFamily="2" charset="2"/>
              <a:buChar char="§"/>
            </a:pPr>
            <a:r>
              <a:rPr lang="en-US" sz="2300" dirty="0" smtClean="0">
                <a:ea typeface="ＭＳ Ｐゴシック"/>
              </a:rPr>
              <a:t>Taxes and child support deductions still made</a:t>
            </a:r>
          </a:p>
          <a:p>
            <a:pPr lvl="1">
              <a:spcBef>
                <a:spcPts val="0"/>
              </a:spcBef>
              <a:spcAft>
                <a:spcPts val="0"/>
              </a:spcAft>
              <a:buClr>
                <a:schemeClr val="accent2"/>
              </a:buClr>
              <a:buFont typeface="Wingdings" pitchFamily="2" charset="2"/>
              <a:buChar char="§"/>
            </a:pPr>
            <a:r>
              <a:rPr lang="en-US" sz="2300" dirty="0" smtClean="0">
                <a:ea typeface="ＭＳ Ｐゴシック"/>
              </a:rPr>
              <a:t>Uses the same appeals process</a:t>
            </a:r>
          </a:p>
          <a:p>
            <a:pPr lvl="1">
              <a:spcBef>
                <a:spcPts val="0"/>
              </a:spcBef>
              <a:spcAft>
                <a:spcPts val="0"/>
              </a:spcAft>
              <a:buClr>
                <a:schemeClr val="accent2"/>
              </a:buClr>
              <a:buFont typeface="Wingdings" pitchFamily="2" charset="2"/>
              <a:buChar char="§"/>
            </a:pPr>
            <a:endParaRPr lang="en-US" sz="2300" dirty="0" smtClean="0">
              <a:ea typeface="ＭＳ Ｐゴシック"/>
            </a:endParaRPr>
          </a:p>
          <a:p>
            <a:pPr eaLnBrk="1" hangingPunct="1">
              <a:spcBef>
                <a:spcPts val="0"/>
              </a:spcBef>
              <a:spcAft>
                <a:spcPts val="0"/>
              </a:spcAft>
              <a:buClr>
                <a:schemeClr val="accent2"/>
              </a:buClr>
              <a:buFont typeface="Wingdings" pitchFamily="2" charset="2"/>
              <a:buChar char="§"/>
            </a:pPr>
            <a:r>
              <a:rPr lang="en-US" sz="2700" dirty="0" smtClean="0">
                <a:ea typeface="ＭＳ Ｐゴシック"/>
              </a:rPr>
              <a:t>Not all state UI provisions apply to Trade participants</a:t>
            </a:r>
          </a:p>
          <a:p>
            <a:pPr lvl="1">
              <a:spcBef>
                <a:spcPts val="0"/>
              </a:spcBef>
              <a:spcAft>
                <a:spcPts val="0"/>
              </a:spcAft>
              <a:buClr>
                <a:schemeClr val="accent2"/>
              </a:buClr>
              <a:buFont typeface="Wingdings" pitchFamily="2" charset="2"/>
              <a:buChar char="§"/>
            </a:pPr>
            <a:r>
              <a:rPr lang="en-US" sz="1900" dirty="0" smtClean="0">
                <a:ea typeface="ＭＳ Ｐゴシック"/>
              </a:rPr>
              <a:t>Under certain circumstances, Trade participants may refuse work and can leave non-suitable employment and still be eligible for benefits</a:t>
            </a:r>
          </a:p>
          <a:p>
            <a:pPr lvl="1">
              <a:spcBef>
                <a:spcPts val="0"/>
              </a:spcBef>
              <a:spcAft>
                <a:spcPts val="0"/>
              </a:spcAft>
              <a:buClr>
                <a:schemeClr val="accent2"/>
              </a:buClr>
              <a:buFont typeface="Wingdings" pitchFamily="2" charset="2"/>
              <a:buChar char="§"/>
            </a:pPr>
            <a:r>
              <a:rPr lang="en-US" sz="1900" dirty="0" smtClean="0">
                <a:ea typeface="ＭＳ Ｐゴシック"/>
              </a:rPr>
              <a:t>TRA recipients may earn up to their weekly benefit amount without penalty</a:t>
            </a:r>
          </a:p>
          <a:p>
            <a:pPr lvl="1">
              <a:spcBef>
                <a:spcPts val="0"/>
              </a:spcBef>
              <a:spcAft>
                <a:spcPts val="0"/>
              </a:spcAft>
              <a:buClr>
                <a:schemeClr val="accent2"/>
              </a:buClr>
              <a:buFont typeface="Wingdings" pitchFamily="2" charset="2"/>
              <a:buChar char="§"/>
            </a:pPr>
            <a:r>
              <a:rPr lang="en-US" sz="1900" dirty="0" smtClean="0">
                <a:ea typeface="ＭＳ Ｐゴシック"/>
              </a:rPr>
              <a:t>All decisions subject to review by USDOL and the State can be ordered to act on erroneous decisions</a:t>
            </a:r>
          </a:p>
          <a:p>
            <a:pPr>
              <a:spcBef>
                <a:spcPts val="0"/>
              </a:spcBef>
              <a:spcAft>
                <a:spcPts val="0"/>
              </a:spcAft>
              <a:buClr>
                <a:schemeClr val="accent2"/>
              </a:buClr>
              <a:buFont typeface="Wingdings" pitchFamily="2" charset="2"/>
              <a:buChar char="§"/>
            </a:pPr>
            <a:endParaRPr lang="en-US" sz="2300" dirty="0">
              <a:ea typeface="ＭＳ Ｐゴシック"/>
            </a:endParaRPr>
          </a:p>
          <a:p>
            <a:pPr marL="0" indent="0">
              <a:spcBef>
                <a:spcPts val="0"/>
              </a:spcBef>
              <a:spcAft>
                <a:spcPts val="0"/>
              </a:spcAft>
              <a:buClr>
                <a:schemeClr val="accent2"/>
              </a:buClr>
              <a:buNone/>
            </a:pPr>
            <a:r>
              <a:rPr lang="en-US" sz="2700" dirty="0" smtClean="0">
                <a:ea typeface="ＭＳ Ｐゴシック"/>
              </a:rPr>
              <a:t> </a:t>
            </a:r>
          </a:p>
          <a:p>
            <a:pPr eaLnBrk="1" hangingPunct="1">
              <a:spcBef>
                <a:spcPts val="0"/>
              </a:spcBef>
              <a:spcAft>
                <a:spcPts val="0"/>
              </a:spcAft>
              <a:buClr>
                <a:schemeClr val="accent2"/>
              </a:buClr>
              <a:buFont typeface="Wingdings" pitchFamily="2" charset="2"/>
              <a:buChar char="§"/>
            </a:pPr>
            <a:endParaRPr lang="en-US" sz="2000" dirty="0" smtClean="0">
              <a:ea typeface="ＭＳ Ｐゴシック"/>
            </a:endParaRPr>
          </a:p>
          <a:p>
            <a:pPr eaLnBrk="1" hangingPunct="1">
              <a:lnSpc>
                <a:spcPct val="80000"/>
              </a:lnSpc>
            </a:pPr>
            <a:endParaRPr lang="en-US" sz="2000" dirty="0" smtClean="0">
              <a:solidFill>
                <a:schemeClr val="folHlink"/>
              </a:solidFill>
              <a:ea typeface="ＭＳ Ｐゴシック"/>
            </a:endParaRPr>
          </a:p>
          <a:p>
            <a:pPr eaLnBrk="1" hangingPunct="1">
              <a:lnSpc>
                <a:spcPct val="80000"/>
              </a:lnSpc>
            </a:pPr>
            <a:endParaRPr lang="en-US" sz="20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84</a:t>
            </a:fld>
            <a:endParaRPr lang="en-US" dirty="0"/>
          </a:p>
        </p:txBody>
      </p:sp>
    </p:spTree>
    <p:extLst>
      <p:ext uri="{BB962C8B-B14F-4D97-AF65-F5344CB8AC3E}">
        <p14:creationId xmlns:p14="http://schemas.microsoft.com/office/powerpoint/2010/main" val="20580893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prstGeom prst="rect">
            <a:avLst/>
          </a:prstGeom>
        </p:spPr>
        <p:txBody>
          <a:bodyPr anchor="ctr"/>
          <a:lstStyle/>
          <a:p>
            <a:pPr algn="ctr"/>
            <a:r>
              <a:rPr lang="en-US" sz="3600" cap="none" dirty="0" smtClean="0">
                <a:ln w="17780" cmpd="sng">
                  <a:noFill/>
                  <a:prstDash val="solid"/>
                  <a:miter lim="800000"/>
                </a:ln>
                <a:solidFill>
                  <a:schemeClr val="tx2"/>
                </a:solidFill>
                <a:effectLst/>
                <a:ea typeface="ＭＳ Ｐゴシック"/>
              </a:rPr>
              <a:t>Financial Management </a:t>
            </a:r>
            <a:endParaRPr lang="en-US" sz="3600" cap="none" dirty="0">
              <a:ln w="17780" cmpd="sng">
                <a:noFill/>
                <a:prstDash val="solid"/>
                <a:miter lim="800000"/>
              </a:ln>
              <a:solidFill>
                <a:schemeClr val="tx2"/>
              </a:solidFill>
              <a:effectLst/>
              <a:ea typeface="ＭＳ Ｐゴシック"/>
            </a:endParaRPr>
          </a:p>
        </p:txBody>
      </p:sp>
      <p:sp>
        <p:nvSpPr>
          <p:cNvPr id="49155" name="Rectangle 3"/>
          <p:cNvSpPr>
            <a:spLocks noGrp="1" noChangeArrowheads="1"/>
          </p:cNvSpPr>
          <p:nvPr>
            <p:ph type="body" idx="1"/>
          </p:nvPr>
        </p:nvSpPr>
        <p:spPr/>
        <p:txBody>
          <a:bodyPr>
            <a:normAutofit fontScale="62500" lnSpcReduction="20000"/>
          </a:bodyPr>
          <a:lstStyle/>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endParaRPr lang="en-US" sz="2800" dirty="0" smtClean="0">
              <a:solidFill>
                <a:schemeClr val="folHlink"/>
              </a:solidFill>
              <a:ea typeface="ＭＳ Ｐゴシック"/>
            </a:endParaRPr>
          </a:p>
          <a:p>
            <a:pPr marL="0" indent="0" eaLnBrk="1" hangingPunct="1">
              <a:buFont typeface="Wingdings" pitchFamily="2" charset="2"/>
              <a:buNone/>
            </a:pPr>
            <a:r>
              <a:rPr lang="en-US" sz="2800" dirty="0" smtClean="0">
                <a:ea typeface="ＭＳ Ｐゴシック"/>
              </a:rPr>
              <a:t>Follow the money.</a:t>
            </a:r>
          </a:p>
        </p:txBody>
      </p:sp>
      <p:sp>
        <p:nvSpPr>
          <p:cNvPr id="2" name="Slide Number Placeholder 1"/>
          <p:cNvSpPr>
            <a:spLocks noGrp="1"/>
          </p:cNvSpPr>
          <p:nvPr>
            <p:ph type="sldNum" sz="quarter" idx="12"/>
          </p:nvPr>
        </p:nvSpPr>
        <p:spPr/>
        <p:txBody>
          <a:bodyPr/>
          <a:lstStyle/>
          <a:p>
            <a:fld id="{01723B91-CE10-4F20-890A-0852E2246859}" type="slidenum">
              <a:rPr lang="en-US" smtClean="0"/>
              <a:pPr/>
              <a:t>85</a:t>
            </a:fld>
            <a:endParaRPr lang="en-US"/>
          </a:p>
        </p:txBody>
      </p:sp>
    </p:spTree>
    <p:extLst>
      <p:ext uri="{BB962C8B-B14F-4D97-AF65-F5344CB8AC3E}">
        <p14:creationId xmlns:p14="http://schemas.microsoft.com/office/powerpoint/2010/main" val="355015650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 Funding Types</a:t>
            </a:r>
            <a:endParaRPr lang="en-US" dirty="0"/>
          </a:p>
        </p:txBody>
      </p:sp>
      <p:sp>
        <p:nvSpPr>
          <p:cNvPr id="3" name="Content Placeholder 2"/>
          <p:cNvSpPr>
            <a:spLocks noGrp="1"/>
          </p:cNvSpPr>
          <p:nvPr>
            <p:ph idx="1"/>
          </p:nvPr>
        </p:nvSpPr>
        <p:spPr/>
        <p:txBody>
          <a:bodyPr/>
          <a:lstStyle/>
          <a:p>
            <a:r>
              <a:rPr lang="en-US" dirty="0" smtClean="0"/>
              <a:t>TAA = Training, job search, relocation, case management &amp; related costs</a:t>
            </a:r>
          </a:p>
          <a:p>
            <a:r>
              <a:rPr lang="en-US" dirty="0" smtClean="0"/>
              <a:t>TRA = Income support benefits</a:t>
            </a:r>
          </a:p>
          <a:p>
            <a:r>
              <a:rPr lang="en-US" dirty="0" smtClean="0"/>
              <a:t>RTAA = Wage insurance payments</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86</a:t>
            </a:fld>
            <a:endParaRPr lang="en-US" dirty="0"/>
          </a:p>
        </p:txBody>
      </p:sp>
    </p:spTree>
    <p:extLst>
      <p:ext uri="{BB962C8B-B14F-4D97-AF65-F5344CB8AC3E}">
        <p14:creationId xmlns:p14="http://schemas.microsoft.com/office/powerpoint/2010/main" val="112475142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p:cNvSpPr>
            <a:spLocks noGrp="1"/>
          </p:cNvSpPr>
          <p:nvPr>
            <p:ph type="title"/>
          </p:nvPr>
        </p:nvSpPr>
        <p:spPr/>
        <p:txBody>
          <a:bodyPr/>
          <a:lstStyle/>
          <a:p>
            <a:r>
              <a:rPr lang="en-US" dirty="0" smtClean="0"/>
              <a:t>Funding For FY 2015 through 2021</a:t>
            </a:r>
            <a:endParaRPr lang="en-US" dirty="0"/>
          </a:p>
        </p:txBody>
      </p:sp>
      <p:sp>
        <p:nvSpPr>
          <p:cNvPr id="2" name="Slide Number Placeholder 1"/>
          <p:cNvSpPr>
            <a:spLocks noGrp="1"/>
          </p:cNvSpPr>
          <p:nvPr>
            <p:ph type="sldNum" sz="quarter" idx="12"/>
          </p:nvPr>
        </p:nvSpPr>
        <p:spPr/>
        <p:txBody>
          <a:bodyPr/>
          <a:lstStyle/>
          <a:p>
            <a:fld id="{01723B91-CE10-4F20-890A-0852E2246859}" type="slidenum">
              <a:rPr lang="en-US" smtClean="0"/>
              <a:pPr/>
              <a:t>87</a:t>
            </a:fld>
            <a:endParaRPr lang="en-US" dirty="0"/>
          </a:p>
        </p:txBody>
      </p:sp>
      <p:sp>
        <p:nvSpPr>
          <p:cNvPr id="3" name="Rectangle 2"/>
          <p:cNvSpPr/>
          <p:nvPr/>
        </p:nvSpPr>
        <p:spPr>
          <a:xfrm>
            <a:off x="685800" y="3902691"/>
            <a:ext cx="28194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Uncapped Funds</a:t>
            </a:r>
            <a:endParaRPr lang="en-US" dirty="0"/>
          </a:p>
        </p:txBody>
      </p:sp>
      <p:sp>
        <p:nvSpPr>
          <p:cNvPr id="4" name="Rectangle 3"/>
          <p:cNvSpPr/>
          <p:nvPr/>
        </p:nvSpPr>
        <p:spPr>
          <a:xfrm>
            <a:off x="4724400" y="3886200"/>
            <a:ext cx="36576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Consolidated Allocation Cap</a:t>
            </a:r>
          </a:p>
        </p:txBody>
      </p:sp>
      <p:sp>
        <p:nvSpPr>
          <p:cNvPr id="5" name="Rectangle 4"/>
          <p:cNvSpPr/>
          <p:nvPr/>
        </p:nvSpPr>
        <p:spPr>
          <a:xfrm>
            <a:off x="3962400" y="5410200"/>
            <a:ext cx="48006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Conditions: </a:t>
            </a:r>
            <a:r>
              <a:rPr lang="en-US" u="sng" dirty="0" smtClean="0"/>
              <a:t>Not more</a:t>
            </a:r>
            <a:r>
              <a:rPr lang="en-US" dirty="0" smtClean="0"/>
              <a:t> than 10 percent for administration; </a:t>
            </a:r>
            <a:r>
              <a:rPr lang="en-US" u="sng" dirty="0" smtClean="0"/>
              <a:t>Not less</a:t>
            </a:r>
            <a:r>
              <a:rPr lang="en-US" dirty="0" smtClean="0"/>
              <a:t> than 5 percent for case management</a:t>
            </a:r>
            <a:endParaRPr lang="en-US" dirty="0"/>
          </a:p>
        </p:txBody>
      </p:sp>
      <p:cxnSp>
        <p:nvCxnSpPr>
          <p:cNvPr id="7" name="Straight Arrow Connector 6"/>
          <p:cNvCxnSpPr/>
          <p:nvPr/>
        </p:nvCxnSpPr>
        <p:spPr>
          <a:xfrm>
            <a:off x="4876800" y="2819400"/>
            <a:ext cx="1371600" cy="1828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924550" y="2895600"/>
            <a:ext cx="0" cy="1066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17" idx="4"/>
          </p:cNvCxnSpPr>
          <p:nvPr/>
        </p:nvCxnSpPr>
        <p:spPr>
          <a:xfrm flipV="1">
            <a:off x="7028890" y="2693727"/>
            <a:ext cx="324410" cy="12089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8" idx="3"/>
          </p:cNvCxnSpPr>
          <p:nvPr/>
        </p:nvCxnSpPr>
        <p:spPr>
          <a:xfrm flipV="1">
            <a:off x="7772400" y="3109499"/>
            <a:ext cx="200866" cy="7767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200400" y="1394915"/>
            <a:ext cx="21336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Case Management </a:t>
            </a:r>
            <a:endParaRPr lang="en-US" sz="1800" dirty="0"/>
          </a:p>
        </p:txBody>
      </p:sp>
      <p:sp>
        <p:nvSpPr>
          <p:cNvPr id="16" name="Oval 15"/>
          <p:cNvSpPr/>
          <p:nvPr/>
        </p:nvSpPr>
        <p:spPr>
          <a:xfrm>
            <a:off x="5334000" y="1600200"/>
            <a:ext cx="11811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Admin</a:t>
            </a:r>
            <a:endParaRPr lang="en-US" sz="1800" dirty="0"/>
          </a:p>
        </p:txBody>
      </p:sp>
      <p:sp>
        <p:nvSpPr>
          <p:cNvPr id="17" name="Oval 16"/>
          <p:cNvSpPr/>
          <p:nvPr/>
        </p:nvSpPr>
        <p:spPr>
          <a:xfrm>
            <a:off x="6515100" y="1169727"/>
            <a:ext cx="1676400" cy="152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Job Search &amp; Relocation</a:t>
            </a:r>
            <a:endParaRPr lang="en-US" sz="1800" dirty="0"/>
          </a:p>
        </p:txBody>
      </p:sp>
      <p:sp>
        <p:nvSpPr>
          <p:cNvPr id="18" name="Oval 17"/>
          <p:cNvSpPr/>
          <p:nvPr/>
        </p:nvSpPr>
        <p:spPr>
          <a:xfrm>
            <a:off x="7772400" y="2105736"/>
            <a:ext cx="1371600" cy="1175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Training</a:t>
            </a:r>
            <a:endParaRPr lang="en-US" sz="1800" dirty="0"/>
          </a:p>
        </p:txBody>
      </p:sp>
      <p:sp>
        <p:nvSpPr>
          <p:cNvPr id="33" name="Oval 32"/>
          <p:cNvSpPr/>
          <p:nvPr/>
        </p:nvSpPr>
        <p:spPr>
          <a:xfrm>
            <a:off x="990600" y="2438400"/>
            <a:ext cx="1219200" cy="6710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TRA</a:t>
            </a:r>
            <a:endParaRPr lang="en-US" sz="1800" dirty="0"/>
          </a:p>
        </p:txBody>
      </p:sp>
      <p:sp>
        <p:nvSpPr>
          <p:cNvPr id="34" name="Oval 33"/>
          <p:cNvSpPr/>
          <p:nvPr/>
        </p:nvSpPr>
        <p:spPr>
          <a:xfrm>
            <a:off x="2209800" y="2549372"/>
            <a:ext cx="1066800" cy="8910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RTAA</a:t>
            </a:r>
            <a:endParaRPr lang="en-US" sz="1800" dirty="0"/>
          </a:p>
        </p:txBody>
      </p:sp>
      <p:cxnSp>
        <p:nvCxnSpPr>
          <p:cNvPr id="36" name="Straight Arrow Connector 35"/>
          <p:cNvCxnSpPr/>
          <p:nvPr/>
        </p:nvCxnSpPr>
        <p:spPr>
          <a:xfrm flipV="1">
            <a:off x="990600" y="3109499"/>
            <a:ext cx="381000" cy="7767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2286000" y="3440457"/>
            <a:ext cx="228600" cy="4457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6172200" y="5045691"/>
            <a:ext cx="76200" cy="364509"/>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84668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a:xfrm>
            <a:off x="0" y="1"/>
            <a:ext cx="9144000" cy="1066800"/>
          </a:xfrm>
        </p:spPr>
        <p:txBody>
          <a:bodyPr anchor="ctr" anchorCtr="1">
            <a:normAutofit/>
          </a:bodyPr>
          <a:lstStyle/>
          <a:p>
            <a:r>
              <a:rPr lang="en-US" dirty="0">
                <a:ln w="12700">
                  <a:noFill/>
                  <a:prstDash val="solid"/>
                </a:ln>
                <a:effectLst>
                  <a:outerShdw blurRad="38100" dist="38100" dir="2700000" algn="tl">
                    <a:srgbClr val="000000">
                      <a:alpha val="43137"/>
                    </a:srgbClr>
                  </a:outerShdw>
                </a:effectLst>
                <a:ea typeface="ＭＳ Ｐゴシック"/>
              </a:rPr>
              <a:t>Recapture and Financial Reporting</a:t>
            </a:r>
          </a:p>
        </p:txBody>
      </p:sp>
      <p:sp>
        <p:nvSpPr>
          <p:cNvPr id="51205" name="Rectangle 7"/>
          <p:cNvSpPr>
            <a:spLocks noGrp="1" noChangeArrowheads="1"/>
          </p:cNvSpPr>
          <p:nvPr>
            <p:ph sz="half" idx="1"/>
          </p:nvPr>
        </p:nvSpPr>
        <p:spPr>
          <a:xfrm>
            <a:off x="566738" y="1295400"/>
            <a:ext cx="8272462" cy="4724400"/>
          </a:xfrm>
        </p:spPr>
        <p:txBody>
          <a:bodyPr/>
          <a:lstStyle/>
          <a:p>
            <a:endParaRPr lang="en-US" sz="500" dirty="0" smtClean="0">
              <a:solidFill>
                <a:schemeClr val="folHlink"/>
              </a:solidFill>
              <a:ea typeface="ＭＳ Ｐゴシック"/>
              <a:cs typeface="Courier New" pitchFamily="49" charset="0"/>
            </a:endParaRPr>
          </a:p>
          <a:p>
            <a:pPr>
              <a:buClr>
                <a:schemeClr val="accent2"/>
              </a:buClr>
              <a:buFont typeface="Wingdings" pitchFamily="2" charset="2"/>
              <a:buChar char="§"/>
            </a:pPr>
            <a:r>
              <a:rPr lang="en-US" sz="2400" dirty="0" smtClean="0">
                <a:ea typeface="ＭＳ Ｐゴシック"/>
                <a:cs typeface="Courier New" pitchFamily="49" charset="0"/>
              </a:rPr>
              <a:t>USDOL may recapture funds from States with remaining un-obligated funding – 618.950</a:t>
            </a:r>
          </a:p>
          <a:p>
            <a:pPr lvl="1">
              <a:buClr>
                <a:schemeClr val="accent2"/>
              </a:buClr>
              <a:buFont typeface="Wingdings" pitchFamily="2" charset="2"/>
              <a:buChar char="§"/>
            </a:pPr>
            <a:r>
              <a:rPr lang="en-US" sz="2000" dirty="0" smtClean="0">
                <a:ea typeface="ＭＳ Ｐゴシック"/>
                <a:cs typeface="Courier New" pitchFamily="49" charset="0"/>
              </a:rPr>
              <a:t>USDOL may distribute recaptured funds to States in need of additional funding</a:t>
            </a:r>
          </a:p>
          <a:p>
            <a:pPr>
              <a:buClr>
                <a:schemeClr val="accent2"/>
              </a:buClr>
              <a:buFont typeface="Wingdings" pitchFamily="2" charset="2"/>
              <a:buChar char="§"/>
            </a:pPr>
            <a:r>
              <a:rPr lang="en-US" sz="2400" dirty="0" smtClean="0">
                <a:ea typeface="ＭＳ Ｐゴシック"/>
                <a:cs typeface="Courier New" pitchFamily="49" charset="0"/>
              </a:rPr>
              <a:t>Trade-specific ETA-9130-M financial report now in use</a:t>
            </a:r>
          </a:p>
          <a:p>
            <a:endParaRPr lang="en-US" sz="2000" dirty="0" smtClean="0">
              <a:solidFill>
                <a:schemeClr val="accent2"/>
              </a:solidFill>
              <a:ea typeface="ＭＳ Ｐゴシック"/>
            </a:endParaRPr>
          </a:p>
        </p:txBody>
      </p:sp>
      <p:sp>
        <p:nvSpPr>
          <p:cNvPr id="2" name="Slide Number Placeholder 1"/>
          <p:cNvSpPr>
            <a:spLocks noGrp="1"/>
          </p:cNvSpPr>
          <p:nvPr>
            <p:ph type="sldNum" sz="quarter" idx="12"/>
          </p:nvPr>
        </p:nvSpPr>
        <p:spPr/>
        <p:txBody>
          <a:bodyPr/>
          <a:lstStyle/>
          <a:p>
            <a:pPr>
              <a:defRPr/>
            </a:pPr>
            <a:fld id="{52068DD5-C7B4-4251-89CA-619A36F3CE84}" type="slidenum">
              <a:rPr lang="en-US" smtClean="0"/>
              <a:pPr>
                <a:defRPr/>
              </a:pPr>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Merit Staffing / Staffing Flexibility</a:t>
            </a:r>
            <a:endParaRPr lang="en-US" dirty="0"/>
          </a:p>
        </p:txBody>
      </p:sp>
      <p:sp>
        <p:nvSpPr>
          <p:cNvPr id="3" name="Content Placeholder 2"/>
          <p:cNvSpPr>
            <a:spLocks noGrp="1"/>
          </p:cNvSpPr>
          <p:nvPr>
            <p:ph idx="1"/>
          </p:nvPr>
        </p:nvSpPr>
        <p:spPr>
          <a:xfrm>
            <a:off x="381000" y="1600200"/>
            <a:ext cx="7924800" cy="4525963"/>
          </a:xfrm>
        </p:spPr>
        <p:txBody>
          <a:bodyPr/>
          <a:lstStyle/>
          <a:p>
            <a:pPr marL="0" indent="0">
              <a:buNone/>
            </a:pPr>
            <a:r>
              <a:rPr lang="en-US" dirty="0" smtClean="0"/>
              <a:t>20 CFR 618.890</a:t>
            </a:r>
          </a:p>
          <a:p>
            <a:pPr lvl="1"/>
            <a:r>
              <a:rPr lang="en-US" dirty="0" smtClean="0"/>
              <a:t>All determinations must be made by state or state merit staff</a:t>
            </a:r>
          </a:p>
          <a:p>
            <a:pPr lvl="1"/>
            <a:r>
              <a:rPr lang="en-US" dirty="0" smtClean="0"/>
              <a:t>All redeterminations must follow UI rules and be performed by state merit staff</a:t>
            </a:r>
          </a:p>
          <a:p>
            <a:pPr lvl="1"/>
            <a:r>
              <a:rPr lang="en-US" dirty="0" smtClean="0"/>
              <a:t>Employment and case management services can be provided by anyone and funded by Trade</a:t>
            </a:r>
          </a:p>
        </p:txBody>
      </p:sp>
      <p:sp>
        <p:nvSpPr>
          <p:cNvPr id="5" name="Slide Number Placeholder 4"/>
          <p:cNvSpPr>
            <a:spLocks noGrp="1"/>
          </p:cNvSpPr>
          <p:nvPr>
            <p:ph type="sldNum" sz="quarter" idx="12"/>
          </p:nvPr>
        </p:nvSpPr>
        <p:spPr/>
        <p:txBody>
          <a:bodyPr/>
          <a:lstStyle/>
          <a:p>
            <a:fld id="{01723B91-CE10-4F20-890A-0852E2246859}" type="slidenum">
              <a:rPr lang="en-US" smtClean="0"/>
              <a:pPr/>
              <a:t>89</a:t>
            </a:fld>
            <a:endParaRPr lang="en-US" dirty="0"/>
          </a:p>
        </p:txBody>
      </p:sp>
    </p:spTree>
    <p:extLst>
      <p:ext uri="{BB962C8B-B14F-4D97-AF65-F5344CB8AC3E}">
        <p14:creationId xmlns:p14="http://schemas.microsoft.com/office/powerpoint/2010/main" val="194579463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Allowable Costs</a:t>
            </a:r>
            <a:endParaRPr lang="en-US" dirty="0"/>
          </a:p>
        </p:txBody>
      </p:sp>
      <p:sp>
        <p:nvSpPr>
          <p:cNvPr id="3" name="Content Placeholder 2"/>
          <p:cNvSpPr>
            <a:spLocks noGrp="1"/>
          </p:cNvSpPr>
          <p:nvPr>
            <p:ph idx="1"/>
          </p:nvPr>
        </p:nvSpPr>
        <p:spPr/>
        <p:txBody>
          <a:bodyPr>
            <a:normAutofit/>
          </a:bodyPr>
          <a:lstStyle/>
          <a:p>
            <a:pPr marL="0" indent="0">
              <a:buNone/>
            </a:pPr>
            <a:r>
              <a:rPr lang="en-US" dirty="0"/>
              <a:t>Trade Funds Can Pay For… </a:t>
            </a:r>
          </a:p>
          <a:p>
            <a:pPr>
              <a:buFont typeface="Wingdings" pitchFamily="2" charset="2"/>
              <a:buChar char="§"/>
            </a:pPr>
            <a:r>
              <a:rPr lang="en-US" dirty="0" smtClean="0"/>
              <a:t>Operating costs of American Job Centers</a:t>
            </a:r>
          </a:p>
          <a:p>
            <a:pPr>
              <a:buFont typeface="Wingdings" pitchFamily="2" charset="2"/>
              <a:buChar char="§"/>
            </a:pPr>
            <a:r>
              <a:rPr lang="en-US" dirty="0" smtClean="0"/>
              <a:t>MIS development, appropriate upgrades and maintenance</a:t>
            </a:r>
          </a:p>
          <a:p>
            <a:pPr>
              <a:buFont typeface="Wingdings" pitchFamily="2" charset="2"/>
              <a:buChar char="§"/>
            </a:pPr>
            <a:r>
              <a:rPr lang="en-US" dirty="0" smtClean="0"/>
              <a:t>Supplies and equipment</a:t>
            </a:r>
          </a:p>
          <a:p>
            <a:pPr>
              <a:buFont typeface="Wingdings" pitchFamily="2" charset="2"/>
              <a:buChar char="§"/>
            </a:pPr>
            <a:r>
              <a:rPr lang="en-US" dirty="0" smtClean="0"/>
              <a:t>Assessments, labor market information, career counseling</a:t>
            </a:r>
          </a:p>
        </p:txBody>
      </p:sp>
      <p:sp>
        <p:nvSpPr>
          <p:cNvPr id="5" name="Slide Number Placeholder 4"/>
          <p:cNvSpPr>
            <a:spLocks noGrp="1"/>
          </p:cNvSpPr>
          <p:nvPr>
            <p:ph type="sldNum" sz="quarter" idx="12"/>
          </p:nvPr>
        </p:nvSpPr>
        <p:spPr/>
        <p:txBody>
          <a:bodyPr/>
          <a:lstStyle/>
          <a:p>
            <a:fld id="{01723B91-CE10-4F20-890A-0852E2246859}" type="slidenum">
              <a:rPr lang="en-US" smtClean="0"/>
              <a:pPr/>
              <a:t>90</a:t>
            </a:fld>
            <a:endParaRPr lang="en-US" dirty="0"/>
          </a:p>
        </p:txBody>
      </p:sp>
    </p:spTree>
    <p:extLst>
      <p:ext uri="{BB962C8B-B14F-4D97-AF65-F5344CB8AC3E}">
        <p14:creationId xmlns:p14="http://schemas.microsoft.com/office/powerpoint/2010/main" val="180120925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Management Systems</a:t>
            </a:r>
            <a:endParaRPr lang="en-US" dirty="0"/>
          </a:p>
        </p:txBody>
      </p:sp>
      <p:sp>
        <p:nvSpPr>
          <p:cNvPr id="3" name="Content Placeholder 2"/>
          <p:cNvSpPr>
            <a:spLocks noGrp="1"/>
          </p:cNvSpPr>
          <p:nvPr>
            <p:ph idx="1"/>
          </p:nvPr>
        </p:nvSpPr>
        <p:spPr/>
        <p:txBody>
          <a:bodyPr>
            <a:normAutofit fontScale="92500" lnSpcReduction="10000"/>
          </a:bodyPr>
          <a:lstStyle/>
          <a:p>
            <a:pPr>
              <a:spcBef>
                <a:spcPts val="0"/>
              </a:spcBef>
              <a:spcAft>
                <a:spcPts val="2400"/>
              </a:spcAft>
              <a:buFont typeface="Wingdings" pitchFamily="2" charset="2"/>
              <a:buChar char="§"/>
            </a:pPr>
            <a:r>
              <a:rPr lang="en-US" sz="3100" dirty="0" smtClean="0"/>
              <a:t>Case </a:t>
            </a:r>
            <a:r>
              <a:rPr lang="en-US" sz="3100" dirty="0"/>
              <a:t>management funds may be used for upgrading and maintaining electronic case management systems</a:t>
            </a:r>
          </a:p>
          <a:p>
            <a:pPr>
              <a:spcBef>
                <a:spcPts val="0"/>
              </a:spcBef>
              <a:spcAft>
                <a:spcPts val="2400"/>
              </a:spcAft>
              <a:buFont typeface="Wingdings" pitchFamily="2" charset="2"/>
              <a:buChar char="§"/>
            </a:pPr>
            <a:r>
              <a:rPr lang="en-US" sz="3100" dirty="0" smtClean="0"/>
              <a:t>Maintenance and enhancement of electronic case management system to allow for improved case management services </a:t>
            </a:r>
            <a:endParaRPr lang="en-US" sz="3100" dirty="0"/>
          </a:p>
          <a:p>
            <a:pPr>
              <a:spcBef>
                <a:spcPts val="0"/>
              </a:spcBef>
              <a:spcAft>
                <a:spcPts val="2400"/>
              </a:spcAft>
              <a:buFont typeface="Wingdings" pitchFamily="2" charset="2"/>
              <a:buChar char="§"/>
            </a:pPr>
            <a:r>
              <a:rPr lang="en-US" sz="3100" dirty="0"/>
              <a:t>Collecting validating and reporting required </a:t>
            </a:r>
            <a:r>
              <a:rPr lang="en-US" sz="3100" dirty="0" smtClean="0"/>
              <a:t>information </a:t>
            </a:r>
            <a:r>
              <a:rPr lang="en-US" sz="3100" dirty="0"/>
              <a:t>is charged to admin </a:t>
            </a:r>
          </a:p>
          <a:p>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91</a:t>
            </a:fld>
            <a:endParaRPr lang="en-US" dirty="0"/>
          </a:p>
        </p:txBody>
      </p:sp>
    </p:spTree>
    <p:extLst>
      <p:ext uri="{BB962C8B-B14F-4D97-AF65-F5344CB8AC3E}">
        <p14:creationId xmlns:p14="http://schemas.microsoft.com/office/powerpoint/2010/main" val="34249172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pPr algn="ctr"/>
            <a:r>
              <a:rPr lang="en-US" sz="3600" cap="none" dirty="0" smtClean="0">
                <a:ln w="17780" cmpd="sng">
                  <a:noFill/>
                  <a:prstDash val="solid"/>
                  <a:miter lim="800000"/>
                </a:ln>
                <a:solidFill>
                  <a:schemeClr val="tx2"/>
                </a:solidFill>
                <a:effectLst/>
                <a:ea typeface="ＭＳ Ｐゴシック"/>
              </a:rPr>
              <a:t>Program Reporting Requirements</a:t>
            </a:r>
            <a:br>
              <a:rPr lang="en-US" sz="3600" cap="none" dirty="0" smtClean="0">
                <a:ln w="17780" cmpd="sng">
                  <a:noFill/>
                  <a:prstDash val="solid"/>
                  <a:miter lim="800000"/>
                </a:ln>
                <a:solidFill>
                  <a:schemeClr val="tx2"/>
                </a:solidFill>
                <a:effectLst/>
                <a:ea typeface="ＭＳ Ｐゴシック"/>
              </a:rPr>
            </a:br>
            <a:r>
              <a:rPr lang="en-US" sz="3600" cap="none" dirty="0" smtClean="0">
                <a:ln w="17780" cmpd="sng">
                  <a:noFill/>
                  <a:prstDash val="solid"/>
                  <a:miter lim="800000"/>
                </a:ln>
                <a:solidFill>
                  <a:schemeClr val="tx2"/>
                </a:solidFill>
                <a:effectLst/>
                <a:ea typeface="ＭＳ Ｐゴシック"/>
              </a:rPr>
              <a:t>618.864</a:t>
            </a:r>
            <a:r>
              <a:rPr lang="en-US" sz="3600" cap="none" dirty="0">
                <a:ln w="17780" cmpd="sng">
                  <a:noFill/>
                  <a:prstDash val="solid"/>
                  <a:miter lim="800000"/>
                </a:ln>
                <a:solidFill>
                  <a:schemeClr val="tx2"/>
                </a:solidFill>
                <a:effectLst/>
                <a:ea typeface="ＭＳ Ｐゴシック"/>
              </a:rPr>
              <a:t/>
            </a:r>
            <a:br>
              <a:rPr lang="en-US" sz="3600" cap="none" dirty="0">
                <a:ln w="17780" cmpd="sng">
                  <a:noFill/>
                  <a:prstDash val="solid"/>
                  <a:miter lim="800000"/>
                </a:ln>
                <a:solidFill>
                  <a:schemeClr val="tx2"/>
                </a:solidFill>
                <a:effectLst/>
                <a:ea typeface="ＭＳ Ｐゴシック"/>
              </a:rPr>
            </a:br>
            <a:endParaRPr lang="en-US" sz="3600" cap="none" dirty="0">
              <a:ln w="17780" cmpd="sng">
                <a:noFill/>
                <a:prstDash val="solid"/>
                <a:miter lim="800000"/>
              </a:ln>
              <a:solidFill>
                <a:schemeClr val="tx2"/>
              </a:solidFill>
              <a:effectLst/>
              <a:ea typeface="ＭＳ Ｐゴシック"/>
            </a:endParaRPr>
          </a:p>
        </p:txBody>
      </p:sp>
      <p:sp>
        <p:nvSpPr>
          <p:cNvPr id="7" name="Text Placeholder 6"/>
          <p:cNvSpPr>
            <a:spLocks noGrp="1"/>
          </p:cNvSpPr>
          <p:nvPr>
            <p:ph type="body" idx="1"/>
          </p:nvPr>
        </p:nvSpPr>
        <p:spPr>
          <a:xfrm>
            <a:off x="722313" y="2667000"/>
            <a:ext cx="7772400" cy="1500187"/>
          </a:xfrm>
        </p:spPr>
        <p:txBody>
          <a:bodyPr/>
          <a:lstStyle/>
          <a:p>
            <a:r>
              <a:rPr lang="en-US" dirty="0" smtClean="0"/>
              <a:t>Mean, and median, and mode! Oh, my!</a:t>
            </a:r>
            <a:endParaRPr lang="en-US" dirty="0"/>
          </a:p>
        </p:txBody>
      </p:sp>
      <p:sp>
        <p:nvSpPr>
          <p:cNvPr id="5" name="Slide Number Placeholder 4"/>
          <p:cNvSpPr>
            <a:spLocks noGrp="1"/>
          </p:cNvSpPr>
          <p:nvPr>
            <p:ph type="sldNum" sz="quarter" idx="12"/>
          </p:nvPr>
        </p:nvSpPr>
        <p:spPr/>
        <p:txBody>
          <a:bodyPr/>
          <a:lstStyle/>
          <a:p>
            <a:pPr>
              <a:defRPr/>
            </a:pPr>
            <a:fld id="{79C36782-1830-420F-97E1-C5A60D6AF6EA}" type="slidenum">
              <a:rPr lang="en-US" smtClean="0"/>
              <a:pPr>
                <a:defRPr/>
              </a:pPr>
              <a:t>92</a:t>
            </a:fld>
            <a:endParaRPr lang="en-US"/>
          </a:p>
        </p:txBody>
      </p:sp>
    </p:spTree>
    <p:extLst>
      <p:ext uri="{BB962C8B-B14F-4D97-AF65-F5344CB8AC3E}">
        <p14:creationId xmlns:p14="http://schemas.microsoft.com/office/powerpoint/2010/main" val="415557207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PIRL</a:t>
            </a:r>
            <a:endParaRPr lang="en-US" dirty="0"/>
          </a:p>
        </p:txBody>
      </p:sp>
      <p:sp>
        <p:nvSpPr>
          <p:cNvPr id="7" name="Content Placeholder 6"/>
          <p:cNvSpPr>
            <a:spLocks noGrp="1"/>
          </p:cNvSpPr>
          <p:nvPr>
            <p:ph idx="1"/>
          </p:nvPr>
        </p:nvSpPr>
        <p:spPr/>
        <p:txBody>
          <a:bodyPr>
            <a:normAutofit/>
          </a:bodyPr>
          <a:lstStyle/>
          <a:p>
            <a:r>
              <a:rPr lang="en-US" dirty="0" smtClean="0"/>
              <a:t>A “flat file” of participant and </a:t>
            </a:r>
            <a:r>
              <a:rPr lang="en-US" dirty="0" err="1" smtClean="0"/>
              <a:t>exiter</a:t>
            </a:r>
            <a:r>
              <a:rPr lang="en-US" dirty="0" smtClean="0"/>
              <a:t> information</a:t>
            </a:r>
          </a:p>
          <a:p>
            <a:r>
              <a:rPr lang="en-US" dirty="0" smtClean="0"/>
              <a:t>Submitted quarterly by each state</a:t>
            </a:r>
          </a:p>
          <a:p>
            <a:r>
              <a:rPr lang="en-US" dirty="0" smtClean="0"/>
              <a:t>Includes performance, services, benefits </a:t>
            </a:r>
            <a:r>
              <a:rPr lang="en-US" b="1" u="sng" dirty="0" smtClean="0"/>
              <a:t>and</a:t>
            </a:r>
            <a:r>
              <a:rPr lang="en-US" dirty="0" smtClean="0"/>
              <a:t> financial information</a:t>
            </a:r>
          </a:p>
          <a:p>
            <a:r>
              <a:rPr lang="en-US" dirty="0" smtClean="0"/>
              <a:t>Trade primary indicators of performance </a:t>
            </a:r>
            <a:r>
              <a:rPr lang="en-US" dirty="0"/>
              <a:t>measures same as </a:t>
            </a:r>
            <a:r>
              <a:rPr lang="en-US" dirty="0" smtClean="0"/>
              <a:t>WIOA</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93</a:t>
            </a:fld>
            <a:endParaRPr lang="en-US"/>
          </a:p>
        </p:txBody>
      </p:sp>
    </p:spTree>
    <p:extLst>
      <p:ext uri="{BB962C8B-B14F-4D97-AF65-F5344CB8AC3E}">
        <p14:creationId xmlns:p14="http://schemas.microsoft.com/office/powerpoint/2010/main" val="399325482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1723B91-CE10-4F20-890A-0852E2246859}" type="slidenum">
              <a:rPr lang="en-US" smtClean="0"/>
              <a:pPr/>
              <a:t>94</a:t>
            </a:fld>
            <a:endParaRPr lang="en-US" dirty="0"/>
          </a:p>
        </p:txBody>
      </p:sp>
      <p:sp>
        <p:nvSpPr>
          <p:cNvPr id="3" name="Rectangle 5"/>
          <p:cNvSpPr txBox="1">
            <a:spLocks noChangeArrowheads="1"/>
          </p:cNvSpPr>
          <p:nvPr/>
        </p:nvSpPr>
        <p:spPr>
          <a:xfrm>
            <a:off x="0" y="1"/>
            <a:ext cx="9144000" cy="1066800"/>
          </a:xfrm>
          <a:prstGeom prst="rect">
            <a:avLst/>
          </a:prstGeom>
        </p:spPr>
        <p:txBody>
          <a:bodyPr anchor="ctr" anchorCtr="1">
            <a:normAutofit/>
          </a:bodyPr>
          <a:lstStyle>
            <a:lvl1pPr algn="ctr" defTabSz="914400" rtl="0" eaLnBrk="1" latinLnBrk="0" hangingPunct="1">
              <a:spcBef>
                <a:spcPct val="0"/>
              </a:spcBef>
              <a:buNone/>
              <a:defRPr sz="28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ea typeface="+mj-ea"/>
                <a:cs typeface="Arial" pitchFamily="34" charset="0"/>
              </a:defRPr>
            </a:lvl1pPr>
          </a:lstStyle>
          <a:p>
            <a:pPr fontAlgn="auto">
              <a:spcAft>
                <a:spcPts val="0"/>
              </a:spcAft>
            </a:pPr>
            <a:r>
              <a:rPr lang="en-US" dirty="0" smtClean="0">
                <a:ln w="12700">
                  <a:noFill/>
                  <a:prstDash val="solid"/>
                </a:ln>
                <a:effectLst>
                  <a:outerShdw blurRad="38100" dist="38100" dir="2700000" algn="tl">
                    <a:srgbClr val="000000">
                      <a:alpha val="43137"/>
                    </a:srgbClr>
                  </a:outerShdw>
                </a:effectLst>
              </a:rPr>
              <a:t>Trade Adjustment Assistance Data Integrity (TAADI)</a:t>
            </a:r>
            <a:endParaRPr lang="en-US" dirty="0">
              <a:ln w="12700">
                <a:noFill/>
                <a:prstDash val="solid"/>
              </a:ln>
              <a:effectLst>
                <a:outerShdw blurRad="38100" dist="38100" dir="2700000" algn="tl">
                  <a:srgbClr val="000000">
                    <a:alpha val="43137"/>
                  </a:srgbClr>
                </a:outerShdw>
              </a:effectLst>
            </a:endParaRPr>
          </a:p>
        </p:txBody>
      </p:sp>
      <p:sp>
        <p:nvSpPr>
          <p:cNvPr id="4" name="Content Placeholder 6"/>
          <p:cNvSpPr txBox="1">
            <a:spLocks/>
          </p:cNvSpPr>
          <p:nvPr/>
        </p:nvSpPr>
        <p:spPr>
          <a:xfrm>
            <a:off x="228600" y="1295400"/>
            <a:ext cx="8763000" cy="4830763"/>
          </a:xfrm>
          <a:prstGeom prst="rect">
            <a:avLst/>
          </a:prstGeom>
        </p:spPr>
        <p:txBody>
          <a:bodyPr/>
          <a:lstStyle>
            <a:lvl1pPr marL="342900" indent="-342900" algn="l" defTabSz="914400" rtl="0" eaLnBrk="1" latinLnBrk="0" hangingPunct="1">
              <a:spcBef>
                <a:spcPts val="600"/>
              </a:spcBef>
              <a:spcAft>
                <a:spcPts val="600"/>
              </a:spcAft>
              <a:buFont typeface="Arial" pitchFamily="34" charset="0"/>
              <a:buChar char="•"/>
              <a:defRPr sz="3200" kern="1200">
                <a:solidFill>
                  <a:schemeClr val="tx2"/>
                </a:solidFill>
                <a:latin typeface="Arial" pitchFamily="34" charset="0"/>
                <a:ea typeface="+mn-ea"/>
                <a:cs typeface="Arial" pitchFamily="34" charset="0"/>
              </a:defRPr>
            </a:lvl1pPr>
            <a:lvl2pPr marL="742950" indent="-285750" algn="l" defTabSz="914400" rtl="0" eaLnBrk="1" latinLnBrk="0" hangingPunct="1">
              <a:spcBef>
                <a:spcPts val="600"/>
              </a:spcBef>
              <a:spcAft>
                <a:spcPts val="600"/>
              </a:spcAft>
              <a:buFont typeface="Arial" pitchFamily="34" charset="0"/>
              <a:buChar char="–"/>
              <a:defRPr sz="2800" kern="1200">
                <a:solidFill>
                  <a:schemeClr val="tx2"/>
                </a:solidFill>
                <a:latin typeface="Arial" pitchFamily="34" charset="0"/>
                <a:ea typeface="+mn-ea"/>
                <a:cs typeface="Arial" pitchFamily="34" charset="0"/>
              </a:defRPr>
            </a:lvl2pPr>
            <a:lvl3pPr marL="1143000" indent="-228600" algn="l" defTabSz="914400" rtl="0" eaLnBrk="1" latinLnBrk="0" hangingPunct="1">
              <a:spcBef>
                <a:spcPts val="600"/>
              </a:spcBef>
              <a:spcAft>
                <a:spcPts val="600"/>
              </a:spcAft>
              <a:buFont typeface="Arial" pitchFamily="34" charset="0"/>
              <a:buChar char="•"/>
              <a:defRPr sz="2400" kern="1200">
                <a:solidFill>
                  <a:schemeClr val="tx2"/>
                </a:solidFill>
                <a:latin typeface="Arial" pitchFamily="34" charset="0"/>
                <a:ea typeface="+mn-ea"/>
                <a:cs typeface="Arial" pitchFamily="34" charset="0"/>
              </a:defRPr>
            </a:lvl3pPr>
            <a:lvl4pPr marL="16002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4pPr>
            <a:lvl5pPr marL="2057400" indent="-228600" algn="l" defTabSz="914400" rtl="0" eaLnBrk="1" latinLnBrk="0" hangingPunct="1">
              <a:spcBef>
                <a:spcPts val="600"/>
              </a:spcBef>
              <a:spcAft>
                <a:spcPts val="600"/>
              </a:spcAft>
              <a:buFont typeface="Arial" pitchFamily="34"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buClr>
                <a:schemeClr val="accent2"/>
              </a:buClr>
              <a:buFont typeface="Wingdings" pitchFamily="2" charset="2"/>
              <a:buChar char="§"/>
            </a:pPr>
            <a:r>
              <a:rPr lang="en-US" sz="2400" dirty="0" smtClean="0"/>
              <a:t>Conducted quarterly</a:t>
            </a:r>
            <a:endParaRPr lang="en-US" sz="2400" dirty="0"/>
          </a:p>
          <a:p>
            <a:pPr fontAlgn="auto">
              <a:buClr>
                <a:schemeClr val="accent2"/>
              </a:buClr>
              <a:buFont typeface="Wingdings" pitchFamily="2" charset="2"/>
              <a:buChar char="§"/>
            </a:pPr>
            <a:r>
              <a:rPr lang="en-US" sz="2400" dirty="0" smtClean="0"/>
              <a:t>Email to states from Region with results</a:t>
            </a:r>
          </a:p>
          <a:p>
            <a:pPr fontAlgn="auto">
              <a:buClr>
                <a:schemeClr val="accent2"/>
              </a:buClr>
              <a:buFont typeface="Wingdings" pitchFamily="2" charset="2"/>
              <a:buChar char="§"/>
            </a:pPr>
            <a:r>
              <a:rPr lang="en-US" sz="2400" dirty="0" smtClean="0"/>
              <a:t>Response required for failures</a:t>
            </a:r>
          </a:p>
          <a:p>
            <a:pPr fontAlgn="auto">
              <a:buClr>
                <a:schemeClr val="accent2"/>
              </a:buClr>
              <a:buFont typeface="Wingdings" pitchFamily="2" charset="2"/>
              <a:buChar char="§"/>
            </a:pPr>
            <a:r>
              <a:rPr lang="en-US" sz="2400" dirty="0" smtClean="0"/>
              <a:t>Annual formal notice sent to states that have not made progress or identified the cause of integrity failures and outlined corrective actions</a:t>
            </a:r>
          </a:p>
          <a:p>
            <a:pPr fontAlgn="auto">
              <a:buClr>
                <a:schemeClr val="accent2"/>
              </a:buClr>
              <a:buFont typeface="Wingdings" pitchFamily="2" charset="2"/>
              <a:buChar char="§"/>
            </a:pPr>
            <a:r>
              <a:rPr lang="en-US" sz="2400" dirty="0" smtClean="0"/>
              <a:t>Only data integrity process of its kind within USDOL</a:t>
            </a:r>
          </a:p>
        </p:txBody>
      </p:sp>
    </p:spTree>
    <p:extLst>
      <p:ext uri="{BB962C8B-B14F-4D97-AF65-F5344CB8AC3E}">
        <p14:creationId xmlns:p14="http://schemas.microsoft.com/office/powerpoint/2010/main" val="226525441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pPr algn="ctr"/>
            <a:r>
              <a:rPr lang="en-US" sz="3600" cap="none" dirty="0">
                <a:ln w="17780" cmpd="sng">
                  <a:noFill/>
                  <a:prstDash val="solid"/>
                  <a:miter lim="800000"/>
                </a:ln>
                <a:solidFill>
                  <a:schemeClr val="tx2"/>
                </a:solidFill>
                <a:effectLst/>
                <a:ea typeface="ＭＳ Ｐゴシック"/>
              </a:rPr>
              <a:t>References and </a:t>
            </a:r>
            <a:r>
              <a:rPr lang="en-US" sz="3600" cap="none" dirty="0" smtClean="0">
                <a:ln w="17780" cmpd="sng">
                  <a:noFill/>
                  <a:prstDash val="solid"/>
                  <a:miter lim="800000"/>
                </a:ln>
                <a:solidFill>
                  <a:schemeClr val="tx2"/>
                </a:solidFill>
                <a:effectLst/>
                <a:ea typeface="ＭＳ Ｐゴシック"/>
              </a:rPr>
              <a:t>Contacts</a:t>
            </a:r>
            <a:endParaRPr lang="en-US" sz="3600" cap="none" dirty="0">
              <a:ln w="17780" cmpd="sng">
                <a:noFill/>
                <a:prstDash val="solid"/>
                <a:miter lim="800000"/>
              </a:ln>
              <a:solidFill>
                <a:schemeClr val="tx2"/>
              </a:solidFill>
              <a:effectLst/>
              <a:ea typeface="ＭＳ Ｐゴシック"/>
            </a:endParaRPr>
          </a:p>
        </p:txBody>
      </p:sp>
      <p:sp>
        <p:nvSpPr>
          <p:cNvPr id="7" name="Text Placeholder 6"/>
          <p:cNvSpPr>
            <a:spLocks noGrp="1"/>
          </p:cNvSpPr>
          <p:nvPr>
            <p:ph type="body" idx="1"/>
          </p:nvPr>
        </p:nvSpPr>
        <p:spPr/>
        <p:txBody>
          <a:bodyPr/>
          <a:lstStyle/>
          <a:p>
            <a:r>
              <a:rPr lang="en-US" dirty="0" smtClean="0"/>
              <a:t>Because knowing is half the battle.</a:t>
            </a:r>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95</a:t>
            </a:fld>
            <a:endParaRPr lang="en-US" dirty="0"/>
          </a:p>
        </p:txBody>
      </p:sp>
    </p:spTree>
    <p:extLst>
      <p:ext uri="{BB962C8B-B14F-4D97-AF65-F5344CB8AC3E}">
        <p14:creationId xmlns:p14="http://schemas.microsoft.com/office/powerpoint/2010/main" val="372060254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idx="4294967295"/>
          </p:nvPr>
        </p:nvSpPr>
        <p:spPr>
          <a:xfrm>
            <a:off x="0" y="1"/>
            <a:ext cx="9144000" cy="1066800"/>
          </a:xfrm>
          <a:prstGeom prst="rect">
            <a:avLst/>
          </a:prstGeom>
        </p:spPr>
        <p:txBody>
          <a:bodyPr anchor="ctr" anchorCtr="1">
            <a:normAutofit/>
          </a:bodyPr>
          <a:lstStyle/>
          <a:p>
            <a:r>
              <a:rPr lang="en-US" dirty="0" smtClean="0">
                <a:ln w="12700">
                  <a:noFill/>
                  <a:prstDash val="solid"/>
                </a:ln>
                <a:effectLst>
                  <a:outerShdw blurRad="38100" dist="38100" dir="2700000" algn="tl">
                    <a:srgbClr val="000000">
                      <a:alpha val="43137"/>
                    </a:srgbClr>
                  </a:outerShdw>
                </a:effectLst>
                <a:ea typeface="ＭＳ Ｐゴシック"/>
              </a:rPr>
              <a:t>Internet References</a:t>
            </a:r>
            <a:endParaRPr lang="en-US" dirty="0">
              <a:ln w="12700">
                <a:noFill/>
                <a:prstDash val="solid"/>
              </a:ln>
              <a:effectLst>
                <a:outerShdw blurRad="38100" dist="38100" dir="2700000" algn="tl">
                  <a:srgbClr val="000000">
                    <a:alpha val="43137"/>
                  </a:srgbClr>
                </a:outerShdw>
              </a:effectLst>
              <a:ea typeface="ＭＳ Ｐゴシック"/>
            </a:endParaRPr>
          </a:p>
        </p:txBody>
      </p:sp>
      <p:sp>
        <p:nvSpPr>
          <p:cNvPr id="60419" name="Rectangle 5"/>
          <p:cNvSpPr>
            <a:spLocks noGrp="1" noChangeArrowheads="1"/>
          </p:cNvSpPr>
          <p:nvPr>
            <p:ph type="body" idx="4294967295"/>
          </p:nvPr>
        </p:nvSpPr>
        <p:spPr>
          <a:xfrm>
            <a:off x="457200" y="1752600"/>
            <a:ext cx="8153400" cy="4267200"/>
          </a:xfrm>
        </p:spPr>
        <p:txBody>
          <a:bodyPr>
            <a:normAutofit/>
          </a:bodyPr>
          <a:lstStyle/>
          <a:p>
            <a:pPr eaLnBrk="1" hangingPunct="1"/>
            <a:endParaRPr lang="en-US" sz="500" dirty="0" smtClean="0">
              <a:solidFill>
                <a:schemeClr val="folHlink"/>
              </a:solidFill>
              <a:ea typeface="ＭＳ Ｐゴシック"/>
            </a:endParaRPr>
          </a:p>
          <a:p>
            <a:pPr eaLnBrk="1" hangingPunct="1">
              <a:buClr>
                <a:schemeClr val="accent2"/>
              </a:buClr>
              <a:buFont typeface="Wingdings" pitchFamily="2" charset="2"/>
              <a:buChar char="§"/>
            </a:pPr>
            <a:r>
              <a:rPr lang="en-US" sz="2600" b="1" dirty="0" smtClean="0">
                <a:ea typeface="ＭＳ Ｐゴシック"/>
              </a:rPr>
              <a:t>TAA Homepage </a:t>
            </a:r>
          </a:p>
          <a:p>
            <a:pPr lvl="1">
              <a:buClr>
                <a:schemeClr val="accent2"/>
              </a:buClr>
              <a:buFont typeface="Wingdings" pitchFamily="2" charset="2"/>
              <a:buChar char="§"/>
            </a:pPr>
            <a:r>
              <a:rPr lang="en-US" sz="2600" dirty="0">
                <a:ea typeface="ＭＳ Ｐゴシック"/>
                <a:hlinkClick r:id="rId3"/>
              </a:rPr>
              <a:t>http</a:t>
            </a:r>
            <a:r>
              <a:rPr lang="en-US" sz="2600" dirty="0" smtClean="0">
                <a:ea typeface="ＭＳ Ｐゴシック"/>
                <a:hlinkClick r:id="rId3"/>
              </a:rPr>
              <a:t>://www.dol.gov/agencies/eta/tradeact</a:t>
            </a:r>
            <a:r>
              <a:rPr lang="en-US" sz="2600" dirty="0" smtClean="0">
                <a:ea typeface="ＭＳ Ｐゴシック"/>
              </a:rPr>
              <a:t> </a:t>
            </a:r>
          </a:p>
          <a:p>
            <a:pPr>
              <a:buClr>
                <a:schemeClr val="accent2"/>
              </a:buClr>
              <a:buFont typeface="Wingdings" pitchFamily="2" charset="2"/>
              <a:buChar char="§"/>
            </a:pPr>
            <a:r>
              <a:rPr lang="en-US" sz="2400" b="1" dirty="0" smtClean="0">
                <a:ea typeface="ＭＳ Ｐゴシック"/>
              </a:rPr>
              <a:t>HCTC</a:t>
            </a:r>
            <a:endParaRPr lang="en-US" sz="2400" b="1" dirty="0">
              <a:ea typeface="ＭＳ Ｐゴシック"/>
            </a:endParaRPr>
          </a:p>
          <a:p>
            <a:pPr lvl="1">
              <a:buClr>
                <a:schemeClr val="accent2"/>
              </a:buClr>
              <a:buFont typeface="Wingdings" pitchFamily="2" charset="2"/>
              <a:buChar char="§"/>
            </a:pPr>
            <a:r>
              <a:rPr lang="en-US" sz="2600" dirty="0" smtClean="0">
                <a:ea typeface="ＭＳ Ｐゴシック"/>
                <a:hlinkClick r:id="rId4"/>
              </a:rPr>
              <a:t>www.irs.gov/hctc</a:t>
            </a:r>
            <a:r>
              <a:rPr lang="en-US" sz="2600" dirty="0" smtClean="0">
                <a:ea typeface="ＭＳ Ｐゴシック"/>
              </a:rPr>
              <a:t> </a:t>
            </a:r>
          </a:p>
          <a:p>
            <a:pPr eaLnBrk="1" hangingPunct="1">
              <a:buClr>
                <a:schemeClr val="accent2"/>
              </a:buClr>
              <a:buFont typeface="Wingdings" pitchFamily="2" charset="2"/>
              <a:buChar char="§"/>
            </a:pPr>
            <a:r>
              <a:rPr lang="en-US" sz="2600" b="1" dirty="0" smtClean="0">
                <a:ea typeface="ＭＳ Ｐゴシック"/>
              </a:rPr>
              <a:t>TAA Community</a:t>
            </a:r>
          </a:p>
          <a:p>
            <a:pPr lvl="1">
              <a:buClr>
                <a:schemeClr val="accent2"/>
              </a:buClr>
              <a:buFont typeface="Wingdings" pitchFamily="2" charset="2"/>
              <a:buChar char="§"/>
            </a:pPr>
            <a:r>
              <a:rPr lang="en-US" sz="2600" dirty="0" smtClean="0">
                <a:ea typeface="ＭＳ Ｐゴシック"/>
                <a:hlinkClick r:id="rId5"/>
              </a:rPr>
              <a:t>https://taa.workforcegps.org</a:t>
            </a:r>
            <a:r>
              <a:rPr lang="en-US" sz="2600" dirty="0" smtClean="0">
                <a:ea typeface="ＭＳ Ｐゴシック"/>
              </a:rPr>
              <a:t> </a:t>
            </a:r>
          </a:p>
          <a:p>
            <a:pPr marL="457200" lvl="1" indent="0">
              <a:buClr>
                <a:schemeClr val="accent2"/>
              </a:buClr>
              <a:buNone/>
            </a:pPr>
            <a:endParaRPr lang="en-US" sz="2600" dirty="0" smtClean="0">
              <a:ea typeface="ＭＳ Ｐゴシック"/>
            </a:endParaRPr>
          </a:p>
          <a:p>
            <a:pPr lvl="1">
              <a:buClr>
                <a:schemeClr val="accent2"/>
              </a:buClr>
              <a:buFont typeface="Wingdings" pitchFamily="2" charset="2"/>
              <a:buChar char="§"/>
            </a:pPr>
            <a:endParaRPr lang="en-US" sz="2400" dirty="0">
              <a:ea typeface="ＭＳ Ｐゴシック"/>
            </a:endParaRPr>
          </a:p>
          <a:p>
            <a:pPr lvl="1">
              <a:buClr>
                <a:schemeClr val="accent2"/>
              </a:buClr>
              <a:buFont typeface="Wingdings" pitchFamily="2" charset="2"/>
              <a:buChar char="§"/>
            </a:pPr>
            <a:endParaRPr lang="en-US" sz="2400" dirty="0" smtClean="0">
              <a:ea typeface="ＭＳ Ｐゴシック"/>
            </a:endParaRPr>
          </a:p>
          <a:p>
            <a:pPr lvl="1" eaLnBrk="1" hangingPunct="1">
              <a:buClr>
                <a:schemeClr val="accent2"/>
              </a:buClr>
              <a:buFont typeface="Wingdings" pitchFamily="2" charset="2"/>
              <a:buChar char="§"/>
            </a:pPr>
            <a:endParaRPr lang="en-US" sz="2400" dirty="0" smtClean="0">
              <a:ea typeface="ＭＳ Ｐゴシック"/>
            </a:endParaRPr>
          </a:p>
          <a:p>
            <a:pPr eaLnBrk="1" hangingPunct="1">
              <a:buFont typeface="Wingdings" pitchFamily="2" charset="2"/>
              <a:buNone/>
            </a:pPr>
            <a:endParaRPr lang="en-US" sz="1000" dirty="0" smtClean="0">
              <a:solidFill>
                <a:schemeClr val="folHlink"/>
              </a:solidFill>
              <a:ea typeface="ＭＳ Ｐゴシック"/>
            </a:endParaRPr>
          </a:p>
          <a:p>
            <a:pPr eaLnBrk="1" hangingPunct="1">
              <a:buFont typeface="Wingdings" pitchFamily="2" charset="2"/>
              <a:buNone/>
            </a:pPr>
            <a:endParaRPr lang="en-US" sz="2000" dirty="0" smtClean="0">
              <a:solidFill>
                <a:schemeClr val="folHlink"/>
              </a:solidFill>
              <a:ea typeface="ＭＳ Ｐゴシック"/>
            </a:endParaRPr>
          </a:p>
          <a:p>
            <a:pPr eaLnBrk="1" hangingPunct="1">
              <a:buFont typeface="Wingdings" pitchFamily="2" charset="2"/>
              <a:buNone/>
            </a:pPr>
            <a:endParaRPr lang="en-US" sz="2000" dirty="0" smtClean="0">
              <a:solidFill>
                <a:schemeClr val="folHlink"/>
              </a:solidFill>
              <a:ea typeface="ＭＳ Ｐゴシック"/>
            </a:endParaRPr>
          </a:p>
          <a:p>
            <a:pPr eaLnBrk="1" hangingPunct="1">
              <a:buFont typeface="Wingdings" pitchFamily="2" charset="2"/>
              <a:buNone/>
            </a:pPr>
            <a:endParaRPr lang="en-US" sz="2000" dirty="0" smtClean="0">
              <a:solidFill>
                <a:schemeClr val="folHlink"/>
              </a:solidFill>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96</a:t>
            </a:fld>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Grp="1" noChangeArrowheads="1"/>
          </p:cNvSpPr>
          <p:nvPr>
            <p:ph type="title"/>
          </p:nvPr>
        </p:nvSpPr>
        <p:spPr>
          <a:ln/>
        </p:spPr>
        <p:txBody>
          <a:bodyPr/>
          <a:lstStyle/>
          <a:p>
            <a:r>
              <a:rPr lang="en-US"/>
              <a:t>Key References</a:t>
            </a:r>
          </a:p>
        </p:txBody>
      </p:sp>
      <p:sp>
        <p:nvSpPr>
          <p:cNvPr id="68613" name="Rectangle 5"/>
          <p:cNvSpPr>
            <a:spLocks noGrp="1" noChangeArrowheads="1"/>
          </p:cNvSpPr>
          <p:nvPr>
            <p:ph type="body" idx="1"/>
          </p:nvPr>
        </p:nvSpPr>
        <p:spPr>
          <a:xfrm>
            <a:off x="304800" y="1295400"/>
            <a:ext cx="8458200" cy="5181600"/>
          </a:xfrm>
        </p:spPr>
        <p:txBody>
          <a:bodyPr>
            <a:normAutofit/>
          </a:bodyPr>
          <a:lstStyle/>
          <a:p>
            <a:r>
              <a:rPr lang="en-US" sz="2800" dirty="0"/>
              <a:t>Trade Act of 1974, as amended</a:t>
            </a:r>
          </a:p>
          <a:p>
            <a:pPr lvl="1"/>
            <a:r>
              <a:rPr lang="en-US" sz="2400" dirty="0"/>
              <a:t>19 USC 12</a:t>
            </a:r>
          </a:p>
          <a:p>
            <a:pPr lvl="2"/>
            <a:r>
              <a:rPr lang="en-US" sz="1700" dirty="0"/>
              <a:t>Public Law 93-618 (Trade Act of 1974)</a:t>
            </a:r>
          </a:p>
          <a:p>
            <a:pPr lvl="2"/>
            <a:r>
              <a:rPr lang="en-US" sz="1700" dirty="0"/>
              <a:t>Public Law 100-148 (aka: The 1988 Amendments)</a:t>
            </a:r>
          </a:p>
          <a:p>
            <a:pPr lvl="2"/>
            <a:r>
              <a:rPr lang="en-US" sz="1700" dirty="0"/>
              <a:t>Public Law 106-113 (FY2000 consolidated appropriation)</a:t>
            </a:r>
          </a:p>
          <a:p>
            <a:pPr lvl="2"/>
            <a:r>
              <a:rPr lang="en-US" sz="1700" dirty="0"/>
              <a:t>Public Law 107-210 (Trade Reform Act of 2002)</a:t>
            </a:r>
          </a:p>
          <a:p>
            <a:pPr lvl="2"/>
            <a:r>
              <a:rPr lang="en-US" sz="1700" dirty="0"/>
              <a:t>Public Law 111-5 (Trade and Globalization Adjustment Assistant Act of 2009</a:t>
            </a:r>
            <a:r>
              <a:rPr lang="en-US" sz="1700" dirty="0" smtClean="0"/>
              <a:t>)</a:t>
            </a:r>
          </a:p>
          <a:p>
            <a:pPr lvl="2"/>
            <a:r>
              <a:rPr lang="en-US" sz="1700" dirty="0" smtClean="0"/>
              <a:t>Public Law 112-40 (Trade Adjustment Assistance Extension Act of 2011)</a:t>
            </a:r>
          </a:p>
          <a:p>
            <a:pPr lvl="2"/>
            <a:r>
              <a:rPr lang="en-US" sz="1700" dirty="0" smtClean="0"/>
              <a:t>Public Law 114-27 (Trade Adjustment Assistance Reauthorization Act of 2015)</a:t>
            </a:r>
            <a:endParaRPr lang="en-US" sz="1700" dirty="0"/>
          </a:p>
          <a:p>
            <a:r>
              <a:rPr lang="en-US" sz="2800" dirty="0" smtClean="0"/>
              <a:t>20 </a:t>
            </a:r>
            <a:r>
              <a:rPr lang="en-US" sz="2800" dirty="0"/>
              <a:t>CFR 618 </a:t>
            </a:r>
            <a:r>
              <a:rPr lang="en-US" sz="2800" dirty="0" smtClean="0"/>
              <a:t>(TAA Program Regulations)</a:t>
            </a:r>
            <a:endParaRPr lang="en-US" sz="2800" dirty="0"/>
          </a:p>
        </p:txBody>
      </p:sp>
      <p:sp>
        <p:nvSpPr>
          <p:cNvPr id="2" name="Slide Number Placeholder 1"/>
          <p:cNvSpPr>
            <a:spLocks noGrp="1"/>
          </p:cNvSpPr>
          <p:nvPr>
            <p:ph type="sldNum" sz="quarter" idx="12"/>
          </p:nvPr>
        </p:nvSpPr>
        <p:spPr/>
        <p:txBody>
          <a:bodyPr/>
          <a:lstStyle/>
          <a:p>
            <a:fld id="{01723B91-CE10-4F20-890A-0852E2246859}" type="slidenum">
              <a:rPr lang="en-US" smtClean="0"/>
              <a:pPr/>
              <a:t>97</a:t>
            </a:fld>
            <a:endParaRPr lang="en-US" dirty="0"/>
          </a:p>
        </p:txBody>
      </p:sp>
    </p:spTree>
    <p:extLst>
      <p:ext uri="{BB962C8B-B14F-4D97-AF65-F5344CB8AC3E}">
        <p14:creationId xmlns:p14="http://schemas.microsoft.com/office/powerpoint/2010/main" val="323170553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pPr eaLnBrk="1" hangingPunct="1"/>
            <a:r>
              <a:rPr lang="en-US" sz="2800" dirty="0" smtClean="0">
                <a:ea typeface="ＭＳ Ｐゴシック"/>
              </a:rPr>
              <a:t>Contact Info</a:t>
            </a:r>
          </a:p>
        </p:txBody>
      </p:sp>
      <p:sp>
        <p:nvSpPr>
          <p:cNvPr id="61445" name="Content Placeholder 8"/>
          <p:cNvSpPr>
            <a:spLocks noGrp="1"/>
          </p:cNvSpPr>
          <p:nvPr>
            <p:ph sz="quarter" idx="4"/>
          </p:nvPr>
        </p:nvSpPr>
        <p:spPr>
          <a:xfrm>
            <a:off x="685801" y="1447800"/>
            <a:ext cx="8001000" cy="4678363"/>
          </a:xfrm>
        </p:spPr>
        <p:txBody>
          <a:bodyPr/>
          <a:lstStyle/>
          <a:p>
            <a:pPr eaLnBrk="1" hangingPunct="1">
              <a:buFont typeface="Wingdings" pitchFamily="2" charset="2"/>
              <a:buNone/>
            </a:pPr>
            <a:endParaRPr lang="en-US" sz="1100" dirty="0" smtClean="0">
              <a:solidFill>
                <a:schemeClr val="folHlink"/>
              </a:solidFill>
              <a:ea typeface="ＭＳ Ｐゴシック"/>
            </a:endParaRPr>
          </a:p>
          <a:p>
            <a:pPr>
              <a:buFont typeface="Wingdings" pitchFamily="2" charset="2"/>
              <a:buNone/>
            </a:pPr>
            <a:r>
              <a:rPr lang="en-US" dirty="0" smtClean="0">
                <a:ea typeface="ＭＳ Ｐゴシック"/>
              </a:rPr>
              <a:t>Timothy Theberge</a:t>
            </a:r>
          </a:p>
          <a:p>
            <a:pPr>
              <a:buFont typeface="Wingdings" pitchFamily="2" charset="2"/>
              <a:buNone/>
            </a:pPr>
            <a:r>
              <a:rPr lang="en-US" dirty="0" smtClean="0">
                <a:ea typeface="ＭＳ Ｐゴシック"/>
              </a:rPr>
              <a:t>Lead Program Analyst</a:t>
            </a:r>
          </a:p>
          <a:p>
            <a:pPr>
              <a:buFont typeface="Wingdings" pitchFamily="2" charset="2"/>
              <a:buNone/>
            </a:pPr>
            <a:r>
              <a:rPr lang="en-US" dirty="0" smtClean="0">
                <a:ea typeface="ＭＳ Ｐゴシック"/>
              </a:rPr>
              <a:t>Office of Trade Adjustment Assistance</a:t>
            </a:r>
          </a:p>
          <a:p>
            <a:pPr>
              <a:buFont typeface="Wingdings" pitchFamily="2" charset="2"/>
              <a:buNone/>
            </a:pPr>
            <a:r>
              <a:rPr lang="en-US" dirty="0" smtClean="0">
                <a:ea typeface="ＭＳ Ｐゴシック"/>
              </a:rPr>
              <a:t>(202) 693-3401</a:t>
            </a:r>
          </a:p>
          <a:p>
            <a:pPr>
              <a:buFont typeface="Wingdings" pitchFamily="2" charset="2"/>
              <a:buNone/>
            </a:pPr>
            <a:r>
              <a:rPr lang="en-US" dirty="0" smtClean="0">
                <a:ea typeface="ＭＳ Ｐゴシック"/>
                <a:hlinkClick r:id="rId3"/>
              </a:rPr>
              <a:t>theberge.timothy@dol.gov</a:t>
            </a:r>
            <a:endParaRPr lang="en-US" dirty="0" smtClean="0">
              <a:ea typeface="ＭＳ Ｐゴシック"/>
            </a:endParaRPr>
          </a:p>
        </p:txBody>
      </p:sp>
      <p:sp>
        <p:nvSpPr>
          <p:cNvPr id="2" name="Slide Number Placeholder 1"/>
          <p:cNvSpPr>
            <a:spLocks noGrp="1"/>
          </p:cNvSpPr>
          <p:nvPr>
            <p:ph type="sldNum" sz="quarter" idx="12"/>
          </p:nvPr>
        </p:nvSpPr>
        <p:spPr/>
        <p:txBody>
          <a:bodyPr/>
          <a:lstStyle/>
          <a:p>
            <a:fld id="{01723B91-CE10-4F20-890A-0852E2246859}" type="slidenum">
              <a:rPr lang="en-US" smtClean="0"/>
              <a:pPr/>
              <a:t>98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etworking trio design template">
  <a:themeElements>
    <a:clrScheme name="Custom 1">
      <a:dk1>
        <a:sysClr val="windowText" lastClr="000000"/>
      </a:dk1>
      <a:lt1>
        <a:sysClr val="window" lastClr="FFFFFF"/>
      </a:lt1>
      <a:dk2>
        <a:srgbClr val="1F497D"/>
      </a:dk2>
      <a:lt2>
        <a:srgbClr val="EEECE1"/>
      </a:lt2>
      <a:accent1>
        <a:srgbClr val="4F81BD"/>
      </a:accent1>
      <a:accent2>
        <a:srgbClr val="F79646"/>
      </a:accent2>
      <a:accent3>
        <a:srgbClr val="9BBB59"/>
      </a:accent3>
      <a:accent4>
        <a:srgbClr val="8064A2"/>
      </a:accent4>
      <a:accent5>
        <a:srgbClr val="4BACC6"/>
      </a:accent5>
      <a:accent6>
        <a:srgbClr val="C0504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4F81BD"/>
    </a:accent1>
    <a:accent2>
      <a:srgbClr val="F79646"/>
    </a:accent2>
    <a:accent3>
      <a:srgbClr val="9BBB59"/>
    </a:accent3>
    <a:accent4>
      <a:srgbClr val="8064A2"/>
    </a:accent4>
    <a:accent5>
      <a:srgbClr val="4BACC6"/>
    </a:accent5>
    <a:accent6>
      <a:srgbClr val="C0504D"/>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53699B210B3744A6A1F5EA1A237C90" ma:contentTypeVersion="8" ma:contentTypeDescription="Create a new document." ma:contentTypeScope="" ma:versionID="a6ca3ae2102594d3bde3e5c501d15aec">
  <xsd:schema xmlns:xsd="http://www.w3.org/2001/XMLSchema" xmlns:xs="http://www.w3.org/2001/XMLSchema" xmlns:p="http://schemas.microsoft.com/office/2006/metadata/properties" xmlns:ns3="6310d5a0-4d82-4e0c-9aaf-cacbd190259c" xmlns:ns4="44242dd1-4d91-452a-bafc-0ac2ef64d0b3" targetNamespace="http://schemas.microsoft.com/office/2006/metadata/properties" ma:root="true" ma:fieldsID="656b259cbc128caa3a617bb8da8ade1e" ns3:_="" ns4:_="">
    <xsd:import namespace="6310d5a0-4d82-4e0c-9aaf-cacbd190259c"/>
    <xsd:import namespace="44242dd1-4d91-452a-bafc-0ac2ef64d0b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10d5a0-4d82-4e0c-9aaf-cacbd19025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242dd1-4d91-452a-bafc-0ac2ef64d0b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18F61B0-16AC-4D98-AAB9-B6208E328F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10d5a0-4d82-4e0c-9aaf-cacbd190259c"/>
    <ds:schemaRef ds:uri="44242dd1-4d91-452a-bafc-0ac2ef64d0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818E92-7363-4DB8-A049-56E8E34649FA}">
  <ds:schemaRefs>
    <ds:schemaRef ds:uri="http://schemas.microsoft.com/sharepoint/v3/contenttype/forms"/>
  </ds:schemaRefs>
</ds:datastoreItem>
</file>

<file path=customXml/itemProps3.xml><?xml version="1.0" encoding="utf-8"?>
<ds:datastoreItem xmlns:ds="http://schemas.openxmlformats.org/officeDocument/2006/customXml" ds:itemID="{357AB1E0-C182-4880-BFB1-9288F128DA95}">
  <ds:schemaRefs>
    <ds:schemaRef ds:uri="6310d5a0-4d82-4e0c-9aaf-cacbd190259c"/>
    <ds:schemaRef ds:uri="http://www.w3.org/XML/1998/namespace"/>
    <ds:schemaRef ds:uri="http://purl.org/dc/terms/"/>
    <ds:schemaRef ds:uri="http://schemas.microsoft.com/office/2006/metadata/properties"/>
    <ds:schemaRef ds:uri="http://purl.org/dc/dcmitype/"/>
    <ds:schemaRef ds:uri="http://schemas.microsoft.com/office/2006/documentManagement/types"/>
    <ds:schemaRef ds:uri="44242dd1-4d91-452a-bafc-0ac2ef64d0b3"/>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14234</TotalTime>
  <Words>5860</Words>
  <Application>Microsoft Office PowerPoint</Application>
  <PresentationFormat>On-screen Show (4:3)</PresentationFormat>
  <Paragraphs>1051</Paragraphs>
  <Slides>98</Slides>
  <Notes>48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98</vt:i4>
      </vt:variant>
    </vt:vector>
  </HeadingPairs>
  <TitlesOfParts>
    <vt:vector size="107" baseType="lpstr">
      <vt:lpstr>ＭＳ Ｐゴシック</vt:lpstr>
      <vt:lpstr>Arial</vt:lpstr>
      <vt:lpstr>Calibri</vt:lpstr>
      <vt:lpstr>Courier New</vt:lpstr>
      <vt:lpstr>Verdana</vt:lpstr>
      <vt:lpstr>Wingdings</vt:lpstr>
      <vt:lpstr>Wingdings 3</vt:lpstr>
      <vt:lpstr>Networking trio design template</vt:lpstr>
      <vt:lpstr>Microsoft Office Excel 2007 Workbook</vt:lpstr>
      <vt:lpstr>Trade Adjustment Assistance 101  2015 - 20 CFR 618</vt:lpstr>
      <vt:lpstr>Materials Overview</vt:lpstr>
      <vt:lpstr>Alphabet Soup</vt:lpstr>
      <vt:lpstr>Alphabet Soup Speaking the Language of Trade</vt:lpstr>
      <vt:lpstr>A Brief History of Trade</vt:lpstr>
      <vt:lpstr>Trade Act Origins &amp; Major Legislation</vt:lpstr>
      <vt:lpstr>Trade Act Origins &amp; Major Legislation</vt:lpstr>
      <vt:lpstr>Trade Act Origins &amp; Major Legislation</vt:lpstr>
      <vt:lpstr>Trade Act Origins &amp; Major Legislation</vt:lpstr>
      <vt:lpstr>Trade Adjustment Assistance  for Workers</vt:lpstr>
      <vt:lpstr>TAA for Workers Materials Overview</vt:lpstr>
      <vt:lpstr>Petition Process &amp; Worker Group Eligibility Subpart B</vt:lpstr>
      <vt:lpstr>Who Can File a Petition?</vt:lpstr>
      <vt:lpstr>Filing Petitions</vt:lpstr>
      <vt:lpstr>Petition Processing</vt:lpstr>
      <vt:lpstr>Appealing Petition Denials</vt:lpstr>
      <vt:lpstr>Criterion 1 for All Certifications</vt:lpstr>
      <vt:lpstr>Worker Group Eligibility (2015)</vt:lpstr>
      <vt:lpstr>TAA Program Worker Group Eligibility Matrix</vt:lpstr>
      <vt:lpstr>Training Subpart F</vt:lpstr>
      <vt:lpstr>Mission of Training</vt:lpstr>
      <vt:lpstr>Training - Guidance</vt:lpstr>
      <vt:lpstr>Six Criteria for Approval of Training</vt:lpstr>
      <vt:lpstr>1. Suitable Employment – 618.110</vt:lpstr>
      <vt:lpstr>2. Benefit from the Training</vt:lpstr>
      <vt:lpstr>3. Reasonable Expectation of Employment</vt:lpstr>
      <vt:lpstr>4. Reasonably Available </vt:lpstr>
      <vt:lpstr>5. Qualified to Undertake the Training</vt:lpstr>
      <vt:lpstr>6. Suitable and Reasonable Cost</vt:lpstr>
      <vt:lpstr>One Training Per Certification</vt:lpstr>
      <vt:lpstr>Full-Time vs Part-Time Training</vt:lpstr>
      <vt:lpstr>Length of Training</vt:lpstr>
      <vt:lpstr>Breaks in Training</vt:lpstr>
      <vt:lpstr>Training Prior to Separation (2015)</vt:lpstr>
      <vt:lpstr>Remedial / Prerequisite Training</vt:lpstr>
      <vt:lpstr>TAA Program Training Matrix</vt:lpstr>
      <vt:lpstr>Training-Related Costs</vt:lpstr>
      <vt:lpstr>Trade Readjustment Allowances (TRA) and Training Waivers Subpart G</vt:lpstr>
      <vt:lpstr>Qualifying TRA Requirements</vt:lpstr>
      <vt:lpstr>Qualifying TRA requirements (cont.)</vt:lpstr>
      <vt:lpstr>Basic TRA</vt:lpstr>
      <vt:lpstr>Additional TRA</vt:lpstr>
      <vt:lpstr>Completion TRA</vt:lpstr>
      <vt:lpstr>Training Waivers Under 2015</vt:lpstr>
      <vt:lpstr>2015 Program Benefits: TRA Timeline</vt:lpstr>
      <vt:lpstr>TRA Timeline: Real-World Operations</vt:lpstr>
      <vt:lpstr>Earnings Disregard – 618.745</vt:lpstr>
      <vt:lpstr>TRA Election Provision – 618.720(e)(2)</vt:lpstr>
      <vt:lpstr>TRA Election Provision</vt:lpstr>
      <vt:lpstr>Training Benchmarks – 618.660</vt:lpstr>
      <vt:lpstr>Training Benchmarks</vt:lpstr>
      <vt:lpstr>PowerPoint Presentation</vt:lpstr>
      <vt:lpstr>Additional TRA Matrix</vt:lpstr>
      <vt:lpstr>TRA Deadline Related Provisions Matrix</vt:lpstr>
      <vt:lpstr>Appeals</vt:lpstr>
      <vt:lpstr>Enrollment Deadlines 618.725</vt:lpstr>
      <vt:lpstr>26/26 Week Deadline</vt:lpstr>
      <vt:lpstr>Deadlines – Intent</vt:lpstr>
      <vt:lpstr>“Enrolled in Training”</vt:lpstr>
      <vt:lpstr>Federal Good Cause &amp; Equitable Tolling</vt:lpstr>
      <vt:lpstr>PowerPoint Presentation</vt:lpstr>
      <vt:lpstr>Federal Good Cause and Equitable Tolling  are Separate and Distinct Provisions</vt:lpstr>
      <vt:lpstr>Employment and Case Management Services Subpart C</vt:lpstr>
      <vt:lpstr>Case Management</vt:lpstr>
      <vt:lpstr>Case Management</vt:lpstr>
      <vt:lpstr>Case Management</vt:lpstr>
      <vt:lpstr>Reemployment Trade Adjustment Assistance (RTAA) Subpart E</vt:lpstr>
      <vt:lpstr>What is the RTAA program?</vt:lpstr>
      <vt:lpstr>RTAA Basics</vt:lpstr>
      <vt:lpstr>RTAA Clarification</vt:lpstr>
      <vt:lpstr>ATAA / RTAA Matrix</vt:lpstr>
      <vt:lpstr>Job Search and Relocation Subpart D</vt:lpstr>
      <vt:lpstr>Job Search Allowance</vt:lpstr>
      <vt:lpstr>Job Search Benefit Amount</vt:lpstr>
      <vt:lpstr>Relocation Allowance</vt:lpstr>
      <vt:lpstr>Relocation Benefit Amount</vt:lpstr>
      <vt:lpstr>Job Search / Relocation Matrix</vt:lpstr>
      <vt:lpstr>Health Coverage Tax Credit (HCTC)</vt:lpstr>
      <vt:lpstr>Health Coverage Tax Credit (HCTC)</vt:lpstr>
      <vt:lpstr>Trade &amp; WIOA</vt:lpstr>
      <vt:lpstr>Trade as a One-Stop Partner</vt:lpstr>
      <vt:lpstr>Required WIOA Services</vt:lpstr>
      <vt:lpstr>Trade &amp; UI</vt:lpstr>
      <vt:lpstr>Trade and UI</vt:lpstr>
      <vt:lpstr>Financial Management </vt:lpstr>
      <vt:lpstr>Trade Funding Types</vt:lpstr>
      <vt:lpstr>Funding For FY 2015 through 2021</vt:lpstr>
      <vt:lpstr>Recapture and Financial Reporting</vt:lpstr>
      <vt:lpstr>Merit Staffing / Staffing Flexibility</vt:lpstr>
      <vt:lpstr>Additional Allowable Costs</vt:lpstr>
      <vt:lpstr>Case Management Systems</vt:lpstr>
      <vt:lpstr>Program Reporting Requirements 618.864 </vt:lpstr>
      <vt:lpstr>PIRL</vt:lpstr>
      <vt:lpstr>PowerPoint Presentation</vt:lpstr>
      <vt:lpstr>References and Contacts</vt:lpstr>
      <vt:lpstr>Internet References</vt:lpstr>
      <vt:lpstr>Key References</vt:lpstr>
      <vt:lpstr>Contact Info</vt:lpstr>
    </vt:vector>
  </TitlesOfParts>
  <Company>Employment &amp; Training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Trade Adjustment Assistance (TAA) Program</dc:title>
  <dc:creator>adamopoulos.niko</dc:creator>
  <cp:lastModifiedBy>ETA</cp:lastModifiedBy>
  <cp:revision>628</cp:revision>
  <dcterms:created xsi:type="dcterms:W3CDTF">2011-10-25T03:43:20Z</dcterms:created>
  <dcterms:modified xsi:type="dcterms:W3CDTF">2021-08-30T19:00:03Z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0x0101004853699B210B3744A6A1F5EA1A237C90</vt:lpwstr>
  </property>
</Properties>
</file>