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70" r:id="rId4"/>
    <p:sldId id="261" r:id="rId5"/>
    <p:sldId id="281" r:id="rId6"/>
    <p:sldId id="282" r:id="rId7"/>
    <p:sldId id="265" r:id="rId8"/>
    <p:sldId id="280" r:id="rId9"/>
    <p:sldId id="273" r:id="rId10"/>
    <p:sldId id="275" r:id="rId11"/>
    <p:sldId id="268" r:id="rId12"/>
    <p:sldId id="269" r:id="rId1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75" autoAdjust="0"/>
  </p:normalViewPr>
  <p:slideViewPr>
    <p:cSldViewPr>
      <p:cViewPr varScale="1">
        <p:scale>
          <a:sx n="61" d="100"/>
          <a:sy n="61" d="100"/>
        </p:scale>
        <p:origin x="14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2169B2C-0711-4D6C-838B-D883618B81D8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5092F48-4FEE-401D-A700-3BB856BDC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27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73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4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2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78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61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53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92F48-4FEE-401D-A700-3BB856BDC2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2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038603"/>
            <a:ext cx="86868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5461001"/>
            <a:ext cx="86868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43000"/>
            <a:ext cx="6858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5755"/>
            <a:ext cx="320040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3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6172200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l.gov/agencies/eta/tradeact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obin.v.wright@tn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Trade Adjustment Assistance Program 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R="64008" lvl="0">
              <a:spcBef>
                <a:spcPts val="400"/>
              </a:spcBef>
              <a:buClr>
                <a:srgbClr val="4F81BD"/>
              </a:buClr>
              <a:buSzPct val="68000"/>
            </a:pPr>
            <a:r>
              <a:rPr lang="en-US" sz="2700" dirty="0">
                <a:effectLst/>
                <a:latin typeface="Lucida Sans Unicode"/>
              </a:rPr>
              <a:t>(TAA)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6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65100"/>
            <a:ext cx="8839200" cy="825500"/>
          </a:xfrm>
        </p:spPr>
        <p:txBody>
          <a:bodyPr/>
          <a:lstStyle/>
          <a:p>
            <a:pPr algn="ctr"/>
            <a:r>
              <a:rPr lang="en-US" sz="36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Trade Adjustment Assistance</a:t>
            </a:r>
            <a:endParaRPr lang="en-US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902196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A federal program that assist workers who have lost their jobs due to foreign trade.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sz="2600" dirty="0"/>
              <a:t>The program seeks to provide trade-affected workers with opportunities to obtain the skills, resources, and support needed to become reemployed.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sz="2600" dirty="0"/>
              <a:t>The goal of TAA is to help trade-affected workers return to suitable employment as quickly as possible.</a:t>
            </a:r>
          </a:p>
          <a:p>
            <a:pPr lvl="1"/>
            <a:endParaRPr lang="en-US" sz="2600" dirty="0"/>
          </a:p>
          <a:p>
            <a:pPr marL="457200" lvl="1" indent="0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8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Trade Adjustment Assistance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52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/>
              <a:t>Who is considered a Trade Impacted Worker?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sz="2800" dirty="0"/>
              <a:t>A worker that has been laid off from a trade impacted company.</a:t>
            </a:r>
          </a:p>
          <a:p>
            <a:pPr marL="457200" lvl="1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/>
              <a:t>A worker that is covered by a certified trade petition.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335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 </a:t>
            </a:r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Trade Adjustment Assistance</a:t>
            </a:r>
            <a:endParaRPr lang="en-US" sz="4000" b="0" dirty="0"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53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1800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</a:endParaRPr>
          </a:p>
          <a:p>
            <a:pPr marL="0" indent="0" algn="ctr">
              <a:buNone/>
            </a:pPr>
            <a:r>
              <a:rPr lang="en-US" sz="41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What we Offer:</a:t>
            </a:r>
          </a:p>
          <a:p>
            <a:pPr marL="0" indent="0" algn="ctr">
              <a:buNone/>
            </a:pPr>
            <a:endParaRPr lang="en-US" sz="13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1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* </a:t>
            </a:r>
            <a:r>
              <a:rPr lang="en-US" sz="39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Benefits and Services</a:t>
            </a:r>
          </a:p>
          <a:p>
            <a:pPr marL="0" indent="0">
              <a:buNone/>
            </a:pPr>
            <a:endParaRPr lang="en-US" sz="1400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</a:endParaRPr>
          </a:p>
          <a:p>
            <a:pPr marL="0" indent="0" algn="ctr">
              <a:buNone/>
            </a:pPr>
            <a:r>
              <a:rPr lang="en-US" sz="31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If a worker is a member of a worker group certified by USDOL, </a:t>
            </a:r>
          </a:p>
          <a:p>
            <a:pPr marL="0" indent="0" algn="ctr">
              <a:buNone/>
            </a:pPr>
            <a:r>
              <a:rPr lang="en-US" sz="31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that worker may be eligible to receive the following </a:t>
            </a:r>
          </a:p>
          <a:p>
            <a:pPr marL="0" indent="0" algn="ctr">
              <a:buNone/>
            </a:pPr>
            <a:r>
              <a:rPr lang="en-US" sz="31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benefits and services at a local American Job Center: </a:t>
            </a:r>
            <a:endParaRPr lang="en-US" sz="3100" dirty="0"/>
          </a:p>
          <a:p>
            <a:endParaRPr lang="en-US" dirty="0"/>
          </a:p>
          <a:p>
            <a:pPr lvl="1">
              <a:spcAft>
                <a:spcPts val="600"/>
              </a:spcAft>
            </a:pPr>
            <a:r>
              <a:rPr lang="en-US" sz="2900" b="1" dirty="0"/>
              <a:t>Re-employment services </a:t>
            </a:r>
            <a:r>
              <a:rPr lang="en-US" sz="2900" dirty="0"/>
              <a:t>- </a:t>
            </a:r>
            <a:r>
              <a:rPr lang="en-US" sz="2700" dirty="0"/>
              <a:t>Skills assessments, individual employment plans, career counseling, supportive services, and information on training, labor markets, provided through other American Job Center programs.</a:t>
            </a:r>
          </a:p>
          <a:p>
            <a:pPr lvl="1">
              <a:spcAft>
                <a:spcPts val="600"/>
              </a:spcAft>
            </a:pPr>
            <a:r>
              <a:rPr lang="en-US" sz="2900" b="1" dirty="0"/>
              <a:t>Training</a:t>
            </a:r>
            <a:r>
              <a:rPr lang="en-US" sz="2900" dirty="0"/>
              <a:t> – </a:t>
            </a:r>
            <a:r>
              <a:rPr lang="en-US" sz="2700" dirty="0"/>
              <a:t>Provided to workers that don’t have enough skills to obtain suitable employment in the current labor market.</a:t>
            </a:r>
          </a:p>
        </p:txBody>
      </p:sp>
    </p:spTree>
    <p:extLst>
      <p:ext uri="{BB962C8B-B14F-4D97-AF65-F5344CB8AC3E}">
        <p14:creationId xmlns:p14="http://schemas.microsoft.com/office/powerpoint/2010/main" val="227247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A6B85-6AAD-4C71-8959-D8993E7A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Trade Adjustment Assistance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1CF9B-52CD-4199-ABE7-5BE3E44FD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			Types of Training:</a:t>
            </a:r>
            <a:endParaRPr lang="en-US" sz="3000" dirty="0">
              <a:latin typeface="+mn-lt"/>
            </a:endParaRPr>
          </a:p>
          <a:p>
            <a:pPr marL="0" indent="0">
              <a:buNone/>
            </a:pPr>
            <a:endParaRPr lang="en-US" sz="1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Remedial training, GED/</a:t>
            </a:r>
            <a:r>
              <a:rPr lang="en-US" sz="2400" dirty="0" err="1"/>
              <a:t>HiSet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Occupational training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On the-job training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Apprenticeship programs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Vocational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On-line, Distance Learning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57200" lvl="1" indent="0" algn="ctr">
              <a:buNone/>
            </a:pPr>
            <a:r>
              <a:rPr lang="en-US" sz="2400" b="1" dirty="0"/>
              <a:t>Training can be full or part-time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1872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2FDD41-5465-4A34-B0FE-24C2B388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77800"/>
            <a:ext cx="8839200" cy="825500"/>
          </a:xfrm>
        </p:spPr>
        <p:txBody>
          <a:bodyPr/>
          <a:lstStyle/>
          <a:p>
            <a:pPr algn="ctr"/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Trade Adjustment Assistance</a:t>
            </a:r>
            <a:endParaRPr lang="en-US" sz="4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8F27AB-934C-4A47-901D-265102BF1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597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The TAA Program will cover 100% of the required occupational training costs if training is approved and 50% of the participant’s earned wage under OJT</a:t>
            </a:r>
            <a:endParaRPr lang="en-US" sz="3000" dirty="0">
              <a:latin typeface="+mn-lt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600" dirty="0"/>
              <a:t>Example of Training Costs: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600" dirty="0"/>
              <a:t>Tuition, fees, textbooks, tools, supplies, uniforms, etc., and travel cost if worker travel 10 miles or more for approved training.</a:t>
            </a:r>
          </a:p>
          <a:p>
            <a:pPr marL="0" indent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21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9644" y="1219200"/>
            <a:ext cx="8763000" cy="47929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3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cs typeface="Calibri" panose="020F0502020204030204" pitchFamily="34" charset="0"/>
              </a:rPr>
              <a:t>TAA partners with accredited training institutions:</a:t>
            </a:r>
            <a:endParaRPr lang="en-US" sz="3300" dirty="0">
              <a:latin typeface="+mn-lt"/>
              <a:cs typeface="Calibri" panose="020F0502020204030204" pitchFamily="34" charset="0"/>
            </a:endParaRPr>
          </a:p>
          <a:p>
            <a:endParaRPr lang="en-US" sz="2100" dirty="0"/>
          </a:p>
          <a:p>
            <a:pPr>
              <a:buClrTx/>
            </a:pPr>
            <a:r>
              <a:rPr lang="en-US" sz="2800" dirty="0"/>
              <a:t>Tennessee Board of Regent Schools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Tennessee Colleges of Applied Technology (TCAT)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State Community Colleges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TN </a:t>
            </a:r>
            <a:r>
              <a:rPr lang="en-US" sz="2400" dirty="0" err="1"/>
              <a:t>eCampus</a:t>
            </a:r>
            <a:endParaRPr lang="en-US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457200" lvl="1" indent="-457200">
              <a:buClrTx/>
              <a:buFont typeface="Arial" panose="020B0604020202020204" pitchFamily="34" charset="0"/>
              <a:buChar char="•"/>
            </a:pPr>
            <a:r>
              <a:rPr lang="en-US" sz="2800" dirty="0"/>
              <a:t>Tennessee Universities</a:t>
            </a:r>
          </a:p>
          <a:p>
            <a:pPr marL="342900" lvl="1" indent="-342900">
              <a:buClrTx/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506413" lvl="1" indent="-457200">
              <a:buClrTx/>
              <a:buFont typeface="Arial" panose="020B0604020202020204" pitchFamily="34" charset="0"/>
              <a:buChar char="•"/>
            </a:pPr>
            <a:r>
              <a:rPr lang="en-US" sz="2800" dirty="0"/>
              <a:t>Private Training Providers</a:t>
            </a:r>
          </a:p>
          <a:p>
            <a:pPr marL="392113" lvl="1" indent="-342900">
              <a:buClrTx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9213" lvl="1" indent="0" algn="ctr">
              <a:buNone/>
            </a:pPr>
            <a:r>
              <a:rPr lang="en-US" sz="2100" b="1" i="1" dirty="0"/>
              <a:t>**Providers do not have to be on the Eligible Training Providers’ List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Trade Adjustment Assistance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14561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BBD71-1D9E-4E05-9697-C6D5A58EC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Trade Adjustment Assistance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A08-A0C6-4731-80A2-4F5CCEB7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43001"/>
            <a:ext cx="8724900" cy="4876800"/>
          </a:xfrm>
        </p:spPr>
        <p:txBody>
          <a:bodyPr>
            <a:normAutofit/>
          </a:bodyPr>
          <a:lstStyle/>
          <a:p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Benefits &amp; Services (cont.)</a:t>
            </a:r>
          </a:p>
          <a:p>
            <a:pPr marL="0" indent="0">
              <a:buNone/>
            </a:pPr>
            <a:endParaRPr lang="en-US" sz="1800" dirty="0"/>
          </a:p>
          <a:p>
            <a:pPr lvl="1">
              <a:spcAft>
                <a:spcPts val="600"/>
              </a:spcAft>
            </a:pPr>
            <a:r>
              <a:rPr lang="en-US" b="1" dirty="0"/>
              <a:t>Trade Readjustment Assistance (TRA) </a:t>
            </a:r>
            <a:r>
              <a:rPr lang="en-US" dirty="0"/>
              <a:t>- </a:t>
            </a:r>
            <a:r>
              <a:rPr lang="en-US" sz="1900" dirty="0"/>
              <a:t>Income support available in the form of weekly cash payments to workers who are enrolled in approved training and have exhausted their unemployment insurance. </a:t>
            </a:r>
            <a:endParaRPr lang="en-US" sz="1900" b="1" dirty="0"/>
          </a:p>
          <a:p>
            <a:pPr lvl="1">
              <a:spcAft>
                <a:spcPts val="600"/>
              </a:spcAft>
            </a:pPr>
            <a:r>
              <a:rPr lang="en-US" b="1" dirty="0"/>
              <a:t>Job Search Allowance </a:t>
            </a:r>
            <a:r>
              <a:rPr lang="en-US" dirty="0"/>
              <a:t>- </a:t>
            </a:r>
            <a:r>
              <a:rPr lang="en-US" sz="1900" dirty="0"/>
              <a:t>Reimbursement for costs of seeking employment outside of the worker’s commuting area.</a:t>
            </a:r>
          </a:p>
          <a:p>
            <a:pPr lvl="1">
              <a:spcAft>
                <a:spcPts val="600"/>
              </a:spcAft>
            </a:pPr>
            <a:r>
              <a:rPr lang="en-US" sz="2000" b="1" dirty="0"/>
              <a:t>Relocation Allowance </a:t>
            </a:r>
            <a:r>
              <a:rPr lang="en-US" sz="2000" dirty="0"/>
              <a:t>– </a:t>
            </a:r>
            <a:r>
              <a:rPr lang="en-US" sz="1900" dirty="0"/>
              <a:t>Reimbursement for relocation costs for employment outside of the worker’s commuting area. 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A/RTAA </a:t>
            </a:r>
            <a:r>
              <a:rPr lang="en-US" dirty="0"/>
              <a:t>- </a:t>
            </a:r>
            <a:r>
              <a:rPr lang="en-US" sz="1900" dirty="0"/>
              <a:t>Wage subsidy for up to two years available to reemployed workers 50 years of age and older and covers a portion of the difference between a worker’s new wage and their old wage (up to a $10,000 maximum benefit).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495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229167"/>
            <a:ext cx="7848600" cy="43996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2800" b="1" dirty="0"/>
              <a:t>TAA Services Requirements:</a:t>
            </a:r>
          </a:p>
          <a:p>
            <a:pPr marL="0" indent="0" algn="ctr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sz="2700" dirty="0"/>
              <a:t>Trade Adjustment Assistance (TAA) is considered a work-first program.  Therefore, a search for suitable employment is required before some services may be requested.</a:t>
            </a:r>
          </a:p>
          <a:p>
            <a:pPr marL="0" indent="0" algn="ctr">
              <a:buNone/>
            </a:pPr>
            <a:r>
              <a:rPr lang="en-US" sz="2700" dirty="0"/>
              <a:t>Each service requested has individual requirements that </a:t>
            </a:r>
            <a:r>
              <a:rPr lang="en-US" sz="2700" b="1" dirty="0"/>
              <a:t>must</a:t>
            </a:r>
            <a:r>
              <a:rPr lang="en-US" sz="2700" dirty="0"/>
              <a:t> be met in order for approval under the program.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76200" y="228600"/>
            <a:ext cx="8839200" cy="825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 </a:t>
            </a:r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Trade Adjustment Assistance</a:t>
            </a:r>
            <a:endParaRPr lang="en-US" sz="4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9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8839200" cy="825500"/>
          </a:xfrm>
        </p:spPr>
        <p:txBody>
          <a:bodyPr/>
          <a:lstStyle/>
          <a:p>
            <a:pPr algn="ctr"/>
            <a:r>
              <a:rPr lang="en-US" sz="3600" b="0" dirty="0">
                <a:solidFill>
                  <a:schemeClr val="tx1"/>
                </a:solidFill>
                <a:effectLst/>
                <a:latin typeface="Lucida Sans Unicode" panose="020B0602030504020204" pitchFamily="34" charset="0"/>
                <a:ea typeface="Open Sans" panose="020B0606030504020204" pitchFamily="34" charset="0"/>
                <a:cs typeface="Lucida Sans Unicode" panose="020B0602030504020204" pitchFamily="34" charset="0"/>
              </a:rPr>
              <a:t>RESEA &amp; TAA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76200" y="228600"/>
            <a:ext cx="8839200" cy="825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</a:rPr>
              <a:t>Trade Adjustment Assistance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F853C7-C862-4993-9C81-577AD854373D}"/>
              </a:ext>
            </a:extLst>
          </p:cNvPr>
          <p:cNvSpPr txBox="1"/>
          <p:nvPr/>
        </p:nvSpPr>
        <p:spPr>
          <a:xfrm>
            <a:off x="304800" y="1892300"/>
            <a:ext cx="8534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can you help?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Talk about Trade (orientation / subsequent appts)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Key questions / Red flags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Refer participant to the TAA Representative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DOLETA Website: </a:t>
            </a:r>
            <a:r>
              <a:rPr lang="en-US" sz="2400" dirty="0">
                <a:hlinkClick r:id="rId2"/>
              </a:rPr>
              <a:t>https://www.dol.gov/agencies/eta/tradeact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Trade Adjustment Assistance</a:t>
            </a:r>
            <a:endParaRPr lang="en-US" sz="4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C:\Users\CC01128\AppData\Local\Microsoft\Windows\Temporary Internet Files\Content.IE5\4MVTSX5C\three_questions_small_business_health_insuarnce[1]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2857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57762" y="5105400"/>
            <a:ext cx="35862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096385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0" dirty="0">
                <a:solidFill>
                  <a:prstClr val="white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Trade Adjustment Assistance</a:t>
            </a:r>
            <a:endParaRPr lang="en-US" sz="4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7453" y="1428464"/>
            <a:ext cx="37229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Program Contact: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A576C36-9A51-4A90-A324-510CACEA09D9}"/>
              </a:ext>
            </a:extLst>
          </p:cNvPr>
          <p:cNvSpPr txBox="1">
            <a:spLocks/>
          </p:cNvSpPr>
          <p:nvPr/>
        </p:nvSpPr>
        <p:spPr>
          <a:xfrm>
            <a:off x="2597453" y="2286000"/>
            <a:ext cx="3722914" cy="255876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Font typeface="Arial" panose="020B0604020202020204" pitchFamily="34" charset="0"/>
              <a:buNone/>
            </a:pPr>
            <a:endParaRPr lang="en-US" sz="1000" dirty="0">
              <a:latin typeface="+mn-lt"/>
            </a:endParaRP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Mayra Marquez-Rios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GPM/TAA Coordinator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Workforce Services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(615)253-4737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mayra.marquez-rios@tn.gov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109728" indent="0" algn="ctr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000" dirty="0">
              <a:latin typeface="+mn-lt"/>
            </a:endParaRPr>
          </a:p>
          <a:p>
            <a:pPr marL="109728" indent="0" algn="ctr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000" dirty="0">
              <a:latin typeface="+mn-lt"/>
            </a:endParaRPr>
          </a:p>
          <a:p>
            <a:pPr marL="109728" indent="0" algn="ctr">
              <a:buFont typeface="Arial" panose="020B0604020202020204" pitchFamily="34" charset="0"/>
              <a:buNone/>
            </a:pPr>
            <a:endParaRPr lang="en-US" sz="2000" dirty="0">
              <a:latin typeface="+mn-lt"/>
            </a:endParaRPr>
          </a:p>
          <a:p>
            <a:pPr marL="109728" indent="0" algn="ctr">
              <a:buFont typeface="Arial" panose="020B0604020202020204" pitchFamily="34" charset="0"/>
              <a:buNone/>
            </a:pPr>
            <a:endParaRPr lang="en-US" sz="2000" dirty="0">
              <a:latin typeface="+mn-lt"/>
            </a:endParaRPr>
          </a:p>
          <a:p>
            <a:pPr marL="109728" indent="0" algn="ctr">
              <a:buFont typeface="Arial" panose="020B0604020202020204" pitchFamily="34" charset="0"/>
              <a:buNone/>
            </a:pP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239782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B5D7294-6005-43B9-8C4A-E060FE656DF8}">
  <we:reference id="6a7bd4f3-0563-43af-8c08-79110eebdff6" version="1.1.0.1" store="EXCatalog" storeType="EXCatalog"/>
  <we:alternateReferences>
    <we:reference id="WA104381155" version="1.1.0.1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</TotalTime>
  <Words>601</Words>
  <Application>Microsoft Office PowerPoint</Application>
  <PresentationFormat>On-screen Show (4:3)</PresentationFormat>
  <Paragraphs>99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Lucida Sans Unicode</vt:lpstr>
      <vt:lpstr>Open Sans</vt:lpstr>
      <vt:lpstr>PermianSlabSerifTypeface</vt:lpstr>
      <vt:lpstr>Wingdings</vt:lpstr>
      <vt:lpstr>PowerPoint B</vt:lpstr>
      <vt:lpstr>Trade Adjustment Assistance Program Overview</vt:lpstr>
      <vt:lpstr>Trade Adjustment Assistance</vt:lpstr>
      <vt:lpstr>Trade Adjustment Assistance</vt:lpstr>
      <vt:lpstr> Trade Adjustment Assistance</vt:lpstr>
      <vt:lpstr>Trade Adjustment Assistance</vt:lpstr>
      <vt:lpstr>Trade Adjustment Assistance</vt:lpstr>
      <vt:lpstr>Trade Adjustment Assistance</vt:lpstr>
      <vt:lpstr>Trade Adjustment Assistance</vt:lpstr>
      <vt:lpstr> </vt:lpstr>
      <vt:lpstr>RESEA &amp; TAA</vt:lpstr>
      <vt:lpstr>Trade Adjustment Assistance</vt:lpstr>
      <vt:lpstr>Trade Adjustment Assistance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Manikowski, Susan - ETA</cp:lastModifiedBy>
  <cp:revision>100</cp:revision>
  <cp:lastPrinted>2017-10-09T20:29:33Z</cp:lastPrinted>
  <dcterms:created xsi:type="dcterms:W3CDTF">2015-04-20T19:55:53Z</dcterms:created>
  <dcterms:modified xsi:type="dcterms:W3CDTF">2023-12-15T03:53:11Z</dcterms:modified>
</cp:coreProperties>
</file>