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0.xml" ContentType="application/vnd.openxmlformats-officedocument.presentationml.tags+xml"/>
  <Override PartName="/ppt/notesSlides/notesSlide21.xml" ContentType="application/vnd.openxmlformats-officedocument.presentationml.notesSlide+xml"/>
  <Override PartName="/ppt/tags/tag11.xml" ContentType="application/vnd.openxmlformats-officedocument.presentationml.tags+xml"/>
  <Override PartName="/ppt/notesSlides/notesSlide22.xml" ContentType="application/vnd.openxmlformats-officedocument.presentationml.notesSlide+xml"/>
  <Override PartName="/ppt/tags/tag1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4.xml" ContentType="application/vnd.openxmlformats-officedocument.presentationml.tags+xml"/>
  <Override PartName="/ppt/notesSlides/notesSlide29.xml" ContentType="application/vnd.openxmlformats-officedocument.presentationml.notesSlide+xml"/>
  <Override PartName="/ppt/tags/tag15.xml" ContentType="application/vnd.openxmlformats-officedocument.presentationml.tags+xml"/>
  <Override PartName="/ppt/notesSlides/notesSlide30.xml" ContentType="application/vnd.openxmlformats-officedocument.presentationml.notesSlide+xml"/>
  <Override PartName="/ppt/tags/tag16.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7.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8.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19.xml" ContentType="application/vnd.openxmlformats-officedocument.presentationml.tags+xml"/>
  <Override PartName="/ppt/notesSlides/notesSlide53.xml" ContentType="application/vnd.openxmlformats-officedocument.presentationml.notesSlide+xml"/>
  <Override PartName="/ppt/tags/tag20.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21.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22.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23.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ags/tag24.xml" ContentType="application/vnd.openxmlformats-officedocument.presentationml.tag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ags/tag25.xml" ContentType="application/vnd.openxmlformats-officedocument.presentationml.tags+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tags/tag26.xml" ContentType="application/vnd.openxmlformats-officedocument.presentationml.tags+xml"/>
  <Override PartName="/ppt/notesSlides/notesSlide88.xml" ContentType="application/vnd.openxmlformats-officedocument.presentationml.notesSlide+xml"/>
  <Override PartName="/ppt/tags/tag27.xml" ContentType="application/vnd.openxmlformats-officedocument.presentationml.tags+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tags/tag28.xml" ContentType="application/vnd.openxmlformats-officedocument.presentationml.tags+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tags/tag29.xml" ContentType="application/vnd.openxmlformats-officedocument.presentationml.tags+xml"/>
  <Override PartName="/ppt/notesSlides/notesSlide100.xml" ContentType="application/vnd.openxmlformats-officedocument.presentationml.notesSlide+xml"/>
  <Override PartName="/ppt/tags/tag30.xml" ContentType="application/vnd.openxmlformats-officedocument.presentationml.tags+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108"/>
  </p:notesMasterIdLst>
  <p:sldIdLst>
    <p:sldId id="256" r:id="rId7"/>
    <p:sldId id="265" r:id="rId8"/>
    <p:sldId id="309" r:id="rId9"/>
    <p:sldId id="310" r:id="rId10"/>
    <p:sldId id="311" r:id="rId11"/>
    <p:sldId id="329" r:id="rId12"/>
    <p:sldId id="328" r:id="rId13"/>
    <p:sldId id="312" r:id="rId14"/>
    <p:sldId id="282" r:id="rId15"/>
    <p:sldId id="317" r:id="rId16"/>
    <p:sldId id="313" r:id="rId17"/>
    <p:sldId id="290" r:id="rId18"/>
    <p:sldId id="314" r:id="rId19"/>
    <p:sldId id="321" r:id="rId20"/>
    <p:sldId id="315" r:id="rId21"/>
    <p:sldId id="286" r:id="rId22"/>
    <p:sldId id="323" r:id="rId23"/>
    <p:sldId id="324" r:id="rId24"/>
    <p:sldId id="369" r:id="rId25"/>
    <p:sldId id="370" r:id="rId26"/>
    <p:sldId id="318" r:id="rId27"/>
    <p:sldId id="319" r:id="rId28"/>
    <p:sldId id="322" r:id="rId29"/>
    <p:sldId id="289" r:id="rId30"/>
    <p:sldId id="416" r:id="rId31"/>
    <p:sldId id="325" r:id="rId32"/>
    <p:sldId id="326" r:id="rId33"/>
    <p:sldId id="285" r:id="rId34"/>
    <p:sldId id="422" r:id="rId35"/>
    <p:sldId id="372" r:id="rId36"/>
    <p:sldId id="415" r:id="rId37"/>
    <p:sldId id="327" r:id="rId38"/>
    <p:sldId id="284" r:id="rId39"/>
    <p:sldId id="373" r:id="rId40"/>
    <p:sldId id="420" r:id="rId41"/>
    <p:sldId id="331" r:id="rId42"/>
    <p:sldId id="330" r:id="rId43"/>
    <p:sldId id="334" r:id="rId44"/>
    <p:sldId id="335" r:id="rId45"/>
    <p:sldId id="414" r:id="rId46"/>
    <p:sldId id="336" r:id="rId47"/>
    <p:sldId id="374" r:id="rId48"/>
    <p:sldId id="337" r:id="rId49"/>
    <p:sldId id="338" r:id="rId50"/>
    <p:sldId id="339" r:id="rId51"/>
    <p:sldId id="340" r:id="rId52"/>
    <p:sldId id="413" r:id="rId53"/>
    <p:sldId id="341" r:id="rId54"/>
    <p:sldId id="342" r:id="rId55"/>
    <p:sldId id="343" r:id="rId56"/>
    <p:sldId id="344" r:id="rId57"/>
    <p:sldId id="345" r:id="rId58"/>
    <p:sldId id="423" r:id="rId59"/>
    <p:sldId id="376" r:id="rId60"/>
    <p:sldId id="346" r:id="rId61"/>
    <p:sldId id="377" r:id="rId62"/>
    <p:sldId id="378" r:id="rId63"/>
    <p:sldId id="379" r:id="rId64"/>
    <p:sldId id="353" r:id="rId65"/>
    <p:sldId id="380" r:id="rId66"/>
    <p:sldId id="412" r:id="rId67"/>
    <p:sldId id="348" r:id="rId68"/>
    <p:sldId id="381" r:id="rId69"/>
    <p:sldId id="349" r:id="rId70"/>
    <p:sldId id="356" r:id="rId71"/>
    <p:sldId id="368" r:id="rId72"/>
    <p:sldId id="382" r:id="rId73"/>
    <p:sldId id="354" r:id="rId74"/>
    <p:sldId id="355" r:id="rId75"/>
    <p:sldId id="383" r:id="rId76"/>
    <p:sldId id="384" r:id="rId77"/>
    <p:sldId id="418" r:id="rId78"/>
    <p:sldId id="386" r:id="rId79"/>
    <p:sldId id="357" r:id="rId80"/>
    <p:sldId id="358" r:id="rId81"/>
    <p:sldId id="359" r:id="rId82"/>
    <p:sldId id="360" r:id="rId83"/>
    <p:sldId id="387" r:id="rId84"/>
    <p:sldId id="388" r:id="rId85"/>
    <p:sldId id="389" r:id="rId86"/>
    <p:sldId id="390" r:id="rId87"/>
    <p:sldId id="391" r:id="rId88"/>
    <p:sldId id="366" r:id="rId89"/>
    <p:sldId id="411" r:id="rId90"/>
    <p:sldId id="351" r:id="rId91"/>
    <p:sldId id="400" r:id="rId92"/>
    <p:sldId id="421" r:id="rId93"/>
    <p:sldId id="424" r:id="rId94"/>
    <p:sldId id="398" r:id="rId95"/>
    <p:sldId id="417" r:id="rId96"/>
    <p:sldId id="419" r:id="rId97"/>
    <p:sldId id="394" r:id="rId98"/>
    <p:sldId id="392" r:id="rId99"/>
    <p:sldId id="410" r:id="rId100"/>
    <p:sldId id="352" r:id="rId101"/>
    <p:sldId id="363" r:id="rId102"/>
    <p:sldId id="364" r:id="rId103"/>
    <p:sldId id="365" r:id="rId104"/>
    <p:sldId id="367" r:id="rId105"/>
    <p:sldId id="275" r:id="rId106"/>
    <p:sldId id="297" r:id="rId107"/>
  </p:sldIdLst>
  <p:sldSz cx="12192000" cy="6858000"/>
  <p:notesSz cx="6858000" cy="9144000"/>
  <p:custDataLst>
    <p:tags r:id="rId10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ikowski, Susan - ETA" initials="MS-E" lastIdx="9" clrIdx="0">
    <p:extLst>
      <p:ext uri="{19B8F6BF-5375-455C-9EA6-DF929625EA0E}">
        <p15:presenceInfo xmlns:p15="http://schemas.microsoft.com/office/powerpoint/2012/main" userId="S-1-5-21-430767753-2305446740-1188461881-723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A0A45-2FF7-4638-91B2-B2C20835A40D}" v="107" dt="2020-01-16T18:53:19.8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89" autoAdjust="0"/>
    <p:restoredTop sz="61687" autoAdjust="0"/>
  </p:normalViewPr>
  <p:slideViewPr>
    <p:cSldViewPr snapToGrid="0">
      <p:cViewPr varScale="1">
        <p:scale>
          <a:sx n="37" d="100"/>
          <a:sy n="37" d="100"/>
        </p:scale>
        <p:origin x="1866" y="5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viewProps" Target="viewProps.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4.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notesMaster" Target="notesMasters/notesMaster1.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3.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ags" Target="tags/tag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1.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commentAuthors" Target="commentAuthors.xml"/><Relationship Id="rId115" Type="http://schemas.microsoft.com/office/2015/10/relationships/revisionInfo" Target="revisionInfo.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2.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4/29/2021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647988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1309362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1329404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331950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1369522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000878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476720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3440458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509724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4045930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1595027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2528764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769954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3901851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715760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651186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1797006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3099520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223785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905744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18547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633786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2466926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4148207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3992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1562849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3388230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659256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1083252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2949863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343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20207104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26480470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1468929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30425492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1389155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41441965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19879028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11733763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9280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20590986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16082192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3353262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4772925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17871633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27476674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9462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48</a:t>
            </a:fld>
            <a:endParaRPr lang="en-US"/>
          </a:p>
        </p:txBody>
      </p:sp>
    </p:spTree>
    <p:extLst>
      <p:ext uri="{BB962C8B-B14F-4D97-AF65-F5344CB8AC3E}">
        <p14:creationId xmlns:p14="http://schemas.microsoft.com/office/powerpoint/2010/main" val="12204424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49</a:t>
            </a:fld>
            <a:endParaRPr lang="en-US"/>
          </a:p>
        </p:txBody>
      </p:sp>
    </p:spTree>
    <p:extLst>
      <p:ext uri="{BB962C8B-B14F-4D97-AF65-F5344CB8AC3E}">
        <p14:creationId xmlns:p14="http://schemas.microsoft.com/office/powerpoint/2010/main" val="19793288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50</a:t>
            </a:fld>
            <a:endParaRPr lang="en-US"/>
          </a:p>
        </p:txBody>
      </p:sp>
    </p:spTree>
    <p:extLst>
      <p:ext uri="{BB962C8B-B14F-4D97-AF65-F5344CB8AC3E}">
        <p14:creationId xmlns:p14="http://schemas.microsoft.com/office/powerpoint/2010/main" val="2332549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51</a:t>
            </a:fld>
            <a:endParaRPr lang="en-US"/>
          </a:p>
        </p:txBody>
      </p:sp>
    </p:spTree>
    <p:extLst>
      <p:ext uri="{BB962C8B-B14F-4D97-AF65-F5344CB8AC3E}">
        <p14:creationId xmlns:p14="http://schemas.microsoft.com/office/powerpoint/2010/main" val="20153248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52</a:t>
            </a:fld>
            <a:endParaRPr lang="en-US"/>
          </a:p>
        </p:txBody>
      </p:sp>
    </p:spTree>
    <p:extLst>
      <p:ext uri="{BB962C8B-B14F-4D97-AF65-F5344CB8AC3E}">
        <p14:creationId xmlns:p14="http://schemas.microsoft.com/office/powerpoint/2010/main" val="12288580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53</a:t>
            </a:fld>
            <a:endParaRPr lang="en-US"/>
          </a:p>
        </p:txBody>
      </p:sp>
    </p:spTree>
    <p:extLst>
      <p:ext uri="{BB962C8B-B14F-4D97-AF65-F5344CB8AC3E}">
        <p14:creationId xmlns:p14="http://schemas.microsoft.com/office/powerpoint/2010/main" val="37805111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54</a:t>
            </a:fld>
            <a:endParaRPr lang="en-US"/>
          </a:p>
        </p:txBody>
      </p:sp>
    </p:spTree>
    <p:extLst>
      <p:ext uri="{BB962C8B-B14F-4D97-AF65-F5344CB8AC3E}">
        <p14:creationId xmlns:p14="http://schemas.microsoft.com/office/powerpoint/2010/main" val="650658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55</a:t>
            </a:fld>
            <a:endParaRPr lang="en-US"/>
          </a:p>
        </p:txBody>
      </p:sp>
    </p:spTree>
    <p:extLst>
      <p:ext uri="{BB962C8B-B14F-4D97-AF65-F5344CB8AC3E}">
        <p14:creationId xmlns:p14="http://schemas.microsoft.com/office/powerpoint/2010/main" val="11116682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56</a:t>
            </a:fld>
            <a:endParaRPr lang="en-US"/>
          </a:p>
        </p:txBody>
      </p:sp>
    </p:spTree>
    <p:extLst>
      <p:ext uri="{BB962C8B-B14F-4D97-AF65-F5344CB8AC3E}">
        <p14:creationId xmlns:p14="http://schemas.microsoft.com/office/powerpoint/2010/main" val="25911054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57</a:t>
            </a:fld>
            <a:endParaRPr lang="en-US"/>
          </a:p>
        </p:txBody>
      </p:sp>
    </p:spTree>
    <p:extLst>
      <p:ext uri="{BB962C8B-B14F-4D97-AF65-F5344CB8AC3E}">
        <p14:creationId xmlns:p14="http://schemas.microsoft.com/office/powerpoint/2010/main" val="17699055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58</a:t>
            </a:fld>
            <a:endParaRPr lang="en-US"/>
          </a:p>
        </p:txBody>
      </p:sp>
    </p:spTree>
    <p:extLst>
      <p:ext uri="{BB962C8B-B14F-4D97-AF65-F5344CB8AC3E}">
        <p14:creationId xmlns:p14="http://schemas.microsoft.com/office/powerpoint/2010/main" val="2014373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59</a:t>
            </a:fld>
            <a:endParaRPr lang="en-US"/>
          </a:p>
        </p:txBody>
      </p:sp>
    </p:spTree>
    <p:extLst>
      <p:ext uri="{BB962C8B-B14F-4D97-AF65-F5344CB8AC3E}">
        <p14:creationId xmlns:p14="http://schemas.microsoft.com/office/powerpoint/2010/main" val="6724858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60</a:t>
            </a:fld>
            <a:endParaRPr lang="en-US"/>
          </a:p>
        </p:txBody>
      </p:sp>
    </p:spTree>
    <p:extLst>
      <p:ext uri="{BB962C8B-B14F-4D97-AF65-F5344CB8AC3E}">
        <p14:creationId xmlns:p14="http://schemas.microsoft.com/office/powerpoint/2010/main" val="16334656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1153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62</a:t>
            </a:fld>
            <a:endParaRPr lang="en-US"/>
          </a:p>
        </p:txBody>
      </p:sp>
    </p:spTree>
    <p:extLst>
      <p:ext uri="{BB962C8B-B14F-4D97-AF65-F5344CB8AC3E}">
        <p14:creationId xmlns:p14="http://schemas.microsoft.com/office/powerpoint/2010/main" val="10499421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63</a:t>
            </a:fld>
            <a:endParaRPr lang="en-US"/>
          </a:p>
        </p:txBody>
      </p:sp>
    </p:spTree>
    <p:extLst>
      <p:ext uri="{BB962C8B-B14F-4D97-AF65-F5344CB8AC3E}">
        <p14:creationId xmlns:p14="http://schemas.microsoft.com/office/powerpoint/2010/main" val="13381184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64</a:t>
            </a:fld>
            <a:endParaRPr lang="en-US"/>
          </a:p>
        </p:txBody>
      </p:sp>
    </p:spTree>
    <p:extLst>
      <p:ext uri="{BB962C8B-B14F-4D97-AF65-F5344CB8AC3E}">
        <p14:creationId xmlns:p14="http://schemas.microsoft.com/office/powerpoint/2010/main" val="2009537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65</a:t>
            </a:fld>
            <a:endParaRPr lang="en-US"/>
          </a:p>
        </p:txBody>
      </p:sp>
    </p:spTree>
    <p:extLst>
      <p:ext uri="{BB962C8B-B14F-4D97-AF65-F5344CB8AC3E}">
        <p14:creationId xmlns:p14="http://schemas.microsoft.com/office/powerpoint/2010/main" val="11202160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66</a:t>
            </a:fld>
            <a:endParaRPr lang="en-US"/>
          </a:p>
        </p:txBody>
      </p:sp>
    </p:spTree>
    <p:extLst>
      <p:ext uri="{BB962C8B-B14F-4D97-AF65-F5344CB8AC3E}">
        <p14:creationId xmlns:p14="http://schemas.microsoft.com/office/powerpoint/2010/main" val="25433173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67</a:t>
            </a:fld>
            <a:endParaRPr lang="en-US"/>
          </a:p>
        </p:txBody>
      </p:sp>
    </p:spTree>
    <p:extLst>
      <p:ext uri="{BB962C8B-B14F-4D97-AF65-F5344CB8AC3E}">
        <p14:creationId xmlns:p14="http://schemas.microsoft.com/office/powerpoint/2010/main" val="5067987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68</a:t>
            </a:fld>
            <a:endParaRPr lang="en-US"/>
          </a:p>
        </p:txBody>
      </p:sp>
    </p:spTree>
    <p:extLst>
      <p:ext uri="{BB962C8B-B14F-4D97-AF65-F5344CB8AC3E}">
        <p14:creationId xmlns:p14="http://schemas.microsoft.com/office/powerpoint/2010/main" val="37674101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69</a:t>
            </a:fld>
            <a:endParaRPr lang="en-US"/>
          </a:p>
        </p:txBody>
      </p:sp>
    </p:spTree>
    <p:extLst>
      <p:ext uri="{BB962C8B-B14F-4D97-AF65-F5344CB8AC3E}">
        <p14:creationId xmlns:p14="http://schemas.microsoft.com/office/powerpoint/2010/main" val="26561801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70</a:t>
            </a:fld>
            <a:endParaRPr lang="en-US"/>
          </a:p>
        </p:txBody>
      </p:sp>
    </p:spTree>
    <p:extLst>
      <p:ext uri="{BB962C8B-B14F-4D97-AF65-F5344CB8AC3E}">
        <p14:creationId xmlns:p14="http://schemas.microsoft.com/office/powerpoint/2010/main" val="30456391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71</a:t>
            </a:fld>
            <a:endParaRPr lang="en-US"/>
          </a:p>
        </p:txBody>
      </p:sp>
    </p:spTree>
    <p:extLst>
      <p:ext uri="{BB962C8B-B14F-4D97-AF65-F5344CB8AC3E}">
        <p14:creationId xmlns:p14="http://schemas.microsoft.com/office/powerpoint/2010/main" val="621887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72</a:t>
            </a:fld>
            <a:endParaRPr lang="en-US"/>
          </a:p>
        </p:txBody>
      </p:sp>
    </p:spTree>
    <p:extLst>
      <p:ext uri="{BB962C8B-B14F-4D97-AF65-F5344CB8AC3E}">
        <p14:creationId xmlns:p14="http://schemas.microsoft.com/office/powerpoint/2010/main" val="31375917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73</a:t>
            </a:fld>
            <a:endParaRPr lang="en-US"/>
          </a:p>
        </p:txBody>
      </p:sp>
    </p:spTree>
    <p:extLst>
      <p:ext uri="{BB962C8B-B14F-4D97-AF65-F5344CB8AC3E}">
        <p14:creationId xmlns:p14="http://schemas.microsoft.com/office/powerpoint/2010/main" val="27457464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74</a:t>
            </a:fld>
            <a:endParaRPr lang="en-US"/>
          </a:p>
        </p:txBody>
      </p:sp>
    </p:spTree>
    <p:extLst>
      <p:ext uri="{BB962C8B-B14F-4D97-AF65-F5344CB8AC3E}">
        <p14:creationId xmlns:p14="http://schemas.microsoft.com/office/powerpoint/2010/main" val="38378645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75</a:t>
            </a:fld>
            <a:endParaRPr lang="en-US"/>
          </a:p>
        </p:txBody>
      </p:sp>
    </p:spTree>
    <p:extLst>
      <p:ext uri="{BB962C8B-B14F-4D97-AF65-F5344CB8AC3E}">
        <p14:creationId xmlns:p14="http://schemas.microsoft.com/office/powerpoint/2010/main" val="21635659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76</a:t>
            </a:fld>
            <a:endParaRPr lang="en-US"/>
          </a:p>
        </p:txBody>
      </p:sp>
    </p:spTree>
    <p:extLst>
      <p:ext uri="{BB962C8B-B14F-4D97-AF65-F5344CB8AC3E}">
        <p14:creationId xmlns:p14="http://schemas.microsoft.com/office/powerpoint/2010/main" val="4388691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77</a:t>
            </a:fld>
            <a:endParaRPr lang="en-US"/>
          </a:p>
        </p:txBody>
      </p:sp>
    </p:spTree>
    <p:extLst>
      <p:ext uri="{BB962C8B-B14F-4D97-AF65-F5344CB8AC3E}">
        <p14:creationId xmlns:p14="http://schemas.microsoft.com/office/powerpoint/2010/main" val="2027322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78</a:t>
            </a:fld>
            <a:endParaRPr lang="en-US"/>
          </a:p>
        </p:txBody>
      </p:sp>
    </p:spTree>
    <p:extLst>
      <p:ext uri="{BB962C8B-B14F-4D97-AF65-F5344CB8AC3E}">
        <p14:creationId xmlns:p14="http://schemas.microsoft.com/office/powerpoint/2010/main" val="32971521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79</a:t>
            </a:fld>
            <a:endParaRPr lang="en-US"/>
          </a:p>
        </p:txBody>
      </p:sp>
    </p:spTree>
    <p:extLst>
      <p:ext uri="{BB962C8B-B14F-4D97-AF65-F5344CB8AC3E}">
        <p14:creationId xmlns:p14="http://schemas.microsoft.com/office/powerpoint/2010/main" val="30046044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80</a:t>
            </a:fld>
            <a:endParaRPr lang="en-US"/>
          </a:p>
        </p:txBody>
      </p:sp>
    </p:spTree>
    <p:extLst>
      <p:ext uri="{BB962C8B-B14F-4D97-AF65-F5344CB8AC3E}">
        <p14:creationId xmlns:p14="http://schemas.microsoft.com/office/powerpoint/2010/main" val="26992621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81</a:t>
            </a:fld>
            <a:endParaRPr lang="en-US"/>
          </a:p>
        </p:txBody>
      </p:sp>
    </p:spTree>
    <p:extLst>
      <p:ext uri="{BB962C8B-B14F-4D97-AF65-F5344CB8AC3E}">
        <p14:creationId xmlns:p14="http://schemas.microsoft.com/office/powerpoint/2010/main" val="22670043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82</a:t>
            </a:fld>
            <a:endParaRPr lang="en-US"/>
          </a:p>
        </p:txBody>
      </p:sp>
    </p:spTree>
    <p:extLst>
      <p:ext uri="{BB962C8B-B14F-4D97-AF65-F5344CB8AC3E}">
        <p14:creationId xmlns:p14="http://schemas.microsoft.com/office/powerpoint/2010/main" val="29499628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83</a:t>
            </a:fld>
            <a:endParaRPr lang="en-US"/>
          </a:p>
        </p:txBody>
      </p:sp>
    </p:spTree>
    <p:extLst>
      <p:ext uri="{BB962C8B-B14F-4D97-AF65-F5344CB8AC3E}">
        <p14:creationId xmlns:p14="http://schemas.microsoft.com/office/powerpoint/2010/main" val="194421134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0330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a case manager working with participants, these resources should be helpful for you.</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85</a:t>
            </a:fld>
            <a:endParaRPr lang="en-US"/>
          </a:p>
        </p:txBody>
      </p:sp>
    </p:spTree>
    <p:extLst>
      <p:ext uri="{BB962C8B-B14F-4D97-AF65-F5344CB8AC3E}">
        <p14:creationId xmlns:p14="http://schemas.microsoft.com/office/powerpoint/2010/main" val="32209766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86</a:t>
            </a:fld>
            <a:endParaRPr lang="en-US"/>
          </a:p>
        </p:txBody>
      </p:sp>
    </p:spTree>
    <p:extLst>
      <p:ext uri="{BB962C8B-B14F-4D97-AF65-F5344CB8AC3E}">
        <p14:creationId xmlns:p14="http://schemas.microsoft.com/office/powerpoint/2010/main" val="14433992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87</a:t>
            </a:fld>
            <a:endParaRPr lang="en-US"/>
          </a:p>
        </p:txBody>
      </p:sp>
    </p:spTree>
    <p:extLst>
      <p:ext uri="{BB962C8B-B14F-4D97-AF65-F5344CB8AC3E}">
        <p14:creationId xmlns:p14="http://schemas.microsoft.com/office/powerpoint/2010/main" val="29698826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baseline="0"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88</a:t>
            </a:fld>
            <a:endParaRPr lang="en-US"/>
          </a:p>
        </p:txBody>
      </p:sp>
    </p:spTree>
    <p:extLst>
      <p:ext uri="{BB962C8B-B14F-4D97-AF65-F5344CB8AC3E}">
        <p14:creationId xmlns:p14="http://schemas.microsoft.com/office/powerpoint/2010/main" val="29713960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89</a:t>
            </a:fld>
            <a:endParaRPr lang="en-US"/>
          </a:p>
        </p:txBody>
      </p:sp>
    </p:spTree>
    <p:extLst>
      <p:ext uri="{BB962C8B-B14F-4D97-AF65-F5344CB8AC3E}">
        <p14:creationId xmlns:p14="http://schemas.microsoft.com/office/powerpoint/2010/main" val="252837693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90</a:t>
            </a:fld>
            <a:endParaRPr lang="en-US"/>
          </a:p>
        </p:txBody>
      </p:sp>
    </p:spTree>
    <p:extLst>
      <p:ext uri="{BB962C8B-B14F-4D97-AF65-F5344CB8AC3E}">
        <p14:creationId xmlns:p14="http://schemas.microsoft.com/office/powerpoint/2010/main" val="26635467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91</a:t>
            </a:fld>
            <a:endParaRPr lang="en-US"/>
          </a:p>
        </p:txBody>
      </p:sp>
    </p:spTree>
    <p:extLst>
      <p:ext uri="{BB962C8B-B14F-4D97-AF65-F5344CB8AC3E}">
        <p14:creationId xmlns:p14="http://schemas.microsoft.com/office/powerpoint/2010/main" val="34523693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92</a:t>
            </a:fld>
            <a:endParaRPr lang="en-US"/>
          </a:p>
        </p:txBody>
      </p:sp>
    </p:spTree>
    <p:extLst>
      <p:ext uri="{BB962C8B-B14F-4D97-AF65-F5344CB8AC3E}">
        <p14:creationId xmlns:p14="http://schemas.microsoft.com/office/powerpoint/2010/main" val="26466610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93</a:t>
            </a:fld>
            <a:endParaRPr lang="en-US"/>
          </a:p>
        </p:txBody>
      </p:sp>
    </p:spTree>
    <p:extLst>
      <p:ext uri="{BB962C8B-B14F-4D97-AF65-F5344CB8AC3E}">
        <p14:creationId xmlns:p14="http://schemas.microsoft.com/office/powerpoint/2010/main" val="428500729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08739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Reporting is an</a:t>
            </a:r>
            <a:r>
              <a:rPr lang="en-US" baseline="0" dirty="0" smtClean="0"/>
              <a:t> integral piece of running the TAA Program.  And admittedly, some of the reporting can be complicated.  This section has resources to support accurate reporting and to get your questions answered.</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95</a:t>
            </a:fld>
            <a:endParaRPr lang="en-US"/>
          </a:p>
        </p:txBody>
      </p:sp>
    </p:spTree>
    <p:extLst>
      <p:ext uri="{BB962C8B-B14F-4D97-AF65-F5344CB8AC3E}">
        <p14:creationId xmlns:p14="http://schemas.microsoft.com/office/powerpoint/2010/main" val="37295355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a:t>
            </a:r>
            <a:r>
              <a:rPr lang="en-US" baseline="0" dirty="0" smtClean="0"/>
              <a:t> resource to point out is the TAA Reporting Overview Webcast, found on the webinars page, under Participant Reporting.  Review this webcast </a:t>
            </a:r>
            <a:r>
              <a:rPr lang="en-US" sz="1200" b="0" i="0" kern="1200" dirty="0" smtClean="0">
                <a:solidFill>
                  <a:schemeClr val="tx1"/>
                </a:solidFill>
                <a:effectLst/>
                <a:latin typeface="+mn-lt"/>
                <a:ea typeface="+mn-ea"/>
                <a:cs typeface="+mn-cs"/>
              </a:rPr>
              <a:t>to learn about reports used in the TAA Program, their purposes, reporting timelines, and resource locations.</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96</a:t>
            </a:fld>
            <a:endParaRPr lang="en-US"/>
          </a:p>
        </p:txBody>
      </p:sp>
    </p:spTree>
    <p:extLst>
      <p:ext uri="{BB962C8B-B14F-4D97-AF65-F5344CB8AC3E}">
        <p14:creationId xmlns:p14="http://schemas.microsoft.com/office/powerpoint/2010/main" val="165586624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participant reporting page is</a:t>
            </a:r>
            <a:r>
              <a:rPr lang="en-US" baseline="0" dirty="0" smtClean="0"/>
              <a:t> the go-to place for information on data quality, TAADI, and Frequently Asked Questions.</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97</a:t>
            </a:fld>
            <a:endParaRPr lang="en-US"/>
          </a:p>
        </p:txBody>
      </p:sp>
    </p:spTree>
    <p:extLst>
      <p:ext uri="{BB962C8B-B14F-4D97-AF65-F5344CB8AC3E}">
        <p14:creationId xmlns:p14="http://schemas.microsoft.com/office/powerpoint/2010/main" val="11503513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Financial Reporting section has information on financial data quality, the allocation process, and requesting additional funds.</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98</a:t>
            </a:fld>
            <a:endParaRPr lang="en-US"/>
          </a:p>
        </p:txBody>
      </p:sp>
    </p:spTree>
    <p:extLst>
      <p:ext uri="{BB962C8B-B14F-4D97-AF65-F5344CB8AC3E}">
        <p14:creationId xmlns:p14="http://schemas.microsoft.com/office/powerpoint/2010/main" val="349638032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under</a:t>
            </a:r>
            <a:r>
              <a:rPr lang="en-US" baseline="0" dirty="0" smtClean="0"/>
              <a:t> data, there is downloadable petition data.  This is what is used in the Petition Number TAA Data Integrity (TAADI) measure.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99</a:t>
            </a:fld>
            <a:endParaRPr lang="en-US"/>
          </a:p>
        </p:txBody>
      </p:sp>
    </p:spTree>
    <p:extLst>
      <p:ext uri="{BB962C8B-B14F-4D97-AF65-F5344CB8AC3E}">
        <p14:creationId xmlns:p14="http://schemas.microsoft.com/office/powerpoint/2010/main" val="19809712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a:t>
            </a: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100</a:t>
            </a:fld>
            <a:endParaRPr lang="en-US"/>
          </a:p>
        </p:txBody>
      </p:sp>
    </p:spTree>
    <p:extLst>
      <p:ext uri="{BB962C8B-B14F-4D97-AF65-F5344CB8AC3E}">
        <p14:creationId xmlns:p14="http://schemas.microsoft.com/office/powerpoint/2010/main" val="377332589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viewing this webcast and for your interest in the TAA Program.</a:t>
            </a: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101</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2742118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3855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73589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microsoft.com/office/2007/relationships/hdphoto" Target="../media/hdphoto1.wdp"/><Relationship Id="rId5" Type="http://schemas.openxmlformats.org/officeDocument/2006/relationships/slideLayout" Target="../slideLayouts/slideLayout21.xml"/><Relationship Id="rId10" Type="http://schemas.openxmlformats.org/officeDocument/2006/relationships/image" Target="../media/image2.png"/><Relationship Id="rId4" Type="http://schemas.openxmlformats.org/officeDocument/2006/relationships/slideLayout" Target="../slideLayouts/slideLayout20.xml"/><Relationship Id="rId9"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image" Target="../media/image1.emf"/><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microsoft.com/office/2007/relationships/hdphoto" Target="../media/hdphoto1.wdp"/><Relationship Id="rId5" Type="http://schemas.openxmlformats.org/officeDocument/2006/relationships/slideLayout" Target="../slideLayouts/slideLayout33.xml"/><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15" r:id="rId5"/>
    <p:sldLayoutId id="2147483716" r:id="rId6"/>
    <p:sldLayoutId id="2147483717" r:id="rId7"/>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3.xml"/><Relationship Id="rId5" Type="http://schemas.openxmlformats.org/officeDocument/2006/relationships/image" Target="../media/image22.jpeg"/><Relationship Id="rId4" Type="http://schemas.openxmlformats.org/officeDocument/2006/relationships/image" Target="../media/image2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3.xml"/><Relationship Id="rId1" Type="http://schemas.openxmlformats.org/officeDocument/2006/relationships/tags" Target="../tags/tag4.xml"/><Relationship Id="rId5" Type="http://schemas.openxmlformats.org/officeDocument/2006/relationships/image" Target="../media/image23.png"/><Relationship Id="rId4" Type="http://schemas.openxmlformats.org/officeDocument/2006/relationships/hyperlink" Target="https://www.dol.gov/agencies/eta/tradeact"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3.xml"/><Relationship Id="rId1" Type="http://schemas.openxmlformats.org/officeDocument/2006/relationships/tags" Target="../tags/tag5.xml"/><Relationship Id="rId5" Type="http://schemas.openxmlformats.org/officeDocument/2006/relationships/image" Target="../media/image24.png"/><Relationship Id="rId4" Type="http://schemas.openxmlformats.org/officeDocument/2006/relationships/hyperlink" Target="https://taa.workforcegps.org/"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3.xml"/><Relationship Id="rId1" Type="http://schemas.openxmlformats.org/officeDocument/2006/relationships/tags" Target="../tags/tag6.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dol.gov/agencies/eta/tradeact/contac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hyperlink" Target="https://www.careeronestop.org/LocalHelp/AmericanJobCenters/find-american-job-centers.aspx"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hyperlink" Target="https://www.dol.gov/agencies/eta/tradeact/contact/national-office"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hyperlink" Target="https://www.dol.gov/agencies/eta/tradeact/contact/states"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agencies/eta/tradeact/contact/regional-office"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7.xml"/><Relationship Id="rId5" Type="http://schemas.openxmlformats.org/officeDocument/2006/relationships/image" Target="../media/image25.png"/><Relationship Id="rId4" Type="http://schemas.openxmlformats.org/officeDocument/2006/relationships/hyperlink" Target="https://www.dol.gov/agencies/eta/tradeact"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8.xml"/><Relationship Id="rId5" Type="http://schemas.openxmlformats.org/officeDocument/2006/relationships/image" Target="../media/image32.png"/><Relationship Id="rId4" Type="http://schemas.openxmlformats.org/officeDocument/2006/relationships/hyperlink" Target="https://www.dol.gov/agencies/eta/tradeact/petitioners"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9.xml"/><Relationship Id="rId5" Type="http://schemas.openxmlformats.org/officeDocument/2006/relationships/image" Target="../media/image33.png"/><Relationship Id="rId4" Type="http://schemas.openxmlformats.org/officeDocument/2006/relationships/hyperlink" Target="https://www.etareports.doleta.gov/petition/index.cf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careeronestop.org/LocalHelp/AmericanJobCenters/find-american-job-centers.aspx"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hyperlink" Target="https://www.dol.gov/agencies/eta/tradeact/contact/states"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34.png"/><Relationship Id="rId4" Type="http://schemas.openxmlformats.org/officeDocument/2006/relationships/hyperlink" Target="https://www.dol.gov/agencies/eta/tradeact/benefits"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2.xml"/><Relationship Id="rId5" Type="http://schemas.openxmlformats.org/officeDocument/2006/relationships/image" Target="../media/image35.png"/><Relationship Id="rId4" Type="http://schemas.openxmlformats.org/officeDocument/2006/relationships/hyperlink" Target="https://www.doleta.gov/tradeact/petitioners/taa_search_form.cf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dol.gov/agencies/eta/tradeact/succes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0.xml"/><Relationship Id="rId1" Type="http://schemas.openxmlformats.org/officeDocument/2006/relationships/tags" Target="../tags/tag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anOKNWDt_t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hyperlink" Target="https://www.dol.gov/agencies/eta/tradeact/official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35.png"/><Relationship Id="rId4" Type="http://schemas.openxmlformats.org/officeDocument/2006/relationships/hyperlink" Target="https://www.doleta.gov/tradeact/petitioners/taa_search_form.cfm"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0.xml"/><Relationship Id="rId1" Type="http://schemas.openxmlformats.org/officeDocument/2006/relationships/tags" Target="../tags/tag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dol.gov/agencies/eta/tradeact/report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hyperlink" Target="https://www.dol.gov/agencies/eta/tradeact/succes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hyperlink" Target="https://www.dol.gov/agencies/eta/tradeact/about"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hyperlink" Target="https://www.dol.gov/agencies/eta/tradeact/data/2020"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hyperlink" Target="https://www.dol.gov/agencies/eta/tradeact/about/state-overview"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hyperlink" Target="https://www.dol.gov/agencies/eta/tradeact/about/administrator"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hyperlink" Target="https://www.dol.gov/sites/dolgov/files/ETA/tradeact/pdfs/organizational_chart.pdf"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0.xml"/><Relationship Id="rId1" Type="http://schemas.openxmlformats.org/officeDocument/2006/relationships/tags" Target="../tags/tag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www.dol.gov/agencies/eta/tradeact/report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hyperlink" Target="https://www.dol.gov/agencies/eta/tradeact/reports"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hyperlink" Target="https://www.dol.gov/agencies/eta/tradeact/data/petitions-determination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hyperlink" Target="https://www.dol.gov/agencies/eta/tradeact/data/participant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hyperlink" Target="https://www.dol.gov/agencies/eta/tradeact/data/financial-data"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0.xml"/><Relationship Id="rId1" Type="http://schemas.openxmlformats.org/officeDocument/2006/relationships/tags" Target="../tags/tag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www.dol.gov/agencies/eta/tradeact/practitioners/outreach"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taa.workforcegps.org/resources/2019/11/26/17/51/TAA-Navigator-Resources"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s://taa.workforcegps.org/resources/2019/09/12/19/02/OTAA-Notifications-and-Contact-Lists"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35.png"/><Relationship Id="rId4" Type="http://schemas.openxmlformats.org/officeDocument/2006/relationships/hyperlink" Target="https://www.doleta.gov/tradeact/petitioners/taa_search_form.cf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s://www.dol.gov/agencies/eta/tradeact/practitioners/petitions" TargetMode="Externa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32.png"/><Relationship Id="rId4" Type="http://schemas.openxmlformats.org/officeDocument/2006/relationships/hyperlink" Target="https://www.dol.gov/agencies/eta/tradeact/petitioners"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anOKNWDt_t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s://www.dol.gov/agencies/eta/tradeact/practitioners/webinars"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taa.workforcegps.org/events"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hyperlink" Target="https://www.dol.gov/agencies/eta/tradeact/success"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0.xml"/><Relationship Id="rId1" Type="http://schemas.openxmlformats.org/officeDocument/2006/relationships/tags" Target="../tags/tag2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xml"/><Relationship Id="rId1" Type="http://schemas.openxmlformats.org/officeDocument/2006/relationships/tags" Target="../tags/tag23.xml"/><Relationship Id="rId5" Type="http://schemas.openxmlformats.org/officeDocument/2006/relationships/image" Target="../media/image34.png"/><Relationship Id="rId4" Type="http://schemas.openxmlformats.org/officeDocument/2006/relationships/hyperlink" Target="https://www.dol.gov/agencies/eta/tradeact/benefits"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s://www.dol.gov/agencies/eta/tradeact/practitioners/benefits"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www.dol.gov/agencies/eta/tradeact/practitioners/benefits"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66.xml.rels><?xml version="1.0" encoding="UTF-8" standalone="yes"?>
<Relationships xmlns="http://schemas.openxmlformats.org/package/2006/relationships"><Relationship Id="rId3" Type="http://schemas.openxmlformats.org/officeDocument/2006/relationships/hyperlink" Target="https://www.dol.gov/agencies/eta/tradeact/practitioners/benefits"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https://taa.workforcegps.org/resources/2019/09/12/19/02/OTAA-Notifications-and-Contact-Lists"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taa.workforcegps.org/Blog"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hyperlink" Target="https://taa.workforcegps.org/discussions"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taa.workforcegps.org/resources/2019/11/26/17/51/TAA-Navigator-Resources"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s://www.dol.gov/agencies/eta/tradeact/practitioners/webinars"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taa.workforcegps.org/events"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74.xml.rels><?xml version="1.0" encoding="UTF-8" standalone="yes"?>
<Relationships xmlns="http://schemas.openxmlformats.org/package/2006/relationships"><Relationship Id="rId3" Type="http://schemas.openxmlformats.org/officeDocument/2006/relationships/hyperlink" Target="https://www.dol.gov/agencies/eta/tradeact/practitioners/benefits"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5.xml.rels><?xml version="1.0" encoding="UTF-8" standalone="yes"?>
<Relationships xmlns="http://schemas.openxmlformats.org/package/2006/relationships"><Relationship Id="rId3" Type="http://schemas.openxmlformats.org/officeDocument/2006/relationships/hyperlink" Target="https://www.dol.gov/agencies/eta/tradeact/laws/statutes"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6.xml.rels><?xml version="1.0" encoding="UTF-8" standalone="yes"?>
<Relationships xmlns="http://schemas.openxmlformats.org/package/2006/relationships"><Relationship Id="rId3" Type="http://schemas.openxmlformats.org/officeDocument/2006/relationships/hyperlink" Target="https://www.dol.gov/agencies/eta/tradeact/law/regulations"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7.xml.rels><?xml version="1.0" encoding="UTF-8" standalone="yes"?>
<Relationships xmlns="http://schemas.openxmlformats.org/package/2006/relationships"><Relationship Id="rId3" Type="http://schemas.openxmlformats.org/officeDocument/2006/relationships/hyperlink" Target="https://www.dol.gov/agencies/eta/tradeact/law/directives"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78.xml.rels><?xml version="1.0" encoding="UTF-8" standalone="yes"?>
<Relationships xmlns="http://schemas.openxmlformats.org/package/2006/relationships"><Relationship Id="rId3" Type="http://schemas.openxmlformats.org/officeDocument/2006/relationships/hyperlink" Target="https://www.dol.gov/agencies/eta/tradeact/reports"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79.xml.rels><?xml version="1.0" encoding="UTF-8" standalone="yes"?>
<Relationships xmlns="http://schemas.openxmlformats.org/package/2006/relationships"><Relationship Id="rId3" Type="http://schemas.openxmlformats.org/officeDocument/2006/relationships/hyperlink" Target="https://www.dol.gov/agencies/eta/tradeact/success"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0.xml.rels><?xml version="1.0" encoding="UTF-8" standalone="yes"?>
<Relationships xmlns="http://schemas.openxmlformats.org/package/2006/relationships"><Relationship Id="rId3" Type="http://schemas.openxmlformats.org/officeDocument/2006/relationships/hyperlink" Target="https://www.dol.gov/agencies/eta/tradeact/about"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81.xml.rels><?xml version="1.0" encoding="UTF-8" standalone="yes"?>
<Relationships xmlns="http://schemas.openxmlformats.org/package/2006/relationships"><Relationship Id="rId3" Type="http://schemas.openxmlformats.org/officeDocument/2006/relationships/hyperlink" Target="https://www.dol.gov/agencies/eta/tradeact/about/administrator"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82.xml.rels><?xml version="1.0" encoding="UTF-8" standalone="yes"?>
<Relationships xmlns="http://schemas.openxmlformats.org/package/2006/relationships"><Relationship Id="rId3" Type="http://schemas.openxmlformats.org/officeDocument/2006/relationships/hyperlink" Target="https://www.dol.gov/sites/dolgov/files/ETA/tradeact/pdfs/organizational_chart.pdf" TargetMode="External"/><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83.xml.rels><?xml version="1.0" encoding="UTF-8" standalone="yes"?>
<Relationships xmlns="http://schemas.openxmlformats.org/package/2006/relationships"><Relationship Id="rId3" Type="http://schemas.openxmlformats.org/officeDocument/2006/relationships/hyperlink" Target="https://taa.workforcegps.org/resources"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0.xml"/><Relationship Id="rId1" Type="http://schemas.openxmlformats.org/officeDocument/2006/relationships/tags" Target="../tags/tag2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5.xml"/><Relationship Id="rId1" Type="http://schemas.openxmlformats.org/officeDocument/2006/relationships/tags" Target="../tags/tag25.xml"/><Relationship Id="rId5" Type="http://schemas.openxmlformats.org/officeDocument/2006/relationships/image" Target="../media/image34.png"/><Relationship Id="rId4" Type="http://schemas.openxmlformats.org/officeDocument/2006/relationships/hyperlink" Target="https://www.dol.gov/agencies/eta/tradeact/benefits"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hyperlink" Target="https://www.dol.gov/agencies/eta/tradeact/practitioners/benefits" TargetMode="Externa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25.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5.xml"/><Relationship Id="rId1" Type="http://schemas.openxmlformats.org/officeDocument/2006/relationships/tags" Target="../tags/tag27.xml"/><Relationship Id="rId5" Type="http://schemas.openxmlformats.org/officeDocument/2006/relationships/image" Target="../media/image35.png"/><Relationship Id="rId4" Type="http://schemas.openxmlformats.org/officeDocument/2006/relationships/hyperlink" Target="https://www.doleta.gov/tradeact/petitioners/taa_search_form.cfm"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hyperlink" Target="https://www.dol.gov/agencies/eta/tradeact/practitioners/petitions"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hyperlink" Target="https://www.dol.gov/agencies/eta/tradeact/practitioners/webinars"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taa.workforcegps.org/events"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93.xml.rels><?xml version="1.0" encoding="UTF-8" standalone="yes"?>
<Relationships xmlns="http://schemas.openxmlformats.org/package/2006/relationships"><Relationship Id="rId3" Type="http://schemas.openxmlformats.org/officeDocument/2006/relationships/hyperlink" Target="https://www.dol.gov/agencies/eta/tradeact/success" TargetMode="External"/><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0.xml"/><Relationship Id="rId1" Type="http://schemas.openxmlformats.org/officeDocument/2006/relationships/tags" Target="../tags/tag2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hyperlink" Target="https://www.dol.gov/agencies/eta/tradeact/practitioners/webinars"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9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hyperlink" Target="https://www.dol.gov/agencies/eta/tradeact/practitioners/participant-reporting"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hyperlink" Target="https://www.dol.gov/agencies/eta/tradeact/practitioners/financial-reporting"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hyperlink" Target="https://www.dol.gov/agencies/eta/tradeact/data/petitions-determinations" TargetMode="Externa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0.xml"/><Relationship Id="rId1" Type="http://schemas.openxmlformats.org/officeDocument/2006/relationships/tags" Target="../tags/tag29.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16.xml"/><Relationship Id="rId1" Type="http://schemas.openxmlformats.org/officeDocument/2006/relationships/tags" Target="../tags/tag30.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dirty="0" smtClean="0"/>
              <a:t>TAA Resources Webcast</a:t>
            </a:r>
            <a:endParaRPr lang="en-US" dirty="0"/>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p:txBody>
          <a:bodyPr/>
          <a:lstStyle/>
          <a:p>
            <a:r>
              <a:rPr lang="en-US" dirty="0" smtClean="0"/>
              <a:t>Where to </a:t>
            </a:r>
            <a:r>
              <a:rPr lang="en-US" smtClean="0"/>
              <a:t>find </a:t>
            </a:r>
            <a:r>
              <a:rPr lang="en-US" smtClean="0"/>
              <a:t>resources</a:t>
            </a:r>
            <a:r>
              <a:rPr lang="en-US" smtClean="0"/>
              <a:t> </a:t>
            </a:r>
            <a:r>
              <a:rPr lang="en-US" dirty="0" smtClean="0"/>
              <a:t>for each audience – a guided tour.</a:t>
            </a:r>
            <a:endParaRPr lang="en-US" dirty="0"/>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pic>
        <p:nvPicPr>
          <p:cNvPr id="5" name="Picture Placeholder 4"/>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6868" r="6868"/>
          <a:stretch>
            <a:fillRect/>
          </a:stretch>
        </p:blipFill>
        <p:spPr/>
      </p:pic>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smtClean="0"/>
              <a:t>Susan Manikowski</a:t>
            </a:r>
            <a:endParaRPr lang="en-US" dirty="0"/>
          </a:p>
          <a:p>
            <a:pPr lvl="1"/>
            <a:r>
              <a:rPr lang="en-US" dirty="0" smtClean="0"/>
              <a:t>Program Analyst</a:t>
            </a:r>
            <a:endParaRPr lang="en-US" dirty="0"/>
          </a:p>
          <a:p>
            <a:pPr lvl="2"/>
            <a:r>
              <a:rPr lang="en-US" dirty="0" smtClean="0"/>
              <a:t>Office of Trade Adjustment Assistance</a:t>
            </a:r>
            <a:endParaRPr lang="en-US" dirty="0"/>
          </a:p>
        </p:txBody>
      </p:sp>
      <p:pic>
        <p:nvPicPr>
          <p:cNvPr id="6" name="Picture Placeholder 5"/>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t="6932" b="6932"/>
          <a:stretch>
            <a:fillRect/>
          </a:stretch>
        </p:blipFill>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p:txBody>
          <a:bodyPr/>
          <a:lstStyle/>
          <a:p>
            <a:r>
              <a:rPr lang="en-US" dirty="0" smtClean="0"/>
              <a:t>Robert Hoekstra</a:t>
            </a:r>
            <a:endParaRPr lang="en-US" dirty="0"/>
          </a:p>
          <a:p>
            <a:pPr lvl="1"/>
            <a:r>
              <a:rPr lang="en-US" dirty="0"/>
              <a:t>Program Analyst</a:t>
            </a:r>
          </a:p>
          <a:p>
            <a:pPr lvl="2"/>
            <a:r>
              <a:rPr lang="en-US" dirty="0"/>
              <a:t>Office of Trade Adjustment Assistance</a:t>
            </a:r>
          </a:p>
        </p:txBody>
      </p:sp>
    </p:spTree>
    <p:custDataLst>
      <p:tags r:id="rId1"/>
    </p:custDataLst>
    <p:extLst>
      <p:ext uri="{BB962C8B-B14F-4D97-AF65-F5344CB8AC3E}">
        <p14:creationId xmlns:p14="http://schemas.microsoft.com/office/powerpoint/2010/main" val="318852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About this Webcast</a:t>
            </a:r>
            <a:endParaRPr lang="en-US" dirty="0"/>
          </a:p>
        </p:txBody>
      </p:sp>
    </p:spTree>
    <p:extLst>
      <p:ext uri="{BB962C8B-B14F-4D97-AF65-F5344CB8AC3E}">
        <p14:creationId xmlns:p14="http://schemas.microsoft.com/office/powerpoint/2010/main" val="14525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B72204-8F85-4F28-9B4B-C1E4D93D20CE}"/>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4" name="Title 3">
            <a:extLst>
              <a:ext uri="{FF2B5EF4-FFF2-40B4-BE49-F238E27FC236}">
                <a16:creationId xmlns:a16="http://schemas.microsoft.com/office/drawing/2014/main" id="{D9747D05-027D-4C52-82A3-414AA52FF85C}"/>
              </a:ext>
            </a:extLst>
          </p:cNvPr>
          <p:cNvSpPr>
            <a:spLocks noGrp="1"/>
          </p:cNvSpPr>
          <p:nvPr>
            <p:ph type="title"/>
          </p:nvPr>
        </p:nvSpPr>
        <p:spPr/>
        <p:txBody>
          <a:bodyPr/>
          <a:lstStyle/>
          <a:p>
            <a:r>
              <a:rPr lang="en-US" dirty="0" smtClean="0"/>
              <a:t>General Audiences for this Webcast</a:t>
            </a:r>
            <a:endParaRPr lang="en-US" dirty="0"/>
          </a:p>
        </p:txBody>
      </p:sp>
      <p:sp>
        <p:nvSpPr>
          <p:cNvPr id="11" name="Text Placeholder 10">
            <a:extLst>
              <a:ext uri="{FF2B5EF4-FFF2-40B4-BE49-F238E27FC236}">
                <a16:creationId xmlns:a16="http://schemas.microsoft.com/office/drawing/2014/main" id="{AA3A34F5-F9FD-4D7B-B607-2DCD5C7C6CEB}"/>
              </a:ext>
            </a:extLst>
          </p:cNvPr>
          <p:cNvSpPr>
            <a:spLocks noGrp="1"/>
          </p:cNvSpPr>
          <p:nvPr>
            <p:ph type="body" idx="19"/>
          </p:nvPr>
        </p:nvSpPr>
        <p:spPr/>
        <p:txBody>
          <a:bodyPr/>
          <a:lstStyle/>
          <a:p>
            <a:r>
              <a:rPr lang="en-US" dirty="0" smtClean="0"/>
              <a:t>Who to Contact</a:t>
            </a:r>
            <a:endParaRPr lang="en-US" dirty="0"/>
          </a:p>
        </p:txBody>
      </p:sp>
      <p:sp>
        <p:nvSpPr>
          <p:cNvPr id="10" name="Text Placeholder 9">
            <a:extLst>
              <a:ext uri="{FF2B5EF4-FFF2-40B4-BE49-F238E27FC236}">
                <a16:creationId xmlns:a16="http://schemas.microsoft.com/office/drawing/2014/main" id="{E797C283-8C9C-42E0-9D04-6C6C67E60B0B}"/>
              </a:ext>
            </a:extLst>
          </p:cNvPr>
          <p:cNvSpPr>
            <a:spLocks noGrp="1"/>
          </p:cNvSpPr>
          <p:nvPr>
            <p:ph type="body" idx="18"/>
          </p:nvPr>
        </p:nvSpPr>
        <p:spPr/>
        <p:txBody>
          <a:bodyPr/>
          <a:lstStyle/>
          <a:p>
            <a:r>
              <a:rPr lang="en-US" dirty="0" smtClean="0"/>
              <a:t>Workers</a:t>
            </a:r>
            <a:endParaRPr lang="en-US" dirty="0"/>
          </a:p>
        </p:txBody>
      </p:sp>
      <p:sp>
        <p:nvSpPr>
          <p:cNvPr id="9" name="Text Placeholder 8">
            <a:extLst>
              <a:ext uri="{FF2B5EF4-FFF2-40B4-BE49-F238E27FC236}">
                <a16:creationId xmlns:a16="http://schemas.microsoft.com/office/drawing/2014/main" id="{58C956B8-1105-42B1-A11A-911BD8322462}"/>
              </a:ext>
            </a:extLst>
          </p:cNvPr>
          <p:cNvSpPr>
            <a:spLocks noGrp="1"/>
          </p:cNvSpPr>
          <p:nvPr>
            <p:ph type="body" idx="17"/>
          </p:nvPr>
        </p:nvSpPr>
        <p:spPr/>
        <p:txBody>
          <a:bodyPr/>
          <a:lstStyle/>
          <a:p>
            <a:r>
              <a:rPr lang="en-US" dirty="0" smtClean="0"/>
              <a:t>Company Official</a:t>
            </a:r>
            <a:endParaRPr lang="en-US" dirty="0"/>
          </a:p>
        </p:txBody>
      </p:sp>
      <p:sp>
        <p:nvSpPr>
          <p:cNvPr id="8" name="Text Placeholder 7">
            <a:extLst>
              <a:ext uri="{FF2B5EF4-FFF2-40B4-BE49-F238E27FC236}">
                <a16:creationId xmlns:a16="http://schemas.microsoft.com/office/drawing/2014/main" id="{33FFB5EF-B30B-4390-9D91-0AD02DB3FFA3}"/>
              </a:ext>
            </a:extLst>
          </p:cNvPr>
          <p:cNvSpPr>
            <a:spLocks noGrp="1"/>
          </p:cNvSpPr>
          <p:nvPr>
            <p:ph type="body" idx="16"/>
          </p:nvPr>
        </p:nvSpPr>
        <p:spPr/>
        <p:txBody>
          <a:bodyPr/>
          <a:lstStyle/>
          <a:p>
            <a:r>
              <a:rPr lang="en-US" dirty="0" smtClean="0"/>
              <a:t>Government Stakeholders</a:t>
            </a:r>
            <a:endParaRPr lang="en-US" dirty="0"/>
          </a:p>
        </p:txBody>
      </p:sp>
      <p:sp>
        <p:nvSpPr>
          <p:cNvPr id="7" name="Text Placeholder 6">
            <a:extLst>
              <a:ext uri="{FF2B5EF4-FFF2-40B4-BE49-F238E27FC236}">
                <a16:creationId xmlns:a16="http://schemas.microsoft.com/office/drawing/2014/main" id="{A8B1A9BB-4D6D-4242-B4A6-DDA764DF1EB1}"/>
              </a:ext>
            </a:extLst>
          </p:cNvPr>
          <p:cNvSpPr>
            <a:spLocks noGrp="1"/>
          </p:cNvSpPr>
          <p:nvPr>
            <p:ph type="body" idx="15"/>
          </p:nvPr>
        </p:nvSpPr>
        <p:spPr/>
        <p:txBody>
          <a:bodyPr/>
          <a:lstStyle/>
          <a:p>
            <a:r>
              <a:rPr lang="en-US" dirty="0" smtClean="0"/>
              <a:t>Researchers</a:t>
            </a:r>
            <a:endParaRPr lang="en-US" dirty="0"/>
          </a:p>
        </p:txBody>
      </p:sp>
      <p:sp>
        <p:nvSpPr>
          <p:cNvPr id="5" name="Text Placeholder 4">
            <a:extLst>
              <a:ext uri="{FF2B5EF4-FFF2-40B4-BE49-F238E27FC236}">
                <a16:creationId xmlns:a16="http://schemas.microsoft.com/office/drawing/2014/main" id="{A15E3446-F3AA-45FD-8719-36B99CEDD9E7}"/>
              </a:ext>
            </a:extLst>
          </p:cNvPr>
          <p:cNvSpPr>
            <a:spLocks noGrp="1"/>
          </p:cNvSpPr>
          <p:nvPr>
            <p:ph type="body" idx="1"/>
          </p:nvPr>
        </p:nvSpPr>
        <p:spPr/>
        <p:txBody>
          <a:bodyPr/>
          <a:lstStyle/>
          <a:p>
            <a:r>
              <a:rPr lang="en-US" dirty="0" smtClean="0"/>
              <a:t>TAA Partners (next slide)</a:t>
            </a:r>
            <a:endParaRPr lang="en-US" dirty="0"/>
          </a:p>
        </p:txBody>
      </p:sp>
    </p:spTree>
    <p:extLst>
      <p:ext uri="{BB962C8B-B14F-4D97-AF65-F5344CB8AC3E}">
        <p14:creationId xmlns:p14="http://schemas.microsoft.com/office/powerpoint/2010/main" val="248662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B72204-8F85-4F28-9B4B-C1E4D93D20CE}"/>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4" name="Title 3">
            <a:extLst>
              <a:ext uri="{FF2B5EF4-FFF2-40B4-BE49-F238E27FC236}">
                <a16:creationId xmlns:a16="http://schemas.microsoft.com/office/drawing/2014/main" id="{D9747D05-027D-4C52-82A3-414AA52FF85C}"/>
              </a:ext>
            </a:extLst>
          </p:cNvPr>
          <p:cNvSpPr>
            <a:spLocks noGrp="1"/>
          </p:cNvSpPr>
          <p:nvPr>
            <p:ph type="title"/>
          </p:nvPr>
        </p:nvSpPr>
        <p:spPr/>
        <p:txBody>
          <a:bodyPr/>
          <a:lstStyle/>
          <a:p>
            <a:r>
              <a:rPr lang="en-US" dirty="0" smtClean="0"/>
              <a:t>OTAA Partner Audiences for this Webcast</a:t>
            </a:r>
            <a:endParaRPr lang="en-US" dirty="0"/>
          </a:p>
        </p:txBody>
      </p:sp>
      <p:sp>
        <p:nvSpPr>
          <p:cNvPr id="11" name="Text Placeholder 10">
            <a:extLst>
              <a:ext uri="{FF2B5EF4-FFF2-40B4-BE49-F238E27FC236}">
                <a16:creationId xmlns:a16="http://schemas.microsoft.com/office/drawing/2014/main" id="{AA3A34F5-F9FD-4D7B-B607-2DCD5C7C6CEB}"/>
              </a:ext>
            </a:extLst>
          </p:cNvPr>
          <p:cNvSpPr>
            <a:spLocks noGrp="1"/>
          </p:cNvSpPr>
          <p:nvPr>
            <p:ph type="body" idx="19"/>
          </p:nvPr>
        </p:nvSpPr>
        <p:spPr/>
        <p:txBody>
          <a:bodyPr>
            <a:normAutofit/>
          </a:bodyPr>
          <a:lstStyle/>
          <a:p>
            <a:r>
              <a:rPr lang="en-US" dirty="0" smtClean="0"/>
              <a:t>Rapid Response &amp; Petition Coordinators</a:t>
            </a:r>
            <a:endParaRPr lang="en-US" dirty="0"/>
          </a:p>
        </p:txBody>
      </p:sp>
      <p:sp>
        <p:nvSpPr>
          <p:cNvPr id="10" name="Text Placeholder 9">
            <a:extLst>
              <a:ext uri="{FF2B5EF4-FFF2-40B4-BE49-F238E27FC236}">
                <a16:creationId xmlns:a16="http://schemas.microsoft.com/office/drawing/2014/main" id="{E797C283-8C9C-42E0-9D04-6C6C67E60B0B}"/>
              </a:ext>
            </a:extLst>
          </p:cNvPr>
          <p:cNvSpPr>
            <a:spLocks noGrp="1"/>
          </p:cNvSpPr>
          <p:nvPr>
            <p:ph type="body" idx="18"/>
          </p:nvPr>
        </p:nvSpPr>
        <p:spPr>
          <a:xfrm>
            <a:off x="3133531" y="2193711"/>
            <a:ext cx="4803399" cy="664962"/>
          </a:xfrm>
        </p:spPr>
        <p:txBody>
          <a:bodyPr/>
          <a:lstStyle/>
          <a:p>
            <a:r>
              <a:rPr lang="en-US" dirty="0" smtClean="0"/>
              <a:t>State TAA Coordinators</a:t>
            </a:r>
            <a:endParaRPr lang="en-US" dirty="0"/>
          </a:p>
        </p:txBody>
      </p:sp>
      <p:sp>
        <p:nvSpPr>
          <p:cNvPr id="9" name="Text Placeholder 8">
            <a:extLst>
              <a:ext uri="{FF2B5EF4-FFF2-40B4-BE49-F238E27FC236}">
                <a16:creationId xmlns:a16="http://schemas.microsoft.com/office/drawing/2014/main" id="{58C956B8-1105-42B1-A11A-911BD8322462}"/>
              </a:ext>
            </a:extLst>
          </p:cNvPr>
          <p:cNvSpPr>
            <a:spLocks noGrp="1"/>
          </p:cNvSpPr>
          <p:nvPr>
            <p:ph type="body" idx="17"/>
          </p:nvPr>
        </p:nvSpPr>
        <p:spPr>
          <a:xfrm>
            <a:off x="4430048" y="3478373"/>
            <a:ext cx="4803399" cy="664962"/>
          </a:xfrm>
        </p:spPr>
        <p:txBody>
          <a:bodyPr/>
          <a:lstStyle/>
          <a:p>
            <a:r>
              <a:rPr lang="en-US" dirty="0" smtClean="0"/>
              <a:t>Case Managers</a:t>
            </a:r>
            <a:endParaRPr lang="en-US" dirty="0"/>
          </a:p>
        </p:txBody>
      </p:sp>
      <p:sp>
        <p:nvSpPr>
          <p:cNvPr id="8" name="Text Placeholder 7">
            <a:extLst>
              <a:ext uri="{FF2B5EF4-FFF2-40B4-BE49-F238E27FC236}">
                <a16:creationId xmlns:a16="http://schemas.microsoft.com/office/drawing/2014/main" id="{33FFB5EF-B30B-4390-9D91-0AD02DB3FFA3}"/>
              </a:ext>
            </a:extLst>
          </p:cNvPr>
          <p:cNvSpPr>
            <a:spLocks noGrp="1"/>
          </p:cNvSpPr>
          <p:nvPr>
            <p:ph type="body" idx="16"/>
          </p:nvPr>
        </p:nvSpPr>
        <p:spPr>
          <a:xfrm>
            <a:off x="5795425" y="4844814"/>
            <a:ext cx="4803399" cy="664962"/>
          </a:xfrm>
        </p:spPr>
        <p:txBody>
          <a:bodyPr/>
          <a:lstStyle/>
          <a:p>
            <a:r>
              <a:rPr lang="en-US" dirty="0" smtClean="0"/>
              <a:t>State Reporting Staff</a:t>
            </a:r>
            <a:endParaRPr lang="en-US" dirty="0"/>
          </a:p>
        </p:txBody>
      </p:sp>
    </p:spTree>
    <p:extLst>
      <p:ext uri="{BB962C8B-B14F-4D97-AF65-F5344CB8AC3E}">
        <p14:creationId xmlns:p14="http://schemas.microsoft.com/office/powerpoint/2010/main" val="392516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Finding Resources: </a:t>
            </a:r>
            <a:r>
              <a:rPr lang="en-US" dirty="0" smtClean="0">
                <a:hlinkClick r:id="rId4"/>
              </a:rPr>
              <a:t>DOL TAA Page</a:t>
            </a:r>
            <a:endParaRPr lang="en-US" dirty="0"/>
          </a:p>
        </p:txBody>
      </p:sp>
      <p:pic>
        <p:nvPicPr>
          <p:cNvPr id="2" name="Content Placeholder 1"/>
          <p:cNvPicPr>
            <a:picLocks noGrp="1" noChangeAspect="1"/>
          </p:cNvPicPr>
          <p:nvPr>
            <p:ph sz="half" idx="2"/>
          </p:nvPr>
        </p:nvPicPr>
        <p:blipFill>
          <a:blip r:embed="rId5"/>
          <a:stretch>
            <a:fillRect/>
          </a:stretch>
        </p:blipFill>
        <p:spPr>
          <a:xfrm>
            <a:off x="2568103" y="832592"/>
            <a:ext cx="6246523" cy="5083339"/>
          </a:xfrm>
          <a:prstGeom prst="rect">
            <a:avLst/>
          </a:prstGeom>
        </p:spPr>
      </p:pic>
      <p:sp>
        <p:nvSpPr>
          <p:cNvPr id="8" name="Right Arrow 7"/>
          <p:cNvSpPr/>
          <p:nvPr/>
        </p:nvSpPr>
        <p:spPr>
          <a:xfrm>
            <a:off x="1011677" y="3550596"/>
            <a:ext cx="1556426" cy="180934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extBox 8"/>
          <p:cNvSpPr txBox="1"/>
          <p:nvPr/>
        </p:nvSpPr>
        <p:spPr>
          <a:xfrm>
            <a:off x="1181911" y="4132102"/>
            <a:ext cx="1215957" cy="646331"/>
          </a:xfrm>
          <a:prstGeom prst="rect">
            <a:avLst/>
          </a:prstGeom>
          <a:noFill/>
        </p:spPr>
        <p:txBody>
          <a:bodyPr wrap="square" rtlCol="0">
            <a:spAutoFit/>
          </a:bodyPr>
          <a:lstStyle/>
          <a:p>
            <a:r>
              <a:rPr lang="en-US" dirty="0" smtClean="0">
                <a:solidFill>
                  <a:schemeClr val="bg1"/>
                </a:solidFill>
              </a:rPr>
              <a:t>TAA Navigation</a:t>
            </a:r>
            <a:endParaRPr lang="en-US" dirty="0">
              <a:solidFill>
                <a:schemeClr val="bg1"/>
              </a:solidFill>
            </a:endParaRPr>
          </a:p>
        </p:txBody>
      </p:sp>
      <p:sp>
        <p:nvSpPr>
          <p:cNvPr id="10" name="Right Arrow 9"/>
          <p:cNvSpPr/>
          <p:nvPr/>
        </p:nvSpPr>
        <p:spPr>
          <a:xfrm>
            <a:off x="1011676" y="1019169"/>
            <a:ext cx="1471309" cy="1094655"/>
          </a:xfrm>
          <a:prstGeom prst="rightArrow">
            <a:avLst>
              <a:gd name="adj1" fmla="val 50000"/>
              <a:gd name="adj2" fmla="val 5062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TextBox 10"/>
          <p:cNvSpPr txBox="1"/>
          <p:nvPr/>
        </p:nvSpPr>
        <p:spPr>
          <a:xfrm>
            <a:off x="1181910" y="1243332"/>
            <a:ext cx="1215957" cy="646331"/>
          </a:xfrm>
          <a:prstGeom prst="rect">
            <a:avLst/>
          </a:prstGeom>
          <a:noFill/>
        </p:spPr>
        <p:txBody>
          <a:bodyPr wrap="square" rtlCol="0">
            <a:spAutoFit/>
          </a:bodyPr>
          <a:lstStyle/>
          <a:p>
            <a:r>
              <a:rPr lang="en-US" dirty="0" smtClean="0">
                <a:solidFill>
                  <a:schemeClr val="bg1"/>
                </a:solidFill>
              </a:rPr>
              <a:t>DOL/ETA Navigation</a:t>
            </a:r>
            <a:endParaRPr lang="en-US" dirty="0">
              <a:solidFill>
                <a:schemeClr val="bg1"/>
              </a:solidFill>
            </a:endParaRPr>
          </a:p>
        </p:txBody>
      </p:sp>
    </p:spTree>
    <p:custDataLst>
      <p:tags r:id="rId1"/>
    </p:custDataLst>
    <p:extLst>
      <p:ext uri="{BB962C8B-B14F-4D97-AF65-F5344CB8AC3E}">
        <p14:creationId xmlns:p14="http://schemas.microsoft.com/office/powerpoint/2010/main" val="2690829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Finding Resources: </a:t>
            </a:r>
            <a:r>
              <a:rPr lang="en-US" dirty="0" smtClean="0">
                <a:hlinkClick r:id="rId4"/>
              </a:rPr>
              <a:t>TAA Community on WorkforceGPS</a:t>
            </a:r>
            <a:endParaRPr lang="en-US" dirty="0"/>
          </a:p>
        </p:txBody>
      </p:sp>
      <p:sp>
        <p:nvSpPr>
          <p:cNvPr id="8" name="Right Arrow 7"/>
          <p:cNvSpPr/>
          <p:nvPr/>
        </p:nvSpPr>
        <p:spPr>
          <a:xfrm rot="10800000">
            <a:off x="8258783" y="832592"/>
            <a:ext cx="1556426" cy="535021"/>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TextBox 8"/>
          <p:cNvSpPr txBox="1"/>
          <p:nvPr/>
        </p:nvSpPr>
        <p:spPr>
          <a:xfrm>
            <a:off x="8718965" y="915437"/>
            <a:ext cx="1215957" cy="369332"/>
          </a:xfrm>
          <a:prstGeom prst="rect">
            <a:avLst/>
          </a:prstGeom>
          <a:noFill/>
        </p:spPr>
        <p:txBody>
          <a:bodyPr wrap="square" rtlCol="0">
            <a:spAutoFit/>
          </a:bodyPr>
          <a:lstStyle/>
          <a:p>
            <a:r>
              <a:rPr lang="en-US" dirty="0" smtClean="0">
                <a:solidFill>
                  <a:schemeClr val="bg1"/>
                </a:solidFill>
              </a:rPr>
              <a:t>Log In</a:t>
            </a:r>
            <a:endParaRPr lang="en-US" dirty="0">
              <a:solidFill>
                <a:schemeClr val="bg1"/>
              </a:solidFill>
            </a:endParaRPr>
          </a:p>
        </p:txBody>
      </p:sp>
      <p:pic>
        <p:nvPicPr>
          <p:cNvPr id="14" name="Content Placeholder 13"/>
          <p:cNvPicPr>
            <a:picLocks noGrp="1" noChangeAspect="1"/>
          </p:cNvPicPr>
          <p:nvPr>
            <p:ph sz="half" idx="2"/>
          </p:nvPr>
        </p:nvPicPr>
        <p:blipFill>
          <a:blip r:embed="rId5"/>
          <a:stretch>
            <a:fillRect/>
          </a:stretch>
        </p:blipFill>
        <p:spPr>
          <a:xfrm>
            <a:off x="3064213" y="968686"/>
            <a:ext cx="5074857" cy="5220978"/>
          </a:xfrm>
          <a:prstGeom prst="rect">
            <a:avLst/>
          </a:prstGeom>
        </p:spPr>
      </p:pic>
    </p:spTree>
    <p:custDataLst>
      <p:tags r:id="rId1"/>
    </p:custDataLst>
    <p:extLst>
      <p:ext uri="{BB962C8B-B14F-4D97-AF65-F5344CB8AC3E}">
        <p14:creationId xmlns:p14="http://schemas.microsoft.com/office/powerpoint/2010/main" val="3168747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Finding Resources: Index</a:t>
            </a:r>
            <a:endParaRPr lang="en-US" dirty="0"/>
          </a:p>
        </p:txBody>
      </p:sp>
      <p:pic>
        <p:nvPicPr>
          <p:cNvPr id="2" name="Content Placeholder 1"/>
          <p:cNvPicPr>
            <a:picLocks noGrp="1" noChangeAspect="1"/>
          </p:cNvPicPr>
          <p:nvPr>
            <p:ph sz="half" idx="2"/>
          </p:nvPr>
        </p:nvPicPr>
        <p:blipFill>
          <a:blip r:embed="rId4"/>
          <a:stretch>
            <a:fillRect/>
          </a:stretch>
        </p:blipFill>
        <p:spPr>
          <a:xfrm>
            <a:off x="3053751" y="1022454"/>
            <a:ext cx="5745192" cy="5788811"/>
          </a:xfrm>
          <a:prstGeom prst="rect">
            <a:avLst/>
          </a:prstGeom>
        </p:spPr>
      </p:pic>
      <p:sp>
        <p:nvSpPr>
          <p:cNvPr id="8" name="Right Arrow 7"/>
          <p:cNvSpPr/>
          <p:nvPr/>
        </p:nvSpPr>
        <p:spPr>
          <a:xfrm rot="10800000">
            <a:off x="8798943" y="6412451"/>
            <a:ext cx="776378" cy="309023"/>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1803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Who to Contact</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This section helps you find contact information.</a:t>
            </a:r>
            <a:endParaRPr lang="en-US" dirty="0"/>
          </a:p>
        </p:txBody>
      </p:sp>
    </p:spTree>
    <p:extLst>
      <p:ext uri="{BB962C8B-B14F-4D97-AF65-F5344CB8AC3E}">
        <p14:creationId xmlns:p14="http://schemas.microsoft.com/office/powerpoint/2010/main" val="3158919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10</a:t>
            </a:fld>
            <a:endParaRPr lang="en-US"/>
          </a:p>
        </p:txBody>
      </p:sp>
      <p:sp>
        <p:nvSpPr>
          <p:cNvPr id="3" name="Title 2"/>
          <p:cNvSpPr>
            <a:spLocks noGrp="1"/>
          </p:cNvSpPr>
          <p:nvPr>
            <p:ph type="title"/>
          </p:nvPr>
        </p:nvSpPr>
        <p:spPr/>
        <p:txBody>
          <a:bodyPr/>
          <a:lstStyle/>
          <a:p>
            <a:r>
              <a:rPr lang="en-US" dirty="0" smtClean="0">
                <a:hlinkClick r:id="rId3"/>
              </a:rPr>
              <a:t>Finding </a:t>
            </a:r>
            <a:r>
              <a:rPr lang="en-US" dirty="0">
                <a:hlinkClick r:id="rId3"/>
              </a:rPr>
              <a:t>A</a:t>
            </a:r>
            <a:r>
              <a:rPr lang="en-US" dirty="0" smtClean="0">
                <a:hlinkClick r:id="rId3"/>
              </a:rPr>
              <a:t>ll Contacts</a:t>
            </a:r>
            <a:endParaRPr lang="en-US" dirty="0"/>
          </a:p>
        </p:txBody>
      </p:sp>
      <p:pic>
        <p:nvPicPr>
          <p:cNvPr id="5" name="Content Placeholder 4"/>
          <p:cNvPicPr>
            <a:picLocks noGrp="1" noChangeAspect="1"/>
          </p:cNvPicPr>
          <p:nvPr>
            <p:ph idx="1"/>
          </p:nvPr>
        </p:nvPicPr>
        <p:blipFill rotWithShape="1">
          <a:blip r:embed="rId4"/>
          <a:srcRect l="16637" t="20269" r="59442"/>
          <a:stretch/>
        </p:blipFill>
        <p:spPr>
          <a:xfrm>
            <a:off x="1731523" y="1270270"/>
            <a:ext cx="2290639" cy="5086079"/>
          </a:xfrm>
          <a:prstGeom prst="rect">
            <a:avLst/>
          </a:prstGeom>
        </p:spPr>
      </p:pic>
      <p:pic>
        <p:nvPicPr>
          <p:cNvPr id="4" name="Picture 3"/>
          <p:cNvPicPr>
            <a:picLocks noChangeAspect="1"/>
          </p:cNvPicPr>
          <p:nvPr/>
        </p:nvPicPr>
        <p:blipFill>
          <a:blip r:embed="rId5"/>
          <a:stretch>
            <a:fillRect/>
          </a:stretch>
        </p:blipFill>
        <p:spPr>
          <a:xfrm>
            <a:off x="4022162" y="1919222"/>
            <a:ext cx="5564222" cy="4135570"/>
          </a:xfrm>
          <a:prstGeom prst="rect">
            <a:avLst/>
          </a:prstGeom>
        </p:spPr>
      </p:pic>
      <p:sp>
        <p:nvSpPr>
          <p:cNvPr id="6" name="Right Arrow 5"/>
          <p:cNvSpPr/>
          <p:nvPr/>
        </p:nvSpPr>
        <p:spPr>
          <a:xfrm>
            <a:off x="805866" y="4406629"/>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1862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hlinkClick r:id="rId3"/>
              </a:rPr>
              <a:t>American Job Centers (AJCs)</a:t>
            </a:r>
            <a:endParaRPr lang="en-US" dirty="0"/>
          </a:p>
        </p:txBody>
      </p:sp>
      <p:pic>
        <p:nvPicPr>
          <p:cNvPr id="7" name="Content Placeholder 6"/>
          <p:cNvPicPr>
            <a:picLocks noGrp="1" noChangeAspect="1"/>
          </p:cNvPicPr>
          <p:nvPr>
            <p:ph sz="half" idx="2"/>
          </p:nvPr>
        </p:nvPicPr>
        <p:blipFill>
          <a:blip r:embed="rId4"/>
          <a:stretch>
            <a:fillRect/>
          </a:stretch>
        </p:blipFill>
        <p:spPr>
          <a:xfrm>
            <a:off x="1196502" y="905536"/>
            <a:ext cx="9247393" cy="5548435"/>
          </a:xfrm>
          <a:prstGeom prst="rect">
            <a:avLst/>
          </a:prstGeom>
        </p:spPr>
      </p:pic>
      <p:sp>
        <p:nvSpPr>
          <p:cNvPr id="5" name="Right Arrow 4"/>
          <p:cNvSpPr/>
          <p:nvPr/>
        </p:nvSpPr>
        <p:spPr>
          <a:xfrm>
            <a:off x="3923139" y="500930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9991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hlinkClick r:id="rId3"/>
              </a:rPr>
              <a:t>Federal Questions</a:t>
            </a:r>
            <a:endParaRPr lang="en-US" dirty="0"/>
          </a:p>
        </p:txBody>
      </p:sp>
      <p:sp>
        <p:nvSpPr>
          <p:cNvPr id="2" name="Content Placeholder 1"/>
          <p:cNvSpPr>
            <a:spLocks noGrp="1"/>
          </p:cNvSpPr>
          <p:nvPr>
            <p:ph sz="half" idx="1"/>
          </p:nvPr>
        </p:nvSpPr>
        <p:spPr/>
        <p:txBody>
          <a:bodyPr/>
          <a:lstStyle/>
          <a:p>
            <a:r>
              <a:rPr lang="en-US" dirty="0" smtClean="0"/>
              <a:t>Contact the OTAA National Office</a:t>
            </a:r>
            <a:endParaRPr lang="en-US" dirty="0"/>
          </a:p>
        </p:txBody>
      </p:sp>
      <p:pic>
        <p:nvPicPr>
          <p:cNvPr id="9" name="Content Placeholder 8"/>
          <p:cNvPicPr>
            <a:picLocks noGrp="1" noChangeAspect="1"/>
          </p:cNvPicPr>
          <p:nvPr>
            <p:ph sz="half" idx="2"/>
          </p:nvPr>
        </p:nvPicPr>
        <p:blipFill rotWithShape="1">
          <a:blip r:embed="rId4"/>
          <a:srcRect t="22364"/>
          <a:stretch/>
        </p:blipFill>
        <p:spPr>
          <a:xfrm>
            <a:off x="1513565" y="1731523"/>
            <a:ext cx="7542885" cy="4079544"/>
          </a:xfrm>
          <a:prstGeom prst="rect">
            <a:avLst/>
          </a:prstGeom>
        </p:spPr>
      </p:pic>
      <p:sp>
        <p:nvSpPr>
          <p:cNvPr id="5" name="Right Arrow 4"/>
          <p:cNvSpPr/>
          <p:nvPr/>
        </p:nvSpPr>
        <p:spPr>
          <a:xfrm>
            <a:off x="447472" y="5019472"/>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547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hlinkClick r:id="rId3"/>
              </a:rPr>
              <a:t>State Contacts</a:t>
            </a:r>
            <a:endParaRPr lang="en-US" dirty="0"/>
          </a:p>
        </p:txBody>
      </p:sp>
      <p:pic>
        <p:nvPicPr>
          <p:cNvPr id="10" name="Content Placeholder 9"/>
          <p:cNvPicPr>
            <a:picLocks noGrp="1" noChangeAspect="1"/>
          </p:cNvPicPr>
          <p:nvPr>
            <p:ph sz="half" idx="2"/>
          </p:nvPr>
        </p:nvPicPr>
        <p:blipFill rotWithShape="1">
          <a:blip r:embed="rId4"/>
          <a:srcRect l="60" t="10845"/>
          <a:stretch/>
        </p:blipFill>
        <p:spPr>
          <a:xfrm>
            <a:off x="1837264" y="1235413"/>
            <a:ext cx="7530472" cy="4863390"/>
          </a:xfrm>
          <a:prstGeom prst="rect">
            <a:avLst/>
          </a:prstGeom>
        </p:spPr>
      </p:pic>
      <p:sp>
        <p:nvSpPr>
          <p:cNvPr id="12" name="Right Arrow 11"/>
          <p:cNvSpPr/>
          <p:nvPr/>
        </p:nvSpPr>
        <p:spPr>
          <a:xfrm>
            <a:off x="729574" y="4883285"/>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7187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hlinkClick r:id="rId3"/>
              </a:rPr>
              <a:t>Regional Contacts</a:t>
            </a:r>
            <a:endParaRPr lang="en-US" dirty="0"/>
          </a:p>
        </p:txBody>
      </p:sp>
      <p:pic>
        <p:nvPicPr>
          <p:cNvPr id="12" name="Content Placeholder 11"/>
          <p:cNvPicPr>
            <a:picLocks noGrp="1" noChangeAspect="1"/>
          </p:cNvPicPr>
          <p:nvPr>
            <p:ph sz="quarter" idx="4"/>
          </p:nvPr>
        </p:nvPicPr>
        <p:blipFill>
          <a:blip r:embed="rId4"/>
          <a:stretch>
            <a:fillRect/>
          </a:stretch>
        </p:blipFill>
        <p:spPr>
          <a:xfrm>
            <a:off x="2154676" y="1338245"/>
            <a:ext cx="7834277" cy="4469167"/>
          </a:xfrm>
          <a:prstGeom prst="rect">
            <a:avLst/>
          </a:prstGeom>
        </p:spPr>
      </p:pic>
      <p:sp>
        <p:nvSpPr>
          <p:cNvPr id="13" name="Right Arrow 12"/>
          <p:cNvSpPr/>
          <p:nvPr/>
        </p:nvSpPr>
        <p:spPr>
          <a:xfrm>
            <a:off x="1040859" y="5262664"/>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2854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Workers</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If you are a worker looking for information, review this section.</a:t>
            </a:r>
            <a:endParaRPr lang="en-US" dirty="0"/>
          </a:p>
        </p:txBody>
      </p:sp>
    </p:spTree>
    <p:extLst>
      <p:ext uri="{BB962C8B-B14F-4D97-AF65-F5344CB8AC3E}">
        <p14:creationId xmlns:p14="http://schemas.microsoft.com/office/powerpoint/2010/main" val="2646357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Petition Filing</a:t>
            </a:r>
            <a:endParaRPr lang="en-US" dirty="0"/>
          </a:p>
        </p:txBody>
      </p:sp>
      <p:pic>
        <p:nvPicPr>
          <p:cNvPr id="4" name="Content Placeholder 3"/>
          <p:cNvPicPr>
            <a:picLocks noGrp="1" noChangeAspect="1"/>
          </p:cNvPicPr>
          <p:nvPr>
            <p:ph sz="half" idx="2"/>
          </p:nvPr>
        </p:nvPicPr>
        <p:blipFill>
          <a:blip r:embed="rId5"/>
          <a:stretch>
            <a:fillRect/>
          </a:stretch>
        </p:blipFill>
        <p:spPr>
          <a:xfrm>
            <a:off x="2926600" y="900126"/>
            <a:ext cx="5596297" cy="5638786"/>
          </a:xfrm>
          <a:prstGeom prst="rect">
            <a:avLst/>
          </a:prstGeom>
        </p:spPr>
      </p:pic>
      <p:sp>
        <p:nvSpPr>
          <p:cNvPr id="7" name="Right Arrow 6"/>
          <p:cNvSpPr/>
          <p:nvPr/>
        </p:nvSpPr>
        <p:spPr>
          <a:xfrm rot="10800000">
            <a:off x="8453885" y="5569362"/>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Petition Filing</a:t>
            </a:r>
            <a:endParaRPr lang="en-US" dirty="0"/>
          </a:p>
        </p:txBody>
      </p:sp>
      <p:pic>
        <p:nvPicPr>
          <p:cNvPr id="8" name="Content Placeholder 7"/>
          <p:cNvPicPr>
            <a:picLocks noGrp="1" noChangeAspect="1"/>
          </p:cNvPicPr>
          <p:nvPr>
            <p:ph sz="half" idx="2"/>
          </p:nvPr>
        </p:nvPicPr>
        <p:blipFill rotWithShape="1">
          <a:blip r:embed="rId5"/>
          <a:srcRect l="17025" t="9124" r="4427"/>
          <a:stretch/>
        </p:blipFill>
        <p:spPr>
          <a:xfrm>
            <a:off x="2324911" y="938164"/>
            <a:ext cx="6828817" cy="5696859"/>
          </a:xfrm>
          <a:prstGeom prst="rect">
            <a:avLst/>
          </a:prstGeom>
        </p:spPr>
      </p:pic>
      <p:sp>
        <p:nvSpPr>
          <p:cNvPr id="7" name="Right Arrow 6"/>
          <p:cNvSpPr/>
          <p:nvPr/>
        </p:nvSpPr>
        <p:spPr>
          <a:xfrm>
            <a:off x="1303505" y="1760707"/>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03961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Petition Filing</a:t>
            </a:r>
            <a:endParaRPr lang="en-US" dirty="0"/>
          </a:p>
        </p:txBody>
      </p:sp>
      <p:pic>
        <p:nvPicPr>
          <p:cNvPr id="4" name="Content Placeholder 3"/>
          <p:cNvPicPr>
            <a:picLocks noGrp="1" noChangeAspect="1"/>
          </p:cNvPicPr>
          <p:nvPr>
            <p:ph sz="half" idx="2"/>
          </p:nvPr>
        </p:nvPicPr>
        <p:blipFill>
          <a:blip r:embed="rId5"/>
          <a:stretch>
            <a:fillRect/>
          </a:stretch>
        </p:blipFill>
        <p:spPr>
          <a:xfrm>
            <a:off x="2091447" y="1168055"/>
            <a:ext cx="6402421" cy="5121937"/>
          </a:xfrm>
          <a:prstGeom prst="rect">
            <a:avLst/>
          </a:prstGeom>
        </p:spPr>
      </p:pic>
    </p:spTree>
    <p:custDataLst>
      <p:tags r:id="rId1"/>
    </p:custDataLst>
    <p:extLst>
      <p:ext uri="{BB962C8B-B14F-4D97-AF65-F5344CB8AC3E}">
        <p14:creationId xmlns:p14="http://schemas.microsoft.com/office/powerpoint/2010/main" val="2067931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hlinkClick r:id="rId3"/>
              </a:rPr>
              <a:t>American Job Centers (AJCs)</a:t>
            </a:r>
            <a:endParaRPr lang="en-US" dirty="0"/>
          </a:p>
        </p:txBody>
      </p:sp>
      <p:pic>
        <p:nvPicPr>
          <p:cNvPr id="7" name="Content Placeholder 6"/>
          <p:cNvPicPr>
            <a:picLocks noGrp="1" noChangeAspect="1"/>
          </p:cNvPicPr>
          <p:nvPr>
            <p:ph sz="half" idx="2"/>
          </p:nvPr>
        </p:nvPicPr>
        <p:blipFill>
          <a:blip r:embed="rId4"/>
          <a:stretch>
            <a:fillRect/>
          </a:stretch>
        </p:blipFill>
        <p:spPr>
          <a:xfrm>
            <a:off x="1196502" y="905536"/>
            <a:ext cx="9247393" cy="5548435"/>
          </a:xfrm>
          <a:prstGeom prst="rect">
            <a:avLst/>
          </a:prstGeom>
        </p:spPr>
      </p:pic>
      <p:sp>
        <p:nvSpPr>
          <p:cNvPr id="5" name="Right Arrow 4"/>
          <p:cNvSpPr/>
          <p:nvPr/>
        </p:nvSpPr>
        <p:spPr>
          <a:xfrm>
            <a:off x="3923139" y="500930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657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hlinkClick r:id="rId3"/>
              </a:rPr>
              <a:t>State Contacts</a:t>
            </a:r>
            <a:endParaRPr lang="en-US" dirty="0"/>
          </a:p>
        </p:txBody>
      </p:sp>
      <p:pic>
        <p:nvPicPr>
          <p:cNvPr id="10" name="Content Placeholder 9"/>
          <p:cNvPicPr>
            <a:picLocks noGrp="1" noChangeAspect="1"/>
          </p:cNvPicPr>
          <p:nvPr>
            <p:ph sz="half" idx="2"/>
          </p:nvPr>
        </p:nvPicPr>
        <p:blipFill rotWithShape="1">
          <a:blip r:embed="rId4"/>
          <a:srcRect l="60" t="10845"/>
          <a:stretch/>
        </p:blipFill>
        <p:spPr>
          <a:xfrm>
            <a:off x="1837264" y="1235413"/>
            <a:ext cx="7530472" cy="4863390"/>
          </a:xfrm>
          <a:prstGeom prst="rect">
            <a:avLst/>
          </a:prstGeom>
        </p:spPr>
      </p:pic>
      <p:sp>
        <p:nvSpPr>
          <p:cNvPr id="12" name="Right Arrow 11"/>
          <p:cNvSpPr/>
          <p:nvPr/>
        </p:nvSpPr>
        <p:spPr>
          <a:xfrm>
            <a:off x="729574" y="4883285"/>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2061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Benefits and Services</a:t>
            </a:r>
            <a:endParaRPr lang="en-US" dirty="0"/>
          </a:p>
        </p:txBody>
      </p:sp>
      <p:pic>
        <p:nvPicPr>
          <p:cNvPr id="7" name="Content Placeholder 6"/>
          <p:cNvPicPr>
            <a:picLocks noGrp="1" noChangeAspect="1"/>
          </p:cNvPicPr>
          <p:nvPr>
            <p:ph sz="half" idx="2"/>
          </p:nvPr>
        </p:nvPicPr>
        <p:blipFill rotWithShape="1">
          <a:blip r:embed="rId5"/>
          <a:srcRect l="18320" t="19424" r="4123" b="-509"/>
          <a:stretch/>
        </p:blipFill>
        <p:spPr>
          <a:xfrm>
            <a:off x="2704290" y="1268936"/>
            <a:ext cx="6070059" cy="4651069"/>
          </a:xfrm>
          <a:prstGeom prst="rect">
            <a:avLst/>
          </a:prstGeom>
        </p:spPr>
      </p:pic>
      <p:sp>
        <p:nvSpPr>
          <p:cNvPr id="10" name="Right Arrow 9"/>
          <p:cNvSpPr/>
          <p:nvPr/>
        </p:nvSpPr>
        <p:spPr>
          <a:xfrm>
            <a:off x="1595336" y="2529190"/>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ight Arrow 5"/>
          <p:cNvSpPr/>
          <p:nvPr/>
        </p:nvSpPr>
        <p:spPr>
          <a:xfrm>
            <a:off x="4850295" y="2880372"/>
            <a:ext cx="889023" cy="220637"/>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49178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4"/>
          <a:stretch>
            <a:fillRect/>
          </a:stretch>
        </p:blipFill>
        <p:spPr>
          <a:xfrm>
            <a:off x="2478026" y="1004921"/>
            <a:ext cx="5665309" cy="5708322"/>
          </a:xfrm>
          <a:prstGeom prst="rect">
            <a:avLst/>
          </a:prstGeom>
        </p:spPr>
      </p:pic>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Petition Search</a:t>
            </a:r>
            <a:endParaRPr lang="en-US" dirty="0"/>
          </a:p>
        </p:txBody>
      </p:sp>
      <p:sp>
        <p:nvSpPr>
          <p:cNvPr id="9" name="Right Arrow 8"/>
          <p:cNvSpPr/>
          <p:nvPr/>
        </p:nvSpPr>
        <p:spPr>
          <a:xfrm>
            <a:off x="2603709" y="5774192"/>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75170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Petition Search</a:t>
            </a:r>
            <a:r>
              <a:rPr lang="en-US" dirty="0" smtClean="0"/>
              <a:t>: Search Terms</a:t>
            </a:r>
            <a:endParaRPr lang="en-US" dirty="0"/>
          </a:p>
        </p:txBody>
      </p:sp>
      <p:pic>
        <p:nvPicPr>
          <p:cNvPr id="6" name="Content Placeholder 5"/>
          <p:cNvPicPr>
            <a:picLocks noGrp="1" noChangeAspect="1"/>
          </p:cNvPicPr>
          <p:nvPr>
            <p:ph sz="half" idx="2"/>
          </p:nvPr>
        </p:nvPicPr>
        <p:blipFill>
          <a:blip r:embed="rId5"/>
          <a:stretch>
            <a:fillRect/>
          </a:stretch>
        </p:blipFill>
        <p:spPr>
          <a:xfrm>
            <a:off x="3495596" y="1086221"/>
            <a:ext cx="5152293" cy="5665574"/>
          </a:xfrm>
          <a:prstGeom prst="rect">
            <a:avLst/>
          </a:prstGeom>
        </p:spPr>
      </p:pic>
      <p:sp>
        <p:nvSpPr>
          <p:cNvPr id="9" name="Right Arrow 8"/>
          <p:cNvSpPr/>
          <p:nvPr/>
        </p:nvSpPr>
        <p:spPr>
          <a:xfrm>
            <a:off x="3495596" y="255361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ight Arrow 9"/>
          <p:cNvSpPr/>
          <p:nvPr/>
        </p:nvSpPr>
        <p:spPr>
          <a:xfrm>
            <a:off x="3495596" y="402100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Right Arrow 10"/>
          <p:cNvSpPr/>
          <p:nvPr/>
        </p:nvSpPr>
        <p:spPr>
          <a:xfrm>
            <a:off x="3495596" y="4883520"/>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90829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smtClean="0">
                <a:hlinkClick r:id="rId3"/>
              </a:rPr>
              <a:t>Success Stories</a:t>
            </a:r>
            <a:endParaRPr lang="en-US" dirty="0"/>
          </a:p>
        </p:txBody>
      </p:sp>
      <p:pic>
        <p:nvPicPr>
          <p:cNvPr id="7" name="Content Placeholder 6"/>
          <p:cNvPicPr>
            <a:picLocks noGrp="1" noChangeAspect="1"/>
          </p:cNvPicPr>
          <p:nvPr>
            <p:ph idx="1"/>
          </p:nvPr>
        </p:nvPicPr>
        <p:blipFill>
          <a:blip r:embed="rId4"/>
          <a:stretch>
            <a:fillRect/>
          </a:stretch>
        </p:blipFill>
        <p:spPr>
          <a:xfrm>
            <a:off x="1869531" y="1138238"/>
            <a:ext cx="8954588" cy="5038725"/>
          </a:xfrm>
          <a:prstGeom prst="rect">
            <a:avLst/>
          </a:prstGeom>
        </p:spPr>
      </p:pic>
      <p:sp>
        <p:nvSpPr>
          <p:cNvPr id="8" name="Right Arrow 7"/>
          <p:cNvSpPr/>
          <p:nvPr/>
        </p:nvSpPr>
        <p:spPr>
          <a:xfrm>
            <a:off x="805866" y="4105308"/>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3743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1953215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26</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Company Official</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If you are a company official looking for information, review this section.</a:t>
            </a:r>
            <a:endParaRPr lang="en-US" dirty="0"/>
          </a:p>
        </p:txBody>
      </p:sp>
    </p:spTree>
    <p:extLst>
      <p:ext uri="{BB962C8B-B14F-4D97-AF65-F5344CB8AC3E}">
        <p14:creationId xmlns:p14="http://schemas.microsoft.com/office/powerpoint/2010/main" val="1060907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27</a:t>
            </a:fld>
            <a:endParaRPr lang="en-US"/>
          </a:p>
        </p:txBody>
      </p:sp>
      <p:sp>
        <p:nvSpPr>
          <p:cNvPr id="2" name="Title 1"/>
          <p:cNvSpPr>
            <a:spLocks noGrp="1"/>
          </p:cNvSpPr>
          <p:nvPr>
            <p:ph type="title"/>
          </p:nvPr>
        </p:nvSpPr>
        <p:spPr/>
        <p:txBody>
          <a:bodyPr/>
          <a:lstStyle/>
          <a:p>
            <a:r>
              <a:rPr lang="en-US" dirty="0" smtClean="0">
                <a:hlinkClick r:id="rId3"/>
              </a:rPr>
              <a:t>Company Officials Overview Video</a:t>
            </a:r>
            <a:endParaRPr lang="en-US" dirty="0"/>
          </a:p>
        </p:txBody>
      </p:sp>
      <p:pic>
        <p:nvPicPr>
          <p:cNvPr id="10" name="Content Placeholder 9"/>
          <p:cNvPicPr>
            <a:picLocks noGrp="1" noChangeAspect="1"/>
          </p:cNvPicPr>
          <p:nvPr>
            <p:ph idx="1"/>
          </p:nvPr>
        </p:nvPicPr>
        <p:blipFill>
          <a:blip r:embed="rId4"/>
          <a:stretch>
            <a:fillRect/>
          </a:stretch>
        </p:blipFill>
        <p:spPr>
          <a:xfrm>
            <a:off x="2883905" y="1138238"/>
            <a:ext cx="6925839" cy="5038725"/>
          </a:xfrm>
          <a:prstGeom prst="rect">
            <a:avLst/>
          </a:prstGeom>
        </p:spPr>
      </p:pic>
      <p:sp>
        <p:nvSpPr>
          <p:cNvPr id="11" name="Right Arrow 10"/>
          <p:cNvSpPr/>
          <p:nvPr/>
        </p:nvSpPr>
        <p:spPr>
          <a:xfrm>
            <a:off x="3631782" y="3827934"/>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6817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28</a:t>
            </a:fld>
            <a:endParaRPr lang="en-US"/>
          </a:p>
        </p:txBody>
      </p:sp>
      <p:sp>
        <p:nvSpPr>
          <p:cNvPr id="2" name="Title 1"/>
          <p:cNvSpPr>
            <a:spLocks noGrp="1"/>
          </p:cNvSpPr>
          <p:nvPr>
            <p:ph type="title"/>
          </p:nvPr>
        </p:nvSpPr>
        <p:spPr/>
        <p:txBody>
          <a:bodyPr/>
          <a:lstStyle/>
          <a:p>
            <a:r>
              <a:rPr lang="en-US" dirty="0" smtClean="0">
                <a:hlinkClick r:id="rId3"/>
              </a:rPr>
              <a:t>Company Officials Page</a:t>
            </a:r>
            <a:endParaRPr lang="en-US" dirty="0"/>
          </a:p>
        </p:txBody>
      </p:sp>
      <p:pic>
        <p:nvPicPr>
          <p:cNvPr id="10" name="Content Placeholder 9"/>
          <p:cNvPicPr>
            <a:picLocks noGrp="1" noChangeAspect="1"/>
          </p:cNvPicPr>
          <p:nvPr>
            <p:ph idx="1"/>
          </p:nvPr>
        </p:nvPicPr>
        <p:blipFill>
          <a:blip r:embed="rId4"/>
          <a:stretch>
            <a:fillRect/>
          </a:stretch>
        </p:blipFill>
        <p:spPr>
          <a:xfrm>
            <a:off x="2883905" y="1138238"/>
            <a:ext cx="6925839" cy="5038725"/>
          </a:xfrm>
          <a:prstGeom prst="rect">
            <a:avLst/>
          </a:prstGeom>
        </p:spPr>
      </p:pic>
      <p:sp>
        <p:nvSpPr>
          <p:cNvPr id="11" name="Right Arrow 10"/>
          <p:cNvSpPr/>
          <p:nvPr/>
        </p:nvSpPr>
        <p:spPr>
          <a:xfrm>
            <a:off x="1764072" y="2145049"/>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932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4"/>
          <a:stretch>
            <a:fillRect/>
          </a:stretch>
        </p:blipFill>
        <p:spPr>
          <a:xfrm>
            <a:off x="2478026" y="1004921"/>
            <a:ext cx="5665309" cy="5708322"/>
          </a:xfrm>
          <a:prstGeom prst="rect">
            <a:avLst/>
          </a:prstGeom>
        </p:spPr>
      </p:pic>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Petition Search</a:t>
            </a:r>
            <a:endParaRPr lang="en-US" dirty="0"/>
          </a:p>
        </p:txBody>
      </p:sp>
      <p:sp>
        <p:nvSpPr>
          <p:cNvPr id="9" name="Right Arrow 8"/>
          <p:cNvSpPr/>
          <p:nvPr/>
        </p:nvSpPr>
        <p:spPr>
          <a:xfrm>
            <a:off x="2603709" y="5774192"/>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28209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hlinkClick r:id="rId4"/>
              </a:rPr>
              <a:t>Petition Search</a:t>
            </a:r>
            <a:r>
              <a:rPr lang="en-US" dirty="0"/>
              <a:t>: Search Terms</a:t>
            </a:r>
          </a:p>
        </p:txBody>
      </p:sp>
      <p:pic>
        <p:nvPicPr>
          <p:cNvPr id="6" name="Content Placeholder 5"/>
          <p:cNvPicPr>
            <a:picLocks noGrp="1" noChangeAspect="1"/>
          </p:cNvPicPr>
          <p:nvPr>
            <p:ph sz="half" idx="2"/>
          </p:nvPr>
        </p:nvPicPr>
        <p:blipFill>
          <a:blip r:embed="rId5"/>
          <a:stretch>
            <a:fillRect/>
          </a:stretch>
        </p:blipFill>
        <p:spPr>
          <a:xfrm>
            <a:off x="3495596" y="1086221"/>
            <a:ext cx="5152293" cy="5665574"/>
          </a:xfrm>
          <a:prstGeom prst="rect">
            <a:avLst/>
          </a:prstGeom>
        </p:spPr>
      </p:pic>
      <p:sp>
        <p:nvSpPr>
          <p:cNvPr id="9" name="Right Arrow 8"/>
          <p:cNvSpPr/>
          <p:nvPr/>
        </p:nvSpPr>
        <p:spPr>
          <a:xfrm>
            <a:off x="3495596" y="255361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ight Arrow 9"/>
          <p:cNvSpPr/>
          <p:nvPr/>
        </p:nvSpPr>
        <p:spPr>
          <a:xfrm>
            <a:off x="3495596" y="402100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Right Arrow 10"/>
          <p:cNvSpPr/>
          <p:nvPr/>
        </p:nvSpPr>
        <p:spPr>
          <a:xfrm>
            <a:off x="3495596" y="4883520"/>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00364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1787691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32</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Government Stakeholders</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fontScale="92500" lnSpcReduction="10000"/>
          </a:bodyPr>
          <a:lstStyle/>
          <a:p>
            <a:r>
              <a:rPr lang="en-US" dirty="0" smtClean="0"/>
              <a:t>If you are a government stakeholder (such as Congressional Staff, state-staff, etc.) looking for information, review this section.</a:t>
            </a:r>
            <a:endParaRPr lang="en-US" dirty="0"/>
          </a:p>
        </p:txBody>
      </p:sp>
    </p:spTree>
    <p:extLst>
      <p:ext uri="{BB962C8B-B14F-4D97-AF65-F5344CB8AC3E}">
        <p14:creationId xmlns:p14="http://schemas.microsoft.com/office/powerpoint/2010/main" val="66313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33</a:t>
            </a:fld>
            <a:endParaRPr lang="en-US"/>
          </a:p>
        </p:txBody>
      </p:sp>
      <p:sp>
        <p:nvSpPr>
          <p:cNvPr id="2" name="Title 1"/>
          <p:cNvSpPr>
            <a:spLocks noGrp="1"/>
          </p:cNvSpPr>
          <p:nvPr>
            <p:ph type="title"/>
          </p:nvPr>
        </p:nvSpPr>
        <p:spPr/>
        <p:txBody>
          <a:bodyPr/>
          <a:lstStyle/>
          <a:p>
            <a:r>
              <a:rPr lang="en-US" dirty="0" smtClean="0">
                <a:hlinkClick r:id="rId3"/>
              </a:rPr>
              <a:t>Annual Reports</a:t>
            </a:r>
            <a:endParaRPr lang="en-US" dirty="0"/>
          </a:p>
        </p:txBody>
      </p:sp>
      <p:pic>
        <p:nvPicPr>
          <p:cNvPr id="8" name="Content Placeholder 7"/>
          <p:cNvPicPr>
            <a:picLocks noGrp="1" noChangeAspect="1"/>
          </p:cNvPicPr>
          <p:nvPr>
            <p:ph idx="1"/>
          </p:nvPr>
        </p:nvPicPr>
        <p:blipFill>
          <a:blip r:embed="rId4"/>
          <a:stretch>
            <a:fillRect/>
          </a:stretch>
        </p:blipFill>
        <p:spPr>
          <a:xfrm>
            <a:off x="1364554" y="1195044"/>
            <a:ext cx="9964541" cy="4925112"/>
          </a:xfrm>
          <a:prstGeom prst="rect">
            <a:avLst/>
          </a:prstGeom>
        </p:spPr>
      </p:pic>
      <p:sp>
        <p:nvSpPr>
          <p:cNvPr id="9" name="Right Arrow 8"/>
          <p:cNvSpPr/>
          <p:nvPr/>
        </p:nvSpPr>
        <p:spPr>
          <a:xfrm>
            <a:off x="689980" y="386684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7929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smtClean="0">
                <a:hlinkClick r:id="rId3"/>
              </a:rPr>
              <a:t>Success Stories</a:t>
            </a:r>
            <a:endParaRPr lang="en-US" dirty="0"/>
          </a:p>
        </p:txBody>
      </p:sp>
      <p:pic>
        <p:nvPicPr>
          <p:cNvPr id="7" name="Content Placeholder 6"/>
          <p:cNvPicPr>
            <a:picLocks noGrp="1" noChangeAspect="1"/>
          </p:cNvPicPr>
          <p:nvPr>
            <p:ph idx="1"/>
          </p:nvPr>
        </p:nvPicPr>
        <p:blipFill>
          <a:blip r:embed="rId4"/>
          <a:stretch>
            <a:fillRect/>
          </a:stretch>
        </p:blipFill>
        <p:spPr>
          <a:xfrm>
            <a:off x="1869531" y="1138238"/>
            <a:ext cx="8954588" cy="5038725"/>
          </a:xfrm>
          <a:prstGeom prst="rect">
            <a:avLst/>
          </a:prstGeom>
        </p:spPr>
      </p:pic>
      <p:sp>
        <p:nvSpPr>
          <p:cNvPr id="8" name="Right Arrow 7"/>
          <p:cNvSpPr/>
          <p:nvPr/>
        </p:nvSpPr>
        <p:spPr>
          <a:xfrm>
            <a:off x="805866" y="4105308"/>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713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35</a:t>
            </a:fld>
            <a:endParaRPr lang="en-US"/>
          </a:p>
        </p:txBody>
      </p:sp>
      <p:sp>
        <p:nvSpPr>
          <p:cNvPr id="2" name="Title 1"/>
          <p:cNvSpPr>
            <a:spLocks noGrp="1"/>
          </p:cNvSpPr>
          <p:nvPr>
            <p:ph type="title"/>
          </p:nvPr>
        </p:nvSpPr>
        <p:spPr/>
        <p:txBody>
          <a:bodyPr/>
          <a:lstStyle/>
          <a:p>
            <a:r>
              <a:rPr lang="en-US" dirty="0" smtClean="0">
                <a:hlinkClick r:id="rId3"/>
              </a:rPr>
              <a:t>About Us</a:t>
            </a:r>
            <a:endParaRPr lang="en-US" dirty="0"/>
          </a:p>
        </p:txBody>
      </p:sp>
      <p:pic>
        <p:nvPicPr>
          <p:cNvPr id="6" name="Content Placeholder 5"/>
          <p:cNvPicPr>
            <a:picLocks noGrp="1" noChangeAspect="1"/>
          </p:cNvPicPr>
          <p:nvPr>
            <p:ph idx="1"/>
          </p:nvPr>
        </p:nvPicPr>
        <p:blipFill>
          <a:blip r:embed="rId4"/>
          <a:stretch>
            <a:fillRect/>
          </a:stretch>
        </p:blipFill>
        <p:spPr>
          <a:xfrm>
            <a:off x="2984739" y="1138238"/>
            <a:ext cx="6071203" cy="5645957"/>
          </a:xfrm>
          <a:prstGeom prst="rect">
            <a:avLst/>
          </a:prstGeom>
        </p:spPr>
      </p:pic>
      <p:sp>
        <p:nvSpPr>
          <p:cNvPr id="9" name="Right Arrow 8"/>
          <p:cNvSpPr/>
          <p:nvPr/>
        </p:nvSpPr>
        <p:spPr>
          <a:xfrm>
            <a:off x="2355010" y="3379379"/>
            <a:ext cx="707366" cy="215092"/>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4732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2" name="Title 1"/>
          <p:cNvSpPr>
            <a:spLocks noGrp="1"/>
          </p:cNvSpPr>
          <p:nvPr>
            <p:ph type="title"/>
          </p:nvPr>
        </p:nvSpPr>
        <p:spPr/>
        <p:txBody>
          <a:bodyPr/>
          <a:lstStyle/>
          <a:p>
            <a:r>
              <a:rPr lang="en-US" dirty="0" smtClean="0">
                <a:hlinkClick r:id="rId3"/>
              </a:rPr>
              <a:t>Annual Statistics</a:t>
            </a:r>
            <a:endParaRPr lang="en-US" dirty="0"/>
          </a:p>
        </p:txBody>
      </p:sp>
      <p:pic>
        <p:nvPicPr>
          <p:cNvPr id="6" name="Content Placeholder 5"/>
          <p:cNvPicPr>
            <a:picLocks noGrp="1" noChangeAspect="1"/>
          </p:cNvPicPr>
          <p:nvPr>
            <p:ph idx="1"/>
          </p:nvPr>
        </p:nvPicPr>
        <p:blipFill>
          <a:blip r:embed="rId4"/>
          <a:stretch>
            <a:fillRect/>
          </a:stretch>
        </p:blipFill>
        <p:spPr>
          <a:xfrm>
            <a:off x="3761765" y="1138238"/>
            <a:ext cx="5170119" cy="5038725"/>
          </a:xfrm>
          <a:prstGeom prst="rect">
            <a:avLst/>
          </a:prstGeom>
        </p:spPr>
      </p:pic>
    </p:spTree>
    <p:extLst>
      <p:ext uri="{BB962C8B-B14F-4D97-AF65-F5344CB8AC3E}">
        <p14:creationId xmlns:p14="http://schemas.microsoft.com/office/powerpoint/2010/main" val="1191744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37</a:t>
            </a:fld>
            <a:endParaRPr lang="en-US"/>
          </a:p>
        </p:txBody>
      </p:sp>
      <p:sp>
        <p:nvSpPr>
          <p:cNvPr id="2" name="Title 1"/>
          <p:cNvSpPr>
            <a:spLocks noGrp="1"/>
          </p:cNvSpPr>
          <p:nvPr>
            <p:ph type="title"/>
          </p:nvPr>
        </p:nvSpPr>
        <p:spPr/>
        <p:txBody>
          <a:bodyPr/>
          <a:lstStyle/>
          <a:p>
            <a:r>
              <a:rPr lang="en-US" dirty="0" smtClean="0">
                <a:hlinkClick r:id="rId3"/>
              </a:rPr>
              <a:t>State Fact Sheets</a:t>
            </a:r>
            <a:endParaRPr lang="en-US" dirty="0"/>
          </a:p>
        </p:txBody>
      </p:sp>
      <p:pic>
        <p:nvPicPr>
          <p:cNvPr id="4" name="Content Placeholder 3"/>
          <p:cNvPicPr>
            <a:picLocks noGrp="1" noChangeAspect="1"/>
          </p:cNvPicPr>
          <p:nvPr>
            <p:ph idx="1"/>
          </p:nvPr>
        </p:nvPicPr>
        <p:blipFill>
          <a:blip r:embed="rId4"/>
          <a:stretch>
            <a:fillRect/>
          </a:stretch>
        </p:blipFill>
        <p:spPr>
          <a:xfrm>
            <a:off x="2344366" y="935878"/>
            <a:ext cx="7619339" cy="5250814"/>
          </a:xfrm>
          <a:prstGeom prst="rect">
            <a:avLst/>
          </a:prstGeom>
        </p:spPr>
      </p:pic>
      <p:sp>
        <p:nvSpPr>
          <p:cNvPr id="9" name="Right Arrow 8"/>
          <p:cNvSpPr/>
          <p:nvPr/>
        </p:nvSpPr>
        <p:spPr>
          <a:xfrm>
            <a:off x="1867027" y="487852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a:stretch>
            <a:fillRect/>
          </a:stretch>
        </p:blipFill>
        <p:spPr>
          <a:xfrm>
            <a:off x="6881861" y="3423115"/>
            <a:ext cx="5155739" cy="2763577"/>
          </a:xfrm>
          <a:prstGeom prst="rect">
            <a:avLst/>
          </a:prstGeom>
        </p:spPr>
      </p:pic>
    </p:spTree>
    <p:extLst>
      <p:ext uri="{BB962C8B-B14F-4D97-AF65-F5344CB8AC3E}">
        <p14:creationId xmlns:p14="http://schemas.microsoft.com/office/powerpoint/2010/main" val="345954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38</a:t>
            </a:fld>
            <a:endParaRPr lang="en-US"/>
          </a:p>
        </p:txBody>
      </p:sp>
      <p:sp>
        <p:nvSpPr>
          <p:cNvPr id="2" name="Title 1"/>
          <p:cNvSpPr>
            <a:spLocks noGrp="1"/>
          </p:cNvSpPr>
          <p:nvPr>
            <p:ph type="title"/>
          </p:nvPr>
        </p:nvSpPr>
        <p:spPr/>
        <p:txBody>
          <a:bodyPr/>
          <a:lstStyle/>
          <a:p>
            <a:r>
              <a:rPr lang="en-US" dirty="0" smtClean="0">
                <a:hlinkClick r:id="rId3"/>
              </a:rPr>
              <a:t>Administrator</a:t>
            </a:r>
            <a:endParaRPr lang="en-US" dirty="0"/>
          </a:p>
        </p:txBody>
      </p:sp>
      <p:pic>
        <p:nvPicPr>
          <p:cNvPr id="4" name="Content Placeholder 3"/>
          <p:cNvPicPr>
            <a:picLocks noGrp="1" noChangeAspect="1"/>
          </p:cNvPicPr>
          <p:nvPr>
            <p:ph idx="1"/>
          </p:nvPr>
        </p:nvPicPr>
        <p:blipFill>
          <a:blip r:embed="rId4"/>
          <a:stretch>
            <a:fillRect/>
          </a:stretch>
        </p:blipFill>
        <p:spPr>
          <a:xfrm>
            <a:off x="1859924" y="1195044"/>
            <a:ext cx="8973802" cy="4925112"/>
          </a:xfrm>
          <a:prstGeom prst="rect">
            <a:avLst/>
          </a:prstGeom>
        </p:spPr>
      </p:pic>
      <p:sp>
        <p:nvSpPr>
          <p:cNvPr id="7" name="Right Arrow 6"/>
          <p:cNvSpPr/>
          <p:nvPr/>
        </p:nvSpPr>
        <p:spPr>
          <a:xfrm>
            <a:off x="1347384" y="474233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602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39</a:t>
            </a:fld>
            <a:endParaRPr lang="en-US"/>
          </a:p>
        </p:txBody>
      </p:sp>
      <p:sp>
        <p:nvSpPr>
          <p:cNvPr id="2" name="Title 1"/>
          <p:cNvSpPr>
            <a:spLocks noGrp="1"/>
          </p:cNvSpPr>
          <p:nvPr>
            <p:ph type="title"/>
          </p:nvPr>
        </p:nvSpPr>
        <p:spPr/>
        <p:txBody>
          <a:bodyPr/>
          <a:lstStyle/>
          <a:p>
            <a:r>
              <a:rPr lang="en-US" dirty="0" smtClean="0">
                <a:hlinkClick r:id="rId3"/>
              </a:rPr>
              <a:t>Organizational Chart</a:t>
            </a:r>
            <a:endParaRPr lang="en-US" dirty="0"/>
          </a:p>
        </p:txBody>
      </p:sp>
      <p:pic>
        <p:nvPicPr>
          <p:cNvPr id="6" name="Content Placeholder 5"/>
          <p:cNvPicPr>
            <a:picLocks noGrp="1" noChangeAspect="1"/>
          </p:cNvPicPr>
          <p:nvPr>
            <p:ph idx="1"/>
          </p:nvPr>
        </p:nvPicPr>
        <p:blipFill>
          <a:blip r:embed="rId4"/>
          <a:stretch>
            <a:fillRect/>
          </a:stretch>
        </p:blipFill>
        <p:spPr>
          <a:xfrm>
            <a:off x="1731318" y="1156939"/>
            <a:ext cx="9231013" cy="5001323"/>
          </a:xfrm>
          <a:prstGeom prst="rect">
            <a:avLst/>
          </a:prstGeom>
        </p:spPr>
      </p:pic>
      <p:sp>
        <p:nvSpPr>
          <p:cNvPr id="7" name="Right Arrow 6"/>
          <p:cNvSpPr/>
          <p:nvPr/>
        </p:nvSpPr>
        <p:spPr>
          <a:xfrm rot="10800000">
            <a:off x="9187878" y="449914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6236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2565843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41</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Researchers</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Doing research on the TAA Program?  Review this section.</a:t>
            </a:r>
            <a:endParaRPr lang="en-US" dirty="0"/>
          </a:p>
        </p:txBody>
      </p:sp>
    </p:spTree>
    <p:extLst>
      <p:ext uri="{BB962C8B-B14F-4D97-AF65-F5344CB8AC3E}">
        <p14:creationId xmlns:p14="http://schemas.microsoft.com/office/powerpoint/2010/main" val="1521961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42</a:t>
            </a:fld>
            <a:endParaRPr lang="en-US"/>
          </a:p>
        </p:txBody>
      </p:sp>
      <p:sp>
        <p:nvSpPr>
          <p:cNvPr id="2" name="Title 1"/>
          <p:cNvSpPr>
            <a:spLocks noGrp="1"/>
          </p:cNvSpPr>
          <p:nvPr>
            <p:ph type="title"/>
          </p:nvPr>
        </p:nvSpPr>
        <p:spPr/>
        <p:txBody>
          <a:bodyPr/>
          <a:lstStyle/>
          <a:p>
            <a:r>
              <a:rPr lang="en-US" dirty="0" smtClean="0">
                <a:hlinkClick r:id="rId3"/>
              </a:rPr>
              <a:t>Annual Reports</a:t>
            </a:r>
            <a:endParaRPr lang="en-US" dirty="0"/>
          </a:p>
        </p:txBody>
      </p:sp>
      <p:pic>
        <p:nvPicPr>
          <p:cNvPr id="8" name="Content Placeholder 7"/>
          <p:cNvPicPr>
            <a:picLocks noGrp="1" noChangeAspect="1"/>
          </p:cNvPicPr>
          <p:nvPr>
            <p:ph idx="1"/>
          </p:nvPr>
        </p:nvPicPr>
        <p:blipFill>
          <a:blip r:embed="rId4"/>
          <a:stretch>
            <a:fillRect/>
          </a:stretch>
        </p:blipFill>
        <p:spPr>
          <a:xfrm>
            <a:off x="1364554" y="1195044"/>
            <a:ext cx="9964541" cy="4925112"/>
          </a:xfrm>
          <a:prstGeom prst="rect">
            <a:avLst/>
          </a:prstGeom>
        </p:spPr>
      </p:pic>
      <p:sp>
        <p:nvSpPr>
          <p:cNvPr id="9" name="Right Arrow 8"/>
          <p:cNvSpPr/>
          <p:nvPr/>
        </p:nvSpPr>
        <p:spPr>
          <a:xfrm>
            <a:off x="689980" y="386684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3513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43</a:t>
            </a:fld>
            <a:endParaRPr lang="en-US"/>
          </a:p>
        </p:txBody>
      </p:sp>
      <p:sp>
        <p:nvSpPr>
          <p:cNvPr id="2" name="Title 1"/>
          <p:cNvSpPr>
            <a:spLocks noGrp="1"/>
          </p:cNvSpPr>
          <p:nvPr>
            <p:ph type="title"/>
          </p:nvPr>
        </p:nvSpPr>
        <p:spPr/>
        <p:txBody>
          <a:bodyPr/>
          <a:lstStyle/>
          <a:p>
            <a:r>
              <a:rPr lang="en-US" dirty="0" smtClean="0">
                <a:hlinkClick r:id="rId3"/>
              </a:rPr>
              <a:t>Other Reports</a:t>
            </a:r>
            <a:endParaRPr lang="en-US" dirty="0"/>
          </a:p>
        </p:txBody>
      </p:sp>
      <p:pic>
        <p:nvPicPr>
          <p:cNvPr id="8" name="Content Placeholder 7"/>
          <p:cNvPicPr>
            <a:picLocks noGrp="1" noChangeAspect="1"/>
          </p:cNvPicPr>
          <p:nvPr>
            <p:ph sz="half" idx="1"/>
          </p:nvPr>
        </p:nvPicPr>
        <p:blipFill>
          <a:blip r:embed="rId4"/>
          <a:stretch>
            <a:fillRect/>
          </a:stretch>
        </p:blipFill>
        <p:spPr>
          <a:xfrm>
            <a:off x="2445120" y="1332025"/>
            <a:ext cx="8622682" cy="4353471"/>
          </a:xfrm>
          <a:prstGeom prst="rect">
            <a:avLst/>
          </a:prstGeom>
        </p:spPr>
      </p:pic>
      <p:sp>
        <p:nvSpPr>
          <p:cNvPr id="7" name="Right Arrow 6"/>
          <p:cNvSpPr/>
          <p:nvPr/>
        </p:nvSpPr>
        <p:spPr>
          <a:xfrm>
            <a:off x="1892117" y="4616726"/>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ight Arrow 9"/>
          <p:cNvSpPr/>
          <p:nvPr/>
        </p:nvSpPr>
        <p:spPr>
          <a:xfrm>
            <a:off x="1882212" y="4240550"/>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188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44</a:t>
            </a:fld>
            <a:endParaRPr lang="en-US"/>
          </a:p>
        </p:txBody>
      </p:sp>
      <p:sp>
        <p:nvSpPr>
          <p:cNvPr id="2" name="Title 1"/>
          <p:cNvSpPr>
            <a:spLocks noGrp="1"/>
          </p:cNvSpPr>
          <p:nvPr>
            <p:ph type="title"/>
          </p:nvPr>
        </p:nvSpPr>
        <p:spPr/>
        <p:txBody>
          <a:bodyPr/>
          <a:lstStyle/>
          <a:p>
            <a:r>
              <a:rPr lang="en-US" dirty="0" smtClean="0">
                <a:hlinkClick r:id="rId3"/>
              </a:rPr>
              <a:t>Petition Data</a:t>
            </a:r>
            <a:endParaRPr lang="en-US" dirty="0"/>
          </a:p>
        </p:txBody>
      </p:sp>
      <p:pic>
        <p:nvPicPr>
          <p:cNvPr id="4" name="Content Placeholder 3"/>
          <p:cNvPicPr>
            <a:picLocks noGrp="1" noChangeAspect="1"/>
          </p:cNvPicPr>
          <p:nvPr>
            <p:ph idx="1"/>
          </p:nvPr>
        </p:nvPicPr>
        <p:blipFill>
          <a:blip r:embed="rId4"/>
          <a:stretch>
            <a:fillRect/>
          </a:stretch>
        </p:blipFill>
        <p:spPr>
          <a:xfrm>
            <a:off x="2490280" y="928429"/>
            <a:ext cx="6960489" cy="5332083"/>
          </a:xfrm>
          <a:prstGeom prst="rect">
            <a:avLst/>
          </a:prstGeom>
        </p:spPr>
      </p:pic>
      <p:sp>
        <p:nvSpPr>
          <p:cNvPr id="7" name="Right Arrow 6"/>
          <p:cNvSpPr/>
          <p:nvPr/>
        </p:nvSpPr>
        <p:spPr>
          <a:xfrm>
            <a:off x="1815706" y="291353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63612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45</a:t>
            </a:fld>
            <a:endParaRPr lang="en-US"/>
          </a:p>
        </p:txBody>
      </p:sp>
      <p:sp>
        <p:nvSpPr>
          <p:cNvPr id="2" name="Title 1"/>
          <p:cNvSpPr>
            <a:spLocks noGrp="1"/>
          </p:cNvSpPr>
          <p:nvPr>
            <p:ph type="title"/>
          </p:nvPr>
        </p:nvSpPr>
        <p:spPr/>
        <p:txBody>
          <a:bodyPr/>
          <a:lstStyle/>
          <a:p>
            <a:r>
              <a:rPr lang="en-US" dirty="0" smtClean="0">
                <a:hlinkClick r:id="rId3"/>
              </a:rPr>
              <a:t>Participants Data</a:t>
            </a:r>
            <a:endParaRPr lang="en-US" dirty="0"/>
          </a:p>
        </p:txBody>
      </p:sp>
      <p:pic>
        <p:nvPicPr>
          <p:cNvPr id="8" name="Content Placeholder 7"/>
          <p:cNvPicPr>
            <a:picLocks noGrp="1" noChangeAspect="1"/>
          </p:cNvPicPr>
          <p:nvPr>
            <p:ph idx="1"/>
          </p:nvPr>
        </p:nvPicPr>
        <p:blipFill>
          <a:blip r:embed="rId4"/>
          <a:stretch>
            <a:fillRect/>
          </a:stretch>
        </p:blipFill>
        <p:spPr>
          <a:xfrm>
            <a:off x="2076198" y="1138238"/>
            <a:ext cx="8541253" cy="5038725"/>
          </a:xfrm>
          <a:prstGeom prst="rect">
            <a:avLst/>
          </a:prstGeom>
        </p:spPr>
      </p:pic>
      <p:sp>
        <p:nvSpPr>
          <p:cNvPr id="7" name="Right Arrow 6"/>
          <p:cNvSpPr/>
          <p:nvPr/>
        </p:nvSpPr>
        <p:spPr>
          <a:xfrm>
            <a:off x="1530805" y="3845517"/>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3811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46</a:t>
            </a:fld>
            <a:endParaRPr lang="en-US"/>
          </a:p>
        </p:txBody>
      </p:sp>
      <p:sp>
        <p:nvSpPr>
          <p:cNvPr id="2" name="Title 1"/>
          <p:cNvSpPr>
            <a:spLocks noGrp="1"/>
          </p:cNvSpPr>
          <p:nvPr>
            <p:ph type="title"/>
          </p:nvPr>
        </p:nvSpPr>
        <p:spPr/>
        <p:txBody>
          <a:bodyPr/>
          <a:lstStyle/>
          <a:p>
            <a:r>
              <a:rPr lang="en-US" dirty="0" smtClean="0">
                <a:hlinkClick r:id="rId3"/>
              </a:rPr>
              <a:t>Allocation Data</a:t>
            </a:r>
            <a:endParaRPr lang="en-US" dirty="0"/>
          </a:p>
        </p:txBody>
      </p:sp>
      <p:pic>
        <p:nvPicPr>
          <p:cNvPr id="4" name="Content Placeholder 3"/>
          <p:cNvPicPr>
            <a:picLocks noGrp="1" noChangeAspect="1"/>
          </p:cNvPicPr>
          <p:nvPr>
            <p:ph idx="1"/>
          </p:nvPr>
        </p:nvPicPr>
        <p:blipFill>
          <a:blip r:embed="rId4"/>
          <a:stretch>
            <a:fillRect/>
          </a:stretch>
        </p:blipFill>
        <p:spPr>
          <a:xfrm>
            <a:off x="2324114" y="1138238"/>
            <a:ext cx="8045421" cy="5038725"/>
          </a:xfrm>
          <a:prstGeom prst="rect">
            <a:avLst/>
          </a:prstGeom>
        </p:spPr>
      </p:pic>
      <p:sp>
        <p:nvSpPr>
          <p:cNvPr id="7" name="Right Arrow 6"/>
          <p:cNvSpPr/>
          <p:nvPr/>
        </p:nvSpPr>
        <p:spPr>
          <a:xfrm>
            <a:off x="1649540" y="395568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5470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3264466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48</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pPr lvl="0"/>
            <a:r>
              <a:rPr lang="en-US" dirty="0"/>
              <a:t>Rapid Response Coordinators and Petition Coordinators</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Are you engaged in outreach?  This section is for you.</a:t>
            </a:r>
            <a:endParaRPr lang="en-US" dirty="0"/>
          </a:p>
        </p:txBody>
      </p:sp>
    </p:spTree>
    <p:extLst>
      <p:ext uri="{BB962C8B-B14F-4D97-AF65-F5344CB8AC3E}">
        <p14:creationId xmlns:p14="http://schemas.microsoft.com/office/powerpoint/2010/main" val="38954348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49</a:t>
            </a:fld>
            <a:endParaRPr lang="en-US"/>
          </a:p>
        </p:txBody>
      </p:sp>
      <p:sp>
        <p:nvSpPr>
          <p:cNvPr id="2" name="Title 1"/>
          <p:cNvSpPr>
            <a:spLocks noGrp="1"/>
          </p:cNvSpPr>
          <p:nvPr>
            <p:ph type="title"/>
          </p:nvPr>
        </p:nvSpPr>
        <p:spPr/>
        <p:txBody>
          <a:bodyPr/>
          <a:lstStyle/>
          <a:p>
            <a:r>
              <a:rPr lang="en-US" dirty="0" smtClean="0">
                <a:hlinkClick r:id="rId3"/>
              </a:rPr>
              <a:t>Outreach TA</a:t>
            </a:r>
            <a:endParaRPr lang="en-US" dirty="0"/>
          </a:p>
        </p:txBody>
      </p:sp>
      <p:pic>
        <p:nvPicPr>
          <p:cNvPr id="4" name="Content Placeholder 3"/>
          <p:cNvPicPr>
            <a:picLocks noGrp="1" noChangeAspect="1"/>
          </p:cNvPicPr>
          <p:nvPr>
            <p:ph idx="1"/>
          </p:nvPr>
        </p:nvPicPr>
        <p:blipFill>
          <a:blip r:embed="rId4"/>
          <a:stretch>
            <a:fillRect/>
          </a:stretch>
        </p:blipFill>
        <p:spPr>
          <a:xfrm>
            <a:off x="2454236" y="1138238"/>
            <a:ext cx="7526435" cy="5218112"/>
          </a:xfrm>
          <a:prstGeom prst="rect">
            <a:avLst/>
          </a:prstGeom>
        </p:spPr>
      </p:pic>
      <p:sp>
        <p:nvSpPr>
          <p:cNvPr id="7" name="Right Arrow 6"/>
          <p:cNvSpPr/>
          <p:nvPr/>
        </p:nvSpPr>
        <p:spPr>
          <a:xfrm>
            <a:off x="1779662" y="3914528"/>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8429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50</a:t>
            </a:fld>
            <a:endParaRPr lang="en-US"/>
          </a:p>
        </p:txBody>
      </p:sp>
      <p:sp>
        <p:nvSpPr>
          <p:cNvPr id="2" name="Title 1"/>
          <p:cNvSpPr>
            <a:spLocks noGrp="1"/>
          </p:cNvSpPr>
          <p:nvPr>
            <p:ph type="title"/>
          </p:nvPr>
        </p:nvSpPr>
        <p:spPr/>
        <p:txBody>
          <a:bodyPr/>
          <a:lstStyle/>
          <a:p>
            <a:r>
              <a:rPr lang="en-US" dirty="0" smtClean="0"/>
              <a:t>Navigator Resources on WFGPS</a:t>
            </a:r>
            <a:endParaRPr lang="en-US" dirty="0"/>
          </a:p>
        </p:txBody>
      </p:sp>
      <p:sp>
        <p:nvSpPr>
          <p:cNvPr id="7" name="Right Arrow 6"/>
          <p:cNvSpPr/>
          <p:nvPr/>
        </p:nvSpPr>
        <p:spPr>
          <a:xfrm>
            <a:off x="1159930" y="5181948"/>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stretch>
            <a:fillRect/>
          </a:stretch>
        </p:blipFill>
        <p:spPr>
          <a:xfrm>
            <a:off x="2028603" y="1469913"/>
            <a:ext cx="8636444" cy="4375375"/>
          </a:xfrm>
          <a:prstGeom prst="rect">
            <a:avLst/>
          </a:prstGeom>
        </p:spPr>
      </p:pic>
    </p:spTree>
    <p:extLst>
      <p:ext uri="{BB962C8B-B14F-4D97-AF65-F5344CB8AC3E}">
        <p14:creationId xmlns:p14="http://schemas.microsoft.com/office/powerpoint/2010/main" val="1186903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51</a:t>
            </a:fld>
            <a:endParaRPr lang="en-US"/>
          </a:p>
        </p:txBody>
      </p:sp>
      <p:sp>
        <p:nvSpPr>
          <p:cNvPr id="2" name="Title 1"/>
          <p:cNvSpPr>
            <a:spLocks noGrp="1"/>
          </p:cNvSpPr>
          <p:nvPr>
            <p:ph type="title"/>
          </p:nvPr>
        </p:nvSpPr>
        <p:spPr/>
        <p:txBody>
          <a:bodyPr/>
          <a:lstStyle/>
          <a:p>
            <a:r>
              <a:rPr lang="en-US" dirty="0" smtClean="0">
                <a:hlinkClick r:id="rId3"/>
              </a:rPr>
              <a:t>Navigator Resources on WFGPS (2)</a:t>
            </a:r>
            <a:endParaRPr lang="en-US" dirty="0"/>
          </a:p>
        </p:txBody>
      </p:sp>
      <p:sp>
        <p:nvSpPr>
          <p:cNvPr id="7" name="Right Arrow 6"/>
          <p:cNvSpPr/>
          <p:nvPr/>
        </p:nvSpPr>
        <p:spPr>
          <a:xfrm>
            <a:off x="1634715" y="467199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Content Placeholder 5"/>
          <p:cNvPicPr>
            <a:picLocks noGrp="1" noChangeAspect="1"/>
          </p:cNvPicPr>
          <p:nvPr>
            <p:ph idx="1"/>
          </p:nvPr>
        </p:nvPicPr>
        <p:blipFill>
          <a:blip r:embed="rId4"/>
          <a:stretch>
            <a:fillRect/>
          </a:stretch>
        </p:blipFill>
        <p:spPr>
          <a:xfrm>
            <a:off x="2448662" y="1138238"/>
            <a:ext cx="7796325" cy="5038725"/>
          </a:xfrm>
          <a:prstGeom prst="rect">
            <a:avLst/>
          </a:prstGeom>
        </p:spPr>
      </p:pic>
      <p:sp>
        <p:nvSpPr>
          <p:cNvPr id="8" name="Right Arrow 7"/>
          <p:cNvSpPr/>
          <p:nvPr/>
        </p:nvSpPr>
        <p:spPr>
          <a:xfrm rot="10800000">
            <a:off x="7801053" y="143056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392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104807" y="1187323"/>
            <a:ext cx="8484036" cy="4940554"/>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52</a:t>
            </a:fld>
            <a:endParaRPr lang="en-US"/>
          </a:p>
        </p:txBody>
      </p:sp>
      <p:sp>
        <p:nvSpPr>
          <p:cNvPr id="2" name="Title 1"/>
          <p:cNvSpPr>
            <a:spLocks noGrp="1"/>
          </p:cNvSpPr>
          <p:nvPr>
            <p:ph type="title"/>
          </p:nvPr>
        </p:nvSpPr>
        <p:spPr/>
        <p:txBody>
          <a:bodyPr/>
          <a:lstStyle/>
          <a:p>
            <a:r>
              <a:rPr lang="en-US" dirty="0" smtClean="0">
                <a:hlinkClick r:id="rId4"/>
              </a:rPr>
              <a:t>Email Lists &amp; Notifications and Communications</a:t>
            </a:r>
            <a:endParaRPr lang="en-US" dirty="0"/>
          </a:p>
        </p:txBody>
      </p:sp>
      <p:sp>
        <p:nvSpPr>
          <p:cNvPr id="7" name="Right Arrow 6"/>
          <p:cNvSpPr/>
          <p:nvPr/>
        </p:nvSpPr>
        <p:spPr>
          <a:xfrm>
            <a:off x="1430233" y="5568809"/>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Right Arrow 7"/>
          <p:cNvSpPr/>
          <p:nvPr/>
        </p:nvSpPr>
        <p:spPr>
          <a:xfrm rot="10800000">
            <a:off x="8293422" y="1448147"/>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Right Arrow 8"/>
          <p:cNvSpPr/>
          <p:nvPr/>
        </p:nvSpPr>
        <p:spPr>
          <a:xfrm>
            <a:off x="1430233" y="5246296"/>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0369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4"/>
          <a:stretch>
            <a:fillRect/>
          </a:stretch>
        </p:blipFill>
        <p:spPr>
          <a:xfrm>
            <a:off x="2478026" y="1004921"/>
            <a:ext cx="5665309" cy="5708322"/>
          </a:xfrm>
          <a:prstGeom prst="rect">
            <a:avLst/>
          </a:prstGeom>
        </p:spPr>
      </p:pic>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53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Petition Search</a:t>
            </a:r>
            <a:endParaRPr lang="en-US" dirty="0"/>
          </a:p>
        </p:txBody>
      </p:sp>
      <p:sp>
        <p:nvSpPr>
          <p:cNvPr id="9" name="Right Arrow 8"/>
          <p:cNvSpPr/>
          <p:nvPr/>
        </p:nvSpPr>
        <p:spPr>
          <a:xfrm>
            <a:off x="2603709" y="5774192"/>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50563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54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hlinkClick r:id="rId4"/>
              </a:rPr>
              <a:t>Petition Search</a:t>
            </a:r>
            <a:r>
              <a:rPr lang="en-US" dirty="0"/>
              <a:t>: Search Terms</a:t>
            </a:r>
          </a:p>
        </p:txBody>
      </p:sp>
      <p:pic>
        <p:nvPicPr>
          <p:cNvPr id="6" name="Content Placeholder 5"/>
          <p:cNvPicPr>
            <a:picLocks noGrp="1" noChangeAspect="1"/>
          </p:cNvPicPr>
          <p:nvPr>
            <p:ph sz="half" idx="2"/>
          </p:nvPr>
        </p:nvPicPr>
        <p:blipFill>
          <a:blip r:embed="rId5"/>
          <a:stretch>
            <a:fillRect/>
          </a:stretch>
        </p:blipFill>
        <p:spPr>
          <a:xfrm>
            <a:off x="3495596" y="1086221"/>
            <a:ext cx="5152293" cy="5665574"/>
          </a:xfrm>
          <a:prstGeom prst="rect">
            <a:avLst/>
          </a:prstGeom>
        </p:spPr>
      </p:pic>
      <p:sp>
        <p:nvSpPr>
          <p:cNvPr id="9" name="Right Arrow 8"/>
          <p:cNvSpPr/>
          <p:nvPr/>
        </p:nvSpPr>
        <p:spPr>
          <a:xfrm>
            <a:off x="3495596" y="255361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ight Arrow 9"/>
          <p:cNvSpPr/>
          <p:nvPr/>
        </p:nvSpPr>
        <p:spPr>
          <a:xfrm>
            <a:off x="3495596" y="402100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Right Arrow 10"/>
          <p:cNvSpPr/>
          <p:nvPr/>
        </p:nvSpPr>
        <p:spPr>
          <a:xfrm>
            <a:off x="3495596" y="4883520"/>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61853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3"/>
          <a:stretch>
            <a:fillRect/>
          </a:stretch>
        </p:blipFill>
        <p:spPr>
          <a:xfrm>
            <a:off x="2573946" y="1138238"/>
            <a:ext cx="7545757" cy="5038725"/>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55</a:t>
            </a:fld>
            <a:endParaRPr lang="en-US"/>
          </a:p>
        </p:txBody>
      </p:sp>
      <p:sp>
        <p:nvSpPr>
          <p:cNvPr id="2" name="Title 1"/>
          <p:cNvSpPr>
            <a:spLocks noGrp="1"/>
          </p:cNvSpPr>
          <p:nvPr>
            <p:ph type="title"/>
          </p:nvPr>
        </p:nvSpPr>
        <p:spPr/>
        <p:txBody>
          <a:bodyPr/>
          <a:lstStyle/>
          <a:p>
            <a:r>
              <a:rPr lang="en-US" dirty="0" smtClean="0">
                <a:hlinkClick r:id="rId4"/>
              </a:rPr>
              <a:t>Petitions TA</a:t>
            </a:r>
            <a:endParaRPr lang="en-US" dirty="0"/>
          </a:p>
        </p:txBody>
      </p:sp>
      <p:sp>
        <p:nvSpPr>
          <p:cNvPr id="7" name="Right Arrow 6"/>
          <p:cNvSpPr/>
          <p:nvPr/>
        </p:nvSpPr>
        <p:spPr>
          <a:xfrm>
            <a:off x="1993406" y="3665500"/>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09634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56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Petition Filing</a:t>
            </a:r>
            <a:endParaRPr lang="en-US" dirty="0"/>
          </a:p>
        </p:txBody>
      </p:sp>
      <p:pic>
        <p:nvPicPr>
          <p:cNvPr id="8" name="Content Placeholder 7"/>
          <p:cNvPicPr>
            <a:picLocks noGrp="1" noChangeAspect="1"/>
          </p:cNvPicPr>
          <p:nvPr>
            <p:ph sz="half" idx="2"/>
          </p:nvPr>
        </p:nvPicPr>
        <p:blipFill rotWithShape="1">
          <a:blip r:embed="rId5"/>
          <a:srcRect l="17025" t="9124" r="4427"/>
          <a:stretch/>
        </p:blipFill>
        <p:spPr>
          <a:xfrm>
            <a:off x="2324911" y="938164"/>
            <a:ext cx="6828817" cy="5696859"/>
          </a:xfrm>
          <a:prstGeom prst="rect">
            <a:avLst/>
          </a:prstGeom>
        </p:spPr>
      </p:pic>
      <p:sp>
        <p:nvSpPr>
          <p:cNvPr id="7" name="Right Arrow 6"/>
          <p:cNvSpPr/>
          <p:nvPr/>
        </p:nvSpPr>
        <p:spPr>
          <a:xfrm>
            <a:off x="1303505" y="1760707"/>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501461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57</a:t>
            </a:fld>
            <a:endParaRPr lang="en-US"/>
          </a:p>
        </p:txBody>
      </p:sp>
      <p:sp>
        <p:nvSpPr>
          <p:cNvPr id="2" name="Title 1"/>
          <p:cNvSpPr>
            <a:spLocks noGrp="1"/>
          </p:cNvSpPr>
          <p:nvPr>
            <p:ph type="title"/>
          </p:nvPr>
        </p:nvSpPr>
        <p:spPr/>
        <p:txBody>
          <a:bodyPr/>
          <a:lstStyle/>
          <a:p>
            <a:r>
              <a:rPr lang="en-US" dirty="0" smtClean="0">
                <a:hlinkClick r:id="rId3"/>
              </a:rPr>
              <a:t>Company Officials Overview Video</a:t>
            </a:r>
            <a:endParaRPr lang="en-US" dirty="0"/>
          </a:p>
        </p:txBody>
      </p:sp>
      <p:pic>
        <p:nvPicPr>
          <p:cNvPr id="10" name="Content Placeholder 9"/>
          <p:cNvPicPr>
            <a:picLocks noGrp="1" noChangeAspect="1"/>
          </p:cNvPicPr>
          <p:nvPr>
            <p:ph idx="1"/>
          </p:nvPr>
        </p:nvPicPr>
        <p:blipFill>
          <a:blip r:embed="rId4"/>
          <a:stretch>
            <a:fillRect/>
          </a:stretch>
        </p:blipFill>
        <p:spPr>
          <a:xfrm>
            <a:off x="2883905" y="1138238"/>
            <a:ext cx="6925839" cy="5038725"/>
          </a:xfrm>
          <a:prstGeom prst="rect">
            <a:avLst/>
          </a:prstGeom>
        </p:spPr>
      </p:pic>
      <p:sp>
        <p:nvSpPr>
          <p:cNvPr id="11" name="Right Arrow 10"/>
          <p:cNvSpPr/>
          <p:nvPr/>
        </p:nvSpPr>
        <p:spPr>
          <a:xfrm>
            <a:off x="3631782" y="3827934"/>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2803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877349" y="1138236"/>
            <a:ext cx="8388085" cy="5370920"/>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58</a:t>
            </a:fld>
            <a:endParaRPr lang="en-US"/>
          </a:p>
        </p:txBody>
      </p:sp>
      <p:sp>
        <p:nvSpPr>
          <p:cNvPr id="2" name="Title 1"/>
          <p:cNvSpPr>
            <a:spLocks noGrp="1"/>
          </p:cNvSpPr>
          <p:nvPr>
            <p:ph type="title"/>
          </p:nvPr>
        </p:nvSpPr>
        <p:spPr/>
        <p:txBody>
          <a:bodyPr/>
          <a:lstStyle/>
          <a:p>
            <a:r>
              <a:rPr lang="en-US" dirty="0" smtClean="0">
                <a:hlinkClick r:id="rId4"/>
              </a:rPr>
              <a:t>Webinars</a:t>
            </a:r>
            <a:endParaRPr lang="en-US" dirty="0"/>
          </a:p>
        </p:txBody>
      </p:sp>
      <p:sp>
        <p:nvSpPr>
          <p:cNvPr id="7" name="Right Arrow 6"/>
          <p:cNvSpPr/>
          <p:nvPr/>
        </p:nvSpPr>
        <p:spPr>
          <a:xfrm>
            <a:off x="1202775" y="373817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152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59</a:t>
            </a:fld>
            <a:endParaRPr lang="en-US"/>
          </a:p>
        </p:txBody>
      </p:sp>
      <p:sp>
        <p:nvSpPr>
          <p:cNvPr id="2" name="Title 1"/>
          <p:cNvSpPr>
            <a:spLocks noGrp="1"/>
          </p:cNvSpPr>
          <p:nvPr>
            <p:ph type="title"/>
          </p:nvPr>
        </p:nvSpPr>
        <p:spPr/>
        <p:txBody>
          <a:bodyPr/>
          <a:lstStyle/>
          <a:p>
            <a:r>
              <a:rPr lang="en-US" dirty="0" smtClean="0">
                <a:hlinkClick r:id="rId3"/>
              </a:rPr>
              <a:t>Webinars</a:t>
            </a:r>
            <a:endParaRPr lang="en-US" dirty="0"/>
          </a:p>
        </p:txBody>
      </p:sp>
      <p:sp>
        <p:nvSpPr>
          <p:cNvPr id="7" name="Right Arrow 6"/>
          <p:cNvSpPr/>
          <p:nvPr/>
        </p:nvSpPr>
        <p:spPr>
          <a:xfrm>
            <a:off x="131292" y="268493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10" name="Content Placeholder 9"/>
          <p:cNvPicPr>
            <a:picLocks noGrp="1" noChangeAspect="1"/>
          </p:cNvPicPr>
          <p:nvPr>
            <p:ph idx="1"/>
          </p:nvPr>
        </p:nvPicPr>
        <p:blipFill>
          <a:blip r:embed="rId4"/>
          <a:stretch>
            <a:fillRect/>
          </a:stretch>
        </p:blipFill>
        <p:spPr>
          <a:xfrm>
            <a:off x="871452" y="1336431"/>
            <a:ext cx="9774544" cy="4143713"/>
          </a:xfrm>
          <a:prstGeom prst="rect">
            <a:avLst/>
          </a:prstGeom>
        </p:spPr>
      </p:pic>
      <p:sp>
        <p:nvSpPr>
          <p:cNvPr id="11" name="Right Arrow 10"/>
          <p:cNvSpPr/>
          <p:nvPr/>
        </p:nvSpPr>
        <p:spPr>
          <a:xfrm rot="5400000">
            <a:off x="4841652" y="74682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9872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60</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smtClean="0">
                <a:hlinkClick r:id="rId3"/>
              </a:rPr>
              <a:t>Success Stories</a:t>
            </a:r>
            <a:endParaRPr lang="en-US" dirty="0"/>
          </a:p>
        </p:txBody>
      </p:sp>
      <p:pic>
        <p:nvPicPr>
          <p:cNvPr id="7" name="Content Placeholder 6"/>
          <p:cNvPicPr>
            <a:picLocks noGrp="1" noChangeAspect="1"/>
          </p:cNvPicPr>
          <p:nvPr>
            <p:ph idx="1"/>
          </p:nvPr>
        </p:nvPicPr>
        <p:blipFill>
          <a:blip r:embed="rId4"/>
          <a:stretch>
            <a:fillRect/>
          </a:stretch>
        </p:blipFill>
        <p:spPr>
          <a:xfrm>
            <a:off x="1869531" y="1138238"/>
            <a:ext cx="8954588" cy="5038725"/>
          </a:xfrm>
          <a:prstGeom prst="rect">
            <a:avLst/>
          </a:prstGeom>
        </p:spPr>
      </p:pic>
      <p:sp>
        <p:nvSpPr>
          <p:cNvPr id="8" name="Right Arrow 7"/>
          <p:cNvSpPr/>
          <p:nvPr/>
        </p:nvSpPr>
        <p:spPr>
          <a:xfrm>
            <a:off x="805866" y="4105308"/>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8492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40895102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62</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pPr lvl="0"/>
            <a:r>
              <a:rPr lang="en-US" dirty="0" smtClean="0"/>
              <a:t>State TAA Coordinators</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State TAA Coordinators - this section is for you.</a:t>
            </a:r>
            <a:endParaRPr lang="en-US" dirty="0"/>
          </a:p>
        </p:txBody>
      </p:sp>
    </p:spTree>
    <p:extLst>
      <p:ext uri="{BB962C8B-B14F-4D97-AF65-F5344CB8AC3E}">
        <p14:creationId xmlns:p14="http://schemas.microsoft.com/office/powerpoint/2010/main" val="1661823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63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Benefits and Services</a:t>
            </a:r>
            <a:endParaRPr lang="en-US" dirty="0"/>
          </a:p>
        </p:txBody>
      </p:sp>
      <p:pic>
        <p:nvPicPr>
          <p:cNvPr id="7" name="Content Placeholder 6"/>
          <p:cNvPicPr>
            <a:picLocks noGrp="1" noChangeAspect="1"/>
          </p:cNvPicPr>
          <p:nvPr>
            <p:ph sz="half" idx="2"/>
          </p:nvPr>
        </p:nvPicPr>
        <p:blipFill rotWithShape="1">
          <a:blip r:embed="rId5"/>
          <a:srcRect l="18320" t="19424" r="4123" b="-509"/>
          <a:stretch/>
        </p:blipFill>
        <p:spPr>
          <a:xfrm>
            <a:off x="2704290" y="1268936"/>
            <a:ext cx="6070059" cy="4651069"/>
          </a:xfrm>
          <a:prstGeom prst="rect">
            <a:avLst/>
          </a:prstGeom>
        </p:spPr>
      </p:pic>
      <p:sp>
        <p:nvSpPr>
          <p:cNvPr id="10" name="Right Arrow 9"/>
          <p:cNvSpPr/>
          <p:nvPr/>
        </p:nvSpPr>
        <p:spPr>
          <a:xfrm>
            <a:off x="1595336" y="2529190"/>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ight Arrow 5"/>
          <p:cNvSpPr/>
          <p:nvPr/>
        </p:nvSpPr>
        <p:spPr>
          <a:xfrm>
            <a:off x="4850295" y="2880372"/>
            <a:ext cx="889023" cy="220637"/>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47369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2588868" y="1138238"/>
            <a:ext cx="7266122" cy="5218112"/>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64</a:t>
            </a:fld>
            <a:endParaRPr lang="en-US"/>
          </a:p>
        </p:txBody>
      </p:sp>
      <p:sp>
        <p:nvSpPr>
          <p:cNvPr id="2" name="Title 1"/>
          <p:cNvSpPr>
            <a:spLocks noGrp="1"/>
          </p:cNvSpPr>
          <p:nvPr>
            <p:ph type="title"/>
          </p:nvPr>
        </p:nvSpPr>
        <p:spPr/>
        <p:txBody>
          <a:bodyPr/>
          <a:lstStyle/>
          <a:p>
            <a:r>
              <a:rPr lang="en-US" dirty="0" smtClean="0">
                <a:hlinkClick r:id="rId4"/>
              </a:rPr>
              <a:t>Benefits and Services TA</a:t>
            </a:r>
            <a:endParaRPr lang="en-US" dirty="0"/>
          </a:p>
        </p:txBody>
      </p:sp>
      <p:sp>
        <p:nvSpPr>
          <p:cNvPr id="7" name="Right Arrow 6"/>
          <p:cNvSpPr/>
          <p:nvPr/>
        </p:nvSpPr>
        <p:spPr>
          <a:xfrm>
            <a:off x="1914294" y="406781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3275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65</a:t>
            </a:fld>
            <a:endParaRPr lang="en-US"/>
          </a:p>
        </p:txBody>
      </p:sp>
      <p:sp>
        <p:nvSpPr>
          <p:cNvPr id="2" name="Title 1"/>
          <p:cNvSpPr>
            <a:spLocks noGrp="1"/>
          </p:cNvSpPr>
          <p:nvPr>
            <p:ph type="title"/>
          </p:nvPr>
        </p:nvSpPr>
        <p:spPr/>
        <p:txBody>
          <a:bodyPr/>
          <a:lstStyle/>
          <a:p>
            <a:r>
              <a:rPr lang="en-US" dirty="0">
                <a:hlinkClick r:id="rId3"/>
              </a:rPr>
              <a:t>C</a:t>
            </a:r>
            <a:r>
              <a:rPr lang="en-US" dirty="0" smtClean="0">
                <a:hlinkClick r:id="rId3"/>
              </a:rPr>
              <a:t>o-Enrollment</a:t>
            </a:r>
            <a:endParaRPr lang="en-US" dirty="0"/>
          </a:p>
        </p:txBody>
      </p:sp>
      <p:pic>
        <p:nvPicPr>
          <p:cNvPr id="6" name="Content Placeholder 5"/>
          <p:cNvPicPr>
            <a:picLocks noGrp="1" noChangeAspect="1"/>
          </p:cNvPicPr>
          <p:nvPr>
            <p:ph idx="1"/>
          </p:nvPr>
        </p:nvPicPr>
        <p:blipFill>
          <a:blip r:embed="rId4"/>
          <a:stretch>
            <a:fillRect/>
          </a:stretch>
        </p:blipFill>
        <p:spPr>
          <a:xfrm>
            <a:off x="2394185" y="1138238"/>
            <a:ext cx="7905279" cy="5038725"/>
          </a:xfrm>
          <a:prstGeom prst="rect">
            <a:avLst/>
          </a:prstGeom>
        </p:spPr>
      </p:pic>
      <p:sp>
        <p:nvSpPr>
          <p:cNvPr id="8" name="Right Arrow 7"/>
          <p:cNvSpPr/>
          <p:nvPr/>
        </p:nvSpPr>
        <p:spPr>
          <a:xfrm>
            <a:off x="3692786" y="382793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ight Arrow 6"/>
          <p:cNvSpPr/>
          <p:nvPr/>
        </p:nvSpPr>
        <p:spPr>
          <a:xfrm>
            <a:off x="1719611" y="1130228"/>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7984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66</a:t>
            </a:fld>
            <a:endParaRPr lang="en-US"/>
          </a:p>
        </p:txBody>
      </p:sp>
      <p:sp>
        <p:nvSpPr>
          <p:cNvPr id="2" name="Title 1"/>
          <p:cNvSpPr>
            <a:spLocks noGrp="1"/>
          </p:cNvSpPr>
          <p:nvPr>
            <p:ph type="title"/>
          </p:nvPr>
        </p:nvSpPr>
        <p:spPr/>
        <p:txBody>
          <a:bodyPr/>
          <a:lstStyle/>
          <a:p>
            <a:r>
              <a:rPr lang="en-US" dirty="0" smtClean="0">
                <a:hlinkClick r:id="rId3"/>
              </a:rPr>
              <a:t>Efforts to Improve Outcomes</a:t>
            </a:r>
            <a:endParaRPr lang="en-US" dirty="0"/>
          </a:p>
        </p:txBody>
      </p:sp>
      <p:pic>
        <p:nvPicPr>
          <p:cNvPr id="4" name="Content Placeholder 3"/>
          <p:cNvPicPr>
            <a:picLocks noGrp="1" noChangeAspect="1"/>
          </p:cNvPicPr>
          <p:nvPr>
            <p:ph idx="1"/>
          </p:nvPr>
        </p:nvPicPr>
        <p:blipFill>
          <a:blip r:embed="rId4"/>
          <a:stretch>
            <a:fillRect/>
          </a:stretch>
        </p:blipFill>
        <p:spPr>
          <a:xfrm>
            <a:off x="2093669" y="1336597"/>
            <a:ext cx="8505727" cy="3816129"/>
          </a:xfrm>
          <a:prstGeom prst="rect">
            <a:avLst/>
          </a:prstGeom>
        </p:spPr>
      </p:pic>
      <p:sp>
        <p:nvSpPr>
          <p:cNvPr id="7" name="Right Arrow 6"/>
          <p:cNvSpPr/>
          <p:nvPr/>
        </p:nvSpPr>
        <p:spPr>
          <a:xfrm>
            <a:off x="1419095" y="148478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88169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104807" y="1187323"/>
            <a:ext cx="8484036" cy="4940554"/>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67</a:t>
            </a:fld>
            <a:endParaRPr lang="en-US"/>
          </a:p>
        </p:txBody>
      </p:sp>
      <p:sp>
        <p:nvSpPr>
          <p:cNvPr id="2" name="Title 1"/>
          <p:cNvSpPr>
            <a:spLocks noGrp="1"/>
          </p:cNvSpPr>
          <p:nvPr>
            <p:ph type="title"/>
          </p:nvPr>
        </p:nvSpPr>
        <p:spPr/>
        <p:txBody>
          <a:bodyPr/>
          <a:lstStyle/>
          <a:p>
            <a:r>
              <a:rPr lang="en-US" dirty="0" smtClean="0">
                <a:hlinkClick r:id="rId4"/>
              </a:rPr>
              <a:t>Email Lists &amp; Notifications and Communications</a:t>
            </a:r>
            <a:endParaRPr lang="en-US" dirty="0"/>
          </a:p>
        </p:txBody>
      </p:sp>
      <p:sp>
        <p:nvSpPr>
          <p:cNvPr id="7" name="Right Arrow 6"/>
          <p:cNvSpPr/>
          <p:nvPr/>
        </p:nvSpPr>
        <p:spPr>
          <a:xfrm>
            <a:off x="1430233" y="5568809"/>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Right Arrow 7"/>
          <p:cNvSpPr/>
          <p:nvPr/>
        </p:nvSpPr>
        <p:spPr>
          <a:xfrm rot="10800000">
            <a:off x="8293422" y="1448147"/>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Right Arrow 8"/>
          <p:cNvSpPr/>
          <p:nvPr/>
        </p:nvSpPr>
        <p:spPr>
          <a:xfrm>
            <a:off x="1430233" y="5246296"/>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380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68</a:t>
            </a:fld>
            <a:endParaRPr lang="en-US"/>
          </a:p>
        </p:txBody>
      </p:sp>
      <p:sp>
        <p:nvSpPr>
          <p:cNvPr id="2" name="Title 1"/>
          <p:cNvSpPr>
            <a:spLocks noGrp="1"/>
          </p:cNvSpPr>
          <p:nvPr>
            <p:ph type="title"/>
          </p:nvPr>
        </p:nvSpPr>
        <p:spPr/>
        <p:txBody>
          <a:bodyPr/>
          <a:lstStyle/>
          <a:p>
            <a:r>
              <a:rPr lang="en-US" dirty="0" smtClean="0">
                <a:hlinkClick r:id="rId3"/>
              </a:rPr>
              <a:t>Blogs</a:t>
            </a:r>
            <a:endParaRPr lang="en-US" dirty="0"/>
          </a:p>
        </p:txBody>
      </p:sp>
      <p:sp>
        <p:nvSpPr>
          <p:cNvPr id="7" name="Right Arrow 6"/>
          <p:cNvSpPr/>
          <p:nvPr/>
        </p:nvSpPr>
        <p:spPr>
          <a:xfrm rot="5400000">
            <a:off x="4085511" y="92644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10" name="Content Placeholder 9"/>
          <p:cNvPicPr>
            <a:picLocks noGrp="1" noChangeAspect="1"/>
          </p:cNvPicPr>
          <p:nvPr>
            <p:ph idx="1"/>
          </p:nvPr>
        </p:nvPicPr>
        <p:blipFill>
          <a:blip r:embed="rId4"/>
          <a:stretch>
            <a:fillRect/>
          </a:stretch>
        </p:blipFill>
        <p:spPr>
          <a:xfrm>
            <a:off x="2123858" y="1460387"/>
            <a:ext cx="8445934" cy="4394426"/>
          </a:xfrm>
          <a:prstGeom prst="rect">
            <a:avLst/>
          </a:prstGeom>
        </p:spPr>
      </p:pic>
    </p:spTree>
    <p:extLst>
      <p:ext uri="{BB962C8B-B14F-4D97-AF65-F5344CB8AC3E}">
        <p14:creationId xmlns:p14="http://schemas.microsoft.com/office/powerpoint/2010/main" val="12055468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3"/>
          <a:stretch>
            <a:fillRect/>
          </a:stretch>
        </p:blipFill>
        <p:spPr>
          <a:xfrm>
            <a:off x="1934308" y="939928"/>
            <a:ext cx="7268694" cy="5440215"/>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69</a:t>
            </a:fld>
            <a:endParaRPr lang="en-US"/>
          </a:p>
        </p:txBody>
      </p:sp>
      <p:sp>
        <p:nvSpPr>
          <p:cNvPr id="2" name="Title 1"/>
          <p:cNvSpPr>
            <a:spLocks noGrp="1"/>
          </p:cNvSpPr>
          <p:nvPr>
            <p:ph type="title"/>
          </p:nvPr>
        </p:nvSpPr>
        <p:spPr/>
        <p:txBody>
          <a:bodyPr/>
          <a:lstStyle/>
          <a:p>
            <a:r>
              <a:rPr lang="en-US" dirty="0" smtClean="0">
                <a:hlinkClick r:id="rId4"/>
              </a:rPr>
              <a:t>Discussion Forum</a:t>
            </a:r>
            <a:endParaRPr lang="en-US" dirty="0"/>
          </a:p>
        </p:txBody>
      </p:sp>
      <p:sp>
        <p:nvSpPr>
          <p:cNvPr id="7" name="Right Arrow 6"/>
          <p:cNvSpPr/>
          <p:nvPr/>
        </p:nvSpPr>
        <p:spPr>
          <a:xfrm>
            <a:off x="1025786" y="565673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Right Arrow 7"/>
          <p:cNvSpPr/>
          <p:nvPr/>
        </p:nvSpPr>
        <p:spPr>
          <a:xfrm rot="5400000">
            <a:off x="4090699" y="42251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03816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70</a:t>
            </a:fld>
            <a:endParaRPr lang="en-US"/>
          </a:p>
        </p:txBody>
      </p:sp>
      <p:sp>
        <p:nvSpPr>
          <p:cNvPr id="2" name="Title 1"/>
          <p:cNvSpPr>
            <a:spLocks noGrp="1"/>
          </p:cNvSpPr>
          <p:nvPr>
            <p:ph type="title"/>
          </p:nvPr>
        </p:nvSpPr>
        <p:spPr/>
        <p:txBody>
          <a:bodyPr/>
          <a:lstStyle/>
          <a:p>
            <a:r>
              <a:rPr lang="en-US" dirty="0" smtClean="0"/>
              <a:t>Navigator Resources on WFGPS</a:t>
            </a:r>
            <a:endParaRPr lang="en-US" dirty="0"/>
          </a:p>
        </p:txBody>
      </p:sp>
      <p:sp>
        <p:nvSpPr>
          <p:cNvPr id="7" name="Right Arrow 6"/>
          <p:cNvSpPr/>
          <p:nvPr/>
        </p:nvSpPr>
        <p:spPr>
          <a:xfrm>
            <a:off x="1159930" y="5181948"/>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stretch>
            <a:fillRect/>
          </a:stretch>
        </p:blipFill>
        <p:spPr>
          <a:xfrm>
            <a:off x="2028603" y="1469913"/>
            <a:ext cx="8636444" cy="4375375"/>
          </a:xfrm>
          <a:prstGeom prst="rect">
            <a:avLst/>
          </a:prstGeom>
        </p:spPr>
      </p:pic>
    </p:spTree>
    <p:extLst>
      <p:ext uri="{BB962C8B-B14F-4D97-AF65-F5344CB8AC3E}">
        <p14:creationId xmlns:p14="http://schemas.microsoft.com/office/powerpoint/2010/main" val="10684083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71</a:t>
            </a:fld>
            <a:endParaRPr lang="en-US"/>
          </a:p>
        </p:txBody>
      </p:sp>
      <p:sp>
        <p:nvSpPr>
          <p:cNvPr id="2" name="Title 1"/>
          <p:cNvSpPr>
            <a:spLocks noGrp="1"/>
          </p:cNvSpPr>
          <p:nvPr>
            <p:ph type="title"/>
          </p:nvPr>
        </p:nvSpPr>
        <p:spPr/>
        <p:txBody>
          <a:bodyPr/>
          <a:lstStyle/>
          <a:p>
            <a:r>
              <a:rPr lang="en-US" dirty="0" smtClean="0">
                <a:hlinkClick r:id="rId3"/>
              </a:rPr>
              <a:t>Navigator Resources on WFGPS (2)</a:t>
            </a:r>
            <a:endParaRPr lang="en-US" dirty="0"/>
          </a:p>
        </p:txBody>
      </p:sp>
      <p:sp>
        <p:nvSpPr>
          <p:cNvPr id="7" name="Right Arrow 6"/>
          <p:cNvSpPr/>
          <p:nvPr/>
        </p:nvSpPr>
        <p:spPr>
          <a:xfrm>
            <a:off x="1634715" y="467199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Content Placeholder 5"/>
          <p:cNvPicPr>
            <a:picLocks noGrp="1" noChangeAspect="1"/>
          </p:cNvPicPr>
          <p:nvPr>
            <p:ph idx="1"/>
          </p:nvPr>
        </p:nvPicPr>
        <p:blipFill>
          <a:blip r:embed="rId4"/>
          <a:stretch>
            <a:fillRect/>
          </a:stretch>
        </p:blipFill>
        <p:spPr>
          <a:xfrm>
            <a:off x="2448662" y="1138238"/>
            <a:ext cx="7796325" cy="5038725"/>
          </a:xfrm>
          <a:prstGeom prst="rect">
            <a:avLst/>
          </a:prstGeom>
        </p:spPr>
      </p:pic>
      <p:sp>
        <p:nvSpPr>
          <p:cNvPr id="8" name="Right Arrow 7"/>
          <p:cNvSpPr/>
          <p:nvPr/>
        </p:nvSpPr>
        <p:spPr>
          <a:xfrm rot="10800000">
            <a:off x="7801053" y="143056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90943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877349" y="1138236"/>
            <a:ext cx="8388085" cy="5370920"/>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72</a:t>
            </a:fld>
            <a:endParaRPr lang="en-US"/>
          </a:p>
        </p:txBody>
      </p:sp>
      <p:sp>
        <p:nvSpPr>
          <p:cNvPr id="2" name="Title 1"/>
          <p:cNvSpPr>
            <a:spLocks noGrp="1"/>
          </p:cNvSpPr>
          <p:nvPr>
            <p:ph type="title"/>
          </p:nvPr>
        </p:nvSpPr>
        <p:spPr/>
        <p:txBody>
          <a:bodyPr/>
          <a:lstStyle/>
          <a:p>
            <a:r>
              <a:rPr lang="en-US" dirty="0" smtClean="0">
                <a:hlinkClick r:id="rId4"/>
              </a:rPr>
              <a:t>Webinars</a:t>
            </a:r>
            <a:endParaRPr lang="en-US" dirty="0"/>
          </a:p>
        </p:txBody>
      </p:sp>
      <p:sp>
        <p:nvSpPr>
          <p:cNvPr id="7" name="Right Arrow 6"/>
          <p:cNvSpPr/>
          <p:nvPr/>
        </p:nvSpPr>
        <p:spPr>
          <a:xfrm>
            <a:off x="1202775" y="373817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41626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73</a:t>
            </a:fld>
            <a:endParaRPr lang="en-US"/>
          </a:p>
        </p:txBody>
      </p:sp>
      <p:sp>
        <p:nvSpPr>
          <p:cNvPr id="2" name="Title 1"/>
          <p:cNvSpPr>
            <a:spLocks noGrp="1"/>
          </p:cNvSpPr>
          <p:nvPr>
            <p:ph type="title"/>
          </p:nvPr>
        </p:nvSpPr>
        <p:spPr/>
        <p:txBody>
          <a:bodyPr/>
          <a:lstStyle/>
          <a:p>
            <a:r>
              <a:rPr lang="en-US" dirty="0" smtClean="0">
                <a:hlinkClick r:id="rId3"/>
              </a:rPr>
              <a:t>Webinars</a:t>
            </a:r>
            <a:endParaRPr lang="en-US" dirty="0"/>
          </a:p>
        </p:txBody>
      </p:sp>
      <p:sp>
        <p:nvSpPr>
          <p:cNvPr id="7" name="Right Arrow 6"/>
          <p:cNvSpPr/>
          <p:nvPr/>
        </p:nvSpPr>
        <p:spPr>
          <a:xfrm>
            <a:off x="131292" y="268493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10" name="Content Placeholder 9"/>
          <p:cNvPicPr>
            <a:picLocks noGrp="1" noChangeAspect="1"/>
          </p:cNvPicPr>
          <p:nvPr>
            <p:ph idx="1"/>
          </p:nvPr>
        </p:nvPicPr>
        <p:blipFill>
          <a:blip r:embed="rId4"/>
          <a:stretch>
            <a:fillRect/>
          </a:stretch>
        </p:blipFill>
        <p:spPr>
          <a:xfrm>
            <a:off x="871452" y="1336431"/>
            <a:ext cx="9774544" cy="4143713"/>
          </a:xfrm>
          <a:prstGeom prst="rect">
            <a:avLst/>
          </a:prstGeom>
        </p:spPr>
      </p:pic>
      <p:sp>
        <p:nvSpPr>
          <p:cNvPr id="11" name="Right Arrow 10"/>
          <p:cNvSpPr/>
          <p:nvPr/>
        </p:nvSpPr>
        <p:spPr>
          <a:xfrm rot="5400000">
            <a:off x="4841652" y="74682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1024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74</a:t>
            </a:fld>
            <a:endParaRPr lang="en-US"/>
          </a:p>
        </p:txBody>
      </p:sp>
      <p:sp>
        <p:nvSpPr>
          <p:cNvPr id="2" name="Title 1"/>
          <p:cNvSpPr>
            <a:spLocks noGrp="1"/>
          </p:cNvSpPr>
          <p:nvPr>
            <p:ph type="title"/>
          </p:nvPr>
        </p:nvSpPr>
        <p:spPr/>
        <p:txBody>
          <a:bodyPr/>
          <a:lstStyle/>
          <a:p>
            <a:r>
              <a:rPr lang="en-US" dirty="0" smtClean="0">
                <a:hlinkClick r:id="rId3"/>
              </a:rPr>
              <a:t>Law</a:t>
            </a:r>
            <a:endParaRPr lang="en-US" dirty="0"/>
          </a:p>
        </p:txBody>
      </p:sp>
      <p:sp>
        <p:nvSpPr>
          <p:cNvPr id="7" name="Right Arrow 6"/>
          <p:cNvSpPr/>
          <p:nvPr/>
        </p:nvSpPr>
        <p:spPr>
          <a:xfrm>
            <a:off x="1215586" y="3139238"/>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Content Placeholder 6">
            <a:extLst>
              <a:ext uri="{FF2B5EF4-FFF2-40B4-BE49-F238E27FC236}">
                <a16:creationId xmlns:a16="http://schemas.microsoft.com/office/drawing/2014/main" id="{D68A2B81-EA92-47B1-9EB5-26CCE8C0621E}"/>
              </a:ext>
            </a:extLst>
          </p:cNvPr>
          <p:cNvPicPr>
            <a:picLocks noGrp="1" noChangeAspect="1"/>
          </p:cNvPicPr>
          <p:nvPr>
            <p:ph idx="1"/>
          </p:nvPr>
        </p:nvPicPr>
        <p:blipFill>
          <a:blip r:embed="rId4"/>
          <a:stretch>
            <a:fillRect/>
          </a:stretch>
        </p:blipFill>
        <p:spPr>
          <a:xfrm>
            <a:off x="1890160" y="1138238"/>
            <a:ext cx="8913330" cy="5038725"/>
          </a:xfrm>
        </p:spPr>
      </p:pic>
    </p:spTree>
    <p:extLst>
      <p:ext uri="{BB962C8B-B14F-4D97-AF65-F5344CB8AC3E}">
        <p14:creationId xmlns:p14="http://schemas.microsoft.com/office/powerpoint/2010/main" val="41413708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75</a:t>
            </a:fld>
            <a:endParaRPr lang="en-US"/>
          </a:p>
        </p:txBody>
      </p:sp>
      <p:sp>
        <p:nvSpPr>
          <p:cNvPr id="2" name="Title 1"/>
          <p:cNvSpPr>
            <a:spLocks noGrp="1"/>
          </p:cNvSpPr>
          <p:nvPr>
            <p:ph type="title"/>
          </p:nvPr>
        </p:nvSpPr>
        <p:spPr/>
        <p:txBody>
          <a:bodyPr/>
          <a:lstStyle/>
          <a:p>
            <a:r>
              <a:rPr lang="en-US" dirty="0" smtClean="0">
                <a:hlinkClick r:id="rId3"/>
              </a:rPr>
              <a:t>Statutes</a:t>
            </a:r>
            <a:r>
              <a:rPr lang="en-US" dirty="0" smtClean="0"/>
              <a:t> </a:t>
            </a:r>
            <a:endParaRPr lang="en-US" dirty="0"/>
          </a:p>
        </p:txBody>
      </p:sp>
      <p:pic>
        <p:nvPicPr>
          <p:cNvPr id="4" name="Content Placeholder 3"/>
          <p:cNvPicPr>
            <a:picLocks noGrp="1" noChangeAspect="1"/>
          </p:cNvPicPr>
          <p:nvPr>
            <p:ph idx="1"/>
          </p:nvPr>
        </p:nvPicPr>
        <p:blipFill>
          <a:blip r:embed="rId4"/>
          <a:stretch>
            <a:fillRect/>
          </a:stretch>
        </p:blipFill>
        <p:spPr>
          <a:xfrm>
            <a:off x="2200250" y="1138238"/>
            <a:ext cx="8293149" cy="5038725"/>
          </a:xfrm>
          <a:prstGeom prst="rect">
            <a:avLst/>
          </a:prstGeom>
        </p:spPr>
      </p:pic>
      <p:sp>
        <p:nvSpPr>
          <p:cNvPr id="7" name="Right Arrow 6"/>
          <p:cNvSpPr/>
          <p:nvPr/>
        </p:nvSpPr>
        <p:spPr>
          <a:xfrm>
            <a:off x="1663698" y="321509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0271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76</a:t>
            </a:fld>
            <a:endParaRPr lang="en-US"/>
          </a:p>
        </p:txBody>
      </p:sp>
      <p:sp>
        <p:nvSpPr>
          <p:cNvPr id="2" name="Title 1"/>
          <p:cNvSpPr>
            <a:spLocks noGrp="1"/>
          </p:cNvSpPr>
          <p:nvPr>
            <p:ph type="title"/>
          </p:nvPr>
        </p:nvSpPr>
        <p:spPr/>
        <p:txBody>
          <a:bodyPr/>
          <a:lstStyle/>
          <a:p>
            <a:r>
              <a:rPr lang="en-US" dirty="0" smtClean="0">
                <a:hlinkClick r:id="rId3"/>
              </a:rPr>
              <a:t>Regulations</a:t>
            </a:r>
            <a:endParaRPr lang="en-US" dirty="0"/>
          </a:p>
        </p:txBody>
      </p:sp>
      <p:pic>
        <p:nvPicPr>
          <p:cNvPr id="8" name="Content Placeholder 7"/>
          <p:cNvPicPr>
            <a:picLocks noGrp="1" noChangeAspect="1"/>
          </p:cNvPicPr>
          <p:nvPr>
            <p:ph idx="1"/>
          </p:nvPr>
        </p:nvPicPr>
        <p:blipFill>
          <a:blip r:embed="rId4"/>
          <a:stretch>
            <a:fillRect/>
          </a:stretch>
        </p:blipFill>
        <p:spPr>
          <a:xfrm>
            <a:off x="2182837" y="1138238"/>
            <a:ext cx="8327976" cy="5038725"/>
          </a:xfrm>
          <a:prstGeom prst="rect">
            <a:avLst/>
          </a:prstGeom>
        </p:spPr>
      </p:pic>
      <p:sp>
        <p:nvSpPr>
          <p:cNvPr id="7" name="Right Arrow 6"/>
          <p:cNvSpPr/>
          <p:nvPr/>
        </p:nvSpPr>
        <p:spPr>
          <a:xfrm>
            <a:off x="1629033" y="346801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9570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77</a:t>
            </a:fld>
            <a:endParaRPr lang="en-US"/>
          </a:p>
        </p:txBody>
      </p:sp>
      <p:sp>
        <p:nvSpPr>
          <p:cNvPr id="2" name="Title 1"/>
          <p:cNvSpPr>
            <a:spLocks noGrp="1"/>
          </p:cNvSpPr>
          <p:nvPr>
            <p:ph type="title"/>
          </p:nvPr>
        </p:nvSpPr>
        <p:spPr/>
        <p:txBody>
          <a:bodyPr/>
          <a:lstStyle/>
          <a:p>
            <a:r>
              <a:rPr lang="en-US" dirty="0" smtClean="0">
                <a:hlinkClick r:id="rId3"/>
              </a:rPr>
              <a:t>Directives and Guidance</a:t>
            </a:r>
            <a:endParaRPr lang="en-US" dirty="0"/>
          </a:p>
        </p:txBody>
      </p:sp>
      <p:pic>
        <p:nvPicPr>
          <p:cNvPr id="3" name="Picture 2"/>
          <p:cNvPicPr>
            <a:picLocks noChangeAspect="1"/>
          </p:cNvPicPr>
          <p:nvPr/>
        </p:nvPicPr>
        <p:blipFill>
          <a:blip r:embed="rId4"/>
          <a:stretch>
            <a:fillRect/>
          </a:stretch>
        </p:blipFill>
        <p:spPr>
          <a:xfrm>
            <a:off x="1714275" y="907920"/>
            <a:ext cx="8763450" cy="5042159"/>
          </a:xfrm>
          <a:prstGeom prst="rect">
            <a:avLst/>
          </a:prstGeom>
        </p:spPr>
      </p:pic>
      <p:sp>
        <p:nvSpPr>
          <p:cNvPr id="7" name="Right Arrow 6"/>
          <p:cNvSpPr/>
          <p:nvPr/>
        </p:nvSpPr>
        <p:spPr>
          <a:xfrm>
            <a:off x="1221713" y="361741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35847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78</a:t>
            </a:fld>
            <a:endParaRPr lang="en-US"/>
          </a:p>
        </p:txBody>
      </p:sp>
      <p:sp>
        <p:nvSpPr>
          <p:cNvPr id="2" name="Title 1"/>
          <p:cNvSpPr>
            <a:spLocks noGrp="1"/>
          </p:cNvSpPr>
          <p:nvPr>
            <p:ph type="title"/>
          </p:nvPr>
        </p:nvSpPr>
        <p:spPr/>
        <p:txBody>
          <a:bodyPr/>
          <a:lstStyle/>
          <a:p>
            <a:r>
              <a:rPr lang="en-US" dirty="0" smtClean="0">
                <a:hlinkClick r:id="rId3"/>
              </a:rPr>
              <a:t>Annual Reports</a:t>
            </a:r>
            <a:endParaRPr lang="en-US" dirty="0"/>
          </a:p>
        </p:txBody>
      </p:sp>
      <p:pic>
        <p:nvPicPr>
          <p:cNvPr id="8" name="Content Placeholder 7"/>
          <p:cNvPicPr>
            <a:picLocks noGrp="1" noChangeAspect="1"/>
          </p:cNvPicPr>
          <p:nvPr>
            <p:ph idx="1"/>
          </p:nvPr>
        </p:nvPicPr>
        <p:blipFill>
          <a:blip r:embed="rId4"/>
          <a:stretch>
            <a:fillRect/>
          </a:stretch>
        </p:blipFill>
        <p:spPr>
          <a:xfrm>
            <a:off x="1364554" y="1195044"/>
            <a:ext cx="9964541" cy="4925112"/>
          </a:xfrm>
          <a:prstGeom prst="rect">
            <a:avLst/>
          </a:prstGeom>
        </p:spPr>
      </p:pic>
      <p:sp>
        <p:nvSpPr>
          <p:cNvPr id="9" name="Right Arrow 8"/>
          <p:cNvSpPr/>
          <p:nvPr/>
        </p:nvSpPr>
        <p:spPr>
          <a:xfrm>
            <a:off x="689980" y="386684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9762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79</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smtClean="0">
                <a:hlinkClick r:id="rId3"/>
              </a:rPr>
              <a:t>Success Stories</a:t>
            </a:r>
            <a:endParaRPr lang="en-US" dirty="0"/>
          </a:p>
        </p:txBody>
      </p:sp>
      <p:pic>
        <p:nvPicPr>
          <p:cNvPr id="7" name="Content Placeholder 6"/>
          <p:cNvPicPr>
            <a:picLocks noGrp="1" noChangeAspect="1"/>
          </p:cNvPicPr>
          <p:nvPr>
            <p:ph idx="1"/>
          </p:nvPr>
        </p:nvPicPr>
        <p:blipFill>
          <a:blip r:embed="rId4"/>
          <a:stretch>
            <a:fillRect/>
          </a:stretch>
        </p:blipFill>
        <p:spPr>
          <a:xfrm>
            <a:off x="1869531" y="1138238"/>
            <a:ext cx="8954588" cy="5038725"/>
          </a:xfrm>
          <a:prstGeom prst="rect">
            <a:avLst/>
          </a:prstGeom>
        </p:spPr>
      </p:pic>
      <p:sp>
        <p:nvSpPr>
          <p:cNvPr id="8" name="Right Arrow 7"/>
          <p:cNvSpPr/>
          <p:nvPr/>
        </p:nvSpPr>
        <p:spPr>
          <a:xfrm>
            <a:off x="805866" y="4105308"/>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61769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80</a:t>
            </a:fld>
            <a:endParaRPr lang="en-US"/>
          </a:p>
        </p:txBody>
      </p:sp>
      <p:sp>
        <p:nvSpPr>
          <p:cNvPr id="2" name="Title 1"/>
          <p:cNvSpPr>
            <a:spLocks noGrp="1"/>
          </p:cNvSpPr>
          <p:nvPr>
            <p:ph type="title"/>
          </p:nvPr>
        </p:nvSpPr>
        <p:spPr/>
        <p:txBody>
          <a:bodyPr/>
          <a:lstStyle/>
          <a:p>
            <a:r>
              <a:rPr lang="en-US" dirty="0" smtClean="0">
                <a:hlinkClick r:id="rId3"/>
              </a:rPr>
              <a:t>About Us</a:t>
            </a:r>
            <a:endParaRPr lang="en-US" dirty="0"/>
          </a:p>
        </p:txBody>
      </p:sp>
      <p:pic>
        <p:nvPicPr>
          <p:cNvPr id="6" name="Content Placeholder 5"/>
          <p:cNvPicPr>
            <a:picLocks noGrp="1" noChangeAspect="1"/>
          </p:cNvPicPr>
          <p:nvPr>
            <p:ph idx="1"/>
          </p:nvPr>
        </p:nvPicPr>
        <p:blipFill>
          <a:blip r:embed="rId4"/>
          <a:stretch>
            <a:fillRect/>
          </a:stretch>
        </p:blipFill>
        <p:spPr>
          <a:xfrm>
            <a:off x="2984739" y="1138238"/>
            <a:ext cx="6071203" cy="5645957"/>
          </a:xfrm>
          <a:prstGeom prst="rect">
            <a:avLst/>
          </a:prstGeom>
        </p:spPr>
      </p:pic>
      <p:sp>
        <p:nvSpPr>
          <p:cNvPr id="9" name="Right Arrow 8"/>
          <p:cNvSpPr/>
          <p:nvPr/>
        </p:nvSpPr>
        <p:spPr>
          <a:xfrm>
            <a:off x="2355010" y="3379379"/>
            <a:ext cx="707366" cy="215092"/>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3947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81</a:t>
            </a:fld>
            <a:endParaRPr lang="en-US"/>
          </a:p>
        </p:txBody>
      </p:sp>
      <p:sp>
        <p:nvSpPr>
          <p:cNvPr id="2" name="Title 1"/>
          <p:cNvSpPr>
            <a:spLocks noGrp="1"/>
          </p:cNvSpPr>
          <p:nvPr>
            <p:ph type="title"/>
          </p:nvPr>
        </p:nvSpPr>
        <p:spPr/>
        <p:txBody>
          <a:bodyPr/>
          <a:lstStyle/>
          <a:p>
            <a:r>
              <a:rPr lang="en-US" dirty="0" smtClean="0">
                <a:hlinkClick r:id="rId3"/>
              </a:rPr>
              <a:t>Administrator</a:t>
            </a:r>
            <a:endParaRPr lang="en-US" dirty="0"/>
          </a:p>
        </p:txBody>
      </p:sp>
      <p:pic>
        <p:nvPicPr>
          <p:cNvPr id="4" name="Content Placeholder 3"/>
          <p:cNvPicPr>
            <a:picLocks noGrp="1" noChangeAspect="1"/>
          </p:cNvPicPr>
          <p:nvPr>
            <p:ph idx="1"/>
          </p:nvPr>
        </p:nvPicPr>
        <p:blipFill>
          <a:blip r:embed="rId4"/>
          <a:stretch>
            <a:fillRect/>
          </a:stretch>
        </p:blipFill>
        <p:spPr>
          <a:xfrm>
            <a:off x="1859924" y="1195044"/>
            <a:ext cx="8973802" cy="4925112"/>
          </a:xfrm>
          <a:prstGeom prst="rect">
            <a:avLst/>
          </a:prstGeom>
        </p:spPr>
      </p:pic>
      <p:sp>
        <p:nvSpPr>
          <p:cNvPr id="7" name="Right Arrow 6"/>
          <p:cNvSpPr/>
          <p:nvPr/>
        </p:nvSpPr>
        <p:spPr>
          <a:xfrm>
            <a:off x="1347384" y="474233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88045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82</a:t>
            </a:fld>
            <a:endParaRPr lang="en-US"/>
          </a:p>
        </p:txBody>
      </p:sp>
      <p:sp>
        <p:nvSpPr>
          <p:cNvPr id="2" name="Title 1"/>
          <p:cNvSpPr>
            <a:spLocks noGrp="1"/>
          </p:cNvSpPr>
          <p:nvPr>
            <p:ph type="title"/>
          </p:nvPr>
        </p:nvSpPr>
        <p:spPr/>
        <p:txBody>
          <a:bodyPr/>
          <a:lstStyle/>
          <a:p>
            <a:r>
              <a:rPr lang="en-US" dirty="0" smtClean="0">
                <a:hlinkClick r:id="rId3"/>
              </a:rPr>
              <a:t>Organizational Chart</a:t>
            </a:r>
            <a:endParaRPr lang="en-US" dirty="0"/>
          </a:p>
        </p:txBody>
      </p:sp>
      <p:pic>
        <p:nvPicPr>
          <p:cNvPr id="6" name="Content Placeholder 5"/>
          <p:cNvPicPr>
            <a:picLocks noGrp="1" noChangeAspect="1"/>
          </p:cNvPicPr>
          <p:nvPr>
            <p:ph idx="1"/>
          </p:nvPr>
        </p:nvPicPr>
        <p:blipFill>
          <a:blip r:embed="rId4"/>
          <a:stretch>
            <a:fillRect/>
          </a:stretch>
        </p:blipFill>
        <p:spPr>
          <a:xfrm>
            <a:off x="1731318" y="1156939"/>
            <a:ext cx="9231013" cy="5001323"/>
          </a:xfrm>
          <a:prstGeom prst="rect">
            <a:avLst/>
          </a:prstGeom>
        </p:spPr>
      </p:pic>
      <p:sp>
        <p:nvSpPr>
          <p:cNvPr id="7" name="Right Arrow 6"/>
          <p:cNvSpPr/>
          <p:nvPr/>
        </p:nvSpPr>
        <p:spPr>
          <a:xfrm rot="10800000">
            <a:off x="9187878" y="449914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20876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83</a:t>
            </a:fld>
            <a:endParaRPr lang="en-US"/>
          </a:p>
        </p:txBody>
      </p:sp>
      <p:sp>
        <p:nvSpPr>
          <p:cNvPr id="2" name="Title 1"/>
          <p:cNvSpPr>
            <a:spLocks noGrp="1"/>
          </p:cNvSpPr>
          <p:nvPr>
            <p:ph type="title"/>
          </p:nvPr>
        </p:nvSpPr>
        <p:spPr/>
        <p:txBody>
          <a:bodyPr/>
          <a:lstStyle/>
          <a:p>
            <a:r>
              <a:rPr lang="en-US" dirty="0" smtClean="0">
                <a:hlinkClick r:id="rId3"/>
              </a:rPr>
              <a:t>State Resources</a:t>
            </a:r>
            <a:endParaRPr lang="en-US" dirty="0"/>
          </a:p>
        </p:txBody>
      </p:sp>
      <p:sp>
        <p:nvSpPr>
          <p:cNvPr id="7" name="Right Arrow 6"/>
          <p:cNvSpPr/>
          <p:nvPr/>
        </p:nvSpPr>
        <p:spPr>
          <a:xfrm>
            <a:off x="1968361" y="182039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4"/>
          <a:stretch>
            <a:fillRect/>
          </a:stretch>
        </p:blipFill>
        <p:spPr>
          <a:xfrm>
            <a:off x="2863671" y="1476263"/>
            <a:ext cx="6966308" cy="4362674"/>
          </a:xfrm>
          <a:prstGeom prst="rect">
            <a:avLst/>
          </a:prstGeom>
        </p:spPr>
      </p:pic>
      <p:sp>
        <p:nvSpPr>
          <p:cNvPr id="9" name="Right Arrow 8"/>
          <p:cNvSpPr/>
          <p:nvPr/>
        </p:nvSpPr>
        <p:spPr>
          <a:xfrm>
            <a:off x="2078729" y="480391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22510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16001581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85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pPr lvl="0"/>
            <a:r>
              <a:rPr lang="en-US" dirty="0" smtClean="0"/>
              <a:t>Case Managers</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Resources for those working with participants.</a:t>
            </a:r>
            <a:endParaRPr lang="en-US" dirty="0"/>
          </a:p>
        </p:txBody>
      </p:sp>
    </p:spTree>
    <p:extLst>
      <p:ext uri="{BB962C8B-B14F-4D97-AF65-F5344CB8AC3E}">
        <p14:creationId xmlns:p14="http://schemas.microsoft.com/office/powerpoint/2010/main" val="21070312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hlinkClick r:id="rId4"/>
              </a:rPr>
              <a:t>Benefits and Services</a:t>
            </a:r>
            <a:endParaRPr lang="en-US" dirty="0"/>
          </a:p>
        </p:txBody>
      </p:sp>
      <p:pic>
        <p:nvPicPr>
          <p:cNvPr id="7" name="Content Placeholder 6"/>
          <p:cNvPicPr>
            <a:picLocks noGrp="1" noChangeAspect="1"/>
          </p:cNvPicPr>
          <p:nvPr>
            <p:ph sz="half" idx="2"/>
          </p:nvPr>
        </p:nvPicPr>
        <p:blipFill rotWithShape="1">
          <a:blip r:embed="rId5"/>
          <a:srcRect l="18320" t="19424" r="4123" b="-509"/>
          <a:stretch/>
        </p:blipFill>
        <p:spPr>
          <a:xfrm>
            <a:off x="2704290" y="1268936"/>
            <a:ext cx="6070059" cy="4651069"/>
          </a:xfrm>
          <a:prstGeom prst="rect">
            <a:avLst/>
          </a:prstGeom>
        </p:spPr>
      </p:pic>
      <p:sp>
        <p:nvSpPr>
          <p:cNvPr id="10" name="Right Arrow 9"/>
          <p:cNvSpPr/>
          <p:nvPr/>
        </p:nvSpPr>
        <p:spPr>
          <a:xfrm>
            <a:off x="1984076" y="2529190"/>
            <a:ext cx="875856" cy="351182"/>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Right Arrow 5"/>
          <p:cNvSpPr/>
          <p:nvPr/>
        </p:nvSpPr>
        <p:spPr>
          <a:xfrm>
            <a:off x="4850295" y="2880372"/>
            <a:ext cx="889023" cy="220637"/>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768468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2588868" y="1138238"/>
            <a:ext cx="7266122" cy="5218112"/>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87</a:t>
            </a:fld>
            <a:endParaRPr lang="en-US"/>
          </a:p>
        </p:txBody>
      </p:sp>
      <p:sp>
        <p:nvSpPr>
          <p:cNvPr id="2" name="Title 1"/>
          <p:cNvSpPr>
            <a:spLocks noGrp="1"/>
          </p:cNvSpPr>
          <p:nvPr>
            <p:ph type="title"/>
          </p:nvPr>
        </p:nvSpPr>
        <p:spPr/>
        <p:txBody>
          <a:bodyPr/>
          <a:lstStyle/>
          <a:p>
            <a:r>
              <a:rPr lang="en-US" dirty="0" smtClean="0">
                <a:hlinkClick r:id="rId4"/>
              </a:rPr>
              <a:t>Benefits and Services TA</a:t>
            </a:r>
            <a:endParaRPr lang="en-US" dirty="0"/>
          </a:p>
        </p:txBody>
      </p:sp>
      <p:sp>
        <p:nvSpPr>
          <p:cNvPr id="7" name="Right Arrow 6"/>
          <p:cNvSpPr/>
          <p:nvPr/>
        </p:nvSpPr>
        <p:spPr>
          <a:xfrm>
            <a:off x="1914294" y="4067813"/>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99437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2"/>
          </p:nvPr>
        </p:nvPicPr>
        <p:blipFill>
          <a:blip r:embed="rId4"/>
          <a:stretch>
            <a:fillRect/>
          </a:stretch>
        </p:blipFill>
        <p:spPr>
          <a:xfrm>
            <a:off x="2478026" y="1004921"/>
            <a:ext cx="5665309" cy="5708322"/>
          </a:xfrm>
          <a:prstGeom prst="rect">
            <a:avLst/>
          </a:prstGeom>
        </p:spPr>
      </p:pic>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Petition Search</a:t>
            </a:r>
            <a:endParaRPr lang="en-US" dirty="0"/>
          </a:p>
        </p:txBody>
      </p:sp>
      <p:sp>
        <p:nvSpPr>
          <p:cNvPr id="9" name="Right Arrow 8"/>
          <p:cNvSpPr/>
          <p:nvPr/>
        </p:nvSpPr>
        <p:spPr>
          <a:xfrm>
            <a:off x="2603709" y="5774192"/>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626359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hlinkClick r:id="rId4"/>
              </a:rPr>
              <a:t>Petition Search</a:t>
            </a:r>
            <a:r>
              <a:rPr lang="en-US" dirty="0"/>
              <a:t>: Search Terms</a:t>
            </a:r>
          </a:p>
        </p:txBody>
      </p:sp>
      <p:pic>
        <p:nvPicPr>
          <p:cNvPr id="6" name="Content Placeholder 5"/>
          <p:cNvPicPr>
            <a:picLocks noGrp="1" noChangeAspect="1"/>
          </p:cNvPicPr>
          <p:nvPr>
            <p:ph sz="half" idx="2"/>
          </p:nvPr>
        </p:nvPicPr>
        <p:blipFill>
          <a:blip r:embed="rId5"/>
          <a:stretch>
            <a:fillRect/>
          </a:stretch>
        </p:blipFill>
        <p:spPr>
          <a:xfrm>
            <a:off x="3495596" y="1086221"/>
            <a:ext cx="5152293" cy="5665574"/>
          </a:xfrm>
          <a:prstGeom prst="rect">
            <a:avLst/>
          </a:prstGeom>
        </p:spPr>
      </p:pic>
      <p:sp>
        <p:nvSpPr>
          <p:cNvPr id="9" name="Right Arrow 8"/>
          <p:cNvSpPr/>
          <p:nvPr/>
        </p:nvSpPr>
        <p:spPr>
          <a:xfrm>
            <a:off x="3495596" y="255361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Right Arrow 9"/>
          <p:cNvSpPr/>
          <p:nvPr/>
        </p:nvSpPr>
        <p:spPr>
          <a:xfrm>
            <a:off x="3495596" y="4021001"/>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Right Arrow 10"/>
          <p:cNvSpPr/>
          <p:nvPr/>
        </p:nvSpPr>
        <p:spPr>
          <a:xfrm>
            <a:off x="3495596" y="4883520"/>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543294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3"/>
          <a:stretch>
            <a:fillRect/>
          </a:stretch>
        </p:blipFill>
        <p:spPr>
          <a:xfrm>
            <a:off x="2573946" y="1138238"/>
            <a:ext cx="7545757" cy="5038725"/>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90</a:t>
            </a:fld>
            <a:endParaRPr lang="en-US"/>
          </a:p>
        </p:txBody>
      </p:sp>
      <p:sp>
        <p:nvSpPr>
          <p:cNvPr id="2" name="Title 1"/>
          <p:cNvSpPr>
            <a:spLocks noGrp="1"/>
          </p:cNvSpPr>
          <p:nvPr>
            <p:ph type="title"/>
          </p:nvPr>
        </p:nvSpPr>
        <p:spPr/>
        <p:txBody>
          <a:bodyPr/>
          <a:lstStyle/>
          <a:p>
            <a:r>
              <a:rPr lang="en-US" dirty="0" smtClean="0">
                <a:hlinkClick r:id="rId4"/>
              </a:rPr>
              <a:t>Petitions TA</a:t>
            </a:r>
            <a:endParaRPr lang="en-US" dirty="0"/>
          </a:p>
        </p:txBody>
      </p:sp>
      <p:sp>
        <p:nvSpPr>
          <p:cNvPr id="7" name="Right Arrow 6"/>
          <p:cNvSpPr/>
          <p:nvPr/>
        </p:nvSpPr>
        <p:spPr>
          <a:xfrm>
            <a:off x="1993406" y="3665500"/>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8713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877349" y="1138236"/>
            <a:ext cx="8388085" cy="5370920"/>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91</a:t>
            </a:fld>
            <a:endParaRPr lang="en-US"/>
          </a:p>
        </p:txBody>
      </p:sp>
      <p:sp>
        <p:nvSpPr>
          <p:cNvPr id="2" name="Title 1"/>
          <p:cNvSpPr>
            <a:spLocks noGrp="1"/>
          </p:cNvSpPr>
          <p:nvPr>
            <p:ph type="title"/>
          </p:nvPr>
        </p:nvSpPr>
        <p:spPr/>
        <p:txBody>
          <a:bodyPr/>
          <a:lstStyle/>
          <a:p>
            <a:r>
              <a:rPr lang="en-US" dirty="0" smtClean="0">
                <a:hlinkClick r:id="rId4"/>
              </a:rPr>
              <a:t>Webinars</a:t>
            </a:r>
            <a:endParaRPr lang="en-US" dirty="0"/>
          </a:p>
        </p:txBody>
      </p:sp>
      <p:sp>
        <p:nvSpPr>
          <p:cNvPr id="7" name="Right Arrow 6"/>
          <p:cNvSpPr/>
          <p:nvPr/>
        </p:nvSpPr>
        <p:spPr>
          <a:xfrm>
            <a:off x="1202775" y="373817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51427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92</a:t>
            </a:fld>
            <a:endParaRPr lang="en-US"/>
          </a:p>
        </p:txBody>
      </p:sp>
      <p:sp>
        <p:nvSpPr>
          <p:cNvPr id="2" name="Title 1"/>
          <p:cNvSpPr>
            <a:spLocks noGrp="1"/>
          </p:cNvSpPr>
          <p:nvPr>
            <p:ph type="title"/>
          </p:nvPr>
        </p:nvSpPr>
        <p:spPr/>
        <p:txBody>
          <a:bodyPr/>
          <a:lstStyle/>
          <a:p>
            <a:r>
              <a:rPr lang="en-US" dirty="0" smtClean="0">
                <a:hlinkClick r:id="rId3"/>
              </a:rPr>
              <a:t>Webinars</a:t>
            </a:r>
            <a:endParaRPr lang="en-US" dirty="0"/>
          </a:p>
        </p:txBody>
      </p:sp>
      <p:sp>
        <p:nvSpPr>
          <p:cNvPr id="7" name="Right Arrow 6"/>
          <p:cNvSpPr/>
          <p:nvPr/>
        </p:nvSpPr>
        <p:spPr>
          <a:xfrm>
            <a:off x="131292" y="268493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10" name="Content Placeholder 9"/>
          <p:cNvPicPr>
            <a:picLocks noGrp="1" noChangeAspect="1"/>
          </p:cNvPicPr>
          <p:nvPr>
            <p:ph idx="1"/>
          </p:nvPr>
        </p:nvPicPr>
        <p:blipFill>
          <a:blip r:embed="rId4"/>
          <a:stretch>
            <a:fillRect/>
          </a:stretch>
        </p:blipFill>
        <p:spPr>
          <a:xfrm>
            <a:off x="871452" y="1336431"/>
            <a:ext cx="9774544" cy="4143713"/>
          </a:xfrm>
          <a:prstGeom prst="rect">
            <a:avLst/>
          </a:prstGeom>
        </p:spPr>
      </p:pic>
      <p:sp>
        <p:nvSpPr>
          <p:cNvPr id="11" name="Right Arrow 10"/>
          <p:cNvSpPr/>
          <p:nvPr/>
        </p:nvSpPr>
        <p:spPr>
          <a:xfrm rot="5400000">
            <a:off x="4841652" y="746821"/>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19983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93</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smtClean="0">
                <a:hlinkClick r:id="rId3"/>
              </a:rPr>
              <a:t>Success Stories</a:t>
            </a:r>
            <a:endParaRPr lang="en-US" dirty="0"/>
          </a:p>
        </p:txBody>
      </p:sp>
      <p:pic>
        <p:nvPicPr>
          <p:cNvPr id="7" name="Content Placeholder 6"/>
          <p:cNvPicPr>
            <a:picLocks noGrp="1" noChangeAspect="1"/>
          </p:cNvPicPr>
          <p:nvPr>
            <p:ph idx="1"/>
          </p:nvPr>
        </p:nvPicPr>
        <p:blipFill>
          <a:blip r:embed="rId4"/>
          <a:stretch>
            <a:fillRect/>
          </a:stretch>
        </p:blipFill>
        <p:spPr>
          <a:xfrm>
            <a:off x="1869531" y="1138238"/>
            <a:ext cx="8954588" cy="5038725"/>
          </a:xfrm>
          <a:prstGeom prst="rect">
            <a:avLst/>
          </a:prstGeom>
        </p:spPr>
      </p:pic>
      <p:sp>
        <p:nvSpPr>
          <p:cNvPr id="8" name="Right Arrow 7"/>
          <p:cNvSpPr/>
          <p:nvPr/>
        </p:nvSpPr>
        <p:spPr>
          <a:xfrm>
            <a:off x="805866" y="4105308"/>
            <a:ext cx="1264596"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66203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9416942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95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pPr lvl="0"/>
            <a:r>
              <a:rPr lang="en-US" dirty="0" smtClean="0"/>
              <a:t>State Reporting Staff</a:t>
            </a:r>
            <a:endParaRPr lang="en-US" dirty="0"/>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p:txBody>
          <a:bodyPr>
            <a:normAutofit/>
          </a:bodyPr>
          <a:lstStyle/>
          <a:p>
            <a:r>
              <a:rPr lang="en-US" dirty="0" smtClean="0"/>
              <a:t>Reporting Staff should review this section </a:t>
            </a:r>
            <a:r>
              <a:rPr lang="en-US" smtClean="0"/>
              <a:t>for resources.</a:t>
            </a:r>
            <a:endParaRPr lang="en-US" dirty="0"/>
          </a:p>
        </p:txBody>
      </p:sp>
    </p:spTree>
    <p:extLst>
      <p:ext uri="{BB962C8B-B14F-4D97-AF65-F5344CB8AC3E}">
        <p14:creationId xmlns:p14="http://schemas.microsoft.com/office/powerpoint/2010/main" val="34422700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96</a:t>
            </a:fld>
            <a:endParaRPr lang="en-US"/>
          </a:p>
        </p:txBody>
      </p:sp>
      <p:sp>
        <p:nvSpPr>
          <p:cNvPr id="2" name="Title 1"/>
          <p:cNvSpPr>
            <a:spLocks noGrp="1"/>
          </p:cNvSpPr>
          <p:nvPr>
            <p:ph type="title"/>
          </p:nvPr>
        </p:nvSpPr>
        <p:spPr/>
        <p:txBody>
          <a:bodyPr/>
          <a:lstStyle/>
          <a:p>
            <a:r>
              <a:rPr lang="en-US" dirty="0" smtClean="0">
                <a:hlinkClick r:id="rId3"/>
              </a:rPr>
              <a:t>Participant Reporting Webinars &amp; Webcasts</a:t>
            </a:r>
            <a:endParaRPr lang="en-US" dirty="0"/>
          </a:p>
        </p:txBody>
      </p:sp>
      <p:pic>
        <p:nvPicPr>
          <p:cNvPr id="4" name="Content Placeholder 3"/>
          <p:cNvPicPr>
            <a:picLocks noGrp="1" noChangeAspect="1"/>
          </p:cNvPicPr>
          <p:nvPr>
            <p:ph idx="1"/>
          </p:nvPr>
        </p:nvPicPr>
        <p:blipFill>
          <a:blip r:embed="rId4"/>
          <a:stretch>
            <a:fillRect/>
          </a:stretch>
        </p:blipFill>
        <p:spPr>
          <a:xfrm>
            <a:off x="3077309" y="1043967"/>
            <a:ext cx="5567850" cy="5440969"/>
          </a:xfrm>
          <a:prstGeom prst="rect">
            <a:avLst/>
          </a:prstGeom>
        </p:spPr>
      </p:pic>
      <p:sp>
        <p:nvSpPr>
          <p:cNvPr id="8" name="Right Arrow 7"/>
          <p:cNvSpPr/>
          <p:nvPr/>
        </p:nvSpPr>
        <p:spPr>
          <a:xfrm>
            <a:off x="2740022" y="183157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ight Arrow 6"/>
          <p:cNvSpPr/>
          <p:nvPr/>
        </p:nvSpPr>
        <p:spPr>
          <a:xfrm>
            <a:off x="2571379" y="1205622"/>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0666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896347" y="1013049"/>
            <a:ext cx="7955189" cy="5343301"/>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97</a:t>
            </a:fld>
            <a:endParaRPr lang="en-US"/>
          </a:p>
        </p:txBody>
      </p:sp>
      <p:sp>
        <p:nvSpPr>
          <p:cNvPr id="2" name="Title 1"/>
          <p:cNvSpPr>
            <a:spLocks noGrp="1"/>
          </p:cNvSpPr>
          <p:nvPr>
            <p:ph type="title"/>
          </p:nvPr>
        </p:nvSpPr>
        <p:spPr/>
        <p:txBody>
          <a:bodyPr/>
          <a:lstStyle/>
          <a:p>
            <a:r>
              <a:rPr lang="en-US" dirty="0" smtClean="0">
                <a:hlinkClick r:id="rId4"/>
              </a:rPr>
              <a:t>Participant Reporting</a:t>
            </a:r>
            <a:endParaRPr lang="en-US" dirty="0"/>
          </a:p>
        </p:txBody>
      </p:sp>
      <p:sp>
        <p:nvSpPr>
          <p:cNvPr id="8" name="Right Arrow 7"/>
          <p:cNvSpPr/>
          <p:nvPr/>
        </p:nvSpPr>
        <p:spPr>
          <a:xfrm>
            <a:off x="1411554" y="4350486"/>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10039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896805" y="922285"/>
            <a:ext cx="8371028" cy="5344371"/>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98</a:t>
            </a:fld>
            <a:endParaRPr lang="en-US"/>
          </a:p>
        </p:txBody>
      </p:sp>
      <p:sp>
        <p:nvSpPr>
          <p:cNvPr id="2" name="Title 1"/>
          <p:cNvSpPr>
            <a:spLocks noGrp="1"/>
          </p:cNvSpPr>
          <p:nvPr>
            <p:ph type="title"/>
          </p:nvPr>
        </p:nvSpPr>
        <p:spPr/>
        <p:txBody>
          <a:bodyPr/>
          <a:lstStyle/>
          <a:p>
            <a:r>
              <a:rPr lang="en-US" dirty="0" smtClean="0">
                <a:hlinkClick r:id="rId4"/>
              </a:rPr>
              <a:t>Financial Reporting</a:t>
            </a:r>
            <a:endParaRPr lang="en-US" dirty="0"/>
          </a:p>
        </p:txBody>
      </p:sp>
      <p:sp>
        <p:nvSpPr>
          <p:cNvPr id="8" name="Right Arrow 7"/>
          <p:cNvSpPr/>
          <p:nvPr/>
        </p:nvSpPr>
        <p:spPr>
          <a:xfrm>
            <a:off x="1299719" y="4833564"/>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82292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767862" y="1205623"/>
            <a:ext cx="9935287" cy="4366602"/>
          </a:xfrm>
          <a:prstGeom prst="rect">
            <a:avLst/>
          </a:prstGeom>
        </p:spPr>
      </p:pic>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99</a:t>
            </a:fld>
            <a:endParaRPr lang="en-US"/>
          </a:p>
        </p:txBody>
      </p:sp>
      <p:sp>
        <p:nvSpPr>
          <p:cNvPr id="2" name="Title 1"/>
          <p:cNvSpPr>
            <a:spLocks noGrp="1"/>
          </p:cNvSpPr>
          <p:nvPr>
            <p:ph type="title"/>
          </p:nvPr>
        </p:nvSpPr>
        <p:spPr/>
        <p:txBody>
          <a:bodyPr/>
          <a:lstStyle/>
          <a:p>
            <a:r>
              <a:rPr lang="en-US" dirty="0">
                <a:hlinkClick r:id="rId4"/>
              </a:rPr>
              <a:t>Petitions and Determinations </a:t>
            </a:r>
            <a:r>
              <a:rPr lang="en-US" dirty="0" smtClean="0">
                <a:hlinkClick r:id="rId4"/>
              </a:rPr>
              <a:t>Data </a:t>
            </a:r>
            <a:r>
              <a:rPr lang="en-US" dirty="0" smtClean="0"/>
              <a:t>– Downloadable Data</a:t>
            </a:r>
            <a:endParaRPr lang="en-US" dirty="0"/>
          </a:p>
        </p:txBody>
      </p:sp>
      <p:sp>
        <p:nvSpPr>
          <p:cNvPr id="8" name="Right Arrow 7"/>
          <p:cNvSpPr/>
          <p:nvPr/>
        </p:nvSpPr>
        <p:spPr>
          <a:xfrm>
            <a:off x="131292" y="4055226"/>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Right Arrow 6"/>
          <p:cNvSpPr/>
          <p:nvPr/>
        </p:nvSpPr>
        <p:spPr>
          <a:xfrm>
            <a:off x="2820761" y="3136005"/>
            <a:ext cx="674574" cy="25291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3395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100</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p>
          <a:p>
            <a:pPr lvl="3"/>
            <a:r>
              <a:rPr lang="en-US" dirty="0" smtClean="0"/>
              <a:t>hoekstra.robert@dol.gov</a:t>
            </a:r>
          </a:p>
          <a:p>
            <a:pPr lvl="4"/>
            <a:r>
              <a:rPr lang="en-US" dirty="0" smtClean="0"/>
              <a:t>202-693-3522</a:t>
            </a:r>
          </a:p>
          <a:p>
            <a:r>
              <a:rPr lang="en-US" dirty="0" smtClean="0"/>
              <a:t>Susan Manikowski</a:t>
            </a:r>
          </a:p>
          <a:p>
            <a:pPr lvl="1"/>
            <a:r>
              <a:rPr lang="en-US" dirty="0" smtClean="0"/>
              <a:t>Program Analyst</a:t>
            </a:r>
            <a:endParaRPr lang="en-US" dirty="0"/>
          </a:p>
          <a:p>
            <a:pPr lvl="2"/>
            <a:r>
              <a:rPr lang="en-US" dirty="0" smtClean="0"/>
              <a:t>Organization</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10975839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4"/>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4374</TotalTime>
  <Words>1004</Words>
  <Application>Microsoft Office PowerPoint</Application>
  <PresentationFormat>Widescreen</PresentationFormat>
  <Paragraphs>429</Paragraphs>
  <Slides>101</Slides>
  <Notes>101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101</vt:i4>
      </vt:variant>
    </vt:vector>
  </HeadingPairs>
  <TitlesOfParts>
    <vt:vector size="114"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TAA Resources Webcast</vt:lpstr>
      <vt:lpstr>Today’s Speakers</vt:lpstr>
      <vt:lpstr>About this Webcast</vt:lpstr>
      <vt:lpstr>General Audiences for this Webcast</vt:lpstr>
      <vt:lpstr>OTAA Partner Audiences for this Webcast</vt:lpstr>
      <vt:lpstr>Finding Resources: DOL TAA Page</vt:lpstr>
      <vt:lpstr>Finding Resources: TAA Community on WorkforceGPS</vt:lpstr>
      <vt:lpstr>Finding Resources: Index</vt:lpstr>
      <vt:lpstr>Who to Contact</vt:lpstr>
      <vt:lpstr>Finding All Contacts</vt:lpstr>
      <vt:lpstr>American Job Centers (AJCs)</vt:lpstr>
      <vt:lpstr>Federal Questions</vt:lpstr>
      <vt:lpstr>State Contacts</vt:lpstr>
      <vt:lpstr>Regional Contacts</vt:lpstr>
      <vt:lpstr>Workers</vt:lpstr>
      <vt:lpstr>Petition Filing</vt:lpstr>
      <vt:lpstr>Petition Filing</vt:lpstr>
      <vt:lpstr>Petition Filing</vt:lpstr>
      <vt:lpstr>American Job Centers (AJCs)</vt:lpstr>
      <vt:lpstr>State Contacts</vt:lpstr>
      <vt:lpstr>Benefits and Services</vt:lpstr>
      <vt:lpstr>Petition Search</vt:lpstr>
      <vt:lpstr>Petition Search: Search Terms</vt:lpstr>
      <vt:lpstr>Success Stories</vt:lpstr>
      <vt:lpstr>Contact Us</vt:lpstr>
      <vt:lpstr>Company Official</vt:lpstr>
      <vt:lpstr>Company Officials Overview Video</vt:lpstr>
      <vt:lpstr>Company Officials Page</vt:lpstr>
      <vt:lpstr>Petition Search</vt:lpstr>
      <vt:lpstr>Petition Search: Search Terms</vt:lpstr>
      <vt:lpstr>Contact Us</vt:lpstr>
      <vt:lpstr>Government Stakeholders</vt:lpstr>
      <vt:lpstr>Annual Reports</vt:lpstr>
      <vt:lpstr>Success Stories</vt:lpstr>
      <vt:lpstr>About Us</vt:lpstr>
      <vt:lpstr>Annual Statistics</vt:lpstr>
      <vt:lpstr>State Fact Sheets</vt:lpstr>
      <vt:lpstr>Administrator</vt:lpstr>
      <vt:lpstr>Organizational Chart</vt:lpstr>
      <vt:lpstr>Contact Us</vt:lpstr>
      <vt:lpstr>Researchers</vt:lpstr>
      <vt:lpstr>Annual Reports</vt:lpstr>
      <vt:lpstr>Other Reports</vt:lpstr>
      <vt:lpstr>Petition Data</vt:lpstr>
      <vt:lpstr>Participants Data</vt:lpstr>
      <vt:lpstr>Allocation Data</vt:lpstr>
      <vt:lpstr>Contact Us</vt:lpstr>
      <vt:lpstr>Rapid Response Coordinators and Petition Coordinators</vt:lpstr>
      <vt:lpstr>Outreach TA</vt:lpstr>
      <vt:lpstr>Navigator Resources on WFGPS</vt:lpstr>
      <vt:lpstr>Navigator Resources on WFGPS (2)</vt:lpstr>
      <vt:lpstr>Email Lists &amp; Notifications and Communications</vt:lpstr>
      <vt:lpstr>Petition Search</vt:lpstr>
      <vt:lpstr>Petition Search: Search Terms</vt:lpstr>
      <vt:lpstr>Petitions TA</vt:lpstr>
      <vt:lpstr>Petition Filing</vt:lpstr>
      <vt:lpstr>Company Officials Overview Video</vt:lpstr>
      <vt:lpstr>Webinars</vt:lpstr>
      <vt:lpstr>Webinars</vt:lpstr>
      <vt:lpstr>Success Stories</vt:lpstr>
      <vt:lpstr>Contact Us</vt:lpstr>
      <vt:lpstr>State TAA Coordinators</vt:lpstr>
      <vt:lpstr>Benefits and Services</vt:lpstr>
      <vt:lpstr>Benefits and Services TA</vt:lpstr>
      <vt:lpstr>Co-Enrollment</vt:lpstr>
      <vt:lpstr>Efforts to Improve Outcomes</vt:lpstr>
      <vt:lpstr>Email Lists &amp; Notifications and Communications</vt:lpstr>
      <vt:lpstr>Blogs</vt:lpstr>
      <vt:lpstr>Discussion Forum</vt:lpstr>
      <vt:lpstr>Navigator Resources on WFGPS</vt:lpstr>
      <vt:lpstr>Navigator Resources on WFGPS (2)</vt:lpstr>
      <vt:lpstr>Webinars</vt:lpstr>
      <vt:lpstr>Webinars</vt:lpstr>
      <vt:lpstr>Law</vt:lpstr>
      <vt:lpstr>Statutes </vt:lpstr>
      <vt:lpstr>Regulations</vt:lpstr>
      <vt:lpstr>Directives and Guidance</vt:lpstr>
      <vt:lpstr>Annual Reports</vt:lpstr>
      <vt:lpstr>Success Stories</vt:lpstr>
      <vt:lpstr>About Us</vt:lpstr>
      <vt:lpstr>Administrator</vt:lpstr>
      <vt:lpstr>Organizational Chart</vt:lpstr>
      <vt:lpstr>State Resources</vt:lpstr>
      <vt:lpstr>Contact Us</vt:lpstr>
      <vt:lpstr>Case Managers</vt:lpstr>
      <vt:lpstr>Benefits and Services</vt:lpstr>
      <vt:lpstr>Benefits and Services TA</vt:lpstr>
      <vt:lpstr>Petition Search</vt:lpstr>
      <vt:lpstr>Petition Search: Search Terms</vt:lpstr>
      <vt:lpstr>Petitions TA</vt:lpstr>
      <vt:lpstr>Webinars</vt:lpstr>
      <vt:lpstr>Webinars</vt:lpstr>
      <vt:lpstr>Success Stories</vt:lpstr>
      <vt:lpstr>Contact Us</vt:lpstr>
      <vt:lpstr>State Reporting Staff</vt:lpstr>
      <vt:lpstr>Participant Reporting Webinars &amp; Webcasts</vt:lpstr>
      <vt:lpstr>Participant Reporting</vt:lpstr>
      <vt:lpstr>Financial Reporting</vt:lpstr>
      <vt:lpstr>Petitions and Determinations Data – Downloadable Data</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Manikowski, Susan - ETA</cp:lastModifiedBy>
  <cp:revision>306</cp:revision>
  <dcterms:created xsi:type="dcterms:W3CDTF">2019-06-21T16:58:05Z</dcterms:created>
  <dcterms:modified xsi:type="dcterms:W3CDTF">2021-04-29T18:44:52Z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ies>
</file>