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648" r:id="rId5"/>
  </p:sldMasterIdLst>
  <p:notesMasterIdLst>
    <p:notesMasterId r:id="rId50"/>
  </p:notesMasterIdLst>
  <p:sldIdLst>
    <p:sldId id="364" r:id="rId6"/>
    <p:sldId id="303" r:id="rId7"/>
    <p:sldId id="319" r:id="rId8"/>
    <p:sldId id="324" r:id="rId9"/>
    <p:sldId id="304" r:id="rId10"/>
    <p:sldId id="356" r:id="rId11"/>
    <p:sldId id="355" r:id="rId12"/>
    <p:sldId id="357" r:id="rId13"/>
    <p:sldId id="325" r:id="rId14"/>
    <p:sldId id="320" r:id="rId15"/>
    <p:sldId id="326" r:id="rId16"/>
    <p:sldId id="352" r:id="rId17"/>
    <p:sldId id="347" r:id="rId18"/>
    <p:sldId id="363" r:id="rId19"/>
    <p:sldId id="353" r:id="rId20"/>
    <p:sldId id="332" r:id="rId21"/>
    <p:sldId id="327" r:id="rId22"/>
    <p:sldId id="328" r:id="rId23"/>
    <p:sldId id="348" r:id="rId24"/>
    <p:sldId id="329" r:id="rId25"/>
    <p:sldId id="349" r:id="rId26"/>
    <p:sldId id="358" r:id="rId27"/>
    <p:sldId id="330" r:id="rId28"/>
    <p:sldId id="350" r:id="rId29"/>
    <p:sldId id="334" r:id="rId30"/>
    <p:sldId id="336" r:id="rId31"/>
    <p:sldId id="335" r:id="rId32"/>
    <p:sldId id="351" r:id="rId33"/>
    <p:sldId id="321" r:id="rId34"/>
    <p:sldId id="333" r:id="rId35"/>
    <p:sldId id="337" r:id="rId36"/>
    <p:sldId id="338" r:id="rId37"/>
    <p:sldId id="340" r:id="rId38"/>
    <p:sldId id="322" r:id="rId39"/>
    <p:sldId id="341" r:id="rId40"/>
    <p:sldId id="343" r:id="rId41"/>
    <p:sldId id="344" r:id="rId42"/>
    <p:sldId id="359" r:id="rId43"/>
    <p:sldId id="360" r:id="rId44"/>
    <p:sldId id="361" r:id="rId45"/>
    <p:sldId id="362" r:id="rId46"/>
    <p:sldId id="323" r:id="rId47"/>
    <p:sldId id="345" r:id="rId48"/>
    <p:sldId id="346" r:id="rId49"/>
  </p:sldIdLst>
  <p:sldSz cx="12192000" cy="6858000"/>
  <p:notesSz cx="6858000" cy="9144000"/>
  <p:custDataLst>
    <p:tags r:id="rId5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F31AA4-0D7A-53FF-F907-0565A6CB280D}" name="Sutherland, Julie C - OSEC" initials="SO" userId="S::sutherland.julie.c@dol.gov::2a5918ff-4704-4726-a463-26c7fd9078b0" providerId="AD"/>
  <p188:author id="{BADFCBA7-26CB-9FBD-6EAD-BB910A5DF790}" name="Saul, Katherine G - OSEC" initials="SO" userId="S::saul.katherine.g@dol.gov::29b8890e-4fcf-4947-a21f-443cd3f2217d" providerId="AD"/>
  <p188:author id="{B89F9EC2-DCF0-50F2-4968-FDF4ECA4CE9E}" name="Saul, Katherine G - OSEC" initials="SKGO" userId="S::Saul.Katherine.G@dol.gov::29b8890e-4fcf-4947-a21f-443cd3f2217d" providerId="AD"/>
  <p188:author id="{33592DF2-6150-BAEF-D102-C58A65A52CD6}" name="Lai, Justin D - OSEC" initials="LO" userId="S::lai.justin.d@dol.gov::32b5b0d1-b60d-46bc-8d36-d840cc62d984" providerId="AD"/>
  <p188:author id="{BAE712FC-7047-7A4A-5D26-441E953CDF17}" name="Zeichner, Nicole M - OSEC" initials="ZO" userId="S::zeichner.nicole.m@dol.gov::c6eef141-947c-444b-acd7-53d85ff608d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AB0E8-5699-48A8-8738-1BF539B2F176}" v="38" dt="2024-01-29T20:22:32.7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4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Doak" userId="5d42b861-fde0-40f3-8815-a64417132062" providerId="ADAL" clId="{207AB0E8-5699-48A8-8738-1BF539B2F176}"/>
    <pc:docChg chg="undo custSel modSld">
      <pc:chgData name="Samantha Doak" userId="5d42b861-fde0-40f3-8815-a64417132062" providerId="ADAL" clId="{207AB0E8-5699-48A8-8738-1BF539B2F176}" dt="2024-02-08T00:58:01.403" v="70" actId="368"/>
      <pc:docMkLst>
        <pc:docMk/>
      </pc:docMkLst>
      <pc:sldChg chg="addSp modSp">
        <pc:chgData name="Samantha Doak" userId="5d42b861-fde0-40f3-8815-a64417132062" providerId="ADAL" clId="{207AB0E8-5699-48A8-8738-1BF539B2F176}" dt="2024-01-29T20:19:43.180" v="1"/>
        <pc:sldMkLst>
          <pc:docMk/>
          <pc:sldMk cId="3997203212" sldId="303"/>
        </pc:sldMkLst>
        <pc:picChg chg="add mod">
          <ac:chgData name="Samantha Doak" userId="5d42b861-fde0-40f3-8815-a64417132062" providerId="ADAL" clId="{207AB0E8-5699-48A8-8738-1BF539B2F176}" dt="2024-01-29T20:19:43.180" v="1"/>
          <ac:picMkLst>
            <pc:docMk/>
            <pc:sldMk cId="3997203212" sldId="303"/>
            <ac:picMk id="2" creationId="{E8FBBBAF-7B88-5826-2CCE-D12EB3D14367}"/>
          </ac:picMkLst>
        </pc:picChg>
      </pc:sldChg>
      <pc:sldChg chg="addSp modSp modNotes">
        <pc:chgData name="Samantha Doak" userId="5d42b861-fde0-40f3-8815-a64417132062" providerId="ADAL" clId="{207AB0E8-5699-48A8-8738-1BF539B2F176}" dt="2024-02-08T00:58:01.350" v="48" actId="368"/>
        <pc:sldMkLst>
          <pc:docMk/>
          <pc:sldMk cId="352977098" sldId="304"/>
        </pc:sldMkLst>
        <pc:picChg chg="add mod">
          <ac:chgData name="Samantha Doak" userId="5d42b861-fde0-40f3-8815-a64417132062" providerId="ADAL" clId="{207AB0E8-5699-48A8-8738-1BF539B2F176}" dt="2024-01-29T20:20:18.655" v="4"/>
          <ac:picMkLst>
            <pc:docMk/>
            <pc:sldMk cId="352977098" sldId="304"/>
            <ac:picMk id="2" creationId="{0C730B35-1335-4A15-B2C9-E56A5AB1EF82}"/>
          </ac:picMkLst>
        </pc:picChg>
      </pc:sldChg>
      <pc:sldChg chg="addSp modSp">
        <pc:chgData name="Samantha Doak" userId="5d42b861-fde0-40f3-8815-a64417132062" providerId="ADAL" clId="{207AB0E8-5699-48A8-8738-1BF539B2F176}" dt="2024-01-29T20:19:51.714" v="2"/>
        <pc:sldMkLst>
          <pc:docMk/>
          <pc:sldMk cId="154779069" sldId="319"/>
        </pc:sldMkLst>
        <pc:picChg chg="add mod">
          <ac:chgData name="Samantha Doak" userId="5d42b861-fde0-40f3-8815-a64417132062" providerId="ADAL" clId="{207AB0E8-5699-48A8-8738-1BF539B2F176}" dt="2024-01-29T20:19:51.714" v="2"/>
          <ac:picMkLst>
            <pc:docMk/>
            <pc:sldMk cId="154779069" sldId="319"/>
            <ac:picMk id="3" creationId="{11EEE48C-FBF4-B80F-D2B6-48D9E69F5448}"/>
          </ac:picMkLst>
        </pc:picChg>
      </pc:sldChg>
      <pc:sldChg chg="addSp modSp">
        <pc:chgData name="Samantha Doak" userId="5d42b861-fde0-40f3-8815-a64417132062" providerId="ADAL" clId="{207AB0E8-5699-48A8-8738-1BF539B2F176}" dt="2024-01-29T20:20:30.336" v="9"/>
        <pc:sldMkLst>
          <pc:docMk/>
          <pc:sldMk cId="1196077697" sldId="320"/>
        </pc:sldMkLst>
        <pc:picChg chg="add mod">
          <ac:chgData name="Samantha Doak" userId="5d42b861-fde0-40f3-8815-a64417132062" providerId="ADAL" clId="{207AB0E8-5699-48A8-8738-1BF539B2F176}" dt="2024-01-29T20:20:30.336" v="9"/>
          <ac:picMkLst>
            <pc:docMk/>
            <pc:sldMk cId="1196077697" sldId="320"/>
            <ac:picMk id="3" creationId="{E148C7B6-476E-8556-514A-FDBF2D79BD71}"/>
          </ac:picMkLst>
        </pc:picChg>
      </pc:sldChg>
      <pc:sldChg chg="addSp delSp modSp">
        <pc:chgData name="Samantha Doak" userId="5d42b861-fde0-40f3-8815-a64417132062" providerId="ADAL" clId="{207AB0E8-5699-48A8-8738-1BF539B2F176}" dt="2024-01-29T20:22:32.750" v="44"/>
        <pc:sldMkLst>
          <pc:docMk/>
          <pc:sldMk cId="3770964317" sldId="321"/>
        </pc:sldMkLst>
        <pc:picChg chg="add del mod">
          <ac:chgData name="Samantha Doak" userId="5d42b861-fde0-40f3-8815-a64417132062" providerId="ADAL" clId="{207AB0E8-5699-48A8-8738-1BF539B2F176}" dt="2024-01-29T20:22:28.615" v="43"/>
          <ac:picMkLst>
            <pc:docMk/>
            <pc:sldMk cId="3770964317" sldId="321"/>
            <ac:picMk id="3" creationId="{53D9F80C-7E0C-84D8-517C-19C6C5326F1E}"/>
          </ac:picMkLst>
        </pc:picChg>
        <pc:picChg chg="add mod">
          <ac:chgData name="Samantha Doak" userId="5d42b861-fde0-40f3-8815-a64417132062" providerId="ADAL" clId="{207AB0E8-5699-48A8-8738-1BF539B2F176}" dt="2024-01-29T20:22:32.750" v="44"/>
          <ac:picMkLst>
            <pc:docMk/>
            <pc:sldMk cId="3770964317" sldId="321"/>
            <ac:picMk id="4" creationId="{356B0618-C9C0-3073-CE07-81161C698C20}"/>
          </ac:picMkLst>
        </pc:picChg>
      </pc:sldChg>
      <pc:sldChg chg="addSp modSp modNotes">
        <pc:chgData name="Samantha Doak" userId="5d42b861-fde0-40f3-8815-a64417132062" providerId="ADAL" clId="{207AB0E8-5699-48A8-8738-1BF539B2F176}" dt="2024-02-08T00:58:01.350" v="46" actId="368"/>
        <pc:sldMkLst>
          <pc:docMk/>
          <pc:sldMk cId="3006611043" sldId="324"/>
        </pc:sldMkLst>
        <pc:picChg chg="add mod">
          <ac:chgData name="Samantha Doak" userId="5d42b861-fde0-40f3-8815-a64417132062" providerId="ADAL" clId="{207AB0E8-5699-48A8-8738-1BF539B2F176}" dt="2024-01-29T20:20:17.150" v="3"/>
          <ac:picMkLst>
            <pc:docMk/>
            <pc:sldMk cId="3006611043" sldId="324"/>
            <ac:picMk id="2" creationId="{37CAD5FA-779D-0B9E-C681-A0E90EB99D79}"/>
          </ac:picMkLst>
        </pc:picChg>
      </pc:sldChg>
      <pc:sldChg chg="addSp modSp modNotes">
        <pc:chgData name="Samantha Doak" userId="5d42b861-fde0-40f3-8815-a64417132062" providerId="ADAL" clId="{207AB0E8-5699-48A8-8738-1BF539B2F176}" dt="2024-02-08T00:58:01.366" v="52" actId="368"/>
        <pc:sldMkLst>
          <pc:docMk/>
          <pc:sldMk cId="2718907836" sldId="325"/>
        </pc:sldMkLst>
        <pc:picChg chg="add mod">
          <ac:chgData name="Samantha Doak" userId="5d42b861-fde0-40f3-8815-a64417132062" providerId="ADAL" clId="{207AB0E8-5699-48A8-8738-1BF539B2F176}" dt="2024-01-29T20:20:23.998" v="8"/>
          <ac:picMkLst>
            <pc:docMk/>
            <pc:sldMk cId="2718907836" sldId="325"/>
            <ac:picMk id="4" creationId="{9C961B36-33BB-6FB4-EA37-847961157EFC}"/>
          </ac:picMkLst>
        </pc:picChg>
      </pc:sldChg>
      <pc:sldChg chg="addSp delSp modSp mod modNotes">
        <pc:chgData name="Samantha Doak" userId="5d42b861-fde0-40f3-8815-a64417132062" providerId="ADAL" clId="{207AB0E8-5699-48A8-8738-1BF539B2F176}" dt="2024-02-08T00:58:01.372" v="54" actId="368"/>
        <pc:sldMkLst>
          <pc:docMk/>
          <pc:sldMk cId="3996234724" sldId="326"/>
        </pc:sldMkLst>
        <pc:picChg chg="add del">
          <ac:chgData name="Samantha Doak" userId="5d42b861-fde0-40f3-8815-a64417132062" providerId="ADAL" clId="{207AB0E8-5699-48A8-8738-1BF539B2F176}" dt="2024-01-29T20:20:37.169" v="11" actId="22"/>
          <ac:picMkLst>
            <pc:docMk/>
            <pc:sldMk cId="3996234724" sldId="326"/>
            <ac:picMk id="5" creationId="{AE211058-791F-4FD1-BA72-4C6BB98AB7EA}"/>
          </ac:picMkLst>
        </pc:picChg>
        <pc:picChg chg="add mod">
          <ac:chgData name="Samantha Doak" userId="5d42b861-fde0-40f3-8815-a64417132062" providerId="ADAL" clId="{207AB0E8-5699-48A8-8738-1BF539B2F176}" dt="2024-01-29T20:20:41.151" v="12"/>
          <ac:picMkLst>
            <pc:docMk/>
            <pc:sldMk cId="3996234724" sldId="326"/>
            <ac:picMk id="6" creationId="{AD20B001-1F3A-C7BC-30B6-81F49FF58572}"/>
          </ac:picMkLst>
        </pc:picChg>
      </pc:sldChg>
      <pc:sldChg chg="addSp modSp">
        <pc:chgData name="Samantha Doak" userId="5d42b861-fde0-40f3-8815-a64417132062" providerId="ADAL" clId="{207AB0E8-5699-48A8-8738-1BF539B2F176}" dt="2024-01-29T20:20:50.135" v="20"/>
        <pc:sldMkLst>
          <pc:docMk/>
          <pc:sldMk cId="58866472" sldId="327"/>
        </pc:sldMkLst>
        <pc:picChg chg="add mod">
          <ac:chgData name="Samantha Doak" userId="5d42b861-fde0-40f3-8815-a64417132062" providerId="ADAL" clId="{207AB0E8-5699-48A8-8738-1BF539B2F176}" dt="2024-01-29T20:20:50.135" v="20"/>
          <ac:picMkLst>
            <pc:docMk/>
            <pc:sldMk cId="58866472" sldId="327"/>
            <ac:picMk id="2" creationId="{1BF1CF2F-C228-191C-12AD-739A6EE35971}"/>
          </ac:picMkLst>
        </pc:picChg>
      </pc:sldChg>
      <pc:sldChg chg="addSp modSp">
        <pc:chgData name="Samantha Doak" userId="5d42b861-fde0-40f3-8815-a64417132062" providerId="ADAL" clId="{207AB0E8-5699-48A8-8738-1BF539B2F176}" dt="2024-01-29T20:20:51.037" v="21"/>
        <pc:sldMkLst>
          <pc:docMk/>
          <pc:sldMk cId="4172789021" sldId="328"/>
        </pc:sldMkLst>
        <pc:picChg chg="add mod">
          <ac:chgData name="Samantha Doak" userId="5d42b861-fde0-40f3-8815-a64417132062" providerId="ADAL" clId="{207AB0E8-5699-48A8-8738-1BF539B2F176}" dt="2024-01-29T20:20:51.037" v="21"/>
          <ac:picMkLst>
            <pc:docMk/>
            <pc:sldMk cId="4172789021" sldId="328"/>
            <ac:picMk id="2" creationId="{D8BFFBA0-B13A-9957-C641-6C2290F07808}"/>
          </ac:picMkLst>
        </pc:picChg>
      </pc:sldChg>
      <pc:sldChg chg="addSp modSp">
        <pc:chgData name="Samantha Doak" userId="5d42b861-fde0-40f3-8815-a64417132062" providerId="ADAL" clId="{207AB0E8-5699-48A8-8738-1BF539B2F176}" dt="2024-01-29T20:20:52.514" v="23"/>
        <pc:sldMkLst>
          <pc:docMk/>
          <pc:sldMk cId="3511291998" sldId="329"/>
        </pc:sldMkLst>
        <pc:picChg chg="add mod">
          <ac:chgData name="Samantha Doak" userId="5d42b861-fde0-40f3-8815-a64417132062" providerId="ADAL" clId="{207AB0E8-5699-48A8-8738-1BF539B2F176}" dt="2024-01-29T20:20:52.514" v="23"/>
          <ac:picMkLst>
            <pc:docMk/>
            <pc:sldMk cId="3511291998" sldId="329"/>
            <ac:picMk id="2" creationId="{FF6C3E17-2472-477D-0ABE-A98EC883D220}"/>
          </ac:picMkLst>
        </pc:picChg>
      </pc:sldChg>
      <pc:sldChg chg="addSp delSp modSp">
        <pc:chgData name="Samantha Doak" userId="5d42b861-fde0-40f3-8815-a64417132062" providerId="ADAL" clId="{207AB0E8-5699-48A8-8738-1BF539B2F176}" dt="2024-01-29T20:22:22.264" v="36"/>
        <pc:sldMkLst>
          <pc:docMk/>
          <pc:sldMk cId="796712747" sldId="330"/>
        </pc:sldMkLst>
        <pc:picChg chg="add del mod">
          <ac:chgData name="Samantha Doak" userId="5d42b861-fde0-40f3-8815-a64417132062" providerId="ADAL" clId="{207AB0E8-5699-48A8-8738-1BF539B2F176}" dt="2024-01-29T20:22:19.305" v="35"/>
          <ac:picMkLst>
            <pc:docMk/>
            <pc:sldMk cId="796712747" sldId="330"/>
            <ac:picMk id="2" creationId="{9796B1FE-BA05-21E6-A992-2336FCBB290B}"/>
          </ac:picMkLst>
        </pc:picChg>
        <pc:picChg chg="add mod">
          <ac:chgData name="Samantha Doak" userId="5d42b861-fde0-40f3-8815-a64417132062" providerId="ADAL" clId="{207AB0E8-5699-48A8-8738-1BF539B2F176}" dt="2024-01-29T20:22:22.264" v="36"/>
          <ac:picMkLst>
            <pc:docMk/>
            <pc:sldMk cId="796712747" sldId="330"/>
            <ac:picMk id="5" creationId="{A7D5C730-C7EC-3E28-C614-9D12FD2FFE8C}"/>
          </ac:picMkLst>
        </pc:picChg>
      </pc:sldChg>
      <pc:sldChg chg="addSp modSp">
        <pc:chgData name="Samantha Doak" userId="5d42b861-fde0-40f3-8815-a64417132062" providerId="ADAL" clId="{207AB0E8-5699-48A8-8738-1BF539B2F176}" dt="2024-01-29T20:20:49.227" v="19"/>
        <pc:sldMkLst>
          <pc:docMk/>
          <pc:sldMk cId="3393237007" sldId="332"/>
        </pc:sldMkLst>
        <pc:picChg chg="add mod">
          <ac:chgData name="Samantha Doak" userId="5d42b861-fde0-40f3-8815-a64417132062" providerId="ADAL" clId="{207AB0E8-5699-48A8-8738-1BF539B2F176}" dt="2024-01-29T20:20:49.227" v="19"/>
          <ac:picMkLst>
            <pc:docMk/>
            <pc:sldMk cId="3393237007" sldId="332"/>
            <ac:picMk id="4" creationId="{DD6416EF-74FF-1CF9-6DDF-482FF3624940}"/>
          </ac:picMkLst>
        </pc:picChg>
      </pc:sldChg>
      <pc:sldChg chg="addSp modSp">
        <pc:chgData name="Samantha Doak" userId="5d42b861-fde0-40f3-8815-a64417132062" providerId="ADAL" clId="{207AB0E8-5699-48A8-8738-1BF539B2F176}" dt="2024-01-29T20:22:24.311" v="38"/>
        <pc:sldMkLst>
          <pc:docMk/>
          <pc:sldMk cId="2082352712" sldId="334"/>
        </pc:sldMkLst>
        <pc:picChg chg="add mod">
          <ac:chgData name="Samantha Doak" userId="5d42b861-fde0-40f3-8815-a64417132062" providerId="ADAL" clId="{207AB0E8-5699-48A8-8738-1BF539B2F176}" dt="2024-01-29T20:22:24.311" v="38"/>
          <ac:picMkLst>
            <pc:docMk/>
            <pc:sldMk cId="2082352712" sldId="334"/>
            <ac:picMk id="2" creationId="{C35D8322-EF39-EFC5-189A-386230272F25}"/>
          </ac:picMkLst>
        </pc:picChg>
      </pc:sldChg>
      <pc:sldChg chg="addSp modSp modNotes">
        <pc:chgData name="Samantha Doak" userId="5d42b861-fde0-40f3-8815-a64417132062" providerId="ADAL" clId="{207AB0E8-5699-48A8-8738-1BF539B2F176}" dt="2024-02-08T00:58:01.398" v="64" actId="368"/>
        <pc:sldMkLst>
          <pc:docMk/>
          <pc:sldMk cId="1813684197" sldId="335"/>
        </pc:sldMkLst>
        <pc:picChg chg="add mod">
          <ac:chgData name="Samantha Doak" userId="5d42b861-fde0-40f3-8815-a64417132062" providerId="ADAL" clId="{207AB0E8-5699-48A8-8738-1BF539B2F176}" dt="2024-01-29T20:22:25.532" v="40"/>
          <ac:picMkLst>
            <pc:docMk/>
            <pc:sldMk cId="1813684197" sldId="335"/>
            <ac:picMk id="4" creationId="{CFE4D840-060F-4A70-AEB1-2B525C50BBF6}"/>
          </ac:picMkLst>
        </pc:picChg>
      </pc:sldChg>
      <pc:sldChg chg="addSp modSp modNotes">
        <pc:chgData name="Samantha Doak" userId="5d42b861-fde0-40f3-8815-a64417132062" providerId="ADAL" clId="{207AB0E8-5699-48A8-8738-1BF539B2F176}" dt="2024-02-08T00:58:01.393" v="62" actId="368"/>
        <pc:sldMkLst>
          <pc:docMk/>
          <pc:sldMk cId="237500709" sldId="336"/>
        </pc:sldMkLst>
        <pc:picChg chg="add mod">
          <ac:chgData name="Samantha Doak" userId="5d42b861-fde0-40f3-8815-a64417132062" providerId="ADAL" clId="{207AB0E8-5699-48A8-8738-1BF539B2F176}" dt="2024-01-29T20:22:24.926" v="39"/>
          <ac:picMkLst>
            <pc:docMk/>
            <pc:sldMk cId="237500709" sldId="336"/>
            <ac:picMk id="4" creationId="{E3F0F8A8-9ADD-733C-5C57-D66197C48A05}"/>
          </ac:picMkLst>
        </pc:picChg>
      </pc:sldChg>
      <pc:sldChg chg="addSp modSp modNotes">
        <pc:chgData name="Samantha Doak" userId="5d42b861-fde0-40f3-8815-a64417132062" providerId="ADAL" clId="{207AB0E8-5699-48A8-8738-1BF539B2F176}" dt="2024-02-08T00:58:01.377" v="56" actId="368"/>
        <pc:sldMkLst>
          <pc:docMk/>
          <pc:sldMk cId="2825655918" sldId="347"/>
        </pc:sldMkLst>
        <pc:picChg chg="add mod">
          <ac:chgData name="Samantha Doak" userId="5d42b861-fde0-40f3-8815-a64417132062" providerId="ADAL" clId="{207AB0E8-5699-48A8-8738-1BF539B2F176}" dt="2024-01-29T20:20:46.799" v="16"/>
          <ac:picMkLst>
            <pc:docMk/>
            <pc:sldMk cId="2825655918" sldId="347"/>
            <ac:picMk id="4" creationId="{B7EC5F23-BD5A-AA30-8245-C4D1A12C0536}"/>
          </ac:picMkLst>
        </pc:picChg>
      </pc:sldChg>
      <pc:sldChg chg="addSp modSp">
        <pc:chgData name="Samantha Doak" userId="5d42b861-fde0-40f3-8815-a64417132062" providerId="ADAL" clId="{207AB0E8-5699-48A8-8738-1BF539B2F176}" dt="2024-01-29T20:20:51.806" v="22"/>
        <pc:sldMkLst>
          <pc:docMk/>
          <pc:sldMk cId="2457128007" sldId="348"/>
        </pc:sldMkLst>
        <pc:picChg chg="add mod">
          <ac:chgData name="Samantha Doak" userId="5d42b861-fde0-40f3-8815-a64417132062" providerId="ADAL" clId="{207AB0E8-5699-48A8-8738-1BF539B2F176}" dt="2024-01-29T20:20:51.806" v="22"/>
          <ac:picMkLst>
            <pc:docMk/>
            <pc:sldMk cId="2457128007" sldId="348"/>
            <ac:picMk id="4" creationId="{217DDFCC-3EF2-A049-4F50-D8060E43CEA2}"/>
          </ac:picMkLst>
        </pc:picChg>
      </pc:sldChg>
      <pc:sldChg chg="addSp modSp">
        <pc:chgData name="Samantha Doak" userId="5d42b861-fde0-40f3-8815-a64417132062" providerId="ADAL" clId="{207AB0E8-5699-48A8-8738-1BF539B2F176}" dt="2024-01-29T20:20:53.517" v="24"/>
        <pc:sldMkLst>
          <pc:docMk/>
          <pc:sldMk cId="457220218" sldId="349"/>
        </pc:sldMkLst>
        <pc:picChg chg="add mod">
          <ac:chgData name="Samantha Doak" userId="5d42b861-fde0-40f3-8815-a64417132062" providerId="ADAL" clId="{207AB0E8-5699-48A8-8738-1BF539B2F176}" dt="2024-01-29T20:20:53.517" v="24"/>
          <ac:picMkLst>
            <pc:docMk/>
            <pc:sldMk cId="457220218" sldId="349"/>
            <ac:picMk id="4" creationId="{065852FC-F687-9838-1E1E-F761C0A46E3D}"/>
          </ac:picMkLst>
        </pc:picChg>
      </pc:sldChg>
      <pc:sldChg chg="addSp modSp">
        <pc:chgData name="Samantha Doak" userId="5d42b861-fde0-40f3-8815-a64417132062" providerId="ADAL" clId="{207AB0E8-5699-48A8-8738-1BF539B2F176}" dt="2024-01-29T20:22:23.650" v="37"/>
        <pc:sldMkLst>
          <pc:docMk/>
          <pc:sldMk cId="3019449890" sldId="350"/>
        </pc:sldMkLst>
        <pc:picChg chg="add mod">
          <ac:chgData name="Samantha Doak" userId="5d42b861-fde0-40f3-8815-a64417132062" providerId="ADAL" clId="{207AB0E8-5699-48A8-8738-1BF539B2F176}" dt="2024-01-29T20:22:23.650" v="37"/>
          <ac:picMkLst>
            <pc:docMk/>
            <pc:sldMk cId="3019449890" sldId="350"/>
            <ac:picMk id="4" creationId="{05098F1B-112F-E0E1-9289-5C0EBA404C26}"/>
          </ac:picMkLst>
        </pc:picChg>
      </pc:sldChg>
      <pc:sldChg chg="addSp modSp">
        <pc:chgData name="Samantha Doak" userId="5d42b861-fde0-40f3-8815-a64417132062" providerId="ADAL" clId="{207AB0E8-5699-48A8-8738-1BF539B2F176}" dt="2024-01-29T20:22:26.168" v="41"/>
        <pc:sldMkLst>
          <pc:docMk/>
          <pc:sldMk cId="2269500883" sldId="351"/>
        </pc:sldMkLst>
        <pc:picChg chg="add mod">
          <ac:chgData name="Samantha Doak" userId="5d42b861-fde0-40f3-8815-a64417132062" providerId="ADAL" clId="{207AB0E8-5699-48A8-8738-1BF539B2F176}" dt="2024-01-29T20:22:26.168" v="41"/>
          <ac:picMkLst>
            <pc:docMk/>
            <pc:sldMk cId="2269500883" sldId="351"/>
            <ac:picMk id="4" creationId="{6269EEB6-DFC2-1A6F-E126-77C083787C69}"/>
          </ac:picMkLst>
        </pc:picChg>
      </pc:sldChg>
      <pc:sldChg chg="addSp modSp mod">
        <pc:chgData name="Samantha Doak" userId="5d42b861-fde0-40f3-8815-a64417132062" providerId="ADAL" clId="{207AB0E8-5699-48A8-8738-1BF539B2F176}" dt="2024-01-29T20:20:45.534" v="15" actId="1035"/>
        <pc:sldMkLst>
          <pc:docMk/>
          <pc:sldMk cId="2223286811" sldId="352"/>
        </pc:sldMkLst>
        <pc:picChg chg="add mod">
          <ac:chgData name="Samantha Doak" userId="5d42b861-fde0-40f3-8815-a64417132062" providerId="ADAL" clId="{207AB0E8-5699-48A8-8738-1BF539B2F176}" dt="2024-01-29T20:20:45.534" v="15" actId="1035"/>
          <ac:picMkLst>
            <pc:docMk/>
            <pc:sldMk cId="2223286811" sldId="352"/>
            <ac:picMk id="4" creationId="{C05F7CA1-265B-3608-38AA-EF5533671B2D}"/>
          </ac:picMkLst>
        </pc:picChg>
      </pc:sldChg>
      <pc:sldChg chg="addSp modSp modNotes">
        <pc:chgData name="Samantha Doak" userId="5d42b861-fde0-40f3-8815-a64417132062" providerId="ADAL" clId="{207AB0E8-5699-48A8-8738-1BF539B2F176}" dt="2024-02-08T00:58:01.381" v="58" actId="368"/>
        <pc:sldMkLst>
          <pc:docMk/>
          <pc:sldMk cId="667139339" sldId="353"/>
        </pc:sldMkLst>
        <pc:picChg chg="add mod">
          <ac:chgData name="Samantha Doak" userId="5d42b861-fde0-40f3-8815-a64417132062" providerId="ADAL" clId="{207AB0E8-5699-48A8-8738-1BF539B2F176}" dt="2024-01-29T20:20:48.298" v="18"/>
          <ac:picMkLst>
            <pc:docMk/>
            <pc:sldMk cId="667139339" sldId="353"/>
            <ac:picMk id="4" creationId="{FB9C0D3B-6A37-8AC7-0AE5-D1C5DFFE319C}"/>
          </ac:picMkLst>
        </pc:picChg>
      </pc:sldChg>
      <pc:sldChg chg="addSp modSp modNotes">
        <pc:chgData name="Samantha Doak" userId="5d42b861-fde0-40f3-8815-a64417132062" providerId="ADAL" clId="{207AB0E8-5699-48A8-8738-1BF539B2F176}" dt="2024-02-08T00:58:01.350" v="50" actId="368"/>
        <pc:sldMkLst>
          <pc:docMk/>
          <pc:sldMk cId="978896616" sldId="355"/>
        </pc:sldMkLst>
        <pc:picChg chg="add mod">
          <ac:chgData name="Samantha Doak" userId="5d42b861-fde0-40f3-8815-a64417132062" providerId="ADAL" clId="{207AB0E8-5699-48A8-8738-1BF539B2F176}" dt="2024-01-29T20:20:21.011" v="6"/>
          <ac:picMkLst>
            <pc:docMk/>
            <pc:sldMk cId="978896616" sldId="355"/>
            <ac:picMk id="4" creationId="{8A39720D-E73D-41EA-14BC-2CA447ED5044}"/>
          </ac:picMkLst>
        </pc:picChg>
      </pc:sldChg>
      <pc:sldChg chg="addSp modSp">
        <pc:chgData name="Samantha Doak" userId="5d42b861-fde0-40f3-8815-a64417132062" providerId="ADAL" clId="{207AB0E8-5699-48A8-8738-1BF539B2F176}" dt="2024-01-29T20:20:19.660" v="5"/>
        <pc:sldMkLst>
          <pc:docMk/>
          <pc:sldMk cId="2979206690" sldId="356"/>
        </pc:sldMkLst>
        <pc:picChg chg="add mod">
          <ac:chgData name="Samantha Doak" userId="5d42b861-fde0-40f3-8815-a64417132062" providerId="ADAL" clId="{207AB0E8-5699-48A8-8738-1BF539B2F176}" dt="2024-01-29T20:20:19.660" v="5"/>
          <ac:picMkLst>
            <pc:docMk/>
            <pc:sldMk cId="2979206690" sldId="356"/>
            <ac:picMk id="4" creationId="{5AB42481-88DA-19C6-BD6E-AF149ED17CD2}"/>
          </ac:picMkLst>
        </pc:picChg>
      </pc:sldChg>
      <pc:sldChg chg="addSp modSp">
        <pc:chgData name="Samantha Doak" userId="5d42b861-fde0-40f3-8815-a64417132062" providerId="ADAL" clId="{207AB0E8-5699-48A8-8738-1BF539B2F176}" dt="2024-01-29T20:20:22.571" v="7"/>
        <pc:sldMkLst>
          <pc:docMk/>
          <pc:sldMk cId="1620649428" sldId="357"/>
        </pc:sldMkLst>
        <pc:picChg chg="add mod">
          <ac:chgData name="Samantha Doak" userId="5d42b861-fde0-40f3-8815-a64417132062" providerId="ADAL" clId="{207AB0E8-5699-48A8-8738-1BF539B2F176}" dt="2024-01-29T20:20:22.571" v="7"/>
          <ac:picMkLst>
            <pc:docMk/>
            <pc:sldMk cId="1620649428" sldId="357"/>
            <ac:picMk id="2" creationId="{5382BEB1-E63D-BE59-D071-5752B6C0DAAB}"/>
          </ac:picMkLst>
        </pc:picChg>
      </pc:sldChg>
      <pc:sldChg chg="addSp delSp modSp mod modNotes">
        <pc:chgData name="Samantha Doak" userId="5d42b861-fde0-40f3-8815-a64417132062" providerId="ADAL" clId="{207AB0E8-5699-48A8-8738-1BF539B2F176}" dt="2024-02-08T00:58:01.388" v="60" actId="368"/>
        <pc:sldMkLst>
          <pc:docMk/>
          <pc:sldMk cId="2240474479" sldId="358"/>
        </pc:sldMkLst>
        <pc:picChg chg="add del mod">
          <ac:chgData name="Samantha Doak" userId="5d42b861-fde0-40f3-8815-a64417132062" providerId="ADAL" clId="{207AB0E8-5699-48A8-8738-1BF539B2F176}" dt="2024-01-29T20:20:55.492" v="26"/>
          <ac:picMkLst>
            <pc:docMk/>
            <pc:sldMk cId="2240474479" sldId="358"/>
            <ac:picMk id="2" creationId="{5A4E2E7E-51EB-0BF9-A9FE-0A1026AFE27E}"/>
          </ac:picMkLst>
        </pc:picChg>
        <pc:picChg chg="add mod">
          <ac:chgData name="Samantha Doak" userId="5d42b861-fde0-40f3-8815-a64417132062" providerId="ADAL" clId="{207AB0E8-5699-48A8-8738-1BF539B2F176}" dt="2024-01-29T20:21:24.852" v="29"/>
          <ac:picMkLst>
            <pc:docMk/>
            <pc:sldMk cId="2240474479" sldId="358"/>
            <ac:picMk id="3" creationId="{9F4E14D6-FB4B-D8F4-9262-E4F01C765A7D}"/>
          </ac:picMkLst>
        </pc:picChg>
        <pc:picChg chg="add del mod">
          <ac:chgData name="Samantha Doak" userId="5d42b861-fde0-40f3-8815-a64417132062" providerId="ADAL" clId="{207AB0E8-5699-48A8-8738-1BF539B2F176}" dt="2024-01-29T20:22:15.362" v="33" actId="478"/>
          <ac:picMkLst>
            <pc:docMk/>
            <pc:sldMk cId="2240474479" sldId="358"/>
            <ac:picMk id="4" creationId="{497735C7-E927-28D4-FC8F-D7F09557083F}"/>
          </ac:picMkLst>
        </pc:picChg>
      </pc:sldChg>
      <pc:sldChg chg="modNotes">
        <pc:chgData name="Samantha Doak" userId="5d42b861-fde0-40f3-8815-a64417132062" providerId="ADAL" clId="{207AB0E8-5699-48A8-8738-1BF539B2F176}" dt="2024-02-08T00:58:01.403" v="66" actId="368"/>
        <pc:sldMkLst>
          <pc:docMk/>
          <pc:sldMk cId="2436323329" sldId="359"/>
        </pc:sldMkLst>
      </pc:sldChg>
      <pc:sldChg chg="modNotes">
        <pc:chgData name="Samantha Doak" userId="5d42b861-fde0-40f3-8815-a64417132062" providerId="ADAL" clId="{207AB0E8-5699-48A8-8738-1BF539B2F176}" dt="2024-02-08T00:58:01.403" v="68" actId="368"/>
        <pc:sldMkLst>
          <pc:docMk/>
          <pc:sldMk cId="3794258504" sldId="361"/>
        </pc:sldMkLst>
      </pc:sldChg>
      <pc:sldChg chg="modNotes">
        <pc:chgData name="Samantha Doak" userId="5d42b861-fde0-40f3-8815-a64417132062" providerId="ADAL" clId="{207AB0E8-5699-48A8-8738-1BF539B2F176}" dt="2024-02-08T00:58:01.403" v="70" actId="368"/>
        <pc:sldMkLst>
          <pc:docMk/>
          <pc:sldMk cId="3179850544" sldId="362"/>
        </pc:sldMkLst>
      </pc:sldChg>
      <pc:sldChg chg="addSp modSp">
        <pc:chgData name="Samantha Doak" userId="5d42b861-fde0-40f3-8815-a64417132062" providerId="ADAL" clId="{207AB0E8-5699-48A8-8738-1BF539B2F176}" dt="2024-01-29T20:20:47.594" v="17"/>
        <pc:sldMkLst>
          <pc:docMk/>
          <pc:sldMk cId="510416119" sldId="363"/>
        </pc:sldMkLst>
        <pc:picChg chg="add mod">
          <ac:chgData name="Samantha Doak" userId="5d42b861-fde0-40f3-8815-a64417132062" providerId="ADAL" clId="{207AB0E8-5699-48A8-8738-1BF539B2F176}" dt="2024-01-29T20:20:47.594" v="17"/>
          <ac:picMkLst>
            <pc:docMk/>
            <pc:sldMk cId="510416119" sldId="363"/>
            <ac:picMk id="2" creationId="{BD2062AA-E978-F432-D8F2-BFB57836EB18}"/>
          </ac:picMkLst>
        </pc:picChg>
      </pc:sldChg>
      <pc:sldChg chg="addSp modSp">
        <pc:chgData name="Samantha Doak" userId="5d42b861-fde0-40f3-8815-a64417132062" providerId="ADAL" clId="{207AB0E8-5699-48A8-8738-1BF539B2F176}" dt="2024-01-29T20:19:37.521" v="0"/>
        <pc:sldMkLst>
          <pc:docMk/>
          <pc:sldMk cId="3043381982" sldId="364"/>
        </pc:sldMkLst>
        <pc:picChg chg="add mod">
          <ac:chgData name="Samantha Doak" userId="5d42b861-fde0-40f3-8815-a64417132062" providerId="ADAL" clId="{207AB0E8-5699-48A8-8738-1BF539B2F176}" dt="2024-01-29T20:19:37.521" v="0"/>
          <ac:picMkLst>
            <pc:docMk/>
            <pc:sldMk cId="3043381982" sldId="364"/>
            <ac:picMk id="3" creationId="{991DEF67-7BD3-9A9A-C3FA-417F0ECE879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0137B-A7A9-4C8C-B38C-A0F3EECAED40}" type="datetimeFigureOut">
              <a:t>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E74FF3-53F5-4F61-A09E-573F6F4D998B}" type="slidenum">
              <a:t>‹#›</a:t>
            </a:fld>
            <a:endParaRPr lang="en-US"/>
          </a:p>
        </p:txBody>
      </p:sp>
    </p:spTree>
    <p:extLst>
      <p:ext uri="{BB962C8B-B14F-4D97-AF65-F5344CB8AC3E}">
        <p14:creationId xmlns:p14="http://schemas.microsoft.com/office/powerpoint/2010/main" val="873885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4</a:t>
            </a:fld>
            <a:endParaRPr lang="en-US"/>
          </a:p>
        </p:txBody>
      </p:sp>
    </p:spTree>
    <p:extLst>
      <p:ext uri="{BB962C8B-B14F-4D97-AF65-F5344CB8AC3E}">
        <p14:creationId xmlns:p14="http://schemas.microsoft.com/office/powerpoint/2010/main" val="513488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5</a:t>
            </a:fld>
            <a:endParaRPr lang="en-US"/>
          </a:p>
        </p:txBody>
      </p:sp>
    </p:spTree>
    <p:extLst>
      <p:ext uri="{BB962C8B-B14F-4D97-AF65-F5344CB8AC3E}">
        <p14:creationId xmlns:p14="http://schemas.microsoft.com/office/powerpoint/2010/main" val="2139873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7</a:t>
            </a:fld>
            <a:endParaRPr lang="en-US"/>
          </a:p>
        </p:txBody>
      </p:sp>
    </p:spTree>
    <p:extLst>
      <p:ext uri="{BB962C8B-B14F-4D97-AF65-F5344CB8AC3E}">
        <p14:creationId xmlns:p14="http://schemas.microsoft.com/office/powerpoint/2010/main" val="238619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9</a:t>
            </a:fld>
            <a:endParaRPr lang="en-US"/>
          </a:p>
        </p:txBody>
      </p:sp>
    </p:spTree>
    <p:extLst>
      <p:ext uri="{BB962C8B-B14F-4D97-AF65-F5344CB8AC3E}">
        <p14:creationId xmlns:p14="http://schemas.microsoft.com/office/powerpoint/2010/main" val="466767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11</a:t>
            </a:fld>
            <a:endParaRPr lang="en-US"/>
          </a:p>
        </p:txBody>
      </p:sp>
    </p:spTree>
    <p:extLst>
      <p:ext uri="{BB962C8B-B14F-4D97-AF65-F5344CB8AC3E}">
        <p14:creationId xmlns:p14="http://schemas.microsoft.com/office/powerpoint/2010/main" val="14962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13</a:t>
            </a:fld>
            <a:endParaRPr lang="en-US"/>
          </a:p>
        </p:txBody>
      </p:sp>
    </p:spTree>
    <p:extLst>
      <p:ext uri="{BB962C8B-B14F-4D97-AF65-F5344CB8AC3E}">
        <p14:creationId xmlns:p14="http://schemas.microsoft.com/office/powerpoint/2010/main" val="4194621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15</a:t>
            </a:fld>
            <a:endParaRPr lang="en-US"/>
          </a:p>
        </p:txBody>
      </p:sp>
    </p:spTree>
    <p:extLst>
      <p:ext uri="{BB962C8B-B14F-4D97-AF65-F5344CB8AC3E}">
        <p14:creationId xmlns:p14="http://schemas.microsoft.com/office/powerpoint/2010/main" val="701504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22</a:t>
            </a:fld>
            <a:endParaRPr lang="en-US"/>
          </a:p>
        </p:txBody>
      </p:sp>
    </p:spTree>
    <p:extLst>
      <p:ext uri="{BB962C8B-B14F-4D97-AF65-F5344CB8AC3E}">
        <p14:creationId xmlns:p14="http://schemas.microsoft.com/office/powerpoint/2010/main" val="152634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26</a:t>
            </a:fld>
            <a:endParaRPr lang="en-US"/>
          </a:p>
        </p:txBody>
      </p:sp>
    </p:spTree>
    <p:extLst>
      <p:ext uri="{BB962C8B-B14F-4D97-AF65-F5344CB8AC3E}">
        <p14:creationId xmlns:p14="http://schemas.microsoft.com/office/powerpoint/2010/main" val="2700303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27</a:t>
            </a:fld>
            <a:endParaRPr lang="en-US"/>
          </a:p>
        </p:txBody>
      </p:sp>
    </p:spTree>
    <p:extLst>
      <p:ext uri="{BB962C8B-B14F-4D97-AF65-F5344CB8AC3E}">
        <p14:creationId xmlns:p14="http://schemas.microsoft.com/office/powerpoint/2010/main" val="1780313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38</a:t>
            </a:fld>
            <a:endParaRPr lang="en-US"/>
          </a:p>
        </p:txBody>
      </p:sp>
    </p:spTree>
    <p:extLst>
      <p:ext uri="{BB962C8B-B14F-4D97-AF65-F5344CB8AC3E}">
        <p14:creationId xmlns:p14="http://schemas.microsoft.com/office/powerpoint/2010/main" val="3425660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40</a:t>
            </a:fld>
            <a:endParaRPr lang="en-US"/>
          </a:p>
        </p:txBody>
      </p:sp>
    </p:spTree>
    <p:extLst>
      <p:ext uri="{BB962C8B-B14F-4D97-AF65-F5344CB8AC3E}">
        <p14:creationId xmlns:p14="http://schemas.microsoft.com/office/powerpoint/2010/main" val="60300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74FF3-53F5-4F61-A09E-573F6F4D998B}" type="slidenum">
              <a:rPr lang="en-US"/>
              <a:t>41</a:t>
            </a:fld>
            <a:endParaRPr lang="en-US"/>
          </a:p>
        </p:txBody>
      </p:sp>
    </p:spTree>
    <p:extLst>
      <p:ext uri="{BB962C8B-B14F-4D97-AF65-F5344CB8AC3E}">
        <p14:creationId xmlns:p14="http://schemas.microsoft.com/office/powerpoint/2010/main" val="1406407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49A755E2-3E46-445F-BF65-47A6E5588CCF}" type="datetimeFigureOut">
              <a:rPr lang="en-US" smtClean="0"/>
              <a:t>2/7/2024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07AA6BBC-BA7E-424A-8B37-80D6966CAB2A}" type="slidenum">
              <a:rPr lang="en-US" smtClean="0"/>
              <a:t>‹#›</a:t>
            </a:fld>
            <a:endParaRPr lang="en-US"/>
          </a:p>
        </p:txBody>
      </p:sp>
    </p:spTree>
    <p:extLst>
      <p:ext uri="{BB962C8B-B14F-4D97-AF65-F5344CB8AC3E}">
        <p14:creationId xmlns:p14="http://schemas.microsoft.com/office/powerpoint/2010/main" val="1202321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755E2-3E46-445F-BF65-47A6E5588CCF}"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2468769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9A755E2-3E46-445F-BF65-47A6E5588CCF}" type="datetimeFigureOut">
              <a:rPr lang="en-US" smtClean="0"/>
              <a:t>2/7/2024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7AA6BBC-BA7E-424A-8B37-80D6966CAB2A}" type="slidenum">
              <a:rPr lang="en-US" smtClean="0"/>
              <a:t>‹#›</a:t>
            </a:fld>
            <a:endParaRPr lang="en-US"/>
          </a:p>
        </p:txBody>
      </p:sp>
    </p:spTree>
    <p:extLst>
      <p:ext uri="{BB962C8B-B14F-4D97-AF65-F5344CB8AC3E}">
        <p14:creationId xmlns:p14="http://schemas.microsoft.com/office/powerpoint/2010/main" val="503211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A755E2-3E46-445F-BF65-47A6E5588CCF}"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2829313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A755E2-3E46-445F-BF65-47A6E5588CCF}" type="datetimeFigureOut">
              <a:rPr lang="en-US" smtClean="0"/>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201265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A755E2-3E46-445F-BF65-47A6E5588CCF}" type="datetimeFigureOut">
              <a:rPr lang="en-US" smtClean="0"/>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A6BBC-BA7E-424A-8B37-80D6966CAB2A}"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4114326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A755E2-3E46-445F-BF65-47A6E5588CCF}" type="datetimeFigureOut">
              <a:rPr lang="en-US" smtClean="0"/>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293609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9A755E2-3E46-445F-BF65-47A6E5588CCF}" type="datetimeFigureOut">
              <a:rPr lang="en-US" smtClean="0"/>
              <a:t>2/7/2024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07AA6BBC-BA7E-424A-8B37-80D6966CAB2A}" type="slidenum">
              <a:rPr lang="en-US" smtClean="0"/>
              <a:t>‹#›</a:t>
            </a:fld>
            <a:endParaRPr lang="en-US"/>
          </a:p>
        </p:txBody>
      </p:sp>
    </p:spTree>
    <p:extLst>
      <p:ext uri="{BB962C8B-B14F-4D97-AF65-F5344CB8AC3E}">
        <p14:creationId xmlns:p14="http://schemas.microsoft.com/office/powerpoint/2010/main" val="3788712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A755E2-3E46-445F-BF65-47A6E5588CCF}"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3569406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A755E2-3E46-445F-BF65-47A6E5588CCF}"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6BBC-BA7E-424A-8B37-80D6966CAB2A}" type="slidenum">
              <a:rPr lang="en-US" smtClean="0"/>
              <a:t>‹#›</a:t>
            </a:fld>
            <a:endParaRPr lang="en-US"/>
          </a:p>
        </p:txBody>
      </p:sp>
    </p:spTree>
    <p:extLst>
      <p:ext uri="{BB962C8B-B14F-4D97-AF65-F5344CB8AC3E}">
        <p14:creationId xmlns:p14="http://schemas.microsoft.com/office/powerpoint/2010/main" val="3314633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9A755E2-3E46-445F-BF65-47A6E5588CCF}" type="datetimeFigureOut">
              <a:rPr lang="en-US" smtClean="0"/>
              <a:t>2/7/2024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07AA6BBC-BA7E-424A-8B37-80D6966CAB2A}" type="slidenum">
              <a:rPr lang="en-US" smtClean="0"/>
              <a:t>‹#›</a:t>
            </a:fld>
            <a:endParaRPr lang="en-US"/>
          </a:p>
        </p:txBody>
      </p:sp>
    </p:spTree>
    <p:extLst>
      <p:ext uri="{BB962C8B-B14F-4D97-AF65-F5344CB8AC3E}">
        <p14:creationId xmlns:p14="http://schemas.microsoft.com/office/powerpoint/2010/main" val="1177866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A0581AB-2723-4F19-BE9A-F583C8D65A1E}"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272142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0581AB-2723-4F19-BE9A-F583C8D65A1E}"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4229556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0581AB-2723-4F19-BE9A-F583C8D65A1E}"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603149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0581AB-2723-4F19-BE9A-F583C8D65A1E}"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166536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0581AB-2723-4F19-BE9A-F583C8D65A1E}" type="datetimeFigureOut">
              <a:rPr lang="en-US" smtClean="0"/>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3103759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0581AB-2723-4F19-BE9A-F583C8D65A1E}" type="datetimeFigureOut">
              <a:rPr lang="en-US" smtClean="0"/>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674812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0581AB-2723-4F19-BE9A-F583C8D65A1E}" type="datetimeFigureOut">
              <a:rPr lang="en-US" smtClean="0"/>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1842731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A0581AB-2723-4F19-BE9A-F583C8D65A1E}"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3581826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A0581AB-2723-4F19-BE9A-F583C8D65A1E}"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35907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0581AB-2723-4F19-BE9A-F583C8D65A1E}"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3801237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0581AB-2723-4F19-BE9A-F583C8D65A1E}"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6EC25-C7E0-4473-8B27-D3CC9BB8BF6F}" type="slidenum">
              <a:rPr lang="en-US" smtClean="0"/>
              <a:t>‹#›</a:t>
            </a:fld>
            <a:endParaRPr lang="en-US"/>
          </a:p>
        </p:txBody>
      </p:sp>
    </p:spTree>
    <p:extLst>
      <p:ext uri="{BB962C8B-B14F-4D97-AF65-F5344CB8AC3E}">
        <p14:creationId xmlns:p14="http://schemas.microsoft.com/office/powerpoint/2010/main" val="144018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9A755E2-3E46-445F-BF65-47A6E5588CCF}" type="datetimeFigureOut">
              <a:rPr lang="en-US" smtClean="0"/>
              <a:t>2/7/2024</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07AA6BBC-BA7E-424A-8B37-80D6966CAB2A}"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2848604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581AB-2723-4F19-BE9A-F583C8D65A1E}" type="datetimeFigureOut">
              <a:rPr lang="en-US" smtClean="0"/>
              <a:t>2/7/2024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6EC25-C7E0-4473-8B27-D3CC9BB8BF6F}" type="slidenum">
              <a:rPr lang="en-US" smtClean="0"/>
              <a:t>‹#›</a:t>
            </a:fld>
            <a:endParaRPr lang="en-US"/>
          </a:p>
        </p:txBody>
      </p:sp>
    </p:spTree>
    <p:extLst>
      <p:ext uri="{BB962C8B-B14F-4D97-AF65-F5344CB8AC3E}">
        <p14:creationId xmlns:p14="http://schemas.microsoft.com/office/powerpoint/2010/main" val="3959903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teamstage.io/project-management-statistics/" TargetMode="Externa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gnashingblog.com/2017/10/05/the-strange-allure-of-the-progressive-insurance-girl/" TargetMode="External"/><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ligloria.com/stories/7-tests-to-quickly-improve-your-ux-copywriting"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nngroup.com/articles/cloze-test-reading-comprehension/" TargetMode="External"/><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spin.atomicobject.com/2018/01/18/card-sorting-user-research/" TargetMode="External"/><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nngroup.com/articles/pm-research-plan/"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www.nngroup.com/articles/recruiting-test-participants-for-usability-studies/" TargetMode="External"/><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uxmastery.com/wp-content/uploads/2014/08/IMG_3510-scaled.jpg"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s://www.nngroup.com/articles/how-might-we-questions/"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https://www.muledesign.com/blog/research-questions-are-not-interview-questions" TargetMode="External"/><Relationship Id="rId3" Type="http://schemas.openxmlformats.org/officeDocument/2006/relationships/hyperlink" Target="https://ux-guide.18f.gov/research/" TargetMode="External"/><Relationship Id="rId7" Type="http://schemas.openxmlformats.org/officeDocument/2006/relationships/hyperlink" Target="https://www.smashingmagazine.com/2018/01/comprehensive-guide-ux-research/" TargetMode="External"/><Relationship Id="rId2" Type="http://schemas.openxmlformats.org/officeDocument/2006/relationships/hyperlink" Target="https://www.nngroup.com/articles/ux-research-cheat-sheet/" TargetMode="External"/><Relationship Id="rId1" Type="http://schemas.openxmlformats.org/officeDocument/2006/relationships/slideLayout" Target="../slideLayouts/slideLayout4.xml"/><Relationship Id="rId6" Type="http://schemas.openxmlformats.org/officeDocument/2006/relationships/hyperlink" Target="https://www.nngroup.com/articles/how-might-we-questions/" TargetMode="External"/><Relationship Id="rId5" Type="http://schemas.openxmlformats.org/officeDocument/2006/relationships/hyperlink" Target="https://www.dol.gov/agencies/eta/ui-modernization/blogs/survey-design" TargetMode="External"/><Relationship Id="rId10" Type="http://schemas.openxmlformats.org/officeDocument/2006/relationships/hyperlink" Target="https://www.joshtong.io/blog/2019/5/31/ways-to-test-content-with-users" TargetMode="External"/><Relationship Id="rId4" Type="http://schemas.openxmlformats.org/officeDocument/2006/relationships/hyperlink" Target="https://methods.18f.gov/" TargetMode="External"/><Relationship Id="rId9" Type="http://schemas.openxmlformats.org/officeDocument/2006/relationships/hyperlink" Target="https://www.nicolefenton.com/content-research-metho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B833C464-5BC1-AB46-A205-9F916FFD1DD7}"/>
              </a:ext>
            </a:extLst>
          </p:cNvPr>
          <p:cNvSpPr txBox="1">
            <a:spLocks/>
          </p:cNvSpPr>
          <p:nvPr/>
        </p:nvSpPr>
        <p:spPr>
          <a:xfrm>
            <a:off x="0" y="0"/>
            <a:ext cx="12192000" cy="4373880"/>
          </a:xfrm>
          <a:prstGeom prst="rect">
            <a:avLst/>
          </a:prstGeom>
          <a:solidFill>
            <a:srgbClr val="015BAE"/>
          </a:solidFill>
          <a:ln>
            <a:solidFill>
              <a:srgbClr val="015BAE"/>
            </a:solidFill>
          </a:ln>
        </p:spPr>
        <p:txBody>
          <a:bodyPr lIns="91440" tIns="45720" rIns="91440" bIns="45720" anchor="ctr"/>
          <a:lstStyle>
            <a:lvl1pPr marL="0" indent="0" algn="ctr" defTabSz="914400" rtl="0" eaLnBrk="1" latinLnBrk="0" hangingPunct="1">
              <a:lnSpc>
                <a:spcPct val="100000"/>
              </a:lnSpc>
              <a:spcBef>
                <a:spcPts val="400"/>
              </a:spcBef>
              <a:buFont typeface="Arial" panose="020B0604020202020204" pitchFamily="34" charset="0"/>
              <a:buNone/>
              <a:defRPr sz="5200" kern="1200">
                <a:solidFill>
                  <a:schemeClr val="bg1"/>
                </a:solidFill>
                <a:latin typeface="Georgia" panose="02040502050405020303" pitchFamily="18"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Georgia" panose="02040502050405020303" pitchFamily="18" charset="0"/>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Georgia" panose="02040502050405020303" pitchFamily="18" charset="0"/>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Georgia" panose="02040502050405020303" pitchFamily="18" charset="0"/>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3200" b="1" dirty="0">
                <a:latin typeface="Century Gothic"/>
              </a:rPr>
              <a:t>UI Modernization</a:t>
            </a:r>
            <a:endParaRPr lang="en-US" b="1" dirty="0">
              <a:latin typeface="Century Gothic"/>
            </a:endParaRPr>
          </a:p>
          <a:p>
            <a:pPr>
              <a:defRPr/>
            </a:pPr>
            <a:r>
              <a:rPr lang="en-US" sz="3200" b="1" dirty="0">
                <a:latin typeface="Century Gothic"/>
              </a:rPr>
              <a:t>Content Focused Research Workshop (11/23)</a:t>
            </a:r>
            <a:endParaRPr lang="en-US" b="1" dirty="0">
              <a:latin typeface="Century Gothic"/>
            </a:endParaRPr>
          </a:p>
          <a:p>
            <a:pPr>
              <a:defRPr/>
            </a:pPr>
            <a:endParaRPr lang="en-US" sz="3200" dirty="0">
              <a:latin typeface="Georgia"/>
            </a:endParaRPr>
          </a:p>
        </p:txBody>
      </p:sp>
      <p:sp>
        <p:nvSpPr>
          <p:cNvPr id="2" name="Oval 1" descr="Round Department of Labor seal in blue"/>
          <p:cNvSpPr/>
          <p:nvPr/>
        </p:nvSpPr>
        <p:spPr>
          <a:xfrm>
            <a:off x="4836216" y="3321360"/>
            <a:ext cx="2105040" cy="21050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30" name="Picture 6" descr="Round Department of Labor seal in blue"/>
          <p:cNvPicPr>
            <a:picLocks noChangeAspect="1" noChangeArrowheads="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946112" y="3431256"/>
            <a:ext cx="1885248" cy="18852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A6E5106-19DC-4F97-9E05-3DE20DE6AB72}"/>
              </a:ext>
            </a:extLst>
          </p:cNvPr>
          <p:cNvSpPr txBox="1"/>
          <p:nvPr/>
        </p:nvSpPr>
        <p:spPr>
          <a:xfrm>
            <a:off x="2334375" y="5754019"/>
            <a:ext cx="7108723" cy="1461747"/>
          </a:xfrm>
          <a:prstGeom prst="rect">
            <a:avLst/>
          </a:prstGeom>
          <a:noFill/>
        </p:spPr>
        <p:txBody>
          <a:bodyPr wrap="square" lIns="60960" tIns="30480" rIns="60960" bIns="30480" anchor="t">
            <a:spAutoFit/>
          </a:bodyPr>
          <a:lstStyle/>
          <a:p>
            <a:pPr algn="ctr"/>
            <a:r>
              <a:rPr lang="en-US" sz="2133">
                <a:solidFill>
                  <a:srgbClr val="015BAE"/>
                </a:solidFill>
                <a:latin typeface="Century Gothic" panose="020B0502020202020204" pitchFamily="34" charset="0"/>
              </a:rPr>
              <a:t>U.S. Department of Labor</a:t>
            </a:r>
          </a:p>
          <a:p>
            <a:pPr algn="ctr"/>
            <a:r>
              <a:rPr lang="en-US" sz="2133">
                <a:solidFill>
                  <a:srgbClr val="015BAE"/>
                </a:solidFill>
                <a:latin typeface="Century Gothic" panose="020B0502020202020204" pitchFamily="34" charset="0"/>
              </a:rPr>
              <a:t>Office of the Secretary</a:t>
            </a:r>
            <a:endParaRPr lang="en-US" sz="800">
              <a:solidFill>
                <a:srgbClr val="000000"/>
              </a:solidFill>
              <a:latin typeface="Century Gothic" panose="020B0502020202020204" pitchFamily="34" charset="0"/>
              <a:cs typeface="Calibri" panose="020F0502020204030204"/>
            </a:endParaRPr>
          </a:p>
          <a:p>
            <a:pPr algn="ctr"/>
            <a:r>
              <a:rPr lang="en-US" sz="2133">
                <a:solidFill>
                  <a:srgbClr val="015BAE"/>
                </a:solidFill>
                <a:latin typeface="Century Gothic" panose="020B0502020202020204" pitchFamily="34" charset="0"/>
              </a:rPr>
              <a:t>Office of Unemployment Insurance Modernization</a:t>
            </a:r>
          </a:p>
          <a:p>
            <a:pPr algn="ctr"/>
            <a:endParaRPr lang="en-US" sz="2700">
              <a:solidFill>
                <a:srgbClr val="015BAE"/>
              </a:solidFill>
              <a:latin typeface="Century Gothic" panose="020B0502020202020204" pitchFamily="34" charset="0"/>
            </a:endParaRPr>
          </a:p>
        </p:txBody>
      </p:sp>
      <p:pic>
        <p:nvPicPr>
          <p:cNvPr id="3" name="Picture 2" descr="A black background with white text&#10;&#10;Description automatically generated">
            <a:extLst>
              <a:ext uri="{FF2B5EF4-FFF2-40B4-BE49-F238E27FC236}">
                <a16:creationId xmlns:a16="http://schemas.microsoft.com/office/drawing/2014/main" id="{991DEF67-7BD3-9A9A-C3FA-417F0ECE87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5085" y="475831"/>
            <a:ext cx="2401829" cy="481585"/>
          </a:xfrm>
          <a:prstGeom prst="rect">
            <a:avLst/>
          </a:prstGeom>
        </p:spPr>
      </p:pic>
    </p:spTree>
    <p:custDataLst>
      <p:tags r:id="rId1"/>
    </p:custDataLst>
    <p:extLst>
      <p:ext uri="{BB962C8B-B14F-4D97-AF65-F5344CB8AC3E}">
        <p14:creationId xmlns:p14="http://schemas.microsoft.com/office/powerpoint/2010/main" val="3043381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latin typeface="Gill Sans MT" panose="020B0502020104020203"/>
              </a:rPr>
              <a:t>What we’ll be covering</a:t>
            </a:r>
            <a:endParaRPr lang="en-US" sz="3200"/>
          </a:p>
        </p:txBody>
      </p:sp>
      <p:sp>
        <p:nvSpPr>
          <p:cNvPr id="7" name="Content Placeholder 6">
            <a:extLst>
              <a:ext uri="{FF2B5EF4-FFF2-40B4-BE49-F238E27FC236}">
                <a16:creationId xmlns:a16="http://schemas.microsoft.com/office/drawing/2014/main" id="{EFB3DC4D-7220-75F9-CA0F-B66FE5466611}"/>
              </a:ext>
            </a:extLst>
          </p:cNvPr>
          <p:cNvSpPr>
            <a:spLocks noGrp="1"/>
          </p:cNvSpPr>
          <p:nvPr>
            <p:ph idx="1"/>
          </p:nvPr>
        </p:nvSpPr>
        <p:spPr/>
        <p:txBody>
          <a:bodyPr/>
          <a:lstStyle/>
          <a:p>
            <a:pPr marL="305435" indent="-305435"/>
            <a:r>
              <a:rPr lang="en-US" sz="2400" dirty="0"/>
              <a:t>Introduction – What is research and why does it matter?</a:t>
            </a:r>
            <a:endParaRPr lang="en-US" dirty="0"/>
          </a:p>
          <a:p>
            <a:pPr marL="305435" indent="-305435"/>
            <a:r>
              <a:rPr lang="en-US" sz="2400" dirty="0"/>
              <a:t>Types of research</a:t>
            </a:r>
          </a:p>
          <a:p>
            <a:pPr marL="305435" indent="-305435"/>
            <a:r>
              <a:rPr lang="en-US" sz="2400" dirty="0"/>
              <a:t>Research logistics</a:t>
            </a:r>
          </a:p>
          <a:p>
            <a:pPr marL="305435" indent="-305435"/>
            <a:r>
              <a:rPr lang="en-US" sz="2400" dirty="0"/>
              <a:t>Synthesis</a:t>
            </a:r>
          </a:p>
          <a:p>
            <a:pPr marL="305435" indent="-305435"/>
            <a:r>
              <a:rPr lang="en-US" sz="2400" dirty="0"/>
              <a:t>Q&amp;A</a:t>
            </a:r>
          </a:p>
          <a:p>
            <a:pPr marL="305435" indent="-305435"/>
            <a:r>
              <a:rPr lang="en-US" sz="2400" dirty="0"/>
              <a:t>Additional resources</a:t>
            </a:r>
          </a:p>
          <a:p>
            <a:pPr marL="305435" indent="-305435"/>
            <a:endParaRPr lang="en-US" sz="2400"/>
          </a:p>
        </p:txBody>
      </p:sp>
      <p:pic>
        <p:nvPicPr>
          <p:cNvPr id="2" name="Picture 1" descr="A black background with white text&#10;&#10;Description automatically generated">
            <a:extLst>
              <a:ext uri="{FF2B5EF4-FFF2-40B4-BE49-F238E27FC236}">
                <a16:creationId xmlns:a16="http://schemas.microsoft.com/office/drawing/2014/main" id="{E8FBBBAF-7B88-5826-2CCE-D12EB3D14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custDataLst>
      <p:tags r:id="rId1"/>
    </p:custDataLst>
    <p:extLst>
      <p:ext uri="{BB962C8B-B14F-4D97-AF65-F5344CB8AC3E}">
        <p14:creationId xmlns:p14="http://schemas.microsoft.com/office/powerpoint/2010/main" val="399720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Introduction</a:t>
            </a:r>
          </a:p>
        </p:txBody>
      </p:sp>
      <p:pic>
        <p:nvPicPr>
          <p:cNvPr id="3" name="Picture 2" descr="A black background with white text&#10;&#10;Description automatically generated">
            <a:extLst>
              <a:ext uri="{FF2B5EF4-FFF2-40B4-BE49-F238E27FC236}">
                <a16:creationId xmlns:a16="http://schemas.microsoft.com/office/drawing/2014/main" id="{11EEE48C-FBF4-B80F-D2B6-48D9E69F5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6155" y="5417175"/>
            <a:ext cx="2401829" cy="481585"/>
          </a:xfrm>
          <a:prstGeom prst="rect">
            <a:avLst/>
          </a:prstGeom>
        </p:spPr>
      </p:pic>
    </p:spTree>
    <p:custDataLst>
      <p:tags r:id="rId1"/>
    </p:custDataLst>
    <p:extLst>
      <p:ext uri="{BB962C8B-B14F-4D97-AF65-F5344CB8AC3E}">
        <p14:creationId xmlns:p14="http://schemas.microsoft.com/office/powerpoint/2010/main" val="154779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I'm not a researcher...am I?</a:t>
            </a:r>
            <a:endParaRPr lang="en-US"/>
          </a:p>
        </p:txBody>
      </p:sp>
      <p:pic>
        <p:nvPicPr>
          <p:cNvPr id="4" name="Picture 4">
            <a:extLst>
              <a:ext uri="{FF2B5EF4-FFF2-40B4-BE49-F238E27FC236}">
                <a16:creationId xmlns:a16="http://schemas.microsoft.com/office/drawing/2014/main" id="{978D4CCA-28C6-999C-D3B9-53B274CD5CD5}"/>
              </a:ext>
            </a:extLst>
          </p:cNvPr>
          <p:cNvPicPr>
            <a:picLocks noChangeAspect="1"/>
          </p:cNvPicPr>
          <p:nvPr/>
        </p:nvPicPr>
        <p:blipFill>
          <a:blip r:embed="rId4"/>
          <a:stretch>
            <a:fillRect/>
          </a:stretch>
        </p:blipFill>
        <p:spPr>
          <a:xfrm>
            <a:off x="7149690" y="2648842"/>
            <a:ext cx="4521199" cy="2658253"/>
          </a:xfrm>
          <a:prstGeom prst="rect">
            <a:avLst/>
          </a:prstGeom>
        </p:spPr>
      </p:pic>
      <p:sp>
        <p:nvSpPr>
          <p:cNvPr id="5" name="TextBox 4">
            <a:extLst>
              <a:ext uri="{FF2B5EF4-FFF2-40B4-BE49-F238E27FC236}">
                <a16:creationId xmlns:a16="http://schemas.microsoft.com/office/drawing/2014/main" id="{53EF5E9D-2550-2753-FEF8-9A5D1F908E58}"/>
              </a:ext>
            </a:extLst>
          </p:cNvPr>
          <p:cNvSpPr txBox="1"/>
          <p:nvPr/>
        </p:nvSpPr>
        <p:spPr>
          <a:xfrm>
            <a:off x="491613" y="2105741"/>
            <a:ext cx="623529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When we think of researchers, particularly UX researchers, we may have a specific image in mind: someone asking neutrally worded questions, scribbling down notes, and placing sticky notes all over a whiteboard.</a:t>
            </a:r>
          </a:p>
          <a:p>
            <a:endParaRPr lang="en-US" sz="2400"/>
          </a:p>
          <a:p>
            <a:r>
              <a:rPr lang="en-US" sz="2400"/>
              <a:t>While this image isn't incorrect, it doesn't paint the full picture.</a:t>
            </a:r>
          </a:p>
          <a:p>
            <a:endParaRPr lang="en-US" sz="2400"/>
          </a:p>
          <a:p>
            <a:r>
              <a:rPr lang="en-US" sz="2400"/>
              <a:t>The truth is, we all have research experience.</a:t>
            </a:r>
          </a:p>
        </p:txBody>
      </p:sp>
      <p:pic>
        <p:nvPicPr>
          <p:cNvPr id="2" name="Picture 1" descr="A black background with white text&#10;&#10;Description automatically generated">
            <a:extLst>
              <a:ext uri="{FF2B5EF4-FFF2-40B4-BE49-F238E27FC236}">
                <a16:creationId xmlns:a16="http://schemas.microsoft.com/office/drawing/2014/main" id="{37CAD5FA-779D-0B9E-C681-A0E90EB99D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custDataLst>
      <p:tags r:id="rId1"/>
    </p:custDataLst>
    <p:extLst>
      <p:ext uri="{BB962C8B-B14F-4D97-AF65-F5344CB8AC3E}">
        <p14:creationId xmlns:p14="http://schemas.microsoft.com/office/powerpoint/2010/main" val="3006611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What is UX research?</a:t>
            </a:r>
          </a:p>
        </p:txBody>
      </p:sp>
      <p:sp>
        <p:nvSpPr>
          <p:cNvPr id="9" name="TextBox 8">
            <a:extLst>
              <a:ext uri="{FF2B5EF4-FFF2-40B4-BE49-F238E27FC236}">
                <a16:creationId xmlns:a16="http://schemas.microsoft.com/office/drawing/2014/main" id="{B4E51595-434F-1EAD-682B-4573AB20B4D9}"/>
              </a:ext>
            </a:extLst>
          </p:cNvPr>
          <p:cNvSpPr txBox="1"/>
          <p:nvPr/>
        </p:nvSpPr>
        <p:spPr>
          <a:xfrm>
            <a:off x="455721" y="2313432"/>
            <a:ext cx="11280560" cy="4154984"/>
          </a:xfrm>
          <a:prstGeom prst="rect">
            <a:avLst/>
          </a:prstGeom>
          <a:solidFill>
            <a:schemeClr val="bg2"/>
          </a:solidFill>
          <a:ln w="19050">
            <a:solidFill>
              <a:schemeClr val="accent2"/>
            </a:solidFill>
          </a:ln>
        </p:spPr>
        <p:txBody>
          <a:bodyPr wrap="square" lIns="91440" tIns="45720" rIns="91440" bIns="45720" rtlCol="0" anchor="t">
            <a:spAutoFit/>
          </a:bodyPr>
          <a:lstStyle/>
          <a:p>
            <a:r>
              <a:rPr lang="en-US" sz="2400"/>
              <a:t>UX research is the practice of analyzing how users interact with the product, service, or experience you’re designing. User research helps us validate our assumptions (hypotheses), ensure that we’re meeting users’ needs, and help users accomplish whatever goals they’re trying to achieve by using our product or service.</a:t>
            </a:r>
          </a:p>
          <a:p>
            <a:endParaRPr lang="en-US" sz="2400"/>
          </a:p>
          <a:p>
            <a:r>
              <a:rPr lang="en-US" sz="2400"/>
              <a:t>UX research can be qualitative, quantitative, or a combination of both. It doesn’t need to be costly or time consuming to provide us with useful insights.</a:t>
            </a:r>
          </a:p>
          <a:p>
            <a:endParaRPr lang="en-US" sz="2400"/>
          </a:p>
          <a:p>
            <a:r>
              <a:rPr lang="en-US" sz="2400"/>
              <a:t>Your team may already be conducting UX research, or you may just be thinking about starting. Wherever you are, this workshop is intended to help you hone your research skills and feel more comfortable facilitating sessions. </a:t>
            </a:r>
          </a:p>
        </p:txBody>
      </p:sp>
      <p:pic>
        <p:nvPicPr>
          <p:cNvPr id="2" name="Picture 1" descr="A black background with white text&#10;&#10;Description automatically generated">
            <a:extLst>
              <a:ext uri="{FF2B5EF4-FFF2-40B4-BE49-F238E27FC236}">
                <a16:creationId xmlns:a16="http://schemas.microsoft.com/office/drawing/2014/main" id="{0C730B35-1335-4A15-B2C9-E56A5AB1EF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custDataLst>
      <p:tags r:id="rId1"/>
    </p:custDataLst>
    <p:extLst>
      <p:ext uri="{BB962C8B-B14F-4D97-AF65-F5344CB8AC3E}">
        <p14:creationId xmlns:p14="http://schemas.microsoft.com/office/powerpoint/2010/main" val="352977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Did you know?</a:t>
            </a:r>
            <a:endParaRPr lang="en-US"/>
          </a:p>
        </p:txBody>
      </p:sp>
      <p:sp>
        <p:nvSpPr>
          <p:cNvPr id="2" name="TextBox 1">
            <a:extLst>
              <a:ext uri="{FF2B5EF4-FFF2-40B4-BE49-F238E27FC236}">
                <a16:creationId xmlns:a16="http://schemas.microsoft.com/office/drawing/2014/main" id="{9C8D4AC5-2BDE-7BE8-A618-FA7F5B9A028D}"/>
              </a:ext>
            </a:extLst>
          </p:cNvPr>
          <p:cNvSpPr txBox="1"/>
          <p:nvPr/>
        </p:nvSpPr>
        <p:spPr>
          <a:xfrm>
            <a:off x="461639" y="2496312"/>
            <a:ext cx="8691399" cy="2246769"/>
          </a:xfrm>
          <a:prstGeom prst="rect">
            <a:avLst/>
          </a:prstGeom>
          <a:noFill/>
        </p:spPr>
        <p:txBody>
          <a:bodyPr wrap="square" lIns="91440" tIns="45720" rIns="91440" bIns="45720" rtlCol="0" anchor="t">
            <a:spAutoFit/>
          </a:bodyPr>
          <a:lstStyle/>
          <a:p>
            <a:r>
              <a:rPr lang="en-US" sz="2800" dirty="0">
                <a:ea typeface="+mn-lt"/>
                <a:cs typeface="+mn-lt"/>
                <a:hlinkClick r:id="rId3"/>
              </a:rPr>
              <a:t>Some estimates</a:t>
            </a:r>
            <a:r>
              <a:rPr lang="en-US" sz="2800" dirty="0">
                <a:ea typeface="+mn-lt"/>
                <a:cs typeface="+mn-lt"/>
              </a:rPr>
              <a:t> maintain that 70% of software projects fail.</a:t>
            </a:r>
          </a:p>
          <a:p>
            <a:endParaRPr lang="en-US" sz="2800">
              <a:ea typeface="+mn-lt"/>
              <a:cs typeface="+mn-lt"/>
            </a:endParaRPr>
          </a:p>
          <a:p>
            <a:r>
              <a:rPr lang="en-US" sz="2800" dirty="0">
                <a:ea typeface="+mn-lt"/>
                <a:cs typeface="+mn-lt"/>
              </a:rPr>
              <a:t>Doing research throughout the content development cycle can help you ensure that your content meets claimants' needs.  </a:t>
            </a:r>
            <a:endParaRPr lang="en-US" sz="2800" dirty="0"/>
          </a:p>
        </p:txBody>
      </p:sp>
      <p:pic>
        <p:nvPicPr>
          <p:cNvPr id="4" name="Picture 3" descr="A black background with white text&#10;&#10;Description automatically generated">
            <a:extLst>
              <a:ext uri="{FF2B5EF4-FFF2-40B4-BE49-F238E27FC236}">
                <a16:creationId xmlns:a16="http://schemas.microsoft.com/office/drawing/2014/main" id="{5AB42481-88DA-19C6-BD6E-AF149ED17C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custDataLst>
      <p:tags r:id="rId1"/>
    </p:custDataLst>
    <p:extLst>
      <p:ext uri="{BB962C8B-B14F-4D97-AF65-F5344CB8AC3E}">
        <p14:creationId xmlns:p14="http://schemas.microsoft.com/office/powerpoint/2010/main" val="2979206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Why is UX research important?</a:t>
            </a:r>
          </a:p>
        </p:txBody>
      </p:sp>
      <p:sp>
        <p:nvSpPr>
          <p:cNvPr id="2" name="TextBox 1">
            <a:extLst>
              <a:ext uri="{FF2B5EF4-FFF2-40B4-BE49-F238E27FC236}">
                <a16:creationId xmlns:a16="http://schemas.microsoft.com/office/drawing/2014/main" id="{9C8D4AC5-2BDE-7BE8-A618-FA7F5B9A028D}"/>
              </a:ext>
            </a:extLst>
          </p:cNvPr>
          <p:cNvSpPr txBox="1"/>
          <p:nvPr/>
        </p:nvSpPr>
        <p:spPr>
          <a:xfrm>
            <a:off x="461639" y="2496312"/>
            <a:ext cx="11280560"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t>Helps us ensure we’re creating a useful, usable product or service with clear value to the user</a:t>
            </a:r>
          </a:p>
          <a:p>
            <a:pPr marL="285750" indent="-285750">
              <a:buFont typeface="Arial" panose="020B0604020202020204" pitchFamily="34" charset="0"/>
              <a:buChar char="•"/>
            </a:pPr>
            <a:r>
              <a:rPr lang="en-US" sz="2400" dirty="0"/>
              <a:t>Reduces design and development time</a:t>
            </a:r>
          </a:p>
          <a:p>
            <a:pPr marL="285750" indent="-285750">
              <a:buFont typeface="Arial" panose="020B0604020202020204" pitchFamily="34" charset="0"/>
              <a:buChar char="•"/>
            </a:pPr>
            <a:r>
              <a:rPr lang="en-US" sz="2400" dirty="0"/>
              <a:t>Helps us clearly understand how users interact with our product or service</a:t>
            </a:r>
          </a:p>
          <a:p>
            <a:pPr marL="285750" indent="-285750">
              <a:buFont typeface="Arial" panose="020B0604020202020204" pitchFamily="34" charset="0"/>
              <a:buChar char="•"/>
            </a:pPr>
            <a:r>
              <a:rPr lang="en-US" sz="2400" dirty="0"/>
              <a:t>May help us discover previously unacknowledged user needs</a:t>
            </a:r>
          </a:p>
          <a:p>
            <a:pPr marL="285750" indent="-285750">
              <a:buFont typeface="Arial" panose="020B0604020202020204" pitchFamily="34" charset="0"/>
              <a:buChar char="•"/>
            </a:pPr>
            <a:r>
              <a:rPr lang="en-US" sz="2400" dirty="0"/>
              <a:t>Eases prioritization – research lets us know what users find most important</a:t>
            </a:r>
          </a:p>
          <a:p>
            <a:pPr marL="285750" indent="-285750">
              <a:buFont typeface="Arial" panose="020B0604020202020204" pitchFamily="34" charset="0"/>
              <a:buChar char="•"/>
            </a:pPr>
            <a:r>
              <a:rPr lang="en-US" sz="2400" dirty="0"/>
              <a:t>Helps us save money</a:t>
            </a:r>
          </a:p>
          <a:p>
            <a:pPr marL="285750" indent="-285750">
              <a:buFont typeface="Arial" panose="020B0604020202020204" pitchFamily="34" charset="0"/>
              <a:buChar char="•"/>
            </a:pPr>
            <a:r>
              <a:rPr lang="en-US" sz="2400" dirty="0"/>
              <a:t>Helps us understand whether what we’re creating is relevant</a:t>
            </a:r>
          </a:p>
        </p:txBody>
      </p:sp>
      <p:pic>
        <p:nvPicPr>
          <p:cNvPr id="4" name="Picture 3" descr="A black background with white text&#10;&#10;Description automatically generated">
            <a:extLst>
              <a:ext uri="{FF2B5EF4-FFF2-40B4-BE49-F238E27FC236}">
                <a16:creationId xmlns:a16="http://schemas.microsoft.com/office/drawing/2014/main" id="{8A39720D-E73D-41EA-14BC-2CA447ED5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97889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In short: </a:t>
            </a:r>
            <a:endParaRPr lang="en-US"/>
          </a:p>
        </p:txBody>
      </p:sp>
      <p:sp>
        <p:nvSpPr>
          <p:cNvPr id="5" name="TextBox 4">
            <a:extLst>
              <a:ext uri="{FF2B5EF4-FFF2-40B4-BE49-F238E27FC236}">
                <a16:creationId xmlns:a16="http://schemas.microsoft.com/office/drawing/2014/main" id="{EAD2C869-31A4-A43F-A02D-727E97E3A583}"/>
              </a:ext>
            </a:extLst>
          </p:cNvPr>
          <p:cNvSpPr txBox="1"/>
          <p:nvPr/>
        </p:nvSpPr>
        <p:spPr>
          <a:xfrm>
            <a:off x="688258" y="2810386"/>
            <a:ext cx="614516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Spending a few hours of research early in a project can save your team months' worth of work in the future.</a:t>
            </a:r>
          </a:p>
          <a:p>
            <a:endParaRPr lang="en-US" sz="2400"/>
          </a:p>
          <a:p>
            <a:r>
              <a:rPr lang="en-US" sz="2400"/>
              <a:t>By validating (testing) content with your actual users, you're setting yourself up for success.</a:t>
            </a:r>
          </a:p>
        </p:txBody>
      </p:sp>
      <p:pic>
        <p:nvPicPr>
          <p:cNvPr id="6" name="Picture 6">
            <a:extLst>
              <a:ext uri="{FF2B5EF4-FFF2-40B4-BE49-F238E27FC236}">
                <a16:creationId xmlns:a16="http://schemas.microsoft.com/office/drawing/2014/main" id="{425B8615-D6D9-5088-9496-DCD57100EB85}"/>
              </a:ext>
            </a:extLst>
          </p:cNvPr>
          <p:cNvPicPr>
            <a:picLocks noChangeAspect="1"/>
          </p:cNvPicPr>
          <p:nvPr/>
        </p:nvPicPr>
        <p:blipFill>
          <a:blip r:embed="rId2"/>
          <a:stretch>
            <a:fillRect/>
          </a:stretch>
        </p:blipFill>
        <p:spPr>
          <a:xfrm>
            <a:off x="7370916" y="2175008"/>
            <a:ext cx="2743200" cy="3343725"/>
          </a:xfrm>
          <a:prstGeom prst="rect">
            <a:avLst/>
          </a:prstGeom>
        </p:spPr>
      </p:pic>
      <p:sp>
        <p:nvSpPr>
          <p:cNvPr id="7" name="TextBox 6">
            <a:extLst>
              <a:ext uri="{FF2B5EF4-FFF2-40B4-BE49-F238E27FC236}">
                <a16:creationId xmlns:a16="http://schemas.microsoft.com/office/drawing/2014/main" id="{638C131A-A233-D65D-0B10-540C4828D0DD}"/>
              </a:ext>
            </a:extLst>
          </p:cNvPr>
          <p:cNvSpPr txBox="1"/>
          <p:nvPr/>
        </p:nvSpPr>
        <p:spPr>
          <a:xfrm>
            <a:off x="7439742" y="5710902"/>
            <a:ext cx="257277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Image from </a:t>
            </a:r>
            <a:r>
              <a:rPr lang="en-US" sz="1200">
                <a:hlinkClick r:id="rId3"/>
              </a:rPr>
              <a:t>gnashingblog.com</a:t>
            </a:r>
            <a:endParaRPr lang="en-US" sz="1200"/>
          </a:p>
        </p:txBody>
      </p:sp>
      <p:pic>
        <p:nvPicPr>
          <p:cNvPr id="2" name="Picture 1" descr="A black background with white text&#10;&#10;Description automatically generated">
            <a:extLst>
              <a:ext uri="{FF2B5EF4-FFF2-40B4-BE49-F238E27FC236}">
                <a16:creationId xmlns:a16="http://schemas.microsoft.com/office/drawing/2014/main" id="{5382BEB1-E63D-BE59-D071-5752B6C0DA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1620649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Pitfalls of </a:t>
            </a:r>
            <a:r>
              <a:rPr lang="en-US" sz="3200" u="sng"/>
              <a:t>not</a:t>
            </a:r>
            <a:r>
              <a:rPr lang="en-US" sz="3200"/>
              <a:t> doing research</a:t>
            </a:r>
          </a:p>
        </p:txBody>
      </p:sp>
      <p:sp>
        <p:nvSpPr>
          <p:cNvPr id="2" name="TextBox 1">
            <a:extLst>
              <a:ext uri="{FF2B5EF4-FFF2-40B4-BE49-F238E27FC236}">
                <a16:creationId xmlns:a16="http://schemas.microsoft.com/office/drawing/2014/main" id="{840A4EDB-220A-4121-AB3A-56896C5297C7}"/>
              </a:ext>
            </a:extLst>
          </p:cNvPr>
          <p:cNvSpPr txBox="1"/>
          <p:nvPr/>
        </p:nvSpPr>
        <p:spPr>
          <a:xfrm>
            <a:off x="461639" y="2587752"/>
            <a:ext cx="11274641" cy="230832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t>Designing for the wrong user group</a:t>
            </a:r>
          </a:p>
          <a:p>
            <a:pPr marL="285750" indent="-285750">
              <a:buFont typeface="Arial" panose="020B0604020202020204" pitchFamily="34" charset="0"/>
              <a:buChar char="•"/>
            </a:pPr>
            <a:r>
              <a:rPr lang="en-US" sz="2400" dirty="0"/>
              <a:t>Designing the wrong product or experience for your target users</a:t>
            </a:r>
          </a:p>
          <a:p>
            <a:pPr marL="285750" indent="-285750">
              <a:buFont typeface="Arial" panose="020B0604020202020204" pitchFamily="34" charset="0"/>
              <a:buChar char="•"/>
            </a:pPr>
            <a:r>
              <a:rPr lang="en-US" sz="2400" dirty="0"/>
              <a:t>Prioritizing business goals over user needs</a:t>
            </a:r>
          </a:p>
          <a:p>
            <a:pPr marL="285750" indent="-285750">
              <a:buFont typeface="Arial" panose="020B0604020202020204" pitchFamily="34" charset="0"/>
              <a:buChar char="•"/>
            </a:pPr>
            <a:r>
              <a:rPr lang="en-US" sz="2400" dirty="0"/>
              <a:t>Inefficient use of time and budget</a:t>
            </a:r>
          </a:p>
          <a:p>
            <a:pPr marL="285750" indent="-285750">
              <a:buFont typeface="Arial" panose="020B0604020202020204" pitchFamily="34" charset="0"/>
              <a:buChar char="•"/>
            </a:pPr>
            <a:r>
              <a:rPr lang="en-US" sz="2400" dirty="0"/>
              <a:t>Lack of clarity on whether you’re improving your product/service</a:t>
            </a:r>
          </a:p>
          <a:p>
            <a:pPr marL="285750" indent="-285750">
              <a:buFont typeface="Arial" panose="020B0604020202020204" pitchFamily="34" charset="0"/>
              <a:buChar char="•"/>
            </a:pPr>
            <a:r>
              <a:rPr lang="en-US" sz="2400" dirty="0"/>
              <a:t>Increased likelihood of prioritization based on personal preference</a:t>
            </a:r>
          </a:p>
        </p:txBody>
      </p:sp>
      <p:pic>
        <p:nvPicPr>
          <p:cNvPr id="4" name="Picture 3" descr="A black background with white text&#10;&#10;Description automatically generated">
            <a:extLst>
              <a:ext uri="{FF2B5EF4-FFF2-40B4-BE49-F238E27FC236}">
                <a16:creationId xmlns:a16="http://schemas.microsoft.com/office/drawing/2014/main" id="{9C961B36-33BB-6FB4-EA37-847961157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7189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TYPES OF RESEARCH</a:t>
            </a:r>
          </a:p>
        </p:txBody>
      </p:sp>
      <p:pic>
        <p:nvPicPr>
          <p:cNvPr id="3" name="Picture 2" descr="A black background with white text&#10;&#10;Description automatically generated">
            <a:extLst>
              <a:ext uri="{FF2B5EF4-FFF2-40B4-BE49-F238E27FC236}">
                <a16:creationId xmlns:a16="http://schemas.microsoft.com/office/drawing/2014/main" id="{E148C7B6-476E-8556-514A-FDBF2D79B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6155" y="5417175"/>
            <a:ext cx="2401829" cy="481585"/>
          </a:xfrm>
          <a:prstGeom prst="rect">
            <a:avLst/>
          </a:prstGeom>
        </p:spPr>
      </p:pic>
    </p:spTree>
    <p:extLst>
      <p:ext uri="{BB962C8B-B14F-4D97-AF65-F5344CB8AC3E}">
        <p14:creationId xmlns:p14="http://schemas.microsoft.com/office/powerpoint/2010/main" val="1196077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Before you start…</a:t>
            </a:r>
          </a:p>
        </p:txBody>
      </p:sp>
      <p:sp>
        <p:nvSpPr>
          <p:cNvPr id="2" name="TextBox 1">
            <a:extLst>
              <a:ext uri="{FF2B5EF4-FFF2-40B4-BE49-F238E27FC236}">
                <a16:creationId xmlns:a16="http://schemas.microsoft.com/office/drawing/2014/main" id="{10BDA664-F048-3254-06CE-1710ADA2A935}"/>
              </a:ext>
            </a:extLst>
          </p:cNvPr>
          <p:cNvSpPr txBox="1"/>
          <p:nvPr/>
        </p:nvSpPr>
        <p:spPr>
          <a:xfrm>
            <a:off x="461639" y="2414016"/>
            <a:ext cx="9322441"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t>What are your research questions?</a:t>
            </a:r>
            <a:endParaRPr lang="en-US"/>
          </a:p>
          <a:p>
            <a:pPr marL="742950" lvl="1" indent="-285750">
              <a:buFont typeface="Arial" panose="020B0604020202020204" pitchFamily="34" charset="0"/>
              <a:buChar char="•"/>
            </a:pPr>
            <a:r>
              <a:rPr lang="en-US" sz="2400"/>
              <a:t>What are the goals of your research? What are you hoping to learn?</a:t>
            </a:r>
            <a:endParaRPr lang="en-US"/>
          </a:p>
          <a:p>
            <a:pPr marL="285750" indent="-285750">
              <a:buFont typeface="Arial" panose="020B0604020202020204" pitchFamily="34" charset="0"/>
              <a:buChar char="•"/>
            </a:pPr>
            <a:r>
              <a:rPr lang="en-US" sz="2400"/>
              <a:t>What stage is your content (or concept) at?</a:t>
            </a:r>
          </a:p>
          <a:p>
            <a:pPr marL="285750" indent="-285750">
              <a:buFont typeface="Arial" panose="020B0604020202020204" pitchFamily="34" charset="0"/>
              <a:buChar char="•"/>
            </a:pPr>
            <a:r>
              <a:rPr lang="en-US" sz="2400"/>
              <a:t>What’s your timeframe?</a:t>
            </a:r>
          </a:p>
          <a:p>
            <a:pPr marL="285750" indent="-285750">
              <a:buFont typeface="Arial" panose="020B0604020202020204" pitchFamily="34" charset="0"/>
              <a:buChar char="•"/>
            </a:pPr>
            <a:r>
              <a:rPr lang="en-US" sz="2400"/>
              <a:t>With what type(s) of users would you like to conduct research?</a:t>
            </a:r>
          </a:p>
          <a:p>
            <a:pPr marL="285750" indent="-285750">
              <a:buFont typeface="Arial" panose="020B0604020202020204" pitchFamily="34" charset="0"/>
              <a:buChar char="•"/>
            </a:pPr>
            <a:r>
              <a:rPr lang="en-US" sz="2400"/>
              <a:t>Are you planning to hold in-person or virtual sessions?</a:t>
            </a:r>
          </a:p>
          <a:p>
            <a:pPr marL="285750" indent="-285750">
              <a:buFont typeface="Arial" panose="020B0604020202020204" pitchFamily="34" charset="0"/>
              <a:buChar char="•"/>
            </a:pPr>
            <a:r>
              <a:rPr lang="en-US" sz="2400"/>
              <a:t>What limitations are you facing?</a:t>
            </a:r>
          </a:p>
          <a:p>
            <a:pPr marL="285750" indent="-285750">
              <a:buFont typeface="Arial" panose="020B0604020202020204" pitchFamily="34" charset="0"/>
              <a:buChar char="•"/>
            </a:pPr>
            <a:r>
              <a:rPr lang="en-US" sz="2400"/>
              <a:t>How – and with whom – will you share your research findings?</a:t>
            </a:r>
          </a:p>
        </p:txBody>
      </p:sp>
      <p:pic>
        <p:nvPicPr>
          <p:cNvPr id="6" name="Picture 5" descr="A black background with white text&#10;&#10;Description automatically generated">
            <a:extLst>
              <a:ext uri="{FF2B5EF4-FFF2-40B4-BE49-F238E27FC236}">
                <a16:creationId xmlns:a16="http://schemas.microsoft.com/office/drawing/2014/main" id="{AD20B001-1F3A-C7BC-30B6-81F49FF58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3996234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What about time?</a:t>
            </a:r>
            <a:endParaRPr lang="en-US"/>
          </a:p>
        </p:txBody>
      </p:sp>
      <p:sp>
        <p:nvSpPr>
          <p:cNvPr id="2" name="TextBox 1">
            <a:extLst>
              <a:ext uri="{FF2B5EF4-FFF2-40B4-BE49-F238E27FC236}">
                <a16:creationId xmlns:a16="http://schemas.microsoft.com/office/drawing/2014/main" id="{10BDA664-F048-3254-06CE-1710ADA2A935}"/>
              </a:ext>
            </a:extLst>
          </p:cNvPr>
          <p:cNvSpPr txBox="1"/>
          <p:nvPr/>
        </p:nvSpPr>
        <p:spPr>
          <a:xfrm>
            <a:off x="461639" y="2112844"/>
            <a:ext cx="11344073" cy="4893647"/>
          </a:xfrm>
          <a:prstGeom prst="rect">
            <a:avLst/>
          </a:prstGeom>
          <a:noFill/>
        </p:spPr>
        <p:txBody>
          <a:bodyPr wrap="square" lIns="91440" tIns="45720" rIns="91440" bIns="45720" rtlCol="0" anchor="t">
            <a:spAutoFit/>
          </a:bodyPr>
          <a:lstStyle/>
          <a:p>
            <a:r>
              <a:rPr lang="en-US" sz="2400" dirty="0"/>
              <a:t>One concern we often hear from organizations that don't conduct research is that it's too time consuming. While some methodologies are time intensive, research doesn't have to take a lot of time. Here are some tips to consider:</a:t>
            </a:r>
          </a:p>
          <a:p>
            <a:endParaRPr lang="en-US" sz="2400"/>
          </a:p>
          <a:p>
            <a:pPr marL="342900" indent="-342900">
              <a:buFont typeface="Arial"/>
              <a:buChar char="•"/>
            </a:pPr>
            <a:r>
              <a:rPr lang="en-US" sz="2400" b="1" dirty="0"/>
              <a:t>Share facilitation duties</a:t>
            </a:r>
            <a:r>
              <a:rPr lang="en-US" sz="2400" dirty="0"/>
              <a:t>: Having a few facilitators means that each person does less.</a:t>
            </a:r>
          </a:p>
          <a:p>
            <a:pPr marL="342900" indent="-342900">
              <a:buFont typeface="Arial"/>
              <a:buChar char="•"/>
            </a:pPr>
            <a:r>
              <a:rPr lang="en-US" sz="2400" b="1" dirty="0"/>
              <a:t>Shorten your sessions</a:t>
            </a:r>
            <a:r>
              <a:rPr lang="en-US" sz="2400" dirty="0"/>
              <a:t>: Could you shorten your hourlong sessions to 45 minutes?</a:t>
            </a:r>
          </a:p>
          <a:p>
            <a:pPr marL="342900" indent="-342900">
              <a:buFont typeface="Arial"/>
              <a:buChar char="•"/>
            </a:pPr>
            <a:r>
              <a:rPr lang="en-US" sz="2400" b="1" dirty="0"/>
              <a:t>Aim for the minimum number of participants</a:t>
            </a:r>
            <a:r>
              <a:rPr lang="en-US" sz="2400" dirty="0"/>
              <a:t>: Usability tests generally only need 5-7 participants to yield solid results.</a:t>
            </a:r>
          </a:p>
          <a:p>
            <a:pPr marL="342900" indent="-342900">
              <a:buFont typeface="Arial"/>
              <a:buChar char="•"/>
            </a:pPr>
            <a:r>
              <a:rPr lang="en-US" sz="2400" b="1" dirty="0"/>
              <a:t>Space out rounds of research</a:t>
            </a:r>
            <a:r>
              <a:rPr lang="en-US" sz="2400" dirty="0"/>
              <a:t>: Center research around major updates or launches, and recognize that not all rounds of research must be equally comprehensive (smaller changes = more lightweight research). </a:t>
            </a:r>
          </a:p>
          <a:p>
            <a:endParaRPr lang="en-US" sz="2400"/>
          </a:p>
          <a:p>
            <a:pPr marL="342900" indent="-342900">
              <a:buFont typeface="Arial"/>
              <a:buChar char="•"/>
            </a:pPr>
            <a:endParaRPr lang="en-US" sz="2400"/>
          </a:p>
        </p:txBody>
      </p:sp>
      <p:pic>
        <p:nvPicPr>
          <p:cNvPr id="4" name="Picture 3" descr="A black background with white text&#10;&#10;Description automatically generated">
            <a:extLst>
              <a:ext uri="{FF2B5EF4-FFF2-40B4-BE49-F238E27FC236}">
                <a16:creationId xmlns:a16="http://schemas.microsoft.com/office/drawing/2014/main" id="{C05F7CA1-265B-3608-38AA-EF5533671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223286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Phases of content development</a:t>
            </a:r>
          </a:p>
        </p:txBody>
      </p:sp>
      <p:sp>
        <p:nvSpPr>
          <p:cNvPr id="2" name="Rectangle: Rounded Corners 1">
            <a:extLst>
              <a:ext uri="{FF2B5EF4-FFF2-40B4-BE49-F238E27FC236}">
                <a16:creationId xmlns:a16="http://schemas.microsoft.com/office/drawing/2014/main" id="{171EFE2D-9EC5-2DAC-84E5-8CB73E278291}"/>
              </a:ext>
            </a:extLst>
          </p:cNvPr>
          <p:cNvSpPr/>
          <p:nvPr/>
        </p:nvSpPr>
        <p:spPr>
          <a:xfrm>
            <a:off x="253999" y="3179097"/>
            <a:ext cx="2146710" cy="130277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C650E110-52F4-7E45-C415-164DCBC89095}"/>
              </a:ext>
            </a:extLst>
          </p:cNvPr>
          <p:cNvSpPr/>
          <p:nvPr/>
        </p:nvSpPr>
        <p:spPr>
          <a:xfrm>
            <a:off x="2638322" y="3179097"/>
            <a:ext cx="2146710" cy="130277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b="1">
              <a:solidFill>
                <a:schemeClr val="bg1"/>
              </a:solidFill>
              <a:ea typeface="+mn-lt"/>
              <a:cs typeface="+mn-lt"/>
            </a:endParaRPr>
          </a:p>
          <a:p>
            <a:endParaRPr lang="en-US" b="1">
              <a:solidFill>
                <a:schemeClr val="bg1"/>
              </a:solidFill>
              <a:ea typeface="+mn-lt"/>
              <a:cs typeface="+mn-lt"/>
            </a:endParaRPr>
          </a:p>
          <a:p>
            <a:pPr algn="ctr"/>
            <a:endParaRPr lang="en-US"/>
          </a:p>
        </p:txBody>
      </p:sp>
      <p:sp>
        <p:nvSpPr>
          <p:cNvPr id="11" name="Rectangle: Rounded Corners 10">
            <a:extLst>
              <a:ext uri="{FF2B5EF4-FFF2-40B4-BE49-F238E27FC236}">
                <a16:creationId xmlns:a16="http://schemas.microsoft.com/office/drawing/2014/main" id="{3ECC00C5-156D-0C32-0EEB-90AF3D0D5A3F}"/>
              </a:ext>
            </a:extLst>
          </p:cNvPr>
          <p:cNvSpPr/>
          <p:nvPr/>
        </p:nvSpPr>
        <p:spPr>
          <a:xfrm>
            <a:off x="5022644" y="3179097"/>
            <a:ext cx="2146710" cy="130277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E1CF1D05-ABDC-7869-3177-BFA07EBBFFDF}"/>
              </a:ext>
            </a:extLst>
          </p:cNvPr>
          <p:cNvSpPr/>
          <p:nvPr/>
        </p:nvSpPr>
        <p:spPr>
          <a:xfrm>
            <a:off x="7423353" y="3179096"/>
            <a:ext cx="2146710" cy="130277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64DA73E8-8724-3A7B-2BC6-E9B7D65F256F}"/>
              </a:ext>
            </a:extLst>
          </p:cNvPr>
          <p:cNvSpPr/>
          <p:nvPr/>
        </p:nvSpPr>
        <p:spPr>
          <a:xfrm>
            <a:off x="9791289" y="3203678"/>
            <a:ext cx="2146710" cy="130277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B42E997-D9B9-1639-AB18-0220FA145450}"/>
              </a:ext>
            </a:extLst>
          </p:cNvPr>
          <p:cNvSpPr txBox="1"/>
          <p:nvPr/>
        </p:nvSpPr>
        <p:spPr>
          <a:xfrm>
            <a:off x="786580" y="3646128"/>
            <a:ext cx="11552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Ideating</a:t>
            </a:r>
          </a:p>
        </p:txBody>
      </p:sp>
      <p:sp>
        <p:nvSpPr>
          <p:cNvPr id="15" name="TextBox 14">
            <a:extLst>
              <a:ext uri="{FF2B5EF4-FFF2-40B4-BE49-F238E27FC236}">
                <a16:creationId xmlns:a16="http://schemas.microsoft.com/office/drawing/2014/main" id="{B8FD6F14-5527-F1F1-408B-88D652608940}"/>
              </a:ext>
            </a:extLst>
          </p:cNvPr>
          <p:cNvSpPr txBox="1"/>
          <p:nvPr/>
        </p:nvSpPr>
        <p:spPr>
          <a:xfrm>
            <a:off x="3138128" y="3646128"/>
            <a:ext cx="11552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Drafting</a:t>
            </a:r>
          </a:p>
        </p:txBody>
      </p:sp>
      <p:sp>
        <p:nvSpPr>
          <p:cNvPr id="16" name="TextBox 15">
            <a:extLst>
              <a:ext uri="{FF2B5EF4-FFF2-40B4-BE49-F238E27FC236}">
                <a16:creationId xmlns:a16="http://schemas.microsoft.com/office/drawing/2014/main" id="{074D699B-1E26-EA8F-857F-599D722F6F4D}"/>
              </a:ext>
            </a:extLst>
          </p:cNvPr>
          <p:cNvSpPr txBox="1"/>
          <p:nvPr/>
        </p:nvSpPr>
        <p:spPr>
          <a:xfrm>
            <a:off x="5522450" y="3646128"/>
            <a:ext cx="12945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Validating</a:t>
            </a:r>
            <a:endParaRPr lang="en-US"/>
          </a:p>
        </p:txBody>
      </p:sp>
      <p:sp>
        <p:nvSpPr>
          <p:cNvPr id="18" name="TextBox 17">
            <a:extLst>
              <a:ext uri="{FF2B5EF4-FFF2-40B4-BE49-F238E27FC236}">
                <a16:creationId xmlns:a16="http://schemas.microsoft.com/office/drawing/2014/main" id="{3218D740-1D19-C6F8-0025-CA9E314B9D72}"/>
              </a:ext>
            </a:extLst>
          </p:cNvPr>
          <p:cNvSpPr txBox="1"/>
          <p:nvPr/>
        </p:nvSpPr>
        <p:spPr>
          <a:xfrm>
            <a:off x="7955933" y="3646128"/>
            <a:ext cx="12945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Revising</a:t>
            </a:r>
            <a:endParaRPr lang="en-US"/>
          </a:p>
        </p:txBody>
      </p:sp>
      <p:sp>
        <p:nvSpPr>
          <p:cNvPr id="19" name="TextBox 18">
            <a:extLst>
              <a:ext uri="{FF2B5EF4-FFF2-40B4-BE49-F238E27FC236}">
                <a16:creationId xmlns:a16="http://schemas.microsoft.com/office/drawing/2014/main" id="{2E63AC63-7FC0-F3E5-B727-497BED6AE3C6}"/>
              </a:ext>
            </a:extLst>
          </p:cNvPr>
          <p:cNvSpPr txBox="1"/>
          <p:nvPr/>
        </p:nvSpPr>
        <p:spPr>
          <a:xfrm>
            <a:off x="10258320" y="3646127"/>
            <a:ext cx="12945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Publishing</a:t>
            </a:r>
            <a:endParaRPr lang="en-US"/>
          </a:p>
        </p:txBody>
      </p:sp>
      <p:sp>
        <p:nvSpPr>
          <p:cNvPr id="21" name="Arrow: Curved Up 20">
            <a:extLst>
              <a:ext uri="{FF2B5EF4-FFF2-40B4-BE49-F238E27FC236}">
                <a16:creationId xmlns:a16="http://schemas.microsoft.com/office/drawing/2014/main" id="{32533A26-DD9A-F1A1-1271-2610D57A2396}"/>
              </a:ext>
            </a:extLst>
          </p:cNvPr>
          <p:cNvSpPr/>
          <p:nvPr/>
        </p:nvSpPr>
        <p:spPr>
          <a:xfrm>
            <a:off x="1925483" y="4588386"/>
            <a:ext cx="1212645" cy="72922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urved Up 21">
            <a:extLst>
              <a:ext uri="{FF2B5EF4-FFF2-40B4-BE49-F238E27FC236}">
                <a16:creationId xmlns:a16="http://schemas.microsoft.com/office/drawing/2014/main" id="{C9212510-2FC2-271D-E505-4832FF8FA9D2}"/>
              </a:ext>
            </a:extLst>
          </p:cNvPr>
          <p:cNvSpPr/>
          <p:nvPr/>
        </p:nvSpPr>
        <p:spPr>
          <a:xfrm>
            <a:off x="4309805" y="4555612"/>
            <a:ext cx="1212645" cy="72922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Curved Up 22">
            <a:extLst>
              <a:ext uri="{FF2B5EF4-FFF2-40B4-BE49-F238E27FC236}">
                <a16:creationId xmlns:a16="http://schemas.microsoft.com/office/drawing/2014/main" id="{376D3D1F-71B3-93E7-3284-B55C86EF090A}"/>
              </a:ext>
            </a:extLst>
          </p:cNvPr>
          <p:cNvSpPr/>
          <p:nvPr/>
        </p:nvSpPr>
        <p:spPr>
          <a:xfrm>
            <a:off x="6792450" y="4555611"/>
            <a:ext cx="1212645" cy="72922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Curved Up 23">
            <a:extLst>
              <a:ext uri="{FF2B5EF4-FFF2-40B4-BE49-F238E27FC236}">
                <a16:creationId xmlns:a16="http://schemas.microsoft.com/office/drawing/2014/main" id="{1F873A78-68D8-AE45-6FD8-E6B1EE4DA5A7}"/>
              </a:ext>
            </a:extLst>
          </p:cNvPr>
          <p:cNvSpPr/>
          <p:nvPr/>
        </p:nvSpPr>
        <p:spPr>
          <a:xfrm>
            <a:off x="9160385" y="4588385"/>
            <a:ext cx="1212645" cy="72922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Arrow: Curved Up 24">
            <a:extLst>
              <a:ext uri="{FF2B5EF4-FFF2-40B4-BE49-F238E27FC236}">
                <a16:creationId xmlns:a16="http://schemas.microsoft.com/office/drawing/2014/main" id="{3EE4E0FD-74EF-0A55-219F-0CF3BE7772F8}"/>
              </a:ext>
            </a:extLst>
          </p:cNvPr>
          <p:cNvSpPr/>
          <p:nvPr/>
        </p:nvSpPr>
        <p:spPr>
          <a:xfrm rot="10740000">
            <a:off x="6530346" y="2259183"/>
            <a:ext cx="4285225" cy="712839"/>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Down 26">
            <a:extLst>
              <a:ext uri="{FF2B5EF4-FFF2-40B4-BE49-F238E27FC236}">
                <a16:creationId xmlns:a16="http://schemas.microsoft.com/office/drawing/2014/main" id="{A46E2A5A-FE3C-9D67-932D-5553AF1A43B1}"/>
              </a:ext>
            </a:extLst>
          </p:cNvPr>
          <p:cNvSpPr/>
          <p:nvPr/>
        </p:nvSpPr>
        <p:spPr>
          <a:xfrm rot="180000">
            <a:off x="9250515" y="2540000"/>
            <a:ext cx="852129" cy="59812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descr="A black background with white text&#10;&#10;Description automatically generated">
            <a:extLst>
              <a:ext uri="{FF2B5EF4-FFF2-40B4-BE49-F238E27FC236}">
                <a16:creationId xmlns:a16="http://schemas.microsoft.com/office/drawing/2014/main" id="{B7EC5F23-BD5A-AA30-8245-C4D1A12C0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825655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Design thinking</a:t>
            </a:r>
          </a:p>
        </p:txBody>
      </p:sp>
      <p:pic>
        <p:nvPicPr>
          <p:cNvPr id="7" name="Picture 6" descr="Diagram&#10;&#10;Description automatically generated">
            <a:extLst>
              <a:ext uri="{FF2B5EF4-FFF2-40B4-BE49-F238E27FC236}">
                <a16:creationId xmlns:a16="http://schemas.microsoft.com/office/drawing/2014/main" id="{B9FE99C8-C737-B68C-1204-BD7F83D2D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3664" y="1987296"/>
            <a:ext cx="7913201" cy="4715256"/>
          </a:xfrm>
          <a:prstGeom prst="rect">
            <a:avLst/>
          </a:prstGeom>
        </p:spPr>
      </p:pic>
      <p:pic>
        <p:nvPicPr>
          <p:cNvPr id="2" name="Picture 1" descr="A black background with white text&#10;&#10;Description automatically generated">
            <a:extLst>
              <a:ext uri="{FF2B5EF4-FFF2-40B4-BE49-F238E27FC236}">
                <a16:creationId xmlns:a16="http://schemas.microsoft.com/office/drawing/2014/main" id="{BD2062AA-E978-F432-D8F2-BFB57836E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51041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Types of research</a:t>
            </a:r>
          </a:p>
        </p:txBody>
      </p:sp>
      <p:sp>
        <p:nvSpPr>
          <p:cNvPr id="2" name="TextBox 1">
            <a:extLst>
              <a:ext uri="{FF2B5EF4-FFF2-40B4-BE49-F238E27FC236}">
                <a16:creationId xmlns:a16="http://schemas.microsoft.com/office/drawing/2014/main" id="{F3021659-D577-D4B0-3AE1-E397FCCB3F69}"/>
              </a:ext>
            </a:extLst>
          </p:cNvPr>
          <p:cNvSpPr txBox="1"/>
          <p:nvPr/>
        </p:nvSpPr>
        <p:spPr>
          <a:xfrm>
            <a:off x="455721" y="2222373"/>
            <a:ext cx="11280560" cy="4401205"/>
          </a:xfrm>
          <a:prstGeom prst="rect">
            <a:avLst/>
          </a:prstGeom>
          <a:noFill/>
        </p:spPr>
        <p:txBody>
          <a:bodyPr wrap="square" lIns="91440" tIns="45720" rIns="91440" bIns="45720" rtlCol="0" anchor="t">
            <a:spAutoFit/>
          </a:bodyPr>
          <a:lstStyle/>
          <a:p>
            <a:r>
              <a:rPr lang="en-US" sz="2800" dirty="0"/>
              <a:t>Today, we’ll cover several methodologies – these are only a few of the many UX research methods available:</a:t>
            </a:r>
          </a:p>
          <a:p>
            <a:endParaRPr lang="en-US" sz="2800"/>
          </a:p>
          <a:p>
            <a:pPr marL="342900" indent="-342900">
              <a:buFont typeface="Arial" panose="020B0604020202020204" pitchFamily="34" charset="0"/>
              <a:buChar char="•"/>
            </a:pPr>
            <a:r>
              <a:rPr lang="en-US" sz="2800" b="1" dirty="0"/>
              <a:t>Variations of usability testing </a:t>
            </a:r>
            <a:r>
              <a:rPr lang="en-US" sz="2800" dirty="0"/>
              <a:t>(concept testing, content-focused usability testing) – sharing a scenario with participants and asking them to complete predetermined tasks</a:t>
            </a:r>
          </a:p>
          <a:p>
            <a:pPr marL="342900" indent="-342900">
              <a:buFont typeface="Arial" panose="020B0604020202020204" pitchFamily="34" charset="0"/>
              <a:buChar char="•"/>
            </a:pPr>
            <a:r>
              <a:rPr lang="en-US" sz="2800" b="1" dirty="0"/>
              <a:t>Cloze testing </a:t>
            </a:r>
            <a:r>
              <a:rPr lang="en-US" sz="2800" dirty="0"/>
              <a:t>– a Mad-Libs-style activity that helps you understand how readers rely on context to understand a piece of content</a:t>
            </a:r>
          </a:p>
          <a:p>
            <a:pPr marL="342900" indent="-342900">
              <a:buFont typeface="Arial" panose="020B0604020202020204" pitchFamily="34" charset="0"/>
              <a:buChar char="•"/>
            </a:pPr>
            <a:r>
              <a:rPr lang="en-US" sz="2800" b="1" dirty="0"/>
              <a:t>Highlighter testing </a:t>
            </a:r>
            <a:r>
              <a:rPr lang="en-US" sz="2800" dirty="0"/>
              <a:t>–</a:t>
            </a:r>
            <a:r>
              <a:rPr lang="en-US" sz="2800" b="1" dirty="0"/>
              <a:t> </a:t>
            </a:r>
            <a:r>
              <a:rPr lang="en-US" sz="2800" dirty="0"/>
              <a:t>Asking participants to rate the clarity of short, discrete bits of content </a:t>
            </a:r>
          </a:p>
        </p:txBody>
      </p:sp>
      <p:pic>
        <p:nvPicPr>
          <p:cNvPr id="4" name="Picture 3" descr="A black background with white text&#10;&#10;Description automatically generated">
            <a:extLst>
              <a:ext uri="{FF2B5EF4-FFF2-40B4-BE49-F238E27FC236}">
                <a16:creationId xmlns:a16="http://schemas.microsoft.com/office/drawing/2014/main" id="{FB9C0D3B-6A37-8AC7-0AE5-D1C5DFFE31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667139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Concept testing</a:t>
            </a:r>
          </a:p>
        </p:txBody>
      </p:sp>
      <p:sp>
        <p:nvSpPr>
          <p:cNvPr id="2" name="TextBox 1">
            <a:extLst>
              <a:ext uri="{FF2B5EF4-FFF2-40B4-BE49-F238E27FC236}">
                <a16:creationId xmlns:a16="http://schemas.microsoft.com/office/drawing/2014/main" id="{F3021659-D577-D4B0-3AE1-E397FCCB3F69}"/>
              </a:ext>
            </a:extLst>
          </p:cNvPr>
          <p:cNvSpPr txBox="1"/>
          <p:nvPr/>
        </p:nvSpPr>
        <p:spPr>
          <a:xfrm>
            <a:off x="455721" y="2250948"/>
            <a:ext cx="11280560"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b="1" dirty="0"/>
              <a:t>What it is</a:t>
            </a:r>
            <a:r>
              <a:rPr lang="en-US" sz="2400" dirty="0"/>
              <a:t>: Testing (validating) a concept with your target user group(s).</a:t>
            </a:r>
          </a:p>
          <a:p>
            <a:pPr marL="285750" indent="-285750">
              <a:buFont typeface="Arial" panose="020B0604020202020204" pitchFamily="34" charset="0"/>
              <a:buChar char="•"/>
            </a:pPr>
            <a:r>
              <a:rPr lang="en-US" sz="2400" b="1" dirty="0"/>
              <a:t>When to use it</a:t>
            </a:r>
            <a:r>
              <a:rPr lang="en-US" sz="2400" dirty="0"/>
              <a:t>: Can be done at various points in the content development process, but it may be most useful when you're thinking about introducing new content (ideation phase).</a:t>
            </a:r>
          </a:p>
          <a:p>
            <a:pPr marL="285750" indent="-285750">
              <a:buFont typeface="Arial" panose="020B0604020202020204" pitchFamily="34" charset="0"/>
              <a:buChar char="•"/>
            </a:pPr>
            <a:r>
              <a:rPr lang="en-US" sz="2400" b="1" dirty="0"/>
              <a:t>When not to use it</a:t>
            </a:r>
            <a:r>
              <a:rPr lang="en-US" sz="2400" dirty="0"/>
              <a:t>: Late in the development phase or after publication. </a:t>
            </a:r>
            <a:endParaRPr lang="en-US" dirty="0"/>
          </a:p>
          <a:p>
            <a:pPr marL="285750" indent="-285750">
              <a:buFont typeface="Arial" panose="020B0604020202020204" pitchFamily="34" charset="0"/>
              <a:buChar char="•"/>
            </a:pPr>
            <a:r>
              <a:rPr lang="en-US" sz="2400" b="1" dirty="0"/>
              <a:t>What it can help you learn</a:t>
            </a:r>
            <a:r>
              <a:rPr lang="en-US" sz="2400" dirty="0"/>
              <a:t>: Whether a concept appeals to your target users, what changes might improve the concept, what aspects of the concept are working well. It can also help you prioritize what features or aspects to focus on.</a:t>
            </a:r>
          </a:p>
        </p:txBody>
      </p:sp>
      <p:pic>
        <p:nvPicPr>
          <p:cNvPr id="4" name="Picture 3" descr="A black background with white text&#10;&#10;Description automatically generated">
            <a:extLst>
              <a:ext uri="{FF2B5EF4-FFF2-40B4-BE49-F238E27FC236}">
                <a16:creationId xmlns:a16="http://schemas.microsoft.com/office/drawing/2014/main" id="{DD6416EF-74FF-1CF9-6DDF-482FF3624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3393237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Content-focused usability testing</a:t>
            </a:r>
          </a:p>
        </p:txBody>
      </p:sp>
      <p:sp>
        <p:nvSpPr>
          <p:cNvPr id="4" name="TextBox 3">
            <a:extLst>
              <a:ext uri="{FF2B5EF4-FFF2-40B4-BE49-F238E27FC236}">
                <a16:creationId xmlns:a16="http://schemas.microsoft.com/office/drawing/2014/main" id="{B32D18F8-8DEC-5DC2-1F08-4BC64B5A7399}"/>
              </a:ext>
            </a:extLst>
          </p:cNvPr>
          <p:cNvSpPr txBox="1"/>
          <p:nvPr/>
        </p:nvSpPr>
        <p:spPr>
          <a:xfrm>
            <a:off x="461638" y="2210392"/>
            <a:ext cx="11059801" cy="4154984"/>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b="1" dirty="0"/>
              <a:t>What it is</a:t>
            </a:r>
            <a:r>
              <a:rPr lang="en-US" sz="2400" dirty="0"/>
              <a:t>: Like more general usability tests, content-focused usability testing asks participants to engage with content by performing one or more predetermined tasks; this helps the facilitator see how user friendly the content is/how to improve it. </a:t>
            </a:r>
          </a:p>
          <a:p>
            <a:pPr marL="285750" indent="-285750">
              <a:buFont typeface="Arial" panose="020B0604020202020204" pitchFamily="34" charset="0"/>
              <a:buChar char="•"/>
            </a:pPr>
            <a:r>
              <a:rPr lang="en-US" sz="2400" b="1" dirty="0"/>
              <a:t>When to use it</a:t>
            </a:r>
            <a:r>
              <a:rPr lang="en-US" sz="2400" dirty="0"/>
              <a:t>: Once you have fairly high-fidelity content and would like to learn how to improve it (after drafting).</a:t>
            </a:r>
          </a:p>
          <a:p>
            <a:pPr marL="285750" indent="-285750">
              <a:buFont typeface="Arial" panose="020B0604020202020204" pitchFamily="34" charset="0"/>
              <a:buChar char="•"/>
            </a:pPr>
            <a:r>
              <a:rPr lang="en-US" sz="2400" b="1" dirty="0"/>
              <a:t>When not to use it</a:t>
            </a:r>
            <a:r>
              <a:rPr lang="en-US" sz="2400" dirty="0"/>
              <a:t>: At the earliest stages of a project (e.g., before you have a solid draft of your content).</a:t>
            </a:r>
          </a:p>
          <a:p>
            <a:pPr marL="285750" indent="-285750">
              <a:buFont typeface="Arial" panose="020B0604020202020204" pitchFamily="34" charset="0"/>
              <a:buChar char="•"/>
            </a:pPr>
            <a:r>
              <a:rPr lang="en-US" sz="2400" b="1" dirty="0"/>
              <a:t>What it can help you learn</a:t>
            </a:r>
            <a:r>
              <a:rPr lang="en-US" sz="2400" dirty="0"/>
              <a:t>: How understandable and actionable your content is, what sections may need improvement, whether anything is missing. </a:t>
            </a:r>
          </a:p>
          <a:p>
            <a:pPr marL="285750" indent="-285750">
              <a:buFont typeface="Arial" panose="020B0604020202020204" pitchFamily="34" charset="0"/>
              <a:buChar char="•"/>
            </a:pPr>
            <a:r>
              <a:rPr lang="en-US" sz="2400" b="1" dirty="0"/>
              <a:t>Things to consider</a:t>
            </a:r>
            <a:r>
              <a:rPr lang="en-US" sz="2400" dirty="0"/>
              <a:t>: Moderated tests are much more successful than unmoderated; usability testing sessions may take up to an hour, depending on length of content.</a:t>
            </a:r>
          </a:p>
        </p:txBody>
      </p:sp>
      <p:pic>
        <p:nvPicPr>
          <p:cNvPr id="2" name="Picture 1" descr="A black background with white text&#10;&#10;Description automatically generated">
            <a:extLst>
              <a:ext uri="{FF2B5EF4-FFF2-40B4-BE49-F238E27FC236}">
                <a16:creationId xmlns:a16="http://schemas.microsoft.com/office/drawing/2014/main" id="{1BF1CF2F-C228-191C-12AD-739A6EE35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58866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Highlighter testing</a:t>
            </a:r>
          </a:p>
        </p:txBody>
      </p:sp>
      <p:sp>
        <p:nvSpPr>
          <p:cNvPr id="4" name="TextBox 3">
            <a:extLst>
              <a:ext uri="{FF2B5EF4-FFF2-40B4-BE49-F238E27FC236}">
                <a16:creationId xmlns:a16="http://schemas.microsoft.com/office/drawing/2014/main" id="{D0BF6FBC-9723-7636-3963-A1ACAF025BCE}"/>
              </a:ext>
            </a:extLst>
          </p:cNvPr>
          <p:cNvSpPr txBox="1"/>
          <p:nvPr/>
        </p:nvSpPr>
        <p:spPr>
          <a:xfrm>
            <a:off x="461639" y="2205704"/>
            <a:ext cx="11274642" cy="452431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b="1" dirty="0"/>
              <a:t>What it is</a:t>
            </a:r>
            <a:r>
              <a:rPr lang="en-US" sz="2400" dirty="0"/>
              <a:t>: A quick way to determine the comprehensibility of short sections of content (interface copy, sentences, or paragraphs). </a:t>
            </a:r>
            <a:endParaRPr lang="en-US" sz="2400"/>
          </a:p>
          <a:p>
            <a:pPr marL="285750" indent="-285750">
              <a:buFont typeface="Arial" panose="020B0604020202020204" pitchFamily="34" charset="0"/>
              <a:buChar char="•"/>
            </a:pPr>
            <a:r>
              <a:rPr lang="en-US" sz="2400" b="1" dirty="0"/>
              <a:t>When to use it</a:t>
            </a:r>
            <a:r>
              <a:rPr lang="en-US" sz="2400" dirty="0"/>
              <a:t>: Use this method to assess copy that’s relatively finalized (after drafting or revision).</a:t>
            </a:r>
          </a:p>
          <a:p>
            <a:pPr marL="285750" indent="-285750">
              <a:buFont typeface="Arial" panose="020B0604020202020204" pitchFamily="34" charset="0"/>
              <a:buChar char="•"/>
            </a:pPr>
            <a:r>
              <a:rPr lang="en-US" sz="2400" b="1" dirty="0"/>
              <a:t>When not to use it</a:t>
            </a:r>
            <a:r>
              <a:rPr lang="en-US" sz="2400" dirty="0"/>
              <a:t>: This method isn’t helpful for very early-stage (draft) content – it’s more suited to content that has undergone internal assessment. It’s also not great for longer content. </a:t>
            </a:r>
          </a:p>
          <a:p>
            <a:pPr marL="285750" indent="-285750">
              <a:buFont typeface="Arial" panose="020B0604020202020204" pitchFamily="34" charset="0"/>
              <a:buChar char="•"/>
            </a:pPr>
            <a:r>
              <a:rPr lang="en-US" sz="2400" b="1" dirty="0"/>
              <a:t>What it can help you learn</a:t>
            </a:r>
            <a:r>
              <a:rPr lang="en-US" sz="2400" dirty="0"/>
              <a:t>: Which words and phrases your target audience understands and which need rephrasing or clarification. </a:t>
            </a:r>
          </a:p>
          <a:p>
            <a:pPr marL="285750" indent="-285750">
              <a:buFont typeface="Arial" panose="020B0604020202020204" pitchFamily="34" charset="0"/>
              <a:buChar char="•"/>
            </a:pPr>
            <a:r>
              <a:rPr lang="en-US" sz="2400" b="1" dirty="0"/>
              <a:t>Things to consider</a:t>
            </a:r>
            <a:r>
              <a:rPr lang="en-US" sz="2400" dirty="0"/>
              <a:t>: You can facilitate highlighter tests in person or virtually; if conducting virtually, make sure your participants are comfortable sharing their screen and using Drive or Word. </a:t>
            </a:r>
          </a:p>
        </p:txBody>
      </p:sp>
      <p:pic>
        <p:nvPicPr>
          <p:cNvPr id="2" name="Picture 1" descr="A black background with white text&#10;&#10;Description automatically generated">
            <a:extLst>
              <a:ext uri="{FF2B5EF4-FFF2-40B4-BE49-F238E27FC236}">
                <a16:creationId xmlns:a16="http://schemas.microsoft.com/office/drawing/2014/main" id="{D8BFFBA0-B13A-9957-C641-6C2290F07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4172789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Highlighter testing – an example</a:t>
            </a:r>
          </a:p>
        </p:txBody>
      </p:sp>
      <p:pic>
        <p:nvPicPr>
          <p:cNvPr id="2050" name="Picture 2" descr="Highlighter testing with copy. Illustration &amp;amp; copy design by Gloria Li.">
            <a:extLst>
              <a:ext uri="{FF2B5EF4-FFF2-40B4-BE49-F238E27FC236}">
                <a16:creationId xmlns:a16="http://schemas.microsoft.com/office/drawing/2014/main" id="{DA005CA9-50F7-0423-DFBB-443D3725E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16" y="1429024"/>
            <a:ext cx="8412480" cy="47276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438DF04-2EEB-4CA7-ABCA-3BE3B4A6EB28}"/>
              </a:ext>
            </a:extLst>
          </p:cNvPr>
          <p:cNvSpPr txBox="1"/>
          <p:nvPr/>
        </p:nvSpPr>
        <p:spPr>
          <a:xfrm>
            <a:off x="598799" y="6294214"/>
            <a:ext cx="1915801" cy="369332"/>
          </a:xfrm>
          <a:prstGeom prst="rect">
            <a:avLst/>
          </a:prstGeom>
          <a:noFill/>
        </p:spPr>
        <p:txBody>
          <a:bodyPr wrap="square" rtlCol="0">
            <a:spAutoFit/>
          </a:bodyPr>
          <a:lstStyle/>
          <a:p>
            <a:r>
              <a:rPr lang="en-US">
                <a:solidFill>
                  <a:schemeClr val="accent2"/>
                </a:solidFill>
                <a:hlinkClick r:id="rId3">
                  <a:extLst>
                    <a:ext uri="{A12FA001-AC4F-418D-AE19-62706E023703}">
                      <ahyp:hlinkClr xmlns:ahyp="http://schemas.microsoft.com/office/drawing/2018/hyperlinkcolor" val="tx"/>
                    </a:ext>
                  </a:extLst>
                </a:hlinkClick>
              </a:rPr>
              <a:t>Image by Gloria Li</a:t>
            </a:r>
            <a:endParaRPr lang="en-US">
              <a:solidFill>
                <a:schemeClr val="accent2"/>
              </a:solidFill>
            </a:endParaRPr>
          </a:p>
        </p:txBody>
      </p:sp>
      <p:pic>
        <p:nvPicPr>
          <p:cNvPr id="4" name="Picture 3" descr="A black background with white text&#10;&#10;Description automatically generated">
            <a:extLst>
              <a:ext uri="{FF2B5EF4-FFF2-40B4-BE49-F238E27FC236}">
                <a16:creationId xmlns:a16="http://schemas.microsoft.com/office/drawing/2014/main" id="{217DDFCC-3EF2-A049-4F50-D8060E43C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457128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Cloze testing</a:t>
            </a:r>
          </a:p>
        </p:txBody>
      </p:sp>
      <p:sp>
        <p:nvSpPr>
          <p:cNvPr id="4" name="TextBox 3">
            <a:extLst>
              <a:ext uri="{FF2B5EF4-FFF2-40B4-BE49-F238E27FC236}">
                <a16:creationId xmlns:a16="http://schemas.microsoft.com/office/drawing/2014/main" id="{2E3A035C-63B8-78E7-5A3D-DC6FD3849DD1}"/>
              </a:ext>
            </a:extLst>
          </p:cNvPr>
          <p:cNvSpPr txBox="1"/>
          <p:nvPr/>
        </p:nvSpPr>
        <p:spPr>
          <a:xfrm>
            <a:off x="461639" y="2205704"/>
            <a:ext cx="11274640" cy="4154984"/>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b="1" dirty="0"/>
              <a:t>What it is</a:t>
            </a:r>
            <a:r>
              <a:rPr lang="en-US" sz="2400" dirty="0"/>
              <a:t>: A way to assess how understandable content is by having participants fill in missing words (a Cloze test resembles a Mad Lib). </a:t>
            </a:r>
          </a:p>
          <a:p>
            <a:pPr marL="285750" indent="-285750">
              <a:buFont typeface="Arial" panose="020B0604020202020204" pitchFamily="34" charset="0"/>
              <a:buChar char="•"/>
            </a:pPr>
            <a:r>
              <a:rPr lang="en-US" sz="2400" b="1" dirty="0"/>
              <a:t>When to use it</a:t>
            </a:r>
            <a:r>
              <a:rPr lang="en-US" sz="2400" dirty="0"/>
              <a:t>: Cloze tests are best for shorter pieces of content (paragraphs) that are relatively finalized.</a:t>
            </a:r>
          </a:p>
          <a:p>
            <a:pPr marL="285750" indent="-285750">
              <a:buFont typeface="Arial" panose="020B0604020202020204" pitchFamily="34" charset="0"/>
              <a:buChar char="•"/>
            </a:pPr>
            <a:r>
              <a:rPr lang="en-US" sz="2400" b="1" dirty="0"/>
              <a:t>When not to use it</a:t>
            </a:r>
            <a:r>
              <a:rPr lang="en-US" sz="2400" dirty="0"/>
              <a:t>: To test interface copy or very long pieces of content, or to test concepts that aren't well developed.</a:t>
            </a:r>
          </a:p>
          <a:p>
            <a:pPr marL="285750" indent="-285750">
              <a:buFont typeface="Arial" panose="020B0604020202020204" pitchFamily="34" charset="0"/>
              <a:buChar char="•"/>
            </a:pPr>
            <a:r>
              <a:rPr lang="en-US" sz="2400" b="1" dirty="0"/>
              <a:t>What it can help you learn</a:t>
            </a:r>
            <a:r>
              <a:rPr lang="en-US" sz="2400" dirty="0"/>
              <a:t>: Whether a piece of content is the appropriate difficulty for your target audience; whether you need to add more contextual information to your content.</a:t>
            </a:r>
          </a:p>
          <a:p>
            <a:pPr marL="285750" indent="-285750">
              <a:buFont typeface="Arial" panose="020B0604020202020204" pitchFamily="34" charset="0"/>
              <a:buChar char="•"/>
            </a:pPr>
            <a:r>
              <a:rPr lang="en-US" sz="2400" b="1" dirty="0"/>
              <a:t>Things to consider</a:t>
            </a:r>
            <a:r>
              <a:rPr lang="en-US" sz="2400" dirty="0"/>
              <a:t>: A score of 60% or higher generally means your content is the right difficulty for your audience.</a:t>
            </a:r>
          </a:p>
        </p:txBody>
      </p:sp>
      <p:pic>
        <p:nvPicPr>
          <p:cNvPr id="2" name="Picture 1" descr="A black background with white text&#10;&#10;Description automatically generated">
            <a:extLst>
              <a:ext uri="{FF2B5EF4-FFF2-40B4-BE49-F238E27FC236}">
                <a16:creationId xmlns:a16="http://schemas.microsoft.com/office/drawing/2014/main" id="{FF6C3E17-2472-477D-0ABE-A98EC883D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3511291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Cloze testing – an example</a:t>
            </a:r>
          </a:p>
        </p:txBody>
      </p:sp>
      <p:pic>
        <p:nvPicPr>
          <p:cNvPr id="4098" name="Picture 2" descr="Cloze Test for Reading Comprehension">
            <a:extLst>
              <a:ext uri="{FF2B5EF4-FFF2-40B4-BE49-F238E27FC236}">
                <a16:creationId xmlns:a16="http://schemas.microsoft.com/office/drawing/2014/main" id="{171F3649-4AC4-8BC8-842F-F5300094F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639" y="1858050"/>
            <a:ext cx="8220456" cy="4298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3B37DA9-94D4-CF59-0139-0BE5AEFF3802}"/>
              </a:ext>
            </a:extLst>
          </p:cNvPr>
          <p:cNvSpPr txBox="1"/>
          <p:nvPr/>
        </p:nvSpPr>
        <p:spPr>
          <a:xfrm>
            <a:off x="370199" y="6353908"/>
            <a:ext cx="8652882" cy="369332"/>
          </a:xfrm>
          <a:prstGeom prst="rect">
            <a:avLst/>
          </a:prstGeom>
          <a:noFill/>
        </p:spPr>
        <p:txBody>
          <a:bodyPr wrap="none" rtlCol="0">
            <a:spAutoFit/>
          </a:bodyPr>
          <a:lstStyle/>
          <a:p>
            <a:r>
              <a:rPr lang="en-US">
                <a:solidFill>
                  <a:schemeClr val="accent2"/>
                </a:solidFill>
              </a:rPr>
              <a:t>Example of a cloze test (featured in the NN article </a:t>
            </a:r>
            <a:r>
              <a:rPr lang="en-US">
                <a:solidFill>
                  <a:schemeClr val="accent2"/>
                </a:solidFill>
                <a:hlinkClick r:id="rId3">
                  <a:extLst>
                    <a:ext uri="{A12FA001-AC4F-418D-AE19-62706E023703}">
                      <ahyp:hlinkClr xmlns:ahyp="http://schemas.microsoft.com/office/drawing/2018/hyperlinkcolor" val="tx"/>
                    </a:ext>
                  </a:extLst>
                </a:hlinkClick>
              </a:rPr>
              <a:t>Cloze Test for Reading Comprehension)</a:t>
            </a:r>
            <a:endParaRPr lang="en-US">
              <a:solidFill>
                <a:schemeClr val="accent2"/>
              </a:solidFill>
            </a:endParaRPr>
          </a:p>
        </p:txBody>
      </p:sp>
      <p:pic>
        <p:nvPicPr>
          <p:cNvPr id="4" name="Picture 3" descr="A black background with white text&#10;&#10;Description automatically generated">
            <a:extLst>
              <a:ext uri="{FF2B5EF4-FFF2-40B4-BE49-F238E27FC236}">
                <a16:creationId xmlns:a16="http://schemas.microsoft.com/office/drawing/2014/main" id="{065852FC-F687-9838-1E1E-F761C0A46E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457220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15140F-0449-B246-280D-D7CC1F17D1FB}"/>
              </a:ext>
            </a:extLst>
          </p:cNvPr>
          <p:cNvSpPr txBox="1"/>
          <p:nvPr/>
        </p:nvSpPr>
        <p:spPr>
          <a:xfrm>
            <a:off x="548967" y="1745225"/>
            <a:ext cx="866877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Which techniques are most interesting to you?</a:t>
            </a:r>
          </a:p>
          <a:p>
            <a:endParaRPr lang="en-US" sz="2800" dirty="0"/>
          </a:p>
          <a:p>
            <a:r>
              <a:rPr lang="en-US" sz="2800" dirty="0"/>
              <a:t>Which would fit best with your current workflow?</a:t>
            </a:r>
          </a:p>
          <a:p>
            <a:endParaRPr lang="en-US" sz="2800" dirty="0"/>
          </a:p>
          <a:p>
            <a:r>
              <a:rPr lang="en-US" sz="2800" dirty="0"/>
              <a:t>Which seem like they might present challenges?</a:t>
            </a:r>
          </a:p>
        </p:txBody>
      </p:sp>
      <p:pic>
        <p:nvPicPr>
          <p:cNvPr id="3" name="Picture 2" descr="A black background with white text&#10;&#10;Description automatically generated">
            <a:extLst>
              <a:ext uri="{FF2B5EF4-FFF2-40B4-BE49-F238E27FC236}">
                <a16:creationId xmlns:a16="http://schemas.microsoft.com/office/drawing/2014/main" id="{9F4E14D6-FB4B-D8F4-9262-E4F01C765A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1080" y="6198225"/>
            <a:ext cx="2401829" cy="481585"/>
          </a:xfrm>
          <a:prstGeom prst="rect">
            <a:avLst/>
          </a:prstGeom>
        </p:spPr>
      </p:pic>
    </p:spTree>
    <p:extLst>
      <p:ext uri="{BB962C8B-B14F-4D97-AF65-F5344CB8AC3E}">
        <p14:creationId xmlns:p14="http://schemas.microsoft.com/office/powerpoint/2010/main" val="2240474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Card sort</a:t>
            </a:r>
          </a:p>
        </p:txBody>
      </p:sp>
      <p:sp>
        <p:nvSpPr>
          <p:cNvPr id="4" name="TextBox 3">
            <a:extLst>
              <a:ext uri="{FF2B5EF4-FFF2-40B4-BE49-F238E27FC236}">
                <a16:creationId xmlns:a16="http://schemas.microsoft.com/office/drawing/2014/main" id="{25FC5A90-F0A8-DE3B-D759-C575016564DB}"/>
              </a:ext>
            </a:extLst>
          </p:cNvPr>
          <p:cNvSpPr txBox="1"/>
          <p:nvPr/>
        </p:nvSpPr>
        <p:spPr>
          <a:xfrm>
            <a:off x="461638" y="2205704"/>
            <a:ext cx="11274641" cy="4154984"/>
          </a:xfrm>
          <a:prstGeom prst="rect">
            <a:avLst/>
          </a:prstGeom>
          <a:noFill/>
        </p:spPr>
        <p:txBody>
          <a:bodyPr wrap="square">
            <a:spAutoFit/>
          </a:bodyPr>
          <a:lstStyle/>
          <a:p>
            <a:pPr marL="285750" indent="-285750">
              <a:buFont typeface="Arial" panose="020B0604020202020204" pitchFamily="34" charset="0"/>
              <a:buChar char="•"/>
            </a:pPr>
            <a:r>
              <a:rPr lang="en-US" sz="2400" b="1"/>
              <a:t>What it is</a:t>
            </a:r>
            <a:r>
              <a:rPr lang="en-US" sz="2400"/>
              <a:t>: A research method by which participants sort content items into categories (either predetermined or determined by the participant); the design team can use synthesized data to inform the structure of a site’s information architecture. </a:t>
            </a:r>
          </a:p>
          <a:p>
            <a:pPr marL="285750" indent="-285750">
              <a:buFont typeface="Arial" panose="020B0604020202020204" pitchFamily="34" charset="0"/>
              <a:buChar char="•"/>
            </a:pPr>
            <a:r>
              <a:rPr lang="en-US" sz="2400" b="1"/>
              <a:t>When to use it</a:t>
            </a:r>
            <a:r>
              <a:rPr lang="en-US" sz="2400"/>
              <a:t>: During site builds or redesigns – any time you’re considering restructuring content on your website. </a:t>
            </a:r>
          </a:p>
          <a:p>
            <a:pPr marL="285750" indent="-285750">
              <a:buFont typeface="Arial" panose="020B0604020202020204" pitchFamily="34" charset="0"/>
              <a:buChar char="•"/>
            </a:pPr>
            <a:r>
              <a:rPr lang="en-US" sz="2400" b="1"/>
              <a:t>When not to use it</a:t>
            </a:r>
            <a:r>
              <a:rPr lang="en-US" sz="2400"/>
              <a:t>: Prior to having the bulk of your site content developed/planned.</a:t>
            </a:r>
          </a:p>
          <a:p>
            <a:pPr marL="285750" indent="-285750">
              <a:buFont typeface="Arial" panose="020B0604020202020204" pitchFamily="34" charset="0"/>
              <a:buChar char="•"/>
            </a:pPr>
            <a:r>
              <a:rPr lang="en-US" sz="2400" b="1"/>
              <a:t>What it can help you learn</a:t>
            </a:r>
            <a:r>
              <a:rPr lang="en-US" sz="2400"/>
              <a:t>: Card sorts provide insight into how your target users categorize information, which can help you better understand how they might expect to navigate your site. </a:t>
            </a:r>
          </a:p>
          <a:p>
            <a:pPr marL="285750" indent="-285750">
              <a:buFont typeface="Arial" panose="020B0604020202020204" pitchFamily="34" charset="0"/>
              <a:buChar char="•"/>
            </a:pPr>
            <a:r>
              <a:rPr lang="en-US" sz="2400" b="1"/>
              <a:t>Things to consider</a:t>
            </a:r>
            <a:r>
              <a:rPr lang="en-US" sz="2400"/>
              <a:t>: You can conduct card sorts in person or online (using software like Optimal Workshop). Consider whether to conduct an open, closed, or hybrid sort.</a:t>
            </a:r>
          </a:p>
        </p:txBody>
      </p:sp>
      <p:pic>
        <p:nvPicPr>
          <p:cNvPr id="5" name="Picture 4" descr="A black background with white text&#10;&#10;Description automatically generated">
            <a:extLst>
              <a:ext uri="{FF2B5EF4-FFF2-40B4-BE49-F238E27FC236}">
                <a16:creationId xmlns:a16="http://schemas.microsoft.com/office/drawing/2014/main" id="{A7D5C730-C7EC-3E28-C614-9D12FD2FF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796712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Card sort – an example </a:t>
            </a:r>
          </a:p>
        </p:txBody>
      </p:sp>
      <p:pic>
        <p:nvPicPr>
          <p:cNvPr id="5122" name="Picture 2" descr="Card Sorting – A Design Thinking Activity for User Research">
            <a:extLst>
              <a:ext uri="{FF2B5EF4-FFF2-40B4-BE49-F238E27FC236}">
                <a16:creationId xmlns:a16="http://schemas.microsoft.com/office/drawing/2014/main" id="{2C219918-45CC-E03F-8664-8CA54B0D8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639" y="2031492"/>
            <a:ext cx="9057265" cy="44058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0D32F21-E3FE-D1DF-F6C9-2C18EB282CFA}"/>
              </a:ext>
            </a:extLst>
          </p:cNvPr>
          <p:cNvSpPr txBox="1"/>
          <p:nvPr/>
        </p:nvSpPr>
        <p:spPr>
          <a:xfrm>
            <a:off x="822960" y="6437376"/>
            <a:ext cx="3223959" cy="369332"/>
          </a:xfrm>
          <a:prstGeom prst="rect">
            <a:avLst/>
          </a:prstGeom>
          <a:noFill/>
        </p:spPr>
        <p:txBody>
          <a:bodyPr wrap="none" rtlCol="0">
            <a:spAutoFit/>
          </a:bodyPr>
          <a:lstStyle/>
          <a:p>
            <a:r>
              <a:rPr lang="en-US">
                <a:solidFill>
                  <a:schemeClr val="accent2"/>
                </a:solidFill>
              </a:rPr>
              <a:t>Illustration from </a:t>
            </a:r>
            <a:r>
              <a:rPr lang="en-US">
                <a:solidFill>
                  <a:schemeClr val="accent2"/>
                </a:solidFill>
                <a:hlinkClick r:id="rId3">
                  <a:extLst>
                    <a:ext uri="{A12FA001-AC4F-418D-AE19-62706E023703}">
                      <ahyp:hlinkClr xmlns:ahyp="http://schemas.microsoft.com/office/drawing/2018/hyperlinkcolor" val="tx"/>
                    </a:ext>
                  </a:extLst>
                </a:hlinkClick>
              </a:rPr>
              <a:t>Atomic Objects</a:t>
            </a:r>
            <a:endParaRPr lang="en-US">
              <a:solidFill>
                <a:schemeClr val="accent2"/>
              </a:solidFill>
            </a:endParaRPr>
          </a:p>
        </p:txBody>
      </p:sp>
      <p:pic>
        <p:nvPicPr>
          <p:cNvPr id="4" name="Picture 3" descr="A black background with white text&#10;&#10;Description automatically generated">
            <a:extLst>
              <a:ext uri="{FF2B5EF4-FFF2-40B4-BE49-F238E27FC236}">
                <a16:creationId xmlns:a16="http://schemas.microsoft.com/office/drawing/2014/main" id="{05098F1B-112F-E0E1-9289-5C0EBA404C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3019449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Research questions vs. interview questions</a:t>
            </a:r>
          </a:p>
        </p:txBody>
      </p:sp>
      <p:sp>
        <p:nvSpPr>
          <p:cNvPr id="4" name="Text Placeholder 3">
            <a:extLst>
              <a:ext uri="{FF2B5EF4-FFF2-40B4-BE49-F238E27FC236}">
                <a16:creationId xmlns:a16="http://schemas.microsoft.com/office/drawing/2014/main" id="{53658E39-5FA0-121C-482F-91976CA07D6C}"/>
              </a:ext>
            </a:extLst>
          </p:cNvPr>
          <p:cNvSpPr>
            <a:spLocks noGrp="1"/>
          </p:cNvSpPr>
          <p:nvPr>
            <p:ph type="body" idx="1"/>
          </p:nvPr>
        </p:nvSpPr>
        <p:spPr>
          <a:xfrm>
            <a:off x="887219" y="1840760"/>
            <a:ext cx="5087075" cy="536005"/>
          </a:xfrm>
        </p:spPr>
        <p:txBody>
          <a:bodyPr/>
          <a:lstStyle/>
          <a:p>
            <a:r>
              <a:rPr lang="en-US"/>
              <a:t>Research questions</a:t>
            </a:r>
          </a:p>
        </p:txBody>
      </p:sp>
      <p:sp>
        <p:nvSpPr>
          <p:cNvPr id="5" name="Content Placeholder 4">
            <a:extLst>
              <a:ext uri="{FF2B5EF4-FFF2-40B4-BE49-F238E27FC236}">
                <a16:creationId xmlns:a16="http://schemas.microsoft.com/office/drawing/2014/main" id="{41AA3748-6EC6-F95E-2221-2F2F31EC18A7}"/>
              </a:ext>
            </a:extLst>
          </p:cNvPr>
          <p:cNvSpPr>
            <a:spLocks noGrp="1"/>
          </p:cNvSpPr>
          <p:nvPr>
            <p:ph sz="half" idx="2"/>
          </p:nvPr>
        </p:nvSpPr>
        <p:spPr>
          <a:xfrm>
            <a:off x="581194" y="2526030"/>
            <a:ext cx="5393100" cy="4069080"/>
          </a:xfrm>
          <a:ln w="15875">
            <a:solidFill>
              <a:schemeClr val="accent2"/>
            </a:solidFill>
          </a:ln>
        </p:spPr>
        <p:txBody>
          <a:bodyPr>
            <a:normAutofit lnSpcReduction="10000"/>
          </a:bodyPr>
          <a:lstStyle/>
          <a:p>
            <a:pPr marL="0" indent="0">
              <a:buNone/>
            </a:pPr>
            <a:r>
              <a:rPr lang="en-US" sz="2000" dirty="0"/>
              <a:t>Research questions capture what you want to learn to be able to inform future strategic decisions.</a:t>
            </a:r>
          </a:p>
          <a:p>
            <a:pPr marL="0" indent="0">
              <a:buNone/>
            </a:pPr>
            <a:endParaRPr lang="en-US" sz="2000"/>
          </a:p>
          <a:p>
            <a:pPr marL="0" indent="0">
              <a:buNone/>
            </a:pPr>
            <a:r>
              <a:rPr lang="en-US" sz="2000" dirty="0"/>
              <a:t>Research questions should be “specific, actionable, and practical.” (Erika Hall)</a:t>
            </a:r>
          </a:p>
          <a:p>
            <a:pPr marL="0" indent="0">
              <a:buNone/>
            </a:pPr>
            <a:endParaRPr lang="en-US" sz="2000"/>
          </a:p>
          <a:p>
            <a:pPr marL="0" indent="0">
              <a:buNone/>
            </a:pPr>
            <a:r>
              <a:rPr lang="en-US" sz="2000" dirty="0">
                <a:highlight>
                  <a:srgbClr val="FFFF00"/>
                </a:highlight>
              </a:rPr>
              <a:t>Example: </a:t>
            </a:r>
            <a:r>
              <a:rPr lang="en-US" sz="2000" b="0" i="1" dirty="0">
                <a:solidFill>
                  <a:srgbClr val="292929"/>
                </a:solidFill>
                <a:effectLst/>
                <a:highlight>
                  <a:srgbClr val="FFFF00"/>
                </a:highlight>
                <a:latin typeface="source-serif-pro"/>
              </a:rPr>
              <a:t>How do recent college graduates decide what to have for dinner?</a:t>
            </a:r>
          </a:p>
          <a:p>
            <a:pPr marL="0" indent="0">
              <a:buNone/>
            </a:pPr>
            <a:r>
              <a:rPr lang="en-US" sz="2000" i="1" dirty="0">
                <a:solidFill>
                  <a:srgbClr val="292929"/>
                </a:solidFill>
                <a:highlight>
                  <a:srgbClr val="FFFF00"/>
                </a:highlight>
                <a:latin typeface="source-serif-pro"/>
              </a:rPr>
              <a:t>What factors do families take into account when vacation planning?</a:t>
            </a:r>
            <a:endParaRPr lang="en-US" sz="2000" dirty="0">
              <a:highlight>
                <a:srgbClr val="FFFF00"/>
              </a:highlight>
            </a:endParaRPr>
          </a:p>
        </p:txBody>
      </p:sp>
      <p:sp>
        <p:nvSpPr>
          <p:cNvPr id="6" name="Text Placeholder 5">
            <a:extLst>
              <a:ext uri="{FF2B5EF4-FFF2-40B4-BE49-F238E27FC236}">
                <a16:creationId xmlns:a16="http://schemas.microsoft.com/office/drawing/2014/main" id="{E96CB557-B558-F114-0AD6-785D2B1B70D7}"/>
              </a:ext>
            </a:extLst>
          </p:cNvPr>
          <p:cNvSpPr>
            <a:spLocks noGrp="1"/>
          </p:cNvSpPr>
          <p:nvPr>
            <p:ph type="body" sz="quarter" idx="3"/>
          </p:nvPr>
        </p:nvSpPr>
        <p:spPr>
          <a:xfrm>
            <a:off x="6523736" y="1840760"/>
            <a:ext cx="5087073" cy="553373"/>
          </a:xfrm>
        </p:spPr>
        <p:txBody>
          <a:bodyPr/>
          <a:lstStyle/>
          <a:p>
            <a:r>
              <a:rPr lang="en-US"/>
              <a:t>Interview questions</a:t>
            </a:r>
          </a:p>
        </p:txBody>
      </p:sp>
      <p:sp>
        <p:nvSpPr>
          <p:cNvPr id="7" name="Content Placeholder 6">
            <a:extLst>
              <a:ext uri="{FF2B5EF4-FFF2-40B4-BE49-F238E27FC236}">
                <a16:creationId xmlns:a16="http://schemas.microsoft.com/office/drawing/2014/main" id="{A911A1DF-14CF-40CE-07B5-A255BD6A1CC7}"/>
              </a:ext>
            </a:extLst>
          </p:cNvPr>
          <p:cNvSpPr>
            <a:spLocks noGrp="1"/>
          </p:cNvSpPr>
          <p:nvPr>
            <p:ph sz="quarter" idx="4"/>
          </p:nvPr>
        </p:nvSpPr>
        <p:spPr>
          <a:xfrm>
            <a:off x="6217709" y="2526030"/>
            <a:ext cx="5393100" cy="4069080"/>
          </a:xfrm>
          <a:ln w="15875">
            <a:solidFill>
              <a:schemeClr val="accent2"/>
            </a:solidFill>
          </a:ln>
        </p:spPr>
        <p:txBody>
          <a:bodyPr>
            <a:noAutofit/>
          </a:bodyPr>
          <a:lstStyle/>
          <a:p>
            <a:pPr marL="0" indent="0">
              <a:buNone/>
            </a:pPr>
            <a:r>
              <a:rPr lang="en-US" sz="2000" dirty="0"/>
              <a:t>Interview questions should encourage your participants to share honest responses about their processes, needs, and preferences.</a:t>
            </a:r>
          </a:p>
          <a:p>
            <a:pPr marL="0" indent="0">
              <a:buNone/>
            </a:pPr>
            <a:endParaRPr lang="en-US" sz="2000"/>
          </a:p>
          <a:p>
            <a:pPr marL="0" indent="0">
              <a:buNone/>
            </a:pPr>
            <a:r>
              <a:rPr lang="en-US" sz="2000" dirty="0"/>
              <a:t>Don’t ask directly about needs and preferences – you won’t get useful answers. It’s often better to ask a participant to walk you through an example.</a:t>
            </a:r>
          </a:p>
          <a:p>
            <a:pPr marL="0" indent="0">
              <a:buNone/>
            </a:pPr>
            <a:endParaRPr lang="en-US" sz="2000"/>
          </a:p>
          <a:p>
            <a:pPr marL="0" indent="0">
              <a:buNone/>
            </a:pPr>
            <a:r>
              <a:rPr lang="en-US" sz="2000" dirty="0">
                <a:highlight>
                  <a:srgbClr val="FFFF00"/>
                </a:highlight>
              </a:rPr>
              <a:t>Example: </a:t>
            </a:r>
            <a:r>
              <a:rPr lang="en-US" sz="2000" i="1" dirty="0">
                <a:highlight>
                  <a:srgbClr val="FFFF00"/>
                </a:highlight>
              </a:rPr>
              <a:t>What did you eat yesterday?</a:t>
            </a:r>
          </a:p>
          <a:p>
            <a:pPr marL="0" indent="0">
              <a:buNone/>
            </a:pPr>
            <a:r>
              <a:rPr lang="en-US" sz="2000" i="1" dirty="0">
                <a:highlight>
                  <a:srgbClr val="FFFF00"/>
                </a:highlight>
              </a:rPr>
              <a:t>Describe your last vacation.</a:t>
            </a:r>
          </a:p>
          <a:p>
            <a:pPr marL="0" indent="0">
              <a:buNone/>
            </a:pPr>
            <a:endParaRPr lang="en-US" sz="2000"/>
          </a:p>
        </p:txBody>
      </p:sp>
      <p:pic>
        <p:nvPicPr>
          <p:cNvPr id="2" name="Picture 1" descr="A black background with white text&#10;&#10;Description automatically generated">
            <a:extLst>
              <a:ext uri="{FF2B5EF4-FFF2-40B4-BE49-F238E27FC236}">
                <a16:creationId xmlns:a16="http://schemas.microsoft.com/office/drawing/2014/main" id="{C35D8322-EF39-EFC5-189A-386230272F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082352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Creating your research plan</a:t>
            </a:r>
          </a:p>
        </p:txBody>
      </p:sp>
      <p:sp>
        <p:nvSpPr>
          <p:cNvPr id="2" name="TextBox 1">
            <a:extLst>
              <a:ext uri="{FF2B5EF4-FFF2-40B4-BE49-F238E27FC236}">
                <a16:creationId xmlns:a16="http://schemas.microsoft.com/office/drawing/2014/main" id="{74DA9794-0DF6-2AA6-D938-50DA7EFF0BCD}"/>
              </a:ext>
            </a:extLst>
          </p:cNvPr>
          <p:cNvSpPr txBox="1"/>
          <p:nvPr/>
        </p:nvSpPr>
        <p:spPr>
          <a:xfrm>
            <a:off x="461639" y="2127380"/>
            <a:ext cx="11274641" cy="4247317"/>
          </a:xfrm>
          <a:prstGeom prst="rect">
            <a:avLst/>
          </a:prstGeom>
          <a:noFill/>
        </p:spPr>
        <p:txBody>
          <a:bodyPr wrap="square" lIns="91440" tIns="45720" rIns="91440" bIns="45720" rtlCol="0" anchor="t">
            <a:spAutoFit/>
          </a:bodyPr>
          <a:lstStyle/>
          <a:p>
            <a:r>
              <a:rPr lang="en-US" dirty="0"/>
              <a:t>Your research plan is the backbone of each round of content-focused research – it will guide your team’s focus and help ensure that you stay on track relative to your research goals. As you draft your research plan, keep the following in mind:</a:t>
            </a:r>
          </a:p>
          <a:p>
            <a:endParaRPr lang="en-US"/>
          </a:p>
          <a:p>
            <a:pPr marL="285750" indent="-285750">
              <a:buFont typeface="Arial" panose="020B0604020202020204" pitchFamily="34" charset="0"/>
              <a:buChar char="•"/>
            </a:pPr>
            <a:r>
              <a:rPr lang="en-US" b="1" dirty="0"/>
              <a:t>Spend time brainstorming research questions</a:t>
            </a:r>
            <a:r>
              <a:rPr lang="en-US" dirty="0"/>
              <a:t>: These form the foundation of your plan, so leave enough time to craft thoughtful questions and gain team alignment.</a:t>
            </a:r>
          </a:p>
          <a:p>
            <a:pPr marL="285750" indent="-285750">
              <a:buFont typeface="Arial" panose="020B0604020202020204" pitchFamily="34" charset="0"/>
              <a:buChar char="•"/>
            </a:pPr>
            <a:r>
              <a:rPr lang="en-US" b="1" dirty="0"/>
              <a:t>Consider including the following sections</a:t>
            </a:r>
            <a:r>
              <a:rPr lang="en-US" dirty="0"/>
              <a:t>: Research plans often include sections on Objectives, Research questions, Methodology/</a:t>
            </a:r>
            <a:r>
              <a:rPr lang="en-US" dirty="0" err="1"/>
              <a:t>ies</a:t>
            </a:r>
            <a:r>
              <a:rPr lang="en-US" dirty="0"/>
              <a:t>, Recruiting and Participant information, Research timeline, and other logistical considerations. Feel free to add other sections, as necessary.</a:t>
            </a:r>
          </a:p>
          <a:p>
            <a:pPr marL="285750" indent="-285750">
              <a:buFont typeface="Arial" panose="020B0604020202020204" pitchFamily="34" charset="0"/>
              <a:buChar char="•"/>
            </a:pPr>
            <a:r>
              <a:rPr lang="en-US" b="1" dirty="0"/>
              <a:t>Don’t reinvent the wheel</a:t>
            </a:r>
            <a:r>
              <a:rPr lang="en-US" dirty="0"/>
              <a:t>: When you’re just beginning to write research plans, don’t be afraid to draw on examples that resonate with you. Your team can also create a template to work from – this will help you save time during future rounds of research (and will ensure consistency among your research plans).</a:t>
            </a:r>
          </a:p>
          <a:p>
            <a:pPr marL="285750" indent="-285750">
              <a:buFont typeface="Arial" panose="020B0604020202020204" pitchFamily="34" charset="0"/>
              <a:buChar char="•"/>
            </a:pPr>
            <a:endParaRPr lang="en-US"/>
          </a:p>
          <a:p>
            <a:endParaRPr lang="en-US"/>
          </a:p>
          <a:p>
            <a:r>
              <a:rPr lang="en-US" dirty="0">
                <a:hlinkClick r:id="rId3"/>
              </a:rPr>
              <a:t>This Nielsen Norman post</a:t>
            </a:r>
            <a:r>
              <a:rPr lang="en-US" dirty="0"/>
              <a:t> covers the basics of writing a research plan.</a:t>
            </a:r>
          </a:p>
        </p:txBody>
      </p:sp>
      <p:pic>
        <p:nvPicPr>
          <p:cNvPr id="4" name="Picture 3" descr="A black background with white text&#10;&#10;Description automatically generated">
            <a:extLst>
              <a:ext uri="{FF2B5EF4-FFF2-40B4-BE49-F238E27FC236}">
                <a16:creationId xmlns:a16="http://schemas.microsoft.com/office/drawing/2014/main" id="{E3F0F8A8-9ADD-733C-5C57-D66197C48A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37500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Creating your interview guide</a:t>
            </a:r>
          </a:p>
        </p:txBody>
      </p:sp>
      <p:sp>
        <p:nvSpPr>
          <p:cNvPr id="2" name="TextBox 1">
            <a:extLst>
              <a:ext uri="{FF2B5EF4-FFF2-40B4-BE49-F238E27FC236}">
                <a16:creationId xmlns:a16="http://schemas.microsoft.com/office/drawing/2014/main" id="{2071D5DD-ADC4-B91C-0D76-22632475331A}"/>
              </a:ext>
            </a:extLst>
          </p:cNvPr>
          <p:cNvSpPr txBox="1"/>
          <p:nvPr/>
        </p:nvSpPr>
        <p:spPr>
          <a:xfrm>
            <a:off x="461640" y="2155371"/>
            <a:ext cx="8673030" cy="3170099"/>
          </a:xfrm>
          <a:prstGeom prst="rect">
            <a:avLst/>
          </a:prstGeom>
          <a:noFill/>
        </p:spPr>
        <p:txBody>
          <a:bodyPr wrap="square" lIns="91440" tIns="45720" rIns="91440" bIns="45720" rtlCol="0" anchor="t">
            <a:spAutoFit/>
          </a:bodyPr>
          <a:lstStyle/>
          <a:p>
            <a:r>
              <a:rPr lang="en-US" sz="2000"/>
              <a:t>Just as your research plan outlines your key goals and methodologies, your interview guide provides structure for the conversations you’ll be having with individual participants. </a:t>
            </a:r>
          </a:p>
          <a:p>
            <a:endParaRPr lang="en-US" sz="2000"/>
          </a:p>
          <a:p>
            <a:r>
              <a:rPr lang="en-US" sz="2000"/>
              <a:t>Writing a clear interview guide is important for a few reasons. First, it will ensure that you cover the same themes and topics during each research session (and therefore maintain consistency across sessions, which will make synthesis easier). Second, it will enable any member of your team to facilitate research sessions – a team member can review the guide to increase their facilitation comfort level prior to a session.</a:t>
            </a:r>
          </a:p>
        </p:txBody>
      </p:sp>
      <p:pic>
        <p:nvPicPr>
          <p:cNvPr id="4" name="Picture 3" descr="A black background with white text&#10;&#10;Description automatically generated">
            <a:extLst>
              <a:ext uri="{FF2B5EF4-FFF2-40B4-BE49-F238E27FC236}">
                <a16:creationId xmlns:a16="http://schemas.microsoft.com/office/drawing/2014/main" id="{CFE4D840-060F-4A70-AEB1-2B525C50B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1813684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Sections in an interview guide</a:t>
            </a:r>
          </a:p>
        </p:txBody>
      </p:sp>
      <p:sp>
        <p:nvSpPr>
          <p:cNvPr id="2" name="TextBox 1">
            <a:extLst>
              <a:ext uri="{FF2B5EF4-FFF2-40B4-BE49-F238E27FC236}">
                <a16:creationId xmlns:a16="http://schemas.microsoft.com/office/drawing/2014/main" id="{2071D5DD-ADC4-B91C-0D76-22632475331A}"/>
              </a:ext>
            </a:extLst>
          </p:cNvPr>
          <p:cNvSpPr txBox="1"/>
          <p:nvPr/>
        </p:nvSpPr>
        <p:spPr>
          <a:xfrm>
            <a:off x="461639" y="2174032"/>
            <a:ext cx="11274640" cy="4708981"/>
          </a:xfrm>
          <a:prstGeom prst="rect">
            <a:avLst/>
          </a:prstGeom>
          <a:noFill/>
        </p:spPr>
        <p:txBody>
          <a:bodyPr wrap="square" rtlCol="0">
            <a:spAutoFit/>
          </a:bodyPr>
          <a:lstStyle/>
          <a:p>
            <a:pPr marL="342900" indent="-342900">
              <a:buFont typeface="Arial" panose="020B0604020202020204" pitchFamily="34" charset="0"/>
              <a:buChar char="•"/>
            </a:pPr>
            <a:r>
              <a:rPr lang="en-US" sz="2000" b="1">
                <a:highlight>
                  <a:srgbClr val="C0C0C0"/>
                </a:highlight>
              </a:rPr>
              <a:t>Introduction</a:t>
            </a:r>
          </a:p>
          <a:p>
            <a:pPr marL="800100" lvl="1" indent="-342900">
              <a:buFont typeface="Arial" panose="020B0604020202020204" pitchFamily="34" charset="0"/>
              <a:buChar char="•"/>
            </a:pPr>
            <a:r>
              <a:rPr lang="en-US" sz="2000"/>
              <a:t>Roles and introductions of people on the call</a:t>
            </a:r>
          </a:p>
          <a:p>
            <a:pPr marL="800100" lvl="1" indent="-342900">
              <a:buFont typeface="Arial" panose="020B0604020202020204" pitchFamily="34" charset="0"/>
              <a:buChar char="•"/>
            </a:pPr>
            <a:r>
              <a:rPr lang="en-US" sz="2000"/>
              <a:t>Purpose of the conversation/what participant should expect</a:t>
            </a:r>
          </a:p>
          <a:p>
            <a:pPr marL="800100" lvl="1" indent="-342900">
              <a:buFont typeface="Arial" panose="020B0604020202020204" pitchFamily="34" charset="0"/>
              <a:buChar char="•"/>
            </a:pPr>
            <a:r>
              <a:rPr lang="en-US" sz="2000"/>
              <a:t>Reassurance to participant</a:t>
            </a:r>
          </a:p>
          <a:p>
            <a:pPr marL="800100" lvl="1" indent="-342900">
              <a:buFont typeface="Arial" panose="020B0604020202020204" pitchFamily="34" charset="0"/>
              <a:buChar char="•"/>
            </a:pPr>
            <a:r>
              <a:rPr lang="en-US" sz="2000"/>
              <a:t>Verbal confirmation of consent (to take notes, to record)</a:t>
            </a:r>
          </a:p>
          <a:p>
            <a:pPr marL="800100" lvl="1" indent="-342900">
              <a:buFont typeface="Arial" panose="020B0604020202020204" pitchFamily="34" charset="0"/>
              <a:buChar char="•"/>
            </a:pPr>
            <a:r>
              <a:rPr lang="en-US" sz="2000"/>
              <a:t>Oppty for participant to ask questions</a:t>
            </a:r>
          </a:p>
          <a:p>
            <a:pPr marL="342900" indent="-342900">
              <a:buFont typeface="Arial" panose="020B0604020202020204" pitchFamily="34" charset="0"/>
              <a:buChar char="•"/>
            </a:pPr>
            <a:r>
              <a:rPr lang="en-US" sz="2000" b="1">
                <a:highlight>
                  <a:srgbClr val="C0C0C0"/>
                </a:highlight>
              </a:rPr>
              <a:t>Background questions</a:t>
            </a:r>
          </a:p>
          <a:p>
            <a:pPr marL="342900" indent="-342900">
              <a:buFont typeface="Arial" panose="020B0604020202020204" pitchFamily="34" charset="0"/>
              <a:buChar char="•"/>
            </a:pPr>
            <a:r>
              <a:rPr lang="en-US" sz="2000" b="1">
                <a:highlight>
                  <a:srgbClr val="C0C0C0"/>
                </a:highlight>
              </a:rPr>
              <a:t>Main questions</a:t>
            </a:r>
          </a:p>
          <a:p>
            <a:pPr marL="800100" lvl="1" indent="-342900">
              <a:buFont typeface="Arial" panose="020B0604020202020204" pitchFamily="34" charset="0"/>
              <a:buChar char="•"/>
            </a:pPr>
            <a:r>
              <a:rPr lang="en-US" sz="2000"/>
              <a:t>These will form the bulk of your research session </a:t>
            </a:r>
          </a:p>
          <a:p>
            <a:pPr marL="800100" lvl="1" indent="-342900">
              <a:buFont typeface="Arial" panose="020B0604020202020204" pitchFamily="34" charset="0"/>
              <a:buChar char="•"/>
            </a:pPr>
            <a:r>
              <a:rPr lang="en-US" sz="2000"/>
              <a:t>Focus on tasks that will help you evaluate the effectiveness of a product or feature set</a:t>
            </a:r>
          </a:p>
          <a:p>
            <a:pPr marL="800100" lvl="1" indent="-342900">
              <a:buFont typeface="Arial" panose="020B0604020202020204" pitchFamily="34" charset="0"/>
              <a:buChar char="•"/>
            </a:pPr>
            <a:r>
              <a:rPr lang="en-US" sz="2000"/>
              <a:t>Prior to actual sessions, do a dry run (or several) with your internal team</a:t>
            </a:r>
          </a:p>
          <a:p>
            <a:pPr marL="342900" indent="-342900">
              <a:buFont typeface="Arial" panose="020B0604020202020204" pitchFamily="34" charset="0"/>
              <a:buChar char="•"/>
            </a:pPr>
            <a:r>
              <a:rPr lang="en-US" sz="2000" b="1">
                <a:highlight>
                  <a:srgbClr val="C0C0C0"/>
                </a:highlight>
              </a:rPr>
              <a:t>Wrap up</a:t>
            </a:r>
          </a:p>
          <a:p>
            <a:pPr marL="800100" lvl="1" indent="-342900">
              <a:buFont typeface="Arial" panose="020B0604020202020204" pitchFamily="34" charset="0"/>
              <a:buChar char="•"/>
            </a:pPr>
            <a:r>
              <a:rPr lang="en-US" sz="2000"/>
              <a:t>Any questions you weren’t able to ask</a:t>
            </a:r>
          </a:p>
          <a:p>
            <a:pPr marL="800100" lvl="1" indent="-342900">
              <a:buFont typeface="Arial" panose="020B0604020202020204" pitchFamily="34" charset="0"/>
              <a:buChar char="•"/>
            </a:pPr>
            <a:r>
              <a:rPr lang="en-US" sz="2000"/>
              <a:t>Chance for participant to ask questions</a:t>
            </a:r>
          </a:p>
          <a:p>
            <a:pPr marL="342900" indent="-342900">
              <a:buFont typeface="Arial" panose="020B0604020202020204" pitchFamily="34" charset="0"/>
              <a:buChar char="•"/>
            </a:pPr>
            <a:endParaRPr lang="en-US" sz="2000"/>
          </a:p>
        </p:txBody>
      </p:sp>
      <p:pic>
        <p:nvPicPr>
          <p:cNvPr id="4" name="Picture 3" descr="A black background with white text&#10;&#10;Description automatically generated">
            <a:extLst>
              <a:ext uri="{FF2B5EF4-FFF2-40B4-BE49-F238E27FC236}">
                <a16:creationId xmlns:a16="http://schemas.microsoft.com/office/drawing/2014/main" id="{6269EEB6-DFC2-1A6F-E126-77C083787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8978" y="701337"/>
            <a:ext cx="2401829" cy="481585"/>
          </a:xfrm>
          <a:prstGeom prst="rect">
            <a:avLst/>
          </a:prstGeom>
        </p:spPr>
      </p:pic>
    </p:spTree>
    <p:extLst>
      <p:ext uri="{BB962C8B-B14F-4D97-AF65-F5344CB8AC3E}">
        <p14:creationId xmlns:p14="http://schemas.microsoft.com/office/powerpoint/2010/main" val="2269500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Research logistics </a:t>
            </a:r>
          </a:p>
        </p:txBody>
      </p:sp>
      <p:pic>
        <p:nvPicPr>
          <p:cNvPr id="4" name="Picture 3" descr="A black background with white text&#10;&#10;Description automatically generated">
            <a:extLst>
              <a:ext uri="{FF2B5EF4-FFF2-40B4-BE49-F238E27FC236}">
                <a16:creationId xmlns:a16="http://schemas.microsoft.com/office/drawing/2014/main" id="{356B0618-C9C0-3073-CE07-81161C698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6155" y="5417175"/>
            <a:ext cx="2401829" cy="481585"/>
          </a:xfrm>
          <a:prstGeom prst="rect">
            <a:avLst/>
          </a:prstGeom>
        </p:spPr>
      </p:pic>
    </p:spTree>
    <p:extLst>
      <p:ext uri="{BB962C8B-B14F-4D97-AF65-F5344CB8AC3E}">
        <p14:creationId xmlns:p14="http://schemas.microsoft.com/office/powerpoint/2010/main" val="3770964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Identifying participants</a:t>
            </a:r>
          </a:p>
        </p:txBody>
      </p:sp>
      <p:sp>
        <p:nvSpPr>
          <p:cNvPr id="2" name="TextBox 1">
            <a:extLst>
              <a:ext uri="{FF2B5EF4-FFF2-40B4-BE49-F238E27FC236}">
                <a16:creationId xmlns:a16="http://schemas.microsoft.com/office/drawing/2014/main" id="{29499608-B8FF-A942-83B5-ED80F24AFD1D}"/>
              </a:ext>
            </a:extLst>
          </p:cNvPr>
          <p:cNvSpPr txBox="1"/>
          <p:nvPr/>
        </p:nvSpPr>
        <p:spPr>
          <a:xfrm>
            <a:off x="455721" y="2146041"/>
            <a:ext cx="11280560" cy="3416320"/>
          </a:xfrm>
          <a:prstGeom prst="rect">
            <a:avLst/>
          </a:prstGeom>
          <a:noFill/>
        </p:spPr>
        <p:txBody>
          <a:bodyPr wrap="square" lIns="91440" tIns="45720" rIns="91440" bIns="45720" rtlCol="0" anchor="t">
            <a:spAutoFit/>
          </a:bodyPr>
          <a:lstStyle/>
          <a:p>
            <a:r>
              <a:rPr lang="en-US" sz="2400"/>
              <a:t>Recruiting suitable participants requires you to know whom you’ll be creating content for – before you can start recruiting, you need to know your target audience(s).</a:t>
            </a:r>
          </a:p>
          <a:p>
            <a:endParaRPr lang="en-US" sz="2400"/>
          </a:p>
          <a:p>
            <a:r>
              <a:rPr lang="en-US" sz="2400"/>
              <a:t>Keep the following in mind:</a:t>
            </a:r>
          </a:p>
          <a:p>
            <a:endParaRPr lang="en-US" sz="2400"/>
          </a:p>
          <a:p>
            <a:pPr marL="285750" indent="-285750">
              <a:buFont typeface="Arial" panose="020B0604020202020204" pitchFamily="34" charset="0"/>
              <a:buChar char="•"/>
            </a:pPr>
            <a:r>
              <a:rPr lang="en-US" sz="2400"/>
              <a:t>What are your users’ needs and motivations?</a:t>
            </a:r>
          </a:p>
          <a:p>
            <a:pPr marL="285750" indent="-285750">
              <a:buFont typeface="Arial" panose="020B0604020202020204" pitchFamily="34" charset="0"/>
              <a:buChar char="•"/>
            </a:pPr>
            <a:r>
              <a:rPr lang="en-US" sz="2400"/>
              <a:t>Are you targeting multiple audiences? A complex audience?</a:t>
            </a:r>
          </a:p>
          <a:p>
            <a:pPr marL="742950" lvl="1" indent="-285750">
              <a:buFont typeface="Arial" panose="020B0604020202020204" pitchFamily="34" charset="0"/>
              <a:buChar char="•"/>
            </a:pPr>
            <a:r>
              <a:rPr lang="en-US" sz="2400"/>
              <a:t>If multiple audiences: How is your team prioritizing audiences’ needs?</a:t>
            </a:r>
          </a:p>
          <a:p>
            <a:pPr marL="285750" indent="-285750">
              <a:buFont typeface="Arial" panose="020B0604020202020204" pitchFamily="34" charset="0"/>
              <a:buChar char="•"/>
            </a:pPr>
            <a:r>
              <a:rPr lang="en-US" sz="2400"/>
              <a:t>Who is </a:t>
            </a:r>
            <a:r>
              <a:rPr lang="en-US" sz="2400" u="sng"/>
              <a:t>not</a:t>
            </a:r>
            <a:r>
              <a:rPr lang="en-US" sz="2400"/>
              <a:t> part of your target audience?</a:t>
            </a:r>
          </a:p>
        </p:txBody>
      </p:sp>
    </p:spTree>
    <p:extLst>
      <p:ext uri="{BB962C8B-B14F-4D97-AF65-F5344CB8AC3E}">
        <p14:creationId xmlns:p14="http://schemas.microsoft.com/office/powerpoint/2010/main" val="262260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Recruiting</a:t>
            </a:r>
          </a:p>
        </p:txBody>
      </p:sp>
      <p:pic>
        <p:nvPicPr>
          <p:cNvPr id="1026" name="Picture 2" descr="Article: Social recruiting: How to get the most from the hiring revolution — People Matters">
            <a:extLst>
              <a:ext uri="{FF2B5EF4-FFF2-40B4-BE49-F238E27FC236}">
                <a16:creationId xmlns:a16="http://schemas.microsoft.com/office/drawing/2014/main" id="{9B1A2996-BDDE-3E30-25F9-73D2B73260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4136" y="2891219"/>
            <a:ext cx="4467351" cy="25128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72B888-D684-9A97-9477-0F70694310BF}"/>
              </a:ext>
            </a:extLst>
          </p:cNvPr>
          <p:cNvSpPr txBox="1"/>
          <p:nvPr/>
        </p:nvSpPr>
        <p:spPr>
          <a:xfrm>
            <a:off x="320040" y="2203704"/>
            <a:ext cx="6729984"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a:t>Focus on your target user group: </a:t>
            </a:r>
            <a:r>
              <a:rPr lang="en-US"/>
              <a:t>The more clearly you define your target participant group, the more easily you’ll find participants suited to your research needs.</a:t>
            </a:r>
          </a:p>
          <a:p>
            <a:endParaRPr lang="en-US" b="1"/>
          </a:p>
          <a:p>
            <a:pPr marL="285750" indent="-285750">
              <a:buFont typeface="Arial" panose="020B0604020202020204" pitchFamily="34" charset="0"/>
              <a:buChar char="•"/>
            </a:pPr>
            <a:r>
              <a:rPr lang="en-US" b="1"/>
              <a:t>Identify strong recruiting channels: </a:t>
            </a:r>
            <a:r>
              <a:rPr lang="en-US"/>
              <a:t>Work with stakeholders to identify potential participants who have already shared feedback/expressed interest.</a:t>
            </a:r>
          </a:p>
          <a:p>
            <a:endParaRPr lang="en-US" b="1"/>
          </a:p>
          <a:p>
            <a:pPr marL="285750" indent="-285750">
              <a:buFont typeface="Arial" panose="020B0604020202020204" pitchFamily="34" charset="0"/>
              <a:buChar char="•"/>
            </a:pPr>
            <a:r>
              <a:rPr lang="en-US" b="1"/>
              <a:t>Use incentives, if possible: </a:t>
            </a:r>
            <a:r>
              <a:rPr lang="en-US"/>
              <a:t>Check your state’s laws around this.</a:t>
            </a:r>
          </a:p>
          <a:p>
            <a:endParaRPr lang="en-US" b="1"/>
          </a:p>
          <a:p>
            <a:pPr marL="285750" indent="-285750">
              <a:buFont typeface="Arial" panose="020B0604020202020204" pitchFamily="34" charset="0"/>
              <a:buChar char="•"/>
            </a:pPr>
            <a:r>
              <a:rPr lang="en-US" b="1"/>
              <a:t>Templatize your comms: </a:t>
            </a:r>
            <a:r>
              <a:rPr lang="en-US"/>
              <a:t>Having template recruiting, confirmation, and thank-you emails streamlines the process.</a:t>
            </a:r>
          </a:p>
          <a:p>
            <a:endParaRPr lang="en-US" b="1"/>
          </a:p>
          <a:p>
            <a:pPr marL="285750" indent="-285750">
              <a:buFont typeface="Arial" panose="020B0604020202020204" pitchFamily="34" charset="0"/>
              <a:buChar char="•"/>
            </a:pPr>
            <a:r>
              <a:rPr lang="en-US" b="1"/>
              <a:t>Have backup participants: </a:t>
            </a:r>
            <a:r>
              <a:rPr lang="en-US">
                <a:hlinkClick r:id="rId3"/>
              </a:rPr>
              <a:t>Nielsen Norman </a:t>
            </a:r>
            <a:r>
              <a:rPr lang="en-US"/>
              <a:t>reports an 11% no-show rate for usability studies – having backup participants will ensure you meet your participant target.</a:t>
            </a:r>
            <a:endParaRPr lang="en-US" b="1"/>
          </a:p>
        </p:txBody>
      </p:sp>
    </p:spTree>
    <p:extLst>
      <p:ext uri="{BB962C8B-B14F-4D97-AF65-F5344CB8AC3E}">
        <p14:creationId xmlns:p14="http://schemas.microsoft.com/office/powerpoint/2010/main" val="3363652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Scheduling</a:t>
            </a:r>
          </a:p>
        </p:txBody>
      </p:sp>
      <p:pic>
        <p:nvPicPr>
          <p:cNvPr id="2050" name="Picture 2" descr="Reasons Why Your Business Needs Scheduling Software? | Techno FAQ">
            <a:extLst>
              <a:ext uri="{FF2B5EF4-FFF2-40B4-BE49-F238E27FC236}">
                <a16:creationId xmlns:a16="http://schemas.microsoft.com/office/drawing/2014/main" id="{9DFDE019-FBAF-D9CA-D0B0-3F26F1566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1781" y="4660965"/>
            <a:ext cx="2824499" cy="18221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E92FD1D-FDBE-D520-90B3-7C08042A8F84}"/>
              </a:ext>
            </a:extLst>
          </p:cNvPr>
          <p:cNvSpPr txBox="1"/>
          <p:nvPr/>
        </p:nvSpPr>
        <p:spPr>
          <a:xfrm>
            <a:off x="461639" y="2176272"/>
            <a:ext cx="8298313" cy="42473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a:t>Set core hours for research sessions</a:t>
            </a:r>
            <a:r>
              <a:rPr lang="en-US"/>
              <a:t>: This is especially important if your team is distributed across multiple time zones. Your team could also consider doing research in shifts to accommodate participants’ schedules.</a:t>
            </a:r>
          </a:p>
          <a:p>
            <a:endParaRPr lang="en-US"/>
          </a:p>
          <a:p>
            <a:pPr marL="285750" indent="-285750">
              <a:buFont typeface="Arial" panose="020B0604020202020204" pitchFamily="34" charset="0"/>
              <a:buChar char="•"/>
            </a:pPr>
            <a:r>
              <a:rPr lang="en-US" b="1"/>
              <a:t>Use scheduling tools (if allowed)</a:t>
            </a:r>
            <a:r>
              <a:rPr lang="en-US"/>
              <a:t>: Check your state’s laws/regulations. Using scheduling tools can drastically reduce the amount of time you devote to scheduling.</a:t>
            </a:r>
          </a:p>
          <a:p>
            <a:endParaRPr lang="en-US"/>
          </a:p>
          <a:p>
            <a:pPr marL="285750" indent="-285750">
              <a:buFont typeface="Arial" panose="020B0604020202020204" pitchFamily="34" charset="0"/>
              <a:buChar char="•"/>
            </a:pPr>
            <a:r>
              <a:rPr lang="en-US" b="1"/>
              <a:t>Limit daily sessions</a:t>
            </a:r>
            <a:r>
              <a:rPr lang="en-US"/>
              <a:t>: If you’re just starting out, limit sessions to two per day.</a:t>
            </a:r>
          </a:p>
          <a:p>
            <a:endParaRPr lang="en-US"/>
          </a:p>
          <a:p>
            <a:pPr marL="285750" indent="-285750">
              <a:buFont typeface="Arial" panose="020B0604020202020204" pitchFamily="34" charset="0"/>
              <a:buChar char="•"/>
            </a:pPr>
            <a:r>
              <a:rPr lang="en-US" b="1"/>
              <a:t>Identify notetakers and observers beforehand</a:t>
            </a:r>
            <a:r>
              <a:rPr lang="en-US"/>
              <a:t>: Assigning notetaking duties in advance will minimize confusion and ensure that each session has a notetaker.</a:t>
            </a:r>
          </a:p>
          <a:p>
            <a:endParaRPr lang="en-US"/>
          </a:p>
          <a:p>
            <a:pPr marL="285750" indent="-285750">
              <a:buFont typeface="Arial" panose="020B0604020202020204" pitchFamily="34" charset="0"/>
              <a:buChar char="•"/>
            </a:pPr>
            <a:r>
              <a:rPr lang="en-US" b="1"/>
              <a:t>Send day-of confirmations to participants</a:t>
            </a:r>
            <a:r>
              <a:rPr lang="en-US"/>
              <a:t>: Several hours before each session, send a confirmation email to participants; this can minimize no-shows (or give your team time to reschedule sessions). </a:t>
            </a:r>
          </a:p>
        </p:txBody>
      </p:sp>
    </p:spTree>
    <p:extLst>
      <p:ext uri="{BB962C8B-B14F-4D97-AF65-F5344CB8AC3E}">
        <p14:creationId xmlns:p14="http://schemas.microsoft.com/office/powerpoint/2010/main" val="1789190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Other considerations</a:t>
            </a:r>
          </a:p>
        </p:txBody>
      </p:sp>
      <p:sp>
        <p:nvSpPr>
          <p:cNvPr id="4" name="TextBox 3">
            <a:extLst>
              <a:ext uri="{FF2B5EF4-FFF2-40B4-BE49-F238E27FC236}">
                <a16:creationId xmlns:a16="http://schemas.microsoft.com/office/drawing/2014/main" id="{0CC81C1B-CDBD-19AF-1EFD-1EBBFB54F7EF}"/>
              </a:ext>
            </a:extLst>
          </p:cNvPr>
          <p:cNvSpPr txBox="1"/>
          <p:nvPr/>
        </p:nvSpPr>
        <p:spPr>
          <a:xfrm>
            <a:off x="455721" y="2039112"/>
            <a:ext cx="11280560" cy="4247317"/>
          </a:xfrm>
          <a:prstGeom prst="rect">
            <a:avLst/>
          </a:prstGeom>
          <a:noFill/>
        </p:spPr>
        <p:txBody>
          <a:bodyPr wrap="square" lIns="91440" tIns="45720" rIns="91440" bIns="45720" rtlCol="0" anchor="t">
            <a:spAutoFit/>
          </a:bodyPr>
          <a:lstStyle/>
          <a:p>
            <a:r>
              <a:rPr lang="en-US"/>
              <a:t>As you plan your research, keep these additional logistical questions in mind:</a:t>
            </a:r>
          </a:p>
          <a:p>
            <a:endParaRPr lang="en-US"/>
          </a:p>
          <a:p>
            <a:pPr marL="285750" indent="-285750">
              <a:buFont typeface="Arial" panose="020B0604020202020204" pitchFamily="34" charset="0"/>
              <a:buChar char="•"/>
            </a:pPr>
            <a:r>
              <a:rPr lang="en-US" b="1"/>
              <a:t>Will you be holding sessions in person or remotely? </a:t>
            </a:r>
            <a:r>
              <a:rPr lang="en-US"/>
              <a:t>Each option has its pros and cons – if holding remote sessions, though, you may need to provide technical guidance ahead of time (and make contingency plans for tech snafus, such as connectivity issues).</a:t>
            </a:r>
          </a:p>
          <a:p>
            <a:endParaRPr lang="en-US" b="1"/>
          </a:p>
          <a:p>
            <a:pPr marL="285750" indent="-285750">
              <a:buFont typeface="Arial" panose="020B0604020202020204" pitchFamily="34" charset="0"/>
              <a:buChar char="•"/>
            </a:pPr>
            <a:r>
              <a:rPr lang="en-US" b="1"/>
              <a:t>Will team members have static roles, or will you rotate roles? </a:t>
            </a:r>
            <a:r>
              <a:rPr lang="en-US"/>
              <a:t>Having fixed roles may minimize confusion, and rotating roles allows each team member to gain experience with various research duties.</a:t>
            </a:r>
          </a:p>
          <a:p>
            <a:endParaRPr lang="en-US" b="1"/>
          </a:p>
          <a:p>
            <a:pPr marL="285750" indent="-285750">
              <a:buFont typeface="Arial" panose="020B0604020202020204" pitchFamily="34" charset="0"/>
              <a:buChar char="•"/>
            </a:pPr>
            <a:r>
              <a:rPr lang="en-US" b="1"/>
              <a:t>How would you like to debrief with your team? </a:t>
            </a:r>
            <a:r>
              <a:rPr lang="en-US"/>
              <a:t>After each session? At the end of each day? Asynchronously?</a:t>
            </a:r>
          </a:p>
          <a:p>
            <a:endParaRPr lang="en-US" b="1"/>
          </a:p>
          <a:p>
            <a:pPr marL="285750" indent="-285750">
              <a:buFont typeface="Arial" panose="020B0604020202020204" pitchFamily="34" charset="0"/>
              <a:buChar char="•"/>
            </a:pPr>
            <a:r>
              <a:rPr lang="en-US" b="1"/>
              <a:t>How much time will you leave between sessions?</a:t>
            </a:r>
          </a:p>
          <a:p>
            <a:endParaRPr lang="en-US" b="1"/>
          </a:p>
          <a:p>
            <a:pPr marL="285750" indent="-285750">
              <a:buFont typeface="Arial" panose="020B0604020202020204" pitchFamily="34" charset="0"/>
              <a:buChar char="•"/>
            </a:pPr>
            <a:r>
              <a:rPr lang="en-US" b="1"/>
              <a:t>Will you have a research retrospective (debrief session)? </a:t>
            </a:r>
            <a:r>
              <a:rPr lang="en-US"/>
              <a:t>Although scheduling can be challenging, a retro will help your team connect over what worked well and identify opportunities for improvement.</a:t>
            </a:r>
            <a:endParaRPr lang="en-US" b="1"/>
          </a:p>
        </p:txBody>
      </p:sp>
    </p:spTree>
    <p:extLst>
      <p:ext uri="{BB962C8B-B14F-4D97-AF65-F5344CB8AC3E}">
        <p14:creationId xmlns:p14="http://schemas.microsoft.com/office/powerpoint/2010/main" val="2465726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Synthesis</a:t>
            </a:r>
          </a:p>
        </p:txBody>
      </p:sp>
    </p:spTree>
    <p:extLst>
      <p:ext uri="{BB962C8B-B14F-4D97-AF65-F5344CB8AC3E}">
        <p14:creationId xmlns:p14="http://schemas.microsoft.com/office/powerpoint/2010/main" val="2785534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Synthesis: bringing it all together</a:t>
            </a:r>
          </a:p>
        </p:txBody>
      </p:sp>
      <p:sp>
        <p:nvSpPr>
          <p:cNvPr id="2" name="TextBox 1">
            <a:extLst>
              <a:ext uri="{FF2B5EF4-FFF2-40B4-BE49-F238E27FC236}">
                <a16:creationId xmlns:a16="http://schemas.microsoft.com/office/drawing/2014/main" id="{82F0F64B-1ECF-7515-2FB8-BFE3FC010FFE}"/>
              </a:ext>
            </a:extLst>
          </p:cNvPr>
          <p:cNvSpPr txBox="1"/>
          <p:nvPr/>
        </p:nvSpPr>
        <p:spPr>
          <a:xfrm>
            <a:off x="461639" y="2157984"/>
            <a:ext cx="11274641" cy="4431983"/>
          </a:xfrm>
          <a:prstGeom prst="rect">
            <a:avLst/>
          </a:prstGeom>
          <a:noFill/>
        </p:spPr>
        <p:txBody>
          <a:bodyPr wrap="square" lIns="91440" tIns="45720" rIns="91440" bIns="45720" rtlCol="0" anchor="t">
            <a:spAutoFit/>
          </a:bodyPr>
          <a:lstStyle/>
          <a:p>
            <a:r>
              <a:rPr lang="en-US" sz="2400"/>
              <a:t>Synthesis is a very important stage of the research process – it’s the practice of interpreting your data and drawing actionable insights from it. It’s common to share synthesized data with other project teams and stakeholders in the form of a research report or presentation deck. Analysis, in contrast, involves categorizing and sorting your data (quantitative or qualitative) – you can analyze your data before synthesis or during synthesis, depending on your synthesis framework.</a:t>
            </a:r>
          </a:p>
          <a:p>
            <a:endParaRPr lang="en-US" sz="2400"/>
          </a:p>
          <a:p>
            <a:r>
              <a:rPr lang="en-US" sz="2400"/>
              <a:t>Although synthesis is overlooked by some teams, it shouldn’t be: it’s the process that helps us communicate our findings – and the impact of those findings – to people who weren’t directly involved in the research process. In other words, it helps us tell the story uncovered by our research. </a:t>
            </a:r>
          </a:p>
          <a:p>
            <a:endParaRPr lang="en-US"/>
          </a:p>
        </p:txBody>
      </p:sp>
    </p:spTree>
    <p:extLst>
      <p:ext uri="{BB962C8B-B14F-4D97-AF65-F5344CB8AC3E}">
        <p14:creationId xmlns:p14="http://schemas.microsoft.com/office/powerpoint/2010/main" val="2180663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Pre-synthesis preparation (analysis)</a:t>
            </a:r>
          </a:p>
        </p:txBody>
      </p:sp>
      <p:sp>
        <p:nvSpPr>
          <p:cNvPr id="2" name="TextBox 1">
            <a:extLst>
              <a:ext uri="{FF2B5EF4-FFF2-40B4-BE49-F238E27FC236}">
                <a16:creationId xmlns:a16="http://schemas.microsoft.com/office/drawing/2014/main" id="{B2DD5475-2698-6771-86A6-4E58CA96C64A}"/>
              </a:ext>
            </a:extLst>
          </p:cNvPr>
          <p:cNvSpPr txBox="1"/>
          <p:nvPr/>
        </p:nvSpPr>
        <p:spPr>
          <a:xfrm>
            <a:off x="461639" y="2130552"/>
            <a:ext cx="11160385" cy="4093428"/>
          </a:xfrm>
          <a:prstGeom prst="rect">
            <a:avLst/>
          </a:prstGeom>
          <a:noFill/>
        </p:spPr>
        <p:txBody>
          <a:bodyPr wrap="square" lIns="91440" tIns="45720" rIns="91440" bIns="45720" rtlCol="0" anchor="t">
            <a:spAutoFit/>
          </a:bodyPr>
          <a:lstStyle/>
          <a:p>
            <a:r>
              <a:rPr lang="en-US" sz="2000" dirty="0"/>
              <a:t>How you analyze your data will depend on what sort of data you’re collecting, your team composition, your chosen synthesis methods, and other factors, but these tips will help you simplify your analysis: </a:t>
            </a:r>
          </a:p>
          <a:p>
            <a:endParaRPr lang="en-US" sz="2000"/>
          </a:p>
          <a:p>
            <a:pPr marL="285750" indent="-285750">
              <a:buFont typeface="Arial" panose="020B0604020202020204" pitchFamily="34" charset="0"/>
              <a:buChar char="•"/>
            </a:pPr>
            <a:r>
              <a:rPr lang="en-US" sz="2000" b="1" dirty="0"/>
              <a:t>Debrief after each research session</a:t>
            </a:r>
            <a:r>
              <a:rPr lang="en-US" sz="2000" dirty="0"/>
              <a:t>: If possible, dedicate 15 minutes after each session for a quick debrief with your research team. During this time, note themes/trends from the session you just completed; you can take debrief notes in the same document that contains your session notes. Debriefing while the session is still fresh in your mind prevents details from being lost.</a:t>
            </a:r>
          </a:p>
          <a:p>
            <a:pPr marL="285750" indent="-285750">
              <a:buFont typeface="Arial" panose="020B0604020202020204" pitchFamily="34" charset="0"/>
              <a:buChar char="•"/>
            </a:pPr>
            <a:r>
              <a:rPr lang="en-US" sz="2000" b="1" dirty="0"/>
              <a:t>Co-create coding conventions</a:t>
            </a:r>
            <a:r>
              <a:rPr lang="en-US" sz="2000" dirty="0"/>
              <a:t>: If you’re coding (or tagging) your research notes to help surface themes/trends, work with your team to create a coding convention (e.g., common tags and methods). Using duplicative tags will make it more difficult for you to spot trends. </a:t>
            </a:r>
          </a:p>
          <a:p>
            <a:pPr marL="285750" indent="-285750">
              <a:buFont typeface="Arial" panose="020B0604020202020204" pitchFamily="34" charset="0"/>
              <a:buChar char="•"/>
            </a:pPr>
            <a:r>
              <a:rPr lang="en-US" sz="2000" b="1" dirty="0"/>
              <a:t>Use tools to make data storage easier</a:t>
            </a:r>
            <a:r>
              <a:rPr lang="en-US" sz="2000" dirty="0"/>
              <a:t>: There’s nothing wrong with using a simple document or spreadsheet for analysis, but some tools (such as </a:t>
            </a:r>
            <a:r>
              <a:rPr lang="en-US" sz="2000" dirty="0" err="1"/>
              <a:t>Airtable</a:t>
            </a:r>
            <a:r>
              <a:rPr lang="en-US" sz="2000" dirty="0"/>
              <a:t> and Dovetail, to name a few) make analysis even easier by offering advanced tagging, filtering, and sorting features. </a:t>
            </a:r>
          </a:p>
        </p:txBody>
      </p:sp>
    </p:spTree>
    <p:extLst>
      <p:ext uri="{BB962C8B-B14F-4D97-AF65-F5344CB8AC3E}">
        <p14:creationId xmlns:p14="http://schemas.microsoft.com/office/powerpoint/2010/main" val="616189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Synthesis methods</a:t>
            </a:r>
          </a:p>
        </p:txBody>
      </p:sp>
      <p:sp>
        <p:nvSpPr>
          <p:cNvPr id="2" name="TextBox 1">
            <a:extLst>
              <a:ext uri="{FF2B5EF4-FFF2-40B4-BE49-F238E27FC236}">
                <a16:creationId xmlns:a16="http://schemas.microsoft.com/office/drawing/2014/main" id="{68E72CE8-4C75-C441-BAB8-40B72CFEDE73}"/>
              </a:ext>
            </a:extLst>
          </p:cNvPr>
          <p:cNvSpPr txBox="1"/>
          <p:nvPr/>
        </p:nvSpPr>
        <p:spPr>
          <a:xfrm>
            <a:off x="461639" y="2066544"/>
            <a:ext cx="9611351" cy="3323987"/>
          </a:xfrm>
          <a:prstGeom prst="rect">
            <a:avLst/>
          </a:prstGeom>
          <a:noFill/>
        </p:spPr>
        <p:txBody>
          <a:bodyPr wrap="square" lIns="91440" tIns="45720" rIns="91440" bIns="45720" rtlCol="0" anchor="t">
            <a:spAutoFit/>
          </a:bodyPr>
          <a:lstStyle/>
          <a:p>
            <a:r>
              <a:rPr lang="en-US" sz="2400" dirty="0"/>
              <a:t>Synthesis can be most successful when it’s completed as a group activity. Before starting synthesis, make sure everyone on your team has reviewed your research notes and/or recordings. You can choose from various synthesis methods, and also combine methods:</a:t>
            </a:r>
          </a:p>
          <a:p>
            <a:endParaRPr lang="en-US" sz="2400"/>
          </a:p>
          <a:p>
            <a:pPr marL="285750" indent="-285750">
              <a:buFont typeface="Arial" panose="020B0604020202020204" pitchFamily="34" charset="0"/>
              <a:buChar char="•"/>
            </a:pPr>
            <a:r>
              <a:rPr lang="en-US" sz="2400" dirty="0"/>
              <a:t>Affinity mapping</a:t>
            </a:r>
          </a:p>
          <a:p>
            <a:pPr marL="285750" indent="-285750">
              <a:buFont typeface="Arial" panose="020B0604020202020204" pitchFamily="34" charset="0"/>
              <a:buChar char="•"/>
            </a:pPr>
            <a:r>
              <a:rPr lang="en-US" sz="2400" dirty="0"/>
              <a:t>Insights and actions</a:t>
            </a:r>
          </a:p>
          <a:p>
            <a:pPr marL="285750" indent="-285750">
              <a:buFont typeface="Arial" panose="020B0604020202020204" pitchFamily="34" charset="0"/>
              <a:buChar char="•"/>
            </a:pPr>
            <a:r>
              <a:rPr lang="en-US" sz="2400" dirty="0"/>
              <a:t>“How might we” statements</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091588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Affinity mapping – an example</a:t>
            </a:r>
          </a:p>
        </p:txBody>
      </p:sp>
      <p:pic>
        <p:nvPicPr>
          <p:cNvPr id="2" name="Picture 3" descr="affinitymap.jpg">
            <a:extLst>
              <a:ext uri="{FF2B5EF4-FFF2-40B4-BE49-F238E27FC236}">
                <a16:creationId xmlns:a16="http://schemas.microsoft.com/office/drawing/2014/main" id="{8D655EB3-2AA0-82F1-18BA-0FDAD3371F33}"/>
              </a:ext>
            </a:extLst>
          </p:cNvPr>
          <p:cNvPicPr>
            <a:picLocks noChangeAspect="1"/>
          </p:cNvPicPr>
          <p:nvPr/>
        </p:nvPicPr>
        <p:blipFill>
          <a:blip r:embed="rId3"/>
          <a:stretch>
            <a:fillRect/>
          </a:stretch>
        </p:blipFill>
        <p:spPr>
          <a:xfrm>
            <a:off x="463755" y="2203655"/>
            <a:ext cx="5709264" cy="4286044"/>
          </a:xfrm>
          <a:prstGeom prst="rect">
            <a:avLst/>
          </a:prstGeom>
        </p:spPr>
      </p:pic>
      <p:sp>
        <p:nvSpPr>
          <p:cNvPr id="4" name="TextBox 3">
            <a:extLst>
              <a:ext uri="{FF2B5EF4-FFF2-40B4-BE49-F238E27FC236}">
                <a16:creationId xmlns:a16="http://schemas.microsoft.com/office/drawing/2014/main" id="{F0321082-CD35-FB1B-0963-960695D7BED2}"/>
              </a:ext>
            </a:extLst>
          </p:cNvPr>
          <p:cNvSpPr txBox="1"/>
          <p:nvPr/>
        </p:nvSpPr>
        <p:spPr>
          <a:xfrm>
            <a:off x="376903" y="6522065"/>
            <a:ext cx="263012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Image from </a:t>
            </a:r>
            <a:r>
              <a:rPr lang="en-US" sz="1200" dirty="0">
                <a:hlinkClick r:id="rId4"/>
              </a:rPr>
              <a:t>UXmastery.com</a:t>
            </a:r>
            <a:endParaRPr lang="en-US" sz="1200"/>
          </a:p>
        </p:txBody>
      </p:sp>
    </p:spTree>
    <p:extLst>
      <p:ext uri="{BB962C8B-B14F-4D97-AF65-F5344CB8AC3E}">
        <p14:creationId xmlns:p14="http://schemas.microsoft.com/office/powerpoint/2010/main" val="2436323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Insights and actions – an example</a:t>
            </a:r>
          </a:p>
        </p:txBody>
      </p:sp>
      <p:pic>
        <p:nvPicPr>
          <p:cNvPr id="2" name="Picture 3" descr="insightsactions.png">
            <a:extLst>
              <a:ext uri="{FF2B5EF4-FFF2-40B4-BE49-F238E27FC236}">
                <a16:creationId xmlns:a16="http://schemas.microsoft.com/office/drawing/2014/main" id="{C3F200C8-3813-933B-73A7-D58121C02C9F}"/>
              </a:ext>
            </a:extLst>
          </p:cNvPr>
          <p:cNvPicPr>
            <a:picLocks noChangeAspect="1"/>
          </p:cNvPicPr>
          <p:nvPr/>
        </p:nvPicPr>
        <p:blipFill>
          <a:blip r:embed="rId2"/>
          <a:stretch>
            <a:fillRect/>
          </a:stretch>
        </p:blipFill>
        <p:spPr>
          <a:xfrm>
            <a:off x="553884" y="2542584"/>
            <a:ext cx="6233651" cy="3370574"/>
          </a:xfrm>
          <a:prstGeom prst="rect">
            <a:avLst/>
          </a:prstGeom>
        </p:spPr>
      </p:pic>
      <p:sp>
        <p:nvSpPr>
          <p:cNvPr id="4" name="TextBox 3">
            <a:extLst>
              <a:ext uri="{FF2B5EF4-FFF2-40B4-BE49-F238E27FC236}">
                <a16:creationId xmlns:a16="http://schemas.microsoft.com/office/drawing/2014/main" id="{C691730A-6563-1750-0ED8-CBC1FA1FB18F}"/>
              </a:ext>
            </a:extLst>
          </p:cNvPr>
          <p:cNvSpPr txBox="1"/>
          <p:nvPr/>
        </p:nvSpPr>
        <p:spPr>
          <a:xfrm>
            <a:off x="1442064" y="2433483"/>
            <a:ext cx="11716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chemeClr val="accent2"/>
                </a:solidFill>
              </a:rPr>
              <a:t>Insights</a:t>
            </a:r>
          </a:p>
        </p:txBody>
      </p:sp>
      <p:sp>
        <p:nvSpPr>
          <p:cNvPr id="5" name="TextBox 4">
            <a:extLst>
              <a:ext uri="{FF2B5EF4-FFF2-40B4-BE49-F238E27FC236}">
                <a16:creationId xmlns:a16="http://schemas.microsoft.com/office/drawing/2014/main" id="{2BB2FA4C-3CF7-2D0C-A6AF-EB23053A8D0A}"/>
              </a:ext>
            </a:extLst>
          </p:cNvPr>
          <p:cNvSpPr txBox="1"/>
          <p:nvPr/>
        </p:nvSpPr>
        <p:spPr>
          <a:xfrm>
            <a:off x="3261031" y="2679290"/>
            <a:ext cx="16141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2"/>
                </a:solidFill>
              </a:rPr>
              <a:t>Action items</a:t>
            </a:r>
          </a:p>
        </p:txBody>
      </p:sp>
      <p:sp>
        <p:nvSpPr>
          <p:cNvPr id="6" name="TextBox 5">
            <a:extLst>
              <a:ext uri="{FF2B5EF4-FFF2-40B4-BE49-F238E27FC236}">
                <a16:creationId xmlns:a16="http://schemas.microsoft.com/office/drawing/2014/main" id="{E75609E3-1861-F8D2-C074-016730E7E52F}"/>
              </a:ext>
            </a:extLst>
          </p:cNvPr>
          <p:cNvSpPr txBox="1"/>
          <p:nvPr/>
        </p:nvSpPr>
        <p:spPr>
          <a:xfrm>
            <a:off x="5170128" y="2433483"/>
            <a:ext cx="16469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2"/>
                </a:solidFill>
              </a:rPr>
              <a:t>Point people for AI</a:t>
            </a:r>
            <a:endParaRPr lang="en-US" dirty="0">
              <a:solidFill>
                <a:schemeClr val="accent2"/>
              </a:solidFill>
            </a:endParaRPr>
          </a:p>
        </p:txBody>
      </p:sp>
      <p:sp>
        <p:nvSpPr>
          <p:cNvPr id="7" name="TextBox 6">
            <a:extLst>
              <a:ext uri="{FF2B5EF4-FFF2-40B4-BE49-F238E27FC236}">
                <a16:creationId xmlns:a16="http://schemas.microsoft.com/office/drawing/2014/main" id="{A8A66D63-0DA5-E2C0-C0B5-6D57331F4205}"/>
              </a:ext>
            </a:extLst>
          </p:cNvPr>
          <p:cNvSpPr txBox="1"/>
          <p:nvPr/>
        </p:nvSpPr>
        <p:spPr>
          <a:xfrm>
            <a:off x="7382388" y="2925096"/>
            <a:ext cx="448187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This image shows one way to surface insights and actions (using an affinity diagram).</a:t>
            </a:r>
          </a:p>
          <a:p>
            <a:endParaRPr lang="en-US" sz="2000" dirty="0"/>
          </a:p>
          <a:p>
            <a:r>
              <a:rPr lang="en-US" sz="2000" dirty="0"/>
              <a:t>You can also use a spreadsheet for this activity; you'll need a column for insights, a column for associated action items, and a column for point people.</a:t>
            </a:r>
          </a:p>
        </p:txBody>
      </p:sp>
    </p:spTree>
    <p:extLst>
      <p:ext uri="{BB962C8B-B14F-4D97-AF65-F5344CB8AC3E}">
        <p14:creationId xmlns:p14="http://schemas.microsoft.com/office/powerpoint/2010/main" val="1954880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"How might we?" statements – an example</a:t>
            </a:r>
          </a:p>
        </p:txBody>
      </p:sp>
      <p:pic>
        <p:nvPicPr>
          <p:cNvPr id="2" name="Picture 3" descr="HMWstatements.png">
            <a:extLst>
              <a:ext uri="{FF2B5EF4-FFF2-40B4-BE49-F238E27FC236}">
                <a16:creationId xmlns:a16="http://schemas.microsoft.com/office/drawing/2014/main" id="{408F7835-1E16-94C2-F101-ADAC34F3C5D5}"/>
              </a:ext>
            </a:extLst>
          </p:cNvPr>
          <p:cNvPicPr>
            <a:picLocks noChangeAspect="1"/>
          </p:cNvPicPr>
          <p:nvPr/>
        </p:nvPicPr>
        <p:blipFill>
          <a:blip r:embed="rId3"/>
          <a:stretch>
            <a:fillRect/>
          </a:stretch>
        </p:blipFill>
        <p:spPr>
          <a:xfrm>
            <a:off x="1389626" y="2673883"/>
            <a:ext cx="9928941" cy="2223072"/>
          </a:xfrm>
          <a:prstGeom prst="rect">
            <a:avLst/>
          </a:prstGeom>
        </p:spPr>
      </p:pic>
      <p:sp>
        <p:nvSpPr>
          <p:cNvPr id="4" name="TextBox 3">
            <a:extLst>
              <a:ext uri="{FF2B5EF4-FFF2-40B4-BE49-F238E27FC236}">
                <a16:creationId xmlns:a16="http://schemas.microsoft.com/office/drawing/2014/main" id="{FC55DB0A-0151-D57A-AB24-D95044A76B3F}"/>
              </a:ext>
            </a:extLst>
          </p:cNvPr>
          <p:cNvSpPr txBox="1"/>
          <p:nvPr/>
        </p:nvSpPr>
        <p:spPr>
          <a:xfrm>
            <a:off x="7923160" y="4965290"/>
            <a:ext cx="483419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Screenshot from </a:t>
            </a:r>
            <a:r>
              <a:rPr lang="en-US" sz="1400" dirty="0">
                <a:hlinkClick r:id="rId4"/>
              </a:rPr>
              <a:t>Nielsen Norman</a:t>
            </a:r>
            <a:endParaRPr lang="en-US" sz="1400"/>
          </a:p>
        </p:txBody>
      </p:sp>
    </p:spTree>
    <p:extLst>
      <p:ext uri="{BB962C8B-B14F-4D97-AF65-F5344CB8AC3E}">
        <p14:creationId xmlns:p14="http://schemas.microsoft.com/office/powerpoint/2010/main" val="3794258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Turning insights into actions</a:t>
            </a:r>
            <a:endParaRPr lang="en-US"/>
          </a:p>
        </p:txBody>
      </p:sp>
      <p:graphicFrame>
        <p:nvGraphicFramePr>
          <p:cNvPr id="4" name="Table 4">
            <a:extLst>
              <a:ext uri="{FF2B5EF4-FFF2-40B4-BE49-F238E27FC236}">
                <a16:creationId xmlns:a16="http://schemas.microsoft.com/office/drawing/2014/main" id="{6BDEB264-FE49-9C5A-D660-C6F3A61CB077}"/>
              </a:ext>
            </a:extLst>
          </p:cNvPr>
          <p:cNvGraphicFramePr>
            <a:graphicFrameLocks noGrp="1"/>
          </p:cNvGraphicFramePr>
          <p:nvPr>
            <p:extLst>
              <p:ext uri="{D42A27DB-BD31-4B8C-83A1-F6EECF244321}">
                <p14:modId xmlns:p14="http://schemas.microsoft.com/office/powerpoint/2010/main" val="3813226987"/>
              </p:ext>
            </p:extLst>
          </p:nvPr>
        </p:nvGraphicFramePr>
        <p:xfrm>
          <a:off x="1450257" y="2253225"/>
          <a:ext cx="9291180" cy="4307049"/>
        </p:xfrm>
        <a:graphic>
          <a:graphicData uri="http://schemas.openxmlformats.org/drawingml/2006/table">
            <a:tbl>
              <a:tblPr firstRow="1" bandRow="1">
                <a:tableStyleId>{5C22544A-7EE6-4342-B048-85BDC9FD1C3A}</a:tableStyleId>
              </a:tblPr>
              <a:tblGrid>
                <a:gridCol w="4645590">
                  <a:extLst>
                    <a:ext uri="{9D8B030D-6E8A-4147-A177-3AD203B41FA5}">
                      <a16:colId xmlns:a16="http://schemas.microsoft.com/office/drawing/2014/main" val="82222044"/>
                    </a:ext>
                  </a:extLst>
                </a:gridCol>
                <a:gridCol w="4645590">
                  <a:extLst>
                    <a:ext uri="{9D8B030D-6E8A-4147-A177-3AD203B41FA5}">
                      <a16:colId xmlns:a16="http://schemas.microsoft.com/office/drawing/2014/main" val="996635025"/>
                    </a:ext>
                  </a:extLst>
                </a:gridCol>
              </a:tblGrid>
              <a:tr h="637520">
                <a:tc>
                  <a:txBody>
                    <a:bodyPr/>
                    <a:lstStyle/>
                    <a:p>
                      <a:r>
                        <a:rPr lang="en-US" dirty="0"/>
                        <a:t>Research method</a:t>
                      </a:r>
                    </a:p>
                  </a:txBody>
                  <a:tcPr/>
                </a:tc>
                <a:tc>
                  <a:txBody>
                    <a:bodyPr/>
                    <a:lstStyle/>
                    <a:p>
                      <a:r>
                        <a:rPr lang="en-US" dirty="0"/>
                        <a:t>Potential actions</a:t>
                      </a:r>
                    </a:p>
                  </a:txBody>
                  <a:tcPr/>
                </a:tc>
                <a:extLst>
                  <a:ext uri="{0D108BD9-81ED-4DB2-BD59-A6C34878D82A}">
                    <a16:rowId xmlns:a16="http://schemas.microsoft.com/office/drawing/2014/main" val="4004221354"/>
                  </a:ext>
                </a:extLst>
              </a:tr>
              <a:tr h="652009">
                <a:tc>
                  <a:txBody>
                    <a:bodyPr/>
                    <a:lstStyle/>
                    <a:p>
                      <a:r>
                        <a:rPr lang="en-US" dirty="0"/>
                        <a:t>Concept testing</a:t>
                      </a:r>
                    </a:p>
                  </a:txBody>
                  <a:tcPr/>
                </a:tc>
                <a:tc>
                  <a:txBody>
                    <a:bodyPr/>
                    <a:lstStyle/>
                    <a:p>
                      <a:r>
                        <a:rPr lang="en-US" dirty="0"/>
                        <a:t>If concept tests well, develop the content. If the concept doesn't test well, keep refining it until it reflects claimants' needs/preferences. </a:t>
                      </a:r>
                    </a:p>
                  </a:txBody>
                  <a:tcPr/>
                </a:tc>
                <a:extLst>
                  <a:ext uri="{0D108BD9-81ED-4DB2-BD59-A6C34878D82A}">
                    <a16:rowId xmlns:a16="http://schemas.microsoft.com/office/drawing/2014/main" val="1943169818"/>
                  </a:ext>
                </a:extLst>
              </a:tr>
              <a:tr h="652009">
                <a:tc>
                  <a:txBody>
                    <a:bodyPr/>
                    <a:lstStyle/>
                    <a:p>
                      <a:r>
                        <a:rPr lang="en-US" dirty="0"/>
                        <a:t>Content-focused usability testing</a:t>
                      </a:r>
                    </a:p>
                  </a:txBody>
                  <a:tcPr/>
                </a:tc>
                <a:tc>
                  <a:txBody>
                    <a:bodyPr/>
                    <a:lstStyle/>
                    <a:p>
                      <a:r>
                        <a:rPr lang="en-US" dirty="0"/>
                        <a:t>Change the structure, length, or tone of the content to meet claimants' needs; add more content to improve clarity; delete content that's confusing or unhelpful.</a:t>
                      </a:r>
                    </a:p>
                  </a:txBody>
                  <a:tcPr/>
                </a:tc>
                <a:extLst>
                  <a:ext uri="{0D108BD9-81ED-4DB2-BD59-A6C34878D82A}">
                    <a16:rowId xmlns:a16="http://schemas.microsoft.com/office/drawing/2014/main" val="2530585391"/>
                  </a:ext>
                </a:extLst>
              </a:tr>
              <a:tr h="652009">
                <a:tc>
                  <a:txBody>
                    <a:bodyPr/>
                    <a:lstStyle/>
                    <a:p>
                      <a:r>
                        <a:rPr lang="en-US" dirty="0"/>
                        <a:t>Highlighter testing</a:t>
                      </a:r>
                    </a:p>
                  </a:txBody>
                  <a:tcPr/>
                </a:tc>
                <a:tc>
                  <a:txBody>
                    <a:bodyPr/>
                    <a:lstStyle/>
                    <a:p>
                      <a:r>
                        <a:rPr lang="en-US" dirty="0"/>
                        <a:t>Revise confusing sentences; replace jargon with more familiar terminology; consider adding contextual help.</a:t>
                      </a:r>
                    </a:p>
                  </a:txBody>
                  <a:tcPr/>
                </a:tc>
                <a:extLst>
                  <a:ext uri="{0D108BD9-81ED-4DB2-BD59-A6C34878D82A}">
                    <a16:rowId xmlns:a16="http://schemas.microsoft.com/office/drawing/2014/main" val="1352883124"/>
                  </a:ext>
                </a:extLst>
              </a:tr>
              <a:tr h="652009">
                <a:tc>
                  <a:txBody>
                    <a:bodyPr/>
                    <a:lstStyle/>
                    <a:p>
                      <a:r>
                        <a:rPr lang="en-US" dirty="0"/>
                        <a:t>Cloze testing</a:t>
                      </a:r>
                    </a:p>
                  </a:txBody>
                  <a:tcPr/>
                </a:tc>
                <a:tc>
                  <a:txBody>
                    <a:bodyPr/>
                    <a:lstStyle/>
                    <a:p>
                      <a:r>
                        <a:rPr lang="en-US" dirty="0"/>
                        <a:t>Revise content to provide adequate context.</a:t>
                      </a:r>
                    </a:p>
                  </a:txBody>
                  <a:tcPr/>
                </a:tc>
                <a:extLst>
                  <a:ext uri="{0D108BD9-81ED-4DB2-BD59-A6C34878D82A}">
                    <a16:rowId xmlns:a16="http://schemas.microsoft.com/office/drawing/2014/main" val="845226662"/>
                  </a:ext>
                </a:extLst>
              </a:tr>
            </a:tbl>
          </a:graphicData>
        </a:graphic>
      </p:graphicFrame>
    </p:spTree>
    <p:extLst>
      <p:ext uri="{BB962C8B-B14F-4D97-AF65-F5344CB8AC3E}">
        <p14:creationId xmlns:p14="http://schemas.microsoft.com/office/powerpoint/2010/main" val="3179850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Q&amp;A</a:t>
            </a:r>
          </a:p>
        </p:txBody>
      </p:sp>
    </p:spTree>
    <p:extLst>
      <p:ext uri="{BB962C8B-B14F-4D97-AF65-F5344CB8AC3E}">
        <p14:creationId xmlns:p14="http://schemas.microsoft.com/office/powerpoint/2010/main" val="3513409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AB5A-EC89-7B50-7AB5-BF3466FDDF20}"/>
              </a:ext>
            </a:extLst>
          </p:cNvPr>
          <p:cNvSpPr>
            <a:spLocks noGrp="1"/>
          </p:cNvSpPr>
          <p:nvPr>
            <p:ph type="title"/>
          </p:nvPr>
        </p:nvSpPr>
        <p:spPr/>
        <p:txBody>
          <a:bodyPr/>
          <a:lstStyle/>
          <a:p>
            <a:r>
              <a:rPr lang="en-US"/>
              <a:t>Additional resources</a:t>
            </a:r>
          </a:p>
        </p:txBody>
      </p:sp>
    </p:spTree>
    <p:extLst>
      <p:ext uri="{BB962C8B-B14F-4D97-AF65-F5344CB8AC3E}">
        <p14:creationId xmlns:p14="http://schemas.microsoft.com/office/powerpoint/2010/main" val="3796957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4B414D-0F66-4356-BEF6-5BD43E963094}"/>
              </a:ext>
            </a:extLst>
          </p:cNvPr>
          <p:cNvSpPr/>
          <p:nvPr/>
        </p:nvSpPr>
        <p:spPr>
          <a:xfrm>
            <a:off x="461639" y="701337"/>
            <a:ext cx="11274641" cy="590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t>For more information, check out the following resources</a:t>
            </a:r>
          </a:p>
        </p:txBody>
      </p:sp>
      <p:sp>
        <p:nvSpPr>
          <p:cNvPr id="2" name="TextBox 1">
            <a:extLst>
              <a:ext uri="{FF2B5EF4-FFF2-40B4-BE49-F238E27FC236}">
                <a16:creationId xmlns:a16="http://schemas.microsoft.com/office/drawing/2014/main" id="{1775AFB7-A419-9FA3-9A83-6820A2A98606}"/>
              </a:ext>
            </a:extLst>
          </p:cNvPr>
          <p:cNvSpPr txBox="1"/>
          <p:nvPr/>
        </p:nvSpPr>
        <p:spPr>
          <a:xfrm>
            <a:off x="461639" y="2164702"/>
            <a:ext cx="11274641" cy="28623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a:hlinkClick r:id="rId2"/>
            </a:endParaRPr>
          </a:p>
          <a:p>
            <a:pPr marL="285750" indent="-285750">
              <a:buFont typeface="Arial" panose="020B0604020202020204" pitchFamily="34" charset="0"/>
              <a:buChar char="•"/>
            </a:pPr>
            <a:r>
              <a:rPr lang="en-US" dirty="0">
                <a:hlinkClick r:id="rId3"/>
              </a:rPr>
              <a:t>18F User Experience Design Guide – Research</a:t>
            </a:r>
            <a:endParaRPr lang="en-US" dirty="0"/>
          </a:p>
          <a:p>
            <a:pPr marL="285750" indent="-285750">
              <a:buFont typeface="Arial" panose="020B0604020202020204" pitchFamily="34" charset="0"/>
              <a:buChar char="•"/>
            </a:pPr>
            <a:r>
              <a:rPr lang="en-US" dirty="0">
                <a:hlinkClick r:id="rId4"/>
              </a:rPr>
              <a:t>18F Methods</a:t>
            </a:r>
            <a:endParaRPr lang="en-US" dirty="0">
              <a:hlinkClick r:id="rId2"/>
            </a:endParaRPr>
          </a:p>
          <a:p>
            <a:pPr marL="285750" indent="-285750">
              <a:buFont typeface="Arial" panose="020B0604020202020204" pitchFamily="34" charset="0"/>
              <a:buChar char="•"/>
            </a:pPr>
            <a:r>
              <a:rPr lang="en-US" dirty="0">
                <a:hlinkClick r:id="rId5"/>
              </a:rPr>
              <a:t>OUIM Reference Site – Evaluating CX with survey design</a:t>
            </a:r>
            <a:r>
              <a:rPr lang="en-US" dirty="0"/>
              <a:t> </a:t>
            </a:r>
          </a:p>
          <a:p>
            <a:pPr marL="285750" indent="-285750">
              <a:buFont typeface="Arial" panose="020B0604020202020204" pitchFamily="34" charset="0"/>
              <a:buChar char="•"/>
            </a:pPr>
            <a:r>
              <a:rPr lang="en-US" dirty="0">
                <a:hlinkClick r:id="rId2"/>
              </a:rPr>
              <a:t>Nielsen Norman’s UX Research Cheat Sheet</a:t>
            </a:r>
            <a:endParaRPr lang="en-US" dirty="0"/>
          </a:p>
          <a:p>
            <a:pPr marL="285750" indent="-285750">
              <a:buFont typeface="Arial" panose="020B0604020202020204" pitchFamily="34" charset="0"/>
              <a:buChar char="•"/>
            </a:pPr>
            <a:r>
              <a:rPr lang="en-US" dirty="0">
                <a:hlinkClick r:id="rId6"/>
              </a:rPr>
              <a:t>Nielsen Norman: Using "How Might We" Questions to Ideate on the Right Problems</a:t>
            </a:r>
            <a:endParaRPr lang="en-US" dirty="0"/>
          </a:p>
          <a:p>
            <a:pPr marL="285750" indent="-285750">
              <a:buFont typeface="Arial" panose="020B0604020202020204" pitchFamily="34" charset="0"/>
              <a:buChar char="•"/>
            </a:pPr>
            <a:r>
              <a:rPr lang="en-US" dirty="0">
                <a:hlinkClick r:id="rId7"/>
              </a:rPr>
              <a:t>Smashing Magazine’s Comprehensive Guide to UX Research</a:t>
            </a:r>
            <a:endParaRPr lang="en-US" dirty="0">
              <a:hlinkClick r:id="rId8"/>
            </a:endParaRPr>
          </a:p>
          <a:p>
            <a:pPr marL="285750" indent="-285750">
              <a:buFont typeface="Arial" panose="020B0604020202020204" pitchFamily="34" charset="0"/>
              <a:buChar char="•"/>
            </a:pPr>
            <a:r>
              <a:rPr lang="en-US" dirty="0">
                <a:hlinkClick r:id="rId8"/>
              </a:rPr>
              <a:t>Research Questions are not Interview Questions </a:t>
            </a:r>
            <a:r>
              <a:rPr lang="en-US" dirty="0"/>
              <a:t>(Erika Hall, Mule Design)</a:t>
            </a:r>
          </a:p>
          <a:p>
            <a:pPr marL="285750" indent="-285750">
              <a:buFont typeface="Arial" panose="020B0604020202020204" pitchFamily="34" charset="0"/>
              <a:buChar char="•"/>
            </a:pPr>
            <a:r>
              <a:rPr lang="en-US"/>
              <a:t>Nicole Fenton: </a:t>
            </a:r>
            <a:r>
              <a:rPr lang="en-US" dirty="0">
                <a:hlinkClick r:id="rId9"/>
              </a:rPr>
              <a:t>Putting Plain Language to the Test</a:t>
            </a:r>
          </a:p>
          <a:p>
            <a:pPr marL="285750" indent="-285750">
              <a:buFont typeface="Arial" panose="020B0604020202020204" pitchFamily="34" charset="0"/>
              <a:buChar char="•"/>
            </a:pPr>
            <a:r>
              <a:rPr lang="en-US"/>
              <a:t>Josh Tong: </a:t>
            </a:r>
            <a:r>
              <a:rPr lang="en-US" dirty="0">
                <a:hlinkClick r:id="rId10"/>
              </a:rPr>
              <a:t>Ways to Test Content with Users</a:t>
            </a:r>
            <a:endParaRPr lang="en-US" dirty="0"/>
          </a:p>
        </p:txBody>
      </p:sp>
    </p:spTree>
    <p:extLst>
      <p:ext uri="{BB962C8B-B14F-4D97-AF65-F5344CB8AC3E}">
        <p14:creationId xmlns:p14="http://schemas.microsoft.com/office/powerpoint/2010/main" val="36815783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
  <a:themeElements>
    <a:clrScheme name="Custom 4">
      <a:dk1>
        <a:sysClr val="windowText" lastClr="000000"/>
      </a:dk1>
      <a:lt1>
        <a:sysClr val="window" lastClr="FFFFFF"/>
      </a:lt1>
      <a:dk2>
        <a:srgbClr val="3D3D3D"/>
      </a:dk2>
      <a:lt2>
        <a:srgbClr val="EBEBEB"/>
      </a:lt2>
      <a:accent1>
        <a:srgbClr val="015BAE"/>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015BAE"/>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6ea17bb-c96d-4826-b465-01eec0dd23dd">
      <Terms xmlns="http://schemas.microsoft.com/office/infopath/2007/PartnerControls"/>
    </lcf76f155ced4ddcb4097134ff3c332f>
    <TaxCatchAll xmlns="05d88611-e516-4d1a-b12e-39107e78b3d0" xsi:nil="true"/>
    <FileHash xmlns="56ea17bb-c96d-4826-b465-01eec0dd23dd" xsi:nil="true"/>
    <DetailLink xmlns="http://schemas.microsoft.com/sharepoint/v3">
      <Url xsi:nil="true"/>
      <Description xsi:nil="true"/>
    </DetailLink>
    <TagforRe_x002d_Org xmlns="56ea17bb-c96d-4826-b465-01eec0dd23dd" xsi:nil="true"/>
    <UniqueSourceRef xmlns="56ea17bb-c96d-4826-b465-01eec0dd23d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5" ma:contentTypeDescription="Create a new document." ma:contentTypeScope="" ma:versionID="ec41d0824327515762ae4a8a0dd93d50">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dcccc7f3b021689c323f31f2812160a9"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TagforRe_x002d_Or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TagforRe_x002d_Org" ma:index="32" nillable="true" ma:displayName="Tag for Re-Org" ma:format="Dropdown" ma:internalName="TagforRe_x002d_Org">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9920F7-767C-4EED-9F08-C34E859F9D9C}">
  <ds:schemaRefs>
    <ds:schemaRef ds:uri="http://schemas.microsoft.com/sharepoint/v3/contenttype/forms"/>
  </ds:schemaRefs>
</ds:datastoreItem>
</file>

<file path=customXml/itemProps2.xml><?xml version="1.0" encoding="utf-8"?>
<ds:datastoreItem xmlns:ds="http://schemas.openxmlformats.org/officeDocument/2006/customXml" ds:itemID="{501C721A-BAAA-4402-AB8F-1A9EEF54AAE7}">
  <ds:schemaRefs>
    <ds:schemaRef ds:uri="http://purl.org/dc/dcmitype/"/>
    <ds:schemaRef ds:uri="http://purl.org/dc/terms/"/>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56ea17bb-c96d-4826-b465-01eec0dd23dd"/>
    <ds:schemaRef ds:uri="http://www.w3.org/XML/1998/namespace"/>
    <ds:schemaRef ds:uri="http://schemas.openxmlformats.org/package/2006/metadata/core-properties"/>
    <ds:schemaRef ds:uri="05d88611-e516-4d1a-b12e-39107e78b3d0"/>
    <ds:schemaRef ds:uri="http://purl.org/dc/elements/1.1/"/>
  </ds:schemaRefs>
</ds:datastoreItem>
</file>

<file path=customXml/itemProps3.xml><?xml version="1.0" encoding="utf-8"?>
<ds:datastoreItem xmlns:ds="http://schemas.openxmlformats.org/officeDocument/2006/customXml" ds:itemID="{DAE46497-C5AB-4948-A86B-716A910AB8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6ea17bb-c96d-4826-b465-01eec0dd23dd"/>
    <ds:schemaRef ds:uri="05d88611-e516-4d1a-b12e-39107e78b3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Dividend</Template>
  <TotalTime>4295</TotalTime>
  <Words>3263</Words>
  <Application>Microsoft Office PowerPoint</Application>
  <PresentationFormat>Widescreen</PresentationFormat>
  <Paragraphs>270</Paragraphs>
  <Slides>44</Slides>
  <Notes>13</Notes>
  <HiddenSlides>3</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44</vt:i4>
      </vt:variant>
    </vt:vector>
  </HeadingPairs>
  <TitlesOfParts>
    <vt:vector size="54" baseType="lpstr">
      <vt:lpstr>Arial</vt:lpstr>
      <vt:lpstr>Calibri</vt:lpstr>
      <vt:lpstr>Calibri Light</vt:lpstr>
      <vt:lpstr>Century Gothic</vt:lpstr>
      <vt:lpstr>Georgia</vt:lpstr>
      <vt:lpstr>Gill Sans MT</vt:lpstr>
      <vt:lpstr>source-serif-pro</vt:lpstr>
      <vt:lpstr>Wingdings 2</vt:lpstr>
      <vt:lpstr>Dividend</vt:lpstr>
      <vt:lpstr>Office Theme</vt:lpstr>
      <vt:lpstr>PowerPoint Presentation</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TYPES OF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 logistics </vt:lpstr>
      <vt:lpstr>PowerPoint Presentation</vt:lpstr>
      <vt:lpstr>PowerPoint Presentation</vt:lpstr>
      <vt:lpstr>PowerPoint Presentation</vt:lpstr>
      <vt:lpstr>PowerPoint Presentation</vt:lpstr>
      <vt:lpstr>Synthesis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Q&amp;A</vt:lpstr>
      <vt:lpstr>Additional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 Modernization</dc:title>
  <dc:creator>Striegel, Elizabeth R - OSEC</dc:creator>
  <cp:lastModifiedBy>Samantha Doak</cp:lastModifiedBy>
  <cp:revision>266</cp:revision>
  <dcterms:created xsi:type="dcterms:W3CDTF">2022-04-29T16:53:14Z</dcterms:created>
  <dcterms:modified xsi:type="dcterms:W3CDTF">2024-02-08T00:58:10Z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0x010100FC82BBDCC32AD74AB640967B88EF271F</vt:lpwstr>
  </property>
  <property fmtid="{D5CDD505-2E9C-101B-9397-08002B2CF9AE}" pid="3" name="MediaServiceImageTags">
    <vt:lpwstr/>
  </property>
  <property fmtid="{D5CDD505-2E9C-101B-9397-08002B2CF9AE}" pid="4" name="ArticulateGUID">
    <vt:lpwstr>A5085AB5-41F6-47EC-8363-498E9D7C8CDA</vt:lpwstr>
  </property>
  <property fmtid="{D5CDD505-2E9C-101B-9397-08002B2CF9AE}" pid="5" name="ArticulatePath">
    <vt:lpwstr>Content-focused research</vt:lpwstr>
  </property>
</Properties>
</file>